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gif" ContentType="image/g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8" r:id="rId1"/>
    <p:sldMasterId id="2147483756" r:id="rId2"/>
  </p:sldMasterIdLst>
  <p:notesMasterIdLst>
    <p:notesMasterId r:id="rId37"/>
  </p:notesMasterIdLst>
  <p:handoutMasterIdLst>
    <p:handoutMasterId r:id="rId38"/>
  </p:handoutMasterIdLst>
  <p:sldIdLst>
    <p:sldId id="382" r:id="rId3"/>
    <p:sldId id="383" r:id="rId4"/>
    <p:sldId id="384" r:id="rId5"/>
    <p:sldId id="386" r:id="rId6"/>
    <p:sldId id="919" r:id="rId7"/>
    <p:sldId id="312" r:id="rId8"/>
    <p:sldId id="387" r:id="rId9"/>
    <p:sldId id="337" r:id="rId10"/>
    <p:sldId id="338" r:id="rId11"/>
    <p:sldId id="339" r:id="rId12"/>
    <p:sldId id="341" r:id="rId13"/>
    <p:sldId id="343" r:id="rId14"/>
    <p:sldId id="344" r:id="rId15"/>
    <p:sldId id="347" r:id="rId16"/>
    <p:sldId id="351" r:id="rId17"/>
    <p:sldId id="352" r:id="rId18"/>
    <p:sldId id="353" r:id="rId19"/>
    <p:sldId id="355" r:id="rId20"/>
    <p:sldId id="358" r:id="rId21"/>
    <p:sldId id="360" r:id="rId22"/>
    <p:sldId id="362" r:id="rId23"/>
    <p:sldId id="363" r:id="rId24"/>
    <p:sldId id="364" r:id="rId25"/>
    <p:sldId id="365" r:id="rId26"/>
    <p:sldId id="920" r:id="rId27"/>
    <p:sldId id="921" r:id="rId28"/>
    <p:sldId id="916" r:id="rId29"/>
    <p:sldId id="917" r:id="rId30"/>
    <p:sldId id="371" r:id="rId31"/>
    <p:sldId id="918" r:id="rId32"/>
    <p:sldId id="373" r:id="rId33"/>
    <p:sldId id="375" r:id="rId34"/>
    <p:sldId id="336" r:id="rId35"/>
    <p:sldId id="385"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38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33"/>
    <a:srgbClr val="CCFF33"/>
    <a:srgbClr val="CCCC00"/>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36" autoAdjust="0"/>
    <p:restoredTop sz="94660"/>
  </p:normalViewPr>
  <p:slideViewPr>
    <p:cSldViewPr snapToGrid="0" showGuides="1">
      <p:cViewPr varScale="1">
        <p:scale>
          <a:sx n="73" d="100"/>
          <a:sy n="73" d="100"/>
        </p:scale>
        <p:origin x="816" y="72"/>
      </p:cViewPr>
      <p:guideLst>
        <p:guide orient="horz" pos="2136"/>
        <p:guide pos="381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22.png"/><Relationship Id="rId4" Type="http://schemas.openxmlformats.org/officeDocument/2006/relationships/image" Target="../media/image20.svg"/></Relationships>
</file>

<file path=ppt/diagrams/_rels/drawing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22.png"/><Relationship Id="rId4" Type="http://schemas.openxmlformats.org/officeDocument/2006/relationships/image" Target="../media/image20.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37F0DDD1-0258-4066-9230-6166ED893171}"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A7473C6B-B0EE-467A-A8BE-D2D6BBBB35EF}">
      <dgm:prSet/>
      <dgm:spPr/>
      <dgm:t>
        <a:bodyPr/>
        <a:lstStyle/>
        <a:p>
          <a:pPr algn="just"/>
          <a:r>
            <a:rPr lang="es-MX" dirty="0"/>
            <a:t>Actualmente las redes nos permiten intercambiar información entre computadoras y dispositivos móviles como son celulares y tabletas, pero desafortunadamente entre estas redes siempre anduviera rondando algún virus informático que pueda afectar a cualquiera de ellos.</a:t>
          </a:r>
          <a:endParaRPr lang="en-US" dirty="0"/>
        </a:p>
      </dgm:t>
    </dgm:pt>
    <dgm:pt modelId="{CF34BDAB-6ADF-44F6-A343-8F71946DB076}" type="parTrans" cxnId="{8F15DEC5-250A-4DF4-9E44-9EB973AF6ACC}">
      <dgm:prSet/>
      <dgm:spPr/>
      <dgm:t>
        <a:bodyPr/>
        <a:lstStyle/>
        <a:p>
          <a:endParaRPr lang="en-US"/>
        </a:p>
      </dgm:t>
    </dgm:pt>
    <dgm:pt modelId="{274CC917-DBDC-42F4-BED8-7500D4B57952}" type="sibTrans" cxnId="{8F15DEC5-250A-4DF4-9E44-9EB973AF6ACC}">
      <dgm:prSet/>
      <dgm:spPr/>
      <dgm:t>
        <a:bodyPr/>
        <a:lstStyle/>
        <a:p>
          <a:endParaRPr lang="en-US"/>
        </a:p>
      </dgm:t>
    </dgm:pt>
    <dgm:pt modelId="{B19B5D00-8F19-4B2C-9F89-8878C03AF573}">
      <dgm:prSet/>
      <dgm:spPr/>
      <dgm:t>
        <a:bodyPr/>
        <a:lstStyle/>
        <a:p>
          <a:pPr algn="just"/>
          <a:r>
            <a:rPr lang="es-MX" dirty="0"/>
            <a:t>De esta manera los Modelos OSI nos ayudan de manera fácil y eficiente a </a:t>
          </a:r>
          <a:r>
            <a:rPr lang="es-MX" dirty="0" smtClean="0"/>
            <a:t>estudiar </a:t>
          </a:r>
          <a:r>
            <a:rPr lang="es-MX" dirty="0"/>
            <a:t>este tipo de ataques para así atenuar las consecuencias que nos puedan causar este tipo de ataques.</a:t>
          </a:r>
          <a:endParaRPr lang="en-US" dirty="0"/>
        </a:p>
      </dgm:t>
    </dgm:pt>
    <dgm:pt modelId="{0207C1B4-A3C0-4014-A4CA-0C35A988F84C}" type="parTrans" cxnId="{9FA5EDA4-394A-4368-8AB7-C372841FC433}">
      <dgm:prSet/>
      <dgm:spPr/>
      <dgm:t>
        <a:bodyPr/>
        <a:lstStyle/>
        <a:p>
          <a:endParaRPr lang="en-US"/>
        </a:p>
      </dgm:t>
    </dgm:pt>
    <dgm:pt modelId="{E972ED26-3B4D-4FFB-A559-91EBFC9C2F99}" type="sibTrans" cxnId="{9FA5EDA4-394A-4368-8AB7-C372841FC433}">
      <dgm:prSet/>
      <dgm:spPr/>
      <dgm:t>
        <a:bodyPr/>
        <a:lstStyle/>
        <a:p>
          <a:endParaRPr lang="en-US"/>
        </a:p>
      </dgm:t>
    </dgm:pt>
    <dgm:pt modelId="{441665B1-10D8-4638-AB4C-19305A044872}" type="pres">
      <dgm:prSet presAssocID="{37F0DDD1-0258-4066-9230-6166ED893171}" presName="root" presStyleCnt="0">
        <dgm:presLayoutVars>
          <dgm:dir/>
          <dgm:resizeHandles val="exact"/>
        </dgm:presLayoutVars>
      </dgm:prSet>
      <dgm:spPr/>
      <dgm:t>
        <a:bodyPr/>
        <a:lstStyle/>
        <a:p>
          <a:endParaRPr lang="es-ES"/>
        </a:p>
      </dgm:t>
    </dgm:pt>
    <dgm:pt modelId="{92A4C242-553F-455C-BE56-03F5B88D6D30}" type="pres">
      <dgm:prSet presAssocID="{A7473C6B-B0EE-467A-A8BE-D2D6BBBB35EF}" presName="compNode" presStyleCnt="0"/>
      <dgm:spPr/>
    </dgm:pt>
    <dgm:pt modelId="{241F0F5F-9BEE-4FF5-A63A-38DC81513605}" type="pres">
      <dgm:prSet presAssocID="{A7473C6B-B0EE-467A-A8BE-D2D6BBBB35EF}" presName="bgRect" presStyleLbl="bgShp" presStyleIdx="0" presStyleCnt="2"/>
      <dgm:spPr/>
    </dgm:pt>
    <dgm:pt modelId="{EEB5C52E-4F28-46DD-86BB-F9F1324C0BBB}" type="pres">
      <dgm:prSet presAssocID="{A7473C6B-B0EE-467A-A8BE-D2D6BBBB35EF}" presName="iconRect" presStyleLbl="node1" presStyleIdx="0" presStyleCnt="2"/>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a:noFill/>
        </a:ln>
      </dgm:spPr>
      <dgm:t>
        <a:bodyPr/>
        <a:lstStyle/>
        <a:p>
          <a:endParaRPr lang="es-ES"/>
        </a:p>
      </dgm:t>
      <dgm:extLst>
        <a:ext uri="{E40237B7-FDA0-4F09-8148-C483321AD2D9}">
          <dgm14:cNvPr xmlns:dgm14="http://schemas.microsoft.com/office/drawing/2010/diagram" id="0" name="" descr="Computer"/>
        </a:ext>
      </dgm:extLst>
    </dgm:pt>
    <dgm:pt modelId="{93A43959-5B5A-476B-B2E6-AC360EE3260E}" type="pres">
      <dgm:prSet presAssocID="{A7473C6B-B0EE-467A-A8BE-D2D6BBBB35EF}" presName="spaceRect" presStyleCnt="0"/>
      <dgm:spPr/>
    </dgm:pt>
    <dgm:pt modelId="{F32272F2-924A-40F7-8F6B-7E38DE300584}" type="pres">
      <dgm:prSet presAssocID="{A7473C6B-B0EE-467A-A8BE-D2D6BBBB35EF}" presName="parTx" presStyleLbl="revTx" presStyleIdx="0" presStyleCnt="2">
        <dgm:presLayoutVars>
          <dgm:chMax val="0"/>
          <dgm:chPref val="0"/>
        </dgm:presLayoutVars>
      </dgm:prSet>
      <dgm:spPr/>
      <dgm:t>
        <a:bodyPr/>
        <a:lstStyle/>
        <a:p>
          <a:endParaRPr lang="es-ES"/>
        </a:p>
      </dgm:t>
    </dgm:pt>
    <dgm:pt modelId="{0B10F32A-394E-4FAB-8200-2F8A48457F92}" type="pres">
      <dgm:prSet presAssocID="{274CC917-DBDC-42F4-BED8-7500D4B57952}" presName="sibTrans" presStyleCnt="0"/>
      <dgm:spPr/>
    </dgm:pt>
    <dgm:pt modelId="{B996BAF3-ADEC-46D0-B663-5C0F980CB1A6}" type="pres">
      <dgm:prSet presAssocID="{B19B5D00-8F19-4B2C-9F89-8878C03AF573}" presName="compNode" presStyleCnt="0"/>
      <dgm:spPr/>
    </dgm:pt>
    <dgm:pt modelId="{F315CCD7-FE3E-4DE4-BD60-4584595F6554}" type="pres">
      <dgm:prSet presAssocID="{B19B5D00-8F19-4B2C-9F89-8878C03AF573}" presName="bgRect" presStyleLbl="bgShp" presStyleIdx="1" presStyleCnt="2"/>
      <dgm:spPr/>
    </dgm:pt>
    <dgm:pt modelId="{267688D1-BD98-4FCD-8C80-FDA71321D57B}" type="pres">
      <dgm:prSet presAssocID="{B19B5D00-8F19-4B2C-9F89-8878C03AF573}" presName="iconRect" presStyleLbl="node1" presStyleIdx="1" presStyleCnt="2"/>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a:noFill/>
        </a:ln>
      </dgm:spPr>
      <dgm:t>
        <a:bodyPr/>
        <a:lstStyle/>
        <a:p>
          <a:endParaRPr lang="es-ES"/>
        </a:p>
      </dgm:t>
      <dgm:extLst>
        <a:ext uri="{E40237B7-FDA0-4F09-8148-C483321AD2D9}">
          <dgm14:cNvPr xmlns:dgm14="http://schemas.microsoft.com/office/drawing/2010/diagram" id="0" name="" descr="Speed Bump"/>
        </a:ext>
      </dgm:extLst>
    </dgm:pt>
    <dgm:pt modelId="{98825949-A625-4821-B511-55223BBBCBE3}" type="pres">
      <dgm:prSet presAssocID="{B19B5D00-8F19-4B2C-9F89-8878C03AF573}" presName="spaceRect" presStyleCnt="0"/>
      <dgm:spPr/>
    </dgm:pt>
    <dgm:pt modelId="{829BFB44-D358-4A86-8460-15E8B05C7A9C}" type="pres">
      <dgm:prSet presAssocID="{B19B5D00-8F19-4B2C-9F89-8878C03AF573}" presName="parTx" presStyleLbl="revTx" presStyleIdx="1" presStyleCnt="2">
        <dgm:presLayoutVars>
          <dgm:chMax val="0"/>
          <dgm:chPref val="0"/>
        </dgm:presLayoutVars>
      </dgm:prSet>
      <dgm:spPr/>
      <dgm:t>
        <a:bodyPr/>
        <a:lstStyle/>
        <a:p>
          <a:endParaRPr lang="es-ES"/>
        </a:p>
      </dgm:t>
    </dgm:pt>
  </dgm:ptLst>
  <dgm:cxnLst>
    <dgm:cxn modelId="{3016D0E4-9AC4-4C16-ACAC-504EC23539A7}" type="presOf" srcId="{B19B5D00-8F19-4B2C-9F89-8878C03AF573}" destId="{829BFB44-D358-4A86-8460-15E8B05C7A9C}" srcOrd="0" destOrd="0" presId="urn:microsoft.com/office/officeart/2018/2/layout/IconVerticalSolidList"/>
    <dgm:cxn modelId="{8F15DEC5-250A-4DF4-9E44-9EB973AF6ACC}" srcId="{37F0DDD1-0258-4066-9230-6166ED893171}" destId="{A7473C6B-B0EE-467A-A8BE-D2D6BBBB35EF}" srcOrd="0" destOrd="0" parTransId="{CF34BDAB-6ADF-44F6-A343-8F71946DB076}" sibTransId="{274CC917-DBDC-42F4-BED8-7500D4B57952}"/>
    <dgm:cxn modelId="{DBF43EC5-A2A3-484A-94D2-B479A3B2D71B}" type="presOf" srcId="{37F0DDD1-0258-4066-9230-6166ED893171}" destId="{441665B1-10D8-4638-AB4C-19305A044872}" srcOrd="0" destOrd="0" presId="urn:microsoft.com/office/officeart/2018/2/layout/IconVerticalSolidList"/>
    <dgm:cxn modelId="{D6D375D6-5399-4E61-9798-80E8984A491D}" type="presOf" srcId="{A7473C6B-B0EE-467A-A8BE-D2D6BBBB35EF}" destId="{F32272F2-924A-40F7-8F6B-7E38DE300584}" srcOrd="0" destOrd="0" presId="urn:microsoft.com/office/officeart/2018/2/layout/IconVerticalSolidList"/>
    <dgm:cxn modelId="{9FA5EDA4-394A-4368-8AB7-C372841FC433}" srcId="{37F0DDD1-0258-4066-9230-6166ED893171}" destId="{B19B5D00-8F19-4B2C-9F89-8878C03AF573}" srcOrd="1" destOrd="0" parTransId="{0207C1B4-A3C0-4014-A4CA-0C35A988F84C}" sibTransId="{E972ED26-3B4D-4FFB-A559-91EBFC9C2F99}"/>
    <dgm:cxn modelId="{5D9EC1CC-2712-4E07-8FE5-CB0E459D4D15}" type="presParOf" srcId="{441665B1-10D8-4638-AB4C-19305A044872}" destId="{92A4C242-553F-455C-BE56-03F5B88D6D30}" srcOrd="0" destOrd="0" presId="urn:microsoft.com/office/officeart/2018/2/layout/IconVerticalSolidList"/>
    <dgm:cxn modelId="{2C8C0A6E-4899-4087-B0A3-8A85021C5A30}" type="presParOf" srcId="{92A4C242-553F-455C-BE56-03F5B88D6D30}" destId="{241F0F5F-9BEE-4FF5-A63A-38DC81513605}" srcOrd="0" destOrd="0" presId="urn:microsoft.com/office/officeart/2018/2/layout/IconVerticalSolidList"/>
    <dgm:cxn modelId="{D61A159F-281A-47EA-B3C6-3A2397EDCE7B}" type="presParOf" srcId="{92A4C242-553F-455C-BE56-03F5B88D6D30}" destId="{EEB5C52E-4F28-46DD-86BB-F9F1324C0BBB}" srcOrd="1" destOrd="0" presId="urn:microsoft.com/office/officeart/2018/2/layout/IconVerticalSolidList"/>
    <dgm:cxn modelId="{081B0D6B-D5AE-4067-B134-36B48FD1EE96}" type="presParOf" srcId="{92A4C242-553F-455C-BE56-03F5B88D6D30}" destId="{93A43959-5B5A-476B-B2E6-AC360EE3260E}" srcOrd="2" destOrd="0" presId="urn:microsoft.com/office/officeart/2018/2/layout/IconVerticalSolidList"/>
    <dgm:cxn modelId="{5875CA76-A73E-4810-B4A0-F060D26488B3}" type="presParOf" srcId="{92A4C242-553F-455C-BE56-03F5B88D6D30}" destId="{F32272F2-924A-40F7-8F6B-7E38DE300584}" srcOrd="3" destOrd="0" presId="urn:microsoft.com/office/officeart/2018/2/layout/IconVerticalSolidList"/>
    <dgm:cxn modelId="{49FD695F-67EE-42AB-9FF4-9197312D82A3}" type="presParOf" srcId="{441665B1-10D8-4638-AB4C-19305A044872}" destId="{0B10F32A-394E-4FAB-8200-2F8A48457F92}" srcOrd="1" destOrd="0" presId="urn:microsoft.com/office/officeart/2018/2/layout/IconVerticalSolidList"/>
    <dgm:cxn modelId="{E5AA340E-3078-420A-8186-E7D4F03F9F83}" type="presParOf" srcId="{441665B1-10D8-4638-AB4C-19305A044872}" destId="{B996BAF3-ADEC-46D0-B663-5C0F980CB1A6}" srcOrd="2" destOrd="0" presId="urn:microsoft.com/office/officeart/2018/2/layout/IconVerticalSolidList"/>
    <dgm:cxn modelId="{0955B85F-A49E-421C-B409-19D6A632904F}" type="presParOf" srcId="{B996BAF3-ADEC-46D0-B663-5C0F980CB1A6}" destId="{F315CCD7-FE3E-4DE4-BD60-4584595F6554}" srcOrd="0" destOrd="0" presId="urn:microsoft.com/office/officeart/2018/2/layout/IconVerticalSolidList"/>
    <dgm:cxn modelId="{CBC83A93-4510-4993-B7C4-57A1BE3445D2}" type="presParOf" srcId="{B996BAF3-ADEC-46D0-B663-5C0F980CB1A6}" destId="{267688D1-BD98-4FCD-8C80-FDA71321D57B}" srcOrd="1" destOrd="0" presId="urn:microsoft.com/office/officeart/2018/2/layout/IconVerticalSolidList"/>
    <dgm:cxn modelId="{FAE4CDA8-CCAC-4851-A703-3E08CA074B42}" type="presParOf" srcId="{B996BAF3-ADEC-46D0-B663-5C0F980CB1A6}" destId="{98825949-A625-4821-B511-55223BBBCBE3}" srcOrd="2" destOrd="0" presId="urn:microsoft.com/office/officeart/2018/2/layout/IconVerticalSolidList"/>
    <dgm:cxn modelId="{F91F992A-7CB8-413F-B3FB-B8C9FB8137CB}" type="presParOf" srcId="{B996BAF3-ADEC-46D0-B663-5C0F980CB1A6}" destId="{829BFB44-D358-4A86-8460-15E8B05C7A9C}"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1F0F5F-9BEE-4FF5-A63A-38DC81513605}">
      <dsp:nvSpPr>
        <dsp:cNvPr id="0" name=""/>
        <dsp:cNvSpPr/>
      </dsp:nvSpPr>
      <dsp:spPr>
        <a:xfrm>
          <a:off x="0" y="906502"/>
          <a:ext cx="6261100" cy="1673542"/>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EB5C52E-4F28-46DD-86BB-F9F1324C0BBB}">
      <dsp:nvSpPr>
        <dsp:cNvPr id="0" name=""/>
        <dsp:cNvSpPr/>
      </dsp:nvSpPr>
      <dsp:spPr>
        <a:xfrm>
          <a:off x="506246" y="1283049"/>
          <a:ext cx="920448" cy="920448"/>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32272F2-924A-40F7-8F6B-7E38DE300584}">
      <dsp:nvSpPr>
        <dsp:cNvPr id="0" name=""/>
        <dsp:cNvSpPr/>
      </dsp:nvSpPr>
      <dsp:spPr>
        <a:xfrm>
          <a:off x="1932941" y="906502"/>
          <a:ext cx="4328158" cy="16735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117" tIns="177117" rIns="177117" bIns="177117" numCol="1" spcCol="1270" anchor="ctr" anchorCtr="0">
          <a:noAutofit/>
        </a:bodyPr>
        <a:lstStyle/>
        <a:p>
          <a:pPr lvl="0" algn="just" defTabSz="711200">
            <a:lnSpc>
              <a:spcPct val="90000"/>
            </a:lnSpc>
            <a:spcBef>
              <a:spcPct val="0"/>
            </a:spcBef>
            <a:spcAft>
              <a:spcPct val="35000"/>
            </a:spcAft>
          </a:pPr>
          <a:r>
            <a:rPr lang="es-MX" sz="1600" kern="1200" dirty="0"/>
            <a:t>Actualmente las redes nos permiten intercambiar información entre computadoras y dispositivos móviles como son celulares y tabletas, pero desafortunadamente entre estas redes siempre anduviera rondando algún virus informático que pueda afectar a cualquiera de ellos.</a:t>
          </a:r>
          <a:endParaRPr lang="en-US" sz="1600" kern="1200" dirty="0"/>
        </a:p>
      </dsp:txBody>
      <dsp:txXfrm>
        <a:off x="1932941" y="906502"/>
        <a:ext cx="4328158" cy="1673542"/>
      </dsp:txXfrm>
    </dsp:sp>
    <dsp:sp modelId="{F315CCD7-FE3E-4DE4-BD60-4584595F6554}">
      <dsp:nvSpPr>
        <dsp:cNvPr id="0" name=""/>
        <dsp:cNvSpPr/>
      </dsp:nvSpPr>
      <dsp:spPr>
        <a:xfrm>
          <a:off x="0" y="2998430"/>
          <a:ext cx="6261100" cy="1673542"/>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67688D1-BD98-4FCD-8C80-FDA71321D57B}">
      <dsp:nvSpPr>
        <dsp:cNvPr id="0" name=""/>
        <dsp:cNvSpPr/>
      </dsp:nvSpPr>
      <dsp:spPr>
        <a:xfrm>
          <a:off x="506246" y="3374977"/>
          <a:ext cx="920448" cy="920448"/>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29BFB44-D358-4A86-8460-15E8B05C7A9C}">
      <dsp:nvSpPr>
        <dsp:cNvPr id="0" name=""/>
        <dsp:cNvSpPr/>
      </dsp:nvSpPr>
      <dsp:spPr>
        <a:xfrm>
          <a:off x="1932941" y="2998430"/>
          <a:ext cx="4328158" cy="16735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117" tIns="177117" rIns="177117" bIns="177117" numCol="1" spcCol="1270" anchor="ctr" anchorCtr="0">
          <a:noAutofit/>
        </a:bodyPr>
        <a:lstStyle/>
        <a:p>
          <a:pPr lvl="0" algn="just" defTabSz="711200">
            <a:lnSpc>
              <a:spcPct val="90000"/>
            </a:lnSpc>
            <a:spcBef>
              <a:spcPct val="0"/>
            </a:spcBef>
            <a:spcAft>
              <a:spcPct val="35000"/>
            </a:spcAft>
          </a:pPr>
          <a:r>
            <a:rPr lang="es-MX" sz="1600" kern="1200" dirty="0"/>
            <a:t>De esta manera los Modelos OSI nos ayudan de manera fácil y eficiente a </a:t>
          </a:r>
          <a:r>
            <a:rPr lang="es-MX" sz="1600" kern="1200" dirty="0" smtClean="0"/>
            <a:t>estudiar </a:t>
          </a:r>
          <a:r>
            <a:rPr lang="es-MX" sz="1600" kern="1200" dirty="0"/>
            <a:t>este tipo de ataques para así atenuar las consecuencias que nos puedan causar este tipo de ataques.</a:t>
          </a:r>
          <a:endParaRPr lang="en-US" sz="1600" kern="1200" dirty="0"/>
        </a:p>
      </dsp:txBody>
      <dsp:txXfrm>
        <a:off x="1932941" y="2998430"/>
        <a:ext cx="4328158" cy="1673542"/>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6DA9C76-91C0-453E-895B-DEFA4AFDB428}" type="datetimeFigureOut">
              <a:rPr lang="es-MX" smtClean="0"/>
              <a:t>28/09/2019</a:t>
            </a:fld>
            <a:endParaRPr lang="es-MX"/>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075DF7-ADB8-4E7F-ADA9-0D066DFA4E6A}" type="slidenum">
              <a:rPr lang="es-MX" smtClean="0"/>
              <a:t>‹Nº›</a:t>
            </a:fld>
            <a:endParaRPr lang="es-MX"/>
          </a:p>
        </p:txBody>
      </p:sp>
    </p:spTree>
    <p:extLst>
      <p:ext uri="{BB962C8B-B14F-4D97-AF65-F5344CB8AC3E}">
        <p14:creationId xmlns:p14="http://schemas.microsoft.com/office/powerpoint/2010/main" val="293855774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A09655-1686-4E06-9C4A-F423EA837606}" type="datetimeFigureOut">
              <a:rPr lang="es-MX" smtClean="0"/>
              <a:t>28/09/2019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D91533-0D8C-4B6D-BA69-00A3099E23B0}" type="slidenum">
              <a:rPr lang="es-MX" smtClean="0"/>
              <a:t>‹Nº›</a:t>
            </a:fld>
            <a:endParaRPr lang="es-MX"/>
          </a:p>
        </p:txBody>
      </p:sp>
    </p:spTree>
    <p:extLst>
      <p:ext uri="{BB962C8B-B14F-4D97-AF65-F5344CB8AC3E}">
        <p14:creationId xmlns:p14="http://schemas.microsoft.com/office/powerpoint/2010/main" val="126450682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41374987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7D3035A-A5FD-8146-A553-8209DFA1190F}" type="datetime1">
              <a:rPr lang="es-MX" smtClean="0"/>
              <a:t>28/09/2019</a:t>
            </a:fld>
            <a:endParaRPr lang="es-MX"/>
          </a:p>
        </p:txBody>
      </p:sp>
      <p:sp>
        <p:nvSpPr>
          <p:cNvPr id="5" name="Footer Placeholder 4"/>
          <p:cNvSpPr>
            <a:spLocks noGrp="1"/>
          </p:cNvSpPr>
          <p:nvPr>
            <p:ph type="ftr" sz="quarter" idx="11"/>
          </p:nvPr>
        </p:nvSpPr>
        <p:spPr/>
        <p:txBody>
          <a:bodyPr/>
          <a:lstStyle/>
          <a:p>
            <a:r>
              <a:rPr lang="es-MX"/>
              <a:t>Dr. en A. Juan Carlos Montes de Oca López</a:t>
            </a:r>
          </a:p>
        </p:txBody>
      </p:sp>
      <p:sp>
        <p:nvSpPr>
          <p:cNvPr id="6" name="Slide Number Placeholder 5"/>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24054344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A5499E9E-81AE-4C48-84FD-C81FBE498DF6}" type="datetime1">
              <a:rPr lang="es-MX" smtClean="0"/>
              <a:t>28/09/2019</a:t>
            </a:fld>
            <a:endParaRPr lang="es-MX"/>
          </a:p>
        </p:txBody>
      </p:sp>
      <p:sp>
        <p:nvSpPr>
          <p:cNvPr id="6" name="Footer Placeholder 5"/>
          <p:cNvSpPr>
            <a:spLocks noGrp="1"/>
          </p:cNvSpPr>
          <p:nvPr>
            <p:ph type="ftr" sz="quarter" idx="11"/>
          </p:nvPr>
        </p:nvSpPr>
        <p:spPr/>
        <p:txBody>
          <a:bodyPr/>
          <a:lstStyle/>
          <a:p>
            <a:r>
              <a:rPr lang="es-MX"/>
              <a:t>Dr. en A. Juan Carlos Montes de Oca López</a:t>
            </a:r>
          </a:p>
        </p:txBody>
      </p:sp>
      <p:sp>
        <p:nvSpPr>
          <p:cNvPr id="7" name="Slide Number Placeholder 6"/>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102282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6ABD571C-820F-9E46-9F97-FB3EF587F54C}" type="datetime1">
              <a:rPr lang="es-MX" smtClean="0"/>
              <a:t>28/09/2019</a:t>
            </a:fld>
            <a:endParaRPr lang="es-MX"/>
          </a:p>
        </p:txBody>
      </p:sp>
      <p:sp>
        <p:nvSpPr>
          <p:cNvPr id="6" name="Footer Placeholder 5"/>
          <p:cNvSpPr>
            <a:spLocks noGrp="1"/>
          </p:cNvSpPr>
          <p:nvPr>
            <p:ph type="ftr" sz="quarter" idx="11"/>
          </p:nvPr>
        </p:nvSpPr>
        <p:spPr/>
        <p:txBody>
          <a:bodyPr/>
          <a:lstStyle/>
          <a:p>
            <a:r>
              <a:rPr lang="es-MX"/>
              <a:t>Dr. en A. Juan Carlos Montes de Oca López</a:t>
            </a:r>
          </a:p>
        </p:txBody>
      </p:sp>
      <p:sp>
        <p:nvSpPr>
          <p:cNvPr id="7" name="Slide Number Placeholder 6"/>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18980345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EAC42E93-DBBC-094B-A5F4-C330A80DFFBB}" type="datetime1">
              <a:rPr lang="es-MX" smtClean="0"/>
              <a:t>28/09/2019</a:t>
            </a:fld>
            <a:endParaRPr lang="es-MX"/>
          </a:p>
        </p:txBody>
      </p:sp>
      <p:sp>
        <p:nvSpPr>
          <p:cNvPr id="6" name="Footer Placeholder 5"/>
          <p:cNvSpPr>
            <a:spLocks noGrp="1"/>
          </p:cNvSpPr>
          <p:nvPr>
            <p:ph type="ftr" sz="quarter" idx="11"/>
          </p:nvPr>
        </p:nvSpPr>
        <p:spPr/>
        <p:txBody>
          <a:bodyPr/>
          <a:lstStyle/>
          <a:p>
            <a:r>
              <a:rPr lang="es-MX"/>
              <a:t>Dr. en A. Juan Carlos Montes de Oca López</a:t>
            </a:r>
          </a:p>
        </p:txBody>
      </p:sp>
      <p:sp>
        <p:nvSpPr>
          <p:cNvPr id="7" name="Slide Number Placeholder 6"/>
          <p:cNvSpPr>
            <a:spLocks noGrp="1"/>
          </p:cNvSpPr>
          <p:nvPr>
            <p:ph type="sldNum" sz="quarter" idx="12"/>
          </p:nvPr>
        </p:nvSpPr>
        <p:spPr/>
        <p:txBody>
          <a:bodyPr/>
          <a:lstStyle/>
          <a:p>
            <a:fld id="{49042BF9-C8AA-4BF5-90A6-F745506A1DB5}" type="slidenum">
              <a:rPr lang="es-MX" smtClean="0"/>
              <a:t>‹Nº›</a:t>
            </a:fld>
            <a:endParaRPr lang="es-MX"/>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3207662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394B8B8B-75DF-FE4F-909B-7309353E85F0}" type="datetime1">
              <a:rPr lang="es-MX" smtClean="0"/>
              <a:t>28/09/2019</a:t>
            </a:fld>
            <a:endParaRPr lang="es-MX"/>
          </a:p>
        </p:txBody>
      </p:sp>
      <p:sp>
        <p:nvSpPr>
          <p:cNvPr id="6" name="Footer Placeholder 5"/>
          <p:cNvSpPr>
            <a:spLocks noGrp="1"/>
          </p:cNvSpPr>
          <p:nvPr>
            <p:ph type="ftr" sz="quarter" idx="11"/>
          </p:nvPr>
        </p:nvSpPr>
        <p:spPr/>
        <p:txBody>
          <a:bodyPr/>
          <a:lstStyle/>
          <a:p>
            <a:r>
              <a:rPr lang="es-MX"/>
              <a:t>Dr. en A. Juan Carlos Montes de Oca López</a:t>
            </a:r>
          </a:p>
        </p:txBody>
      </p:sp>
      <p:sp>
        <p:nvSpPr>
          <p:cNvPr id="7" name="Slide Number Placeholder 6"/>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34665808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s-ES"/>
              <a:t>Haga clic para modificar el estilo de título del patrón</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3" name="Date Placeholder 2"/>
          <p:cNvSpPr>
            <a:spLocks noGrp="1"/>
          </p:cNvSpPr>
          <p:nvPr>
            <p:ph type="dt" sz="half" idx="10"/>
          </p:nvPr>
        </p:nvSpPr>
        <p:spPr/>
        <p:txBody>
          <a:bodyPr/>
          <a:lstStyle/>
          <a:p>
            <a:fld id="{D5BF1C46-E524-644B-B4A5-52194951834C}" type="datetime1">
              <a:rPr lang="es-MX" smtClean="0"/>
              <a:t>28/09/2019</a:t>
            </a:fld>
            <a:endParaRPr lang="es-MX"/>
          </a:p>
        </p:txBody>
      </p:sp>
      <p:sp>
        <p:nvSpPr>
          <p:cNvPr id="4" name="Footer Placeholder 3"/>
          <p:cNvSpPr>
            <a:spLocks noGrp="1"/>
          </p:cNvSpPr>
          <p:nvPr>
            <p:ph type="ftr" sz="quarter" idx="11"/>
          </p:nvPr>
        </p:nvSpPr>
        <p:spPr/>
        <p:txBody>
          <a:bodyPr/>
          <a:lstStyle/>
          <a:p>
            <a:r>
              <a:rPr lang="es-MX"/>
              <a:t>Dr. en A. Juan Carlos Montes de Oca López</a:t>
            </a:r>
          </a:p>
        </p:txBody>
      </p:sp>
      <p:sp>
        <p:nvSpPr>
          <p:cNvPr id="5" name="Slide Number Placeholder 4"/>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41902105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s-ES"/>
              <a:t>Haga clic para modificar el estilo de título del patrón</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3" name="Date Placeholder 2"/>
          <p:cNvSpPr>
            <a:spLocks noGrp="1"/>
          </p:cNvSpPr>
          <p:nvPr>
            <p:ph type="dt" sz="half" idx="10"/>
          </p:nvPr>
        </p:nvSpPr>
        <p:spPr/>
        <p:txBody>
          <a:bodyPr/>
          <a:lstStyle/>
          <a:p>
            <a:fld id="{DC5AA80F-E5ED-384C-ACFC-36C18218660C}" type="datetime1">
              <a:rPr lang="es-MX" smtClean="0"/>
              <a:t>28/09/2019</a:t>
            </a:fld>
            <a:endParaRPr lang="es-MX"/>
          </a:p>
        </p:txBody>
      </p:sp>
      <p:sp>
        <p:nvSpPr>
          <p:cNvPr id="4" name="Footer Placeholder 3"/>
          <p:cNvSpPr>
            <a:spLocks noGrp="1"/>
          </p:cNvSpPr>
          <p:nvPr>
            <p:ph type="ftr" sz="quarter" idx="11"/>
          </p:nvPr>
        </p:nvSpPr>
        <p:spPr/>
        <p:txBody>
          <a:bodyPr/>
          <a:lstStyle/>
          <a:p>
            <a:r>
              <a:rPr lang="es-MX"/>
              <a:t>Dr. en A. Juan Carlos Montes de Oca López</a:t>
            </a:r>
          </a:p>
        </p:txBody>
      </p:sp>
      <p:sp>
        <p:nvSpPr>
          <p:cNvPr id="5" name="Slide Number Placeholder 4"/>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22712864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5E144F86-C307-ED4D-85B6-76A9AF401D97}" type="datetime1">
              <a:rPr lang="es-MX" smtClean="0"/>
              <a:t>28/09/2019</a:t>
            </a:fld>
            <a:endParaRPr lang="es-MX"/>
          </a:p>
        </p:txBody>
      </p:sp>
      <p:sp>
        <p:nvSpPr>
          <p:cNvPr id="5" name="Footer Placeholder 4"/>
          <p:cNvSpPr>
            <a:spLocks noGrp="1"/>
          </p:cNvSpPr>
          <p:nvPr>
            <p:ph type="ftr" sz="quarter" idx="11"/>
          </p:nvPr>
        </p:nvSpPr>
        <p:spPr/>
        <p:txBody>
          <a:bodyPr/>
          <a:lstStyle/>
          <a:p>
            <a:r>
              <a:rPr lang="es-MX"/>
              <a:t>Dr. en A. Juan Carlos Montes de Oca López</a:t>
            </a:r>
          </a:p>
        </p:txBody>
      </p:sp>
      <p:sp>
        <p:nvSpPr>
          <p:cNvPr id="6" name="Slide Number Placeholder 5"/>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14891529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s-ES"/>
              <a:t>Haga clic para modificar el estilo de título del patrón</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0D83F01-8C18-4241-8C4F-14F78C33D04E}" type="datetime1">
              <a:rPr lang="es-MX" smtClean="0"/>
              <a:t>28/09/2019</a:t>
            </a:fld>
            <a:endParaRPr lang="es-MX"/>
          </a:p>
        </p:txBody>
      </p:sp>
      <p:sp>
        <p:nvSpPr>
          <p:cNvPr id="5" name="Footer Placeholder 4"/>
          <p:cNvSpPr>
            <a:spLocks noGrp="1"/>
          </p:cNvSpPr>
          <p:nvPr>
            <p:ph type="ftr" sz="quarter" idx="11"/>
          </p:nvPr>
        </p:nvSpPr>
        <p:spPr/>
        <p:txBody>
          <a:bodyPr/>
          <a:lstStyle/>
          <a:p>
            <a:r>
              <a:rPr lang="es-MX"/>
              <a:t>Dr. en A. Juan Carlos Montes de Oca López</a:t>
            </a:r>
          </a:p>
        </p:txBody>
      </p:sp>
      <p:sp>
        <p:nvSpPr>
          <p:cNvPr id="6" name="Slide Number Placeholder 5"/>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42057005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6760B2-D024-4393-B3D4-E1C14C14182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DBF2286F-7044-46FE-B85F-8855F2A048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7CB9A79A-1C27-4A1B-AA37-496B4408024D}"/>
              </a:ext>
            </a:extLst>
          </p:cNvPr>
          <p:cNvSpPr>
            <a:spLocks noGrp="1"/>
          </p:cNvSpPr>
          <p:nvPr>
            <p:ph type="dt" sz="half" idx="10"/>
          </p:nvPr>
        </p:nvSpPr>
        <p:spPr/>
        <p:txBody>
          <a:bodyPr/>
          <a:lstStyle/>
          <a:p>
            <a:fld id="{2BB76A60-CE15-C843-8DD6-B93C313B5277}" type="datetime1">
              <a:rPr lang="es-MX" smtClean="0"/>
              <a:t>28/09/2019</a:t>
            </a:fld>
            <a:endParaRPr lang="es-MX"/>
          </a:p>
        </p:txBody>
      </p:sp>
      <p:sp>
        <p:nvSpPr>
          <p:cNvPr id="5" name="Marcador de pie de página 4">
            <a:extLst>
              <a:ext uri="{FF2B5EF4-FFF2-40B4-BE49-F238E27FC236}">
                <a16:creationId xmlns:a16="http://schemas.microsoft.com/office/drawing/2014/main" id="{5BD568F6-374E-482C-AB7B-93B30255BA9C}"/>
              </a:ext>
            </a:extLst>
          </p:cNvPr>
          <p:cNvSpPr>
            <a:spLocks noGrp="1"/>
          </p:cNvSpPr>
          <p:nvPr>
            <p:ph type="ftr" sz="quarter" idx="11"/>
          </p:nvPr>
        </p:nvSpPr>
        <p:spPr/>
        <p:txBody>
          <a:bodyPr/>
          <a:lstStyle/>
          <a:p>
            <a:r>
              <a:rPr lang="es-MX"/>
              <a:t>Dr. en A. Juan Carlos Montes de Oca López</a:t>
            </a:r>
          </a:p>
        </p:txBody>
      </p:sp>
      <p:sp>
        <p:nvSpPr>
          <p:cNvPr id="6" name="Marcador de número de diapositiva 5">
            <a:extLst>
              <a:ext uri="{FF2B5EF4-FFF2-40B4-BE49-F238E27FC236}">
                <a16:creationId xmlns:a16="http://schemas.microsoft.com/office/drawing/2014/main" id="{35EE6EC4-0258-463B-8D66-02C9354FBBAF}"/>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6952894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8E49BA3-4A53-4277-BF92-8CCB92BA9D45}"/>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9A723ABC-AC53-4C98-89C6-D6B028F5A88B}"/>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75CAB7C-A1E4-4CBF-A8A4-12B5179AFB15}"/>
              </a:ext>
            </a:extLst>
          </p:cNvPr>
          <p:cNvSpPr>
            <a:spLocks noGrp="1"/>
          </p:cNvSpPr>
          <p:nvPr>
            <p:ph type="dt" sz="half" idx="10"/>
          </p:nvPr>
        </p:nvSpPr>
        <p:spPr/>
        <p:txBody>
          <a:bodyPr/>
          <a:lstStyle/>
          <a:p>
            <a:fld id="{6976EEE4-D72E-C147-98EA-B573225EE45D}" type="datetime1">
              <a:rPr lang="es-MX" smtClean="0"/>
              <a:t>28/09/2019</a:t>
            </a:fld>
            <a:endParaRPr lang="es-MX"/>
          </a:p>
        </p:txBody>
      </p:sp>
      <p:sp>
        <p:nvSpPr>
          <p:cNvPr id="5" name="Marcador de pie de página 4">
            <a:extLst>
              <a:ext uri="{FF2B5EF4-FFF2-40B4-BE49-F238E27FC236}">
                <a16:creationId xmlns:a16="http://schemas.microsoft.com/office/drawing/2014/main" id="{ED5E98C5-0015-4F77-963E-6B83A5B6607E}"/>
              </a:ext>
            </a:extLst>
          </p:cNvPr>
          <p:cNvSpPr>
            <a:spLocks noGrp="1"/>
          </p:cNvSpPr>
          <p:nvPr>
            <p:ph type="ftr" sz="quarter" idx="11"/>
          </p:nvPr>
        </p:nvSpPr>
        <p:spPr/>
        <p:txBody>
          <a:bodyPr/>
          <a:lstStyle/>
          <a:p>
            <a:r>
              <a:rPr lang="es-MX"/>
              <a:t>Dr. en A. Juan Carlos Montes de Oca López</a:t>
            </a:r>
          </a:p>
        </p:txBody>
      </p:sp>
      <p:sp>
        <p:nvSpPr>
          <p:cNvPr id="6" name="Marcador de número de diapositiva 5">
            <a:extLst>
              <a:ext uri="{FF2B5EF4-FFF2-40B4-BE49-F238E27FC236}">
                <a16:creationId xmlns:a16="http://schemas.microsoft.com/office/drawing/2014/main" id="{6CF9BA38-E29D-445D-9B6E-E05CB35010F3}"/>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3827985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828558E-3142-744E-B58E-038104EE2ABF}" type="datetime1">
              <a:rPr lang="es-MX" smtClean="0"/>
              <a:t>28/09/2019</a:t>
            </a:fld>
            <a:endParaRPr lang="es-MX"/>
          </a:p>
        </p:txBody>
      </p:sp>
      <p:sp>
        <p:nvSpPr>
          <p:cNvPr id="5" name="Footer Placeholder 4"/>
          <p:cNvSpPr>
            <a:spLocks noGrp="1"/>
          </p:cNvSpPr>
          <p:nvPr>
            <p:ph type="ftr" sz="quarter" idx="11"/>
          </p:nvPr>
        </p:nvSpPr>
        <p:spPr/>
        <p:txBody>
          <a:bodyPr/>
          <a:lstStyle/>
          <a:p>
            <a:r>
              <a:rPr lang="es-MX"/>
              <a:t>Dr. en A. Juan Carlos Montes de Oca López</a:t>
            </a:r>
          </a:p>
        </p:txBody>
      </p:sp>
      <p:sp>
        <p:nvSpPr>
          <p:cNvPr id="6" name="Slide Number Placeholder 5"/>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34043912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234EDB-9B37-43B9-B861-9BC5BDD72184}"/>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EFC36971-6DBB-44CD-B5A2-7B006336544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3EFE6468-D000-4D03-9632-51CF5D70A8C5}"/>
              </a:ext>
            </a:extLst>
          </p:cNvPr>
          <p:cNvSpPr>
            <a:spLocks noGrp="1"/>
          </p:cNvSpPr>
          <p:nvPr>
            <p:ph type="dt" sz="half" idx="10"/>
          </p:nvPr>
        </p:nvSpPr>
        <p:spPr/>
        <p:txBody>
          <a:bodyPr/>
          <a:lstStyle/>
          <a:p>
            <a:fld id="{EA29AF59-9C90-7747-B071-C557F8566493}" type="datetime1">
              <a:rPr lang="es-MX" smtClean="0"/>
              <a:t>28/09/2019</a:t>
            </a:fld>
            <a:endParaRPr lang="es-MX"/>
          </a:p>
        </p:txBody>
      </p:sp>
      <p:sp>
        <p:nvSpPr>
          <p:cNvPr id="5" name="Marcador de pie de página 4">
            <a:extLst>
              <a:ext uri="{FF2B5EF4-FFF2-40B4-BE49-F238E27FC236}">
                <a16:creationId xmlns:a16="http://schemas.microsoft.com/office/drawing/2014/main" id="{9B7F6540-5501-4299-91D3-1A48C4C711E5}"/>
              </a:ext>
            </a:extLst>
          </p:cNvPr>
          <p:cNvSpPr>
            <a:spLocks noGrp="1"/>
          </p:cNvSpPr>
          <p:nvPr>
            <p:ph type="ftr" sz="quarter" idx="11"/>
          </p:nvPr>
        </p:nvSpPr>
        <p:spPr/>
        <p:txBody>
          <a:bodyPr/>
          <a:lstStyle/>
          <a:p>
            <a:r>
              <a:rPr lang="es-MX"/>
              <a:t>Dr. en A. Juan Carlos Montes de Oca López</a:t>
            </a:r>
          </a:p>
        </p:txBody>
      </p:sp>
      <p:sp>
        <p:nvSpPr>
          <p:cNvPr id="6" name="Marcador de número de diapositiva 5">
            <a:extLst>
              <a:ext uri="{FF2B5EF4-FFF2-40B4-BE49-F238E27FC236}">
                <a16:creationId xmlns:a16="http://schemas.microsoft.com/office/drawing/2014/main" id="{FF6F3816-3B3F-456A-AC23-088230A0D335}"/>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3931866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C06A1E7-E207-4E6F-AA86-718F866F8094}"/>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6B8E4EC2-FDCA-40C0-A715-D65F33D82114}"/>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B0724192-87CF-4959-AAF8-6A112E631202}"/>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F408E2E5-51BE-4B7A-BFC3-AF2BC5A2E685}"/>
              </a:ext>
            </a:extLst>
          </p:cNvPr>
          <p:cNvSpPr>
            <a:spLocks noGrp="1"/>
          </p:cNvSpPr>
          <p:nvPr>
            <p:ph type="dt" sz="half" idx="10"/>
          </p:nvPr>
        </p:nvSpPr>
        <p:spPr/>
        <p:txBody>
          <a:bodyPr/>
          <a:lstStyle/>
          <a:p>
            <a:fld id="{B7A3C67B-DF38-EA4A-B04B-B10A697568EF}" type="datetime1">
              <a:rPr lang="es-MX" smtClean="0"/>
              <a:t>28/09/2019</a:t>
            </a:fld>
            <a:endParaRPr lang="es-MX"/>
          </a:p>
        </p:txBody>
      </p:sp>
      <p:sp>
        <p:nvSpPr>
          <p:cNvPr id="6" name="Marcador de pie de página 5">
            <a:extLst>
              <a:ext uri="{FF2B5EF4-FFF2-40B4-BE49-F238E27FC236}">
                <a16:creationId xmlns:a16="http://schemas.microsoft.com/office/drawing/2014/main" id="{90239CA1-4964-4532-A53F-D5218F612384}"/>
              </a:ext>
            </a:extLst>
          </p:cNvPr>
          <p:cNvSpPr>
            <a:spLocks noGrp="1"/>
          </p:cNvSpPr>
          <p:nvPr>
            <p:ph type="ftr" sz="quarter" idx="11"/>
          </p:nvPr>
        </p:nvSpPr>
        <p:spPr/>
        <p:txBody>
          <a:bodyPr/>
          <a:lstStyle/>
          <a:p>
            <a:r>
              <a:rPr lang="es-MX"/>
              <a:t>Dr. en A. Juan Carlos Montes de Oca López</a:t>
            </a:r>
          </a:p>
        </p:txBody>
      </p:sp>
      <p:sp>
        <p:nvSpPr>
          <p:cNvPr id="7" name="Marcador de número de diapositiva 6">
            <a:extLst>
              <a:ext uri="{FF2B5EF4-FFF2-40B4-BE49-F238E27FC236}">
                <a16:creationId xmlns:a16="http://schemas.microsoft.com/office/drawing/2014/main" id="{824ED6FD-DE9A-4006-8F71-DC949DDBDF71}"/>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17808267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2B0EA3F-D844-4C6D-8C40-29DD84A6288C}"/>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C727531C-5016-4213-A67A-76F226B276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17D2FE6E-4DDA-464E-A692-FA02086D8791}"/>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060FA246-485E-4774-A426-7EF7FB2B483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57238380-ADDB-46CA-BA91-3091F932875B}"/>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AFD8B191-B183-4125-9C5F-A3CF99810726}"/>
              </a:ext>
            </a:extLst>
          </p:cNvPr>
          <p:cNvSpPr>
            <a:spLocks noGrp="1"/>
          </p:cNvSpPr>
          <p:nvPr>
            <p:ph type="dt" sz="half" idx="10"/>
          </p:nvPr>
        </p:nvSpPr>
        <p:spPr/>
        <p:txBody>
          <a:bodyPr/>
          <a:lstStyle/>
          <a:p>
            <a:fld id="{FAA683F5-0D43-AD4B-95DE-53B168601553}" type="datetime1">
              <a:rPr lang="es-MX" smtClean="0"/>
              <a:t>28/09/2019</a:t>
            </a:fld>
            <a:endParaRPr lang="es-MX"/>
          </a:p>
        </p:txBody>
      </p:sp>
      <p:sp>
        <p:nvSpPr>
          <p:cNvPr id="8" name="Marcador de pie de página 7">
            <a:extLst>
              <a:ext uri="{FF2B5EF4-FFF2-40B4-BE49-F238E27FC236}">
                <a16:creationId xmlns:a16="http://schemas.microsoft.com/office/drawing/2014/main" id="{37E79BB3-8B6E-45FE-879A-4FAA960B5CE1}"/>
              </a:ext>
            </a:extLst>
          </p:cNvPr>
          <p:cNvSpPr>
            <a:spLocks noGrp="1"/>
          </p:cNvSpPr>
          <p:nvPr>
            <p:ph type="ftr" sz="quarter" idx="11"/>
          </p:nvPr>
        </p:nvSpPr>
        <p:spPr/>
        <p:txBody>
          <a:bodyPr/>
          <a:lstStyle/>
          <a:p>
            <a:r>
              <a:rPr lang="es-MX"/>
              <a:t>Dr. en A. Juan Carlos Montes de Oca López</a:t>
            </a:r>
          </a:p>
        </p:txBody>
      </p:sp>
      <p:sp>
        <p:nvSpPr>
          <p:cNvPr id="9" name="Marcador de número de diapositiva 8">
            <a:extLst>
              <a:ext uri="{FF2B5EF4-FFF2-40B4-BE49-F238E27FC236}">
                <a16:creationId xmlns:a16="http://schemas.microsoft.com/office/drawing/2014/main" id="{941D2301-D79D-4FF6-BA1A-E3B508E4999B}"/>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13828248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26EA249-9780-4357-9EA3-4372B6CB69F2}"/>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DDCC2E3A-7471-4E3D-A96D-1FA44980218B}"/>
              </a:ext>
            </a:extLst>
          </p:cNvPr>
          <p:cNvSpPr>
            <a:spLocks noGrp="1"/>
          </p:cNvSpPr>
          <p:nvPr>
            <p:ph type="dt" sz="half" idx="10"/>
          </p:nvPr>
        </p:nvSpPr>
        <p:spPr/>
        <p:txBody>
          <a:bodyPr/>
          <a:lstStyle/>
          <a:p>
            <a:fld id="{C94B2381-9C7B-8B40-A3B3-AE97524D5D04}" type="datetime1">
              <a:rPr lang="es-MX" smtClean="0"/>
              <a:t>28/09/2019</a:t>
            </a:fld>
            <a:endParaRPr lang="es-MX"/>
          </a:p>
        </p:txBody>
      </p:sp>
      <p:sp>
        <p:nvSpPr>
          <p:cNvPr id="4" name="Marcador de pie de página 3">
            <a:extLst>
              <a:ext uri="{FF2B5EF4-FFF2-40B4-BE49-F238E27FC236}">
                <a16:creationId xmlns:a16="http://schemas.microsoft.com/office/drawing/2014/main" id="{DBA2E17C-FA66-4840-B2E5-513F4CDA971C}"/>
              </a:ext>
            </a:extLst>
          </p:cNvPr>
          <p:cNvSpPr>
            <a:spLocks noGrp="1"/>
          </p:cNvSpPr>
          <p:nvPr>
            <p:ph type="ftr" sz="quarter" idx="11"/>
          </p:nvPr>
        </p:nvSpPr>
        <p:spPr/>
        <p:txBody>
          <a:bodyPr/>
          <a:lstStyle/>
          <a:p>
            <a:r>
              <a:rPr lang="es-MX"/>
              <a:t>Dr. en A. Juan Carlos Montes de Oca López</a:t>
            </a:r>
          </a:p>
        </p:txBody>
      </p:sp>
      <p:sp>
        <p:nvSpPr>
          <p:cNvPr id="5" name="Marcador de número de diapositiva 4">
            <a:extLst>
              <a:ext uri="{FF2B5EF4-FFF2-40B4-BE49-F238E27FC236}">
                <a16:creationId xmlns:a16="http://schemas.microsoft.com/office/drawing/2014/main" id="{51588E0C-5462-42D1-A325-7AE2801070A6}"/>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39297288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8C97167B-8E61-4F10-8D53-FA34DFA90BC7}"/>
              </a:ext>
            </a:extLst>
          </p:cNvPr>
          <p:cNvSpPr>
            <a:spLocks noGrp="1"/>
          </p:cNvSpPr>
          <p:nvPr>
            <p:ph type="dt" sz="half" idx="10"/>
          </p:nvPr>
        </p:nvSpPr>
        <p:spPr/>
        <p:txBody>
          <a:bodyPr/>
          <a:lstStyle/>
          <a:p>
            <a:fld id="{C0B0E1EA-C463-1F4E-AEB3-7E065F5B54BC}" type="datetime1">
              <a:rPr lang="es-MX" smtClean="0"/>
              <a:t>28/09/2019</a:t>
            </a:fld>
            <a:endParaRPr lang="es-MX"/>
          </a:p>
        </p:txBody>
      </p:sp>
      <p:sp>
        <p:nvSpPr>
          <p:cNvPr id="3" name="Marcador de pie de página 2">
            <a:extLst>
              <a:ext uri="{FF2B5EF4-FFF2-40B4-BE49-F238E27FC236}">
                <a16:creationId xmlns:a16="http://schemas.microsoft.com/office/drawing/2014/main" id="{0F0921B6-5EA3-4966-8FA4-1D3E7E2F27E5}"/>
              </a:ext>
            </a:extLst>
          </p:cNvPr>
          <p:cNvSpPr>
            <a:spLocks noGrp="1"/>
          </p:cNvSpPr>
          <p:nvPr>
            <p:ph type="ftr" sz="quarter" idx="11"/>
          </p:nvPr>
        </p:nvSpPr>
        <p:spPr/>
        <p:txBody>
          <a:bodyPr/>
          <a:lstStyle/>
          <a:p>
            <a:r>
              <a:rPr lang="es-MX"/>
              <a:t>Dr. en A. Juan Carlos Montes de Oca López</a:t>
            </a:r>
          </a:p>
        </p:txBody>
      </p:sp>
      <p:sp>
        <p:nvSpPr>
          <p:cNvPr id="4" name="Marcador de número de diapositiva 3">
            <a:extLst>
              <a:ext uri="{FF2B5EF4-FFF2-40B4-BE49-F238E27FC236}">
                <a16:creationId xmlns:a16="http://schemas.microsoft.com/office/drawing/2014/main" id="{B8EE97C3-AF35-4559-B999-DB7B6E8F3C00}"/>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21614924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65A218-3A44-4BE0-A567-E1FF50CF3F0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7A00DBF7-D193-47BA-9924-DC792A7C7AA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9E421ABC-40E4-4FD0-869F-A780E63B97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32AD8598-2489-4031-90F0-34E4C0444ED8}"/>
              </a:ext>
            </a:extLst>
          </p:cNvPr>
          <p:cNvSpPr>
            <a:spLocks noGrp="1"/>
          </p:cNvSpPr>
          <p:nvPr>
            <p:ph type="dt" sz="half" idx="10"/>
          </p:nvPr>
        </p:nvSpPr>
        <p:spPr/>
        <p:txBody>
          <a:bodyPr/>
          <a:lstStyle/>
          <a:p>
            <a:fld id="{310B7696-BCAE-E94D-BE51-2B6F3333D8E0}" type="datetime1">
              <a:rPr lang="es-MX" smtClean="0"/>
              <a:t>28/09/2019</a:t>
            </a:fld>
            <a:endParaRPr lang="es-MX"/>
          </a:p>
        </p:txBody>
      </p:sp>
      <p:sp>
        <p:nvSpPr>
          <p:cNvPr id="6" name="Marcador de pie de página 5">
            <a:extLst>
              <a:ext uri="{FF2B5EF4-FFF2-40B4-BE49-F238E27FC236}">
                <a16:creationId xmlns:a16="http://schemas.microsoft.com/office/drawing/2014/main" id="{16A0591E-70AA-4F5F-96D6-C5731E9206AC}"/>
              </a:ext>
            </a:extLst>
          </p:cNvPr>
          <p:cNvSpPr>
            <a:spLocks noGrp="1"/>
          </p:cNvSpPr>
          <p:nvPr>
            <p:ph type="ftr" sz="quarter" idx="11"/>
          </p:nvPr>
        </p:nvSpPr>
        <p:spPr/>
        <p:txBody>
          <a:bodyPr/>
          <a:lstStyle/>
          <a:p>
            <a:r>
              <a:rPr lang="es-MX"/>
              <a:t>Dr. en A. Juan Carlos Montes de Oca López</a:t>
            </a:r>
          </a:p>
        </p:txBody>
      </p:sp>
      <p:sp>
        <p:nvSpPr>
          <p:cNvPr id="7" name="Marcador de número de diapositiva 6">
            <a:extLst>
              <a:ext uri="{FF2B5EF4-FFF2-40B4-BE49-F238E27FC236}">
                <a16:creationId xmlns:a16="http://schemas.microsoft.com/office/drawing/2014/main" id="{16FDB4C1-A641-459F-A9CF-2906AB320480}"/>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26329618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2CEE9B-78E3-4A8F-A528-1BB3907E2557}"/>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A7D4F84B-C8AE-47ED-B5DA-21A34508C69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B912D2BE-B2BF-4B94-92AE-16505026D1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DCD9DF12-747A-4629-A585-C48DF002830A}"/>
              </a:ext>
            </a:extLst>
          </p:cNvPr>
          <p:cNvSpPr>
            <a:spLocks noGrp="1"/>
          </p:cNvSpPr>
          <p:nvPr>
            <p:ph type="dt" sz="half" idx="10"/>
          </p:nvPr>
        </p:nvSpPr>
        <p:spPr/>
        <p:txBody>
          <a:bodyPr/>
          <a:lstStyle/>
          <a:p>
            <a:fld id="{363E5B65-E226-7840-8E3E-C4039B9DDC46}" type="datetime1">
              <a:rPr lang="es-MX" smtClean="0"/>
              <a:t>28/09/2019</a:t>
            </a:fld>
            <a:endParaRPr lang="es-MX"/>
          </a:p>
        </p:txBody>
      </p:sp>
      <p:sp>
        <p:nvSpPr>
          <p:cNvPr id="6" name="Marcador de pie de página 5">
            <a:extLst>
              <a:ext uri="{FF2B5EF4-FFF2-40B4-BE49-F238E27FC236}">
                <a16:creationId xmlns:a16="http://schemas.microsoft.com/office/drawing/2014/main" id="{3F2A9D66-473F-4E0D-A239-4A3818060BA0}"/>
              </a:ext>
            </a:extLst>
          </p:cNvPr>
          <p:cNvSpPr>
            <a:spLocks noGrp="1"/>
          </p:cNvSpPr>
          <p:nvPr>
            <p:ph type="ftr" sz="quarter" idx="11"/>
          </p:nvPr>
        </p:nvSpPr>
        <p:spPr/>
        <p:txBody>
          <a:bodyPr/>
          <a:lstStyle/>
          <a:p>
            <a:r>
              <a:rPr lang="es-MX"/>
              <a:t>Dr. en A. Juan Carlos Montes de Oca López</a:t>
            </a:r>
          </a:p>
        </p:txBody>
      </p:sp>
      <p:sp>
        <p:nvSpPr>
          <p:cNvPr id="7" name="Marcador de número de diapositiva 6">
            <a:extLst>
              <a:ext uri="{FF2B5EF4-FFF2-40B4-BE49-F238E27FC236}">
                <a16:creationId xmlns:a16="http://schemas.microsoft.com/office/drawing/2014/main" id="{8E472BCD-57BD-4547-9543-58ABE503E4DB}"/>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10097632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494904-01CF-4AEC-BCB3-3450A92AB285}"/>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41EBAA70-1465-4EFE-BA06-DF204C60038F}"/>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6F51D858-AF5E-4610-8917-361BB2CEF76F}"/>
              </a:ext>
            </a:extLst>
          </p:cNvPr>
          <p:cNvSpPr>
            <a:spLocks noGrp="1"/>
          </p:cNvSpPr>
          <p:nvPr>
            <p:ph type="dt" sz="half" idx="10"/>
          </p:nvPr>
        </p:nvSpPr>
        <p:spPr/>
        <p:txBody>
          <a:bodyPr/>
          <a:lstStyle/>
          <a:p>
            <a:fld id="{361EAD74-BEF8-484E-8638-612F412DC71F}" type="datetime1">
              <a:rPr lang="es-MX" smtClean="0"/>
              <a:t>28/09/2019</a:t>
            </a:fld>
            <a:endParaRPr lang="es-MX"/>
          </a:p>
        </p:txBody>
      </p:sp>
      <p:sp>
        <p:nvSpPr>
          <p:cNvPr id="5" name="Marcador de pie de página 4">
            <a:extLst>
              <a:ext uri="{FF2B5EF4-FFF2-40B4-BE49-F238E27FC236}">
                <a16:creationId xmlns:a16="http://schemas.microsoft.com/office/drawing/2014/main" id="{79AB45A1-E0CA-4831-B190-441C7BB5FB17}"/>
              </a:ext>
            </a:extLst>
          </p:cNvPr>
          <p:cNvSpPr>
            <a:spLocks noGrp="1"/>
          </p:cNvSpPr>
          <p:nvPr>
            <p:ph type="ftr" sz="quarter" idx="11"/>
          </p:nvPr>
        </p:nvSpPr>
        <p:spPr/>
        <p:txBody>
          <a:bodyPr/>
          <a:lstStyle/>
          <a:p>
            <a:r>
              <a:rPr lang="es-MX"/>
              <a:t>Dr. en A. Juan Carlos Montes de Oca López</a:t>
            </a:r>
          </a:p>
        </p:txBody>
      </p:sp>
      <p:sp>
        <p:nvSpPr>
          <p:cNvPr id="6" name="Marcador de número de diapositiva 5">
            <a:extLst>
              <a:ext uri="{FF2B5EF4-FFF2-40B4-BE49-F238E27FC236}">
                <a16:creationId xmlns:a16="http://schemas.microsoft.com/office/drawing/2014/main" id="{A7458099-2DDA-43E4-A416-0EA73A2BFC52}"/>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7402234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30E839EE-F15C-4E76-ABA8-54747E0EED00}"/>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CCDC506-428A-4BB2-864B-DFF96A6CFE08}"/>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ECCC4D5-E344-4DC2-9A3B-95177333B223}"/>
              </a:ext>
            </a:extLst>
          </p:cNvPr>
          <p:cNvSpPr>
            <a:spLocks noGrp="1"/>
          </p:cNvSpPr>
          <p:nvPr>
            <p:ph type="dt" sz="half" idx="10"/>
          </p:nvPr>
        </p:nvSpPr>
        <p:spPr/>
        <p:txBody>
          <a:bodyPr/>
          <a:lstStyle/>
          <a:p>
            <a:fld id="{61E1FE24-59C1-2341-AAA5-03D1BC659BE5}" type="datetime1">
              <a:rPr lang="es-MX" smtClean="0"/>
              <a:t>28/09/2019</a:t>
            </a:fld>
            <a:endParaRPr lang="es-MX"/>
          </a:p>
        </p:txBody>
      </p:sp>
      <p:sp>
        <p:nvSpPr>
          <p:cNvPr id="5" name="Marcador de pie de página 4">
            <a:extLst>
              <a:ext uri="{FF2B5EF4-FFF2-40B4-BE49-F238E27FC236}">
                <a16:creationId xmlns:a16="http://schemas.microsoft.com/office/drawing/2014/main" id="{4441B584-5BF2-4CFB-A945-A8F1931E1383}"/>
              </a:ext>
            </a:extLst>
          </p:cNvPr>
          <p:cNvSpPr>
            <a:spLocks noGrp="1"/>
          </p:cNvSpPr>
          <p:nvPr>
            <p:ph type="ftr" sz="quarter" idx="11"/>
          </p:nvPr>
        </p:nvSpPr>
        <p:spPr/>
        <p:txBody>
          <a:bodyPr/>
          <a:lstStyle/>
          <a:p>
            <a:r>
              <a:rPr lang="es-MX"/>
              <a:t>Dr. en A. Juan Carlos Montes de Oca López</a:t>
            </a:r>
          </a:p>
        </p:txBody>
      </p:sp>
      <p:sp>
        <p:nvSpPr>
          <p:cNvPr id="6" name="Marcador de número de diapositiva 5">
            <a:extLst>
              <a:ext uri="{FF2B5EF4-FFF2-40B4-BE49-F238E27FC236}">
                <a16:creationId xmlns:a16="http://schemas.microsoft.com/office/drawing/2014/main" id="{E03594E0-8A62-49E3-88B0-D4D7214CBC22}"/>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3592117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28B1C822-CB91-F242-AECA-BFFA3A3E1E06}" type="datetime1">
              <a:rPr lang="es-MX" smtClean="0"/>
              <a:t>28/09/2019</a:t>
            </a:fld>
            <a:endParaRPr lang="es-MX"/>
          </a:p>
        </p:txBody>
      </p:sp>
      <p:sp>
        <p:nvSpPr>
          <p:cNvPr id="5" name="Footer Placeholder 4"/>
          <p:cNvSpPr>
            <a:spLocks noGrp="1"/>
          </p:cNvSpPr>
          <p:nvPr>
            <p:ph type="ftr" sz="quarter" idx="11"/>
          </p:nvPr>
        </p:nvSpPr>
        <p:spPr/>
        <p:txBody>
          <a:bodyPr/>
          <a:lstStyle/>
          <a:p>
            <a:r>
              <a:rPr lang="es-MX"/>
              <a:t>Dr. en A. Juan Carlos Montes de Oca López</a:t>
            </a:r>
          </a:p>
        </p:txBody>
      </p:sp>
      <p:sp>
        <p:nvSpPr>
          <p:cNvPr id="6" name="Slide Number Placeholder 5"/>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2025490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72FA293-DF89-764D-8ED8-AE4FE6B153D3}" type="datetime1">
              <a:rPr lang="es-MX" smtClean="0"/>
              <a:t>28/09/2019</a:t>
            </a:fld>
            <a:endParaRPr lang="es-MX"/>
          </a:p>
        </p:txBody>
      </p:sp>
      <p:sp>
        <p:nvSpPr>
          <p:cNvPr id="6" name="Footer Placeholder 5"/>
          <p:cNvSpPr>
            <a:spLocks noGrp="1"/>
          </p:cNvSpPr>
          <p:nvPr>
            <p:ph type="ftr" sz="quarter" idx="11"/>
          </p:nvPr>
        </p:nvSpPr>
        <p:spPr/>
        <p:txBody>
          <a:bodyPr/>
          <a:lstStyle/>
          <a:p>
            <a:r>
              <a:rPr lang="es-MX"/>
              <a:t>Dr. en A. Juan Carlos Montes de Oca López</a:t>
            </a:r>
          </a:p>
        </p:txBody>
      </p:sp>
      <p:sp>
        <p:nvSpPr>
          <p:cNvPr id="7" name="Slide Number Placeholder 6"/>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520872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2" name="Content Placeholder 3"/>
          <p:cNvSpPr>
            <a:spLocks noGrp="1"/>
          </p:cNvSpPr>
          <p:nvPr>
            <p:ph sz="quarter" idx="13"/>
          </p:nvPr>
        </p:nvSpPr>
        <p:spPr>
          <a:xfrm>
            <a:off x="913774" y="3051012"/>
            <a:ext cx="5106027" cy="274018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3" name="Content Placeholder 5"/>
          <p:cNvSpPr>
            <a:spLocks noGrp="1"/>
          </p:cNvSpPr>
          <p:nvPr>
            <p:ph sz="quarter" idx="14"/>
          </p:nvPr>
        </p:nvSpPr>
        <p:spPr>
          <a:xfrm>
            <a:off x="6172200" y="3051012"/>
            <a:ext cx="5105401" cy="274018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9DB55C-1565-7D48-9480-CA419EBE5C2A}" type="datetime1">
              <a:rPr lang="es-MX" smtClean="0"/>
              <a:t>28/09/2019</a:t>
            </a:fld>
            <a:endParaRPr lang="es-MX"/>
          </a:p>
        </p:txBody>
      </p:sp>
      <p:sp>
        <p:nvSpPr>
          <p:cNvPr id="8" name="Footer Placeholder 7"/>
          <p:cNvSpPr>
            <a:spLocks noGrp="1"/>
          </p:cNvSpPr>
          <p:nvPr>
            <p:ph type="ftr" sz="quarter" idx="11"/>
          </p:nvPr>
        </p:nvSpPr>
        <p:spPr/>
        <p:txBody>
          <a:bodyPr/>
          <a:lstStyle/>
          <a:p>
            <a:r>
              <a:rPr lang="es-MX"/>
              <a:t>Dr. en A. Juan Carlos Montes de Oca López</a:t>
            </a:r>
          </a:p>
        </p:txBody>
      </p:sp>
      <p:sp>
        <p:nvSpPr>
          <p:cNvPr id="9" name="Slide Number Placeholder 8"/>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441684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2CC1ADAC-90C2-A84A-961D-71096590F362}" type="datetime1">
              <a:rPr lang="es-MX" smtClean="0"/>
              <a:t>28/09/2019</a:t>
            </a:fld>
            <a:endParaRPr lang="es-MX"/>
          </a:p>
        </p:txBody>
      </p:sp>
      <p:sp>
        <p:nvSpPr>
          <p:cNvPr id="4" name="Footer Placeholder 3"/>
          <p:cNvSpPr>
            <a:spLocks noGrp="1"/>
          </p:cNvSpPr>
          <p:nvPr>
            <p:ph type="ftr" sz="quarter" idx="11"/>
          </p:nvPr>
        </p:nvSpPr>
        <p:spPr/>
        <p:txBody>
          <a:bodyPr/>
          <a:lstStyle/>
          <a:p>
            <a:r>
              <a:rPr lang="es-MX"/>
              <a:t>Dr. en A. Juan Carlos Montes de Oca López</a:t>
            </a:r>
          </a:p>
        </p:txBody>
      </p:sp>
      <p:sp>
        <p:nvSpPr>
          <p:cNvPr id="5" name="Slide Number Placeholder 4"/>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627383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C7957A67-B23C-A249-B939-FC1CFBF24743}" type="datetime1">
              <a:rPr lang="es-MX" smtClean="0"/>
              <a:t>28/09/2019</a:t>
            </a:fld>
            <a:endParaRPr lang="es-MX"/>
          </a:p>
        </p:txBody>
      </p:sp>
      <p:sp>
        <p:nvSpPr>
          <p:cNvPr id="3" name="Footer Placeholder 2"/>
          <p:cNvSpPr>
            <a:spLocks noGrp="1"/>
          </p:cNvSpPr>
          <p:nvPr>
            <p:ph type="ftr" sz="quarter" idx="11"/>
          </p:nvPr>
        </p:nvSpPr>
        <p:spPr/>
        <p:txBody>
          <a:bodyPr/>
          <a:lstStyle/>
          <a:p>
            <a:r>
              <a:rPr lang="es-MX"/>
              <a:t>Dr. en A. Juan Carlos Montes de Oca López</a:t>
            </a:r>
          </a:p>
        </p:txBody>
      </p:sp>
      <p:sp>
        <p:nvSpPr>
          <p:cNvPr id="4" name="Slide Number Placeholder 3"/>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1402684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s-ES"/>
              <a:t>Haga clic para modificar el estilo de título del patrón</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988F1575-5DE4-FC48-AFC1-C03F323A80E3}" type="datetime1">
              <a:rPr lang="es-MX" smtClean="0"/>
              <a:t>28/09/2019</a:t>
            </a:fld>
            <a:endParaRPr lang="es-MX"/>
          </a:p>
        </p:txBody>
      </p:sp>
      <p:sp>
        <p:nvSpPr>
          <p:cNvPr id="6" name="Footer Placeholder 5"/>
          <p:cNvSpPr>
            <a:spLocks noGrp="1"/>
          </p:cNvSpPr>
          <p:nvPr>
            <p:ph type="ftr" sz="quarter" idx="11"/>
          </p:nvPr>
        </p:nvSpPr>
        <p:spPr/>
        <p:txBody>
          <a:bodyPr/>
          <a:lstStyle/>
          <a:p>
            <a:r>
              <a:rPr lang="es-MX"/>
              <a:t>Dr. en A. Juan Carlos Montes de Oca López</a:t>
            </a:r>
          </a:p>
        </p:txBody>
      </p:sp>
      <p:sp>
        <p:nvSpPr>
          <p:cNvPr id="7" name="Slide Number Placeholder 6"/>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1152727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B9BADE8C-E235-2A4D-95B6-98EB06BBDD81}" type="datetime1">
              <a:rPr lang="es-MX" smtClean="0"/>
              <a:t>28/09/2019</a:t>
            </a:fld>
            <a:endParaRPr lang="es-MX"/>
          </a:p>
        </p:txBody>
      </p:sp>
      <p:sp>
        <p:nvSpPr>
          <p:cNvPr id="6" name="Footer Placeholder 5"/>
          <p:cNvSpPr>
            <a:spLocks noGrp="1"/>
          </p:cNvSpPr>
          <p:nvPr>
            <p:ph type="ftr" sz="quarter" idx="11"/>
          </p:nvPr>
        </p:nvSpPr>
        <p:spPr/>
        <p:txBody>
          <a:bodyPr/>
          <a:lstStyle/>
          <a:p>
            <a:r>
              <a:rPr lang="es-MX"/>
              <a:t>Dr. en A. Juan Carlos Montes de Oca López</a:t>
            </a:r>
          </a:p>
        </p:txBody>
      </p:sp>
      <p:sp>
        <p:nvSpPr>
          <p:cNvPr id="7" name="Slide Number Placeholder 6"/>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3081383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099A89D2-E008-5C4C-BFEC-3782222FF6EA}" type="datetime1">
              <a:rPr lang="es-MX" smtClean="0"/>
              <a:t>28/09/2019</a:t>
            </a:fld>
            <a:endParaRPr lang="es-MX"/>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r>
              <a:rPr lang="es-MX"/>
              <a:t>Dr. en A. Juan Carlos Montes de Oca López</a:t>
            </a:r>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49042BF9-C8AA-4BF5-90A6-F745506A1DB5}" type="slidenum">
              <a:rPr lang="es-MX" smtClean="0"/>
              <a:t>‹Nº›</a:t>
            </a:fld>
            <a:endParaRPr lang="es-MX"/>
          </a:p>
        </p:txBody>
      </p:sp>
    </p:spTree>
    <p:extLst>
      <p:ext uri="{BB962C8B-B14F-4D97-AF65-F5344CB8AC3E}">
        <p14:creationId xmlns:p14="http://schemas.microsoft.com/office/powerpoint/2010/main" val="2431947424"/>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 id="2147483755" r:id="rId17"/>
  </p:sldLayoutIdLst>
  <p:hf hdr="0" dt="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2A43A06-9B85-42B1-8636-7905FCABF29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C9C55E5-CD8D-42E9-AC11-578916FAC6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0B0FB54-6D1E-4E99-9148-DD52E1DBEE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2D8C79-ABED-1A4C-A02C-01993DCAD65A}" type="datetime1">
              <a:rPr lang="es-MX" smtClean="0"/>
              <a:t>28/09/2019</a:t>
            </a:fld>
            <a:endParaRPr lang="es-MX"/>
          </a:p>
        </p:txBody>
      </p:sp>
      <p:sp>
        <p:nvSpPr>
          <p:cNvPr id="5" name="Marcador de pie de página 4">
            <a:extLst>
              <a:ext uri="{FF2B5EF4-FFF2-40B4-BE49-F238E27FC236}">
                <a16:creationId xmlns:a16="http://schemas.microsoft.com/office/drawing/2014/main" id="{9792F8EA-A1F8-4B53-B8B7-C33547ABF3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MX"/>
              <a:t>Dr. en A. Juan Carlos Montes de Oca López</a:t>
            </a:r>
          </a:p>
        </p:txBody>
      </p:sp>
      <p:sp>
        <p:nvSpPr>
          <p:cNvPr id="6" name="Marcador de número de diapositiva 5">
            <a:extLst>
              <a:ext uri="{FF2B5EF4-FFF2-40B4-BE49-F238E27FC236}">
                <a16:creationId xmlns:a16="http://schemas.microsoft.com/office/drawing/2014/main" id="{9664166C-CC68-44A0-BC3F-318939290F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042BF9-C8AA-4BF5-90A6-F745506A1DB5}" type="slidenum">
              <a:rPr lang="es-MX" smtClean="0"/>
              <a:t>‹Nº›</a:t>
            </a:fld>
            <a:endParaRPr lang="es-MX"/>
          </a:p>
        </p:txBody>
      </p:sp>
    </p:spTree>
    <p:extLst>
      <p:ext uri="{BB962C8B-B14F-4D97-AF65-F5344CB8AC3E}">
        <p14:creationId xmlns:p14="http://schemas.microsoft.com/office/powerpoint/2010/main" val="771838362"/>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1.jp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6.gif"/><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9.tiff"/><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8" Type="http://schemas.openxmlformats.org/officeDocument/2006/relationships/hyperlink" Target="http://www.tyr.unlu.edu.ar/pub/02-ProtocolosOSI.pdf" TargetMode="External"/><Relationship Id="rId3" Type="http://schemas.openxmlformats.org/officeDocument/2006/relationships/hyperlink" Target="https://www.netacad.com/group/resources/course-resources" TargetMode="External"/><Relationship Id="rId7" Type="http://schemas.openxmlformats.org/officeDocument/2006/relationships/hyperlink" Target="https://publicacionesdidacticas.com/hemeroteca/articulo/081136/articulo-pdf" TargetMode="External"/><Relationship Id="rId2" Type="http://schemas.openxmlformats.org/officeDocument/2006/relationships/image" Target="../media/image4.png"/><Relationship Id="rId1" Type="http://schemas.openxmlformats.org/officeDocument/2006/relationships/slideLayout" Target="../slideLayouts/slideLayout24.xml"/><Relationship Id="rId6" Type="http://schemas.openxmlformats.org/officeDocument/2006/relationships/hyperlink" Target="http://www.academia.edu/download/35756801/01_modelo_OSI_v2.pdf" TargetMode="External"/><Relationship Id="rId5" Type="http://schemas.openxmlformats.org/officeDocument/2006/relationships/hyperlink" Target="http://publicacionesdidacticas.com/hemeroteca/articulo/081136/articulo-pdf" TargetMode="External"/><Relationship Id="rId4" Type="http://schemas.openxmlformats.org/officeDocument/2006/relationships/hyperlink" Target="http://revistas.uigv.edu.pe/index.php/perspectiva/article/view/187" TargetMode="External"/></Relationships>
</file>

<file path=ppt/slides/_rels/slide34.xml.rels><?xml version="1.0" encoding="UTF-8" standalone="yes"?>
<Relationships xmlns="http://schemas.openxmlformats.org/package/2006/relationships"><Relationship Id="rId8" Type="http://schemas.openxmlformats.org/officeDocument/2006/relationships/hyperlink" Target="http://www.alfinal.com/Temas/tcpip.php" TargetMode="External"/><Relationship Id="rId3" Type="http://schemas.openxmlformats.org/officeDocument/2006/relationships/hyperlink" Target="http://modeloosiyprotocolos.galeon.com/" TargetMode="External"/><Relationship Id="rId7" Type="http://schemas.openxmlformats.org/officeDocument/2006/relationships/hyperlink" Target="http://www.slideshare.net/b3rmud3z/protocolos%20-de-las-capas-del-modelo-osi-13386230" TargetMode="External"/><Relationship Id="rId2" Type="http://schemas.openxmlformats.org/officeDocument/2006/relationships/image" Target="../media/image4.png"/><Relationship Id="rId1" Type="http://schemas.openxmlformats.org/officeDocument/2006/relationships/slideLayout" Target="../slideLayouts/slideLayout24.xml"/><Relationship Id="rId6" Type="http://schemas.openxmlformats.org/officeDocument/2006/relationships/hyperlink" Target="http://cursousosinternet.wikispaces.com/Internet,+la+t%C3%A9cnica+en+la+red,+protocolos+y+aplicaciones.+Modelo+de+OSI" TargetMode="External"/><Relationship Id="rId5" Type="http://schemas.openxmlformats.org/officeDocument/2006/relationships/hyperlink" Target="http://galeon.com/belarmino/modeloosi.html" TargetMode="External"/><Relationship Id="rId4" Type="http://schemas.openxmlformats.org/officeDocument/2006/relationships/hyperlink" Target="http://www.uazuay.edu.ec/estudios/sistemas/teleproceso/apuntes_1/capa_enlace.htm" TargetMode="External"/><Relationship Id="rId9" Type="http://schemas.openxmlformats.org/officeDocument/2006/relationships/hyperlink" Target="http://microchipdeveloper.com/tcpip:tcp-ip-transportlayer-layer-4"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13" name="Título 1">
            <a:extLst>
              <a:ext uri="{FF2B5EF4-FFF2-40B4-BE49-F238E27FC236}">
                <a16:creationId xmlns:a16="http://schemas.microsoft.com/office/drawing/2014/main" id="{A497FFDD-4B11-49B7-981C-8EF2BA057344}"/>
              </a:ext>
            </a:extLst>
          </p:cNvPr>
          <p:cNvSpPr txBox="1">
            <a:spLocks/>
          </p:cNvSpPr>
          <p:nvPr/>
        </p:nvSpPr>
        <p:spPr>
          <a:xfrm>
            <a:off x="1911969" y="1881397"/>
            <a:ext cx="8308427" cy="3829973"/>
          </a:xfrm>
          <a:prstGeom prst="rect">
            <a:avLst/>
          </a:prstGeom>
        </p:spPr>
        <p:txBody>
          <a:bodyP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 sz="2800" b="1" dirty="0"/>
              <a:t>Universidad Autónoma del Estado de México</a:t>
            </a:r>
          </a:p>
          <a:p>
            <a:pPr algn="ctr"/>
            <a:r>
              <a:rPr lang="es-ES" sz="2800" b="1" dirty="0"/>
              <a:t>Facultad de Contaduría y Administración</a:t>
            </a:r>
          </a:p>
          <a:p>
            <a:pPr algn="ctr"/>
            <a:endParaRPr lang="es-ES" sz="2800" b="1" dirty="0"/>
          </a:p>
          <a:p>
            <a:pPr algn="ctr"/>
            <a:r>
              <a:rPr lang="es-ES" sz="2800" b="1" dirty="0"/>
              <a:t>PE: </a:t>
            </a:r>
            <a:r>
              <a:rPr lang="es-ES" sz="2800" dirty="0"/>
              <a:t>Licenciatura en Informática Administrativa</a:t>
            </a:r>
          </a:p>
          <a:p>
            <a:pPr algn="ctr"/>
            <a:r>
              <a:rPr lang="es-ES" sz="2800" b="1" dirty="0"/>
              <a:t>UA: </a:t>
            </a:r>
            <a:r>
              <a:rPr lang="es-ES" sz="2800" dirty="0"/>
              <a:t>Comunicación entre computadoras 1</a:t>
            </a:r>
          </a:p>
          <a:p>
            <a:pPr algn="ctr"/>
            <a:endParaRPr lang="es-ES" sz="2800" dirty="0"/>
          </a:p>
          <a:p>
            <a:pPr algn="ctr"/>
            <a:r>
              <a:rPr lang="es-ES" sz="2800" b="1" dirty="0"/>
              <a:t>Semestre: </a:t>
            </a:r>
            <a:r>
              <a:rPr lang="es-ES" sz="2800" dirty="0"/>
              <a:t>Séptimo</a:t>
            </a:r>
          </a:p>
          <a:p>
            <a:pPr algn="ctr"/>
            <a:r>
              <a:rPr lang="es-ES" sz="2800" b="1" dirty="0"/>
              <a:t>Periodo</a:t>
            </a:r>
            <a:r>
              <a:rPr lang="es-ES" sz="2800" b="1"/>
              <a:t>:</a:t>
            </a:r>
            <a:r>
              <a:rPr lang="es-ES" sz="2800"/>
              <a:t> </a:t>
            </a:r>
            <a:r>
              <a:rPr lang="es-ES" sz="2800" smtClean="0"/>
              <a:t>2019a</a:t>
            </a:r>
            <a:endParaRPr lang="es-ES" sz="2800" dirty="0"/>
          </a:p>
          <a:p>
            <a:pPr algn="ctr"/>
            <a:endParaRPr lang="es-ES" sz="2800" b="1" dirty="0"/>
          </a:p>
          <a:p>
            <a:pPr algn="ctr"/>
            <a:r>
              <a:rPr lang="es-ES" sz="2800" b="1" dirty="0"/>
              <a:t>Autor: </a:t>
            </a:r>
            <a:r>
              <a:rPr lang="es-ES" sz="2800" i="1" dirty="0"/>
              <a:t>Dr. en A. Juan Carlos Montes de Oca López jcmontesdeocal@uaemex.mx</a:t>
            </a:r>
            <a:endParaRPr lang="en-US" sz="2800" dirty="0"/>
          </a:p>
        </p:txBody>
      </p:sp>
      <p:sp>
        <p:nvSpPr>
          <p:cNvPr id="14" name="Marcador de número de diapositiva 13">
            <a:extLst>
              <a:ext uri="{FF2B5EF4-FFF2-40B4-BE49-F238E27FC236}">
                <a16:creationId xmlns:a16="http://schemas.microsoft.com/office/drawing/2014/main" id="{279B6BCA-66F9-4EA8-87DF-006E4426CD8E}"/>
              </a:ext>
            </a:extLst>
          </p:cNvPr>
          <p:cNvSpPr>
            <a:spLocks noGrp="1"/>
          </p:cNvSpPr>
          <p:nvPr>
            <p:ph type="sldNum" sz="quarter" idx="12"/>
          </p:nvPr>
        </p:nvSpPr>
        <p:spPr/>
        <p:txBody>
          <a:bodyPr/>
          <a:lstStyle/>
          <a:p>
            <a:fld id="{49042BF9-C8AA-4BF5-90A6-F745506A1DB5}" type="slidenum">
              <a:rPr lang="es-MX" smtClean="0"/>
              <a:t>1</a:t>
            </a:fld>
            <a:endParaRPr lang="es-MX"/>
          </a:p>
        </p:txBody>
      </p:sp>
    </p:spTree>
    <p:extLst>
      <p:ext uri="{BB962C8B-B14F-4D97-AF65-F5344CB8AC3E}">
        <p14:creationId xmlns:p14="http://schemas.microsoft.com/office/powerpoint/2010/main" val="29373301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28E4C7AB-FC9F-4B62-B1A7-0CF415D22678}"/>
              </a:ext>
            </a:extLst>
          </p:cNvPr>
          <p:cNvSpPr txBox="1"/>
          <p:nvPr/>
        </p:nvSpPr>
        <p:spPr>
          <a:xfrm>
            <a:off x="0" y="2609074"/>
            <a:ext cx="2617063" cy="369332"/>
          </a:xfrm>
          <a:prstGeom prst="rect">
            <a:avLst/>
          </a:prstGeom>
          <a:solidFill>
            <a:schemeClr val="bg2">
              <a:lumMod val="60000"/>
              <a:lumOff val="40000"/>
            </a:schemeClr>
          </a:solidFill>
        </p:spPr>
        <p:txBody>
          <a:bodyPr wrap="none" rtlCol="0">
            <a:spAutoFit/>
          </a:bodyPr>
          <a:lstStyle/>
          <a:p>
            <a:r>
              <a:rPr lang="es-MX" dirty="0">
                <a:ln w="0"/>
                <a:latin typeface="Arial" panose="020B0604020202020204" pitchFamily="34" charset="0"/>
                <a:cs typeface="Arial" panose="020B0604020202020204" pitchFamily="34" charset="0"/>
              </a:rPr>
              <a:t>CAPA DE APLICACION</a:t>
            </a:r>
          </a:p>
        </p:txBody>
      </p:sp>
      <p:sp>
        <p:nvSpPr>
          <p:cNvPr id="4" name="CuadroTexto 3">
            <a:extLst>
              <a:ext uri="{FF2B5EF4-FFF2-40B4-BE49-F238E27FC236}">
                <a16:creationId xmlns:a16="http://schemas.microsoft.com/office/drawing/2014/main" id="{9DCA6536-C4F6-48DE-90A5-0A5B3DF5EFAE}"/>
              </a:ext>
            </a:extLst>
          </p:cNvPr>
          <p:cNvSpPr txBox="1"/>
          <p:nvPr/>
        </p:nvSpPr>
        <p:spPr>
          <a:xfrm>
            <a:off x="69976" y="1720083"/>
            <a:ext cx="2362506" cy="523220"/>
          </a:xfrm>
          <a:prstGeom prst="rect">
            <a:avLst/>
          </a:prstGeom>
          <a:gradFill flip="none" rotWithShape="1">
            <a:gsLst>
              <a:gs pos="100000">
                <a:srgbClr val="92D050"/>
              </a:gs>
              <a:gs pos="50000">
                <a:srgbClr val="92D050"/>
              </a:gs>
              <a:gs pos="100000">
                <a:schemeClr val="accent1">
                  <a:shade val="100000"/>
                  <a:satMod val="115000"/>
                </a:schemeClr>
              </a:gs>
            </a:gsLst>
            <a:lin ang="13500000" scaled="1"/>
            <a:tileRect/>
          </a:gradFill>
        </p:spPr>
        <p:txBody>
          <a:bodyPr wrap="square" rtlCol="0">
            <a:spAutoFit/>
          </a:bodyPr>
          <a:lstStyle/>
          <a:p>
            <a:pPr algn="ctr"/>
            <a:r>
              <a:rPr lang="es-MX" sz="2000" dirty="0">
                <a:ln w="0"/>
                <a:latin typeface="Arial" panose="020B0604020202020204" pitchFamily="34" charset="0"/>
                <a:cs typeface="Arial" panose="020B0604020202020204" pitchFamily="34" charset="0"/>
              </a:rPr>
              <a:t>Modelo </a:t>
            </a:r>
            <a:r>
              <a:rPr lang="es-MX" sz="2800" b="1" dirty="0">
                <a:ln w="0"/>
                <a:solidFill>
                  <a:srgbClr val="FFFF00"/>
                </a:solidFill>
                <a:latin typeface="Arial" panose="020B0604020202020204" pitchFamily="34" charset="0"/>
                <a:cs typeface="Arial" panose="020B0604020202020204" pitchFamily="34" charset="0"/>
              </a:rPr>
              <a:t>OSI</a:t>
            </a:r>
            <a:endParaRPr lang="es-MX" sz="2000" b="1" dirty="0">
              <a:ln w="0"/>
              <a:solidFill>
                <a:srgbClr val="FFFF00"/>
              </a:solidFill>
              <a:latin typeface="Arial" panose="020B0604020202020204" pitchFamily="34" charset="0"/>
              <a:cs typeface="Arial" panose="020B0604020202020204" pitchFamily="34" charset="0"/>
            </a:endParaRPr>
          </a:p>
        </p:txBody>
      </p:sp>
      <p:sp>
        <p:nvSpPr>
          <p:cNvPr id="6" name="Rectángulo 5">
            <a:extLst>
              <a:ext uri="{FF2B5EF4-FFF2-40B4-BE49-F238E27FC236}">
                <a16:creationId xmlns:a16="http://schemas.microsoft.com/office/drawing/2014/main" id="{C29F3631-440D-4AF1-8D6F-3A0EC868584E}"/>
              </a:ext>
            </a:extLst>
          </p:cNvPr>
          <p:cNvSpPr/>
          <p:nvPr/>
        </p:nvSpPr>
        <p:spPr>
          <a:xfrm>
            <a:off x="69976" y="3203213"/>
            <a:ext cx="3821413" cy="3477875"/>
          </a:xfrm>
          <a:prstGeom prst="rect">
            <a:avLst/>
          </a:prstGeom>
        </p:spPr>
        <p:txBody>
          <a:bodyPr wrap="square">
            <a:spAutoFit/>
          </a:bodyPr>
          <a:lstStyle/>
          <a:p>
            <a:pPr algn="just"/>
            <a:r>
              <a:rPr lang="es-MX" dirty="0">
                <a:latin typeface="Arial" panose="020B0604020202020204" pitchFamily="34" charset="0"/>
                <a:cs typeface="Arial" panose="020B0604020202020204" pitchFamily="34" charset="0"/>
              </a:rPr>
              <a:t>La comunicación inicia en la capa de Aplicación en el dispositivo </a:t>
            </a:r>
            <a:r>
              <a:rPr lang="es-MX" sz="2000" b="1" dirty="0">
                <a:latin typeface="Arial" panose="020B0604020202020204" pitchFamily="34" charset="0"/>
                <a:cs typeface="Arial" panose="020B0604020202020204" pitchFamily="34" charset="0"/>
              </a:rPr>
              <a:t>emisor</a:t>
            </a:r>
            <a:r>
              <a:rPr lang="es-MX" dirty="0">
                <a:latin typeface="Arial" panose="020B0604020202020204" pitchFamily="34" charset="0"/>
                <a:cs typeface="Arial" panose="020B0604020202020204" pitchFamily="34" charset="0"/>
              </a:rPr>
              <a:t>, siguiendo por la jerarquía de los modelos de referencia hacia la capa física, pasando por el medio de transmisión al dispositivo de </a:t>
            </a:r>
            <a:r>
              <a:rPr lang="es-MX" sz="2000" b="1" dirty="0">
                <a:latin typeface="Arial" panose="020B0604020202020204" pitchFamily="34" charset="0"/>
                <a:cs typeface="Arial" panose="020B0604020202020204" pitchFamily="34" charset="0"/>
              </a:rPr>
              <a:t>destino</a:t>
            </a:r>
            <a:r>
              <a:rPr lang="es-MX" dirty="0">
                <a:latin typeface="Arial" panose="020B0604020202020204" pitchFamily="34" charset="0"/>
                <a:cs typeface="Arial" panose="020B0604020202020204" pitchFamily="34" charset="0"/>
              </a:rPr>
              <a:t>, donde la información vuelve a la jerarquía para pasar por el proceso de desencapsulación y termina en la capa de Aplicación donde el usuario destino puede abrir la información.</a:t>
            </a:r>
          </a:p>
        </p:txBody>
      </p:sp>
      <p:sp>
        <p:nvSpPr>
          <p:cNvPr id="8" name="Rectángulo 7">
            <a:extLst>
              <a:ext uri="{FF2B5EF4-FFF2-40B4-BE49-F238E27FC236}">
                <a16:creationId xmlns:a16="http://schemas.microsoft.com/office/drawing/2014/main" id="{B7C56AB3-FBAD-4631-A9BA-479D947A12F5}"/>
              </a:ext>
            </a:extLst>
          </p:cNvPr>
          <p:cNvSpPr/>
          <p:nvPr/>
        </p:nvSpPr>
        <p:spPr>
          <a:xfrm>
            <a:off x="4107765" y="1248080"/>
            <a:ext cx="7308962" cy="2970044"/>
          </a:xfrm>
          <a:prstGeom prst="rect">
            <a:avLst/>
          </a:prstGeom>
        </p:spPr>
        <p:txBody>
          <a:bodyPr wrap="square">
            <a:spAutoFit/>
          </a:bodyPr>
          <a:lstStyle/>
          <a:p>
            <a:pPr algn="just"/>
            <a:r>
              <a:rPr lang="es-MX" sz="1700" dirty="0">
                <a:latin typeface="Arial" panose="020B0604020202020204" pitchFamily="34" charset="0"/>
                <a:cs typeface="Arial" panose="020B0604020202020204" pitchFamily="34" charset="0"/>
              </a:rPr>
              <a:t>En esta capa trabajan dos procesos de software: las aplicaciones y los servicios.</a:t>
            </a:r>
          </a:p>
          <a:p>
            <a:pPr algn="just"/>
            <a:r>
              <a:rPr lang="es-MX" sz="1700" b="1" dirty="0">
                <a:latin typeface="Arial" panose="020B0604020202020204" pitchFamily="34" charset="0"/>
                <a:cs typeface="Arial" panose="020B0604020202020204" pitchFamily="34" charset="0"/>
              </a:rPr>
              <a:t>Aplicaciones</a:t>
            </a:r>
            <a:r>
              <a:rPr lang="es-MX" sz="1700" dirty="0">
                <a:latin typeface="Arial" panose="020B0604020202020204" pitchFamily="34" charset="0"/>
                <a:cs typeface="Arial" panose="020B0604020202020204" pitchFamily="34" charset="0"/>
              </a:rPr>
              <a:t> son los programas de software que utilizamos para comunicarnos a través de la red. Algunos ejemplos son: navegadores web y clientes de correo electrónico.</a:t>
            </a:r>
          </a:p>
          <a:p>
            <a:pPr algn="just"/>
            <a:endParaRPr lang="es-MX" sz="1700" dirty="0">
              <a:latin typeface="Arial" panose="020B0604020202020204" pitchFamily="34" charset="0"/>
              <a:cs typeface="Arial" panose="020B0604020202020204" pitchFamily="34" charset="0"/>
            </a:endParaRPr>
          </a:p>
          <a:p>
            <a:pPr algn="just"/>
            <a:r>
              <a:rPr lang="es-MX" sz="1700" dirty="0">
                <a:latin typeface="Arial" panose="020B0604020202020204" pitchFamily="34" charset="0"/>
                <a:cs typeface="Arial" panose="020B0604020202020204" pitchFamily="34" charset="0"/>
              </a:rPr>
              <a:t>Los </a:t>
            </a:r>
            <a:r>
              <a:rPr lang="es-MX" sz="1700" b="1" dirty="0">
                <a:latin typeface="Arial" panose="020B0604020202020204" pitchFamily="34" charset="0"/>
                <a:cs typeface="Arial" panose="020B0604020202020204" pitchFamily="34" charset="0"/>
              </a:rPr>
              <a:t>servicios</a:t>
            </a:r>
            <a:r>
              <a:rPr lang="es-MX" sz="1700" dirty="0">
                <a:latin typeface="Arial" panose="020B0604020202020204" pitchFamily="34" charset="0"/>
                <a:cs typeface="Arial" panose="020B0604020202020204" pitchFamily="34" charset="0"/>
              </a:rPr>
              <a:t> por su parte, brindan la ayuda a otros programas para utilizar los recursos de la red. Son transparentes para el usuario; sin embargo, se comunican con la red y preparan los datos para la transferencia. Algunos ejemplos son: transferencia de archivos FTP, la cola de impresión en red. </a:t>
            </a:r>
          </a:p>
        </p:txBody>
      </p:sp>
      <p:grpSp>
        <p:nvGrpSpPr>
          <p:cNvPr id="9" name="Grupo 8">
            <a:extLst>
              <a:ext uri="{FF2B5EF4-FFF2-40B4-BE49-F238E27FC236}">
                <a16:creationId xmlns:a16="http://schemas.microsoft.com/office/drawing/2014/main" id="{BCCD8A83-0381-8C47-92D9-09ABEED90238}"/>
              </a:ext>
            </a:extLst>
          </p:cNvPr>
          <p:cNvGrpSpPr/>
          <p:nvPr/>
        </p:nvGrpSpPr>
        <p:grpSpPr>
          <a:xfrm>
            <a:off x="7872605" y="203115"/>
            <a:ext cx="4081707" cy="787400"/>
            <a:chOff x="6719938" y="-12262"/>
            <a:chExt cx="4081707" cy="787400"/>
          </a:xfrm>
        </p:grpSpPr>
        <p:pic>
          <p:nvPicPr>
            <p:cNvPr id="10" name="Imagen 9" descr="Sin título-2.png">
              <a:extLst>
                <a:ext uri="{FF2B5EF4-FFF2-40B4-BE49-F238E27FC236}">
                  <a16:creationId xmlns:a16="http://schemas.microsoft.com/office/drawing/2014/main" id="{C14858FB-21C0-4E4D-B604-D292B3E1458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1" name="Rectángulo 10">
              <a:extLst>
                <a:ext uri="{FF2B5EF4-FFF2-40B4-BE49-F238E27FC236}">
                  <a16:creationId xmlns:a16="http://schemas.microsoft.com/office/drawing/2014/main" id="{2D6234E8-AD4B-B54F-970F-A69B8C3E76A5}"/>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pic>
        <p:nvPicPr>
          <p:cNvPr id="2" name="Imagen 1">
            <a:extLst>
              <a:ext uri="{FF2B5EF4-FFF2-40B4-BE49-F238E27FC236}">
                <a16:creationId xmlns:a16="http://schemas.microsoft.com/office/drawing/2014/main" id="{9AE7AC92-EDEB-EB4C-B9DE-668A2CE0A65F}"/>
              </a:ext>
            </a:extLst>
          </p:cNvPr>
          <p:cNvPicPr>
            <a:picLocks noChangeAspect="1"/>
          </p:cNvPicPr>
          <p:nvPr/>
        </p:nvPicPr>
        <p:blipFill>
          <a:blip r:embed="rId3"/>
          <a:stretch>
            <a:fillRect/>
          </a:stretch>
        </p:blipFill>
        <p:spPr>
          <a:xfrm>
            <a:off x="6377659" y="4218124"/>
            <a:ext cx="3147545" cy="1724791"/>
          </a:xfrm>
          <a:prstGeom prst="rect">
            <a:avLst/>
          </a:prstGeom>
        </p:spPr>
      </p:pic>
      <p:sp>
        <p:nvSpPr>
          <p:cNvPr id="12" name="Marcador de pie de página 11">
            <a:extLst>
              <a:ext uri="{FF2B5EF4-FFF2-40B4-BE49-F238E27FC236}">
                <a16:creationId xmlns:a16="http://schemas.microsoft.com/office/drawing/2014/main" id="{9763F6EB-3F89-CF4A-B0BD-9586E13044E4}"/>
              </a:ext>
            </a:extLst>
          </p:cNvPr>
          <p:cNvSpPr>
            <a:spLocks noGrp="1"/>
          </p:cNvSpPr>
          <p:nvPr>
            <p:ph type="ftr" sz="quarter" idx="11"/>
          </p:nvPr>
        </p:nvSpPr>
        <p:spPr>
          <a:xfrm>
            <a:off x="771321" y="6306998"/>
            <a:ext cx="6672887" cy="365125"/>
          </a:xfrm>
        </p:spPr>
        <p:txBody>
          <a:bodyPr/>
          <a:lstStyle/>
          <a:p>
            <a:pPr algn="r"/>
            <a:r>
              <a:rPr lang="es-MX" dirty="0"/>
              <a:t>Dr. en A. Juan Carlos Montes de Oca López</a:t>
            </a:r>
          </a:p>
        </p:txBody>
      </p:sp>
      <p:sp>
        <p:nvSpPr>
          <p:cNvPr id="13" name="Marcador de número de diapositiva 12">
            <a:extLst>
              <a:ext uri="{FF2B5EF4-FFF2-40B4-BE49-F238E27FC236}">
                <a16:creationId xmlns:a16="http://schemas.microsoft.com/office/drawing/2014/main" id="{C899B6AF-AFCD-F54F-8943-B1671B1F1B30}"/>
              </a:ext>
            </a:extLst>
          </p:cNvPr>
          <p:cNvSpPr>
            <a:spLocks noGrp="1"/>
          </p:cNvSpPr>
          <p:nvPr>
            <p:ph type="sldNum" sz="quarter" idx="12"/>
          </p:nvPr>
        </p:nvSpPr>
        <p:spPr/>
        <p:txBody>
          <a:bodyPr/>
          <a:lstStyle/>
          <a:p>
            <a:fld id="{49042BF9-C8AA-4BF5-90A6-F745506A1DB5}" type="slidenum">
              <a:rPr lang="es-MX" smtClean="0"/>
              <a:t>10</a:t>
            </a:fld>
            <a:endParaRPr lang="es-MX"/>
          </a:p>
        </p:txBody>
      </p:sp>
    </p:spTree>
    <p:extLst>
      <p:ext uri="{BB962C8B-B14F-4D97-AF65-F5344CB8AC3E}">
        <p14:creationId xmlns:p14="http://schemas.microsoft.com/office/powerpoint/2010/main" val="28308333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B35F1808-1230-47CE-AB02-252383628DBA}"/>
              </a:ext>
            </a:extLst>
          </p:cNvPr>
          <p:cNvSpPr txBox="1"/>
          <p:nvPr/>
        </p:nvSpPr>
        <p:spPr>
          <a:xfrm>
            <a:off x="69976" y="1442177"/>
            <a:ext cx="2362506" cy="523220"/>
          </a:xfrm>
          <a:prstGeom prst="rect">
            <a:avLst/>
          </a:prstGeom>
          <a:gradFill flip="none" rotWithShape="1">
            <a:gsLst>
              <a:gs pos="100000">
                <a:srgbClr val="92D050"/>
              </a:gs>
              <a:gs pos="50000">
                <a:srgbClr val="92D050"/>
              </a:gs>
              <a:gs pos="100000">
                <a:schemeClr val="accent1">
                  <a:shade val="100000"/>
                  <a:satMod val="115000"/>
                </a:schemeClr>
              </a:gs>
            </a:gsLst>
            <a:lin ang="13500000" scaled="1"/>
            <a:tileRect/>
          </a:gradFill>
        </p:spPr>
        <p:txBody>
          <a:bodyPr wrap="square" rtlCol="0">
            <a:spAutoFit/>
          </a:bodyPr>
          <a:lstStyle/>
          <a:p>
            <a:pPr algn="ctr"/>
            <a:r>
              <a:rPr lang="es-MX" sz="2000" dirty="0">
                <a:ln w="0"/>
                <a:latin typeface="Arial" panose="020B0604020202020204" pitchFamily="34" charset="0"/>
                <a:cs typeface="Arial" panose="020B0604020202020204" pitchFamily="34" charset="0"/>
              </a:rPr>
              <a:t>Modelo </a:t>
            </a:r>
            <a:r>
              <a:rPr lang="es-MX" sz="2800" b="1" dirty="0">
                <a:ln w="0"/>
                <a:solidFill>
                  <a:srgbClr val="FFFF00"/>
                </a:solidFill>
                <a:latin typeface="Arial" panose="020B0604020202020204" pitchFamily="34" charset="0"/>
                <a:cs typeface="Arial" panose="020B0604020202020204" pitchFamily="34" charset="0"/>
              </a:rPr>
              <a:t>OSI</a:t>
            </a:r>
            <a:endParaRPr lang="es-MX" sz="2000" b="1" dirty="0">
              <a:ln w="0"/>
              <a:solidFill>
                <a:srgbClr val="FFFF00"/>
              </a:solidFill>
              <a:latin typeface="Arial" panose="020B0604020202020204" pitchFamily="34" charset="0"/>
              <a:cs typeface="Arial" panose="020B0604020202020204" pitchFamily="34" charset="0"/>
            </a:endParaRPr>
          </a:p>
        </p:txBody>
      </p:sp>
      <p:sp>
        <p:nvSpPr>
          <p:cNvPr id="4" name="CuadroTexto 3">
            <a:extLst>
              <a:ext uri="{FF2B5EF4-FFF2-40B4-BE49-F238E27FC236}">
                <a16:creationId xmlns:a16="http://schemas.microsoft.com/office/drawing/2014/main" id="{7EE70367-92D6-4283-944C-697295415CA7}"/>
              </a:ext>
            </a:extLst>
          </p:cNvPr>
          <p:cNvSpPr txBox="1"/>
          <p:nvPr/>
        </p:nvSpPr>
        <p:spPr>
          <a:xfrm>
            <a:off x="816382" y="2118105"/>
            <a:ext cx="2342821" cy="584775"/>
          </a:xfrm>
          <a:prstGeom prst="rect">
            <a:avLst/>
          </a:prstGeom>
          <a:solidFill>
            <a:srgbClr val="00B0F0"/>
          </a:solidFill>
        </p:spPr>
        <p:txBody>
          <a:bodyPr wrap="none" rtlCol="0">
            <a:spAutoFit/>
          </a:bodyPr>
          <a:lstStyle/>
          <a:p>
            <a:pPr algn="ctr"/>
            <a:r>
              <a:rPr lang="es-MX" sz="1600" dirty="0">
                <a:ln w="0"/>
                <a:latin typeface="Arial" panose="020B0604020202020204" pitchFamily="34" charset="0"/>
                <a:cs typeface="Arial" panose="020B0604020202020204" pitchFamily="34" charset="0"/>
              </a:rPr>
              <a:t>PROTOCOLOS </a:t>
            </a:r>
          </a:p>
          <a:p>
            <a:pPr algn="ctr"/>
            <a:r>
              <a:rPr lang="es-MX" sz="1600" dirty="0">
                <a:ln w="0"/>
                <a:latin typeface="Arial" panose="020B0604020202020204" pitchFamily="34" charset="0"/>
                <a:cs typeface="Arial" panose="020B0604020202020204" pitchFamily="34" charset="0"/>
              </a:rPr>
              <a:t>CAPA DE APLICACION</a:t>
            </a:r>
          </a:p>
        </p:txBody>
      </p:sp>
      <p:sp>
        <p:nvSpPr>
          <p:cNvPr id="7" name="Rectángulo 6">
            <a:extLst>
              <a:ext uri="{FF2B5EF4-FFF2-40B4-BE49-F238E27FC236}">
                <a16:creationId xmlns:a16="http://schemas.microsoft.com/office/drawing/2014/main" id="{CC32FE6A-EF58-4DAA-8431-BC3FE070AA21}"/>
              </a:ext>
            </a:extLst>
          </p:cNvPr>
          <p:cNvSpPr/>
          <p:nvPr/>
        </p:nvSpPr>
        <p:spPr>
          <a:xfrm>
            <a:off x="1107749" y="3021818"/>
            <a:ext cx="9788369" cy="3139321"/>
          </a:xfrm>
          <a:prstGeom prst="rect">
            <a:avLst/>
          </a:prstGeom>
        </p:spPr>
        <p:txBody>
          <a:bodyPr wrap="square">
            <a:spAutoFit/>
          </a:bodyPr>
          <a:lstStyle/>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HTTP (HyperText Transfer Protocol) el protocolo bajo la www. </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FTP (File Transfer Protocol) ( FTAM, fuera de TCP/IP) transferencia de ficheros </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SMTP (Simple Mail Transfer Protocol) (X.400 fuera de TCP/IP) envío y distribución de correo electrónico </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POP (Post Office Protocol)/IMAP: reparto de correo al usuario final. </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SSH (Secure Shell) principalmente terminal remoto, aunque en realidad cifra casi cualquier tipo de transmisión.</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SNMP (Simple Network Management Protocol) Es un Protocolo que facilita el intercambio de información de administración entre dispositivos de red.</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DNS (Domain Name System) es un sistema de nomenclatura jerárquica para computadoras, servicios o cualquier recurso conectado a Internet o a una red privada.</a:t>
            </a:r>
          </a:p>
        </p:txBody>
      </p:sp>
      <p:grpSp>
        <p:nvGrpSpPr>
          <p:cNvPr id="8" name="Grupo 7">
            <a:extLst>
              <a:ext uri="{FF2B5EF4-FFF2-40B4-BE49-F238E27FC236}">
                <a16:creationId xmlns:a16="http://schemas.microsoft.com/office/drawing/2014/main" id="{A2326F53-8D93-024A-A05E-7A6A48EDFAF8}"/>
              </a:ext>
            </a:extLst>
          </p:cNvPr>
          <p:cNvGrpSpPr/>
          <p:nvPr/>
        </p:nvGrpSpPr>
        <p:grpSpPr>
          <a:xfrm>
            <a:off x="7872605" y="203115"/>
            <a:ext cx="4081707" cy="787400"/>
            <a:chOff x="6719938" y="-12262"/>
            <a:chExt cx="4081707" cy="787400"/>
          </a:xfrm>
        </p:grpSpPr>
        <p:pic>
          <p:nvPicPr>
            <p:cNvPr id="9" name="Imagen 8" descr="Sin título-2.png">
              <a:extLst>
                <a:ext uri="{FF2B5EF4-FFF2-40B4-BE49-F238E27FC236}">
                  <a16:creationId xmlns:a16="http://schemas.microsoft.com/office/drawing/2014/main" id="{1D8E50E0-6806-9349-8077-751BA0CCC2E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15FBE048-7F1C-4E4E-B998-DDDD60455B08}"/>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pic>
        <p:nvPicPr>
          <p:cNvPr id="12" name="Picture 2">
            <a:extLst>
              <a:ext uri="{FF2B5EF4-FFF2-40B4-BE49-F238E27FC236}">
                <a16:creationId xmlns:a16="http://schemas.microsoft.com/office/drawing/2014/main" id="{3F2DDFEB-E0B2-E54D-B2FF-2EF24FF0B478}"/>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208627" y="1021511"/>
            <a:ext cx="6069599" cy="20003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pie de página 1">
            <a:extLst>
              <a:ext uri="{FF2B5EF4-FFF2-40B4-BE49-F238E27FC236}">
                <a16:creationId xmlns:a16="http://schemas.microsoft.com/office/drawing/2014/main" id="{2FD4DD44-ADEC-B547-AD03-135F44C52A21}"/>
              </a:ext>
            </a:extLst>
          </p:cNvPr>
          <p:cNvSpPr>
            <a:spLocks noGrp="1"/>
          </p:cNvSpPr>
          <p:nvPr>
            <p:ph type="ftr" sz="quarter" idx="11"/>
          </p:nvPr>
        </p:nvSpPr>
        <p:spPr>
          <a:xfrm>
            <a:off x="816382" y="6068265"/>
            <a:ext cx="6672887" cy="365125"/>
          </a:xfrm>
        </p:spPr>
        <p:txBody>
          <a:bodyPr/>
          <a:lstStyle/>
          <a:p>
            <a:r>
              <a:rPr lang="es-MX"/>
              <a:t>Dr. en A. Juan Carlos Montes de Oca López</a:t>
            </a:r>
          </a:p>
        </p:txBody>
      </p:sp>
      <p:sp>
        <p:nvSpPr>
          <p:cNvPr id="13" name="Marcador de número de diapositiva 12">
            <a:extLst>
              <a:ext uri="{FF2B5EF4-FFF2-40B4-BE49-F238E27FC236}">
                <a16:creationId xmlns:a16="http://schemas.microsoft.com/office/drawing/2014/main" id="{6D6F284C-618F-C040-BF82-C6A3466FC9B5}"/>
              </a:ext>
            </a:extLst>
          </p:cNvPr>
          <p:cNvSpPr>
            <a:spLocks noGrp="1"/>
          </p:cNvSpPr>
          <p:nvPr>
            <p:ph type="sldNum" sz="quarter" idx="12"/>
          </p:nvPr>
        </p:nvSpPr>
        <p:spPr/>
        <p:txBody>
          <a:bodyPr/>
          <a:lstStyle/>
          <a:p>
            <a:fld id="{49042BF9-C8AA-4BF5-90A6-F745506A1DB5}" type="slidenum">
              <a:rPr lang="es-MX" smtClean="0"/>
              <a:t>11</a:t>
            </a:fld>
            <a:endParaRPr lang="es-MX"/>
          </a:p>
        </p:txBody>
      </p:sp>
    </p:spTree>
    <p:extLst>
      <p:ext uri="{BB962C8B-B14F-4D97-AF65-F5344CB8AC3E}">
        <p14:creationId xmlns:p14="http://schemas.microsoft.com/office/powerpoint/2010/main" val="3511943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68410778-2419-47C3-91AA-5322A4D2C209}"/>
              </a:ext>
            </a:extLst>
          </p:cNvPr>
          <p:cNvSpPr txBox="1"/>
          <p:nvPr/>
        </p:nvSpPr>
        <p:spPr>
          <a:xfrm>
            <a:off x="69976" y="1720083"/>
            <a:ext cx="2362506" cy="523220"/>
          </a:xfrm>
          <a:prstGeom prst="rect">
            <a:avLst/>
          </a:prstGeom>
          <a:gradFill flip="none" rotWithShape="1">
            <a:gsLst>
              <a:gs pos="100000">
                <a:srgbClr val="92D050"/>
              </a:gs>
              <a:gs pos="50000">
                <a:srgbClr val="92D050"/>
              </a:gs>
              <a:gs pos="100000">
                <a:schemeClr val="accent1">
                  <a:shade val="100000"/>
                  <a:satMod val="115000"/>
                </a:schemeClr>
              </a:gs>
            </a:gsLst>
            <a:lin ang="13500000" scaled="1"/>
            <a:tileRect/>
          </a:gradFill>
        </p:spPr>
        <p:txBody>
          <a:bodyPr wrap="square" rtlCol="0">
            <a:spAutoFit/>
          </a:bodyPr>
          <a:lstStyle/>
          <a:p>
            <a:pPr algn="ctr"/>
            <a:r>
              <a:rPr lang="es-MX" sz="2000" dirty="0">
                <a:ln w="0"/>
                <a:latin typeface="Arial" panose="020B0604020202020204" pitchFamily="34" charset="0"/>
                <a:cs typeface="Arial" panose="020B0604020202020204" pitchFamily="34" charset="0"/>
              </a:rPr>
              <a:t>Modelo </a:t>
            </a:r>
            <a:r>
              <a:rPr lang="es-MX" sz="2800" b="1" dirty="0">
                <a:ln w="0"/>
                <a:solidFill>
                  <a:srgbClr val="FFFF00"/>
                </a:solidFill>
                <a:latin typeface="Arial" panose="020B0604020202020204" pitchFamily="34" charset="0"/>
                <a:cs typeface="Arial" panose="020B0604020202020204" pitchFamily="34" charset="0"/>
              </a:rPr>
              <a:t>OSI</a:t>
            </a:r>
            <a:endParaRPr lang="es-MX" sz="2000" b="1" dirty="0">
              <a:ln w="0"/>
              <a:solidFill>
                <a:srgbClr val="FFFF00"/>
              </a:solidFill>
              <a:latin typeface="Arial" panose="020B0604020202020204" pitchFamily="34" charset="0"/>
              <a:cs typeface="Arial" panose="020B0604020202020204" pitchFamily="34" charset="0"/>
            </a:endParaRPr>
          </a:p>
        </p:txBody>
      </p:sp>
      <p:sp>
        <p:nvSpPr>
          <p:cNvPr id="4" name="CuadroTexto 3">
            <a:extLst>
              <a:ext uri="{FF2B5EF4-FFF2-40B4-BE49-F238E27FC236}">
                <a16:creationId xmlns:a16="http://schemas.microsoft.com/office/drawing/2014/main" id="{FAC78FA9-C607-4E5F-90AC-8C2D6CBC87E6}"/>
              </a:ext>
            </a:extLst>
          </p:cNvPr>
          <p:cNvSpPr txBox="1"/>
          <p:nvPr/>
        </p:nvSpPr>
        <p:spPr>
          <a:xfrm>
            <a:off x="457319" y="2333867"/>
            <a:ext cx="3035896" cy="369332"/>
          </a:xfrm>
          <a:prstGeom prst="rect">
            <a:avLst/>
          </a:prstGeom>
          <a:solidFill>
            <a:schemeClr val="accent3">
              <a:lumMod val="60000"/>
              <a:lumOff val="40000"/>
            </a:schemeClr>
          </a:solidFill>
        </p:spPr>
        <p:txBody>
          <a:bodyPr wrap="none" rtlCol="0">
            <a:spAutoFit/>
          </a:bodyPr>
          <a:lstStyle/>
          <a:p>
            <a:r>
              <a:rPr lang="es-MX" dirty="0">
                <a:ln w="0"/>
                <a:latin typeface="Arial" panose="020B0604020202020204" pitchFamily="34" charset="0"/>
                <a:cs typeface="Arial" panose="020B0604020202020204" pitchFamily="34" charset="0"/>
              </a:rPr>
              <a:t>CAPA DE PRESENTACION</a:t>
            </a:r>
          </a:p>
        </p:txBody>
      </p:sp>
      <p:pic>
        <p:nvPicPr>
          <p:cNvPr id="6" name="Picture 2" descr="Nivel presentacion">
            <a:extLst>
              <a:ext uri="{FF2B5EF4-FFF2-40B4-BE49-F238E27FC236}">
                <a16:creationId xmlns:a16="http://schemas.microsoft.com/office/drawing/2014/main" id="{0B504874-E57F-438C-83D9-7CB7A8D1A0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493" t="7931" r="1136" b="4959"/>
          <a:stretch/>
        </p:blipFill>
        <p:spPr bwMode="auto">
          <a:xfrm>
            <a:off x="732128" y="3292611"/>
            <a:ext cx="4163065" cy="1920781"/>
          </a:xfrm>
          <a:prstGeom prst="rect">
            <a:avLst/>
          </a:prstGeom>
          <a:ln w="57150">
            <a:solidFill>
              <a:srgbClr val="00B050"/>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7" name="Rectángulo 6">
            <a:extLst>
              <a:ext uri="{FF2B5EF4-FFF2-40B4-BE49-F238E27FC236}">
                <a16:creationId xmlns:a16="http://schemas.microsoft.com/office/drawing/2014/main" id="{3615463E-9C5E-4D2E-A2DF-EFD7B264C5F4}"/>
              </a:ext>
            </a:extLst>
          </p:cNvPr>
          <p:cNvSpPr/>
          <p:nvPr/>
        </p:nvSpPr>
        <p:spPr>
          <a:xfrm>
            <a:off x="5529789" y="1981693"/>
            <a:ext cx="5743253" cy="2123658"/>
          </a:xfrm>
          <a:prstGeom prst="rect">
            <a:avLst/>
          </a:prstGeom>
        </p:spPr>
        <p:txBody>
          <a:bodyPr wrap="square">
            <a:spAutoFit/>
          </a:bodyPr>
          <a:lstStyle/>
          <a:p>
            <a:pPr algn="just"/>
            <a:r>
              <a:rPr lang="es-MX" dirty="0">
                <a:solidFill>
                  <a:srgbClr val="000000"/>
                </a:solidFill>
                <a:latin typeface="Arial" panose="020B0604020202020204" pitchFamily="34" charset="0"/>
                <a:cs typeface="Arial" panose="020B0604020202020204" pitchFamily="34" charset="0"/>
              </a:rPr>
              <a:t>Esta capa es la </a:t>
            </a:r>
            <a:r>
              <a:rPr lang="es-MX" sz="2000" b="1" dirty="0">
                <a:solidFill>
                  <a:srgbClr val="000000"/>
                </a:solidFill>
                <a:latin typeface="Arial" panose="020B0604020202020204" pitchFamily="34" charset="0"/>
                <a:cs typeface="Arial" panose="020B0604020202020204" pitchFamily="34" charset="0"/>
              </a:rPr>
              <a:t>responsable de que una aplicación de usuario pueda entender la información</a:t>
            </a:r>
            <a:r>
              <a:rPr lang="es-MX" dirty="0">
                <a:solidFill>
                  <a:srgbClr val="000000"/>
                </a:solidFill>
                <a:latin typeface="Arial" panose="020B0604020202020204" pitchFamily="34" charset="0"/>
                <a:cs typeface="Arial" panose="020B0604020202020204" pitchFamily="34" charset="0"/>
              </a:rPr>
              <a:t>. Está directamente relacionado con el formato de los datos. Trata los diferentes formatos en los que se pueden presentar los datos para que las aplicaciones del emisor y el receptor puedan entenderse.</a:t>
            </a:r>
            <a:endParaRPr lang="es-MX" dirty="0">
              <a:latin typeface="Arial" panose="020B0604020202020204" pitchFamily="34" charset="0"/>
              <a:cs typeface="Arial" panose="020B0604020202020204" pitchFamily="34" charset="0"/>
            </a:endParaRPr>
          </a:p>
        </p:txBody>
      </p:sp>
      <p:sp>
        <p:nvSpPr>
          <p:cNvPr id="8" name="Rectángulo 7">
            <a:extLst>
              <a:ext uri="{FF2B5EF4-FFF2-40B4-BE49-F238E27FC236}">
                <a16:creationId xmlns:a16="http://schemas.microsoft.com/office/drawing/2014/main" id="{3C963BFB-D2C3-4B89-A987-71317A3910A4}"/>
              </a:ext>
            </a:extLst>
          </p:cNvPr>
          <p:cNvSpPr/>
          <p:nvPr/>
        </p:nvSpPr>
        <p:spPr>
          <a:xfrm>
            <a:off x="5529788" y="4105351"/>
            <a:ext cx="5743253" cy="1477328"/>
          </a:xfrm>
          <a:prstGeom prst="rect">
            <a:avLst/>
          </a:prstGeom>
        </p:spPr>
        <p:txBody>
          <a:bodyPr wrap="square">
            <a:spAutoFit/>
          </a:bodyPr>
          <a:lstStyle/>
          <a:p>
            <a:pPr algn="just"/>
            <a:r>
              <a:rPr lang="es-MX" dirty="0">
                <a:latin typeface="Arial" panose="020B0604020202020204" pitchFamily="34" charset="0"/>
              </a:rPr>
              <a:t>La capa de presentación puede considerarse el traductor del modelo OSI. Esta capa toma los paquetes de la capa de aplicación y los convierte a un </a:t>
            </a:r>
            <a:r>
              <a:rPr lang="es-MX" b="1" dirty="0">
                <a:latin typeface="Arial" panose="020B0604020202020204" pitchFamily="34" charset="0"/>
              </a:rPr>
              <a:t>formato genérico </a:t>
            </a:r>
            <a:r>
              <a:rPr lang="es-MX" dirty="0">
                <a:latin typeface="Arial" panose="020B0604020202020204" pitchFamily="34" charset="0"/>
              </a:rPr>
              <a:t>que pueden leer todas las computadoras.</a:t>
            </a:r>
            <a:endParaRPr lang="es-MX" dirty="0"/>
          </a:p>
        </p:txBody>
      </p:sp>
      <p:grpSp>
        <p:nvGrpSpPr>
          <p:cNvPr id="9" name="Grupo 8">
            <a:extLst>
              <a:ext uri="{FF2B5EF4-FFF2-40B4-BE49-F238E27FC236}">
                <a16:creationId xmlns:a16="http://schemas.microsoft.com/office/drawing/2014/main" id="{2BA2A859-1F15-2E41-8ADC-269B540A50C2}"/>
              </a:ext>
            </a:extLst>
          </p:cNvPr>
          <p:cNvGrpSpPr/>
          <p:nvPr/>
        </p:nvGrpSpPr>
        <p:grpSpPr>
          <a:xfrm>
            <a:off x="7872605" y="203115"/>
            <a:ext cx="4081707" cy="787400"/>
            <a:chOff x="6719938" y="-12262"/>
            <a:chExt cx="4081707" cy="787400"/>
          </a:xfrm>
        </p:grpSpPr>
        <p:pic>
          <p:nvPicPr>
            <p:cNvPr id="10" name="Imagen 9" descr="Sin título-2.png">
              <a:extLst>
                <a:ext uri="{FF2B5EF4-FFF2-40B4-BE49-F238E27FC236}">
                  <a16:creationId xmlns:a16="http://schemas.microsoft.com/office/drawing/2014/main" id="{D1477D2D-127E-AA40-B128-4236C6EB31D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1" name="Rectángulo 10">
              <a:extLst>
                <a:ext uri="{FF2B5EF4-FFF2-40B4-BE49-F238E27FC236}">
                  <a16:creationId xmlns:a16="http://schemas.microsoft.com/office/drawing/2014/main" id="{3A0A1420-9105-B745-8A71-BC4632322E58}"/>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a:extLst>
              <a:ext uri="{FF2B5EF4-FFF2-40B4-BE49-F238E27FC236}">
                <a16:creationId xmlns:a16="http://schemas.microsoft.com/office/drawing/2014/main" id="{8465499F-4BF6-7F43-97AE-0BCFA7331204}"/>
              </a:ext>
            </a:extLst>
          </p:cNvPr>
          <p:cNvSpPr>
            <a:spLocks noGrp="1"/>
          </p:cNvSpPr>
          <p:nvPr>
            <p:ph type="ftr" sz="quarter" idx="11"/>
          </p:nvPr>
        </p:nvSpPr>
        <p:spPr/>
        <p:txBody>
          <a:bodyPr/>
          <a:lstStyle/>
          <a:p>
            <a:r>
              <a:rPr lang="es-MX"/>
              <a:t>Dr. en A. Juan Carlos Montes de Oca López</a:t>
            </a:r>
          </a:p>
        </p:txBody>
      </p:sp>
      <p:sp>
        <p:nvSpPr>
          <p:cNvPr id="12" name="Marcador de número de diapositiva 11">
            <a:extLst>
              <a:ext uri="{FF2B5EF4-FFF2-40B4-BE49-F238E27FC236}">
                <a16:creationId xmlns:a16="http://schemas.microsoft.com/office/drawing/2014/main" id="{3A4C2655-40C6-4F4F-A625-EDF0C0860CBC}"/>
              </a:ext>
            </a:extLst>
          </p:cNvPr>
          <p:cNvSpPr>
            <a:spLocks noGrp="1"/>
          </p:cNvSpPr>
          <p:nvPr>
            <p:ph type="sldNum" sz="quarter" idx="12"/>
          </p:nvPr>
        </p:nvSpPr>
        <p:spPr/>
        <p:txBody>
          <a:bodyPr/>
          <a:lstStyle/>
          <a:p>
            <a:fld id="{49042BF9-C8AA-4BF5-90A6-F745506A1DB5}" type="slidenum">
              <a:rPr lang="es-MX" smtClean="0"/>
              <a:t>12</a:t>
            </a:fld>
            <a:endParaRPr lang="es-MX"/>
          </a:p>
        </p:txBody>
      </p:sp>
    </p:spTree>
    <p:extLst>
      <p:ext uri="{BB962C8B-B14F-4D97-AF65-F5344CB8AC3E}">
        <p14:creationId xmlns:p14="http://schemas.microsoft.com/office/powerpoint/2010/main" val="8077449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AA26ECC7-8676-477F-9F39-3309A5B88914}"/>
              </a:ext>
            </a:extLst>
          </p:cNvPr>
          <p:cNvSpPr txBox="1"/>
          <p:nvPr/>
        </p:nvSpPr>
        <p:spPr>
          <a:xfrm>
            <a:off x="69976" y="1720083"/>
            <a:ext cx="2362506" cy="523220"/>
          </a:xfrm>
          <a:prstGeom prst="rect">
            <a:avLst/>
          </a:prstGeom>
          <a:gradFill flip="none" rotWithShape="1">
            <a:gsLst>
              <a:gs pos="100000">
                <a:srgbClr val="92D050"/>
              </a:gs>
              <a:gs pos="50000">
                <a:srgbClr val="92D050"/>
              </a:gs>
              <a:gs pos="100000">
                <a:schemeClr val="accent1">
                  <a:shade val="100000"/>
                  <a:satMod val="115000"/>
                </a:schemeClr>
              </a:gs>
            </a:gsLst>
            <a:lin ang="13500000" scaled="1"/>
            <a:tileRect/>
          </a:gradFill>
        </p:spPr>
        <p:txBody>
          <a:bodyPr wrap="square" rtlCol="0">
            <a:spAutoFit/>
          </a:bodyPr>
          <a:lstStyle/>
          <a:p>
            <a:pPr algn="ctr"/>
            <a:r>
              <a:rPr lang="es-MX" sz="2000" dirty="0">
                <a:ln w="0"/>
                <a:latin typeface="Arial" panose="020B0604020202020204" pitchFamily="34" charset="0"/>
                <a:cs typeface="Arial" panose="020B0604020202020204" pitchFamily="34" charset="0"/>
              </a:rPr>
              <a:t>Modelo </a:t>
            </a:r>
            <a:r>
              <a:rPr lang="es-MX" sz="2800" b="1" dirty="0">
                <a:ln w="0"/>
                <a:solidFill>
                  <a:srgbClr val="FFFF00"/>
                </a:solidFill>
                <a:latin typeface="Arial" panose="020B0604020202020204" pitchFamily="34" charset="0"/>
                <a:cs typeface="Arial" panose="020B0604020202020204" pitchFamily="34" charset="0"/>
              </a:rPr>
              <a:t>OSI</a:t>
            </a:r>
            <a:endParaRPr lang="es-MX" sz="2000" b="1" dirty="0">
              <a:ln w="0"/>
              <a:solidFill>
                <a:srgbClr val="FFFF00"/>
              </a:solidFill>
              <a:latin typeface="Arial" panose="020B0604020202020204" pitchFamily="34" charset="0"/>
              <a:cs typeface="Arial" panose="020B0604020202020204" pitchFamily="34" charset="0"/>
            </a:endParaRPr>
          </a:p>
        </p:txBody>
      </p:sp>
      <p:sp>
        <p:nvSpPr>
          <p:cNvPr id="4" name="CuadroTexto 3">
            <a:extLst>
              <a:ext uri="{FF2B5EF4-FFF2-40B4-BE49-F238E27FC236}">
                <a16:creationId xmlns:a16="http://schemas.microsoft.com/office/drawing/2014/main" id="{D2C6CB42-669A-4451-B717-6C784D40E4BF}"/>
              </a:ext>
            </a:extLst>
          </p:cNvPr>
          <p:cNvSpPr txBox="1"/>
          <p:nvPr/>
        </p:nvSpPr>
        <p:spPr>
          <a:xfrm>
            <a:off x="457319" y="2333867"/>
            <a:ext cx="3035896" cy="369332"/>
          </a:xfrm>
          <a:prstGeom prst="rect">
            <a:avLst/>
          </a:prstGeom>
          <a:solidFill>
            <a:schemeClr val="accent3">
              <a:lumMod val="60000"/>
              <a:lumOff val="40000"/>
            </a:schemeClr>
          </a:solidFill>
        </p:spPr>
        <p:txBody>
          <a:bodyPr wrap="none" rtlCol="0">
            <a:spAutoFit/>
          </a:bodyPr>
          <a:lstStyle/>
          <a:p>
            <a:r>
              <a:rPr lang="es-MX" dirty="0">
                <a:ln w="0"/>
                <a:latin typeface="Arial" panose="020B0604020202020204" pitchFamily="34" charset="0"/>
                <a:cs typeface="Arial" panose="020B0604020202020204" pitchFamily="34" charset="0"/>
              </a:rPr>
              <a:t>CAPA DE PRESENTACION</a:t>
            </a:r>
          </a:p>
        </p:txBody>
      </p:sp>
      <p:sp>
        <p:nvSpPr>
          <p:cNvPr id="6" name="Rectángulo 5">
            <a:extLst>
              <a:ext uri="{FF2B5EF4-FFF2-40B4-BE49-F238E27FC236}">
                <a16:creationId xmlns:a16="http://schemas.microsoft.com/office/drawing/2014/main" id="{CE55A232-B682-4D88-965A-5D12AE44C4B1}"/>
              </a:ext>
            </a:extLst>
          </p:cNvPr>
          <p:cNvSpPr/>
          <p:nvPr/>
        </p:nvSpPr>
        <p:spPr>
          <a:xfrm>
            <a:off x="196587" y="2887682"/>
            <a:ext cx="5280455" cy="3139321"/>
          </a:xfrm>
          <a:prstGeom prst="rect">
            <a:avLst/>
          </a:prstGeom>
        </p:spPr>
        <p:txBody>
          <a:bodyPr wrap="square">
            <a:spAutoFit/>
          </a:bodyPr>
          <a:lstStyle/>
          <a:p>
            <a:pPr algn="just" fontAlgn="base"/>
            <a:r>
              <a:rPr lang="es-MX" dirty="0">
                <a:solidFill>
                  <a:srgbClr val="000000"/>
                </a:solidFill>
                <a:latin typeface="Arial" panose="020B0604020202020204" pitchFamily="34" charset="0"/>
                <a:cs typeface="Arial" panose="020B0604020202020204" pitchFamily="34" charset="0"/>
              </a:rPr>
              <a:t>Funciones tales como:</a:t>
            </a:r>
          </a:p>
          <a:p>
            <a:pPr algn="just" fontAlgn="base"/>
            <a:endParaRPr lang="es-MX" dirty="0">
              <a:solidFill>
                <a:srgbClr val="000000"/>
              </a:solidFill>
              <a:latin typeface="Arial" panose="020B0604020202020204" pitchFamily="34" charset="0"/>
              <a:cs typeface="Arial" panose="020B0604020202020204" pitchFamily="34" charset="0"/>
            </a:endParaRPr>
          </a:p>
          <a:p>
            <a:pPr marL="285750" indent="-285750" algn="just" fontAlgn="base">
              <a:buFont typeface="Arial" panose="020B0604020202020204" pitchFamily="34" charset="0"/>
              <a:buChar char="•"/>
            </a:pPr>
            <a:r>
              <a:rPr lang="es-MX" dirty="0">
                <a:solidFill>
                  <a:srgbClr val="000000"/>
                </a:solidFill>
                <a:latin typeface="Arial" panose="020B0604020202020204" pitchFamily="34" charset="0"/>
                <a:cs typeface="Arial" panose="020B0604020202020204" pitchFamily="34" charset="0"/>
              </a:rPr>
              <a:t>Métodos de compresión y descompresión de los datos para que viajen de forma eficiente por la red.</a:t>
            </a:r>
          </a:p>
          <a:p>
            <a:pPr marL="285750" indent="-285750" algn="just" fontAlgn="base">
              <a:buFont typeface="Arial" panose="020B0604020202020204" pitchFamily="34" charset="0"/>
              <a:buChar char="•"/>
            </a:pPr>
            <a:r>
              <a:rPr lang="es-MX" dirty="0">
                <a:solidFill>
                  <a:srgbClr val="000000"/>
                </a:solidFill>
                <a:latin typeface="Arial" panose="020B0604020202020204" pitchFamily="34" charset="0"/>
                <a:cs typeface="Arial" panose="020B0604020202020204" pitchFamily="34" charset="0"/>
              </a:rPr>
              <a:t>Algoritmos de encriptación y decodificación de mensajes por motivos de seguridad.</a:t>
            </a:r>
          </a:p>
          <a:p>
            <a:pPr marL="285750" indent="-285750" algn="just" fontAlgn="base">
              <a:buFont typeface="Arial" panose="020B0604020202020204" pitchFamily="34" charset="0"/>
              <a:buChar char="•"/>
            </a:pPr>
            <a:r>
              <a:rPr lang="es-MX" dirty="0">
                <a:solidFill>
                  <a:srgbClr val="000000"/>
                </a:solidFill>
                <a:latin typeface="Arial" panose="020B0604020202020204" pitchFamily="34" charset="0"/>
                <a:cs typeface="Arial" panose="020B0604020202020204" pitchFamily="34" charset="0"/>
              </a:rPr>
              <a:t>Definir formatos gráficos para presentar la información.</a:t>
            </a:r>
          </a:p>
          <a:p>
            <a:pPr marL="285750" indent="-285750" algn="just" fontAlgn="base">
              <a:buFont typeface="Arial" panose="020B0604020202020204" pitchFamily="34" charset="0"/>
              <a:buChar char="•"/>
            </a:pPr>
            <a:r>
              <a:rPr lang="es-MX" dirty="0">
                <a:solidFill>
                  <a:srgbClr val="000000"/>
                </a:solidFill>
                <a:latin typeface="Arial" panose="020B0604020202020204" pitchFamily="34" charset="0"/>
                <a:cs typeface="Arial" panose="020B0604020202020204" pitchFamily="34" charset="0"/>
              </a:rPr>
              <a:t>Definir formato de archivos adjuntos, si tuviera.</a:t>
            </a:r>
          </a:p>
          <a:p>
            <a:pPr marL="285750" indent="-285750" algn="just" fontAlgn="base">
              <a:buFont typeface="Arial" panose="020B0604020202020204" pitchFamily="34" charset="0"/>
              <a:buChar char="•"/>
            </a:pPr>
            <a:r>
              <a:rPr lang="es-MX" dirty="0">
                <a:solidFill>
                  <a:srgbClr val="000000"/>
                </a:solidFill>
                <a:latin typeface="Arial" panose="020B0604020202020204" pitchFamily="34" charset="0"/>
                <a:cs typeface="Arial" panose="020B0604020202020204" pitchFamily="34" charset="0"/>
              </a:rPr>
              <a:t>La estructura de los datos a alto nivel.</a:t>
            </a:r>
            <a:endParaRPr lang="es-MX" b="0" i="0" dirty="0">
              <a:solidFill>
                <a:srgbClr val="000000"/>
              </a:solidFill>
              <a:effectLst/>
              <a:latin typeface="Arial" panose="020B0604020202020204" pitchFamily="34" charset="0"/>
              <a:cs typeface="Arial" panose="020B0604020202020204" pitchFamily="34" charset="0"/>
            </a:endParaRPr>
          </a:p>
        </p:txBody>
      </p:sp>
      <p:pic>
        <p:nvPicPr>
          <p:cNvPr id="7" name="Picture 4" descr="Resultado de imagen para PROTOCOLOS CAPA DE presentacion">
            <a:extLst>
              <a:ext uri="{FF2B5EF4-FFF2-40B4-BE49-F238E27FC236}">
                <a16:creationId xmlns:a16="http://schemas.microsoft.com/office/drawing/2014/main" id="{920E93AD-2720-4058-B945-E611359662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2495" y="1447315"/>
            <a:ext cx="3374785" cy="2511767"/>
          </a:xfrm>
          <a:prstGeom prst="rect">
            <a:avLst/>
          </a:prstGeom>
          <a:ln w="57150">
            <a:solidFill>
              <a:srgbClr val="FFC000"/>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8" name="Rectángulo 7">
            <a:extLst>
              <a:ext uri="{FF2B5EF4-FFF2-40B4-BE49-F238E27FC236}">
                <a16:creationId xmlns:a16="http://schemas.microsoft.com/office/drawing/2014/main" id="{0AFCB8B7-5DD6-4D66-B256-9C126F4D4AA2}"/>
              </a:ext>
            </a:extLst>
          </p:cNvPr>
          <p:cNvSpPr/>
          <p:nvPr/>
        </p:nvSpPr>
        <p:spPr>
          <a:xfrm>
            <a:off x="6383977" y="4272677"/>
            <a:ext cx="4988011" cy="1754326"/>
          </a:xfrm>
          <a:prstGeom prst="rect">
            <a:avLst/>
          </a:prstGeom>
        </p:spPr>
        <p:txBody>
          <a:bodyPr wrap="square">
            <a:spAutoFit/>
          </a:bodyPr>
          <a:lstStyle/>
          <a:p>
            <a:pPr algn="just"/>
            <a:r>
              <a:rPr lang="es-MX" dirty="0">
                <a:latin typeface="Arial" panose="020B0604020202020204" pitchFamily="34" charset="0"/>
              </a:rPr>
              <a:t>Además, se encarga de cifrar los datos así como de comprimirlos para reducir su tamaño. El paquete que crea la capa de presentación contiene los datos prácticamente con el formato con el que viajarán por las restantes capas de la pila OSI</a:t>
            </a:r>
            <a:endParaRPr lang="es-MX" dirty="0"/>
          </a:p>
        </p:txBody>
      </p:sp>
      <p:grpSp>
        <p:nvGrpSpPr>
          <p:cNvPr id="9" name="Grupo 8">
            <a:extLst>
              <a:ext uri="{FF2B5EF4-FFF2-40B4-BE49-F238E27FC236}">
                <a16:creationId xmlns:a16="http://schemas.microsoft.com/office/drawing/2014/main" id="{780FA434-C853-4D49-A397-B37395653200}"/>
              </a:ext>
            </a:extLst>
          </p:cNvPr>
          <p:cNvGrpSpPr/>
          <p:nvPr/>
        </p:nvGrpSpPr>
        <p:grpSpPr>
          <a:xfrm>
            <a:off x="7872605" y="203115"/>
            <a:ext cx="4081707" cy="787400"/>
            <a:chOff x="6719938" y="-12262"/>
            <a:chExt cx="4081707" cy="787400"/>
          </a:xfrm>
        </p:grpSpPr>
        <p:pic>
          <p:nvPicPr>
            <p:cNvPr id="10" name="Imagen 9" descr="Sin título-2.png">
              <a:extLst>
                <a:ext uri="{FF2B5EF4-FFF2-40B4-BE49-F238E27FC236}">
                  <a16:creationId xmlns:a16="http://schemas.microsoft.com/office/drawing/2014/main" id="{0CA81B52-AFBE-7042-82E8-0746958EFFD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1" name="Rectángulo 10">
              <a:extLst>
                <a:ext uri="{FF2B5EF4-FFF2-40B4-BE49-F238E27FC236}">
                  <a16:creationId xmlns:a16="http://schemas.microsoft.com/office/drawing/2014/main" id="{79A38CC5-5B27-1043-B7F4-5E0BECD4EC19}"/>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a:extLst>
              <a:ext uri="{FF2B5EF4-FFF2-40B4-BE49-F238E27FC236}">
                <a16:creationId xmlns:a16="http://schemas.microsoft.com/office/drawing/2014/main" id="{0C4C8360-0F0E-1246-BBD3-FE8131C22EAE}"/>
              </a:ext>
            </a:extLst>
          </p:cNvPr>
          <p:cNvSpPr>
            <a:spLocks noGrp="1"/>
          </p:cNvSpPr>
          <p:nvPr>
            <p:ph type="ftr" sz="quarter" idx="11"/>
          </p:nvPr>
        </p:nvSpPr>
        <p:spPr/>
        <p:txBody>
          <a:bodyPr/>
          <a:lstStyle/>
          <a:p>
            <a:r>
              <a:rPr lang="es-MX"/>
              <a:t>Dr. en A. Juan Carlos Montes de Oca López</a:t>
            </a:r>
          </a:p>
        </p:txBody>
      </p:sp>
      <p:sp>
        <p:nvSpPr>
          <p:cNvPr id="12" name="Marcador de número de diapositiva 11">
            <a:extLst>
              <a:ext uri="{FF2B5EF4-FFF2-40B4-BE49-F238E27FC236}">
                <a16:creationId xmlns:a16="http://schemas.microsoft.com/office/drawing/2014/main" id="{A8B615BC-74A4-1B44-B78F-3513521062A9}"/>
              </a:ext>
            </a:extLst>
          </p:cNvPr>
          <p:cNvSpPr>
            <a:spLocks noGrp="1"/>
          </p:cNvSpPr>
          <p:nvPr>
            <p:ph type="sldNum" sz="quarter" idx="12"/>
          </p:nvPr>
        </p:nvSpPr>
        <p:spPr/>
        <p:txBody>
          <a:bodyPr/>
          <a:lstStyle/>
          <a:p>
            <a:fld id="{49042BF9-C8AA-4BF5-90A6-F745506A1DB5}" type="slidenum">
              <a:rPr lang="es-MX" smtClean="0"/>
              <a:t>13</a:t>
            </a:fld>
            <a:endParaRPr lang="es-MX"/>
          </a:p>
        </p:txBody>
      </p:sp>
    </p:spTree>
    <p:extLst>
      <p:ext uri="{BB962C8B-B14F-4D97-AF65-F5344CB8AC3E}">
        <p14:creationId xmlns:p14="http://schemas.microsoft.com/office/powerpoint/2010/main" val="30636349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4E534D17-4A71-4DC7-BD20-B75437738998}"/>
              </a:ext>
            </a:extLst>
          </p:cNvPr>
          <p:cNvSpPr txBox="1"/>
          <p:nvPr/>
        </p:nvSpPr>
        <p:spPr>
          <a:xfrm>
            <a:off x="69976" y="1720083"/>
            <a:ext cx="2362506" cy="523220"/>
          </a:xfrm>
          <a:prstGeom prst="rect">
            <a:avLst/>
          </a:prstGeom>
          <a:gradFill flip="none" rotWithShape="1">
            <a:gsLst>
              <a:gs pos="100000">
                <a:srgbClr val="92D050"/>
              </a:gs>
              <a:gs pos="50000">
                <a:srgbClr val="92D050"/>
              </a:gs>
              <a:gs pos="100000">
                <a:schemeClr val="accent1">
                  <a:shade val="100000"/>
                  <a:satMod val="115000"/>
                </a:schemeClr>
              </a:gs>
            </a:gsLst>
            <a:lin ang="13500000" scaled="1"/>
            <a:tileRect/>
          </a:gradFill>
        </p:spPr>
        <p:txBody>
          <a:bodyPr wrap="square" rtlCol="0">
            <a:spAutoFit/>
          </a:bodyPr>
          <a:lstStyle/>
          <a:p>
            <a:pPr algn="ctr"/>
            <a:r>
              <a:rPr lang="es-MX" sz="2000" dirty="0">
                <a:ln w="0"/>
                <a:latin typeface="Arial" panose="020B0604020202020204" pitchFamily="34" charset="0"/>
                <a:cs typeface="Arial" panose="020B0604020202020204" pitchFamily="34" charset="0"/>
              </a:rPr>
              <a:t>Modelo </a:t>
            </a:r>
            <a:r>
              <a:rPr lang="es-MX" sz="2800" b="1" dirty="0">
                <a:ln w="0"/>
                <a:solidFill>
                  <a:srgbClr val="FFFF00"/>
                </a:solidFill>
                <a:latin typeface="Arial" panose="020B0604020202020204" pitchFamily="34" charset="0"/>
                <a:cs typeface="Arial" panose="020B0604020202020204" pitchFamily="34" charset="0"/>
              </a:rPr>
              <a:t>OSI</a:t>
            </a:r>
            <a:endParaRPr lang="es-MX" sz="2000" b="1" dirty="0">
              <a:ln w="0"/>
              <a:solidFill>
                <a:srgbClr val="FFFF00"/>
              </a:solidFill>
              <a:latin typeface="Arial" panose="020B0604020202020204" pitchFamily="34" charset="0"/>
              <a:cs typeface="Arial" panose="020B0604020202020204" pitchFamily="34" charset="0"/>
            </a:endParaRPr>
          </a:p>
        </p:txBody>
      </p:sp>
      <p:sp>
        <p:nvSpPr>
          <p:cNvPr id="4" name="CuadroTexto 3">
            <a:extLst>
              <a:ext uri="{FF2B5EF4-FFF2-40B4-BE49-F238E27FC236}">
                <a16:creationId xmlns:a16="http://schemas.microsoft.com/office/drawing/2014/main" id="{F6A5E96F-516D-4C6A-86BE-BCF7C3521118}"/>
              </a:ext>
            </a:extLst>
          </p:cNvPr>
          <p:cNvSpPr txBox="1"/>
          <p:nvPr/>
        </p:nvSpPr>
        <p:spPr>
          <a:xfrm>
            <a:off x="457319" y="2378255"/>
            <a:ext cx="2104038" cy="369332"/>
          </a:xfrm>
          <a:prstGeom prst="rect">
            <a:avLst/>
          </a:prstGeom>
          <a:solidFill>
            <a:schemeClr val="accent1">
              <a:lumMod val="60000"/>
              <a:lumOff val="40000"/>
            </a:schemeClr>
          </a:solidFill>
        </p:spPr>
        <p:txBody>
          <a:bodyPr wrap="none" rtlCol="0">
            <a:spAutoFit/>
          </a:bodyPr>
          <a:lstStyle/>
          <a:p>
            <a:r>
              <a:rPr lang="es-MX" dirty="0">
                <a:ln w="0"/>
                <a:latin typeface="Arial" panose="020B0604020202020204" pitchFamily="34" charset="0"/>
                <a:cs typeface="Arial" panose="020B0604020202020204" pitchFamily="34" charset="0"/>
              </a:rPr>
              <a:t>CAPA DE SESION</a:t>
            </a:r>
          </a:p>
        </p:txBody>
      </p:sp>
      <p:sp>
        <p:nvSpPr>
          <p:cNvPr id="6" name="Rectángulo 5">
            <a:extLst>
              <a:ext uri="{FF2B5EF4-FFF2-40B4-BE49-F238E27FC236}">
                <a16:creationId xmlns:a16="http://schemas.microsoft.com/office/drawing/2014/main" id="{E269E869-5B7E-4041-8AD4-C1D5F811F713}"/>
              </a:ext>
            </a:extLst>
          </p:cNvPr>
          <p:cNvSpPr/>
          <p:nvPr/>
        </p:nvSpPr>
        <p:spPr>
          <a:xfrm>
            <a:off x="282809" y="2945644"/>
            <a:ext cx="4803865" cy="2308324"/>
          </a:xfrm>
          <a:prstGeom prst="rect">
            <a:avLst/>
          </a:prstGeom>
        </p:spPr>
        <p:txBody>
          <a:bodyPr wrap="square">
            <a:spAutoFit/>
          </a:bodyPr>
          <a:lstStyle/>
          <a:p>
            <a:pPr algn="just"/>
            <a:r>
              <a:rPr lang="es-MX" dirty="0">
                <a:latin typeface="Arial" panose="020B0604020202020204" pitchFamily="34" charset="0"/>
                <a:cs typeface="Arial" panose="020B0604020202020204" pitchFamily="34" charset="0"/>
              </a:rPr>
              <a:t>Mantiene y controla el enlace establecido entre dos dispositivos finales que están transmitiendo datos de cualquier índole. </a:t>
            </a:r>
          </a:p>
          <a:p>
            <a:pPr algn="just"/>
            <a:endParaRPr lang="es-MX"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Asegura que, dada una sesión establecida entre dos dispositivos, pueda efectuar las operaciones definidas de principio a fin, reanudándolas en caso de interrupción.</a:t>
            </a:r>
          </a:p>
        </p:txBody>
      </p:sp>
      <p:sp>
        <p:nvSpPr>
          <p:cNvPr id="8" name="Rectángulo 7">
            <a:extLst>
              <a:ext uri="{FF2B5EF4-FFF2-40B4-BE49-F238E27FC236}">
                <a16:creationId xmlns:a16="http://schemas.microsoft.com/office/drawing/2014/main" id="{9C9C60C6-6436-40B5-89BF-59FB98B277B5}"/>
              </a:ext>
            </a:extLst>
          </p:cNvPr>
          <p:cNvSpPr/>
          <p:nvPr/>
        </p:nvSpPr>
        <p:spPr>
          <a:xfrm>
            <a:off x="5843751" y="1605906"/>
            <a:ext cx="5494638" cy="1754326"/>
          </a:xfrm>
          <a:prstGeom prst="rect">
            <a:avLst/>
          </a:prstGeom>
        </p:spPr>
        <p:txBody>
          <a:bodyPr wrap="square">
            <a:spAutoFit/>
          </a:bodyPr>
          <a:lstStyle/>
          <a:p>
            <a:pPr algn="just"/>
            <a:r>
              <a:rPr lang="es-MX" dirty="0">
                <a:solidFill>
                  <a:srgbClr val="000000"/>
                </a:solidFill>
                <a:latin typeface="Arial" panose="020B0604020202020204" pitchFamily="34" charset="0"/>
                <a:cs typeface="Arial" panose="020B0604020202020204" pitchFamily="34" charset="0"/>
              </a:rPr>
              <a:t>Otra de sus funciones es la de iniciar y terminar conversaciones entre procesos de aplicación en dos dispositivos conectados en red. Pueda controlar múltiples conexiones en una misma aplicación y sincronizar la información que procede de diferentes fuentes, como el vídeo y el audio.</a:t>
            </a:r>
            <a:endParaRPr lang="es-MX" dirty="0">
              <a:latin typeface="Arial" panose="020B0604020202020204" pitchFamily="34" charset="0"/>
              <a:cs typeface="Arial" panose="020B0604020202020204" pitchFamily="34" charset="0"/>
            </a:endParaRPr>
          </a:p>
        </p:txBody>
      </p:sp>
      <p:grpSp>
        <p:nvGrpSpPr>
          <p:cNvPr id="9" name="Grupo 8">
            <a:extLst>
              <a:ext uri="{FF2B5EF4-FFF2-40B4-BE49-F238E27FC236}">
                <a16:creationId xmlns:a16="http://schemas.microsoft.com/office/drawing/2014/main" id="{00F92D2F-30E5-484C-899A-F2637F9A5CDC}"/>
              </a:ext>
            </a:extLst>
          </p:cNvPr>
          <p:cNvGrpSpPr/>
          <p:nvPr/>
        </p:nvGrpSpPr>
        <p:grpSpPr>
          <a:xfrm>
            <a:off x="7872605" y="203115"/>
            <a:ext cx="4081707" cy="787400"/>
            <a:chOff x="6719938" y="-12262"/>
            <a:chExt cx="4081707" cy="787400"/>
          </a:xfrm>
        </p:grpSpPr>
        <p:pic>
          <p:nvPicPr>
            <p:cNvPr id="10" name="Imagen 9" descr="Sin título-2.png">
              <a:extLst>
                <a:ext uri="{FF2B5EF4-FFF2-40B4-BE49-F238E27FC236}">
                  <a16:creationId xmlns:a16="http://schemas.microsoft.com/office/drawing/2014/main" id="{F974C8EA-02C5-9E47-8666-12BFC118B91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1" name="Rectángulo 10">
              <a:extLst>
                <a:ext uri="{FF2B5EF4-FFF2-40B4-BE49-F238E27FC236}">
                  <a16:creationId xmlns:a16="http://schemas.microsoft.com/office/drawing/2014/main" id="{AC0438B5-2BD7-1346-B6DA-C712752C5E57}"/>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pic>
        <p:nvPicPr>
          <p:cNvPr id="12" name="Imagen 11">
            <a:extLst>
              <a:ext uri="{FF2B5EF4-FFF2-40B4-BE49-F238E27FC236}">
                <a16:creationId xmlns:a16="http://schemas.microsoft.com/office/drawing/2014/main" id="{7E71AFFF-90ED-9B4C-A705-54571037D135}"/>
              </a:ext>
            </a:extLst>
          </p:cNvPr>
          <p:cNvPicPr>
            <a:picLocks noChangeAspect="1"/>
          </p:cNvPicPr>
          <p:nvPr/>
        </p:nvPicPr>
        <p:blipFill>
          <a:blip r:embed="rId3"/>
          <a:stretch>
            <a:fillRect/>
          </a:stretch>
        </p:blipFill>
        <p:spPr>
          <a:xfrm>
            <a:off x="6795115" y="3454618"/>
            <a:ext cx="3591910" cy="2693933"/>
          </a:xfrm>
          <a:prstGeom prst="rect">
            <a:avLst/>
          </a:prstGeom>
        </p:spPr>
      </p:pic>
      <p:sp>
        <p:nvSpPr>
          <p:cNvPr id="13" name="Marcador de pie de página 12">
            <a:extLst>
              <a:ext uri="{FF2B5EF4-FFF2-40B4-BE49-F238E27FC236}">
                <a16:creationId xmlns:a16="http://schemas.microsoft.com/office/drawing/2014/main" id="{0B803185-CF5D-1143-93EB-34828B2D6C88}"/>
              </a:ext>
            </a:extLst>
          </p:cNvPr>
          <p:cNvSpPr>
            <a:spLocks noGrp="1"/>
          </p:cNvSpPr>
          <p:nvPr>
            <p:ph type="ftr" sz="quarter" idx="11"/>
          </p:nvPr>
        </p:nvSpPr>
        <p:spPr/>
        <p:txBody>
          <a:bodyPr/>
          <a:lstStyle/>
          <a:p>
            <a:r>
              <a:rPr lang="es-MX"/>
              <a:t>Dr. en A. Juan Carlos Montes de Oca López</a:t>
            </a:r>
          </a:p>
        </p:txBody>
      </p:sp>
      <p:sp>
        <p:nvSpPr>
          <p:cNvPr id="14" name="Marcador de número de diapositiva 13">
            <a:extLst>
              <a:ext uri="{FF2B5EF4-FFF2-40B4-BE49-F238E27FC236}">
                <a16:creationId xmlns:a16="http://schemas.microsoft.com/office/drawing/2014/main" id="{9946F320-3AB4-D245-A48A-4A9B24000ED7}"/>
              </a:ext>
            </a:extLst>
          </p:cNvPr>
          <p:cNvSpPr>
            <a:spLocks noGrp="1"/>
          </p:cNvSpPr>
          <p:nvPr>
            <p:ph type="sldNum" sz="quarter" idx="12"/>
          </p:nvPr>
        </p:nvSpPr>
        <p:spPr/>
        <p:txBody>
          <a:bodyPr/>
          <a:lstStyle/>
          <a:p>
            <a:fld id="{49042BF9-C8AA-4BF5-90A6-F745506A1DB5}" type="slidenum">
              <a:rPr lang="es-MX" smtClean="0"/>
              <a:t>14</a:t>
            </a:fld>
            <a:endParaRPr lang="es-MX"/>
          </a:p>
        </p:txBody>
      </p:sp>
    </p:spTree>
    <p:extLst>
      <p:ext uri="{BB962C8B-B14F-4D97-AF65-F5344CB8AC3E}">
        <p14:creationId xmlns:p14="http://schemas.microsoft.com/office/powerpoint/2010/main" val="5715449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4F5F3430-C306-45F8-8A97-91DEBC321272}"/>
              </a:ext>
            </a:extLst>
          </p:cNvPr>
          <p:cNvSpPr txBox="1"/>
          <p:nvPr/>
        </p:nvSpPr>
        <p:spPr>
          <a:xfrm>
            <a:off x="69976" y="1720083"/>
            <a:ext cx="2362506" cy="523220"/>
          </a:xfrm>
          <a:prstGeom prst="rect">
            <a:avLst/>
          </a:prstGeom>
          <a:gradFill flip="none" rotWithShape="1">
            <a:gsLst>
              <a:gs pos="100000">
                <a:srgbClr val="92D050"/>
              </a:gs>
              <a:gs pos="50000">
                <a:srgbClr val="92D050"/>
              </a:gs>
              <a:gs pos="100000">
                <a:schemeClr val="accent1">
                  <a:shade val="100000"/>
                  <a:satMod val="115000"/>
                </a:schemeClr>
              </a:gs>
            </a:gsLst>
            <a:lin ang="13500000" scaled="1"/>
            <a:tileRect/>
          </a:gradFill>
        </p:spPr>
        <p:txBody>
          <a:bodyPr wrap="square" rtlCol="0">
            <a:spAutoFit/>
          </a:bodyPr>
          <a:lstStyle/>
          <a:p>
            <a:pPr algn="ctr"/>
            <a:r>
              <a:rPr lang="es-MX" sz="2000" dirty="0">
                <a:ln w="0"/>
                <a:latin typeface="Arial" panose="020B0604020202020204" pitchFamily="34" charset="0"/>
                <a:cs typeface="Arial" panose="020B0604020202020204" pitchFamily="34" charset="0"/>
              </a:rPr>
              <a:t>Modelo </a:t>
            </a:r>
            <a:r>
              <a:rPr lang="es-MX" sz="2800" b="1" dirty="0">
                <a:ln w="0"/>
                <a:solidFill>
                  <a:srgbClr val="FFFF00"/>
                </a:solidFill>
                <a:latin typeface="Arial" panose="020B0604020202020204" pitchFamily="34" charset="0"/>
                <a:cs typeface="Arial" panose="020B0604020202020204" pitchFamily="34" charset="0"/>
              </a:rPr>
              <a:t>OSI</a:t>
            </a:r>
            <a:endParaRPr lang="es-MX" sz="2000" b="1" dirty="0">
              <a:ln w="0"/>
              <a:solidFill>
                <a:srgbClr val="FFFF00"/>
              </a:solidFill>
              <a:latin typeface="Arial" panose="020B0604020202020204" pitchFamily="34" charset="0"/>
              <a:cs typeface="Arial" panose="020B0604020202020204" pitchFamily="34" charset="0"/>
            </a:endParaRPr>
          </a:p>
        </p:txBody>
      </p:sp>
      <p:sp>
        <p:nvSpPr>
          <p:cNvPr id="7" name="CuadroTexto 6">
            <a:extLst>
              <a:ext uri="{FF2B5EF4-FFF2-40B4-BE49-F238E27FC236}">
                <a16:creationId xmlns:a16="http://schemas.microsoft.com/office/drawing/2014/main" id="{A7534C53-D55C-45F7-8469-A59F41B89261}"/>
              </a:ext>
            </a:extLst>
          </p:cNvPr>
          <p:cNvSpPr txBox="1"/>
          <p:nvPr/>
        </p:nvSpPr>
        <p:spPr>
          <a:xfrm>
            <a:off x="508930" y="2453339"/>
            <a:ext cx="2898807" cy="369332"/>
          </a:xfrm>
          <a:prstGeom prst="rect">
            <a:avLst/>
          </a:prstGeom>
          <a:solidFill>
            <a:schemeClr val="accent1">
              <a:lumMod val="60000"/>
              <a:lumOff val="40000"/>
            </a:schemeClr>
          </a:solidFill>
        </p:spPr>
        <p:txBody>
          <a:bodyPr wrap="none" rtlCol="0">
            <a:spAutoFit/>
          </a:bodyPr>
          <a:lstStyle/>
          <a:p>
            <a:r>
              <a:rPr lang="es-MX" dirty="0">
                <a:ln w="0"/>
                <a:latin typeface="Arial" panose="020B0604020202020204" pitchFamily="34" charset="0"/>
                <a:cs typeface="Arial" panose="020B0604020202020204" pitchFamily="34" charset="0"/>
              </a:rPr>
              <a:t>CAPA 4 </a:t>
            </a:r>
            <a:r>
              <a:rPr lang="es-MX" dirty="0">
                <a:ln w="0"/>
                <a:latin typeface="Arial" panose="020B0604020202020204" pitchFamily="34" charset="0"/>
                <a:cs typeface="Arial" panose="020B0604020202020204" pitchFamily="34" charset="0"/>
                <a:sym typeface="Wingdings" pitchFamily="2" charset="2"/>
              </a:rPr>
              <a:t></a:t>
            </a:r>
            <a:r>
              <a:rPr lang="es-MX" dirty="0">
                <a:ln w="0"/>
                <a:latin typeface="Arial" panose="020B0604020202020204" pitchFamily="34" charset="0"/>
                <a:cs typeface="Arial" panose="020B0604020202020204" pitchFamily="34" charset="0"/>
              </a:rPr>
              <a:t> TRANSPORTE</a:t>
            </a:r>
          </a:p>
        </p:txBody>
      </p:sp>
      <p:sp>
        <p:nvSpPr>
          <p:cNvPr id="8" name="Rectángulo 7">
            <a:extLst>
              <a:ext uri="{FF2B5EF4-FFF2-40B4-BE49-F238E27FC236}">
                <a16:creationId xmlns:a16="http://schemas.microsoft.com/office/drawing/2014/main" id="{8302AFD7-947A-4EA3-B9DB-A92D5A454665}"/>
              </a:ext>
            </a:extLst>
          </p:cNvPr>
          <p:cNvSpPr/>
          <p:nvPr/>
        </p:nvSpPr>
        <p:spPr>
          <a:xfrm>
            <a:off x="364444" y="3597351"/>
            <a:ext cx="5106458" cy="2339102"/>
          </a:xfrm>
          <a:prstGeom prst="rect">
            <a:avLst/>
          </a:prstGeom>
        </p:spPr>
        <p:txBody>
          <a:bodyPr wrap="square">
            <a:spAutoFit/>
          </a:bodyPr>
          <a:lstStyle/>
          <a:p>
            <a:pPr algn="just"/>
            <a:r>
              <a:rPr lang="es-MX" sz="2000" b="1" dirty="0">
                <a:latin typeface="Arial" panose="020B0604020202020204" pitchFamily="34" charset="0"/>
                <a:cs typeface="Arial" panose="020B0604020202020204" pitchFamily="34" charset="0"/>
              </a:rPr>
              <a:t>Efectúa el transporte de los datos </a:t>
            </a:r>
            <a:r>
              <a:rPr lang="es-MX" dirty="0">
                <a:latin typeface="Arial" panose="020B0604020202020204" pitchFamily="34" charset="0"/>
                <a:cs typeface="Arial" panose="020B0604020202020204" pitchFamily="34" charset="0"/>
              </a:rPr>
              <a:t>(que se encuentran dentro del paquete) del dispositivo orígen al destino, independizándolo del tipo de red física que esté utilizando. La PDU de la capa 4 se llama Segmento o Datagrama, dependiendo de si corresponde a TCP o UDP. Sus protocolos son TCP y UDP; el primero orientado a conexión y el otro sin conexión.</a:t>
            </a:r>
          </a:p>
        </p:txBody>
      </p:sp>
      <p:grpSp>
        <p:nvGrpSpPr>
          <p:cNvPr id="10" name="Grupo 9">
            <a:extLst>
              <a:ext uri="{FF2B5EF4-FFF2-40B4-BE49-F238E27FC236}">
                <a16:creationId xmlns:a16="http://schemas.microsoft.com/office/drawing/2014/main" id="{7973C32D-170A-BB4B-856C-0497F20E632C}"/>
              </a:ext>
            </a:extLst>
          </p:cNvPr>
          <p:cNvGrpSpPr/>
          <p:nvPr/>
        </p:nvGrpSpPr>
        <p:grpSpPr>
          <a:xfrm>
            <a:off x="7872605" y="203115"/>
            <a:ext cx="4081707" cy="787400"/>
            <a:chOff x="6719938" y="-12262"/>
            <a:chExt cx="4081707" cy="787400"/>
          </a:xfrm>
        </p:grpSpPr>
        <p:pic>
          <p:nvPicPr>
            <p:cNvPr id="11" name="Imagen 10" descr="Sin título-2.png">
              <a:extLst>
                <a:ext uri="{FF2B5EF4-FFF2-40B4-BE49-F238E27FC236}">
                  <a16:creationId xmlns:a16="http://schemas.microsoft.com/office/drawing/2014/main" id="{52D32C51-AB63-1F4C-881F-908D48FC535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2" name="Rectángulo 11">
              <a:extLst>
                <a:ext uri="{FF2B5EF4-FFF2-40B4-BE49-F238E27FC236}">
                  <a16:creationId xmlns:a16="http://schemas.microsoft.com/office/drawing/2014/main" id="{694E9E9F-58B5-B340-B7F3-D7067B49AD8C}"/>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pic>
        <p:nvPicPr>
          <p:cNvPr id="2" name="Imagen 1">
            <a:extLst>
              <a:ext uri="{FF2B5EF4-FFF2-40B4-BE49-F238E27FC236}">
                <a16:creationId xmlns:a16="http://schemas.microsoft.com/office/drawing/2014/main" id="{52926E65-F9EF-B74C-9051-E570490A3F4A}"/>
              </a:ext>
            </a:extLst>
          </p:cNvPr>
          <p:cNvPicPr>
            <a:picLocks noChangeAspect="1"/>
          </p:cNvPicPr>
          <p:nvPr/>
        </p:nvPicPr>
        <p:blipFill>
          <a:blip r:embed="rId3"/>
          <a:stretch>
            <a:fillRect/>
          </a:stretch>
        </p:blipFill>
        <p:spPr>
          <a:xfrm>
            <a:off x="5973379" y="1332443"/>
            <a:ext cx="5644929" cy="4233697"/>
          </a:xfrm>
          <a:prstGeom prst="rect">
            <a:avLst/>
          </a:prstGeom>
        </p:spPr>
      </p:pic>
      <p:sp>
        <p:nvSpPr>
          <p:cNvPr id="3" name="Marcador de pie de página 2">
            <a:extLst>
              <a:ext uri="{FF2B5EF4-FFF2-40B4-BE49-F238E27FC236}">
                <a16:creationId xmlns:a16="http://schemas.microsoft.com/office/drawing/2014/main" id="{AFA4946B-84AC-B944-929B-4B3DA731A237}"/>
              </a:ext>
            </a:extLst>
          </p:cNvPr>
          <p:cNvSpPr>
            <a:spLocks noGrp="1"/>
          </p:cNvSpPr>
          <p:nvPr>
            <p:ph type="ftr" sz="quarter" idx="11"/>
          </p:nvPr>
        </p:nvSpPr>
        <p:spPr/>
        <p:txBody>
          <a:bodyPr/>
          <a:lstStyle/>
          <a:p>
            <a:r>
              <a:rPr lang="es-MX"/>
              <a:t>Dr. en A. Juan Carlos Montes de Oca López</a:t>
            </a:r>
          </a:p>
        </p:txBody>
      </p:sp>
      <p:sp>
        <p:nvSpPr>
          <p:cNvPr id="4" name="Marcador de número de diapositiva 3">
            <a:extLst>
              <a:ext uri="{FF2B5EF4-FFF2-40B4-BE49-F238E27FC236}">
                <a16:creationId xmlns:a16="http://schemas.microsoft.com/office/drawing/2014/main" id="{FD067CC3-3CD6-074E-94E1-AF37026D4EE0}"/>
              </a:ext>
            </a:extLst>
          </p:cNvPr>
          <p:cNvSpPr>
            <a:spLocks noGrp="1"/>
          </p:cNvSpPr>
          <p:nvPr>
            <p:ph type="sldNum" sz="quarter" idx="12"/>
          </p:nvPr>
        </p:nvSpPr>
        <p:spPr/>
        <p:txBody>
          <a:bodyPr/>
          <a:lstStyle/>
          <a:p>
            <a:fld id="{49042BF9-C8AA-4BF5-90A6-F745506A1DB5}" type="slidenum">
              <a:rPr lang="es-MX" smtClean="0"/>
              <a:t>15</a:t>
            </a:fld>
            <a:endParaRPr lang="es-MX"/>
          </a:p>
        </p:txBody>
      </p:sp>
    </p:spTree>
    <p:extLst>
      <p:ext uri="{BB962C8B-B14F-4D97-AF65-F5344CB8AC3E}">
        <p14:creationId xmlns:p14="http://schemas.microsoft.com/office/powerpoint/2010/main" val="15500431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28BF18EF-8E1E-40EE-95A9-A5DDF9094624}"/>
              </a:ext>
            </a:extLst>
          </p:cNvPr>
          <p:cNvSpPr txBox="1"/>
          <p:nvPr/>
        </p:nvSpPr>
        <p:spPr>
          <a:xfrm>
            <a:off x="69976" y="1720083"/>
            <a:ext cx="2362506" cy="523220"/>
          </a:xfrm>
          <a:prstGeom prst="rect">
            <a:avLst/>
          </a:prstGeom>
          <a:gradFill flip="none" rotWithShape="1">
            <a:gsLst>
              <a:gs pos="100000">
                <a:srgbClr val="92D050"/>
              </a:gs>
              <a:gs pos="50000">
                <a:srgbClr val="92D050"/>
              </a:gs>
              <a:gs pos="100000">
                <a:schemeClr val="accent1">
                  <a:shade val="100000"/>
                  <a:satMod val="115000"/>
                </a:schemeClr>
              </a:gs>
            </a:gsLst>
            <a:lin ang="13500000" scaled="1"/>
            <a:tileRect/>
          </a:gradFill>
        </p:spPr>
        <p:txBody>
          <a:bodyPr wrap="square" rtlCol="0">
            <a:spAutoFit/>
          </a:bodyPr>
          <a:lstStyle/>
          <a:p>
            <a:pPr algn="ctr"/>
            <a:r>
              <a:rPr lang="es-MX" sz="2000" dirty="0">
                <a:ln w="0"/>
                <a:latin typeface="Arial" panose="020B0604020202020204" pitchFamily="34" charset="0"/>
                <a:cs typeface="Arial" panose="020B0604020202020204" pitchFamily="34" charset="0"/>
              </a:rPr>
              <a:t>Modelo </a:t>
            </a:r>
            <a:r>
              <a:rPr lang="es-MX" sz="2800" b="1" dirty="0">
                <a:ln w="0"/>
                <a:solidFill>
                  <a:srgbClr val="FFFF00"/>
                </a:solidFill>
                <a:latin typeface="Arial" panose="020B0604020202020204" pitchFamily="34" charset="0"/>
                <a:cs typeface="Arial" panose="020B0604020202020204" pitchFamily="34" charset="0"/>
              </a:rPr>
              <a:t>OSI</a:t>
            </a:r>
            <a:endParaRPr lang="es-MX" sz="2000" b="1" dirty="0">
              <a:ln w="0"/>
              <a:solidFill>
                <a:srgbClr val="FFFF00"/>
              </a:solidFill>
              <a:latin typeface="Arial" panose="020B0604020202020204" pitchFamily="34" charset="0"/>
              <a:cs typeface="Arial" panose="020B0604020202020204" pitchFamily="34" charset="0"/>
            </a:endParaRPr>
          </a:p>
        </p:txBody>
      </p:sp>
      <p:sp>
        <p:nvSpPr>
          <p:cNvPr id="4" name="CuadroTexto 3">
            <a:extLst>
              <a:ext uri="{FF2B5EF4-FFF2-40B4-BE49-F238E27FC236}">
                <a16:creationId xmlns:a16="http://schemas.microsoft.com/office/drawing/2014/main" id="{4BB19217-0E6C-484E-9673-F45E81C4F63E}"/>
              </a:ext>
            </a:extLst>
          </p:cNvPr>
          <p:cNvSpPr txBox="1"/>
          <p:nvPr/>
        </p:nvSpPr>
        <p:spPr>
          <a:xfrm>
            <a:off x="508930" y="2453339"/>
            <a:ext cx="2801023" cy="369332"/>
          </a:xfrm>
          <a:prstGeom prst="rect">
            <a:avLst/>
          </a:prstGeom>
          <a:solidFill>
            <a:schemeClr val="accent1">
              <a:lumMod val="60000"/>
              <a:lumOff val="40000"/>
            </a:schemeClr>
          </a:solidFill>
        </p:spPr>
        <p:txBody>
          <a:bodyPr wrap="none" rtlCol="0">
            <a:spAutoFit/>
          </a:bodyPr>
          <a:lstStyle/>
          <a:p>
            <a:r>
              <a:rPr lang="es-MX" dirty="0">
                <a:ln w="0"/>
                <a:latin typeface="Arial" panose="020B0604020202020204" pitchFamily="34" charset="0"/>
                <a:cs typeface="Arial" panose="020B0604020202020204" pitchFamily="34" charset="0"/>
              </a:rPr>
              <a:t>CAPA DE TRANSPORTE</a:t>
            </a:r>
          </a:p>
        </p:txBody>
      </p:sp>
      <p:sp>
        <p:nvSpPr>
          <p:cNvPr id="6" name="Rectángulo 5">
            <a:extLst>
              <a:ext uri="{FF2B5EF4-FFF2-40B4-BE49-F238E27FC236}">
                <a16:creationId xmlns:a16="http://schemas.microsoft.com/office/drawing/2014/main" id="{EFEA75C3-A06F-4EE6-81E6-E5F359774800}"/>
              </a:ext>
            </a:extLst>
          </p:cNvPr>
          <p:cNvSpPr/>
          <p:nvPr/>
        </p:nvSpPr>
        <p:spPr>
          <a:xfrm>
            <a:off x="179488" y="3008418"/>
            <a:ext cx="5136431" cy="3477875"/>
          </a:xfrm>
          <a:prstGeom prst="rect">
            <a:avLst/>
          </a:prstGeom>
        </p:spPr>
        <p:txBody>
          <a:bodyPr wrap="square">
            <a:spAutoFit/>
          </a:bodyPr>
          <a:lstStyle/>
          <a:p>
            <a:pPr algn="just" fontAlgn="base"/>
            <a:r>
              <a:rPr lang="es-MX" sz="2000" b="1" dirty="0">
                <a:solidFill>
                  <a:srgbClr val="000000"/>
                </a:solidFill>
                <a:latin typeface="Arial" panose="020B0604020202020204" pitchFamily="34" charset="0"/>
                <a:cs typeface="Arial" panose="020B0604020202020204" pitchFamily="34" charset="0"/>
              </a:rPr>
              <a:t>Asegura que los datos llegan </a:t>
            </a:r>
            <a:r>
              <a:rPr lang="es-MX" sz="2000" dirty="0">
                <a:solidFill>
                  <a:srgbClr val="000000"/>
                </a:solidFill>
                <a:latin typeface="Arial" panose="020B0604020202020204" pitchFamily="34" charset="0"/>
                <a:cs typeface="Arial" panose="020B0604020202020204" pitchFamily="34" charset="0"/>
              </a:rPr>
              <a:t>a las capas superiores sin errores, de un extremo al otro extremo.</a:t>
            </a:r>
          </a:p>
          <a:p>
            <a:pPr algn="just" fontAlgn="base"/>
            <a:endParaRPr lang="es-MX" sz="2000" dirty="0">
              <a:solidFill>
                <a:srgbClr val="000000"/>
              </a:solidFill>
              <a:latin typeface="Arial" panose="020B0604020202020204" pitchFamily="34" charset="0"/>
              <a:cs typeface="Arial" panose="020B0604020202020204" pitchFamily="34" charset="0"/>
            </a:endParaRPr>
          </a:p>
          <a:p>
            <a:pPr algn="just" fontAlgn="base"/>
            <a:r>
              <a:rPr lang="es-MX" sz="2000" dirty="0">
                <a:solidFill>
                  <a:srgbClr val="000000"/>
                </a:solidFill>
                <a:latin typeface="Arial" panose="020B0604020202020204" pitchFamily="34" charset="0"/>
                <a:cs typeface="Arial" panose="020B0604020202020204" pitchFamily="34" charset="0"/>
              </a:rPr>
              <a:t>Dentro de esta capa sucede lo que se denomina </a:t>
            </a:r>
            <a:r>
              <a:rPr lang="es-MX" sz="2000" b="1" dirty="0">
                <a:solidFill>
                  <a:srgbClr val="000000"/>
                </a:solidFill>
                <a:latin typeface="Arial" panose="020B0604020202020204" pitchFamily="34" charset="0"/>
                <a:cs typeface="Arial" panose="020B0604020202020204" pitchFamily="34" charset="0"/>
              </a:rPr>
              <a:t>segmentación</a:t>
            </a:r>
            <a:r>
              <a:rPr lang="es-MX" sz="2000" dirty="0">
                <a:solidFill>
                  <a:srgbClr val="000000"/>
                </a:solidFill>
                <a:latin typeface="Arial" panose="020B0604020202020204" pitchFamily="34" charset="0"/>
                <a:cs typeface="Arial" panose="020B0604020202020204" pitchFamily="34" charset="0"/>
              </a:rPr>
              <a:t>, es decir, dividir la comunicación en segmentos de un tamaño máximo, usualmente llamado MSS (</a:t>
            </a:r>
            <a:r>
              <a:rPr lang="es-MX" sz="2000" dirty="0" err="1">
                <a:solidFill>
                  <a:srgbClr val="000000"/>
                </a:solidFill>
                <a:latin typeface="Arial" panose="020B0604020202020204" pitchFamily="34" charset="0"/>
                <a:cs typeface="Arial" panose="020B0604020202020204" pitchFamily="34" charset="0"/>
              </a:rPr>
              <a:t>Maximum</a:t>
            </a:r>
            <a:r>
              <a:rPr lang="es-MX" sz="2000" dirty="0">
                <a:solidFill>
                  <a:srgbClr val="000000"/>
                </a:solidFill>
                <a:latin typeface="Arial" panose="020B0604020202020204" pitchFamily="34" charset="0"/>
                <a:cs typeface="Arial" panose="020B0604020202020204" pitchFamily="34" charset="0"/>
              </a:rPr>
              <a:t> </a:t>
            </a:r>
            <a:r>
              <a:rPr lang="es-MX" sz="2000" dirty="0" err="1">
                <a:solidFill>
                  <a:srgbClr val="000000"/>
                </a:solidFill>
                <a:latin typeface="Arial" panose="020B0604020202020204" pitchFamily="34" charset="0"/>
                <a:cs typeface="Arial" panose="020B0604020202020204" pitchFamily="34" charset="0"/>
              </a:rPr>
              <a:t>Segment</a:t>
            </a:r>
            <a:r>
              <a:rPr lang="es-MX" sz="2000" dirty="0">
                <a:solidFill>
                  <a:srgbClr val="000000"/>
                </a:solidFill>
                <a:latin typeface="Arial" panose="020B0604020202020204" pitchFamily="34" charset="0"/>
                <a:cs typeface="Arial" panose="020B0604020202020204" pitchFamily="34" charset="0"/>
              </a:rPr>
              <a:t> </a:t>
            </a:r>
            <a:r>
              <a:rPr lang="es-MX" sz="2000" dirty="0" err="1">
                <a:solidFill>
                  <a:srgbClr val="000000"/>
                </a:solidFill>
                <a:latin typeface="Arial" panose="020B0604020202020204" pitchFamily="34" charset="0"/>
                <a:cs typeface="Arial" panose="020B0604020202020204" pitchFamily="34" charset="0"/>
              </a:rPr>
              <a:t>Size</a:t>
            </a:r>
            <a:r>
              <a:rPr lang="es-MX" sz="2000" dirty="0">
                <a:solidFill>
                  <a:srgbClr val="000000"/>
                </a:solidFill>
                <a:latin typeface="Arial" panose="020B0604020202020204" pitchFamily="34" charset="0"/>
                <a:cs typeface="Arial" panose="020B0604020202020204" pitchFamily="34" charset="0"/>
              </a:rPr>
              <a:t>), de manera que la información se pueda transportar en trozos de ese tamaño o menor. </a:t>
            </a:r>
            <a:endParaRPr lang="es-MX" sz="2000" b="0" i="0" dirty="0">
              <a:solidFill>
                <a:srgbClr val="000000"/>
              </a:solidFill>
              <a:effectLst/>
              <a:latin typeface="Arial" panose="020B0604020202020204" pitchFamily="34" charset="0"/>
              <a:cs typeface="Arial" panose="020B0604020202020204" pitchFamily="34" charset="0"/>
            </a:endParaRPr>
          </a:p>
        </p:txBody>
      </p:sp>
      <p:sp>
        <p:nvSpPr>
          <p:cNvPr id="7" name="Rectángulo 6">
            <a:extLst>
              <a:ext uri="{FF2B5EF4-FFF2-40B4-BE49-F238E27FC236}">
                <a16:creationId xmlns:a16="http://schemas.microsoft.com/office/drawing/2014/main" id="{EE19D90C-0FF5-4C68-90D0-B9F3975FD253}"/>
              </a:ext>
            </a:extLst>
          </p:cNvPr>
          <p:cNvSpPr/>
          <p:nvPr/>
        </p:nvSpPr>
        <p:spPr>
          <a:xfrm>
            <a:off x="5817536" y="1332443"/>
            <a:ext cx="5704703" cy="4093428"/>
          </a:xfrm>
          <a:prstGeom prst="rect">
            <a:avLst/>
          </a:prstGeom>
        </p:spPr>
        <p:txBody>
          <a:bodyPr wrap="square">
            <a:spAutoFit/>
          </a:bodyPr>
          <a:lstStyle/>
          <a:p>
            <a:pPr algn="just"/>
            <a:r>
              <a:rPr lang="es-MX" sz="2000" b="1" dirty="0">
                <a:latin typeface="Arial" panose="020B0604020202020204" pitchFamily="34" charset="0"/>
              </a:rPr>
              <a:t>Controla el flujo de datos </a:t>
            </a:r>
            <a:r>
              <a:rPr lang="es-MX" sz="2000" dirty="0">
                <a:latin typeface="Arial" panose="020B0604020202020204" pitchFamily="34" charset="0"/>
              </a:rPr>
              <a:t>entre los nodos que establecen una comunicación; los datos no solo deben entregarse sin errores, sino además en la secuencia que proceda, indica en cada segmento un </a:t>
            </a:r>
            <a:r>
              <a:rPr lang="es-MX" sz="2000" b="1" dirty="0">
                <a:latin typeface="Arial" panose="020B0604020202020204" pitchFamily="34" charset="0"/>
              </a:rPr>
              <a:t>identificador del origen </a:t>
            </a:r>
            <a:r>
              <a:rPr lang="es-MX" sz="2000" dirty="0">
                <a:latin typeface="Arial" panose="020B0604020202020204" pitchFamily="34" charset="0"/>
              </a:rPr>
              <a:t>de la comunicación o a qué servicio pertenece cada uno y a qué servicio va dirigido en el nodo destino.</a:t>
            </a:r>
          </a:p>
          <a:p>
            <a:pPr algn="just"/>
            <a:endParaRPr lang="es-MX" sz="2000" dirty="0">
              <a:latin typeface="Arial" panose="020B0604020202020204" pitchFamily="34" charset="0"/>
            </a:endParaRPr>
          </a:p>
          <a:p>
            <a:pPr algn="just"/>
            <a:r>
              <a:rPr lang="es-MX" sz="2000" dirty="0">
                <a:latin typeface="Arial" panose="020B0604020202020204" pitchFamily="34" charset="0"/>
              </a:rPr>
              <a:t>Se ocupa también de evaluar el </a:t>
            </a:r>
            <a:r>
              <a:rPr lang="es-MX" sz="2000" b="1" dirty="0">
                <a:latin typeface="Arial" panose="020B0604020202020204" pitchFamily="34" charset="0"/>
              </a:rPr>
              <a:t>tamaño de los paquetes</a:t>
            </a:r>
            <a:r>
              <a:rPr lang="es-MX" sz="2000" dirty="0">
                <a:latin typeface="Arial" panose="020B0604020202020204" pitchFamily="34" charset="0"/>
              </a:rPr>
              <a:t> con el fin de que estos tengan el tamaño requerido por las capas inferiores del conjunto de protocolos.</a:t>
            </a:r>
            <a:endParaRPr lang="es-MX" sz="2000" dirty="0"/>
          </a:p>
        </p:txBody>
      </p:sp>
      <p:grpSp>
        <p:nvGrpSpPr>
          <p:cNvPr id="8" name="Grupo 7">
            <a:extLst>
              <a:ext uri="{FF2B5EF4-FFF2-40B4-BE49-F238E27FC236}">
                <a16:creationId xmlns:a16="http://schemas.microsoft.com/office/drawing/2014/main" id="{7A1965E7-E387-7443-9D23-175AD8AD43B4}"/>
              </a:ext>
            </a:extLst>
          </p:cNvPr>
          <p:cNvGrpSpPr/>
          <p:nvPr/>
        </p:nvGrpSpPr>
        <p:grpSpPr>
          <a:xfrm>
            <a:off x="7872605" y="203115"/>
            <a:ext cx="4081707" cy="787400"/>
            <a:chOff x="6719938" y="-12262"/>
            <a:chExt cx="4081707" cy="787400"/>
          </a:xfrm>
        </p:grpSpPr>
        <p:pic>
          <p:nvPicPr>
            <p:cNvPr id="9" name="Imagen 8" descr="Sin título-2.png">
              <a:extLst>
                <a:ext uri="{FF2B5EF4-FFF2-40B4-BE49-F238E27FC236}">
                  <a16:creationId xmlns:a16="http://schemas.microsoft.com/office/drawing/2014/main" id="{9C00E588-ADDE-F94B-BC28-AB09BB77D03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FF480DD4-F8C8-6949-9B1E-10A9C1B230C5}"/>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a:extLst>
              <a:ext uri="{FF2B5EF4-FFF2-40B4-BE49-F238E27FC236}">
                <a16:creationId xmlns:a16="http://schemas.microsoft.com/office/drawing/2014/main" id="{C959F87F-14F8-C64A-8B04-4AD229EF7C4E}"/>
              </a:ext>
            </a:extLst>
          </p:cNvPr>
          <p:cNvSpPr>
            <a:spLocks noGrp="1"/>
          </p:cNvSpPr>
          <p:nvPr>
            <p:ph type="ftr" sz="quarter" idx="11"/>
          </p:nvPr>
        </p:nvSpPr>
        <p:spPr>
          <a:xfrm>
            <a:off x="508930" y="6394263"/>
            <a:ext cx="6672887" cy="365125"/>
          </a:xfrm>
        </p:spPr>
        <p:txBody>
          <a:bodyPr/>
          <a:lstStyle/>
          <a:p>
            <a:r>
              <a:rPr lang="es-MX" dirty="0"/>
              <a:t>Dr. en A. Juan Carlos Montes de Oca López</a:t>
            </a:r>
          </a:p>
        </p:txBody>
      </p:sp>
      <p:sp>
        <p:nvSpPr>
          <p:cNvPr id="11" name="Marcador de número de diapositiva 10">
            <a:extLst>
              <a:ext uri="{FF2B5EF4-FFF2-40B4-BE49-F238E27FC236}">
                <a16:creationId xmlns:a16="http://schemas.microsoft.com/office/drawing/2014/main" id="{C36DAD71-2E26-6A4E-B0D2-3EA4AA8BD5D0}"/>
              </a:ext>
            </a:extLst>
          </p:cNvPr>
          <p:cNvSpPr>
            <a:spLocks noGrp="1"/>
          </p:cNvSpPr>
          <p:nvPr>
            <p:ph type="sldNum" sz="quarter" idx="12"/>
          </p:nvPr>
        </p:nvSpPr>
        <p:spPr/>
        <p:txBody>
          <a:bodyPr/>
          <a:lstStyle/>
          <a:p>
            <a:fld id="{49042BF9-C8AA-4BF5-90A6-F745506A1DB5}" type="slidenum">
              <a:rPr lang="es-MX" smtClean="0"/>
              <a:t>16</a:t>
            </a:fld>
            <a:endParaRPr lang="es-MX"/>
          </a:p>
        </p:txBody>
      </p:sp>
    </p:spTree>
    <p:extLst>
      <p:ext uri="{BB962C8B-B14F-4D97-AF65-F5344CB8AC3E}">
        <p14:creationId xmlns:p14="http://schemas.microsoft.com/office/powerpoint/2010/main" val="607216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49C5CE45-EFF3-4BDA-B959-F427D0AC0847}"/>
              </a:ext>
            </a:extLst>
          </p:cNvPr>
          <p:cNvSpPr txBox="1"/>
          <p:nvPr/>
        </p:nvSpPr>
        <p:spPr>
          <a:xfrm>
            <a:off x="69976" y="1720083"/>
            <a:ext cx="2362506" cy="523220"/>
          </a:xfrm>
          <a:prstGeom prst="rect">
            <a:avLst/>
          </a:prstGeom>
          <a:gradFill flip="none" rotWithShape="1">
            <a:gsLst>
              <a:gs pos="100000">
                <a:srgbClr val="92D050"/>
              </a:gs>
              <a:gs pos="50000">
                <a:srgbClr val="92D050"/>
              </a:gs>
              <a:gs pos="100000">
                <a:schemeClr val="accent1">
                  <a:shade val="100000"/>
                  <a:satMod val="115000"/>
                </a:schemeClr>
              </a:gs>
            </a:gsLst>
            <a:lin ang="13500000" scaled="1"/>
            <a:tileRect/>
          </a:gradFill>
        </p:spPr>
        <p:txBody>
          <a:bodyPr wrap="square" rtlCol="0">
            <a:spAutoFit/>
          </a:bodyPr>
          <a:lstStyle/>
          <a:p>
            <a:pPr algn="ctr"/>
            <a:r>
              <a:rPr lang="es-MX" sz="2000" dirty="0">
                <a:ln w="0"/>
                <a:latin typeface="Arial" panose="020B0604020202020204" pitchFamily="34" charset="0"/>
                <a:cs typeface="Arial" panose="020B0604020202020204" pitchFamily="34" charset="0"/>
              </a:rPr>
              <a:t>Modelo </a:t>
            </a:r>
            <a:r>
              <a:rPr lang="es-MX" sz="2800" b="1" dirty="0">
                <a:ln w="0"/>
                <a:solidFill>
                  <a:srgbClr val="FFFF00"/>
                </a:solidFill>
                <a:latin typeface="Arial" panose="020B0604020202020204" pitchFamily="34" charset="0"/>
                <a:cs typeface="Arial" panose="020B0604020202020204" pitchFamily="34" charset="0"/>
              </a:rPr>
              <a:t>OSI</a:t>
            </a:r>
            <a:endParaRPr lang="es-MX" sz="2000" b="1" dirty="0">
              <a:ln w="0"/>
              <a:solidFill>
                <a:srgbClr val="FFFF00"/>
              </a:solidFill>
              <a:latin typeface="Arial" panose="020B0604020202020204" pitchFamily="34" charset="0"/>
              <a:cs typeface="Arial" panose="020B0604020202020204" pitchFamily="34" charset="0"/>
            </a:endParaRPr>
          </a:p>
        </p:txBody>
      </p:sp>
      <p:sp>
        <p:nvSpPr>
          <p:cNvPr id="4" name="CuadroTexto 3">
            <a:extLst>
              <a:ext uri="{FF2B5EF4-FFF2-40B4-BE49-F238E27FC236}">
                <a16:creationId xmlns:a16="http://schemas.microsoft.com/office/drawing/2014/main" id="{2E34FCF4-B209-478D-833A-EED4AE3B0E95}"/>
              </a:ext>
            </a:extLst>
          </p:cNvPr>
          <p:cNvSpPr txBox="1"/>
          <p:nvPr/>
        </p:nvSpPr>
        <p:spPr>
          <a:xfrm>
            <a:off x="2517954" y="1704291"/>
            <a:ext cx="2801023" cy="646331"/>
          </a:xfrm>
          <a:prstGeom prst="rect">
            <a:avLst/>
          </a:prstGeom>
          <a:solidFill>
            <a:schemeClr val="accent1">
              <a:lumMod val="60000"/>
              <a:lumOff val="40000"/>
            </a:schemeClr>
          </a:solidFill>
        </p:spPr>
        <p:txBody>
          <a:bodyPr wrap="none" rtlCol="0">
            <a:spAutoFit/>
          </a:bodyPr>
          <a:lstStyle/>
          <a:p>
            <a:pPr algn="ctr"/>
            <a:r>
              <a:rPr lang="es-MX" dirty="0">
                <a:ln w="0"/>
                <a:latin typeface="Arial" panose="020B0604020202020204" pitchFamily="34" charset="0"/>
                <a:cs typeface="Arial" panose="020B0604020202020204" pitchFamily="34" charset="0"/>
              </a:rPr>
              <a:t>PROTOCOLOS </a:t>
            </a:r>
          </a:p>
          <a:p>
            <a:pPr algn="ctr"/>
            <a:r>
              <a:rPr lang="es-MX" dirty="0">
                <a:ln w="0"/>
                <a:latin typeface="Arial" panose="020B0604020202020204" pitchFamily="34" charset="0"/>
                <a:cs typeface="Arial" panose="020B0604020202020204" pitchFamily="34" charset="0"/>
              </a:rPr>
              <a:t>CAPA DE TRANSPORTE</a:t>
            </a:r>
          </a:p>
        </p:txBody>
      </p:sp>
      <p:pic>
        <p:nvPicPr>
          <p:cNvPr id="6" name="Picture 2" descr="Resultado de imagen para PROTOCOLOS CAPA DE transporte">
            <a:extLst>
              <a:ext uri="{FF2B5EF4-FFF2-40B4-BE49-F238E27FC236}">
                <a16:creationId xmlns:a16="http://schemas.microsoft.com/office/drawing/2014/main" id="{7BDD624C-6E20-47F0-95AC-6DFDD025CA2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404" t="4037" r="4348"/>
          <a:stretch/>
        </p:blipFill>
        <p:spPr bwMode="auto">
          <a:xfrm>
            <a:off x="590901" y="2672254"/>
            <a:ext cx="4489895" cy="3665605"/>
          </a:xfrm>
          <a:prstGeom prst="rect">
            <a:avLst/>
          </a:prstGeom>
          <a:ln>
            <a:solidFill>
              <a:schemeClr val="accent1">
                <a:lumMod val="60000"/>
                <a:lumOff val="40000"/>
              </a:schemeClr>
            </a:solidFill>
          </a:ln>
          <a:effectLst>
            <a:glow rad="228600">
              <a:schemeClr val="accent1">
                <a:lumMod val="60000"/>
                <a:lumOff val="40000"/>
                <a:alpha val="40000"/>
              </a:schemeClr>
            </a:glow>
            <a:outerShdw blurRad="292100" dist="139700" dir="2700000" algn="tl" rotWithShape="0">
              <a:schemeClr val="bg1">
                <a:alpha val="65000"/>
              </a:schemeClr>
            </a:outerShdw>
          </a:effectLst>
          <a:extLst>
            <a:ext uri="{909E8E84-426E-40DD-AFC4-6F175D3DCCD1}">
              <a14:hiddenFill xmlns:a14="http://schemas.microsoft.com/office/drawing/2010/main">
                <a:solidFill>
                  <a:srgbClr val="FFFFFF"/>
                </a:solidFill>
              </a14:hiddenFill>
            </a:ext>
          </a:extLst>
        </p:spPr>
      </p:pic>
      <p:sp>
        <p:nvSpPr>
          <p:cNvPr id="7" name="Rectángulo 6">
            <a:extLst>
              <a:ext uri="{FF2B5EF4-FFF2-40B4-BE49-F238E27FC236}">
                <a16:creationId xmlns:a16="http://schemas.microsoft.com/office/drawing/2014/main" id="{6F4D0CE6-CC39-47B4-BE88-6CEA0B7C9381}"/>
              </a:ext>
            </a:extLst>
          </p:cNvPr>
          <p:cNvSpPr/>
          <p:nvPr/>
        </p:nvSpPr>
        <p:spPr>
          <a:xfrm>
            <a:off x="5602717" y="1332443"/>
            <a:ext cx="6134341" cy="4216539"/>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La ISO define que los protocolos de transporte pueden operar en dos modos:</a:t>
            </a:r>
          </a:p>
          <a:p>
            <a:pPr algn="just"/>
            <a:endParaRPr lang="es-MX" sz="20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2000" b="1" dirty="0">
                <a:latin typeface="Arial" panose="020B0604020202020204" pitchFamily="34" charset="0"/>
                <a:cs typeface="Arial" panose="020B0604020202020204" pitchFamily="34" charset="0"/>
              </a:rPr>
              <a:t>Orientado a la conexión – </a:t>
            </a:r>
            <a:r>
              <a:rPr lang="es-MX" sz="2400" b="1" dirty="0">
                <a:latin typeface="Arial" panose="020B0604020202020204" pitchFamily="34" charset="0"/>
                <a:cs typeface="Arial" panose="020B0604020202020204" pitchFamily="34" charset="0"/>
              </a:rPr>
              <a:t>TCP</a:t>
            </a:r>
            <a:r>
              <a:rPr lang="es-MX" sz="2000" b="1" dirty="0">
                <a:latin typeface="Arial" panose="020B0604020202020204" pitchFamily="34" charset="0"/>
                <a:cs typeface="Arial" panose="020B0604020202020204" pitchFamily="34" charset="0"/>
              </a:rPr>
              <a:t>: </a:t>
            </a:r>
            <a:r>
              <a:rPr lang="es-MX" sz="2000" dirty="0">
                <a:latin typeface="Arial" panose="020B0604020202020204" pitchFamily="34" charset="0"/>
                <a:cs typeface="Arial" panose="020B0604020202020204" pitchFamily="34" charset="0"/>
              </a:rPr>
              <a:t>garantiza que los datos serán entregados en su destino sin errores y en el mismo orden en que se transmitieron y sin pérdida de datos.</a:t>
            </a:r>
          </a:p>
          <a:p>
            <a:pPr marL="285750" indent="-285750" algn="just">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sz="2000" b="1" dirty="0">
                <a:latin typeface="Arial" panose="020B0604020202020204" pitchFamily="34" charset="0"/>
                <a:cs typeface="Arial" panose="020B0604020202020204" pitchFamily="34" charset="0"/>
              </a:rPr>
              <a:t>No orientado a la conexión </a:t>
            </a:r>
            <a:r>
              <a:rPr lang="es-MX" sz="2000" dirty="0">
                <a:latin typeface="Arial" panose="020B0604020202020204" pitchFamily="34" charset="0"/>
                <a:cs typeface="Arial" panose="020B0604020202020204" pitchFamily="34" charset="0"/>
              </a:rPr>
              <a:t>– </a:t>
            </a:r>
            <a:r>
              <a:rPr lang="es-MX" sz="2400" b="1" dirty="0">
                <a:latin typeface="Arial" panose="020B0604020202020204" pitchFamily="34" charset="0"/>
                <a:cs typeface="Arial" panose="020B0604020202020204" pitchFamily="34" charset="0"/>
              </a:rPr>
              <a:t>UDP</a:t>
            </a:r>
            <a:r>
              <a:rPr lang="es-MX" sz="2000" b="1" dirty="0">
                <a:latin typeface="Arial" panose="020B0604020202020204" pitchFamily="34" charset="0"/>
                <a:cs typeface="Arial" panose="020B0604020202020204" pitchFamily="34" charset="0"/>
              </a:rPr>
              <a:t>: </a:t>
            </a:r>
            <a:r>
              <a:rPr lang="es-MX" sz="2000" dirty="0">
                <a:latin typeface="Arial" panose="020B0604020202020204" pitchFamily="34" charset="0"/>
                <a:cs typeface="Arial" panose="020B0604020202020204" pitchFamily="34" charset="0"/>
              </a:rPr>
              <a:t>Permite el envío de datagramas a través de la red sin que se haya establecido previamente una conexión, ya que el propio datagrama incorpora suficiente información de direccionamiento en su cabecera.</a:t>
            </a:r>
            <a:endParaRPr lang="es-MX" sz="2000" b="0" i="0" dirty="0">
              <a:effectLst/>
              <a:latin typeface="Arial" panose="020B0604020202020204" pitchFamily="34" charset="0"/>
              <a:cs typeface="Arial" panose="020B0604020202020204" pitchFamily="34" charset="0"/>
            </a:endParaRPr>
          </a:p>
        </p:txBody>
      </p:sp>
      <p:grpSp>
        <p:nvGrpSpPr>
          <p:cNvPr id="8" name="Grupo 7">
            <a:extLst>
              <a:ext uri="{FF2B5EF4-FFF2-40B4-BE49-F238E27FC236}">
                <a16:creationId xmlns:a16="http://schemas.microsoft.com/office/drawing/2014/main" id="{93BFCB37-240D-894F-9B69-CCE0B4C540A1}"/>
              </a:ext>
            </a:extLst>
          </p:cNvPr>
          <p:cNvGrpSpPr/>
          <p:nvPr/>
        </p:nvGrpSpPr>
        <p:grpSpPr>
          <a:xfrm>
            <a:off x="7872605" y="203115"/>
            <a:ext cx="4081707" cy="787400"/>
            <a:chOff x="6719938" y="-12262"/>
            <a:chExt cx="4081707" cy="787400"/>
          </a:xfrm>
        </p:grpSpPr>
        <p:pic>
          <p:nvPicPr>
            <p:cNvPr id="9" name="Imagen 8" descr="Sin título-2.png">
              <a:extLst>
                <a:ext uri="{FF2B5EF4-FFF2-40B4-BE49-F238E27FC236}">
                  <a16:creationId xmlns:a16="http://schemas.microsoft.com/office/drawing/2014/main" id="{F9B98335-2CC9-E94B-A00C-9A419EF7E68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FA26BDD8-D914-2E4D-B94C-F0FC43F7D314}"/>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a:extLst>
              <a:ext uri="{FF2B5EF4-FFF2-40B4-BE49-F238E27FC236}">
                <a16:creationId xmlns:a16="http://schemas.microsoft.com/office/drawing/2014/main" id="{0AA24EBE-A172-384D-892C-1AE5804A12EA}"/>
              </a:ext>
            </a:extLst>
          </p:cNvPr>
          <p:cNvSpPr>
            <a:spLocks noGrp="1"/>
          </p:cNvSpPr>
          <p:nvPr>
            <p:ph type="ftr" sz="quarter" idx="11"/>
          </p:nvPr>
        </p:nvSpPr>
        <p:spPr/>
        <p:txBody>
          <a:bodyPr/>
          <a:lstStyle/>
          <a:p>
            <a:pPr algn="r"/>
            <a:r>
              <a:rPr lang="es-MX" dirty="0"/>
              <a:t>Dr. en A. Juan Carlos Montes de Oca López</a:t>
            </a:r>
          </a:p>
        </p:txBody>
      </p:sp>
      <p:sp>
        <p:nvSpPr>
          <p:cNvPr id="11" name="Marcador de número de diapositiva 10">
            <a:extLst>
              <a:ext uri="{FF2B5EF4-FFF2-40B4-BE49-F238E27FC236}">
                <a16:creationId xmlns:a16="http://schemas.microsoft.com/office/drawing/2014/main" id="{6CA01C82-F6DD-0742-87DC-6A6BF424C645}"/>
              </a:ext>
            </a:extLst>
          </p:cNvPr>
          <p:cNvSpPr>
            <a:spLocks noGrp="1"/>
          </p:cNvSpPr>
          <p:nvPr>
            <p:ph type="sldNum" sz="quarter" idx="12"/>
          </p:nvPr>
        </p:nvSpPr>
        <p:spPr/>
        <p:txBody>
          <a:bodyPr/>
          <a:lstStyle/>
          <a:p>
            <a:fld id="{49042BF9-C8AA-4BF5-90A6-F745506A1DB5}" type="slidenum">
              <a:rPr lang="es-MX" smtClean="0"/>
              <a:t>17</a:t>
            </a:fld>
            <a:endParaRPr lang="es-MX"/>
          </a:p>
        </p:txBody>
      </p:sp>
    </p:spTree>
    <p:extLst>
      <p:ext uri="{BB962C8B-B14F-4D97-AF65-F5344CB8AC3E}">
        <p14:creationId xmlns:p14="http://schemas.microsoft.com/office/powerpoint/2010/main" val="29454956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319100E0-2DDE-462C-BF80-FB6BC65B3AFC}"/>
              </a:ext>
            </a:extLst>
          </p:cNvPr>
          <p:cNvSpPr txBox="1"/>
          <p:nvPr/>
        </p:nvSpPr>
        <p:spPr>
          <a:xfrm>
            <a:off x="69976" y="1720083"/>
            <a:ext cx="2362506" cy="523220"/>
          </a:xfrm>
          <a:prstGeom prst="rect">
            <a:avLst/>
          </a:prstGeom>
          <a:gradFill flip="none" rotWithShape="1">
            <a:gsLst>
              <a:gs pos="100000">
                <a:srgbClr val="92D050"/>
              </a:gs>
              <a:gs pos="50000">
                <a:srgbClr val="92D050"/>
              </a:gs>
              <a:gs pos="100000">
                <a:schemeClr val="accent1">
                  <a:shade val="100000"/>
                  <a:satMod val="115000"/>
                </a:schemeClr>
              </a:gs>
            </a:gsLst>
            <a:lin ang="13500000" scaled="1"/>
            <a:tileRect/>
          </a:gradFill>
        </p:spPr>
        <p:txBody>
          <a:bodyPr wrap="square" rtlCol="0">
            <a:spAutoFit/>
          </a:bodyPr>
          <a:lstStyle/>
          <a:p>
            <a:pPr algn="ctr"/>
            <a:r>
              <a:rPr lang="es-MX" sz="2000" dirty="0">
                <a:ln w="0"/>
                <a:latin typeface="Arial" panose="020B0604020202020204" pitchFamily="34" charset="0"/>
                <a:cs typeface="Arial" panose="020B0604020202020204" pitchFamily="34" charset="0"/>
              </a:rPr>
              <a:t>Modelo </a:t>
            </a:r>
            <a:r>
              <a:rPr lang="es-MX" sz="2800" b="1" dirty="0">
                <a:ln w="0"/>
                <a:solidFill>
                  <a:srgbClr val="FFFF00"/>
                </a:solidFill>
                <a:latin typeface="Arial" panose="020B0604020202020204" pitchFamily="34" charset="0"/>
                <a:cs typeface="Arial" panose="020B0604020202020204" pitchFamily="34" charset="0"/>
              </a:rPr>
              <a:t>OSI</a:t>
            </a:r>
            <a:endParaRPr lang="es-MX" sz="2000" b="1" dirty="0">
              <a:ln w="0"/>
              <a:solidFill>
                <a:srgbClr val="FFFF00"/>
              </a:solidFill>
              <a:latin typeface="Arial" panose="020B0604020202020204" pitchFamily="34" charset="0"/>
              <a:cs typeface="Arial" panose="020B0604020202020204" pitchFamily="34" charset="0"/>
            </a:endParaRPr>
          </a:p>
        </p:txBody>
      </p:sp>
      <p:sp>
        <p:nvSpPr>
          <p:cNvPr id="4" name="CuadroTexto 3">
            <a:extLst>
              <a:ext uri="{FF2B5EF4-FFF2-40B4-BE49-F238E27FC236}">
                <a16:creationId xmlns:a16="http://schemas.microsoft.com/office/drawing/2014/main" id="{53D15BE7-4256-42BE-8F58-399D9F04B760}"/>
              </a:ext>
            </a:extLst>
          </p:cNvPr>
          <p:cNvSpPr txBox="1"/>
          <p:nvPr/>
        </p:nvSpPr>
        <p:spPr>
          <a:xfrm>
            <a:off x="1035873" y="2391346"/>
            <a:ext cx="1719317" cy="369332"/>
          </a:xfrm>
          <a:prstGeom prst="rect">
            <a:avLst/>
          </a:prstGeom>
          <a:solidFill>
            <a:schemeClr val="accent1">
              <a:lumMod val="60000"/>
              <a:lumOff val="40000"/>
            </a:schemeClr>
          </a:solidFill>
        </p:spPr>
        <p:txBody>
          <a:bodyPr wrap="none" rtlCol="0">
            <a:spAutoFit/>
          </a:bodyPr>
          <a:lstStyle/>
          <a:p>
            <a:r>
              <a:rPr lang="es-MX" dirty="0">
                <a:ln w="0"/>
                <a:latin typeface="Arial" panose="020B0604020202020204" pitchFamily="34" charset="0"/>
                <a:cs typeface="Arial" panose="020B0604020202020204" pitchFamily="34" charset="0"/>
              </a:rPr>
              <a:t>CAPA DE RED</a:t>
            </a:r>
          </a:p>
        </p:txBody>
      </p:sp>
      <p:sp>
        <p:nvSpPr>
          <p:cNvPr id="7" name="Rectángulo 6">
            <a:extLst>
              <a:ext uri="{FF2B5EF4-FFF2-40B4-BE49-F238E27FC236}">
                <a16:creationId xmlns:a16="http://schemas.microsoft.com/office/drawing/2014/main" id="{D2DA567B-F990-4A29-8520-83FF7BF5058B}"/>
              </a:ext>
            </a:extLst>
          </p:cNvPr>
          <p:cNvSpPr/>
          <p:nvPr/>
        </p:nvSpPr>
        <p:spPr>
          <a:xfrm>
            <a:off x="5362636" y="1578622"/>
            <a:ext cx="6096000" cy="4208460"/>
          </a:xfrm>
          <a:prstGeom prst="rect">
            <a:avLst/>
          </a:prstGeom>
        </p:spPr>
        <p:txBody>
          <a:bodyPr>
            <a:spAutoFit/>
          </a:bodyPr>
          <a:lstStyle/>
          <a:p>
            <a:pPr algn="just">
              <a:lnSpc>
                <a:spcPct val="107000"/>
              </a:lnSpc>
              <a:spcAft>
                <a:spcPts val="800"/>
              </a:spcAft>
            </a:pPr>
            <a:r>
              <a:rPr lang="es-MX" b="1" dirty="0">
                <a:latin typeface="Arial" panose="020B0604020202020204" pitchFamily="34" charset="0"/>
                <a:ea typeface="Calibri" panose="020F0502020204030204" pitchFamily="34" charset="0"/>
                <a:cs typeface="Arial" panose="020B0604020202020204" pitchFamily="34" charset="0"/>
              </a:rPr>
              <a:t>Encamina o enruta los paquetes:</a:t>
            </a:r>
            <a:r>
              <a:rPr lang="es-MX" dirty="0">
                <a:latin typeface="Arial" panose="020B0604020202020204" pitchFamily="34" charset="0"/>
                <a:ea typeface="Calibri" panose="020F0502020204030204" pitchFamily="34" charset="0"/>
                <a:cs typeface="Arial" panose="020B0604020202020204" pitchFamily="34" charset="0"/>
              </a:rPr>
              <a:t> determina  la ruta que deben seguir los datos, así como el intercambio efectivo de los mismos dentro de dicha ruta.</a:t>
            </a:r>
            <a:r>
              <a:rPr lang="es-MX" dirty="0">
                <a:latin typeface="Arial" panose="020B0604020202020204" pitchFamily="34" charset="0"/>
                <a:cs typeface="Arial" panose="020B0604020202020204" pitchFamily="34" charset="0"/>
              </a:rPr>
              <a:t> Además se realiza el mapeado de direcciones lógicas a direcciones físicas (en Ethernet esta función se hace mediante el </a:t>
            </a:r>
            <a:r>
              <a:rPr lang="es-MX" b="1" dirty="0">
                <a:latin typeface="Arial" panose="020B0604020202020204" pitchFamily="34" charset="0"/>
                <a:cs typeface="Arial" panose="020B0604020202020204" pitchFamily="34" charset="0"/>
              </a:rPr>
              <a:t>protocolo ARP</a:t>
            </a:r>
            <a:r>
              <a:rPr lang="es-MX" dirty="0">
                <a:latin typeface="Arial" panose="020B0604020202020204" pitchFamily="34" charset="0"/>
                <a:cs typeface="Arial" panose="020B0604020202020204" pitchFamily="34" charset="0"/>
              </a:rPr>
              <a:t>), obtención automática de direcciones o reporte de errores y diagnóstico.  </a:t>
            </a:r>
            <a:endParaRPr lang="es-MX" dirty="0">
              <a:latin typeface="Arial" panose="020B0604020202020204" pitchFamily="34" charset="0"/>
              <a:ea typeface="Calibri" panose="020F0502020204030204" pitchFamily="34" charset="0"/>
              <a:cs typeface="Arial" panose="020B0604020202020204" pitchFamily="34" charset="0"/>
            </a:endParaRPr>
          </a:p>
          <a:p>
            <a:pPr algn="just"/>
            <a:r>
              <a:rPr lang="es-MX" dirty="0">
                <a:latin typeface="Arial" panose="020B0604020202020204" pitchFamily="34" charset="0"/>
                <a:ea typeface="Calibri" panose="020F0502020204030204" pitchFamily="34" charset="0"/>
                <a:cs typeface="Arial" panose="020B0604020202020204" pitchFamily="34" charset="0"/>
              </a:rPr>
              <a:t>Operan los routers y utilizan los protocolos </a:t>
            </a:r>
            <a:r>
              <a:rPr lang="es-MX" dirty="0">
                <a:latin typeface="Arial" panose="020B0604020202020204" pitchFamily="34" charset="0"/>
                <a:cs typeface="Arial" panose="020B0604020202020204" pitchFamily="34" charset="0"/>
              </a:rPr>
              <a:t>de encaminamiento para determinar la ruta que deben seguir los paquetes de datos, permite identificar los nodos finales de una comunicación, teniendo en cuenta que entre ambos nodos puede haber multitud de dispositivos de red. Se implementan algunas funciones básicas de seguridad mediante mecanismos de filtrado de tráfico.</a:t>
            </a:r>
          </a:p>
        </p:txBody>
      </p:sp>
      <p:grpSp>
        <p:nvGrpSpPr>
          <p:cNvPr id="8" name="Grupo 7">
            <a:extLst>
              <a:ext uri="{FF2B5EF4-FFF2-40B4-BE49-F238E27FC236}">
                <a16:creationId xmlns:a16="http://schemas.microsoft.com/office/drawing/2014/main" id="{388AEF7C-76B7-A046-BAEC-A21901ADF05A}"/>
              </a:ext>
            </a:extLst>
          </p:cNvPr>
          <p:cNvGrpSpPr/>
          <p:nvPr/>
        </p:nvGrpSpPr>
        <p:grpSpPr>
          <a:xfrm>
            <a:off x="7872605" y="203115"/>
            <a:ext cx="4081707" cy="787400"/>
            <a:chOff x="6719938" y="-12262"/>
            <a:chExt cx="4081707" cy="787400"/>
          </a:xfrm>
        </p:grpSpPr>
        <p:pic>
          <p:nvPicPr>
            <p:cNvPr id="9" name="Imagen 8" descr="Sin título-2.png">
              <a:extLst>
                <a:ext uri="{FF2B5EF4-FFF2-40B4-BE49-F238E27FC236}">
                  <a16:creationId xmlns:a16="http://schemas.microsoft.com/office/drawing/2014/main" id="{561F88B2-9717-D145-8C14-412466C2F51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BBA88C31-CC65-E949-8EB2-E28EDB9FAC5E}"/>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pic>
        <p:nvPicPr>
          <p:cNvPr id="2" name="Imagen 1">
            <a:extLst>
              <a:ext uri="{FF2B5EF4-FFF2-40B4-BE49-F238E27FC236}">
                <a16:creationId xmlns:a16="http://schemas.microsoft.com/office/drawing/2014/main" id="{15D812F4-556B-1B42-B9F9-78983FDEDE22}"/>
              </a:ext>
            </a:extLst>
          </p:cNvPr>
          <p:cNvPicPr>
            <a:picLocks noChangeAspect="1"/>
          </p:cNvPicPr>
          <p:nvPr/>
        </p:nvPicPr>
        <p:blipFill>
          <a:blip r:embed="rId3"/>
          <a:stretch>
            <a:fillRect/>
          </a:stretch>
        </p:blipFill>
        <p:spPr>
          <a:xfrm>
            <a:off x="168278" y="3048000"/>
            <a:ext cx="5044697" cy="2675218"/>
          </a:xfrm>
          <a:prstGeom prst="rect">
            <a:avLst/>
          </a:prstGeom>
        </p:spPr>
      </p:pic>
      <p:sp>
        <p:nvSpPr>
          <p:cNvPr id="11" name="Marcador de pie de página 10">
            <a:extLst>
              <a:ext uri="{FF2B5EF4-FFF2-40B4-BE49-F238E27FC236}">
                <a16:creationId xmlns:a16="http://schemas.microsoft.com/office/drawing/2014/main" id="{34CF7FB3-95F3-384C-8F2B-1F0EA5D1D6F9}"/>
              </a:ext>
            </a:extLst>
          </p:cNvPr>
          <p:cNvSpPr>
            <a:spLocks noGrp="1"/>
          </p:cNvSpPr>
          <p:nvPr>
            <p:ph type="ftr" sz="quarter" idx="11"/>
          </p:nvPr>
        </p:nvSpPr>
        <p:spPr/>
        <p:txBody>
          <a:bodyPr/>
          <a:lstStyle/>
          <a:p>
            <a:r>
              <a:rPr lang="es-MX"/>
              <a:t>Dr. en A. Juan Carlos Montes de Oca López</a:t>
            </a:r>
          </a:p>
        </p:txBody>
      </p:sp>
      <p:sp>
        <p:nvSpPr>
          <p:cNvPr id="12" name="Marcador de número de diapositiva 11">
            <a:extLst>
              <a:ext uri="{FF2B5EF4-FFF2-40B4-BE49-F238E27FC236}">
                <a16:creationId xmlns:a16="http://schemas.microsoft.com/office/drawing/2014/main" id="{BE7A84E0-9124-5540-86D8-C8FA07B11B40}"/>
              </a:ext>
            </a:extLst>
          </p:cNvPr>
          <p:cNvSpPr>
            <a:spLocks noGrp="1"/>
          </p:cNvSpPr>
          <p:nvPr>
            <p:ph type="sldNum" sz="quarter" idx="12"/>
          </p:nvPr>
        </p:nvSpPr>
        <p:spPr/>
        <p:txBody>
          <a:bodyPr/>
          <a:lstStyle/>
          <a:p>
            <a:fld id="{49042BF9-C8AA-4BF5-90A6-F745506A1DB5}" type="slidenum">
              <a:rPr lang="es-MX" smtClean="0"/>
              <a:t>18</a:t>
            </a:fld>
            <a:endParaRPr lang="es-MX"/>
          </a:p>
        </p:txBody>
      </p:sp>
    </p:spTree>
    <p:extLst>
      <p:ext uri="{BB962C8B-B14F-4D97-AF65-F5344CB8AC3E}">
        <p14:creationId xmlns:p14="http://schemas.microsoft.com/office/powerpoint/2010/main" val="1704141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6055B38D-78A7-49D0-A000-B74563B3AD86}"/>
              </a:ext>
            </a:extLst>
          </p:cNvPr>
          <p:cNvSpPr txBox="1"/>
          <p:nvPr/>
        </p:nvSpPr>
        <p:spPr>
          <a:xfrm>
            <a:off x="69976" y="1720083"/>
            <a:ext cx="2362506" cy="523220"/>
          </a:xfrm>
          <a:prstGeom prst="rect">
            <a:avLst/>
          </a:prstGeom>
          <a:gradFill flip="none" rotWithShape="1">
            <a:gsLst>
              <a:gs pos="100000">
                <a:srgbClr val="92D050"/>
              </a:gs>
              <a:gs pos="50000">
                <a:srgbClr val="92D050"/>
              </a:gs>
              <a:gs pos="100000">
                <a:schemeClr val="accent1">
                  <a:shade val="100000"/>
                  <a:satMod val="115000"/>
                </a:schemeClr>
              </a:gs>
            </a:gsLst>
            <a:lin ang="13500000" scaled="1"/>
            <a:tileRect/>
          </a:gradFill>
        </p:spPr>
        <p:txBody>
          <a:bodyPr wrap="square" rtlCol="0">
            <a:spAutoFit/>
          </a:bodyPr>
          <a:lstStyle/>
          <a:p>
            <a:pPr algn="ctr"/>
            <a:r>
              <a:rPr lang="es-MX" sz="2000" dirty="0">
                <a:ln w="0"/>
                <a:latin typeface="Arial" panose="020B0604020202020204" pitchFamily="34" charset="0"/>
                <a:cs typeface="Arial" panose="020B0604020202020204" pitchFamily="34" charset="0"/>
              </a:rPr>
              <a:t>Modelo </a:t>
            </a:r>
            <a:r>
              <a:rPr lang="es-MX" sz="2800" b="1" dirty="0">
                <a:ln w="0"/>
                <a:solidFill>
                  <a:srgbClr val="FFFF00"/>
                </a:solidFill>
                <a:latin typeface="Arial" panose="020B0604020202020204" pitchFamily="34" charset="0"/>
                <a:cs typeface="Arial" panose="020B0604020202020204" pitchFamily="34" charset="0"/>
              </a:rPr>
              <a:t>OSI</a:t>
            </a:r>
            <a:endParaRPr lang="es-MX" sz="2000" b="1" dirty="0">
              <a:ln w="0"/>
              <a:solidFill>
                <a:srgbClr val="FFFF00"/>
              </a:solidFill>
              <a:latin typeface="Arial" panose="020B0604020202020204" pitchFamily="34" charset="0"/>
              <a:cs typeface="Arial" panose="020B0604020202020204" pitchFamily="34" charset="0"/>
            </a:endParaRPr>
          </a:p>
        </p:txBody>
      </p:sp>
      <p:sp>
        <p:nvSpPr>
          <p:cNvPr id="4" name="CuadroTexto 3">
            <a:extLst>
              <a:ext uri="{FF2B5EF4-FFF2-40B4-BE49-F238E27FC236}">
                <a16:creationId xmlns:a16="http://schemas.microsoft.com/office/drawing/2014/main" id="{13C43D54-4C34-494C-9751-FD048A29A403}"/>
              </a:ext>
            </a:extLst>
          </p:cNvPr>
          <p:cNvSpPr txBox="1"/>
          <p:nvPr/>
        </p:nvSpPr>
        <p:spPr>
          <a:xfrm>
            <a:off x="1004814" y="2360349"/>
            <a:ext cx="1873270" cy="646331"/>
          </a:xfrm>
          <a:prstGeom prst="rect">
            <a:avLst/>
          </a:prstGeom>
          <a:solidFill>
            <a:schemeClr val="accent1">
              <a:lumMod val="60000"/>
              <a:lumOff val="40000"/>
            </a:schemeClr>
          </a:solidFill>
        </p:spPr>
        <p:txBody>
          <a:bodyPr wrap="none" rtlCol="0">
            <a:spAutoFit/>
          </a:bodyPr>
          <a:lstStyle/>
          <a:p>
            <a:pPr algn="ctr"/>
            <a:r>
              <a:rPr lang="es-MX" dirty="0">
                <a:ln w="0"/>
                <a:latin typeface="Arial" panose="020B0604020202020204" pitchFamily="34" charset="0"/>
                <a:cs typeface="Arial" panose="020B0604020202020204" pitchFamily="34" charset="0"/>
              </a:rPr>
              <a:t>PROTOCOLOS </a:t>
            </a:r>
          </a:p>
          <a:p>
            <a:pPr algn="ctr"/>
            <a:r>
              <a:rPr lang="es-MX" dirty="0">
                <a:ln w="0"/>
                <a:latin typeface="Arial" panose="020B0604020202020204" pitchFamily="34" charset="0"/>
                <a:cs typeface="Arial" panose="020B0604020202020204" pitchFamily="34" charset="0"/>
              </a:rPr>
              <a:t>CAPA DE RED</a:t>
            </a:r>
          </a:p>
        </p:txBody>
      </p:sp>
      <p:sp>
        <p:nvSpPr>
          <p:cNvPr id="6" name="Rectángulo 5">
            <a:extLst>
              <a:ext uri="{FF2B5EF4-FFF2-40B4-BE49-F238E27FC236}">
                <a16:creationId xmlns:a16="http://schemas.microsoft.com/office/drawing/2014/main" id="{51FDDBDB-FCEC-4CBA-A56C-341B79095F16}"/>
              </a:ext>
            </a:extLst>
          </p:cNvPr>
          <p:cNvSpPr/>
          <p:nvPr/>
        </p:nvSpPr>
        <p:spPr>
          <a:xfrm>
            <a:off x="3285713" y="1531815"/>
            <a:ext cx="8304885" cy="4401205"/>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IP (Internet </a:t>
            </a:r>
            <a:r>
              <a:rPr lang="es-MX" sz="2000" dirty="0" err="1">
                <a:latin typeface="Arial" panose="020B0604020202020204" pitchFamily="34" charset="0"/>
                <a:cs typeface="Arial" panose="020B0604020202020204" pitchFamily="34" charset="0"/>
              </a:rPr>
              <a:t>Protocol</a:t>
            </a:r>
            <a:r>
              <a:rPr lang="es-MX" sz="2000" dirty="0">
                <a:latin typeface="Arial" panose="020B0604020202020204" pitchFamily="34" charset="0"/>
                <a:cs typeface="Arial" panose="020B0604020202020204" pitchFamily="34" charset="0"/>
              </a:rPr>
              <a:t>) Su función principal es el uso bidireccional en origen o destino de comunicación para transmitir datos mediante un protocolo no orientado a conexión que transfiere paquetes conmutadores a través de distintas redes físicas previamente enlazadas. </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IGP (Interior Gateway Protocol) es un protocolo para el intercambio de información de enrutamiento entre puertas de dentro de una red autónoma (por ejemplo, un sistema de redes de área local de empresa).</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RIP (Routing Information Protocol) Es un protocolo de puerta de enlace interna o IGP (Interior Gateway Protocol) utilizado por los routers (encaminadores). </a:t>
            </a:r>
          </a:p>
          <a:p>
            <a:pPr algn="just"/>
            <a:endParaRPr lang="es-MX" sz="2000" dirty="0">
              <a:latin typeface="Arial" panose="020B0604020202020204" pitchFamily="34" charset="0"/>
              <a:cs typeface="Arial" panose="020B0604020202020204" pitchFamily="34" charset="0"/>
            </a:endParaRPr>
          </a:p>
        </p:txBody>
      </p:sp>
      <p:grpSp>
        <p:nvGrpSpPr>
          <p:cNvPr id="7" name="Grupo 6">
            <a:extLst>
              <a:ext uri="{FF2B5EF4-FFF2-40B4-BE49-F238E27FC236}">
                <a16:creationId xmlns:a16="http://schemas.microsoft.com/office/drawing/2014/main" id="{A961ED8C-CE88-144E-9558-9D3FA4177A35}"/>
              </a:ext>
            </a:extLst>
          </p:cNvPr>
          <p:cNvGrpSpPr/>
          <p:nvPr/>
        </p:nvGrpSpPr>
        <p:grpSpPr>
          <a:xfrm>
            <a:off x="7872605" y="203115"/>
            <a:ext cx="4081707" cy="787400"/>
            <a:chOff x="6719938" y="-12262"/>
            <a:chExt cx="4081707" cy="787400"/>
          </a:xfrm>
        </p:grpSpPr>
        <p:pic>
          <p:nvPicPr>
            <p:cNvPr id="8" name="Imagen 7" descr="Sin título-2.png">
              <a:extLst>
                <a:ext uri="{FF2B5EF4-FFF2-40B4-BE49-F238E27FC236}">
                  <a16:creationId xmlns:a16="http://schemas.microsoft.com/office/drawing/2014/main" id="{11728362-5730-F74C-99D0-A8763A1A9BB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9" name="Rectángulo 8">
              <a:extLst>
                <a:ext uri="{FF2B5EF4-FFF2-40B4-BE49-F238E27FC236}">
                  <a16:creationId xmlns:a16="http://schemas.microsoft.com/office/drawing/2014/main" id="{D0D384F1-3DCD-DC4D-9B22-710CED16F5A4}"/>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pic>
        <p:nvPicPr>
          <p:cNvPr id="2" name="Imagen 1">
            <a:extLst>
              <a:ext uri="{FF2B5EF4-FFF2-40B4-BE49-F238E27FC236}">
                <a16:creationId xmlns:a16="http://schemas.microsoft.com/office/drawing/2014/main" id="{508CA75D-D90F-DC42-B10C-27957E616829}"/>
              </a:ext>
            </a:extLst>
          </p:cNvPr>
          <p:cNvPicPr>
            <a:picLocks noChangeAspect="1"/>
          </p:cNvPicPr>
          <p:nvPr/>
        </p:nvPicPr>
        <p:blipFill>
          <a:blip r:embed="rId3"/>
          <a:stretch>
            <a:fillRect/>
          </a:stretch>
        </p:blipFill>
        <p:spPr>
          <a:xfrm>
            <a:off x="401526" y="3254188"/>
            <a:ext cx="2714291" cy="2980291"/>
          </a:xfrm>
          <a:prstGeom prst="rect">
            <a:avLst/>
          </a:prstGeom>
        </p:spPr>
      </p:pic>
      <p:sp>
        <p:nvSpPr>
          <p:cNvPr id="10" name="Marcador de pie de página 9">
            <a:extLst>
              <a:ext uri="{FF2B5EF4-FFF2-40B4-BE49-F238E27FC236}">
                <a16:creationId xmlns:a16="http://schemas.microsoft.com/office/drawing/2014/main" id="{80EA30DB-F08B-4742-8448-0270E7D68E5F}"/>
              </a:ext>
            </a:extLst>
          </p:cNvPr>
          <p:cNvSpPr>
            <a:spLocks noGrp="1"/>
          </p:cNvSpPr>
          <p:nvPr>
            <p:ph type="ftr" sz="quarter" idx="11"/>
          </p:nvPr>
        </p:nvSpPr>
        <p:spPr/>
        <p:txBody>
          <a:bodyPr/>
          <a:lstStyle/>
          <a:p>
            <a:r>
              <a:rPr lang="es-MX"/>
              <a:t>Dr. en A. Juan Carlos Montes de Oca López</a:t>
            </a:r>
          </a:p>
        </p:txBody>
      </p:sp>
      <p:sp>
        <p:nvSpPr>
          <p:cNvPr id="11" name="Marcador de número de diapositiva 10">
            <a:extLst>
              <a:ext uri="{FF2B5EF4-FFF2-40B4-BE49-F238E27FC236}">
                <a16:creationId xmlns:a16="http://schemas.microsoft.com/office/drawing/2014/main" id="{6EE9A932-4104-2A48-A9F1-83D76D9C625D}"/>
              </a:ext>
            </a:extLst>
          </p:cNvPr>
          <p:cNvSpPr>
            <a:spLocks noGrp="1"/>
          </p:cNvSpPr>
          <p:nvPr>
            <p:ph type="sldNum" sz="quarter" idx="12"/>
          </p:nvPr>
        </p:nvSpPr>
        <p:spPr/>
        <p:txBody>
          <a:bodyPr/>
          <a:lstStyle/>
          <a:p>
            <a:fld id="{49042BF9-C8AA-4BF5-90A6-F745506A1DB5}" type="slidenum">
              <a:rPr lang="es-MX" smtClean="0"/>
              <a:t>19</a:t>
            </a:fld>
            <a:endParaRPr lang="es-MX"/>
          </a:p>
        </p:txBody>
      </p:sp>
    </p:spTree>
    <p:extLst>
      <p:ext uri="{BB962C8B-B14F-4D97-AF65-F5344CB8AC3E}">
        <p14:creationId xmlns:p14="http://schemas.microsoft.com/office/powerpoint/2010/main" val="3321319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A43203B4-2663-44AB-A0E5-0BE2B78BCE26}"/>
              </a:ext>
            </a:extLst>
          </p:cNvPr>
          <p:cNvSpPr txBox="1"/>
          <p:nvPr/>
        </p:nvSpPr>
        <p:spPr>
          <a:xfrm>
            <a:off x="344720" y="1042835"/>
            <a:ext cx="8265880" cy="446276"/>
          </a:xfrm>
          <a:prstGeom prst="rect">
            <a:avLst/>
          </a:prstGeom>
          <a:noFill/>
        </p:spPr>
        <p:txBody>
          <a:bodyPr wrap="square" rtlCol="0">
            <a:spAutoFit/>
          </a:bodyPr>
          <a:lstStyle/>
          <a:p>
            <a:r>
              <a:rPr lang="es-MX" sz="2300" b="1" i="1" dirty="0">
                <a:solidFill>
                  <a:schemeClr val="accent3">
                    <a:lumMod val="50000"/>
                  </a:schemeClr>
                </a:solidFill>
                <a:latin typeface="Arial" panose="020B0604020202020204" pitchFamily="34" charset="0"/>
                <a:cs typeface="Arial" panose="020B0604020202020204" pitchFamily="34" charset="0"/>
              </a:rPr>
              <a:t>Guión explicativo</a:t>
            </a:r>
          </a:p>
        </p:txBody>
      </p:sp>
      <p:cxnSp>
        <p:nvCxnSpPr>
          <p:cNvPr id="4" name="Conector recto 3">
            <a:extLst>
              <a:ext uri="{FF2B5EF4-FFF2-40B4-BE49-F238E27FC236}">
                <a16:creationId xmlns:a16="http://schemas.microsoft.com/office/drawing/2014/main" id="{3F485B89-DD9F-495B-8921-A00D0F6AA4D0}"/>
              </a:ext>
            </a:extLst>
          </p:cNvPr>
          <p:cNvCxnSpPr/>
          <p:nvPr/>
        </p:nvCxnSpPr>
        <p:spPr>
          <a:xfrm>
            <a:off x="0" y="1489111"/>
            <a:ext cx="12192000"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6" name="Rectángulo 5">
            <a:extLst>
              <a:ext uri="{FF2B5EF4-FFF2-40B4-BE49-F238E27FC236}">
                <a16:creationId xmlns:a16="http://schemas.microsoft.com/office/drawing/2014/main" id="{BFAB2184-C66D-47DC-A710-ADAEAF75FBBD}"/>
              </a:ext>
            </a:extLst>
          </p:cNvPr>
          <p:cNvSpPr/>
          <p:nvPr/>
        </p:nvSpPr>
        <p:spPr>
          <a:xfrm>
            <a:off x="319828" y="1706820"/>
            <a:ext cx="11190854" cy="4093428"/>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En el presente material se revisan y comparan los protocolos de comunicación entre redes; se describen las características, similitudes, diferencias y usos que tienen los modelos en capas OSI y TCP/IP. Dichos modelos de referencia descomponen una red compleja en capas de fácil comprensión, de esta forma será mas sencillo comprender las funciones de cada capa, lo que nos permitirá entender el funcionamiento así como resolver problemas en las redes</a:t>
            </a:r>
          </a:p>
          <a:p>
            <a:pPr algn="just"/>
            <a:r>
              <a:rPr lang="es-MX" sz="2000" dirty="0">
                <a:latin typeface="Arial" panose="020B0604020202020204" pitchFamily="34" charset="0"/>
                <a:cs typeface="Arial" panose="020B0604020202020204" pitchFamily="34" charset="0"/>
              </a:rPr>
              <a:t> </a:t>
            </a:r>
          </a:p>
          <a:p>
            <a:pPr algn="just"/>
            <a:r>
              <a:rPr lang="es-MX" sz="2000" dirty="0">
                <a:latin typeface="Arial" panose="020B0604020202020204" pitchFamily="34" charset="0"/>
                <a:cs typeface="Arial" panose="020B0604020202020204" pitchFamily="34" charset="0"/>
              </a:rPr>
              <a:t>El tema de los modelos en capas nos permitirá comprender el funcionamiento de cualquier red por muy compleja que esta sea. Es importante mencionar que estos modelos no dependen de un fabricante de redes en particular, su arquitectura es abierta y aplica a cualquier dispositivo y marca.</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Este material presenta los diferentes modelos en capas. Se recomienda que junto con el docente, los estudiantes consulten las fuentes de información.</a:t>
            </a:r>
          </a:p>
        </p:txBody>
      </p:sp>
      <p:sp>
        <p:nvSpPr>
          <p:cNvPr id="2" name="Marcador de número de diapositiva 1">
            <a:extLst>
              <a:ext uri="{FF2B5EF4-FFF2-40B4-BE49-F238E27FC236}">
                <a16:creationId xmlns:a16="http://schemas.microsoft.com/office/drawing/2014/main" id="{C747DF99-CDB1-4E6D-A3AE-7C5015450F65}"/>
              </a:ext>
            </a:extLst>
          </p:cNvPr>
          <p:cNvSpPr>
            <a:spLocks noGrp="1"/>
          </p:cNvSpPr>
          <p:nvPr>
            <p:ph type="sldNum" sz="quarter" idx="12"/>
          </p:nvPr>
        </p:nvSpPr>
        <p:spPr/>
        <p:txBody>
          <a:bodyPr/>
          <a:lstStyle/>
          <a:p>
            <a:fld id="{49042BF9-C8AA-4BF5-90A6-F745506A1DB5}" type="slidenum">
              <a:rPr lang="es-MX" smtClean="0"/>
              <a:t>2</a:t>
            </a:fld>
            <a:endParaRPr lang="es-MX" dirty="0"/>
          </a:p>
        </p:txBody>
      </p:sp>
      <p:sp>
        <p:nvSpPr>
          <p:cNvPr id="8" name="Marcador de pie de página 7"/>
          <p:cNvSpPr>
            <a:spLocks noGrp="1"/>
          </p:cNvSpPr>
          <p:nvPr>
            <p:ph type="ftr" sz="quarter" idx="11"/>
          </p:nvPr>
        </p:nvSpPr>
        <p:spPr/>
        <p:txBody>
          <a:bodyPr/>
          <a:lstStyle/>
          <a:p>
            <a:r>
              <a:rPr lang="es-MX" dirty="0"/>
              <a:t>Dr. en A. Juan Carlos Montes de Oca López</a:t>
            </a:r>
          </a:p>
        </p:txBody>
      </p:sp>
      <p:grpSp>
        <p:nvGrpSpPr>
          <p:cNvPr id="13" name="Grupo 12">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14" name="Imagen 13"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5" name="Rectángulo 14">
              <a:extLst>
                <a:ext uri="{FF2B5EF4-FFF2-40B4-BE49-F238E27FC236}">
                  <a16:creationId xmlns:a16="http://schemas.microsoft.com/office/drawing/2014/main" id="{2942EB2D-7A0F-2B46-A93B-BF478E173B15}"/>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41188461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EBC01CC6-3DFA-4BF3-BEB4-DFCFC464E672}"/>
              </a:ext>
            </a:extLst>
          </p:cNvPr>
          <p:cNvSpPr txBox="1"/>
          <p:nvPr/>
        </p:nvSpPr>
        <p:spPr>
          <a:xfrm>
            <a:off x="69976" y="1720083"/>
            <a:ext cx="2362506" cy="523220"/>
          </a:xfrm>
          <a:prstGeom prst="rect">
            <a:avLst/>
          </a:prstGeom>
          <a:gradFill flip="none" rotWithShape="1">
            <a:gsLst>
              <a:gs pos="100000">
                <a:srgbClr val="92D050"/>
              </a:gs>
              <a:gs pos="50000">
                <a:srgbClr val="92D050"/>
              </a:gs>
              <a:gs pos="100000">
                <a:schemeClr val="accent1">
                  <a:shade val="100000"/>
                  <a:satMod val="115000"/>
                </a:schemeClr>
              </a:gs>
            </a:gsLst>
            <a:lin ang="13500000" scaled="1"/>
            <a:tileRect/>
          </a:gradFill>
        </p:spPr>
        <p:txBody>
          <a:bodyPr wrap="square" rtlCol="0">
            <a:spAutoFit/>
          </a:bodyPr>
          <a:lstStyle/>
          <a:p>
            <a:pPr algn="ctr"/>
            <a:r>
              <a:rPr lang="es-MX" sz="2000" dirty="0">
                <a:ln w="0"/>
                <a:latin typeface="Arial" panose="020B0604020202020204" pitchFamily="34" charset="0"/>
                <a:cs typeface="Arial" panose="020B0604020202020204" pitchFamily="34" charset="0"/>
              </a:rPr>
              <a:t>Modelo </a:t>
            </a:r>
            <a:r>
              <a:rPr lang="es-MX" sz="2800" b="1" dirty="0">
                <a:ln w="0"/>
                <a:solidFill>
                  <a:srgbClr val="FFFF00"/>
                </a:solidFill>
                <a:latin typeface="Arial" panose="020B0604020202020204" pitchFamily="34" charset="0"/>
                <a:cs typeface="Arial" panose="020B0604020202020204" pitchFamily="34" charset="0"/>
              </a:rPr>
              <a:t>OSI</a:t>
            </a:r>
            <a:endParaRPr lang="es-MX" sz="2000" b="1" dirty="0">
              <a:ln w="0"/>
              <a:solidFill>
                <a:srgbClr val="FFFF00"/>
              </a:solidFill>
              <a:latin typeface="Arial" panose="020B0604020202020204" pitchFamily="34" charset="0"/>
              <a:cs typeface="Arial" panose="020B0604020202020204" pitchFamily="34" charset="0"/>
            </a:endParaRPr>
          </a:p>
        </p:txBody>
      </p:sp>
      <p:sp>
        <p:nvSpPr>
          <p:cNvPr id="7" name="Rectángulo 6">
            <a:extLst>
              <a:ext uri="{FF2B5EF4-FFF2-40B4-BE49-F238E27FC236}">
                <a16:creationId xmlns:a16="http://schemas.microsoft.com/office/drawing/2014/main" id="{99777C20-7760-4992-BDDC-9348ABA969EE}"/>
              </a:ext>
            </a:extLst>
          </p:cNvPr>
          <p:cNvSpPr/>
          <p:nvPr/>
        </p:nvSpPr>
        <p:spPr>
          <a:xfrm>
            <a:off x="8206806" y="4247109"/>
            <a:ext cx="2075712" cy="1323439"/>
          </a:xfrm>
          <a:prstGeom prst="rect">
            <a:avLst/>
          </a:prstGeom>
        </p:spPr>
        <p:txBody>
          <a:bodyPr wrap="square">
            <a:spAutoFit/>
          </a:bodyPr>
          <a:lstStyle/>
          <a:p>
            <a:pPr algn="just" fontAlgn="base"/>
            <a:r>
              <a:rPr lang="es-MX" sz="2000" dirty="0">
                <a:latin typeface="Arial" panose="020B0604020202020204" pitchFamily="34" charset="0"/>
                <a:cs typeface="Arial" panose="020B0604020202020204" pitchFamily="34" charset="0"/>
              </a:rPr>
              <a:t>Operan:</a:t>
            </a:r>
          </a:p>
          <a:p>
            <a:pPr algn="just" fontAlgn="base">
              <a:buFont typeface="Arial" panose="020B0604020202020204" pitchFamily="34" charset="0"/>
              <a:buChar char="•"/>
            </a:pPr>
            <a:r>
              <a:rPr lang="es-MX" sz="2000" i="1" dirty="0">
                <a:latin typeface="Arial" panose="020B0604020202020204" pitchFamily="34" charset="0"/>
                <a:cs typeface="Arial" panose="020B0604020202020204" pitchFamily="34" charset="0"/>
              </a:rPr>
              <a:t>Tarjetas de red</a:t>
            </a:r>
            <a:endParaRPr lang="es-MX" sz="2000" dirty="0">
              <a:latin typeface="Arial" panose="020B0604020202020204" pitchFamily="34" charset="0"/>
              <a:cs typeface="Arial" panose="020B0604020202020204" pitchFamily="34" charset="0"/>
            </a:endParaRPr>
          </a:p>
          <a:p>
            <a:pPr algn="just" fontAlgn="base">
              <a:buFont typeface="Arial" panose="020B0604020202020204" pitchFamily="34" charset="0"/>
              <a:buChar char="•"/>
            </a:pPr>
            <a:r>
              <a:rPr lang="es-MX" sz="2000" i="1" dirty="0">
                <a:latin typeface="Arial" panose="020B0604020202020204" pitchFamily="34" charset="0"/>
                <a:cs typeface="Arial" panose="020B0604020202020204" pitchFamily="34" charset="0"/>
              </a:rPr>
              <a:t>Bridges</a:t>
            </a:r>
            <a:endParaRPr lang="es-MX" sz="2000" dirty="0">
              <a:latin typeface="Arial" panose="020B0604020202020204" pitchFamily="34" charset="0"/>
              <a:cs typeface="Arial" panose="020B0604020202020204" pitchFamily="34" charset="0"/>
            </a:endParaRPr>
          </a:p>
          <a:p>
            <a:pPr algn="just" fontAlgn="base">
              <a:buFont typeface="Arial" panose="020B0604020202020204" pitchFamily="34" charset="0"/>
              <a:buChar char="•"/>
            </a:pPr>
            <a:r>
              <a:rPr lang="es-MX" sz="2000" i="1" dirty="0" err="1">
                <a:latin typeface="Arial" panose="020B0604020202020204" pitchFamily="34" charset="0"/>
                <a:cs typeface="Arial" panose="020B0604020202020204" pitchFamily="34" charset="0"/>
              </a:rPr>
              <a:t>Switches</a:t>
            </a:r>
            <a:endParaRPr lang="es-MX" sz="2000" b="0" i="0" dirty="0">
              <a:effectLst/>
              <a:latin typeface="Arial" panose="020B0604020202020204" pitchFamily="34" charset="0"/>
              <a:cs typeface="Arial" panose="020B0604020202020204" pitchFamily="34" charset="0"/>
            </a:endParaRPr>
          </a:p>
        </p:txBody>
      </p:sp>
      <p:sp>
        <p:nvSpPr>
          <p:cNvPr id="8" name="Rectángulo 7">
            <a:extLst>
              <a:ext uri="{FF2B5EF4-FFF2-40B4-BE49-F238E27FC236}">
                <a16:creationId xmlns:a16="http://schemas.microsoft.com/office/drawing/2014/main" id="{AE926741-F6AA-4E0B-A7D8-9D2B278F80AD}"/>
              </a:ext>
            </a:extLst>
          </p:cNvPr>
          <p:cNvSpPr/>
          <p:nvPr/>
        </p:nvSpPr>
        <p:spPr>
          <a:xfrm>
            <a:off x="352236" y="3123725"/>
            <a:ext cx="4838329" cy="2246769"/>
          </a:xfrm>
          <a:prstGeom prst="rect">
            <a:avLst/>
          </a:prstGeom>
        </p:spPr>
        <p:txBody>
          <a:bodyPr wrap="square">
            <a:spAutoFit/>
          </a:bodyPr>
          <a:lstStyle/>
          <a:p>
            <a:pPr algn="just"/>
            <a:r>
              <a:rPr lang="es-MX" sz="2000" dirty="0">
                <a:solidFill>
                  <a:srgbClr val="222222"/>
                </a:solidFill>
                <a:latin typeface="Arial" panose="020B0604020202020204" pitchFamily="34" charset="0"/>
                <a:cs typeface="Arial" panose="020B0604020202020204" pitchFamily="34" charset="0"/>
              </a:rPr>
              <a:t>Se ocupa del </a:t>
            </a:r>
            <a:r>
              <a:rPr lang="es-MX" sz="2000" b="1" dirty="0">
                <a:solidFill>
                  <a:srgbClr val="222222"/>
                </a:solidFill>
                <a:latin typeface="Arial" panose="020B0604020202020204" pitchFamily="34" charset="0"/>
                <a:cs typeface="Arial" panose="020B0604020202020204" pitchFamily="34" charset="0"/>
              </a:rPr>
              <a:t>direccionamiento físico</a:t>
            </a:r>
            <a:r>
              <a:rPr lang="es-MX" sz="2000" dirty="0">
                <a:solidFill>
                  <a:srgbClr val="222222"/>
                </a:solidFill>
                <a:latin typeface="Arial" panose="020B0604020202020204" pitchFamily="34" charset="0"/>
                <a:cs typeface="Arial" panose="020B0604020202020204" pitchFamily="34" charset="0"/>
              </a:rPr>
              <a:t>, del </a:t>
            </a:r>
            <a:r>
              <a:rPr lang="es-MX" sz="2000" b="1" dirty="0">
                <a:solidFill>
                  <a:srgbClr val="222222"/>
                </a:solidFill>
                <a:latin typeface="Arial" panose="020B0604020202020204" pitchFamily="34" charset="0"/>
                <a:cs typeface="Arial" panose="020B0604020202020204" pitchFamily="34" charset="0"/>
              </a:rPr>
              <a:t>acceso al medio</a:t>
            </a:r>
            <a:r>
              <a:rPr lang="es-MX" sz="2000" dirty="0">
                <a:solidFill>
                  <a:srgbClr val="222222"/>
                </a:solidFill>
                <a:latin typeface="Arial" panose="020B0604020202020204" pitchFamily="34" charset="0"/>
                <a:cs typeface="Arial" panose="020B0604020202020204" pitchFamily="34" charset="0"/>
              </a:rPr>
              <a:t>, de la </a:t>
            </a:r>
            <a:r>
              <a:rPr lang="es-MX" sz="2000" b="1" dirty="0">
                <a:solidFill>
                  <a:srgbClr val="222222"/>
                </a:solidFill>
                <a:latin typeface="Arial" panose="020B0604020202020204" pitchFamily="34" charset="0"/>
                <a:cs typeface="Arial" panose="020B0604020202020204" pitchFamily="34" charset="0"/>
              </a:rPr>
              <a:t>detección de errores</a:t>
            </a:r>
            <a:r>
              <a:rPr lang="es-MX" sz="2000" dirty="0">
                <a:solidFill>
                  <a:srgbClr val="222222"/>
                </a:solidFill>
                <a:latin typeface="Arial" panose="020B0604020202020204" pitchFamily="34" charset="0"/>
                <a:cs typeface="Arial" panose="020B0604020202020204" pitchFamily="34" charset="0"/>
              </a:rPr>
              <a:t>, de la distribución ordenada de tramas y del control del flujo. Es uno de los aspectos más importantes que revisar en el momento de conectar dos dispositivos finales.</a:t>
            </a:r>
            <a:endParaRPr lang="es-MX" sz="2000" dirty="0">
              <a:latin typeface="Arial" panose="020B0604020202020204" pitchFamily="34" charset="0"/>
              <a:cs typeface="Arial" panose="020B0604020202020204" pitchFamily="34" charset="0"/>
            </a:endParaRPr>
          </a:p>
        </p:txBody>
      </p:sp>
      <p:sp>
        <p:nvSpPr>
          <p:cNvPr id="9" name="CuadroTexto 8">
            <a:extLst>
              <a:ext uri="{FF2B5EF4-FFF2-40B4-BE49-F238E27FC236}">
                <a16:creationId xmlns:a16="http://schemas.microsoft.com/office/drawing/2014/main" id="{375EA4E3-CEEE-4AB4-B626-8A44A418DA57}"/>
              </a:ext>
            </a:extLst>
          </p:cNvPr>
          <p:cNvSpPr txBox="1"/>
          <p:nvPr/>
        </p:nvSpPr>
        <p:spPr>
          <a:xfrm>
            <a:off x="973879" y="2498848"/>
            <a:ext cx="2155334" cy="369332"/>
          </a:xfrm>
          <a:prstGeom prst="rect">
            <a:avLst/>
          </a:prstGeom>
          <a:solidFill>
            <a:schemeClr val="accent1">
              <a:lumMod val="60000"/>
              <a:lumOff val="40000"/>
            </a:schemeClr>
          </a:solidFill>
        </p:spPr>
        <p:txBody>
          <a:bodyPr wrap="none" rtlCol="0">
            <a:spAutoFit/>
          </a:bodyPr>
          <a:lstStyle/>
          <a:p>
            <a:r>
              <a:rPr lang="es-MX" dirty="0">
                <a:ln w="0"/>
                <a:latin typeface="Arial" panose="020B0604020202020204" pitchFamily="34" charset="0"/>
                <a:cs typeface="Arial" panose="020B0604020202020204" pitchFamily="34" charset="0"/>
              </a:rPr>
              <a:t>CAPA DE ENLACE</a:t>
            </a:r>
          </a:p>
        </p:txBody>
      </p:sp>
      <p:grpSp>
        <p:nvGrpSpPr>
          <p:cNvPr id="10" name="Grupo 9">
            <a:extLst>
              <a:ext uri="{FF2B5EF4-FFF2-40B4-BE49-F238E27FC236}">
                <a16:creationId xmlns:a16="http://schemas.microsoft.com/office/drawing/2014/main" id="{BF925A0B-9DB3-8A4B-972D-1AF2D0B1AB5A}"/>
              </a:ext>
            </a:extLst>
          </p:cNvPr>
          <p:cNvGrpSpPr/>
          <p:nvPr/>
        </p:nvGrpSpPr>
        <p:grpSpPr>
          <a:xfrm>
            <a:off x="7872605" y="203115"/>
            <a:ext cx="4081707" cy="787400"/>
            <a:chOff x="6719938" y="-12262"/>
            <a:chExt cx="4081707" cy="787400"/>
          </a:xfrm>
        </p:grpSpPr>
        <p:pic>
          <p:nvPicPr>
            <p:cNvPr id="11" name="Imagen 10" descr="Sin título-2.png">
              <a:extLst>
                <a:ext uri="{FF2B5EF4-FFF2-40B4-BE49-F238E27FC236}">
                  <a16:creationId xmlns:a16="http://schemas.microsoft.com/office/drawing/2014/main" id="{40238519-0E13-CD43-96BD-664655D557E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2" name="Rectángulo 11">
              <a:extLst>
                <a:ext uri="{FF2B5EF4-FFF2-40B4-BE49-F238E27FC236}">
                  <a16:creationId xmlns:a16="http://schemas.microsoft.com/office/drawing/2014/main" id="{72E7DC0F-FCCA-9848-8C6D-BBC62E8C0159}"/>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pic>
        <p:nvPicPr>
          <p:cNvPr id="4" name="Imagen 3">
            <a:extLst>
              <a:ext uri="{FF2B5EF4-FFF2-40B4-BE49-F238E27FC236}">
                <a16:creationId xmlns:a16="http://schemas.microsoft.com/office/drawing/2014/main" id="{7615418B-565A-B94D-BAEC-560F966B8844}"/>
              </a:ext>
            </a:extLst>
          </p:cNvPr>
          <p:cNvPicPr>
            <a:picLocks noChangeAspect="1"/>
          </p:cNvPicPr>
          <p:nvPr/>
        </p:nvPicPr>
        <p:blipFill>
          <a:blip r:embed="rId3"/>
          <a:stretch>
            <a:fillRect/>
          </a:stretch>
        </p:blipFill>
        <p:spPr>
          <a:xfrm>
            <a:off x="6624919" y="1332443"/>
            <a:ext cx="4229194" cy="2825002"/>
          </a:xfrm>
          <a:prstGeom prst="rect">
            <a:avLst/>
          </a:prstGeom>
        </p:spPr>
      </p:pic>
      <p:sp>
        <p:nvSpPr>
          <p:cNvPr id="13" name="Marcador de pie de página 12">
            <a:extLst>
              <a:ext uri="{FF2B5EF4-FFF2-40B4-BE49-F238E27FC236}">
                <a16:creationId xmlns:a16="http://schemas.microsoft.com/office/drawing/2014/main" id="{7FE73201-1A13-7E4E-A9C8-949103ABCF94}"/>
              </a:ext>
            </a:extLst>
          </p:cNvPr>
          <p:cNvSpPr>
            <a:spLocks noGrp="1"/>
          </p:cNvSpPr>
          <p:nvPr>
            <p:ph type="ftr" sz="quarter" idx="11"/>
          </p:nvPr>
        </p:nvSpPr>
        <p:spPr/>
        <p:txBody>
          <a:bodyPr/>
          <a:lstStyle/>
          <a:p>
            <a:r>
              <a:rPr lang="es-MX"/>
              <a:t>Dr. en A. Juan Carlos Montes de Oca López</a:t>
            </a:r>
          </a:p>
        </p:txBody>
      </p:sp>
      <p:sp>
        <p:nvSpPr>
          <p:cNvPr id="14" name="Marcador de número de diapositiva 13">
            <a:extLst>
              <a:ext uri="{FF2B5EF4-FFF2-40B4-BE49-F238E27FC236}">
                <a16:creationId xmlns:a16="http://schemas.microsoft.com/office/drawing/2014/main" id="{CF0534EA-B286-D741-B59B-B574E2ACA040}"/>
              </a:ext>
            </a:extLst>
          </p:cNvPr>
          <p:cNvSpPr>
            <a:spLocks noGrp="1"/>
          </p:cNvSpPr>
          <p:nvPr>
            <p:ph type="sldNum" sz="quarter" idx="12"/>
          </p:nvPr>
        </p:nvSpPr>
        <p:spPr/>
        <p:txBody>
          <a:bodyPr/>
          <a:lstStyle/>
          <a:p>
            <a:fld id="{49042BF9-C8AA-4BF5-90A6-F745506A1DB5}" type="slidenum">
              <a:rPr lang="es-MX" smtClean="0"/>
              <a:t>20</a:t>
            </a:fld>
            <a:endParaRPr lang="es-MX"/>
          </a:p>
        </p:txBody>
      </p:sp>
    </p:spTree>
    <p:extLst>
      <p:ext uri="{BB962C8B-B14F-4D97-AF65-F5344CB8AC3E}">
        <p14:creationId xmlns:p14="http://schemas.microsoft.com/office/powerpoint/2010/main" val="41183599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C9CFD728-D14E-46CF-9363-830C46C415CD}"/>
              </a:ext>
            </a:extLst>
          </p:cNvPr>
          <p:cNvSpPr txBox="1"/>
          <p:nvPr/>
        </p:nvSpPr>
        <p:spPr>
          <a:xfrm>
            <a:off x="69976" y="1720083"/>
            <a:ext cx="2362506" cy="523220"/>
          </a:xfrm>
          <a:prstGeom prst="rect">
            <a:avLst/>
          </a:prstGeom>
          <a:gradFill flip="none" rotWithShape="1">
            <a:gsLst>
              <a:gs pos="100000">
                <a:srgbClr val="92D050"/>
              </a:gs>
              <a:gs pos="50000">
                <a:srgbClr val="92D050"/>
              </a:gs>
              <a:gs pos="100000">
                <a:schemeClr val="accent1">
                  <a:shade val="100000"/>
                  <a:satMod val="115000"/>
                </a:schemeClr>
              </a:gs>
            </a:gsLst>
            <a:lin ang="13500000" scaled="1"/>
            <a:tileRect/>
          </a:gradFill>
        </p:spPr>
        <p:txBody>
          <a:bodyPr wrap="square" rtlCol="0">
            <a:spAutoFit/>
          </a:bodyPr>
          <a:lstStyle/>
          <a:p>
            <a:pPr algn="ctr"/>
            <a:r>
              <a:rPr lang="es-MX" sz="2000" dirty="0">
                <a:ln w="0"/>
                <a:latin typeface="Arial" panose="020B0604020202020204" pitchFamily="34" charset="0"/>
                <a:cs typeface="Arial" panose="020B0604020202020204" pitchFamily="34" charset="0"/>
              </a:rPr>
              <a:t>Modelo </a:t>
            </a:r>
            <a:r>
              <a:rPr lang="es-MX" sz="2800" b="1" dirty="0">
                <a:ln w="0"/>
                <a:solidFill>
                  <a:srgbClr val="FFFF00"/>
                </a:solidFill>
                <a:latin typeface="Arial" panose="020B0604020202020204" pitchFamily="34" charset="0"/>
                <a:cs typeface="Arial" panose="020B0604020202020204" pitchFamily="34" charset="0"/>
              </a:rPr>
              <a:t>OSI</a:t>
            </a:r>
            <a:endParaRPr lang="es-MX" sz="2000" b="1" dirty="0">
              <a:ln w="0"/>
              <a:solidFill>
                <a:srgbClr val="FFFF00"/>
              </a:solidFill>
              <a:latin typeface="Arial" panose="020B0604020202020204" pitchFamily="34" charset="0"/>
              <a:cs typeface="Arial" panose="020B0604020202020204" pitchFamily="34" charset="0"/>
            </a:endParaRPr>
          </a:p>
        </p:txBody>
      </p:sp>
      <p:sp>
        <p:nvSpPr>
          <p:cNvPr id="4" name="CuadroTexto 3">
            <a:extLst>
              <a:ext uri="{FF2B5EF4-FFF2-40B4-BE49-F238E27FC236}">
                <a16:creationId xmlns:a16="http://schemas.microsoft.com/office/drawing/2014/main" id="{B3C4CBB2-B726-4F7E-B272-4627DCB7F38E}"/>
              </a:ext>
            </a:extLst>
          </p:cNvPr>
          <p:cNvSpPr txBox="1"/>
          <p:nvPr/>
        </p:nvSpPr>
        <p:spPr>
          <a:xfrm>
            <a:off x="786290" y="2360349"/>
            <a:ext cx="2155334" cy="646331"/>
          </a:xfrm>
          <a:prstGeom prst="rect">
            <a:avLst/>
          </a:prstGeom>
          <a:solidFill>
            <a:schemeClr val="accent1">
              <a:lumMod val="60000"/>
              <a:lumOff val="40000"/>
            </a:schemeClr>
          </a:solidFill>
        </p:spPr>
        <p:txBody>
          <a:bodyPr wrap="none" rtlCol="0">
            <a:spAutoFit/>
          </a:bodyPr>
          <a:lstStyle/>
          <a:p>
            <a:pPr algn="ctr"/>
            <a:r>
              <a:rPr lang="es-MX" dirty="0">
                <a:ln w="0"/>
                <a:latin typeface="Arial" panose="020B0604020202020204" pitchFamily="34" charset="0"/>
                <a:cs typeface="Arial" panose="020B0604020202020204" pitchFamily="34" charset="0"/>
              </a:rPr>
              <a:t>SUB CAPAS </a:t>
            </a:r>
          </a:p>
          <a:p>
            <a:pPr algn="ctr"/>
            <a:r>
              <a:rPr lang="es-MX" dirty="0">
                <a:ln w="0"/>
                <a:latin typeface="Arial" panose="020B0604020202020204" pitchFamily="34" charset="0"/>
                <a:cs typeface="Arial" panose="020B0604020202020204" pitchFamily="34" charset="0"/>
              </a:rPr>
              <a:t>CAPA DE ENLACE</a:t>
            </a:r>
          </a:p>
        </p:txBody>
      </p:sp>
      <p:sp>
        <p:nvSpPr>
          <p:cNvPr id="7" name="Rectángulo 6">
            <a:extLst>
              <a:ext uri="{FF2B5EF4-FFF2-40B4-BE49-F238E27FC236}">
                <a16:creationId xmlns:a16="http://schemas.microsoft.com/office/drawing/2014/main" id="{01391ADC-9CFC-4D87-B30D-592B6CDE8CA2}"/>
              </a:ext>
            </a:extLst>
          </p:cNvPr>
          <p:cNvSpPr/>
          <p:nvPr/>
        </p:nvSpPr>
        <p:spPr>
          <a:xfrm>
            <a:off x="3597176" y="1589819"/>
            <a:ext cx="7428853" cy="4154984"/>
          </a:xfrm>
          <a:prstGeom prst="rect">
            <a:avLst/>
          </a:prstGeom>
        </p:spPr>
        <p:txBody>
          <a:bodyPr wrap="square">
            <a:spAutoFit/>
          </a:bodyPr>
          <a:lstStyle/>
          <a:p>
            <a:pPr algn="just"/>
            <a:r>
              <a:rPr lang="es-MX" sz="2400" dirty="0">
                <a:latin typeface="Arial" panose="020B0604020202020204" pitchFamily="34" charset="0"/>
                <a:cs typeface="Arial" panose="020B0604020202020204" pitchFamily="34" charset="0"/>
              </a:rPr>
              <a:t>El nivel de enlace está dividido en dos sub capas:</a:t>
            </a:r>
          </a:p>
          <a:p>
            <a:pPr algn="just"/>
            <a:r>
              <a:rPr lang="es-MX" sz="2400" b="1" dirty="0">
                <a:latin typeface="Arial" panose="020B0604020202020204" pitchFamily="34" charset="0"/>
                <a:cs typeface="Arial" panose="020B0604020202020204" pitchFamily="34" charset="0"/>
              </a:rPr>
              <a:t>LLC</a:t>
            </a:r>
            <a:r>
              <a:rPr lang="es-MX" sz="2400" dirty="0">
                <a:latin typeface="Arial" panose="020B0604020202020204" pitchFamily="34" charset="0"/>
                <a:cs typeface="Arial" panose="020B0604020202020204" pitchFamily="34" charset="0"/>
              </a:rPr>
              <a:t> (Control de Enlace Lógico). Se usa el LLC cuando es necesario lograr un control de flujo o una comunicación confiable.</a:t>
            </a:r>
          </a:p>
          <a:p>
            <a:pPr algn="just">
              <a:buFont typeface="Arial" panose="020B0604020202020204" pitchFamily="34" charset="0"/>
              <a:buChar char="•"/>
            </a:pPr>
            <a:endParaRPr lang="es-MX" sz="2400" dirty="0">
              <a:latin typeface="Arial" panose="020B0604020202020204" pitchFamily="34" charset="0"/>
              <a:cs typeface="Arial" panose="020B0604020202020204" pitchFamily="34" charset="0"/>
            </a:endParaRPr>
          </a:p>
          <a:p>
            <a:pPr algn="just"/>
            <a:r>
              <a:rPr lang="es-MX" sz="2400" b="1" dirty="0">
                <a:latin typeface="Arial" panose="020B0604020202020204" pitchFamily="34" charset="0"/>
                <a:cs typeface="Arial" panose="020B0604020202020204" pitchFamily="34" charset="0"/>
              </a:rPr>
              <a:t>MAC</a:t>
            </a:r>
            <a:r>
              <a:rPr lang="es-MX" sz="2400" dirty="0">
                <a:latin typeface="Arial" panose="020B0604020202020204" pitchFamily="34" charset="0"/>
                <a:cs typeface="Arial" panose="020B0604020202020204" pitchFamily="34" charset="0"/>
              </a:rPr>
              <a:t> (Control de Acceso al Medio) tiene algunos protocolos importantes, como el IEEE 802.3 (Ethernet), IEEE 802.4 (Token Bus) e IEEE 802.5 (Token Ring). El protocolo de nivel superior puede usar o no el sub nivel LLC, dependiendo de la confiabilidad esperada para ese nivel.</a:t>
            </a:r>
            <a:endParaRPr lang="es-MX" sz="2400" b="0" i="0" dirty="0">
              <a:effectLst/>
              <a:latin typeface="Arial" panose="020B0604020202020204" pitchFamily="34" charset="0"/>
              <a:cs typeface="Arial" panose="020B0604020202020204" pitchFamily="34" charset="0"/>
            </a:endParaRPr>
          </a:p>
        </p:txBody>
      </p:sp>
      <p:grpSp>
        <p:nvGrpSpPr>
          <p:cNvPr id="6" name="Grupo 5">
            <a:extLst>
              <a:ext uri="{FF2B5EF4-FFF2-40B4-BE49-F238E27FC236}">
                <a16:creationId xmlns:a16="http://schemas.microsoft.com/office/drawing/2014/main" id="{1F0AFFF1-CE7D-9E4C-92E2-D0463F863DDB}"/>
              </a:ext>
            </a:extLst>
          </p:cNvPr>
          <p:cNvGrpSpPr/>
          <p:nvPr/>
        </p:nvGrpSpPr>
        <p:grpSpPr>
          <a:xfrm>
            <a:off x="7872605" y="203115"/>
            <a:ext cx="4081707" cy="787400"/>
            <a:chOff x="6719938" y="-12262"/>
            <a:chExt cx="4081707" cy="787400"/>
          </a:xfrm>
        </p:grpSpPr>
        <p:pic>
          <p:nvPicPr>
            <p:cNvPr id="8" name="Imagen 7" descr="Sin título-2.png">
              <a:extLst>
                <a:ext uri="{FF2B5EF4-FFF2-40B4-BE49-F238E27FC236}">
                  <a16:creationId xmlns:a16="http://schemas.microsoft.com/office/drawing/2014/main" id="{9D87232A-97A7-FF40-B266-F448E5B7B9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9" name="Rectángulo 8">
              <a:extLst>
                <a:ext uri="{FF2B5EF4-FFF2-40B4-BE49-F238E27FC236}">
                  <a16:creationId xmlns:a16="http://schemas.microsoft.com/office/drawing/2014/main" id="{8C1D8B7D-777B-9442-8DCE-EBE01B71D600}"/>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a:extLst>
              <a:ext uri="{FF2B5EF4-FFF2-40B4-BE49-F238E27FC236}">
                <a16:creationId xmlns:a16="http://schemas.microsoft.com/office/drawing/2014/main" id="{17C7A941-7009-9641-B3C0-16471CE03050}"/>
              </a:ext>
            </a:extLst>
          </p:cNvPr>
          <p:cNvSpPr>
            <a:spLocks noGrp="1"/>
          </p:cNvSpPr>
          <p:nvPr>
            <p:ph type="ftr" sz="quarter" idx="11"/>
          </p:nvPr>
        </p:nvSpPr>
        <p:spPr/>
        <p:txBody>
          <a:bodyPr/>
          <a:lstStyle/>
          <a:p>
            <a:r>
              <a:rPr lang="es-MX"/>
              <a:t>Dr. en A. Juan Carlos Montes de Oca López</a:t>
            </a:r>
          </a:p>
        </p:txBody>
      </p:sp>
      <p:sp>
        <p:nvSpPr>
          <p:cNvPr id="10" name="Marcador de número de diapositiva 9">
            <a:extLst>
              <a:ext uri="{FF2B5EF4-FFF2-40B4-BE49-F238E27FC236}">
                <a16:creationId xmlns:a16="http://schemas.microsoft.com/office/drawing/2014/main" id="{565E74DF-4AD6-2E42-B8D8-E45339C42406}"/>
              </a:ext>
            </a:extLst>
          </p:cNvPr>
          <p:cNvSpPr>
            <a:spLocks noGrp="1"/>
          </p:cNvSpPr>
          <p:nvPr>
            <p:ph type="sldNum" sz="quarter" idx="12"/>
          </p:nvPr>
        </p:nvSpPr>
        <p:spPr/>
        <p:txBody>
          <a:bodyPr/>
          <a:lstStyle/>
          <a:p>
            <a:fld id="{49042BF9-C8AA-4BF5-90A6-F745506A1DB5}" type="slidenum">
              <a:rPr lang="es-MX" smtClean="0"/>
              <a:t>21</a:t>
            </a:fld>
            <a:endParaRPr lang="es-MX"/>
          </a:p>
        </p:txBody>
      </p:sp>
    </p:spTree>
    <p:extLst>
      <p:ext uri="{BB962C8B-B14F-4D97-AF65-F5344CB8AC3E}">
        <p14:creationId xmlns:p14="http://schemas.microsoft.com/office/powerpoint/2010/main" val="30769385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AEF8DD25-7FFD-4BDB-81E4-45879330034A}"/>
              </a:ext>
            </a:extLst>
          </p:cNvPr>
          <p:cNvSpPr txBox="1"/>
          <p:nvPr/>
        </p:nvSpPr>
        <p:spPr>
          <a:xfrm>
            <a:off x="69976" y="1720083"/>
            <a:ext cx="2362506" cy="523220"/>
          </a:xfrm>
          <a:prstGeom prst="rect">
            <a:avLst/>
          </a:prstGeom>
          <a:gradFill flip="none" rotWithShape="1">
            <a:gsLst>
              <a:gs pos="100000">
                <a:srgbClr val="92D050"/>
              </a:gs>
              <a:gs pos="50000">
                <a:srgbClr val="92D050"/>
              </a:gs>
              <a:gs pos="100000">
                <a:schemeClr val="accent1">
                  <a:shade val="100000"/>
                  <a:satMod val="115000"/>
                </a:schemeClr>
              </a:gs>
            </a:gsLst>
            <a:lin ang="13500000" scaled="1"/>
            <a:tileRect/>
          </a:gradFill>
        </p:spPr>
        <p:txBody>
          <a:bodyPr wrap="square" rtlCol="0">
            <a:spAutoFit/>
          </a:bodyPr>
          <a:lstStyle/>
          <a:p>
            <a:pPr algn="ctr"/>
            <a:r>
              <a:rPr lang="es-MX" sz="2000" dirty="0">
                <a:ln w="0"/>
                <a:latin typeface="Arial" panose="020B0604020202020204" pitchFamily="34" charset="0"/>
                <a:cs typeface="Arial" panose="020B0604020202020204" pitchFamily="34" charset="0"/>
              </a:rPr>
              <a:t>Modelo </a:t>
            </a:r>
            <a:r>
              <a:rPr lang="es-MX" sz="2800" b="1" dirty="0">
                <a:ln w="0"/>
                <a:solidFill>
                  <a:srgbClr val="FFFF00"/>
                </a:solidFill>
                <a:latin typeface="Arial" panose="020B0604020202020204" pitchFamily="34" charset="0"/>
                <a:cs typeface="Arial" panose="020B0604020202020204" pitchFamily="34" charset="0"/>
              </a:rPr>
              <a:t>OSI</a:t>
            </a:r>
            <a:endParaRPr lang="es-MX" sz="2000" b="1" dirty="0">
              <a:ln w="0"/>
              <a:solidFill>
                <a:srgbClr val="FFFF00"/>
              </a:solidFill>
              <a:latin typeface="Arial" panose="020B0604020202020204" pitchFamily="34" charset="0"/>
              <a:cs typeface="Arial" panose="020B0604020202020204" pitchFamily="34" charset="0"/>
            </a:endParaRPr>
          </a:p>
        </p:txBody>
      </p:sp>
      <p:sp>
        <p:nvSpPr>
          <p:cNvPr id="4" name="CuadroTexto 3">
            <a:extLst>
              <a:ext uri="{FF2B5EF4-FFF2-40B4-BE49-F238E27FC236}">
                <a16:creationId xmlns:a16="http://schemas.microsoft.com/office/drawing/2014/main" id="{8BDD9D7A-CA10-4EBA-ABFA-C72C1183C34F}"/>
              </a:ext>
            </a:extLst>
          </p:cNvPr>
          <p:cNvSpPr txBox="1"/>
          <p:nvPr/>
        </p:nvSpPr>
        <p:spPr>
          <a:xfrm>
            <a:off x="391843" y="2360349"/>
            <a:ext cx="2155334" cy="646331"/>
          </a:xfrm>
          <a:prstGeom prst="rect">
            <a:avLst/>
          </a:prstGeom>
          <a:solidFill>
            <a:schemeClr val="accent1">
              <a:lumMod val="60000"/>
              <a:lumOff val="40000"/>
            </a:schemeClr>
          </a:solidFill>
        </p:spPr>
        <p:txBody>
          <a:bodyPr wrap="none" rtlCol="0">
            <a:spAutoFit/>
          </a:bodyPr>
          <a:lstStyle/>
          <a:p>
            <a:pPr algn="ctr"/>
            <a:r>
              <a:rPr lang="es-MX" dirty="0">
                <a:ln w="0"/>
                <a:latin typeface="Arial" panose="020B0604020202020204" pitchFamily="34" charset="0"/>
                <a:cs typeface="Arial" panose="020B0604020202020204" pitchFamily="34" charset="0"/>
              </a:rPr>
              <a:t>PROTOCOLOS </a:t>
            </a:r>
          </a:p>
          <a:p>
            <a:pPr algn="ctr"/>
            <a:r>
              <a:rPr lang="es-MX" dirty="0">
                <a:ln w="0"/>
                <a:latin typeface="Arial" panose="020B0604020202020204" pitchFamily="34" charset="0"/>
                <a:cs typeface="Arial" panose="020B0604020202020204" pitchFamily="34" charset="0"/>
              </a:rPr>
              <a:t>CAPA DE ENLACE</a:t>
            </a:r>
          </a:p>
        </p:txBody>
      </p:sp>
      <p:sp>
        <p:nvSpPr>
          <p:cNvPr id="6" name="Rectángulo 5">
            <a:extLst>
              <a:ext uri="{FF2B5EF4-FFF2-40B4-BE49-F238E27FC236}">
                <a16:creationId xmlns:a16="http://schemas.microsoft.com/office/drawing/2014/main" id="{FB51626C-694F-4427-856F-6D142A2569F2}"/>
              </a:ext>
            </a:extLst>
          </p:cNvPr>
          <p:cNvSpPr/>
          <p:nvPr/>
        </p:nvSpPr>
        <p:spPr>
          <a:xfrm>
            <a:off x="3013342" y="1148581"/>
            <a:ext cx="8853801" cy="4801314"/>
          </a:xfrm>
          <a:prstGeom prst="rect">
            <a:avLst/>
          </a:prstGeom>
        </p:spPr>
        <p:txBody>
          <a:bodyPr wrap="square">
            <a:spAutoFit/>
          </a:bodyPr>
          <a:lstStyle/>
          <a:p>
            <a:pPr algn="just"/>
            <a:r>
              <a:rPr lang="es-MX" dirty="0">
                <a:latin typeface="Arial" panose="020B0604020202020204" pitchFamily="34" charset="0"/>
                <a:cs typeface="Arial" panose="020B0604020202020204" pitchFamily="34" charset="0"/>
              </a:rPr>
              <a:t>Ethernet es un estándar de redes de área local para computadoras con acceso al medio por contienda (CSMA/CD). Ethernet define las características de cableado y señalización de nivel físico y los formatos de tramas de datos del nivel de enlace de datos. </a:t>
            </a:r>
          </a:p>
          <a:p>
            <a:pPr algn="just"/>
            <a:endParaRPr lang="es-MX"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FDDI (</a:t>
            </a:r>
            <a:r>
              <a:rPr lang="es-MX" dirty="0" err="1">
                <a:latin typeface="Arial" panose="020B0604020202020204" pitchFamily="34" charset="0"/>
                <a:cs typeface="Arial" panose="020B0604020202020204" pitchFamily="34" charset="0"/>
              </a:rPr>
              <a:t>Fiber</a:t>
            </a:r>
            <a:r>
              <a:rPr lang="es-MX" dirty="0">
                <a:latin typeface="Arial" panose="020B0604020202020204" pitchFamily="34" charset="0"/>
                <a:cs typeface="Arial" panose="020B0604020202020204" pitchFamily="34" charset="0"/>
              </a:rPr>
              <a:t> </a:t>
            </a:r>
            <a:r>
              <a:rPr lang="es-MX" dirty="0" err="1">
                <a:latin typeface="Arial" panose="020B0604020202020204" pitchFamily="34" charset="0"/>
                <a:cs typeface="Arial" panose="020B0604020202020204" pitchFamily="34" charset="0"/>
              </a:rPr>
              <a:t>Distributed</a:t>
            </a:r>
            <a:r>
              <a:rPr lang="es-MX" dirty="0">
                <a:latin typeface="Arial" panose="020B0604020202020204" pitchFamily="34" charset="0"/>
                <a:cs typeface="Arial" panose="020B0604020202020204" pitchFamily="34" charset="0"/>
              </a:rPr>
              <a:t> Data Interface) Proporciona un 100 </a:t>
            </a:r>
            <a:r>
              <a:rPr lang="es-MX" dirty="0" err="1">
                <a:latin typeface="Arial" panose="020B0604020202020204" pitchFamily="34" charset="0"/>
                <a:cs typeface="Arial" panose="020B0604020202020204" pitchFamily="34" charset="0"/>
              </a:rPr>
              <a:t>Mbits</a:t>
            </a:r>
            <a:r>
              <a:rPr lang="es-MX" dirty="0">
                <a:latin typeface="Arial" panose="020B0604020202020204" pitchFamily="34" charset="0"/>
                <a:cs typeface="Arial" panose="020B0604020202020204" pitchFamily="34" charset="0"/>
              </a:rPr>
              <a:t>/s óptico estándar para la transmisión de datos en una red de área local. </a:t>
            </a:r>
          </a:p>
          <a:p>
            <a:pPr algn="just"/>
            <a:endParaRPr lang="es-MX"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ARP (</a:t>
            </a:r>
            <a:r>
              <a:rPr lang="es-MX" dirty="0" err="1">
                <a:latin typeface="Arial" panose="020B0604020202020204" pitchFamily="34" charset="0"/>
                <a:cs typeface="Arial" panose="020B0604020202020204" pitchFamily="34" charset="0"/>
              </a:rPr>
              <a:t>Address</a:t>
            </a:r>
            <a:r>
              <a:rPr lang="es-MX" dirty="0">
                <a:latin typeface="Arial" panose="020B0604020202020204" pitchFamily="34" charset="0"/>
                <a:cs typeface="Arial" panose="020B0604020202020204" pitchFamily="34" charset="0"/>
              </a:rPr>
              <a:t> </a:t>
            </a:r>
            <a:r>
              <a:rPr lang="es-MX" dirty="0" err="1">
                <a:latin typeface="Arial" panose="020B0604020202020204" pitchFamily="34" charset="0"/>
                <a:cs typeface="Arial" panose="020B0604020202020204" pitchFamily="34" charset="0"/>
              </a:rPr>
              <a:t>Resolution</a:t>
            </a:r>
            <a:r>
              <a:rPr lang="es-MX" dirty="0">
                <a:latin typeface="Arial" panose="020B0604020202020204" pitchFamily="34" charset="0"/>
                <a:cs typeface="Arial" panose="020B0604020202020204" pitchFamily="34" charset="0"/>
              </a:rPr>
              <a:t> </a:t>
            </a:r>
            <a:r>
              <a:rPr lang="es-MX" dirty="0" err="1">
                <a:latin typeface="Arial" panose="020B0604020202020204" pitchFamily="34" charset="0"/>
                <a:cs typeface="Arial" panose="020B0604020202020204" pitchFamily="34" charset="0"/>
              </a:rPr>
              <a:t>Protocol</a:t>
            </a:r>
            <a:r>
              <a:rPr lang="es-MX" dirty="0">
                <a:latin typeface="Arial" panose="020B0604020202020204" pitchFamily="34" charset="0"/>
                <a:cs typeface="Arial" panose="020B0604020202020204" pitchFamily="34" charset="0"/>
              </a:rPr>
              <a:t>) Cuando un nodo en la red “A” requiere comunicarse con el otro nodo en la red “B”, Necesita localizar su dirección física, sin embargo como los nodos se encuentran en redes distintas, es el enrutador quien se encarga de efectuar el calculo de la dirección. En tal sentido, la dirección física entregada al nodo en la red “A” corresponde al enrutador conectado a esa red. </a:t>
            </a:r>
          </a:p>
          <a:p>
            <a:pPr algn="just"/>
            <a:endParaRPr lang="es-MX"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PPP (Point to Point </a:t>
            </a:r>
            <a:r>
              <a:rPr lang="es-MX" dirty="0" err="1">
                <a:latin typeface="Arial" panose="020B0604020202020204" pitchFamily="34" charset="0"/>
                <a:cs typeface="Arial" panose="020B0604020202020204" pitchFamily="34" charset="0"/>
              </a:rPr>
              <a:t>Protocol</a:t>
            </a:r>
            <a:r>
              <a:rPr lang="es-MX" dirty="0">
                <a:latin typeface="Arial" panose="020B0604020202020204" pitchFamily="34" charset="0"/>
                <a:cs typeface="Arial" panose="020B0604020202020204" pitchFamily="34" charset="0"/>
              </a:rPr>
              <a:t>) Comúnmente usado para establecer una conexión directa entre dos nodos de red. Puede proveer autentificación de conexión, cifrado de transmisión y compresión.</a:t>
            </a:r>
          </a:p>
        </p:txBody>
      </p:sp>
      <p:grpSp>
        <p:nvGrpSpPr>
          <p:cNvPr id="7" name="Grupo 6">
            <a:extLst>
              <a:ext uri="{FF2B5EF4-FFF2-40B4-BE49-F238E27FC236}">
                <a16:creationId xmlns:a16="http://schemas.microsoft.com/office/drawing/2014/main" id="{BC689CC0-9D55-9045-A1B6-C0B888D3EE7C}"/>
              </a:ext>
            </a:extLst>
          </p:cNvPr>
          <p:cNvGrpSpPr/>
          <p:nvPr/>
        </p:nvGrpSpPr>
        <p:grpSpPr>
          <a:xfrm>
            <a:off x="7872605" y="203115"/>
            <a:ext cx="4081707" cy="787400"/>
            <a:chOff x="6719938" y="-12262"/>
            <a:chExt cx="4081707" cy="787400"/>
          </a:xfrm>
        </p:grpSpPr>
        <p:pic>
          <p:nvPicPr>
            <p:cNvPr id="8" name="Imagen 7" descr="Sin título-2.png">
              <a:extLst>
                <a:ext uri="{FF2B5EF4-FFF2-40B4-BE49-F238E27FC236}">
                  <a16:creationId xmlns:a16="http://schemas.microsoft.com/office/drawing/2014/main" id="{787933B7-C58E-684E-9116-B8610FFD57D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9" name="Rectángulo 8">
              <a:extLst>
                <a:ext uri="{FF2B5EF4-FFF2-40B4-BE49-F238E27FC236}">
                  <a16:creationId xmlns:a16="http://schemas.microsoft.com/office/drawing/2014/main" id="{9878764A-8CE1-A543-8B43-4F232E09FF75}"/>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pic>
        <p:nvPicPr>
          <p:cNvPr id="2" name="Imagen 1">
            <a:extLst>
              <a:ext uri="{FF2B5EF4-FFF2-40B4-BE49-F238E27FC236}">
                <a16:creationId xmlns:a16="http://schemas.microsoft.com/office/drawing/2014/main" id="{FF7A4979-1384-594B-86DF-1704D9C73AA0}"/>
              </a:ext>
            </a:extLst>
          </p:cNvPr>
          <p:cNvPicPr>
            <a:picLocks noChangeAspect="1"/>
          </p:cNvPicPr>
          <p:nvPr/>
        </p:nvPicPr>
        <p:blipFill>
          <a:blip r:embed="rId3"/>
          <a:stretch>
            <a:fillRect/>
          </a:stretch>
        </p:blipFill>
        <p:spPr>
          <a:xfrm>
            <a:off x="222376" y="3484817"/>
            <a:ext cx="2693242" cy="1416124"/>
          </a:xfrm>
          <a:prstGeom prst="rect">
            <a:avLst/>
          </a:prstGeom>
        </p:spPr>
      </p:pic>
      <p:sp>
        <p:nvSpPr>
          <p:cNvPr id="10" name="Marcador de pie de página 9">
            <a:extLst>
              <a:ext uri="{FF2B5EF4-FFF2-40B4-BE49-F238E27FC236}">
                <a16:creationId xmlns:a16="http://schemas.microsoft.com/office/drawing/2014/main" id="{F6A19851-C6FA-A645-85C3-CF7D33785B29}"/>
              </a:ext>
            </a:extLst>
          </p:cNvPr>
          <p:cNvSpPr>
            <a:spLocks noGrp="1"/>
          </p:cNvSpPr>
          <p:nvPr>
            <p:ph type="ftr" sz="quarter" idx="11"/>
          </p:nvPr>
        </p:nvSpPr>
        <p:spPr/>
        <p:txBody>
          <a:bodyPr/>
          <a:lstStyle/>
          <a:p>
            <a:r>
              <a:rPr lang="es-MX"/>
              <a:t>Dr. en A. Juan Carlos Montes de Oca López</a:t>
            </a:r>
          </a:p>
        </p:txBody>
      </p:sp>
      <p:sp>
        <p:nvSpPr>
          <p:cNvPr id="11" name="Marcador de número de diapositiva 10">
            <a:extLst>
              <a:ext uri="{FF2B5EF4-FFF2-40B4-BE49-F238E27FC236}">
                <a16:creationId xmlns:a16="http://schemas.microsoft.com/office/drawing/2014/main" id="{735BC6F5-0C20-264C-AC7D-A14F70A4185D}"/>
              </a:ext>
            </a:extLst>
          </p:cNvPr>
          <p:cNvSpPr>
            <a:spLocks noGrp="1"/>
          </p:cNvSpPr>
          <p:nvPr>
            <p:ph type="sldNum" sz="quarter" idx="12"/>
          </p:nvPr>
        </p:nvSpPr>
        <p:spPr/>
        <p:txBody>
          <a:bodyPr/>
          <a:lstStyle/>
          <a:p>
            <a:fld id="{49042BF9-C8AA-4BF5-90A6-F745506A1DB5}" type="slidenum">
              <a:rPr lang="es-MX" smtClean="0"/>
              <a:t>22</a:t>
            </a:fld>
            <a:endParaRPr lang="es-MX"/>
          </a:p>
        </p:txBody>
      </p:sp>
    </p:spTree>
    <p:extLst>
      <p:ext uri="{BB962C8B-B14F-4D97-AF65-F5344CB8AC3E}">
        <p14:creationId xmlns:p14="http://schemas.microsoft.com/office/powerpoint/2010/main" val="29675824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9FF05786-A10E-4CFC-8A5F-FCC78DB7E1F9}"/>
              </a:ext>
            </a:extLst>
          </p:cNvPr>
          <p:cNvSpPr txBox="1"/>
          <p:nvPr/>
        </p:nvSpPr>
        <p:spPr>
          <a:xfrm>
            <a:off x="69976" y="1720083"/>
            <a:ext cx="2362506" cy="523220"/>
          </a:xfrm>
          <a:prstGeom prst="rect">
            <a:avLst/>
          </a:prstGeom>
          <a:gradFill flip="none" rotWithShape="1">
            <a:gsLst>
              <a:gs pos="100000">
                <a:srgbClr val="92D050"/>
              </a:gs>
              <a:gs pos="50000">
                <a:srgbClr val="92D050"/>
              </a:gs>
              <a:gs pos="100000">
                <a:schemeClr val="accent1">
                  <a:shade val="100000"/>
                  <a:satMod val="115000"/>
                </a:schemeClr>
              </a:gs>
            </a:gsLst>
            <a:lin ang="13500000" scaled="1"/>
            <a:tileRect/>
          </a:gradFill>
        </p:spPr>
        <p:txBody>
          <a:bodyPr wrap="square" rtlCol="0">
            <a:spAutoFit/>
          </a:bodyPr>
          <a:lstStyle/>
          <a:p>
            <a:pPr algn="ctr"/>
            <a:r>
              <a:rPr lang="es-MX" sz="2000" dirty="0">
                <a:ln w="0"/>
                <a:latin typeface="Arial" panose="020B0604020202020204" pitchFamily="34" charset="0"/>
                <a:cs typeface="Arial" panose="020B0604020202020204" pitchFamily="34" charset="0"/>
              </a:rPr>
              <a:t>Modelo </a:t>
            </a:r>
            <a:r>
              <a:rPr lang="es-MX" sz="2800" b="1" dirty="0">
                <a:ln w="0"/>
                <a:solidFill>
                  <a:srgbClr val="FFFF00"/>
                </a:solidFill>
                <a:latin typeface="Arial" panose="020B0604020202020204" pitchFamily="34" charset="0"/>
                <a:cs typeface="Arial" panose="020B0604020202020204" pitchFamily="34" charset="0"/>
              </a:rPr>
              <a:t>OSI</a:t>
            </a:r>
            <a:endParaRPr lang="es-MX" sz="2000" b="1" dirty="0">
              <a:ln w="0"/>
              <a:solidFill>
                <a:srgbClr val="FFFF00"/>
              </a:solidFill>
              <a:latin typeface="Arial" panose="020B0604020202020204" pitchFamily="34" charset="0"/>
              <a:cs typeface="Arial" panose="020B0604020202020204" pitchFamily="34" charset="0"/>
            </a:endParaRPr>
          </a:p>
        </p:txBody>
      </p:sp>
      <p:sp>
        <p:nvSpPr>
          <p:cNvPr id="4" name="CuadroTexto 3">
            <a:extLst>
              <a:ext uri="{FF2B5EF4-FFF2-40B4-BE49-F238E27FC236}">
                <a16:creationId xmlns:a16="http://schemas.microsoft.com/office/drawing/2014/main" id="{7B5B2A1A-E88D-4066-A545-40E665B6150A}"/>
              </a:ext>
            </a:extLst>
          </p:cNvPr>
          <p:cNvSpPr txBox="1"/>
          <p:nvPr/>
        </p:nvSpPr>
        <p:spPr>
          <a:xfrm>
            <a:off x="1097866" y="2422343"/>
            <a:ext cx="1591077" cy="369332"/>
          </a:xfrm>
          <a:prstGeom prst="rect">
            <a:avLst/>
          </a:prstGeom>
          <a:solidFill>
            <a:schemeClr val="accent1">
              <a:lumMod val="60000"/>
              <a:lumOff val="40000"/>
            </a:schemeClr>
          </a:solidFill>
        </p:spPr>
        <p:txBody>
          <a:bodyPr wrap="none" rtlCol="0">
            <a:spAutoFit/>
          </a:bodyPr>
          <a:lstStyle/>
          <a:p>
            <a:r>
              <a:rPr lang="es-MX" dirty="0">
                <a:ln w="0"/>
                <a:latin typeface="Arial" panose="020B0604020202020204" pitchFamily="34" charset="0"/>
                <a:cs typeface="Arial" panose="020B0604020202020204" pitchFamily="34" charset="0"/>
              </a:rPr>
              <a:t>CAPA FISICA</a:t>
            </a:r>
          </a:p>
        </p:txBody>
      </p:sp>
      <p:sp>
        <p:nvSpPr>
          <p:cNvPr id="7" name="Rectángulo 6">
            <a:extLst>
              <a:ext uri="{FF2B5EF4-FFF2-40B4-BE49-F238E27FC236}">
                <a16:creationId xmlns:a16="http://schemas.microsoft.com/office/drawing/2014/main" id="{A25757C9-B6EC-4CB3-AD4C-8306EF408954}"/>
              </a:ext>
            </a:extLst>
          </p:cNvPr>
          <p:cNvSpPr/>
          <p:nvPr/>
        </p:nvSpPr>
        <p:spPr>
          <a:xfrm>
            <a:off x="6067773" y="1234584"/>
            <a:ext cx="5886539" cy="4093428"/>
          </a:xfrm>
          <a:prstGeom prst="rect">
            <a:avLst/>
          </a:prstGeom>
        </p:spPr>
        <p:txBody>
          <a:bodyPr wrap="square">
            <a:spAutoFit/>
          </a:bodyPr>
          <a:lstStyle/>
          <a:p>
            <a:pPr algn="just"/>
            <a:r>
              <a:rPr lang="es-MX" sz="2000" dirty="0">
                <a:solidFill>
                  <a:srgbClr val="000000"/>
                </a:solidFill>
                <a:latin typeface="Arial" panose="020B0604020202020204" pitchFamily="34" charset="0"/>
                <a:cs typeface="Arial" panose="020B0604020202020204" pitchFamily="34" charset="0"/>
              </a:rPr>
              <a:t>Define las especificaciones a nivel de conectores, cables e interfaces eléctricas.</a:t>
            </a:r>
          </a:p>
          <a:p>
            <a:pPr algn="just"/>
            <a:endParaRPr lang="es-MX" sz="2000" dirty="0">
              <a:solidFill>
                <a:srgbClr val="000000"/>
              </a:solidFill>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Se encarga de la </a:t>
            </a:r>
            <a:r>
              <a:rPr lang="es-MX" sz="2000" b="1" dirty="0">
                <a:latin typeface="Arial" panose="020B0604020202020204" pitchFamily="34" charset="0"/>
                <a:cs typeface="Arial" panose="020B0604020202020204" pitchFamily="34" charset="0"/>
              </a:rPr>
              <a:t>topología de la red</a:t>
            </a:r>
            <a:r>
              <a:rPr lang="es-MX" sz="2000" dirty="0">
                <a:latin typeface="Arial" panose="020B0604020202020204" pitchFamily="34" charset="0"/>
                <a:cs typeface="Arial" panose="020B0604020202020204" pitchFamily="34" charset="0"/>
              </a:rPr>
              <a:t>, tanto en lo que se refiere al medio físico como a la forma en la que se transmite la información.</a:t>
            </a:r>
          </a:p>
          <a:p>
            <a:pPr algn="just" fontAlgn="base"/>
            <a:r>
              <a:rPr lang="es-MX" sz="2000" dirty="0">
                <a:latin typeface="Arial" panose="020B0604020202020204" pitchFamily="34" charset="0"/>
                <a:cs typeface="Arial" panose="020B0604020202020204" pitchFamily="34" charset="0"/>
              </a:rPr>
              <a:t>Componentes:</a:t>
            </a:r>
          </a:p>
          <a:p>
            <a:pPr marL="285750" indent="-285750" algn="just" fontAlgn="base">
              <a:buFont typeface="Arial" panose="020B0604020202020204" pitchFamily="34" charset="0"/>
              <a:buChar char="•"/>
            </a:pPr>
            <a:r>
              <a:rPr lang="es-MX" sz="2000" dirty="0">
                <a:latin typeface="Arial" panose="020B0604020202020204" pitchFamily="34" charset="0"/>
                <a:cs typeface="Arial" panose="020B0604020202020204" pitchFamily="34" charset="0"/>
              </a:rPr>
              <a:t>Cableado, adaptadores entre el medio de transmisión y conectores, conectores y asignación de pines,hHubs, repetidores y el patch panel, componentes inalámbricos y la tarjeta de red.</a:t>
            </a:r>
          </a:p>
          <a:p>
            <a:pPr algn="just"/>
            <a:endParaRPr lang="es-MX" sz="2000" dirty="0">
              <a:latin typeface="Arial" panose="020B0604020202020204" pitchFamily="34" charset="0"/>
              <a:cs typeface="Arial" panose="020B0604020202020204" pitchFamily="34" charset="0"/>
            </a:endParaRPr>
          </a:p>
        </p:txBody>
      </p:sp>
      <p:grpSp>
        <p:nvGrpSpPr>
          <p:cNvPr id="9" name="Grupo 8">
            <a:extLst>
              <a:ext uri="{FF2B5EF4-FFF2-40B4-BE49-F238E27FC236}">
                <a16:creationId xmlns:a16="http://schemas.microsoft.com/office/drawing/2014/main" id="{EBC05907-0534-F54C-8AF6-ADE028DF1566}"/>
              </a:ext>
            </a:extLst>
          </p:cNvPr>
          <p:cNvGrpSpPr/>
          <p:nvPr/>
        </p:nvGrpSpPr>
        <p:grpSpPr>
          <a:xfrm>
            <a:off x="7872605" y="203115"/>
            <a:ext cx="4081707" cy="787400"/>
            <a:chOff x="6719938" y="-12262"/>
            <a:chExt cx="4081707" cy="787400"/>
          </a:xfrm>
        </p:grpSpPr>
        <p:pic>
          <p:nvPicPr>
            <p:cNvPr id="10" name="Imagen 9" descr="Sin título-2.png">
              <a:extLst>
                <a:ext uri="{FF2B5EF4-FFF2-40B4-BE49-F238E27FC236}">
                  <a16:creationId xmlns:a16="http://schemas.microsoft.com/office/drawing/2014/main" id="{4C8F599E-7E61-A144-8651-05802B84250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1" name="Rectángulo 10">
              <a:extLst>
                <a:ext uri="{FF2B5EF4-FFF2-40B4-BE49-F238E27FC236}">
                  <a16:creationId xmlns:a16="http://schemas.microsoft.com/office/drawing/2014/main" id="{ED143579-3647-504A-888C-A2F967AD6ED7}"/>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pic>
        <p:nvPicPr>
          <p:cNvPr id="12" name="Picture 2">
            <a:extLst>
              <a:ext uri="{FF2B5EF4-FFF2-40B4-BE49-F238E27FC236}">
                <a16:creationId xmlns:a16="http://schemas.microsoft.com/office/drawing/2014/main" id="{C1CE0112-032E-6F45-91A3-D5B09714A657}"/>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52250" y="2970715"/>
            <a:ext cx="4627824" cy="309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Marcador de pie de página 12">
            <a:extLst>
              <a:ext uri="{FF2B5EF4-FFF2-40B4-BE49-F238E27FC236}">
                <a16:creationId xmlns:a16="http://schemas.microsoft.com/office/drawing/2014/main" id="{E8346E31-905F-3F42-B7BA-F86FF11CFF7F}"/>
              </a:ext>
            </a:extLst>
          </p:cNvPr>
          <p:cNvSpPr>
            <a:spLocks noGrp="1"/>
          </p:cNvSpPr>
          <p:nvPr>
            <p:ph type="ftr" sz="quarter" idx="11"/>
          </p:nvPr>
        </p:nvSpPr>
        <p:spPr>
          <a:xfrm>
            <a:off x="868950" y="6065453"/>
            <a:ext cx="6672887" cy="365125"/>
          </a:xfrm>
        </p:spPr>
        <p:txBody>
          <a:bodyPr/>
          <a:lstStyle/>
          <a:p>
            <a:r>
              <a:rPr lang="es-MX" dirty="0"/>
              <a:t>Dr. en A. Juan Carlos Montes de Oca López</a:t>
            </a:r>
          </a:p>
        </p:txBody>
      </p:sp>
      <p:sp>
        <p:nvSpPr>
          <p:cNvPr id="14" name="Marcador de número de diapositiva 13">
            <a:extLst>
              <a:ext uri="{FF2B5EF4-FFF2-40B4-BE49-F238E27FC236}">
                <a16:creationId xmlns:a16="http://schemas.microsoft.com/office/drawing/2014/main" id="{2E679271-2D2A-B34E-841F-C13AB1D89879}"/>
              </a:ext>
            </a:extLst>
          </p:cNvPr>
          <p:cNvSpPr>
            <a:spLocks noGrp="1"/>
          </p:cNvSpPr>
          <p:nvPr>
            <p:ph type="sldNum" sz="quarter" idx="12"/>
          </p:nvPr>
        </p:nvSpPr>
        <p:spPr/>
        <p:txBody>
          <a:bodyPr/>
          <a:lstStyle/>
          <a:p>
            <a:fld id="{49042BF9-C8AA-4BF5-90A6-F745506A1DB5}" type="slidenum">
              <a:rPr lang="es-MX" smtClean="0"/>
              <a:t>23</a:t>
            </a:fld>
            <a:endParaRPr lang="es-MX"/>
          </a:p>
        </p:txBody>
      </p:sp>
    </p:spTree>
    <p:extLst>
      <p:ext uri="{BB962C8B-B14F-4D97-AF65-F5344CB8AC3E}">
        <p14:creationId xmlns:p14="http://schemas.microsoft.com/office/powerpoint/2010/main" val="5091246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AE19AD15-D808-47D0-B786-C6E907A1F3DF}"/>
              </a:ext>
            </a:extLst>
          </p:cNvPr>
          <p:cNvSpPr txBox="1"/>
          <p:nvPr/>
        </p:nvSpPr>
        <p:spPr>
          <a:xfrm>
            <a:off x="69976" y="1720083"/>
            <a:ext cx="2362506" cy="523220"/>
          </a:xfrm>
          <a:prstGeom prst="rect">
            <a:avLst/>
          </a:prstGeom>
          <a:gradFill flip="none" rotWithShape="1">
            <a:gsLst>
              <a:gs pos="100000">
                <a:srgbClr val="92D050"/>
              </a:gs>
              <a:gs pos="50000">
                <a:srgbClr val="92D050"/>
              </a:gs>
              <a:gs pos="100000">
                <a:schemeClr val="accent1">
                  <a:shade val="100000"/>
                  <a:satMod val="115000"/>
                </a:schemeClr>
              </a:gs>
            </a:gsLst>
            <a:lin ang="13500000" scaled="1"/>
            <a:tileRect/>
          </a:gradFill>
        </p:spPr>
        <p:txBody>
          <a:bodyPr wrap="square" rtlCol="0">
            <a:spAutoFit/>
          </a:bodyPr>
          <a:lstStyle/>
          <a:p>
            <a:pPr algn="ctr"/>
            <a:r>
              <a:rPr lang="es-MX" sz="2000" dirty="0">
                <a:ln w="0"/>
                <a:latin typeface="Arial" panose="020B0604020202020204" pitchFamily="34" charset="0"/>
                <a:cs typeface="Arial" panose="020B0604020202020204" pitchFamily="34" charset="0"/>
              </a:rPr>
              <a:t>Modelo </a:t>
            </a:r>
            <a:r>
              <a:rPr lang="es-MX" sz="2800" b="1" dirty="0">
                <a:ln w="0"/>
                <a:solidFill>
                  <a:srgbClr val="FFFF00"/>
                </a:solidFill>
                <a:latin typeface="Arial" panose="020B0604020202020204" pitchFamily="34" charset="0"/>
                <a:cs typeface="Arial" panose="020B0604020202020204" pitchFamily="34" charset="0"/>
              </a:rPr>
              <a:t>OSI</a:t>
            </a:r>
            <a:endParaRPr lang="es-MX" sz="2000" b="1" dirty="0">
              <a:ln w="0"/>
              <a:solidFill>
                <a:srgbClr val="FFFF00"/>
              </a:solidFill>
              <a:latin typeface="Arial" panose="020B0604020202020204" pitchFamily="34" charset="0"/>
              <a:cs typeface="Arial" panose="020B0604020202020204" pitchFamily="34" charset="0"/>
            </a:endParaRPr>
          </a:p>
        </p:txBody>
      </p:sp>
      <p:sp>
        <p:nvSpPr>
          <p:cNvPr id="4" name="CuadroTexto 3">
            <a:extLst>
              <a:ext uri="{FF2B5EF4-FFF2-40B4-BE49-F238E27FC236}">
                <a16:creationId xmlns:a16="http://schemas.microsoft.com/office/drawing/2014/main" id="{A32C43AE-70F6-4754-BB58-EB0F42944CF2}"/>
              </a:ext>
            </a:extLst>
          </p:cNvPr>
          <p:cNvSpPr txBox="1"/>
          <p:nvPr/>
        </p:nvSpPr>
        <p:spPr>
          <a:xfrm>
            <a:off x="1097866" y="2422343"/>
            <a:ext cx="1591077" cy="369332"/>
          </a:xfrm>
          <a:prstGeom prst="rect">
            <a:avLst/>
          </a:prstGeom>
          <a:solidFill>
            <a:schemeClr val="accent1">
              <a:lumMod val="60000"/>
              <a:lumOff val="40000"/>
            </a:schemeClr>
          </a:solidFill>
        </p:spPr>
        <p:txBody>
          <a:bodyPr wrap="none" rtlCol="0">
            <a:spAutoFit/>
          </a:bodyPr>
          <a:lstStyle/>
          <a:p>
            <a:r>
              <a:rPr lang="es-MX" dirty="0">
                <a:ln w="0"/>
                <a:latin typeface="Arial" panose="020B0604020202020204" pitchFamily="34" charset="0"/>
                <a:cs typeface="Arial" panose="020B0604020202020204" pitchFamily="34" charset="0"/>
              </a:rPr>
              <a:t>CAPA FISICA</a:t>
            </a:r>
          </a:p>
        </p:txBody>
      </p:sp>
      <p:sp>
        <p:nvSpPr>
          <p:cNvPr id="8" name="Rectángulo 7">
            <a:extLst>
              <a:ext uri="{FF2B5EF4-FFF2-40B4-BE49-F238E27FC236}">
                <a16:creationId xmlns:a16="http://schemas.microsoft.com/office/drawing/2014/main" id="{02098BD3-EED6-4D0A-8091-205DB7944D2F}"/>
              </a:ext>
            </a:extLst>
          </p:cNvPr>
          <p:cNvSpPr/>
          <p:nvPr/>
        </p:nvSpPr>
        <p:spPr>
          <a:xfrm>
            <a:off x="4649491" y="2107841"/>
            <a:ext cx="7074349" cy="3693319"/>
          </a:xfrm>
          <a:prstGeom prst="rect">
            <a:avLst/>
          </a:prstGeom>
        </p:spPr>
        <p:txBody>
          <a:bodyPr wrap="square">
            <a:spAutoFit/>
          </a:bodyPr>
          <a:lstStyle/>
          <a:p>
            <a:pPr algn="just"/>
            <a:r>
              <a:rPr lang="es-MX" dirty="0">
                <a:latin typeface="Arial" panose="020B0604020202020204" pitchFamily="34" charset="0"/>
                <a:cs typeface="Arial" panose="020B0604020202020204" pitchFamily="34" charset="0"/>
              </a:rPr>
              <a:t>Sus principales </a:t>
            </a:r>
            <a:r>
              <a:rPr lang="es-MX" b="1" dirty="0">
                <a:latin typeface="Arial" panose="020B0604020202020204" pitchFamily="34" charset="0"/>
                <a:cs typeface="Arial" panose="020B0604020202020204" pitchFamily="34" charset="0"/>
              </a:rPr>
              <a:t>funciones</a:t>
            </a:r>
            <a:r>
              <a:rPr lang="es-MX" dirty="0">
                <a:latin typeface="Arial" panose="020B0604020202020204" pitchFamily="34" charset="0"/>
                <a:cs typeface="Arial" panose="020B0604020202020204" pitchFamily="34" charset="0"/>
              </a:rPr>
              <a:t> se pueden resumir como:</a:t>
            </a:r>
          </a:p>
          <a:p>
            <a:pPr algn="just"/>
            <a:endParaRPr lang="es-MX"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Definir el medio o </a:t>
            </a:r>
            <a:r>
              <a:rPr lang="es-MX" b="1" dirty="0">
                <a:latin typeface="Arial" panose="020B0604020202020204" pitchFamily="34" charset="0"/>
                <a:cs typeface="Arial" panose="020B0604020202020204" pitchFamily="34" charset="0"/>
              </a:rPr>
              <a:t>medios físicos </a:t>
            </a:r>
            <a:r>
              <a:rPr lang="es-MX" dirty="0">
                <a:latin typeface="Arial" panose="020B0604020202020204" pitchFamily="34" charset="0"/>
                <a:cs typeface="Arial" panose="020B0604020202020204" pitchFamily="34" charset="0"/>
              </a:rPr>
              <a:t>por los que va a viajar la comunicación: cable de pares trenzados, coaxial, aire, fibra óptica.</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Definir las características </a:t>
            </a:r>
            <a:r>
              <a:rPr lang="es-MX" b="1" dirty="0">
                <a:latin typeface="Arial" panose="020B0604020202020204" pitchFamily="34" charset="0"/>
                <a:cs typeface="Arial" panose="020B0604020202020204" pitchFamily="34" charset="0"/>
              </a:rPr>
              <a:t>materiales</a:t>
            </a:r>
            <a:r>
              <a:rPr lang="es-MX" dirty="0">
                <a:latin typeface="Arial" panose="020B0604020202020204" pitchFamily="34" charset="0"/>
                <a:cs typeface="Arial" panose="020B0604020202020204" pitchFamily="34" charset="0"/>
              </a:rPr>
              <a:t> (componentes y conectores mecánicos) y </a:t>
            </a:r>
            <a:r>
              <a:rPr lang="es-MX" b="1" dirty="0">
                <a:latin typeface="Arial" panose="020B0604020202020204" pitchFamily="34" charset="0"/>
                <a:cs typeface="Arial" panose="020B0604020202020204" pitchFamily="34" charset="0"/>
              </a:rPr>
              <a:t>eléctricas</a:t>
            </a:r>
            <a:r>
              <a:rPr lang="es-MX" dirty="0">
                <a:latin typeface="Arial" panose="020B0604020202020204" pitchFamily="34" charset="0"/>
                <a:cs typeface="Arial" panose="020B0604020202020204" pitchFamily="34" charset="0"/>
              </a:rPr>
              <a:t> (niveles de tensión) que se van a usar en la transmisión de los datos por los medios físicos.</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Definir las características </a:t>
            </a:r>
            <a:r>
              <a:rPr lang="es-MX" b="1" dirty="0">
                <a:latin typeface="Arial" panose="020B0604020202020204" pitchFamily="34" charset="0"/>
                <a:cs typeface="Arial" panose="020B0604020202020204" pitchFamily="34" charset="0"/>
              </a:rPr>
              <a:t>funcionales</a:t>
            </a:r>
            <a:r>
              <a:rPr lang="es-MX" dirty="0">
                <a:latin typeface="Arial" panose="020B0604020202020204" pitchFamily="34" charset="0"/>
                <a:cs typeface="Arial" panose="020B0604020202020204" pitchFamily="34" charset="0"/>
              </a:rPr>
              <a:t> de la interfaz (establecimiento, mantenimiento y liberación del enlace físico).</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Transmitir el </a:t>
            </a:r>
            <a:r>
              <a:rPr lang="es-MX" b="1" dirty="0">
                <a:latin typeface="Arial" panose="020B0604020202020204" pitchFamily="34" charset="0"/>
                <a:cs typeface="Arial" panose="020B0604020202020204" pitchFamily="34" charset="0"/>
              </a:rPr>
              <a:t>flujo de bits </a:t>
            </a:r>
            <a:r>
              <a:rPr lang="es-MX" dirty="0">
                <a:latin typeface="Arial" panose="020B0604020202020204" pitchFamily="34" charset="0"/>
                <a:cs typeface="Arial" panose="020B0604020202020204" pitchFamily="34" charset="0"/>
              </a:rPr>
              <a:t>a través del medio.</a:t>
            </a:r>
          </a:p>
          <a:p>
            <a:pPr marL="285750" indent="-285750" algn="just">
              <a:buFont typeface="Arial" panose="020B0604020202020204" pitchFamily="34" charset="0"/>
              <a:buChar char="•"/>
            </a:pPr>
            <a:r>
              <a:rPr lang="es-MX" dirty="0">
                <a:latin typeface="Arial" panose="020B0604020202020204" pitchFamily="34" charset="0"/>
                <a:cs typeface="Arial" panose="020B0604020202020204" pitchFamily="34" charset="0"/>
              </a:rPr>
              <a:t>Manejar las </a:t>
            </a:r>
            <a:r>
              <a:rPr lang="es-MX" b="1" dirty="0">
                <a:latin typeface="Arial" panose="020B0604020202020204" pitchFamily="34" charset="0"/>
                <a:cs typeface="Arial" panose="020B0604020202020204" pitchFamily="34" charset="0"/>
              </a:rPr>
              <a:t>señales eléctricas </a:t>
            </a:r>
            <a:r>
              <a:rPr lang="es-MX" dirty="0">
                <a:latin typeface="Arial" panose="020B0604020202020204" pitchFamily="34" charset="0"/>
                <a:cs typeface="Arial" panose="020B0604020202020204" pitchFamily="34" charset="0"/>
              </a:rPr>
              <a:t>del medio de transmisión, polos en un enchufe, etc.</a:t>
            </a:r>
          </a:p>
        </p:txBody>
      </p:sp>
      <p:pic>
        <p:nvPicPr>
          <p:cNvPr id="9" name="Picture 2" descr="nivel fisico">
            <a:extLst>
              <a:ext uri="{FF2B5EF4-FFF2-40B4-BE49-F238E27FC236}">
                <a16:creationId xmlns:a16="http://schemas.microsoft.com/office/drawing/2014/main" id="{E15F986A-47EA-4DEC-A52E-1494AA17AA2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4367"/>
          <a:stretch/>
        </p:blipFill>
        <p:spPr bwMode="auto">
          <a:xfrm>
            <a:off x="212651" y="3110754"/>
            <a:ext cx="4154437" cy="2735625"/>
          </a:xfrm>
          <a:prstGeom prst="rect">
            <a:avLst/>
          </a:prstGeom>
          <a:noFill/>
          <a:effectLst>
            <a:glow rad="228600">
              <a:schemeClr val="accent3">
                <a:satMod val="175000"/>
                <a:alpha val="40000"/>
              </a:schemeClr>
            </a:glow>
          </a:effectLst>
          <a:extLst>
            <a:ext uri="{909E8E84-426E-40DD-AFC4-6F175D3DCCD1}">
              <a14:hiddenFill xmlns:a14="http://schemas.microsoft.com/office/drawing/2010/main">
                <a:solidFill>
                  <a:srgbClr val="FFFFFF"/>
                </a:solidFill>
              </a14:hiddenFill>
            </a:ext>
          </a:extLst>
        </p:spPr>
      </p:pic>
      <p:grpSp>
        <p:nvGrpSpPr>
          <p:cNvPr id="7" name="Grupo 6">
            <a:extLst>
              <a:ext uri="{FF2B5EF4-FFF2-40B4-BE49-F238E27FC236}">
                <a16:creationId xmlns:a16="http://schemas.microsoft.com/office/drawing/2014/main" id="{D6A83A47-B4D2-7748-9E9F-422FF75D1557}"/>
              </a:ext>
            </a:extLst>
          </p:cNvPr>
          <p:cNvGrpSpPr/>
          <p:nvPr/>
        </p:nvGrpSpPr>
        <p:grpSpPr>
          <a:xfrm>
            <a:off x="7872605" y="203115"/>
            <a:ext cx="4081707" cy="787400"/>
            <a:chOff x="6719938" y="-12262"/>
            <a:chExt cx="4081707" cy="787400"/>
          </a:xfrm>
        </p:grpSpPr>
        <p:pic>
          <p:nvPicPr>
            <p:cNvPr id="10" name="Imagen 9" descr="Sin título-2.png">
              <a:extLst>
                <a:ext uri="{FF2B5EF4-FFF2-40B4-BE49-F238E27FC236}">
                  <a16:creationId xmlns:a16="http://schemas.microsoft.com/office/drawing/2014/main" id="{09EAF716-DAEA-CA45-BF05-44BB5170D87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1" name="Rectángulo 10">
              <a:extLst>
                <a:ext uri="{FF2B5EF4-FFF2-40B4-BE49-F238E27FC236}">
                  <a16:creationId xmlns:a16="http://schemas.microsoft.com/office/drawing/2014/main" id="{02F10ECB-90F0-C64E-AAFD-BF24159DDF7D}"/>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a:extLst>
              <a:ext uri="{FF2B5EF4-FFF2-40B4-BE49-F238E27FC236}">
                <a16:creationId xmlns:a16="http://schemas.microsoft.com/office/drawing/2014/main" id="{A0746C53-3459-8848-BD4A-D6D1D4914823}"/>
              </a:ext>
            </a:extLst>
          </p:cNvPr>
          <p:cNvSpPr>
            <a:spLocks noGrp="1"/>
          </p:cNvSpPr>
          <p:nvPr>
            <p:ph type="ftr" sz="quarter" idx="11"/>
          </p:nvPr>
        </p:nvSpPr>
        <p:spPr/>
        <p:txBody>
          <a:bodyPr/>
          <a:lstStyle/>
          <a:p>
            <a:r>
              <a:rPr lang="es-MX"/>
              <a:t>Dr. en A. Juan Carlos Montes de Oca López</a:t>
            </a:r>
          </a:p>
        </p:txBody>
      </p:sp>
      <p:sp>
        <p:nvSpPr>
          <p:cNvPr id="6" name="Marcador de número de diapositiva 5">
            <a:extLst>
              <a:ext uri="{FF2B5EF4-FFF2-40B4-BE49-F238E27FC236}">
                <a16:creationId xmlns:a16="http://schemas.microsoft.com/office/drawing/2014/main" id="{60335C32-AF58-BA4B-B5B7-40F1BFEF6C8E}"/>
              </a:ext>
            </a:extLst>
          </p:cNvPr>
          <p:cNvSpPr>
            <a:spLocks noGrp="1"/>
          </p:cNvSpPr>
          <p:nvPr>
            <p:ph type="sldNum" sz="quarter" idx="12"/>
          </p:nvPr>
        </p:nvSpPr>
        <p:spPr/>
        <p:txBody>
          <a:bodyPr/>
          <a:lstStyle/>
          <a:p>
            <a:fld id="{49042BF9-C8AA-4BF5-90A6-F745506A1DB5}" type="slidenum">
              <a:rPr lang="es-MX" smtClean="0"/>
              <a:t>24</a:t>
            </a:fld>
            <a:endParaRPr lang="es-MX"/>
          </a:p>
        </p:txBody>
      </p:sp>
    </p:spTree>
    <p:extLst>
      <p:ext uri="{BB962C8B-B14F-4D97-AF65-F5344CB8AC3E}">
        <p14:creationId xmlns:p14="http://schemas.microsoft.com/office/powerpoint/2010/main" val="35500260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3DBDB3-E3CB-4145-934E-DEB8FD35DE32}"/>
              </a:ext>
            </a:extLst>
          </p:cNvPr>
          <p:cNvSpPr>
            <a:spLocks noGrp="1"/>
          </p:cNvSpPr>
          <p:nvPr>
            <p:ph type="title"/>
          </p:nvPr>
        </p:nvSpPr>
        <p:spPr>
          <a:xfrm>
            <a:off x="772755" y="2098474"/>
            <a:ext cx="3739279" cy="2661052"/>
          </a:xfrm>
        </p:spPr>
        <p:txBody>
          <a:bodyPr>
            <a:normAutofit/>
          </a:bodyPr>
          <a:lstStyle/>
          <a:p>
            <a:pPr algn="r"/>
            <a:r>
              <a:rPr lang="es-MX" sz="4400" dirty="0"/>
              <a:t>Seguridad</a:t>
            </a:r>
          </a:p>
        </p:txBody>
      </p:sp>
      <p:pic>
        <p:nvPicPr>
          <p:cNvPr id="4" name="Imagen 3">
            <a:extLst>
              <a:ext uri="{FF2B5EF4-FFF2-40B4-BE49-F238E27FC236}">
                <a16:creationId xmlns:a16="http://schemas.microsoft.com/office/drawing/2014/main" id="{3B9E7F4E-CE58-4170-90CD-B015668458B2}"/>
              </a:ext>
            </a:extLst>
          </p:cNvPr>
          <p:cNvPicPr>
            <a:picLocks noChangeAspect="1"/>
          </p:cNvPicPr>
          <p:nvPr/>
        </p:nvPicPr>
        <p:blipFill>
          <a:blip r:embed="rId2"/>
          <a:stretch>
            <a:fillRect/>
          </a:stretch>
        </p:blipFill>
        <p:spPr>
          <a:xfrm>
            <a:off x="0" y="0"/>
            <a:ext cx="12192000" cy="1049340"/>
          </a:xfrm>
          <a:prstGeom prst="rect">
            <a:avLst/>
          </a:prstGeom>
        </p:spPr>
      </p:pic>
      <p:graphicFrame>
        <p:nvGraphicFramePr>
          <p:cNvPr id="6" name="Marcador de contenido 2">
            <a:extLst>
              <a:ext uri="{FF2B5EF4-FFF2-40B4-BE49-F238E27FC236}">
                <a16:creationId xmlns:a16="http://schemas.microsoft.com/office/drawing/2014/main" id="{4F1895AF-348B-422C-B855-1ED5DA3D7F1F}"/>
              </a:ext>
            </a:extLst>
          </p:cNvPr>
          <p:cNvGraphicFramePr>
            <a:graphicFrameLocks noGrp="1"/>
          </p:cNvGraphicFramePr>
          <p:nvPr>
            <p:ph idx="4294967295"/>
            <p:extLst>
              <p:ext uri="{D42A27DB-BD31-4B8C-83A1-F6EECF244321}">
                <p14:modId xmlns:p14="http://schemas.microsoft.com/office/powerpoint/2010/main" val="41367557"/>
              </p:ext>
            </p:extLst>
          </p:nvPr>
        </p:nvGraphicFramePr>
        <p:xfrm>
          <a:off x="5284788" y="639763"/>
          <a:ext cx="6261100" cy="55784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2586943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9335AA5C-0047-49C1-97D2-964C59F24251}"/>
              </a:ext>
            </a:extLst>
          </p:cNvPr>
          <p:cNvPicPr>
            <a:picLocks noChangeAspect="1"/>
          </p:cNvPicPr>
          <p:nvPr/>
        </p:nvPicPr>
        <p:blipFill>
          <a:blip r:embed="rId2"/>
          <a:stretch>
            <a:fillRect/>
          </a:stretch>
        </p:blipFill>
        <p:spPr>
          <a:xfrm>
            <a:off x="0" y="0"/>
            <a:ext cx="12192000" cy="1049340"/>
          </a:xfrm>
          <a:prstGeom prst="rect">
            <a:avLst/>
          </a:prstGeom>
        </p:spPr>
      </p:pic>
      <p:sp>
        <p:nvSpPr>
          <p:cNvPr id="10" name="Rectángulo 9">
            <a:extLst>
              <a:ext uri="{FF2B5EF4-FFF2-40B4-BE49-F238E27FC236}">
                <a16:creationId xmlns:a16="http://schemas.microsoft.com/office/drawing/2014/main" id="{02098BD3-EED6-4D0A-8091-205DB7944D2F}"/>
              </a:ext>
            </a:extLst>
          </p:cNvPr>
          <p:cNvSpPr/>
          <p:nvPr/>
        </p:nvSpPr>
        <p:spPr>
          <a:xfrm>
            <a:off x="666207" y="2107841"/>
            <a:ext cx="11057634" cy="3139321"/>
          </a:xfrm>
          <a:prstGeom prst="rect">
            <a:avLst/>
          </a:prstGeom>
        </p:spPr>
        <p:txBody>
          <a:bodyPr wrap="square">
            <a:spAutoFit/>
          </a:bodyPr>
          <a:lstStyle/>
          <a:p>
            <a:pPr algn="just"/>
            <a:r>
              <a:rPr lang="es-MX" b="1" dirty="0"/>
              <a:t>N-PDU</a:t>
            </a:r>
          </a:p>
          <a:p>
            <a:pPr algn="just"/>
            <a:r>
              <a:rPr lang="es-MX" dirty="0" smtClean="0">
                <a:latin typeface="Arial" panose="020B0604020202020204" pitchFamily="34" charset="0"/>
                <a:cs typeface="Arial" panose="020B0604020202020204" pitchFamily="34" charset="0"/>
              </a:rPr>
              <a:t>La </a:t>
            </a:r>
            <a:r>
              <a:rPr lang="es-MX" dirty="0">
                <a:latin typeface="Arial" panose="020B0604020202020204" pitchFamily="34" charset="0"/>
                <a:cs typeface="Arial" panose="020B0604020202020204" pitchFamily="34" charset="0"/>
              </a:rPr>
              <a:t>Unidad De Datos De Protocolo (N-</a:t>
            </a:r>
            <a:r>
              <a:rPr lang="es-MX" dirty="0" err="1">
                <a:latin typeface="Arial" panose="020B0604020202020204" pitchFamily="34" charset="0"/>
                <a:cs typeface="Arial" panose="020B0604020202020204" pitchFamily="34" charset="0"/>
              </a:rPr>
              <a:t>pdu</a:t>
            </a:r>
            <a:r>
              <a:rPr lang="es-MX" dirty="0">
                <a:latin typeface="Arial" panose="020B0604020202020204" pitchFamily="34" charset="0"/>
                <a:cs typeface="Arial" panose="020B0604020202020204" pitchFamily="34" charset="0"/>
              </a:rPr>
              <a:t>) </a:t>
            </a:r>
            <a:r>
              <a:rPr lang="es-MX" dirty="0" smtClean="0">
                <a:latin typeface="Arial" panose="020B0604020202020204" pitchFamily="34" charset="0"/>
                <a:cs typeface="Arial" panose="020B0604020202020204" pitchFamily="34" charset="0"/>
              </a:rPr>
              <a:t>es la información intercambiada entre entidades pares; es decir</a:t>
            </a:r>
            <a:r>
              <a:rPr lang="es-MX" dirty="0">
                <a:latin typeface="Arial" panose="020B0604020202020204" pitchFamily="34" charset="0"/>
                <a:cs typeface="Arial" panose="020B0604020202020204" pitchFamily="34" charset="0"/>
              </a:rPr>
              <a:t>, </a:t>
            </a:r>
            <a:r>
              <a:rPr lang="es-MX" dirty="0" smtClean="0">
                <a:latin typeface="Arial" panose="020B0604020202020204" pitchFamily="34" charset="0"/>
                <a:cs typeface="Arial" panose="020B0604020202020204" pitchFamily="34" charset="0"/>
              </a:rPr>
              <a:t>dos entidades pertenecientes a la misma capa pero en dos sistemas diferentes</a:t>
            </a:r>
          </a:p>
          <a:p>
            <a:pPr algn="just"/>
            <a:endParaRPr lang="es-MX" dirty="0">
              <a:latin typeface="Arial" panose="020B0604020202020204" pitchFamily="34" charset="0"/>
              <a:cs typeface="Arial" panose="020B0604020202020204" pitchFamily="34" charset="0"/>
            </a:endParaRPr>
          </a:p>
          <a:p>
            <a:pPr algn="just"/>
            <a:r>
              <a:rPr lang="es-MX" b="1" dirty="0" smtClean="0">
                <a:latin typeface="Arial" panose="020B0604020202020204" pitchFamily="34" charset="0"/>
                <a:cs typeface="Arial" panose="020B0604020202020204" pitchFamily="34" charset="0"/>
              </a:rPr>
              <a:t>N-IDU</a:t>
            </a:r>
            <a:endParaRPr lang="es-MX" b="1"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La Unidad de Datos de Interfaz (N-IDU): es la información transferida entre dos niveles adyacentes, es decir, dos capas contiguas. Está compuesta por:</a:t>
            </a:r>
          </a:p>
          <a:p>
            <a:pPr algn="just"/>
            <a:r>
              <a:rPr lang="es-MX" dirty="0">
                <a:latin typeface="Arial" panose="020B0604020202020204" pitchFamily="34" charset="0"/>
                <a:cs typeface="Arial" panose="020B0604020202020204" pitchFamily="34" charset="0"/>
              </a:rPr>
              <a:t>N-ICI (Información de Control de Interfaz): información intercambiada entre una entidad N+1 y una entidad N para coordinar su operación conjunta.</a:t>
            </a:r>
          </a:p>
          <a:p>
            <a:pPr algn="just"/>
            <a:r>
              <a:rPr lang="es-MX" dirty="0">
                <a:latin typeface="Arial" panose="020B0604020202020204" pitchFamily="34" charset="0"/>
                <a:cs typeface="Arial" panose="020B0604020202020204" pitchFamily="34" charset="0"/>
              </a:rPr>
              <a:t>Datos de Interfaz-(N): información transferida entre una entidad-(N+1) y una entidad-(N) y que normalmente coincide con la (N+1)-PDU.</a:t>
            </a:r>
          </a:p>
        </p:txBody>
      </p:sp>
    </p:spTree>
    <p:extLst>
      <p:ext uri="{BB962C8B-B14F-4D97-AF65-F5344CB8AC3E}">
        <p14:creationId xmlns:p14="http://schemas.microsoft.com/office/powerpoint/2010/main" val="10850357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D6A83A47-B4D2-7748-9E9F-422FF75D1557}"/>
              </a:ext>
            </a:extLst>
          </p:cNvPr>
          <p:cNvGrpSpPr/>
          <p:nvPr/>
        </p:nvGrpSpPr>
        <p:grpSpPr>
          <a:xfrm>
            <a:off x="7872605" y="203115"/>
            <a:ext cx="4081707" cy="787400"/>
            <a:chOff x="6719938" y="-12262"/>
            <a:chExt cx="4081707" cy="787400"/>
          </a:xfrm>
        </p:grpSpPr>
        <p:pic>
          <p:nvPicPr>
            <p:cNvPr id="10" name="Imagen 9" descr="Sin título-2.png">
              <a:extLst>
                <a:ext uri="{FF2B5EF4-FFF2-40B4-BE49-F238E27FC236}">
                  <a16:creationId xmlns:a16="http://schemas.microsoft.com/office/drawing/2014/main" id="{09EAF716-DAEA-CA45-BF05-44BB5170D87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1" name="Rectángulo 10">
              <a:extLst>
                <a:ext uri="{FF2B5EF4-FFF2-40B4-BE49-F238E27FC236}">
                  <a16:creationId xmlns:a16="http://schemas.microsoft.com/office/drawing/2014/main" id="{02F10ECB-90F0-C64E-AAFD-BF24159DDF7D}"/>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a:extLst>
              <a:ext uri="{FF2B5EF4-FFF2-40B4-BE49-F238E27FC236}">
                <a16:creationId xmlns:a16="http://schemas.microsoft.com/office/drawing/2014/main" id="{A0746C53-3459-8848-BD4A-D6D1D4914823}"/>
              </a:ext>
            </a:extLst>
          </p:cNvPr>
          <p:cNvSpPr>
            <a:spLocks noGrp="1"/>
          </p:cNvSpPr>
          <p:nvPr>
            <p:ph type="ftr" sz="quarter" idx="11"/>
          </p:nvPr>
        </p:nvSpPr>
        <p:spPr/>
        <p:txBody>
          <a:bodyPr/>
          <a:lstStyle/>
          <a:p>
            <a:r>
              <a:rPr lang="es-MX"/>
              <a:t>Dr. en A. Juan Carlos Montes de Oca López</a:t>
            </a:r>
          </a:p>
        </p:txBody>
      </p:sp>
      <p:sp>
        <p:nvSpPr>
          <p:cNvPr id="6" name="Marcador de número de diapositiva 5">
            <a:extLst>
              <a:ext uri="{FF2B5EF4-FFF2-40B4-BE49-F238E27FC236}">
                <a16:creationId xmlns:a16="http://schemas.microsoft.com/office/drawing/2014/main" id="{60335C32-AF58-BA4B-B5B7-40F1BFEF6C8E}"/>
              </a:ext>
            </a:extLst>
          </p:cNvPr>
          <p:cNvSpPr>
            <a:spLocks noGrp="1"/>
          </p:cNvSpPr>
          <p:nvPr>
            <p:ph type="sldNum" sz="quarter" idx="12"/>
          </p:nvPr>
        </p:nvSpPr>
        <p:spPr/>
        <p:txBody>
          <a:bodyPr/>
          <a:lstStyle/>
          <a:p>
            <a:fld id="{49042BF9-C8AA-4BF5-90A6-F745506A1DB5}" type="slidenum">
              <a:rPr lang="es-MX" smtClean="0"/>
              <a:t>27</a:t>
            </a:fld>
            <a:endParaRPr lang="es-MX"/>
          </a:p>
        </p:txBody>
      </p:sp>
      <p:pic>
        <p:nvPicPr>
          <p:cNvPr id="12" name="Picture 2">
            <a:extLst>
              <a:ext uri="{FF2B5EF4-FFF2-40B4-BE49-F238E27FC236}">
                <a16:creationId xmlns:a16="http://schemas.microsoft.com/office/drawing/2014/main" id="{004EA68B-5A41-8B47-B8D3-F27A001B921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3697288" y="2970715"/>
            <a:ext cx="4874386" cy="31295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CuadroTexto 12">
            <a:extLst>
              <a:ext uri="{FF2B5EF4-FFF2-40B4-BE49-F238E27FC236}">
                <a16:creationId xmlns:a16="http://schemas.microsoft.com/office/drawing/2014/main" id="{139225CC-1186-454C-A1D0-E556BA7FA79A}"/>
              </a:ext>
            </a:extLst>
          </p:cNvPr>
          <p:cNvSpPr txBox="1"/>
          <p:nvPr/>
        </p:nvSpPr>
        <p:spPr>
          <a:xfrm>
            <a:off x="69976" y="1720083"/>
            <a:ext cx="2362506" cy="523220"/>
          </a:xfrm>
          <a:prstGeom prst="rect">
            <a:avLst/>
          </a:prstGeom>
          <a:gradFill flip="none" rotWithShape="1">
            <a:gsLst>
              <a:gs pos="100000">
                <a:srgbClr val="92D050"/>
              </a:gs>
              <a:gs pos="50000">
                <a:srgbClr val="92D050"/>
              </a:gs>
              <a:gs pos="100000">
                <a:schemeClr val="accent1">
                  <a:shade val="100000"/>
                  <a:satMod val="115000"/>
                </a:schemeClr>
              </a:gs>
            </a:gsLst>
            <a:lin ang="13500000" scaled="1"/>
            <a:tileRect/>
          </a:gradFill>
        </p:spPr>
        <p:txBody>
          <a:bodyPr wrap="square" rtlCol="0">
            <a:spAutoFit/>
          </a:bodyPr>
          <a:lstStyle/>
          <a:p>
            <a:pPr algn="ctr"/>
            <a:r>
              <a:rPr lang="es-MX" sz="2000" dirty="0">
                <a:ln w="0"/>
                <a:latin typeface="Arial" panose="020B0604020202020204" pitchFamily="34" charset="0"/>
                <a:cs typeface="Arial" panose="020B0604020202020204" pitchFamily="34" charset="0"/>
              </a:rPr>
              <a:t>Modelo </a:t>
            </a:r>
            <a:r>
              <a:rPr lang="es-MX" sz="2800" b="1" dirty="0">
                <a:ln w="0"/>
                <a:solidFill>
                  <a:srgbClr val="FFFF00"/>
                </a:solidFill>
                <a:latin typeface="Arial" panose="020B0604020202020204" pitchFamily="34" charset="0"/>
                <a:cs typeface="Arial" panose="020B0604020202020204" pitchFamily="34" charset="0"/>
              </a:rPr>
              <a:t>OSI</a:t>
            </a:r>
            <a:endParaRPr lang="es-MX" sz="2000" b="1" dirty="0">
              <a:ln w="0"/>
              <a:solidFill>
                <a:srgbClr val="FFFF00"/>
              </a:solidFill>
              <a:latin typeface="Arial" panose="020B0604020202020204" pitchFamily="34" charset="0"/>
              <a:cs typeface="Arial" panose="020B0604020202020204" pitchFamily="34" charset="0"/>
            </a:endParaRPr>
          </a:p>
        </p:txBody>
      </p:sp>
      <p:sp>
        <p:nvSpPr>
          <p:cNvPr id="14" name="CuadroTexto 13">
            <a:extLst>
              <a:ext uri="{FF2B5EF4-FFF2-40B4-BE49-F238E27FC236}">
                <a16:creationId xmlns:a16="http://schemas.microsoft.com/office/drawing/2014/main" id="{52054DBD-F71C-E248-B36E-41D6575C8A4C}"/>
              </a:ext>
            </a:extLst>
          </p:cNvPr>
          <p:cNvSpPr txBox="1"/>
          <p:nvPr/>
        </p:nvSpPr>
        <p:spPr>
          <a:xfrm>
            <a:off x="4746502" y="2494061"/>
            <a:ext cx="2903359" cy="369332"/>
          </a:xfrm>
          <a:prstGeom prst="rect">
            <a:avLst/>
          </a:prstGeom>
          <a:solidFill>
            <a:schemeClr val="accent1">
              <a:lumMod val="60000"/>
              <a:lumOff val="40000"/>
            </a:schemeClr>
          </a:solidFill>
        </p:spPr>
        <p:txBody>
          <a:bodyPr wrap="none" rtlCol="0">
            <a:spAutoFit/>
          </a:bodyPr>
          <a:lstStyle/>
          <a:p>
            <a:r>
              <a:rPr lang="es-MX" dirty="0">
                <a:ln w="0"/>
                <a:latin typeface="Arial" panose="020B0604020202020204" pitchFamily="34" charset="0"/>
                <a:cs typeface="Arial" panose="020B0604020202020204" pitchFamily="34" charset="0"/>
              </a:rPr>
              <a:t>Encapsulamiento de datos</a:t>
            </a:r>
          </a:p>
        </p:txBody>
      </p:sp>
      <p:sp>
        <p:nvSpPr>
          <p:cNvPr id="15" name="Rectángulo 14">
            <a:extLst>
              <a:ext uri="{FF2B5EF4-FFF2-40B4-BE49-F238E27FC236}">
                <a16:creationId xmlns:a16="http://schemas.microsoft.com/office/drawing/2014/main" id="{B41F8F35-0CAE-1B48-9FFE-4747EF99A32A}"/>
              </a:ext>
            </a:extLst>
          </p:cNvPr>
          <p:cNvSpPr/>
          <p:nvPr/>
        </p:nvSpPr>
        <p:spPr>
          <a:xfrm>
            <a:off x="2721342" y="1063577"/>
            <a:ext cx="7393371" cy="830997"/>
          </a:xfrm>
          <a:prstGeom prst="rect">
            <a:avLst/>
          </a:prstGeom>
        </p:spPr>
        <p:txBody>
          <a:bodyPr wrap="none">
            <a:spAutoFit/>
          </a:bodyPr>
          <a:lstStyle/>
          <a:p>
            <a:pPr lvl="1" algn="ctr"/>
            <a:r>
              <a:rPr lang="es-ES" sz="2400" dirty="0">
                <a:latin typeface="Arial" panose="020B0604020202020204" pitchFamily="34" charset="0"/>
                <a:cs typeface="Arial" panose="020B0604020202020204" pitchFamily="34" charset="0"/>
              </a:rPr>
              <a:t>¿Cómo se llaman las PDU</a:t>
            </a:r>
          </a:p>
          <a:p>
            <a:pPr lvl="1" algn="ctr"/>
            <a:r>
              <a:rPr lang="es-ES" sz="2400" dirty="0">
                <a:latin typeface="Arial" panose="020B0604020202020204" pitchFamily="34" charset="0"/>
                <a:cs typeface="Arial" panose="020B0604020202020204" pitchFamily="34" charset="0"/>
              </a:rPr>
              <a:t>(Unidades de Datos de Protocolo) en cada capa?</a:t>
            </a:r>
          </a:p>
        </p:txBody>
      </p:sp>
    </p:spTree>
    <p:extLst>
      <p:ext uri="{BB962C8B-B14F-4D97-AF65-F5344CB8AC3E}">
        <p14:creationId xmlns:p14="http://schemas.microsoft.com/office/powerpoint/2010/main" val="12973624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D6A83A47-B4D2-7748-9E9F-422FF75D1557}"/>
              </a:ext>
            </a:extLst>
          </p:cNvPr>
          <p:cNvGrpSpPr/>
          <p:nvPr/>
        </p:nvGrpSpPr>
        <p:grpSpPr>
          <a:xfrm>
            <a:off x="7872605" y="203115"/>
            <a:ext cx="4081707" cy="787400"/>
            <a:chOff x="6719938" y="-12262"/>
            <a:chExt cx="4081707" cy="787400"/>
          </a:xfrm>
        </p:grpSpPr>
        <p:pic>
          <p:nvPicPr>
            <p:cNvPr id="10" name="Imagen 9" descr="Sin título-2.png">
              <a:extLst>
                <a:ext uri="{FF2B5EF4-FFF2-40B4-BE49-F238E27FC236}">
                  <a16:creationId xmlns:a16="http://schemas.microsoft.com/office/drawing/2014/main" id="{09EAF716-DAEA-CA45-BF05-44BB5170D87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1" name="Rectángulo 10">
              <a:extLst>
                <a:ext uri="{FF2B5EF4-FFF2-40B4-BE49-F238E27FC236}">
                  <a16:creationId xmlns:a16="http://schemas.microsoft.com/office/drawing/2014/main" id="{02F10ECB-90F0-C64E-AAFD-BF24159DDF7D}"/>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a:extLst>
              <a:ext uri="{FF2B5EF4-FFF2-40B4-BE49-F238E27FC236}">
                <a16:creationId xmlns:a16="http://schemas.microsoft.com/office/drawing/2014/main" id="{A0746C53-3459-8848-BD4A-D6D1D4914823}"/>
              </a:ext>
            </a:extLst>
          </p:cNvPr>
          <p:cNvSpPr>
            <a:spLocks noGrp="1"/>
          </p:cNvSpPr>
          <p:nvPr>
            <p:ph type="ftr" sz="quarter" idx="11"/>
          </p:nvPr>
        </p:nvSpPr>
        <p:spPr/>
        <p:txBody>
          <a:bodyPr/>
          <a:lstStyle/>
          <a:p>
            <a:r>
              <a:rPr lang="es-MX"/>
              <a:t>Dr. en A. Juan Carlos Montes de Oca López</a:t>
            </a:r>
          </a:p>
        </p:txBody>
      </p:sp>
      <p:sp>
        <p:nvSpPr>
          <p:cNvPr id="6" name="Marcador de número de diapositiva 5">
            <a:extLst>
              <a:ext uri="{FF2B5EF4-FFF2-40B4-BE49-F238E27FC236}">
                <a16:creationId xmlns:a16="http://schemas.microsoft.com/office/drawing/2014/main" id="{60335C32-AF58-BA4B-B5B7-40F1BFEF6C8E}"/>
              </a:ext>
            </a:extLst>
          </p:cNvPr>
          <p:cNvSpPr>
            <a:spLocks noGrp="1"/>
          </p:cNvSpPr>
          <p:nvPr>
            <p:ph type="sldNum" sz="quarter" idx="12"/>
          </p:nvPr>
        </p:nvSpPr>
        <p:spPr/>
        <p:txBody>
          <a:bodyPr/>
          <a:lstStyle/>
          <a:p>
            <a:fld id="{49042BF9-C8AA-4BF5-90A6-F745506A1DB5}" type="slidenum">
              <a:rPr lang="es-MX" smtClean="0"/>
              <a:t>28</a:t>
            </a:fld>
            <a:endParaRPr lang="es-MX"/>
          </a:p>
        </p:txBody>
      </p:sp>
      <p:sp>
        <p:nvSpPr>
          <p:cNvPr id="16" name="Rectangle 2">
            <a:extLst>
              <a:ext uri="{FF2B5EF4-FFF2-40B4-BE49-F238E27FC236}">
                <a16:creationId xmlns:a16="http://schemas.microsoft.com/office/drawing/2014/main" id="{80389970-2E87-9E46-8678-82B7BE516691}"/>
              </a:ext>
            </a:extLst>
          </p:cNvPr>
          <p:cNvSpPr txBox="1">
            <a:spLocks noChangeArrowheads="1"/>
          </p:cNvSpPr>
          <p:nvPr/>
        </p:nvSpPr>
        <p:spPr>
          <a:xfrm>
            <a:off x="822943" y="961289"/>
            <a:ext cx="10364451" cy="896641"/>
          </a:xfrm>
          <a:prstGeom prst="rect">
            <a:avLst/>
          </a:prstGeom>
        </p:spPr>
        <p:txBody>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r>
              <a:rPr lang="es-ES" sz="2000" dirty="0">
                <a:latin typeface="Arial" panose="020B0604020202020204" pitchFamily="34" charset="0"/>
                <a:cs typeface="Arial" panose="020B0604020202020204" pitchFamily="34" charset="0"/>
              </a:rPr>
              <a:t>Transferencia de datos en la red</a:t>
            </a:r>
            <a:br>
              <a:rPr lang="es-ES" sz="2000" dirty="0">
                <a:latin typeface="Arial" panose="020B0604020202020204" pitchFamily="34" charset="0"/>
                <a:cs typeface="Arial" panose="020B0604020202020204" pitchFamily="34" charset="0"/>
              </a:rPr>
            </a:br>
            <a:r>
              <a:rPr lang="es-ES" dirty="0">
                <a:latin typeface="Arial" panose="020B0604020202020204" pitchFamily="34" charset="0"/>
                <a:cs typeface="Arial" panose="020B0604020202020204" pitchFamily="34" charset="0"/>
              </a:rPr>
              <a:t>Acceso a los datos</a:t>
            </a:r>
          </a:p>
        </p:txBody>
      </p:sp>
      <p:pic>
        <p:nvPicPr>
          <p:cNvPr id="17" name="Picture 2">
            <a:extLst>
              <a:ext uri="{FF2B5EF4-FFF2-40B4-BE49-F238E27FC236}">
                <a16:creationId xmlns:a16="http://schemas.microsoft.com/office/drawing/2014/main" id="{D2103E38-91AC-5547-9412-35749A43AD1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1442069" y="2630096"/>
            <a:ext cx="9511186" cy="30985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091854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A64A0F23-9B4A-4065-8585-9FD932D18501}"/>
              </a:ext>
            </a:extLst>
          </p:cNvPr>
          <p:cNvSpPr txBox="1"/>
          <p:nvPr/>
        </p:nvSpPr>
        <p:spPr>
          <a:xfrm>
            <a:off x="152481" y="1300154"/>
            <a:ext cx="2362506" cy="523220"/>
          </a:xfrm>
          <a:prstGeom prst="rect">
            <a:avLst/>
          </a:prstGeom>
          <a:gradFill flip="none" rotWithShape="1">
            <a:gsLst>
              <a:gs pos="100000">
                <a:srgbClr val="92D050"/>
              </a:gs>
              <a:gs pos="50000">
                <a:srgbClr val="92D050"/>
              </a:gs>
              <a:gs pos="100000">
                <a:schemeClr val="accent1">
                  <a:shade val="100000"/>
                  <a:satMod val="115000"/>
                </a:schemeClr>
              </a:gs>
            </a:gsLst>
            <a:lin ang="13500000" scaled="1"/>
            <a:tileRect/>
          </a:gradFill>
        </p:spPr>
        <p:txBody>
          <a:bodyPr wrap="square" rtlCol="0">
            <a:spAutoFit/>
          </a:bodyPr>
          <a:lstStyle/>
          <a:p>
            <a:pPr algn="ctr"/>
            <a:r>
              <a:rPr lang="es-MX" sz="2000" dirty="0">
                <a:ln w="0"/>
                <a:latin typeface="Arial" panose="020B0604020202020204" pitchFamily="34" charset="0"/>
                <a:cs typeface="Arial" panose="020B0604020202020204" pitchFamily="34" charset="0"/>
              </a:rPr>
              <a:t>Modelo </a:t>
            </a:r>
            <a:r>
              <a:rPr lang="es-MX" sz="2800" b="1" dirty="0">
                <a:ln w="0"/>
                <a:solidFill>
                  <a:srgbClr val="FFFF00"/>
                </a:solidFill>
                <a:latin typeface="Arial" panose="020B0604020202020204" pitchFamily="34" charset="0"/>
                <a:cs typeface="Arial" panose="020B0604020202020204" pitchFamily="34" charset="0"/>
              </a:rPr>
              <a:t>TCP/IP</a:t>
            </a:r>
            <a:endParaRPr lang="es-MX" sz="2000" b="1" dirty="0">
              <a:ln w="0"/>
              <a:solidFill>
                <a:srgbClr val="FFFF00"/>
              </a:solidFill>
              <a:latin typeface="Arial" panose="020B0604020202020204" pitchFamily="34" charset="0"/>
              <a:cs typeface="Arial" panose="020B0604020202020204" pitchFamily="34" charset="0"/>
            </a:endParaRPr>
          </a:p>
        </p:txBody>
      </p:sp>
      <p:pic>
        <p:nvPicPr>
          <p:cNvPr id="4" name="Picture 2" descr="Imagen relacionada">
            <a:extLst>
              <a:ext uri="{FF2B5EF4-FFF2-40B4-BE49-F238E27FC236}">
                <a16:creationId xmlns:a16="http://schemas.microsoft.com/office/drawing/2014/main" id="{A44324C6-CC34-4BD1-8270-520808AD8D8F}"/>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63458" y="3063426"/>
            <a:ext cx="2286000" cy="2857500"/>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a:extLst>
              <a:ext uri="{FF2B5EF4-FFF2-40B4-BE49-F238E27FC236}">
                <a16:creationId xmlns:a16="http://schemas.microsoft.com/office/drawing/2014/main" id="{187E2691-B494-4C6C-827C-8A51020FAD22}"/>
              </a:ext>
            </a:extLst>
          </p:cNvPr>
          <p:cNvSpPr/>
          <p:nvPr/>
        </p:nvSpPr>
        <p:spPr>
          <a:xfrm>
            <a:off x="2083999" y="1969305"/>
            <a:ext cx="5410495" cy="4401205"/>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El modelo TCP/IP, también utiliza el enfoque modular (utiliza módulos o capas), pero sólo contiene cuatro:</a:t>
            </a:r>
          </a:p>
          <a:p>
            <a:pPr algn="just"/>
            <a:endParaRPr lang="es-MX" sz="2000"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MX" sz="2000" dirty="0">
                <a:latin typeface="Arial" panose="020B0604020202020204" pitchFamily="34" charset="0"/>
                <a:cs typeface="Arial" panose="020B0604020202020204" pitchFamily="34" charset="0"/>
              </a:rPr>
              <a:t>Aplicación</a:t>
            </a:r>
          </a:p>
          <a:p>
            <a:pPr marL="342900" indent="-342900" algn="just">
              <a:buFont typeface="Arial" panose="020B0604020202020204" pitchFamily="34" charset="0"/>
              <a:buChar char="•"/>
            </a:pPr>
            <a:r>
              <a:rPr lang="es-MX" sz="2000" dirty="0">
                <a:latin typeface="Arial" panose="020B0604020202020204" pitchFamily="34" charset="0"/>
                <a:cs typeface="Arial" panose="020B0604020202020204" pitchFamily="34" charset="0"/>
              </a:rPr>
              <a:t>Internet</a:t>
            </a:r>
          </a:p>
          <a:p>
            <a:pPr marL="342900" indent="-342900" algn="just">
              <a:buFont typeface="Arial" panose="020B0604020202020204" pitchFamily="34" charset="0"/>
              <a:buChar char="•"/>
            </a:pPr>
            <a:r>
              <a:rPr lang="es-MX" sz="2000" dirty="0">
                <a:latin typeface="Arial" panose="020B0604020202020204" pitchFamily="34" charset="0"/>
                <a:cs typeface="Arial" panose="020B0604020202020204" pitchFamily="34" charset="0"/>
              </a:rPr>
              <a:t>Transporte</a:t>
            </a:r>
          </a:p>
          <a:p>
            <a:pPr marL="342900" indent="-342900" algn="just">
              <a:buFont typeface="Arial" panose="020B0604020202020204" pitchFamily="34" charset="0"/>
              <a:buChar char="•"/>
            </a:pPr>
            <a:r>
              <a:rPr lang="es-MX" sz="2000" dirty="0">
                <a:latin typeface="Arial" panose="020B0604020202020204" pitchFamily="34" charset="0"/>
                <a:cs typeface="Arial" panose="020B0604020202020204" pitchFamily="34" charset="0"/>
              </a:rPr>
              <a:t>Acceso a la red</a:t>
            </a:r>
          </a:p>
          <a:p>
            <a:pPr marL="342900" indent="-342900" algn="just">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Las capas del modelo TCP/IP tienen tareas mucho más diversas que las del modelo OSI, considerando que ciertas capas del modelo TCP/IP se corresponden con varios niveles del modelo OSI. </a:t>
            </a:r>
          </a:p>
        </p:txBody>
      </p:sp>
      <p:pic>
        <p:nvPicPr>
          <p:cNvPr id="7" name="Picture 2" descr="Resultado de imagen para MODELO TCP IP">
            <a:extLst>
              <a:ext uri="{FF2B5EF4-FFF2-40B4-BE49-F238E27FC236}">
                <a16:creationId xmlns:a16="http://schemas.microsoft.com/office/drawing/2014/main" id="{B5A9391D-CCF6-41B6-9A3B-79F476EF9A2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534" t="19328" r="16291" b="1605"/>
          <a:stretch/>
        </p:blipFill>
        <p:spPr bwMode="auto">
          <a:xfrm>
            <a:off x="8004339" y="2061719"/>
            <a:ext cx="3818238" cy="3336324"/>
          </a:xfrm>
          <a:prstGeom prst="rect">
            <a:avLst/>
          </a:prstGeom>
          <a:noFill/>
          <a:effectLst>
            <a:glow rad="228600">
              <a:schemeClr val="accent3">
                <a:satMod val="175000"/>
                <a:alpha val="40000"/>
              </a:schemeClr>
            </a:glow>
          </a:effectLst>
          <a:extLst>
            <a:ext uri="{909E8E84-426E-40DD-AFC4-6F175D3DCCD1}">
              <a14:hiddenFill xmlns:a14="http://schemas.microsoft.com/office/drawing/2010/main">
                <a:solidFill>
                  <a:srgbClr val="FFFFFF"/>
                </a:solidFill>
              </a14:hiddenFill>
            </a:ext>
          </a:extLst>
        </p:spPr>
      </p:pic>
      <p:grpSp>
        <p:nvGrpSpPr>
          <p:cNvPr id="8" name="Grupo 7">
            <a:extLst>
              <a:ext uri="{FF2B5EF4-FFF2-40B4-BE49-F238E27FC236}">
                <a16:creationId xmlns:a16="http://schemas.microsoft.com/office/drawing/2014/main" id="{B4C226E2-2DFF-3743-9647-552E3A14D1B6}"/>
              </a:ext>
            </a:extLst>
          </p:cNvPr>
          <p:cNvGrpSpPr/>
          <p:nvPr/>
        </p:nvGrpSpPr>
        <p:grpSpPr>
          <a:xfrm>
            <a:off x="7872605" y="203115"/>
            <a:ext cx="4081707" cy="787400"/>
            <a:chOff x="6719938" y="-12262"/>
            <a:chExt cx="4081707" cy="787400"/>
          </a:xfrm>
        </p:grpSpPr>
        <p:pic>
          <p:nvPicPr>
            <p:cNvPr id="9" name="Imagen 8" descr="Sin título-2.png">
              <a:extLst>
                <a:ext uri="{FF2B5EF4-FFF2-40B4-BE49-F238E27FC236}">
                  <a16:creationId xmlns:a16="http://schemas.microsoft.com/office/drawing/2014/main" id="{49702D37-81DA-C844-A2CB-5B1619BE8CA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5F59A363-BB26-1D48-B31B-891C2D11835A}"/>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a:extLst>
              <a:ext uri="{FF2B5EF4-FFF2-40B4-BE49-F238E27FC236}">
                <a16:creationId xmlns:a16="http://schemas.microsoft.com/office/drawing/2014/main" id="{1C873E19-0EDA-F047-853C-2D94731795B9}"/>
              </a:ext>
            </a:extLst>
          </p:cNvPr>
          <p:cNvSpPr>
            <a:spLocks noGrp="1"/>
          </p:cNvSpPr>
          <p:nvPr>
            <p:ph type="ftr" sz="quarter" idx="11"/>
          </p:nvPr>
        </p:nvSpPr>
        <p:spPr>
          <a:xfrm>
            <a:off x="653798" y="6065837"/>
            <a:ext cx="6672887" cy="365125"/>
          </a:xfrm>
        </p:spPr>
        <p:txBody>
          <a:bodyPr/>
          <a:lstStyle/>
          <a:p>
            <a:pPr algn="r"/>
            <a:r>
              <a:rPr lang="es-MX" dirty="0"/>
              <a:t>Dr. en A. Juan Carlos Montes de Oca López</a:t>
            </a:r>
          </a:p>
        </p:txBody>
      </p:sp>
      <p:sp>
        <p:nvSpPr>
          <p:cNvPr id="11" name="Marcador de número de diapositiva 10">
            <a:extLst>
              <a:ext uri="{FF2B5EF4-FFF2-40B4-BE49-F238E27FC236}">
                <a16:creationId xmlns:a16="http://schemas.microsoft.com/office/drawing/2014/main" id="{6062D0F7-1571-5342-994B-11B7631DEA3C}"/>
              </a:ext>
            </a:extLst>
          </p:cNvPr>
          <p:cNvSpPr>
            <a:spLocks noGrp="1"/>
          </p:cNvSpPr>
          <p:nvPr>
            <p:ph type="sldNum" sz="quarter" idx="12"/>
          </p:nvPr>
        </p:nvSpPr>
        <p:spPr/>
        <p:txBody>
          <a:bodyPr/>
          <a:lstStyle/>
          <a:p>
            <a:fld id="{49042BF9-C8AA-4BF5-90A6-F745506A1DB5}" type="slidenum">
              <a:rPr lang="es-MX" smtClean="0"/>
              <a:t>29</a:t>
            </a:fld>
            <a:endParaRPr lang="es-MX"/>
          </a:p>
        </p:txBody>
      </p:sp>
    </p:spTree>
    <p:extLst>
      <p:ext uri="{BB962C8B-B14F-4D97-AF65-F5344CB8AC3E}">
        <p14:creationId xmlns:p14="http://schemas.microsoft.com/office/powerpoint/2010/main" val="498162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11" name="Título 1">
            <a:extLst>
              <a:ext uri="{FF2B5EF4-FFF2-40B4-BE49-F238E27FC236}">
                <a16:creationId xmlns:a16="http://schemas.microsoft.com/office/drawing/2014/main" id="{7C330473-6249-4871-B5E8-48BD65B54989}"/>
              </a:ext>
            </a:extLst>
          </p:cNvPr>
          <p:cNvSpPr txBox="1">
            <a:spLocks/>
          </p:cNvSpPr>
          <p:nvPr/>
        </p:nvSpPr>
        <p:spPr>
          <a:xfrm>
            <a:off x="0" y="6075007"/>
            <a:ext cx="8308427" cy="64646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sz="2800" b="1" dirty="0"/>
          </a:p>
        </p:txBody>
      </p:sp>
      <p:sp>
        <p:nvSpPr>
          <p:cNvPr id="13" name="Título 1">
            <a:extLst>
              <a:ext uri="{FF2B5EF4-FFF2-40B4-BE49-F238E27FC236}">
                <a16:creationId xmlns:a16="http://schemas.microsoft.com/office/drawing/2014/main" id="{A497FFDD-4B11-49B7-981C-8EF2BA057344}"/>
              </a:ext>
            </a:extLst>
          </p:cNvPr>
          <p:cNvSpPr txBox="1">
            <a:spLocks/>
          </p:cNvSpPr>
          <p:nvPr/>
        </p:nvSpPr>
        <p:spPr>
          <a:xfrm>
            <a:off x="1941787" y="2401528"/>
            <a:ext cx="8308427" cy="113196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 b="1" dirty="0"/>
              <a:t>Unidad de competencia II</a:t>
            </a:r>
          </a:p>
          <a:p>
            <a:pPr algn="ctr"/>
            <a:endParaRPr lang="es-ES" b="1" dirty="0"/>
          </a:p>
          <a:p>
            <a:pPr algn="ctr"/>
            <a:r>
              <a:rPr lang="es-ES" b="1" dirty="0"/>
              <a:t>Arquitectura de red basada en los Modelo OSI y TCP</a:t>
            </a:r>
            <a:endParaRPr lang="en-US" b="1" dirty="0"/>
          </a:p>
        </p:txBody>
      </p:sp>
      <p:sp>
        <p:nvSpPr>
          <p:cNvPr id="14" name="Marcador de número de diapositiva 13">
            <a:extLst>
              <a:ext uri="{FF2B5EF4-FFF2-40B4-BE49-F238E27FC236}">
                <a16:creationId xmlns:a16="http://schemas.microsoft.com/office/drawing/2014/main" id="{279B6BCA-66F9-4EA8-87DF-006E4426CD8E}"/>
              </a:ext>
            </a:extLst>
          </p:cNvPr>
          <p:cNvSpPr>
            <a:spLocks noGrp="1"/>
          </p:cNvSpPr>
          <p:nvPr>
            <p:ph type="sldNum" sz="quarter" idx="12"/>
          </p:nvPr>
        </p:nvSpPr>
        <p:spPr/>
        <p:txBody>
          <a:bodyPr/>
          <a:lstStyle/>
          <a:p>
            <a:fld id="{49042BF9-C8AA-4BF5-90A6-F745506A1DB5}" type="slidenum">
              <a:rPr lang="es-MX" smtClean="0"/>
              <a:t>3</a:t>
            </a:fld>
            <a:endParaRPr lang="es-MX"/>
          </a:p>
        </p:txBody>
      </p:sp>
      <p:sp>
        <p:nvSpPr>
          <p:cNvPr id="2" name="Marcador de pie de página 1"/>
          <p:cNvSpPr>
            <a:spLocks noGrp="1"/>
          </p:cNvSpPr>
          <p:nvPr>
            <p:ph type="ftr" sz="quarter" idx="11"/>
          </p:nvPr>
        </p:nvSpPr>
        <p:spPr/>
        <p:txBody>
          <a:bodyPr/>
          <a:lstStyle/>
          <a:p>
            <a:r>
              <a:rPr lang="es-MX"/>
              <a:t>Dr. en A. Juan Carlos Montes de Oca López</a:t>
            </a:r>
          </a:p>
        </p:txBody>
      </p:sp>
    </p:spTree>
    <p:extLst>
      <p:ext uri="{BB962C8B-B14F-4D97-AF65-F5344CB8AC3E}">
        <p14:creationId xmlns:p14="http://schemas.microsoft.com/office/powerpoint/2010/main" val="26679376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D6A83A47-B4D2-7748-9E9F-422FF75D1557}"/>
              </a:ext>
            </a:extLst>
          </p:cNvPr>
          <p:cNvGrpSpPr/>
          <p:nvPr/>
        </p:nvGrpSpPr>
        <p:grpSpPr>
          <a:xfrm>
            <a:off x="7872605" y="203115"/>
            <a:ext cx="4081707" cy="787400"/>
            <a:chOff x="6719938" y="-12262"/>
            <a:chExt cx="4081707" cy="787400"/>
          </a:xfrm>
        </p:grpSpPr>
        <p:pic>
          <p:nvPicPr>
            <p:cNvPr id="10" name="Imagen 9" descr="Sin título-2.png">
              <a:extLst>
                <a:ext uri="{FF2B5EF4-FFF2-40B4-BE49-F238E27FC236}">
                  <a16:creationId xmlns:a16="http://schemas.microsoft.com/office/drawing/2014/main" id="{09EAF716-DAEA-CA45-BF05-44BB5170D87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1" name="Rectángulo 10">
              <a:extLst>
                <a:ext uri="{FF2B5EF4-FFF2-40B4-BE49-F238E27FC236}">
                  <a16:creationId xmlns:a16="http://schemas.microsoft.com/office/drawing/2014/main" id="{02F10ECB-90F0-C64E-AAFD-BF24159DDF7D}"/>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a:extLst>
              <a:ext uri="{FF2B5EF4-FFF2-40B4-BE49-F238E27FC236}">
                <a16:creationId xmlns:a16="http://schemas.microsoft.com/office/drawing/2014/main" id="{A0746C53-3459-8848-BD4A-D6D1D4914823}"/>
              </a:ext>
            </a:extLst>
          </p:cNvPr>
          <p:cNvSpPr>
            <a:spLocks noGrp="1"/>
          </p:cNvSpPr>
          <p:nvPr>
            <p:ph type="ftr" sz="quarter" idx="11"/>
          </p:nvPr>
        </p:nvSpPr>
        <p:spPr/>
        <p:txBody>
          <a:bodyPr/>
          <a:lstStyle/>
          <a:p>
            <a:r>
              <a:rPr lang="es-MX"/>
              <a:t>Dr. en A. Juan Carlos Montes de Oca López</a:t>
            </a:r>
          </a:p>
        </p:txBody>
      </p:sp>
      <p:sp>
        <p:nvSpPr>
          <p:cNvPr id="6" name="Marcador de número de diapositiva 5">
            <a:extLst>
              <a:ext uri="{FF2B5EF4-FFF2-40B4-BE49-F238E27FC236}">
                <a16:creationId xmlns:a16="http://schemas.microsoft.com/office/drawing/2014/main" id="{60335C32-AF58-BA4B-B5B7-40F1BFEF6C8E}"/>
              </a:ext>
            </a:extLst>
          </p:cNvPr>
          <p:cNvSpPr>
            <a:spLocks noGrp="1"/>
          </p:cNvSpPr>
          <p:nvPr>
            <p:ph type="sldNum" sz="quarter" idx="12"/>
          </p:nvPr>
        </p:nvSpPr>
        <p:spPr/>
        <p:txBody>
          <a:bodyPr/>
          <a:lstStyle/>
          <a:p>
            <a:fld id="{49042BF9-C8AA-4BF5-90A6-F745506A1DB5}" type="slidenum">
              <a:rPr lang="es-MX" smtClean="0"/>
              <a:t>30</a:t>
            </a:fld>
            <a:endParaRPr lang="es-MX"/>
          </a:p>
        </p:txBody>
      </p:sp>
      <p:sp>
        <p:nvSpPr>
          <p:cNvPr id="16" name="Rectangle 2">
            <a:extLst>
              <a:ext uri="{FF2B5EF4-FFF2-40B4-BE49-F238E27FC236}">
                <a16:creationId xmlns:a16="http://schemas.microsoft.com/office/drawing/2014/main" id="{602F7937-E57B-CA4A-8668-8476E3550A14}"/>
              </a:ext>
            </a:extLst>
          </p:cNvPr>
          <p:cNvSpPr txBox="1">
            <a:spLocks noChangeArrowheads="1"/>
          </p:cNvSpPr>
          <p:nvPr/>
        </p:nvSpPr>
        <p:spPr>
          <a:xfrm>
            <a:off x="822943" y="1210042"/>
            <a:ext cx="10364451" cy="525790"/>
          </a:xfrm>
          <a:prstGeom prst="rect">
            <a:avLst/>
          </a:prstGeom>
        </p:spPr>
        <p:txBody>
          <a:bodyPr>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r>
              <a:rPr lang="es-ES" sz="2800" dirty="0">
                <a:latin typeface="Arial" panose="020B0604020202020204" pitchFamily="34" charset="0"/>
                <a:cs typeface="Arial" panose="020B0604020202020204" pitchFamily="34" charset="0"/>
              </a:rPr>
              <a:t>Comparación de los modelos</a:t>
            </a:r>
            <a:endParaRPr lang="es-ES" sz="4400" dirty="0">
              <a:latin typeface="Arial" panose="020B0604020202020204" pitchFamily="34" charset="0"/>
              <a:cs typeface="Arial" panose="020B0604020202020204" pitchFamily="34" charset="0"/>
            </a:endParaRPr>
          </a:p>
        </p:txBody>
      </p:sp>
      <p:pic>
        <p:nvPicPr>
          <p:cNvPr id="17" name="Picture 2">
            <a:extLst>
              <a:ext uri="{FF2B5EF4-FFF2-40B4-BE49-F238E27FC236}">
                <a16:creationId xmlns:a16="http://schemas.microsoft.com/office/drawing/2014/main" id="{06959C90-91C4-1141-B5B8-4A5C702A9CC3}"/>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629145" y="1955701"/>
            <a:ext cx="4752045" cy="40267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229273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122D9BA4-760F-468C-8A1E-FDE61EDD020E}"/>
              </a:ext>
            </a:extLst>
          </p:cNvPr>
          <p:cNvSpPr txBox="1"/>
          <p:nvPr/>
        </p:nvSpPr>
        <p:spPr>
          <a:xfrm>
            <a:off x="286952" y="1842605"/>
            <a:ext cx="2362506" cy="523220"/>
          </a:xfrm>
          <a:prstGeom prst="rect">
            <a:avLst/>
          </a:prstGeom>
          <a:gradFill flip="none" rotWithShape="1">
            <a:gsLst>
              <a:gs pos="100000">
                <a:srgbClr val="92D050"/>
              </a:gs>
              <a:gs pos="50000">
                <a:srgbClr val="92D050"/>
              </a:gs>
              <a:gs pos="100000">
                <a:schemeClr val="accent1">
                  <a:shade val="100000"/>
                  <a:satMod val="115000"/>
                </a:schemeClr>
              </a:gs>
            </a:gsLst>
            <a:lin ang="13500000" scaled="1"/>
            <a:tileRect/>
          </a:gradFill>
        </p:spPr>
        <p:txBody>
          <a:bodyPr wrap="square" rtlCol="0">
            <a:spAutoFit/>
          </a:bodyPr>
          <a:lstStyle/>
          <a:p>
            <a:pPr algn="ctr"/>
            <a:r>
              <a:rPr lang="es-MX" sz="2000" dirty="0">
                <a:ln w="0"/>
                <a:latin typeface="Arial" panose="020B0604020202020204" pitchFamily="34" charset="0"/>
                <a:cs typeface="Arial" panose="020B0604020202020204" pitchFamily="34" charset="0"/>
              </a:rPr>
              <a:t>Modelo </a:t>
            </a:r>
            <a:r>
              <a:rPr lang="es-MX" sz="2800" b="1" dirty="0">
                <a:ln w="0"/>
                <a:solidFill>
                  <a:srgbClr val="FFFF00"/>
                </a:solidFill>
                <a:latin typeface="Arial" panose="020B0604020202020204" pitchFamily="34" charset="0"/>
                <a:cs typeface="Arial" panose="020B0604020202020204" pitchFamily="34" charset="0"/>
              </a:rPr>
              <a:t>TCP/IP</a:t>
            </a:r>
            <a:endParaRPr lang="es-MX" sz="2000" b="1" dirty="0">
              <a:ln w="0"/>
              <a:solidFill>
                <a:srgbClr val="FFFF00"/>
              </a:solidFill>
              <a:latin typeface="Arial" panose="020B0604020202020204" pitchFamily="34" charset="0"/>
              <a:cs typeface="Arial" panose="020B0604020202020204" pitchFamily="34" charset="0"/>
            </a:endParaRPr>
          </a:p>
        </p:txBody>
      </p:sp>
      <p:sp>
        <p:nvSpPr>
          <p:cNvPr id="4" name="CuadroTexto 3">
            <a:extLst>
              <a:ext uri="{FF2B5EF4-FFF2-40B4-BE49-F238E27FC236}">
                <a16:creationId xmlns:a16="http://schemas.microsoft.com/office/drawing/2014/main" id="{D7698A6E-9D3C-4B77-A073-EFB7C4BCBDBC}"/>
              </a:ext>
            </a:extLst>
          </p:cNvPr>
          <p:cNvSpPr txBox="1"/>
          <p:nvPr/>
        </p:nvSpPr>
        <p:spPr>
          <a:xfrm>
            <a:off x="472709" y="2515333"/>
            <a:ext cx="2689519" cy="369332"/>
          </a:xfrm>
          <a:prstGeom prst="rect">
            <a:avLst/>
          </a:prstGeom>
          <a:solidFill>
            <a:schemeClr val="bg2">
              <a:lumMod val="75000"/>
            </a:schemeClr>
          </a:solidFill>
        </p:spPr>
        <p:txBody>
          <a:bodyPr wrap="none" rtlCol="0">
            <a:spAutoFit/>
          </a:bodyPr>
          <a:lstStyle/>
          <a:p>
            <a:pPr algn="ctr"/>
            <a:r>
              <a:rPr lang="es-MX" b="1" dirty="0">
                <a:ln w="0"/>
                <a:solidFill>
                  <a:schemeClr val="bg1"/>
                </a:solidFill>
                <a:latin typeface="Arial" panose="020B0604020202020204" pitchFamily="34" charset="0"/>
                <a:cs typeface="Arial" panose="020B0604020202020204" pitchFamily="34" charset="0"/>
              </a:rPr>
              <a:t>CAPA DE APLICACION</a:t>
            </a:r>
          </a:p>
        </p:txBody>
      </p:sp>
      <p:sp>
        <p:nvSpPr>
          <p:cNvPr id="6" name="Rectángulo 5">
            <a:extLst>
              <a:ext uri="{FF2B5EF4-FFF2-40B4-BE49-F238E27FC236}">
                <a16:creationId xmlns:a16="http://schemas.microsoft.com/office/drawing/2014/main" id="{CE146D8E-D22D-4AE2-AC2D-F1AB060E72BA}"/>
              </a:ext>
            </a:extLst>
          </p:cNvPr>
          <p:cNvSpPr/>
          <p:nvPr/>
        </p:nvSpPr>
        <p:spPr>
          <a:xfrm>
            <a:off x="3777056" y="1842605"/>
            <a:ext cx="8414944" cy="400110"/>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Engloba las 3 capas superiores del modelo OSI</a:t>
            </a:r>
            <a:endParaRPr lang="es-MX" sz="2000" b="0" i="0" dirty="0">
              <a:effectLst/>
              <a:latin typeface="Arial" panose="020B0604020202020204" pitchFamily="34" charset="0"/>
              <a:cs typeface="Arial" panose="020B0604020202020204" pitchFamily="34" charset="0"/>
            </a:endParaRPr>
          </a:p>
        </p:txBody>
      </p:sp>
      <p:grpSp>
        <p:nvGrpSpPr>
          <p:cNvPr id="7" name="Grupo 6">
            <a:extLst>
              <a:ext uri="{FF2B5EF4-FFF2-40B4-BE49-F238E27FC236}">
                <a16:creationId xmlns:a16="http://schemas.microsoft.com/office/drawing/2014/main" id="{87A092B7-7599-1A4C-8421-B64D08F35FC9}"/>
              </a:ext>
            </a:extLst>
          </p:cNvPr>
          <p:cNvGrpSpPr/>
          <p:nvPr/>
        </p:nvGrpSpPr>
        <p:grpSpPr>
          <a:xfrm>
            <a:off x="7872605" y="203115"/>
            <a:ext cx="4081707" cy="787400"/>
            <a:chOff x="6719938" y="-12262"/>
            <a:chExt cx="4081707" cy="787400"/>
          </a:xfrm>
        </p:grpSpPr>
        <p:pic>
          <p:nvPicPr>
            <p:cNvPr id="8" name="Imagen 7" descr="Sin título-2.png">
              <a:extLst>
                <a:ext uri="{FF2B5EF4-FFF2-40B4-BE49-F238E27FC236}">
                  <a16:creationId xmlns:a16="http://schemas.microsoft.com/office/drawing/2014/main" id="{712A23F0-7F31-4940-8242-242C9B2C44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9" name="Rectángulo 8">
              <a:extLst>
                <a:ext uri="{FF2B5EF4-FFF2-40B4-BE49-F238E27FC236}">
                  <a16:creationId xmlns:a16="http://schemas.microsoft.com/office/drawing/2014/main" id="{E4F40ECC-C7B2-4547-AA01-94718B811A7C}"/>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pic>
        <p:nvPicPr>
          <p:cNvPr id="11" name="Picture 2">
            <a:extLst>
              <a:ext uri="{FF2B5EF4-FFF2-40B4-BE49-F238E27FC236}">
                <a16:creationId xmlns:a16="http://schemas.microsoft.com/office/drawing/2014/main" id="{2783EC3E-1D62-9344-9469-B333CE501134}"/>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601603" y="2515333"/>
            <a:ext cx="5560326" cy="34910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arcador de pie de página 1">
            <a:extLst>
              <a:ext uri="{FF2B5EF4-FFF2-40B4-BE49-F238E27FC236}">
                <a16:creationId xmlns:a16="http://schemas.microsoft.com/office/drawing/2014/main" id="{2804A4C6-F159-C64A-9114-BA24523E1983}"/>
              </a:ext>
            </a:extLst>
          </p:cNvPr>
          <p:cNvSpPr>
            <a:spLocks noGrp="1"/>
          </p:cNvSpPr>
          <p:nvPr>
            <p:ph type="ftr" sz="quarter" idx="11"/>
          </p:nvPr>
        </p:nvSpPr>
        <p:spPr/>
        <p:txBody>
          <a:bodyPr/>
          <a:lstStyle/>
          <a:p>
            <a:r>
              <a:rPr lang="es-MX"/>
              <a:t>Dr. en A. Juan Carlos Montes de Oca López</a:t>
            </a:r>
          </a:p>
        </p:txBody>
      </p:sp>
      <p:sp>
        <p:nvSpPr>
          <p:cNvPr id="12" name="Marcador de número de diapositiva 11">
            <a:extLst>
              <a:ext uri="{FF2B5EF4-FFF2-40B4-BE49-F238E27FC236}">
                <a16:creationId xmlns:a16="http://schemas.microsoft.com/office/drawing/2014/main" id="{77EB8C25-338A-E747-A8E1-11F607CA99B6}"/>
              </a:ext>
            </a:extLst>
          </p:cNvPr>
          <p:cNvSpPr>
            <a:spLocks noGrp="1"/>
          </p:cNvSpPr>
          <p:nvPr>
            <p:ph type="sldNum" sz="quarter" idx="12"/>
          </p:nvPr>
        </p:nvSpPr>
        <p:spPr/>
        <p:txBody>
          <a:bodyPr/>
          <a:lstStyle/>
          <a:p>
            <a:fld id="{49042BF9-C8AA-4BF5-90A6-F745506A1DB5}" type="slidenum">
              <a:rPr lang="es-MX" smtClean="0"/>
              <a:t>31</a:t>
            </a:fld>
            <a:endParaRPr lang="es-MX"/>
          </a:p>
        </p:txBody>
      </p:sp>
    </p:spTree>
    <p:extLst>
      <p:ext uri="{BB962C8B-B14F-4D97-AF65-F5344CB8AC3E}">
        <p14:creationId xmlns:p14="http://schemas.microsoft.com/office/powerpoint/2010/main" val="3257651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C61B63E5-D03B-4545-8E9C-A0CF049FAA80}"/>
              </a:ext>
            </a:extLst>
          </p:cNvPr>
          <p:cNvSpPr txBox="1"/>
          <p:nvPr/>
        </p:nvSpPr>
        <p:spPr>
          <a:xfrm>
            <a:off x="286952" y="1842605"/>
            <a:ext cx="2362506" cy="523220"/>
          </a:xfrm>
          <a:prstGeom prst="rect">
            <a:avLst/>
          </a:prstGeom>
          <a:gradFill flip="none" rotWithShape="1">
            <a:gsLst>
              <a:gs pos="100000">
                <a:srgbClr val="92D050"/>
              </a:gs>
              <a:gs pos="50000">
                <a:srgbClr val="92D050"/>
              </a:gs>
              <a:gs pos="100000">
                <a:schemeClr val="accent1">
                  <a:shade val="100000"/>
                  <a:satMod val="115000"/>
                </a:schemeClr>
              </a:gs>
            </a:gsLst>
            <a:lin ang="13500000" scaled="1"/>
            <a:tileRect/>
          </a:gradFill>
        </p:spPr>
        <p:txBody>
          <a:bodyPr wrap="square" rtlCol="0">
            <a:spAutoFit/>
          </a:bodyPr>
          <a:lstStyle/>
          <a:p>
            <a:pPr algn="ctr"/>
            <a:r>
              <a:rPr lang="es-MX" sz="2000" dirty="0">
                <a:ln w="0"/>
                <a:latin typeface="Arial" panose="020B0604020202020204" pitchFamily="34" charset="0"/>
                <a:cs typeface="Arial" panose="020B0604020202020204" pitchFamily="34" charset="0"/>
              </a:rPr>
              <a:t>Modelo </a:t>
            </a:r>
            <a:r>
              <a:rPr lang="es-MX" sz="2800" b="1" dirty="0">
                <a:ln w="0"/>
                <a:solidFill>
                  <a:srgbClr val="FFFF00"/>
                </a:solidFill>
                <a:latin typeface="Arial" panose="020B0604020202020204" pitchFamily="34" charset="0"/>
                <a:cs typeface="Arial" panose="020B0604020202020204" pitchFamily="34" charset="0"/>
              </a:rPr>
              <a:t>TCP/IP</a:t>
            </a:r>
            <a:endParaRPr lang="es-MX" sz="2000" b="1" dirty="0">
              <a:ln w="0"/>
              <a:solidFill>
                <a:srgbClr val="FFFF00"/>
              </a:solidFill>
              <a:latin typeface="Arial" panose="020B0604020202020204" pitchFamily="34" charset="0"/>
              <a:cs typeface="Arial" panose="020B0604020202020204" pitchFamily="34" charset="0"/>
            </a:endParaRPr>
          </a:p>
        </p:txBody>
      </p:sp>
      <p:sp>
        <p:nvSpPr>
          <p:cNvPr id="4" name="CuadroTexto 3">
            <a:extLst>
              <a:ext uri="{FF2B5EF4-FFF2-40B4-BE49-F238E27FC236}">
                <a16:creationId xmlns:a16="http://schemas.microsoft.com/office/drawing/2014/main" id="{A6DA5C2B-D89A-427A-90C7-D97A693A8251}"/>
              </a:ext>
            </a:extLst>
          </p:cNvPr>
          <p:cNvSpPr txBox="1"/>
          <p:nvPr/>
        </p:nvSpPr>
        <p:spPr>
          <a:xfrm>
            <a:off x="1468205" y="2484336"/>
            <a:ext cx="1338828" cy="646331"/>
          </a:xfrm>
          <a:prstGeom prst="rect">
            <a:avLst/>
          </a:prstGeom>
          <a:solidFill>
            <a:schemeClr val="accent1">
              <a:lumMod val="60000"/>
              <a:lumOff val="40000"/>
            </a:schemeClr>
          </a:solidFill>
        </p:spPr>
        <p:txBody>
          <a:bodyPr wrap="none" rtlCol="0">
            <a:spAutoFit/>
          </a:bodyPr>
          <a:lstStyle/>
          <a:p>
            <a:pPr algn="ctr"/>
            <a:r>
              <a:rPr lang="es-MX" dirty="0">
                <a:ln w="0"/>
                <a:latin typeface="Arial" panose="020B0604020202020204" pitchFamily="34" charset="0"/>
                <a:cs typeface="Arial" panose="020B0604020202020204" pitchFamily="34" charset="0"/>
              </a:rPr>
              <a:t>CAPA DE </a:t>
            </a:r>
          </a:p>
          <a:p>
            <a:pPr algn="ctr"/>
            <a:r>
              <a:rPr lang="es-MX" dirty="0">
                <a:ln w="0"/>
                <a:latin typeface="Arial" panose="020B0604020202020204" pitchFamily="34" charset="0"/>
                <a:cs typeface="Arial" panose="020B0604020202020204" pitchFamily="34" charset="0"/>
              </a:rPr>
              <a:t>INTERNET</a:t>
            </a:r>
          </a:p>
        </p:txBody>
      </p:sp>
      <p:sp>
        <p:nvSpPr>
          <p:cNvPr id="6" name="Rectángulo 5">
            <a:extLst>
              <a:ext uri="{FF2B5EF4-FFF2-40B4-BE49-F238E27FC236}">
                <a16:creationId xmlns:a16="http://schemas.microsoft.com/office/drawing/2014/main" id="{C737CF5D-A108-440F-9879-D47E227B6B42}"/>
              </a:ext>
            </a:extLst>
          </p:cNvPr>
          <p:cNvSpPr/>
          <p:nvPr/>
        </p:nvSpPr>
        <p:spPr>
          <a:xfrm>
            <a:off x="3230773" y="1026997"/>
            <a:ext cx="7697203" cy="923330"/>
          </a:xfrm>
          <a:prstGeom prst="rect">
            <a:avLst/>
          </a:prstGeom>
        </p:spPr>
        <p:txBody>
          <a:bodyPr wrap="square">
            <a:spAutoFit/>
          </a:bodyPr>
          <a:lstStyle/>
          <a:p>
            <a:pPr algn="just"/>
            <a:r>
              <a:rPr lang="es-MX" dirty="0">
                <a:latin typeface="Arial" panose="020B0604020202020204" pitchFamily="34" charset="0"/>
                <a:cs typeface="Arial" panose="020B0604020202020204" pitchFamily="34" charset="0"/>
              </a:rPr>
              <a:t>Define los datagramas y administra las direcciones IP. Permite el enrutamiento de paquetes de datos a equipos remotos junto con la administración de su división y ensamblaje cuando se reciben. </a:t>
            </a:r>
          </a:p>
        </p:txBody>
      </p:sp>
      <p:grpSp>
        <p:nvGrpSpPr>
          <p:cNvPr id="7" name="Grupo 6">
            <a:extLst>
              <a:ext uri="{FF2B5EF4-FFF2-40B4-BE49-F238E27FC236}">
                <a16:creationId xmlns:a16="http://schemas.microsoft.com/office/drawing/2014/main" id="{76C19B93-BF51-5E4B-9E02-800D084851DD}"/>
              </a:ext>
            </a:extLst>
          </p:cNvPr>
          <p:cNvGrpSpPr/>
          <p:nvPr/>
        </p:nvGrpSpPr>
        <p:grpSpPr>
          <a:xfrm>
            <a:off x="7872605" y="203115"/>
            <a:ext cx="4081707" cy="787400"/>
            <a:chOff x="6719938" y="-12262"/>
            <a:chExt cx="4081707" cy="787400"/>
          </a:xfrm>
        </p:grpSpPr>
        <p:pic>
          <p:nvPicPr>
            <p:cNvPr id="8" name="Imagen 7" descr="Sin título-2.png">
              <a:extLst>
                <a:ext uri="{FF2B5EF4-FFF2-40B4-BE49-F238E27FC236}">
                  <a16:creationId xmlns:a16="http://schemas.microsoft.com/office/drawing/2014/main" id="{C2B88F6C-28E5-FA4C-90DC-F83D1D4BE04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9" name="Rectángulo 8">
              <a:extLst>
                <a:ext uri="{FF2B5EF4-FFF2-40B4-BE49-F238E27FC236}">
                  <a16:creationId xmlns:a16="http://schemas.microsoft.com/office/drawing/2014/main" id="{80F52419-6867-1A43-B2AB-5D306F5702DE}"/>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10" name="Rectángulo 9">
            <a:extLst>
              <a:ext uri="{FF2B5EF4-FFF2-40B4-BE49-F238E27FC236}">
                <a16:creationId xmlns:a16="http://schemas.microsoft.com/office/drawing/2014/main" id="{5E1E409A-8F8B-4D4C-BD07-F07D2213DCA7}"/>
              </a:ext>
            </a:extLst>
          </p:cNvPr>
          <p:cNvSpPr/>
          <p:nvPr/>
        </p:nvSpPr>
        <p:spPr>
          <a:xfrm>
            <a:off x="3230773" y="2231355"/>
            <a:ext cx="7697203" cy="3139321"/>
          </a:xfrm>
          <a:prstGeom prst="rect">
            <a:avLst/>
          </a:prstGeom>
        </p:spPr>
        <p:txBody>
          <a:bodyPr wrap="square">
            <a:spAutoFit/>
          </a:bodyPr>
          <a:lstStyle/>
          <a:p>
            <a:pPr algn="just"/>
            <a:r>
              <a:rPr lang="es-MX" dirty="0">
                <a:latin typeface="Arial" panose="020B0604020202020204" pitchFamily="34" charset="0"/>
                <a:cs typeface="Arial" panose="020B0604020202020204" pitchFamily="34" charset="0"/>
              </a:rPr>
              <a:t>Selecciona la mejor ruta para transmitir los paquetes por la red, de tal manera que cada paquete atraviese la menor cantidad de routers en el menor tiempo posible.</a:t>
            </a:r>
          </a:p>
          <a:p>
            <a:pPr algn="just"/>
            <a:endParaRPr lang="es-MX"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El protocolo principal que opera en la capa es el protocolo de internet (IP), es un protocolo no orientado a conexión de máximo esfuerzo que auxilia en el enrutamiento de paquetes (o datagramas). </a:t>
            </a:r>
          </a:p>
          <a:p>
            <a:pPr algn="just"/>
            <a:endParaRPr lang="es-MX" dirty="0">
              <a:latin typeface="Arial" panose="020B0604020202020204" pitchFamily="34" charset="0"/>
              <a:cs typeface="Arial" panose="020B0604020202020204" pitchFamily="34" charset="0"/>
            </a:endParaRPr>
          </a:p>
          <a:p>
            <a:pPr lvl="2" algn="just"/>
            <a:r>
              <a:rPr lang="es-MX" dirty="0">
                <a:latin typeface="Arial" panose="020B0604020202020204" pitchFamily="34" charset="0"/>
                <a:cs typeface="Arial" panose="020B0604020202020204" pitchFamily="34" charset="0"/>
              </a:rPr>
              <a:t>El término no orientado a conexión significa que no realiza la verificación y la corrección de errores. Un datagrama IP se compone de diferentes campos.</a:t>
            </a:r>
            <a:endParaRPr lang="es-MX" b="0" i="0" dirty="0">
              <a:effectLst/>
              <a:latin typeface="Arial" panose="020B0604020202020204" pitchFamily="34" charset="0"/>
              <a:cs typeface="Arial" panose="020B0604020202020204" pitchFamily="34" charset="0"/>
            </a:endParaRPr>
          </a:p>
        </p:txBody>
      </p:sp>
      <p:pic>
        <p:nvPicPr>
          <p:cNvPr id="2" name="Imagen 1">
            <a:extLst>
              <a:ext uri="{FF2B5EF4-FFF2-40B4-BE49-F238E27FC236}">
                <a16:creationId xmlns:a16="http://schemas.microsoft.com/office/drawing/2014/main" id="{1A22EFF0-F787-BE4D-BF50-87170E1F6755}"/>
              </a:ext>
            </a:extLst>
          </p:cNvPr>
          <p:cNvPicPr>
            <a:picLocks noChangeAspect="1"/>
          </p:cNvPicPr>
          <p:nvPr/>
        </p:nvPicPr>
        <p:blipFill>
          <a:blip r:embed="rId3"/>
          <a:stretch>
            <a:fillRect/>
          </a:stretch>
        </p:blipFill>
        <p:spPr>
          <a:xfrm>
            <a:off x="48469" y="3564217"/>
            <a:ext cx="4178300" cy="2616200"/>
          </a:xfrm>
          <a:prstGeom prst="rect">
            <a:avLst/>
          </a:prstGeom>
        </p:spPr>
      </p:pic>
      <p:sp>
        <p:nvSpPr>
          <p:cNvPr id="11" name="Marcador de pie de página 10">
            <a:extLst>
              <a:ext uri="{FF2B5EF4-FFF2-40B4-BE49-F238E27FC236}">
                <a16:creationId xmlns:a16="http://schemas.microsoft.com/office/drawing/2014/main" id="{9495EF09-658F-E141-BF8C-3D29473B3A8C}"/>
              </a:ext>
            </a:extLst>
          </p:cNvPr>
          <p:cNvSpPr>
            <a:spLocks noGrp="1"/>
          </p:cNvSpPr>
          <p:nvPr>
            <p:ph type="ftr" sz="quarter" idx="11"/>
          </p:nvPr>
        </p:nvSpPr>
        <p:spPr/>
        <p:txBody>
          <a:bodyPr/>
          <a:lstStyle/>
          <a:p>
            <a:r>
              <a:rPr lang="es-MX"/>
              <a:t>Dr. en A. Juan Carlos Montes de Oca López</a:t>
            </a:r>
          </a:p>
        </p:txBody>
      </p:sp>
      <p:sp>
        <p:nvSpPr>
          <p:cNvPr id="12" name="Marcador de número de diapositiva 11">
            <a:extLst>
              <a:ext uri="{FF2B5EF4-FFF2-40B4-BE49-F238E27FC236}">
                <a16:creationId xmlns:a16="http://schemas.microsoft.com/office/drawing/2014/main" id="{148A75B2-A2AF-3F4D-92B7-C18A0F8D9BCC}"/>
              </a:ext>
            </a:extLst>
          </p:cNvPr>
          <p:cNvSpPr>
            <a:spLocks noGrp="1"/>
          </p:cNvSpPr>
          <p:nvPr>
            <p:ph type="sldNum" sz="quarter" idx="12"/>
          </p:nvPr>
        </p:nvSpPr>
        <p:spPr/>
        <p:txBody>
          <a:bodyPr/>
          <a:lstStyle/>
          <a:p>
            <a:fld id="{49042BF9-C8AA-4BF5-90A6-F745506A1DB5}" type="slidenum">
              <a:rPr lang="es-MX" smtClean="0"/>
              <a:t>32</a:t>
            </a:fld>
            <a:endParaRPr lang="es-MX"/>
          </a:p>
        </p:txBody>
      </p:sp>
    </p:spTree>
    <p:extLst>
      <p:ext uri="{BB962C8B-B14F-4D97-AF65-F5344CB8AC3E}">
        <p14:creationId xmlns:p14="http://schemas.microsoft.com/office/powerpoint/2010/main" val="28629629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31C7E0C2-6F65-4742-A443-2461E2D468EE}"/>
              </a:ext>
            </a:extLst>
          </p:cNvPr>
          <p:cNvSpPr txBox="1"/>
          <p:nvPr/>
        </p:nvSpPr>
        <p:spPr>
          <a:xfrm>
            <a:off x="231004" y="1509312"/>
            <a:ext cx="4214385" cy="44627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300" b="1" i="1" u="none" strike="noStrike" kern="1200" cap="none" spc="0" normalizeH="0" baseline="0" noProof="0" dirty="0">
                <a:ln>
                  <a:noFill/>
                </a:ln>
                <a:solidFill>
                  <a:srgbClr val="70AD47">
                    <a:lumMod val="75000"/>
                  </a:srgbClr>
                </a:solidFill>
                <a:effectLst/>
                <a:uLnTx/>
                <a:uFillTx/>
                <a:latin typeface="Arial" panose="020B0604020202020204" pitchFamily="34" charset="0"/>
                <a:ea typeface="+mn-ea"/>
                <a:cs typeface="Arial" panose="020B0604020202020204" pitchFamily="34" charset="0"/>
              </a:rPr>
              <a:t>Referencias</a:t>
            </a:r>
          </a:p>
        </p:txBody>
      </p:sp>
      <p:cxnSp>
        <p:nvCxnSpPr>
          <p:cNvPr id="4" name="Conector recto 3">
            <a:extLst>
              <a:ext uri="{FF2B5EF4-FFF2-40B4-BE49-F238E27FC236}">
                <a16:creationId xmlns:a16="http://schemas.microsoft.com/office/drawing/2014/main" id="{D7BDA9AC-66F0-43EB-8AB0-90509028DDF9}"/>
              </a:ext>
            </a:extLst>
          </p:cNvPr>
          <p:cNvCxnSpPr/>
          <p:nvPr/>
        </p:nvCxnSpPr>
        <p:spPr>
          <a:xfrm>
            <a:off x="-2" y="1958098"/>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59A11CAA-61A4-480A-81F1-15FBB2E46782}"/>
              </a:ext>
            </a:extLst>
          </p:cNvPr>
          <p:cNvSpPr/>
          <p:nvPr/>
        </p:nvSpPr>
        <p:spPr>
          <a:xfrm>
            <a:off x="461402" y="1955588"/>
            <a:ext cx="11560269" cy="4278094"/>
          </a:xfrm>
          <a:prstGeom prst="rect">
            <a:avLst/>
          </a:prstGeom>
        </p:spPr>
        <p:txBody>
          <a:bodyPr wrap="square">
            <a:spAutoFit/>
          </a:bodyP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Abad Domingo, Alfredo. (2013).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Redes</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locales. McGraw-Hill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España</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Consultado</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desde</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la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Biblioteca</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Digital</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CISCO (2017). CCNA Routing &amp; Switching: Intro to Networks 6.0.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Recuperado</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del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curso</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oficial</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de la Academia Cisco: </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3"/>
              </a:rPr>
              <a:t>https://www.netacad.com/group/resources/course-resources</a:t>
            </a:r>
            <a:endPar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Fermín Pérez, F., &amp; Guerra Guerra, J. (2017). Internet de las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Cosas</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Perspectiv@S</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10(11), 45-49.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Consultado</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de </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4"/>
              </a:rPr>
              <a:t>http://revistas.uigv.edu.pe/index.php/perspectiva/article/view/187</a:t>
            </a:r>
            <a:endPar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García Aparicio, J.L. (2017).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Tendencias</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actuales</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de la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convergencia</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de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medios</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en</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Internet.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Consultado</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de </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5"/>
              </a:rPr>
              <a:t>http://publicacionesdidacticas.com/hemeroteca/articulo/081136/articulo-pdf</a:t>
            </a:r>
            <a:endPar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García-</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Peñalvo</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F. J. (2018) Los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orígenes</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de Internet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presentado</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en</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Módulo</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de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Ingeniería</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Informática</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en</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el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Itinerario</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Posgraduados</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Ciencias</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Puras</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de la Universidad de la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Experiencia</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de la Universidad de Salamanca,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Facultad</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de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Educación</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Salamanca, 17 de mayo de 2018, 2018.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doi</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10.5281/zenodo.1245859</a:t>
            </a:r>
          </a:p>
          <a:p>
            <a:pPr marL="285750" indent="-285750" algn="just" defTabSz="914400">
              <a:buFont typeface="Arial" panose="020B0604020202020204" pitchFamily="34" charset="0"/>
              <a:buChar char="•"/>
            </a:pPr>
            <a:r>
              <a:rPr lang="en-US" sz="1600" dirty="0">
                <a:solidFill>
                  <a:prstClr val="black"/>
                </a:solidFill>
                <a:latin typeface="Arial" panose="020B0604020202020204" pitchFamily="34" charset="0"/>
                <a:cs typeface="Arial" panose="020B0604020202020204" pitchFamily="34" charset="0"/>
              </a:rPr>
              <a:t>Marin, Moreno (2013). </a:t>
            </a:r>
            <a:r>
              <a:rPr lang="en-US" sz="1600" dirty="0" err="1">
                <a:solidFill>
                  <a:prstClr val="black"/>
                </a:solidFill>
                <a:latin typeface="Arial" panose="020B0604020202020204" pitchFamily="34" charset="0"/>
                <a:cs typeface="Arial" panose="020B0604020202020204" pitchFamily="34" charset="0"/>
              </a:rPr>
              <a:t>Modelo</a:t>
            </a:r>
            <a:r>
              <a:rPr lang="en-US" sz="1600" dirty="0">
                <a:solidFill>
                  <a:prstClr val="black"/>
                </a:solidFill>
                <a:latin typeface="Arial" panose="020B0604020202020204" pitchFamily="34" charset="0"/>
                <a:cs typeface="Arial" panose="020B0604020202020204" pitchFamily="34" charset="0"/>
              </a:rPr>
              <a:t> OSI. </a:t>
            </a:r>
            <a:r>
              <a:rPr lang="en-US" sz="1600" dirty="0" err="1">
                <a:solidFill>
                  <a:prstClr val="black"/>
                </a:solidFill>
                <a:latin typeface="Arial" panose="020B0604020202020204" pitchFamily="34" charset="0"/>
                <a:cs typeface="Arial" panose="020B0604020202020204" pitchFamily="34" charset="0"/>
              </a:rPr>
              <a:t>Recuperado</a:t>
            </a:r>
            <a:r>
              <a:rPr lang="en-US" sz="1600" dirty="0">
                <a:solidFill>
                  <a:prstClr val="black"/>
                </a:solidFill>
                <a:latin typeface="Arial" panose="020B0604020202020204" pitchFamily="34" charset="0"/>
                <a:cs typeface="Arial" panose="020B0604020202020204" pitchFamily="34" charset="0"/>
              </a:rPr>
              <a:t> de </a:t>
            </a:r>
            <a:r>
              <a:rPr lang="en-US" sz="1600" dirty="0">
                <a:solidFill>
                  <a:prstClr val="black"/>
                </a:solidFill>
                <a:latin typeface="Arial" panose="020B0604020202020204" pitchFamily="34" charset="0"/>
                <a:cs typeface="Arial" panose="020B0604020202020204" pitchFamily="34" charset="0"/>
                <a:hlinkClick r:id="rId6"/>
              </a:rPr>
              <a:t>http://www.academia.edu/download/35756801/01_modelo_OSI_v2.pdf</a:t>
            </a:r>
            <a:endParaRPr lang="en-US" sz="1600" dirty="0">
              <a:solidFill>
                <a:prstClr val="black"/>
              </a:solidFill>
              <a:latin typeface="Arial" panose="020B0604020202020204" pitchFamily="34" charset="0"/>
              <a:cs typeface="Arial" panose="020B060402020202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Molina Robles, Francisco José. (2014).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Redes</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locales. RA-MA Editorial.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Consultado</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desde</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la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Biblioteca</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Digital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Publicaciones</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Didacticas</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Núm</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81 pp. 899 a 903.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Recuperado</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de </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7"/>
              </a:rPr>
              <a:t>https://publicacionesdidacticas.com/hemeroteca/articulo/081136/articulo-pdf</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Tanenbaum, Andrew S &amp;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Wetherall</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David J. (2012).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Redes</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de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Computadoras</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5a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edición</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Editorial Pearson.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Consultado</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desde</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la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Biblioteca</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Digital.</a:t>
            </a:r>
          </a:p>
          <a:p>
            <a:pPr marL="285750" lvl="0" indent="-285750" algn="just" defTabSz="914400">
              <a:buFont typeface="Arial" panose="020B0604020202020204" pitchFamily="34" charset="0"/>
              <a:buChar char="•"/>
            </a:pPr>
            <a:r>
              <a:rPr lang="en-US" sz="1600" dirty="0" err="1">
                <a:solidFill>
                  <a:prstClr val="black"/>
                </a:solidFill>
                <a:latin typeface="Arial" panose="020B0604020202020204" pitchFamily="34" charset="0"/>
                <a:cs typeface="Arial" panose="020B0604020202020204" pitchFamily="34" charset="0"/>
              </a:rPr>
              <a:t>Tolosa</a:t>
            </a:r>
            <a:r>
              <a:rPr lang="en-US" sz="1600" dirty="0">
                <a:solidFill>
                  <a:prstClr val="black"/>
                </a:solidFill>
                <a:latin typeface="Arial" panose="020B0604020202020204" pitchFamily="34" charset="0"/>
                <a:cs typeface="Arial" panose="020B0604020202020204" pitchFamily="34" charset="0"/>
              </a:rPr>
              <a:t>, Gabriel (2014). </a:t>
            </a:r>
            <a:r>
              <a:rPr lang="en-US" sz="1600" dirty="0" err="1">
                <a:solidFill>
                  <a:prstClr val="black"/>
                </a:solidFill>
                <a:latin typeface="Arial" panose="020B0604020202020204" pitchFamily="34" charset="0"/>
                <a:cs typeface="Arial" panose="020B0604020202020204" pitchFamily="34" charset="0"/>
              </a:rPr>
              <a:t>Protocolos</a:t>
            </a:r>
            <a:r>
              <a:rPr lang="en-US" sz="1600" dirty="0">
                <a:solidFill>
                  <a:prstClr val="black"/>
                </a:solidFill>
                <a:latin typeface="Arial" panose="020B0604020202020204" pitchFamily="34" charset="0"/>
                <a:cs typeface="Arial" panose="020B0604020202020204" pitchFamily="34" charset="0"/>
              </a:rPr>
              <a:t> y </a:t>
            </a:r>
            <a:r>
              <a:rPr lang="en-US" sz="1600" dirty="0" err="1">
                <a:solidFill>
                  <a:prstClr val="black"/>
                </a:solidFill>
                <a:latin typeface="Arial" panose="020B0604020202020204" pitchFamily="34" charset="0"/>
                <a:cs typeface="Arial" panose="020B0604020202020204" pitchFamily="34" charset="0"/>
              </a:rPr>
              <a:t>modelo</a:t>
            </a:r>
            <a:r>
              <a:rPr lang="en-US" sz="1600" dirty="0">
                <a:solidFill>
                  <a:prstClr val="black"/>
                </a:solidFill>
                <a:latin typeface="Arial" panose="020B0604020202020204" pitchFamily="34" charset="0"/>
                <a:cs typeface="Arial" panose="020B0604020202020204" pitchFamily="34" charset="0"/>
              </a:rPr>
              <a:t> OSI. </a:t>
            </a:r>
            <a:r>
              <a:rPr lang="en-US" sz="1600" dirty="0" err="1">
                <a:solidFill>
                  <a:prstClr val="black"/>
                </a:solidFill>
                <a:latin typeface="Arial" panose="020B0604020202020204" pitchFamily="34" charset="0"/>
                <a:cs typeface="Arial" panose="020B0604020202020204" pitchFamily="34" charset="0"/>
              </a:rPr>
              <a:t>Recuperado</a:t>
            </a:r>
            <a:r>
              <a:rPr lang="en-US" sz="1600" dirty="0">
                <a:solidFill>
                  <a:prstClr val="black"/>
                </a:solidFill>
                <a:latin typeface="Arial" panose="020B0604020202020204" pitchFamily="34" charset="0"/>
                <a:cs typeface="Arial" panose="020B0604020202020204" pitchFamily="34" charset="0"/>
              </a:rPr>
              <a:t> de </a:t>
            </a:r>
            <a:r>
              <a:rPr lang="en-US" sz="1600" dirty="0">
                <a:solidFill>
                  <a:prstClr val="black"/>
                </a:solidFill>
                <a:latin typeface="Arial" panose="020B0604020202020204" pitchFamily="34" charset="0"/>
                <a:cs typeface="Arial" panose="020B0604020202020204" pitchFamily="34" charset="0"/>
                <a:hlinkClick r:id="rId8"/>
              </a:rPr>
              <a:t>http://www.tyr.unlu.edu.ar/pub/02-ProtocolosOSI.pdf</a:t>
            </a:r>
            <a:endParaRPr lang="en-US" sz="1600" dirty="0">
              <a:solidFill>
                <a:prstClr val="black"/>
              </a:solidFill>
              <a:latin typeface="Arial" panose="020B0604020202020204" pitchFamily="34" charset="0"/>
              <a:cs typeface="Arial" panose="020B0604020202020204" pitchFamily="34" charset="0"/>
            </a:endParaRPr>
          </a:p>
        </p:txBody>
      </p:sp>
      <p:sp>
        <p:nvSpPr>
          <p:cNvPr id="2" name="Marcador de número de diapositiva 1">
            <a:extLst>
              <a:ext uri="{FF2B5EF4-FFF2-40B4-BE49-F238E27FC236}">
                <a16:creationId xmlns:a16="http://schemas.microsoft.com/office/drawing/2014/main" id="{542FEDA5-82EE-4FEC-87DB-20832ECD714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042BF9-C8AA-4BF5-90A6-F745506A1DB5}" type="slidenum">
              <a:rPr kumimoji="0" lang="es-MX"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s-MX"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Marcador de pie de página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Dr. en A. Juan Carlos Montes de Oca López</a:t>
            </a:r>
          </a:p>
        </p:txBody>
      </p:sp>
    </p:spTree>
    <p:extLst>
      <p:ext uri="{BB962C8B-B14F-4D97-AF65-F5344CB8AC3E}">
        <p14:creationId xmlns:p14="http://schemas.microsoft.com/office/powerpoint/2010/main" val="10782405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31C7E0C2-6F65-4742-A443-2461E2D468EE}"/>
              </a:ext>
            </a:extLst>
          </p:cNvPr>
          <p:cNvSpPr txBox="1"/>
          <p:nvPr/>
        </p:nvSpPr>
        <p:spPr>
          <a:xfrm>
            <a:off x="231004" y="1509312"/>
            <a:ext cx="4214385" cy="44627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300" b="1" i="1" u="none" strike="noStrike" kern="1200" cap="none" spc="0" normalizeH="0" baseline="0" noProof="0" dirty="0">
                <a:ln>
                  <a:noFill/>
                </a:ln>
                <a:solidFill>
                  <a:srgbClr val="70AD47">
                    <a:lumMod val="75000"/>
                  </a:srgbClr>
                </a:solidFill>
                <a:effectLst/>
                <a:uLnTx/>
                <a:uFillTx/>
                <a:latin typeface="Arial" panose="020B0604020202020204" pitchFamily="34" charset="0"/>
                <a:ea typeface="+mn-ea"/>
                <a:cs typeface="Arial" panose="020B0604020202020204" pitchFamily="34" charset="0"/>
              </a:rPr>
              <a:t>Obtención de imágenes</a:t>
            </a:r>
          </a:p>
        </p:txBody>
      </p:sp>
      <p:cxnSp>
        <p:nvCxnSpPr>
          <p:cNvPr id="4" name="Conector recto 3">
            <a:extLst>
              <a:ext uri="{FF2B5EF4-FFF2-40B4-BE49-F238E27FC236}">
                <a16:creationId xmlns:a16="http://schemas.microsoft.com/office/drawing/2014/main" id="{D7BDA9AC-66F0-43EB-8AB0-90509028DDF9}"/>
              </a:ext>
            </a:extLst>
          </p:cNvPr>
          <p:cNvCxnSpPr/>
          <p:nvPr/>
        </p:nvCxnSpPr>
        <p:spPr>
          <a:xfrm>
            <a:off x="-2" y="1958098"/>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59A11CAA-61A4-480A-81F1-15FBB2E46782}"/>
              </a:ext>
            </a:extLst>
          </p:cNvPr>
          <p:cNvSpPr/>
          <p:nvPr/>
        </p:nvSpPr>
        <p:spPr>
          <a:xfrm>
            <a:off x="340378" y="2131482"/>
            <a:ext cx="11460112" cy="3662541"/>
          </a:xfrm>
          <a:prstGeom prst="rect">
            <a:avLst/>
          </a:prstGeom>
        </p:spPr>
        <p:txBody>
          <a:bodyPr wrap="square">
            <a:spAutoFit/>
          </a:bodyPr>
          <a:lstStyle/>
          <a:p>
            <a:pPr marL="342900" indent="-342900" algn="just">
              <a:lnSpc>
                <a:spcPct val="150000"/>
              </a:lnSpc>
              <a:buFont typeface="Arial" panose="020B0604020202020204" pitchFamily="34" charset="0"/>
              <a:buChar char="•"/>
            </a:pPr>
            <a:r>
              <a:rPr lang="es-MX" dirty="0">
                <a:solidFill>
                  <a:srgbClr val="0070C0"/>
                </a:solidFill>
                <a:latin typeface="Arial" panose="020B0604020202020204" pitchFamily="34" charset="0"/>
                <a:cs typeface="Arial" panose="020B0604020202020204" pitchFamily="34" charset="0"/>
                <a:hlinkClick r:id="rId3"/>
              </a:rPr>
              <a:t>http://modeloosiyprotocolos.galeon.com/</a:t>
            </a:r>
            <a:endParaRPr lang="es-MX" dirty="0">
              <a:solidFill>
                <a:srgbClr val="0070C0"/>
              </a:solidFill>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r>
              <a:rPr lang="es-MX" dirty="0">
                <a:solidFill>
                  <a:srgbClr val="0070C0"/>
                </a:solidFill>
                <a:latin typeface="Arial" panose="020B0604020202020204" pitchFamily="34" charset="0"/>
                <a:cs typeface="Arial" panose="020B0604020202020204" pitchFamily="34" charset="0"/>
                <a:hlinkClick r:id="rId4"/>
              </a:rPr>
              <a:t>http://www.uazuay.edu.ec/estudios/sistemas/teleproceso/apuntes_1/capa_enlace.htm</a:t>
            </a:r>
            <a:endParaRPr lang="es-MX" dirty="0">
              <a:solidFill>
                <a:srgbClr val="0070C0"/>
              </a:solidFill>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r>
              <a:rPr lang="es-MX" dirty="0">
                <a:solidFill>
                  <a:srgbClr val="0070C0"/>
                </a:solidFill>
                <a:latin typeface="Arial" panose="020B0604020202020204" pitchFamily="34" charset="0"/>
                <a:cs typeface="Arial" panose="020B0604020202020204" pitchFamily="34" charset="0"/>
                <a:hlinkClick r:id="rId5"/>
              </a:rPr>
              <a:t>http://galeon.com/belarmino/modeloosi.html</a:t>
            </a:r>
            <a:endParaRPr lang="es-MX" dirty="0">
              <a:solidFill>
                <a:srgbClr val="0070C0"/>
              </a:solidFill>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r>
              <a:rPr lang="es-MX" dirty="0">
                <a:solidFill>
                  <a:srgbClr val="0070C0"/>
                </a:solidFill>
                <a:latin typeface="Arial" panose="020B0604020202020204" pitchFamily="34" charset="0"/>
                <a:cs typeface="Arial" panose="020B0604020202020204" pitchFamily="34" charset="0"/>
                <a:hlinkClick r:id="rId6"/>
              </a:rPr>
              <a:t>http://cursousosinternet.wikispaces.com/Internet%2C+la+t%C3%A9cnica+en+la+red%2C+protocolos+y+aplicaciones.+Modelo+de+OSI</a:t>
            </a:r>
            <a:endParaRPr lang="es-MX" dirty="0">
              <a:solidFill>
                <a:srgbClr val="0070C0"/>
              </a:solidFill>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r>
              <a:rPr lang="es-MX" dirty="0">
                <a:solidFill>
                  <a:srgbClr val="0070C0"/>
                </a:solidFill>
                <a:latin typeface="Arial" panose="020B0604020202020204" pitchFamily="34" charset="0"/>
                <a:cs typeface="Arial" panose="020B0604020202020204" pitchFamily="34" charset="0"/>
                <a:hlinkClick r:id="rId7"/>
              </a:rPr>
              <a:t>http://www.slideshare.net/b3rmud3z/protocolos -de-las-capas-del-modelo-osi-13386230</a:t>
            </a:r>
            <a:endParaRPr lang="es-MX" dirty="0">
              <a:solidFill>
                <a:srgbClr val="0070C0"/>
              </a:solidFill>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r>
              <a:rPr lang="es-MX" dirty="0">
                <a:solidFill>
                  <a:srgbClr val="0070C0"/>
                </a:solidFill>
                <a:latin typeface="Arial" panose="020B0604020202020204" pitchFamily="34" charset="0"/>
                <a:cs typeface="Arial" panose="020B0604020202020204" pitchFamily="34" charset="0"/>
                <a:hlinkClick r:id="rId8"/>
              </a:rPr>
              <a:t>http://www.alfinal.com/Temas/tcpip.php</a:t>
            </a:r>
            <a:endParaRPr lang="es-MX" dirty="0">
              <a:solidFill>
                <a:srgbClr val="0070C0"/>
              </a:solidFill>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r>
              <a:rPr lang="es-MX" dirty="0">
                <a:solidFill>
                  <a:srgbClr val="0070C0"/>
                </a:solidFill>
                <a:latin typeface="Arial" panose="020B0604020202020204" pitchFamily="34" charset="0"/>
                <a:cs typeface="Arial" panose="020B0604020202020204" pitchFamily="34" charset="0"/>
                <a:hlinkClick r:id="rId9"/>
              </a:rPr>
              <a:t>http://microchipdeveloper.com/tcpip:tcp-ip-transportlayer-layer-4</a:t>
            </a:r>
            <a:endParaRPr lang="es-MX" dirty="0">
              <a:solidFill>
                <a:srgbClr val="0070C0"/>
              </a:solidFill>
              <a:latin typeface="Arial" panose="020B0604020202020204" pitchFamily="34" charset="0"/>
              <a:cs typeface="Arial" panose="020B0604020202020204" pitchFamily="34" charset="0"/>
            </a:endParaRPr>
          </a:p>
          <a:p>
            <a:pPr marL="171450" marR="0" lvl="0" indent="-171450" algn="just"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s-MX" sz="16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 name="Marcador de número de diapositiva 1">
            <a:extLst>
              <a:ext uri="{FF2B5EF4-FFF2-40B4-BE49-F238E27FC236}">
                <a16:creationId xmlns:a16="http://schemas.microsoft.com/office/drawing/2014/main" id="{542FEDA5-82EE-4FEC-87DB-20832ECD714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042BF9-C8AA-4BF5-90A6-F745506A1DB5}" type="slidenum">
              <a:rPr kumimoji="0" lang="es-MX"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s-MX"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Marcador de pie de página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Dr. en A. Juan Carlos Montes de Oca López</a:t>
            </a:r>
          </a:p>
        </p:txBody>
      </p:sp>
    </p:spTree>
    <p:extLst>
      <p:ext uri="{BB962C8B-B14F-4D97-AF65-F5344CB8AC3E}">
        <p14:creationId xmlns:p14="http://schemas.microsoft.com/office/powerpoint/2010/main" val="2275930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65A51E76-67D8-4B4D-A8AC-F633E12FFDC6}"/>
              </a:ext>
            </a:extLst>
          </p:cNvPr>
          <p:cNvSpPr/>
          <p:nvPr/>
        </p:nvSpPr>
        <p:spPr>
          <a:xfrm>
            <a:off x="4883824" y="806653"/>
            <a:ext cx="2614498" cy="646331"/>
          </a:xfrm>
          <a:prstGeom prst="rect">
            <a:avLst/>
          </a:prstGeom>
          <a:noFill/>
        </p:spPr>
        <p:txBody>
          <a:bodyPr wrap="none" lIns="91440" tIns="45720" rIns="91440" bIns="45720">
            <a:spAutoFit/>
          </a:bodyPr>
          <a:lstStyle/>
          <a:p>
            <a:pPr algn="ctr"/>
            <a:r>
              <a:rPr lang="es-ES"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Introducción</a:t>
            </a:r>
            <a:endParaRPr lang="es-ES" sz="36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10" name="Rectángulo 9">
            <a:extLst>
              <a:ext uri="{FF2B5EF4-FFF2-40B4-BE49-F238E27FC236}">
                <a16:creationId xmlns:a16="http://schemas.microsoft.com/office/drawing/2014/main" id="{B11288C1-5C2B-47C1-A908-A19F3FB401F0}"/>
              </a:ext>
            </a:extLst>
          </p:cNvPr>
          <p:cNvSpPr/>
          <p:nvPr/>
        </p:nvSpPr>
        <p:spPr>
          <a:xfrm>
            <a:off x="427837" y="1574250"/>
            <a:ext cx="11526473" cy="2246769"/>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Las redes nos conectan cada vez más. Ahora nos comunicamos en línea desde cualquier lugar. Todo esto gracias a las plataformas de red que se han diseñado para facilitar el desarrollo de nuevas tecnologías de comunicación</a:t>
            </a:r>
            <a:r>
              <a:rPr lang="es-MX" sz="2000" dirty="0" smtClean="0">
                <a:latin typeface="Arial" panose="020B0604020202020204" pitchFamily="34" charset="0"/>
                <a:cs typeface="Arial" panose="020B0604020202020204" pitchFamily="34" charset="0"/>
              </a:rPr>
              <a:t>.</a:t>
            </a:r>
          </a:p>
          <a:p>
            <a:pPr algn="just"/>
            <a:endParaRPr lang="es-MX" sz="2000" dirty="0">
              <a:latin typeface="Arial" panose="020B0604020202020204" pitchFamily="34" charset="0"/>
              <a:cs typeface="Arial" panose="020B0604020202020204" pitchFamily="34" charset="0"/>
            </a:endParaRPr>
          </a:p>
          <a:p>
            <a:pPr algn="just"/>
            <a:r>
              <a:rPr lang="es-MX" sz="2000" dirty="0" smtClean="0">
                <a:latin typeface="Arial" panose="020B0604020202020204" pitchFamily="34" charset="0"/>
                <a:cs typeface="Arial" panose="020B0604020202020204" pitchFamily="34" charset="0"/>
              </a:rPr>
              <a:t>Actualmente podemos estudiar, trabajar, jugar, vender, comprar e incluso hacer recorridos virtuales desde la comodidad de una red. Todo ello es posible en gran medida, gracias al uso </a:t>
            </a:r>
            <a:r>
              <a:rPr lang="es-MX" sz="2000" dirty="0">
                <a:latin typeface="Arial" panose="020B0604020202020204" pitchFamily="34" charset="0"/>
                <a:cs typeface="Arial" panose="020B0604020202020204" pitchFamily="34" charset="0"/>
              </a:rPr>
              <a:t>de los modelos que han sido generalmente aceptados, describen las reglas y funciones de la red.</a:t>
            </a:r>
          </a:p>
        </p:txBody>
      </p:sp>
      <p:grpSp>
        <p:nvGrpSpPr>
          <p:cNvPr id="6" name="Grupo 5">
            <a:extLst>
              <a:ext uri="{FF2B5EF4-FFF2-40B4-BE49-F238E27FC236}">
                <a16:creationId xmlns:a16="http://schemas.microsoft.com/office/drawing/2014/main" id="{8B514527-4597-054A-A26B-4DD086BDFCF2}"/>
              </a:ext>
            </a:extLst>
          </p:cNvPr>
          <p:cNvGrpSpPr/>
          <p:nvPr/>
        </p:nvGrpSpPr>
        <p:grpSpPr>
          <a:xfrm>
            <a:off x="7872605" y="203115"/>
            <a:ext cx="4081707" cy="787400"/>
            <a:chOff x="6719938" y="-12262"/>
            <a:chExt cx="4081707" cy="787400"/>
          </a:xfrm>
        </p:grpSpPr>
        <p:pic>
          <p:nvPicPr>
            <p:cNvPr id="7" name="Imagen 6" descr="Sin título-2.png">
              <a:extLst>
                <a:ext uri="{FF2B5EF4-FFF2-40B4-BE49-F238E27FC236}">
                  <a16:creationId xmlns:a16="http://schemas.microsoft.com/office/drawing/2014/main" id="{D33B8D19-AE38-E74C-9D76-BBDD4A7CF8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8" name="Rectángulo 7">
              <a:extLst>
                <a:ext uri="{FF2B5EF4-FFF2-40B4-BE49-F238E27FC236}">
                  <a16:creationId xmlns:a16="http://schemas.microsoft.com/office/drawing/2014/main" id="{4494CA18-47A2-794E-B491-3075B705B31D}"/>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3" name="Marcador de pie de página 2">
            <a:extLst>
              <a:ext uri="{FF2B5EF4-FFF2-40B4-BE49-F238E27FC236}">
                <a16:creationId xmlns:a16="http://schemas.microsoft.com/office/drawing/2014/main" id="{5AA13560-95C9-8246-8B21-E0EF1CEED588}"/>
              </a:ext>
            </a:extLst>
          </p:cNvPr>
          <p:cNvSpPr>
            <a:spLocks noGrp="1"/>
          </p:cNvSpPr>
          <p:nvPr>
            <p:ph type="ftr" sz="quarter" idx="11"/>
          </p:nvPr>
        </p:nvSpPr>
        <p:spPr/>
        <p:txBody>
          <a:bodyPr/>
          <a:lstStyle/>
          <a:p>
            <a:r>
              <a:rPr lang="es-MX"/>
              <a:t>Dr. en A. Juan Carlos Montes de Oca López</a:t>
            </a:r>
          </a:p>
        </p:txBody>
      </p:sp>
      <p:sp>
        <p:nvSpPr>
          <p:cNvPr id="4" name="Marcador de número de diapositiva 3">
            <a:extLst>
              <a:ext uri="{FF2B5EF4-FFF2-40B4-BE49-F238E27FC236}">
                <a16:creationId xmlns:a16="http://schemas.microsoft.com/office/drawing/2014/main" id="{67F206F4-0797-1345-8A7E-B8D1A4B8118C}"/>
              </a:ext>
            </a:extLst>
          </p:cNvPr>
          <p:cNvSpPr>
            <a:spLocks noGrp="1"/>
          </p:cNvSpPr>
          <p:nvPr>
            <p:ph type="sldNum" sz="quarter" idx="12"/>
          </p:nvPr>
        </p:nvSpPr>
        <p:spPr/>
        <p:txBody>
          <a:bodyPr/>
          <a:lstStyle/>
          <a:p>
            <a:fld id="{49042BF9-C8AA-4BF5-90A6-F745506A1DB5}" type="slidenum">
              <a:rPr lang="es-MX" smtClean="0"/>
              <a:t>4</a:t>
            </a:fld>
            <a:endParaRPr lang="es-MX"/>
          </a:p>
        </p:txBody>
      </p:sp>
    </p:spTree>
    <p:extLst>
      <p:ext uri="{BB962C8B-B14F-4D97-AF65-F5344CB8AC3E}">
        <p14:creationId xmlns:p14="http://schemas.microsoft.com/office/powerpoint/2010/main" val="651593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65A51E76-67D8-4B4D-A8AC-F633E12FFDC6}"/>
              </a:ext>
            </a:extLst>
          </p:cNvPr>
          <p:cNvSpPr/>
          <p:nvPr/>
        </p:nvSpPr>
        <p:spPr>
          <a:xfrm>
            <a:off x="4883824" y="806653"/>
            <a:ext cx="2614498" cy="646331"/>
          </a:xfrm>
          <a:prstGeom prst="rect">
            <a:avLst/>
          </a:prstGeom>
          <a:noFill/>
        </p:spPr>
        <p:txBody>
          <a:bodyPr wrap="none" lIns="91440" tIns="45720" rIns="91440" bIns="45720">
            <a:spAutoFit/>
          </a:bodyPr>
          <a:lstStyle/>
          <a:p>
            <a:pPr algn="ctr"/>
            <a:r>
              <a:rPr lang="es-ES"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Introducción</a:t>
            </a:r>
            <a:endParaRPr lang="es-ES" sz="36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10" name="Rectángulo 9">
            <a:extLst>
              <a:ext uri="{FF2B5EF4-FFF2-40B4-BE49-F238E27FC236}">
                <a16:creationId xmlns:a16="http://schemas.microsoft.com/office/drawing/2014/main" id="{B11288C1-5C2B-47C1-A908-A19F3FB401F0}"/>
              </a:ext>
            </a:extLst>
          </p:cNvPr>
          <p:cNvSpPr/>
          <p:nvPr/>
        </p:nvSpPr>
        <p:spPr>
          <a:xfrm>
            <a:off x="427837" y="1574250"/>
            <a:ext cx="11526473" cy="3477875"/>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Algunos puntos importantes para el </a:t>
            </a:r>
            <a:r>
              <a:rPr lang="es-MX" sz="2000" b="1" dirty="0">
                <a:latin typeface="Arial" panose="020B0604020202020204" pitchFamily="34" charset="0"/>
                <a:cs typeface="Arial" panose="020B0604020202020204" pitchFamily="34" charset="0"/>
              </a:rPr>
              <a:t>establecimiento de las reglas</a:t>
            </a:r>
            <a:r>
              <a:rPr lang="es-MX" sz="2000" dirty="0">
                <a:latin typeface="Arial" panose="020B0604020202020204" pitchFamily="34" charset="0"/>
                <a:cs typeface="Arial" panose="020B0604020202020204" pitchFamily="34" charset="0"/>
              </a:rPr>
              <a:t> (protocolos) son:</a:t>
            </a:r>
          </a:p>
          <a:p>
            <a:pPr marL="285750" indent="-285750" algn="just">
              <a:buFont typeface="Arial" panose="020B0604020202020204" pitchFamily="34" charset="0"/>
              <a:buChar char="•"/>
            </a:pPr>
            <a:r>
              <a:rPr lang="es-MX" sz="2000" dirty="0">
                <a:latin typeface="Arial" panose="020B0604020202020204" pitchFamily="34" charset="0"/>
                <a:cs typeface="Arial" panose="020B0604020202020204" pitchFamily="34" charset="0"/>
              </a:rPr>
              <a:t>Identificar al emisor y al (los) receptores.</a:t>
            </a:r>
          </a:p>
          <a:p>
            <a:pPr marL="285750" indent="-285750" algn="just">
              <a:buFont typeface="Arial" panose="020B0604020202020204" pitchFamily="34" charset="0"/>
              <a:buChar char="•"/>
            </a:pPr>
            <a:r>
              <a:rPr lang="es-MX" sz="2000" dirty="0">
                <a:latin typeface="Arial" panose="020B0604020202020204" pitchFamily="34" charset="0"/>
                <a:cs typeface="Arial" panose="020B0604020202020204" pitchFamily="34" charset="0"/>
              </a:rPr>
              <a:t>Establecer un idioma y la gramática en común.</a:t>
            </a:r>
          </a:p>
          <a:p>
            <a:pPr marL="285750" indent="-285750" algn="just">
              <a:buFont typeface="Arial" panose="020B0604020202020204" pitchFamily="34" charset="0"/>
              <a:buChar char="•"/>
            </a:pPr>
            <a:r>
              <a:rPr lang="es-MX" sz="2000" dirty="0">
                <a:latin typeface="Arial" panose="020B0604020202020204" pitchFamily="34" charset="0"/>
                <a:cs typeface="Arial" panose="020B0604020202020204" pitchFamily="34" charset="0"/>
              </a:rPr>
              <a:t>Velocidad y tiempo que tarda la entrega.</a:t>
            </a:r>
          </a:p>
          <a:p>
            <a:pPr marL="285750" indent="-285750" algn="just">
              <a:buFont typeface="Arial" panose="020B0604020202020204" pitchFamily="34" charset="0"/>
              <a:buChar char="•"/>
            </a:pPr>
            <a:r>
              <a:rPr lang="es-MX" sz="2000" dirty="0">
                <a:latin typeface="Arial" panose="020B0604020202020204" pitchFamily="34" charset="0"/>
                <a:cs typeface="Arial" panose="020B0604020202020204" pitchFamily="34" charset="0"/>
              </a:rPr>
              <a:t>Confirmación de recibido. Por ejemplo, cuando en la conversación cara a cara se hace una pequeña pausa, se da por entendido que ha finalizado la participación en ese momento de la conversación.</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Los </a:t>
            </a:r>
            <a:r>
              <a:rPr lang="es-MX" sz="2000" b="1" dirty="0">
                <a:latin typeface="Arial" panose="020B0604020202020204" pitchFamily="34" charset="0"/>
                <a:cs typeface="Arial" panose="020B0604020202020204" pitchFamily="34" charset="0"/>
              </a:rPr>
              <a:t>protocolos más importantes </a:t>
            </a:r>
            <a:r>
              <a:rPr lang="es-MX" sz="2000" dirty="0">
                <a:latin typeface="Arial" panose="020B0604020202020204" pitchFamily="34" charset="0"/>
                <a:cs typeface="Arial" panose="020B0604020202020204" pitchFamily="34" charset="0"/>
              </a:rPr>
              <a:t>y que fueron los primeros en definirse y en ser utilizados son: </a:t>
            </a:r>
          </a:p>
          <a:p>
            <a:pPr marL="285750" indent="-285750" algn="just">
              <a:buFont typeface="Arial" panose="020B0604020202020204" pitchFamily="34" charset="0"/>
              <a:buChar char="•"/>
            </a:pPr>
            <a:r>
              <a:rPr lang="es-MX" sz="2000" dirty="0">
                <a:latin typeface="Arial" panose="020B0604020202020204" pitchFamily="34" charset="0"/>
                <a:cs typeface="Arial" panose="020B0604020202020204" pitchFamily="34" charset="0"/>
              </a:rPr>
              <a:t>TCP (Protocolo de Control de Transmisión o </a:t>
            </a:r>
            <a:r>
              <a:rPr lang="es-MX" sz="2000" dirty="0" err="1">
                <a:latin typeface="Arial" panose="020B0604020202020204" pitchFamily="34" charset="0"/>
                <a:cs typeface="Arial" panose="020B0604020202020204" pitchFamily="34" charset="0"/>
              </a:rPr>
              <a:t>Transmission</a:t>
            </a:r>
            <a:r>
              <a:rPr lang="es-MX" sz="2000" dirty="0">
                <a:latin typeface="Arial" panose="020B0604020202020204" pitchFamily="34" charset="0"/>
                <a:cs typeface="Arial" panose="020B0604020202020204" pitchFamily="34" charset="0"/>
              </a:rPr>
              <a:t> Control </a:t>
            </a:r>
            <a:r>
              <a:rPr lang="es-MX" sz="2000" dirty="0" err="1">
                <a:latin typeface="Arial" panose="020B0604020202020204" pitchFamily="34" charset="0"/>
                <a:cs typeface="Arial" panose="020B0604020202020204" pitchFamily="34" charset="0"/>
              </a:rPr>
              <a:t>Protocol</a:t>
            </a:r>
            <a:r>
              <a:rPr lang="es-MX" sz="2000" dirty="0">
                <a:latin typeface="Arial" panose="020B0604020202020204" pitchFamily="34" charset="0"/>
                <a:cs typeface="Arial" panose="020B0604020202020204" pitchFamily="34" charset="0"/>
              </a:rPr>
              <a:t>) </a:t>
            </a:r>
          </a:p>
          <a:p>
            <a:pPr marL="285750" indent="-285750" algn="just">
              <a:buFont typeface="Arial" panose="020B0604020202020204" pitchFamily="34" charset="0"/>
              <a:buChar char="•"/>
            </a:pPr>
            <a:r>
              <a:rPr lang="es-MX" sz="2000" dirty="0">
                <a:latin typeface="Arial" panose="020B0604020202020204" pitchFamily="34" charset="0"/>
                <a:cs typeface="Arial" panose="020B0604020202020204" pitchFamily="34" charset="0"/>
              </a:rPr>
              <a:t>IP (Protocolo de Internet o Internet Protocol) </a:t>
            </a:r>
          </a:p>
        </p:txBody>
      </p:sp>
      <p:grpSp>
        <p:nvGrpSpPr>
          <p:cNvPr id="6" name="Grupo 5">
            <a:extLst>
              <a:ext uri="{FF2B5EF4-FFF2-40B4-BE49-F238E27FC236}">
                <a16:creationId xmlns:a16="http://schemas.microsoft.com/office/drawing/2014/main" id="{8B514527-4597-054A-A26B-4DD086BDFCF2}"/>
              </a:ext>
            </a:extLst>
          </p:cNvPr>
          <p:cNvGrpSpPr/>
          <p:nvPr/>
        </p:nvGrpSpPr>
        <p:grpSpPr>
          <a:xfrm>
            <a:off x="7872605" y="203115"/>
            <a:ext cx="4081707" cy="787400"/>
            <a:chOff x="6719938" y="-12262"/>
            <a:chExt cx="4081707" cy="787400"/>
          </a:xfrm>
        </p:grpSpPr>
        <p:pic>
          <p:nvPicPr>
            <p:cNvPr id="7" name="Imagen 6" descr="Sin título-2.png">
              <a:extLst>
                <a:ext uri="{FF2B5EF4-FFF2-40B4-BE49-F238E27FC236}">
                  <a16:creationId xmlns:a16="http://schemas.microsoft.com/office/drawing/2014/main" id="{D33B8D19-AE38-E74C-9D76-BBDD4A7CF8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8" name="Rectángulo 7">
              <a:extLst>
                <a:ext uri="{FF2B5EF4-FFF2-40B4-BE49-F238E27FC236}">
                  <a16:creationId xmlns:a16="http://schemas.microsoft.com/office/drawing/2014/main" id="{4494CA18-47A2-794E-B491-3075B705B31D}"/>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3" name="Marcador de pie de página 2">
            <a:extLst>
              <a:ext uri="{FF2B5EF4-FFF2-40B4-BE49-F238E27FC236}">
                <a16:creationId xmlns:a16="http://schemas.microsoft.com/office/drawing/2014/main" id="{5AA13560-95C9-8246-8B21-E0EF1CEED588}"/>
              </a:ext>
            </a:extLst>
          </p:cNvPr>
          <p:cNvSpPr>
            <a:spLocks noGrp="1"/>
          </p:cNvSpPr>
          <p:nvPr>
            <p:ph type="ftr" sz="quarter" idx="11"/>
          </p:nvPr>
        </p:nvSpPr>
        <p:spPr/>
        <p:txBody>
          <a:bodyPr/>
          <a:lstStyle/>
          <a:p>
            <a:r>
              <a:rPr lang="es-MX"/>
              <a:t>Dr. en A. Juan Carlos Montes de Oca López</a:t>
            </a:r>
          </a:p>
        </p:txBody>
      </p:sp>
      <p:sp>
        <p:nvSpPr>
          <p:cNvPr id="4" name="Marcador de número de diapositiva 3">
            <a:extLst>
              <a:ext uri="{FF2B5EF4-FFF2-40B4-BE49-F238E27FC236}">
                <a16:creationId xmlns:a16="http://schemas.microsoft.com/office/drawing/2014/main" id="{67F206F4-0797-1345-8A7E-B8D1A4B8118C}"/>
              </a:ext>
            </a:extLst>
          </p:cNvPr>
          <p:cNvSpPr>
            <a:spLocks noGrp="1"/>
          </p:cNvSpPr>
          <p:nvPr>
            <p:ph type="sldNum" sz="quarter" idx="12"/>
          </p:nvPr>
        </p:nvSpPr>
        <p:spPr/>
        <p:txBody>
          <a:bodyPr/>
          <a:lstStyle/>
          <a:p>
            <a:fld id="{49042BF9-C8AA-4BF5-90A6-F745506A1DB5}" type="slidenum">
              <a:rPr lang="es-MX" smtClean="0"/>
              <a:t>5</a:t>
            </a:fld>
            <a:endParaRPr lang="es-MX"/>
          </a:p>
        </p:txBody>
      </p:sp>
    </p:spTree>
    <p:extLst>
      <p:ext uri="{BB962C8B-B14F-4D97-AF65-F5344CB8AC3E}">
        <p14:creationId xmlns:p14="http://schemas.microsoft.com/office/powerpoint/2010/main" val="1919460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B11288C1-5C2B-47C1-A908-A19F3FB401F0}"/>
              </a:ext>
            </a:extLst>
          </p:cNvPr>
          <p:cNvSpPr/>
          <p:nvPr/>
        </p:nvSpPr>
        <p:spPr>
          <a:xfrm>
            <a:off x="1733977" y="1570255"/>
            <a:ext cx="8771340" cy="2862322"/>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El proceso de comunicación ya sea cara a cara, de manera escrita o a través de una red, está regido por reglas de comunicación llamadas protocolos. Estos protocolos son específicos de cada tipo de conversación; es decir, en nuestras comunicaciones personales cotidianas, las reglas que utilizamos para comunicarnos a través del teléfono móvil no necesariamente son las mismas que utilizamos al escribir una carta o enviar un mensaje por WhatsApp.</a:t>
            </a:r>
          </a:p>
          <a:p>
            <a:pPr algn="just"/>
            <a:r>
              <a:rPr lang="es-MX" sz="2000" dirty="0">
                <a:latin typeface="Arial" panose="020B0604020202020204" pitchFamily="34" charset="0"/>
                <a:cs typeface="Arial" panose="020B0604020202020204" pitchFamily="34" charset="0"/>
              </a:rPr>
              <a:t>Algunas de estas reglas son formales y otras solo se sobreentienden, según los usos y costumbres. </a:t>
            </a:r>
          </a:p>
        </p:txBody>
      </p:sp>
      <p:grpSp>
        <p:nvGrpSpPr>
          <p:cNvPr id="6" name="Grupo 5">
            <a:extLst>
              <a:ext uri="{FF2B5EF4-FFF2-40B4-BE49-F238E27FC236}">
                <a16:creationId xmlns:a16="http://schemas.microsoft.com/office/drawing/2014/main" id="{8B514527-4597-054A-A26B-4DD086BDFCF2}"/>
              </a:ext>
            </a:extLst>
          </p:cNvPr>
          <p:cNvGrpSpPr/>
          <p:nvPr/>
        </p:nvGrpSpPr>
        <p:grpSpPr>
          <a:xfrm>
            <a:off x="7872605" y="203115"/>
            <a:ext cx="4081707" cy="787400"/>
            <a:chOff x="6719938" y="-12262"/>
            <a:chExt cx="4081707" cy="787400"/>
          </a:xfrm>
        </p:grpSpPr>
        <p:pic>
          <p:nvPicPr>
            <p:cNvPr id="7" name="Imagen 6" descr="Sin título-2.png">
              <a:extLst>
                <a:ext uri="{FF2B5EF4-FFF2-40B4-BE49-F238E27FC236}">
                  <a16:creationId xmlns:a16="http://schemas.microsoft.com/office/drawing/2014/main" id="{D33B8D19-AE38-E74C-9D76-BBDD4A7CF8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8" name="Rectángulo 7">
              <a:extLst>
                <a:ext uri="{FF2B5EF4-FFF2-40B4-BE49-F238E27FC236}">
                  <a16:creationId xmlns:a16="http://schemas.microsoft.com/office/drawing/2014/main" id="{4494CA18-47A2-794E-B491-3075B705B31D}"/>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Rectángulo 1">
            <a:extLst>
              <a:ext uri="{FF2B5EF4-FFF2-40B4-BE49-F238E27FC236}">
                <a16:creationId xmlns:a16="http://schemas.microsoft.com/office/drawing/2014/main" id="{21FC3F02-B6F9-F044-B161-D78ABA9D787E}"/>
              </a:ext>
            </a:extLst>
          </p:cNvPr>
          <p:cNvSpPr/>
          <p:nvPr/>
        </p:nvSpPr>
        <p:spPr>
          <a:xfrm>
            <a:off x="2788446" y="4432577"/>
            <a:ext cx="6662401" cy="923330"/>
          </a:xfrm>
          <a:prstGeom prst="rect">
            <a:avLst/>
          </a:prstGeom>
          <a:noFill/>
        </p:spPr>
        <p:txBody>
          <a:bodyPr wrap="none" lIns="91440" tIns="45720" rIns="91440" bIns="45720">
            <a:spAutoFit/>
          </a:bodyPr>
          <a:lstStyle/>
          <a:p>
            <a:pPr algn="ctr"/>
            <a:r>
              <a:rPr lang="es-ES" sz="5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¿Qué es un protocolo?</a:t>
            </a:r>
            <a:endParaRPr lang="es-ES"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3" name="Marcador de pie de página 2">
            <a:extLst>
              <a:ext uri="{FF2B5EF4-FFF2-40B4-BE49-F238E27FC236}">
                <a16:creationId xmlns:a16="http://schemas.microsoft.com/office/drawing/2014/main" id="{80A1E0FD-5BA7-CB46-9285-3B8F57A24F4D}"/>
              </a:ext>
            </a:extLst>
          </p:cNvPr>
          <p:cNvSpPr>
            <a:spLocks noGrp="1"/>
          </p:cNvSpPr>
          <p:nvPr>
            <p:ph type="ftr" sz="quarter" idx="11"/>
          </p:nvPr>
        </p:nvSpPr>
        <p:spPr/>
        <p:txBody>
          <a:bodyPr/>
          <a:lstStyle/>
          <a:p>
            <a:r>
              <a:rPr lang="es-MX"/>
              <a:t>Dr. en A. Juan Carlos Montes de Oca López</a:t>
            </a:r>
          </a:p>
        </p:txBody>
      </p:sp>
      <p:sp>
        <p:nvSpPr>
          <p:cNvPr id="4" name="Marcador de número de diapositiva 3">
            <a:extLst>
              <a:ext uri="{FF2B5EF4-FFF2-40B4-BE49-F238E27FC236}">
                <a16:creationId xmlns:a16="http://schemas.microsoft.com/office/drawing/2014/main" id="{665BB849-1AE2-664F-A3BF-BE5AAB92A9AE}"/>
              </a:ext>
            </a:extLst>
          </p:cNvPr>
          <p:cNvSpPr>
            <a:spLocks noGrp="1"/>
          </p:cNvSpPr>
          <p:nvPr>
            <p:ph type="sldNum" sz="quarter" idx="12"/>
          </p:nvPr>
        </p:nvSpPr>
        <p:spPr/>
        <p:txBody>
          <a:bodyPr/>
          <a:lstStyle/>
          <a:p>
            <a:fld id="{49042BF9-C8AA-4BF5-90A6-F745506A1DB5}" type="slidenum">
              <a:rPr lang="es-MX" smtClean="0"/>
              <a:t>6</a:t>
            </a:fld>
            <a:endParaRPr lang="es-MX"/>
          </a:p>
        </p:txBody>
      </p:sp>
    </p:spTree>
    <p:extLst>
      <p:ext uri="{BB962C8B-B14F-4D97-AF65-F5344CB8AC3E}">
        <p14:creationId xmlns:p14="http://schemas.microsoft.com/office/powerpoint/2010/main" val="2785053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65A51E76-67D8-4B4D-A8AC-F633E12FFDC6}"/>
              </a:ext>
            </a:extLst>
          </p:cNvPr>
          <p:cNvSpPr/>
          <p:nvPr/>
        </p:nvSpPr>
        <p:spPr>
          <a:xfrm>
            <a:off x="4612153" y="806653"/>
            <a:ext cx="3157852" cy="646331"/>
          </a:xfrm>
          <a:prstGeom prst="rect">
            <a:avLst/>
          </a:prstGeom>
          <a:noFill/>
        </p:spPr>
        <p:txBody>
          <a:bodyPr wrap="none" lIns="91440" tIns="45720" rIns="91440" bIns="45720">
            <a:spAutoFit/>
          </a:bodyPr>
          <a:lstStyle/>
          <a:p>
            <a:pPr algn="ctr"/>
            <a:r>
              <a:rPr lang="es-ES"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Modelos de red</a:t>
            </a:r>
            <a:endParaRPr lang="es-ES" sz="36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10" name="Rectángulo 9">
            <a:extLst>
              <a:ext uri="{FF2B5EF4-FFF2-40B4-BE49-F238E27FC236}">
                <a16:creationId xmlns:a16="http://schemas.microsoft.com/office/drawing/2014/main" id="{B11288C1-5C2B-47C1-A908-A19F3FB401F0}"/>
              </a:ext>
            </a:extLst>
          </p:cNvPr>
          <p:cNvSpPr/>
          <p:nvPr/>
        </p:nvSpPr>
        <p:spPr>
          <a:xfrm>
            <a:off x="427838" y="1452984"/>
            <a:ext cx="11526473" cy="3785652"/>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Para visualizar y comprender mejor el funcionamiento de los protocolos en la red, se utilizan modelos de red que “separan” la comunicación completa en secciones más pequeñas que pueden ser estudiadas por separado formando una jerarquía en capas, donde cada servicio de nivel superior depende de la funcionalidad definida por los protocolos que se muestran en las capas inferiores. </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El </a:t>
            </a:r>
            <a:r>
              <a:rPr lang="es-MX" sz="2000" b="1" dirty="0">
                <a:latin typeface="Arial" panose="020B0604020202020204" pitchFamily="34" charset="0"/>
                <a:cs typeface="Arial" panose="020B0604020202020204" pitchFamily="34" charset="0"/>
              </a:rPr>
              <a:t>modelo se denomina como TCP/IP</a:t>
            </a:r>
            <a:r>
              <a:rPr lang="es-MX" sz="2000" dirty="0">
                <a:latin typeface="Arial" panose="020B0604020202020204" pitchFamily="34" charset="0"/>
                <a:cs typeface="Arial" panose="020B0604020202020204" pitchFamily="34" charset="0"/>
              </a:rPr>
              <a:t>, entre ellos, los mas conocidos son: HTTP, FTP, SMTP, POP, ARP, entre otros. El modelo TCP/IP permite la transferencia de información a través de la red, es la plataforma que sostiene Internet y que permite la comunicación entre dos equipos, no importando si estos cuentan con diferentes sistemas operativos, ya sea sobre redes de área local (LAN) o redes de área extensa (WAN).</a:t>
            </a:r>
          </a:p>
          <a:p>
            <a:pPr algn="just"/>
            <a:endParaRPr lang="es-MX" sz="2000" dirty="0">
              <a:latin typeface="Arial" panose="020B0604020202020204" pitchFamily="34" charset="0"/>
              <a:cs typeface="Arial" panose="020B0604020202020204" pitchFamily="34" charset="0"/>
            </a:endParaRPr>
          </a:p>
        </p:txBody>
      </p:sp>
      <p:grpSp>
        <p:nvGrpSpPr>
          <p:cNvPr id="6" name="Grupo 5">
            <a:extLst>
              <a:ext uri="{FF2B5EF4-FFF2-40B4-BE49-F238E27FC236}">
                <a16:creationId xmlns:a16="http://schemas.microsoft.com/office/drawing/2014/main" id="{8B514527-4597-054A-A26B-4DD086BDFCF2}"/>
              </a:ext>
            </a:extLst>
          </p:cNvPr>
          <p:cNvGrpSpPr/>
          <p:nvPr/>
        </p:nvGrpSpPr>
        <p:grpSpPr>
          <a:xfrm>
            <a:off x="7872605" y="203115"/>
            <a:ext cx="4081707" cy="787400"/>
            <a:chOff x="6719938" y="-12262"/>
            <a:chExt cx="4081707" cy="787400"/>
          </a:xfrm>
        </p:grpSpPr>
        <p:pic>
          <p:nvPicPr>
            <p:cNvPr id="7" name="Imagen 6" descr="Sin título-2.png">
              <a:extLst>
                <a:ext uri="{FF2B5EF4-FFF2-40B4-BE49-F238E27FC236}">
                  <a16:creationId xmlns:a16="http://schemas.microsoft.com/office/drawing/2014/main" id="{D33B8D19-AE38-E74C-9D76-BBDD4A7CF8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8" name="Rectángulo 7">
              <a:extLst>
                <a:ext uri="{FF2B5EF4-FFF2-40B4-BE49-F238E27FC236}">
                  <a16:creationId xmlns:a16="http://schemas.microsoft.com/office/drawing/2014/main" id="{4494CA18-47A2-794E-B491-3075B705B31D}"/>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a:extLst>
              <a:ext uri="{FF2B5EF4-FFF2-40B4-BE49-F238E27FC236}">
                <a16:creationId xmlns:a16="http://schemas.microsoft.com/office/drawing/2014/main" id="{D2CBB77C-B4D7-A54E-9EC6-D23A6CB1C56D}"/>
              </a:ext>
            </a:extLst>
          </p:cNvPr>
          <p:cNvSpPr>
            <a:spLocks noGrp="1"/>
          </p:cNvSpPr>
          <p:nvPr>
            <p:ph type="ftr" sz="quarter" idx="11"/>
          </p:nvPr>
        </p:nvSpPr>
        <p:spPr/>
        <p:txBody>
          <a:bodyPr/>
          <a:lstStyle/>
          <a:p>
            <a:r>
              <a:rPr lang="es-MX"/>
              <a:t>Dr. en A. Juan Carlos Montes de Oca López</a:t>
            </a:r>
          </a:p>
        </p:txBody>
      </p:sp>
      <p:sp>
        <p:nvSpPr>
          <p:cNvPr id="3" name="Marcador de número de diapositiva 2">
            <a:extLst>
              <a:ext uri="{FF2B5EF4-FFF2-40B4-BE49-F238E27FC236}">
                <a16:creationId xmlns:a16="http://schemas.microsoft.com/office/drawing/2014/main" id="{C5266313-0FB2-B84E-9800-099E59E57492}"/>
              </a:ext>
            </a:extLst>
          </p:cNvPr>
          <p:cNvSpPr>
            <a:spLocks noGrp="1"/>
          </p:cNvSpPr>
          <p:nvPr>
            <p:ph type="sldNum" sz="quarter" idx="12"/>
          </p:nvPr>
        </p:nvSpPr>
        <p:spPr/>
        <p:txBody>
          <a:bodyPr/>
          <a:lstStyle/>
          <a:p>
            <a:fld id="{49042BF9-C8AA-4BF5-90A6-F745506A1DB5}" type="slidenum">
              <a:rPr lang="es-MX" smtClean="0"/>
              <a:t>7</a:t>
            </a:fld>
            <a:endParaRPr lang="es-MX"/>
          </a:p>
        </p:txBody>
      </p:sp>
    </p:spTree>
    <p:extLst>
      <p:ext uri="{BB962C8B-B14F-4D97-AF65-F5344CB8AC3E}">
        <p14:creationId xmlns:p14="http://schemas.microsoft.com/office/powerpoint/2010/main" val="18493366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n relacionada">
            <a:extLst>
              <a:ext uri="{FF2B5EF4-FFF2-40B4-BE49-F238E27FC236}">
                <a16:creationId xmlns:a16="http://schemas.microsoft.com/office/drawing/2014/main" id="{A8EE6024-C81B-485C-A624-11BAA84ED8D0}"/>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3408876"/>
            <a:ext cx="2286000" cy="2857500"/>
          </a:xfrm>
          <a:prstGeom prst="rect">
            <a:avLst/>
          </a:prstGeom>
          <a:noFill/>
          <a:extLst>
            <a:ext uri="{909E8E84-426E-40DD-AFC4-6F175D3DCCD1}">
              <a14:hiddenFill xmlns:a14="http://schemas.microsoft.com/office/drawing/2010/main">
                <a:solidFill>
                  <a:srgbClr val="FFFFFF"/>
                </a:solidFill>
              </a14:hiddenFill>
            </a:ext>
          </a:extLst>
        </p:spPr>
      </p:pic>
      <p:sp>
        <p:nvSpPr>
          <p:cNvPr id="6" name="Llamada de nube 2">
            <a:extLst>
              <a:ext uri="{FF2B5EF4-FFF2-40B4-BE49-F238E27FC236}">
                <a16:creationId xmlns:a16="http://schemas.microsoft.com/office/drawing/2014/main" id="{B001B0C8-2274-40D1-A792-DF012B8D232C}"/>
              </a:ext>
            </a:extLst>
          </p:cNvPr>
          <p:cNvSpPr/>
          <p:nvPr/>
        </p:nvSpPr>
        <p:spPr>
          <a:xfrm>
            <a:off x="963244" y="1842605"/>
            <a:ext cx="2173673" cy="1655805"/>
          </a:xfrm>
          <a:prstGeom prst="cloudCallou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ln w="0"/>
                <a:solidFill>
                  <a:schemeClr val="tx1"/>
                </a:solidFill>
                <a:effectLst>
                  <a:reflection blurRad="6350" stA="53000" endA="300" endPos="35500" dir="5400000" sy="-90000" algn="bl" rotWithShape="0"/>
                </a:effectLst>
                <a:latin typeface="Arial" panose="020B0604020202020204" pitchFamily="34" charset="0"/>
                <a:cs typeface="Arial" panose="020B0604020202020204" pitchFamily="34" charset="0"/>
              </a:rPr>
              <a:t>Modelo </a:t>
            </a:r>
            <a:r>
              <a:rPr lang="es-MX" sz="3600" dirty="0">
                <a:ln w="0"/>
                <a:solidFill>
                  <a:srgbClr val="FFFF00"/>
                </a:solidFill>
                <a:effectLst>
                  <a:reflection blurRad="6350" stA="53000" endA="300" endPos="35500" dir="5400000" sy="-90000" algn="bl" rotWithShape="0"/>
                </a:effectLst>
                <a:latin typeface="Arial" panose="020B0604020202020204" pitchFamily="34" charset="0"/>
                <a:cs typeface="Arial" panose="020B0604020202020204" pitchFamily="34" charset="0"/>
              </a:rPr>
              <a:t>OSI</a:t>
            </a:r>
          </a:p>
        </p:txBody>
      </p:sp>
      <p:sp>
        <p:nvSpPr>
          <p:cNvPr id="8" name="Rectángulo 7">
            <a:extLst>
              <a:ext uri="{FF2B5EF4-FFF2-40B4-BE49-F238E27FC236}">
                <a16:creationId xmlns:a16="http://schemas.microsoft.com/office/drawing/2014/main" id="{F29081F1-6967-4A10-A335-A5FFBB9D2DCD}"/>
              </a:ext>
            </a:extLst>
          </p:cNvPr>
          <p:cNvSpPr/>
          <p:nvPr/>
        </p:nvSpPr>
        <p:spPr>
          <a:xfrm>
            <a:off x="4153855" y="2102666"/>
            <a:ext cx="6739836" cy="1015663"/>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Sirve para </a:t>
            </a:r>
            <a:r>
              <a:rPr lang="es-MX" sz="2000" b="1" dirty="0">
                <a:latin typeface="Arial" panose="020B0604020202020204" pitchFamily="34" charset="0"/>
                <a:cs typeface="Arial" panose="020B0604020202020204" pitchFamily="34" charset="0"/>
              </a:rPr>
              <a:t>regular la comunicación </a:t>
            </a:r>
            <a:r>
              <a:rPr lang="es-MX" sz="2000" dirty="0">
                <a:latin typeface="Arial" panose="020B0604020202020204" pitchFamily="34" charset="0"/>
                <a:cs typeface="Arial" panose="020B0604020202020204" pitchFamily="34" charset="0"/>
              </a:rPr>
              <a:t>entre los sistemas heterogéneos además de la </a:t>
            </a:r>
            <a:r>
              <a:rPr lang="es-MX" sz="2000" b="1" dirty="0">
                <a:latin typeface="Arial" panose="020B0604020202020204" pitchFamily="34" charset="0"/>
                <a:cs typeface="Arial" panose="020B0604020202020204" pitchFamily="34" charset="0"/>
              </a:rPr>
              <a:t>estandarización internacional </a:t>
            </a:r>
            <a:r>
              <a:rPr lang="es-MX" sz="2000" dirty="0">
                <a:latin typeface="Arial" panose="020B0604020202020204" pitchFamily="34" charset="0"/>
                <a:cs typeface="Arial" panose="020B0604020202020204" pitchFamily="34" charset="0"/>
              </a:rPr>
              <a:t>de los protocolos de comunicación.</a:t>
            </a:r>
          </a:p>
        </p:txBody>
      </p:sp>
      <p:sp>
        <p:nvSpPr>
          <p:cNvPr id="9" name="Rectángulo 8">
            <a:extLst>
              <a:ext uri="{FF2B5EF4-FFF2-40B4-BE49-F238E27FC236}">
                <a16:creationId xmlns:a16="http://schemas.microsoft.com/office/drawing/2014/main" id="{0C893024-847C-42D9-B9CB-A3038A62BEEE}"/>
              </a:ext>
            </a:extLst>
          </p:cNvPr>
          <p:cNvSpPr/>
          <p:nvPr/>
        </p:nvSpPr>
        <p:spPr>
          <a:xfrm>
            <a:off x="4153855" y="4175907"/>
            <a:ext cx="6928002" cy="1323439"/>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El modelo especifica el protocolo que debe ser usado en cada capa, y suele hablarse de modelo de referencia ya que es usado como una gran </a:t>
            </a:r>
            <a:r>
              <a:rPr lang="es-MX" sz="2000" b="1" dirty="0">
                <a:latin typeface="Arial" panose="020B0604020202020204" pitchFamily="34" charset="0"/>
                <a:cs typeface="Arial" panose="020B0604020202020204" pitchFamily="34" charset="0"/>
              </a:rPr>
              <a:t>herramienta para la enseñanza de comunicación de redes</a:t>
            </a:r>
            <a:r>
              <a:rPr lang="es-MX" sz="2000" dirty="0">
                <a:latin typeface="Arial" panose="020B0604020202020204" pitchFamily="34" charset="0"/>
                <a:cs typeface="Arial" panose="020B0604020202020204" pitchFamily="34" charset="0"/>
              </a:rPr>
              <a:t>. </a:t>
            </a:r>
          </a:p>
        </p:txBody>
      </p:sp>
      <p:grpSp>
        <p:nvGrpSpPr>
          <p:cNvPr id="7" name="Grupo 6">
            <a:extLst>
              <a:ext uri="{FF2B5EF4-FFF2-40B4-BE49-F238E27FC236}">
                <a16:creationId xmlns:a16="http://schemas.microsoft.com/office/drawing/2014/main" id="{AF2DD2BC-974B-114F-A9DC-981C8E5AA5A9}"/>
              </a:ext>
            </a:extLst>
          </p:cNvPr>
          <p:cNvGrpSpPr/>
          <p:nvPr/>
        </p:nvGrpSpPr>
        <p:grpSpPr>
          <a:xfrm>
            <a:off x="7872605" y="203115"/>
            <a:ext cx="4081707" cy="787400"/>
            <a:chOff x="6719938" y="-12262"/>
            <a:chExt cx="4081707" cy="787400"/>
          </a:xfrm>
        </p:grpSpPr>
        <p:pic>
          <p:nvPicPr>
            <p:cNvPr id="10" name="Imagen 9" descr="Sin título-2.png">
              <a:extLst>
                <a:ext uri="{FF2B5EF4-FFF2-40B4-BE49-F238E27FC236}">
                  <a16:creationId xmlns:a16="http://schemas.microsoft.com/office/drawing/2014/main" id="{E72D87C8-9040-C34A-99EC-B2383C58380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1" name="Rectángulo 10">
              <a:extLst>
                <a:ext uri="{FF2B5EF4-FFF2-40B4-BE49-F238E27FC236}">
                  <a16:creationId xmlns:a16="http://schemas.microsoft.com/office/drawing/2014/main" id="{08142B8D-A4DE-3548-9195-A2EC1DA838FE}"/>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
        <p:nvSpPr>
          <p:cNvPr id="2" name="Marcador de pie de página 1">
            <a:extLst>
              <a:ext uri="{FF2B5EF4-FFF2-40B4-BE49-F238E27FC236}">
                <a16:creationId xmlns:a16="http://schemas.microsoft.com/office/drawing/2014/main" id="{F29FE128-6001-BD4C-A924-D0ED96223AE3}"/>
              </a:ext>
            </a:extLst>
          </p:cNvPr>
          <p:cNvSpPr>
            <a:spLocks noGrp="1"/>
          </p:cNvSpPr>
          <p:nvPr>
            <p:ph type="ftr" sz="quarter" idx="11"/>
          </p:nvPr>
        </p:nvSpPr>
        <p:spPr/>
        <p:txBody>
          <a:bodyPr/>
          <a:lstStyle/>
          <a:p>
            <a:r>
              <a:rPr lang="es-MX"/>
              <a:t>Dr. en A. Juan Carlos Montes de Oca López</a:t>
            </a:r>
          </a:p>
        </p:txBody>
      </p:sp>
      <p:sp>
        <p:nvSpPr>
          <p:cNvPr id="3" name="Marcador de número de diapositiva 2">
            <a:extLst>
              <a:ext uri="{FF2B5EF4-FFF2-40B4-BE49-F238E27FC236}">
                <a16:creationId xmlns:a16="http://schemas.microsoft.com/office/drawing/2014/main" id="{6FA309B0-856A-9849-94E9-0A1D8F414EE8}"/>
              </a:ext>
            </a:extLst>
          </p:cNvPr>
          <p:cNvSpPr>
            <a:spLocks noGrp="1"/>
          </p:cNvSpPr>
          <p:nvPr>
            <p:ph type="sldNum" sz="quarter" idx="12"/>
          </p:nvPr>
        </p:nvSpPr>
        <p:spPr/>
        <p:txBody>
          <a:bodyPr/>
          <a:lstStyle/>
          <a:p>
            <a:fld id="{49042BF9-C8AA-4BF5-90A6-F745506A1DB5}" type="slidenum">
              <a:rPr lang="es-MX" smtClean="0"/>
              <a:t>8</a:t>
            </a:fld>
            <a:endParaRPr lang="es-MX"/>
          </a:p>
        </p:txBody>
      </p:sp>
    </p:spTree>
    <p:extLst>
      <p:ext uri="{BB962C8B-B14F-4D97-AF65-F5344CB8AC3E}">
        <p14:creationId xmlns:p14="http://schemas.microsoft.com/office/powerpoint/2010/main" val="5329886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upo 15">
            <a:extLst>
              <a:ext uri="{FF2B5EF4-FFF2-40B4-BE49-F238E27FC236}">
                <a16:creationId xmlns:a16="http://schemas.microsoft.com/office/drawing/2014/main" id="{70BF4E61-09FD-FC40-A268-C655D5A1E161}"/>
              </a:ext>
            </a:extLst>
          </p:cNvPr>
          <p:cNvGrpSpPr/>
          <p:nvPr/>
        </p:nvGrpSpPr>
        <p:grpSpPr>
          <a:xfrm>
            <a:off x="7872605" y="203115"/>
            <a:ext cx="4081707" cy="787400"/>
            <a:chOff x="6719938" y="-12262"/>
            <a:chExt cx="4081707" cy="787400"/>
          </a:xfrm>
        </p:grpSpPr>
        <p:pic>
          <p:nvPicPr>
            <p:cNvPr id="17" name="Imagen 16" descr="Sin título-2.png">
              <a:extLst>
                <a:ext uri="{FF2B5EF4-FFF2-40B4-BE49-F238E27FC236}">
                  <a16:creationId xmlns:a16="http://schemas.microsoft.com/office/drawing/2014/main" id="{3EC4931D-AC6A-EC44-90EA-252147ACCE8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8" name="Rectángulo 17">
              <a:extLst>
                <a:ext uri="{FF2B5EF4-FFF2-40B4-BE49-F238E27FC236}">
                  <a16:creationId xmlns:a16="http://schemas.microsoft.com/office/drawing/2014/main" id="{F167CC6F-5FBF-D047-BBD4-3AAB2A0AC79E}"/>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pic>
        <p:nvPicPr>
          <p:cNvPr id="19" name="Imagen 18">
            <a:extLst>
              <a:ext uri="{FF2B5EF4-FFF2-40B4-BE49-F238E27FC236}">
                <a16:creationId xmlns:a16="http://schemas.microsoft.com/office/drawing/2014/main" id="{067BBC1A-85D5-8840-ACFC-BBD740017C23}"/>
              </a:ext>
            </a:extLst>
          </p:cNvPr>
          <p:cNvPicPr>
            <a:picLocks noChangeAspect="1"/>
          </p:cNvPicPr>
          <p:nvPr/>
        </p:nvPicPr>
        <p:blipFill rotWithShape="1">
          <a:blip r:embed="rId3"/>
          <a:srcRect b="4270"/>
          <a:stretch/>
        </p:blipFill>
        <p:spPr>
          <a:xfrm>
            <a:off x="7261855" y="1646030"/>
            <a:ext cx="4357331" cy="3406817"/>
          </a:xfrm>
          <a:prstGeom prst="rect">
            <a:avLst/>
          </a:prstGeom>
        </p:spPr>
      </p:pic>
      <p:sp>
        <p:nvSpPr>
          <p:cNvPr id="20" name="Rectángulo 19">
            <a:extLst>
              <a:ext uri="{FF2B5EF4-FFF2-40B4-BE49-F238E27FC236}">
                <a16:creationId xmlns:a16="http://schemas.microsoft.com/office/drawing/2014/main" id="{322DF3BB-2C6E-6944-ABBF-1286799B9F31}"/>
              </a:ext>
            </a:extLst>
          </p:cNvPr>
          <p:cNvSpPr/>
          <p:nvPr/>
        </p:nvSpPr>
        <p:spPr>
          <a:xfrm>
            <a:off x="596462" y="2472275"/>
            <a:ext cx="6096000" cy="2246769"/>
          </a:xfrm>
          <a:prstGeom prst="rect">
            <a:avLst/>
          </a:prstGeom>
        </p:spPr>
        <p:txBody>
          <a:bodyPr>
            <a:spAutoFit/>
          </a:bodyPr>
          <a:lstStyle/>
          <a:p>
            <a:pPr algn="just"/>
            <a:r>
              <a:rPr lang="es-MX" sz="2000" dirty="0">
                <a:latin typeface="Arial" panose="020B0604020202020204" pitchFamily="34" charset="0"/>
                <a:cs typeface="Arial" panose="020B0604020202020204" pitchFamily="34" charset="0"/>
              </a:rPr>
              <a:t>El </a:t>
            </a:r>
            <a:r>
              <a:rPr lang="es-MX" sz="2000" b="1" dirty="0">
                <a:latin typeface="Arial" panose="020B0604020202020204" pitchFamily="34" charset="0"/>
                <a:cs typeface="Arial" panose="020B0604020202020204" pitchFamily="34" charset="0"/>
              </a:rPr>
              <a:t>modelo OSI permite la interconexión de sistemas abiertos</a:t>
            </a:r>
            <a:r>
              <a:rPr lang="es-MX" sz="2000" dirty="0">
                <a:latin typeface="Arial" panose="020B0604020202020204" pitchFamily="34" charset="0"/>
                <a:cs typeface="Arial" panose="020B0604020202020204" pitchFamily="34" charset="0"/>
              </a:rPr>
              <a:t>, basándose en un conjunto de siete capas. Cada capa cumple funciones específicas para comunicar dos sistemas mediante una estructura jerárquica. Cualquiera de sus siete capas se apoya en la capa anterior, realiza su función y ofrece un servicio a la capa superior.</a:t>
            </a:r>
          </a:p>
        </p:txBody>
      </p:sp>
      <p:sp>
        <p:nvSpPr>
          <p:cNvPr id="21" name="Marcador de pie de página 20">
            <a:extLst>
              <a:ext uri="{FF2B5EF4-FFF2-40B4-BE49-F238E27FC236}">
                <a16:creationId xmlns:a16="http://schemas.microsoft.com/office/drawing/2014/main" id="{140CF794-F51A-D74E-AFB2-65FD91331564}"/>
              </a:ext>
            </a:extLst>
          </p:cNvPr>
          <p:cNvSpPr>
            <a:spLocks noGrp="1"/>
          </p:cNvSpPr>
          <p:nvPr>
            <p:ph type="ftr" sz="quarter" idx="11"/>
          </p:nvPr>
        </p:nvSpPr>
        <p:spPr/>
        <p:txBody>
          <a:bodyPr/>
          <a:lstStyle/>
          <a:p>
            <a:r>
              <a:rPr lang="es-MX"/>
              <a:t>Dr. en A. Juan Carlos Montes de Oca López</a:t>
            </a:r>
          </a:p>
        </p:txBody>
      </p:sp>
      <p:sp>
        <p:nvSpPr>
          <p:cNvPr id="22" name="Marcador de número de diapositiva 21">
            <a:extLst>
              <a:ext uri="{FF2B5EF4-FFF2-40B4-BE49-F238E27FC236}">
                <a16:creationId xmlns:a16="http://schemas.microsoft.com/office/drawing/2014/main" id="{ACC37031-C36E-4F4A-AE58-61936C204552}"/>
              </a:ext>
            </a:extLst>
          </p:cNvPr>
          <p:cNvSpPr>
            <a:spLocks noGrp="1"/>
          </p:cNvSpPr>
          <p:nvPr>
            <p:ph type="sldNum" sz="quarter" idx="12"/>
          </p:nvPr>
        </p:nvSpPr>
        <p:spPr/>
        <p:txBody>
          <a:bodyPr/>
          <a:lstStyle/>
          <a:p>
            <a:fld id="{49042BF9-C8AA-4BF5-90A6-F745506A1DB5}" type="slidenum">
              <a:rPr lang="es-MX" smtClean="0"/>
              <a:t>9</a:t>
            </a:fld>
            <a:endParaRPr lang="es-MX"/>
          </a:p>
        </p:txBody>
      </p:sp>
    </p:spTree>
    <p:extLst>
      <p:ext uri="{BB962C8B-B14F-4D97-AF65-F5344CB8AC3E}">
        <p14:creationId xmlns:p14="http://schemas.microsoft.com/office/powerpoint/2010/main" val="2868430585"/>
      </p:ext>
    </p:extLst>
  </p:cSld>
  <p:clrMapOvr>
    <a:masterClrMapping/>
  </p:clrMapOvr>
</p:sld>
</file>

<file path=ppt/theme/theme1.xml><?xml version="1.0" encoding="utf-8"?>
<a:theme xmlns:a="http://schemas.openxmlformats.org/drawingml/2006/main" name="Gota">
  <a:themeElements>
    <a:clrScheme name="Gota">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Gota">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ota">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TM04033925[[fn=Gota]]</Template>
  <TotalTime>2502</TotalTime>
  <Words>3590</Words>
  <Application>Microsoft Office PowerPoint</Application>
  <PresentationFormat>Panorámica</PresentationFormat>
  <Paragraphs>299</Paragraphs>
  <Slides>34</Slides>
  <Notes>1</Notes>
  <HiddenSlides>0</HiddenSlides>
  <MMClips>0</MMClips>
  <ScaleCrop>false</ScaleCrop>
  <HeadingPairs>
    <vt:vector size="6" baseType="variant">
      <vt:variant>
        <vt:lpstr>Fuentes usadas</vt:lpstr>
      </vt:variant>
      <vt:variant>
        <vt:i4>6</vt:i4>
      </vt:variant>
      <vt:variant>
        <vt:lpstr>Tema</vt:lpstr>
      </vt:variant>
      <vt:variant>
        <vt:i4>2</vt:i4>
      </vt:variant>
      <vt:variant>
        <vt:lpstr>Títulos de diapositiva</vt:lpstr>
      </vt:variant>
      <vt:variant>
        <vt:i4>34</vt:i4>
      </vt:variant>
    </vt:vector>
  </HeadingPairs>
  <TitlesOfParts>
    <vt:vector size="42" baseType="lpstr">
      <vt:lpstr>Arial</vt:lpstr>
      <vt:lpstr>Calibri</vt:lpstr>
      <vt:lpstr>Calibri Light</vt:lpstr>
      <vt:lpstr>Metropolis Light</vt:lpstr>
      <vt:lpstr>Tw Cen MT</vt:lpstr>
      <vt:lpstr>Wingdings</vt:lpstr>
      <vt:lpstr>Gota</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Seguridad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Dr. Juan Carlos Montes de Oca López</dc:creator>
  <cp:lastModifiedBy>Juan Carlos Montes de Oca</cp:lastModifiedBy>
  <cp:revision>245</cp:revision>
  <dcterms:created xsi:type="dcterms:W3CDTF">2015-08-30T08:17:35Z</dcterms:created>
  <dcterms:modified xsi:type="dcterms:W3CDTF">2019-09-28T05:48:25Z</dcterms:modified>
</cp:coreProperties>
</file>