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3" r:id="rId1"/>
    <p:sldMasterId id="2147483725" r:id="rId2"/>
  </p:sldMasterIdLst>
  <p:notesMasterIdLst>
    <p:notesMasterId r:id="rId36"/>
  </p:notesMasterIdLst>
  <p:sldIdLst>
    <p:sldId id="436" r:id="rId3"/>
    <p:sldId id="437" r:id="rId4"/>
    <p:sldId id="438" r:id="rId5"/>
    <p:sldId id="439" r:id="rId6"/>
    <p:sldId id="440" r:id="rId7"/>
    <p:sldId id="472" r:id="rId8"/>
    <p:sldId id="408" r:id="rId9"/>
    <p:sldId id="409" r:id="rId10"/>
    <p:sldId id="450" r:id="rId11"/>
    <p:sldId id="451" r:id="rId12"/>
    <p:sldId id="452" r:id="rId13"/>
    <p:sldId id="453" r:id="rId14"/>
    <p:sldId id="454" r:id="rId15"/>
    <p:sldId id="456" r:id="rId16"/>
    <p:sldId id="455" r:id="rId17"/>
    <p:sldId id="457" r:id="rId18"/>
    <p:sldId id="458" r:id="rId19"/>
    <p:sldId id="459" r:id="rId20"/>
    <p:sldId id="460" r:id="rId21"/>
    <p:sldId id="461" r:id="rId22"/>
    <p:sldId id="462" r:id="rId23"/>
    <p:sldId id="463" r:id="rId24"/>
    <p:sldId id="464" r:id="rId25"/>
    <p:sldId id="469" r:id="rId26"/>
    <p:sldId id="470" r:id="rId27"/>
    <p:sldId id="471" r:id="rId28"/>
    <p:sldId id="465" r:id="rId29"/>
    <p:sldId id="466" r:id="rId30"/>
    <p:sldId id="467" r:id="rId31"/>
    <p:sldId id="468" r:id="rId32"/>
    <p:sldId id="448" r:id="rId33"/>
    <p:sldId id="449" r:id="rId34"/>
    <p:sldId id="434" r:id="rId35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0" autoAdjust="0"/>
    <p:restoredTop sz="94660"/>
  </p:normalViewPr>
  <p:slideViewPr>
    <p:cSldViewPr snapToGrid="0">
      <p:cViewPr varScale="1">
        <p:scale>
          <a:sx n="73" d="100"/>
          <a:sy n="73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96F957-771A-49CD-ABED-F635F9FBE2CE}" type="datetimeFigureOut">
              <a:rPr lang="en-US" smtClean="0"/>
              <a:t>9/28/2019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9C438F-A390-4AFC-BA02-F1471CF91DF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9750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343390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CAE921-FD66-4C18-97E5-37C5668AF6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089B02B-5770-4E12-800C-C3CB2CBE16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9596E4E-544D-4B5D-BD54-606781746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D6389-4F06-45CA-8A42-506199A352D7}" type="datetime1">
              <a:rPr lang="es-MX" smtClean="0"/>
              <a:t>28/09/2019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A344B8C-7FB8-47CD-8450-E38B69302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18E4C6C-5DC2-49C3-B679-E1AEAD98D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6588-C9B0-4B1A-AEA3-17EAEE6D33D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05598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1874AF1-5463-4E6F-91CC-01F95779E0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D8FC92F-C8A5-4DF6-8E96-0015E818BF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27EC2B2-A784-4E6C-B9BE-40B65C6D1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FB352-9E59-4C04-808C-CD2098FCA5AF}" type="datetime1">
              <a:rPr lang="es-MX" smtClean="0"/>
              <a:t>28/09/2019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B8A1AB4-668F-41A3-BF2F-817FE5FCD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5DD2C91-06A4-42BC-87A7-F6717DDC3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6588-C9B0-4B1A-AEA3-17EAEE6D33D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6362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2F720F2B-935D-4E95-AB2F-10D1467D94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B70E6FF-E88D-4B71-8881-3002DA3FA1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3B7FA08-B457-466A-BAD1-BEC4D0F7B8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631F8-9EDB-44D8-AA58-712F855B0601}" type="datetime1">
              <a:rPr lang="es-MX" smtClean="0"/>
              <a:t>28/09/2019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7653F9C-00E1-45F8-8F37-111CC0A89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9217186-8EEA-4360-B352-5AA0D8D92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6588-C9B0-4B1A-AEA3-17EAEE6D33D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236545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76760B2-D024-4393-B3D4-E1C14C1418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BF2286F-7044-46FE-B85F-8855F2A048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CB9A79A-1C27-4A1B-AA37-496B440802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937F9-2C38-4B4D-97CB-79C2BEB7E6D9}" type="datetime1">
              <a:rPr lang="es-MX" smtClean="0"/>
              <a:t>28/09/2019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BD568F6-374E-482C-AB7B-93B30255B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Dr. en A. Juan Carlos Montes de Oca López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5EE6EC4-0258-463B-8D66-02C9354FB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42BF9-C8AA-4BF5-90A6-F745506A1DB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752395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E49BA3-4A53-4277-BF92-8CCB92BA9D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A723ABC-AC53-4C98-89C6-D6B028F5A8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75CAB7C-A1E4-4CBF-A8A4-12B5179AFB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6627E-0AC7-4981-AA8C-CB729E8C31FC}" type="datetime1">
              <a:rPr lang="es-MX" smtClean="0"/>
              <a:t>28/09/2019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D5E98C5-0015-4F77-963E-6B83A5B66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Dr. en A. Juan Carlos Montes de Oca López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CF9BA38-E29D-445D-9B6E-E05CB3501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42BF9-C8AA-4BF5-90A6-F745506A1DB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576787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234EDB-9B37-43B9-B861-9BC5BDD72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FC36971-6DBB-44CD-B5A2-7B00633654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EFE6468-D000-4D03-9632-51CF5D70A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9AF9B-381D-4F2D-8C20-BC1924AA7B3E}" type="datetime1">
              <a:rPr lang="es-MX" smtClean="0"/>
              <a:t>28/09/2019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B7F6540-5501-4299-91D3-1A48C4C711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Dr. en A. Juan Carlos Montes de Oca López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F6F3816-3B3F-456A-AC23-088230A0D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42BF9-C8AA-4BF5-90A6-F745506A1DB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184062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06A1E7-E207-4E6F-AA86-718F866F80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B8E4EC2-FDCA-40C0-A715-D65F33D821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0724192-87CF-4959-AAF8-6A112E6312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408E2E5-51BE-4B7A-BFC3-AF2BC5A2E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4689D-98BF-4E7B-B115-3877CC21ACA3}" type="datetime1">
              <a:rPr lang="es-MX" smtClean="0"/>
              <a:t>28/09/2019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0239CA1-4964-4532-A53F-D5218F6123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Dr. en A. Juan Carlos Montes de Oca López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24ED6FD-DE9A-4006-8F71-DC949DDBD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42BF9-C8AA-4BF5-90A6-F745506A1DB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828580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2B0EA3F-D844-4C6D-8C40-29DD84A628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727531C-5016-4213-A67A-76F226B276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7D2FE6E-4DDA-464E-A692-FA02086D87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060FA246-485E-4774-A426-7EF7FB2B48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57238380-ADDB-46CA-BA91-3091F93287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AFD8B191-B183-4125-9C5F-A3CF99810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8EF36-460A-488F-B333-6CC28AA67EE7}" type="datetime1">
              <a:rPr lang="es-MX" smtClean="0"/>
              <a:t>28/09/2019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37E79BB3-8B6E-45FE-879A-4FAA960B5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Dr. en A. Juan Carlos Montes de Oca López</a:t>
            </a:r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941D2301-D79D-4FF6-BA1A-E3B508E49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42BF9-C8AA-4BF5-90A6-F745506A1DB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444176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6EA249-9780-4357-9EA3-4372B6CB69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DCC2E3A-7471-4E3D-A96D-1FA449802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CDE64-24C1-4160-A05A-CC65E7B7AA07}" type="datetime1">
              <a:rPr lang="es-MX" smtClean="0"/>
              <a:t>28/09/2019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DBA2E17C-FA66-4840-B2E5-513F4CDA97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Dr. en A. Juan Carlos Montes de Oca López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1588E0C-5462-42D1-A325-7AE280107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42BF9-C8AA-4BF5-90A6-F745506A1DB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323801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8C97167B-8E61-4F10-8D53-FA34DFA90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71286-8855-4220-A3EB-C4AA402AC94F}" type="datetime1">
              <a:rPr lang="es-MX" smtClean="0"/>
              <a:t>28/09/2019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0F0921B6-5EA3-4966-8FA4-1D3E7E2F2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Dr. en A. Juan Carlos Montes de Oca López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8EE97C3-AF35-4559-B999-DB7B6E8F3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42BF9-C8AA-4BF5-90A6-F745506A1DB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187671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765A218-3A44-4BE0-A567-E1FF50CF3F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A00DBF7-D193-47BA-9924-DC792A7C7A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E421ABC-40E4-4FD0-869F-A780E63B97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2AD8598-2489-4031-90F0-34E4C0444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35525-641F-4368-893C-B0817F1B0126}" type="datetime1">
              <a:rPr lang="es-MX" smtClean="0"/>
              <a:t>28/09/2019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6A0591E-70AA-4F5F-96D6-C5731E920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Dr. en A. Juan Carlos Montes de Oca López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6FDB4C1-A641-459F-A9CF-2906AB320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42BF9-C8AA-4BF5-90A6-F745506A1DB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21062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41090F-4263-43D2-B3FA-313F812E33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55E31A5-CF5C-4610-A429-30CF92FB3E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A482ED2-A887-4B78-9B5F-26B8B5B523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BC6BE-ED6A-4F88-A198-E3DE1723B0AB}" type="datetime1">
              <a:rPr lang="es-MX" smtClean="0"/>
              <a:t>28/09/2019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064C3EA-F4E4-4CF8-8F5E-96BEE3F57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E944EEE-0591-4217-A296-C6689B87E5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6588-C9B0-4B1A-AEA3-17EAEE6D33D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006698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2CEE9B-78E3-4A8F-A528-1BB3907E25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A7D4F84B-C8AE-47ED-B5DA-21A34508C6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912D2BE-B2BF-4B94-92AE-16505026D1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CD9DF12-747A-4629-A585-C48DF00283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E1844-9BBE-4E1E-A198-7C89975003B1}" type="datetime1">
              <a:rPr lang="es-MX" smtClean="0"/>
              <a:t>28/09/2019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F2A9D66-473F-4E0D-A239-4A3818060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Dr. en A. Juan Carlos Montes de Oca López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E472BCD-57BD-4547-9543-58ABE503E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42BF9-C8AA-4BF5-90A6-F745506A1DB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715470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E494904-01CF-4AEC-BCB3-3450A92AB2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1EBAA70-1465-4EFE-BA06-DF204C6003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F51D858-AF5E-4610-8917-361BB2CEF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B7528-08E1-4781-BD02-453159A987A1}" type="datetime1">
              <a:rPr lang="es-MX" smtClean="0"/>
              <a:t>28/09/2019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9AB45A1-E0CA-4831-B190-441C7BB5FB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Dr. en A. Juan Carlos Montes de Oca López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7458099-2DDA-43E4-A416-0EA73A2BF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42BF9-C8AA-4BF5-90A6-F745506A1DB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172414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0E839EE-F15C-4E76-ABA8-54747E0EED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CCDC506-428A-4BB2-864B-DFF96A6CFE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ECCC4D5-E344-4DC2-9A3B-95177333B2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74A3-CF8A-4E70-911F-F3665534FF71}" type="datetime1">
              <a:rPr lang="es-MX" smtClean="0"/>
              <a:t>28/09/2019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441B584-5BF2-4CFB-A945-A8F1931E13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Dr. en A. Juan Carlos Montes de Oca López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03594E0-8A62-49E3-88B0-D4D7214CB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42BF9-C8AA-4BF5-90A6-F745506A1DB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41766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D8AE24D-3CFE-44E6-B353-6FC40D49F4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09D2FE2-D856-44C5-BCFE-CE032768E1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A7458A9-1F74-4111-8AF6-F75D8EEC42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2634C-9EC0-437D-9576-03E56786349B}" type="datetime1">
              <a:rPr lang="es-MX" smtClean="0"/>
              <a:t>28/09/2019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6303987-FFD0-4BBC-87B0-23F3AA3F9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AB85521-928D-46D3-A2FC-28132A9DC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6588-C9B0-4B1A-AEA3-17EAEE6D33D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53137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8A9F68-1D3D-400D-A2A2-E5B8112D64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B7B6E6D-59E3-4AF8-961C-37F2A5D782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5DA2954-6363-44C6-AC31-48908EC772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4400A84-4928-44EE-B594-EE5E18C714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F8E3F-FFCC-4739-BF95-9654176BE648}" type="datetime1">
              <a:rPr lang="es-MX" smtClean="0"/>
              <a:t>28/09/2019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8936F9D-1D4B-46A1-8BA3-CE768BEDF8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8259FDB-F78E-42A9-B6DC-000A0401B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6588-C9B0-4B1A-AEA3-17EAEE6D33D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55611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5C6011-B7B7-45E4-B2DD-27D25ABC23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7900FEF-FEF1-4D30-945F-A8F0010788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6FB4F3C-4350-4F08-A3CC-CC949892D2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0E17ECE-E709-4E11-901E-1A8421DDC6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9743969F-C83C-44EA-8541-70BEDF00E1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5059C577-29C4-49CA-83B2-42E1BC5519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E3127-DEE4-47A1-B179-AB72BC52D388}" type="datetime1">
              <a:rPr lang="es-MX" smtClean="0"/>
              <a:t>28/09/2019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7B163E00-E330-4CF4-B4D2-4EE6389F21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3F8792A6-FFF0-42DA-A356-C0C8DBAAF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6588-C9B0-4B1A-AEA3-17EAEE6D33D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14295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8750E2-6317-4CED-B11C-F51ACC89F2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731A097-67EB-4039-8B06-11C92EAD52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66A9C-EBF3-4E18-A4D9-4D60AE448607}" type="datetime1">
              <a:rPr lang="es-MX" smtClean="0"/>
              <a:t>28/09/2019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0CB133E1-F512-4D67-A397-13966D42DF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5BF5730-613C-45C8-BBB5-0B484506C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6588-C9B0-4B1A-AEA3-17EAEE6D33D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08554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A5108B88-1D1A-460A-B23F-9C70EFEAC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94191-00AC-42FE-A6E6-03FB2495BFD9}" type="datetime1">
              <a:rPr lang="es-MX" smtClean="0"/>
              <a:t>28/09/2019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8271731C-1D54-4FC4-AD5F-9DE3889AF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FCF0C21-D0C2-44B5-9D0D-E59882E4C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6588-C9B0-4B1A-AEA3-17EAEE6D33D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19955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F30E44F-3D60-4194-A610-DCDBF2398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07AC4C9-29F6-4605-B753-45D24EA901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3FACBE9-BA1D-4622-B788-2713BE57B9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3B81890-93C9-411D-9F46-62CB33D0D7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50A14-18FD-4471-A0B2-5BBE9C64F874}" type="datetime1">
              <a:rPr lang="es-MX" smtClean="0"/>
              <a:t>28/09/2019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414EB8E-04CB-4110-A841-A09C0A045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011A203-979B-408C-B5D1-A921D7B7B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6588-C9B0-4B1A-AEA3-17EAEE6D33D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9017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DE16C8-7578-4B33-8217-18614C1331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A0D8C1F0-94EA-4565-B1CA-B298986875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E494289-0874-437A-AF76-17EE18FCE9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FDB2C0F-115A-4BC2-A56D-A7A4CBCF5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0AD40-CBBA-4A31-A80D-AEC067058C45}" type="datetime1">
              <a:rPr lang="es-MX" smtClean="0"/>
              <a:t>28/09/2019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32C7946-E61C-48B7-A3DF-22644B31A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F04D5E3-6CD2-47A1-BBB9-66863F5FF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6588-C9B0-4B1A-AEA3-17EAEE6D33D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67652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906227E-67FC-4E49-BE47-A640103C4C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9E3AFF7-F7A0-45A4-A936-E013D1ACE5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0D7C87E-9F44-4F1F-BB2B-D9993E440D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D691C3-47BA-4F2B-AFC1-9937E8B79C03}" type="datetime1">
              <a:rPr lang="es-MX" smtClean="0"/>
              <a:t>28/09/2019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03B766F-B3A3-4CBC-8FAA-DAFF7C4914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D60A8D1-A9CA-4300-8E58-1F27B13183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D36588-C9B0-4B1A-AEA3-17EAEE6D33D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5289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2A43A06-9B85-42B1-8636-7905FCABF2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C9C55E5-CD8D-42E9-AC11-578916FAC6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0B0FB54-6D1E-4E99-9148-DD52E1DBEE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8EFBE3-1470-4675-BF65-44EDC8107BB7}" type="datetime1">
              <a:rPr lang="es-MX" smtClean="0"/>
              <a:t>28/09/2019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792F8EA-A1F8-4B53-B8B7-C33547ABF3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Dr. en A. Juan Carlos Montes de Oca López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64166C-CC68-44A0-BC3F-318939290F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042BF9-C8AA-4BF5-90A6-F745506A1DB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6263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W0bkKBR0Q_I" TargetMode="External"/><Relationship Id="rId3" Type="http://schemas.openxmlformats.org/officeDocument/2006/relationships/hyperlink" Target="https://www.google.com/url?sa=i&amp;source=images&amp;cd=&amp;cad=rja&amp;uact=8&amp;ved=2ahUKEwihgdnl6vLkAhW6JTQIHf5oDHUQjB16BAgBEAM&amp;url=http%3A%2F%2Fwww.youtube.com%2Fwatch%3Fv%3D-SalAmhkHkA&amp;psig=AOvVaw1E3pT15qQPK-5kB91njKgF&amp;ust=1569736629814464" TargetMode="External"/><Relationship Id="rId7" Type="http://schemas.openxmlformats.org/officeDocument/2006/relationships/hyperlink" Target="https://primergradosecundariamatematicas.wordpress.com/sucesiones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youtube.com/watch?v=sVa712Kp2Lo" TargetMode="External"/><Relationship Id="rId5" Type="http://schemas.openxmlformats.org/officeDocument/2006/relationships/hyperlink" Target="https://slideplayer.es/slide/10212820/" TargetMode="External"/><Relationship Id="rId4" Type="http://schemas.openxmlformats.org/officeDocument/2006/relationships/hyperlink" Target="https://www.google.com/imgres?imgurl=https%3A%2F%2Fi.ytimg.com%2Fvi%2FpEBqze9uisU%2Fhqdefault.jpg&amp;imgrefurl=https%3A%2F%2Fwww.youtube.com%2Fwatch%3Fv%3DpEBqze9uisU&amp;docid=LRAUqXzAp3HjCM&amp;tbnid=-Dy5qJ7ZJbD7_M%3A&amp;vet=10ahUKEwju1f726vLkAhVJc98KHVjhCWsQMwiIASgAMAA..i&amp;w=480&amp;h=360&amp;bih=608&amp;biw=1366&amp;q=metodos%20numericos&amp;ved=0ahUKEwju1f726vLkAhVJc98KHVjhCWsQMwiIASgAMAA&amp;iact=mrc&amp;uact=8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13" name="Título 1">
            <a:extLst>
              <a:ext uri="{FF2B5EF4-FFF2-40B4-BE49-F238E27FC236}">
                <a16:creationId xmlns:a16="http://schemas.microsoft.com/office/drawing/2014/main" id="{A497FFDD-4B11-49B7-981C-8EF2BA057344}"/>
              </a:ext>
            </a:extLst>
          </p:cNvPr>
          <p:cNvSpPr txBox="1">
            <a:spLocks/>
          </p:cNvSpPr>
          <p:nvPr/>
        </p:nvSpPr>
        <p:spPr>
          <a:xfrm>
            <a:off x="1911969" y="1881398"/>
            <a:ext cx="8308427" cy="3376402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Universidad Autónoma del Estado de México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Facultad de Contaduría y Administración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PE: </a:t>
            </a:r>
            <a:r>
              <a:rPr kumimoji="0" lang="es-E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Licenciatura en Informática Administrativa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UA: </a:t>
            </a: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Métodos Numéricos</a:t>
            </a:r>
            <a:endParaRPr kumimoji="0" lang="es-E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Semestre: </a:t>
            </a: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Segundo</a:t>
            </a:r>
            <a:endParaRPr kumimoji="0" lang="es-E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Periodo:</a:t>
            </a:r>
            <a:r>
              <a:rPr kumimoji="0" lang="es-E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2019b</a:t>
            </a:r>
            <a:endParaRPr kumimoji="0" lang="es-E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Autor: </a:t>
            </a:r>
            <a:r>
              <a:rPr kumimoji="0" lang="es-ES" sz="2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Dr. en A. Juan Carlos Montes de Oca López jcmontesdeocal@uaemex.mx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0408343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3" name="Título 1">
            <a:extLst>
              <a:ext uri="{FF2B5EF4-FFF2-40B4-BE49-F238E27FC236}">
                <a16:creationId xmlns:a16="http://schemas.microsoft.com/office/drawing/2014/main" id="{61E6FB5E-9D28-4D5E-B1E1-F82BBD207E8C}"/>
              </a:ext>
            </a:extLst>
          </p:cNvPr>
          <p:cNvSpPr txBox="1">
            <a:spLocks/>
          </p:cNvSpPr>
          <p:nvPr/>
        </p:nvSpPr>
        <p:spPr>
          <a:xfrm>
            <a:off x="174186" y="1842605"/>
            <a:ext cx="12017814" cy="128089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200" b="1" dirty="0"/>
              <a:t>Método de 4 pasos para la resolución de problemas según George </a:t>
            </a:r>
            <a:r>
              <a:rPr lang="es-MX" sz="3200" b="1" dirty="0" err="1"/>
              <a:t>Polya</a:t>
            </a:r>
            <a:endParaRPr lang="es-MX" sz="3200" b="1" dirty="0"/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0C86225B-7A95-44FA-885F-365FB26B00FA}"/>
              </a:ext>
            </a:extLst>
          </p:cNvPr>
          <p:cNvSpPr txBox="1">
            <a:spLocks/>
          </p:cNvSpPr>
          <p:nvPr/>
        </p:nvSpPr>
        <p:spPr>
          <a:xfrm>
            <a:off x="313509" y="2378548"/>
            <a:ext cx="9310839" cy="377762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2400" b="1" dirty="0" smtClean="0"/>
              <a:t>Paso 3: Ejecutar el plan</a:t>
            </a:r>
            <a:endParaRPr lang="es-MX" sz="2400" b="1" dirty="0"/>
          </a:p>
          <a:p>
            <a:pPr marL="0" indent="0">
              <a:buNone/>
            </a:pPr>
            <a:r>
              <a:rPr lang="es-MX" sz="2400" dirty="0" smtClean="0"/>
              <a:t>Existen </a:t>
            </a:r>
            <a:r>
              <a:rPr lang="es-MX" sz="2400" dirty="0"/>
              <a:t>3 características básicas que se deben seguir para ejecutar correctamente el plan.</a:t>
            </a:r>
          </a:p>
          <a:p>
            <a:pPr>
              <a:buFont typeface="+mj-lt"/>
              <a:buAutoNum type="arabicPeriod"/>
            </a:pPr>
            <a:r>
              <a:rPr lang="es-MX" sz="2400" dirty="0" smtClean="0"/>
              <a:t> Implementar las estrategias solucionadas con forme al plan, hasta lograr darle una solución al problema.</a:t>
            </a:r>
            <a:endParaRPr lang="es-MX" sz="2400" dirty="0"/>
          </a:p>
          <a:p>
            <a:pPr>
              <a:buFont typeface="+mj-lt"/>
              <a:buAutoNum type="arabicPeriod"/>
            </a:pPr>
            <a:r>
              <a:rPr lang="es-MX" sz="2400" dirty="0" smtClean="0"/>
              <a:t> Dedicar </a:t>
            </a:r>
            <a:r>
              <a:rPr lang="es-MX" sz="2400" dirty="0"/>
              <a:t>tiempo a la resolución del problema, y en caso de lograr resolverlo, solicita sugerencias.</a:t>
            </a:r>
          </a:p>
          <a:p>
            <a:pPr>
              <a:buFont typeface="+mj-lt"/>
              <a:buAutoNum type="arabicPeriod"/>
            </a:pPr>
            <a:r>
              <a:rPr lang="es-MX" sz="2400" dirty="0" smtClean="0"/>
              <a:t> Se </a:t>
            </a:r>
            <a:r>
              <a:rPr lang="es-MX" sz="2400" dirty="0"/>
              <a:t>puede volver a empezar la resolución de el problema con nuevas estrategias o </a:t>
            </a:r>
            <a:r>
              <a:rPr lang="es-MX" sz="2400" dirty="0" smtClean="0"/>
              <a:t>un nuevo plan</a:t>
            </a:r>
            <a:r>
              <a:rPr lang="es-MX" sz="2400" dirty="0"/>
              <a:t>.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6588-C9B0-4B1A-AEA3-17EAEE6D33D0}" type="slidenum">
              <a:rPr lang="es-MX" smtClean="0"/>
              <a:t>10</a:t>
            </a:fld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63671" y="3241598"/>
            <a:ext cx="2209800" cy="2009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371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3" name="Título 1">
            <a:extLst>
              <a:ext uri="{FF2B5EF4-FFF2-40B4-BE49-F238E27FC236}">
                <a16:creationId xmlns:a16="http://schemas.microsoft.com/office/drawing/2014/main" id="{61E6FB5E-9D28-4D5E-B1E1-F82BBD207E8C}"/>
              </a:ext>
            </a:extLst>
          </p:cNvPr>
          <p:cNvSpPr txBox="1">
            <a:spLocks/>
          </p:cNvSpPr>
          <p:nvPr/>
        </p:nvSpPr>
        <p:spPr>
          <a:xfrm>
            <a:off x="174186" y="1842605"/>
            <a:ext cx="12017814" cy="128089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200" b="1" dirty="0"/>
              <a:t>Método de 4 pasos para la resolución de problemas según George </a:t>
            </a:r>
            <a:r>
              <a:rPr lang="es-MX" sz="3200" b="1" dirty="0" err="1"/>
              <a:t>Polya</a:t>
            </a:r>
            <a:endParaRPr lang="es-MX" sz="3200" b="1" dirty="0"/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0C86225B-7A95-44FA-885F-365FB26B00FA}"/>
              </a:ext>
            </a:extLst>
          </p:cNvPr>
          <p:cNvSpPr txBox="1">
            <a:spLocks/>
          </p:cNvSpPr>
          <p:nvPr/>
        </p:nvSpPr>
        <p:spPr>
          <a:xfrm>
            <a:off x="4206240" y="2483050"/>
            <a:ext cx="6742611" cy="377762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2400" b="1" dirty="0" smtClean="0"/>
              <a:t>Paso 4: Mirar hacía atrás</a:t>
            </a:r>
            <a:endParaRPr lang="es-MX" sz="2400" b="1" dirty="0"/>
          </a:p>
          <a:p>
            <a:pPr marL="0" indent="0">
              <a:buNone/>
            </a:pPr>
            <a:r>
              <a:rPr lang="es-MX" sz="2400" dirty="0" smtClean="0"/>
              <a:t>Verificar </a:t>
            </a:r>
            <a:r>
              <a:rPr lang="es-MX" sz="2400" dirty="0"/>
              <a:t>los resultados y razonamientos con </a:t>
            </a:r>
            <a:r>
              <a:rPr lang="es-MX" sz="2400" dirty="0" smtClean="0"/>
              <a:t>ayuda de las </a:t>
            </a:r>
            <a:r>
              <a:rPr lang="es-MX" sz="2400" dirty="0"/>
              <a:t>siguientes preguntas:</a:t>
            </a:r>
          </a:p>
          <a:p>
            <a:pPr>
              <a:buFont typeface="+mj-lt"/>
              <a:buAutoNum type="arabicPeriod"/>
            </a:pPr>
            <a:r>
              <a:rPr lang="es-MX" sz="2400" dirty="0" smtClean="0"/>
              <a:t> ¿</a:t>
            </a:r>
            <a:r>
              <a:rPr lang="es-MX" sz="2400" dirty="0"/>
              <a:t>La solución es correcta?</a:t>
            </a:r>
          </a:p>
          <a:p>
            <a:pPr>
              <a:buFont typeface="+mj-lt"/>
              <a:buAutoNum type="arabicPeriod"/>
            </a:pPr>
            <a:r>
              <a:rPr lang="es-MX" sz="2400" dirty="0" smtClean="0"/>
              <a:t> ¿</a:t>
            </a:r>
            <a:r>
              <a:rPr lang="es-MX" sz="2400" dirty="0"/>
              <a:t>La respuesta satisface lo establecido en el problema?</a:t>
            </a:r>
          </a:p>
          <a:p>
            <a:pPr>
              <a:buFont typeface="+mj-lt"/>
              <a:buAutoNum type="arabicPeriod"/>
            </a:pPr>
            <a:r>
              <a:rPr lang="es-MX" sz="2400" dirty="0" smtClean="0"/>
              <a:t> ¿</a:t>
            </a:r>
            <a:r>
              <a:rPr lang="es-MX" sz="2400" dirty="0"/>
              <a:t>Puedes ver como extender tu solución a un caso </a:t>
            </a:r>
            <a:r>
              <a:rPr lang="es-MX" sz="2400" dirty="0" smtClean="0"/>
              <a:t>general? es decir, crear un modelo.</a:t>
            </a:r>
            <a:endParaRPr lang="es-MX" sz="2400" dirty="0"/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6588-C9B0-4B1A-AEA3-17EAEE6D33D0}" type="slidenum">
              <a:rPr lang="es-MX" smtClean="0"/>
              <a:t>11</a:t>
            </a:fld>
            <a:endParaRPr lang="es-MX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508" y="2955848"/>
            <a:ext cx="3467100" cy="220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58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3" name="Título 1">
            <a:extLst>
              <a:ext uri="{FF2B5EF4-FFF2-40B4-BE49-F238E27FC236}">
                <a16:creationId xmlns:a16="http://schemas.microsoft.com/office/drawing/2014/main" id="{61E6FB5E-9D28-4D5E-B1E1-F82BBD207E8C}"/>
              </a:ext>
            </a:extLst>
          </p:cNvPr>
          <p:cNvSpPr txBox="1">
            <a:spLocks/>
          </p:cNvSpPr>
          <p:nvPr/>
        </p:nvSpPr>
        <p:spPr>
          <a:xfrm>
            <a:off x="174186" y="1842605"/>
            <a:ext cx="12017814" cy="128089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200" b="1" dirty="0"/>
              <a:t>Sugerencias para tener éxito en la solución de problemas</a:t>
            </a:r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0C86225B-7A95-44FA-885F-365FB26B00FA}"/>
              </a:ext>
            </a:extLst>
          </p:cNvPr>
          <p:cNvSpPr txBox="1">
            <a:spLocks/>
          </p:cNvSpPr>
          <p:nvPr/>
        </p:nvSpPr>
        <p:spPr>
          <a:xfrm>
            <a:off x="744584" y="2483050"/>
            <a:ext cx="10204268" cy="377762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000" dirty="0"/>
              <a:t> Acepta el reto de resolver el problema.</a:t>
            </a:r>
            <a:endParaRPr lang="es-MX" sz="2000" dirty="0"/>
          </a:p>
          <a:p>
            <a:r>
              <a:rPr lang="es-ES" sz="2000" dirty="0"/>
              <a:t> Reescribe el problema en tus propias palabras.</a:t>
            </a:r>
            <a:endParaRPr lang="es-MX" sz="2000" dirty="0"/>
          </a:p>
          <a:p>
            <a:r>
              <a:rPr lang="es-ES" sz="2000" dirty="0"/>
              <a:t> Tómate tiempo para explorar, reflexionar, pensar... </a:t>
            </a:r>
            <a:endParaRPr lang="es-MX" sz="2000" dirty="0"/>
          </a:p>
          <a:p>
            <a:r>
              <a:rPr lang="es-ES" sz="2000" dirty="0"/>
              <a:t> Habla contigo </a:t>
            </a:r>
            <a:r>
              <a:rPr lang="es-ES" sz="2000" dirty="0" smtClean="0"/>
              <a:t>mismo</a:t>
            </a:r>
            <a:r>
              <a:rPr lang="es-MX" sz="2000" dirty="0" smtClean="0"/>
              <a:t>, pregunta todo lo necesario.</a:t>
            </a:r>
            <a:endParaRPr lang="es-MX" sz="2000" dirty="0"/>
          </a:p>
          <a:p>
            <a:r>
              <a:rPr lang="es-ES" sz="2000" dirty="0" smtClean="0"/>
              <a:t> Trata </a:t>
            </a:r>
            <a:r>
              <a:rPr lang="es-ES" sz="2000" dirty="0"/>
              <a:t>el problema con números simples.</a:t>
            </a:r>
          </a:p>
          <a:p>
            <a:r>
              <a:rPr lang="es-ES" sz="2000" dirty="0" smtClean="0"/>
              <a:t> Si </a:t>
            </a:r>
            <a:r>
              <a:rPr lang="es-ES" sz="2000" dirty="0"/>
              <a:t>te </a:t>
            </a:r>
            <a:r>
              <a:rPr lang="es-ES" sz="2000" dirty="0" smtClean="0"/>
              <a:t>sientes frustrado o cansado, tómate </a:t>
            </a:r>
            <a:r>
              <a:rPr lang="es-ES" sz="2000" dirty="0"/>
              <a:t>un descanso -el subconsciente se hará cargo-. Después inténtalo de nuevo.</a:t>
            </a:r>
            <a:endParaRPr lang="es-MX" sz="2000" dirty="0"/>
          </a:p>
          <a:p>
            <a:r>
              <a:rPr lang="es-ES" sz="2000" dirty="0" smtClean="0"/>
              <a:t> Analiza </a:t>
            </a:r>
            <a:r>
              <a:rPr lang="es-ES" sz="2000" dirty="0"/>
              <a:t>el problema desde varios ángulos.</a:t>
            </a:r>
            <a:endParaRPr lang="es-MX" sz="2000" dirty="0"/>
          </a:p>
          <a:p>
            <a:r>
              <a:rPr lang="es-ES" sz="2000" dirty="0" smtClean="0"/>
              <a:t> Revisa </a:t>
            </a:r>
            <a:r>
              <a:rPr lang="es-ES" sz="2000" dirty="0"/>
              <a:t>tu lista de estrategias para ver si una (o más) te pueden ayudar a empezar</a:t>
            </a:r>
            <a:r>
              <a:rPr lang="es-ES" sz="2000" dirty="0" smtClean="0"/>
              <a:t>.</a:t>
            </a:r>
            <a:endParaRPr lang="es-ES" sz="2000" dirty="0"/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6588-C9B0-4B1A-AEA3-17EAEE6D33D0}" type="slidenum">
              <a:rPr lang="es-MX" smtClean="0"/>
              <a:t>12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3228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3" name="Título 1">
            <a:extLst>
              <a:ext uri="{FF2B5EF4-FFF2-40B4-BE49-F238E27FC236}">
                <a16:creationId xmlns:a16="http://schemas.microsoft.com/office/drawing/2014/main" id="{61E6FB5E-9D28-4D5E-B1E1-F82BBD207E8C}"/>
              </a:ext>
            </a:extLst>
          </p:cNvPr>
          <p:cNvSpPr txBox="1">
            <a:spLocks/>
          </p:cNvSpPr>
          <p:nvPr/>
        </p:nvSpPr>
        <p:spPr>
          <a:xfrm>
            <a:off x="2" y="1800386"/>
            <a:ext cx="12017814" cy="128089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200" b="1" dirty="0"/>
              <a:t>Representación de números decimales en la computadora</a:t>
            </a:r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0C86225B-7A95-44FA-885F-365FB26B00FA}"/>
              </a:ext>
            </a:extLst>
          </p:cNvPr>
          <p:cNvSpPr txBox="1">
            <a:spLocks/>
          </p:cNvSpPr>
          <p:nvPr/>
        </p:nvSpPr>
        <p:spPr>
          <a:xfrm>
            <a:off x="731520" y="3081276"/>
            <a:ext cx="7421879" cy="203640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/>
              <a:t>En el sistema binario, para representar números solo se utilizan los números “0” &amp; “1”, cada digito tiene distinto valor dependiendo la ubicación en la que se </a:t>
            </a:r>
            <a:r>
              <a:rPr lang="es-MX" dirty="0" smtClean="0"/>
              <a:t>encuentre:</a:t>
            </a:r>
          </a:p>
          <a:p>
            <a:endParaRPr lang="es-ES" dirty="0"/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6588-C9B0-4B1A-AEA3-17EAEE6D33D0}" type="slidenum">
              <a:rPr lang="es-MX" smtClean="0"/>
              <a:t>13</a:t>
            </a:fld>
            <a:endParaRPr lang="es-MX"/>
          </a:p>
        </p:txBody>
      </p:sp>
      <p:graphicFrame>
        <p:nvGraphicFramePr>
          <p:cNvPr id="7" name="Marcador de contenid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6265994"/>
              </p:ext>
            </p:extLst>
          </p:nvPr>
        </p:nvGraphicFramePr>
        <p:xfrm>
          <a:off x="9980827" y="1603701"/>
          <a:ext cx="1372973" cy="5075555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7444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85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3395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400" u="none" dirty="0">
                          <a:effectLst/>
                        </a:rPr>
                        <a:t>Decimal</a:t>
                      </a:r>
                      <a:endParaRPr lang="es-MX" sz="14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190" marR="45190" marT="45190" marB="4519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400" u="none" dirty="0">
                          <a:effectLst/>
                        </a:rPr>
                        <a:t>Binario</a:t>
                      </a:r>
                      <a:endParaRPr lang="es-MX" sz="14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190" marR="45190" marT="45190" marB="451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835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200">
                          <a:effectLst/>
                        </a:rPr>
                        <a:t>0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190" marR="45190" marT="45190" marB="4519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200">
                          <a:effectLst/>
                        </a:rPr>
                        <a:t>0000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190" marR="45190" marT="45190" marB="4519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8835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200">
                          <a:effectLst/>
                        </a:rPr>
                        <a:t>1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190" marR="45190" marT="45190" marB="4519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200">
                          <a:effectLst/>
                        </a:rPr>
                        <a:t>0001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190" marR="45190" marT="45190" marB="4519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8835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200">
                          <a:effectLst/>
                        </a:rPr>
                        <a:t>2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190" marR="45190" marT="45190" marB="4519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200">
                          <a:effectLst/>
                        </a:rPr>
                        <a:t>0010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190" marR="45190" marT="45190" marB="4519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8835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200" dirty="0">
                          <a:effectLst/>
                        </a:rPr>
                        <a:t>3</a:t>
                      </a: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190" marR="45190" marT="45190" marB="4519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200" dirty="0">
                          <a:effectLst/>
                        </a:rPr>
                        <a:t>0011</a:t>
                      </a: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190" marR="45190" marT="45190" marB="4519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8835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200">
                          <a:effectLst/>
                        </a:rPr>
                        <a:t>4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190" marR="45190" marT="45190" marB="4519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200">
                          <a:effectLst/>
                        </a:rPr>
                        <a:t>0100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190" marR="45190" marT="45190" marB="4519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8835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200">
                          <a:effectLst/>
                        </a:rPr>
                        <a:t>5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190" marR="45190" marT="45190" marB="4519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200">
                          <a:effectLst/>
                        </a:rPr>
                        <a:t>0101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190" marR="45190" marT="45190" marB="4519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8835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200">
                          <a:effectLst/>
                        </a:rPr>
                        <a:t>6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190" marR="45190" marT="45190" marB="4519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200">
                          <a:effectLst/>
                        </a:rPr>
                        <a:t>0110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190" marR="45190" marT="45190" marB="4519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8835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200">
                          <a:effectLst/>
                        </a:rPr>
                        <a:t>7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190" marR="45190" marT="45190" marB="4519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200">
                          <a:effectLst/>
                        </a:rPr>
                        <a:t>0111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190" marR="45190" marT="45190" marB="4519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8835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200">
                          <a:effectLst/>
                        </a:rPr>
                        <a:t>8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190" marR="45190" marT="45190" marB="4519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200">
                          <a:effectLst/>
                        </a:rPr>
                        <a:t>1000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190" marR="45190" marT="45190" marB="4519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8835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200">
                          <a:effectLst/>
                        </a:rPr>
                        <a:t>9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190" marR="45190" marT="45190" marB="4519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200">
                          <a:effectLst/>
                        </a:rPr>
                        <a:t>1001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190" marR="45190" marT="45190" marB="4519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8835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200">
                          <a:effectLst/>
                        </a:rPr>
                        <a:t>10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190" marR="45190" marT="45190" marB="4519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200">
                          <a:effectLst/>
                        </a:rPr>
                        <a:t>1010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190" marR="45190" marT="45190" marB="4519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8835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200">
                          <a:effectLst/>
                        </a:rPr>
                        <a:t>11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190" marR="45190" marT="45190" marB="4519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200">
                          <a:effectLst/>
                        </a:rPr>
                        <a:t>1011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190" marR="45190" marT="45190" marB="4519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8835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200">
                          <a:effectLst/>
                        </a:rPr>
                        <a:t>12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190" marR="45190" marT="45190" marB="4519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200">
                          <a:effectLst/>
                        </a:rPr>
                        <a:t>1100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190" marR="45190" marT="45190" marB="4519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8835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200">
                          <a:effectLst/>
                        </a:rPr>
                        <a:t>13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190" marR="45190" marT="45190" marB="4519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200">
                          <a:effectLst/>
                        </a:rPr>
                        <a:t>1101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190" marR="45190" marT="45190" marB="4519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98835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200">
                          <a:effectLst/>
                        </a:rPr>
                        <a:t>14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190" marR="45190" marT="45190" marB="4519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200">
                          <a:effectLst/>
                        </a:rPr>
                        <a:t>1110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190" marR="45190" marT="45190" marB="4519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98835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200">
                          <a:effectLst/>
                        </a:rPr>
                        <a:t>15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190" marR="45190" marT="45190" marB="4519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200" dirty="0">
                          <a:effectLst/>
                        </a:rPr>
                        <a:t>1111</a:t>
                      </a: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190" marR="45190" marT="45190" marB="4519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358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3" name="Título 1">
            <a:extLst>
              <a:ext uri="{FF2B5EF4-FFF2-40B4-BE49-F238E27FC236}">
                <a16:creationId xmlns:a16="http://schemas.microsoft.com/office/drawing/2014/main" id="{61E6FB5E-9D28-4D5E-B1E1-F82BBD207E8C}"/>
              </a:ext>
            </a:extLst>
          </p:cNvPr>
          <p:cNvSpPr txBox="1">
            <a:spLocks/>
          </p:cNvSpPr>
          <p:nvPr/>
        </p:nvSpPr>
        <p:spPr>
          <a:xfrm>
            <a:off x="174186" y="1842605"/>
            <a:ext cx="12017814" cy="128089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200" b="1" dirty="0"/>
              <a:t>Operaciones con números binarios </a:t>
            </a:r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0C86225B-7A95-44FA-885F-365FB26B00FA}"/>
              </a:ext>
            </a:extLst>
          </p:cNvPr>
          <p:cNvSpPr txBox="1">
            <a:spLocks/>
          </p:cNvSpPr>
          <p:nvPr/>
        </p:nvSpPr>
        <p:spPr>
          <a:xfrm>
            <a:off x="744584" y="2483050"/>
            <a:ext cx="6254746" cy="235239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2400" b="1" dirty="0"/>
              <a:t>Suma de números binarios</a:t>
            </a:r>
          </a:p>
          <a:p>
            <a:pPr marL="0" indent="0">
              <a:buNone/>
            </a:pPr>
            <a:r>
              <a:rPr lang="es-MX" sz="2000" dirty="0"/>
              <a:t>Para sumar en forma binaria se procede de igual manera que para sumar de forma decimal, con la peculiaridad de que aquí existen </a:t>
            </a:r>
            <a:r>
              <a:rPr lang="es-MX" sz="2000" dirty="0" smtClean="0"/>
              <a:t>acarreos, es decir se va aumentando el valor del digito predecesor:</a:t>
            </a:r>
            <a:endParaRPr lang="es-MX" sz="2000" dirty="0"/>
          </a:p>
          <a:p>
            <a:pPr marL="0" indent="0">
              <a:buNone/>
            </a:pPr>
            <a:r>
              <a:rPr lang="es-ES" sz="2000" dirty="0"/>
              <a:t>Las posibles combinaciones al sumar binarios</a:t>
            </a:r>
            <a:endParaRPr lang="es-MX" sz="2000" dirty="0"/>
          </a:p>
          <a:p>
            <a:pPr marL="0" lvl="0" indent="0">
              <a:buNone/>
            </a:pPr>
            <a:r>
              <a:rPr lang="es-ES" sz="2000" dirty="0"/>
              <a:t>0 + 0 = 0</a:t>
            </a:r>
            <a:endParaRPr lang="es-MX" sz="2000" dirty="0"/>
          </a:p>
          <a:p>
            <a:pPr marL="0" lvl="0" indent="0">
              <a:buNone/>
            </a:pPr>
            <a:r>
              <a:rPr lang="es-ES" sz="2000" dirty="0"/>
              <a:t>0 + 1 = 1</a:t>
            </a:r>
            <a:endParaRPr lang="es-MX" sz="2000" dirty="0"/>
          </a:p>
          <a:p>
            <a:pPr marL="0" lvl="0" indent="0">
              <a:buNone/>
            </a:pPr>
            <a:r>
              <a:rPr lang="es-ES" sz="2000" dirty="0"/>
              <a:t>1 + 0 = 1</a:t>
            </a:r>
            <a:endParaRPr lang="es-MX" sz="2000" dirty="0"/>
          </a:p>
          <a:p>
            <a:pPr marL="0" lvl="0" indent="0">
              <a:buNone/>
            </a:pPr>
            <a:r>
              <a:rPr lang="es-ES" sz="2000" dirty="0"/>
              <a:t>1 + 1 = 10</a:t>
            </a:r>
            <a:endParaRPr lang="es-MX" sz="2000" dirty="0"/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6588-C9B0-4B1A-AEA3-17EAEE6D33D0}" type="slidenum">
              <a:rPr lang="es-MX" smtClean="0"/>
              <a:t>14</a:t>
            </a:fld>
            <a:endParaRPr lang="es-MX"/>
          </a:p>
        </p:txBody>
      </p:sp>
      <p:pic>
        <p:nvPicPr>
          <p:cNvPr id="1026" name="Picture 2" descr="Resultado de imagen para Sumar binario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9330" y="3009050"/>
            <a:ext cx="4385491" cy="2466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0717" y="4644401"/>
            <a:ext cx="2621433" cy="1571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891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3" name="Título 1">
            <a:extLst>
              <a:ext uri="{FF2B5EF4-FFF2-40B4-BE49-F238E27FC236}">
                <a16:creationId xmlns:a16="http://schemas.microsoft.com/office/drawing/2014/main" id="{61E6FB5E-9D28-4D5E-B1E1-F82BBD207E8C}"/>
              </a:ext>
            </a:extLst>
          </p:cNvPr>
          <p:cNvSpPr txBox="1">
            <a:spLocks/>
          </p:cNvSpPr>
          <p:nvPr/>
        </p:nvSpPr>
        <p:spPr>
          <a:xfrm>
            <a:off x="174186" y="1842605"/>
            <a:ext cx="12017814" cy="128089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200" b="1" dirty="0"/>
              <a:t>Operaciones con números binarios </a:t>
            </a:r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0C86225B-7A95-44FA-885F-365FB26B00FA}"/>
              </a:ext>
            </a:extLst>
          </p:cNvPr>
          <p:cNvSpPr txBox="1">
            <a:spLocks/>
          </p:cNvSpPr>
          <p:nvPr/>
        </p:nvSpPr>
        <p:spPr>
          <a:xfrm>
            <a:off x="744584" y="2483050"/>
            <a:ext cx="6254746" cy="235239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2400" b="1" dirty="0" smtClean="0"/>
              <a:t>Resta </a:t>
            </a:r>
            <a:r>
              <a:rPr lang="es-MX" sz="2400" b="1" dirty="0"/>
              <a:t>de números binarios</a:t>
            </a:r>
          </a:p>
          <a:p>
            <a:pPr marL="0" indent="0">
              <a:buNone/>
            </a:pPr>
            <a:r>
              <a:rPr lang="es-MX" sz="2000" dirty="0"/>
              <a:t>La regla para restar con números binarios en la misma que para el sistema decimal.</a:t>
            </a:r>
          </a:p>
          <a:p>
            <a:pPr marL="0" indent="0">
              <a:buNone/>
            </a:pPr>
            <a:r>
              <a:rPr lang="es-MX" sz="2000" dirty="0"/>
              <a:t>Posibles combinaciones al restar binarios:</a:t>
            </a:r>
          </a:p>
          <a:p>
            <a:pPr marL="0" lvl="0" indent="0">
              <a:buNone/>
            </a:pPr>
            <a:r>
              <a:rPr lang="es-ES" sz="2000" dirty="0"/>
              <a:t>0 - 0 = 0</a:t>
            </a:r>
            <a:endParaRPr lang="es-MX" sz="2000" dirty="0"/>
          </a:p>
          <a:p>
            <a:pPr marL="0" lvl="0" indent="0">
              <a:buNone/>
            </a:pPr>
            <a:r>
              <a:rPr lang="es-ES" sz="2000" dirty="0"/>
              <a:t>1 - 0 = 1</a:t>
            </a:r>
            <a:endParaRPr lang="es-MX" sz="2000" dirty="0"/>
          </a:p>
          <a:p>
            <a:pPr marL="0" lvl="0" indent="0">
              <a:buNone/>
            </a:pPr>
            <a:r>
              <a:rPr lang="es-ES" sz="2000" dirty="0"/>
              <a:t>1 - 1 = 0</a:t>
            </a:r>
            <a:endParaRPr lang="es-MX" sz="2000" dirty="0"/>
          </a:p>
          <a:p>
            <a:pPr marL="0" lvl="0" indent="0">
              <a:buNone/>
            </a:pPr>
            <a:r>
              <a:rPr lang="es-ES" sz="2000" dirty="0"/>
              <a:t>0 - 1 = se pide prestado al próximo.</a:t>
            </a:r>
            <a:endParaRPr lang="es-MX" sz="2000" dirty="0"/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6588-C9B0-4B1A-AEA3-17EAEE6D33D0}" type="slidenum">
              <a:rPr lang="es-MX" smtClean="0"/>
              <a:t>15</a:t>
            </a:fld>
            <a:endParaRPr lang="es-MX"/>
          </a:p>
        </p:txBody>
      </p:sp>
      <p:pic>
        <p:nvPicPr>
          <p:cNvPr id="1028" name="Picture 4" descr="Resultado de imagen para restar binario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9228" y="2483050"/>
            <a:ext cx="4193982" cy="2359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6350" y="4329071"/>
            <a:ext cx="2019300" cy="1266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945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3" name="Título 1">
            <a:extLst>
              <a:ext uri="{FF2B5EF4-FFF2-40B4-BE49-F238E27FC236}">
                <a16:creationId xmlns:a16="http://schemas.microsoft.com/office/drawing/2014/main" id="{61E6FB5E-9D28-4D5E-B1E1-F82BBD207E8C}"/>
              </a:ext>
            </a:extLst>
          </p:cNvPr>
          <p:cNvSpPr txBox="1">
            <a:spLocks/>
          </p:cNvSpPr>
          <p:nvPr/>
        </p:nvSpPr>
        <p:spPr>
          <a:xfrm>
            <a:off x="174186" y="1766304"/>
            <a:ext cx="12017814" cy="128089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200" b="1" dirty="0"/>
              <a:t>Conversión entre sistemas numéricos</a:t>
            </a:r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0C86225B-7A95-44FA-885F-365FB26B00FA}"/>
              </a:ext>
            </a:extLst>
          </p:cNvPr>
          <p:cNvSpPr txBox="1">
            <a:spLocks/>
          </p:cNvSpPr>
          <p:nvPr/>
        </p:nvSpPr>
        <p:spPr>
          <a:xfrm>
            <a:off x="621728" y="2348884"/>
            <a:ext cx="11122730" cy="139661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2400" dirty="0"/>
              <a:t>Para transformar números de </a:t>
            </a:r>
            <a:r>
              <a:rPr lang="es-MX" b="1" dirty="0"/>
              <a:t>binario a decimal</a:t>
            </a:r>
            <a:r>
              <a:rPr lang="es-MX" sz="2400" dirty="0"/>
              <a:t>:</a:t>
            </a:r>
          </a:p>
          <a:p>
            <a:pPr>
              <a:buFont typeface="+mj-lt"/>
              <a:buAutoNum type="arabicPeriod"/>
            </a:pPr>
            <a:r>
              <a:rPr lang="es-MX" sz="2400" dirty="0" smtClean="0"/>
              <a:t> Se </a:t>
            </a:r>
            <a:r>
              <a:rPr lang="es-MX" sz="2400" dirty="0"/>
              <a:t>deben enumerar todos los </a:t>
            </a:r>
            <a:r>
              <a:rPr lang="es-MX" sz="2400" dirty="0" smtClean="0"/>
              <a:t>números </a:t>
            </a:r>
            <a:r>
              <a:rPr lang="es-MX" sz="2400" dirty="0"/>
              <a:t>binarios de derecha a izquierda.</a:t>
            </a:r>
          </a:p>
          <a:p>
            <a:pPr>
              <a:buFont typeface="+mj-lt"/>
              <a:buAutoNum type="arabicPeriod"/>
            </a:pPr>
            <a:r>
              <a:rPr lang="es-MX" sz="2400" dirty="0" smtClean="0"/>
              <a:t> Se debe hacer una tabla de potencias de los números  “2n”.</a:t>
            </a:r>
            <a:endParaRPr lang="es-MX" sz="2400" dirty="0"/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6588-C9B0-4B1A-AEA3-17EAEE6D33D0}" type="slidenum">
              <a:rPr lang="es-MX" smtClean="0"/>
              <a:t>16</a:t>
            </a:fld>
            <a:endParaRPr lang="es-MX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1732" y="3624400"/>
            <a:ext cx="6257925" cy="2752725"/>
          </a:xfrm>
          <a:prstGeom prst="rect">
            <a:avLst/>
          </a:prstGeom>
        </p:spPr>
      </p:pic>
      <p:sp>
        <p:nvSpPr>
          <p:cNvPr id="11" name="Marcador de contenido 2">
            <a:extLst>
              <a:ext uri="{FF2B5EF4-FFF2-40B4-BE49-F238E27FC236}">
                <a16:creationId xmlns:a16="http://schemas.microsoft.com/office/drawing/2014/main" id="{0C86225B-7A95-44FA-885F-365FB26B00FA}"/>
              </a:ext>
            </a:extLst>
          </p:cNvPr>
          <p:cNvSpPr txBox="1">
            <a:spLocks/>
          </p:cNvSpPr>
          <p:nvPr/>
        </p:nvSpPr>
        <p:spPr>
          <a:xfrm>
            <a:off x="621728" y="3837565"/>
            <a:ext cx="5150004" cy="241954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2400" dirty="0" smtClean="0"/>
              <a:t>Escribir </a:t>
            </a:r>
            <a:r>
              <a:rPr lang="es-MX" sz="2400" dirty="0"/>
              <a:t>la cantidad que le corresponde a cada digito y escribirlo encima de los números en </a:t>
            </a:r>
            <a:r>
              <a:rPr lang="es-MX" sz="2400" dirty="0" smtClean="0"/>
              <a:t>binario.</a:t>
            </a:r>
          </a:p>
          <a:p>
            <a:pPr marL="0" indent="0">
              <a:buNone/>
            </a:pPr>
            <a:r>
              <a:rPr lang="es-MX" sz="2400" dirty="0" smtClean="0"/>
              <a:t>Sumar los </a:t>
            </a:r>
            <a:r>
              <a:rPr lang="es-MX" sz="2400" dirty="0"/>
              <a:t>valores que dieron como resultado, excepto donde sea 0</a:t>
            </a:r>
          </a:p>
        </p:txBody>
      </p:sp>
    </p:spTree>
    <p:extLst>
      <p:ext uri="{BB962C8B-B14F-4D97-AF65-F5344CB8AC3E}">
        <p14:creationId xmlns:p14="http://schemas.microsoft.com/office/powerpoint/2010/main" val="1174314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3" name="Título 1">
            <a:extLst>
              <a:ext uri="{FF2B5EF4-FFF2-40B4-BE49-F238E27FC236}">
                <a16:creationId xmlns:a16="http://schemas.microsoft.com/office/drawing/2014/main" id="{61E6FB5E-9D28-4D5E-B1E1-F82BBD207E8C}"/>
              </a:ext>
            </a:extLst>
          </p:cNvPr>
          <p:cNvSpPr txBox="1">
            <a:spLocks/>
          </p:cNvSpPr>
          <p:nvPr/>
        </p:nvSpPr>
        <p:spPr>
          <a:xfrm>
            <a:off x="174186" y="1766304"/>
            <a:ext cx="12017814" cy="128089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200" b="1" dirty="0"/>
              <a:t>Conversión entre sistemas numéricos</a:t>
            </a:r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0C86225B-7A95-44FA-885F-365FB26B00FA}"/>
              </a:ext>
            </a:extLst>
          </p:cNvPr>
          <p:cNvSpPr txBox="1">
            <a:spLocks/>
          </p:cNvSpPr>
          <p:nvPr/>
        </p:nvSpPr>
        <p:spPr>
          <a:xfrm>
            <a:off x="621727" y="2348884"/>
            <a:ext cx="11435289" cy="296769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2400" dirty="0"/>
              <a:t>Para transformar números de </a:t>
            </a:r>
            <a:r>
              <a:rPr lang="es-MX" b="1" dirty="0" smtClean="0"/>
              <a:t>decimal a binario</a:t>
            </a:r>
            <a:r>
              <a:rPr lang="es-MX" sz="2400" b="1" dirty="0" smtClean="0"/>
              <a:t>:</a:t>
            </a:r>
            <a:endParaRPr lang="es-MX" sz="2400" dirty="0"/>
          </a:p>
          <a:p>
            <a:pPr marL="0" indent="0">
              <a:buNone/>
            </a:pPr>
            <a:r>
              <a:rPr lang="es-MX" sz="2400" dirty="0" smtClean="0"/>
              <a:t>Se utiliza la siguiente tabla:</a:t>
            </a:r>
          </a:p>
          <a:p>
            <a:pPr>
              <a:buFont typeface="+mj-lt"/>
              <a:buAutoNum type="arabicPeriod"/>
            </a:pPr>
            <a:endParaRPr lang="es-MX" sz="2400" dirty="0" smtClean="0"/>
          </a:p>
          <a:p>
            <a:pPr marL="0" indent="0">
              <a:buNone/>
            </a:pPr>
            <a:r>
              <a:rPr lang="es-MX" sz="2400" dirty="0" smtClean="0"/>
              <a:t> </a:t>
            </a:r>
          </a:p>
          <a:p>
            <a:pPr>
              <a:buFont typeface="+mj-lt"/>
              <a:buAutoNum type="arabicPeriod"/>
            </a:pPr>
            <a:r>
              <a:rPr lang="es-MX" sz="2400" dirty="0" smtClean="0"/>
              <a:t>El </a:t>
            </a:r>
            <a:r>
              <a:rPr lang="es-MX" sz="2400" dirty="0"/>
              <a:t>primer digito que se quiere transformar siempre se ubica en la posición “0” y se sigue a la </a:t>
            </a:r>
            <a:r>
              <a:rPr lang="es-MX" sz="2400" dirty="0" smtClean="0"/>
              <a:t>izquierda, la </a:t>
            </a:r>
            <a:r>
              <a:rPr lang="es-MX" sz="2400" dirty="0"/>
              <a:t>tabla empieza de cero a </a:t>
            </a:r>
            <a:r>
              <a:rPr lang="es-MX" sz="2400" dirty="0" smtClean="0"/>
              <a:t>infinito, la </a:t>
            </a:r>
            <a:r>
              <a:rPr lang="es-MX" sz="2400" dirty="0"/>
              <a:t>tabla se debe llenar haciendo 2^n</a:t>
            </a:r>
          </a:p>
          <a:p>
            <a:pPr>
              <a:buFont typeface="+mj-lt"/>
              <a:buAutoNum type="arabicPeriod"/>
            </a:pPr>
            <a:r>
              <a:rPr lang="es-MX" sz="2400" dirty="0"/>
              <a:t>Se busca un numero menos o igual de izquierda a derecha al que se quiere transformar y restamos el </a:t>
            </a:r>
            <a:r>
              <a:rPr lang="es-MX" sz="2400" dirty="0" smtClean="0"/>
              <a:t>número </a:t>
            </a:r>
            <a:r>
              <a:rPr lang="es-MX" sz="2400" dirty="0"/>
              <a:t>que queremos transformar menos el </a:t>
            </a:r>
            <a:r>
              <a:rPr lang="es-MX" sz="2400" dirty="0" smtClean="0"/>
              <a:t>número </a:t>
            </a:r>
            <a:r>
              <a:rPr lang="es-MX" sz="2400" dirty="0"/>
              <a:t>de la tabla y los </a:t>
            </a:r>
            <a:r>
              <a:rPr lang="es-MX" sz="2400" dirty="0" smtClean="0"/>
              <a:t>restamos.</a:t>
            </a:r>
            <a:endParaRPr lang="es-MX" sz="2400" dirty="0"/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6588-C9B0-4B1A-AEA3-17EAEE6D33D0}" type="slidenum">
              <a:rPr lang="es-MX" smtClean="0"/>
              <a:t>17</a:t>
            </a:fld>
            <a:endParaRPr lang="es-MX"/>
          </a:p>
        </p:txBody>
      </p:sp>
      <p:graphicFrame>
        <p:nvGraphicFramePr>
          <p:cNvPr id="9" name="Tab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1858812"/>
              </p:ext>
            </p:extLst>
          </p:nvPr>
        </p:nvGraphicFramePr>
        <p:xfrm>
          <a:off x="1854200" y="3272732"/>
          <a:ext cx="8128000" cy="7416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12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2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2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2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12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128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128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128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128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128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</a:t>
                      </a:r>
                      <a:r>
                        <a:rPr lang="es-MX" sz="18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^9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</a:t>
                      </a:r>
                      <a:r>
                        <a:rPr lang="es-MX" sz="18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^8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</a:t>
                      </a:r>
                      <a:r>
                        <a:rPr lang="es-MX" sz="18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^7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</a:t>
                      </a:r>
                      <a:r>
                        <a:rPr lang="es-MX" sz="18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^6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2^5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</a:t>
                      </a:r>
                      <a:r>
                        <a:rPr lang="es-MX" sz="18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^4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</a:t>
                      </a:r>
                      <a:r>
                        <a:rPr lang="es-MX" sz="18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^3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</a:t>
                      </a:r>
                      <a:r>
                        <a:rPr lang="es-MX" sz="18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^2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</a:t>
                      </a:r>
                      <a:r>
                        <a:rPr lang="es-MX" sz="18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^1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</a:t>
                      </a:r>
                      <a:r>
                        <a:rPr lang="es-MX" sz="18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^0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512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256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128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64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16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8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3606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3" name="Título 1">
            <a:extLst>
              <a:ext uri="{FF2B5EF4-FFF2-40B4-BE49-F238E27FC236}">
                <a16:creationId xmlns:a16="http://schemas.microsoft.com/office/drawing/2014/main" id="{61E6FB5E-9D28-4D5E-B1E1-F82BBD207E8C}"/>
              </a:ext>
            </a:extLst>
          </p:cNvPr>
          <p:cNvSpPr txBox="1">
            <a:spLocks/>
          </p:cNvSpPr>
          <p:nvPr/>
        </p:nvSpPr>
        <p:spPr>
          <a:xfrm>
            <a:off x="174186" y="1766304"/>
            <a:ext cx="12017814" cy="128089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200" b="1" dirty="0"/>
              <a:t>Conversión entre sistemas numéricos</a:t>
            </a:r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0C86225B-7A95-44FA-885F-365FB26B00FA}"/>
              </a:ext>
            </a:extLst>
          </p:cNvPr>
          <p:cNvSpPr txBox="1">
            <a:spLocks/>
          </p:cNvSpPr>
          <p:nvPr/>
        </p:nvSpPr>
        <p:spPr>
          <a:xfrm>
            <a:off x="621727" y="2348884"/>
            <a:ext cx="11435289" cy="296769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2400" dirty="0"/>
              <a:t>Para transformar números de </a:t>
            </a:r>
            <a:r>
              <a:rPr lang="es-MX" b="1" dirty="0" smtClean="0"/>
              <a:t>decimal a binario</a:t>
            </a:r>
            <a:r>
              <a:rPr lang="es-MX" sz="2400" b="1" dirty="0" smtClean="0"/>
              <a:t>:</a:t>
            </a:r>
            <a:endParaRPr lang="es-MX" sz="2400" dirty="0"/>
          </a:p>
          <a:p>
            <a:pPr>
              <a:buFont typeface="+mj-lt"/>
              <a:buAutoNum type="arabicPeriod"/>
            </a:pPr>
            <a:endParaRPr lang="es-MX" sz="2400" dirty="0" smtClean="0"/>
          </a:p>
          <a:p>
            <a:pPr marL="0" indent="0">
              <a:buNone/>
            </a:pPr>
            <a:r>
              <a:rPr lang="es-MX" sz="2400" dirty="0" smtClean="0"/>
              <a:t> </a:t>
            </a:r>
          </a:p>
          <a:p>
            <a:pPr marL="0" indent="0">
              <a:buNone/>
            </a:pPr>
            <a:r>
              <a:rPr lang="es-MX" sz="2400" dirty="0" smtClean="0"/>
              <a:t>3. Se </a:t>
            </a:r>
            <a:r>
              <a:rPr lang="es-MX" sz="2400" dirty="0"/>
              <a:t>hace lo mismo con el siguiente </a:t>
            </a:r>
            <a:r>
              <a:rPr lang="es-MX" sz="2400" dirty="0" smtClean="0"/>
              <a:t>número </a:t>
            </a:r>
            <a:r>
              <a:rPr lang="es-MX" sz="2400" dirty="0"/>
              <a:t>que es el resultado de la resta</a:t>
            </a:r>
          </a:p>
          <a:p>
            <a:pPr marL="0" indent="0">
              <a:buNone/>
            </a:pPr>
            <a:r>
              <a:rPr lang="es-MX" sz="2400" dirty="0" smtClean="0"/>
              <a:t>4. Se </a:t>
            </a:r>
            <a:r>
              <a:rPr lang="es-MX" sz="2400" dirty="0"/>
              <a:t>repite hasta que el resultado sea “0”.</a:t>
            </a:r>
          </a:p>
          <a:p>
            <a:pPr marL="0" indent="0">
              <a:buNone/>
            </a:pPr>
            <a:r>
              <a:rPr lang="es-MX" sz="2400" dirty="0" smtClean="0"/>
              <a:t>5. Después, </a:t>
            </a:r>
            <a:r>
              <a:rPr lang="es-MX" sz="2400" dirty="0"/>
              <a:t>donde se encuentren los números utilizados para rescatar de la tabla se les pondrá un “1</a:t>
            </a:r>
            <a:r>
              <a:rPr lang="es-MX" sz="2400" dirty="0" smtClean="0"/>
              <a:t>”.</a:t>
            </a:r>
          </a:p>
          <a:p>
            <a:pPr marL="0" indent="0">
              <a:buNone/>
            </a:pPr>
            <a:r>
              <a:rPr lang="es-MX" sz="2400" dirty="0" smtClean="0"/>
              <a:t>6. Se llena </a:t>
            </a:r>
            <a:r>
              <a:rPr lang="es-MX" sz="2400" dirty="0"/>
              <a:t>de ceros de derecha a izquierda hasta encontrar el ú</a:t>
            </a:r>
            <a:r>
              <a:rPr lang="es-MX" sz="2400" dirty="0" smtClean="0"/>
              <a:t>ltimo </a:t>
            </a:r>
            <a:r>
              <a:rPr lang="es-MX" sz="2400" dirty="0"/>
              <a:t>1 y ese es el resultado.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6588-C9B0-4B1A-AEA3-17EAEE6D33D0}" type="slidenum">
              <a:rPr lang="es-MX" smtClean="0"/>
              <a:t>18</a:t>
            </a:fld>
            <a:endParaRPr lang="es-MX"/>
          </a:p>
        </p:txBody>
      </p:sp>
      <p:graphicFrame>
        <p:nvGraphicFramePr>
          <p:cNvPr id="9" name="Tab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4395261"/>
              </p:ext>
            </p:extLst>
          </p:nvPr>
        </p:nvGraphicFramePr>
        <p:xfrm>
          <a:off x="1854200" y="2825397"/>
          <a:ext cx="8128000" cy="7416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12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2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2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2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12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128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128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128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128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128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</a:t>
                      </a:r>
                      <a:r>
                        <a:rPr lang="es-MX" sz="18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^9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</a:t>
                      </a:r>
                      <a:r>
                        <a:rPr lang="es-MX" sz="18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^8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</a:t>
                      </a:r>
                      <a:r>
                        <a:rPr lang="es-MX" sz="18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^7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</a:t>
                      </a:r>
                      <a:r>
                        <a:rPr lang="es-MX" sz="18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^6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2^5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</a:t>
                      </a:r>
                      <a:r>
                        <a:rPr lang="es-MX" sz="18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^4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</a:t>
                      </a:r>
                      <a:r>
                        <a:rPr lang="es-MX" sz="18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^3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</a:t>
                      </a:r>
                      <a:r>
                        <a:rPr lang="es-MX" sz="18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^2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</a:t>
                      </a:r>
                      <a:r>
                        <a:rPr lang="es-MX" sz="18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^1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</a:t>
                      </a:r>
                      <a:r>
                        <a:rPr lang="es-MX" sz="18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^0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512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256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128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64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16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8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9478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3" name="Título 1">
            <a:extLst>
              <a:ext uri="{FF2B5EF4-FFF2-40B4-BE49-F238E27FC236}">
                <a16:creationId xmlns:a16="http://schemas.microsoft.com/office/drawing/2014/main" id="{61E6FB5E-9D28-4D5E-B1E1-F82BBD207E8C}"/>
              </a:ext>
            </a:extLst>
          </p:cNvPr>
          <p:cNvSpPr txBox="1">
            <a:spLocks/>
          </p:cNvSpPr>
          <p:nvPr/>
        </p:nvSpPr>
        <p:spPr>
          <a:xfrm>
            <a:off x="174186" y="1766304"/>
            <a:ext cx="12017814" cy="128089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200" b="1" dirty="0"/>
              <a:t>Conversión entre sistemas numéricos</a:t>
            </a:r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0C86225B-7A95-44FA-885F-365FB26B00FA}"/>
              </a:ext>
            </a:extLst>
          </p:cNvPr>
          <p:cNvSpPr txBox="1">
            <a:spLocks/>
          </p:cNvSpPr>
          <p:nvPr/>
        </p:nvSpPr>
        <p:spPr>
          <a:xfrm>
            <a:off x="621727" y="2348884"/>
            <a:ext cx="11435289" cy="296769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2400" dirty="0"/>
              <a:t>Para transformar números de </a:t>
            </a:r>
            <a:r>
              <a:rPr lang="es-MX" b="1" dirty="0" smtClean="0"/>
              <a:t>decimal a binario</a:t>
            </a:r>
            <a:r>
              <a:rPr lang="es-MX" sz="2400" b="1" dirty="0" smtClean="0"/>
              <a:t>:</a:t>
            </a:r>
            <a:endParaRPr lang="es-MX" sz="2400" dirty="0"/>
          </a:p>
          <a:p>
            <a:pPr marL="0" indent="0">
              <a:buNone/>
            </a:pPr>
            <a:endParaRPr lang="es-MX" sz="2400" dirty="0" smtClean="0"/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6588-C9B0-4B1A-AEA3-17EAEE6D33D0}" type="slidenum">
              <a:rPr lang="es-MX" smtClean="0"/>
              <a:t>19</a:t>
            </a:fld>
            <a:endParaRPr lang="es-MX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8346" y="2803030"/>
            <a:ext cx="6215307" cy="3519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848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A43203B4-2663-44AB-A0E5-0BE2B78BCE26}"/>
              </a:ext>
            </a:extLst>
          </p:cNvPr>
          <p:cNvSpPr txBox="1"/>
          <p:nvPr/>
        </p:nvSpPr>
        <p:spPr>
          <a:xfrm>
            <a:off x="344720" y="1042835"/>
            <a:ext cx="826588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300" b="1" i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Guión explicativo</a:t>
            </a: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3F485B89-DD9F-495B-8921-A00D0F6AA4D0}"/>
              </a:ext>
            </a:extLst>
          </p:cNvPr>
          <p:cNvCxnSpPr/>
          <p:nvPr/>
        </p:nvCxnSpPr>
        <p:spPr>
          <a:xfrm>
            <a:off x="0" y="1489111"/>
            <a:ext cx="12192000" cy="0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ángulo 5">
            <a:extLst>
              <a:ext uri="{FF2B5EF4-FFF2-40B4-BE49-F238E27FC236}">
                <a16:creationId xmlns:a16="http://schemas.microsoft.com/office/drawing/2014/main" id="{BFAB2184-C66D-47DC-A710-ADAEAF75FBBD}"/>
              </a:ext>
            </a:extLst>
          </p:cNvPr>
          <p:cNvSpPr/>
          <p:nvPr/>
        </p:nvSpPr>
        <p:spPr>
          <a:xfrm>
            <a:off x="319828" y="1706820"/>
            <a:ext cx="1119085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El presente material tiene como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finalidad, explicar los fundamentos de los métodos numéricos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Los métodos numéricos son técnicas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que nos ayudan en la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resolución de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diversos problemas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por medio de operaciones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aritméticas; existen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diferentes tipos de métodos y estos a su vez comparten la característica de llevar a cabo distintos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cálculos.</a:t>
            </a:r>
          </a:p>
          <a:p>
            <a:pPr algn="just"/>
            <a:endParaRPr lang="es-MX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El presente material comprende temas importantes como la representación de un número decimal en la computadora y los principales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errores en computación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Este material presenta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algunos conceptos básicos de los métodos numéricos.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Se recomienda que junto con el docente, los estudiantes consulten las fuentes de información.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C747DF99-CDB1-4E6D-A3AE-7C5015450F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42BF9-C8AA-4BF5-90A6-F745506A1DB5}" type="slidenum">
              <a:rPr lang="es-MX" smtClean="0"/>
              <a:t>2</a:t>
            </a:fld>
            <a:endParaRPr lang="es-MX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Dr. en A. Juan Carlos Montes de Oca López</a:t>
            </a:r>
          </a:p>
        </p:txBody>
      </p:sp>
      <p:grpSp>
        <p:nvGrpSpPr>
          <p:cNvPr id="13" name="Grupo 12">
            <a:extLst>
              <a:ext uri="{FF2B5EF4-FFF2-40B4-BE49-F238E27FC236}">
                <a16:creationId xmlns:a16="http://schemas.microsoft.com/office/drawing/2014/main" id="{D3511878-7D71-5F40-BE28-F924F5AF8B9E}"/>
              </a:ext>
            </a:extLst>
          </p:cNvPr>
          <p:cNvGrpSpPr/>
          <p:nvPr/>
        </p:nvGrpSpPr>
        <p:grpSpPr>
          <a:xfrm>
            <a:off x="7915220" y="84873"/>
            <a:ext cx="4081707" cy="787400"/>
            <a:chOff x="6719938" y="-12262"/>
            <a:chExt cx="4081707" cy="787400"/>
          </a:xfrm>
        </p:grpSpPr>
        <p:pic>
          <p:nvPicPr>
            <p:cNvPr id="14" name="Imagen 13" descr="Sin título-2.png">
              <a:extLst>
                <a:ext uri="{FF2B5EF4-FFF2-40B4-BE49-F238E27FC236}">
                  <a16:creationId xmlns:a16="http://schemas.microsoft.com/office/drawing/2014/main" id="{7EFA5F83-A898-6644-92B9-48BF3000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938" y="-12262"/>
              <a:ext cx="4081707" cy="787400"/>
            </a:xfrm>
            <a:prstGeom prst="rect">
              <a:avLst/>
            </a:prstGeom>
          </p:spPr>
        </p:pic>
        <p:sp>
          <p:nvSpPr>
            <p:cNvPr id="15" name="Rectángulo 14">
              <a:extLst>
                <a:ext uri="{FF2B5EF4-FFF2-40B4-BE49-F238E27FC236}">
                  <a16:creationId xmlns:a16="http://schemas.microsoft.com/office/drawing/2014/main" id="{2942EB2D-7A0F-2B46-A93B-BF478E173B15}"/>
                </a:ext>
              </a:extLst>
            </p:cNvPr>
            <p:cNvSpPr/>
            <p:nvPr/>
          </p:nvSpPr>
          <p:spPr>
            <a:xfrm>
              <a:off x="7517220" y="329666"/>
              <a:ext cx="2991817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100" dirty="0">
                  <a:latin typeface="Metropolis Light"/>
                  <a:cs typeface="Metropolis Light"/>
                </a:rPr>
                <a:t>Facultad de Contaduría y Administración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23659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3" name="Título 1">
            <a:extLst>
              <a:ext uri="{FF2B5EF4-FFF2-40B4-BE49-F238E27FC236}">
                <a16:creationId xmlns:a16="http://schemas.microsoft.com/office/drawing/2014/main" id="{61E6FB5E-9D28-4D5E-B1E1-F82BBD207E8C}"/>
              </a:ext>
            </a:extLst>
          </p:cNvPr>
          <p:cNvSpPr txBox="1">
            <a:spLocks/>
          </p:cNvSpPr>
          <p:nvPr/>
        </p:nvSpPr>
        <p:spPr>
          <a:xfrm>
            <a:off x="174186" y="1842605"/>
            <a:ext cx="12017814" cy="128089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200" b="1" dirty="0"/>
              <a:t>Principales errores en computación </a:t>
            </a:r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0C86225B-7A95-44FA-885F-365FB26B00FA}"/>
              </a:ext>
            </a:extLst>
          </p:cNvPr>
          <p:cNvSpPr txBox="1">
            <a:spLocks/>
          </p:cNvSpPr>
          <p:nvPr/>
        </p:nvSpPr>
        <p:spPr>
          <a:xfrm>
            <a:off x="744583" y="2483050"/>
            <a:ext cx="11038113" cy="235239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2000" dirty="0"/>
              <a:t>Comprender errores es indispensable a la hora de hacer cálculos </a:t>
            </a:r>
            <a:r>
              <a:rPr lang="es-MX" sz="2000" dirty="0" smtClean="0"/>
              <a:t>numéricos </a:t>
            </a:r>
            <a:r>
              <a:rPr lang="es-MX" sz="2000" dirty="0"/>
              <a:t>en toda clase de problemas, </a:t>
            </a:r>
            <a:r>
              <a:rPr lang="es-MX" sz="2000" dirty="0" smtClean="0"/>
              <a:t>de </a:t>
            </a:r>
            <a:r>
              <a:rPr lang="es-MX" sz="2000" dirty="0"/>
              <a:t>esta forma podemos tener mejores aproximaciones a la solución que se requiere.</a:t>
            </a:r>
          </a:p>
          <a:p>
            <a:pPr marL="0" indent="0">
              <a:buNone/>
            </a:pPr>
            <a:r>
              <a:rPr lang="es-MX" sz="2000" dirty="0"/>
              <a:t>Para comprender los errores de forma correcta se deben definir los siguientes términos:</a:t>
            </a:r>
          </a:p>
          <a:p>
            <a:pPr marL="0" indent="0">
              <a:buNone/>
            </a:pPr>
            <a:r>
              <a:rPr lang="es-MX" sz="2000" dirty="0"/>
              <a:t>Cifras significativas:</a:t>
            </a:r>
          </a:p>
          <a:p>
            <a:pPr marL="0" indent="0">
              <a:buNone/>
            </a:pPr>
            <a:r>
              <a:rPr lang="es-MX" sz="2000" dirty="0"/>
              <a:t>Son aquellas que pueden ser usadas de forma confiable</a:t>
            </a:r>
          </a:p>
          <a:p>
            <a:pPr marL="0" indent="0">
              <a:buNone/>
            </a:pPr>
            <a:r>
              <a:rPr lang="es-MX" sz="2000" dirty="0"/>
              <a:t>Ejemplo: </a:t>
            </a:r>
            <a:r>
              <a:rPr lang="el-GR" sz="2000" dirty="0"/>
              <a:t>π</a:t>
            </a:r>
            <a:r>
              <a:rPr lang="es-MX" sz="2000" dirty="0"/>
              <a:t> (pi)</a:t>
            </a:r>
          </a:p>
          <a:p>
            <a:pPr marL="0" indent="0">
              <a:buNone/>
            </a:pPr>
            <a:r>
              <a:rPr lang="es-MX" sz="2000" dirty="0"/>
              <a:t>3.14                                    </a:t>
            </a:r>
            <a:r>
              <a:rPr lang="es-MX" sz="2000" dirty="0">
                <a:solidFill>
                  <a:schemeClr val="tx2"/>
                </a:solidFill>
              </a:rPr>
              <a:t>2</a:t>
            </a:r>
          </a:p>
          <a:p>
            <a:pPr marL="0" indent="0">
              <a:buNone/>
            </a:pPr>
            <a:r>
              <a:rPr lang="es-MX" sz="2000" dirty="0"/>
              <a:t>3.141                                  </a:t>
            </a:r>
            <a:r>
              <a:rPr lang="es-MX" sz="2000" dirty="0">
                <a:solidFill>
                  <a:schemeClr val="tx2"/>
                </a:solidFill>
              </a:rPr>
              <a:t>3</a:t>
            </a:r>
          </a:p>
          <a:p>
            <a:pPr marL="0" indent="0">
              <a:buNone/>
            </a:pPr>
            <a:r>
              <a:rPr lang="es-MX" sz="2000" dirty="0"/>
              <a:t>3.1415                                </a:t>
            </a:r>
            <a:r>
              <a:rPr lang="es-MX" sz="2000" dirty="0">
                <a:solidFill>
                  <a:schemeClr val="tx2"/>
                </a:solidFill>
              </a:rPr>
              <a:t>4</a:t>
            </a:r>
          </a:p>
          <a:p>
            <a:pPr marL="0" indent="0">
              <a:buNone/>
            </a:pPr>
            <a:r>
              <a:rPr lang="es-MX" sz="2000" dirty="0"/>
              <a:t>3.14159                              </a:t>
            </a:r>
            <a:r>
              <a:rPr lang="es-MX" sz="2000" dirty="0">
                <a:solidFill>
                  <a:schemeClr val="tx2"/>
                </a:solidFill>
              </a:rPr>
              <a:t>5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6588-C9B0-4B1A-AEA3-17EAEE6D33D0}" type="slidenum">
              <a:rPr lang="es-MX" smtClean="0"/>
              <a:t>20</a:t>
            </a:fld>
            <a:endParaRPr lang="es-MX"/>
          </a:p>
        </p:txBody>
      </p:sp>
      <p:sp>
        <p:nvSpPr>
          <p:cNvPr id="10" name="Cerrar llave 9"/>
          <p:cNvSpPr/>
          <p:nvPr/>
        </p:nvSpPr>
        <p:spPr>
          <a:xfrm>
            <a:off x="2310654" y="4835444"/>
            <a:ext cx="888643" cy="1384479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7911" y="4823426"/>
            <a:ext cx="1762125" cy="1304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65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3" name="Título 1">
            <a:extLst>
              <a:ext uri="{FF2B5EF4-FFF2-40B4-BE49-F238E27FC236}">
                <a16:creationId xmlns:a16="http://schemas.microsoft.com/office/drawing/2014/main" id="{61E6FB5E-9D28-4D5E-B1E1-F82BBD207E8C}"/>
              </a:ext>
            </a:extLst>
          </p:cNvPr>
          <p:cNvSpPr txBox="1">
            <a:spLocks/>
          </p:cNvSpPr>
          <p:nvPr/>
        </p:nvSpPr>
        <p:spPr>
          <a:xfrm>
            <a:off x="174186" y="1842605"/>
            <a:ext cx="12017814" cy="128089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200" b="1" dirty="0" smtClean="0"/>
              <a:t>Cifras significativas</a:t>
            </a:r>
            <a:endParaRPr lang="es-MX" sz="3200" b="1" dirty="0"/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0C86225B-7A95-44FA-885F-365FB26B00FA}"/>
              </a:ext>
            </a:extLst>
          </p:cNvPr>
          <p:cNvSpPr txBox="1">
            <a:spLocks/>
          </p:cNvSpPr>
          <p:nvPr/>
        </p:nvSpPr>
        <p:spPr>
          <a:xfrm>
            <a:off x="744583" y="2483050"/>
            <a:ext cx="11038113" cy="235239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2400" dirty="0"/>
              <a:t>Existen dos implicaciones importantes para el estudio de cifras significativas:</a:t>
            </a:r>
          </a:p>
          <a:p>
            <a:pPr>
              <a:buFont typeface="+mj-lt"/>
              <a:buAutoNum type="arabicPeriod"/>
            </a:pPr>
            <a:r>
              <a:rPr lang="es-MX" sz="2400" dirty="0"/>
              <a:t>Los métodos numéricos obtienen cifras aproximadas, es por eso que se debe tener criterio propio para especificar la precisión del resultado.</a:t>
            </a:r>
          </a:p>
          <a:p>
            <a:pPr>
              <a:buFont typeface="+mj-lt"/>
              <a:buAutoNum type="arabicPeriod"/>
            </a:pPr>
            <a:r>
              <a:rPr lang="es-MX" sz="2400" dirty="0"/>
              <a:t>Existen cantidades como </a:t>
            </a:r>
            <a:r>
              <a:rPr lang="el-GR" sz="2400" dirty="0"/>
              <a:t>π</a:t>
            </a:r>
            <a:r>
              <a:rPr lang="es-MX" sz="2400" dirty="0"/>
              <a:t>,n etcétera, que pueden representar números específicos, cuyas cantidades son infinitas, estas jamás se podrán </a:t>
            </a:r>
            <a:r>
              <a:rPr lang="es-MX" sz="2400" dirty="0" smtClean="0"/>
              <a:t>representar </a:t>
            </a:r>
            <a:r>
              <a:rPr lang="es-MX" sz="2400" dirty="0"/>
              <a:t>con exactitud en una computadora debido a las limitaciones de estas mismas.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6588-C9B0-4B1A-AEA3-17EAEE6D33D0}" type="slidenum">
              <a:rPr lang="es-MX" smtClean="0"/>
              <a:t>21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34953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3" name="Título 1">
            <a:extLst>
              <a:ext uri="{FF2B5EF4-FFF2-40B4-BE49-F238E27FC236}">
                <a16:creationId xmlns:a16="http://schemas.microsoft.com/office/drawing/2014/main" id="{61E6FB5E-9D28-4D5E-B1E1-F82BBD207E8C}"/>
              </a:ext>
            </a:extLst>
          </p:cNvPr>
          <p:cNvSpPr txBox="1">
            <a:spLocks/>
          </p:cNvSpPr>
          <p:nvPr/>
        </p:nvSpPr>
        <p:spPr>
          <a:xfrm>
            <a:off x="174186" y="1842605"/>
            <a:ext cx="12017814" cy="128089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200" b="1" dirty="0" smtClean="0"/>
              <a:t>Exactitud y precisión</a:t>
            </a:r>
            <a:endParaRPr lang="es-MX" sz="3200" b="1" dirty="0"/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0C86225B-7A95-44FA-885F-365FB26B00FA}"/>
              </a:ext>
            </a:extLst>
          </p:cNvPr>
          <p:cNvSpPr txBox="1">
            <a:spLocks/>
          </p:cNvSpPr>
          <p:nvPr/>
        </p:nvSpPr>
        <p:spPr>
          <a:xfrm>
            <a:off x="744583" y="2483050"/>
            <a:ext cx="11038113" cy="235239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2000" b="1" dirty="0" smtClean="0"/>
              <a:t>Exactitud: </a:t>
            </a:r>
            <a:r>
              <a:rPr lang="es-MX" sz="2000" dirty="0" smtClean="0"/>
              <a:t>Se </a:t>
            </a:r>
            <a:r>
              <a:rPr lang="es-MX" sz="2000" dirty="0"/>
              <a:t>refiere a la aproximación que se tiene al momento que se hace un calculo.</a:t>
            </a:r>
          </a:p>
          <a:p>
            <a:pPr marL="0" indent="0">
              <a:buNone/>
            </a:pPr>
            <a:r>
              <a:rPr lang="es-MX" sz="2000" b="1" dirty="0" smtClean="0"/>
              <a:t>Precisión: </a:t>
            </a:r>
            <a:r>
              <a:rPr lang="es-MX" sz="2000" dirty="0" smtClean="0"/>
              <a:t>Es </a:t>
            </a:r>
            <a:r>
              <a:rPr lang="es-MX" sz="2000" dirty="0"/>
              <a:t>el </a:t>
            </a:r>
            <a:r>
              <a:rPr lang="es-MX" sz="2000" dirty="0" smtClean="0"/>
              <a:t>número </a:t>
            </a:r>
            <a:r>
              <a:rPr lang="es-MX" sz="2000" dirty="0"/>
              <a:t>de cifras significativas a la hora de hacer cálculos.</a:t>
            </a:r>
          </a:p>
          <a:p>
            <a:pPr marL="0" indent="0">
              <a:buNone/>
            </a:pPr>
            <a:r>
              <a:rPr lang="es-MX" sz="2000" dirty="0"/>
              <a:t> Ejemplo</a:t>
            </a:r>
          </a:p>
          <a:p>
            <a:pPr marL="0" indent="0">
              <a:buNone/>
            </a:pPr>
            <a:r>
              <a:rPr lang="el-GR" sz="2000" dirty="0"/>
              <a:t>π</a:t>
            </a:r>
            <a:r>
              <a:rPr lang="es-MX" sz="2000" dirty="0"/>
              <a:t>= 3.15                impreciso e inexacto</a:t>
            </a:r>
          </a:p>
          <a:p>
            <a:pPr marL="0" indent="0">
              <a:buNone/>
            </a:pPr>
            <a:r>
              <a:rPr lang="el-GR" sz="2000" dirty="0"/>
              <a:t>π</a:t>
            </a:r>
            <a:r>
              <a:rPr lang="es-MX" sz="2000" dirty="0"/>
              <a:t>= 3.14                exacto pero impreciso  </a:t>
            </a:r>
          </a:p>
          <a:p>
            <a:pPr marL="0" indent="0">
              <a:buNone/>
            </a:pPr>
            <a:r>
              <a:rPr lang="el-GR" sz="2000" dirty="0"/>
              <a:t>π</a:t>
            </a:r>
            <a:r>
              <a:rPr lang="es-MX" sz="2000" dirty="0"/>
              <a:t>=3.151692         es preciso pero inexacto</a:t>
            </a:r>
          </a:p>
          <a:p>
            <a:pPr marL="0" indent="0">
              <a:buNone/>
            </a:pPr>
            <a:r>
              <a:rPr lang="el-GR" sz="2000" dirty="0"/>
              <a:t>π</a:t>
            </a:r>
            <a:r>
              <a:rPr lang="es-MX" sz="2000" dirty="0"/>
              <a:t>=3.141593         es preciso y exacto</a:t>
            </a:r>
          </a:p>
          <a:p>
            <a:pPr marL="0" indent="0">
              <a:buNone/>
            </a:pPr>
            <a:r>
              <a:rPr lang="es-MX" sz="2000" dirty="0"/>
              <a:t>El error representa la “inexactitud”, también conocida como “sesgo o incertidumbre”.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6588-C9B0-4B1A-AEA3-17EAEE6D33D0}" type="slidenum">
              <a:rPr lang="es-MX" smtClean="0"/>
              <a:t>22</a:t>
            </a:fld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24950" y="3114813"/>
            <a:ext cx="1714500" cy="188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549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3" name="Título 1">
            <a:extLst>
              <a:ext uri="{FF2B5EF4-FFF2-40B4-BE49-F238E27FC236}">
                <a16:creationId xmlns:a16="http://schemas.microsoft.com/office/drawing/2014/main" id="{61E6FB5E-9D28-4D5E-B1E1-F82BBD207E8C}"/>
              </a:ext>
            </a:extLst>
          </p:cNvPr>
          <p:cNvSpPr txBox="1">
            <a:spLocks/>
          </p:cNvSpPr>
          <p:nvPr/>
        </p:nvSpPr>
        <p:spPr>
          <a:xfrm>
            <a:off x="174186" y="1842605"/>
            <a:ext cx="12017814" cy="128089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200" b="1" dirty="0"/>
              <a:t>Sucesiones aritméticas y geométricas</a:t>
            </a:r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0C86225B-7A95-44FA-885F-365FB26B00FA}"/>
              </a:ext>
            </a:extLst>
          </p:cNvPr>
          <p:cNvSpPr txBox="1">
            <a:spLocks/>
          </p:cNvSpPr>
          <p:nvPr/>
        </p:nvSpPr>
        <p:spPr>
          <a:xfrm>
            <a:off x="744584" y="2483049"/>
            <a:ext cx="5303519" cy="351280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2000" b="1" dirty="0"/>
              <a:t>Sucesión </a:t>
            </a:r>
            <a:r>
              <a:rPr lang="es-MX" sz="2000" b="1" dirty="0" smtClean="0"/>
              <a:t>matemática: </a:t>
            </a:r>
            <a:r>
              <a:rPr lang="es-MX" sz="2000" dirty="0" smtClean="0"/>
              <a:t>Es </a:t>
            </a:r>
            <a:r>
              <a:rPr lang="es-MX" sz="2000" dirty="0"/>
              <a:t>un conjunto de números ordenados que se deducen unos de otros por medio de reglas ya establecidas</a:t>
            </a:r>
            <a:r>
              <a:rPr lang="es-MX" sz="2000" dirty="0" smtClean="0"/>
              <a:t>.</a:t>
            </a:r>
          </a:p>
          <a:p>
            <a:pPr marL="0" indent="0">
              <a:buNone/>
            </a:pPr>
            <a:endParaRPr lang="es-MX" sz="2000" dirty="0"/>
          </a:p>
          <a:p>
            <a:pPr marL="0" indent="0">
              <a:buNone/>
            </a:pPr>
            <a:r>
              <a:rPr lang="es-MX" sz="2000" b="1" dirty="0"/>
              <a:t>Sucesión </a:t>
            </a:r>
            <a:r>
              <a:rPr lang="es-MX" sz="2000" b="1" dirty="0" smtClean="0"/>
              <a:t>aritmética: </a:t>
            </a:r>
            <a:r>
              <a:rPr lang="es-MX" sz="2000" dirty="0" smtClean="0"/>
              <a:t>Es </a:t>
            </a:r>
            <a:r>
              <a:rPr lang="es-MX" sz="2000" dirty="0"/>
              <a:t>una sucesión de números relacionados entre </a:t>
            </a:r>
            <a:r>
              <a:rPr lang="es-MX" sz="2000" dirty="0" smtClean="0"/>
              <a:t>si, </a:t>
            </a:r>
            <a:r>
              <a:rPr lang="es-MX" sz="2000" dirty="0"/>
              <a:t>tal que cada elemento puede obtenerse inmediatamente al anterior sumándole un numero fijo, al cual </a:t>
            </a:r>
            <a:r>
              <a:rPr lang="es-MX" sz="2000" dirty="0" smtClean="0"/>
              <a:t>se le </a:t>
            </a:r>
            <a:r>
              <a:rPr lang="es-MX" sz="2000" dirty="0"/>
              <a:t>denomina “diferencia común“.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6588-C9B0-4B1A-AEA3-17EAEE6D33D0}" type="slidenum">
              <a:rPr lang="es-MX" smtClean="0"/>
              <a:t>23</a:t>
            </a:fld>
            <a:endParaRPr lang="es-MX"/>
          </a:p>
        </p:txBody>
      </p:sp>
      <p:pic>
        <p:nvPicPr>
          <p:cNvPr id="3074" name="Picture 2" descr="Resultado de imagen para sucesiones matemática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3639" y="2391608"/>
            <a:ext cx="5317762" cy="2991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3621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3" name="Título 1">
            <a:extLst>
              <a:ext uri="{FF2B5EF4-FFF2-40B4-BE49-F238E27FC236}">
                <a16:creationId xmlns:a16="http://schemas.microsoft.com/office/drawing/2014/main" id="{61E6FB5E-9D28-4D5E-B1E1-F82BBD207E8C}"/>
              </a:ext>
            </a:extLst>
          </p:cNvPr>
          <p:cNvSpPr txBox="1">
            <a:spLocks/>
          </p:cNvSpPr>
          <p:nvPr/>
        </p:nvSpPr>
        <p:spPr>
          <a:xfrm>
            <a:off x="174186" y="1842605"/>
            <a:ext cx="12017814" cy="128089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200" b="1" dirty="0"/>
              <a:t>Sucesiones aritméticas y geométricas</a:t>
            </a:r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0C86225B-7A95-44FA-885F-365FB26B00FA}"/>
              </a:ext>
            </a:extLst>
          </p:cNvPr>
          <p:cNvSpPr txBox="1">
            <a:spLocks/>
          </p:cNvSpPr>
          <p:nvPr/>
        </p:nvSpPr>
        <p:spPr>
          <a:xfrm>
            <a:off x="744584" y="2483049"/>
            <a:ext cx="5303519" cy="351280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dirty="0" smtClean="0"/>
              <a:t>Las </a:t>
            </a:r>
            <a:r>
              <a:rPr lang="es-MX" b="1" dirty="0" smtClean="0"/>
              <a:t>sucesiones</a:t>
            </a:r>
            <a:r>
              <a:rPr lang="es-MX" dirty="0"/>
              <a:t> </a:t>
            </a:r>
            <a:r>
              <a:rPr lang="es-MX" dirty="0" smtClean="0"/>
              <a:t>matemáticas también son llamadas progresiones y representan una </a:t>
            </a:r>
            <a:r>
              <a:rPr lang="es-MX" dirty="0"/>
              <a:t>secuencia ordenada de números que puede ser finita o infinita. A cada uno de los números se le denomina </a:t>
            </a:r>
            <a:r>
              <a:rPr lang="es-MX" b="1" dirty="0" smtClean="0"/>
              <a:t>término</a:t>
            </a:r>
            <a:r>
              <a:rPr lang="es-MX" dirty="0" smtClean="0"/>
              <a:t>.</a:t>
            </a:r>
            <a:endParaRPr lang="es-MX" sz="2000" dirty="0"/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6588-C9B0-4B1A-AEA3-17EAEE6D33D0}" type="slidenum">
              <a:rPr lang="es-MX" smtClean="0"/>
              <a:t>24</a:t>
            </a:fld>
            <a:endParaRPr lang="es-MX"/>
          </a:p>
        </p:txBody>
      </p:sp>
      <p:pic>
        <p:nvPicPr>
          <p:cNvPr id="1030" name="Picture 6" descr="Resultado de imagen para sucesiones matemática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997" y="2483049"/>
            <a:ext cx="5045620" cy="2838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8212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3" name="Título 1">
            <a:extLst>
              <a:ext uri="{FF2B5EF4-FFF2-40B4-BE49-F238E27FC236}">
                <a16:creationId xmlns:a16="http://schemas.microsoft.com/office/drawing/2014/main" id="{61E6FB5E-9D28-4D5E-B1E1-F82BBD207E8C}"/>
              </a:ext>
            </a:extLst>
          </p:cNvPr>
          <p:cNvSpPr txBox="1">
            <a:spLocks/>
          </p:cNvSpPr>
          <p:nvPr/>
        </p:nvSpPr>
        <p:spPr>
          <a:xfrm>
            <a:off x="174186" y="1842605"/>
            <a:ext cx="12017814" cy="128089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200" b="1" dirty="0"/>
              <a:t>Sucesiones aritméticas y geométricas</a:t>
            </a:r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0C86225B-7A95-44FA-885F-365FB26B00FA}"/>
              </a:ext>
            </a:extLst>
          </p:cNvPr>
          <p:cNvSpPr txBox="1">
            <a:spLocks/>
          </p:cNvSpPr>
          <p:nvPr/>
        </p:nvSpPr>
        <p:spPr>
          <a:xfrm>
            <a:off x="744584" y="2483049"/>
            <a:ext cx="7866016" cy="351280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b="1" dirty="0"/>
              <a:t>Ejemplos:</a:t>
            </a:r>
            <a:endParaRPr lang="es-MX" dirty="0"/>
          </a:p>
          <a:p>
            <a:r>
              <a:rPr lang="es-MX" dirty="0"/>
              <a:t>La progresión de los números impares es una secuencia infinita: 1, 3, 5, 7, 9, 11, 13, 15,... El primer término es a1=1a1=1 y el quinto término es a5=9a5=9.</a:t>
            </a:r>
          </a:p>
          <a:p>
            <a:r>
              <a:rPr lang="es-MX" dirty="0"/>
              <a:t>La progresión 1, 2, 3, 4 y 5 es finita (sólo consta de cinco términos). El segundo término es a2=2a2=2 y el cuarto es a4=4a4=4</a:t>
            </a:r>
            <a:r>
              <a:rPr lang="es-MX" dirty="0" smtClean="0"/>
              <a:t>.</a:t>
            </a:r>
            <a:endParaRPr lang="es-MX" dirty="0"/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6588-C9B0-4B1A-AEA3-17EAEE6D33D0}" type="slidenum">
              <a:rPr lang="es-MX" smtClean="0"/>
              <a:t>25</a:t>
            </a:fld>
            <a:endParaRPr lang="es-MX"/>
          </a:p>
        </p:txBody>
      </p:sp>
      <p:pic>
        <p:nvPicPr>
          <p:cNvPr id="9" name="Picture 4" descr="Resultado de imagen para progresiones matematica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5857" y="2318159"/>
            <a:ext cx="2692127" cy="4038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2993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3" name="Título 1">
            <a:extLst>
              <a:ext uri="{FF2B5EF4-FFF2-40B4-BE49-F238E27FC236}">
                <a16:creationId xmlns:a16="http://schemas.microsoft.com/office/drawing/2014/main" id="{61E6FB5E-9D28-4D5E-B1E1-F82BBD207E8C}"/>
              </a:ext>
            </a:extLst>
          </p:cNvPr>
          <p:cNvSpPr txBox="1">
            <a:spLocks/>
          </p:cNvSpPr>
          <p:nvPr/>
        </p:nvSpPr>
        <p:spPr>
          <a:xfrm>
            <a:off x="174186" y="1842605"/>
            <a:ext cx="12017814" cy="128089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200" b="1" dirty="0" smtClean="0"/>
              <a:t>Tipos de sucesiones</a:t>
            </a:r>
            <a:endParaRPr lang="es-MX" sz="3200" b="1" dirty="0"/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0C86225B-7A95-44FA-885F-365FB26B00FA}"/>
              </a:ext>
            </a:extLst>
          </p:cNvPr>
          <p:cNvSpPr txBox="1">
            <a:spLocks/>
          </p:cNvSpPr>
          <p:nvPr/>
        </p:nvSpPr>
        <p:spPr>
          <a:xfrm>
            <a:off x="744584" y="2483049"/>
            <a:ext cx="10868296" cy="351280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b="1" dirty="0" smtClean="0"/>
              <a:t>Creciente</a:t>
            </a:r>
            <a:r>
              <a:rPr lang="es-MX" b="1" dirty="0"/>
              <a:t>:</a:t>
            </a:r>
            <a:r>
              <a:rPr lang="es-MX" dirty="0"/>
              <a:t> si cada término es mayor o igual que el término que ocupa una posición anterior (an+1≥anan+1≥an</a:t>
            </a:r>
            <a:r>
              <a:rPr lang="es-MX" dirty="0" smtClean="0"/>
              <a:t>). Ejemplo</a:t>
            </a:r>
            <a:r>
              <a:rPr lang="es-MX" dirty="0"/>
              <a:t>: 1, 2, 3, 4, 5,...</a:t>
            </a:r>
          </a:p>
          <a:p>
            <a:r>
              <a:rPr lang="es-MX" b="1" dirty="0"/>
              <a:t>Decreciente:</a:t>
            </a:r>
            <a:r>
              <a:rPr lang="es-MX" dirty="0"/>
              <a:t> si cada término es menor que el término que ocupa una posición anterior (an+1≤anan+1≤an</a:t>
            </a:r>
            <a:r>
              <a:rPr lang="es-MX" dirty="0" smtClean="0"/>
              <a:t>). Ejemplo</a:t>
            </a:r>
            <a:r>
              <a:rPr lang="es-MX" dirty="0"/>
              <a:t>: 7, 5, 3, 1, -1,...</a:t>
            </a:r>
          </a:p>
          <a:p>
            <a:r>
              <a:rPr lang="es-MX" b="1" dirty="0"/>
              <a:t>Constante:</a:t>
            </a:r>
            <a:r>
              <a:rPr lang="es-MX" dirty="0"/>
              <a:t> si todos los términos son iguales (an+1=anan+1=</a:t>
            </a:r>
            <a:r>
              <a:rPr lang="es-MX" dirty="0" err="1"/>
              <a:t>an</a:t>
            </a:r>
            <a:r>
              <a:rPr lang="es-MX" dirty="0" smtClean="0"/>
              <a:t>). Ejemplo</a:t>
            </a:r>
            <a:r>
              <a:rPr lang="es-MX" dirty="0"/>
              <a:t>: 1, 1, 1, 1, 1,...</a:t>
            </a:r>
          </a:p>
          <a:p>
            <a:r>
              <a:rPr lang="es-MX" b="1" dirty="0"/>
              <a:t>Alternada:</a:t>
            </a:r>
            <a:r>
              <a:rPr lang="es-MX" dirty="0"/>
              <a:t> si el signo de cada término es distinto del signo del término </a:t>
            </a:r>
            <a:r>
              <a:rPr lang="es-MX" dirty="0" smtClean="0"/>
              <a:t>anterior. Ejemplo</a:t>
            </a:r>
            <a:r>
              <a:rPr lang="es-MX" b="1" dirty="0"/>
              <a:t>:</a:t>
            </a:r>
            <a:r>
              <a:rPr lang="es-MX" dirty="0"/>
              <a:t> 1, -2, 4, -8, 16, -32,...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6588-C9B0-4B1A-AEA3-17EAEE6D33D0}" type="slidenum">
              <a:rPr lang="es-MX" smtClean="0"/>
              <a:t>26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8569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3" name="Título 1">
            <a:extLst>
              <a:ext uri="{FF2B5EF4-FFF2-40B4-BE49-F238E27FC236}">
                <a16:creationId xmlns:a16="http://schemas.microsoft.com/office/drawing/2014/main" id="{61E6FB5E-9D28-4D5E-B1E1-F82BBD207E8C}"/>
              </a:ext>
            </a:extLst>
          </p:cNvPr>
          <p:cNvSpPr txBox="1">
            <a:spLocks/>
          </p:cNvSpPr>
          <p:nvPr/>
        </p:nvSpPr>
        <p:spPr>
          <a:xfrm>
            <a:off x="174186" y="1842605"/>
            <a:ext cx="12017814" cy="128089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200" b="1" dirty="0" smtClean="0"/>
              <a:t>Fórmula recursiva para sucesiones aritméticas</a:t>
            </a:r>
            <a:endParaRPr lang="es-MX" sz="3200" b="1" dirty="0"/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0C86225B-7A95-44FA-885F-365FB26B00FA}"/>
              </a:ext>
            </a:extLst>
          </p:cNvPr>
          <p:cNvSpPr txBox="1">
            <a:spLocks/>
          </p:cNvSpPr>
          <p:nvPr/>
        </p:nvSpPr>
        <p:spPr>
          <a:xfrm>
            <a:off x="744584" y="2483049"/>
            <a:ext cx="9744890" cy="351280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2000" dirty="0"/>
              <a:t>Las </a:t>
            </a:r>
            <a:r>
              <a:rPr lang="es-MX" sz="2000" dirty="0" smtClean="0"/>
              <a:t>fórmulas </a:t>
            </a:r>
            <a:r>
              <a:rPr lang="es-MX" sz="2000" dirty="0"/>
              <a:t>recursivas nos dan la siguiente información:</a:t>
            </a:r>
          </a:p>
          <a:p>
            <a:pPr>
              <a:buFont typeface="+mj-lt"/>
              <a:buAutoNum type="arabicPeriod"/>
            </a:pPr>
            <a:r>
              <a:rPr lang="es-MX" sz="2000" dirty="0"/>
              <a:t>El primer </a:t>
            </a:r>
            <a:r>
              <a:rPr lang="es-MX" sz="2000" dirty="0" smtClean="0"/>
              <a:t>término </a:t>
            </a:r>
            <a:r>
              <a:rPr lang="es-MX" sz="2000" dirty="0"/>
              <a:t>de la sucesión</a:t>
            </a:r>
          </a:p>
          <a:p>
            <a:pPr>
              <a:buFont typeface="+mj-lt"/>
              <a:buAutoNum type="arabicPeriod"/>
            </a:pPr>
            <a:r>
              <a:rPr lang="es-MX" sz="2000" dirty="0"/>
              <a:t>La regla del patrón para obtener el siguiente </a:t>
            </a:r>
            <a:r>
              <a:rPr lang="es-MX" sz="2000" dirty="0" smtClean="0"/>
              <a:t>término </a:t>
            </a:r>
            <a:r>
              <a:rPr lang="es-MX" sz="2000" dirty="0"/>
              <a:t>de la sucesión.</a:t>
            </a:r>
          </a:p>
          <a:p>
            <a:pPr marL="0" indent="0">
              <a:buNone/>
            </a:pPr>
            <a:r>
              <a:rPr lang="es-MX" sz="2000" dirty="0"/>
              <a:t>Esta </a:t>
            </a:r>
            <a:r>
              <a:rPr lang="es-MX" sz="2000" dirty="0" smtClean="0"/>
              <a:t>fórmula </a:t>
            </a:r>
            <a:r>
              <a:rPr lang="es-MX" sz="2000" dirty="0"/>
              <a:t>recursiva es la sucesión de: 3,5,7.. Junto con la interpretación de cada parte.</a:t>
            </a:r>
          </a:p>
          <a:p>
            <a:pPr marL="0" indent="0">
              <a:buNone/>
            </a:pPr>
            <a:r>
              <a:rPr lang="es-MX" sz="2000" dirty="0"/>
              <a:t>Ejemplo:</a:t>
            </a:r>
          </a:p>
          <a:p>
            <a:pPr marL="0" indent="0">
              <a:buNone/>
            </a:pPr>
            <a:r>
              <a:rPr lang="es-MX" sz="2000" dirty="0"/>
              <a:t>      a(1)=3                                    Es el primer </a:t>
            </a:r>
            <a:r>
              <a:rPr lang="es-MX" sz="2000" dirty="0" smtClean="0"/>
              <a:t>término</a:t>
            </a:r>
            <a:endParaRPr lang="es-MX" sz="2000" dirty="0"/>
          </a:p>
          <a:p>
            <a:pPr marL="0" indent="0">
              <a:buNone/>
            </a:pPr>
            <a:r>
              <a:rPr lang="es-MX" sz="2000" dirty="0"/>
              <a:t>      a(n)= a(n-1)+2                      Es el segundo </a:t>
            </a:r>
            <a:r>
              <a:rPr lang="es-MX" sz="2000" dirty="0" smtClean="0"/>
              <a:t>término </a:t>
            </a:r>
            <a:endParaRPr lang="es-MX" sz="2000" dirty="0"/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6588-C9B0-4B1A-AEA3-17EAEE6D33D0}" type="slidenum">
              <a:rPr lang="es-MX" smtClean="0"/>
              <a:t>27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15608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3" name="Título 1">
            <a:extLst>
              <a:ext uri="{FF2B5EF4-FFF2-40B4-BE49-F238E27FC236}">
                <a16:creationId xmlns:a16="http://schemas.microsoft.com/office/drawing/2014/main" id="{61E6FB5E-9D28-4D5E-B1E1-F82BBD207E8C}"/>
              </a:ext>
            </a:extLst>
          </p:cNvPr>
          <p:cNvSpPr txBox="1">
            <a:spLocks/>
          </p:cNvSpPr>
          <p:nvPr/>
        </p:nvSpPr>
        <p:spPr>
          <a:xfrm>
            <a:off x="174186" y="1842605"/>
            <a:ext cx="12017814" cy="128089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200" b="1" dirty="0"/>
              <a:t>Ejemplo </a:t>
            </a:r>
            <a:r>
              <a:rPr lang="es-MX" sz="3200" b="1" dirty="0" smtClean="0"/>
              <a:t>de sucesión </a:t>
            </a:r>
            <a:r>
              <a:rPr lang="es-MX" sz="3200" b="1" dirty="0"/>
              <a:t>aritmética </a:t>
            </a:r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0C86225B-7A95-44FA-885F-365FB26B00FA}"/>
              </a:ext>
            </a:extLst>
          </p:cNvPr>
          <p:cNvSpPr txBox="1">
            <a:spLocks/>
          </p:cNvSpPr>
          <p:nvPr/>
        </p:nvSpPr>
        <p:spPr>
          <a:xfrm>
            <a:off x="744584" y="2483049"/>
            <a:ext cx="9744890" cy="351280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2000" dirty="0"/>
              <a:t>En la </a:t>
            </a:r>
            <a:r>
              <a:rPr lang="es-MX" sz="2000" dirty="0" smtClean="0"/>
              <a:t>fórmula</a:t>
            </a:r>
            <a:r>
              <a:rPr lang="es-MX" sz="2000" dirty="0"/>
              <a:t>, </a:t>
            </a:r>
            <a:r>
              <a:rPr lang="es-MX" sz="2000" b="1" dirty="0"/>
              <a:t>n</a:t>
            </a:r>
            <a:r>
              <a:rPr lang="es-MX" sz="2000" dirty="0"/>
              <a:t> es cualquier numero de </a:t>
            </a:r>
            <a:r>
              <a:rPr lang="es-MX" sz="2000" dirty="0" smtClean="0"/>
              <a:t>término </a:t>
            </a:r>
            <a:r>
              <a:rPr lang="es-MX" sz="2000" dirty="0"/>
              <a:t>y </a:t>
            </a:r>
            <a:r>
              <a:rPr lang="es-MX" sz="2000" b="1" dirty="0"/>
              <a:t>a(n) </a:t>
            </a:r>
            <a:r>
              <a:rPr lang="es-MX" sz="2000" dirty="0"/>
              <a:t>el </a:t>
            </a:r>
            <a:r>
              <a:rPr lang="es-MX" sz="2000" dirty="0" smtClean="0"/>
              <a:t>número </a:t>
            </a:r>
            <a:r>
              <a:rPr lang="es-MX" sz="2000" dirty="0"/>
              <a:t>de </a:t>
            </a:r>
            <a:r>
              <a:rPr lang="es-MX" sz="2000" dirty="0" smtClean="0"/>
              <a:t>término</a:t>
            </a:r>
            <a:r>
              <a:rPr lang="es-MX" sz="2000" dirty="0"/>
              <a:t>. Esto significa que </a:t>
            </a:r>
            <a:r>
              <a:rPr lang="es-MX" sz="2000" b="1" dirty="0"/>
              <a:t>a(1</a:t>
            </a:r>
            <a:r>
              <a:rPr lang="es-MX" sz="2000" b="1" dirty="0" smtClean="0"/>
              <a:t>) </a:t>
            </a:r>
            <a:r>
              <a:rPr lang="es-MX" sz="2000" dirty="0" smtClean="0"/>
              <a:t>es </a:t>
            </a:r>
            <a:r>
              <a:rPr lang="es-MX" sz="2000" dirty="0"/>
              <a:t>el primer </a:t>
            </a:r>
            <a:r>
              <a:rPr lang="es-MX" sz="2000" dirty="0" smtClean="0"/>
              <a:t>término</a:t>
            </a:r>
            <a:r>
              <a:rPr lang="es-MX" sz="2000" dirty="0"/>
              <a:t>, y </a:t>
            </a:r>
            <a:r>
              <a:rPr lang="es-MX" sz="2000" b="1" dirty="0"/>
              <a:t>a(n-1)</a:t>
            </a:r>
            <a:r>
              <a:rPr lang="es-MX" sz="2000" dirty="0"/>
              <a:t> es el </a:t>
            </a:r>
            <a:r>
              <a:rPr lang="es-MX" sz="2000" dirty="0" smtClean="0"/>
              <a:t>término </a:t>
            </a:r>
            <a:r>
              <a:rPr lang="es-MX" sz="2000" dirty="0"/>
              <a:t>anterior al numero de </a:t>
            </a:r>
            <a:r>
              <a:rPr lang="es-MX" sz="2000" dirty="0" smtClean="0"/>
              <a:t>término</a:t>
            </a:r>
            <a:r>
              <a:rPr lang="es-MX" sz="2000" dirty="0"/>
              <a:t>.</a:t>
            </a:r>
          </a:p>
          <a:p>
            <a:pPr marL="0" indent="0">
              <a:buNone/>
            </a:pPr>
            <a:r>
              <a:rPr lang="es-MX" sz="2000" dirty="0"/>
              <a:t>Para encontrar el quinto </a:t>
            </a:r>
            <a:r>
              <a:rPr lang="es-MX" sz="2000" dirty="0" smtClean="0"/>
              <a:t>término </a:t>
            </a:r>
            <a:r>
              <a:rPr lang="es-MX" sz="2000" dirty="0"/>
              <a:t>se debe ampliar la sucesión</a:t>
            </a:r>
          </a:p>
          <a:p>
            <a:pPr marL="0" indent="0">
              <a:buNone/>
            </a:pPr>
            <a:r>
              <a:rPr lang="es-MX" sz="2000" dirty="0"/>
              <a:t>a(n) = a(n-1)+2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6588-C9B0-4B1A-AEA3-17EAEE6D33D0}" type="slidenum">
              <a:rPr lang="es-MX" smtClean="0"/>
              <a:t>28</a:t>
            </a:fld>
            <a:endParaRPr lang="es-MX"/>
          </a:p>
        </p:txBody>
      </p:sp>
      <p:graphicFrame>
        <p:nvGraphicFramePr>
          <p:cNvPr id="9" name="Tab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0184791"/>
              </p:ext>
            </p:extLst>
          </p:nvPr>
        </p:nvGraphicFramePr>
        <p:xfrm>
          <a:off x="1854201" y="4073663"/>
          <a:ext cx="8127999" cy="1854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a(1)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=3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a(29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=a(1)+2       3+2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=5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a(3)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=a(2)+2       5+2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=7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a(4)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=a(3)+2       7+2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=9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a(5)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=a(4)+2       9+2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=11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2250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3" name="Título 1">
            <a:extLst>
              <a:ext uri="{FF2B5EF4-FFF2-40B4-BE49-F238E27FC236}">
                <a16:creationId xmlns:a16="http://schemas.microsoft.com/office/drawing/2014/main" id="{61E6FB5E-9D28-4D5E-B1E1-F82BBD207E8C}"/>
              </a:ext>
            </a:extLst>
          </p:cNvPr>
          <p:cNvSpPr txBox="1">
            <a:spLocks/>
          </p:cNvSpPr>
          <p:nvPr/>
        </p:nvSpPr>
        <p:spPr>
          <a:xfrm>
            <a:off x="174186" y="1842605"/>
            <a:ext cx="12017814" cy="128089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200" b="1" dirty="0" smtClean="0"/>
              <a:t>Fórmulas de recursión básica</a:t>
            </a:r>
            <a:endParaRPr lang="es-MX" sz="3200" b="1" dirty="0"/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0C86225B-7A95-44FA-885F-365FB26B00FA}"/>
              </a:ext>
            </a:extLst>
          </p:cNvPr>
          <p:cNvSpPr txBox="1">
            <a:spLocks/>
          </p:cNvSpPr>
          <p:nvPr/>
        </p:nvSpPr>
        <p:spPr>
          <a:xfrm>
            <a:off x="744583" y="2483049"/>
            <a:ext cx="10855233" cy="351280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2000" dirty="0"/>
              <a:t>Las siguientes son las </a:t>
            </a:r>
            <a:r>
              <a:rPr lang="es-MX" sz="2000" dirty="0" smtClean="0"/>
              <a:t>fórmulas </a:t>
            </a:r>
            <a:r>
              <a:rPr lang="es-MX" sz="2000" dirty="0"/>
              <a:t>que se pueden aplicar al hacer ejercicios de recursión</a:t>
            </a:r>
          </a:p>
          <a:p>
            <a:pPr marL="0" indent="0">
              <a:buNone/>
            </a:pPr>
            <a:r>
              <a:rPr lang="es-MX" sz="2000" dirty="0"/>
              <a:t>Formula:</a:t>
            </a:r>
          </a:p>
          <a:p>
            <a:pPr marL="0" indent="0">
              <a:buNone/>
            </a:pPr>
            <a:r>
              <a:rPr lang="es-MX" sz="2000" dirty="0"/>
              <a:t>a n+1=a1+2</a:t>
            </a:r>
          </a:p>
          <a:p>
            <a:pPr marL="0" indent="0">
              <a:buNone/>
            </a:pPr>
            <a:r>
              <a:rPr lang="es-MX" sz="2000" dirty="0"/>
              <a:t>r=a2/a1</a:t>
            </a:r>
          </a:p>
          <a:p>
            <a:pPr marL="0" indent="0">
              <a:buNone/>
            </a:pPr>
            <a:r>
              <a:rPr lang="es-MX" sz="2000" dirty="0"/>
              <a:t>a n=a1*r^(n-1)</a:t>
            </a:r>
          </a:p>
          <a:p>
            <a:pPr marL="0" indent="0">
              <a:buNone/>
            </a:pPr>
            <a:r>
              <a:rPr lang="es-MX" sz="2000" b="1" dirty="0" smtClean="0"/>
              <a:t>Fórmula </a:t>
            </a:r>
            <a:r>
              <a:rPr lang="es-MX" sz="2000" b="1" dirty="0"/>
              <a:t>general para sucesión aritmética:</a:t>
            </a:r>
          </a:p>
          <a:p>
            <a:pPr marL="0" indent="0">
              <a:buNone/>
            </a:pPr>
            <a:r>
              <a:rPr lang="es-MX" sz="2000" dirty="0"/>
              <a:t>a n=a1 +(n-1)d</a:t>
            </a:r>
          </a:p>
          <a:p>
            <a:pPr marL="0" indent="0">
              <a:buNone/>
            </a:pPr>
            <a:r>
              <a:rPr lang="es-MX" sz="2000" b="1" dirty="0"/>
              <a:t>Formula sucesión geométrica:</a:t>
            </a:r>
          </a:p>
          <a:p>
            <a:pPr marL="0" indent="0">
              <a:buNone/>
            </a:pPr>
            <a:r>
              <a:rPr lang="es-MX" sz="2000" dirty="0"/>
              <a:t>a n+1= a1r</a:t>
            </a:r>
          </a:p>
          <a:p>
            <a:pPr marL="0" indent="0">
              <a:buNone/>
            </a:pPr>
            <a:r>
              <a:rPr lang="es-MX" sz="2000" dirty="0"/>
              <a:t>a n=a1*r^(n-1)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6588-C9B0-4B1A-AEA3-17EAEE6D33D0}" type="slidenum">
              <a:rPr lang="es-MX" smtClean="0"/>
              <a:t>29</a:t>
            </a:fld>
            <a:endParaRPr lang="es-MX"/>
          </a:p>
        </p:txBody>
      </p:sp>
      <p:pic>
        <p:nvPicPr>
          <p:cNvPr id="11266" name="Picture 2" descr="Resultado de imagen para formula sucesion aritmetic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5087" y="3763939"/>
            <a:ext cx="4391025" cy="213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9754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11" name="Título 1">
            <a:extLst>
              <a:ext uri="{FF2B5EF4-FFF2-40B4-BE49-F238E27FC236}">
                <a16:creationId xmlns:a16="http://schemas.microsoft.com/office/drawing/2014/main" id="{7C330473-6249-4871-B5E8-48BD65B54989}"/>
              </a:ext>
            </a:extLst>
          </p:cNvPr>
          <p:cNvSpPr txBox="1">
            <a:spLocks/>
          </p:cNvSpPr>
          <p:nvPr/>
        </p:nvSpPr>
        <p:spPr>
          <a:xfrm>
            <a:off x="0" y="6075007"/>
            <a:ext cx="8308427" cy="64646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2800" b="1" dirty="0"/>
          </a:p>
        </p:txBody>
      </p:sp>
      <p:sp>
        <p:nvSpPr>
          <p:cNvPr id="13" name="Título 1">
            <a:extLst>
              <a:ext uri="{FF2B5EF4-FFF2-40B4-BE49-F238E27FC236}">
                <a16:creationId xmlns:a16="http://schemas.microsoft.com/office/drawing/2014/main" id="{A497FFDD-4B11-49B7-981C-8EF2BA057344}"/>
              </a:ext>
            </a:extLst>
          </p:cNvPr>
          <p:cNvSpPr txBox="1">
            <a:spLocks/>
          </p:cNvSpPr>
          <p:nvPr/>
        </p:nvSpPr>
        <p:spPr>
          <a:xfrm>
            <a:off x="1941787" y="2401528"/>
            <a:ext cx="8308427" cy="113196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b="1" dirty="0"/>
              <a:t>Fundamentos de métodos </a:t>
            </a:r>
            <a:r>
              <a:rPr lang="es-ES" b="1" dirty="0" smtClean="0"/>
              <a:t>numéricos</a:t>
            </a:r>
            <a:endParaRPr lang="es-ES" b="1" dirty="0"/>
          </a:p>
        </p:txBody>
      </p:sp>
      <p:sp>
        <p:nvSpPr>
          <p:cNvPr id="14" name="Marcador de número de diapositiva 13">
            <a:extLst>
              <a:ext uri="{FF2B5EF4-FFF2-40B4-BE49-F238E27FC236}">
                <a16:creationId xmlns:a16="http://schemas.microsoft.com/office/drawing/2014/main" id="{279B6BCA-66F9-4EA8-87DF-006E4426C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42BF9-C8AA-4BF5-90A6-F745506A1DB5}" type="slidenum">
              <a:rPr lang="es-MX" smtClean="0"/>
              <a:t>3</a:t>
            </a:fld>
            <a:endParaRPr lang="es-MX"/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Dr. en A. Juan Carlos Montes de Oca López</a:t>
            </a:r>
          </a:p>
        </p:txBody>
      </p:sp>
    </p:spTree>
    <p:extLst>
      <p:ext uri="{BB962C8B-B14F-4D97-AF65-F5344CB8AC3E}">
        <p14:creationId xmlns:p14="http://schemas.microsoft.com/office/powerpoint/2010/main" val="334841622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3" name="Título 1">
            <a:extLst>
              <a:ext uri="{FF2B5EF4-FFF2-40B4-BE49-F238E27FC236}">
                <a16:creationId xmlns:a16="http://schemas.microsoft.com/office/drawing/2014/main" id="{61E6FB5E-9D28-4D5E-B1E1-F82BBD207E8C}"/>
              </a:ext>
            </a:extLst>
          </p:cNvPr>
          <p:cNvSpPr txBox="1">
            <a:spLocks/>
          </p:cNvSpPr>
          <p:nvPr/>
        </p:nvSpPr>
        <p:spPr>
          <a:xfrm>
            <a:off x="174186" y="1842605"/>
            <a:ext cx="12017814" cy="128089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200" b="1" dirty="0" smtClean="0"/>
              <a:t>Fórmulas de recursión básica</a:t>
            </a:r>
            <a:endParaRPr lang="es-MX" sz="3200" b="1" dirty="0"/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0C86225B-7A95-44FA-885F-365FB26B00FA}"/>
              </a:ext>
            </a:extLst>
          </p:cNvPr>
          <p:cNvSpPr txBox="1">
            <a:spLocks/>
          </p:cNvSpPr>
          <p:nvPr/>
        </p:nvSpPr>
        <p:spPr>
          <a:xfrm>
            <a:off x="744583" y="2483049"/>
            <a:ext cx="10855233" cy="351280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2000" dirty="0"/>
              <a:t>Las siguientes son las </a:t>
            </a:r>
            <a:r>
              <a:rPr lang="es-MX" sz="2000" dirty="0" smtClean="0"/>
              <a:t>fórmulas </a:t>
            </a:r>
            <a:r>
              <a:rPr lang="es-MX" sz="2000" dirty="0"/>
              <a:t>que se pueden aplicar al hacer ejercicios de recursión</a:t>
            </a:r>
          </a:p>
          <a:p>
            <a:pPr marL="0" indent="0">
              <a:buNone/>
            </a:pPr>
            <a:r>
              <a:rPr lang="es-MX" sz="2000" dirty="0"/>
              <a:t>Formula:</a:t>
            </a:r>
          </a:p>
          <a:p>
            <a:pPr marL="0" indent="0">
              <a:buNone/>
            </a:pPr>
            <a:r>
              <a:rPr lang="es-MX" sz="2000" dirty="0"/>
              <a:t>a n+1=a1+2</a:t>
            </a:r>
          </a:p>
          <a:p>
            <a:pPr marL="0" indent="0">
              <a:buNone/>
            </a:pPr>
            <a:r>
              <a:rPr lang="es-MX" sz="2000" dirty="0"/>
              <a:t>r=a2/a1</a:t>
            </a:r>
          </a:p>
          <a:p>
            <a:pPr marL="0" indent="0">
              <a:buNone/>
            </a:pPr>
            <a:r>
              <a:rPr lang="es-MX" sz="2000" dirty="0"/>
              <a:t>a n=a1*r^(n-1)</a:t>
            </a:r>
          </a:p>
          <a:p>
            <a:pPr marL="0" indent="0">
              <a:buNone/>
            </a:pPr>
            <a:r>
              <a:rPr lang="es-MX" sz="2000" b="1" dirty="0" smtClean="0"/>
              <a:t>Fórmula </a:t>
            </a:r>
            <a:r>
              <a:rPr lang="es-MX" sz="2000" b="1" dirty="0"/>
              <a:t>general para sucesión aritmética:</a:t>
            </a:r>
          </a:p>
          <a:p>
            <a:pPr marL="0" indent="0">
              <a:buNone/>
            </a:pPr>
            <a:r>
              <a:rPr lang="es-MX" sz="2000" dirty="0"/>
              <a:t>a n=a1 +(n-1)d</a:t>
            </a:r>
          </a:p>
          <a:p>
            <a:pPr marL="0" indent="0">
              <a:buNone/>
            </a:pPr>
            <a:r>
              <a:rPr lang="es-MX" sz="2000" b="1" dirty="0"/>
              <a:t>Formula sucesión geométrica:</a:t>
            </a:r>
          </a:p>
          <a:p>
            <a:pPr marL="0" indent="0">
              <a:buNone/>
            </a:pPr>
            <a:r>
              <a:rPr lang="es-MX" sz="2000" dirty="0"/>
              <a:t>a n+1= a1r</a:t>
            </a:r>
          </a:p>
          <a:p>
            <a:pPr marL="0" indent="0">
              <a:buNone/>
            </a:pPr>
            <a:r>
              <a:rPr lang="es-MX" sz="2000" dirty="0"/>
              <a:t>a n=a1*r^(n-1)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6588-C9B0-4B1A-AEA3-17EAEE6D33D0}" type="slidenum">
              <a:rPr lang="es-MX" smtClean="0"/>
              <a:t>30</a:t>
            </a:fld>
            <a:endParaRPr lang="es-MX"/>
          </a:p>
        </p:txBody>
      </p:sp>
      <p:pic>
        <p:nvPicPr>
          <p:cNvPr id="11266" name="Picture 2" descr="Resultado de imagen para formula sucesion aritmetic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5087" y="3763939"/>
            <a:ext cx="4391025" cy="213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3478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7309" y="1162843"/>
            <a:ext cx="10515600" cy="1325563"/>
          </a:xfrm>
        </p:spPr>
        <p:txBody>
          <a:bodyPr/>
          <a:lstStyle/>
          <a:p>
            <a:r>
              <a:rPr lang="es-MX" b="1" dirty="0" smtClean="0"/>
              <a:t>Conclusiones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5137" y="2295888"/>
            <a:ext cx="10515600" cy="4351338"/>
          </a:xfrm>
        </p:spPr>
        <p:txBody>
          <a:bodyPr>
            <a:normAutofit/>
          </a:bodyPr>
          <a:lstStyle/>
          <a:p>
            <a:pPr lvl="0" algn="just"/>
            <a:r>
              <a:rPr lang="es-MX" b="1" dirty="0"/>
              <a:t>Los métodos numéricos</a:t>
            </a:r>
            <a:r>
              <a:rPr lang="es-MX" dirty="0"/>
              <a:t> son aplicaciones de algoritmos </a:t>
            </a:r>
            <a:r>
              <a:rPr lang="es-MX" dirty="0" smtClean="0"/>
              <a:t>mediante las cuales es </a:t>
            </a:r>
            <a:r>
              <a:rPr lang="es-MX" dirty="0"/>
              <a:t>posible </a:t>
            </a:r>
            <a:r>
              <a:rPr lang="es-MX" dirty="0" smtClean="0"/>
              <a:t>solucionar </a:t>
            </a:r>
            <a:r>
              <a:rPr lang="es-MX" dirty="0"/>
              <a:t>problemas matemáticos usando operaciones aritméticas menos </a:t>
            </a:r>
            <a:r>
              <a:rPr lang="es-MX" dirty="0" smtClean="0"/>
              <a:t>complejas.</a:t>
            </a:r>
          </a:p>
          <a:p>
            <a:pPr lvl="0" algn="just"/>
            <a:r>
              <a:rPr lang="es-MX" dirty="0" smtClean="0"/>
              <a:t>La diferencia que existe entre una cantidad real y su aproximación es conocida como </a:t>
            </a:r>
            <a:r>
              <a:rPr lang="es-MX" b="1" dirty="0" smtClean="0"/>
              <a:t>error.</a:t>
            </a:r>
          </a:p>
          <a:p>
            <a:pPr lvl="0" algn="just"/>
            <a:r>
              <a:rPr lang="es-MX" dirty="0"/>
              <a:t>Un </a:t>
            </a:r>
            <a:r>
              <a:rPr lang="es-MX" b="1" dirty="0"/>
              <a:t>algoritmo</a:t>
            </a:r>
            <a:r>
              <a:rPr lang="es-MX" dirty="0"/>
              <a:t> es </a:t>
            </a:r>
            <a:r>
              <a:rPr lang="es-MX" dirty="0" smtClean="0"/>
              <a:t>una serie de operaciones </a:t>
            </a:r>
            <a:r>
              <a:rPr lang="es-MX" dirty="0"/>
              <a:t>organizadas y ordenadas que permite solucionar un cierto problema. </a:t>
            </a:r>
            <a:r>
              <a:rPr lang="es-MX" dirty="0" smtClean="0"/>
              <a:t>Es una seria de</a:t>
            </a:r>
            <a:r>
              <a:rPr lang="es-MX" dirty="0"/>
              <a:t> </a:t>
            </a:r>
            <a:r>
              <a:rPr lang="es-MX" b="1" dirty="0"/>
              <a:t>instrucciones o reglas</a:t>
            </a:r>
            <a:r>
              <a:rPr lang="es-MX" dirty="0"/>
              <a:t> establecidas que, por medio de una sucesión de etapas, permiten </a:t>
            </a:r>
            <a:r>
              <a:rPr lang="es-MX" b="1" dirty="0"/>
              <a:t>acercar el resultado real</a:t>
            </a:r>
            <a:r>
              <a:rPr lang="es-MX" dirty="0"/>
              <a:t>.</a:t>
            </a:r>
            <a:endParaRPr lang="es-MX" b="1" dirty="0" smtClean="0"/>
          </a:p>
          <a:p>
            <a:pPr lvl="0" algn="just"/>
            <a:endParaRPr lang="es-MX" dirty="0"/>
          </a:p>
        </p:txBody>
      </p:sp>
      <p:pic>
        <p:nvPicPr>
          <p:cNvPr id="4" name="Imagen 3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6588-C9B0-4B1A-AEA3-17EAEE6D33D0}" type="slidenum">
              <a:rPr lang="es-MX" smtClean="0"/>
              <a:t>31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32003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31C7E0C2-6F65-4742-A443-2461E2D468EE}"/>
              </a:ext>
            </a:extLst>
          </p:cNvPr>
          <p:cNvSpPr txBox="1"/>
          <p:nvPr/>
        </p:nvSpPr>
        <p:spPr>
          <a:xfrm>
            <a:off x="231004" y="1509312"/>
            <a:ext cx="4214385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300" b="1" i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Referencias</a:t>
            </a: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D7BDA9AC-66F0-43EB-8AB0-90509028DDF9}"/>
              </a:ext>
            </a:extLst>
          </p:cNvPr>
          <p:cNvCxnSpPr/>
          <p:nvPr/>
        </p:nvCxnSpPr>
        <p:spPr>
          <a:xfrm>
            <a:off x="-2" y="1958098"/>
            <a:ext cx="12192000" cy="0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ángulo 7">
            <a:extLst>
              <a:ext uri="{FF2B5EF4-FFF2-40B4-BE49-F238E27FC236}">
                <a16:creationId xmlns:a16="http://schemas.microsoft.com/office/drawing/2014/main" id="{59A11CAA-61A4-480A-81F1-15FBB2E46782}"/>
              </a:ext>
            </a:extLst>
          </p:cNvPr>
          <p:cNvSpPr/>
          <p:nvPr/>
        </p:nvSpPr>
        <p:spPr>
          <a:xfrm>
            <a:off x="461402" y="1955588"/>
            <a:ext cx="1156026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Grossman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Stanley I. Algebra lineal. McGraw-Hill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Interamericana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México. 2011.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Richard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Burden, J. Douglas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Faires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ANALISIS NUMERICO. Cengage Learning. México. 2011.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Nakamura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Shoichiro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Métodos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numéricos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aplicados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con software. Prentice-Hall.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Hispanoamericana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México. 2005.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Joyanes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L.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Libro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Problemas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Programación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en C. Mc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Graw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Hill.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España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2005.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Chapra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Steven y P.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Canale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Raymond.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Métodos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numéricos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ingenieros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con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aplicaciones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en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computadoras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personales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 McGraw-Hill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México, 1996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Gutiérrez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Robles, José A., et al. ANÁLISIS NUMÉRICO. Ed. Mc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Graw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Hill,México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2010.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Marcador de pie de pá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6588-C9B0-4B1A-AEA3-17EAEE6D33D0}" type="slidenum">
              <a:rPr lang="es-MX" smtClean="0"/>
              <a:t>32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297903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3" name="Título 1">
            <a:extLst>
              <a:ext uri="{FF2B5EF4-FFF2-40B4-BE49-F238E27FC236}">
                <a16:creationId xmlns:a16="http://schemas.microsoft.com/office/drawing/2014/main" id="{FED40968-3597-4551-977D-67DB13A855F8}"/>
              </a:ext>
            </a:extLst>
          </p:cNvPr>
          <p:cNvSpPr txBox="1">
            <a:spLocks/>
          </p:cNvSpPr>
          <p:nvPr/>
        </p:nvSpPr>
        <p:spPr>
          <a:xfrm>
            <a:off x="4746189" y="1842605"/>
            <a:ext cx="8911687" cy="128089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200" b="1" dirty="0" smtClean="0"/>
              <a:t>Imágenes</a:t>
            </a:r>
            <a:endParaRPr lang="es-MX" sz="3200" b="1" dirty="0"/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D6DE8F9F-BD67-4A33-AB00-F7B8C2429475}"/>
              </a:ext>
            </a:extLst>
          </p:cNvPr>
          <p:cNvSpPr txBox="1">
            <a:spLocks/>
          </p:cNvSpPr>
          <p:nvPr/>
        </p:nvSpPr>
        <p:spPr>
          <a:xfrm>
            <a:off x="199851" y="2488371"/>
            <a:ext cx="11792297" cy="547977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s-ES" sz="1400" i="1" dirty="0">
                <a:solidFill>
                  <a:srgbClr val="0070C0"/>
                </a:solidFill>
                <a:hlinkClick r:id="rId3"/>
              </a:rPr>
              <a:t>https://www.google.com/url?sa=i&amp;source=images&amp;cd=&amp;</a:t>
            </a:r>
            <a:r>
              <a:rPr lang="es-ES" sz="1400" i="1" dirty="0" smtClean="0">
                <a:solidFill>
                  <a:srgbClr val="0070C0"/>
                </a:solidFill>
                <a:hlinkClick r:id="rId3"/>
              </a:rPr>
              <a:t>cad=rja&amp;uact=8&amp;ved=2ahUKEwihgdnl6vLkAhW6JTQIHf5oDHUQjB16BAgBEAM&amp;url=http%3A%2F%2Fwww.youtube.com%2Fwatch%3Fv%3D-SalAmhkHkA&amp;psig=AOvVaw1E3pT15qQPK-5kB91njKgF&amp;ust=1569736629814464</a:t>
            </a:r>
            <a:endParaRPr lang="es-ES" sz="1400" i="1" dirty="0" smtClean="0">
              <a:solidFill>
                <a:srgbClr val="0070C0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400" dirty="0">
                <a:hlinkClick r:id="rId4"/>
              </a:rPr>
              <a:t>https://www.google.com/</a:t>
            </a:r>
            <a:r>
              <a:rPr lang="en-US" sz="1400" dirty="0" err="1">
                <a:hlinkClick r:id="rId4"/>
              </a:rPr>
              <a:t>imgres?imgurl</a:t>
            </a:r>
            <a:r>
              <a:rPr lang="en-US" sz="1400" dirty="0">
                <a:hlinkClick r:id="rId4"/>
              </a:rPr>
              <a:t>=https%3A%2F%2Fi.ytimg.com%2Fvi%2FpEBqze9uisU%2Fhqdefault.jpg&amp;imgrefurl=https%3A%2F%2Fwww.youtube.com%2Fwatch%3Fv%3DpEBqze9uisU&amp;docid=LRAUqXzAp3HjCM&amp;tbnid=-Dy5qJ7ZJbD7_M%3A&amp;vet=10ahUKEwju1f726vLkAhVJc98KHVjhCWsQMwiIASgAMAA..</a:t>
            </a:r>
            <a:r>
              <a:rPr lang="en-US" sz="1400" dirty="0" smtClean="0">
                <a:hlinkClick r:id="rId4"/>
              </a:rPr>
              <a:t>i&amp;w=480&amp;h=360&amp;bih=608&amp;biw=1366&amp;q=metodos%20numericos&amp;ved=0ahUKEwju1f726vLkAhVJc98KHVjhCWsQMwiIASgAMAA&amp;iact=</a:t>
            </a:r>
            <a:r>
              <a:rPr lang="en-US" sz="1400" dirty="0" err="1" smtClean="0">
                <a:hlinkClick r:id="rId4"/>
              </a:rPr>
              <a:t>mrc&amp;uact</a:t>
            </a:r>
            <a:r>
              <a:rPr lang="en-US" sz="1400" dirty="0" smtClean="0">
                <a:hlinkClick r:id="rId4"/>
              </a:rPr>
              <a:t>=8</a:t>
            </a:r>
            <a:endParaRPr lang="en-US" sz="1400" dirty="0" smtClean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400" dirty="0">
                <a:hlinkClick r:id="rId5"/>
              </a:rPr>
              <a:t>https://slideplayer.es/slide/10212820</a:t>
            </a:r>
            <a:r>
              <a:rPr lang="en-US" sz="1400" dirty="0" smtClean="0">
                <a:hlinkClick r:id="rId5"/>
              </a:rPr>
              <a:t>/</a:t>
            </a:r>
            <a:endParaRPr lang="en-US" sz="1400" dirty="0" smtClean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400" dirty="0">
                <a:hlinkClick r:id="rId6"/>
              </a:rPr>
              <a:t>https://</a:t>
            </a:r>
            <a:r>
              <a:rPr lang="en-US" sz="1400" dirty="0" smtClean="0">
                <a:hlinkClick r:id="rId6"/>
              </a:rPr>
              <a:t>www.youtube.com/watch?v=sVa712Kp2Lo</a:t>
            </a:r>
            <a:endParaRPr lang="en-US" sz="1400" dirty="0" smtClean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400" dirty="0">
                <a:hlinkClick r:id="rId7"/>
              </a:rPr>
              <a:t>https://primergradosecundariamatematicas.wordpress.com/sucesiones</a:t>
            </a:r>
            <a:r>
              <a:rPr lang="en-US" sz="1400" dirty="0" smtClean="0">
                <a:hlinkClick r:id="rId7"/>
              </a:rPr>
              <a:t>/</a:t>
            </a:r>
            <a:endParaRPr lang="en-US" sz="1400" dirty="0" smtClean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400" dirty="0">
                <a:hlinkClick r:id="rId8"/>
              </a:rPr>
              <a:t>https://</a:t>
            </a:r>
            <a:r>
              <a:rPr lang="en-US" sz="1400" dirty="0" smtClean="0">
                <a:hlinkClick r:id="rId8"/>
              </a:rPr>
              <a:t>www.youtube.com/watch?v=W0bkKBR0Q_I</a:t>
            </a:r>
            <a:endParaRPr lang="en-US" sz="1400" dirty="0" smtClean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s-MX" sz="1400" dirty="0">
              <a:solidFill>
                <a:srgbClr val="0070C0"/>
              </a:solidFill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6588-C9B0-4B1A-AEA3-17EAEE6D33D0}" type="slidenum">
              <a:rPr lang="es-MX" smtClean="0"/>
              <a:t>33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62226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38200" y="1566908"/>
            <a:ext cx="10515600" cy="1325563"/>
          </a:xfrm>
        </p:spPr>
        <p:txBody>
          <a:bodyPr/>
          <a:lstStyle/>
          <a:p>
            <a:r>
              <a:rPr lang="es-MX" b="1" dirty="0" smtClean="0"/>
              <a:t>Importancia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959608" y="2649583"/>
            <a:ext cx="7124918" cy="2183674"/>
          </a:xfrm>
        </p:spPr>
        <p:txBody>
          <a:bodyPr>
            <a:noAutofit/>
          </a:bodyPr>
          <a:lstStyle/>
          <a:p>
            <a:pPr algn="just"/>
            <a:r>
              <a:rPr lang="es-MX" sz="3600" dirty="0"/>
              <a:t>Los métodos numéricos son técnicas </a:t>
            </a:r>
            <a:r>
              <a:rPr lang="es-MX" sz="3600" dirty="0" smtClean="0"/>
              <a:t>usadas </a:t>
            </a:r>
            <a:r>
              <a:rPr lang="es-MX" sz="3600" dirty="0"/>
              <a:t>para </a:t>
            </a:r>
            <a:r>
              <a:rPr lang="es-MX" sz="3600" dirty="0" smtClean="0"/>
              <a:t>la </a:t>
            </a:r>
            <a:r>
              <a:rPr lang="es-MX" sz="3600" dirty="0"/>
              <a:t>resolución de un determinado </a:t>
            </a:r>
            <a:r>
              <a:rPr lang="es-MX" sz="3600" dirty="0" smtClean="0"/>
              <a:t>problema utilizando operaciones aritméticas.</a:t>
            </a:r>
            <a:endParaRPr lang="es-MX" sz="3600" dirty="0"/>
          </a:p>
        </p:txBody>
      </p:sp>
      <p:pic>
        <p:nvPicPr>
          <p:cNvPr id="4" name="Imagen 3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42BF9-C8AA-4BF5-90A6-F745506A1DB5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16971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Imagen 5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42BF9-C8AA-4BF5-90A6-F745506A1DB5}" type="slidenum">
              <a:rPr lang="es-MX" smtClean="0"/>
              <a:t>5</a:t>
            </a:fld>
            <a:endParaRPr lang="es-MX"/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1154954" y="1744378"/>
            <a:ext cx="8825659" cy="9839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dirty="0" smtClean="0"/>
              <a:t>Razones para usar métodos numéricos</a:t>
            </a:r>
            <a:endParaRPr lang="es-MX" dirty="0"/>
          </a:p>
        </p:txBody>
      </p:sp>
      <p:sp>
        <p:nvSpPr>
          <p:cNvPr id="9" name="Marcador de contenido 2"/>
          <p:cNvSpPr>
            <a:spLocks noGrp="1"/>
          </p:cNvSpPr>
          <p:nvPr>
            <p:ph idx="1"/>
          </p:nvPr>
        </p:nvSpPr>
        <p:spPr>
          <a:xfrm>
            <a:off x="838200" y="2596334"/>
            <a:ext cx="10515600" cy="4351338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s-MX" dirty="0" smtClean="0"/>
              <a:t> Herramienta para manejar sistemas de ecuaciones grandes y complicadas.</a:t>
            </a:r>
          </a:p>
          <a:p>
            <a:pPr>
              <a:buFont typeface="+mj-lt"/>
              <a:buAutoNum type="arabicPeriod"/>
            </a:pPr>
            <a:r>
              <a:rPr lang="es-MX" dirty="0" smtClean="0"/>
              <a:t> Software que nos permite la resolución de problemas basados en los métodos numéricos.</a:t>
            </a:r>
          </a:p>
          <a:p>
            <a:pPr>
              <a:buFont typeface="+mj-lt"/>
              <a:buAutoNum type="arabicPeriod"/>
            </a:pPr>
            <a:r>
              <a:rPr lang="es-MX" dirty="0" smtClean="0"/>
              <a:t> Se tiene la ventaja de que cuando se conocen los métodos numéricos y se aplican conocimientos en programación es mas fácil crear programas</a:t>
            </a:r>
            <a:r>
              <a:rPr lang="es-MX" dirty="0" smtClean="0"/>
              <a:t>.</a:t>
            </a:r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2011815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Imagen 5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42BF9-C8AA-4BF5-90A6-F745506A1DB5}" type="slidenum">
              <a:rPr lang="es-MX" smtClean="0"/>
              <a:t>6</a:t>
            </a:fld>
            <a:endParaRPr lang="es-MX"/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1154954" y="1744378"/>
            <a:ext cx="8825659" cy="9839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dirty="0" smtClean="0"/>
              <a:t>Razones para usar métodos numéricos</a:t>
            </a:r>
            <a:endParaRPr lang="es-MX" dirty="0"/>
          </a:p>
        </p:txBody>
      </p:sp>
      <p:sp>
        <p:nvSpPr>
          <p:cNvPr id="9" name="Marcador de contenido 2"/>
          <p:cNvSpPr>
            <a:spLocks noGrp="1"/>
          </p:cNvSpPr>
          <p:nvPr>
            <p:ph idx="1"/>
          </p:nvPr>
        </p:nvSpPr>
        <p:spPr>
          <a:xfrm>
            <a:off x="838200" y="2596334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/>
              <a:t>3. Al </a:t>
            </a:r>
            <a:r>
              <a:rPr lang="es-MX" dirty="0" smtClean="0"/>
              <a:t>comprender los métodos numéricos es más fácil aprender a usar las funciones que ofrece una </a:t>
            </a:r>
            <a:r>
              <a:rPr lang="es-MX" dirty="0" smtClean="0"/>
              <a:t>computadora.</a:t>
            </a:r>
          </a:p>
          <a:p>
            <a:pPr marL="0" indent="0">
              <a:buNone/>
            </a:pPr>
            <a:r>
              <a:rPr lang="es-MX" dirty="0" smtClean="0"/>
              <a:t>4. Ayudan </a:t>
            </a:r>
            <a:r>
              <a:rPr lang="es-MX" dirty="0" smtClean="0"/>
              <a:t>a reducir problemas matemáticos por medio de operaciones aritméticas.</a:t>
            </a:r>
            <a:endParaRPr lang="es-MX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6131" y="4899897"/>
            <a:ext cx="885825" cy="1190625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75788" y="4180760"/>
            <a:ext cx="1009650" cy="131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682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C1379DAD-AF7B-4A28-BBC5-046E5BECC953}"/>
              </a:ext>
            </a:extLst>
          </p:cNvPr>
          <p:cNvSpPr txBox="1">
            <a:spLocks/>
          </p:cNvSpPr>
          <p:nvPr/>
        </p:nvSpPr>
        <p:spPr>
          <a:xfrm>
            <a:off x="809898" y="1685994"/>
            <a:ext cx="10802982" cy="128089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MX" sz="3200" b="1" dirty="0" smtClean="0"/>
              <a:t>solución </a:t>
            </a:r>
            <a:r>
              <a:rPr lang="es-MX" sz="3200" b="1" dirty="0"/>
              <a:t>de problemas cuantitativos</a:t>
            </a:r>
          </a:p>
        </p:txBody>
      </p:sp>
      <p:sp>
        <p:nvSpPr>
          <p:cNvPr id="11" name="Marcador de contenido 2">
            <a:extLst>
              <a:ext uri="{FF2B5EF4-FFF2-40B4-BE49-F238E27FC236}">
                <a16:creationId xmlns:a16="http://schemas.microsoft.com/office/drawing/2014/main" id="{188C90B1-68D4-452D-B6C8-52CCD9AB78B0}"/>
              </a:ext>
            </a:extLst>
          </p:cNvPr>
          <p:cNvSpPr txBox="1">
            <a:spLocks/>
          </p:cNvSpPr>
          <p:nvPr/>
        </p:nvSpPr>
        <p:spPr>
          <a:xfrm>
            <a:off x="3779821" y="2377127"/>
            <a:ext cx="4373580" cy="441130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70000"/>
              </a:lnSpc>
              <a:buNone/>
            </a:pPr>
            <a:r>
              <a:rPr lang="es-MX" dirty="0"/>
              <a:t>Los juegos nos ayudan a tener mayor habilidad mental  a la hora de resolver problemas de una manera más </a:t>
            </a:r>
            <a:r>
              <a:rPr lang="es-MX" dirty="0" smtClean="0"/>
              <a:t>fácil.</a:t>
            </a:r>
            <a:endParaRPr lang="es-MX" dirty="0"/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6588-C9B0-4B1A-AEA3-17EAEE6D33D0}" type="slidenum">
              <a:rPr lang="es-MX" smtClean="0"/>
              <a:t>7</a:t>
            </a:fld>
            <a:endParaRPr lang="es-MX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522" y="2377127"/>
            <a:ext cx="2669177" cy="3790547"/>
          </a:xfrm>
          <a:prstGeom prst="rect">
            <a:avLst/>
          </a:prstGeom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8578" y="2505403"/>
            <a:ext cx="3462678" cy="300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1485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3" name="Título 1">
            <a:extLst>
              <a:ext uri="{FF2B5EF4-FFF2-40B4-BE49-F238E27FC236}">
                <a16:creationId xmlns:a16="http://schemas.microsoft.com/office/drawing/2014/main" id="{61E6FB5E-9D28-4D5E-B1E1-F82BBD207E8C}"/>
              </a:ext>
            </a:extLst>
          </p:cNvPr>
          <p:cNvSpPr txBox="1">
            <a:spLocks/>
          </p:cNvSpPr>
          <p:nvPr/>
        </p:nvSpPr>
        <p:spPr>
          <a:xfrm>
            <a:off x="174186" y="1842605"/>
            <a:ext cx="12017814" cy="128089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200" b="1" dirty="0"/>
              <a:t>Método de 4 pasos para la resolución de problemas según George </a:t>
            </a:r>
            <a:r>
              <a:rPr lang="es-MX" sz="3200" b="1" dirty="0" err="1"/>
              <a:t>Polya</a:t>
            </a:r>
            <a:endParaRPr lang="es-MX" sz="3200" b="1" dirty="0"/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0C86225B-7A95-44FA-885F-365FB26B00FA}"/>
              </a:ext>
            </a:extLst>
          </p:cNvPr>
          <p:cNvSpPr txBox="1">
            <a:spLocks/>
          </p:cNvSpPr>
          <p:nvPr/>
        </p:nvSpPr>
        <p:spPr>
          <a:xfrm>
            <a:off x="1285906" y="2378548"/>
            <a:ext cx="8915400" cy="377762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s-MX" sz="2400" b="1" dirty="0" smtClean="0"/>
          </a:p>
          <a:p>
            <a:pPr marL="0" indent="0">
              <a:buNone/>
            </a:pPr>
            <a:r>
              <a:rPr lang="es-MX" sz="2400" b="1" dirty="0" smtClean="0"/>
              <a:t>Paso </a:t>
            </a:r>
            <a:r>
              <a:rPr lang="es-MX" sz="2400" b="1" dirty="0"/>
              <a:t>1: Entender el problema</a:t>
            </a:r>
          </a:p>
          <a:p>
            <a:pPr marL="0" indent="0">
              <a:buNone/>
            </a:pPr>
            <a:r>
              <a:rPr lang="es-MX" sz="2400" dirty="0" smtClean="0"/>
              <a:t>Las </a:t>
            </a:r>
            <a:r>
              <a:rPr lang="es-MX" sz="2400" dirty="0"/>
              <a:t>siguientes </a:t>
            </a:r>
            <a:r>
              <a:rPr lang="es-MX" sz="2400" dirty="0" smtClean="0"/>
              <a:t>preguntas nos pueden orientar:</a:t>
            </a:r>
            <a:endParaRPr lang="es-MX" sz="2400" dirty="0"/>
          </a:p>
          <a:p>
            <a:pPr>
              <a:buFont typeface="+mj-lt"/>
              <a:buAutoNum type="arabicPeriod"/>
            </a:pPr>
            <a:r>
              <a:rPr lang="es-MX" sz="2400" dirty="0" smtClean="0"/>
              <a:t> ¿</a:t>
            </a:r>
            <a:r>
              <a:rPr lang="es-MX" sz="2400" dirty="0"/>
              <a:t>Podrías </a:t>
            </a:r>
            <a:r>
              <a:rPr lang="es-MX" sz="2400" dirty="0" smtClean="0"/>
              <a:t>explicar el </a:t>
            </a:r>
            <a:r>
              <a:rPr lang="es-MX" sz="2400" dirty="0"/>
              <a:t>problema con tus propias palabras?</a:t>
            </a:r>
          </a:p>
          <a:p>
            <a:pPr>
              <a:buFont typeface="+mj-lt"/>
              <a:buAutoNum type="arabicPeriod"/>
            </a:pPr>
            <a:r>
              <a:rPr lang="es-MX" sz="2400" dirty="0" smtClean="0"/>
              <a:t> ¿</a:t>
            </a:r>
            <a:r>
              <a:rPr lang="es-MX" sz="2400" dirty="0"/>
              <a:t>Distingues todos los datos?</a:t>
            </a:r>
          </a:p>
          <a:p>
            <a:pPr>
              <a:buFont typeface="+mj-lt"/>
              <a:buAutoNum type="arabicPeriod"/>
            </a:pPr>
            <a:r>
              <a:rPr lang="es-MX" sz="2400" dirty="0" smtClean="0"/>
              <a:t> ¿</a:t>
            </a:r>
            <a:r>
              <a:rPr lang="es-MX" sz="2400" dirty="0"/>
              <a:t>La información es suficiente? </a:t>
            </a:r>
          </a:p>
          <a:p>
            <a:pPr>
              <a:buFont typeface="+mj-lt"/>
              <a:buAutoNum type="arabicPeriod"/>
            </a:pPr>
            <a:r>
              <a:rPr lang="es-MX" sz="2400" dirty="0" smtClean="0"/>
              <a:t> ¿</a:t>
            </a:r>
            <a:r>
              <a:rPr lang="es-MX" sz="2400" dirty="0"/>
              <a:t>Hay información extraña o no entendible?</a:t>
            </a:r>
          </a:p>
          <a:p>
            <a:pPr>
              <a:buFont typeface="+mj-lt"/>
              <a:buAutoNum type="arabicPeriod"/>
            </a:pPr>
            <a:r>
              <a:rPr lang="es-MX" sz="2400" dirty="0" smtClean="0"/>
              <a:t> ¿</a:t>
            </a:r>
            <a:r>
              <a:rPr lang="es-MX" sz="2400" dirty="0"/>
              <a:t>Has resuelto problemas similares?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6588-C9B0-4B1A-AEA3-17EAEE6D33D0}" type="slidenum">
              <a:rPr lang="es-MX" smtClean="0"/>
              <a:t>8</a:t>
            </a:fld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80613" y="2498836"/>
            <a:ext cx="885825" cy="1190625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82350" y="5102851"/>
            <a:ext cx="1009650" cy="131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234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3" name="Título 1">
            <a:extLst>
              <a:ext uri="{FF2B5EF4-FFF2-40B4-BE49-F238E27FC236}">
                <a16:creationId xmlns:a16="http://schemas.microsoft.com/office/drawing/2014/main" id="{61E6FB5E-9D28-4D5E-B1E1-F82BBD207E8C}"/>
              </a:ext>
            </a:extLst>
          </p:cNvPr>
          <p:cNvSpPr txBox="1">
            <a:spLocks/>
          </p:cNvSpPr>
          <p:nvPr/>
        </p:nvSpPr>
        <p:spPr>
          <a:xfrm>
            <a:off x="174186" y="1842605"/>
            <a:ext cx="12017814" cy="128089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200" b="1" dirty="0"/>
              <a:t>Método de 4 pasos para la resolución de problemas según George </a:t>
            </a:r>
            <a:r>
              <a:rPr lang="es-MX" sz="3200" b="1" dirty="0" err="1"/>
              <a:t>Polya</a:t>
            </a:r>
            <a:endParaRPr lang="es-MX" sz="3200" b="1" dirty="0"/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0C86225B-7A95-44FA-885F-365FB26B00FA}"/>
              </a:ext>
            </a:extLst>
          </p:cNvPr>
          <p:cNvSpPr txBox="1">
            <a:spLocks/>
          </p:cNvSpPr>
          <p:nvPr/>
        </p:nvSpPr>
        <p:spPr>
          <a:xfrm>
            <a:off x="313509" y="2378548"/>
            <a:ext cx="9310839" cy="377762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2400" b="1" dirty="0" smtClean="0"/>
              <a:t>Paso 2: Configurar un plan</a:t>
            </a:r>
            <a:endParaRPr lang="es-MX" sz="2400" b="1" dirty="0"/>
          </a:p>
          <a:p>
            <a:pPr marL="0" indent="0">
              <a:buNone/>
            </a:pPr>
            <a:r>
              <a:rPr lang="es-MX" sz="2400" dirty="0" smtClean="0"/>
              <a:t>Realizar </a:t>
            </a:r>
            <a:r>
              <a:rPr lang="es-MX" sz="2400" dirty="0"/>
              <a:t>un plan de trabajo marcando las estrategias o formas en que se resolverá un </a:t>
            </a:r>
            <a:r>
              <a:rPr lang="es-MX" sz="2400" dirty="0" smtClean="0"/>
              <a:t>problema:</a:t>
            </a:r>
            <a:endParaRPr lang="es-MX" sz="2400" dirty="0"/>
          </a:p>
          <a:p>
            <a:pPr>
              <a:buFont typeface="+mj-lt"/>
              <a:buAutoNum type="arabicPeriod"/>
            </a:pPr>
            <a:r>
              <a:rPr lang="es-ES" sz="2400" dirty="0" smtClean="0"/>
              <a:t> Ensayo </a:t>
            </a:r>
            <a:r>
              <a:rPr lang="es-ES" sz="2400" dirty="0"/>
              <a:t>y </a:t>
            </a:r>
            <a:r>
              <a:rPr lang="es-ES" sz="2400" dirty="0" smtClean="0"/>
              <a:t>error </a:t>
            </a:r>
            <a:r>
              <a:rPr lang="es-ES" sz="2400" dirty="0"/>
              <a:t>(Conjeturar y probar la conjetura)</a:t>
            </a:r>
            <a:endParaRPr lang="es-MX" sz="2400" dirty="0"/>
          </a:p>
          <a:p>
            <a:pPr>
              <a:buFont typeface="+mj-lt"/>
              <a:buAutoNum type="arabicPeriod"/>
            </a:pPr>
            <a:r>
              <a:rPr lang="es-ES" sz="2400" dirty="0" smtClean="0"/>
              <a:t> Usar </a:t>
            </a:r>
            <a:r>
              <a:rPr lang="es-ES" sz="2400" dirty="0"/>
              <a:t>una </a:t>
            </a:r>
            <a:r>
              <a:rPr lang="es-ES" sz="2400" dirty="0" smtClean="0"/>
              <a:t>variable</a:t>
            </a:r>
          </a:p>
          <a:p>
            <a:pPr>
              <a:buFont typeface="+mj-lt"/>
              <a:buAutoNum type="arabicPeriod"/>
            </a:pPr>
            <a:r>
              <a:rPr lang="es-ES" sz="2400" dirty="0" smtClean="0"/>
              <a:t> Buscar </a:t>
            </a:r>
            <a:r>
              <a:rPr lang="es-ES" sz="2400" dirty="0"/>
              <a:t>un Patrón </a:t>
            </a:r>
            <a:endParaRPr lang="es-MX" sz="2400" dirty="0"/>
          </a:p>
          <a:p>
            <a:pPr>
              <a:buFont typeface="+mj-lt"/>
              <a:buAutoNum type="arabicPeriod"/>
            </a:pPr>
            <a:r>
              <a:rPr lang="es-ES" sz="2400" dirty="0" smtClean="0"/>
              <a:t> Hacer </a:t>
            </a:r>
            <a:r>
              <a:rPr lang="es-ES" sz="2400" dirty="0"/>
              <a:t>una lista</a:t>
            </a:r>
            <a:endParaRPr lang="es-MX" sz="2400" dirty="0"/>
          </a:p>
          <a:p>
            <a:pPr>
              <a:buFont typeface="+mj-lt"/>
              <a:buAutoNum type="arabicPeriod"/>
            </a:pPr>
            <a:r>
              <a:rPr lang="es-ES" sz="2400" dirty="0" smtClean="0"/>
              <a:t> Resolver </a:t>
            </a:r>
            <a:r>
              <a:rPr lang="es-ES" sz="2400" dirty="0"/>
              <a:t>un problema similar más simple</a:t>
            </a:r>
            <a:endParaRPr lang="es-MX" sz="2400" dirty="0"/>
          </a:p>
          <a:p>
            <a:pPr>
              <a:buFont typeface="+mj-lt"/>
              <a:buAutoNum type="arabicPeriod"/>
            </a:pPr>
            <a:r>
              <a:rPr lang="es-ES" sz="2400" dirty="0" smtClean="0"/>
              <a:t> Hacer </a:t>
            </a:r>
            <a:r>
              <a:rPr lang="es-ES" sz="2400" dirty="0"/>
              <a:t>una </a:t>
            </a:r>
            <a:r>
              <a:rPr lang="es-ES" sz="2400" dirty="0" smtClean="0"/>
              <a:t>figura o diagrama</a:t>
            </a:r>
            <a:endParaRPr lang="es-MX" sz="2400" dirty="0"/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6588-C9B0-4B1A-AEA3-17EAEE6D33D0}" type="slidenum">
              <a:rPr lang="es-MX" smtClean="0"/>
              <a:t>9</a:t>
            </a:fld>
            <a:endParaRPr lang="es-MX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24348" y="2748419"/>
            <a:ext cx="2567652" cy="3246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459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</TotalTime>
  <Words>2323</Words>
  <Application>Microsoft Office PowerPoint</Application>
  <PresentationFormat>Panorámica</PresentationFormat>
  <Paragraphs>352</Paragraphs>
  <Slides>33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33</vt:i4>
      </vt:variant>
    </vt:vector>
  </HeadingPairs>
  <TitlesOfParts>
    <vt:vector size="40" baseType="lpstr">
      <vt:lpstr>Arial</vt:lpstr>
      <vt:lpstr>Calibri</vt:lpstr>
      <vt:lpstr>Calibri Light</vt:lpstr>
      <vt:lpstr>Metropolis Light</vt:lpstr>
      <vt:lpstr>Times New Roman</vt:lpstr>
      <vt:lpstr>Tema de Office</vt:lpstr>
      <vt:lpstr>1_Tema de Office</vt:lpstr>
      <vt:lpstr>Presentación de PowerPoint</vt:lpstr>
      <vt:lpstr>Presentación de PowerPoint</vt:lpstr>
      <vt:lpstr>Presentación de PowerPoint</vt:lpstr>
      <vt:lpstr>Importancia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Conclusiones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PC-USU2</dc:creator>
  <cp:lastModifiedBy>Juan Carlos Montes de Oca</cp:lastModifiedBy>
  <cp:revision>28</cp:revision>
  <dcterms:created xsi:type="dcterms:W3CDTF">2018-09-13T20:34:18Z</dcterms:created>
  <dcterms:modified xsi:type="dcterms:W3CDTF">2019-09-28T06:01:29Z</dcterms:modified>
</cp:coreProperties>
</file>