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3" r:id="rId1"/>
  </p:sldMasterIdLst>
  <p:notesMasterIdLst>
    <p:notesMasterId r:id="rId59"/>
  </p:notesMasterIdLst>
  <p:sldIdLst>
    <p:sldId id="256" r:id="rId2"/>
    <p:sldId id="295" r:id="rId3"/>
    <p:sldId id="310" r:id="rId4"/>
    <p:sldId id="335" r:id="rId5"/>
    <p:sldId id="336" r:id="rId6"/>
    <p:sldId id="337" r:id="rId7"/>
    <p:sldId id="309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46" r:id="rId16"/>
    <p:sldId id="347" r:id="rId17"/>
    <p:sldId id="348" r:id="rId18"/>
    <p:sldId id="375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64" r:id="rId29"/>
    <p:sldId id="359" r:id="rId30"/>
    <p:sldId id="361" r:id="rId31"/>
    <p:sldId id="360" r:id="rId32"/>
    <p:sldId id="362" r:id="rId33"/>
    <p:sldId id="376" r:id="rId34"/>
    <p:sldId id="377" r:id="rId35"/>
    <p:sldId id="367" r:id="rId36"/>
    <p:sldId id="379" r:id="rId37"/>
    <p:sldId id="369" r:id="rId38"/>
    <p:sldId id="378" r:id="rId39"/>
    <p:sldId id="370" r:id="rId40"/>
    <p:sldId id="371" r:id="rId41"/>
    <p:sldId id="365" r:id="rId42"/>
    <p:sldId id="366" r:id="rId43"/>
    <p:sldId id="374" r:id="rId44"/>
    <p:sldId id="392" r:id="rId45"/>
    <p:sldId id="372" r:id="rId46"/>
    <p:sldId id="373" r:id="rId47"/>
    <p:sldId id="381" r:id="rId48"/>
    <p:sldId id="382" r:id="rId49"/>
    <p:sldId id="383" r:id="rId50"/>
    <p:sldId id="384" r:id="rId51"/>
    <p:sldId id="385" r:id="rId52"/>
    <p:sldId id="386" r:id="rId53"/>
    <p:sldId id="387" r:id="rId54"/>
    <p:sldId id="388" r:id="rId55"/>
    <p:sldId id="389" r:id="rId56"/>
    <p:sldId id="390" r:id="rId57"/>
    <p:sldId id="391" r:id="rId58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5197CDF1-455E-4F8E-98DE-EE46D51F9CD7}">
          <p14:sldIdLst>
            <p14:sldId id="256"/>
            <p14:sldId id="295"/>
            <p14:sldId id="310"/>
            <p14:sldId id="335"/>
            <p14:sldId id="336"/>
            <p14:sldId id="337"/>
            <p14:sldId id="309"/>
            <p14:sldId id="338"/>
            <p14:sldId id="339"/>
            <p14:sldId id="340"/>
            <p14:sldId id="341"/>
            <p14:sldId id="342"/>
            <p14:sldId id="343"/>
            <p14:sldId id="344"/>
            <p14:sldId id="346"/>
            <p14:sldId id="347"/>
            <p14:sldId id="348"/>
            <p14:sldId id="375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  <p14:sldId id="364"/>
            <p14:sldId id="359"/>
            <p14:sldId id="361"/>
            <p14:sldId id="360"/>
            <p14:sldId id="362"/>
            <p14:sldId id="376"/>
            <p14:sldId id="377"/>
            <p14:sldId id="367"/>
            <p14:sldId id="379"/>
            <p14:sldId id="369"/>
            <p14:sldId id="378"/>
            <p14:sldId id="370"/>
            <p14:sldId id="371"/>
            <p14:sldId id="365"/>
            <p14:sldId id="366"/>
            <p14:sldId id="374"/>
            <p14:sldId id="392"/>
            <p14:sldId id="372"/>
            <p14:sldId id="373"/>
            <p14:sldId id="381"/>
            <p14:sldId id="382"/>
            <p14:sldId id="383"/>
            <p14:sldId id="384"/>
            <p14:sldId id="385"/>
            <p14:sldId id="386"/>
            <p14:sldId id="387"/>
            <p14:sldId id="388"/>
            <p14:sldId id="389"/>
            <p14:sldId id="390"/>
            <p14:sldId id="3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46" autoAdjust="0"/>
    <p:restoredTop sz="94615" autoAdjust="0"/>
  </p:normalViewPr>
  <p:slideViewPr>
    <p:cSldViewPr>
      <p:cViewPr varScale="1">
        <p:scale>
          <a:sx n="66" d="100"/>
          <a:sy n="66" d="100"/>
        </p:scale>
        <p:origin x="17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3B440B-49C1-4A7E-AB8A-AB962B0333C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CF7A44E-99BA-40F9-B0E6-31AD9B259B9B}">
      <dgm:prSet phldrT="[Texto]"/>
      <dgm:spPr/>
      <dgm:t>
        <a:bodyPr/>
        <a:lstStyle/>
        <a:p>
          <a:r>
            <a:rPr lang="es-ES" dirty="0" smtClean="0"/>
            <a:t>Normas jurídicas y principios que las jerarquizan y coordinan coherentemente</a:t>
          </a:r>
          <a:endParaRPr lang="es-MX" dirty="0"/>
        </a:p>
      </dgm:t>
    </dgm:pt>
    <dgm:pt modelId="{51C78BB3-74C7-4408-BEE2-06659C22F05B}" type="parTrans" cxnId="{81EB1167-608F-4D71-B4AA-2AF2CCE4AEF5}">
      <dgm:prSet/>
      <dgm:spPr/>
      <dgm:t>
        <a:bodyPr/>
        <a:lstStyle/>
        <a:p>
          <a:endParaRPr lang="es-MX"/>
        </a:p>
      </dgm:t>
    </dgm:pt>
    <dgm:pt modelId="{09707242-CB7F-417B-9623-DD003C09B470}" type="sibTrans" cxnId="{81EB1167-608F-4D71-B4AA-2AF2CCE4AEF5}">
      <dgm:prSet/>
      <dgm:spPr/>
      <dgm:t>
        <a:bodyPr/>
        <a:lstStyle/>
        <a:p>
          <a:endParaRPr lang="es-MX"/>
        </a:p>
      </dgm:t>
    </dgm:pt>
    <dgm:pt modelId="{D94E7666-0B11-4CE5-894B-4418C2204BD2}">
      <dgm:prSet phldrT="[Texto]"/>
      <dgm:spPr/>
      <dgm:t>
        <a:bodyPr/>
        <a:lstStyle/>
        <a:p>
          <a:r>
            <a:rPr lang="es-ES" dirty="0" smtClean="0"/>
            <a:t>Regular las relaciones externas </a:t>
          </a:r>
          <a:endParaRPr lang="es-MX" dirty="0"/>
        </a:p>
      </dgm:t>
    </dgm:pt>
    <dgm:pt modelId="{8047C18F-EED3-479A-955B-388BC05CFF82}" type="parTrans" cxnId="{6088D18B-6737-4AFD-B7CD-2002148CA754}">
      <dgm:prSet/>
      <dgm:spPr/>
      <dgm:t>
        <a:bodyPr/>
        <a:lstStyle/>
        <a:p>
          <a:endParaRPr lang="es-MX"/>
        </a:p>
      </dgm:t>
    </dgm:pt>
    <dgm:pt modelId="{F07402AA-2B14-4B3D-B236-58923BD8F949}" type="sibTrans" cxnId="{6088D18B-6737-4AFD-B7CD-2002148CA754}">
      <dgm:prSet/>
      <dgm:spPr/>
      <dgm:t>
        <a:bodyPr/>
        <a:lstStyle/>
        <a:p>
          <a:endParaRPr lang="es-MX"/>
        </a:p>
      </dgm:t>
    </dgm:pt>
    <dgm:pt modelId="{F0379B87-03FD-49FB-A1A5-8DEAF5989A20}">
      <dgm:prSet phldrT="[Texto]"/>
      <dgm:spPr/>
      <dgm:t>
        <a:bodyPr/>
        <a:lstStyle/>
        <a:p>
          <a:r>
            <a:rPr lang="es-ES" dirty="0" smtClean="0"/>
            <a:t>Sujetos soberanos, los Estados, y otros sujetos a los que se les confiere calidad de sujetos de derecho internacional</a:t>
          </a:r>
          <a:endParaRPr lang="es-MX" dirty="0"/>
        </a:p>
      </dgm:t>
    </dgm:pt>
    <dgm:pt modelId="{90FA1EFF-9012-49A6-8C36-88BBC188187E}" type="parTrans" cxnId="{43BCC4BB-5F95-4F25-992C-36A2F27C08ED}">
      <dgm:prSet/>
      <dgm:spPr/>
      <dgm:t>
        <a:bodyPr/>
        <a:lstStyle/>
        <a:p>
          <a:endParaRPr lang="es-MX"/>
        </a:p>
      </dgm:t>
    </dgm:pt>
    <dgm:pt modelId="{980DE252-5537-4DC0-A9D6-787FE0A9D186}" type="sibTrans" cxnId="{43BCC4BB-5F95-4F25-992C-36A2F27C08ED}">
      <dgm:prSet/>
      <dgm:spPr/>
      <dgm:t>
        <a:bodyPr/>
        <a:lstStyle/>
        <a:p>
          <a:endParaRPr lang="es-MX"/>
        </a:p>
      </dgm:t>
    </dgm:pt>
    <dgm:pt modelId="{C78A88AA-68AA-48E2-8E07-A9EBE1DC835D}" type="pres">
      <dgm:prSet presAssocID="{FD3B440B-49C1-4A7E-AB8A-AB962B0333C1}" presName="CompostProcess" presStyleCnt="0">
        <dgm:presLayoutVars>
          <dgm:dir/>
          <dgm:resizeHandles val="exact"/>
        </dgm:presLayoutVars>
      </dgm:prSet>
      <dgm:spPr/>
    </dgm:pt>
    <dgm:pt modelId="{01BE1BAE-828B-4C8E-95F7-9DE0A6C9337A}" type="pres">
      <dgm:prSet presAssocID="{FD3B440B-49C1-4A7E-AB8A-AB962B0333C1}" presName="arrow" presStyleLbl="bgShp" presStyleIdx="0" presStyleCnt="1"/>
      <dgm:spPr/>
    </dgm:pt>
    <dgm:pt modelId="{D191AFA0-2360-4CDD-8380-1F208CC158D8}" type="pres">
      <dgm:prSet presAssocID="{FD3B440B-49C1-4A7E-AB8A-AB962B0333C1}" presName="linearProcess" presStyleCnt="0"/>
      <dgm:spPr/>
    </dgm:pt>
    <dgm:pt modelId="{126FED94-6E5F-4EE3-AF6F-4B37AEF26B88}" type="pres">
      <dgm:prSet presAssocID="{1CF7A44E-99BA-40F9-B0E6-31AD9B259B9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68E5C6-7EB3-494F-9FEA-5FABB95749C3}" type="pres">
      <dgm:prSet presAssocID="{09707242-CB7F-417B-9623-DD003C09B470}" presName="sibTrans" presStyleCnt="0"/>
      <dgm:spPr/>
    </dgm:pt>
    <dgm:pt modelId="{2714413F-92FC-4683-92AB-F7744B5436BE}" type="pres">
      <dgm:prSet presAssocID="{D94E7666-0B11-4CE5-894B-4418C2204BD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AA9311-4D6A-41CF-9830-B6F551F4D65E}" type="pres">
      <dgm:prSet presAssocID="{F07402AA-2B14-4B3D-B236-58923BD8F949}" presName="sibTrans" presStyleCnt="0"/>
      <dgm:spPr/>
    </dgm:pt>
    <dgm:pt modelId="{BEE40A2C-2ED6-4124-A12F-84FF434AC82D}" type="pres">
      <dgm:prSet presAssocID="{F0379B87-03FD-49FB-A1A5-8DEAF5989A2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1EB1167-608F-4D71-B4AA-2AF2CCE4AEF5}" srcId="{FD3B440B-49C1-4A7E-AB8A-AB962B0333C1}" destId="{1CF7A44E-99BA-40F9-B0E6-31AD9B259B9B}" srcOrd="0" destOrd="0" parTransId="{51C78BB3-74C7-4408-BEE2-06659C22F05B}" sibTransId="{09707242-CB7F-417B-9623-DD003C09B470}"/>
    <dgm:cxn modelId="{6088D18B-6737-4AFD-B7CD-2002148CA754}" srcId="{FD3B440B-49C1-4A7E-AB8A-AB962B0333C1}" destId="{D94E7666-0B11-4CE5-894B-4418C2204BD2}" srcOrd="1" destOrd="0" parTransId="{8047C18F-EED3-479A-955B-388BC05CFF82}" sibTransId="{F07402AA-2B14-4B3D-B236-58923BD8F949}"/>
    <dgm:cxn modelId="{DA3611D4-8530-454E-8473-5E1219C7974B}" type="presOf" srcId="{1CF7A44E-99BA-40F9-B0E6-31AD9B259B9B}" destId="{126FED94-6E5F-4EE3-AF6F-4B37AEF26B88}" srcOrd="0" destOrd="0" presId="urn:microsoft.com/office/officeart/2005/8/layout/hProcess9"/>
    <dgm:cxn modelId="{EF5A49A2-AFD9-4685-A715-4D921A6F4134}" type="presOf" srcId="{F0379B87-03FD-49FB-A1A5-8DEAF5989A20}" destId="{BEE40A2C-2ED6-4124-A12F-84FF434AC82D}" srcOrd="0" destOrd="0" presId="urn:microsoft.com/office/officeart/2005/8/layout/hProcess9"/>
    <dgm:cxn modelId="{260B7D61-BC22-4D69-BF86-D92F4E793033}" type="presOf" srcId="{D94E7666-0B11-4CE5-894B-4418C2204BD2}" destId="{2714413F-92FC-4683-92AB-F7744B5436BE}" srcOrd="0" destOrd="0" presId="urn:microsoft.com/office/officeart/2005/8/layout/hProcess9"/>
    <dgm:cxn modelId="{43BCC4BB-5F95-4F25-992C-36A2F27C08ED}" srcId="{FD3B440B-49C1-4A7E-AB8A-AB962B0333C1}" destId="{F0379B87-03FD-49FB-A1A5-8DEAF5989A20}" srcOrd="2" destOrd="0" parTransId="{90FA1EFF-9012-49A6-8C36-88BBC188187E}" sibTransId="{980DE252-5537-4DC0-A9D6-787FE0A9D186}"/>
    <dgm:cxn modelId="{E4D0F97E-6D98-4E92-A7CD-F811EA3F9D1E}" type="presOf" srcId="{FD3B440B-49C1-4A7E-AB8A-AB962B0333C1}" destId="{C78A88AA-68AA-48E2-8E07-A9EBE1DC835D}" srcOrd="0" destOrd="0" presId="urn:microsoft.com/office/officeart/2005/8/layout/hProcess9"/>
    <dgm:cxn modelId="{D8A72589-25BB-4418-8B89-60E8CE50938D}" type="presParOf" srcId="{C78A88AA-68AA-48E2-8E07-A9EBE1DC835D}" destId="{01BE1BAE-828B-4C8E-95F7-9DE0A6C9337A}" srcOrd="0" destOrd="0" presId="urn:microsoft.com/office/officeart/2005/8/layout/hProcess9"/>
    <dgm:cxn modelId="{12AA985D-EC8A-4C01-AFE8-C3BF7F2EB7D5}" type="presParOf" srcId="{C78A88AA-68AA-48E2-8E07-A9EBE1DC835D}" destId="{D191AFA0-2360-4CDD-8380-1F208CC158D8}" srcOrd="1" destOrd="0" presId="urn:microsoft.com/office/officeart/2005/8/layout/hProcess9"/>
    <dgm:cxn modelId="{5A1DA172-4833-4039-8C49-73C06001ADF5}" type="presParOf" srcId="{D191AFA0-2360-4CDD-8380-1F208CC158D8}" destId="{126FED94-6E5F-4EE3-AF6F-4B37AEF26B88}" srcOrd="0" destOrd="0" presId="urn:microsoft.com/office/officeart/2005/8/layout/hProcess9"/>
    <dgm:cxn modelId="{5106E635-86DF-46B0-A6EA-A3B39E224927}" type="presParOf" srcId="{D191AFA0-2360-4CDD-8380-1F208CC158D8}" destId="{6668E5C6-7EB3-494F-9FEA-5FABB95749C3}" srcOrd="1" destOrd="0" presId="urn:microsoft.com/office/officeart/2005/8/layout/hProcess9"/>
    <dgm:cxn modelId="{D23B79B9-3AB3-43D9-B109-88D92EC0BE4A}" type="presParOf" srcId="{D191AFA0-2360-4CDD-8380-1F208CC158D8}" destId="{2714413F-92FC-4683-92AB-F7744B5436BE}" srcOrd="2" destOrd="0" presId="urn:microsoft.com/office/officeart/2005/8/layout/hProcess9"/>
    <dgm:cxn modelId="{8FA8CFBC-6168-4F5D-A8F4-2BA2C2DB7348}" type="presParOf" srcId="{D191AFA0-2360-4CDD-8380-1F208CC158D8}" destId="{2EAA9311-4D6A-41CF-9830-B6F551F4D65E}" srcOrd="3" destOrd="0" presId="urn:microsoft.com/office/officeart/2005/8/layout/hProcess9"/>
    <dgm:cxn modelId="{43CFCA90-8943-4EC5-A0E6-643A2609D949}" type="presParOf" srcId="{D191AFA0-2360-4CDD-8380-1F208CC158D8}" destId="{BEE40A2C-2ED6-4124-A12F-84FF434AC82D}" srcOrd="4" destOrd="0" presId="urn:microsoft.com/office/officeart/2005/8/layout/hProcess9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E1BAE-828B-4C8E-95F7-9DE0A6C9337A}">
      <dsp:nvSpPr>
        <dsp:cNvPr id="0" name=""/>
        <dsp:cNvSpPr/>
      </dsp:nvSpPr>
      <dsp:spPr>
        <a:xfrm>
          <a:off x="567062" y="0"/>
          <a:ext cx="6426714" cy="446449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6FED94-6E5F-4EE3-AF6F-4B37AEF26B88}">
      <dsp:nvSpPr>
        <dsp:cNvPr id="0" name=""/>
        <dsp:cNvSpPr/>
      </dsp:nvSpPr>
      <dsp:spPr>
        <a:xfrm>
          <a:off x="256212" y="1339348"/>
          <a:ext cx="2268252" cy="1785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Normas jurídicas y principios que las jerarquizan y coordinan coherentemente</a:t>
          </a:r>
          <a:endParaRPr lang="es-MX" sz="1500" kern="1200" dirty="0"/>
        </a:p>
      </dsp:txBody>
      <dsp:txXfrm>
        <a:off x="343387" y="1426523"/>
        <a:ext cx="2093902" cy="1611448"/>
      </dsp:txXfrm>
    </dsp:sp>
    <dsp:sp modelId="{2714413F-92FC-4683-92AB-F7744B5436BE}">
      <dsp:nvSpPr>
        <dsp:cNvPr id="0" name=""/>
        <dsp:cNvSpPr/>
      </dsp:nvSpPr>
      <dsp:spPr>
        <a:xfrm>
          <a:off x="2646294" y="1339348"/>
          <a:ext cx="2268252" cy="1785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Regular las relaciones externas </a:t>
          </a:r>
          <a:endParaRPr lang="es-MX" sz="1500" kern="1200" dirty="0"/>
        </a:p>
      </dsp:txBody>
      <dsp:txXfrm>
        <a:off x="2733469" y="1426523"/>
        <a:ext cx="2093902" cy="1611448"/>
      </dsp:txXfrm>
    </dsp:sp>
    <dsp:sp modelId="{BEE40A2C-2ED6-4124-A12F-84FF434AC82D}">
      <dsp:nvSpPr>
        <dsp:cNvPr id="0" name=""/>
        <dsp:cNvSpPr/>
      </dsp:nvSpPr>
      <dsp:spPr>
        <a:xfrm>
          <a:off x="5036375" y="1339348"/>
          <a:ext cx="2268252" cy="1785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Sujetos soberanos, los Estados, y otros sujetos a los que se les confiere calidad de sujetos de derecho internacional</a:t>
          </a:r>
          <a:endParaRPr lang="es-MX" sz="1500" kern="1200" dirty="0"/>
        </a:p>
      </dsp:txBody>
      <dsp:txXfrm>
        <a:off x="5123550" y="1426523"/>
        <a:ext cx="2093902" cy="16114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65B23-F121-4A69-B137-45355148E168}" type="datetimeFigureOut">
              <a:rPr lang="es-MX" smtClean="0"/>
              <a:pPr/>
              <a:t>30/09/2019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FD2CC-D13E-45A1-A039-081A1A248A8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1770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FD2CC-D13E-45A1-A039-081A1A248A82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88323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B3603F-7CB7-45E3-A547-18F3B0F162CD}" type="slidenum">
              <a:rPr lang="es-ES"/>
              <a:pPr/>
              <a:t>23</a:t>
            </a:fld>
            <a:endParaRPr lang="es-E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F51E61-F5E8-4FD9-B8B3-5C78699F06DB}" type="slidenum">
              <a:rPr lang="es-ES"/>
              <a:pPr/>
              <a:t>24</a:t>
            </a:fld>
            <a:endParaRPr lang="es-E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5D2E2F-A1D8-4E62-AD7B-0EE1A8FBC187}" type="slidenum">
              <a:rPr lang="es-ES"/>
              <a:pPr/>
              <a:t>25</a:t>
            </a:fld>
            <a:endParaRPr lang="es-E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820AA7-7D9A-4079-BC8B-7AE276DBDFF7}" type="slidenum">
              <a:rPr lang="es-ES"/>
              <a:pPr/>
              <a:t>26</a:t>
            </a:fld>
            <a:endParaRPr lang="es-E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559DB1-768C-4E4E-BA0B-81D344EFD8F0}" type="slidenum">
              <a:rPr lang="es-ES"/>
              <a:pPr/>
              <a:t>27</a:t>
            </a:fld>
            <a:endParaRPr lang="es-E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D44967-6B5F-4FAA-BA64-2664DB000005}" type="slidenum">
              <a:rPr lang="es-ES"/>
              <a:pPr/>
              <a:t>45</a:t>
            </a:fld>
            <a:endParaRPr lang="es-E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478C0E-C09E-4E57-8FB1-4433AD138F5B}" type="slidenum">
              <a:rPr lang="es-MX" smtClean="0"/>
              <a:pPr/>
              <a:t>47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E0410D-374D-42CD-91DF-618A16D0D947}" type="slidenum">
              <a:rPr lang="es-ES"/>
              <a:pPr/>
              <a:t>14</a:t>
            </a:fld>
            <a:endParaRPr lang="es-E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673CA1-D2C6-4C4C-A0EB-E2008696508B}" type="slidenum">
              <a:rPr lang="es-ES"/>
              <a:pPr/>
              <a:t>15</a:t>
            </a:fld>
            <a:endParaRPr lang="es-E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93F15E-3EF7-4EF5-BE6A-BB08BCF26CB4}" type="slidenum">
              <a:rPr lang="es-ES"/>
              <a:pPr/>
              <a:t>16</a:t>
            </a:fld>
            <a:endParaRPr lang="es-E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F12B0F-2C54-4175-BA7C-61FBCB92111D}" type="slidenum">
              <a:rPr lang="es-ES"/>
              <a:pPr/>
              <a:t>17</a:t>
            </a:fld>
            <a:endParaRPr lang="es-E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9D3120-6651-48E7-B2D1-298830D9925F}" type="slidenum">
              <a:rPr lang="es-ES"/>
              <a:pPr/>
              <a:t>19</a:t>
            </a:fld>
            <a:endParaRPr lang="es-E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EFA50C-0378-431D-8315-EDA3AFA785B4}" type="slidenum">
              <a:rPr lang="es-ES"/>
              <a:pPr/>
              <a:t>20</a:t>
            </a:fld>
            <a:endParaRPr lang="es-E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6DED59-4E77-4444-89DD-6635848BAB0D}" type="slidenum">
              <a:rPr lang="es-ES"/>
              <a:pPr/>
              <a:t>21</a:t>
            </a:fld>
            <a:endParaRPr lang="es-E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96ED8EA-64D9-48E0-87D3-70A962C537C0}" type="slidenum">
              <a:rPr lang="es-ES"/>
              <a:pPr/>
              <a:t>22</a:t>
            </a:fld>
            <a:endParaRPr lang="es-E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33FCBA-2A38-4CB6-B9DD-F0908E30928C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5F15886F-91F5-4C4F-99CB-0D7E64D899D2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3834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8C6970-AED9-4749-92F0-3424D244E1C8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0EEB2EF1-7123-4BD8-97E0-ED8FB434D17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94419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8C6970-AED9-4749-92F0-3424D244E1C8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0EEB2EF1-7123-4BD8-97E0-ED8FB434D17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021764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8C6970-AED9-4749-92F0-3424D244E1C8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EEB2EF1-7123-4BD8-97E0-ED8FB434D17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082787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8C6970-AED9-4749-92F0-3424D244E1C8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EEB2EF1-7123-4BD8-97E0-ED8FB434D17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395624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8C6970-AED9-4749-92F0-3424D244E1C8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EEB2EF1-7123-4BD8-97E0-ED8FB434D17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72433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223072-0F37-413B-8174-D8FF7A9F395B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9E1A66-A2C0-44D4-8785-47E14A3C7001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9465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B00FB6-F508-4502-8AEF-0BF7CF7D1104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4D0DB-3608-4E17-9741-3918CFAAA53C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9274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D260-F681-41C9-BCC2-F5E407D32B77}" type="datetime1">
              <a:rPr lang="es-MX" altLang="ja-JP" smtClean="0"/>
              <a:pPr>
                <a:defRPr/>
              </a:pPr>
              <a:t>30/09/2019</a:t>
            </a:fld>
            <a:endParaRPr lang="es-E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7F447-732C-450E-9A5D-CA16BE6AEB7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922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B6425F-621F-486A-A163-67B1FFD1498C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0600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B0D98E-4F47-4768-BCFC-679E5E6E57BF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9D3F74D6-1A83-4162-808F-48475163BAA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9018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E39696-6238-4EDB-B58C-260537E2BBC2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8AD8329C-0476-4C8E-8486-7A8D66D89E15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290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B339E9-2178-4BF6-898C-9BE92EAA2570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1122E7C2-6C59-4D81-AA9B-43D8565AF43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2838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8C6970-AED9-4749-92F0-3424D244E1C8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EB2EF1-7123-4BD8-97E0-ED8FB434D17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502222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18638B-778E-48EB-B4CE-5F543BB8159A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748CFE-6BA9-4D1A-94EE-4C4254EB701A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036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62202A-A3C9-4566-A693-66C06B00457B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D9202-5D5B-4450-B462-8B615E42CDBF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2615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00B0FA-C8FA-4B83-AAFD-06B29CB7A398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E35B969-5171-4E22-BBCA-778D7D832B95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9872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8C6970-AED9-4749-92F0-3424D244E1C8}" type="datetime1">
              <a:rPr lang="es-MX" altLang="ja-JP" smtClean="0"/>
              <a:pPr>
                <a:defRPr/>
              </a:pPr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0EEB2EF1-7123-4BD8-97E0-ED8FB434D17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8376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19672" y="2290232"/>
            <a:ext cx="6480720" cy="92274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chemeClr val="tx2">
                    <a:satMod val="130000"/>
                  </a:schemeClr>
                </a:solidFill>
              </a:rPr>
              <a:t>Los Organismos Internacionales </a:t>
            </a:r>
            <a:r>
              <a:rPr lang="es-MX" sz="2800" b="1" dirty="0" smtClean="0">
                <a:solidFill>
                  <a:schemeClr val="tx2">
                    <a:satMod val="130000"/>
                  </a:schemeClr>
                </a:solidFill>
              </a:rPr>
              <a:t>y el comercio en la economía mundial</a:t>
            </a:r>
            <a:endParaRPr lang="es-MX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716016" y="5949280"/>
            <a:ext cx="4094609" cy="720080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MX" sz="1400" dirty="0" smtClean="0"/>
              <a:t>Dra. en C.S. Sara </a:t>
            </a:r>
            <a:r>
              <a:rPr lang="es-MX" sz="1400" dirty="0" smtClean="0"/>
              <a:t>Quiroz Cuenca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MX" sz="1400" dirty="0" smtClean="0"/>
              <a:t>2019 </a:t>
            </a:r>
            <a:endParaRPr lang="es-MX" sz="1400" dirty="0" smtClean="0"/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es-MX" sz="1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187624" y="332656"/>
            <a:ext cx="770485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UNIVERSIDAD </a:t>
            </a:r>
            <a:r>
              <a:rPr lang="es-MX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AUTONOMA DEL ESTADO DE MEXICO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FACULTAD </a:t>
            </a:r>
            <a:r>
              <a:rPr lang="es-MX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DE </a:t>
            </a:r>
            <a:r>
              <a:rPr lang="es-MX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ECONOMIA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Licenciatura en Relaciones Económicas Internacionales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Unidad de aprendizaje: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Política Comercial</a:t>
            </a:r>
            <a:endParaRPr lang="es-MX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8370" name="Picture 2" descr="http://aprendeconomia.files.wordpress.com/2010/06/mun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295359"/>
            <a:ext cx="3672407" cy="2762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Ámbito de aplicación del Derecho Internacional Público 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905000"/>
            <a:ext cx="8178874" cy="4620344"/>
          </a:xfrm>
        </p:spPr>
        <p:txBody>
          <a:bodyPr>
            <a:normAutofit/>
          </a:bodyPr>
          <a:lstStyle/>
          <a:p>
            <a:r>
              <a:rPr lang="es-ES" sz="2000" dirty="0" smtClean="0"/>
              <a:t>Los Estados soberanos:  coordinación de reglas jurídicas aceptadas que le obligan sin excepción, sin perder su atributo de soberanía.</a:t>
            </a:r>
          </a:p>
          <a:p>
            <a:endParaRPr lang="es-ES" sz="2000" dirty="0" smtClean="0"/>
          </a:p>
          <a:p>
            <a:r>
              <a:rPr lang="es-ES" sz="2000" dirty="0" smtClean="0"/>
              <a:t>Fuentes del Derecho (Art. 38, Corte Internacional de Justicia)</a:t>
            </a:r>
          </a:p>
          <a:p>
            <a:pPr lvl="1"/>
            <a:r>
              <a:rPr lang="es-MX" sz="2000" dirty="0" smtClean="0"/>
              <a:t>Tratados Internacionales (</a:t>
            </a:r>
            <a:r>
              <a:rPr lang="es-ES" sz="2000" dirty="0" smtClean="0"/>
              <a:t>tratados, pactos, convenios, cartas, memorándum, declaraciones conjuntas, intercambios de notas, etcétera).</a:t>
            </a:r>
            <a:endParaRPr lang="es-MX" sz="2000" dirty="0" smtClean="0"/>
          </a:p>
          <a:p>
            <a:pPr lvl="1"/>
            <a:r>
              <a:rPr lang="es-MX" sz="2000" dirty="0" smtClean="0"/>
              <a:t>Costumbre Internacional </a:t>
            </a:r>
          </a:p>
          <a:p>
            <a:pPr lvl="1"/>
            <a:r>
              <a:rPr lang="es-MX" sz="2000" dirty="0" smtClean="0"/>
              <a:t>Principios del Derecho Internacional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20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890842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800" dirty="0" smtClean="0"/>
              <a:t>Aplicación de los Acuerdos (b</a:t>
            </a:r>
            <a:r>
              <a:rPr lang="es-ES" sz="2800" dirty="0" err="1" smtClean="0"/>
              <a:t>ilateral</a:t>
            </a:r>
            <a:r>
              <a:rPr lang="es-ES" sz="2800" dirty="0" smtClean="0"/>
              <a:t> o multilateral)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6206" y="1988840"/>
            <a:ext cx="7838244" cy="4536504"/>
          </a:xfrm>
        </p:spPr>
        <p:txBody>
          <a:bodyPr>
            <a:normAutofit fontScale="92500"/>
          </a:bodyPr>
          <a:lstStyle/>
          <a:p>
            <a:r>
              <a:rPr lang="es-ES" sz="2400" dirty="0" smtClean="0"/>
              <a:t>El Estado se compromete a poner en vigor en su territorio la(s) norma(s) acordada(s) y aplicarla por encima de las normas nacionales, conforme a las particularidades de cada orden jurídico interno.</a:t>
            </a:r>
            <a:endParaRPr lang="es-MX" sz="2400" dirty="0" smtClean="0"/>
          </a:p>
          <a:p>
            <a:r>
              <a:rPr lang="es-ES" sz="2400" dirty="0" smtClean="0"/>
              <a:t>Un </a:t>
            </a:r>
            <a:r>
              <a:rPr lang="es-ES" sz="2400" dirty="0" smtClean="0"/>
              <a:t>país puede obligarse por sí mismo a nivel internacional, mediante: </a:t>
            </a:r>
          </a:p>
          <a:p>
            <a:pPr lvl="1"/>
            <a:r>
              <a:rPr lang="es-ES" sz="2400" dirty="0" smtClean="0"/>
              <a:t>Declaración de voluntad</a:t>
            </a:r>
          </a:p>
          <a:p>
            <a:pPr lvl="1"/>
            <a:r>
              <a:rPr lang="es-ES" sz="2400" dirty="0" smtClean="0"/>
              <a:t>Intención inequívoca de obligarse</a:t>
            </a:r>
          </a:p>
          <a:p>
            <a:pPr lvl="1"/>
            <a:r>
              <a:rPr lang="es-ES" sz="2400" dirty="0" smtClean="0"/>
              <a:t>Licitud del objeto y su finalidad</a:t>
            </a:r>
          </a:p>
          <a:p>
            <a:pPr lvl="1"/>
            <a:r>
              <a:rPr lang="es-ES" sz="2400" dirty="0" smtClean="0"/>
              <a:t>Representación y capacidad de quién acepta la obligación para el país.</a:t>
            </a:r>
            <a:endParaRPr lang="es-MX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24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100" y="620688"/>
            <a:ext cx="7499350" cy="5976664"/>
          </a:xfrm>
        </p:spPr>
        <p:txBody>
          <a:bodyPr>
            <a:normAutofit fontScale="92500" lnSpcReduction="10000"/>
          </a:bodyPr>
          <a:lstStyle/>
          <a:p>
            <a:r>
              <a:rPr lang="es-MX" sz="1800" dirty="0" smtClean="0"/>
              <a:t>Requisitos para ser sujeto del Derecho Internacional</a:t>
            </a:r>
          </a:p>
          <a:p>
            <a:pPr lvl="1"/>
            <a:r>
              <a:rPr lang="es-MX" sz="1800" dirty="0" smtClean="0"/>
              <a:t>Como Estado</a:t>
            </a:r>
          </a:p>
          <a:p>
            <a:pPr lvl="2"/>
            <a:r>
              <a:rPr lang="es-MX" sz="1800" dirty="0" smtClean="0"/>
              <a:t>Población</a:t>
            </a:r>
          </a:p>
          <a:p>
            <a:pPr lvl="2"/>
            <a:r>
              <a:rPr lang="es-MX" sz="1800" dirty="0" smtClean="0"/>
              <a:t>Territorio</a:t>
            </a:r>
          </a:p>
          <a:p>
            <a:pPr lvl="2"/>
            <a:r>
              <a:rPr lang="es-MX" sz="1800" dirty="0" smtClean="0"/>
              <a:t>Gobierno</a:t>
            </a:r>
          </a:p>
          <a:p>
            <a:pPr lvl="2"/>
            <a:r>
              <a:rPr lang="es-MX" sz="1800" dirty="0" smtClean="0"/>
              <a:t>Capacidad (interacción con otros Estados)</a:t>
            </a:r>
          </a:p>
          <a:p>
            <a:pPr lvl="1"/>
            <a:endParaRPr lang="es-MX" sz="1800" dirty="0" smtClean="0"/>
          </a:p>
          <a:p>
            <a:pPr lvl="1"/>
            <a:r>
              <a:rPr lang="es-MX" sz="1800" dirty="0" smtClean="0"/>
              <a:t>Como Organización Internacional</a:t>
            </a:r>
          </a:p>
          <a:p>
            <a:pPr lvl="2"/>
            <a:r>
              <a:rPr lang="es-ES" sz="1800" dirty="0" smtClean="0"/>
              <a:t>Personería jurídica internacional para cumplir sus objetivos y funciones.</a:t>
            </a:r>
            <a:endParaRPr lang="es-MX" sz="1800" dirty="0" smtClean="0"/>
          </a:p>
          <a:p>
            <a:pPr lvl="2"/>
            <a:r>
              <a:rPr lang="es-ES" sz="1800" dirty="0" smtClean="0"/>
              <a:t>Existencia de órganos para el cumplimiento de tareas específicas.</a:t>
            </a:r>
            <a:endParaRPr lang="es-MX" sz="1800" dirty="0" smtClean="0"/>
          </a:p>
          <a:p>
            <a:pPr lvl="2"/>
            <a:r>
              <a:rPr lang="es-ES" sz="1800" dirty="0" smtClean="0"/>
              <a:t>Existencia de obligaciones de los miembros con respecto a la organización (aportes económicos).</a:t>
            </a:r>
            <a:endParaRPr lang="es-MX" sz="1800" dirty="0" smtClean="0"/>
          </a:p>
          <a:p>
            <a:pPr lvl="2"/>
            <a:r>
              <a:rPr lang="es-ES" sz="1800" dirty="0" smtClean="0"/>
              <a:t>Capacidad jurídica,  privilegios e inmunidades en el territorio de sus miembros.</a:t>
            </a:r>
            <a:endParaRPr lang="es-MX" sz="1800" dirty="0" smtClean="0"/>
          </a:p>
          <a:p>
            <a:pPr lvl="2"/>
            <a:r>
              <a:rPr lang="es-ES" sz="1800" dirty="0" smtClean="0"/>
              <a:t>La posibilidad de que la organización celebre acuerdos con sus miembros.</a:t>
            </a:r>
            <a:endParaRPr lang="es-MX" sz="1800" dirty="0" smtClean="0"/>
          </a:p>
          <a:p>
            <a:pPr lvl="2"/>
            <a:endParaRPr lang="es-MX" dirty="0" smtClean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25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274637"/>
            <a:ext cx="7499350" cy="722843"/>
          </a:xfrm>
        </p:spPr>
        <p:txBody>
          <a:bodyPr>
            <a:normAutofit/>
          </a:bodyPr>
          <a:lstStyle/>
          <a:p>
            <a:r>
              <a:rPr lang="es-MX" dirty="0" smtClean="0"/>
              <a:t>Organismos Internacionales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100" y="980728"/>
            <a:ext cx="7499350" cy="5472608"/>
          </a:xfrm>
        </p:spPr>
        <p:txBody>
          <a:bodyPr/>
          <a:lstStyle/>
          <a:p>
            <a:r>
              <a:rPr lang="es-MX" dirty="0" smtClean="0"/>
              <a:t>Organización Mundial del Comercio (OMC) (</a:t>
            </a:r>
            <a:r>
              <a:rPr lang="es-MX" sz="2000" dirty="0" err="1" smtClean="0"/>
              <a:t>World</a:t>
            </a:r>
            <a:r>
              <a:rPr lang="es-MX" sz="2000" dirty="0" smtClean="0"/>
              <a:t> </a:t>
            </a:r>
            <a:r>
              <a:rPr lang="es-MX" sz="2000" dirty="0" err="1" smtClean="0"/>
              <a:t>Trade</a:t>
            </a:r>
            <a:r>
              <a:rPr lang="es-MX" sz="2000" dirty="0" smtClean="0"/>
              <a:t> </a:t>
            </a:r>
            <a:r>
              <a:rPr lang="es-MX" sz="2000" dirty="0" err="1" smtClean="0"/>
              <a:t>Organization</a:t>
            </a:r>
            <a:r>
              <a:rPr lang="es-MX" sz="2000" dirty="0" smtClean="0"/>
              <a:t>  - WTO)</a:t>
            </a:r>
          </a:p>
          <a:p>
            <a:endParaRPr lang="es-MX" dirty="0" smtClean="0"/>
          </a:p>
          <a:p>
            <a:r>
              <a:rPr lang="es-MX" dirty="0" smtClean="0"/>
              <a:t>Fondo Monetario Internacional (FMI) </a:t>
            </a:r>
            <a:r>
              <a:rPr lang="es-MX" sz="2000" dirty="0" smtClean="0"/>
              <a:t>(Internacional </a:t>
            </a:r>
            <a:r>
              <a:rPr lang="es-MX" sz="2000" dirty="0" err="1" smtClean="0"/>
              <a:t>Monetary</a:t>
            </a:r>
            <a:r>
              <a:rPr lang="es-MX" sz="2000" dirty="0" smtClean="0"/>
              <a:t> </a:t>
            </a:r>
            <a:r>
              <a:rPr lang="es-MX" sz="2000" dirty="0" err="1" smtClean="0"/>
              <a:t>Fund</a:t>
            </a:r>
            <a:r>
              <a:rPr lang="es-MX" sz="2000" dirty="0" smtClean="0"/>
              <a:t> - IMF)</a:t>
            </a:r>
          </a:p>
          <a:p>
            <a:endParaRPr lang="es-MX" dirty="0" smtClean="0"/>
          </a:p>
          <a:p>
            <a:r>
              <a:rPr lang="es-MX" dirty="0" smtClean="0"/>
              <a:t>Grupo del Banco Mundial (BM) </a:t>
            </a:r>
            <a:r>
              <a:rPr lang="es-MX" sz="2000" dirty="0" smtClean="0"/>
              <a:t>(</a:t>
            </a:r>
            <a:r>
              <a:rPr lang="es-MX" sz="2000" dirty="0" err="1" smtClean="0"/>
              <a:t>World</a:t>
            </a:r>
            <a:r>
              <a:rPr lang="es-MX" sz="2000" dirty="0" smtClean="0"/>
              <a:t> Bank </a:t>
            </a:r>
            <a:r>
              <a:rPr lang="es-MX" sz="2000" dirty="0" err="1" smtClean="0"/>
              <a:t>Group</a:t>
            </a:r>
            <a:r>
              <a:rPr lang="es-MX" sz="2000" dirty="0" smtClean="0"/>
              <a:t> – WBG) </a:t>
            </a:r>
            <a:endParaRPr lang="es-MX" sz="2000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13</a:t>
            </a:fld>
            <a:endParaRPr lang="es-MX"/>
          </a:p>
        </p:txBody>
      </p:sp>
      <p:pic>
        <p:nvPicPr>
          <p:cNvPr id="4" name="3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141896"/>
            <a:ext cx="1584176" cy="1231320"/>
          </a:xfrm>
          <a:prstGeom prst="rect">
            <a:avLst/>
          </a:prstGeom>
        </p:spPr>
      </p:pic>
      <p:pic>
        <p:nvPicPr>
          <p:cNvPr id="5" name="4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996" y="3917892"/>
            <a:ext cx="1290836" cy="2031388"/>
          </a:xfrm>
          <a:prstGeom prst="rect">
            <a:avLst/>
          </a:prstGeom>
        </p:spPr>
      </p:pic>
      <p:pic>
        <p:nvPicPr>
          <p:cNvPr id="6" name="5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692352"/>
            <a:ext cx="1728192" cy="140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05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222312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b="1" dirty="0" smtClean="0">
                <a:cs typeface="Times New Roman" pitchFamily="18" charset="0"/>
              </a:rPr>
              <a:t/>
            </a:r>
            <a:br>
              <a:rPr lang="es-ES" b="1" dirty="0" smtClean="0">
                <a:cs typeface="Times New Roman" pitchFamily="18" charset="0"/>
              </a:rPr>
            </a:br>
            <a:r>
              <a:rPr lang="es-ES" b="1" dirty="0" smtClean="0">
                <a:cs typeface="Times New Roman" pitchFamily="18" charset="0"/>
              </a:rPr>
              <a:t/>
            </a:r>
            <a:br>
              <a:rPr lang="es-ES" b="1" dirty="0" smtClean="0">
                <a:cs typeface="Times New Roman" pitchFamily="18" charset="0"/>
              </a:rPr>
            </a:br>
            <a:endParaRPr lang="es-ES" dirty="0">
              <a:cs typeface="Times New Roman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403648" y="620688"/>
            <a:ext cx="705678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cs typeface="Times New Roman" pitchFamily="18" charset="0"/>
              </a:rPr>
              <a:t>Reorganización mundial</a:t>
            </a:r>
          </a:p>
          <a:p>
            <a:endParaRPr lang="es-ES" b="1" dirty="0" smtClean="0">
              <a:cs typeface="Times New Roman" pitchFamily="18" charset="0"/>
            </a:endParaRPr>
          </a:p>
          <a:p>
            <a:r>
              <a:rPr lang="es-ES" b="1" dirty="0" smtClean="0">
                <a:cs typeface="Times New Roman" pitchFamily="18" charset="0"/>
              </a:rPr>
              <a:t>Antecedentes </a:t>
            </a:r>
          </a:p>
          <a:p>
            <a:pPr lvl="1"/>
            <a:r>
              <a:rPr lang="es-ES" dirty="0"/>
              <a:t>La Gran </a:t>
            </a:r>
            <a:r>
              <a:rPr lang="es-ES" dirty="0" smtClean="0"/>
              <a:t>Depresión (1929)</a:t>
            </a:r>
            <a:endParaRPr lang="es-ES" dirty="0"/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El </a:t>
            </a:r>
            <a:r>
              <a:rPr lang="es-ES" dirty="0"/>
              <a:t>Proteccionismo de </a:t>
            </a:r>
            <a:r>
              <a:rPr lang="es-ES" dirty="0" smtClean="0"/>
              <a:t>1930</a:t>
            </a:r>
          </a:p>
          <a:p>
            <a:pPr lvl="1"/>
            <a:endParaRPr lang="es-ES" dirty="0" smtClean="0"/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EE.UU</a:t>
            </a:r>
            <a:r>
              <a:rPr lang="es-ES" dirty="0"/>
              <a:t>. </a:t>
            </a:r>
            <a:r>
              <a:rPr lang="es-ES" dirty="0" err="1"/>
              <a:t>Smoot-Hawley</a:t>
            </a:r>
            <a:r>
              <a:rPr lang="es-ES" dirty="0"/>
              <a:t> aumenta arancel promedio a 60%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Disminuye </a:t>
            </a:r>
            <a:r>
              <a:rPr lang="es-ES" dirty="0"/>
              <a:t>comercio internacional y empeora la crisis económica </a:t>
            </a:r>
            <a:r>
              <a:rPr lang="es-ES" dirty="0" smtClean="0"/>
              <a:t>global </a:t>
            </a:r>
            <a:endParaRPr lang="es-ES" dirty="0">
              <a:solidFill>
                <a:srgbClr val="FF0000"/>
              </a:solidFill>
            </a:endParaRPr>
          </a:p>
          <a:p>
            <a:pPr lvl="1"/>
            <a:endParaRPr lang="es-ES" dirty="0"/>
          </a:p>
          <a:p>
            <a:endParaRPr lang="es-ES" dirty="0" smtClean="0"/>
          </a:p>
          <a:p>
            <a:endParaRPr lang="es-ES" b="1" dirty="0" smtClean="0">
              <a:cs typeface="Times New Roman" pitchFamily="18" charset="0"/>
            </a:endParaRPr>
          </a:p>
          <a:p>
            <a:endParaRPr lang="es-ES" b="1" dirty="0">
              <a:cs typeface="Times New Roman" pitchFamily="18" charset="0"/>
            </a:endParaRPr>
          </a:p>
        </p:txBody>
      </p:sp>
      <p:pic>
        <p:nvPicPr>
          <p:cNvPr id="46082" name="Picture 2" descr="http://inversionario.com/wp-content/uploads/2011/04/balance-of-payments-b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8098" y="4656693"/>
            <a:ext cx="2914382" cy="16526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918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332656"/>
            <a:ext cx="7499350" cy="108012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3200" dirty="0" smtClean="0"/>
              <a:t>Acuerdo </a:t>
            </a:r>
            <a:r>
              <a:rPr lang="es-MX" sz="3200" dirty="0" err="1" smtClean="0"/>
              <a:t>Bretton</a:t>
            </a:r>
            <a:r>
              <a:rPr lang="es-MX" sz="3200" dirty="0" smtClean="0"/>
              <a:t> Woods </a:t>
            </a:r>
            <a:br>
              <a:rPr lang="es-MX" sz="3200" dirty="0" smtClean="0"/>
            </a:br>
            <a:r>
              <a:rPr lang="es-MX" sz="3200" dirty="0" smtClean="0"/>
              <a:t>(1944,  Acuerdo entre EE.UU. y Gran Bretaña)</a:t>
            </a:r>
            <a:endParaRPr lang="es-MX" sz="32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2204864"/>
            <a:ext cx="7818834" cy="4176464"/>
          </a:xfrm>
        </p:spPr>
        <p:txBody>
          <a:bodyPr>
            <a:normAutofit/>
          </a:bodyPr>
          <a:lstStyle/>
          <a:p>
            <a:r>
              <a:rPr lang="es-MX" sz="2000" b="1" dirty="0" smtClean="0"/>
              <a:t>Objetivo:</a:t>
            </a:r>
            <a:r>
              <a:rPr lang="es-MX" sz="2000" dirty="0" smtClean="0"/>
              <a:t> </a:t>
            </a:r>
          </a:p>
          <a:p>
            <a:pPr lvl="1"/>
            <a:r>
              <a:rPr lang="es-MX" sz="2000" dirty="0" smtClean="0"/>
              <a:t>Reconstrucción de la economía mundial, paz y prosperidad</a:t>
            </a:r>
          </a:p>
          <a:p>
            <a:r>
              <a:rPr lang="es-MX" sz="2000" b="1" dirty="0" smtClean="0"/>
              <a:t>Creación de nuevas instituciones económicas</a:t>
            </a:r>
          </a:p>
          <a:p>
            <a:pPr lvl="1"/>
            <a:r>
              <a:rPr lang="es-MX" sz="2000" dirty="0" smtClean="0"/>
              <a:t>Fondo Monetario Internacional (FMI)</a:t>
            </a:r>
          </a:p>
          <a:p>
            <a:pPr lvl="1"/>
            <a:r>
              <a:rPr lang="es-MX" sz="2000" dirty="0" smtClean="0"/>
              <a:t>Banco Mundial (BM) (Banco Internacional para Reconstrucción y Desarrollo)</a:t>
            </a:r>
          </a:p>
          <a:p>
            <a:pPr lvl="1"/>
            <a:r>
              <a:rPr lang="es-MX" sz="2000" dirty="0" smtClean="0"/>
              <a:t>Organización Internacional de Comercio (OIC)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846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70609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/>
              <a:t>FMI, BM y </a:t>
            </a:r>
            <a:r>
              <a:rPr lang="es-ES" sz="3200" dirty="0" smtClean="0"/>
              <a:t>OIC</a:t>
            </a:r>
            <a:br>
              <a:rPr lang="es-ES" sz="3200" dirty="0" smtClean="0"/>
            </a:br>
            <a:r>
              <a:rPr lang="es-ES" sz="3200" dirty="0" smtClean="0"/>
              <a:t>Funciones y objetivos</a:t>
            </a:r>
            <a:endParaRPr lang="es-ES" sz="32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971601" y="1844824"/>
            <a:ext cx="7562800" cy="4066398"/>
          </a:xfrm>
        </p:spPr>
        <p:txBody>
          <a:bodyPr>
            <a:normAutofit fontScale="85000" lnSpcReduction="10000"/>
          </a:bodyPr>
          <a:lstStyle/>
          <a:p>
            <a:r>
              <a:rPr lang="es-ES" sz="2800" dirty="0" smtClean="0"/>
              <a:t>FMI </a:t>
            </a:r>
            <a:r>
              <a:rPr lang="es-ES" sz="2800" dirty="0"/>
              <a:t> </a:t>
            </a:r>
            <a:endParaRPr lang="es-ES" sz="2800" dirty="0" smtClean="0"/>
          </a:p>
          <a:p>
            <a:pPr lvl="1"/>
            <a:r>
              <a:rPr lang="es-ES" sz="2400" dirty="0" smtClean="0"/>
              <a:t>Procurar fondos </a:t>
            </a:r>
            <a:r>
              <a:rPr lang="es-ES" sz="2400" dirty="0"/>
              <a:t>para países con crisis en balanza de pagos en vez de restricciones </a:t>
            </a:r>
            <a:r>
              <a:rPr lang="es-ES" sz="2400" dirty="0" smtClean="0"/>
              <a:t>comerciales.</a:t>
            </a:r>
            <a:endParaRPr lang="es-ES" sz="2400" dirty="0"/>
          </a:p>
          <a:p>
            <a:pPr lvl="1"/>
            <a:r>
              <a:rPr lang="es-ES" sz="2400" dirty="0" smtClean="0"/>
              <a:t>Mantener estabilidad de los tipos de cambio.</a:t>
            </a:r>
          </a:p>
          <a:p>
            <a:r>
              <a:rPr lang="es-ES" sz="2800" dirty="0" smtClean="0"/>
              <a:t>BM</a:t>
            </a:r>
          </a:p>
          <a:p>
            <a:pPr lvl="1"/>
            <a:r>
              <a:rPr lang="es-ES" sz="2400" dirty="0" smtClean="0"/>
              <a:t>Financiar reconstrucción en Japón y Europa.</a:t>
            </a:r>
          </a:p>
          <a:p>
            <a:pPr lvl="1"/>
            <a:r>
              <a:rPr lang="es-ES" sz="2400" dirty="0" smtClean="0"/>
              <a:t>Financiar desarrollo en países en vías de desarrollo.</a:t>
            </a:r>
          </a:p>
          <a:p>
            <a:r>
              <a:rPr lang="es-ES" sz="2800" dirty="0" smtClean="0"/>
              <a:t>OIC</a:t>
            </a:r>
          </a:p>
          <a:p>
            <a:pPr lvl="1"/>
            <a:r>
              <a:rPr lang="es-ES" sz="2400" dirty="0" smtClean="0"/>
              <a:t>Negociar y administrar nuevo sistema multilateral de comercio internacional.</a:t>
            </a:r>
            <a:endParaRPr lang="es-ES" dirty="0" smtClean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369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74638"/>
            <a:ext cx="81724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2400" b="1" dirty="0" smtClean="0"/>
              <a:t>Acuerdo General sobre Aranceles </a:t>
            </a:r>
            <a:r>
              <a:rPr lang="es-MX" sz="2400" b="1" dirty="0" smtClean="0">
                <a:cs typeface="Times New Roman" pitchFamily="18" charset="0"/>
              </a:rPr>
              <a:t>Aduaneros</a:t>
            </a:r>
            <a:r>
              <a:rPr lang="es-MX" sz="2400" b="1" dirty="0" smtClean="0"/>
              <a:t> y Comercio </a:t>
            </a: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 smtClean="0"/>
              <a:t>(General </a:t>
            </a:r>
            <a:r>
              <a:rPr lang="es-MX" sz="2400" dirty="0" err="1" smtClean="0"/>
              <a:t>Agreement</a:t>
            </a:r>
            <a:r>
              <a:rPr lang="es-MX" sz="2400" dirty="0" smtClean="0"/>
              <a:t> </a:t>
            </a:r>
            <a:r>
              <a:rPr lang="es-MX" sz="2400" dirty="0" err="1" smtClean="0"/>
              <a:t>on</a:t>
            </a:r>
            <a:r>
              <a:rPr lang="es-MX" sz="2400" dirty="0" smtClean="0"/>
              <a:t> </a:t>
            </a:r>
            <a:r>
              <a:rPr lang="es-MX" sz="2400" dirty="0" err="1" smtClean="0"/>
              <a:t>Tariffs</a:t>
            </a:r>
            <a:r>
              <a:rPr lang="es-MX" sz="2400" dirty="0" smtClean="0"/>
              <a:t> and </a:t>
            </a:r>
            <a:r>
              <a:rPr lang="es-MX" sz="2400" dirty="0" err="1" smtClean="0"/>
              <a:t>Trade</a:t>
            </a:r>
            <a:r>
              <a:rPr lang="es-MX" sz="2400" dirty="0" smtClean="0"/>
              <a:t> - GATT)</a:t>
            </a:r>
            <a:endParaRPr lang="es-MX" sz="24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930782"/>
            <a:ext cx="7992888" cy="4234521"/>
          </a:xfrm>
        </p:spPr>
        <p:txBody>
          <a:bodyPr>
            <a:normAutofit fontScale="85000" lnSpcReduction="10000"/>
          </a:bodyPr>
          <a:lstStyle/>
          <a:p>
            <a:r>
              <a:rPr lang="es-MX" sz="2800" dirty="0" smtClean="0"/>
              <a:t>1947: 23 países firman acuerdo "provisional" (GATT). China no acepto</a:t>
            </a:r>
            <a:r>
              <a:rPr lang="es-MX" sz="2800" dirty="0" smtClean="0"/>
              <a:t>. Ingresa a OMC en 2000.</a:t>
            </a:r>
            <a:endParaRPr lang="es-MX" sz="2800" dirty="0" smtClean="0"/>
          </a:p>
          <a:p>
            <a:endParaRPr lang="es-MX" sz="2800" dirty="0" smtClean="0"/>
          </a:p>
          <a:p>
            <a:r>
              <a:rPr lang="es-MX" sz="2800" dirty="0" smtClean="0"/>
              <a:t>No se creó la OIC por oposición en el Congreso de los EE.UU.</a:t>
            </a:r>
          </a:p>
          <a:p>
            <a:endParaRPr lang="es-MX" sz="2800" dirty="0" smtClean="0"/>
          </a:p>
          <a:p>
            <a:r>
              <a:rPr lang="es-MX" sz="2800" dirty="0" smtClean="0"/>
              <a:t>En su lugar, el GATT formó la base del sistema multilateral de comercio hasta 1995.</a:t>
            </a:r>
          </a:p>
          <a:p>
            <a:endParaRPr lang="es-MX" sz="2800" dirty="0" smtClean="0"/>
          </a:p>
          <a:p>
            <a:r>
              <a:rPr lang="es-MX" sz="2800" dirty="0" smtClean="0"/>
              <a:t>Sede de administración en Ginebra, Suiza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362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404664"/>
            <a:ext cx="7499350" cy="720080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/>
              <a:t>Países miembros del GATT 1948</a:t>
            </a:r>
            <a:endParaRPr lang="es-MX" sz="3200" dirty="0"/>
          </a:p>
        </p:txBody>
      </p:sp>
      <p:pic>
        <p:nvPicPr>
          <p:cNvPr id="737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47664" y="1080666"/>
            <a:ext cx="6949797" cy="472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18</a:t>
            </a:fld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2123728" y="6309320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sng" dirty="0" smtClean="0"/>
              <a:t>Fuente :http://www.marxists.org/history/capitalism/gatt/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63408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dirty="0" smtClean="0"/>
              <a:t>Rondas </a:t>
            </a:r>
            <a:r>
              <a:rPr lang="es-ES" sz="3200" dirty="0"/>
              <a:t>de </a:t>
            </a:r>
            <a:r>
              <a:rPr lang="es-ES" sz="3200" dirty="0" smtClean="0"/>
              <a:t>negociación del </a:t>
            </a:r>
            <a:r>
              <a:rPr lang="es-ES" sz="3200" dirty="0"/>
              <a:t>GATT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556792"/>
            <a:ext cx="7962850" cy="4968552"/>
          </a:xfrm>
        </p:spPr>
        <p:txBody>
          <a:bodyPr>
            <a:normAutofit/>
          </a:bodyPr>
          <a:lstStyle/>
          <a:p>
            <a:r>
              <a:rPr lang="es-MX" sz="2400" dirty="0" smtClean="0"/>
              <a:t>1947:  Ginebra ;  1949: </a:t>
            </a:r>
            <a:r>
              <a:rPr lang="es-MX" sz="2400" dirty="0" err="1" smtClean="0"/>
              <a:t>Annecy</a:t>
            </a:r>
            <a:r>
              <a:rPr lang="es-MX" sz="2400" dirty="0" smtClean="0"/>
              <a:t>; 1951:   Turquía  ;  1956:  Ginebra ;  1960-61:  Ginebra (Ronda </a:t>
            </a:r>
            <a:r>
              <a:rPr lang="es-MX" sz="2400" dirty="0" err="1" smtClean="0"/>
              <a:t>Dillon</a:t>
            </a:r>
            <a:r>
              <a:rPr lang="es-MX" sz="2400" dirty="0" smtClean="0"/>
              <a:t>)</a:t>
            </a:r>
          </a:p>
          <a:p>
            <a:pPr lvl="1"/>
            <a:r>
              <a:rPr lang="es-MX" sz="2000" dirty="0" smtClean="0"/>
              <a:t>Agenda:  reducción recíproca de </a:t>
            </a:r>
            <a:r>
              <a:rPr lang="es-MX" sz="2000" dirty="0" smtClean="0"/>
              <a:t>aranceles</a:t>
            </a:r>
            <a:endParaRPr lang="es-MX" sz="2000" dirty="0" smtClean="0"/>
          </a:p>
          <a:p>
            <a:r>
              <a:rPr lang="es-MX" sz="2400" dirty="0" smtClean="0"/>
              <a:t>1964-67:  Ginebra (Ronda Kennedy):  </a:t>
            </a:r>
          </a:p>
          <a:p>
            <a:pPr lvl="1"/>
            <a:r>
              <a:rPr lang="es-MX" sz="2000" dirty="0" smtClean="0"/>
              <a:t>Agenda:  establecer aranceles y medidas anti-dumping  </a:t>
            </a:r>
          </a:p>
          <a:p>
            <a:r>
              <a:rPr lang="es-MX" sz="2400" dirty="0" smtClean="0"/>
              <a:t>1973-79:  Ginebra (Ronda Tokio): </a:t>
            </a:r>
          </a:p>
          <a:p>
            <a:pPr lvl="1"/>
            <a:r>
              <a:rPr lang="es-MX" sz="2000" dirty="0" smtClean="0"/>
              <a:t>Aranceles, medidas no arancelarias, marco jurídico</a:t>
            </a:r>
          </a:p>
          <a:p>
            <a:pPr lvl="1"/>
            <a:r>
              <a:rPr lang="es-MX" sz="2000" dirty="0" smtClean="0"/>
              <a:t>Nuevos códigos: subvenciones, normas, licencias de importación, compras del sector público, valoración en aduana, anti-dumping </a:t>
            </a:r>
          </a:p>
          <a:p>
            <a:r>
              <a:rPr lang="es-MX" sz="2400" dirty="0" smtClean="0"/>
              <a:t>1986-1994: Ginebra (Ronda Uruguay)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16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49114" y="620688"/>
            <a:ext cx="7499350" cy="1512168"/>
          </a:xfrm>
        </p:spPr>
        <p:txBody>
          <a:bodyPr>
            <a:noAutofit/>
          </a:bodyPr>
          <a:lstStyle/>
          <a:p>
            <a:r>
              <a:rPr lang="es-MX" sz="2400" dirty="0" smtClean="0"/>
              <a:t/>
            </a:r>
            <a:br>
              <a:rPr lang="es-MX" sz="2400" dirty="0" smtClean="0"/>
            </a:br>
            <a:endParaRPr lang="es-MX" sz="24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2</a:t>
            </a:fld>
            <a:endParaRPr lang="es-MX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6601806"/>
              </p:ext>
            </p:extLst>
          </p:nvPr>
        </p:nvGraphicFramePr>
        <p:xfrm>
          <a:off x="1249114" y="522514"/>
          <a:ext cx="7499350" cy="61897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78430">
                  <a:extLst>
                    <a:ext uri="{9D8B030D-6E8A-4147-A177-3AD203B41FA5}">
                      <a16:colId xmlns:a16="http://schemas.microsoft.com/office/drawing/2014/main" val="1902610886"/>
                    </a:ext>
                  </a:extLst>
                </a:gridCol>
                <a:gridCol w="520920">
                  <a:extLst>
                    <a:ext uri="{9D8B030D-6E8A-4147-A177-3AD203B41FA5}">
                      <a16:colId xmlns:a16="http://schemas.microsoft.com/office/drawing/2014/main" val="711029443"/>
                    </a:ext>
                  </a:extLst>
                </a:gridCol>
              </a:tblGrid>
              <a:tr h="618979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4572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Contenido 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Mapa Curricular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Estructura de la Unidad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</a:tabLs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</a:rPr>
                        <a:t>Guion </a:t>
                      </a: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de uso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Política Comercial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143000" lvl="2" indent="-2286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1143000" algn="l"/>
                          <a:tab pos="13716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Objetivo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143000" lvl="2" indent="-2286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1143000" algn="l"/>
                          <a:tab pos="13716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Instrumentos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Derecho Internacional Público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143000" lvl="2" indent="-2286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1143000" algn="l"/>
                          <a:tab pos="13716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Objetivo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143000" lvl="2" indent="-2286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1143000" algn="l"/>
                          <a:tab pos="13716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Sujetos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Reorganización mundial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Acuerdo </a:t>
                      </a:r>
                      <a:r>
                        <a:rPr lang="es-MX" sz="1400" dirty="0" err="1">
                          <a:solidFill>
                            <a:schemeClr val="tx1"/>
                          </a:solidFill>
                          <a:effectLst/>
                        </a:rPr>
                        <a:t>Bretton</a:t>
                      </a: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 Woods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Acuerdo general sobre Aranceles Aduaneros y Comercio (GATT)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Del GATT a la OMC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Agenda Ronda Doha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Banco Mundial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 Asociación Internacional de Fomento (AIF)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Banco Internacional de Reconstrucción y Fomento (BIRF)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</a:rPr>
                        <a:t>Corporación </a:t>
                      </a: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Internacional de Finanzas (CIF)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Centro Internacional de Arreglo de Diferencias Relativas a Inversiones (CIADI)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Organismo Multilateral de Garantía de Inversión (MIGA)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Fondo Monetario Internacional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Acuerdos Generales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  <a:tab pos="914400" algn="l"/>
                        </a:tabLst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</a:rPr>
                        <a:t>Bibliografía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 3" panose="05040102010807070707" pitchFamily="18" charset="2"/>
                        <a:buChar char=""/>
                        <a:tabLst>
                          <a:tab pos="685800" algn="l"/>
                        </a:tabLs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Anexo </a:t>
                      </a:r>
                      <a:r>
                        <a:rPr lang="es-MX" sz="1400" dirty="0" smtClean="0">
                          <a:solidFill>
                            <a:schemeClr val="tx1"/>
                          </a:solidFill>
                          <a:effectLst/>
                        </a:rPr>
                        <a:t>(Política </a:t>
                      </a: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Comercial)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39" marR="4203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Pág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46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47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039" marR="4203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95211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908720"/>
            <a:ext cx="7962850" cy="533968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s-MX" sz="2400" dirty="0" smtClean="0"/>
              <a:t>1986-94: Ronda Uruguay</a:t>
            </a:r>
          </a:p>
          <a:p>
            <a:pPr>
              <a:lnSpc>
                <a:spcPct val="150000"/>
              </a:lnSpc>
            </a:pPr>
            <a:r>
              <a:rPr lang="es-MX" sz="2400" dirty="0" smtClean="0"/>
              <a:t>Creación de la  </a:t>
            </a:r>
            <a:r>
              <a:rPr lang="es-MX" sz="2400" dirty="0"/>
              <a:t>Organización Mundial de Comercio (OMC).</a:t>
            </a:r>
          </a:p>
          <a:p>
            <a:pPr lvl="1">
              <a:lnSpc>
                <a:spcPct val="150000"/>
              </a:lnSpc>
            </a:pPr>
            <a:r>
              <a:rPr lang="es-MX" sz="2000" dirty="0" smtClean="0"/>
              <a:t>119 firman  Acuerdos de la Ronda Uruguay</a:t>
            </a:r>
          </a:p>
          <a:p>
            <a:pPr lvl="1">
              <a:lnSpc>
                <a:spcPct val="150000"/>
              </a:lnSpc>
            </a:pPr>
            <a:r>
              <a:rPr lang="es-MX" sz="2000" dirty="0" smtClean="0"/>
              <a:t>Arancel promedio sobre mercancía baja a 6%.</a:t>
            </a:r>
          </a:p>
          <a:p>
            <a:pPr lvl="1">
              <a:lnSpc>
                <a:spcPct val="150000"/>
              </a:lnSpc>
            </a:pPr>
            <a:r>
              <a:rPr lang="es-MX" sz="2000" dirty="0" smtClean="0"/>
              <a:t>Miembros aceptan todos los acuerdos (antes, podían firmar GATT y escoger acuerdos Tokio)</a:t>
            </a:r>
          </a:p>
          <a:p>
            <a:pPr lvl="1">
              <a:lnSpc>
                <a:spcPct val="150000"/>
              </a:lnSpc>
            </a:pPr>
            <a:r>
              <a:rPr lang="es-MX" sz="2000" dirty="0" smtClean="0"/>
              <a:t>Elimina veto en solución de diferencias </a:t>
            </a:r>
          </a:p>
          <a:p>
            <a:pPr lvl="1">
              <a:lnSpc>
                <a:spcPct val="150000"/>
              </a:lnSpc>
            </a:pPr>
            <a:r>
              <a:rPr lang="es-MX" sz="2000" dirty="0" smtClean="0"/>
              <a:t>Crea Órgano de Apelación.</a:t>
            </a:r>
          </a:p>
          <a:p>
            <a:pPr lvl="1">
              <a:lnSpc>
                <a:spcPct val="150000"/>
              </a:lnSpc>
            </a:pPr>
            <a:r>
              <a:rPr lang="es-MX" sz="2000" dirty="0" smtClean="0"/>
              <a:t>Nuevos acuerdos sobre servicios y propiedad intelectual, etc.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771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45201" y="203894"/>
            <a:ext cx="6589199" cy="128089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dirty="0" smtClean="0"/>
              <a:t>Del GATT a la OMC</a:t>
            </a:r>
            <a:br>
              <a:rPr lang="es-ES" sz="3200" dirty="0" smtClean="0"/>
            </a:br>
            <a:endParaRPr lang="es-ES" sz="3200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090057"/>
            <a:ext cx="7920880" cy="436327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s-ES" sz="2000" dirty="0" smtClean="0"/>
          </a:p>
          <a:p>
            <a:pPr>
              <a:lnSpc>
                <a:spcPct val="80000"/>
              </a:lnSpc>
            </a:pPr>
            <a:r>
              <a:rPr lang="es-ES" sz="2000" dirty="0" smtClean="0"/>
              <a:t>Acuerdo de </a:t>
            </a:r>
            <a:r>
              <a:rPr lang="es-ES" sz="2000" dirty="0" err="1" smtClean="0"/>
              <a:t>Marrakesh</a:t>
            </a:r>
            <a:r>
              <a:rPr lang="es-ES" sz="2000" dirty="0" smtClean="0"/>
              <a:t> por el que se establece la OMC (1993, Acuerdo sobre la OMC)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Anexo 1A: GATT y 19 más acuerdos sobre varios aspectos del comercio de mercancías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Anexo 1B: Acuerdo General sobre Comercio de Servicios (AGCS)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Anexo 1C: Acuerdo sobre los Aspectos de los Derechos de Propiedad Intelectual Relacionados con el Comercio (Acuerdo sobre los ADPIC)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Anexo 2: Entendimiento Relativo a las Normas y Procedimientos por los que se Rige la Solución de Diferencias (ESD)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21</a:t>
            </a:fld>
            <a:endParaRPr lang="es-MX"/>
          </a:p>
        </p:txBody>
      </p:sp>
      <p:pic>
        <p:nvPicPr>
          <p:cNvPr id="33794" name="Picture 2" descr="http://t2.gstatic.com/images?q=tbn:ANd9GcTZzr7kAU8rtXNIQpfJGE5LXdecjVHG9D7FMazQZOMXQpsykQPIuLY5C5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777896"/>
            <a:ext cx="1584177" cy="1426968"/>
          </a:xfrm>
          <a:prstGeom prst="rect">
            <a:avLst/>
          </a:prstGeom>
          <a:noFill/>
        </p:spPr>
      </p:pic>
      <p:pic>
        <p:nvPicPr>
          <p:cNvPr id="5" name="4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64" y="836712"/>
            <a:ext cx="1218828" cy="1401572"/>
          </a:xfrm>
          <a:prstGeom prst="rect">
            <a:avLst/>
          </a:prstGeom>
        </p:spPr>
      </p:pic>
      <p:sp>
        <p:nvSpPr>
          <p:cNvPr id="3" name="Flecha derecha 2"/>
          <p:cNvSpPr/>
          <p:nvPr/>
        </p:nvSpPr>
        <p:spPr>
          <a:xfrm>
            <a:off x="3131841" y="1152908"/>
            <a:ext cx="3749723" cy="331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047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70609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OMC (1995- 2000)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435100" y="980728"/>
            <a:ext cx="7499350" cy="48006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s-MX" sz="2400" dirty="0" smtClean="0"/>
              <a:t>Acuerdos de la Ronda Uruguay entran en vigor 1 enero 1995.</a:t>
            </a:r>
          </a:p>
          <a:p>
            <a:pPr>
              <a:spcBef>
                <a:spcPts val="0"/>
              </a:spcBef>
            </a:pPr>
            <a:endParaRPr lang="es-MX" sz="2400" dirty="0" smtClean="0"/>
          </a:p>
          <a:p>
            <a:pPr>
              <a:spcBef>
                <a:spcPts val="0"/>
              </a:spcBef>
            </a:pPr>
            <a:r>
              <a:rPr lang="es-MX" sz="2400" dirty="0" smtClean="0"/>
              <a:t>1995-1999: Se negocian acuerdos sectoriales:</a:t>
            </a:r>
          </a:p>
          <a:p>
            <a:pPr lvl="1">
              <a:spcBef>
                <a:spcPts val="0"/>
              </a:spcBef>
            </a:pPr>
            <a:endParaRPr lang="es-MX" sz="2400" dirty="0" smtClean="0"/>
          </a:p>
          <a:p>
            <a:pPr lvl="1">
              <a:spcBef>
                <a:spcPts val="0"/>
              </a:spcBef>
            </a:pPr>
            <a:r>
              <a:rPr lang="es-MX" sz="2400" dirty="0" smtClean="0"/>
              <a:t>Mercancía: Textiles y Vestido; Tecnología Informática</a:t>
            </a:r>
          </a:p>
          <a:p>
            <a:pPr lvl="1">
              <a:spcBef>
                <a:spcPts val="0"/>
              </a:spcBef>
            </a:pPr>
            <a:r>
              <a:rPr lang="es-MX" sz="2400" dirty="0" smtClean="0"/>
              <a:t>Servicios: Financieros, Telecomunicaciones</a:t>
            </a:r>
          </a:p>
          <a:p>
            <a:pPr>
              <a:spcBef>
                <a:spcPts val="0"/>
              </a:spcBef>
            </a:pPr>
            <a:endParaRPr lang="es-MX" sz="2400" dirty="0" smtClean="0"/>
          </a:p>
          <a:p>
            <a:pPr>
              <a:spcBef>
                <a:spcPts val="0"/>
              </a:spcBef>
            </a:pPr>
            <a:r>
              <a:rPr lang="es-MX" sz="2400" dirty="0" smtClean="0"/>
              <a:t>1999: Ronda Milenio (</a:t>
            </a:r>
            <a:r>
              <a:rPr lang="es-MX" sz="2400" dirty="0" err="1" smtClean="0"/>
              <a:t>The</a:t>
            </a:r>
            <a:r>
              <a:rPr lang="es-MX" sz="2400" dirty="0" smtClean="0"/>
              <a:t> </a:t>
            </a:r>
            <a:r>
              <a:rPr lang="es-MX" sz="2400" dirty="0" err="1" smtClean="0"/>
              <a:t>Battle</a:t>
            </a:r>
            <a:r>
              <a:rPr lang="es-MX" sz="2400" dirty="0" smtClean="0"/>
              <a:t> in Seattle): no hay consenso; división Norte-Sur.</a:t>
            </a:r>
          </a:p>
          <a:p>
            <a:pPr>
              <a:spcBef>
                <a:spcPts val="0"/>
              </a:spcBef>
            </a:pPr>
            <a:endParaRPr lang="es-MX" sz="2400" dirty="0" smtClean="0"/>
          </a:p>
          <a:p>
            <a:pPr>
              <a:spcBef>
                <a:spcPts val="0"/>
              </a:spcBef>
            </a:pPr>
            <a:r>
              <a:rPr lang="es-MX" sz="2400" dirty="0" smtClean="0"/>
              <a:t>2000: Nuevas negociaciones sobre servicios.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786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548680"/>
            <a:ext cx="749935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200" dirty="0" smtClean="0"/>
              <a:t>OMC en el siglo XXI</a:t>
            </a:r>
            <a:endParaRPr lang="es-MX" sz="32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412776"/>
            <a:ext cx="7776863" cy="446449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endParaRPr lang="es-MX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800" dirty="0" smtClean="0"/>
              <a:t>Cuarta Conferencia Ministerial, 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es-MX" sz="2800" dirty="0" smtClean="0"/>
              <a:t>	Doha (Qatar), noviembre de 2001.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800" dirty="0" smtClean="0"/>
              <a:t>Los miembros acordaron iniciar nuevas negociaciones.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800" dirty="0" smtClean="0"/>
              <a:t>Acuerdo sobre ADPIC y Salud Pública.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800" dirty="0" smtClean="0"/>
              <a:t>Aprueban </a:t>
            </a:r>
            <a:r>
              <a:rPr lang="es-MX" sz="2800" dirty="0" smtClean="0"/>
              <a:t>membresía </a:t>
            </a:r>
            <a:r>
              <a:rPr lang="es-MX" sz="2800" dirty="0" smtClean="0"/>
              <a:t>de China y Taiwán.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392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3200" dirty="0" smtClean="0"/>
              <a:t>Agenda Ronda Doha: </a:t>
            </a:r>
            <a:br>
              <a:rPr lang="es-MX" sz="3200" dirty="0" smtClean="0"/>
            </a:br>
            <a:r>
              <a:rPr lang="es-MX" sz="3200" dirty="0" smtClean="0"/>
              <a:t>Temas relacionados con mercancía</a:t>
            </a:r>
            <a:endParaRPr lang="es-MX" sz="3200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372816"/>
            <a:ext cx="8178874" cy="40085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400" dirty="0" smtClean="0"/>
              <a:t>Agricultura: acceso a mercados; subvenciones a la exportación; ayuda interna.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400" dirty="0" smtClean="0"/>
              <a:t>Acceso a mercados, productos no agrícolas: aranceles, obstáculos no arancelarios.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400" dirty="0" smtClean="0"/>
              <a:t>Facilitación del comercio: movimiento, aduana y  circulación de mercancías, asistencia técnica.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400" dirty="0" smtClean="0"/>
              <a:t>Normas sobre medidas antidumping y subvenciones.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520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45201" y="624110"/>
            <a:ext cx="6589199" cy="93268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2400" dirty="0" smtClean="0"/>
              <a:t>Agenda Ronda Doha: </a:t>
            </a:r>
            <a:br>
              <a:rPr lang="es-MX" sz="2400" dirty="0" smtClean="0"/>
            </a:br>
            <a:r>
              <a:rPr lang="es-MX" sz="2400" dirty="0" smtClean="0"/>
              <a:t>Otros temas</a:t>
            </a:r>
            <a:endParaRPr lang="es-MX" sz="2400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096207" y="1700808"/>
            <a:ext cx="7438194" cy="421041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s-MX" sz="24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400" dirty="0" smtClean="0"/>
              <a:t>Comercio de Servicios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400" dirty="0" smtClean="0"/>
              <a:t>ADPIC: patentes y salud pública, indicaciones geográficas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400" dirty="0" smtClean="0"/>
              <a:t>Normas sobre acuerdos comerciales regionales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400" dirty="0" smtClean="0"/>
              <a:t>Solución de Diferencias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400" dirty="0" smtClean="0"/>
              <a:t>Comercio y medio ambiente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MX" sz="2400" dirty="0" smtClean="0"/>
              <a:t>Comercio electrónico: no imponer derechos de aduana a las transmisiones electrónicas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742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45201" y="624110"/>
            <a:ext cx="6589199" cy="93268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2400" dirty="0" smtClean="0"/>
              <a:t>Agenda Ronda Doha: </a:t>
            </a:r>
            <a:br>
              <a:rPr lang="es-MX" sz="2400" dirty="0" smtClean="0"/>
            </a:br>
            <a:r>
              <a:rPr lang="es-MX" sz="2400" dirty="0" smtClean="0"/>
              <a:t>Países en desarrollo</a:t>
            </a:r>
            <a:endParaRPr lang="es-MX" sz="2400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096206" y="1905000"/>
            <a:ext cx="7796273" cy="4260304"/>
          </a:xfrm>
        </p:spPr>
        <p:txBody>
          <a:bodyPr>
            <a:normAutofit fontScale="92500"/>
          </a:bodyPr>
          <a:lstStyle/>
          <a:p>
            <a:r>
              <a:rPr lang="es-ES" sz="2400" dirty="0" smtClean="0"/>
              <a:t>Problemas de "aplicación“: situación de los problemas a que se enfrentan los países en desarrollo al aplicar los actuales acuerdos de la OMC.</a:t>
            </a:r>
          </a:p>
          <a:p>
            <a:r>
              <a:rPr lang="es-ES" sz="2400" dirty="0" smtClean="0"/>
              <a:t>Pequeñas economías: integración comercial </a:t>
            </a:r>
          </a:p>
          <a:p>
            <a:r>
              <a:rPr lang="es-ES" sz="2400" dirty="0" smtClean="0"/>
              <a:t>Comercio, deuda y finanzas </a:t>
            </a:r>
          </a:p>
          <a:p>
            <a:r>
              <a:rPr lang="es-ES" sz="2400" dirty="0" smtClean="0"/>
              <a:t>Comercio y transferencia de tecnología </a:t>
            </a:r>
          </a:p>
          <a:p>
            <a:r>
              <a:rPr lang="es-ES" sz="2400" dirty="0" smtClean="0"/>
              <a:t>Cooperación técnica y creación de capacidad </a:t>
            </a:r>
          </a:p>
          <a:p>
            <a:r>
              <a:rPr lang="es-ES" sz="2400" dirty="0" smtClean="0"/>
              <a:t>Países menos adelantados: acceso a mercados</a:t>
            </a:r>
          </a:p>
          <a:p>
            <a:r>
              <a:rPr lang="es-ES" sz="2400" dirty="0" smtClean="0"/>
              <a:t>Trato especial y diferenciado: hacer disposiciones más precisas sobre carácter obligatorio 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658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70609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dirty="0" smtClean="0"/>
              <a:t>Temas sin consenso</a:t>
            </a:r>
            <a:endParaRPr lang="es-ES" sz="320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435100" y="1124744"/>
            <a:ext cx="7499350" cy="5123656"/>
          </a:xfrm>
        </p:spPr>
        <p:txBody>
          <a:bodyPr/>
          <a:lstStyle/>
          <a:p>
            <a:endParaRPr lang="es-MX" sz="2800" dirty="0" smtClean="0"/>
          </a:p>
          <a:p>
            <a:r>
              <a:rPr lang="es-MX" sz="2800" dirty="0" smtClean="0"/>
              <a:t>División respecto a la agricultura (subsidios, subvenciones, aranceles)</a:t>
            </a:r>
          </a:p>
          <a:p>
            <a:endParaRPr lang="es-MX" sz="2800" dirty="0" smtClean="0"/>
          </a:p>
          <a:p>
            <a:r>
              <a:rPr lang="es-MX" sz="2800" dirty="0" smtClean="0"/>
              <a:t>“Temas de Singapur” </a:t>
            </a:r>
          </a:p>
          <a:p>
            <a:pPr lvl="1"/>
            <a:r>
              <a:rPr lang="es-MX" sz="2400" dirty="0" smtClean="0"/>
              <a:t>Comercio y política de competencia</a:t>
            </a:r>
          </a:p>
          <a:p>
            <a:pPr lvl="1"/>
            <a:r>
              <a:rPr lang="es-MX" sz="2400" dirty="0" smtClean="0"/>
              <a:t>Comercio e inversiones</a:t>
            </a:r>
          </a:p>
          <a:p>
            <a:pPr lvl="1"/>
            <a:r>
              <a:rPr lang="es-MX" sz="2400" dirty="0" smtClean="0"/>
              <a:t>Transparencia de la contratación pública</a:t>
            </a:r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888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60648"/>
            <a:ext cx="7962850" cy="648072"/>
          </a:xfrm>
        </p:spPr>
        <p:txBody>
          <a:bodyPr>
            <a:noAutofit/>
          </a:bodyPr>
          <a:lstStyle/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ORGANISMOS </a:t>
            </a:r>
            <a:r>
              <a:rPr lang="es-ES" sz="2000" b="1" dirty="0" smtClean="0">
                <a:solidFill>
                  <a:schemeClr val="tx1"/>
                </a:solidFill>
              </a:rPr>
              <a:t>DE LA BANCA INTERNACIONAL  </a:t>
            </a:r>
            <a:r>
              <a:rPr lang="es-MX" sz="2000" dirty="0" smtClean="0">
                <a:solidFill>
                  <a:schemeClr val="tx1"/>
                </a:solidFill>
              </a:rPr>
              <a:t/>
            </a:r>
            <a:br>
              <a:rPr lang="es-MX" sz="2000" dirty="0" smtClean="0">
                <a:solidFill>
                  <a:schemeClr val="tx1"/>
                </a:solidFill>
              </a:rPr>
            </a:br>
            <a:r>
              <a:rPr lang="es-ES" sz="2000" dirty="0" smtClean="0">
                <a:solidFill>
                  <a:schemeClr val="tx1"/>
                </a:solidFill>
              </a:rPr>
              <a:t>La </a:t>
            </a:r>
            <a:r>
              <a:rPr lang="es-ES" sz="2000" dirty="0" smtClean="0">
                <a:solidFill>
                  <a:schemeClr val="tx1"/>
                </a:solidFill>
              </a:rPr>
              <a:t>Ley de Servicios Financieros </a:t>
            </a:r>
            <a:r>
              <a:rPr lang="es-ES" sz="2000" dirty="0" smtClean="0">
                <a:solidFill>
                  <a:schemeClr val="tx1"/>
                </a:solidFill>
              </a:rPr>
              <a:t>Internacionales, Cap</a:t>
            </a:r>
            <a:r>
              <a:rPr lang="es-ES" sz="2000" dirty="0" smtClean="0">
                <a:solidFill>
                  <a:schemeClr val="tx1"/>
                </a:solidFill>
              </a:rPr>
              <a:t>. 325.</a:t>
            </a:r>
            <a:r>
              <a:rPr lang="es-MX" sz="2000" dirty="0" smtClean="0">
                <a:solidFill>
                  <a:srgbClr val="FF0000"/>
                </a:solidFill>
              </a:rPr>
              <a:t/>
            </a:r>
            <a:br>
              <a:rPr lang="es-MX" sz="2000" dirty="0" smtClean="0">
                <a:solidFill>
                  <a:srgbClr val="FF0000"/>
                </a:solidFill>
              </a:rPr>
            </a:br>
            <a:endParaRPr lang="es-MX" sz="2000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1228" y="1795894"/>
            <a:ext cx="8423222" cy="4801457"/>
          </a:xfrm>
        </p:spPr>
        <p:txBody>
          <a:bodyPr>
            <a:normAutofit lnSpcReduction="10000"/>
          </a:bodyPr>
          <a:lstStyle/>
          <a:p>
            <a:r>
              <a:rPr lang="es-ES" sz="2000" b="1" dirty="0" smtClean="0"/>
              <a:t>Bancos Internacionales de Desarrollo: </a:t>
            </a:r>
          </a:p>
          <a:p>
            <a:pPr lvl="1"/>
            <a:r>
              <a:rPr lang="es-ES" sz="2000" dirty="0" smtClean="0"/>
              <a:t>Comprometidos  con recursos financieros (préstamos) para proyectos de desarrollo económico. </a:t>
            </a:r>
          </a:p>
          <a:p>
            <a:pPr lvl="1"/>
            <a:r>
              <a:rPr lang="es-ES" sz="2000" dirty="0" smtClean="0"/>
              <a:t>El Grupo del Banco Mundial (</a:t>
            </a:r>
            <a:r>
              <a:rPr lang="es-ES" sz="2000" dirty="0" err="1" smtClean="0"/>
              <a:t>World</a:t>
            </a:r>
            <a:r>
              <a:rPr lang="es-ES" sz="2000" dirty="0" smtClean="0"/>
              <a:t> Bank </a:t>
            </a:r>
            <a:r>
              <a:rPr lang="es-ES" sz="2000" dirty="0" err="1" smtClean="0"/>
              <a:t>Group</a:t>
            </a:r>
            <a:r>
              <a:rPr lang="es-ES" sz="2000" dirty="0" smtClean="0"/>
              <a:t>) es la organización más grande de apoyo público para el desarrollo financiero a nivel mundial.</a:t>
            </a:r>
          </a:p>
          <a:p>
            <a:pPr lvl="1"/>
            <a:endParaRPr lang="es-ES" sz="2000" dirty="0" smtClean="0"/>
          </a:p>
          <a:p>
            <a:pPr lvl="0"/>
            <a:r>
              <a:rPr lang="es-ES" sz="1800" b="1" dirty="0" smtClean="0"/>
              <a:t>Banco Internacional para la Reconstrucción y el Desarrollo (BIRD)</a:t>
            </a:r>
            <a:endParaRPr lang="es-MX" sz="1800" dirty="0" smtClean="0"/>
          </a:p>
          <a:p>
            <a:pPr lvl="0"/>
            <a:r>
              <a:rPr lang="es-ES" sz="1800" b="1" dirty="0" smtClean="0"/>
              <a:t>Asociación Internacional de Desarrollo (AID)</a:t>
            </a:r>
            <a:endParaRPr lang="es-MX" sz="1800" dirty="0" smtClean="0"/>
          </a:p>
          <a:p>
            <a:pPr lvl="0"/>
            <a:r>
              <a:rPr lang="es-ES" sz="1800" b="1" dirty="0" smtClean="0"/>
              <a:t>Corporación Internacional de Finanzas (CIF)</a:t>
            </a:r>
            <a:endParaRPr lang="es-MX" sz="1800" dirty="0" smtClean="0"/>
          </a:p>
          <a:p>
            <a:pPr lvl="0"/>
            <a:r>
              <a:rPr lang="es-ES" sz="1800" b="1" dirty="0" smtClean="0"/>
              <a:t>Agencia Multilateral de Garantía de Inversión (AMGI)</a:t>
            </a:r>
            <a:endParaRPr lang="es-MX" sz="1800" dirty="0" smtClean="0"/>
          </a:p>
          <a:p>
            <a:pPr lvl="0"/>
            <a:r>
              <a:rPr lang="es-ES" sz="1800" b="1" dirty="0" smtClean="0"/>
              <a:t>Centro Internacional para la Solución de Conflictos de Inversión (CISCI)</a:t>
            </a:r>
            <a:endParaRPr lang="es-MX" sz="2000" dirty="0" smtClean="0"/>
          </a:p>
          <a:p>
            <a:pPr>
              <a:buNone/>
            </a:pP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6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413792"/>
            <a:ext cx="7499350" cy="854968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dirty="0" smtClean="0"/>
              <a:t>Banco Mundial (</a:t>
            </a:r>
            <a:r>
              <a:rPr lang="es-MX" sz="3200" dirty="0" err="1" smtClean="0"/>
              <a:t>World</a:t>
            </a:r>
            <a:r>
              <a:rPr lang="es-MX" sz="3200" dirty="0" smtClean="0"/>
              <a:t> Bank)</a:t>
            </a:r>
            <a:br>
              <a:rPr lang="es-MX" sz="3200" dirty="0" smtClean="0"/>
            </a:br>
            <a:r>
              <a:rPr lang="es-ES" sz="3200" dirty="0" smtClean="0"/>
              <a:t>Fundado en 1944, cinco instituciones afiliadas. 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988840"/>
            <a:ext cx="7859390" cy="39604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MX" sz="2400" b="1" u="sng" dirty="0" smtClean="0"/>
              <a:t>Misión</a:t>
            </a:r>
          </a:p>
          <a:p>
            <a:pPr>
              <a:buNone/>
            </a:pPr>
            <a:r>
              <a:rPr lang="es-MX" sz="2400" dirty="0" smtClean="0"/>
              <a:t> 	Combatir la pobreza para obtener resultados duraderos y ayudar a la gente a ayudarse a sí misma y al medio ambiente que la rodea, suministrando recursos, entregando conocimientos, creando capacidad y forjando asociaciones en los sectores público y privado.</a:t>
            </a:r>
            <a:br>
              <a:rPr lang="es-MX" sz="2400" dirty="0" smtClean="0"/>
            </a:br>
            <a:endParaRPr lang="es-MX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29</a:t>
            </a:fld>
            <a:endParaRPr lang="es-MX"/>
          </a:p>
        </p:txBody>
      </p:sp>
      <p:pic>
        <p:nvPicPr>
          <p:cNvPr id="1026" name="Picture 2" descr="Resultado de imagen para banco mund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00" y="4869160"/>
            <a:ext cx="26289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91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260648"/>
            <a:ext cx="4433044" cy="360040"/>
          </a:xfrm>
        </p:spPr>
        <p:txBody>
          <a:bodyPr>
            <a:noAutofit/>
          </a:bodyPr>
          <a:lstStyle/>
          <a:p>
            <a:r>
              <a:rPr lang="es-MX" sz="3200" dirty="0" smtClean="0"/>
              <a:t>Mapa curricular</a:t>
            </a:r>
            <a:endParaRPr lang="es-MX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2840" y="1152908"/>
            <a:ext cx="7847632" cy="5084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626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Banco Mundial y Estado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700808"/>
            <a:ext cx="7704855" cy="4210414"/>
          </a:xfrm>
        </p:spPr>
        <p:txBody>
          <a:bodyPr>
            <a:normAutofit/>
          </a:bodyPr>
          <a:lstStyle/>
          <a:p>
            <a:r>
              <a:rPr lang="es-ES" sz="2000" dirty="0" smtClean="0"/>
              <a:t>BM establece que la </a:t>
            </a:r>
            <a:r>
              <a:rPr lang="es-ES" sz="2000" dirty="0"/>
              <a:t>piedra angular del desarrollo sostenible y reducción de la pobreza, es redefinir el rol del Estado y promover la competencia y los </a:t>
            </a:r>
            <a:r>
              <a:rPr lang="es-ES" sz="2000" dirty="0" smtClean="0"/>
              <a:t>mecanismos </a:t>
            </a:r>
            <a:r>
              <a:rPr lang="es-ES" sz="2000" dirty="0"/>
              <a:t>de </a:t>
            </a:r>
            <a:r>
              <a:rPr lang="es-ES" sz="2000" dirty="0" smtClean="0"/>
              <a:t>mercado.</a:t>
            </a:r>
          </a:p>
          <a:p>
            <a:r>
              <a:rPr lang="es-ES" sz="2000" dirty="0" smtClean="0"/>
              <a:t>Las reformas económicas estructurales son el mecanismo que logra el desarrollo sostenible. </a:t>
            </a:r>
            <a:endParaRPr lang="es-MX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30</a:t>
            </a:fld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717" y="4190419"/>
            <a:ext cx="4415755" cy="197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50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78098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/>
              <a:t>Prioridades del Banco Mundial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980728"/>
            <a:ext cx="7746826" cy="5267672"/>
          </a:xfrm>
        </p:spPr>
        <p:txBody>
          <a:bodyPr>
            <a:normAutofit fontScale="92500" lnSpcReduction="10000"/>
          </a:bodyPr>
          <a:lstStyle/>
          <a:p>
            <a:r>
              <a:rPr lang="es-ES" sz="2400" dirty="0"/>
              <a:t>Invertir en las </a:t>
            </a:r>
            <a:r>
              <a:rPr lang="es-ES" sz="2400" dirty="0" smtClean="0"/>
              <a:t>personas (servicios </a:t>
            </a:r>
            <a:r>
              <a:rPr lang="es-ES" sz="2400" dirty="0"/>
              <a:t>básicos de salud y </a:t>
            </a:r>
            <a:r>
              <a:rPr lang="es-ES" sz="2400" dirty="0" smtClean="0"/>
              <a:t>educación)</a:t>
            </a:r>
            <a:endParaRPr lang="es-MX" sz="2400" dirty="0"/>
          </a:p>
          <a:p>
            <a:pPr lvl="0"/>
            <a:r>
              <a:rPr lang="es-ES" sz="2400" dirty="0"/>
              <a:t>Concentrarse en el desarrollo social, la inclusión, la gestión de gobierno y el fortalecimiento institucional como elementos fundamentales para reducir la pobreza</a:t>
            </a:r>
            <a:endParaRPr lang="es-MX" sz="2400" dirty="0"/>
          </a:p>
          <a:p>
            <a:pPr lvl="0"/>
            <a:r>
              <a:rPr lang="es-ES" sz="2400" dirty="0"/>
              <a:t>Reforzar la capacidad de los gobiernos de suministrar servicios de buena calidad, en forma eficiente y transparente</a:t>
            </a:r>
            <a:endParaRPr lang="es-MX" sz="2400" dirty="0"/>
          </a:p>
          <a:p>
            <a:pPr lvl="0"/>
            <a:r>
              <a:rPr lang="es-ES" sz="2400" dirty="0"/>
              <a:t>Proteger el medio ambiente</a:t>
            </a:r>
            <a:endParaRPr lang="es-MX" sz="2400" dirty="0"/>
          </a:p>
          <a:p>
            <a:pPr lvl="0"/>
            <a:r>
              <a:rPr lang="es-ES" sz="2400" dirty="0"/>
              <a:t>Prestar apoyo al sector privado y alentar su desarrollo</a:t>
            </a:r>
            <a:endParaRPr lang="es-MX" sz="2400" dirty="0"/>
          </a:p>
          <a:p>
            <a:pPr lvl="0"/>
            <a:r>
              <a:rPr lang="es-ES" sz="2400" dirty="0"/>
              <a:t>Promover reformas orientadas a la creación de un entorno macroeconómico estable, propicio para las inversiones y la planificación a largo plazo</a:t>
            </a:r>
            <a:endParaRPr lang="es-MX" sz="2400" dirty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470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3408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Organismos del Banco Mundial</a:t>
            </a:r>
            <a:endParaRPr lang="es-MX" dirty="0"/>
          </a:p>
        </p:txBody>
      </p:sp>
      <p:pic>
        <p:nvPicPr>
          <p:cNvPr id="1536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9916" y="1196752"/>
            <a:ext cx="2590476" cy="176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32</a:t>
            </a:fld>
            <a:endParaRPr lang="es-MX"/>
          </a:p>
        </p:txBody>
      </p:sp>
      <p:pic>
        <p:nvPicPr>
          <p:cNvPr id="15363" name="Picture 3" descr="https://encrypted-tbn1.gstatic.com/images?q=tbn:ANd9GcRpu1GFTMcL-8D4N1k9humHE2lORHPKRydrQaGjVBHOvgM4EFR1czwt2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50" y="1268760"/>
            <a:ext cx="2160238" cy="1440160"/>
          </a:xfrm>
          <a:prstGeom prst="rect">
            <a:avLst/>
          </a:prstGeom>
          <a:noFill/>
        </p:spPr>
      </p:pic>
      <p:pic>
        <p:nvPicPr>
          <p:cNvPr id="15365" name="Picture 5" descr="https://encrypted-tbn2.gstatic.com/images?q=tbn:ANd9GcQvxBPh-jur1vQjKAMrchwjYs0Xbxjz2cx-sjxre8nZaQHVOj1FBoZlj7G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154015"/>
            <a:ext cx="1440160" cy="1440161"/>
          </a:xfrm>
          <a:prstGeom prst="rect">
            <a:avLst/>
          </a:prstGeom>
          <a:noFill/>
        </p:spPr>
      </p:pic>
      <p:pic>
        <p:nvPicPr>
          <p:cNvPr id="7" name="Picture 2" descr="IFC 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30121" y="3140968"/>
            <a:ext cx="3714087" cy="576064"/>
          </a:xfrm>
          <a:prstGeom prst="rect">
            <a:avLst/>
          </a:prstGeom>
          <a:noFill/>
        </p:spPr>
      </p:pic>
      <p:sp>
        <p:nvSpPr>
          <p:cNvPr id="15367" name="AutoShape 7" descr="data:image/jpeg;base64,/9j/4AAQSkZJRgABAQAAAQABAAD/2wCEAAkGBxQSEhISEBQUFhMXFyAXFxcVFiAZHRwfHBwdHx4fIBobHTQgHyYxHygaLT0iJSkyLi46ICEzODMtPCgvLi8BCgoKDgwNFQ0MFCweFBwrLDc3KywsLCs3KysrNysrKysrKywsKysrKysrKysrKysrKysrKysrKysrKysrKysrK//AABEIADQAoAMBIgACEQEDEQH/xAAcAAACAgMBAQAAAAAAAAAAAAAABgUHAQMECAL/xABBEAACAQMCAwUFAwkGBwAAAAABAgMABBESIQUGMQcTQVFhIjJxgZEUQrEVNDVSc3ShstEjYnLBwvEIFiRVY5LS/8QAFQEBAQAAAAAAAAAAAAAAAAAAAAH/xAAUEQEAAAAAAAAAAAAAAAAAAAAA/9oADAMBAAIRAxEAPwC6b+9jhjeWZwkajLMxwAKrPmHtDvGjEtlbrHE7aIGmBMk7f+OIeHqal+aIfyhxKDh7fm0KfabhR985xGp9Opx41jgUQvOL3U7Ad3YgW8AxsHYZkIHw0ighONcU43YRxXFxJA8bY73+zyIc/radyP7w6U18A5yLyrbX0Qt7hxmIhtUUw845PH/Cd6aLu1WVGjkUMjgqwPiD1qtOXuC/arO94VMx72yl028v3lBGqJgf4fKgtGkux7S7OW6W0Tve9MhiGUwNSkg7+WxqV5F4y13ZQzSDEuCko8nQ6W/iKonlb9Ox/vcn4vQekLm4WNWeRlVFGSzHAA9SaQOKdsNjExWMSzY8Y1AHyLEUm9uXMzvcCyRiIYgGkA+8x3GfgPD1pg5L7JLcQpLfhpJXAbu9WlUz4bbk/Ogl+CdrdjOwR9cBOwMoGn5sDgfOnDi/GIbWIzXEipGPEnrnoB5n0FJEvY7Ym4SRTIIR78Ochj4e0dwOuR47dKTO3eUi5toANMMcOY1Gy5JwcDpsABQNdx212athIbh1/WAUfwLZpq5V52tOIZW3c94BkxuNLY88eI+FJHIvInCrqzjYnvZmXMhEuGRvEaQfZx6injkzk6DhsbJBlmc5aR8aiPAbeA8qCOtO0uzkuhaL3vemUxbptqUkHfy2NdXNPPtrw+VYbjvNTLrGhNQxnHWqT5e/Tyfv0n871N9vn59D+w/1GinlO2HhxO5mHxjNMfAecrK8Om3nRn/UPst8lO5+VJPA+yaxntYJWM4eSNWJWQdSPAFSKRe0DkGThZjmikaSEthZMaXRvDOPngjyoj0fRSX2Vcztf2eZTmaJu7kPntlW+Y/zp0oCiiigq/iXBDNxy4jNxPbmS3R0aEgF9JIIORvio/k7lRpLjiUH267ieG430OAXDL7Ltkbk4Iz6U688cAlm7m7siBe2xJjzsHU41Rt6HHypEuOcY4L5eIKrRllEPELVxiRMe5Iqn3wN91/zoG//AJAk/wC53/8A7r/80qcscrma74mVvrtEhdIzKrgM5VSW1HGDp2+ppy5w57gtbVZIHWWaYf8ATqpB1E9GPkBt1pO4BHJLbDhnD3LtIxa/vRugLH21Rj77HcbbCgaux+Arw8Nkssk0sis3VlZzgn1I3+dVDyr+nY/3t/xevRvD7JIIo4YhpRFCqPICvO/K9s445GxRwv2t9yhA6v44orn7T0MXFrlnBI1q+PNcD+lekrS5WREkjIKOoZSPEEZFIHatyE1+q3Ftj7TGuCpOBIvUDJ6Eb4+NVpwXnbiPCh9ndToHSO4Q+z/hbY49MkUHo+lznTku34kiibUsiZ7uRPeXPUb7EdNjVKrzfxbiFzHJbM/eIfYSFcIM9dWdjnzY/Sm7tQ43xaFbZVVolVQ8k0A1BpPLcEqo8iN/hRC5zB2XXtkGntpBKiDJaMlJAB44zv8AI00djXO09zI9pdP3mE1xufe2O4J8fDBpQvu1i/nhMA7oMwKs8aHWQdjgZIHyFNvYpydNA73lyhjymiJG2Ygn2mI8BsMZ9aKRuXv08n79J/O9Tfb5+fQ/sP8AUaieAWrjjiMUfT9tc50HGNb75xiprt2t3a+h0o7DufuqT94+QoLf5O/MbT9in8opT7cb9E4f3TEd5LIuhfH2Tkn5D8araz7QOLRxpDFkKihFxbZOAMDqtZsOUOKcVmElz3gHQzT+zgf3U2+gAFEOX/D5bsIbyQg6WkRVPmVU5/EVbVRnLnBIrK3jt4AdCDqepJ6k+pNSdAUUUUBURxvlm0u8faoI5COjEe0Pgw3qXooE6Dsx4Ypz9mDejuzD6E4prtbVIlCRIqIOioAoHyFbqKAqEj5igYEqGJH3Qm52JyM9Rsam6UrWaFmjRLXD5kwC2CmyqdXlkEbdPGgkW5niAYlZAAFJyFHvYx971HpWfy1bShtQzp6h0393V0Pp/EEVGxXEbaC1swSRA2DIGGFKoMpnBO61iea1D6ZYDoSXutbHI394tnqvsjrmgkYuPW6A4RkTSraggC4YEjoc52bbHhWyTmGEHRKro2CdLr5DO+CRuOnnuKhYuJW5V9Nq2j2SV23yzAAL0+8TjPjXVapBM2gQmSN0fMryasqpVT1Or9XHlQSNtd2xkKoihwwUkRgbsCRvj0O/mCK23XGkj15WQqmzMFGnO3s5J67j09agHubcd2wtmVpAHjZX0syk5yzLvnPgc+98a6eLXdussgkSToSxVyF1KEIJAb3jkANjw+FBIfl+H2sK+tTuoUZ3Utkb4IwDuD1rS/NEGSGWTUADgqM+1jHjt1HXauL7ZA0kSiBmfLAsWyVYrpdSepOMenStNxeRaO8+zPnSxIWQBx3YX2SMj2vc2/3ITlzxmKNgrK2SgfYDoSQB1yST4DNYHMMXeJEyyLIx06SoyDt1wfUdM1HflWCV+7WJpNemMsx6gAt165BJ+efKtFpewtoeKB2kyhYvJh1MhOnJJJPT6EUDfRUNdcfEbMGjbSH7sMCN2wDjHUbHr6VzHmoDrC+dJZgCMpjOzDwPn5etAxUVB8Q5h7pnHdMyrryQwHuBSduv3h/Gumx4t3kgjaMoSuoFj189O2+PHyoJOiiigKKKKArij4TCpUrGgKkkEDoTjP4D6UUUGx7CMrpKKVxpxjwyDj6gfSta8IgGf7JN+uRnO2PH0oooPr8mQ6tfdpq88eufxrbFaopyqqDv0GPeOW+p3oooNcHDYkJKRopJzkKOu/8AU/U19S2MbatSKdQw2QDkbdfPoPoKKKD5k4bExBMakhi+cfeOMn47CsR8NiVdIjQLvtjzxn8B9KKKAfhkJwTGmxyNsb+e3zr7WyjByEUH2RkAfczp+mTjyzRRQfJ4dEWZzGhZupI3PT+g+grMHD4kBCRqARg4HUHwPnRRQfK8MhC6BGmnBGMeDdfrtWbfh0SNqRFDYxnG+PjRR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1019" y="4437112"/>
            <a:ext cx="332344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262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826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dirty="0" smtClean="0"/>
              <a:t>Asociación Internacional de Fomento (AIF)(1960)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1228" y="1556792"/>
            <a:ext cx="8423222" cy="5040560"/>
          </a:xfrm>
        </p:spPr>
        <p:txBody>
          <a:bodyPr/>
          <a:lstStyle/>
          <a:p>
            <a:pPr>
              <a:buNone/>
            </a:pPr>
            <a:r>
              <a:rPr lang="es-MX" sz="2000" b="1" dirty="0" smtClean="0"/>
              <a:t>Objetivo:</a:t>
            </a:r>
          </a:p>
          <a:p>
            <a:pPr>
              <a:buNone/>
            </a:pPr>
            <a:r>
              <a:rPr lang="es-MX" sz="2000" b="1" dirty="0" smtClean="0"/>
              <a:t>	Apoyar a los países más pobres.  Busca reducir la pobreza a través de préstamos (denominados créditos) y donaciones para programas que contribuyen a fomentar el crecimiento económico, reducir las desigualdades y mejorar las condiciones de vida de la población.</a:t>
            </a:r>
          </a:p>
          <a:p>
            <a:r>
              <a:rPr lang="es-MX" sz="2000" dirty="0" smtClean="0"/>
              <a:t>Complementa </a:t>
            </a:r>
            <a:r>
              <a:rPr lang="es-MX" sz="2000" dirty="0" smtClean="0"/>
              <a:t>la labor del BIRF.  </a:t>
            </a:r>
            <a:endParaRPr lang="es-MX" sz="2000" dirty="0" smtClean="0"/>
          </a:p>
          <a:p>
            <a:r>
              <a:rPr lang="es-MX" sz="2000" dirty="0" smtClean="0"/>
              <a:t>Evalúa </a:t>
            </a:r>
            <a:r>
              <a:rPr lang="es-MX" sz="2000" dirty="0" smtClean="0"/>
              <a:t>los proyectos con la misma rigurosidad que el BIRF y comparten el mismo personal y sede.</a:t>
            </a:r>
          </a:p>
          <a:p>
            <a:r>
              <a:rPr lang="es-MX" sz="2000" dirty="0" smtClean="0"/>
              <a:t>Fuente de asistencia para los 82 países más pobres, 40 de los cuales están en África.</a:t>
            </a:r>
          </a:p>
          <a:p>
            <a:r>
              <a:rPr lang="es-MX" sz="2000" dirty="0" smtClean="0"/>
              <a:t>Es el principal proveedor de fondos de donantes para servicios sociales básicos y para países en riesgo de </a:t>
            </a:r>
            <a:r>
              <a:rPr lang="es-MX" sz="2000" dirty="0" smtClean="0"/>
              <a:t>enfrentar </a:t>
            </a:r>
            <a:r>
              <a:rPr lang="es-MX" sz="2000" dirty="0" smtClean="0"/>
              <a:t>problemas de endeudamiento.  </a:t>
            </a:r>
            <a:endParaRPr lang="es-MX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33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24110"/>
            <a:ext cx="7602809" cy="1004690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/>
              <a:t>Asociación Internacional de Fomento (AIF)(</a:t>
            </a:r>
            <a:r>
              <a:rPr lang="es-MX" sz="2800" dirty="0" smtClean="0"/>
              <a:t>1960)</a:t>
            </a:r>
            <a:endParaRPr lang="es-MX" sz="1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132856"/>
            <a:ext cx="7818834" cy="4115544"/>
          </a:xfrm>
        </p:spPr>
        <p:txBody>
          <a:bodyPr>
            <a:normAutofit fontScale="85000" lnSpcReduction="10000"/>
          </a:bodyPr>
          <a:lstStyle/>
          <a:p>
            <a:r>
              <a:rPr lang="es-MX" sz="2400" dirty="0" smtClean="0"/>
              <a:t>Financia  operaciones para 2.500 millones de personas, la mayoría de las cuales viven con menos de US$2 al día.</a:t>
            </a:r>
          </a:p>
          <a:p>
            <a:endParaRPr lang="es-MX" sz="2400" dirty="0" smtClean="0"/>
          </a:p>
          <a:p>
            <a:r>
              <a:rPr lang="es-MX" sz="2400" dirty="0" smtClean="0"/>
              <a:t>Los préstamos son en términos concesionarios (sus créditos no tienen cargos por interés o estos son muy bajos y el plazo de reembolso se extiende durante 25 a 40 años, incluido un periodo de gracia de 5 a 10 años.) </a:t>
            </a:r>
          </a:p>
          <a:p>
            <a:endParaRPr lang="es-MX" sz="2400" dirty="0" smtClean="0"/>
          </a:p>
          <a:p>
            <a:r>
              <a:rPr lang="es-MX" sz="2400" dirty="0" smtClean="0"/>
              <a:t>Los niveles de condonación de deuda son a través de la Iniciativa para Países Pobres Muy Endeudados (PPME) y la Iniciativa de Alivio de la Deuda Multilateral (IADM).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34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188640"/>
            <a:ext cx="7499350" cy="940966"/>
          </a:xfrm>
        </p:spPr>
        <p:txBody>
          <a:bodyPr>
            <a:noAutofit/>
          </a:bodyPr>
          <a:lstStyle/>
          <a:p>
            <a:pPr lvl="0" algn="ctr"/>
            <a:r>
              <a:rPr lang="es-ES" sz="2400" b="1" dirty="0" smtClean="0"/>
              <a:t>Banco Internacional de Reconstrucción y Fomento (BIRF) (1944)</a:t>
            </a:r>
            <a:endParaRPr lang="es-MX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124744"/>
            <a:ext cx="8178874" cy="5472608"/>
          </a:xfrm>
        </p:spPr>
        <p:txBody>
          <a:bodyPr/>
          <a:lstStyle/>
          <a:p>
            <a:pPr>
              <a:buNone/>
            </a:pPr>
            <a:r>
              <a:rPr lang="es-MX" sz="2400" b="1" dirty="0" smtClean="0"/>
              <a:t>Objetivo : </a:t>
            </a:r>
          </a:p>
          <a:p>
            <a:pPr>
              <a:buNone/>
            </a:pPr>
            <a:r>
              <a:rPr lang="es-MX" sz="2400" dirty="0" smtClean="0"/>
              <a:t>	</a:t>
            </a:r>
            <a:r>
              <a:rPr lang="es-MX" sz="2400" b="1" dirty="0" smtClean="0"/>
              <a:t>Reducir la pobreza en los países de ingreso mediano y los países pobres con capacidad crediticia mediante la promoción del desarrollo sostenible con préstamos, garantías, productos de gestión de riesgos y servicios analíticos y de asesoramiento. Posee una estructura similar a la de una cooperativa, administrados por sus 188 países miembros,  en beneficio propio.</a:t>
            </a:r>
          </a:p>
          <a:p>
            <a:r>
              <a:rPr lang="es-MX" sz="2400" dirty="0" smtClean="0"/>
              <a:t>Es </a:t>
            </a:r>
            <a:r>
              <a:rPr lang="es-MX" sz="2400" dirty="0" smtClean="0"/>
              <a:t>uno de los prestatarios institucionales más grandes desde que emitió su primer bono en 1947.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296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624110"/>
            <a:ext cx="7962850" cy="788666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 smtClean="0"/>
              <a:t>Banco Internacional de Reconstrucción y Fomento (BIRF) (1944)</a:t>
            </a:r>
            <a:endParaRPr lang="es-MX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060848"/>
            <a:ext cx="7818834" cy="4464496"/>
          </a:xfrm>
        </p:spPr>
        <p:txBody>
          <a:bodyPr>
            <a:normAutofit fontScale="92500" lnSpcReduction="20000"/>
          </a:bodyPr>
          <a:lstStyle/>
          <a:p>
            <a:r>
              <a:rPr lang="es-MX" sz="2400" dirty="0" smtClean="0"/>
              <a:t>Los ingresos generados han permitido financiar actividades de desarrollo y garantizar su solidez financiera, con la posibilidad de obtener empréstitos a bajo interés y ofrecer a sus clientes buenas condiciones de préstamo.</a:t>
            </a:r>
          </a:p>
          <a:p>
            <a:endParaRPr lang="es-MX" sz="2400" dirty="0" smtClean="0"/>
          </a:p>
          <a:p>
            <a:r>
              <a:rPr lang="es-MX" sz="2400" dirty="0" smtClean="0"/>
              <a:t>Mantiene el compromiso de mejorar aún más los servicios que ofrece a sus miembros. </a:t>
            </a:r>
          </a:p>
          <a:p>
            <a:endParaRPr lang="es-MX" sz="2400" dirty="0" smtClean="0"/>
          </a:p>
          <a:p>
            <a:r>
              <a:rPr lang="es-MX" sz="2400" dirty="0" smtClean="0"/>
              <a:t>Renueva sus productos financieros y de gestión de riesgos, ampliando la provisión de servicios de conocimientos independientes y facilitando a los clientes el trato con el Banco.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36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850106"/>
          </a:xfrm>
        </p:spPr>
        <p:txBody>
          <a:bodyPr>
            <a:normAutofit/>
          </a:bodyPr>
          <a:lstStyle/>
          <a:p>
            <a:pPr lvl="0" algn="ctr"/>
            <a:r>
              <a:rPr lang="es-ES" sz="2400" b="1" dirty="0" smtClean="0"/>
              <a:t>Corporación Internacional de Finanzas (CIF) </a:t>
            </a:r>
            <a:br>
              <a:rPr lang="es-ES" sz="2400" b="1" dirty="0" smtClean="0"/>
            </a:br>
            <a:r>
              <a:rPr lang="es-ES" sz="2400" b="1" dirty="0" smtClean="0"/>
              <a:t>(International </a:t>
            </a:r>
            <a:r>
              <a:rPr lang="es-ES" sz="2400" b="1" dirty="0" err="1" smtClean="0"/>
              <a:t>Finance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Corporation</a:t>
            </a:r>
            <a:r>
              <a:rPr lang="es-ES" sz="2400" b="1" dirty="0" smtClean="0"/>
              <a:t> - IFC) 1956</a:t>
            </a:r>
            <a:endParaRPr lang="es-MX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196752"/>
            <a:ext cx="7962850" cy="5051648"/>
          </a:xfrm>
        </p:spPr>
        <p:txBody>
          <a:bodyPr/>
          <a:lstStyle/>
          <a:p>
            <a:pPr>
              <a:buNone/>
            </a:pPr>
            <a:r>
              <a:rPr lang="es-MX" sz="2400" b="1" dirty="0" smtClean="0"/>
              <a:t>Prioridades estratégicas:</a:t>
            </a:r>
          </a:p>
          <a:p>
            <a:r>
              <a:rPr lang="es-MX" sz="2400" dirty="0" smtClean="0"/>
              <a:t>Fortalecer los mercados de frontera.</a:t>
            </a:r>
          </a:p>
          <a:p>
            <a:r>
              <a:rPr lang="es-MX" sz="2400" dirty="0" smtClean="0"/>
              <a:t>Abordar el cambio climático y velar por la sostenibilidad ambiental y social.</a:t>
            </a:r>
          </a:p>
          <a:p>
            <a:r>
              <a:rPr lang="es-MX" sz="2400" dirty="0" smtClean="0"/>
              <a:t>Afrontar las limitaciones al crecimiento del sector privado en infraestructura, salud, educación, y en la cadena de suministro de alimentos.</a:t>
            </a:r>
          </a:p>
          <a:p>
            <a:r>
              <a:rPr lang="es-MX" sz="2400" dirty="0" smtClean="0"/>
              <a:t>Desarrollar los mercados financieros locales.</a:t>
            </a:r>
          </a:p>
          <a:p>
            <a:r>
              <a:rPr lang="es-MX" sz="2400" dirty="0" smtClean="0"/>
              <a:t>Establecer relaciones a largo plazo con los clientes en los mercados emergentes.</a:t>
            </a:r>
          </a:p>
          <a:p>
            <a:endParaRPr lang="es-MX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37</a:t>
            </a:fld>
            <a:endParaRPr lang="es-MX"/>
          </a:p>
        </p:txBody>
      </p:sp>
      <p:pic>
        <p:nvPicPr>
          <p:cNvPr id="10242" name="Picture 2" descr="IFC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6550" y="5517232"/>
            <a:ext cx="3714087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351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400" b="1" dirty="0" smtClean="0"/>
              <a:t>Corporación Internacional de Finanzas (CIF) (IFC)  </a:t>
            </a:r>
            <a:r>
              <a:rPr lang="es-MX" sz="2400" b="1" dirty="0" smtClean="0"/>
              <a:t>continúa</a:t>
            </a:r>
            <a:r>
              <a:rPr lang="es-ES" sz="2400" b="1" dirty="0" smtClean="0"/>
              <a:t>…</a:t>
            </a:r>
            <a:endParaRPr lang="es-MX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580728"/>
            <a:ext cx="8178874" cy="4800600"/>
          </a:xfrm>
        </p:spPr>
        <p:txBody>
          <a:bodyPr/>
          <a:lstStyle/>
          <a:p>
            <a:r>
              <a:rPr lang="es-MX" sz="2400" dirty="0" smtClean="0"/>
              <a:t>Centra su labor exclusivamente en el sector privado de los países en desarrollo.</a:t>
            </a:r>
          </a:p>
          <a:p>
            <a:r>
              <a:rPr lang="es-MX" sz="2400" dirty="0" smtClean="0"/>
              <a:t>Conformada por 184 países miembros que trabajan en conjunto para determinar las políticas de la organización. </a:t>
            </a:r>
          </a:p>
          <a:p>
            <a:r>
              <a:rPr lang="es-MX" sz="2400" dirty="0" smtClean="0"/>
              <a:t>Facilita que empresas e instituciones financieras en mercados emergentes creen empleos, generen ingresos fiscales, mejoren el gobierno corporativo y el desempeño medioambiental y contribuyan a las comunidades locales.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38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89670" y="620688"/>
            <a:ext cx="7644780" cy="1479713"/>
          </a:xfrm>
        </p:spPr>
        <p:txBody>
          <a:bodyPr>
            <a:noAutofit/>
          </a:bodyPr>
          <a:lstStyle/>
          <a:p>
            <a:pPr lvl="0"/>
            <a:r>
              <a:rPr lang="es-ES" sz="2400" b="1" dirty="0" smtClean="0"/>
              <a:t>Centro Internacional de Arreglo de Diferencias Relativas a Inversiones (CIADI) </a:t>
            </a:r>
            <a:r>
              <a:rPr lang="es-ES" sz="2400" b="1" dirty="0" smtClean="0"/>
              <a:t/>
            </a:r>
            <a:br>
              <a:rPr lang="es-ES" sz="2400" b="1" dirty="0" smtClean="0"/>
            </a:br>
            <a:r>
              <a:rPr lang="en-US" sz="2400" dirty="0" smtClean="0"/>
              <a:t>International </a:t>
            </a:r>
            <a:r>
              <a:rPr lang="en-US" sz="2400" dirty="0" smtClean="0"/>
              <a:t>Centre for Settlement of Investment Disputes </a:t>
            </a:r>
            <a:r>
              <a:rPr lang="es-ES" sz="2400" b="1" dirty="0" smtClean="0"/>
              <a:t>(ICSID)</a:t>
            </a:r>
            <a:endParaRPr lang="es-MX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2420888"/>
            <a:ext cx="8250882" cy="2952328"/>
          </a:xfrm>
        </p:spPr>
        <p:txBody>
          <a:bodyPr>
            <a:normAutofit/>
          </a:bodyPr>
          <a:lstStyle/>
          <a:p>
            <a:endParaRPr lang="es-MX" sz="2000" dirty="0" smtClean="0"/>
          </a:p>
          <a:p>
            <a:r>
              <a:rPr lang="es-MX" sz="2000" dirty="0" smtClean="0"/>
              <a:t>Presta servicios internacionales de conciliación y arbitraje para ayudar a resolver disputas sobre inversiones.</a:t>
            </a:r>
            <a:endParaRPr lang="es-MX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39</a:t>
            </a:fld>
            <a:endParaRPr lang="es-MX"/>
          </a:p>
        </p:txBody>
      </p:sp>
      <p:pic>
        <p:nvPicPr>
          <p:cNvPr id="2050" name="Picture 2" descr="Resultado de imagen para ciad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519" y="4221088"/>
            <a:ext cx="2028825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98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260648"/>
            <a:ext cx="7499350" cy="720080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Estructura de la unidad de aprendizaje *</a:t>
            </a:r>
            <a:endParaRPr lang="es-MX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980728"/>
            <a:ext cx="6336704" cy="528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4</a:t>
            </a:fld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1475656" y="630932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* Anexo final: Programa completo de la UA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5343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s-ES" sz="2800" b="1" dirty="0" smtClean="0"/>
              <a:t>Organismo Multilateral de Garantía de Inversión (MIGA) (1988)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100" y="1940768"/>
            <a:ext cx="7499350" cy="2928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000" dirty="0" smtClean="0"/>
              <a:t>Objetivo</a:t>
            </a:r>
          </a:p>
          <a:p>
            <a:r>
              <a:rPr lang="es-MX" sz="2000" dirty="0" smtClean="0"/>
              <a:t>Promover la inversión extranjera directa en los países en desarrollo, apoyar el crecimiento económico, reducir la pobreza y mejorar la vida de las personas. </a:t>
            </a:r>
          </a:p>
          <a:p>
            <a:endParaRPr lang="es-MX" sz="2000" dirty="0" smtClean="0"/>
          </a:p>
          <a:p>
            <a:r>
              <a:rPr lang="es-MX" sz="2000" dirty="0" smtClean="0"/>
              <a:t>Ofrece seguros contra riesgos políticos (garantías) a inversores.   </a:t>
            </a:r>
            <a:endParaRPr lang="es-MX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40</a:t>
            </a:fld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368" y="4476328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30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476672"/>
            <a:ext cx="7499350" cy="648072"/>
          </a:xfrm>
        </p:spPr>
        <p:txBody>
          <a:bodyPr>
            <a:normAutofit fontScale="90000"/>
          </a:bodyPr>
          <a:lstStyle/>
          <a:p>
            <a:r>
              <a:rPr lang="es-ES" sz="2400" b="1" dirty="0" smtClean="0"/>
              <a:t>FONDO MONETARIO INTERNACIONAL (FMI)</a:t>
            </a:r>
            <a:br>
              <a:rPr lang="es-ES" sz="2400" b="1" dirty="0" smtClean="0"/>
            </a:br>
            <a:r>
              <a:rPr lang="es-ES" sz="2000" dirty="0" smtClean="0"/>
              <a:t>Fundado en 1945, 188 países miembros a 2010</a:t>
            </a:r>
            <a:r>
              <a:rPr lang="es-MX" sz="2000" dirty="0" smtClean="0"/>
              <a:t/>
            </a:r>
            <a:br>
              <a:rPr lang="es-MX" sz="2000" dirty="0" smtClean="0"/>
            </a:br>
            <a:endParaRPr lang="es-MX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617712"/>
            <a:ext cx="7746826" cy="3035424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Objetivo:</a:t>
            </a:r>
          </a:p>
          <a:p>
            <a:r>
              <a:rPr lang="es-ES" dirty="0" smtClean="0"/>
              <a:t>Fomentar la </a:t>
            </a:r>
            <a:r>
              <a:rPr lang="es-ES" b="1" dirty="0" smtClean="0"/>
              <a:t>cooperación monetaria internacional</a:t>
            </a:r>
            <a:r>
              <a:rPr lang="es-ES" dirty="0" smtClean="0"/>
              <a:t>, </a:t>
            </a:r>
          </a:p>
          <a:p>
            <a:r>
              <a:rPr lang="es-ES" dirty="0" smtClean="0"/>
              <a:t>Afianzar la estabilidad financiera, </a:t>
            </a:r>
          </a:p>
          <a:p>
            <a:r>
              <a:rPr lang="es-ES" dirty="0" smtClean="0"/>
              <a:t>Facilitar el comercio internacional,</a:t>
            </a:r>
          </a:p>
          <a:p>
            <a:r>
              <a:rPr lang="es-ES" dirty="0" smtClean="0"/>
              <a:t>Promover un empleo elevado y un crecimiento económico sostenible </a:t>
            </a:r>
          </a:p>
          <a:p>
            <a:r>
              <a:rPr lang="es-ES" dirty="0" smtClean="0"/>
              <a:t>Reducir la pobreza en el mundo entero.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41</a:t>
            </a:fld>
            <a:endParaRPr lang="es-MX"/>
          </a:p>
        </p:txBody>
      </p:sp>
      <p:pic>
        <p:nvPicPr>
          <p:cNvPr id="4098" name="Picture 2" descr="Resultado de imagen para f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356463"/>
            <a:ext cx="3744416" cy="209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69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274638"/>
            <a:ext cx="4937100" cy="706090"/>
          </a:xfrm>
        </p:spPr>
        <p:txBody>
          <a:bodyPr>
            <a:normAutofit/>
          </a:bodyPr>
          <a:lstStyle/>
          <a:p>
            <a:r>
              <a:rPr lang="es-MX" sz="3200" dirty="0" smtClean="0"/>
              <a:t>Función del FMI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484784"/>
            <a:ext cx="7850833" cy="4426438"/>
          </a:xfrm>
        </p:spPr>
        <p:txBody>
          <a:bodyPr>
            <a:normAutofit/>
          </a:bodyPr>
          <a:lstStyle/>
          <a:p>
            <a:r>
              <a:rPr lang="es-ES" sz="2000" dirty="0" smtClean="0"/>
              <a:t>Suministrar préstamos a los países miembros afectados por problemas efectivos o potenciales de balanza de pagos, </a:t>
            </a:r>
          </a:p>
          <a:p>
            <a:r>
              <a:rPr lang="es-ES" sz="2000" dirty="0" smtClean="0"/>
              <a:t>Reconstituir sus reservas internacionales, estabilizar su moneda, seguir pagando sus importaciones y restablecer las condiciones del crecimiento económico.</a:t>
            </a:r>
            <a:endParaRPr lang="es-MX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42</a:t>
            </a:fld>
            <a:endParaRPr lang="es-MX"/>
          </a:p>
        </p:txBody>
      </p:sp>
      <p:pic>
        <p:nvPicPr>
          <p:cNvPr id="5122" name="Picture 2" descr="Resultado de imagen para paises deudores del fmi 2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3626172"/>
            <a:ext cx="4608511" cy="311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86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Obligatoriedad y alcances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96207" y="1700808"/>
            <a:ext cx="7438194" cy="4210414"/>
          </a:xfrm>
        </p:spPr>
        <p:txBody>
          <a:bodyPr>
            <a:noAutofit/>
          </a:bodyPr>
          <a:lstStyle/>
          <a:p>
            <a:r>
              <a:rPr lang="es-MX" sz="2000" dirty="0" smtClean="0"/>
              <a:t>Un Estado expresa su consentimiento, a través </a:t>
            </a:r>
            <a:r>
              <a:rPr lang="es-MX" sz="2000" dirty="0" smtClean="0"/>
              <a:t>de:</a:t>
            </a:r>
          </a:p>
          <a:p>
            <a:pPr marL="82550" indent="0">
              <a:buNone/>
            </a:pPr>
            <a:endParaRPr lang="es-MX" sz="2000" dirty="0" smtClean="0"/>
          </a:p>
          <a:p>
            <a:pPr lvl="1"/>
            <a:r>
              <a:rPr lang="es-MX" sz="2000" dirty="0" smtClean="0"/>
              <a:t> </a:t>
            </a:r>
            <a:r>
              <a:rPr lang="es-MX" sz="2000" dirty="0" smtClean="0"/>
              <a:t>un Acta concreta, y su voluntad de asumir los derechos y obligaciones que acompañan su incorporación a un organismo internacional. </a:t>
            </a:r>
            <a:endParaRPr lang="es-MX" sz="2000" dirty="0" smtClean="0"/>
          </a:p>
          <a:p>
            <a:pPr lvl="1"/>
            <a:r>
              <a:rPr lang="es-MX" sz="2000" dirty="0" smtClean="0"/>
              <a:t>Normalmente  </a:t>
            </a:r>
            <a:r>
              <a:rPr lang="es-MX" sz="2000" dirty="0" smtClean="0"/>
              <a:t>se acompaña de la firma y ratificación de su inclusión, o de la adhesión a él.</a:t>
            </a:r>
          </a:p>
          <a:p>
            <a:endParaRPr lang="es-MX" sz="2000" dirty="0" smtClean="0"/>
          </a:p>
          <a:p>
            <a:r>
              <a:rPr lang="es-MX" sz="2000" dirty="0" smtClean="0"/>
              <a:t>Las </a:t>
            </a:r>
            <a:r>
              <a:rPr lang="es-MX" sz="2000" dirty="0" smtClean="0"/>
              <a:t>normas comerciales, el foro de negociación y el sistema de solución de diferencias de la OMC no son fines en sí mismos.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959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35100" y="1451428"/>
            <a:ext cx="7499350" cy="4796971"/>
          </a:xfrm>
        </p:spPr>
        <p:txBody>
          <a:bodyPr/>
          <a:lstStyle/>
          <a:p>
            <a:r>
              <a:rPr lang="es-MX" sz="2400" dirty="0"/>
              <a:t>Son c</a:t>
            </a:r>
            <a:r>
              <a:rPr lang="es-MX" sz="2400" b="1" dirty="0"/>
              <a:t>ondiciones previas necesarias para el comercio libre y previsible, pero no siempre son suficientes para propiciar resultados.</a:t>
            </a:r>
            <a:r>
              <a:rPr lang="es-MX" sz="2400" dirty="0"/>
              <a:t> </a:t>
            </a:r>
          </a:p>
          <a:p>
            <a:endParaRPr lang="es-MX" sz="2400" dirty="0" smtClean="0"/>
          </a:p>
          <a:p>
            <a:r>
              <a:rPr lang="es-MX" sz="2400" dirty="0" smtClean="0"/>
              <a:t>Los </a:t>
            </a:r>
            <a:r>
              <a:rPr lang="es-MX" sz="2400" dirty="0"/>
              <a:t>miembros de la OMC han reconocido que es necesario complementar el sistema multilateral con mejoras de la capacidad comercial.</a:t>
            </a:r>
          </a:p>
          <a:p>
            <a:endParaRPr lang="es-MX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406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6809308" cy="63408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b="1" dirty="0" smtClean="0"/>
              <a:t>Acuerdos generales</a:t>
            </a:r>
            <a:endParaRPr lang="es-ES" sz="3200" b="1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268760"/>
            <a:ext cx="7962850" cy="4896544"/>
          </a:xfrm>
        </p:spPr>
        <p:txBody>
          <a:bodyPr>
            <a:normAutofit/>
          </a:bodyPr>
          <a:lstStyle/>
          <a:p>
            <a:r>
              <a:rPr lang="es-ES" sz="2400" dirty="0" smtClean="0"/>
              <a:t>Los países socios de los organismos internacionales están sujetos a los acuerdos y reglamentaciones de los mismos, así como al derecho internacional público aplicable.</a:t>
            </a:r>
          </a:p>
          <a:p>
            <a:r>
              <a:rPr lang="es-ES" sz="2400" dirty="0" smtClean="0"/>
              <a:t>Las negociaciones comerciales seguirán avanzando por los beneficios económicos que traen consigo.</a:t>
            </a:r>
          </a:p>
          <a:p>
            <a:r>
              <a:rPr lang="es-ES" sz="2400" dirty="0" smtClean="0"/>
              <a:t>El cumplimiento de obligaciones y lineamientos permitirá una mejor distribución de los beneficios. </a:t>
            </a:r>
          </a:p>
          <a:p>
            <a:r>
              <a:rPr lang="es-ES" sz="2400" dirty="0" smtClean="0"/>
              <a:t>Las consideraciones políticas seguirán complicando las negociaciones y el cumplimiento.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452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2 Marcador de contenido"/>
          <p:cNvSpPr>
            <a:spLocks noGrp="1"/>
          </p:cNvSpPr>
          <p:nvPr>
            <p:ph idx="1"/>
          </p:nvPr>
        </p:nvSpPr>
        <p:spPr>
          <a:xfrm>
            <a:off x="1331640" y="548680"/>
            <a:ext cx="7602810" cy="5688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MX" b="1" dirty="0" smtClean="0"/>
              <a:t>Bibliografía:</a:t>
            </a:r>
          </a:p>
          <a:p>
            <a:r>
              <a:rPr lang="es-ES" dirty="0" err="1" smtClean="0"/>
              <a:t>Carbaugh</a:t>
            </a:r>
            <a:r>
              <a:rPr lang="es-ES" dirty="0" smtClean="0"/>
              <a:t>, R. (2009) Economía Internacional, 12ª. Edición, </a:t>
            </a:r>
            <a:r>
              <a:rPr lang="es-ES" dirty="0" err="1" smtClean="0"/>
              <a:t>Cengage</a:t>
            </a:r>
            <a:r>
              <a:rPr lang="es-ES" dirty="0" smtClean="0"/>
              <a:t> Editores</a:t>
            </a:r>
            <a:r>
              <a:rPr lang="es-ES" dirty="0" smtClean="0"/>
              <a:t>, México </a:t>
            </a:r>
            <a:endParaRPr lang="es-MX" dirty="0" smtClean="0"/>
          </a:p>
          <a:p>
            <a:r>
              <a:rPr lang="es-MX" dirty="0" smtClean="0"/>
              <a:t>Código Fiscal de la Federación</a:t>
            </a:r>
          </a:p>
          <a:p>
            <a:r>
              <a:rPr lang="es-MX" dirty="0" smtClean="0"/>
              <a:t>Constitución Política de los Estados Unidos Mexicanos</a:t>
            </a:r>
          </a:p>
          <a:p>
            <a:r>
              <a:rPr lang="es-MX" dirty="0" smtClean="0"/>
              <a:t>Fondo </a:t>
            </a:r>
            <a:r>
              <a:rPr lang="es-MX" dirty="0" smtClean="0"/>
              <a:t>Monetario Internacional,  en http://www.imf.org/external/spanish/ (en línea) </a:t>
            </a:r>
          </a:p>
          <a:p>
            <a:r>
              <a:rPr lang="es-MX" dirty="0" smtClean="0"/>
              <a:t>Garza, H. (2002) Entre la globalización y la dependencia. El Colegio de México. México </a:t>
            </a:r>
          </a:p>
          <a:p>
            <a:r>
              <a:rPr lang="es-MX" dirty="0" smtClean="0"/>
              <a:t>Grupo Banco Mundial,  en http://www.bancomundial.org/ (en línea) </a:t>
            </a:r>
          </a:p>
          <a:p>
            <a:r>
              <a:rPr lang="es-MX" dirty="0" smtClean="0"/>
              <a:t>Ley de Comercio Exterior </a:t>
            </a:r>
          </a:p>
          <a:p>
            <a:r>
              <a:rPr lang="es-MX" dirty="0" smtClean="0"/>
              <a:t>Organización Mundial de Comercio, en http://www.wto.org/indexsp.htm (en línea) </a:t>
            </a:r>
          </a:p>
          <a:p>
            <a:pPr algn="ctr">
              <a:buNone/>
            </a:pPr>
            <a:endParaRPr lang="es-MX" dirty="0" smtClean="0">
              <a:solidFill>
                <a:srgbClr val="CC3399"/>
              </a:solidFill>
            </a:endParaRPr>
          </a:p>
          <a:p>
            <a:pPr algn="ctr">
              <a:buNone/>
            </a:pPr>
            <a:endParaRPr lang="es-MX" dirty="0">
              <a:solidFill>
                <a:srgbClr val="CC3399"/>
              </a:solidFill>
            </a:endParaRPr>
          </a:p>
          <a:p>
            <a:pPr algn="ctr">
              <a:buNone/>
            </a:pPr>
            <a:endParaRPr lang="es-MX" dirty="0" smtClean="0">
              <a:solidFill>
                <a:srgbClr val="CC3399"/>
              </a:solidFill>
            </a:endParaRPr>
          </a:p>
          <a:p>
            <a:pPr algn="ctr">
              <a:buNone/>
            </a:pPr>
            <a:endParaRPr lang="es-MX" dirty="0">
              <a:solidFill>
                <a:srgbClr val="CC3399"/>
              </a:solidFill>
            </a:endParaRPr>
          </a:p>
          <a:p>
            <a:pPr algn="ctr">
              <a:buNone/>
            </a:pPr>
            <a:endParaRPr lang="es-MX" dirty="0" smtClean="0">
              <a:solidFill>
                <a:srgbClr val="CC3399"/>
              </a:solidFill>
            </a:endParaRPr>
          </a:p>
          <a:p>
            <a:pPr algn="ctr">
              <a:buNone/>
            </a:pPr>
            <a:endParaRPr lang="es-MX" dirty="0">
              <a:solidFill>
                <a:srgbClr val="CC3399"/>
              </a:solidFill>
            </a:endParaRPr>
          </a:p>
          <a:p>
            <a:pPr algn="r">
              <a:buNone/>
            </a:pPr>
            <a:endParaRPr lang="es-MX" dirty="0" smtClean="0">
              <a:solidFill>
                <a:srgbClr val="CC3399"/>
              </a:solidFill>
            </a:endParaRPr>
          </a:p>
          <a:p>
            <a:pPr algn="r">
              <a:buNone/>
            </a:pPr>
            <a:endParaRPr lang="es-MX" dirty="0">
              <a:solidFill>
                <a:srgbClr val="CC3399"/>
              </a:solidFill>
            </a:endParaRPr>
          </a:p>
          <a:p>
            <a:pPr algn="r">
              <a:buNone/>
            </a:pPr>
            <a:r>
              <a:rPr lang="es-MX" dirty="0" smtClean="0">
                <a:solidFill>
                  <a:srgbClr val="CC3399"/>
                </a:solidFill>
              </a:rPr>
              <a:t>GRACIAS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46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72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Anexo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16313" y="1916832"/>
            <a:ext cx="7978201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836712"/>
            <a:ext cx="8568952" cy="89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9016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14248" y="1407886"/>
            <a:ext cx="6932058" cy="450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708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33760" y="1556792"/>
            <a:ext cx="7600640" cy="4353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351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3 Marcador de contenido"/>
          <p:cNvSpPr>
            <a:spLocks noGrp="1"/>
          </p:cNvSpPr>
          <p:nvPr>
            <p:ph/>
          </p:nvPr>
        </p:nvSpPr>
        <p:spPr>
          <a:xfrm>
            <a:off x="900113" y="866775"/>
            <a:ext cx="7488237" cy="5441950"/>
          </a:xfrm>
        </p:spPr>
        <p:txBody>
          <a:bodyPr>
            <a:normAutofit fontScale="92500" lnSpcReduction="20000"/>
          </a:bodyPr>
          <a:lstStyle/>
          <a:p>
            <a:r>
              <a:rPr lang="es-ES" altLang="es-MX" sz="1800" dirty="0" smtClean="0"/>
              <a:t>El profesional formado como Licenciado en Relaciones Económicas Internacionales contará con los conocimientos, conceptos y principios que se relacionan con el área de la política comercial.</a:t>
            </a:r>
            <a:endParaRPr lang="es-MX" altLang="es-MX" sz="1800" dirty="0" smtClean="0"/>
          </a:p>
          <a:p>
            <a:r>
              <a:rPr lang="es-ES" altLang="es-MX" sz="1800" dirty="0"/>
              <a:t>E</a:t>
            </a:r>
            <a:r>
              <a:rPr lang="es-ES" altLang="es-MX" sz="1800" dirty="0" smtClean="0"/>
              <a:t>sta unidad de aprendizaje tiene como objetivo contribuir en su formación profesional mediante la adquisición de conocimientos, conceptos, principios y técnicas  relacionados con el análisis e interpretación de las relaciones económicas entre países y empresas de diferentes territorios, a través de la evolución de las corrientes teóricas, los instrumentos de política comercial y las alianzas que se han desarrollado, ofreciendo la explicación de hechos que se dan día a día en la economía mundial, así como la búsqueda y propuesta de solución a situaciones especificas.           </a:t>
            </a:r>
            <a:endParaRPr lang="es-MX" altLang="es-MX" sz="1800" dirty="0" smtClean="0"/>
          </a:p>
          <a:p>
            <a:r>
              <a:rPr lang="es-MX" altLang="es-MX" sz="1800" dirty="0" smtClean="0"/>
              <a:t>Un aspecto clave consistirá en el análisis de las relaciones comerciales realizadas entre los países, bajo el auspicio y supervisión de los organismos internacionales de los que cada uno de ellos forma parte.</a:t>
            </a:r>
          </a:p>
          <a:p>
            <a:r>
              <a:rPr lang="es-MX" altLang="es-MX" sz="1800" dirty="0" smtClean="0"/>
              <a:t>Estos organismos supervisan y establecen los lineamientos sobre las transacciones económicas realizadas, de tal suerte que las posibles diferencias entre agentes económicos ubicados en distintas áreas geográficas (países o bloques económicos),  se pueden solucionar a través de su intervención. 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D9A1B-C5A5-4A91-A706-BF8141750A4B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8196" name="4 CuadroTexto"/>
          <p:cNvSpPr txBox="1">
            <a:spLocks noChangeArrowheads="1"/>
          </p:cNvSpPr>
          <p:nvPr/>
        </p:nvSpPr>
        <p:spPr bwMode="auto">
          <a:xfrm>
            <a:off x="3348038" y="404813"/>
            <a:ext cx="2519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 eaLnBrk="1" hangingPunct="1"/>
            <a:r>
              <a:rPr lang="es-MX" altLang="es-MX" sz="2400" b="1" dirty="0"/>
              <a:t>Guión de uso</a:t>
            </a:r>
          </a:p>
        </p:txBody>
      </p:sp>
    </p:spTree>
    <p:extLst>
      <p:ext uri="{BB962C8B-B14F-4D97-AF65-F5344CB8AC3E}">
        <p14:creationId xmlns:p14="http://schemas.microsoft.com/office/powerpoint/2010/main" val="352111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75343" y="1700808"/>
            <a:ext cx="7759057" cy="403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1646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94953" y="1412776"/>
            <a:ext cx="6970765" cy="449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7583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87624" y="1409387"/>
            <a:ext cx="6979597" cy="45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4380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43608" y="1332546"/>
            <a:ext cx="7141098" cy="457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542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599" y="1253510"/>
            <a:ext cx="7790619" cy="505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0458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0305" y="908720"/>
            <a:ext cx="8020127" cy="520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0711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83016" y="1196752"/>
            <a:ext cx="7769125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7950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6232" y="1196752"/>
            <a:ext cx="809816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8130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Marcador de contenido"/>
          <p:cNvSpPr>
            <a:spLocks noGrp="1"/>
          </p:cNvSpPr>
          <p:nvPr>
            <p:ph/>
          </p:nvPr>
        </p:nvSpPr>
        <p:spPr>
          <a:xfrm>
            <a:off x="827584" y="635000"/>
            <a:ext cx="7859216" cy="5962352"/>
          </a:xfrm>
        </p:spPr>
        <p:txBody>
          <a:bodyPr>
            <a:normAutofit fontScale="92500" lnSpcReduction="10000"/>
          </a:bodyPr>
          <a:lstStyle/>
          <a:p>
            <a:r>
              <a:rPr lang="es-ES" altLang="es-MX" sz="1800" b="1" dirty="0" smtClean="0"/>
              <a:t>¿Que muestra?</a:t>
            </a:r>
            <a:endParaRPr lang="es-MX" altLang="es-MX" sz="1800" dirty="0" smtClean="0"/>
          </a:p>
          <a:p>
            <a:r>
              <a:rPr lang="es-ES" altLang="es-MX" sz="1800" dirty="0" smtClean="0"/>
              <a:t>Siguiendo con el programa de la UA, en la unidad III se incluyen la caracterización y principales funciones de los organismos internacionales involucrados en las operaciones de comercio internacional y la política comercial implementada,  por lo que con este material se aborda cada una de estas organizaciones y su relación con la política comercial internacional. </a:t>
            </a:r>
            <a:endParaRPr lang="es-MX" altLang="es-MX" sz="1800" dirty="0" smtClean="0"/>
          </a:p>
          <a:p>
            <a:r>
              <a:rPr lang="es-ES" altLang="es-MX" sz="1800" b="1" dirty="0" smtClean="0"/>
              <a:t>¿Como utilizarlo?</a:t>
            </a:r>
            <a:endParaRPr lang="es-MX" altLang="es-MX" sz="1800" dirty="0" smtClean="0"/>
          </a:p>
          <a:p>
            <a:r>
              <a:rPr lang="es-ES" altLang="es-MX" sz="1800" dirty="0" smtClean="0"/>
              <a:t>La presentación del material se hace de acuerdo a la programación de la misma UA, considerando que su avance ha sido diseñado para ir de lo general a lo particular partiendo de la caracterización de las instituciones, sus funciones y su relación con la política comercial,. </a:t>
            </a:r>
          </a:p>
          <a:p>
            <a:r>
              <a:rPr lang="es-ES" altLang="es-MX" sz="1800" dirty="0" smtClean="0"/>
              <a:t>La constante referencia a hechos y acontecimientos de la economía mundial diaria, </a:t>
            </a:r>
            <a:r>
              <a:rPr lang="es-ES" altLang="es-MX" sz="1800" dirty="0"/>
              <a:t>en específico, poder contrastar con situaciones y análisis de casos </a:t>
            </a:r>
            <a:r>
              <a:rPr lang="es-ES" altLang="es-MX" sz="1800" dirty="0" smtClean="0"/>
              <a:t>de </a:t>
            </a:r>
            <a:r>
              <a:rPr lang="es-ES" altLang="es-MX" sz="1800" dirty="0"/>
              <a:t>la economía </a:t>
            </a:r>
            <a:r>
              <a:rPr lang="es-ES" altLang="es-MX" sz="1800" dirty="0" smtClean="0"/>
              <a:t>mexicana,  permitiendo enlazar estos conocimientos y presentaciones a fin de hacerlo práctico y asequible al alumno para desarrollar el análisis de situaciones concretas.</a:t>
            </a:r>
            <a:endParaRPr lang="es-MX" altLang="es-MX" sz="1800" dirty="0" smtClean="0"/>
          </a:p>
          <a:p>
            <a:r>
              <a:rPr lang="es-ES" altLang="es-MX" sz="1800" b="1" dirty="0" smtClean="0"/>
              <a:t>Requerimientos de uso</a:t>
            </a:r>
            <a:endParaRPr lang="es-MX" altLang="es-MX" sz="1800" dirty="0" smtClean="0"/>
          </a:p>
          <a:p>
            <a:r>
              <a:rPr lang="es-ES" altLang="es-MX" sz="1800" dirty="0" smtClean="0"/>
              <a:t>Equipo de cómputo (PC o laptop), con sistema operativo Windows y Office, proyector de </a:t>
            </a:r>
            <a:r>
              <a:rPr lang="es-ES" altLang="es-MX" sz="1800" dirty="0" smtClean="0"/>
              <a:t>diapositivas, o pantalla.</a:t>
            </a:r>
            <a:endParaRPr lang="es-MX" altLang="es-MX" sz="1800" dirty="0" smtClean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7F447-732C-450E-9A5D-CA16BE6AEB74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399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476672"/>
            <a:ext cx="7818834" cy="5771728"/>
          </a:xfrm>
        </p:spPr>
        <p:txBody>
          <a:bodyPr/>
          <a:lstStyle/>
          <a:p>
            <a:r>
              <a:rPr lang="es-MX" dirty="0"/>
              <a:t>OBJETIVO:</a:t>
            </a:r>
            <a:br>
              <a:rPr lang="es-MX" dirty="0"/>
            </a:br>
            <a:r>
              <a:rPr lang="es-MX" dirty="0"/>
              <a:t>Presentar la relación entre la política comercial, </a:t>
            </a:r>
            <a:r>
              <a:rPr lang="es-MX" dirty="0" smtClean="0"/>
              <a:t>los </a:t>
            </a:r>
            <a:r>
              <a:rPr lang="es-MX" dirty="0"/>
              <a:t>lineamientos del Derecho Internacional Público, y los organismos </a:t>
            </a:r>
            <a:r>
              <a:rPr lang="es-MX" dirty="0" smtClean="0"/>
              <a:t>internacionales relacionados</a:t>
            </a:r>
            <a:r>
              <a:rPr lang="es-MX" dirty="0"/>
              <a:t>. </a:t>
            </a: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7</a:t>
            </a:fld>
            <a:endParaRPr lang="es-MX"/>
          </a:p>
        </p:txBody>
      </p:sp>
      <p:pic>
        <p:nvPicPr>
          <p:cNvPr id="4" name="Picture 10" descr="MCj025007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716016" y="3032078"/>
            <a:ext cx="3600400" cy="320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99350" cy="648072"/>
          </a:xfrm>
        </p:spPr>
        <p:txBody>
          <a:bodyPr>
            <a:normAutofit/>
          </a:bodyPr>
          <a:lstStyle/>
          <a:p>
            <a:pPr lvl="1"/>
            <a:r>
              <a:rPr lang="es-MX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Política </a:t>
            </a:r>
            <a:r>
              <a:rPr lang="es-MX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Comercial</a:t>
            </a:r>
            <a:endParaRPr lang="es-MX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207999"/>
            <a:ext cx="7962850" cy="5245337"/>
          </a:xfrm>
        </p:spPr>
        <p:txBody>
          <a:bodyPr>
            <a:normAutofit fontScale="92500"/>
          </a:bodyPr>
          <a:lstStyle/>
          <a:p>
            <a:r>
              <a:rPr lang="es-MX" sz="2800" dirty="0" smtClean="0"/>
              <a:t>Objetivo: </a:t>
            </a:r>
          </a:p>
          <a:p>
            <a:pPr lvl="1"/>
            <a:r>
              <a:rPr lang="es-ES_tradnl" sz="2400" b="1" dirty="0" smtClean="0"/>
              <a:t>Es </a:t>
            </a:r>
            <a:r>
              <a:rPr lang="es-ES_tradnl" sz="2400" b="1" dirty="0"/>
              <a:t>la acción del gobierno de promover, </a:t>
            </a:r>
            <a:r>
              <a:rPr lang="es-ES_tradnl" sz="2400" b="1" dirty="0" smtClean="0"/>
              <a:t>administrar </a:t>
            </a:r>
            <a:r>
              <a:rPr lang="es-ES_tradnl" sz="2400" b="1" dirty="0" smtClean="0"/>
              <a:t>o </a:t>
            </a:r>
            <a:r>
              <a:rPr lang="es-ES_tradnl" sz="2400" b="1" dirty="0" smtClean="0"/>
              <a:t>limitar </a:t>
            </a:r>
            <a:r>
              <a:rPr lang="es-ES_tradnl" sz="2400" b="1" dirty="0"/>
              <a:t>libremente actos de intercambio de los agentes económicos nacionales con los </a:t>
            </a:r>
            <a:r>
              <a:rPr lang="es-ES_tradnl" sz="2400" b="1" dirty="0" smtClean="0"/>
              <a:t>extranjeros.</a:t>
            </a:r>
            <a:endParaRPr lang="es-MX" sz="2400" dirty="0"/>
          </a:p>
          <a:p>
            <a:r>
              <a:rPr lang="es-MX" sz="2800" dirty="0" smtClean="0"/>
              <a:t>Instrumentos</a:t>
            </a:r>
          </a:p>
          <a:p>
            <a:pPr lvl="1"/>
            <a:r>
              <a:rPr lang="es-ES_tradnl" sz="2400" b="1" dirty="0" smtClean="0"/>
              <a:t>1. Medidas </a:t>
            </a:r>
            <a:r>
              <a:rPr lang="es-ES_tradnl" sz="2400" b="1" dirty="0"/>
              <a:t>proteccionistas arancelarias.</a:t>
            </a:r>
            <a:endParaRPr lang="es-MX" sz="2400" dirty="0"/>
          </a:p>
          <a:p>
            <a:pPr lvl="1"/>
            <a:r>
              <a:rPr lang="es-ES_tradnl" sz="2400" b="1" dirty="0"/>
              <a:t>2. Medidas proteccionistas no arancelarias.</a:t>
            </a:r>
            <a:endParaRPr lang="es-MX" sz="2400" dirty="0"/>
          </a:p>
          <a:p>
            <a:pPr lvl="1"/>
            <a:r>
              <a:rPr lang="es-ES_tradnl" sz="2400" b="1" dirty="0"/>
              <a:t>3. Libre comercio frente a proteccionismo.</a:t>
            </a:r>
            <a:endParaRPr lang="es-MX" sz="2400" dirty="0"/>
          </a:p>
          <a:p>
            <a:pPr lvl="1"/>
            <a:r>
              <a:rPr lang="es-ES_tradnl" sz="2400" b="1" dirty="0"/>
              <a:t>4. El marco institucional del comercio internacional.</a:t>
            </a:r>
            <a:endParaRPr lang="es-MX" sz="2400" dirty="0"/>
          </a:p>
          <a:p>
            <a:pPr lvl="1"/>
            <a:r>
              <a:rPr lang="es-ES_tradnl" sz="2400" b="1" dirty="0"/>
              <a:t>5. Integración económica: concepto, grados y efectos. </a:t>
            </a:r>
            <a:endParaRPr lang="es-MX" sz="2400" dirty="0"/>
          </a:p>
          <a:p>
            <a:pPr lvl="2"/>
            <a:endParaRPr lang="es-MX" dirty="0"/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94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100" y="1412776"/>
            <a:ext cx="7499350" cy="3432448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 </a:t>
            </a:r>
            <a:endParaRPr lang="es-MX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5DAAC-C81B-4030-A98D-C6382A3FB88D}" type="slidenum">
              <a:rPr lang="es-MX" smtClean="0"/>
              <a:pPr>
                <a:defRPr/>
              </a:pPr>
              <a:t>9</a:t>
            </a:fld>
            <a:endParaRPr lang="es-MX"/>
          </a:p>
        </p:txBody>
      </p:sp>
      <p:graphicFrame>
        <p:nvGraphicFramePr>
          <p:cNvPr id="4" name="3 Diagrama"/>
          <p:cNvGraphicFramePr/>
          <p:nvPr/>
        </p:nvGraphicFramePr>
        <p:xfrm>
          <a:off x="1115616" y="1484784"/>
          <a:ext cx="756084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Flecha abajo"/>
          <p:cNvSpPr/>
          <p:nvPr/>
        </p:nvSpPr>
        <p:spPr>
          <a:xfrm>
            <a:off x="2627784" y="260648"/>
            <a:ext cx="3816424" cy="2448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3491880" y="1280954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DERECHO   INTERNACIONAL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32582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2431</TotalTime>
  <Words>2678</Words>
  <Application>Microsoft Office PowerPoint</Application>
  <PresentationFormat>Presentación en pantalla (4:3)</PresentationFormat>
  <Paragraphs>404</Paragraphs>
  <Slides>57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57</vt:i4>
      </vt:variant>
    </vt:vector>
  </HeadingPairs>
  <TitlesOfParts>
    <vt:vector size="67" baseType="lpstr">
      <vt:lpstr>MS PGothic</vt:lpstr>
      <vt:lpstr>Arial</vt:lpstr>
      <vt:lpstr>Calibri</vt:lpstr>
      <vt:lpstr>Century Gothic</vt:lpstr>
      <vt:lpstr>メイリオ</vt:lpstr>
      <vt:lpstr>Tahoma</vt:lpstr>
      <vt:lpstr>Times New Roman</vt:lpstr>
      <vt:lpstr>Wingdings 2</vt:lpstr>
      <vt:lpstr>Wingdings 3</vt:lpstr>
      <vt:lpstr>Espiral</vt:lpstr>
      <vt:lpstr>Los Organismos Internacionales y el comercio en la economía mundial</vt:lpstr>
      <vt:lpstr> </vt:lpstr>
      <vt:lpstr>Mapa curricular</vt:lpstr>
      <vt:lpstr>Estructura de la unidad de aprendizaje *</vt:lpstr>
      <vt:lpstr>Presentación de PowerPoint</vt:lpstr>
      <vt:lpstr>Presentación de PowerPoint</vt:lpstr>
      <vt:lpstr>Presentación de PowerPoint</vt:lpstr>
      <vt:lpstr>Política Comercial</vt:lpstr>
      <vt:lpstr>Presentación de PowerPoint</vt:lpstr>
      <vt:lpstr>Ámbito de aplicación del Derecho Internacional Público </vt:lpstr>
      <vt:lpstr>Aplicación de los Acuerdos (bilateral o multilateral)</vt:lpstr>
      <vt:lpstr>Presentación de PowerPoint</vt:lpstr>
      <vt:lpstr>Organismos Internacionales</vt:lpstr>
      <vt:lpstr>  </vt:lpstr>
      <vt:lpstr>Acuerdo Bretton Woods  (1944,  Acuerdo entre EE.UU. y Gran Bretaña)</vt:lpstr>
      <vt:lpstr>FMI, BM y OIC Funciones y objetivos</vt:lpstr>
      <vt:lpstr>Acuerdo General sobre Aranceles Aduaneros y Comercio  (General Agreement on Tariffs and Trade - GATT)</vt:lpstr>
      <vt:lpstr>Países miembros del GATT 1948</vt:lpstr>
      <vt:lpstr>Rondas de negociación del GATT</vt:lpstr>
      <vt:lpstr>Presentación de PowerPoint</vt:lpstr>
      <vt:lpstr>Del GATT a la OMC </vt:lpstr>
      <vt:lpstr>OMC (1995- 2000)</vt:lpstr>
      <vt:lpstr>OMC en el siglo XXI</vt:lpstr>
      <vt:lpstr>Agenda Ronda Doha:  Temas relacionados con mercancía</vt:lpstr>
      <vt:lpstr>Agenda Ronda Doha:  Otros temas</vt:lpstr>
      <vt:lpstr>Agenda Ronda Doha:  Países en desarrollo</vt:lpstr>
      <vt:lpstr>Temas sin consenso</vt:lpstr>
      <vt:lpstr>ORGANISMOS DE LA BANCA INTERNACIONAL   La Ley de Servicios Financieros Internacionales, Cap. 325. </vt:lpstr>
      <vt:lpstr>Banco Mundial (World Bank) Fundado en 1944, cinco instituciones afiliadas. </vt:lpstr>
      <vt:lpstr>Banco Mundial y Estado</vt:lpstr>
      <vt:lpstr>Prioridades del Banco Mundial</vt:lpstr>
      <vt:lpstr>Organismos del Banco Mundial</vt:lpstr>
      <vt:lpstr>Asociación Internacional de Fomento (AIF)(1960)</vt:lpstr>
      <vt:lpstr>Asociación Internacional de Fomento (AIF)(1960)</vt:lpstr>
      <vt:lpstr>Banco Internacional de Reconstrucción y Fomento (BIRF) (1944)</vt:lpstr>
      <vt:lpstr>Banco Internacional de Reconstrucción y Fomento (BIRF) (1944)</vt:lpstr>
      <vt:lpstr>Corporación Internacional de Finanzas (CIF)  (International Finance Corporation - IFC) 1956</vt:lpstr>
      <vt:lpstr>Corporación Internacional de Finanzas (CIF) (IFC)  continúa…</vt:lpstr>
      <vt:lpstr>Centro Internacional de Arreglo de Diferencias Relativas a Inversiones (CIADI)  International Centre for Settlement of Investment Disputes (ICSID)</vt:lpstr>
      <vt:lpstr>Organismo Multilateral de Garantía de Inversión (MIGA) (1988)</vt:lpstr>
      <vt:lpstr>FONDO MONETARIO INTERNACIONAL (FMI) Fundado en 1945, 188 países miembros a 2010 </vt:lpstr>
      <vt:lpstr>Función del FMI</vt:lpstr>
      <vt:lpstr>Obligatoriedad y alcances</vt:lpstr>
      <vt:lpstr>Presentación de PowerPoint</vt:lpstr>
      <vt:lpstr>Acuerdos generales</vt:lpstr>
      <vt:lpstr>Presentación de PowerPoint</vt:lpstr>
      <vt:lpstr>Anexo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Integración latinoamericana y comercio regional 2000 - 2010</dc:title>
  <dc:creator>SQuirozC</dc:creator>
  <cp:lastModifiedBy>Usuario de Windows</cp:lastModifiedBy>
  <cp:revision>163</cp:revision>
  <dcterms:created xsi:type="dcterms:W3CDTF">2011-04-09T19:10:22Z</dcterms:created>
  <dcterms:modified xsi:type="dcterms:W3CDTF">2019-10-01T00:06:52Z</dcterms:modified>
</cp:coreProperties>
</file>