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ebp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51"/>
  </p:notesMasterIdLst>
  <p:sldIdLst>
    <p:sldId id="321" r:id="rId2"/>
    <p:sldId id="322" r:id="rId3"/>
    <p:sldId id="323" r:id="rId4"/>
    <p:sldId id="324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267" r:id="rId14"/>
    <p:sldId id="334" r:id="rId15"/>
    <p:sldId id="268" r:id="rId16"/>
    <p:sldId id="269" r:id="rId17"/>
    <p:sldId id="270" r:id="rId18"/>
    <p:sldId id="271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  <p:sldId id="284" r:id="rId29"/>
    <p:sldId id="335" r:id="rId30"/>
    <p:sldId id="285" r:id="rId31"/>
    <p:sldId id="286" r:id="rId32"/>
    <p:sldId id="289" r:id="rId33"/>
    <p:sldId id="290" r:id="rId34"/>
    <p:sldId id="291" r:id="rId35"/>
    <p:sldId id="336" r:id="rId36"/>
    <p:sldId id="275" r:id="rId37"/>
    <p:sldId id="337" r:id="rId38"/>
    <p:sldId id="276" r:id="rId39"/>
    <p:sldId id="351" r:id="rId40"/>
    <p:sldId id="352" r:id="rId41"/>
    <p:sldId id="353" r:id="rId42"/>
    <p:sldId id="354" r:id="rId43"/>
    <p:sldId id="355" r:id="rId44"/>
    <p:sldId id="356" r:id="rId45"/>
    <p:sldId id="357" r:id="rId46"/>
    <p:sldId id="348" r:id="rId47"/>
    <p:sldId id="349" r:id="rId48"/>
    <p:sldId id="350" r:id="rId49"/>
    <p:sldId id="333" r:id="rId5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572E3A-6099-40A6-87F2-5E40018D4C7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3EA0801-0BDD-46F0-9561-695A02F8A2A3}">
      <dgm:prSet phldrT="[Texto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Técnica de toma de decisiones individual</a:t>
          </a:r>
          <a:endParaRPr lang="es-MX" sz="24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CF01F3A-3041-46D0-98F0-DD3210777651}" type="parTrans" cxnId="{D88D3FE1-246B-4B26-A0A8-11EA8FE5C417}">
      <dgm:prSet/>
      <dgm:spPr/>
      <dgm:t>
        <a:bodyPr/>
        <a:lstStyle/>
        <a:p>
          <a:endParaRPr lang="es-MX" sz="24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08BB6B27-2007-4464-A177-8715E045C54E}" type="sibTrans" cxnId="{D88D3FE1-246B-4B26-A0A8-11EA8FE5C417}">
      <dgm:prSet/>
      <dgm:spPr/>
      <dgm:t>
        <a:bodyPr/>
        <a:lstStyle/>
        <a:p>
          <a:endParaRPr lang="es-MX" sz="24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BF99702-746A-4E8E-A3CC-CE32D0138C1A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Cada gerente emite por escrito sus opiniones y alternativas.</a:t>
          </a:r>
          <a:endParaRPr lang="es-MX" sz="24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CDC0260-E19B-445C-9660-1F2DB1F10D57}" type="parTrans" cxnId="{1E97EA15-4AE5-480A-9EB0-846FF181646D}">
      <dgm:prSet/>
      <dgm:spPr/>
      <dgm:t>
        <a:bodyPr/>
        <a:lstStyle/>
        <a:p>
          <a:endParaRPr lang="es-MX" sz="24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997CB72-4EC1-4501-B56C-0B1BD880AE30}" type="sibTrans" cxnId="{1E97EA15-4AE5-480A-9EB0-846FF181646D}">
      <dgm:prSet/>
      <dgm:spPr/>
      <dgm:t>
        <a:bodyPr/>
        <a:lstStyle/>
        <a:p>
          <a:endParaRPr lang="es-MX" sz="24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4C8E871-0CC1-4ED0-A00F-0A703E96A5E2}">
      <dgm:prSet phldrT="[Texto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r>
            <a:rPr lang="es-MX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Se recopilan las ideas analizan y se toma decisión</a:t>
          </a:r>
          <a:endParaRPr lang="es-MX" sz="24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6AB3648-1742-43B4-9A51-4F1EE4D0D7D0}" type="parTrans" cxnId="{8E55B11F-0720-40B3-AF8D-4D2BB2218D5D}">
      <dgm:prSet/>
      <dgm:spPr/>
      <dgm:t>
        <a:bodyPr/>
        <a:lstStyle/>
        <a:p>
          <a:endParaRPr lang="es-MX" sz="24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B5589FE-08F7-433F-9D4D-4961D8AA452F}" type="sibTrans" cxnId="{8E55B11F-0720-40B3-AF8D-4D2BB2218D5D}">
      <dgm:prSet/>
      <dgm:spPr/>
      <dgm:t>
        <a:bodyPr/>
        <a:lstStyle/>
        <a:p>
          <a:endParaRPr lang="es-MX" sz="24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0F294C7-3DED-4028-A105-A720A2CAD5DA}" type="pres">
      <dgm:prSet presAssocID="{E1572E3A-6099-40A6-87F2-5E40018D4C7E}" presName="CompostProcess" presStyleCnt="0">
        <dgm:presLayoutVars>
          <dgm:dir/>
          <dgm:resizeHandles val="exact"/>
        </dgm:presLayoutVars>
      </dgm:prSet>
      <dgm:spPr/>
    </dgm:pt>
    <dgm:pt modelId="{3B27FF98-CF55-4C82-B084-B224C8EE7404}" type="pres">
      <dgm:prSet presAssocID="{E1572E3A-6099-40A6-87F2-5E40018D4C7E}" presName="arrow" presStyleLbl="bgShp" presStyleIdx="0" presStyleCnt="1" custLinFactNeighborX="7477" custLinFactNeighborY="-10643"/>
      <dgm:spPr/>
    </dgm:pt>
    <dgm:pt modelId="{B83841F5-6FDF-4EC6-8AFD-08698A2D0571}" type="pres">
      <dgm:prSet presAssocID="{E1572E3A-6099-40A6-87F2-5E40018D4C7E}" presName="linearProcess" presStyleCnt="0"/>
      <dgm:spPr/>
    </dgm:pt>
    <dgm:pt modelId="{08104401-02BA-45B6-82B5-6D43A03A67BA}" type="pres">
      <dgm:prSet presAssocID="{D3EA0801-0BDD-46F0-9561-695A02F8A2A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8E3347-03CC-4C89-B483-54EF3CFAA186}" type="pres">
      <dgm:prSet presAssocID="{08BB6B27-2007-4464-A177-8715E045C54E}" presName="sibTrans" presStyleCnt="0"/>
      <dgm:spPr/>
    </dgm:pt>
    <dgm:pt modelId="{364BAB7D-C751-459A-BAB1-80286DB1B443}" type="pres">
      <dgm:prSet presAssocID="{2BF99702-746A-4E8E-A3CC-CE32D0138C1A}" presName="textNode" presStyleLbl="node1" presStyleIdx="1" presStyleCnt="3" custLinFactNeighborX="4507" custLinFactNeighborY="37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EEC325-FDE9-4D85-BE91-60F878488FD6}" type="pres">
      <dgm:prSet presAssocID="{9997CB72-4EC1-4501-B56C-0B1BD880AE30}" presName="sibTrans" presStyleCnt="0"/>
      <dgm:spPr/>
    </dgm:pt>
    <dgm:pt modelId="{FBC3D301-4C96-4293-94C7-6DB2734FA3E8}" type="pres">
      <dgm:prSet presAssocID="{74C8E871-0CC1-4ED0-A00F-0A703E96A5E2}" presName="textNode" presStyleLbl="node1" presStyleIdx="2" presStyleCnt="3" custLinFactNeighborX="-1666" custLinFactNeighborY="28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E97EA15-4AE5-480A-9EB0-846FF181646D}" srcId="{E1572E3A-6099-40A6-87F2-5E40018D4C7E}" destId="{2BF99702-746A-4E8E-A3CC-CE32D0138C1A}" srcOrd="1" destOrd="0" parTransId="{2CDC0260-E19B-445C-9660-1F2DB1F10D57}" sibTransId="{9997CB72-4EC1-4501-B56C-0B1BD880AE30}"/>
    <dgm:cxn modelId="{D88D3FE1-246B-4B26-A0A8-11EA8FE5C417}" srcId="{E1572E3A-6099-40A6-87F2-5E40018D4C7E}" destId="{D3EA0801-0BDD-46F0-9561-695A02F8A2A3}" srcOrd="0" destOrd="0" parTransId="{2CF01F3A-3041-46D0-98F0-DD3210777651}" sibTransId="{08BB6B27-2007-4464-A177-8715E045C54E}"/>
    <dgm:cxn modelId="{01DA95DB-2673-40B5-8D16-8783F2413F24}" type="presOf" srcId="{2BF99702-746A-4E8E-A3CC-CE32D0138C1A}" destId="{364BAB7D-C751-459A-BAB1-80286DB1B443}" srcOrd="0" destOrd="0" presId="urn:microsoft.com/office/officeart/2005/8/layout/hProcess9"/>
    <dgm:cxn modelId="{9606EB47-922E-45F7-942A-5661A9ADE368}" type="presOf" srcId="{E1572E3A-6099-40A6-87F2-5E40018D4C7E}" destId="{30F294C7-3DED-4028-A105-A720A2CAD5DA}" srcOrd="0" destOrd="0" presId="urn:microsoft.com/office/officeart/2005/8/layout/hProcess9"/>
    <dgm:cxn modelId="{8E55B11F-0720-40B3-AF8D-4D2BB2218D5D}" srcId="{E1572E3A-6099-40A6-87F2-5E40018D4C7E}" destId="{74C8E871-0CC1-4ED0-A00F-0A703E96A5E2}" srcOrd="2" destOrd="0" parTransId="{F6AB3648-1742-43B4-9A51-4F1EE4D0D7D0}" sibTransId="{BB5589FE-08F7-433F-9D4D-4961D8AA452F}"/>
    <dgm:cxn modelId="{8D0A0122-CC6C-43D7-A066-5250802B7911}" type="presOf" srcId="{74C8E871-0CC1-4ED0-A00F-0A703E96A5E2}" destId="{FBC3D301-4C96-4293-94C7-6DB2734FA3E8}" srcOrd="0" destOrd="0" presId="urn:microsoft.com/office/officeart/2005/8/layout/hProcess9"/>
    <dgm:cxn modelId="{D4F2CF15-7ADA-45AE-9317-AF7B28BD7FC6}" type="presOf" srcId="{D3EA0801-0BDD-46F0-9561-695A02F8A2A3}" destId="{08104401-02BA-45B6-82B5-6D43A03A67BA}" srcOrd="0" destOrd="0" presId="urn:microsoft.com/office/officeart/2005/8/layout/hProcess9"/>
    <dgm:cxn modelId="{C535DE2C-5300-46E3-9E58-E55B3ED869F2}" type="presParOf" srcId="{30F294C7-3DED-4028-A105-A720A2CAD5DA}" destId="{3B27FF98-CF55-4C82-B084-B224C8EE7404}" srcOrd="0" destOrd="0" presId="urn:microsoft.com/office/officeart/2005/8/layout/hProcess9"/>
    <dgm:cxn modelId="{8ACF1CE2-C3B5-4E28-9DF4-E83855B3A8EB}" type="presParOf" srcId="{30F294C7-3DED-4028-A105-A720A2CAD5DA}" destId="{B83841F5-6FDF-4EC6-8AFD-08698A2D0571}" srcOrd="1" destOrd="0" presId="urn:microsoft.com/office/officeart/2005/8/layout/hProcess9"/>
    <dgm:cxn modelId="{F2DFE73C-0AA3-4049-95DC-87C7B9F96691}" type="presParOf" srcId="{B83841F5-6FDF-4EC6-8AFD-08698A2D0571}" destId="{08104401-02BA-45B6-82B5-6D43A03A67BA}" srcOrd="0" destOrd="0" presId="urn:microsoft.com/office/officeart/2005/8/layout/hProcess9"/>
    <dgm:cxn modelId="{21E5CFDC-CDB8-49F6-ABEF-4E72CDB84AC5}" type="presParOf" srcId="{B83841F5-6FDF-4EC6-8AFD-08698A2D0571}" destId="{1F8E3347-03CC-4C89-B483-54EF3CFAA186}" srcOrd="1" destOrd="0" presId="urn:microsoft.com/office/officeart/2005/8/layout/hProcess9"/>
    <dgm:cxn modelId="{77230011-A6F5-4196-866E-773BFD09B216}" type="presParOf" srcId="{B83841F5-6FDF-4EC6-8AFD-08698A2D0571}" destId="{364BAB7D-C751-459A-BAB1-80286DB1B443}" srcOrd="2" destOrd="0" presId="urn:microsoft.com/office/officeart/2005/8/layout/hProcess9"/>
    <dgm:cxn modelId="{FFC77934-F989-4CEC-8CCC-1DE1609AFEF7}" type="presParOf" srcId="{B83841F5-6FDF-4EC6-8AFD-08698A2D0571}" destId="{7CEEC325-FDE9-4D85-BE91-60F878488FD6}" srcOrd="3" destOrd="0" presId="urn:microsoft.com/office/officeart/2005/8/layout/hProcess9"/>
    <dgm:cxn modelId="{2C5E224B-A2E2-414D-B612-1FA24E958452}" type="presParOf" srcId="{B83841F5-6FDF-4EC6-8AFD-08698A2D0571}" destId="{FBC3D301-4C96-4293-94C7-6DB2734FA3E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D87495-A176-464A-89EC-AAB8B404C6A5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A49C5F3-9863-4A07-83D6-970DCC658691}">
      <dgm:prSet phldrT="[Texto]"/>
      <dgm:spPr/>
      <dgm:t>
        <a:bodyPr/>
        <a:lstStyle/>
        <a:p>
          <a:r>
            <a:rPr lang="es-MX" dirty="0" smtClean="0"/>
            <a:t>1. Definición de objetivos </a:t>
          </a:r>
          <a:endParaRPr lang="es-MX" dirty="0"/>
        </a:p>
      </dgm:t>
    </dgm:pt>
    <dgm:pt modelId="{959D8CBE-7BAA-4E3D-A054-BC0DA4817A03}" type="parTrans" cxnId="{7FD5DCDD-C59A-4BD4-9FA0-69A161CB5CF0}">
      <dgm:prSet/>
      <dgm:spPr/>
      <dgm:t>
        <a:bodyPr/>
        <a:lstStyle/>
        <a:p>
          <a:endParaRPr lang="es-MX"/>
        </a:p>
      </dgm:t>
    </dgm:pt>
    <dgm:pt modelId="{16F5E5E5-4A5F-4ACB-B8EF-7B19E93DB8F8}" type="sibTrans" cxnId="{7FD5DCDD-C59A-4BD4-9FA0-69A161CB5CF0}">
      <dgm:prSet/>
      <dgm:spPr/>
      <dgm:t>
        <a:bodyPr/>
        <a:lstStyle/>
        <a:p>
          <a:endParaRPr lang="es-MX"/>
        </a:p>
      </dgm:t>
    </dgm:pt>
    <dgm:pt modelId="{C060DF04-4B18-47D6-9B0C-5F6BA73EDE77}">
      <dgm:prSet phldrT="[Texto]"/>
      <dgm:spPr/>
      <dgm:t>
        <a:bodyPr/>
        <a:lstStyle/>
        <a:p>
          <a:r>
            <a:rPr lang="es-MX" dirty="0" smtClean="0"/>
            <a:t>3. Elaboración y lanzamiento de los cuestionarios </a:t>
          </a:r>
          <a:endParaRPr lang="es-MX" dirty="0"/>
        </a:p>
      </dgm:t>
    </dgm:pt>
    <dgm:pt modelId="{DED504E7-5751-42B9-9A5C-301E2C5AC564}" type="parTrans" cxnId="{111C99AC-7D6D-458C-921A-24B653CA7404}">
      <dgm:prSet/>
      <dgm:spPr/>
      <dgm:t>
        <a:bodyPr/>
        <a:lstStyle/>
        <a:p>
          <a:endParaRPr lang="es-MX"/>
        </a:p>
      </dgm:t>
    </dgm:pt>
    <dgm:pt modelId="{8665DEAF-AAA4-45D4-9789-8E2EE5400B11}" type="sibTrans" cxnId="{111C99AC-7D6D-458C-921A-24B653CA7404}">
      <dgm:prSet/>
      <dgm:spPr/>
      <dgm:t>
        <a:bodyPr/>
        <a:lstStyle/>
        <a:p>
          <a:endParaRPr lang="es-MX"/>
        </a:p>
      </dgm:t>
    </dgm:pt>
    <dgm:pt modelId="{112A8B84-E5EE-487E-A701-C3662CBE7C46}">
      <dgm:prSet phldrT="[Texto]"/>
      <dgm:spPr/>
      <dgm:t>
        <a:bodyPr/>
        <a:lstStyle/>
        <a:p>
          <a:r>
            <a:rPr lang="es-MX" dirty="0" smtClean="0"/>
            <a:t>4. Explotación de resultados </a:t>
          </a:r>
          <a:endParaRPr lang="es-MX" dirty="0"/>
        </a:p>
      </dgm:t>
    </dgm:pt>
    <dgm:pt modelId="{061B139E-FF33-4B1C-84D3-B8FE05B978F9}" type="parTrans" cxnId="{762C6698-28D6-49B8-8D3E-2C1FBCFC9F03}">
      <dgm:prSet/>
      <dgm:spPr/>
      <dgm:t>
        <a:bodyPr/>
        <a:lstStyle/>
        <a:p>
          <a:endParaRPr lang="es-MX"/>
        </a:p>
      </dgm:t>
    </dgm:pt>
    <dgm:pt modelId="{0BF7738C-BD57-409D-9536-22B5E6CBA57E}" type="sibTrans" cxnId="{762C6698-28D6-49B8-8D3E-2C1FBCFC9F03}">
      <dgm:prSet/>
      <dgm:spPr/>
      <dgm:t>
        <a:bodyPr/>
        <a:lstStyle/>
        <a:p>
          <a:endParaRPr lang="es-MX"/>
        </a:p>
      </dgm:t>
    </dgm:pt>
    <dgm:pt modelId="{D7FA33B5-A07C-4575-A397-AA129CCC6089}">
      <dgm:prSet/>
      <dgm:spPr/>
      <dgm:t>
        <a:bodyPr/>
        <a:lstStyle/>
        <a:p>
          <a:r>
            <a:rPr lang="es-MX" dirty="0" smtClean="0"/>
            <a:t>2. Selección de expertos </a:t>
          </a:r>
          <a:endParaRPr lang="es-MX" dirty="0"/>
        </a:p>
      </dgm:t>
    </dgm:pt>
    <dgm:pt modelId="{16670465-82E2-4200-A068-F626BB6BCF60}" type="parTrans" cxnId="{675A06E6-81FD-4AFC-BEF1-C70E7681F4CC}">
      <dgm:prSet/>
      <dgm:spPr/>
      <dgm:t>
        <a:bodyPr/>
        <a:lstStyle/>
        <a:p>
          <a:endParaRPr lang="es-MX"/>
        </a:p>
      </dgm:t>
    </dgm:pt>
    <dgm:pt modelId="{D907359F-6785-4024-B651-F67BE5E49BDE}" type="sibTrans" cxnId="{675A06E6-81FD-4AFC-BEF1-C70E7681F4CC}">
      <dgm:prSet/>
      <dgm:spPr/>
      <dgm:t>
        <a:bodyPr/>
        <a:lstStyle/>
        <a:p>
          <a:endParaRPr lang="es-MX"/>
        </a:p>
      </dgm:t>
    </dgm:pt>
    <dgm:pt modelId="{8D4DD3B7-C4FD-4869-B2F2-D3E7C8743581}" type="pres">
      <dgm:prSet presAssocID="{FDD87495-A176-464A-89EC-AAB8B404C6A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7593B9B-9462-4957-BF07-D68DF203EAED}" type="pres">
      <dgm:prSet presAssocID="{BA49C5F3-9863-4A07-83D6-970DCC658691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9F33A5-9AC8-48FA-A411-61965985ABFC}" type="pres">
      <dgm:prSet presAssocID="{16F5E5E5-4A5F-4ACB-B8EF-7B19E93DB8F8}" presName="parSpace" presStyleCnt="0"/>
      <dgm:spPr/>
    </dgm:pt>
    <dgm:pt modelId="{07F44308-D2A4-4F9C-9228-67110C15811E}" type="pres">
      <dgm:prSet presAssocID="{D7FA33B5-A07C-4575-A397-AA129CCC6089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4A530C-4CE8-4D75-A6D6-53745EDC7384}" type="pres">
      <dgm:prSet presAssocID="{D907359F-6785-4024-B651-F67BE5E49BDE}" presName="parSpace" presStyleCnt="0"/>
      <dgm:spPr/>
    </dgm:pt>
    <dgm:pt modelId="{1459B3AE-5DCF-4AB9-AA38-C8651509BEAB}" type="pres">
      <dgm:prSet presAssocID="{C060DF04-4B18-47D6-9B0C-5F6BA73EDE77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26920E-457B-4642-927C-69F0CFAA5B66}" type="pres">
      <dgm:prSet presAssocID="{8665DEAF-AAA4-45D4-9789-8E2EE5400B11}" presName="parSpace" presStyleCnt="0"/>
      <dgm:spPr/>
    </dgm:pt>
    <dgm:pt modelId="{647933D5-E100-49EA-8819-2DBA23943CB8}" type="pres">
      <dgm:prSet presAssocID="{112A8B84-E5EE-487E-A701-C3662CBE7C46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7229542-2018-4AE5-9325-21B27587C9F9}" type="presOf" srcId="{D7FA33B5-A07C-4575-A397-AA129CCC6089}" destId="{07F44308-D2A4-4F9C-9228-67110C15811E}" srcOrd="0" destOrd="0" presId="urn:microsoft.com/office/officeart/2005/8/layout/hChevron3"/>
    <dgm:cxn modelId="{1C132472-A14C-4AAC-A92D-3A9526579671}" type="presOf" srcId="{112A8B84-E5EE-487E-A701-C3662CBE7C46}" destId="{647933D5-E100-49EA-8819-2DBA23943CB8}" srcOrd="0" destOrd="0" presId="urn:microsoft.com/office/officeart/2005/8/layout/hChevron3"/>
    <dgm:cxn modelId="{111C99AC-7D6D-458C-921A-24B653CA7404}" srcId="{FDD87495-A176-464A-89EC-AAB8B404C6A5}" destId="{C060DF04-4B18-47D6-9B0C-5F6BA73EDE77}" srcOrd="2" destOrd="0" parTransId="{DED504E7-5751-42B9-9A5C-301E2C5AC564}" sibTransId="{8665DEAF-AAA4-45D4-9789-8E2EE5400B11}"/>
    <dgm:cxn modelId="{675A06E6-81FD-4AFC-BEF1-C70E7681F4CC}" srcId="{FDD87495-A176-464A-89EC-AAB8B404C6A5}" destId="{D7FA33B5-A07C-4575-A397-AA129CCC6089}" srcOrd="1" destOrd="0" parTransId="{16670465-82E2-4200-A068-F626BB6BCF60}" sibTransId="{D907359F-6785-4024-B651-F67BE5E49BDE}"/>
    <dgm:cxn modelId="{AB73B7D4-AD96-458C-9B08-20953A296D54}" type="presOf" srcId="{FDD87495-A176-464A-89EC-AAB8B404C6A5}" destId="{8D4DD3B7-C4FD-4869-B2F2-D3E7C8743581}" srcOrd="0" destOrd="0" presId="urn:microsoft.com/office/officeart/2005/8/layout/hChevron3"/>
    <dgm:cxn modelId="{7FD5DCDD-C59A-4BD4-9FA0-69A161CB5CF0}" srcId="{FDD87495-A176-464A-89EC-AAB8B404C6A5}" destId="{BA49C5F3-9863-4A07-83D6-970DCC658691}" srcOrd="0" destOrd="0" parTransId="{959D8CBE-7BAA-4E3D-A054-BC0DA4817A03}" sibTransId="{16F5E5E5-4A5F-4ACB-B8EF-7B19E93DB8F8}"/>
    <dgm:cxn modelId="{AE0B1210-A850-42D3-8463-221E5639855A}" type="presOf" srcId="{C060DF04-4B18-47D6-9B0C-5F6BA73EDE77}" destId="{1459B3AE-5DCF-4AB9-AA38-C8651509BEAB}" srcOrd="0" destOrd="0" presId="urn:microsoft.com/office/officeart/2005/8/layout/hChevron3"/>
    <dgm:cxn modelId="{5C1D9213-65FF-4F16-8F32-6DC615C35EE3}" type="presOf" srcId="{BA49C5F3-9863-4A07-83D6-970DCC658691}" destId="{17593B9B-9462-4957-BF07-D68DF203EAED}" srcOrd="0" destOrd="0" presId="urn:microsoft.com/office/officeart/2005/8/layout/hChevron3"/>
    <dgm:cxn modelId="{762C6698-28D6-49B8-8D3E-2C1FBCFC9F03}" srcId="{FDD87495-A176-464A-89EC-AAB8B404C6A5}" destId="{112A8B84-E5EE-487E-A701-C3662CBE7C46}" srcOrd="3" destOrd="0" parTransId="{061B139E-FF33-4B1C-84D3-B8FE05B978F9}" sibTransId="{0BF7738C-BD57-409D-9536-22B5E6CBA57E}"/>
    <dgm:cxn modelId="{D981773F-A8E3-4042-9AD2-4ACF0B508FAB}" type="presParOf" srcId="{8D4DD3B7-C4FD-4869-B2F2-D3E7C8743581}" destId="{17593B9B-9462-4957-BF07-D68DF203EAED}" srcOrd="0" destOrd="0" presId="urn:microsoft.com/office/officeart/2005/8/layout/hChevron3"/>
    <dgm:cxn modelId="{5A2779EB-EC65-41A4-9220-D1CD340DD1C1}" type="presParOf" srcId="{8D4DD3B7-C4FD-4869-B2F2-D3E7C8743581}" destId="{569F33A5-9AC8-48FA-A411-61965985ABFC}" srcOrd="1" destOrd="0" presId="urn:microsoft.com/office/officeart/2005/8/layout/hChevron3"/>
    <dgm:cxn modelId="{2897EAE5-EB62-4ADB-B964-A55927BD2DE9}" type="presParOf" srcId="{8D4DD3B7-C4FD-4869-B2F2-D3E7C8743581}" destId="{07F44308-D2A4-4F9C-9228-67110C15811E}" srcOrd="2" destOrd="0" presId="urn:microsoft.com/office/officeart/2005/8/layout/hChevron3"/>
    <dgm:cxn modelId="{A98648E1-FCDE-4042-9848-EC17C28A8B0D}" type="presParOf" srcId="{8D4DD3B7-C4FD-4869-B2F2-D3E7C8743581}" destId="{894A530C-4CE8-4D75-A6D6-53745EDC7384}" srcOrd="3" destOrd="0" presId="urn:microsoft.com/office/officeart/2005/8/layout/hChevron3"/>
    <dgm:cxn modelId="{EF5C5083-2D80-4179-BD81-EE494DDECA99}" type="presParOf" srcId="{8D4DD3B7-C4FD-4869-B2F2-D3E7C8743581}" destId="{1459B3AE-5DCF-4AB9-AA38-C8651509BEAB}" srcOrd="4" destOrd="0" presId="urn:microsoft.com/office/officeart/2005/8/layout/hChevron3"/>
    <dgm:cxn modelId="{71F7ED25-2C4D-42AB-98C5-5E20FA317E6E}" type="presParOf" srcId="{8D4DD3B7-C4FD-4869-B2F2-D3E7C8743581}" destId="{B726920E-457B-4642-927C-69F0CFAA5B66}" srcOrd="5" destOrd="0" presId="urn:microsoft.com/office/officeart/2005/8/layout/hChevron3"/>
    <dgm:cxn modelId="{168383CB-5766-4A08-B278-CE19C13EBC1A}" type="presParOf" srcId="{8D4DD3B7-C4FD-4869-B2F2-D3E7C8743581}" destId="{647933D5-E100-49EA-8819-2DBA23943CB8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04C34D-893C-4362-94F8-7A3E1FC0502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F7C4F74-83CF-4597-9A88-A5FBEE5E566A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Participación de varios gerentes</a:t>
          </a:r>
          <a:endParaRPr lang="es-MX" sz="24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5574D46-DA32-4A7E-B30B-819549536D17}" type="parTrans" cxnId="{EA0C9392-7870-45E4-9170-050E2A6E6E15}">
      <dgm:prSet/>
      <dgm:spPr/>
      <dgm:t>
        <a:bodyPr/>
        <a:lstStyle/>
        <a:p>
          <a:endParaRPr lang="es-MX" sz="2000" b="1"/>
        </a:p>
      </dgm:t>
    </dgm:pt>
    <dgm:pt modelId="{7671CE0D-356E-4436-B584-1216CAA32A30}" type="sibTrans" cxnId="{EA0C9392-7870-45E4-9170-050E2A6E6E15}">
      <dgm:prSet/>
      <dgm:spPr/>
      <dgm:t>
        <a:bodyPr/>
        <a:lstStyle/>
        <a:p>
          <a:endParaRPr lang="es-MX" sz="2000" b="1"/>
        </a:p>
      </dgm:t>
    </dgm:pt>
    <dgm:pt modelId="{1D8D707B-F292-486C-80C1-1080CBA4C465}">
      <dgm:prSet phldrT="[Texto]" custT="1"/>
      <dgm:spPr/>
      <dgm:t>
        <a:bodyPr/>
        <a:lstStyle/>
        <a:p>
          <a:r>
            <a:rPr lang="es-MX" sz="1800" b="1" dirty="0" smtClean="0"/>
            <a:t>Exposición de ideas en silencio por  escrito</a:t>
          </a:r>
        </a:p>
      </dgm:t>
    </dgm:pt>
    <dgm:pt modelId="{34BD3D7F-DBF8-450E-ADE3-011617A11C4B}" type="parTrans" cxnId="{DCBB94F8-9819-4B93-8E92-192BE3D55944}">
      <dgm:prSet/>
      <dgm:spPr/>
      <dgm:t>
        <a:bodyPr/>
        <a:lstStyle/>
        <a:p>
          <a:endParaRPr lang="es-MX" sz="2000" b="1"/>
        </a:p>
      </dgm:t>
    </dgm:pt>
    <dgm:pt modelId="{39AFBACB-1D8B-433A-96CA-764715B0E71E}" type="sibTrans" cxnId="{DCBB94F8-9819-4B93-8E92-192BE3D55944}">
      <dgm:prSet/>
      <dgm:spPr/>
      <dgm:t>
        <a:bodyPr/>
        <a:lstStyle/>
        <a:p>
          <a:endParaRPr lang="es-MX" sz="2000" b="1"/>
        </a:p>
      </dgm:t>
    </dgm:pt>
    <dgm:pt modelId="{F8CB6D02-03A5-4E01-879B-2D5F4A7E61D3}">
      <dgm:prSet phldrT="[Texto]" custT="1"/>
      <dgm:spPr/>
      <dgm:t>
        <a:bodyPr/>
        <a:lstStyle/>
        <a:p>
          <a:r>
            <a:rPr lang="es-MX" sz="1800" b="1" dirty="0" smtClean="0"/>
            <a:t>Retroalimentación en pizarra o rota folio</a:t>
          </a:r>
          <a:endParaRPr lang="es-MX" sz="1800" b="1" dirty="0"/>
        </a:p>
      </dgm:t>
    </dgm:pt>
    <dgm:pt modelId="{233EB563-959E-48D7-A0FE-E9A62E7AC6B1}" type="parTrans" cxnId="{DE53EE7A-9702-4A44-85D7-56A4A2718723}">
      <dgm:prSet/>
      <dgm:spPr/>
      <dgm:t>
        <a:bodyPr/>
        <a:lstStyle/>
        <a:p>
          <a:endParaRPr lang="es-MX" sz="2000" b="1"/>
        </a:p>
      </dgm:t>
    </dgm:pt>
    <dgm:pt modelId="{E10E11F6-D481-4833-9A94-13DAF7573257}" type="sibTrans" cxnId="{DE53EE7A-9702-4A44-85D7-56A4A2718723}">
      <dgm:prSet/>
      <dgm:spPr/>
      <dgm:t>
        <a:bodyPr/>
        <a:lstStyle/>
        <a:p>
          <a:endParaRPr lang="es-MX" sz="2000" b="1"/>
        </a:p>
      </dgm:t>
    </dgm:pt>
    <dgm:pt modelId="{F7F0F9AE-078A-4F8B-ABED-B53B6518213C}">
      <dgm:prSet custT="1"/>
      <dgm:spPr/>
      <dgm:t>
        <a:bodyPr/>
        <a:lstStyle/>
        <a:p>
          <a:r>
            <a:rPr lang="es-MX" sz="1800" b="1" dirty="0" smtClean="0"/>
            <a:t>Se registra cada una de las ideas</a:t>
          </a:r>
          <a:endParaRPr lang="es-MX" sz="1800" b="1" dirty="0"/>
        </a:p>
      </dgm:t>
    </dgm:pt>
    <dgm:pt modelId="{73EC8F63-C705-4B2B-B3BB-45BFF1EB3B20}" type="parTrans" cxnId="{A7988324-D59E-44B4-A803-5CB94CA88125}">
      <dgm:prSet/>
      <dgm:spPr/>
      <dgm:t>
        <a:bodyPr/>
        <a:lstStyle/>
        <a:p>
          <a:endParaRPr lang="es-MX" sz="2000" b="1"/>
        </a:p>
      </dgm:t>
    </dgm:pt>
    <dgm:pt modelId="{CBC4A439-B15A-4067-ACBC-70205B009971}" type="sibTrans" cxnId="{A7988324-D59E-44B4-A803-5CB94CA88125}">
      <dgm:prSet/>
      <dgm:spPr/>
      <dgm:t>
        <a:bodyPr/>
        <a:lstStyle/>
        <a:p>
          <a:endParaRPr lang="es-MX" sz="2000" b="1"/>
        </a:p>
      </dgm:t>
    </dgm:pt>
    <dgm:pt modelId="{6B65A982-AA4C-4B16-98B3-3C1FF6FCDBDF}">
      <dgm:prSet phldrT="[Texto]" custT="1"/>
      <dgm:spPr/>
      <dgm:t>
        <a:bodyPr/>
        <a:lstStyle/>
        <a:p>
          <a:r>
            <a:rPr lang="es-MX" sz="1800" b="1" dirty="0" smtClean="0"/>
            <a:t>Se vota individualmente puntuando aritméticamente las alternativas</a:t>
          </a:r>
          <a:endParaRPr lang="es-MX" sz="1800" b="1" dirty="0"/>
        </a:p>
      </dgm:t>
    </dgm:pt>
    <dgm:pt modelId="{1249AB99-D479-40BC-9BC5-9C4A5518EBC2}" type="parTrans" cxnId="{66DE9353-1BA5-481B-93D7-3FB5137C3838}">
      <dgm:prSet/>
      <dgm:spPr/>
      <dgm:t>
        <a:bodyPr/>
        <a:lstStyle/>
        <a:p>
          <a:endParaRPr lang="es-MX" sz="2000" b="1"/>
        </a:p>
      </dgm:t>
    </dgm:pt>
    <dgm:pt modelId="{B8D29A55-FBB3-448F-A4ED-961712C1E855}" type="sibTrans" cxnId="{66DE9353-1BA5-481B-93D7-3FB5137C3838}">
      <dgm:prSet/>
      <dgm:spPr/>
      <dgm:t>
        <a:bodyPr/>
        <a:lstStyle/>
        <a:p>
          <a:endParaRPr lang="es-MX" sz="2000" b="1"/>
        </a:p>
      </dgm:t>
    </dgm:pt>
    <dgm:pt modelId="{88909AB7-9A8B-46F4-AB3F-43ABFE0006E0}" type="pres">
      <dgm:prSet presAssocID="{D204C34D-893C-4362-94F8-7A3E1FC0502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64755B5-B8FD-4C4B-97C1-DE58BD68DCED}" type="pres">
      <dgm:prSet presAssocID="{BF7C4F74-83CF-4597-9A88-A5FBEE5E566A}" presName="root" presStyleCnt="0"/>
      <dgm:spPr/>
    </dgm:pt>
    <dgm:pt modelId="{BB3563C5-8511-421B-94C8-AEEAB738CE01}" type="pres">
      <dgm:prSet presAssocID="{BF7C4F74-83CF-4597-9A88-A5FBEE5E566A}" presName="rootComposite" presStyleCnt="0"/>
      <dgm:spPr/>
    </dgm:pt>
    <dgm:pt modelId="{B1CF67BC-A29B-4C00-A7DD-26CD2FC5EC8F}" type="pres">
      <dgm:prSet presAssocID="{BF7C4F74-83CF-4597-9A88-A5FBEE5E566A}" presName="rootText" presStyleLbl="node1" presStyleIdx="0" presStyleCnt="1" custScaleX="228751" custScaleY="141693"/>
      <dgm:spPr/>
      <dgm:t>
        <a:bodyPr/>
        <a:lstStyle/>
        <a:p>
          <a:endParaRPr lang="es-MX"/>
        </a:p>
      </dgm:t>
    </dgm:pt>
    <dgm:pt modelId="{62242C6A-6EF9-4F4F-ADD0-713BBFEF3B97}" type="pres">
      <dgm:prSet presAssocID="{BF7C4F74-83CF-4597-9A88-A5FBEE5E566A}" presName="rootConnector" presStyleLbl="node1" presStyleIdx="0" presStyleCnt="1"/>
      <dgm:spPr/>
      <dgm:t>
        <a:bodyPr/>
        <a:lstStyle/>
        <a:p>
          <a:endParaRPr lang="es-MX"/>
        </a:p>
      </dgm:t>
    </dgm:pt>
    <dgm:pt modelId="{6E24D342-58D7-4727-AF3B-7F38CA46239B}" type="pres">
      <dgm:prSet presAssocID="{BF7C4F74-83CF-4597-9A88-A5FBEE5E566A}" presName="childShape" presStyleCnt="0"/>
      <dgm:spPr/>
    </dgm:pt>
    <dgm:pt modelId="{408D992E-86E0-4A3D-B5CC-A8491D233E77}" type="pres">
      <dgm:prSet presAssocID="{34BD3D7F-DBF8-450E-ADE3-011617A11C4B}" presName="Name13" presStyleLbl="parChTrans1D2" presStyleIdx="0" presStyleCnt="4"/>
      <dgm:spPr/>
      <dgm:t>
        <a:bodyPr/>
        <a:lstStyle/>
        <a:p>
          <a:endParaRPr lang="es-MX"/>
        </a:p>
      </dgm:t>
    </dgm:pt>
    <dgm:pt modelId="{14F78965-E899-4897-9525-45D0DACE17DE}" type="pres">
      <dgm:prSet presAssocID="{1D8D707B-F292-486C-80C1-1080CBA4C465}" presName="childText" presStyleLbl="bgAcc1" presStyleIdx="0" presStyleCnt="4" custScaleX="236898" custScaleY="122767" custLinFactNeighborX="-1269" custLinFactNeighborY="65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84B895-53CB-4AD5-8353-7DC2F56B5FD7}" type="pres">
      <dgm:prSet presAssocID="{233EB563-959E-48D7-A0FE-E9A62E7AC6B1}" presName="Name13" presStyleLbl="parChTrans1D2" presStyleIdx="1" presStyleCnt="4"/>
      <dgm:spPr/>
      <dgm:t>
        <a:bodyPr/>
        <a:lstStyle/>
        <a:p>
          <a:endParaRPr lang="es-MX"/>
        </a:p>
      </dgm:t>
    </dgm:pt>
    <dgm:pt modelId="{AFEB39EF-3704-4B0D-AAE5-8294C4D4EEDE}" type="pres">
      <dgm:prSet presAssocID="{F8CB6D02-03A5-4E01-879B-2D5F4A7E61D3}" presName="childText" presStyleLbl="bgAcc1" presStyleIdx="1" presStyleCnt="4" custScaleX="327974" custScaleY="155049" custLinFactX="100000" custLinFactNeighborX="163260" custLinFactNeighborY="-5636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501330-5DC6-4D13-AD3F-5EFADD7328BA}" type="pres">
      <dgm:prSet presAssocID="{73EC8F63-C705-4B2B-B3BB-45BFF1EB3B20}" presName="Name13" presStyleLbl="parChTrans1D2" presStyleIdx="2" presStyleCnt="4"/>
      <dgm:spPr/>
      <dgm:t>
        <a:bodyPr/>
        <a:lstStyle/>
        <a:p>
          <a:endParaRPr lang="es-MX"/>
        </a:p>
      </dgm:t>
    </dgm:pt>
    <dgm:pt modelId="{4B02127A-29A6-4B6A-96EA-3738C9BCC5D3}" type="pres">
      <dgm:prSet presAssocID="{F7F0F9AE-078A-4F8B-ABED-B53B6518213C}" presName="childText" presStyleLbl="bgAcc1" presStyleIdx="2" presStyleCnt="4" custScaleX="209497" custScaleY="119153" custLinFactY="-17209" custLinFactNeighborX="16651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168BBB-A327-453F-9508-914C8C81B81C}" type="pres">
      <dgm:prSet presAssocID="{1249AB99-D479-40BC-9BC5-9C4A5518EBC2}" presName="Name13" presStyleLbl="parChTrans1D2" presStyleIdx="3" presStyleCnt="4"/>
      <dgm:spPr/>
      <dgm:t>
        <a:bodyPr/>
        <a:lstStyle/>
        <a:p>
          <a:endParaRPr lang="es-MX"/>
        </a:p>
      </dgm:t>
    </dgm:pt>
    <dgm:pt modelId="{2D125375-8B8C-4BE2-9118-12B861627965}" type="pres">
      <dgm:prSet presAssocID="{6B65A982-AA4C-4B16-98B3-3C1FF6FCDBDF}" presName="childText" presStyleLbl="bgAcc1" presStyleIdx="3" presStyleCnt="4" custScaleX="328896" custScaleY="149965" custLinFactX="100000" custLinFactNeighborX="102547" custLinFactNeighborY="-975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F01AA1B-6645-499D-9E07-EDFE4ED8B02C}" type="presOf" srcId="{F8CB6D02-03A5-4E01-879B-2D5F4A7E61D3}" destId="{AFEB39EF-3704-4B0D-AAE5-8294C4D4EEDE}" srcOrd="0" destOrd="0" presId="urn:microsoft.com/office/officeart/2005/8/layout/hierarchy3"/>
    <dgm:cxn modelId="{EA0C9392-7870-45E4-9170-050E2A6E6E15}" srcId="{D204C34D-893C-4362-94F8-7A3E1FC05027}" destId="{BF7C4F74-83CF-4597-9A88-A5FBEE5E566A}" srcOrd="0" destOrd="0" parTransId="{C5574D46-DA32-4A7E-B30B-819549536D17}" sibTransId="{7671CE0D-356E-4436-B584-1216CAA32A30}"/>
    <dgm:cxn modelId="{03E48D04-A296-4350-BB83-2DA3133E4E32}" type="presOf" srcId="{BF7C4F74-83CF-4597-9A88-A5FBEE5E566A}" destId="{62242C6A-6EF9-4F4F-ADD0-713BBFEF3B97}" srcOrd="1" destOrd="0" presId="urn:microsoft.com/office/officeart/2005/8/layout/hierarchy3"/>
    <dgm:cxn modelId="{DE53EE7A-9702-4A44-85D7-56A4A2718723}" srcId="{BF7C4F74-83CF-4597-9A88-A5FBEE5E566A}" destId="{F8CB6D02-03A5-4E01-879B-2D5F4A7E61D3}" srcOrd="1" destOrd="0" parTransId="{233EB563-959E-48D7-A0FE-E9A62E7AC6B1}" sibTransId="{E10E11F6-D481-4833-9A94-13DAF7573257}"/>
    <dgm:cxn modelId="{C406F671-E479-4A3C-B705-0C51CDBB5C60}" type="presOf" srcId="{D204C34D-893C-4362-94F8-7A3E1FC05027}" destId="{88909AB7-9A8B-46F4-AB3F-43ABFE0006E0}" srcOrd="0" destOrd="0" presId="urn:microsoft.com/office/officeart/2005/8/layout/hierarchy3"/>
    <dgm:cxn modelId="{DCBB94F8-9819-4B93-8E92-192BE3D55944}" srcId="{BF7C4F74-83CF-4597-9A88-A5FBEE5E566A}" destId="{1D8D707B-F292-486C-80C1-1080CBA4C465}" srcOrd="0" destOrd="0" parTransId="{34BD3D7F-DBF8-450E-ADE3-011617A11C4B}" sibTransId="{39AFBACB-1D8B-433A-96CA-764715B0E71E}"/>
    <dgm:cxn modelId="{3E105EA5-CA00-4D41-A1D9-E866ECEEDA01}" type="presOf" srcId="{BF7C4F74-83CF-4597-9A88-A5FBEE5E566A}" destId="{B1CF67BC-A29B-4C00-A7DD-26CD2FC5EC8F}" srcOrd="0" destOrd="0" presId="urn:microsoft.com/office/officeart/2005/8/layout/hierarchy3"/>
    <dgm:cxn modelId="{7C5A3977-B783-46A7-89F0-669992CDEF0F}" type="presOf" srcId="{1D8D707B-F292-486C-80C1-1080CBA4C465}" destId="{14F78965-E899-4897-9525-45D0DACE17DE}" srcOrd="0" destOrd="0" presId="urn:microsoft.com/office/officeart/2005/8/layout/hierarchy3"/>
    <dgm:cxn modelId="{218237B1-ADC1-43A6-ACAC-F632BF9A8476}" type="presOf" srcId="{F7F0F9AE-078A-4F8B-ABED-B53B6518213C}" destId="{4B02127A-29A6-4B6A-96EA-3738C9BCC5D3}" srcOrd="0" destOrd="0" presId="urn:microsoft.com/office/officeart/2005/8/layout/hierarchy3"/>
    <dgm:cxn modelId="{3AC6A2F0-3F2C-4D59-8D70-328B3C144552}" type="presOf" srcId="{6B65A982-AA4C-4B16-98B3-3C1FF6FCDBDF}" destId="{2D125375-8B8C-4BE2-9118-12B861627965}" srcOrd="0" destOrd="0" presId="urn:microsoft.com/office/officeart/2005/8/layout/hierarchy3"/>
    <dgm:cxn modelId="{66DE9353-1BA5-481B-93D7-3FB5137C3838}" srcId="{BF7C4F74-83CF-4597-9A88-A5FBEE5E566A}" destId="{6B65A982-AA4C-4B16-98B3-3C1FF6FCDBDF}" srcOrd="3" destOrd="0" parTransId="{1249AB99-D479-40BC-9BC5-9C4A5518EBC2}" sibTransId="{B8D29A55-FBB3-448F-A4ED-961712C1E855}"/>
    <dgm:cxn modelId="{A7988324-D59E-44B4-A803-5CB94CA88125}" srcId="{BF7C4F74-83CF-4597-9A88-A5FBEE5E566A}" destId="{F7F0F9AE-078A-4F8B-ABED-B53B6518213C}" srcOrd="2" destOrd="0" parTransId="{73EC8F63-C705-4B2B-B3BB-45BFF1EB3B20}" sibTransId="{CBC4A439-B15A-4067-ACBC-70205B009971}"/>
    <dgm:cxn modelId="{F869A3F9-7219-4665-B74F-AD96FB9B3418}" type="presOf" srcId="{1249AB99-D479-40BC-9BC5-9C4A5518EBC2}" destId="{29168BBB-A327-453F-9508-914C8C81B81C}" srcOrd="0" destOrd="0" presId="urn:microsoft.com/office/officeart/2005/8/layout/hierarchy3"/>
    <dgm:cxn modelId="{5DD329EB-1DF5-479D-BA15-CB3C352C9B16}" type="presOf" srcId="{34BD3D7F-DBF8-450E-ADE3-011617A11C4B}" destId="{408D992E-86E0-4A3D-B5CC-A8491D233E77}" srcOrd="0" destOrd="0" presId="urn:microsoft.com/office/officeart/2005/8/layout/hierarchy3"/>
    <dgm:cxn modelId="{ABC0B8E8-DE29-4F0A-9B7B-AAFDB677B8AC}" type="presOf" srcId="{73EC8F63-C705-4B2B-B3BB-45BFF1EB3B20}" destId="{D2501330-5DC6-4D13-AD3F-5EFADD7328BA}" srcOrd="0" destOrd="0" presId="urn:microsoft.com/office/officeart/2005/8/layout/hierarchy3"/>
    <dgm:cxn modelId="{3CA818C6-3A33-44C7-A239-61B9A67BE82B}" type="presOf" srcId="{233EB563-959E-48D7-A0FE-E9A62E7AC6B1}" destId="{8B84B895-53CB-4AD5-8353-7DC2F56B5FD7}" srcOrd="0" destOrd="0" presId="urn:microsoft.com/office/officeart/2005/8/layout/hierarchy3"/>
    <dgm:cxn modelId="{B5564C32-050E-4774-A8DF-F00C18755B9B}" type="presParOf" srcId="{88909AB7-9A8B-46F4-AB3F-43ABFE0006E0}" destId="{564755B5-B8FD-4C4B-97C1-DE58BD68DCED}" srcOrd="0" destOrd="0" presId="urn:microsoft.com/office/officeart/2005/8/layout/hierarchy3"/>
    <dgm:cxn modelId="{C18FEE98-7F5E-4EB4-917E-93A401513EFE}" type="presParOf" srcId="{564755B5-B8FD-4C4B-97C1-DE58BD68DCED}" destId="{BB3563C5-8511-421B-94C8-AEEAB738CE01}" srcOrd="0" destOrd="0" presId="urn:microsoft.com/office/officeart/2005/8/layout/hierarchy3"/>
    <dgm:cxn modelId="{72DABACA-21FE-41F7-A739-626E724243B8}" type="presParOf" srcId="{BB3563C5-8511-421B-94C8-AEEAB738CE01}" destId="{B1CF67BC-A29B-4C00-A7DD-26CD2FC5EC8F}" srcOrd="0" destOrd="0" presId="urn:microsoft.com/office/officeart/2005/8/layout/hierarchy3"/>
    <dgm:cxn modelId="{F65ADE15-FE52-47AA-9152-418C95B26B3A}" type="presParOf" srcId="{BB3563C5-8511-421B-94C8-AEEAB738CE01}" destId="{62242C6A-6EF9-4F4F-ADD0-713BBFEF3B97}" srcOrd="1" destOrd="0" presId="urn:microsoft.com/office/officeart/2005/8/layout/hierarchy3"/>
    <dgm:cxn modelId="{583F3B57-3B61-4F77-925B-88A37D03B588}" type="presParOf" srcId="{564755B5-B8FD-4C4B-97C1-DE58BD68DCED}" destId="{6E24D342-58D7-4727-AF3B-7F38CA46239B}" srcOrd="1" destOrd="0" presId="urn:microsoft.com/office/officeart/2005/8/layout/hierarchy3"/>
    <dgm:cxn modelId="{80BB0EAF-6450-4D31-A6C7-97D35111EE02}" type="presParOf" srcId="{6E24D342-58D7-4727-AF3B-7F38CA46239B}" destId="{408D992E-86E0-4A3D-B5CC-A8491D233E77}" srcOrd="0" destOrd="0" presId="urn:microsoft.com/office/officeart/2005/8/layout/hierarchy3"/>
    <dgm:cxn modelId="{86E48F77-CB6A-42E7-93AE-66DBBC7998EF}" type="presParOf" srcId="{6E24D342-58D7-4727-AF3B-7F38CA46239B}" destId="{14F78965-E899-4897-9525-45D0DACE17DE}" srcOrd="1" destOrd="0" presId="urn:microsoft.com/office/officeart/2005/8/layout/hierarchy3"/>
    <dgm:cxn modelId="{D7354B98-3B83-4B04-9B9F-D78CD30DDF7A}" type="presParOf" srcId="{6E24D342-58D7-4727-AF3B-7F38CA46239B}" destId="{8B84B895-53CB-4AD5-8353-7DC2F56B5FD7}" srcOrd="2" destOrd="0" presId="urn:microsoft.com/office/officeart/2005/8/layout/hierarchy3"/>
    <dgm:cxn modelId="{64A76986-6DBD-4494-89B7-1A508C606933}" type="presParOf" srcId="{6E24D342-58D7-4727-AF3B-7F38CA46239B}" destId="{AFEB39EF-3704-4B0D-AAE5-8294C4D4EEDE}" srcOrd="3" destOrd="0" presId="urn:microsoft.com/office/officeart/2005/8/layout/hierarchy3"/>
    <dgm:cxn modelId="{B0322A41-A329-4FF3-BDF0-E169ECCD2178}" type="presParOf" srcId="{6E24D342-58D7-4727-AF3B-7F38CA46239B}" destId="{D2501330-5DC6-4D13-AD3F-5EFADD7328BA}" srcOrd="4" destOrd="0" presId="urn:microsoft.com/office/officeart/2005/8/layout/hierarchy3"/>
    <dgm:cxn modelId="{55489E79-9908-436F-8FCC-07F863CDC645}" type="presParOf" srcId="{6E24D342-58D7-4727-AF3B-7F38CA46239B}" destId="{4B02127A-29A6-4B6A-96EA-3738C9BCC5D3}" srcOrd="5" destOrd="0" presId="urn:microsoft.com/office/officeart/2005/8/layout/hierarchy3"/>
    <dgm:cxn modelId="{B3245CD4-A43C-4BD3-9839-5FA2C5B523B2}" type="presParOf" srcId="{6E24D342-58D7-4727-AF3B-7F38CA46239B}" destId="{29168BBB-A327-453F-9508-914C8C81B81C}" srcOrd="6" destOrd="0" presId="urn:microsoft.com/office/officeart/2005/8/layout/hierarchy3"/>
    <dgm:cxn modelId="{3C993A36-E49F-4C85-9C2C-6D99A35FFB4F}" type="presParOf" srcId="{6E24D342-58D7-4727-AF3B-7F38CA46239B}" destId="{2D125375-8B8C-4BE2-9118-12B861627965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1E8AB-1607-469A-B11F-67F1AB84F8F9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70BB7-D547-48A6-881E-41C14F7781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9279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0E559-7515-4522-B11B-D7682BAA1DEC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174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3680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002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0060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054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773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0828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612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4470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0571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518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871241C-B9F3-40D6-AE44-22B14CFCD903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0733D0D-1502-4E43-A55E-3AB798B477B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74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eb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es/imgres?imgurl=http://fcom.us.es/blogs/gazpacho/files/2009/03/dafo_21.jpg&amp;imgrefurl=http://fcom.us.es/blogs/gazpacho/category/dafo/&amp;usg=__Nwd3yGiEO-vzJgl88pIh9zE4q8Y=&amp;h=1146&amp;w=1156&amp;sz=808&amp;hl=es&amp;start=8&amp;tbnid=rJLK01PRlAGgkM:&amp;tbnh=149&amp;tbnw=150&amp;prev=/images?q=debilidades+y+fortalezas&amp;hl=es&amp;sa=X&amp;gbv=2&amp;tbs=isch:1&amp;itbs=1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google.es/imgres?imgurl=http://ntek.com.mx/wp-content/uploads/2009/01/a1.GIF&amp;imgrefurl=http://ntek.com.mx/2009/01/14/un-cortafuegos-con-bloqueo-de-amenazas-no-es-mas-que-el-principio%E2%80%A6-10-funciones-utiles-que-su-cortafuegos-deberia-ofrecer/&amp;usg=__a8tJ2_sbw7MIKrQzfgqC2MCWcRo=&amp;h=253&amp;w=463&amp;sz=17&amp;hl=es&amp;start=10&amp;tbnid=lg4i7pxpt8SeTM:&amp;tbnh=70&amp;tbnw=128&amp;prev=/images?q=amenazas&amp;hl=es&amp;gbv=2&amp;tbs=isch:1&amp;itbs=1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fcaenlinea.unam.mx/2006/1231/docs/unidad3.pdf" TargetMode="External"/><Relationship Id="rId2" Type="http://schemas.openxmlformats.org/officeDocument/2006/relationships/hyperlink" Target="http://tugimnasiacerebral.com/herramientas-de-estudio/que-es-un-diagrama-o-grafica-de-gant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lea.edu.mx/biblioteca/Seminario%20de%20teoria%20administrativa%20capI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7 CuadroTexto"/>
          <p:cNvSpPr txBox="1">
            <a:spLocks noChangeArrowheads="1"/>
          </p:cNvSpPr>
          <p:nvPr/>
        </p:nvSpPr>
        <p:spPr bwMode="auto">
          <a:xfrm>
            <a:off x="3143672" y="2132856"/>
            <a:ext cx="692943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 dirty="0"/>
              <a:t>Programa de Estudios por Competencias </a:t>
            </a:r>
          </a:p>
          <a:p>
            <a:pPr algn="ctr"/>
            <a:r>
              <a:rPr lang="es-ES" sz="2800" b="1" dirty="0"/>
              <a:t>Administración de las PyMEs</a:t>
            </a:r>
          </a:p>
          <a:p>
            <a:pPr algn="ctr"/>
            <a:r>
              <a:rPr lang="es-ES" sz="2800" b="1" dirty="0"/>
              <a:t>Unidad </a:t>
            </a:r>
            <a:r>
              <a:rPr lang="es-ES" sz="2800" b="1" dirty="0" smtClean="0"/>
              <a:t>V</a:t>
            </a:r>
          </a:p>
          <a:p>
            <a:pPr algn="ctr"/>
            <a:r>
              <a:rPr lang="es-MX" sz="2800" b="1" dirty="0"/>
              <a:t>Aplicación del modelo DOFA </a:t>
            </a:r>
            <a:endParaRPr lang="es-MX" sz="2800" dirty="0"/>
          </a:p>
          <a:p>
            <a:pPr algn="ctr"/>
            <a:endParaRPr lang="es-ES" sz="2800" b="1" dirty="0"/>
          </a:p>
          <a:p>
            <a:pPr algn="ctr"/>
            <a:endParaRPr lang="es-ES" sz="2800" b="1" dirty="0"/>
          </a:p>
        </p:txBody>
      </p:sp>
      <p:sp>
        <p:nvSpPr>
          <p:cNvPr id="8198" name="8 CuadroTexto"/>
          <p:cNvSpPr txBox="1">
            <a:spLocks noChangeArrowheads="1"/>
          </p:cNvSpPr>
          <p:nvPr/>
        </p:nvSpPr>
        <p:spPr bwMode="auto">
          <a:xfrm>
            <a:off x="5554836" y="6471170"/>
            <a:ext cx="5072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/>
              <a:t>Dra. en E.E. Leisdy del Carmen Gutiérrez Olmos</a:t>
            </a:r>
          </a:p>
        </p:txBody>
      </p:sp>
      <p:sp>
        <p:nvSpPr>
          <p:cNvPr id="8199" name="6 CuadroTexto"/>
          <p:cNvSpPr txBox="1">
            <a:spLocks noChangeArrowheads="1"/>
          </p:cNvSpPr>
          <p:nvPr/>
        </p:nvSpPr>
        <p:spPr bwMode="auto">
          <a:xfrm>
            <a:off x="5554836" y="4534847"/>
            <a:ext cx="50720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Licenciatura en Contaduría</a:t>
            </a:r>
          </a:p>
          <a:p>
            <a:pPr algn="r"/>
            <a:r>
              <a:rPr lang="es-ES" dirty="0"/>
              <a:t> 4mo. Semestre.</a:t>
            </a:r>
          </a:p>
        </p:txBody>
      </p:sp>
      <p:pic>
        <p:nvPicPr>
          <p:cNvPr id="14" name="Picture 2" descr="C:\Users\Hp Pro\Desktop\Modulares de Escudo\positivo color vertical 2 líneas.png">
            <a:extLst>
              <a:ext uri="{FF2B5EF4-FFF2-40B4-BE49-F238E27FC236}">
                <a16:creationId xmlns:a16="http://schemas.microsoft.com/office/drawing/2014/main" xmlns="" id="{D8E0DB6D-5E2B-4452-A1B2-69DDDA04F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783" y="0"/>
            <a:ext cx="226804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8 CuadroTexto">
            <a:extLst>
              <a:ext uri="{FF2B5EF4-FFF2-40B4-BE49-F238E27FC236}">
                <a16:creationId xmlns:a16="http://schemas.microsoft.com/office/drawing/2014/main" xmlns="" id="{FD744EA6-AA20-4132-826D-A4EF4D12E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7769" y="5364509"/>
            <a:ext cx="5072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Primavera </a:t>
            </a:r>
            <a:r>
              <a:rPr lang="es-ES" dirty="0" smtClean="0"/>
              <a:t>2019A</a:t>
            </a:r>
            <a:endParaRPr lang="es-ES" dirty="0"/>
          </a:p>
          <a:p>
            <a:pPr algn="r"/>
            <a:r>
              <a:rPr lang="es-ES" dirty="0"/>
              <a:t>Semestre </a:t>
            </a:r>
            <a:r>
              <a:rPr lang="es-ES" dirty="0" smtClean="0"/>
              <a:t>2019 </a:t>
            </a:r>
            <a:r>
              <a:rPr lang="es-ES" dirty="0"/>
              <a:t>A </a:t>
            </a:r>
          </a:p>
          <a:p>
            <a:pPr algn="r"/>
            <a:r>
              <a:rPr lang="es-ES" dirty="0"/>
              <a:t>Febrero-Julio </a:t>
            </a:r>
            <a:r>
              <a:rPr lang="es-ES" dirty="0" smtClean="0"/>
              <a:t>2019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613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774825" y="188913"/>
            <a:ext cx="8229600" cy="1371600"/>
          </a:xfrm>
        </p:spPr>
        <p:txBody>
          <a:bodyPr/>
          <a:lstStyle/>
          <a:p>
            <a:pPr eaLnBrk="1" hangingPunct="1"/>
            <a:r>
              <a:rPr lang="es-ES" dirty="0"/>
              <a:t>Habilidades  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952595" y="2000239"/>
            <a:ext cx="9155671" cy="3316827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3200" dirty="0" smtClean="0"/>
              <a:t>Administración </a:t>
            </a:r>
            <a:r>
              <a:rPr lang="es-MX" sz="3200" dirty="0"/>
              <a:t>de equipos de trabajo.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3200" dirty="0" smtClean="0"/>
              <a:t>Capacidad </a:t>
            </a:r>
            <a:r>
              <a:rPr lang="es-MX" sz="3200" dirty="0"/>
              <a:t>de análisis y síntesis.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3200" dirty="0" smtClean="0"/>
              <a:t>Liderazgo</a:t>
            </a:r>
            <a:r>
              <a:rPr lang="es-MX" sz="3200" dirty="0"/>
              <a:t>. </a:t>
            </a:r>
            <a:endParaRPr lang="es-MX" sz="3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sz="3200" dirty="0" smtClean="0"/>
              <a:t>Persuasión</a:t>
            </a:r>
            <a:r>
              <a:rPr lang="es-MX" sz="3200" dirty="0"/>
              <a:t>. </a:t>
            </a:r>
            <a:endParaRPr lang="es-MX" sz="3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sz="3200" dirty="0" smtClean="0"/>
              <a:t>Investigación</a:t>
            </a:r>
            <a:r>
              <a:rPr lang="es-MX" sz="3200" dirty="0"/>
              <a:t>	</a:t>
            </a:r>
            <a:endParaRPr lang="es-ES" sz="54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s-ES" sz="5400" dirty="0"/>
          </a:p>
          <a:p>
            <a:pPr>
              <a:buFont typeface="Arial" panose="020B0604020202020204" pitchFamily="34" charset="0"/>
              <a:buChar char="•"/>
            </a:pPr>
            <a:endParaRPr lang="es-ES" sz="5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B9B1573-80AE-4EA9-8D69-0769C6718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461" y="3658651"/>
            <a:ext cx="3995936" cy="2618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12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A6529C-C65B-4852-99B5-7B700AFD7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Productos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28680B2-FEA8-4937-A94B-9A4426119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6960" y="1845734"/>
            <a:ext cx="6701369" cy="71917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Matriz DOFA </a:t>
            </a:r>
            <a:endParaRPr lang="es-U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110" y="2205319"/>
            <a:ext cx="5485219" cy="387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4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35560" y="116632"/>
            <a:ext cx="8244408" cy="6192688"/>
          </a:xfrm>
        </p:spPr>
        <p:txBody>
          <a:bodyPr>
            <a:normAutofit/>
          </a:bodyPr>
          <a:lstStyle/>
          <a:p>
            <a:pPr algn="ctr"/>
            <a:r>
              <a:rPr lang="es-ES" sz="6000" dirty="0"/>
              <a:t>Administración de las PyMEs</a:t>
            </a:r>
            <a:br>
              <a:rPr lang="es-ES" sz="6000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sz="4400" dirty="0" smtClean="0"/>
              <a:t>Técnicas de Planeación Estratégica </a:t>
            </a:r>
            <a:endParaRPr lang="es-ES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4" y="2942552"/>
            <a:ext cx="3909814" cy="223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55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024129" y="388926"/>
            <a:ext cx="9144000" cy="738142"/>
          </a:xfrm>
        </p:spPr>
        <p:txBody>
          <a:bodyPr>
            <a:noAutofit/>
          </a:bodyPr>
          <a:lstStyle/>
          <a:p>
            <a:r>
              <a:rPr lang="es-MX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PLANEACIÓN ESTRATÉGICA</a:t>
            </a:r>
            <a:endParaRPr lang="es-MX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024129" y="3123374"/>
            <a:ext cx="9144000" cy="738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4800" dirty="0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637763" y="3033222"/>
            <a:ext cx="9144000" cy="738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4800" dirty="0"/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839880" y="1400740"/>
            <a:ext cx="6958818" cy="50422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800" dirty="0" smtClean="0"/>
              <a:t>Estrategia es la determinación de los objetivos a largo plazo y la elección de las acciones y la asignación de los recursos necesarios para conseguirlos. </a:t>
            </a:r>
            <a:r>
              <a:rPr lang="es-MX" dirty="0" smtClean="0"/>
              <a:t>Chandler (1997)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La </a:t>
            </a:r>
            <a:r>
              <a:rPr lang="es-MX" sz="2800" dirty="0"/>
              <a:t>estrategia competitiva consiste en desarrollar una amplia fórmula de cómo la empresa va a competir, cuáles deben ser sus objetivos y qué políticas serán necesarias para alcanzar tales objetivos</a:t>
            </a:r>
            <a:r>
              <a:rPr lang="es-MX" dirty="0"/>
              <a:t>. </a:t>
            </a:r>
            <a:r>
              <a:rPr lang="es-MX" dirty="0" err="1" smtClean="0"/>
              <a:t>Porter</a:t>
            </a:r>
            <a:r>
              <a:rPr lang="es-MX" dirty="0" smtClean="0"/>
              <a:t> (1979)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1618" y="2340624"/>
            <a:ext cx="3924957" cy="2123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59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s-MX" cap="all" spc="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Pasos </a:t>
            </a:r>
            <a:r>
              <a:rPr lang="es-MX" cap="all" spc="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para la implementación de una planeación estratégica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2776" y="2059095"/>
            <a:ext cx="10787408" cy="3809999"/>
          </a:xfrm>
        </p:spPr>
        <p:txBody>
          <a:bodyPr numCol="2"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dirty="0"/>
              <a:t>Misión de la empresa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Identificación de las unidades estratégicas del negocio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Investigación de mercado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Fijación de los objetivos para cada unidad estratégica del negocio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Cálculo de la tasa de crecimiento de la organización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Comparar el crecimiento sostenible con el crecimiento esperado de la demanda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Cambio en las políticas de la organización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Matriz de BCG (Boston </a:t>
            </a:r>
            <a:r>
              <a:rPr lang="es-MX" dirty="0" err="1"/>
              <a:t>Consulting</a:t>
            </a:r>
            <a:r>
              <a:rPr lang="es-MX" dirty="0"/>
              <a:t> </a:t>
            </a:r>
            <a:r>
              <a:rPr lang="es-MX" dirty="0" err="1"/>
              <a:t>Group</a:t>
            </a:r>
            <a:r>
              <a:rPr lang="es-MX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Estudio de la competencia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Estrategia corporativa</a:t>
            </a:r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8183667" y="5869094"/>
            <a:ext cx="3331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(</a:t>
            </a:r>
            <a:r>
              <a:rPr lang="es-MX" sz="2400" dirty="0" smtClean="0"/>
              <a:t>Universidad </a:t>
            </a:r>
            <a:r>
              <a:rPr lang="es-MX" sz="2400" dirty="0"/>
              <a:t>de </a:t>
            </a:r>
            <a:r>
              <a:rPr lang="es-MX" sz="2400" dirty="0" err="1"/>
              <a:t>Clea</a:t>
            </a:r>
            <a:r>
              <a:rPr lang="es-MX" sz="2400" dirty="0"/>
              <a:t>, s.f.)</a:t>
            </a:r>
          </a:p>
        </p:txBody>
      </p:sp>
    </p:spTree>
    <p:extLst>
      <p:ext uri="{BB962C8B-B14F-4D97-AF65-F5344CB8AC3E}">
        <p14:creationId xmlns:p14="http://schemas.microsoft.com/office/powerpoint/2010/main" val="256532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14155" y="488638"/>
            <a:ext cx="9144000" cy="854053"/>
          </a:xfrm>
        </p:spPr>
        <p:txBody>
          <a:bodyPr>
            <a:noAutofit/>
          </a:bodyPr>
          <a:lstStyle/>
          <a:p>
            <a:pPr algn="l"/>
            <a:r>
              <a:rPr lang="es-MX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 de planeación debe ser simple, haciendo preguntas </a:t>
            </a:r>
            <a:endParaRPr lang="es-MX" sz="28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887707" y="2006292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¿Cuál es la situación presente de la organización?</a:t>
            </a:r>
          </a:p>
          <a:p>
            <a:pPr algn="l"/>
            <a:r>
              <a:rPr lang="es-MX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¿Cuál es el desempeño con los clientes y frente a competidores?</a:t>
            </a:r>
          </a:p>
          <a:p>
            <a:pPr algn="l"/>
            <a:r>
              <a:rPr lang="es-MX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¿Cómo será la organización dentro de un año?</a:t>
            </a:r>
          </a:p>
          <a:p>
            <a:pPr algn="l"/>
            <a:r>
              <a:rPr lang="es-MX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¿Qué decisiones deben tomarse?</a:t>
            </a:r>
          </a:p>
          <a:p>
            <a:pPr algn="l"/>
            <a:r>
              <a:rPr lang="es-MX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¿Qué riesgos se enfrentarían?</a:t>
            </a:r>
            <a:endParaRPr lang="es-MX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997137" y="4716739"/>
            <a:ext cx="10723808" cy="11252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Organizaciones que planean su estrategia registran un desempeño superior 	</a:t>
            </a:r>
          </a:p>
        </p:txBody>
      </p:sp>
      <p:pic>
        <p:nvPicPr>
          <p:cNvPr id="2050" name="Picture 2" descr="Resultado de imagen para signod e pregun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01" y="240959"/>
            <a:ext cx="1673225" cy="182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09" y="2006292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01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71165" y="446795"/>
            <a:ext cx="7724690" cy="1045139"/>
          </a:xfrm>
        </p:spPr>
        <p:txBody>
          <a:bodyPr>
            <a:noAutofit/>
          </a:bodyPr>
          <a:lstStyle/>
          <a:p>
            <a:r>
              <a:rPr lang="es-MX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NIVELES DE PLANEACIÓN</a:t>
            </a:r>
            <a:endParaRPr lang="es-MX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25249" y="2566397"/>
            <a:ext cx="8673378" cy="697913"/>
          </a:xfrm>
        </p:spPr>
        <p:txBody>
          <a:bodyPr>
            <a:noAutofit/>
          </a:bodyPr>
          <a:lstStyle/>
          <a:p>
            <a:r>
              <a:rPr lang="es-MX" sz="23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la mas amplia y abarca a la organización entera</a:t>
            </a:r>
            <a:endParaRPr lang="es-MX" sz="2300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345664" y="3275188"/>
            <a:ext cx="5019345" cy="2233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2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Proyección a largo plazo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2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a nivel organizacional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2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Comprensivo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2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manos de alta gerencia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443800" y="1615950"/>
            <a:ext cx="52213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AutoNum type="arabicPeriod"/>
            </a:pPr>
            <a:r>
              <a:rPr lang="es-MX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 estratégica</a:t>
            </a:r>
            <a:endParaRPr lang="es-MX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Resultado de imagen para largo plaz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58" y="3264310"/>
            <a:ext cx="3096793" cy="221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9348354" y="5989553"/>
            <a:ext cx="2012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Gómez</a:t>
            </a:r>
            <a:r>
              <a:rPr lang="es-MX" sz="2400" dirty="0" smtClean="0"/>
              <a:t>, (1994)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89458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04576" y="1479366"/>
            <a:ext cx="43488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Planeación táctica</a:t>
            </a:r>
            <a:endParaRPr lang="es-MX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361955" y="2393276"/>
            <a:ext cx="711925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Abarca cada departamento o área de la organización</a:t>
            </a:r>
            <a:endParaRPr lang="es-MX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959897" y="3386002"/>
            <a:ext cx="516840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Proyección a mediano plazo (anual)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Menos genérico y mas detallado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de cada departamento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manos de nivel intermedio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MX" sz="23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MX" sz="23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591" y="2965483"/>
            <a:ext cx="4213565" cy="2803936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671165" y="446795"/>
            <a:ext cx="7724690" cy="10451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6000" b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NIVELES DE PLANEACIÓN</a:t>
            </a:r>
            <a:endParaRPr lang="es-MX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468930" y="5917610"/>
            <a:ext cx="2012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Gómez</a:t>
            </a:r>
            <a:r>
              <a:rPr lang="es-MX" sz="2400" dirty="0" smtClean="0"/>
              <a:t>, (1994)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0364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03788" y="1296046"/>
            <a:ext cx="4693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Planeación operativa: </a:t>
            </a:r>
            <a:endParaRPr lang="es-MX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064348" y="3424953"/>
            <a:ext cx="525015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2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Proyección a corto plazo (inmediata)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2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Metas especificas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2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Detallado, especifico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2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manos del nivel operativo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sz="23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sz="23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Resultado de imagen para largo plaz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393" y="2678806"/>
            <a:ext cx="4092157" cy="30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6424655" y="2455668"/>
            <a:ext cx="383470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00" dirty="0">
                <a:latin typeface="Arial" panose="020B0604020202020204" pitchFamily="34" charset="0"/>
                <a:cs typeface="Arial" panose="020B0604020202020204" pitchFamily="34" charset="0"/>
              </a:rPr>
              <a:t>Abarca actividad especifica 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691947" y="359000"/>
            <a:ext cx="7724690" cy="10451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NIVELES DE PLANEACIÓN</a:t>
            </a:r>
            <a:endParaRPr lang="es-MX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636221" y="5933120"/>
            <a:ext cx="2012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Gómez</a:t>
            </a:r>
            <a:r>
              <a:rPr lang="es-MX" sz="2400" dirty="0" smtClean="0"/>
              <a:t>, (1994)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59133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457201"/>
            <a:ext cx="10058400" cy="128016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Elementos de la planeación estratégica  Misión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Redondear rectángulo de esquina diagonal 4"/>
          <p:cNvSpPr/>
          <p:nvPr/>
        </p:nvSpPr>
        <p:spPr>
          <a:xfrm>
            <a:off x="5901450" y="2295243"/>
            <a:ext cx="5615189" cy="2529797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La misión de la organización representa su razón de ser o su papel en la sociedad.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551091" y="5801267"/>
            <a:ext cx="2422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Mintzberg</a:t>
            </a:r>
            <a:r>
              <a:rPr lang="en-US" sz="2400" dirty="0" smtClean="0"/>
              <a:t>, (1997)</a:t>
            </a:r>
            <a:endParaRPr lang="es-MX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662" y="1872734"/>
            <a:ext cx="2792484" cy="392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84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1952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1286933" y="1772816"/>
            <a:ext cx="10041467" cy="3096344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Aunque en México no hay un consenso respecto al número de empresas en operación, ya que el IMSS registra 650, 000 empresas cotizando; INEGI Y STPS contabilizan 3,575,587 negocios en la encuesta nacional de micro-negocios, realizada en 1996; sin embargo el INEGI reporta que el 99% son micro, pequeñas y medianas empresas, por lo que está por demás destacar que este tipo de empresas juegan un papel importante en el desarrollo de la economía mexicana y que son grandes generadoras de empleos, con un papel relevante a le redistribución del ingreso. </a:t>
            </a:r>
            <a:endParaRPr lang="es-US" sz="2400" dirty="0"/>
          </a:p>
          <a:p>
            <a:pPr algn="just" eaLnBrk="1" hangingPunct="1"/>
            <a:endParaRPr lang="es-ES" sz="4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7" y="4509121"/>
            <a:ext cx="2790541" cy="156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dondear rectángulo de esquina diagonal 4"/>
          <p:cNvSpPr/>
          <p:nvPr/>
        </p:nvSpPr>
        <p:spPr>
          <a:xfrm>
            <a:off x="5901450" y="2690098"/>
            <a:ext cx="5615189" cy="2529797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Realización de los propósitos en el futuro, pero sin asegurarlo en el presente.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097280" y="904009"/>
            <a:ext cx="10058400" cy="833351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Elementos de la planeación estratégica    Visión de los Negocios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551091" y="5801267"/>
            <a:ext cx="2422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Mintzberg</a:t>
            </a:r>
            <a:r>
              <a:rPr lang="en-US" sz="2400" dirty="0" smtClean="0"/>
              <a:t>, (1997)</a:t>
            </a:r>
            <a:endParaRPr lang="es-MX" sz="24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363800"/>
            <a:ext cx="4172462" cy="343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0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dondear rectángulo de esquina diagonal 4"/>
          <p:cNvSpPr/>
          <p:nvPr/>
        </p:nvSpPr>
        <p:spPr>
          <a:xfrm>
            <a:off x="5891059" y="2357238"/>
            <a:ext cx="5615189" cy="2529797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Anticipar oportunidades y amenazas para cumplir con la visión, la misión y los objetivos de la organización. 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097280" y="904009"/>
            <a:ext cx="10058400" cy="833351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Elementos de la planeación estratégica</a:t>
            </a:r>
            <a:br>
              <a:rPr lang="es-MX" dirty="0" smtClean="0">
                <a:solidFill>
                  <a:srgbClr val="FF0000"/>
                </a:solidFill>
              </a:rPr>
            </a:br>
            <a:r>
              <a:rPr lang="es-MX" dirty="0" smtClean="0">
                <a:solidFill>
                  <a:srgbClr val="FF0000"/>
                </a:solidFill>
              </a:rPr>
              <a:t>Diagnóstico externo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551091" y="5801267"/>
            <a:ext cx="2422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Mintzberg</a:t>
            </a:r>
            <a:r>
              <a:rPr lang="en-US" sz="2400" dirty="0" smtClean="0"/>
              <a:t>, (1997)</a:t>
            </a:r>
            <a:endParaRPr lang="es-MX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600" y="2005002"/>
            <a:ext cx="3796265" cy="3796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7730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dondear rectángulo de esquina diagonal 4"/>
          <p:cNvSpPr/>
          <p:nvPr/>
        </p:nvSpPr>
        <p:spPr>
          <a:xfrm>
            <a:off x="5859886" y="3136907"/>
            <a:ext cx="5615189" cy="2529797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Situación de la empresa frente a las dinámicas del entorno, relacionando sus fortalezas y debilidades, para crear y formular estrategias.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097280" y="904009"/>
            <a:ext cx="10058400" cy="833351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Elementos de la planeación estratégica</a:t>
            </a:r>
            <a:br>
              <a:rPr lang="es-MX" dirty="0" smtClean="0">
                <a:solidFill>
                  <a:srgbClr val="FF0000"/>
                </a:solidFill>
              </a:rPr>
            </a:br>
            <a:r>
              <a:rPr lang="es-MX" dirty="0">
                <a:solidFill>
                  <a:srgbClr val="FF0000"/>
                </a:solidFill>
              </a:rPr>
              <a:t>D</a:t>
            </a:r>
            <a:r>
              <a:rPr lang="es-MX" dirty="0" smtClean="0">
                <a:solidFill>
                  <a:srgbClr val="FF0000"/>
                </a:solidFill>
              </a:rPr>
              <a:t>iagnostico interno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551091" y="5801267"/>
            <a:ext cx="2422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Mintzberg</a:t>
            </a:r>
            <a:r>
              <a:rPr lang="en-US" sz="2400" dirty="0" smtClean="0"/>
              <a:t>, (1997)</a:t>
            </a:r>
            <a:endParaRPr lang="es-MX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29" y="2215091"/>
            <a:ext cx="4618559" cy="35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79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dondear rectángulo de esquina diagonal 4"/>
          <p:cNvSpPr/>
          <p:nvPr/>
        </p:nvSpPr>
        <p:spPr>
          <a:xfrm>
            <a:off x="5859886" y="3136907"/>
            <a:ext cx="5615189" cy="2529797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Factores críticos del éxito, que buscan evidenciar cuestiones criticas para la organización.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097280" y="904009"/>
            <a:ext cx="10058400" cy="833351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Elementos de la planeación estratégica</a:t>
            </a:r>
            <a:br>
              <a:rPr lang="es-MX" dirty="0" smtClean="0">
                <a:solidFill>
                  <a:srgbClr val="FF0000"/>
                </a:solidFill>
              </a:rPr>
            </a:br>
            <a:r>
              <a:rPr lang="es-MX" dirty="0">
                <a:solidFill>
                  <a:srgbClr val="FF0000"/>
                </a:solidFill>
              </a:rPr>
              <a:t>D</a:t>
            </a:r>
            <a:r>
              <a:rPr lang="es-MX" dirty="0" smtClean="0">
                <a:solidFill>
                  <a:srgbClr val="FF0000"/>
                </a:solidFill>
              </a:rPr>
              <a:t>eterminantes de éxito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551091" y="5801267"/>
            <a:ext cx="2422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Mintzberg</a:t>
            </a:r>
            <a:r>
              <a:rPr lang="en-US" sz="2400" dirty="0" smtClean="0"/>
              <a:t>, (1997)</a:t>
            </a:r>
            <a:endParaRPr 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61" y="2281097"/>
            <a:ext cx="5047206" cy="315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10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dondear rectángulo de esquina diagonal 4"/>
          <p:cNvSpPr/>
          <p:nvPr/>
        </p:nvSpPr>
        <p:spPr>
          <a:xfrm>
            <a:off x="5859886" y="3136907"/>
            <a:ext cx="5615189" cy="2529797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>
                <a:solidFill>
                  <a:schemeClr val="tx1"/>
                </a:solidFill>
              </a:rPr>
              <a:t>O</a:t>
            </a:r>
            <a:r>
              <a:rPr lang="es-MX" sz="2800" dirty="0" smtClean="0">
                <a:solidFill>
                  <a:schemeClr val="tx1"/>
                </a:solidFill>
              </a:rPr>
              <a:t>bjetivos jerárquicos de acuerdo a su importancia, prioridad o urgencia.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097280" y="904009"/>
            <a:ext cx="10058400" cy="833351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Elementos de la planeación estratégica</a:t>
            </a:r>
            <a:br>
              <a:rPr lang="es-MX" dirty="0" smtClean="0">
                <a:solidFill>
                  <a:srgbClr val="FF0000"/>
                </a:solidFill>
              </a:rPr>
            </a:br>
            <a:r>
              <a:rPr lang="es-MX" dirty="0" smtClean="0">
                <a:solidFill>
                  <a:srgbClr val="FF0000"/>
                </a:solidFill>
              </a:rPr>
              <a:t>Definición de objetivos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551091" y="5801267"/>
            <a:ext cx="2422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Mintzberg</a:t>
            </a:r>
            <a:r>
              <a:rPr lang="en-US" sz="2400" dirty="0" smtClean="0"/>
              <a:t>, (1997)</a:t>
            </a:r>
            <a:endParaRPr lang="es-MX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20" y="3078021"/>
            <a:ext cx="5177366" cy="2588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5449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dondear rectángulo de esquina diagonal 4"/>
          <p:cNvSpPr/>
          <p:nvPr/>
        </p:nvSpPr>
        <p:spPr>
          <a:xfrm>
            <a:off x="5859886" y="2400301"/>
            <a:ext cx="5615189" cy="3266404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es-MX" sz="2800" dirty="0" smtClean="0">
                <a:solidFill>
                  <a:schemeClr val="tx1"/>
                </a:solidFill>
              </a:rPr>
              <a:t>El poder de negociación de los clientes y proveedores.</a:t>
            </a:r>
          </a:p>
          <a:p>
            <a:pPr marL="285750" indent="-285750" algn="just">
              <a:buFontTx/>
              <a:buChar char="-"/>
            </a:pPr>
            <a:r>
              <a:rPr lang="es-MX" sz="2800" dirty="0">
                <a:solidFill>
                  <a:schemeClr val="tx1"/>
                </a:solidFill>
              </a:rPr>
              <a:t> </a:t>
            </a:r>
            <a:r>
              <a:rPr lang="es-MX" sz="2800" dirty="0" smtClean="0">
                <a:solidFill>
                  <a:schemeClr val="tx1"/>
                </a:solidFill>
              </a:rPr>
              <a:t>La amenaza de sustitutos y nuevos competidores.</a:t>
            </a:r>
          </a:p>
          <a:p>
            <a:pPr marL="285750" indent="-285750" algn="just">
              <a:buFontTx/>
              <a:buChar char="-"/>
            </a:pPr>
            <a:r>
              <a:rPr lang="es-MX" sz="2800" dirty="0">
                <a:solidFill>
                  <a:schemeClr val="tx1"/>
                </a:solidFill>
              </a:rPr>
              <a:t> </a:t>
            </a:r>
            <a:r>
              <a:rPr lang="es-MX" sz="2800" dirty="0" smtClean="0">
                <a:solidFill>
                  <a:schemeClr val="tx1"/>
                </a:solidFill>
              </a:rPr>
              <a:t>La rivalidad de los competidores actuales.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097280" y="904009"/>
            <a:ext cx="10058400" cy="833351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Elementos de la planeación estratégica</a:t>
            </a:r>
            <a:r>
              <a:rPr lang="es-MX" dirty="0">
                <a:solidFill>
                  <a:srgbClr val="FF0000"/>
                </a:solidFill>
              </a:rPr>
              <a:t/>
            </a:r>
            <a:br>
              <a:rPr lang="es-MX" dirty="0">
                <a:solidFill>
                  <a:srgbClr val="FF0000"/>
                </a:solidFill>
              </a:rPr>
            </a:br>
            <a:r>
              <a:rPr lang="es-MX" dirty="0" smtClean="0">
                <a:solidFill>
                  <a:srgbClr val="FF0000"/>
                </a:solidFill>
              </a:rPr>
              <a:t>Formulación de estrategias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551091" y="5801267"/>
            <a:ext cx="2422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Mintzberg</a:t>
            </a:r>
            <a:r>
              <a:rPr lang="en-US" sz="2400" dirty="0" smtClean="0"/>
              <a:t>, (1997)</a:t>
            </a:r>
            <a:endParaRPr 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" y="2118978"/>
            <a:ext cx="428625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75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dondear rectángulo de esquina diagonal 4"/>
          <p:cNvSpPr/>
          <p:nvPr/>
        </p:nvSpPr>
        <p:spPr>
          <a:xfrm>
            <a:off x="6348844" y="3136907"/>
            <a:ext cx="4998029" cy="2529797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Implementar programas y proyectos para evaluar, asignar y controlar los recursos. </a:t>
            </a:r>
          </a:p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Esto exige toma de decisiones</a:t>
            </a:r>
            <a:r>
              <a:rPr lang="es-MX" sz="2800" dirty="0">
                <a:solidFill>
                  <a:schemeClr val="tx1"/>
                </a:solidFill>
              </a:rPr>
              <a:t>.</a:t>
            </a:r>
            <a:endParaRPr lang="es-MX" sz="2800" dirty="0" smtClean="0">
              <a:solidFill>
                <a:schemeClr val="tx1"/>
              </a:solidFill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097280" y="904009"/>
            <a:ext cx="10058400" cy="833351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Elementos de la planeación estratégica</a:t>
            </a:r>
            <a:br>
              <a:rPr lang="es-MX" dirty="0" smtClean="0">
                <a:solidFill>
                  <a:srgbClr val="FF0000"/>
                </a:solidFill>
              </a:rPr>
            </a:br>
            <a:r>
              <a:rPr lang="es-MX" dirty="0">
                <a:solidFill>
                  <a:srgbClr val="FF0000"/>
                </a:solidFill>
              </a:rPr>
              <a:t>D</a:t>
            </a:r>
            <a:r>
              <a:rPr lang="es-MX" dirty="0" smtClean="0">
                <a:solidFill>
                  <a:srgbClr val="FF0000"/>
                </a:solidFill>
              </a:rPr>
              <a:t>esempeño estratégico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551091" y="5801267"/>
            <a:ext cx="2422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Mintzberg</a:t>
            </a:r>
            <a:r>
              <a:rPr lang="en-US" sz="2400" dirty="0" smtClean="0"/>
              <a:t>, (1997)</a:t>
            </a:r>
            <a:endParaRPr lang="es-MX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0" y="2290239"/>
            <a:ext cx="4193324" cy="3143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1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dondear rectángulo de esquina diagonal 4"/>
          <p:cNvSpPr/>
          <p:nvPr/>
        </p:nvSpPr>
        <p:spPr>
          <a:xfrm>
            <a:off x="5859886" y="3136907"/>
            <a:ext cx="5615189" cy="2529797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dirty="0" smtClean="0">
                <a:solidFill>
                  <a:schemeClr val="tx1"/>
                </a:solidFill>
              </a:rPr>
              <a:t>Revisar lo que se ha implementado, para una toma de decisiones acertadas en las nuevas direcciones del proceso</a:t>
            </a:r>
            <a:r>
              <a:rPr lang="es-MX" sz="2800" dirty="0">
                <a:solidFill>
                  <a:schemeClr val="tx1"/>
                </a:solidFill>
              </a:rPr>
              <a:t>.</a:t>
            </a:r>
            <a:endParaRPr lang="es-MX" sz="2800" dirty="0" smtClean="0">
              <a:solidFill>
                <a:schemeClr val="tx1"/>
              </a:solidFill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097280" y="904009"/>
            <a:ext cx="10058400" cy="833351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Elementos de la planeación estratégica</a:t>
            </a:r>
            <a:br>
              <a:rPr lang="es-MX" dirty="0" smtClean="0">
                <a:solidFill>
                  <a:srgbClr val="FF0000"/>
                </a:solidFill>
              </a:rPr>
            </a:br>
            <a:r>
              <a:rPr lang="es-MX" dirty="0" smtClean="0">
                <a:solidFill>
                  <a:srgbClr val="FF0000"/>
                </a:solidFill>
              </a:rPr>
              <a:t>Auditoria de Resultados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551091" y="5801267"/>
            <a:ext cx="2422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Mintzberg</a:t>
            </a:r>
            <a:r>
              <a:rPr lang="en-US" sz="2400" dirty="0" smtClean="0"/>
              <a:t>, (1997)</a:t>
            </a:r>
            <a:endParaRPr lang="es-MX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2290240"/>
            <a:ext cx="5016212" cy="2820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80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97280" y="2691246"/>
            <a:ext cx="10058400" cy="1654648"/>
          </a:xfrm>
        </p:spPr>
        <p:txBody>
          <a:bodyPr>
            <a:normAutofit/>
          </a:bodyPr>
          <a:lstStyle/>
          <a:p>
            <a:pPr algn="ctr"/>
            <a:r>
              <a:rPr lang="es-ES" sz="5400" dirty="0" smtClean="0">
                <a:latin typeface="Copperplate Gothic Light" panose="020E0507020206020404" pitchFamily="34" charset="0"/>
              </a:rPr>
              <a:t>Herramientas y Técnicas  de Planeación</a:t>
            </a:r>
            <a:endParaRPr lang="es-MX" sz="5400" dirty="0">
              <a:latin typeface="Copperplate Gothic Light" panose="020E05070202060204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05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Herramientas y técnicas de </a:t>
            </a:r>
            <a:r>
              <a:rPr lang="es-MX" b="1" dirty="0" smtClean="0"/>
              <a:t>planeación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5733" y="1845734"/>
            <a:ext cx="11294533" cy="3623733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De acuerdo a </a:t>
            </a:r>
            <a:r>
              <a:rPr lang="es-MX" sz="2400" dirty="0" err="1"/>
              <a:t>Münch</a:t>
            </a:r>
            <a:r>
              <a:rPr lang="es-MX" sz="2400" dirty="0"/>
              <a:t> Galindo, </a:t>
            </a:r>
            <a:r>
              <a:rPr lang="es-MX" sz="2400" dirty="0" smtClean="0"/>
              <a:t>se </a:t>
            </a:r>
            <a:r>
              <a:rPr lang="es-MX" sz="2400" dirty="0"/>
              <a:t>dividen en tres categorías:</a:t>
            </a:r>
          </a:p>
          <a:p>
            <a:pPr algn="just"/>
            <a:r>
              <a:rPr lang="es-MX" sz="2400" b="1" dirty="0"/>
              <a:t>Cualitativos: </a:t>
            </a:r>
            <a:r>
              <a:rPr lang="es-MX" sz="2400" dirty="0" smtClean="0"/>
              <a:t>o </a:t>
            </a:r>
            <a:r>
              <a:rPr lang="es-MX" sz="2400" dirty="0"/>
              <a:t>comúnmente conocidos como métodos de investigación, entre los más conocidos se encuentran los grupos T, lluvia de ideas, técnicas de juegos, puntos débiles, puntos fuertes, en su mayoría son estudiados a través de casos y dramatizaciones.</a:t>
            </a:r>
          </a:p>
          <a:p>
            <a:pPr algn="just"/>
            <a:r>
              <a:rPr lang="es-MX" sz="2400" b="1" dirty="0"/>
              <a:t>Cuantitativos: </a:t>
            </a:r>
            <a:r>
              <a:rPr lang="es-MX" sz="2400" dirty="0"/>
              <a:t>Como la investigación de operaciones, apoyada en los árboles de decisión, teoría de colas, redes, etc. Pueden ser computarizados o manuales.</a:t>
            </a:r>
          </a:p>
          <a:p>
            <a:pPr algn="just"/>
            <a:r>
              <a:rPr lang="es-MX" sz="2400" b="1" dirty="0"/>
              <a:t>De ingeniería económica: </a:t>
            </a:r>
            <a:r>
              <a:rPr lang="es-MX" sz="2400" dirty="0"/>
              <a:t>Utilizando métodos o técnicas financieras como el VPN (Valor Presente Neto), análisis de recuperación, punto de equilibrio y la tasa interna de retorno.</a:t>
            </a:r>
          </a:p>
          <a:p>
            <a:pPr algn="just"/>
            <a:endParaRPr lang="es-MX" sz="2400" dirty="0"/>
          </a:p>
        </p:txBody>
      </p:sp>
      <p:sp>
        <p:nvSpPr>
          <p:cNvPr id="4" name="Rectángulo 3"/>
          <p:cNvSpPr/>
          <p:nvPr/>
        </p:nvSpPr>
        <p:spPr>
          <a:xfrm>
            <a:off x="8821803" y="5919895"/>
            <a:ext cx="3048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(</a:t>
            </a:r>
            <a:r>
              <a:rPr lang="es-MX" sz="2400" dirty="0" err="1"/>
              <a:t>Münch</a:t>
            </a:r>
            <a:r>
              <a:rPr lang="es-MX" sz="2400" dirty="0"/>
              <a:t> Galindo, 2006)</a:t>
            </a:r>
          </a:p>
        </p:txBody>
      </p:sp>
    </p:spTree>
    <p:extLst>
      <p:ext uri="{BB962C8B-B14F-4D97-AF65-F5344CB8AC3E}">
        <p14:creationId xmlns:p14="http://schemas.microsoft.com/office/powerpoint/2010/main" val="158942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952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270000" y="1772816"/>
            <a:ext cx="9922933" cy="2592288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De 1988 a 1993 se crearon 123 mil nuevas microempresas, lo que implica un crecimiento sorprendente de más de 100%, y se generaron 319 mil nuevos empleos, lo que representó una expansión del 80%. En la actualidad, la microempresa ha generado alrededor de 850 mil nuevos trabajos. </a:t>
            </a:r>
            <a:endParaRPr lang="es-US" sz="2800" dirty="0"/>
          </a:p>
          <a:p>
            <a:pPr algn="just"/>
            <a:endParaRPr lang="es-MX" sz="36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37" y="4149081"/>
            <a:ext cx="2024841" cy="206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48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Gantt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3911599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2400" dirty="0" smtClean="0"/>
              <a:t>Herramienta </a:t>
            </a:r>
            <a:r>
              <a:rPr lang="es-MX" sz="2400" dirty="0"/>
              <a:t>para </a:t>
            </a:r>
            <a:r>
              <a:rPr lang="es-MX" sz="2400" b="1" dirty="0"/>
              <a:t>planificar y programar tareas</a:t>
            </a:r>
            <a:r>
              <a:rPr lang="es-MX" sz="2400" dirty="0"/>
              <a:t> a lo largo de un período determinado.</a:t>
            </a:r>
            <a:endParaRPr lang="es-ES" sz="2400" dirty="0" smtClean="0"/>
          </a:p>
          <a:p>
            <a:pPr algn="just"/>
            <a:r>
              <a:rPr lang="es-MX" sz="2400" dirty="0"/>
              <a:t>Desarrollado por Henry Laurence Gantt a inicios del siglo XX, el diagrama se muestra en un </a:t>
            </a:r>
            <a:r>
              <a:rPr lang="es-MX" sz="2400" b="1" dirty="0"/>
              <a:t>gráfico de barras horizontales ordenadas por actividades a realizar en secuencias de tiempo concretas</a:t>
            </a:r>
            <a:r>
              <a:rPr lang="es-MX" sz="2400" dirty="0"/>
              <a:t>.</a:t>
            </a:r>
            <a:endParaRPr lang="es-ES" sz="2400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ES" sz="2400" dirty="0" smtClean="0"/>
              <a:t>Se presentan todas las actividades a realizar, su tiempo de inicio y terminación  (días, semanas etc.)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ES" sz="2400" dirty="0" smtClean="0"/>
              <a:t>Se utiliza en el monitoreo y control de la obra </a:t>
            </a:r>
            <a:r>
              <a:rPr lang="es-MX" sz="2400" dirty="0" smtClean="0"/>
              <a:t>, representado por porcentajes totales y reales.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ES" sz="2400" dirty="0" smtClean="0"/>
              <a:t>No muestra interrelaciones o precedencias entre las distintas actividades, ni las actividades críticas para el desarrollo del proyecto.</a:t>
            </a:r>
          </a:p>
        </p:txBody>
      </p:sp>
    </p:spTree>
    <p:extLst>
      <p:ext uri="{BB962C8B-B14F-4D97-AF65-F5344CB8AC3E}">
        <p14:creationId xmlns:p14="http://schemas.microsoft.com/office/powerpoint/2010/main" val="426493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39475" y="1066800"/>
            <a:ext cx="10058400" cy="1257839"/>
          </a:xfrm>
        </p:spPr>
        <p:txBody>
          <a:bodyPr>
            <a:normAutofit/>
          </a:bodyPr>
          <a:lstStyle/>
          <a:p>
            <a:r>
              <a:rPr lang="es-ES" dirty="0" smtClean="0"/>
              <a:t>Ejemplo</a:t>
            </a:r>
            <a:br>
              <a:rPr lang="es-ES" dirty="0" smtClean="0"/>
            </a:br>
            <a:r>
              <a:rPr lang="es-ES" sz="3200" dirty="0" smtClean="0"/>
              <a:t>Programa general de obra de un proyecto con tres actividades </a:t>
            </a:r>
            <a:endParaRPr lang="es-MX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5" t="7410" r="5485" b="15574"/>
          <a:stretch/>
        </p:blipFill>
        <p:spPr bwMode="auto">
          <a:xfrm>
            <a:off x="2292541" y="2324639"/>
            <a:ext cx="7552267" cy="311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812800" y="5781301"/>
            <a:ext cx="107328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http://tugimnasiacerebral.com/herramientas-de-estudio/que-es-un-diagrama-o-grafica-de-gantt</a:t>
            </a:r>
          </a:p>
        </p:txBody>
      </p:sp>
    </p:spTree>
    <p:extLst>
      <p:ext uri="{BB962C8B-B14F-4D97-AF65-F5344CB8AC3E}">
        <p14:creationId xmlns:p14="http://schemas.microsoft.com/office/powerpoint/2010/main" val="160249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/>
              <a:t>Método de la ruta </a:t>
            </a:r>
            <a:r>
              <a:rPr lang="es-ES" dirty="0" smtClean="0"/>
              <a:t>crítica (CPM)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45067" y="1845734"/>
            <a:ext cx="10871200" cy="3843866"/>
          </a:xfrm>
        </p:spPr>
        <p:txBody>
          <a:bodyPr>
            <a:noAutofit/>
          </a:bodyPr>
          <a:lstStyle/>
          <a:p>
            <a:pPr marL="285750" indent="-285750" algn="just"/>
            <a:r>
              <a:rPr lang="es-MX" sz="2400" dirty="0"/>
              <a:t>Su objetivo principal es determinar la duración de un proyecto, </a:t>
            </a:r>
            <a:r>
              <a:rPr lang="es-MX" sz="2400" dirty="0" smtClean="0"/>
              <a:t>de una </a:t>
            </a:r>
            <a:r>
              <a:rPr lang="es-MX" sz="2400" dirty="0"/>
              <a:t>secuencia de todas las actividades que están </a:t>
            </a:r>
            <a:r>
              <a:rPr lang="es-MX" sz="2400" dirty="0" smtClean="0"/>
              <a:t>relacionadas, </a:t>
            </a:r>
            <a:r>
              <a:rPr lang="es-MX" sz="2400" dirty="0"/>
              <a:t>en donde cada una tiene duraciones </a:t>
            </a:r>
            <a:r>
              <a:rPr lang="es-MX" sz="2400" dirty="0" smtClean="0"/>
              <a:t>estimadas.</a:t>
            </a:r>
            <a:endParaRPr lang="es-ES" sz="2400" dirty="0"/>
          </a:p>
          <a:p>
            <a:pPr marL="285750" indent="-285750" algn="just"/>
            <a:r>
              <a:rPr lang="es-MX" sz="2400" dirty="0" smtClean="0"/>
              <a:t>Es </a:t>
            </a:r>
            <a:r>
              <a:rPr lang="es-MX" sz="2400" dirty="0"/>
              <a:t>utilizada para planear y llevar a cabo un control del tiempo acerca de las actividades a desarrollar en un proyecto</a:t>
            </a:r>
            <a:r>
              <a:rPr lang="es-MX" sz="2400" dirty="0" smtClean="0"/>
              <a:t>, </a:t>
            </a:r>
            <a:r>
              <a:rPr lang="es-MX" sz="2400" dirty="0"/>
              <a:t>se determinan los costos que se esperan para cada una de ellas. </a:t>
            </a:r>
            <a:endParaRPr lang="es-MX" sz="2400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ES" sz="2400" dirty="0" smtClean="0"/>
              <a:t>Definir </a:t>
            </a:r>
            <a:r>
              <a:rPr lang="es-ES" sz="2400" dirty="0"/>
              <a:t>el proyecto con todas sus actividades o partes principales.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ES" sz="2400" dirty="0"/>
              <a:t>Establecer relaciones entre las actividades. </a:t>
            </a:r>
            <a:endParaRPr lang="es-ES" sz="2400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ES" sz="2400" dirty="0" smtClean="0"/>
              <a:t>Decidir </a:t>
            </a:r>
            <a:r>
              <a:rPr lang="es-ES" sz="2400" dirty="0"/>
              <a:t>cuál debe comenzar antes y cuál debe seguir después</a:t>
            </a:r>
            <a:r>
              <a:rPr lang="es-ES" sz="2400" dirty="0" smtClean="0"/>
              <a:t>.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 algn="r">
              <a:buNone/>
            </a:pPr>
            <a:r>
              <a:rPr lang="es-MX" sz="2400" dirty="0"/>
              <a:t>(UNAM, 2014)</a:t>
            </a:r>
            <a:endParaRPr lang="es-ES" sz="2400" dirty="0"/>
          </a:p>
          <a:p>
            <a:pPr indent="0" algn="just">
              <a:buNone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11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Método de la ruta </a:t>
            </a:r>
            <a:r>
              <a:rPr lang="es-ES" dirty="0" smtClean="0"/>
              <a:t>crítica (CPM)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43746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s-ES" sz="2800" dirty="0" smtClean="0"/>
              <a:t>Dibujar </a:t>
            </a:r>
            <a:r>
              <a:rPr lang="es-ES" sz="2800" dirty="0"/>
              <a:t>un diagrama conectando las diferentes actividades en base a sus relaciones de precedencia.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ES" sz="2800" dirty="0" smtClean="0"/>
              <a:t>Definir </a:t>
            </a:r>
            <a:r>
              <a:rPr lang="es-ES" sz="2800" dirty="0"/>
              <a:t>costos y tiempo estimado para cada actividad.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ES" sz="2800" dirty="0"/>
              <a:t>Identificar la trayectoria más larga del proyecto, siendo ésta la que determinará la duración del proyecto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ES" sz="2800" dirty="0"/>
              <a:t>Utilizar el diagrama como ayuda para planear, supervisar y controlar el proyecto. </a:t>
            </a:r>
          </a:p>
          <a:p>
            <a:endParaRPr lang="es-MX" sz="2800" dirty="0"/>
          </a:p>
        </p:txBody>
      </p:sp>
      <p:sp>
        <p:nvSpPr>
          <p:cNvPr id="4" name="Rectángulo 3"/>
          <p:cNvSpPr/>
          <p:nvPr/>
        </p:nvSpPr>
        <p:spPr>
          <a:xfrm>
            <a:off x="9695440" y="5885934"/>
            <a:ext cx="1975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 algn="r">
              <a:buNone/>
            </a:pPr>
            <a:r>
              <a:rPr lang="es-MX" sz="2400" dirty="0"/>
              <a:t>(UNAM, 2014)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75316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de Ruta Crítica 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37" b="12463"/>
          <a:stretch/>
        </p:blipFill>
        <p:spPr>
          <a:xfrm>
            <a:off x="2025073" y="1873828"/>
            <a:ext cx="7825509" cy="436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18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7200" b="1" dirty="0" smtClean="0"/>
              <a:t>Método Delphi</a:t>
            </a:r>
            <a:endParaRPr lang="es-MX" sz="7200" b="1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097280" y="1845734"/>
            <a:ext cx="6810587" cy="4013199"/>
          </a:xfrm>
        </p:spPr>
        <p:txBody>
          <a:bodyPr>
            <a:noAutofit/>
          </a:bodyPr>
          <a:lstStyle/>
          <a:p>
            <a:pPr algn="just"/>
            <a:r>
              <a:rPr lang="es-MX" sz="2800" dirty="0"/>
              <a:t>Es un método de estructuración de un proceso de comunicación grupal que es efectivo a la hora de permitir a un grupo de individuos, como un todo, tratar un problema complejo. </a:t>
            </a:r>
            <a:endParaRPr lang="es-MX" sz="2800" dirty="0" smtClean="0"/>
          </a:p>
          <a:p>
            <a:pPr algn="just"/>
            <a:r>
              <a:rPr lang="es-MX" sz="2800" dirty="0"/>
              <a:t>La capacidad de predicción de la Delphi se basa en la utilización sistemática de un juicio intuitivo emitido por un grupo de expertos</a:t>
            </a:r>
            <a:r>
              <a:rPr lang="es-MX" sz="2800" dirty="0" smtClean="0"/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8713822" y="5733534"/>
            <a:ext cx="3197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dirty="0"/>
              <a:t>(</a:t>
            </a:r>
            <a:r>
              <a:rPr lang="es-MX" sz="2400" dirty="0" err="1"/>
              <a:t>Linstone</a:t>
            </a:r>
            <a:r>
              <a:rPr lang="es-MX" sz="2400" dirty="0"/>
              <a:t> y </a:t>
            </a:r>
            <a:r>
              <a:rPr lang="es-MX" sz="2400" dirty="0" err="1"/>
              <a:t>Turoff</a:t>
            </a:r>
            <a:r>
              <a:rPr lang="es-MX" sz="2400" dirty="0"/>
              <a:t>, 1975)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822" y="2142065"/>
            <a:ext cx="3158067" cy="315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26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7200" b="1" dirty="0" smtClean="0"/>
              <a:t>Método Delphi</a:t>
            </a:r>
            <a:endParaRPr lang="es-MX" sz="7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8422423"/>
              </p:ext>
            </p:extLst>
          </p:nvPr>
        </p:nvGraphicFramePr>
        <p:xfrm>
          <a:off x="1974445" y="1883130"/>
          <a:ext cx="799288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8713822" y="5733534"/>
            <a:ext cx="3197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dirty="0"/>
              <a:t>(</a:t>
            </a:r>
            <a:r>
              <a:rPr lang="es-MX" sz="2400" dirty="0" err="1"/>
              <a:t>Linstone</a:t>
            </a:r>
            <a:r>
              <a:rPr lang="es-MX" sz="2400" dirty="0"/>
              <a:t> y </a:t>
            </a:r>
            <a:r>
              <a:rPr lang="es-MX" sz="2400" dirty="0" err="1"/>
              <a:t>Turoff</a:t>
            </a:r>
            <a:r>
              <a:rPr lang="es-MX" sz="2400" dirty="0"/>
              <a:t>, 1975)</a:t>
            </a:r>
          </a:p>
        </p:txBody>
      </p:sp>
    </p:spTree>
    <p:extLst>
      <p:ext uri="{BB962C8B-B14F-4D97-AF65-F5344CB8AC3E}">
        <p14:creationId xmlns:p14="http://schemas.microsoft.com/office/powerpoint/2010/main" val="11908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7200" b="1" dirty="0" smtClean="0"/>
              <a:t>Método </a:t>
            </a:r>
            <a:r>
              <a:rPr lang="es-MX" sz="7200" b="1" dirty="0"/>
              <a:t>Delphi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98874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8713822" y="5733534"/>
            <a:ext cx="3197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dirty="0"/>
              <a:t>(</a:t>
            </a:r>
            <a:r>
              <a:rPr lang="es-MX" sz="2400" dirty="0" err="1"/>
              <a:t>Linstone</a:t>
            </a:r>
            <a:r>
              <a:rPr lang="es-MX" sz="2400" dirty="0"/>
              <a:t> y </a:t>
            </a:r>
            <a:r>
              <a:rPr lang="es-MX" sz="2400" dirty="0" err="1"/>
              <a:t>Turoff</a:t>
            </a:r>
            <a:r>
              <a:rPr lang="es-MX" sz="2400" dirty="0"/>
              <a:t>, 1975)</a:t>
            </a:r>
          </a:p>
        </p:txBody>
      </p:sp>
    </p:spTree>
    <p:extLst>
      <p:ext uri="{BB962C8B-B14F-4D97-AF65-F5344CB8AC3E}">
        <p14:creationId xmlns:p14="http://schemas.microsoft.com/office/powerpoint/2010/main" val="299060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56266" y="477003"/>
            <a:ext cx="8701443" cy="114300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Grupos TGN( técnicas de grupo nominal)</a:t>
            </a:r>
            <a:endParaRPr lang="es-MX" b="1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796063732"/>
              </p:ext>
            </p:extLst>
          </p:nvPr>
        </p:nvGraphicFramePr>
        <p:xfrm>
          <a:off x="1395211" y="1813166"/>
          <a:ext cx="991625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610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25232" y="892336"/>
            <a:ext cx="7239000" cy="820122"/>
          </a:xfrm>
        </p:spPr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Análisis FODA 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51599" y="2196187"/>
            <a:ext cx="6515995" cy="259061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800" dirty="0">
                <a:solidFill>
                  <a:schemeClr val="tx1"/>
                </a:solidFill>
              </a:rPr>
              <a:t>	Herramienta que permite conformar un cuadro de la situación actual de la empresa u organización, permitiendo de esta manera obtener un diagnóstico preciso que permita en función de ello tomar decisiones acordes con los objetivos y políticas formulados.</a:t>
            </a:r>
          </a:p>
        </p:txBody>
      </p:sp>
      <p:pic>
        <p:nvPicPr>
          <p:cNvPr id="6" name="Picture 2" descr="http://epony.zonalibre.org/archives/analis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68930" y="2196187"/>
            <a:ext cx="3714776" cy="2420122"/>
          </a:xfrm>
          <a:prstGeom prst="rect">
            <a:avLst/>
          </a:prstGeom>
          <a:noFill/>
        </p:spPr>
      </p:pic>
      <p:sp>
        <p:nvSpPr>
          <p:cNvPr id="7" name="6 Marcador de pie de página"/>
          <p:cNvSpPr txBox="1">
            <a:spLocks/>
          </p:cNvSpPr>
          <p:nvPr/>
        </p:nvSpPr>
        <p:spPr>
          <a:xfrm>
            <a:off x="7949045" y="6078682"/>
            <a:ext cx="3432873" cy="305002"/>
          </a:xfrm>
          <a:prstGeom prst="rect">
            <a:avLst/>
          </a:prstGeom>
        </p:spPr>
        <p:txBody>
          <a:bodyPr vert="horz" anchor="b"/>
          <a:lstStyle/>
          <a:p>
            <a:pPr algn="r">
              <a:defRPr/>
            </a:pPr>
            <a:r>
              <a:rPr lang="es-ES" sz="2000" dirty="0" smtClean="0"/>
              <a:t>Stanton</a:t>
            </a:r>
            <a:r>
              <a:rPr lang="es-ES" sz="2000" dirty="0"/>
              <a:t>, Etzel y </a:t>
            </a:r>
            <a:r>
              <a:rPr lang="es-ES" sz="2000" dirty="0" smtClean="0"/>
              <a:t>Walker</a:t>
            </a:r>
            <a:r>
              <a:rPr lang="es-ES" sz="2000" dirty="0"/>
              <a:t> </a:t>
            </a:r>
            <a:r>
              <a:rPr lang="es-ES" sz="2000" dirty="0" smtClean="0"/>
              <a:t>(2007)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76269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952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219200" y="1794932"/>
            <a:ext cx="10126133" cy="3794307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Por la trascendencia que en materia económico social representa la empresa en México, la Facultad de Contaduría y Administración, de la Universidad Autónoma del Estado de México, considera importante aumentar en su curricula académica el estudio de la unidad de aprendizaje denominada “Administración de las MYPYMES”, a fin de que los alumnos conozcan la importancia de este gran sector económico del país, así mismo, para que desarrollen las habilidades de un empresario y mediante una metodología establecida sean capaces de auto emplearse al terminar sus estudios, poniendo en marcha una empresa. </a:t>
            </a:r>
            <a:endParaRPr lang="es-US" sz="2400" dirty="0"/>
          </a:p>
          <a:p>
            <a:pPr algn="just"/>
            <a:endParaRPr lang="es-ES" sz="36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051" y="4588933"/>
            <a:ext cx="2402284" cy="160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5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55107" y="1042966"/>
            <a:ext cx="7239000" cy="67724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Análisis FODA 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255107" y="1896966"/>
            <a:ext cx="6465338" cy="296598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800" dirty="0">
                <a:solidFill>
                  <a:schemeClr val="tx1"/>
                </a:solidFill>
              </a:rPr>
              <a:t>	El término FODA es una sigla conformada por las primeras letras de las palabras Fortalezas, Oportunidades, Debilidades y Amenazas (en inglés SWOT: Strenghts, Weaknesses, Oportunities, Threats). </a:t>
            </a:r>
          </a:p>
        </p:txBody>
      </p:sp>
      <p:pic>
        <p:nvPicPr>
          <p:cNvPr id="39940" name="Picture 4" descr="http://t2.gstatic.com/images?q=tbn:rJLK01PRlAGgkM:http://fcom.us.es/blogs/gazpacho/files/2009/03/dafo_2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5316" y="2024475"/>
            <a:ext cx="3391012" cy="3368407"/>
          </a:xfrm>
          <a:prstGeom prst="rect">
            <a:avLst/>
          </a:prstGeom>
          <a:noFill/>
        </p:spPr>
      </p:pic>
      <p:sp>
        <p:nvSpPr>
          <p:cNvPr id="7" name="6 Marcador de pie de página"/>
          <p:cNvSpPr txBox="1">
            <a:spLocks/>
          </p:cNvSpPr>
          <p:nvPr/>
        </p:nvSpPr>
        <p:spPr>
          <a:xfrm>
            <a:off x="7949045" y="6078682"/>
            <a:ext cx="3432873" cy="305002"/>
          </a:xfrm>
          <a:prstGeom prst="rect">
            <a:avLst/>
          </a:prstGeom>
        </p:spPr>
        <p:txBody>
          <a:bodyPr vert="horz" anchor="b"/>
          <a:lstStyle/>
          <a:p>
            <a:pPr algn="r">
              <a:defRPr/>
            </a:pPr>
            <a:r>
              <a:rPr lang="es-ES" sz="2000" dirty="0" smtClean="0"/>
              <a:t>Stanton</a:t>
            </a:r>
            <a:r>
              <a:rPr lang="es-ES" sz="2000" dirty="0"/>
              <a:t>, Etzel y </a:t>
            </a:r>
            <a:r>
              <a:rPr lang="es-ES" sz="2000" dirty="0" smtClean="0"/>
              <a:t>Walker</a:t>
            </a:r>
            <a:r>
              <a:rPr lang="es-ES" sz="2000" dirty="0"/>
              <a:t> </a:t>
            </a:r>
            <a:r>
              <a:rPr lang="es-ES" sz="2000" dirty="0" smtClean="0"/>
              <a:t>(2007)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99316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131674" y="2148302"/>
            <a:ext cx="7500990" cy="321470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800" dirty="0">
                <a:solidFill>
                  <a:schemeClr val="tx1"/>
                </a:solidFill>
              </a:rPr>
              <a:t>	De entre estas cuatro variables, tanto fortalezas como debilidades son </a:t>
            </a:r>
            <a:r>
              <a:rPr lang="es-ES" sz="2800" b="1" dirty="0">
                <a:solidFill>
                  <a:schemeClr val="tx1"/>
                </a:solidFill>
              </a:rPr>
              <a:t>internas</a:t>
            </a:r>
            <a:r>
              <a:rPr lang="es-ES" sz="2800" dirty="0">
                <a:solidFill>
                  <a:schemeClr val="tx1"/>
                </a:solidFill>
              </a:rPr>
              <a:t> de la organización, por lo que es posible actuar directamente sobre ellas. </a:t>
            </a:r>
          </a:p>
          <a:p>
            <a:pPr algn="just">
              <a:buNone/>
            </a:pPr>
            <a:r>
              <a:rPr lang="es-ES" sz="2800" dirty="0">
                <a:solidFill>
                  <a:schemeClr val="tx1"/>
                </a:solidFill>
              </a:rPr>
              <a:t>	En cambio las oportunidades y las amenazas son </a:t>
            </a:r>
            <a:r>
              <a:rPr lang="es-ES" sz="2800" b="1" dirty="0">
                <a:solidFill>
                  <a:schemeClr val="tx1"/>
                </a:solidFill>
              </a:rPr>
              <a:t>externas,</a:t>
            </a:r>
            <a:r>
              <a:rPr lang="es-ES" sz="2800" dirty="0">
                <a:solidFill>
                  <a:schemeClr val="tx1"/>
                </a:solidFill>
              </a:rPr>
              <a:t> por lo que en general resulta muy difícil poder modificarlas.</a:t>
            </a:r>
          </a:p>
          <a:p>
            <a:pPr algn="just">
              <a:buNone/>
            </a:pPr>
            <a:r>
              <a:rPr lang="es-ES" sz="2800" dirty="0">
                <a:solidFill>
                  <a:schemeClr val="tx1"/>
                </a:solidFill>
              </a:rPr>
              <a:t/>
            </a:r>
            <a:br>
              <a:rPr lang="es-ES" sz="2800" dirty="0">
                <a:solidFill>
                  <a:schemeClr val="tx1"/>
                </a:solidFill>
              </a:rPr>
            </a:br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33794" name="Picture 2" descr="http://ejecucion.files.wordpress.com/2008/10/f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32663" y="1760601"/>
            <a:ext cx="3129845" cy="3521075"/>
          </a:xfrm>
          <a:prstGeom prst="rect">
            <a:avLst/>
          </a:prstGeom>
          <a:noFill/>
        </p:spPr>
      </p:pic>
      <p:sp>
        <p:nvSpPr>
          <p:cNvPr id="6" name="3 Título"/>
          <p:cNvSpPr>
            <a:spLocks noGrp="1"/>
          </p:cNvSpPr>
          <p:nvPr>
            <p:ph type="title"/>
          </p:nvPr>
        </p:nvSpPr>
        <p:spPr>
          <a:xfrm>
            <a:off x="1255107" y="1042966"/>
            <a:ext cx="7239000" cy="67724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Análisis FODA 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6 Marcador de pie de página"/>
          <p:cNvSpPr txBox="1">
            <a:spLocks/>
          </p:cNvSpPr>
          <p:nvPr/>
        </p:nvSpPr>
        <p:spPr>
          <a:xfrm>
            <a:off x="7949045" y="6078682"/>
            <a:ext cx="3432873" cy="305002"/>
          </a:xfrm>
          <a:prstGeom prst="rect">
            <a:avLst/>
          </a:prstGeom>
        </p:spPr>
        <p:txBody>
          <a:bodyPr vert="horz" anchor="b"/>
          <a:lstStyle/>
          <a:p>
            <a:pPr algn="r">
              <a:defRPr/>
            </a:pPr>
            <a:r>
              <a:rPr lang="es-ES" sz="2000" dirty="0" smtClean="0"/>
              <a:t>Stanton</a:t>
            </a:r>
            <a:r>
              <a:rPr lang="es-ES" sz="2000" dirty="0"/>
              <a:t>, Etzel y </a:t>
            </a:r>
            <a:r>
              <a:rPr lang="es-ES" sz="2000" dirty="0" smtClean="0"/>
              <a:t>Walker</a:t>
            </a:r>
            <a:r>
              <a:rPr lang="es-ES" sz="2000" dirty="0"/>
              <a:t> </a:t>
            </a:r>
            <a:r>
              <a:rPr lang="es-ES" sz="2000" dirty="0" smtClean="0"/>
              <a:t>(2007)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09251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348624" y="1949048"/>
            <a:ext cx="6049703" cy="335758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800" b="1" dirty="0">
                <a:solidFill>
                  <a:schemeClr val="tx1"/>
                </a:solidFill>
              </a:rPr>
              <a:t>	Fortalezas: </a:t>
            </a:r>
            <a:r>
              <a:rPr lang="es-ES" sz="2800" dirty="0">
                <a:solidFill>
                  <a:schemeClr val="tx1"/>
                </a:solidFill>
              </a:rPr>
              <a:t>son las capacidades especiales con que cuenta la empresa, y por los que cuenta con una posición privilegiada frente a la competencia. </a:t>
            </a:r>
          </a:p>
          <a:p>
            <a:pPr algn="just">
              <a:buNone/>
            </a:pPr>
            <a:endParaRPr lang="es-ES" sz="2800" dirty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es-ES" sz="2800" dirty="0">
                <a:solidFill>
                  <a:schemeClr val="tx1"/>
                </a:solidFill>
              </a:rPr>
              <a:t>	</a:t>
            </a:r>
            <a:r>
              <a:rPr lang="es-ES" sz="2800" dirty="0" smtClean="0">
                <a:solidFill>
                  <a:schemeClr val="tx1"/>
                </a:solidFill>
              </a:rPr>
              <a:t>Recursos </a:t>
            </a:r>
            <a:r>
              <a:rPr lang="es-ES" sz="2800" dirty="0">
                <a:solidFill>
                  <a:schemeClr val="tx1"/>
                </a:solidFill>
              </a:rPr>
              <a:t>que se controlan, capacidades y habilidades que se poseen, actividades que se desarrollan positivamente, etc.</a:t>
            </a:r>
            <a:br>
              <a:rPr lang="es-ES" sz="2800" dirty="0">
                <a:solidFill>
                  <a:schemeClr val="tx1"/>
                </a:solidFill>
              </a:rPr>
            </a:br>
            <a:endParaRPr lang="es-ES" sz="2800" dirty="0">
              <a:solidFill>
                <a:schemeClr val="tx1"/>
              </a:solidFill>
            </a:endParaRPr>
          </a:p>
          <a:p>
            <a:pPr algn="just"/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38914" name="Picture 2" descr="http://1.bp.blogspot.com/_l4mmISztzwk/SFlo73LWseI/AAAAAAAAANA/WwisMJbNxgs/s400/Fortalez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27158" y="2057775"/>
            <a:ext cx="2143140" cy="3140132"/>
          </a:xfrm>
          <a:prstGeom prst="rect">
            <a:avLst/>
          </a:prstGeom>
          <a:noFill/>
        </p:spPr>
      </p:pic>
      <p:sp>
        <p:nvSpPr>
          <p:cNvPr id="6" name="3 Título"/>
          <p:cNvSpPr>
            <a:spLocks noGrp="1"/>
          </p:cNvSpPr>
          <p:nvPr>
            <p:ph type="title"/>
          </p:nvPr>
        </p:nvSpPr>
        <p:spPr>
          <a:xfrm>
            <a:off x="1255107" y="1042966"/>
            <a:ext cx="7239000" cy="67724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Análisis FODA 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6 Marcador de pie de página"/>
          <p:cNvSpPr txBox="1">
            <a:spLocks/>
          </p:cNvSpPr>
          <p:nvPr/>
        </p:nvSpPr>
        <p:spPr>
          <a:xfrm>
            <a:off x="7949045" y="6078682"/>
            <a:ext cx="3432873" cy="305002"/>
          </a:xfrm>
          <a:prstGeom prst="rect">
            <a:avLst/>
          </a:prstGeom>
        </p:spPr>
        <p:txBody>
          <a:bodyPr vert="horz" anchor="b"/>
          <a:lstStyle/>
          <a:p>
            <a:pPr algn="r">
              <a:defRPr/>
            </a:pPr>
            <a:r>
              <a:rPr lang="es-ES" sz="2000" dirty="0" smtClean="0"/>
              <a:t>Stanton</a:t>
            </a:r>
            <a:r>
              <a:rPr lang="es-ES" sz="2000" dirty="0"/>
              <a:t>, Etzel y </a:t>
            </a:r>
            <a:r>
              <a:rPr lang="es-ES" sz="2000" dirty="0" smtClean="0"/>
              <a:t>Walker</a:t>
            </a:r>
            <a:r>
              <a:rPr lang="es-ES" sz="2000" dirty="0"/>
              <a:t> </a:t>
            </a:r>
            <a:r>
              <a:rPr lang="es-ES" sz="2000" dirty="0" smtClean="0"/>
              <a:t>(2007)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9432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235623" y="2523037"/>
            <a:ext cx="5944495" cy="21431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400" dirty="0">
                <a:solidFill>
                  <a:schemeClr val="tx1"/>
                </a:solidFill>
              </a:rPr>
              <a:t>	</a:t>
            </a:r>
            <a:r>
              <a:rPr lang="es-ES" sz="2400" b="1" dirty="0">
                <a:solidFill>
                  <a:schemeClr val="tx1"/>
                </a:solidFill>
              </a:rPr>
              <a:t>Oportunidades:</a:t>
            </a:r>
            <a:r>
              <a:rPr lang="es-ES" sz="2400" dirty="0">
                <a:solidFill>
                  <a:schemeClr val="tx1"/>
                </a:solidFill>
              </a:rPr>
              <a:t> son aquellos factores que resultan positivos, favorables, explotables, que se deben descubrir en el entorno en el que actúa la empresa, y que permiten obtener ventajas competitivas. </a:t>
            </a:r>
          </a:p>
          <a:p>
            <a:pPr algn="just"/>
            <a:endParaRPr lang="es-ES" sz="2400" dirty="0">
              <a:solidFill>
                <a:schemeClr val="tx1"/>
              </a:solidFill>
            </a:endParaRPr>
          </a:p>
        </p:txBody>
      </p:sp>
      <p:pic>
        <p:nvPicPr>
          <p:cNvPr id="37890" name="Picture 2" descr="http://1.bp.blogspot.com/_zo78Gbezhkw/SW93WT76EII/AAAAAAAAAEE/_qSkzDL3BFU/s400/oportunidad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26301" y="2201566"/>
            <a:ext cx="3474657" cy="2786082"/>
          </a:xfrm>
          <a:prstGeom prst="rect">
            <a:avLst/>
          </a:prstGeom>
          <a:noFill/>
        </p:spPr>
      </p:pic>
      <p:sp>
        <p:nvSpPr>
          <p:cNvPr id="6" name="3 Título"/>
          <p:cNvSpPr>
            <a:spLocks noGrp="1"/>
          </p:cNvSpPr>
          <p:nvPr>
            <p:ph type="title"/>
          </p:nvPr>
        </p:nvSpPr>
        <p:spPr>
          <a:xfrm>
            <a:off x="1255107" y="1042966"/>
            <a:ext cx="7239000" cy="67724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Análisis FODA 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6 Marcador de pie de página"/>
          <p:cNvSpPr txBox="1">
            <a:spLocks/>
          </p:cNvSpPr>
          <p:nvPr/>
        </p:nvSpPr>
        <p:spPr>
          <a:xfrm>
            <a:off x="7949045" y="6078682"/>
            <a:ext cx="3432873" cy="305002"/>
          </a:xfrm>
          <a:prstGeom prst="rect">
            <a:avLst/>
          </a:prstGeom>
        </p:spPr>
        <p:txBody>
          <a:bodyPr vert="horz" anchor="b"/>
          <a:lstStyle/>
          <a:p>
            <a:pPr algn="r">
              <a:defRPr/>
            </a:pPr>
            <a:r>
              <a:rPr lang="es-ES" sz="2000" dirty="0" smtClean="0"/>
              <a:t>Stanton</a:t>
            </a:r>
            <a:r>
              <a:rPr lang="es-ES" sz="2000" dirty="0"/>
              <a:t>, Etzel y </a:t>
            </a:r>
            <a:r>
              <a:rPr lang="es-ES" sz="2000" dirty="0" smtClean="0"/>
              <a:t>Walker</a:t>
            </a:r>
            <a:r>
              <a:rPr lang="es-ES" sz="2000" dirty="0"/>
              <a:t> </a:t>
            </a:r>
            <a:r>
              <a:rPr lang="es-ES" sz="2000" dirty="0" smtClean="0"/>
              <a:t>(2007)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11796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206888" y="2364772"/>
            <a:ext cx="5734239" cy="291724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800" dirty="0">
                <a:solidFill>
                  <a:schemeClr val="tx1"/>
                </a:solidFill>
              </a:rPr>
              <a:t>	</a:t>
            </a:r>
            <a:r>
              <a:rPr lang="es-ES" sz="2800" b="1" dirty="0">
                <a:solidFill>
                  <a:schemeClr val="tx1"/>
                </a:solidFill>
              </a:rPr>
              <a:t>Debilidades: </a:t>
            </a:r>
            <a:r>
              <a:rPr lang="es-ES" sz="2800" dirty="0">
                <a:solidFill>
                  <a:schemeClr val="tx1"/>
                </a:solidFill>
              </a:rPr>
              <a:t>son aquellos factores que provocan una posición desfavorable frente a la competencia. recursos de los que se carece, habilidades que no se poseen, actividades que no se desarrollan positivamente, etc. </a:t>
            </a:r>
            <a:br>
              <a:rPr lang="es-ES" sz="2800" dirty="0">
                <a:solidFill>
                  <a:schemeClr val="tx1"/>
                </a:solidFill>
              </a:rPr>
            </a:br>
            <a:endParaRPr lang="es-ES" sz="2800" dirty="0">
              <a:solidFill>
                <a:schemeClr val="tx1"/>
              </a:solidFill>
            </a:endParaRPr>
          </a:p>
          <a:p>
            <a:pPr algn="just"/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blog.ar.buscojobs.com/wp-content/uploads/2009/04/toma-de-decisione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15472" y="2434069"/>
            <a:ext cx="3794982" cy="2847951"/>
          </a:xfrm>
          <a:prstGeom prst="rect">
            <a:avLst/>
          </a:prstGeom>
          <a:noFill/>
        </p:spPr>
      </p:pic>
      <p:sp>
        <p:nvSpPr>
          <p:cNvPr id="6" name="3 Título"/>
          <p:cNvSpPr>
            <a:spLocks noGrp="1"/>
          </p:cNvSpPr>
          <p:nvPr>
            <p:ph type="title"/>
          </p:nvPr>
        </p:nvSpPr>
        <p:spPr>
          <a:xfrm>
            <a:off x="1255107" y="1042966"/>
            <a:ext cx="7239000" cy="67724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Análisis FODA 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6 Marcador de pie de página"/>
          <p:cNvSpPr txBox="1">
            <a:spLocks/>
          </p:cNvSpPr>
          <p:nvPr/>
        </p:nvSpPr>
        <p:spPr>
          <a:xfrm>
            <a:off x="7949045" y="6078682"/>
            <a:ext cx="3432873" cy="305002"/>
          </a:xfrm>
          <a:prstGeom prst="rect">
            <a:avLst/>
          </a:prstGeom>
        </p:spPr>
        <p:txBody>
          <a:bodyPr vert="horz" anchor="b"/>
          <a:lstStyle/>
          <a:p>
            <a:pPr algn="r">
              <a:defRPr/>
            </a:pPr>
            <a:r>
              <a:rPr lang="es-ES" sz="2000" dirty="0" smtClean="0"/>
              <a:t>Stanton</a:t>
            </a:r>
            <a:r>
              <a:rPr lang="es-ES" sz="2000" dirty="0"/>
              <a:t>, Etzel y </a:t>
            </a:r>
            <a:r>
              <a:rPr lang="es-ES" sz="2000" dirty="0" smtClean="0"/>
              <a:t>Walker</a:t>
            </a:r>
            <a:r>
              <a:rPr lang="es-ES" sz="2000" dirty="0"/>
              <a:t> </a:t>
            </a:r>
            <a:r>
              <a:rPr lang="es-ES" sz="2000" dirty="0" smtClean="0"/>
              <a:t>(2007)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11198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149899" y="2410672"/>
            <a:ext cx="6331556" cy="238992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800" b="1" dirty="0">
                <a:solidFill>
                  <a:schemeClr val="tx1"/>
                </a:solidFill>
              </a:rPr>
              <a:t>	Amenazas: </a:t>
            </a:r>
            <a:r>
              <a:rPr lang="es-ES" sz="2800" dirty="0">
                <a:solidFill>
                  <a:schemeClr val="tx1"/>
                </a:solidFill>
              </a:rPr>
              <a:t>son aquellas situaciones que provienen del entorno y que pueden llegar a atentar incluso contra la permanencia de la organización.</a:t>
            </a:r>
          </a:p>
          <a:p>
            <a:pPr algn="just"/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35842" name="Picture 2" descr="http://t2.gstatic.com/images?q=tbn:lg4i7pxpt8SeTM:http://ntek.com.mx/wp-content/uploads/2009/01/a1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06010" y="2822424"/>
            <a:ext cx="3845238" cy="2102868"/>
          </a:xfrm>
          <a:prstGeom prst="rect">
            <a:avLst/>
          </a:prstGeom>
          <a:noFill/>
        </p:spPr>
      </p:pic>
      <p:sp>
        <p:nvSpPr>
          <p:cNvPr id="6" name="3 Título"/>
          <p:cNvSpPr>
            <a:spLocks noGrp="1"/>
          </p:cNvSpPr>
          <p:nvPr>
            <p:ph type="title"/>
          </p:nvPr>
        </p:nvSpPr>
        <p:spPr>
          <a:xfrm>
            <a:off x="1255107" y="1042966"/>
            <a:ext cx="7239000" cy="67724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Análisis FODA 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6 Marcador de pie de página"/>
          <p:cNvSpPr txBox="1">
            <a:spLocks/>
          </p:cNvSpPr>
          <p:nvPr/>
        </p:nvSpPr>
        <p:spPr>
          <a:xfrm>
            <a:off x="7949045" y="6078682"/>
            <a:ext cx="3432873" cy="305002"/>
          </a:xfrm>
          <a:prstGeom prst="rect">
            <a:avLst/>
          </a:prstGeom>
        </p:spPr>
        <p:txBody>
          <a:bodyPr vert="horz" anchor="b"/>
          <a:lstStyle/>
          <a:p>
            <a:pPr algn="r">
              <a:defRPr/>
            </a:pPr>
            <a:r>
              <a:rPr lang="es-ES" sz="2000" dirty="0" smtClean="0"/>
              <a:t>Stanton</a:t>
            </a:r>
            <a:r>
              <a:rPr lang="es-ES" sz="2000" dirty="0"/>
              <a:t>, Etzel y </a:t>
            </a:r>
            <a:r>
              <a:rPr lang="es-ES" sz="2000" dirty="0" smtClean="0"/>
              <a:t>Walker</a:t>
            </a:r>
            <a:r>
              <a:rPr lang="es-ES" sz="2000" dirty="0"/>
              <a:t> </a:t>
            </a:r>
            <a:r>
              <a:rPr lang="es-ES" sz="2000" dirty="0" smtClean="0"/>
              <a:t>(2007)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34449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31950" y="266700"/>
            <a:ext cx="2592388" cy="6492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MX" b="1" dirty="0">
                <a:solidFill>
                  <a:srgbClr val="FF0000"/>
                </a:solidFill>
              </a:rPr>
              <a:t>Matriz FODA</a:t>
            </a:r>
          </a:p>
        </p:txBody>
      </p:sp>
      <p:grpSp>
        <p:nvGrpSpPr>
          <p:cNvPr id="31" name="Grupo 30"/>
          <p:cNvGrpSpPr/>
          <p:nvPr/>
        </p:nvGrpSpPr>
        <p:grpSpPr>
          <a:xfrm>
            <a:off x="1617663" y="915989"/>
            <a:ext cx="8004319" cy="5188252"/>
            <a:chOff x="1617663" y="1467051"/>
            <a:chExt cx="5964237" cy="4637189"/>
          </a:xfrm>
        </p:grpSpPr>
        <p:grpSp>
          <p:nvGrpSpPr>
            <p:cNvPr id="3" name="Group 34"/>
            <p:cNvGrpSpPr>
              <a:grpSpLocks/>
            </p:cNvGrpSpPr>
            <p:nvPr/>
          </p:nvGrpSpPr>
          <p:grpSpPr bwMode="auto">
            <a:xfrm>
              <a:off x="4513660" y="3894440"/>
              <a:ext cx="3068240" cy="2209800"/>
              <a:chOff x="3829" y="28"/>
              <a:chExt cx="1840" cy="953"/>
            </a:xfrm>
          </p:grpSpPr>
          <p:sp>
            <p:nvSpPr>
              <p:cNvPr id="4" name="AutoShape 4"/>
              <p:cNvSpPr>
                <a:spLocks noChangeArrowheads="1"/>
              </p:cNvSpPr>
              <p:nvPr/>
            </p:nvSpPr>
            <p:spPr bwMode="auto">
              <a:xfrm>
                <a:off x="3829" y="28"/>
                <a:ext cx="1818" cy="953"/>
              </a:xfrm>
              <a:prstGeom prst="roundRect">
                <a:avLst>
                  <a:gd name="adj" fmla="val 16667"/>
                </a:avLst>
              </a:prstGeom>
              <a:solidFill>
                <a:srgbClr val="FFCCCC"/>
              </a:solidFill>
              <a:ln>
                <a:noFill/>
              </a:ln>
              <a:effectLst>
                <a:prstShdw prst="shdw17" dist="17961" dir="2700000">
                  <a:srgbClr val="FFCCCC">
                    <a:gamma/>
                    <a:shade val="60000"/>
                    <a:invGamma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s-ES_tradnl" altLang="es-MX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AutoShape 10"/>
              <p:cNvSpPr>
                <a:spLocks noChangeArrowheads="1"/>
              </p:cNvSpPr>
              <p:nvPr/>
            </p:nvSpPr>
            <p:spPr bwMode="auto">
              <a:xfrm>
                <a:off x="4336" y="62"/>
                <a:ext cx="758" cy="293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r>
                  <a:rPr lang="es-ES" altLang="es-MX" sz="2400" b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Amenazas</a:t>
                </a:r>
              </a:p>
            </p:txBody>
          </p:sp>
          <p:sp>
            <p:nvSpPr>
              <p:cNvPr id="6" name="Text Box 25"/>
              <p:cNvSpPr txBox="1">
                <a:spLocks noChangeArrowheads="1"/>
              </p:cNvSpPr>
              <p:nvPr/>
            </p:nvSpPr>
            <p:spPr bwMode="auto">
              <a:xfrm>
                <a:off x="3832" y="391"/>
                <a:ext cx="1837" cy="3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spcBef>
                    <a:spcPct val="25000"/>
                  </a:spcBef>
                </a:pPr>
                <a:r>
                  <a:rPr lang="es-MX" altLang="es-MX" sz="1600" b="1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s-ES" altLang="es-MX" sz="1600" b="1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Falta de posicionamiento y acercamiento a usuarios</a:t>
                </a:r>
              </a:p>
              <a:p>
                <a:pPr algn="l">
                  <a:spcBef>
                    <a:spcPct val="25000"/>
                  </a:spcBef>
                </a:pPr>
                <a:r>
                  <a:rPr lang="es-MX" altLang="es-MX" sz="1600" b="1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s-ES" altLang="es-MX" sz="1600" b="1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Intrusismo en funciones asignadas</a:t>
                </a:r>
              </a:p>
            </p:txBody>
          </p:sp>
        </p:grpSp>
        <p:grpSp>
          <p:nvGrpSpPr>
            <p:cNvPr id="7" name="Group 32"/>
            <p:cNvGrpSpPr>
              <a:grpSpLocks/>
            </p:cNvGrpSpPr>
            <p:nvPr/>
          </p:nvGrpSpPr>
          <p:grpSpPr bwMode="auto">
            <a:xfrm>
              <a:off x="4366420" y="1467239"/>
              <a:ext cx="3215480" cy="2327087"/>
              <a:chOff x="1839" y="-38"/>
              <a:chExt cx="1904" cy="1010"/>
            </a:xfrm>
          </p:grpSpPr>
          <p:sp>
            <p:nvSpPr>
              <p:cNvPr id="8" name="AutoShape 3"/>
              <p:cNvSpPr>
                <a:spLocks noChangeArrowheads="1"/>
              </p:cNvSpPr>
              <p:nvPr/>
            </p:nvSpPr>
            <p:spPr bwMode="auto">
              <a:xfrm>
                <a:off x="1839" y="-38"/>
                <a:ext cx="1904" cy="1010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>
                <a:noFill/>
              </a:ln>
              <a:effectLst>
                <a:prstShdw prst="shdw17" dist="17961" dir="2700000">
                  <a:srgbClr val="CCECFF">
                    <a:gamma/>
                    <a:shade val="60000"/>
                    <a:invGamma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s-MX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AutoShape 9"/>
              <p:cNvSpPr>
                <a:spLocks noChangeArrowheads="1"/>
              </p:cNvSpPr>
              <p:nvPr/>
            </p:nvSpPr>
            <p:spPr bwMode="auto">
              <a:xfrm>
                <a:off x="2302" y="-8"/>
                <a:ext cx="1043" cy="272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r>
                  <a:rPr lang="es-ES" altLang="es-MX" sz="2400" b="1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Oportunidades</a:t>
                </a:r>
              </a:p>
            </p:txBody>
          </p:sp>
          <p:sp>
            <p:nvSpPr>
              <p:cNvPr id="10" name="Text Box 12"/>
              <p:cNvSpPr txBox="1">
                <a:spLocks noChangeArrowheads="1"/>
              </p:cNvSpPr>
              <p:nvPr/>
            </p:nvSpPr>
            <p:spPr bwMode="auto">
              <a:xfrm>
                <a:off x="1885" y="391"/>
                <a:ext cx="1812" cy="5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lnSpc>
                    <a:spcPct val="110000"/>
                  </a:lnSpc>
                  <a:buFontTx/>
                  <a:buChar char="-"/>
                </a:pP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Disposición de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Ministerio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Público, Municipio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y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Policía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Nacional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para 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desarrollar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trabajo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conjunto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l">
                  <a:lnSpc>
                    <a:spcPct val="110000"/>
                  </a:lnSpc>
                  <a:buFontTx/>
                  <a:buChar char="-"/>
                </a:pP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(coordinaciones).</a:t>
                </a:r>
              </a:p>
              <a:p>
                <a:pPr algn="l">
                  <a:lnSpc>
                    <a:spcPct val="110000"/>
                  </a:lnSpc>
                </a:pP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 Apoyo de la DG y DESP.</a:t>
                </a:r>
                <a:endParaRPr lang="es-ES" altLang="es-MX" sz="1600" b="1" dirty="0">
                  <a:solidFill>
                    <a:srgbClr val="3366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1631950" y="1467051"/>
              <a:ext cx="2606675" cy="2499780"/>
              <a:chOff x="68" y="1072"/>
              <a:chExt cx="1642" cy="1623"/>
            </a:xfrm>
          </p:grpSpPr>
          <p:sp>
            <p:nvSpPr>
              <p:cNvPr id="12" name="AutoShape 5"/>
              <p:cNvSpPr>
                <a:spLocks noChangeArrowheads="1"/>
              </p:cNvSpPr>
              <p:nvPr/>
            </p:nvSpPr>
            <p:spPr bwMode="auto">
              <a:xfrm>
                <a:off x="68" y="1072"/>
                <a:ext cx="1642" cy="1511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>
                <a:noFill/>
              </a:ln>
              <a:effectLst>
                <a:prstShdw prst="shdw17" dist="17961" dir="2700000">
                  <a:srgbClr val="CCECFF">
                    <a:gamma/>
                    <a:shade val="60000"/>
                    <a:invGamma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s-MX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AutoShape 7"/>
              <p:cNvSpPr>
                <a:spLocks noChangeArrowheads="1"/>
              </p:cNvSpPr>
              <p:nvPr/>
            </p:nvSpPr>
            <p:spPr bwMode="auto">
              <a:xfrm>
                <a:off x="521" y="1117"/>
                <a:ext cx="788" cy="325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r>
                  <a:rPr lang="es-ES" altLang="es-MX" sz="2400" b="1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Fortalezas</a:t>
                </a:r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113" y="1570"/>
                <a:ext cx="1415" cy="1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Personal comprometido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..</a:t>
                </a:r>
              </a:p>
              <a:p>
                <a:pPr algn="l">
                  <a:spcBef>
                    <a:spcPct val="50000"/>
                  </a:spcBef>
                  <a:buFontTx/>
                  <a:buChar char="-"/>
                </a:pP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Profesionales competentes con experiencias en el servicio  (50%) </a:t>
                </a:r>
              </a:p>
              <a:p>
                <a:pPr algn="l">
                  <a:spcBef>
                    <a:spcPct val="50000"/>
                  </a:spcBef>
                  <a:buFontTx/>
                  <a:buChar char="-"/>
                </a:pPr>
                <a:endParaRPr lang="es-MX" altLang="es-MX" sz="1600" b="1" dirty="0">
                  <a:solidFill>
                    <a:srgbClr val="3366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>
                  <a:spcBef>
                    <a:spcPct val="50000"/>
                  </a:spcBef>
                  <a:buFontTx/>
                  <a:buChar char="-"/>
                </a:pPr>
                <a:endParaRPr lang="es-ES" altLang="es-MX" sz="1600" b="1" dirty="0">
                  <a:solidFill>
                    <a:srgbClr val="3366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Group 36"/>
            <p:cNvGrpSpPr>
              <a:grpSpLocks/>
            </p:cNvGrpSpPr>
            <p:nvPr/>
          </p:nvGrpSpPr>
          <p:grpSpPr bwMode="auto">
            <a:xfrm>
              <a:off x="1617663" y="3894440"/>
              <a:ext cx="2606675" cy="2209800"/>
              <a:chOff x="59" y="2696"/>
              <a:chExt cx="1642" cy="1508"/>
            </a:xfrm>
          </p:grpSpPr>
          <p:sp>
            <p:nvSpPr>
              <p:cNvPr id="24" name="AutoShape 6"/>
              <p:cNvSpPr>
                <a:spLocks noChangeArrowheads="1"/>
              </p:cNvSpPr>
              <p:nvPr/>
            </p:nvSpPr>
            <p:spPr bwMode="auto">
              <a:xfrm>
                <a:off x="59" y="2696"/>
                <a:ext cx="1642" cy="1508"/>
              </a:xfrm>
              <a:prstGeom prst="roundRect">
                <a:avLst>
                  <a:gd name="adj" fmla="val 16667"/>
                </a:avLst>
              </a:prstGeom>
              <a:solidFill>
                <a:srgbClr val="FFCCCC"/>
              </a:solidFill>
              <a:ln>
                <a:noFill/>
              </a:ln>
              <a:effectLst>
                <a:prstShdw prst="shdw17" dist="17961" dir="2700000">
                  <a:srgbClr val="FFCCCC">
                    <a:gamma/>
                    <a:shade val="60000"/>
                    <a:invGamma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s-MX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AutoShape 8"/>
              <p:cNvSpPr>
                <a:spLocks noChangeArrowheads="1"/>
              </p:cNvSpPr>
              <p:nvPr/>
            </p:nvSpPr>
            <p:spPr bwMode="auto">
              <a:xfrm>
                <a:off x="476" y="2732"/>
                <a:ext cx="896" cy="325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r>
                  <a:rPr lang="es-ES" altLang="es-MX" sz="2400" b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Debilidades</a:t>
                </a:r>
              </a:p>
            </p:txBody>
          </p:sp>
          <p:sp>
            <p:nvSpPr>
              <p:cNvPr id="26" name="Text Box 24"/>
              <p:cNvSpPr txBox="1">
                <a:spLocks noChangeArrowheads="1"/>
              </p:cNvSpPr>
              <p:nvPr/>
            </p:nvSpPr>
            <p:spPr bwMode="auto">
              <a:xfrm>
                <a:off x="113" y="3082"/>
                <a:ext cx="1588" cy="6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lnSpc>
                    <a:spcPct val="110000"/>
                  </a:lnSpc>
                  <a:spcBef>
                    <a:spcPct val="50000"/>
                  </a:spcBef>
                </a:pPr>
                <a:r>
                  <a:rPr lang="es-MX" altLang="es-MX" sz="1600" b="1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s-ES" altLang="es-MX" sz="1600" b="1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Infraestructura, equipos e </a:t>
                </a:r>
                <a:r>
                  <a:rPr lang="es-MX" altLang="es-MX" sz="1600" b="1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s-ES" altLang="es-MX" sz="1600" b="1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inmobiliario insuficientes</a:t>
                </a:r>
              </a:p>
              <a:p>
                <a:pPr algn="l">
                  <a:lnSpc>
                    <a:spcPct val="110000"/>
                  </a:lnSpc>
                  <a:spcBef>
                    <a:spcPct val="50000"/>
                  </a:spcBef>
                </a:pPr>
                <a:r>
                  <a:rPr lang="es-MX" altLang="es-MX" sz="1600" b="1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s-ES" altLang="es-MX" sz="1600" b="1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Procesos no estandarizados</a:t>
                </a:r>
              </a:p>
            </p:txBody>
          </p:sp>
        </p:grpSp>
      </p:grpSp>
      <p:sp>
        <p:nvSpPr>
          <p:cNvPr id="39" name="6 Marcador de pie de página"/>
          <p:cNvSpPr txBox="1">
            <a:spLocks/>
          </p:cNvSpPr>
          <p:nvPr/>
        </p:nvSpPr>
        <p:spPr>
          <a:xfrm>
            <a:off x="7949045" y="6078682"/>
            <a:ext cx="3432873" cy="305002"/>
          </a:xfrm>
          <a:prstGeom prst="rect">
            <a:avLst/>
          </a:prstGeom>
        </p:spPr>
        <p:txBody>
          <a:bodyPr vert="horz" anchor="b"/>
          <a:lstStyle/>
          <a:p>
            <a:pPr algn="r">
              <a:defRPr/>
            </a:pPr>
            <a:r>
              <a:rPr lang="es-ES" sz="2000" dirty="0" smtClean="0"/>
              <a:t>Stanton</a:t>
            </a:r>
            <a:r>
              <a:rPr lang="es-ES" sz="2000" dirty="0"/>
              <a:t>, Etzel y </a:t>
            </a:r>
            <a:r>
              <a:rPr lang="es-ES" sz="2000" dirty="0" smtClean="0"/>
              <a:t>Walker</a:t>
            </a:r>
            <a:r>
              <a:rPr lang="es-ES" sz="2000" dirty="0"/>
              <a:t> </a:t>
            </a:r>
            <a:r>
              <a:rPr lang="es-ES" sz="2000" dirty="0" smtClean="0"/>
              <a:t>(2007)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03069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31950" y="266700"/>
            <a:ext cx="2592388" cy="6492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MX" b="1" dirty="0">
                <a:solidFill>
                  <a:srgbClr val="FF0000"/>
                </a:solidFill>
              </a:rPr>
              <a:t>Matriz FODA</a:t>
            </a:r>
          </a:p>
        </p:txBody>
      </p:sp>
      <p:grpSp>
        <p:nvGrpSpPr>
          <p:cNvPr id="31" name="Grupo 30"/>
          <p:cNvGrpSpPr/>
          <p:nvPr/>
        </p:nvGrpSpPr>
        <p:grpSpPr>
          <a:xfrm>
            <a:off x="1451768" y="1538288"/>
            <a:ext cx="9465919" cy="3397394"/>
            <a:chOff x="1451769" y="1538288"/>
            <a:chExt cx="6031706" cy="2389476"/>
          </a:xfrm>
        </p:grpSpPr>
        <p:grpSp>
          <p:nvGrpSpPr>
            <p:cNvPr id="15" name="Group 31"/>
            <p:cNvGrpSpPr>
              <a:grpSpLocks/>
            </p:cNvGrpSpPr>
            <p:nvPr/>
          </p:nvGrpSpPr>
          <p:grpSpPr bwMode="auto">
            <a:xfrm>
              <a:off x="1451769" y="1538288"/>
              <a:ext cx="2952750" cy="2298700"/>
              <a:chOff x="1837" y="1071"/>
              <a:chExt cx="1860" cy="1500"/>
            </a:xfrm>
          </p:grpSpPr>
          <p:sp>
            <p:nvSpPr>
              <p:cNvPr id="16" name="AutoShape 16"/>
              <p:cNvSpPr>
                <a:spLocks noChangeArrowheads="1"/>
              </p:cNvSpPr>
              <p:nvPr/>
            </p:nvSpPr>
            <p:spPr bwMode="auto">
              <a:xfrm>
                <a:off x="1837" y="1071"/>
                <a:ext cx="1860" cy="1500"/>
              </a:xfrm>
              <a:prstGeom prst="roundRect">
                <a:avLst>
                  <a:gd name="adj" fmla="val 16667"/>
                </a:avLst>
              </a:prstGeom>
              <a:solidFill>
                <a:srgbClr val="FFFFCC"/>
              </a:solidFill>
              <a:ln>
                <a:noFill/>
              </a:ln>
              <a:effectLst>
                <a:prstShdw prst="shdw17" dist="17961" dir="2700000">
                  <a:srgbClr val="FFFFCC">
                    <a:gamma/>
                    <a:shade val="60000"/>
                    <a:invGamma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/>
                <a:endParaRPr lang="es-ES_tradnl" altLang="es-MX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AutoShape 19"/>
              <p:cNvSpPr>
                <a:spLocks noChangeArrowheads="1"/>
              </p:cNvSpPr>
              <p:nvPr/>
            </p:nvSpPr>
            <p:spPr bwMode="auto">
              <a:xfrm>
                <a:off x="2155" y="1123"/>
                <a:ext cx="1168" cy="300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s-ES" altLang="es-MX" sz="24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Desarrollo</a:t>
                </a:r>
                <a:endParaRPr lang="es-MX" altLang="es-MX" sz="24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s-MX" altLang="es-MX" sz="24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(F/O)</a:t>
                </a:r>
                <a:endParaRPr lang="es-ES" altLang="es-MX" sz="24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 Box 27"/>
              <p:cNvSpPr txBox="1">
                <a:spLocks noChangeArrowheads="1"/>
              </p:cNvSpPr>
              <p:nvPr/>
            </p:nvSpPr>
            <p:spPr bwMode="auto">
              <a:xfrm>
                <a:off x="1909" y="1646"/>
                <a:ext cx="1676" cy="5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just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 los RRHH que contamos podemos </a:t>
                </a:r>
                <a:r>
                  <a:rPr lang="es-ES" altLang="es-MX" sz="1600" b="1" dirty="0" smtClean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establecer 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coordinaciones </a:t>
                </a:r>
                <a:r>
                  <a:rPr lang="es-ES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con Municipios Locales, Ministerio Público y Policía Nacional del Perú</a:t>
                </a: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s-ES" altLang="es-MX" sz="1600" b="1" dirty="0">
                  <a:solidFill>
                    <a:srgbClr val="3366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" name="Group 40"/>
            <p:cNvGrpSpPr>
              <a:grpSpLocks/>
            </p:cNvGrpSpPr>
            <p:nvPr/>
          </p:nvGrpSpPr>
          <p:grpSpPr bwMode="auto">
            <a:xfrm>
              <a:off x="4530725" y="1538288"/>
              <a:ext cx="2952750" cy="2389476"/>
              <a:chOff x="3787" y="2882"/>
              <a:chExt cx="1860" cy="1342"/>
            </a:xfrm>
          </p:grpSpPr>
          <p:sp>
            <p:nvSpPr>
              <p:cNvPr id="36" name="AutoShape 17"/>
              <p:cNvSpPr>
                <a:spLocks noChangeArrowheads="1"/>
              </p:cNvSpPr>
              <p:nvPr/>
            </p:nvSpPr>
            <p:spPr bwMode="auto">
              <a:xfrm>
                <a:off x="3787" y="2882"/>
                <a:ext cx="1860" cy="1342"/>
              </a:xfrm>
              <a:prstGeom prst="roundRect">
                <a:avLst>
                  <a:gd name="adj" fmla="val 16667"/>
                </a:avLst>
              </a:prstGeom>
              <a:solidFill>
                <a:srgbClr val="FFFFCC"/>
              </a:solidFill>
              <a:ln>
                <a:noFill/>
              </a:ln>
              <a:effectLst>
                <a:prstShdw prst="shdw17" dist="17961" dir="2700000">
                  <a:srgbClr val="FFFFCC">
                    <a:gamma/>
                    <a:shade val="60000"/>
                    <a:invGamma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/>
                <a:endParaRPr lang="es-ES_tradnl" altLang="es-MX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AutoShape 22"/>
              <p:cNvSpPr>
                <a:spLocks noChangeArrowheads="1"/>
              </p:cNvSpPr>
              <p:nvPr/>
            </p:nvSpPr>
            <p:spPr bwMode="auto">
              <a:xfrm>
                <a:off x="4104" y="2920"/>
                <a:ext cx="1168" cy="357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s-ES" altLang="es-MX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Sobrevivencia</a:t>
                </a:r>
                <a:endParaRPr lang="es-MX" altLang="es-MX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s-MX" altLang="es-MX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(D/A)</a:t>
                </a:r>
                <a:endParaRPr lang="es-ES" altLang="es-MX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Text Box 30"/>
              <p:cNvSpPr txBox="1">
                <a:spLocks noChangeArrowheads="1"/>
              </p:cNvSpPr>
              <p:nvPr/>
            </p:nvSpPr>
            <p:spPr bwMode="auto">
              <a:xfrm>
                <a:off x="3833" y="3408"/>
                <a:ext cx="1761" cy="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 Eliminar barrera de accesibilidad a usuarios (reubicación).</a:t>
                </a:r>
              </a:p>
              <a:p>
                <a:pPr algn="just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s-MX" altLang="es-MX" sz="1600" b="1" dirty="0">
                    <a:solidFill>
                      <a:srgbClr val="3366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-Elaborar un Plan de Trabajo con Proceso estandarizado para evitar el intrusismo.</a:t>
                </a:r>
                <a:endParaRPr lang="es-ES" altLang="es-MX" sz="1600" b="1" dirty="0">
                  <a:solidFill>
                    <a:srgbClr val="3366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9" name="6 Marcador de pie de página"/>
          <p:cNvSpPr txBox="1">
            <a:spLocks/>
          </p:cNvSpPr>
          <p:nvPr/>
        </p:nvSpPr>
        <p:spPr>
          <a:xfrm>
            <a:off x="7949045" y="6078682"/>
            <a:ext cx="3432873" cy="305002"/>
          </a:xfrm>
          <a:prstGeom prst="rect">
            <a:avLst/>
          </a:prstGeom>
        </p:spPr>
        <p:txBody>
          <a:bodyPr vert="horz" anchor="b"/>
          <a:lstStyle/>
          <a:p>
            <a:pPr algn="r">
              <a:defRPr/>
            </a:pPr>
            <a:r>
              <a:rPr lang="es-ES" sz="2000" dirty="0" smtClean="0"/>
              <a:t>Stanton</a:t>
            </a:r>
            <a:r>
              <a:rPr lang="es-ES" sz="2000" dirty="0"/>
              <a:t>, Etzel y </a:t>
            </a:r>
            <a:r>
              <a:rPr lang="es-ES" sz="2000" dirty="0" smtClean="0"/>
              <a:t>Walker</a:t>
            </a:r>
            <a:r>
              <a:rPr lang="es-ES" sz="2000" dirty="0"/>
              <a:t> </a:t>
            </a:r>
            <a:r>
              <a:rPr lang="es-ES" sz="2000" dirty="0" smtClean="0"/>
              <a:t>(2007)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05661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31950" y="266700"/>
            <a:ext cx="2592388" cy="6492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MX" b="1" dirty="0">
                <a:solidFill>
                  <a:srgbClr val="FF0000"/>
                </a:solidFill>
              </a:rPr>
              <a:t>Matriz FODA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1280391" y="1393104"/>
            <a:ext cx="9204036" cy="3812742"/>
            <a:chOff x="2433782" y="1497013"/>
            <a:chExt cx="6132512" cy="2381250"/>
          </a:xfrm>
        </p:grpSpPr>
        <p:grpSp>
          <p:nvGrpSpPr>
            <p:cNvPr id="19" name="Group 35"/>
            <p:cNvGrpSpPr>
              <a:grpSpLocks/>
            </p:cNvGrpSpPr>
            <p:nvPr/>
          </p:nvGrpSpPr>
          <p:grpSpPr bwMode="auto">
            <a:xfrm>
              <a:off x="5613544" y="1497013"/>
              <a:ext cx="2952750" cy="2381250"/>
              <a:chOff x="3787" y="1071"/>
              <a:chExt cx="1860" cy="1500"/>
            </a:xfrm>
          </p:grpSpPr>
          <p:sp>
            <p:nvSpPr>
              <p:cNvPr id="20" name="AutoShape 15"/>
              <p:cNvSpPr>
                <a:spLocks noChangeArrowheads="1"/>
              </p:cNvSpPr>
              <p:nvPr/>
            </p:nvSpPr>
            <p:spPr bwMode="auto">
              <a:xfrm>
                <a:off x="3787" y="1071"/>
                <a:ext cx="1860" cy="1500"/>
              </a:xfrm>
              <a:prstGeom prst="roundRect">
                <a:avLst>
                  <a:gd name="adj" fmla="val 16667"/>
                </a:avLst>
              </a:prstGeom>
              <a:solidFill>
                <a:srgbClr val="FFFFCC"/>
              </a:solidFill>
              <a:ln>
                <a:noFill/>
              </a:ln>
              <a:effectLst>
                <a:prstShdw prst="shdw17" dist="17961" dir="2700000">
                  <a:srgbClr val="FFFFCC">
                    <a:gamma/>
                    <a:shade val="60000"/>
                    <a:invGamma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s-ES_tradnl" altLang="es-MX" sz="2800"/>
              </a:p>
            </p:txBody>
          </p:sp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4104" y="1117"/>
                <a:ext cx="1168" cy="300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s-ES" altLang="es-MX" sz="2400" b="1" dirty="0">
                    <a:solidFill>
                      <a:srgbClr val="660066"/>
                    </a:solidFill>
                    <a:latin typeface="Arial" charset="0"/>
                  </a:rPr>
                  <a:t>Mantenimiento</a:t>
                </a:r>
                <a:endParaRPr lang="es-MX" altLang="es-MX" sz="2400" b="1" dirty="0">
                  <a:solidFill>
                    <a:srgbClr val="660066"/>
                  </a:solidFill>
                  <a:latin typeface="Arial" charset="0"/>
                </a:endParaRPr>
              </a:p>
              <a:p>
                <a:pPr algn="ctr"/>
                <a:r>
                  <a:rPr lang="es-MX" altLang="es-MX" sz="2400" b="1" dirty="0">
                    <a:solidFill>
                      <a:srgbClr val="660066"/>
                    </a:solidFill>
                    <a:latin typeface="Arial" charset="0"/>
                  </a:rPr>
                  <a:t>(F/A)</a:t>
                </a:r>
                <a:endParaRPr lang="es-ES" altLang="es-MX" sz="2400" b="1" dirty="0">
                  <a:solidFill>
                    <a:srgbClr val="660066"/>
                  </a:solidFill>
                  <a:latin typeface="Arial" charset="0"/>
                </a:endParaRPr>
              </a:p>
            </p:txBody>
          </p:sp>
          <p:sp>
            <p:nvSpPr>
              <p:cNvPr id="22" name="Text Box 28"/>
              <p:cNvSpPr txBox="1">
                <a:spLocks noChangeArrowheads="1"/>
              </p:cNvSpPr>
              <p:nvPr/>
            </p:nvSpPr>
            <p:spPr bwMode="auto">
              <a:xfrm>
                <a:off x="3925" y="1482"/>
                <a:ext cx="1678" cy="8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just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s-MX" altLang="es-MX" b="1" dirty="0">
                    <a:solidFill>
                      <a:srgbClr val="3366CC"/>
                    </a:solidFill>
                    <a:latin typeface="Century Gothic" pitchFamily="34" charset="0"/>
                  </a:rPr>
                  <a:t>- Desarrollo de acciones de comunicación, difusión  con el usuario para crear impacto y mejorar la calidad de atención en los servicios con respeto a los derechos de los pacientes..</a:t>
                </a:r>
                <a:endParaRPr lang="es-ES" altLang="es-MX" b="1" dirty="0">
                  <a:solidFill>
                    <a:srgbClr val="3366CC"/>
                  </a:solidFill>
                  <a:latin typeface="Century Gothic" pitchFamily="34" charset="0"/>
                </a:endParaRPr>
              </a:p>
            </p:txBody>
          </p:sp>
        </p:grpSp>
        <p:grpSp>
          <p:nvGrpSpPr>
            <p:cNvPr id="27" name="Group 38"/>
            <p:cNvGrpSpPr>
              <a:grpSpLocks/>
            </p:cNvGrpSpPr>
            <p:nvPr/>
          </p:nvGrpSpPr>
          <p:grpSpPr bwMode="auto">
            <a:xfrm>
              <a:off x="2433782" y="1497569"/>
              <a:ext cx="2952750" cy="2380138"/>
              <a:chOff x="1837" y="2626"/>
              <a:chExt cx="1860" cy="1650"/>
            </a:xfrm>
          </p:grpSpPr>
          <p:sp>
            <p:nvSpPr>
              <p:cNvPr id="28" name="AutoShape 14"/>
              <p:cNvSpPr>
                <a:spLocks noChangeArrowheads="1"/>
              </p:cNvSpPr>
              <p:nvPr/>
            </p:nvSpPr>
            <p:spPr bwMode="auto">
              <a:xfrm>
                <a:off x="1837" y="2626"/>
                <a:ext cx="1860" cy="1650"/>
              </a:xfrm>
              <a:prstGeom prst="roundRect">
                <a:avLst>
                  <a:gd name="adj" fmla="val 16667"/>
                </a:avLst>
              </a:prstGeom>
              <a:solidFill>
                <a:srgbClr val="FFFFCC"/>
              </a:solidFill>
              <a:ln>
                <a:noFill/>
              </a:ln>
              <a:effectLst>
                <a:prstShdw prst="shdw17" dist="17961" dir="2700000">
                  <a:srgbClr val="FFFFCC">
                    <a:gamma/>
                    <a:shade val="60000"/>
                    <a:invGamma/>
                  </a:srgb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s-ES_tradnl" altLang="es-MX" sz="2800"/>
              </a:p>
            </p:txBody>
          </p:sp>
          <p:sp>
            <p:nvSpPr>
              <p:cNvPr id="29" name="AutoShape 21"/>
              <p:cNvSpPr>
                <a:spLocks noChangeArrowheads="1"/>
              </p:cNvSpPr>
              <p:nvPr/>
            </p:nvSpPr>
            <p:spPr bwMode="auto">
              <a:xfrm>
                <a:off x="2109" y="2742"/>
                <a:ext cx="1168" cy="300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s-ES" altLang="es-MX" sz="2400" b="1" dirty="0">
                    <a:solidFill>
                      <a:srgbClr val="660066"/>
                    </a:solidFill>
                    <a:latin typeface="Arial" charset="0"/>
                  </a:rPr>
                  <a:t>Crecimiento</a:t>
                </a:r>
                <a:endParaRPr lang="es-MX" altLang="es-MX" sz="2400" b="1" dirty="0">
                  <a:solidFill>
                    <a:srgbClr val="660066"/>
                  </a:solidFill>
                  <a:latin typeface="Arial" charset="0"/>
                </a:endParaRPr>
              </a:p>
              <a:p>
                <a:pPr algn="ctr"/>
                <a:r>
                  <a:rPr lang="es-MX" altLang="es-MX" sz="2400" b="1" dirty="0">
                    <a:solidFill>
                      <a:srgbClr val="660066"/>
                    </a:solidFill>
                    <a:latin typeface="Arial" charset="0"/>
                  </a:rPr>
                  <a:t>(D/O)</a:t>
                </a:r>
                <a:endParaRPr lang="es-ES" altLang="es-MX" sz="2400" b="1" dirty="0">
                  <a:solidFill>
                    <a:srgbClr val="660066"/>
                  </a:solidFill>
                  <a:latin typeface="Arial" charset="0"/>
                </a:endParaRPr>
              </a:p>
            </p:txBody>
          </p:sp>
          <p:sp>
            <p:nvSpPr>
              <p:cNvPr id="30" name="Text Box 29"/>
              <p:cNvSpPr txBox="1">
                <a:spLocks noChangeArrowheads="1"/>
              </p:cNvSpPr>
              <p:nvPr/>
            </p:nvSpPr>
            <p:spPr bwMode="auto">
              <a:xfrm>
                <a:off x="1837" y="3159"/>
                <a:ext cx="1860" cy="8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s-MX" altLang="es-MX" b="1" dirty="0">
                    <a:solidFill>
                      <a:srgbClr val="3366CC"/>
                    </a:solidFill>
                    <a:latin typeface="Century Gothic" pitchFamily="34" charset="0"/>
                  </a:rPr>
                  <a:t>- Diseñar la estandarización de los Procesos de actuación contando  con el apoyo de la DG y MINSA.</a:t>
                </a:r>
              </a:p>
              <a:p>
                <a:pPr algn="just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s-MX" altLang="es-MX" b="1" dirty="0">
                    <a:solidFill>
                      <a:srgbClr val="3366CC"/>
                    </a:solidFill>
                    <a:latin typeface="Century Gothic" pitchFamily="34" charset="0"/>
                  </a:rPr>
                  <a:t>- </a:t>
                </a:r>
                <a:r>
                  <a:rPr lang="es-ES" altLang="es-MX" b="1" dirty="0">
                    <a:solidFill>
                      <a:srgbClr val="3366CC"/>
                    </a:solidFill>
                    <a:latin typeface="Century Gothic" pitchFamily="34" charset="0"/>
                  </a:rPr>
                  <a:t>Superar deficiencia</a:t>
                </a:r>
                <a:r>
                  <a:rPr lang="es-MX" altLang="es-MX" b="1" dirty="0">
                    <a:solidFill>
                      <a:srgbClr val="3366CC"/>
                    </a:solidFill>
                    <a:latin typeface="Century Gothic" pitchFamily="34" charset="0"/>
                  </a:rPr>
                  <a:t>s </a:t>
                </a:r>
                <a:r>
                  <a:rPr lang="es-ES" altLang="es-MX" b="1" dirty="0">
                    <a:solidFill>
                      <a:srgbClr val="3366CC"/>
                    </a:solidFill>
                    <a:latin typeface="Century Gothic" pitchFamily="34" charset="0"/>
                  </a:rPr>
                  <a:t> en cuanto a </a:t>
                </a:r>
                <a:r>
                  <a:rPr lang="es-MX" altLang="es-MX" b="1" dirty="0">
                    <a:solidFill>
                      <a:srgbClr val="3366CC"/>
                    </a:solidFill>
                    <a:latin typeface="Century Gothic" pitchFamily="34" charset="0"/>
                  </a:rPr>
                  <a:t>Infra</a:t>
                </a:r>
                <a:r>
                  <a:rPr lang="es-ES" altLang="es-MX" b="1" dirty="0">
                    <a:solidFill>
                      <a:srgbClr val="3366CC"/>
                    </a:solidFill>
                    <a:latin typeface="Century Gothic" pitchFamily="34" charset="0"/>
                  </a:rPr>
                  <a:t>estructura</a:t>
                </a:r>
                <a:r>
                  <a:rPr lang="es-MX" altLang="es-MX" b="1" dirty="0">
                    <a:solidFill>
                      <a:srgbClr val="3366CC"/>
                    </a:solidFill>
                    <a:latin typeface="Century Gothic" pitchFamily="34" charset="0"/>
                  </a:rPr>
                  <a:t> con el apoyo de la DG.</a:t>
                </a:r>
                <a:endParaRPr lang="es-ES" altLang="es-MX" b="1" dirty="0">
                  <a:solidFill>
                    <a:srgbClr val="3366CC"/>
                  </a:solidFill>
                  <a:latin typeface="Century Gothic" pitchFamily="34" charset="0"/>
                </a:endParaRPr>
              </a:p>
              <a:p>
                <a:pPr algn="just">
                  <a:lnSpc>
                    <a:spcPct val="90000"/>
                  </a:lnSpc>
                  <a:spcBef>
                    <a:spcPct val="50000"/>
                  </a:spcBef>
                </a:pPr>
                <a:endParaRPr lang="es-ES" altLang="es-MX" b="1" dirty="0">
                  <a:solidFill>
                    <a:srgbClr val="3366CC"/>
                  </a:solidFill>
                  <a:latin typeface="Century Gothic" pitchFamily="34" charset="0"/>
                </a:endParaRPr>
              </a:p>
            </p:txBody>
          </p:sp>
        </p:grpSp>
      </p:grpSp>
      <p:sp>
        <p:nvSpPr>
          <p:cNvPr id="23" name="6 Marcador de pie de página"/>
          <p:cNvSpPr txBox="1">
            <a:spLocks/>
          </p:cNvSpPr>
          <p:nvPr/>
        </p:nvSpPr>
        <p:spPr>
          <a:xfrm>
            <a:off x="7949045" y="6078682"/>
            <a:ext cx="3432873" cy="305002"/>
          </a:xfrm>
          <a:prstGeom prst="rect">
            <a:avLst/>
          </a:prstGeom>
        </p:spPr>
        <p:txBody>
          <a:bodyPr vert="horz" anchor="b"/>
          <a:lstStyle/>
          <a:p>
            <a:pPr algn="r">
              <a:defRPr/>
            </a:pPr>
            <a:r>
              <a:rPr lang="es-ES" sz="2000" dirty="0" smtClean="0"/>
              <a:t>Stanton</a:t>
            </a:r>
            <a:r>
              <a:rPr lang="es-ES" sz="2000" dirty="0"/>
              <a:t>, Etzel y </a:t>
            </a:r>
            <a:r>
              <a:rPr lang="es-ES" sz="2000" dirty="0" smtClean="0"/>
              <a:t>Walker</a:t>
            </a:r>
            <a:r>
              <a:rPr lang="es-ES" sz="2000" dirty="0"/>
              <a:t> </a:t>
            </a:r>
            <a:r>
              <a:rPr lang="es-ES" sz="2000" dirty="0" smtClean="0"/>
              <a:t>(2007)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0660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3333" y="1741824"/>
            <a:ext cx="11463867" cy="4605866"/>
          </a:xfrm>
        </p:spPr>
        <p:txBody>
          <a:bodyPr>
            <a:noAutofit/>
          </a:bodyPr>
          <a:lstStyle/>
          <a:p>
            <a:pPr algn="just"/>
            <a:r>
              <a:rPr lang="en-US" sz="1800" dirty="0"/>
              <a:t>Chandler, </a:t>
            </a:r>
            <a:r>
              <a:rPr lang="en-US" sz="1800" dirty="0" smtClean="0"/>
              <a:t>A. </a:t>
            </a:r>
            <a:r>
              <a:rPr lang="en-US" sz="1800" dirty="0"/>
              <a:t>(</a:t>
            </a:r>
            <a:r>
              <a:rPr lang="en-US" sz="1800" dirty="0" smtClean="0"/>
              <a:t>1997). Strategy </a:t>
            </a:r>
            <a:r>
              <a:rPr lang="en-US" sz="1800" dirty="0"/>
              <a:t>and </a:t>
            </a:r>
            <a:r>
              <a:rPr lang="en-US" sz="1800" dirty="0" smtClean="0"/>
              <a:t>Structure: Chapters in the history of the industrial enterprise. Boston, MA:MIT Press. </a:t>
            </a:r>
          </a:p>
          <a:p>
            <a:pPr algn="just"/>
            <a:r>
              <a:rPr lang="es-MX" sz="1800" dirty="0" smtClean="0"/>
              <a:t>Gómez</a:t>
            </a:r>
            <a:r>
              <a:rPr lang="es-MX" sz="1800" dirty="0"/>
              <a:t>, G. </a:t>
            </a:r>
            <a:r>
              <a:rPr lang="es-MX" sz="1800" dirty="0" smtClean="0"/>
              <a:t>(1994). Planeación </a:t>
            </a:r>
            <a:r>
              <a:rPr lang="es-MX" sz="1800" dirty="0"/>
              <a:t>y Organización de </a:t>
            </a:r>
            <a:r>
              <a:rPr lang="es-MX" sz="1800" dirty="0" smtClean="0"/>
              <a:t>Empresas. Facultad de Contaduría y administración UNAM. Mc Graw Hill.</a:t>
            </a:r>
          </a:p>
          <a:p>
            <a:pPr algn="just"/>
            <a:r>
              <a:rPr lang="es-MX" sz="1800" dirty="0">
                <a:hlinkClick r:id="rId2"/>
              </a:rPr>
              <a:t>http://</a:t>
            </a:r>
            <a:r>
              <a:rPr lang="es-MX" sz="1800" dirty="0" smtClean="0">
                <a:hlinkClick r:id="rId2"/>
              </a:rPr>
              <a:t>tugimnasiacerebral.com/herramientas-de-estudio/que-es-un-diagrama-o-grafica-de-gantt</a:t>
            </a:r>
            <a:endParaRPr lang="es-MX" sz="1800" dirty="0" smtClean="0"/>
          </a:p>
          <a:p>
            <a:pPr algn="just"/>
            <a:r>
              <a:rPr lang="en-US" sz="1800" dirty="0" err="1"/>
              <a:t>Linstone</a:t>
            </a:r>
            <a:r>
              <a:rPr lang="en-US" sz="1800" dirty="0"/>
              <a:t>, H., </a:t>
            </a:r>
            <a:r>
              <a:rPr lang="en-US" sz="1800" dirty="0" err="1"/>
              <a:t>Turoff</a:t>
            </a:r>
            <a:r>
              <a:rPr lang="en-US" sz="1800" dirty="0"/>
              <a:t>, M. : </a:t>
            </a:r>
            <a:r>
              <a:rPr lang="en-US" sz="1800" i="1" dirty="0"/>
              <a:t>The Delphi Method. Techniques and Applications</a:t>
            </a:r>
            <a:r>
              <a:rPr lang="en-US" sz="1800" dirty="0"/>
              <a:t>, </a:t>
            </a:r>
            <a:r>
              <a:rPr lang="en-US" sz="1800" dirty="0" smtClean="0"/>
              <a:t>Addison-Wesley.</a:t>
            </a:r>
          </a:p>
          <a:p>
            <a:pPr algn="just"/>
            <a:r>
              <a:rPr lang="en-US" sz="1800" dirty="0" err="1" smtClean="0"/>
              <a:t>Mintzberg</a:t>
            </a:r>
            <a:r>
              <a:rPr lang="en-US" sz="1800" dirty="0" smtClean="0"/>
              <a:t>, H. (1997).</a:t>
            </a:r>
            <a:r>
              <a:rPr lang="es-MX" sz="1800" dirty="0" smtClean="0"/>
              <a:t> El </a:t>
            </a:r>
            <a:r>
              <a:rPr lang="es-MX" sz="1800" dirty="0"/>
              <a:t>Proceso Estratégico. Conceptos, Contextos y Casos. </a:t>
            </a:r>
            <a:r>
              <a:rPr lang="es-MX" sz="1800" dirty="0" smtClean="0"/>
              <a:t>México. Prentice </a:t>
            </a:r>
            <a:r>
              <a:rPr lang="es-MX" sz="1800" dirty="0"/>
              <a:t>Hall. </a:t>
            </a:r>
            <a:endParaRPr lang="es-MX" sz="1800" dirty="0" smtClean="0"/>
          </a:p>
          <a:p>
            <a:pPr algn="just"/>
            <a:r>
              <a:rPr lang="es-MX" sz="1800" dirty="0" err="1" smtClean="0"/>
              <a:t>Münch</a:t>
            </a:r>
            <a:r>
              <a:rPr lang="es-MX" sz="1800" dirty="0" smtClean="0"/>
              <a:t>, </a:t>
            </a:r>
            <a:r>
              <a:rPr lang="es-MX" sz="1800" dirty="0"/>
              <a:t>L. (2006). </a:t>
            </a:r>
            <a:r>
              <a:rPr lang="es-MX" sz="1800" i="1" dirty="0"/>
              <a:t>Fundamentos de Administración. </a:t>
            </a:r>
            <a:r>
              <a:rPr lang="es-MX" sz="1800" dirty="0"/>
              <a:t>México: Editorial Trillas</a:t>
            </a:r>
            <a:r>
              <a:rPr lang="es-MX" sz="1800" dirty="0" smtClean="0"/>
              <a:t>.</a:t>
            </a:r>
          </a:p>
          <a:p>
            <a:pPr algn="just"/>
            <a:r>
              <a:rPr lang="en-US" sz="1800" dirty="0"/>
              <a:t>Porter, M. (1979). Competitive Forces Shape Strategy, Harvard, Business </a:t>
            </a:r>
            <a:r>
              <a:rPr lang="en-US" sz="1800" dirty="0" err="1"/>
              <a:t>Reviw</a:t>
            </a:r>
            <a:r>
              <a:rPr lang="en-US" sz="1800" dirty="0" smtClean="0"/>
              <a:t>.</a:t>
            </a:r>
          </a:p>
          <a:p>
            <a:pPr algn="just"/>
            <a:r>
              <a:rPr lang="es-MX" sz="1800" dirty="0" smtClean="0"/>
              <a:t>Stanton</a:t>
            </a:r>
            <a:r>
              <a:rPr lang="es-MX" sz="1800" dirty="0"/>
              <a:t>, </a:t>
            </a:r>
            <a:r>
              <a:rPr lang="es-MX" sz="1800" dirty="0" err="1"/>
              <a:t>Etzel</a:t>
            </a:r>
            <a:r>
              <a:rPr lang="es-MX" sz="1800" dirty="0"/>
              <a:t> y </a:t>
            </a:r>
            <a:r>
              <a:rPr lang="es-MX" sz="1800" dirty="0" smtClean="0"/>
              <a:t>Walker. (2007). Fundamentos </a:t>
            </a:r>
            <a:r>
              <a:rPr lang="es-MX" sz="1800" dirty="0"/>
              <a:t>de </a:t>
            </a:r>
            <a:r>
              <a:rPr lang="es-MX" sz="1800" dirty="0" smtClean="0"/>
              <a:t>Marketing. Mc </a:t>
            </a:r>
            <a:r>
              <a:rPr lang="es-MX" sz="1800" dirty="0"/>
              <a:t>Graw Hill - Interamericana</a:t>
            </a:r>
            <a:endParaRPr lang="es-MX" sz="1800" dirty="0" smtClean="0"/>
          </a:p>
          <a:p>
            <a:pPr algn="just"/>
            <a:r>
              <a:rPr lang="es-MX" sz="1800" dirty="0"/>
              <a:t>UNAM. (20 de Marzo de 2014). </a:t>
            </a:r>
            <a:r>
              <a:rPr lang="es-MX" sz="1800" i="1" dirty="0"/>
              <a:t>Universidad Nacional Autónoma de México</a:t>
            </a:r>
            <a:r>
              <a:rPr lang="es-MX" sz="1800" dirty="0"/>
              <a:t>. Recuperado </a:t>
            </a:r>
            <a:r>
              <a:rPr lang="es-MX" sz="1800" dirty="0" smtClean="0"/>
              <a:t>20 Septiembre 2019, </a:t>
            </a:r>
            <a:r>
              <a:rPr lang="es-MX" sz="1800" dirty="0"/>
              <a:t>de Facultad de Contaduría </a:t>
            </a:r>
            <a:r>
              <a:rPr lang="es-MX" sz="1800" dirty="0" smtClean="0"/>
              <a:t>y Administración</a:t>
            </a:r>
            <a:r>
              <a:rPr lang="es-MX" sz="1800" dirty="0"/>
              <a:t>: </a:t>
            </a:r>
            <a:r>
              <a:rPr lang="es-MX" sz="1800" dirty="0" smtClean="0"/>
              <a:t> </a:t>
            </a:r>
            <a:r>
              <a:rPr lang="es-MX" sz="1800" dirty="0" smtClean="0">
                <a:hlinkClick r:id="rId3"/>
              </a:rPr>
              <a:t>http</a:t>
            </a:r>
            <a:r>
              <a:rPr lang="es-MX" sz="1800" dirty="0">
                <a:hlinkClick r:id="rId3"/>
              </a:rPr>
              <a:t>://fcaenlinea.unam.mx/2006/1231/docs/unidad3.pdf</a:t>
            </a:r>
            <a:endParaRPr lang="es-MX" sz="1800" dirty="0" smtClean="0"/>
          </a:p>
          <a:p>
            <a:pPr algn="just"/>
            <a:r>
              <a:rPr lang="es-MX" sz="1800" dirty="0" err="1"/>
              <a:t>Universidade</a:t>
            </a:r>
            <a:r>
              <a:rPr lang="es-MX" sz="1800" dirty="0"/>
              <a:t> de </a:t>
            </a:r>
            <a:r>
              <a:rPr lang="es-MX" sz="1800" dirty="0" err="1"/>
              <a:t>Clea</a:t>
            </a:r>
            <a:r>
              <a:rPr lang="es-MX" sz="1800" dirty="0"/>
              <a:t>. (s.f.). </a:t>
            </a:r>
            <a:r>
              <a:rPr lang="es-MX" sz="1800" i="1" dirty="0"/>
              <a:t>Educación Online México-Bogotá</a:t>
            </a:r>
            <a:r>
              <a:rPr lang="es-MX" sz="1800" dirty="0"/>
              <a:t>. Recuperado el </a:t>
            </a:r>
            <a:r>
              <a:rPr lang="es-MX" sz="1800" dirty="0" smtClean="0"/>
              <a:t>27 septiembre 2019.</a:t>
            </a:r>
            <a:r>
              <a:rPr lang="es-MX" sz="1800" dirty="0"/>
              <a:t> </a:t>
            </a:r>
            <a:r>
              <a:rPr lang="es-MX" sz="1800" dirty="0">
                <a:hlinkClick r:id="rId4"/>
              </a:rPr>
              <a:t>http://</a:t>
            </a:r>
            <a:r>
              <a:rPr lang="es-MX" sz="1800" dirty="0" smtClean="0">
                <a:hlinkClick r:id="rId4"/>
              </a:rPr>
              <a:t>clea.edu.mx/biblioteca/Seminario%20de%20teoria%20administrativa%20capI.pdf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264761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1952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Propósito de la unidad de aprendizaje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1066800" y="1714489"/>
            <a:ext cx="10363200" cy="3213111"/>
          </a:xfrm>
        </p:spPr>
        <p:txBody>
          <a:bodyPr>
            <a:noAutofit/>
          </a:bodyPr>
          <a:lstStyle/>
          <a:p>
            <a:pPr algn="just"/>
            <a:r>
              <a:rPr lang="es-MX" sz="2800" b="1" dirty="0" smtClean="0"/>
              <a:t>El </a:t>
            </a:r>
            <a:r>
              <a:rPr lang="es-MX" sz="2800" b="1" dirty="0"/>
              <a:t>alumno: </a:t>
            </a:r>
          </a:p>
          <a:p>
            <a:pPr algn="just"/>
            <a:endParaRPr lang="es-US" sz="1600" dirty="0"/>
          </a:p>
          <a:p>
            <a:pPr algn="just"/>
            <a:r>
              <a:rPr lang="es-MX" sz="2800" dirty="0"/>
              <a:t>Aplicando las técnicas de investigación de campo, documental y electrónica, para obtener la información correspondiente a los apoyos de los organismos públicos y privados que apoyan a las MIPyMES y su forma de operación, por medio de equipos de trabajo para elaborar un cuadro comparativo y ser expuesto en clase. 	</a:t>
            </a:r>
          </a:p>
          <a:p>
            <a:pPr algn="just"/>
            <a:r>
              <a:rPr lang="es-MX" sz="2800" dirty="0"/>
              <a:t> </a:t>
            </a:r>
            <a:endParaRPr lang="es-US" sz="2800" dirty="0"/>
          </a:p>
          <a:p>
            <a:pPr algn="just" eaLnBrk="1" hangingPunct="1"/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5420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1952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Competencias Genéricas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1134533" y="1833023"/>
            <a:ext cx="10109200" cy="1435111"/>
          </a:xfrm>
        </p:spPr>
        <p:txBody>
          <a:bodyPr>
            <a:noAutofit/>
          </a:bodyPr>
          <a:lstStyle/>
          <a:p>
            <a:pPr algn="just"/>
            <a:r>
              <a:rPr lang="es-MX" sz="2800" dirty="0" smtClean="0"/>
              <a:t>Será </a:t>
            </a:r>
            <a:r>
              <a:rPr lang="es-MX" sz="2800" dirty="0"/>
              <a:t>capaz de administrar eficientemente una MIPyMES, asesorar los protocolos familiares y desarrollar una pequeña empresa para lograr su autoempleo.</a:t>
            </a:r>
            <a:endParaRPr lang="es-US" sz="2800" dirty="0"/>
          </a:p>
          <a:p>
            <a:pPr algn="just"/>
            <a:endParaRPr lang="es-US" sz="3600" dirty="0"/>
          </a:p>
        </p:txBody>
      </p:sp>
    </p:spTree>
    <p:extLst>
      <p:ext uri="{BB962C8B-B14F-4D97-AF65-F5344CB8AC3E}">
        <p14:creationId xmlns:p14="http://schemas.microsoft.com/office/powerpoint/2010/main" val="235474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1952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Estructura de la unidad de aprendizaje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829733" y="1714489"/>
            <a:ext cx="10346267" cy="1790711"/>
          </a:xfrm>
        </p:spPr>
        <p:txBody>
          <a:bodyPr>
            <a:noAutofit/>
          </a:bodyPr>
          <a:lstStyle/>
          <a:p>
            <a:pPr algn="just"/>
            <a:r>
              <a:rPr lang="es-US" sz="2800" b="1" dirty="0" smtClean="0"/>
              <a:t>UNIDAD </a:t>
            </a:r>
            <a:r>
              <a:rPr lang="es-US" sz="2800" b="1" dirty="0"/>
              <a:t>DE COMPETENCIA V</a:t>
            </a:r>
          </a:p>
          <a:p>
            <a:pPr algn="just"/>
            <a:r>
              <a:rPr lang="es-MX" sz="2800" dirty="0"/>
              <a:t>1. Aplicación de la matriz DOFA para elaborar el diagnóstico situacional de una empresa en operación. 	</a:t>
            </a:r>
          </a:p>
          <a:p>
            <a:pPr algn="just"/>
            <a:r>
              <a:rPr lang="es-MX" sz="2800" dirty="0"/>
              <a:t>	</a:t>
            </a:r>
          </a:p>
          <a:p>
            <a:pPr algn="just"/>
            <a:endParaRPr lang="es-US" sz="28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4221089"/>
            <a:ext cx="3048466" cy="205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6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1952625" y="357188"/>
            <a:ext cx="8229600" cy="1143000"/>
          </a:xfrm>
        </p:spPr>
        <p:txBody>
          <a:bodyPr/>
          <a:lstStyle/>
          <a:p>
            <a:pPr eaLnBrk="1" hangingPunct="1"/>
            <a:r>
              <a:rPr lang="es-ES" b="1"/>
              <a:t>Secuencia didáctica</a:t>
            </a:r>
          </a:p>
        </p:txBody>
      </p:sp>
      <p:pic>
        <p:nvPicPr>
          <p:cNvPr id="4" name="Imagen 1">
            <a:extLst>
              <a:ext uri="{FF2B5EF4-FFF2-40B4-BE49-F238E27FC236}">
                <a16:creationId xmlns:a16="http://schemas.microsoft.com/office/drawing/2014/main" xmlns="" id="{C762BB73-3032-41EE-9774-BFE9D3DC8A08}"/>
              </a:ext>
            </a:extLst>
          </p:cNvPr>
          <p:cNvPicPr/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6" y="1828800"/>
            <a:ext cx="8229600" cy="44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173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1774825" y="188913"/>
            <a:ext cx="8229600" cy="1371600"/>
          </a:xfrm>
        </p:spPr>
        <p:txBody>
          <a:bodyPr/>
          <a:lstStyle/>
          <a:p>
            <a:pPr eaLnBrk="1" hangingPunct="1"/>
            <a:r>
              <a:rPr lang="es-ES" dirty="0"/>
              <a:t>Conocimientos 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1214437" y="1772816"/>
            <a:ext cx="9944630" cy="2016224"/>
          </a:xfrm>
        </p:spPr>
        <p:txBody>
          <a:bodyPr>
            <a:noAutofit/>
          </a:bodyPr>
          <a:lstStyle/>
          <a:p>
            <a:r>
              <a:rPr lang="es-US" sz="2800" dirty="0" smtClean="0"/>
              <a:t>5.1</a:t>
            </a:r>
            <a:r>
              <a:rPr lang="es-MX" sz="2800" dirty="0" smtClean="0"/>
              <a:t> Obtendrá </a:t>
            </a:r>
            <a:r>
              <a:rPr lang="es-MX" sz="2800" dirty="0"/>
              <a:t>el conocimiento de los diferentes conceptos y técnicas de planeación </a:t>
            </a:r>
            <a:r>
              <a:rPr lang="es-MX" sz="2800" dirty="0" smtClean="0"/>
              <a:t>estratégica</a:t>
            </a:r>
            <a:r>
              <a:rPr lang="es-MX" sz="2800" dirty="0"/>
              <a:t>.</a:t>
            </a:r>
          </a:p>
          <a:p>
            <a:r>
              <a:rPr lang="es-MX" sz="2800" dirty="0"/>
              <a:t>	</a:t>
            </a:r>
          </a:p>
          <a:p>
            <a:pPr algn="just"/>
            <a:r>
              <a:rPr lang="es-MX" sz="2800" dirty="0"/>
              <a:t>	</a:t>
            </a:r>
          </a:p>
          <a:p>
            <a:pPr marL="0" indent="0" algn="just">
              <a:buNone/>
            </a:pPr>
            <a:endParaRPr lang="es-MX" sz="3600" dirty="0"/>
          </a:p>
          <a:p>
            <a:pPr marL="0" indent="0" algn="just">
              <a:buNone/>
            </a:pPr>
            <a:endParaRPr lang="es-US" sz="4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625" y="3212977"/>
            <a:ext cx="523875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93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1995</Words>
  <Application>Microsoft Office PowerPoint</Application>
  <PresentationFormat>Panorámica</PresentationFormat>
  <Paragraphs>238</Paragraphs>
  <Slides>49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6" baseType="lpstr">
      <vt:lpstr>Arial</vt:lpstr>
      <vt:lpstr>Calibri</vt:lpstr>
      <vt:lpstr>Calibri Light</vt:lpstr>
      <vt:lpstr>Century Gothic</vt:lpstr>
      <vt:lpstr>Copperplate Gothic Light</vt:lpstr>
      <vt:lpstr>Wingdings</vt:lpstr>
      <vt:lpstr>Retrospección</vt:lpstr>
      <vt:lpstr>Presentación de PowerPoint</vt:lpstr>
      <vt:lpstr>Presentación</vt:lpstr>
      <vt:lpstr>Presentación</vt:lpstr>
      <vt:lpstr>Presentación</vt:lpstr>
      <vt:lpstr>Propósito de la unidad de aprendizaje </vt:lpstr>
      <vt:lpstr>Competencias Genéricas </vt:lpstr>
      <vt:lpstr>Estructura de la unidad de aprendizaje </vt:lpstr>
      <vt:lpstr>Secuencia didáctica</vt:lpstr>
      <vt:lpstr>Conocimientos </vt:lpstr>
      <vt:lpstr>Habilidades  </vt:lpstr>
      <vt:lpstr>Productos </vt:lpstr>
      <vt:lpstr>Administración de las PyMEs    Técnicas de Planeación Estratégica </vt:lpstr>
      <vt:lpstr>Presentación de PowerPoint</vt:lpstr>
      <vt:lpstr>Pasos para la implementación de una planeación estratégica</vt:lpstr>
      <vt:lpstr>Presentación de PowerPoint</vt:lpstr>
      <vt:lpstr>NIVELES DE PLANEACIÓN</vt:lpstr>
      <vt:lpstr>Presentación de PowerPoint</vt:lpstr>
      <vt:lpstr>Presentación de PowerPoint</vt:lpstr>
      <vt:lpstr>Elementos de la planeación estratégica  Misión </vt:lpstr>
      <vt:lpstr>Elementos de la planeación estratégica    Visión de los Negocios </vt:lpstr>
      <vt:lpstr>Elementos de la planeación estratégica Diagnóstico externo </vt:lpstr>
      <vt:lpstr>Elementos de la planeación estratégica Diagnostico interno </vt:lpstr>
      <vt:lpstr>Elementos de la planeación estratégica Determinantes de éxito </vt:lpstr>
      <vt:lpstr>Elementos de la planeación estratégica Definición de objetivos</vt:lpstr>
      <vt:lpstr>Elementos de la planeación estratégica Formulación de estrategias </vt:lpstr>
      <vt:lpstr>Elementos de la planeación estratégica Desempeño estratégico </vt:lpstr>
      <vt:lpstr>Elementos de la planeación estratégica Auditoria de Resultados </vt:lpstr>
      <vt:lpstr>Herramientas y Técnicas  de Planeación</vt:lpstr>
      <vt:lpstr>Herramientas y técnicas de planeación</vt:lpstr>
      <vt:lpstr>Diagrama de Gantt</vt:lpstr>
      <vt:lpstr>Ejemplo Programa general de obra de un proyecto con tres actividades </vt:lpstr>
      <vt:lpstr>Método de la ruta crítica (CPM)</vt:lpstr>
      <vt:lpstr>Método de la ruta crítica (CPM)</vt:lpstr>
      <vt:lpstr>Ejemplo de Ruta Crítica  </vt:lpstr>
      <vt:lpstr>Método Delphi</vt:lpstr>
      <vt:lpstr>Método Delphi</vt:lpstr>
      <vt:lpstr>Método Delphi </vt:lpstr>
      <vt:lpstr>Grupos TGN( técnicas de grupo nominal)</vt:lpstr>
      <vt:lpstr>Análisis FODA </vt:lpstr>
      <vt:lpstr>Análisis FODA </vt:lpstr>
      <vt:lpstr>Análisis FODA </vt:lpstr>
      <vt:lpstr>Análisis FODA </vt:lpstr>
      <vt:lpstr>Análisis FODA </vt:lpstr>
      <vt:lpstr>Análisis FODA </vt:lpstr>
      <vt:lpstr>Análisis FODA </vt:lpstr>
      <vt:lpstr>Presentación de PowerPoint</vt:lpstr>
      <vt:lpstr>Presentación de PowerPoint</vt:lpstr>
      <vt:lpstr>Presentación de PowerPoint</vt:lpstr>
      <vt:lpstr>Bibliografía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Técnicas de planeación</dc:title>
  <dc:creator>ASPIRE 4352</dc:creator>
  <cp:lastModifiedBy>LCN</cp:lastModifiedBy>
  <cp:revision>39</cp:revision>
  <dcterms:created xsi:type="dcterms:W3CDTF">2017-04-30T01:23:14Z</dcterms:created>
  <dcterms:modified xsi:type="dcterms:W3CDTF">2019-09-28T18:05:29Z</dcterms:modified>
</cp:coreProperties>
</file>