
<file path=[Content_Types].xml><?xml version="1.0" encoding="utf-8"?>
<Types xmlns="http://schemas.openxmlformats.org/package/2006/content-types">
  <Default Extension="png" ContentType="image/png"/>
  <Default Extension="webp" ContentType="image/jpe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notesMasterIdLst>
    <p:notesMasterId r:id="rId66"/>
  </p:notesMasterIdLst>
  <p:sldIdLst>
    <p:sldId id="278" r:id="rId2"/>
    <p:sldId id="279" r:id="rId3"/>
    <p:sldId id="280" r:id="rId4"/>
    <p:sldId id="281" r:id="rId5"/>
    <p:sldId id="282" r:id="rId6"/>
    <p:sldId id="283" r:id="rId7"/>
    <p:sldId id="284" r:id="rId8"/>
    <p:sldId id="285" r:id="rId9"/>
    <p:sldId id="286" r:id="rId10"/>
    <p:sldId id="287" r:id="rId11"/>
    <p:sldId id="288" r:id="rId12"/>
    <p:sldId id="289" r:id="rId13"/>
    <p:sldId id="258" r:id="rId14"/>
    <p:sldId id="259" r:id="rId15"/>
    <p:sldId id="260" r:id="rId16"/>
    <p:sldId id="261" r:id="rId17"/>
    <p:sldId id="262" r:id="rId18"/>
    <p:sldId id="263" r:id="rId19"/>
    <p:sldId id="257" r:id="rId20"/>
    <p:sldId id="264" r:id="rId21"/>
    <p:sldId id="265" r:id="rId22"/>
    <p:sldId id="266" r:id="rId23"/>
    <p:sldId id="267" r:id="rId24"/>
    <p:sldId id="268"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 id="328" r:id="rId60"/>
    <p:sldId id="329" r:id="rId61"/>
    <p:sldId id="331" r:id="rId62"/>
    <p:sldId id="332" r:id="rId63"/>
    <p:sldId id="333" r:id="rId64"/>
    <p:sldId id="334" r:id="rId6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6" d="100"/>
          <a:sy n="56" d="100"/>
        </p:scale>
        <p:origin x="72"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28121-068A-454F-BE26-3DAD8259D0E0}"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D25CAE-7C84-4A52-93BE-86CDCFF69EB9}" type="slidenum">
              <a:rPr lang="es-MX" smtClean="0"/>
              <a:t>‹Nº›</a:t>
            </a:fld>
            <a:endParaRPr lang="es-MX"/>
          </a:p>
        </p:txBody>
      </p:sp>
    </p:spTree>
    <p:extLst>
      <p:ext uri="{BB962C8B-B14F-4D97-AF65-F5344CB8AC3E}">
        <p14:creationId xmlns:p14="http://schemas.microsoft.com/office/powerpoint/2010/main" val="3823727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S" dirty="0"/>
          </a:p>
        </p:txBody>
      </p:sp>
      <p:sp>
        <p:nvSpPr>
          <p:cNvPr id="4" name="Slide Number Placeholder 3"/>
          <p:cNvSpPr>
            <a:spLocks noGrp="1"/>
          </p:cNvSpPr>
          <p:nvPr>
            <p:ph type="sldNum" sz="quarter" idx="10"/>
          </p:nvPr>
        </p:nvSpPr>
        <p:spPr/>
        <p:txBody>
          <a:bodyPr/>
          <a:lstStyle/>
          <a:p>
            <a:fld id="{AF00E559-7515-4522-B11B-D7682BAA1DEC}" type="slidenum">
              <a:rPr lang="es-ES" smtClean="0"/>
              <a:pPr/>
              <a:t>8</a:t>
            </a:fld>
            <a:endParaRPr lang="es-ES"/>
          </a:p>
        </p:txBody>
      </p:sp>
    </p:spTree>
    <p:extLst>
      <p:ext uri="{BB962C8B-B14F-4D97-AF65-F5344CB8AC3E}">
        <p14:creationId xmlns:p14="http://schemas.microsoft.com/office/powerpoint/2010/main" val="3134340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6727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23978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729492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1570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21750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65242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46634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7905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49769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9667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25520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9/30/2019</a:t>
            </a:fld>
            <a:endParaRPr lang="en-U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00032928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ebp"/><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7 CuadroTexto"/>
          <p:cNvSpPr txBox="1">
            <a:spLocks noChangeArrowheads="1"/>
          </p:cNvSpPr>
          <p:nvPr/>
        </p:nvSpPr>
        <p:spPr bwMode="auto">
          <a:xfrm>
            <a:off x="3143672" y="2132856"/>
            <a:ext cx="6929438" cy="3108543"/>
          </a:xfrm>
          <a:prstGeom prst="rect">
            <a:avLst/>
          </a:prstGeom>
          <a:noFill/>
          <a:ln w="9525">
            <a:noFill/>
            <a:miter lim="800000"/>
            <a:headEnd/>
            <a:tailEnd/>
          </a:ln>
        </p:spPr>
        <p:txBody>
          <a:bodyPr>
            <a:spAutoFit/>
          </a:bodyPr>
          <a:lstStyle/>
          <a:p>
            <a:pPr algn="ctr"/>
            <a:r>
              <a:rPr lang="es-ES" sz="2800" b="1" dirty="0"/>
              <a:t>Programa de Estudios por Competencias </a:t>
            </a:r>
          </a:p>
          <a:p>
            <a:pPr algn="ctr"/>
            <a:r>
              <a:rPr lang="es-ES" sz="2800" b="1" dirty="0"/>
              <a:t>Administración de las PyMEs</a:t>
            </a:r>
          </a:p>
          <a:p>
            <a:pPr algn="ctr"/>
            <a:r>
              <a:rPr lang="es-ES" sz="2800" b="1" dirty="0"/>
              <a:t>Unidad </a:t>
            </a:r>
            <a:r>
              <a:rPr lang="es-ES" sz="2800" b="1" dirty="0" smtClean="0"/>
              <a:t>V</a:t>
            </a:r>
          </a:p>
          <a:p>
            <a:pPr algn="ctr"/>
            <a:r>
              <a:rPr lang="es-MX" sz="2800" b="1" dirty="0"/>
              <a:t>El plan de negocios como una estrategia de crecimiento y desarrollo de las MIPYMES. </a:t>
            </a:r>
            <a:r>
              <a:rPr lang="es-MX" sz="2800" dirty="0"/>
              <a:t>	</a:t>
            </a:r>
          </a:p>
          <a:p>
            <a:pPr algn="ctr"/>
            <a:endParaRPr lang="es-ES" sz="2800" b="1" dirty="0"/>
          </a:p>
          <a:p>
            <a:pPr algn="ctr"/>
            <a:endParaRPr lang="es-ES" sz="2800" b="1" dirty="0"/>
          </a:p>
        </p:txBody>
      </p:sp>
      <p:sp>
        <p:nvSpPr>
          <p:cNvPr id="8198" name="8 CuadroTexto"/>
          <p:cNvSpPr txBox="1">
            <a:spLocks noChangeArrowheads="1"/>
          </p:cNvSpPr>
          <p:nvPr/>
        </p:nvSpPr>
        <p:spPr bwMode="auto">
          <a:xfrm>
            <a:off x="5554836" y="6471170"/>
            <a:ext cx="5072062" cy="369888"/>
          </a:xfrm>
          <a:prstGeom prst="rect">
            <a:avLst/>
          </a:prstGeom>
          <a:noFill/>
          <a:ln w="9525">
            <a:noFill/>
            <a:miter lim="800000"/>
            <a:headEnd/>
            <a:tailEnd/>
          </a:ln>
        </p:spPr>
        <p:txBody>
          <a:bodyPr>
            <a:spAutoFit/>
          </a:bodyPr>
          <a:lstStyle/>
          <a:p>
            <a:r>
              <a:rPr lang="es-ES" dirty="0"/>
              <a:t>Dra. en E.E. Leisdy del Carmen Gutiérrez Olmos</a:t>
            </a:r>
          </a:p>
        </p:txBody>
      </p:sp>
      <p:sp>
        <p:nvSpPr>
          <p:cNvPr id="8199" name="6 CuadroTexto"/>
          <p:cNvSpPr txBox="1">
            <a:spLocks noChangeArrowheads="1"/>
          </p:cNvSpPr>
          <p:nvPr/>
        </p:nvSpPr>
        <p:spPr bwMode="auto">
          <a:xfrm>
            <a:off x="5554836" y="4534847"/>
            <a:ext cx="5072062" cy="646331"/>
          </a:xfrm>
          <a:prstGeom prst="rect">
            <a:avLst/>
          </a:prstGeom>
          <a:noFill/>
          <a:ln w="9525">
            <a:noFill/>
            <a:miter lim="800000"/>
            <a:headEnd/>
            <a:tailEnd/>
          </a:ln>
        </p:spPr>
        <p:txBody>
          <a:bodyPr>
            <a:spAutoFit/>
          </a:bodyPr>
          <a:lstStyle/>
          <a:p>
            <a:pPr algn="r"/>
            <a:r>
              <a:rPr lang="es-ES" dirty="0"/>
              <a:t>Licenciatura en Contaduría</a:t>
            </a:r>
          </a:p>
          <a:p>
            <a:pPr algn="r"/>
            <a:r>
              <a:rPr lang="es-ES" dirty="0"/>
              <a:t> 4mo. Semestre.</a:t>
            </a:r>
          </a:p>
        </p:txBody>
      </p:sp>
      <p:pic>
        <p:nvPicPr>
          <p:cNvPr id="14" name="Picture 2" descr="C:\Users\Hp Pro\Desktop\Modulares de Escudo\positivo color vertical 2 líneas.png">
            <a:extLst>
              <a:ext uri="{FF2B5EF4-FFF2-40B4-BE49-F238E27FC236}">
                <a16:creationId xmlns="" xmlns:a16="http://schemas.microsoft.com/office/drawing/2014/main" id="{D8E0DB6D-5E2B-4452-A1B2-69DDDA04FF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5783" y="0"/>
            <a:ext cx="2268040" cy="1628800"/>
          </a:xfrm>
          <a:prstGeom prst="rect">
            <a:avLst/>
          </a:prstGeom>
          <a:noFill/>
          <a:extLst>
            <a:ext uri="{909E8E84-426E-40DD-AFC4-6F175D3DCCD1}">
              <a14:hiddenFill xmlns:a14="http://schemas.microsoft.com/office/drawing/2010/main">
                <a:solidFill>
                  <a:srgbClr val="FFFFFF"/>
                </a:solidFill>
              </a14:hiddenFill>
            </a:ext>
          </a:extLst>
        </p:spPr>
      </p:pic>
      <p:sp>
        <p:nvSpPr>
          <p:cNvPr id="15" name="8 CuadroTexto">
            <a:extLst>
              <a:ext uri="{FF2B5EF4-FFF2-40B4-BE49-F238E27FC236}">
                <a16:creationId xmlns="" xmlns:a16="http://schemas.microsoft.com/office/drawing/2014/main" id="{FD744EA6-AA20-4132-826D-A4EF4D12E1B5}"/>
              </a:ext>
            </a:extLst>
          </p:cNvPr>
          <p:cNvSpPr txBox="1">
            <a:spLocks noChangeArrowheads="1"/>
          </p:cNvSpPr>
          <p:nvPr/>
        </p:nvSpPr>
        <p:spPr bwMode="auto">
          <a:xfrm>
            <a:off x="5317769" y="5364509"/>
            <a:ext cx="5072062" cy="923330"/>
          </a:xfrm>
          <a:prstGeom prst="rect">
            <a:avLst/>
          </a:prstGeom>
          <a:noFill/>
          <a:ln w="9525">
            <a:noFill/>
            <a:miter lim="800000"/>
            <a:headEnd/>
            <a:tailEnd/>
          </a:ln>
        </p:spPr>
        <p:txBody>
          <a:bodyPr>
            <a:spAutoFit/>
          </a:bodyPr>
          <a:lstStyle/>
          <a:p>
            <a:pPr algn="r"/>
            <a:r>
              <a:rPr lang="es-ES" dirty="0"/>
              <a:t>Primavera </a:t>
            </a:r>
            <a:r>
              <a:rPr lang="es-ES" dirty="0" smtClean="0"/>
              <a:t>2019A</a:t>
            </a:r>
            <a:endParaRPr lang="es-ES" dirty="0"/>
          </a:p>
          <a:p>
            <a:pPr algn="r"/>
            <a:r>
              <a:rPr lang="es-ES" dirty="0"/>
              <a:t>Semestre </a:t>
            </a:r>
            <a:r>
              <a:rPr lang="es-ES" dirty="0" smtClean="0"/>
              <a:t>2019 </a:t>
            </a:r>
            <a:r>
              <a:rPr lang="es-ES" dirty="0"/>
              <a:t>A </a:t>
            </a:r>
          </a:p>
          <a:p>
            <a:pPr algn="r"/>
            <a:r>
              <a:rPr lang="es-ES" dirty="0"/>
              <a:t>Febrero-Julio </a:t>
            </a:r>
            <a:r>
              <a:rPr lang="es-ES" dirty="0" smtClean="0"/>
              <a:t>2019</a:t>
            </a:r>
            <a:endParaRPr lang="es-ES" dirty="0"/>
          </a:p>
        </p:txBody>
      </p:sp>
    </p:spTree>
    <p:extLst>
      <p:ext uri="{BB962C8B-B14F-4D97-AF65-F5344CB8AC3E}">
        <p14:creationId xmlns:p14="http://schemas.microsoft.com/office/powerpoint/2010/main" val="982460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1774825" y="188913"/>
            <a:ext cx="8229600" cy="1371600"/>
          </a:xfrm>
        </p:spPr>
        <p:txBody>
          <a:bodyPr/>
          <a:lstStyle/>
          <a:p>
            <a:pPr eaLnBrk="1" hangingPunct="1"/>
            <a:r>
              <a:rPr lang="es-ES" dirty="0"/>
              <a:t>Habilidades  </a:t>
            </a:r>
          </a:p>
        </p:txBody>
      </p:sp>
      <p:sp>
        <p:nvSpPr>
          <p:cNvPr id="2" name="1 Marcador de contenido"/>
          <p:cNvSpPr>
            <a:spLocks noGrp="1"/>
          </p:cNvSpPr>
          <p:nvPr>
            <p:ph idx="1"/>
          </p:nvPr>
        </p:nvSpPr>
        <p:spPr>
          <a:xfrm>
            <a:off x="1253067" y="2000240"/>
            <a:ext cx="9855199" cy="1132428"/>
          </a:xfrm>
        </p:spPr>
        <p:txBody>
          <a:bodyPr>
            <a:noAutofit/>
          </a:bodyPr>
          <a:lstStyle/>
          <a:p>
            <a:pPr algn="just"/>
            <a:r>
              <a:rPr lang="es-MX" sz="3200" dirty="0"/>
              <a:t>Conocer y desarrollar el plan de negocios como una estrategia de crecimiento y desarrollo de las MIPYMES. 	</a:t>
            </a:r>
            <a:endParaRPr lang="es-ES" sz="5400" dirty="0"/>
          </a:p>
          <a:p>
            <a:pPr algn="just">
              <a:buFont typeface="Arial" panose="020B0604020202020204" pitchFamily="34" charset="0"/>
              <a:buChar char="•"/>
            </a:pPr>
            <a:endParaRPr lang="es-ES" sz="5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810" y="3047998"/>
            <a:ext cx="4069723" cy="3657599"/>
          </a:xfrm>
          <a:prstGeom prst="rect">
            <a:avLst/>
          </a:prstGeom>
        </p:spPr>
      </p:pic>
    </p:spTree>
    <p:extLst>
      <p:ext uri="{BB962C8B-B14F-4D97-AF65-F5344CB8AC3E}">
        <p14:creationId xmlns:p14="http://schemas.microsoft.com/office/powerpoint/2010/main" val="1443654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A6529C-C65B-4852-99B5-7B700AFD7881}"/>
              </a:ext>
            </a:extLst>
          </p:cNvPr>
          <p:cNvSpPr>
            <a:spLocks noGrp="1"/>
          </p:cNvSpPr>
          <p:nvPr>
            <p:ph type="title"/>
          </p:nvPr>
        </p:nvSpPr>
        <p:spPr/>
        <p:txBody>
          <a:bodyPr/>
          <a:lstStyle/>
          <a:p>
            <a:r>
              <a:rPr lang="es-MX" dirty="0"/>
              <a:t>Productos </a:t>
            </a:r>
            <a:endParaRPr lang="es-US" dirty="0"/>
          </a:p>
        </p:txBody>
      </p:sp>
      <p:sp>
        <p:nvSpPr>
          <p:cNvPr id="3" name="Content Placeholder 2">
            <a:extLst>
              <a:ext uri="{FF2B5EF4-FFF2-40B4-BE49-F238E27FC236}">
                <a16:creationId xmlns="" xmlns:a16="http://schemas.microsoft.com/office/drawing/2014/main" id="{928680B2-FEA8-4937-A94B-9A4426119B95}"/>
              </a:ext>
            </a:extLst>
          </p:cNvPr>
          <p:cNvSpPr>
            <a:spLocks noGrp="1"/>
          </p:cNvSpPr>
          <p:nvPr>
            <p:ph idx="1"/>
          </p:nvPr>
        </p:nvSpPr>
        <p:spPr>
          <a:xfrm>
            <a:off x="2346960" y="1845734"/>
            <a:ext cx="6701369" cy="719170"/>
          </a:xfrm>
        </p:spPr>
        <p:txBody>
          <a:bodyPr>
            <a:normAutofit/>
          </a:bodyPr>
          <a:lstStyle/>
          <a:p>
            <a:r>
              <a:rPr lang="es-MX" dirty="0" smtClean="0"/>
              <a:t>Estructura </a:t>
            </a:r>
            <a:r>
              <a:rPr lang="es-MX" dirty="0"/>
              <a:t>el plan de negocios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832" y="2932112"/>
            <a:ext cx="4780697" cy="3045355"/>
          </a:xfrm>
          <a:prstGeom prst="rect">
            <a:avLst/>
          </a:prstGeom>
        </p:spPr>
      </p:pic>
    </p:spTree>
    <p:extLst>
      <p:ext uri="{BB962C8B-B14F-4D97-AF65-F5344CB8AC3E}">
        <p14:creationId xmlns:p14="http://schemas.microsoft.com/office/powerpoint/2010/main" val="3938984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35559" y="133566"/>
            <a:ext cx="8244408" cy="6192688"/>
          </a:xfrm>
        </p:spPr>
        <p:txBody>
          <a:bodyPr>
            <a:normAutofit fontScale="90000"/>
          </a:bodyPr>
          <a:lstStyle/>
          <a:p>
            <a:pPr algn="ctr"/>
            <a:r>
              <a:rPr lang="es-ES" sz="6000" dirty="0"/>
              <a:t>Administración de las </a:t>
            </a:r>
            <a:r>
              <a:rPr lang="es-ES" sz="6000" dirty="0" err="1" smtClean="0"/>
              <a:t>PyMEs</a:t>
            </a:r>
            <a:r>
              <a:rPr lang="es-ES" sz="6000" dirty="0" smtClean="0"/>
              <a:t/>
            </a:r>
            <a:br>
              <a:rPr lang="es-ES" sz="6000" dirty="0" smtClean="0"/>
            </a:br>
            <a:r>
              <a:rPr lang="es-ES" sz="6000" dirty="0"/>
              <a:t/>
            </a:r>
            <a:br>
              <a:rPr lang="es-ES" sz="6000" dirty="0"/>
            </a:br>
            <a:r>
              <a:rPr lang="es-ES" dirty="0"/>
              <a:t/>
            </a:r>
            <a:br>
              <a:rPr lang="es-ES" dirty="0"/>
            </a:br>
            <a:r>
              <a:rPr lang="es-ES" dirty="0"/>
              <a:t/>
            </a:r>
            <a:br>
              <a:rPr lang="es-ES" dirty="0"/>
            </a:br>
            <a:r>
              <a:rPr lang="es-ES" dirty="0"/>
              <a:t/>
            </a:r>
            <a:br>
              <a:rPr lang="es-ES" dirty="0"/>
            </a:br>
            <a:r>
              <a:rPr lang="es-ES" dirty="0" smtClean="0"/>
              <a:t/>
            </a:r>
            <a:br>
              <a:rPr lang="es-ES" dirty="0" smtClean="0"/>
            </a:br>
            <a:r>
              <a:rPr lang="es-ES" b="1" dirty="0" smtClean="0"/>
              <a:t>Plan </a:t>
            </a:r>
            <a:r>
              <a:rPr lang="es-ES" b="1" dirty="0" smtClean="0"/>
              <a:t>de negocios </a:t>
            </a:r>
            <a:endParaRPr lang="es-ES" sz="8000" b="1"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6887" y="1930401"/>
            <a:ext cx="4081753" cy="3532281"/>
          </a:xfrm>
          <a:prstGeom prst="rect">
            <a:avLst/>
          </a:prstGeom>
        </p:spPr>
      </p:pic>
    </p:spTree>
    <p:extLst>
      <p:ext uri="{BB962C8B-B14F-4D97-AF65-F5344CB8AC3E}">
        <p14:creationId xmlns:p14="http://schemas.microsoft.com/office/powerpoint/2010/main" val="3523206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9BFEE8F-BF4B-4DE6-8327-449C59094E5B}"/>
              </a:ext>
            </a:extLst>
          </p:cNvPr>
          <p:cNvSpPr>
            <a:spLocks noGrp="1"/>
          </p:cNvSpPr>
          <p:nvPr>
            <p:ph idx="1"/>
          </p:nvPr>
        </p:nvSpPr>
        <p:spPr>
          <a:xfrm>
            <a:off x="956475" y="1118362"/>
            <a:ext cx="6257125" cy="5192521"/>
          </a:xfrm>
        </p:spPr>
        <p:txBody>
          <a:bodyPr>
            <a:noAutofit/>
          </a:bodyPr>
          <a:lstStyle/>
          <a:p>
            <a:pPr algn="just"/>
            <a:r>
              <a:rPr lang="es-MX" cap="none" dirty="0"/>
              <a:t>El plan de negocio principalmente intenta reducir razonablemente el margen de riesgo que siempre e inevitablemente implica la creación de una empresa.</a:t>
            </a:r>
          </a:p>
          <a:p>
            <a:pPr marL="0" indent="0" algn="just">
              <a:buNone/>
            </a:pPr>
            <a:endParaRPr lang="es-MX" cap="none" dirty="0"/>
          </a:p>
          <a:p>
            <a:pPr algn="just"/>
            <a:r>
              <a:rPr lang="es-MX" cap="none" dirty="0"/>
              <a:t>El plan de negocios es una descripción detallada del negocio que se quiere emprender, es un proyecto dinámico en el que se describe cómo se va a operar y desarrollar dicho negocio durante un período determinado.</a:t>
            </a:r>
          </a:p>
        </p:txBody>
      </p:sp>
      <p:pic>
        <p:nvPicPr>
          <p:cNvPr id="4" name="Imagen 3">
            <a:extLst>
              <a:ext uri="{FF2B5EF4-FFF2-40B4-BE49-F238E27FC236}">
                <a16:creationId xmlns="" xmlns:a16="http://schemas.microsoft.com/office/drawing/2014/main" id="{19D9FC1A-F716-4B08-B4BD-ADB9937C7472}"/>
              </a:ext>
            </a:extLst>
          </p:cNvPr>
          <p:cNvPicPr>
            <a:picLocks noChangeAspect="1"/>
          </p:cNvPicPr>
          <p:nvPr/>
        </p:nvPicPr>
        <p:blipFill>
          <a:blip r:embed="rId2"/>
          <a:stretch>
            <a:fillRect/>
          </a:stretch>
        </p:blipFill>
        <p:spPr>
          <a:xfrm>
            <a:off x="8049220" y="1811196"/>
            <a:ext cx="3770245" cy="2937509"/>
          </a:xfrm>
          <a:prstGeom prst="rect">
            <a:avLst/>
          </a:prstGeom>
        </p:spPr>
      </p:pic>
      <p:sp>
        <p:nvSpPr>
          <p:cNvPr id="2" name="CuadroTexto 1"/>
          <p:cNvSpPr txBox="1"/>
          <p:nvPr/>
        </p:nvSpPr>
        <p:spPr>
          <a:xfrm>
            <a:off x="1168400" y="336564"/>
            <a:ext cx="6434667" cy="707886"/>
          </a:xfrm>
          <a:prstGeom prst="rect">
            <a:avLst/>
          </a:prstGeom>
          <a:noFill/>
        </p:spPr>
        <p:txBody>
          <a:bodyPr wrap="square" rtlCol="0">
            <a:spAutoFit/>
          </a:bodyPr>
          <a:lstStyle/>
          <a:p>
            <a:r>
              <a:rPr lang="es-MX" sz="4000" b="1" dirty="0" smtClean="0">
                <a:solidFill>
                  <a:schemeClr val="accent6"/>
                </a:solidFill>
                <a:latin typeface="+mj-lt"/>
              </a:rPr>
              <a:t>Plan de negocios </a:t>
            </a:r>
          </a:p>
        </p:txBody>
      </p:sp>
    </p:spTree>
    <p:extLst>
      <p:ext uri="{BB962C8B-B14F-4D97-AF65-F5344CB8AC3E}">
        <p14:creationId xmlns:p14="http://schemas.microsoft.com/office/powerpoint/2010/main" val="1817357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058E432-EB55-4B3C-80AF-332E19E42A73}"/>
              </a:ext>
            </a:extLst>
          </p:cNvPr>
          <p:cNvSpPr>
            <a:spLocks noGrp="1"/>
          </p:cNvSpPr>
          <p:nvPr>
            <p:ph idx="1"/>
          </p:nvPr>
        </p:nvSpPr>
        <p:spPr>
          <a:xfrm>
            <a:off x="694266" y="1044449"/>
            <a:ext cx="7140219" cy="5644217"/>
          </a:xfrm>
        </p:spPr>
        <p:txBody>
          <a:bodyPr>
            <a:normAutofit fontScale="92500"/>
          </a:bodyPr>
          <a:lstStyle/>
          <a:p>
            <a:pPr algn="just"/>
            <a:r>
              <a:rPr lang="es-MX" cap="none" dirty="0"/>
              <a:t>La redacción de un plan de negocios se debe considerar como un proceso continuo y no como medio para llegar a un fin. De hecho, cuando se redacta un plan, el proceso es tan importante como el resultado final , lo que para algunos empresarios es difícil de aceptar, dada su orientación a los resultados finales en dinero</a:t>
            </a:r>
            <a:r>
              <a:rPr lang="es-MX" cap="none" dirty="0" smtClean="0"/>
              <a:t>.</a:t>
            </a:r>
          </a:p>
          <a:p>
            <a:pPr marL="0" indent="0" algn="just">
              <a:buNone/>
            </a:pPr>
            <a:endParaRPr lang="es-MX" sz="2200" cap="none" dirty="0"/>
          </a:p>
          <a:p>
            <a:pPr algn="just"/>
            <a:r>
              <a:rPr lang="es-MX" cap="none" dirty="0"/>
              <a:t>Aunque el plan presenta la visión y objetivos de la empresa ,rar vez refleja lo que realmente sucede. Así un plan de negocios es ,en gran parte , una oportunidad para que el empresario y el equipo de la administración piensen en los posibles impulsores de clave del éxito o fracaso de la nueva iniciativa</a:t>
            </a:r>
          </a:p>
        </p:txBody>
      </p:sp>
      <p:pic>
        <p:nvPicPr>
          <p:cNvPr id="4" name="Imagen 3">
            <a:extLst>
              <a:ext uri="{FF2B5EF4-FFF2-40B4-BE49-F238E27FC236}">
                <a16:creationId xmlns="" xmlns:a16="http://schemas.microsoft.com/office/drawing/2014/main" id="{E25F0BC5-18AF-4382-B5B8-A43CAFB0350D}"/>
              </a:ext>
            </a:extLst>
          </p:cNvPr>
          <p:cNvPicPr>
            <a:picLocks noChangeAspect="1"/>
          </p:cNvPicPr>
          <p:nvPr/>
        </p:nvPicPr>
        <p:blipFill>
          <a:blip r:embed="rId2"/>
          <a:stretch>
            <a:fillRect/>
          </a:stretch>
        </p:blipFill>
        <p:spPr>
          <a:xfrm>
            <a:off x="7936084" y="1819594"/>
            <a:ext cx="4076273" cy="3057205"/>
          </a:xfrm>
          <a:prstGeom prst="rect">
            <a:avLst/>
          </a:prstGeom>
        </p:spPr>
      </p:pic>
      <p:sp>
        <p:nvSpPr>
          <p:cNvPr id="5" name="CuadroTexto 4"/>
          <p:cNvSpPr txBox="1"/>
          <p:nvPr/>
        </p:nvSpPr>
        <p:spPr>
          <a:xfrm>
            <a:off x="1168400" y="336564"/>
            <a:ext cx="6434667" cy="707886"/>
          </a:xfrm>
          <a:prstGeom prst="rect">
            <a:avLst/>
          </a:prstGeom>
          <a:noFill/>
        </p:spPr>
        <p:txBody>
          <a:bodyPr wrap="square" rtlCol="0">
            <a:spAutoFit/>
          </a:bodyPr>
          <a:lstStyle/>
          <a:p>
            <a:r>
              <a:rPr lang="es-MX" sz="4000" b="1" dirty="0" smtClean="0">
                <a:solidFill>
                  <a:schemeClr val="accent6"/>
                </a:solidFill>
                <a:latin typeface="+mj-lt"/>
              </a:rPr>
              <a:t>Plan de negocios </a:t>
            </a:r>
          </a:p>
        </p:txBody>
      </p:sp>
    </p:spTree>
    <p:extLst>
      <p:ext uri="{BB962C8B-B14F-4D97-AF65-F5344CB8AC3E}">
        <p14:creationId xmlns:p14="http://schemas.microsoft.com/office/powerpoint/2010/main" val="2703829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825934D-BCE2-4566-8C99-E60EF72DB136}"/>
              </a:ext>
            </a:extLst>
          </p:cNvPr>
          <p:cNvSpPr>
            <a:spLocks noGrp="1"/>
          </p:cNvSpPr>
          <p:nvPr>
            <p:ph idx="1"/>
          </p:nvPr>
        </p:nvSpPr>
        <p:spPr>
          <a:xfrm>
            <a:off x="661858" y="1269094"/>
            <a:ext cx="5891342" cy="4471306"/>
          </a:xfrm>
        </p:spPr>
        <p:txBody>
          <a:bodyPr>
            <a:noAutofit/>
          </a:bodyPr>
          <a:lstStyle/>
          <a:p>
            <a:pPr algn="just"/>
            <a:r>
              <a:rPr lang="es-MX" cap="none" dirty="0"/>
              <a:t>Para elaborar un plan de negocios no existe una estructura definida, sino que podemos adoptar la que mejor creamos conveniente de acuerdo a los objetivos que queramos alcanzar con el plan, pero siempre asegurándonos de que ésta le de orden y lo haga fácilmente entendible para cualquiera que lo lea.</a:t>
            </a:r>
          </a:p>
          <a:p>
            <a:pPr algn="just"/>
            <a:endParaRPr lang="es-MX" cap="none" dirty="0"/>
          </a:p>
          <a:p>
            <a:pPr algn="just"/>
            <a:endParaRPr lang="es-MX" cap="none" dirty="0"/>
          </a:p>
        </p:txBody>
      </p:sp>
      <p:pic>
        <p:nvPicPr>
          <p:cNvPr id="2" name="Imagen 1">
            <a:extLst>
              <a:ext uri="{FF2B5EF4-FFF2-40B4-BE49-F238E27FC236}">
                <a16:creationId xmlns="" xmlns:a16="http://schemas.microsoft.com/office/drawing/2014/main" id="{A178E1D4-A252-48CF-AAE8-4BB1ED9C9295}"/>
              </a:ext>
            </a:extLst>
          </p:cNvPr>
          <p:cNvPicPr>
            <a:picLocks noChangeAspect="1"/>
          </p:cNvPicPr>
          <p:nvPr/>
        </p:nvPicPr>
        <p:blipFill>
          <a:blip r:embed="rId2"/>
          <a:stretch>
            <a:fillRect/>
          </a:stretch>
        </p:blipFill>
        <p:spPr>
          <a:xfrm>
            <a:off x="6726066" y="2035289"/>
            <a:ext cx="5230951" cy="2938916"/>
          </a:xfrm>
          <a:prstGeom prst="rect">
            <a:avLst/>
          </a:prstGeom>
        </p:spPr>
      </p:pic>
      <p:sp>
        <p:nvSpPr>
          <p:cNvPr id="4" name="CuadroTexto 3"/>
          <p:cNvSpPr txBox="1"/>
          <p:nvPr/>
        </p:nvSpPr>
        <p:spPr>
          <a:xfrm>
            <a:off x="1168400" y="336564"/>
            <a:ext cx="6434667" cy="707886"/>
          </a:xfrm>
          <a:prstGeom prst="rect">
            <a:avLst/>
          </a:prstGeom>
          <a:noFill/>
        </p:spPr>
        <p:txBody>
          <a:bodyPr wrap="square" rtlCol="0">
            <a:spAutoFit/>
          </a:bodyPr>
          <a:lstStyle/>
          <a:p>
            <a:r>
              <a:rPr lang="es-MX" sz="4000" b="1" dirty="0" smtClean="0">
                <a:solidFill>
                  <a:schemeClr val="accent6"/>
                </a:solidFill>
                <a:latin typeface="+mj-lt"/>
              </a:rPr>
              <a:t>Plan de negocios </a:t>
            </a:r>
          </a:p>
        </p:txBody>
      </p:sp>
    </p:spTree>
    <p:extLst>
      <p:ext uri="{BB962C8B-B14F-4D97-AF65-F5344CB8AC3E}">
        <p14:creationId xmlns:p14="http://schemas.microsoft.com/office/powerpoint/2010/main" val="2618947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605BF3D-4A54-44D8-8935-2E93F526AD09}"/>
              </a:ext>
            </a:extLst>
          </p:cNvPr>
          <p:cNvSpPr>
            <a:spLocks noGrp="1"/>
          </p:cNvSpPr>
          <p:nvPr>
            <p:ph idx="1"/>
          </p:nvPr>
        </p:nvSpPr>
        <p:spPr>
          <a:xfrm>
            <a:off x="321733" y="1196850"/>
            <a:ext cx="7586133" cy="5356350"/>
          </a:xfrm>
        </p:spPr>
        <p:txBody>
          <a:bodyPr>
            <a:noAutofit/>
          </a:bodyPr>
          <a:lstStyle/>
          <a:p>
            <a:pPr marL="0" indent="0" algn="just" fontAlgn="base">
              <a:buNone/>
            </a:pPr>
            <a:r>
              <a:rPr lang="es-MX" sz="2600" cap="none" dirty="0"/>
              <a:t>Una </a:t>
            </a:r>
            <a:r>
              <a:rPr lang="es-MX" sz="2600" b="1" cap="none" dirty="0"/>
              <a:t>estructura común </a:t>
            </a:r>
            <a:r>
              <a:rPr lang="es-MX" sz="2600" cap="none" dirty="0"/>
              <a:t>que incluye todas las partes que debería tener un plan de negocios, es la siguiente:</a:t>
            </a:r>
          </a:p>
          <a:p>
            <a:pPr algn="just" fontAlgn="base"/>
            <a:r>
              <a:rPr lang="es-MX" sz="2600" i="1" u="sng" cap="none" dirty="0"/>
              <a:t>Resumen ejecutivo</a:t>
            </a:r>
            <a:r>
              <a:rPr lang="es-MX" sz="2600" u="sng" cap="none" dirty="0"/>
              <a:t>: </a:t>
            </a:r>
            <a:r>
              <a:rPr lang="es-MX" sz="2600" cap="none" dirty="0"/>
              <a:t>es un resumen de las demás partes del plan de negocios, incluye una breve descripción del negocio, las razones que justifican su puesta en marcha, el equipo de trabajo, la inversión requerida y la rentabilidad del proyecto.</a:t>
            </a:r>
          </a:p>
          <a:p>
            <a:pPr algn="just"/>
            <a:r>
              <a:rPr lang="es-MX" sz="2600" i="1" u="sng" cap="none" dirty="0"/>
              <a:t>Definición del negocio</a:t>
            </a:r>
            <a:r>
              <a:rPr lang="es-MX" sz="2600" cap="none" dirty="0"/>
              <a:t>: en la definición del negocio se describe el negocio y los productos o servicios que se van a ofrecer, los objetivos del negocio y las estrategias que permitirán alcanzar dichos objetivos, y se indican los datos básicos del negocio, tales como el nombre y la ubicación.</a:t>
            </a:r>
          </a:p>
          <a:p>
            <a:pPr algn="just"/>
            <a:endParaRPr lang="es-MX" sz="2600" dirty="0"/>
          </a:p>
        </p:txBody>
      </p:sp>
      <p:pic>
        <p:nvPicPr>
          <p:cNvPr id="4" name="Imagen 3">
            <a:extLst>
              <a:ext uri="{FF2B5EF4-FFF2-40B4-BE49-F238E27FC236}">
                <a16:creationId xmlns="" xmlns:a16="http://schemas.microsoft.com/office/drawing/2014/main" id="{B17112A2-CE55-4F92-A448-7557B8EEE5E2}"/>
              </a:ext>
            </a:extLst>
          </p:cNvPr>
          <p:cNvPicPr>
            <a:picLocks noChangeAspect="1"/>
          </p:cNvPicPr>
          <p:nvPr/>
        </p:nvPicPr>
        <p:blipFill>
          <a:blip r:embed="rId2"/>
          <a:stretch>
            <a:fillRect/>
          </a:stretch>
        </p:blipFill>
        <p:spPr>
          <a:xfrm>
            <a:off x="7907866" y="2099734"/>
            <a:ext cx="4063999" cy="2283285"/>
          </a:xfrm>
          <a:prstGeom prst="rect">
            <a:avLst/>
          </a:prstGeom>
        </p:spPr>
      </p:pic>
      <p:sp>
        <p:nvSpPr>
          <p:cNvPr id="5" name="CuadroTexto 4"/>
          <p:cNvSpPr txBox="1"/>
          <p:nvPr/>
        </p:nvSpPr>
        <p:spPr>
          <a:xfrm>
            <a:off x="1168400" y="336564"/>
            <a:ext cx="7264400" cy="707886"/>
          </a:xfrm>
          <a:prstGeom prst="rect">
            <a:avLst/>
          </a:prstGeom>
          <a:noFill/>
        </p:spPr>
        <p:txBody>
          <a:bodyPr wrap="square" rtlCol="0">
            <a:spAutoFit/>
          </a:bodyPr>
          <a:lstStyle/>
          <a:p>
            <a:r>
              <a:rPr lang="es-MX" sz="4000" b="1" dirty="0" smtClean="0">
                <a:solidFill>
                  <a:schemeClr val="accent6"/>
                </a:solidFill>
                <a:latin typeface="+mj-lt"/>
              </a:rPr>
              <a:t>Estructura de un Plan de Negocios </a:t>
            </a:r>
          </a:p>
        </p:txBody>
      </p:sp>
    </p:spTree>
    <p:extLst>
      <p:ext uri="{BB962C8B-B14F-4D97-AF65-F5344CB8AC3E}">
        <p14:creationId xmlns:p14="http://schemas.microsoft.com/office/powerpoint/2010/main" val="3801908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A8F7E5D-9AFD-4B66-85F8-44EC921D046B}"/>
              </a:ext>
            </a:extLst>
          </p:cNvPr>
          <p:cNvSpPr>
            <a:spLocks noGrp="1"/>
          </p:cNvSpPr>
          <p:nvPr>
            <p:ph idx="1"/>
          </p:nvPr>
        </p:nvSpPr>
        <p:spPr>
          <a:xfrm>
            <a:off x="372532" y="1253070"/>
            <a:ext cx="11599334" cy="3014130"/>
          </a:xfrm>
        </p:spPr>
        <p:txBody>
          <a:bodyPr>
            <a:noAutofit/>
          </a:bodyPr>
          <a:lstStyle/>
          <a:p>
            <a:pPr algn="just"/>
            <a:r>
              <a:rPr lang="es-MX" i="1" u="sng" dirty="0"/>
              <a:t>E</a:t>
            </a:r>
            <a:r>
              <a:rPr lang="es-MX" i="1" u="sng" cap="none" dirty="0" smtClean="0"/>
              <a:t>studio </a:t>
            </a:r>
            <a:r>
              <a:rPr lang="es-MX" i="1" u="sng" cap="none" dirty="0"/>
              <a:t>de mercado</a:t>
            </a:r>
            <a:r>
              <a:rPr lang="es-MX" u="sng" cap="none" dirty="0"/>
              <a:t>: </a:t>
            </a:r>
            <a:r>
              <a:rPr lang="es-MX" cap="none" dirty="0"/>
              <a:t>en el estudio de mercado se describen las principales características del público objetivo y la futura competencia, y se desarrolla el pronóstico de la demanda y el plan de comercialización</a:t>
            </a:r>
            <a:r>
              <a:rPr lang="es-MX" cap="none" dirty="0" smtClean="0"/>
              <a:t>.</a:t>
            </a:r>
          </a:p>
          <a:p>
            <a:pPr marL="0" indent="0" algn="just">
              <a:buNone/>
            </a:pPr>
            <a:endParaRPr lang="es-MX" cap="none" dirty="0"/>
          </a:p>
          <a:p>
            <a:pPr algn="just"/>
            <a:r>
              <a:rPr lang="es-MX" i="1" u="sng" cap="none" dirty="0"/>
              <a:t>Estudio técnico</a:t>
            </a:r>
            <a:r>
              <a:rPr lang="es-MX" u="sng" cap="none" dirty="0"/>
              <a:t>: </a:t>
            </a:r>
            <a:r>
              <a:rPr lang="es-MX" cap="none" dirty="0"/>
              <a:t>en el estudio técnico se describen los requerimientos físicos necesarios para el funcionamiento del negocio, el proceso productivo, la infraestructura y el tamaño del local, la capacidad de producción y la disposición de planta.</a:t>
            </a:r>
          </a:p>
          <a:p>
            <a:pPr algn="just"/>
            <a:endParaRPr lang="es-MX" cap="none" dirty="0"/>
          </a:p>
        </p:txBody>
      </p:sp>
      <p:pic>
        <p:nvPicPr>
          <p:cNvPr id="4" name="Imagen 3">
            <a:extLst>
              <a:ext uri="{FF2B5EF4-FFF2-40B4-BE49-F238E27FC236}">
                <a16:creationId xmlns="" xmlns:a16="http://schemas.microsoft.com/office/drawing/2014/main" id="{51BF055D-4275-435E-ADC7-088CF493D2B5}"/>
              </a:ext>
            </a:extLst>
          </p:cNvPr>
          <p:cNvPicPr>
            <a:picLocks noChangeAspect="1"/>
          </p:cNvPicPr>
          <p:nvPr/>
        </p:nvPicPr>
        <p:blipFill>
          <a:blip r:embed="rId2"/>
          <a:stretch>
            <a:fillRect/>
          </a:stretch>
        </p:blipFill>
        <p:spPr>
          <a:xfrm>
            <a:off x="7112002" y="4267200"/>
            <a:ext cx="4250266" cy="2387936"/>
          </a:xfrm>
          <a:prstGeom prst="rect">
            <a:avLst/>
          </a:prstGeom>
        </p:spPr>
      </p:pic>
      <p:sp>
        <p:nvSpPr>
          <p:cNvPr id="5" name="CuadroTexto 4"/>
          <p:cNvSpPr txBox="1"/>
          <p:nvPr/>
        </p:nvSpPr>
        <p:spPr>
          <a:xfrm>
            <a:off x="1168400" y="336564"/>
            <a:ext cx="7264400" cy="707886"/>
          </a:xfrm>
          <a:prstGeom prst="rect">
            <a:avLst/>
          </a:prstGeom>
          <a:noFill/>
        </p:spPr>
        <p:txBody>
          <a:bodyPr wrap="square" rtlCol="0">
            <a:spAutoFit/>
          </a:bodyPr>
          <a:lstStyle/>
          <a:p>
            <a:r>
              <a:rPr lang="es-MX" sz="4000" b="1" dirty="0" smtClean="0">
                <a:solidFill>
                  <a:schemeClr val="accent6"/>
                </a:solidFill>
                <a:latin typeface="+mj-lt"/>
              </a:rPr>
              <a:t>Estructura de un Plan de Negocios </a:t>
            </a:r>
          </a:p>
        </p:txBody>
      </p:sp>
    </p:spTree>
    <p:extLst>
      <p:ext uri="{BB962C8B-B14F-4D97-AF65-F5344CB8AC3E}">
        <p14:creationId xmlns:p14="http://schemas.microsoft.com/office/powerpoint/2010/main" val="125642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3D879B1-1DB5-45A3-99B2-94F94C9E01E1}"/>
              </a:ext>
            </a:extLst>
          </p:cNvPr>
          <p:cNvSpPr>
            <a:spLocks noGrp="1"/>
          </p:cNvSpPr>
          <p:nvPr>
            <p:ph idx="1"/>
          </p:nvPr>
        </p:nvSpPr>
        <p:spPr>
          <a:xfrm>
            <a:off x="270932" y="1200611"/>
            <a:ext cx="11616267" cy="3424107"/>
          </a:xfrm>
        </p:spPr>
        <p:txBody>
          <a:bodyPr>
            <a:normAutofit lnSpcReduction="10000"/>
          </a:bodyPr>
          <a:lstStyle/>
          <a:p>
            <a:pPr algn="just" fontAlgn="base"/>
            <a:r>
              <a:rPr lang="es-MX" i="1" u="sng" cap="none" dirty="0"/>
              <a:t>Organización</a:t>
            </a:r>
            <a:r>
              <a:rPr lang="es-MX" cap="none" dirty="0"/>
              <a:t>: en la organización se describe la estructura jurídica y orgánica del negocio, las áreas o departamentos, los cargos y funciones, el requerimiento de personal, los gastos de personal y los sistemas de información</a:t>
            </a:r>
            <a:r>
              <a:rPr lang="es-MX" cap="none" dirty="0" smtClean="0"/>
              <a:t>.</a:t>
            </a:r>
          </a:p>
          <a:p>
            <a:pPr algn="just" fontAlgn="base"/>
            <a:endParaRPr lang="es-MX" cap="none" dirty="0"/>
          </a:p>
          <a:p>
            <a:pPr algn="just" fontAlgn="base"/>
            <a:r>
              <a:rPr lang="es-MX" i="1" u="sng" cap="none" dirty="0"/>
              <a:t>Estudio de la inversión y financiamiento</a:t>
            </a:r>
            <a:r>
              <a:rPr lang="es-MX" u="sng" cap="none" dirty="0"/>
              <a:t>: </a:t>
            </a:r>
            <a:r>
              <a:rPr lang="es-MX" cap="none" dirty="0"/>
              <a:t>en esta parte se señala la inversión que se va a requerir para poner en marcha el negocio y hacerlo funcionar durante el primer ciclo productivo, y el financiamiento externo que se va a buscar si fuera el </a:t>
            </a:r>
            <a:r>
              <a:rPr lang="es-MX" cap="none" dirty="0" smtClean="0"/>
              <a:t>caso.</a:t>
            </a:r>
            <a:endParaRPr lang="es-MX" cap="none" dirty="0"/>
          </a:p>
          <a:p>
            <a:pPr algn="just"/>
            <a:endParaRPr lang="es-MX" cap="none" dirty="0"/>
          </a:p>
        </p:txBody>
      </p:sp>
      <p:pic>
        <p:nvPicPr>
          <p:cNvPr id="4" name="Imagen 3">
            <a:extLst>
              <a:ext uri="{FF2B5EF4-FFF2-40B4-BE49-F238E27FC236}">
                <a16:creationId xmlns="" xmlns:a16="http://schemas.microsoft.com/office/drawing/2014/main" id="{EF4F1C06-7149-4754-99F6-23479AA9B79B}"/>
              </a:ext>
            </a:extLst>
          </p:cNvPr>
          <p:cNvPicPr>
            <a:picLocks noChangeAspect="1"/>
          </p:cNvPicPr>
          <p:nvPr/>
        </p:nvPicPr>
        <p:blipFill>
          <a:blip r:embed="rId2"/>
          <a:stretch>
            <a:fillRect/>
          </a:stretch>
        </p:blipFill>
        <p:spPr>
          <a:xfrm>
            <a:off x="8483600" y="4624718"/>
            <a:ext cx="2988789" cy="1981697"/>
          </a:xfrm>
          <a:prstGeom prst="rect">
            <a:avLst/>
          </a:prstGeom>
        </p:spPr>
      </p:pic>
      <p:sp>
        <p:nvSpPr>
          <p:cNvPr id="5" name="CuadroTexto 4"/>
          <p:cNvSpPr txBox="1"/>
          <p:nvPr/>
        </p:nvSpPr>
        <p:spPr>
          <a:xfrm>
            <a:off x="1168400" y="336564"/>
            <a:ext cx="7264400" cy="707886"/>
          </a:xfrm>
          <a:prstGeom prst="rect">
            <a:avLst/>
          </a:prstGeom>
          <a:noFill/>
        </p:spPr>
        <p:txBody>
          <a:bodyPr wrap="square" rtlCol="0">
            <a:spAutoFit/>
          </a:bodyPr>
          <a:lstStyle/>
          <a:p>
            <a:r>
              <a:rPr lang="es-MX" sz="4000" b="1" dirty="0" smtClean="0">
                <a:solidFill>
                  <a:schemeClr val="accent6"/>
                </a:solidFill>
                <a:latin typeface="+mj-lt"/>
              </a:rPr>
              <a:t>Estructura de un Plan de Negocios </a:t>
            </a:r>
          </a:p>
        </p:txBody>
      </p:sp>
    </p:spTree>
    <p:extLst>
      <p:ext uri="{BB962C8B-B14F-4D97-AF65-F5344CB8AC3E}">
        <p14:creationId xmlns:p14="http://schemas.microsoft.com/office/powerpoint/2010/main" val="240798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5947C34-BDE1-4B0C-B8C8-83EB2BC0D258}"/>
              </a:ext>
            </a:extLst>
          </p:cNvPr>
          <p:cNvSpPr>
            <a:spLocks noGrp="1"/>
          </p:cNvSpPr>
          <p:nvPr>
            <p:ph idx="1"/>
          </p:nvPr>
        </p:nvSpPr>
        <p:spPr>
          <a:xfrm>
            <a:off x="423334" y="1325217"/>
            <a:ext cx="7806267" cy="4486490"/>
          </a:xfrm>
        </p:spPr>
        <p:txBody>
          <a:bodyPr>
            <a:normAutofit/>
          </a:bodyPr>
          <a:lstStyle/>
          <a:p>
            <a:pPr algn="just" fontAlgn="base"/>
            <a:r>
              <a:rPr lang="es-MX" i="1" u="sng" cap="none" dirty="0"/>
              <a:t>Estudio de los ingresos y egresos</a:t>
            </a:r>
            <a:r>
              <a:rPr lang="es-MX" u="sng" cap="none" dirty="0"/>
              <a:t>: </a:t>
            </a:r>
            <a:r>
              <a:rPr lang="es-MX" cap="none" dirty="0"/>
              <a:t>en esta parte se desarrollan las proyecciones de los ingresos y egresos del negocio, incluyendo el presupuesto de ventas, el prepuesto de efectivo o flujo de caja proyectado, y el presupuesto operativo o estado de ganancias y pérdidas proyectado.</a:t>
            </a:r>
          </a:p>
          <a:p>
            <a:pPr algn="just" fontAlgn="base"/>
            <a:r>
              <a:rPr lang="es-MX" i="1" u="sng" cap="none" dirty="0"/>
              <a:t>Evaluación del proyecto</a:t>
            </a:r>
            <a:r>
              <a:rPr lang="es-MX" u="sng" cap="none" dirty="0"/>
              <a:t>: </a:t>
            </a:r>
            <a:r>
              <a:rPr lang="es-MX" cap="none" dirty="0"/>
              <a:t>por último, en esta parte se desarrolla la evaluación financiera del futuro negocio, la cual incluye el cálculo del periodo de recuperación de la inversión y los resultados de los indicadores de rentabilidad utilizados.</a:t>
            </a:r>
          </a:p>
          <a:p>
            <a:pPr algn="just"/>
            <a:endParaRPr lang="es-MX" cap="none" dirty="0"/>
          </a:p>
        </p:txBody>
      </p:sp>
      <p:pic>
        <p:nvPicPr>
          <p:cNvPr id="4" name="Imagen 3">
            <a:extLst>
              <a:ext uri="{FF2B5EF4-FFF2-40B4-BE49-F238E27FC236}">
                <a16:creationId xmlns="" xmlns:a16="http://schemas.microsoft.com/office/drawing/2014/main" id="{6F3A7C58-DC5F-4A92-A636-95EDD058A06D}"/>
              </a:ext>
            </a:extLst>
          </p:cNvPr>
          <p:cNvPicPr>
            <a:picLocks noChangeAspect="1"/>
          </p:cNvPicPr>
          <p:nvPr/>
        </p:nvPicPr>
        <p:blipFill>
          <a:blip r:embed="rId2"/>
          <a:stretch>
            <a:fillRect/>
          </a:stretch>
        </p:blipFill>
        <p:spPr>
          <a:xfrm>
            <a:off x="8710752" y="1748550"/>
            <a:ext cx="3212916" cy="3212916"/>
          </a:xfrm>
          <a:prstGeom prst="rect">
            <a:avLst/>
          </a:prstGeom>
        </p:spPr>
      </p:pic>
      <p:sp>
        <p:nvSpPr>
          <p:cNvPr id="5" name="CuadroTexto 4"/>
          <p:cNvSpPr txBox="1"/>
          <p:nvPr/>
        </p:nvSpPr>
        <p:spPr>
          <a:xfrm>
            <a:off x="1168400" y="336564"/>
            <a:ext cx="7264400" cy="707886"/>
          </a:xfrm>
          <a:prstGeom prst="rect">
            <a:avLst/>
          </a:prstGeom>
          <a:noFill/>
        </p:spPr>
        <p:txBody>
          <a:bodyPr wrap="square" rtlCol="0">
            <a:spAutoFit/>
          </a:bodyPr>
          <a:lstStyle/>
          <a:p>
            <a:r>
              <a:rPr lang="es-MX" sz="4000" b="1" dirty="0" smtClean="0">
                <a:solidFill>
                  <a:schemeClr val="accent6"/>
                </a:solidFill>
                <a:latin typeface="+mj-lt"/>
              </a:rPr>
              <a:t>Estructura de un Plan de Negocios </a:t>
            </a:r>
          </a:p>
        </p:txBody>
      </p:sp>
    </p:spTree>
    <p:extLst>
      <p:ext uri="{BB962C8B-B14F-4D97-AF65-F5344CB8AC3E}">
        <p14:creationId xmlns:p14="http://schemas.microsoft.com/office/powerpoint/2010/main" val="888199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1952625" y="428625"/>
            <a:ext cx="8229600" cy="1143000"/>
          </a:xfrm>
        </p:spPr>
        <p:txBody>
          <a:bodyPr/>
          <a:lstStyle/>
          <a:p>
            <a:pPr eaLnBrk="1" hangingPunct="1"/>
            <a:r>
              <a:rPr lang="es-ES" b="1" dirty="0"/>
              <a:t>Presentación</a:t>
            </a:r>
          </a:p>
        </p:txBody>
      </p:sp>
      <p:sp>
        <p:nvSpPr>
          <p:cNvPr id="9219" name="2 Marcador de contenido"/>
          <p:cNvSpPr>
            <a:spLocks noGrp="1"/>
          </p:cNvSpPr>
          <p:nvPr>
            <p:ph idx="1"/>
          </p:nvPr>
        </p:nvSpPr>
        <p:spPr>
          <a:xfrm>
            <a:off x="1286933" y="1772816"/>
            <a:ext cx="10041467" cy="3096344"/>
          </a:xfrm>
        </p:spPr>
        <p:txBody>
          <a:bodyPr>
            <a:normAutofit/>
          </a:bodyPr>
          <a:lstStyle/>
          <a:p>
            <a:pPr algn="just"/>
            <a:r>
              <a:rPr lang="es-MX" sz="2400" dirty="0"/>
              <a:t>Aunque en México no hay un consenso respecto al número de empresas en operación, ya que el IMSS registra 650, 000 empresas cotizando; INEGI Y STPS contabilizan 3,575,587 negocios en la encuesta nacional de micro-negocios, realizada en 1996; sin embargo el INEGI reporta que el 99% son micro, pequeñas y medianas empresas, por lo que está por demás destacar que este tipo de empresas juegan un papel importante en el desarrollo de la economía mexicana y que son grandes generadoras de empleos, con un papel relevante a le redistribución del ingreso. </a:t>
            </a:r>
            <a:endParaRPr lang="es-US" sz="2400" dirty="0"/>
          </a:p>
          <a:p>
            <a:pPr algn="just" eaLnBrk="1" hangingPunct="1"/>
            <a:endParaRPr lang="es-ES" sz="4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5356" y="4398434"/>
            <a:ext cx="3835402" cy="1917701"/>
          </a:xfrm>
          <a:prstGeom prst="rect">
            <a:avLst/>
          </a:prstGeom>
        </p:spPr>
      </p:pic>
    </p:spTree>
    <p:extLst>
      <p:ext uri="{BB962C8B-B14F-4D97-AF65-F5344CB8AC3E}">
        <p14:creationId xmlns:p14="http://schemas.microsoft.com/office/powerpoint/2010/main" val="4046495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65F22D6-64B6-4407-8216-7F97B9500E84}"/>
              </a:ext>
            </a:extLst>
          </p:cNvPr>
          <p:cNvSpPr>
            <a:spLocks noGrp="1"/>
          </p:cNvSpPr>
          <p:nvPr>
            <p:ph idx="1"/>
          </p:nvPr>
        </p:nvSpPr>
        <p:spPr>
          <a:xfrm>
            <a:off x="475716" y="1352970"/>
            <a:ext cx="6365350" cy="4624497"/>
          </a:xfrm>
        </p:spPr>
        <p:txBody>
          <a:bodyPr>
            <a:normAutofit/>
          </a:bodyPr>
          <a:lstStyle/>
          <a:p>
            <a:pPr algn="just"/>
            <a:r>
              <a:rPr lang="es-MX" cap="none" dirty="0"/>
              <a:t>Se suele pensar que un plan de negocios solo se elabora al momento de iniciar un nuevo negocio; pero lo cierto es que éste también se suele elaborar cuando ya se cuenta con un negocio en marcha y, por ejemplo, se va a lanzar un nuevo producto al mercado, incursionar en un nuevo mercado, o ingresar a un nuevo rubro de negocio.</a:t>
            </a:r>
          </a:p>
        </p:txBody>
      </p:sp>
      <p:pic>
        <p:nvPicPr>
          <p:cNvPr id="4" name="Imagen 3">
            <a:extLst>
              <a:ext uri="{FF2B5EF4-FFF2-40B4-BE49-F238E27FC236}">
                <a16:creationId xmlns="" xmlns:a16="http://schemas.microsoft.com/office/drawing/2014/main" id="{7BE14E1C-147C-49CE-B20C-0CFFFFA8662F}"/>
              </a:ext>
            </a:extLst>
          </p:cNvPr>
          <p:cNvPicPr>
            <a:picLocks noChangeAspect="1"/>
          </p:cNvPicPr>
          <p:nvPr/>
        </p:nvPicPr>
        <p:blipFill>
          <a:blip r:embed="rId2"/>
          <a:stretch>
            <a:fillRect/>
          </a:stretch>
        </p:blipFill>
        <p:spPr>
          <a:xfrm>
            <a:off x="7105340" y="1962570"/>
            <a:ext cx="4653052" cy="2605709"/>
          </a:xfrm>
          <a:prstGeom prst="rect">
            <a:avLst/>
          </a:prstGeom>
        </p:spPr>
      </p:pic>
      <p:sp>
        <p:nvSpPr>
          <p:cNvPr id="6" name="CuadroTexto 5"/>
          <p:cNvSpPr txBox="1"/>
          <p:nvPr/>
        </p:nvSpPr>
        <p:spPr>
          <a:xfrm>
            <a:off x="1168399" y="336564"/>
            <a:ext cx="8263467" cy="707886"/>
          </a:xfrm>
          <a:prstGeom prst="rect">
            <a:avLst/>
          </a:prstGeom>
          <a:noFill/>
        </p:spPr>
        <p:txBody>
          <a:bodyPr wrap="square" rtlCol="0">
            <a:spAutoFit/>
          </a:bodyPr>
          <a:lstStyle/>
          <a:p>
            <a:r>
              <a:rPr lang="es-MX" sz="4000" b="1" dirty="0" smtClean="0">
                <a:solidFill>
                  <a:schemeClr val="accent6"/>
                </a:solidFill>
                <a:latin typeface="+mj-lt"/>
              </a:rPr>
              <a:t>Características de un Plan de Negocios </a:t>
            </a:r>
          </a:p>
        </p:txBody>
      </p:sp>
    </p:spTree>
    <p:extLst>
      <p:ext uri="{BB962C8B-B14F-4D97-AF65-F5344CB8AC3E}">
        <p14:creationId xmlns:p14="http://schemas.microsoft.com/office/powerpoint/2010/main" val="1172205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3F7BE6-88D8-4AA5-88E0-8447E2E9214C}"/>
              </a:ext>
            </a:extLst>
          </p:cNvPr>
          <p:cNvSpPr>
            <a:spLocks noGrp="1"/>
          </p:cNvSpPr>
          <p:nvPr>
            <p:ph idx="1"/>
          </p:nvPr>
        </p:nvSpPr>
        <p:spPr>
          <a:xfrm>
            <a:off x="987398" y="1044450"/>
            <a:ext cx="5802869" cy="4913506"/>
          </a:xfrm>
        </p:spPr>
        <p:txBody>
          <a:bodyPr>
            <a:normAutofit lnSpcReduction="10000"/>
          </a:bodyPr>
          <a:lstStyle/>
          <a:p>
            <a:pPr algn="just"/>
            <a:r>
              <a:rPr lang="es-MX" cap="none" dirty="0"/>
              <a:t>Se suele pensar también que un plan de negocios es algo que solo le compete a las grandes empresas; pero lo cierto es que sin importar que se trate de un negocio grande o pequeño, el desarrollo de un plan de negocios es una etapa por la que todo emprendedor debe pasar al momento de iniciarlo, sobre todo hoy en día, en donde debido a la gran competencia existente, las posibilidades de sacar adelante un nuevo negocio no son muy favorables.</a:t>
            </a:r>
          </a:p>
        </p:txBody>
      </p:sp>
      <p:sp>
        <p:nvSpPr>
          <p:cNvPr id="4" name="CuadroTexto 3"/>
          <p:cNvSpPr txBox="1"/>
          <p:nvPr/>
        </p:nvSpPr>
        <p:spPr>
          <a:xfrm>
            <a:off x="1168399" y="336564"/>
            <a:ext cx="8263467" cy="707886"/>
          </a:xfrm>
          <a:prstGeom prst="rect">
            <a:avLst/>
          </a:prstGeom>
          <a:noFill/>
        </p:spPr>
        <p:txBody>
          <a:bodyPr wrap="square" rtlCol="0">
            <a:spAutoFit/>
          </a:bodyPr>
          <a:lstStyle/>
          <a:p>
            <a:r>
              <a:rPr lang="es-MX" sz="4000" b="1" dirty="0" smtClean="0">
                <a:solidFill>
                  <a:schemeClr val="accent6"/>
                </a:solidFill>
                <a:latin typeface="+mj-lt"/>
              </a:rPr>
              <a:t>Características de un Plan de Negocios </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6006" y="1904470"/>
            <a:ext cx="4511719" cy="2091797"/>
          </a:xfrm>
          <a:prstGeom prst="rect">
            <a:avLst/>
          </a:prstGeom>
        </p:spPr>
      </p:pic>
    </p:spTree>
    <p:extLst>
      <p:ext uri="{BB962C8B-B14F-4D97-AF65-F5344CB8AC3E}">
        <p14:creationId xmlns:p14="http://schemas.microsoft.com/office/powerpoint/2010/main" val="38215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A0391DA-9C1F-4C16-8ECB-1FF80080FE2D}"/>
              </a:ext>
            </a:extLst>
          </p:cNvPr>
          <p:cNvSpPr>
            <a:spLocks noGrp="1"/>
          </p:cNvSpPr>
          <p:nvPr>
            <p:ph idx="1"/>
          </p:nvPr>
        </p:nvSpPr>
        <p:spPr>
          <a:xfrm>
            <a:off x="619289" y="1284089"/>
            <a:ext cx="7034585" cy="5353771"/>
          </a:xfrm>
        </p:spPr>
        <p:txBody>
          <a:bodyPr>
            <a:noAutofit/>
          </a:bodyPr>
          <a:lstStyle/>
          <a:p>
            <a:pPr algn="ctr" fontAlgn="base"/>
            <a:r>
              <a:rPr lang="es-MX" b="1" cap="none" dirty="0"/>
              <a:t>Razones de administración</a:t>
            </a:r>
          </a:p>
          <a:p>
            <a:pPr algn="just" fontAlgn="base"/>
            <a:r>
              <a:rPr lang="es-MX" cap="none" dirty="0"/>
              <a:t>Un plan de negocios sirve como guía para poner en marcha y posteriormente administrar un negocio, al fungir de instrumento de planeación, organización, coordinación y control y evaluación.</a:t>
            </a:r>
          </a:p>
          <a:p>
            <a:pPr algn="just" fontAlgn="base"/>
            <a:r>
              <a:rPr lang="es-MX" cap="none" dirty="0"/>
              <a:t>Éste sirve principalmente como instrumento de planeación ya que nos permite planificar el uso de recursos, estrategias y cursos de acción o pasos a seguir, y así ser más eficientes en la puesta en marcha y posterior gestión del negocio, reducir la incertidumbre y minimizar el riesgo.</a:t>
            </a:r>
          </a:p>
          <a:p>
            <a:pPr algn="just"/>
            <a:endParaRPr lang="es-MX" cap="none" dirty="0"/>
          </a:p>
        </p:txBody>
      </p:sp>
      <p:sp>
        <p:nvSpPr>
          <p:cNvPr id="4" name="CuadroTexto 3"/>
          <p:cNvSpPr txBox="1"/>
          <p:nvPr/>
        </p:nvSpPr>
        <p:spPr>
          <a:xfrm>
            <a:off x="1168399" y="336564"/>
            <a:ext cx="8263467" cy="707886"/>
          </a:xfrm>
          <a:prstGeom prst="rect">
            <a:avLst/>
          </a:prstGeom>
          <a:noFill/>
        </p:spPr>
        <p:txBody>
          <a:bodyPr wrap="square" rtlCol="0">
            <a:spAutoFit/>
          </a:bodyPr>
          <a:lstStyle/>
          <a:p>
            <a:r>
              <a:rPr lang="es-MX" sz="4000" b="1" dirty="0" smtClean="0">
                <a:solidFill>
                  <a:schemeClr val="accent6"/>
                </a:solidFill>
                <a:latin typeface="+mj-lt"/>
              </a:rPr>
              <a:t>Razones de un Plan de Negocios </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6223" y="1955800"/>
            <a:ext cx="4007909" cy="2937094"/>
          </a:xfrm>
          <a:prstGeom prst="rect">
            <a:avLst/>
          </a:prstGeom>
        </p:spPr>
      </p:pic>
    </p:spTree>
    <p:extLst>
      <p:ext uri="{BB962C8B-B14F-4D97-AF65-F5344CB8AC3E}">
        <p14:creationId xmlns:p14="http://schemas.microsoft.com/office/powerpoint/2010/main" val="1942716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6D289E0-3267-4E45-A6AF-B68C9D59FF5D}"/>
              </a:ext>
            </a:extLst>
          </p:cNvPr>
          <p:cNvSpPr>
            <a:spLocks noGrp="1"/>
          </p:cNvSpPr>
          <p:nvPr>
            <p:ph idx="1"/>
          </p:nvPr>
        </p:nvSpPr>
        <p:spPr>
          <a:xfrm>
            <a:off x="1016111" y="1044450"/>
            <a:ext cx="5740289" cy="5582860"/>
          </a:xfrm>
        </p:spPr>
        <p:txBody>
          <a:bodyPr>
            <a:normAutofit lnSpcReduction="10000"/>
          </a:bodyPr>
          <a:lstStyle/>
          <a:p>
            <a:pPr marL="0" indent="0" algn="just" fontAlgn="base">
              <a:buNone/>
            </a:pPr>
            <a:r>
              <a:rPr lang="es-MX" b="1" cap="none" dirty="0"/>
              <a:t>Razones de viabilidad</a:t>
            </a:r>
          </a:p>
          <a:p>
            <a:pPr algn="just" fontAlgn="base"/>
            <a:r>
              <a:rPr lang="es-MX" cap="none" dirty="0"/>
              <a:t>Un plan de negocios permite también comprobar la viabilidad o factibilidad de un negocio; es decir, saber si éste se puede llevar a cabo o es necesario buscar nuevas ideas.</a:t>
            </a:r>
          </a:p>
          <a:p>
            <a:pPr algn="just"/>
            <a:r>
              <a:rPr lang="es-MX" cap="none" dirty="0"/>
              <a:t>Por ejemplo, a través del estudio del mercado, nos permite saber si el producto o servicio que se va a ofrecer tendrá o no una buena aceptación en los consumidores, o si contamos con los recursos y la capacidad necesarios para poder hacer frente a la competencia existente.</a:t>
            </a:r>
          </a:p>
        </p:txBody>
      </p:sp>
      <p:pic>
        <p:nvPicPr>
          <p:cNvPr id="4" name="Imagen 3">
            <a:extLst>
              <a:ext uri="{FF2B5EF4-FFF2-40B4-BE49-F238E27FC236}">
                <a16:creationId xmlns="" xmlns:a16="http://schemas.microsoft.com/office/drawing/2014/main" id="{6B3B003C-F8F5-4C53-A271-7FBF7E9BA705}"/>
              </a:ext>
            </a:extLst>
          </p:cNvPr>
          <p:cNvPicPr>
            <a:picLocks noChangeAspect="1"/>
          </p:cNvPicPr>
          <p:nvPr/>
        </p:nvPicPr>
        <p:blipFill>
          <a:blip r:embed="rId2"/>
          <a:stretch>
            <a:fillRect/>
          </a:stretch>
        </p:blipFill>
        <p:spPr>
          <a:xfrm>
            <a:off x="7079020" y="2171636"/>
            <a:ext cx="4705691" cy="2643808"/>
          </a:xfrm>
          <a:prstGeom prst="rect">
            <a:avLst/>
          </a:prstGeom>
        </p:spPr>
      </p:pic>
      <p:sp>
        <p:nvSpPr>
          <p:cNvPr id="5" name="CuadroTexto 4"/>
          <p:cNvSpPr txBox="1"/>
          <p:nvPr/>
        </p:nvSpPr>
        <p:spPr>
          <a:xfrm>
            <a:off x="1168399" y="336564"/>
            <a:ext cx="8263467" cy="707886"/>
          </a:xfrm>
          <a:prstGeom prst="rect">
            <a:avLst/>
          </a:prstGeom>
          <a:noFill/>
        </p:spPr>
        <p:txBody>
          <a:bodyPr wrap="square" rtlCol="0">
            <a:spAutoFit/>
          </a:bodyPr>
          <a:lstStyle/>
          <a:p>
            <a:r>
              <a:rPr lang="es-MX" sz="4000" b="1" dirty="0" smtClean="0">
                <a:solidFill>
                  <a:schemeClr val="accent6"/>
                </a:solidFill>
                <a:latin typeface="+mj-lt"/>
              </a:rPr>
              <a:t>Razones de un Plan de Negocios </a:t>
            </a:r>
          </a:p>
        </p:txBody>
      </p:sp>
    </p:spTree>
    <p:extLst>
      <p:ext uri="{BB962C8B-B14F-4D97-AF65-F5344CB8AC3E}">
        <p14:creationId xmlns:p14="http://schemas.microsoft.com/office/powerpoint/2010/main" val="888060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3E62681-48F1-4AFA-880A-472BBDC1784C}"/>
              </a:ext>
            </a:extLst>
          </p:cNvPr>
          <p:cNvSpPr>
            <a:spLocks noGrp="1"/>
          </p:cNvSpPr>
          <p:nvPr>
            <p:ph idx="1"/>
          </p:nvPr>
        </p:nvSpPr>
        <p:spPr>
          <a:xfrm>
            <a:off x="841962" y="1202267"/>
            <a:ext cx="6134571" cy="5350933"/>
          </a:xfrm>
        </p:spPr>
        <p:txBody>
          <a:bodyPr>
            <a:normAutofit fontScale="92500"/>
          </a:bodyPr>
          <a:lstStyle/>
          <a:p>
            <a:pPr marL="0" indent="0" algn="ctr" fontAlgn="base">
              <a:buNone/>
            </a:pPr>
            <a:r>
              <a:rPr lang="es-MX" b="1" cap="none" dirty="0"/>
              <a:t>Razones de financiamiento</a:t>
            </a:r>
          </a:p>
          <a:p>
            <a:pPr marL="0" indent="0" algn="just" fontAlgn="base">
              <a:buNone/>
            </a:pPr>
            <a:r>
              <a:rPr lang="es-MX" cap="none" dirty="0"/>
              <a:t>Por último, un buen plan de negocios permite demostrar a terceros la viabilidad de un negocio y lo atractivo de éste y, por tanto, ayuda a conseguir financiamiento.</a:t>
            </a:r>
          </a:p>
          <a:p>
            <a:pPr algn="just" fontAlgn="base"/>
            <a:r>
              <a:rPr lang="es-MX" cap="none" dirty="0"/>
              <a:t>Por ejemplo, en caso de querer obtener un préstamo, nos permite demostrar ante un banco, entidad financiera o prestamista (incluyendo familiares y amigos que duden de prestarnos dinero) que nuestro negocio será rentable y que seremos capaces de pagar la deuda contraída oportunamente, y así poder convencerlos de que nos lo otorguen.</a:t>
            </a:r>
          </a:p>
          <a:p>
            <a:pPr algn="just"/>
            <a:endParaRPr lang="es-MX" cap="none" dirty="0"/>
          </a:p>
        </p:txBody>
      </p:sp>
      <p:pic>
        <p:nvPicPr>
          <p:cNvPr id="4" name="Imagen 3">
            <a:extLst>
              <a:ext uri="{FF2B5EF4-FFF2-40B4-BE49-F238E27FC236}">
                <a16:creationId xmlns="" xmlns:a16="http://schemas.microsoft.com/office/drawing/2014/main" id="{7CCDDAB6-2895-4300-B74C-AE9077EBCF0C}"/>
              </a:ext>
            </a:extLst>
          </p:cNvPr>
          <p:cNvPicPr>
            <a:picLocks noChangeAspect="1"/>
          </p:cNvPicPr>
          <p:nvPr/>
        </p:nvPicPr>
        <p:blipFill>
          <a:blip r:embed="rId2"/>
          <a:stretch>
            <a:fillRect/>
          </a:stretch>
        </p:blipFill>
        <p:spPr>
          <a:xfrm>
            <a:off x="7265577" y="2572042"/>
            <a:ext cx="4550196" cy="2556446"/>
          </a:xfrm>
          <a:prstGeom prst="rect">
            <a:avLst/>
          </a:prstGeom>
        </p:spPr>
      </p:pic>
      <p:sp>
        <p:nvSpPr>
          <p:cNvPr id="5" name="CuadroTexto 4"/>
          <p:cNvSpPr txBox="1"/>
          <p:nvPr/>
        </p:nvSpPr>
        <p:spPr>
          <a:xfrm>
            <a:off x="1168399" y="336564"/>
            <a:ext cx="8263467" cy="707886"/>
          </a:xfrm>
          <a:prstGeom prst="rect">
            <a:avLst/>
          </a:prstGeom>
          <a:noFill/>
        </p:spPr>
        <p:txBody>
          <a:bodyPr wrap="square" rtlCol="0">
            <a:spAutoFit/>
          </a:bodyPr>
          <a:lstStyle/>
          <a:p>
            <a:r>
              <a:rPr lang="es-MX" sz="4000" b="1" dirty="0" smtClean="0">
                <a:solidFill>
                  <a:schemeClr val="accent6"/>
                </a:solidFill>
                <a:latin typeface="+mj-lt"/>
              </a:rPr>
              <a:t>Razones de un Plan de Negocios </a:t>
            </a:r>
          </a:p>
        </p:txBody>
      </p:sp>
    </p:spTree>
    <p:extLst>
      <p:ext uri="{BB962C8B-B14F-4D97-AF65-F5344CB8AC3E}">
        <p14:creationId xmlns:p14="http://schemas.microsoft.com/office/powerpoint/2010/main" val="2987615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a:solidFill>
                  <a:srgbClr val="92D050"/>
                </a:solidFill>
              </a:rPr>
              <a:t>COMO HACER UN PLAN DE NEGOCIOS </a:t>
            </a:r>
            <a:endParaRPr lang="es-ES" b="1" dirty="0">
              <a:solidFill>
                <a:srgbClr val="92D050"/>
              </a:solidFill>
            </a:endParaRPr>
          </a:p>
        </p:txBody>
      </p:sp>
      <p:pic>
        <p:nvPicPr>
          <p:cNvPr id="4" name="Marcador de contenido 3"/>
          <p:cNvPicPr>
            <a:picLocks noGrp="1" noChangeAspect="1"/>
          </p:cNvPicPr>
          <p:nvPr>
            <p:ph idx="1"/>
          </p:nvPr>
        </p:nvPicPr>
        <p:blipFill>
          <a:blip r:embed="rId2"/>
          <a:stretch>
            <a:fillRect/>
          </a:stretch>
        </p:blipFill>
        <p:spPr>
          <a:xfrm>
            <a:off x="3144384" y="2557463"/>
            <a:ext cx="5903232" cy="3317875"/>
          </a:xfrm>
          <a:prstGeom prst="rect">
            <a:avLst/>
          </a:prstGeom>
        </p:spPr>
      </p:pic>
    </p:spTree>
    <p:extLst>
      <p:ext uri="{BB962C8B-B14F-4D97-AF65-F5344CB8AC3E}">
        <p14:creationId xmlns:p14="http://schemas.microsoft.com/office/powerpoint/2010/main" val="3234212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3433012" y="814676"/>
            <a:ext cx="4668252" cy="13473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s-MX" dirty="0" smtClean="0"/>
              <a:t>PLAN DE NEGOCIOS </a:t>
            </a:r>
            <a:endParaRPr lang="es-MX" dirty="0"/>
          </a:p>
        </p:txBody>
      </p:sp>
      <p:sp>
        <p:nvSpPr>
          <p:cNvPr id="5" name="Rectángulo 4"/>
          <p:cNvSpPr/>
          <p:nvPr/>
        </p:nvSpPr>
        <p:spPr>
          <a:xfrm>
            <a:off x="1332951" y="2686230"/>
            <a:ext cx="2660073" cy="39485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smtClean="0"/>
              <a:t>NOS PERMITE </a:t>
            </a:r>
            <a:endParaRPr lang="es-MX" dirty="0"/>
          </a:p>
        </p:txBody>
      </p:sp>
      <p:sp>
        <p:nvSpPr>
          <p:cNvPr id="6" name="Rectángulo 5"/>
          <p:cNvSpPr/>
          <p:nvPr/>
        </p:nvSpPr>
        <p:spPr>
          <a:xfrm>
            <a:off x="1332949" y="3788488"/>
            <a:ext cx="2660073" cy="48144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smtClean="0"/>
              <a:t>NOS SIRVE</a:t>
            </a:r>
            <a:endParaRPr lang="es-MX" dirty="0"/>
          </a:p>
        </p:txBody>
      </p:sp>
      <p:sp>
        <p:nvSpPr>
          <p:cNvPr id="7" name="Rectángulo 6"/>
          <p:cNvSpPr/>
          <p:nvPr/>
        </p:nvSpPr>
        <p:spPr>
          <a:xfrm>
            <a:off x="1332949" y="4996660"/>
            <a:ext cx="2660073" cy="8070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smtClean="0"/>
              <a:t>EN CASO  DE BUSCAR FINANCIAMIENTO </a:t>
            </a:r>
            <a:endParaRPr lang="es-MX" dirty="0"/>
          </a:p>
        </p:txBody>
      </p:sp>
      <p:sp>
        <p:nvSpPr>
          <p:cNvPr id="8" name="Rectángulo redondeado 7"/>
          <p:cNvSpPr/>
          <p:nvPr/>
        </p:nvSpPr>
        <p:spPr>
          <a:xfrm>
            <a:off x="6812973" y="2195764"/>
            <a:ext cx="3823854" cy="99752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t>COMPROBAR LA FACTIBILIDAD DEL NEGOCIO </a:t>
            </a:r>
            <a:endParaRPr lang="es-MX" dirty="0"/>
          </a:p>
        </p:txBody>
      </p:sp>
      <p:sp>
        <p:nvSpPr>
          <p:cNvPr id="9" name="Rectángulo redondeado 8"/>
          <p:cNvSpPr/>
          <p:nvPr/>
        </p:nvSpPr>
        <p:spPr>
          <a:xfrm>
            <a:off x="6812973" y="3543134"/>
            <a:ext cx="3823854" cy="99752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t>DE GUIA PARA PONERLO EN MARCHA Y POSTERIORMENTE ADMINISTRARLO </a:t>
            </a:r>
            <a:endParaRPr lang="es-MX" dirty="0"/>
          </a:p>
        </p:txBody>
      </p:sp>
      <p:sp>
        <p:nvSpPr>
          <p:cNvPr id="10" name="Rectángulo redondeado 9"/>
          <p:cNvSpPr/>
          <p:nvPr/>
        </p:nvSpPr>
        <p:spPr>
          <a:xfrm>
            <a:off x="6812973" y="4901410"/>
            <a:ext cx="3823854" cy="99752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t>NOS PERMITE DEMOSTRAR LO ATRACTIVO DE NUESTRA IDEA Y QUE SEREMOS CAPACES DE PAGAR </a:t>
            </a:r>
            <a:endParaRPr lang="es-MX" dirty="0"/>
          </a:p>
        </p:txBody>
      </p:sp>
      <p:cxnSp>
        <p:nvCxnSpPr>
          <p:cNvPr id="11" name="Conector recto de flecha 10"/>
          <p:cNvCxnSpPr/>
          <p:nvPr/>
        </p:nvCxnSpPr>
        <p:spPr>
          <a:xfrm>
            <a:off x="4184983" y="2876547"/>
            <a:ext cx="2348345"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Conector recto de flecha 11"/>
          <p:cNvCxnSpPr/>
          <p:nvPr/>
        </p:nvCxnSpPr>
        <p:spPr>
          <a:xfrm>
            <a:off x="4184984" y="4041897"/>
            <a:ext cx="2348345"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 name="Conector recto de flecha 12"/>
          <p:cNvCxnSpPr/>
          <p:nvPr/>
        </p:nvCxnSpPr>
        <p:spPr>
          <a:xfrm>
            <a:off x="4184984" y="5400173"/>
            <a:ext cx="2348345"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934123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portadas de trabaj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4252" y="2132040"/>
            <a:ext cx="2691491" cy="347289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117604" y="430240"/>
            <a:ext cx="9601196" cy="1303867"/>
          </a:xfrm>
        </p:spPr>
        <p:txBody>
          <a:bodyPr>
            <a:normAutofit/>
          </a:bodyPr>
          <a:lstStyle/>
          <a:p>
            <a:r>
              <a:rPr lang="es-MX" sz="3600" b="1" dirty="0">
                <a:solidFill>
                  <a:srgbClr val="92D050"/>
                </a:solidFill>
              </a:rPr>
              <a:t>1) PORTADA Y TABLA DE </a:t>
            </a:r>
            <a:r>
              <a:rPr lang="es-MX" sz="3600" b="1" dirty="0" smtClean="0">
                <a:solidFill>
                  <a:srgbClr val="92D050"/>
                </a:solidFill>
              </a:rPr>
              <a:t>CONTENIDO</a:t>
            </a:r>
            <a:endParaRPr lang="es-ES" sz="3600" dirty="0">
              <a:solidFill>
                <a:srgbClr val="92D050"/>
              </a:solidFill>
            </a:endParaRPr>
          </a:p>
        </p:txBody>
      </p:sp>
      <p:sp>
        <p:nvSpPr>
          <p:cNvPr id="3" name="Marcador de contenido 2"/>
          <p:cNvSpPr>
            <a:spLocks noGrp="1"/>
          </p:cNvSpPr>
          <p:nvPr>
            <p:ph idx="1"/>
          </p:nvPr>
        </p:nvSpPr>
        <p:spPr>
          <a:xfrm>
            <a:off x="1117604" y="2132040"/>
            <a:ext cx="8602129" cy="3779700"/>
          </a:xfrm>
        </p:spPr>
        <p:txBody>
          <a:bodyPr>
            <a:normAutofit fontScale="92500" lnSpcReduction="20000"/>
          </a:bodyPr>
          <a:lstStyle/>
          <a:p>
            <a:pPr marL="0" indent="0">
              <a:buNone/>
            </a:pPr>
            <a:r>
              <a:rPr lang="es-MX" dirty="0" smtClean="0"/>
              <a:t>La </a:t>
            </a:r>
            <a:r>
              <a:rPr lang="es-MX" dirty="0"/>
              <a:t>portada es la cubierta y primera página del plan de negocios. </a:t>
            </a:r>
            <a:r>
              <a:rPr lang="es-MX" dirty="0" smtClean="0"/>
              <a:t/>
            </a:r>
            <a:br>
              <a:rPr lang="es-MX" dirty="0" smtClean="0"/>
            </a:br>
            <a:r>
              <a:rPr lang="es-MX" dirty="0" smtClean="0"/>
              <a:t>Esta </a:t>
            </a:r>
            <a:r>
              <a:rPr lang="es-MX" dirty="0"/>
              <a:t>debería </a:t>
            </a:r>
            <a:r>
              <a:rPr lang="es-MX" dirty="0" smtClean="0"/>
              <a:t>incluir:</a:t>
            </a:r>
          </a:p>
          <a:p>
            <a:pPr marL="0" indent="0">
              <a:buNone/>
            </a:pPr>
            <a:r>
              <a:rPr lang="es-MX" dirty="0" smtClean="0"/>
              <a:t>*El </a:t>
            </a:r>
            <a:r>
              <a:rPr lang="es-MX" dirty="0"/>
              <a:t>nombre del proyecto o negocio, </a:t>
            </a:r>
            <a:br>
              <a:rPr lang="es-MX" dirty="0"/>
            </a:br>
            <a:r>
              <a:rPr lang="es-MX" dirty="0" smtClean="0"/>
              <a:t>*El </a:t>
            </a:r>
            <a:r>
              <a:rPr lang="es-MX" dirty="0"/>
              <a:t>nombre de su autor o de sus </a:t>
            </a:r>
            <a:r>
              <a:rPr lang="es-MX" dirty="0" smtClean="0"/>
              <a:t>autores </a:t>
            </a:r>
            <a:r>
              <a:rPr lang="es-MX" dirty="0"/>
              <a:t/>
            </a:r>
            <a:br>
              <a:rPr lang="es-MX" dirty="0"/>
            </a:br>
            <a:r>
              <a:rPr lang="es-MX" dirty="0" smtClean="0"/>
              <a:t>*El </a:t>
            </a:r>
            <a:r>
              <a:rPr lang="es-MX" dirty="0"/>
              <a:t>año en que ha sido redactado </a:t>
            </a:r>
            <a:br>
              <a:rPr lang="es-MX" dirty="0"/>
            </a:br>
            <a:r>
              <a:rPr lang="es-MX" dirty="0" smtClean="0"/>
              <a:t>*El </a:t>
            </a:r>
            <a:r>
              <a:rPr lang="es-MX" dirty="0"/>
              <a:t>logotipo del negocio en caso de poseer uno. </a:t>
            </a:r>
            <a:endParaRPr lang="es-MX" dirty="0" smtClean="0"/>
          </a:p>
          <a:p>
            <a:pPr marL="0" indent="0">
              <a:buNone/>
            </a:pPr>
            <a:r>
              <a:rPr lang="es-MX" dirty="0" smtClean="0"/>
              <a:t>La </a:t>
            </a:r>
            <a:r>
              <a:rPr lang="es-MX" dirty="0"/>
              <a:t>portada es lo primero que ve el lector de un plan de negocios, por lo que debemos asegurarnos de darle un aspecto profesional y así causar en él una buena primera impresión.</a:t>
            </a:r>
          </a:p>
          <a:p>
            <a:endParaRPr lang="es-ES" dirty="0"/>
          </a:p>
        </p:txBody>
      </p:sp>
    </p:spTree>
    <p:extLst>
      <p:ext uri="{BB962C8B-B14F-4D97-AF65-F5344CB8AC3E}">
        <p14:creationId xmlns:p14="http://schemas.microsoft.com/office/powerpoint/2010/main" val="3793205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7" descr="Resultado de imagen para IND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1429" y="3261717"/>
            <a:ext cx="5715000" cy="247650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359569" y="1000846"/>
            <a:ext cx="9601196" cy="5047027"/>
          </a:xfrm>
        </p:spPr>
        <p:txBody>
          <a:bodyPr/>
          <a:lstStyle/>
          <a:p>
            <a:pPr algn="just"/>
            <a:r>
              <a:rPr lang="es-MX" dirty="0"/>
              <a:t> La tabla de contenido o índice es una lista con las partes o secciones del plan de negocios y siguiente página del mismo. </a:t>
            </a:r>
            <a:endParaRPr lang="es-MX" dirty="0" smtClean="0"/>
          </a:p>
          <a:p>
            <a:pPr algn="just"/>
            <a:r>
              <a:rPr lang="es-MX" dirty="0" smtClean="0"/>
              <a:t>Esta </a:t>
            </a:r>
            <a:r>
              <a:rPr lang="es-MX" dirty="0"/>
              <a:t>tiene como objetivo permitirle saber al lector qué es lo que va a encontrar en el plan, así como encontrar rápidamente la parte o sección que desee leer.</a:t>
            </a:r>
          </a:p>
          <a:p>
            <a:pPr marL="0" indent="0" algn="just">
              <a:buNone/>
            </a:pPr>
            <a:endParaRPr lang="es-ES" dirty="0"/>
          </a:p>
        </p:txBody>
      </p:sp>
    </p:spTree>
    <p:extLst>
      <p:ext uri="{BB962C8B-B14F-4D97-AF65-F5344CB8AC3E}">
        <p14:creationId xmlns:p14="http://schemas.microsoft.com/office/powerpoint/2010/main" val="9176754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2) EL RESUMEN EJECUTIVO</a:t>
            </a:r>
            <a:br>
              <a:rPr lang="es-MX" b="1" dirty="0">
                <a:solidFill>
                  <a:srgbClr val="92D050"/>
                </a:solidFill>
              </a:rPr>
            </a:br>
            <a:endParaRPr lang="es-ES" dirty="0">
              <a:solidFill>
                <a:srgbClr val="92D050"/>
              </a:solidFill>
            </a:endParaRPr>
          </a:p>
        </p:txBody>
      </p:sp>
      <p:sp>
        <p:nvSpPr>
          <p:cNvPr id="3" name="Marcador de contenido 2"/>
          <p:cNvSpPr>
            <a:spLocks noGrp="1"/>
          </p:cNvSpPr>
          <p:nvPr>
            <p:ph idx="1"/>
          </p:nvPr>
        </p:nvSpPr>
        <p:spPr>
          <a:xfrm>
            <a:off x="1295401" y="2069432"/>
            <a:ext cx="9601196" cy="2163901"/>
          </a:xfrm>
        </p:spPr>
        <p:txBody>
          <a:bodyPr>
            <a:normAutofit/>
          </a:bodyPr>
          <a:lstStyle/>
          <a:p>
            <a:pPr algn="just"/>
            <a:r>
              <a:rPr lang="es-MX" dirty="0" smtClean="0"/>
              <a:t>El </a:t>
            </a:r>
            <a:r>
              <a:rPr lang="es-MX" dirty="0"/>
              <a:t>objetivo del resumen ejecutivo es que el lector tenga una visión general y sucinta del plan de negocios, pueda comprender en una sola lectura en qué consiste el negocio, y se genere interés en él por el proyecto y por profundizar en la lectura de las demás partes del plan.</a:t>
            </a:r>
          </a:p>
          <a:p>
            <a:pPr algn="just"/>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2516" y="3924299"/>
            <a:ext cx="4043681" cy="2527301"/>
          </a:xfrm>
          <a:prstGeom prst="rect">
            <a:avLst/>
          </a:prstGeom>
        </p:spPr>
      </p:pic>
    </p:spTree>
    <p:extLst>
      <p:ext uri="{BB962C8B-B14F-4D97-AF65-F5344CB8AC3E}">
        <p14:creationId xmlns:p14="http://schemas.microsoft.com/office/powerpoint/2010/main" val="184158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1952625" y="428625"/>
            <a:ext cx="8229600" cy="1143000"/>
          </a:xfrm>
        </p:spPr>
        <p:txBody>
          <a:bodyPr/>
          <a:lstStyle/>
          <a:p>
            <a:pPr eaLnBrk="1" hangingPunct="1"/>
            <a:r>
              <a:rPr lang="es-ES" b="1" dirty="0"/>
              <a:t>Presentación</a:t>
            </a:r>
          </a:p>
        </p:txBody>
      </p:sp>
      <p:sp>
        <p:nvSpPr>
          <p:cNvPr id="2" name="1 Marcador de contenido"/>
          <p:cNvSpPr>
            <a:spLocks noGrp="1"/>
          </p:cNvSpPr>
          <p:nvPr>
            <p:ph idx="1"/>
          </p:nvPr>
        </p:nvSpPr>
        <p:spPr>
          <a:xfrm>
            <a:off x="1270000" y="1772816"/>
            <a:ext cx="9922933" cy="2592288"/>
          </a:xfrm>
        </p:spPr>
        <p:txBody>
          <a:bodyPr>
            <a:normAutofit/>
          </a:bodyPr>
          <a:lstStyle/>
          <a:p>
            <a:pPr algn="just"/>
            <a:r>
              <a:rPr lang="es-MX" sz="2800" dirty="0"/>
              <a:t>De 1988 a 1993 se crearon 123 mil nuevas microempresas, lo que implica un crecimiento sorprendente de más de 100%, y se generaron 319 mil nuevos empleos, lo que representó una expansión del 80%. En la actualidad, la microempresa ha generado alrededor de 850 mil nuevos trabajos. </a:t>
            </a:r>
            <a:endParaRPr lang="es-US" sz="2800" dirty="0"/>
          </a:p>
          <a:p>
            <a:pPr algn="just"/>
            <a:endParaRPr lang="es-MX" sz="36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220" y="3981875"/>
            <a:ext cx="4760913" cy="2142170"/>
          </a:xfrm>
          <a:prstGeom prst="rect">
            <a:avLst/>
          </a:prstGeom>
        </p:spPr>
      </p:pic>
    </p:spTree>
    <p:extLst>
      <p:ext uri="{BB962C8B-B14F-4D97-AF65-F5344CB8AC3E}">
        <p14:creationId xmlns:p14="http://schemas.microsoft.com/office/powerpoint/2010/main" val="6327689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La parte o sección del resumen ejecutivo debería incluir los siguientes elementos</a:t>
            </a:r>
            <a:r>
              <a:rPr lang="es-MX" b="1" dirty="0" smtClean="0">
                <a:solidFill>
                  <a:srgbClr val="92D050"/>
                </a:solidFill>
              </a:rPr>
              <a:t>:</a:t>
            </a:r>
            <a:endParaRPr lang="es-ES" b="1" dirty="0">
              <a:solidFill>
                <a:srgbClr val="92D050"/>
              </a:solidFill>
            </a:endParaRPr>
          </a:p>
        </p:txBody>
      </p:sp>
      <p:sp>
        <p:nvSpPr>
          <p:cNvPr id="3" name="Marcador de contenido 2"/>
          <p:cNvSpPr>
            <a:spLocks noGrp="1"/>
          </p:cNvSpPr>
          <p:nvPr>
            <p:ph idx="1"/>
          </p:nvPr>
        </p:nvSpPr>
        <p:spPr/>
        <p:txBody>
          <a:bodyPr>
            <a:normAutofit lnSpcReduction="10000"/>
          </a:bodyPr>
          <a:lstStyle/>
          <a:p>
            <a:pPr algn="just" fontAlgn="base">
              <a:buFont typeface="Wingdings" panose="05000000000000000000" pitchFamily="2" charset="2"/>
              <a:buChar char="ü"/>
            </a:pPr>
            <a:r>
              <a:rPr lang="es-MX" dirty="0" smtClean="0"/>
              <a:t>Los </a:t>
            </a:r>
            <a:r>
              <a:rPr lang="es-MX" dirty="0"/>
              <a:t>datos básicos del negocio: el nombre del proyecto o negocio, su ubicación, el tipo de empresa, etc.</a:t>
            </a:r>
          </a:p>
          <a:p>
            <a:pPr algn="just" fontAlgn="base">
              <a:buFont typeface="Wingdings" panose="05000000000000000000" pitchFamily="2" charset="2"/>
              <a:buChar char="ü"/>
            </a:pPr>
            <a:r>
              <a:rPr lang="es-MX" dirty="0"/>
              <a:t>La descripción del negocio: una breve descripción del negocio y del producto o servicio que se va a ofrecer.</a:t>
            </a:r>
          </a:p>
          <a:p>
            <a:pPr algn="just" fontAlgn="base">
              <a:buFont typeface="Wingdings" panose="05000000000000000000" pitchFamily="2" charset="2"/>
              <a:buChar char="ü"/>
            </a:pPr>
            <a:r>
              <a:rPr lang="es-MX" dirty="0"/>
              <a:t>Las características diferenciadoras: </a:t>
            </a:r>
            <a:r>
              <a:rPr lang="es-MX" dirty="0" smtClean="0"/>
              <a:t>Del negocio</a:t>
            </a:r>
            <a:r>
              <a:rPr lang="es-MX" dirty="0"/>
              <a:t>, producto o servicio que nos van a permitir diferenciarnos o distinguirnos de la competencia.</a:t>
            </a:r>
          </a:p>
          <a:p>
            <a:pPr algn="just" fontAlgn="base">
              <a:buFont typeface="Wingdings" panose="05000000000000000000" pitchFamily="2" charset="2"/>
              <a:buChar char="ü"/>
            </a:pPr>
            <a:r>
              <a:rPr lang="es-MX" dirty="0"/>
              <a:t>Las ventajas competitivas: los aspectos que nos van a permitir tener cierta ventaja ante los demás competidores.</a:t>
            </a:r>
          </a:p>
          <a:p>
            <a:pPr algn="just">
              <a:buFont typeface="Wingdings" panose="05000000000000000000" pitchFamily="2" charset="2"/>
              <a:buChar char="ü"/>
            </a:pPr>
            <a:r>
              <a:rPr lang="es-MX" dirty="0"/>
              <a:t>La visión y la </a:t>
            </a:r>
            <a:r>
              <a:rPr lang="es-MX" dirty="0" smtClean="0"/>
              <a:t>misión</a:t>
            </a:r>
            <a:r>
              <a:rPr lang="es-MX" dirty="0"/>
              <a:t> </a:t>
            </a:r>
            <a:r>
              <a:rPr lang="es-MX" dirty="0" smtClean="0"/>
              <a:t>del negocio </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2596" y="4993216"/>
            <a:ext cx="2657475" cy="1714500"/>
          </a:xfrm>
          <a:prstGeom prst="rect">
            <a:avLst/>
          </a:prstGeom>
        </p:spPr>
      </p:pic>
    </p:spTree>
    <p:extLst>
      <p:ext uri="{BB962C8B-B14F-4D97-AF65-F5344CB8AC3E}">
        <p14:creationId xmlns:p14="http://schemas.microsoft.com/office/powerpoint/2010/main" val="4502190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1067" y="1911684"/>
            <a:ext cx="11311465" cy="4624584"/>
          </a:xfrm>
        </p:spPr>
        <p:txBody>
          <a:bodyPr>
            <a:normAutofit lnSpcReduction="10000"/>
          </a:bodyPr>
          <a:lstStyle/>
          <a:p>
            <a:pPr algn="just" fontAlgn="base">
              <a:buFont typeface="Wingdings" panose="05000000000000000000" pitchFamily="2" charset="2"/>
              <a:buChar char="ü"/>
            </a:pPr>
            <a:r>
              <a:rPr lang="es-MX" dirty="0"/>
              <a:t>Las razones que justifican la puesta en marcha del negocio: las razones por las que se ha encontrado atractiva la idea de negocio o por las que se piensa que tendrá éxito.</a:t>
            </a:r>
          </a:p>
          <a:p>
            <a:pPr algn="just" fontAlgn="base">
              <a:buFont typeface="Wingdings" panose="05000000000000000000" pitchFamily="2" charset="2"/>
              <a:buChar char="ü"/>
            </a:pPr>
            <a:r>
              <a:rPr lang="es-MX" dirty="0"/>
              <a:t>Los objetivos del negocio: los principales objetivos que se buscarán alcanzar una vez puesto en marcha el negocio.</a:t>
            </a:r>
          </a:p>
          <a:p>
            <a:pPr algn="just" fontAlgn="base">
              <a:buFont typeface="Wingdings" panose="05000000000000000000" pitchFamily="2" charset="2"/>
              <a:buChar char="ü"/>
            </a:pPr>
            <a:r>
              <a:rPr lang="es-MX" dirty="0"/>
              <a:t>Las estrategias del negocio: las principales estrategias que se utilizarán para alcanzar los objetivos.</a:t>
            </a:r>
          </a:p>
          <a:p>
            <a:pPr algn="just" fontAlgn="base">
              <a:buFont typeface="Wingdings" panose="05000000000000000000" pitchFamily="2" charset="2"/>
              <a:buChar char="ü"/>
            </a:pPr>
            <a:r>
              <a:rPr lang="es-MX" dirty="0"/>
              <a:t>El equipo de trabajo: las personas que llevarán a cabo el proyecto y que posteriormente administrarán el negocio.</a:t>
            </a:r>
          </a:p>
          <a:p>
            <a:pPr algn="just" fontAlgn="base">
              <a:buFont typeface="Wingdings" panose="05000000000000000000" pitchFamily="2" charset="2"/>
              <a:buChar char="ü"/>
            </a:pPr>
            <a:r>
              <a:rPr lang="es-MX" dirty="0"/>
              <a:t>La inversión requerida: la inversión del proyecto, el monto con el que ya se dispone y el monto que se va a requerir.</a:t>
            </a:r>
          </a:p>
          <a:p>
            <a:pPr algn="just"/>
            <a:endParaRPr lang="es-ES" dirty="0"/>
          </a:p>
        </p:txBody>
      </p:sp>
      <p:sp>
        <p:nvSpPr>
          <p:cNvPr id="4"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del resumen ejecutivo debería incluir los siguientes elementos</a:t>
            </a:r>
            <a:r>
              <a:rPr lang="es-MX" b="1" dirty="0" smtClean="0">
                <a:solidFill>
                  <a:srgbClr val="92D050"/>
                </a:solidFill>
              </a:rPr>
              <a:t>:</a:t>
            </a:r>
            <a:endParaRPr lang="es-ES" b="1" dirty="0">
              <a:solidFill>
                <a:srgbClr val="92D050"/>
              </a:solidFill>
            </a:endParaRPr>
          </a:p>
        </p:txBody>
      </p:sp>
    </p:spTree>
    <p:extLst>
      <p:ext uri="{BB962C8B-B14F-4D97-AF65-F5344CB8AC3E}">
        <p14:creationId xmlns:p14="http://schemas.microsoft.com/office/powerpoint/2010/main" val="2546923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RESUMEN DE EJECU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8788" y="4893732"/>
            <a:ext cx="2455351" cy="180059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075268" y="1888512"/>
            <a:ext cx="9601196" cy="3157621"/>
          </a:xfrm>
        </p:spPr>
        <p:txBody>
          <a:bodyPr/>
          <a:lstStyle/>
          <a:p>
            <a:pPr algn="just" fontAlgn="base">
              <a:buFont typeface="Wingdings" panose="05000000000000000000" pitchFamily="2" charset="2"/>
              <a:buChar char="ü"/>
            </a:pPr>
            <a:r>
              <a:rPr lang="es-MX" dirty="0"/>
              <a:t>La rentabilidad del proyecto: los resultados de los indicadores de rentabilidad utilizados.</a:t>
            </a:r>
          </a:p>
          <a:p>
            <a:pPr algn="just" fontAlgn="base">
              <a:buFont typeface="Wingdings" panose="05000000000000000000" pitchFamily="2" charset="2"/>
              <a:buChar char="ü"/>
            </a:pPr>
            <a:r>
              <a:rPr lang="es-MX" dirty="0"/>
              <a:t>El impacto ambiental del proyecto: un resumen del impacto ambiental del negocio que incluya cómo se disminuirá o controlará.</a:t>
            </a:r>
          </a:p>
          <a:p>
            <a:pPr algn="just" fontAlgn="base">
              <a:buFont typeface="Wingdings" panose="05000000000000000000" pitchFamily="2" charset="2"/>
              <a:buChar char="ü"/>
            </a:pPr>
            <a:r>
              <a:rPr lang="es-MX" dirty="0"/>
              <a:t>Las conclusiones del proyecto: las conclusiones a las que se ha llegado una vez culminado el desarrollo del plan de negocios.</a:t>
            </a:r>
          </a:p>
          <a:p>
            <a:pPr marL="0" indent="0" algn="just">
              <a:buNone/>
            </a:pPr>
            <a:endParaRPr lang="es-MX" dirty="0"/>
          </a:p>
          <a:p>
            <a:pPr algn="just"/>
            <a:endParaRPr lang="es-ES" dirty="0"/>
          </a:p>
        </p:txBody>
      </p:sp>
      <p:sp>
        <p:nvSpPr>
          <p:cNvPr id="5"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del resumen ejecutivo debería incluir los siguientes elementos</a:t>
            </a:r>
            <a:r>
              <a:rPr lang="es-MX" b="1" dirty="0" smtClean="0">
                <a:solidFill>
                  <a:srgbClr val="92D050"/>
                </a:solidFill>
              </a:rPr>
              <a:t>:</a:t>
            </a:r>
            <a:endParaRPr lang="es-ES" b="1" dirty="0">
              <a:solidFill>
                <a:srgbClr val="92D050"/>
              </a:solidFill>
            </a:endParaRPr>
          </a:p>
        </p:txBody>
      </p:sp>
    </p:spTree>
    <p:extLst>
      <p:ext uri="{BB962C8B-B14F-4D97-AF65-F5344CB8AC3E}">
        <p14:creationId xmlns:p14="http://schemas.microsoft.com/office/powerpoint/2010/main" val="1600092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3) LA DEFINICIÓN DEL </a:t>
            </a:r>
            <a:r>
              <a:rPr lang="es-MX" b="1" dirty="0" smtClean="0">
                <a:solidFill>
                  <a:srgbClr val="92D050"/>
                </a:solidFill>
              </a:rPr>
              <a:t>NEGOCIO</a:t>
            </a:r>
            <a:endParaRPr lang="es-ES" dirty="0">
              <a:solidFill>
                <a:srgbClr val="92D050"/>
              </a:solidFill>
            </a:endParaRPr>
          </a:p>
        </p:txBody>
      </p:sp>
      <p:sp>
        <p:nvSpPr>
          <p:cNvPr id="3" name="Marcador de contenido 2"/>
          <p:cNvSpPr>
            <a:spLocks noGrp="1"/>
          </p:cNvSpPr>
          <p:nvPr>
            <p:ph idx="1"/>
          </p:nvPr>
        </p:nvSpPr>
        <p:spPr/>
        <p:txBody>
          <a:bodyPr/>
          <a:lstStyle/>
          <a:p>
            <a:pPr algn="just"/>
            <a:r>
              <a:rPr lang="es-MX" dirty="0" smtClean="0"/>
              <a:t>Esta </a:t>
            </a:r>
            <a:r>
              <a:rPr lang="es-MX" dirty="0"/>
              <a:t>describe el negocio que se va a realizar, así como aspectos básicos relacionados con este, tales como las razones que justifican su puesta en marcha.</a:t>
            </a:r>
          </a:p>
          <a:p>
            <a:pPr algn="just"/>
            <a:endParaRPr lang="es-ES" dirty="0"/>
          </a:p>
        </p:txBody>
      </p:sp>
      <p:pic>
        <p:nvPicPr>
          <p:cNvPr id="4" name="Picture 2" descr="Resultado de imagen para NEGOC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0485" y="3561774"/>
            <a:ext cx="4631506" cy="2585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2401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La parte o sección de la definición del negocio debería incluir los siguientes elementos</a:t>
            </a:r>
            <a:r>
              <a:rPr lang="es-MX" b="1" dirty="0" smtClean="0">
                <a:solidFill>
                  <a:srgbClr val="92D050"/>
                </a:solidFill>
              </a:rPr>
              <a:t>:</a:t>
            </a:r>
            <a:endParaRPr lang="es-ES" b="1" dirty="0">
              <a:solidFill>
                <a:srgbClr val="92D050"/>
              </a:solidFill>
            </a:endParaRPr>
          </a:p>
        </p:txBody>
      </p:sp>
      <p:sp>
        <p:nvSpPr>
          <p:cNvPr id="3" name="Marcador de contenido 2"/>
          <p:cNvSpPr>
            <a:spLocks noGrp="1"/>
          </p:cNvSpPr>
          <p:nvPr>
            <p:ph idx="1"/>
          </p:nvPr>
        </p:nvSpPr>
        <p:spPr>
          <a:xfrm>
            <a:off x="1109135" y="1809222"/>
            <a:ext cx="9601196" cy="4162927"/>
          </a:xfrm>
        </p:spPr>
        <p:txBody>
          <a:bodyPr>
            <a:normAutofit fontScale="92500" lnSpcReduction="10000"/>
          </a:bodyPr>
          <a:lstStyle/>
          <a:p>
            <a:pPr marL="0" indent="0" algn="just" fontAlgn="base">
              <a:buNone/>
            </a:pPr>
            <a:r>
              <a:rPr lang="es-MX" b="1" dirty="0" smtClean="0"/>
              <a:t>Los </a:t>
            </a:r>
            <a:r>
              <a:rPr lang="es-MX" b="1" dirty="0"/>
              <a:t>datos básicos del negocio</a:t>
            </a:r>
          </a:p>
          <a:p>
            <a:pPr algn="just" fontAlgn="base"/>
            <a:r>
              <a:rPr lang="es-MX" dirty="0"/>
              <a:t>El nombre del proyecto o negocio y otros datos básicos tales como la ubicación del negocio, el tipo de empresa bajo el cual será constituido legalmente (E.I.R.L., S.C., S.A., etc.), y el tipo de actividad económica al que se dedicará (producción, comercialización o prestación de servicios).</a:t>
            </a:r>
          </a:p>
          <a:p>
            <a:pPr marL="0" indent="0" algn="just" fontAlgn="base">
              <a:buNone/>
            </a:pPr>
            <a:r>
              <a:rPr lang="es-MX" b="1" dirty="0"/>
              <a:t>La descripción del negocio</a:t>
            </a:r>
          </a:p>
          <a:p>
            <a:pPr algn="just" fontAlgn="base"/>
            <a:r>
              <a:rPr lang="es-MX" dirty="0"/>
              <a:t>Una descripción del negocio que se va a realizar así como del producto o servicio que se va a ofrecer (en qué consiste el negocio, cuál será el producto o servicio que se va a ofrecer, cuáles serán sus principales características o beneficios, etc.).</a:t>
            </a:r>
          </a:p>
          <a:p>
            <a:pPr algn="just"/>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452508"/>
            <a:ext cx="3581400" cy="1276350"/>
          </a:xfrm>
          <a:prstGeom prst="rect">
            <a:avLst/>
          </a:prstGeom>
        </p:spPr>
      </p:pic>
    </p:spTree>
    <p:extLst>
      <p:ext uri="{BB962C8B-B14F-4D97-AF65-F5344CB8AC3E}">
        <p14:creationId xmlns:p14="http://schemas.microsoft.com/office/powerpoint/2010/main" val="3407516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8335" y="1978554"/>
            <a:ext cx="7171266" cy="3998912"/>
          </a:xfrm>
        </p:spPr>
        <p:txBody>
          <a:bodyPr>
            <a:normAutofit fontScale="92500" lnSpcReduction="20000"/>
          </a:bodyPr>
          <a:lstStyle/>
          <a:p>
            <a:pPr algn="just" fontAlgn="base"/>
            <a:r>
              <a:rPr lang="es-MX" sz="2500" b="1" dirty="0"/>
              <a:t>Las características diferenciadoras</a:t>
            </a:r>
          </a:p>
          <a:p>
            <a:pPr marL="0" indent="0" algn="just" fontAlgn="base">
              <a:buNone/>
            </a:pPr>
            <a:r>
              <a:rPr lang="es-MX" sz="2500" dirty="0"/>
              <a:t>Las características con las que va a contar el negocio, producto o servicio, y que nos van a permitir diferenciarnos o distinguirnos de la competencia.</a:t>
            </a:r>
          </a:p>
          <a:p>
            <a:pPr algn="just" fontAlgn="base"/>
            <a:r>
              <a:rPr lang="es-MX" sz="2500" b="1" dirty="0"/>
              <a:t>Las ventajas competitivas</a:t>
            </a:r>
          </a:p>
          <a:p>
            <a:pPr marL="0" indent="0" algn="just" fontAlgn="base">
              <a:buNone/>
            </a:pPr>
            <a:r>
              <a:rPr lang="es-MX" sz="2500" dirty="0"/>
              <a:t>Los aspectos que nos van a permitir tener cierta ventaja ante los demás competidores.</a:t>
            </a:r>
          </a:p>
          <a:p>
            <a:pPr algn="just" fontAlgn="base"/>
            <a:r>
              <a:rPr lang="es-MX" sz="2500" b="1" dirty="0"/>
              <a:t>El mercado objetivo</a:t>
            </a:r>
          </a:p>
          <a:p>
            <a:pPr marL="0" indent="0" algn="just" fontAlgn="base">
              <a:buNone/>
            </a:pPr>
            <a:r>
              <a:rPr lang="es-MX" sz="2500" dirty="0"/>
              <a:t>El mercado objetivo al cual nos vamos a dirigir, las principales características del consumidor que lo conforma, y las razones por las que hemos elegido dicho mercado</a:t>
            </a:r>
            <a:r>
              <a:rPr lang="es-MX" sz="2500" dirty="0" smtClean="0"/>
              <a:t>.</a:t>
            </a:r>
            <a:endParaRPr lang="es-MX" sz="2500" dirty="0"/>
          </a:p>
        </p:txBody>
      </p:sp>
      <p:sp>
        <p:nvSpPr>
          <p:cNvPr id="4"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 la definición del negocio debería incluir los siguientes elementos</a:t>
            </a:r>
            <a:r>
              <a:rPr lang="es-MX" b="1" dirty="0" smtClean="0">
                <a:solidFill>
                  <a:srgbClr val="92D050"/>
                </a:solidFill>
              </a:rPr>
              <a:t>:</a:t>
            </a:r>
            <a:endParaRPr lang="es-ES" b="1" dirty="0">
              <a:solidFill>
                <a:srgbClr val="92D050"/>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4873" y="2141802"/>
            <a:ext cx="3355271" cy="3310732"/>
          </a:xfrm>
          <a:prstGeom prst="rect">
            <a:avLst/>
          </a:prstGeom>
        </p:spPr>
      </p:pic>
    </p:spTree>
    <p:extLst>
      <p:ext uri="{BB962C8B-B14F-4D97-AF65-F5344CB8AC3E}">
        <p14:creationId xmlns:p14="http://schemas.microsoft.com/office/powerpoint/2010/main" val="8235470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1200" y="1879600"/>
            <a:ext cx="8398933" cy="4759158"/>
          </a:xfrm>
        </p:spPr>
        <p:txBody>
          <a:bodyPr>
            <a:normAutofit fontScale="92500" lnSpcReduction="20000"/>
          </a:bodyPr>
          <a:lstStyle/>
          <a:p>
            <a:pPr algn="just" fontAlgn="base"/>
            <a:r>
              <a:rPr lang="es-MX" b="1" dirty="0"/>
              <a:t>La visión y la misión</a:t>
            </a:r>
          </a:p>
          <a:p>
            <a:pPr marL="0" indent="0" algn="just" fontAlgn="base">
              <a:buNone/>
            </a:pPr>
            <a:r>
              <a:rPr lang="es-MX" dirty="0"/>
              <a:t>La </a:t>
            </a:r>
            <a:r>
              <a:rPr lang="es-MX" dirty="0" smtClean="0"/>
              <a:t>visión</a:t>
            </a:r>
            <a:r>
              <a:rPr lang="es-MX" dirty="0"/>
              <a:t> (hacia dónde se dirige en el largo plazo) y la misión (su propósito o razón de ser) del futuro negocio.</a:t>
            </a:r>
          </a:p>
          <a:p>
            <a:pPr algn="just" fontAlgn="base"/>
            <a:r>
              <a:rPr lang="es-MX" b="1" dirty="0"/>
              <a:t>Las razones que justifican la puesta en marcha del negocio</a:t>
            </a:r>
          </a:p>
          <a:p>
            <a:pPr marL="0" indent="0" algn="just" fontAlgn="base">
              <a:buNone/>
            </a:pPr>
            <a:r>
              <a:rPr lang="es-MX" dirty="0"/>
              <a:t>Las razones por las que se ha encontrado atractiva la idea de negocio o por las que se considera que el proyecto tendrá éxito.</a:t>
            </a:r>
          </a:p>
          <a:p>
            <a:pPr algn="just" fontAlgn="base"/>
            <a:r>
              <a:rPr lang="es-MX" b="1" dirty="0"/>
              <a:t>Los objetivos del negocio</a:t>
            </a:r>
          </a:p>
          <a:p>
            <a:pPr marL="0" indent="0" algn="just" fontAlgn="base">
              <a:buNone/>
            </a:pPr>
            <a:r>
              <a:rPr lang="es-MX" dirty="0"/>
              <a:t>Los objetivos del negocio, tanto generales como específicos, que se buscarán alcanzar una vez puesto en marcha.</a:t>
            </a:r>
          </a:p>
          <a:p>
            <a:pPr algn="just" fontAlgn="base"/>
            <a:r>
              <a:rPr lang="es-MX" b="1" dirty="0"/>
              <a:t>Las estrategias del negocio</a:t>
            </a:r>
          </a:p>
          <a:p>
            <a:pPr algn="just" fontAlgn="base"/>
            <a:r>
              <a:rPr lang="es-MX" dirty="0"/>
              <a:t>Las principales estrategias del negocio que se utilizarán y que permitirán alcanzar los objetivos propuestos.</a:t>
            </a:r>
          </a:p>
          <a:p>
            <a:pPr algn="just"/>
            <a:endParaRPr lang="es-ES" dirty="0"/>
          </a:p>
        </p:txBody>
      </p:sp>
      <p:sp>
        <p:nvSpPr>
          <p:cNvPr id="4"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 la definición del negocio debería incluir los siguientes elementos</a:t>
            </a:r>
            <a:r>
              <a:rPr lang="es-MX" b="1" dirty="0" smtClean="0">
                <a:solidFill>
                  <a:srgbClr val="92D050"/>
                </a:solidFill>
              </a:rPr>
              <a:t>:</a:t>
            </a:r>
            <a:endParaRPr lang="es-ES" b="1" dirty="0">
              <a:solidFill>
                <a:srgbClr val="92D050"/>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7578" y="2773362"/>
            <a:ext cx="2605088" cy="2559183"/>
          </a:xfrm>
          <a:prstGeom prst="rect">
            <a:avLst/>
          </a:prstGeom>
        </p:spPr>
      </p:pic>
    </p:spTree>
    <p:extLst>
      <p:ext uri="{BB962C8B-B14F-4D97-AF65-F5344CB8AC3E}">
        <p14:creationId xmlns:p14="http://schemas.microsoft.com/office/powerpoint/2010/main" val="9081837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4) EL ESTUDIO DE </a:t>
            </a:r>
            <a:r>
              <a:rPr lang="es-MX" b="1" dirty="0" smtClean="0">
                <a:solidFill>
                  <a:srgbClr val="92D050"/>
                </a:solidFill>
              </a:rPr>
              <a:t>MERCADO</a:t>
            </a:r>
            <a:endParaRPr lang="es-ES" dirty="0">
              <a:solidFill>
                <a:srgbClr val="92D050"/>
              </a:solidFill>
            </a:endParaRPr>
          </a:p>
        </p:txBody>
      </p:sp>
      <p:sp>
        <p:nvSpPr>
          <p:cNvPr id="3" name="Marcador de contenido 2"/>
          <p:cNvSpPr>
            <a:spLocks noGrp="1"/>
          </p:cNvSpPr>
          <p:nvPr>
            <p:ph idx="1"/>
          </p:nvPr>
        </p:nvSpPr>
        <p:spPr/>
        <p:txBody>
          <a:bodyPr/>
          <a:lstStyle/>
          <a:p>
            <a:pPr algn="just"/>
            <a:r>
              <a:rPr lang="es-MX" dirty="0" smtClean="0"/>
              <a:t>El </a:t>
            </a:r>
            <a:r>
              <a:rPr lang="es-MX" dirty="0"/>
              <a:t>estudio de mercado describe aspectos relacionados con el mercado, tales como la industria a la cual va a pertenecer el negocio, el mercado objetivo al cual se va dirigir, y la competencia que va tener.</a:t>
            </a:r>
          </a:p>
          <a:p>
            <a:pPr algn="just"/>
            <a:endParaRPr lang="es-ES" dirty="0"/>
          </a:p>
        </p:txBody>
      </p:sp>
      <p:pic>
        <p:nvPicPr>
          <p:cNvPr id="4" name="Picture 8" descr="Resultado de imagen para ESTUDIO DE MERC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819" y="3924682"/>
            <a:ext cx="5361997" cy="207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166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La parte o sección del estudio de mercado debería incluir los siguientes elementos</a:t>
            </a:r>
            <a:r>
              <a:rPr lang="es-MX" b="1" dirty="0" smtClean="0">
                <a:solidFill>
                  <a:srgbClr val="92D050"/>
                </a:solidFill>
              </a:rPr>
              <a:t>:</a:t>
            </a:r>
            <a:endParaRPr lang="es-ES" b="1" dirty="0">
              <a:solidFill>
                <a:srgbClr val="92D050"/>
              </a:solidFill>
            </a:endParaRPr>
          </a:p>
        </p:txBody>
      </p:sp>
      <p:sp>
        <p:nvSpPr>
          <p:cNvPr id="3" name="Marcador de contenido 2"/>
          <p:cNvSpPr>
            <a:spLocks noGrp="1"/>
          </p:cNvSpPr>
          <p:nvPr>
            <p:ph idx="1"/>
          </p:nvPr>
        </p:nvSpPr>
        <p:spPr>
          <a:xfrm>
            <a:off x="508000" y="2101516"/>
            <a:ext cx="8923867" cy="4331368"/>
          </a:xfrm>
        </p:spPr>
        <p:txBody>
          <a:bodyPr>
            <a:normAutofit fontScale="92500" lnSpcReduction="10000"/>
          </a:bodyPr>
          <a:lstStyle/>
          <a:p>
            <a:pPr algn="just" fontAlgn="base"/>
            <a:r>
              <a:rPr lang="es-MX" dirty="0" smtClean="0"/>
              <a:t> </a:t>
            </a:r>
            <a:r>
              <a:rPr lang="es-MX" b="1" dirty="0"/>
              <a:t>El análisis de la industria</a:t>
            </a:r>
          </a:p>
          <a:p>
            <a:pPr marL="0" indent="0" algn="just" fontAlgn="base">
              <a:buNone/>
            </a:pPr>
            <a:r>
              <a:rPr lang="es-MX" dirty="0"/>
              <a:t>El análisis de la industria describe la industria o sector en la cual se va a ubicar el negocio, incluyendo sus antecedentes y cómo ha ido evolucionado a través del tiempo.</a:t>
            </a:r>
          </a:p>
          <a:p>
            <a:pPr marL="0" indent="0" algn="just" fontAlgn="base">
              <a:buNone/>
            </a:pPr>
            <a:endParaRPr lang="es-MX" dirty="0"/>
          </a:p>
          <a:p>
            <a:pPr algn="just" fontAlgn="base"/>
            <a:r>
              <a:rPr lang="es-MX" b="1" dirty="0"/>
              <a:t>El análisis del mercado objetivo</a:t>
            </a:r>
          </a:p>
          <a:p>
            <a:pPr marL="0" indent="0" algn="just" fontAlgn="base">
              <a:buNone/>
            </a:pPr>
            <a:r>
              <a:rPr lang="es-MX" dirty="0"/>
              <a:t>El análisis del mercado objetivo es la parte más importante del estudio de mercado. Este describe el mercado objetivo al cual se va a dirigir el negocio (para elegirlo podría ser necesario realizar previamente una segmentación de mercado que nos ayude con dicha tarea).</a:t>
            </a:r>
          </a:p>
          <a:p>
            <a:pPr algn="just"/>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9667" y="2856707"/>
            <a:ext cx="2286000" cy="2000250"/>
          </a:xfrm>
          <a:prstGeom prst="rect">
            <a:avLst/>
          </a:prstGeom>
        </p:spPr>
      </p:pic>
    </p:spTree>
    <p:extLst>
      <p:ext uri="{BB962C8B-B14F-4D97-AF65-F5344CB8AC3E}">
        <p14:creationId xmlns:p14="http://schemas.microsoft.com/office/powerpoint/2010/main" val="18523772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0267" y="1690688"/>
            <a:ext cx="10905066" cy="4774280"/>
          </a:xfrm>
        </p:spPr>
        <p:txBody>
          <a:bodyPr>
            <a:normAutofit fontScale="92500"/>
          </a:bodyPr>
          <a:lstStyle/>
          <a:p>
            <a:pPr algn="just" fontAlgn="base"/>
            <a:r>
              <a:rPr lang="es-MX" b="1" dirty="0"/>
              <a:t>El análisis de la competencia</a:t>
            </a:r>
          </a:p>
          <a:p>
            <a:pPr marL="0" indent="0" algn="just" fontAlgn="base">
              <a:buNone/>
            </a:pPr>
            <a:r>
              <a:rPr lang="es-MX" dirty="0"/>
              <a:t>El análisis de la competencia describe los futuros competidores del negocio, tanto directos (empresas que producen o venden productos o servicios similares al que se va a ofrecer) como indirectos (empresas que producen o venden productos o servicios sustitutos al que se va a ofrecer).</a:t>
            </a:r>
          </a:p>
          <a:p>
            <a:pPr marL="0" indent="0" algn="just" fontAlgn="base">
              <a:buNone/>
            </a:pPr>
            <a:endParaRPr lang="es-MX" dirty="0"/>
          </a:p>
          <a:p>
            <a:pPr algn="just" fontAlgn="base"/>
            <a:r>
              <a:rPr lang="es-MX" b="1" dirty="0"/>
              <a:t>El pronóstico de la demanda</a:t>
            </a:r>
          </a:p>
          <a:p>
            <a:pPr marL="0" indent="0" algn="just" fontAlgn="base">
              <a:buNone/>
            </a:pPr>
            <a:r>
              <a:rPr lang="es-MX" dirty="0"/>
              <a:t>El pronóstico de la demanda o pronóstico de ventas es una estimación de las ventas del futuro negocio para el periodo de tiempo en que está proyectado el plan de negocios. El pronóstico de la demanda se obtiene a través del análisis de la industria, el análisis del mercado objetivo, y el análisis de la competencia.</a:t>
            </a:r>
          </a:p>
          <a:p>
            <a:pPr algn="just"/>
            <a:endParaRPr lang="es-ES" dirty="0"/>
          </a:p>
        </p:txBody>
      </p:sp>
      <p:sp>
        <p:nvSpPr>
          <p:cNvPr id="4"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del estudio de mercado debería incluir los siguientes elementos</a:t>
            </a:r>
            <a:r>
              <a:rPr lang="es-MX" b="1" dirty="0" smtClean="0">
                <a:solidFill>
                  <a:srgbClr val="92D050"/>
                </a:solidFill>
              </a:rPr>
              <a:t>:</a:t>
            </a:r>
            <a:endParaRPr lang="es-ES" b="1" dirty="0">
              <a:solidFill>
                <a:srgbClr val="92D050"/>
              </a:solidFill>
            </a:endParaRPr>
          </a:p>
        </p:txBody>
      </p:sp>
    </p:spTree>
    <p:extLst>
      <p:ext uri="{BB962C8B-B14F-4D97-AF65-F5344CB8AC3E}">
        <p14:creationId xmlns:p14="http://schemas.microsoft.com/office/powerpoint/2010/main" val="2377204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1952625" y="428625"/>
            <a:ext cx="8229600" cy="1143000"/>
          </a:xfrm>
        </p:spPr>
        <p:txBody>
          <a:bodyPr/>
          <a:lstStyle/>
          <a:p>
            <a:pPr eaLnBrk="1" hangingPunct="1"/>
            <a:r>
              <a:rPr lang="es-ES" b="1" dirty="0"/>
              <a:t>Presentación</a:t>
            </a:r>
          </a:p>
        </p:txBody>
      </p:sp>
      <p:sp>
        <p:nvSpPr>
          <p:cNvPr id="2" name="1 Marcador de contenido"/>
          <p:cNvSpPr>
            <a:spLocks noGrp="1"/>
          </p:cNvSpPr>
          <p:nvPr>
            <p:ph idx="1"/>
          </p:nvPr>
        </p:nvSpPr>
        <p:spPr>
          <a:xfrm>
            <a:off x="1219200" y="1794932"/>
            <a:ext cx="10126133" cy="3794307"/>
          </a:xfrm>
        </p:spPr>
        <p:txBody>
          <a:bodyPr>
            <a:normAutofit/>
          </a:bodyPr>
          <a:lstStyle/>
          <a:p>
            <a:pPr algn="just"/>
            <a:r>
              <a:rPr lang="es-MX" sz="2400" dirty="0"/>
              <a:t>Por la trascendencia que en materia económico social representa la empresa en México, la Facultad de Contaduría y Administración, de la Universidad Autónoma del Estado de México, considera importante aumentar en su curricula académica el estudio de la unidad de aprendizaje denominada “Administración de las MYPYMES”, a fin de que los alumnos conozcan la importancia de este gran sector económico del país, así mismo, para que desarrollen las habilidades de un empresario y mediante una metodología establecida sean capaces de auto emplearse al terminar sus estudios, poniendo en marcha una empresa. </a:t>
            </a:r>
            <a:endParaRPr lang="es-US" sz="2400" dirty="0"/>
          </a:p>
          <a:p>
            <a:pPr algn="just"/>
            <a:endParaRPr lang="es-ES" sz="36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6979" y="4717701"/>
            <a:ext cx="2619375" cy="1743075"/>
          </a:xfrm>
          <a:prstGeom prst="rect">
            <a:avLst/>
          </a:prstGeom>
        </p:spPr>
      </p:pic>
    </p:spTree>
    <p:extLst>
      <p:ext uri="{BB962C8B-B14F-4D97-AF65-F5344CB8AC3E}">
        <p14:creationId xmlns:p14="http://schemas.microsoft.com/office/powerpoint/2010/main" val="36256877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4933" y="2017862"/>
            <a:ext cx="11192935" cy="3466878"/>
          </a:xfrm>
        </p:spPr>
        <p:txBody>
          <a:bodyPr/>
          <a:lstStyle/>
          <a:p>
            <a:pPr algn="just" fontAlgn="base"/>
            <a:r>
              <a:rPr lang="es-MX" b="1" dirty="0"/>
              <a:t>El plan de marketing</a:t>
            </a:r>
          </a:p>
          <a:p>
            <a:pPr marL="0" indent="0" algn="just" fontAlgn="base">
              <a:buNone/>
            </a:pPr>
            <a:r>
              <a:rPr lang="es-MX" dirty="0"/>
              <a:t>El plan de marketing o plan de comercialización señala las principales estrategias de marketing o estrategias comerciales que se utilizarán para atender el mercado objetivo.</a:t>
            </a:r>
          </a:p>
          <a:p>
            <a:pPr marL="0" indent="0" algn="just" fontAlgn="base">
              <a:buNone/>
            </a:pPr>
            <a:r>
              <a:rPr lang="es-MX" dirty="0">
                <a:solidFill>
                  <a:schemeClr val="accent5">
                    <a:lumMod val="50000"/>
                  </a:schemeClr>
                </a:solidFill>
              </a:rPr>
              <a:t>Las estrategias de marketing suelen dividirse en estrategias para los cuatro elementos que conforman la mezcla marketing (producto, precio, plaza y promoción).</a:t>
            </a:r>
          </a:p>
          <a:p>
            <a:pPr algn="just"/>
            <a:endParaRPr lang="es-ES" dirty="0"/>
          </a:p>
        </p:txBody>
      </p:sp>
      <p:pic>
        <p:nvPicPr>
          <p:cNvPr id="4" name="Picture 2" descr="Resultado de imagen para marke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1934" y="5010606"/>
            <a:ext cx="3095934" cy="1730523"/>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a:spLocks noGrp="1"/>
          </p:cNvSpPr>
          <p:nvPr>
            <p:ph type="title"/>
          </p:nvPr>
        </p:nvSpPr>
        <p:spPr>
          <a:xfrm>
            <a:off x="838200" y="365125"/>
            <a:ext cx="10515600" cy="1325563"/>
          </a:xfrm>
        </p:spPr>
        <p:txBody>
          <a:bodyPr>
            <a:normAutofit/>
          </a:bodyPr>
          <a:lstStyle/>
          <a:p>
            <a:r>
              <a:rPr lang="es-MX" b="1" dirty="0">
                <a:solidFill>
                  <a:srgbClr val="92D050"/>
                </a:solidFill>
              </a:rPr>
              <a:t>La parte o sección del estudio de mercado debería incluir los siguientes elementos</a:t>
            </a:r>
            <a:r>
              <a:rPr lang="es-MX" b="1" dirty="0" smtClean="0">
                <a:solidFill>
                  <a:srgbClr val="92D050"/>
                </a:solidFill>
              </a:rPr>
              <a:t>:</a:t>
            </a:r>
            <a:endParaRPr lang="es-ES" b="1" dirty="0">
              <a:solidFill>
                <a:srgbClr val="92D050"/>
              </a:solidFill>
            </a:endParaRPr>
          </a:p>
        </p:txBody>
      </p:sp>
    </p:spTree>
    <p:extLst>
      <p:ext uri="{BB962C8B-B14F-4D97-AF65-F5344CB8AC3E}">
        <p14:creationId xmlns:p14="http://schemas.microsoft.com/office/powerpoint/2010/main" val="20472764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5)EL ESTUDIO </a:t>
            </a:r>
            <a:r>
              <a:rPr lang="es-MX" b="1" dirty="0" smtClean="0">
                <a:solidFill>
                  <a:srgbClr val="92D050"/>
                </a:solidFill>
              </a:rPr>
              <a:t>TÉCNICO</a:t>
            </a:r>
            <a:endParaRPr lang="es-ES" dirty="0">
              <a:solidFill>
                <a:srgbClr val="92D050"/>
              </a:solidFill>
            </a:endParaRPr>
          </a:p>
        </p:txBody>
      </p:sp>
      <p:sp>
        <p:nvSpPr>
          <p:cNvPr id="3" name="Marcador de contenido 2"/>
          <p:cNvSpPr>
            <a:spLocks noGrp="1"/>
          </p:cNvSpPr>
          <p:nvPr>
            <p:ph idx="1"/>
          </p:nvPr>
        </p:nvSpPr>
        <p:spPr>
          <a:xfrm>
            <a:off x="838200" y="1825625"/>
            <a:ext cx="10515600" cy="3085042"/>
          </a:xfrm>
        </p:spPr>
        <p:txBody>
          <a:bodyPr>
            <a:normAutofit/>
          </a:bodyPr>
          <a:lstStyle/>
          <a:p>
            <a:pPr marL="0" indent="0" algn="just" fontAlgn="base">
              <a:buNone/>
            </a:pPr>
            <a:r>
              <a:rPr lang="es-MX" dirty="0" smtClean="0"/>
              <a:t>El </a:t>
            </a:r>
            <a:r>
              <a:rPr lang="es-MX" dirty="0"/>
              <a:t>objetivo del estudio técnico es el de mostrar al lector cómo serán las operaciones diarias del negocio, y que quien ha elaborado el plan de negocios, comprende y ha planificado bien dichas operaciones.</a:t>
            </a:r>
          </a:p>
          <a:p>
            <a:pPr marL="0" indent="0" algn="just" fontAlgn="base">
              <a:buNone/>
            </a:pPr>
            <a:r>
              <a:rPr lang="es-MX" dirty="0"/>
              <a:t>Es por ello que el estudio técnico debe proveer suficiente información, pero sin ser demasiado técnico o exhaustivo al punto de llegar a hacerle perder interés al lector por leerlo, o que este no pueda entenderlo debido a su complejidad.</a:t>
            </a:r>
          </a:p>
          <a:p>
            <a:pPr algn="just"/>
            <a:endParaRPr lang="es-ES"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14213"/>
          <a:stretch/>
        </p:blipFill>
        <p:spPr>
          <a:xfrm>
            <a:off x="7750174" y="4293129"/>
            <a:ext cx="2663825" cy="2421475"/>
          </a:xfrm>
          <a:prstGeom prst="rect">
            <a:avLst/>
          </a:prstGeom>
        </p:spPr>
      </p:pic>
    </p:spTree>
    <p:extLst>
      <p:ext uri="{BB962C8B-B14F-4D97-AF65-F5344CB8AC3E}">
        <p14:creationId xmlns:p14="http://schemas.microsoft.com/office/powerpoint/2010/main" val="593036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466" y="1630948"/>
            <a:ext cx="11700934" cy="4854520"/>
          </a:xfrm>
        </p:spPr>
        <p:txBody>
          <a:bodyPr>
            <a:normAutofit/>
          </a:bodyPr>
          <a:lstStyle/>
          <a:p>
            <a:pPr algn="just" fontAlgn="base"/>
            <a:r>
              <a:rPr lang="es-MX" b="1" dirty="0" smtClean="0"/>
              <a:t>Los </a:t>
            </a:r>
            <a:r>
              <a:rPr lang="es-MX" b="1" dirty="0"/>
              <a:t>requerimientos físicos</a:t>
            </a:r>
          </a:p>
          <a:p>
            <a:pPr marL="0" indent="0" algn="just" fontAlgn="base">
              <a:buNone/>
            </a:pPr>
            <a:r>
              <a:rPr lang="es-MX" dirty="0"/>
              <a:t>En este punto hacemos una lista con los requerimientos físicos necesarios para el funcionamiento del negocio (edificios, terrenos, maquinaria, equipos, herramientas, vehículos, mobiliario, insumos o materias primas, etc.), incluyendo sus respectivos costos.</a:t>
            </a:r>
          </a:p>
          <a:p>
            <a:pPr marL="0" indent="0" algn="just" fontAlgn="base">
              <a:buNone/>
            </a:pPr>
            <a:endParaRPr lang="es-MX" dirty="0"/>
          </a:p>
          <a:p>
            <a:pPr algn="just" fontAlgn="base"/>
            <a:r>
              <a:rPr lang="es-MX" b="1" dirty="0"/>
              <a:t>El proceso del negocio</a:t>
            </a:r>
          </a:p>
          <a:p>
            <a:pPr marL="0" indent="0" algn="just" fontAlgn="base">
              <a:buNone/>
            </a:pPr>
            <a:r>
              <a:rPr lang="es-MX" dirty="0"/>
              <a:t>En este punto hacemos una descripción de las etapas que comprenderán las operaciones diarias del negocio, empezando por las compras, pasando por la transformación de los productos, y culminando con el almacenaje y la distribución de estos.</a:t>
            </a:r>
          </a:p>
          <a:p>
            <a:pPr algn="just"/>
            <a:endParaRPr lang="es-MX" dirty="0"/>
          </a:p>
          <a:p>
            <a:pPr algn="just"/>
            <a:endParaRPr lang="es-ES" dirty="0"/>
          </a:p>
        </p:txBody>
      </p:sp>
      <p:sp>
        <p:nvSpPr>
          <p:cNvPr id="2" name="Rectángulo 1"/>
          <p:cNvSpPr/>
          <p:nvPr/>
        </p:nvSpPr>
        <p:spPr>
          <a:xfrm>
            <a:off x="406400" y="184398"/>
            <a:ext cx="10515600" cy="1446550"/>
          </a:xfrm>
          <a:prstGeom prst="rect">
            <a:avLst/>
          </a:prstGeom>
        </p:spPr>
        <p:txBody>
          <a:bodyPr wrap="square">
            <a:spAutoFit/>
          </a:bodyPr>
          <a:lstStyle/>
          <a:p>
            <a:pPr algn="just" fontAlgn="base"/>
            <a:r>
              <a:rPr lang="es-MX" sz="4400" b="1" dirty="0">
                <a:solidFill>
                  <a:srgbClr val="92D050"/>
                </a:solidFill>
                <a:latin typeface="+mj-lt"/>
                <a:ea typeface="+mj-ea"/>
                <a:cs typeface="+mj-cs"/>
              </a:rPr>
              <a:t>La parte o sección del estudio técnico debería incluir los siguientes elementos:</a:t>
            </a:r>
          </a:p>
        </p:txBody>
      </p:sp>
    </p:spTree>
    <p:extLst>
      <p:ext uri="{BB962C8B-B14F-4D97-AF65-F5344CB8AC3E}">
        <p14:creationId xmlns:p14="http://schemas.microsoft.com/office/powerpoint/2010/main" val="5794755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6400" y="1868014"/>
            <a:ext cx="11396133" cy="2094385"/>
          </a:xfrm>
        </p:spPr>
        <p:txBody>
          <a:bodyPr/>
          <a:lstStyle/>
          <a:p>
            <a:pPr algn="just" fontAlgn="base"/>
            <a:r>
              <a:rPr lang="es-MX" b="1" dirty="0"/>
              <a:t>El local del negocio</a:t>
            </a:r>
          </a:p>
          <a:p>
            <a:pPr marL="0" indent="0" algn="just" fontAlgn="base">
              <a:buNone/>
            </a:pPr>
            <a:r>
              <a:rPr lang="es-MX" dirty="0"/>
              <a:t>En este punto hacemos una descripción del local en donde funcionará el negocio, </a:t>
            </a:r>
            <a:r>
              <a:rPr lang="es-MX" dirty="0">
                <a:solidFill>
                  <a:schemeClr val="accent5">
                    <a:lumMod val="75000"/>
                  </a:schemeClr>
                </a:solidFill>
              </a:rPr>
              <a:t>por ejemplo, señalamos su infraestructura, su tamaño, su ubicación y las razones por las que se ha elegido dicha ubicación, etc.</a:t>
            </a:r>
          </a:p>
          <a:p>
            <a:pPr algn="just"/>
            <a:endParaRPr lang="es-ES" dirty="0"/>
          </a:p>
        </p:txBody>
      </p:sp>
      <p:sp>
        <p:nvSpPr>
          <p:cNvPr id="4" name="Rectángulo 3"/>
          <p:cNvSpPr/>
          <p:nvPr/>
        </p:nvSpPr>
        <p:spPr>
          <a:xfrm>
            <a:off x="406400" y="184398"/>
            <a:ext cx="10515600" cy="1446550"/>
          </a:xfrm>
          <a:prstGeom prst="rect">
            <a:avLst/>
          </a:prstGeom>
        </p:spPr>
        <p:txBody>
          <a:bodyPr wrap="square">
            <a:spAutoFit/>
          </a:bodyPr>
          <a:lstStyle/>
          <a:p>
            <a:pPr algn="just" fontAlgn="base"/>
            <a:r>
              <a:rPr lang="es-MX" sz="4400" b="1" dirty="0">
                <a:solidFill>
                  <a:srgbClr val="92D050"/>
                </a:solidFill>
                <a:latin typeface="+mj-lt"/>
                <a:ea typeface="+mj-ea"/>
                <a:cs typeface="+mj-cs"/>
              </a:rPr>
              <a:t>La parte o sección del estudio técnico debería incluir los siguientes elementos:</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6870" y="3675590"/>
            <a:ext cx="4174596" cy="2993107"/>
          </a:xfrm>
          <a:prstGeom prst="rect">
            <a:avLst/>
          </a:prstGeom>
        </p:spPr>
      </p:pic>
    </p:spTree>
    <p:extLst>
      <p:ext uri="{BB962C8B-B14F-4D97-AF65-F5344CB8AC3E}">
        <p14:creationId xmlns:p14="http://schemas.microsoft.com/office/powerpoint/2010/main" val="4291060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6) LA </a:t>
            </a:r>
            <a:r>
              <a:rPr lang="es-MX" b="1" dirty="0" smtClean="0">
                <a:solidFill>
                  <a:srgbClr val="92D050"/>
                </a:solidFill>
              </a:rPr>
              <a:t>ORGANIZACIÓN</a:t>
            </a:r>
            <a:endParaRPr lang="es-ES" dirty="0">
              <a:solidFill>
                <a:srgbClr val="92D050"/>
              </a:solidFill>
            </a:endParaRPr>
          </a:p>
        </p:txBody>
      </p:sp>
      <p:pic>
        <p:nvPicPr>
          <p:cNvPr id="4" name="Picture 2" descr="Resultado de imagen para la organizac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5715" y="1809222"/>
            <a:ext cx="7632304" cy="3294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4825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4134" y="1565083"/>
            <a:ext cx="8703734" cy="4988118"/>
          </a:xfrm>
        </p:spPr>
        <p:txBody>
          <a:bodyPr>
            <a:normAutofit fontScale="92500" lnSpcReduction="20000"/>
          </a:bodyPr>
          <a:lstStyle/>
          <a:p>
            <a:pPr algn="just" fontAlgn="base"/>
            <a:r>
              <a:rPr lang="es-MX" b="1" dirty="0" smtClean="0"/>
              <a:t>La </a:t>
            </a:r>
            <a:r>
              <a:rPr lang="es-MX" b="1" dirty="0"/>
              <a:t>estructura o forma jurídica</a:t>
            </a:r>
          </a:p>
          <a:p>
            <a:pPr marL="0" indent="0" algn="just" fontAlgn="base">
              <a:buNone/>
            </a:pPr>
            <a:r>
              <a:rPr lang="es-MX" dirty="0"/>
              <a:t>En este punto señalamos si el negocio será constituido bajo la forma de personal natural o bajo la forma de persona jurídica, si será una empresa individual o una sociedad, y el tipo de empresa bajo el cual será constituido legalmente (E.I.R.L., S.C., S.A., etc.).</a:t>
            </a:r>
          </a:p>
          <a:p>
            <a:pPr algn="just" fontAlgn="base"/>
            <a:r>
              <a:rPr lang="es-MX" b="1" dirty="0"/>
              <a:t>La estructura orgánica</a:t>
            </a:r>
          </a:p>
          <a:p>
            <a:pPr marL="0" indent="0" algn="just" fontAlgn="base">
              <a:buNone/>
            </a:pPr>
            <a:r>
              <a:rPr lang="es-MX" dirty="0"/>
              <a:t>En este punto señalamos el tipo de organización que tendrá el negocio (funcional, por producto, matricial, etc.), las áreas, departamentos o unidades orgánicas que lo conformarán, y las relaciones jerárquicas que se darán entre estas.</a:t>
            </a:r>
          </a:p>
          <a:p>
            <a:pPr marL="0" indent="0" algn="just" fontAlgn="base">
              <a:buNone/>
            </a:pPr>
            <a:r>
              <a:rPr lang="es-MX" dirty="0"/>
              <a:t>Para una mejor descripción de la estructura orgánica del negocio, es recomendable representar esta a través de un organigrama</a:t>
            </a:r>
            <a:r>
              <a:rPr lang="es-MX" dirty="0" smtClean="0"/>
              <a:t>.</a:t>
            </a:r>
            <a:endParaRPr lang="es-MX" dirty="0"/>
          </a:p>
        </p:txBody>
      </p:sp>
      <p:sp>
        <p:nvSpPr>
          <p:cNvPr id="2" name="Rectángulo 1"/>
          <p:cNvSpPr/>
          <p:nvPr/>
        </p:nvSpPr>
        <p:spPr>
          <a:xfrm>
            <a:off x="474133" y="118533"/>
            <a:ext cx="10921999" cy="1446550"/>
          </a:xfrm>
          <a:prstGeom prst="rect">
            <a:avLst/>
          </a:prstGeom>
        </p:spPr>
        <p:txBody>
          <a:bodyPr wrap="square">
            <a:spAutoFit/>
          </a:bodyPr>
          <a:lstStyle/>
          <a:p>
            <a:pPr algn="just"/>
            <a:r>
              <a:rPr lang="es-MX" sz="4400" b="1" dirty="0">
                <a:solidFill>
                  <a:srgbClr val="92D050"/>
                </a:solidFill>
                <a:latin typeface="+mj-lt"/>
                <a:ea typeface="+mj-ea"/>
                <a:cs typeface="+mj-cs"/>
              </a:rPr>
              <a:t>La parte o sección de la organización debería incluir los siguientes elementos:</a:t>
            </a: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r="15232"/>
          <a:stretch/>
        </p:blipFill>
        <p:spPr>
          <a:xfrm>
            <a:off x="9411229" y="2238375"/>
            <a:ext cx="2484819" cy="2011891"/>
          </a:xfrm>
          <a:prstGeom prst="rect">
            <a:avLst/>
          </a:prstGeom>
        </p:spPr>
      </p:pic>
    </p:spTree>
    <p:extLst>
      <p:ext uri="{BB962C8B-B14F-4D97-AF65-F5344CB8AC3E}">
        <p14:creationId xmlns:p14="http://schemas.microsoft.com/office/powerpoint/2010/main" val="9613748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132" y="1896533"/>
            <a:ext cx="8449735" cy="4453467"/>
          </a:xfrm>
        </p:spPr>
        <p:txBody>
          <a:bodyPr>
            <a:normAutofit fontScale="77500" lnSpcReduction="20000"/>
          </a:bodyPr>
          <a:lstStyle/>
          <a:p>
            <a:pPr algn="just" fontAlgn="base"/>
            <a:r>
              <a:rPr lang="es-MX" b="1" dirty="0"/>
              <a:t>Los cargos y las funciones</a:t>
            </a:r>
          </a:p>
          <a:p>
            <a:pPr marL="0" indent="0" algn="just" fontAlgn="base">
              <a:buNone/>
            </a:pPr>
            <a:r>
              <a:rPr lang="es-MX" dirty="0"/>
              <a:t>En este punto señalamos los puestos o cargos que tendrán cada área, departamento o unidad orgánica del negocio, las funciones generales que tendrán cada uno y, de ser posible, sus funciones específicas o tareas, así como sus obligaciones y responsabilidades.</a:t>
            </a:r>
          </a:p>
          <a:p>
            <a:pPr marL="0" indent="0" algn="just" fontAlgn="base">
              <a:buNone/>
            </a:pPr>
            <a:endParaRPr lang="es-MX" dirty="0"/>
          </a:p>
          <a:p>
            <a:pPr algn="just" fontAlgn="base"/>
            <a:r>
              <a:rPr lang="es-MX" b="1" dirty="0"/>
              <a:t>El requerimiento de personal</a:t>
            </a:r>
          </a:p>
          <a:p>
            <a:pPr marL="0" indent="0" algn="just" fontAlgn="base">
              <a:buNone/>
            </a:pPr>
            <a:r>
              <a:rPr lang="es-MX" dirty="0"/>
              <a:t>En este punto señalamos el personal que será requerido para cada puesto o cargo.</a:t>
            </a:r>
          </a:p>
          <a:p>
            <a:pPr marL="0" indent="0" algn="just" fontAlgn="base">
              <a:buNone/>
            </a:pPr>
            <a:r>
              <a:rPr lang="es-MX" dirty="0">
                <a:solidFill>
                  <a:schemeClr val="accent5">
                    <a:lumMod val="75000"/>
                  </a:schemeClr>
                </a:solidFill>
              </a:rPr>
              <a:t>Para una mejor descripción del requerimiento de personal, es recomendable elaborar un cuadro de asignación de personal, en donde señalemos los puestos o cargos de cada área, el número de vacantes, y el perfil requerido para cada puesto o cargo (experiencia, conocimientos, habilidades y destrezas que una persona debe tener para poder postular</a:t>
            </a:r>
            <a:r>
              <a:rPr lang="es-MX" dirty="0" smtClean="0">
                <a:solidFill>
                  <a:schemeClr val="accent5">
                    <a:lumMod val="75000"/>
                  </a:schemeClr>
                </a:solidFill>
              </a:rPr>
              <a:t>).</a:t>
            </a:r>
            <a:endParaRPr lang="es-MX" dirty="0">
              <a:solidFill>
                <a:schemeClr val="accent5">
                  <a:lumMod val="75000"/>
                </a:schemeClr>
              </a:solidFill>
            </a:endParaRPr>
          </a:p>
        </p:txBody>
      </p:sp>
      <p:sp>
        <p:nvSpPr>
          <p:cNvPr id="4" name="Rectángulo 3"/>
          <p:cNvSpPr/>
          <p:nvPr/>
        </p:nvSpPr>
        <p:spPr>
          <a:xfrm>
            <a:off x="474133" y="118533"/>
            <a:ext cx="10921999" cy="1446550"/>
          </a:xfrm>
          <a:prstGeom prst="rect">
            <a:avLst/>
          </a:prstGeom>
        </p:spPr>
        <p:txBody>
          <a:bodyPr wrap="square">
            <a:spAutoFit/>
          </a:bodyPr>
          <a:lstStyle/>
          <a:p>
            <a:pPr algn="just"/>
            <a:r>
              <a:rPr lang="es-MX" sz="4400" b="1" dirty="0">
                <a:solidFill>
                  <a:srgbClr val="92D050"/>
                </a:solidFill>
                <a:latin typeface="+mj-lt"/>
                <a:ea typeface="+mj-ea"/>
                <a:cs typeface="+mj-cs"/>
              </a:rPr>
              <a:t>La parte o sección de la organización debería incluir los siguientes elementos: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550" y="2709333"/>
            <a:ext cx="3168236" cy="1686983"/>
          </a:xfrm>
          <a:prstGeom prst="rect">
            <a:avLst/>
          </a:prstGeom>
        </p:spPr>
      </p:pic>
    </p:spTree>
    <p:extLst>
      <p:ext uri="{BB962C8B-B14F-4D97-AF65-F5344CB8AC3E}">
        <p14:creationId xmlns:p14="http://schemas.microsoft.com/office/powerpoint/2010/main" val="3411786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565083"/>
            <a:ext cx="7484533" cy="5033570"/>
          </a:xfrm>
        </p:spPr>
        <p:txBody>
          <a:bodyPr>
            <a:normAutofit fontScale="92500"/>
          </a:bodyPr>
          <a:lstStyle/>
          <a:p>
            <a:pPr algn="just" fontAlgn="base"/>
            <a:r>
              <a:rPr lang="es-MX" b="1" dirty="0"/>
              <a:t>Los gastos de personal</a:t>
            </a:r>
          </a:p>
          <a:p>
            <a:pPr marL="0" indent="0" algn="just" fontAlgn="base">
              <a:buNone/>
            </a:pPr>
            <a:r>
              <a:rPr lang="es-MX" dirty="0"/>
              <a:t>En este punto señalamos los sueldos, salarios y beneficios que serán asignados a cada puesto o cargo.</a:t>
            </a:r>
          </a:p>
          <a:p>
            <a:pPr marL="0" indent="0" algn="just" fontAlgn="base">
              <a:buNone/>
            </a:pPr>
            <a:r>
              <a:rPr lang="es-MX" dirty="0"/>
              <a:t>Para una mejor descripción de los gastos de personal, es recomendable también elaborar un cuadro con la proyección de todos los gastos que se van a tener en el personal para el periodo de tiempo en que está proyectado el plan de negocios.</a:t>
            </a:r>
          </a:p>
          <a:p>
            <a:pPr algn="just" fontAlgn="base"/>
            <a:r>
              <a:rPr lang="es-MX" b="1" dirty="0"/>
              <a:t>Los sistemas de información</a:t>
            </a:r>
          </a:p>
          <a:p>
            <a:pPr marL="0" indent="0" algn="just" fontAlgn="base">
              <a:buNone/>
            </a:pPr>
            <a:r>
              <a:rPr lang="es-MX" dirty="0"/>
              <a:t>En este punto describimos los procesos de entrada, almacenamiento, procesamiento y salida de información que tendrá el negocio</a:t>
            </a:r>
            <a:r>
              <a:rPr lang="es-MX" dirty="0" smtClean="0"/>
              <a:t>.</a:t>
            </a:r>
            <a:endParaRPr lang="es-MX" dirty="0"/>
          </a:p>
        </p:txBody>
      </p:sp>
      <p:sp>
        <p:nvSpPr>
          <p:cNvPr id="4" name="Rectángulo 3"/>
          <p:cNvSpPr/>
          <p:nvPr/>
        </p:nvSpPr>
        <p:spPr>
          <a:xfrm>
            <a:off x="474133" y="118533"/>
            <a:ext cx="10921999" cy="1446550"/>
          </a:xfrm>
          <a:prstGeom prst="rect">
            <a:avLst/>
          </a:prstGeom>
        </p:spPr>
        <p:txBody>
          <a:bodyPr wrap="square">
            <a:spAutoFit/>
          </a:bodyPr>
          <a:lstStyle/>
          <a:p>
            <a:pPr algn="just"/>
            <a:r>
              <a:rPr lang="es-MX" sz="4400" b="1" dirty="0">
                <a:solidFill>
                  <a:srgbClr val="92D050"/>
                </a:solidFill>
                <a:latin typeface="+mj-lt"/>
                <a:ea typeface="+mj-ea"/>
                <a:cs typeface="+mj-cs"/>
              </a:rPr>
              <a:t>La parte o sección de la organización debería incluir los siguientes elementos: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0645" y="2301750"/>
            <a:ext cx="3641285" cy="2727449"/>
          </a:xfrm>
          <a:prstGeom prst="rect">
            <a:avLst/>
          </a:prstGeom>
        </p:spPr>
      </p:pic>
    </p:spTree>
    <p:extLst>
      <p:ext uri="{BB962C8B-B14F-4D97-AF65-F5344CB8AC3E}">
        <p14:creationId xmlns:p14="http://schemas.microsoft.com/office/powerpoint/2010/main" val="16687699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133" y="1751346"/>
            <a:ext cx="11684000" cy="2089439"/>
          </a:xfrm>
        </p:spPr>
        <p:txBody>
          <a:bodyPr>
            <a:normAutofit lnSpcReduction="10000"/>
          </a:bodyPr>
          <a:lstStyle/>
          <a:p>
            <a:pPr algn="just" fontAlgn="base"/>
            <a:r>
              <a:rPr lang="es-MX" b="1" dirty="0"/>
              <a:t>El perfil del equipo directivo</a:t>
            </a:r>
          </a:p>
          <a:p>
            <a:pPr algn="just" fontAlgn="base"/>
            <a:r>
              <a:rPr lang="es-MX" dirty="0"/>
              <a:t>En este punto describimos el equipo de trabajo con el que ya se cuenta para poner en marcha y posteriormente dirigir el negocio (esto, sobre todo, si el principal objetivo del plan de negocios es el de presentarlo a potenciales inversionistas).</a:t>
            </a:r>
          </a:p>
          <a:p>
            <a:pPr algn="just"/>
            <a:endParaRPr lang="es-ES" dirty="0"/>
          </a:p>
        </p:txBody>
      </p:sp>
      <p:pic>
        <p:nvPicPr>
          <p:cNvPr id="4" name="Imagen 3"/>
          <p:cNvPicPr>
            <a:picLocks noChangeAspect="1"/>
          </p:cNvPicPr>
          <p:nvPr/>
        </p:nvPicPr>
        <p:blipFill>
          <a:blip r:embed="rId2"/>
          <a:stretch>
            <a:fillRect/>
          </a:stretch>
        </p:blipFill>
        <p:spPr>
          <a:xfrm>
            <a:off x="2760949" y="3977025"/>
            <a:ext cx="5943340" cy="2847109"/>
          </a:xfrm>
          <a:prstGeom prst="rect">
            <a:avLst/>
          </a:prstGeom>
        </p:spPr>
      </p:pic>
      <p:sp>
        <p:nvSpPr>
          <p:cNvPr id="5" name="Rectángulo 4"/>
          <p:cNvSpPr/>
          <p:nvPr/>
        </p:nvSpPr>
        <p:spPr>
          <a:xfrm>
            <a:off x="474133" y="118533"/>
            <a:ext cx="10921999" cy="1446550"/>
          </a:xfrm>
          <a:prstGeom prst="rect">
            <a:avLst/>
          </a:prstGeom>
        </p:spPr>
        <p:txBody>
          <a:bodyPr wrap="square">
            <a:spAutoFit/>
          </a:bodyPr>
          <a:lstStyle/>
          <a:p>
            <a:pPr algn="just"/>
            <a:r>
              <a:rPr lang="es-MX" sz="4400" b="1" dirty="0">
                <a:solidFill>
                  <a:srgbClr val="92D050"/>
                </a:solidFill>
                <a:latin typeface="+mj-lt"/>
                <a:ea typeface="+mj-ea"/>
                <a:cs typeface="+mj-cs"/>
              </a:rPr>
              <a:t>La parte o sección de la organización debería incluir los siguientes elementos:</a:t>
            </a:r>
          </a:p>
        </p:txBody>
      </p:sp>
    </p:spTree>
    <p:extLst>
      <p:ext uri="{BB962C8B-B14F-4D97-AF65-F5344CB8AC3E}">
        <p14:creationId xmlns:p14="http://schemas.microsoft.com/office/powerpoint/2010/main" val="25820515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417096"/>
            <a:ext cx="10557931" cy="1868904"/>
          </a:xfrm>
        </p:spPr>
        <p:txBody>
          <a:bodyPr>
            <a:normAutofit/>
          </a:bodyPr>
          <a:lstStyle/>
          <a:p>
            <a:r>
              <a:rPr lang="es-MX" sz="4000" b="1" dirty="0">
                <a:solidFill>
                  <a:srgbClr val="92D050"/>
                </a:solidFill>
              </a:rPr>
              <a:t>7)EL ESTUDIO DE LA INVERSIÓN Y </a:t>
            </a:r>
            <a:r>
              <a:rPr lang="es-MX" sz="4000" b="1" dirty="0" smtClean="0">
                <a:solidFill>
                  <a:srgbClr val="92D050"/>
                </a:solidFill>
              </a:rPr>
              <a:t>FINANCIAMIENTO</a:t>
            </a:r>
            <a:endParaRPr lang="es-ES" dirty="0">
              <a:solidFill>
                <a:srgbClr val="92D050"/>
              </a:solidFill>
            </a:endParaRPr>
          </a:p>
        </p:txBody>
      </p:sp>
      <p:pic>
        <p:nvPicPr>
          <p:cNvPr id="4" name="Picture 2" descr="Resultado de imagen para diner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91000" y="2787650"/>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744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952625" y="428625"/>
            <a:ext cx="8229600" cy="1143000"/>
          </a:xfrm>
        </p:spPr>
        <p:txBody>
          <a:bodyPr>
            <a:normAutofit/>
          </a:bodyPr>
          <a:lstStyle/>
          <a:p>
            <a:pPr eaLnBrk="1" hangingPunct="1">
              <a:defRPr/>
            </a:pPr>
            <a:r>
              <a:rPr lang="es-ES" sz="4000" b="1" dirty="0"/>
              <a:t>Propósito de la unidad de aprendizaje </a:t>
            </a:r>
            <a:endParaRPr lang="es-ES" sz="4000" dirty="0"/>
          </a:p>
        </p:txBody>
      </p:sp>
      <p:sp>
        <p:nvSpPr>
          <p:cNvPr id="10243" name="2 Marcador de contenido"/>
          <p:cNvSpPr>
            <a:spLocks noGrp="1"/>
          </p:cNvSpPr>
          <p:nvPr>
            <p:ph idx="1"/>
          </p:nvPr>
        </p:nvSpPr>
        <p:spPr>
          <a:xfrm>
            <a:off x="1066800" y="1714489"/>
            <a:ext cx="10363200" cy="3213111"/>
          </a:xfrm>
        </p:spPr>
        <p:txBody>
          <a:bodyPr>
            <a:noAutofit/>
          </a:bodyPr>
          <a:lstStyle/>
          <a:p>
            <a:pPr marL="0" indent="0" algn="just">
              <a:buNone/>
            </a:pPr>
            <a:r>
              <a:rPr lang="es-MX" sz="2800" b="1" dirty="0" smtClean="0"/>
              <a:t>El </a:t>
            </a:r>
            <a:r>
              <a:rPr lang="es-MX" sz="2800" b="1" dirty="0"/>
              <a:t>alumno: </a:t>
            </a:r>
          </a:p>
          <a:p>
            <a:pPr algn="just"/>
            <a:endParaRPr lang="es-US" sz="1600" dirty="0"/>
          </a:p>
          <a:p>
            <a:pPr algn="just"/>
            <a:r>
              <a:rPr lang="es-MX" sz="2800" dirty="0"/>
              <a:t>Aplicando las técnicas de investigación de campo, documental y electrónica, para obtener la información correspondiente a los apoyos de los organismos públicos y privados que apoyan a las MIPyMES y su forma de operación, por medio de equipos de trabajo para elaborar un cuadro comparativo y ser expuesto en clase. 	</a:t>
            </a:r>
          </a:p>
          <a:p>
            <a:pPr marL="0" indent="0" algn="just">
              <a:buNone/>
            </a:pPr>
            <a:endParaRPr lang="es-US" sz="2800" dirty="0"/>
          </a:p>
          <a:p>
            <a:pPr algn="just" eaLnBrk="1" hangingPunct="1"/>
            <a:endParaRPr lang="es-ES" sz="32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1125" y="4697412"/>
            <a:ext cx="2362200" cy="1933575"/>
          </a:xfrm>
          <a:prstGeom prst="rect">
            <a:avLst/>
          </a:prstGeom>
        </p:spPr>
      </p:pic>
    </p:spTree>
    <p:extLst>
      <p:ext uri="{BB962C8B-B14F-4D97-AF65-F5344CB8AC3E}">
        <p14:creationId xmlns:p14="http://schemas.microsoft.com/office/powerpoint/2010/main" val="16300972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5467" y="1341299"/>
            <a:ext cx="11531600" cy="5330436"/>
          </a:xfrm>
        </p:spPr>
        <p:txBody>
          <a:bodyPr>
            <a:normAutofit/>
          </a:bodyPr>
          <a:lstStyle/>
          <a:p>
            <a:pPr algn="just" fontAlgn="base"/>
            <a:r>
              <a:rPr lang="es-MX" b="1" dirty="0" smtClean="0"/>
              <a:t>La </a:t>
            </a:r>
            <a:r>
              <a:rPr lang="es-MX" b="1" dirty="0"/>
              <a:t>inversión fija</a:t>
            </a:r>
          </a:p>
          <a:p>
            <a:pPr marL="0" indent="0" algn="just" fontAlgn="base">
              <a:buNone/>
            </a:pPr>
            <a:r>
              <a:rPr lang="es-MX" dirty="0"/>
              <a:t>En este punto hacernos una lista de todos los activos fijos (elementos tangibles necesarios para el funcionamiento del negocio que no estarán para la venta) que se van a requerir, con sus respectivos costos estimados.</a:t>
            </a:r>
          </a:p>
          <a:p>
            <a:pPr marL="0" indent="0" algn="just" fontAlgn="base">
              <a:buNone/>
            </a:pPr>
            <a:endParaRPr lang="es-MX" dirty="0"/>
          </a:p>
          <a:p>
            <a:pPr algn="just" fontAlgn="base"/>
            <a:r>
              <a:rPr lang="es-MX" b="1" dirty="0"/>
              <a:t>Los activos intangibles</a:t>
            </a:r>
          </a:p>
          <a:p>
            <a:pPr marL="0" indent="0" algn="just" fontAlgn="base">
              <a:buNone/>
            </a:pPr>
            <a:r>
              <a:rPr lang="es-MX" dirty="0"/>
              <a:t>En este punto hacemos una lista de todos los activos intangibles (elementos intangibles necesarios para el funcionamiento del negocio) que se van requerir, con sus respectivos costos estimados.</a:t>
            </a:r>
          </a:p>
          <a:p>
            <a:pPr algn="just"/>
            <a:endParaRPr lang="es-ES" dirty="0"/>
          </a:p>
        </p:txBody>
      </p:sp>
      <p:sp>
        <p:nvSpPr>
          <p:cNvPr id="2" name="Rectángulo 1"/>
          <p:cNvSpPr/>
          <p:nvPr/>
        </p:nvSpPr>
        <p:spPr>
          <a:xfrm>
            <a:off x="270936" y="140970"/>
            <a:ext cx="11802533" cy="1200329"/>
          </a:xfrm>
          <a:prstGeom prst="rect">
            <a:avLst/>
          </a:prstGeom>
        </p:spPr>
        <p:txBody>
          <a:bodyPr wrap="square">
            <a:spAutoFit/>
          </a:bodyPr>
          <a:lstStyle/>
          <a:p>
            <a:pPr algn="just"/>
            <a:r>
              <a:rPr lang="es-MX" sz="3600" b="1" dirty="0">
                <a:solidFill>
                  <a:srgbClr val="92D050"/>
                </a:solidFill>
                <a:latin typeface="+mj-lt"/>
                <a:ea typeface="+mj-ea"/>
                <a:cs typeface="+mj-cs"/>
              </a:rPr>
              <a:t>La parte o sección del estudio de la inversión y financiamiento debería incluir los siguientes elementos:</a:t>
            </a:r>
          </a:p>
        </p:txBody>
      </p:sp>
    </p:spTree>
    <p:extLst>
      <p:ext uri="{BB962C8B-B14F-4D97-AF65-F5344CB8AC3E}">
        <p14:creationId xmlns:p14="http://schemas.microsoft.com/office/powerpoint/2010/main" val="11498434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1" y="561473"/>
            <a:ext cx="9601196" cy="5662863"/>
          </a:xfrm>
        </p:spPr>
        <p:txBody>
          <a:bodyPr/>
          <a:lstStyle/>
          <a:p>
            <a:pPr algn="just" fontAlgn="base"/>
            <a:r>
              <a:rPr lang="es-MX" b="1" dirty="0"/>
              <a:t>El capital de trabajo</a:t>
            </a:r>
          </a:p>
          <a:p>
            <a:pPr marL="0" indent="0" algn="just" fontAlgn="base">
              <a:buNone/>
            </a:pPr>
            <a:r>
              <a:rPr lang="es-MX" dirty="0"/>
              <a:t>El capital de trabajo es el dinero necesario para el funcionamiento del negocio durante el primer ciclo productivo (tiempo transcurrido desde que se inician las operaciones del negocio hasta que se obtiene dinero en cantidades suficientes como para seguir operando normalmente sin requerir más inversión).</a:t>
            </a:r>
          </a:p>
          <a:p>
            <a:pPr marL="0" indent="0" algn="just" fontAlgn="base">
              <a:buNone/>
            </a:pPr>
            <a:r>
              <a:rPr lang="es-MX" dirty="0"/>
              <a:t>En este punto hacemos una lista de todos los elementos que conformarán el capital de trabajo, con sus respectivos costos estimados.</a:t>
            </a:r>
          </a:p>
          <a:p>
            <a:pPr algn="just"/>
            <a:endParaRPr lang="es-MX" dirty="0"/>
          </a:p>
          <a:p>
            <a:pPr algn="just"/>
            <a:endParaRPr lang="es-ES" dirty="0"/>
          </a:p>
        </p:txBody>
      </p:sp>
      <p:pic>
        <p:nvPicPr>
          <p:cNvPr id="4" name="Imagen 3"/>
          <p:cNvPicPr>
            <a:picLocks noChangeAspect="1"/>
          </p:cNvPicPr>
          <p:nvPr/>
        </p:nvPicPr>
        <p:blipFill>
          <a:blip r:embed="rId2"/>
          <a:stretch>
            <a:fillRect/>
          </a:stretch>
        </p:blipFill>
        <p:spPr>
          <a:xfrm>
            <a:off x="5815302" y="4396083"/>
            <a:ext cx="3492629" cy="2315765"/>
          </a:xfrm>
          <a:prstGeom prst="rect">
            <a:avLst/>
          </a:prstGeom>
        </p:spPr>
      </p:pic>
    </p:spTree>
    <p:extLst>
      <p:ext uri="{BB962C8B-B14F-4D97-AF65-F5344CB8AC3E}">
        <p14:creationId xmlns:p14="http://schemas.microsoft.com/office/powerpoint/2010/main" val="1630111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6533" y="461656"/>
            <a:ext cx="11108267" cy="5678906"/>
          </a:xfrm>
        </p:spPr>
        <p:txBody>
          <a:bodyPr>
            <a:normAutofit lnSpcReduction="10000"/>
          </a:bodyPr>
          <a:lstStyle/>
          <a:p>
            <a:pPr algn="just" fontAlgn="base"/>
            <a:r>
              <a:rPr lang="es-MX" b="1" dirty="0"/>
              <a:t>La inversión total</a:t>
            </a:r>
          </a:p>
          <a:p>
            <a:pPr marL="0" indent="0" algn="just" fontAlgn="base">
              <a:buNone/>
            </a:pPr>
            <a:r>
              <a:rPr lang="es-MX" dirty="0"/>
              <a:t>La inversión total del proyecto se obtiene al sumar la inversión fija, los activos intangibles y el capital de trabajo.</a:t>
            </a:r>
          </a:p>
          <a:p>
            <a:pPr marL="0" indent="0" algn="just" fontAlgn="base">
              <a:buNone/>
            </a:pPr>
            <a:r>
              <a:rPr lang="es-MX" dirty="0">
                <a:solidFill>
                  <a:schemeClr val="accent4">
                    <a:lumMod val="50000"/>
                  </a:schemeClr>
                </a:solidFill>
              </a:rPr>
              <a:t>En este punto señalamos el monto al que asciende la inversión fija, el monto al que asciende los activos intangibles y el monto al que asciende el capital de trabajo, y luego el monto al que asciende la inversión total del proyecto.</a:t>
            </a:r>
          </a:p>
          <a:p>
            <a:pPr algn="just" fontAlgn="base"/>
            <a:r>
              <a:rPr lang="es-MX" b="1" dirty="0"/>
              <a:t>La estructura del financiamiento</a:t>
            </a:r>
          </a:p>
          <a:p>
            <a:pPr marL="0" indent="0" algn="just" fontAlgn="base">
              <a:buNone/>
            </a:pPr>
            <a:r>
              <a:rPr lang="es-MX" dirty="0"/>
              <a:t>En este punto señalamos si el proyecto será financiado en su totalidad con capital propio, o se requerirá de algún tipo de financiamiento externo.</a:t>
            </a:r>
          </a:p>
          <a:p>
            <a:pPr marL="0" indent="0" algn="just" fontAlgn="base">
              <a:buNone/>
            </a:pPr>
            <a:r>
              <a:rPr lang="es-MX" dirty="0">
                <a:solidFill>
                  <a:schemeClr val="accent4">
                    <a:lumMod val="50000"/>
                  </a:schemeClr>
                </a:solidFill>
              </a:rPr>
              <a:t>En caso de hacer uso de financiamiento externo, señalamos qué porcentaje del total de la inversión se cubrirá con capital propio, y qué porcentaje se cubrirá con capital externo (por ejemplo, podríamos financiar el proyecto en un 40% con capital propio, y en un 60% con capital externo).</a:t>
            </a:r>
          </a:p>
          <a:p>
            <a:pPr algn="just"/>
            <a:endParaRPr lang="es-ES" dirty="0"/>
          </a:p>
        </p:txBody>
      </p:sp>
    </p:spTree>
    <p:extLst>
      <p:ext uri="{BB962C8B-B14F-4D97-AF65-F5344CB8AC3E}">
        <p14:creationId xmlns:p14="http://schemas.microsoft.com/office/powerpoint/2010/main" val="38445442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1" y="513348"/>
            <a:ext cx="9601196" cy="2323370"/>
          </a:xfrm>
        </p:spPr>
        <p:txBody>
          <a:bodyPr/>
          <a:lstStyle/>
          <a:p>
            <a:pPr algn="just" fontAlgn="base"/>
            <a:r>
              <a:rPr lang="es-MX" b="1" dirty="0"/>
              <a:t>Las fuentes de financiamiento</a:t>
            </a:r>
          </a:p>
          <a:p>
            <a:pPr marL="0" indent="0" algn="just" fontAlgn="base">
              <a:buNone/>
            </a:pPr>
            <a:r>
              <a:rPr lang="es-MX" dirty="0"/>
              <a:t>En caso de hacer uso de financiamiento externo y conocer de antemano la fuente (o fuentes) de donde se obtendrá, en este punto describimos dicha fuente (o fuentes) y señalamos las características del crédito.</a:t>
            </a:r>
          </a:p>
          <a:p>
            <a:pPr algn="just"/>
            <a:endParaRPr lang="es-MX" dirty="0"/>
          </a:p>
          <a:p>
            <a:pPr algn="just"/>
            <a:endParaRPr lang="es-ES" dirty="0"/>
          </a:p>
        </p:txBody>
      </p:sp>
      <p:pic>
        <p:nvPicPr>
          <p:cNvPr id="4" name="Picture 2" descr="Resultado de imagen para financiami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512" y="2836717"/>
            <a:ext cx="3588542" cy="2392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1358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705852"/>
            <a:ext cx="9601196" cy="1411705"/>
          </a:xfrm>
        </p:spPr>
        <p:txBody>
          <a:bodyPr>
            <a:noAutofit/>
          </a:bodyPr>
          <a:lstStyle/>
          <a:p>
            <a:r>
              <a:rPr lang="es-MX" sz="3600" b="1" dirty="0">
                <a:solidFill>
                  <a:srgbClr val="92D050"/>
                </a:solidFill>
              </a:rPr>
              <a:t>8)EL ESTUDIO DE LOS INGRESOS Y EGRESOS</a:t>
            </a:r>
            <a:br>
              <a:rPr lang="es-MX" sz="3600" b="1" dirty="0">
                <a:solidFill>
                  <a:srgbClr val="92D050"/>
                </a:solidFill>
              </a:rPr>
            </a:br>
            <a:endParaRPr lang="es-ES" sz="3600" dirty="0">
              <a:solidFill>
                <a:srgbClr val="92D050"/>
              </a:solidFill>
            </a:endParaRPr>
          </a:p>
        </p:txBody>
      </p:sp>
      <p:sp>
        <p:nvSpPr>
          <p:cNvPr id="3" name="Marcador de contenido 2"/>
          <p:cNvSpPr>
            <a:spLocks noGrp="1"/>
          </p:cNvSpPr>
          <p:nvPr>
            <p:ph idx="1"/>
          </p:nvPr>
        </p:nvSpPr>
        <p:spPr>
          <a:xfrm>
            <a:off x="838200" y="1825625"/>
            <a:ext cx="10515600" cy="2390775"/>
          </a:xfrm>
        </p:spPr>
        <p:txBody>
          <a:bodyPr/>
          <a:lstStyle/>
          <a:p>
            <a:pPr algn="just"/>
            <a:r>
              <a:rPr lang="es-MX" dirty="0"/>
              <a:t>El tiempo en que es proyectado un plan de negocios suele depender de los objetivos del mismo y del tipo de negocio que se va realizar. Lo usual es hacer una proyección de 3 a 5 años, realizando proyecciones mensuales para los primeros 12 meses, y luego proyecciones anuales para los siguientes 2, 3 o 4 años.</a:t>
            </a:r>
          </a:p>
          <a:p>
            <a:pPr algn="just"/>
            <a:endParaRPr lang="es-ES" dirty="0"/>
          </a:p>
        </p:txBody>
      </p:sp>
      <p:pic>
        <p:nvPicPr>
          <p:cNvPr id="4" name="Imagen 3"/>
          <p:cNvPicPr>
            <a:picLocks noChangeAspect="1"/>
          </p:cNvPicPr>
          <p:nvPr/>
        </p:nvPicPr>
        <p:blipFill>
          <a:blip r:embed="rId2"/>
          <a:stretch>
            <a:fillRect/>
          </a:stretch>
        </p:blipFill>
        <p:spPr>
          <a:xfrm>
            <a:off x="4508687" y="3998675"/>
            <a:ext cx="3174623" cy="2232792"/>
          </a:xfrm>
          <a:prstGeom prst="rect">
            <a:avLst/>
          </a:prstGeom>
        </p:spPr>
      </p:pic>
    </p:spTree>
    <p:extLst>
      <p:ext uri="{BB962C8B-B14F-4D97-AF65-F5344CB8AC3E}">
        <p14:creationId xmlns:p14="http://schemas.microsoft.com/office/powerpoint/2010/main" val="27473617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1" y="561474"/>
            <a:ext cx="9601196" cy="5550568"/>
          </a:xfrm>
        </p:spPr>
        <p:txBody>
          <a:bodyPr/>
          <a:lstStyle/>
          <a:p>
            <a:pPr algn="just" fontAlgn="base"/>
            <a:r>
              <a:rPr lang="es-MX" b="1" dirty="0" smtClean="0"/>
              <a:t>Los </a:t>
            </a:r>
            <a:r>
              <a:rPr lang="es-MX" b="1" dirty="0"/>
              <a:t>presupuestos de ingresos</a:t>
            </a:r>
          </a:p>
          <a:p>
            <a:pPr marL="0" indent="0" algn="just" fontAlgn="base">
              <a:buNone/>
            </a:pPr>
            <a:r>
              <a:rPr lang="es-MX" dirty="0"/>
              <a:t>En este punto desarrollamos los presupuestos de ingresos para el periodo de tiempo en que vamos a proyectar el plan de negocios.</a:t>
            </a:r>
          </a:p>
          <a:p>
            <a:pPr marL="0" indent="0" algn="just" fontAlgn="base">
              <a:buNone/>
            </a:pPr>
            <a:r>
              <a:rPr lang="es-MX" dirty="0"/>
              <a:t>A menos que no existan otros tipos de ingresos, los presupuestos de ingresos básicamente son los siguientes:</a:t>
            </a:r>
          </a:p>
          <a:p>
            <a:pPr algn="just"/>
            <a:endParaRPr lang="es-ES" dirty="0"/>
          </a:p>
        </p:txBody>
      </p:sp>
      <p:pic>
        <p:nvPicPr>
          <p:cNvPr id="4" name="Imagen 3"/>
          <p:cNvPicPr>
            <a:picLocks noChangeAspect="1"/>
          </p:cNvPicPr>
          <p:nvPr/>
        </p:nvPicPr>
        <p:blipFill>
          <a:blip r:embed="rId2"/>
          <a:stretch>
            <a:fillRect/>
          </a:stretch>
        </p:blipFill>
        <p:spPr>
          <a:xfrm>
            <a:off x="2747431" y="3336758"/>
            <a:ext cx="6697136" cy="30048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237310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3334" y="577516"/>
            <a:ext cx="11768666" cy="5871410"/>
          </a:xfrm>
        </p:spPr>
        <p:txBody>
          <a:bodyPr/>
          <a:lstStyle/>
          <a:p>
            <a:pPr algn="just" fontAlgn="base"/>
            <a:r>
              <a:rPr lang="es-MX" b="1" dirty="0"/>
              <a:t>Los presupuestos de egresos</a:t>
            </a:r>
          </a:p>
          <a:p>
            <a:pPr marL="0" indent="0" algn="just" fontAlgn="base">
              <a:buNone/>
            </a:pPr>
            <a:r>
              <a:rPr lang="es-MX" dirty="0"/>
              <a:t>En este punto desarrollamos los presupuestos de egresos para el mismo periodo de tiempo en que hemos proyectado los ingresos.</a:t>
            </a:r>
          </a:p>
          <a:p>
            <a:pPr algn="just" fontAlgn="base"/>
            <a:r>
              <a:rPr lang="es-MX" b="1" dirty="0"/>
              <a:t>El punto de equilibrio</a:t>
            </a:r>
          </a:p>
          <a:p>
            <a:pPr marL="0" indent="0" algn="just" fontAlgn="base">
              <a:buNone/>
            </a:pPr>
            <a:r>
              <a:rPr lang="es-MX" dirty="0"/>
              <a:t>En este punto hallamos el punto de equilibrio del negocio (el punto de actividad o volumen de ventas en donde los ingresos son iguales a los egresos).</a:t>
            </a:r>
          </a:p>
          <a:p>
            <a:pPr algn="just" fontAlgn="base"/>
            <a:r>
              <a:rPr lang="es-MX" b="1" dirty="0"/>
              <a:t>El flujo de caja proyectado</a:t>
            </a:r>
          </a:p>
          <a:p>
            <a:pPr marL="0" indent="0" algn="just" fontAlgn="base">
              <a:buNone/>
            </a:pPr>
            <a:r>
              <a:rPr lang="es-MX" dirty="0"/>
              <a:t>En este punto desarrollamos el flujo de caja proyectado o presupuesto de efectivo.</a:t>
            </a:r>
          </a:p>
          <a:p>
            <a:pPr algn="just"/>
            <a:endParaRPr lang="es-ES" dirty="0"/>
          </a:p>
        </p:txBody>
      </p:sp>
      <p:pic>
        <p:nvPicPr>
          <p:cNvPr id="4" name="Imagen 3"/>
          <p:cNvPicPr>
            <a:picLocks noChangeAspect="1"/>
          </p:cNvPicPr>
          <p:nvPr/>
        </p:nvPicPr>
        <p:blipFill>
          <a:blip r:embed="rId2"/>
          <a:stretch>
            <a:fillRect/>
          </a:stretch>
        </p:blipFill>
        <p:spPr>
          <a:xfrm>
            <a:off x="4721151" y="4527206"/>
            <a:ext cx="2749695" cy="1921720"/>
          </a:xfrm>
          <a:prstGeom prst="rect">
            <a:avLst/>
          </a:prstGeom>
        </p:spPr>
      </p:pic>
    </p:spTree>
    <p:extLst>
      <p:ext uri="{BB962C8B-B14F-4D97-AF65-F5344CB8AC3E}">
        <p14:creationId xmlns:p14="http://schemas.microsoft.com/office/powerpoint/2010/main" val="40259741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81264"/>
            <a:ext cx="11734800" cy="2647858"/>
          </a:xfrm>
        </p:spPr>
        <p:txBody>
          <a:bodyPr>
            <a:normAutofit fontScale="92500" lnSpcReduction="10000"/>
          </a:bodyPr>
          <a:lstStyle/>
          <a:p>
            <a:r>
              <a:rPr lang="es-MX" b="1" dirty="0"/>
              <a:t>El estado de ganancias y pérdidas </a:t>
            </a:r>
            <a:r>
              <a:rPr lang="es-MX" b="1" dirty="0" smtClean="0"/>
              <a:t>proyectado</a:t>
            </a:r>
            <a:r>
              <a:rPr lang="es-MX" b="1" dirty="0"/>
              <a:t/>
            </a:r>
            <a:br>
              <a:rPr lang="es-MX" b="1" dirty="0"/>
            </a:br>
            <a:r>
              <a:rPr lang="es-MX" dirty="0"/>
              <a:t>En este punto desarrollamos el estado de ganancias y pérdidas proyectado o presupuesto operativo.</a:t>
            </a:r>
            <a:br>
              <a:rPr lang="es-MX" dirty="0"/>
            </a:br>
            <a:r>
              <a:rPr lang="es-MX" dirty="0"/>
              <a:t/>
            </a:r>
            <a:br>
              <a:rPr lang="es-MX" dirty="0"/>
            </a:br>
            <a:r>
              <a:rPr lang="es-MX" b="1" dirty="0"/>
              <a:t>El balance general proyectado</a:t>
            </a:r>
            <a:br>
              <a:rPr lang="es-MX" b="1" dirty="0"/>
            </a:br>
            <a:r>
              <a:rPr lang="es-MX" dirty="0"/>
              <a:t>Y en este punto desarrollamos el balance general proyectado.</a:t>
            </a:r>
            <a:br>
              <a:rPr lang="es-MX" dirty="0"/>
            </a:br>
            <a:r>
              <a:rPr lang="es-MX" dirty="0"/>
              <a:t/>
            </a:r>
            <a:br>
              <a:rPr lang="es-MX" dirty="0"/>
            </a:br>
            <a:endParaRPr lang="es-ES" dirty="0"/>
          </a:p>
        </p:txBody>
      </p:sp>
      <p:pic>
        <p:nvPicPr>
          <p:cNvPr id="4" name="Picture 2" descr="Resultado de imagen para estados financieros proyectados"/>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24423" y="3441031"/>
            <a:ext cx="3100866" cy="231272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estados financieros proyectad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4310" y="3129121"/>
            <a:ext cx="3044825" cy="2624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6298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9)LA EVALUACIÓN DEL </a:t>
            </a:r>
            <a:r>
              <a:rPr lang="es-MX" b="1" dirty="0" smtClean="0">
                <a:solidFill>
                  <a:srgbClr val="92D050"/>
                </a:solidFill>
              </a:rPr>
              <a:t>PROYECTO</a:t>
            </a:r>
            <a:endParaRPr lang="es-ES" dirty="0">
              <a:solidFill>
                <a:srgbClr val="92D050"/>
              </a:solidFill>
            </a:endParaRPr>
          </a:p>
        </p:txBody>
      </p:sp>
      <p:sp>
        <p:nvSpPr>
          <p:cNvPr id="3" name="Marcador de contenido 2"/>
          <p:cNvSpPr>
            <a:spLocks noGrp="1"/>
          </p:cNvSpPr>
          <p:nvPr>
            <p:ph idx="1"/>
          </p:nvPr>
        </p:nvSpPr>
        <p:spPr/>
        <p:txBody>
          <a:bodyPr/>
          <a:lstStyle/>
          <a:p>
            <a:pPr marL="0" indent="0" algn="just">
              <a:buNone/>
            </a:pPr>
            <a:r>
              <a:rPr lang="es-MX" dirty="0" smtClean="0"/>
              <a:t>El </a:t>
            </a:r>
            <a:r>
              <a:rPr lang="es-MX" dirty="0"/>
              <a:t>objetivo de la evaluación del proyecto es el de mostrar al lector que el proyecto es rentable, en cuánto tiempo se recuperará la inversión, y cuánto es lo que se espera obtener por ella.</a:t>
            </a:r>
          </a:p>
          <a:p>
            <a:pPr marL="0" indent="0" algn="just">
              <a:buNone/>
            </a:pPr>
            <a:endParaRPr lang="es-MX" dirty="0"/>
          </a:p>
          <a:p>
            <a:pPr algn="just"/>
            <a:endParaRPr lang="es-ES" dirty="0"/>
          </a:p>
        </p:txBody>
      </p:sp>
      <p:pic>
        <p:nvPicPr>
          <p:cNvPr id="4" name="Picture 4" descr="Resultado de imagen para evaluacion del proyec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8161" y="3908425"/>
            <a:ext cx="3495675" cy="2238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9735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1444" y="593558"/>
            <a:ext cx="9601196" cy="5522942"/>
          </a:xfrm>
        </p:spPr>
        <p:txBody>
          <a:bodyPr/>
          <a:lstStyle/>
          <a:p>
            <a:pPr algn="just" fontAlgn="base"/>
            <a:r>
              <a:rPr lang="es-MX" b="1" dirty="0">
                <a:solidFill>
                  <a:srgbClr val="92D050"/>
                </a:solidFill>
              </a:rPr>
              <a:t>El periodo de recuperación de la inversión</a:t>
            </a:r>
          </a:p>
          <a:p>
            <a:pPr marL="0" indent="0" algn="just" fontAlgn="base">
              <a:buNone/>
            </a:pPr>
            <a:r>
              <a:rPr lang="es-MX" dirty="0"/>
              <a:t>El periodo de recuperación de la inversión señala el periodo de tiempo que va a tomar recuperar el capital invertido.</a:t>
            </a:r>
          </a:p>
          <a:p>
            <a:pPr marL="0" indent="0" algn="just" fontAlgn="base">
              <a:buNone/>
            </a:pPr>
            <a:r>
              <a:rPr lang="es-MX" dirty="0"/>
              <a:t>Para hallarlo, debemos tomar en cuenta la inversión del proyecto (estudio de la inversión y financiamiento) y los resultados del flujo de caja proyectado (estudio de los ingresos y egresos).</a:t>
            </a:r>
          </a:p>
          <a:p>
            <a:pPr algn="just"/>
            <a:endParaRPr lang="es-MX" dirty="0"/>
          </a:p>
          <a:p>
            <a:pPr algn="just"/>
            <a:endParaRPr lang="es-ES" dirty="0"/>
          </a:p>
        </p:txBody>
      </p:sp>
      <p:pic>
        <p:nvPicPr>
          <p:cNvPr id="4" name="Imagen 3"/>
          <p:cNvPicPr>
            <a:picLocks noChangeAspect="1"/>
          </p:cNvPicPr>
          <p:nvPr/>
        </p:nvPicPr>
        <p:blipFill>
          <a:blip r:embed="rId2"/>
          <a:stretch>
            <a:fillRect/>
          </a:stretch>
        </p:blipFill>
        <p:spPr>
          <a:xfrm>
            <a:off x="4443117" y="3619788"/>
            <a:ext cx="3337850" cy="2496712"/>
          </a:xfrm>
          <a:prstGeom prst="rect">
            <a:avLst/>
          </a:prstGeom>
        </p:spPr>
      </p:pic>
    </p:spTree>
    <p:extLst>
      <p:ext uri="{BB962C8B-B14F-4D97-AF65-F5344CB8AC3E}">
        <p14:creationId xmlns:p14="http://schemas.microsoft.com/office/powerpoint/2010/main" val="3702435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952625" y="428625"/>
            <a:ext cx="8229600" cy="1143000"/>
          </a:xfrm>
        </p:spPr>
        <p:txBody>
          <a:bodyPr>
            <a:normAutofit/>
          </a:bodyPr>
          <a:lstStyle/>
          <a:p>
            <a:pPr eaLnBrk="1" hangingPunct="1">
              <a:defRPr/>
            </a:pPr>
            <a:r>
              <a:rPr lang="es-ES" sz="4000" b="1" dirty="0"/>
              <a:t>Competencias Genéricas </a:t>
            </a:r>
            <a:endParaRPr lang="es-ES" sz="4000" dirty="0"/>
          </a:p>
        </p:txBody>
      </p:sp>
      <p:sp>
        <p:nvSpPr>
          <p:cNvPr id="10243" name="2 Marcador de contenido"/>
          <p:cNvSpPr>
            <a:spLocks noGrp="1"/>
          </p:cNvSpPr>
          <p:nvPr>
            <p:ph idx="1"/>
          </p:nvPr>
        </p:nvSpPr>
        <p:spPr>
          <a:xfrm>
            <a:off x="1134533" y="1833023"/>
            <a:ext cx="10109200" cy="1435111"/>
          </a:xfrm>
        </p:spPr>
        <p:txBody>
          <a:bodyPr>
            <a:noAutofit/>
          </a:bodyPr>
          <a:lstStyle/>
          <a:p>
            <a:pPr algn="just"/>
            <a:r>
              <a:rPr lang="es-MX" sz="2800" dirty="0" smtClean="0"/>
              <a:t>Será </a:t>
            </a:r>
            <a:r>
              <a:rPr lang="es-MX" sz="2800" dirty="0"/>
              <a:t>capaz de administrar eficientemente una MIPyMES, asesorar los protocolos familiares y desarrollar una pequeña empresa para lograr su autoempleo.</a:t>
            </a:r>
            <a:endParaRPr lang="es-US" sz="2800" dirty="0"/>
          </a:p>
          <a:p>
            <a:pPr algn="just"/>
            <a:endParaRPr lang="es-US" sz="36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6900" y="2896129"/>
            <a:ext cx="4505325" cy="3267075"/>
          </a:xfrm>
          <a:prstGeom prst="rect">
            <a:avLst/>
          </a:prstGeom>
        </p:spPr>
      </p:pic>
    </p:spTree>
    <p:extLst>
      <p:ext uri="{BB962C8B-B14F-4D97-AF65-F5344CB8AC3E}">
        <p14:creationId xmlns:p14="http://schemas.microsoft.com/office/powerpoint/2010/main" val="334464668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8000" y="609600"/>
            <a:ext cx="10388597" cy="5266268"/>
          </a:xfrm>
        </p:spPr>
        <p:txBody>
          <a:bodyPr>
            <a:normAutofit fontScale="92500"/>
          </a:bodyPr>
          <a:lstStyle/>
          <a:p>
            <a:pPr marL="0" indent="0" algn="just" fontAlgn="base">
              <a:buNone/>
            </a:pPr>
            <a:r>
              <a:rPr lang="es-MX" b="1" dirty="0">
                <a:solidFill>
                  <a:srgbClr val="92D050"/>
                </a:solidFill>
              </a:rPr>
              <a:t>El retorno sobre la inversión (ROI)</a:t>
            </a:r>
          </a:p>
          <a:p>
            <a:pPr algn="just" fontAlgn="base"/>
            <a:r>
              <a:rPr lang="es-MX" dirty="0"/>
              <a:t>El índice de retorno sobre la inversión (ROI por sus siglas en inglés) es un indicador financiero que nos permite medir la rentabilidad del proyecto.</a:t>
            </a:r>
          </a:p>
          <a:p>
            <a:pPr algn="just" fontAlgn="base"/>
            <a:r>
              <a:rPr lang="es-MX" dirty="0"/>
              <a:t>La fórmula del ROI es:</a:t>
            </a:r>
          </a:p>
          <a:p>
            <a:pPr algn="just" fontAlgn="base"/>
            <a:r>
              <a:rPr lang="es-MX" dirty="0"/>
              <a:t>ROI = (Utilidades / Inversión) x 100</a:t>
            </a:r>
          </a:p>
          <a:p>
            <a:pPr algn="just" fontAlgn="base"/>
            <a:r>
              <a:rPr lang="es-MX" dirty="0"/>
              <a:t>Por ejemplo, si la inversión total del proyecto es de US$20 000 y el total de utilidades que se esperan obtener durante el periodo de tiempo en que está proyectado el plan de negocios es de US$4 000, aplicando la fórmula del ROI:</a:t>
            </a:r>
          </a:p>
          <a:p>
            <a:pPr algn="just" fontAlgn="base"/>
            <a:r>
              <a:rPr lang="es-MX" dirty="0"/>
              <a:t>ROI = (4000 / 20000) x 100</a:t>
            </a:r>
          </a:p>
          <a:p>
            <a:pPr algn="just" fontAlgn="base"/>
            <a:r>
              <a:rPr lang="es-MX" dirty="0"/>
              <a:t>Nos da un ROI de 20%, con lo que podríamos afirmar que el proyecto es rentable y que ofrece una rentabilidad de 20%.</a:t>
            </a:r>
          </a:p>
          <a:p>
            <a:pPr algn="just"/>
            <a:endParaRPr lang="es-ES" dirty="0"/>
          </a:p>
        </p:txBody>
      </p:sp>
    </p:spTree>
    <p:extLst>
      <p:ext uri="{BB962C8B-B14F-4D97-AF65-F5344CB8AC3E}">
        <p14:creationId xmlns:p14="http://schemas.microsoft.com/office/powerpoint/2010/main" val="200313634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10)EL PLAN DE ACCIÓN</a:t>
            </a:r>
            <a:br>
              <a:rPr lang="es-MX" b="1" dirty="0">
                <a:solidFill>
                  <a:srgbClr val="92D050"/>
                </a:solidFill>
              </a:rPr>
            </a:br>
            <a:endParaRPr lang="es-ES" dirty="0">
              <a:solidFill>
                <a:srgbClr val="92D050"/>
              </a:solidFill>
            </a:endParaRPr>
          </a:p>
        </p:txBody>
      </p:sp>
      <p:sp>
        <p:nvSpPr>
          <p:cNvPr id="3" name="Marcador de contenido 2"/>
          <p:cNvSpPr>
            <a:spLocks noGrp="1"/>
          </p:cNvSpPr>
          <p:nvPr>
            <p:ph idx="1"/>
          </p:nvPr>
        </p:nvSpPr>
        <p:spPr>
          <a:xfrm>
            <a:off x="838200" y="1825625"/>
            <a:ext cx="10515600" cy="2526242"/>
          </a:xfrm>
        </p:spPr>
        <p:txBody>
          <a:bodyPr/>
          <a:lstStyle/>
          <a:p>
            <a:pPr algn="just"/>
            <a:r>
              <a:rPr lang="es-MX" dirty="0"/>
              <a:t>El plan de acción describe el programa o cronograma de las principales actividades que se realizarán para la ejecución del proyecto o puesta en marcha del negocio.</a:t>
            </a:r>
          </a:p>
          <a:p>
            <a:pPr marL="0" indent="0" algn="just">
              <a:buNone/>
            </a:pPr>
            <a:r>
              <a:rPr lang="es-MX" dirty="0"/>
              <a:t>Este suele incluir, además de la descripción de dichas actividades, los responsables y encargados de cada una de estas, las fechas en que se iniciarán, y los plazos que tendrán.</a:t>
            </a:r>
          </a:p>
          <a:p>
            <a:pPr algn="just"/>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708" y="4287306"/>
            <a:ext cx="6496050" cy="2381250"/>
          </a:xfrm>
          <a:prstGeom prst="rect">
            <a:avLst/>
          </a:prstGeom>
        </p:spPr>
      </p:pic>
    </p:spTree>
    <p:extLst>
      <p:ext uri="{BB962C8B-B14F-4D97-AF65-F5344CB8AC3E}">
        <p14:creationId xmlns:p14="http://schemas.microsoft.com/office/powerpoint/2010/main" val="7298969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352926"/>
            <a:ext cx="9601196" cy="1933073"/>
          </a:xfrm>
        </p:spPr>
        <p:txBody>
          <a:bodyPr>
            <a:normAutofit/>
          </a:bodyPr>
          <a:lstStyle/>
          <a:p>
            <a:r>
              <a:rPr lang="es-MX" sz="4000" b="1" dirty="0">
                <a:solidFill>
                  <a:srgbClr val="92D050"/>
                </a:solidFill>
              </a:rPr>
              <a:t>11) LAS CONCLUSIONES Y </a:t>
            </a:r>
            <a:r>
              <a:rPr lang="es-MX" sz="4000" b="1" dirty="0" smtClean="0">
                <a:solidFill>
                  <a:srgbClr val="92D050"/>
                </a:solidFill>
              </a:rPr>
              <a:t>RECOMENDACIONES</a:t>
            </a:r>
            <a:endParaRPr lang="es-ES" sz="4000" dirty="0">
              <a:solidFill>
                <a:srgbClr val="92D050"/>
              </a:solidFill>
            </a:endParaRPr>
          </a:p>
        </p:txBody>
      </p:sp>
      <p:sp>
        <p:nvSpPr>
          <p:cNvPr id="3" name="Marcador de contenido 2"/>
          <p:cNvSpPr>
            <a:spLocks noGrp="1"/>
          </p:cNvSpPr>
          <p:nvPr>
            <p:ph idx="1"/>
          </p:nvPr>
        </p:nvSpPr>
        <p:spPr/>
        <p:txBody>
          <a:bodyPr/>
          <a:lstStyle/>
          <a:p>
            <a:pPr algn="just" fontAlgn="base"/>
            <a:r>
              <a:rPr lang="es-MX" dirty="0" smtClean="0"/>
              <a:t>La </a:t>
            </a:r>
            <a:r>
              <a:rPr lang="es-MX" dirty="0"/>
              <a:t>sección de conclusiones y recomendaciones señala las conclusiones que se han obtenido al elaborar el plan de negocios, y las recomendaciones que se brindan como consecuencia de cada una de las conclusiones obtenidas.</a:t>
            </a:r>
          </a:p>
          <a:p>
            <a:pPr algn="just"/>
            <a:endParaRPr lang="es-ES" dirty="0"/>
          </a:p>
        </p:txBody>
      </p:sp>
      <p:pic>
        <p:nvPicPr>
          <p:cNvPr id="4" name="Picture 2" descr="Resultado de imagen para CONCLUSIÓN Y RECOMEND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9544" y="3781184"/>
            <a:ext cx="3267045" cy="245028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RECOMENDACION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3888" y="3659560"/>
            <a:ext cx="3144723" cy="2216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4859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92D050"/>
                </a:solidFill>
              </a:rPr>
              <a:t>12)LOS </a:t>
            </a:r>
            <a:r>
              <a:rPr lang="es-MX" b="1" dirty="0" smtClean="0">
                <a:solidFill>
                  <a:srgbClr val="92D050"/>
                </a:solidFill>
              </a:rPr>
              <a:t>ANEXOS</a:t>
            </a:r>
            <a:endParaRPr lang="es-ES" dirty="0">
              <a:solidFill>
                <a:srgbClr val="92D050"/>
              </a:solidFill>
            </a:endParaRPr>
          </a:p>
        </p:txBody>
      </p:sp>
      <p:sp>
        <p:nvSpPr>
          <p:cNvPr id="3" name="Marcador de contenido 2"/>
          <p:cNvSpPr>
            <a:spLocks noGrp="1"/>
          </p:cNvSpPr>
          <p:nvPr>
            <p:ph idx="1"/>
          </p:nvPr>
        </p:nvSpPr>
        <p:spPr>
          <a:xfrm>
            <a:off x="838200" y="1825625"/>
            <a:ext cx="10515600" cy="1967442"/>
          </a:xfrm>
        </p:spPr>
        <p:txBody>
          <a:bodyPr/>
          <a:lstStyle/>
          <a:p>
            <a:pPr algn="just"/>
            <a:r>
              <a:rPr lang="es-MX" dirty="0"/>
              <a:t>Finalmente, los anexos o documentos adjuntos son documentos que brindan información adicional al lector, y que son incluidos al final del plan de negocios con el fin de no recargar demasiado la parte principal y terminar dificultando su lectura.</a:t>
            </a:r>
          </a:p>
          <a:p>
            <a:pPr algn="just"/>
            <a:endParaRPr lang="es-ES" dirty="0"/>
          </a:p>
        </p:txBody>
      </p:sp>
      <p:pic>
        <p:nvPicPr>
          <p:cNvPr id="4" name="Picture 2" descr="Resultado de imagen para ANEX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8781" y="4406462"/>
            <a:ext cx="3034435" cy="17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646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rgbClr val="92D050"/>
                </a:solidFill>
              </a:rPr>
              <a:t>Bibliografías </a:t>
            </a:r>
            <a:endParaRPr lang="es-ES" b="1" dirty="0">
              <a:solidFill>
                <a:srgbClr val="92D050"/>
              </a:solidFill>
            </a:endParaRPr>
          </a:p>
        </p:txBody>
      </p:sp>
      <p:sp>
        <p:nvSpPr>
          <p:cNvPr id="3" name="Marcador de contenido 2"/>
          <p:cNvSpPr>
            <a:spLocks noGrp="1"/>
          </p:cNvSpPr>
          <p:nvPr>
            <p:ph idx="1"/>
          </p:nvPr>
        </p:nvSpPr>
        <p:spPr/>
        <p:txBody>
          <a:bodyPr/>
          <a:lstStyle/>
          <a:p>
            <a:pPr algn="just"/>
            <a:r>
              <a:rPr lang="es-ES" dirty="0"/>
              <a:t>El plan de negocios -- Madrid ; México : Díaz de Santos, 1994</a:t>
            </a:r>
            <a:r>
              <a:rPr lang="es-ES" dirty="0" smtClean="0"/>
              <a:t>.</a:t>
            </a:r>
          </a:p>
          <a:p>
            <a:pPr algn="just"/>
            <a:r>
              <a:rPr lang="es-ES" dirty="0"/>
              <a:t>STUTELY, Richard. Plan de negocios. Edit. Prentice Hall, México, 2000. </a:t>
            </a:r>
            <a:endParaRPr lang="es-ES" dirty="0" smtClean="0"/>
          </a:p>
          <a:p>
            <a:pPr algn="just"/>
            <a:r>
              <a:rPr lang="es-ES" dirty="0"/>
              <a:t>THOMPSON, Arthur. Dirección y administración estratégica Edit. McGraw Hill,  México, 1999. </a:t>
            </a:r>
            <a:endParaRPr lang="es-ES" dirty="0" smtClean="0"/>
          </a:p>
          <a:p>
            <a:pPr algn="just"/>
            <a:endParaRPr lang="es-ES" dirty="0"/>
          </a:p>
        </p:txBody>
      </p:sp>
    </p:spTree>
    <p:extLst>
      <p:ext uri="{BB962C8B-B14F-4D97-AF65-F5344CB8AC3E}">
        <p14:creationId xmlns:p14="http://schemas.microsoft.com/office/powerpoint/2010/main" val="3392233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952625" y="428625"/>
            <a:ext cx="8229600" cy="1143000"/>
          </a:xfrm>
        </p:spPr>
        <p:txBody>
          <a:bodyPr>
            <a:normAutofit/>
          </a:bodyPr>
          <a:lstStyle/>
          <a:p>
            <a:pPr eaLnBrk="1" hangingPunct="1">
              <a:defRPr/>
            </a:pPr>
            <a:r>
              <a:rPr lang="es-ES" sz="4000" b="1" dirty="0"/>
              <a:t>Estructura de la unidad de aprendizaje </a:t>
            </a:r>
            <a:endParaRPr lang="es-ES" sz="4000" dirty="0"/>
          </a:p>
        </p:txBody>
      </p:sp>
      <p:sp>
        <p:nvSpPr>
          <p:cNvPr id="10243" name="2 Marcador de contenido"/>
          <p:cNvSpPr>
            <a:spLocks noGrp="1"/>
          </p:cNvSpPr>
          <p:nvPr>
            <p:ph idx="1"/>
          </p:nvPr>
        </p:nvSpPr>
        <p:spPr>
          <a:xfrm>
            <a:off x="829733" y="1714489"/>
            <a:ext cx="10346267" cy="1790711"/>
          </a:xfrm>
        </p:spPr>
        <p:txBody>
          <a:bodyPr>
            <a:noAutofit/>
          </a:bodyPr>
          <a:lstStyle/>
          <a:p>
            <a:pPr algn="just"/>
            <a:r>
              <a:rPr lang="es-US" sz="2800" b="1" dirty="0" smtClean="0"/>
              <a:t>UNIDAD </a:t>
            </a:r>
            <a:r>
              <a:rPr lang="es-US" sz="2800" b="1" dirty="0"/>
              <a:t>DE COMPETENCIA </a:t>
            </a:r>
            <a:r>
              <a:rPr lang="es-US" sz="2800" b="1" dirty="0" smtClean="0"/>
              <a:t>VI</a:t>
            </a:r>
          </a:p>
          <a:p>
            <a:pPr marL="0" indent="0" algn="just">
              <a:buNone/>
            </a:pPr>
            <a:endParaRPr lang="es-US" sz="2800" b="1" dirty="0"/>
          </a:p>
          <a:p>
            <a:pPr algn="just"/>
            <a:r>
              <a:rPr lang="es-MX" dirty="0"/>
              <a:t>Conocer y desarrollar el plan de negocios como una estrategia de crecimiento y desarrollo de las MIPYMES. 	</a:t>
            </a:r>
            <a:r>
              <a:rPr lang="es-MX" sz="2800" dirty="0"/>
              <a:t>	</a:t>
            </a:r>
          </a:p>
          <a:p>
            <a:pPr marL="0" indent="0" algn="just">
              <a:buNone/>
            </a:pPr>
            <a:endParaRPr lang="es-MX" sz="2800" dirty="0"/>
          </a:p>
          <a:p>
            <a:pPr algn="just"/>
            <a:endParaRPr lang="es-US" sz="2800" b="1"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3421" y="3834331"/>
            <a:ext cx="5132938" cy="2566469"/>
          </a:xfrm>
          <a:prstGeom prst="rect">
            <a:avLst/>
          </a:prstGeom>
        </p:spPr>
      </p:pic>
    </p:spTree>
    <p:extLst>
      <p:ext uri="{BB962C8B-B14F-4D97-AF65-F5344CB8AC3E}">
        <p14:creationId xmlns:p14="http://schemas.microsoft.com/office/powerpoint/2010/main" val="1433430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1952625" y="357188"/>
            <a:ext cx="8229600" cy="1143000"/>
          </a:xfrm>
        </p:spPr>
        <p:txBody>
          <a:bodyPr/>
          <a:lstStyle/>
          <a:p>
            <a:pPr eaLnBrk="1" hangingPunct="1"/>
            <a:r>
              <a:rPr lang="es-ES" b="1"/>
              <a:t>Secuencia didáctica</a:t>
            </a:r>
          </a:p>
        </p:txBody>
      </p:sp>
      <p:pic>
        <p:nvPicPr>
          <p:cNvPr id="4" name="Imagen 1">
            <a:extLst>
              <a:ext uri="{FF2B5EF4-FFF2-40B4-BE49-F238E27FC236}">
                <a16:creationId xmlns="" xmlns:a16="http://schemas.microsoft.com/office/drawing/2014/main" id="{C762BB73-3032-41EE-9774-BFE9D3DC8A08}"/>
              </a:ext>
            </a:extLst>
          </p:cNvPr>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1952626" y="1828800"/>
            <a:ext cx="8229600" cy="4480520"/>
          </a:xfrm>
          <a:prstGeom prst="rect">
            <a:avLst/>
          </a:prstGeom>
          <a:noFill/>
          <a:ln>
            <a:noFill/>
          </a:ln>
        </p:spPr>
      </p:pic>
    </p:spTree>
    <p:extLst>
      <p:ext uri="{BB962C8B-B14F-4D97-AF65-F5344CB8AC3E}">
        <p14:creationId xmlns:p14="http://schemas.microsoft.com/office/powerpoint/2010/main" val="1129600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1774825" y="188913"/>
            <a:ext cx="8229600" cy="1371600"/>
          </a:xfrm>
        </p:spPr>
        <p:txBody>
          <a:bodyPr/>
          <a:lstStyle/>
          <a:p>
            <a:pPr eaLnBrk="1" hangingPunct="1"/>
            <a:r>
              <a:rPr lang="es-ES" dirty="0"/>
              <a:t>Conocimientos </a:t>
            </a:r>
          </a:p>
        </p:txBody>
      </p:sp>
      <p:sp>
        <p:nvSpPr>
          <p:cNvPr id="15363" name="2 Marcador de contenido"/>
          <p:cNvSpPr>
            <a:spLocks noGrp="1"/>
          </p:cNvSpPr>
          <p:nvPr>
            <p:ph idx="1"/>
          </p:nvPr>
        </p:nvSpPr>
        <p:spPr>
          <a:xfrm>
            <a:off x="1214437" y="1772816"/>
            <a:ext cx="9944630" cy="2016224"/>
          </a:xfrm>
        </p:spPr>
        <p:txBody>
          <a:bodyPr>
            <a:noAutofit/>
          </a:bodyPr>
          <a:lstStyle/>
          <a:p>
            <a:pPr algn="just"/>
            <a:r>
              <a:rPr lang="es-MX" dirty="0" smtClean="0"/>
              <a:t>6.1 </a:t>
            </a:r>
            <a:r>
              <a:rPr lang="es-MX" dirty="0"/>
              <a:t>Concepto de plan de negocios </a:t>
            </a:r>
          </a:p>
          <a:p>
            <a:pPr algn="just"/>
            <a:r>
              <a:rPr lang="es-MX" dirty="0"/>
              <a:t>6.2 Describir los elementos del plan de negocio. </a:t>
            </a:r>
          </a:p>
          <a:p>
            <a:pPr marL="0" indent="0" algn="just">
              <a:buNone/>
            </a:pPr>
            <a:endParaRPr lang="es-MX" dirty="0"/>
          </a:p>
          <a:p>
            <a:pPr marL="0" indent="0" algn="just">
              <a:buNone/>
            </a:pPr>
            <a:endParaRPr lang="es-MX" sz="2800" dirty="0"/>
          </a:p>
          <a:p>
            <a:pPr marL="0" indent="0" algn="just">
              <a:buNone/>
            </a:pPr>
            <a:endParaRPr lang="es-MX" sz="3600" dirty="0"/>
          </a:p>
          <a:p>
            <a:pPr marL="0" indent="0" algn="just">
              <a:buNone/>
            </a:pPr>
            <a:endParaRPr lang="es-US" sz="4400" dirty="0"/>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b="13991"/>
          <a:stretch/>
        </p:blipFill>
        <p:spPr>
          <a:xfrm>
            <a:off x="5667904" y="3067893"/>
            <a:ext cx="4564765" cy="2994240"/>
          </a:xfrm>
          <a:prstGeom prst="rect">
            <a:avLst/>
          </a:prstGeom>
        </p:spPr>
      </p:pic>
    </p:spTree>
    <p:extLst>
      <p:ext uri="{BB962C8B-B14F-4D97-AF65-F5344CB8AC3E}">
        <p14:creationId xmlns:p14="http://schemas.microsoft.com/office/powerpoint/2010/main" val="363476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183</TotalTime>
  <Words>3572</Words>
  <Application>Microsoft Office PowerPoint</Application>
  <PresentationFormat>Panorámica</PresentationFormat>
  <Paragraphs>240</Paragraphs>
  <Slides>64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64</vt:i4>
      </vt:variant>
    </vt:vector>
  </HeadingPairs>
  <TitlesOfParts>
    <vt:vector size="69" baseType="lpstr">
      <vt:lpstr>Arial</vt:lpstr>
      <vt:lpstr>Calibri</vt:lpstr>
      <vt:lpstr>Calibri Light</vt:lpstr>
      <vt:lpstr>Wingdings</vt:lpstr>
      <vt:lpstr>Tema de Office</vt:lpstr>
      <vt:lpstr>Presentación de PowerPoint</vt:lpstr>
      <vt:lpstr>Presentación</vt:lpstr>
      <vt:lpstr>Presentación</vt:lpstr>
      <vt:lpstr>Presentación</vt:lpstr>
      <vt:lpstr>Propósito de la unidad de aprendizaje </vt:lpstr>
      <vt:lpstr>Competencias Genéricas </vt:lpstr>
      <vt:lpstr>Estructura de la unidad de aprendizaje </vt:lpstr>
      <vt:lpstr>Secuencia didáctica</vt:lpstr>
      <vt:lpstr>Conocimientos </vt:lpstr>
      <vt:lpstr>Habilidades  </vt:lpstr>
      <vt:lpstr>Productos </vt:lpstr>
      <vt:lpstr>Administración de las PyMEs      Plan de negocios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COMO HACER UN PLAN DE NEGOCIOS </vt:lpstr>
      <vt:lpstr>Presentación de PowerPoint</vt:lpstr>
      <vt:lpstr>1) PORTADA Y TABLA DE CONTENIDO</vt:lpstr>
      <vt:lpstr>Presentación de PowerPoint</vt:lpstr>
      <vt:lpstr>2) EL RESUMEN EJECUTIVO </vt:lpstr>
      <vt:lpstr>La parte o sección del resumen ejecutivo debería incluir los siguientes elementos:</vt:lpstr>
      <vt:lpstr>La parte o sección del resumen ejecutivo debería incluir los siguientes elementos:</vt:lpstr>
      <vt:lpstr>La parte o sección del resumen ejecutivo debería incluir los siguientes elementos:</vt:lpstr>
      <vt:lpstr>3) LA DEFINICIÓN DEL NEGOCIO</vt:lpstr>
      <vt:lpstr>La parte o sección de la definición del negocio debería incluir los siguientes elementos:</vt:lpstr>
      <vt:lpstr>La parte o sección de la definición del negocio debería incluir los siguientes elementos:</vt:lpstr>
      <vt:lpstr>La parte o sección de la definición del negocio debería incluir los siguientes elementos:</vt:lpstr>
      <vt:lpstr>4) EL ESTUDIO DE MERCADO</vt:lpstr>
      <vt:lpstr>La parte o sección del estudio de mercado debería incluir los siguientes elementos:</vt:lpstr>
      <vt:lpstr>La parte o sección del estudio de mercado debería incluir los siguientes elementos:</vt:lpstr>
      <vt:lpstr>La parte o sección del estudio de mercado debería incluir los siguientes elementos:</vt:lpstr>
      <vt:lpstr>5)EL ESTUDIO TÉCNICO</vt:lpstr>
      <vt:lpstr>Presentación de PowerPoint</vt:lpstr>
      <vt:lpstr>Presentación de PowerPoint</vt:lpstr>
      <vt:lpstr>6) LA ORGANIZACIÓN</vt:lpstr>
      <vt:lpstr>Presentación de PowerPoint</vt:lpstr>
      <vt:lpstr>Presentación de PowerPoint</vt:lpstr>
      <vt:lpstr>Presentación de PowerPoint</vt:lpstr>
      <vt:lpstr>Presentación de PowerPoint</vt:lpstr>
      <vt:lpstr>7)EL ESTUDIO DE LA INVERSIÓN Y FINANCIAMIENTO</vt:lpstr>
      <vt:lpstr>Presentación de PowerPoint</vt:lpstr>
      <vt:lpstr>Presentación de PowerPoint</vt:lpstr>
      <vt:lpstr>Presentación de PowerPoint</vt:lpstr>
      <vt:lpstr>Presentación de PowerPoint</vt:lpstr>
      <vt:lpstr>8)EL ESTUDIO DE LOS INGRESOS Y EGRESOS </vt:lpstr>
      <vt:lpstr>Presentación de PowerPoint</vt:lpstr>
      <vt:lpstr>Presentación de PowerPoint</vt:lpstr>
      <vt:lpstr>Presentación de PowerPoint</vt:lpstr>
      <vt:lpstr>9)LA EVALUACIÓN DEL PROYECTO</vt:lpstr>
      <vt:lpstr>Presentación de PowerPoint</vt:lpstr>
      <vt:lpstr>Presentación de PowerPoint</vt:lpstr>
      <vt:lpstr>10)EL PLAN DE ACCIÓN </vt:lpstr>
      <vt:lpstr>11) LAS CONCLUSIONES Y RECOMENDACIONES</vt:lpstr>
      <vt:lpstr>12)LOS ANEXOS</vt:lpstr>
      <vt:lpstr>Bibliografías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NEGOCIOS</dc:title>
  <dc:creator>pilar trujillo</dc:creator>
  <cp:lastModifiedBy>LCN</cp:lastModifiedBy>
  <cp:revision>23</cp:revision>
  <cp:lastPrinted>2017-05-24T04:53:26Z</cp:lastPrinted>
  <dcterms:created xsi:type="dcterms:W3CDTF">2017-05-24T04:18:32Z</dcterms:created>
  <dcterms:modified xsi:type="dcterms:W3CDTF">2019-09-30T20:37:14Z</dcterms:modified>
</cp:coreProperties>
</file>