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ppt/theme/themeOverride12.xml" ContentType="application/vnd.openxmlformats-officedocument.themeOverride+xml"/>
  <Override PartName="/ppt/theme/themeOverride13.xml" ContentType="application/vnd.openxmlformats-officedocument.themeOverride+xml"/>
  <Override PartName="/ppt/theme/themeOverride14.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heme/themeOverride15.xml" ContentType="application/vnd.openxmlformats-officedocument.themeOverride+xml"/>
  <Override PartName="/ppt/theme/themeOverride16.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0" r:id="rId1"/>
  </p:sldMasterIdLst>
  <p:notesMasterIdLst>
    <p:notesMasterId r:id="rId70"/>
  </p:notesMasterIdLst>
  <p:sldIdLst>
    <p:sldId id="356" r:id="rId2"/>
    <p:sldId id="305" r:id="rId3"/>
    <p:sldId id="358" r:id="rId4"/>
    <p:sldId id="306" r:id="rId5"/>
    <p:sldId id="313" r:id="rId6"/>
    <p:sldId id="308" r:id="rId7"/>
    <p:sldId id="315" r:id="rId8"/>
    <p:sldId id="279" r:id="rId9"/>
    <p:sldId id="261" r:id="rId10"/>
    <p:sldId id="258" r:id="rId11"/>
    <p:sldId id="259" r:id="rId12"/>
    <p:sldId id="317" r:id="rId13"/>
    <p:sldId id="316" r:id="rId14"/>
    <p:sldId id="318" r:id="rId15"/>
    <p:sldId id="319" r:id="rId16"/>
    <p:sldId id="320" r:id="rId17"/>
    <p:sldId id="321" r:id="rId18"/>
    <p:sldId id="322" r:id="rId19"/>
    <p:sldId id="323" r:id="rId20"/>
    <p:sldId id="324" r:id="rId21"/>
    <p:sldId id="325" r:id="rId22"/>
    <p:sldId id="326" r:id="rId23"/>
    <p:sldId id="327" r:id="rId24"/>
    <p:sldId id="328" r:id="rId25"/>
    <p:sldId id="267" r:id="rId26"/>
    <p:sldId id="268" r:id="rId27"/>
    <p:sldId id="269" r:id="rId28"/>
    <p:sldId id="270" r:id="rId29"/>
    <p:sldId id="271" r:id="rId30"/>
    <p:sldId id="272" r:id="rId31"/>
    <p:sldId id="274" r:id="rId32"/>
    <p:sldId id="285" r:id="rId33"/>
    <p:sldId id="286" r:id="rId34"/>
    <p:sldId id="287" r:id="rId35"/>
    <p:sldId id="288" r:id="rId36"/>
    <p:sldId id="289" r:id="rId37"/>
    <p:sldId id="290" r:id="rId38"/>
    <p:sldId id="291" r:id="rId39"/>
    <p:sldId id="292" r:id="rId40"/>
    <p:sldId id="293" r:id="rId41"/>
    <p:sldId id="294" r:id="rId42"/>
    <p:sldId id="340" r:id="rId43"/>
    <p:sldId id="338" r:id="rId44"/>
    <p:sldId id="335" r:id="rId45"/>
    <p:sldId id="339" r:id="rId46"/>
    <p:sldId id="336" r:id="rId47"/>
    <p:sldId id="337" r:id="rId48"/>
    <p:sldId id="341" r:id="rId49"/>
    <p:sldId id="330" r:id="rId50"/>
    <p:sldId id="347" r:id="rId51"/>
    <p:sldId id="346" r:id="rId52"/>
    <p:sldId id="263" r:id="rId53"/>
    <p:sldId id="348" r:id="rId54"/>
    <p:sldId id="349" r:id="rId55"/>
    <p:sldId id="260" r:id="rId56"/>
    <p:sldId id="354" r:id="rId57"/>
    <p:sldId id="355" r:id="rId58"/>
    <p:sldId id="257" r:id="rId59"/>
    <p:sldId id="350" r:id="rId60"/>
    <p:sldId id="351" r:id="rId61"/>
    <p:sldId id="352" r:id="rId62"/>
    <p:sldId id="353" r:id="rId63"/>
    <p:sldId id="342" r:id="rId64"/>
    <p:sldId id="331" r:id="rId65"/>
    <p:sldId id="332" r:id="rId66"/>
    <p:sldId id="310" r:id="rId67"/>
    <p:sldId id="262" r:id="rId68"/>
    <p:sldId id="312" r:id="rId6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E3FDE45-AF77-4B5C-9715-49D594BDF05E}" styleName="Estilo claro 1 - Acento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529" autoAdjust="0"/>
    <p:restoredTop sz="94660"/>
  </p:normalViewPr>
  <p:slideViewPr>
    <p:cSldViewPr snapToGrid="0">
      <p:cViewPr varScale="1">
        <p:scale>
          <a:sx n="59" d="100"/>
          <a:sy n="59" d="100"/>
        </p:scale>
        <p:origin x="14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_rels/data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jpeg"/><Relationship Id="rId5" Type="http://schemas.openxmlformats.org/officeDocument/2006/relationships/image" Target="../media/image15.png"/><Relationship Id="rId4" Type="http://schemas.openxmlformats.org/officeDocument/2006/relationships/image" Target="../media/image14.png"/></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92369B5-DFE6-484D-B53E-25810FA6C7B6}" type="doc">
      <dgm:prSet loTypeId="urn:microsoft.com/office/officeart/2005/8/layout/list1" loCatId="list" qsTypeId="urn:microsoft.com/office/officeart/2005/8/quickstyle/simple1" qsCatId="simple" csTypeId="urn:microsoft.com/office/officeart/2005/8/colors/colorful3" csCatId="colorful" phldr="1"/>
      <dgm:spPr/>
      <dgm:t>
        <a:bodyPr/>
        <a:lstStyle/>
        <a:p>
          <a:endParaRPr lang="es-MX"/>
        </a:p>
      </dgm:t>
    </dgm:pt>
    <dgm:pt modelId="{498599E9-C308-49E5-8C0F-CDB227EF93D6}">
      <dgm:prSet phldrT="[Texto]"/>
      <dgm:spPr/>
      <dgm:t>
        <a:bodyPr/>
        <a:lstStyle/>
        <a:p>
          <a:r>
            <a:rPr lang="es-MX" dirty="0"/>
            <a:t>1.1 Generalidades de la Química Orgánica</a:t>
          </a:r>
        </a:p>
      </dgm:t>
    </dgm:pt>
    <dgm:pt modelId="{749884AD-21AA-407C-A05C-9FCF42C52ECF}" type="parTrans" cxnId="{C14AA641-7B75-49F6-8865-27EAE9C83C00}">
      <dgm:prSet/>
      <dgm:spPr/>
      <dgm:t>
        <a:bodyPr/>
        <a:lstStyle/>
        <a:p>
          <a:endParaRPr lang="es-MX"/>
        </a:p>
      </dgm:t>
    </dgm:pt>
    <dgm:pt modelId="{F5929BC7-6F1A-4D3A-B54A-7FDFC3773887}" type="sibTrans" cxnId="{C14AA641-7B75-49F6-8865-27EAE9C83C00}">
      <dgm:prSet/>
      <dgm:spPr/>
      <dgm:t>
        <a:bodyPr/>
        <a:lstStyle/>
        <a:p>
          <a:endParaRPr lang="es-MX"/>
        </a:p>
      </dgm:t>
    </dgm:pt>
    <dgm:pt modelId="{2BDC29B2-5D7C-4772-916B-7B90FDC90C40}">
      <dgm:prSet phldrT="[Texto]"/>
      <dgm:spPr/>
      <dgm:t>
        <a:bodyPr/>
        <a:lstStyle/>
        <a:p>
          <a:r>
            <a:rPr lang="es-MX" dirty="0"/>
            <a:t>1.2 Clasificación de reacciones</a:t>
          </a:r>
        </a:p>
      </dgm:t>
    </dgm:pt>
    <dgm:pt modelId="{4D6E8B31-97FC-47DF-8041-9A49C53912C8}" type="parTrans" cxnId="{5A0048AB-3F4A-45D9-BDA8-487234133395}">
      <dgm:prSet/>
      <dgm:spPr/>
      <dgm:t>
        <a:bodyPr/>
        <a:lstStyle/>
        <a:p>
          <a:endParaRPr lang="es-MX"/>
        </a:p>
      </dgm:t>
    </dgm:pt>
    <dgm:pt modelId="{A261BC85-9CF2-475C-A82E-E992A3C8D6CE}" type="sibTrans" cxnId="{5A0048AB-3F4A-45D9-BDA8-487234133395}">
      <dgm:prSet/>
      <dgm:spPr/>
      <dgm:t>
        <a:bodyPr/>
        <a:lstStyle/>
        <a:p>
          <a:endParaRPr lang="es-MX"/>
        </a:p>
      </dgm:t>
    </dgm:pt>
    <dgm:pt modelId="{5F6DE1A1-4F73-4328-8D46-486F568B8073}">
      <dgm:prSet phldrT="[Texto]"/>
      <dgm:spPr/>
      <dgm:t>
        <a:bodyPr/>
        <a:lstStyle/>
        <a:p>
          <a:r>
            <a:rPr lang="es-MX" dirty="0"/>
            <a:t>1.3 Problemario y esquema de los conceptos básicos de la química orgánica</a:t>
          </a:r>
        </a:p>
      </dgm:t>
    </dgm:pt>
    <dgm:pt modelId="{8C4C76C6-C6DA-4531-84A0-FE96B6ADF6F5}" type="parTrans" cxnId="{BE8FD4B7-2342-47AD-893D-B40829DBE28A}">
      <dgm:prSet/>
      <dgm:spPr/>
      <dgm:t>
        <a:bodyPr/>
        <a:lstStyle/>
        <a:p>
          <a:endParaRPr lang="es-MX"/>
        </a:p>
      </dgm:t>
    </dgm:pt>
    <dgm:pt modelId="{B0E4AACA-DB4F-4787-9EC7-0DC439F0C3B6}" type="sibTrans" cxnId="{BE8FD4B7-2342-47AD-893D-B40829DBE28A}">
      <dgm:prSet/>
      <dgm:spPr/>
      <dgm:t>
        <a:bodyPr/>
        <a:lstStyle/>
        <a:p>
          <a:endParaRPr lang="es-MX"/>
        </a:p>
      </dgm:t>
    </dgm:pt>
    <dgm:pt modelId="{6C68B365-B57D-44E3-BA46-B86CD7BBAB22}">
      <dgm:prSet phldrT="[Texto]"/>
      <dgm:spPr/>
      <dgm:t>
        <a:bodyPr/>
        <a:lstStyle/>
        <a:p>
          <a:r>
            <a:rPr lang="es-MX" dirty="0"/>
            <a:t>1.1.1 Grupos funcionales en la química orgánica</a:t>
          </a:r>
        </a:p>
      </dgm:t>
    </dgm:pt>
    <dgm:pt modelId="{9B362C45-BAB1-4408-845B-17BF52C024DB}" type="parTrans" cxnId="{E9307BFF-45A4-44FF-82ED-8FDE6716BE30}">
      <dgm:prSet/>
      <dgm:spPr/>
      <dgm:t>
        <a:bodyPr/>
        <a:lstStyle/>
        <a:p>
          <a:endParaRPr lang="es-MX"/>
        </a:p>
      </dgm:t>
    </dgm:pt>
    <dgm:pt modelId="{A941191F-C6FC-470B-AFEC-C9DFBDD222FE}" type="sibTrans" cxnId="{E9307BFF-45A4-44FF-82ED-8FDE6716BE30}">
      <dgm:prSet/>
      <dgm:spPr/>
      <dgm:t>
        <a:bodyPr/>
        <a:lstStyle/>
        <a:p>
          <a:endParaRPr lang="es-MX"/>
        </a:p>
      </dgm:t>
    </dgm:pt>
    <dgm:pt modelId="{84FEC48E-1932-4ADC-A01B-A0EBAFDA0DF6}">
      <dgm:prSet/>
      <dgm:spPr/>
      <dgm:t>
        <a:bodyPr/>
        <a:lstStyle/>
        <a:p>
          <a:r>
            <a:rPr lang="es-MX" dirty="0"/>
            <a:t>1.1.2 Teorías de formación del enlace covalente</a:t>
          </a:r>
        </a:p>
      </dgm:t>
    </dgm:pt>
    <dgm:pt modelId="{D77AD30E-CA48-45BA-9E25-4E9F98393896}" type="parTrans" cxnId="{6C9DD666-987F-4743-BE69-835455AFEFAC}">
      <dgm:prSet/>
      <dgm:spPr/>
      <dgm:t>
        <a:bodyPr/>
        <a:lstStyle/>
        <a:p>
          <a:endParaRPr lang="es-MX"/>
        </a:p>
      </dgm:t>
    </dgm:pt>
    <dgm:pt modelId="{E1C5B27C-54BB-4289-9C7A-BC2D572EFBCC}" type="sibTrans" cxnId="{6C9DD666-987F-4743-BE69-835455AFEFAC}">
      <dgm:prSet/>
      <dgm:spPr/>
      <dgm:t>
        <a:bodyPr/>
        <a:lstStyle/>
        <a:p>
          <a:endParaRPr lang="es-MX"/>
        </a:p>
      </dgm:t>
    </dgm:pt>
    <dgm:pt modelId="{9A7D8C60-305F-4851-B7E3-34F2E6A99F5D}">
      <dgm:prSet/>
      <dgm:spPr/>
      <dgm:t>
        <a:bodyPr/>
        <a:lstStyle/>
        <a:p>
          <a:r>
            <a:rPr lang="es-MX" dirty="0"/>
            <a:t>1.1.3 Estructura y reactividad en química orgánica</a:t>
          </a:r>
        </a:p>
      </dgm:t>
    </dgm:pt>
    <dgm:pt modelId="{2F603912-3A41-47CA-BA90-06C647E893F2}" type="parTrans" cxnId="{0C3CEB50-907F-48C8-B970-06ABF7A09704}">
      <dgm:prSet/>
      <dgm:spPr/>
      <dgm:t>
        <a:bodyPr/>
        <a:lstStyle/>
        <a:p>
          <a:endParaRPr lang="es-MX"/>
        </a:p>
      </dgm:t>
    </dgm:pt>
    <dgm:pt modelId="{E8091242-F88B-40F3-B244-FDFBBF4D9386}" type="sibTrans" cxnId="{0C3CEB50-907F-48C8-B970-06ABF7A09704}">
      <dgm:prSet/>
      <dgm:spPr/>
      <dgm:t>
        <a:bodyPr/>
        <a:lstStyle/>
        <a:p>
          <a:endParaRPr lang="es-MX"/>
        </a:p>
      </dgm:t>
    </dgm:pt>
    <dgm:pt modelId="{F63D438C-E1E2-4B13-A03A-FA8E0800D111}">
      <dgm:prSet/>
      <dgm:spPr/>
      <dgm:t>
        <a:bodyPr/>
        <a:lstStyle/>
        <a:p>
          <a:r>
            <a:rPr lang="es-MX" dirty="0"/>
            <a:t>1.1.3.1. Efecto inductivo</a:t>
          </a:r>
        </a:p>
      </dgm:t>
    </dgm:pt>
    <dgm:pt modelId="{BF6101B1-6582-48B2-B2AD-08F77CFB136F}" type="parTrans" cxnId="{2284AB74-D0BD-483B-926A-96231ED86194}">
      <dgm:prSet/>
      <dgm:spPr/>
      <dgm:t>
        <a:bodyPr/>
        <a:lstStyle/>
        <a:p>
          <a:endParaRPr lang="es-MX"/>
        </a:p>
      </dgm:t>
    </dgm:pt>
    <dgm:pt modelId="{BF89F793-3597-468A-BF9E-23EFE968B315}" type="sibTrans" cxnId="{2284AB74-D0BD-483B-926A-96231ED86194}">
      <dgm:prSet/>
      <dgm:spPr/>
      <dgm:t>
        <a:bodyPr/>
        <a:lstStyle/>
        <a:p>
          <a:endParaRPr lang="es-MX"/>
        </a:p>
      </dgm:t>
    </dgm:pt>
    <dgm:pt modelId="{6787E4E0-500E-42F4-9162-348CDD2A018C}">
      <dgm:prSet/>
      <dgm:spPr/>
      <dgm:t>
        <a:bodyPr/>
        <a:lstStyle/>
        <a:p>
          <a:r>
            <a:rPr lang="es-MX" dirty="0"/>
            <a:t>1.1.3.2 .Efecto electrónico</a:t>
          </a:r>
        </a:p>
      </dgm:t>
    </dgm:pt>
    <dgm:pt modelId="{B8728B1E-7224-4AFD-BB1D-9D3D2D0A325A}" type="parTrans" cxnId="{9CB3966A-9223-483F-89FE-6AADA80C02D2}">
      <dgm:prSet/>
      <dgm:spPr/>
      <dgm:t>
        <a:bodyPr/>
        <a:lstStyle/>
        <a:p>
          <a:endParaRPr lang="es-MX"/>
        </a:p>
      </dgm:t>
    </dgm:pt>
    <dgm:pt modelId="{4E143D88-E836-4981-8659-A47A83134B81}" type="sibTrans" cxnId="{9CB3966A-9223-483F-89FE-6AADA80C02D2}">
      <dgm:prSet/>
      <dgm:spPr/>
      <dgm:t>
        <a:bodyPr/>
        <a:lstStyle/>
        <a:p>
          <a:endParaRPr lang="es-MX"/>
        </a:p>
      </dgm:t>
    </dgm:pt>
    <dgm:pt modelId="{49BC1FD0-F947-49B0-90F4-3920B4352744}">
      <dgm:prSet/>
      <dgm:spPr/>
      <dgm:t>
        <a:bodyPr/>
        <a:lstStyle/>
        <a:p>
          <a:r>
            <a:rPr lang="es-MX" dirty="0"/>
            <a:t>1.1.3.3. Efectos de resonancia</a:t>
          </a:r>
        </a:p>
      </dgm:t>
    </dgm:pt>
    <dgm:pt modelId="{4958C3F1-862D-496D-8DC4-AD195DAFE29D}" type="parTrans" cxnId="{CFE86DEE-5E24-45EA-9DA9-2DAFFADE9A41}">
      <dgm:prSet/>
      <dgm:spPr/>
      <dgm:t>
        <a:bodyPr/>
        <a:lstStyle/>
        <a:p>
          <a:endParaRPr lang="es-MX"/>
        </a:p>
      </dgm:t>
    </dgm:pt>
    <dgm:pt modelId="{10B2B79E-5963-424B-B677-4192C55608AD}" type="sibTrans" cxnId="{CFE86DEE-5E24-45EA-9DA9-2DAFFADE9A41}">
      <dgm:prSet/>
      <dgm:spPr/>
      <dgm:t>
        <a:bodyPr/>
        <a:lstStyle/>
        <a:p>
          <a:endParaRPr lang="es-MX"/>
        </a:p>
      </dgm:t>
    </dgm:pt>
    <dgm:pt modelId="{D9AB89C9-9895-465E-948F-0FE6B65589FE}">
      <dgm:prSet/>
      <dgm:spPr/>
      <dgm:t>
        <a:bodyPr/>
        <a:lstStyle/>
        <a:p>
          <a:r>
            <a:rPr lang="es-MX" dirty="0"/>
            <a:t>1.1.3.4. Polaridad y Solvatación de las moléculas orgánicas</a:t>
          </a:r>
        </a:p>
      </dgm:t>
    </dgm:pt>
    <dgm:pt modelId="{56A430EF-592F-4D92-8606-06E6B780DA06}" type="parTrans" cxnId="{D4058E14-DE79-43C0-8A6A-45106B32EEDA}">
      <dgm:prSet/>
      <dgm:spPr/>
      <dgm:t>
        <a:bodyPr/>
        <a:lstStyle/>
        <a:p>
          <a:endParaRPr lang="es-MX"/>
        </a:p>
      </dgm:t>
    </dgm:pt>
    <dgm:pt modelId="{32544ED0-531D-4F53-9DBE-4405B3758B43}" type="sibTrans" cxnId="{D4058E14-DE79-43C0-8A6A-45106B32EEDA}">
      <dgm:prSet/>
      <dgm:spPr/>
      <dgm:t>
        <a:bodyPr/>
        <a:lstStyle/>
        <a:p>
          <a:endParaRPr lang="es-MX"/>
        </a:p>
      </dgm:t>
    </dgm:pt>
    <dgm:pt modelId="{EA152E79-546B-4955-A1B5-514877D5E20E}">
      <dgm:prSet phldrT="[Texto]"/>
      <dgm:spPr/>
      <dgm:t>
        <a:bodyPr/>
        <a:lstStyle/>
        <a:p>
          <a:r>
            <a:rPr lang="es-MX"/>
            <a:t>1.2.1.Intermediarios reactivos</a:t>
          </a:r>
          <a:endParaRPr lang="es-MX" dirty="0"/>
        </a:p>
      </dgm:t>
    </dgm:pt>
    <dgm:pt modelId="{E4114AF5-8F9F-4BFC-ADB8-8E580D31203A}" type="parTrans" cxnId="{D0C2490D-5114-443B-B9CF-570C955D973C}">
      <dgm:prSet/>
      <dgm:spPr/>
      <dgm:t>
        <a:bodyPr/>
        <a:lstStyle/>
        <a:p>
          <a:endParaRPr lang="es-MX"/>
        </a:p>
      </dgm:t>
    </dgm:pt>
    <dgm:pt modelId="{2FC4C56D-7DD4-44E3-BBDF-DBDAF09AA84A}" type="sibTrans" cxnId="{D0C2490D-5114-443B-B9CF-570C955D973C}">
      <dgm:prSet/>
      <dgm:spPr/>
      <dgm:t>
        <a:bodyPr/>
        <a:lstStyle/>
        <a:p>
          <a:endParaRPr lang="es-MX"/>
        </a:p>
      </dgm:t>
    </dgm:pt>
    <dgm:pt modelId="{4BCC9489-D514-4202-BB5C-D6D1BC37AE53}">
      <dgm:prSet/>
      <dgm:spPr/>
      <dgm:t>
        <a:bodyPr/>
        <a:lstStyle/>
        <a:p>
          <a:r>
            <a:rPr lang="es-MX" dirty="0"/>
            <a:t>1.2.2.Tipos de ruptura de enlace covalente</a:t>
          </a:r>
        </a:p>
      </dgm:t>
    </dgm:pt>
    <dgm:pt modelId="{744C7409-5390-4374-ADF1-D0CC6DA64E3D}" type="parTrans" cxnId="{5060A889-712D-4662-B36E-1CD316BDB65B}">
      <dgm:prSet/>
      <dgm:spPr/>
      <dgm:t>
        <a:bodyPr/>
        <a:lstStyle/>
        <a:p>
          <a:endParaRPr lang="es-MX"/>
        </a:p>
      </dgm:t>
    </dgm:pt>
    <dgm:pt modelId="{521E696D-8186-4EB9-B874-E0F90C4EA92C}" type="sibTrans" cxnId="{5060A889-712D-4662-B36E-1CD316BDB65B}">
      <dgm:prSet/>
      <dgm:spPr/>
      <dgm:t>
        <a:bodyPr/>
        <a:lstStyle/>
        <a:p>
          <a:endParaRPr lang="es-MX"/>
        </a:p>
      </dgm:t>
    </dgm:pt>
    <dgm:pt modelId="{C9347264-5B61-475F-9B24-FC272FB0856E}">
      <dgm:prSet/>
      <dgm:spPr/>
      <dgm:t>
        <a:bodyPr/>
        <a:lstStyle/>
        <a:p>
          <a:r>
            <a:rPr lang="es-MX" dirty="0"/>
            <a:t>1.2.3.Teoría de ácidos y bases en la formación de enlaces covalentes</a:t>
          </a:r>
        </a:p>
      </dgm:t>
    </dgm:pt>
    <dgm:pt modelId="{5DDB9649-806C-4C85-A4F2-92ACBD93B657}" type="parTrans" cxnId="{09D5D921-6BC9-4516-A505-88391D457C5A}">
      <dgm:prSet/>
      <dgm:spPr/>
      <dgm:t>
        <a:bodyPr/>
        <a:lstStyle/>
        <a:p>
          <a:endParaRPr lang="es-MX"/>
        </a:p>
      </dgm:t>
    </dgm:pt>
    <dgm:pt modelId="{F62BC30C-5CEC-48F2-8B13-F5C712E67152}" type="sibTrans" cxnId="{09D5D921-6BC9-4516-A505-88391D457C5A}">
      <dgm:prSet/>
      <dgm:spPr/>
      <dgm:t>
        <a:bodyPr/>
        <a:lstStyle/>
        <a:p>
          <a:endParaRPr lang="es-MX"/>
        </a:p>
      </dgm:t>
    </dgm:pt>
    <dgm:pt modelId="{17305C9F-A0AC-494C-AD09-5A3D93EEC9BF}">
      <dgm:prSet/>
      <dgm:spPr/>
      <dgm:t>
        <a:bodyPr/>
        <a:lstStyle/>
        <a:p>
          <a:r>
            <a:rPr lang="es-MX" dirty="0"/>
            <a:t>1.2.4.Tipos de reacciones</a:t>
          </a:r>
        </a:p>
      </dgm:t>
    </dgm:pt>
    <dgm:pt modelId="{D32B5165-8B31-4140-94CB-E122B231D0D3}" type="parTrans" cxnId="{4762B649-EADD-4B6D-A191-74556784B18C}">
      <dgm:prSet/>
      <dgm:spPr/>
      <dgm:t>
        <a:bodyPr/>
        <a:lstStyle/>
        <a:p>
          <a:endParaRPr lang="es-MX"/>
        </a:p>
      </dgm:t>
    </dgm:pt>
    <dgm:pt modelId="{089D2C2B-46D1-4F57-922A-B9B302D93CD2}" type="sibTrans" cxnId="{4762B649-EADD-4B6D-A191-74556784B18C}">
      <dgm:prSet/>
      <dgm:spPr/>
      <dgm:t>
        <a:bodyPr/>
        <a:lstStyle/>
        <a:p>
          <a:endParaRPr lang="es-MX"/>
        </a:p>
      </dgm:t>
    </dgm:pt>
    <dgm:pt modelId="{E4C1CFE3-09DA-4714-9D32-40B2C61FD67D}" type="pres">
      <dgm:prSet presAssocID="{692369B5-DFE6-484D-B53E-25810FA6C7B6}" presName="linear" presStyleCnt="0">
        <dgm:presLayoutVars>
          <dgm:dir/>
          <dgm:animLvl val="lvl"/>
          <dgm:resizeHandles val="exact"/>
        </dgm:presLayoutVars>
      </dgm:prSet>
      <dgm:spPr/>
      <dgm:t>
        <a:bodyPr/>
        <a:lstStyle/>
        <a:p>
          <a:endParaRPr lang="es-ES"/>
        </a:p>
      </dgm:t>
    </dgm:pt>
    <dgm:pt modelId="{A0FE756E-B66A-4127-A02E-CAAF485517AF}" type="pres">
      <dgm:prSet presAssocID="{498599E9-C308-49E5-8C0F-CDB227EF93D6}" presName="parentLin" presStyleCnt="0"/>
      <dgm:spPr/>
    </dgm:pt>
    <dgm:pt modelId="{E3007D7A-BBEB-4E8D-9FD6-5E04B7F1FEFD}" type="pres">
      <dgm:prSet presAssocID="{498599E9-C308-49E5-8C0F-CDB227EF93D6}" presName="parentLeftMargin" presStyleLbl="node1" presStyleIdx="0" presStyleCnt="3"/>
      <dgm:spPr/>
      <dgm:t>
        <a:bodyPr/>
        <a:lstStyle/>
        <a:p>
          <a:endParaRPr lang="es-ES"/>
        </a:p>
      </dgm:t>
    </dgm:pt>
    <dgm:pt modelId="{9DD2C773-6F6F-4BAA-8EB0-FE889F48A7BE}" type="pres">
      <dgm:prSet presAssocID="{498599E9-C308-49E5-8C0F-CDB227EF93D6}" presName="parentText" presStyleLbl="node1" presStyleIdx="0" presStyleCnt="3">
        <dgm:presLayoutVars>
          <dgm:chMax val="0"/>
          <dgm:bulletEnabled val="1"/>
        </dgm:presLayoutVars>
      </dgm:prSet>
      <dgm:spPr/>
      <dgm:t>
        <a:bodyPr/>
        <a:lstStyle/>
        <a:p>
          <a:endParaRPr lang="es-ES"/>
        </a:p>
      </dgm:t>
    </dgm:pt>
    <dgm:pt modelId="{88F7779E-8F4C-4FAB-A1E7-5F5635290141}" type="pres">
      <dgm:prSet presAssocID="{498599E9-C308-49E5-8C0F-CDB227EF93D6}" presName="negativeSpace" presStyleCnt="0"/>
      <dgm:spPr/>
    </dgm:pt>
    <dgm:pt modelId="{C230394E-A742-400C-AEE0-27249A058AA5}" type="pres">
      <dgm:prSet presAssocID="{498599E9-C308-49E5-8C0F-CDB227EF93D6}" presName="childText" presStyleLbl="conFgAcc1" presStyleIdx="0" presStyleCnt="3">
        <dgm:presLayoutVars>
          <dgm:bulletEnabled val="1"/>
        </dgm:presLayoutVars>
      </dgm:prSet>
      <dgm:spPr/>
      <dgm:t>
        <a:bodyPr/>
        <a:lstStyle/>
        <a:p>
          <a:endParaRPr lang="es-ES"/>
        </a:p>
      </dgm:t>
    </dgm:pt>
    <dgm:pt modelId="{F51EFDC2-5299-46DD-801B-9348E607F345}" type="pres">
      <dgm:prSet presAssocID="{F5929BC7-6F1A-4D3A-B54A-7FDFC3773887}" presName="spaceBetweenRectangles" presStyleCnt="0"/>
      <dgm:spPr/>
    </dgm:pt>
    <dgm:pt modelId="{8770506F-7119-4BF3-B7BD-4F0DF5A2314B}" type="pres">
      <dgm:prSet presAssocID="{2BDC29B2-5D7C-4772-916B-7B90FDC90C40}" presName="parentLin" presStyleCnt="0"/>
      <dgm:spPr/>
    </dgm:pt>
    <dgm:pt modelId="{F97DE95F-3D46-4853-8439-464EDE9BAD5B}" type="pres">
      <dgm:prSet presAssocID="{2BDC29B2-5D7C-4772-916B-7B90FDC90C40}" presName="parentLeftMargin" presStyleLbl="node1" presStyleIdx="0" presStyleCnt="3"/>
      <dgm:spPr/>
      <dgm:t>
        <a:bodyPr/>
        <a:lstStyle/>
        <a:p>
          <a:endParaRPr lang="es-ES"/>
        </a:p>
      </dgm:t>
    </dgm:pt>
    <dgm:pt modelId="{ADAAACCD-12C2-4356-AEFE-89004946B42D}" type="pres">
      <dgm:prSet presAssocID="{2BDC29B2-5D7C-4772-916B-7B90FDC90C40}" presName="parentText" presStyleLbl="node1" presStyleIdx="1" presStyleCnt="3">
        <dgm:presLayoutVars>
          <dgm:chMax val="0"/>
          <dgm:bulletEnabled val="1"/>
        </dgm:presLayoutVars>
      </dgm:prSet>
      <dgm:spPr/>
      <dgm:t>
        <a:bodyPr/>
        <a:lstStyle/>
        <a:p>
          <a:endParaRPr lang="es-ES"/>
        </a:p>
      </dgm:t>
    </dgm:pt>
    <dgm:pt modelId="{B24EDAD5-D1C0-4968-90AD-04C90183A71A}" type="pres">
      <dgm:prSet presAssocID="{2BDC29B2-5D7C-4772-916B-7B90FDC90C40}" presName="negativeSpace" presStyleCnt="0"/>
      <dgm:spPr/>
    </dgm:pt>
    <dgm:pt modelId="{251507B4-14A6-4D09-8E91-DDBDAC59A67A}" type="pres">
      <dgm:prSet presAssocID="{2BDC29B2-5D7C-4772-916B-7B90FDC90C40}" presName="childText" presStyleLbl="conFgAcc1" presStyleIdx="1" presStyleCnt="3">
        <dgm:presLayoutVars>
          <dgm:bulletEnabled val="1"/>
        </dgm:presLayoutVars>
      </dgm:prSet>
      <dgm:spPr/>
      <dgm:t>
        <a:bodyPr/>
        <a:lstStyle/>
        <a:p>
          <a:endParaRPr lang="es-ES"/>
        </a:p>
      </dgm:t>
    </dgm:pt>
    <dgm:pt modelId="{530742FC-440E-4A2F-95E7-2925E08ECA4E}" type="pres">
      <dgm:prSet presAssocID="{A261BC85-9CF2-475C-A82E-E992A3C8D6CE}" presName="spaceBetweenRectangles" presStyleCnt="0"/>
      <dgm:spPr/>
    </dgm:pt>
    <dgm:pt modelId="{CFE3371A-F0CD-4AE3-B86E-6F21EAE42E46}" type="pres">
      <dgm:prSet presAssocID="{5F6DE1A1-4F73-4328-8D46-486F568B8073}" presName="parentLin" presStyleCnt="0"/>
      <dgm:spPr/>
    </dgm:pt>
    <dgm:pt modelId="{73B66BDF-F487-455B-BE3B-6CE819998A35}" type="pres">
      <dgm:prSet presAssocID="{5F6DE1A1-4F73-4328-8D46-486F568B8073}" presName="parentLeftMargin" presStyleLbl="node1" presStyleIdx="1" presStyleCnt="3"/>
      <dgm:spPr/>
      <dgm:t>
        <a:bodyPr/>
        <a:lstStyle/>
        <a:p>
          <a:endParaRPr lang="es-ES"/>
        </a:p>
      </dgm:t>
    </dgm:pt>
    <dgm:pt modelId="{51372095-80FC-426C-B8F5-C8F5F1E0354A}" type="pres">
      <dgm:prSet presAssocID="{5F6DE1A1-4F73-4328-8D46-486F568B8073}" presName="parentText" presStyleLbl="node1" presStyleIdx="2" presStyleCnt="3">
        <dgm:presLayoutVars>
          <dgm:chMax val="0"/>
          <dgm:bulletEnabled val="1"/>
        </dgm:presLayoutVars>
      </dgm:prSet>
      <dgm:spPr/>
      <dgm:t>
        <a:bodyPr/>
        <a:lstStyle/>
        <a:p>
          <a:endParaRPr lang="es-ES"/>
        </a:p>
      </dgm:t>
    </dgm:pt>
    <dgm:pt modelId="{491FEFD2-85F5-4B25-A6CD-D85C88141F77}" type="pres">
      <dgm:prSet presAssocID="{5F6DE1A1-4F73-4328-8D46-486F568B8073}" presName="negativeSpace" presStyleCnt="0"/>
      <dgm:spPr/>
    </dgm:pt>
    <dgm:pt modelId="{5F5600CD-846D-4404-95DF-3ED55DB665D4}" type="pres">
      <dgm:prSet presAssocID="{5F6DE1A1-4F73-4328-8D46-486F568B8073}" presName="childText" presStyleLbl="conFgAcc1" presStyleIdx="2" presStyleCnt="3">
        <dgm:presLayoutVars>
          <dgm:bulletEnabled val="1"/>
        </dgm:presLayoutVars>
      </dgm:prSet>
      <dgm:spPr/>
    </dgm:pt>
  </dgm:ptLst>
  <dgm:cxnLst>
    <dgm:cxn modelId="{B0086608-998A-4397-BE52-D688DF99DD7A}" type="presOf" srcId="{2BDC29B2-5D7C-4772-916B-7B90FDC90C40}" destId="{ADAAACCD-12C2-4356-AEFE-89004946B42D}" srcOrd="1" destOrd="0" presId="urn:microsoft.com/office/officeart/2005/8/layout/list1"/>
    <dgm:cxn modelId="{91F0086F-C871-4B31-B52E-A81102B4CD08}" type="presOf" srcId="{692369B5-DFE6-484D-B53E-25810FA6C7B6}" destId="{E4C1CFE3-09DA-4714-9D32-40B2C61FD67D}" srcOrd="0" destOrd="0" presId="urn:microsoft.com/office/officeart/2005/8/layout/list1"/>
    <dgm:cxn modelId="{5060A889-712D-4662-B36E-1CD316BDB65B}" srcId="{2BDC29B2-5D7C-4772-916B-7B90FDC90C40}" destId="{4BCC9489-D514-4202-BB5C-D6D1BC37AE53}" srcOrd="1" destOrd="0" parTransId="{744C7409-5390-4374-ADF1-D0CC6DA64E3D}" sibTransId="{521E696D-8186-4EB9-B874-E0F90C4EA92C}"/>
    <dgm:cxn modelId="{7CEEE435-2A33-46EA-AD2D-52A48817BF5C}" type="presOf" srcId="{6C68B365-B57D-44E3-BA46-B86CD7BBAB22}" destId="{C230394E-A742-400C-AEE0-27249A058AA5}" srcOrd="0" destOrd="0" presId="urn:microsoft.com/office/officeart/2005/8/layout/list1"/>
    <dgm:cxn modelId="{BE8FD4B7-2342-47AD-893D-B40829DBE28A}" srcId="{692369B5-DFE6-484D-B53E-25810FA6C7B6}" destId="{5F6DE1A1-4F73-4328-8D46-486F568B8073}" srcOrd="2" destOrd="0" parTransId="{8C4C76C6-C6DA-4531-84A0-FE96B6ADF6F5}" sibTransId="{B0E4AACA-DB4F-4787-9EC7-0DC439F0C3B6}"/>
    <dgm:cxn modelId="{C14AA641-7B75-49F6-8865-27EAE9C83C00}" srcId="{692369B5-DFE6-484D-B53E-25810FA6C7B6}" destId="{498599E9-C308-49E5-8C0F-CDB227EF93D6}" srcOrd="0" destOrd="0" parTransId="{749884AD-21AA-407C-A05C-9FCF42C52ECF}" sibTransId="{F5929BC7-6F1A-4D3A-B54A-7FDFC3773887}"/>
    <dgm:cxn modelId="{09D5D921-6BC9-4516-A505-88391D457C5A}" srcId="{2BDC29B2-5D7C-4772-916B-7B90FDC90C40}" destId="{C9347264-5B61-475F-9B24-FC272FB0856E}" srcOrd="2" destOrd="0" parTransId="{5DDB9649-806C-4C85-A4F2-92ACBD93B657}" sibTransId="{F62BC30C-5CEC-48F2-8B13-F5C712E67152}"/>
    <dgm:cxn modelId="{CFE86DEE-5E24-45EA-9DA9-2DAFFADE9A41}" srcId="{9A7D8C60-305F-4851-B7E3-34F2E6A99F5D}" destId="{49BC1FD0-F947-49B0-90F4-3920B4352744}" srcOrd="2" destOrd="0" parTransId="{4958C3F1-862D-496D-8DC4-AD195DAFE29D}" sibTransId="{10B2B79E-5963-424B-B677-4192C55608AD}"/>
    <dgm:cxn modelId="{3C2B718E-258B-4C0C-9C5A-136665DE5E2D}" type="presOf" srcId="{2BDC29B2-5D7C-4772-916B-7B90FDC90C40}" destId="{F97DE95F-3D46-4853-8439-464EDE9BAD5B}" srcOrd="0" destOrd="0" presId="urn:microsoft.com/office/officeart/2005/8/layout/list1"/>
    <dgm:cxn modelId="{9CB3966A-9223-483F-89FE-6AADA80C02D2}" srcId="{9A7D8C60-305F-4851-B7E3-34F2E6A99F5D}" destId="{6787E4E0-500E-42F4-9162-348CDD2A018C}" srcOrd="1" destOrd="0" parTransId="{B8728B1E-7224-4AFD-BB1D-9D3D2D0A325A}" sibTransId="{4E143D88-E836-4981-8659-A47A83134B81}"/>
    <dgm:cxn modelId="{CD87B21A-D910-4FED-B450-F504C10BA324}" type="presOf" srcId="{5F6DE1A1-4F73-4328-8D46-486F568B8073}" destId="{73B66BDF-F487-455B-BE3B-6CE819998A35}" srcOrd="0" destOrd="0" presId="urn:microsoft.com/office/officeart/2005/8/layout/list1"/>
    <dgm:cxn modelId="{C8B2877A-B223-43F2-BC6A-AE9232ED2B43}" type="presOf" srcId="{498599E9-C308-49E5-8C0F-CDB227EF93D6}" destId="{E3007D7A-BBEB-4E8D-9FD6-5E04B7F1FEFD}" srcOrd="0" destOrd="0" presId="urn:microsoft.com/office/officeart/2005/8/layout/list1"/>
    <dgm:cxn modelId="{4762B649-EADD-4B6D-A191-74556784B18C}" srcId="{2BDC29B2-5D7C-4772-916B-7B90FDC90C40}" destId="{17305C9F-A0AC-494C-AD09-5A3D93EEC9BF}" srcOrd="3" destOrd="0" parTransId="{D32B5165-8B31-4140-94CB-E122B231D0D3}" sibTransId="{089D2C2B-46D1-4F57-922A-B9B302D93CD2}"/>
    <dgm:cxn modelId="{19A118BD-A7D6-42AB-A7A5-FB30CAE79268}" type="presOf" srcId="{498599E9-C308-49E5-8C0F-CDB227EF93D6}" destId="{9DD2C773-6F6F-4BAA-8EB0-FE889F48A7BE}" srcOrd="1" destOrd="0" presId="urn:microsoft.com/office/officeart/2005/8/layout/list1"/>
    <dgm:cxn modelId="{CF59BEF9-DA2C-4C82-BA5A-914A3088580B}" type="presOf" srcId="{D9AB89C9-9895-465E-948F-0FE6B65589FE}" destId="{C230394E-A742-400C-AEE0-27249A058AA5}" srcOrd="0" destOrd="6" presId="urn:microsoft.com/office/officeart/2005/8/layout/list1"/>
    <dgm:cxn modelId="{38C4931B-D3EB-4AA7-BEFD-60D025252A3A}" type="presOf" srcId="{17305C9F-A0AC-494C-AD09-5A3D93EEC9BF}" destId="{251507B4-14A6-4D09-8E91-DDBDAC59A67A}" srcOrd="0" destOrd="3" presId="urn:microsoft.com/office/officeart/2005/8/layout/list1"/>
    <dgm:cxn modelId="{E9307BFF-45A4-44FF-82ED-8FDE6716BE30}" srcId="{498599E9-C308-49E5-8C0F-CDB227EF93D6}" destId="{6C68B365-B57D-44E3-BA46-B86CD7BBAB22}" srcOrd="0" destOrd="0" parTransId="{9B362C45-BAB1-4408-845B-17BF52C024DB}" sibTransId="{A941191F-C6FC-470B-AFEC-C9DFBDD222FE}"/>
    <dgm:cxn modelId="{D0C2490D-5114-443B-B9CF-570C955D973C}" srcId="{2BDC29B2-5D7C-4772-916B-7B90FDC90C40}" destId="{EA152E79-546B-4955-A1B5-514877D5E20E}" srcOrd="0" destOrd="0" parTransId="{E4114AF5-8F9F-4BFC-ADB8-8E580D31203A}" sibTransId="{2FC4C56D-7DD4-44E3-BBDF-DBDAF09AA84A}"/>
    <dgm:cxn modelId="{5A0048AB-3F4A-45D9-BDA8-487234133395}" srcId="{692369B5-DFE6-484D-B53E-25810FA6C7B6}" destId="{2BDC29B2-5D7C-4772-916B-7B90FDC90C40}" srcOrd="1" destOrd="0" parTransId="{4D6E8B31-97FC-47DF-8041-9A49C53912C8}" sibTransId="{A261BC85-9CF2-475C-A82E-E992A3C8D6CE}"/>
    <dgm:cxn modelId="{2284AB74-D0BD-483B-926A-96231ED86194}" srcId="{9A7D8C60-305F-4851-B7E3-34F2E6A99F5D}" destId="{F63D438C-E1E2-4B13-A03A-FA8E0800D111}" srcOrd="0" destOrd="0" parTransId="{BF6101B1-6582-48B2-B2AD-08F77CFB136F}" sibTransId="{BF89F793-3597-468A-BF9E-23EFE968B315}"/>
    <dgm:cxn modelId="{C80E46E3-4B54-481D-AB89-B9B8F6D4986A}" type="presOf" srcId="{C9347264-5B61-475F-9B24-FC272FB0856E}" destId="{251507B4-14A6-4D09-8E91-DDBDAC59A67A}" srcOrd="0" destOrd="2" presId="urn:microsoft.com/office/officeart/2005/8/layout/list1"/>
    <dgm:cxn modelId="{83A4CE85-60CF-4C64-B255-9E38BD372758}" type="presOf" srcId="{F63D438C-E1E2-4B13-A03A-FA8E0800D111}" destId="{C230394E-A742-400C-AEE0-27249A058AA5}" srcOrd="0" destOrd="3" presId="urn:microsoft.com/office/officeart/2005/8/layout/list1"/>
    <dgm:cxn modelId="{D4058E14-DE79-43C0-8A6A-45106B32EEDA}" srcId="{9A7D8C60-305F-4851-B7E3-34F2E6A99F5D}" destId="{D9AB89C9-9895-465E-948F-0FE6B65589FE}" srcOrd="3" destOrd="0" parTransId="{56A430EF-592F-4D92-8606-06E6B780DA06}" sibTransId="{32544ED0-531D-4F53-9DBE-4405B3758B43}"/>
    <dgm:cxn modelId="{F0B26C79-E0D0-4F27-B1E9-7B3328C45834}" type="presOf" srcId="{6787E4E0-500E-42F4-9162-348CDD2A018C}" destId="{C230394E-A742-400C-AEE0-27249A058AA5}" srcOrd="0" destOrd="4" presId="urn:microsoft.com/office/officeart/2005/8/layout/list1"/>
    <dgm:cxn modelId="{B82C0F68-360D-4E02-9822-F894A20280E7}" type="presOf" srcId="{5F6DE1A1-4F73-4328-8D46-486F568B8073}" destId="{51372095-80FC-426C-B8F5-C8F5F1E0354A}" srcOrd="1" destOrd="0" presId="urn:microsoft.com/office/officeart/2005/8/layout/list1"/>
    <dgm:cxn modelId="{235456B2-FDAC-4CDC-A7AA-9A871484CF28}" type="presOf" srcId="{49BC1FD0-F947-49B0-90F4-3920B4352744}" destId="{C230394E-A742-400C-AEE0-27249A058AA5}" srcOrd="0" destOrd="5" presId="urn:microsoft.com/office/officeart/2005/8/layout/list1"/>
    <dgm:cxn modelId="{0C3CEB50-907F-48C8-B970-06ABF7A09704}" srcId="{498599E9-C308-49E5-8C0F-CDB227EF93D6}" destId="{9A7D8C60-305F-4851-B7E3-34F2E6A99F5D}" srcOrd="2" destOrd="0" parTransId="{2F603912-3A41-47CA-BA90-06C647E893F2}" sibTransId="{E8091242-F88B-40F3-B244-FDFBBF4D9386}"/>
    <dgm:cxn modelId="{99D18ED7-4A1F-47D0-9730-99A2EA999157}" type="presOf" srcId="{84FEC48E-1932-4ADC-A01B-A0EBAFDA0DF6}" destId="{C230394E-A742-400C-AEE0-27249A058AA5}" srcOrd="0" destOrd="1" presId="urn:microsoft.com/office/officeart/2005/8/layout/list1"/>
    <dgm:cxn modelId="{1454428F-FECB-4231-8D32-E21B41CFD6D2}" type="presOf" srcId="{4BCC9489-D514-4202-BB5C-D6D1BC37AE53}" destId="{251507B4-14A6-4D09-8E91-DDBDAC59A67A}" srcOrd="0" destOrd="1" presId="urn:microsoft.com/office/officeart/2005/8/layout/list1"/>
    <dgm:cxn modelId="{6C9DD666-987F-4743-BE69-835455AFEFAC}" srcId="{498599E9-C308-49E5-8C0F-CDB227EF93D6}" destId="{84FEC48E-1932-4ADC-A01B-A0EBAFDA0DF6}" srcOrd="1" destOrd="0" parTransId="{D77AD30E-CA48-45BA-9E25-4E9F98393896}" sibTransId="{E1C5B27C-54BB-4289-9C7A-BC2D572EFBCC}"/>
    <dgm:cxn modelId="{8C614108-5E23-4F25-966A-3C24CF959E10}" type="presOf" srcId="{EA152E79-546B-4955-A1B5-514877D5E20E}" destId="{251507B4-14A6-4D09-8E91-DDBDAC59A67A}" srcOrd="0" destOrd="0" presId="urn:microsoft.com/office/officeart/2005/8/layout/list1"/>
    <dgm:cxn modelId="{7E7B8C4A-4CBF-4A1B-92FC-7F016E4E030A}" type="presOf" srcId="{9A7D8C60-305F-4851-B7E3-34F2E6A99F5D}" destId="{C230394E-A742-400C-AEE0-27249A058AA5}" srcOrd="0" destOrd="2" presId="urn:microsoft.com/office/officeart/2005/8/layout/list1"/>
    <dgm:cxn modelId="{8A4CEF3B-5ACF-431D-A09D-9A57BF8F6B88}" type="presParOf" srcId="{E4C1CFE3-09DA-4714-9D32-40B2C61FD67D}" destId="{A0FE756E-B66A-4127-A02E-CAAF485517AF}" srcOrd="0" destOrd="0" presId="urn:microsoft.com/office/officeart/2005/8/layout/list1"/>
    <dgm:cxn modelId="{8F2C51CF-EB97-4A8D-88F0-3D41E5806FFF}" type="presParOf" srcId="{A0FE756E-B66A-4127-A02E-CAAF485517AF}" destId="{E3007D7A-BBEB-4E8D-9FD6-5E04B7F1FEFD}" srcOrd="0" destOrd="0" presId="urn:microsoft.com/office/officeart/2005/8/layout/list1"/>
    <dgm:cxn modelId="{5C0D505B-F308-400D-B5D6-A3934F8BBDC7}" type="presParOf" srcId="{A0FE756E-B66A-4127-A02E-CAAF485517AF}" destId="{9DD2C773-6F6F-4BAA-8EB0-FE889F48A7BE}" srcOrd="1" destOrd="0" presId="urn:microsoft.com/office/officeart/2005/8/layout/list1"/>
    <dgm:cxn modelId="{24A46DD5-8AE4-4691-ADAB-91D1B9F83AAB}" type="presParOf" srcId="{E4C1CFE3-09DA-4714-9D32-40B2C61FD67D}" destId="{88F7779E-8F4C-4FAB-A1E7-5F5635290141}" srcOrd="1" destOrd="0" presId="urn:microsoft.com/office/officeart/2005/8/layout/list1"/>
    <dgm:cxn modelId="{593C39F2-AFF4-4181-BABB-5391284B3739}" type="presParOf" srcId="{E4C1CFE3-09DA-4714-9D32-40B2C61FD67D}" destId="{C230394E-A742-400C-AEE0-27249A058AA5}" srcOrd="2" destOrd="0" presId="urn:microsoft.com/office/officeart/2005/8/layout/list1"/>
    <dgm:cxn modelId="{310E83AF-15CF-4628-996B-A02DA63AB29B}" type="presParOf" srcId="{E4C1CFE3-09DA-4714-9D32-40B2C61FD67D}" destId="{F51EFDC2-5299-46DD-801B-9348E607F345}" srcOrd="3" destOrd="0" presId="urn:microsoft.com/office/officeart/2005/8/layout/list1"/>
    <dgm:cxn modelId="{9EDD99A6-FCD4-47BA-B9DF-1F60C028D370}" type="presParOf" srcId="{E4C1CFE3-09DA-4714-9D32-40B2C61FD67D}" destId="{8770506F-7119-4BF3-B7BD-4F0DF5A2314B}" srcOrd="4" destOrd="0" presId="urn:microsoft.com/office/officeart/2005/8/layout/list1"/>
    <dgm:cxn modelId="{7AC11B19-F426-4A73-8A8B-06E7E1EA89BD}" type="presParOf" srcId="{8770506F-7119-4BF3-B7BD-4F0DF5A2314B}" destId="{F97DE95F-3D46-4853-8439-464EDE9BAD5B}" srcOrd="0" destOrd="0" presId="urn:microsoft.com/office/officeart/2005/8/layout/list1"/>
    <dgm:cxn modelId="{1C47BE0D-A962-4F9A-968F-E409D0B34B8D}" type="presParOf" srcId="{8770506F-7119-4BF3-B7BD-4F0DF5A2314B}" destId="{ADAAACCD-12C2-4356-AEFE-89004946B42D}" srcOrd="1" destOrd="0" presId="urn:microsoft.com/office/officeart/2005/8/layout/list1"/>
    <dgm:cxn modelId="{AF9273D3-C8B8-4E26-9C98-F39EAC3157FE}" type="presParOf" srcId="{E4C1CFE3-09DA-4714-9D32-40B2C61FD67D}" destId="{B24EDAD5-D1C0-4968-90AD-04C90183A71A}" srcOrd="5" destOrd="0" presId="urn:microsoft.com/office/officeart/2005/8/layout/list1"/>
    <dgm:cxn modelId="{C124CCF7-51B0-407E-8965-5A742AB41683}" type="presParOf" srcId="{E4C1CFE3-09DA-4714-9D32-40B2C61FD67D}" destId="{251507B4-14A6-4D09-8E91-DDBDAC59A67A}" srcOrd="6" destOrd="0" presId="urn:microsoft.com/office/officeart/2005/8/layout/list1"/>
    <dgm:cxn modelId="{98E01449-7230-4E91-AFA5-4882B53A55F3}" type="presParOf" srcId="{E4C1CFE3-09DA-4714-9D32-40B2C61FD67D}" destId="{530742FC-440E-4A2F-95E7-2925E08ECA4E}" srcOrd="7" destOrd="0" presId="urn:microsoft.com/office/officeart/2005/8/layout/list1"/>
    <dgm:cxn modelId="{1295696C-2FD2-4461-ABF6-DAE0D388460D}" type="presParOf" srcId="{E4C1CFE3-09DA-4714-9D32-40B2C61FD67D}" destId="{CFE3371A-F0CD-4AE3-B86E-6F21EAE42E46}" srcOrd="8" destOrd="0" presId="urn:microsoft.com/office/officeart/2005/8/layout/list1"/>
    <dgm:cxn modelId="{19143D86-77E0-4AE4-B192-5697A4837307}" type="presParOf" srcId="{CFE3371A-F0CD-4AE3-B86E-6F21EAE42E46}" destId="{73B66BDF-F487-455B-BE3B-6CE819998A35}" srcOrd="0" destOrd="0" presId="urn:microsoft.com/office/officeart/2005/8/layout/list1"/>
    <dgm:cxn modelId="{04EA1BCD-72C8-4DC1-93F0-8D5F74CE1511}" type="presParOf" srcId="{CFE3371A-F0CD-4AE3-B86E-6F21EAE42E46}" destId="{51372095-80FC-426C-B8F5-C8F5F1E0354A}" srcOrd="1" destOrd="0" presId="urn:microsoft.com/office/officeart/2005/8/layout/list1"/>
    <dgm:cxn modelId="{CE315A7C-2F60-453F-92C9-C0D49FEDC1A4}" type="presParOf" srcId="{E4C1CFE3-09DA-4714-9D32-40B2C61FD67D}" destId="{491FEFD2-85F5-4B25-A6CD-D85C88141F77}" srcOrd="9" destOrd="0" presId="urn:microsoft.com/office/officeart/2005/8/layout/list1"/>
    <dgm:cxn modelId="{78FC242A-9236-4E4F-BEB5-8B3CBE22C250}" type="presParOf" srcId="{E4C1CFE3-09DA-4714-9D32-40B2C61FD67D}" destId="{5F5600CD-846D-4404-95DF-3ED55DB665D4}"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C097557-A48C-43A4-B277-C9B8BD005FEB}" type="doc">
      <dgm:prSet loTypeId="urn:microsoft.com/office/officeart/2005/8/layout/vList3" loCatId="list" qsTypeId="urn:microsoft.com/office/officeart/2005/8/quickstyle/simple1" qsCatId="simple" csTypeId="urn:microsoft.com/office/officeart/2005/8/colors/colorful5" csCatId="colorful" phldr="1"/>
      <dgm:spPr/>
    </dgm:pt>
    <dgm:pt modelId="{C1B35198-84FD-4795-95B8-16D31E34FD81}">
      <dgm:prSet phldrT="[Texto]"/>
      <dgm:spPr/>
      <dgm:t>
        <a:bodyPr/>
        <a:lstStyle/>
        <a:p>
          <a:r>
            <a:rPr lang="es-MX" b="0" i="0" u="sng" dirty="0"/>
            <a:t>Hidrocarburos aromáticos</a:t>
          </a:r>
          <a:r>
            <a:rPr lang="es-MX" b="0" i="0" dirty="0"/>
            <a:t>. Compuestos orgánicos cíclicos y estables, que comparte electrones en una de sus capas generando una partícula en forma de anillo.</a:t>
          </a:r>
          <a:endParaRPr lang="es-MX" dirty="0"/>
        </a:p>
      </dgm:t>
    </dgm:pt>
    <dgm:pt modelId="{1F520D77-D4CA-4CD8-A56F-710F27B01950}" type="parTrans" cxnId="{7BAD3198-800C-4E91-AE4C-E414E1339EB9}">
      <dgm:prSet/>
      <dgm:spPr/>
      <dgm:t>
        <a:bodyPr/>
        <a:lstStyle/>
        <a:p>
          <a:endParaRPr lang="es-MX"/>
        </a:p>
      </dgm:t>
    </dgm:pt>
    <dgm:pt modelId="{A335B694-FA4B-4C89-94F4-E78CA9E2700C}" type="sibTrans" cxnId="{7BAD3198-800C-4E91-AE4C-E414E1339EB9}">
      <dgm:prSet/>
      <dgm:spPr/>
      <dgm:t>
        <a:bodyPr/>
        <a:lstStyle/>
        <a:p>
          <a:endParaRPr lang="es-MX"/>
        </a:p>
      </dgm:t>
    </dgm:pt>
    <dgm:pt modelId="{4ADB6DE5-3818-4C94-9A21-82E925402372}">
      <dgm:prSet phldrT="[Texto]"/>
      <dgm:spPr/>
      <dgm:t>
        <a:bodyPr/>
        <a:lstStyle/>
        <a:p>
          <a:r>
            <a:rPr lang="es-MX" b="0" i="0" u="sng" dirty="0"/>
            <a:t>Hidrocarburos alifáticos</a:t>
          </a:r>
          <a:r>
            <a:rPr lang="es-MX" b="0" i="0" dirty="0"/>
            <a:t>. Hidrocarburos simples no aromáticos, es decir, en una cadena lineal.</a:t>
          </a:r>
          <a:endParaRPr lang="es-MX" dirty="0"/>
        </a:p>
      </dgm:t>
    </dgm:pt>
    <dgm:pt modelId="{DBAC09C8-F00A-4300-AC29-5045C54C4A4C}" type="parTrans" cxnId="{FB7A8C87-2D46-4D57-8E4E-E200B188434B}">
      <dgm:prSet/>
      <dgm:spPr/>
      <dgm:t>
        <a:bodyPr/>
        <a:lstStyle/>
        <a:p>
          <a:endParaRPr lang="es-MX"/>
        </a:p>
      </dgm:t>
    </dgm:pt>
    <dgm:pt modelId="{40E54D4D-BD5E-4565-8DAA-23ED0769A54D}" type="sibTrans" cxnId="{FB7A8C87-2D46-4D57-8E4E-E200B188434B}">
      <dgm:prSet/>
      <dgm:spPr/>
      <dgm:t>
        <a:bodyPr/>
        <a:lstStyle/>
        <a:p>
          <a:endParaRPr lang="es-MX"/>
        </a:p>
      </dgm:t>
    </dgm:pt>
    <dgm:pt modelId="{0DD311B9-1ABA-4FAE-89E8-36ECB921C267}">
      <dgm:prSet phldrT="[Texto]"/>
      <dgm:spPr/>
      <dgm:t>
        <a:bodyPr/>
        <a:lstStyle/>
        <a:p>
          <a:r>
            <a:rPr lang="es-MX" b="0" i="0" u="sng" dirty="0"/>
            <a:t>Heterocíclicos</a:t>
          </a:r>
          <a:r>
            <a:rPr lang="es-MX" b="0" i="0" dirty="0"/>
            <a:t>. Compuestos orgánicos en cuya estructura cíclica uno de sus átomos de carbono ha sido desplazado por átomos de otros elementos, como el nitrógeno, el azufre o el oxígeno.</a:t>
          </a:r>
          <a:endParaRPr lang="es-MX" dirty="0"/>
        </a:p>
      </dgm:t>
    </dgm:pt>
    <dgm:pt modelId="{826EC718-2158-446E-ACE3-72417892604E}" type="parTrans" cxnId="{707A1164-0640-4C1F-9B9C-D22390D605A1}">
      <dgm:prSet/>
      <dgm:spPr/>
      <dgm:t>
        <a:bodyPr/>
        <a:lstStyle/>
        <a:p>
          <a:endParaRPr lang="es-MX"/>
        </a:p>
      </dgm:t>
    </dgm:pt>
    <dgm:pt modelId="{9757606D-85EF-448C-9D2F-4F990B5D2C1E}" type="sibTrans" cxnId="{707A1164-0640-4C1F-9B9C-D22390D605A1}">
      <dgm:prSet/>
      <dgm:spPr/>
      <dgm:t>
        <a:bodyPr/>
        <a:lstStyle/>
        <a:p>
          <a:endParaRPr lang="es-MX"/>
        </a:p>
      </dgm:t>
    </dgm:pt>
    <dgm:pt modelId="{9B81158D-4D90-4CE1-B3DE-3A9833883238}">
      <dgm:prSet phldrT="[Texto]"/>
      <dgm:spPr>
        <a:solidFill>
          <a:schemeClr val="accent2"/>
        </a:solidFill>
      </dgm:spPr>
      <dgm:t>
        <a:bodyPr/>
        <a:lstStyle/>
        <a:p>
          <a:r>
            <a:rPr lang="es-MX" b="0" i="0" u="sng" dirty="0"/>
            <a:t>Organometálicos</a:t>
          </a:r>
          <a:r>
            <a:rPr lang="es-MX" b="0" i="0" dirty="0"/>
            <a:t>. Compuestos orgánicos cuyos átomos de carbono se unen covalentemente a un átomo metálico.</a:t>
          </a:r>
          <a:endParaRPr lang="es-MX" dirty="0"/>
        </a:p>
      </dgm:t>
    </dgm:pt>
    <dgm:pt modelId="{62E3B7C6-6200-4B43-9B72-069DC1569A4A}" type="parTrans" cxnId="{AEABC7A5-3FD7-4126-86C3-4373E09FE254}">
      <dgm:prSet/>
      <dgm:spPr/>
      <dgm:t>
        <a:bodyPr/>
        <a:lstStyle/>
        <a:p>
          <a:endParaRPr lang="es-MX"/>
        </a:p>
      </dgm:t>
    </dgm:pt>
    <dgm:pt modelId="{CFE1CF97-6B4B-4CB6-9342-6D4DD3A58D48}" type="sibTrans" cxnId="{AEABC7A5-3FD7-4126-86C3-4373E09FE254}">
      <dgm:prSet/>
      <dgm:spPr/>
      <dgm:t>
        <a:bodyPr/>
        <a:lstStyle/>
        <a:p>
          <a:endParaRPr lang="es-MX"/>
        </a:p>
      </dgm:t>
    </dgm:pt>
    <dgm:pt modelId="{6CB69ECE-2E14-4DA5-B2C9-E749EC4DEBA1}">
      <dgm:prSet phldrT="[Texto]"/>
      <dgm:spPr/>
      <dgm:t>
        <a:bodyPr/>
        <a:lstStyle/>
        <a:p>
          <a:r>
            <a:rPr lang="es-MX" b="0" i="0" u="sng" dirty="0"/>
            <a:t>Polímeros</a:t>
          </a:r>
          <a:r>
            <a:rPr lang="es-MX" b="0" i="0" dirty="0"/>
            <a:t>. Grandes cadenas macromoleculares constituidas por unidades menores (monómeros) y unidas entre sí por puentes de hidrógeno, enlaces covalentes o fuerzas de Van </a:t>
          </a:r>
          <a:r>
            <a:rPr lang="es-MX" b="0" i="0" dirty="0" err="1"/>
            <a:t>der</a:t>
          </a:r>
          <a:r>
            <a:rPr lang="es-MX" b="0" i="0" dirty="0"/>
            <a:t> Waals.</a:t>
          </a:r>
          <a:endParaRPr lang="es-MX" dirty="0"/>
        </a:p>
      </dgm:t>
    </dgm:pt>
    <dgm:pt modelId="{73FED4CD-398B-4BB5-8C95-09C5AF91A4A6}" type="parTrans" cxnId="{18226893-B681-4B3C-918D-2814E42974D1}">
      <dgm:prSet/>
      <dgm:spPr/>
      <dgm:t>
        <a:bodyPr/>
        <a:lstStyle/>
        <a:p>
          <a:endParaRPr lang="es-MX"/>
        </a:p>
      </dgm:t>
    </dgm:pt>
    <dgm:pt modelId="{B5E73C68-A2CE-4E4B-BD15-D80431C38810}" type="sibTrans" cxnId="{18226893-B681-4B3C-918D-2814E42974D1}">
      <dgm:prSet/>
      <dgm:spPr/>
      <dgm:t>
        <a:bodyPr/>
        <a:lstStyle/>
        <a:p>
          <a:endParaRPr lang="es-MX"/>
        </a:p>
      </dgm:t>
    </dgm:pt>
    <dgm:pt modelId="{555D585A-AC32-49FA-8E5A-F1D09D53FB67}" type="pres">
      <dgm:prSet presAssocID="{8C097557-A48C-43A4-B277-C9B8BD005FEB}" presName="linearFlow" presStyleCnt="0">
        <dgm:presLayoutVars>
          <dgm:dir/>
          <dgm:resizeHandles val="exact"/>
        </dgm:presLayoutVars>
      </dgm:prSet>
      <dgm:spPr/>
    </dgm:pt>
    <dgm:pt modelId="{BD189D29-3AD9-42CE-9ECA-60B9778D0D30}" type="pres">
      <dgm:prSet presAssocID="{C1B35198-84FD-4795-95B8-16D31E34FD81}" presName="composite" presStyleCnt="0"/>
      <dgm:spPr/>
    </dgm:pt>
    <dgm:pt modelId="{F6F1E6A4-49D6-41DA-A2E7-C54682EFC6C2}" type="pres">
      <dgm:prSet presAssocID="{C1B35198-84FD-4795-95B8-16D31E34FD81}" presName="imgShp" presStyleLbl="fgImgPlace1" presStyleIdx="0" presStyleCnt="5"/>
      <dgm:spPr>
        <a:blipFill rotWithShape="1">
          <a:blip xmlns:r="http://schemas.openxmlformats.org/officeDocument/2006/relationships" r:embed="rId1"/>
          <a:srcRect/>
          <a:stretch>
            <a:fillRect l="-26000" r="-26000"/>
          </a:stretch>
        </a:blipFill>
      </dgm:spPr>
    </dgm:pt>
    <dgm:pt modelId="{0041A3E6-2F48-419E-B4AF-29F9DF0F3CB6}" type="pres">
      <dgm:prSet presAssocID="{C1B35198-84FD-4795-95B8-16D31E34FD81}" presName="txShp" presStyleLbl="node1" presStyleIdx="0" presStyleCnt="5">
        <dgm:presLayoutVars>
          <dgm:bulletEnabled val="1"/>
        </dgm:presLayoutVars>
      </dgm:prSet>
      <dgm:spPr/>
      <dgm:t>
        <a:bodyPr/>
        <a:lstStyle/>
        <a:p>
          <a:endParaRPr lang="es-ES"/>
        </a:p>
      </dgm:t>
    </dgm:pt>
    <dgm:pt modelId="{582E75D9-186B-4957-A128-498E69BCA2C3}" type="pres">
      <dgm:prSet presAssocID="{A335B694-FA4B-4C89-94F4-E78CA9E2700C}" presName="spacing" presStyleCnt="0"/>
      <dgm:spPr/>
    </dgm:pt>
    <dgm:pt modelId="{EFBD0001-2341-4267-817F-B8A2BEAE5053}" type="pres">
      <dgm:prSet presAssocID="{4ADB6DE5-3818-4C94-9A21-82E925402372}" presName="composite" presStyleCnt="0"/>
      <dgm:spPr/>
    </dgm:pt>
    <dgm:pt modelId="{57C0F586-7C58-4808-8501-9262C0B0DEEE}" type="pres">
      <dgm:prSet presAssocID="{4ADB6DE5-3818-4C94-9A21-82E925402372}" presName="imgShp" presStyleLbl="fgImgPlace1" presStyleIdx="1" presStyleCnt="5"/>
      <dgm:spPr>
        <a:blipFill rotWithShape="1">
          <a:blip xmlns:r="http://schemas.openxmlformats.org/officeDocument/2006/relationships" r:embed="rId2"/>
          <a:srcRect/>
          <a:stretch>
            <a:fillRect l="-16000" r="-16000"/>
          </a:stretch>
        </a:blipFill>
      </dgm:spPr>
    </dgm:pt>
    <dgm:pt modelId="{3AAB23A5-BC6E-4669-84C7-A049F836E347}" type="pres">
      <dgm:prSet presAssocID="{4ADB6DE5-3818-4C94-9A21-82E925402372}" presName="txShp" presStyleLbl="node1" presStyleIdx="1" presStyleCnt="5">
        <dgm:presLayoutVars>
          <dgm:bulletEnabled val="1"/>
        </dgm:presLayoutVars>
      </dgm:prSet>
      <dgm:spPr/>
      <dgm:t>
        <a:bodyPr/>
        <a:lstStyle/>
        <a:p>
          <a:endParaRPr lang="es-ES"/>
        </a:p>
      </dgm:t>
    </dgm:pt>
    <dgm:pt modelId="{3812E0E2-87D8-4DA3-88E5-D71F7CA14DD3}" type="pres">
      <dgm:prSet presAssocID="{40E54D4D-BD5E-4565-8DAA-23ED0769A54D}" presName="spacing" presStyleCnt="0"/>
      <dgm:spPr/>
    </dgm:pt>
    <dgm:pt modelId="{D5BF29A2-BB20-49A1-9795-2168D0165518}" type="pres">
      <dgm:prSet presAssocID="{0DD311B9-1ABA-4FAE-89E8-36ECB921C267}" presName="composite" presStyleCnt="0"/>
      <dgm:spPr/>
    </dgm:pt>
    <dgm:pt modelId="{AEDAD267-F57A-4F10-9BE6-D177CA016304}" type="pres">
      <dgm:prSet presAssocID="{0DD311B9-1ABA-4FAE-89E8-36ECB921C267}" presName="imgShp" presStyleLbl="fgImgPlace1" presStyleIdx="2" presStyleCnt="5"/>
      <dgm:spPr>
        <a:blipFill rotWithShape="1">
          <a:blip xmlns:r="http://schemas.openxmlformats.org/officeDocument/2006/relationships" r:embed="rId3"/>
          <a:srcRect/>
          <a:stretch>
            <a:fillRect l="-19000" r="-19000"/>
          </a:stretch>
        </a:blipFill>
      </dgm:spPr>
    </dgm:pt>
    <dgm:pt modelId="{6EF04AC7-A396-46C4-93D8-808A6737615D}" type="pres">
      <dgm:prSet presAssocID="{0DD311B9-1ABA-4FAE-89E8-36ECB921C267}" presName="txShp" presStyleLbl="node1" presStyleIdx="2" presStyleCnt="5">
        <dgm:presLayoutVars>
          <dgm:bulletEnabled val="1"/>
        </dgm:presLayoutVars>
      </dgm:prSet>
      <dgm:spPr/>
      <dgm:t>
        <a:bodyPr/>
        <a:lstStyle/>
        <a:p>
          <a:endParaRPr lang="es-ES"/>
        </a:p>
      </dgm:t>
    </dgm:pt>
    <dgm:pt modelId="{691037B7-AC1F-48A0-BD83-B492E9DB009C}" type="pres">
      <dgm:prSet presAssocID="{9757606D-85EF-448C-9D2F-4F990B5D2C1E}" presName="spacing" presStyleCnt="0"/>
      <dgm:spPr/>
    </dgm:pt>
    <dgm:pt modelId="{81AFD641-DDFA-43F3-88BD-35319D37206A}" type="pres">
      <dgm:prSet presAssocID="{9B81158D-4D90-4CE1-B3DE-3A9833883238}" presName="composite" presStyleCnt="0"/>
      <dgm:spPr/>
    </dgm:pt>
    <dgm:pt modelId="{003A199F-060C-478C-9043-76A44E01F0A8}" type="pres">
      <dgm:prSet presAssocID="{9B81158D-4D90-4CE1-B3DE-3A9833883238}" presName="imgShp" presStyleLbl="fgImgPlace1" presStyleIdx="3" presStyleCnt="5"/>
      <dgm:spPr>
        <a:blipFill rotWithShape="1">
          <a:blip xmlns:r="http://schemas.openxmlformats.org/officeDocument/2006/relationships" r:embed="rId4"/>
          <a:srcRect/>
          <a:stretch>
            <a:fillRect l="-3000" r="-3000"/>
          </a:stretch>
        </a:blipFill>
      </dgm:spPr>
    </dgm:pt>
    <dgm:pt modelId="{77218FDE-1A82-44C6-B981-2F1BE1EFAB65}" type="pres">
      <dgm:prSet presAssocID="{9B81158D-4D90-4CE1-B3DE-3A9833883238}" presName="txShp" presStyleLbl="node1" presStyleIdx="3" presStyleCnt="5">
        <dgm:presLayoutVars>
          <dgm:bulletEnabled val="1"/>
        </dgm:presLayoutVars>
      </dgm:prSet>
      <dgm:spPr/>
      <dgm:t>
        <a:bodyPr/>
        <a:lstStyle/>
        <a:p>
          <a:endParaRPr lang="es-ES"/>
        </a:p>
      </dgm:t>
    </dgm:pt>
    <dgm:pt modelId="{8D005167-8ECA-43BA-B8B9-C3AB4934281E}" type="pres">
      <dgm:prSet presAssocID="{CFE1CF97-6B4B-4CB6-9342-6D4DD3A58D48}" presName="spacing" presStyleCnt="0"/>
      <dgm:spPr/>
    </dgm:pt>
    <dgm:pt modelId="{D1472368-670C-4A08-BA75-E9819A51E4DB}" type="pres">
      <dgm:prSet presAssocID="{6CB69ECE-2E14-4DA5-B2C9-E749EC4DEBA1}" presName="composite" presStyleCnt="0"/>
      <dgm:spPr/>
    </dgm:pt>
    <dgm:pt modelId="{4DB6C2D0-4D6E-4AFC-A72E-3A55A693D414}" type="pres">
      <dgm:prSet presAssocID="{6CB69ECE-2E14-4DA5-B2C9-E749EC4DEBA1}" presName="imgShp" presStyleLbl="fgImgPlace1" presStyleIdx="4" presStyleCnt="5"/>
      <dgm:spPr>
        <a:blipFill rotWithShape="1">
          <a:blip xmlns:r="http://schemas.openxmlformats.org/officeDocument/2006/relationships" r:embed="rId5"/>
          <a:srcRect/>
          <a:stretch>
            <a:fillRect l="-16000" r="-16000"/>
          </a:stretch>
        </a:blipFill>
      </dgm:spPr>
    </dgm:pt>
    <dgm:pt modelId="{40EB250D-B03C-4EAA-B057-0E3E1A7E9BC7}" type="pres">
      <dgm:prSet presAssocID="{6CB69ECE-2E14-4DA5-B2C9-E749EC4DEBA1}" presName="txShp" presStyleLbl="node1" presStyleIdx="4" presStyleCnt="5">
        <dgm:presLayoutVars>
          <dgm:bulletEnabled val="1"/>
        </dgm:presLayoutVars>
      </dgm:prSet>
      <dgm:spPr/>
      <dgm:t>
        <a:bodyPr/>
        <a:lstStyle/>
        <a:p>
          <a:endParaRPr lang="es-ES"/>
        </a:p>
      </dgm:t>
    </dgm:pt>
  </dgm:ptLst>
  <dgm:cxnLst>
    <dgm:cxn modelId="{96F74193-6956-49DD-B9F8-C53A34B412CF}" type="presOf" srcId="{C1B35198-84FD-4795-95B8-16D31E34FD81}" destId="{0041A3E6-2F48-419E-B4AF-29F9DF0F3CB6}" srcOrd="0" destOrd="0" presId="urn:microsoft.com/office/officeart/2005/8/layout/vList3"/>
    <dgm:cxn modelId="{7BAD3198-800C-4E91-AE4C-E414E1339EB9}" srcId="{8C097557-A48C-43A4-B277-C9B8BD005FEB}" destId="{C1B35198-84FD-4795-95B8-16D31E34FD81}" srcOrd="0" destOrd="0" parTransId="{1F520D77-D4CA-4CD8-A56F-710F27B01950}" sibTransId="{A335B694-FA4B-4C89-94F4-E78CA9E2700C}"/>
    <dgm:cxn modelId="{BAEDBBA6-5BAD-4AFB-9425-50AF1936DCEF}" type="presOf" srcId="{0DD311B9-1ABA-4FAE-89E8-36ECB921C267}" destId="{6EF04AC7-A396-46C4-93D8-808A6737615D}" srcOrd="0" destOrd="0" presId="urn:microsoft.com/office/officeart/2005/8/layout/vList3"/>
    <dgm:cxn modelId="{C870218D-DE19-4E9E-BC90-BCF8CF39361D}" type="presOf" srcId="{8C097557-A48C-43A4-B277-C9B8BD005FEB}" destId="{555D585A-AC32-49FA-8E5A-F1D09D53FB67}" srcOrd="0" destOrd="0" presId="urn:microsoft.com/office/officeart/2005/8/layout/vList3"/>
    <dgm:cxn modelId="{5D523A38-2BCC-439E-83AD-31A5361A8C36}" type="presOf" srcId="{4ADB6DE5-3818-4C94-9A21-82E925402372}" destId="{3AAB23A5-BC6E-4669-84C7-A049F836E347}" srcOrd="0" destOrd="0" presId="urn:microsoft.com/office/officeart/2005/8/layout/vList3"/>
    <dgm:cxn modelId="{AEABC7A5-3FD7-4126-86C3-4373E09FE254}" srcId="{8C097557-A48C-43A4-B277-C9B8BD005FEB}" destId="{9B81158D-4D90-4CE1-B3DE-3A9833883238}" srcOrd="3" destOrd="0" parTransId="{62E3B7C6-6200-4B43-9B72-069DC1569A4A}" sibTransId="{CFE1CF97-6B4B-4CB6-9342-6D4DD3A58D48}"/>
    <dgm:cxn modelId="{19A74A2B-E089-450C-A153-562D01BE6C01}" type="presOf" srcId="{9B81158D-4D90-4CE1-B3DE-3A9833883238}" destId="{77218FDE-1A82-44C6-B981-2F1BE1EFAB65}" srcOrd="0" destOrd="0" presId="urn:microsoft.com/office/officeart/2005/8/layout/vList3"/>
    <dgm:cxn modelId="{89C3D3D0-B8EB-41D4-84A8-85F78695D92C}" type="presOf" srcId="{6CB69ECE-2E14-4DA5-B2C9-E749EC4DEBA1}" destId="{40EB250D-B03C-4EAA-B057-0E3E1A7E9BC7}" srcOrd="0" destOrd="0" presId="urn:microsoft.com/office/officeart/2005/8/layout/vList3"/>
    <dgm:cxn modelId="{FB7A8C87-2D46-4D57-8E4E-E200B188434B}" srcId="{8C097557-A48C-43A4-B277-C9B8BD005FEB}" destId="{4ADB6DE5-3818-4C94-9A21-82E925402372}" srcOrd="1" destOrd="0" parTransId="{DBAC09C8-F00A-4300-AC29-5045C54C4A4C}" sibTransId="{40E54D4D-BD5E-4565-8DAA-23ED0769A54D}"/>
    <dgm:cxn modelId="{707A1164-0640-4C1F-9B9C-D22390D605A1}" srcId="{8C097557-A48C-43A4-B277-C9B8BD005FEB}" destId="{0DD311B9-1ABA-4FAE-89E8-36ECB921C267}" srcOrd="2" destOrd="0" parTransId="{826EC718-2158-446E-ACE3-72417892604E}" sibTransId="{9757606D-85EF-448C-9D2F-4F990B5D2C1E}"/>
    <dgm:cxn modelId="{18226893-B681-4B3C-918D-2814E42974D1}" srcId="{8C097557-A48C-43A4-B277-C9B8BD005FEB}" destId="{6CB69ECE-2E14-4DA5-B2C9-E749EC4DEBA1}" srcOrd="4" destOrd="0" parTransId="{73FED4CD-398B-4BB5-8C95-09C5AF91A4A6}" sibTransId="{B5E73C68-A2CE-4E4B-BD15-D80431C38810}"/>
    <dgm:cxn modelId="{9B45A2D1-1D9C-4216-91D8-AA8CE08C3BF8}" type="presParOf" srcId="{555D585A-AC32-49FA-8E5A-F1D09D53FB67}" destId="{BD189D29-3AD9-42CE-9ECA-60B9778D0D30}" srcOrd="0" destOrd="0" presId="urn:microsoft.com/office/officeart/2005/8/layout/vList3"/>
    <dgm:cxn modelId="{F62DF408-9718-412D-B806-B9BA29A21834}" type="presParOf" srcId="{BD189D29-3AD9-42CE-9ECA-60B9778D0D30}" destId="{F6F1E6A4-49D6-41DA-A2E7-C54682EFC6C2}" srcOrd="0" destOrd="0" presId="urn:microsoft.com/office/officeart/2005/8/layout/vList3"/>
    <dgm:cxn modelId="{48AB90EB-E18A-4956-9E47-84745F8841B4}" type="presParOf" srcId="{BD189D29-3AD9-42CE-9ECA-60B9778D0D30}" destId="{0041A3E6-2F48-419E-B4AF-29F9DF0F3CB6}" srcOrd="1" destOrd="0" presId="urn:microsoft.com/office/officeart/2005/8/layout/vList3"/>
    <dgm:cxn modelId="{E9DE3ADA-3A8E-4D01-8939-3AB5DF8990E5}" type="presParOf" srcId="{555D585A-AC32-49FA-8E5A-F1D09D53FB67}" destId="{582E75D9-186B-4957-A128-498E69BCA2C3}" srcOrd="1" destOrd="0" presId="urn:microsoft.com/office/officeart/2005/8/layout/vList3"/>
    <dgm:cxn modelId="{97532EB8-6F09-4ED2-98FF-68F698DF6330}" type="presParOf" srcId="{555D585A-AC32-49FA-8E5A-F1D09D53FB67}" destId="{EFBD0001-2341-4267-817F-B8A2BEAE5053}" srcOrd="2" destOrd="0" presId="urn:microsoft.com/office/officeart/2005/8/layout/vList3"/>
    <dgm:cxn modelId="{7D2051D8-3B66-4937-B2C1-75187E5F06FD}" type="presParOf" srcId="{EFBD0001-2341-4267-817F-B8A2BEAE5053}" destId="{57C0F586-7C58-4808-8501-9262C0B0DEEE}" srcOrd="0" destOrd="0" presId="urn:microsoft.com/office/officeart/2005/8/layout/vList3"/>
    <dgm:cxn modelId="{086654E9-DF29-4B7D-8868-251888881C2C}" type="presParOf" srcId="{EFBD0001-2341-4267-817F-B8A2BEAE5053}" destId="{3AAB23A5-BC6E-4669-84C7-A049F836E347}" srcOrd="1" destOrd="0" presId="urn:microsoft.com/office/officeart/2005/8/layout/vList3"/>
    <dgm:cxn modelId="{4D168EFD-2AA7-4A2C-AD4E-5914801CA8DD}" type="presParOf" srcId="{555D585A-AC32-49FA-8E5A-F1D09D53FB67}" destId="{3812E0E2-87D8-4DA3-88E5-D71F7CA14DD3}" srcOrd="3" destOrd="0" presId="urn:microsoft.com/office/officeart/2005/8/layout/vList3"/>
    <dgm:cxn modelId="{B25E2ABA-D5D2-436C-9679-6CF1139AAD09}" type="presParOf" srcId="{555D585A-AC32-49FA-8E5A-F1D09D53FB67}" destId="{D5BF29A2-BB20-49A1-9795-2168D0165518}" srcOrd="4" destOrd="0" presId="urn:microsoft.com/office/officeart/2005/8/layout/vList3"/>
    <dgm:cxn modelId="{D6DAC51C-C233-47A1-BFEF-6D0931B7B076}" type="presParOf" srcId="{D5BF29A2-BB20-49A1-9795-2168D0165518}" destId="{AEDAD267-F57A-4F10-9BE6-D177CA016304}" srcOrd="0" destOrd="0" presId="urn:microsoft.com/office/officeart/2005/8/layout/vList3"/>
    <dgm:cxn modelId="{995BB8AA-F187-46E1-A39A-FEC83A3FB182}" type="presParOf" srcId="{D5BF29A2-BB20-49A1-9795-2168D0165518}" destId="{6EF04AC7-A396-46C4-93D8-808A6737615D}" srcOrd="1" destOrd="0" presId="urn:microsoft.com/office/officeart/2005/8/layout/vList3"/>
    <dgm:cxn modelId="{4B99FF81-7FA5-4867-BECE-8EA5FA554B98}" type="presParOf" srcId="{555D585A-AC32-49FA-8E5A-F1D09D53FB67}" destId="{691037B7-AC1F-48A0-BD83-B492E9DB009C}" srcOrd="5" destOrd="0" presId="urn:microsoft.com/office/officeart/2005/8/layout/vList3"/>
    <dgm:cxn modelId="{84052329-1719-4C62-9A7A-E3B95FA971B8}" type="presParOf" srcId="{555D585A-AC32-49FA-8E5A-F1D09D53FB67}" destId="{81AFD641-DDFA-43F3-88BD-35319D37206A}" srcOrd="6" destOrd="0" presId="urn:microsoft.com/office/officeart/2005/8/layout/vList3"/>
    <dgm:cxn modelId="{FD3BE3C5-1CA3-4876-9D3D-0C66DD761ACC}" type="presParOf" srcId="{81AFD641-DDFA-43F3-88BD-35319D37206A}" destId="{003A199F-060C-478C-9043-76A44E01F0A8}" srcOrd="0" destOrd="0" presId="urn:microsoft.com/office/officeart/2005/8/layout/vList3"/>
    <dgm:cxn modelId="{55792DA1-68CA-402A-A7CF-6C9B93AD7D23}" type="presParOf" srcId="{81AFD641-DDFA-43F3-88BD-35319D37206A}" destId="{77218FDE-1A82-44C6-B981-2F1BE1EFAB65}" srcOrd="1" destOrd="0" presId="urn:microsoft.com/office/officeart/2005/8/layout/vList3"/>
    <dgm:cxn modelId="{99B2D70D-3E5F-4F4A-BA5F-83FFE1F9AC4C}" type="presParOf" srcId="{555D585A-AC32-49FA-8E5A-F1D09D53FB67}" destId="{8D005167-8ECA-43BA-B8B9-C3AB4934281E}" srcOrd="7" destOrd="0" presId="urn:microsoft.com/office/officeart/2005/8/layout/vList3"/>
    <dgm:cxn modelId="{C770254A-C4EC-43FB-9485-F3C5A6CD9B38}" type="presParOf" srcId="{555D585A-AC32-49FA-8E5A-F1D09D53FB67}" destId="{D1472368-670C-4A08-BA75-E9819A51E4DB}" srcOrd="8" destOrd="0" presId="urn:microsoft.com/office/officeart/2005/8/layout/vList3"/>
    <dgm:cxn modelId="{32BD339A-7405-4126-A089-D601980D6A14}" type="presParOf" srcId="{D1472368-670C-4A08-BA75-E9819A51E4DB}" destId="{4DB6C2D0-4D6E-4AFC-A72E-3A55A693D414}" srcOrd="0" destOrd="0" presId="urn:microsoft.com/office/officeart/2005/8/layout/vList3"/>
    <dgm:cxn modelId="{9FE5FDDA-280A-409F-9248-40ECF62644E8}" type="presParOf" srcId="{D1472368-670C-4A08-BA75-E9819A51E4DB}" destId="{40EB250D-B03C-4EAA-B057-0E3E1A7E9BC7}"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DEED9A-61DA-4608-A1CC-9BC3D2834405}" type="datetimeFigureOut">
              <a:rPr lang="es-MX" smtClean="0"/>
              <a:t>28/09/2019</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3B39560-0A7E-4B1D-8577-3DECB67EA94B}" type="slidenum">
              <a:rPr lang="es-MX" smtClean="0"/>
              <a:t>‹Nº›</a:t>
            </a:fld>
            <a:endParaRPr lang="es-MX"/>
          </a:p>
        </p:txBody>
      </p:sp>
    </p:spTree>
    <p:extLst>
      <p:ext uri="{BB962C8B-B14F-4D97-AF65-F5344CB8AC3E}">
        <p14:creationId xmlns:p14="http://schemas.microsoft.com/office/powerpoint/2010/main" val="34612128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CO" dirty="0"/>
          </a:p>
        </p:txBody>
      </p:sp>
      <p:sp>
        <p:nvSpPr>
          <p:cNvPr id="4" name="Slide Number Placeholder 3"/>
          <p:cNvSpPr>
            <a:spLocks noGrp="1"/>
          </p:cNvSpPr>
          <p:nvPr>
            <p:ph type="sldNum" sz="quarter" idx="10"/>
          </p:nvPr>
        </p:nvSpPr>
        <p:spPr/>
        <p:txBody>
          <a:bodyPr/>
          <a:lstStyle/>
          <a:p>
            <a:fld id="{5B2DE854-A6E1-46AD-AA42-4F1397EBF827}" type="slidenum">
              <a:rPr lang="es-CO" smtClean="0"/>
              <a:t>28</a:t>
            </a:fld>
            <a:endParaRPr lang="es-CO"/>
          </a:p>
        </p:txBody>
      </p:sp>
    </p:spTree>
    <p:extLst>
      <p:ext uri="{BB962C8B-B14F-4D97-AF65-F5344CB8AC3E}">
        <p14:creationId xmlns:p14="http://schemas.microsoft.com/office/powerpoint/2010/main" val="9378794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CO" dirty="0"/>
          </a:p>
        </p:txBody>
      </p:sp>
      <p:sp>
        <p:nvSpPr>
          <p:cNvPr id="4" name="Slide Number Placeholder 3"/>
          <p:cNvSpPr>
            <a:spLocks noGrp="1"/>
          </p:cNvSpPr>
          <p:nvPr>
            <p:ph type="sldNum" sz="quarter" idx="10"/>
          </p:nvPr>
        </p:nvSpPr>
        <p:spPr/>
        <p:txBody>
          <a:bodyPr/>
          <a:lstStyle/>
          <a:p>
            <a:fld id="{5B2DE854-A6E1-46AD-AA42-4F1397EBF827}" type="slidenum">
              <a:rPr lang="es-CO" smtClean="0"/>
              <a:t>65</a:t>
            </a:fld>
            <a:endParaRPr lang="es-CO"/>
          </a:p>
        </p:txBody>
      </p:sp>
    </p:spTree>
    <p:extLst>
      <p:ext uri="{BB962C8B-B14F-4D97-AF65-F5344CB8AC3E}">
        <p14:creationId xmlns:p14="http://schemas.microsoft.com/office/powerpoint/2010/main" val="38214501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914400" y="2130426"/>
            <a:ext cx="10363200" cy="1470025"/>
          </a:xfrm>
        </p:spPr>
        <p:txBody>
          <a:bodyPr/>
          <a:lstStyle/>
          <a:p>
            <a:r>
              <a:rPr lang="es-ES"/>
              <a:t>Haga clic para modificar el estilo de título del patrón</a:t>
            </a:r>
            <a:endParaRPr lang="es-MX"/>
          </a:p>
        </p:txBody>
      </p:sp>
      <p:sp>
        <p:nvSpPr>
          <p:cNvPr id="3" name="2 Subtítulo"/>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56BA63AE-A01D-4D8E-ABC6-78D75247798E}" type="datetimeFigureOut">
              <a:rPr lang="es-ES"/>
              <a:pPr>
                <a:defRPr/>
              </a:pPr>
              <a:t>28/09/2019</a:t>
            </a:fld>
            <a:endParaRPr lang="es-ES" dirty="0"/>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dirty="0"/>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F66F72E0-3716-4646-865B-6DB5480CBDAE}" type="slidenum">
              <a:rPr lang="es-ES"/>
              <a:pPr>
                <a:defRPr/>
              </a:pPr>
              <a:t>‹Nº›</a:t>
            </a:fld>
            <a:endParaRPr lang="es-ES" dirty="0"/>
          </a:p>
        </p:txBody>
      </p:sp>
    </p:spTree>
    <p:extLst>
      <p:ext uri="{BB962C8B-B14F-4D97-AF65-F5344CB8AC3E}">
        <p14:creationId xmlns:p14="http://schemas.microsoft.com/office/powerpoint/2010/main" val="24238480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322896E6-80D0-4C21-BFA2-CD02E2DA6CF4}" type="datetimeFigureOut">
              <a:rPr lang="es-ES"/>
              <a:pPr>
                <a:defRPr/>
              </a:pPr>
              <a:t>28/09/2019</a:t>
            </a:fld>
            <a:endParaRPr lang="es-ES" dirty="0"/>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dirty="0"/>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6C49AEDB-6973-4C35-83BC-71AE2AE9498C}" type="slidenum">
              <a:rPr lang="es-ES"/>
              <a:pPr>
                <a:defRPr/>
              </a:pPr>
              <a:t>‹Nº›</a:t>
            </a:fld>
            <a:endParaRPr lang="es-ES" dirty="0"/>
          </a:p>
        </p:txBody>
      </p:sp>
    </p:spTree>
    <p:extLst>
      <p:ext uri="{BB962C8B-B14F-4D97-AF65-F5344CB8AC3E}">
        <p14:creationId xmlns:p14="http://schemas.microsoft.com/office/powerpoint/2010/main" val="26692389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839200" y="274639"/>
            <a:ext cx="2743200" cy="5851525"/>
          </a:xfrm>
        </p:spPr>
        <p:txBody>
          <a:bodyPr vert="eaVert"/>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609600" y="274639"/>
            <a:ext cx="80264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C0DE9F82-3FBC-4211-B189-4F1F6C5B20CA}" type="datetimeFigureOut">
              <a:rPr lang="es-ES"/>
              <a:pPr>
                <a:defRPr/>
              </a:pPr>
              <a:t>28/09/2019</a:t>
            </a:fld>
            <a:endParaRPr lang="es-ES" dirty="0"/>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dirty="0"/>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114292AD-3B1F-47E2-BE48-AC000725BBF2}" type="slidenum">
              <a:rPr lang="es-ES"/>
              <a:pPr>
                <a:defRPr/>
              </a:pPr>
              <a:t>‹Nº›</a:t>
            </a:fld>
            <a:endParaRPr lang="es-ES" dirty="0"/>
          </a:p>
        </p:txBody>
      </p:sp>
    </p:spTree>
    <p:extLst>
      <p:ext uri="{BB962C8B-B14F-4D97-AF65-F5344CB8AC3E}">
        <p14:creationId xmlns:p14="http://schemas.microsoft.com/office/powerpoint/2010/main" val="41653693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ED22863C-21BE-4165-90A7-C7C44C428EB3}" type="datetimeFigureOut">
              <a:rPr lang="es-ES"/>
              <a:pPr>
                <a:defRPr/>
              </a:pPr>
              <a:t>28/09/2019</a:t>
            </a:fld>
            <a:endParaRPr lang="es-ES" dirty="0"/>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dirty="0"/>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C9C9A190-AEE1-41C8-B024-CDA6FE1C034F}" type="slidenum">
              <a:rPr lang="es-ES"/>
              <a:pPr>
                <a:defRPr/>
              </a:pPr>
              <a:t>‹Nº›</a:t>
            </a:fld>
            <a:endParaRPr lang="es-ES" dirty="0"/>
          </a:p>
        </p:txBody>
      </p:sp>
    </p:spTree>
    <p:extLst>
      <p:ext uri="{BB962C8B-B14F-4D97-AF65-F5344CB8AC3E}">
        <p14:creationId xmlns:p14="http://schemas.microsoft.com/office/powerpoint/2010/main" val="32172963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963084" y="4406901"/>
            <a:ext cx="10363200" cy="1362075"/>
          </a:xfrm>
        </p:spPr>
        <p:txBody>
          <a:bodyPr anchor="t"/>
          <a:lstStyle>
            <a:lvl1pPr algn="l">
              <a:defRPr sz="4000" b="1" cap="all"/>
            </a:lvl1pPr>
          </a:lstStyle>
          <a:p>
            <a:r>
              <a:rPr lang="es-ES"/>
              <a:t>Haga clic para modificar el estilo de título del patrón</a:t>
            </a:r>
            <a:endParaRPr lang="es-MX"/>
          </a:p>
        </p:txBody>
      </p:sp>
      <p:sp>
        <p:nvSpPr>
          <p:cNvPr id="3" name="2 Marcador de texto"/>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616DE0F3-CA46-40F2-BEE7-7B119E28D4B2}" type="datetimeFigureOut">
              <a:rPr lang="es-ES"/>
              <a:pPr>
                <a:defRPr/>
              </a:pPr>
              <a:t>28/09/2019</a:t>
            </a:fld>
            <a:endParaRPr lang="es-ES" dirty="0"/>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dirty="0"/>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60109B15-72A5-4D33-B785-D53CF99A796B}" type="slidenum">
              <a:rPr lang="es-ES"/>
              <a:pPr>
                <a:defRPr/>
              </a:pPr>
              <a:t>‹Nº›</a:t>
            </a:fld>
            <a:endParaRPr lang="es-ES" dirty="0"/>
          </a:p>
        </p:txBody>
      </p:sp>
    </p:spTree>
    <p:extLst>
      <p:ext uri="{BB962C8B-B14F-4D97-AF65-F5344CB8AC3E}">
        <p14:creationId xmlns:p14="http://schemas.microsoft.com/office/powerpoint/2010/main" val="4923030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F9E0E17E-FEE9-43B4-B26B-5754B9BD4FCC}" type="datetimeFigureOut">
              <a:rPr lang="es-ES"/>
              <a:pPr>
                <a:defRPr/>
              </a:pPr>
              <a:t>28/09/2019</a:t>
            </a:fld>
            <a:endParaRPr lang="es-ES" dirty="0"/>
          </a:p>
        </p:txBody>
      </p:sp>
      <p:sp>
        <p:nvSpPr>
          <p:cNvPr id="6" name="5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dirty="0"/>
          </a:p>
        </p:txBody>
      </p:sp>
      <p:sp>
        <p:nvSpPr>
          <p:cNvPr id="7" name="6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F6FD82C4-38A9-467A-9785-7EA90425942D}" type="slidenum">
              <a:rPr lang="es-ES"/>
              <a:pPr>
                <a:defRPr/>
              </a:pPr>
              <a:t>‹Nº›</a:t>
            </a:fld>
            <a:endParaRPr lang="es-ES" dirty="0"/>
          </a:p>
        </p:txBody>
      </p:sp>
    </p:spTree>
    <p:extLst>
      <p:ext uri="{BB962C8B-B14F-4D97-AF65-F5344CB8AC3E}">
        <p14:creationId xmlns:p14="http://schemas.microsoft.com/office/powerpoint/2010/main" val="29397950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MX"/>
          </a:p>
        </p:txBody>
      </p:sp>
      <p:sp>
        <p:nvSpPr>
          <p:cNvPr id="3" name="2 Marcador de texto"/>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texto"/>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6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C84F8FD5-B9F2-464C-A1AB-7BC0D92BC01A}" type="datetimeFigureOut">
              <a:rPr lang="es-ES"/>
              <a:pPr>
                <a:defRPr/>
              </a:pPr>
              <a:t>28/09/2019</a:t>
            </a:fld>
            <a:endParaRPr lang="es-ES" dirty="0"/>
          </a:p>
        </p:txBody>
      </p:sp>
      <p:sp>
        <p:nvSpPr>
          <p:cNvPr id="8" name="7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dirty="0"/>
          </a:p>
        </p:txBody>
      </p:sp>
      <p:sp>
        <p:nvSpPr>
          <p:cNvPr id="9" name="8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4ABC74A7-6897-48C7-8A5E-202762C9B3BF}" type="slidenum">
              <a:rPr lang="es-ES"/>
              <a:pPr>
                <a:defRPr/>
              </a:pPr>
              <a:t>‹Nº›</a:t>
            </a:fld>
            <a:endParaRPr lang="es-ES" dirty="0"/>
          </a:p>
        </p:txBody>
      </p:sp>
    </p:spTree>
    <p:extLst>
      <p:ext uri="{BB962C8B-B14F-4D97-AF65-F5344CB8AC3E}">
        <p14:creationId xmlns:p14="http://schemas.microsoft.com/office/powerpoint/2010/main" val="205092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A127A5F5-2189-4BC5-A52B-2CBD4622C49E}" type="datetimeFigureOut">
              <a:rPr lang="es-ES"/>
              <a:pPr>
                <a:defRPr/>
              </a:pPr>
              <a:t>28/09/2019</a:t>
            </a:fld>
            <a:endParaRPr lang="es-ES" dirty="0"/>
          </a:p>
        </p:txBody>
      </p:sp>
      <p:sp>
        <p:nvSpPr>
          <p:cNvPr id="4" name="3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dirty="0"/>
          </a:p>
        </p:txBody>
      </p:sp>
      <p:sp>
        <p:nvSpPr>
          <p:cNvPr id="5" name="4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003BEAFB-4B7E-4FFA-BD7A-F199561CBEA0}" type="slidenum">
              <a:rPr lang="es-ES"/>
              <a:pPr>
                <a:defRPr/>
              </a:pPr>
              <a:t>‹Nº›</a:t>
            </a:fld>
            <a:endParaRPr lang="es-ES" dirty="0"/>
          </a:p>
        </p:txBody>
      </p:sp>
    </p:spTree>
    <p:extLst>
      <p:ext uri="{BB962C8B-B14F-4D97-AF65-F5344CB8AC3E}">
        <p14:creationId xmlns:p14="http://schemas.microsoft.com/office/powerpoint/2010/main" val="17501504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F1EE2D45-D49A-4373-BD47-35BF1040283B}" type="datetimeFigureOut">
              <a:rPr lang="es-ES"/>
              <a:pPr>
                <a:defRPr/>
              </a:pPr>
              <a:t>28/09/2019</a:t>
            </a:fld>
            <a:endParaRPr lang="es-ES" dirty="0"/>
          </a:p>
        </p:txBody>
      </p:sp>
      <p:sp>
        <p:nvSpPr>
          <p:cNvPr id="3" name="2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dirty="0"/>
          </a:p>
        </p:txBody>
      </p:sp>
      <p:sp>
        <p:nvSpPr>
          <p:cNvPr id="4" name="3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D44FC70C-2580-4A42-94B7-0A77A3B49409}" type="slidenum">
              <a:rPr lang="es-ES"/>
              <a:pPr>
                <a:defRPr/>
              </a:pPr>
              <a:t>‹Nº›</a:t>
            </a:fld>
            <a:endParaRPr lang="es-ES" dirty="0"/>
          </a:p>
        </p:txBody>
      </p:sp>
    </p:spTree>
    <p:extLst>
      <p:ext uri="{BB962C8B-B14F-4D97-AF65-F5344CB8AC3E}">
        <p14:creationId xmlns:p14="http://schemas.microsoft.com/office/powerpoint/2010/main" val="36863286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1" y="273050"/>
            <a:ext cx="4011084" cy="1162050"/>
          </a:xfrm>
        </p:spPr>
        <p:txBody>
          <a:bodyPr anchor="b"/>
          <a:lstStyle>
            <a:lvl1pPr algn="l">
              <a:defRPr sz="2000" b="1"/>
            </a:lvl1pPr>
          </a:lstStyle>
          <a:p>
            <a:r>
              <a:rPr lang="es-ES"/>
              <a:t>Haga clic para modificar el estilo de título del patrón</a:t>
            </a:r>
            <a:endParaRPr lang="es-MX"/>
          </a:p>
        </p:txBody>
      </p:sp>
      <p:sp>
        <p:nvSpPr>
          <p:cNvPr id="3" name="2 Marcador de contenido"/>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texto"/>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94632595-E74A-4DF8-833D-87765FF9C296}" type="datetimeFigureOut">
              <a:rPr lang="es-ES"/>
              <a:pPr>
                <a:defRPr/>
              </a:pPr>
              <a:t>28/09/2019</a:t>
            </a:fld>
            <a:endParaRPr lang="es-ES" dirty="0"/>
          </a:p>
        </p:txBody>
      </p:sp>
      <p:sp>
        <p:nvSpPr>
          <p:cNvPr id="6" name="5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dirty="0"/>
          </a:p>
        </p:txBody>
      </p:sp>
      <p:sp>
        <p:nvSpPr>
          <p:cNvPr id="7" name="6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6C3015D8-6F2E-4AE4-A23D-42C4E258F807}" type="slidenum">
              <a:rPr lang="es-ES"/>
              <a:pPr>
                <a:defRPr/>
              </a:pPr>
              <a:t>‹Nº›</a:t>
            </a:fld>
            <a:endParaRPr lang="es-ES" dirty="0"/>
          </a:p>
        </p:txBody>
      </p:sp>
    </p:spTree>
    <p:extLst>
      <p:ext uri="{BB962C8B-B14F-4D97-AF65-F5344CB8AC3E}">
        <p14:creationId xmlns:p14="http://schemas.microsoft.com/office/powerpoint/2010/main" val="38586149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389717" y="4800600"/>
            <a:ext cx="7315200" cy="566738"/>
          </a:xfrm>
        </p:spPr>
        <p:txBody>
          <a:bodyPr anchor="b"/>
          <a:lstStyle>
            <a:lvl1pPr algn="l">
              <a:defRPr sz="2000" b="1"/>
            </a:lvl1pPr>
          </a:lstStyle>
          <a:p>
            <a:r>
              <a:rPr lang="es-ES"/>
              <a:t>Haga clic para modificar el estilo de título del patrón</a:t>
            </a:r>
            <a:endParaRPr lang="es-MX"/>
          </a:p>
        </p:txBody>
      </p:sp>
      <p:sp>
        <p:nvSpPr>
          <p:cNvPr id="3" name="2 Marcador de posición de imagen"/>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dirty="0"/>
          </a:p>
        </p:txBody>
      </p:sp>
      <p:sp>
        <p:nvSpPr>
          <p:cNvPr id="4" name="3 Marcador de texto"/>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9657A367-606C-4B79-BA71-16D128307634}" type="datetimeFigureOut">
              <a:rPr lang="es-ES"/>
              <a:pPr>
                <a:defRPr/>
              </a:pPr>
              <a:t>28/09/2019</a:t>
            </a:fld>
            <a:endParaRPr lang="es-ES" dirty="0"/>
          </a:p>
        </p:txBody>
      </p:sp>
      <p:sp>
        <p:nvSpPr>
          <p:cNvPr id="6" name="5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dirty="0"/>
          </a:p>
        </p:txBody>
      </p:sp>
      <p:sp>
        <p:nvSpPr>
          <p:cNvPr id="7" name="6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39DB6C39-4EF7-4453-817F-6861F8B08093}" type="slidenum">
              <a:rPr lang="es-ES"/>
              <a:pPr>
                <a:defRPr/>
              </a:pPr>
              <a:t>‹Nº›</a:t>
            </a:fld>
            <a:endParaRPr lang="es-ES" dirty="0"/>
          </a:p>
        </p:txBody>
      </p:sp>
    </p:spTree>
    <p:extLst>
      <p:ext uri="{BB962C8B-B14F-4D97-AF65-F5344CB8AC3E}">
        <p14:creationId xmlns:p14="http://schemas.microsoft.com/office/powerpoint/2010/main" val="1695092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1 Marcador de título"/>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es-MX"/>
              <a:t>Haga clic para modificar el estilo de título del patrón</a:t>
            </a:r>
            <a:endParaRPr lang="es-MX" altLang="es-MX"/>
          </a:p>
        </p:txBody>
      </p:sp>
      <p:sp>
        <p:nvSpPr>
          <p:cNvPr id="2051" name="2 Marcador de texto"/>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MX"/>
              <a:t>Haga clic para modificar el estilo de texto del patrón</a:t>
            </a:r>
          </a:p>
          <a:p>
            <a:pPr lvl="1"/>
            <a:r>
              <a:rPr lang="es-ES" altLang="es-MX"/>
              <a:t>Segundo nivel</a:t>
            </a:r>
          </a:p>
          <a:p>
            <a:pPr lvl="2"/>
            <a:r>
              <a:rPr lang="es-ES" altLang="es-MX"/>
              <a:t>Tercer nivel</a:t>
            </a:r>
          </a:p>
          <a:p>
            <a:pPr lvl="3"/>
            <a:r>
              <a:rPr lang="es-ES" altLang="es-MX"/>
              <a:t>Cuarto nivel</a:t>
            </a:r>
          </a:p>
          <a:p>
            <a:pPr lvl="4"/>
            <a:r>
              <a:rPr lang="es-ES" altLang="es-MX"/>
              <a:t>Quinto nivel</a:t>
            </a:r>
            <a:endParaRPr lang="es-MX" altLang="es-MX"/>
          </a:p>
        </p:txBody>
      </p:sp>
      <p:sp>
        <p:nvSpPr>
          <p:cNvPr id="4" name="3 Marcador de fecha"/>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prstClr val="black">
                    <a:tint val="75000"/>
                  </a:prstClr>
                </a:solidFill>
                <a:latin typeface="Calibri"/>
              </a:defRPr>
            </a:lvl1pPr>
          </a:lstStyle>
          <a:p>
            <a:pPr defTabSz="914400">
              <a:defRPr/>
            </a:pPr>
            <a:fld id="{98B24762-9B7B-4DDA-8EFC-3211FABD7522}" type="datetimeFigureOut">
              <a:rPr lang="es-ES" smtClean="0"/>
              <a:pPr defTabSz="914400">
                <a:defRPr/>
              </a:pPr>
              <a:t>28/09/2019</a:t>
            </a:fld>
            <a:endParaRPr lang="es-ES" dirty="0"/>
          </a:p>
        </p:txBody>
      </p:sp>
      <p:sp>
        <p:nvSpPr>
          <p:cNvPr id="5" name="4 Marcador de pie de página"/>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prstClr val="black">
                    <a:tint val="75000"/>
                  </a:prstClr>
                </a:solidFill>
                <a:latin typeface="Calibri"/>
              </a:defRPr>
            </a:lvl1pPr>
          </a:lstStyle>
          <a:p>
            <a:pPr defTabSz="914400">
              <a:defRPr/>
            </a:pPr>
            <a:endParaRPr lang="es-ES" dirty="0"/>
          </a:p>
        </p:txBody>
      </p:sp>
      <p:sp>
        <p:nvSpPr>
          <p:cNvPr id="6" name="5 Marcador de número de diapositiva"/>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prstClr val="black">
                    <a:tint val="75000"/>
                  </a:prstClr>
                </a:solidFill>
                <a:latin typeface="Calibri"/>
              </a:defRPr>
            </a:lvl1pPr>
          </a:lstStyle>
          <a:p>
            <a:pPr defTabSz="914400">
              <a:defRPr/>
            </a:pPr>
            <a:fld id="{8A5AA456-DD46-42F2-A442-FC73FEC02D02}" type="slidenum">
              <a:rPr lang="es-ES" smtClean="0"/>
              <a:pPr defTabSz="914400">
                <a:defRPr/>
              </a:pPr>
              <a:t>‹Nº›</a:t>
            </a:fld>
            <a:endParaRPr lang="es-ES" dirty="0"/>
          </a:p>
        </p:txBody>
      </p:sp>
    </p:spTree>
    <p:extLst>
      <p:ext uri="{BB962C8B-B14F-4D97-AF65-F5344CB8AC3E}">
        <p14:creationId xmlns:p14="http://schemas.microsoft.com/office/powerpoint/2010/main" val="410716887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slideLayout" Target="../slideLayouts/slideLayout2.xml"/><Relationship Id="rId1" Type="http://schemas.openxmlformats.org/officeDocument/2006/relationships/themeOverride" Target="../theme/themeOverride3.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slideLayout" Target="../slideLayouts/slideLayout2.xml"/><Relationship Id="rId1" Type="http://schemas.openxmlformats.org/officeDocument/2006/relationships/themeOverride" Target="../theme/themeOverride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2.xml"/><Relationship Id="rId1" Type="http://schemas.openxmlformats.org/officeDocument/2006/relationships/themeOverride" Target="../theme/themeOverride5.xml"/><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slideLayout" Target="../slideLayouts/slideLayout2.xml"/><Relationship Id="rId1" Type="http://schemas.openxmlformats.org/officeDocument/2006/relationships/themeOverride" Target="../theme/themeOverride6.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2.xml"/><Relationship Id="rId1" Type="http://schemas.openxmlformats.org/officeDocument/2006/relationships/themeOverride" Target="../theme/themeOverride7.xml"/><Relationship Id="rId5" Type="http://schemas.openxmlformats.org/officeDocument/2006/relationships/image" Target="../media/image21.png"/><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slideLayout" Target="../slideLayouts/slideLayout2.xml"/><Relationship Id="rId1" Type="http://schemas.openxmlformats.org/officeDocument/2006/relationships/themeOverride" Target="../theme/themeOverride8.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slideLayout" Target="../slideLayouts/slideLayout2.xml"/><Relationship Id="rId1" Type="http://schemas.openxmlformats.org/officeDocument/2006/relationships/themeOverride" Target="../theme/themeOverride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Layout" Target="../slideLayouts/slideLayout2.xml"/><Relationship Id="rId1" Type="http://schemas.openxmlformats.org/officeDocument/2006/relationships/themeOverride" Target="../theme/themeOverride10.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slideLayout" Target="../slideLayouts/slideLayout2.xml"/><Relationship Id="rId1" Type="http://schemas.openxmlformats.org/officeDocument/2006/relationships/themeOverride" Target="../theme/themeOverride11.xml"/><Relationship Id="rId4" Type="http://schemas.openxmlformats.org/officeDocument/2006/relationships/image" Target="../media/image26.png"/></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slideLayout" Target="../slideLayouts/slideLayout2.xml"/><Relationship Id="rId1" Type="http://schemas.openxmlformats.org/officeDocument/2006/relationships/themeOverride" Target="../theme/themeOverride12.xml"/></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slideLayout" Target="../slideLayouts/slideLayout2.xml"/><Relationship Id="rId1" Type="http://schemas.openxmlformats.org/officeDocument/2006/relationships/themeOverride" Target="../theme/themeOverride13.xml"/><Relationship Id="rId4" Type="http://schemas.openxmlformats.org/officeDocument/2006/relationships/image" Target="../media/image29.png"/></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slideLayout" Target="../slideLayouts/slideLayout2.xml"/><Relationship Id="rId1" Type="http://schemas.openxmlformats.org/officeDocument/2006/relationships/themeOverride" Target="../theme/themeOverride14.xml"/><Relationship Id="rId4" Type="http://schemas.openxmlformats.org/officeDocument/2006/relationships/image" Target="../media/image31.png"/></Relationships>
</file>

<file path=ppt/slides/_rels/slide2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36.gif"/></Relationships>
</file>

<file path=ppt/slides/_rels/slide28.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29.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80.png"/><Relationship Id="rId2" Type="http://schemas.openxmlformats.org/officeDocument/2006/relationships/image" Target="../media/image43.png"/><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32.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61.gif"/><Relationship Id="rId2" Type="http://schemas.openxmlformats.org/officeDocument/2006/relationships/image" Target="../media/image60.gif"/><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830.png"/><Relationship Id="rId2" Type="http://schemas.openxmlformats.org/officeDocument/2006/relationships/image" Target="../media/image820.png"/><Relationship Id="rId1" Type="http://schemas.openxmlformats.org/officeDocument/2006/relationships/slideLayout" Target="../slideLayouts/slideLayout2.xml"/><Relationship Id="rId5" Type="http://schemas.openxmlformats.org/officeDocument/2006/relationships/image" Target="../media/image77.png"/><Relationship Id="rId4" Type="http://schemas.openxmlformats.org/officeDocument/2006/relationships/image" Target="../media/image76.png"/></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92.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5.xml"/></Relationships>
</file>

<file path=ppt/slides/_rels/slide6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6.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3 Título"/>
          <p:cNvSpPr>
            <a:spLocks noGrp="1"/>
          </p:cNvSpPr>
          <p:nvPr>
            <p:ph type="title"/>
          </p:nvPr>
        </p:nvSpPr>
        <p:spPr>
          <a:xfrm>
            <a:off x="2192972" y="2597606"/>
            <a:ext cx="8229600" cy="1066800"/>
          </a:xfrm>
        </p:spPr>
        <p:txBody>
          <a:bodyPr/>
          <a:lstStyle/>
          <a:p>
            <a:pPr eaLnBrk="1" hangingPunct="1"/>
            <a:r>
              <a:rPr lang="es-MX" altLang="es-MX" sz="3600" b="1" dirty="0">
                <a:solidFill>
                  <a:prstClr val="black"/>
                </a:solidFill>
              </a:rPr>
              <a:t>QUÍMICA ORGÁNICA ALIFÁTICA Y AROMÁTICA</a:t>
            </a:r>
            <a:endParaRPr lang="es-MX" altLang="es-MX" sz="3600" b="1" dirty="0"/>
          </a:p>
        </p:txBody>
      </p:sp>
      <p:sp>
        <p:nvSpPr>
          <p:cNvPr id="52228" name="6 CuadroTexto"/>
          <p:cNvSpPr txBox="1">
            <a:spLocks noChangeArrowheads="1"/>
          </p:cNvSpPr>
          <p:nvPr/>
        </p:nvSpPr>
        <p:spPr bwMode="auto">
          <a:xfrm>
            <a:off x="3859847" y="1826297"/>
            <a:ext cx="489585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s-MX" altLang="es-MX" sz="1800" b="0" i="0" u="none" strike="noStrike" kern="1200" cap="none" spc="0" normalizeH="0" baseline="0" noProof="0" dirty="0">
                <a:ln>
                  <a:noFill/>
                </a:ln>
                <a:solidFill>
                  <a:srgbClr val="000000"/>
                </a:solidFill>
                <a:effectLst/>
                <a:uLnTx/>
                <a:uFillTx/>
                <a:latin typeface="Georgia" panose="02040502050405020303" pitchFamily="18" charset="0"/>
                <a:ea typeface="+mn-ea"/>
                <a:cs typeface="+mn-cs"/>
              </a:rPr>
              <a:t>Universidad Autónoma Del Estado De México</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s-MX" altLang="es-MX" sz="1800" b="0" i="0" u="none" strike="noStrike" kern="1200" cap="none" spc="0" normalizeH="0" baseline="0" noProof="0" dirty="0">
                <a:ln>
                  <a:noFill/>
                </a:ln>
                <a:solidFill>
                  <a:srgbClr val="000000"/>
                </a:solidFill>
                <a:effectLst/>
                <a:uLnTx/>
                <a:uFillTx/>
                <a:latin typeface="Georgia" panose="02040502050405020303" pitchFamily="18" charset="0"/>
                <a:ea typeface="+mn-ea"/>
                <a:cs typeface="+mn-cs"/>
              </a:rPr>
              <a:t>Unidad Académica Acolman </a:t>
            </a:r>
          </a:p>
        </p:txBody>
      </p:sp>
      <p:sp>
        <p:nvSpPr>
          <p:cNvPr id="52230" name="9 CuadroTexto"/>
          <p:cNvSpPr txBox="1">
            <a:spLocks noChangeArrowheads="1"/>
          </p:cNvSpPr>
          <p:nvPr/>
        </p:nvSpPr>
        <p:spPr bwMode="auto">
          <a:xfrm>
            <a:off x="1201003" y="3569713"/>
            <a:ext cx="9495752" cy="2339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s-MX" altLang="es-MX" sz="1800" b="0" i="0" u="none" strike="noStrike" kern="1200" cap="none" spc="0" normalizeH="0" baseline="0" noProof="0" dirty="0">
              <a:ln>
                <a:noFill/>
              </a:ln>
              <a:solidFill>
                <a:srgbClr val="000000"/>
              </a:solidFill>
              <a:effectLst/>
              <a:uLnTx/>
              <a:uFillTx/>
              <a:latin typeface="Georgia" panose="02040502050405020303" pitchFamily="18"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s-MX" altLang="es-MX" sz="3200" b="0" i="0" u="none" strike="noStrike" kern="1200" cap="none" spc="0" normalizeH="0" baseline="0" noProof="0" dirty="0">
                <a:ln>
                  <a:noFill/>
                </a:ln>
                <a:solidFill>
                  <a:srgbClr val="000000"/>
                </a:solidFill>
                <a:effectLst/>
                <a:uLnTx/>
                <a:uFillTx/>
                <a:latin typeface="Georgia"/>
                <a:ea typeface="+mn-ea"/>
                <a:cs typeface="+mn-cs"/>
              </a:rPr>
              <a:t>Autor: BLANCA GABRIELA CUEVAS GONZALEZ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s-MX" altLang="es-MX" sz="3200" b="0" i="0" u="none" strike="noStrike" kern="1200" cap="none" spc="0" normalizeH="0" baseline="0" noProof="0" dirty="0">
                <a:ln>
                  <a:noFill/>
                </a:ln>
                <a:solidFill>
                  <a:srgbClr val="000000"/>
                </a:solidFill>
                <a:effectLst/>
                <a:uLnTx/>
                <a:uFillTx/>
                <a:latin typeface="Georgia" panose="02040502050405020303" pitchFamily="18" charset="0"/>
                <a:ea typeface="+mn-ea"/>
                <a:cs typeface="+mn-cs"/>
              </a:rPr>
              <a:t>Licenciatura en Ingeniería Química</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s-MX" altLang="es-MX" sz="3200" b="0" i="0" u="none" strike="noStrike" kern="1200" cap="none" spc="0" normalizeH="0" baseline="0" noProof="0" dirty="0">
                <a:ln>
                  <a:noFill/>
                </a:ln>
                <a:solidFill>
                  <a:srgbClr val="000000"/>
                </a:solidFill>
                <a:effectLst/>
                <a:uLnTx/>
                <a:uFillTx/>
                <a:latin typeface="Georgia" panose="02040502050405020303" pitchFamily="18" charset="0"/>
                <a:ea typeface="+mn-ea"/>
                <a:cs typeface="+mn-cs"/>
              </a:rPr>
              <a:t>Periodo escolar: </a:t>
            </a:r>
            <a:r>
              <a:rPr lang="es-MX" altLang="es-MX" sz="3200" dirty="0">
                <a:solidFill>
                  <a:srgbClr val="000000"/>
                </a:solidFill>
                <a:latin typeface="Georgia" panose="02040502050405020303" pitchFamily="18" charset="0"/>
              </a:rPr>
              <a:t>2</a:t>
            </a:r>
            <a:endParaRPr kumimoji="0" lang="es-MX" altLang="es-MX" sz="3200" b="0" i="0" u="none" strike="noStrike" kern="1200" cap="none" spc="0" normalizeH="0" baseline="0" noProof="0" dirty="0">
              <a:ln>
                <a:noFill/>
              </a:ln>
              <a:solidFill>
                <a:srgbClr val="000000"/>
              </a:solidFill>
              <a:effectLst/>
              <a:uLnTx/>
              <a:uFillTx/>
              <a:latin typeface="Georgia" panose="02040502050405020303" pitchFamily="18"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s-MX" altLang="es-MX" sz="3200" b="0" i="0" u="none" strike="noStrike" kern="1200" cap="none" spc="0" normalizeH="0" baseline="0" noProof="0" dirty="0">
                <a:ln>
                  <a:noFill/>
                </a:ln>
                <a:solidFill>
                  <a:srgbClr val="000000"/>
                </a:solidFill>
                <a:effectLst/>
                <a:uLnTx/>
                <a:uFillTx/>
                <a:latin typeface="Georgia" panose="02040502050405020303" pitchFamily="18" charset="0"/>
                <a:ea typeface="+mn-ea"/>
                <a:cs typeface="+mn-cs"/>
              </a:rPr>
              <a:t>Fecha</a:t>
            </a:r>
            <a:r>
              <a:rPr kumimoji="0" lang="es-MX" altLang="es-MX" sz="3200" b="0" i="0" u="none" strike="noStrike" kern="1200" cap="none" spc="0" normalizeH="0" baseline="0" noProof="0" dirty="0" smtClean="0">
                <a:ln>
                  <a:noFill/>
                </a:ln>
                <a:solidFill>
                  <a:srgbClr val="000000"/>
                </a:solidFill>
                <a:effectLst/>
                <a:uLnTx/>
                <a:uFillTx/>
                <a:latin typeface="Georgia" panose="02040502050405020303" pitchFamily="18" charset="0"/>
                <a:ea typeface="+mn-ea"/>
                <a:cs typeface="+mn-cs"/>
              </a:rPr>
              <a:t>: 19 </a:t>
            </a:r>
            <a:r>
              <a:rPr kumimoji="0" lang="es-MX" altLang="es-MX" sz="3200" b="0" i="0" u="none" strike="noStrike" kern="1200" cap="none" spc="0" normalizeH="0" baseline="0" noProof="0" dirty="0">
                <a:ln>
                  <a:noFill/>
                </a:ln>
                <a:solidFill>
                  <a:srgbClr val="000000"/>
                </a:solidFill>
                <a:effectLst/>
                <a:uLnTx/>
                <a:uFillTx/>
                <a:latin typeface="Georgia" panose="02040502050405020303" pitchFamily="18" charset="0"/>
                <a:ea typeface="+mn-ea"/>
                <a:cs typeface="+mn-cs"/>
              </a:rPr>
              <a:t>Junio de 2019</a:t>
            </a:r>
          </a:p>
        </p:txBody>
      </p:sp>
      <p:pic>
        <p:nvPicPr>
          <p:cNvPr id="9" name="Imagen 8">
            <a:extLst>
              <a:ext uri="{FF2B5EF4-FFF2-40B4-BE49-F238E27FC236}">
                <a16:creationId xmlns:a16="http://schemas.microsoft.com/office/drawing/2014/main" xmlns="" id="{EC207DC8-B5A8-48D5-9197-20F17659AD7A}"/>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53317" y="456743"/>
            <a:ext cx="2186940" cy="1320300"/>
          </a:xfrm>
          <a:prstGeom prst="rect">
            <a:avLst/>
          </a:prstGeom>
          <a:noFill/>
          <a:ln>
            <a:noFill/>
          </a:ln>
        </p:spPr>
      </p:pic>
    </p:spTree>
    <p:extLst>
      <p:ext uri="{BB962C8B-B14F-4D97-AF65-F5344CB8AC3E}">
        <p14:creationId xmlns:p14="http://schemas.microsoft.com/office/powerpoint/2010/main" val="1759364031"/>
      </p:ext>
    </p:extLst>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1CBD370-2F72-4D25-8B5B-790E18A51617}"/>
              </a:ext>
            </a:extLst>
          </p:cNvPr>
          <p:cNvSpPr>
            <a:spLocks noGrp="1"/>
          </p:cNvSpPr>
          <p:nvPr>
            <p:ph type="title"/>
          </p:nvPr>
        </p:nvSpPr>
        <p:spPr>
          <a:xfrm>
            <a:off x="1298713" y="105152"/>
            <a:ext cx="9329530" cy="742988"/>
          </a:xfrm>
        </p:spPr>
        <p:txBody>
          <a:bodyPr>
            <a:normAutofit fontScale="90000"/>
          </a:bodyPr>
          <a:lstStyle/>
          <a:p>
            <a:pPr algn="ctr"/>
            <a:r>
              <a:rPr lang="es-CO" b="1" dirty="0"/>
              <a:t>HISTORIA DE LA QUÍMICA ORGÁNICA</a:t>
            </a:r>
          </a:p>
        </p:txBody>
      </p:sp>
      <p:sp>
        <p:nvSpPr>
          <p:cNvPr id="4" name="Rectangle: Rounded Corners 3">
            <a:extLst>
              <a:ext uri="{FF2B5EF4-FFF2-40B4-BE49-F238E27FC236}">
                <a16:creationId xmlns:a16="http://schemas.microsoft.com/office/drawing/2014/main" xmlns="" id="{F9A4A537-6955-47F8-9C26-4100735321AD}"/>
              </a:ext>
            </a:extLst>
          </p:cNvPr>
          <p:cNvSpPr/>
          <p:nvPr/>
        </p:nvSpPr>
        <p:spPr>
          <a:xfrm>
            <a:off x="3723860" y="781881"/>
            <a:ext cx="4280453" cy="477078"/>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s-CO" b="1" dirty="0"/>
              <a:t>BERZELIUS, WÖHLER Y EL VITALISMO</a:t>
            </a:r>
            <a:endParaRPr lang="es-CO" dirty="0"/>
          </a:p>
        </p:txBody>
      </p:sp>
      <p:sp>
        <p:nvSpPr>
          <p:cNvPr id="5" name="Arrow: Down 4">
            <a:extLst>
              <a:ext uri="{FF2B5EF4-FFF2-40B4-BE49-F238E27FC236}">
                <a16:creationId xmlns:a16="http://schemas.microsoft.com/office/drawing/2014/main" xmlns="" id="{034D5A71-EE19-43DA-A64B-A8C036DB0DA3}"/>
              </a:ext>
            </a:extLst>
          </p:cNvPr>
          <p:cNvSpPr/>
          <p:nvPr/>
        </p:nvSpPr>
        <p:spPr>
          <a:xfrm>
            <a:off x="5579165" y="1364977"/>
            <a:ext cx="516835" cy="477078"/>
          </a:xfrm>
          <a:prstGeom prst="down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p>
        </p:txBody>
      </p:sp>
      <p:sp>
        <p:nvSpPr>
          <p:cNvPr id="6" name="Rectangle 5">
            <a:extLst>
              <a:ext uri="{FF2B5EF4-FFF2-40B4-BE49-F238E27FC236}">
                <a16:creationId xmlns:a16="http://schemas.microsoft.com/office/drawing/2014/main" xmlns="" id="{494E8DCF-AEA3-40AD-B6E0-5EA4DD7C4294}"/>
              </a:ext>
            </a:extLst>
          </p:cNvPr>
          <p:cNvSpPr/>
          <p:nvPr/>
        </p:nvSpPr>
        <p:spPr>
          <a:xfrm>
            <a:off x="523460" y="1948073"/>
            <a:ext cx="10654748" cy="1200329"/>
          </a:xfrm>
          <a:prstGeom prst="rect">
            <a:avLst/>
          </a:prstGeom>
          <a:ln w="38100"/>
        </p:spPr>
        <p:style>
          <a:lnRef idx="2">
            <a:schemeClr val="accent4"/>
          </a:lnRef>
          <a:fillRef idx="1">
            <a:schemeClr val="lt1"/>
          </a:fillRef>
          <a:effectRef idx="0">
            <a:schemeClr val="accent4"/>
          </a:effectRef>
          <a:fontRef idx="minor">
            <a:schemeClr val="dk1"/>
          </a:fontRef>
        </p:style>
        <p:txBody>
          <a:bodyPr wrap="square">
            <a:spAutoFit/>
          </a:bodyPr>
          <a:lstStyle/>
          <a:p>
            <a:r>
              <a:rPr lang="es-CO" dirty="0">
                <a:latin typeface="Times-Roman"/>
              </a:rPr>
              <a:t>Berzelius, cuyos antecedentes eran de medicina, tenía amplios intereses, e hizo numerosas contribuciones en distintos campos de la química. Fue él quien, en 1807, acuñó el término “química orgánica” para el estudio de compuestos derivados de fuentes naturales. Berzelius, como casi todos en esa época, era partidario de la doctrina llamada vitalismo.</a:t>
            </a:r>
            <a:endParaRPr lang="es-CO" dirty="0"/>
          </a:p>
        </p:txBody>
      </p:sp>
      <p:sp>
        <p:nvSpPr>
          <p:cNvPr id="7" name="Arrow: Down 6">
            <a:extLst>
              <a:ext uri="{FF2B5EF4-FFF2-40B4-BE49-F238E27FC236}">
                <a16:creationId xmlns:a16="http://schemas.microsoft.com/office/drawing/2014/main" xmlns="" id="{3FE256E6-2A1E-4F8F-9A0B-FA60FC57D13E}"/>
              </a:ext>
            </a:extLst>
          </p:cNvPr>
          <p:cNvSpPr/>
          <p:nvPr/>
        </p:nvSpPr>
        <p:spPr>
          <a:xfrm>
            <a:off x="5605668" y="2949621"/>
            <a:ext cx="516835" cy="477078"/>
          </a:xfrm>
          <a:prstGeom prst="down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p>
        </p:txBody>
      </p:sp>
      <p:sp>
        <p:nvSpPr>
          <p:cNvPr id="8" name="Rectangle 7">
            <a:extLst>
              <a:ext uri="{FF2B5EF4-FFF2-40B4-BE49-F238E27FC236}">
                <a16:creationId xmlns:a16="http://schemas.microsoft.com/office/drawing/2014/main" xmlns="" id="{5816AB0D-C41C-4209-AA1A-321D78857DC8}"/>
              </a:ext>
            </a:extLst>
          </p:cNvPr>
          <p:cNvSpPr/>
          <p:nvPr/>
        </p:nvSpPr>
        <p:spPr>
          <a:xfrm>
            <a:off x="523460" y="3466457"/>
            <a:ext cx="10999306" cy="1200329"/>
          </a:xfrm>
          <a:prstGeom prst="rect">
            <a:avLst/>
          </a:prstGeom>
          <a:ln w="38100"/>
        </p:spPr>
        <p:style>
          <a:lnRef idx="2">
            <a:schemeClr val="accent4"/>
          </a:lnRef>
          <a:fillRef idx="1">
            <a:schemeClr val="lt1"/>
          </a:fillRef>
          <a:effectRef idx="0">
            <a:schemeClr val="accent4"/>
          </a:effectRef>
          <a:fontRef idx="minor">
            <a:schemeClr val="dk1"/>
          </a:fontRef>
        </p:style>
        <p:txBody>
          <a:bodyPr wrap="square">
            <a:spAutoFit/>
          </a:bodyPr>
          <a:lstStyle/>
          <a:p>
            <a:r>
              <a:rPr lang="es-CO" dirty="0">
                <a:latin typeface="Times-Roman"/>
              </a:rPr>
              <a:t>El </a:t>
            </a:r>
            <a:r>
              <a:rPr lang="es-CO" b="1" dirty="0">
                <a:latin typeface="Times-Bold"/>
              </a:rPr>
              <a:t>vitalismo </a:t>
            </a:r>
            <a:r>
              <a:rPr lang="es-CO" dirty="0">
                <a:latin typeface="Times-Roman"/>
              </a:rPr>
              <a:t>sostenía que los sistemas vivientes poseían una “fuerza vital” que no tenían los sistemas no vivientes. Se creía que los compuestos derivados de fuentes naturales (orgánicas) eran fundamentalmente distintos de los compuestos inorgánicos; se creía que se podían sintetizar los compuestos inorgánicos en el laboratorio, pero no los compuestos orgánicos; al menos a partir de materiales inorgánicos.</a:t>
            </a:r>
            <a:endParaRPr lang="es-CO" dirty="0"/>
          </a:p>
        </p:txBody>
      </p:sp>
      <p:sp>
        <p:nvSpPr>
          <p:cNvPr id="9" name="Rectangle 8">
            <a:extLst>
              <a:ext uri="{FF2B5EF4-FFF2-40B4-BE49-F238E27FC236}">
                <a16:creationId xmlns:a16="http://schemas.microsoft.com/office/drawing/2014/main" xmlns="" id="{8E44C6E4-2C90-4611-A491-3E2BD69F5965}"/>
              </a:ext>
            </a:extLst>
          </p:cNvPr>
          <p:cNvSpPr/>
          <p:nvPr/>
        </p:nvSpPr>
        <p:spPr>
          <a:xfrm>
            <a:off x="596347" y="5015951"/>
            <a:ext cx="10999306" cy="646331"/>
          </a:xfrm>
          <a:prstGeom prst="rect">
            <a:avLst/>
          </a:prstGeom>
          <a:ln w="38100"/>
        </p:spPr>
        <p:style>
          <a:lnRef idx="2">
            <a:schemeClr val="accent4"/>
          </a:lnRef>
          <a:fillRef idx="1">
            <a:schemeClr val="lt1"/>
          </a:fillRef>
          <a:effectRef idx="0">
            <a:schemeClr val="accent4"/>
          </a:effectRef>
          <a:fontRef idx="minor">
            <a:schemeClr val="dk1"/>
          </a:fontRef>
        </p:style>
        <p:txBody>
          <a:bodyPr wrap="square">
            <a:spAutoFit/>
          </a:bodyPr>
          <a:lstStyle/>
          <a:p>
            <a:r>
              <a:rPr lang="es-CO" dirty="0">
                <a:latin typeface="Times-Roman"/>
              </a:rPr>
              <a:t>Friedrich Wöhler, notó que, al evaporar una solución acuosa de cianato de amonio, obtuvo “cristales incoloros, transparentes, con frecuencia de más de una pulgada de largo,” que no eran de cianato de amonio, sino de urea,</a:t>
            </a:r>
            <a:endParaRPr lang="es-CO" dirty="0"/>
          </a:p>
        </p:txBody>
      </p:sp>
      <p:sp>
        <p:nvSpPr>
          <p:cNvPr id="10" name="Arrow: Down 9">
            <a:extLst>
              <a:ext uri="{FF2B5EF4-FFF2-40B4-BE49-F238E27FC236}">
                <a16:creationId xmlns:a16="http://schemas.microsoft.com/office/drawing/2014/main" xmlns="" id="{3D97B028-C7A3-4455-8077-8814B62FCCAC}"/>
              </a:ext>
            </a:extLst>
          </p:cNvPr>
          <p:cNvSpPr/>
          <p:nvPr/>
        </p:nvSpPr>
        <p:spPr>
          <a:xfrm>
            <a:off x="5446641" y="4623717"/>
            <a:ext cx="516835" cy="477078"/>
          </a:xfrm>
          <a:prstGeom prst="down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p>
        </p:txBody>
      </p:sp>
      <p:pic>
        <p:nvPicPr>
          <p:cNvPr id="11" name="Picture 10">
            <a:extLst>
              <a:ext uri="{FF2B5EF4-FFF2-40B4-BE49-F238E27FC236}">
                <a16:creationId xmlns:a16="http://schemas.microsoft.com/office/drawing/2014/main" xmlns="" id="{846178CB-DF68-4679-ACE0-99753C0A2736}"/>
              </a:ext>
            </a:extLst>
          </p:cNvPr>
          <p:cNvPicPr>
            <a:picLocks noChangeAspect="1"/>
          </p:cNvPicPr>
          <p:nvPr/>
        </p:nvPicPr>
        <p:blipFill rotWithShape="1">
          <a:blip r:embed="rId2"/>
          <a:srcRect l="32609" t="72698" r="43043" b="17419"/>
          <a:stretch/>
        </p:blipFill>
        <p:spPr>
          <a:xfrm>
            <a:off x="3586789" y="5826070"/>
            <a:ext cx="5018421" cy="926778"/>
          </a:xfrm>
          <a:prstGeom prst="rect">
            <a:avLst/>
          </a:prstGeom>
        </p:spPr>
      </p:pic>
      <p:sp>
        <p:nvSpPr>
          <p:cNvPr id="3" name="Rectangle 2">
            <a:extLst>
              <a:ext uri="{FF2B5EF4-FFF2-40B4-BE49-F238E27FC236}">
                <a16:creationId xmlns:a16="http://schemas.microsoft.com/office/drawing/2014/main" xmlns="" id="{EBECE2A6-BBD2-456B-8B23-23E4AF5B2B06}"/>
              </a:ext>
            </a:extLst>
          </p:cNvPr>
          <p:cNvSpPr/>
          <p:nvPr/>
        </p:nvSpPr>
        <p:spPr>
          <a:xfrm>
            <a:off x="9366913" y="5826070"/>
            <a:ext cx="2825087" cy="926778"/>
          </a:xfrm>
          <a:prstGeom prst="rect">
            <a:avLst/>
          </a:prstGeom>
          <a:ln w="28575">
            <a:solidFill>
              <a:srgbClr val="FFC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CO" dirty="0">
                <a:latin typeface="Times New Roman" panose="02020603050405020304" pitchFamily="18" charset="0"/>
                <a:cs typeface="Times New Roman" panose="02020603050405020304" pitchFamily="18" charset="0"/>
              </a:rPr>
              <a:t>La </a:t>
            </a:r>
            <a:r>
              <a:rPr lang="es-CO" dirty="0" err="1">
                <a:latin typeface="Times New Roman" panose="02020603050405020304" pitchFamily="18" charset="0"/>
                <a:cs typeface="Times New Roman" panose="02020603050405020304" pitchFamily="18" charset="0"/>
              </a:rPr>
              <a:t>úrea</a:t>
            </a:r>
            <a:r>
              <a:rPr lang="es-CO" dirty="0">
                <a:latin typeface="Times New Roman" panose="02020603050405020304" pitchFamily="18" charset="0"/>
                <a:cs typeface="Times New Roman" panose="02020603050405020304" pitchFamily="18" charset="0"/>
              </a:rPr>
              <a:t> ya se había aislado anteriormente de la orina</a:t>
            </a:r>
          </a:p>
        </p:txBody>
      </p:sp>
    </p:spTree>
    <p:extLst>
      <p:ext uri="{BB962C8B-B14F-4D97-AF65-F5344CB8AC3E}">
        <p14:creationId xmlns:p14="http://schemas.microsoft.com/office/powerpoint/2010/main" val="34802696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xmlns="" id="{0CEC3BA7-FA7F-4B68-9B7E-A3962AB6B91A}"/>
              </a:ext>
            </a:extLst>
          </p:cNvPr>
          <p:cNvSpPr/>
          <p:nvPr/>
        </p:nvSpPr>
        <p:spPr>
          <a:xfrm>
            <a:off x="914400" y="341194"/>
            <a:ext cx="10153934" cy="655093"/>
          </a:xfrm>
          <a:prstGeom prst="roundRect">
            <a:avLst/>
          </a:prstGeom>
          <a:ln w="28575">
            <a:solidFill>
              <a:srgbClr val="FFC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CO" dirty="0"/>
              <a:t>Con el acontecimiento anterior, se desbancó la teoría del vitalismo, de una manera elegante, ya que, </a:t>
            </a:r>
            <a:r>
              <a:rPr lang="es-CO" dirty="0" err="1"/>
              <a:t>Wöhler</a:t>
            </a:r>
            <a:r>
              <a:rPr lang="es-CO" dirty="0"/>
              <a:t> era fiel seguidor de la filosofía vitalista  </a:t>
            </a:r>
          </a:p>
        </p:txBody>
      </p:sp>
      <p:sp>
        <p:nvSpPr>
          <p:cNvPr id="6" name="Rectangle: Rounded Corners 5">
            <a:extLst>
              <a:ext uri="{FF2B5EF4-FFF2-40B4-BE49-F238E27FC236}">
                <a16:creationId xmlns:a16="http://schemas.microsoft.com/office/drawing/2014/main" xmlns="" id="{4D09E2A0-1CEE-4B13-A677-E4D5B2BB60EC}"/>
              </a:ext>
            </a:extLst>
          </p:cNvPr>
          <p:cNvSpPr/>
          <p:nvPr/>
        </p:nvSpPr>
        <p:spPr>
          <a:xfrm>
            <a:off x="1883391" y="4738348"/>
            <a:ext cx="7642747" cy="1473958"/>
          </a:xfrm>
          <a:prstGeom prst="roundRect">
            <a:avLst/>
          </a:prstGeom>
          <a:ln w="28575">
            <a:solidFill>
              <a:srgbClr val="FFC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CO" dirty="0"/>
              <a:t>Luego de la desaparición del vitalismo, Berzelius continuó sus investigaciones con el claro ejemplo de compuestos que presentaban la misma fórmula química, pero fórmula estructural diferente, por lo que fue el pionero en acuñar la palabra </a:t>
            </a:r>
            <a:r>
              <a:rPr lang="es-CO" b="1" i="1" dirty="0"/>
              <a:t>isomería </a:t>
            </a:r>
            <a:r>
              <a:rPr lang="es-CO" dirty="0"/>
              <a:t>en la química orgánica.   </a:t>
            </a:r>
          </a:p>
        </p:txBody>
      </p:sp>
      <p:pic>
        <p:nvPicPr>
          <p:cNvPr id="1026" name="Picture 2" descr="Resultado de imagen para wöhler y la química orgánica">
            <a:extLst>
              <a:ext uri="{FF2B5EF4-FFF2-40B4-BE49-F238E27FC236}">
                <a16:creationId xmlns:a16="http://schemas.microsoft.com/office/drawing/2014/main" xmlns="" id="{E24A897C-A16C-466F-A9D7-553B154DA7A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5702" y="1026300"/>
            <a:ext cx="2543175" cy="30480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xmlns="" id="{F60706E3-AC8D-4D21-8DC3-4A73B8103629}"/>
              </a:ext>
            </a:extLst>
          </p:cNvPr>
          <p:cNvSpPr txBox="1"/>
          <p:nvPr/>
        </p:nvSpPr>
        <p:spPr>
          <a:xfrm>
            <a:off x="750629" y="4100309"/>
            <a:ext cx="968991" cy="369332"/>
          </a:xfrm>
          <a:prstGeom prst="rect">
            <a:avLst/>
          </a:prstGeom>
          <a:noFill/>
        </p:spPr>
        <p:txBody>
          <a:bodyPr wrap="square" rtlCol="0">
            <a:spAutoFit/>
          </a:bodyPr>
          <a:lstStyle/>
          <a:p>
            <a:r>
              <a:rPr lang="es-CO" dirty="0" err="1"/>
              <a:t>Wöhler</a:t>
            </a:r>
            <a:endParaRPr lang="es-CO" dirty="0"/>
          </a:p>
        </p:txBody>
      </p:sp>
      <p:pic>
        <p:nvPicPr>
          <p:cNvPr id="1028" name="Picture 4" descr="Resultado de imagen para Berzelius y la química orgánica">
            <a:extLst>
              <a:ext uri="{FF2B5EF4-FFF2-40B4-BE49-F238E27FC236}">
                <a16:creationId xmlns:a16="http://schemas.microsoft.com/office/drawing/2014/main" xmlns="" id="{0D047006-870B-426B-9C77-4F4786ED86E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53433" y="3246282"/>
            <a:ext cx="2201839" cy="2939569"/>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xmlns="" id="{839BF22E-88D8-4352-AC80-C732CC3BF6BD}"/>
              </a:ext>
            </a:extLst>
          </p:cNvPr>
          <p:cNvSpPr txBox="1"/>
          <p:nvPr/>
        </p:nvSpPr>
        <p:spPr>
          <a:xfrm>
            <a:off x="10174404" y="6186737"/>
            <a:ext cx="1235124" cy="369332"/>
          </a:xfrm>
          <a:prstGeom prst="rect">
            <a:avLst/>
          </a:prstGeom>
          <a:noFill/>
        </p:spPr>
        <p:txBody>
          <a:bodyPr wrap="square" rtlCol="0">
            <a:spAutoFit/>
          </a:bodyPr>
          <a:lstStyle/>
          <a:p>
            <a:r>
              <a:rPr lang="es-CO" dirty="0"/>
              <a:t>Berzelius</a:t>
            </a:r>
          </a:p>
        </p:txBody>
      </p:sp>
      <p:pic>
        <p:nvPicPr>
          <p:cNvPr id="1030" name="Picture 6" descr="Resultado de imagen para cianato de amonio">
            <a:extLst>
              <a:ext uri="{FF2B5EF4-FFF2-40B4-BE49-F238E27FC236}">
                <a16:creationId xmlns:a16="http://schemas.microsoft.com/office/drawing/2014/main" xmlns="" id="{74848891-7FC3-4260-9EB0-5F00E40DD567}"/>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4406" t="2992" r="30259" b="65868"/>
          <a:stretch/>
        </p:blipFill>
        <p:spPr bwMode="auto">
          <a:xfrm>
            <a:off x="3125479" y="1622292"/>
            <a:ext cx="6184627" cy="22127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86545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48CF9A2D-07A8-4F6B-8D3C-D65FD6AFA3F0}"/>
              </a:ext>
            </a:extLst>
          </p:cNvPr>
          <p:cNvSpPr/>
          <p:nvPr/>
        </p:nvSpPr>
        <p:spPr>
          <a:xfrm>
            <a:off x="901147" y="1007167"/>
            <a:ext cx="7540487" cy="734804"/>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s-CO" dirty="0"/>
              <a:t>Cada elemento, tiene un número atómico designado por </a:t>
            </a:r>
            <a:r>
              <a:rPr lang="es-CO" b="1" dirty="0"/>
              <a:t>Z, </a:t>
            </a:r>
            <a:r>
              <a:rPr lang="es-CO" dirty="0"/>
              <a:t>que equivale al número de protones y electrones en un núcleo </a:t>
            </a:r>
            <a:endParaRPr lang="es-CO" b="1" dirty="0"/>
          </a:p>
        </p:txBody>
      </p:sp>
      <p:pic>
        <p:nvPicPr>
          <p:cNvPr id="2050" name="Picture 2" descr="Resultado de imagen para electrones y protones">
            <a:extLst>
              <a:ext uri="{FF2B5EF4-FFF2-40B4-BE49-F238E27FC236}">
                <a16:creationId xmlns:a16="http://schemas.microsoft.com/office/drawing/2014/main" xmlns="" id="{9B8301DB-252F-4DC6-8BF9-F608C6483BC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41634" y="502892"/>
            <a:ext cx="2478157" cy="247815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xmlns="" id="{F25FBCE9-08E2-40DD-BED9-5CD3ECEFD2D9}"/>
              </a:ext>
            </a:extLst>
          </p:cNvPr>
          <p:cNvSpPr>
            <a:spLocks noGrp="1"/>
          </p:cNvSpPr>
          <p:nvPr>
            <p:ph type="title"/>
          </p:nvPr>
        </p:nvSpPr>
        <p:spPr>
          <a:xfrm>
            <a:off x="1602994" y="135489"/>
            <a:ext cx="7921487" cy="734805"/>
          </a:xfrm>
        </p:spPr>
        <p:txBody>
          <a:bodyPr>
            <a:normAutofit fontScale="90000"/>
          </a:bodyPr>
          <a:lstStyle/>
          <a:p>
            <a:r>
              <a:rPr lang="es-CO" b="1" dirty="0"/>
              <a:t>ESTRUCTURA ATÓMICA: EL ÁTOMO</a:t>
            </a:r>
          </a:p>
        </p:txBody>
      </p:sp>
      <p:sp>
        <p:nvSpPr>
          <p:cNvPr id="5" name="Arrow: Striped Right 4">
            <a:extLst>
              <a:ext uri="{FF2B5EF4-FFF2-40B4-BE49-F238E27FC236}">
                <a16:creationId xmlns:a16="http://schemas.microsoft.com/office/drawing/2014/main" xmlns="" id="{B1BFFDBF-A77C-4DB9-9418-45C8E56CB033}"/>
              </a:ext>
            </a:extLst>
          </p:cNvPr>
          <p:cNvSpPr/>
          <p:nvPr/>
        </p:nvSpPr>
        <p:spPr>
          <a:xfrm rot="5400000">
            <a:off x="4823791" y="1735344"/>
            <a:ext cx="596348" cy="609600"/>
          </a:xfrm>
          <a:prstGeom prst="stripedRightArrow">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lang="es-CO"/>
          </a:p>
        </p:txBody>
      </p:sp>
      <p:sp>
        <p:nvSpPr>
          <p:cNvPr id="7" name="Rectangle 6">
            <a:extLst>
              <a:ext uri="{FF2B5EF4-FFF2-40B4-BE49-F238E27FC236}">
                <a16:creationId xmlns:a16="http://schemas.microsoft.com/office/drawing/2014/main" xmlns="" id="{00359434-DE5B-4C2C-B72D-90DB070AC37A}"/>
              </a:ext>
            </a:extLst>
          </p:cNvPr>
          <p:cNvSpPr/>
          <p:nvPr/>
        </p:nvSpPr>
        <p:spPr>
          <a:xfrm>
            <a:off x="205407" y="2338318"/>
            <a:ext cx="7540487" cy="734804"/>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CO" dirty="0"/>
              <a:t>Luis de Broglie, definió que el comportamiento de los electrones también es de una onda, ya que se creía que solo era una partícula</a:t>
            </a:r>
            <a:endParaRPr lang="es-CO" b="1" dirty="0"/>
          </a:p>
        </p:txBody>
      </p:sp>
      <mc:AlternateContent xmlns:mc="http://schemas.openxmlformats.org/markup-compatibility/2006" xmlns:a14="http://schemas.microsoft.com/office/drawing/2010/main">
        <mc:Choice Requires="a14">
          <p:sp>
            <p:nvSpPr>
              <p:cNvPr id="6" name="Rectangle 5">
                <a:extLst>
                  <a:ext uri="{FF2B5EF4-FFF2-40B4-BE49-F238E27FC236}">
                    <a16:creationId xmlns:a16="http://schemas.microsoft.com/office/drawing/2014/main" xmlns="" id="{76FA7BDA-2735-4852-9E8F-A6DAFB2A8F5D}"/>
                  </a:ext>
                </a:extLst>
              </p:cNvPr>
              <p:cNvSpPr/>
              <p:nvPr/>
            </p:nvSpPr>
            <p:spPr>
              <a:xfrm>
                <a:off x="205407" y="4927503"/>
                <a:ext cx="11463130" cy="923330"/>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r>
                  <a:rPr lang="es-CO" dirty="0">
                    <a:latin typeface="Times-Roman"/>
                  </a:rPr>
                  <a:t>De acuerdo con el principio de incertidumbre de Heisenberg, no se puede determinar con exactitud dónde está un electrón, pero sí se puede determinar dónde es más probable que esté. La probabilidad de encontrar un electrón en un punto particular en relación con el núcleo de un átomo está dada por el cuadrado de la función de onda (</a:t>
                </a:r>
                <a14:m>
                  <m:oMath xmlns:m="http://schemas.openxmlformats.org/officeDocument/2006/math">
                    <m:sSup>
                      <m:sSupPr>
                        <m:ctrlPr>
                          <a:rPr lang="el-GR" i="1" smtClean="0">
                            <a:latin typeface="Cambria Math" panose="02040503050406030204" pitchFamily="18" charset="0"/>
                            <a:ea typeface="Cambria Math" panose="02040503050406030204" pitchFamily="18" charset="0"/>
                          </a:rPr>
                        </m:ctrlPr>
                      </m:sSupPr>
                      <m:e>
                        <m:r>
                          <m:rPr>
                            <m:sty m:val="p"/>
                          </m:rPr>
                          <a:rPr lang="el-GR" i="1" smtClean="0">
                            <a:latin typeface="Cambria Math" panose="02040503050406030204" pitchFamily="18" charset="0"/>
                            <a:ea typeface="Cambria Math" panose="02040503050406030204" pitchFamily="18" charset="0"/>
                          </a:rPr>
                          <m:t>Ψ</m:t>
                        </m:r>
                      </m:e>
                      <m:sup>
                        <m:r>
                          <a:rPr lang="es-CO" b="0" i="1" smtClean="0">
                            <a:latin typeface="Cambria Math" panose="02040503050406030204" pitchFamily="18" charset="0"/>
                            <a:ea typeface="Cambria Math" panose="02040503050406030204" pitchFamily="18" charset="0"/>
                          </a:rPr>
                          <m:t>2</m:t>
                        </m:r>
                      </m:sup>
                    </m:sSup>
                  </m:oMath>
                </a14:m>
                <a:r>
                  <a:rPr lang="es-CO" dirty="0">
                    <a:latin typeface="Times-Roman"/>
                  </a:rPr>
                  <a:t>) en ese punto</a:t>
                </a:r>
                <a:endParaRPr lang="es-CO" dirty="0"/>
              </a:p>
            </p:txBody>
          </p:sp>
        </mc:Choice>
        <mc:Fallback xmlns="">
          <p:sp>
            <p:nvSpPr>
              <p:cNvPr id="6" name="Rectangle 5">
                <a:extLst>
                  <a:ext uri="{FF2B5EF4-FFF2-40B4-BE49-F238E27FC236}">
                    <a16:creationId xmlns:a16="http://schemas.microsoft.com/office/drawing/2014/main" id="{76FA7BDA-2735-4852-9E8F-A6DAFB2A8F5D}"/>
                  </a:ext>
                </a:extLst>
              </p:cNvPr>
              <p:cNvSpPr>
                <a:spLocks noRot="1" noChangeAspect="1" noMove="1" noResize="1" noEditPoints="1" noAdjustHandles="1" noChangeArrowheads="1" noChangeShapeType="1" noTextEdit="1"/>
              </p:cNvSpPr>
              <p:nvPr/>
            </p:nvSpPr>
            <p:spPr>
              <a:xfrm>
                <a:off x="205407" y="4927503"/>
                <a:ext cx="11463130" cy="923330"/>
              </a:xfrm>
              <a:prstGeom prst="rect">
                <a:avLst/>
              </a:prstGeom>
              <a:blipFill>
                <a:blip r:embed="rId3"/>
                <a:stretch>
                  <a:fillRect l="-478" t="-3268" r="-266" b="-7843"/>
                </a:stretch>
              </a:blipFill>
            </p:spPr>
            <p:txBody>
              <a:bodyPr/>
              <a:lstStyle/>
              <a:p>
                <a:r>
                  <a:rPr lang="es-CO">
                    <a:noFill/>
                  </a:rPr>
                  <a:t> </a:t>
                </a:r>
              </a:p>
            </p:txBody>
          </p:sp>
        </mc:Fallback>
      </mc:AlternateContent>
      <p:sp>
        <p:nvSpPr>
          <p:cNvPr id="9" name="Rectangle 8">
            <a:extLst>
              <a:ext uri="{FF2B5EF4-FFF2-40B4-BE49-F238E27FC236}">
                <a16:creationId xmlns:a16="http://schemas.microsoft.com/office/drawing/2014/main" xmlns="" id="{A5CA5510-DDD7-426B-9396-C14A77A9B951}"/>
              </a:ext>
            </a:extLst>
          </p:cNvPr>
          <p:cNvSpPr/>
          <p:nvPr/>
        </p:nvSpPr>
        <p:spPr>
          <a:xfrm>
            <a:off x="205407" y="3312814"/>
            <a:ext cx="10926417" cy="1200329"/>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r>
              <a:rPr lang="es-CO" dirty="0">
                <a:latin typeface="Times-Roman"/>
              </a:rPr>
              <a:t>Erwin Schrödinger dio el siguiente paso y calculó la energía de un electrón en un átomo de hidrógeno usando ecuaciones que trataban al electrón como si fuera una onda. En lugar de una sola energía, Schrödinger obtuvo una serie de </a:t>
            </a:r>
            <a:r>
              <a:rPr lang="es-CO" b="1" dirty="0">
                <a:latin typeface="Times-Bold"/>
              </a:rPr>
              <a:t>niveles de energía</a:t>
            </a:r>
            <a:r>
              <a:rPr lang="es-CO" dirty="0">
                <a:latin typeface="Times-Roman"/>
              </a:rPr>
              <a:t>, cada uno de los cuales correspondía a una descripción matemática diferente de la onda</a:t>
            </a:r>
          </a:p>
          <a:p>
            <a:r>
              <a:rPr lang="es-CO" dirty="0">
                <a:latin typeface="Times-Roman"/>
              </a:rPr>
              <a:t>electrónica. Estas descripciones matemáticas se llaman </a:t>
            </a:r>
            <a:r>
              <a:rPr lang="es-CO" b="1" dirty="0">
                <a:latin typeface="Times-Bold"/>
              </a:rPr>
              <a:t>funciones de onda </a:t>
            </a:r>
            <a:r>
              <a:rPr lang="es-CO" dirty="0">
                <a:latin typeface="Times-Roman"/>
              </a:rPr>
              <a:t>y se simbolizan con la letra griega </a:t>
            </a:r>
            <a:r>
              <a:rPr lang="es-CO" dirty="0">
                <a:latin typeface="MathematicalPi-One"/>
              </a:rPr>
              <a:t> </a:t>
            </a:r>
            <a:r>
              <a:rPr lang="es-CO" dirty="0">
                <a:latin typeface="Times-Roman"/>
              </a:rPr>
              <a:t>(psi).</a:t>
            </a:r>
            <a:endParaRPr lang="es-CO" dirty="0"/>
          </a:p>
        </p:txBody>
      </p:sp>
      <p:sp>
        <p:nvSpPr>
          <p:cNvPr id="8" name="Arrow: Striped Right 7">
            <a:extLst>
              <a:ext uri="{FF2B5EF4-FFF2-40B4-BE49-F238E27FC236}">
                <a16:creationId xmlns:a16="http://schemas.microsoft.com/office/drawing/2014/main" xmlns="" id="{DE80985A-AA1B-4D7B-AC36-28E3B715B47F}"/>
              </a:ext>
            </a:extLst>
          </p:cNvPr>
          <p:cNvSpPr/>
          <p:nvPr/>
        </p:nvSpPr>
        <p:spPr>
          <a:xfrm rot="5400000">
            <a:off x="6636026" y="2826026"/>
            <a:ext cx="596348" cy="609600"/>
          </a:xfrm>
          <a:prstGeom prst="stripedRightArrow">
            <a:avLst/>
          </a:prstGeom>
        </p:spPr>
        <p:style>
          <a:lnRef idx="3">
            <a:schemeClr val="lt1"/>
          </a:lnRef>
          <a:fillRef idx="1">
            <a:schemeClr val="accent5"/>
          </a:fillRef>
          <a:effectRef idx="1">
            <a:schemeClr val="accent5"/>
          </a:effectRef>
          <a:fontRef idx="minor">
            <a:schemeClr val="lt1"/>
          </a:fontRef>
        </p:style>
        <p:txBody>
          <a:bodyPr rtlCol="0" anchor="ctr"/>
          <a:lstStyle/>
          <a:p>
            <a:pPr algn="ctr"/>
            <a:endParaRPr lang="es-CO" dirty="0"/>
          </a:p>
        </p:txBody>
      </p:sp>
      <p:sp>
        <p:nvSpPr>
          <p:cNvPr id="11" name="Arrow: Striped Right 10">
            <a:extLst>
              <a:ext uri="{FF2B5EF4-FFF2-40B4-BE49-F238E27FC236}">
                <a16:creationId xmlns:a16="http://schemas.microsoft.com/office/drawing/2014/main" xmlns="" id="{C586568A-1ADC-4F65-9C83-BAC316880B93}"/>
              </a:ext>
            </a:extLst>
          </p:cNvPr>
          <p:cNvSpPr/>
          <p:nvPr/>
        </p:nvSpPr>
        <p:spPr>
          <a:xfrm rot="5400000">
            <a:off x="3528391" y="4448035"/>
            <a:ext cx="596348" cy="609600"/>
          </a:xfrm>
          <a:prstGeom prst="striped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s-CO" dirty="0"/>
          </a:p>
        </p:txBody>
      </p:sp>
    </p:spTree>
    <p:extLst>
      <p:ext uri="{BB962C8B-B14F-4D97-AF65-F5344CB8AC3E}">
        <p14:creationId xmlns:p14="http://schemas.microsoft.com/office/powerpoint/2010/main" val="14016172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C9427881-DAEB-4EF8-BD05-A61296240FEC}"/>
              </a:ext>
            </a:extLst>
          </p:cNvPr>
          <p:cNvSpPr>
            <a:spLocks noGrp="1"/>
          </p:cNvSpPr>
          <p:nvPr>
            <p:ph type="title"/>
          </p:nvPr>
        </p:nvSpPr>
        <p:spPr>
          <a:xfrm>
            <a:off x="609600" y="86748"/>
            <a:ext cx="10972800" cy="940386"/>
          </a:xfrm>
        </p:spPr>
        <p:txBody>
          <a:bodyPr/>
          <a:lstStyle/>
          <a:p>
            <a:r>
              <a:rPr lang="es-ES" sz="2400" b="1" dirty="0"/>
              <a:t>1.1.1 </a:t>
            </a:r>
            <a:r>
              <a:rPr lang="es-MX" sz="2400" b="1" dirty="0"/>
              <a:t>Grupos funcionales en la química orgánica</a:t>
            </a:r>
          </a:p>
        </p:txBody>
      </p:sp>
      <p:sp>
        <p:nvSpPr>
          <p:cNvPr id="8" name="Rectángulo 7">
            <a:extLst>
              <a:ext uri="{FF2B5EF4-FFF2-40B4-BE49-F238E27FC236}">
                <a16:creationId xmlns:a16="http://schemas.microsoft.com/office/drawing/2014/main" xmlns="" id="{CD343403-D671-4FD6-9C90-2AE57909AED7}"/>
              </a:ext>
            </a:extLst>
          </p:cNvPr>
          <p:cNvSpPr/>
          <p:nvPr/>
        </p:nvSpPr>
        <p:spPr>
          <a:xfrm>
            <a:off x="609600" y="1027134"/>
            <a:ext cx="10972800" cy="1754326"/>
          </a:xfrm>
          <a:prstGeom prst="rect">
            <a:avLst/>
          </a:prstGeom>
        </p:spPr>
        <p:txBody>
          <a:bodyPr wrap="square">
            <a:spAutoFit/>
          </a:bodyPr>
          <a:lstStyle/>
          <a:p>
            <a:pPr algn="ctr"/>
            <a:r>
              <a:rPr lang="es-MX" b="1" dirty="0"/>
              <a:t>¿Qué es un grupo funcional?</a:t>
            </a:r>
          </a:p>
          <a:p>
            <a:endParaRPr lang="es-MX" dirty="0"/>
          </a:p>
          <a:p>
            <a:pPr algn="just"/>
            <a:r>
              <a:rPr lang="es-MX" dirty="0"/>
              <a:t>Un grupo funcional corresponde a un átomo o un grupo de átomos que están presentes en una molécula orgánica que determina las propiedades físicas y químicas que tiene el compuesto, por ejemplo, su estado físico o su solubilidad. El principal responsable de la reactividad de una sustancia es su grupo funcional, por ende, los compuestos que poseen el mismo grupo funcional muestran las mismas propiedades.</a:t>
            </a:r>
          </a:p>
        </p:txBody>
      </p:sp>
      <p:pic>
        <p:nvPicPr>
          <p:cNvPr id="1026" name="Picture 2">
            <a:extLst>
              <a:ext uri="{FF2B5EF4-FFF2-40B4-BE49-F238E27FC236}">
                <a16:creationId xmlns:a16="http://schemas.microsoft.com/office/drawing/2014/main" xmlns="" id="{E927CFC2-315E-44B8-9190-515AA057C16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4837" y="2883646"/>
            <a:ext cx="3362325" cy="1676400"/>
          </a:xfrm>
          <a:prstGeom prst="rect">
            <a:avLst/>
          </a:prstGeom>
          <a:noFill/>
          <a:extLst>
            <a:ext uri="{909E8E84-426E-40DD-AFC4-6F175D3DCCD1}">
              <a14:hiddenFill xmlns:a14="http://schemas.microsoft.com/office/drawing/2010/main">
                <a:solidFill>
                  <a:srgbClr val="FFFFFF"/>
                </a:solidFill>
              </a14:hiddenFill>
            </a:ext>
          </a:extLst>
        </p:spPr>
      </p:pic>
      <p:sp>
        <p:nvSpPr>
          <p:cNvPr id="9" name="Rectángulo 8">
            <a:extLst>
              <a:ext uri="{FF2B5EF4-FFF2-40B4-BE49-F238E27FC236}">
                <a16:creationId xmlns:a16="http://schemas.microsoft.com/office/drawing/2014/main" xmlns="" id="{E2B32B75-2B62-427B-81EC-AA59F9709E33}"/>
              </a:ext>
            </a:extLst>
          </p:cNvPr>
          <p:cNvSpPr/>
          <p:nvPr/>
        </p:nvSpPr>
        <p:spPr>
          <a:xfrm>
            <a:off x="609599" y="4662232"/>
            <a:ext cx="10972799" cy="646331"/>
          </a:xfrm>
          <a:prstGeom prst="rect">
            <a:avLst/>
          </a:prstGeom>
        </p:spPr>
        <p:txBody>
          <a:bodyPr wrap="square">
            <a:spAutoFit/>
          </a:bodyPr>
          <a:lstStyle/>
          <a:p>
            <a:pPr algn="just"/>
            <a:r>
              <a:rPr lang="es-MX" dirty="0">
                <a:solidFill>
                  <a:srgbClr val="333333"/>
                </a:solidFill>
                <a:latin typeface="+mj-lt"/>
              </a:rPr>
              <a:t>Algunas moléculas presentan más de un grupo funcional diferente en sus estructuras, mientras que otras, pueden poseer el mismo grupo funcional repetido varias veces.</a:t>
            </a:r>
            <a:endParaRPr lang="es-MX" dirty="0">
              <a:latin typeface="+mj-lt"/>
            </a:endParaRPr>
          </a:p>
        </p:txBody>
      </p:sp>
    </p:spTree>
    <p:extLst>
      <p:ext uri="{BB962C8B-B14F-4D97-AF65-F5344CB8AC3E}">
        <p14:creationId xmlns:p14="http://schemas.microsoft.com/office/powerpoint/2010/main" val="3683198852"/>
      </p:ext>
    </p:extLst>
  </p:cSld>
  <p:clrMapOvr>
    <a:overrideClrMapping bg1="lt1" tx1="dk1" bg2="lt2" tx2="dk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C9427881-DAEB-4EF8-BD05-A61296240FEC}"/>
              </a:ext>
            </a:extLst>
          </p:cNvPr>
          <p:cNvSpPr>
            <a:spLocks noGrp="1"/>
          </p:cNvSpPr>
          <p:nvPr>
            <p:ph type="title"/>
          </p:nvPr>
        </p:nvSpPr>
        <p:spPr>
          <a:xfrm>
            <a:off x="609600" y="86748"/>
            <a:ext cx="10972800" cy="940386"/>
          </a:xfrm>
        </p:spPr>
        <p:txBody>
          <a:bodyPr/>
          <a:lstStyle/>
          <a:p>
            <a:r>
              <a:rPr lang="es-ES" sz="2400" b="1" dirty="0"/>
              <a:t>Clasificación de compuestos orgánicos</a:t>
            </a:r>
            <a:endParaRPr lang="es-MX" sz="2400" b="1" dirty="0"/>
          </a:p>
        </p:txBody>
      </p:sp>
      <p:graphicFrame>
        <p:nvGraphicFramePr>
          <p:cNvPr id="6" name="Diagrama 5">
            <a:extLst>
              <a:ext uri="{FF2B5EF4-FFF2-40B4-BE49-F238E27FC236}">
                <a16:creationId xmlns:a16="http://schemas.microsoft.com/office/drawing/2014/main" xmlns="" id="{EB14A4F7-4A83-475E-8CBB-6992C3AA970A}"/>
              </a:ext>
            </a:extLst>
          </p:cNvPr>
          <p:cNvGraphicFramePr/>
          <p:nvPr>
            <p:extLst>
              <p:ext uri="{D42A27DB-BD31-4B8C-83A1-F6EECF244321}">
                <p14:modId xmlns:p14="http://schemas.microsoft.com/office/powerpoint/2010/main" val="1291133857"/>
              </p:ext>
            </p:extLst>
          </p:nvPr>
        </p:nvGraphicFramePr>
        <p:xfrm>
          <a:off x="880301" y="1027134"/>
          <a:ext cx="10431397"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368591529"/>
      </p:ext>
    </p:extLst>
  </p:cSld>
  <p:clrMapOvr>
    <a:overrideClrMapping bg1="lt1" tx1="dk1" bg2="lt2" tx2="dk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C9427881-DAEB-4EF8-BD05-A61296240FEC}"/>
              </a:ext>
            </a:extLst>
          </p:cNvPr>
          <p:cNvSpPr>
            <a:spLocks noGrp="1"/>
          </p:cNvSpPr>
          <p:nvPr>
            <p:ph type="title"/>
          </p:nvPr>
        </p:nvSpPr>
        <p:spPr>
          <a:xfrm>
            <a:off x="609600" y="86748"/>
            <a:ext cx="10972800" cy="940386"/>
          </a:xfrm>
        </p:spPr>
        <p:txBody>
          <a:bodyPr/>
          <a:lstStyle/>
          <a:p>
            <a:r>
              <a:rPr lang="es-ES" sz="2400" b="1" dirty="0"/>
              <a:t>Clasificación de compuestos orgánicos</a:t>
            </a:r>
            <a:endParaRPr lang="es-MX" sz="2400" b="1" dirty="0"/>
          </a:p>
        </p:txBody>
      </p:sp>
      <p:pic>
        <p:nvPicPr>
          <p:cNvPr id="3" name="Imagen 2">
            <a:extLst>
              <a:ext uri="{FF2B5EF4-FFF2-40B4-BE49-F238E27FC236}">
                <a16:creationId xmlns:a16="http://schemas.microsoft.com/office/drawing/2014/main" xmlns="" id="{19F8566E-97C7-4295-B76C-311D7A3F10FC}"/>
              </a:ext>
            </a:extLst>
          </p:cNvPr>
          <p:cNvPicPr>
            <a:picLocks noChangeAspect="1"/>
          </p:cNvPicPr>
          <p:nvPr/>
        </p:nvPicPr>
        <p:blipFill>
          <a:blip r:embed="rId3"/>
          <a:stretch>
            <a:fillRect/>
          </a:stretch>
        </p:blipFill>
        <p:spPr>
          <a:xfrm>
            <a:off x="895872" y="2127532"/>
            <a:ext cx="4838700" cy="2933700"/>
          </a:xfrm>
          <a:prstGeom prst="rect">
            <a:avLst/>
          </a:prstGeom>
        </p:spPr>
      </p:pic>
      <p:pic>
        <p:nvPicPr>
          <p:cNvPr id="5" name="Imagen 4">
            <a:extLst>
              <a:ext uri="{FF2B5EF4-FFF2-40B4-BE49-F238E27FC236}">
                <a16:creationId xmlns:a16="http://schemas.microsoft.com/office/drawing/2014/main" xmlns="" id="{9CA58C64-9C41-4E7F-9600-AB02883DB834}"/>
              </a:ext>
            </a:extLst>
          </p:cNvPr>
          <p:cNvPicPr>
            <a:picLocks noChangeAspect="1"/>
          </p:cNvPicPr>
          <p:nvPr/>
        </p:nvPicPr>
        <p:blipFill>
          <a:blip r:embed="rId4"/>
          <a:stretch>
            <a:fillRect/>
          </a:stretch>
        </p:blipFill>
        <p:spPr>
          <a:xfrm>
            <a:off x="5888994" y="1839434"/>
            <a:ext cx="4848225" cy="3705225"/>
          </a:xfrm>
          <a:prstGeom prst="rect">
            <a:avLst/>
          </a:prstGeom>
        </p:spPr>
      </p:pic>
    </p:spTree>
    <p:extLst>
      <p:ext uri="{BB962C8B-B14F-4D97-AF65-F5344CB8AC3E}">
        <p14:creationId xmlns:p14="http://schemas.microsoft.com/office/powerpoint/2010/main" val="4189556326"/>
      </p:ext>
    </p:extLst>
  </p:cSld>
  <p:clrMapOvr>
    <a:overrideClrMapping bg1="lt1" tx1="dk1" bg2="lt2" tx2="dk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C9427881-DAEB-4EF8-BD05-A61296240FEC}"/>
              </a:ext>
            </a:extLst>
          </p:cNvPr>
          <p:cNvSpPr>
            <a:spLocks noGrp="1"/>
          </p:cNvSpPr>
          <p:nvPr>
            <p:ph type="title"/>
          </p:nvPr>
        </p:nvSpPr>
        <p:spPr>
          <a:xfrm>
            <a:off x="609600" y="86748"/>
            <a:ext cx="10972800" cy="940386"/>
          </a:xfrm>
        </p:spPr>
        <p:txBody>
          <a:bodyPr/>
          <a:lstStyle/>
          <a:p>
            <a:r>
              <a:rPr lang="es-ES" sz="2400" b="1" dirty="0"/>
              <a:t>Hidrocarburos</a:t>
            </a:r>
            <a:endParaRPr lang="es-MX" sz="2400" b="1" dirty="0"/>
          </a:p>
        </p:txBody>
      </p:sp>
      <p:pic>
        <p:nvPicPr>
          <p:cNvPr id="4" name="Imagen 3">
            <a:extLst>
              <a:ext uri="{FF2B5EF4-FFF2-40B4-BE49-F238E27FC236}">
                <a16:creationId xmlns:a16="http://schemas.microsoft.com/office/drawing/2014/main" xmlns="" id="{98187C86-9348-498D-886F-BA527AB2C0A4}"/>
              </a:ext>
            </a:extLst>
          </p:cNvPr>
          <p:cNvPicPr>
            <a:picLocks noChangeAspect="1"/>
          </p:cNvPicPr>
          <p:nvPr/>
        </p:nvPicPr>
        <p:blipFill>
          <a:blip r:embed="rId3"/>
          <a:stretch>
            <a:fillRect/>
          </a:stretch>
        </p:blipFill>
        <p:spPr>
          <a:xfrm>
            <a:off x="2527734" y="1825668"/>
            <a:ext cx="7136531" cy="3206663"/>
          </a:xfrm>
          <a:prstGeom prst="rect">
            <a:avLst/>
          </a:prstGeom>
        </p:spPr>
      </p:pic>
    </p:spTree>
    <p:extLst>
      <p:ext uri="{BB962C8B-B14F-4D97-AF65-F5344CB8AC3E}">
        <p14:creationId xmlns:p14="http://schemas.microsoft.com/office/powerpoint/2010/main" val="3328822245"/>
      </p:ext>
    </p:extLst>
  </p:cSld>
  <p:clrMapOvr>
    <a:overrideClrMapping bg1="lt1" tx1="dk1" bg2="lt2" tx2="dk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C9427881-DAEB-4EF8-BD05-A61296240FEC}"/>
              </a:ext>
            </a:extLst>
          </p:cNvPr>
          <p:cNvSpPr>
            <a:spLocks noGrp="1"/>
          </p:cNvSpPr>
          <p:nvPr>
            <p:ph type="title"/>
          </p:nvPr>
        </p:nvSpPr>
        <p:spPr>
          <a:xfrm>
            <a:off x="609600" y="86748"/>
            <a:ext cx="10972800" cy="940386"/>
          </a:xfrm>
        </p:spPr>
        <p:txBody>
          <a:bodyPr/>
          <a:lstStyle/>
          <a:p>
            <a:r>
              <a:rPr lang="es-ES" sz="2400" b="1" dirty="0"/>
              <a:t>Hidrocarburos alifáticos</a:t>
            </a:r>
            <a:endParaRPr lang="es-MX" sz="2400" b="1" dirty="0"/>
          </a:p>
        </p:txBody>
      </p:sp>
      <p:sp>
        <p:nvSpPr>
          <p:cNvPr id="5" name="Rectángulo 4">
            <a:extLst>
              <a:ext uri="{FF2B5EF4-FFF2-40B4-BE49-F238E27FC236}">
                <a16:creationId xmlns:a16="http://schemas.microsoft.com/office/drawing/2014/main" xmlns="" id="{91EF491D-0ADB-487C-81E0-FC09DB4F69DD}"/>
              </a:ext>
            </a:extLst>
          </p:cNvPr>
          <p:cNvSpPr/>
          <p:nvPr/>
        </p:nvSpPr>
        <p:spPr>
          <a:xfrm>
            <a:off x="609599" y="1716064"/>
            <a:ext cx="10972799" cy="646331"/>
          </a:xfrm>
          <a:prstGeom prst="rect">
            <a:avLst/>
          </a:prstGeom>
        </p:spPr>
        <p:txBody>
          <a:bodyPr wrap="square">
            <a:spAutoFit/>
          </a:bodyPr>
          <a:lstStyle/>
          <a:p>
            <a:pPr algn="just"/>
            <a:r>
              <a:rPr lang="es-MX" dirty="0"/>
              <a:t>Los </a:t>
            </a:r>
            <a:r>
              <a:rPr lang="es-MX" b="1" dirty="0"/>
              <a:t>alcanos</a:t>
            </a:r>
            <a:r>
              <a:rPr lang="es-MX" dirty="0"/>
              <a:t>, o hidrocarburos saturados, son compuestos que sólo contienen carbono e hidrógeno. Estos compuestos pueden ser lineales, como el heptano, o ramificados, como el 3-metilhexano, un isómero del heptano. </a:t>
            </a:r>
          </a:p>
        </p:txBody>
      </p:sp>
      <p:sp>
        <p:nvSpPr>
          <p:cNvPr id="8" name="Rectángulo 7">
            <a:extLst>
              <a:ext uri="{FF2B5EF4-FFF2-40B4-BE49-F238E27FC236}">
                <a16:creationId xmlns:a16="http://schemas.microsoft.com/office/drawing/2014/main" xmlns="" id="{4243D36E-6100-4915-A6AC-AC9B92007A55}"/>
              </a:ext>
            </a:extLst>
          </p:cNvPr>
          <p:cNvSpPr/>
          <p:nvPr/>
        </p:nvSpPr>
        <p:spPr>
          <a:xfrm>
            <a:off x="609597" y="3379266"/>
            <a:ext cx="10972799" cy="369332"/>
          </a:xfrm>
          <a:prstGeom prst="rect">
            <a:avLst/>
          </a:prstGeom>
        </p:spPr>
        <p:txBody>
          <a:bodyPr wrap="square">
            <a:spAutoFit/>
          </a:bodyPr>
          <a:lstStyle/>
          <a:p>
            <a:pPr algn="just"/>
            <a:r>
              <a:rPr lang="es-MX" dirty="0"/>
              <a:t>Los </a:t>
            </a:r>
            <a:r>
              <a:rPr lang="es-MX" b="1" dirty="0"/>
              <a:t>alquenos</a:t>
            </a:r>
            <a:r>
              <a:rPr lang="es-MX" dirty="0"/>
              <a:t>, son hidrocarburos que contienen al menos un enlace doble C-C. Se denominan también olefinas. </a:t>
            </a:r>
          </a:p>
        </p:txBody>
      </p:sp>
      <p:sp>
        <p:nvSpPr>
          <p:cNvPr id="10" name="Rectángulo 9">
            <a:extLst>
              <a:ext uri="{FF2B5EF4-FFF2-40B4-BE49-F238E27FC236}">
                <a16:creationId xmlns:a16="http://schemas.microsoft.com/office/drawing/2014/main" xmlns="" id="{6B9C9F41-A229-47BD-AE5C-7463B2387BBB}"/>
              </a:ext>
            </a:extLst>
          </p:cNvPr>
          <p:cNvSpPr/>
          <p:nvPr/>
        </p:nvSpPr>
        <p:spPr>
          <a:xfrm>
            <a:off x="609597" y="4487263"/>
            <a:ext cx="10972799" cy="646331"/>
          </a:xfrm>
          <a:prstGeom prst="rect">
            <a:avLst/>
          </a:prstGeom>
        </p:spPr>
        <p:txBody>
          <a:bodyPr wrap="square">
            <a:spAutoFit/>
          </a:bodyPr>
          <a:lstStyle/>
          <a:p>
            <a:pPr algn="just"/>
            <a:r>
              <a:rPr lang="es-MX" dirty="0"/>
              <a:t>Los </a:t>
            </a:r>
            <a:r>
              <a:rPr lang="es-MX" b="1" dirty="0"/>
              <a:t>alquinos</a:t>
            </a:r>
            <a:r>
              <a:rPr lang="es-MX" dirty="0"/>
              <a:t>, denominados también hidrocarburos acetilénicos, se caracterizan por poseer al menos un triple enlace C-C en su estructura. </a:t>
            </a:r>
          </a:p>
        </p:txBody>
      </p:sp>
      <p:pic>
        <p:nvPicPr>
          <p:cNvPr id="11" name="Imagen 10">
            <a:extLst>
              <a:ext uri="{FF2B5EF4-FFF2-40B4-BE49-F238E27FC236}">
                <a16:creationId xmlns:a16="http://schemas.microsoft.com/office/drawing/2014/main" xmlns="" id="{39EE992C-7ACB-4C9A-A119-86178A2310EB}"/>
              </a:ext>
            </a:extLst>
          </p:cNvPr>
          <p:cNvPicPr>
            <a:picLocks noChangeAspect="1"/>
          </p:cNvPicPr>
          <p:nvPr/>
        </p:nvPicPr>
        <p:blipFill>
          <a:blip r:embed="rId3"/>
          <a:stretch>
            <a:fillRect/>
          </a:stretch>
        </p:blipFill>
        <p:spPr>
          <a:xfrm>
            <a:off x="3967158" y="2362395"/>
            <a:ext cx="4257675" cy="847725"/>
          </a:xfrm>
          <a:prstGeom prst="rect">
            <a:avLst/>
          </a:prstGeom>
        </p:spPr>
      </p:pic>
      <p:pic>
        <p:nvPicPr>
          <p:cNvPr id="12" name="Imagen 11">
            <a:extLst>
              <a:ext uri="{FF2B5EF4-FFF2-40B4-BE49-F238E27FC236}">
                <a16:creationId xmlns:a16="http://schemas.microsoft.com/office/drawing/2014/main" xmlns="" id="{69954255-3305-4E26-8171-715A4BA7B713}"/>
              </a:ext>
            </a:extLst>
          </p:cNvPr>
          <p:cNvPicPr>
            <a:picLocks noChangeAspect="1"/>
          </p:cNvPicPr>
          <p:nvPr/>
        </p:nvPicPr>
        <p:blipFill>
          <a:blip r:embed="rId4"/>
          <a:stretch>
            <a:fillRect/>
          </a:stretch>
        </p:blipFill>
        <p:spPr>
          <a:xfrm>
            <a:off x="4481507" y="3751656"/>
            <a:ext cx="3228975" cy="523875"/>
          </a:xfrm>
          <a:prstGeom prst="rect">
            <a:avLst/>
          </a:prstGeom>
        </p:spPr>
      </p:pic>
      <p:pic>
        <p:nvPicPr>
          <p:cNvPr id="13" name="Imagen 12">
            <a:extLst>
              <a:ext uri="{FF2B5EF4-FFF2-40B4-BE49-F238E27FC236}">
                <a16:creationId xmlns:a16="http://schemas.microsoft.com/office/drawing/2014/main" xmlns="" id="{73E1BD56-605E-41A8-A793-999F1FDE2836}"/>
              </a:ext>
            </a:extLst>
          </p:cNvPr>
          <p:cNvPicPr>
            <a:picLocks noChangeAspect="1"/>
          </p:cNvPicPr>
          <p:nvPr/>
        </p:nvPicPr>
        <p:blipFill>
          <a:blip r:embed="rId5"/>
          <a:stretch>
            <a:fillRect/>
          </a:stretch>
        </p:blipFill>
        <p:spPr>
          <a:xfrm>
            <a:off x="5033956" y="5114263"/>
            <a:ext cx="2124075" cy="561975"/>
          </a:xfrm>
          <a:prstGeom prst="rect">
            <a:avLst/>
          </a:prstGeom>
        </p:spPr>
      </p:pic>
    </p:spTree>
    <p:extLst>
      <p:ext uri="{BB962C8B-B14F-4D97-AF65-F5344CB8AC3E}">
        <p14:creationId xmlns:p14="http://schemas.microsoft.com/office/powerpoint/2010/main" val="311506113"/>
      </p:ext>
    </p:extLst>
  </p:cSld>
  <p:clrMapOvr>
    <a:overrideClrMapping bg1="lt1" tx1="dk1" bg2="lt2" tx2="dk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C9427881-DAEB-4EF8-BD05-A61296240FEC}"/>
              </a:ext>
            </a:extLst>
          </p:cNvPr>
          <p:cNvSpPr>
            <a:spLocks noGrp="1"/>
          </p:cNvSpPr>
          <p:nvPr>
            <p:ph type="title"/>
          </p:nvPr>
        </p:nvSpPr>
        <p:spPr>
          <a:xfrm>
            <a:off x="609600" y="86748"/>
            <a:ext cx="10972800" cy="940386"/>
          </a:xfrm>
        </p:spPr>
        <p:txBody>
          <a:bodyPr/>
          <a:lstStyle/>
          <a:p>
            <a:r>
              <a:rPr lang="es-ES" sz="2400" b="1" dirty="0"/>
              <a:t>Hidrocarburos aromáticos</a:t>
            </a:r>
            <a:endParaRPr lang="es-MX" sz="2400" b="1" dirty="0"/>
          </a:p>
        </p:txBody>
      </p:sp>
      <p:sp>
        <p:nvSpPr>
          <p:cNvPr id="4" name="Rectángulo 3">
            <a:extLst>
              <a:ext uri="{FF2B5EF4-FFF2-40B4-BE49-F238E27FC236}">
                <a16:creationId xmlns:a16="http://schemas.microsoft.com/office/drawing/2014/main" xmlns="" id="{D805FD01-DBA8-4971-A88C-F74D207441E8}"/>
              </a:ext>
            </a:extLst>
          </p:cNvPr>
          <p:cNvSpPr/>
          <p:nvPr/>
        </p:nvSpPr>
        <p:spPr>
          <a:xfrm>
            <a:off x="880996" y="1173974"/>
            <a:ext cx="10701403" cy="923330"/>
          </a:xfrm>
          <a:prstGeom prst="rect">
            <a:avLst/>
          </a:prstGeom>
        </p:spPr>
        <p:txBody>
          <a:bodyPr wrap="square">
            <a:spAutoFit/>
          </a:bodyPr>
          <a:lstStyle/>
          <a:p>
            <a:pPr algn="just"/>
            <a:r>
              <a:rPr lang="es-MX" dirty="0"/>
              <a:t>Existen hidrocarburos que presentan en su estructura uno o varios anillos aromáticos y por ello reciben el nombre de </a:t>
            </a:r>
            <a:r>
              <a:rPr lang="es-MX" b="1" dirty="0"/>
              <a:t>hidrocarburos aromáticos</a:t>
            </a:r>
            <a:r>
              <a:rPr lang="es-MX" dirty="0"/>
              <a:t>. El ejemplo más representativo de esta familia de compuestos orgánicos es el benceno. </a:t>
            </a:r>
          </a:p>
        </p:txBody>
      </p:sp>
      <p:pic>
        <p:nvPicPr>
          <p:cNvPr id="6" name="Imagen 5">
            <a:extLst>
              <a:ext uri="{FF2B5EF4-FFF2-40B4-BE49-F238E27FC236}">
                <a16:creationId xmlns:a16="http://schemas.microsoft.com/office/drawing/2014/main" xmlns="" id="{D10F824D-455D-4D71-918E-37B204A04861}"/>
              </a:ext>
            </a:extLst>
          </p:cNvPr>
          <p:cNvPicPr>
            <a:picLocks noChangeAspect="1"/>
          </p:cNvPicPr>
          <p:nvPr/>
        </p:nvPicPr>
        <p:blipFill>
          <a:blip r:embed="rId3"/>
          <a:stretch>
            <a:fillRect/>
          </a:stretch>
        </p:blipFill>
        <p:spPr>
          <a:xfrm>
            <a:off x="4972050" y="2244144"/>
            <a:ext cx="2247900" cy="952500"/>
          </a:xfrm>
          <a:prstGeom prst="rect">
            <a:avLst/>
          </a:prstGeom>
        </p:spPr>
      </p:pic>
      <p:sp>
        <p:nvSpPr>
          <p:cNvPr id="9" name="Rectángulo 8">
            <a:extLst>
              <a:ext uri="{FF2B5EF4-FFF2-40B4-BE49-F238E27FC236}">
                <a16:creationId xmlns:a16="http://schemas.microsoft.com/office/drawing/2014/main" xmlns="" id="{735E9F70-AA3D-439E-8A50-8512A83D2855}"/>
              </a:ext>
            </a:extLst>
          </p:cNvPr>
          <p:cNvSpPr/>
          <p:nvPr/>
        </p:nvSpPr>
        <p:spPr>
          <a:xfrm>
            <a:off x="880995" y="3343484"/>
            <a:ext cx="10701403" cy="646331"/>
          </a:xfrm>
          <a:prstGeom prst="rect">
            <a:avLst/>
          </a:prstGeom>
        </p:spPr>
        <p:txBody>
          <a:bodyPr wrap="square">
            <a:spAutoFit/>
          </a:bodyPr>
          <a:lstStyle/>
          <a:p>
            <a:pPr algn="just"/>
            <a:r>
              <a:rPr lang="es-MX" dirty="0"/>
              <a:t>Todos los hidrocarburos que presentan algún enlace múltiple en su estructura se denominan también hidrocarburos insaturados. </a:t>
            </a:r>
          </a:p>
        </p:txBody>
      </p:sp>
    </p:spTree>
    <p:extLst>
      <p:ext uri="{BB962C8B-B14F-4D97-AF65-F5344CB8AC3E}">
        <p14:creationId xmlns:p14="http://schemas.microsoft.com/office/powerpoint/2010/main" val="2998868538"/>
      </p:ext>
    </p:extLst>
  </p:cSld>
  <p:clrMapOvr>
    <a:overrideClrMapping bg1="lt1" tx1="dk1" bg2="lt2" tx2="dk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C9427881-DAEB-4EF8-BD05-A61296240FEC}"/>
              </a:ext>
            </a:extLst>
          </p:cNvPr>
          <p:cNvSpPr>
            <a:spLocks noGrp="1"/>
          </p:cNvSpPr>
          <p:nvPr>
            <p:ph type="title"/>
          </p:nvPr>
        </p:nvSpPr>
        <p:spPr>
          <a:xfrm>
            <a:off x="609600" y="86748"/>
            <a:ext cx="10972800" cy="940386"/>
          </a:xfrm>
        </p:spPr>
        <p:txBody>
          <a:bodyPr/>
          <a:lstStyle/>
          <a:p>
            <a:r>
              <a:rPr lang="es-ES" sz="2400" b="1" dirty="0" err="1"/>
              <a:t>Haloalcanos</a:t>
            </a:r>
            <a:r>
              <a:rPr lang="es-ES" sz="2400" b="1" dirty="0"/>
              <a:t> o haluros de alquilo</a:t>
            </a:r>
            <a:endParaRPr lang="es-MX" sz="2400" b="1" dirty="0"/>
          </a:p>
        </p:txBody>
      </p:sp>
      <p:sp>
        <p:nvSpPr>
          <p:cNvPr id="4" name="Rectángulo 3">
            <a:extLst>
              <a:ext uri="{FF2B5EF4-FFF2-40B4-BE49-F238E27FC236}">
                <a16:creationId xmlns:a16="http://schemas.microsoft.com/office/drawing/2014/main" xmlns="" id="{D805FD01-DBA8-4971-A88C-F74D207441E8}"/>
              </a:ext>
            </a:extLst>
          </p:cNvPr>
          <p:cNvSpPr/>
          <p:nvPr/>
        </p:nvSpPr>
        <p:spPr>
          <a:xfrm>
            <a:off x="880996" y="1173974"/>
            <a:ext cx="10701403" cy="1477328"/>
          </a:xfrm>
          <a:prstGeom prst="rect">
            <a:avLst/>
          </a:prstGeom>
        </p:spPr>
        <p:txBody>
          <a:bodyPr wrap="square">
            <a:spAutoFit/>
          </a:bodyPr>
          <a:lstStyle/>
          <a:p>
            <a:pPr algn="just"/>
            <a:r>
              <a:rPr lang="es-MX" dirty="0"/>
              <a:t>Son compuestos en los que por lo menos un átomo de hidrógeno de los hidrocarburos ha sido sustituido por un átomo de halógeno. Cuando el átomo de carbono que está unido al halógeno está unido también a otro ·tomo de carbono el haluro de alquilo se denomina primario. Si el átomo de carbono unido al halógeno está unido a otros dos átomos de carbono el haluro de alquilo es secundario. Si el átomo de carbono está unido al halógeno y a otros tres átomos de carbono el haluro es un haluro terciario:  </a:t>
            </a:r>
          </a:p>
        </p:txBody>
      </p:sp>
      <p:pic>
        <p:nvPicPr>
          <p:cNvPr id="3" name="Imagen 2">
            <a:extLst>
              <a:ext uri="{FF2B5EF4-FFF2-40B4-BE49-F238E27FC236}">
                <a16:creationId xmlns:a16="http://schemas.microsoft.com/office/drawing/2014/main" xmlns="" id="{B26F3604-607C-4EF3-9AC6-21E1B517EAC0}"/>
              </a:ext>
            </a:extLst>
          </p:cNvPr>
          <p:cNvPicPr>
            <a:picLocks noChangeAspect="1"/>
          </p:cNvPicPr>
          <p:nvPr/>
        </p:nvPicPr>
        <p:blipFill>
          <a:blip r:embed="rId3"/>
          <a:stretch>
            <a:fillRect/>
          </a:stretch>
        </p:blipFill>
        <p:spPr>
          <a:xfrm>
            <a:off x="3436109" y="2747962"/>
            <a:ext cx="5591175" cy="1362075"/>
          </a:xfrm>
          <a:prstGeom prst="rect">
            <a:avLst/>
          </a:prstGeom>
        </p:spPr>
      </p:pic>
    </p:spTree>
    <p:extLst>
      <p:ext uri="{BB962C8B-B14F-4D97-AF65-F5344CB8AC3E}">
        <p14:creationId xmlns:p14="http://schemas.microsoft.com/office/powerpoint/2010/main" val="1863055001"/>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981200" y="274639"/>
            <a:ext cx="8229600" cy="561975"/>
          </a:xfrm>
        </p:spPr>
        <p:txBody>
          <a:bodyPr rtlCol="0">
            <a:noAutofit/>
          </a:bodyPr>
          <a:lstStyle/>
          <a:p>
            <a:pPr eaLnBrk="1" fontAlgn="auto" hangingPunct="1">
              <a:spcAft>
                <a:spcPts val="0"/>
              </a:spcAft>
              <a:defRPr/>
            </a:pPr>
            <a:r>
              <a:rPr lang="es-MX" sz="3600" b="1" dirty="0"/>
              <a:t>Guion Explicativo </a:t>
            </a:r>
          </a:p>
        </p:txBody>
      </p:sp>
      <p:sp>
        <p:nvSpPr>
          <p:cNvPr id="2" name="1 Marcador de contenido"/>
          <p:cNvSpPr>
            <a:spLocks noGrp="1"/>
          </p:cNvSpPr>
          <p:nvPr>
            <p:ph idx="1"/>
          </p:nvPr>
        </p:nvSpPr>
        <p:spPr>
          <a:xfrm>
            <a:off x="490728" y="1058865"/>
            <a:ext cx="11210544" cy="5652832"/>
          </a:xfrm>
        </p:spPr>
        <p:txBody>
          <a:bodyPr rtlCol="0">
            <a:noAutofit/>
          </a:bodyPr>
          <a:lstStyle/>
          <a:p>
            <a:pPr marL="0" indent="0" algn="just">
              <a:buNone/>
            </a:pPr>
            <a:r>
              <a:rPr lang="es-MX" sz="2400" dirty="0"/>
              <a:t>La UA consta de cinco unidades: I. Introducción a la química orgánica; II. Alcanos y ciclo alcanos; III. Estereoquímica; IV. Alquenos, dienos y alquinos, y V. Benceno y sus derivados, sustentada en un proceso educativo centrado en el estudiante, con la finalidad de propiciar el autoaprendizaje desarrollando de manera integral habilidades, actitudes y valores. Por lo que estrategias como la investigación bibliográfica, la discusión de temas, exposiciones tanto de los alumnos como del docente, conformaran las actividades centrales durante el desarrollo de las actividades de la UA. </a:t>
            </a:r>
            <a:endParaRPr lang="es-MX" sz="1800" dirty="0"/>
          </a:p>
        </p:txBody>
      </p:sp>
    </p:spTree>
    <p:extLst>
      <p:ext uri="{BB962C8B-B14F-4D97-AF65-F5344CB8AC3E}">
        <p14:creationId xmlns:p14="http://schemas.microsoft.com/office/powerpoint/2010/main" val="15586417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C9427881-DAEB-4EF8-BD05-A61296240FEC}"/>
              </a:ext>
            </a:extLst>
          </p:cNvPr>
          <p:cNvSpPr>
            <a:spLocks noGrp="1"/>
          </p:cNvSpPr>
          <p:nvPr>
            <p:ph type="title"/>
          </p:nvPr>
        </p:nvSpPr>
        <p:spPr>
          <a:xfrm>
            <a:off x="609600" y="86748"/>
            <a:ext cx="10972800" cy="940386"/>
          </a:xfrm>
        </p:spPr>
        <p:txBody>
          <a:bodyPr/>
          <a:lstStyle/>
          <a:p>
            <a:r>
              <a:rPr lang="es-ES" sz="2400" b="1" dirty="0"/>
              <a:t>Alcoholes</a:t>
            </a:r>
            <a:endParaRPr lang="es-MX" sz="2400" b="1" dirty="0"/>
          </a:p>
        </p:txBody>
      </p:sp>
      <p:sp>
        <p:nvSpPr>
          <p:cNvPr id="4" name="Rectángulo 3">
            <a:extLst>
              <a:ext uri="{FF2B5EF4-FFF2-40B4-BE49-F238E27FC236}">
                <a16:creationId xmlns:a16="http://schemas.microsoft.com/office/drawing/2014/main" xmlns="" id="{D805FD01-DBA8-4971-A88C-F74D207441E8}"/>
              </a:ext>
            </a:extLst>
          </p:cNvPr>
          <p:cNvSpPr/>
          <p:nvPr/>
        </p:nvSpPr>
        <p:spPr>
          <a:xfrm>
            <a:off x="880996" y="1173974"/>
            <a:ext cx="10701403" cy="923330"/>
          </a:xfrm>
          <a:prstGeom prst="rect">
            <a:avLst/>
          </a:prstGeom>
        </p:spPr>
        <p:txBody>
          <a:bodyPr wrap="square">
            <a:spAutoFit/>
          </a:bodyPr>
          <a:lstStyle/>
          <a:p>
            <a:pPr algn="just"/>
            <a:r>
              <a:rPr lang="es-MX" dirty="0"/>
              <a:t>Son compuestos que poseen el grupo hidroxilo (-OH) en su estructura. Al igual que los haluros de alquilo, los alcoholes también pueden clasificarse en primarios, secundarios o terciarios, según el grado de sustitución del carbono que está unido al grupo hidroxilo. </a:t>
            </a:r>
          </a:p>
        </p:txBody>
      </p:sp>
      <p:pic>
        <p:nvPicPr>
          <p:cNvPr id="5" name="Imagen 4">
            <a:extLst>
              <a:ext uri="{FF2B5EF4-FFF2-40B4-BE49-F238E27FC236}">
                <a16:creationId xmlns:a16="http://schemas.microsoft.com/office/drawing/2014/main" xmlns="" id="{4331C2C7-357A-44AF-81D9-3A8EB0AA33B0}"/>
              </a:ext>
            </a:extLst>
          </p:cNvPr>
          <p:cNvPicPr>
            <a:picLocks noChangeAspect="1"/>
          </p:cNvPicPr>
          <p:nvPr/>
        </p:nvPicPr>
        <p:blipFill>
          <a:blip r:embed="rId3"/>
          <a:stretch>
            <a:fillRect/>
          </a:stretch>
        </p:blipFill>
        <p:spPr>
          <a:xfrm>
            <a:off x="3881437" y="2341127"/>
            <a:ext cx="4429125" cy="1323975"/>
          </a:xfrm>
          <a:prstGeom prst="rect">
            <a:avLst/>
          </a:prstGeom>
        </p:spPr>
      </p:pic>
      <p:sp>
        <p:nvSpPr>
          <p:cNvPr id="6" name="Rectángulo 5">
            <a:extLst>
              <a:ext uri="{FF2B5EF4-FFF2-40B4-BE49-F238E27FC236}">
                <a16:creationId xmlns:a16="http://schemas.microsoft.com/office/drawing/2014/main" xmlns="" id="{079167F0-D9E6-4E9C-9C6E-F78B7BDC9E48}"/>
              </a:ext>
            </a:extLst>
          </p:cNvPr>
          <p:cNvSpPr/>
          <p:nvPr/>
        </p:nvSpPr>
        <p:spPr>
          <a:xfrm>
            <a:off x="880996" y="3665102"/>
            <a:ext cx="10701403" cy="1477328"/>
          </a:xfrm>
          <a:prstGeom prst="rect">
            <a:avLst/>
          </a:prstGeom>
        </p:spPr>
        <p:txBody>
          <a:bodyPr wrap="square">
            <a:spAutoFit/>
          </a:bodyPr>
          <a:lstStyle/>
          <a:p>
            <a:pPr algn="just"/>
            <a:r>
              <a:rPr lang="es-MX" dirty="0"/>
              <a:t>Los alcoholes son compuestos muy polares debido a la presencia del grupo hidroxilo. En la siguiente figura se representa la estructura general de un alcohol, así como el contorno de densidad electrónica del metanol, en el que se aprecia una zona coloreada en rojo, que es la situada en la proximidad del ·tomo de oxígeno, y una zona coloreada en azul, que denota falta de densidad electrónica y que corresponde al ·tomo de hidrógeno unido al oxígeno.</a:t>
            </a:r>
          </a:p>
        </p:txBody>
      </p:sp>
    </p:spTree>
    <p:extLst>
      <p:ext uri="{BB962C8B-B14F-4D97-AF65-F5344CB8AC3E}">
        <p14:creationId xmlns:p14="http://schemas.microsoft.com/office/powerpoint/2010/main" val="1016548641"/>
      </p:ext>
    </p:extLst>
  </p:cSld>
  <p:clrMapOvr>
    <a:overrideClrMapping bg1="lt1" tx1="dk1" bg2="lt2" tx2="dk2" accent1="accent1" accent2="accent2" accent3="accent3" accent4="accent4" accent5="accent5" accent6="accent6" hlink="hlink" folHlink="folHlink"/>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C9427881-DAEB-4EF8-BD05-A61296240FEC}"/>
              </a:ext>
            </a:extLst>
          </p:cNvPr>
          <p:cNvSpPr>
            <a:spLocks noGrp="1"/>
          </p:cNvSpPr>
          <p:nvPr>
            <p:ph type="title"/>
          </p:nvPr>
        </p:nvSpPr>
        <p:spPr>
          <a:xfrm>
            <a:off x="609600" y="86748"/>
            <a:ext cx="10972800" cy="940386"/>
          </a:xfrm>
        </p:spPr>
        <p:txBody>
          <a:bodyPr/>
          <a:lstStyle/>
          <a:p>
            <a:r>
              <a:rPr lang="es-ES" sz="2400" b="1" dirty="0"/>
              <a:t>Éteres</a:t>
            </a:r>
            <a:endParaRPr lang="es-MX" sz="2400" b="1" dirty="0"/>
          </a:p>
        </p:txBody>
      </p:sp>
      <p:sp>
        <p:nvSpPr>
          <p:cNvPr id="4" name="Rectángulo 3">
            <a:extLst>
              <a:ext uri="{FF2B5EF4-FFF2-40B4-BE49-F238E27FC236}">
                <a16:creationId xmlns:a16="http://schemas.microsoft.com/office/drawing/2014/main" xmlns="" id="{D805FD01-DBA8-4971-A88C-F74D207441E8}"/>
              </a:ext>
            </a:extLst>
          </p:cNvPr>
          <p:cNvSpPr/>
          <p:nvPr/>
        </p:nvSpPr>
        <p:spPr>
          <a:xfrm>
            <a:off x="880996" y="970774"/>
            <a:ext cx="10701403" cy="646331"/>
          </a:xfrm>
          <a:prstGeom prst="rect">
            <a:avLst/>
          </a:prstGeom>
        </p:spPr>
        <p:txBody>
          <a:bodyPr wrap="square">
            <a:spAutoFit/>
          </a:bodyPr>
          <a:lstStyle/>
          <a:p>
            <a:pPr algn="just"/>
            <a:r>
              <a:rPr lang="es-MX" dirty="0"/>
              <a:t>Los éteres poseen un átomo de oxígeno unido a dos cadenas alquílicas que pueden ser iguales o diferentes. El más conocido es el éter dietílico que se empleaba como agente anestésico en operaciones quirúrgicas. </a:t>
            </a:r>
          </a:p>
        </p:txBody>
      </p:sp>
      <p:pic>
        <p:nvPicPr>
          <p:cNvPr id="3" name="Imagen 2">
            <a:extLst>
              <a:ext uri="{FF2B5EF4-FFF2-40B4-BE49-F238E27FC236}">
                <a16:creationId xmlns:a16="http://schemas.microsoft.com/office/drawing/2014/main" xmlns="" id="{C5F6ED09-BE33-43C7-A04F-972CC938F518}"/>
              </a:ext>
            </a:extLst>
          </p:cNvPr>
          <p:cNvPicPr>
            <a:picLocks noChangeAspect="1"/>
          </p:cNvPicPr>
          <p:nvPr/>
        </p:nvPicPr>
        <p:blipFill>
          <a:blip r:embed="rId3"/>
          <a:stretch>
            <a:fillRect/>
          </a:stretch>
        </p:blipFill>
        <p:spPr>
          <a:xfrm>
            <a:off x="4714875" y="1763945"/>
            <a:ext cx="2762250" cy="847725"/>
          </a:xfrm>
          <a:prstGeom prst="rect">
            <a:avLst/>
          </a:prstGeom>
        </p:spPr>
      </p:pic>
      <p:sp>
        <p:nvSpPr>
          <p:cNvPr id="7" name="Título 1">
            <a:extLst>
              <a:ext uri="{FF2B5EF4-FFF2-40B4-BE49-F238E27FC236}">
                <a16:creationId xmlns:a16="http://schemas.microsoft.com/office/drawing/2014/main" xmlns="" id="{8F09ADB5-5BC4-41F7-B77F-9C42854F5FD4}"/>
              </a:ext>
            </a:extLst>
          </p:cNvPr>
          <p:cNvSpPr txBox="1">
            <a:spLocks/>
          </p:cNvSpPr>
          <p:nvPr/>
        </p:nvSpPr>
        <p:spPr bwMode="auto">
          <a:xfrm>
            <a:off x="745297" y="3102745"/>
            <a:ext cx="10972800" cy="940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a:lstStyle>
          <a:p>
            <a:pPr defTabSz="914400"/>
            <a:r>
              <a:rPr lang="es-ES" sz="2400" b="1" dirty="0"/>
              <a:t>Aminas</a:t>
            </a:r>
            <a:endParaRPr lang="es-MX" sz="2400" b="1" dirty="0"/>
          </a:p>
        </p:txBody>
      </p:sp>
      <p:sp>
        <p:nvSpPr>
          <p:cNvPr id="8" name="Rectángulo 7">
            <a:extLst>
              <a:ext uri="{FF2B5EF4-FFF2-40B4-BE49-F238E27FC236}">
                <a16:creationId xmlns:a16="http://schemas.microsoft.com/office/drawing/2014/main" xmlns="" id="{7538C5A3-B2CA-4677-A80E-C9250802274A}"/>
              </a:ext>
            </a:extLst>
          </p:cNvPr>
          <p:cNvSpPr/>
          <p:nvPr/>
        </p:nvSpPr>
        <p:spPr>
          <a:xfrm>
            <a:off x="880995" y="3848243"/>
            <a:ext cx="10701403" cy="923330"/>
          </a:xfrm>
          <a:prstGeom prst="rect">
            <a:avLst/>
          </a:prstGeom>
        </p:spPr>
        <p:txBody>
          <a:bodyPr wrap="square">
            <a:spAutoFit/>
          </a:bodyPr>
          <a:lstStyle/>
          <a:p>
            <a:pPr algn="just"/>
            <a:r>
              <a:rPr lang="es-MX" dirty="0"/>
              <a:t>Son compuestos que poseen el grupo amino en su estructura. Se consideran compuestos derivados del amoníaco, por tanto, presentan propiedades básicas. También pueden clasificarse como primarias, secundarias o terciarias, según el grado de sustitución del ·tomo de nitrógeno. </a:t>
            </a:r>
          </a:p>
        </p:txBody>
      </p:sp>
      <p:pic>
        <p:nvPicPr>
          <p:cNvPr id="9" name="Imagen 8">
            <a:extLst>
              <a:ext uri="{FF2B5EF4-FFF2-40B4-BE49-F238E27FC236}">
                <a16:creationId xmlns:a16="http://schemas.microsoft.com/office/drawing/2014/main" xmlns="" id="{8E436A92-0C52-4F1F-A23F-DFB9DE8407E7}"/>
              </a:ext>
            </a:extLst>
          </p:cNvPr>
          <p:cNvPicPr>
            <a:picLocks noChangeAspect="1"/>
          </p:cNvPicPr>
          <p:nvPr/>
        </p:nvPicPr>
        <p:blipFill>
          <a:blip r:embed="rId4"/>
          <a:stretch>
            <a:fillRect/>
          </a:stretch>
        </p:blipFill>
        <p:spPr>
          <a:xfrm>
            <a:off x="3990975" y="4788629"/>
            <a:ext cx="4210050" cy="1371600"/>
          </a:xfrm>
          <a:prstGeom prst="rect">
            <a:avLst/>
          </a:prstGeom>
        </p:spPr>
      </p:pic>
    </p:spTree>
    <p:extLst>
      <p:ext uri="{BB962C8B-B14F-4D97-AF65-F5344CB8AC3E}">
        <p14:creationId xmlns:p14="http://schemas.microsoft.com/office/powerpoint/2010/main" val="2757214691"/>
      </p:ext>
    </p:extLst>
  </p:cSld>
  <p:clrMapOvr>
    <a:overrideClrMapping bg1="lt1" tx1="dk1" bg2="lt2" tx2="dk2" accent1="accent1" accent2="accent2" accent3="accent3" accent4="accent4" accent5="accent5" accent6="accent6" hlink="hlink" folHlink="folHlink"/>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C9427881-DAEB-4EF8-BD05-A61296240FEC}"/>
              </a:ext>
            </a:extLst>
          </p:cNvPr>
          <p:cNvSpPr>
            <a:spLocks noGrp="1"/>
          </p:cNvSpPr>
          <p:nvPr>
            <p:ph type="title"/>
          </p:nvPr>
        </p:nvSpPr>
        <p:spPr>
          <a:xfrm>
            <a:off x="609600" y="86748"/>
            <a:ext cx="10972800" cy="940386"/>
          </a:xfrm>
        </p:spPr>
        <p:txBody>
          <a:bodyPr/>
          <a:lstStyle/>
          <a:p>
            <a:r>
              <a:rPr lang="es-ES" sz="2400" b="1" dirty="0"/>
              <a:t>Aldehídos y cetonas</a:t>
            </a:r>
            <a:endParaRPr lang="es-MX" sz="2400" b="1" dirty="0"/>
          </a:p>
        </p:txBody>
      </p:sp>
      <p:sp>
        <p:nvSpPr>
          <p:cNvPr id="6" name="Rectángulo 5">
            <a:extLst>
              <a:ext uri="{FF2B5EF4-FFF2-40B4-BE49-F238E27FC236}">
                <a16:creationId xmlns:a16="http://schemas.microsoft.com/office/drawing/2014/main" xmlns="" id="{9EE1B26D-233E-419F-8C98-C4FD7D1E58B6}"/>
              </a:ext>
            </a:extLst>
          </p:cNvPr>
          <p:cNvSpPr/>
          <p:nvPr/>
        </p:nvSpPr>
        <p:spPr>
          <a:xfrm>
            <a:off x="609600" y="1027134"/>
            <a:ext cx="10972800" cy="1477328"/>
          </a:xfrm>
          <a:prstGeom prst="rect">
            <a:avLst/>
          </a:prstGeom>
        </p:spPr>
        <p:txBody>
          <a:bodyPr wrap="square">
            <a:spAutoFit/>
          </a:bodyPr>
          <a:lstStyle/>
          <a:p>
            <a:pPr algn="just"/>
            <a:r>
              <a:rPr lang="es-MX" dirty="0"/>
              <a:t>Estos compuestos contienen el grupo funcional carbonilo que está formado por un ·tomo de oxígeno unido mediante un doble enlace a un ·tomo de carbono (C=O). En los aldehídos el grupo carbonilo está unido a un ·tomo de carbono y a un átomo de hidrógeno y en las cetonas el grupo carbonilo está unido a dos ·tomos de carbono. El grupo carbonilo es bastante polar de manera que los aldehídos y cetonas de bajo peso molecular son solubles en agua. De hecho, tanto la acetona como el acetaldehído son miscibles en agua en cualquier proporción. </a:t>
            </a:r>
          </a:p>
        </p:txBody>
      </p:sp>
      <p:pic>
        <p:nvPicPr>
          <p:cNvPr id="10" name="Imagen 9">
            <a:extLst>
              <a:ext uri="{FF2B5EF4-FFF2-40B4-BE49-F238E27FC236}">
                <a16:creationId xmlns:a16="http://schemas.microsoft.com/office/drawing/2014/main" xmlns="" id="{021D3DD7-76FF-4E76-A693-1221DE3B2C88}"/>
              </a:ext>
            </a:extLst>
          </p:cNvPr>
          <p:cNvPicPr>
            <a:picLocks noChangeAspect="1"/>
          </p:cNvPicPr>
          <p:nvPr/>
        </p:nvPicPr>
        <p:blipFill>
          <a:blip r:embed="rId3"/>
          <a:stretch>
            <a:fillRect/>
          </a:stretch>
        </p:blipFill>
        <p:spPr>
          <a:xfrm>
            <a:off x="4467225" y="2552700"/>
            <a:ext cx="3257550" cy="1066800"/>
          </a:xfrm>
          <a:prstGeom prst="rect">
            <a:avLst/>
          </a:prstGeom>
        </p:spPr>
      </p:pic>
    </p:spTree>
    <p:extLst>
      <p:ext uri="{BB962C8B-B14F-4D97-AF65-F5344CB8AC3E}">
        <p14:creationId xmlns:p14="http://schemas.microsoft.com/office/powerpoint/2010/main" val="4063664932"/>
      </p:ext>
    </p:extLst>
  </p:cSld>
  <p:clrMapOvr>
    <a:overrideClrMapping bg1="lt1" tx1="dk1" bg2="lt2" tx2="dk2" accent1="accent1" accent2="accent2" accent3="accent3" accent4="accent4" accent5="accent5" accent6="accent6" hlink="hlink" folHlink="folHlink"/>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C9427881-DAEB-4EF8-BD05-A61296240FEC}"/>
              </a:ext>
            </a:extLst>
          </p:cNvPr>
          <p:cNvSpPr>
            <a:spLocks noGrp="1"/>
          </p:cNvSpPr>
          <p:nvPr>
            <p:ph type="title"/>
          </p:nvPr>
        </p:nvSpPr>
        <p:spPr>
          <a:xfrm>
            <a:off x="609600" y="86748"/>
            <a:ext cx="10972800" cy="940386"/>
          </a:xfrm>
        </p:spPr>
        <p:txBody>
          <a:bodyPr/>
          <a:lstStyle/>
          <a:p>
            <a:r>
              <a:rPr lang="es-ES" sz="2400" b="1" dirty="0"/>
              <a:t>De</a:t>
            </a:r>
            <a:r>
              <a:rPr lang="es-MX" sz="2400" b="1" dirty="0"/>
              <a:t>rivados de los ácidos carboxílicos: cloruros de ácido, ésteres y amidas. </a:t>
            </a:r>
          </a:p>
        </p:txBody>
      </p:sp>
      <p:sp>
        <p:nvSpPr>
          <p:cNvPr id="6" name="Rectángulo 5">
            <a:extLst>
              <a:ext uri="{FF2B5EF4-FFF2-40B4-BE49-F238E27FC236}">
                <a16:creationId xmlns:a16="http://schemas.microsoft.com/office/drawing/2014/main" xmlns="" id="{9EE1B26D-233E-419F-8C98-C4FD7D1E58B6}"/>
              </a:ext>
            </a:extLst>
          </p:cNvPr>
          <p:cNvSpPr/>
          <p:nvPr/>
        </p:nvSpPr>
        <p:spPr>
          <a:xfrm>
            <a:off x="609600" y="1027134"/>
            <a:ext cx="10972800" cy="1477328"/>
          </a:xfrm>
          <a:prstGeom prst="rect">
            <a:avLst/>
          </a:prstGeom>
        </p:spPr>
        <p:txBody>
          <a:bodyPr wrap="square">
            <a:spAutoFit/>
          </a:bodyPr>
          <a:lstStyle/>
          <a:p>
            <a:pPr algn="ctr"/>
            <a:r>
              <a:rPr lang="es-MX" b="1" dirty="0"/>
              <a:t>Cloruros de ácido</a:t>
            </a:r>
          </a:p>
          <a:p>
            <a:pPr algn="just"/>
            <a:r>
              <a:rPr lang="es-MX" dirty="0"/>
              <a:t>El grupo funcional de los cloruros de ácido (</a:t>
            </a:r>
            <a:r>
              <a:rPr lang="es-MX" dirty="0" err="1"/>
              <a:t>RCOCl</a:t>
            </a:r>
            <a:r>
              <a:rPr lang="es-MX" dirty="0"/>
              <a:t>) se puede considerar formado por la combinación carbonilo + cloro. A continuación, se indica la estructura del cloruro de acetilo y su contorno de densidad electrónica. La zona de elevada concentración de densidad electrónica (zona en rojo) corresponde a la región situada alrededor del ·tomo de oxígeno. </a:t>
            </a:r>
          </a:p>
        </p:txBody>
      </p:sp>
      <p:pic>
        <p:nvPicPr>
          <p:cNvPr id="4" name="Imagen 3">
            <a:extLst>
              <a:ext uri="{FF2B5EF4-FFF2-40B4-BE49-F238E27FC236}">
                <a16:creationId xmlns:a16="http://schemas.microsoft.com/office/drawing/2014/main" xmlns="" id="{C82A8705-A74A-4AD1-9FBB-458B128B2E55}"/>
              </a:ext>
            </a:extLst>
          </p:cNvPr>
          <p:cNvPicPr>
            <a:picLocks noChangeAspect="1"/>
          </p:cNvPicPr>
          <p:nvPr/>
        </p:nvPicPr>
        <p:blipFill>
          <a:blip r:embed="rId3"/>
          <a:stretch>
            <a:fillRect/>
          </a:stretch>
        </p:blipFill>
        <p:spPr>
          <a:xfrm>
            <a:off x="5300662" y="2377462"/>
            <a:ext cx="1590675" cy="1390650"/>
          </a:xfrm>
          <a:prstGeom prst="rect">
            <a:avLst/>
          </a:prstGeom>
        </p:spPr>
      </p:pic>
      <p:sp>
        <p:nvSpPr>
          <p:cNvPr id="7" name="Rectángulo 6">
            <a:extLst>
              <a:ext uri="{FF2B5EF4-FFF2-40B4-BE49-F238E27FC236}">
                <a16:creationId xmlns:a16="http://schemas.microsoft.com/office/drawing/2014/main" xmlns="" id="{6D6CF1ED-CCF8-4E42-8628-9D9E15968D34}"/>
              </a:ext>
            </a:extLst>
          </p:cNvPr>
          <p:cNvSpPr/>
          <p:nvPr/>
        </p:nvSpPr>
        <p:spPr>
          <a:xfrm>
            <a:off x="609599" y="4113234"/>
            <a:ext cx="10972800" cy="1477328"/>
          </a:xfrm>
          <a:prstGeom prst="rect">
            <a:avLst/>
          </a:prstGeom>
        </p:spPr>
        <p:txBody>
          <a:bodyPr wrap="square">
            <a:spAutoFit/>
          </a:bodyPr>
          <a:lstStyle/>
          <a:p>
            <a:pPr algn="ctr"/>
            <a:r>
              <a:rPr lang="es-MX" b="1" dirty="0"/>
              <a:t>Ésteres</a:t>
            </a:r>
          </a:p>
          <a:p>
            <a:pPr algn="just"/>
            <a:r>
              <a:rPr lang="es-MX" dirty="0"/>
              <a:t>Los ésteres se consideran como el resultado de la condensación entre un ácido carboxílico y un alcohol. Los ésteres de bajo peso molecular, como el acetato de butilo (CH3COOBu) y el acetato etilo (CH3COOEt) se emplean como disolventes industriales, especialmente en la preparación de barnices. </a:t>
            </a:r>
          </a:p>
          <a:p>
            <a:pPr algn="just"/>
            <a:endParaRPr lang="es-MX" dirty="0"/>
          </a:p>
        </p:txBody>
      </p:sp>
      <p:pic>
        <p:nvPicPr>
          <p:cNvPr id="5" name="Imagen 4">
            <a:extLst>
              <a:ext uri="{FF2B5EF4-FFF2-40B4-BE49-F238E27FC236}">
                <a16:creationId xmlns:a16="http://schemas.microsoft.com/office/drawing/2014/main" xmlns="" id="{10A66717-C3A9-46FE-B6A4-1B1B18F05633}"/>
              </a:ext>
            </a:extLst>
          </p:cNvPr>
          <p:cNvPicPr>
            <a:picLocks noChangeAspect="1"/>
          </p:cNvPicPr>
          <p:nvPr/>
        </p:nvPicPr>
        <p:blipFill>
          <a:blip r:embed="rId4"/>
          <a:stretch>
            <a:fillRect/>
          </a:stretch>
        </p:blipFill>
        <p:spPr>
          <a:xfrm>
            <a:off x="4095749" y="5376884"/>
            <a:ext cx="4000500" cy="981075"/>
          </a:xfrm>
          <a:prstGeom prst="rect">
            <a:avLst/>
          </a:prstGeom>
        </p:spPr>
      </p:pic>
    </p:spTree>
    <p:extLst>
      <p:ext uri="{BB962C8B-B14F-4D97-AF65-F5344CB8AC3E}">
        <p14:creationId xmlns:p14="http://schemas.microsoft.com/office/powerpoint/2010/main" val="3217598055"/>
      </p:ext>
    </p:extLst>
  </p:cSld>
  <p:clrMapOvr>
    <a:overrideClrMapping bg1="lt1" tx1="dk1" bg2="lt2" tx2="dk2" accent1="accent1" accent2="accent2" accent3="accent3" accent4="accent4" accent5="accent5" accent6="accent6" hlink="hlink" folHlink="folHlink"/>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C9427881-DAEB-4EF8-BD05-A61296240FEC}"/>
              </a:ext>
            </a:extLst>
          </p:cNvPr>
          <p:cNvSpPr>
            <a:spLocks noGrp="1"/>
          </p:cNvSpPr>
          <p:nvPr>
            <p:ph type="title"/>
          </p:nvPr>
        </p:nvSpPr>
        <p:spPr>
          <a:xfrm>
            <a:off x="609599" y="2863247"/>
            <a:ext cx="10972800" cy="940386"/>
          </a:xfrm>
        </p:spPr>
        <p:txBody>
          <a:bodyPr/>
          <a:lstStyle/>
          <a:p>
            <a:r>
              <a:rPr lang="es-ES" sz="2400" b="1" dirty="0"/>
              <a:t>Nitrilos</a:t>
            </a:r>
            <a:r>
              <a:rPr lang="es-MX" sz="2400" b="1" dirty="0"/>
              <a:t> </a:t>
            </a:r>
          </a:p>
        </p:txBody>
      </p:sp>
      <p:sp>
        <p:nvSpPr>
          <p:cNvPr id="6" name="Rectángulo 5">
            <a:extLst>
              <a:ext uri="{FF2B5EF4-FFF2-40B4-BE49-F238E27FC236}">
                <a16:creationId xmlns:a16="http://schemas.microsoft.com/office/drawing/2014/main" xmlns="" id="{9EE1B26D-233E-419F-8C98-C4FD7D1E58B6}"/>
              </a:ext>
            </a:extLst>
          </p:cNvPr>
          <p:cNvSpPr/>
          <p:nvPr/>
        </p:nvSpPr>
        <p:spPr>
          <a:xfrm>
            <a:off x="609599" y="500041"/>
            <a:ext cx="10972800" cy="923330"/>
          </a:xfrm>
          <a:prstGeom prst="rect">
            <a:avLst/>
          </a:prstGeom>
        </p:spPr>
        <p:txBody>
          <a:bodyPr wrap="square">
            <a:spAutoFit/>
          </a:bodyPr>
          <a:lstStyle/>
          <a:p>
            <a:pPr algn="ctr"/>
            <a:r>
              <a:rPr lang="es-MX" b="1" dirty="0"/>
              <a:t>Amidas</a:t>
            </a:r>
          </a:p>
          <a:p>
            <a:pPr algn="just"/>
            <a:r>
              <a:rPr lang="es-MX" dirty="0"/>
              <a:t>Las amidas se pueden obtener por reacción entre un ácido carboxílico y una amina, que puede ser primaria o secundaria. La estructura de algunas amidas simples, como la </a:t>
            </a:r>
            <a:r>
              <a:rPr lang="es-MX" dirty="0" err="1"/>
              <a:t>acetamida</a:t>
            </a:r>
            <a:r>
              <a:rPr lang="es-MX" dirty="0"/>
              <a:t> y la </a:t>
            </a:r>
            <a:r>
              <a:rPr lang="es-MX" dirty="0" err="1"/>
              <a:t>propanamida</a:t>
            </a:r>
            <a:r>
              <a:rPr lang="es-MX" dirty="0"/>
              <a:t>, se indica a continuación.</a:t>
            </a:r>
          </a:p>
        </p:txBody>
      </p:sp>
      <p:pic>
        <p:nvPicPr>
          <p:cNvPr id="3" name="Imagen 2">
            <a:extLst>
              <a:ext uri="{FF2B5EF4-FFF2-40B4-BE49-F238E27FC236}">
                <a16:creationId xmlns:a16="http://schemas.microsoft.com/office/drawing/2014/main" xmlns="" id="{C1C75DA4-071A-4B2F-9030-18A646EF03B5}"/>
              </a:ext>
            </a:extLst>
          </p:cNvPr>
          <p:cNvPicPr>
            <a:picLocks noChangeAspect="1"/>
          </p:cNvPicPr>
          <p:nvPr/>
        </p:nvPicPr>
        <p:blipFill>
          <a:blip r:embed="rId3"/>
          <a:stretch>
            <a:fillRect/>
          </a:stretch>
        </p:blipFill>
        <p:spPr>
          <a:xfrm>
            <a:off x="4600574" y="1369053"/>
            <a:ext cx="2990850" cy="1095375"/>
          </a:xfrm>
          <a:prstGeom prst="rect">
            <a:avLst/>
          </a:prstGeom>
        </p:spPr>
      </p:pic>
      <p:sp>
        <p:nvSpPr>
          <p:cNvPr id="9" name="Rectángulo 8">
            <a:extLst>
              <a:ext uri="{FF2B5EF4-FFF2-40B4-BE49-F238E27FC236}">
                <a16:creationId xmlns:a16="http://schemas.microsoft.com/office/drawing/2014/main" xmlns="" id="{905D7DC8-CB89-4EC5-AE72-7BA68BF02233}"/>
              </a:ext>
            </a:extLst>
          </p:cNvPr>
          <p:cNvSpPr/>
          <p:nvPr/>
        </p:nvSpPr>
        <p:spPr>
          <a:xfrm>
            <a:off x="609598" y="3683628"/>
            <a:ext cx="10972799" cy="923330"/>
          </a:xfrm>
          <a:prstGeom prst="rect">
            <a:avLst/>
          </a:prstGeom>
        </p:spPr>
        <p:txBody>
          <a:bodyPr wrap="square">
            <a:spAutoFit/>
          </a:bodyPr>
          <a:lstStyle/>
          <a:p>
            <a:pPr algn="just"/>
            <a:r>
              <a:rPr lang="es-MX" dirty="0"/>
              <a:t>El grupo funcional de los nitrilos es el grupo </a:t>
            </a:r>
            <a:r>
              <a:rPr lang="es-MX" dirty="0" err="1"/>
              <a:t>ciano</a:t>
            </a:r>
            <a:r>
              <a:rPr lang="es-MX" dirty="0"/>
              <a:t> (CN), que está constituido por un ·tomo de carbono unido mediante un triple enlace a un nitrógeno. Uno de los nitrilos más usuales en los laboratorios de Química Orgánica es el </a:t>
            </a:r>
            <a:r>
              <a:rPr lang="es-MX" dirty="0" err="1"/>
              <a:t>acetonitilo</a:t>
            </a:r>
            <a:r>
              <a:rPr lang="es-MX" dirty="0"/>
              <a:t>, donde se emplea como disolvente. </a:t>
            </a:r>
          </a:p>
        </p:txBody>
      </p:sp>
      <p:pic>
        <p:nvPicPr>
          <p:cNvPr id="10" name="Imagen 9">
            <a:extLst>
              <a:ext uri="{FF2B5EF4-FFF2-40B4-BE49-F238E27FC236}">
                <a16:creationId xmlns:a16="http://schemas.microsoft.com/office/drawing/2014/main" xmlns="" id="{D0D3090C-F998-4830-A9EC-969DC32C2DAC}"/>
              </a:ext>
            </a:extLst>
          </p:cNvPr>
          <p:cNvPicPr>
            <a:picLocks noChangeAspect="1"/>
          </p:cNvPicPr>
          <p:nvPr/>
        </p:nvPicPr>
        <p:blipFill>
          <a:blip r:embed="rId4"/>
          <a:stretch>
            <a:fillRect/>
          </a:stretch>
        </p:blipFill>
        <p:spPr>
          <a:xfrm>
            <a:off x="4600574" y="4726947"/>
            <a:ext cx="3028950" cy="762000"/>
          </a:xfrm>
          <a:prstGeom prst="rect">
            <a:avLst/>
          </a:prstGeom>
        </p:spPr>
      </p:pic>
    </p:spTree>
    <p:extLst>
      <p:ext uri="{BB962C8B-B14F-4D97-AF65-F5344CB8AC3E}">
        <p14:creationId xmlns:p14="http://schemas.microsoft.com/office/powerpoint/2010/main" val="3833556447"/>
      </p:ext>
    </p:extLst>
  </p:cSld>
  <p:clrMapOvr>
    <a:overrideClrMapping bg1="lt1" tx1="dk1" bg2="lt2" tx2="dk2" accent1="accent1" accent2="accent2" accent3="accent3" accent4="accent4" accent5="accent5" accent6="accent6" hlink="hlink" folHlink="folHlink"/>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5C0565BF-A909-4AC4-ACD7-2D45021B1AD2}"/>
              </a:ext>
            </a:extLst>
          </p:cNvPr>
          <p:cNvSpPr/>
          <p:nvPr/>
        </p:nvSpPr>
        <p:spPr>
          <a:xfrm>
            <a:off x="179126" y="1009932"/>
            <a:ext cx="11671111" cy="2554545"/>
          </a:xfrm>
          <a:prstGeom prst="rect">
            <a:avLst/>
          </a:prstGeom>
        </p:spPr>
        <p:txBody>
          <a:bodyPr wrap="square">
            <a:spAutoFit/>
          </a:bodyPr>
          <a:lstStyle/>
          <a:p>
            <a:r>
              <a:rPr lang="es-CO" sz="2000" dirty="0">
                <a:latin typeface="Palatino Linotype" panose="02040502050505030304" pitchFamily="18" charset="0"/>
              </a:rPr>
              <a:t>En 1858, August </a:t>
            </a:r>
            <a:r>
              <a:rPr lang="es-CO" sz="2000" dirty="0" err="1">
                <a:latin typeface="Palatino Linotype" panose="02040502050505030304" pitchFamily="18" charset="0"/>
              </a:rPr>
              <a:t>Kekulé</a:t>
            </a:r>
            <a:r>
              <a:rPr lang="es-CO" sz="2000" dirty="0">
                <a:latin typeface="Palatino Linotype" panose="02040502050505030304" pitchFamily="18" charset="0"/>
              </a:rPr>
              <a:t> y Archibald </a:t>
            </a:r>
            <a:r>
              <a:rPr lang="es-CO" sz="2000" dirty="0" err="1">
                <a:latin typeface="Palatino Linotype" panose="02040502050505030304" pitchFamily="18" charset="0"/>
              </a:rPr>
              <a:t>Couper</a:t>
            </a:r>
            <a:r>
              <a:rPr lang="es-CO" sz="2000" dirty="0">
                <a:latin typeface="Palatino Linotype" panose="02040502050505030304" pitchFamily="18" charset="0"/>
              </a:rPr>
              <a:t> propusieron en forma independiente que, en todos estos compuestos, el carbono es </a:t>
            </a:r>
            <a:r>
              <a:rPr lang="es-CO" sz="2000" i="1" dirty="0">
                <a:latin typeface="Palatino Linotype" panose="02040502050505030304" pitchFamily="18" charset="0"/>
              </a:rPr>
              <a:t>tetravalente; </a:t>
            </a:r>
            <a:r>
              <a:rPr lang="es-CO" sz="2000" dirty="0">
                <a:latin typeface="Palatino Linotype" panose="02040502050505030304" pitchFamily="18" charset="0"/>
              </a:rPr>
              <a:t>es decir, siempre tiene cuatro enlaces cuando se une a otros elementos para formar compuestos estables; además, </a:t>
            </a:r>
            <a:r>
              <a:rPr lang="es-CO" sz="2000" dirty="0" err="1">
                <a:latin typeface="Palatino Linotype" panose="02040502050505030304" pitchFamily="18" charset="0"/>
              </a:rPr>
              <a:t>Kekulé</a:t>
            </a:r>
            <a:r>
              <a:rPr lang="es-CO" sz="2000" dirty="0">
                <a:latin typeface="Palatino Linotype" panose="02040502050505030304" pitchFamily="18" charset="0"/>
              </a:rPr>
              <a:t> dijo que los átomos de carbono pueden unirse entre sí para formar </a:t>
            </a:r>
            <a:r>
              <a:rPr lang="es-CO" sz="2000" i="1" dirty="0">
                <a:latin typeface="Palatino Linotype" panose="02040502050505030304" pitchFamily="18" charset="0"/>
              </a:rPr>
              <a:t>cadenas </a:t>
            </a:r>
            <a:r>
              <a:rPr lang="es-CO" sz="2000" dirty="0">
                <a:latin typeface="Palatino Linotype" panose="02040502050505030304" pitchFamily="18" charset="0"/>
              </a:rPr>
              <a:t>de átomos. </a:t>
            </a:r>
          </a:p>
          <a:p>
            <a:endParaRPr lang="es-CO" sz="2000" dirty="0">
              <a:latin typeface="Palatino Linotype" panose="02040502050505030304" pitchFamily="18" charset="0"/>
            </a:endParaRPr>
          </a:p>
          <a:p>
            <a:r>
              <a:rPr lang="es-CO" sz="2000" dirty="0">
                <a:latin typeface="Palatino Linotype" panose="02040502050505030304" pitchFamily="18" charset="0"/>
              </a:rPr>
              <a:t>En 1865, </a:t>
            </a:r>
            <a:r>
              <a:rPr lang="es-CO" sz="2000" dirty="0" err="1">
                <a:latin typeface="Palatino Linotype" panose="02040502050505030304" pitchFamily="18" charset="0"/>
              </a:rPr>
              <a:t>Kekulé</a:t>
            </a:r>
            <a:r>
              <a:rPr lang="es-CO" sz="2000" dirty="0">
                <a:latin typeface="Palatino Linotype" panose="02040502050505030304" pitchFamily="18" charset="0"/>
              </a:rPr>
              <a:t> proveyó otro avance importante cuando sugirió que las cadenas de carbono pueden doblarse sobre sí mismas para formar </a:t>
            </a:r>
            <a:r>
              <a:rPr lang="es-CO" sz="2000" i="1" dirty="0">
                <a:latin typeface="Palatino Linotype" panose="02040502050505030304" pitchFamily="18" charset="0"/>
              </a:rPr>
              <a:t>anillos </a:t>
            </a:r>
            <a:r>
              <a:rPr lang="es-CO" sz="2000" dirty="0">
                <a:latin typeface="Palatino Linotype" panose="02040502050505030304" pitchFamily="18" charset="0"/>
              </a:rPr>
              <a:t>de átomos. Sin embargo, solo se hablaba en dos dimensiones.</a:t>
            </a:r>
          </a:p>
        </p:txBody>
      </p:sp>
      <p:pic>
        <p:nvPicPr>
          <p:cNvPr id="5" name="Picture 4">
            <a:extLst>
              <a:ext uri="{FF2B5EF4-FFF2-40B4-BE49-F238E27FC236}">
                <a16:creationId xmlns:a16="http://schemas.microsoft.com/office/drawing/2014/main" xmlns="" id="{12A5B5ED-F6B6-4BAB-AF13-829DF9D5F2F9}"/>
              </a:ext>
            </a:extLst>
          </p:cNvPr>
          <p:cNvPicPr>
            <a:picLocks noChangeAspect="1"/>
          </p:cNvPicPr>
          <p:nvPr/>
        </p:nvPicPr>
        <p:blipFill rotWithShape="1">
          <a:blip r:embed="rId2"/>
          <a:srcRect l="34366" t="50000" r="17276" b="10628"/>
          <a:stretch/>
        </p:blipFill>
        <p:spPr>
          <a:xfrm>
            <a:off x="545910" y="3630157"/>
            <a:ext cx="6701051" cy="3067437"/>
          </a:xfrm>
          <a:prstGeom prst="rect">
            <a:avLst/>
          </a:prstGeom>
        </p:spPr>
      </p:pic>
      <p:sp>
        <p:nvSpPr>
          <p:cNvPr id="6" name="Rectangle 5">
            <a:extLst>
              <a:ext uri="{FF2B5EF4-FFF2-40B4-BE49-F238E27FC236}">
                <a16:creationId xmlns:a16="http://schemas.microsoft.com/office/drawing/2014/main" xmlns="" id="{866CC62D-77F0-424F-A6FB-50E258367138}"/>
              </a:ext>
            </a:extLst>
          </p:cNvPr>
          <p:cNvSpPr/>
          <p:nvPr/>
        </p:nvSpPr>
        <p:spPr>
          <a:xfrm>
            <a:off x="7685964" y="3630157"/>
            <a:ext cx="4399130" cy="2862322"/>
          </a:xfrm>
          <a:prstGeom prst="rect">
            <a:avLst/>
          </a:prstGeom>
          <a:ln>
            <a:solidFill>
              <a:schemeClr val="accent2"/>
            </a:solidFill>
          </a:ln>
        </p:spPr>
        <p:txBody>
          <a:bodyPr wrap="square">
            <a:spAutoFit/>
          </a:bodyPr>
          <a:lstStyle/>
          <a:p>
            <a:r>
              <a:rPr lang="es-CO" dirty="0" err="1">
                <a:latin typeface="Palatino Linotype" panose="02040502050505030304" pitchFamily="18" charset="0"/>
              </a:rPr>
              <a:t>Jacobus</a:t>
            </a:r>
            <a:r>
              <a:rPr lang="es-CO" dirty="0">
                <a:latin typeface="Palatino Linotype" panose="02040502050505030304" pitchFamily="18" charset="0"/>
              </a:rPr>
              <a:t> </a:t>
            </a:r>
            <a:r>
              <a:rPr lang="es-CO" dirty="0" err="1">
                <a:latin typeface="Palatino Linotype" panose="02040502050505030304" pitchFamily="18" charset="0"/>
              </a:rPr>
              <a:t>van't</a:t>
            </a:r>
            <a:r>
              <a:rPr lang="es-CO" dirty="0">
                <a:latin typeface="Palatino Linotype" panose="02040502050505030304" pitchFamily="18" charset="0"/>
              </a:rPr>
              <a:t> </a:t>
            </a:r>
            <a:r>
              <a:rPr lang="es-CO" dirty="0" err="1">
                <a:latin typeface="Palatino Linotype" panose="02040502050505030304" pitchFamily="18" charset="0"/>
              </a:rPr>
              <a:t>Hoff</a:t>
            </a:r>
            <a:r>
              <a:rPr lang="es-CO" dirty="0">
                <a:latin typeface="Palatino Linotype" panose="02040502050505030304" pitchFamily="18" charset="0"/>
              </a:rPr>
              <a:t> y Joseph Le Bel añadieron una tercera dimensión. Propusieron que los cuatro enlaces del carbono no están orientados al azar, sino que tienen direcciones espaciales específicas. Además, sugirió que los cuatro átomos a los que está unido el carbono se sitúan en los vértices de un tetraedro regular, con el carbono en el centro.</a:t>
            </a:r>
            <a:endParaRPr lang="es-CO" dirty="0"/>
          </a:p>
        </p:txBody>
      </p:sp>
      <p:sp>
        <p:nvSpPr>
          <p:cNvPr id="7" name="Título 1">
            <a:extLst>
              <a:ext uri="{FF2B5EF4-FFF2-40B4-BE49-F238E27FC236}">
                <a16:creationId xmlns:a16="http://schemas.microsoft.com/office/drawing/2014/main" xmlns="" id="{A49838D0-22C3-4252-85B7-693C3E7DCB67}"/>
              </a:ext>
            </a:extLst>
          </p:cNvPr>
          <p:cNvSpPr>
            <a:spLocks noGrp="1"/>
          </p:cNvSpPr>
          <p:nvPr>
            <p:ph type="title"/>
          </p:nvPr>
        </p:nvSpPr>
        <p:spPr>
          <a:xfrm>
            <a:off x="609600" y="86748"/>
            <a:ext cx="10972800" cy="940386"/>
          </a:xfrm>
        </p:spPr>
        <p:txBody>
          <a:bodyPr/>
          <a:lstStyle/>
          <a:p>
            <a:r>
              <a:rPr lang="es-ES" sz="2400" b="1" dirty="0"/>
              <a:t>1.1.2 Teorías de formación del enlace covalente</a:t>
            </a:r>
            <a:endParaRPr lang="es-MX" sz="2400" b="1" dirty="0"/>
          </a:p>
        </p:txBody>
      </p:sp>
    </p:spTree>
    <p:extLst>
      <p:ext uri="{BB962C8B-B14F-4D97-AF65-F5344CB8AC3E}">
        <p14:creationId xmlns:p14="http://schemas.microsoft.com/office/powerpoint/2010/main" val="12514132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Resultado de imagen para caricatura pensando">
            <a:extLst>
              <a:ext uri="{FF2B5EF4-FFF2-40B4-BE49-F238E27FC236}">
                <a16:creationId xmlns:a16="http://schemas.microsoft.com/office/drawing/2014/main" xmlns="" id="{DF5BC8C5-B327-4C65-8B6C-7CF4A1A4747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09182"/>
            <a:ext cx="4815270" cy="5964072"/>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Rounded Corners 3">
            <a:extLst>
              <a:ext uri="{FF2B5EF4-FFF2-40B4-BE49-F238E27FC236}">
                <a16:creationId xmlns:a16="http://schemas.microsoft.com/office/drawing/2014/main" xmlns="" id="{B8E8AA77-5E7C-42D5-94EE-BBD8CEE7009C}"/>
              </a:ext>
            </a:extLst>
          </p:cNvPr>
          <p:cNvSpPr/>
          <p:nvPr/>
        </p:nvSpPr>
        <p:spPr>
          <a:xfrm>
            <a:off x="4815270" y="109182"/>
            <a:ext cx="6237027" cy="79157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CO" sz="5400" b="1" dirty="0">
                <a:latin typeface="Palatino Linotype" panose="02040502050505030304" pitchFamily="18" charset="0"/>
              </a:rPr>
              <a:t>¿</a:t>
            </a:r>
            <a:r>
              <a:rPr lang="es-CO" sz="2400" b="1" dirty="0">
                <a:latin typeface="Palatino Linotype" panose="02040502050505030304" pitchFamily="18" charset="0"/>
              </a:rPr>
              <a:t> Por qué se unen los átomos</a:t>
            </a:r>
            <a:r>
              <a:rPr lang="es-CO" sz="5400" b="1" dirty="0">
                <a:latin typeface="Palatino Linotype" panose="02040502050505030304" pitchFamily="18" charset="0"/>
              </a:rPr>
              <a:t>?</a:t>
            </a:r>
            <a:endParaRPr lang="es-CO" sz="2400" b="1" dirty="0">
              <a:latin typeface="Palatino Linotype" panose="02040502050505030304" pitchFamily="18" charset="0"/>
            </a:endParaRPr>
          </a:p>
        </p:txBody>
      </p:sp>
      <p:sp>
        <p:nvSpPr>
          <p:cNvPr id="5" name="Rectangle 4">
            <a:extLst>
              <a:ext uri="{FF2B5EF4-FFF2-40B4-BE49-F238E27FC236}">
                <a16:creationId xmlns:a16="http://schemas.microsoft.com/office/drawing/2014/main" xmlns="" id="{612D7EE0-BC0B-4F04-A946-AAE53A4E8DE8}"/>
              </a:ext>
            </a:extLst>
          </p:cNvPr>
          <p:cNvSpPr/>
          <p:nvPr/>
        </p:nvSpPr>
        <p:spPr>
          <a:xfrm>
            <a:off x="4353636" y="1335465"/>
            <a:ext cx="7506268" cy="1938992"/>
          </a:xfrm>
          <a:prstGeom prst="rect">
            <a:avLst/>
          </a:prstGeom>
          <a:ln w="38100"/>
        </p:spPr>
        <p:style>
          <a:lnRef idx="2">
            <a:schemeClr val="accent3"/>
          </a:lnRef>
          <a:fillRef idx="1">
            <a:schemeClr val="lt1"/>
          </a:fillRef>
          <a:effectRef idx="0">
            <a:schemeClr val="accent3"/>
          </a:effectRef>
          <a:fontRef idx="minor">
            <a:schemeClr val="dk1"/>
          </a:fontRef>
        </p:style>
        <p:txBody>
          <a:bodyPr wrap="square">
            <a:spAutoFit/>
          </a:bodyPr>
          <a:lstStyle/>
          <a:p>
            <a:r>
              <a:rPr lang="es-CO" sz="2000" dirty="0">
                <a:latin typeface="Palatino Linotype" panose="02040502050505030304" pitchFamily="18" charset="0"/>
              </a:rPr>
              <a:t>los átomos se unen porque los compuestos resultantes tienen menos energía y, por tanto, son más estables que los átomos separados. La energía (por lo general en forma de calor), siempre fluye fuera del sistema químico cuando se forma un enlace químico y por el contrario, debe agregarse energía al sistema para romper un enlace químico. </a:t>
            </a:r>
            <a:endParaRPr lang="es-CO" sz="2000" dirty="0"/>
          </a:p>
        </p:txBody>
      </p:sp>
      <p:sp>
        <p:nvSpPr>
          <p:cNvPr id="6" name="Rectangle 5">
            <a:extLst>
              <a:ext uri="{FF2B5EF4-FFF2-40B4-BE49-F238E27FC236}">
                <a16:creationId xmlns:a16="http://schemas.microsoft.com/office/drawing/2014/main" xmlns="" id="{8672BF9C-C982-4D4B-9D60-D2A99879B6E0}"/>
              </a:ext>
            </a:extLst>
          </p:cNvPr>
          <p:cNvSpPr/>
          <p:nvPr/>
        </p:nvSpPr>
        <p:spPr>
          <a:xfrm>
            <a:off x="4612943" y="4238480"/>
            <a:ext cx="6564573" cy="1200329"/>
          </a:xfrm>
          <a:prstGeom prst="rect">
            <a:avLst/>
          </a:prstGeom>
          <a:ln w="38100"/>
        </p:spPr>
        <p:style>
          <a:lnRef idx="2">
            <a:schemeClr val="accent3"/>
          </a:lnRef>
          <a:fillRef idx="1">
            <a:schemeClr val="lt1"/>
          </a:fillRef>
          <a:effectRef idx="0">
            <a:schemeClr val="accent3"/>
          </a:effectRef>
          <a:fontRef idx="minor">
            <a:schemeClr val="dk1"/>
          </a:fontRef>
        </p:style>
        <p:txBody>
          <a:bodyPr wrap="square">
            <a:spAutoFit/>
          </a:bodyPr>
          <a:lstStyle/>
          <a:p>
            <a:r>
              <a:rPr lang="es-CO" dirty="0">
                <a:latin typeface="Palatino Linotype" panose="02040502050505030304" pitchFamily="18" charset="0"/>
              </a:rPr>
              <a:t>La generación de enlaces siempre libera energía y el rompimiento de enlaces siempre absorbe energía. La pregunta de </a:t>
            </a:r>
            <a:r>
              <a:rPr lang="es-CO" i="1" dirty="0">
                <a:latin typeface="Palatino Linotype" panose="02040502050505030304" pitchFamily="18" charset="0"/>
              </a:rPr>
              <a:t>cómo </a:t>
            </a:r>
            <a:r>
              <a:rPr lang="es-CO" dirty="0">
                <a:latin typeface="Palatino Linotype" panose="02040502050505030304" pitchFamily="18" charset="0"/>
              </a:rPr>
              <a:t>es más difícil de responder, y para contestarla necesitamos conocer </a:t>
            </a:r>
            <a:endParaRPr lang="es-CO" dirty="0"/>
          </a:p>
        </p:txBody>
      </p:sp>
    </p:spTree>
    <p:extLst>
      <p:ext uri="{BB962C8B-B14F-4D97-AF65-F5344CB8AC3E}">
        <p14:creationId xmlns:p14="http://schemas.microsoft.com/office/powerpoint/2010/main" val="33384308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xmlns="" id="{D9C3BBE9-7800-4150-B56A-42008C0F2E5F}"/>
              </a:ext>
            </a:extLst>
          </p:cNvPr>
          <p:cNvSpPr/>
          <p:nvPr/>
        </p:nvSpPr>
        <p:spPr>
          <a:xfrm>
            <a:off x="2617980" y="136477"/>
            <a:ext cx="6237027" cy="79157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CO" sz="5400" b="1" dirty="0">
                <a:latin typeface="Palatino Linotype" panose="02040502050505030304" pitchFamily="18" charset="0"/>
              </a:rPr>
              <a:t>¿</a:t>
            </a:r>
            <a:r>
              <a:rPr lang="es-CO" sz="2400" b="1" dirty="0">
                <a:latin typeface="Palatino Linotype" panose="02040502050505030304" pitchFamily="18" charset="0"/>
              </a:rPr>
              <a:t> Cómo se unen los átomos</a:t>
            </a:r>
            <a:r>
              <a:rPr lang="es-CO" sz="5400" b="1" dirty="0">
                <a:latin typeface="Palatino Linotype" panose="02040502050505030304" pitchFamily="18" charset="0"/>
              </a:rPr>
              <a:t>?</a:t>
            </a:r>
            <a:endParaRPr lang="es-CO" sz="2400" b="1" dirty="0">
              <a:latin typeface="Palatino Linotype" panose="02040502050505030304" pitchFamily="18" charset="0"/>
            </a:endParaRPr>
          </a:p>
        </p:txBody>
      </p:sp>
      <p:sp>
        <p:nvSpPr>
          <p:cNvPr id="6" name="Rectangle 5">
            <a:extLst>
              <a:ext uri="{FF2B5EF4-FFF2-40B4-BE49-F238E27FC236}">
                <a16:creationId xmlns:a16="http://schemas.microsoft.com/office/drawing/2014/main" xmlns="" id="{A5189039-7E23-456B-BC09-8C305E0C7D4A}"/>
              </a:ext>
            </a:extLst>
          </p:cNvPr>
          <p:cNvSpPr/>
          <p:nvPr/>
        </p:nvSpPr>
        <p:spPr>
          <a:xfrm>
            <a:off x="216089" y="960026"/>
            <a:ext cx="11259402" cy="4093428"/>
          </a:xfrm>
          <a:prstGeom prst="rect">
            <a:avLst/>
          </a:prstGeom>
        </p:spPr>
        <p:txBody>
          <a:bodyPr wrap="square">
            <a:spAutoFit/>
          </a:bodyPr>
          <a:lstStyle/>
          <a:p>
            <a:r>
              <a:rPr lang="es-CO" sz="2400" b="1" dirty="0">
                <a:latin typeface="Palatino Linotype" panose="02040502050505030304" pitchFamily="18" charset="0"/>
              </a:rPr>
              <a:t>LEY DEL  OCTETO</a:t>
            </a:r>
          </a:p>
          <a:p>
            <a:endParaRPr lang="es-CO" dirty="0">
              <a:latin typeface="Palatino Linotype" panose="02040502050505030304" pitchFamily="18" charset="0"/>
            </a:endParaRPr>
          </a:p>
          <a:p>
            <a:r>
              <a:rPr lang="es-CO" dirty="0">
                <a:latin typeface="Palatino Linotype" panose="02040502050505030304" pitchFamily="18" charset="0"/>
              </a:rPr>
              <a:t>Sabemos por medio de la observación que ocho electrones (un </a:t>
            </a:r>
            <a:r>
              <a:rPr lang="es-CO" i="1" dirty="0">
                <a:latin typeface="Palatino Linotype" panose="02040502050505030304" pitchFamily="18" charset="0"/>
              </a:rPr>
              <a:t>octeto </a:t>
            </a:r>
            <a:r>
              <a:rPr lang="es-CO" dirty="0">
                <a:latin typeface="Palatino Linotype" panose="02040502050505030304" pitchFamily="18" charset="0"/>
              </a:rPr>
              <a:t>de electrones), en la capa más externa de un átomo, o </a:t>
            </a:r>
            <a:r>
              <a:rPr lang="es-CO" b="1" dirty="0">
                <a:latin typeface="Palatino Linotype" panose="02040502050505030304" pitchFamily="18" charset="0"/>
              </a:rPr>
              <a:t>capa de valencia, </a:t>
            </a:r>
            <a:r>
              <a:rPr lang="es-CO" dirty="0">
                <a:latin typeface="Palatino Linotype" panose="02040502050505030304" pitchFamily="18" charset="0"/>
              </a:rPr>
              <a:t>imparte una estabilidad especial a los elementos de los gases nobles en el grupo </a:t>
            </a:r>
            <a:r>
              <a:rPr lang="es-CO" sz="2000" dirty="0">
                <a:latin typeface="Candara" panose="020E0502030303020204" pitchFamily="34" charset="0"/>
              </a:rPr>
              <a:t>8</a:t>
            </a:r>
            <a:r>
              <a:rPr lang="es-CO" dirty="0">
                <a:latin typeface="Palatino Linotype" panose="02040502050505030304" pitchFamily="18" charset="0"/>
              </a:rPr>
              <a:t>A de la tabla periódica. También sabemos que la química de los elementos de los grupos principales está regida por su tendencia a adquirir la configuración electrónica del gas noble más cercano. </a:t>
            </a:r>
          </a:p>
          <a:p>
            <a:endParaRPr lang="es-CO" dirty="0">
              <a:latin typeface="Palatino Linotype" panose="02040502050505030304" pitchFamily="18" charset="0"/>
            </a:endParaRPr>
          </a:p>
          <a:p>
            <a:r>
              <a:rPr lang="es-CO" sz="2000" b="1" dirty="0">
                <a:latin typeface="Palatino Linotype" panose="02040502050505030304" pitchFamily="18" charset="0"/>
              </a:rPr>
              <a:t>ENLACE IÓNICO</a:t>
            </a:r>
          </a:p>
          <a:p>
            <a:endParaRPr lang="es-CO" dirty="0">
              <a:latin typeface="Palatino Linotype" panose="02040502050505030304" pitchFamily="18" charset="0"/>
            </a:endParaRPr>
          </a:p>
          <a:p>
            <a:r>
              <a:rPr lang="es-CO" dirty="0">
                <a:latin typeface="Palatino Linotype" panose="02040502050505030304" pitchFamily="18" charset="0"/>
              </a:rPr>
              <a:t>Los metales alcalinos en el grupo 1A, adquieren una configuración de gas noble perdiendo el electrón único s de su capa de valencia para formar un catión, mientras que los halógenos en el grupo 7 A adoptan una configuración de gas noble ganando un electrón </a:t>
            </a:r>
            <a:r>
              <a:rPr lang="es-CO" i="1" dirty="0">
                <a:latin typeface="Palatino Linotype" panose="02040502050505030304" pitchFamily="18" charset="0"/>
              </a:rPr>
              <a:t>p </a:t>
            </a:r>
            <a:r>
              <a:rPr lang="es-CO" dirty="0">
                <a:latin typeface="Palatino Linotype" panose="02040502050505030304" pitchFamily="18" charset="0"/>
              </a:rPr>
              <a:t>para llenar su capa de valencia, formando así un anión, por lo que los iones resultantes se mantienen unidos en compuestos como </a:t>
            </a:r>
            <a:r>
              <a:rPr lang="es-CO" dirty="0" err="1">
                <a:latin typeface="Palatino Linotype" panose="02040502050505030304" pitchFamily="18" charset="0"/>
              </a:rPr>
              <a:t>Na</a:t>
            </a:r>
            <a:r>
              <a:rPr lang="es-CO" dirty="0">
                <a:latin typeface="Palatino Linotype" panose="02040502050505030304" pitchFamily="18" charset="0"/>
              </a:rPr>
              <a:t>+ Cl- por una atracción electrostática llamada </a:t>
            </a:r>
            <a:r>
              <a:rPr lang="es-CO" b="1" i="1" dirty="0">
                <a:latin typeface="Palatino Linotype" panose="02040502050505030304" pitchFamily="18" charset="0"/>
              </a:rPr>
              <a:t>enlace iónico.</a:t>
            </a:r>
            <a:r>
              <a:rPr lang="es-CO" b="1" dirty="0">
                <a:latin typeface="Palatino Linotype" panose="02040502050505030304" pitchFamily="18" charset="0"/>
              </a:rPr>
              <a:t> </a:t>
            </a:r>
          </a:p>
        </p:txBody>
      </p:sp>
      <p:pic>
        <p:nvPicPr>
          <p:cNvPr id="7" name="Picture 6">
            <a:extLst>
              <a:ext uri="{FF2B5EF4-FFF2-40B4-BE49-F238E27FC236}">
                <a16:creationId xmlns:a16="http://schemas.microsoft.com/office/drawing/2014/main" xmlns="" id="{3E492CD2-839F-4BC0-964C-AD7D9E4A95DB}"/>
              </a:ext>
            </a:extLst>
          </p:cNvPr>
          <p:cNvPicPr>
            <a:picLocks noChangeAspect="1"/>
          </p:cNvPicPr>
          <p:nvPr/>
        </p:nvPicPr>
        <p:blipFill rotWithShape="1">
          <a:blip r:embed="rId2"/>
          <a:srcRect l="60784" t="21678" r="18283" b="70159"/>
          <a:stretch/>
        </p:blipFill>
        <p:spPr>
          <a:xfrm>
            <a:off x="313884" y="5085433"/>
            <a:ext cx="4188356" cy="918302"/>
          </a:xfrm>
          <a:prstGeom prst="rect">
            <a:avLst/>
          </a:prstGeom>
        </p:spPr>
      </p:pic>
      <p:pic>
        <p:nvPicPr>
          <p:cNvPr id="5122" name="Picture 2" descr="Resultado de imagen para configuracion electronica del Cl">
            <a:extLst>
              <a:ext uri="{FF2B5EF4-FFF2-40B4-BE49-F238E27FC236}">
                <a16:creationId xmlns:a16="http://schemas.microsoft.com/office/drawing/2014/main" xmlns="" id="{F74FB39E-F17A-40A2-896F-2649D9A9B1C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5621" b="55482"/>
          <a:stretch/>
        </p:blipFill>
        <p:spPr bwMode="auto">
          <a:xfrm>
            <a:off x="497164" y="5951986"/>
            <a:ext cx="5598836" cy="738339"/>
          </a:xfrm>
          <a:prstGeom prst="rect">
            <a:avLst/>
          </a:prstGeom>
          <a:noFill/>
          <a:extLst>
            <a:ext uri="{909E8E84-426E-40DD-AFC4-6F175D3DCCD1}">
              <a14:hiddenFill xmlns:a14="http://schemas.microsoft.com/office/drawing/2010/main">
                <a:solidFill>
                  <a:srgbClr val="FFFFFF"/>
                </a:solidFill>
              </a14:hiddenFill>
            </a:ext>
          </a:extLst>
        </p:spPr>
      </p:pic>
      <p:sp>
        <p:nvSpPr>
          <p:cNvPr id="8" name="Arrow: Right 7">
            <a:extLst>
              <a:ext uri="{FF2B5EF4-FFF2-40B4-BE49-F238E27FC236}">
                <a16:creationId xmlns:a16="http://schemas.microsoft.com/office/drawing/2014/main" xmlns="" id="{F8CAC48E-C1E1-4E5E-800F-440DE3D93FC5}"/>
              </a:ext>
            </a:extLst>
          </p:cNvPr>
          <p:cNvSpPr/>
          <p:nvPr/>
        </p:nvSpPr>
        <p:spPr>
          <a:xfrm>
            <a:off x="5836693" y="5409386"/>
            <a:ext cx="1260143" cy="542600"/>
          </a:xfrm>
          <a:prstGeom prst="right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CO"/>
          </a:p>
        </p:txBody>
      </p:sp>
      <p:pic>
        <p:nvPicPr>
          <p:cNvPr id="5124" name="Picture 4" descr="Resultado de imagen para NaCl">
            <a:extLst>
              <a:ext uri="{FF2B5EF4-FFF2-40B4-BE49-F238E27FC236}">
                <a16:creationId xmlns:a16="http://schemas.microsoft.com/office/drawing/2014/main" xmlns="" id="{2A4061FC-2BFE-46DE-BAEE-E7EB9D3B794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44000" y="4708856"/>
            <a:ext cx="4102005" cy="20279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842767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48C0A63F-8011-452C-8D7C-0391F316CBD5}"/>
              </a:ext>
            </a:extLst>
          </p:cNvPr>
          <p:cNvSpPr/>
          <p:nvPr/>
        </p:nvSpPr>
        <p:spPr>
          <a:xfrm>
            <a:off x="154675" y="175160"/>
            <a:ext cx="11568752" cy="1785104"/>
          </a:xfrm>
          <a:prstGeom prst="rect">
            <a:avLst/>
          </a:prstGeom>
          <a:ln w="38100">
            <a:solidFill>
              <a:schemeClr val="accent4">
                <a:lumMod val="60000"/>
                <a:lumOff val="40000"/>
              </a:schemeClr>
            </a:solidFill>
          </a:ln>
        </p:spPr>
        <p:txBody>
          <a:bodyPr wrap="square">
            <a:spAutoFit/>
          </a:bodyPr>
          <a:lstStyle/>
          <a:p>
            <a:r>
              <a:rPr lang="es-CO" b="1" dirty="0">
                <a:latin typeface="Palatino Linotype" panose="02040502050505030304" pitchFamily="18" charset="0"/>
              </a:rPr>
              <a:t>ENLACE COVALENTE </a:t>
            </a:r>
          </a:p>
          <a:p>
            <a:endParaRPr lang="es-CO" dirty="0">
              <a:latin typeface="Palatino Linotype" panose="02040502050505030304" pitchFamily="18" charset="0"/>
            </a:endParaRPr>
          </a:p>
          <a:p>
            <a:r>
              <a:rPr lang="es-CO" dirty="0">
                <a:latin typeface="Palatino Linotype" panose="02040502050505030304" pitchFamily="18" charset="0"/>
              </a:rPr>
              <a:t>El enlace en el metano no es iónico, porque el carbono (ls</a:t>
            </a:r>
            <a:r>
              <a:rPr lang="es-CO" sz="2000" dirty="0">
                <a:latin typeface="Candara" panose="020E0502030303020204" pitchFamily="34" charset="0"/>
              </a:rPr>
              <a:t>2 </a:t>
            </a:r>
            <a:r>
              <a:rPr lang="es-CO" dirty="0">
                <a:latin typeface="Palatino Linotype" panose="02040502050505030304" pitchFamily="18" charset="0"/>
              </a:rPr>
              <a:t>2s</a:t>
            </a:r>
            <a:r>
              <a:rPr lang="es-CO" sz="2000" dirty="0">
                <a:latin typeface="Candara" panose="020E0502030303020204" pitchFamily="34" charset="0"/>
              </a:rPr>
              <a:t>2 </a:t>
            </a:r>
            <a:r>
              <a:rPr lang="es-CO" dirty="0">
                <a:latin typeface="Palatino Linotype" panose="02040502050505030304" pitchFamily="18" charset="0"/>
              </a:rPr>
              <a:t>2</a:t>
            </a:r>
            <a:r>
              <a:rPr lang="es-CO" i="1" dirty="0">
                <a:latin typeface="Palatino Linotype" panose="02040502050505030304" pitchFamily="18" charset="0"/>
              </a:rPr>
              <a:t>p2) </a:t>
            </a:r>
            <a:r>
              <a:rPr lang="es-CO" dirty="0">
                <a:latin typeface="Palatino Linotype" panose="02040502050505030304" pitchFamily="18" charset="0"/>
              </a:rPr>
              <a:t>requeriría de mucha energía para ganar o perder cuatro electrones y adquirir una configuración de gas noble; de esta manera, el carbono se une con otros átomos, no ganando o perdiendo electrones, sino compartiéndolos. A tal unión con electrones compartidos se le llama </a:t>
            </a:r>
            <a:r>
              <a:rPr lang="es-CO" b="1" i="1" dirty="0">
                <a:latin typeface="Palatino Linotype" panose="02040502050505030304" pitchFamily="18" charset="0"/>
              </a:rPr>
              <a:t>enlace covalente</a:t>
            </a:r>
            <a:r>
              <a:rPr lang="es-CO" dirty="0">
                <a:latin typeface="Palatino Linotype" panose="02040502050505030304" pitchFamily="18" charset="0"/>
              </a:rPr>
              <a:t>, propuesto por primera vez por G. N. Lewis en 1916. </a:t>
            </a:r>
            <a:endParaRPr lang="es-CO" dirty="0"/>
          </a:p>
        </p:txBody>
      </p:sp>
      <p:pic>
        <p:nvPicPr>
          <p:cNvPr id="6" name="Picture 2" descr="Resultado de imagen para formacion del enlace H2">
            <a:extLst>
              <a:ext uri="{FF2B5EF4-FFF2-40B4-BE49-F238E27FC236}">
                <a16:creationId xmlns:a16="http://schemas.microsoft.com/office/drawing/2014/main" xmlns="" id="{F830CC01-ABE7-4570-8CA8-89313DA18A4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65671" y="3346229"/>
            <a:ext cx="3896751" cy="2922563"/>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xmlns="" id="{548DE380-027D-4A38-B50D-2E336501E5A7}"/>
              </a:ext>
            </a:extLst>
          </p:cNvPr>
          <p:cNvSpPr/>
          <p:nvPr/>
        </p:nvSpPr>
        <p:spPr>
          <a:xfrm>
            <a:off x="256524" y="2262206"/>
            <a:ext cx="9657522" cy="923330"/>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dirty="0">
                <a:latin typeface="Palatino Linotype" panose="02040502050505030304" pitchFamily="18" charset="0"/>
              </a:rPr>
              <a:t>Una manera sencilla de indicar los enlaces covalentes en moléculas es utilizando lo que se conoce como </a:t>
            </a:r>
            <a:r>
              <a:rPr lang="es-CO" i="1" dirty="0">
                <a:latin typeface="Palatino Linotype" panose="02040502050505030304" pitchFamily="18" charset="0"/>
              </a:rPr>
              <a:t>estructuras de Lewis, </a:t>
            </a:r>
            <a:r>
              <a:rPr lang="es-CO" dirty="0">
                <a:latin typeface="Palatino Linotype" panose="02040502050505030304" pitchFamily="18" charset="0"/>
              </a:rPr>
              <a:t>o estructuras de electrón-punto, en las cuales los electrones de valencia de un átomo están representados con puntos. </a:t>
            </a:r>
          </a:p>
        </p:txBody>
      </p:sp>
      <p:pic>
        <p:nvPicPr>
          <p:cNvPr id="8" name="Picture 7">
            <a:extLst>
              <a:ext uri="{FF2B5EF4-FFF2-40B4-BE49-F238E27FC236}">
                <a16:creationId xmlns:a16="http://schemas.microsoft.com/office/drawing/2014/main" xmlns="" id="{CF13E187-A4B4-4C8B-AA78-D69913476CC3}"/>
              </a:ext>
            </a:extLst>
          </p:cNvPr>
          <p:cNvPicPr>
            <a:picLocks noChangeAspect="1"/>
          </p:cNvPicPr>
          <p:nvPr/>
        </p:nvPicPr>
        <p:blipFill rotWithShape="1">
          <a:blip r:embed="rId4"/>
          <a:srcRect l="45231" t="53408" r="32731" b="34069"/>
          <a:stretch/>
        </p:blipFill>
        <p:spPr>
          <a:xfrm>
            <a:off x="3058782" y="3210479"/>
            <a:ext cx="4690480" cy="1498479"/>
          </a:xfrm>
          <a:prstGeom prst="rect">
            <a:avLst/>
          </a:prstGeom>
        </p:spPr>
      </p:pic>
      <p:sp>
        <p:nvSpPr>
          <p:cNvPr id="9" name="Rectangle 8">
            <a:extLst>
              <a:ext uri="{FF2B5EF4-FFF2-40B4-BE49-F238E27FC236}">
                <a16:creationId xmlns:a16="http://schemas.microsoft.com/office/drawing/2014/main" xmlns="" id="{BA338104-3B26-42F1-9BE9-5AB3AA3337BC}"/>
              </a:ext>
            </a:extLst>
          </p:cNvPr>
          <p:cNvSpPr/>
          <p:nvPr/>
        </p:nvSpPr>
        <p:spPr>
          <a:xfrm>
            <a:off x="154675" y="4807510"/>
            <a:ext cx="7270754" cy="1754326"/>
          </a:xfrm>
          <a:prstGeom prst="rect">
            <a:avLst/>
          </a:prstGeom>
          <a:ln w="38100"/>
        </p:spPr>
        <p:style>
          <a:lnRef idx="2">
            <a:schemeClr val="accent4"/>
          </a:lnRef>
          <a:fillRef idx="1">
            <a:schemeClr val="lt1"/>
          </a:fillRef>
          <a:effectRef idx="0">
            <a:schemeClr val="accent4"/>
          </a:effectRef>
          <a:fontRef idx="minor">
            <a:schemeClr val="dk1"/>
          </a:fontRef>
        </p:style>
        <p:txBody>
          <a:bodyPr wrap="square">
            <a:spAutoFit/>
          </a:bodyPr>
          <a:lstStyle/>
          <a:p>
            <a:r>
              <a:rPr lang="es-CO" dirty="0">
                <a:latin typeface="Palatino Linotype" panose="02040502050505030304" pitchFamily="18" charset="0"/>
              </a:rPr>
              <a:t>Una molécula estable resulta cuando se adquiere una configuración de gas noble para todos los átomos, ocho puntos (un octeto), para los átomos de los grupos principales o dos puntos para el hidrógeno. Aún resulta más sencillo el uso </a:t>
            </a:r>
            <a:r>
              <a:rPr lang="es-CO" b="1" dirty="0">
                <a:latin typeface="Palatino Linotype" panose="02040502050505030304" pitchFamily="18" charset="0"/>
              </a:rPr>
              <a:t>de </a:t>
            </a:r>
            <a:r>
              <a:rPr lang="es-CO" b="1" i="1" dirty="0">
                <a:latin typeface="Palatino Linotype" panose="02040502050505030304" pitchFamily="18" charset="0"/>
              </a:rPr>
              <a:t>estructuras de </a:t>
            </a:r>
            <a:r>
              <a:rPr lang="es-CO" b="1" i="1" dirty="0" err="1">
                <a:latin typeface="Palatino Linotype" panose="02040502050505030304" pitchFamily="18" charset="0"/>
              </a:rPr>
              <a:t>Kekulé</a:t>
            </a:r>
            <a:r>
              <a:rPr lang="es-CO" b="1" i="1" dirty="0">
                <a:latin typeface="Palatino Linotype" panose="02040502050505030304" pitchFamily="18" charset="0"/>
              </a:rPr>
              <a:t>, </a:t>
            </a:r>
            <a:r>
              <a:rPr lang="es-CO" dirty="0">
                <a:latin typeface="Palatino Linotype" panose="02040502050505030304" pitchFamily="18" charset="0"/>
              </a:rPr>
              <a:t>o estructuras de enlace-línea, en las cuales un enlace covalente de dos electrones se representa con una línea trazada entre los átomos.</a:t>
            </a:r>
          </a:p>
        </p:txBody>
      </p:sp>
    </p:spTree>
    <p:extLst>
      <p:ext uri="{BB962C8B-B14F-4D97-AF65-F5344CB8AC3E}">
        <p14:creationId xmlns:p14="http://schemas.microsoft.com/office/powerpoint/2010/main" val="38054453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73DDD573-92CE-4581-846E-0A29AD1A2DA7}"/>
              </a:ext>
            </a:extLst>
          </p:cNvPr>
          <p:cNvPicPr>
            <a:picLocks noChangeAspect="1"/>
          </p:cNvPicPr>
          <p:nvPr/>
        </p:nvPicPr>
        <p:blipFill rotWithShape="1">
          <a:blip r:embed="rId2"/>
          <a:srcRect l="15559" t="59507" r="34964" b="8835"/>
          <a:stretch/>
        </p:blipFill>
        <p:spPr>
          <a:xfrm>
            <a:off x="518616" y="242742"/>
            <a:ext cx="9899548" cy="2887101"/>
          </a:xfrm>
          <a:prstGeom prst="rect">
            <a:avLst/>
          </a:prstGeom>
        </p:spPr>
      </p:pic>
      <p:sp>
        <p:nvSpPr>
          <p:cNvPr id="5" name="Rectangle 4">
            <a:extLst>
              <a:ext uri="{FF2B5EF4-FFF2-40B4-BE49-F238E27FC236}">
                <a16:creationId xmlns:a16="http://schemas.microsoft.com/office/drawing/2014/main" xmlns="" id="{6B363CDE-B329-41DA-9CA0-26B4D6A6DC3E}"/>
              </a:ext>
            </a:extLst>
          </p:cNvPr>
          <p:cNvSpPr/>
          <p:nvPr/>
        </p:nvSpPr>
        <p:spPr>
          <a:xfrm>
            <a:off x="274819" y="3266493"/>
            <a:ext cx="11537430" cy="646331"/>
          </a:xfrm>
          <a:prstGeom prst="rect">
            <a:avLst/>
          </a:prstGeom>
          <a:ln w="38100">
            <a:solidFill>
              <a:schemeClr val="accent6">
                <a:lumMod val="60000"/>
                <a:lumOff val="40000"/>
              </a:schemeClr>
            </a:solidFill>
          </a:ln>
        </p:spPr>
        <p:txBody>
          <a:bodyPr wrap="square">
            <a:spAutoFit/>
          </a:bodyPr>
          <a:lstStyle/>
          <a:p>
            <a:r>
              <a:rPr lang="es-CO" dirty="0">
                <a:latin typeface="Palatino Linotype" panose="02040502050505030304" pitchFamily="18" charset="0"/>
              </a:rPr>
              <a:t>El número de enlaces covalentes que forma un átomo depende de cuántos electrones de valencia adicionales necesita para alcanzar una configuración de gas noble. </a:t>
            </a:r>
            <a:endParaRPr lang="es-CO" dirty="0"/>
          </a:p>
        </p:txBody>
      </p:sp>
      <p:pic>
        <p:nvPicPr>
          <p:cNvPr id="6146" name="Picture 2" descr="Resultado de imagen para configuraciones electronicas de los gases nobles">
            <a:extLst>
              <a:ext uri="{FF2B5EF4-FFF2-40B4-BE49-F238E27FC236}">
                <a16:creationId xmlns:a16="http://schemas.microsoft.com/office/drawing/2014/main" xmlns="" id="{36B0F3FD-A0A4-46CB-B752-3FF93C50CCD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2950" y="4049474"/>
            <a:ext cx="6623882" cy="28085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49954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981200" y="274639"/>
            <a:ext cx="8229600" cy="561975"/>
          </a:xfrm>
        </p:spPr>
        <p:txBody>
          <a:bodyPr rtlCol="0">
            <a:noAutofit/>
          </a:bodyPr>
          <a:lstStyle/>
          <a:p>
            <a:pPr eaLnBrk="1" fontAlgn="auto" hangingPunct="1">
              <a:spcAft>
                <a:spcPts val="0"/>
              </a:spcAft>
              <a:defRPr/>
            </a:pPr>
            <a:r>
              <a:rPr lang="es-MX" sz="3600" b="1" dirty="0"/>
              <a:t>Guion Explicativo </a:t>
            </a:r>
          </a:p>
        </p:txBody>
      </p:sp>
      <p:sp>
        <p:nvSpPr>
          <p:cNvPr id="2" name="1 Marcador de contenido"/>
          <p:cNvSpPr>
            <a:spLocks noGrp="1"/>
          </p:cNvSpPr>
          <p:nvPr>
            <p:ph idx="1"/>
          </p:nvPr>
        </p:nvSpPr>
        <p:spPr>
          <a:xfrm>
            <a:off x="490728" y="1058865"/>
            <a:ext cx="11210544" cy="5652832"/>
          </a:xfrm>
        </p:spPr>
        <p:txBody>
          <a:bodyPr rtlCol="0">
            <a:noAutofit/>
          </a:bodyPr>
          <a:lstStyle/>
          <a:p>
            <a:pPr marL="0" indent="0" algn="just">
              <a:buNone/>
            </a:pPr>
            <a:r>
              <a:rPr lang="es-MX" sz="2400" dirty="0"/>
              <a:t>Los criterios de evaluación tienen un carácter de proceso continuo en el que la realimentación oportuna a los estudiantes acerca de su desempeño será factor clave en el aprendizaje, de manera que el estudiante realizará trabajos previos y posteriores a las sesiones presenciales como: investigación documental de temas, resolución de problemas, trabajo activo en clase (discusión de temas, resolución de problemas y exposiciones ante el grupo); y finalmente la presentación de las evaluaciones oficiales del organismo académico, así como las de diagnóstico y de carácter formativo.</a:t>
            </a:r>
            <a:endParaRPr lang="es-MX" sz="1800" dirty="0"/>
          </a:p>
        </p:txBody>
      </p:sp>
    </p:spTree>
    <p:extLst>
      <p:ext uri="{BB962C8B-B14F-4D97-AF65-F5344CB8AC3E}">
        <p14:creationId xmlns:p14="http://schemas.microsoft.com/office/powerpoint/2010/main" val="2674339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3386BB5E-E96A-40F0-8B46-8BC638B07F59}"/>
              </a:ext>
            </a:extLst>
          </p:cNvPr>
          <p:cNvPicPr>
            <a:picLocks noChangeAspect="1"/>
          </p:cNvPicPr>
          <p:nvPr/>
        </p:nvPicPr>
        <p:blipFill rotWithShape="1">
          <a:blip r:embed="rId2"/>
          <a:srcRect l="19426" t="61207" r="36926" b="17799"/>
          <a:stretch/>
        </p:blipFill>
        <p:spPr>
          <a:xfrm>
            <a:off x="0" y="119921"/>
            <a:ext cx="11167671" cy="3019991"/>
          </a:xfrm>
          <a:prstGeom prst="rect">
            <a:avLst/>
          </a:prstGeom>
        </p:spPr>
      </p:pic>
      <p:sp>
        <p:nvSpPr>
          <p:cNvPr id="5" name="Rectangle 4">
            <a:extLst>
              <a:ext uri="{FF2B5EF4-FFF2-40B4-BE49-F238E27FC236}">
                <a16:creationId xmlns:a16="http://schemas.microsoft.com/office/drawing/2014/main" xmlns="" id="{A6A1EADA-193C-4A9D-9CC7-25126B293C00}"/>
              </a:ext>
            </a:extLst>
          </p:cNvPr>
          <p:cNvSpPr/>
          <p:nvPr/>
        </p:nvSpPr>
        <p:spPr>
          <a:xfrm>
            <a:off x="209863" y="2702426"/>
            <a:ext cx="11617376" cy="1323439"/>
          </a:xfrm>
          <a:prstGeom prst="rect">
            <a:avLst/>
          </a:prstGeom>
        </p:spPr>
        <p:txBody>
          <a:bodyPr wrap="square">
            <a:spAutoFit/>
          </a:bodyPr>
          <a:lstStyle/>
          <a:p>
            <a:r>
              <a:rPr lang="es-CO" sz="2000" dirty="0">
                <a:latin typeface="Palatino Linotype" panose="02040502050505030304" pitchFamily="18" charset="0"/>
              </a:rPr>
              <a:t>Los electrones de valencia que no se utilizan para formar el enlace se conocen como </a:t>
            </a:r>
            <a:r>
              <a:rPr lang="es-CO" sz="2000" b="1" dirty="0">
                <a:latin typeface="Palatino Linotype" panose="02040502050505030304" pitchFamily="18" charset="0"/>
              </a:rPr>
              <a:t>par de electrones no enlazado, </a:t>
            </a:r>
            <a:r>
              <a:rPr lang="es-CO" sz="2000" dirty="0">
                <a:latin typeface="Palatino Linotype" panose="02040502050505030304" pitchFamily="18" charset="0"/>
              </a:rPr>
              <a:t>o </a:t>
            </a:r>
            <a:r>
              <a:rPr lang="es-CO" sz="2000" i="1" dirty="0">
                <a:latin typeface="Palatino Linotype" panose="02040502050505030304" pitchFamily="18" charset="0"/>
              </a:rPr>
              <a:t>electrones de no enlace; </a:t>
            </a:r>
            <a:r>
              <a:rPr lang="es-CO" sz="2000" dirty="0">
                <a:latin typeface="Palatino Linotype" panose="02040502050505030304" pitchFamily="18" charset="0"/>
              </a:rPr>
              <a:t>por ejemplo, el átomo de nitrógeno del amoniaco comparte seis electrones de valencia en tres enlaces covalentes y le restan dos electrones de valencia en un par de electrones no enlazado.</a:t>
            </a:r>
            <a:endParaRPr lang="es-CO" sz="2000" dirty="0"/>
          </a:p>
        </p:txBody>
      </p:sp>
      <p:pic>
        <p:nvPicPr>
          <p:cNvPr id="6" name="Picture 5">
            <a:extLst>
              <a:ext uri="{FF2B5EF4-FFF2-40B4-BE49-F238E27FC236}">
                <a16:creationId xmlns:a16="http://schemas.microsoft.com/office/drawing/2014/main" xmlns="" id="{160CD42A-BA9C-40EC-A0DA-6E50CD040F40}"/>
              </a:ext>
            </a:extLst>
          </p:cNvPr>
          <p:cNvPicPr>
            <a:picLocks noChangeAspect="1"/>
          </p:cNvPicPr>
          <p:nvPr/>
        </p:nvPicPr>
        <p:blipFill rotWithShape="1">
          <a:blip r:embed="rId3"/>
          <a:srcRect l="39713" t="54217" r="21680" b="23485"/>
          <a:stretch/>
        </p:blipFill>
        <p:spPr>
          <a:xfrm>
            <a:off x="3251048" y="4037617"/>
            <a:ext cx="7916623" cy="2570753"/>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311147810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3A09EEF-F1A7-42B8-8BD5-56AAC06A1FB3}"/>
              </a:ext>
            </a:extLst>
          </p:cNvPr>
          <p:cNvSpPr>
            <a:spLocks noGrp="1"/>
          </p:cNvSpPr>
          <p:nvPr>
            <p:ph type="title"/>
          </p:nvPr>
        </p:nvSpPr>
        <p:spPr>
          <a:xfrm>
            <a:off x="838200" y="200236"/>
            <a:ext cx="10254521" cy="834088"/>
          </a:xfrm>
        </p:spPr>
        <p:txBody>
          <a:bodyPr/>
          <a:lstStyle/>
          <a:p>
            <a:pPr algn="ctr"/>
            <a:r>
              <a:rPr lang="es-CO" b="1" dirty="0"/>
              <a:t>TEORÍA DEL ENLACE DE VALENCIA (TEV)</a:t>
            </a:r>
          </a:p>
        </p:txBody>
      </p:sp>
      <p:sp>
        <p:nvSpPr>
          <p:cNvPr id="4" name="Rectangle 3">
            <a:extLst>
              <a:ext uri="{FF2B5EF4-FFF2-40B4-BE49-F238E27FC236}">
                <a16:creationId xmlns:a16="http://schemas.microsoft.com/office/drawing/2014/main" xmlns="" id="{A8DED8A8-5FBF-48AA-9A8F-55995D52E9C7}"/>
              </a:ext>
            </a:extLst>
          </p:cNvPr>
          <p:cNvSpPr/>
          <p:nvPr/>
        </p:nvSpPr>
        <p:spPr>
          <a:xfrm>
            <a:off x="5501389" y="1086032"/>
            <a:ext cx="6459172" cy="2246769"/>
          </a:xfrm>
          <a:prstGeom prst="rect">
            <a:avLst/>
          </a:prstGeom>
          <a:ln w="38100"/>
        </p:spPr>
        <p:style>
          <a:lnRef idx="2">
            <a:schemeClr val="accent2"/>
          </a:lnRef>
          <a:fillRef idx="1">
            <a:schemeClr val="lt1"/>
          </a:fillRef>
          <a:effectRef idx="0">
            <a:schemeClr val="accent2"/>
          </a:effectRef>
          <a:fontRef idx="minor">
            <a:schemeClr val="dk1"/>
          </a:fontRef>
        </p:style>
        <p:txBody>
          <a:bodyPr wrap="square">
            <a:spAutoFit/>
          </a:bodyPr>
          <a:lstStyle/>
          <a:p>
            <a:r>
              <a:rPr lang="es-CO" sz="2000" dirty="0">
                <a:latin typeface="Palatino Linotype" panose="02040502050505030304" pitchFamily="18" charset="0"/>
              </a:rPr>
              <a:t>se forma un enlace covalente cuando dos átomos se aproximan mucho entre sí y un orbital ocupado por un electrón en un átomo se </a:t>
            </a:r>
            <a:r>
              <a:rPr lang="es-CO" sz="2000" i="1" dirty="0">
                <a:latin typeface="Palatino Linotype" panose="02040502050505030304" pitchFamily="18" charset="0"/>
              </a:rPr>
              <a:t>traslapa </a:t>
            </a:r>
            <a:r>
              <a:rPr lang="es-CO" sz="2000" dirty="0">
                <a:latin typeface="Palatino Linotype" panose="02040502050505030304" pitchFamily="18" charset="0"/>
              </a:rPr>
              <a:t>con un orbital ocupado por un electrón en el otro átomo. Los electrones quedan apareados en los orbitales que se traslapan y son atraídos por los núcleos de ambos átomos, de tal manera que estos átomos quedan unidos. </a:t>
            </a:r>
            <a:endParaRPr lang="es-CO" sz="2000" dirty="0"/>
          </a:p>
        </p:txBody>
      </p:sp>
      <p:pic>
        <p:nvPicPr>
          <p:cNvPr id="5" name="Picture 4">
            <a:extLst>
              <a:ext uri="{FF2B5EF4-FFF2-40B4-BE49-F238E27FC236}">
                <a16:creationId xmlns:a16="http://schemas.microsoft.com/office/drawing/2014/main" xmlns="" id="{A97FACB5-F7FB-4B3B-B69D-0034D4B7035E}"/>
              </a:ext>
            </a:extLst>
          </p:cNvPr>
          <p:cNvPicPr>
            <a:picLocks noChangeAspect="1"/>
          </p:cNvPicPr>
          <p:nvPr/>
        </p:nvPicPr>
        <p:blipFill rotWithShape="1">
          <a:blip r:embed="rId2"/>
          <a:srcRect l="26312" t="59021" r="43442" b="19329"/>
          <a:stretch/>
        </p:blipFill>
        <p:spPr>
          <a:xfrm>
            <a:off x="230644" y="1188211"/>
            <a:ext cx="5075079" cy="204241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6" name="Arrow: Down 5">
            <a:extLst>
              <a:ext uri="{FF2B5EF4-FFF2-40B4-BE49-F238E27FC236}">
                <a16:creationId xmlns:a16="http://schemas.microsoft.com/office/drawing/2014/main" xmlns="" id="{A510C89E-4906-4420-A445-0756B6CA1423}"/>
              </a:ext>
            </a:extLst>
          </p:cNvPr>
          <p:cNvSpPr/>
          <p:nvPr/>
        </p:nvSpPr>
        <p:spPr>
          <a:xfrm>
            <a:off x="2373442" y="3586372"/>
            <a:ext cx="789482" cy="719528"/>
          </a:xfrm>
          <a:prstGeom prst="down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es-CO" dirty="0"/>
          </a:p>
        </p:txBody>
      </p:sp>
      <mc:AlternateContent xmlns:mc="http://schemas.openxmlformats.org/markup-compatibility/2006" xmlns:a14="http://schemas.microsoft.com/office/drawing/2010/main">
        <mc:Choice Requires="a14">
          <p:sp>
            <p:nvSpPr>
              <p:cNvPr id="8" name="Rectangle 7">
                <a:extLst>
                  <a:ext uri="{FF2B5EF4-FFF2-40B4-BE49-F238E27FC236}">
                    <a16:creationId xmlns:a16="http://schemas.microsoft.com/office/drawing/2014/main" xmlns="" id="{BE1D4F1F-C451-499D-AEFD-6DB9523E21B5}"/>
                  </a:ext>
                </a:extLst>
              </p:cNvPr>
              <p:cNvSpPr/>
              <p:nvPr/>
            </p:nvSpPr>
            <p:spPr>
              <a:xfrm>
                <a:off x="410526" y="4559471"/>
                <a:ext cx="6096000" cy="923330"/>
              </a:xfrm>
              <a:prstGeom prst="rect">
                <a:avLst/>
              </a:prstGeom>
              <a:ln/>
            </p:spPr>
            <p:style>
              <a:lnRef idx="2">
                <a:schemeClr val="accent2"/>
              </a:lnRef>
              <a:fillRef idx="1">
                <a:schemeClr val="lt1"/>
              </a:fillRef>
              <a:effectRef idx="0">
                <a:schemeClr val="accent2"/>
              </a:effectRef>
              <a:fontRef idx="minor">
                <a:schemeClr val="dk1"/>
              </a:fontRef>
            </p:style>
            <p:txBody>
              <a:bodyPr>
                <a:spAutoFit/>
              </a:bodyPr>
              <a:lstStyle/>
              <a:p>
                <a:r>
                  <a:rPr lang="es-CO" dirty="0">
                    <a:latin typeface="Palatino Linotype" panose="02040502050505030304" pitchFamily="18" charset="0"/>
                  </a:rPr>
                  <a:t>Estos enlaces, que se forman por el traslape de frente de dos orbitales atómicos a lo largo de una línea dibujada entre los núcleos, se llaman </a:t>
                </a:r>
                <a:r>
                  <a:rPr lang="es-CO" b="1" dirty="0">
                    <a:latin typeface="Palatino Linotype" panose="02040502050505030304" pitchFamily="18" charset="0"/>
                  </a:rPr>
                  <a:t>enlaces sigma (</a:t>
                </a:r>
                <a14:m>
                  <m:oMath xmlns:m="http://schemas.openxmlformats.org/officeDocument/2006/math">
                    <m:r>
                      <a:rPr lang="es-CO" b="1" i="1" smtClean="0">
                        <a:latin typeface="Cambria Math" panose="02040503050406030204" pitchFamily="18" charset="0"/>
                        <a:ea typeface="Cambria Math" panose="02040503050406030204" pitchFamily="18" charset="0"/>
                      </a:rPr>
                      <m:t>𝝈</m:t>
                    </m:r>
                  </m:oMath>
                </a14:m>
                <a:r>
                  <a:rPr lang="es-CO" b="1" dirty="0">
                    <a:latin typeface="Palatino Linotype" panose="02040502050505030304" pitchFamily="18" charset="0"/>
                  </a:rPr>
                  <a:t>).</a:t>
                </a:r>
                <a:endParaRPr lang="es-CO" dirty="0"/>
              </a:p>
            </p:txBody>
          </p:sp>
        </mc:Choice>
        <mc:Fallback xmlns="">
          <p:sp>
            <p:nvSpPr>
              <p:cNvPr id="8" name="Rectangle 7">
                <a:extLst>
                  <a:ext uri="{FF2B5EF4-FFF2-40B4-BE49-F238E27FC236}">
                    <a16:creationId xmlns:a16="http://schemas.microsoft.com/office/drawing/2014/main" id="{BE1D4F1F-C451-499D-AEFD-6DB9523E21B5}"/>
                  </a:ext>
                </a:extLst>
              </p:cNvPr>
              <p:cNvSpPr>
                <a:spLocks noRot="1" noChangeAspect="1" noMove="1" noResize="1" noEditPoints="1" noAdjustHandles="1" noChangeArrowheads="1" noChangeShapeType="1" noTextEdit="1"/>
              </p:cNvSpPr>
              <p:nvPr/>
            </p:nvSpPr>
            <p:spPr>
              <a:xfrm>
                <a:off x="410526" y="4559471"/>
                <a:ext cx="6096000" cy="923330"/>
              </a:xfrm>
              <a:prstGeom prst="rect">
                <a:avLst/>
              </a:prstGeom>
              <a:blipFill>
                <a:blip r:embed="rId3"/>
                <a:stretch>
                  <a:fillRect l="-699" t="-3268" b="-9150"/>
                </a:stretch>
              </a:blipFill>
              <a:ln/>
            </p:spPr>
            <p:txBody>
              <a:bodyPr/>
              <a:lstStyle/>
              <a:p>
                <a:r>
                  <a:rPr lang="es-CO">
                    <a:noFill/>
                  </a:rPr>
                  <a:t> </a:t>
                </a:r>
              </a:p>
            </p:txBody>
          </p:sp>
        </mc:Fallback>
      </mc:AlternateContent>
      <p:pic>
        <p:nvPicPr>
          <p:cNvPr id="9" name="Picture 8">
            <a:extLst>
              <a:ext uri="{FF2B5EF4-FFF2-40B4-BE49-F238E27FC236}">
                <a16:creationId xmlns:a16="http://schemas.microsoft.com/office/drawing/2014/main" xmlns="" id="{15090861-7706-4078-83D5-EB4FF5854BE2}"/>
              </a:ext>
            </a:extLst>
          </p:cNvPr>
          <p:cNvPicPr>
            <a:picLocks noChangeAspect="1"/>
          </p:cNvPicPr>
          <p:nvPr/>
        </p:nvPicPr>
        <p:blipFill rotWithShape="1">
          <a:blip r:embed="rId4"/>
          <a:srcRect l="10820" t="39558" r="69262" b="9051"/>
          <a:stretch/>
        </p:blipFill>
        <p:spPr>
          <a:xfrm>
            <a:off x="7107838" y="3384509"/>
            <a:ext cx="3612629" cy="3273255"/>
          </a:xfrm>
          <a:prstGeom prst="rect">
            <a:avLst/>
          </a:prstGeom>
        </p:spPr>
      </p:pic>
    </p:spTree>
    <p:extLst>
      <p:ext uri="{BB962C8B-B14F-4D97-AF65-F5344CB8AC3E}">
        <p14:creationId xmlns:p14="http://schemas.microsoft.com/office/powerpoint/2010/main" val="158950962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A8BADFB-F527-439C-B161-6EFA81DABCFB}"/>
              </a:ext>
            </a:extLst>
          </p:cNvPr>
          <p:cNvSpPr>
            <a:spLocks noGrp="1"/>
          </p:cNvSpPr>
          <p:nvPr>
            <p:ph type="title"/>
          </p:nvPr>
        </p:nvSpPr>
        <p:spPr>
          <a:xfrm>
            <a:off x="309489" y="795179"/>
            <a:ext cx="11366695" cy="548639"/>
          </a:xfrm>
        </p:spPr>
        <p:txBody>
          <a:bodyPr>
            <a:noAutofit/>
          </a:bodyPr>
          <a:lstStyle/>
          <a:p>
            <a:pPr algn="ctr"/>
            <a:r>
              <a:rPr lang="es-CO" sz="1800" b="1" dirty="0">
                <a:latin typeface="Palatino Linotype" panose="02040502050505030304" pitchFamily="18" charset="0"/>
              </a:rPr>
              <a:t>ESTRUCTURA Y ESTABILIDAD DE LOS PRINCIPALES INTERMEDIOS DE REACCIÓN </a:t>
            </a:r>
          </a:p>
        </p:txBody>
      </p:sp>
      <p:sp>
        <p:nvSpPr>
          <p:cNvPr id="4" name="Rectangle: Rounded Corners 3">
            <a:extLst>
              <a:ext uri="{FF2B5EF4-FFF2-40B4-BE49-F238E27FC236}">
                <a16:creationId xmlns:a16="http://schemas.microsoft.com/office/drawing/2014/main" xmlns="" id="{53546ABC-6348-40A0-8940-B823F0AD2B4E}"/>
              </a:ext>
            </a:extLst>
          </p:cNvPr>
          <p:cNvSpPr/>
          <p:nvPr/>
        </p:nvSpPr>
        <p:spPr>
          <a:xfrm>
            <a:off x="309489" y="1505243"/>
            <a:ext cx="2644726" cy="548639"/>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es-CO" sz="2400" b="1" dirty="0">
                <a:latin typeface="Palatino Linotype" panose="02040502050505030304" pitchFamily="18" charset="0"/>
              </a:rPr>
              <a:t>1. RADICALES</a:t>
            </a:r>
          </a:p>
        </p:txBody>
      </p:sp>
      <p:sp>
        <p:nvSpPr>
          <p:cNvPr id="6" name="Arrow: Striped Right 5">
            <a:extLst>
              <a:ext uri="{FF2B5EF4-FFF2-40B4-BE49-F238E27FC236}">
                <a16:creationId xmlns:a16="http://schemas.microsoft.com/office/drawing/2014/main" xmlns="" id="{398AE214-F193-4C31-A360-3BC5A1C4EEF8}"/>
              </a:ext>
            </a:extLst>
          </p:cNvPr>
          <p:cNvSpPr/>
          <p:nvPr/>
        </p:nvSpPr>
        <p:spPr>
          <a:xfrm>
            <a:off x="3183987" y="1510024"/>
            <a:ext cx="1026942" cy="548639"/>
          </a:xfrm>
          <a:prstGeom prst="stripedRigh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s-CO"/>
          </a:p>
        </p:txBody>
      </p:sp>
      <p:sp>
        <p:nvSpPr>
          <p:cNvPr id="3" name="Rectangle 2">
            <a:extLst>
              <a:ext uri="{FF2B5EF4-FFF2-40B4-BE49-F238E27FC236}">
                <a16:creationId xmlns:a16="http://schemas.microsoft.com/office/drawing/2014/main" xmlns="" id="{33BADBB8-2F82-4C33-A3EA-BC15BC9351AB}"/>
              </a:ext>
            </a:extLst>
          </p:cNvPr>
          <p:cNvSpPr/>
          <p:nvPr/>
        </p:nvSpPr>
        <p:spPr>
          <a:xfrm>
            <a:off x="4440701" y="1343818"/>
            <a:ext cx="7441810" cy="1015663"/>
          </a:xfrm>
          <a:prstGeom prst="rect">
            <a:avLst/>
          </a:prstGeom>
          <a:ln w="38100"/>
        </p:spPr>
        <p:style>
          <a:lnRef idx="2">
            <a:schemeClr val="accent3"/>
          </a:lnRef>
          <a:fillRef idx="1">
            <a:schemeClr val="lt1"/>
          </a:fillRef>
          <a:effectRef idx="0">
            <a:schemeClr val="accent3"/>
          </a:effectRef>
          <a:fontRef idx="minor">
            <a:schemeClr val="dk1"/>
          </a:fontRef>
        </p:style>
        <p:txBody>
          <a:bodyPr wrap="square">
            <a:spAutoFit/>
          </a:bodyPr>
          <a:lstStyle/>
          <a:p>
            <a:r>
              <a:rPr lang="es-CO" sz="2000" dirty="0">
                <a:latin typeface="Palatino Linotype" panose="02040502050505030304" pitchFamily="18" charset="0"/>
              </a:rPr>
              <a:t>También llamados radicales libres, son entidades químicas electrónicamente neutras, pero en las que el átomo de carbono trivalente tiene un electrón no compartido.</a:t>
            </a:r>
          </a:p>
        </p:txBody>
      </p:sp>
      <p:sp>
        <p:nvSpPr>
          <p:cNvPr id="8" name="Rectangle 7">
            <a:extLst>
              <a:ext uri="{FF2B5EF4-FFF2-40B4-BE49-F238E27FC236}">
                <a16:creationId xmlns:a16="http://schemas.microsoft.com/office/drawing/2014/main" xmlns="" id="{CC98BC3D-4B44-412E-9674-0E79E6037B19}"/>
              </a:ext>
            </a:extLst>
          </p:cNvPr>
          <p:cNvSpPr/>
          <p:nvPr/>
        </p:nvSpPr>
        <p:spPr>
          <a:xfrm>
            <a:off x="7399607" y="2959637"/>
            <a:ext cx="4450081" cy="2554545"/>
          </a:xfrm>
          <a:prstGeom prst="rect">
            <a:avLst/>
          </a:prstGeom>
          <a:ln w="38100"/>
        </p:spPr>
        <p:style>
          <a:lnRef idx="2">
            <a:schemeClr val="accent3"/>
          </a:lnRef>
          <a:fillRef idx="1">
            <a:schemeClr val="lt1"/>
          </a:fillRef>
          <a:effectRef idx="0">
            <a:schemeClr val="accent3"/>
          </a:effectRef>
          <a:fontRef idx="minor">
            <a:schemeClr val="dk1"/>
          </a:fontRef>
        </p:style>
        <p:txBody>
          <a:bodyPr wrap="square">
            <a:spAutoFit/>
          </a:bodyPr>
          <a:lstStyle/>
          <a:p>
            <a:r>
              <a:rPr lang="es-CO" sz="2000" dirty="0">
                <a:latin typeface="Palatino Linotype" panose="02040502050505030304" pitchFamily="18" charset="0"/>
              </a:rPr>
              <a:t>Un radical libre se caracteriza por poseer un electrón libre y procede, generalmente, de la ruptura homolítica de un enlace covalente de un compuesto orgánico. Su formación requiere una aportación energética, en ocasiones muy elevada, calorífica o luminosa</a:t>
            </a:r>
          </a:p>
        </p:txBody>
      </p:sp>
      <p:pic>
        <p:nvPicPr>
          <p:cNvPr id="9" name="Picture 8">
            <a:extLst>
              <a:ext uri="{FF2B5EF4-FFF2-40B4-BE49-F238E27FC236}">
                <a16:creationId xmlns:a16="http://schemas.microsoft.com/office/drawing/2014/main" xmlns="" id="{B146B5BD-BAA7-4AE2-8884-7A4A6192EB1D}"/>
              </a:ext>
            </a:extLst>
          </p:cNvPr>
          <p:cNvPicPr>
            <a:picLocks noChangeAspect="1"/>
          </p:cNvPicPr>
          <p:nvPr/>
        </p:nvPicPr>
        <p:blipFill rotWithShape="1">
          <a:blip r:embed="rId2"/>
          <a:srcRect l="26116" t="71600" r="51423" b="9093"/>
          <a:stretch/>
        </p:blipFill>
        <p:spPr>
          <a:xfrm>
            <a:off x="342312" y="3592714"/>
            <a:ext cx="6494585" cy="313863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0" name="Arrow: Chevron 9">
            <a:extLst>
              <a:ext uri="{FF2B5EF4-FFF2-40B4-BE49-F238E27FC236}">
                <a16:creationId xmlns:a16="http://schemas.microsoft.com/office/drawing/2014/main" xmlns="" id="{62E7C684-71F7-4951-BC32-9280D7AC641D}"/>
              </a:ext>
            </a:extLst>
          </p:cNvPr>
          <p:cNvSpPr/>
          <p:nvPr/>
        </p:nvSpPr>
        <p:spPr>
          <a:xfrm rot="5400000">
            <a:off x="9405799" y="2191002"/>
            <a:ext cx="858129" cy="679141"/>
          </a:xfrm>
          <a:prstGeom prst="chevron">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CO">
              <a:solidFill>
                <a:schemeClr val="tx1"/>
              </a:solidFill>
            </a:endParaRPr>
          </a:p>
        </p:txBody>
      </p:sp>
      <p:sp>
        <p:nvSpPr>
          <p:cNvPr id="11" name="Rectangle 10">
            <a:extLst>
              <a:ext uri="{FF2B5EF4-FFF2-40B4-BE49-F238E27FC236}">
                <a16:creationId xmlns:a16="http://schemas.microsoft.com/office/drawing/2014/main" xmlns="" id="{D8BDA94E-ECB5-4E2D-82D0-F7F4BD177FDE}"/>
              </a:ext>
            </a:extLst>
          </p:cNvPr>
          <p:cNvSpPr/>
          <p:nvPr/>
        </p:nvSpPr>
        <p:spPr>
          <a:xfrm>
            <a:off x="342312" y="2882650"/>
            <a:ext cx="6096000" cy="646331"/>
          </a:xfrm>
          <a:prstGeom prst="rect">
            <a:avLst/>
          </a:prstGeom>
        </p:spPr>
        <p:txBody>
          <a:bodyPr>
            <a:spAutoFit/>
          </a:bodyPr>
          <a:lstStyle/>
          <a:p>
            <a:r>
              <a:rPr lang="es-CO" dirty="0">
                <a:latin typeface="Palatino Linotype" panose="02040502050505030304" pitchFamily="18" charset="0"/>
              </a:rPr>
              <a:t>Un radical tiene hibridación </a:t>
            </a:r>
            <a:r>
              <a:rPr lang="es-CO" b="1" i="1" dirty="0">
                <a:latin typeface="Palatino Linotype" panose="02040502050505030304" pitchFamily="18" charset="0"/>
              </a:rPr>
              <a:t>sp2</a:t>
            </a:r>
            <a:r>
              <a:rPr lang="es-CO" i="1" dirty="0">
                <a:latin typeface="Palatino Linotype" panose="02040502050505030304" pitchFamily="18" charset="0"/>
              </a:rPr>
              <a:t> </a:t>
            </a:r>
            <a:r>
              <a:rPr lang="es-CO" dirty="0">
                <a:latin typeface="Palatino Linotype" panose="02040502050505030304" pitchFamily="18" charset="0"/>
              </a:rPr>
              <a:t>con una estructura plana y ángulos de enlace de </a:t>
            </a:r>
            <a:r>
              <a:rPr lang="es-CO" b="1" dirty="0">
                <a:latin typeface="Palatino Linotype" panose="02040502050505030304" pitchFamily="18" charset="0"/>
              </a:rPr>
              <a:t>120°.</a:t>
            </a:r>
          </a:p>
        </p:txBody>
      </p:sp>
      <p:sp>
        <p:nvSpPr>
          <p:cNvPr id="12" name="Título 1">
            <a:extLst>
              <a:ext uri="{FF2B5EF4-FFF2-40B4-BE49-F238E27FC236}">
                <a16:creationId xmlns:a16="http://schemas.microsoft.com/office/drawing/2014/main" xmlns="" id="{22AD94BD-E818-4FBF-A401-6A6C976BD6A8}"/>
              </a:ext>
            </a:extLst>
          </p:cNvPr>
          <p:cNvSpPr txBox="1">
            <a:spLocks/>
          </p:cNvSpPr>
          <p:nvPr/>
        </p:nvSpPr>
        <p:spPr bwMode="auto">
          <a:xfrm>
            <a:off x="609600" y="86748"/>
            <a:ext cx="10972800" cy="940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a:lstStyle>
          <a:p>
            <a:pPr defTabSz="914400"/>
            <a:r>
              <a:rPr lang="es-ES" sz="2400" b="1" dirty="0"/>
              <a:t>1.1.3. </a:t>
            </a:r>
            <a:r>
              <a:rPr lang="es-MX" sz="2400" b="1" dirty="0"/>
              <a:t>Estructura y reactividad en química orgánica</a:t>
            </a:r>
          </a:p>
        </p:txBody>
      </p:sp>
    </p:spTree>
    <p:extLst>
      <p:ext uri="{BB962C8B-B14F-4D97-AF65-F5344CB8AC3E}">
        <p14:creationId xmlns:p14="http://schemas.microsoft.com/office/powerpoint/2010/main" val="197398855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3A935BA5-043C-4BF1-8EC9-0EFE9A53558E}"/>
              </a:ext>
            </a:extLst>
          </p:cNvPr>
          <p:cNvPicPr>
            <a:picLocks noChangeAspect="1"/>
          </p:cNvPicPr>
          <p:nvPr/>
        </p:nvPicPr>
        <p:blipFill rotWithShape="1">
          <a:blip r:embed="rId2"/>
          <a:srcRect l="25039" t="23782" r="26846" b="22859"/>
          <a:stretch/>
        </p:blipFill>
        <p:spPr>
          <a:xfrm>
            <a:off x="376241" y="1360155"/>
            <a:ext cx="5577979" cy="347787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Arrow: Notched Right 6">
            <a:extLst>
              <a:ext uri="{FF2B5EF4-FFF2-40B4-BE49-F238E27FC236}">
                <a16:creationId xmlns:a16="http://schemas.microsoft.com/office/drawing/2014/main" xmlns="" id="{31A15BD1-DCAC-4B05-91DF-73F35D58DA1D}"/>
              </a:ext>
            </a:extLst>
          </p:cNvPr>
          <p:cNvSpPr/>
          <p:nvPr/>
        </p:nvSpPr>
        <p:spPr>
          <a:xfrm rot="5400000">
            <a:off x="3066757" y="931091"/>
            <a:ext cx="1055077" cy="858129"/>
          </a:xfrm>
          <a:prstGeom prst="notched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s-CO"/>
          </a:p>
        </p:txBody>
      </p:sp>
      <p:sp>
        <p:nvSpPr>
          <p:cNvPr id="8" name="Rectangle 7">
            <a:extLst>
              <a:ext uri="{FF2B5EF4-FFF2-40B4-BE49-F238E27FC236}">
                <a16:creationId xmlns:a16="http://schemas.microsoft.com/office/drawing/2014/main" xmlns="" id="{BE9946CA-7E0C-4651-9116-4E4CFC634376}"/>
              </a:ext>
            </a:extLst>
          </p:cNvPr>
          <p:cNvSpPr/>
          <p:nvPr/>
        </p:nvSpPr>
        <p:spPr>
          <a:xfrm>
            <a:off x="376241" y="5122615"/>
            <a:ext cx="8025630" cy="1631216"/>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es-CO" sz="2000" dirty="0">
                <a:latin typeface="Palatino Linotype" panose="02040502050505030304" pitchFamily="18" charset="0"/>
              </a:rPr>
              <a:t>Espectroscópicamente se comprueba que el radical metilo posee una conformación prácticamente plana</a:t>
            </a:r>
            <a:r>
              <a:rPr lang="es-CO" sz="2000" i="1" dirty="0">
                <a:latin typeface="Palatino Linotype" panose="02040502050505030304" pitchFamily="18" charset="0"/>
              </a:rPr>
              <a:t>, </a:t>
            </a:r>
            <a:r>
              <a:rPr lang="es-CO" sz="2000" dirty="0">
                <a:latin typeface="Palatino Linotype" panose="02040502050505030304" pitchFamily="18" charset="0"/>
              </a:rPr>
              <a:t>que se adaptaría mejor a una hibridación sp2 en el carbono y, por tanto, con un orbital p, perpendicular al plano de la molécula, en el que se alojaría el electrón desapareado.</a:t>
            </a:r>
          </a:p>
        </p:txBody>
      </p:sp>
      <p:sp>
        <p:nvSpPr>
          <p:cNvPr id="9" name="Rectangle 8">
            <a:extLst>
              <a:ext uri="{FF2B5EF4-FFF2-40B4-BE49-F238E27FC236}">
                <a16:creationId xmlns:a16="http://schemas.microsoft.com/office/drawing/2014/main" xmlns="" id="{4E708324-7A7D-481A-B90F-758968879C25}"/>
              </a:ext>
            </a:extLst>
          </p:cNvPr>
          <p:cNvSpPr/>
          <p:nvPr/>
        </p:nvSpPr>
        <p:spPr>
          <a:xfrm>
            <a:off x="7050258" y="2376832"/>
            <a:ext cx="3756074" cy="2246769"/>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es-CO" sz="2000" dirty="0">
                <a:latin typeface="Palatino Linotype" panose="02040502050505030304" pitchFamily="18" charset="0"/>
              </a:rPr>
              <a:t>Si al metano le quitamos un átomo de hidrógeno nos queda el radical metilo. Los enlaces de este radical podrían ser del tipo Csp</a:t>
            </a:r>
            <a:r>
              <a:rPr lang="es-CO" sz="1200" dirty="0">
                <a:latin typeface="Palatino Linotype" panose="02040502050505030304" pitchFamily="18" charset="0"/>
              </a:rPr>
              <a:t>3</a:t>
            </a:r>
            <a:r>
              <a:rPr lang="es-CO" sz="2000" dirty="0">
                <a:latin typeface="Palatino Linotype" panose="02040502050505030304" pitchFamily="18" charset="0"/>
              </a:rPr>
              <a:t>–H</a:t>
            </a:r>
            <a:r>
              <a:rPr lang="es-CO" sz="1200" dirty="0">
                <a:latin typeface="Palatino Linotype" panose="02040502050505030304" pitchFamily="18" charset="0"/>
              </a:rPr>
              <a:t>1s</a:t>
            </a:r>
            <a:r>
              <a:rPr lang="es-CO" sz="2000" dirty="0">
                <a:latin typeface="Palatino Linotype" panose="02040502050505030304" pitchFamily="18" charset="0"/>
              </a:rPr>
              <a:t> y en el orbital restante, también sp3, quedaría el electrón desapareado.</a:t>
            </a:r>
          </a:p>
        </p:txBody>
      </p:sp>
      <p:cxnSp>
        <p:nvCxnSpPr>
          <p:cNvPr id="11" name="Straight Arrow Connector 10">
            <a:extLst>
              <a:ext uri="{FF2B5EF4-FFF2-40B4-BE49-F238E27FC236}">
                <a16:creationId xmlns:a16="http://schemas.microsoft.com/office/drawing/2014/main" xmlns="" id="{D943AD91-0373-4916-A9AB-12F170D16492}"/>
              </a:ext>
            </a:extLst>
          </p:cNvPr>
          <p:cNvCxnSpPr>
            <a:cxnSpLocks/>
          </p:cNvCxnSpPr>
          <p:nvPr/>
        </p:nvCxnSpPr>
        <p:spPr>
          <a:xfrm flipV="1">
            <a:off x="6012835" y="2480585"/>
            <a:ext cx="978808" cy="484786"/>
          </a:xfrm>
          <a:prstGeom prst="straightConnector1">
            <a:avLst/>
          </a:prstGeom>
          <a:ln w="38100">
            <a:tailEnd type="triangle"/>
          </a:ln>
        </p:spPr>
        <p:style>
          <a:lnRef idx="3">
            <a:schemeClr val="accent3"/>
          </a:lnRef>
          <a:fillRef idx="0">
            <a:schemeClr val="accent3"/>
          </a:fillRef>
          <a:effectRef idx="2">
            <a:schemeClr val="accent3"/>
          </a:effectRef>
          <a:fontRef idx="minor">
            <a:schemeClr val="tx1"/>
          </a:fontRef>
        </p:style>
      </p:cxnSp>
      <p:cxnSp>
        <p:nvCxnSpPr>
          <p:cNvPr id="12" name="Straight Arrow Connector 11">
            <a:extLst>
              <a:ext uri="{FF2B5EF4-FFF2-40B4-BE49-F238E27FC236}">
                <a16:creationId xmlns:a16="http://schemas.microsoft.com/office/drawing/2014/main" xmlns="" id="{E57AB7E7-12A5-4E13-A34C-AC79FB513392}"/>
              </a:ext>
            </a:extLst>
          </p:cNvPr>
          <p:cNvCxnSpPr>
            <a:cxnSpLocks/>
          </p:cNvCxnSpPr>
          <p:nvPr/>
        </p:nvCxnSpPr>
        <p:spPr>
          <a:xfrm>
            <a:off x="5807612" y="4037428"/>
            <a:ext cx="1004738" cy="1172347"/>
          </a:xfrm>
          <a:prstGeom prst="straightConnector1">
            <a:avLst/>
          </a:prstGeom>
          <a:ln w="38100">
            <a:tailEnd type="triangle"/>
          </a:ln>
        </p:spPr>
        <p:style>
          <a:lnRef idx="3">
            <a:schemeClr val="accent3"/>
          </a:lnRef>
          <a:fillRef idx="0">
            <a:schemeClr val="accent3"/>
          </a:fillRef>
          <a:effectRef idx="2">
            <a:schemeClr val="accent3"/>
          </a:effectRef>
          <a:fontRef idx="minor">
            <a:schemeClr val="tx1"/>
          </a:fontRef>
        </p:style>
      </p:cxnSp>
      <p:sp>
        <p:nvSpPr>
          <p:cNvPr id="2" name="TextBox 1">
            <a:extLst>
              <a:ext uri="{FF2B5EF4-FFF2-40B4-BE49-F238E27FC236}">
                <a16:creationId xmlns:a16="http://schemas.microsoft.com/office/drawing/2014/main" xmlns="" id="{F2677E9B-C3C9-42E5-98DD-C7EC39F24C3A}"/>
              </a:ext>
            </a:extLst>
          </p:cNvPr>
          <p:cNvSpPr txBox="1"/>
          <p:nvPr/>
        </p:nvSpPr>
        <p:spPr>
          <a:xfrm>
            <a:off x="3300597" y="136327"/>
            <a:ext cx="5014029" cy="400110"/>
          </a:xfrm>
          <a:prstGeom prst="rect">
            <a:avLst/>
          </a:prstGeom>
          <a:noFill/>
        </p:spPr>
        <p:txBody>
          <a:bodyPr wrap="square" rtlCol="0">
            <a:spAutoFit/>
          </a:bodyPr>
          <a:lstStyle/>
          <a:p>
            <a:r>
              <a:rPr lang="es-CO" sz="2000" b="1" dirty="0">
                <a:latin typeface="Palatino Linotype" panose="02040502050505030304" pitchFamily="18" charset="0"/>
              </a:rPr>
              <a:t>ESTABILIDAD DE LOS RADICALES</a:t>
            </a:r>
          </a:p>
        </p:txBody>
      </p:sp>
    </p:spTree>
    <p:extLst>
      <p:ext uri="{BB962C8B-B14F-4D97-AF65-F5344CB8AC3E}">
        <p14:creationId xmlns:p14="http://schemas.microsoft.com/office/powerpoint/2010/main" val="132741419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598031F1-D546-4CDC-BA76-B66A99C72751}"/>
              </a:ext>
            </a:extLst>
          </p:cNvPr>
          <p:cNvSpPr/>
          <p:nvPr/>
        </p:nvSpPr>
        <p:spPr>
          <a:xfrm>
            <a:off x="450166" y="243732"/>
            <a:ext cx="10986868" cy="1631216"/>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es-CO" sz="2000" dirty="0">
                <a:latin typeface="Palatino Linotype" panose="02040502050505030304" pitchFamily="18" charset="0"/>
              </a:rPr>
              <a:t>podemos considerar al radical etilo como un radical metilo en el que se ha sustituido un hidrógeno por un CH</a:t>
            </a:r>
            <a:r>
              <a:rPr lang="es-CO" sz="1200" dirty="0">
                <a:latin typeface="Palatino Linotype" panose="02040502050505030304" pitchFamily="18" charset="0"/>
              </a:rPr>
              <a:t>3</a:t>
            </a:r>
            <a:r>
              <a:rPr lang="es-CO" sz="2000" dirty="0">
                <a:latin typeface="Palatino Linotype" panose="02040502050505030304" pitchFamily="18" charset="0"/>
              </a:rPr>
              <a:t>. Uno de los enlaces C–H se puede alinear y solapar con el orbital </a:t>
            </a:r>
            <a:r>
              <a:rPr lang="es-CO" sz="2000" i="1" dirty="0">
                <a:latin typeface="Palatino Linotype" panose="02040502050505030304" pitchFamily="18" charset="0"/>
              </a:rPr>
              <a:t>p </a:t>
            </a:r>
            <a:r>
              <a:rPr lang="es-CO" sz="2000" dirty="0">
                <a:latin typeface="Palatino Linotype" panose="02040502050505030304" pitchFamily="18" charset="0"/>
              </a:rPr>
              <a:t>que contiene al electrón desapareado(A). De esta forma se produce una deslocalización parcial del par de electrones enlazantes en el orbital </a:t>
            </a:r>
            <a:r>
              <a:rPr lang="es-CO" sz="2000" i="1" dirty="0">
                <a:latin typeface="Palatino Linotype" panose="02040502050505030304" pitchFamily="18" charset="0"/>
              </a:rPr>
              <a:t>p </a:t>
            </a:r>
            <a:r>
              <a:rPr lang="es-CO" sz="2000" dirty="0">
                <a:latin typeface="Palatino Linotype" panose="02040502050505030304" pitchFamily="18" charset="0"/>
              </a:rPr>
              <a:t>parcialmente desocupado. A este hecho le llamamos </a:t>
            </a:r>
            <a:r>
              <a:rPr lang="es-CO" sz="2000" b="1" dirty="0">
                <a:latin typeface="Palatino Linotype" panose="02040502050505030304" pitchFamily="18" charset="0"/>
              </a:rPr>
              <a:t>hiperconjugación</a:t>
            </a:r>
            <a:r>
              <a:rPr lang="es-CO" sz="2000" dirty="0">
                <a:latin typeface="Palatino Linotype" panose="02040502050505030304" pitchFamily="18" charset="0"/>
              </a:rPr>
              <a:t>, la cual tiene un efecto estabilizante.</a:t>
            </a:r>
          </a:p>
        </p:txBody>
      </p:sp>
      <p:pic>
        <p:nvPicPr>
          <p:cNvPr id="5" name="Picture 4">
            <a:extLst>
              <a:ext uri="{FF2B5EF4-FFF2-40B4-BE49-F238E27FC236}">
                <a16:creationId xmlns:a16="http://schemas.microsoft.com/office/drawing/2014/main" xmlns="" id="{596EB348-71E3-42F1-8F3D-C36E60F2E9EE}"/>
              </a:ext>
            </a:extLst>
          </p:cNvPr>
          <p:cNvPicPr>
            <a:picLocks noChangeAspect="1"/>
          </p:cNvPicPr>
          <p:nvPr/>
        </p:nvPicPr>
        <p:blipFill rotWithShape="1">
          <a:blip r:embed="rId2"/>
          <a:srcRect l="14539" t="20705" r="14962" b="38455"/>
          <a:stretch/>
        </p:blipFill>
        <p:spPr>
          <a:xfrm>
            <a:off x="630889" y="2717671"/>
            <a:ext cx="10625422" cy="3460653"/>
          </a:xfrm>
          <a:prstGeom prst="rect">
            <a:avLst/>
          </a:prstGeom>
        </p:spPr>
      </p:pic>
      <p:sp>
        <p:nvSpPr>
          <p:cNvPr id="6" name="Arrow: Notched Right 5">
            <a:extLst>
              <a:ext uri="{FF2B5EF4-FFF2-40B4-BE49-F238E27FC236}">
                <a16:creationId xmlns:a16="http://schemas.microsoft.com/office/drawing/2014/main" xmlns="" id="{AC4FA98C-C70E-4BA8-A627-6B367C31558B}"/>
              </a:ext>
            </a:extLst>
          </p:cNvPr>
          <p:cNvSpPr/>
          <p:nvPr/>
        </p:nvSpPr>
        <p:spPr>
          <a:xfrm rot="5400000">
            <a:off x="5542670" y="2058462"/>
            <a:ext cx="1012874" cy="924523"/>
          </a:xfrm>
          <a:prstGeom prst="notchedRight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CO"/>
          </a:p>
        </p:txBody>
      </p:sp>
    </p:spTree>
    <p:extLst>
      <p:ext uri="{BB962C8B-B14F-4D97-AF65-F5344CB8AC3E}">
        <p14:creationId xmlns:p14="http://schemas.microsoft.com/office/powerpoint/2010/main" val="57675933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86791E22-C8A4-42EF-99C0-B05F1C7CE974}"/>
              </a:ext>
            </a:extLst>
          </p:cNvPr>
          <p:cNvSpPr/>
          <p:nvPr/>
        </p:nvSpPr>
        <p:spPr>
          <a:xfrm>
            <a:off x="370449" y="172219"/>
            <a:ext cx="11451102" cy="707886"/>
          </a:xfrm>
          <a:prstGeom prst="rect">
            <a:avLst/>
          </a:prstGeom>
        </p:spPr>
        <p:txBody>
          <a:bodyPr wrap="square">
            <a:spAutoFit/>
          </a:bodyPr>
          <a:lstStyle/>
          <a:p>
            <a:r>
              <a:rPr lang="es-CO" sz="2000" dirty="0">
                <a:latin typeface="Palatino Linotype" panose="02040502050505030304" pitchFamily="18" charset="0"/>
              </a:rPr>
              <a:t>Al aumentar el número de hidrógenos sustituidos por grupos alquilo, la hiperconjugación aumenta (B). La estabilidad de los radicales es consecuencia de esta mayor hiperconjugación.</a:t>
            </a:r>
          </a:p>
        </p:txBody>
      </p:sp>
      <p:pic>
        <p:nvPicPr>
          <p:cNvPr id="5" name="Picture 4">
            <a:extLst>
              <a:ext uri="{FF2B5EF4-FFF2-40B4-BE49-F238E27FC236}">
                <a16:creationId xmlns:a16="http://schemas.microsoft.com/office/drawing/2014/main" xmlns="" id="{646A8AE9-B753-4253-85B2-AADE7D7AE684}"/>
              </a:ext>
            </a:extLst>
          </p:cNvPr>
          <p:cNvPicPr>
            <a:picLocks noChangeAspect="1"/>
          </p:cNvPicPr>
          <p:nvPr/>
        </p:nvPicPr>
        <p:blipFill rotWithShape="1">
          <a:blip r:embed="rId2"/>
          <a:srcRect l="19846" t="47589" r="46000" b="13829"/>
          <a:stretch/>
        </p:blipFill>
        <p:spPr>
          <a:xfrm>
            <a:off x="370449" y="1015900"/>
            <a:ext cx="6927915" cy="4400162"/>
          </a:xfrm>
          <a:prstGeom prst="rect">
            <a:avLst/>
          </a:prstGeom>
        </p:spPr>
      </p:pic>
      <p:sp>
        <p:nvSpPr>
          <p:cNvPr id="6" name="Rectangle 5">
            <a:extLst>
              <a:ext uri="{FF2B5EF4-FFF2-40B4-BE49-F238E27FC236}">
                <a16:creationId xmlns:a16="http://schemas.microsoft.com/office/drawing/2014/main" xmlns="" id="{69408B19-0804-4ED4-9197-6426FDD88458}"/>
              </a:ext>
            </a:extLst>
          </p:cNvPr>
          <p:cNvSpPr/>
          <p:nvPr/>
        </p:nvSpPr>
        <p:spPr>
          <a:xfrm>
            <a:off x="7453108" y="2186167"/>
            <a:ext cx="4523187" cy="1938992"/>
          </a:xfrm>
          <a:prstGeom prst="rect">
            <a:avLst/>
          </a:prstGeom>
          <a:ln w="38100"/>
        </p:spPr>
        <p:style>
          <a:lnRef idx="2">
            <a:schemeClr val="accent3"/>
          </a:lnRef>
          <a:fillRef idx="1">
            <a:schemeClr val="lt1"/>
          </a:fillRef>
          <a:effectRef idx="0">
            <a:schemeClr val="accent3"/>
          </a:effectRef>
          <a:fontRef idx="minor">
            <a:schemeClr val="dk1"/>
          </a:fontRef>
        </p:style>
        <p:txBody>
          <a:bodyPr wrap="square">
            <a:spAutoFit/>
          </a:bodyPr>
          <a:lstStyle/>
          <a:p>
            <a:r>
              <a:rPr lang="es-CO" sz="2000" dirty="0">
                <a:latin typeface="Palatino Linotype" panose="02040502050505030304" pitchFamily="18" charset="0"/>
              </a:rPr>
              <a:t>Los radicales libres son especies inestables porque son muy reactivos. Por eso normalmente no pueden estar aislados y la dimerización y el </a:t>
            </a:r>
            <a:r>
              <a:rPr lang="es-CO" sz="2000" dirty="0" err="1">
                <a:latin typeface="Palatino Linotype" panose="02040502050505030304" pitchFamily="18" charset="0"/>
              </a:rPr>
              <a:t>desproporcionamiento</a:t>
            </a:r>
            <a:r>
              <a:rPr lang="es-CO" sz="2000" dirty="0">
                <a:latin typeface="Palatino Linotype" panose="02040502050505030304" pitchFamily="18" charset="0"/>
              </a:rPr>
              <a:t> suceden fácilmente:</a:t>
            </a:r>
          </a:p>
        </p:txBody>
      </p:sp>
      <p:pic>
        <p:nvPicPr>
          <p:cNvPr id="7" name="Picture 6">
            <a:extLst>
              <a:ext uri="{FF2B5EF4-FFF2-40B4-BE49-F238E27FC236}">
                <a16:creationId xmlns:a16="http://schemas.microsoft.com/office/drawing/2014/main" xmlns="" id="{4F1A203C-BF1A-42A3-AE87-0B8D079A950C}"/>
              </a:ext>
            </a:extLst>
          </p:cNvPr>
          <p:cNvPicPr>
            <a:picLocks noChangeAspect="1"/>
          </p:cNvPicPr>
          <p:nvPr/>
        </p:nvPicPr>
        <p:blipFill rotWithShape="1">
          <a:blip r:embed="rId3"/>
          <a:srcRect l="14077" t="45536" r="14038" b="37075"/>
          <a:stretch/>
        </p:blipFill>
        <p:spPr>
          <a:xfrm>
            <a:off x="4145280" y="5584198"/>
            <a:ext cx="8046720" cy="119192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 name="Arrow: Curved Left 7">
            <a:extLst>
              <a:ext uri="{FF2B5EF4-FFF2-40B4-BE49-F238E27FC236}">
                <a16:creationId xmlns:a16="http://schemas.microsoft.com/office/drawing/2014/main" xmlns="" id="{2393E7FF-505A-40A5-A52F-DBCB8350D89E}"/>
              </a:ext>
            </a:extLst>
          </p:cNvPr>
          <p:cNvSpPr/>
          <p:nvPr/>
        </p:nvSpPr>
        <p:spPr>
          <a:xfrm>
            <a:off x="8806375" y="4079630"/>
            <a:ext cx="1069145" cy="1772529"/>
          </a:xfrm>
          <a:prstGeom prst="curvedLeftArrow">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spTree>
    <p:extLst>
      <p:ext uri="{BB962C8B-B14F-4D97-AF65-F5344CB8AC3E}">
        <p14:creationId xmlns:p14="http://schemas.microsoft.com/office/powerpoint/2010/main" val="61844818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xmlns="" id="{B02D1D25-F53A-4157-94A0-C680B88AE49C}"/>
              </a:ext>
            </a:extLst>
          </p:cNvPr>
          <p:cNvSpPr/>
          <p:nvPr/>
        </p:nvSpPr>
        <p:spPr>
          <a:xfrm>
            <a:off x="225082" y="253219"/>
            <a:ext cx="3601329" cy="548639"/>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s-CO" sz="2400" b="1" dirty="0">
                <a:latin typeface="Palatino Linotype" panose="02040502050505030304" pitchFamily="18" charset="0"/>
              </a:rPr>
              <a:t>2. CARBOCATIONES</a:t>
            </a:r>
          </a:p>
        </p:txBody>
      </p:sp>
      <p:sp>
        <p:nvSpPr>
          <p:cNvPr id="5" name="Arrow: Striped Right 4">
            <a:extLst>
              <a:ext uri="{FF2B5EF4-FFF2-40B4-BE49-F238E27FC236}">
                <a16:creationId xmlns:a16="http://schemas.microsoft.com/office/drawing/2014/main" xmlns="" id="{97B76F6A-5ADC-4782-940E-34516A7EF358}"/>
              </a:ext>
            </a:extLst>
          </p:cNvPr>
          <p:cNvSpPr/>
          <p:nvPr/>
        </p:nvSpPr>
        <p:spPr>
          <a:xfrm>
            <a:off x="4012808" y="253218"/>
            <a:ext cx="1026942" cy="548639"/>
          </a:xfrm>
          <a:prstGeom prst="stripedRight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s-CO"/>
          </a:p>
        </p:txBody>
      </p:sp>
      <p:sp>
        <p:nvSpPr>
          <p:cNvPr id="6" name="Rectangle 5">
            <a:extLst>
              <a:ext uri="{FF2B5EF4-FFF2-40B4-BE49-F238E27FC236}">
                <a16:creationId xmlns:a16="http://schemas.microsoft.com/office/drawing/2014/main" xmlns="" id="{78315580-3CCF-4ED4-B57A-003F29C1930D}"/>
              </a:ext>
            </a:extLst>
          </p:cNvPr>
          <p:cNvSpPr/>
          <p:nvPr/>
        </p:nvSpPr>
        <p:spPr>
          <a:xfrm>
            <a:off x="5226148" y="201692"/>
            <a:ext cx="6457067" cy="1323439"/>
          </a:xfrm>
          <a:prstGeom prst="rect">
            <a:avLst/>
          </a:prstGeom>
          <a:ln w="38100"/>
        </p:spPr>
        <p:style>
          <a:lnRef idx="2">
            <a:schemeClr val="accent6"/>
          </a:lnRef>
          <a:fillRef idx="1">
            <a:schemeClr val="lt1"/>
          </a:fillRef>
          <a:effectRef idx="0">
            <a:schemeClr val="accent6"/>
          </a:effectRef>
          <a:fontRef idx="minor">
            <a:schemeClr val="dk1"/>
          </a:fontRef>
        </p:style>
        <p:txBody>
          <a:bodyPr wrap="square">
            <a:spAutoFit/>
          </a:bodyPr>
          <a:lstStyle/>
          <a:p>
            <a:r>
              <a:rPr lang="es-CO" sz="2000" dirty="0">
                <a:latin typeface="Palatino Linotype" panose="02040502050505030304" pitchFamily="18" charset="0"/>
              </a:rPr>
              <a:t>Los </a:t>
            </a:r>
            <a:r>
              <a:rPr lang="es-CO" sz="2000" dirty="0" err="1">
                <a:latin typeface="Palatino Linotype" panose="02040502050505030304" pitchFamily="18" charset="0"/>
              </a:rPr>
              <a:t>carbocationes</a:t>
            </a:r>
            <a:r>
              <a:rPr lang="es-CO" sz="2000" dirty="0">
                <a:latin typeface="Palatino Linotype" panose="02040502050505030304" pitchFamily="18" charset="0"/>
              </a:rPr>
              <a:t> son intermedios con carga eléctrica positiva. Son menos estables que los reactivos y los productos y tienen una vida media muy corta. A pesar de ello, existe una clara evidencia de su existencia.</a:t>
            </a:r>
          </a:p>
        </p:txBody>
      </p:sp>
      <p:sp>
        <p:nvSpPr>
          <p:cNvPr id="7" name="Rectangle 6">
            <a:extLst>
              <a:ext uri="{FF2B5EF4-FFF2-40B4-BE49-F238E27FC236}">
                <a16:creationId xmlns:a16="http://schemas.microsoft.com/office/drawing/2014/main" xmlns="" id="{7705DBCA-AC71-4B6D-8C7F-D71A2B8283FD}"/>
              </a:ext>
            </a:extLst>
          </p:cNvPr>
          <p:cNvSpPr/>
          <p:nvPr/>
        </p:nvSpPr>
        <p:spPr>
          <a:xfrm>
            <a:off x="813582" y="6367797"/>
            <a:ext cx="10564836" cy="400110"/>
          </a:xfrm>
          <a:prstGeom prst="rect">
            <a:avLst/>
          </a:prstGeom>
        </p:spPr>
        <p:txBody>
          <a:bodyPr wrap="square">
            <a:spAutoFit/>
          </a:bodyPr>
          <a:lstStyle/>
          <a:p>
            <a:r>
              <a:rPr lang="es-CO" sz="2000" dirty="0">
                <a:solidFill>
                  <a:srgbClr val="000000"/>
                </a:solidFill>
                <a:latin typeface="Palatino Linotype" panose="02040502050505030304" pitchFamily="18" charset="0"/>
              </a:rPr>
              <a:t>Un </a:t>
            </a:r>
            <a:r>
              <a:rPr lang="es-CO" sz="2000" dirty="0" err="1">
                <a:solidFill>
                  <a:srgbClr val="000000"/>
                </a:solidFill>
                <a:latin typeface="Palatino Linotype" panose="02040502050505030304" pitchFamily="18" charset="0"/>
              </a:rPr>
              <a:t>carbocatión</a:t>
            </a:r>
            <a:r>
              <a:rPr lang="es-CO" sz="2000" dirty="0">
                <a:solidFill>
                  <a:srgbClr val="000000"/>
                </a:solidFill>
                <a:latin typeface="Palatino Linotype" panose="02040502050505030304" pitchFamily="18" charset="0"/>
              </a:rPr>
              <a:t> tiene hibridación </a:t>
            </a:r>
            <a:r>
              <a:rPr lang="es-CO" sz="2000" i="1" dirty="0">
                <a:solidFill>
                  <a:srgbClr val="CD0000"/>
                </a:solidFill>
                <a:latin typeface="Palatino Linotype" panose="02040502050505030304" pitchFamily="18" charset="0"/>
              </a:rPr>
              <a:t>sp2 </a:t>
            </a:r>
            <a:r>
              <a:rPr lang="es-CO" sz="2000" dirty="0">
                <a:solidFill>
                  <a:srgbClr val="000000"/>
                </a:solidFill>
                <a:latin typeface="Palatino Linotype" panose="02040502050505030304" pitchFamily="18" charset="0"/>
              </a:rPr>
              <a:t>con una estructura plana y ángulos de enlace de </a:t>
            </a:r>
            <a:r>
              <a:rPr lang="es-CO" sz="2000" dirty="0">
                <a:solidFill>
                  <a:srgbClr val="CD0000"/>
                </a:solidFill>
                <a:latin typeface="Palatino Linotype" panose="02040502050505030304" pitchFamily="18" charset="0"/>
              </a:rPr>
              <a:t>120°.</a:t>
            </a:r>
            <a:endParaRPr lang="es-CO" sz="2000" dirty="0">
              <a:latin typeface="Palatino Linotype" panose="02040502050505030304" pitchFamily="18" charset="0"/>
            </a:endParaRPr>
          </a:p>
        </p:txBody>
      </p:sp>
      <p:sp>
        <p:nvSpPr>
          <p:cNvPr id="8" name="Rectangle 7">
            <a:extLst>
              <a:ext uri="{FF2B5EF4-FFF2-40B4-BE49-F238E27FC236}">
                <a16:creationId xmlns:a16="http://schemas.microsoft.com/office/drawing/2014/main" xmlns="" id="{120A3B68-A863-497D-BF30-6BAB3F3095C8}"/>
              </a:ext>
            </a:extLst>
          </p:cNvPr>
          <p:cNvSpPr/>
          <p:nvPr/>
        </p:nvSpPr>
        <p:spPr>
          <a:xfrm>
            <a:off x="281351" y="1526622"/>
            <a:ext cx="4079963" cy="400110"/>
          </a:xfrm>
          <a:prstGeom prst="rect">
            <a:avLst/>
          </a:prstGeom>
        </p:spPr>
        <p:txBody>
          <a:bodyPr wrap="none">
            <a:spAutoFit/>
          </a:bodyPr>
          <a:lstStyle/>
          <a:p>
            <a:r>
              <a:rPr lang="es-CO" sz="2000" dirty="0">
                <a:solidFill>
                  <a:srgbClr val="000000"/>
                </a:solidFill>
                <a:latin typeface="Palatino Linotype" panose="02040502050505030304" pitchFamily="18" charset="0"/>
              </a:rPr>
              <a:t>Resultan de rupturas heterolíticas.</a:t>
            </a:r>
          </a:p>
        </p:txBody>
      </p:sp>
      <p:sp>
        <p:nvSpPr>
          <p:cNvPr id="9" name="Rectangle 8">
            <a:extLst>
              <a:ext uri="{FF2B5EF4-FFF2-40B4-BE49-F238E27FC236}">
                <a16:creationId xmlns:a16="http://schemas.microsoft.com/office/drawing/2014/main" xmlns="" id="{52FA8644-6309-411E-908D-297C99E89DF2}"/>
              </a:ext>
            </a:extLst>
          </p:cNvPr>
          <p:cNvSpPr/>
          <p:nvPr/>
        </p:nvSpPr>
        <p:spPr>
          <a:xfrm>
            <a:off x="6717410" y="1920455"/>
            <a:ext cx="4758482" cy="400110"/>
          </a:xfrm>
          <a:prstGeom prst="rect">
            <a:avLst/>
          </a:prstGeom>
        </p:spPr>
        <p:txBody>
          <a:bodyPr wrap="none">
            <a:spAutoFit/>
          </a:bodyPr>
          <a:lstStyle/>
          <a:p>
            <a:r>
              <a:rPr lang="es-CO" sz="2000" dirty="0">
                <a:solidFill>
                  <a:srgbClr val="000000"/>
                </a:solidFill>
                <a:latin typeface="Palatino Linotype" panose="02040502050505030304" pitchFamily="18" charset="0"/>
              </a:rPr>
              <a:t>Son reactivos electrofílicos o electrófilos.</a:t>
            </a:r>
          </a:p>
        </p:txBody>
      </p:sp>
      <p:pic>
        <p:nvPicPr>
          <p:cNvPr id="10" name="Picture 9">
            <a:extLst>
              <a:ext uri="{FF2B5EF4-FFF2-40B4-BE49-F238E27FC236}">
                <a16:creationId xmlns:a16="http://schemas.microsoft.com/office/drawing/2014/main" xmlns="" id="{A9350C78-A74B-4905-9E09-31370DB8B633}"/>
              </a:ext>
            </a:extLst>
          </p:cNvPr>
          <p:cNvPicPr>
            <a:picLocks noChangeAspect="1"/>
          </p:cNvPicPr>
          <p:nvPr/>
        </p:nvPicPr>
        <p:blipFill rotWithShape="1">
          <a:blip r:embed="rId2"/>
          <a:srcRect l="25385" t="60108" r="51654" b="13997"/>
          <a:stretch/>
        </p:blipFill>
        <p:spPr>
          <a:xfrm>
            <a:off x="3136008" y="2715890"/>
            <a:ext cx="4919003" cy="311899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cxnSp>
        <p:nvCxnSpPr>
          <p:cNvPr id="12" name="Straight Arrow Connector 11">
            <a:extLst>
              <a:ext uri="{FF2B5EF4-FFF2-40B4-BE49-F238E27FC236}">
                <a16:creationId xmlns:a16="http://schemas.microsoft.com/office/drawing/2014/main" xmlns="" id="{E4AC953B-3409-4F3A-91CD-173D6844A719}"/>
              </a:ext>
            </a:extLst>
          </p:cNvPr>
          <p:cNvCxnSpPr>
            <a:cxnSpLocks/>
          </p:cNvCxnSpPr>
          <p:nvPr/>
        </p:nvCxnSpPr>
        <p:spPr>
          <a:xfrm flipH="1" flipV="1">
            <a:off x="1631853" y="1984189"/>
            <a:ext cx="2194558" cy="1089872"/>
          </a:xfrm>
          <a:prstGeom prst="straightConnector1">
            <a:avLst/>
          </a:prstGeom>
          <a:ln w="38100">
            <a:tailEnd type="triangle"/>
          </a:ln>
        </p:spPr>
        <p:style>
          <a:lnRef idx="3">
            <a:schemeClr val="accent6"/>
          </a:lnRef>
          <a:fillRef idx="0">
            <a:schemeClr val="accent6"/>
          </a:fillRef>
          <a:effectRef idx="2">
            <a:schemeClr val="accent6"/>
          </a:effectRef>
          <a:fontRef idx="minor">
            <a:schemeClr val="tx1"/>
          </a:fontRef>
        </p:style>
      </p:cxnSp>
      <p:cxnSp>
        <p:nvCxnSpPr>
          <p:cNvPr id="13" name="Straight Arrow Connector 12">
            <a:extLst>
              <a:ext uri="{FF2B5EF4-FFF2-40B4-BE49-F238E27FC236}">
                <a16:creationId xmlns:a16="http://schemas.microsoft.com/office/drawing/2014/main" xmlns="" id="{128CC990-E378-4382-AFBD-2F25E461CD36}"/>
              </a:ext>
            </a:extLst>
          </p:cNvPr>
          <p:cNvCxnSpPr>
            <a:cxnSpLocks/>
          </p:cNvCxnSpPr>
          <p:nvPr/>
        </p:nvCxnSpPr>
        <p:spPr>
          <a:xfrm flipV="1">
            <a:off x="7202658" y="2314290"/>
            <a:ext cx="1755573" cy="1197034"/>
          </a:xfrm>
          <a:prstGeom prst="straightConnector1">
            <a:avLst/>
          </a:prstGeom>
          <a:ln w="38100">
            <a:tailEnd type="triangle"/>
          </a:ln>
        </p:spPr>
        <p:style>
          <a:lnRef idx="3">
            <a:schemeClr val="accent6"/>
          </a:lnRef>
          <a:fillRef idx="0">
            <a:schemeClr val="accent6"/>
          </a:fillRef>
          <a:effectRef idx="2">
            <a:schemeClr val="accent6"/>
          </a:effectRef>
          <a:fontRef idx="minor">
            <a:schemeClr val="tx1"/>
          </a:fontRef>
        </p:style>
      </p:cxnSp>
      <p:cxnSp>
        <p:nvCxnSpPr>
          <p:cNvPr id="16" name="Straight Arrow Connector 15">
            <a:extLst>
              <a:ext uri="{FF2B5EF4-FFF2-40B4-BE49-F238E27FC236}">
                <a16:creationId xmlns:a16="http://schemas.microsoft.com/office/drawing/2014/main" xmlns="" id="{48B6AFE9-8162-4452-BF4D-5DA6EF6E90A4}"/>
              </a:ext>
            </a:extLst>
          </p:cNvPr>
          <p:cNvCxnSpPr>
            <a:cxnSpLocks/>
          </p:cNvCxnSpPr>
          <p:nvPr/>
        </p:nvCxnSpPr>
        <p:spPr>
          <a:xfrm flipH="1">
            <a:off x="5595509" y="5397952"/>
            <a:ext cx="1" cy="1058301"/>
          </a:xfrm>
          <a:prstGeom prst="straightConnector1">
            <a:avLst/>
          </a:prstGeom>
          <a:ln w="38100">
            <a:tailEnd type="triangle"/>
          </a:ln>
        </p:spPr>
        <p:style>
          <a:lnRef idx="3">
            <a:schemeClr val="accent6"/>
          </a:lnRef>
          <a:fillRef idx="0">
            <a:schemeClr val="accent6"/>
          </a:fillRef>
          <a:effectRef idx="2">
            <a:schemeClr val="accent6"/>
          </a:effectRef>
          <a:fontRef idx="minor">
            <a:schemeClr val="tx1"/>
          </a:fontRef>
        </p:style>
      </p:cxnSp>
    </p:spTree>
    <p:extLst>
      <p:ext uri="{BB962C8B-B14F-4D97-AF65-F5344CB8AC3E}">
        <p14:creationId xmlns:p14="http://schemas.microsoft.com/office/powerpoint/2010/main" val="66067980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3D4C908-E7D0-4934-ACF6-1252CBDBA7A9}"/>
              </a:ext>
            </a:extLst>
          </p:cNvPr>
          <p:cNvSpPr>
            <a:spLocks noGrp="1"/>
          </p:cNvSpPr>
          <p:nvPr>
            <p:ph type="title"/>
          </p:nvPr>
        </p:nvSpPr>
        <p:spPr>
          <a:xfrm>
            <a:off x="2259037" y="252585"/>
            <a:ext cx="7363265" cy="315912"/>
          </a:xfrm>
        </p:spPr>
        <p:txBody>
          <a:bodyPr>
            <a:normAutofit fontScale="90000"/>
          </a:bodyPr>
          <a:lstStyle/>
          <a:p>
            <a:r>
              <a:rPr lang="es-CO" sz="2400" b="1" dirty="0">
                <a:latin typeface="Palatino Linotype" panose="02040502050505030304" pitchFamily="18" charset="0"/>
              </a:rPr>
              <a:t>ESTABILIDAD DE LOS CARBOCATIONES</a:t>
            </a:r>
          </a:p>
        </p:txBody>
      </p:sp>
      <p:sp>
        <p:nvSpPr>
          <p:cNvPr id="4" name="Rectangle 3">
            <a:extLst>
              <a:ext uri="{FF2B5EF4-FFF2-40B4-BE49-F238E27FC236}">
                <a16:creationId xmlns:a16="http://schemas.microsoft.com/office/drawing/2014/main" xmlns="" id="{F3D91608-03AE-4DD8-B9E4-CD4749E0673F}"/>
              </a:ext>
            </a:extLst>
          </p:cNvPr>
          <p:cNvSpPr/>
          <p:nvPr/>
        </p:nvSpPr>
        <p:spPr>
          <a:xfrm>
            <a:off x="339968" y="697078"/>
            <a:ext cx="11512063" cy="2246769"/>
          </a:xfrm>
          <a:prstGeom prst="rect">
            <a:avLst/>
          </a:prstGeom>
        </p:spPr>
        <p:txBody>
          <a:bodyPr wrap="square">
            <a:spAutoFit/>
          </a:bodyPr>
          <a:lstStyle/>
          <a:p>
            <a:pPr marL="457200" indent="-457200">
              <a:buAutoNum type="arabicPeriod"/>
            </a:pPr>
            <a:r>
              <a:rPr lang="es-CO" sz="2000" b="1" dirty="0">
                <a:solidFill>
                  <a:srgbClr val="CD0000"/>
                </a:solidFill>
                <a:latin typeface="Palatino Linotype" panose="02040502050505030304" pitchFamily="18" charset="0"/>
              </a:rPr>
              <a:t>El efecto inductivo</a:t>
            </a:r>
            <a:r>
              <a:rPr lang="es-CO" sz="2000" b="1" dirty="0">
                <a:solidFill>
                  <a:srgbClr val="FF0000"/>
                </a:solidFill>
                <a:latin typeface="Palatino Linotype" panose="02040502050505030304" pitchFamily="18" charset="0"/>
              </a:rPr>
              <a:t>:</a:t>
            </a:r>
            <a:r>
              <a:rPr lang="es-CO" sz="2000" b="1" dirty="0">
                <a:solidFill>
                  <a:srgbClr val="000000"/>
                </a:solidFill>
                <a:latin typeface="Palatino Linotype" panose="02040502050505030304" pitchFamily="18" charset="0"/>
              </a:rPr>
              <a:t> </a:t>
            </a:r>
            <a:r>
              <a:rPr lang="es-CO" sz="2000" dirty="0">
                <a:latin typeface="Palatino Linotype" panose="02040502050505030304" pitchFamily="18" charset="0"/>
              </a:rPr>
              <a:t>La estabilidad de los </a:t>
            </a:r>
            <a:r>
              <a:rPr lang="es-CO" sz="2000" dirty="0" err="1">
                <a:latin typeface="Palatino Linotype" panose="02040502050505030304" pitchFamily="18" charset="0"/>
              </a:rPr>
              <a:t>carbocationes</a:t>
            </a:r>
            <a:r>
              <a:rPr lang="es-CO" sz="2000" dirty="0">
                <a:latin typeface="Palatino Linotype" panose="02040502050505030304" pitchFamily="18" charset="0"/>
              </a:rPr>
              <a:t> está relacionada con su estructura y con la capacidad donadora o atrayente de electrones de los sustituyente del átomo de carbono que mantiene la carga positiva. </a:t>
            </a:r>
          </a:p>
          <a:p>
            <a:endParaRPr lang="es-CO" sz="2000" dirty="0">
              <a:latin typeface="Palatino Linotype" panose="02040502050505030304" pitchFamily="18" charset="0"/>
            </a:endParaRPr>
          </a:p>
          <a:p>
            <a:r>
              <a:rPr lang="es-CO" sz="2000" dirty="0">
                <a:latin typeface="Palatino Linotype" panose="02040502050505030304" pitchFamily="18" charset="0"/>
              </a:rPr>
              <a:t>Así un grupo donador de electrones como el grupo metilo que está unido al </a:t>
            </a:r>
            <a:r>
              <a:rPr lang="es-CO" sz="2000" dirty="0" err="1">
                <a:latin typeface="Palatino Linotype" panose="02040502050505030304" pitchFamily="18" charset="0"/>
              </a:rPr>
              <a:t>carbocatión</a:t>
            </a:r>
            <a:r>
              <a:rPr lang="es-CO" sz="2000" dirty="0">
                <a:latin typeface="Palatino Linotype" panose="02040502050505030304" pitchFamily="18" charset="0"/>
              </a:rPr>
              <a:t> lo estabilizará como ocurre en el caso del CH</a:t>
            </a:r>
            <a:r>
              <a:rPr lang="es-CO" sz="1200" dirty="0">
                <a:latin typeface="Palatino Linotype" panose="02040502050505030304" pitchFamily="18" charset="0"/>
              </a:rPr>
              <a:t>3</a:t>
            </a:r>
            <a:r>
              <a:rPr lang="es-CO" sz="2000" dirty="0">
                <a:latin typeface="Palatino Linotype" panose="02040502050505030304" pitchFamily="18" charset="0"/>
              </a:rPr>
              <a:t> - CH</a:t>
            </a:r>
            <a:r>
              <a:rPr lang="es-CO" sz="1200" dirty="0">
                <a:latin typeface="Palatino Linotype" panose="02040502050505030304" pitchFamily="18" charset="0"/>
              </a:rPr>
              <a:t>2</a:t>
            </a:r>
            <a:r>
              <a:rPr lang="es-CO" sz="2000" dirty="0">
                <a:latin typeface="Palatino Linotype" panose="02040502050505030304" pitchFamily="18" charset="0"/>
              </a:rPr>
              <a:t> +,  mientras que un grupo atractor de electrones como el –F en F-CH</a:t>
            </a:r>
            <a:r>
              <a:rPr lang="es-CO" sz="1200" dirty="0">
                <a:latin typeface="Palatino Linotype" panose="02040502050505030304" pitchFamily="18" charset="0"/>
              </a:rPr>
              <a:t>2</a:t>
            </a:r>
            <a:r>
              <a:rPr lang="es-CO" sz="2000" dirty="0">
                <a:latin typeface="Palatino Linotype" panose="02040502050505030304" pitchFamily="18" charset="0"/>
              </a:rPr>
              <a:t> –CH</a:t>
            </a:r>
            <a:r>
              <a:rPr lang="es-CO" sz="1200" dirty="0">
                <a:latin typeface="Palatino Linotype" panose="02040502050505030304" pitchFamily="18" charset="0"/>
              </a:rPr>
              <a:t>2</a:t>
            </a:r>
            <a:r>
              <a:rPr lang="es-CO" sz="2000" dirty="0">
                <a:latin typeface="Palatino Linotype" panose="02040502050505030304" pitchFamily="18" charset="0"/>
              </a:rPr>
              <a:t> +  hará inestable al catión.</a:t>
            </a:r>
            <a:r>
              <a:rPr lang="es-CO" sz="2000" dirty="0"/>
              <a:t> </a:t>
            </a:r>
          </a:p>
        </p:txBody>
      </p:sp>
      <p:sp>
        <p:nvSpPr>
          <p:cNvPr id="5" name="Rectangle 4">
            <a:extLst>
              <a:ext uri="{FF2B5EF4-FFF2-40B4-BE49-F238E27FC236}">
                <a16:creationId xmlns:a16="http://schemas.microsoft.com/office/drawing/2014/main" xmlns="" id="{222B430D-C805-47B9-9FEF-C0C971D5297D}"/>
              </a:ext>
            </a:extLst>
          </p:cNvPr>
          <p:cNvSpPr/>
          <p:nvPr/>
        </p:nvSpPr>
        <p:spPr>
          <a:xfrm>
            <a:off x="339968" y="3257400"/>
            <a:ext cx="3838137" cy="3477875"/>
          </a:xfrm>
          <a:prstGeom prst="rect">
            <a:avLst/>
          </a:prstGeom>
        </p:spPr>
        <p:txBody>
          <a:bodyPr wrap="square">
            <a:spAutoFit/>
          </a:bodyPr>
          <a:lstStyle/>
          <a:p>
            <a:r>
              <a:rPr lang="es-CO" sz="2000" b="1" dirty="0">
                <a:solidFill>
                  <a:srgbClr val="FF0000"/>
                </a:solidFill>
                <a:latin typeface="Palatino Linotype" panose="02040502050505030304" pitchFamily="18" charset="0"/>
              </a:rPr>
              <a:t>2.</a:t>
            </a:r>
            <a:r>
              <a:rPr lang="es-CO" sz="2000" b="1" dirty="0">
                <a:solidFill>
                  <a:srgbClr val="000000"/>
                </a:solidFill>
                <a:latin typeface="Palatino Linotype" panose="02040502050505030304" pitchFamily="18" charset="0"/>
              </a:rPr>
              <a:t> </a:t>
            </a:r>
            <a:r>
              <a:rPr lang="es-CO" sz="2000" b="1" dirty="0">
                <a:solidFill>
                  <a:srgbClr val="CD0000"/>
                </a:solidFill>
                <a:latin typeface="Palatino Linotype" panose="02040502050505030304" pitchFamily="18" charset="0"/>
              </a:rPr>
              <a:t>El efecto de hiperconjugación</a:t>
            </a:r>
            <a:r>
              <a:rPr lang="es-CO" sz="2000" b="1" dirty="0">
                <a:solidFill>
                  <a:srgbClr val="000000"/>
                </a:solidFill>
                <a:latin typeface="Palatino Linotype" panose="02040502050505030304" pitchFamily="18" charset="0"/>
              </a:rPr>
              <a:t>: </a:t>
            </a:r>
            <a:r>
              <a:rPr lang="es-CO" sz="2000" dirty="0">
                <a:solidFill>
                  <a:srgbClr val="000000"/>
                </a:solidFill>
                <a:latin typeface="Palatino Linotype" panose="02040502050505030304" pitchFamily="18" charset="0"/>
              </a:rPr>
              <a:t>es un efecto que se produce mediante el solapamiento parcial de orbitales llenos con orbitales vacíos, se manifiesta cuando</a:t>
            </a:r>
          </a:p>
          <a:p>
            <a:r>
              <a:rPr lang="es-CO" sz="2000" dirty="0">
                <a:solidFill>
                  <a:srgbClr val="000000"/>
                </a:solidFill>
                <a:latin typeface="Palatino Linotype" panose="02040502050505030304" pitchFamily="18" charset="0"/>
              </a:rPr>
              <a:t>sus orbitales sp3 llenos se solapan con el orbital p vacío del átomo de carbono, lo que provoca la estabilización del </a:t>
            </a:r>
            <a:r>
              <a:rPr lang="es-CO" sz="2000" dirty="0" err="1">
                <a:solidFill>
                  <a:srgbClr val="000000"/>
                </a:solidFill>
                <a:latin typeface="Palatino Linotype" panose="02040502050505030304" pitchFamily="18" charset="0"/>
              </a:rPr>
              <a:t>carbocatión</a:t>
            </a:r>
            <a:r>
              <a:rPr lang="es-CO" sz="2000" dirty="0">
                <a:solidFill>
                  <a:srgbClr val="000000"/>
                </a:solidFill>
                <a:latin typeface="Palatino Linotype" panose="02040502050505030304" pitchFamily="18" charset="0"/>
              </a:rPr>
              <a:t>.</a:t>
            </a:r>
            <a:endParaRPr lang="es-CO" sz="2000" dirty="0">
              <a:latin typeface="Palatino Linotype" panose="02040502050505030304" pitchFamily="18" charset="0"/>
            </a:endParaRPr>
          </a:p>
        </p:txBody>
      </p:sp>
      <p:sp>
        <p:nvSpPr>
          <p:cNvPr id="6" name="Arrow: Right 5">
            <a:extLst>
              <a:ext uri="{FF2B5EF4-FFF2-40B4-BE49-F238E27FC236}">
                <a16:creationId xmlns:a16="http://schemas.microsoft.com/office/drawing/2014/main" xmlns="" id="{F09ABB93-C239-4753-ABBA-D5E24889D5CA}"/>
              </a:ext>
            </a:extLst>
          </p:cNvPr>
          <p:cNvSpPr/>
          <p:nvPr/>
        </p:nvSpPr>
        <p:spPr>
          <a:xfrm>
            <a:off x="4375052" y="4881489"/>
            <a:ext cx="1603717" cy="478302"/>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7" name="Picture 6">
            <a:extLst>
              <a:ext uri="{FF2B5EF4-FFF2-40B4-BE49-F238E27FC236}">
                <a16:creationId xmlns:a16="http://schemas.microsoft.com/office/drawing/2014/main" xmlns="" id="{B913229D-BB1D-4BA7-8A26-CF2407F7097E}"/>
              </a:ext>
            </a:extLst>
          </p:cNvPr>
          <p:cNvPicPr>
            <a:picLocks noChangeAspect="1"/>
          </p:cNvPicPr>
          <p:nvPr/>
        </p:nvPicPr>
        <p:blipFill rotWithShape="1">
          <a:blip r:embed="rId2"/>
          <a:srcRect l="27807" t="73037" r="53500" b="8698"/>
          <a:stretch/>
        </p:blipFill>
        <p:spPr>
          <a:xfrm>
            <a:off x="6213233" y="3369944"/>
            <a:ext cx="5285061" cy="2903522"/>
          </a:xfrm>
          <a:prstGeom prst="rect">
            <a:avLst/>
          </a:prstGeom>
        </p:spPr>
      </p:pic>
    </p:spTree>
    <p:extLst>
      <p:ext uri="{BB962C8B-B14F-4D97-AF65-F5344CB8AC3E}">
        <p14:creationId xmlns:p14="http://schemas.microsoft.com/office/powerpoint/2010/main" val="229050506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3AA47D78-1A3E-4CE0-8EDB-D3F52F3DC039}"/>
              </a:ext>
            </a:extLst>
          </p:cNvPr>
          <p:cNvSpPr/>
          <p:nvPr/>
        </p:nvSpPr>
        <p:spPr>
          <a:xfrm>
            <a:off x="164123" y="251268"/>
            <a:ext cx="11666806" cy="1323439"/>
          </a:xfrm>
          <a:prstGeom prst="rect">
            <a:avLst/>
          </a:prstGeom>
        </p:spPr>
        <p:txBody>
          <a:bodyPr wrap="square">
            <a:spAutoFit/>
          </a:bodyPr>
          <a:lstStyle/>
          <a:p>
            <a:r>
              <a:rPr lang="es-CO" sz="2000" b="1" dirty="0">
                <a:solidFill>
                  <a:srgbClr val="FF0000"/>
                </a:solidFill>
                <a:latin typeface="Palatino Linotype" panose="02040502050505030304" pitchFamily="18" charset="0"/>
              </a:rPr>
              <a:t>3. </a:t>
            </a:r>
            <a:r>
              <a:rPr lang="es-CO" sz="2000" b="1" dirty="0">
                <a:solidFill>
                  <a:srgbClr val="CD0000"/>
                </a:solidFill>
                <a:latin typeface="Palatino Linotype" panose="02040502050505030304" pitchFamily="18" charset="0"/>
              </a:rPr>
              <a:t>El efecto </a:t>
            </a:r>
            <a:r>
              <a:rPr lang="es-CO" sz="2000" b="1" dirty="0" err="1">
                <a:solidFill>
                  <a:srgbClr val="CD0000"/>
                </a:solidFill>
                <a:latin typeface="Palatino Linotype" panose="02040502050505030304" pitchFamily="18" charset="0"/>
              </a:rPr>
              <a:t>conjugativo</a:t>
            </a:r>
            <a:r>
              <a:rPr lang="es-CO" sz="2000" b="1" dirty="0">
                <a:solidFill>
                  <a:srgbClr val="CD0000"/>
                </a:solidFill>
                <a:latin typeface="Palatino Linotype" panose="02040502050505030304" pitchFamily="18" charset="0"/>
              </a:rPr>
              <a:t> o resonante</a:t>
            </a:r>
            <a:r>
              <a:rPr lang="es-CO" sz="2000" b="1" dirty="0">
                <a:solidFill>
                  <a:srgbClr val="FF0000"/>
                </a:solidFill>
                <a:latin typeface="Palatino Linotype" panose="02040502050505030304" pitchFamily="18" charset="0"/>
              </a:rPr>
              <a:t>:</a:t>
            </a:r>
            <a:r>
              <a:rPr lang="es-CO" sz="2000" b="1" dirty="0">
                <a:solidFill>
                  <a:srgbClr val="000000"/>
                </a:solidFill>
                <a:latin typeface="Palatino Linotype" panose="02040502050505030304" pitchFamily="18" charset="0"/>
              </a:rPr>
              <a:t> </a:t>
            </a:r>
            <a:r>
              <a:rPr lang="es-CO" sz="2000" dirty="0">
                <a:solidFill>
                  <a:srgbClr val="000000"/>
                </a:solidFill>
                <a:latin typeface="Palatino Linotype" panose="02040502050505030304" pitchFamily="18" charset="0"/>
              </a:rPr>
              <a:t>Este efecto también puede estabilizar a los </a:t>
            </a:r>
            <a:r>
              <a:rPr lang="es-CO" sz="2000" dirty="0" err="1">
                <a:solidFill>
                  <a:srgbClr val="000000"/>
                </a:solidFill>
                <a:latin typeface="Palatino Linotype" panose="02040502050505030304" pitchFamily="18" charset="0"/>
              </a:rPr>
              <a:t>carbocationes</a:t>
            </a:r>
            <a:r>
              <a:rPr lang="es-CO" sz="2000" dirty="0">
                <a:solidFill>
                  <a:srgbClr val="000000"/>
                </a:solidFill>
                <a:latin typeface="Palatino Linotype" panose="02040502050505030304" pitchFamily="18" charset="0"/>
              </a:rPr>
              <a:t>. Por ejemplo, el </a:t>
            </a:r>
            <a:r>
              <a:rPr lang="es-CO" sz="2000" dirty="0" err="1">
                <a:solidFill>
                  <a:srgbClr val="000000"/>
                </a:solidFill>
                <a:latin typeface="Palatino Linotype" panose="02040502050505030304" pitchFamily="18" charset="0"/>
              </a:rPr>
              <a:t>carbocatión</a:t>
            </a:r>
            <a:r>
              <a:rPr lang="es-CO" sz="2000" dirty="0">
                <a:solidFill>
                  <a:srgbClr val="000000"/>
                </a:solidFill>
                <a:latin typeface="Palatino Linotype" panose="02040502050505030304" pitchFamily="18" charset="0"/>
              </a:rPr>
              <a:t> </a:t>
            </a:r>
            <a:r>
              <a:rPr lang="es-CO" sz="2000" dirty="0" err="1">
                <a:solidFill>
                  <a:srgbClr val="000000"/>
                </a:solidFill>
                <a:latin typeface="Palatino Linotype" panose="02040502050505030304" pitchFamily="18" charset="0"/>
              </a:rPr>
              <a:t>bencilo</a:t>
            </a:r>
            <a:r>
              <a:rPr lang="es-CO" sz="2000" dirty="0">
                <a:solidFill>
                  <a:srgbClr val="000000"/>
                </a:solidFill>
                <a:latin typeface="Palatino Linotype" panose="02040502050505030304" pitchFamily="18" charset="0"/>
              </a:rPr>
              <a:t>, un </a:t>
            </a:r>
            <a:r>
              <a:rPr lang="es-CO" sz="2000" dirty="0" err="1">
                <a:solidFill>
                  <a:srgbClr val="000000"/>
                </a:solidFill>
                <a:latin typeface="Palatino Linotype" panose="02040502050505030304" pitchFamily="18" charset="0"/>
              </a:rPr>
              <a:t>carbocatión</a:t>
            </a:r>
            <a:r>
              <a:rPr lang="es-CO" sz="2000" dirty="0">
                <a:solidFill>
                  <a:srgbClr val="000000"/>
                </a:solidFill>
                <a:latin typeface="Palatino Linotype" panose="02040502050505030304" pitchFamily="18" charset="0"/>
              </a:rPr>
              <a:t> primario, tiene una estabilidad similar al </a:t>
            </a:r>
            <a:r>
              <a:rPr lang="es-CO" sz="2000" dirty="0" err="1">
                <a:solidFill>
                  <a:srgbClr val="000000"/>
                </a:solidFill>
                <a:latin typeface="Palatino Linotype" panose="02040502050505030304" pitchFamily="18" charset="0"/>
              </a:rPr>
              <a:t>carbocatión</a:t>
            </a:r>
            <a:r>
              <a:rPr lang="es-CO" sz="2000" dirty="0">
                <a:solidFill>
                  <a:srgbClr val="000000"/>
                </a:solidFill>
                <a:latin typeface="Palatino Linotype" panose="02040502050505030304" pitchFamily="18" charset="0"/>
              </a:rPr>
              <a:t> isopropilo, que es secundario. Esto se explica por la contribución de las estructuras resonantes II, III y IV a la deslocalización de la carga positiva tal y como se indica a continuación:</a:t>
            </a:r>
            <a:endParaRPr lang="es-CO" sz="2000" dirty="0">
              <a:latin typeface="Palatino Linotype" panose="02040502050505030304" pitchFamily="18" charset="0"/>
            </a:endParaRPr>
          </a:p>
        </p:txBody>
      </p:sp>
      <p:pic>
        <p:nvPicPr>
          <p:cNvPr id="5" name="Picture 4">
            <a:extLst>
              <a:ext uri="{FF2B5EF4-FFF2-40B4-BE49-F238E27FC236}">
                <a16:creationId xmlns:a16="http://schemas.microsoft.com/office/drawing/2014/main" xmlns="" id="{2C0622A4-A3AF-4635-8A63-275C8FE5881C}"/>
              </a:ext>
            </a:extLst>
          </p:cNvPr>
          <p:cNvPicPr>
            <a:picLocks noChangeAspect="1"/>
          </p:cNvPicPr>
          <p:nvPr/>
        </p:nvPicPr>
        <p:blipFill rotWithShape="1">
          <a:blip r:embed="rId2"/>
          <a:srcRect l="21346" t="50000" r="45539" b="14239"/>
          <a:stretch/>
        </p:blipFill>
        <p:spPr>
          <a:xfrm>
            <a:off x="2086708" y="1715387"/>
            <a:ext cx="8018584" cy="4868425"/>
          </a:xfrm>
          <a:prstGeom prst="rect">
            <a:avLst/>
          </a:prstGeom>
        </p:spPr>
      </p:pic>
    </p:spTree>
    <p:extLst>
      <p:ext uri="{BB962C8B-B14F-4D97-AF65-F5344CB8AC3E}">
        <p14:creationId xmlns:p14="http://schemas.microsoft.com/office/powerpoint/2010/main" val="332261684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356DE8F3-EF1D-4B35-A21F-85FE4A50BF41}"/>
              </a:ext>
            </a:extLst>
          </p:cNvPr>
          <p:cNvPicPr>
            <a:picLocks noChangeAspect="1"/>
          </p:cNvPicPr>
          <p:nvPr/>
        </p:nvPicPr>
        <p:blipFill rotWithShape="1">
          <a:blip r:embed="rId2"/>
          <a:srcRect l="19962" t="32196" r="42076" b="23884"/>
          <a:stretch/>
        </p:blipFill>
        <p:spPr>
          <a:xfrm>
            <a:off x="1165733" y="222078"/>
            <a:ext cx="9860534" cy="6413843"/>
          </a:xfrm>
          <a:prstGeom prst="rect">
            <a:avLst/>
          </a:prstGeom>
        </p:spPr>
      </p:pic>
    </p:spTree>
    <p:extLst>
      <p:ext uri="{BB962C8B-B14F-4D97-AF65-F5344CB8AC3E}">
        <p14:creationId xmlns:p14="http://schemas.microsoft.com/office/powerpoint/2010/main" val="28107728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2 Título"/>
          <p:cNvSpPr>
            <a:spLocks noGrp="1"/>
          </p:cNvSpPr>
          <p:nvPr>
            <p:ph type="title"/>
          </p:nvPr>
        </p:nvSpPr>
        <p:spPr>
          <a:xfrm>
            <a:off x="1159701" y="186956"/>
            <a:ext cx="9872597" cy="850900"/>
          </a:xfrm>
        </p:spPr>
        <p:txBody>
          <a:bodyPr/>
          <a:lstStyle/>
          <a:p>
            <a:pPr eaLnBrk="1" hangingPunct="1"/>
            <a:r>
              <a:rPr lang="es-MX" altLang="es-MX" sz="3600" b="1" dirty="0"/>
              <a:t>Objetivo del área curricular o disciplinaria</a:t>
            </a:r>
          </a:p>
        </p:txBody>
      </p:sp>
      <p:sp>
        <p:nvSpPr>
          <p:cNvPr id="54275" name="1 Marcador de contenido"/>
          <p:cNvSpPr>
            <a:spLocks noGrp="1"/>
          </p:cNvSpPr>
          <p:nvPr>
            <p:ph idx="1"/>
          </p:nvPr>
        </p:nvSpPr>
        <p:spPr>
          <a:xfrm>
            <a:off x="182880" y="1538897"/>
            <a:ext cx="11868912" cy="5000625"/>
          </a:xfrm>
        </p:spPr>
        <p:txBody>
          <a:bodyPr/>
          <a:lstStyle/>
          <a:p>
            <a:pPr marL="0" indent="0" algn="just">
              <a:buNone/>
            </a:pPr>
            <a:r>
              <a:rPr lang="es-MX" dirty="0"/>
              <a:t>Procurar el aprendizaje significativo de los conceptos esenciales de la composición, estructura, propiedades, leyes y efectos de las fuerzas moleculares en la materia, así como de los cambios que esta experimenta durante las reacciones a través del estudio de las partículas que la constituyen y su microestructura, los tipos y forma de acomodo de los átomos y sus propiedades, aportando un lenguaje que le facilite al alumno la explicación del comportamiento de la materia</a:t>
            </a:r>
            <a:r>
              <a:rPr lang="es-MX" b="1" dirty="0"/>
              <a:t>. </a:t>
            </a:r>
            <a:endParaRPr lang="es-MX" altLang="es-MX" sz="2800" dirty="0">
              <a:solidFill>
                <a:srgbClr val="000000"/>
              </a:solidFill>
            </a:endParaRPr>
          </a:p>
        </p:txBody>
      </p:sp>
    </p:spTree>
    <p:extLst>
      <p:ext uri="{BB962C8B-B14F-4D97-AF65-F5344CB8AC3E}">
        <p14:creationId xmlns:p14="http://schemas.microsoft.com/office/powerpoint/2010/main" val="355108559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xmlns="" id="{64B6E118-1A77-4E9E-8EC7-E68F1278A146}"/>
              </a:ext>
            </a:extLst>
          </p:cNvPr>
          <p:cNvSpPr/>
          <p:nvPr/>
        </p:nvSpPr>
        <p:spPr>
          <a:xfrm>
            <a:off x="225082" y="253219"/>
            <a:ext cx="3601329" cy="548639"/>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r>
              <a:rPr lang="es-CO" sz="2400" b="1" dirty="0">
                <a:latin typeface="Palatino Linotype" panose="02040502050505030304" pitchFamily="18" charset="0"/>
              </a:rPr>
              <a:t>3. CARBANIONES</a:t>
            </a:r>
          </a:p>
        </p:txBody>
      </p:sp>
      <p:sp>
        <p:nvSpPr>
          <p:cNvPr id="5" name="Arrow: Striped Right 4">
            <a:extLst>
              <a:ext uri="{FF2B5EF4-FFF2-40B4-BE49-F238E27FC236}">
                <a16:creationId xmlns:a16="http://schemas.microsoft.com/office/drawing/2014/main" xmlns="" id="{B7F0F5A9-EA61-4EF8-9A77-253E7FAF8718}"/>
              </a:ext>
            </a:extLst>
          </p:cNvPr>
          <p:cNvSpPr/>
          <p:nvPr/>
        </p:nvSpPr>
        <p:spPr>
          <a:xfrm>
            <a:off x="4012808" y="253218"/>
            <a:ext cx="1026942" cy="548639"/>
          </a:xfrm>
          <a:prstGeom prst="stripedRightArrow">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s-CO"/>
          </a:p>
        </p:txBody>
      </p:sp>
      <p:sp>
        <p:nvSpPr>
          <p:cNvPr id="7" name="Rectangle 6">
            <a:extLst>
              <a:ext uri="{FF2B5EF4-FFF2-40B4-BE49-F238E27FC236}">
                <a16:creationId xmlns:a16="http://schemas.microsoft.com/office/drawing/2014/main" xmlns="" id="{D6494E76-1184-4BB0-B625-F429098EEE58}"/>
              </a:ext>
            </a:extLst>
          </p:cNvPr>
          <p:cNvSpPr/>
          <p:nvPr/>
        </p:nvSpPr>
        <p:spPr>
          <a:xfrm>
            <a:off x="5226147" y="140677"/>
            <a:ext cx="6630573" cy="1015663"/>
          </a:xfrm>
          <a:prstGeom prst="rect">
            <a:avLst/>
          </a:prstGeom>
          <a:ln w="38100"/>
        </p:spPr>
        <p:style>
          <a:lnRef idx="2">
            <a:schemeClr val="accent5"/>
          </a:lnRef>
          <a:fillRef idx="1">
            <a:schemeClr val="lt1"/>
          </a:fillRef>
          <a:effectRef idx="0">
            <a:schemeClr val="accent5"/>
          </a:effectRef>
          <a:fontRef idx="minor">
            <a:schemeClr val="dk1"/>
          </a:fontRef>
        </p:style>
        <p:txBody>
          <a:bodyPr wrap="square">
            <a:spAutoFit/>
          </a:bodyPr>
          <a:lstStyle/>
          <a:p>
            <a:r>
              <a:rPr lang="es-CO" sz="2000" dirty="0">
                <a:solidFill>
                  <a:schemeClr val="tx1"/>
                </a:solidFill>
                <a:latin typeface="Palatino Linotype" panose="02040502050505030304" pitchFamily="18" charset="0"/>
              </a:rPr>
              <a:t>Son especies cargadas negativamente, en las que el átomo de carbono trivalente contiene un par electrónico no compartido.</a:t>
            </a:r>
          </a:p>
        </p:txBody>
      </p:sp>
      <p:sp>
        <p:nvSpPr>
          <p:cNvPr id="8" name="Rectangle 7">
            <a:extLst>
              <a:ext uri="{FF2B5EF4-FFF2-40B4-BE49-F238E27FC236}">
                <a16:creationId xmlns:a16="http://schemas.microsoft.com/office/drawing/2014/main" xmlns="" id="{6A70F257-E831-4BA2-ADC9-F02AC7CFAE38}"/>
              </a:ext>
            </a:extLst>
          </p:cNvPr>
          <p:cNvSpPr/>
          <p:nvPr/>
        </p:nvSpPr>
        <p:spPr>
          <a:xfrm>
            <a:off x="225082" y="1649130"/>
            <a:ext cx="6096000" cy="923330"/>
          </a:xfrm>
          <a:prstGeom prst="rect">
            <a:avLst/>
          </a:prstGeom>
          <a:ln w="38100"/>
        </p:spPr>
        <p:style>
          <a:lnRef idx="2">
            <a:schemeClr val="accent5"/>
          </a:lnRef>
          <a:fillRef idx="1">
            <a:schemeClr val="lt1"/>
          </a:fillRef>
          <a:effectRef idx="0">
            <a:schemeClr val="accent5"/>
          </a:effectRef>
          <a:fontRef idx="minor">
            <a:schemeClr val="dk1"/>
          </a:fontRef>
        </p:style>
        <p:txBody>
          <a:bodyPr>
            <a:spAutoFit/>
          </a:bodyPr>
          <a:lstStyle/>
          <a:p>
            <a:r>
              <a:rPr lang="es-CO" dirty="0">
                <a:solidFill>
                  <a:srgbClr val="000000"/>
                </a:solidFill>
                <a:latin typeface="Palatino Linotype" panose="02040502050505030304" pitchFamily="18" charset="0"/>
              </a:rPr>
              <a:t>Resultan de las rupturas heterolíticas y son sustancias orgánicas con un par de electrones no compartidos (bases de Lewis). </a:t>
            </a:r>
            <a:endParaRPr lang="es-CO" dirty="0">
              <a:latin typeface="Palatino Linotype" panose="02040502050505030304" pitchFamily="18" charset="0"/>
            </a:endParaRPr>
          </a:p>
        </p:txBody>
      </p:sp>
      <p:pic>
        <p:nvPicPr>
          <p:cNvPr id="9" name="Picture 8">
            <a:extLst>
              <a:ext uri="{FF2B5EF4-FFF2-40B4-BE49-F238E27FC236}">
                <a16:creationId xmlns:a16="http://schemas.microsoft.com/office/drawing/2014/main" xmlns="" id="{9F9CD8F4-5AFC-417D-8533-E050FAF0D1B3}"/>
              </a:ext>
            </a:extLst>
          </p:cNvPr>
          <p:cNvPicPr>
            <a:picLocks noChangeAspect="1"/>
          </p:cNvPicPr>
          <p:nvPr/>
        </p:nvPicPr>
        <p:blipFill rotWithShape="1">
          <a:blip r:embed="rId2"/>
          <a:srcRect l="29192" t="45331" r="46462" b="31478"/>
          <a:stretch/>
        </p:blipFill>
        <p:spPr>
          <a:xfrm>
            <a:off x="5226147" y="3065250"/>
            <a:ext cx="6428936" cy="344298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0" name="Rectangle 9">
            <a:extLst>
              <a:ext uri="{FF2B5EF4-FFF2-40B4-BE49-F238E27FC236}">
                <a16:creationId xmlns:a16="http://schemas.microsoft.com/office/drawing/2014/main" xmlns="" id="{70D038D6-FF8E-4140-9C12-5FECD5C03AE2}"/>
              </a:ext>
            </a:extLst>
          </p:cNvPr>
          <p:cNvSpPr/>
          <p:nvPr/>
        </p:nvSpPr>
        <p:spPr>
          <a:xfrm>
            <a:off x="7479792" y="1741463"/>
            <a:ext cx="4300408" cy="369332"/>
          </a:xfrm>
          <a:prstGeom prst="rect">
            <a:avLst/>
          </a:prstGeom>
          <a:ln w="38100"/>
        </p:spPr>
        <p:style>
          <a:lnRef idx="2">
            <a:schemeClr val="accent5"/>
          </a:lnRef>
          <a:fillRef idx="1">
            <a:schemeClr val="lt1"/>
          </a:fillRef>
          <a:effectRef idx="0">
            <a:schemeClr val="accent5"/>
          </a:effectRef>
          <a:fontRef idx="minor">
            <a:schemeClr val="dk1"/>
          </a:fontRef>
        </p:style>
        <p:txBody>
          <a:bodyPr wrap="none">
            <a:spAutoFit/>
          </a:bodyPr>
          <a:lstStyle/>
          <a:p>
            <a:r>
              <a:rPr lang="es-CO" dirty="0">
                <a:solidFill>
                  <a:srgbClr val="000000"/>
                </a:solidFill>
                <a:latin typeface="Palatino Linotype" panose="02040502050505030304" pitchFamily="18" charset="0"/>
              </a:rPr>
              <a:t>Son reactivos nucleofílicos o nucleófilos.</a:t>
            </a:r>
            <a:endParaRPr lang="es-CO" dirty="0"/>
          </a:p>
        </p:txBody>
      </p:sp>
      <p:cxnSp>
        <p:nvCxnSpPr>
          <p:cNvPr id="12" name="Straight Arrow Connector 11">
            <a:extLst>
              <a:ext uri="{FF2B5EF4-FFF2-40B4-BE49-F238E27FC236}">
                <a16:creationId xmlns:a16="http://schemas.microsoft.com/office/drawing/2014/main" xmlns="" id="{A96B7EFC-8598-4959-8E94-323BFB31F1DE}"/>
              </a:ext>
            </a:extLst>
          </p:cNvPr>
          <p:cNvCxnSpPr>
            <a:cxnSpLocks/>
            <a:endCxn id="8" idx="2"/>
          </p:cNvCxnSpPr>
          <p:nvPr/>
        </p:nvCxnSpPr>
        <p:spPr>
          <a:xfrm flipH="1" flipV="1">
            <a:off x="3273082" y="2572460"/>
            <a:ext cx="2164667" cy="85654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xmlns="" id="{FC69C0E9-25F2-4BBE-9B15-F16CE819C250}"/>
              </a:ext>
            </a:extLst>
          </p:cNvPr>
          <p:cNvCxnSpPr>
            <a:cxnSpLocks/>
          </p:cNvCxnSpPr>
          <p:nvPr/>
        </p:nvCxnSpPr>
        <p:spPr>
          <a:xfrm flipV="1">
            <a:off x="9959926" y="2030618"/>
            <a:ext cx="464233" cy="103463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xmlns="" id="{1AA4788B-E7E6-496F-87ED-6F7B11CF47A7}"/>
              </a:ext>
            </a:extLst>
          </p:cNvPr>
          <p:cNvCxnSpPr>
            <a:cxnSpLocks/>
          </p:cNvCxnSpPr>
          <p:nvPr/>
        </p:nvCxnSpPr>
        <p:spPr>
          <a:xfrm flipH="1">
            <a:off x="3826411" y="4389120"/>
            <a:ext cx="1399737" cy="64711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xmlns="" id="{DC7121AA-F073-4F4E-A881-C987F31CE2B3}"/>
              </a:ext>
            </a:extLst>
          </p:cNvPr>
          <p:cNvSpPr/>
          <p:nvPr/>
        </p:nvSpPr>
        <p:spPr>
          <a:xfrm>
            <a:off x="309487" y="4352330"/>
            <a:ext cx="3432517" cy="1323439"/>
          </a:xfrm>
          <a:prstGeom prst="rect">
            <a:avLst/>
          </a:prstGeom>
          <a:ln w="38100"/>
        </p:spPr>
        <p:style>
          <a:lnRef idx="2">
            <a:schemeClr val="accent5"/>
          </a:lnRef>
          <a:fillRef idx="1">
            <a:schemeClr val="lt1"/>
          </a:fillRef>
          <a:effectRef idx="0">
            <a:schemeClr val="accent5"/>
          </a:effectRef>
          <a:fontRef idx="minor">
            <a:schemeClr val="dk1"/>
          </a:fontRef>
        </p:style>
        <p:txBody>
          <a:bodyPr wrap="square">
            <a:spAutoFit/>
          </a:bodyPr>
          <a:lstStyle/>
          <a:p>
            <a:r>
              <a:rPr lang="es-CO" sz="2000" dirty="0">
                <a:latin typeface="Palatino Linotype" panose="02040502050505030304" pitchFamily="18" charset="0"/>
              </a:rPr>
              <a:t>Un carbanión tiene hibridación </a:t>
            </a:r>
            <a:r>
              <a:rPr lang="es-CO" sz="2000" i="1" dirty="0">
                <a:latin typeface="Palatino Linotype" panose="02040502050505030304" pitchFamily="18" charset="0"/>
              </a:rPr>
              <a:t>sp3 </a:t>
            </a:r>
            <a:r>
              <a:rPr lang="es-CO" sz="2000" dirty="0">
                <a:latin typeface="Palatino Linotype" panose="02040502050505030304" pitchFamily="18" charset="0"/>
              </a:rPr>
              <a:t>con una estructura tetraédrica y ángulos de enlace de ~109°.</a:t>
            </a:r>
          </a:p>
        </p:txBody>
      </p:sp>
    </p:spTree>
    <p:extLst>
      <p:ext uri="{BB962C8B-B14F-4D97-AF65-F5344CB8AC3E}">
        <p14:creationId xmlns:p14="http://schemas.microsoft.com/office/powerpoint/2010/main" val="34047926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2094743-DEF0-485B-9F92-B555FD980249}"/>
              </a:ext>
            </a:extLst>
          </p:cNvPr>
          <p:cNvSpPr>
            <a:spLocks noGrp="1"/>
          </p:cNvSpPr>
          <p:nvPr>
            <p:ph type="title"/>
          </p:nvPr>
        </p:nvSpPr>
        <p:spPr>
          <a:xfrm>
            <a:off x="838200" y="47356"/>
            <a:ext cx="9600028" cy="633681"/>
          </a:xfrm>
        </p:spPr>
        <p:txBody>
          <a:bodyPr>
            <a:normAutofit/>
          </a:bodyPr>
          <a:lstStyle/>
          <a:p>
            <a:pPr algn="ctr"/>
            <a:r>
              <a:rPr lang="es-CO" sz="3200" b="1" dirty="0">
                <a:latin typeface="Palatino Linotype" panose="02040502050505030304" pitchFamily="18" charset="0"/>
              </a:rPr>
              <a:t>ESTABILIDAD DE LOS CARBANIONES </a:t>
            </a:r>
          </a:p>
        </p:txBody>
      </p:sp>
      <p:sp>
        <p:nvSpPr>
          <p:cNvPr id="4" name="Rectangle 3">
            <a:extLst>
              <a:ext uri="{FF2B5EF4-FFF2-40B4-BE49-F238E27FC236}">
                <a16:creationId xmlns:a16="http://schemas.microsoft.com/office/drawing/2014/main" xmlns="" id="{ECC74F5E-C571-4284-8266-7BFFF68F8D47}"/>
              </a:ext>
            </a:extLst>
          </p:cNvPr>
          <p:cNvSpPr/>
          <p:nvPr/>
        </p:nvSpPr>
        <p:spPr>
          <a:xfrm>
            <a:off x="318867" y="681037"/>
            <a:ext cx="11694941" cy="707886"/>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2000" dirty="0">
                <a:latin typeface="Palatino Linotype" panose="02040502050505030304" pitchFamily="18" charset="0"/>
              </a:rPr>
              <a:t>En el caso de los carbaniones un grupo dador de electrones aumenta la carga de la zona negativa, por lo que inestabiliza al carbanión</a:t>
            </a:r>
          </a:p>
        </p:txBody>
      </p:sp>
      <p:pic>
        <p:nvPicPr>
          <p:cNvPr id="5" name="Picture 4">
            <a:extLst>
              <a:ext uri="{FF2B5EF4-FFF2-40B4-BE49-F238E27FC236}">
                <a16:creationId xmlns:a16="http://schemas.microsoft.com/office/drawing/2014/main" xmlns="" id="{2EB445BC-3B7F-4850-9984-17BF2ACDF6B1}"/>
              </a:ext>
            </a:extLst>
          </p:cNvPr>
          <p:cNvPicPr>
            <a:picLocks noChangeAspect="1"/>
          </p:cNvPicPr>
          <p:nvPr/>
        </p:nvPicPr>
        <p:blipFill rotWithShape="1">
          <a:blip r:embed="rId2"/>
          <a:srcRect l="17077" t="33760" r="42538" b="31684"/>
          <a:stretch/>
        </p:blipFill>
        <p:spPr>
          <a:xfrm>
            <a:off x="1006201" y="1769385"/>
            <a:ext cx="9952532" cy="478804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76179545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xmlns="" id="{52247501-270E-4FAC-A633-26C9FC633E51}"/>
              </a:ext>
            </a:extLst>
          </p:cNvPr>
          <p:cNvSpPr/>
          <p:nvPr/>
        </p:nvSpPr>
        <p:spPr>
          <a:xfrm>
            <a:off x="762000" y="1160629"/>
            <a:ext cx="10541000" cy="1631216"/>
          </a:xfrm>
          <a:prstGeom prst="rect">
            <a:avLst/>
          </a:prstGeom>
        </p:spPr>
        <p:txBody>
          <a:bodyPr wrap="square">
            <a:spAutoFit/>
          </a:bodyPr>
          <a:lstStyle/>
          <a:p>
            <a:pPr algn="just"/>
            <a:r>
              <a:rPr lang="es-MX" sz="2000" dirty="0"/>
              <a:t>Una reacción orgánica es un proceso por el que los compuestos orgánicos reaccionan para dar lugar a nuevos compuestos. Las especies que participan:</a:t>
            </a:r>
          </a:p>
          <a:p>
            <a:pPr algn="just"/>
            <a:r>
              <a:rPr lang="es-MX" sz="2000" dirty="0"/>
              <a:t>• Sustrato</a:t>
            </a:r>
          </a:p>
          <a:p>
            <a:pPr algn="just"/>
            <a:r>
              <a:rPr lang="es-MX" sz="2000" dirty="0"/>
              <a:t>• Reactivo</a:t>
            </a:r>
          </a:p>
          <a:p>
            <a:pPr algn="just"/>
            <a:r>
              <a:rPr lang="es-MX" sz="2000" dirty="0"/>
              <a:t>• Producto de la reacción: Intermedio: carbocationes, carbaniones y radicales.</a:t>
            </a:r>
          </a:p>
        </p:txBody>
      </p:sp>
      <p:sp>
        <p:nvSpPr>
          <p:cNvPr id="11" name="Título 1">
            <a:extLst>
              <a:ext uri="{FF2B5EF4-FFF2-40B4-BE49-F238E27FC236}">
                <a16:creationId xmlns:a16="http://schemas.microsoft.com/office/drawing/2014/main" xmlns="" id="{CEEE1316-BE0E-4EC8-A8E0-6CA98CBF06E9}"/>
              </a:ext>
            </a:extLst>
          </p:cNvPr>
          <p:cNvSpPr txBox="1">
            <a:spLocks/>
          </p:cNvSpPr>
          <p:nvPr/>
        </p:nvSpPr>
        <p:spPr bwMode="auto">
          <a:xfrm>
            <a:off x="457200" y="220243"/>
            <a:ext cx="10972800" cy="940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a:lstStyle>
          <a:p>
            <a:pPr defTabSz="914400"/>
            <a:r>
              <a:rPr lang="es-ES" sz="2400" b="1" dirty="0"/>
              <a:t>1.1.3.1 </a:t>
            </a:r>
            <a:r>
              <a:rPr lang="es-MX" sz="2400" b="1" dirty="0"/>
              <a:t>Efecto inductivo</a:t>
            </a:r>
          </a:p>
        </p:txBody>
      </p:sp>
      <p:sp>
        <p:nvSpPr>
          <p:cNvPr id="9" name="Rectángulo 8">
            <a:extLst>
              <a:ext uri="{FF2B5EF4-FFF2-40B4-BE49-F238E27FC236}">
                <a16:creationId xmlns:a16="http://schemas.microsoft.com/office/drawing/2014/main" xmlns="" id="{A9F066E6-8DE4-472E-BD20-320D9E9B1B7E}"/>
              </a:ext>
            </a:extLst>
          </p:cNvPr>
          <p:cNvSpPr/>
          <p:nvPr/>
        </p:nvSpPr>
        <p:spPr>
          <a:xfrm>
            <a:off x="762000" y="3338241"/>
            <a:ext cx="10541000" cy="1323439"/>
          </a:xfrm>
          <a:prstGeom prst="rect">
            <a:avLst/>
          </a:prstGeom>
        </p:spPr>
        <p:txBody>
          <a:bodyPr wrap="square">
            <a:spAutoFit/>
          </a:bodyPr>
          <a:lstStyle/>
          <a:p>
            <a:pPr algn="just"/>
            <a:r>
              <a:rPr lang="es-MX" sz="2000" dirty="0">
                <a:solidFill>
                  <a:srgbClr val="333333"/>
                </a:solidFill>
                <a:latin typeface="+mj-lt"/>
              </a:rPr>
              <a:t>Cuando dos átomos de distintos elementos se enlazan químicamente mediante un enlace sigma, los electrones se desplazarán ligeramente hacia el átomo que tenga mayor electronegatividad. Como consecuencia se forman dipolos, en el entorno del átomo que atrae electrones la carga será negativa (δ-), y en los alrededores del otro, la carga será positiva (δ+).</a:t>
            </a:r>
            <a:endParaRPr lang="es-MX" sz="2000" dirty="0">
              <a:latin typeface="+mj-lt"/>
            </a:endParaRPr>
          </a:p>
        </p:txBody>
      </p:sp>
      <p:pic>
        <p:nvPicPr>
          <p:cNvPr id="6146" name="Picture 2">
            <a:extLst>
              <a:ext uri="{FF2B5EF4-FFF2-40B4-BE49-F238E27FC236}">
                <a16:creationId xmlns:a16="http://schemas.microsoft.com/office/drawing/2014/main" xmlns="" id="{8601D6F8-1D53-4374-B905-AA77EABF631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52925" y="5057775"/>
            <a:ext cx="3181350" cy="1238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07194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xmlns="" id="{F7B935AB-0813-4D57-81BA-8A17C3B19303}"/>
              </a:ext>
            </a:extLst>
          </p:cNvPr>
          <p:cNvSpPr/>
          <p:nvPr/>
        </p:nvSpPr>
        <p:spPr>
          <a:xfrm>
            <a:off x="749300" y="1106944"/>
            <a:ext cx="10693400" cy="4093428"/>
          </a:xfrm>
          <a:prstGeom prst="rect">
            <a:avLst/>
          </a:prstGeom>
        </p:spPr>
        <p:txBody>
          <a:bodyPr wrap="square">
            <a:spAutoFit/>
          </a:bodyPr>
          <a:lstStyle/>
          <a:p>
            <a:pPr algn="just" fontAlgn="base"/>
            <a:r>
              <a:rPr lang="es-MX" sz="2000" dirty="0">
                <a:solidFill>
                  <a:srgbClr val="333333"/>
                </a:solidFill>
                <a:latin typeface="+mj-lt"/>
              </a:rPr>
              <a:t>Si el átomo más electronegativo se une a una cadena de carbonos, por ejemplo, la carga positiva es inducida en los átomos que forman esta cadena.  A este fenómeno se le llama </a:t>
            </a:r>
            <a:r>
              <a:rPr lang="es-MX" sz="2000" b="1" dirty="0">
                <a:solidFill>
                  <a:srgbClr val="333333"/>
                </a:solidFill>
                <a:latin typeface="+mj-lt"/>
              </a:rPr>
              <a:t>efecto inductivo estático</a:t>
            </a:r>
            <a:r>
              <a:rPr lang="es-MX" sz="2000" dirty="0">
                <a:solidFill>
                  <a:srgbClr val="333333"/>
                </a:solidFill>
                <a:latin typeface="+mj-lt"/>
              </a:rPr>
              <a:t>. El efecto de inducción de cargas también puede ser ejercido por un medio polar, en este caso el fenómeno se denomina </a:t>
            </a:r>
            <a:r>
              <a:rPr lang="es-MX" sz="2000" b="1" dirty="0">
                <a:solidFill>
                  <a:srgbClr val="333333"/>
                </a:solidFill>
                <a:latin typeface="+mj-lt"/>
              </a:rPr>
              <a:t>efecto inductivo dinámico</a:t>
            </a:r>
            <a:r>
              <a:rPr lang="es-MX" sz="2000" dirty="0">
                <a:solidFill>
                  <a:srgbClr val="333333"/>
                </a:solidFill>
                <a:latin typeface="+mj-lt"/>
              </a:rPr>
              <a:t>.</a:t>
            </a:r>
          </a:p>
          <a:p>
            <a:pPr algn="just" fontAlgn="base"/>
            <a:endParaRPr lang="es-MX" sz="2000" dirty="0">
              <a:solidFill>
                <a:srgbClr val="333333"/>
              </a:solidFill>
              <a:latin typeface="+mj-lt"/>
            </a:endParaRPr>
          </a:p>
          <a:p>
            <a:pPr algn="just" fontAlgn="base"/>
            <a:r>
              <a:rPr lang="es-MX" sz="2000" dirty="0">
                <a:solidFill>
                  <a:srgbClr val="333333"/>
                </a:solidFill>
                <a:latin typeface="+mj-lt"/>
              </a:rPr>
              <a:t>El efecto que ejercen los átomos más electronegativos que el hidrógeno, que es el de atraer electrones hacia sí e inducir carga positiva en el resto de los átomos, es también conocido como </a:t>
            </a:r>
            <a:r>
              <a:rPr lang="es-MX" sz="2000" b="1" dirty="0">
                <a:solidFill>
                  <a:srgbClr val="333333"/>
                </a:solidFill>
                <a:latin typeface="+mj-lt"/>
              </a:rPr>
              <a:t>efecto inductivo aceptor </a:t>
            </a:r>
            <a:r>
              <a:rPr lang="es-MX" sz="2000" dirty="0">
                <a:solidFill>
                  <a:srgbClr val="333333"/>
                </a:solidFill>
                <a:latin typeface="+mj-lt"/>
              </a:rPr>
              <a:t>o </a:t>
            </a:r>
            <a:r>
              <a:rPr lang="es-MX" sz="2000" i="1" dirty="0">
                <a:solidFill>
                  <a:srgbClr val="333333"/>
                </a:solidFill>
                <a:latin typeface="+mj-lt"/>
              </a:rPr>
              <a:t>-I</a:t>
            </a:r>
            <a:r>
              <a:rPr lang="es-MX" sz="2000" dirty="0">
                <a:solidFill>
                  <a:srgbClr val="333333"/>
                </a:solidFill>
                <a:latin typeface="+mj-lt"/>
              </a:rPr>
              <a:t>. Ejemplos de átomos o grupos con efecto inductivo negativo son: flúor, cloro, bromo, nitrógeno, grupo carboxilo, azufre, entre otros.</a:t>
            </a:r>
          </a:p>
          <a:p>
            <a:pPr algn="just" fontAlgn="base"/>
            <a:endParaRPr lang="es-MX" sz="2000" dirty="0">
              <a:solidFill>
                <a:srgbClr val="333333"/>
              </a:solidFill>
              <a:latin typeface="+mj-lt"/>
            </a:endParaRPr>
          </a:p>
          <a:p>
            <a:pPr algn="just" fontAlgn="base"/>
            <a:r>
              <a:rPr lang="es-MX" sz="2000" dirty="0">
                <a:solidFill>
                  <a:srgbClr val="333333"/>
                </a:solidFill>
                <a:latin typeface="+mj-lt"/>
              </a:rPr>
              <a:t>El efecto contrario, causado por átomos o grupos menos electronegativos que el hidrógeno, es denominado </a:t>
            </a:r>
            <a:r>
              <a:rPr lang="es-MX" sz="2000" b="1" dirty="0">
                <a:solidFill>
                  <a:srgbClr val="333333"/>
                </a:solidFill>
                <a:latin typeface="+mj-lt"/>
              </a:rPr>
              <a:t>efecto inductivo dador </a:t>
            </a:r>
            <a:r>
              <a:rPr lang="es-MX" sz="2000" dirty="0">
                <a:solidFill>
                  <a:srgbClr val="333333"/>
                </a:solidFill>
                <a:latin typeface="+mj-lt"/>
              </a:rPr>
              <a:t>o </a:t>
            </a:r>
            <a:r>
              <a:rPr lang="es-MX" sz="2000" i="1" dirty="0">
                <a:solidFill>
                  <a:srgbClr val="333333"/>
                </a:solidFill>
                <a:latin typeface="+mj-lt"/>
              </a:rPr>
              <a:t>+I.</a:t>
            </a:r>
            <a:r>
              <a:rPr lang="es-MX" sz="2000" dirty="0">
                <a:solidFill>
                  <a:srgbClr val="333333"/>
                </a:solidFill>
                <a:latin typeface="+mj-lt"/>
              </a:rPr>
              <a:t> Un ejemplo de este tipo de efecto inductivo (positivo) es por ejemplo el causado por grupos alquilo, metilo, entre otros.</a:t>
            </a:r>
            <a:endParaRPr lang="es-MX" sz="2000" b="0" i="0" dirty="0">
              <a:solidFill>
                <a:srgbClr val="333333"/>
              </a:solidFill>
              <a:effectLst/>
              <a:latin typeface="+mj-lt"/>
            </a:endParaRPr>
          </a:p>
        </p:txBody>
      </p:sp>
    </p:spTree>
    <p:extLst>
      <p:ext uri="{BB962C8B-B14F-4D97-AF65-F5344CB8AC3E}">
        <p14:creationId xmlns:p14="http://schemas.microsoft.com/office/powerpoint/2010/main" val="63704852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xmlns="" id="{CD5598EF-6A70-4E98-9478-723697292A1F}"/>
              </a:ext>
            </a:extLst>
          </p:cNvPr>
          <p:cNvSpPr txBox="1">
            <a:spLocks/>
          </p:cNvSpPr>
          <p:nvPr/>
        </p:nvSpPr>
        <p:spPr bwMode="auto">
          <a:xfrm>
            <a:off x="609600" y="86748"/>
            <a:ext cx="10972800" cy="940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a:lstStyle>
          <a:p>
            <a:pPr defTabSz="914400"/>
            <a:r>
              <a:rPr lang="es-ES" sz="2400" b="1" dirty="0"/>
              <a:t>1.1.3.2 </a:t>
            </a:r>
            <a:r>
              <a:rPr lang="es-MX" sz="2400" b="1" dirty="0"/>
              <a:t>Efecto electrónico</a:t>
            </a:r>
          </a:p>
        </p:txBody>
      </p:sp>
      <p:sp>
        <p:nvSpPr>
          <p:cNvPr id="3" name="Rectángulo 2">
            <a:extLst>
              <a:ext uri="{FF2B5EF4-FFF2-40B4-BE49-F238E27FC236}">
                <a16:creationId xmlns:a16="http://schemas.microsoft.com/office/drawing/2014/main" xmlns="" id="{11607216-B2E8-41CC-BF87-D0B37E56513B}"/>
              </a:ext>
            </a:extLst>
          </p:cNvPr>
          <p:cNvSpPr/>
          <p:nvPr/>
        </p:nvSpPr>
        <p:spPr>
          <a:xfrm>
            <a:off x="609600" y="1027134"/>
            <a:ext cx="10972800" cy="1754326"/>
          </a:xfrm>
          <a:prstGeom prst="rect">
            <a:avLst/>
          </a:prstGeom>
        </p:spPr>
        <p:txBody>
          <a:bodyPr wrap="square">
            <a:spAutoFit/>
          </a:bodyPr>
          <a:lstStyle/>
          <a:p>
            <a:pPr algn="just"/>
            <a:r>
              <a:rPr lang="es-MX" dirty="0"/>
              <a:t>Un  protón está compuesto por una serie de partículas esféricas diminutas que giran a gran velocidad .En su conjunto estas partículas configuran  un espín o giro característico del protón que afecta a su entorno .Debido a que el entorno del protón  es líquido (acuoso), con su giro produce un efecto “batidora o torbellino”, creando un  pequeño ciclón a escala subatómica que llamaremos espiral o espirógrafo del protón. Estos remolinos poseen una fuerza directamente proporcional a la velocidad del giro;  es lo que llamamos carga eléctrica de una partícula, que será positiva o negativa según sea la dirección del giro.</a:t>
            </a:r>
          </a:p>
        </p:txBody>
      </p:sp>
      <p:pic>
        <p:nvPicPr>
          <p:cNvPr id="5122" name="Picture 2" descr="Efecto elÃ©ctrico">
            <a:extLst>
              <a:ext uri="{FF2B5EF4-FFF2-40B4-BE49-F238E27FC236}">
                <a16:creationId xmlns:a16="http://schemas.microsoft.com/office/drawing/2014/main" xmlns="" id="{EE2E75F8-DFB2-41C4-BEA3-C040A772EDC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5000" y="3033851"/>
            <a:ext cx="2590800" cy="2809875"/>
          </a:xfrm>
          <a:prstGeom prst="rect">
            <a:avLst/>
          </a:prstGeom>
          <a:noFill/>
          <a:extLst>
            <a:ext uri="{909E8E84-426E-40DD-AFC4-6F175D3DCCD1}">
              <a14:hiddenFill xmlns:a14="http://schemas.microsoft.com/office/drawing/2010/main">
                <a:solidFill>
                  <a:srgbClr val="FFFFFF"/>
                </a:solidFill>
              </a14:hiddenFill>
            </a:ext>
          </a:extLst>
        </p:spPr>
      </p:pic>
      <p:sp>
        <p:nvSpPr>
          <p:cNvPr id="6" name="Rectángulo 5">
            <a:extLst>
              <a:ext uri="{FF2B5EF4-FFF2-40B4-BE49-F238E27FC236}">
                <a16:creationId xmlns:a16="http://schemas.microsoft.com/office/drawing/2014/main" xmlns="" id="{2890BA0B-9815-4A51-AF63-23CB66128DEC}"/>
              </a:ext>
            </a:extLst>
          </p:cNvPr>
          <p:cNvSpPr/>
          <p:nvPr/>
        </p:nvSpPr>
        <p:spPr>
          <a:xfrm>
            <a:off x="3378200" y="2781460"/>
            <a:ext cx="8178800" cy="3416320"/>
          </a:xfrm>
          <a:prstGeom prst="rect">
            <a:avLst/>
          </a:prstGeom>
        </p:spPr>
        <p:txBody>
          <a:bodyPr wrap="square">
            <a:spAutoFit/>
          </a:bodyPr>
          <a:lstStyle/>
          <a:p>
            <a:pPr algn="just"/>
            <a:r>
              <a:rPr lang="es-MX" dirty="0"/>
              <a:t>Este efecto produce una perturbación a su alrededor, que lo deja inestable; el protón está ahora  cargado positivamente .El electrón también está compuesto por una serie de pequeñas partículas esféricas, cuyo giro conjunto configuran el espín del electrón.</a:t>
            </a:r>
          </a:p>
          <a:p>
            <a:pPr algn="just"/>
            <a:endParaRPr lang="es-MX" dirty="0"/>
          </a:p>
          <a:p>
            <a:pPr algn="just"/>
            <a:r>
              <a:rPr lang="es-MX" dirty="0"/>
              <a:t>El giro del electrón produce su propia espiral que  mantiene aproximadamente la misma velocidad  y fuerza que la espiral del protón, aunque sus direcciones son contrarias.</a:t>
            </a:r>
          </a:p>
          <a:p>
            <a:pPr algn="just"/>
            <a:endParaRPr lang="es-MX" dirty="0"/>
          </a:p>
          <a:p>
            <a:pPr algn="just"/>
            <a:r>
              <a:rPr lang="es-MX" dirty="0"/>
              <a:t>Al entrar un electrón en la órbita del protón, se ve  absorbido por el torbellino  de éste neutralizándolo en su mayor parte por su espiral contraria permaneciendo entonces el átomo eléctricamente neutro y no ocasionando perturbación en su entorno.</a:t>
            </a:r>
          </a:p>
        </p:txBody>
      </p:sp>
    </p:spTree>
    <p:extLst>
      <p:ext uri="{BB962C8B-B14F-4D97-AF65-F5344CB8AC3E}">
        <p14:creationId xmlns:p14="http://schemas.microsoft.com/office/powerpoint/2010/main" val="27529780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xmlns="" id="{CD5598EF-6A70-4E98-9478-723697292A1F}"/>
              </a:ext>
            </a:extLst>
          </p:cNvPr>
          <p:cNvSpPr txBox="1">
            <a:spLocks/>
          </p:cNvSpPr>
          <p:nvPr/>
        </p:nvSpPr>
        <p:spPr bwMode="auto">
          <a:xfrm>
            <a:off x="609600" y="86748"/>
            <a:ext cx="10972800" cy="940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a:lstStyle>
          <a:p>
            <a:pPr defTabSz="914400"/>
            <a:r>
              <a:rPr lang="es-ES" sz="2400" b="1" dirty="0"/>
              <a:t>...</a:t>
            </a:r>
            <a:endParaRPr lang="es-MX" sz="2400" b="1" dirty="0"/>
          </a:p>
        </p:txBody>
      </p:sp>
      <p:pic>
        <p:nvPicPr>
          <p:cNvPr id="9218" name="Picture 2" descr="Efecto elÃ©ctrico">
            <a:extLst>
              <a:ext uri="{FF2B5EF4-FFF2-40B4-BE49-F238E27FC236}">
                <a16:creationId xmlns:a16="http://schemas.microsoft.com/office/drawing/2014/main" xmlns="" id="{8E6068A2-BA56-49E6-BEAC-4765D2E1B1A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36950" y="1128157"/>
            <a:ext cx="4953000" cy="2543175"/>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Efecto elÃ©ctrico">
            <a:extLst>
              <a:ext uri="{FF2B5EF4-FFF2-40B4-BE49-F238E27FC236}">
                <a16:creationId xmlns:a16="http://schemas.microsoft.com/office/drawing/2014/main" xmlns="" id="{FB59332D-24BF-4895-8327-69F04F5056B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36950" y="3761352"/>
            <a:ext cx="4762500" cy="3009900"/>
          </a:xfrm>
          <a:prstGeom prst="rect">
            <a:avLst/>
          </a:prstGeom>
          <a:noFill/>
          <a:extLst>
            <a:ext uri="{909E8E84-426E-40DD-AFC4-6F175D3DCCD1}">
              <a14:hiddenFill xmlns:a14="http://schemas.microsoft.com/office/drawing/2010/main">
                <a:solidFill>
                  <a:srgbClr val="FFFFFF"/>
                </a:solidFill>
              </a14:hiddenFill>
            </a:ext>
          </a:extLst>
        </p:spPr>
      </p:pic>
      <p:sp>
        <p:nvSpPr>
          <p:cNvPr id="5" name="Rectángulo 4">
            <a:extLst>
              <a:ext uri="{FF2B5EF4-FFF2-40B4-BE49-F238E27FC236}">
                <a16:creationId xmlns:a16="http://schemas.microsoft.com/office/drawing/2014/main" xmlns="" id="{4E342E34-4980-4FF2-BF16-BFDED6F17C88}"/>
              </a:ext>
            </a:extLst>
          </p:cNvPr>
          <p:cNvSpPr/>
          <p:nvPr/>
        </p:nvSpPr>
        <p:spPr>
          <a:xfrm>
            <a:off x="819150" y="758825"/>
            <a:ext cx="10553700" cy="369332"/>
          </a:xfrm>
          <a:prstGeom prst="rect">
            <a:avLst/>
          </a:prstGeom>
        </p:spPr>
        <p:txBody>
          <a:bodyPr wrap="square">
            <a:spAutoFit/>
          </a:bodyPr>
          <a:lstStyle/>
          <a:p>
            <a:pPr algn="just"/>
            <a:r>
              <a:rPr lang="es-MX" dirty="0"/>
              <a:t>Como vemos la espiral resultante se ha quedado muy debilitada y la carga eléctrica inicial se ha neutralizado.</a:t>
            </a:r>
          </a:p>
        </p:txBody>
      </p:sp>
    </p:spTree>
    <p:extLst>
      <p:ext uri="{BB962C8B-B14F-4D97-AF65-F5344CB8AC3E}">
        <p14:creationId xmlns:p14="http://schemas.microsoft.com/office/powerpoint/2010/main" val="290048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xmlns="" id="{CD5598EF-6A70-4E98-9478-723697292A1F}"/>
              </a:ext>
            </a:extLst>
          </p:cNvPr>
          <p:cNvSpPr txBox="1">
            <a:spLocks/>
          </p:cNvSpPr>
          <p:nvPr/>
        </p:nvSpPr>
        <p:spPr bwMode="auto">
          <a:xfrm>
            <a:off x="609600" y="86748"/>
            <a:ext cx="10972800" cy="940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a:lstStyle>
          <a:p>
            <a:pPr defTabSz="914400"/>
            <a:r>
              <a:rPr lang="es-ES" sz="2400" b="1" dirty="0"/>
              <a:t>1.1.3.3 </a:t>
            </a:r>
            <a:r>
              <a:rPr lang="es-MX" sz="2400" b="1" dirty="0"/>
              <a:t>Efecto de resonancia</a:t>
            </a:r>
          </a:p>
        </p:txBody>
      </p:sp>
      <p:sp>
        <p:nvSpPr>
          <p:cNvPr id="3" name="Rectángulo 2">
            <a:extLst>
              <a:ext uri="{FF2B5EF4-FFF2-40B4-BE49-F238E27FC236}">
                <a16:creationId xmlns:a16="http://schemas.microsoft.com/office/drawing/2014/main" xmlns="" id="{F1C72945-A9C9-4670-A12D-1ACA5556EC85}"/>
              </a:ext>
            </a:extLst>
          </p:cNvPr>
          <p:cNvSpPr/>
          <p:nvPr/>
        </p:nvSpPr>
        <p:spPr>
          <a:xfrm>
            <a:off x="609600" y="1027134"/>
            <a:ext cx="10972800" cy="1200329"/>
          </a:xfrm>
          <a:prstGeom prst="rect">
            <a:avLst/>
          </a:prstGeom>
        </p:spPr>
        <p:txBody>
          <a:bodyPr wrap="square">
            <a:spAutoFit/>
          </a:bodyPr>
          <a:lstStyle/>
          <a:p>
            <a:pPr algn="just"/>
            <a:r>
              <a:rPr lang="es-MX" dirty="0"/>
              <a:t>Algunas moléculas pueden ser representadas por  dos o más estructuras de Lewis distintas,  que difieren entre ellas sólo en la posición de algunos electrones. A este fenómeno se le llama efecto mesomérico  o de resonancia. En estos casos, la molécula real tiene propiedades de ambas estructuras, y se dice que es un híbrido de resonancia de ambas estructuras resonantes.</a:t>
            </a:r>
          </a:p>
        </p:txBody>
      </p:sp>
      <p:sp>
        <p:nvSpPr>
          <p:cNvPr id="5" name="Rectángulo 4">
            <a:extLst>
              <a:ext uri="{FF2B5EF4-FFF2-40B4-BE49-F238E27FC236}">
                <a16:creationId xmlns:a16="http://schemas.microsoft.com/office/drawing/2014/main" xmlns="" id="{59B4CEA9-84AF-4E6F-935E-679916E5A36B}"/>
              </a:ext>
            </a:extLst>
          </p:cNvPr>
          <p:cNvSpPr/>
          <p:nvPr/>
        </p:nvSpPr>
        <p:spPr>
          <a:xfrm>
            <a:off x="609600" y="2505670"/>
            <a:ext cx="10972800" cy="923330"/>
          </a:xfrm>
          <a:prstGeom prst="rect">
            <a:avLst/>
          </a:prstGeom>
        </p:spPr>
        <p:txBody>
          <a:bodyPr wrap="square">
            <a:spAutoFit/>
          </a:bodyPr>
          <a:lstStyle/>
          <a:p>
            <a:pPr algn="just"/>
            <a:r>
              <a:rPr lang="es-MX" dirty="0">
                <a:solidFill>
                  <a:srgbClr val="333333"/>
                </a:solidFill>
                <a:latin typeface="+mj-lt"/>
              </a:rPr>
              <a:t>El efecto de resonancia está dado por la deslocalización de electrones, que no se encuentran en un punto fijo, sino que se distribuyen de manera homogénea en la molécula, brindándole estabilidad. Por lo tanto, cuantas más estructuras resonantes tiene la molécula, más estable será.</a:t>
            </a:r>
            <a:endParaRPr lang="es-MX" dirty="0">
              <a:latin typeface="+mj-lt"/>
            </a:endParaRPr>
          </a:p>
        </p:txBody>
      </p:sp>
      <p:pic>
        <p:nvPicPr>
          <p:cNvPr id="4098" name="Picture 2">
            <a:extLst>
              <a:ext uri="{FF2B5EF4-FFF2-40B4-BE49-F238E27FC236}">
                <a16:creationId xmlns:a16="http://schemas.microsoft.com/office/drawing/2014/main" xmlns="" id="{C503A2D5-A958-4946-A969-BCC979A25EE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39753" y="3707207"/>
            <a:ext cx="5312493" cy="923330"/>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a:extLst>
              <a:ext uri="{FF2B5EF4-FFF2-40B4-BE49-F238E27FC236}">
                <a16:creationId xmlns:a16="http://schemas.microsoft.com/office/drawing/2014/main" xmlns="" id="{ABC44358-C9DF-49BC-96ED-B1596465227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10596" y="4713779"/>
            <a:ext cx="5770806" cy="9233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176227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xmlns="" id="{CD5598EF-6A70-4E98-9478-723697292A1F}"/>
              </a:ext>
            </a:extLst>
          </p:cNvPr>
          <p:cNvSpPr txBox="1">
            <a:spLocks/>
          </p:cNvSpPr>
          <p:nvPr/>
        </p:nvSpPr>
        <p:spPr bwMode="auto">
          <a:xfrm>
            <a:off x="609600" y="86748"/>
            <a:ext cx="10972800" cy="940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a:lstStyle>
          <a:p>
            <a:pPr defTabSz="914400"/>
            <a:r>
              <a:rPr lang="es-ES" sz="2400" b="1" dirty="0"/>
              <a:t>1.1.3.4 </a:t>
            </a:r>
            <a:r>
              <a:rPr lang="es-MX" sz="2400" b="1" dirty="0"/>
              <a:t>Polaridad y Solvatación de las moléculas orgánicas</a:t>
            </a:r>
          </a:p>
        </p:txBody>
      </p:sp>
      <p:sp>
        <p:nvSpPr>
          <p:cNvPr id="3" name="Rectángulo 2">
            <a:extLst>
              <a:ext uri="{FF2B5EF4-FFF2-40B4-BE49-F238E27FC236}">
                <a16:creationId xmlns:a16="http://schemas.microsoft.com/office/drawing/2014/main" xmlns="" id="{00280EE5-54F3-430D-BED1-664E71828501}"/>
              </a:ext>
            </a:extLst>
          </p:cNvPr>
          <p:cNvSpPr/>
          <p:nvPr/>
        </p:nvSpPr>
        <p:spPr>
          <a:xfrm>
            <a:off x="609600" y="1027134"/>
            <a:ext cx="10972800" cy="2031325"/>
          </a:xfrm>
          <a:prstGeom prst="rect">
            <a:avLst/>
          </a:prstGeom>
        </p:spPr>
        <p:txBody>
          <a:bodyPr wrap="square">
            <a:spAutoFit/>
          </a:bodyPr>
          <a:lstStyle/>
          <a:p>
            <a:pPr algn="just"/>
            <a:r>
              <a:rPr lang="es-MX" dirty="0"/>
              <a:t>La polaridad química es una propiedad que se caracteriza por la presencia de una marcada distribución heterogénea de las densidades electrónicas en una molécula. En su estructura, por lo tanto, hay regiones cargadas negativamente (δ-), y otras cargadas positivamente (δ+), generando un momento dipolar.</a:t>
            </a:r>
          </a:p>
          <a:p>
            <a:pPr algn="just"/>
            <a:endParaRPr lang="es-MX" dirty="0"/>
          </a:p>
          <a:p>
            <a:pPr algn="just"/>
            <a:r>
              <a:rPr lang="es-MX" dirty="0"/>
              <a:t>El momento dipolar (µ) de enlace es una forma de expresión de la polaridad de una molécula.  Se suele representar como un vector cuyo origen se encuentra en la carga (+) y su fin está ubicado en la carga (-), aunque algunos químicos lo representan en forma inversa.</a:t>
            </a:r>
          </a:p>
        </p:txBody>
      </p:sp>
      <p:sp>
        <p:nvSpPr>
          <p:cNvPr id="6" name="Rectángulo 5">
            <a:extLst>
              <a:ext uri="{FF2B5EF4-FFF2-40B4-BE49-F238E27FC236}">
                <a16:creationId xmlns:a16="http://schemas.microsoft.com/office/drawing/2014/main" xmlns="" id="{085B0C40-45D9-44D9-B860-4565A1540264}"/>
              </a:ext>
            </a:extLst>
          </p:cNvPr>
          <p:cNvSpPr/>
          <p:nvPr/>
        </p:nvSpPr>
        <p:spPr>
          <a:xfrm>
            <a:off x="609600" y="3153210"/>
            <a:ext cx="10972800" cy="3139321"/>
          </a:xfrm>
          <a:prstGeom prst="rect">
            <a:avLst/>
          </a:prstGeom>
        </p:spPr>
        <p:txBody>
          <a:bodyPr wrap="square">
            <a:spAutoFit/>
          </a:bodyPr>
          <a:lstStyle/>
          <a:p>
            <a:r>
              <a:rPr lang="es-MX" dirty="0"/>
              <a:t>El momento dipolar µ viene definido por la siguiente ecuación:µ = </a:t>
            </a:r>
            <a:r>
              <a:rPr lang="es-MX" dirty="0" err="1"/>
              <a:t>δ·d</a:t>
            </a:r>
            <a:endParaRPr lang="es-MX" dirty="0"/>
          </a:p>
          <a:p>
            <a:endParaRPr lang="es-MX" dirty="0"/>
          </a:p>
          <a:p>
            <a:r>
              <a:rPr lang="es-MX" dirty="0"/>
              <a:t>Donde δ es carga eléctrica de cada polo, positivo (+δ) o negativo (–δ), y d es la distancia entre ellos.</a:t>
            </a:r>
          </a:p>
          <a:p>
            <a:endParaRPr lang="es-MX" dirty="0"/>
          </a:p>
          <a:p>
            <a:r>
              <a:rPr lang="es-MX" dirty="0"/>
              <a:t>El momento dipolar suele ser expresado en </a:t>
            </a:r>
            <a:r>
              <a:rPr lang="es-MX" dirty="0" err="1"/>
              <a:t>debye</a:t>
            </a:r>
            <a:r>
              <a:rPr lang="es-MX" dirty="0"/>
              <a:t>, representado por el símbolo D. Un </a:t>
            </a:r>
            <a:r>
              <a:rPr lang="es-MX" dirty="0" err="1"/>
              <a:t>coulomb·metro</a:t>
            </a:r>
            <a:r>
              <a:rPr lang="es-MX" dirty="0"/>
              <a:t> equivale a 2,998·1029 D.</a:t>
            </a:r>
          </a:p>
          <a:p>
            <a:endParaRPr lang="es-MX" dirty="0"/>
          </a:p>
          <a:p>
            <a:pPr algn="just"/>
            <a:r>
              <a:rPr lang="es-MX" dirty="0"/>
              <a:t>El valor del momento dipolar del enlace entre dos átomos diferentes está en relación a la diferencia de electronegatividades de los átomos que forman el enlace. Para que una molécula sea polar no basta con tener en su estructura enlaces polares, sino que además debe tener una geometría asimétrica; de tal manera, que impida que los momentos dipolares se anulen vectorialmente entre sí.</a:t>
            </a:r>
          </a:p>
        </p:txBody>
      </p:sp>
    </p:spTree>
    <p:extLst>
      <p:ext uri="{BB962C8B-B14F-4D97-AF65-F5344CB8AC3E}">
        <p14:creationId xmlns:p14="http://schemas.microsoft.com/office/powerpoint/2010/main" val="325987712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xmlns="" id="{CD5598EF-6A70-4E98-9478-723697292A1F}"/>
              </a:ext>
            </a:extLst>
          </p:cNvPr>
          <p:cNvSpPr txBox="1">
            <a:spLocks/>
          </p:cNvSpPr>
          <p:nvPr/>
        </p:nvSpPr>
        <p:spPr bwMode="auto">
          <a:xfrm>
            <a:off x="609600" y="86748"/>
            <a:ext cx="10972800" cy="940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a:lstStyle>
          <a:p>
            <a:pPr defTabSz="914400"/>
            <a:r>
              <a:rPr lang="es-ES" sz="2400" b="1" dirty="0"/>
              <a:t>…</a:t>
            </a:r>
            <a:endParaRPr lang="es-MX" sz="2400" b="1" dirty="0"/>
          </a:p>
        </p:txBody>
      </p:sp>
      <p:sp>
        <p:nvSpPr>
          <p:cNvPr id="5" name="Rectángulo 4">
            <a:extLst>
              <a:ext uri="{FF2B5EF4-FFF2-40B4-BE49-F238E27FC236}">
                <a16:creationId xmlns:a16="http://schemas.microsoft.com/office/drawing/2014/main" xmlns="" id="{22D8602D-9771-4EF6-A46B-93B9BAC304F5}"/>
              </a:ext>
            </a:extLst>
          </p:cNvPr>
          <p:cNvSpPr/>
          <p:nvPr/>
        </p:nvSpPr>
        <p:spPr>
          <a:xfrm>
            <a:off x="609600" y="932240"/>
            <a:ext cx="10972800" cy="2031325"/>
          </a:xfrm>
          <a:prstGeom prst="rect">
            <a:avLst/>
          </a:prstGeom>
        </p:spPr>
        <p:txBody>
          <a:bodyPr wrap="square">
            <a:spAutoFit/>
          </a:bodyPr>
          <a:lstStyle/>
          <a:p>
            <a:pPr algn="just"/>
            <a:r>
              <a:rPr lang="es-MX" dirty="0"/>
              <a:t>La solvatación es la unión física y química entre partículas de soluto y de solvente en una disolución. Se diferencia del concepto de solubilidad en el hecho de que no existe un equilibrio termodinámico entre un sólido y sus partículas disueltas.</a:t>
            </a:r>
          </a:p>
          <a:p>
            <a:endParaRPr lang="es-MX" dirty="0"/>
          </a:p>
          <a:p>
            <a:pPr algn="just"/>
            <a:r>
              <a:rPr lang="es-MX" dirty="0"/>
              <a:t>Esta unión es la responsable de que los sólidos disueltos “desaparezcan” a la vista de los espectadores; cuando en realidad, las partículas se vuelven muy pequeñas y terminan “arropadas” por sábanas de moléculas de solvente, lo cual hace imposible observarlas.</a:t>
            </a:r>
          </a:p>
        </p:txBody>
      </p:sp>
      <p:pic>
        <p:nvPicPr>
          <p:cNvPr id="12291" name="Picture 3">
            <a:extLst>
              <a:ext uri="{FF2B5EF4-FFF2-40B4-BE49-F238E27FC236}">
                <a16:creationId xmlns:a16="http://schemas.microsoft.com/office/drawing/2014/main" xmlns="" id="{AD7214DF-06EC-4BC0-A215-C4CAC018723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39306" y="2902075"/>
            <a:ext cx="5513388" cy="38691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15890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a:extLst>
              <a:ext uri="{FF2B5EF4-FFF2-40B4-BE49-F238E27FC236}">
                <a16:creationId xmlns:a16="http://schemas.microsoft.com/office/drawing/2014/main" xmlns="" id="{F6315F9C-40F4-4E2C-9C3C-1B50DB6B17B8}"/>
              </a:ext>
            </a:extLst>
          </p:cNvPr>
          <p:cNvSpPr txBox="1">
            <a:spLocks/>
          </p:cNvSpPr>
          <p:nvPr/>
        </p:nvSpPr>
        <p:spPr bwMode="auto">
          <a:xfrm>
            <a:off x="609600" y="86748"/>
            <a:ext cx="10972800" cy="940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a:lstStyle>
          <a:p>
            <a:pPr defTabSz="914400"/>
            <a:r>
              <a:rPr lang="es-ES" sz="2400" b="1" dirty="0"/>
              <a:t>1.2 Clasificación de las reacciones</a:t>
            </a:r>
          </a:p>
        </p:txBody>
      </p:sp>
      <p:pic>
        <p:nvPicPr>
          <p:cNvPr id="7170" name="Picture 2" descr="Resultado de imagen para clasificacion de reacciones quimicas">
            <a:extLst>
              <a:ext uri="{FF2B5EF4-FFF2-40B4-BE49-F238E27FC236}">
                <a16:creationId xmlns:a16="http://schemas.microsoft.com/office/drawing/2014/main" xmlns="" id="{452331E0-8EBF-4455-A800-252EB457EBD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7525" y="1147763"/>
            <a:ext cx="6076950" cy="4562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48180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2 Título"/>
          <p:cNvSpPr>
            <a:spLocks noGrp="1"/>
          </p:cNvSpPr>
          <p:nvPr>
            <p:ph type="title"/>
          </p:nvPr>
        </p:nvSpPr>
        <p:spPr>
          <a:xfrm>
            <a:off x="1159701" y="186956"/>
            <a:ext cx="9872597" cy="850900"/>
          </a:xfrm>
        </p:spPr>
        <p:txBody>
          <a:bodyPr/>
          <a:lstStyle/>
          <a:p>
            <a:pPr eaLnBrk="1" hangingPunct="1"/>
            <a:r>
              <a:rPr lang="es-MX" altLang="es-MX" sz="3600" b="1" dirty="0"/>
              <a:t>Objetivo de la unidad de aprendizaje</a:t>
            </a:r>
          </a:p>
        </p:txBody>
      </p:sp>
      <p:sp>
        <p:nvSpPr>
          <p:cNvPr id="54275" name="1 Marcador de contenido"/>
          <p:cNvSpPr>
            <a:spLocks noGrp="1"/>
          </p:cNvSpPr>
          <p:nvPr>
            <p:ph idx="1"/>
          </p:nvPr>
        </p:nvSpPr>
        <p:spPr>
          <a:xfrm>
            <a:off x="161543" y="399030"/>
            <a:ext cx="11868912" cy="2143755"/>
          </a:xfrm>
        </p:spPr>
        <p:txBody>
          <a:bodyPr/>
          <a:lstStyle/>
          <a:p>
            <a:pPr marL="0" indent="0" algn="just">
              <a:buNone/>
            </a:pPr>
            <a:endParaRPr lang="es-MX" dirty="0"/>
          </a:p>
          <a:p>
            <a:pPr marL="0" indent="0" algn="just">
              <a:buNone/>
            </a:pPr>
            <a:endParaRPr lang="es-MX" dirty="0"/>
          </a:p>
          <a:p>
            <a:pPr marL="0" indent="0" algn="just">
              <a:buNone/>
            </a:pPr>
            <a:r>
              <a:rPr lang="es-MX" dirty="0"/>
              <a:t>Emplear los fundamentos de Química Orgánica Alifática y Aromática, reconociendo las propiedades físicas y químicas de alcanos, alquenos, alquinos y del benceno y sus derivados; así como la reactividad de estos grupos funcionales, para resolver problemas relacionados con la industria química y comprender conceptos en cursos posteriores, mediante el manejo bibliográfico y </a:t>
            </a:r>
            <a:r>
              <a:rPr lang="es-MX" dirty="0" err="1"/>
              <a:t>TICs</a:t>
            </a:r>
            <a:r>
              <a:rPr lang="es-MX" dirty="0"/>
              <a:t>, promoviendo el trabajo en equipo bajo un marco de identidad profesional, equidad de género y buenas prácticas con énfasis en el cuidado del ambiente.</a:t>
            </a:r>
          </a:p>
        </p:txBody>
      </p:sp>
    </p:spTree>
    <p:extLst>
      <p:ext uri="{BB962C8B-B14F-4D97-AF65-F5344CB8AC3E}">
        <p14:creationId xmlns:p14="http://schemas.microsoft.com/office/powerpoint/2010/main" val="226603412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a:extLst>
              <a:ext uri="{FF2B5EF4-FFF2-40B4-BE49-F238E27FC236}">
                <a16:creationId xmlns:a16="http://schemas.microsoft.com/office/drawing/2014/main" xmlns="" id="{F6315F9C-40F4-4E2C-9C3C-1B50DB6B17B8}"/>
              </a:ext>
            </a:extLst>
          </p:cNvPr>
          <p:cNvSpPr txBox="1">
            <a:spLocks/>
          </p:cNvSpPr>
          <p:nvPr/>
        </p:nvSpPr>
        <p:spPr bwMode="auto">
          <a:xfrm>
            <a:off x="609600" y="86748"/>
            <a:ext cx="10972800" cy="940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a:lstStyle>
          <a:p>
            <a:pPr defTabSz="914400"/>
            <a:r>
              <a:rPr lang="es-ES" sz="2400" b="1" dirty="0"/>
              <a:t>…</a:t>
            </a:r>
          </a:p>
        </p:txBody>
      </p:sp>
      <p:pic>
        <p:nvPicPr>
          <p:cNvPr id="18434" name="Picture 2" descr="Resultado de imagen para reacciones quimicas">
            <a:extLst>
              <a:ext uri="{FF2B5EF4-FFF2-40B4-BE49-F238E27FC236}">
                <a16:creationId xmlns:a16="http://schemas.microsoft.com/office/drawing/2014/main" xmlns="" id="{25B6DCB5-3348-46CA-82CB-C0442A7DC9E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51546" y="1226024"/>
            <a:ext cx="8291513" cy="51804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280866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a:extLst>
              <a:ext uri="{FF2B5EF4-FFF2-40B4-BE49-F238E27FC236}">
                <a16:creationId xmlns:a16="http://schemas.microsoft.com/office/drawing/2014/main" xmlns="" id="{F6315F9C-40F4-4E2C-9C3C-1B50DB6B17B8}"/>
              </a:ext>
            </a:extLst>
          </p:cNvPr>
          <p:cNvSpPr txBox="1">
            <a:spLocks/>
          </p:cNvSpPr>
          <p:nvPr/>
        </p:nvSpPr>
        <p:spPr bwMode="auto">
          <a:xfrm>
            <a:off x="609600" y="86748"/>
            <a:ext cx="10972800" cy="940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a:lstStyle>
          <a:p>
            <a:pPr defTabSz="914400"/>
            <a:r>
              <a:rPr lang="es-ES" sz="2400" b="1" dirty="0"/>
              <a:t>1.2.1 Intermediarios reactivos</a:t>
            </a:r>
          </a:p>
        </p:txBody>
      </p:sp>
      <p:sp>
        <p:nvSpPr>
          <p:cNvPr id="3" name="Rectángulo 2">
            <a:extLst>
              <a:ext uri="{FF2B5EF4-FFF2-40B4-BE49-F238E27FC236}">
                <a16:creationId xmlns:a16="http://schemas.microsoft.com/office/drawing/2014/main" xmlns="" id="{31B8D61C-FA7E-41A2-B397-21C7577A96E1}"/>
              </a:ext>
            </a:extLst>
          </p:cNvPr>
          <p:cNvSpPr/>
          <p:nvPr/>
        </p:nvSpPr>
        <p:spPr>
          <a:xfrm>
            <a:off x="609599" y="1027134"/>
            <a:ext cx="10972799" cy="2308324"/>
          </a:xfrm>
          <a:prstGeom prst="rect">
            <a:avLst/>
          </a:prstGeom>
        </p:spPr>
        <p:txBody>
          <a:bodyPr wrap="square">
            <a:spAutoFit/>
          </a:bodyPr>
          <a:lstStyle/>
          <a:p>
            <a:pPr algn="just"/>
            <a:r>
              <a:rPr lang="es-MX" dirty="0"/>
              <a:t>Especie reactiva, energéticamente estable y con vida media que depende de la estructura del mismo.</a:t>
            </a:r>
          </a:p>
          <a:p>
            <a:pPr algn="just"/>
            <a:r>
              <a:rPr lang="es-MX" dirty="0" err="1"/>
              <a:t>Carbocation</a:t>
            </a:r>
            <a:r>
              <a:rPr lang="es-MX" dirty="0"/>
              <a:t> o ion </a:t>
            </a:r>
            <a:r>
              <a:rPr lang="es-MX" dirty="0" err="1"/>
              <a:t>carbenio</a:t>
            </a:r>
            <a:endParaRPr lang="es-MX" dirty="0"/>
          </a:p>
          <a:p>
            <a:pPr algn="just"/>
            <a:r>
              <a:rPr lang="es-MX" dirty="0" err="1"/>
              <a:t>Carbanion</a:t>
            </a:r>
            <a:endParaRPr lang="es-MX" dirty="0"/>
          </a:p>
          <a:p>
            <a:pPr algn="just"/>
            <a:r>
              <a:rPr lang="es-MX" dirty="0"/>
              <a:t>Radical libre</a:t>
            </a:r>
          </a:p>
          <a:p>
            <a:pPr algn="just"/>
            <a:r>
              <a:rPr lang="es-MX" dirty="0"/>
              <a:t>Carbeno</a:t>
            </a:r>
          </a:p>
          <a:p>
            <a:pPr algn="just"/>
            <a:r>
              <a:rPr lang="es-MX" dirty="0" err="1"/>
              <a:t>Carbocation</a:t>
            </a:r>
            <a:r>
              <a:rPr lang="es-MX" dirty="0"/>
              <a:t> o ion </a:t>
            </a:r>
            <a:r>
              <a:rPr lang="es-MX" dirty="0" err="1"/>
              <a:t>carbenio</a:t>
            </a:r>
            <a:endParaRPr lang="es-MX" dirty="0"/>
          </a:p>
          <a:p>
            <a:pPr algn="just"/>
            <a:r>
              <a:rPr lang="es-MX" dirty="0"/>
              <a:t>Átomo de carbono con carga positiva de estructura pseudo sp2., su estabilidad depende de su estructura.</a:t>
            </a:r>
          </a:p>
          <a:p>
            <a:pPr algn="just"/>
            <a:endParaRPr lang="es-MX" dirty="0"/>
          </a:p>
        </p:txBody>
      </p:sp>
      <p:pic>
        <p:nvPicPr>
          <p:cNvPr id="6" name="Imagen 5">
            <a:extLst>
              <a:ext uri="{FF2B5EF4-FFF2-40B4-BE49-F238E27FC236}">
                <a16:creationId xmlns:a16="http://schemas.microsoft.com/office/drawing/2014/main" xmlns="" id="{FEDC575D-4889-4BC3-A977-35B56F512077}"/>
              </a:ext>
            </a:extLst>
          </p:cNvPr>
          <p:cNvPicPr>
            <a:picLocks noChangeAspect="1"/>
          </p:cNvPicPr>
          <p:nvPr/>
        </p:nvPicPr>
        <p:blipFill>
          <a:blip r:embed="rId2"/>
          <a:stretch>
            <a:fillRect/>
          </a:stretch>
        </p:blipFill>
        <p:spPr>
          <a:xfrm>
            <a:off x="2405060" y="3526638"/>
            <a:ext cx="7381875" cy="1895475"/>
          </a:xfrm>
          <a:prstGeom prst="rect">
            <a:avLst/>
          </a:prstGeom>
        </p:spPr>
      </p:pic>
    </p:spTree>
    <p:extLst>
      <p:ext uri="{BB962C8B-B14F-4D97-AF65-F5344CB8AC3E}">
        <p14:creationId xmlns:p14="http://schemas.microsoft.com/office/powerpoint/2010/main" val="416138651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E18B0A1C-8F73-4646-9B50-BDF08366F66C}"/>
              </a:ext>
            </a:extLst>
          </p:cNvPr>
          <p:cNvSpPr/>
          <p:nvPr/>
        </p:nvSpPr>
        <p:spPr>
          <a:xfrm>
            <a:off x="1648545" y="731110"/>
            <a:ext cx="8648393" cy="523220"/>
          </a:xfrm>
          <a:prstGeom prst="rect">
            <a:avLst/>
          </a:prstGeom>
        </p:spPr>
        <p:txBody>
          <a:bodyPr wrap="none">
            <a:spAutoFit/>
          </a:bodyPr>
          <a:lstStyle/>
          <a:p>
            <a:r>
              <a:rPr lang="es-CO" sz="2800" b="1" dirty="0">
                <a:latin typeface="TradeGothic-BoldTwo"/>
              </a:rPr>
              <a:t>ENLACES COVALENTES POLARES Y ELECTRONEGATIVIDAD</a:t>
            </a:r>
            <a:endParaRPr lang="es-CO" sz="2800" dirty="0"/>
          </a:p>
        </p:txBody>
      </p:sp>
      <p:sp>
        <p:nvSpPr>
          <p:cNvPr id="6" name="Rectangle 5">
            <a:extLst>
              <a:ext uri="{FF2B5EF4-FFF2-40B4-BE49-F238E27FC236}">
                <a16:creationId xmlns:a16="http://schemas.microsoft.com/office/drawing/2014/main" xmlns="" id="{D12094C2-0C93-4BA2-A183-2C20D27AC117}"/>
              </a:ext>
            </a:extLst>
          </p:cNvPr>
          <p:cNvSpPr/>
          <p:nvPr/>
        </p:nvSpPr>
        <p:spPr>
          <a:xfrm>
            <a:off x="495607" y="1240755"/>
            <a:ext cx="11351836" cy="92333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r>
              <a:rPr lang="es-CO" dirty="0">
                <a:latin typeface="Times-Roman"/>
              </a:rPr>
              <a:t>Los electrones en enlaces covalentes no necesariamente son compartidos por igual por los dos átomos que unen. Si un átomo tiene una mayor tendencia a atraer los electrones hacia sí que el otro, la distribución de electrones está </a:t>
            </a:r>
            <a:r>
              <a:rPr lang="es-CO" i="1" dirty="0">
                <a:latin typeface="Times-Italic"/>
              </a:rPr>
              <a:t>polarizada</a:t>
            </a:r>
            <a:r>
              <a:rPr lang="es-CO" dirty="0">
                <a:latin typeface="Times-Roman"/>
              </a:rPr>
              <a:t>, y el enlace se describe como </a:t>
            </a:r>
            <a:r>
              <a:rPr lang="es-CO" b="1" dirty="0">
                <a:latin typeface="Times-Bold"/>
              </a:rPr>
              <a:t>covalente polar</a:t>
            </a:r>
            <a:r>
              <a:rPr lang="es-CO" dirty="0">
                <a:latin typeface="Times-Roman"/>
              </a:rPr>
              <a:t>.</a:t>
            </a:r>
            <a:endParaRPr lang="es-CO" dirty="0"/>
          </a:p>
        </p:txBody>
      </p:sp>
      <p:sp>
        <p:nvSpPr>
          <p:cNvPr id="7" name="Rectangle 6">
            <a:extLst>
              <a:ext uri="{FF2B5EF4-FFF2-40B4-BE49-F238E27FC236}">
                <a16:creationId xmlns:a16="http://schemas.microsoft.com/office/drawing/2014/main" xmlns="" id="{4ECE0246-98AE-40CB-9CD1-E6BA968EE99A}"/>
              </a:ext>
            </a:extLst>
          </p:cNvPr>
          <p:cNvSpPr/>
          <p:nvPr/>
        </p:nvSpPr>
        <p:spPr>
          <a:xfrm>
            <a:off x="2112371" y="2633528"/>
            <a:ext cx="10079629" cy="646331"/>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just"/>
            <a:r>
              <a:rPr lang="es-CO" dirty="0">
                <a:latin typeface="Times-Roman"/>
              </a:rPr>
              <a:t>La tendencia de un átomo a atraer los electrones de un enlace covalente hacia sí define su </a:t>
            </a:r>
            <a:r>
              <a:rPr lang="es-CO" b="1" dirty="0">
                <a:latin typeface="Times-Bold"/>
              </a:rPr>
              <a:t>electronegatividad</a:t>
            </a:r>
            <a:r>
              <a:rPr lang="es-CO" dirty="0">
                <a:latin typeface="Times-Roman"/>
              </a:rPr>
              <a:t>. Un elemento </a:t>
            </a:r>
            <a:r>
              <a:rPr lang="es-CO" b="1" dirty="0">
                <a:latin typeface="Times-Bold"/>
              </a:rPr>
              <a:t>electronegativo </a:t>
            </a:r>
            <a:r>
              <a:rPr lang="es-CO" dirty="0">
                <a:latin typeface="Times-Roman"/>
              </a:rPr>
              <a:t>atrae electrones; uno </a:t>
            </a:r>
            <a:r>
              <a:rPr lang="es-CO" b="1" dirty="0">
                <a:latin typeface="Times-Bold"/>
              </a:rPr>
              <a:t>electropositivo </a:t>
            </a:r>
            <a:r>
              <a:rPr lang="es-CO" dirty="0">
                <a:latin typeface="Times-Roman"/>
              </a:rPr>
              <a:t>los dona.</a:t>
            </a:r>
            <a:endParaRPr lang="es-CO" dirty="0"/>
          </a:p>
        </p:txBody>
      </p:sp>
      <p:sp>
        <p:nvSpPr>
          <p:cNvPr id="8" name="Arrow: Down 7">
            <a:extLst>
              <a:ext uri="{FF2B5EF4-FFF2-40B4-BE49-F238E27FC236}">
                <a16:creationId xmlns:a16="http://schemas.microsoft.com/office/drawing/2014/main" xmlns="" id="{E95FFCA9-DBBA-42AA-9214-4F7187165A58}"/>
              </a:ext>
            </a:extLst>
          </p:cNvPr>
          <p:cNvSpPr/>
          <p:nvPr/>
        </p:nvSpPr>
        <p:spPr>
          <a:xfrm>
            <a:off x="6732104" y="2164085"/>
            <a:ext cx="702366" cy="479958"/>
          </a:xfrm>
          <a:prstGeom prst="down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CO"/>
          </a:p>
        </p:txBody>
      </p:sp>
      <p:sp>
        <p:nvSpPr>
          <p:cNvPr id="9" name="Rectangle 8">
            <a:extLst>
              <a:ext uri="{FF2B5EF4-FFF2-40B4-BE49-F238E27FC236}">
                <a16:creationId xmlns:a16="http://schemas.microsoft.com/office/drawing/2014/main" xmlns="" id="{F276225F-B267-4137-B7AA-12A24444ADEA}"/>
              </a:ext>
            </a:extLst>
          </p:cNvPr>
          <p:cNvSpPr/>
          <p:nvPr/>
        </p:nvSpPr>
        <p:spPr>
          <a:xfrm>
            <a:off x="495607" y="3790805"/>
            <a:ext cx="5350557" cy="2031325"/>
          </a:xfrm>
          <a:prstGeom prst="rect">
            <a:avLst/>
          </a:prstGeom>
          <a:ln w="38100"/>
        </p:spPr>
        <p:style>
          <a:lnRef idx="2">
            <a:schemeClr val="accent2"/>
          </a:lnRef>
          <a:fillRef idx="1">
            <a:schemeClr val="lt1"/>
          </a:fillRef>
          <a:effectRef idx="0">
            <a:schemeClr val="accent2"/>
          </a:effectRef>
          <a:fontRef idx="minor">
            <a:schemeClr val="dk1"/>
          </a:fontRef>
        </p:style>
        <p:txBody>
          <a:bodyPr wrap="square">
            <a:spAutoFit/>
          </a:bodyPr>
          <a:lstStyle/>
          <a:p>
            <a:r>
              <a:rPr lang="es-CO" dirty="0">
                <a:latin typeface="Times-Roman"/>
              </a:rPr>
              <a:t>El fluoruro de hidrógeno, por ejemplo, tiene en enlace covalente polar. El flúor es más electronegativo que el hidrógeno y atrae los electrones en el enlace H</a:t>
            </a:r>
            <a:r>
              <a:rPr lang="es-CO" dirty="0">
                <a:latin typeface="YorkChemistryPi2"/>
              </a:rPr>
              <a:t> – </a:t>
            </a:r>
            <a:r>
              <a:rPr lang="es-CO" dirty="0">
                <a:latin typeface="Times-Roman"/>
              </a:rPr>
              <a:t>F  hacia sí. Esta polarización hace que el flúor tenga una carga parcial negativa y el hidrógeno una carga parcial positiva. Dos formas de representar la polarización en HF son:</a:t>
            </a:r>
            <a:endParaRPr lang="es-CO" dirty="0"/>
          </a:p>
        </p:txBody>
      </p:sp>
      <p:sp>
        <p:nvSpPr>
          <p:cNvPr id="10" name="Arrow: Striped Right 9">
            <a:extLst>
              <a:ext uri="{FF2B5EF4-FFF2-40B4-BE49-F238E27FC236}">
                <a16:creationId xmlns:a16="http://schemas.microsoft.com/office/drawing/2014/main" xmlns="" id="{8BE6B5CC-6FF0-435D-9525-99C1ECD005C8}"/>
              </a:ext>
            </a:extLst>
          </p:cNvPr>
          <p:cNvSpPr/>
          <p:nvPr/>
        </p:nvSpPr>
        <p:spPr>
          <a:xfrm>
            <a:off x="6135213" y="4435406"/>
            <a:ext cx="1120026" cy="742122"/>
          </a:xfrm>
          <a:prstGeom prst="striped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s-CO"/>
          </a:p>
        </p:txBody>
      </p:sp>
      <p:pic>
        <p:nvPicPr>
          <p:cNvPr id="11" name="Picture 10">
            <a:extLst>
              <a:ext uri="{FF2B5EF4-FFF2-40B4-BE49-F238E27FC236}">
                <a16:creationId xmlns:a16="http://schemas.microsoft.com/office/drawing/2014/main" xmlns="" id="{058E7594-13FA-48AF-90A4-169E2744F28E}"/>
              </a:ext>
            </a:extLst>
          </p:cNvPr>
          <p:cNvPicPr>
            <a:picLocks noChangeAspect="1"/>
          </p:cNvPicPr>
          <p:nvPr/>
        </p:nvPicPr>
        <p:blipFill rotWithShape="1">
          <a:blip r:embed="rId2"/>
          <a:srcRect l="32884" t="50000" r="42539" b="38917"/>
          <a:stretch/>
        </p:blipFill>
        <p:spPr>
          <a:xfrm>
            <a:off x="7466251" y="3790805"/>
            <a:ext cx="4576005" cy="2261870"/>
          </a:xfrm>
          <a:prstGeom prst="rect">
            <a:avLst/>
          </a:prstGeom>
        </p:spPr>
      </p:pic>
      <p:sp>
        <p:nvSpPr>
          <p:cNvPr id="12" name="Título 1">
            <a:extLst>
              <a:ext uri="{FF2B5EF4-FFF2-40B4-BE49-F238E27FC236}">
                <a16:creationId xmlns:a16="http://schemas.microsoft.com/office/drawing/2014/main" xmlns="" id="{0D29D754-FB6E-49AB-BDDB-26F7106340B0}"/>
              </a:ext>
            </a:extLst>
          </p:cNvPr>
          <p:cNvSpPr txBox="1">
            <a:spLocks/>
          </p:cNvSpPr>
          <p:nvPr/>
        </p:nvSpPr>
        <p:spPr bwMode="auto">
          <a:xfrm>
            <a:off x="609600" y="86748"/>
            <a:ext cx="10972800" cy="940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a:lstStyle>
          <a:p>
            <a:pPr defTabSz="914400"/>
            <a:r>
              <a:rPr lang="es-ES" sz="2400" b="1" dirty="0"/>
              <a:t>1.2.2 </a:t>
            </a:r>
            <a:r>
              <a:rPr lang="es-MX" sz="2400" b="1" dirty="0"/>
              <a:t>Tipos de ruptura de enlace covalente</a:t>
            </a:r>
          </a:p>
        </p:txBody>
      </p:sp>
    </p:spTree>
    <p:extLst>
      <p:ext uri="{BB962C8B-B14F-4D97-AF65-F5344CB8AC3E}">
        <p14:creationId xmlns:p14="http://schemas.microsoft.com/office/powerpoint/2010/main" val="61569281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FEE022F7-A057-4B85-B620-2C3F47158AE7}"/>
              </a:ext>
            </a:extLst>
          </p:cNvPr>
          <p:cNvPicPr>
            <a:picLocks noChangeAspect="1"/>
          </p:cNvPicPr>
          <p:nvPr/>
        </p:nvPicPr>
        <p:blipFill rotWithShape="1">
          <a:blip r:embed="rId2"/>
          <a:srcRect l="13039" t="46561" r="32384" b="17523"/>
          <a:stretch/>
        </p:blipFill>
        <p:spPr>
          <a:xfrm>
            <a:off x="575186" y="1974600"/>
            <a:ext cx="11046539" cy="4086985"/>
          </a:xfrm>
          <a:prstGeom prst="rect">
            <a:avLst/>
          </a:prstGeom>
        </p:spPr>
      </p:pic>
      <p:sp>
        <p:nvSpPr>
          <p:cNvPr id="3" name="TextBox 2">
            <a:extLst>
              <a:ext uri="{FF2B5EF4-FFF2-40B4-BE49-F238E27FC236}">
                <a16:creationId xmlns:a16="http://schemas.microsoft.com/office/drawing/2014/main" xmlns="" id="{DE9B9059-7F42-4C6E-8C27-E8C4391AD5F3}"/>
              </a:ext>
            </a:extLst>
          </p:cNvPr>
          <p:cNvSpPr txBox="1"/>
          <p:nvPr/>
        </p:nvSpPr>
        <p:spPr>
          <a:xfrm>
            <a:off x="1194620" y="257806"/>
            <a:ext cx="10245214" cy="1077218"/>
          </a:xfrm>
          <a:prstGeom prst="rect">
            <a:avLst/>
          </a:prstGeom>
          <a:noFill/>
        </p:spPr>
        <p:txBody>
          <a:bodyPr wrap="square" rtlCol="0">
            <a:spAutoFit/>
          </a:bodyPr>
          <a:lstStyle/>
          <a:p>
            <a:pPr algn="ctr"/>
            <a:r>
              <a:rPr lang="es-CO" sz="3200" b="1" dirty="0">
                <a:latin typeface="Palatino Linotype" panose="02040502050505030304" pitchFamily="18" charset="0"/>
              </a:rPr>
              <a:t>ESCALA DE ELECTRONEGATIVIDADES DE PAULING</a:t>
            </a:r>
          </a:p>
        </p:txBody>
      </p:sp>
    </p:spTree>
    <p:extLst>
      <p:ext uri="{BB962C8B-B14F-4D97-AF65-F5344CB8AC3E}">
        <p14:creationId xmlns:p14="http://schemas.microsoft.com/office/powerpoint/2010/main" val="405211267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C335249E-322A-4AF4-AA3C-A65449F235D8}"/>
              </a:ext>
            </a:extLst>
          </p:cNvPr>
          <p:cNvPicPr>
            <a:picLocks noChangeAspect="1"/>
          </p:cNvPicPr>
          <p:nvPr/>
        </p:nvPicPr>
        <p:blipFill rotWithShape="1">
          <a:blip r:embed="rId2"/>
          <a:srcRect l="31846" t="23167" r="32616" b="19164"/>
          <a:stretch/>
        </p:blipFill>
        <p:spPr>
          <a:xfrm>
            <a:off x="7287064" y="3227776"/>
            <a:ext cx="4234375" cy="3482515"/>
          </a:xfrm>
          <a:prstGeom prst="rect">
            <a:avLst/>
          </a:prstGeom>
        </p:spPr>
      </p:pic>
      <p:pic>
        <p:nvPicPr>
          <p:cNvPr id="5" name="Picture 4">
            <a:extLst>
              <a:ext uri="{FF2B5EF4-FFF2-40B4-BE49-F238E27FC236}">
                <a16:creationId xmlns:a16="http://schemas.microsoft.com/office/drawing/2014/main" xmlns="" id="{49771BB8-BEED-44C3-BE59-918771C7BEBA}"/>
              </a:ext>
            </a:extLst>
          </p:cNvPr>
          <p:cNvPicPr>
            <a:picLocks noChangeAspect="1"/>
          </p:cNvPicPr>
          <p:nvPr/>
        </p:nvPicPr>
        <p:blipFill rotWithShape="1">
          <a:blip r:embed="rId3"/>
          <a:srcRect l="15807" t="37122" r="34577" b="31889"/>
          <a:stretch/>
        </p:blipFill>
        <p:spPr>
          <a:xfrm>
            <a:off x="1448972" y="147709"/>
            <a:ext cx="8918916" cy="3131992"/>
          </a:xfrm>
          <a:prstGeom prst="rect">
            <a:avLst/>
          </a:prstGeom>
        </p:spPr>
      </p:pic>
      <p:sp>
        <p:nvSpPr>
          <p:cNvPr id="6" name="TextBox 5">
            <a:extLst>
              <a:ext uri="{FF2B5EF4-FFF2-40B4-BE49-F238E27FC236}">
                <a16:creationId xmlns:a16="http://schemas.microsoft.com/office/drawing/2014/main" xmlns="" id="{CC2D524D-B001-4442-BA19-B5E81B713A7A}"/>
              </a:ext>
            </a:extLst>
          </p:cNvPr>
          <p:cNvSpPr txBox="1"/>
          <p:nvPr/>
        </p:nvSpPr>
        <p:spPr>
          <a:xfrm>
            <a:off x="914399" y="3967089"/>
            <a:ext cx="1744394" cy="369332"/>
          </a:xfrm>
          <a:prstGeom prst="rect">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r>
              <a:rPr lang="es-CO" b="1" dirty="0"/>
              <a:t>EJEMPLO</a:t>
            </a:r>
          </a:p>
        </p:txBody>
      </p:sp>
      <p:sp>
        <p:nvSpPr>
          <p:cNvPr id="7" name="Arrow: Right 6">
            <a:extLst>
              <a:ext uri="{FF2B5EF4-FFF2-40B4-BE49-F238E27FC236}">
                <a16:creationId xmlns:a16="http://schemas.microsoft.com/office/drawing/2014/main" xmlns="" id="{6042C55A-3153-43AE-A4FF-D69B17668559}"/>
              </a:ext>
            </a:extLst>
          </p:cNvPr>
          <p:cNvSpPr/>
          <p:nvPr/>
        </p:nvSpPr>
        <p:spPr>
          <a:xfrm>
            <a:off x="3101926" y="4067349"/>
            <a:ext cx="2532184" cy="168812"/>
          </a:xfrm>
          <a:prstGeom prst="rightArrow">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CO"/>
          </a:p>
        </p:txBody>
      </p:sp>
      <p:sp>
        <p:nvSpPr>
          <p:cNvPr id="8" name="Rectangle 7">
            <a:extLst>
              <a:ext uri="{FF2B5EF4-FFF2-40B4-BE49-F238E27FC236}">
                <a16:creationId xmlns:a16="http://schemas.microsoft.com/office/drawing/2014/main" xmlns="" id="{4ACDBE92-59E9-49D8-BB41-C26BD3A6640A}"/>
              </a:ext>
            </a:extLst>
          </p:cNvPr>
          <p:cNvSpPr/>
          <p:nvPr/>
        </p:nvSpPr>
        <p:spPr>
          <a:xfrm>
            <a:off x="399756" y="4463522"/>
            <a:ext cx="6437142" cy="2246769"/>
          </a:xfrm>
          <a:prstGeom prst="rect">
            <a:avLst/>
          </a:prstGeom>
          <a:ln w="28575"/>
        </p:spPr>
        <p:style>
          <a:lnRef idx="2">
            <a:schemeClr val="accent2"/>
          </a:lnRef>
          <a:fillRef idx="1">
            <a:schemeClr val="lt1"/>
          </a:fillRef>
          <a:effectRef idx="0">
            <a:schemeClr val="accent2"/>
          </a:effectRef>
          <a:fontRef idx="minor">
            <a:schemeClr val="dk1"/>
          </a:fontRef>
        </p:style>
        <p:txBody>
          <a:bodyPr wrap="square">
            <a:spAutoFit/>
          </a:bodyPr>
          <a:lstStyle/>
          <a:p>
            <a:r>
              <a:rPr lang="es-CO" sz="2000" dirty="0">
                <a:latin typeface="Palatino Linotype" panose="02040502050505030304" pitchFamily="18" charset="0"/>
              </a:rPr>
              <a:t>Nótese que se utiliza una flecha cruzada H             en las representaciones de metanol y </a:t>
            </a:r>
            <a:r>
              <a:rPr lang="es-CO" sz="2000" dirty="0" err="1">
                <a:latin typeface="Palatino Linotype" panose="02040502050505030304" pitchFamily="18" charset="0"/>
              </a:rPr>
              <a:t>metil</a:t>
            </a:r>
            <a:r>
              <a:rPr lang="es-CO" sz="2000" dirty="0">
                <a:latin typeface="Palatino Linotype" panose="02040502050505030304" pitchFamily="18" charset="0"/>
              </a:rPr>
              <a:t> litio, para indicar la dirección de la polaridad en el enlace. Por convención, </a:t>
            </a:r>
            <a:r>
              <a:rPr lang="es-CO" sz="2000" i="1" dirty="0">
                <a:latin typeface="Palatino Linotype" panose="02040502050505030304" pitchFamily="18" charset="0"/>
              </a:rPr>
              <a:t>los electrones se desplazan en dirección de la flecha; </a:t>
            </a:r>
            <a:r>
              <a:rPr lang="es-CO" sz="2000" dirty="0">
                <a:latin typeface="Palatino Linotype" panose="02040502050505030304" pitchFamily="18" charset="0"/>
              </a:rPr>
              <a:t>la cola de la flecha (la cual parece un signo más) es pobre en electrones  y la cabeza de la flecha es rica en electrones.</a:t>
            </a:r>
            <a:endParaRPr lang="es-CO" sz="2000" dirty="0"/>
          </a:p>
        </p:txBody>
      </p:sp>
      <p:cxnSp>
        <p:nvCxnSpPr>
          <p:cNvPr id="10" name="Straight Arrow Connector 9">
            <a:extLst>
              <a:ext uri="{FF2B5EF4-FFF2-40B4-BE49-F238E27FC236}">
                <a16:creationId xmlns:a16="http://schemas.microsoft.com/office/drawing/2014/main" xmlns="" id="{EDDD27B3-F261-4127-AF83-5CE8EDD10C6F}"/>
              </a:ext>
            </a:extLst>
          </p:cNvPr>
          <p:cNvCxnSpPr/>
          <p:nvPr/>
        </p:nvCxnSpPr>
        <p:spPr>
          <a:xfrm>
            <a:off x="5355105" y="4672118"/>
            <a:ext cx="553328"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2" name="Straight Connector 11">
            <a:extLst>
              <a:ext uri="{FF2B5EF4-FFF2-40B4-BE49-F238E27FC236}">
                <a16:creationId xmlns:a16="http://schemas.microsoft.com/office/drawing/2014/main" xmlns="" id="{ADBCA520-5FFD-4E17-853A-FCF1D8D195F7}"/>
              </a:ext>
            </a:extLst>
          </p:cNvPr>
          <p:cNvCxnSpPr/>
          <p:nvPr/>
        </p:nvCxnSpPr>
        <p:spPr>
          <a:xfrm>
            <a:off x="5453578" y="4572002"/>
            <a:ext cx="0" cy="205200"/>
          </a:xfrm>
          <a:prstGeom prst="line">
            <a:avLst/>
          </a:prstGeom>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36290266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2FDFF92-53A9-4483-90AD-8DC7723F986F}"/>
              </a:ext>
            </a:extLst>
          </p:cNvPr>
          <p:cNvSpPr>
            <a:spLocks noGrp="1"/>
          </p:cNvSpPr>
          <p:nvPr>
            <p:ph type="title"/>
          </p:nvPr>
        </p:nvSpPr>
        <p:spPr>
          <a:xfrm>
            <a:off x="838200" y="0"/>
            <a:ext cx="9829800" cy="562527"/>
          </a:xfrm>
        </p:spPr>
        <p:txBody>
          <a:bodyPr>
            <a:normAutofit fontScale="90000"/>
          </a:bodyPr>
          <a:lstStyle/>
          <a:p>
            <a:pPr algn="ctr"/>
            <a:r>
              <a:rPr lang="es-CO" b="1" dirty="0"/>
              <a:t>CARGA FORMAL</a:t>
            </a:r>
            <a:endParaRPr lang="es-CO" dirty="0"/>
          </a:p>
        </p:txBody>
      </p:sp>
      <p:sp>
        <p:nvSpPr>
          <p:cNvPr id="5" name="Rectangle 4">
            <a:extLst>
              <a:ext uri="{FF2B5EF4-FFF2-40B4-BE49-F238E27FC236}">
                <a16:creationId xmlns:a16="http://schemas.microsoft.com/office/drawing/2014/main" xmlns="" id="{5B4BDED8-3EDD-4CD9-ACD8-A34650A7F40F}"/>
              </a:ext>
            </a:extLst>
          </p:cNvPr>
          <p:cNvSpPr/>
          <p:nvPr/>
        </p:nvSpPr>
        <p:spPr>
          <a:xfrm>
            <a:off x="328653" y="745225"/>
            <a:ext cx="11452529" cy="646331"/>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dirty="0">
                <a:latin typeface="Times-Roman"/>
              </a:rPr>
              <a:t>Las estructuras de Lewis con frecuencia contienen átomos que llevan una carga positiva o negativa. Si la molécula en conjunto es neutra, la suma de sus cargas positivas debe ser igual a la suma de sus cargas negativas. </a:t>
            </a:r>
            <a:endParaRPr lang="es-CO" dirty="0"/>
          </a:p>
        </p:txBody>
      </p:sp>
      <p:pic>
        <p:nvPicPr>
          <p:cNvPr id="3" name="Picture 2">
            <a:extLst>
              <a:ext uri="{FF2B5EF4-FFF2-40B4-BE49-F238E27FC236}">
                <a16:creationId xmlns:a16="http://schemas.microsoft.com/office/drawing/2014/main" xmlns="" id="{5AC62C60-80D7-4A74-B852-B568E30D101B}"/>
              </a:ext>
            </a:extLst>
          </p:cNvPr>
          <p:cNvPicPr>
            <a:picLocks noChangeAspect="1"/>
          </p:cNvPicPr>
          <p:nvPr/>
        </p:nvPicPr>
        <p:blipFill rotWithShape="1">
          <a:blip r:embed="rId2"/>
          <a:srcRect l="14758" t="26898" r="30230" b="26348"/>
          <a:stretch/>
        </p:blipFill>
        <p:spPr>
          <a:xfrm>
            <a:off x="2496517" y="1823230"/>
            <a:ext cx="7407138" cy="3549900"/>
          </a:xfrm>
          <a:prstGeom prst="rect">
            <a:avLst/>
          </a:prstGeom>
        </p:spPr>
      </p:pic>
      <p:sp>
        <p:nvSpPr>
          <p:cNvPr id="6" name="Arrow: Striped Right 5">
            <a:extLst>
              <a:ext uri="{FF2B5EF4-FFF2-40B4-BE49-F238E27FC236}">
                <a16:creationId xmlns:a16="http://schemas.microsoft.com/office/drawing/2014/main" xmlns="" id="{5C9D40C9-3D31-4E55-9290-E7764F8DEB77}"/>
              </a:ext>
            </a:extLst>
          </p:cNvPr>
          <p:cNvSpPr/>
          <p:nvPr/>
        </p:nvSpPr>
        <p:spPr>
          <a:xfrm rot="5400000">
            <a:off x="5843105" y="1465302"/>
            <a:ext cx="713961" cy="584315"/>
          </a:xfrm>
          <a:prstGeom prst="striped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s-CO"/>
          </a:p>
        </p:txBody>
      </p:sp>
      <p:pic>
        <p:nvPicPr>
          <p:cNvPr id="10" name="Picture 9">
            <a:extLst>
              <a:ext uri="{FF2B5EF4-FFF2-40B4-BE49-F238E27FC236}">
                <a16:creationId xmlns:a16="http://schemas.microsoft.com/office/drawing/2014/main" xmlns="" id="{18DDA9D6-376B-45F6-B4D8-3EB262A039E7}"/>
              </a:ext>
            </a:extLst>
          </p:cNvPr>
          <p:cNvPicPr>
            <a:picLocks noChangeAspect="1"/>
          </p:cNvPicPr>
          <p:nvPr/>
        </p:nvPicPr>
        <p:blipFill rotWithShape="1">
          <a:blip r:embed="rId3"/>
          <a:srcRect l="18770" t="62981" r="32499" b="21638"/>
          <a:stretch/>
        </p:blipFill>
        <p:spPr>
          <a:xfrm>
            <a:off x="4726745" y="5373130"/>
            <a:ext cx="6726617" cy="1193720"/>
          </a:xfrm>
          <a:prstGeom prst="rect">
            <a:avLst/>
          </a:prstGeom>
        </p:spPr>
      </p:pic>
      <p:sp>
        <p:nvSpPr>
          <p:cNvPr id="11" name="TextBox 10">
            <a:extLst>
              <a:ext uri="{FF2B5EF4-FFF2-40B4-BE49-F238E27FC236}">
                <a16:creationId xmlns:a16="http://schemas.microsoft.com/office/drawing/2014/main" xmlns="" id="{DDCC9E12-FB74-4215-99B4-F7B72CA5FDA9}"/>
              </a:ext>
            </a:extLst>
          </p:cNvPr>
          <p:cNvSpPr txBox="1"/>
          <p:nvPr/>
        </p:nvSpPr>
        <p:spPr>
          <a:xfrm>
            <a:off x="3123028" y="5832940"/>
            <a:ext cx="1800665" cy="369332"/>
          </a:xfrm>
          <a:prstGeom prst="rect">
            <a:avLst/>
          </a:prstGeom>
          <a:noFill/>
        </p:spPr>
        <p:txBody>
          <a:bodyPr wrap="square" rtlCol="0">
            <a:spAutoFit/>
          </a:bodyPr>
          <a:lstStyle/>
          <a:p>
            <a:r>
              <a:rPr lang="es-CO" dirty="0"/>
              <a:t>CARGA FORMAL</a:t>
            </a:r>
          </a:p>
        </p:txBody>
      </p:sp>
    </p:spTree>
    <p:extLst>
      <p:ext uri="{BB962C8B-B14F-4D97-AF65-F5344CB8AC3E}">
        <p14:creationId xmlns:p14="http://schemas.microsoft.com/office/powerpoint/2010/main" val="102623935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xmlns="" id="{1F2025A7-6FB7-4DF7-B9FC-B75ADDF3F7FE}"/>
              </a:ext>
            </a:extLst>
          </p:cNvPr>
          <p:cNvPicPr>
            <a:picLocks noChangeAspect="1"/>
          </p:cNvPicPr>
          <p:nvPr/>
        </p:nvPicPr>
        <p:blipFill>
          <a:blip r:embed="rId2"/>
          <a:stretch>
            <a:fillRect/>
          </a:stretch>
        </p:blipFill>
        <p:spPr>
          <a:xfrm>
            <a:off x="2076450" y="733425"/>
            <a:ext cx="8039100" cy="5391150"/>
          </a:xfrm>
          <a:prstGeom prst="rect">
            <a:avLst/>
          </a:prstGeom>
        </p:spPr>
      </p:pic>
    </p:spTree>
    <p:extLst>
      <p:ext uri="{BB962C8B-B14F-4D97-AF65-F5344CB8AC3E}">
        <p14:creationId xmlns:p14="http://schemas.microsoft.com/office/powerpoint/2010/main" val="335113478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xmlns="" id="{408A23F4-87B5-4BCF-B1EF-92DFB10E718D}"/>
              </a:ext>
            </a:extLst>
          </p:cNvPr>
          <p:cNvPicPr>
            <a:picLocks noChangeAspect="1"/>
          </p:cNvPicPr>
          <p:nvPr/>
        </p:nvPicPr>
        <p:blipFill>
          <a:blip r:embed="rId2"/>
          <a:stretch>
            <a:fillRect/>
          </a:stretch>
        </p:blipFill>
        <p:spPr>
          <a:xfrm>
            <a:off x="2028825" y="728662"/>
            <a:ext cx="8134350" cy="5400675"/>
          </a:xfrm>
          <a:prstGeom prst="rect">
            <a:avLst/>
          </a:prstGeom>
        </p:spPr>
      </p:pic>
    </p:spTree>
    <p:extLst>
      <p:ext uri="{BB962C8B-B14F-4D97-AF65-F5344CB8AC3E}">
        <p14:creationId xmlns:p14="http://schemas.microsoft.com/office/powerpoint/2010/main" val="133899850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7328443-D42A-467E-ABD7-D76E0F10F8C2}"/>
              </a:ext>
            </a:extLst>
          </p:cNvPr>
          <p:cNvSpPr>
            <a:spLocks noGrp="1"/>
          </p:cNvSpPr>
          <p:nvPr>
            <p:ph type="title"/>
          </p:nvPr>
        </p:nvSpPr>
        <p:spPr>
          <a:xfrm>
            <a:off x="838200" y="791573"/>
            <a:ext cx="10515600" cy="681037"/>
          </a:xfrm>
        </p:spPr>
        <p:txBody>
          <a:bodyPr>
            <a:normAutofit fontScale="90000"/>
          </a:bodyPr>
          <a:lstStyle/>
          <a:p>
            <a:pPr algn="ctr"/>
            <a:r>
              <a:rPr lang="es-CO" sz="3200" b="1" dirty="0">
                <a:latin typeface="Palatino Linotype" panose="02040502050505030304" pitchFamily="18" charset="0"/>
              </a:rPr>
              <a:t>ACIDEZ Y BASICIDAD DE COMPUESTOS ORGÁNICOS </a:t>
            </a:r>
          </a:p>
        </p:txBody>
      </p:sp>
      <p:sp>
        <p:nvSpPr>
          <p:cNvPr id="7" name="Rectangle: Rounded Corners 6">
            <a:extLst>
              <a:ext uri="{FF2B5EF4-FFF2-40B4-BE49-F238E27FC236}">
                <a16:creationId xmlns:a16="http://schemas.microsoft.com/office/drawing/2014/main" xmlns="" id="{FD89EA2A-634F-4337-865B-CB55D4068FF4}"/>
              </a:ext>
            </a:extLst>
          </p:cNvPr>
          <p:cNvSpPr/>
          <p:nvPr/>
        </p:nvSpPr>
        <p:spPr>
          <a:xfrm>
            <a:off x="464234" y="1390637"/>
            <a:ext cx="7160456" cy="879231"/>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CO" b="1" dirty="0">
                <a:latin typeface="Palatino Linotype" panose="02040502050505030304" pitchFamily="18" charset="0"/>
              </a:rPr>
              <a:t>ÁCIDOS DE LEWIS: </a:t>
            </a:r>
            <a:r>
              <a:rPr lang="es-CO" dirty="0">
                <a:latin typeface="Palatino Linotype" panose="02040502050505030304" pitchFamily="18" charset="0"/>
              </a:rPr>
              <a:t>“Sustancia que contiene al menos un átomo capaz de aceptar un par de electrones y formar un enlace covalente coordinado”.</a:t>
            </a:r>
            <a:r>
              <a:rPr lang="es-CO" b="1" dirty="0">
                <a:latin typeface="Palatino Linotype" panose="02040502050505030304" pitchFamily="18" charset="0"/>
              </a:rPr>
              <a:t> </a:t>
            </a:r>
          </a:p>
        </p:txBody>
      </p:sp>
      <p:sp>
        <p:nvSpPr>
          <p:cNvPr id="8" name="Rectangle: Rounded Corners 7">
            <a:extLst>
              <a:ext uri="{FF2B5EF4-FFF2-40B4-BE49-F238E27FC236}">
                <a16:creationId xmlns:a16="http://schemas.microsoft.com/office/drawing/2014/main" xmlns="" id="{D3E1F845-5F70-4461-8203-FA63B3CCA466}"/>
              </a:ext>
            </a:extLst>
          </p:cNvPr>
          <p:cNvSpPr/>
          <p:nvPr/>
        </p:nvSpPr>
        <p:spPr>
          <a:xfrm>
            <a:off x="4853352" y="2549769"/>
            <a:ext cx="7160457" cy="879231"/>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CO" b="1" dirty="0">
                <a:latin typeface="Palatino Linotype" panose="02040502050505030304" pitchFamily="18" charset="0"/>
              </a:rPr>
              <a:t>BASES DE LEWIS: </a:t>
            </a:r>
            <a:r>
              <a:rPr lang="es-CO" dirty="0">
                <a:latin typeface="Palatino Linotype" panose="02040502050505030304" pitchFamily="18" charset="0"/>
              </a:rPr>
              <a:t>Sustancia que contiene al menos un átomo capaz de aportar un par de electrones para formar un enlace covalente coordinado”.</a:t>
            </a:r>
            <a:r>
              <a:rPr lang="es-CO" b="1" dirty="0">
                <a:latin typeface="Palatino Linotype" panose="02040502050505030304" pitchFamily="18" charset="0"/>
              </a:rPr>
              <a:t> </a:t>
            </a:r>
          </a:p>
        </p:txBody>
      </p:sp>
      <p:pic>
        <p:nvPicPr>
          <p:cNvPr id="9" name="Picture 8">
            <a:extLst>
              <a:ext uri="{FF2B5EF4-FFF2-40B4-BE49-F238E27FC236}">
                <a16:creationId xmlns:a16="http://schemas.microsoft.com/office/drawing/2014/main" xmlns="" id="{7A885B60-08C3-48B3-85E5-A724DDCA8098}"/>
              </a:ext>
            </a:extLst>
          </p:cNvPr>
          <p:cNvPicPr>
            <a:picLocks noChangeAspect="1"/>
          </p:cNvPicPr>
          <p:nvPr/>
        </p:nvPicPr>
        <p:blipFill rotWithShape="1">
          <a:blip r:embed="rId2"/>
          <a:srcRect l="21115" t="18006" r="41269" b="53027"/>
          <a:stretch/>
        </p:blipFill>
        <p:spPr>
          <a:xfrm>
            <a:off x="618978" y="4036607"/>
            <a:ext cx="5395479" cy="233605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 name="Picture 9">
            <a:extLst>
              <a:ext uri="{FF2B5EF4-FFF2-40B4-BE49-F238E27FC236}">
                <a16:creationId xmlns:a16="http://schemas.microsoft.com/office/drawing/2014/main" xmlns="" id="{81582653-1ACC-4690-8700-486EB811769E}"/>
              </a:ext>
            </a:extLst>
          </p:cNvPr>
          <p:cNvPicPr>
            <a:picLocks noChangeAspect="1"/>
          </p:cNvPicPr>
          <p:nvPr/>
        </p:nvPicPr>
        <p:blipFill rotWithShape="1">
          <a:blip r:embed="rId3"/>
          <a:srcRect l="44308" t="28358" r="28923" b="50000"/>
          <a:stretch/>
        </p:blipFill>
        <p:spPr>
          <a:xfrm>
            <a:off x="7163982" y="4195494"/>
            <a:ext cx="4849827" cy="220447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1" name="Título 1">
            <a:extLst>
              <a:ext uri="{FF2B5EF4-FFF2-40B4-BE49-F238E27FC236}">
                <a16:creationId xmlns:a16="http://schemas.microsoft.com/office/drawing/2014/main" xmlns="" id="{B765F483-7162-421D-AB48-703A6BC0729F}"/>
              </a:ext>
            </a:extLst>
          </p:cNvPr>
          <p:cNvSpPr txBox="1">
            <a:spLocks/>
          </p:cNvSpPr>
          <p:nvPr/>
        </p:nvSpPr>
        <p:spPr bwMode="auto">
          <a:xfrm>
            <a:off x="609600" y="86748"/>
            <a:ext cx="10972800" cy="940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a:lstStyle>
          <a:p>
            <a:pPr defTabSz="914400"/>
            <a:r>
              <a:rPr lang="es-ES" sz="2400" b="1" dirty="0"/>
              <a:t>1.2.3 </a:t>
            </a:r>
            <a:r>
              <a:rPr lang="es-MX" sz="2400" b="1" dirty="0"/>
              <a:t>Teoría de ácidos y bases en la formación de enlaces covalentes</a:t>
            </a:r>
          </a:p>
        </p:txBody>
      </p:sp>
    </p:spTree>
    <p:extLst>
      <p:ext uri="{BB962C8B-B14F-4D97-AF65-F5344CB8AC3E}">
        <p14:creationId xmlns:p14="http://schemas.microsoft.com/office/powerpoint/2010/main" val="157063507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Rectangle: Rounded Corners 3">
                <a:extLst>
                  <a:ext uri="{FF2B5EF4-FFF2-40B4-BE49-F238E27FC236}">
                    <a16:creationId xmlns:a16="http://schemas.microsoft.com/office/drawing/2014/main" xmlns="" id="{579D4AB9-3264-456E-9991-EE79F3D90850}"/>
                  </a:ext>
                </a:extLst>
              </p:cNvPr>
              <p:cNvSpPr/>
              <p:nvPr/>
            </p:nvSpPr>
            <p:spPr>
              <a:xfrm>
                <a:off x="8117059" y="1314720"/>
                <a:ext cx="3854547" cy="71951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CO" b="1" dirty="0">
                    <a:latin typeface="Palatino Linotype" panose="02040502050505030304" pitchFamily="18" charset="0"/>
                  </a:rPr>
                  <a:t>ÁCIDOS BRONSTED-LOWRY: </a:t>
                </a:r>
                <a:r>
                  <a:rPr lang="es-CO" dirty="0">
                    <a:latin typeface="Palatino Linotype" panose="02040502050505030304" pitchFamily="18" charset="0"/>
                  </a:rPr>
                  <a:t>Sustancia que dona un </a:t>
                </a:r>
                <a:r>
                  <a:rPr lang="es-CO" dirty="0" err="1">
                    <a:latin typeface="Palatino Linotype" panose="02040502050505030304" pitchFamily="18" charset="0"/>
                  </a:rPr>
                  <a:t>ión</a:t>
                </a:r>
                <a:r>
                  <a:rPr lang="es-CO" dirty="0">
                    <a:latin typeface="Palatino Linotype" panose="02040502050505030304" pitchFamily="18" charset="0"/>
                  </a:rPr>
                  <a:t> </a:t>
                </a:r>
                <a14:m>
                  <m:oMath xmlns:m="http://schemas.openxmlformats.org/officeDocument/2006/math">
                    <m:sSup>
                      <m:sSupPr>
                        <m:ctrlPr>
                          <a:rPr lang="es-CO" i="1" smtClean="0">
                            <a:latin typeface="Cambria Math" panose="02040503050406030204" pitchFamily="18" charset="0"/>
                          </a:rPr>
                        </m:ctrlPr>
                      </m:sSupPr>
                      <m:e>
                        <m:r>
                          <a:rPr lang="es-CO" b="0" i="1" smtClean="0">
                            <a:latin typeface="Cambria Math" panose="02040503050406030204" pitchFamily="18" charset="0"/>
                          </a:rPr>
                          <m:t>𝐻</m:t>
                        </m:r>
                      </m:e>
                      <m:sup>
                        <m:r>
                          <a:rPr lang="es-CO" b="0" i="1" smtClean="0">
                            <a:latin typeface="Cambria Math" panose="02040503050406030204" pitchFamily="18" charset="0"/>
                          </a:rPr>
                          <m:t>+</m:t>
                        </m:r>
                      </m:sup>
                    </m:sSup>
                  </m:oMath>
                </a14:m>
                <a:r>
                  <a:rPr lang="es-CO" b="1" dirty="0">
                    <a:latin typeface="Palatino Linotype" panose="02040502050505030304" pitchFamily="18" charset="0"/>
                  </a:rPr>
                  <a:t> </a:t>
                </a:r>
              </a:p>
            </p:txBody>
          </p:sp>
        </mc:Choice>
        <mc:Fallback xmlns="">
          <p:sp>
            <p:nvSpPr>
              <p:cNvPr id="4" name="Rectangle: Rounded Corners 3">
                <a:extLst>
                  <a:ext uri="{FF2B5EF4-FFF2-40B4-BE49-F238E27FC236}">
                    <a16:creationId xmlns:a16="http://schemas.microsoft.com/office/drawing/2014/main" id="{579D4AB9-3264-456E-9991-EE79F3D90850}"/>
                  </a:ext>
                </a:extLst>
              </p:cNvPr>
              <p:cNvSpPr>
                <a:spLocks noRot="1" noChangeAspect="1" noMove="1" noResize="1" noEditPoints="1" noAdjustHandles="1" noChangeArrowheads="1" noChangeShapeType="1" noTextEdit="1"/>
              </p:cNvSpPr>
              <p:nvPr/>
            </p:nvSpPr>
            <p:spPr>
              <a:xfrm>
                <a:off x="8117059" y="1314720"/>
                <a:ext cx="3854547" cy="719516"/>
              </a:xfrm>
              <a:prstGeom prst="roundRect">
                <a:avLst/>
              </a:prstGeom>
              <a:blipFill>
                <a:blip r:embed="rId2"/>
                <a:stretch>
                  <a:fillRect b="-6723"/>
                </a:stretch>
              </a:blipFill>
            </p:spPr>
            <p:txBody>
              <a:bodyPr/>
              <a:lstStyle/>
              <a:p>
                <a:r>
                  <a:rPr lang="es-CO">
                    <a:noFill/>
                  </a:rPr>
                  <a:t> </a:t>
                </a:r>
              </a:p>
            </p:txBody>
          </p:sp>
        </mc:Fallback>
      </mc:AlternateContent>
      <mc:AlternateContent xmlns:mc="http://schemas.openxmlformats.org/markup-compatibility/2006" xmlns:a14="http://schemas.microsoft.com/office/drawing/2010/main">
        <mc:Choice Requires="a14">
          <p:sp>
            <p:nvSpPr>
              <p:cNvPr id="5" name="Rectangle: Rounded Corners 4">
                <a:extLst>
                  <a:ext uri="{FF2B5EF4-FFF2-40B4-BE49-F238E27FC236}">
                    <a16:creationId xmlns:a16="http://schemas.microsoft.com/office/drawing/2014/main" xmlns="" id="{1CFB2EE6-37CA-4647-AFDB-845115827482}"/>
                  </a:ext>
                </a:extLst>
              </p:cNvPr>
              <p:cNvSpPr/>
              <p:nvPr/>
            </p:nvSpPr>
            <p:spPr>
              <a:xfrm>
                <a:off x="8351520" y="165295"/>
                <a:ext cx="3620086" cy="69436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CO" b="1" dirty="0">
                    <a:latin typeface="Palatino Linotype" panose="02040502050505030304" pitchFamily="18" charset="0"/>
                  </a:rPr>
                  <a:t>BASES BRONSTED-LOWRY: </a:t>
                </a:r>
                <a:r>
                  <a:rPr lang="es-CO" dirty="0">
                    <a:latin typeface="Palatino Linotype" panose="02040502050505030304" pitchFamily="18" charset="0"/>
                  </a:rPr>
                  <a:t>Sustancia que acepta un ion </a:t>
                </a:r>
                <a14:m>
                  <m:oMath xmlns:m="http://schemas.openxmlformats.org/officeDocument/2006/math">
                    <m:sSup>
                      <m:sSupPr>
                        <m:ctrlPr>
                          <a:rPr lang="es-CO" i="1">
                            <a:latin typeface="Cambria Math" panose="02040503050406030204" pitchFamily="18" charset="0"/>
                          </a:rPr>
                        </m:ctrlPr>
                      </m:sSupPr>
                      <m:e>
                        <m:r>
                          <a:rPr lang="es-CO" i="1">
                            <a:latin typeface="Cambria Math" panose="02040503050406030204" pitchFamily="18" charset="0"/>
                          </a:rPr>
                          <m:t>𝐻</m:t>
                        </m:r>
                      </m:e>
                      <m:sup>
                        <m:r>
                          <a:rPr lang="es-CO" i="1">
                            <a:latin typeface="Cambria Math" panose="02040503050406030204" pitchFamily="18" charset="0"/>
                          </a:rPr>
                          <m:t>+</m:t>
                        </m:r>
                      </m:sup>
                    </m:sSup>
                  </m:oMath>
                </a14:m>
                <a:endParaRPr lang="es-CO" b="1" dirty="0">
                  <a:latin typeface="Palatino Linotype" panose="02040502050505030304" pitchFamily="18" charset="0"/>
                </a:endParaRPr>
              </a:p>
            </p:txBody>
          </p:sp>
        </mc:Choice>
        <mc:Fallback xmlns="">
          <p:sp>
            <p:nvSpPr>
              <p:cNvPr id="5" name="Rectangle: Rounded Corners 4">
                <a:extLst>
                  <a:ext uri="{FF2B5EF4-FFF2-40B4-BE49-F238E27FC236}">
                    <a16:creationId xmlns:a16="http://schemas.microsoft.com/office/drawing/2014/main" id="{1CFB2EE6-37CA-4647-AFDB-845115827482}"/>
                  </a:ext>
                </a:extLst>
              </p:cNvPr>
              <p:cNvSpPr>
                <a:spLocks noRot="1" noChangeAspect="1" noMove="1" noResize="1" noEditPoints="1" noAdjustHandles="1" noChangeArrowheads="1" noChangeShapeType="1" noTextEdit="1"/>
              </p:cNvSpPr>
              <p:nvPr/>
            </p:nvSpPr>
            <p:spPr>
              <a:xfrm>
                <a:off x="8351520" y="165295"/>
                <a:ext cx="3620086" cy="694366"/>
              </a:xfrm>
              <a:prstGeom prst="roundRect">
                <a:avLst/>
              </a:prstGeom>
              <a:blipFill>
                <a:blip r:embed="rId3"/>
                <a:stretch>
                  <a:fillRect t="-870" b="-9565"/>
                </a:stretch>
              </a:blipFill>
            </p:spPr>
            <p:txBody>
              <a:bodyPr/>
              <a:lstStyle/>
              <a:p>
                <a:r>
                  <a:rPr lang="es-CO">
                    <a:noFill/>
                  </a:rPr>
                  <a:t> </a:t>
                </a:r>
              </a:p>
            </p:txBody>
          </p:sp>
        </mc:Fallback>
      </mc:AlternateContent>
      <p:pic>
        <p:nvPicPr>
          <p:cNvPr id="6" name="Picture 5">
            <a:extLst>
              <a:ext uri="{FF2B5EF4-FFF2-40B4-BE49-F238E27FC236}">
                <a16:creationId xmlns:a16="http://schemas.microsoft.com/office/drawing/2014/main" xmlns="" id="{B55D1FE9-C941-4A71-8E7D-3A9776CCCEEC}"/>
              </a:ext>
            </a:extLst>
          </p:cNvPr>
          <p:cNvPicPr>
            <a:picLocks noChangeAspect="1"/>
          </p:cNvPicPr>
          <p:nvPr/>
        </p:nvPicPr>
        <p:blipFill rotWithShape="1">
          <a:blip r:embed="rId4"/>
          <a:srcRect l="18577" t="31170" r="33653" b="35788"/>
          <a:stretch/>
        </p:blipFill>
        <p:spPr>
          <a:xfrm>
            <a:off x="416169" y="165295"/>
            <a:ext cx="7317546" cy="2845713"/>
          </a:xfrm>
          <a:prstGeom prst="rect">
            <a:avLst/>
          </a:prstGeom>
        </p:spPr>
      </p:pic>
      <p:pic>
        <p:nvPicPr>
          <p:cNvPr id="7" name="Picture 6">
            <a:extLst>
              <a:ext uri="{FF2B5EF4-FFF2-40B4-BE49-F238E27FC236}">
                <a16:creationId xmlns:a16="http://schemas.microsoft.com/office/drawing/2014/main" xmlns="" id="{9A07E5E8-DB76-485E-8276-F81D804279A3}"/>
              </a:ext>
            </a:extLst>
          </p:cNvPr>
          <p:cNvPicPr>
            <a:picLocks noChangeAspect="1"/>
          </p:cNvPicPr>
          <p:nvPr/>
        </p:nvPicPr>
        <p:blipFill rotWithShape="1">
          <a:blip r:embed="rId5"/>
          <a:srcRect l="15808" t="37737" r="37808" b="14649"/>
          <a:stretch/>
        </p:blipFill>
        <p:spPr>
          <a:xfrm>
            <a:off x="4666958" y="3152965"/>
            <a:ext cx="6133514" cy="3539740"/>
          </a:xfrm>
          <a:prstGeom prst="rect">
            <a:avLst/>
          </a:prstGeom>
        </p:spPr>
      </p:pic>
    </p:spTree>
    <p:extLst>
      <p:ext uri="{BB962C8B-B14F-4D97-AF65-F5344CB8AC3E}">
        <p14:creationId xmlns:p14="http://schemas.microsoft.com/office/powerpoint/2010/main" val="21225529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1 Título"/>
          <p:cNvSpPr>
            <a:spLocks noGrp="1"/>
          </p:cNvSpPr>
          <p:nvPr>
            <p:ph type="ctrTitle"/>
          </p:nvPr>
        </p:nvSpPr>
        <p:spPr>
          <a:xfrm>
            <a:off x="2209800" y="226558"/>
            <a:ext cx="7772400" cy="1584325"/>
          </a:xfrm>
        </p:spPr>
        <p:txBody>
          <a:bodyPr/>
          <a:lstStyle/>
          <a:p>
            <a:pPr eaLnBrk="1" hangingPunct="1"/>
            <a:r>
              <a:rPr lang="es-MX" altLang="es-MX" dirty="0"/>
              <a:t>Contenido Temático</a:t>
            </a:r>
          </a:p>
        </p:txBody>
      </p:sp>
      <p:sp>
        <p:nvSpPr>
          <p:cNvPr id="56323" name="2 Subtítulo"/>
          <p:cNvSpPr>
            <a:spLocks noGrp="1"/>
          </p:cNvSpPr>
          <p:nvPr>
            <p:ph type="subTitle" idx="1"/>
          </p:nvPr>
        </p:nvSpPr>
        <p:spPr>
          <a:xfrm>
            <a:off x="1612202" y="1485106"/>
            <a:ext cx="8967592" cy="3887788"/>
          </a:xfrm>
        </p:spPr>
        <p:txBody>
          <a:bodyPr/>
          <a:lstStyle/>
          <a:p>
            <a:pPr eaLnBrk="1" hangingPunct="1"/>
            <a:r>
              <a:rPr lang="es-MX" altLang="es-MX" sz="3600" b="1" dirty="0">
                <a:solidFill>
                  <a:srgbClr val="000000"/>
                </a:solidFill>
              </a:rPr>
              <a:t>Unidad I. </a:t>
            </a:r>
          </a:p>
          <a:p>
            <a:pPr eaLnBrk="1" hangingPunct="1"/>
            <a:r>
              <a:rPr lang="es-MX" altLang="es-MX" sz="3600" b="1" dirty="0">
                <a:solidFill>
                  <a:srgbClr val="000000"/>
                </a:solidFill>
              </a:rPr>
              <a:t>Introducción a la Química Orgánica</a:t>
            </a:r>
          </a:p>
        </p:txBody>
      </p:sp>
      <p:sp>
        <p:nvSpPr>
          <p:cNvPr id="6" name="1 Marcador de contenido">
            <a:extLst>
              <a:ext uri="{FF2B5EF4-FFF2-40B4-BE49-F238E27FC236}">
                <a16:creationId xmlns:a16="http://schemas.microsoft.com/office/drawing/2014/main" xmlns="" id="{7FEE6808-7071-497E-BF72-9AF12A14D261}"/>
              </a:ext>
            </a:extLst>
          </p:cNvPr>
          <p:cNvSpPr txBox="1">
            <a:spLocks/>
          </p:cNvSpPr>
          <p:nvPr/>
        </p:nvSpPr>
        <p:spPr bwMode="auto">
          <a:xfrm>
            <a:off x="1110899" y="4683962"/>
            <a:ext cx="9970198" cy="137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ctr"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r>
              <a:rPr lang="es-ES" sz="1600" b="1" dirty="0">
                <a:solidFill>
                  <a:schemeClr val="tx1"/>
                </a:solidFill>
                <a:latin typeface="Arial" panose="020B0604020202020204" pitchFamily="34" charset="0"/>
                <a:cs typeface="Arial" panose="020B0604020202020204" pitchFamily="34" charset="0"/>
              </a:rPr>
              <a:t>Objetivo: </a:t>
            </a:r>
            <a:r>
              <a:rPr lang="es-MX" sz="1600" dirty="0"/>
              <a:t>Analizar los fundamentos básicos de química para entender la estructura de las moléculas orgánicas considerando cómo se pueden formar moléculas por combinación de átomos. Describir y predecir la estructura molecular con base al conocimiento de la estructura atómica, interpretar las propiedades de las moléculas orgánicas en base a la aplicación de estos conceptos en la resolución de problemas relacionados con estas propiedades, que inciden en la transformación de la materia, a través de la resolución de ejercicios en el aula, participando en la integración de grupos de trabajo heterogéneos desempeñando actividades específicas designadas por el profesor para solucionar problemas relacionados con la industria química y compartiendo responsabilidades en el cuidado del ambiente. </a:t>
            </a:r>
            <a:r>
              <a:rPr lang="es-MX" sz="1600" dirty="0">
                <a:latin typeface="Arial" panose="020B0604020202020204" pitchFamily="34" charset="0"/>
                <a:cs typeface="Arial" panose="020B0604020202020204" pitchFamily="34" charset="0"/>
              </a:rPr>
              <a:t>	</a:t>
            </a:r>
          </a:p>
          <a:p>
            <a:pPr defTabSz="914400" eaLnBrk="1" hangingPunct="1"/>
            <a:r>
              <a:rPr lang="es-MX" sz="1600" dirty="0">
                <a:latin typeface="Arial" panose="020B0604020202020204" pitchFamily="34" charset="0"/>
                <a:cs typeface="Arial" panose="020B0604020202020204" pitchFamily="34" charset="0"/>
              </a:rPr>
              <a:t>	</a:t>
            </a:r>
          </a:p>
          <a:p>
            <a:pPr defTabSz="914400" eaLnBrk="1" hangingPunct="1"/>
            <a:r>
              <a:rPr lang="es-MX" sz="1600" dirty="0">
                <a:latin typeface="Arial" panose="020B0604020202020204" pitchFamily="34" charset="0"/>
                <a:cs typeface="Arial" panose="020B0604020202020204" pitchFamily="34" charset="0"/>
              </a:rPr>
              <a:t>	</a:t>
            </a:r>
          </a:p>
          <a:p>
            <a:pPr defTabSz="914400" eaLnBrk="1" hangingPunct="1"/>
            <a:endParaRPr lang="es-MX" altLang="es-MX" sz="1600" dirty="0">
              <a:solidFill>
                <a:schemeClr val="tx1"/>
              </a:solidFill>
              <a:latin typeface="Arial" panose="020B0604020202020204" pitchFamily="34" charset="0"/>
              <a:cs typeface="Arial" panose="020B0604020202020204" pitchFamily="34" charset="0"/>
            </a:endParaRPr>
          </a:p>
        </p:txBody>
      </p:sp>
      <p:pic>
        <p:nvPicPr>
          <p:cNvPr id="4" name="Imagen 3">
            <a:extLst>
              <a:ext uri="{FF2B5EF4-FFF2-40B4-BE49-F238E27FC236}">
                <a16:creationId xmlns:a16="http://schemas.microsoft.com/office/drawing/2014/main" xmlns="" id="{EC0B66E8-F8E0-4E8C-BAA1-6FADE1EE022E}"/>
              </a:ext>
            </a:extLst>
          </p:cNvPr>
          <p:cNvPicPr>
            <a:picLocks noChangeAspect="1"/>
          </p:cNvPicPr>
          <p:nvPr/>
        </p:nvPicPr>
        <p:blipFill>
          <a:blip r:embed="rId2"/>
          <a:stretch>
            <a:fillRect/>
          </a:stretch>
        </p:blipFill>
        <p:spPr>
          <a:xfrm>
            <a:off x="4876798" y="2796790"/>
            <a:ext cx="2438400" cy="1740408"/>
          </a:xfrm>
          <a:prstGeom prst="rect">
            <a:avLst/>
          </a:prstGeom>
        </p:spPr>
      </p:pic>
    </p:spTree>
    <p:extLst>
      <p:ext uri="{BB962C8B-B14F-4D97-AF65-F5344CB8AC3E}">
        <p14:creationId xmlns:p14="http://schemas.microsoft.com/office/powerpoint/2010/main" val="207640193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68CD7012-B975-4352-A187-5C8E2ADCD492}"/>
              </a:ext>
            </a:extLst>
          </p:cNvPr>
          <p:cNvSpPr/>
          <p:nvPr/>
        </p:nvSpPr>
        <p:spPr>
          <a:xfrm>
            <a:off x="0" y="441381"/>
            <a:ext cx="3263705" cy="492369"/>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CO" sz="2000" b="1" dirty="0">
                <a:latin typeface="Palatino Linotype" panose="02040502050505030304" pitchFamily="18" charset="0"/>
              </a:rPr>
              <a:t>ÁCIDOS ORGÁNICOS</a:t>
            </a:r>
          </a:p>
        </p:txBody>
      </p:sp>
      <p:sp>
        <p:nvSpPr>
          <p:cNvPr id="5" name="Rectangle 4">
            <a:extLst>
              <a:ext uri="{FF2B5EF4-FFF2-40B4-BE49-F238E27FC236}">
                <a16:creationId xmlns:a16="http://schemas.microsoft.com/office/drawing/2014/main" xmlns="" id="{AB4D507A-A991-4DB2-B160-4C2FEDA42476}"/>
              </a:ext>
            </a:extLst>
          </p:cNvPr>
          <p:cNvSpPr/>
          <p:nvPr/>
        </p:nvSpPr>
        <p:spPr>
          <a:xfrm>
            <a:off x="4834597" y="302846"/>
            <a:ext cx="7010399" cy="707886"/>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2000" dirty="0">
                <a:latin typeface="Palatino Linotype" panose="02040502050505030304" pitchFamily="18" charset="0"/>
              </a:rPr>
              <a:t>Los ácidos orgánicos se caracterizan por la presencia de un átomo de hidrógeno polarizado positivamente </a:t>
            </a:r>
            <a:endParaRPr lang="es-CO" sz="2000" dirty="0"/>
          </a:p>
        </p:txBody>
      </p:sp>
      <p:sp>
        <p:nvSpPr>
          <p:cNvPr id="6" name="Arrow: Right 5">
            <a:extLst>
              <a:ext uri="{FF2B5EF4-FFF2-40B4-BE49-F238E27FC236}">
                <a16:creationId xmlns:a16="http://schemas.microsoft.com/office/drawing/2014/main" xmlns="" id="{88035C56-165B-436A-876C-552844BF31D1}"/>
              </a:ext>
            </a:extLst>
          </p:cNvPr>
          <p:cNvSpPr/>
          <p:nvPr/>
        </p:nvSpPr>
        <p:spPr>
          <a:xfrm>
            <a:off x="3305908" y="523146"/>
            <a:ext cx="1111347" cy="306848"/>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7" name="Rectangle 6">
            <a:extLst>
              <a:ext uri="{FF2B5EF4-FFF2-40B4-BE49-F238E27FC236}">
                <a16:creationId xmlns:a16="http://schemas.microsoft.com/office/drawing/2014/main" xmlns="" id="{DC731A4A-1FD1-4F1A-B1A4-5CD665258704}"/>
              </a:ext>
            </a:extLst>
          </p:cNvPr>
          <p:cNvSpPr/>
          <p:nvPr/>
        </p:nvSpPr>
        <p:spPr>
          <a:xfrm>
            <a:off x="138331" y="1547673"/>
            <a:ext cx="8201465" cy="1631216"/>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2000" dirty="0">
                <a:latin typeface="Palatino Linotype" panose="02040502050505030304" pitchFamily="18" charset="0"/>
              </a:rPr>
              <a:t>son de dos tipos principales: aquellos ácidos como el metanol y el ácido acético que contienen un átomo de hidrógeno unido a un átomo de oxígeno electronegativo (O-H) y aquellos como la acetona que contienen un átomo de hidrógeno unido a un átomo de carbono al lado de un enlace C=0 (0=C-C-H).</a:t>
            </a:r>
            <a:endParaRPr lang="es-CO" sz="2000" dirty="0"/>
          </a:p>
        </p:txBody>
      </p:sp>
      <p:pic>
        <p:nvPicPr>
          <p:cNvPr id="8" name="Picture 7">
            <a:extLst>
              <a:ext uri="{FF2B5EF4-FFF2-40B4-BE49-F238E27FC236}">
                <a16:creationId xmlns:a16="http://schemas.microsoft.com/office/drawing/2014/main" xmlns="" id="{DD51F42F-9269-46C3-83A6-F8607FBB0088}"/>
              </a:ext>
            </a:extLst>
          </p:cNvPr>
          <p:cNvPicPr>
            <a:picLocks noChangeAspect="1"/>
          </p:cNvPicPr>
          <p:nvPr/>
        </p:nvPicPr>
        <p:blipFill rotWithShape="1">
          <a:blip r:embed="rId2"/>
          <a:srcRect l="33923" t="40201" r="18769" b="18138"/>
          <a:stretch/>
        </p:blipFill>
        <p:spPr>
          <a:xfrm>
            <a:off x="2018713" y="3319807"/>
            <a:ext cx="6534444" cy="3235347"/>
          </a:xfrm>
          <a:prstGeom prst="rect">
            <a:avLst/>
          </a:prstGeom>
        </p:spPr>
      </p:pic>
      <p:sp>
        <p:nvSpPr>
          <p:cNvPr id="9" name="Rectangle 8">
            <a:extLst>
              <a:ext uri="{FF2B5EF4-FFF2-40B4-BE49-F238E27FC236}">
                <a16:creationId xmlns:a16="http://schemas.microsoft.com/office/drawing/2014/main" xmlns="" id="{2A6F6BDA-125A-4B5B-865D-4BCD6C5CBB64}"/>
              </a:ext>
            </a:extLst>
          </p:cNvPr>
          <p:cNvSpPr/>
          <p:nvPr/>
        </p:nvSpPr>
        <p:spPr>
          <a:xfrm>
            <a:off x="0" y="421600"/>
            <a:ext cx="3263705" cy="492369"/>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CO" sz="2000" b="1" dirty="0">
                <a:latin typeface="Palatino Linotype" panose="02040502050505030304" pitchFamily="18" charset="0"/>
              </a:rPr>
              <a:t>ÁCIDOS ORGÁNICOS</a:t>
            </a:r>
          </a:p>
        </p:txBody>
      </p:sp>
      <p:sp>
        <p:nvSpPr>
          <p:cNvPr id="10" name="Arrow: Right 9">
            <a:extLst>
              <a:ext uri="{FF2B5EF4-FFF2-40B4-BE49-F238E27FC236}">
                <a16:creationId xmlns:a16="http://schemas.microsoft.com/office/drawing/2014/main" xmlns="" id="{C33AED6B-6C1F-4A97-A904-9E0BAF35CF95}"/>
              </a:ext>
            </a:extLst>
          </p:cNvPr>
          <p:cNvSpPr/>
          <p:nvPr/>
        </p:nvSpPr>
        <p:spPr>
          <a:xfrm>
            <a:off x="3305908" y="503365"/>
            <a:ext cx="1111347" cy="306848"/>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145548840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E745EEB7-72B0-4122-A530-FA4557EFCDF7}"/>
              </a:ext>
            </a:extLst>
          </p:cNvPr>
          <p:cNvPicPr>
            <a:picLocks noChangeAspect="1"/>
          </p:cNvPicPr>
          <p:nvPr/>
        </p:nvPicPr>
        <p:blipFill rotWithShape="1">
          <a:blip r:embed="rId2"/>
          <a:srcRect l="13093" t="50000" r="25254" b="24507"/>
          <a:stretch/>
        </p:blipFill>
        <p:spPr>
          <a:xfrm>
            <a:off x="470909" y="474785"/>
            <a:ext cx="11452065" cy="2662310"/>
          </a:xfrm>
          <a:prstGeom prst="rect">
            <a:avLst/>
          </a:prstGeom>
        </p:spPr>
      </p:pic>
      <p:sp>
        <p:nvSpPr>
          <p:cNvPr id="5" name="Rectangle 4">
            <a:extLst>
              <a:ext uri="{FF2B5EF4-FFF2-40B4-BE49-F238E27FC236}">
                <a16:creationId xmlns:a16="http://schemas.microsoft.com/office/drawing/2014/main" xmlns="" id="{B73D865F-4DB7-4061-ACA3-B06F1BAE7CCF}"/>
              </a:ext>
            </a:extLst>
          </p:cNvPr>
          <p:cNvSpPr/>
          <p:nvPr/>
        </p:nvSpPr>
        <p:spPr>
          <a:xfrm>
            <a:off x="143143" y="3429000"/>
            <a:ext cx="11589311" cy="923330"/>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dirty="0">
                <a:latin typeface="Palatino Linotype" panose="02040502050505030304" pitchFamily="18" charset="0"/>
              </a:rPr>
              <a:t>La acidez de la acetona y de otros compuestos con enlaces C=O se debe al hecho de que la base conjugada resultante de la pérdida de H+ se estabiliza por resonancia; además, una de las formas de resonancia estabiliza la carga negativa al colocarla en un átomo de oxígeno electronegativo.</a:t>
            </a:r>
            <a:endParaRPr lang="es-CO" dirty="0"/>
          </a:p>
        </p:txBody>
      </p:sp>
      <p:pic>
        <p:nvPicPr>
          <p:cNvPr id="6" name="Picture 5">
            <a:extLst>
              <a:ext uri="{FF2B5EF4-FFF2-40B4-BE49-F238E27FC236}">
                <a16:creationId xmlns:a16="http://schemas.microsoft.com/office/drawing/2014/main" xmlns="" id="{A5B35C67-F5E7-4930-A86A-357E7CD05606}"/>
              </a:ext>
            </a:extLst>
          </p:cNvPr>
          <p:cNvPicPr>
            <a:picLocks noChangeAspect="1"/>
          </p:cNvPicPr>
          <p:nvPr/>
        </p:nvPicPr>
        <p:blipFill rotWithShape="1">
          <a:blip r:embed="rId3"/>
          <a:srcRect l="13615" t="45576" r="28461" b="36759"/>
          <a:stretch/>
        </p:blipFill>
        <p:spPr>
          <a:xfrm>
            <a:off x="470909" y="4644235"/>
            <a:ext cx="10105571" cy="1738980"/>
          </a:xfrm>
          <a:prstGeom prst="rect">
            <a:avLst/>
          </a:prstGeom>
        </p:spPr>
      </p:pic>
    </p:spTree>
    <p:extLst>
      <p:ext uri="{BB962C8B-B14F-4D97-AF65-F5344CB8AC3E}">
        <p14:creationId xmlns:p14="http://schemas.microsoft.com/office/powerpoint/2010/main" val="6792444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Rectangle 3">
                <a:extLst>
                  <a:ext uri="{FF2B5EF4-FFF2-40B4-BE49-F238E27FC236}">
                    <a16:creationId xmlns:a16="http://schemas.microsoft.com/office/drawing/2014/main" xmlns="" id="{E5FB5E55-0F5A-4112-BEB5-755B3165F1C9}"/>
                  </a:ext>
                </a:extLst>
              </p:cNvPr>
              <p:cNvSpPr/>
              <p:nvPr/>
            </p:nvSpPr>
            <p:spPr>
              <a:xfrm>
                <a:off x="4459458" y="240288"/>
                <a:ext cx="7535594" cy="707886"/>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2000" dirty="0">
                    <a:latin typeface="Palatino Linotype" panose="02040502050505030304" pitchFamily="18" charset="0"/>
                  </a:rPr>
                  <a:t>Las bases orgánicas se caracterizan por la presencia de un átomo con un par de electrones no enlazado que pueden enlazar al </a:t>
                </a:r>
                <a14:m>
                  <m:oMath xmlns:m="http://schemas.openxmlformats.org/officeDocument/2006/math">
                    <m:sSup>
                      <m:sSupPr>
                        <m:ctrlPr>
                          <a:rPr lang="es-CO" sz="2000" i="1" smtClean="0">
                            <a:latin typeface="Cambria Math" panose="02040503050406030204" pitchFamily="18" charset="0"/>
                          </a:rPr>
                        </m:ctrlPr>
                      </m:sSupPr>
                      <m:e>
                        <m:r>
                          <a:rPr lang="es-CO" sz="2000" b="0" i="1" smtClean="0">
                            <a:latin typeface="Cambria Math" panose="02040503050406030204" pitchFamily="18" charset="0"/>
                          </a:rPr>
                          <m:t>𝐻</m:t>
                        </m:r>
                      </m:e>
                      <m:sup>
                        <m:r>
                          <a:rPr lang="es-CO" sz="2000" b="0" i="1" smtClean="0">
                            <a:latin typeface="Cambria Math" panose="02040503050406030204" pitchFamily="18" charset="0"/>
                          </a:rPr>
                          <m:t>+</m:t>
                        </m:r>
                      </m:sup>
                    </m:sSup>
                  </m:oMath>
                </a14:m>
                <a:endParaRPr lang="es-CO" sz="2400" dirty="0">
                  <a:latin typeface="Palatino Linotype" panose="02040502050505030304" pitchFamily="18" charset="0"/>
                </a:endParaRPr>
              </a:p>
            </p:txBody>
          </p:sp>
        </mc:Choice>
        <mc:Fallback xmlns="">
          <p:sp>
            <p:nvSpPr>
              <p:cNvPr id="4" name="Rectangle 3">
                <a:extLst>
                  <a:ext uri="{FF2B5EF4-FFF2-40B4-BE49-F238E27FC236}">
                    <a16:creationId xmlns:a16="http://schemas.microsoft.com/office/drawing/2014/main" id="{E5FB5E55-0F5A-4112-BEB5-755B3165F1C9}"/>
                  </a:ext>
                </a:extLst>
              </p:cNvPr>
              <p:cNvSpPr>
                <a:spLocks noRot="1" noChangeAspect="1" noMove="1" noResize="1" noEditPoints="1" noAdjustHandles="1" noChangeArrowheads="1" noChangeShapeType="1" noTextEdit="1"/>
              </p:cNvSpPr>
              <p:nvPr/>
            </p:nvSpPr>
            <p:spPr>
              <a:xfrm>
                <a:off x="4459458" y="240288"/>
                <a:ext cx="7535594" cy="707886"/>
              </a:xfrm>
              <a:prstGeom prst="rect">
                <a:avLst/>
              </a:prstGeom>
              <a:blipFill>
                <a:blip r:embed="rId2"/>
                <a:stretch>
                  <a:fillRect l="-889" t="-4237" r="-162" b="-12712"/>
                </a:stretch>
              </a:blipFill>
            </p:spPr>
            <p:txBody>
              <a:bodyPr/>
              <a:lstStyle/>
              <a:p>
                <a:r>
                  <a:rPr lang="es-CO">
                    <a:noFill/>
                  </a:rPr>
                  <a:t> </a:t>
                </a:r>
              </a:p>
            </p:txBody>
          </p:sp>
        </mc:Fallback>
      </mc:AlternateContent>
      <p:sp>
        <p:nvSpPr>
          <p:cNvPr id="5" name="Rectangle 4">
            <a:extLst>
              <a:ext uri="{FF2B5EF4-FFF2-40B4-BE49-F238E27FC236}">
                <a16:creationId xmlns:a16="http://schemas.microsoft.com/office/drawing/2014/main" xmlns="" id="{1BEBD604-D323-4E24-841C-54AE2900BAE3}"/>
              </a:ext>
            </a:extLst>
          </p:cNvPr>
          <p:cNvSpPr/>
          <p:nvPr/>
        </p:nvSpPr>
        <p:spPr>
          <a:xfrm>
            <a:off x="196948" y="421600"/>
            <a:ext cx="3066757" cy="492369"/>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CO" sz="2000" b="1" dirty="0">
                <a:latin typeface="Palatino Linotype" panose="02040502050505030304" pitchFamily="18" charset="0"/>
              </a:rPr>
              <a:t>BASES ORGÁNICAS</a:t>
            </a:r>
          </a:p>
        </p:txBody>
      </p:sp>
      <p:sp>
        <p:nvSpPr>
          <p:cNvPr id="6" name="Arrow: Right 5">
            <a:extLst>
              <a:ext uri="{FF2B5EF4-FFF2-40B4-BE49-F238E27FC236}">
                <a16:creationId xmlns:a16="http://schemas.microsoft.com/office/drawing/2014/main" xmlns="" id="{CD199923-0AA0-4ACF-9FBA-78694C52A327}"/>
              </a:ext>
            </a:extLst>
          </p:cNvPr>
          <p:cNvSpPr/>
          <p:nvPr/>
        </p:nvSpPr>
        <p:spPr>
          <a:xfrm>
            <a:off x="3305908" y="503365"/>
            <a:ext cx="1111347" cy="306848"/>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7" name="Rectangle 6">
            <a:extLst>
              <a:ext uri="{FF2B5EF4-FFF2-40B4-BE49-F238E27FC236}">
                <a16:creationId xmlns:a16="http://schemas.microsoft.com/office/drawing/2014/main" xmlns="" id="{D001A014-1E48-4C53-B7A9-B21A0EE2EB42}"/>
              </a:ext>
            </a:extLst>
          </p:cNvPr>
          <p:cNvSpPr/>
          <p:nvPr/>
        </p:nvSpPr>
        <p:spPr>
          <a:xfrm>
            <a:off x="356381" y="1519537"/>
            <a:ext cx="11479237" cy="1015663"/>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2000" dirty="0">
                <a:latin typeface="Palatino Linotype" panose="02040502050505030304" pitchFamily="18" charset="0"/>
              </a:rPr>
              <a:t>Los compuestos que contienen nitrógeno como la </a:t>
            </a:r>
            <a:r>
              <a:rPr lang="es-CO" sz="2000" dirty="0" err="1">
                <a:latin typeface="Palatino Linotype" panose="02040502050505030304" pitchFamily="18" charset="0"/>
              </a:rPr>
              <a:t>metilamina</a:t>
            </a:r>
            <a:r>
              <a:rPr lang="es-CO" sz="2000" dirty="0">
                <a:latin typeface="Palatino Linotype" panose="02040502050505030304" pitchFamily="18" charset="0"/>
              </a:rPr>
              <a:t> son las bases orgánicas más comunes y participan en casi todas las rutas metabólicas, pero los compuestos que contienen oxígeno también pueden actuar como bases cuando reaccionan con un ácido lo suficientemente fuerte. </a:t>
            </a:r>
            <a:endParaRPr lang="es-CO" sz="2000" dirty="0"/>
          </a:p>
        </p:txBody>
      </p:sp>
      <p:sp>
        <p:nvSpPr>
          <p:cNvPr id="8" name="Arrow: Down 7">
            <a:extLst>
              <a:ext uri="{FF2B5EF4-FFF2-40B4-BE49-F238E27FC236}">
                <a16:creationId xmlns:a16="http://schemas.microsoft.com/office/drawing/2014/main" xmlns="" id="{A23D07B9-7D86-464A-84AF-EA972ABA4A83}"/>
              </a:ext>
            </a:extLst>
          </p:cNvPr>
          <p:cNvSpPr/>
          <p:nvPr/>
        </p:nvSpPr>
        <p:spPr>
          <a:xfrm>
            <a:off x="6921305" y="948174"/>
            <a:ext cx="1012873" cy="707886"/>
          </a:xfrm>
          <a:prstGeom prst="down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s-CO"/>
          </a:p>
        </p:txBody>
      </p:sp>
      <p:sp>
        <p:nvSpPr>
          <p:cNvPr id="9" name="Rectangle 8">
            <a:extLst>
              <a:ext uri="{FF2B5EF4-FFF2-40B4-BE49-F238E27FC236}">
                <a16:creationId xmlns:a16="http://schemas.microsoft.com/office/drawing/2014/main" xmlns="" id="{71AC4CE5-D8BA-476E-BCDD-87BD2DED7B19}"/>
              </a:ext>
            </a:extLst>
          </p:cNvPr>
          <p:cNvSpPr/>
          <p:nvPr/>
        </p:nvSpPr>
        <p:spPr>
          <a:xfrm>
            <a:off x="196948" y="3244523"/>
            <a:ext cx="3798277" cy="2862322"/>
          </a:xfrm>
          <a:prstGeom prst="rect">
            <a:avLst/>
          </a:prstGeom>
          <a:ln w="57150"/>
        </p:spPr>
        <p:style>
          <a:lnRef idx="2">
            <a:schemeClr val="accent4"/>
          </a:lnRef>
          <a:fillRef idx="1">
            <a:schemeClr val="lt1"/>
          </a:fillRef>
          <a:effectRef idx="0">
            <a:schemeClr val="accent4"/>
          </a:effectRef>
          <a:fontRef idx="minor">
            <a:schemeClr val="dk1"/>
          </a:fontRef>
        </p:style>
        <p:txBody>
          <a:bodyPr wrap="square">
            <a:spAutoFit/>
          </a:bodyPr>
          <a:lstStyle/>
          <a:p>
            <a:r>
              <a:rPr lang="es-CO" dirty="0">
                <a:latin typeface="Palatino Linotype" panose="02040502050505030304" pitchFamily="18" charset="0"/>
              </a:rPr>
              <a:t>Nótese que algunos compuestos que contienen oxígeno pueden actuar como ácidos o como bases dependiendo de las circunstancias, de igual manera que el agua; por ejemplo, el metanol y la acetona actúan como </a:t>
            </a:r>
            <a:r>
              <a:rPr lang="es-CO" i="1" dirty="0">
                <a:latin typeface="Palatino Linotype" panose="02040502050505030304" pitchFamily="18" charset="0"/>
              </a:rPr>
              <a:t>ácidos </a:t>
            </a:r>
            <a:r>
              <a:rPr lang="es-CO" dirty="0">
                <a:latin typeface="Palatino Linotype" panose="02040502050505030304" pitchFamily="18" charset="0"/>
              </a:rPr>
              <a:t>cuando donan un protón pero actúan como </a:t>
            </a:r>
            <a:r>
              <a:rPr lang="es-CO" i="1" dirty="0">
                <a:latin typeface="Palatino Linotype" panose="02040502050505030304" pitchFamily="18" charset="0"/>
              </a:rPr>
              <a:t>bases </a:t>
            </a:r>
            <a:r>
              <a:rPr lang="es-CO" dirty="0">
                <a:latin typeface="Palatino Linotype" panose="02040502050505030304" pitchFamily="18" charset="0"/>
              </a:rPr>
              <a:t>cuando su átomo de oxígeno acepta un protón.</a:t>
            </a:r>
            <a:endParaRPr lang="es-CO" dirty="0"/>
          </a:p>
        </p:txBody>
      </p:sp>
      <p:pic>
        <p:nvPicPr>
          <p:cNvPr id="10" name="Picture 9">
            <a:extLst>
              <a:ext uri="{FF2B5EF4-FFF2-40B4-BE49-F238E27FC236}">
                <a16:creationId xmlns:a16="http://schemas.microsoft.com/office/drawing/2014/main" xmlns="" id="{9D289B45-3C4C-42E1-B835-C1E2964899D8}"/>
              </a:ext>
            </a:extLst>
          </p:cNvPr>
          <p:cNvPicPr>
            <a:picLocks noChangeAspect="1"/>
          </p:cNvPicPr>
          <p:nvPr/>
        </p:nvPicPr>
        <p:blipFill rotWithShape="1">
          <a:blip r:embed="rId3"/>
          <a:srcRect l="32154" t="34462" r="18192" b="26554"/>
          <a:stretch/>
        </p:blipFill>
        <p:spPr>
          <a:xfrm>
            <a:off x="4117144" y="2905327"/>
            <a:ext cx="7794492" cy="3440671"/>
          </a:xfrm>
          <a:prstGeom prst="rect">
            <a:avLst/>
          </a:prstGeom>
        </p:spPr>
      </p:pic>
    </p:spTree>
    <p:extLst>
      <p:ext uri="{BB962C8B-B14F-4D97-AF65-F5344CB8AC3E}">
        <p14:creationId xmlns:p14="http://schemas.microsoft.com/office/powerpoint/2010/main" val="228576200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2C305750-C109-4C64-99D4-787356C14D4B}"/>
              </a:ext>
            </a:extLst>
          </p:cNvPr>
          <p:cNvSpPr/>
          <p:nvPr/>
        </p:nvSpPr>
        <p:spPr>
          <a:xfrm>
            <a:off x="323556" y="1161666"/>
            <a:ext cx="11676185" cy="1015663"/>
          </a:xfrm>
          <a:prstGeom prst="rect">
            <a:avLst/>
          </a:prstGeom>
          <a:ln w="28575"/>
        </p:spPr>
        <p:style>
          <a:lnRef idx="2">
            <a:schemeClr val="accent1"/>
          </a:lnRef>
          <a:fillRef idx="1">
            <a:schemeClr val="lt1"/>
          </a:fillRef>
          <a:effectRef idx="0">
            <a:schemeClr val="accent1"/>
          </a:effectRef>
          <a:fontRef idx="minor">
            <a:schemeClr val="dk1"/>
          </a:fontRef>
        </p:style>
        <p:txBody>
          <a:bodyPr wrap="square">
            <a:spAutoFit/>
          </a:bodyPr>
          <a:lstStyle/>
          <a:p>
            <a:r>
              <a:rPr lang="es-CO" sz="2000" dirty="0">
                <a:latin typeface="Palatino Linotype" panose="02040502050505030304" pitchFamily="18" charset="0"/>
              </a:rPr>
              <a:t>Una reacción tiene lugar cuando la aproximación de ciertas sustancias o simplemente la reunión de ciertas circunstancias (temperatura, catalizador...) proporcionan la posibilidad de formar un sistema más estable que el de los compuestos iniciales.</a:t>
            </a:r>
          </a:p>
        </p:txBody>
      </p:sp>
      <p:sp>
        <p:nvSpPr>
          <p:cNvPr id="5" name="Rectangle 4">
            <a:extLst>
              <a:ext uri="{FF2B5EF4-FFF2-40B4-BE49-F238E27FC236}">
                <a16:creationId xmlns:a16="http://schemas.microsoft.com/office/drawing/2014/main" xmlns="" id="{16172B9B-6A0A-4CEE-9555-F927EBB881D3}"/>
              </a:ext>
            </a:extLst>
          </p:cNvPr>
          <p:cNvSpPr/>
          <p:nvPr/>
        </p:nvSpPr>
        <p:spPr>
          <a:xfrm>
            <a:off x="3938955" y="2449984"/>
            <a:ext cx="3727938" cy="586109"/>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CO" sz="2000" b="1" dirty="0">
                <a:latin typeface="Palatino Linotype" panose="02040502050505030304" pitchFamily="18" charset="0"/>
              </a:rPr>
              <a:t>REACCIÓN DE ADICIÓN </a:t>
            </a:r>
          </a:p>
        </p:txBody>
      </p:sp>
      <p:sp>
        <p:nvSpPr>
          <p:cNvPr id="6" name="Rectangle 5">
            <a:extLst>
              <a:ext uri="{FF2B5EF4-FFF2-40B4-BE49-F238E27FC236}">
                <a16:creationId xmlns:a16="http://schemas.microsoft.com/office/drawing/2014/main" xmlns="" id="{63F62696-7371-47B0-9C80-B565AB8C1EDB}"/>
              </a:ext>
            </a:extLst>
          </p:cNvPr>
          <p:cNvSpPr/>
          <p:nvPr/>
        </p:nvSpPr>
        <p:spPr>
          <a:xfrm>
            <a:off x="377482" y="3512701"/>
            <a:ext cx="11437035" cy="2246769"/>
          </a:xfrm>
          <a:prstGeom prst="rect">
            <a:avLst/>
          </a:prstGeom>
          <a:ln w="38100"/>
          <a:effectLst>
            <a:outerShdw blurRad="50800" dist="38100" dir="13500000" algn="b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wrap="square">
            <a:spAutoFit/>
          </a:bodyPr>
          <a:lstStyle/>
          <a:p>
            <a:r>
              <a:rPr lang="es-CO" sz="2000" dirty="0">
                <a:latin typeface="Palatino Linotype" panose="02040502050505030304" pitchFamily="18" charset="0"/>
              </a:rPr>
              <a:t>Es la unión de dos compuestos, formándose uno nuevo:</a:t>
            </a:r>
          </a:p>
          <a:p>
            <a:pPr algn="ctr"/>
            <a:r>
              <a:rPr lang="es-CO" sz="2000" dirty="0">
                <a:latin typeface="Palatino Linotype" panose="02040502050505030304" pitchFamily="18" charset="0"/>
              </a:rPr>
              <a:t>A + B ⎯⎯→ C</a:t>
            </a:r>
          </a:p>
          <a:p>
            <a:endParaRPr lang="es-CO" sz="2000" dirty="0">
              <a:latin typeface="Palatino Linotype" panose="02040502050505030304" pitchFamily="18" charset="0"/>
            </a:endParaRPr>
          </a:p>
          <a:p>
            <a:r>
              <a:rPr lang="es-CO" sz="2000" dirty="0">
                <a:latin typeface="Palatino Linotype" panose="02040502050505030304" pitchFamily="18" charset="0"/>
              </a:rPr>
              <a:t>Ejemplo: para obtener alcanos se adiciona hidrógeno sobre los alquenos, una molécula se escinde en dos fragmentos que se fijan sobre otra molécula</a:t>
            </a:r>
          </a:p>
          <a:p>
            <a:pPr algn="ctr"/>
            <a:endParaRPr lang="pt-BR" sz="2000" dirty="0">
              <a:latin typeface="Palatino Linotype" panose="02040502050505030304" pitchFamily="18" charset="0"/>
            </a:endParaRPr>
          </a:p>
          <a:p>
            <a:pPr algn="ctr"/>
            <a:r>
              <a:rPr lang="pt-BR" sz="2000" dirty="0">
                <a:latin typeface="Palatino Linotype" panose="02040502050505030304" pitchFamily="18" charset="0"/>
              </a:rPr>
              <a:t>H</a:t>
            </a:r>
            <a:r>
              <a:rPr lang="pt-BR" sz="1200" dirty="0">
                <a:latin typeface="Palatino Linotype" panose="02040502050505030304" pitchFamily="18" charset="0"/>
              </a:rPr>
              <a:t>2</a:t>
            </a:r>
            <a:r>
              <a:rPr lang="pt-BR" sz="2000" dirty="0">
                <a:latin typeface="Palatino Linotype" panose="02040502050505030304" pitchFamily="18" charset="0"/>
              </a:rPr>
              <a:t> + H</a:t>
            </a:r>
            <a:r>
              <a:rPr lang="pt-BR" sz="1200" dirty="0">
                <a:latin typeface="Palatino Linotype" panose="02040502050505030304" pitchFamily="18" charset="0"/>
              </a:rPr>
              <a:t>2</a:t>
            </a:r>
            <a:r>
              <a:rPr lang="pt-BR" sz="2000" dirty="0">
                <a:latin typeface="Palatino Linotype" panose="02040502050505030304" pitchFamily="18" charset="0"/>
              </a:rPr>
              <a:t>C = CH</a:t>
            </a:r>
            <a:r>
              <a:rPr lang="pt-BR" sz="1200" dirty="0">
                <a:latin typeface="Palatino Linotype" panose="02040502050505030304" pitchFamily="18" charset="0"/>
              </a:rPr>
              <a:t>2</a:t>
            </a:r>
            <a:r>
              <a:rPr lang="pt-BR" sz="2000" dirty="0">
                <a:latin typeface="Palatino Linotype" panose="02040502050505030304" pitchFamily="18" charset="0"/>
              </a:rPr>
              <a:t> ⎯⎯→ H</a:t>
            </a:r>
            <a:r>
              <a:rPr lang="pt-BR" sz="1200" dirty="0">
                <a:latin typeface="Palatino Linotype" panose="02040502050505030304" pitchFamily="18" charset="0"/>
              </a:rPr>
              <a:t>3</a:t>
            </a:r>
            <a:r>
              <a:rPr lang="pt-BR" sz="2000" dirty="0">
                <a:latin typeface="Palatino Linotype" panose="02040502050505030304" pitchFamily="18" charset="0"/>
              </a:rPr>
              <a:t>C – CH</a:t>
            </a:r>
            <a:r>
              <a:rPr lang="pt-BR" sz="1200" dirty="0">
                <a:latin typeface="Palatino Linotype" panose="02040502050505030304" pitchFamily="18" charset="0"/>
              </a:rPr>
              <a:t>3</a:t>
            </a:r>
            <a:endParaRPr lang="es-CO" sz="2000" dirty="0">
              <a:latin typeface="Palatino Linotype" panose="02040502050505030304" pitchFamily="18" charset="0"/>
            </a:endParaRPr>
          </a:p>
        </p:txBody>
      </p:sp>
      <p:sp>
        <p:nvSpPr>
          <p:cNvPr id="7" name="Título 1">
            <a:extLst>
              <a:ext uri="{FF2B5EF4-FFF2-40B4-BE49-F238E27FC236}">
                <a16:creationId xmlns:a16="http://schemas.microsoft.com/office/drawing/2014/main" xmlns="" id="{F6315F9C-40F4-4E2C-9C3C-1B50DB6B17B8}"/>
              </a:ext>
            </a:extLst>
          </p:cNvPr>
          <p:cNvSpPr txBox="1">
            <a:spLocks/>
          </p:cNvSpPr>
          <p:nvPr/>
        </p:nvSpPr>
        <p:spPr bwMode="auto">
          <a:xfrm>
            <a:off x="609600" y="86748"/>
            <a:ext cx="10972800" cy="940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a:lstStyle>
          <a:p>
            <a:pPr defTabSz="914400"/>
            <a:r>
              <a:rPr lang="es-ES" sz="2400" b="1" dirty="0"/>
              <a:t>1.2.4 Tipos de reacciones</a:t>
            </a:r>
            <a:endParaRPr lang="es-MX" sz="2400" b="1" dirty="0"/>
          </a:p>
        </p:txBody>
      </p:sp>
    </p:spTree>
    <p:extLst>
      <p:ext uri="{BB962C8B-B14F-4D97-AF65-F5344CB8AC3E}">
        <p14:creationId xmlns:p14="http://schemas.microsoft.com/office/powerpoint/2010/main" val="82769562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3DEAB8D1-FB5B-4DD0-BC18-052824D3B036}"/>
              </a:ext>
            </a:extLst>
          </p:cNvPr>
          <p:cNvSpPr/>
          <p:nvPr/>
        </p:nvSpPr>
        <p:spPr>
          <a:xfrm>
            <a:off x="3307083" y="50994"/>
            <a:ext cx="4909622" cy="586109"/>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CO" sz="2000" b="1" dirty="0">
                <a:latin typeface="Palatino Linotype" panose="02040502050505030304" pitchFamily="18" charset="0"/>
              </a:rPr>
              <a:t>REACCIÓN DE ELIMINACIÓN </a:t>
            </a:r>
          </a:p>
        </p:txBody>
      </p:sp>
      <p:sp>
        <p:nvSpPr>
          <p:cNvPr id="5" name="Rectangle 4">
            <a:extLst>
              <a:ext uri="{FF2B5EF4-FFF2-40B4-BE49-F238E27FC236}">
                <a16:creationId xmlns:a16="http://schemas.microsoft.com/office/drawing/2014/main" xmlns="" id="{6A962BB4-4F21-4AEB-A763-76B5123DC47B}"/>
              </a:ext>
            </a:extLst>
          </p:cNvPr>
          <p:cNvSpPr/>
          <p:nvPr/>
        </p:nvSpPr>
        <p:spPr>
          <a:xfrm>
            <a:off x="525196" y="693785"/>
            <a:ext cx="10757094" cy="2492990"/>
          </a:xfrm>
          <a:prstGeom prst="rect">
            <a:avLst/>
          </a:prstGeom>
          <a:ln w="38100"/>
        </p:spPr>
        <p:style>
          <a:lnRef idx="2">
            <a:schemeClr val="accent1"/>
          </a:lnRef>
          <a:fillRef idx="1">
            <a:schemeClr val="lt1"/>
          </a:fillRef>
          <a:effectRef idx="0">
            <a:schemeClr val="accent1"/>
          </a:effectRef>
          <a:fontRef idx="minor">
            <a:schemeClr val="dk1"/>
          </a:fontRef>
        </p:style>
        <p:txBody>
          <a:bodyPr wrap="square">
            <a:spAutoFit/>
          </a:bodyPr>
          <a:lstStyle/>
          <a:p>
            <a:r>
              <a:rPr lang="es-CO" sz="2000" dirty="0">
                <a:latin typeface="Palatino Linotype" panose="02040502050505030304" pitchFamily="18" charset="0"/>
              </a:rPr>
              <a:t>Es el proceso contrario a la adición (una molécula pierde algunos de sus átomos y aparece un enlace múltiple):</a:t>
            </a:r>
          </a:p>
          <a:p>
            <a:pPr algn="ctr"/>
            <a:r>
              <a:rPr lang="es-CO" sz="2000" dirty="0">
                <a:latin typeface="Palatino Linotype" panose="02040502050505030304" pitchFamily="18" charset="0"/>
              </a:rPr>
              <a:t>A ⎯⎯→ B + C</a:t>
            </a:r>
          </a:p>
          <a:p>
            <a:endParaRPr lang="es-CO" sz="2000" dirty="0">
              <a:latin typeface="Palatino Linotype" panose="02040502050505030304" pitchFamily="18" charset="0"/>
            </a:endParaRPr>
          </a:p>
          <a:p>
            <a:r>
              <a:rPr lang="es-CO" sz="2000" dirty="0">
                <a:latin typeface="Palatino Linotype" panose="02040502050505030304" pitchFamily="18" charset="0"/>
              </a:rPr>
              <a:t>Ejemplo: Los alcoholes eliminan una molécula de agua para dar alquenos:</a:t>
            </a:r>
          </a:p>
          <a:p>
            <a:endParaRPr lang="pt-BR" sz="2000" dirty="0">
              <a:latin typeface="Palatino Linotype" panose="02040502050505030304" pitchFamily="18" charset="0"/>
            </a:endParaRPr>
          </a:p>
          <a:p>
            <a:pPr algn="ctr"/>
            <a:r>
              <a:rPr lang="pt-BR" sz="2000" dirty="0">
                <a:latin typeface="Palatino Linotype" panose="02040502050505030304" pitchFamily="18" charset="0"/>
              </a:rPr>
              <a:t>H</a:t>
            </a:r>
            <a:r>
              <a:rPr lang="pt-BR" sz="1200" dirty="0">
                <a:latin typeface="Palatino Linotype" panose="02040502050505030304" pitchFamily="18" charset="0"/>
              </a:rPr>
              <a:t>3</a:t>
            </a:r>
            <a:r>
              <a:rPr lang="pt-BR" sz="2000" dirty="0">
                <a:latin typeface="Palatino Linotype" panose="02040502050505030304" pitchFamily="18" charset="0"/>
              </a:rPr>
              <a:t>C – CH</a:t>
            </a:r>
            <a:r>
              <a:rPr lang="pt-BR" sz="1200" dirty="0">
                <a:latin typeface="Palatino Linotype" panose="02040502050505030304" pitchFamily="18" charset="0"/>
              </a:rPr>
              <a:t>2</a:t>
            </a:r>
            <a:r>
              <a:rPr lang="pt-BR" sz="2000" dirty="0">
                <a:latin typeface="Palatino Linotype" panose="02040502050505030304" pitchFamily="18" charset="0"/>
              </a:rPr>
              <a:t>OH ⎯⎯→ H</a:t>
            </a:r>
            <a:r>
              <a:rPr lang="pt-BR" sz="1200" dirty="0">
                <a:latin typeface="Palatino Linotype" panose="02040502050505030304" pitchFamily="18" charset="0"/>
              </a:rPr>
              <a:t>2</a:t>
            </a:r>
            <a:r>
              <a:rPr lang="pt-BR" sz="2000" dirty="0">
                <a:latin typeface="Palatino Linotype" panose="02040502050505030304" pitchFamily="18" charset="0"/>
              </a:rPr>
              <a:t>C = CH</a:t>
            </a:r>
            <a:r>
              <a:rPr lang="pt-BR" sz="1200" dirty="0">
                <a:latin typeface="Palatino Linotype" panose="02040502050505030304" pitchFamily="18" charset="0"/>
              </a:rPr>
              <a:t>2</a:t>
            </a:r>
            <a:r>
              <a:rPr lang="pt-BR" sz="2000" dirty="0">
                <a:latin typeface="Palatino Linotype" panose="02040502050505030304" pitchFamily="18" charset="0"/>
              </a:rPr>
              <a:t> + H</a:t>
            </a:r>
            <a:r>
              <a:rPr lang="pt-BR" sz="1200" dirty="0">
                <a:latin typeface="Palatino Linotype" panose="02040502050505030304" pitchFamily="18" charset="0"/>
              </a:rPr>
              <a:t>2</a:t>
            </a:r>
            <a:r>
              <a:rPr lang="pt-BR" sz="2000" dirty="0">
                <a:latin typeface="Palatino Linotype" panose="02040502050505030304" pitchFamily="18" charset="0"/>
              </a:rPr>
              <a:t>O</a:t>
            </a:r>
          </a:p>
          <a:p>
            <a:pPr algn="ctr"/>
            <a:r>
              <a:rPr lang="es-CO" sz="1600" b="1" dirty="0">
                <a:latin typeface="Palatino Linotype" panose="02040502050505030304" pitchFamily="18" charset="0"/>
              </a:rPr>
              <a:t>(uno de los carbonos ha perdido un H y el otro el OH).</a:t>
            </a:r>
          </a:p>
        </p:txBody>
      </p:sp>
      <p:sp>
        <p:nvSpPr>
          <p:cNvPr id="7" name="Rectangle 6">
            <a:extLst>
              <a:ext uri="{FF2B5EF4-FFF2-40B4-BE49-F238E27FC236}">
                <a16:creationId xmlns:a16="http://schemas.microsoft.com/office/drawing/2014/main" xmlns="" id="{A661271B-D35E-4F21-AFFD-160D14F83288}"/>
              </a:ext>
            </a:extLst>
          </p:cNvPr>
          <p:cNvSpPr/>
          <p:nvPr/>
        </p:nvSpPr>
        <p:spPr>
          <a:xfrm>
            <a:off x="3488789" y="3429000"/>
            <a:ext cx="4546210" cy="586109"/>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CO" sz="2000" b="1" dirty="0">
                <a:latin typeface="Palatino Linotype" panose="02040502050505030304" pitchFamily="18" charset="0"/>
              </a:rPr>
              <a:t>REACCIÓN DE SUSTITUCIÓN </a:t>
            </a:r>
          </a:p>
        </p:txBody>
      </p:sp>
      <p:sp>
        <p:nvSpPr>
          <p:cNvPr id="8" name="Rectangle 7">
            <a:extLst>
              <a:ext uri="{FF2B5EF4-FFF2-40B4-BE49-F238E27FC236}">
                <a16:creationId xmlns:a16="http://schemas.microsoft.com/office/drawing/2014/main" xmlns="" id="{60178D07-516A-47FA-9ED8-FC087B53FD7C}"/>
              </a:ext>
            </a:extLst>
          </p:cNvPr>
          <p:cNvSpPr/>
          <p:nvPr/>
        </p:nvSpPr>
        <p:spPr>
          <a:xfrm>
            <a:off x="253218" y="4157486"/>
            <a:ext cx="11029072" cy="2677656"/>
          </a:xfrm>
          <a:prstGeom prst="rect">
            <a:avLst/>
          </a:prstGeom>
          <a:ln w="38100"/>
        </p:spPr>
        <p:style>
          <a:lnRef idx="2">
            <a:schemeClr val="accent1"/>
          </a:lnRef>
          <a:fillRef idx="1">
            <a:schemeClr val="lt1"/>
          </a:fillRef>
          <a:effectRef idx="0">
            <a:schemeClr val="accent1"/>
          </a:effectRef>
          <a:fontRef idx="minor">
            <a:schemeClr val="dk1"/>
          </a:fontRef>
        </p:style>
        <p:txBody>
          <a:bodyPr wrap="square">
            <a:spAutoFit/>
          </a:bodyPr>
          <a:lstStyle/>
          <a:p>
            <a:r>
              <a:rPr lang="es-CO" sz="2000" dirty="0">
                <a:latin typeface="Palatino Linotype" panose="02040502050505030304" pitchFamily="18" charset="0"/>
              </a:rPr>
              <a:t>Dos reactivos intercambian entre sí parte de sus átomos, dando productos nuevos.</a:t>
            </a:r>
          </a:p>
          <a:p>
            <a:pPr algn="ctr"/>
            <a:r>
              <a:rPr lang="pt-BR" sz="2000" dirty="0">
                <a:latin typeface="Palatino Linotype" panose="02040502050505030304" pitchFamily="18" charset="0"/>
              </a:rPr>
              <a:t>A – B + C – D ⎯⎯→ A – C + B – D</a:t>
            </a:r>
          </a:p>
          <a:p>
            <a:pPr algn="ctr"/>
            <a:endParaRPr lang="pt-BR" dirty="0">
              <a:latin typeface="CenturySchoolbook"/>
            </a:endParaRPr>
          </a:p>
          <a:p>
            <a:r>
              <a:rPr lang="es-CO" sz="2000" dirty="0">
                <a:latin typeface="Palatino Linotype" panose="02040502050505030304" pitchFamily="18" charset="0"/>
              </a:rPr>
              <a:t>Ejemplo: Reacción entre un alcano y el cloro:</a:t>
            </a:r>
            <a:endParaRPr lang="pt-BR" sz="2000" dirty="0">
              <a:latin typeface="Palatino Linotype" panose="02040502050505030304" pitchFamily="18" charset="0"/>
            </a:endParaRPr>
          </a:p>
          <a:p>
            <a:pPr algn="ctr"/>
            <a:endParaRPr lang="es-CO" dirty="0">
              <a:latin typeface="CenturySchoolbook"/>
            </a:endParaRPr>
          </a:p>
          <a:p>
            <a:pPr algn="ctr"/>
            <a:endParaRPr lang="es-CO" dirty="0">
              <a:latin typeface="CenturySchoolbook"/>
            </a:endParaRPr>
          </a:p>
          <a:p>
            <a:endParaRPr lang="es-CO" dirty="0">
              <a:latin typeface="CenturySchoolbook"/>
            </a:endParaRPr>
          </a:p>
          <a:p>
            <a:endParaRPr lang="es-CO" dirty="0">
              <a:latin typeface="CenturySchoolbook"/>
            </a:endParaRPr>
          </a:p>
          <a:p>
            <a:endParaRPr lang="es-CO" dirty="0">
              <a:latin typeface="CenturySchoolbook"/>
            </a:endParaRPr>
          </a:p>
        </p:txBody>
      </p:sp>
      <p:pic>
        <p:nvPicPr>
          <p:cNvPr id="9" name="Picture 8">
            <a:extLst>
              <a:ext uri="{FF2B5EF4-FFF2-40B4-BE49-F238E27FC236}">
                <a16:creationId xmlns:a16="http://schemas.microsoft.com/office/drawing/2014/main" xmlns="" id="{05318ACE-0D25-4E5E-87FA-867FCBD5E766}"/>
              </a:ext>
            </a:extLst>
          </p:cNvPr>
          <p:cNvPicPr>
            <a:picLocks noChangeAspect="1"/>
          </p:cNvPicPr>
          <p:nvPr/>
        </p:nvPicPr>
        <p:blipFill rotWithShape="1">
          <a:blip r:embed="rId2"/>
          <a:srcRect l="22615" t="68111" r="24077" b="12400"/>
          <a:stretch/>
        </p:blipFill>
        <p:spPr>
          <a:xfrm>
            <a:off x="2426679" y="5393142"/>
            <a:ext cx="6499274" cy="1335924"/>
          </a:xfrm>
          <a:prstGeom prst="rect">
            <a:avLst/>
          </a:prstGeom>
        </p:spPr>
      </p:pic>
    </p:spTree>
    <p:extLst>
      <p:ext uri="{BB962C8B-B14F-4D97-AF65-F5344CB8AC3E}">
        <p14:creationId xmlns:p14="http://schemas.microsoft.com/office/powerpoint/2010/main" val="108856142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CA08CC43-9471-42BF-83DC-A10FD406CF1C}"/>
              </a:ext>
            </a:extLst>
          </p:cNvPr>
          <p:cNvSpPr/>
          <p:nvPr/>
        </p:nvSpPr>
        <p:spPr>
          <a:xfrm>
            <a:off x="2536874" y="127176"/>
            <a:ext cx="7118252" cy="586109"/>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CO" sz="2000" b="1" dirty="0">
                <a:latin typeface="Palatino Linotype" panose="02040502050505030304" pitchFamily="18" charset="0"/>
              </a:rPr>
              <a:t>REACCIÓN DE TRASPOSICIÓN O REORDENAMIENTO </a:t>
            </a:r>
          </a:p>
        </p:txBody>
      </p:sp>
      <p:sp>
        <p:nvSpPr>
          <p:cNvPr id="5" name="Rectangle 4">
            <a:extLst>
              <a:ext uri="{FF2B5EF4-FFF2-40B4-BE49-F238E27FC236}">
                <a16:creationId xmlns:a16="http://schemas.microsoft.com/office/drawing/2014/main" xmlns="" id="{A2F7C6FB-554F-4FDB-82E4-63F8C9C98573}"/>
              </a:ext>
            </a:extLst>
          </p:cNvPr>
          <p:cNvSpPr/>
          <p:nvPr/>
        </p:nvSpPr>
        <p:spPr>
          <a:xfrm>
            <a:off x="194603" y="1070377"/>
            <a:ext cx="11129889" cy="5632311"/>
          </a:xfrm>
          <a:prstGeom prst="rect">
            <a:avLst/>
          </a:prstGeom>
          <a:ln w="38100"/>
        </p:spPr>
        <p:style>
          <a:lnRef idx="2">
            <a:schemeClr val="accent1"/>
          </a:lnRef>
          <a:fillRef idx="1">
            <a:schemeClr val="lt1"/>
          </a:fillRef>
          <a:effectRef idx="0">
            <a:schemeClr val="accent1"/>
          </a:effectRef>
          <a:fontRef idx="minor">
            <a:schemeClr val="dk1"/>
          </a:fontRef>
        </p:style>
        <p:txBody>
          <a:bodyPr wrap="square">
            <a:spAutoFit/>
          </a:bodyPr>
          <a:lstStyle/>
          <a:p>
            <a:r>
              <a:rPr lang="es-CO" sz="2000" dirty="0">
                <a:latin typeface="Palatino Linotype" panose="02040502050505030304" pitchFamily="18" charset="0"/>
              </a:rPr>
              <a:t>Dentro de un mismo compuesto se reorganizan, es decir, cambian de lugar, átomos y enlaces para dar un isómero del compuesto inicial.</a:t>
            </a:r>
          </a:p>
          <a:p>
            <a:endParaRPr lang="es-CO" sz="2000" dirty="0">
              <a:latin typeface="Palatino Linotype" panose="02040502050505030304" pitchFamily="18" charset="0"/>
            </a:endParaRPr>
          </a:p>
          <a:p>
            <a:r>
              <a:rPr lang="es-CO" sz="2000" dirty="0">
                <a:latin typeface="Palatino Linotype" panose="02040502050505030304" pitchFamily="18" charset="0"/>
              </a:rPr>
              <a:t>Ejemplo 1: Los </a:t>
            </a:r>
            <a:r>
              <a:rPr lang="es-CO" sz="2000" dirty="0" err="1">
                <a:latin typeface="Palatino Linotype" panose="02040502050505030304" pitchFamily="18" charset="0"/>
              </a:rPr>
              <a:t>alil</a:t>
            </a:r>
            <a:r>
              <a:rPr lang="es-CO" sz="2000" dirty="0">
                <a:latin typeface="Palatino Linotype" panose="02040502050505030304" pitchFamily="18" charset="0"/>
              </a:rPr>
              <a:t> </a:t>
            </a:r>
            <a:r>
              <a:rPr lang="es-CO" sz="2000" dirty="0" err="1">
                <a:latin typeface="Palatino Linotype" panose="02040502050505030304" pitchFamily="18" charset="0"/>
              </a:rPr>
              <a:t>fenil</a:t>
            </a:r>
            <a:r>
              <a:rPr lang="es-CO" sz="2000" dirty="0">
                <a:latin typeface="Palatino Linotype" panose="02040502050505030304" pitchFamily="18" charset="0"/>
              </a:rPr>
              <a:t> éteres se transforman en fenoles:</a:t>
            </a:r>
          </a:p>
          <a:p>
            <a:endParaRPr lang="es-CO" sz="2000" dirty="0">
              <a:latin typeface="Palatino Linotype" panose="02040502050505030304" pitchFamily="18" charset="0"/>
            </a:endParaRPr>
          </a:p>
          <a:p>
            <a:endParaRPr lang="es-CO" sz="2000" dirty="0">
              <a:latin typeface="Palatino Linotype" panose="02040502050505030304" pitchFamily="18" charset="0"/>
            </a:endParaRPr>
          </a:p>
          <a:p>
            <a:endParaRPr lang="es-CO" sz="2000" dirty="0">
              <a:latin typeface="Palatino Linotype" panose="02040502050505030304" pitchFamily="18" charset="0"/>
            </a:endParaRPr>
          </a:p>
          <a:p>
            <a:endParaRPr lang="es-CO" sz="2000" dirty="0">
              <a:latin typeface="Palatino Linotype" panose="02040502050505030304" pitchFamily="18" charset="0"/>
            </a:endParaRPr>
          </a:p>
          <a:p>
            <a:endParaRPr lang="es-CO" sz="2000" dirty="0">
              <a:latin typeface="Palatino Linotype" panose="02040502050505030304" pitchFamily="18" charset="0"/>
            </a:endParaRPr>
          </a:p>
          <a:p>
            <a:endParaRPr lang="es-CO" sz="2000" dirty="0">
              <a:latin typeface="Palatino Linotype" panose="02040502050505030304" pitchFamily="18" charset="0"/>
            </a:endParaRPr>
          </a:p>
          <a:p>
            <a:endParaRPr lang="es-CO" sz="2000" dirty="0">
              <a:latin typeface="Palatino Linotype" panose="02040502050505030304" pitchFamily="18" charset="0"/>
            </a:endParaRPr>
          </a:p>
          <a:p>
            <a:endParaRPr lang="es-CO" sz="2000" dirty="0">
              <a:latin typeface="Palatino Linotype" panose="02040502050505030304" pitchFamily="18" charset="0"/>
            </a:endParaRPr>
          </a:p>
          <a:p>
            <a:r>
              <a:rPr lang="pt-BR" sz="2000" dirty="0">
                <a:latin typeface="Palatino Linotype" panose="02040502050505030304" pitchFamily="18" charset="0"/>
              </a:rPr>
              <a:t>Ejemplo 2: </a:t>
            </a:r>
          </a:p>
          <a:p>
            <a:pPr algn="ctr"/>
            <a:r>
              <a:rPr lang="pt-BR" sz="2000" dirty="0">
                <a:latin typeface="Palatino Linotype" panose="02040502050505030304" pitchFamily="18" charset="0"/>
              </a:rPr>
              <a:t>H</a:t>
            </a:r>
            <a:r>
              <a:rPr lang="pt-BR" sz="1200" dirty="0">
                <a:latin typeface="Palatino Linotype" panose="02040502050505030304" pitchFamily="18" charset="0"/>
              </a:rPr>
              <a:t>2</a:t>
            </a:r>
            <a:r>
              <a:rPr lang="pt-BR" sz="2000" dirty="0">
                <a:latin typeface="Palatino Linotype" panose="02040502050505030304" pitchFamily="18" charset="0"/>
              </a:rPr>
              <a:t>C = CHOH ⎯⎯→ H</a:t>
            </a:r>
            <a:r>
              <a:rPr lang="pt-BR" sz="1200" dirty="0">
                <a:latin typeface="Palatino Linotype" panose="02040502050505030304" pitchFamily="18" charset="0"/>
              </a:rPr>
              <a:t>3</a:t>
            </a:r>
            <a:r>
              <a:rPr lang="pt-BR" sz="2000" dirty="0">
                <a:latin typeface="Palatino Linotype" panose="02040502050505030304" pitchFamily="18" charset="0"/>
              </a:rPr>
              <a:t>C – CHO</a:t>
            </a:r>
          </a:p>
          <a:p>
            <a:pPr algn="ctr"/>
            <a:endParaRPr lang="pt-BR" sz="2000" b="1" dirty="0">
              <a:latin typeface="Palatino Linotype" panose="02040502050505030304" pitchFamily="18" charset="0"/>
            </a:endParaRPr>
          </a:p>
          <a:p>
            <a:endParaRPr lang="es-CO" sz="2000" b="1" dirty="0">
              <a:latin typeface="Palatino Linotype" panose="02040502050505030304" pitchFamily="18" charset="0"/>
            </a:endParaRPr>
          </a:p>
          <a:p>
            <a:r>
              <a:rPr lang="es-CO" sz="2000" b="1" dirty="0">
                <a:latin typeface="Palatino Linotype" panose="02040502050505030304" pitchFamily="18" charset="0"/>
              </a:rPr>
              <a:t>Otros tipos de reacciones, como condensaciones, oxidaciones, ciclaciones, etc. son consecuencia de la combinación de las reacciones anteriormente expuestas.</a:t>
            </a:r>
          </a:p>
        </p:txBody>
      </p:sp>
      <p:pic>
        <p:nvPicPr>
          <p:cNvPr id="6" name="Picture 5">
            <a:extLst>
              <a:ext uri="{FF2B5EF4-FFF2-40B4-BE49-F238E27FC236}">
                <a16:creationId xmlns:a16="http://schemas.microsoft.com/office/drawing/2014/main" xmlns="" id="{8450F0A4-20AB-4BA1-A55E-D00E5E5686DE}"/>
              </a:ext>
            </a:extLst>
          </p:cNvPr>
          <p:cNvPicPr>
            <a:picLocks noChangeAspect="1"/>
          </p:cNvPicPr>
          <p:nvPr/>
        </p:nvPicPr>
        <p:blipFill rotWithShape="1">
          <a:blip r:embed="rId3"/>
          <a:srcRect l="24808" t="33633" r="26269" b="39071"/>
          <a:stretch/>
        </p:blipFill>
        <p:spPr>
          <a:xfrm>
            <a:off x="3348111" y="2493498"/>
            <a:ext cx="5964701" cy="1871003"/>
          </a:xfrm>
          <a:prstGeom prst="rect">
            <a:avLst/>
          </a:prstGeom>
        </p:spPr>
      </p:pic>
    </p:spTree>
    <p:extLst>
      <p:ext uri="{BB962C8B-B14F-4D97-AF65-F5344CB8AC3E}">
        <p14:creationId xmlns:p14="http://schemas.microsoft.com/office/powerpoint/2010/main" val="236476052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Conclusiones </a:t>
            </a:r>
          </a:p>
        </p:txBody>
      </p:sp>
      <p:sp>
        <p:nvSpPr>
          <p:cNvPr id="3" name="Marcador de contenido 2"/>
          <p:cNvSpPr>
            <a:spLocks noGrp="1"/>
          </p:cNvSpPr>
          <p:nvPr>
            <p:ph idx="1"/>
          </p:nvPr>
        </p:nvSpPr>
        <p:spPr/>
        <p:txBody>
          <a:bodyPr/>
          <a:lstStyle/>
          <a:p>
            <a:pPr marL="0" lvl="0" indent="0" algn="just" eaLnBrk="1" hangingPunct="1">
              <a:buNone/>
            </a:pPr>
            <a:r>
              <a:rPr lang="es-MX" altLang="es-MX" dirty="0">
                <a:solidFill>
                  <a:prstClr val="black"/>
                </a:solidFill>
              </a:rPr>
              <a:t>El material audiovisual sirve de apoyo para dar a conocer los  principales compuestos bioquímicos, así como las principales rutas metabólicas (anabolismo-catabolismo) de los organismos vivos, a los estudiantes de ingeniería. </a:t>
            </a:r>
          </a:p>
          <a:p>
            <a:endParaRPr lang="es-MX" dirty="0"/>
          </a:p>
        </p:txBody>
      </p:sp>
    </p:spTree>
    <p:extLst>
      <p:ext uri="{BB962C8B-B14F-4D97-AF65-F5344CB8AC3E}">
        <p14:creationId xmlns:p14="http://schemas.microsoft.com/office/powerpoint/2010/main" val="282543554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4E1E17EF-C8CF-48E9-BBAC-FA2BD7239EE3}"/>
              </a:ext>
            </a:extLst>
          </p:cNvPr>
          <p:cNvSpPr>
            <a:spLocks noGrp="1"/>
          </p:cNvSpPr>
          <p:nvPr>
            <p:ph type="title"/>
          </p:nvPr>
        </p:nvSpPr>
        <p:spPr/>
        <p:txBody>
          <a:bodyPr/>
          <a:lstStyle/>
          <a:p>
            <a:r>
              <a:rPr lang="es-ES" dirty="0"/>
              <a:t>Acervo bibliográfico</a:t>
            </a:r>
          </a:p>
        </p:txBody>
      </p:sp>
      <p:sp>
        <p:nvSpPr>
          <p:cNvPr id="3" name="Marcador de contenido 2">
            <a:extLst>
              <a:ext uri="{FF2B5EF4-FFF2-40B4-BE49-F238E27FC236}">
                <a16:creationId xmlns:a16="http://schemas.microsoft.com/office/drawing/2014/main" xmlns="" id="{7021FA8B-4954-4EC0-B0CF-92960DCC6374}"/>
              </a:ext>
            </a:extLst>
          </p:cNvPr>
          <p:cNvSpPr>
            <a:spLocks noGrp="1"/>
          </p:cNvSpPr>
          <p:nvPr>
            <p:ph idx="1"/>
          </p:nvPr>
        </p:nvSpPr>
        <p:spPr/>
        <p:txBody>
          <a:bodyPr/>
          <a:lstStyle/>
          <a:p>
            <a:pPr marL="0" indent="0" algn="ctr">
              <a:spcBef>
                <a:spcPts val="300"/>
              </a:spcBef>
              <a:spcAft>
                <a:spcPts val="300"/>
              </a:spcAft>
              <a:buNone/>
            </a:pPr>
            <a:r>
              <a:rPr lang="es-MX" sz="2400" b="1" dirty="0">
                <a:effectLst/>
                <a:latin typeface="Arial" panose="020B0604020202020204" pitchFamily="34" charset="0"/>
                <a:ea typeface="Times New Roman" panose="02020603050405020304" pitchFamily="18" charset="0"/>
              </a:rPr>
              <a:t>Básico</a:t>
            </a:r>
            <a:endParaRPr lang="es-MX" sz="2400" dirty="0"/>
          </a:p>
          <a:p>
            <a:r>
              <a:rPr lang="es-MX" sz="2400" dirty="0"/>
              <a:t>Morrison y Boyd. (1990)Química Orgánica, 5a Edición, Editorial Iberoamericana, México.</a:t>
            </a:r>
          </a:p>
          <a:p>
            <a:r>
              <a:rPr lang="es-MX" sz="2400" dirty="0" err="1"/>
              <a:t>Solomons</a:t>
            </a:r>
            <a:r>
              <a:rPr lang="es-MX" sz="2400" dirty="0"/>
              <a:t> T.W. (1985) Química Orgánica, Editorial Limusa México.</a:t>
            </a:r>
          </a:p>
          <a:p>
            <a:r>
              <a:rPr lang="es-MX" sz="2400" dirty="0" err="1"/>
              <a:t>Streitwieser</a:t>
            </a:r>
            <a:r>
              <a:rPr lang="es-MX" sz="2400" dirty="0"/>
              <a:t> A. (1986) Química Orgánica, 3ª Edición, Editorial Mc Graw Hill, México.</a:t>
            </a:r>
          </a:p>
          <a:p>
            <a:r>
              <a:rPr lang="es-MX" sz="2400" dirty="0" err="1"/>
              <a:t>Wingrove</a:t>
            </a:r>
            <a:r>
              <a:rPr lang="es-MX" sz="2400" dirty="0"/>
              <a:t> A.S. (1984) Química Orgánica Editorial </a:t>
            </a:r>
            <a:r>
              <a:rPr lang="es-MX" sz="2400" dirty="0" err="1"/>
              <a:t>Harla</a:t>
            </a:r>
            <a:r>
              <a:rPr lang="es-MX" sz="2400" dirty="0"/>
              <a:t>, México.</a:t>
            </a:r>
          </a:p>
          <a:p>
            <a:r>
              <a:rPr lang="es-MX" sz="2400" dirty="0" err="1"/>
              <a:t>Allinger</a:t>
            </a:r>
            <a:r>
              <a:rPr lang="es-MX" sz="2400" dirty="0"/>
              <a:t> N.L. (1984) Química Orgánica, 2ª. Edición, Editorial Reverté, México.</a:t>
            </a:r>
          </a:p>
        </p:txBody>
      </p:sp>
    </p:spTree>
    <p:extLst>
      <p:ext uri="{BB962C8B-B14F-4D97-AF65-F5344CB8AC3E}">
        <p14:creationId xmlns:p14="http://schemas.microsoft.com/office/powerpoint/2010/main" val="3187189245"/>
      </p:ext>
    </p:extLst>
  </p:cSld>
  <p:clrMapOvr>
    <a:overrideClrMapping bg1="lt1" tx1="dk1" bg2="lt2" tx2="dk2" accent1="accent1" accent2="accent2" accent3="accent3" accent4="accent4" accent5="accent5" accent6="accent6" hlink="hlink" folHlink="folHlink"/>
  </p:clrMapOvr>
</p:sld>
</file>

<file path=ppt/slides/slide6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4E1E17EF-C8CF-48E9-BBAC-FA2BD7239EE3}"/>
              </a:ext>
            </a:extLst>
          </p:cNvPr>
          <p:cNvSpPr>
            <a:spLocks noGrp="1"/>
          </p:cNvSpPr>
          <p:nvPr>
            <p:ph type="title"/>
          </p:nvPr>
        </p:nvSpPr>
        <p:spPr/>
        <p:txBody>
          <a:bodyPr/>
          <a:lstStyle/>
          <a:p>
            <a:r>
              <a:rPr lang="es-ES" dirty="0"/>
              <a:t>Acervo bibliográfico </a:t>
            </a:r>
          </a:p>
        </p:txBody>
      </p:sp>
      <p:sp>
        <p:nvSpPr>
          <p:cNvPr id="6" name="Marcador de contenido 2">
            <a:extLst>
              <a:ext uri="{FF2B5EF4-FFF2-40B4-BE49-F238E27FC236}">
                <a16:creationId xmlns:a16="http://schemas.microsoft.com/office/drawing/2014/main" xmlns="" id="{4E296E1E-874B-4CD3-A6AC-356D78A017CE}"/>
              </a:ext>
            </a:extLst>
          </p:cNvPr>
          <p:cNvSpPr>
            <a:spLocks noGrp="1"/>
          </p:cNvSpPr>
          <p:nvPr>
            <p:ph idx="1"/>
          </p:nvPr>
        </p:nvSpPr>
        <p:spPr>
          <a:xfrm>
            <a:off x="609600" y="1600201"/>
            <a:ext cx="10972800" cy="4525963"/>
          </a:xfrm>
        </p:spPr>
        <p:txBody>
          <a:bodyPr/>
          <a:lstStyle/>
          <a:p>
            <a:pPr marL="0" indent="0" algn="ctr">
              <a:spcBef>
                <a:spcPts val="300"/>
              </a:spcBef>
              <a:spcAft>
                <a:spcPts val="300"/>
              </a:spcAft>
              <a:buNone/>
            </a:pPr>
            <a:r>
              <a:rPr lang="es-MX" sz="2400" b="1" dirty="0">
                <a:latin typeface="Arial" panose="020B0604020202020204" pitchFamily="34" charset="0"/>
              </a:rPr>
              <a:t>Complementario</a:t>
            </a:r>
            <a:endParaRPr lang="es-MX" sz="2400" dirty="0"/>
          </a:p>
          <a:p>
            <a:r>
              <a:rPr lang="es-MX" sz="2400" dirty="0"/>
              <a:t>Carey F.A. (1984) </a:t>
            </a:r>
            <a:r>
              <a:rPr lang="es-MX" sz="2400" dirty="0" err="1"/>
              <a:t>AdvancedOorganic</a:t>
            </a:r>
            <a:r>
              <a:rPr lang="es-MX" sz="2400" dirty="0"/>
              <a:t> </a:t>
            </a:r>
            <a:r>
              <a:rPr lang="es-MX" sz="2400" dirty="0" err="1"/>
              <a:t>Chemistry</a:t>
            </a:r>
            <a:r>
              <a:rPr lang="es-MX" sz="2400" dirty="0"/>
              <a:t>, </a:t>
            </a:r>
            <a:r>
              <a:rPr lang="es-MX" sz="2400" dirty="0" err="1"/>
              <a:t>Plenum</a:t>
            </a:r>
            <a:r>
              <a:rPr lang="es-MX" sz="2400" dirty="0"/>
              <a:t> </a:t>
            </a:r>
            <a:r>
              <a:rPr lang="es-MX" sz="2400" dirty="0" err="1"/>
              <a:t>Press</a:t>
            </a:r>
            <a:r>
              <a:rPr lang="es-MX" sz="2400" dirty="0"/>
              <a:t>, 2ª Edición. New York.</a:t>
            </a:r>
          </a:p>
          <a:p>
            <a:r>
              <a:rPr lang="es-MX" sz="2400" dirty="0"/>
              <a:t>March Jerry, (1992) </a:t>
            </a:r>
            <a:r>
              <a:rPr lang="es-MX" sz="2400" dirty="0" err="1"/>
              <a:t>Advanced</a:t>
            </a:r>
            <a:r>
              <a:rPr lang="es-MX" sz="2400" dirty="0"/>
              <a:t> </a:t>
            </a:r>
            <a:r>
              <a:rPr lang="es-MX" sz="2400" dirty="0" err="1"/>
              <a:t>Organic</a:t>
            </a:r>
            <a:r>
              <a:rPr lang="es-MX" sz="2400" dirty="0"/>
              <a:t> </a:t>
            </a:r>
            <a:r>
              <a:rPr lang="es-MX" sz="2400" dirty="0" err="1"/>
              <a:t>Chemistry</a:t>
            </a:r>
            <a:r>
              <a:rPr lang="es-MX" sz="2400" dirty="0"/>
              <a:t>, 4ª Edición. Wiley </a:t>
            </a:r>
            <a:r>
              <a:rPr lang="es-MX" sz="2400" dirty="0" err="1"/>
              <a:t>Intercience</a:t>
            </a:r>
            <a:r>
              <a:rPr lang="es-MX" sz="2400" dirty="0"/>
              <a:t>, New York.</a:t>
            </a:r>
          </a:p>
          <a:p>
            <a:r>
              <a:rPr lang="es-MX" sz="2400" dirty="0"/>
              <a:t>Pine B. (1960) </a:t>
            </a:r>
            <a:r>
              <a:rPr lang="es-MX" sz="2400" dirty="0" err="1"/>
              <a:t>Quimica</a:t>
            </a:r>
            <a:r>
              <a:rPr lang="es-MX" sz="2400" dirty="0"/>
              <a:t> Orgánica, Mc Graw Hill 4a Edición. México.</a:t>
            </a:r>
          </a:p>
          <a:p>
            <a:r>
              <a:rPr lang="es-MX" sz="2400" dirty="0" err="1"/>
              <a:t>Sikes</a:t>
            </a:r>
            <a:r>
              <a:rPr lang="es-MX" sz="2400" dirty="0"/>
              <a:t> P. (1986) “Mecanismos de reacciones orgánicas”, Editorial Reverte, Barcelona.</a:t>
            </a:r>
          </a:p>
          <a:p>
            <a:r>
              <a:rPr lang="es-MX" sz="2400" dirty="0" err="1"/>
              <a:t>Breslow</a:t>
            </a:r>
            <a:r>
              <a:rPr lang="es-MX" sz="2400" dirty="0"/>
              <a:t> R. (1976 ) “Mecanismos de reacciones orgánicas”, Editorial Reverte, Barcelona.</a:t>
            </a:r>
          </a:p>
        </p:txBody>
      </p:sp>
    </p:spTree>
    <p:extLst>
      <p:ext uri="{BB962C8B-B14F-4D97-AF65-F5344CB8AC3E}">
        <p14:creationId xmlns:p14="http://schemas.microsoft.com/office/powerpoint/2010/main" val="529230458"/>
      </p:ext>
    </p:extLst>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2 Subtítulo"/>
          <p:cNvSpPr>
            <a:spLocks noGrp="1"/>
          </p:cNvSpPr>
          <p:nvPr>
            <p:ph type="subTitle" idx="1"/>
          </p:nvPr>
        </p:nvSpPr>
        <p:spPr>
          <a:xfrm>
            <a:off x="1016696" y="978774"/>
            <a:ext cx="10158608" cy="662136"/>
          </a:xfrm>
        </p:spPr>
        <p:txBody>
          <a:bodyPr/>
          <a:lstStyle/>
          <a:p>
            <a:pPr eaLnBrk="1" hangingPunct="1"/>
            <a:r>
              <a:rPr lang="es-MX" altLang="es-MX" sz="3600" b="1" dirty="0">
                <a:solidFill>
                  <a:srgbClr val="000000"/>
                </a:solidFill>
              </a:rPr>
              <a:t>Unidad I. Principales elementos del plan de estudios</a:t>
            </a:r>
          </a:p>
          <a:p>
            <a:pPr eaLnBrk="1" hangingPunct="1"/>
            <a:endParaRPr lang="es-MX" altLang="es-MX" sz="3600" b="1" dirty="0">
              <a:solidFill>
                <a:srgbClr val="000000"/>
              </a:solidFill>
            </a:endParaRPr>
          </a:p>
        </p:txBody>
      </p:sp>
      <p:graphicFrame>
        <p:nvGraphicFramePr>
          <p:cNvPr id="2" name="Diagrama 1">
            <a:extLst>
              <a:ext uri="{FF2B5EF4-FFF2-40B4-BE49-F238E27FC236}">
                <a16:creationId xmlns:a16="http://schemas.microsoft.com/office/drawing/2014/main" xmlns="" id="{2E443563-8FEA-478B-88CC-9C4927AC5CE0}"/>
              </a:ext>
            </a:extLst>
          </p:cNvPr>
          <p:cNvGraphicFramePr/>
          <p:nvPr>
            <p:extLst>
              <p:ext uri="{D42A27DB-BD31-4B8C-83A1-F6EECF244321}">
                <p14:modId xmlns:p14="http://schemas.microsoft.com/office/powerpoint/2010/main" val="571287092"/>
              </p:ext>
            </p:extLst>
          </p:nvPr>
        </p:nvGraphicFramePr>
        <p:xfrm>
          <a:off x="2032000" y="1508804"/>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604701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C9427881-DAEB-4EF8-BD05-A61296240FEC}"/>
              </a:ext>
            </a:extLst>
          </p:cNvPr>
          <p:cNvSpPr>
            <a:spLocks noGrp="1"/>
          </p:cNvSpPr>
          <p:nvPr>
            <p:ph type="title"/>
          </p:nvPr>
        </p:nvSpPr>
        <p:spPr>
          <a:xfrm>
            <a:off x="609600" y="86748"/>
            <a:ext cx="10972800" cy="940386"/>
          </a:xfrm>
        </p:spPr>
        <p:txBody>
          <a:bodyPr/>
          <a:lstStyle/>
          <a:p>
            <a:r>
              <a:rPr lang="es-ES" sz="2400" b="1" dirty="0"/>
              <a:t>1.1 Generalidades de la Química Orgánica</a:t>
            </a:r>
          </a:p>
        </p:txBody>
      </p:sp>
      <p:sp>
        <p:nvSpPr>
          <p:cNvPr id="3" name="Rectángulo 2">
            <a:extLst>
              <a:ext uri="{FF2B5EF4-FFF2-40B4-BE49-F238E27FC236}">
                <a16:creationId xmlns:a16="http://schemas.microsoft.com/office/drawing/2014/main" xmlns="" id="{5F437FCA-5023-400D-A280-730316495155}"/>
              </a:ext>
            </a:extLst>
          </p:cNvPr>
          <p:cNvSpPr/>
          <p:nvPr/>
        </p:nvSpPr>
        <p:spPr>
          <a:xfrm>
            <a:off x="768262" y="1439160"/>
            <a:ext cx="10655475" cy="1754326"/>
          </a:xfrm>
          <a:prstGeom prst="rect">
            <a:avLst/>
          </a:prstGeom>
        </p:spPr>
        <p:txBody>
          <a:bodyPr wrap="square">
            <a:spAutoFit/>
          </a:bodyPr>
          <a:lstStyle/>
          <a:p>
            <a:pPr algn="ctr"/>
            <a:r>
              <a:rPr lang="es-MX" b="1" dirty="0"/>
              <a:t>¿Qué es la Química Orgánica?</a:t>
            </a:r>
          </a:p>
          <a:p>
            <a:pPr algn="just"/>
            <a:r>
              <a:rPr lang="es-MX" dirty="0"/>
              <a:t>La Química Orgánica se ocupa del estudio de las propiedades y transformaciones de los compuestos que contienen el elemento carbono. El aspecto más interesante de la Química Orgánica es que es la química de la vida. De hecho, el nombre mismo refleja la antigua creencia de que ciertas sustancias sólo podían ser producidas por organismos vivos. Los químicos saben ahora que lo que estas sustancias producen tiene en común que todas ellas contienen el carbono.</a:t>
            </a:r>
          </a:p>
        </p:txBody>
      </p:sp>
      <p:sp>
        <p:nvSpPr>
          <p:cNvPr id="4" name="Rectángulo 3">
            <a:extLst>
              <a:ext uri="{FF2B5EF4-FFF2-40B4-BE49-F238E27FC236}">
                <a16:creationId xmlns:a16="http://schemas.microsoft.com/office/drawing/2014/main" xmlns="" id="{D1A51A53-B6B9-41E5-A905-00FBA591D2B0}"/>
              </a:ext>
            </a:extLst>
          </p:cNvPr>
          <p:cNvSpPr/>
          <p:nvPr/>
        </p:nvSpPr>
        <p:spPr>
          <a:xfrm>
            <a:off x="768262" y="3429000"/>
            <a:ext cx="10655475" cy="369332"/>
          </a:xfrm>
          <a:prstGeom prst="rect">
            <a:avLst/>
          </a:prstGeom>
        </p:spPr>
        <p:txBody>
          <a:bodyPr wrap="square">
            <a:spAutoFit/>
          </a:bodyPr>
          <a:lstStyle/>
          <a:p>
            <a:pPr algn="ctr"/>
            <a:r>
              <a:rPr lang="es-MX" b="1" dirty="0"/>
              <a:t>Industria Química Orgánica</a:t>
            </a:r>
          </a:p>
        </p:txBody>
      </p:sp>
      <p:pic>
        <p:nvPicPr>
          <p:cNvPr id="5" name="Imagen 4">
            <a:extLst>
              <a:ext uri="{FF2B5EF4-FFF2-40B4-BE49-F238E27FC236}">
                <a16:creationId xmlns:a16="http://schemas.microsoft.com/office/drawing/2014/main" xmlns="" id="{9F47BB2B-D201-4DD2-B55E-88CF29716C9F}"/>
              </a:ext>
            </a:extLst>
          </p:cNvPr>
          <p:cNvPicPr>
            <a:picLocks noChangeAspect="1"/>
          </p:cNvPicPr>
          <p:nvPr/>
        </p:nvPicPr>
        <p:blipFill>
          <a:blip r:embed="rId3"/>
          <a:stretch>
            <a:fillRect/>
          </a:stretch>
        </p:blipFill>
        <p:spPr>
          <a:xfrm>
            <a:off x="2492613" y="4033846"/>
            <a:ext cx="7206771" cy="2600325"/>
          </a:xfrm>
          <a:prstGeom prst="rect">
            <a:avLst/>
          </a:prstGeom>
        </p:spPr>
      </p:pic>
    </p:spTree>
    <p:extLst>
      <p:ext uri="{BB962C8B-B14F-4D97-AF65-F5344CB8AC3E}">
        <p14:creationId xmlns:p14="http://schemas.microsoft.com/office/powerpoint/2010/main" val="939680368"/>
      </p:ext>
    </p:extLst>
  </p:cSld>
  <p:clrMapOvr>
    <a:overrideClrMapping bg1="lt1" tx1="dk1" bg2="lt2" tx2="dk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47C7D6BB-5C09-4299-86AD-B111C77C67CA}"/>
              </a:ext>
            </a:extLst>
          </p:cNvPr>
          <p:cNvPicPr>
            <a:picLocks noChangeAspect="1"/>
          </p:cNvPicPr>
          <p:nvPr/>
        </p:nvPicPr>
        <p:blipFill rotWithShape="1">
          <a:blip r:embed="rId2"/>
          <a:srcRect l="4700" t="26457" r="32838" b="33324"/>
          <a:stretch/>
        </p:blipFill>
        <p:spPr>
          <a:xfrm>
            <a:off x="1464432" y="3043451"/>
            <a:ext cx="8821858" cy="3193576"/>
          </a:xfrm>
          <a:prstGeom prst="rect">
            <a:avLst/>
          </a:prstGeom>
        </p:spPr>
      </p:pic>
      <p:sp>
        <p:nvSpPr>
          <p:cNvPr id="5" name="Rectangle 4">
            <a:extLst>
              <a:ext uri="{FF2B5EF4-FFF2-40B4-BE49-F238E27FC236}">
                <a16:creationId xmlns:a16="http://schemas.microsoft.com/office/drawing/2014/main" xmlns="" id="{74C22374-F799-4CE9-BF0C-D94DC8984976}"/>
              </a:ext>
            </a:extLst>
          </p:cNvPr>
          <p:cNvSpPr/>
          <p:nvPr/>
        </p:nvSpPr>
        <p:spPr>
          <a:xfrm>
            <a:off x="1464432" y="307539"/>
            <a:ext cx="9426481" cy="1200329"/>
          </a:xfrm>
          <a:prstGeom prst="rect">
            <a:avLst/>
          </a:prstGeom>
          <a:ln/>
        </p:spPr>
        <p:style>
          <a:lnRef idx="1">
            <a:schemeClr val="accent4"/>
          </a:lnRef>
          <a:fillRef idx="2">
            <a:schemeClr val="accent4"/>
          </a:fillRef>
          <a:effectRef idx="1">
            <a:schemeClr val="accent4"/>
          </a:effectRef>
          <a:fontRef idx="minor">
            <a:schemeClr val="dk1"/>
          </a:fontRef>
        </p:style>
        <p:txBody>
          <a:bodyPr wrap="square">
            <a:spAutoFit/>
          </a:bodyPr>
          <a:lstStyle/>
          <a:p>
            <a:r>
              <a:rPr lang="es-CO" dirty="0">
                <a:latin typeface="Palatino Linotype" panose="02040502050505030304" pitchFamily="18" charset="0"/>
              </a:rPr>
              <a:t>El carbono, a diferencia de todos los demás elementos, puede formar una inmensa diversidad de compuestos, desde los simples hasta los asombrosamente complejos, desde el metano, con un átomo de carbono, hasta el ADN, que contiene más de </a:t>
            </a:r>
            <a:r>
              <a:rPr lang="es-CO" i="1" dirty="0">
                <a:latin typeface="Palatino Linotype" panose="02040502050505030304" pitchFamily="18" charset="0"/>
              </a:rPr>
              <a:t>100 millones </a:t>
            </a:r>
            <a:r>
              <a:rPr lang="es-CO" dirty="0">
                <a:latin typeface="Palatino Linotype" panose="02040502050505030304" pitchFamily="18" charset="0"/>
              </a:rPr>
              <a:t>de carbonos.</a:t>
            </a:r>
            <a:endParaRPr lang="es-CO" dirty="0"/>
          </a:p>
        </p:txBody>
      </p:sp>
      <p:sp>
        <p:nvSpPr>
          <p:cNvPr id="6" name="Arrow: Down 5">
            <a:extLst>
              <a:ext uri="{FF2B5EF4-FFF2-40B4-BE49-F238E27FC236}">
                <a16:creationId xmlns:a16="http://schemas.microsoft.com/office/drawing/2014/main" xmlns="" id="{61CB0D74-CEE4-4930-AB3B-A7C254032DFA}"/>
              </a:ext>
            </a:extLst>
          </p:cNvPr>
          <p:cNvSpPr/>
          <p:nvPr/>
        </p:nvSpPr>
        <p:spPr>
          <a:xfrm>
            <a:off x="5882185" y="1610436"/>
            <a:ext cx="668740" cy="1132764"/>
          </a:xfrm>
          <a:prstGeom prst="down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p>
        </p:txBody>
      </p:sp>
    </p:spTree>
    <p:extLst>
      <p:ext uri="{BB962C8B-B14F-4D97-AF65-F5344CB8AC3E}">
        <p14:creationId xmlns:p14="http://schemas.microsoft.com/office/powerpoint/2010/main" val="1626951370"/>
      </p:ext>
    </p:extLst>
  </p:cSld>
  <p:clrMapOvr>
    <a:masterClrMapping/>
  </p:clrMapOvr>
</p:sld>
</file>

<file path=ppt/theme/theme1.xml><?xml version="1.0" encoding="utf-8"?>
<a:theme xmlns:a="http://schemas.openxmlformats.org/drawingml/2006/main" name="1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Dividendo</Template>
  <TotalTime>1033</TotalTime>
  <Words>5805</Words>
  <Application>Microsoft Office PowerPoint</Application>
  <PresentationFormat>Panorámica</PresentationFormat>
  <Paragraphs>291</Paragraphs>
  <Slides>68</Slides>
  <Notes>2</Notes>
  <HiddenSlides>0</HiddenSlides>
  <MMClips>0</MMClips>
  <ScaleCrop>false</ScaleCrop>
  <HeadingPairs>
    <vt:vector size="6" baseType="variant">
      <vt:variant>
        <vt:lpstr>Fuentes usadas</vt:lpstr>
      </vt:variant>
      <vt:variant>
        <vt:i4>15</vt:i4>
      </vt:variant>
      <vt:variant>
        <vt:lpstr>Tema</vt:lpstr>
      </vt:variant>
      <vt:variant>
        <vt:i4>1</vt:i4>
      </vt:variant>
      <vt:variant>
        <vt:lpstr>Títulos de diapositiva</vt:lpstr>
      </vt:variant>
      <vt:variant>
        <vt:i4>68</vt:i4>
      </vt:variant>
    </vt:vector>
  </HeadingPairs>
  <TitlesOfParts>
    <vt:vector size="84" baseType="lpstr">
      <vt:lpstr>Arial</vt:lpstr>
      <vt:lpstr>Calibri</vt:lpstr>
      <vt:lpstr>Cambria Math</vt:lpstr>
      <vt:lpstr>Candara</vt:lpstr>
      <vt:lpstr>CenturySchoolbook</vt:lpstr>
      <vt:lpstr>Georgia</vt:lpstr>
      <vt:lpstr>MathematicalPi-One</vt:lpstr>
      <vt:lpstr>Palatino Linotype</vt:lpstr>
      <vt:lpstr>Times New Roman</vt:lpstr>
      <vt:lpstr>Times-Bold</vt:lpstr>
      <vt:lpstr>Times-Italic</vt:lpstr>
      <vt:lpstr>Times-Roman</vt:lpstr>
      <vt:lpstr>TradeGothic-BoldTwo</vt:lpstr>
      <vt:lpstr>Verdana</vt:lpstr>
      <vt:lpstr>YorkChemistryPi2</vt:lpstr>
      <vt:lpstr>1_Tema de Office</vt:lpstr>
      <vt:lpstr>QUÍMICA ORGÁNICA ALIFÁTICA Y AROMÁTICA</vt:lpstr>
      <vt:lpstr>Guion Explicativo </vt:lpstr>
      <vt:lpstr>Guion Explicativo </vt:lpstr>
      <vt:lpstr>Objetivo del área curricular o disciplinaria</vt:lpstr>
      <vt:lpstr>Objetivo de la unidad de aprendizaje</vt:lpstr>
      <vt:lpstr>Contenido Temático</vt:lpstr>
      <vt:lpstr>Presentación de PowerPoint</vt:lpstr>
      <vt:lpstr>1.1 Generalidades de la Química Orgánica</vt:lpstr>
      <vt:lpstr>Presentación de PowerPoint</vt:lpstr>
      <vt:lpstr>HISTORIA DE LA QUÍMICA ORGÁNICA</vt:lpstr>
      <vt:lpstr>Presentación de PowerPoint</vt:lpstr>
      <vt:lpstr>ESTRUCTURA ATÓMICA: EL ÁTOMO</vt:lpstr>
      <vt:lpstr>1.1.1 Grupos funcionales en la química orgánica</vt:lpstr>
      <vt:lpstr>Clasificación de compuestos orgánicos</vt:lpstr>
      <vt:lpstr>Clasificación de compuestos orgánicos</vt:lpstr>
      <vt:lpstr>Hidrocarburos</vt:lpstr>
      <vt:lpstr>Hidrocarburos alifáticos</vt:lpstr>
      <vt:lpstr>Hidrocarburos aromáticos</vt:lpstr>
      <vt:lpstr>Haloalcanos o haluros de alquilo</vt:lpstr>
      <vt:lpstr>Alcoholes</vt:lpstr>
      <vt:lpstr>Éteres</vt:lpstr>
      <vt:lpstr>Aldehídos y cetonas</vt:lpstr>
      <vt:lpstr>Derivados de los ácidos carboxílicos: cloruros de ácido, ésteres y amidas. </vt:lpstr>
      <vt:lpstr>Nitrilos </vt:lpstr>
      <vt:lpstr>1.1.2 Teorías de formación del enlace covalente</vt:lpstr>
      <vt:lpstr>Presentación de PowerPoint</vt:lpstr>
      <vt:lpstr>Presentación de PowerPoint</vt:lpstr>
      <vt:lpstr>Presentación de PowerPoint</vt:lpstr>
      <vt:lpstr>Presentación de PowerPoint</vt:lpstr>
      <vt:lpstr>Presentación de PowerPoint</vt:lpstr>
      <vt:lpstr>TEORÍA DEL ENLACE DE VALENCIA (TEV)</vt:lpstr>
      <vt:lpstr>ESTRUCTURA Y ESTABILIDAD DE LOS PRINCIPALES INTERMEDIOS DE REACCIÓN </vt:lpstr>
      <vt:lpstr>Presentación de PowerPoint</vt:lpstr>
      <vt:lpstr>Presentación de PowerPoint</vt:lpstr>
      <vt:lpstr>Presentación de PowerPoint</vt:lpstr>
      <vt:lpstr>Presentación de PowerPoint</vt:lpstr>
      <vt:lpstr>ESTABILIDAD DE LOS CARBOCATIONES</vt:lpstr>
      <vt:lpstr>Presentación de PowerPoint</vt:lpstr>
      <vt:lpstr>Presentación de PowerPoint</vt:lpstr>
      <vt:lpstr>Presentación de PowerPoint</vt:lpstr>
      <vt:lpstr>ESTABILIDAD DE LOS CARBANIONES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CARGA FORMAL</vt:lpstr>
      <vt:lpstr>Presentación de PowerPoint</vt:lpstr>
      <vt:lpstr>Presentación de PowerPoint</vt:lpstr>
      <vt:lpstr>ACIDEZ Y BASICIDAD DE COMPUESTOS ORGÁNICOS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Conclusiones </vt:lpstr>
      <vt:lpstr>Acervo bibliográfico</vt:lpstr>
      <vt:lpstr>Acervo bibliográfico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GOBIERNO DE TECNOLOGÍAS DE LA INFORMACIÓN</dc:title>
  <dc:creator>Niku</dc:creator>
  <cp:lastModifiedBy>BLANCA PC</cp:lastModifiedBy>
  <cp:revision>212</cp:revision>
  <dcterms:created xsi:type="dcterms:W3CDTF">2018-07-03T19:01:48Z</dcterms:created>
  <dcterms:modified xsi:type="dcterms:W3CDTF">2019-09-28T19:34:11Z</dcterms:modified>
</cp:coreProperties>
</file>