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58"/>
  </p:notesMasterIdLst>
  <p:handoutMasterIdLst>
    <p:handoutMasterId r:id="rId59"/>
  </p:handoutMasterIdLst>
  <p:sldIdLst>
    <p:sldId id="266" r:id="rId2"/>
    <p:sldId id="342" r:id="rId3"/>
    <p:sldId id="343" r:id="rId4"/>
    <p:sldId id="344" r:id="rId5"/>
    <p:sldId id="345" r:id="rId6"/>
    <p:sldId id="267" r:id="rId7"/>
    <p:sldId id="325" r:id="rId8"/>
    <p:sldId id="315" r:id="rId9"/>
    <p:sldId id="316" r:id="rId10"/>
    <p:sldId id="268" r:id="rId11"/>
    <p:sldId id="269" r:id="rId12"/>
    <p:sldId id="270" r:id="rId13"/>
    <p:sldId id="271" r:id="rId14"/>
    <p:sldId id="273" r:id="rId15"/>
    <p:sldId id="274" r:id="rId16"/>
    <p:sldId id="275" r:id="rId17"/>
    <p:sldId id="278" r:id="rId18"/>
    <p:sldId id="280" r:id="rId19"/>
    <p:sldId id="317" r:id="rId20"/>
    <p:sldId id="318" r:id="rId21"/>
    <p:sldId id="319" r:id="rId22"/>
    <p:sldId id="320" r:id="rId23"/>
    <p:sldId id="321" r:id="rId24"/>
    <p:sldId id="322" r:id="rId25"/>
    <p:sldId id="323" r:id="rId26"/>
    <p:sldId id="324" r:id="rId27"/>
    <p:sldId id="291" r:id="rId28"/>
    <p:sldId id="293"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26" r:id="rId47"/>
    <p:sldId id="327" r:id="rId48"/>
    <p:sldId id="328" r:id="rId49"/>
    <p:sldId id="329" r:id="rId50"/>
    <p:sldId id="330" r:id="rId51"/>
    <p:sldId id="331" r:id="rId52"/>
    <p:sldId id="332" r:id="rId53"/>
    <p:sldId id="333" r:id="rId54"/>
    <p:sldId id="334" r:id="rId55"/>
    <p:sldId id="346" r:id="rId56"/>
    <p:sldId id="337" r:id="rId57"/>
  </p:sldIdLst>
  <p:sldSz cx="12192000" cy="6858000"/>
  <p:notesSz cx="7053263"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94" autoAdjust="0"/>
    <p:restoredTop sz="94660"/>
  </p:normalViewPr>
  <p:slideViewPr>
    <p:cSldViewPr snapToGrid="0">
      <p:cViewPr varScale="1">
        <p:scale>
          <a:sx n="31" d="100"/>
          <a:sy n="31" d="100"/>
        </p:scale>
        <p:origin x="60" y="9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image" Target="../media/image4.jpg"/></Relationships>
</file>

<file path=ppt/diagrams/_rels/data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6EE54E-83F7-427B-85CF-34F681AF1C77}" type="doc">
      <dgm:prSet loTypeId="urn:microsoft.com/office/officeart/2005/8/layout/hProcess10" loCatId="process" qsTypeId="urn:microsoft.com/office/officeart/2005/8/quickstyle/simple1" qsCatId="simple" csTypeId="urn:microsoft.com/office/officeart/2005/8/colors/accent2_2" csCatId="accent2" phldr="1"/>
      <dgm:spPr/>
      <dgm:t>
        <a:bodyPr/>
        <a:lstStyle/>
        <a:p>
          <a:endParaRPr lang="es-MX"/>
        </a:p>
      </dgm:t>
    </dgm:pt>
    <dgm:pt modelId="{5501E154-7554-4DBD-908B-DC893C5B2534}">
      <dgm:prSet phldrT="[Texto]"/>
      <dgm:spPr/>
      <dgm:t>
        <a:bodyPr/>
        <a:lstStyle/>
        <a:p>
          <a:r>
            <a:rPr lang="es-MX" dirty="0" smtClean="0"/>
            <a:t>Riesgo o incertidumbre</a:t>
          </a:r>
          <a:endParaRPr lang="es-MX" dirty="0"/>
        </a:p>
      </dgm:t>
    </dgm:pt>
    <dgm:pt modelId="{D08EAEE5-14B2-470B-9C08-856206996192}" type="parTrans" cxnId="{00427E84-BB84-42B0-BF43-ADA11A1E2E63}">
      <dgm:prSet/>
      <dgm:spPr/>
      <dgm:t>
        <a:bodyPr/>
        <a:lstStyle/>
        <a:p>
          <a:endParaRPr lang="es-MX"/>
        </a:p>
      </dgm:t>
    </dgm:pt>
    <dgm:pt modelId="{090F9DC0-232E-4F29-A8D8-6F54A23AF9EF}" type="sibTrans" cxnId="{00427E84-BB84-42B0-BF43-ADA11A1E2E63}">
      <dgm:prSet/>
      <dgm:spPr>
        <a:solidFill>
          <a:schemeClr val="accent1">
            <a:lumMod val="50000"/>
          </a:schemeClr>
        </a:solidFill>
      </dgm:spPr>
      <dgm:t>
        <a:bodyPr/>
        <a:lstStyle/>
        <a:p>
          <a:endParaRPr lang="es-MX" dirty="0"/>
        </a:p>
      </dgm:t>
    </dgm:pt>
    <dgm:pt modelId="{A195E4E4-D3D6-4BB0-80E3-958FC66ECCD4}">
      <dgm:prSet phldrT="[Texto]"/>
      <dgm:spPr/>
      <dgm:t>
        <a:bodyPr/>
        <a:lstStyle/>
        <a:p>
          <a:r>
            <a:rPr lang="es-MX" dirty="0" smtClean="0"/>
            <a:t>Resultado Aleatorio</a:t>
          </a:r>
          <a:endParaRPr lang="es-MX" dirty="0"/>
        </a:p>
      </dgm:t>
    </dgm:pt>
    <dgm:pt modelId="{61B49ACD-CA4D-4EA8-851D-DF8D78732248}" type="parTrans" cxnId="{0CA36B8F-9F8A-4961-9D3B-D2B4446DE428}">
      <dgm:prSet/>
      <dgm:spPr/>
      <dgm:t>
        <a:bodyPr/>
        <a:lstStyle/>
        <a:p>
          <a:endParaRPr lang="es-MX"/>
        </a:p>
      </dgm:t>
    </dgm:pt>
    <dgm:pt modelId="{32936DAE-02D9-4176-9AC1-0241B7B4D3F2}" type="sibTrans" cxnId="{0CA36B8F-9F8A-4961-9D3B-D2B4446DE428}">
      <dgm:prSet/>
      <dgm:spPr/>
      <dgm:t>
        <a:bodyPr/>
        <a:lstStyle/>
        <a:p>
          <a:endParaRPr lang="es-MX"/>
        </a:p>
      </dgm:t>
    </dgm:pt>
    <dgm:pt modelId="{5101B1DB-D3F8-4B1B-8B77-C008006BFF77}">
      <dgm:prSet phldrT="[Texto]"/>
      <dgm:spPr/>
      <dgm:t>
        <a:bodyPr/>
        <a:lstStyle/>
        <a:p>
          <a:r>
            <a:rPr lang="es-MX" dirty="0" smtClean="0"/>
            <a:t>Acto</a:t>
          </a:r>
          <a:endParaRPr lang="es-MX" dirty="0"/>
        </a:p>
      </dgm:t>
    </dgm:pt>
    <dgm:pt modelId="{72398472-6758-4C3D-8ECD-226D120AAA73}" type="sibTrans" cxnId="{187F77F4-F7AD-4590-BC8C-6563F62CC874}">
      <dgm:prSet/>
      <dgm:spPr>
        <a:solidFill>
          <a:schemeClr val="accent2">
            <a:lumMod val="50000"/>
          </a:schemeClr>
        </a:solidFill>
      </dgm:spPr>
      <dgm:t>
        <a:bodyPr/>
        <a:lstStyle/>
        <a:p>
          <a:endParaRPr lang="es-MX" dirty="0"/>
        </a:p>
      </dgm:t>
    </dgm:pt>
    <dgm:pt modelId="{1E6572DD-DD28-4470-B8D6-2BF0BC72BBE8}" type="parTrans" cxnId="{187F77F4-F7AD-4590-BC8C-6563F62CC874}">
      <dgm:prSet/>
      <dgm:spPr/>
      <dgm:t>
        <a:bodyPr/>
        <a:lstStyle/>
        <a:p>
          <a:endParaRPr lang="es-MX"/>
        </a:p>
      </dgm:t>
    </dgm:pt>
    <dgm:pt modelId="{0694602B-2D68-42B9-9B0C-CEEE0C88688B}" type="pres">
      <dgm:prSet presAssocID="{E46EE54E-83F7-427B-85CF-34F681AF1C77}" presName="Name0" presStyleCnt="0">
        <dgm:presLayoutVars>
          <dgm:dir/>
          <dgm:resizeHandles val="exact"/>
        </dgm:presLayoutVars>
      </dgm:prSet>
      <dgm:spPr/>
      <dgm:t>
        <a:bodyPr/>
        <a:lstStyle/>
        <a:p>
          <a:endParaRPr lang="es-MX"/>
        </a:p>
      </dgm:t>
    </dgm:pt>
    <dgm:pt modelId="{EBEC42DB-287F-4497-9C38-FD813C8D60F0}" type="pres">
      <dgm:prSet presAssocID="{5501E154-7554-4DBD-908B-DC893C5B2534}" presName="composite" presStyleCnt="0"/>
      <dgm:spPr/>
    </dgm:pt>
    <dgm:pt modelId="{A9A6C9C9-10D7-4F07-A4A0-C6C695FCC5B8}" type="pres">
      <dgm:prSet presAssocID="{5501E154-7554-4DBD-908B-DC893C5B2534}" presName="imagSh" presStyleLbl="b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BB5D7DA4-D6E5-4DD0-86E9-ACEB3564E806}" type="pres">
      <dgm:prSet presAssocID="{5501E154-7554-4DBD-908B-DC893C5B2534}" presName="txNode" presStyleLbl="node1" presStyleIdx="0" presStyleCnt="3">
        <dgm:presLayoutVars>
          <dgm:bulletEnabled val="1"/>
        </dgm:presLayoutVars>
      </dgm:prSet>
      <dgm:spPr/>
      <dgm:t>
        <a:bodyPr/>
        <a:lstStyle/>
        <a:p>
          <a:endParaRPr lang="es-MX"/>
        </a:p>
      </dgm:t>
    </dgm:pt>
    <dgm:pt modelId="{EF36EF21-2482-42AB-92E5-D4750FD51339}" type="pres">
      <dgm:prSet presAssocID="{090F9DC0-232E-4F29-A8D8-6F54A23AF9EF}" presName="sibTrans" presStyleLbl="sibTrans2D1" presStyleIdx="0" presStyleCnt="2"/>
      <dgm:spPr/>
      <dgm:t>
        <a:bodyPr/>
        <a:lstStyle/>
        <a:p>
          <a:endParaRPr lang="es-MX"/>
        </a:p>
      </dgm:t>
    </dgm:pt>
    <dgm:pt modelId="{67021D40-1616-4320-8711-D0B2A6716A59}" type="pres">
      <dgm:prSet presAssocID="{090F9DC0-232E-4F29-A8D8-6F54A23AF9EF}" presName="connTx" presStyleLbl="sibTrans2D1" presStyleIdx="0" presStyleCnt="2"/>
      <dgm:spPr/>
      <dgm:t>
        <a:bodyPr/>
        <a:lstStyle/>
        <a:p>
          <a:endParaRPr lang="es-MX"/>
        </a:p>
      </dgm:t>
    </dgm:pt>
    <dgm:pt modelId="{3406FB81-C6DA-4010-887B-8C869A2396B8}" type="pres">
      <dgm:prSet presAssocID="{5101B1DB-D3F8-4B1B-8B77-C008006BFF77}" presName="composite" presStyleCnt="0"/>
      <dgm:spPr/>
    </dgm:pt>
    <dgm:pt modelId="{A44F1335-B1A4-4DFB-98A9-71059BACC291}" type="pres">
      <dgm:prSet presAssocID="{5101B1DB-D3F8-4B1B-8B77-C008006BFF77}" presName="imagSh" presStyleLbl="b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dgm:spPr>
    </dgm:pt>
    <dgm:pt modelId="{069BD26A-B043-4ADA-AED1-EA6D2D560B9E}" type="pres">
      <dgm:prSet presAssocID="{5101B1DB-D3F8-4B1B-8B77-C008006BFF77}" presName="txNode" presStyleLbl="node1" presStyleIdx="1" presStyleCnt="3">
        <dgm:presLayoutVars>
          <dgm:bulletEnabled val="1"/>
        </dgm:presLayoutVars>
      </dgm:prSet>
      <dgm:spPr/>
      <dgm:t>
        <a:bodyPr/>
        <a:lstStyle/>
        <a:p>
          <a:endParaRPr lang="es-MX"/>
        </a:p>
      </dgm:t>
    </dgm:pt>
    <dgm:pt modelId="{69D1911E-0D2D-4DBE-9233-E026E345F99D}" type="pres">
      <dgm:prSet presAssocID="{72398472-6758-4C3D-8ECD-226D120AAA73}" presName="sibTrans" presStyleLbl="sibTrans2D1" presStyleIdx="1" presStyleCnt="2"/>
      <dgm:spPr/>
      <dgm:t>
        <a:bodyPr/>
        <a:lstStyle/>
        <a:p>
          <a:endParaRPr lang="es-MX"/>
        </a:p>
      </dgm:t>
    </dgm:pt>
    <dgm:pt modelId="{8589DDE2-C9DA-4BA3-98E4-7A6AB2355D2A}" type="pres">
      <dgm:prSet presAssocID="{72398472-6758-4C3D-8ECD-226D120AAA73}" presName="connTx" presStyleLbl="sibTrans2D1" presStyleIdx="1" presStyleCnt="2"/>
      <dgm:spPr/>
      <dgm:t>
        <a:bodyPr/>
        <a:lstStyle/>
        <a:p>
          <a:endParaRPr lang="es-MX"/>
        </a:p>
      </dgm:t>
    </dgm:pt>
    <dgm:pt modelId="{A54580D3-16C8-448B-8E77-F27EFA9CCA8F}" type="pres">
      <dgm:prSet presAssocID="{A195E4E4-D3D6-4BB0-80E3-958FC66ECCD4}" presName="composite" presStyleCnt="0"/>
      <dgm:spPr/>
    </dgm:pt>
    <dgm:pt modelId="{0060D4BB-6CBE-4392-98C8-6282AEABF22C}" type="pres">
      <dgm:prSet presAssocID="{A195E4E4-D3D6-4BB0-80E3-958FC66ECCD4}" presName="imagSh" presStyleLbl="b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pt>
    <dgm:pt modelId="{C9643777-4D51-4481-BDBA-DA76DABCAC4C}" type="pres">
      <dgm:prSet presAssocID="{A195E4E4-D3D6-4BB0-80E3-958FC66ECCD4}" presName="txNode" presStyleLbl="node1" presStyleIdx="2" presStyleCnt="3">
        <dgm:presLayoutVars>
          <dgm:bulletEnabled val="1"/>
        </dgm:presLayoutVars>
      </dgm:prSet>
      <dgm:spPr/>
      <dgm:t>
        <a:bodyPr/>
        <a:lstStyle/>
        <a:p>
          <a:endParaRPr lang="es-MX"/>
        </a:p>
      </dgm:t>
    </dgm:pt>
  </dgm:ptLst>
  <dgm:cxnLst>
    <dgm:cxn modelId="{B674214A-FAB9-4008-8B88-D035D4954AA5}" type="presOf" srcId="{5501E154-7554-4DBD-908B-DC893C5B2534}" destId="{BB5D7DA4-D6E5-4DD0-86E9-ACEB3564E806}" srcOrd="0" destOrd="0" presId="urn:microsoft.com/office/officeart/2005/8/layout/hProcess10"/>
    <dgm:cxn modelId="{1ACE6139-FF9A-4711-BFB1-B73122D46FEA}" type="presOf" srcId="{090F9DC0-232E-4F29-A8D8-6F54A23AF9EF}" destId="{EF36EF21-2482-42AB-92E5-D4750FD51339}" srcOrd="0" destOrd="0" presId="urn:microsoft.com/office/officeart/2005/8/layout/hProcess10"/>
    <dgm:cxn modelId="{0CA36B8F-9F8A-4961-9D3B-D2B4446DE428}" srcId="{E46EE54E-83F7-427B-85CF-34F681AF1C77}" destId="{A195E4E4-D3D6-4BB0-80E3-958FC66ECCD4}" srcOrd="2" destOrd="0" parTransId="{61B49ACD-CA4D-4EA8-851D-DF8D78732248}" sibTransId="{32936DAE-02D9-4176-9AC1-0241B7B4D3F2}"/>
    <dgm:cxn modelId="{6E8B6165-C9A9-4DBE-9A7C-1065C84B368D}" type="presOf" srcId="{72398472-6758-4C3D-8ECD-226D120AAA73}" destId="{69D1911E-0D2D-4DBE-9233-E026E345F99D}" srcOrd="0" destOrd="0" presId="urn:microsoft.com/office/officeart/2005/8/layout/hProcess10"/>
    <dgm:cxn modelId="{00427E84-BB84-42B0-BF43-ADA11A1E2E63}" srcId="{E46EE54E-83F7-427B-85CF-34F681AF1C77}" destId="{5501E154-7554-4DBD-908B-DC893C5B2534}" srcOrd="0" destOrd="0" parTransId="{D08EAEE5-14B2-470B-9C08-856206996192}" sibTransId="{090F9DC0-232E-4F29-A8D8-6F54A23AF9EF}"/>
    <dgm:cxn modelId="{836BECCC-CB78-474B-9A1D-F4EEE3AB8075}" type="presOf" srcId="{E46EE54E-83F7-427B-85CF-34F681AF1C77}" destId="{0694602B-2D68-42B9-9B0C-CEEE0C88688B}" srcOrd="0" destOrd="0" presId="urn:microsoft.com/office/officeart/2005/8/layout/hProcess10"/>
    <dgm:cxn modelId="{187F77F4-F7AD-4590-BC8C-6563F62CC874}" srcId="{E46EE54E-83F7-427B-85CF-34F681AF1C77}" destId="{5101B1DB-D3F8-4B1B-8B77-C008006BFF77}" srcOrd="1" destOrd="0" parTransId="{1E6572DD-DD28-4470-B8D6-2BF0BC72BBE8}" sibTransId="{72398472-6758-4C3D-8ECD-226D120AAA73}"/>
    <dgm:cxn modelId="{00731FE5-F233-4EAE-B8B2-E19C0B443708}" type="presOf" srcId="{72398472-6758-4C3D-8ECD-226D120AAA73}" destId="{8589DDE2-C9DA-4BA3-98E4-7A6AB2355D2A}" srcOrd="1" destOrd="0" presId="urn:microsoft.com/office/officeart/2005/8/layout/hProcess10"/>
    <dgm:cxn modelId="{D688D97D-D304-4FBA-A71B-F7CBEA7A17FC}" type="presOf" srcId="{A195E4E4-D3D6-4BB0-80E3-958FC66ECCD4}" destId="{C9643777-4D51-4481-BDBA-DA76DABCAC4C}" srcOrd="0" destOrd="0" presId="urn:microsoft.com/office/officeart/2005/8/layout/hProcess10"/>
    <dgm:cxn modelId="{BFCC9FFA-371D-4714-9E90-EFD4C85619F4}" type="presOf" srcId="{090F9DC0-232E-4F29-A8D8-6F54A23AF9EF}" destId="{67021D40-1616-4320-8711-D0B2A6716A59}" srcOrd="1" destOrd="0" presId="urn:microsoft.com/office/officeart/2005/8/layout/hProcess10"/>
    <dgm:cxn modelId="{7C455190-D5D5-44FE-B5D4-D20F9608356E}" type="presOf" srcId="{5101B1DB-D3F8-4B1B-8B77-C008006BFF77}" destId="{069BD26A-B043-4ADA-AED1-EA6D2D560B9E}" srcOrd="0" destOrd="0" presId="urn:microsoft.com/office/officeart/2005/8/layout/hProcess10"/>
    <dgm:cxn modelId="{64B61D70-1E7B-4E1D-8973-6294D13C322F}" type="presParOf" srcId="{0694602B-2D68-42B9-9B0C-CEEE0C88688B}" destId="{EBEC42DB-287F-4497-9C38-FD813C8D60F0}" srcOrd="0" destOrd="0" presId="urn:microsoft.com/office/officeart/2005/8/layout/hProcess10"/>
    <dgm:cxn modelId="{F707D921-421C-43BE-9D9D-EFCA4945CE23}" type="presParOf" srcId="{EBEC42DB-287F-4497-9C38-FD813C8D60F0}" destId="{A9A6C9C9-10D7-4F07-A4A0-C6C695FCC5B8}" srcOrd="0" destOrd="0" presId="urn:microsoft.com/office/officeart/2005/8/layout/hProcess10"/>
    <dgm:cxn modelId="{94B63B69-34C9-4F55-A7D5-57D7E6D89EC1}" type="presParOf" srcId="{EBEC42DB-287F-4497-9C38-FD813C8D60F0}" destId="{BB5D7DA4-D6E5-4DD0-86E9-ACEB3564E806}" srcOrd="1" destOrd="0" presId="urn:microsoft.com/office/officeart/2005/8/layout/hProcess10"/>
    <dgm:cxn modelId="{582BABC2-2BA2-45E3-857A-DE5E7D7E54F1}" type="presParOf" srcId="{0694602B-2D68-42B9-9B0C-CEEE0C88688B}" destId="{EF36EF21-2482-42AB-92E5-D4750FD51339}" srcOrd="1" destOrd="0" presId="urn:microsoft.com/office/officeart/2005/8/layout/hProcess10"/>
    <dgm:cxn modelId="{4EA55866-810C-4018-8DB1-F59092F2D664}" type="presParOf" srcId="{EF36EF21-2482-42AB-92E5-D4750FD51339}" destId="{67021D40-1616-4320-8711-D0B2A6716A59}" srcOrd="0" destOrd="0" presId="urn:microsoft.com/office/officeart/2005/8/layout/hProcess10"/>
    <dgm:cxn modelId="{0DAFE8E6-16E2-40F4-BC06-D0A45D9D9E17}" type="presParOf" srcId="{0694602B-2D68-42B9-9B0C-CEEE0C88688B}" destId="{3406FB81-C6DA-4010-887B-8C869A2396B8}" srcOrd="2" destOrd="0" presId="urn:microsoft.com/office/officeart/2005/8/layout/hProcess10"/>
    <dgm:cxn modelId="{E5299CA0-EE34-4A25-B024-9DF34AC04267}" type="presParOf" srcId="{3406FB81-C6DA-4010-887B-8C869A2396B8}" destId="{A44F1335-B1A4-4DFB-98A9-71059BACC291}" srcOrd="0" destOrd="0" presId="urn:microsoft.com/office/officeart/2005/8/layout/hProcess10"/>
    <dgm:cxn modelId="{1075E85E-37C0-44BB-A0F6-93E07EB8921D}" type="presParOf" srcId="{3406FB81-C6DA-4010-887B-8C869A2396B8}" destId="{069BD26A-B043-4ADA-AED1-EA6D2D560B9E}" srcOrd="1" destOrd="0" presId="urn:microsoft.com/office/officeart/2005/8/layout/hProcess10"/>
    <dgm:cxn modelId="{215B8948-8530-424B-B51D-F5CA94C09B5B}" type="presParOf" srcId="{0694602B-2D68-42B9-9B0C-CEEE0C88688B}" destId="{69D1911E-0D2D-4DBE-9233-E026E345F99D}" srcOrd="3" destOrd="0" presId="urn:microsoft.com/office/officeart/2005/8/layout/hProcess10"/>
    <dgm:cxn modelId="{5E2DE088-760A-4752-BF87-20CB29016C92}" type="presParOf" srcId="{69D1911E-0D2D-4DBE-9233-E026E345F99D}" destId="{8589DDE2-C9DA-4BA3-98E4-7A6AB2355D2A}" srcOrd="0" destOrd="0" presId="urn:microsoft.com/office/officeart/2005/8/layout/hProcess10"/>
    <dgm:cxn modelId="{F673C20E-1BDA-41E5-8B80-BDD3783494E3}" type="presParOf" srcId="{0694602B-2D68-42B9-9B0C-CEEE0C88688B}" destId="{A54580D3-16C8-448B-8E77-F27EFA9CCA8F}" srcOrd="4" destOrd="0" presId="urn:microsoft.com/office/officeart/2005/8/layout/hProcess10"/>
    <dgm:cxn modelId="{FBABFE07-E407-47A1-9E2A-55534CA64082}" type="presParOf" srcId="{A54580D3-16C8-448B-8E77-F27EFA9CCA8F}" destId="{0060D4BB-6CBE-4392-98C8-6282AEABF22C}" srcOrd="0" destOrd="0" presId="urn:microsoft.com/office/officeart/2005/8/layout/hProcess10"/>
    <dgm:cxn modelId="{4AA17201-33B7-475B-865A-7752979D92EF}" type="presParOf" srcId="{A54580D3-16C8-448B-8E77-F27EFA9CCA8F}" destId="{C9643777-4D51-4481-BDBA-DA76DABCAC4C}"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6EE54E-83F7-427B-85CF-34F681AF1C77}" type="doc">
      <dgm:prSet loTypeId="urn:microsoft.com/office/officeart/2005/8/layout/hProcess10" loCatId="process" qsTypeId="urn:microsoft.com/office/officeart/2005/8/quickstyle/simple1" qsCatId="simple" csTypeId="urn:microsoft.com/office/officeart/2005/8/colors/accent2_2" csCatId="accent2" phldr="1"/>
      <dgm:spPr/>
      <dgm:t>
        <a:bodyPr/>
        <a:lstStyle/>
        <a:p>
          <a:endParaRPr lang="es-MX"/>
        </a:p>
      </dgm:t>
    </dgm:pt>
    <dgm:pt modelId="{5501E154-7554-4DBD-908B-DC893C5B2534}">
      <dgm:prSet phldrT="[Texto]"/>
      <dgm:spPr/>
      <dgm:t>
        <a:bodyPr/>
        <a:lstStyle/>
        <a:p>
          <a:r>
            <a:rPr lang="es-MX" dirty="0" smtClean="0"/>
            <a:t>Perfecta  certidumbre</a:t>
          </a:r>
          <a:endParaRPr lang="es-MX" dirty="0"/>
        </a:p>
      </dgm:t>
    </dgm:pt>
    <dgm:pt modelId="{D08EAEE5-14B2-470B-9C08-856206996192}" type="parTrans" cxnId="{00427E84-BB84-42B0-BF43-ADA11A1E2E63}">
      <dgm:prSet/>
      <dgm:spPr/>
      <dgm:t>
        <a:bodyPr/>
        <a:lstStyle/>
        <a:p>
          <a:endParaRPr lang="es-MX"/>
        </a:p>
      </dgm:t>
    </dgm:pt>
    <dgm:pt modelId="{090F9DC0-232E-4F29-A8D8-6F54A23AF9EF}" type="sibTrans" cxnId="{00427E84-BB84-42B0-BF43-ADA11A1E2E63}">
      <dgm:prSet/>
      <dgm:spPr>
        <a:solidFill>
          <a:schemeClr val="accent1">
            <a:lumMod val="50000"/>
          </a:schemeClr>
        </a:solidFill>
      </dgm:spPr>
      <dgm:t>
        <a:bodyPr/>
        <a:lstStyle/>
        <a:p>
          <a:endParaRPr lang="es-MX" dirty="0"/>
        </a:p>
      </dgm:t>
    </dgm:pt>
    <dgm:pt modelId="{A195E4E4-D3D6-4BB0-80E3-958FC66ECCD4}">
      <dgm:prSet phldrT="[Texto]"/>
      <dgm:spPr/>
      <dgm:t>
        <a:bodyPr/>
        <a:lstStyle/>
        <a:p>
          <a:r>
            <a:rPr lang="es-MX" dirty="0" smtClean="0"/>
            <a:t>Resultado conocido y seguro</a:t>
          </a:r>
          <a:endParaRPr lang="es-MX" dirty="0"/>
        </a:p>
      </dgm:t>
    </dgm:pt>
    <dgm:pt modelId="{61B49ACD-CA4D-4EA8-851D-DF8D78732248}" type="parTrans" cxnId="{0CA36B8F-9F8A-4961-9D3B-D2B4446DE428}">
      <dgm:prSet/>
      <dgm:spPr/>
      <dgm:t>
        <a:bodyPr/>
        <a:lstStyle/>
        <a:p>
          <a:endParaRPr lang="es-MX"/>
        </a:p>
      </dgm:t>
    </dgm:pt>
    <dgm:pt modelId="{32936DAE-02D9-4176-9AC1-0241B7B4D3F2}" type="sibTrans" cxnId="{0CA36B8F-9F8A-4961-9D3B-D2B4446DE428}">
      <dgm:prSet/>
      <dgm:spPr/>
      <dgm:t>
        <a:bodyPr/>
        <a:lstStyle/>
        <a:p>
          <a:endParaRPr lang="es-MX"/>
        </a:p>
      </dgm:t>
    </dgm:pt>
    <dgm:pt modelId="{5101B1DB-D3F8-4B1B-8B77-C008006BFF77}">
      <dgm:prSet phldrT="[Texto]"/>
      <dgm:spPr/>
      <dgm:t>
        <a:bodyPr/>
        <a:lstStyle/>
        <a:p>
          <a:r>
            <a:rPr lang="es-MX" dirty="0" smtClean="0"/>
            <a:t>Acto</a:t>
          </a:r>
          <a:endParaRPr lang="es-MX" dirty="0"/>
        </a:p>
      </dgm:t>
    </dgm:pt>
    <dgm:pt modelId="{72398472-6758-4C3D-8ECD-226D120AAA73}" type="sibTrans" cxnId="{187F77F4-F7AD-4590-BC8C-6563F62CC874}">
      <dgm:prSet/>
      <dgm:spPr>
        <a:solidFill>
          <a:schemeClr val="accent2">
            <a:lumMod val="50000"/>
          </a:schemeClr>
        </a:solidFill>
      </dgm:spPr>
      <dgm:t>
        <a:bodyPr/>
        <a:lstStyle/>
        <a:p>
          <a:endParaRPr lang="es-MX" dirty="0"/>
        </a:p>
      </dgm:t>
    </dgm:pt>
    <dgm:pt modelId="{1E6572DD-DD28-4470-B8D6-2BF0BC72BBE8}" type="parTrans" cxnId="{187F77F4-F7AD-4590-BC8C-6563F62CC874}">
      <dgm:prSet/>
      <dgm:spPr/>
      <dgm:t>
        <a:bodyPr/>
        <a:lstStyle/>
        <a:p>
          <a:endParaRPr lang="es-MX"/>
        </a:p>
      </dgm:t>
    </dgm:pt>
    <dgm:pt modelId="{0694602B-2D68-42B9-9B0C-CEEE0C88688B}" type="pres">
      <dgm:prSet presAssocID="{E46EE54E-83F7-427B-85CF-34F681AF1C77}" presName="Name0" presStyleCnt="0">
        <dgm:presLayoutVars>
          <dgm:dir/>
          <dgm:resizeHandles val="exact"/>
        </dgm:presLayoutVars>
      </dgm:prSet>
      <dgm:spPr/>
      <dgm:t>
        <a:bodyPr/>
        <a:lstStyle/>
        <a:p>
          <a:endParaRPr lang="es-MX"/>
        </a:p>
      </dgm:t>
    </dgm:pt>
    <dgm:pt modelId="{EBEC42DB-287F-4497-9C38-FD813C8D60F0}" type="pres">
      <dgm:prSet presAssocID="{5501E154-7554-4DBD-908B-DC893C5B2534}" presName="composite" presStyleCnt="0"/>
      <dgm:spPr/>
    </dgm:pt>
    <dgm:pt modelId="{A9A6C9C9-10D7-4F07-A4A0-C6C695FCC5B8}" type="pres">
      <dgm:prSet presAssocID="{5501E154-7554-4DBD-908B-DC893C5B2534}" presName="imagSh" presStyleLbl="b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BB5D7DA4-D6E5-4DD0-86E9-ACEB3564E806}" type="pres">
      <dgm:prSet presAssocID="{5501E154-7554-4DBD-908B-DC893C5B2534}" presName="txNode" presStyleLbl="node1" presStyleIdx="0" presStyleCnt="3">
        <dgm:presLayoutVars>
          <dgm:bulletEnabled val="1"/>
        </dgm:presLayoutVars>
      </dgm:prSet>
      <dgm:spPr/>
      <dgm:t>
        <a:bodyPr/>
        <a:lstStyle/>
        <a:p>
          <a:endParaRPr lang="es-MX"/>
        </a:p>
      </dgm:t>
    </dgm:pt>
    <dgm:pt modelId="{EF36EF21-2482-42AB-92E5-D4750FD51339}" type="pres">
      <dgm:prSet presAssocID="{090F9DC0-232E-4F29-A8D8-6F54A23AF9EF}" presName="sibTrans" presStyleLbl="sibTrans2D1" presStyleIdx="0" presStyleCnt="2"/>
      <dgm:spPr/>
      <dgm:t>
        <a:bodyPr/>
        <a:lstStyle/>
        <a:p>
          <a:endParaRPr lang="es-MX"/>
        </a:p>
      </dgm:t>
    </dgm:pt>
    <dgm:pt modelId="{67021D40-1616-4320-8711-D0B2A6716A59}" type="pres">
      <dgm:prSet presAssocID="{090F9DC0-232E-4F29-A8D8-6F54A23AF9EF}" presName="connTx" presStyleLbl="sibTrans2D1" presStyleIdx="0" presStyleCnt="2"/>
      <dgm:spPr/>
      <dgm:t>
        <a:bodyPr/>
        <a:lstStyle/>
        <a:p>
          <a:endParaRPr lang="es-MX"/>
        </a:p>
      </dgm:t>
    </dgm:pt>
    <dgm:pt modelId="{3406FB81-C6DA-4010-887B-8C869A2396B8}" type="pres">
      <dgm:prSet presAssocID="{5101B1DB-D3F8-4B1B-8B77-C008006BFF77}" presName="composite" presStyleCnt="0"/>
      <dgm:spPr/>
    </dgm:pt>
    <dgm:pt modelId="{A44F1335-B1A4-4DFB-98A9-71059BACC291}" type="pres">
      <dgm:prSet presAssocID="{5101B1DB-D3F8-4B1B-8B77-C008006BFF77}" presName="imagSh" presStyleLbl="b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dgm:spPr>
    </dgm:pt>
    <dgm:pt modelId="{069BD26A-B043-4ADA-AED1-EA6D2D560B9E}" type="pres">
      <dgm:prSet presAssocID="{5101B1DB-D3F8-4B1B-8B77-C008006BFF77}" presName="txNode" presStyleLbl="node1" presStyleIdx="1" presStyleCnt="3">
        <dgm:presLayoutVars>
          <dgm:bulletEnabled val="1"/>
        </dgm:presLayoutVars>
      </dgm:prSet>
      <dgm:spPr/>
      <dgm:t>
        <a:bodyPr/>
        <a:lstStyle/>
        <a:p>
          <a:endParaRPr lang="es-MX"/>
        </a:p>
      </dgm:t>
    </dgm:pt>
    <dgm:pt modelId="{69D1911E-0D2D-4DBE-9233-E026E345F99D}" type="pres">
      <dgm:prSet presAssocID="{72398472-6758-4C3D-8ECD-226D120AAA73}" presName="sibTrans" presStyleLbl="sibTrans2D1" presStyleIdx="1" presStyleCnt="2"/>
      <dgm:spPr/>
      <dgm:t>
        <a:bodyPr/>
        <a:lstStyle/>
        <a:p>
          <a:endParaRPr lang="es-MX"/>
        </a:p>
      </dgm:t>
    </dgm:pt>
    <dgm:pt modelId="{8589DDE2-C9DA-4BA3-98E4-7A6AB2355D2A}" type="pres">
      <dgm:prSet presAssocID="{72398472-6758-4C3D-8ECD-226D120AAA73}" presName="connTx" presStyleLbl="sibTrans2D1" presStyleIdx="1" presStyleCnt="2"/>
      <dgm:spPr/>
      <dgm:t>
        <a:bodyPr/>
        <a:lstStyle/>
        <a:p>
          <a:endParaRPr lang="es-MX"/>
        </a:p>
      </dgm:t>
    </dgm:pt>
    <dgm:pt modelId="{A54580D3-16C8-448B-8E77-F27EFA9CCA8F}" type="pres">
      <dgm:prSet presAssocID="{A195E4E4-D3D6-4BB0-80E3-958FC66ECCD4}" presName="composite" presStyleCnt="0"/>
      <dgm:spPr/>
    </dgm:pt>
    <dgm:pt modelId="{0060D4BB-6CBE-4392-98C8-6282AEABF22C}" type="pres">
      <dgm:prSet presAssocID="{A195E4E4-D3D6-4BB0-80E3-958FC66ECCD4}" presName="imagSh" presStyleLbl="b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 modelId="{C9643777-4D51-4481-BDBA-DA76DABCAC4C}" type="pres">
      <dgm:prSet presAssocID="{A195E4E4-D3D6-4BB0-80E3-958FC66ECCD4}" presName="txNode" presStyleLbl="node1" presStyleIdx="2" presStyleCnt="3">
        <dgm:presLayoutVars>
          <dgm:bulletEnabled val="1"/>
        </dgm:presLayoutVars>
      </dgm:prSet>
      <dgm:spPr/>
      <dgm:t>
        <a:bodyPr/>
        <a:lstStyle/>
        <a:p>
          <a:endParaRPr lang="es-MX"/>
        </a:p>
      </dgm:t>
    </dgm:pt>
  </dgm:ptLst>
  <dgm:cxnLst>
    <dgm:cxn modelId="{0CA36B8F-9F8A-4961-9D3B-D2B4446DE428}" srcId="{E46EE54E-83F7-427B-85CF-34F681AF1C77}" destId="{A195E4E4-D3D6-4BB0-80E3-958FC66ECCD4}" srcOrd="2" destOrd="0" parTransId="{61B49ACD-CA4D-4EA8-851D-DF8D78732248}" sibTransId="{32936DAE-02D9-4176-9AC1-0241B7B4D3F2}"/>
    <dgm:cxn modelId="{03C85738-44AE-4120-832B-02CC1D122299}" type="presOf" srcId="{090F9DC0-232E-4F29-A8D8-6F54A23AF9EF}" destId="{67021D40-1616-4320-8711-D0B2A6716A59}" srcOrd="1" destOrd="0" presId="urn:microsoft.com/office/officeart/2005/8/layout/hProcess10"/>
    <dgm:cxn modelId="{00427E84-BB84-42B0-BF43-ADA11A1E2E63}" srcId="{E46EE54E-83F7-427B-85CF-34F681AF1C77}" destId="{5501E154-7554-4DBD-908B-DC893C5B2534}" srcOrd="0" destOrd="0" parTransId="{D08EAEE5-14B2-470B-9C08-856206996192}" sibTransId="{090F9DC0-232E-4F29-A8D8-6F54A23AF9EF}"/>
    <dgm:cxn modelId="{06530E3D-4EDE-40C6-A0EA-75B169334F77}" type="presOf" srcId="{72398472-6758-4C3D-8ECD-226D120AAA73}" destId="{69D1911E-0D2D-4DBE-9233-E026E345F99D}" srcOrd="0" destOrd="0" presId="urn:microsoft.com/office/officeart/2005/8/layout/hProcess10"/>
    <dgm:cxn modelId="{187F77F4-F7AD-4590-BC8C-6563F62CC874}" srcId="{E46EE54E-83F7-427B-85CF-34F681AF1C77}" destId="{5101B1DB-D3F8-4B1B-8B77-C008006BFF77}" srcOrd="1" destOrd="0" parTransId="{1E6572DD-DD28-4470-B8D6-2BF0BC72BBE8}" sibTransId="{72398472-6758-4C3D-8ECD-226D120AAA73}"/>
    <dgm:cxn modelId="{E281A560-6704-4663-BB03-4C26ED150838}" type="presOf" srcId="{72398472-6758-4C3D-8ECD-226D120AAA73}" destId="{8589DDE2-C9DA-4BA3-98E4-7A6AB2355D2A}" srcOrd="1" destOrd="0" presId="urn:microsoft.com/office/officeart/2005/8/layout/hProcess10"/>
    <dgm:cxn modelId="{0C0F7BDD-CF3C-4020-9D71-713AF68F65DB}" type="presOf" srcId="{E46EE54E-83F7-427B-85CF-34F681AF1C77}" destId="{0694602B-2D68-42B9-9B0C-CEEE0C88688B}" srcOrd="0" destOrd="0" presId="urn:microsoft.com/office/officeart/2005/8/layout/hProcess10"/>
    <dgm:cxn modelId="{0936288E-45B2-4E16-B3B0-9E1527118BCC}" type="presOf" srcId="{5101B1DB-D3F8-4B1B-8B77-C008006BFF77}" destId="{069BD26A-B043-4ADA-AED1-EA6D2D560B9E}" srcOrd="0" destOrd="0" presId="urn:microsoft.com/office/officeart/2005/8/layout/hProcess10"/>
    <dgm:cxn modelId="{CE0ACEFD-40D8-4691-B185-8F6BD7112B27}" type="presOf" srcId="{090F9DC0-232E-4F29-A8D8-6F54A23AF9EF}" destId="{EF36EF21-2482-42AB-92E5-D4750FD51339}" srcOrd="0" destOrd="0" presId="urn:microsoft.com/office/officeart/2005/8/layout/hProcess10"/>
    <dgm:cxn modelId="{F67FEDA8-BEB0-4CB5-8914-33F9BE645AF5}" type="presOf" srcId="{A195E4E4-D3D6-4BB0-80E3-958FC66ECCD4}" destId="{C9643777-4D51-4481-BDBA-DA76DABCAC4C}" srcOrd="0" destOrd="0" presId="urn:microsoft.com/office/officeart/2005/8/layout/hProcess10"/>
    <dgm:cxn modelId="{BD850FEB-4E52-45B7-A679-5BD8FD84902E}" type="presOf" srcId="{5501E154-7554-4DBD-908B-DC893C5B2534}" destId="{BB5D7DA4-D6E5-4DD0-86E9-ACEB3564E806}" srcOrd="0" destOrd="0" presId="urn:microsoft.com/office/officeart/2005/8/layout/hProcess10"/>
    <dgm:cxn modelId="{CF9821E2-D937-4B00-B01A-813BBB0139EE}" type="presParOf" srcId="{0694602B-2D68-42B9-9B0C-CEEE0C88688B}" destId="{EBEC42DB-287F-4497-9C38-FD813C8D60F0}" srcOrd="0" destOrd="0" presId="urn:microsoft.com/office/officeart/2005/8/layout/hProcess10"/>
    <dgm:cxn modelId="{F89288BB-777F-4361-B355-F0DE63E9576A}" type="presParOf" srcId="{EBEC42DB-287F-4497-9C38-FD813C8D60F0}" destId="{A9A6C9C9-10D7-4F07-A4A0-C6C695FCC5B8}" srcOrd="0" destOrd="0" presId="urn:microsoft.com/office/officeart/2005/8/layout/hProcess10"/>
    <dgm:cxn modelId="{35519B7A-FD00-4349-910F-6EC4F3759840}" type="presParOf" srcId="{EBEC42DB-287F-4497-9C38-FD813C8D60F0}" destId="{BB5D7DA4-D6E5-4DD0-86E9-ACEB3564E806}" srcOrd="1" destOrd="0" presId="urn:microsoft.com/office/officeart/2005/8/layout/hProcess10"/>
    <dgm:cxn modelId="{1FF42FF3-DA28-4B54-A41B-16C6F92025B6}" type="presParOf" srcId="{0694602B-2D68-42B9-9B0C-CEEE0C88688B}" destId="{EF36EF21-2482-42AB-92E5-D4750FD51339}" srcOrd="1" destOrd="0" presId="urn:microsoft.com/office/officeart/2005/8/layout/hProcess10"/>
    <dgm:cxn modelId="{9D54BF69-A502-4E90-B825-80241AF80705}" type="presParOf" srcId="{EF36EF21-2482-42AB-92E5-D4750FD51339}" destId="{67021D40-1616-4320-8711-D0B2A6716A59}" srcOrd="0" destOrd="0" presId="urn:microsoft.com/office/officeart/2005/8/layout/hProcess10"/>
    <dgm:cxn modelId="{550ED3F3-4007-43FC-B063-2DBCAA1946E6}" type="presParOf" srcId="{0694602B-2D68-42B9-9B0C-CEEE0C88688B}" destId="{3406FB81-C6DA-4010-887B-8C869A2396B8}" srcOrd="2" destOrd="0" presId="urn:microsoft.com/office/officeart/2005/8/layout/hProcess10"/>
    <dgm:cxn modelId="{DB1EFE79-1746-4414-9780-D4D3099E8E0E}" type="presParOf" srcId="{3406FB81-C6DA-4010-887B-8C869A2396B8}" destId="{A44F1335-B1A4-4DFB-98A9-71059BACC291}" srcOrd="0" destOrd="0" presId="urn:microsoft.com/office/officeart/2005/8/layout/hProcess10"/>
    <dgm:cxn modelId="{A1D03BEA-CDBD-498B-A083-8BB56A331938}" type="presParOf" srcId="{3406FB81-C6DA-4010-887B-8C869A2396B8}" destId="{069BD26A-B043-4ADA-AED1-EA6D2D560B9E}" srcOrd="1" destOrd="0" presId="urn:microsoft.com/office/officeart/2005/8/layout/hProcess10"/>
    <dgm:cxn modelId="{9BE07EE5-50CF-4C48-948E-DF5E33359DD0}" type="presParOf" srcId="{0694602B-2D68-42B9-9B0C-CEEE0C88688B}" destId="{69D1911E-0D2D-4DBE-9233-E026E345F99D}" srcOrd="3" destOrd="0" presId="urn:microsoft.com/office/officeart/2005/8/layout/hProcess10"/>
    <dgm:cxn modelId="{0D37F13B-A4EB-44BF-B8E0-C6A667CB1E0C}" type="presParOf" srcId="{69D1911E-0D2D-4DBE-9233-E026E345F99D}" destId="{8589DDE2-C9DA-4BA3-98E4-7A6AB2355D2A}" srcOrd="0" destOrd="0" presId="urn:microsoft.com/office/officeart/2005/8/layout/hProcess10"/>
    <dgm:cxn modelId="{B7955A70-9BDE-4695-A69D-EF25B843283C}" type="presParOf" srcId="{0694602B-2D68-42B9-9B0C-CEEE0C88688B}" destId="{A54580D3-16C8-448B-8E77-F27EFA9CCA8F}" srcOrd="4" destOrd="0" presId="urn:microsoft.com/office/officeart/2005/8/layout/hProcess10"/>
    <dgm:cxn modelId="{0156DADD-CAA8-4939-B3A2-1C635E06E341}" type="presParOf" srcId="{A54580D3-16C8-448B-8E77-F27EFA9CCA8F}" destId="{0060D4BB-6CBE-4392-98C8-6282AEABF22C}" srcOrd="0" destOrd="0" presId="urn:microsoft.com/office/officeart/2005/8/layout/hProcess10"/>
    <dgm:cxn modelId="{2261CCF0-AE2D-4FDC-88D2-2D4AE96D0E63}" type="presParOf" srcId="{A54580D3-16C8-448B-8E77-F27EFA9CCA8F}" destId="{C9643777-4D51-4481-BDBA-DA76DABCAC4C}" srcOrd="1" destOrd="0" presId="urn:microsoft.com/office/officeart/2005/8/layout/hProcess10"/>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5" Type="http://schemas.openxmlformats.org/officeDocument/2006/relationships/image" Target="../media/image44.png"/><Relationship Id="rId4"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55938"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995738" y="0"/>
            <a:ext cx="3055937" cy="466725"/>
          </a:xfrm>
          <a:prstGeom prst="rect">
            <a:avLst/>
          </a:prstGeom>
        </p:spPr>
        <p:txBody>
          <a:bodyPr vert="horz" lIns="91440" tIns="45720" rIns="91440" bIns="45720" rtlCol="0"/>
          <a:lstStyle>
            <a:lvl1pPr algn="r">
              <a:defRPr sz="1200"/>
            </a:lvl1pPr>
          </a:lstStyle>
          <a:p>
            <a:fld id="{F88E2D92-D6A9-4D6A-99D3-B56AF1D1FAC1}" type="datetimeFigureOut">
              <a:rPr lang="es-MX" smtClean="0"/>
              <a:t>28/09/2019</a:t>
            </a:fld>
            <a:endParaRPr lang="es-MX"/>
          </a:p>
        </p:txBody>
      </p:sp>
      <p:sp>
        <p:nvSpPr>
          <p:cNvPr id="4" name="Marcador de pie de página 3"/>
          <p:cNvSpPr>
            <a:spLocks noGrp="1"/>
          </p:cNvSpPr>
          <p:nvPr>
            <p:ph type="ftr" sz="quarter" idx="2"/>
          </p:nvPr>
        </p:nvSpPr>
        <p:spPr>
          <a:xfrm>
            <a:off x="0" y="8842375"/>
            <a:ext cx="3055938" cy="46672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95738" y="8842375"/>
            <a:ext cx="3055937" cy="466725"/>
          </a:xfrm>
          <a:prstGeom prst="rect">
            <a:avLst/>
          </a:prstGeom>
        </p:spPr>
        <p:txBody>
          <a:bodyPr vert="horz" lIns="91440" tIns="45720" rIns="91440" bIns="45720" rtlCol="0" anchor="b"/>
          <a:lstStyle>
            <a:lvl1pPr algn="r">
              <a:defRPr sz="1200"/>
            </a:lvl1pPr>
          </a:lstStyle>
          <a:p>
            <a:fld id="{9A51B3D5-52B4-4685-87DE-0B7C00C7B39E}" type="slidenum">
              <a:rPr lang="es-MX" smtClean="0"/>
              <a:t>‹Nº›</a:t>
            </a:fld>
            <a:endParaRPr lang="es-MX"/>
          </a:p>
        </p:txBody>
      </p:sp>
    </p:spTree>
    <p:extLst>
      <p:ext uri="{BB962C8B-B14F-4D97-AF65-F5344CB8AC3E}">
        <p14:creationId xmlns:p14="http://schemas.microsoft.com/office/powerpoint/2010/main" val="2602047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995738" y="0"/>
            <a:ext cx="3055937" cy="465138"/>
          </a:xfrm>
          <a:prstGeom prst="rect">
            <a:avLst/>
          </a:prstGeom>
        </p:spPr>
        <p:txBody>
          <a:bodyPr vert="horz" lIns="91440" tIns="45720" rIns="91440" bIns="45720" rtlCol="0"/>
          <a:lstStyle>
            <a:lvl1pPr algn="r">
              <a:defRPr sz="1200"/>
            </a:lvl1pPr>
          </a:lstStyle>
          <a:p>
            <a:fld id="{4BABC185-8FB9-46DC-BB15-87A4AB1ABABA}" type="datetimeFigureOut">
              <a:rPr lang="es-MX" smtClean="0"/>
              <a:t>28/09/2019</a:t>
            </a:fld>
            <a:endParaRPr lang="es-MX"/>
          </a:p>
        </p:txBody>
      </p:sp>
      <p:sp>
        <p:nvSpPr>
          <p:cNvPr id="4" name="3 Marcador de imagen de diapositiva"/>
          <p:cNvSpPr>
            <a:spLocks noGrp="1" noRot="1" noChangeAspect="1"/>
          </p:cNvSpPr>
          <p:nvPr>
            <p:ph type="sldImg" idx="2"/>
          </p:nvPr>
        </p:nvSpPr>
        <p:spPr>
          <a:xfrm>
            <a:off x="425450" y="698500"/>
            <a:ext cx="6203950" cy="3490913"/>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4850" y="4421188"/>
            <a:ext cx="5643563" cy="4189412"/>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375"/>
            <a:ext cx="3055938" cy="465138"/>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738" y="8842375"/>
            <a:ext cx="3055937" cy="465138"/>
          </a:xfrm>
          <a:prstGeom prst="rect">
            <a:avLst/>
          </a:prstGeom>
        </p:spPr>
        <p:txBody>
          <a:bodyPr vert="horz" lIns="91440" tIns="45720" rIns="91440" bIns="45720" rtlCol="0" anchor="b"/>
          <a:lstStyle>
            <a:lvl1pPr algn="r">
              <a:defRPr sz="1200"/>
            </a:lvl1pPr>
          </a:lstStyle>
          <a:p>
            <a:fld id="{EE947BA2-D486-43BE-A10B-892F64CE18F6}" type="slidenum">
              <a:rPr lang="es-MX" smtClean="0"/>
              <a:t>‹Nº›</a:t>
            </a:fld>
            <a:endParaRPr lang="es-MX"/>
          </a:p>
        </p:txBody>
      </p:sp>
    </p:spTree>
    <p:extLst>
      <p:ext uri="{BB962C8B-B14F-4D97-AF65-F5344CB8AC3E}">
        <p14:creationId xmlns:p14="http://schemas.microsoft.com/office/powerpoint/2010/main" val="153067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E947BA2-D486-43BE-A10B-892F64CE18F6}" type="slidenum">
              <a:rPr lang="es-MX" smtClean="0"/>
              <a:t>6</a:t>
            </a:fld>
            <a:endParaRPr lang="es-MX" dirty="0"/>
          </a:p>
        </p:txBody>
      </p:sp>
    </p:spTree>
    <p:extLst>
      <p:ext uri="{BB962C8B-B14F-4D97-AF65-F5344CB8AC3E}">
        <p14:creationId xmlns:p14="http://schemas.microsoft.com/office/powerpoint/2010/main" val="1075619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E947BA2-D486-43BE-A10B-892F64CE18F6}" type="slidenum">
              <a:rPr lang="es-MX" smtClean="0"/>
              <a:t>19</a:t>
            </a:fld>
            <a:endParaRPr lang="es-MX"/>
          </a:p>
        </p:txBody>
      </p:sp>
    </p:spTree>
    <p:extLst>
      <p:ext uri="{BB962C8B-B14F-4D97-AF65-F5344CB8AC3E}">
        <p14:creationId xmlns:p14="http://schemas.microsoft.com/office/powerpoint/2010/main" val="1324417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6F429ECB-BBFD-48B4-A7CB-209A95A86082}" type="datetime1">
              <a:rPr lang="en-US" smtClean="0"/>
              <a:t>9/28/2019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812447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41689AE-66C6-4BFE-A1EE-16A4748865F7}" type="datetime1">
              <a:rPr lang="en-US" smtClean="0"/>
              <a:t>9/28/2019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2090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F5EB62F-54D2-469A-82F3-C97CF3A2B8CE}" type="datetime1">
              <a:rPr lang="en-US" smtClean="0"/>
              <a:t>9/28/2019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9963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4D96727-7024-4D1C-B21D-C6CEFB549675}" type="datetime1">
              <a:rPr lang="en-US" smtClean="0"/>
              <a:t>9/28/2019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4316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624B35F-6112-4524-8575-EDA010DFB631}" type="datetime1">
              <a:rPr lang="en-US" smtClean="0"/>
              <a:t>9/28/2019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11393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A344FD7A-D6B8-4207-A203-2D93055B047D}" type="datetime1">
              <a:rPr lang="en-US" smtClean="0"/>
              <a:t>9/28/2019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7061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C433B02-6915-47A5-95C5-3C2EBFEB16AD}" type="datetime1">
              <a:rPr lang="en-US" smtClean="0"/>
              <a:t>9/28/2019</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71867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DC0924C-451E-4E17-8AA1-2A88FC3545DC}" type="datetime1">
              <a:rPr lang="en-US" smtClean="0"/>
              <a:t>9/28/2019</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960324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7FDE972-3D92-4084-B536-3968BB4DEE77}" type="datetime1">
              <a:rPr lang="en-US" smtClean="0"/>
              <a:t>9/28/2019</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98168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A18EBED-5F53-40C5-9DD3-81396A14E0C0}" type="datetime1">
              <a:rPr lang="en-US" smtClean="0"/>
              <a:t>9/28/2019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72208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A45206F-8959-43E9-B511-E736A3C4E79F}" type="datetime1">
              <a:rPr lang="en-US" smtClean="0"/>
              <a:t>9/28/2019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1665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93DCD2-0DCE-4B7B-92EB-9B2C2EB51CAB}" type="datetime1">
              <a:rPr lang="en-US" smtClean="0"/>
              <a:t>9/28/2019</a:t>
            </a:fld>
            <a:endParaRPr lang="en-U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38281234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google.com.mx/url?sa=i&amp;rct=j&amp;q=&amp;esrc=s&amp;source=images&amp;cd=&amp;cad=rja&amp;uact=8&amp;ved=&amp;url=https://soyroche.wordpress.com/page/2/&amp;psig=AFQjCNHvr3pdsjQ59ZP5QrlwIUdBI4kP9A&amp;ust=1441990928201047"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5.jpeg"/><Relationship Id="rId4" Type="http://schemas.openxmlformats.org/officeDocument/2006/relationships/image" Target="../media/image17.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mx/url?sa=i&amp;rct=j&amp;q=&amp;esrc=s&amp;source=images&amp;cd=&amp;cad=rja&amp;uact=8&amp;ved=0CAcQjRxqFQoTCPWay_2B7ccCFQSigAodyLYGfA&amp;url=http://pymex.pe/finanzas/finanzas-y-contabilidad/lo-que-sucede-cuando-se-tiene-aversion-al-riesgo&amp;bvm=bv.102022582,d.eXY&amp;psig=AFQjCNF4MmB2RAWKz_2ykfl38wBoXq3FUw&amp;ust=1441993330573037"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com.mx/url?sa=i&amp;rct=j&amp;q=&amp;esrc=s&amp;source=images&amp;cd=&amp;cad=rja&amp;uact=8&amp;ved=0CAcQjRxqFQoTCNrtuqWC7ccCFcjSgAodPIQIqg&amp;url=http://www.expansion.com/2015/03/15/mercados/1426443107.html&amp;bvm=bv.102022582,d.eXY&amp;psig=AFQjCNF4MmB2RAWKz_2ykfl38wBoXq3FUw&amp;ust=1441993330573037"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google.com.mx/url?sa=i&amp;rct=j&amp;q=&amp;esrc=s&amp;source=images&amp;cd=&amp;ved=0CAcQjRxqFQoTCICjq92C7ccCFUbUgAod6x4Mzg&amp;url=http://www.taringa.net/posts/noticias/12711757/Riesgo-Pais-argentino-se-duplico-en-el-ano-y-supero-los.html&amp;bvm=bv.102022582,d.eXY&amp;psig=AFQjCNF4MmB2RAWKz_2ykfl38wBoXq3FUw&amp;ust=1441993330573037"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oleObject" Target="../embeddings/oleObject5.bin"/><Relationship Id="rId4" Type="http://schemas.openxmlformats.org/officeDocument/2006/relationships/image" Target="../media/image21.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5.wmf"/><Relationship Id="rId5" Type="http://schemas.openxmlformats.org/officeDocument/2006/relationships/oleObject" Target="../embeddings/oleObject8.bin"/><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google.com.mx/url?sa=i&amp;rct=j&amp;q=&amp;esrc=s&amp;source=images&amp;cd=&amp;cad=rja&amp;uact=8&amp;ved=0CAcQjRxqFQoTCK_6z4OE7ccCFUuQDQodcr8IyQ&amp;url=http://talentodirect.com/blog/la-empresa-consciente-capitulo-iv-la-dimension-de-la-aversion-al-riesgo/&amp;psig=AFQjCNF4MmB2RAWKz_2ykfl38wBoXq3FUw&amp;ust=1441993330573037"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1.bin"/><Relationship Id="rId4" Type="http://schemas.openxmlformats.org/officeDocument/2006/relationships/image" Target="../media/image28.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image" Target="../media/image31.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0.wmf"/><Relationship Id="rId5" Type="http://schemas.openxmlformats.org/officeDocument/2006/relationships/oleObject" Target="../embeddings/oleObject13.bin"/><Relationship Id="rId4" Type="http://schemas.openxmlformats.org/officeDocument/2006/relationships/image" Target="../media/image29.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34.wmf"/></Relationships>
</file>

<file path=ppt/slides/_rels/slide42.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6.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20.bin"/></Relationships>
</file>

<file path=ppt/slides/_rels/slide43.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1.wmf"/><Relationship Id="rId11" Type="http://schemas.openxmlformats.org/officeDocument/2006/relationships/oleObject" Target="../embeddings/oleObject26.bin"/><Relationship Id="rId5" Type="http://schemas.openxmlformats.org/officeDocument/2006/relationships/oleObject" Target="../embeddings/oleObject23.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25.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21733" y="3284984"/>
            <a:ext cx="9230783" cy="1003920"/>
          </a:xfrm>
        </p:spPr>
        <p:txBody>
          <a:bodyPr>
            <a:noAutofit/>
          </a:bodyPr>
          <a:lstStyle/>
          <a:p>
            <a:pPr eaLnBrk="1" hangingPunct="1"/>
            <a:r>
              <a:rPr lang="es-MX" altLang="es-MX" sz="2400" dirty="0" smtClean="0">
                <a:solidFill>
                  <a:schemeClr val="accent1">
                    <a:lumMod val="75000"/>
                  </a:schemeClr>
                </a:solidFill>
              </a:rPr>
              <a:t/>
            </a:r>
            <a:br>
              <a:rPr lang="es-MX" altLang="es-MX" sz="2400" dirty="0" smtClean="0">
                <a:solidFill>
                  <a:schemeClr val="accent1">
                    <a:lumMod val="75000"/>
                  </a:schemeClr>
                </a:solidFill>
              </a:rPr>
            </a:br>
            <a:r>
              <a:rPr lang="es-MX" altLang="es-MX" sz="2400" dirty="0" smtClean="0">
                <a:solidFill>
                  <a:schemeClr val="accent1">
                    <a:lumMod val="75000"/>
                  </a:schemeClr>
                </a:solidFill>
              </a:rPr>
              <a:t>Doctorado en Ciencias Económicas y Administrativas</a:t>
            </a:r>
            <a:endParaRPr lang="es-ES" altLang="es-MX" sz="2400" dirty="0" smtClean="0">
              <a:solidFill>
                <a:schemeClr val="accent1">
                  <a:lumMod val="75000"/>
                </a:schemeClr>
              </a:solidFill>
            </a:endParaRPr>
          </a:p>
        </p:txBody>
      </p:sp>
      <p:sp>
        <p:nvSpPr>
          <p:cNvPr id="3075" name="Rectangle 3"/>
          <p:cNvSpPr>
            <a:spLocks noGrp="1" noChangeArrowheads="1"/>
          </p:cNvSpPr>
          <p:nvPr>
            <p:ph type="subTitle" idx="1"/>
          </p:nvPr>
        </p:nvSpPr>
        <p:spPr>
          <a:xfrm>
            <a:off x="887104" y="1924334"/>
            <a:ext cx="10695266" cy="928602"/>
          </a:xfrm>
        </p:spPr>
        <p:txBody>
          <a:bodyPr>
            <a:noAutofit/>
          </a:bodyPr>
          <a:lstStyle/>
          <a:p>
            <a:pPr eaLnBrk="1" hangingPunct="1"/>
            <a:r>
              <a:rPr lang="es-MX" altLang="es-MX" sz="3600" dirty="0">
                <a:solidFill>
                  <a:srgbClr val="C00000"/>
                </a:solidFill>
                <a:effectLst>
                  <a:outerShdw blurRad="38100" dist="38100" dir="2700000" algn="tl">
                    <a:srgbClr val="000000">
                      <a:alpha val="43137"/>
                    </a:srgbClr>
                  </a:outerShdw>
                </a:effectLst>
              </a:rPr>
              <a:t>U</a:t>
            </a:r>
            <a:r>
              <a:rPr lang="es-MX" altLang="es-MX" sz="3600" dirty="0" smtClean="0">
                <a:solidFill>
                  <a:srgbClr val="C00000"/>
                </a:solidFill>
                <a:effectLst>
                  <a:outerShdw blurRad="38100" dist="38100" dir="2700000" algn="tl">
                    <a:srgbClr val="000000">
                      <a:alpha val="43137"/>
                    </a:srgbClr>
                  </a:outerShdw>
                </a:effectLst>
              </a:rPr>
              <a:t>nidad1. Microeconomía</a:t>
            </a:r>
          </a:p>
          <a:p>
            <a:pPr eaLnBrk="1" hangingPunct="1"/>
            <a:r>
              <a:rPr lang="es-MX" altLang="es-MX" sz="3600" dirty="0" smtClean="0">
                <a:solidFill>
                  <a:srgbClr val="C00000"/>
                </a:solidFill>
                <a:effectLst>
                  <a:outerShdw blurRad="38100" dist="38100" dir="2700000" algn="tl">
                    <a:srgbClr val="000000">
                      <a:alpha val="43137"/>
                    </a:srgbClr>
                  </a:outerShdw>
                </a:effectLst>
              </a:rPr>
              <a:t>Elección bajo condiciones de incertidumbre</a:t>
            </a:r>
            <a:endParaRPr lang="es-ES" altLang="es-MX" sz="3600" dirty="0" smtClean="0">
              <a:solidFill>
                <a:srgbClr val="C00000"/>
              </a:solidFill>
              <a:effectLst>
                <a:outerShdw blurRad="38100" dist="38100" dir="2700000" algn="tl">
                  <a:srgbClr val="000000">
                    <a:alpha val="43137"/>
                  </a:srgbClr>
                </a:outerShdw>
              </a:effectLst>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a:t>
            </a:fld>
            <a:endParaRPr lang="en-US" dirty="0"/>
          </a:p>
        </p:txBody>
      </p:sp>
      <p:sp>
        <p:nvSpPr>
          <p:cNvPr id="4" name="Rectangle 3"/>
          <p:cNvSpPr txBox="1">
            <a:spLocks noChangeArrowheads="1"/>
          </p:cNvSpPr>
          <p:nvPr/>
        </p:nvSpPr>
        <p:spPr>
          <a:xfrm>
            <a:off x="2164323" y="260648"/>
            <a:ext cx="8145597" cy="1008112"/>
          </a:xfrm>
          <a:prstGeom prst="rect">
            <a:avLst/>
          </a:prstGeom>
        </p:spPr>
        <p:txBody>
          <a:bodyPr>
            <a:norm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pPr>
            <a:r>
              <a:rPr lang="es-MX" altLang="es-MX" b="1" baseline="0" dirty="0" smtClean="0">
                <a:solidFill>
                  <a:schemeClr val="accent1">
                    <a:lumMod val="75000"/>
                  </a:schemeClr>
                </a:solidFill>
              </a:rPr>
              <a:t>Universidad Autónoma del Estado de México</a:t>
            </a:r>
          </a:p>
          <a:p>
            <a:pPr fontAlgn="auto">
              <a:spcAft>
                <a:spcPts val="0"/>
              </a:spcAft>
            </a:pPr>
            <a:r>
              <a:rPr lang="es-MX" altLang="es-MX" b="1" baseline="0" dirty="0" smtClean="0">
                <a:solidFill>
                  <a:schemeClr val="accent1">
                    <a:lumMod val="75000"/>
                  </a:schemeClr>
                </a:solidFill>
              </a:rPr>
              <a:t>Facultad de Contaduría y Administración</a:t>
            </a:r>
            <a:endParaRPr lang="es-MX" altLang="es-MX" b="1" baseline="0" dirty="0">
              <a:solidFill>
                <a:schemeClr val="accent1">
                  <a:lumMod val="75000"/>
                </a:schemeClr>
              </a:solidFill>
            </a:endParaRPr>
          </a:p>
          <a:p>
            <a:pPr fontAlgn="auto">
              <a:spcAft>
                <a:spcPts val="0"/>
              </a:spcAft>
            </a:pPr>
            <a:endParaRPr lang="es-ES" altLang="es-MX" b="1" baseline="0" dirty="0" smtClean="0">
              <a:solidFill>
                <a:schemeClr val="accent1">
                  <a:lumMod val="75000"/>
                </a:schemeClr>
              </a:solidFill>
            </a:endParaRPr>
          </a:p>
        </p:txBody>
      </p:sp>
      <p:pic>
        <p:nvPicPr>
          <p:cNvPr id="75778"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5039512"/>
            <a:ext cx="1217958" cy="1051688"/>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3395" y="145929"/>
            <a:ext cx="1438182" cy="1122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621733" y="4509120"/>
            <a:ext cx="9230783"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pPr>
            <a:r>
              <a:rPr lang="es-MX" altLang="es-MX" sz="2800" baseline="0" dirty="0" smtClean="0">
                <a:solidFill>
                  <a:schemeClr val="accent1">
                    <a:lumMod val="75000"/>
                  </a:schemeClr>
                </a:solidFill>
              </a:rPr>
              <a:t>Juvenal Rojas Merced</a:t>
            </a:r>
            <a:endParaRPr lang="es-ES" altLang="es-MX" sz="2800" baseline="0" dirty="0" smtClean="0">
              <a:solidFill>
                <a:schemeClr val="accent1">
                  <a:lumMod val="75000"/>
                </a:schemeClr>
              </a:solidFill>
            </a:endParaRPr>
          </a:p>
        </p:txBody>
      </p:sp>
      <p:sp>
        <p:nvSpPr>
          <p:cNvPr id="9" name="Rectangle 2"/>
          <p:cNvSpPr txBox="1">
            <a:spLocks noChangeArrowheads="1"/>
          </p:cNvSpPr>
          <p:nvPr/>
        </p:nvSpPr>
        <p:spPr>
          <a:xfrm>
            <a:off x="2351587" y="5589240"/>
            <a:ext cx="9230783"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pPr>
            <a:r>
              <a:rPr lang="es-MX" altLang="es-MX" sz="2000" baseline="0" dirty="0" smtClean="0">
                <a:solidFill>
                  <a:schemeClr val="accent1">
                    <a:lumMod val="75000"/>
                  </a:schemeClr>
                </a:solidFill>
              </a:rPr>
              <a:t>Septiembre de 2019</a:t>
            </a:r>
            <a:endParaRPr lang="es-ES" altLang="es-MX" sz="2000" baseline="0" dirty="0" smtClean="0">
              <a:solidFill>
                <a:schemeClr val="accent1">
                  <a:lumMod val="75000"/>
                </a:schemeClr>
              </a:solidFill>
            </a:endParaRPr>
          </a:p>
        </p:txBody>
      </p:sp>
    </p:spTree>
    <p:extLst>
      <p:ext uri="{BB962C8B-B14F-4D97-AF65-F5344CB8AC3E}">
        <p14:creationId xmlns:p14="http://schemas.microsoft.com/office/powerpoint/2010/main" val="37825234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idx="1"/>
          </p:nvPr>
        </p:nvSpPr>
        <p:spPr>
          <a:xfrm>
            <a:off x="914403" y="887506"/>
            <a:ext cx="10943167" cy="5613308"/>
          </a:xfrm>
          <a:prstGeom prst="rect">
            <a:avLst/>
          </a:prstGeom>
          <a:noFill/>
        </p:spPr>
        <p:txBody>
          <a:bodyPr>
            <a:normAutofit/>
          </a:bodyPr>
          <a:lstStyle/>
          <a:p>
            <a:pPr eaLnBrk="1" hangingPunct="1">
              <a:lnSpc>
                <a:spcPct val="100000"/>
              </a:lnSpc>
              <a:spcBef>
                <a:spcPts val="600"/>
              </a:spcBef>
            </a:pPr>
            <a:r>
              <a:rPr lang="es-ES" altLang="es-MX" sz="2400" dirty="0" smtClean="0"/>
              <a:t>Concepto básico que permiten entender el modo en que eligen las personas entre alternativas inciertas.</a:t>
            </a:r>
          </a:p>
          <a:p>
            <a:pPr eaLnBrk="1" hangingPunct="1">
              <a:lnSpc>
                <a:spcPct val="100000"/>
              </a:lnSpc>
              <a:spcBef>
                <a:spcPts val="600"/>
              </a:spcBef>
            </a:pPr>
            <a:r>
              <a:rPr lang="es-ES" altLang="es-MX" sz="2400" dirty="0" smtClean="0"/>
              <a:t>Importancia de tomar en consideración la actitud de las personas frente a las alternativas de riesgo y no solamente frente al valor esperado de esas alternativas.</a:t>
            </a:r>
          </a:p>
          <a:p>
            <a:pPr eaLnBrk="1" hangingPunct="1">
              <a:lnSpc>
                <a:spcPct val="100000"/>
              </a:lnSpc>
              <a:spcBef>
                <a:spcPts val="600"/>
              </a:spcBef>
            </a:pPr>
            <a:r>
              <a:rPr lang="es-ES" altLang="es-MX" sz="2400" dirty="0" smtClean="0"/>
              <a:t>Las alternativas de riesgo pueden ser juegos monetarios o no y se denominas loterías, las cuales pueden ser simples o compuestas.</a:t>
            </a:r>
          </a:p>
          <a:p>
            <a:pPr eaLnBrk="1" hangingPunct="1">
              <a:lnSpc>
                <a:spcPct val="100000"/>
              </a:lnSpc>
              <a:spcBef>
                <a:spcPts val="600"/>
              </a:spcBef>
            </a:pPr>
            <a:r>
              <a:rPr lang="es-ES" altLang="es-MX" sz="2400" dirty="0" smtClean="0"/>
              <a:t>Una lotería o apuesta es una situación incierta donde tenemos un conjunto de resultados y probabilidades, una lotería simple puede ser representada como un punto.</a:t>
            </a:r>
          </a:p>
          <a:p>
            <a:pPr eaLnBrk="1" hangingPunct="1">
              <a:lnSpc>
                <a:spcPct val="100000"/>
              </a:lnSpc>
              <a:spcBef>
                <a:spcPts val="600"/>
              </a:spcBef>
            </a:pPr>
            <a:r>
              <a:rPr lang="es-ES" altLang="es-MX" sz="2400" dirty="0" smtClean="0"/>
              <a:t>Entender el tipo de acciones que pueden emprender las personas para reducir el riesgo o soportarlo voluntariamente.</a:t>
            </a:r>
          </a:p>
          <a:p>
            <a:pPr eaLnBrk="1" hangingPunct="1">
              <a:lnSpc>
                <a:spcPct val="100000"/>
              </a:lnSpc>
              <a:spcBef>
                <a:spcPts val="600"/>
              </a:spcBef>
            </a:pPr>
            <a:endParaRPr lang="es-ES" altLang="es-MX" sz="2400" dirty="0" smtClean="0"/>
          </a:p>
        </p:txBody>
      </p:sp>
      <p:graphicFrame>
        <p:nvGraphicFramePr>
          <p:cNvPr id="1026" name="Object 5"/>
          <p:cNvGraphicFramePr>
            <a:graphicFrameLocks noChangeAspect="1"/>
          </p:cNvGraphicFramePr>
          <p:nvPr>
            <p:extLst>
              <p:ext uri="{D42A27DB-BD31-4B8C-83A1-F6EECF244321}">
                <p14:modId xmlns:p14="http://schemas.microsoft.com/office/powerpoint/2010/main" val="4083477605"/>
              </p:ext>
            </p:extLst>
          </p:nvPr>
        </p:nvGraphicFramePr>
        <p:xfrm>
          <a:off x="3656027" y="5779335"/>
          <a:ext cx="4879945" cy="554540"/>
        </p:xfrm>
        <a:graphic>
          <a:graphicData uri="http://schemas.openxmlformats.org/presentationml/2006/ole">
            <mc:AlternateContent xmlns:mc="http://schemas.openxmlformats.org/markup-compatibility/2006">
              <mc:Choice xmlns:v="urn:schemas-microsoft-com:vml" Requires="v">
                <p:oleObj spid="_x0000_s1142" name="Equation" r:id="rId3" imgW="1841400" imgH="279360" progId="Equation.DSMT4">
                  <p:embed/>
                </p:oleObj>
              </mc:Choice>
              <mc:Fallback>
                <p:oleObj name="Equation" r:id="rId3" imgW="184140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6027" y="5779335"/>
                        <a:ext cx="4879945" cy="554540"/>
                      </a:xfrm>
                      <a:prstGeom prst="rect">
                        <a:avLst/>
                      </a:prstGeom>
                      <a:noFill/>
                      <a:ln>
                        <a:noFill/>
                      </a:ln>
                      <a:effectLst/>
                      <a:extLst/>
                    </p:spPr>
                  </p:pic>
                </p:oleObj>
              </mc:Fallback>
            </mc:AlternateContent>
          </a:graphicData>
        </a:graphic>
      </p:graphicFrame>
      <p:sp>
        <p:nvSpPr>
          <p:cNvPr id="3" name="Marcador de número de diapositiva 2"/>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3604924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381000"/>
            <a:ext cx="10363200" cy="599728"/>
          </a:xfrm>
          <a:noFill/>
        </p:spPr>
        <p:txBody>
          <a:bodyPr/>
          <a:lstStyle/>
          <a:p>
            <a:pPr algn="r" eaLnBrk="1" hangingPunct="1"/>
            <a:r>
              <a:rPr lang="es-ES" altLang="es-MX" sz="2800" b="1" dirty="0" smtClean="0">
                <a:solidFill>
                  <a:srgbClr val="C00000"/>
                </a:solidFill>
              </a:rPr>
              <a:t>¿Cómo describir las alternativas a elegir?</a:t>
            </a:r>
          </a:p>
        </p:txBody>
      </p:sp>
      <p:sp>
        <p:nvSpPr>
          <p:cNvPr id="25603" name="Rectangle 3"/>
          <p:cNvSpPr>
            <a:spLocks noGrp="1" noChangeArrowheads="1"/>
          </p:cNvSpPr>
          <p:nvPr>
            <p:ph idx="1"/>
          </p:nvPr>
        </p:nvSpPr>
        <p:spPr>
          <a:xfrm>
            <a:off x="423082" y="1268762"/>
            <a:ext cx="11436822" cy="5185826"/>
          </a:xfrm>
          <a:prstGeom prst="rect">
            <a:avLst/>
          </a:prstGeom>
          <a:noFill/>
        </p:spPr>
        <p:txBody>
          <a:bodyPr>
            <a:noAutofit/>
          </a:bodyPr>
          <a:lstStyle/>
          <a:p>
            <a:pPr eaLnBrk="1" hangingPunct="1">
              <a:spcBef>
                <a:spcPts val="0"/>
              </a:spcBef>
            </a:pPr>
            <a:r>
              <a:rPr lang="es-ES" altLang="es-MX" sz="2400" dirty="0" smtClean="0"/>
              <a:t>La decisión es tomada en condiciones de incertidumbre (ignorancia), cuyas consecuencias son desconocidas al momento de elegir.</a:t>
            </a:r>
          </a:p>
          <a:p>
            <a:pPr eaLnBrk="1" hangingPunct="1">
              <a:spcBef>
                <a:spcPts val="0"/>
              </a:spcBef>
            </a:pPr>
            <a:endParaRPr lang="es-ES" altLang="es-MX" sz="2400" dirty="0" smtClean="0"/>
          </a:p>
          <a:p>
            <a:pPr eaLnBrk="1" hangingPunct="1">
              <a:spcBef>
                <a:spcPts val="0"/>
              </a:spcBef>
            </a:pPr>
            <a:r>
              <a:rPr lang="es-ES" altLang="es-MX" sz="2400" dirty="0" smtClean="0"/>
              <a:t>Una persona debe escoger una acción dentro de un conjunto de alternativas sin conocer la consecuencia de cada acción</a:t>
            </a:r>
          </a:p>
          <a:p>
            <a:pPr marL="804863" lvl="1" indent="-347663" eaLnBrk="1" hangingPunct="1">
              <a:spcBef>
                <a:spcPts val="0"/>
              </a:spcBef>
              <a:buFont typeface="+mj-lt"/>
              <a:buAutoNum type="romanLcPeriod"/>
            </a:pPr>
            <a:r>
              <a:rPr lang="es-ES" altLang="es-MX" sz="2000" dirty="0" smtClean="0"/>
              <a:t>Un consumidor desea comprar un auto usado</a:t>
            </a:r>
          </a:p>
          <a:p>
            <a:pPr marL="804863" lvl="1" indent="-347663" eaLnBrk="1" hangingPunct="1">
              <a:spcBef>
                <a:spcPts val="0"/>
              </a:spcBef>
              <a:buFont typeface="+mj-lt"/>
              <a:buAutoNum type="romanLcPeriod"/>
            </a:pPr>
            <a:r>
              <a:rPr lang="es-ES" altLang="es-MX" sz="2000" dirty="0" smtClean="0"/>
              <a:t>Un inversionista que no sabe cual será el resultado futuro de sus inversiones</a:t>
            </a:r>
          </a:p>
          <a:p>
            <a:pPr marL="781050" lvl="1" indent="-323850" eaLnBrk="1" hangingPunct="1">
              <a:spcBef>
                <a:spcPts val="0"/>
              </a:spcBef>
            </a:pPr>
            <a:endParaRPr lang="es-ES" altLang="es-MX" sz="1000" dirty="0" smtClean="0"/>
          </a:p>
          <a:p>
            <a:pPr eaLnBrk="1" hangingPunct="1">
              <a:spcBef>
                <a:spcPts val="0"/>
              </a:spcBef>
            </a:pPr>
            <a:endParaRPr lang="es-ES" altLang="es-MX" sz="2400" dirty="0" smtClean="0"/>
          </a:p>
          <a:p>
            <a:pPr eaLnBrk="1" hangingPunct="1">
              <a:spcBef>
                <a:spcPts val="0"/>
              </a:spcBef>
            </a:pPr>
            <a:r>
              <a:rPr lang="es-ES" altLang="es-MX" sz="2400" dirty="0" smtClean="0"/>
              <a:t>La toma de decisiones en un entorno de certidumbre no puede considerarse viable por tres situaciones:</a:t>
            </a:r>
          </a:p>
          <a:p>
            <a:pPr marL="804863" lvl="1" indent="-347663" eaLnBrk="1" hangingPunct="1">
              <a:spcBef>
                <a:spcPts val="0"/>
              </a:spcBef>
              <a:buFont typeface="+mj-lt"/>
              <a:buAutoNum type="romanLcPeriod"/>
            </a:pPr>
            <a:r>
              <a:rPr lang="es-ES" altLang="es-MX" sz="2000" dirty="0" smtClean="0"/>
              <a:t>Algunos bienes que se compran son parecidos a los juegos o loterías cuyo resultado es incierto</a:t>
            </a:r>
          </a:p>
          <a:p>
            <a:pPr marL="804863" lvl="1" indent="-347663" eaLnBrk="1" hangingPunct="1">
              <a:spcBef>
                <a:spcPts val="0"/>
              </a:spcBef>
              <a:buFont typeface="+mj-lt"/>
              <a:buAutoNum type="romanLcPeriod"/>
            </a:pPr>
            <a:r>
              <a:rPr lang="es-ES" altLang="es-MX" sz="2000" dirty="0" smtClean="0"/>
              <a:t>La incertidumbre influye en la conducta de los individuos en sus relaciones con los demás. La recompensa que recibe una de ellas, depende de lo que hagan los demás.</a:t>
            </a:r>
          </a:p>
          <a:p>
            <a:pPr marL="804863" lvl="1" indent="-347663" eaLnBrk="1" hangingPunct="1">
              <a:spcBef>
                <a:spcPts val="0"/>
              </a:spcBef>
              <a:buFont typeface="+mj-lt"/>
              <a:buAutoNum type="romanLcPeriod"/>
            </a:pPr>
            <a:r>
              <a:rPr lang="es-ES" altLang="es-MX" sz="2000" dirty="0" smtClean="0"/>
              <a:t>Se encuentra en una situación de incertidumbre cuando no se comprende el problema a resolver o se carece información sobre él, llegando incluso a estar dispuesto a pagar por obtener dicha información.</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403288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1219200" y="968188"/>
            <a:ext cx="10363200" cy="5593976"/>
          </a:xfrm>
          <a:prstGeom prst="rect">
            <a:avLst/>
          </a:prstGeom>
        </p:spPr>
        <p:txBody>
          <a:bodyPr>
            <a:noAutofit/>
          </a:bodyPr>
          <a:lstStyle/>
          <a:p>
            <a:pPr eaLnBrk="1" hangingPunct="1">
              <a:lnSpc>
                <a:spcPct val="100000"/>
              </a:lnSpc>
            </a:pPr>
            <a:r>
              <a:rPr lang="es-ES" altLang="es-MX" sz="2400" dirty="0" smtClean="0"/>
              <a:t>El comportamiento de un individuo es representable por medio de la maximización de una función de utilidad.</a:t>
            </a:r>
          </a:p>
          <a:p>
            <a:pPr eaLnBrk="1" hangingPunct="1">
              <a:lnSpc>
                <a:spcPct val="100000"/>
              </a:lnSpc>
            </a:pPr>
            <a:r>
              <a:rPr lang="es-ES" altLang="es-MX" sz="2400" dirty="0" smtClean="0"/>
              <a:t>La diferencia radica en las consecuencias que los actos acarreen.</a:t>
            </a:r>
          </a:p>
          <a:p>
            <a:pPr eaLnBrk="1" hangingPunct="1">
              <a:lnSpc>
                <a:spcPct val="100000"/>
              </a:lnSpc>
            </a:pPr>
            <a:r>
              <a:rPr lang="es-ES" altLang="es-MX" sz="2400" dirty="0" smtClean="0"/>
              <a:t>La toma de decisiones será racional en el sentido de que los actos del individuo propendan a consecuencias consideradas mejores (más preferidas).</a:t>
            </a:r>
          </a:p>
          <a:p>
            <a:pPr eaLnBrk="1" hangingPunct="1">
              <a:lnSpc>
                <a:spcPct val="100000"/>
              </a:lnSpc>
            </a:pPr>
            <a:r>
              <a:rPr lang="es-ES" altLang="es-MX" sz="2400" dirty="0" smtClean="0"/>
              <a:t>Una decisión se considera de certidumbre si asociado a cada acto existe una única consecuencia posible. La relación de preferencias está definida sobre las consecuencias, y por esa vía sobre los actos.</a:t>
            </a:r>
          </a:p>
          <a:p>
            <a:pPr>
              <a:lnSpc>
                <a:spcPct val="100000"/>
              </a:lnSpc>
            </a:pPr>
            <a:r>
              <a:rPr lang="es-ES" altLang="es-MX" sz="2400" dirty="0"/>
              <a:t>En un problema de decisión bajo incertidumbre, un acto tiene consecuencias inciertas.</a:t>
            </a:r>
          </a:p>
          <a:p>
            <a:pPr>
              <a:lnSpc>
                <a:spcPct val="100000"/>
              </a:lnSpc>
            </a:pPr>
            <a:r>
              <a:rPr lang="es-ES" altLang="es-MX" sz="2400" dirty="0" smtClean="0"/>
              <a:t>En </a:t>
            </a:r>
            <a:r>
              <a:rPr lang="es-ES" altLang="es-MX" sz="2400" dirty="0"/>
              <a:t>el momento de tomar la decisión (ex ante), la persona debe evaluar los actos a su alcance. Debe imaginar cuáles son las consecuencias posibles. </a:t>
            </a:r>
          </a:p>
          <a:p>
            <a:pPr eaLnBrk="1" hangingPunct="1">
              <a:lnSpc>
                <a:spcPct val="100000"/>
              </a:lnSpc>
            </a:pPr>
            <a:endParaRPr lang="es-ES" altLang="es-MX" sz="24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2828213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464023" y="436729"/>
            <a:ext cx="7356143" cy="6060324"/>
          </a:xfrm>
          <a:prstGeom prst="rect">
            <a:avLst/>
          </a:prstGeom>
        </p:spPr>
        <p:txBody>
          <a:bodyPr>
            <a:noAutofit/>
          </a:bodyPr>
          <a:lstStyle/>
          <a:p>
            <a:pPr eaLnBrk="1" hangingPunct="1">
              <a:spcBef>
                <a:spcPts val="0"/>
              </a:spcBef>
            </a:pPr>
            <a:r>
              <a:rPr lang="es-ES" altLang="es-MX" sz="2400" dirty="0" smtClean="0"/>
              <a:t>La evaluación que haga de un acto en particular dependerá a su vez de la valoración de cada una de las consecuencias asociadas a dicho acto. </a:t>
            </a:r>
          </a:p>
          <a:p>
            <a:pPr eaLnBrk="1" hangingPunct="1">
              <a:spcBef>
                <a:spcPts val="0"/>
              </a:spcBef>
            </a:pPr>
            <a:endParaRPr lang="es-ES" altLang="es-MX" sz="2400" dirty="0" smtClean="0"/>
          </a:p>
          <a:p>
            <a:pPr eaLnBrk="1" hangingPunct="1">
              <a:spcBef>
                <a:spcPts val="0"/>
              </a:spcBef>
            </a:pPr>
            <a:r>
              <a:rPr lang="es-ES" altLang="es-MX" sz="2400" dirty="0" smtClean="0"/>
              <a:t>Sólo tiempo después de escogida la acción, se revelará la consecuencia efectiva, momento en el cual puede juzgar (ex post) si lo conseguido era más o menos preferido que otras alternativas que haya considerado posibles.</a:t>
            </a:r>
          </a:p>
          <a:p>
            <a:pPr>
              <a:spcBef>
                <a:spcPts val="0"/>
              </a:spcBef>
            </a:pPr>
            <a:endParaRPr lang="es-ES" altLang="es-MX" sz="2400" dirty="0" smtClean="0"/>
          </a:p>
          <a:p>
            <a:pPr>
              <a:spcBef>
                <a:spcPts val="0"/>
              </a:spcBef>
            </a:pPr>
            <a:r>
              <a:rPr lang="es-ES" altLang="es-MX" sz="2400" dirty="0" smtClean="0"/>
              <a:t>En </a:t>
            </a:r>
            <a:r>
              <a:rPr lang="es-ES" altLang="es-MX" sz="2400" dirty="0"/>
              <a:t>un problema bajo certidumbre el individuo escoge </a:t>
            </a:r>
            <a:r>
              <a:rPr lang="es-ES" altLang="es-MX" sz="2400" dirty="0" smtClean="0"/>
              <a:t>la </a:t>
            </a:r>
            <a:r>
              <a:rPr lang="es-ES" altLang="es-MX" sz="2400" dirty="0"/>
              <a:t>manera de conseguir la mejor consecuencia dentro de las alcanzables. </a:t>
            </a:r>
          </a:p>
          <a:p>
            <a:pPr>
              <a:spcBef>
                <a:spcPts val="0"/>
              </a:spcBef>
            </a:pPr>
            <a:endParaRPr lang="es-ES" altLang="es-MX" sz="2400" dirty="0" smtClean="0"/>
          </a:p>
          <a:p>
            <a:pPr>
              <a:spcBef>
                <a:spcPts val="0"/>
              </a:spcBef>
            </a:pPr>
            <a:r>
              <a:rPr lang="es-ES" altLang="es-MX" sz="2400" dirty="0" smtClean="0"/>
              <a:t>En </a:t>
            </a:r>
            <a:r>
              <a:rPr lang="es-ES" altLang="es-MX" sz="2400" dirty="0"/>
              <a:t>un problema bajo incertidumbre, en cambio, escoge sin saber si la consecuencia a posteriori </a:t>
            </a:r>
            <a:r>
              <a:rPr lang="es-ES" altLang="es-MX" sz="2400" dirty="0" smtClean="0"/>
              <a:t>(ex </a:t>
            </a:r>
            <a:r>
              <a:rPr lang="es-ES" altLang="es-MX" sz="2400" dirty="0"/>
              <a:t>post) resultará la mejor de acuerdo a su jerarquía</a:t>
            </a:r>
            <a:r>
              <a:rPr lang="es-ES" altLang="es-MX" sz="2400" dirty="0" smtClean="0"/>
              <a:t>.</a:t>
            </a:r>
            <a:endParaRPr lang="es-ES" altLang="es-MX" sz="2400"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13</a:t>
            </a:fld>
            <a:endParaRPr lang="en-US" dirty="0"/>
          </a:p>
        </p:txBody>
      </p:sp>
      <p:pic>
        <p:nvPicPr>
          <p:cNvPr id="47106" name="Picture 2" descr="http://www.oocities.org/es/avrrinf/sig/trabajo2/tema_trabajo_2_archivos/image004.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94901" y="1188585"/>
            <a:ext cx="3305696" cy="438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300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717551" y="1083482"/>
            <a:ext cx="11042649" cy="5300663"/>
          </a:xfrm>
          <a:prstGeom prst="rect">
            <a:avLst/>
          </a:prstGeom>
          <a:noFill/>
        </p:spPr>
        <p:txBody>
          <a:bodyPr>
            <a:noAutofit/>
          </a:bodyPr>
          <a:lstStyle/>
          <a:p>
            <a:pPr eaLnBrk="1" hangingPunct="1">
              <a:lnSpc>
                <a:spcPct val="110000"/>
              </a:lnSpc>
              <a:spcBef>
                <a:spcPts val="600"/>
              </a:spcBef>
            </a:pPr>
            <a:r>
              <a:rPr lang="es-ES" altLang="ja-JP" sz="2200" dirty="0" smtClean="0">
                <a:ea typeface="ＭＳ Ｐゴシック" charset="-128"/>
              </a:rPr>
              <a:t>Un individuo realiza una acción particular </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b="1" i="1" dirty="0" smtClean="0">
                <a:latin typeface="Times New Roman" panose="02020603050405020304" pitchFamily="18" charset="0"/>
                <a:ea typeface="ＭＳ Ｐゴシック" charset="-128"/>
                <a:cs typeface="Times New Roman" panose="02020603050405020304" pitchFamily="18" charset="0"/>
              </a:rPr>
              <a:t>a</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dirty="0" smtClean="0">
                <a:ea typeface="ＭＳ Ｐゴシック" charset="-128"/>
              </a:rPr>
              <a:t> de un conjunto de elecciones o actos </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b="1" i="1" dirty="0" smtClean="0">
                <a:latin typeface="Times New Roman" panose="02020603050405020304" pitchFamily="18" charset="0"/>
                <a:ea typeface="ＭＳ Ｐゴシック" charset="-128"/>
                <a:cs typeface="Times New Roman" panose="02020603050405020304" pitchFamily="18" charset="0"/>
              </a:rPr>
              <a:t>A</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dirty="0" smtClean="0">
                <a:ea typeface="ＭＳ Ｐゴシック" charset="-128"/>
              </a:rPr>
              <a:t> entre un número de alternativas riesgosas (consecuencias). Cada alternativa riesgosa podría ser uno de los posibles resultados.</a:t>
            </a:r>
          </a:p>
          <a:p>
            <a:pPr eaLnBrk="1" hangingPunct="1">
              <a:lnSpc>
                <a:spcPct val="110000"/>
              </a:lnSpc>
              <a:spcBef>
                <a:spcPts val="600"/>
              </a:spcBef>
            </a:pPr>
            <a:r>
              <a:rPr lang="es-ES" altLang="ja-JP" sz="2200" dirty="0" smtClean="0">
                <a:ea typeface="ＭＳ Ｐゴシック" charset="-128"/>
              </a:rPr>
              <a:t>El conjunto de todos los posibles resultados, consecuencias o consumos </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b="1" i="1" dirty="0" smtClean="0">
                <a:latin typeface="Times New Roman" panose="02020603050405020304" pitchFamily="18" charset="0"/>
                <a:ea typeface="ＭＳ Ｐゴシック" charset="-128"/>
                <a:cs typeface="Times New Roman" panose="02020603050405020304" pitchFamily="18" charset="0"/>
              </a:rPr>
              <a:t>C, X</a:t>
            </a:r>
            <a:r>
              <a:rPr lang="es-ES" altLang="ja-JP" sz="2200" dirty="0" smtClean="0">
                <a:latin typeface="Times New Roman" panose="02020603050405020304" pitchFamily="18" charset="0"/>
                <a:ea typeface="ＭＳ Ｐゴシック" charset="-128"/>
                <a:cs typeface="Times New Roman" panose="02020603050405020304" pitchFamily="18" charset="0"/>
              </a:rPr>
              <a:t>) </a:t>
            </a:r>
            <a:r>
              <a:rPr lang="es-ES" altLang="ja-JP" sz="2200" dirty="0" smtClean="0">
                <a:ea typeface="ＭＳ Ｐゴシック" charset="-128"/>
              </a:rPr>
              <a:t>puede tomar muchas formas. </a:t>
            </a:r>
          </a:p>
          <a:p>
            <a:pPr eaLnBrk="1" hangingPunct="1">
              <a:lnSpc>
                <a:spcPct val="110000"/>
              </a:lnSpc>
              <a:spcBef>
                <a:spcPts val="600"/>
              </a:spcBef>
            </a:pPr>
            <a:r>
              <a:rPr lang="es-ES" altLang="es-MX" sz="2200" dirty="0" smtClean="0"/>
              <a:t>En caso de que tomemos la decisión, pueden ocurrir distintos eventos, o </a:t>
            </a:r>
            <a:r>
              <a:rPr lang="es-ES" altLang="es-MX" sz="2200" b="1" dirty="0" smtClean="0"/>
              <a:t>estados de la naturaleza </a:t>
            </a:r>
            <a:r>
              <a:rPr lang="es-ES" altLang="es-MX" sz="2200" b="1" dirty="0" smtClean="0">
                <a:latin typeface="Times New Roman" panose="02020603050405020304" pitchFamily="18" charset="0"/>
                <a:cs typeface="Times New Roman" panose="02020603050405020304" pitchFamily="18" charset="0"/>
              </a:rPr>
              <a:t>(</a:t>
            </a:r>
            <a:r>
              <a:rPr lang="es-ES" altLang="es-MX" sz="2200" b="1" i="1" dirty="0" smtClean="0">
                <a:latin typeface="Times New Roman" panose="02020603050405020304" pitchFamily="18" charset="0"/>
                <a:cs typeface="Times New Roman" panose="02020603050405020304" pitchFamily="18" charset="0"/>
              </a:rPr>
              <a:t>S, W</a:t>
            </a:r>
            <a:r>
              <a:rPr lang="es-ES" altLang="es-MX" sz="2200" b="1" dirty="0" smtClean="0">
                <a:latin typeface="Times New Roman" panose="02020603050405020304" pitchFamily="18" charset="0"/>
                <a:cs typeface="Times New Roman" panose="02020603050405020304" pitchFamily="18" charset="0"/>
              </a:rPr>
              <a:t>)</a:t>
            </a:r>
            <a:r>
              <a:rPr lang="es-ES" altLang="es-MX" sz="2200" dirty="0" smtClean="0"/>
              <a:t>.</a:t>
            </a:r>
          </a:p>
          <a:p>
            <a:pPr>
              <a:lnSpc>
                <a:spcPct val="110000"/>
              </a:lnSpc>
              <a:spcBef>
                <a:spcPts val="600"/>
              </a:spcBef>
            </a:pPr>
            <a:r>
              <a:rPr lang="es-ES" altLang="ja-JP" sz="2200" dirty="0" smtClean="0">
                <a:ea typeface="ＭＳ Ｐゴシック" charset="-128"/>
              </a:rPr>
              <a:t>Cada escenario o estado </a:t>
            </a:r>
            <a:r>
              <a:rPr lang="es-ES" altLang="es-MX" sz="2200" b="1" dirty="0" smtClean="0">
                <a:latin typeface="Times New Roman" panose="02020603050405020304" pitchFamily="18" charset="0"/>
                <a:cs typeface="Times New Roman" panose="02020603050405020304" pitchFamily="18" charset="0"/>
              </a:rPr>
              <a:t>(</a:t>
            </a:r>
            <a:r>
              <a:rPr lang="es-ES" altLang="es-MX" sz="2200" b="1" i="1" dirty="0" smtClean="0">
                <a:latin typeface="Times New Roman" panose="02020603050405020304" pitchFamily="18" charset="0"/>
                <a:cs typeface="Times New Roman" panose="02020603050405020304" pitchFamily="18" charset="0"/>
              </a:rPr>
              <a:t>s, w</a:t>
            </a:r>
            <a:r>
              <a:rPr lang="es-ES" altLang="es-MX" sz="2200" b="1" dirty="0" smtClean="0">
                <a:latin typeface="Times New Roman" panose="02020603050405020304" pitchFamily="18" charset="0"/>
                <a:cs typeface="Times New Roman" panose="02020603050405020304" pitchFamily="18" charset="0"/>
              </a:rPr>
              <a:t>)</a:t>
            </a:r>
            <a:r>
              <a:rPr lang="es-ES" altLang="ja-JP" sz="2200" dirty="0" smtClean="0">
                <a:ea typeface="ＭＳ Ｐゴシック" charset="-128"/>
              </a:rPr>
              <a:t> involucra una descripción exhaustiva de todos los elementos o variables de la realidad que son del interés del individuo. </a:t>
            </a:r>
          </a:p>
          <a:p>
            <a:pPr eaLnBrk="1" hangingPunct="1">
              <a:lnSpc>
                <a:spcPct val="110000"/>
              </a:lnSpc>
              <a:spcBef>
                <a:spcPts val="600"/>
              </a:spcBef>
            </a:pPr>
            <a:r>
              <a:rPr lang="es-ES" altLang="ja-JP" sz="2200" dirty="0" smtClean="0">
                <a:ea typeface="ＭＳ Ｐゴシック" charset="-128"/>
              </a:rPr>
              <a:t>Las consecuencias de una misma acción son distintas entre estados de la naturaleza, y para un mismo estado de la naturaleza, dos acciones pueden tener consecuencias distintas. </a:t>
            </a:r>
          </a:p>
          <a:p>
            <a:pPr eaLnBrk="1" hangingPunct="1">
              <a:lnSpc>
                <a:spcPct val="110000"/>
              </a:lnSpc>
              <a:spcBef>
                <a:spcPts val="600"/>
              </a:spcBef>
            </a:pPr>
            <a:r>
              <a:rPr lang="es-ES" altLang="es-MX" sz="2200" dirty="0" smtClean="0"/>
              <a:t>A cada estado de la naturaleza </a:t>
            </a:r>
            <a:r>
              <a:rPr lang="es-ES" altLang="ja-JP" sz="2200" dirty="0" smtClean="0">
                <a:latin typeface="Times New Roman" panose="02020603050405020304" pitchFamily="18" charset="0"/>
                <a:ea typeface="ＭＳ Ｐゴシック" charset="-128"/>
                <a:cs typeface="Times New Roman" panose="02020603050405020304" pitchFamily="18" charset="0"/>
              </a:rPr>
              <a:t>(</a:t>
            </a:r>
            <a:r>
              <a:rPr lang="es-ES" altLang="ja-JP" sz="2200" i="1" dirty="0">
                <a:latin typeface="Times New Roman" panose="02020603050405020304" pitchFamily="18" charset="0"/>
                <a:ea typeface="ＭＳ Ｐゴシック" charset="-128"/>
                <a:cs typeface="Times New Roman" panose="02020603050405020304" pitchFamily="18" charset="0"/>
              </a:rPr>
              <a:t>s</a:t>
            </a:r>
            <a:r>
              <a:rPr lang="es-ES" altLang="es-MX" sz="2200" dirty="0" smtClean="0">
                <a:latin typeface="Times New Roman" panose="02020603050405020304" pitchFamily="18" charset="0"/>
                <a:cs typeface="Times New Roman" panose="02020603050405020304" pitchFamily="18" charset="0"/>
              </a:rPr>
              <a:t>)</a:t>
            </a:r>
            <a:r>
              <a:rPr lang="es-ES" altLang="es-MX" sz="2200" dirty="0" smtClean="0"/>
              <a:t>, está asociado una consecuencia o resultado </a:t>
            </a:r>
            <a:r>
              <a:rPr lang="es-ES" altLang="es-MX" sz="2200" dirty="0" smtClean="0">
                <a:latin typeface="Times New Roman" panose="02020603050405020304" pitchFamily="18" charset="0"/>
                <a:cs typeface="Times New Roman" panose="02020603050405020304" pitchFamily="18" charset="0"/>
              </a:rPr>
              <a:t>(</a:t>
            </a:r>
            <a:r>
              <a:rPr lang="es-ES" altLang="es-MX" sz="2200" i="1" dirty="0" err="1" smtClean="0">
                <a:latin typeface="Times New Roman" panose="02020603050405020304" pitchFamily="18" charset="0"/>
                <a:cs typeface="Times New Roman" panose="02020603050405020304" pitchFamily="18" charset="0"/>
              </a:rPr>
              <a:t>c</a:t>
            </a:r>
            <a:r>
              <a:rPr lang="es-ES" altLang="es-MX" sz="2200" i="1" baseline="-25000" dirty="0" err="1" smtClean="0">
                <a:latin typeface="Times New Roman" panose="02020603050405020304" pitchFamily="18" charset="0"/>
                <a:cs typeface="Times New Roman" panose="02020603050405020304" pitchFamily="18" charset="0"/>
              </a:rPr>
              <a:t>s</a:t>
            </a:r>
            <a:r>
              <a:rPr lang="es-ES" altLang="es-MX" sz="2200" dirty="0" smtClean="0">
                <a:latin typeface="Times New Roman" panose="02020603050405020304" pitchFamily="18" charset="0"/>
                <a:cs typeface="Times New Roman" panose="02020603050405020304" pitchFamily="18" charset="0"/>
              </a:rPr>
              <a:t>)</a:t>
            </a:r>
            <a:r>
              <a:rPr lang="es-ES" altLang="es-MX" sz="2200" dirty="0" smtClean="0"/>
              <a:t>, </a:t>
            </a:r>
            <a:r>
              <a:rPr lang="es-ES" altLang="es-MX" sz="2200" dirty="0" smtClean="0">
                <a:ea typeface="Arial Unicode MS" pitchFamily="34" charset="-128"/>
                <a:cs typeface="Arial Unicode MS" pitchFamily="34" charset="-128"/>
              </a:rPr>
              <a:t>del cual el individuo recibe una utilidad o pago</a:t>
            </a:r>
            <a:r>
              <a:rPr lang="es-ES" altLang="es-MX" sz="2200" dirty="0" smtClean="0"/>
              <a:t> </a:t>
            </a:r>
          </a:p>
          <a:p>
            <a:pPr algn="ctr" eaLnBrk="1" hangingPunct="1">
              <a:lnSpc>
                <a:spcPct val="110000"/>
              </a:lnSpc>
              <a:spcBef>
                <a:spcPts val="600"/>
              </a:spcBef>
              <a:buFont typeface="Wingdings" pitchFamily="2" charset="2"/>
              <a:buNone/>
            </a:pPr>
            <a:r>
              <a:rPr lang="es-ES" altLang="es-MX" sz="2200" i="1" dirty="0" smtClean="0">
                <a:latin typeface="Times New Roman" panose="02020603050405020304" pitchFamily="18" charset="0"/>
                <a:cs typeface="Times New Roman" panose="02020603050405020304" pitchFamily="18" charset="0"/>
              </a:rPr>
              <a:t>u</a:t>
            </a:r>
            <a:r>
              <a:rPr lang="es-ES" altLang="es-MX" sz="2200" dirty="0" smtClean="0">
                <a:latin typeface="Times New Roman" panose="02020603050405020304" pitchFamily="18" charset="0"/>
                <a:cs typeface="Times New Roman" panose="02020603050405020304" pitchFamily="18" charset="0"/>
              </a:rPr>
              <a:t>(</a:t>
            </a:r>
            <a:r>
              <a:rPr lang="es-ES" altLang="es-MX" sz="2200" i="1" dirty="0" err="1" smtClean="0">
                <a:latin typeface="Times New Roman" panose="02020603050405020304" pitchFamily="18" charset="0"/>
                <a:cs typeface="Times New Roman" panose="02020603050405020304" pitchFamily="18" charset="0"/>
              </a:rPr>
              <a:t>c</a:t>
            </a:r>
            <a:r>
              <a:rPr lang="es-ES" altLang="es-MX" sz="2200" i="1" baseline="-25000" dirty="0" err="1" smtClean="0">
                <a:latin typeface="Times New Roman" panose="02020603050405020304" pitchFamily="18" charset="0"/>
                <a:cs typeface="Times New Roman" panose="02020603050405020304" pitchFamily="18" charset="0"/>
              </a:rPr>
              <a:t>s</a:t>
            </a:r>
            <a:r>
              <a:rPr lang="es-ES" altLang="es-MX" sz="2200" dirty="0" smtClean="0">
                <a:latin typeface="Times New Roman" panose="02020603050405020304" pitchFamily="18" charset="0"/>
                <a:cs typeface="Times New Roman" panose="02020603050405020304" pitchFamily="18" charset="0"/>
              </a:rPr>
              <a:t>) ≡ </a:t>
            </a:r>
            <a:r>
              <a:rPr lang="es-ES" altLang="es-MX" sz="2200" i="1" dirty="0" err="1" smtClean="0">
                <a:latin typeface="Times New Roman" panose="02020603050405020304" pitchFamily="18" charset="0"/>
                <a:cs typeface="Times New Roman" panose="02020603050405020304" pitchFamily="18" charset="0"/>
              </a:rPr>
              <a:t>u</a:t>
            </a:r>
            <a:r>
              <a:rPr lang="es-ES" altLang="es-MX" sz="2200" i="1" baseline="-25000" dirty="0" err="1" smtClean="0">
                <a:latin typeface="Times New Roman" panose="02020603050405020304" pitchFamily="18" charset="0"/>
                <a:cs typeface="Times New Roman" panose="02020603050405020304" pitchFamily="18" charset="0"/>
              </a:rPr>
              <a:t>s</a:t>
            </a:r>
            <a:r>
              <a:rPr lang="es-ES" altLang="es-MX" sz="2200" dirty="0" smtClean="0">
                <a:latin typeface="Times New Roman" panose="02020603050405020304" pitchFamily="18" charset="0"/>
                <a:cs typeface="Times New Roman" panose="02020603050405020304" pitchFamily="18" charset="0"/>
              </a:rPr>
              <a:t>.</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14</a:t>
            </a:fld>
            <a:endParaRPr lang="en-US" dirty="0"/>
          </a:p>
        </p:txBody>
      </p:sp>
      <p:sp>
        <p:nvSpPr>
          <p:cNvPr id="29699" name="Rectangle 5"/>
          <p:cNvSpPr>
            <a:spLocks noChangeArrowheads="1"/>
          </p:cNvSpPr>
          <p:nvPr/>
        </p:nvSpPr>
        <p:spPr bwMode="auto">
          <a:xfrm>
            <a:off x="717551" y="549276"/>
            <a:ext cx="1104264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100" dirty="0">
                <a:latin typeface="+mn-lt"/>
              </a:rPr>
              <a:t>Para definir el riesgo comenzamos por definir todos los posibles </a:t>
            </a:r>
            <a:r>
              <a:rPr lang="es-ES" altLang="es-MX" sz="2100" b="1" dirty="0">
                <a:latin typeface="+mn-lt"/>
              </a:rPr>
              <a:t>resultados </a:t>
            </a:r>
            <a:r>
              <a:rPr lang="es-ES" altLang="es-MX" sz="2100" dirty="0">
                <a:latin typeface="+mn-lt"/>
              </a:rPr>
              <a:t>de una posible </a:t>
            </a:r>
            <a:r>
              <a:rPr lang="es-ES" altLang="es-MX" sz="2100" b="1" dirty="0">
                <a:latin typeface="+mn-lt"/>
              </a:rPr>
              <a:t>decisión</a:t>
            </a:r>
            <a:r>
              <a:rPr lang="es-ES" altLang="es-MX" sz="2100" dirty="0">
                <a:latin typeface="+mn-lt"/>
              </a:rPr>
              <a:t>.</a:t>
            </a:r>
          </a:p>
        </p:txBody>
      </p:sp>
    </p:spTree>
    <p:extLst>
      <p:ext uri="{BB962C8B-B14F-4D97-AF65-F5344CB8AC3E}">
        <p14:creationId xmlns:p14="http://schemas.microsoft.com/office/powerpoint/2010/main" val="852523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sz="half" idx="1"/>
          </p:nvPr>
        </p:nvSpPr>
        <p:spPr>
          <a:xfrm>
            <a:off x="4464051" y="1722439"/>
            <a:ext cx="3477683" cy="631825"/>
          </a:xfrm>
          <a:prstGeom prst="rect">
            <a:avLst/>
          </a:prstGeom>
        </p:spPr>
        <p:txBody>
          <a:bodyPr>
            <a:normAutofit/>
          </a:bodyPr>
          <a:lstStyle/>
          <a:p>
            <a:pPr eaLnBrk="1" hangingPunct="1"/>
            <a:r>
              <a:rPr lang="es-ES" altLang="es-MX" sz="2400" dirty="0" smtClean="0"/>
              <a:t>Estados de la naturaleza</a:t>
            </a:r>
          </a:p>
        </p:txBody>
      </p:sp>
      <p:sp>
        <p:nvSpPr>
          <p:cNvPr id="46084" name="Rectangle 4"/>
          <p:cNvSpPr>
            <a:spLocks noGrp="1" noChangeArrowheads="1"/>
          </p:cNvSpPr>
          <p:nvPr>
            <p:ph sz="half" idx="2"/>
          </p:nvPr>
        </p:nvSpPr>
        <p:spPr>
          <a:xfrm>
            <a:off x="7793123" y="1716256"/>
            <a:ext cx="3780367" cy="546100"/>
          </a:xfrm>
          <a:prstGeom prst="rect">
            <a:avLst/>
          </a:prstGeom>
        </p:spPr>
        <p:txBody>
          <a:bodyPr>
            <a:normAutofit/>
          </a:bodyPr>
          <a:lstStyle/>
          <a:p>
            <a:pPr eaLnBrk="1" hangingPunct="1">
              <a:buFont typeface="Wingdings" pitchFamily="2" charset="2"/>
              <a:buNone/>
            </a:pPr>
            <a:r>
              <a:rPr lang="es-ES" altLang="es-MX" sz="2400" dirty="0" smtClean="0">
                <a:latin typeface="Symbol" pitchFamily="18" charset="2"/>
              </a:rPr>
              <a:t>w Î W,   </a:t>
            </a:r>
            <a:r>
              <a:rPr lang="es-ES" altLang="es-MX" sz="2400" i="1" dirty="0" smtClean="0">
                <a:latin typeface="Times New Roman" pitchFamily="18" charset="0"/>
              </a:rPr>
              <a:t>s</a:t>
            </a:r>
            <a:r>
              <a:rPr lang="es-ES" altLang="es-MX" sz="2400" dirty="0" smtClean="0">
                <a:latin typeface="Symbol" pitchFamily="18" charset="2"/>
              </a:rPr>
              <a:t> Î </a:t>
            </a:r>
            <a:r>
              <a:rPr lang="es-ES" altLang="es-MX" sz="2400" i="1" dirty="0" smtClean="0">
                <a:latin typeface="Times New Roman" pitchFamily="18" charset="0"/>
              </a:rPr>
              <a:t>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15</a:t>
            </a:fld>
            <a:endParaRPr lang="en-US" dirty="0"/>
          </a:p>
        </p:txBody>
      </p:sp>
      <p:sp>
        <p:nvSpPr>
          <p:cNvPr id="46085" name="Text Box 5"/>
          <p:cNvSpPr txBox="1">
            <a:spLocks noChangeArrowheads="1"/>
          </p:cNvSpPr>
          <p:nvPr/>
        </p:nvSpPr>
        <p:spPr bwMode="auto">
          <a:xfrm>
            <a:off x="863604" y="1557340"/>
            <a:ext cx="3407833" cy="2339102"/>
          </a:xfrm>
          <a:prstGeom prst="rect">
            <a:avLst/>
          </a:prstGeom>
          <a:solidFill>
            <a:schemeClr val="accent3">
              <a:lumMod val="20000"/>
              <a:lumOff val="80000"/>
            </a:schemeClr>
          </a:solidFill>
          <a:ln w="12700">
            <a:solidFill>
              <a:srgbClr val="FFFF00"/>
            </a:solidFill>
            <a:miter lim="800000"/>
            <a:headEnd/>
            <a:tailEnd/>
          </a:ln>
          <a:effectLst>
            <a:outerShdw dist="107763" dir="2700000" algn="ctr" rotWithShape="0">
              <a:schemeClr val="bg2">
                <a:alpha val="50000"/>
              </a:schemeClr>
            </a:outerShdw>
          </a:effectLst>
        </p:spPr>
        <p:txBody>
          <a:bodyPr>
            <a:spAutoFit/>
          </a:bodyPr>
          <a:lstStyle/>
          <a:p>
            <a:pPr algn="l">
              <a:spcBef>
                <a:spcPct val="50000"/>
              </a:spcBef>
              <a:defRPr/>
            </a:pPr>
            <a:r>
              <a:rPr lang="es-ES" sz="1400" b="1">
                <a:latin typeface="Times New Roman" pitchFamily="18" charset="0"/>
              </a:rPr>
              <a:t>Ejemplo    </a:t>
            </a:r>
          </a:p>
          <a:p>
            <a:pPr algn="l">
              <a:spcBef>
                <a:spcPct val="50000"/>
              </a:spcBef>
              <a:defRPr/>
            </a:pPr>
            <a:r>
              <a:rPr lang="es-ES" sz="1400">
                <a:latin typeface="Times New Roman" pitchFamily="18" charset="0"/>
              </a:rPr>
              <a:t>Si existe incertidumbre sobre quién gobernará en USA en los próximos cuatro años. Tenemos unos estados de la naturaleza como:</a:t>
            </a:r>
          </a:p>
          <a:p>
            <a:pPr algn="l">
              <a:spcBef>
                <a:spcPct val="50000"/>
              </a:spcBef>
              <a:defRPr/>
            </a:pPr>
            <a:r>
              <a:rPr lang="es-ES" sz="1400" i="1">
                <a:latin typeface="Times New Roman" pitchFamily="18" charset="0"/>
              </a:rPr>
              <a:t>S </a:t>
            </a:r>
            <a:r>
              <a:rPr lang="es-ES" sz="1400">
                <a:latin typeface="Times New Roman" pitchFamily="18" charset="0"/>
              </a:rPr>
              <a:t>={Republicanos, Demócratas}</a:t>
            </a:r>
          </a:p>
          <a:p>
            <a:pPr algn="l">
              <a:spcBef>
                <a:spcPct val="50000"/>
              </a:spcBef>
              <a:defRPr/>
            </a:pPr>
            <a:r>
              <a:rPr lang="es-ES" sz="1400">
                <a:latin typeface="Times New Roman" pitchFamily="18" charset="0"/>
              </a:rPr>
              <a:t>o quizás como:</a:t>
            </a:r>
          </a:p>
          <a:p>
            <a:pPr algn="l">
              <a:spcBef>
                <a:spcPct val="50000"/>
              </a:spcBef>
              <a:defRPr/>
            </a:pPr>
            <a:r>
              <a:rPr lang="es-ES" sz="1400" i="1">
                <a:latin typeface="Times New Roman" pitchFamily="18" charset="0"/>
              </a:rPr>
              <a:t>S</a:t>
            </a:r>
            <a:r>
              <a:rPr lang="es-ES"/>
              <a:t> </a:t>
            </a:r>
            <a:r>
              <a:rPr lang="es-ES" sz="1400">
                <a:latin typeface="Times New Roman" pitchFamily="18" charset="0"/>
              </a:rPr>
              <a:t>={Rep, Dem, Ind}</a:t>
            </a:r>
          </a:p>
        </p:txBody>
      </p:sp>
      <p:sp>
        <p:nvSpPr>
          <p:cNvPr id="46086" name="Rectangle 6"/>
          <p:cNvSpPr>
            <a:spLocks noChangeArrowheads="1"/>
          </p:cNvSpPr>
          <p:nvPr/>
        </p:nvSpPr>
        <p:spPr bwMode="auto">
          <a:xfrm>
            <a:off x="4464054" y="2667002"/>
            <a:ext cx="3456516"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dirty="0">
                <a:latin typeface="+mn-lt"/>
              </a:rPr>
              <a:t>probabilidades </a:t>
            </a:r>
          </a:p>
        </p:txBody>
      </p:sp>
      <p:sp>
        <p:nvSpPr>
          <p:cNvPr id="46088" name="Rectangle 8"/>
          <p:cNvSpPr>
            <a:spLocks noChangeArrowheads="1"/>
          </p:cNvSpPr>
          <p:nvPr/>
        </p:nvSpPr>
        <p:spPr bwMode="auto">
          <a:xfrm>
            <a:off x="4368803" y="3810002"/>
            <a:ext cx="35517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consumo contingente		</a:t>
            </a:r>
          </a:p>
        </p:txBody>
      </p:sp>
      <p:sp>
        <p:nvSpPr>
          <p:cNvPr id="46089" name="Rectangle 9"/>
          <p:cNvSpPr>
            <a:spLocks noChangeArrowheads="1"/>
          </p:cNvSpPr>
          <p:nvPr/>
        </p:nvSpPr>
        <p:spPr bwMode="auto">
          <a:xfrm>
            <a:off x="7662336" y="3932239"/>
            <a:ext cx="400261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400"/>
              <a:t>{</a:t>
            </a:r>
            <a:r>
              <a:rPr lang="es-ES" altLang="es-MX" sz="2400" b="1" i="1">
                <a:latin typeface="Times New Roman" pitchFamily="18" charset="0"/>
              </a:rPr>
              <a:t>c</a:t>
            </a:r>
            <a:r>
              <a:rPr lang="es-ES" altLang="es-MX" sz="2400" i="1" baseline="-25000">
                <a:latin typeface="Times New Roman" pitchFamily="18" charset="0"/>
              </a:rPr>
              <a:t>s</a:t>
            </a:r>
            <a:r>
              <a:rPr lang="es-ES" altLang="es-MX" sz="2400"/>
              <a:t>: </a:t>
            </a:r>
            <a:r>
              <a:rPr lang="es-ES" altLang="es-MX" sz="2400" i="1">
                <a:latin typeface="Times New Roman" pitchFamily="18" charset="0"/>
              </a:rPr>
              <a:t>s</a:t>
            </a:r>
            <a:r>
              <a:rPr lang="es-ES" altLang="es-MX" sz="2400">
                <a:latin typeface="Symbol" pitchFamily="18" charset="2"/>
              </a:rPr>
              <a:t>Î</a:t>
            </a:r>
            <a:r>
              <a:rPr lang="es-ES" altLang="es-MX" sz="2400" i="1">
                <a:latin typeface="Times New Roman" pitchFamily="18" charset="0"/>
              </a:rPr>
              <a:t>S</a:t>
            </a:r>
            <a:r>
              <a:rPr lang="es-ES" altLang="es-MX" sz="2400"/>
              <a:t>}</a:t>
            </a:r>
            <a:endParaRPr lang="es-ES" altLang="es-MX" sz="2400">
              <a:solidFill>
                <a:srgbClr val="FFFF00"/>
              </a:solidFill>
              <a:latin typeface="Symbol" pitchFamily="18" charset="2"/>
            </a:endParaRPr>
          </a:p>
        </p:txBody>
      </p:sp>
      <p:sp>
        <p:nvSpPr>
          <p:cNvPr id="46090" name="AutoShape 10"/>
          <p:cNvSpPr>
            <a:spLocks noChangeArrowheads="1"/>
          </p:cNvSpPr>
          <p:nvPr/>
        </p:nvSpPr>
        <p:spPr bwMode="auto">
          <a:xfrm>
            <a:off x="8737600" y="3276600"/>
            <a:ext cx="3310467" cy="685800"/>
          </a:xfrm>
          <a:prstGeom prst="wedgeRoundRectCallout">
            <a:avLst>
              <a:gd name="adj1" fmla="val -47699"/>
              <a:gd name="adj2" fmla="val 64120"/>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1700" b="1">
                <a:solidFill>
                  <a:srgbClr val="000000"/>
                </a:solidFill>
                <a:latin typeface="Times New Roman" pitchFamily="18" charset="0"/>
              </a:rPr>
              <a:t>Un vector de consumo sobre el espacio </a:t>
            </a:r>
            <a:r>
              <a:rPr lang="es-ES" altLang="es-MX" sz="1700" b="1" i="1">
                <a:solidFill>
                  <a:srgbClr val="000000"/>
                </a:solidFill>
                <a:latin typeface="Times New Roman" pitchFamily="18" charset="0"/>
              </a:rPr>
              <a:t>S</a:t>
            </a:r>
            <a:endParaRPr lang="es-ES" altLang="es-MX" i="1">
              <a:solidFill>
                <a:srgbClr val="000000"/>
              </a:solidFill>
              <a:latin typeface="Symbol" pitchFamily="18" charset="2"/>
            </a:endParaRPr>
          </a:p>
        </p:txBody>
      </p:sp>
      <p:sp>
        <p:nvSpPr>
          <p:cNvPr id="46091" name="Rectangle 11"/>
          <p:cNvSpPr>
            <a:spLocks noChangeArrowheads="1"/>
          </p:cNvSpPr>
          <p:nvPr/>
        </p:nvSpPr>
        <p:spPr bwMode="auto">
          <a:xfrm>
            <a:off x="4368803" y="4854578"/>
            <a:ext cx="35263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ex ante		</a:t>
            </a:r>
          </a:p>
        </p:txBody>
      </p:sp>
      <p:sp>
        <p:nvSpPr>
          <p:cNvPr id="46092" name="Rectangle 12"/>
          <p:cNvSpPr>
            <a:spLocks noChangeArrowheads="1"/>
          </p:cNvSpPr>
          <p:nvPr/>
        </p:nvSpPr>
        <p:spPr bwMode="auto">
          <a:xfrm>
            <a:off x="7655988" y="4797426"/>
            <a:ext cx="429683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antes de la</a:t>
            </a:r>
            <a:r>
              <a:rPr lang="es-ES" altLang="es-MX" sz="2400"/>
              <a:t> </a:t>
            </a:r>
            <a:r>
              <a:rPr lang="es-ES" altLang="es-MX" sz="2000"/>
              <a:t> realización</a:t>
            </a:r>
            <a:endParaRPr lang="es-ES" altLang="es-MX" sz="2000">
              <a:solidFill>
                <a:srgbClr val="FFFF00"/>
              </a:solidFill>
            </a:endParaRPr>
          </a:p>
        </p:txBody>
      </p:sp>
      <p:sp>
        <p:nvSpPr>
          <p:cNvPr id="46093" name="Rectangle 13"/>
          <p:cNvSpPr>
            <a:spLocks noChangeArrowheads="1"/>
          </p:cNvSpPr>
          <p:nvPr/>
        </p:nvSpPr>
        <p:spPr bwMode="auto">
          <a:xfrm>
            <a:off x="4368803" y="5692778"/>
            <a:ext cx="35263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ex post		</a:t>
            </a:r>
          </a:p>
        </p:txBody>
      </p:sp>
      <p:sp>
        <p:nvSpPr>
          <p:cNvPr id="46094" name="Rectangle 14"/>
          <p:cNvSpPr>
            <a:spLocks noChangeArrowheads="1"/>
          </p:cNvSpPr>
          <p:nvPr/>
        </p:nvSpPr>
        <p:spPr bwMode="auto">
          <a:xfrm>
            <a:off x="7655988" y="5626101"/>
            <a:ext cx="429683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después de la</a:t>
            </a:r>
            <a:r>
              <a:rPr lang="es-ES" altLang="es-MX" sz="2400"/>
              <a:t> </a:t>
            </a:r>
            <a:r>
              <a:rPr lang="es-ES" altLang="es-MX" sz="2000"/>
              <a:t> realización</a:t>
            </a:r>
            <a:endParaRPr lang="es-ES" altLang="es-MX" sz="2000">
              <a:solidFill>
                <a:srgbClr val="FFFF00"/>
              </a:solidFill>
            </a:endParaRPr>
          </a:p>
        </p:txBody>
      </p:sp>
      <p:sp>
        <p:nvSpPr>
          <p:cNvPr id="46095" name="Text Box 15"/>
          <p:cNvSpPr txBox="1">
            <a:spLocks noChangeArrowheads="1"/>
          </p:cNvSpPr>
          <p:nvPr/>
        </p:nvSpPr>
        <p:spPr bwMode="auto">
          <a:xfrm>
            <a:off x="861488" y="4016378"/>
            <a:ext cx="3407833" cy="2031325"/>
          </a:xfrm>
          <a:prstGeom prst="rect">
            <a:avLst/>
          </a:prstGeom>
          <a:solidFill>
            <a:schemeClr val="accent3">
              <a:lumMod val="20000"/>
              <a:lumOff val="80000"/>
            </a:schemeClr>
          </a:solidFill>
          <a:ln w="12700">
            <a:solidFill>
              <a:srgbClr val="FFFF00"/>
            </a:solidFill>
            <a:miter lim="800000"/>
            <a:headEnd/>
            <a:tailEnd/>
          </a:ln>
          <a:effectLst>
            <a:outerShdw dist="107763" dir="2700000" algn="ctr" rotWithShape="0">
              <a:schemeClr val="bg2">
                <a:alpha val="50000"/>
              </a:schemeClr>
            </a:outerShdw>
          </a:effectLst>
        </p:spPr>
        <p:txBody>
          <a:bodyPr>
            <a:spAutoFit/>
          </a:bodyPr>
          <a:lstStyle/>
          <a:p>
            <a:pPr algn="l">
              <a:spcBef>
                <a:spcPct val="50000"/>
              </a:spcBef>
              <a:defRPr/>
            </a:pPr>
            <a:r>
              <a:rPr lang="es-ES" sz="1400" b="1" dirty="0">
                <a:latin typeface="Times New Roman" pitchFamily="18" charset="0"/>
              </a:rPr>
              <a:t>Otro ejemplo    </a:t>
            </a:r>
          </a:p>
          <a:p>
            <a:pPr algn="l">
              <a:spcBef>
                <a:spcPct val="50000"/>
              </a:spcBef>
              <a:defRPr/>
            </a:pPr>
            <a:r>
              <a:rPr lang="es-ES" sz="1400" dirty="0">
                <a:latin typeface="Times New Roman" pitchFamily="18" charset="0"/>
              </a:rPr>
              <a:t>Si existe incertidumbre sobre el tiempo. Tenemos unos estados de la naturaleza como:</a:t>
            </a:r>
          </a:p>
          <a:p>
            <a:pPr algn="l">
              <a:spcBef>
                <a:spcPct val="50000"/>
              </a:spcBef>
              <a:defRPr/>
            </a:pPr>
            <a:r>
              <a:rPr lang="es-ES" sz="1400" i="1" dirty="0">
                <a:latin typeface="Times New Roman" pitchFamily="18" charset="0"/>
              </a:rPr>
              <a:t>S</a:t>
            </a:r>
            <a:r>
              <a:rPr lang="es-ES" sz="1400" dirty="0">
                <a:latin typeface="Symbol" pitchFamily="18" charset="2"/>
              </a:rPr>
              <a:t> </a:t>
            </a:r>
            <a:r>
              <a:rPr lang="es-ES" sz="1400" dirty="0">
                <a:latin typeface="Times New Roman" pitchFamily="18" charset="0"/>
              </a:rPr>
              <a:t>= {sol, lluvia}</a:t>
            </a:r>
          </a:p>
          <a:p>
            <a:pPr algn="l">
              <a:spcBef>
                <a:spcPct val="50000"/>
              </a:spcBef>
              <a:defRPr/>
            </a:pPr>
            <a:r>
              <a:rPr lang="es-ES" sz="1400" dirty="0">
                <a:latin typeface="Times New Roman" pitchFamily="18" charset="0"/>
              </a:rPr>
              <a:t>o quizás como:</a:t>
            </a:r>
          </a:p>
          <a:p>
            <a:pPr algn="l">
              <a:spcBef>
                <a:spcPct val="50000"/>
              </a:spcBef>
              <a:defRPr/>
            </a:pPr>
            <a:r>
              <a:rPr lang="es-ES" sz="1400" i="1" dirty="0">
                <a:latin typeface="Times New Roman" pitchFamily="18" charset="0"/>
              </a:rPr>
              <a:t>S </a:t>
            </a:r>
            <a:r>
              <a:rPr lang="es-ES" sz="1400" dirty="0">
                <a:latin typeface="Times New Roman" pitchFamily="18" charset="0"/>
              </a:rPr>
              <a:t>= {sol, nublado, lluvia, niebla, nieve...}</a:t>
            </a:r>
          </a:p>
        </p:txBody>
      </p:sp>
      <p:graphicFrame>
        <p:nvGraphicFramePr>
          <p:cNvPr id="2050" name="Object 17"/>
          <p:cNvGraphicFramePr>
            <a:graphicFrameLocks noChangeAspect="1"/>
          </p:cNvGraphicFramePr>
          <p:nvPr/>
        </p:nvGraphicFramePr>
        <p:xfrm>
          <a:off x="7804151" y="2565401"/>
          <a:ext cx="3079749" cy="687388"/>
        </p:xfrm>
        <a:graphic>
          <a:graphicData uri="http://schemas.openxmlformats.org/presentationml/2006/ole">
            <mc:AlternateContent xmlns:mc="http://schemas.openxmlformats.org/markup-compatibility/2006">
              <mc:Choice xmlns:v="urn:schemas-microsoft-com:vml" Requires="v">
                <p:oleObj spid="_x0000_s2120" name="Equation" r:id="rId3" imgW="1536480" imgH="457200" progId="Equation.DSMT4">
                  <p:embed/>
                </p:oleObj>
              </mc:Choice>
              <mc:Fallback>
                <p:oleObj name="Equation" r:id="rId3" imgW="1536480" imgH="457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4151" y="2565401"/>
                        <a:ext cx="3079749" cy="687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272945400"/>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wipe(left)">
                                      <p:cBhvr>
                                        <p:cTn id="7" dur="500"/>
                                        <p:tgtEl>
                                          <p:spTgt spid="4608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084">
                                            <p:txEl>
                                              <p:pRg st="0" end="0"/>
                                            </p:txEl>
                                          </p:spTgt>
                                        </p:tgtEl>
                                        <p:attrNameLst>
                                          <p:attrName>style.visibility</p:attrName>
                                        </p:attrNameLst>
                                      </p:cBhvr>
                                      <p:to>
                                        <p:strVal val="visible"/>
                                      </p:to>
                                    </p:set>
                                    <p:animEffect transition="in" filter="wipe(left)">
                                      <p:cBhvr>
                                        <p:cTn id="11" dur="500"/>
                                        <p:tgtEl>
                                          <p:spTgt spid="46084">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086"/>
                                        </p:tgtEl>
                                        <p:attrNameLst>
                                          <p:attrName>style.visibility</p:attrName>
                                        </p:attrNameLst>
                                      </p:cBhvr>
                                      <p:to>
                                        <p:strVal val="visible"/>
                                      </p:to>
                                    </p:set>
                                    <p:animEffect transition="in" filter="wipe(left)">
                                      <p:cBhvr>
                                        <p:cTn id="16" dur="500"/>
                                        <p:tgtEl>
                                          <p:spTgt spid="4608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6088"/>
                                        </p:tgtEl>
                                        <p:attrNameLst>
                                          <p:attrName>style.visibility</p:attrName>
                                        </p:attrNameLst>
                                      </p:cBhvr>
                                      <p:to>
                                        <p:strVal val="visible"/>
                                      </p:to>
                                    </p:set>
                                    <p:animEffect transition="in" filter="wipe(left)">
                                      <p:cBhvr>
                                        <p:cTn id="21" dur="500"/>
                                        <p:tgtEl>
                                          <p:spTgt spid="46088"/>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46089"/>
                                        </p:tgtEl>
                                        <p:attrNameLst>
                                          <p:attrName>style.visibility</p:attrName>
                                        </p:attrNameLst>
                                      </p:cBhvr>
                                      <p:to>
                                        <p:strVal val="visible"/>
                                      </p:to>
                                    </p:set>
                                    <p:animEffect transition="in" filter="wipe(left)">
                                      <p:cBhvr>
                                        <p:cTn id="25" dur="500"/>
                                        <p:tgtEl>
                                          <p:spTgt spid="46089"/>
                                        </p:tgtEl>
                                      </p:cBhvr>
                                    </p:animEffect>
                                  </p:childTnLst>
                                </p:cTn>
                              </p:par>
                            </p:childTnLst>
                          </p:cTn>
                        </p:par>
                        <p:par>
                          <p:cTn id="26" fill="hold" nodeType="afterGroup">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46090"/>
                                        </p:tgtEl>
                                        <p:attrNameLst>
                                          <p:attrName>style.visibility</p:attrName>
                                        </p:attrNameLst>
                                      </p:cBhvr>
                                      <p:to>
                                        <p:strVal val="visible"/>
                                      </p:to>
                                    </p:set>
                                    <p:animEffect transition="in" filter="wipe(down)">
                                      <p:cBhvr>
                                        <p:cTn id="29" dur="500"/>
                                        <p:tgtEl>
                                          <p:spTgt spid="46090"/>
                                        </p:tgtEl>
                                      </p:cBhvr>
                                    </p:animEffect>
                                  </p:childTnLst>
                                  <p:subTnLst>
                                    <p:set>
                                      <p:cBhvr override="childStyle">
                                        <p:cTn dur="1" fill="hold" display="0" masterRel="nextClick" afterEffect="1"/>
                                        <p:tgtEl>
                                          <p:spTgt spid="46090"/>
                                        </p:tgtEl>
                                        <p:attrNameLst>
                                          <p:attrName>style.visibility</p:attrName>
                                        </p:attrNameLst>
                                      </p:cBhvr>
                                      <p:to>
                                        <p:strVal val="hidden"/>
                                      </p:to>
                                    </p:set>
                                  </p:sub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6091"/>
                                        </p:tgtEl>
                                        <p:attrNameLst>
                                          <p:attrName>style.visibility</p:attrName>
                                        </p:attrNameLst>
                                      </p:cBhvr>
                                      <p:to>
                                        <p:strVal val="visible"/>
                                      </p:to>
                                    </p:set>
                                    <p:animEffect transition="in" filter="wipe(left)">
                                      <p:cBhvr>
                                        <p:cTn id="34" dur="500"/>
                                        <p:tgtEl>
                                          <p:spTgt spid="46091"/>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46092"/>
                                        </p:tgtEl>
                                        <p:attrNameLst>
                                          <p:attrName>style.visibility</p:attrName>
                                        </p:attrNameLst>
                                      </p:cBhvr>
                                      <p:to>
                                        <p:strVal val="visible"/>
                                      </p:to>
                                    </p:set>
                                    <p:animEffect transition="in" filter="wipe(left)">
                                      <p:cBhvr>
                                        <p:cTn id="38" dur="500"/>
                                        <p:tgtEl>
                                          <p:spTgt spid="46092"/>
                                        </p:tgtEl>
                                      </p:cBhvr>
                                    </p:animEffect>
                                  </p:childTnLst>
                                </p:cTn>
                              </p:par>
                            </p:childTnLst>
                          </p:cTn>
                        </p:par>
                        <p:par>
                          <p:cTn id="39" fill="hold" nodeType="afterGroup">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46093"/>
                                        </p:tgtEl>
                                        <p:attrNameLst>
                                          <p:attrName>style.visibility</p:attrName>
                                        </p:attrNameLst>
                                      </p:cBhvr>
                                      <p:to>
                                        <p:strVal val="visible"/>
                                      </p:to>
                                    </p:set>
                                    <p:animEffect transition="in" filter="wipe(left)">
                                      <p:cBhvr>
                                        <p:cTn id="42" dur="500"/>
                                        <p:tgtEl>
                                          <p:spTgt spid="46093"/>
                                        </p:tgtEl>
                                      </p:cBhvr>
                                    </p:animEffect>
                                  </p:childTnLst>
                                </p:cTn>
                              </p:par>
                            </p:childTnLst>
                          </p:cTn>
                        </p:par>
                        <p:par>
                          <p:cTn id="43" fill="hold" nodeType="afterGroup">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46094"/>
                                        </p:tgtEl>
                                        <p:attrNameLst>
                                          <p:attrName>style.visibility</p:attrName>
                                        </p:attrNameLst>
                                      </p:cBhvr>
                                      <p:to>
                                        <p:strVal val="visible"/>
                                      </p:to>
                                    </p:set>
                                    <p:animEffect transition="in" filter="wipe(left)">
                                      <p:cBhvr>
                                        <p:cTn id="46" dur="5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advAuto="0"/>
      <p:bldP spid="46084" grpId="0" build="p" autoUpdateAnimBg="0" advAuto="0"/>
      <p:bldP spid="46086" grpId="0" autoUpdateAnimBg="0"/>
      <p:bldP spid="46088" grpId="0" autoUpdateAnimBg="0"/>
      <p:bldP spid="46089" grpId="0" autoUpdateAnimBg="0"/>
      <p:bldP spid="46090" grpId="0" animBg="1" autoUpdateAnimBg="0"/>
      <p:bldP spid="46091" grpId="0" autoUpdateAnimBg="0"/>
      <p:bldP spid="46092" grpId="0" autoUpdateAnimBg="0"/>
      <p:bldP spid="46093" grpId="0" autoUpdateAnimBg="0"/>
      <p:bldP spid="4609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219200" y="274638"/>
            <a:ext cx="10363200" cy="778099"/>
          </a:xfrm>
        </p:spPr>
        <p:txBody>
          <a:bodyPr/>
          <a:lstStyle/>
          <a:p>
            <a:pPr algn="r" eaLnBrk="1" hangingPunct="1"/>
            <a:r>
              <a:rPr lang="es-ES" altLang="es-MX" sz="2800" b="1" dirty="0" smtClean="0">
                <a:solidFill>
                  <a:srgbClr val="C00000"/>
                </a:solidFill>
              </a:rPr>
              <a:t>Distinción </a:t>
            </a:r>
            <a:r>
              <a:rPr lang="es-ES" altLang="es-MX" sz="2800" b="1" i="1" dirty="0" smtClean="0">
                <a:solidFill>
                  <a:srgbClr val="C00000"/>
                </a:solidFill>
              </a:rPr>
              <a:t>ex-ante</a:t>
            </a:r>
            <a:r>
              <a:rPr lang="es-ES" altLang="es-MX" sz="2800" b="1" dirty="0" smtClean="0">
                <a:solidFill>
                  <a:srgbClr val="C00000"/>
                </a:solidFill>
              </a:rPr>
              <a:t>/</a:t>
            </a:r>
            <a:r>
              <a:rPr lang="es-ES" altLang="es-MX" sz="2800" b="1" i="1" dirty="0" smtClean="0">
                <a:solidFill>
                  <a:srgbClr val="C00000"/>
                </a:solidFill>
              </a:rPr>
              <a:t>ex-post</a:t>
            </a:r>
            <a:endParaRPr lang="es-ES" altLang="es-MX" sz="2800" b="1" dirty="0" smtClean="0">
              <a:solidFill>
                <a:srgbClr val="C00000"/>
              </a:solidFill>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t>16</a:t>
            </a:fld>
            <a:endParaRPr lang="en-US" dirty="0"/>
          </a:p>
        </p:txBody>
      </p:sp>
      <p:sp>
        <p:nvSpPr>
          <p:cNvPr id="30723" name="Rectangle 3"/>
          <p:cNvSpPr>
            <a:spLocks noChangeArrowheads="1"/>
          </p:cNvSpPr>
          <p:nvPr/>
        </p:nvSpPr>
        <p:spPr bwMode="auto">
          <a:xfrm>
            <a:off x="527381" y="1184498"/>
            <a:ext cx="7518400" cy="5035551"/>
          </a:xfrm>
          <a:prstGeom prst="rect">
            <a:avLst/>
          </a:prstGeom>
          <a:solidFill>
            <a:schemeClr val="accent1">
              <a:lumMod val="20000"/>
              <a:lumOff val="80000"/>
            </a:schemeClr>
          </a:solidFill>
          <a:ln>
            <a:noFill/>
          </a:ln>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3600" i="1">
              <a:solidFill>
                <a:schemeClr val="bg2"/>
              </a:solidFill>
              <a:latin typeface="Symbol" pitchFamily="18" charset="2"/>
            </a:endParaRPr>
          </a:p>
        </p:txBody>
      </p:sp>
      <p:sp>
        <p:nvSpPr>
          <p:cNvPr id="47108" name="AutoShape 4"/>
          <p:cNvSpPr>
            <a:spLocks noChangeArrowheads="1"/>
          </p:cNvSpPr>
          <p:nvPr/>
        </p:nvSpPr>
        <p:spPr bwMode="auto">
          <a:xfrm flipV="1">
            <a:off x="3801867" y="1170212"/>
            <a:ext cx="4262967" cy="5084763"/>
          </a:xfrm>
          <a:prstGeom prst="roundRect">
            <a:avLst>
              <a:gd name="adj" fmla="val 0"/>
            </a:avLst>
          </a:prstGeom>
          <a:solidFill>
            <a:srgbClr val="FFFFC2"/>
          </a:solidFill>
          <a:ln w="19050">
            <a:solidFill>
              <a:srgbClr val="FFFFC2"/>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7109" name="Line 5"/>
          <p:cNvSpPr>
            <a:spLocks noChangeShapeType="1"/>
          </p:cNvSpPr>
          <p:nvPr/>
        </p:nvSpPr>
        <p:spPr bwMode="auto">
          <a:xfrm>
            <a:off x="622631" y="3934048"/>
            <a:ext cx="6546851" cy="0"/>
          </a:xfrm>
          <a:prstGeom prst="line">
            <a:avLst/>
          </a:prstGeom>
          <a:noFill/>
          <a:ln w="476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47110" name="Line 6"/>
          <p:cNvSpPr>
            <a:spLocks noChangeShapeType="1"/>
          </p:cNvSpPr>
          <p:nvPr/>
        </p:nvSpPr>
        <p:spPr bwMode="auto">
          <a:xfrm>
            <a:off x="3782815" y="1184499"/>
            <a:ext cx="0" cy="5141913"/>
          </a:xfrm>
          <a:prstGeom prst="line">
            <a:avLst/>
          </a:prstGeom>
          <a:noFill/>
          <a:ln w="92075">
            <a:solidFill>
              <a:srgbClr val="80808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1" name="Text Box 7"/>
          <p:cNvSpPr txBox="1">
            <a:spLocks noChangeArrowheads="1"/>
          </p:cNvSpPr>
          <p:nvPr/>
        </p:nvSpPr>
        <p:spPr bwMode="auto">
          <a:xfrm>
            <a:off x="7334581" y="3775299"/>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sz="2000" b="1">
                <a:solidFill>
                  <a:srgbClr val="4181FF"/>
                </a:solidFill>
                <a:latin typeface="Times New Roman" pitchFamily="18" charset="0"/>
              </a:rPr>
              <a:t>tiempo</a:t>
            </a:r>
            <a:endParaRPr lang="es-ES" altLang="es-MX" sz="2000">
              <a:latin typeface="Times New Roman" pitchFamily="18" charset="0"/>
            </a:endParaRPr>
          </a:p>
        </p:txBody>
      </p:sp>
      <p:sp>
        <p:nvSpPr>
          <p:cNvPr id="47112" name="AutoShape 8"/>
          <p:cNvSpPr>
            <a:spLocks noChangeArrowheads="1"/>
          </p:cNvSpPr>
          <p:nvPr/>
        </p:nvSpPr>
        <p:spPr bwMode="auto">
          <a:xfrm>
            <a:off x="628984" y="4994499"/>
            <a:ext cx="2535767" cy="1295400"/>
          </a:xfrm>
          <a:prstGeom prst="wedgeRoundRectCallout">
            <a:avLst>
              <a:gd name="adj1" fmla="val 71620"/>
              <a:gd name="adj2" fmla="val -49634"/>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Momento en el que se revela el estado de la naturaleza</a:t>
            </a:r>
          </a:p>
        </p:txBody>
      </p:sp>
      <p:sp>
        <p:nvSpPr>
          <p:cNvPr id="47113" name="AutoShape 9"/>
          <p:cNvSpPr>
            <a:spLocks noChangeArrowheads="1"/>
          </p:cNvSpPr>
          <p:nvPr/>
        </p:nvSpPr>
        <p:spPr bwMode="auto">
          <a:xfrm>
            <a:off x="832181" y="2632299"/>
            <a:ext cx="2438400" cy="1066800"/>
          </a:xfrm>
          <a:prstGeom prst="wedgeRoundRectCallout">
            <a:avLst>
              <a:gd name="adj1" fmla="val 41060"/>
              <a:gd name="adj2" fmla="val 64435"/>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Las decisiones se realizan aquí</a:t>
            </a:r>
          </a:p>
        </p:txBody>
      </p:sp>
      <p:sp>
        <p:nvSpPr>
          <p:cNvPr id="30730" name="Rectangle 10"/>
          <p:cNvSpPr>
            <a:spLocks noChangeArrowheads="1"/>
          </p:cNvSpPr>
          <p:nvPr/>
        </p:nvSpPr>
        <p:spPr bwMode="auto">
          <a:xfrm>
            <a:off x="8208767" y="1052737"/>
            <a:ext cx="34925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7115" name="Rectangle 11"/>
          <p:cNvSpPr>
            <a:spLocks noChangeArrowheads="1"/>
          </p:cNvSpPr>
          <p:nvPr/>
        </p:nvSpPr>
        <p:spPr bwMode="auto">
          <a:xfrm>
            <a:off x="8293434" y="2265587"/>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visión  </a:t>
            </a:r>
            <a:r>
              <a:rPr lang="es-ES" altLang="es-MX" b="1" i="1" u="sng">
                <a:latin typeface="Times New Roman" pitchFamily="18" charset="0"/>
              </a:rPr>
              <a:t>ex-ante</a:t>
            </a:r>
            <a:endParaRPr lang="es-ES" altLang="es-MX" b="1" i="1">
              <a:latin typeface="Times New Roman" pitchFamily="18" charset="0"/>
            </a:endParaRPr>
          </a:p>
        </p:txBody>
      </p:sp>
      <p:sp>
        <p:nvSpPr>
          <p:cNvPr id="47116" name="Rectangle 12"/>
          <p:cNvSpPr>
            <a:spLocks noChangeArrowheads="1"/>
          </p:cNvSpPr>
          <p:nvPr/>
        </p:nvSpPr>
        <p:spPr bwMode="auto">
          <a:xfrm>
            <a:off x="8293434" y="2570386"/>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visión  </a:t>
            </a:r>
            <a:r>
              <a:rPr lang="es-ES" altLang="es-MX" b="1" i="1" u="sng">
                <a:latin typeface="Times New Roman" pitchFamily="18" charset="0"/>
              </a:rPr>
              <a:t>ex-pos</a:t>
            </a:r>
            <a:r>
              <a:rPr lang="es-ES" altLang="es-MX" b="1" i="1">
                <a:latin typeface="Times New Roman" pitchFamily="18" charset="0"/>
              </a:rPr>
              <a:t>t</a:t>
            </a:r>
          </a:p>
        </p:txBody>
      </p:sp>
      <p:sp>
        <p:nvSpPr>
          <p:cNvPr id="47117" name="Rectangle 13"/>
          <p:cNvSpPr>
            <a:spLocks noChangeArrowheads="1"/>
          </p:cNvSpPr>
          <p:nvPr/>
        </p:nvSpPr>
        <p:spPr bwMode="auto">
          <a:xfrm>
            <a:off x="8293434" y="1686150"/>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En el “momento de la verdad”</a:t>
            </a:r>
          </a:p>
        </p:txBody>
      </p:sp>
      <p:sp>
        <p:nvSpPr>
          <p:cNvPr id="47118" name="Rectangle 14"/>
          <p:cNvSpPr>
            <a:spLocks noChangeArrowheads="1"/>
          </p:cNvSpPr>
          <p:nvPr/>
        </p:nvSpPr>
        <p:spPr bwMode="auto">
          <a:xfrm>
            <a:off x="8312482" y="1184499"/>
            <a:ext cx="359198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línea del tiempo</a:t>
            </a:r>
          </a:p>
        </p:txBody>
      </p:sp>
      <p:grpSp>
        <p:nvGrpSpPr>
          <p:cNvPr id="2" name="Group 15"/>
          <p:cNvGrpSpPr>
            <a:grpSpLocks/>
          </p:cNvGrpSpPr>
          <p:nvPr/>
        </p:nvGrpSpPr>
        <p:grpSpPr bwMode="auto">
          <a:xfrm>
            <a:off x="3981781" y="1794097"/>
            <a:ext cx="4368800" cy="4191000"/>
            <a:chOff x="2549" y="1987"/>
            <a:chExt cx="1992" cy="2534"/>
          </a:xfrm>
        </p:grpSpPr>
        <p:sp>
          <p:nvSpPr>
            <p:cNvPr id="30739" name="AutoShape 16"/>
            <p:cNvSpPr>
              <a:spLocks noChangeArrowheads="1"/>
            </p:cNvSpPr>
            <p:nvPr/>
          </p:nvSpPr>
          <p:spPr bwMode="auto">
            <a:xfrm>
              <a:off x="2928" y="4119"/>
              <a:ext cx="1613" cy="402"/>
            </a:xfrm>
            <a:prstGeom prst="wedgeRoundRectCallout">
              <a:avLst>
                <a:gd name="adj1" fmla="val -58306"/>
                <a:gd name="adj2" fmla="val -116667"/>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 Abanico de estados    posibles </a:t>
              </a:r>
              <a:r>
                <a:rPr lang="es-ES" altLang="es-MX" sz="2000">
                  <a:solidFill>
                    <a:srgbClr val="000000"/>
                  </a:solidFill>
                  <a:latin typeface="Symbol" pitchFamily="18" charset="2"/>
                </a:rPr>
                <a:t>W</a:t>
              </a:r>
            </a:p>
          </p:txBody>
        </p:sp>
        <p:sp>
          <p:nvSpPr>
            <p:cNvPr id="30740" name="AutoShape 17"/>
            <p:cNvSpPr>
              <a:spLocks noChangeArrowheads="1"/>
            </p:cNvSpPr>
            <p:nvPr/>
          </p:nvSpPr>
          <p:spPr bwMode="auto">
            <a:xfrm flipV="1">
              <a:off x="2549" y="1987"/>
              <a:ext cx="234" cy="67"/>
            </a:xfrm>
            <a:prstGeom prst="roundRect">
              <a:avLst>
                <a:gd name="adj" fmla="val 0"/>
              </a:avLst>
            </a:prstGeom>
            <a:solidFill>
              <a:srgbClr val="9A3DBB"/>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1" name="AutoShape 18"/>
            <p:cNvSpPr>
              <a:spLocks noChangeArrowheads="1"/>
            </p:cNvSpPr>
            <p:nvPr/>
          </p:nvSpPr>
          <p:spPr bwMode="auto">
            <a:xfrm flipV="1">
              <a:off x="2549" y="2147"/>
              <a:ext cx="234" cy="75"/>
            </a:xfrm>
            <a:prstGeom prst="roundRect">
              <a:avLst>
                <a:gd name="adj" fmla="val 0"/>
              </a:avLst>
            </a:prstGeom>
            <a:solidFill>
              <a:srgbClr val="7902FC"/>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2" name="AutoShape 19"/>
            <p:cNvSpPr>
              <a:spLocks noChangeArrowheads="1"/>
            </p:cNvSpPr>
            <p:nvPr/>
          </p:nvSpPr>
          <p:spPr bwMode="auto">
            <a:xfrm flipV="1">
              <a:off x="2549" y="2314"/>
              <a:ext cx="234" cy="71"/>
            </a:xfrm>
            <a:prstGeom prst="roundRect">
              <a:avLst>
                <a:gd name="adj" fmla="val 0"/>
              </a:avLst>
            </a:prstGeom>
            <a:solidFill>
              <a:srgbClr val="3615FD"/>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3" name="AutoShape 20"/>
            <p:cNvSpPr>
              <a:spLocks noChangeArrowheads="1"/>
            </p:cNvSpPr>
            <p:nvPr/>
          </p:nvSpPr>
          <p:spPr bwMode="auto">
            <a:xfrm flipV="1">
              <a:off x="2549" y="2478"/>
              <a:ext cx="234" cy="72"/>
            </a:xfrm>
            <a:prstGeom prst="roundRect">
              <a:avLst>
                <a:gd name="adj" fmla="val 0"/>
              </a:avLst>
            </a:prstGeom>
            <a:solidFill>
              <a:srgbClr val="0290FA"/>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4" name="AutoShape 21"/>
            <p:cNvSpPr>
              <a:spLocks noChangeArrowheads="1"/>
            </p:cNvSpPr>
            <p:nvPr/>
          </p:nvSpPr>
          <p:spPr bwMode="auto">
            <a:xfrm flipV="1">
              <a:off x="2549" y="2640"/>
              <a:ext cx="234" cy="72"/>
            </a:xfrm>
            <a:prstGeom prst="roundRect">
              <a:avLst>
                <a:gd name="adj" fmla="val 0"/>
              </a:avLst>
            </a:prstGeom>
            <a:solidFill>
              <a:srgbClr val="04F8F2"/>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5" name="AutoShape 22"/>
            <p:cNvSpPr>
              <a:spLocks noChangeArrowheads="1"/>
            </p:cNvSpPr>
            <p:nvPr/>
          </p:nvSpPr>
          <p:spPr bwMode="auto">
            <a:xfrm flipV="1">
              <a:off x="2549" y="2803"/>
              <a:ext cx="234" cy="75"/>
            </a:xfrm>
            <a:prstGeom prst="roundRect">
              <a:avLst>
                <a:gd name="adj" fmla="val 0"/>
              </a:avLst>
            </a:prstGeom>
            <a:solidFill>
              <a:srgbClr val="13E99D"/>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6" name="AutoShape 23"/>
            <p:cNvSpPr>
              <a:spLocks noChangeArrowheads="1"/>
            </p:cNvSpPr>
            <p:nvPr/>
          </p:nvSpPr>
          <p:spPr bwMode="auto">
            <a:xfrm flipV="1">
              <a:off x="2549" y="2971"/>
              <a:ext cx="234" cy="71"/>
            </a:xfrm>
            <a:prstGeom prst="roundRect">
              <a:avLst>
                <a:gd name="adj" fmla="val 0"/>
              </a:avLst>
            </a:prstGeom>
            <a:solidFill>
              <a:srgbClr val="11ED8F"/>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7" name="AutoShape 24"/>
            <p:cNvSpPr>
              <a:spLocks noChangeArrowheads="1"/>
            </p:cNvSpPr>
            <p:nvPr/>
          </p:nvSpPr>
          <p:spPr bwMode="auto">
            <a:xfrm flipV="1">
              <a:off x="2549" y="3131"/>
              <a:ext cx="234" cy="75"/>
            </a:xfrm>
            <a:prstGeom prst="roundRect">
              <a:avLst>
                <a:gd name="adj" fmla="val 0"/>
              </a:avLst>
            </a:prstGeom>
            <a:solidFill>
              <a:srgbClr val="06F806"/>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8" name="AutoShape 25"/>
            <p:cNvSpPr>
              <a:spLocks noChangeArrowheads="1"/>
            </p:cNvSpPr>
            <p:nvPr/>
          </p:nvSpPr>
          <p:spPr bwMode="auto">
            <a:xfrm flipV="1">
              <a:off x="2549" y="3298"/>
              <a:ext cx="234" cy="73"/>
            </a:xfrm>
            <a:prstGeom prst="roundRect">
              <a:avLst>
                <a:gd name="adj" fmla="val 0"/>
              </a:avLst>
            </a:prstGeom>
            <a:solidFill>
              <a:srgbClr val="9CFC44"/>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9" name="AutoShape 26"/>
            <p:cNvSpPr>
              <a:spLocks noChangeArrowheads="1"/>
            </p:cNvSpPr>
            <p:nvPr/>
          </p:nvSpPr>
          <p:spPr bwMode="auto">
            <a:xfrm flipV="1">
              <a:off x="2549" y="3462"/>
              <a:ext cx="234" cy="73"/>
            </a:xfrm>
            <a:prstGeom prst="roundRect">
              <a:avLst>
                <a:gd name="adj" fmla="val 0"/>
              </a:avLst>
            </a:prstGeom>
            <a:solidFill>
              <a:srgbClr val="FCD016"/>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50" name="AutoShape 27"/>
            <p:cNvSpPr>
              <a:spLocks noChangeArrowheads="1"/>
            </p:cNvSpPr>
            <p:nvPr/>
          </p:nvSpPr>
          <p:spPr bwMode="auto">
            <a:xfrm flipV="1">
              <a:off x="2549" y="3628"/>
              <a:ext cx="234" cy="69"/>
            </a:xfrm>
            <a:prstGeom prst="roundRect">
              <a:avLst>
                <a:gd name="adj" fmla="val 0"/>
              </a:avLst>
            </a:prstGeom>
            <a:solidFill>
              <a:srgbClr val="E8600C"/>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51" name="AutoShape 28"/>
            <p:cNvSpPr>
              <a:spLocks noChangeArrowheads="1"/>
            </p:cNvSpPr>
            <p:nvPr/>
          </p:nvSpPr>
          <p:spPr bwMode="auto">
            <a:xfrm flipV="1">
              <a:off x="2549" y="3790"/>
              <a:ext cx="234" cy="74"/>
            </a:xfrm>
            <a:prstGeom prst="roundRect">
              <a:avLst>
                <a:gd name="adj" fmla="val 0"/>
              </a:avLst>
            </a:prstGeom>
            <a:solidFill>
              <a:srgbClr val="E92903"/>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pSp>
      <p:grpSp>
        <p:nvGrpSpPr>
          <p:cNvPr id="3" name="Group 29"/>
          <p:cNvGrpSpPr>
            <a:grpSpLocks/>
          </p:cNvGrpSpPr>
          <p:nvPr/>
        </p:nvGrpSpPr>
        <p:grpSpPr bwMode="auto">
          <a:xfrm>
            <a:off x="3981781" y="3394299"/>
            <a:ext cx="3251200" cy="1295400"/>
            <a:chOff x="2313" y="2476"/>
            <a:chExt cx="1287" cy="884"/>
          </a:xfrm>
        </p:grpSpPr>
        <p:sp>
          <p:nvSpPr>
            <p:cNvPr id="30737" name="AutoShape 30"/>
            <p:cNvSpPr>
              <a:spLocks noChangeArrowheads="1"/>
            </p:cNvSpPr>
            <p:nvPr/>
          </p:nvSpPr>
          <p:spPr bwMode="auto">
            <a:xfrm flipV="1">
              <a:off x="2313" y="2476"/>
              <a:ext cx="213" cy="65"/>
            </a:xfrm>
            <a:prstGeom prst="roundRect">
              <a:avLst>
                <a:gd name="adj" fmla="val 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38" name="AutoShape 31"/>
            <p:cNvSpPr>
              <a:spLocks noChangeArrowheads="1"/>
            </p:cNvSpPr>
            <p:nvPr/>
          </p:nvSpPr>
          <p:spPr bwMode="auto">
            <a:xfrm>
              <a:off x="2592" y="2736"/>
              <a:ext cx="1008" cy="624"/>
            </a:xfrm>
            <a:prstGeom prst="wedgeRoundRectCallout">
              <a:avLst>
                <a:gd name="adj1" fmla="val -55356"/>
                <a:gd name="adj2" fmla="val -81889"/>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Sólo </a:t>
              </a:r>
              <a:r>
                <a:rPr lang="es-ES" altLang="es-MX" sz="2000" i="1">
                  <a:solidFill>
                    <a:srgbClr val="000000"/>
                  </a:solidFill>
                  <a:latin typeface="Times New Roman" pitchFamily="18" charset="0"/>
                </a:rPr>
                <a:t>un</a:t>
              </a:r>
              <a:r>
                <a:rPr lang="es-ES" altLang="es-MX" sz="2000">
                  <a:solidFill>
                    <a:srgbClr val="000000"/>
                  </a:solidFill>
                  <a:latin typeface="Times New Roman" pitchFamily="18" charset="0"/>
                </a:rPr>
                <a:t> estado se realiza  </a:t>
              </a:r>
              <a:r>
                <a:rPr lang="es-ES" altLang="es-MX" sz="2000">
                  <a:solidFill>
                    <a:srgbClr val="000000"/>
                  </a:solidFill>
                  <a:latin typeface="Symbol" pitchFamily="18" charset="2"/>
                </a:rPr>
                <a:t>w</a:t>
              </a:r>
            </a:p>
          </p:txBody>
        </p:sp>
      </p:grpSp>
    </p:spTree>
    <p:extLst>
      <p:ext uri="{BB962C8B-B14F-4D97-AF65-F5344CB8AC3E}">
        <p14:creationId xmlns:p14="http://schemas.microsoft.com/office/powerpoint/2010/main" val="2466286811"/>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118"/>
                                        </p:tgtEl>
                                        <p:attrNameLst>
                                          <p:attrName>style.visibility</p:attrName>
                                        </p:attrNameLst>
                                      </p:cBhvr>
                                      <p:to>
                                        <p:strVal val="visible"/>
                                      </p:to>
                                    </p:set>
                                    <p:animEffect transition="in" filter="dissolve">
                                      <p:cBhvr>
                                        <p:cTn id="7" dur="500"/>
                                        <p:tgtEl>
                                          <p:spTgt spid="4711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wipe(left)">
                                      <p:cBhvr>
                                        <p:cTn id="11" dur="500"/>
                                        <p:tgtEl>
                                          <p:spTgt spid="4710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111"/>
                                        </p:tgtEl>
                                        <p:attrNameLst>
                                          <p:attrName>style.visibility</p:attrName>
                                        </p:attrNameLst>
                                      </p:cBhvr>
                                      <p:to>
                                        <p:strVal val="visible"/>
                                      </p:to>
                                    </p:set>
                                    <p:animEffect transition="in" filter="wipe(left)">
                                      <p:cBhvr>
                                        <p:cTn id="15" dur="500"/>
                                        <p:tgtEl>
                                          <p:spTgt spid="471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7117"/>
                                        </p:tgtEl>
                                        <p:attrNameLst>
                                          <p:attrName>style.visibility</p:attrName>
                                        </p:attrNameLst>
                                      </p:cBhvr>
                                      <p:to>
                                        <p:strVal val="visible"/>
                                      </p:to>
                                    </p:set>
                                    <p:animEffect transition="in" filter="dissolve">
                                      <p:cBhvr>
                                        <p:cTn id="20" dur="500"/>
                                        <p:tgtEl>
                                          <p:spTgt spid="47117"/>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7110"/>
                                        </p:tgtEl>
                                        <p:attrNameLst>
                                          <p:attrName>style.visibility</p:attrName>
                                        </p:attrNameLst>
                                      </p:cBhvr>
                                      <p:to>
                                        <p:strVal val="visible"/>
                                      </p:to>
                                    </p:set>
                                    <p:animEffect transition="in" filter="wipe(left)">
                                      <p:cBhvr>
                                        <p:cTn id="24" dur="500"/>
                                        <p:tgtEl>
                                          <p:spTgt spid="47110"/>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47108"/>
                                        </p:tgtEl>
                                        <p:attrNameLst>
                                          <p:attrName>style.visibility</p:attrName>
                                        </p:attrNameLst>
                                      </p:cBhvr>
                                      <p:to>
                                        <p:strVal val="visible"/>
                                      </p:to>
                                    </p:set>
                                    <p:animEffect transition="in" filter="wipe(left)">
                                      <p:cBhvr>
                                        <p:cTn id="28" dur="500"/>
                                        <p:tgtEl>
                                          <p:spTgt spid="47108"/>
                                        </p:tgtEl>
                                      </p:cBhvr>
                                    </p:animEffect>
                                  </p:childTnLst>
                                </p:cTn>
                              </p:par>
                            </p:childTnLst>
                          </p:cTn>
                        </p:par>
                        <p:par>
                          <p:cTn id="29" fill="hold" nodeType="afterGroup">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47112"/>
                                        </p:tgtEl>
                                        <p:attrNameLst>
                                          <p:attrName>style.visibility</p:attrName>
                                        </p:attrNameLst>
                                      </p:cBhvr>
                                      <p:to>
                                        <p:strVal val="visible"/>
                                      </p:to>
                                    </p:set>
                                    <p:animEffect transition="in" filter="wipe(up)">
                                      <p:cBhvr>
                                        <p:cTn id="32" dur="500"/>
                                        <p:tgtEl>
                                          <p:spTgt spid="47112"/>
                                        </p:tgtEl>
                                      </p:cBhvr>
                                    </p:animEffect>
                                  </p:childTnLst>
                                  <p:subTnLst>
                                    <p:set>
                                      <p:cBhvr override="childStyle">
                                        <p:cTn dur="1" fill="hold" display="0" masterRel="nextClick" afterEffect="1"/>
                                        <p:tgtEl>
                                          <p:spTgt spid="47112"/>
                                        </p:tgtEl>
                                        <p:attrNameLst>
                                          <p:attrName>style.visibility</p:attrName>
                                        </p:attrNameLst>
                                      </p:cBhvr>
                                      <p:to>
                                        <p:strVal val="hidden"/>
                                      </p:to>
                                    </p:set>
                                  </p:sub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7115"/>
                                        </p:tgtEl>
                                        <p:attrNameLst>
                                          <p:attrName>style.visibility</p:attrName>
                                        </p:attrNameLst>
                                      </p:cBhvr>
                                      <p:to>
                                        <p:strVal val="visible"/>
                                      </p:to>
                                    </p:set>
                                    <p:animEffect transition="in" filter="dissolve">
                                      <p:cBhvr>
                                        <p:cTn id="37" dur="500"/>
                                        <p:tgtEl>
                                          <p:spTgt spid="47115"/>
                                        </p:tgtEl>
                                      </p:cBhvr>
                                    </p:animEffect>
                                  </p:childTnLst>
                                </p:cTn>
                              </p:par>
                            </p:childTnLst>
                          </p:cTn>
                        </p:par>
                        <p:par>
                          <p:cTn id="38" fill="hold" nodeType="afterGroup">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47113"/>
                                        </p:tgtEl>
                                        <p:attrNameLst>
                                          <p:attrName>style.visibility</p:attrName>
                                        </p:attrNameLst>
                                      </p:cBhvr>
                                      <p:to>
                                        <p:strVal val="visible"/>
                                      </p:to>
                                    </p:set>
                                    <p:animEffect transition="in" filter="wipe(down)">
                                      <p:cBhvr>
                                        <p:cTn id="41" dur="500"/>
                                        <p:tgtEl>
                                          <p:spTgt spid="47113"/>
                                        </p:tgtEl>
                                      </p:cBhvr>
                                    </p:animEffect>
                                  </p:childTnLst>
                                </p:cTn>
                              </p:par>
                            </p:childTnLst>
                          </p:cTn>
                        </p:par>
                        <p:par>
                          <p:cTn id="42" fill="hold" nodeType="afterGroup">
                            <p:stCondLst>
                              <p:cond delay="1000"/>
                            </p:stCondLst>
                            <p:childTnLst>
                              <p:par>
                                <p:cTn id="43" presetID="22" presetClass="entr" presetSubtype="1"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47116"/>
                                        </p:tgtEl>
                                        <p:attrNameLst>
                                          <p:attrName>style.visibility</p:attrName>
                                        </p:attrNameLst>
                                      </p:cBhvr>
                                      <p:to>
                                        <p:strVal val="visible"/>
                                      </p:to>
                                    </p:set>
                                    <p:animEffect transition="in" filter="dissolve">
                                      <p:cBhvr>
                                        <p:cTn id="50" dur="500"/>
                                        <p:tgtEl>
                                          <p:spTgt spid="47116"/>
                                        </p:tgtEl>
                                      </p:cBhvr>
                                    </p:animEffect>
                                  </p:childTnLst>
                                </p:cTn>
                              </p:par>
                            </p:childTnLst>
                          </p:cTn>
                        </p:par>
                        <p:par>
                          <p:cTn id="51" fill="hold" nodeType="afterGroup">
                            <p:stCondLst>
                              <p:cond delay="500"/>
                            </p:stCondLst>
                            <p:childTnLst>
                              <p:par>
                                <p:cTn id="52" presetID="22" presetClass="entr" presetSubtype="1"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up)">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animBg="1"/>
      <p:bldP spid="47109" grpId="0" animBg="1"/>
      <p:bldP spid="47110" grpId="0" animBg="1"/>
      <p:bldP spid="47111" grpId="0" autoUpdateAnimBg="0"/>
      <p:bldP spid="47112" grpId="0" animBg="1" autoUpdateAnimBg="0"/>
      <p:bldP spid="47113" grpId="0" animBg="1" autoUpdateAnimBg="0"/>
      <p:bldP spid="47115" grpId="0" autoUpdateAnimBg="0"/>
      <p:bldP spid="47116" grpId="0" autoUpdateAnimBg="0"/>
      <p:bldP spid="47117" grpId="0" autoUpdateAnimBg="0"/>
      <p:bldP spid="4711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91904" y="110864"/>
            <a:ext cx="10363200" cy="789887"/>
          </a:xfrm>
        </p:spPr>
        <p:txBody>
          <a:bodyPr/>
          <a:lstStyle/>
          <a:p>
            <a:pPr algn="r" eaLnBrk="1" hangingPunct="1"/>
            <a:r>
              <a:rPr lang="es-ES" altLang="es-MX" sz="2800" dirty="0" smtClean="0"/>
              <a:t>Un ejemplo</a:t>
            </a:r>
          </a:p>
        </p:txBody>
      </p:sp>
      <p:sp>
        <p:nvSpPr>
          <p:cNvPr id="33795" name="Rectangle 3"/>
          <p:cNvSpPr>
            <a:spLocks noGrp="1" noChangeArrowheads="1"/>
          </p:cNvSpPr>
          <p:nvPr>
            <p:ph idx="1"/>
          </p:nvPr>
        </p:nvSpPr>
        <p:spPr>
          <a:xfrm>
            <a:off x="532263" y="320128"/>
            <a:ext cx="7642746" cy="5659154"/>
          </a:xfrm>
          <a:prstGeom prst="rect">
            <a:avLst/>
          </a:prstGeom>
        </p:spPr>
        <p:txBody>
          <a:bodyPr>
            <a:noAutofit/>
          </a:bodyPr>
          <a:lstStyle/>
          <a:p>
            <a:pPr marL="0" indent="0" eaLnBrk="1" hangingPunct="1">
              <a:lnSpc>
                <a:spcPct val="80000"/>
              </a:lnSpc>
              <a:buFont typeface="Wingdings" pitchFamily="2" charset="2"/>
              <a:buNone/>
            </a:pPr>
            <a:r>
              <a:rPr lang="es-ES" altLang="es-MX" sz="2400" dirty="0" smtClean="0"/>
              <a:t>Un automovilista viajando por la carretera encuentra una gasolinera. En ese momento puede optar entre dos acciones: </a:t>
            </a:r>
          </a:p>
          <a:p>
            <a:pPr marL="0" indent="0" eaLnBrk="1" hangingPunct="1">
              <a:lnSpc>
                <a:spcPct val="80000"/>
              </a:lnSpc>
              <a:buFont typeface="Wingdings" pitchFamily="2" charset="2"/>
              <a:buNone/>
            </a:pPr>
            <a:r>
              <a:rPr lang="es-ES" altLang="es-MX" sz="2400" i="1" dirty="0" smtClean="0">
                <a:latin typeface="Times New Roman" pitchFamily="18" charset="0"/>
              </a:rPr>
              <a:t>a</a:t>
            </a:r>
            <a:r>
              <a:rPr lang="es-ES" altLang="es-MX" sz="2400" baseline="-25000" dirty="0" smtClean="0">
                <a:latin typeface="Times New Roman" pitchFamily="18" charset="0"/>
              </a:rPr>
              <a:t>1</a:t>
            </a:r>
            <a:r>
              <a:rPr lang="es-ES" altLang="es-MX" sz="2400" dirty="0" smtClean="0"/>
              <a:t>: parar a llenar el tanque o </a:t>
            </a:r>
          </a:p>
          <a:p>
            <a:pPr marL="0" indent="0" eaLnBrk="1" hangingPunct="1">
              <a:lnSpc>
                <a:spcPct val="80000"/>
              </a:lnSpc>
              <a:buFont typeface="Wingdings" pitchFamily="2" charset="2"/>
              <a:buNone/>
            </a:pPr>
            <a:r>
              <a:rPr lang="es-ES" altLang="es-MX" sz="2400" i="1" dirty="0" smtClean="0">
                <a:latin typeface="Times New Roman" pitchFamily="18" charset="0"/>
              </a:rPr>
              <a:t>a</a:t>
            </a:r>
            <a:r>
              <a:rPr lang="es-ES" altLang="es-MX" sz="2400" baseline="-25000" dirty="0" smtClean="0">
                <a:latin typeface="Times New Roman" pitchFamily="18" charset="0"/>
              </a:rPr>
              <a:t>2</a:t>
            </a:r>
            <a:r>
              <a:rPr lang="es-ES" altLang="es-MX" sz="2400" dirty="0" smtClean="0"/>
              <a:t>: seguir. </a:t>
            </a:r>
          </a:p>
          <a:p>
            <a:pPr marL="0" indent="0" eaLnBrk="1" hangingPunct="1">
              <a:lnSpc>
                <a:spcPct val="80000"/>
              </a:lnSpc>
              <a:buFont typeface="Wingdings" pitchFamily="2" charset="2"/>
              <a:buNone/>
            </a:pPr>
            <a:r>
              <a:rPr lang="es-ES" altLang="es-MX" sz="2400" dirty="0" smtClean="0"/>
              <a:t>Le </a:t>
            </a:r>
            <a:r>
              <a:rPr lang="es-ES" altLang="es-MX" sz="2400" dirty="0"/>
              <a:t>faltan </a:t>
            </a:r>
            <a:r>
              <a:rPr lang="es-ES" altLang="es-MX" sz="2400" dirty="0">
                <a:latin typeface="Times New Roman" panose="02020603050405020304" pitchFamily="18" charset="0"/>
                <a:cs typeface="Times New Roman" panose="02020603050405020304" pitchFamily="18" charset="0"/>
              </a:rPr>
              <a:t>200 </a:t>
            </a:r>
            <a:r>
              <a:rPr lang="es-ES" altLang="es-MX" sz="2400" i="1" dirty="0">
                <a:latin typeface="Times New Roman" panose="02020603050405020304" pitchFamily="18" charset="0"/>
                <a:cs typeface="Times New Roman" panose="02020603050405020304" pitchFamily="18" charset="0"/>
              </a:rPr>
              <a:t>km</a:t>
            </a:r>
            <a:r>
              <a:rPr lang="es-ES" altLang="es-MX" sz="2400" dirty="0"/>
              <a:t>. de viaje, no sabe si existe otra bomba en el camino, y no sabe si la gasolina que le queda es suficiente para los </a:t>
            </a:r>
            <a:r>
              <a:rPr lang="es-ES" altLang="es-MX" sz="2400" dirty="0">
                <a:latin typeface="Times New Roman" panose="02020603050405020304" pitchFamily="18" charset="0"/>
                <a:cs typeface="Times New Roman" panose="02020603050405020304" pitchFamily="18" charset="0"/>
              </a:rPr>
              <a:t>200</a:t>
            </a:r>
            <a:r>
              <a:rPr lang="es-ES" altLang="es-MX" sz="2400" dirty="0"/>
              <a:t> </a:t>
            </a:r>
            <a:r>
              <a:rPr lang="es-ES" altLang="es-MX" sz="2400" i="1" dirty="0">
                <a:latin typeface="Times New Roman" panose="02020603050405020304" pitchFamily="18" charset="0"/>
                <a:cs typeface="Times New Roman" panose="02020603050405020304" pitchFamily="18" charset="0"/>
              </a:rPr>
              <a:t>km</a:t>
            </a:r>
            <a:r>
              <a:rPr lang="es-ES" altLang="es-MX" sz="2400" dirty="0"/>
              <a:t> o no. Si para, llega atrasado a una reunión importante; si se le acaba la gasolina, no llega. </a:t>
            </a:r>
          </a:p>
          <a:p>
            <a:pPr marL="0" indent="0" eaLnBrk="1" hangingPunct="1">
              <a:lnSpc>
                <a:spcPct val="80000"/>
              </a:lnSpc>
              <a:buFont typeface="Wingdings" pitchFamily="2" charset="2"/>
              <a:buNone/>
            </a:pPr>
            <a:r>
              <a:rPr lang="es-ES" altLang="es-MX" sz="2400" dirty="0" smtClean="0"/>
              <a:t>Existen dos escenarios </a:t>
            </a:r>
            <a:r>
              <a:rPr lang="es-ES" altLang="es-MX" sz="2400" dirty="0" smtClean="0">
                <a:latin typeface="Times New Roman" pitchFamily="18" charset="0"/>
              </a:rPr>
              <a:t>(</a:t>
            </a:r>
            <a:r>
              <a:rPr lang="es-ES" altLang="es-MX" sz="2400" i="1" dirty="0" smtClean="0">
                <a:latin typeface="Times New Roman" pitchFamily="18" charset="0"/>
              </a:rPr>
              <a:t>S</a:t>
            </a:r>
            <a:r>
              <a:rPr lang="es-ES" altLang="es-MX" sz="2400" dirty="0" smtClean="0">
                <a:latin typeface="Times New Roman" pitchFamily="18" charset="0"/>
              </a:rPr>
              <a:t>)</a:t>
            </a:r>
            <a:r>
              <a:rPr lang="es-ES" altLang="es-MX" sz="2400" dirty="0" smtClean="0"/>
              <a:t>: </a:t>
            </a:r>
          </a:p>
          <a:p>
            <a:pPr marL="0" indent="0" eaLnBrk="1" hangingPunct="1">
              <a:lnSpc>
                <a:spcPct val="80000"/>
              </a:lnSpc>
              <a:buFont typeface="Wingdings" pitchFamily="2" charset="2"/>
              <a:buNone/>
            </a:pPr>
            <a:r>
              <a:rPr lang="es-ES" altLang="es-MX" sz="2400" i="1" dirty="0" smtClean="0">
                <a:latin typeface="Times New Roman" pitchFamily="18" charset="0"/>
              </a:rPr>
              <a:t>s</a:t>
            </a:r>
            <a:r>
              <a:rPr lang="es-ES" altLang="es-MX" sz="2400" baseline="-25000" dirty="0" smtClean="0">
                <a:latin typeface="Times New Roman" pitchFamily="18" charset="0"/>
              </a:rPr>
              <a:t>1</a:t>
            </a:r>
            <a:r>
              <a:rPr lang="es-ES" altLang="es-MX" sz="2400" dirty="0" smtClean="0">
                <a:latin typeface="Times New Roman" pitchFamily="18" charset="0"/>
              </a:rPr>
              <a:t>: </a:t>
            </a:r>
            <a:r>
              <a:rPr lang="es-ES" altLang="es-MX" sz="2400" dirty="0" smtClean="0"/>
              <a:t>la gasolina que tiene “sí es suficiente”, y </a:t>
            </a:r>
          </a:p>
          <a:p>
            <a:pPr marL="0" indent="0" eaLnBrk="1" hangingPunct="1">
              <a:lnSpc>
                <a:spcPct val="80000"/>
              </a:lnSpc>
              <a:buFont typeface="Wingdings" pitchFamily="2" charset="2"/>
              <a:buNone/>
            </a:pPr>
            <a:r>
              <a:rPr lang="es-ES" altLang="es-MX" sz="2400" i="1" dirty="0" smtClean="0">
                <a:latin typeface="Times New Roman" pitchFamily="18" charset="0"/>
              </a:rPr>
              <a:t>s</a:t>
            </a:r>
            <a:r>
              <a:rPr lang="es-ES" altLang="es-MX" sz="2400" baseline="-25000" dirty="0" smtClean="0">
                <a:latin typeface="Times New Roman" pitchFamily="18" charset="0"/>
              </a:rPr>
              <a:t>2</a:t>
            </a:r>
            <a:r>
              <a:rPr lang="es-ES" altLang="es-MX" sz="2400" dirty="0" smtClean="0"/>
              <a:t>: no es suficiente. </a:t>
            </a:r>
          </a:p>
          <a:p>
            <a:pPr marL="0" indent="0" eaLnBrk="1" hangingPunct="1">
              <a:lnSpc>
                <a:spcPct val="80000"/>
              </a:lnSpc>
              <a:buFont typeface="Wingdings" pitchFamily="2" charset="2"/>
              <a:buNone/>
            </a:pPr>
            <a:r>
              <a:rPr lang="es-ES" altLang="es-MX" sz="2400" dirty="0" smtClean="0"/>
              <a:t>Las consecuencias de cada acto son: de </a:t>
            </a:r>
            <a:r>
              <a:rPr lang="es-ES" altLang="es-MX" sz="2400" i="1" dirty="0" smtClean="0">
                <a:latin typeface="Times New Roman" pitchFamily="18" charset="0"/>
              </a:rPr>
              <a:t>a</a:t>
            </a:r>
            <a:r>
              <a:rPr lang="es-ES" altLang="es-MX" sz="2400" baseline="-25000" dirty="0" smtClean="0">
                <a:latin typeface="Times New Roman" pitchFamily="18" charset="0"/>
              </a:rPr>
              <a:t>1</a:t>
            </a:r>
            <a:r>
              <a:rPr lang="es-ES" altLang="es-MX" sz="2400" dirty="0" smtClean="0"/>
              <a:t>, llegar atrasado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1</a:t>
            </a:r>
            <a:r>
              <a:rPr lang="es-ES" altLang="es-MX" sz="2400" dirty="0" smtClean="0">
                <a:latin typeface="Times New Roman" pitchFamily="18" charset="0"/>
              </a:rPr>
              <a:t>)</a:t>
            </a:r>
            <a:r>
              <a:rPr lang="es-ES" altLang="es-MX" sz="2400" dirty="0" smtClean="0"/>
              <a:t>, independientemente de si era o no suficiente la gasolina que ya tenía, vale decir, la consecuencia es la misma en los dos escenarios; de </a:t>
            </a:r>
            <a:r>
              <a:rPr lang="es-ES" altLang="es-MX" sz="2400" i="1" dirty="0" smtClean="0">
                <a:latin typeface="Times New Roman" pitchFamily="18" charset="0"/>
              </a:rPr>
              <a:t>a</a:t>
            </a:r>
            <a:r>
              <a:rPr lang="es-ES" altLang="es-MX" sz="2400" baseline="-25000" dirty="0" smtClean="0">
                <a:latin typeface="Times New Roman" pitchFamily="18" charset="0"/>
              </a:rPr>
              <a:t>2</a:t>
            </a:r>
            <a:r>
              <a:rPr lang="es-ES" altLang="es-MX" sz="2400" dirty="0" smtClean="0"/>
              <a:t>, llegar a la hora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2</a:t>
            </a:r>
            <a:r>
              <a:rPr lang="es-ES" altLang="es-MX" sz="2400" dirty="0" smtClean="0">
                <a:latin typeface="Times New Roman" pitchFamily="18" charset="0"/>
              </a:rPr>
              <a:t>),</a:t>
            </a:r>
            <a:r>
              <a:rPr lang="es-ES" altLang="es-MX" sz="2400" dirty="0" smtClean="0"/>
              <a:t> lo que ocurriría en el escenario </a:t>
            </a:r>
            <a:r>
              <a:rPr lang="es-ES" altLang="es-MX" sz="2400" i="1" dirty="0" smtClean="0">
                <a:latin typeface="Times New Roman" pitchFamily="18" charset="0"/>
              </a:rPr>
              <a:t>s</a:t>
            </a:r>
            <a:r>
              <a:rPr lang="es-ES" altLang="es-MX" sz="2400" baseline="-25000" dirty="0" smtClean="0">
                <a:latin typeface="Times New Roman" pitchFamily="18" charset="0"/>
              </a:rPr>
              <a:t>1</a:t>
            </a:r>
            <a:r>
              <a:rPr lang="es-ES" altLang="es-MX" sz="2400" dirty="0" smtClean="0"/>
              <a:t>, y no llegar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3</a:t>
            </a:r>
            <a:r>
              <a:rPr lang="es-ES" altLang="es-MX" sz="2400" dirty="0" smtClean="0">
                <a:latin typeface="Times New Roman" pitchFamily="18" charset="0"/>
              </a:rPr>
              <a:t>),</a:t>
            </a:r>
            <a:r>
              <a:rPr lang="es-ES" altLang="es-MX" sz="2400" dirty="0" smtClean="0"/>
              <a:t> lo que ocurriría en el escenario </a:t>
            </a:r>
            <a:r>
              <a:rPr lang="es-ES" altLang="es-MX" sz="2400" i="1" dirty="0" smtClean="0">
                <a:latin typeface="Times New Roman" pitchFamily="18" charset="0"/>
              </a:rPr>
              <a:t>s</a:t>
            </a:r>
            <a:r>
              <a:rPr lang="es-ES" altLang="es-MX" sz="2400" baseline="-25000" dirty="0" smtClean="0">
                <a:latin typeface="Times New Roman" pitchFamily="18" charset="0"/>
              </a:rPr>
              <a:t>2</a:t>
            </a:r>
            <a:r>
              <a:rPr lang="es-ES" altLang="es-MX" sz="2400" dirty="0" smtClean="0"/>
              <a:t>.</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17</a:t>
            </a:fld>
            <a:endParaRPr lang="en-US" dirty="0"/>
          </a:p>
        </p:txBody>
      </p:sp>
      <p:pic>
        <p:nvPicPr>
          <p:cNvPr id="40962" name="Picture 2" descr="https://encrypted-tbn2.gstatic.com/images?q=tbn:ANd9GcRUq-ju09lwmLp7vOgUYQfLJgzAxzaKJkOktsUXwA7rzI48hn6L">
            <a:hlinkClick r:id="rId2"/>
          </p:cNvPr>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8191856" y="1781175"/>
            <a:ext cx="3562350" cy="3419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529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r" eaLnBrk="1" hangingPunct="1"/>
            <a:r>
              <a:rPr lang="en-US" altLang="es-MX" sz="2800" b="1" dirty="0" err="1" smtClean="0">
                <a:solidFill>
                  <a:srgbClr val="C00000"/>
                </a:solidFill>
              </a:rPr>
              <a:t>Sobre</a:t>
            </a:r>
            <a:r>
              <a:rPr lang="en-US" altLang="es-MX" sz="2800" b="1" dirty="0" smtClean="0">
                <a:solidFill>
                  <a:srgbClr val="C00000"/>
                </a:solidFill>
              </a:rPr>
              <a:t> las </a:t>
            </a:r>
            <a:r>
              <a:rPr lang="en-US" altLang="es-MX" sz="2800" b="1" dirty="0" err="1" smtClean="0">
                <a:solidFill>
                  <a:srgbClr val="C00000"/>
                </a:solidFill>
              </a:rPr>
              <a:t>preferencias</a:t>
            </a:r>
            <a:endParaRPr lang="en-US" altLang="es-MX" sz="2800" b="1" dirty="0" smtClean="0">
              <a:solidFill>
                <a:srgbClr val="C00000"/>
              </a:solidFill>
            </a:endParaRPr>
          </a:p>
        </p:txBody>
      </p:sp>
      <p:sp>
        <p:nvSpPr>
          <p:cNvPr id="50179" name="Rectangle 3"/>
          <p:cNvSpPr>
            <a:spLocks noGrp="1" noChangeArrowheads="1"/>
          </p:cNvSpPr>
          <p:nvPr>
            <p:ph idx="1"/>
          </p:nvPr>
        </p:nvSpPr>
        <p:spPr>
          <a:xfrm>
            <a:off x="600501" y="1514902"/>
            <a:ext cx="5977721" cy="5009726"/>
          </a:xfrm>
          <a:prstGeom prst="rect">
            <a:avLst/>
          </a:prstGeom>
        </p:spPr>
        <p:txBody>
          <a:bodyPr>
            <a:noAutofit/>
          </a:bodyPr>
          <a:lstStyle/>
          <a:p>
            <a:pPr eaLnBrk="1" hangingPunct="1"/>
            <a:r>
              <a:rPr lang="en-US" altLang="es-MX" sz="2400" dirty="0" smtClean="0"/>
              <a:t>Se ha </a:t>
            </a:r>
            <a:r>
              <a:rPr lang="es-419" altLang="es-MX" sz="2400" dirty="0" smtClean="0"/>
              <a:t>expandido</a:t>
            </a:r>
            <a:r>
              <a:rPr lang="en-US" altLang="es-MX" sz="2400" dirty="0" smtClean="0"/>
              <a:t> el </a:t>
            </a:r>
            <a:r>
              <a:rPr lang="en-US" altLang="es-MX" sz="2400" dirty="0" err="1" smtClean="0"/>
              <a:t>espacio</a:t>
            </a:r>
            <a:r>
              <a:rPr lang="en-US" altLang="es-MX" sz="2400" dirty="0" smtClean="0"/>
              <a:t> de </a:t>
            </a:r>
            <a:r>
              <a:rPr lang="en-US" altLang="es-MX" sz="2400" dirty="0" err="1" smtClean="0"/>
              <a:t>bienes</a:t>
            </a:r>
            <a:endParaRPr lang="en-US" altLang="es-MX" sz="2400" dirty="0" smtClean="0"/>
          </a:p>
          <a:p>
            <a:pPr eaLnBrk="1" hangingPunct="1"/>
            <a:r>
              <a:rPr lang="en-US" altLang="es-MX" sz="2400" dirty="0" smtClean="0"/>
              <a:t>Son </a:t>
            </a:r>
            <a:r>
              <a:rPr lang="en-US" altLang="es-MX" sz="2400" dirty="0" err="1" smtClean="0"/>
              <a:t>bienes</a:t>
            </a:r>
            <a:r>
              <a:rPr lang="en-US" altLang="es-MX" sz="2400" dirty="0" smtClean="0"/>
              <a:t> </a:t>
            </a:r>
            <a:r>
              <a:rPr lang="en-US" altLang="es-MX" sz="2400" dirty="0" err="1" smtClean="0"/>
              <a:t>contingentes</a:t>
            </a:r>
            <a:r>
              <a:rPr lang="en-US" altLang="es-MX" sz="2400" dirty="0" smtClean="0"/>
              <a:t> al “</a:t>
            </a:r>
            <a:r>
              <a:rPr lang="en-US" altLang="es-MX" sz="2400" dirty="0" err="1" smtClean="0"/>
              <a:t>estado</a:t>
            </a:r>
            <a:r>
              <a:rPr lang="en-US" altLang="es-MX" sz="2400" dirty="0" smtClean="0"/>
              <a:t>”:</a:t>
            </a:r>
          </a:p>
          <a:p>
            <a:pPr lvl="1" eaLnBrk="1" hangingPunct="1">
              <a:spcBef>
                <a:spcPct val="0"/>
              </a:spcBef>
              <a:buFont typeface="Wingdings" panose="05000000000000000000" pitchFamily="2" charset="2"/>
              <a:buChar char="§"/>
            </a:pPr>
            <a:r>
              <a:rPr lang="en-US" altLang="es-MX" dirty="0" err="1" smtClean="0"/>
              <a:t>Estados</a:t>
            </a:r>
            <a:r>
              <a:rPr lang="en-US" altLang="es-MX" dirty="0" smtClean="0"/>
              <a:t> </a:t>
            </a:r>
            <a:r>
              <a:rPr lang="en-US" altLang="es-MX" dirty="0" err="1" smtClean="0"/>
              <a:t>finitos</a:t>
            </a:r>
            <a:endParaRPr lang="en-US" altLang="es-MX" dirty="0" smtClean="0"/>
          </a:p>
          <a:p>
            <a:pPr lvl="1" eaLnBrk="1" hangingPunct="1">
              <a:spcBef>
                <a:spcPct val="0"/>
              </a:spcBef>
              <a:buFont typeface="Wingdings" panose="05000000000000000000" pitchFamily="2" charset="2"/>
              <a:buChar char="§"/>
            </a:pPr>
            <a:r>
              <a:rPr lang="en-US" altLang="es-MX" dirty="0" smtClean="0"/>
              <a:t>Si hay un </a:t>
            </a:r>
            <a:r>
              <a:rPr lang="en-US" altLang="es-MX" dirty="0" err="1" smtClean="0"/>
              <a:t>número</a:t>
            </a:r>
            <a:r>
              <a:rPr lang="en-US" altLang="es-MX" dirty="0" smtClean="0"/>
              <a:t> </a:t>
            </a:r>
            <a:r>
              <a:rPr lang="en-US" altLang="es-MX" i="1" dirty="0" smtClean="0">
                <a:latin typeface="Times New Roman" pitchFamily="18" charset="0"/>
              </a:rPr>
              <a:t>N</a:t>
            </a:r>
            <a:r>
              <a:rPr lang="en-US" altLang="es-MX" dirty="0" smtClean="0"/>
              <a:t> de </a:t>
            </a:r>
            <a:r>
              <a:rPr lang="en-US" altLang="es-MX" dirty="0" err="1" smtClean="0"/>
              <a:t>estados</a:t>
            </a:r>
            <a:r>
              <a:rPr lang="en-US" altLang="es-MX" dirty="0" smtClean="0"/>
              <a:t> </a:t>
            </a:r>
            <a:r>
              <a:rPr lang="en-US" altLang="es-MX" dirty="0" err="1" smtClean="0"/>
              <a:t>posibles</a:t>
            </a:r>
            <a:r>
              <a:rPr lang="en-US" altLang="es-MX" dirty="0" smtClean="0"/>
              <a:t> </a:t>
            </a:r>
            <a:r>
              <a:rPr lang="en-US" altLang="es-MX" dirty="0" err="1" smtClean="0"/>
              <a:t>entonces</a:t>
            </a:r>
            <a:r>
              <a:rPr lang="en-US" altLang="es-MX" dirty="0" smtClean="0"/>
              <a:t>...</a:t>
            </a:r>
          </a:p>
          <a:p>
            <a:pPr lvl="1" eaLnBrk="1" hangingPunct="1">
              <a:spcBef>
                <a:spcPct val="0"/>
              </a:spcBef>
              <a:buFont typeface="Wingdings" panose="05000000000000000000" pitchFamily="2" charset="2"/>
              <a:buChar char="§"/>
            </a:pPr>
            <a:r>
              <a:rPr lang="en-US" altLang="es-MX" dirty="0" smtClean="0"/>
              <a:t>...</a:t>
            </a:r>
            <a:r>
              <a:rPr lang="en-US" altLang="es-MX" dirty="0" err="1" smtClean="0"/>
              <a:t>en</a:t>
            </a:r>
            <a:r>
              <a:rPr lang="en-US" altLang="es-MX" dirty="0" smtClean="0"/>
              <a:t> </a:t>
            </a:r>
            <a:r>
              <a:rPr lang="en-US" altLang="es-MX" dirty="0" err="1" smtClean="0"/>
              <a:t>vez</a:t>
            </a:r>
            <a:r>
              <a:rPr lang="en-US" altLang="es-MX" dirty="0" smtClean="0"/>
              <a:t> de n </a:t>
            </a:r>
            <a:r>
              <a:rPr lang="en-US" altLang="es-MX" dirty="0" err="1" smtClean="0"/>
              <a:t>bienes</a:t>
            </a:r>
            <a:r>
              <a:rPr lang="en-US" altLang="es-MX" dirty="0" smtClean="0"/>
              <a:t> </a:t>
            </a:r>
            <a:r>
              <a:rPr lang="en-US" altLang="es-MX" dirty="0" err="1" smtClean="0"/>
              <a:t>tenemos</a:t>
            </a:r>
            <a:r>
              <a:rPr lang="en-US" altLang="es-MX" dirty="0" smtClean="0"/>
              <a:t>  </a:t>
            </a:r>
            <a:r>
              <a:rPr lang="en-US" altLang="es-MX" i="1" dirty="0" smtClean="0">
                <a:latin typeface="Times New Roman" pitchFamily="18" charset="0"/>
              </a:rPr>
              <a:t>n </a:t>
            </a:r>
            <a:r>
              <a:rPr lang="en-US" altLang="es-MX" i="1" dirty="0" smtClean="0">
                <a:latin typeface="Times New Roman" pitchFamily="18" charset="0"/>
                <a:sym typeface="Symbol" pitchFamily="18" charset="2"/>
              </a:rPr>
              <a:t> </a:t>
            </a:r>
            <a:r>
              <a:rPr lang="en-US" altLang="es-MX" i="1" dirty="0" smtClean="0">
                <a:latin typeface="Times New Roman" pitchFamily="18" charset="0"/>
              </a:rPr>
              <a:t>N</a:t>
            </a:r>
            <a:r>
              <a:rPr lang="en-US" altLang="es-MX" dirty="0" smtClean="0"/>
              <a:t>  </a:t>
            </a:r>
            <a:r>
              <a:rPr lang="en-US" altLang="es-MX" dirty="0" err="1" smtClean="0"/>
              <a:t>bienes</a:t>
            </a:r>
            <a:r>
              <a:rPr lang="en-US" altLang="es-MX" dirty="0" smtClean="0"/>
              <a:t>  </a:t>
            </a:r>
          </a:p>
          <a:p>
            <a:pPr eaLnBrk="1" hangingPunct="1"/>
            <a:r>
              <a:rPr lang="en-US" altLang="es-MX" sz="2400" dirty="0" smtClean="0"/>
              <a:t>La </a:t>
            </a:r>
            <a:r>
              <a:rPr lang="en-US" altLang="es-MX" sz="2400" dirty="0" err="1" smtClean="0"/>
              <a:t>teoría</a:t>
            </a:r>
            <a:r>
              <a:rPr lang="en-US" altLang="es-MX" sz="2400" dirty="0" smtClean="0"/>
              <a:t> del </a:t>
            </a:r>
            <a:r>
              <a:rPr lang="en-US" altLang="es-MX" sz="2400" dirty="0" err="1" smtClean="0"/>
              <a:t>consumo</a:t>
            </a:r>
            <a:r>
              <a:rPr lang="en-US" altLang="es-MX" sz="2400" dirty="0" smtClean="0"/>
              <a:t> se </a:t>
            </a:r>
            <a:r>
              <a:rPr lang="en-US" altLang="es-MX" sz="2400" dirty="0" err="1" smtClean="0"/>
              <a:t>puede</a:t>
            </a:r>
            <a:r>
              <a:rPr lang="en-US" altLang="es-MX" sz="2400" dirty="0" smtClean="0"/>
              <a:t> </a:t>
            </a:r>
            <a:r>
              <a:rPr lang="en-US" altLang="es-MX" sz="2400" dirty="0" err="1" smtClean="0"/>
              <a:t>aplicar</a:t>
            </a:r>
            <a:r>
              <a:rPr lang="en-US" altLang="es-MX" sz="2400" dirty="0" smtClean="0"/>
              <a:t> </a:t>
            </a:r>
            <a:r>
              <a:rPr lang="en-US" altLang="es-MX" sz="2400" dirty="0" err="1" smtClean="0"/>
              <a:t>automáticamente</a:t>
            </a:r>
            <a:endParaRPr lang="en-US" altLang="es-MX" sz="2400" dirty="0" smtClean="0"/>
          </a:p>
          <a:p>
            <a:pPr eaLnBrk="1" hangingPunct="1"/>
            <a:r>
              <a:rPr lang="en-US" altLang="es-MX" sz="2400" dirty="0" err="1" smtClean="0"/>
              <a:t>Axiomas</a:t>
            </a:r>
            <a:r>
              <a:rPr lang="en-US" altLang="es-MX" sz="2400" dirty="0" smtClean="0"/>
              <a:t> </a:t>
            </a:r>
            <a:r>
              <a:rPr lang="en-US" altLang="es-MX" sz="2400" dirty="0" err="1" smtClean="0"/>
              <a:t>estandar</a:t>
            </a:r>
            <a:r>
              <a:rPr lang="en-US" altLang="es-MX" sz="2400" dirty="0" smtClean="0"/>
              <a:t> </a:t>
            </a:r>
            <a:r>
              <a:rPr lang="en-US" altLang="es-MX" sz="2400" dirty="0" err="1" smtClean="0"/>
              <a:t>sobre</a:t>
            </a:r>
            <a:r>
              <a:rPr lang="en-US" altLang="es-MX" sz="2400" dirty="0" smtClean="0"/>
              <a:t> las </a:t>
            </a:r>
            <a:r>
              <a:rPr lang="en-US" altLang="es-MX" sz="2400" dirty="0" err="1" smtClean="0"/>
              <a:t>preferencias</a:t>
            </a:r>
            <a:r>
              <a:rPr lang="en-US" altLang="es-MX" sz="2400" dirty="0" smtClean="0"/>
              <a:t> </a:t>
            </a:r>
            <a:r>
              <a:rPr lang="en-US" altLang="es-MX" sz="2400" dirty="0" err="1" smtClean="0"/>
              <a:t>apropiados</a:t>
            </a:r>
            <a:r>
              <a:rPr lang="en-US" altLang="es-MX" sz="2400" dirty="0" smtClean="0"/>
              <a:t> son </a:t>
            </a:r>
            <a:r>
              <a:rPr lang="en-US" altLang="es-MX" sz="2400" dirty="0" err="1" smtClean="0"/>
              <a:t>necesarios</a:t>
            </a:r>
            <a:r>
              <a:rPr lang="en-US" altLang="es-MX" sz="2400" dirty="0" smtClean="0"/>
              <a:t> </a:t>
            </a:r>
          </a:p>
          <a:p>
            <a:pPr eaLnBrk="1" hangingPunct="1"/>
            <a:r>
              <a:rPr lang="en-US" altLang="es-MX" sz="2400" dirty="0" smtClean="0"/>
              <a:t>Pero </a:t>
            </a:r>
            <a:r>
              <a:rPr lang="en-US" altLang="es-MX" sz="2400" dirty="0" err="1" smtClean="0"/>
              <a:t>requieren</a:t>
            </a:r>
            <a:r>
              <a:rPr lang="en-US" altLang="es-MX" sz="2400" dirty="0" smtClean="0"/>
              <a:t> </a:t>
            </a:r>
            <a:r>
              <a:rPr lang="en-US" altLang="es-MX" sz="2400" dirty="0" err="1" smtClean="0"/>
              <a:t>una</a:t>
            </a:r>
            <a:r>
              <a:rPr lang="en-US" altLang="es-MX" sz="2400" dirty="0" smtClean="0"/>
              <a:t> </a:t>
            </a:r>
            <a:r>
              <a:rPr lang="en-US" altLang="es-MX" sz="2400" dirty="0" err="1" smtClean="0"/>
              <a:t>reintrepretación</a:t>
            </a:r>
            <a:endParaRPr lang="en-US" altLang="es-MX" sz="24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18</a:t>
            </a:fld>
            <a:endParaRPr lang="en-US" dirty="0"/>
          </a:p>
        </p:txBody>
      </p:sp>
      <p:pic>
        <p:nvPicPr>
          <p:cNvPr id="39937" name="Picture 1"/>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6774976" y="2066925"/>
            <a:ext cx="502920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8930384"/>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wipe(left)">
                                      <p:cBhvr>
                                        <p:cTn id="7" dur="500"/>
                                        <p:tgtEl>
                                          <p:spTgt spid="501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wipe(left)">
                                      <p:cBhvr>
                                        <p:cTn id="12" dur="500"/>
                                        <p:tgtEl>
                                          <p:spTgt spid="5017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animEffect transition="in" filter="wipe(left)">
                                      <p:cBhvr>
                                        <p:cTn id="15" dur="500"/>
                                        <p:tgtEl>
                                          <p:spTgt spid="50179">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0179">
                                            <p:txEl>
                                              <p:pRg st="3" end="3"/>
                                            </p:txEl>
                                          </p:spTgt>
                                        </p:tgtEl>
                                        <p:attrNameLst>
                                          <p:attrName>style.visibility</p:attrName>
                                        </p:attrNameLst>
                                      </p:cBhvr>
                                      <p:to>
                                        <p:strVal val="visible"/>
                                      </p:to>
                                    </p:set>
                                    <p:animEffect transition="in" filter="wipe(left)">
                                      <p:cBhvr>
                                        <p:cTn id="18" dur="500"/>
                                        <p:tgtEl>
                                          <p:spTgt spid="50179">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179">
                                            <p:txEl>
                                              <p:pRg st="4" end="4"/>
                                            </p:txEl>
                                          </p:spTgt>
                                        </p:tgtEl>
                                        <p:attrNameLst>
                                          <p:attrName>style.visibility</p:attrName>
                                        </p:attrNameLst>
                                      </p:cBhvr>
                                      <p:to>
                                        <p:strVal val="visible"/>
                                      </p:to>
                                    </p:set>
                                    <p:animEffect transition="in" filter="wipe(left)">
                                      <p:cBhvr>
                                        <p:cTn id="21" dur="500"/>
                                        <p:tgtEl>
                                          <p:spTgt spid="50179">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0179">
                                            <p:txEl>
                                              <p:pRg st="5" end="5"/>
                                            </p:txEl>
                                          </p:spTgt>
                                        </p:tgtEl>
                                        <p:attrNameLst>
                                          <p:attrName>style.visibility</p:attrName>
                                        </p:attrNameLst>
                                      </p:cBhvr>
                                      <p:to>
                                        <p:strVal val="visible"/>
                                      </p:to>
                                    </p:set>
                                    <p:animEffect transition="in" filter="wipe(left)">
                                      <p:cBhvr>
                                        <p:cTn id="26" dur="500"/>
                                        <p:tgtEl>
                                          <p:spTgt spid="50179">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0179">
                                            <p:txEl>
                                              <p:pRg st="6" end="6"/>
                                            </p:txEl>
                                          </p:spTgt>
                                        </p:tgtEl>
                                        <p:attrNameLst>
                                          <p:attrName>style.visibility</p:attrName>
                                        </p:attrNameLst>
                                      </p:cBhvr>
                                      <p:to>
                                        <p:strVal val="visible"/>
                                      </p:to>
                                    </p:set>
                                    <p:animEffect transition="in" filter="wipe(left)">
                                      <p:cBhvr>
                                        <p:cTn id="31" dur="500"/>
                                        <p:tgtEl>
                                          <p:spTgt spid="5017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50179">
                                            <p:txEl>
                                              <p:pRg st="7" end="7"/>
                                            </p:txEl>
                                          </p:spTgt>
                                        </p:tgtEl>
                                        <p:attrNameLst>
                                          <p:attrName>style.visibility</p:attrName>
                                        </p:attrNameLst>
                                      </p:cBhvr>
                                      <p:to>
                                        <p:strVal val="visible"/>
                                      </p:to>
                                    </p:set>
                                    <p:animEffect transition="in" filter="wipe(left)">
                                      <p:cBhvr>
                                        <p:cTn id="36" dur="500"/>
                                        <p:tgtEl>
                                          <p:spTgt spid="501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1648"/>
            <a:ext cx="10515600" cy="453695"/>
          </a:xfrm>
        </p:spPr>
        <p:txBody>
          <a:bodyPr>
            <a:normAutofit fontScale="90000"/>
          </a:bodyPr>
          <a:lstStyle/>
          <a:p>
            <a:r>
              <a:rPr lang="es-MX" sz="3200" dirty="0" smtClean="0"/>
              <a:t>Génesis de la utilidad esperada</a:t>
            </a:r>
            <a:endParaRPr lang="es-MX" sz="3200" dirty="0"/>
          </a:p>
        </p:txBody>
      </p:sp>
      <p:sp>
        <p:nvSpPr>
          <p:cNvPr id="3" name="Marcador de contenido 2"/>
          <p:cNvSpPr>
            <a:spLocks noGrp="1"/>
          </p:cNvSpPr>
          <p:nvPr>
            <p:ph idx="1"/>
          </p:nvPr>
        </p:nvSpPr>
        <p:spPr>
          <a:xfrm>
            <a:off x="356941" y="1004025"/>
            <a:ext cx="6798772" cy="4531057"/>
          </a:xfrm>
        </p:spPr>
        <p:txBody>
          <a:bodyPr>
            <a:normAutofit lnSpcReduction="10000"/>
          </a:bodyPr>
          <a:lstStyle/>
          <a:p>
            <a:r>
              <a:rPr lang="es-MX" sz="2200" dirty="0" smtClean="0"/>
              <a:t>Con la teoría de la probabilidad se analizaron las condiciones en que en cierto juego de azar resultaba más o menos atractivo, esto a través del valor esperado del mismo.</a:t>
            </a:r>
          </a:p>
          <a:p>
            <a:r>
              <a:rPr lang="es-MX" sz="2200" dirty="0" smtClean="0"/>
              <a:t>El valor esperado de un juego es la esperanza matemática del mismo, la suma de los premios que ofrece dicho juego multiplicado por sus probabilidades respectivas.</a:t>
            </a:r>
          </a:p>
          <a:p>
            <a:r>
              <a:rPr lang="es-MX" sz="2200" dirty="0" smtClean="0"/>
              <a:t>El valor esperado es la magnitud del premio que, como promedio, puede esperarse obtener del juego.</a:t>
            </a:r>
          </a:p>
          <a:p>
            <a:r>
              <a:rPr lang="es-ES" altLang="es-MX" sz="2200" dirty="0" smtClean="0"/>
              <a:t>Supongamos que una lotería ofrece </a:t>
            </a:r>
            <a:r>
              <a:rPr lang="es-ES" altLang="es-MX" sz="2200" i="1" dirty="0" smtClean="0"/>
              <a:t>n</a:t>
            </a:r>
            <a:r>
              <a:rPr lang="es-ES" altLang="es-MX" sz="2200" dirty="0" smtClean="0"/>
              <a:t> premios, </a:t>
            </a:r>
            <a:r>
              <a:rPr lang="es-ES" altLang="es-MX" sz="2200" i="1" dirty="0" smtClean="0">
                <a:latin typeface="Times New Roman" panose="02020603050405020304" pitchFamily="18" charset="0"/>
                <a:cs typeface="Times New Roman" panose="02020603050405020304" pitchFamily="18" charset="0"/>
              </a:rPr>
              <a:t>x</a:t>
            </a:r>
            <a:r>
              <a:rPr lang="es-ES" altLang="es-MX" sz="2200" baseline="-25000" dirty="0" smtClean="0">
                <a:latin typeface="Times New Roman" panose="02020603050405020304" pitchFamily="18" charset="0"/>
                <a:cs typeface="Times New Roman" panose="02020603050405020304" pitchFamily="18" charset="0"/>
              </a:rPr>
              <a:t>1</a:t>
            </a:r>
            <a:r>
              <a:rPr lang="es-ES" altLang="es-MX" sz="2200" dirty="0" smtClean="0">
                <a:latin typeface="Times New Roman" panose="02020603050405020304" pitchFamily="18" charset="0"/>
                <a:cs typeface="Times New Roman" panose="02020603050405020304" pitchFamily="18" charset="0"/>
              </a:rPr>
              <a:t>, </a:t>
            </a:r>
            <a:r>
              <a:rPr lang="es-ES" altLang="es-MX" sz="2200" i="1" dirty="0" smtClean="0">
                <a:latin typeface="Times New Roman" panose="02020603050405020304" pitchFamily="18" charset="0"/>
                <a:cs typeface="Times New Roman" panose="02020603050405020304" pitchFamily="18" charset="0"/>
              </a:rPr>
              <a:t>x</a:t>
            </a:r>
            <a:r>
              <a:rPr lang="es-ES" altLang="es-MX" sz="2200" baseline="-25000" dirty="0" smtClean="0">
                <a:latin typeface="Times New Roman" panose="02020603050405020304" pitchFamily="18" charset="0"/>
                <a:cs typeface="Times New Roman" panose="02020603050405020304" pitchFamily="18" charset="0"/>
              </a:rPr>
              <a:t>2</a:t>
            </a:r>
            <a:r>
              <a:rPr lang="es-ES" altLang="es-MX" sz="2200" dirty="0" smtClean="0">
                <a:latin typeface="Times New Roman" panose="02020603050405020304" pitchFamily="18" charset="0"/>
                <a:cs typeface="Times New Roman" panose="02020603050405020304" pitchFamily="18" charset="0"/>
              </a:rPr>
              <a:t>,…, </a:t>
            </a:r>
            <a:r>
              <a:rPr lang="es-ES" altLang="es-MX" sz="2200" i="1" dirty="0" err="1" smtClean="0">
                <a:latin typeface="Times New Roman" panose="02020603050405020304" pitchFamily="18" charset="0"/>
                <a:cs typeface="Times New Roman" panose="02020603050405020304" pitchFamily="18" charset="0"/>
              </a:rPr>
              <a:t>x</a:t>
            </a:r>
            <a:r>
              <a:rPr lang="es-ES" altLang="es-MX" sz="2200" i="1" baseline="-25000" dirty="0" err="1" smtClean="0">
                <a:latin typeface="Times New Roman" panose="02020603050405020304" pitchFamily="18" charset="0"/>
                <a:cs typeface="Times New Roman" panose="02020603050405020304" pitchFamily="18" charset="0"/>
              </a:rPr>
              <a:t>n</a:t>
            </a:r>
            <a:r>
              <a:rPr lang="es-ES" altLang="es-MX" sz="2200" dirty="0" smtClean="0">
                <a:latin typeface="Times New Roman" panose="02020603050405020304" pitchFamily="18" charset="0"/>
                <a:cs typeface="Times New Roman" panose="02020603050405020304" pitchFamily="18" charset="0"/>
              </a:rPr>
              <a:t> </a:t>
            </a:r>
            <a:r>
              <a:rPr lang="es-ES" altLang="es-MX" sz="2200" dirty="0" smtClean="0"/>
              <a:t>y que la probabilidad de ganarlos son </a:t>
            </a:r>
            <a:r>
              <a:rPr lang="es-ES" altLang="es-MX" sz="2200" i="1" dirty="0" smtClean="0">
                <a:latin typeface="Times New Roman" panose="02020603050405020304" pitchFamily="18" charset="0"/>
                <a:cs typeface="Times New Roman" panose="02020603050405020304" pitchFamily="18" charset="0"/>
              </a:rPr>
              <a:t>p</a:t>
            </a:r>
            <a:r>
              <a:rPr lang="es-ES" altLang="es-MX" sz="2200" baseline="-25000" dirty="0" smtClean="0">
                <a:latin typeface="Times New Roman" panose="02020603050405020304" pitchFamily="18" charset="0"/>
                <a:cs typeface="Times New Roman" panose="02020603050405020304" pitchFamily="18" charset="0"/>
              </a:rPr>
              <a:t>1</a:t>
            </a:r>
            <a:r>
              <a:rPr lang="es-ES" altLang="es-MX" sz="2200" dirty="0" smtClean="0">
                <a:latin typeface="Times New Roman" panose="02020603050405020304" pitchFamily="18" charset="0"/>
                <a:cs typeface="Times New Roman" panose="02020603050405020304" pitchFamily="18" charset="0"/>
              </a:rPr>
              <a:t>, </a:t>
            </a:r>
            <a:r>
              <a:rPr lang="es-ES" altLang="es-MX" sz="2200" i="1" dirty="0" smtClean="0">
                <a:latin typeface="Times New Roman" panose="02020603050405020304" pitchFamily="18" charset="0"/>
                <a:cs typeface="Times New Roman" panose="02020603050405020304" pitchFamily="18" charset="0"/>
              </a:rPr>
              <a:t>p</a:t>
            </a:r>
            <a:r>
              <a:rPr lang="es-ES" altLang="es-MX" sz="2200" baseline="-25000" dirty="0" smtClean="0">
                <a:latin typeface="Times New Roman" panose="02020603050405020304" pitchFamily="18" charset="0"/>
                <a:cs typeface="Times New Roman" panose="02020603050405020304" pitchFamily="18" charset="0"/>
              </a:rPr>
              <a:t>2</a:t>
            </a:r>
            <a:r>
              <a:rPr lang="es-ES" altLang="es-MX" sz="2200" dirty="0" smtClean="0">
                <a:latin typeface="Times New Roman" panose="02020603050405020304" pitchFamily="18" charset="0"/>
                <a:cs typeface="Times New Roman" panose="02020603050405020304" pitchFamily="18" charset="0"/>
              </a:rPr>
              <a:t>,…,</a:t>
            </a:r>
            <a:r>
              <a:rPr lang="es-ES" altLang="es-MX" sz="2200" i="1" dirty="0" err="1" smtClean="0">
                <a:latin typeface="Times New Roman" panose="02020603050405020304" pitchFamily="18" charset="0"/>
                <a:cs typeface="Times New Roman" panose="02020603050405020304" pitchFamily="18" charset="0"/>
              </a:rPr>
              <a:t>p</a:t>
            </a:r>
            <a:r>
              <a:rPr lang="es-ES" altLang="es-MX" sz="2200" i="1" baseline="-25000" dirty="0" err="1" smtClean="0">
                <a:latin typeface="Times New Roman" panose="02020603050405020304" pitchFamily="18" charset="0"/>
                <a:cs typeface="Times New Roman" panose="02020603050405020304" pitchFamily="18" charset="0"/>
              </a:rPr>
              <a:t>n</a:t>
            </a:r>
            <a:r>
              <a:rPr lang="es-ES" altLang="es-MX" sz="2200" dirty="0" smtClean="0">
                <a:latin typeface="Times New Roman" panose="02020603050405020304" pitchFamily="18" charset="0"/>
                <a:cs typeface="Times New Roman" panose="02020603050405020304" pitchFamily="18" charset="0"/>
              </a:rPr>
              <a:t> </a:t>
            </a:r>
            <a:r>
              <a:rPr lang="es-ES" altLang="es-MX" sz="2200" dirty="0" smtClean="0"/>
              <a:t>para obtener una medida del rendimiento medio de esta loterías</a:t>
            </a:r>
            <a:endParaRPr lang="es-MX" sz="22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19</a:t>
            </a:fld>
            <a:endParaRPr lang="en-US" dirty="0"/>
          </a:p>
        </p:txBody>
      </p:sp>
      <p:pic>
        <p:nvPicPr>
          <p:cNvPr id="6" name="Picture 5" descr="Cartera colectiva fondo inver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6855" y="1724024"/>
            <a:ext cx="4873294" cy="340995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CuadroTexto 6"/>
              <p:cNvSpPr txBox="1"/>
              <p:nvPr/>
            </p:nvSpPr>
            <p:spPr>
              <a:xfrm>
                <a:off x="1972339" y="5445263"/>
                <a:ext cx="24925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𝐸</m:t>
                      </m:r>
                      <m:d>
                        <m:dPr>
                          <m:ctrlPr>
                            <a:rPr lang="es-MX" b="0" i="1" smtClean="0">
                              <a:latin typeface="Cambria Math" panose="02040503050406030204" pitchFamily="18" charset="0"/>
                            </a:rPr>
                          </m:ctrlPr>
                        </m:dPr>
                        <m:e>
                          <m:r>
                            <a:rPr lang="es-MX" b="0" i="1" smtClean="0">
                              <a:latin typeface="Cambria Math" panose="02040503050406030204" pitchFamily="18" charset="0"/>
                            </a:rPr>
                            <m:t>𝐿</m:t>
                          </m:r>
                        </m:e>
                      </m:d>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𝑝</m:t>
                          </m:r>
                        </m:e>
                        <m:sub>
                          <m:r>
                            <a:rPr lang="es-MX" b="0" i="1" smtClean="0">
                              <a:latin typeface="Cambria Math" panose="02040503050406030204" pitchFamily="18" charset="0"/>
                            </a:rPr>
                            <m:t>1</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𝑝</m:t>
                          </m:r>
                        </m:e>
                        <m:sub>
                          <m:r>
                            <a:rPr lang="es-MX" b="0" i="1" smtClean="0">
                              <a:latin typeface="Cambria Math" panose="02040503050406030204" pitchFamily="18" charset="0"/>
                            </a:rPr>
                            <m:t>𝑛</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b="0" i="1" smtClean="0">
                              <a:latin typeface="Cambria Math" panose="02040503050406030204" pitchFamily="18" charset="0"/>
                            </a:rPr>
                            <m:t>𝑛</m:t>
                          </m:r>
                        </m:sub>
                      </m:sSub>
                    </m:oMath>
                  </m:oMathPara>
                </a14:m>
                <a:endParaRPr lang="es-MX" dirty="0" smtClean="0"/>
              </a:p>
            </p:txBody>
          </p:sp>
        </mc:Choice>
        <mc:Fallback xmlns="">
          <p:sp>
            <p:nvSpPr>
              <p:cNvPr id="7" name="CuadroTexto 6"/>
              <p:cNvSpPr txBox="1">
                <a:spLocks noRot="1" noChangeAspect="1" noMove="1" noResize="1" noEditPoints="1" noAdjustHandles="1" noChangeArrowheads="1" noChangeShapeType="1" noTextEdit="1"/>
              </p:cNvSpPr>
              <p:nvPr/>
            </p:nvSpPr>
            <p:spPr>
              <a:xfrm>
                <a:off x="1972339" y="5445263"/>
                <a:ext cx="2492542" cy="276999"/>
              </a:xfrm>
              <a:prstGeom prst="rect">
                <a:avLst/>
              </a:prstGeom>
              <a:blipFill rotWithShape="0">
                <a:blip r:embed="rId4"/>
                <a:stretch>
                  <a:fillRect l="-1961" r="-245" b="-23913"/>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CuadroTexto 7"/>
              <p:cNvSpPr txBox="1"/>
              <p:nvPr/>
            </p:nvSpPr>
            <p:spPr>
              <a:xfrm>
                <a:off x="1972339" y="5911725"/>
                <a:ext cx="1563185" cy="7562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𝐸</m:t>
                      </m:r>
                      <m:d>
                        <m:dPr>
                          <m:ctrlPr>
                            <a:rPr lang="es-MX" b="0" i="1" smtClean="0">
                              <a:latin typeface="Cambria Math" panose="02040503050406030204" pitchFamily="18" charset="0"/>
                            </a:rPr>
                          </m:ctrlPr>
                        </m:dPr>
                        <m:e>
                          <m:r>
                            <a:rPr lang="es-MX" b="0" i="1" smtClean="0">
                              <a:latin typeface="Cambria Math" panose="02040503050406030204" pitchFamily="18" charset="0"/>
                            </a:rPr>
                            <m:t>𝐿</m:t>
                          </m:r>
                        </m:e>
                      </m:d>
                      <m:r>
                        <a:rPr lang="es-MX" b="0" i="1" smtClean="0">
                          <a:latin typeface="Cambria Math" panose="02040503050406030204" pitchFamily="18" charset="0"/>
                        </a:rPr>
                        <m:t>=</m:t>
                      </m:r>
                      <m:nary>
                        <m:naryPr>
                          <m:chr m:val="∑"/>
                          <m:ctrlPr>
                            <a:rPr lang="es-MX" b="0" i="1" smtClean="0">
                              <a:latin typeface="Cambria Math" panose="02040503050406030204" pitchFamily="18" charset="0"/>
                            </a:rPr>
                          </m:ctrlPr>
                        </m:naryPr>
                        <m:sub>
                          <m:r>
                            <m:rPr>
                              <m:brk m:alnAt="23"/>
                            </m:rPr>
                            <a:rPr lang="es-MX" b="0" i="1" smtClean="0">
                              <a:latin typeface="Cambria Math" panose="02040503050406030204" pitchFamily="18" charset="0"/>
                            </a:rPr>
                            <m:t>𝑖</m:t>
                          </m:r>
                          <m:r>
                            <a:rPr lang="es-MX" b="0" i="1" smtClean="0">
                              <a:latin typeface="Cambria Math" panose="02040503050406030204" pitchFamily="18" charset="0"/>
                            </a:rPr>
                            <m:t>=1</m:t>
                          </m:r>
                        </m:sub>
                        <m:sup>
                          <m:r>
                            <a:rPr lang="es-MX" b="0" i="1" smtClean="0">
                              <a:latin typeface="Cambria Math" panose="02040503050406030204" pitchFamily="18" charset="0"/>
                            </a:rPr>
                            <m:t>𝑛</m:t>
                          </m:r>
                        </m:sup>
                        <m:e>
                          <m:sSub>
                            <m:sSubPr>
                              <m:ctrlPr>
                                <a:rPr lang="es-MX" b="0" i="1" smtClean="0">
                                  <a:latin typeface="Cambria Math" panose="02040503050406030204" pitchFamily="18" charset="0"/>
                                </a:rPr>
                              </m:ctrlPr>
                            </m:sSubPr>
                            <m:e>
                              <m:r>
                                <a:rPr lang="es-MX" b="0" i="1" smtClean="0">
                                  <a:latin typeface="Cambria Math" panose="02040503050406030204" pitchFamily="18" charset="0"/>
                                </a:rPr>
                                <m:t>𝑝</m:t>
                              </m:r>
                            </m:e>
                            <m:sub>
                              <m:r>
                                <a:rPr lang="es-MX" b="0" i="1" smtClean="0">
                                  <a:latin typeface="Cambria Math" panose="02040503050406030204" pitchFamily="18" charset="0"/>
                                </a:rPr>
                                <m:t>𝑖</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𝑖</m:t>
                              </m:r>
                            </m:sub>
                          </m:sSub>
                        </m:e>
                      </m:nary>
                    </m:oMath>
                  </m:oMathPara>
                </a14:m>
                <a:endParaRPr lang="es-MX" dirty="0"/>
              </a:p>
            </p:txBody>
          </p:sp>
        </mc:Choice>
        <mc:Fallback xmlns="">
          <p:sp>
            <p:nvSpPr>
              <p:cNvPr id="8" name="CuadroTexto 7"/>
              <p:cNvSpPr txBox="1">
                <a:spLocks noRot="1" noChangeAspect="1" noMove="1" noResize="1" noEditPoints="1" noAdjustHandles="1" noChangeArrowheads="1" noChangeShapeType="1" noTextEdit="1"/>
              </p:cNvSpPr>
              <p:nvPr/>
            </p:nvSpPr>
            <p:spPr>
              <a:xfrm>
                <a:off x="1972339" y="5911725"/>
                <a:ext cx="1563185" cy="756233"/>
              </a:xfrm>
              <a:prstGeom prst="rect">
                <a:avLst/>
              </a:prstGeom>
              <a:blipFill rotWithShape="0">
                <a:blip r:embed="rId5"/>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135296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nvPr>
        </p:nvGraphicFramePr>
        <p:xfrm>
          <a:off x="574158" y="841046"/>
          <a:ext cx="10926327" cy="5781261"/>
        </p:xfrm>
        <a:graphic>
          <a:graphicData uri="http://schemas.openxmlformats.org/drawingml/2006/table">
            <a:tbl>
              <a:tblPr firstRow="1" bandRow="1">
                <a:tableStyleId>{5C22544A-7EE6-4342-B048-85BDC9FD1C3A}</a:tableStyleId>
              </a:tblPr>
              <a:tblGrid>
                <a:gridCol w="10290876"/>
                <a:gridCol w="635451"/>
              </a:tblGrid>
              <a:tr h="344854">
                <a:tc>
                  <a:txBody>
                    <a:bodyPr/>
                    <a:lstStyle/>
                    <a:p>
                      <a:endParaRPr lang="es-MX" sz="2000" b="0" dirty="0">
                        <a:solidFill>
                          <a:schemeClr val="tx2">
                            <a:lumMod val="50000"/>
                          </a:schemeClr>
                        </a:solidFill>
                        <a:effectLst/>
                      </a:endParaRPr>
                    </a:p>
                  </a:txBody>
                  <a:tcPr>
                    <a:noFill/>
                  </a:tcPr>
                </a:tc>
                <a:tc>
                  <a:txBody>
                    <a:bodyPr/>
                    <a:lstStyle/>
                    <a:p>
                      <a:r>
                        <a:rPr lang="es-MX" sz="1600" b="0" dirty="0" err="1" smtClean="0">
                          <a:solidFill>
                            <a:schemeClr val="tx2">
                              <a:lumMod val="50000"/>
                            </a:schemeClr>
                          </a:solidFill>
                          <a:effectLst/>
                        </a:rPr>
                        <a:t>pág</a:t>
                      </a:r>
                      <a:endParaRPr lang="es-MX" sz="2000" b="0" dirty="0">
                        <a:solidFill>
                          <a:schemeClr val="tx2">
                            <a:lumMod val="50000"/>
                          </a:schemeClr>
                        </a:solidFill>
                        <a:effectLst/>
                      </a:endParaRPr>
                    </a:p>
                  </a:txBody>
                  <a:tcPr>
                    <a:noFill/>
                  </a:tcPr>
                </a:tc>
              </a:tr>
              <a:tr h="5385021">
                <a:tc>
                  <a:txBody>
                    <a:bodyPr/>
                    <a:lstStyle/>
                    <a:p>
                      <a:r>
                        <a:rPr lang="es-MX" sz="2000" b="0" kern="1200" dirty="0" smtClean="0">
                          <a:solidFill>
                            <a:schemeClr val="tx2">
                              <a:lumMod val="50000"/>
                            </a:schemeClr>
                          </a:solidFill>
                          <a:effectLst/>
                          <a:latin typeface="+mn-lt"/>
                          <a:ea typeface="+mn-ea"/>
                          <a:cs typeface="+mn-cs"/>
                        </a:rPr>
                        <a:t>Introducción………………………………………………………………………….............................................................</a:t>
                      </a:r>
                    </a:p>
                    <a:p>
                      <a:r>
                        <a:rPr lang="es-MX" sz="2000" b="0" dirty="0" smtClean="0">
                          <a:solidFill>
                            <a:schemeClr val="tx2">
                              <a:lumMod val="50000"/>
                            </a:schemeClr>
                          </a:solidFill>
                          <a:effectLst/>
                        </a:rPr>
                        <a:t>La elección en condiciones de incertidumbre: las loterías</a:t>
                      </a:r>
                      <a:r>
                        <a:rPr lang="es-MX" sz="2000" b="0" kern="1200" dirty="0" smtClean="0">
                          <a:solidFill>
                            <a:schemeClr val="tx2">
                              <a:lumMod val="50000"/>
                            </a:schemeClr>
                          </a:solidFill>
                          <a:effectLst/>
                          <a:latin typeface="+mn-lt"/>
                          <a:ea typeface="+mn-ea"/>
                          <a:cs typeface="+mn-cs"/>
                        </a:rPr>
                        <a:t> ……………….……………………………….…………….</a:t>
                      </a:r>
                    </a:p>
                    <a:p>
                      <a:r>
                        <a:rPr lang="es-ES" altLang="es-MX" sz="2000" b="0" dirty="0" smtClean="0">
                          <a:solidFill>
                            <a:schemeClr val="tx2">
                              <a:lumMod val="50000"/>
                            </a:schemeClr>
                          </a:solidFill>
                          <a:effectLst/>
                        </a:rPr>
                        <a:t>¿Cómo describir las alternativas a elegir?</a:t>
                      </a:r>
                      <a:r>
                        <a:rPr lang="es-ES_tradnl"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s-ES" altLang="es-MX" sz="2000" b="0" dirty="0" smtClean="0">
                          <a:solidFill>
                            <a:schemeClr val="tx2">
                              <a:lumMod val="50000"/>
                            </a:schemeClr>
                          </a:solidFill>
                          <a:effectLst/>
                        </a:rPr>
                        <a:t>Distinción </a:t>
                      </a:r>
                      <a:r>
                        <a:rPr lang="es-ES" altLang="es-MX" sz="2000" b="0" i="1" dirty="0" smtClean="0">
                          <a:solidFill>
                            <a:schemeClr val="tx2">
                              <a:lumMod val="50000"/>
                            </a:schemeClr>
                          </a:solidFill>
                          <a:effectLst/>
                        </a:rPr>
                        <a:t>ex-ante</a:t>
                      </a:r>
                      <a:r>
                        <a:rPr lang="es-ES" altLang="es-MX" sz="2000" b="0" dirty="0" smtClean="0">
                          <a:solidFill>
                            <a:schemeClr val="tx2">
                              <a:lumMod val="50000"/>
                            </a:schemeClr>
                          </a:solidFill>
                          <a:effectLst/>
                        </a:rPr>
                        <a:t>/</a:t>
                      </a:r>
                      <a:r>
                        <a:rPr lang="es-ES" altLang="es-MX" sz="2000" b="0" i="1" dirty="0" smtClean="0">
                          <a:solidFill>
                            <a:schemeClr val="tx2">
                              <a:lumMod val="50000"/>
                            </a:schemeClr>
                          </a:solidFill>
                          <a:effectLst/>
                        </a:rPr>
                        <a:t>ex-post</a:t>
                      </a:r>
                      <a:r>
                        <a:rPr lang="es-ES_tradnl"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n-US" altLang="es-MX" sz="2000" b="0" dirty="0" err="1" smtClean="0">
                          <a:solidFill>
                            <a:schemeClr val="tx2">
                              <a:lumMod val="50000"/>
                            </a:schemeClr>
                          </a:solidFill>
                          <a:effectLst/>
                        </a:rPr>
                        <a:t>Sobre</a:t>
                      </a:r>
                      <a:r>
                        <a:rPr lang="en-US" altLang="es-MX" sz="2000" b="0" dirty="0" smtClean="0">
                          <a:solidFill>
                            <a:schemeClr val="tx2">
                              <a:lumMod val="50000"/>
                            </a:schemeClr>
                          </a:solidFill>
                          <a:effectLst/>
                        </a:rPr>
                        <a:t> las </a:t>
                      </a:r>
                      <a:r>
                        <a:rPr lang="en-US" altLang="es-MX" sz="2000" b="0" dirty="0" err="1" smtClean="0">
                          <a:solidFill>
                            <a:schemeClr val="tx2">
                              <a:lumMod val="50000"/>
                            </a:schemeClr>
                          </a:solidFill>
                          <a:effectLst/>
                        </a:rPr>
                        <a:t>preferencias</a:t>
                      </a:r>
                      <a:r>
                        <a:rPr lang="es-ES"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s-MX" sz="2000" b="0" dirty="0" smtClean="0">
                          <a:solidFill>
                            <a:schemeClr val="tx2">
                              <a:lumMod val="50000"/>
                            </a:schemeClr>
                          </a:solidFill>
                          <a:effectLst/>
                        </a:rPr>
                        <a:t>Génesis de la utilidad esperada………………………………………………</a:t>
                      </a:r>
                      <a:r>
                        <a:rPr lang="es-MX" sz="2000" b="0" kern="1200" dirty="0" smtClean="0">
                          <a:solidFill>
                            <a:schemeClr val="tx2">
                              <a:lumMod val="50000"/>
                            </a:schemeClr>
                          </a:solidFill>
                          <a:effectLst/>
                          <a:latin typeface="+mn-lt"/>
                          <a:ea typeface="+mn-ea"/>
                          <a:cs typeface="+mn-cs"/>
                        </a:rPr>
                        <a:t>……………………………………………………….</a:t>
                      </a:r>
                    </a:p>
                    <a:p>
                      <a:r>
                        <a:rPr lang="es-MX" sz="2000" b="0" dirty="0" smtClean="0">
                          <a:solidFill>
                            <a:schemeClr val="tx2">
                              <a:lumMod val="50000"/>
                            </a:schemeClr>
                          </a:solidFill>
                          <a:effectLst/>
                        </a:rPr>
                        <a:t>El enfoque axiomático de Von Newman y </a:t>
                      </a:r>
                      <a:r>
                        <a:rPr lang="es-MX" sz="2000" b="0" dirty="0" err="1" smtClean="0">
                          <a:solidFill>
                            <a:schemeClr val="tx2">
                              <a:lumMod val="50000"/>
                            </a:schemeClr>
                          </a:solidFill>
                          <a:effectLst/>
                        </a:rPr>
                        <a:t>Mongenstern</a:t>
                      </a:r>
                      <a:r>
                        <a:rPr lang="es-MX" sz="2000" b="0" kern="1200" dirty="0" smtClean="0">
                          <a:solidFill>
                            <a:schemeClr val="tx2">
                              <a:lumMod val="50000"/>
                            </a:schemeClr>
                          </a:solidFill>
                          <a:effectLst/>
                          <a:latin typeface="+mn-lt"/>
                          <a:ea typeface="+mn-ea"/>
                          <a:cs typeface="+mn-cs"/>
                        </a:rPr>
                        <a:t>…………………………..........................................</a:t>
                      </a:r>
                    </a:p>
                    <a:p>
                      <a:r>
                        <a:rPr lang="es-MX" sz="2000" b="0" dirty="0" smtClean="0">
                          <a:solidFill>
                            <a:schemeClr val="tx2">
                              <a:lumMod val="50000"/>
                            </a:schemeClr>
                          </a:solidFill>
                          <a:effectLst/>
                        </a:rPr>
                        <a:t>Teorema de la utilidad esperada………………………………………………….</a:t>
                      </a:r>
                      <a:r>
                        <a:rPr lang="es-MX" sz="2000" b="0" kern="1200" dirty="0" smtClean="0">
                          <a:solidFill>
                            <a:schemeClr val="tx2">
                              <a:lumMod val="50000"/>
                            </a:schemeClr>
                          </a:solidFill>
                          <a:effectLst/>
                          <a:latin typeface="+mn-lt"/>
                          <a:ea typeface="+mn-ea"/>
                          <a:cs typeface="+mn-cs"/>
                        </a:rPr>
                        <a:t>………………….. …..…….……..…………..</a:t>
                      </a:r>
                    </a:p>
                    <a:p>
                      <a:r>
                        <a:rPr lang="es-ES" altLang="es-MX" sz="2000" b="0" dirty="0" smtClean="0">
                          <a:solidFill>
                            <a:schemeClr val="tx2">
                              <a:lumMod val="50000"/>
                            </a:schemeClr>
                          </a:solidFill>
                          <a:effectLst/>
                          <a:latin typeface="+mn-lt"/>
                        </a:rPr>
                        <a:t>La hipótesis de la utilidad esperada</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rPr>
                        <a:t>LA AVERSION AL RIESGO</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rPr>
                        <a:t>¿Cómo describir el riesgo de cada alternativa de decisión?</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rPr>
                        <a:t>La Elección entre alternativas inciertas</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rPr>
                        <a:t>Aversión al riesgo…………………………………</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latin typeface="+mn-lt"/>
                        </a:rPr>
                        <a:t>La medición de la aversión al riesgo</a:t>
                      </a:r>
                      <a:r>
                        <a:rPr lang="es-MX" sz="2000" b="0" kern="1200" dirty="0" smtClean="0">
                          <a:solidFill>
                            <a:schemeClr val="tx2">
                              <a:lumMod val="50000"/>
                            </a:schemeClr>
                          </a:solidFill>
                          <a:effectLst/>
                          <a:latin typeface="+mn-lt"/>
                          <a:ea typeface="+mn-ea"/>
                          <a:cs typeface="+mn-cs"/>
                        </a:rPr>
                        <a:t>………………………………………………………………………………………………..</a:t>
                      </a:r>
                    </a:p>
                    <a:p>
                      <a:r>
                        <a:rPr lang="es-ES" altLang="es-MX" sz="2000" b="0" dirty="0" smtClean="0">
                          <a:solidFill>
                            <a:schemeClr val="tx2">
                              <a:lumMod val="50000"/>
                            </a:schemeClr>
                          </a:solidFill>
                          <a:effectLst/>
                        </a:rPr>
                        <a:t>Disposición a pagar un seguro</a:t>
                      </a:r>
                      <a:r>
                        <a:rPr lang="es-MX" sz="2000" b="0" kern="1200" dirty="0" smtClean="0">
                          <a:solidFill>
                            <a:schemeClr val="tx2">
                              <a:lumMod val="50000"/>
                            </a:schemeClr>
                          </a:solidFill>
                          <a:effectLst/>
                          <a:latin typeface="+mn-lt"/>
                          <a:ea typeface="+mn-ea"/>
                          <a:cs typeface="+mn-cs"/>
                        </a:rPr>
                        <a:t>……………………………………………………………………………...............................</a:t>
                      </a:r>
                    </a:p>
                  </a:txBody>
                  <a:tcPr>
                    <a:noFill/>
                  </a:tcPr>
                </a:tc>
                <a:tc>
                  <a:txBody>
                    <a:bodyPr/>
                    <a:lstStyle/>
                    <a:p>
                      <a:pPr algn="r"/>
                      <a:r>
                        <a:rPr lang="es-MX" sz="2000" b="0" dirty="0" smtClean="0">
                          <a:solidFill>
                            <a:schemeClr val="tx2">
                              <a:lumMod val="50000"/>
                            </a:schemeClr>
                          </a:solidFill>
                          <a:effectLst/>
                        </a:rPr>
                        <a:t>7</a:t>
                      </a:r>
                    </a:p>
                    <a:p>
                      <a:pPr algn="r"/>
                      <a:r>
                        <a:rPr lang="es-MX" sz="2000" b="0" dirty="0" smtClean="0">
                          <a:solidFill>
                            <a:schemeClr val="tx2">
                              <a:lumMod val="50000"/>
                            </a:schemeClr>
                          </a:solidFill>
                          <a:effectLst/>
                        </a:rPr>
                        <a:t>8</a:t>
                      </a:r>
                    </a:p>
                    <a:p>
                      <a:pPr algn="r"/>
                      <a:r>
                        <a:rPr lang="es-MX" sz="2000" b="0" dirty="0" smtClean="0">
                          <a:solidFill>
                            <a:schemeClr val="tx2">
                              <a:lumMod val="50000"/>
                            </a:schemeClr>
                          </a:solidFill>
                          <a:effectLst/>
                        </a:rPr>
                        <a:t>11</a:t>
                      </a:r>
                    </a:p>
                    <a:p>
                      <a:pPr algn="r"/>
                      <a:r>
                        <a:rPr lang="es-MX" sz="2000" b="0" dirty="0" smtClean="0">
                          <a:solidFill>
                            <a:schemeClr val="tx2">
                              <a:lumMod val="50000"/>
                            </a:schemeClr>
                          </a:solidFill>
                          <a:effectLst/>
                        </a:rPr>
                        <a:t>16</a:t>
                      </a:r>
                    </a:p>
                    <a:p>
                      <a:pPr algn="r"/>
                      <a:r>
                        <a:rPr lang="es-MX" sz="2000" b="0" dirty="0" smtClean="0">
                          <a:solidFill>
                            <a:schemeClr val="tx2">
                              <a:lumMod val="50000"/>
                            </a:schemeClr>
                          </a:solidFill>
                          <a:effectLst/>
                        </a:rPr>
                        <a:t>18</a:t>
                      </a:r>
                    </a:p>
                    <a:p>
                      <a:pPr algn="r"/>
                      <a:r>
                        <a:rPr lang="es-MX" sz="2000" b="0" dirty="0" smtClean="0">
                          <a:solidFill>
                            <a:schemeClr val="tx2">
                              <a:lumMod val="50000"/>
                            </a:schemeClr>
                          </a:solidFill>
                          <a:effectLst/>
                        </a:rPr>
                        <a:t>19</a:t>
                      </a:r>
                    </a:p>
                    <a:p>
                      <a:pPr algn="r"/>
                      <a:r>
                        <a:rPr lang="es-MX" sz="2000" b="0" dirty="0" smtClean="0">
                          <a:solidFill>
                            <a:schemeClr val="tx2">
                              <a:lumMod val="50000"/>
                            </a:schemeClr>
                          </a:solidFill>
                          <a:effectLst/>
                        </a:rPr>
                        <a:t>23</a:t>
                      </a:r>
                    </a:p>
                    <a:p>
                      <a:pPr algn="r"/>
                      <a:r>
                        <a:rPr lang="es-MX" sz="2000" b="0" dirty="0" smtClean="0">
                          <a:solidFill>
                            <a:schemeClr val="tx2">
                              <a:lumMod val="50000"/>
                            </a:schemeClr>
                          </a:solidFill>
                          <a:effectLst/>
                        </a:rPr>
                        <a:t>25</a:t>
                      </a:r>
                    </a:p>
                    <a:p>
                      <a:pPr algn="r"/>
                      <a:r>
                        <a:rPr lang="es-MX" sz="2000" b="0" dirty="0" smtClean="0">
                          <a:solidFill>
                            <a:schemeClr val="tx2">
                              <a:lumMod val="50000"/>
                            </a:schemeClr>
                          </a:solidFill>
                          <a:effectLst/>
                        </a:rPr>
                        <a:t>27</a:t>
                      </a:r>
                    </a:p>
                    <a:p>
                      <a:pPr algn="r"/>
                      <a:r>
                        <a:rPr lang="es-MX" sz="2000" b="0" dirty="0" smtClean="0">
                          <a:solidFill>
                            <a:schemeClr val="tx2">
                              <a:lumMod val="50000"/>
                            </a:schemeClr>
                          </a:solidFill>
                          <a:effectLst/>
                        </a:rPr>
                        <a:t>29</a:t>
                      </a:r>
                    </a:p>
                    <a:p>
                      <a:pPr algn="r"/>
                      <a:r>
                        <a:rPr lang="es-MX" sz="2000" b="0" dirty="0" smtClean="0">
                          <a:solidFill>
                            <a:schemeClr val="tx2">
                              <a:lumMod val="50000"/>
                            </a:schemeClr>
                          </a:solidFill>
                          <a:effectLst/>
                        </a:rPr>
                        <a:t>30</a:t>
                      </a:r>
                    </a:p>
                    <a:p>
                      <a:pPr algn="r"/>
                      <a:r>
                        <a:rPr lang="es-MX" sz="2000" b="0" dirty="0" smtClean="0">
                          <a:solidFill>
                            <a:schemeClr val="tx2">
                              <a:lumMod val="50000"/>
                            </a:schemeClr>
                          </a:solidFill>
                          <a:effectLst/>
                        </a:rPr>
                        <a:t>31</a:t>
                      </a:r>
                    </a:p>
                    <a:p>
                      <a:pPr algn="r"/>
                      <a:r>
                        <a:rPr lang="es-MX" sz="2000" b="0" dirty="0" smtClean="0">
                          <a:solidFill>
                            <a:schemeClr val="tx2">
                              <a:lumMod val="50000"/>
                            </a:schemeClr>
                          </a:solidFill>
                          <a:effectLst/>
                        </a:rPr>
                        <a:t>33</a:t>
                      </a:r>
                    </a:p>
                    <a:p>
                      <a:pPr algn="r"/>
                      <a:r>
                        <a:rPr lang="es-MX" sz="2000" b="0" dirty="0" smtClean="0">
                          <a:solidFill>
                            <a:schemeClr val="tx2">
                              <a:lumMod val="50000"/>
                            </a:schemeClr>
                          </a:solidFill>
                          <a:effectLst/>
                        </a:rPr>
                        <a:t>37</a:t>
                      </a:r>
                    </a:p>
                    <a:p>
                      <a:pPr algn="r"/>
                      <a:r>
                        <a:rPr lang="es-MX" sz="2000" b="0" dirty="0" smtClean="0">
                          <a:solidFill>
                            <a:schemeClr val="tx2">
                              <a:lumMod val="50000"/>
                            </a:schemeClr>
                          </a:solidFill>
                          <a:effectLst/>
                        </a:rPr>
                        <a:t>38</a:t>
                      </a:r>
                      <a:endParaRPr lang="es-MX" sz="2000" b="0" dirty="0">
                        <a:solidFill>
                          <a:schemeClr val="tx2">
                            <a:lumMod val="50000"/>
                          </a:schemeClr>
                        </a:solidFill>
                        <a:effectLst/>
                      </a:endParaRPr>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598348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54842"/>
            <a:ext cx="10515600" cy="6209731"/>
          </a:xfrm>
        </p:spPr>
        <p:txBody>
          <a:bodyPr>
            <a:normAutofit/>
          </a:bodyPr>
          <a:lstStyle/>
          <a:p>
            <a:r>
              <a:rPr lang="es-MX" sz="2200" dirty="0" smtClean="0"/>
              <a:t>Un criterio normativo que permite evaluar el atractivo de un juego de azar es el criterio de </a:t>
            </a:r>
            <a:r>
              <a:rPr lang="es-MX" sz="2200" i="1" dirty="0" smtClean="0"/>
              <a:t>juego justo</a:t>
            </a:r>
            <a:r>
              <a:rPr lang="es-MX" sz="2200" dirty="0" smtClean="0"/>
              <a:t>.</a:t>
            </a:r>
          </a:p>
          <a:p>
            <a:r>
              <a:rPr lang="es-MX" sz="2200" dirty="0" smtClean="0"/>
              <a:t>Un juego es justo cuando su valor esperado es igual al precio que ha de pagarse por participar en el mismo.</a:t>
            </a:r>
          </a:p>
          <a:p>
            <a:r>
              <a:rPr lang="es-MX" sz="2200" dirty="0" smtClean="0"/>
              <a:t>Si el valor esperado fuera mayor (menor) que el precio, se trataría de una apuesta o </a:t>
            </a:r>
            <a:r>
              <a:rPr lang="es-MX" sz="2200" i="1" dirty="0" smtClean="0"/>
              <a:t>juego favorable (desfavorable)</a:t>
            </a:r>
            <a:r>
              <a:rPr lang="es-MX" sz="2200" dirty="0" smtClean="0"/>
              <a:t>.</a:t>
            </a:r>
          </a:p>
          <a:p>
            <a:endParaRPr lang="es-MX" sz="2200" dirty="0" smtClean="0"/>
          </a:p>
          <a:p>
            <a:r>
              <a:rPr lang="es-MX" sz="2200" dirty="0" smtClean="0"/>
              <a:t>La base de la utilidad esperada se encuentra en la paradoja de san Petersburgo</a:t>
            </a:r>
          </a:p>
          <a:p>
            <a:endParaRPr lang="es-MX" sz="2200" dirty="0" smtClean="0"/>
          </a:p>
          <a:p>
            <a:pPr marL="0" indent="0" algn="ctr">
              <a:buNone/>
            </a:pPr>
            <a:r>
              <a:rPr lang="es-MX" sz="2200" b="1" i="1" dirty="0" smtClean="0">
                <a:solidFill>
                  <a:srgbClr val="C00000"/>
                </a:solidFill>
              </a:rPr>
              <a:t>Alguien nos ofrece a participar en un juego consistente en lanzar reiteradamente al aire una moneda no truncada en cuanto el resultado del lanzamiento sea cara (sol). En el momento en el que salga la primera cruz (águila) cesan los lanzamientos y se satisface el premio. El premio consiste en dos pesos si el águila sale a la primera tirada, cuatro si sale en la segunda, ocho si sale en la tercera, y así el premio se irá duplicando a medida que se retrase el primer águila.</a:t>
            </a:r>
          </a:p>
          <a:p>
            <a:pPr marL="0" indent="0" algn="ctr">
              <a:buNone/>
            </a:pPr>
            <a:r>
              <a:rPr lang="es-MX" sz="2200" b="1" i="1" dirty="0" smtClean="0">
                <a:solidFill>
                  <a:srgbClr val="C00000"/>
                </a:solidFill>
              </a:rPr>
              <a:t>¿Cuál es el valor actuarial de este juego?¿Cuál será su precio justo?</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250634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341196"/>
                <a:ext cx="10515600" cy="6209729"/>
              </a:xfrm>
            </p:spPr>
            <p:txBody>
              <a:bodyPr>
                <a:normAutofit lnSpcReduction="10000"/>
              </a:bodyPr>
              <a:lstStyle/>
              <a:p>
                <a:r>
                  <a:rPr lang="es-MX" sz="2200" dirty="0" smtClean="0"/>
                  <a:t>El premio </a:t>
                </a:r>
                <a:r>
                  <a:rPr lang="es-MX" sz="2200" dirty="0" smtClean="0">
                    <a:latin typeface="Times New Roman" panose="02020603050405020304" pitchFamily="18" charset="0"/>
                    <a:cs typeface="Times New Roman" panose="02020603050405020304" pitchFamily="18" charset="0"/>
                  </a:rPr>
                  <a:t>(</a:t>
                </a:r>
                <a:r>
                  <a:rPr lang="es-MX" sz="2200" i="1" dirty="0" smtClean="0">
                    <a:latin typeface="Times New Roman" panose="02020603050405020304" pitchFamily="18" charset="0"/>
                    <a:cs typeface="Times New Roman" panose="02020603050405020304" pitchFamily="18" charset="0"/>
                  </a:rPr>
                  <a:t>x</a:t>
                </a:r>
                <a:r>
                  <a:rPr lang="es-MX" sz="2200" dirty="0" smtClean="0">
                    <a:latin typeface="Times New Roman" panose="02020603050405020304" pitchFamily="18" charset="0"/>
                    <a:cs typeface="Times New Roman" panose="02020603050405020304" pitchFamily="18" charset="0"/>
                  </a:rPr>
                  <a:t>)</a:t>
                </a:r>
                <a:r>
                  <a:rPr lang="es-MX" sz="2200" dirty="0" smtClean="0"/>
                  <a:t> del lanzamiento de la moneda esta dado por </a:t>
                </a:r>
              </a:p>
              <a:p>
                <a:endParaRPr lang="es-MX" sz="2200" dirty="0" smtClean="0"/>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𝑃𝑟𝑒𝑚𝑖𝑜</m:t>
                      </m:r>
                      <m:r>
                        <a:rPr lang="es-MX" sz="2200" b="0" i="1" smtClean="0">
                          <a:latin typeface="Cambria Math" panose="02040503050406030204" pitchFamily="18" charset="0"/>
                        </a:rPr>
                        <m:t>=</m:t>
                      </m:r>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𝑛</m:t>
                          </m:r>
                        </m:sup>
                      </m:sSup>
                    </m:oMath>
                  </m:oMathPara>
                </a14:m>
                <a:endParaRPr lang="es-MX" sz="2200" dirty="0" smtClean="0"/>
              </a:p>
              <a:p>
                <a:r>
                  <a:rPr lang="es-MX" sz="2200" dirty="0" smtClean="0"/>
                  <a:t>La probabilidad será</a:t>
                </a:r>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𝑝</m:t>
                      </m:r>
                      <m:r>
                        <a:rPr lang="es-MX" sz="2200" b="0" i="1" smtClean="0">
                          <a:latin typeface="Cambria Math" panose="02040503050406030204" pitchFamily="18" charset="0"/>
                        </a:rPr>
                        <m:t>=</m:t>
                      </m:r>
                      <m:sSup>
                        <m:sSupPr>
                          <m:ctrlPr>
                            <a:rPr lang="es-MX" sz="2200" b="0" i="1" smtClean="0">
                              <a:latin typeface="Cambria Math" panose="02040503050406030204" pitchFamily="18" charset="0"/>
                            </a:rPr>
                          </m:ctrlPr>
                        </m:sSupPr>
                        <m:e>
                          <m:d>
                            <m:dPr>
                              <m:ctrlPr>
                                <a:rPr lang="es-MX" sz="2200" b="0" i="1" smtClean="0">
                                  <a:latin typeface="Cambria Math" panose="02040503050406030204" pitchFamily="18" charset="0"/>
                                </a:rPr>
                              </m:ctrlPr>
                            </m:dPr>
                            <m:e>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e>
                          </m:d>
                        </m:e>
                        <m:sup>
                          <m:r>
                            <a:rPr lang="es-MX" sz="2200" b="0" i="1" smtClean="0">
                              <a:latin typeface="Cambria Math" panose="02040503050406030204" pitchFamily="18" charset="0"/>
                            </a:rPr>
                            <m:t>𝑛</m:t>
                          </m:r>
                        </m:sup>
                      </m:sSup>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𝑛</m:t>
                              </m:r>
                            </m:sup>
                          </m:sSup>
                        </m:den>
                      </m:f>
                    </m:oMath>
                  </m:oMathPara>
                </a14:m>
                <a:endParaRPr lang="es-MX" sz="2200" b="0" dirty="0" smtClean="0"/>
              </a:p>
              <a:p>
                <a:pPr marL="0" indent="0">
                  <a:buNone/>
                </a:pPr>
                <a:r>
                  <a:rPr lang="es-MX" sz="2200" dirty="0" smtClean="0"/>
                  <a:t>Por lo que el valor esperado del juego (lotería) es </a:t>
                </a:r>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𝐸</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𝐿</m:t>
                          </m:r>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r>
                        <a:rPr lang="es-MX" sz="2200" b="0" i="1" smtClean="0">
                          <a:latin typeface="Cambria Math" panose="02040503050406030204" pitchFamily="18" charset="0"/>
                        </a:rPr>
                        <m:t>2+</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2</m:t>
                              </m:r>
                            </m:sup>
                          </m:sSup>
                        </m:den>
                      </m:f>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3</m:t>
                              </m:r>
                            </m:sup>
                          </m:sSup>
                        </m:den>
                      </m:f>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3</m:t>
                          </m:r>
                        </m:sup>
                      </m:sSup>
                      <m:r>
                        <a:rPr lang="es-MX" sz="2200" b="0" i="1" smtClean="0">
                          <a:latin typeface="Cambria Math" panose="02040503050406030204" pitchFamily="18" charset="0"/>
                        </a:rPr>
                        <m:t>+…=</m:t>
                      </m:r>
                      <m:nary>
                        <m:naryPr>
                          <m:chr m:val="∑"/>
                          <m:ctrlPr>
                            <a:rPr lang="es-MX" sz="2200" b="0" i="1" smtClean="0">
                              <a:latin typeface="Cambria Math" panose="02040503050406030204" pitchFamily="18" charset="0"/>
                            </a:rPr>
                          </m:ctrlPr>
                        </m:naryPr>
                        <m:sub>
                          <m:r>
                            <m:rPr>
                              <m:brk m:alnAt="23"/>
                            </m:rPr>
                            <a:rPr lang="es-MX" sz="2200" b="0" i="1" smtClean="0">
                              <a:latin typeface="Cambria Math" panose="02040503050406030204" pitchFamily="18" charset="0"/>
                            </a:rPr>
                            <m:t>𝑖</m:t>
                          </m:r>
                          <m:r>
                            <a:rPr lang="es-MX" sz="2200" b="0" i="1" smtClean="0">
                              <a:latin typeface="Cambria Math" panose="02040503050406030204" pitchFamily="18" charset="0"/>
                            </a:rPr>
                            <m:t>=1</m:t>
                          </m:r>
                        </m:sub>
                        <m:sup>
                          <m:r>
                            <a:rPr lang="es-MX" sz="2200" b="0" i="1" smtClean="0">
                              <a:latin typeface="Cambria Math" panose="02040503050406030204" pitchFamily="18" charset="0"/>
                              <a:ea typeface="Cambria Math" panose="02040503050406030204" pitchFamily="18" charset="0"/>
                            </a:rPr>
                            <m:t>∞</m:t>
                          </m:r>
                        </m:sup>
                        <m:e>
                          <m:sSub>
                            <m:sSubPr>
                              <m:ctrlPr>
                                <a:rPr lang="es-MX" sz="2200" b="0" i="1" smtClean="0">
                                  <a:latin typeface="Cambria Math" panose="02040503050406030204" pitchFamily="18" charset="0"/>
                                </a:rPr>
                              </m:ctrlPr>
                            </m:sSubPr>
                            <m:e>
                              <m:r>
                                <a:rPr lang="es-MX" sz="2200" b="0" i="1" smtClean="0">
                                  <a:latin typeface="Cambria Math" panose="02040503050406030204" pitchFamily="18" charset="0"/>
                                </a:rPr>
                                <m:t>𝑝</m:t>
                              </m:r>
                            </m:e>
                            <m:sub>
                              <m:r>
                                <a:rPr lang="es-MX" sz="2200" b="0" i="1" smtClean="0">
                                  <a:latin typeface="Cambria Math" panose="02040503050406030204" pitchFamily="18" charset="0"/>
                                </a:rPr>
                                <m:t>𝑖</m:t>
                              </m:r>
                            </m:sub>
                          </m:sSub>
                          <m:sSub>
                            <m:sSubPr>
                              <m:ctrlPr>
                                <a:rPr lang="es-MX" sz="2200" b="0" i="1" smtClean="0">
                                  <a:latin typeface="Cambria Math" panose="02040503050406030204" pitchFamily="18" charset="0"/>
                                </a:rPr>
                              </m:ctrlPr>
                            </m:sSubPr>
                            <m:e>
                              <m:r>
                                <a:rPr lang="es-MX" sz="2200" b="0" i="1" smtClean="0">
                                  <a:latin typeface="Cambria Math" panose="02040503050406030204" pitchFamily="18" charset="0"/>
                                </a:rPr>
                                <m:t>𝑥</m:t>
                              </m:r>
                            </m:e>
                            <m:sub>
                              <m:r>
                                <a:rPr lang="es-MX" sz="2200" b="0" i="1" smtClean="0">
                                  <a:latin typeface="Cambria Math" panose="02040503050406030204" pitchFamily="18" charset="0"/>
                                </a:rPr>
                                <m:t>𝑖</m:t>
                              </m:r>
                            </m:sub>
                          </m:sSub>
                          <m:r>
                            <a:rPr lang="es-MX" sz="2200" i="1">
                              <a:latin typeface="Cambria Math" panose="02040503050406030204" pitchFamily="18" charset="0"/>
                              <a:ea typeface="Cambria Math" panose="02040503050406030204" pitchFamily="18" charset="0"/>
                            </a:rPr>
                            <m:t>→</m:t>
                          </m:r>
                          <m:r>
                            <a:rPr lang="es-MX" sz="2200" i="1" smtClean="0">
                              <a:latin typeface="Cambria Math" panose="02040503050406030204" pitchFamily="18" charset="0"/>
                              <a:ea typeface="Cambria Math" panose="02040503050406030204" pitchFamily="18" charset="0"/>
                            </a:rPr>
                            <m:t>∞</m:t>
                          </m:r>
                        </m:e>
                      </m:nary>
                    </m:oMath>
                  </m:oMathPara>
                </a14:m>
                <a:endParaRPr lang="es-MX" sz="2200" dirty="0" smtClean="0"/>
              </a:p>
              <a:p>
                <a:pPr marL="0" indent="0">
                  <a:buNone/>
                </a:pPr>
                <a:r>
                  <a:rPr lang="es-MX" sz="2200" dirty="0" smtClean="0"/>
                  <a:t>¿Cómo nadie esta dispuesto a pagar una cantidad ilimitada de dinero por participar el en juego?</a:t>
                </a:r>
              </a:p>
              <a:p>
                <a:pPr marL="0" indent="0">
                  <a:buNone/>
                </a:pPr>
                <a:r>
                  <a:rPr lang="es-MX" sz="2200" dirty="0" smtClean="0"/>
                  <a:t>El juego pone de manifiesto cómo los agentes deben tener en cuenta algo más que el valor esperado del juego </a:t>
                </a:r>
              </a:p>
              <a:p>
                <a:pPr marL="0" indent="0" algn="ctr">
                  <a:buNone/>
                </a:pPr>
                <a:r>
                  <a:rPr lang="es-MX" sz="2200" dirty="0" smtClean="0"/>
                  <a:t>… Los matemáticos, en su teoría, valoran más el dinero en proporción a la cantidad del mismo; la gente con sentido común, en la práctica, lo valoran en proporción a la utilidad que pueden obtener de él…</a:t>
                </a:r>
              </a:p>
              <a:p>
                <a:pPr marL="0" indent="0" algn="ctr">
                  <a:buNone/>
                </a:pPr>
                <a:r>
                  <a:rPr lang="es-MX" sz="2200" dirty="0" smtClean="0"/>
                  <a:t>Bernoulli (1738), </a:t>
                </a:r>
                <a:r>
                  <a:rPr lang="es-MX" sz="2200" dirty="0" err="1" smtClean="0"/>
                  <a:t>Cramer</a:t>
                </a:r>
                <a:r>
                  <a:rPr lang="es-MX" sz="2200" dirty="0" smtClean="0"/>
                  <a:t> (1728)</a:t>
                </a:r>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341196"/>
                <a:ext cx="10515600" cy="6209729"/>
              </a:xfrm>
              <a:blipFill rotWithShape="0">
                <a:blip r:embed="rId2"/>
                <a:stretch>
                  <a:fillRect l="-754" t="-1766" r="-754"/>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4173122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477672"/>
                <a:ext cx="10515600" cy="5699291"/>
              </a:xfrm>
            </p:spPr>
            <p:txBody>
              <a:bodyPr>
                <a:normAutofit/>
              </a:bodyPr>
              <a:lstStyle/>
              <a:p>
                <a:pPr marL="0" indent="0">
                  <a:buNone/>
                </a:pPr>
                <a:r>
                  <a:rPr lang="es-MX" sz="2200" dirty="0" smtClean="0"/>
                  <a:t>La solución incorpora las preferencias individuales como determinantes de la elección personal de cada agente a través de una función de utilidad definida sobre los premios monetarios (Función de Bernoulli).</a:t>
                </a:r>
              </a:p>
              <a:p>
                <a:pPr marL="0" indent="0">
                  <a:buNone/>
                </a:pPr>
                <a:r>
                  <a:rPr lang="es-MX" sz="2200" dirty="0" smtClean="0"/>
                  <a:t>Se trata de calcular la media probabilística,  no de los premios directamente, sino de la utilidad personal que reportan dichos premios</a:t>
                </a:r>
              </a:p>
              <a:p>
                <a:pPr marL="0" indent="0">
                  <a:buNone/>
                </a:pPr>
                <a:endParaRPr lang="es-MX" sz="2200" dirty="0" smtClean="0"/>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𝐸</m:t>
                      </m:r>
                      <m:d>
                        <m:dPr>
                          <m:begChr m:val="["/>
                          <m:endChr m:val="]"/>
                          <m:ctrlPr>
                            <a:rPr lang="es-MX" sz="2200" b="0" i="1" smtClean="0">
                              <a:latin typeface="Cambria Math" panose="02040503050406030204" pitchFamily="18" charset="0"/>
                            </a:rPr>
                          </m:ctrlPr>
                        </m:dPr>
                        <m:e>
                          <m:r>
                            <a:rPr lang="es-MX" sz="2200" b="0" i="1" smtClean="0">
                              <a:latin typeface="Cambria Math" panose="02040503050406030204" pitchFamily="18" charset="0"/>
                            </a:rPr>
                            <m:t>𝑢</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𝐿</m:t>
                              </m:r>
                            </m:e>
                          </m:d>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r>
                        <a:rPr lang="es-MX" sz="2200" b="0" i="1" smtClean="0">
                          <a:latin typeface="Cambria Math" panose="02040503050406030204" pitchFamily="18" charset="0"/>
                        </a:rPr>
                        <m:t>𝑢</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2</m:t>
                          </m:r>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2</m:t>
                              </m:r>
                            </m:sup>
                          </m:sSup>
                        </m:den>
                      </m:f>
                      <m:r>
                        <a:rPr lang="es-MX" sz="2200" b="0" i="1" smtClean="0">
                          <a:latin typeface="Cambria Math" panose="02040503050406030204" pitchFamily="18" charset="0"/>
                        </a:rPr>
                        <m:t>𝑢</m:t>
                      </m:r>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2</m:t>
                              </m:r>
                            </m:sup>
                          </m:sSup>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3</m:t>
                              </m:r>
                            </m:sup>
                          </m:sSup>
                        </m:den>
                      </m:f>
                      <m:r>
                        <a:rPr lang="es-MX" sz="2200" b="0" i="1" smtClean="0">
                          <a:latin typeface="Cambria Math" panose="02040503050406030204" pitchFamily="18" charset="0"/>
                        </a:rPr>
                        <m:t>𝑢</m:t>
                      </m:r>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3</m:t>
                              </m:r>
                            </m:sup>
                          </m:sSup>
                        </m:e>
                      </m:d>
                      <m:r>
                        <a:rPr lang="es-MX" sz="2200" b="0" i="1" smtClean="0">
                          <a:latin typeface="Cambria Math" panose="02040503050406030204" pitchFamily="18" charset="0"/>
                        </a:rPr>
                        <m:t>+…=</m:t>
                      </m:r>
                      <m:nary>
                        <m:naryPr>
                          <m:chr m:val="∑"/>
                          <m:ctrlPr>
                            <a:rPr lang="es-MX" sz="2200" b="0" i="1" smtClean="0">
                              <a:latin typeface="Cambria Math" panose="02040503050406030204" pitchFamily="18" charset="0"/>
                            </a:rPr>
                          </m:ctrlPr>
                        </m:naryPr>
                        <m:sub>
                          <m:r>
                            <m:rPr>
                              <m:brk m:alnAt="23"/>
                            </m:rPr>
                            <a:rPr lang="es-MX" sz="2200" b="0" i="1" smtClean="0">
                              <a:latin typeface="Cambria Math" panose="02040503050406030204" pitchFamily="18" charset="0"/>
                            </a:rPr>
                            <m:t>𝑛</m:t>
                          </m:r>
                          <m:r>
                            <a:rPr lang="es-MX" sz="2200" b="0" i="1" smtClean="0">
                              <a:latin typeface="Cambria Math" panose="02040503050406030204" pitchFamily="18" charset="0"/>
                            </a:rPr>
                            <m:t>=1</m:t>
                          </m:r>
                        </m:sub>
                        <m:sup>
                          <m:r>
                            <a:rPr lang="es-MX" sz="2200" b="0" i="1" smtClean="0">
                              <a:latin typeface="Cambria Math" panose="02040503050406030204" pitchFamily="18" charset="0"/>
                              <a:ea typeface="Cambria Math" panose="02040503050406030204" pitchFamily="18" charset="0"/>
                            </a:rPr>
                            <m:t>∞</m:t>
                          </m:r>
                        </m:sup>
                        <m:e>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𝑢</m:t>
                              </m:r>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𝑛</m:t>
                                      </m:r>
                                    </m:sup>
                                  </m:sSup>
                                </m:e>
                              </m:d>
                            </m:num>
                            <m:den>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2</m:t>
                                  </m:r>
                                </m:e>
                                <m:sup>
                                  <m:r>
                                    <a:rPr lang="es-MX" sz="2200" b="0" i="1" smtClean="0">
                                      <a:latin typeface="Cambria Math" panose="02040503050406030204" pitchFamily="18" charset="0"/>
                                    </a:rPr>
                                    <m:t>𝑛</m:t>
                                  </m:r>
                                </m:sup>
                              </m:sSup>
                            </m:den>
                          </m:f>
                        </m:e>
                      </m:nary>
                    </m:oMath>
                  </m:oMathPara>
                </a14:m>
                <a:endParaRPr lang="es-MX" sz="2200" b="0" dirty="0" smtClean="0"/>
              </a:p>
              <a:p>
                <a:pPr marL="0" indent="0">
                  <a:buNone/>
                </a:pPr>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477672"/>
                <a:ext cx="10515600" cy="5699291"/>
              </a:xfrm>
              <a:blipFill rotWithShape="0">
                <a:blip r:embed="rId2"/>
                <a:stretch>
                  <a:fillRect l="-754" t="-1283"/>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3273079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28645"/>
            <a:ext cx="10515600" cy="685753"/>
          </a:xfrm>
        </p:spPr>
        <p:txBody>
          <a:bodyPr>
            <a:normAutofit/>
          </a:bodyPr>
          <a:lstStyle/>
          <a:p>
            <a:pPr algn="ctr"/>
            <a:r>
              <a:rPr lang="es-MX" sz="2800" b="1" dirty="0" smtClean="0">
                <a:solidFill>
                  <a:srgbClr val="C00000"/>
                </a:solidFill>
                <a:effectLst>
                  <a:outerShdw blurRad="38100" dist="38100" dir="2700000" algn="tl">
                    <a:srgbClr val="000000">
                      <a:alpha val="43137"/>
                    </a:srgbClr>
                  </a:outerShdw>
                </a:effectLst>
              </a:rPr>
              <a:t>El enfoque axiomático de Von Newman y </a:t>
            </a:r>
            <a:r>
              <a:rPr lang="es-MX" sz="2800" b="1" dirty="0" err="1" smtClean="0">
                <a:solidFill>
                  <a:srgbClr val="C00000"/>
                </a:solidFill>
                <a:effectLst>
                  <a:outerShdw blurRad="38100" dist="38100" dir="2700000" algn="tl">
                    <a:srgbClr val="000000">
                      <a:alpha val="43137"/>
                    </a:srgbClr>
                  </a:outerShdw>
                </a:effectLst>
              </a:rPr>
              <a:t>Mongenstern</a:t>
            </a:r>
            <a:endParaRPr lang="es-MX" sz="28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91319" y="1146412"/>
                <a:ext cx="11273051" cy="5030551"/>
              </a:xfrm>
            </p:spPr>
            <p:txBody>
              <a:bodyPr>
                <a:normAutofit lnSpcReduction="10000"/>
              </a:bodyPr>
              <a:lstStyle/>
              <a:p>
                <a:pPr>
                  <a:spcAft>
                    <a:spcPts val="1200"/>
                  </a:spcAft>
                </a:pPr>
                <a:r>
                  <a:rPr lang="es-MX" sz="2300" dirty="0" smtClean="0"/>
                  <a:t>Supongamos un espacio de loterías </a:t>
                </a:r>
                <a14:m>
                  <m:oMath xmlns:m="http://schemas.openxmlformats.org/officeDocument/2006/math">
                    <m:r>
                      <a:rPr lang="es-MX" sz="2300" b="0" i="1" smtClean="0">
                        <a:latin typeface="Cambria Math" panose="02040503050406030204" pitchFamily="18" charset="0"/>
                      </a:rPr>
                      <m:t>𝐿</m:t>
                    </m:r>
                    <m:r>
                      <a:rPr lang="es-MX" sz="2300" b="0" i="1" smtClean="0">
                        <a:latin typeface="Cambria Math" panose="02040503050406030204" pitchFamily="18" charset="0"/>
                      </a:rPr>
                      <m:t>=</m:t>
                    </m:r>
                    <m:d>
                      <m:dPr>
                        <m:begChr m:val="{"/>
                        <m:endChr m:val="}"/>
                        <m:ctrlPr>
                          <a:rPr lang="es-MX" sz="2300" b="0" i="1" smtClean="0">
                            <a:latin typeface="Cambria Math" panose="02040503050406030204" pitchFamily="18" charset="0"/>
                          </a:rPr>
                        </m:ctrlPr>
                      </m:dPr>
                      <m:e>
                        <m:sSub>
                          <m:sSubPr>
                            <m:ctrlPr>
                              <a:rPr lang="es-MX" sz="2300" b="0" i="1" smtClean="0">
                                <a:latin typeface="Cambria Math" panose="02040503050406030204" pitchFamily="18" charset="0"/>
                              </a:rPr>
                            </m:ctrlPr>
                          </m:sSubPr>
                          <m:e>
                            <m:r>
                              <a:rPr lang="es-MX" sz="2300" b="0" i="1" smtClean="0">
                                <a:latin typeface="Cambria Math" panose="02040503050406030204" pitchFamily="18" charset="0"/>
                              </a:rPr>
                              <m:t>𝐿</m:t>
                            </m:r>
                          </m:e>
                          <m:sub>
                            <m:r>
                              <a:rPr lang="es-MX" sz="2300" b="0" i="1" smtClean="0">
                                <a:latin typeface="Cambria Math" panose="02040503050406030204" pitchFamily="18" charset="0"/>
                              </a:rPr>
                              <m:t>1</m:t>
                            </m:r>
                          </m:sub>
                        </m:sSub>
                        <m:r>
                          <a:rPr lang="es-MX" sz="2300" b="0" i="1" smtClean="0">
                            <a:latin typeface="Cambria Math" panose="02040503050406030204" pitchFamily="18" charset="0"/>
                          </a:rPr>
                          <m:t>,</m:t>
                        </m:r>
                        <m:sSub>
                          <m:sSubPr>
                            <m:ctrlPr>
                              <a:rPr lang="es-MX" sz="2300" b="0" i="1" smtClean="0">
                                <a:latin typeface="Cambria Math" panose="02040503050406030204" pitchFamily="18" charset="0"/>
                              </a:rPr>
                            </m:ctrlPr>
                          </m:sSubPr>
                          <m:e>
                            <m:r>
                              <a:rPr lang="es-MX" sz="2300" b="0" i="1" smtClean="0">
                                <a:latin typeface="Cambria Math" panose="02040503050406030204" pitchFamily="18" charset="0"/>
                              </a:rPr>
                              <m:t>𝐿</m:t>
                            </m:r>
                          </m:e>
                          <m:sub>
                            <m:r>
                              <a:rPr lang="es-MX" sz="2300" b="0" i="1" smtClean="0">
                                <a:latin typeface="Cambria Math" panose="02040503050406030204" pitchFamily="18" charset="0"/>
                              </a:rPr>
                              <m:t>2</m:t>
                            </m:r>
                          </m:sub>
                        </m:sSub>
                        <m:r>
                          <a:rPr lang="es-MX" sz="2300" b="0" i="1" smtClean="0">
                            <a:latin typeface="Cambria Math" panose="02040503050406030204" pitchFamily="18" charset="0"/>
                          </a:rPr>
                          <m:t>,…,</m:t>
                        </m:r>
                        <m:sSub>
                          <m:sSubPr>
                            <m:ctrlPr>
                              <a:rPr lang="es-MX" sz="2300" b="0" i="1" smtClean="0">
                                <a:latin typeface="Cambria Math" panose="02040503050406030204" pitchFamily="18" charset="0"/>
                              </a:rPr>
                            </m:ctrlPr>
                          </m:sSubPr>
                          <m:e>
                            <m:r>
                              <a:rPr lang="es-MX" sz="2300" b="0" i="1" smtClean="0">
                                <a:latin typeface="Cambria Math" panose="02040503050406030204" pitchFamily="18" charset="0"/>
                              </a:rPr>
                              <m:t>𝐿</m:t>
                            </m:r>
                          </m:e>
                          <m:sub>
                            <m:r>
                              <a:rPr lang="es-MX" sz="2300" b="0" i="1" smtClean="0">
                                <a:latin typeface="Cambria Math" panose="02040503050406030204" pitchFamily="18" charset="0"/>
                              </a:rPr>
                              <m:t>𝑠</m:t>
                            </m:r>
                          </m:sub>
                        </m:sSub>
                      </m:e>
                    </m:d>
                  </m:oMath>
                </a14:m>
                <a:r>
                  <a:rPr lang="es-MX" sz="2300" dirty="0" smtClean="0"/>
                  <a:t>. Conjunto de todas las loterías sobre las que se establece la elección.</a:t>
                </a:r>
              </a:p>
              <a:p>
                <a:pPr>
                  <a:spcAft>
                    <a:spcPts val="1200"/>
                  </a:spcAft>
                </a:pPr>
                <a:r>
                  <a:rPr lang="es-MX" sz="2300" dirty="0" smtClean="0"/>
                  <a:t>Las loterías pueden ser </a:t>
                </a:r>
                <a:r>
                  <a:rPr lang="es-MX" sz="2300" i="1" dirty="0" smtClean="0"/>
                  <a:t>simples</a:t>
                </a:r>
                <a:r>
                  <a:rPr lang="es-MX" sz="2300" dirty="0" smtClean="0"/>
                  <a:t> (con premios que son ciertos, compuestas (loterías que sus premios son, a su vez, loterías) y </a:t>
                </a:r>
                <a:r>
                  <a:rPr lang="es-MX" sz="2300" i="1" dirty="0" smtClean="0"/>
                  <a:t>degeneradas</a:t>
                </a:r>
                <a:r>
                  <a:rPr lang="es-MX" sz="2300" dirty="0" smtClean="0"/>
                  <a:t> (ofrecen un  solo premio con probabilidad unitaria).</a:t>
                </a:r>
              </a:p>
              <a:p>
                <a:pPr>
                  <a:spcAft>
                    <a:spcPts val="1200"/>
                  </a:spcAft>
                </a:pPr>
                <a:r>
                  <a:rPr lang="es-MX" sz="2300" dirty="0" smtClean="0"/>
                  <a:t>Establecemos una relación binaria sobre los elementos de </a:t>
                </a:r>
                <a:r>
                  <a:rPr lang="es-MX" sz="2300" i="1" dirty="0" smtClean="0">
                    <a:latin typeface="Times New Roman" panose="02020603050405020304" pitchFamily="18" charset="0"/>
                    <a:cs typeface="Times New Roman" panose="02020603050405020304" pitchFamily="18" charset="0"/>
                  </a:rPr>
                  <a:t>L</a:t>
                </a:r>
                <a:r>
                  <a:rPr lang="es-MX" sz="2300" dirty="0" smtClean="0"/>
                  <a:t>, la relación binaria </a:t>
                </a:r>
                <a:r>
                  <a:rPr lang="es-MX" sz="2300" i="1" dirty="0" smtClean="0"/>
                  <a:t>ser al menos tan preferida a </a:t>
                </a:r>
                <a14:m>
                  <m:oMath xmlns:m="http://schemas.openxmlformats.org/officeDocument/2006/math">
                    <m:r>
                      <a:rPr lang="es-MX" altLang="es-MX" sz="2400" b="0" i="1" smtClean="0">
                        <a:latin typeface="Cambria Math" panose="02040503050406030204" pitchFamily="18" charset="0"/>
                        <a:ea typeface="Cambria Math" panose="02040503050406030204" pitchFamily="18" charset="0"/>
                      </a:rPr>
                      <m:t>(</m:t>
                    </m:r>
                    <m:r>
                      <a:rPr lang="es-MX" sz="2400" i="1" smtClean="0">
                        <a:latin typeface="Cambria Math" panose="02040503050406030204" pitchFamily="18" charset="0"/>
                        <a:ea typeface="Cambria Math" panose="02040503050406030204" pitchFamily="18" charset="0"/>
                      </a:rPr>
                      <m:t>≿</m:t>
                    </m:r>
                    <m:r>
                      <a:rPr lang="es-MX" altLang="es-MX" sz="2400" b="0" i="1" smtClean="0">
                        <a:latin typeface="Cambria Math" panose="02040503050406030204" pitchFamily="18" charset="0"/>
                        <a:ea typeface="Cambria Math" panose="02040503050406030204" pitchFamily="18" charset="0"/>
                      </a:rPr>
                      <m:t>)</m:t>
                    </m:r>
                  </m:oMath>
                </a14:m>
                <a:r>
                  <a:rPr lang="es-MX" sz="2300" dirty="0" smtClean="0"/>
                  <a:t> y se denotan en un conjunto de axiomas.</a:t>
                </a:r>
              </a:p>
              <a:p>
                <a:pPr marL="457200" indent="-457200">
                  <a:spcAft>
                    <a:spcPts val="1200"/>
                  </a:spcAft>
                  <a:buAutoNum type="arabicPeriod"/>
                </a:pPr>
                <a:r>
                  <a:rPr lang="es-MX" sz="2300" dirty="0" err="1" smtClean="0">
                    <a:solidFill>
                      <a:srgbClr val="C00000"/>
                    </a:solidFill>
                    <a:effectLst>
                      <a:outerShdw blurRad="38100" dist="38100" dir="2700000" algn="tl">
                        <a:srgbClr val="000000">
                          <a:alpha val="43137"/>
                        </a:srgbClr>
                      </a:outerShdw>
                    </a:effectLst>
                  </a:rPr>
                  <a:t>Preorden</a:t>
                </a:r>
                <a:r>
                  <a:rPr lang="es-MX" sz="2300" dirty="0" smtClean="0">
                    <a:solidFill>
                      <a:srgbClr val="C00000"/>
                    </a:solidFill>
                    <a:effectLst>
                      <a:outerShdw blurRad="38100" dist="38100" dir="2700000" algn="tl">
                        <a:srgbClr val="000000">
                          <a:alpha val="43137"/>
                        </a:srgbClr>
                      </a:outerShdw>
                    </a:effectLst>
                  </a:rPr>
                  <a:t> </a:t>
                </a:r>
                <a:r>
                  <a:rPr lang="es-MX" sz="2300" dirty="0" smtClean="0"/>
                  <a:t>completo. La relación binaria es </a:t>
                </a:r>
                <a:r>
                  <a:rPr lang="es-MX" sz="2300" i="1" dirty="0" smtClean="0"/>
                  <a:t>completa, reflexiva y transitiva</a:t>
                </a:r>
                <a:endParaRPr lang="es-MX" sz="2300" dirty="0" smtClean="0"/>
              </a:p>
              <a:p>
                <a:pPr marL="457200" indent="-457200">
                  <a:spcAft>
                    <a:spcPts val="1200"/>
                  </a:spcAft>
                  <a:buAutoNum type="arabicPeriod"/>
                </a:pPr>
                <a:r>
                  <a:rPr lang="es-MX" sz="2300" dirty="0" smtClean="0">
                    <a:solidFill>
                      <a:srgbClr val="C00000"/>
                    </a:solidFill>
                    <a:effectLst>
                      <a:outerShdw blurRad="38100" dist="38100" dir="2700000" algn="tl">
                        <a:srgbClr val="000000">
                          <a:alpha val="43137"/>
                        </a:srgbClr>
                      </a:outerShdw>
                    </a:effectLst>
                  </a:rPr>
                  <a:t>Continuidad</a:t>
                </a:r>
                <a:r>
                  <a:rPr lang="es-MX" sz="2300" dirty="0" smtClean="0"/>
                  <a:t>. </a:t>
                </a:r>
                <a14:m>
                  <m:oMath xmlns:m="http://schemas.openxmlformats.org/officeDocument/2006/math">
                    <m:r>
                      <a:rPr lang="es-MX" sz="230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1</m:t>
                        </m:r>
                      </m:sub>
                    </m:sSub>
                    <m:r>
                      <a:rPr lang="es-MX" sz="2300" b="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2</m:t>
                        </m:r>
                      </m:sub>
                    </m:sSub>
                    <m:r>
                      <a:rPr lang="es-MX" sz="2300" b="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3</m:t>
                        </m:r>
                      </m:sub>
                    </m:sSub>
                    <m:r>
                      <a:rPr lang="es-MX" sz="2300" b="0" i="1" smtClean="0">
                        <a:latin typeface="Cambria Math" panose="02040503050406030204" pitchFamily="18" charset="0"/>
                        <a:ea typeface="Cambria Math" panose="02040503050406030204" pitchFamily="18" charset="0"/>
                      </a:rPr>
                      <m:t>∈</m:t>
                    </m:r>
                    <m:r>
                      <a:rPr lang="es-MX" sz="2300" b="0" i="1" smtClean="0">
                        <a:latin typeface="Cambria Math" panose="02040503050406030204" pitchFamily="18" charset="0"/>
                        <a:ea typeface="Cambria Math" panose="02040503050406030204" pitchFamily="18" charset="0"/>
                      </a:rPr>
                      <m:t>𝐿</m:t>
                    </m:r>
                  </m:oMath>
                </a14:m>
                <a:r>
                  <a:rPr lang="es-MX" sz="2300" dirty="0" smtClean="0"/>
                  <a:t>, tal que </a:t>
                </a:r>
                <a14:m>
                  <m:oMath xmlns:m="http://schemas.openxmlformats.org/officeDocument/2006/math">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1</m:t>
                        </m:r>
                      </m:sub>
                    </m:sSub>
                    <m:r>
                      <a:rPr lang="es-MX" sz="2300" b="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2</m:t>
                        </m:r>
                      </m:sub>
                    </m:sSub>
                    <m:r>
                      <a:rPr lang="es-MX" sz="2300" b="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3</m:t>
                        </m:r>
                      </m:sub>
                    </m:sSub>
                  </m:oMath>
                </a14:m>
                <a:r>
                  <a:rPr lang="es-MX" sz="2300" dirty="0" smtClean="0"/>
                  <a:t> ha de existir una probabilidad </a:t>
                </a:r>
                <a:br>
                  <a:rPr lang="es-MX" sz="2300" dirty="0" smtClean="0"/>
                </a:br>
                <a14:m>
                  <m:oMath xmlns:m="http://schemas.openxmlformats.org/officeDocument/2006/math">
                    <m:r>
                      <a:rPr lang="es-MX" sz="2300" b="0" i="1" smtClean="0">
                        <a:latin typeface="Cambria Math" panose="02040503050406030204" pitchFamily="18" charset="0"/>
                      </a:rPr>
                      <m:t>𝑝</m:t>
                    </m:r>
                    <m:r>
                      <a:rPr lang="es-MX" sz="2300" b="0" i="1" smtClean="0">
                        <a:latin typeface="Cambria Math" panose="02040503050406030204" pitchFamily="18" charset="0"/>
                        <a:ea typeface="Cambria Math" panose="02040503050406030204" pitchFamily="18" charset="0"/>
                      </a:rPr>
                      <m:t>∈</m:t>
                    </m:r>
                    <m:d>
                      <m:dPr>
                        <m:ctrlPr>
                          <a:rPr lang="es-MX" sz="2300" b="0" i="1" smtClean="0">
                            <a:latin typeface="Cambria Math" panose="02040503050406030204" pitchFamily="18" charset="0"/>
                            <a:ea typeface="Cambria Math" panose="02040503050406030204" pitchFamily="18" charset="0"/>
                          </a:rPr>
                        </m:ctrlPr>
                      </m:dPr>
                      <m:e>
                        <m:r>
                          <a:rPr lang="es-MX" sz="2300" b="0" i="1" smtClean="0">
                            <a:latin typeface="Cambria Math" panose="02040503050406030204" pitchFamily="18" charset="0"/>
                            <a:ea typeface="Cambria Math" panose="02040503050406030204" pitchFamily="18" charset="0"/>
                          </a:rPr>
                          <m:t>0,1</m:t>
                        </m:r>
                      </m:e>
                    </m:d>
                  </m:oMath>
                </a14:m>
                <a:r>
                  <a:rPr lang="es-MX" sz="2300" dirty="0" smtClean="0"/>
                  <a:t> tal que </a:t>
                </a:r>
                <a14:m>
                  <m:oMath xmlns:m="http://schemas.openxmlformats.org/officeDocument/2006/math">
                    <m:d>
                      <m:dPr>
                        <m:ctrlPr>
                          <a:rPr lang="es-MX" sz="2300" i="1" smtClean="0">
                            <a:latin typeface="Cambria Math" panose="02040503050406030204" pitchFamily="18" charset="0"/>
                          </a:rPr>
                        </m:ctrlPr>
                      </m:dPr>
                      <m:e>
                        <m:r>
                          <a:rPr lang="es-MX" sz="2300" b="0" i="1" smtClean="0">
                            <a:latin typeface="Cambria Math" panose="02040503050406030204" pitchFamily="18" charset="0"/>
                          </a:rPr>
                          <m:t>𝑝</m:t>
                        </m:r>
                        <m:r>
                          <a:rPr lang="es-MX" sz="2300" b="0" i="1" smtClean="0">
                            <a:latin typeface="Cambria Math" panose="02040503050406030204" pitchFamily="18" charset="0"/>
                          </a:rPr>
                          <m:t>,</m:t>
                        </m:r>
                        <m:sSub>
                          <m:sSubPr>
                            <m:ctrlPr>
                              <a:rPr lang="es-MX" sz="2300" b="0" i="1" smtClean="0">
                                <a:latin typeface="Cambria Math" panose="02040503050406030204" pitchFamily="18" charset="0"/>
                              </a:rPr>
                            </m:ctrlPr>
                          </m:sSubPr>
                          <m:e>
                            <m:r>
                              <a:rPr lang="es-MX" sz="2300" b="0" i="1" smtClean="0">
                                <a:latin typeface="Cambria Math" panose="02040503050406030204" pitchFamily="18" charset="0"/>
                              </a:rPr>
                              <m:t>𝐿</m:t>
                            </m:r>
                          </m:e>
                          <m:sub>
                            <m:r>
                              <a:rPr lang="es-MX" sz="2300" b="0" i="1" smtClean="0">
                                <a:latin typeface="Cambria Math" panose="02040503050406030204" pitchFamily="18" charset="0"/>
                              </a:rPr>
                              <m:t>1,</m:t>
                            </m:r>
                          </m:sub>
                        </m:sSub>
                        <m:sSub>
                          <m:sSubPr>
                            <m:ctrlPr>
                              <a:rPr lang="es-MX" sz="2300" b="0" i="1" smtClean="0">
                                <a:latin typeface="Cambria Math" panose="02040503050406030204" pitchFamily="18" charset="0"/>
                              </a:rPr>
                            </m:ctrlPr>
                          </m:sSubPr>
                          <m:e>
                            <m:r>
                              <a:rPr lang="es-MX" sz="2300" b="0" i="1" smtClean="0">
                                <a:latin typeface="Cambria Math" panose="02040503050406030204" pitchFamily="18" charset="0"/>
                              </a:rPr>
                              <m:t>𝐿</m:t>
                            </m:r>
                          </m:e>
                          <m:sub>
                            <m:r>
                              <a:rPr lang="es-MX" sz="2300" b="0" i="1" smtClean="0">
                                <a:latin typeface="Cambria Math" panose="02040503050406030204" pitchFamily="18" charset="0"/>
                              </a:rPr>
                              <m:t>3</m:t>
                            </m:r>
                          </m:sub>
                        </m:sSub>
                      </m:e>
                    </m:d>
                    <m:r>
                      <a:rPr lang="es-MX" sz="2300" i="1" smtClean="0">
                        <a:latin typeface="Cambria Math" panose="02040503050406030204" pitchFamily="18" charset="0"/>
                        <a:ea typeface="Cambria Math" panose="02040503050406030204" pitchFamily="18" charset="0"/>
                      </a:rPr>
                      <m:t>∼</m:t>
                    </m:r>
                    <m:sSub>
                      <m:sSubPr>
                        <m:ctrlPr>
                          <a:rPr lang="es-MX" sz="2300" i="1" smtClean="0">
                            <a:latin typeface="Cambria Math" panose="02040503050406030204" pitchFamily="18" charset="0"/>
                            <a:ea typeface="Cambria Math" panose="02040503050406030204" pitchFamily="18" charset="0"/>
                          </a:rPr>
                        </m:ctrlPr>
                      </m:sSubPr>
                      <m:e>
                        <m:r>
                          <a:rPr lang="es-MX" sz="2300" b="0" i="1" smtClean="0">
                            <a:latin typeface="Cambria Math" panose="02040503050406030204" pitchFamily="18" charset="0"/>
                            <a:ea typeface="Cambria Math" panose="02040503050406030204" pitchFamily="18" charset="0"/>
                          </a:rPr>
                          <m:t>𝐿</m:t>
                        </m:r>
                      </m:e>
                      <m:sub>
                        <m:r>
                          <a:rPr lang="es-MX" sz="2300" b="0" i="1" smtClean="0">
                            <a:latin typeface="Cambria Math" panose="02040503050406030204" pitchFamily="18" charset="0"/>
                            <a:ea typeface="Cambria Math" panose="02040503050406030204" pitchFamily="18" charset="0"/>
                          </a:rPr>
                          <m:t>2</m:t>
                        </m:r>
                      </m:sub>
                    </m:sSub>
                  </m:oMath>
                </a14:m>
                <a:endParaRPr lang="es-MX" sz="2300" dirty="0" smtClean="0"/>
              </a:p>
              <a:p>
                <a:pPr marL="0" indent="0">
                  <a:spcAft>
                    <a:spcPts val="1200"/>
                  </a:spcAft>
                  <a:buNone/>
                </a:pPr>
                <a:r>
                  <a:rPr lang="es-MX" sz="2300" dirty="0" smtClean="0"/>
                  <a:t>Estos axiomas garantizan la existencia de una función de utilidad definida sobre loterías </a:t>
                </a:r>
                <a:r>
                  <a:rPr lang="es-MX" sz="2300" i="1" dirty="0" smtClean="0">
                    <a:latin typeface="Times New Roman" panose="02020603050405020304" pitchFamily="18" charset="0"/>
                    <a:cs typeface="Times New Roman" panose="02020603050405020304" pitchFamily="18" charset="0"/>
                  </a:rPr>
                  <a:t>u</a:t>
                </a:r>
                <a:r>
                  <a:rPr lang="es-MX" sz="2300" dirty="0" smtClean="0">
                    <a:latin typeface="Times New Roman" panose="02020603050405020304" pitchFamily="18" charset="0"/>
                    <a:cs typeface="Times New Roman" panose="02020603050405020304" pitchFamily="18" charset="0"/>
                  </a:rPr>
                  <a:t>(</a:t>
                </a:r>
                <a:r>
                  <a:rPr lang="es-MX" sz="2300" i="1" dirty="0" smtClean="0">
                    <a:latin typeface="Times New Roman" panose="02020603050405020304" pitchFamily="18" charset="0"/>
                    <a:cs typeface="Times New Roman" panose="02020603050405020304" pitchFamily="18" charset="0"/>
                  </a:rPr>
                  <a:t>L</a:t>
                </a:r>
                <a:r>
                  <a:rPr lang="es-MX" sz="2300" dirty="0" smtClean="0">
                    <a:latin typeface="Times New Roman" panose="02020603050405020304" pitchFamily="18" charset="0"/>
                    <a:cs typeface="Times New Roman" panose="02020603050405020304" pitchFamily="18" charset="0"/>
                  </a:rPr>
                  <a:t>)</a:t>
                </a:r>
                <a:r>
                  <a:rPr lang="es-MX" sz="2300" dirty="0" smtClean="0"/>
                  <a:t> y la función de utilidad esperada que preserva el orden</a:t>
                </a:r>
                <a:endParaRPr lang="es-MX" sz="23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91319" y="1146412"/>
                <a:ext cx="11273051" cy="5030551"/>
              </a:xfrm>
              <a:blipFill rotWithShape="0">
                <a:blip r:embed="rId2"/>
                <a:stretch>
                  <a:fillRect l="-865" t="-2061" r="-1298" b="-121"/>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23</a:t>
            </a:fld>
            <a:endParaRPr lang="en-US" dirty="0"/>
          </a:p>
        </p:txBody>
      </p:sp>
      <mc:AlternateContent xmlns:mc="http://schemas.openxmlformats.org/markup-compatibility/2006" xmlns:a14="http://schemas.microsoft.com/office/drawing/2010/main">
        <mc:Choice Requires="a14">
          <p:sp>
            <p:nvSpPr>
              <p:cNvPr id="5" name="CuadroTexto 4"/>
              <p:cNvSpPr txBox="1"/>
              <p:nvPr/>
            </p:nvSpPr>
            <p:spPr>
              <a:xfrm>
                <a:off x="3534770" y="6217850"/>
                <a:ext cx="4722126"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1</m:t>
                          </m:r>
                        </m:sub>
                      </m:sSub>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𝐿</m:t>
                      </m:r>
                      <m:r>
                        <a:rPr lang="es-MX" b="0" i="1" smtClean="0">
                          <a:latin typeface="Cambria Math" panose="02040503050406030204" pitchFamily="18" charset="0"/>
                          <a:ea typeface="Cambria Math" panose="02040503050406030204" pitchFamily="18" charset="0"/>
                        </a:rPr>
                        <m:t>:       </m:t>
                      </m:r>
                      <m:d>
                        <m:dPr>
                          <m:ctrlPr>
                            <a:rPr lang="es-MX" b="0" i="1" smtClean="0">
                              <a:latin typeface="Cambria Math" panose="02040503050406030204" pitchFamily="18" charset="0"/>
                              <a:ea typeface="Cambria Math" panose="02040503050406030204" pitchFamily="18" charset="0"/>
                            </a:rPr>
                          </m:ctrlPr>
                        </m:dPr>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1</m:t>
                              </m:r>
                            </m:sub>
                          </m:sSub>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2</m:t>
                              </m:r>
                            </m:sub>
                          </m:sSub>
                        </m:e>
                      </m:d>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𝑢</m:t>
                      </m:r>
                      <m:d>
                        <m:dPr>
                          <m:ctrlPr>
                            <a:rPr lang="es-MX" b="0" i="1" smtClean="0">
                              <a:latin typeface="Cambria Math" panose="02040503050406030204" pitchFamily="18" charset="0"/>
                              <a:ea typeface="Cambria Math" panose="02040503050406030204" pitchFamily="18" charset="0"/>
                            </a:rPr>
                          </m:ctrlPr>
                        </m:dPr>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1</m:t>
                              </m:r>
                            </m:sub>
                          </m:sSub>
                        </m:e>
                      </m:d>
                      <m:r>
                        <a:rPr lang="es-MX" b="0" i="1" smtClean="0">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𝑢</m:t>
                      </m:r>
                      <m:d>
                        <m:dPr>
                          <m:ctrlPr>
                            <a:rPr lang="es-MX" i="1">
                              <a:latin typeface="Cambria Math" panose="02040503050406030204" pitchFamily="18" charset="0"/>
                              <a:ea typeface="Cambria Math" panose="02040503050406030204" pitchFamily="18" charset="0"/>
                            </a:rPr>
                          </m:ctrlPr>
                        </m:dPr>
                        <m:e>
                          <m:sSub>
                            <m:sSubPr>
                              <m:ctrlPr>
                                <a:rPr lang="es-MX" i="1" smtClean="0">
                                  <a:latin typeface="Cambria Math" panose="02040503050406030204" pitchFamily="18" charset="0"/>
                                  <a:ea typeface="Cambria Math" panose="02040503050406030204" pitchFamily="18" charset="0"/>
                                </a:rPr>
                              </m:ctrlPr>
                            </m:sSubPr>
                            <m:e>
                              <m:r>
                                <a:rPr lang="es-MX" i="1">
                                  <a:latin typeface="Cambria Math" panose="02040503050406030204" pitchFamily="18" charset="0"/>
                                  <a:ea typeface="Cambria Math" panose="02040503050406030204" pitchFamily="18" charset="0"/>
                                </a:rPr>
                                <m:t>𝐿</m:t>
                              </m:r>
                            </m:e>
                            <m:sub>
                              <m:r>
                                <a:rPr lang="es-MX" b="0" i="1" smtClean="0">
                                  <a:latin typeface="Cambria Math" panose="02040503050406030204" pitchFamily="18" charset="0"/>
                                  <a:ea typeface="Cambria Math" panose="02040503050406030204" pitchFamily="18" charset="0"/>
                                </a:rPr>
                                <m:t>2</m:t>
                              </m:r>
                            </m:sub>
                          </m:sSub>
                        </m:e>
                      </m:d>
                    </m:oMath>
                  </m:oMathPara>
                </a14:m>
                <a:endParaRPr lang="es-MX" dirty="0"/>
              </a:p>
            </p:txBody>
          </p:sp>
        </mc:Choice>
        <mc:Fallback xmlns="">
          <p:sp>
            <p:nvSpPr>
              <p:cNvPr id="5" name="CuadroTexto 4"/>
              <p:cNvSpPr txBox="1">
                <a:spLocks noRot="1" noChangeAspect="1" noMove="1" noResize="1" noEditPoints="1" noAdjustHandles="1" noChangeArrowheads="1" noChangeShapeType="1" noTextEdit="1"/>
              </p:cNvSpPr>
              <p:nvPr/>
            </p:nvSpPr>
            <p:spPr>
              <a:xfrm>
                <a:off x="3534770" y="6217850"/>
                <a:ext cx="4722126" cy="276999"/>
              </a:xfrm>
              <a:prstGeom prst="rect">
                <a:avLst/>
              </a:prstGeom>
              <a:blipFill rotWithShape="0">
                <a:blip r:embed="rId3"/>
                <a:stretch>
                  <a:fillRect b="-15556"/>
                </a:stretch>
              </a:blipFill>
            </p:spPr>
            <p:txBody>
              <a:bodyPr/>
              <a:lstStyle/>
              <a:p>
                <a:r>
                  <a:rPr lang="es-MX">
                    <a:noFill/>
                  </a:rPr>
                  <a:t> </a:t>
                </a:r>
              </a:p>
            </p:txBody>
          </p:sp>
        </mc:Fallback>
      </mc:AlternateContent>
    </p:spTree>
    <p:extLst>
      <p:ext uri="{BB962C8B-B14F-4D97-AF65-F5344CB8AC3E}">
        <p14:creationId xmlns:p14="http://schemas.microsoft.com/office/powerpoint/2010/main" val="163665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504967"/>
                <a:ext cx="10515600" cy="5671996"/>
              </a:xfrm>
            </p:spPr>
            <p:txBody>
              <a:bodyPr>
                <a:normAutofit/>
              </a:bodyPr>
              <a:lstStyle/>
              <a:p>
                <a:pPr>
                  <a:lnSpc>
                    <a:spcPct val="100000"/>
                  </a:lnSpc>
                </a:pPr>
                <a:r>
                  <a:rPr lang="es-MX" sz="2200" dirty="0" smtClean="0"/>
                  <a:t>Los siguientes axiomas son específicos de la utilidad esperada</a:t>
                </a:r>
              </a:p>
              <a:p>
                <a:pPr>
                  <a:lnSpc>
                    <a:spcPct val="100000"/>
                  </a:lnSpc>
                </a:pPr>
                <a:endParaRPr lang="es-MX" sz="2200" dirty="0" smtClean="0"/>
              </a:p>
              <a:p>
                <a:pPr marL="273050" indent="-273050">
                  <a:lnSpc>
                    <a:spcPct val="100000"/>
                  </a:lnSpc>
                  <a:buNone/>
                </a:pPr>
                <a:r>
                  <a:rPr lang="es-MX" sz="2200" dirty="0" smtClean="0"/>
                  <a:t>3. Reducción (de loterías compuestas). Al agente sólo le interesa la magnitud y      probabilidades de los premios, no el mecanismo aleatorio que los genera.</a:t>
                </a:r>
              </a:p>
              <a:p>
                <a:pPr marL="273050" indent="-273050">
                  <a:lnSpc>
                    <a:spcPct val="100000"/>
                  </a:lnSpc>
                  <a:buNone/>
                </a:pPr>
                <a:r>
                  <a:rPr lang="es-MX" sz="2200" dirty="0" smtClean="0"/>
                  <a:t>4. Independencia (de alternativas irrelevantes). El orden de preferencias entre dos loterías no se altera al mezclarlas con otras terceras sino cambia la estructura de probabilidades</a:t>
                </a:r>
              </a:p>
              <a:p>
                <a:pPr marL="273050" indent="-273050">
                  <a:lnSpc>
                    <a:spcPct val="100000"/>
                  </a:lnSpc>
                  <a:buNone/>
                </a:pPr>
                <a:r>
                  <a:rPr lang="es-MX" sz="2200" dirty="0" smtClean="0">
                    <a:ea typeface="Cambria Math" panose="02040503050406030204" pitchFamily="18" charset="0"/>
                  </a:rPr>
                  <a:t>		</a:t>
                </a:r>
                <a14:m>
                  <m:oMath xmlns:m="http://schemas.openxmlformats.org/officeDocument/2006/math">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𝐿</m:t>
                    </m:r>
                  </m:oMath>
                </a14:m>
                <a:r>
                  <a:rPr lang="es-MX" sz="2200" dirty="0" smtClean="0"/>
                  <a:t> tales que </a:t>
                </a:r>
                <a14:m>
                  <m:oMath xmlns:m="http://schemas.openxmlformats.org/officeDocument/2006/math">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𝐿</m:t>
                        </m:r>
                      </m:e>
                      <m:sub>
                        <m:r>
                          <a:rPr lang="es-MX" sz="2200" b="0" i="1" smtClean="0">
                            <a:latin typeface="Cambria Math" panose="02040503050406030204" pitchFamily="18" charset="0"/>
                          </a:rPr>
                          <m:t>1</m:t>
                        </m:r>
                      </m:sub>
                    </m:sSub>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r>
                      <a:rPr lang="es-MX" sz="220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𝑝</m:t>
                    </m:r>
                    <m:r>
                      <a:rPr lang="es-MX" sz="2200" b="0" i="1" smtClean="0">
                        <a:latin typeface="Cambria Math" panose="02040503050406030204" pitchFamily="18" charset="0"/>
                        <a:ea typeface="Cambria Math" panose="02040503050406030204" pitchFamily="18" charset="0"/>
                      </a:rPr>
                      <m:t>∈</m:t>
                    </m:r>
                    <m:d>
                      <m:dPr>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0,1</m:t>
                        </m:r>
                      </m:e>
                    </m:d>
                    <m:r>
                      <a:rPr lang="es-MX" sz="2200" b="0" i="1" smtClean="0">
                        <a:latin typeface="Cambria Math" panose="02040503050406030204" pitchFamily="18" charset="0"/>
                        <a:ea typeface="Cambria Math" panose="02040503050406030204" pitchFamily="18" charset="0"/>
                      </a:rPr>
                      <m:t>; ∀</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𝑖</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𝐿</m:t>
                    </m:r>
                  </m:oMath>
                </a14:m>
                <a:endParaRPr lang="es-MX" sz="2200" dirty="0" smtClean="0"/>
              </a:p>
              <a:p>
                <a:pPr marL="273050" indent="-273050">
                  <a:lnSpc>
                    <a:spcPct val="100000"/>
                  </a:lnSpc>
                  <a:buNone/>
                </a:pPr>
                <a:r>
                  <a:rPr lang="es-MX" sz="2200" dirty="0" smtClean="0"/>
                  <a:t> 				         </a:t>
                </a:r>
                <a14:m>
                  <m:oMath xmlns:m="http://schemas.openxmlformats.org/officeDocument/2006/math">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𝐿</m:t>
                        </m:r>
                      </m:e>
                      <m:sub>
                        <m:r>
                          <a:rPr lang="es-MX" sz="2200" b="0" i="1" smtClean="0">
                            <a:latin typeface="Cambria Math" panose="02040503050406030204" pitchFamily="18" charset="0"/>
                          </a:rPr>
                          <m:t>3</m:t>
                        </m:r>
                      </m:sub>
                    </m:sSub>
                    <m:r>
                      <a:rPr lang="es-MX" sz="2200" i="1" smtClean="0">
                        <a:latin typeface="Cambria Math" panose="02040503050406030204" pitchFamily="18" charset="0"/>
                        <a:ea typeface="Cambria Math" panose="02040503050406030204" pitchFamily="18" charset="0"/>
                      </a:rPr>
                      <m:t>≡</m:t>
                    </m:r>
                    <m:d>
                      <m:dPr>
                        <m:ctrlPr>
                          <a:rPr lang="es-MX" sz="220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𝑝</m:t>
                        </m:r>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𝑖</m:t>
                            </m:r>
                          </m:sub>
                        </m:sSub>
                      </m:e>
                    </m:d>
                    <m:r>
                      <a:rPr lang="es-MX" sz="2200" i="1" smtClean="0">
                        <a:latin typeface="Cambria Math" panose="02040503050406030204" pitchFamily="18" charset="0"/>
                        <a:ea typeface="Cambria Math" panose="02040503050406030204" pitchFamily="18" charset="0"/>
                      </a:rPr>
                      <m:t>≿</m:t>
                    </m:r>
                    <m:d>
                      <m:dPr>
                        <m:ctrlPr>
                          <a:rPr lang="es-MX" sz="220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𝑝</m:t>
                        </m:r>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𝑖</m:t>
                            </m:r>
                          </m:sub>
                        </m:sSub>
                      </m:e>
                    </m:d>
                    <m:r>
                      <a:rPr lang="es-MX" sz="2200" b="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4</m:t>
                        </m:r>
                      </m:sub>
                    </m:sSub>
                  </m:oMath>
                </a14:m>
                <a:endParaRPr lang="es-MX" sz="2200" dirty="0" smtClean="0"/>
              </a:p>
              <a:p>
                <a:pPr marL="0" indent="0">
                  <a:lnSpc>
                    <a:spcPct val="100000"/>
                  </a:lnSpc>
                  <a:buNone/>
                </a:pPr>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504967"/>
                <a:ext cx="10515600" cy="5671996"/>
              </a:xfrm>
              <a:blipFill rotWithShape="0">
                <a:blip r:embed="rId2"/>
                <a:stretch>
                  <a:fillRect l="-754" t="-753"/>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4161905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03866"/>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Teorema de la utilidad esperada</a:t>
            </a:r>
            <a:endParaRPr lang="es-MX" sz="32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14149" y="1091821"/>
                <a:ext cx="10739651" cy="5363570"/>
              </a:xfrm>
            </p:spPr>
            <p:txBody>
              <a:bodyPr>
                <a:normAutofit/>
              </a:bodyPr>
              <a:lstStyle/>
              <a:p>
                <a:pPr>
                  <a:spcBef>
                    <a:spcPts val="1200"/>
                  </a:spcBef>
                </a:pPr>
                <a:r>
                  <a:rPr lang="es-MX" sz="2200" dirty="0" smtClean="0"/>
                  <a:t>De acuerdo con el axioma de reducción, toda lotería del espacio de loterías </a:t>
                </a:r>
                <a14:m>
                  <m:oMath xmlns:m="http://schemas.openxmlformats.org/officeDocument/2006/math">
                    <m:d>
                      <m:dPr>
                        <m:ctrlPr>
                          <a:rPr lang="es-MX" sz="2200" i="1" smtClean="0">
                            <a:latin typeface="Cambria Math" panose="02040503050406030204" pitchFamily="18" charset="0"/>
                          </a:rPr>
                        </m:ctrlPr>
                      </m:dPr>
                      <m:e>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𝑖</m:t>
                            </m:r>
                          </m:sub>
                        </m:sSub>
                        <m:r>
                          <a:rPr lang="es-MX" sz="220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𝐿</m:t>
                        </m:r>
                      </m:e>
                    </m:d>
                  </m:oMath>
                </a14:m>
                <a:r>
                  <a:rPr lang="es-MX" sz="2200" dirty="0" smtClean="0"/>
                  <a:t> puede reducirse, hasta acabar siendo formulada en términos de un conjunto dado de premios ciertos </a:t>
                </a:r>
                <a14:m>
                  <m:oMath xmlns:m="http://schemas.openxmlformats.org/officeDocument/2006/math">
                    <m:r>
                      <m:rPr>
                        <m:sty m:val="p"/>
                      </m:rPr>
                      <a:rPr lang="el-GR" sz="2200" i="1" smtClean="0">
                        <a:latin typeface="Cambria Math" panose="02040503050406030204" pitchFamily="18" charset="0"/>
                        <a:ea typeface="Cambria Math" panose="02040503050406030204" pitchFamily="18" charset="0"/>
                      </a:rPr>
                      <m:t>Χ</m:t>
                    </m:r>
                    <m:r>
                      <a:rPr lang="el-GR" sz="2200" i="1" smtClean="0">
                        <a:latin typeface="Cambria Math" panose="02040503050406030204" pitchFamily="18" charset="0"/>
                        <a:ea typeface="Cambria Math" panose="02040503050406030204" pitchFamily="18" charset="0"/>
                      </a:rPr>
                      <m:t>≡</m:t>
                    </m:r>
                    <m:d>
                      <m:dPr>
                        <m:begChr m:val="{"/>
                        <m:endChr m:val="}"/>
                        <m:ctrlPr>
                          <a:rPr lang="el-GR" sz="2200" i="1" smtClean="0">
                            <a:latin typeface="Cambria Math" panose="02040503050406030204" pitchFamily="18" charset="0"/>
                            <a:ea typeface="Cambria Math" panose="02040503050406030204" pitchFamily="18" charset="0"/>
                          </a:rPr>
                        </m:ctrlPr>
                      </m:dPr>
                      <m:e>
                        <m:sSub>
                          <m:sSubPr>
                            <m:ctrlPr>
                              <a:rPr lang="el-GR"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l-GR"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sSub>
                          <m:sSubPr>
                            <m:ctrlPr>
                              <a:rPr lang="el-GR"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𝑅</m:t>
                            </m:r>
                          </m:sub>
                        </m:sSub>
                      </m:e>
                    </m:d>
                  </m:oMath>
                </a14:m>
                <a:r>
                  <a:rPr lang="es-MX" sz="2200" dirty="0" smtClean="0"/>
                  <a:t> con una determinadas probabilidades asociadas a cada uno de esos premios ciertos </a:t>
                </a:r>
                <a14:m>
                  <m:oMath xmlns:m="http://schemas.openxmlformats.org/officeDocument/2006/math">
                    <m:r>
                      <m:rPr>
                        <m:sty m:val="p"/>
                      </m:rPr>
                      <a:rPr lang="el-GR" sz="2200" i="1" smtClean="0">
                        <a:latin typeface="Cambria Math" panose="02040503050406030204" pitchFamily="18" charset="0"/>
                        <a:ea typeface="Cambria Math" panose="02040503050406030204" pitchFamily="18" charset="0"/>
                      </a:rPr>
                      <m:t>Π</m:t>
                    </m:r>
                    <m:r>
                      <a:rPr lang="es-MX" sz="2200" i="1">
                        <a:latin typeface="Cambria Math" panose="02040503050406030204" pitchFamily="18" charset="0"/>
                        <a:ea typeface="Cambria Math" panose="02040503050406030204" pitchFamily="18" charset="0"/>
                      </a:rPr>
                      <m:t>≡</m:t>
                    </m:r>
                    <m:d>
                      <m:dPr>
                        <m:begChr m:val="{"/>
                        <m:endChr m:val="}"/>
                        <m:ctrlPr>
                          <a:rPr lang="es-MX" sz="2200" i="1" smtClean="0">
                            <a:latin typeface="Cambria Math" panose="02040503050406030204" pitchFamily="18" charset="0"/>
                            <a:ea typeface="Cambria Math" panose="02040503050406030204" pitchFamily="18" charset="0"/>
                          </a:rPr>
                        </m:ctrlPr>
                      </m:dPr>
                      <m:e>
                        <m:sSub>
                          <m:sSubPr>
                            <m:ctrlPr>
                              <a:rPr lang="es-MX" sz="2200" i="1" smtClean="0">
                                <a:latin typeface="Cambria Math" panose="02040503050406030204" pitchFamily="18" charset="0"/>
                                <a:ea typeface="Cambria Math" panose="02040503050406030204" pitchFamily="18" charset="0"/>
                              </a:rPr>
                            </m:ctrlPr>
                          </m:sSubPr>
                          <m:e>
                            <m:r>
                              <a:rPr lang="es-MX" sz="220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ea typeface="Cambria Math" panose="02040503050406030204" pitchFamily="18" charset="0"/>
                              </a:rPr>
                              <m:t>𝑅</m:t>
                            </m:r>
                          </m:sub>
                        </m:sSub>
                      </m:e>
                    </m:d>
                  </m:oMath>
                </a14:m>
                <a:r>
                  <a:rPr lang="es-MX" sz="2200" dirty="0" smtClean="0"/>
                  <a:t>, donde</a:t>
                </a:r>
              </a:p>
              <a:p>
                <a:endParaRPr lang="es-MX" sz="1100" dirty="0" smtClean="0"/>
              </a:p>
              <a:p>
                <a:pPr marL="0" indent="0">
                  <a:buNone/>
                </a:pPr>
                <a14:m>
                  <m:oMathPara xmlns:m="http://schemas.openxmlformats.org/officeDocument/2006/math">
                    <m:oMathParaPr>
                      <m:jc m:val="centerGroup"/>
                    </m:oMathParaPr>
                    <m:oMath xmlns:m="http://schemas.openxmlformats.org/officeDocument/2006/math">
                      <m:nary>
                        <m:naryPr>
                          <m:chr m:val="∑"/>
                          <m:ctrlPr>
                            <a:rPr lang="es-MX" sz="2200" i="1" smtClean="0">
                              <a:latin typeface="Cambria Math" panose="02040503050406030204" pitchFamily="18" charset="0"/>
                            </a:rPr>
                          </m:ctrlPr>
                        </m:naryPr>
                        <m:sub>
                          <m:r>
                            <m:rPr>
                              <m:brk m:alnAt="23"/>
                            </m:rPr>
                            <a:rPr lang="es-MX" sz="2200" b="0" i="1" smtClean="0">
                              <a:latin typeface="Cambria Math" panose="02040503050406030204" pitchFamily="18" charset="0"/>
                            </a:rPr>
                            <m:t>𝑟</m:t>
                          </m:r>
                          <m:r>
                            <a:rPr lang="es-MX" sz="2200" b="0" i="1" smtClean="0">
                              <a:latin typeface="Cambria Math" panose="02040503050406030204" pitchFamily="18" charset="0"/>
                            </a:rPr>
                            <m:t>=1</m:t>
                          </m:r>
                        </m:sub>
                        <m:sup>
                          <m:r>
                            <a:rPr lang="es-MX" sz="2200" b="0" i="1" smtClean="0">
                              <a:latin typeface="Cambria Math" panose="02040503050406030204" pitchFamily="18" charset="0"/>
                            </a:rPr>
                            <m:t>𝑅</m:t>
                          </m:r>
                        </m:sup>
                        <m:e>
                          <m:sSub>
                            <m:sSubPr>
                              <m:ctrlPr>
                                <a:rPr lang="es-MX" sz="2200" i="1" smtClean="0">
                                  <a:latin typeface="Cambria Math" panose="02040503050406030204" pitchFamily="18" charset="0"/>
                                </a:rPr>
                              </m:ctrlPr>
                            </m:sSubPr>
                            <m:e>
                              <m:r>
                                <a:rPr lang="es-MX" sz="220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rPr>
                                <m:t>𝑟</m:t>
                              </m:r>
                            </m:sub>
                          </m:sSub>
                          <m:r>
                            <a:rPr lang="es-MX" sz="2200" b="0" i="1" smtClean="0">
                              <a:latin typeface="Cambria Math" panose="02040503050406030204" pitchFamily="18" charset="0"/>
                            </a:rPr>
                            <m:t>=1</m:t>
                          </m:r>
                        </m:e>
                      </m:nary>
                    </m:oMath>
                  </m:oMathPara>
                </a14:m>
                <a:endParaRPr lang="es-MX" sz="2200" dirty="0" smtClean="0"/>
              </a:p>
              <a:p>
                <a:pPr marL="0" indent="0">
                  <a:buNone/>
                </a:pPr>
                <a:r>
                  <a:rPr lang="es-MX" sz="2200" dirty="0" smtClean="0"/>
                  <a:t>Existe una función de utilidad llamada de Bernoulli, definida sobre los premios ciertos u(x) que permite calcular las utilidades esperadas de acuerdo con una expresión lineal (independencia) en las probabilidades</a:t>
                </a:r>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𝑈𝐸</m:t>
                      </m:r>
                      <m:d>
                        <m:dPr>
                          <m:ctrlPr>
                            <a:rPr lang="es-MX" sz="2200" b="0" i="1" smtClean="0">
                              <a:latin typeface="Cambria Math" panose="02040503050406030204" pitchFamily="18" charset="0"/>
                            </a:rPr>
                          </m:ctrlPr>
                        </m:dPr>
                        <m:e>
                          <m:sSub>
                            <m:sSubPr>
                              <m:ctrlPr>
                                <a:rPr lang="es-MX" sz="2200" b="0" i="1" smtClean="0">
                                  <a:latin typeface="Cambria Math" panose="02040503050406030204" pitchFamily="18" charset="0"/>
                                </a:rPr>
                              </m:ctrlPr>
                            </m:sSubPr>
                            <m:e>
                              <m:r>
                                <a:rPr lang="es-MX" sz="2200" b="0" i="1" smtClean="0">
                                  <a:latin typeface="Cambria Math" panose="02040503050406030204" pitchFamily="18" charset="0"/>
                                </a:rPr>
                                <m:t>𝐿</m:t>
                              </m:r>
                            </m:e>
                            <m:sub>
                              <m:r>
                                <a:rPr lang="es-MX" sz="2200" b="0" i="1" smtClean="0">
                                  <a:latin typeface="Cambria Math" panose="02040503050406030204" pitchFamily="18" charset="0"/>
                                </a:rPr>
                                <m:t>𝑖</m:t>
                              </m:r>
                            </m:sub>
                          </m:sSub>
                        </m:e>
                      </m:d>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𝐸</m:t>
                      </m:r>
                      <m:d>
                        <m:dPr>
                          <m:begChr m:val="["/>
                          <m:endChr m:val="]"/>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𝑖</m:t>
                                  </m:r>
                                </m:sub>
                              </m:sSub>
                            </m:e>
                          </m:d>
                        </m:e>
                      </m:d>
                      <m:r>
                        <a:rPr lang="es-MX" sz="2200" b="0" i="1" smtClean="0">
                          <a:latin typeface="Cambria Math" panose="02040503050406030204" pitchFamily="18" charset="0"/>
                          <a:ea typeface="Cambria Math" panose="02040503050406030204" pitchFamily="18" charset="0"/>
                        </a:rPr>
                        <m:t>=</m:t>
                      </m:r>
                      <m:nary>
                        <m:naryPr>
                          <m:chr m:val="∑"/>
                          <m:ctrlPr>
                            <a:rPr lang="es-MX" sz="2200" b="0" i="1" smtClean="0">
                              <a:latin typeface="Cambria Math" panose="02040503050406030204" pitchFamily="18" charset="0"/>
                              <a:ea typeface="Cambria Math" panose="02040503050406030204" pitchFamily="18" charset="0"/>
                            </a:rPr>
                          </m:ctrlPr>
                        </m:naryPr>
                        <m:sub>
                          <m:r>
                            <m:rPr>
                              <m:brk m:alnAt="23"/>
                            </m:rPr>
                            <a:rPr lang="es-MX" sz="2200" b="0" i="1" smtClean="0">
                              <a:latin typeface="Cambria Math" panose="02040503050406030204" pitchFamily="18" charset="0"/>
                              <a:ea typeface="Cambria Math" panose="02040503050406030204" pitchFamily="18" charset="0"/>
                            </a:rPr>
                            <m:t>𝑟</m:t>
                          </m:r>
                          <m:r>
                            <a:rPr lang="es-MX" sz="2200" b="0" i="1" smtClean="0">
                              <a:latin typeface="Cambria Math" panose="02040503050406030204" pitchFamily="18" charset="0"/>
                              <a:ea typeface="Cambria Math" panose="02040503050406030204" pitchFamily="18" charset="0"/>
                            </a:rPr>
                            <m:t>=1</m:t>
                          </m:r>
                        </m:sub>
                        <m:sup>
                          <m:r>
                            <a:rPr lang="es-MX" sz="2200" b="0" i="1" smtClean="0">
                              <a:latin typeface="Cambria Math" panose="02040503050406030204" pitchFamily="18" charset="0"/>
                              <a:ea typeface="Cambria Math" panose="02040503050406030204" pitchFamily="18" charset="0"/>
                            </a:rPr>
                            <m:t>𝑅</m:t>
                          </m:r>
                        </m:sup>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ea typeface="Cambria Math" panose="02040503050406030204" pitchFamily="18" charset="0"/>
                                </a:rPr>
                                <m:t>𝑟</m:t>
                              </m:r>
                            </m:sub>
                          </m:sSub>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𝑟</m:t>
                                  </m:r>
                                </m:sub>
                              </m:sSub>
                            </m:e>
                          </m:d>
                        </m:e>
                      </m:nary>
                    </m:oMath>
                  </m:oMathPara>
                </a14:m>
                <a:endParaRPr lang="es-MX" sz="2200" dirty="0" smtClean="0"/>
              </a:p>
              <a:p>
                <a:pPr marL="0" indent="0">
                  <a:buNone/>
                </a:pPr>
                <a:r>
                  <a:rPr lang="es-MX" sz="2200" dirty="0" smtClean="0"/>
                  <a:t>Las utilidades esperadas así calculadas preservan un orden</a:t>
                </a:r>
              </a:p>
              <a:p>
                <a:pPr marL="0" indent="0">
                  <a:buNone/>
                </a:pPr>
                <a:endParaRPr lang="es-MX" sz="1000" dirty="0" smtClean="0"/>
              </a:p>
              <a:p>
                <a:pPr marL="0" indent="0">
                  <a:buNone/>
                </a:pPr>
                <a14:m>
                  <m:oMathPara xmlns:m="http://schemas.openxmlformats.org/officeDocument/2006/math">
                    <m:oMathParaPr>
                      <m:jc m:val="centerGroup"/>
                    </m:oMathParaPr>
                    <m:oMath xmlns:m="http://schemas.openxmlformats.org/officeDocument/2006/math">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𝐿</m:t>
                      </m:r>
                      <m:r>
                        <a:rPr lang="es-MX" sz="2200" b="0" i="1" smtClean="0">
                          <a:latin typeface="Cambria Math" panose="02040503050406030204" pitchFamily="18" charset="0"/>
                          <a:ea typeface="Cambria Math" panose="02040503050406030204" pitchFamily="18" charset="0"/>
                        </a:rPr>
                        <m:t>: </m:t>
                      </m:r>
                      <m:d>
                        <m:dPr>
                          <m:ctrlPr>
                            <a:rPr lang="es-MX" sz="2200" b="0" i="1" smtClean="0">
                              <a:latin typeface="Cambria Math" panose="02040503050406030204" pitchFamily="18" charset="0"/>
                              <a:ea typeface="Cambria Math" panose="02040503050406030204" pitchFamily="18" charset="0"/>
                            </a:rPr>
                          </m:ctrlPr>
                        </m:dPr>
                        <m:e>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𝐿</m:t>
                              </m:r>
                            </m:e>
                            <m:sub>
                              <m:r>
                                <a:rPr lang="es-MX" sz="2200" b="0" i="1" smtClean="0">
                                  <a:latin typeface="Cambria Math" panose="02040503050406030204" pitchFamily="18" charset="0"/>
                                </a:rPr>
                                <m:t>1</m:t>
                              </m:r>
                            </m:sub>
                          </m:sSub>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e>
                      </m:d>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𝐸</m:t>
                      </m:r>
                      <m:d>
                        <m:dPr>
                          <m:begChr m:val="["/>
                          <m:endChr m:val="]"/>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1</m:t>
                                  </m:r>
                                </m:sub>
                              </m:sSub>
                            </m:e>
                          </m:d>
                        </m:e>
                      </m:d>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𝐸</m:t>
                      </m:r>
                      <m:d>
                        <m:dPr>
                          <m:begChr m:val="["/>
                          <m:endChr m:val="]"/>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𝐿</m:t>
                                  </m:r>
                                </m:e>
                                <m:sub>
                                  <m:r>
                                    <a:rPr lang="es-MX" sz="2200" b="0" i="1" smtClean="0">
                                      <a:latin typeface="Cambria Math" panose="02040503050406030204" pitchFamily="18" charset="0"/>
                                      <a:ea typeface="Cambria Math" panose="02040503050406030204" pitchFamily="18" charset="0"/>
                                    </a:rPr>
                                    <m:t>2</m:t>
                                  </m:r>
                                </m:sub>
                              </m:sSub>
                            </m:e>
                          </m:d>
                        </m:e>
                      </m:d>
                    </m:oMath>
                  </m:oMathPara>
                </a14:m>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14149" y="1091821"/>
                <a:ext cx="10739651" cy="5363570"/>
              </a:xfrm>
              <a:blipFill rotWithShape="0">
                <a:blip r:embed="rId2"/>
                <a:stretch>
                  <a:fillRect l="-738" t="-1364" r="-568"/>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17524435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Marcador de contenido 6"/>
              <p:cNvSpPr>
                <a:spLocks noGrp="1"/>
              </p:cNvSpPr>
              <p:nvPr>
                <p:ph sz="half" idx="2"/>
              </p:nvPr>
            </p:nvSpPr>
            <p:spPr>
              <a:xfrm>
                <a:off x="481264" y="1253331"/>
                <a:ext cx="5181600" cy="4351338"/>
              </a:xfrm>
            </p:spPr>
            <p:txBody>
              <a:bodyPr>
                <a:normAutofit/>
              </a:bodyPr>
              <a:lstStyle/>
              <a:p>
                <a:r>
                  <a:rPr lang="es-MX" sz="2200" dirty="0" smtClean="0"/>
                  <a:t>Dada una función de utilidad de Bernoulli </a:t>
                </a:r>
                <a:r>
                  <a:rPr lang="es-MX" sz="2200" i="1" dirty="0" smtClean="0">
                    <a:latin typeface="Times New Roman" panose="02020603050405020304" pitchFamily="18" charset="0"/>
                    <a:cs typeface="Times New Roman" panose="02020603050405020304" pitchFamily="18" charset="0"/>
                  </a:rPr>
                  <a:t>u</a:t>
                </a:r>
                <a:r>
                  <a:rPr lang="es-MX" sz="2200" dirty="0" smtClean="0">
                    <a:latin typeface="Times New Roman" panose="02020603050405020304" pitchFamily="18" charset="0"/>
                    <a:cs typeface="Times New Roman" panose="02020603050405020304" pitchFamily="18" charset="0"/>
                  </a:rPr>
                  <a:t>(</a:t>
                </a:r>
                <a:r>
                  <a:rPr lang="es-MX" sz="2200" i="1" dirty="0" smtClean="0">
                    <a:latin typeface="Times New Roman" panose="02020603050405020304" pitchFamily="18" charset="0"/>
                    <a:cs typeface="Times New Roman" panose="02020603050405020304" pitchFamily="18" charset="0"/>
                  </a:rPr>
                  <a:t>x</a:t>
                </a:r>
                <a:r>
                  <a:rPr lang="es-MX" sz="2200" dirty="0" smtClean="0">
                    <a:latin typeface="Times New Roman" panose="02020603050405020304" pitchFamily="18" charset="0"/>
                    <a:cs typeface="Times New Roman" panose="02020603050405020304" pitchFamily="18" charset="0"/>
                  </a:rPr>
                  <a:t>)</a:t>
                </a:r>
                <a:r>
                  <a:rPr lang="es-MX" sz="2200" dirty="0" smtClean="0"/>
                  <a:t> creciente y cóncava, una riqueza total de </a:t>
                </a:r>
                <a:r>
                  <a:rPr lang="es-MX" sz="2200" i="1" dirty="0" smtClean="0">
                    <a:latin typeface="Times New Roman" panose="02020603050405020304" pitchFamily="18" charset="0"/>
                    <a:cs typeface="Times New Roman" panose="02020603050405020304" pitchFamily="18" charset="0"/>
                  </a:rPr>
                  <a:t>w</a:t>
                </a:r>
                <a:r>
                  <a:rPr lang="es-MX" sz="2200" dirty="0" smtClean="0"/>
                  <a:t>, formada por una cantidad cierta </a:t>
                </a:r>
                <a:r>
                  <a:rPr lang="es-MX" sz="2200" i="1" dirty="0" smtClean="0">
                    <a:latin typeface="Times New Roman" panose="02020603050405020304" pitchFamily="18" charset="0"/>
                    <a:cs typeface="Times New Roman" panose="02020603050405020304" pitchFamily="18" charset="0"/>
                  </a:rPr>
                  <a:t>x</a:t>
                </a:r>
                <a:r>
                  <a:rPr lang="es-MX" sz="2200" baseline="-25000" dirty="0" smtClean="0">
                    <a:latin typeface="Times New Roman" panose="02020603050405020304" pitchFamily="18" charset="0"/>
                    <a:cs typeface="Times New Roman" panose="02020603050405020304" pitchFamily="18" charset="0"/>
                  </a:rPr>
                  <a:t>0</a:t>
                </a:r>
                <a:r>
                  <a:rPr lang="es-MX" sz="2200" dirty="0" smtClean="0"/>
                  <a:t> y una lotería </a:t>
                </a:r>
                <a14:m>
                  <m:oMath xmlns:m="http://schemas.openxmlformats.org/officeDocument/2006/math">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𝐿</m:t>
                        </m:r>
                      </m:e>
                      <m:sub>
                        <m:r>
                          <a:rPr lang="es-MX" sz="2200" b="0" i="1" smtClean="0">
                            <a:latin typeface="Cambria Math" panose="02040503050406030204" pitchFamily="18" charset="0"/>
                          </a:rPr>
                          <m:t>𝑖</m:t>
                        </m:r>
                      </m:sub>
                    </m:sSub>
                    <m:r>
                      <a:rPr lang="es-MX" sz="2200" i="1" smtClean="0">
                        <a:latin typeface="Cambria Math" panose="02040503050406030204" pitchFamily="18" charset="0"/>
                        <a:ea typeface="Cambria Math" panose="02040503050406030204" pitchFamily="18" charset="0"/>
                      </a:rPr>
                      <m:t>≡</m:t>
                    </m:r>
                    <m:d>
                      <m:dPr>
                        <m:ctrlPr>
                          <a:rPr lang="es-MX" sz="2200" i="1" smtClean="0">
                            <a:latin typeface="Cambria Math" panose="02040503050406030204" pitchFamily="18" charset="0"/>
                            <a:ea typeface="Cambria Math" panose="02040503050406030204" pitchFamily="18" charset="0"/>
                          </a:rPr>
                        </m:ctrlPr>
                      </m:dPr>
                      <m:e>
                        <m:r>
                          <a:rPr lang="es-MX" sz="220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d>
                  </m:oMath>
                </a14:m>
                <a:r>
                  <a:rPr lang="es-MX" sz="2200" dirty="0" smtClean="0"/>
                  <a:t>, con </a:t>
                </a:r>
                <a14:m>
                  <m:oMath xmlns:m="http://schemas.openxmlformats.org/officeDocument/2006/math">
                    <m:r>
                      <a:rPr lang="es-MX" sz="220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m:t>
                    </m:r>
                    <m:f>
                      <m:fPr>
                        <m:ctrlPr>
                          <a:rPr lang="es-MX" sz="2200" b="0" i="1" smtClean="0">
                            <a:latin typeface="Cambria Math" panose="02040503050406030204" pitchFamily="18" charset="0"/>
                            <a:ea typeface="Cambria Math" panose="02040503050406030204" pitchFamily="18" charset="0"/>
                          </a:rPr>
                        </m:ctrlPr>
                      </m:fPr>
                      <m:num>
                        <m:r>
                          <a:rPr lang="es-MX" sz="2200" b="0" i="1" smtClean="0">
                            <a:latin typeface="Cambria Math" panose="02040503050406030204" pitchFamily="18" charset="0"/>
                            <a:ea typeface="Cambria Math" panose="02040503050406030204" pitchFamily="18" charset="0"/>
                          </a:rPr>
                          <m:t>1</m:t>
                        </m:r>
                      </m:num>
                      <m:den>
                        <m:r>
                          <a:rPr lang="es-MX" sz="2200" b="0" i="1" smtClean="0">
                            <a:latin typeface="Cambria Math" panose="02040503050406030204" pitchFamily="18" charset="0"/>
                            <a:ea typeface="Cambria Math" panose="02040503050406030204" pitchFamily="18" charset="0"/>
                          </a:rPr>
                          <m:t>2</m:t>
                        </m:r>
                      </m:den>
                    </m:f>
                  </m:oMath>
                </a14:m>
                <a:endParaRPr lang="es-MX" sz="2200" dirty="0" smtClean="0"/>
              </a:p>
              <a:p>
                <a:endParaRPr lang="es-MX" sz="2200" dirty="0" smtClean="0"/>
              </a:p>
              <a:p>
                <a14:m>
                  <m:oMath xmlns:m="http://schemas.openxmlformats.org/officeDocument/2006/math">
                    <m:r>
                      <a:rPr lang="es-MX" sz="2200" b="0" i="1" smtClean="0">
                        <a:latin typeface="Cambria Math" panose="02040503050406030204" pitchFamily="18" charset="0"/>
                      </a:rPr>
                      <m:t>𝐸</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𝑊</m:t>
                        </m:r>
                      </m:e>
                    </m:d>
                    <m:r>
                      <a:rPr lang="es-MX" sz="2200" b="0" i="1" smtClean="0">
                        <a:latin typeface="Cambria Math" panose="02040503050406030204" pitchFamily="18" charset="0"/>
                      </a:rPr>
                      <m:t>=</m:t>
                    </m:r>
                    <m:d>
                      <m:dPr>
                        <m:begChr m:val="{"/>
                        <m:endChr m:val=""/>
                        <m:ctrlPr>
                          <a:rPr lang="es-MX" sz="2200" b="0" i="1" smtClean="0">
                            <a:latin typeface="Cambria Math" panose="02040503050406030204" pitchFamily="18" charset="0"/>
                          </a:rPr>
                        </m:ctrlPr>
                      </m:dPr>
                      <m:e>
                        <m:m>
                          <m:mPr>
                            <m:mcs>
                              <m:mc>
                                <m:mcPr>
                                  <m:count m:val="1"/>
                                  <m:mcJc m:val="center"/>
                                </m:mcPr>
                              </m:mc>
                            </m:mcs>
                            <m:ctrlPr>
                              <a:rPr lang="es-MX" sz="2200" b="0" i="1" smtClean="0">
                                <a:latin typeface="Cambria Math" panose="02040503050406030204" pitchFamily="18" charset="0"/>
                                <a:ea typeface="Cambria Math" panose="02040503050406030204" pitchFamily="18" charset="0"/>
                              </a:rPr>
                            </m:ctrlPr>
                          </m:mPr>
                          <m:mr>
                            <m:e>
                              <m:r>
                                <m:rPr>
                                  <m:brk m:alnAt="7"/>
                                </m:rPr>
                                <a:rPr lang="es-MX" sz="2200" b="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1</m:t>
                                  </m:r>
                                </m:sub>
                              </m:sSub>
                              <m:r>
                                <m:rPr>
                                  <m:brk m:alnAt="7"/>
                                </m:rP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m:rPr>
                                  <m:brk m:alnAt="7"/>
                                </m:rP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mr>
                          <m:mr>
                            <m:e>
                              <m:r>
                                <a:rPr lang="es-MX" sz="2200" b="0" i="1" smtClean="0">
                                  <a:latin typeface="Cambria Math" panose="02040503050406030204" pitchFamily="18" charset="0"/>
                                </a:rPr>
                                <m:t>1−</m:t>
                              </m:r>
                              <m:r>
                                <m:rPr>
                                  <m:brk m:alnAt="7"/>
                                </m:rPr>
                                <a:rPr lang="es-MX" sz="2200" b="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2</m:t>
                                  </m:r>
                                </m:sub>
                              </m:sSub>
                              <m:r>
                                <m:rPr>
                                  <m:brk m:alnAt="7"/>
                                </m:rP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mr>
                        </m:m>
                      </m:e>
                    </m:d>
                  </m:oMath>
                </a14:m>
                <a:endParaRPr lang="es-MX" sz="2200" dirty="0"/>
              </a:p>
              <a:p>
                <a:endParaRPr lang="es-MX" sz="2200" dirty="0"/>
              </a:p>
              <a:p>
                <a:pPr marL="0" indent="0" algn="just">
                  <a:buNone/>
                </a:pPr>
                <a14:m>
                  <m:oMathPara xmlns:m="http://schemas.openxmlformats.org/officeDocument/2006/math">
                    <m:oMathParaPr>
                      <m:jc m:val="left"/>
                    </m:oMathParaPr>
                    <m:oMath xmlns:m="http://schemas.openxmlformats.org/officeDocument/2006/math">
                      <m:r>
                        <a:rPr lang="es-MX" sz="2200" b="0" i="1" smtClean="0">
                          <a:latin typeface="Cambria Math" panose="02040503050406030204" pitchFamily="18" charset="0"/>
                        </a:rPr>
                        <m:t>𝐸</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𝜋</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d>
                      <m:r>
                        <a:rPr lang="es-MX" sz="2200" b="0" i="1" smtClean="0">
                          <a:latin typeface="Cambria Math" panose="02040503050406030204" pitchFamily="18" charset="0"/>
                          <a:ea typeface="Cambria Math" panose="02040503050406030204" pitchFamily="18" charset="0"/>
                        </a:rPr>
                        <m:t>+</m:t>
                      </m:r>
                      <m:d>
                        <m:dPr>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1−</m:t>
                          </m:r>
                          <m:r>
                            <a:rPr lang="es-MX" sz="2200" b="0" i="1" smtClean="0">
                              <a:latin typeface="Cambria Math" panose="02040503050406030204" pitchFamily="18" charset="0"/>
                              <a:ea typeface="Cambria Math" panose="02040503050406030204" pitchFamily="18" charset="0"/>
                            </a:rPr>
                            <m:t>𝜋</m:t>
                          </m:r>
                        </m:e>
                      </m:d>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d>
                    </m:oMath>
                  </m:oMathPara>
                </a14:m>
                <a:endParaRPr lang="es-MX" sz="2200" b="0" dirty="0" smtClean="0">
                  <a:ea typeface="Cambria Math" panose="02040503050406030204" pitchFamily="18" charset="0"/>
                </a:endParaRPr>
              </a:p>
              <a:p>
                <a:pPr marL="0" indent="0" algn="just">
                  <a:buNone/>
                </a:pPr>
                <a:endParaRPr lang="es-MX" sz="2200" b="0" dirty="0" smtClean="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panose="02040503050406030204" pitchFamily="18" charset="0"/>
                        </a:rPr>
                        <m:t>𝑈𝐸</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𝑊</m:t>
                          </m:r>
                        </m:e>
                      </m:d>
                      <m:r>
                        <a:rPr lang="es-MX" sz="2200" b="0" i="1" smtClean="0">
                          <a:latin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d>
                      <m:r>
                        <a:rPr lang="es-MX" sz="2200" b="0" i="1" smtClean="0">
                          <a:latin typeface="Cambria Math" panose="02040503050406030204" pitchFamily="18" charset="0"/>
                          <a:ea typeface="Cambria Math" panose="02040503050406030204" pitchFamily="18" charset="0"/>
                        </a:rPr>
                        <m:t>+</m:t>
                      </m:r>
                      <m:d>
                        <m:dPr>
                          <m:ctrlPr>
                            <a:rPr lang="es-MX" sz="2200" b="0" i="1" smtClean="0">
                              <a:latin typeface="Cambria Math" panose="02040503050406030204" pitchFamily="18" charset="0"/>
                              <a:ea typeface="Cambria Math" panose="02040503050406030204" pitchFamily="18" charset="0"/>
                            </a:rPr>
                          </m:ctrlPr>
                        </m:dPr>
                        <m:e>
                          <m:r>
                            <a:rPr lang="es-MX" sz="2200" b="0" i="1" smtClean="0">
                              <a:latin typeface="Cambria Math" panose="02040503050406030204" pitchFamily="18" charset="0"/>
                              <a:ea typeface="Cambria Math" panose="02040503050406030204" pitchFamily="18" charset="0"/>
                            </a:rPr>
                            <m:t>1−</m:t>
                          </m:r>
                          <m:r>
                            <a:rPr lang="es-MX" sz="2200" b="0" i="1" smtClean="0">
                              <a:latin typeface="Cambria Math" panose="02040503050406030204" pitchFamily="18" charset="0"/>
                              <a:ea typeface="Cambria Math" panose="02040503050406030204" pitchFamily="18" charset="0"/>
                            </a:rPr>
                            <m:t>𝜋</m:t>
                          </m:r>
                        </m:e>
                      </m:d>
                      <m:r>
                        <a:rPr lang="es-MX" sz="2200" b="0" i="1" smtClean="0">
                          <a:latin typeface="Cambria Math" panose="02040503050406030204" pitchFamily="18" charset="0"/>
                          <a:ea typeface="Cambria Math" panose="02040503050406030204" pitchFamily="18" charset="0"/>
                        </a:rPr>
                        <m:t>𝑢</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𝑥</m:t>
                              </m:r>
                            </m:e>
                            <m:sub>
                              <m:r>
                                <a:rPr lang="es-MX" sz="2200" b="0" i="1" smtClean="0">
                                  <a:latin typeface="Cambria Math" panose="02040503050406030204" pitchFamily="18" charset="0"/>
                                  <a:ea typeface="Cambria Math" panose="02040503050406030204" pitchFamily="18" charset="0"/>
                                </a:rPr>
                                <m:t>0</m:t>
                              </m:r>
                            </m:sub>
                          </m:sSub>
                          <m:r>
                            <a:rPr lang="es-MX" sz="2200" b="0" i="1" smtClean="0">
                              <a:latin typeface="Cambria Math" panose="02040503050406030204" pitchFamily="18" charset="0"/>
                              <a:ea typeface="Cambria Math" panose="02040503050406030204" pitchFamily="18" charset="0"/>
                            </a:rPr>
                            <m:t>+</m:t>
                          </m:r>
                          <m:r>
                            <a:rPr lang="es-MX" sz="2200" b="0" i="1" smtClean="0">
                              <a:latin typeface="Cambria Math" panose="02040503050406030204" pitchFamily="18" charset="0"/>
                              <a:ea typeface="Cambria Math" panose="02040503050406030204" pitchFamily="18" charset="0"/>
                            </a:rPr>
                            <m:t>h</m:t>
                          </m:r>
                        </m:e>
                      </m:d>
                    </m:oMath>
                  </m:oMathPara>
                </a14:m>
                <a:endParaRPr lang="es-MX" sz="2200" dirty="0" smtClean="0"/>
              </a:p>
              <a:p>
                <a:endParaRPr lang="es-MX" sz="2200" dirty="0"/>
              </a:p>
            </p:txBody>
          </p:sp>
        </mc:Choice>
        <mc:Fallback xmlns="">
          <p:sp>
            <p:nvSpPr>
              <p:cNvPr id="7" name="Marcador de contenido 6"/>
              <p:cNvSpPr>
                <a:spLocks noGrp="1" noRot="1" noChangeAspect="1" noMove="1" noResize="1" noEditPoints="1" noAdjustHandles="1" noChangeArrowheads="1" noChangeShapeType="1" noTextEdit="1"/>
              </p:cNvSpPr>
              <p:nvPr>
                <p:ph sz="half" idx="2"/>
              </p:nvPr>
            </p:nvSpPr>
            <p:spPr>
              <a:xfrm>
                <a:off x="481264" y="1253331"/>
                <a:ext cx="5181600" cy="4351338"/>
              </a:xfrm>
              <a:blipFill rotWithShape="0">
                <a:blip r:embed="rId2"/>
                <a:stretch>
                  <a:fillRect l="-1412" t="-1823" r="-2588"/>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26</a:t>
            </a:fld>
            <a:endParaRPr lang="en-US" dirty="0"/>
          </a:p>
        </p:txBody>
      </p:sp>
      <p:pic>
        <p:nvPicPr>
          <p:cNvPr id="9" name="Marcador de contenido 8" descr="Recorte de pantalla"/>
          <p:cNvPicPr>
            <a:picLocks noGrp="1" noChangeAspect="1"/>
          </p:cNvPicPr>
          <p:nvPr>
            <p:ph sz="half"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51622" y="1623703"/>
            <a:ext cx="5689203" cy="3610593"/>
          </a:xfrm>
        </p:spPr>
      </p:pic>
    </p:spTree>
    <p:extLst>
      <p:ext uri="{BB962C8B-B14F-4D97-AF65-F5344CB8AC3E}">
        <p14:creationId xmlns:p14="http://schemas.microsoft.com/office/powerpoint/2010/main" val="3896852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219200" y="274638"/>
            <a:ext cx="10363200" cy="830831"/>
          </a:xfrm>
        </p:spPr>
        <p:txBody>
          <a:bodyPr>
            <a:normAutofit/>
          </a:bodyPr>
          <a:lstStyle/>
          <a:p>
            <a:pPr algn="r" eaLnBrk="1" hangingPunct="1"/>
            <a:r>
              <a:rPr lang="es-ES" altLang="es-MX" sz="3200" b="1" dirty="0" smtClean="0">
                <a:solidFill>
                  <a:srgbClr val="C00000"/>
                </a:solidFill>
                <a:latin typeface="+mn-lt"/>
              </a:rPr>
              <a:t>La hipótesis de la utilidad esperada</a:t>
            </a:r>
          </a:p>
        </p:txBody>
      </p:sp>
      <p:sp>
        <p:nvSpPr>
          <p:cNvPr id="8196" name="Rectangle 3"/>
          <p:cNvSpPr>
            <a:spLocks noGrp="1" noChangeArrowheads="1"/>
          </p:cNvSpPr>
          <p:nvPr>
            <p:ph idx="1"/>
          </p:nvPr>
        </p:nvSpPr>
        <p:spPr>
          <a:xfrm>
            <a:off x="727880" y="1586552"/>
            <a:ext cx="6096001" cy="965200"/>
          </a:xfrm>
          <a:prstGeom prst="rect">
            <a:avLst/>
          </a:prstGeom>
        </p:spPr>
        <p:txBody>
          <a:bodyPr>
            <a:noAutofit/>
          </a:bodyPr>
          <a:lstStyle/>
          <a:p>
            <a:pPr marL="0" indent="0" eaLnBrk="1" hangingPunct="1">
              <a:lnSpc>
                <a:spcPct val="90000"/>
              </a:lnSpc>
              <a:buFont typeface="Wingdings" pitchFamily="2" charset="2"/>
              <a:buNone/>
            </a:pPr>
            <a:r>
              <a:rPr lang="es-ES" altLang="es-MX" sz="2400" dirty="0" smtClean="0"/>
              <a:t>La gente generalmente no esta dispuesta a participar en juegos justos, ya que estará dispuesto a que le paguen y/o pagar por participar.</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27</a:t>
            </a:fld>
            <a:endParaRPr lang="en-US" dirty="0"/>
          </a:p>
        </p:txBody>
      </p:sp>
      <p:sp>
        <p:nvSpPr>
          <p:cNvPr id="8197" name="Rectangle 4"/>
          <p:cNvSpPr>
            <a:spLocks noChangeArrowheads="1"/>
          </p:cNvSpPr>
          <p:nvPr/>
        </p:nvSpPr>
        <p:spPr bwMode="auto">
          <a:xfrm>
            <a:off x="773295" y="2981500"/>
            <a:ext cx="6005169" cy="1008063"/>
          </a:xfrm>
          <a:prstGeom prst="rect">
            <a:avLst/>
          </a:prstGeom>
          <a:solidFill>
            <a:schemeClr val="accent1">
              <a:lumMod val="20000"/>
              <a:lumOff val="80000"/>
            </a:schemeClr>
          </a:solidFill>
          <a:ln>
            <a:noFill/>
          </a:ln>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000" dirty="0">
                <a:latin typeface="Times New Roman" pitchFamily="18" charset="0"/>
              </a:rPr>
              <a:t>La teoría de juegos nos dice que un juego es justo cuando cualquiera de sus participantes tiene la misma probabilidad de ganar el premio que otro.</a:t>
            </a:r>
          </a:p>
        </p:txBody>
      </p:sp>
      <p:sp>
        <p:nvSpPr>
          <p:cNvPr id="8198" name="Rectangle 5"/>
          <p:cNvSpPr>
            <a:spLocks noChangeArrowheads="1"/>
          </p:cNvSpPr>
          <p:nvPr/>
        </p:nvSpPr>
        <p:spPr bwMode="auto">
          <a:xfrm>
            <a:off x="818711" y="3999601"/>
            <a:ext cx="600516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2400" dirty="0">
                <a:latin typeface="+mn-lt"/>
              </a:rPr>
              <a:t>Supongamos que una lotería ofrece </a:t>
            </a:r>
            <a:r>
              <a:rPr lang="es-ES" altLang="es-MX" sz="2400" i="1" dirty="0">
                <a:latin typeface="+mn-lt"/>
              </a:rPr>
              <a:t>n</a:t>
            </a:r>
            <a:r>
              <a:rPr lang="es-ES" altLang="es-MX" sz="2400" dirty="0">
                <a:latin typeface="+mn-lt"/>
              </a:rPr>
              <a:t> premios, </a:t>
            </a:r>
            <a:r>
              <a:rPr lang="es-ES" altLang="es-MX" sz="2400" i="1" dirty="0">
                <a:latin typeface="Times New Roman" panose="02020603050405020304" pitchFamily="18" charset="0"/>
                <a:cs typeface="Times New Roman" panose="02020603050405020304" pitchFamily="18" charset="0"/>
              </a:rPr>
              <a:t>x</a:t>
            </a:r>
            <a:r>
              <a:rPr lang="es-ES" altLang="es-MX" sz="2400" baseline="-25000" dirty="0">
                <a:latin typeface="Times New Roman" panose="02020603050405020304" pitchFamily="18" charset="0"/>
                <a:cs typeface="Times New Roman" panose="02020603050405020304" pitchFamily="18" charset="0"/>
              </a:rPr>
              <a:t>1</a:t>
            </a:r>
            <a:r>
              <a:rPr lang="es-ES" altLang="es-MX" sz="2400" dirty="0">
                <a:latin typeface="Times New Roman" panose="02020603050405020304" pitchFamily="18" charset="0"/>
                <a:cs typeface="Times New Roman" panose="02020603050405020304" pitchFamily="18" charset="0"/>
              </a:rPr>
              <a:t>, </a:t>
            </a:r>
            <a:r>
              <a:rPr lang="es-ES" altLang="es-MX" sz="2400" i="1" dirty="0">
                <a:latin typeface="Times New Roman" panose="02020603050405020304" pitchFamily="18" charset="0"/>
                <a:cs typeface="Times New Roman" panose="02020603050405020304" pitchFamily="18" charset="0"/>
              </a:rPr>
              <a:t>x</a:t>
            </a:r>
            <a:r>
              <a:rPr lang="es-ES" altLang="es-MX" sz="2400" baseline="-25000" dirty="0">
                <a:latin typeface="Times New Roman" panose="02020603050405020304" pitchFamily="18" charset="0"/>
                <a:cs typeface="Times New Roman" panose="02020603050405020304" pitchFamily="18" charset="0"/>
              </a:rPr>
              <a:t>2</a:t>
            </a:r>
            <a:r>
              <a:rPr lang="es-ES" altLang="es-MX" sz="2400" dirty="0">
                <a:latin typeface="Times New Roman" panose="02020603050405020304" pitchFamily="18" charset="0"/>
                <a:cs typeface="Times New Roman" panose="02020603050405020304" pitchFamily="18" charset="0"/>
              </a:rPr>
              <a:t>,…, </a:t>
            </a:r>
            <a:r>
              <a:rPr lang="es-ES" altLang="es-MX" sz="2400" i="1" dirty="0" err="1">
                <a:latin typeface="Times New Roman" panose="02020603050405020304" pitchFamily="18" charset="0"/>
                <a:cs typeface="Times New Roman" panose="02020603050405020304" pitchFamily="18" charset="0"/>
              </a:rPr>
              <a:t>x</a:t>
            </a:r>
            <a:r>
              <a:rPr lang="es-ES" altLang="es-MX" sz="2400" i="1" baseline="-25000" dirty="0" err="1">
                <a:latin typeface="Times New Roman" panose="02020603050405020304" pitchFamily="18" charset="0"/>
                <a:cs typeface="Times New Roman" panose="02020603050405020304" pitchFamily="18" charset="0"/>
              </a:rPr>
              <a:t>n</a:t>
            </a:r>
            <a:r>
              <a:rPr lang="es-ES" altLang="es-MX" sz="2400" dirty="0">
                <a:latin typeface="Times New Roman" panose="02020603050405020304" pitchFamily="18" charset="0"/>
                <a:cs typeface="Times New Roman" panose="02020603050405020304" pitchFamily="18" charset="0"/>
              </a:rPr>
              <a:t> </a:t>
            </a:r>
            <a:r>
              <a:rPr lang="es-ES" altLang="es-MX" sz="2400" dirty="0">
                <a:latin typeface="+mn-lt"/>
              </a:rPr>
              <a:t>y que la probabilidad de ganarlos son </a:t>
            </a:r>
            <a:r>
              <a:rPr lang="es-ES" altLang="es-MX" sz="2400" dirty="0">
                <a:latin typeface="Times New Roman" panose="02020603050405020304" pitchFamily="18" charset="0"/>
                <a:cs typeface="Times New Roman" panose="02020603050405020304" pitchFamily="18" charset="0"/>
              </a:rPr>
              <a:t>p</a:t>
            </a:r>
            <a:r>
              <a:rPr lang="es-ES" altLang="es-MX" sz="2400" baseline="-25000" dirty="0">
                <a:latin typeface="Times New Roman" panose="02020603050405020304" pitchFamily="18" charset="0"/>
                <a:cs typeface="Times New Roman" panose="02020603050405020304" pitchFamily="18" charset="0"/>
              </a:rPr>
              <a:t>1</a:t>
            </a:r>
            <a:r>
              <a:rPr lang="es-ES" altLang="es-MX" sz="2400" dirty="0">
                <a:latin typeface="Times New Roman" panose="02020603050405020304" pitchFamily="18" charset="0"/>
                <a:cs typeface="Times New Roman" panose="02020603050405020304" pitchFamily="18" charset="0"/>
              </a:rPr>
              <a:t>, p</a:t>
            </a:r>
            <a:r>
              <a:rPr lang="es-ES" altLang="es-MX" sz="2400" baseline="-25000" dirty="0">
                <a:latin typeface="Times New Roman" panose="02020603050405020304" pitchFamily="18" charset="0"/>
                <a:cs typeface="Times New Roman" panose="02020603050405020304" pitchFamily="18" charset="0"/>
              </a:rPr>
              <a:t>2</a:t>
            </a:r>
            <a:r>
              <a:rPr lang="es-ES" altLang="es-MX" sz="2400" dirty="0">
                <a:latin typeface="Times New Roman" panose="02020603050405020304" pitchFamily="18" charset="0"/>
                <a:cs typeface="Times New Roman" panose="02020603050405020304" pitchFamily="18" charset="0"/>
              </a:rPr>
              <a:t>,…,</a:t>
            </a:r>
            <a:r>
              <a:rPr lang="es-ES" altLang="es-MX" sz="2400" dirty="0" err="1">
                <a:latin typeface="Times New Roman" panose="02020603050405020304" pitchFamily="18" charset="0"/>
                <a:cs typeface="Times New Roman" panose="02020603050405020304" pitchFamily="18" charset="0"/>
              </a:rPr>
              <a:t>p</a:t>
            </a:r>
            <a:r>
              <a:rPr lang="es-ES" altLang="es-MX" sz="2400" i="1" baseline="-25000" dirty="0" err="1">
                <a:latin typeface="Times New Roman" panose="02020603050405020304" pitchFamily="18" charset="0"/>
                <a:cs typeface="Times New Roman" panose="02020603050405020304" pitchFamily="18" charset="0"/>
              </a:rPr>
              <a:t>n</a:t>
            </a:r>
            <a:r>
              <a:rPr lang="es-ES" altLang="es-MX" sz="2400" dirty="0">
                <a:latin typeface="Times New Roman" panose="02020603050405020304" pitchFamily="18" charset="0"/>
                <a:cs typeface="Times New Roman" panose="02020603050405020304" pitchFamily="18" charset="0"/>
              </a:rPr>
              <a:t> </a:t>
            </a:r>
            <a:r>
              <a:rPr lang="es-ES" altLang="es-MX" sz="2400" dirty="0">
                <a:latin typeface="+mn-lt"/>
              </a:rPr>
              <a:t>para obtener una medida del rendimiento medio de esta loterías </a:t>
            </a:r>
          </a:p>
        </p:txBody>
      </p:sp>
      <p:graphicFrame>
        <p:nvGraphicFramePr>
          <p:cNvPr id="8194" name="Object 6"/>
          <p:cNvGraphicFramePr>
            <a:graphicFrameLocks noChangeAspect="1"/>
          </p:cNvGraphicFramePr>
          <p:nvPr>
            <p:extLst>
              <p:ext uri="{D42A27DB-BD31-4B8C-83A1-F6EECF244321}">
                <p14:modId xmlns:p14="http://schemas.microsoft.com/office/powerpoint/2010/main" val="1977909205"/>
              </p:ext>
            </p:extLst>
          </p:nvPr>
        </p:nvGraphicFramePr>
        <p:xfrm>
          <a:off x="3269401" y="5433352"/>
          <a:ext cx="2879480" cy="1030287"/>
        </p:xfrm>
        <a:graphic>
          <a:graphicData uri="http://schemas.openxmlformats.org/presentationml/2006/ole">
            <mc:AlternateContent xmlns:mc="http://schemas.openxmlformats.org/markup-compatibility/2006">
              <mc:Choice xmlns:v="urn:schemas-microsoft-com:vml" Requires="v">
                <p:oleObj spid="_x0000_s8266" name="Equation" r:id="rId3" imgW="1434960" imgH="685800" progId="Equation.DSMT4">
                  <p:embed/>
                </p:oleObj>
              </mc:Choice>
              <mc:Fallback>
                <p:oleObj name="Equation" r:id="rId3" imgW="1434960" imgH="685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9401" y="5433352"/>
                        <a:ext cx="2879480" cy="1030287"/>
                      </a:xfrm>
                      <a:prstGeom prst="rect">
                        <a:avLst/>
                      </a:prstGeom>
                      <a:noFill/>
                      <a:ln>
                        <a:noFill/>
                      </a:ln>
                      <a:effectLst/>
                    </p:spPr>
                  </p:pic>
                </p:oleObj>
              </mc:Fallback>
            </mc:AlternateContent>
          </a:graphicData>
        </a:graphic>
      </p:graphicFrame>
      <p:pic>
        <p:nvPicPr>
          <p:cNvPr id="2" name="Picture 5" descr="Cartera colectiva fondo invers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9338" y="2084389"/>
            <a:ext cx="4933950" cy="340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1057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887105" y="1147907"/>
            <a:ext cx="10363200" cy="4967287"/>
          </a:xfrm>
          <a:prstGeom prst="rect">
            <a:avLst/>
          </a:prstGeom>
          <a:noFill/>
        </p:spPr>
        <p:txBody>
          <a:bodyPr>
            <a:normAutofit/>
          </a:bodyPr>
          <a:lstStyle/>
          <a:p>
            <a:pPr eaLnBrk="1" hangingPunct="1"/>
            <a:r>
              <a:rPr lang="es-ES" altLang="es-MX" sz="2400" dirty="0" err="1" smtClean="0"/>
              <a:t>Bernoullí</a:t>
            </a:r>
            <a:r>
              <a:rPr lang="es-ES" altLang="es-MX" sz="2400" dirty="0" smtClean="0"/>
              <a:t> afirmo que los individuos no les interesa directamente los premios monetarios de los juegos sino la utilidad que les reporta el dinero.</a:t>
            </a:r>
          </a:p>
          <a:p>
            <a:pPr eaLnBrk="1" hangingPunct="1"/>
            <a:r>
              <a:rPr lang="es-ES" altLang="es-MX" sz="2400" dirty="0" smtClean="0"/>
              <a:t>Si la </a:t>
            </a:r>
            <a:r>
              <a:rPr lang="es-ES" altLang="es-MX" sz="2400" i="1" dirty="0" err="1" smtClean="0">
                <a:latin typeface="Times New Roman" pitchFamily="18" charset="0"/>
              </a:rPr>
              <a:t>UMg</a:t>
            </a:r>
            <a:r>
              <a:rPr lang="es-ES" altLang="es-MX" sz="2400" dirty="0" smtClean="0"/>
              <a:t> del dinero disminuye conforme se incremente este, existe una utilidad esperada que se estaría dispuesto a pagar por el derecho a jugar, lo que </a:t>
            </a:r>
            <a:r>
              <a:rPr lang="es-ES" altLang="es-MX" sz="2400" dirty="0" err="1" smtClean="0"/>
              <a:t>Bernoullí</a:t>
            </a:r>
            <a:r>
              <a:rPr lang="es-ES" altLang="es-MX" sz="2400" dirty="0" smtClean="0"/>
              <a:t> denomino como valor moral del juego, porque representa el valor que tiene para el individuo.</a:t>
            </a:r>
          </a:p>
          <a:p>
            <a:pPr eaLnBrk="1" hangingPunct="1"/>
            <a:r>
              <a:rPr lang="es-ES" altLang="es-MX" sz="2400" dirty="0" smtClean="0"/>
              <a:t>Además del valor esperado de las distintas alternativas, las personas tienen preferencias sobre el riesgo.</a:t>
            </a:r>
          </a:p>
          <a:p>
            <a:pPr eaLnBrk="1" hangingPunct="1"/>
            <a:r>
              <a:rPr lang="es-ES" altLang="es-MX" sz="2400" dirty="0" smtClean="0"/>
              <a:t>La utilidad esperada es la suma de las utilidades asociadas a los distintos resultados posibles, ponderadas por sus probabilidades de ocurrencia.</a:t>
            </a:r>
          </a:p>
          <a:p>
            <a:pPr eaLnBrk="1" hangingPunct="1"/>
            <a:r>
              <a:rPr lang="es-ES" altLang="es-MX" sz="2400" dirty="0" smtClean="0"/>
              <a:t>Se parte de la hipótesis de que los individuos deciden en la situación incierta basándose en la utilidad esperada</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2133478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1524000" y="1122363"/>
            <a:ext cx="9144000" cy="1235826"/>
          </a:xfrm>
        </p:spPr>
        <p:txBody>
          <a:bodyPr/>
          <a:lstStyle/>
          <a:p>
            <a:r>
              <a:rPr lang="es-ES" altLang="es-MX" b="1" dirty="0"/>
              <a:t>LA AVERSION AL </a:t>
            </a:r>
            <a:r>
              <a:rPr lang="es-ES" altLang="es-MX" b="1" dirty="0" smtClean="0"/>
              <a:t>RIESGO</a:t>
            </a:r>
            <a:endParaRPr lang="es-MX" dirty="0"/>
          </a:p>
        </p:txBody>
      </p:sp>
      <p:sp>
        <p:nvSpPr>
          <p:cNvPr id="5" name="4 Marcador de número de diapositiva"/>
          <p:cNvSpPr>
            <a:spLocks noGrp="1"/>
          </p:cNvSpPr>
          <p:nvPr>
            <p:ph type="sldNum" sz="quarter" idx="12"/>
          </p:nvPr>
        </p:nvSpPr>
        <p:spPr/>
        <p:txBody>
          <a:bodyPr/>
          <a:lstStyle/>
          <a:p>
            <a:fld id="{6D22F896-40B5-4ADD-8801-0D06FADFA095}" type="slidenum">
              <a:rPr lang="en-US" smtClean="0"/>
              <a:pPr/>
              <a:t>29</a:t>
            </a:fld>
            <a:endParaRPr lang="en-US" dirty="0"/>
          </a:p>
        </p:txBody>
      </p:sp>
      <p:pic>
        <p:nvPicPr>
          <p:cNvPr id="29698" name="Picture 2" descr="http://pymex.pe/wp-content/uploads/2014/03/aversion-al-riesg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7830" y="3210494"/>
            <a:ext cx="600075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614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nvPr>
        </p:nvGraphicFramePr>
        <p:xfrm>
          <a:off x="1884997" y="841046"/>
          <a:ext cx="9615488" cy="3205480"/>
        </p:xfrm>
        <a:graphic>
          <a:graphicData uri="http://schemas.openxmlformats.org/drawingml/2006/table">
            <a:tbl>
              <a:tblPr firstRow="1" bandRow="1">
                <a:tableStyleId>{5C22544A-7EE6-4342-B048-85BDC9FD1C3A}</a:tableStyleId>
              </a:tblPr>
              <a:tblGrid>
                <a:gridCol w="9056272"/>
                <a:gridCol w="559216"/>
              </a:tblGrid>
              <a:tr h="370840">
                <a:tc>
                  <a:txBody>
                    <a:bodyPr/>
                    <a:lstStyle/>
                    <a:p>
                      <a:endParaRPr lang="es-MX" b="0" dirty="0">
                        <a:solidFill>
                          <a:schemeClr val="tx2">
                            <a:lumMod val="50000"/>
                          </a:schemeClr>
                        </a:solidFill>
                        <a:effectLst/>
                      </a:endParaRPr>
                    </a:p>
                  </a:txBody>
                  <a:tcPr>
                    <a:noFill/>
                  </a:tcPr>
                </a:tc>
                <a:tc>
                  <a:txBody>
                    <a:bodyPr/>
                    <a:lstStyle/>
                    <a:p>
                      <a:r>
                        <a:rPr lang="es-MX" sz="1400" b="0" dirty="0" err="1" smtClean="0">
                          <a:solidFill>
                            <a:schemeClr val="tx2">
                              <a:lumMod val="50000"/>
                            </a:schemeClr>
                          </a:solidFill>
                          <a:effectLst/>
                        </a:rPr>
                        <a:t>pág</a:t>
                      </a:r>
                      <a:endParaRPr lang="es-MX" b="0" dirty="0">
                        <a:solidFill>
                          <a:schemeClr val="tx2">
                            <a:lumMod val="50000"/>
                          </a:schemeClr>
                        </a:solidFill>
                        <a:effectLst/>
                      </a:endParaRPr>
                    </a:p>
                  </a:txBody>
                  <a:tcPr>
                    <a:noFill/>
                  </a:tcPr>
                </a:tc>
              </a:tr>
              <a:tr h="370840">
                <a:tc>
                  <a:txBody>
                    <a:bodyPr/>
                    <a:lstStyle/>
                    <a:p>
                      <a:r>
                        <a:rPr lang="es-ES" altLang="es-MX" sz="1800" b="0" dirty="0" smtClean="0">
                          <a:solidFill>
                            <a:schemeClr val="tx2">
                              <a:lumMod val="50000"/>
                            </a:schemeClr>
                          </a:solidFill>
                          <a:effectLst/>
                        </a:rPr>
                        <a:t>El caso general</a:t>
                      </a:r>
                      <a:r>
                        <a:rPr lang="es-MX" sz="1800" b="0" kern="1200" dirty="0" smtClean="0">
                          <a:solidFill>
                            <a:schemeClr val="tx2">
                              <a:lumMod val="50000"/>
                            </a:schemeClr>
                          </a:solidFill>
                          <a:effectLst/>
                          <a:latin typeface="+mn-lt"/>
                          <a:ea typeface="+mn-ea"/>
                          <a:cs typeface="+mn-cs"/>
                        </a:rPr>
                        <a:t>…………………………………………………………………………………….……………………………………..</a:t>
                      </a:r>
                    </a:p>
                    <a:p>
                      <a:r>
                        <a:rPr lang="es-MX" sz="1800" b="0" dirty="0" smtClean="0">
                          <a:solidFill>
                            <a:schemeClr val="tx2">
                              <a:lumMod val="50000"/>
                            </a:schemeClr>
                          </a:solidFill>
                          <a:effectLst/>
                        </a:rPr>
                        <a:t>Economía de la información</a:t>
                      </a:r>
                      <a:r>
                        <a:rPr lang="es-MX" sz="1800" b="0" kern="1200" dirty="0" smtClean="0">
                          <a:solidFill>
                            <a:schemeClr val="tx2">
                              <a:lumMod val="50000"/>
                            </a:schemeClr>
                          </a:solidFill>
                          <a:effectLst/>
                          <a:latin typeface="+mn-lt"/>
                          <a:ea typeface="+mn-ea"/>
                          <a:cs typeface="+mn-cs"/>
                        </a:rPr>
                        <a:t>………………………………………………………………..……………………………………..</a:t>
                      </a:r>
                    </a:p>
                    <a:p>
                      <a:r>
                        <a:rPr lang="es-MX" sz="1800" b="0" dirty="0" smtClean="0">
                          <a:solidFill>
                            <a:schemeClr val="tx2">
                              <a:lumMod val="50000"/>
                            </a:schemeClr>
                          </a:solidFill>
                          <a:effectLst/>
                        </a:rPr>
                        <a:t>La información y posibilidades subjetiva</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a:t>
                      </a:r>
                    </a:p>
                    <a:p>
                      <a:r>
                        <a:rPr lang="es-MX" sz="1800" b="0" dirty="0" smtClean="0">
                          <a:solidFill>
                            <a:schemeClr val="tx2">
                              <a:lumMod val="50000"/>
                            </a:schemeClr>
                          </a:solidFill>
                          <a:effectLst/>
                        </a:rPr>
                        <a:t>Un modelo formal………………………………………………………………………………………………………………….……</a:t>
                      </a:r>
                    </a:p>
                    <a:p>
                      <a:r>
                        <a:rPr lang="es-MX" sz="1800" b="0" dirty="0" smtClean="0">
                          <a:solidFill>
                            <a:schemeClr val="tx2">
                              <a:lumMod val="50000"/>
                            </a:schemeClr>
                          </a:solidFill>
                          <a:effectLst/>
                        </a:rPr>
                        <a:t>Información asimétrica………………………………………………………………………………………………………………..</a:t>
                      </a:r>
                    </a:p>
                    <a:p>
                      <a:r>
                        <a:rPr lang="es-MX" sz="1800" b="0" dirty="0" smtClean="0">
                          <a:solidFill>
                            <a:schemeClr val="tx2">
                              <a:lumMod val="50000"/>
                            </a:schemeClr>
                          </a:solidFill>
                          <a:effectLst/>
                        </a:rPr>
                        <a:t>Información y seguros</a:t>
                      </a:r>
                      <a:r>
                        <a:rPr lang="es-MX" b="0" dirty="0" smtClean="0">
                          <a:solidFill>
                            <a:schemeClr val="tx2">
                              <a:lumMod val="50000"/>
                            </a:schemeClr>
                          </a:solidFill>
                          <a:effectLst/>
                        </a:rPr>
                        <a:t>………………………………………………………………………………………………………………….</a:t>
                      </a:r>
                    </a:p>
                    <a:p>
                      <a:r>
                        <a:rPr lang="es-MX" sz="1800" b="0" dirty="0" smtClean="0">
                          <a:solidFill>
                            <a:schemeClr val="tx2">
                              <a:lumMod val="50000"/>
                            </a:schemeClr>
                          </a:solidFill>
                          <a:effectLst/>
                        </a:rPr>
                        <a:t>Riesgo moral………………………………………………………………………………………………………………………………..</a:t>
                      </a:r>
                    </a:p>
                    <a:p>
                      <a:r>
                        <a:rPr lang="es-MX" sz="1800" b="0" dirty="0" smtClean="0">
                          <a:solidFill>
                            <a:schemeClr val="tx2">
                              <a:lumMod val="50000"/>
                            </a:schemeClr>
                          </a:solidFill>
                          <a:effectLst/>
                        </a:rPr>
                        <a:t>El modelo matemático</a:t>
                      </a:r>
                      <a:r>
                        <a:rPr lang="es-MX" sz="1800" b="0" i="1" baseline="0" dirty="0" smtClean="0">
                          <a:solidFill>
                            <a:schemeClr val="tx2">
                              <a:lumMod val="50000"/>
                            </a:schemeClr>
                          </a:solidFill>
                          <a:effectLst/>
                          <a:latin typeface="Times New Roman" panose="02020603050405020304" pitchFamily="18" charset="0"/>
                          <a:cs typeface="Times New Roman" panose="02020603050405020304" pitchFamily="18" charset="0"/>
                        </a:rPr>
                        <a:t>…...................................................................................................................</a:t>
                      </a:r>
                      <a:endParaRPr lang="es-MX" sz="1800" b="0" i="1" baseline="30000" dirty="0" smtClean="0">
                        <a:solidFill>
                          <a:schemeClr val="tx2">
                            <a:lumMod val="50000"/>
                          </a:schemeClr>
                        </a:solidFill>
                        <a:effectLst/>
                        <a:latin typeface="Times New Roman" panose="02020603050405020304" pitchFamily="18" charset="0"/>
                        <a:cs typeface="Times New Roman" panose="02020603050405020304" pitchFamily="18" charset="0"/>
                      </a:endParaRPr>
                    </a:p>
                    <a:p>
                      <a:r>
                        <a:rPr lang="es-MX" sz="1800" b="0" dirty="0" smtClean="0">
                          <a:solidFill>
                            <a:schemeClr val="tx2">
                              <a:lumMod val="50000"/>
                            </a:schemeClr>
                          </a:solidFill>
                          <a:effectLst/>
                        </a:rPr>
                        <a:t>Comportamiento con un seguro y vigilancia perfecta………………………………………………………………….</a:t>
                      </a:r>
                    </a:p>
                    <a:p>
                      <a:r>
                        <a:rPr lang="es-MX" sz="1800" b="0" kern="1200" dirty="0" smtClean="0">
                          <a:solidFill>
                            <a:schemeClr val="tx2">
                              <a:lumMod val="50000"/>
                            </a:schemeClr>
                          </a:solidFill>
                          <a:effectLst/>
                          <a:latin typeface="+mn-lt"/>
                          <a:ea typeface="+mn-ea"/>
                          <a:cs typeface="+mn-cs"/>
                        </a:rPr>
                        <a:t>Bibliografía………………………………………………………………………………………………………………………………....</a:t>
                      </a:r>
                      <a:endParaRPr lang="es-MX" b="0" dirty="0">
                        <a:solidFill>
                          <a:schemeClr val="tx2">
                            <a:lumMod val="50000"/>
                          </a:schemeClr>
                        </a:solidFill>
                        <a:effectLst/>
                      </a:endParaRPr>
                    </a:p>
                  </a:txBody>
                  <a:tcPr>
                    <a:noFill/>
                  </a:tcPr>
                </a:tc>
                <a:tc>
                  <a:txBody>
                    <a:bodyPr/>
                    <a:lstStyle/>
                    <a:p>
                      <a:pPr algn="r"/>
                      <a:r>
                        <a:rPr lang="es-MX" b="0" dirty="0" smtClean="0">
                          <a:solidFill>
                            <a:schemeClr val="tx2">
                              <a:lumMod val="50000"/>
                            </a:schemeClr>
                          </a:solidFill>
                          <a:effectLst/>
                        </a:rPr>
                        <a:t>39</a:t>
                      </a:r>
                    </a:p>
                    <a:p>
                      <a:pPr algn="r"/>
                      <a:r>
                        <a:rPr lang="es-MX" b="0" dirty="0" smtClean="0">
                          <a:solidFill>
                            <a:schemeClr val="tx2">
                              <a:lumMod val="50000"/>
                            </a:schemeClr>
                          </a:solidFill>
                          <a:effectLst/>
                        </a:rPr>
                        <a:t>46</a:t>
                      </a:r>
                    </a:p>
                    <a:p>
                      <a:pPr algn="r"/>
                      <a:r>
                        <a:rPr lang="es-MX" b="0" dirty="0" smtClean="0">
                          <a:solidFill>
                            <a:schemeClr val="tx2">
                              <a:lumMod val="50000"/>
                            </a:schemeClr>
                          </a:solidFill>
                          <a:effectLst/>
                        </a:rPr>
                        <a:t>48</a:t>
                      </a:r>
                    </a:p>
                    <a:p>
                      <a:pPr algn="r"/>
                      <a:r>
                        <a:rPr lang="es-MX" b="0" dirty="0" smtClean="0">
                          <a:solidFill>
                            <a:schemeClr val="tx2">
                              <a:lumMod val="50000"/>
                            </a:schemeClr>
                          </a:solidFill>
                          <a:effectLst/>
                        </a:rPr>
                        <a:t>49</a:t>
                      </a:r>
                    </a:p>
                    <a:p>
                      <a:pPr algn="r"/>
                      <a:r>
                        <a:rPr lang="es-MX" b="0" dirty="0" smtClean="0">
                          <a:solidFill>
                            <a:schemeClr val="tx2">
                              <a:lumMod val="50000"/>
                            </a:schemeClr>
                          </a:solidFill>
                          <a:effectLst/>
                        </a:rPr>
                        <a:t>51</a:t>
                      </a:r>
                    </a:p>
                    <a:p>
                      <a:pPr algn="r"/>
                      <a:r>
                        <a:rPr lang="es-MX" b="0" dirty="0" smtClean="0">
                          <a:solidFill>
                            <a:schemeClr val="tx2">
                              <a:lumMod val="50000"/>
                            </a:schemeClr>
                          </a:solidFill>
                          <a:effectLst/>
                        </a:rPr>
                        <a:t>52</a:t>
                      </a:r>
                    </a:p>
                    <a:p>
                      <a:pPr algn="r"/>
                      <a:r>
                        <a:rPr lang="es-MX" b="0" dirty="0" smtClean="0">
                          <a:solidFill>
                            <a:schemeClr val="tx2">
                              <a:lumMod val="50000"/>
                            </a:schemeClr>
                          </a:solidFill>
                          <a:effectLst/>
                        </a:rPr>
                        <a:t>53</a:t>
                      </a:r>
                    </a:p>
                    <a:p>
                      <a:pPr algn="r"/>
                      <a:r>
                        <a:rPr lang="es-MX" b="0" dirty="0" smtClean="0">
                          <a:solidFill>
                            <a:schemeClr val="tx2">
                              <a:lumMod val="50000"/>
                            </a:schemeClr>
                          </a:solidFill>
                          <a:effectLst/>
                        </a:rPr>
                        <a:t>54</a:t>
                      </a:r>
                    </a:p>
                    <a:p>
                      <a:pPr algn="r"/>
                      <a:r>
                        <a:rPr lang="es-MX" b="0" dirty="0" smtClean="0">
                          <a:solidFill>
                            <a:schemeClr val="tx2">
                              <a:lumMod val="50000"/>
                            </a:schemeClr>
                          </a:solidFill>
                          <a:effectLst/>
                        </a:rPr>
                        <a:t>55</a:t>
                      </a:r>
                    </a:p>
                    <a:p>
                      <a:pPr algn="r"/>
                      <a:r>
                        <a:rPr lang="es-MX" b="0" dirty="0" smtClean="0">
                          <a:solidFill>
                            <a:schemeClr val="tx2">
                              <a:lumMod val="50000"/>
                            </a:schemeClr>
                          </a:solidFill>
                          <a:effectLst/>
                        </a:rPr>
                        <a:t>56</a:t>
                      </a:r>
                      <a:endParaRPr lang="es-MX" b="0" dirty="0">
                        <a:solidFill>
                          <a:schemeClr val="tx2">
                            <a:lumMod val="50000"/>
                          </a:schemeClr>
                        </a:solidFill>
                        <a:effectLst/>
                      </a:endParaRPr>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405141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14400" y="228600"/>
            <a:ext cx="10363200" cy="808630"/>
          </a:xfrm>
          <a:noFill/>
        </p:spPr>
        <p:txBody>
          <a:bodyPr/>
          <a:lstStyle/>
          <a:p>
            <a:pPr algn="r" eaLnBrk="1" hangingPunct="1"/>
            <a:r>
              <a:rPr lang="es-ES" altLang="es-MX" sz="2800" b="1" dirty="0" smtClean="0">
                <a:solidFill>
                  <a:srgbClr val="C00000"/>
                </a:solidFill>
              </a:rPr>
              <a:t>¿Cómo describir el riesgo de cada alternativa de decisión?</a:t>
            </a:r>
          </a:p>
        </p:txBody>
      </p:sp>
      <p:sp>
        <p:nvSpPr>
          <p:cNvPr id="46083" name="Rectangle 3"/>
          <p:cNvSpPr>
            <a:spLocks noGrp="1" noChangeArrowheads="1"/>
          </p:cNvSpPr>
          <p:nvPr>
            <p:ph idx="1"/>
          </p:nvPr>
        </p:nvSpPr>
        <p:spPr>
          <a:xfrm>
            <a:off x="865621" y="1545209"/>
            <a:ext cx="6340396" cy="4776716"/>
          </a:xfrm>
          <a:prstGeom prst="rect">
            <a:avLst/>
          </a:prstGeom>
          <a:noFill/>
        </p:spPr>
        <p:txBody>
          <a:bodyPr>
            <a:noAutofit/>
          </a:bodyPr>
          <a:lstStyle/>
          <a:p>
            <a:pPr eaLnBrk="1" hangingPunct="1"/>
            <a:r>
              <a:rPr lang="es-ES" altLang="es-MX" sz="2400" dirty="0" smtClean="0"/>
              <a:t>En primer lugar, por la </a:t>
            </a:r>
            <a:r>
              <a:rPr lang="es-ES" altLang="es-MX" sz="2400" b="1" dirty="0" smtClean="0"/>
              <a:t>probabilidad</a:t>
            </a:r>
            <a:r>
              <a:rPr lang="es-ES" altLang="es-MX" sz="2400" dirty="0" smtClean="0"/>
              <a:t> de ocurrencia de cada uno de los estados de naturaleza posibles.</a:t>
            </a:r>
          </a:p>
          <a:p>
            <a:pPr eaLnBrk="1" hangingPunct="1"/>
            <a:endParaRPr lang="es-ES" altLang="es-MX" sz="2400" dirty="0" smtClean="0"/>
          </a:p>
          <a:p>
            <a:pPr eaLnBrk="1" hangingPunct="1"/>
            <a:r>
              <a:rPr lang="es-ES" altLang="es-MX" sz="2400" dirty="0" smtClean="0"/>
              <a:t>En segundo lugar, por </a:t>
            </a:r>
            <a:r>
              <a:rPr lang="es-ES" altLang="es-MX" sz="2400" b="1" dirty="0" smtClean="0"/>
              <a:t>el valor esperado</a:t>
            </a:r>
            <a:r>
              <a:rPr lang="es-ES" altLang="es-MX" sz="2400" dirty="0" smtClean="0"/>
              <a:t> de la decisión. Es decir, la media de todos los resultados posibles, ponderada por la probabilidad de ocurrencia de cada resultado.</a:t>
            </a:r>
          </a:p>
          <a:p>
            <a:pPr eaLnBrk="1" hangingPunct="1"/>
            <a:endParaRPr lang="es-ES" altLang="es-MX" sz="2400" dirty="0" smtClean="0"/>
          </a:p>
          <a:p>
            <a:pPr eaLnBrk="1" hangingPunct="1"/>
            <a:r>
              <a:rPr lang="es-ES" altLang="es-MX" sz="2400" dirty="0" smtClean="0"/>
              <a:t>En tercer lugar, por la </a:t>
            </a:r>
            <a:r>
              <a:rPr lang="es-ES" altLang="es-MX" sz="2400" b="1" dirty="0" smtClean="0"/>
              <a:t>variabilidad</a:t>
            </a:r>
            <a:r>
              <a:rPr lang="es-ES" altLang="es-MX" sz="2400" dirty="0" smtClean="0"/>
              <a:t>, o el grado en que difieren los resultados posibles de una decisión. Tal variabilidad puede medirse utilizando la </a:t>
            </a:r>
            <a:r>
              <a:rPr lang="es-ES" altLang="es-MX" sz="2400" b="1" dirty="0" smtClean="0"/>
              <a:t>desviación típica</a:t>
            </a:r>
            <a:r>
              <a:rPr lang="es-ES" altLang="es-MX" sz="2400" dirty="0" smtClean="0"/>
              <a:t>.</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30</a:t>
            </a:fld>
            <a:endParaRPr lang="en-US" dirty="0"/>
          </a:p>
        </p:txBody>
      </p:sp>
      <p:pic>
        <p:nvPicPr>
          <p:cNvPr id="28674" name="Picture 2" descr="http://estaticos.expansion.com/imagenes/2015/03/15/mercados/1426443107_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7557" y="1569540"/>
            <a:ext cx="4003302" cy="4803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8990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41696" y="141027"/>
            <a:ext cx="10363200" cy="718782"/>
          </a:xfrm>
          <a:noFill/>
        </p:spPr>
        <p:txBody>
          <a:bodyPr/>
          <a:lstStyle/>
          <a:p>
            <a:pPr algn="r" eaLnBrk="1" hangingPunct="1"/>
            <a:r>
              <a:rPr lang="es-ES" altLang="es-MX" sz="2800" b="1" dirty="0" smtClean="0">
                <a:solidFill>
                  <a:srgbClr val="C00000"/>
                </a:solidFill>
              </a:rPr>
              <a:t>La Elección entre alternativas inciertas</a:t>
            </a:r>
          </a:p>
        </p:txBody>
      </p:sp>
      <p:sp>
        <p:nvSpPr>
          <p:cNvPr id="47107" name="Rectangle 3"/>
          <p:cNvSpPr>
            <a:spLocks noGrp="1" noChangeArrowheads="1"/>
          </p:cNvSpPr>
          <p:nvPr>
            <p:ph idx="1"/>
          </p:nvPr>
        </p:nvSpPr>
        <p:spPr>
          <a:xfrm>
            <a:off x="163773" y="900752"/>
            <a:ext cx="6373505" cy="3391848"/>
          </a:xfrm>
          <a:prstGeom prst="rect">
            <a:avLst/>
          </a:prstGeom>
          <a:noFill/>
        </p:spPr>
        <p:txBody>
          <a:bodyPr>
            <a:noAutofit/>
          </a:bodyPr>
          <a:lstStyle/>
          <a:p>
            <a:pPr eaLnBrk="1" hangingPunct="1">
              <a:lnSpc>
                <a:spcPct val="90000"/>
              </a:lnSpc>
            </a:pPr>
            <a:r>
              <a:rPr lang="es-ES" altLang="es-MX" sz="2400" b="1" dirty="0" smtClean="0"/>
              <a:t>Posibilidad</a:t>
            </a:r>
            <a:r>
              <a:rPr lang="es-ES" altLang="es-MX" sz="2400" dirty="0" smtClean="0"/>
              <a:t>: Las personas maximizan el valor esperado de sus decisiones. </a:t>
            </a:r>
          </a:p>
          <a:p>
            <a:pPr lvl="1" eaLnBrk="1" hangingPunct="1">
              <a:lnSpc>
                <a:spcPct val="90000"/>
              </a:lnSpc>
            </a:pPr>
            <a:r>
              <a:rPr lang="es-ES" altLang="es-MX" sz="2000" dirty="0" smtClean="0"/>
              <a:t>Si así fuera, estaríamos dispuestos a pagar la apuesta justa para que se nos permitiera participar en un juego arriesgado.</a:t>
            </a:r>
          </a:p>
          <a:p>
            <a:pPr lvl="1" eaLnBrk="1" hangingPunct="1">
              <a:lnSpc>
                <a:spcPct val="90000"/>
              </a:lnSpc>
            </a:pPr>
            <a:r>
              <a:rPr lang="es-ES" altLang="es-MX" sz="2000" dirty="0" smtClean="0"/>
              <a:t>La apuesta justa es igual al valor esperado de una decisión. Es la máxima cantidad de dinero que estaría dispuesta a pagar una persona que maximiza el pago esperado por participar en un juego.</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31</a:t>
            </a:fld>
            <a:endParaRPr lang="en-US" dirty="0"/>
          </a:p>
        </p:txBody>
      </p:sp>
      <p:sp>
        <p:nvSpPr>
          <p:cNvPr id="47108" name="Rectangle 4"/>
          <p:cNvSpPr>
            <a:spLocks noChangeArrowheads="1"/>
          </p:cNvSpPr>
          <p:nvPr/>
        </p:nvSpPr>
        <p:spPr bwMode="auto">
          <a:xfrm>
            <a:off x="163773" y="3908881"/>
            <a:ext cx="6605517" cy="1542197"/>
          </a:xfrm>
          <a:prstGeom prst="rect">
            <a:avLst/>
          </a:prstGeom>
          <a:noFill/>
          <a:ln>
            <a:noFill/>
          </a:ln>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Clr>
                <a:schemeClr val="folHlink"/>
              </a:buClr>
              <a:buSzPct val="90000"/>
              <a:buFont typeface="Wingdings" panose="05000000000000000000" pitchFamily="2" charset="2"/>
              <a:buChar char="§"/>
            </a:pPr>
            <a:r>
              <a:rPr lang="es-ES" altLang="es-MX" sz="2400" b="1" dirty="0">
                <a:latin typeface="+mn-lt"/>
              </a:rPr>
              <a:t>Una apuesta es justa</a:t>
            </a:r>
            <a:r>
              <a:rPr lang="es-ES" altLang="es-MX" sz="2400" dirty="0">
                <a:latin typeface="+mn-lt"/>
              </a:rPr>
              <a:t> si su pago tiene un valor esperado de cero.</a:t>
            </a:r>
          </a:p>
          <a:p>
            <a:pPr algn="l" eaLnBrk="1" hangingPunct="1">
              <a:buClr>
                <a:schemeClr val="folHlink"/>
              </a:buClr>
              <a:buSzPct val="90000"/>
              <a:buFont typeface="Wingdings" panose="05000000000000000000" pitchFamily="2" charset="2"/>
              <a:buChar char="§"/>
            </a:pPr>
            <a:r>
              <a:rPr lang="es-ES" altLang="es-MX" sz="2400" b="1" dirty="0">
                <a:latin typeface="+mn-lt"/>
              </a:rPr>
              <a:t>Juego Justo</a:t>
            </a:r>
            <a:r>
              <a:rPr lang="es-ES" altLang="es-MX" sz="2400" dirty="0">
                <a:latin typeface="+mn-lt"/>
              </a:rPr>
              <a:t>: Es cualquier lotería o perfil de pagos riesgosos tales que su valor esperado es cero</a:t>
            </a:r>
            <a:r>
              <a:rPr lang="es-ES" altLang="es-MX" sz="2400" dirty="0" smtClean="0">
                <a:latin typeface="+mn-lt"/>
              </a:rPr>
              <a:t>.</a:t>
            </a:r>
            <a:endParaRPr lang="es-ES" altLang="es-MX" sz="2400" dirty="0">
              <a:latin typeface="+mn-lt"/>
            </a:endParaRPr>
          </a:p>
        </p:txBody>
      </p:sp>
      <p:pic>
        <p:nvPicPr>
          <p:cNvPr id="27652" name="Picture 4" descr="http://www.infobae.com/adjuntos/jpg/2011/03/291x0_40107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0358" y="1607593"/>
            <a:ext cx="4544705" cy="351884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63773" y="5842295"/>
            <a:ext cx="11631209" cy="830997"/>
          </a:xfrm>
          <a:prstGeom prst="rect">
            <a:avLst/>
          </a:prstGeom>
        </p:spPr>
        <p:txBody>
          <a:bodyPr wrap="square">
            <a:spAutoFit/>
          </a:bodyPr>
          <a:lstStyle/>
          <a:p>
            <a:pPr>
              <a:buClr>
                <a:schemeClr val="folHlink"/>
              </a:buClr>
              <a:buSzPct val="90000"/>
              <a:buFont typeface="Wingdings" panose="05000000000000000000" pitchFamily="2" charset="2"/>
              <a:buChar char="§"/>
            </a:pPr>
            <a:r>
              <a:rPr lang="es-ES" altLang="es-MX" sz="2400" b="1" dirty="0"/>
              <a:t>Línea de juegos justos</a:t>
            </a:r>
            <a:r>
              <a:rPr lang="es-ES" altLang="es-MX" sz="2400" dirty="0"/>
              <a:t>: Todos los perfiles de consumo contingente que se pueden generar a partir de alterar un determinado perfil por la vía de agregarle juegos justos.</a:t>
            </a:r>
          </a:p>
        </p:txBody>
      </p:sp>
    </p:spTree>
    <p:extLst>
      <p:ext uri="{BB962C8B-B14F-4D97-AF65-F5344CB8AC3E}">
        <p14:creationId xmlns:p14="http://schemas.microsoft.com/office/powerpoint/2010/main" val="1859852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4"/>
          <p:cNvSpPr>
            <a:spLocks noChangeArrowheads="1"/>
          </p:cNvSpPr>
          <p:nvPr/>
        </p:nvSpPr>
        <p:spPr bwMode="auto">
          <a:xfrm>
            <a:off x="814921" y="873458"/>
            <a:ext cx="11036300" cy="5435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522288"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80000"/>
              </a:lnSpc>
              <a:spcBef>
                <a:spcPct val="20000"/>
              </a:spcBef>
              <a:buClr>
                <a:schemeClr val="folHlink"/>
              </a:buClr>
              <a:buSzPct val="90000"/>
              <a:buFont typeface="Wingdings" pitchFamily="2" charset="2"/>
              <a:buChar char="n"/>
            </a:pPr>
            <a:r>
              <a:rPr lang="es-ES" altLang="es-MX" sz="2000" dirty="0"/>
              <a:t>una persona con un perfil de consumo libre de riesgo </a:t>
            </a:r>
            <a:r>
              <a:rPr lang="es-ES" altLang="es-MX" sz="2000" i="1" dirty="0">
                <a:latin typeface="Times New Roman" pitchFamily="18" charset="0"/>
              </a:rPr>
              <a:t>c</a:t>
            </a:r>
            <a:r>
              <a:rPr lang="es-ES" altLang="es-MX" sz="2000" baseline="-25000" dirty="0">
                <a:latin typeface="Times New Roman" pitchFamily="18" charset="0"/>
              </a:rPr>
              <a:t>1</a:t>
            </a:r>
            <a:r>
              <a:rPr lang="es-ES" altLang="es-MX" sz="2000" dirty="0">
                <a:latin typeface="Times New Roman" pitchFamily="18" charset="0"/>
              </a:rPr>
              <a:t> = </a:t>
            </a:r>
            <a:r>
              <a:rPr lang="es-ES" altLang="es-MX" sz="2000" i="1" dirty="0">
                <a:latin typeface="Times New Roman" pitchFamily="18" charset="0"/>
              </a:rPr>
              <a:t>c</a:t>
            </a:r>
            <a:r>
              <a:rPr lang="es-ES" altLang="es-MX" sz="2000" baseline="-25000" dirty="0">
                <a:latin typeface="Times New Roman" pitchFamily="18" charset="0"/>
              </a:rPr>
              <a:t>2</a:t>
            </a:r>
            <a:r>
              <a:rPr lang="es-ES" altLang="es-MX" sz="2000" dirty="0">
                <a:latin typeface="Times New Roman" pitchFamily="18" charset="0"/>
              </a:rPr>
              <a:t> = </a:t>
            </a:r>
            <a:r>
              <a:rPr lang="es-ES" altLang="es-MX" sz="2000" i="1" dirty="0">
                <a:latin typeface="Times New Roman" pitchFamily="18" charset="0"/>
              </a:rPr>
              <a:t>c</a:t>
            </a:r>
            <a:r>
              <a:rPr lang="es-ES" altLang="es-MX" sz="2000" dirty="0"/>
              <a:t>. Si esta persona acepta una lotería que paga </a:t>
            </a:r>
            <a:r>
              <a:rPr lang="es-ES" altLang="es-MX" sz="2000" i="1" dirty="0">
                <a:latin typeface="Times New Roman" pitchFamily="18" charset="0"/>
              </a:rPr>
              <a:t>x</a:t>
            </a:r>
            <a:r>
              <a:rPr lang="es-ES" altLang="es-MX" sz="2000" baseline="-25000" dirty="0">
                <a:latin typeface="Times New Roman" pitchFamily="18" charset="0"/>
              </a:rPr>
              <a:t>1</a:t>
            </a:r>
            <a:r>
              <a:rPr lang="es-ES" altLang="es-MX" sz="2000" dirty="0"/>
              <a:t> en el estado 1 y </a:t>
            </a:r>
            <a:r>
              <a:rPr lang="es-ES" altLang="es-MX" sz="2000" i="1" dirty="0">
                <a:latin typeface="Times New Roman" pitchFamily="18" charset="0"/>
              </a:rPr>
              <a:t>x</a:t>
            </a:r>
            <a:r>
              <a:rPr lang="es-ES" altLang="es-MX" sz="2000" baseline="-25000" dirty="0">
                <a:latin typeface="Times New Roman" pitchFamily="18" charset="0"/>
              </a:rPr>
              <a:t>2</a:t>
            </a:r>
            <a:r>
              <a:rPr lang="es-ES" altLang="es-MX" sz="2000" dirty="0"/>
              <a:t> en el estado 2, entonces su nuevo perfil de consumo es: </a:t>
            </a:r>
          </a:p>
          <a:p>
            <a:pPr eaLnBrk="1" hangingPunct="1">
              <a:lnSpc>
                <a:spcPct val="80000"/>
              </a:lnSpc>
              <a:spcBef>
                <a:spcPct val="20000"/>
              </a:spcBef>
              <a:buClr>
                <a:schemeClr val="folHlink"/>
              </a:buClr>
              <a:buSzPct val="90000"/>
              <a:buFont typeface="Wingdings" pitchFamily="2" charset="2"/>
              <a:buNone/>
            </a:pPr>
            <a:r>
              <a:rPr lang="es-ES" altLang="es-MX" sz="2000" i="1" dirty="0" smtClean="0">
                <a:latin typeface="Times New Roman" pitchFamily="18" charset="0"/>
              </a:rPr>
              <a:t>              c</a:t>
            </a:r>
            <a:r>
              <a:rPr lang="es-ES" altLang="es-MX" sz="2000" baseline="-25000" dirty="0" smtClean="0">
                <a:latin typeface="Times New Roman" pitchFamily="18" charset="0"/>
              </a:rPr>
              <a:t>1</a:t>
            </a:r>
            <a:r>
              <a:rPr lang="es-ES" altLang="es-MX" sz="2000" i="1" dirty="0" smtClean="0">
                <a:latin typeface="Times New Roman" pitchFamily="18" charset="0"/>
              </a:rPr>
              <a:t> </a:t>
            </a:r>
            <a:r>
              <a:rPr lang="es-ES" altLang="es-MX" sz="2000" i="1" dirty="0">
                <a:latin typeface="Times New Roman" pitchFamily="18" charset="0"/>
              </a:rPr>
              <a:t>= c + x</a:t>
            </a:r>
            <a:r>
              <a:rPr lang="es-ES" altLang="es-MX" sz="2000" baseline="-25000" dirty="0">
                <a:latin typeface="Times New Roman" pitchFamily="18" charset="0"/>
              </a:rPr>
              <a:t>1</a:t>
            </a:r>
            <a:r>
              <a:rPr lang="es-ES" altLang="es-MX" sz="2000" i="1" dirty="0">
                <a:latin typeface="Times New Roman" pitchFamily="18" charset="0"/>
              </a:rPr>
              <a:t>      c</a:t>
            </a:r>
            <a:r>
              <a:rPr lang="es-ES" altLang="es-MX" sz="2000" baseline="-25000" dirty="0">
                <a:latin typeface="Times New Roman" pitchFamily="18" charset="0"/>
              </a:rPr>
              <a:t>2</a:t>
            </a:r>
            <a:r>
              <a:rPr lang="es-ES" altLang="es-MX" sz="2000" i="1" dirty="0">
                <a:latin typeface="Times New Roman" pitchFamily="18" charset="0"/>
              </a:rPr>
              <a:t> = c + x</a:t>
            </a:r>
            <a:r>
              <a:rPr lang="es-ES" altLang="es-MX" sz="2000" baseline="-25000" dirty="0">
                <a:latin typeface="Times New Roman" pitchFamily="18" charset="0"/>
              </a:rPr>
              <a:t>2</a:t>
            </a:r>
          </a:p>
          <a:p>
            <a:pPr eaLnBrk="1" hangingPunct="1">
              <a:lnSpc>
                <a:spcPct val="80000"/>
              </a:lnSpc>
              <a:spcBef>
                <a:spcPct val="20000"/>
              </a:spcBef>
              <a:buClr>
                <a:schemeClr val="folHlink"/>
              </a:buClr>
              <a:buSzPct val="90000"/>
              <a:buFont typeface="Wingdings" pitchFamily="2" charset="2"/>
              <a:buNone/>
            </a:pPr>
            <a:endParaRPr lang="es-ES" altLang="es-MX" sz="2000" baseline="-25000" dirty="0">
              <a:latin typeface="Times New Roman" pitchFamily="18" charset="0"/>
            </a:endParaRPr>
          </a:p>
          <a:p>
            <a:pPr algn="l" eaLnBrk="1" hangingPunct="1">
              <a:lnSpc>
                <a:spcPct val="80000"/>
              </a:lnSpc>
              <a:spcBef>
                <a:spcPct val="20000"/>
              </a:spcBef>
              <a:buClr>
                <a:schemeClr val="folHlink"/>
              </a:buClr>
              <a:buSzPct val="90000"/>
              <a:buFont typeface="Wingdings" pitchFamily="2" charset="2"/>
              <a:buChar char="n"/>
            </a:pPr>
            <a:r>
              <a:rPr lang="es-ES" altLang="es-MX" sz="2000" dirty="0"/>
              <a:t>Si la lotería es un juego justo, su valor esperado es cero</a:t>
            </a:r>
            <a:r>
              <a:rPr lang="es-ES" altLang="es-MX" sz="2000" dirty="0" smtClean="0"/>
              <a:t>: </a:t>
            </a:r>
            <a:r>
              <a:rPr lang="es-ES" altLang="es-MX" sz="2000" i="1" dirty="0" smtClean="0">
                <a:latin typeface="Times New Roman" pitchFamily="18" charset="0"/>
              </a:rPr>
              <a:t>    </a:t>
            </a:r>
            <a:r>
              <a:rPr lang="es-ES" altLang="es-MX" sz="2000" i="1" dirty="0">
                <a:latin typeface="Times New Roman" pitchFamily="18" charset="0"/>
              </a:rPr>
              <a:t>π</a:t>
            </a:r>
            <a:r>
              <a:rPr lang="es-ES" altLang="es-MX" sz="2000" baseline="-25000" dirty="0">
                <a:latin typeface="Times New Roman" pitchFamily="18" charset="0"/>
              </a:rPr>
              <a:t>1</a:t>
            </a:r>
            <a:r>
              <a:rPr lang="es-ES" altLang="es-MX" sz="2000" i="1" dirty="0">
                <a:latin typeface="Times New Roman" pitchFamily="18" charset="0"/>
              </a:rPr>
              <a:t>x</a:t>
            </a:r>
            <a:r>
              <a:rPr lang="es-ES" altLang="es-MX" sz="2000" baseline="-25000" dirty="0">
                <a:latin typeface="Times New Roman" pitchFamily="18" charset="0"/>
              </a:rPr>
              <a:t>1</a:t>
            </a:r>
            <a:r>
              <a:rPr lang="es-ES" altLang="es-MX" sz="2000" dirty="0">
                <a:latin typeface="Times New Roman" pitchFamily="18" charset="0"/>
              </a:rPr>
              <a:t> + </a:t>
            </a:r>
            <a:r>
              <a:rPr lang="es-ES" altLang="es-MX" sz="2000" i="1" dirty="0">
                <a:latin typeface="Times New Roman" pitchFamily="18" charset="0"/>
              </a:rPr>
              <a:t>π</a:t>
            </a:r>
            <a:r>
              <a:rPr lang="es-ES" altLang="es-MX" sz="2000" baseline="-25000" dirty="0">
                <a:latin typeface="Times New Roman" pitchFamily="18" charset="0"/>
              </a:rPr>
              <a:t>2</a:t>
            </a:r>
            <a:r>
              <a:rPr lang="es-ES" altLang="es-MX" sz="2000" i="1" dirty="0">
                <a:latin typeface="Times New Roman" pitchFamily="18" charset="0"/>
              </a:rPr>
              <a:t>x</a:t>
            </a:r>
            <a:r>
              <a:rPr lang="es-ES" altLang="es-MX" sz="2000" baseline="-25000" dirty="0">
                <a:latin typeface="Times New Roman" pitchFamily="18" charset="0"/>
              </a:rPr>
              <a:t>2</a:t>
            </a:r>
            <a:r>
              <a:rPr lang="es-ES" altLang="es-MX" sz="2000" dirty="0">
                <a:latin typeface="Times New Roman" pitchFamily="18" charset="0"/>
              </a:rPr>
              <a:t> = 0	</a:t>
            </a:r>
            <a:r>
              <a:rPr lang="es-ES" altLang="ja-JP" sz="2000" dirty="0">
                <a:ea typeface="ＭＳ Ｐゴシック" charset="-128"/>
              </a:rPr>
              <a:t>de modo que	</a:t>
            </a:r>
            <a:endParaRPr lang="es-ES" altLang="ja-JP" sz="2000" dirty="0" smtClean="0">
              <a:ea typeface="ＭＳ Ｐゴシック" charset="-128"/>
            </a:endParaRPr>
          </a:p>
          <a:p>
            <a:pPr marL="0" indent="0" algn="l" eaLnBrk="1" hangingPunct="1">
              <a:lnSpc>
                <a:spcPct val="80000"/>
              </a:lnSpc>
              <a:spcBef>
                <a:spcPct val="20000"/>
              </a:spcBef>
              <a:buClr>
                <a:schemeClr val="folHlink"/>
              </a:buClr>
              <a:buSzPct val="90000"/>
            </a:pPr>
            <a:r>
              <a:rPr lang="es-ES" altLang="ja-JP" sz="2000" i="1" dirty="0">
                <a:latin typeface="Times New Roman" pitchFamily="18" charset="0"/>
                <a:ea typeface="ＭＳ Ｐゴシック" charset="-128"/>
              </a:rPr>
              <a:t> </a:t>
            </a:r>
            <a:r>
              <a:rPr lang="es-ES" altLang="ja-JP" sz="2000" i="1" dirty="0" smtClean="0">
                <a:latin typeface="Times New Roman" pitchFamily="18" charset="0"/>
                <a:ea typeface="ＭＳ Ｐゴシック" charset="-128"/>
              </a:rPr>
              <a:t>     c</a:t>
            </a:r>
            <a:r>
              <a:rPr lang="es-ES" altLang="ja-JP" sz="2000" baseline="-25000" dirty="0" smtClean="0">
                <a:latin typeface="Times New Roman" pitchFamily="18" charset="0"/>
                <a:ea typeface="ＭＳ Ｐゴシック" charset="-128"/>
              </a:rPr>
              <a:t>2</a:t>
            </a:r>
            <a:r>
              <a:rPr lang="es-ES" altLang="ja-JP" sz="2000" dirty="0" smtClean="0">
                <a:latin typeface="Times New Roman" pitchFamily="18" charset="0"/>
                <a:ea typeface="ＭＳ Ｐゴシック" charset="-128"/>
              </a:rPr>
              <a:t> </a:t>
            </a:r>
            <a:r>
              <a:rPr lang="es-ES" altLang="ja-JP" sz="2000" dirty="0">
                <a:latin typeface="Times New Roman" pitchFamily="18" charset="0"/>
                <a:ea typeface="ＭＳ Ｐゴシック" charset="-128"/>
              </a:rPr>
              <a:t>= </a:t>
            </a:r>
            <a:r>
              <a:rPr lang="es-ES" altLang="ja-JP" sz="2000" i="1" dirty="0">
                <a:latin typeface="Times New Roman" pitchFamily="18" charset="0"/>
                <a:ea typeface="ＭＳ Ｐゴシック" charset="-128"/>
              </a:rPr>
              <a:t>c</a:t>
            </a:r>
            <a:r>
              <a:rPr lang="es-ES" altLang="ja-JP" sz="2000" dirty="0">
                <a:latin typeface="Times New Roman" pitchFamily="18" charset="0"/>
                <a:ea typeface="ＭＳ Ｐゴシック" charset="-128"/>
              </a:rPr>
              <a:t> + </a:t>
            </a:r>
            <a:r>
              <a:rPr lang="es-ES" altLang="ja-JP" sz="2000" i="1" dirty="0">
                <a:latin typeface="Times New Roman" pitchFamily="18" charset="0"/>
                <a:ea typeface="ＭＳ Ｐゴシック" charset="-128"/>
              </a:rPr>
              <a:t>x</a:t>
            </a:r>
            <a:r>
              <a:rPr lang="es-ES" altLang="ja-JP" sz="2000" baseline="-25000" dirty="0">
                <a:latin typeface="Times New Roman" pitchFamily="18" charset="0"/>
                <a:ea typeface="ＭＳ Ｐゴシック" charset="-128"/>
              </a:rPr>
              <a:t>2</a:t>
            </a:r>
          </a:p>
          <a:p>
            <a:pPr lvl="1" algn="l" eaLnBrk="1" hangingPunct="1">
              <a:lnSpc>
                <a:spcPct val="80000"/>
              </a:lnSpc>
              <a:spcBef>
                <a:spcPct val="20000"/>
              </a:spcBef>
              <a:buClr>
                <a:schemeClr val="accent1"/>
              </a:buClr>
              <a:buSzPct val="75000"/>
              <a:buFont typeface="Wingdings" pitchFamily="2" charset="2"/>
              <a:buNone/>
            </a:pPr>
            <a:endParaRPr lang="es-ES" altLang="ja-JP" sz="2000" dirty="0">
              <a:ea typeface="ＭＳ Ｐゴシック" charset="-128"/>
            </a:endParaRPr>
          </a:p>
          <a:p>
            <a:pPr algn="l" eaLnBrk="1" hangingPunct="1">
              <a:lnSpc>
                <a:spcPct val="80000"/>
              </a:lnSpc>
              <a:spcBef>
                <a:spcPct val="20000"/>
              </a:spcBef>
              <a:buClr>
                <a:schemeClr val="folHlink"/>
              </a:buClr>
              <a:buSzPct val="90000"/>
              <a:buFont typeface="Wingdings" pitchFamily="2" charset="2"/>
              <a:buChar char="n"/>
            </a:pPr>
            <a:endParaRPr lang="es-ES" altLang="ja-JP" sz="2000" dirty="0">
              <a:ea typeface="ＭＳ Ｐゴシック" charset="-128"/>
            </a:endParaRPr>
          </a:p>
          <a:p>
            <a:pPr lvl="1" algn="l" eaLnBrk="1" hangingPunct="1">
              <a:lnSpc>
                <a:spcPct val="80000"/>
              </a:lnSpc>
              <a:spcBef>
                <a:spcPct val="20000"/>
              </a:spcBef>
              <a:buClr>
                <a:schemeClr val="accent1"/>
              </a:buClr>
              <a:buSzPct val="75000"/>
              <a:buFont typeface="Wingdings" pitchFamily="2" charset="2"/>
              <a:buNone/>
            </a:pPr>
            <a:r>
              <a:rPr lang="es-ES" altLang="ja-JP" sz="2000" dirty="0">
                <a:latin typeface="Times New Roman" pitchFamily="18" charset="0"/>
                <a:ea typeface="ＭＳ Ｐゴシック" charset="-128"/>
              </a:rPr>
              <a:t>	    </a:t>
            </a:r>
          </a:p>
          <a:p>
            <a:pPr algn="l" eaLnBrk="1" hangingPunct="1">
              <a:lnSpc>
                <a:spcPct val="80000"/>
              </a:lnSpc>
              <a:spcBef>
                <a:spcPct val="20000"/>
              </a:spcBef>
              <a:buClr>
                <a:schemeClr val="folHlink"/>
              </a:buClr>
              <a:buSzPct val="90000"/>
              <a:buFont typeface="Wingdings" pitchFamily="2" charset="2"/>
              <a:buNone/>
            </a:pPr>
            <a:r>
              <a:rPr lang="es-ES" altLang="ja-JP" sz="2000" dirty="0">
                <a:ea typeface="ＭＳ Ｐゴシック" charset="-128"/>
              </a:rPr>
              <a:t>     </a:t>
            </a:r>
            <a:endParaRPr lang="es-ES" altLang="ja-JP" sz="2000" dirty="0" smtClean="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smtClean="0">
                <a:ea typeface="ＭＳ Ｐゴシック" charset="-128"/>
              </a:rPr>
              <a:t>El </a:t>
            </a:r>
            <a:r>
              <a:rPr lang="es-ES" altLang="ja-JP" sz="2000" dirty="0">
                <a:ea typeface="ＭＳ Ｐゴシック" charset="-128"/>
              </a:rPr>
              <a:t>conjunto de todas las combinaciones posibles de consumo en los estados 1 y 2 que es posible generar a partir de </a:t>
            </a:r>
            <a:r>
              <a:rPr lang="es-ES" altLang="ja-JP" sz="2000" i="1" dirty="0">
                <a:latin typeface="Times New Roman" pitchFamily="18" charset="0"/>
                <a:ea typeface="ＭＳ Ｐゴシック" charset="-128"/>
              </a:rPr>
              <a:t>c</a:t>
            </a:r>
            <a:r>
              <a:rPr lang="es-ES" altLang="ja-JP" sz="2000" dirty="0">
                <a:ea typeface="ＭＳ Ｐゴシック" charset="-128"/>
              </a:rPr>
              <a:t> por medio de la aceptación de juegos justos es:</a:t>
            </a:r>
          </a:p>
          <a:p>
            <a:pPr eaLnBrk="1" hangingPunct="1">
              <a:lnSpc>
                <a:spcPct val="80000"/>
              </a:lnSpc>
              <a:spcBef>
                <a:spcPct val="20000"/>
              </a:spcBef>
              <a:buClr>
                <a:schemeClr val="folHlink"/>
              </a:buClr>
              <a:buSzPct val="90000"/>
              <a:buFont typeface="Wingdings" pitchFamily="2" charset="2"/>
              <a:buNone/>
            </a:pPr>
            <a:endParaRPr lang="es-ES" altLang="ja-JP" sz="2000" i="1" dirty="0">
              <a:latin typeface="Times New Roman" pitchFamily="18" charset="0"/>
              <a:ea typeface="ＭＳ Ｐゴシック" charset="-128"/>
            </a:endParaRPr>
          </a:p>
          <a:p>
            <a:pPr eaLnBrk="1" hangingPunct="1">
              <a:lnSpc>
                <a:spcPct val="80000"/>
              </a:lnSpc>
              <a:spcBef>
                <a:spcPct val="20000"/>
              </a:spcBef>
              <a:buClr>
                <a:schemeClr val="folHlink"/>
              </a:buClr>
              <a:buSzPct val="90000"/>
              <a:buFont typeface="Wingdings" pitchFamily="2" charset="2"/>
              <a:buNone/>
            </a:pPr>
            <a:endParaRPr lang="es-ES" altLang="ja-JP" sz="2000" i="1" dirty="0">
              <a:latin typeface="Times New Roman" pitchFamily="18" charset="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a:ea typeface="ＭＳ Ｐゴシック" charset="-128"/>
              </a:rPr>
              <a:t>    </a:t>
            </a:r>
            <a:endParaRPr lang="es-ES" altLang="ja-JP" sz="2000" dirty="0" smtClean="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smtClean="0">
                <a:ea typeface="ＭＳ Ｐゴシック" charset="-128"/>
              </a:rPr>
              <a:t>Este </a:t>
            </a:r>
            <a:r>
              <a:rPr lang="es-ES" altLang="ja-JP" sz="2000" dirty="0">
                <a:ea typeface="ＭＳ Ｐゴシック" charset="-128"/>
              </a:rPr>
              <a:t>conjunto corresponde a la línea de juegos justos. De forma que todos estos perfiles de consumo entregan el mismo valor esperado del consumo, aunque con distintos niveles de consumo</a:t>
            </a:r>
            <a:endParaRPr lang="es-ES" altLang="es-MX" sz="2000" dirty="0"/>
          </a:p>
        </p:txBody>
      </p:sp>
      <p:graphicFrame>
        <p:nvGraphicFramePr>
          <p:cNvPr id="11266" name="Object 5"/>
          <p:cNvGraphicFramePr>
            <a:graphicFrameLocks noChangeAspect="1"/>
          </p:cNvGraphicFramePr>
          <p:nvPr>
            <p:extLst>
              <p:ext uri="{D42A27DB-BD31-4B8C-83A1-F6EECF244321}">
                <p14:modId xmlns:p14="http://schemas.microsoft.com/office/powerpoint/2010/main" val="848131331"/>
              </p:ext>
            </p:extLst>
          </p:nvPr>
        </p:nvGraphicFramePr>
        <p:xfrm>
          <a:off x="1229693" y="3123965"/>
          <a:ext cx="1708151" cy="604839"/>
        </p:xfrm>
        <a:graphic>
          <a:graphicData uri="http://schemas.openxmlformats.org/presentationml/2006/ole">
            <mc:AlternateContent xmlns:mc="http://schemas.openxmlformats.org/markup-compatibility/2006">
              <mc:Choice xmlns:v="urn:schemas-microsoft-com:vml" Requires="v">
                <p:oleObj spid="_x0000_s11470" name="Equation" r:id="rId3" imgW="914400" imgH="431640" progId="Equation.DSMT4">
                  <p:embed/>
                </p:oleObj>
              </mc:Choice>
              <mc:Fallback>
                <p:oleObj name="Equation" r:id="rId3" imgW="914400" imgH="4316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693" y="3123965"/>
                        <a:ext cx="1708151" cy="6048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6"/>
          <p:cNvGraphicFramePr>
            <a:graphicFrameLocks noChangeAspect="1"/>
          </p:cNvGraphicFramePr>
          <p:nvPr>
            <p:extLst>
              <p:ext uri="{D42A27DB-BD31-4B8C-83A1-F6EECF244321}">
                <p14:modId xmlns:p14="http://schemas.microsoft.com/office/powerpoint/2010/main" val="2773028353"/>
              </p:ext>
            </p:extLst>
          </p:nvPr>
        </p:nvGraphicFramePr>
        <p:xfrm>
          <a:off x="4802749" y="2587674"/>
          <a:ext cx="2135717" cy="1244600"/>
        </p:xfrm>
        <a:graphic>
          <a:graphicData uri="http://schemas.openxmlformats.org/presentationml/2006/ole">
            <mc:AlternateContent xmlns:mc="http://schemas.openxmlformats.org/markup-compatibility/2006">
              <mc:Choice xmlns:v="urn:schemas-microsoft-com:vml" Requires="v">
                <p:oleObj spid="_x0000_s11471" name="Equation" r:id="rId5" imgW="1143000" imgH="888840" progId="Equation.DSMT4">
                  <p:embed/>
                </p:oleObj>
              </mc:Choice>
              <mc:Fallback>
                <p:oleObj name="Equation" r:id="rId5" imgW="1143000" imgH="8888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2749" y="2587674"/>
                        <a:ext cx="2135717" cy="1244600"/>
                      </a:xfrm>
                      <a:prstGeom prst="rect">
                        <a:avLst/>
                      </a:prstGeom>
                      <a:noFill/>
                      <a:ln>
                        <a:noFill/>
                      </a:ln>
                      <a:effectLst/>
                    </p:spPr>
                  </p:pic>
                </p:oleObj>
              </mc:Fallback>
            </mc:AlternateContent>
          </a:graphicData>
        </a:graphic>
      </p:graphicFrame>
      <p:graphicFrame>
        <p:nvGraphicFramePr>
          <p:cNvPr id="11268" name="Object 7"/>
          <p:cNvGraphicFramePr>
            <a:graphicFrameLocks noChangeAspect="1"/>
          </p:cNvGraphicFramePr>
          <p:nvPr/>
        </p:nvGraphicFramePr>
        <p:xfrm>
          <a:off x="4078818" y="4724402"/>
          <a:ext cx="4578349" cy="604839"/>
        </p:xfrm>
        <a:graphic>
          <a:graphicData uri="http://schemas.openxmlformats.org/presentationml/2006/ole">
            <mc:AlternateContent xmlns:mc="http://schemas.openxmlformats.org/markup-compatibility/2006">
              <mc:Choice xmlns:v="urn:schemas-microsoft-com:vml" Requires="v">
                <p:oleObj spid="_x0000_s11472" name="Equation" r:id="rId7" imgW="2450880" imgH="431640" progId="Equation.DSMT4">
                  <p:embed/>
                </p:oleObj>
              </mc:Choice>
              <mc:Fallback>
                <p:oleObj name="Equation" r:id="rId7" imgW="2450880" imgH="4316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78818" y="4724402"/>
                        <a:ext cx="4578349" cy="6048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15123531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6"/>
          <p:cNvSpPr>
            <a:spLocks noGrp="1" noChangeArrowheads="1"/>
          </p:cNvSpPr>
          <p:nvPr>
            <p:ph type="title"/>
          </p:nvPr>
        </p:nvSpPr>
        <p:spPr>
          <a:xfrm>
            <a:off x="1219200" y="274638"/>
            <a:ext cx="10363200" cy="789887"/>
          </a:xfrm>
          <a:noFill/>
        </p:spPr>
        <p:txBody>
          <a:bodyPr/>
          <a:lstStyle/>
          <a:p>
            <a:pPr algn="r" eaLnBrk="1" hangingPunct="1"/>
            <a:r>
              <a:rPr lang="es-ES" altLang="es-MX" sz="3200" b="1" dirty="0" smtClean="0">
                <a:solidFill>
                  <a:srgbClr val="C00000"/>
                </a:solidFill>
              </a:rPr>
              <a:t>Aversión al riesgo</a:t>
            </a:r>
          </a:p>
        </p:txBody>
      </p:sp>
      <p:sp>
        <p:nvSpPr>
          <p:cNvPr id="12292" name="Rectangle 3"/>
          <p:cNvSpPr>
            <a:spLocks noGrp="1" noChangeArrowheads="1"/>
          </p:cNvSpPr>
          <p:nvPr>
            <p:ph idx="1"/>
          </p:nvPr>
        </p:nvSpPr>
        <p:spPr>
          <a:xfrm>
            <a:off x="1219200" y="1600203"/>
            <a:ext cx="10363200" cy="2405063"/>
          </a:xfrm>
          <a:prstGeom prst="rect">
            <a:avLst/>
          </a:prstGeom>
        </p:spPr>
        <p:txBody>
          <a:bodyPr>
            <a:normAutofit fontScale="92500" lnSpcReduction="10000"/>
          </a:bodyPr>
          <a:lstStyle/>
          <a:p>
            <a:pPr eaLnBrk="1" hangingPunct="1">
              <a:lnSpc>
                <a:spcPct val="90000"/>
              </a:lnSpc>
            </a:pPr>
            <a:r>
              <a:rPr lang="es-ES" altLang="es-MX" sz="2400" dirty="0" smtClean="0"/>
              <a:t>Una persona se dice </a:t>
            </a:r>
            <a:r>
              <a:rPr lang="es-ES" altLang="es-MX" sz="2400" dirty="0" err="1" smtClean="0"/>
              <a:t>aversa</a:t>
            </a:r>
            <a:r>
              <a:rPr lang="es-ES" altLang="es-MX" sz="2400" dirty="0" smtClean="0"/>
              <a:t> al riesgo si, partiendo de un consumo libre de riesgo, prefiere no jugar un juego justo. Se dice amante si lo prefiere, y neutral si está indiferente.</a:t>
            </a:r>
          </a:p>
          <a:p>
            <a:pPr eaLnBrk="1" hangingPunct="1">
              <a:lnSpc>
                <a:spcPct val="90000"/>
              </a:lnSpc>
            </a:pPr>
            <a:endParaRPr lang="es-ES" altLang="es-MX" sz="1100" dirty="0" smtClean="0"/>
          </a:p>
          <a:p>
            <a:pPr eaLnBrk="1" hangingPunct="1">
              <a:lnSpc>
                <a:spcPct val="90000"/>
              </a:lnSpc>
            </a:pPr>
            <a:r>
              <a:rPr lang="es-ES" altLang="es-MX" sz="2400" dirty="0" smtClean="0"/>
              <a:t>Un individuo </a:t>
            </a:r>
            <a:r>
              <a:rPr lang="es-ES" altLang="es-MX" sz="2400" dirty="0" err="1" smtClean="0"/>
              <a:t>averso</a:t>
            </a:r>
            <a:r>
              <a:rPr lang="es-ES" altLang="es-MX" sz="2400" dirty="0" smtClean="0"/>
              <a:t> al riesgo tiene una función de utilidad esperada </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x</a:t>
            </a:r>
            <a:r>
              <a:rPr lang="es-ES" altLang="es-MX" sz="2400" baseline="-25000" dirty="0" smtClean="0">
                <a:latin typeface="Times New Roman" pitchFamily="18" charset="0"/>
              </a:rPr>
              <a:t>1</a:t>
            </a:r>
            <a:r>
              <a:rPr lang="es-ES" altLang="es-MX" sz="2400" dirty="0" smtClean="0">
                <a:latin typeface="Times New Roman" pitchFamily="18" charset="0"/>
              </a:rPr>
              <a:t>, </a:t>
            </a:r>
            <a:r>
              <a:rPr lang="es-ES" altLang="es-MX" sz="2400" i="1" dirty="0" smtClean="0">
                <a:latin typeface="Times New Roman" pitchFamily="18" charset="0"/>
              </a:rPr>
              <a:t>x</a:t>
            </a:r>
            <a:r>
              <a:rPr lang="es-ES" altLang="es-MX" sz="2400" baseline="-25000" dirty="0" smtClean="0">
                <a:latin typeface="Times New Roman" pitchFamily="18" charset="0"/>
              </a:rPr>
              <a:t>2</a:t>
            </a:r>
            <a:r>
              <a:rPr lang="es-ES" altLang="es-MX" sz="2400" dirty="0" smtClean="0">
                <a:latin typeface="Times New Roman" pitchFamily="18" charset="0"/>
              </a:rPr>
              <a:t>)</a:t>
            </a:r>
            <a:r>
              <a:rPr lang="es-ES" altLang="es-MX" sz="2400" dirty="0" smtClean="0"/>
              <a:t>  </a:t>
            </a:r>
            <a:r>
              <a:rPr lang="es-ES" altLang="es-MX" sz="2400" dirty="0" err="1" smtClean="0"/>
              <a:t>cuasicóncava</a:t>
            </a:r>
            <a:r>
              <a:rPr lang="es-ES" altLang="es-MX" sz="2400" dirty="0" smtClean="0"/>
              <a:t> y una </a:t>
            </a:r>
            <a:r>
              <a:rPr lang="es-ES" altLang="es-MX" sz="2400" i="1" dirty="0" err="1" smtClean="0">
                <a:latin typeface="Times New Roman" pitchFamily="18" charset="0"/>
              </a:rPr>
              <a:t>TMgS</a:t>
            </a:r>
            <a:r>
              <a:rPr lang="es-ES" altLang="es-MX" sz="2400" dirty="0" smtClean="0"/>
              <a:t> decreciente. Uno neutral al riesgo, por su parte, tiene una </a:t>
            </a:r>
            <a:r>
              <a:rPr lang="es-ES" altLang="es-MX" sz="2400" i="1" dirty="0" err="1" smtClean="0">
                <a:latin typeface="Times New Roman" pitchFamily="18" charset="0"/>
              </a:rPr>
              <a:t>TMgS</a:t>
            </a:r>
            <a:r>
              <a:rPr lang="es-ES" altLang="es-MX" sz="2400" dirty="0" smtClean="0"/>
              <a:t> constante, que no depende del nivel de riesgo asumido ni tampoco de su nivel de consumo.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33</a:t>
            </a:fld>
            <a:endParaRPr lang="en-US" dirty="0"/>
          </a:p>
        </p:txBody>
      </p:sp>
      <p:graphicFrame>
        <p:nvGraphicFramePr>
          <p:cNvPr id="12290" name="Object 5"/>
          <p:cNvGraphicFramePr>
            <a:graphicFrameLocks noChangeAspect="1"/>
          </p:cNvGraphicFramePr>
          <p:nvPr/>
        </p:nvGraphicFramePr>
        <p:xfrm>
          <a:off x="1968500" y="3933827"/>
          <a:ext cx="7552267" cy="2227263"/>
        </p:xfrm>
        <a:graphic>
          <a:graphicData uri="http://schemas.openxmlformats.org/presentationml/2006/ole">
            <mc:AlternateContent xmlns:mc="http://schemas.openxmlformats.org/markup-compatibility/2006">
              <mc:Choice xmlns:v="urn:schemas-microsoft-com:vml" Requires="v">
                <p:oleObj spid="_x0000_s12430" name="Imagen de mapa de bits" r:id="rId3" imgW="4361905" imgH="1714739" progId="Paint.Picture">
                  <p:embed/>
                </p:oleObj>
              </mc:Choice>
              <mc:Fallback>
                <p:oleObj name="Imagen de mapa de bits" r:id="rId3" imgW="4361905" imgH="1714739"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968500" y="3933827"/>
                        <a:ext cx="7552267"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1" name="Object 7"/>
          <p:cNvGraphicFramePr>
            <a:graphicFrameLocks noChangeAspect="1"/>
          </p:cNvGraphicFramePr>
          <p:nvPr/>
        </p:nvGraphicFramePr>
        <p:xfrm>
          <a:off x="9745133" y="4581526"/>
          <a:ext cx="1981200" cy="647700"/>
        </p:xfrm>
        <a:graphic>
          <a:graphicData uri="http://schemas.openxmlformats.org/presentationml/2006/ole">
            <mc:AlternateContent xmlns:mc="http://schemas.openxmlformats.org/markup-compatibility/2006">
              <mc:Choice xmlns:v="urn:schemas-microsoft-com:vml" Requires="v">
                <p:oleObj spid="_x0000_s12431" name="Equation" r:id="rId5" imgW="990360" imgH="431640" progId="Equation.DSMT4">
                  <p:embed/>
                </p:oleObj>
              </mc:Choice>
              <mc:Fallback>
                <p:oleObj name="Equation" r:id="rId5" imgW="990360" imgH="4316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45133" y="4581526"/>
                        <a:ext cx="19812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4" name="Rectangle 8"/>
          <p:cNvSpPr>
            <a:spLocks noChangeArrowheads="1"/>
          </p:cNvSpPr>
          <p:nvPr/>
        </p:nvSpPr>
        <p:spPr bwMode="auto">
          <a:xfrm>
            <a:off x="914400" y="6065838"/>
            <a:ext cx="103632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Arial" panose="020B0604020202020204" pitchFamily="34" charset="0"/>
              <a:buChar char="•"/>
            </a:pPr>
            <a:r>
              <a:rPr lang="es-ES" altLang="es-MX" dirty="0"/>
              <a:t>Partiendo de  una posición sin riesgo, toda persona esta indiferente entre aceptar o no un juego justo, esto es, es neutral al riesgo</a:t>
            </a:r>
          </a:p>
        </p:txBody>
      </p:sp>
    </p:spTree>
    <p:extLst>
      <p:ext uri="{BB962C8B-B14F-4D97-AF65-F5344CB8AC3E}">
        <p14:creationId xmlns:p14="http://schemas.microsoft.com/office/powerpoint/2010/main" val="35615101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1219200" y="791570"/>
            <a:ext cx="10363200" cy="2564568"/>
          </a:xfrm>
          <a:prstGeom prst="rect">
            <a:avLst/>
          </a:prstGeom>
        </p:spPr>
        <p:txBody>
          <a:bodyPr>
            <a:normAutofit/>
          </a:bodyPr>
          <a:lstStyle/>
          <a:p>
            <a:pPr lvl="1" eaLnBrk="1" hangingPunct="1"/>
            <a:r>
              <a:rPr lang="es-ES" altLang="es-MX" dirty="0" smtClean="0"/>
              <a:t>En certidumbre la función de utilidad </a:t>
            </a:r>
            <a:r>
              <a:rPr lang="es-ES" altLang="es-MX" i="1" dirty="0" smtClean="0">
                <a:latin typeface="Times New Roman" pitchFamily="18" charset="0"/>
              </a:rPr>
              <a:t>u</a:t>
            </a:r>
            <a:r>
              <a:rPr lang="es-ES" altLang="es-MX" dirty="0" smtClean="0">
                <a:latin typeface="Times New Roman" pitchFamily="18" charset="0"/>
              </a:rPr>
              <a:t>(</a:t>
            </a:r>
            <a:r>
              <a:rPr lang="es-ES" altLang="es-MX" i="1" dirty="0" smtClean="0">
                <a:latin typeface="Times New Roman" pitchFamily="18" charset="0"/>
              </a:rPr>
              <a:t>a</a:t>
            </a:r>
            <a:r>
              <a:rPr lang="es-ES" altLang="es-MX" dirty="0" smtClean="0">
                <a:latin typeface="Times New Roman" pitchFamily="18" charset="0"/>
              </a:rPr>
              <a:t>)</a:t>
            </a:r>
            <a:r>
              <a:rPr lang="es-ES" altLang="es-MX" dirty="0" smtClean="0"/>
              <a:t> era ordinal (cualquier transformación monótona representa la misma preferencia) lo mismo que la función de utilidad esperada, que juzga acciones, pero no la función de Bernoulli, que juzga consecuencias.</a:t>
            </a:r>
          </a:p>
          <a:p>
            <a:pPr lvl="1" eaLnBrk="1" hangingPunct="1"/>
            <a:endParaRPr lang="es-ES" altLang="es-MX" dirty="0" smtClean="0"/>
          </a:p>
          <a:p>
            <a:pPr lvl="1" eaLnBrk="1" hangingPunct="1"/>
            <a:r>
              <a:rPr lang="es-ES" altLang="es-MX" dirty="0" smtClean="0"/>
              <a:t>El error de esta posibilidad es que se ignora que también tenemos preferencias con respecto al riesgo.</a:t>
            </a:r>
          </a:p>
          <a:p>
            <a:pPr eaLnBrk="1" hangingPunct="1"/>
            <a:endParaRPr lang="es-ES" altLang="es-MX" sz="2400" dirty="0" smtClean="0"/>
          </a:p>
        </p:txBody>
      </p:sp>
      <p:sp>
        <p:nvSpPr>
          <p:cNvPr id="5" name="4 Marcador de número de diapositiva"/>
          <p:cNvSpPr>
            <a:spLocks noGrp="1"/>
          </p:cNvSpPr>
          <p:nvPr>
            <p:ph type="sldNum" sz="quarter" idx="12"/>
          </p:nvPr>
        </p:nvSpPr>
        <p:spPr/>
        <p:txBody>
          <a:bodyPr/>
          <a:lstStyle/>
          <a:p>
            <a:fld id="{6D22F896-40B5-4ADD-8801-0D06FADFA095}" type="slidenum">
              <a:rPr lang="en-US" smtClean="0"/>
              <a:t>34</a:t>
            </a:fld>
            <a:endParaRPr lang="en-US" dirty="0"/>
          </a:p>
        </p:txBody>
      </p:sp>
      <p:pic>
        <p:nvPicPr>
          <p:cNvPr id="26632" name="Picture 8" descr="http://talentodirect.com/blog/wp-content/uploads/2013/07/aversion-al-riesgo.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9742" y="3356138"/>
            <a:ext cx="4216210" cy="3228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3671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idx="1"/>
          </p:nvPr>
        </p:nvSpPr>
        <p:spPr>
          <a:xfrm>
            <a:off x="1219200" y="714939"/>
            <a:ext cx="10363200" cy="942976"/>
          </a:xfrm>
          <a:prstGeom prst="rect">
            <a:avLst/>
          </a:prstGeom>
        </p:spPr>
        <p:txBody>
          <a:bodyPr>
            <a:normAutofit/>
          </a:bodyPr>
          <a:lstStyle/>
          <a:p>
            <a:pPr eaLnBrk="1" hangingPunct="1">
              <a:lnSpc>
                <a:spcPct val="90000"/>
              </a:lnSpc>
            </a:pPr>
            <a:r>
              <a:rPr lang="es-ES" altLang="es-MX" dirty="0" smtClean="0"/>
              <a:t>una función Bernoulli cóncava representa a un </a:t>
            </a:r>
            <a:r>
              <a:rPr lang="es-ES" altLang="es-MX" dirty="0" err="1" smtClean="0"/>
              <a:t>averso</a:t>
            </a:r>
            <a:r>
              <a:rPr lang="es-ES" altLang="es-MX" dirty="0" smtClean="0"/>
              <a:t> al riesgo, una lineal a un neutral y una convexa a un amante,</a:t>
            </a:r>
          </a:p>
          <a:p>
            <a:pPr eaLnBrk="1" hangingPunct="1">
              <a:lnSpc>
                <a:spcPct val="90000"/>
              </a:lnSpc>
            </a:pPr>
            <a:endParaRPr lang="es-ES" altLang="es-MX" sz="2000" dirty="0" smtClean="0"/>
          </a:p>
        </p:txBody>
      </p:sp>
      <p:sp>
        <p:nvSpPr>
          <p:cNvPr id="2" name="1 Marcador de número de diapositiva"/>
          <p:cNvSpPr>
            <a:spLocks noGrp="1"/>
          </p:cNvSpPr>
          <p:nvPr>
            <p:ph type="sldNum" sz="quarter" idx="12"/>
          </p:nvPr>
        </p:nvSpPr>
        <p:spPr>
          <a:xfrm>
            <a:off x="8610600" y="6369797"/>
            <a:ext cx="2743200" cy="365125"/>
          </a:xfrm>
        </p:spPr>
        <p:txBody>
          <a:bodyPr/>
          <a:lstStyle/>
          <a:p>
            <a:fld id="{6D22F896-40B5-4ADD-8801-0D06FADFA095}" type="slidenum">
              <a:rPr lang="en-US" smtClean="0"/>
              <a:t>35</a:t>
            </a:fld>
            <a:endParaRPr lang="en-US" dirty="0"/>
          </a:p>
        </p:txBody>
      </p:sp>
      <p:graphicFrame>
        <p:nvGraphicFramePr>
          <p:cNvPr id="13314" name="Object 5"/>
          <p:cNvGraphicFramePr>
            <a:graphicFrameLocks noChangeAspect="1"/>
          </p:cNvGraphicFramePr>
          <p:nvPr>
            <p:extLst>
              <p:ext uri="{D42A27DB-BD31-4B8C-83A1-F6EECF244321}">
                <p14:modId xmlns:p14="http://schemas.microsoft.com/office/powerpoint/2010/main" val="521761120"/>
              </p:ext>
            </p:extLst>
          </p:nvPr>
        </p:nvGraphicFramePr>
        <p:xfrm>
          <a:off x="1583267" y="1802377"/>
          <a:ext cx="9510184" cy="2749551"/>
        </p:xfrm>
        <a:graphic>
          <a:graphicData uri="http://schemas.openxmlformats.org/presentationml/2006/ole">
            <mc:AlternateContent xmlns:mc="http://schemas.openxmlformats.org/markup-compatibility/2006">
              <mc:Choice xmlns:v="urn:schemas-microsoft-com:vml" Requires="v">
                <p:oleObj spid="_x0000_s13383" name="Imagen de mapa de bits" r:id="rId3" imgW="5485714" imgH="2114845" progId="Paint.Picture">
                  <p:embed/>
                </p:oleObj>
              </mc:Choice>
              <mc:Fallback>
                <p:oleObj name="Imagen de mapa de bits" r:id="rId3" imgW="5485714" imgH="2114845"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583267" y="1802377"/>
                        <a:ext cx="9510184" cy="2749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7" name="Rectangle 6"/>
          <p:cNvSpPr>
            <a:spLocks noChangeArrowheads="1"/>
          </p:cNvSpPr>
          <p:nvPr/>
        </p:nvSpPr>
        <p:spPr bwMode="auto">
          <a:xfrm>
            <a:off x="1295400" y="4826565"/>
            <a:ext cx="10058400"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400" dirty="0">
                <a:latin typeface="+mn-lt"/>
              </a:rPr>
              <a:t>En el caso de la función </a:t>
            </a:r>
            <a:r>
              <a:rPr lang="es-ES" altLang="es-MX" sz="2400" dirty="0" err="1">
                <a:latin typeface="+mn-lt"/>
              </a:rPr>
              <a:t>bernoulli</a:t>
            </a:r>
            <a:r>
              <a:rPr lang="es-ES" altLang="es-MX" sz="2400" dirty="0">
                <a:latin typeface="+mn-lt"/>
              </a:rPr>
              <a:t> no es cierto que cualquier transformación monótona creciente de ella represente las mismas preferencias, por lo que no basta que la función </a:t>
            </a:r>
            <a:r>
              <a:rPr lang="es-ES" altLang="es-MX" sz="2400" dirty="0" err="1">
                <a:latin typeface="+mn-lt"/>
              </a:rPr>
              <a:t>bernoulli</a:t>
            </a:r>
            <a:r>
              <a:rPr lang="es-ES" altLang="es-MX" sz="2400" dirty="0">
                <a:latin typeface="+mn-lt"/>
              </a:rPr>
              <a:t> sea </a:t>
            </a:r>
            <a:r>
              <a:rPr lang="es-ES" altLang="es-MX" sz="2400" dirty="0" err="1">
                <a:latin typeface="+mn-lt"/>
              </a:rPr>
              <a:t>cuasicóncava</a:t>
            </a:r>
            <a:r>
              <a:rPr lang="es-ES" altLang="es-MX" sz="2400" dirty="0">
                <a:latin typeface="+mn-lt"/>
              </a:rPr>
              <a:t> para afirmar que el individuo es </a:t>
            </a:r>
            <a:r>
              <a:rPr lang="es-ES" altLang="es-MX" sz="2400" dirty="0" err="1">
                <a:latin typeface="+mn-lt"/>
              </a:rPr>
              <a:t>averso</a:t>
            </a:r>
            <a:r>
              <a:rPr lang="es-ES" altLang="es-MX" sz="2400" dirty="0">
                <a:latin typeface="+mn-lt"/>
              </a:rPr>
              <a:t> al riesgo</a:t>
            </a:r>
          </a:p>
        </p:txBody>
      </p:sp>
    </p:spTree>
    <p:extLst>
      <p:ext uri="{BB962C8B-B14F-4D97-AF65-F5344CB8AC3E}">
        <p14:creationId xmlns:p14="http://schemas.microsoft.com/office/powerpoint/2010/main" val="21411843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idx="1"/>
          </p:nvPr>
        </p:nvSpPr>
        <p:spPr>
          <a:xfrm>
            <a:off x="811497" y="726256"/>
            <a:ext cx="11040533" cy="531812"/>
          </a:xfrm>
          <a:prstGeom prst="rect">
            <a:avLst/>
          </a:prstGeom>
        </p:spPr>
        <p:txBody>
          <a:bodyPr>
            <a:noAutofit/>
          </a:bodyPr>
          <a:lstStyle/>
          <a:p>
            <a:pPr eaLnBrk="1" hangingPunct="1">
              <a:lnSpc>
                <a:spcPct val="80000"/>
              </a:lnSpc>
              <a:buFont typeface="Wingdings" panose="05000000000000000000" pitchFamily="2" charset="2"/>
              <a:buChar char="§"/>
            </a:pPr>
            <a:r>
              <a:rPr lang="es-ES" altLang="es-MX" sz="2400" dirty="0" smtClean="0"/>
              <a:t>Dos loterías pueden tener el mismo valor monetario esperado, pero un riesgo diferente.</a:t>
            </a:r>
          </a:p>
        </p:txBody>
      </p:sp>
      <p:graphicFrame>
        <p:nvGraphicFramePr>
          <p:cNvPr id="14338" name="Object 5"/>
          <p:cNvGraphicFramePr>
            <a:graphicFrameLocks noChangeAspect="1"/>
          </p:cNvGraphicFramePr>
          <p:nvPr/>
        </p:nvGraphicFramePr>
        <p:xfrm>
          <a:off x="4572000" y="2794002"/>
          <a:ext cx="1219200" cy="198439"/>
        </p:xfrm>
        <a:graphic>
          <a:graphicData uri="http://schemas.openxmlformats.org/presentationml/2006/ole">
            <mc:AlternateContent xmlns:mc="http://schemas.openxmlformats.org/markup-compatibility/2006">
              <mc:Choice xmlns:v="urn:schemas-microsoft-com:vml" Requires="v">
                <p:oleObj spid="_x0000_s14482" name="Equation" r:id="rId3" imgW="914400" imgH="198720" progId="Equation.DSMT4">
                  <p:embed/>
                </p:oleObj>
              </mc:Choice>
              <mc:Fallback>
                <p:oleObj name="Equation" r:id="rId3" imgW="914400" imgH="198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794002"/>
                        <a:ext cx="1219200" cy="198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39" name="Object 8"/>
          <p:cNvGraphicFramePr>
            <a:graphicFrameLocks noChangeAspect="1"/>
          </p:cNvGraphicFramePr>
          <p:nvPr/>
        </p:nvGraphicFramePr>
        <p:xfrm>
          <a:off x="4572000" y="2794002"/>
          <a:ext cx="1219200" cy="198439"/>
        </p:xfrm>
        <a:graphic>
          <a:graphicData uri="http://schemas.openxmlformats.org/presentationml/2006/ole">
            <mc:AlternateContent xmlns:mc="http://schemas.openxmlformats.org/markup-compatibility/2006">
              <mc:Choice xmlns:v="urn:schemas-microsoft-com:vml" Requires="v">
                <p:oleObj spid="_x0000_s14483" name="Equation" r:id="rId5" imgW="914400" imgH="198720" progId="Equation.DSMT4">
                  <p:embed/>
                </p:oleObj>
              </mc:Choice>
              <mc:Fallback>
                <p:oleObj name="Equation" r:id="rId5" imgW="914400" imgH="198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794002"/>
                        <a:ext cx="1219200" cy="198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1" name="Rectangle 10"/>
          <p:cNvSpPr>
            <a:spLocks noChangeArrowheads="1"/>
          </p:cNvSpPr>
          <p:nvPr/>
        </p:nvSpPr>
        <p:spPr bwMode="auto">
          <a:xfrm>
            <a:off x="969175" y="1701007"/>
            <a:ext cx="10489411" cy="1008063"/>
          </a:xfrm>
          <a:prstGeom prst="rect">
            <a:avLst/>
          </a:prstGeom>
          <a:solidFill>
            <a:schemeClr val="accent4">
              <a:lumMod val="40000"/>
              <a:lumOff val="60000"/>
            </a:schemeClr>
          </a:solidFill>
          <a:ln>
            <a:noFill/>
          </a:ln>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lnSpc>
                <a:spcPct val="80000"/>
              </a:lnSpc>
              <a:spcBef>
                <a:spcPct val="20000"/>
              </a:spcBef>
              <a:buClr>
                <a:schemeClr val="folHlink"/>
              </a:buClr>
              <a:buSzPct val="90000"/>
              <a:buFont typeface="Wingdings" pitchFamily="2" charset="2"/>
              <a:buNone/>
            </a:pPr>
            <a:r>
              <a:rPr lang="es-ES" altLang="es-MX" sz="2400" dirty="0">
                <a:latin typeface="+mn-lt"/>
              </a:rPr>
              <a:t>Si una persona rechaza siempre los juegos justos es renuente al riesgo, si la riqueza de los individuos tienen una </a:t>
            </a:r>
            <a:r>
              <a:rPr lang="es-ES" altLang="es-MX" sz="2400" i="1" dirty="0" err="1">
                <a:latin typeface="Times New Roman" panose="02020603050405020304" pitchFamily="18" charset="0"/>
                <a:cs typeface="Times New Roman" panose="02020603050405020304" pitchFamily="18" charset="0"/>
              </a:rPr>
              <a:t>UMg</a:t>
            </a:r>
            <a:r>
              <a:rPr lang="es-ES" altLang="es-MX" sz="2400" dirty="0">
                <a:latin typeface="+mn-lt"/>
              </a:rPr>
              <a:t> decreciente, éstos estarán renuentes al riesgo, por lo que estarán dispuestos a pagar algo por evitar los juegos justos</a:t>
            </a:r>
            <a:r>
              <a:rPr lang="es-ES" altLang="es-MX" sz="2400" i="1" dirty="0">
                <a:latin typeface="+mn-lt"/>
              </a:rPr>
              <a:t>.</a:t>
            </a:r>
          </a:p>
        </p:txBody>
      </p:sp>
      <p:sp>
        <p:nvSpPr>
          <p:cNvPr id="14342" name="Rectangle 11"/>
          <p:cNvSpPr>
            <a:spLocks noChangeArrowheads="1"/>
          </p:cNvSpPr>
          <p:nvPr/>
        </p:nvSpPr>
        <p:spPr bwMode="auto">
          <a:xfrm>
            <a:off x="912287" y="3163642"/>
            <a:ext cx="5183716" cy="295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80000"/>
              </a:lnSpc>
              <a:spcBef>
                <a:spcPct val="20000"/>
              </a:spcBef>
              <a:buClr>
                <a:schemeClr val="folHlink"/>
              </a:buClr>
              <a:buSzPct val="90000"/>
              <a:buFont typeface="Wingdings" panose="05000000000000000000" pitchFamily="2" charset="2"/>
              <a:buChar char="§"/>
            </a:pPr>
            <a:r>
              <a:rPr lang="es-ES" altLang="es-MX" sz="2200" dirty="0"/>
              <a:t>El individuo podría estar dispuesto a pagar algo por no participar en ningún juego. La riqueza segura </a:t>
            </a:r>
            <a:r>
              <a:rPr lang="es-ES" altLang="es-MX" sz="2200" dirty="0">
                <a:latin typeface="Times New Roman" pitchFamily="18" charset="0"/>
              </a:rPr>
              <a:t>(</a:t>
            </a:r>
            <a:r>
              <a:rPr lang="es-ES" altLang="es-MX" sz="2200" i="1" dirty="0">
                <a:latin typeface="Times New Roman" pitchFamily="18" charset="0"/>
              </a:rPr>
              <a:t>W</a:t>
            </a:r>
            <a:r>
              <a:rPr lang="es-ES" altLang="es-MX" sz="2200" dirty="0">
                <a:latin typeface="Times New Roman" pitchFamily="18" charset="0"/>
              </a:rPr>
              <a:t>)</a:t>
            </a:r>
            <a:r>
              <a:rPr lang="es-ES" altLang="es-MX" sz="2200" dirty="0"/>
              <a:t> es la misma que participar en el juego.</a:t>
            </a:r>
          </a:p>
          <a:p>
            <a:pPr algn="l" eaLnBrk="1" hangingPunct="1">
              <a:lnSpc>
                <a:spcPct val="80000"/>
              </a:lnSpc>
              <a:spcBef>
                <a:spcPct val="20000"/>
              </a:spcBef>
              <a:buClr>
                <a:schemeClr val="folHlink"/>
              </a:buClr>
              <a:buSzPct val="90000"/>
              <a:buFont typeface="Wingdings" panose="05000000000000000000" pitchFamily="2" charset="2"/>
              <a:buChar char="§"/>
            </a:pPr>
            <a:r>
              <a:rPr lang="es-ES" altLang="es-MX" sz="2200" dirty="0"/>
              <a:t>El individuo estará dispuesto a pagar </a:t>
            </a:r>
            <a:r>
              <a:rPr lang="es-ES" altLang="es-MX" sz="2200" i="1" dirty="0">
                <a:latin typeface="Times New Roman" pitchFamily="18" charset="0"/>
              </a:rPr>
              <a:t>W* - W</a:t>
            </a:r>
            <a:r>
              <a:rPr lang="es-ES" altLang="es-MX" sz="2200" dirty="0"/>
              <a:t> por evitar participar en el juego.</a:t>
            </a:r>
          </a:p>
          <a:p>
            <a:pPr algn="l" eaLnBrk="1" hangingPunct="1">
              <a:lnSpc>
                <a:spcPct val="80000"/>
              </a:lnSpc>
              <a:spcBef>
                <a:spcPct val="20000"/>
              </a:spcBef>
              <a:buClr>
                <a:schemeClr val="folHlink"/>
              </a:buClr>
              <a:buSzPct val="90000"/>
              <a:buFont typeface="Wingdings" panose="05000000000000000000" pitchFamily="2" charset="2"/>
              <a:buChar char="§"/>
            </a:pPr>
            <a:r>
              <a:rPr lang="es-ES" altLang="es-MX" sz="2200" dirty="0"/>
              <a:t>Renuncia a una pequeña cantidad segura para evitar el resultado arriesgado. (contra el que se asegura)</a:t>
            </a:r>
          </a:p>
        </p:txBody>
      </p:sp>
      <p:grpSp>
        <p:nvGrpSpPr>
          <p:cNvPr id="14343" name="Group 73"/>
          <p:cNvGrpSpPr>
            <a:grpSpLocks noChangeAspect="1"/>
          </p:cNvGrpSpPr>
          <p:nvPr/>
        </p:nvGrpSpPr>
        <p:grpSpPr bwMode="auto">
          <a:xfrm>
            <a:off x="6331764" y="3574819"/>
            <a:ext cx="4879263" cy="3087676"/>
            <a:chOff x="3380" y="2273"/>
            <a:chExt cx="1904" cy="1606"/>
          </a:xfrm>
        </p:grpSpPr>
        <p:sp>
          <p:nvSpPr>
            <p:cNvPr id="14345" name="Freeform 13"/>
            <p:cNvSpPr>
              <a:spLocks noChangeAspect="1"/>
            </p:cNvSpPr>
            <p:nvPr/>
          </p:nvSpPr>
          <p:spPr bwMode="auto">
            <a:xfrm>
              <a:off x="3604" y="2478"/>
              <a:ext cx="1635" cy="1244"/>
            </a:xfrm>
            <a:custGeom>
              <a:avLst/>
              <a:gdLst>
                <a:gd name="T0" fmla="*/ 3269 w 3269"/>
                <a:gd name="T1" fmla="*/ 0 h 2487"/>
                <a:gd name="T2" fmla="*/ 2855 w 3269"/>
                <a:gd name="T3" fmla="*/ 36 h 2487"/>
                <a:gd name="T4" fmla="*/ 2476 w 3269"/>
                <a:gd name="T5" fmla="*/ 95 h 2487"/>
                <a:gd name="T6" fmla="*/ 2132 w 3269"/>
                <a:gd name="T7" fmla="*/ 190 h 2487"/>
                <a:gd name="T8" fmla="*/ 1812 w 3269"/>
                <a:gd name="T9" fmla="*/ 296 h 2487"/>
                <a:gd name="T10" fmla="*/ 1516 w 3269"/>
                <a:gd name="T11" fmla="*/ 438 h 2487"/>
                <a:gd name="T12" fmla="*/ 1256 w 3269"/>
                <a:gd name="T13" fmla="*/ 580 h 2487"/>
                <a:gd name="T14" fmla="*/ 1019 w 3269"/>
                <a:gd name="T15" fmla="*/ 746 h 2487"/>
                <a:gd name="T16" fmla="*/ 817 w 3269"/>
                <a:gd name="T17" fmla="*/ 936 h 2487"/>
                <a:gd name="T18" fmla="*/ 640 w 3269"/>
                <a:gd name="T19" fmla="*/ 1113 h 2487"/>
                <a:gd name="T20" fmla="*/ 474 w 3269"/>
                <a:gd name="T21" fmla="*/ 1315 h 2487"/>
                <a:gd name="T22" fmla="*/ 344 w 3269"/>
                <a:gd name="T23" fmla="*/ 1504 h 2487"/>
                <a:gd name="T24" fmla="*/ 237 w 3269"/>
                <a:gd name="T25" fmla="*/ 1705 h 2487"/>
                <a:gd name="T26" fmla="*/ 142 w 3269"/>
                <a:gd name="T27" fmla="*/ 1895 h 2487"/>
                <a:gd name="T28" fmla="*/ 83 w 3269"/>
                <a:gd name="T29" fmla="*/ 2084 h 2487"/>
                <a:gd name="T30" fmla="*/ 36 w 3269"/>
                <a:gd name="T31" fmla="*/ 2262 h 2487"/>
                <a:gd name="T32" fmla="*/ 12 w 3269"/>
                <a:gd name="T33" fmla="*/ 2428 h 2487"/>
                <a:gd name="T34" fmla="*/ 0 w 3269"/>
                <a:gd name="T35" fmla="*/ 2487 h 24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69"/>
                <a:gd name="T55" fmla="*/ 0 h 2487"/>
                <a:gd name="T56" fmla="*/ 3269 w 3269"/>
                <a:gd name="T57" fmla="*/ 2487 h 248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69" h="2487">
                  <a:moveTo>
                    <a:pt x="3269" y="0"/>
                  </a:moveTo>
                  <a:lnTo>
                    <a:pt x="2855" y="36"/>
                  </a:lnTo>
                  <a:lnTo>
                    <a:pt x="2476" y="95"/>
                  </a:lnTo>
                  <a:lnTo>
                    <a:pt x="2132" y="190"/>
                  </a:lnTo>
                  <a:lnTo>
                    <a:pt x="1812" y="296"/>
                  </a:lnTo>
                  <a:lnTo>
                    <a:pt x="1516" y="438"/>
                  </a:lnTo>
                  <a:lnTo>
                    <a:pt x="1256" y="580"/>
                  </a:lnTo>
                  <a:lnTo>
                    <a:pt x="1019" y="746"/>
                  </a:lnTo>
                  <a:lnTo>
                    <a:pt x="817" y="936"/>
                  </a:lnTo>
                  <a:lnTo>
                    <a:pt x="640" y="1113"/>
                  </a:lnTo>
                  <a:lnTo>
                    <a:pt x="474" y="1315"/>
                  </a:lnTo>
                  <a:lnTo>
                    <a:pt x="344" y="1504"/>
                  </a:lnTo>
                  <a:lnTo>
                    <a:pt x="237" y="1705"/>
                  </a:lnTo>
                  <a:lnTo>
                    <a:pt x="142" y="1895"/>
                  </a:lnTo>
                  <a:lnTo>
                    <a:pt x="83" y="2084"/>
                  </a:lnTo>
                  <a:lnTo>
                    <a:pt x="36" y="2262"/>
                  </a:lnTo>
                  <a:lnTo>
                    <a:pt x="12" y="2428"/>
                  </a:lnTo>
                  <a:lnTo>
                    <a:pt x="0" y="2487"/>
                  </a:lnTo>
                </a:path>
              </a:pathLst>
            </a:custGeom>
            <a:noFill/>
            <a:ln w="12700">
              <a:solidFill>
                <a:srgbClr val="00A0C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46" name="Line 14"/>
            <p:cNvSpPr>
              <a:spLocks noChangeAspect="1" noChangeShapeType="1"/>
            </p:cNvSpPr>
            <p:nvPr/>
          </p:nvSpPr>
          <p:spPr bwMode="auto">
            <a:xfrm flipV="1">
              <a:off x="3804" y="3173"/>
              <a:ext cx="0" cy="611"/>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47" name="Line 16"/>
            <p:cNvSpPr>
              <a:spLocks noChangeAspect="1" noChangeShapeType="1"/>
            </p:cNvSpPr>
            <p:nvPr/>
          </p:nvSpPr>
          <p:spPr bwMode="auto">
            <a:xfrm>
              <a:off x="3608" y="3191"/>
              <a:ext cx="196"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48" name="Line 17"/>
            <p:cNvSpPr>
              <a:spLocks noChangeAspect="1" noChangeShapeType="1"/>
            </p:cNvSpPr>
            <p:nvPr/>
          </p:nvSpPr>
          <p:spPr bwMode="auto">
            <a:xfrm>
              <a:off x="3608" y="2848"/>
              <a:ext cx="788"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0" name="Line 19"/>
            <p:cNvSpPr>
              <a:spLocks noChangeAspect="1" noChangeShapeType="1"/>
            </p:cNvSpPr>
            <p:nvPr/>
          </p:nvSpPr>
          <p:spPr bwMode="auto">
            <a:xfrm flipV="1">
              <a:off x="4390" y="2682"/>
              <a:ext cx="1" cy="1101"/>
            </a:xfrm>
            <a:prstGeom prst="line">
              <a:avLst/>
            </a:prstGeom>
            <a:noFill/>
            <a:ln w="19050">
              <a:solidFill>
                <a:srgbClr val="00CCFF"/>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1" name="Line 20"/>
            <p:cNvSpPr>
              <a:spLocks noChangeAspect="1" noChangeShapeType="1"/>
            </p:cNvSpPr>
            <p:nvPr/>
          </p:nvSpPr>
          <p:spPr bwMode="auto">
            <a:xfrm>
              <a:off x="4988" y="2503"/>
              <a:ext cx="0" cy="1279"/>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2" name="Line 21"/>
            <p:cNvSpPr>
              <a:spLocks noChangeAspect="1" noChangeShapeType="1"/>
            </p:cNvSpPr>
            <p:nvPr/>
          </p:nvSpPr>
          <p:spPr bwMode="auto">
            <a:xfrm flipV="1">
              <a:off x="3804" y="2504"/>
              <a:ext cx="1185" cy="687"/>
            </a:xfrm>
            <a:prstGeom prst="line">
              <a:avLst/>
            </a:prstGeom>
            <a:noFill/>
            <a:ln w="19050">
              <a:solidFill>
                <a:srgbClr val="F0027F"/>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53" name="Rectangle 26"/>
            <p:cNvSpPr>
              <a:spLocks noChangeAspect="1" noChangeArrowheads="1"/>
            </p:cNvSpPr>
            <p:nvPr/>
          </p:nvSpPr>
          <p:spPr bwMode="auto">
            <a:xfrm>
              <a:off x="3584" y="3641"/>
              <a:ext cx="24" cy="89"/>
            </a:xfrm>
            <a:prstGeom prst="rect">
              <a:avLst/>
            </a:prstGeom>
            <a:solidFill>
              <a:srgbClr val="FFFFFF"/>
            </a:solidFill>
            <a:ln w="19050">
              <a:solidFill>
                <a:srgbClr val="FFFFFF"/>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4" name="Freeform 27"/>
            <p:cNvSpPr>
              <a:spLocks noChangeAspect="1"/>
            </p:cNvSpPr>
            <p:nvPr/>
          </p:nvSpPr>
          <p:spPr bwMode="auto">
            <a:xfrm>
              <a:off x="3608" y="2273"/>
              <a:ext cx="1631" cy="1512"/>
            </a:xfrm>
            <a:custGeom>
              <a:avLst/>
              <a:gdLst>
                <a:gd name="T0" fmla="*/ 3257 w 3257"/>
                <a:gd name="T1" fmla="*/ 3019 h 3019"/>
                <a:gd name="T2" fmla="*/ 0 w 3257"/>
                <a:gd name="T3" fmla="*/ 3019 h 3019"/>
                <a:gd name="T4" fmla="*/ 0 w 3257"/>
                <a:gd name="T5" fmla="*/ 0 h 3019"/>
                <a:gd name="T6" fmla="*/ 0 60000 65536"/>
                <a:gd name="T7" fmla="*/ 0 60000 65536"/>
                <a:gd name="T8" fmla="*/ 0 60000 65536"/>
                <a:gd name="T9" fmla="*/ 0 w 3257"/>
                <a:gd name="T10" fmla="*/ 0 h 3019"/>
                <a:gd name="T11" fmla="*/ 3257 w 3257"/>
                <a:gd name="T12" fmla="*/ 3019 h 3019"/>
              </a:gdLst>
              <a:ahLst/>
              <a:cxnLst>
                <a:cxn ang="T6">
                  <a:pos x="T0" y="T1"/>
                </a:cxn>
                <a:cxn ang="T7">
                  <a:pos x="T2" y="T3"/>
                </a:cxn>
                <a:cxn ang="T8">
                  <a:pos x="T4" y="T5"/>
                </a:cxn>
              </a:cxnLst>
              <a:rect l="T9" t="T10" r="T11" b="T12"/>
              <a:pathLst>
                <a:path w="3257" h="3019">
                  <a:moveTo>
                    <a:pt x="3257" y="3019"/>
                  </a:moveTo>
                  <a:lnTo>
                    <a:pt x="0" y="3019"/>
                  </a:lnTo>
                  <a:lnTo>
                    <a:pt x="0"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5" name="Line 29"/>
            <p:cNvSpPr>
              <a:spLocks noChangeAspect="1" noChangeShapeType="1"/>
            </p:cNvSpPr>
            <p:nvPr/>
          </p:nvSpPr>
          <p:spPr bwMode="auto">
            <a:xfrm>
              <a:off x="3607" y="2684"/>
              <a:ext cx="782"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6" name="Freeform 30"/>
            <p:cNvSpPr>
              <a:spLocks noChangeAspect="1"/>
            </p:cNvSpPr>
            <p:nvPr/>
          </p:nvSpPr>
          <p:spPr bwMode="auto">
            <a:xfrm>
              <a:off x="3596" y="3730"/>
              <a:ext cx="24" cy="35"/>
            </a:xfrm>
            <a:custGeom>
              <a:avLst/>
              <a:gdLst>
                <a:gd name="T0" fmla="*/ 0 w 48"/>
                <a:gd name="T1" fmla="*/ 35 h 71"/>
                <a:gd name="T2" fmla="*/ 48 w 48"/>
                <a:gd name="T3" fmla="*/ 0 h 71"/>
                <a:gd name="T4" fmla="*/ 48 w 48"/>
                <a:gd name="T5" fmla="*/ 47 h 71"/>
                <a:gd name="T6" fmla="*/ 0 w 48"/>
                <a:gd name="T7" fmla="*/ 71 h 71"/>
                <a:gd name="T8" fmla="*/ 0 w 48"/>
                <a:gd name="T9" fmla="*/ 35 h 71"/>
                <a:gd name="T10" fmla="*/ 0 60000 65536"/>
                <a:gd name="T11" fmla="*/ 0 60000 65536"/>
                <a:gd name="T12" fmla="*/ 0 60000 65536"/>
                <a:gd name="T13" fmla="*/ 0 60000 65536"/>
                <a:gd name="T14" fmla="*/ 0 60000 65536"/>
                <a:gd name="T15" fmla="*/ 0 w 48"/>
                <a:gd name="T16" fmla="*/ 0 h 71"/>
                <a:gd name="T17" fmla="*/ 48 w 48"/>
                <a:gd name="T18" fmla="*/ 71 h 71"/>
              </a:gdLst>
              <a:ahLst/>
              <a:cxnLst>
                <a:cxn ang="T10">
                  <a:pos x="T0" y="T1"/>
                </a:cxn>
                <a:cxn ang="T11">
                  <a:pos x="T2" y="T3"/>
                </a:cxn>
                <a:cxn ang="T12">
                  <a:pos x="T4" y="T5"/>
                </a:cxn>
                <a:cxn ang="T13">
                  <a:pos x="T6" y="T7"/>
                </a:cxn>
                <a:cxn ang="T14">
                  <a:pos x="T8" y="T9"/>
                </a:cxn>
              </a:cxnLst>
              <a:rect l="T15" t="T16" r="T17" b="T18"/>
              <a:pathLst>
                <a:path w="48" h="71">
                  <a:moveTo>
                    <a:pt x="0" y="35"/>
                  </a:moveTo>
                  <a:lnTo>
                    <a:pt x="48" y="0"/>
                  </a:lnTo>
                  <a:lnTo>
                    <a:pt x="48" y="47"/>
                  </a:lnTo>
                  <a:lnTo>
                    <a:pt x="0" y="71"/>
                  </a:lnTo>
                  <a:lnTo>
                    <a:pt x="0"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7" name="Line 31"/>
            <p:cNvSpPr>
              <a:spLocks noChangeAspect="1" noChangeShapeType="1"/>
            </p:cNvSpPr>
            <p:nvPr/>
          </p:nvSpPr>
          <p:spPr bwMode="auto">
            <a:xfrm flipH="1">
              <a:off x="3596" y="3753"/>
              <a:ext cx="24" cy="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58" name="Line 32"/>
            <p:cNvSpPr>
              <a:spLocks noChangeAspect="1" noChangeShapeType="1"/>
            </p:cNvSpPr>
            <p:nvPr/>
          </p:nvSpPr>
          <p:spPr bwMode="auto">
            <a:xfrm rot="461778" flipV="1">
              <a:off x="3596" y="3730"/>
              <a:ext cx="24" cy="1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60" name="Rectangle 35"/>
            <p:cNvSpPr>
              <a:spLocks noChangeAspect="1" noChangeArrowheads="1"/>
            </p:cNvSpPr>
            <p:nvPr/>
          </p:nvSpPr>
          <p:spPr bwMode="auto">
            <a:xfrm>
              <a:off x="5148" y="3793"/>
              <a:ext cx="3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smtClean="0">
                  <a:solidFill>
                    <a:srgbClr val="000000"/>
                  </a:solidFill>
                  <a:latin typeface="Times" pitchFamily="18" charset="0"/>
                </a:rPr>
                <a:t>x </a:t>
              </a:r>
              <a:endParaRPr lang="en-US" altLang="en-US" sz="1000" b="1" i="1" dirty="0">
                <a:latin typeface="Times" pitchFamily="18" charset="0"/>
              </a:endParaRPr>
            </a:p>
          </p:txBody>
        </p:sp>
        <p:sp>
          <p:nvSpPr>
            <p:cNvPr id="14361" name="Rectangle 39"/>
            <p:cNvSpPr>
              <a:spLocks noChangeAspect="1" noChangeArrowheads="1"/>
            </p:cNvSpPr>
            <p:nvPr/>
          </p:nvSpPr>
          <p:spPr bwMode="auto">
            <a:xfrm>
              <a:off x="4321" y="3795"/>
              <a:ext cx="20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x</a:t>
              </a:r>
              <a:r>
                <a:rPr lang="en-US" altLang="en-US" sz="1000" b="1" baseline="-25000" dirty="0" smtClean="0">
                  <a:solidFill>
                    <a:srgbClr val="000000"/>
                  </a:solidFill>
                  <a:latin typeface="Times" pitchFamily="18" charset="0"/>
                </a:rPr>
                <a:t>0</a:t>
              </a:r>
              <a:r>
                <a:rPr lang="en-US" altLang="en-US" sz="1000" b="1" i="1" dirty="0" smtClean="0">
                  <a:solidFill>
                    <a:srgbClr val="000000"/>
                  </a:solidFill>
                  <a:latin typeface="Times" pitchFamily="18" charset="0"/>
                </a:rPr>
                <a:t> = E</a:t>
              </a:r>
              <a:r>
                <a:rPr lang="en-US" altLang="en-US" sz="1000" b="1" dirty="0" smtClean="0">
                  <a:solidFill>
                    <a:srgbClr val="000000"/>
                  </a:solidFill>
                  <a:latin typeface="Times" pitchFamily="18" charset="0"/>
                </a:rPr>
                <a:t>(</a:t>
              </a:r>
              <a:r>
                <a:rPr lang="en-US" altLang="en-US" sz="1000" b="1" i="1" dirty="0" smtClean="0">
                  <a:solidFill>
                    <a:srgbClr val="000000"/>
                  </a:solidFill>
                  <a:latin typeface="Times" pitchFamily="18" charset="0"/>
                </a:rPr>
                <a:t>L</a:t>
              </a:r>
              <a:r>
                <a:rPr lang="en-US" altLang="en-US" sz="1000" b="1" i="1" baseline="-25000" dirty="0" smtClean="0">
                  <a:solidFill>
                    <a:srgbClr val="000000"/>
                  </a:solidFill>
                  <a:latin typeface="Times" pitchFamily="18" charset="0"/>
                </a:rPr>
                <a:t>i</a:t>
              </a:r>
              <a:r>
                <a:rPr lang="en-US" altLang="en-US" sz="1000" b="1" dirty="0" smtClean="0">
                  <a:solidFill>
                    <a:srgbClr val="000000"/>
                  </a:solidFill>
                  <a:latin typeface="Times" pitchFamily="18" charset="0"/>
                </a:rPr>
                <a:t>)</a:t>
              </a:r>
              <a:endParaRPr lang="en-US" altLang="en-US" sz="1000" b="1" dirty="0">
                <a:latin typeface="Times" pitchFamily="18" charset="0"/>
              </a:endParaRPr>
            </a:p>
          </p:txBody>
        </p:sp>
        <p:sp>
          <p:nvSpPr>
            <p:cNvPr id="14362" name="Rectangle 41"/>
            <p:cNvSpPr>
              <a:spLocks noChangeAspect="1" noChangeArrowheads="1"/>
            </p:cNvSpPr>
            <p:nvPr/>
          </p:nvSpPr>
          <p:spPr bwMode="auto">
            <a:xfrm>
              <a:off x="3742" y="3067"/>
              <a:ext cx="3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smtClean="0">
                  <a:solidFill>
                    <a:srgbClr val="000000"/>
                  </a:solidFill>
                  <a:latin typeface="Times" pitchFamily="18" charset="0"/>
                </a:rPr>
                <a:t>A</a:t>
              </a:r>
              <a:endParaRPr lang="en-US" altLang="en-US" sz="1000" b="1" i="1" dirty="0">
                <a:latin typeface="Times" pitchFamily="18" charset="0"/>
              </a:endParaRPr>
            </a:p>
          </p:txBody>
        </p:sp>
        <p:sp>
          <p:nvSpPr>
            <p:cNvPr id="14363" name="Rectangle 42"/>
            <p:cNvSpPr>
              <a:spLocks noChangeAspect="1" noChangeArrowheads="1"/>
            </p:cNvSpPr>
            <p:nvPr/>
          </p:nvSpPr>
          <p:spPr bwMode="auto">
            <a:xfrm>
              <a:off x="4419" y="2840"/>
              <a:ext cx="36"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smtClean="0">
                  <a:latin typeface="Times" pitchFamily="18" charset="0"/>
                </a:rPr>
                <a:t>D</a:t>
              </a:r>
              <a:endParaRPr lang="en-US" altLang="en-US" sz="1000" b="1" i="1" dirty="0">
                <a:latin typeface="Times" pitchFamily="18" charset="0"/>
              </a:endParaRPr>
            </a:p>
          </p:txBody>
        </p:sp>
        <p:sp>
          <p:nvSpPr>
            <p:cNvPr id="14364" name="Rectangle 43"/>
            <p:cNvSpPr>
              <a:spLocks noChangeAspect="1" noChangeArrowheads="1"/>
            </p:cNvSpPr>
            <p:nvPr/>
          </p:nvSpPr>
          <p:spPr bwMode="auto">
            <a:xfrm>
              <a:off x="4377" y="2568"/>
              <a:ext cx="3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C</a:t>
              </a:r>
              <a:endParaRPr lang="en-US" altLang="en-US" sz="1000" b="1" i="1" dirty="0">
                <a:latin typeface="Times" pitchFamily="18" charset="0"/>
              </a:endParaRPr>
            </a:p>
          </p:txBody>
        </p:sp>
        <p:sp>
          <p:nvSpPr>
            <p:cNvPr id="14366" name="Rectangle 45"/>
            <p:cNvSpPr>
              <a:spLocks noChangeAspect="1" noChangeArrowheads="1"/>
            </p:cNvSpPr>
            <p:nvPr/>
          </p:nvSpPr>
          <p:spPr bwMode="auto">
            <a:xfrm>
              <a:off x="5256" y="2427"/>
              <a:ext cx="2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u</a:t>
              </a:r>
              <a:endParaRPr lang="en-US" altLang="en-US" sz="1000" b="1" i="1" dirty="0">
                <a:latin typeface="Times" pitchFamily="18" charset="0"/>
              </a:endParaRPr>
            </a:p>
          </p:txBody>
        </p:sp>
        <p:sp>
          <p:nvSpPr>
            <p:cNvPr id="14367" name="Rectangle 47"/>
            <p:cNvSpPr>
              <a:spLocks noChangeAspect="1" noChangeArrowheads="1"/>
            </p:cNvSpPr>
            <p:nvPr/>
          </p:nvSpPr>
          <p:spPr bwMode="auto">
            <a:xfrm>
              <a:off x="3414" y="3147"/>
              <a:ext cx="17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altLang="en-US" sz="1000" b="1" i="1" dirty="0">
                  <a:solidFill>
                    <a:srgbClr val="000000"/>
                  </a:solidFill>
                  <a:latin typeface="Times" pitchFamily="18" charset="0"/>
                </a:rPr>
                <a:t>u</a:t>
              </a:r>
              <a:r>
                <a:rPr lang="en-US" altLang="en-US" sz="1000" b="1" dirty="0">
                  <a:solidFill>
                    <a:srgbClr val="000000"/>
                  </a:solidFill>
                  <a:latin typeface="Times" pitchFamily="18" charset="0"/>
                </a:rPr>
                <a:t>(</a:t>
              </a:r>
              <a:r>
                <a:rPr lang="en-US" altLang="en-US" sz="1000" b="1" i="1" dirty="0">
                  <a:solidFill>
                    <a:srgbClr val="000000"/>
                  </a:solidFill>
                  <a:latin typeface="Times" pitchFamily="18" charset="0"/>
                </a:rPr>
                <a:t>x</a:t>
              </a:r>
              <a:r>
                <a:rPr lang="en-US" altLang="en-US" sz="1000" b="1" baseline="-25000" dirty="0">
                  <a:solidFill>
                    <a:srgbClr val="000000"/>
                  </a:solidFill>
                  <a:latin typeface="Times" pitchFamily="18" charset="0"/>
                </a:rPr>
                <a:t>0</a:t>
              </a:r>
              <a:r>
                <a:rPr lang="en-US" altLang="en-US" sz="1000" b="1" dirty="0">
                  <a:solidFill>
                    <a:srgbClr val="000000"/>
                  </a:solidFill>
                  <a:latin typeface="Times" pitchFamily="18" charset="0"/>
                </a:rPr>
                <a:t> </a:t>
              </a:r>
              <a:r>
                <a:rPr lang="en-US" altLang="en-US" sz="1000" b="1" i="1" dirty="0">
                  <a:solidFill>
                    <a:srgbClr val="000000"/>
                  </a:solidFill>
                  <a:latin typeface="Times" pitchFamily="18" charset="0"/>
                </a:rPr>
                <a:t>- h</a:t>
              </a:r>
              <a:r>
                <a:rPr lang="en-US" altLang="en-US" sz="1000" b="1" dirty="0">
                  <a:solidFill>
                    <a:srgbClr val="000000"/>
                  </a:solidFill>
                  <a:latin typeface="Times" pitchFamily="18" charset="0"/>
                </a:rPr>
                <a:t>)</a:t>
              </a:r>
              <a:endParaRPr lang="en-US" altLang="en-US" sz="1000" b="1" dirty="0">
                <a:latin typeface="Times" pitchFamily="18" charset="0"/>
              </a:endParaRPr>
            </a:p>
          </p:txBody>
        </p:sp>
        <p:sp>
          <p:nvSpPr>
            <p:cNvPr id="14368" name="Rectangle 50"/>
            <p:cNvSpPr>
              <a:spLocks noChangeAspect="1" noChangeArrowheads="1"/>
            </p:cNvSpPr>
            <p:nvPr/>
          </p:nvSpPr>
          <p:spPr bwMode="auto">
            <a:xfrm>
              <a:off x="3558" y="3795"/>
              <a:ext cx="2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0</a:t>
              </a:r>
              <a:endParaRPr lang="en-US" altLang="en-US" sz="1000" b="1" i="1">
                <a:latin typeface="Times" pitchFamily="18" charset="0"/>
              </a:endParaRPr>
            </a:p>
          </p:txBody>
        </p:sp>
        <p:sp>
          <p:nvSpPr>
            <p:cNvPr id="14369" name="Rectangle 52"/>
            <p:cNvSpPr>
              <a:spLocks noChangeAspect="1" noChangeArrowheads="1"/>
            </p:cNvSpPr>
            <p:nvPr/>
          </p:nvSpPr>
          <p:spPr bwMode="auto">
            <a:xfrm>
              <a:off x="4956" y="2387"/>
              <a:ext cx="3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B</a:t>
              </a:r>
              <a:endParaRPr lang="en-US" altLang="en-US" sz="1000" b="1" i="1" dirty="0">
                <a:latin typeface="Times" pitchFamily="18" charset="0"/>
              </a:endParaRPr>
            </a:p>
          </p:txBody>
        </p:sp>
        <p:sp>
          <p:nvSpPr>
            <p:cNvPr id="14375" name="Rectangle 64"/>
            <p:cNvSpPr>
              <a:spLocks noChangeAspect="1" noChangeArrowheads="1"/>
            </p:cNvSpPr>
            <p:nvPr/>
          </p:nvSpPr>
          <p:spPr bwMode="auto">
            <a:xfrm>
              <a:off x="3424" y="2641"/>
              <a:ext cx="16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smtClean="0">
                  <a:solidFill>
                    <a:srgbClr val="000000"/>
                  </a:solidFill>
                  <a:latin typeface="Times" pitchFamily="18" charset="0"/>
                </a:rPr>
                <a:t>u</a:t>
              </a:r>
              <a:r>
                <a:rPr lang="en-US" altLang="en-US" sz="1000" b="1" dirty="0" smtClean="0">
                  <a:solidFill>
                    <a:srgbClr val="000000"/>
                  </a:solidFill>
                  <a:latin typeface="Times" pitchFamily="18" charset="0"/>
                </a:rPr>
                <a:t>[E(</a:t>
              </a:r>
              <a:r>
                <a:rPr lang="en-US" altLang="en-US" sz="1000" b="1" i="1" dirty="0" smtClean="0">
                  <a:solidFill>
                    <a:srgbClr val="000000"/>
                  </a:solidFill>
                  <a:latin typeface="Times" pitchFamily="18" charset="0"/>
                </a:rPr>
                <a:t>L</a:t>
              </a:r>
              <a:r>
                <a:rPr lang="en-US" altLang="en-US" sz="1000" b="1" i="1" baseline="-25000" dirty="0" smtClean="0">
                  <a:solidFill>
                    <a:srgbClr val="000000"/>
                  </a:solidFill>
                  <a:latin typeface="Times" pitchFamily="18" charset="0"/>
                </a:rPr>
                <a:t>i</a:t>
              </a:r>
              <a:r>
                <a:rPr lang="en-US" altLang="en-US" sz="1000" b="1" dirty="0" smtClean="0">
                  <a:solidFill>
                    <a:srgbClr val="000000"/>
                  </a:solidFill>
                  <a:latin typeface="Times" pitchFamily="18" charset="0"/>
                </a:rPr>
                <a:t>)]</a:t>
              </a:r>
              <a:endParaRPr lang="en-US" altLang="en-US" sz="1000" b="1" i="1" dirty="0">
                <a:latin typeface="Times" pitchFamily="18" charset="0"/>
              </a:endParaRPr>
            </a:p>
          </p:txBody>
        </p:sp>
        <p:sp>
          <p:nvSpPr>
            <p:cNvPr id="14376" name="Rectangle 65"/>
            <p:cNvSpPr>
              <a:spLocks noChangeAspect="1" noChangeArrowheads="1"/>
            </p:cNvSpPr>
            <p:nvPr/>
          </p:nvSpPr>
          <p:spPr bwMode="auto">
            <a:xfrm>
              <a:off x="3380" y="2800"/>
              <a:ext cx="21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altLang="en-US" sz="1000" b="1" i="1" dirty="0" err="1" smtClean="0">
                  <a:solidFill>
                    <a:srgbClr val="000000"/>
                  </a:solidFill>
                  <a:latin typeface="Times" pitchFamily="18" charset="0"/>
                </a:rPr>
                <a:t>uE</a:t>
              </a:r>
              <a:r>
                <a:rPr lang="en-US" altLang="en-US" sz="1000" b="1" dirty="0" smtClean="0">
                  <a:solidFill>
                    <a:srgbClr val="000000"/>
                  </a:solidFill>
                  <a:latin typeface="Times" pitchFamily="18" charset="0"/>
                </a:rPr>
                <a:t>[E(</a:t>
              </a:r>
              <a:r>
                <a:rPr lang="en-US" altLang="en-US" sz="1000" b="1" i="1" dirty="0" smtClean="0">
                  <a:solidFill>
                    <a:srgbClr val="000000"/>
                  </a:solidFill>
                  <a:latin typeface="Times" pitchFamily="18" charset="0"/>
                </a:rPr>
                <a:t>L</a:t>
              </a:r>
              <a:r>
                <a:rPr lang="en-US" altLang="en-US" sz="1000" b="1" i="1" baseline="-25000" dirty="0" smtClean="0">
                  <a:solidFill>
                    <a:srgbClr val="000000"/>
                  </a:solidFill>
                  <a:latin typeface="Times" pitchFamily="18" charset="0"/>
                </a:rPr>
                <a:t>F</a:t>
              </a:r>
              <a:r>
                <a:rPr lang="en-US" altLang="en-US" sz="1000" b="1" dirty="0" smtClean="0">
                  <a:solidFill>
                    <a:srgbClr val="000000"/>
                  </a:solidFill>
                  <a:latin typeface="Times" pitchFamily="18" charset="0"/>
                </a:rPr>
                <a:t>)]</a:t>
              </a:r>
              <a:endParaRPr lang="en-US" altLang="en-US" sz="1000" b="1" i="1" dirty="0">
                <a:latin typeface="Times" pitchFamily="18" charset="0"/>
              </a:endParaRPr>
            </a:p>
          </p:txBody>
        </p:sp>
        <p:sp>
          <p:nvSpPr>
            <p:cNvPr id="14379" name="Rectangle 68"/>
            <p:cNvSpPr>
              <a:spLocks noChangeAspect="1" noChangeArrowheads="1"/>
            </p:cNvSpPr>
            <p:nvPr/>
          </p:nvSpPr>
          <p:spPr bwMode="auto">
            <a:xfrm>
              <a:off x="3747" y="3799"/>
              <a:ext cx="11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x</a:t>
              </a:r>
              <a:r>
                <a:rPr lang="en-US" altLang="en-US" sz="1000" b="1" baseline="-25000" dirty="0" smtClean="0">
                  <a:solidFill>
                    <a:srgbClr val="000000"/>
                  </a:solidFill>
                  <a:latin typeface="Times" pitchFamily="18" charset="0"/>
                </a:rPr>
                <a:t>0</a:t>
              </a:r>
              <a:r>
                <a:rPr lang="en-US" altLang="en-US" sz="1000" b="1" dirty="0" smtClean="0">
                  <a:solidFill>
                    <a:srgbClr val="000000"/>
                  </a:solidFill>
                  <a:latin typeface="Times" pitchFamily="18" charset="0"/>
                </a:rPr>
                <a:t> </a:t>
              </a:r>
              <a:r>
                <a:rPr lang="en-US" altLang="en-US" sz="1000" b="1" i="1" dirty="0" smtClean="0">
                  <a:solidFill>
                    <a:srgbClr val="000000"/>
                  </a:solidFill>
                  <a:latin typeface="Times" pitchFamily="18" charset="0"/>
                </a:rPr>
                <a:t>- h</a:t>
              </a:r>
              <a:endParaRPr lang="en-US" altLang="en-US" sz="1000" b="1" i="1" dirty="0">
                <a:latin typeface="Times" pitchFamily="18" charset="0"/>
              </a:endParaRPr>
            </a:p>
          </p:txBody>
        </p:sp>
        <p:sp>
          <p:nvSpPr>
            <p:cNvPr id="14382" name="Rectangle 72"/>
            <p:cNvSpPr>
              <a:spLocks noChangeAspect="1" noChangeArrowheads="1"/>
            </p:cNvSpPr>
            <p:nvPr/>
          </p:nvSpPr>
          <p:spPr bwMode="auto">
            <a:xfrm>
              <a:off x="4921" y="3793"/>
              <a:ext cx="11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dirty="0">
                  <a:solidFill>
                    <a:srgbClr val="000000"/>
                  </a:solidFill>
                  <a:latin typeface="Times" pitchFamily="18" charset="0"/>
                </a:rPr>
                <a:t>x</a:t>
              </a:r>
              <a:r>
                <a:rPr lang="en-US" altLang="en-US" sz="1000" b="1" baseline="-25000" dirty="0" smtClean="0">
                  <a:solidFill>
                    <a:srgbClr val="000000"/>
                  </a:solidFill>
                  <a:latin typeface="Times" pitchFamily="18" charset="0"/>
                </a:rPr>
                <a:t>0 </a:t>
              </a:r>
              <a:r>
                <a:rPr lang="en-US" altLang="en-US" sz="1000" b="1" i="1" dirty="0" smtClean="0">
                  <a:solidFill>
                    <a:srgbClr val="000000"/>
                  </a:solidFill>
                  <a:latin typeface="Times" pitchFamily="18" charset="0"/>
                </a:rPr>
                <a:t>+ h</a:t>
              </a:r>
              <a:endParaRPr lang="en-US" altLang="en-US" sz="1000" b="1" i="1" dirty="0">
                <a:latin typeface="Times" pitchFamily="18" charset="0"/>
              </a:endParaRPr>
            </a:p>
          </p:txBody>
        </p:sp>
      </p:grpSp>
      <p:cxnSp>
        <p:nvCxnSpPr>
          <p:cNvPr id="4" name="Conector recto 3"/>
          <p:cNvCxnSpPr>
            <a:stCxn id="14352" idx="1"/>
          </p:cNvCxnSpPr>
          <p:nvPr/>
        </p:nvCxnSpPr>
        <p:spPr>
          <a:xfrm flipH="1" flipV="1">
            <a:off x="6909683" y="3991555"/>
            <a:ext cx="3545364" cy="27381"/>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9" name="Rectangle 47"/>
          <p:cNvSpPr>
            <a:spLocks noChangeAspect="1" noChangeArrowheads="1"/>
          </p:cNvSpPr>
          <p:nvPr/>
        </p:nvSpPr>
        <p:spPr bwMode="auto">
          <a:xfrm>
            <a:off x="6403484" y="3888317"/>
            <a:ext cx="47288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altLang="en-US" sz="1000" b="1" i="1" dirty="0">
                <a:solidFill>
                  <a:srgbClr val="000000"/>
                </a:solidFill>
                <a:latin typeface="Times" pitchFamily="18" charset="0"/>
              </a:rPr>
              <a:t>u</a:t>
            </a:r>
            <a:r>
              <a:rPr lang="en-US" altLang="en-US" sz="1000" b="1" dirty="0">
                <a:solidFill>
                  <a:srgbClr val="000000"/>
                </a:solidFill>
                <a:latin typeface="Times" pitchFamily="18" charset="0"/>
              </a:rPr>
              <a:t>(</a:t>
            </a:r>
            <a:r>
              <a:rPr lang="en-US" altLang="en-US" sz="1000" b="1" i="1" dirty="0">
                <a:solidFill>
                  <a:srgbClr val="000000"/>
                </a:solidFill>
                <a:latin typeface="Times" pitchFamily="18" charset="0"/>
              </a:rPr>
              <a:t>x</a:t>
            </a:r>
            <a:r>
              <a:rPr lang="en-US" altLang="en-US" sz="1000" b="1" baseline="-25000" dirty="0">
                <a:solidFill>
                  <a:srgbClr val="000000"/>
                </a:solidFill>
                <a:latin typeface="Times" pitchFamily="18" charset="0"/>
              </a:rPr>
              <a:t>0</a:t>
            </a:r>
            <a:r>
              <a:rPr lang="en-US" altLang="en-US" sz="1000" b="1" dirty="0">
                <a:solidFill>
                  <a:srgbClr val="000000"/>
                </a:solidFill>
                <a:latin typeface="Times" pitchFamily="18" charset="0"/>
              </a:rPr>
              <a:t> </a:t>
            </a:r>
            <a:r>
              <a:rPr lang="en-US" altLang="en-US" sz="1000" b="1" i="1" dirty="0" smtClean="0">
                <a:solidFill>
                  <a:srgbClr val="000000"/>
                </a:solidFill>
                <a:latin typeface="Times" pitchFamily="18" charset="0"/>
              </a:rPr>
              <a:t>+ </a:t>
            </a:r>
            <a:r>
              <a:rPr lang="en-US" altLang="en-US" sz="1000" b="1" i="1" dirty="0">
                <a:solidFill>
                  <a:srgbClr val="000000"/>
                </a:solidFill>
                <a:latin typeface="Times" pitchFamily="18" charset="0"/>
              </a:rPr>
              <a:t>h</a:t>
            </a:r>
            <a:r>
              <a:rPr lang="en-US" altLang="en-US" sz="1000" b="1" dirty="0">
                <a:solidFill>
                  <a:srgbClr val="000000"/>
                </a:solidFill>
                <a:latin typeface="Times" pitchFamily="18" charset="0"/>
              </a:rPr>
              <a:t>)</a:t>
            </a:r>
            <a:endParaRPr lang="en-US" altLang="en-US" sz="1000" b="1" dirty="0">
              <a:latin typeface="Times" pitchFamily="18" charset="0"/>
            </a:endParaRPr>
          </a:p>
        </p:txBody>
      </p:sp>
      <p:sp>
        <p:nvSpPr>
          <p:cNvPr id="50" name="Rectangle 47"/>
          <p:cNvSpPr>
            <a:spLocks noChangeAspect="1" noChangeArrowheads="1"/>
          </p:cNvSpPr>
          <p:nvPr/>
        </p:nvSpPr>
        <p:spPr bwMode="auto">
          <a:xfrm>
            <a:off x="6657922" y="3546316"/>
            <a:ext cx="22121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altLang="en-US" sz="1000" b="1" i="1" dirty="0" smtClean="0">
                <a:solidFill>
                  <a:srgbClr val="000000"/>
                </a:solidFill>
                <a:latin typeface="Times" pitchFamily="18" charset="0"/>
              </a:rPr>
              <a:t>u</a:t>
            </a:r>
            <a:r>
              <a:rPr lang="en-US" altLang="en-US" sz="1000" b="1" dirty="0" smtClean="0">
                <a:solidFill>
                  <a:srgbClr val="000000"/>
                </a:solidFill>
                <a:latin typeface="Times" pitchFamily="18" charset="0"/>
              </a:rPr>
              <a:t>(</a:t>
            </a:r>
            <a:r>
              <a:rPr lang="en-US" altLang="en-US" sz="1000" b="1" i="1" dirty="0" smtClean="0">
                <a:solidFill>
                  <a:srgbClr val="000000"/>
                </a:solidFill>
                <a:latin typeface="Times" pitchFamily="18" charset="0"/>
              </a:rPr>
              <a:t>x</a:t>
            </a:r>
            <a:r>
              <a:rPr lang="en-US" altLang="en-US" sz="1000" b="1" dirty="0" smtClean="0">
                <a:solidFill>
                  <a:srgbClr val="000000"/>
                </a:solidFill>
                <a:latin typeface="Times" pitchFamily="18" charset="0"/>
              </a:rPr>
              <a:t>)</a:t>
            </a:r>
            <a:endParaRPr lang="en-US" altLang="en-US" sz="1000" b="1" dirty="0">
              <a:latin typeface="Times" pitchFamily="18" charset="0"/>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30809648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19200" y="274638"/>
            <a:ext cx="10363200" cy="708001"/>
          </a:xfrm>
        </p:spPr>
        <p:txBody>
          <a:bodyPr>
            <a:normAutofit/>
          </a:bodyPr>
          <a:lstStyle/>
          <a:p>
            <a:pPr algn="r" eaLnBrk="1" hangingPunct="1"/>
            <a:r>
              <a:rPr lang="es-ES" altLang="es-MX" sz="3200" b="1" dirty="0">
                <a:solidFill>
                  <a:srgbClr val="C00000"/>
                </a:solidFill>
                <a:latin typeface="+mn-lt"/>
              </a:rPr>
              <a:t>L</a:t>
            </a:r>
            <a:r>
              <a:rPr lang="es-ES" altLang="es-MX" sz="3200" b="1" dirty="0" smtClean="0">
                <a:solidFill>
                  <a:srgbClr val="C00000"/>
                </a:solidFill>
                <a:latin typeface="+mn-lt"/>
              </a:rPr>
              <a:t>a medición de la aversión al riesgo</a:t>
            </a:r>
          </a:p>
        </p:txBody>
      </p:sp>
      <p:sp>
        <p:nvSpPr>
          <p:cNvPr id="15365" name="Rectangle 3"/>
          <p:cNvSpPr>
            <a:spLocks noGrp="1" noChangeArrowheads="1"/>
          </p:cNvSpPr>
          <p:nvPr>
            <p:ph idx="1"/>
          </p:nvPr>
        </p:nvSpPr>
        <p:spPr>
          <a:xfrm>
            <a:off x="327547" y="1163464"/>
            <a:ext cx="11254854" cy="1143008"/>
          </a:xfrm>
          <a:prstGeom prst="rect">
            <a:avLst/>
          </a:prstGeom>
        </p:spPr>
        <p:txBody>
          <a:bodyPr>
            <a:normAutofit/>
          </a:bodyPr>
          <a:lstStyle/>
          <a:p>
            <a:pPr eaLnBrk="1" hangingPunct="1">
              <a:lnSpc>
                <a:spcPct val="90000"/>
              </a:lnSpc>
            </a:pPr>
            <a:r>
              <a:rPr lang="es-ES" altLang="es-MX" sz="2400" dirty="0" smtClean="0"/>
              <a:t>Hay dos medidas locales de aversión al riesgo que se ocupan comúnmente: el grado de aversión absoluta al riesgo, y el grado de aversión relativa al riesgo, definidos respectivamente por las fórmulas: </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37</a:t>
            </a:fld>
            <a:endParaRPr lang="en-US" dirty="0"/>
          </a:p>
        </p:txBody>
      </p:sp>
      <p:graphicFrame>
        <p:nvGraphicFramePr>
          <p:cNvPr id="15362" name="Object 4"/>
          <p:cNvGraphicFramePr>
            <a:graphicFrameLocks noChangeAspect="1"/>
          </p:cNvGraphicFramePr>
          <p:nvPr>
            <p:extLst>
              <p:ext uri="{D42A27DB-BD31-4B8C-83A1-F6EECF244321}">
                <p14:modId xmlns:p14="http://schemas.microsoft.com/office/powerpoint/2010/main" val="128669314"/>
              </p:ext>
            </p:extLst>
          </p:nvPr>
        </p:nvGraphicFramePr>
        <p:xfrm>
          <a:off x="845311" y="3313074"/>
          <a:ext cx="3012016" cy="709613"/>
        </p:xfrm>
        <a:graphic>
          <a:graphicData uri="http://schemas.openxmlformats.org/presentationml/2006/ole">
            <mc:AlternateContent xmlns:mc="http://schemas.openxmlformats.org/markup-compatibility/2006">
              <mc:Choice xmlns:v="urn:schemas-microsoft-com:vml" Requires="v">
                <p:oleObj spid="_x0000_s15504" name="Equation" r:id="rId3" imgW="1498320" imgH="469800" progId="Equation.DSMT4">
                  <p:embed/>
                </p:oleObj>
              </mc:Choice>
              <mc:Fallback>
                <p:oleObj name="Equation" r:id="rId3" imgW="1498320" imgH="469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311" y="3313074"/>
                        <a:ext cx="3012016" cy="709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Rectangle 5"/>
          <p:cNvSpPr>
            <a:spLocks noChangeArrowheads="1"/>
          </p:cNvSpPr>
          <p:nvPr/>
        </p:nvSpPr>
        <p:spPr bwMode="auto">
          <a:xfrm>
            <a:off x="575420" y="2798193"/>
            <a:ext cx="451273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1900" dirty="0"/>
              <a:t>Medida de aversión al riesgo</a:t>
            </a:r>
          </a:p>
        </p:txBody>
      </p:sp>
      <p:graphicFrame>
        <p:nvGraphicFramePr>
          <p:cNvPr id="15363" name="Object 7"/>
          <p:cNvGraphicFramePr>
            <a:graphicFrameLocks noChangeAspect="1"/>
          </p:cNvGraphicFramePr>
          <p:nvPr>
            <p:extLst>
              <p:ext uri="{D42A27DB-BD31-4B8C-83A1-F6EECF244321}">
                <p14:modId xmlns:p14="http://schemas.microsoft.com/office/powerpoint/2010/main" val="152356859"/>
              </p:ext>
            </p:extLst>
          </p:nvPr>
        </p:nvGraphicFramePr>
        <p:xfrm>
          <a:off x="301770" y="5738392"/>
          <a:ext cx="5975349" cy="709612"/>
        </p:xfrm>
        <a:graphic>
          <a:graphicData uri="http://schemas.openxmlformats.org/presentationml/2006/ole">
            <mc:AlternateContent xmlns:mc="http://schemas.openxmlformats.org/markup-compatibility/2006">
              <mc:Choice xmlns:v="urn:schemas-microsoft-com:vml" Requires="v">
                <p:oleObj spid="_x0000_s15505" name="Equation" r:id="rId5" imgW="2971800" imgH="469800" progId="Equation.DSMT4">
                  <p:embed/>
                </p:oleObj>
              </mc:Choice>
              <mc:Fallback>
                <p:oleObj name="Equation" r:id="rId5" imgW="2971800" imgH="469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1770" y="5738392"/>
                        <a:ext cx="5975349" cy="709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7" name="Rectangle 8"/>
          <p:cNvSpPr>
            <a:spLocks noChangeArrowheads="1"/>
          </p:cNvSpPr>
          <p:nvPr/>
        </p:nvSpPr>
        <p:spPr bwMode="auto">
          <a:xfrm>
            <a:off x="301769" y="5068633"/>
            <a:ext cx="5568951"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1900" dirty="0"/>
              <a:t>Medida relativa de aversión al riesgo</a:t>
            </a:r>
          </a:p>
        </p:txBody>
      </p:sp>
      <p:pic>
        <p:nvPicPr>
          <p:cNvPr id="15371" name="Picture 11" descr="HYG"/>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86550" y="2005584"/>
            <a:ext cx="6000750" cy="3609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549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219200" y="274638"/>
            <a:ext cx="10363200" cy="912717"/>
          </a:xfrm>
        </p:spPr>
        <p:txBody>
          <a:bodyPr/>
          <a:lstStyle/>
          <a:p>
            <a:pPr algn="r" eaLnBrk="1" hangingPunct="1"/>
            <a:r>
              <a:rPr lang="es-ES" altLang="es-MX" sz="3200" b="1" dirty="0" smtClean="0">
                <a:solidFill>
                  <a:srgbClr val="C00000"/>
                </a:solidFill>
              </a:rPr>
              <a:t>Disposición a pagar un seguro</a:t>
            </a:r>
          </a:p>
        </p:txBody>
      </p:sp>
      <p:sp>
        <p:nvSpPr>
          <p:cNvPr id="16388" name="Rectangle 3"/>
          <p:cNvSpPr>
            <a:spLocks noGrp="1" noChangeArrowheads="1"/>
          </p:cNvSpPr>
          <p:nvPr>
            <p:ph idx="1"/>
          </p:nvPr>
        </p:nvSpPr>
        <p:spPr>
          <a:xfrm>
            <a:off x="409433" y="926435"/>
            <a:ext cx="5781817" cy="4530725"/>
          </a:xfrm>
          <a:prstGeom prst="rect">
            <a:avLst/>
          </a:prstGeom>
        </p:spPr>
        <p:txBody>
          <a:bodyPr>
            <a:noAutofit/>
          </a:bodyPr>
          <a:lstStyle/>
          <a:p>
            <a:pPr eaLnBrk="1" hangingPunct="1">
              <a:lnSpc>
                <a:spcPct val="80000"/>
              </a:lnSpc>
            </a:pPr>
            <a:r>
              <a:rPr lang="es-ES" altLang="es-MX" sz="2600" dirty="0" smtClean="0"/>
              <a:t>Un individuo </a:t>
            </a:r>
            <a:r>
              <a:rPr lang="es-ES" altLang="es-MX" sz="2600" dirty="0" err="1" smtClean="0"/>
              <a:t>averso</a:t>
            </a:r>
            <a:r>
              <a:rPr lang="es-ES" altLang="es-MX" sz="2600" dirty="0" smtClean="0"/>
              <a:t> al riesgo debe decidir si contrata un seguro que cubra total o parcialmente la pérdida asociada a la ocurrencia de un siniestro. </a:t>
            </a:r>
          </a:p>
          <a:p>
            <a:pPr eaLnBrk="1" hangingPunct="1">
              <a:lnSpc>
                <a:spcPct val="80000"/>
              </a:lnSpc>
            </a:pPr>
            <a:r>
              <a:rPr lang="es-ES" altLang="es-MX" sz="2600" dirty="0" smtClean="0"/>
              <a:t>Tiene un ingreso o riqueza “inicial” </a:t>
            </a:r>
            <a:r>
              <a:rPr lang="es-ES" altLang="es-MX" sz="2600" i="1" dirty="0" smtClean="0">
                <a:latin typeface="Times New Roman" panose="02020603050405020304" pitchFamily="18" charset="0"/>
                <a:cs typeface="Times New Roman" panose="02020603050405020304" pitchFamily="18" charset="0"/>
              </a:rPr>
              <a:t>W</a:t>
            </a:r>
            <a:r>
              <a:rPr lang="es-ES" altLang="es-MX" sz="2600" baseline="-25000" dirty="0" smtClean="0">
                <a:latin typeface="Times New Roman" panose="02020603050405020304" pitchFamily="18" charset="0"/>
                <a:cs typeface="Times New Roman" panose="02020603050405020304" pitchFamily="18" charset="0"/>
              </a:rPr>
              <a:t>0</a:t>
            </a:r>
            <a:r>
              <a:rPr lang="es-ES" altLang="es-MX" sz="2600" dirty="0" smtClean="0"/>
              <a:t>. </a:t>
            </a:r>
          </a:p>
          <a:p>
            <a:pPr eaLnBrk="1" hangingPunct="1">
              <a:lnSpc>
                <a:spcPct val="80000"/>
              </a:lnSpc>
            </a:pPr>
            <a:r>
              <a:rPr lang="es-ES" altLang="es-MX" sz="2600" dirty="0" smtClean="0"/>
              <a:t>Los estados de la naturaleza son </a:t>
            </a:r>
            <a:r>
              <a:rPr lang="es-ES" altLang="es-MX" sz="2600" i="1" dirty="0" smtClean="0">
                <a:latin typeface="Times New Roman" panose="02020603050405020304" pitchFamily="18" charset="0"/>
                <a:cs typeface="Times New Roman" panose="02020603050405020304" pitchFamily="18" charset="0"/>
              </a:rPr>
              <a:t>S</a:t>
            </a:r>
            <a:r>
              <a:rPr lang="es-ES" altLang="es-MX" sz="2600" dirty="0" smtClean="0"/>
              <a:t> = {no ocurre el siniestro, ocurre el siniestro}, y las creencias son </a:t>
            </a:r>
            <a:r>
              <a:rPr lang="es-ES" altLang="es-MX" sz="2600" dirty="0" smtClean="0">
                <a:latin typeface="Times New Roman" panose="02020603050405020304" pitchFamily="18" charset="0"/>
                <a:cs typeface="Times New Roman" panose="02020603050405020304" pitchFamily="18" charset="0"/>
              </a:rPr>
              <a:t>{</a:t>
            </a:r>
            <a:r>
              <a:rPr lang="es-ES" altLang="es-MX" sz="2600" i="1" dirty="0" smtClean="0">
                <a:latin typeface="Times New Roman" panose="02020603050405020304" pitchFamily="18" charset="0"/>
                <a:cs typeface="Times New Roman" panose="02020603050405020304" pitchFamily="18" charset="0"/>
              </a:rPr>
              <a:t>π</a:t>
            </a:r>
            <a:r>
              <a:rPr lang="es-ES" altLang="es-MX" sz="2600" baseline="-25000" dirty="0" smtClean="0">
                <a:latin typeface="Times New Roman" panose="02020603050405020304" pitchFamily="18" charset="0"/>
                <a:cs typeface="Times New Roman" panose="02020603050405020304" pitchFamily="18" charset="0"/>
              </a:rPr>
              <a:t>1</a:t>
            </a:r>
            <a:r>
              <a:rPr lang="es-ES" altLang="es-MX" sz="2600" dirty="0" smtClean="0">
                <a:latin typeface="Times New Roman" panose="02020603050405020304" pitchFamily="18" charset="0"/>
                <a:cs typeface="Times New Roman" panose="02020603050405020304" pitchFamily="18" charset="0"/>
              </a:rPr>
              <a:t>, </a:t>
            </a:r>
            <a:r>
              <a:rPr lang="es-ES" altLang="es-MX" sz="2600" i="1" dirty="0" smtClean="0">
                <a:latin typeface="Times New Roman" panose="02020603050405020304" pitchFamily="18" charset="0"/>
                <a:cs typeface="Times New Roman" panose="02020603050405020304" pitchFamily="18" charset="0"/>
              </a:rPr>
              <a:t>π</a:t>
            </a:r>
            <a:r>
              <a:rPr lang="es-ES" altLang="es-MX" sz="2600" baseline="-25000" dirty="0" smtClean="0">
                <a:latin typeface="Times New Roman" panose="02020603050405020304" pitchFamily="18" charset="0"/>
                <a:cs typeface="Times New Roman" panose="02020603050405020304" pitchFamily="18" charset="0"/>
              </a:rPr>
              <a:t>2</a:t>
            </a:r>
            <a:r>
              <a:rPr lang="es-ES" altLang="es-MX" sz="2600" dirty="0" smtClean="0">
                <a:latin typeface="Times New Roman" panose="02020603050405020304" pitchFamily="18" charset="0"/>
                <a:cs typeface="Times New Roman" panose="02020603050405020304" pitchFamily="18" charset="0"/>
              </a:rPr>
              <a:t>} = {</a:t>
            </a:r>
            <a:r>
              <a:rPr lang="es-ES" altLang="es-MX" sz="2600" i="1" dirty="0" smtClean="0">
                <a:latin typeface="Times New Roman" panose="02020603050405020304" pitchFamily="18" charset="0"/>
                <a:cs typeface="Times New Roman" panose="02020603050405020304" pitchFamily="18" charset="0"/>
              </a:rPr>
              <a:t> π</a:t>
            </a:r>
            <a:r>
              <a:rPr lang="es-ES" altLang="es-MX" sz="2600" baseline="-25000" dirty="0" smtClean="0">
                <a:latin typeface="Times New Roman" panose="02020603050405020304" pitchFamily="18" charset="0"/>
                <a:cs typeface="Times New Roman" panose="02020603050405020304" pitchFamily="18" charset="0"/>
              </a:rPr>
              <a:t>1</a:t>
            </a:r>
            <a:r>
              <a:rPr lang="es-ES" altLang="es-MX" sz="2600" dirty="0" smtClean="0">
                <a:latin typeface="Times New Roman" panose="02020603050405020304" pitchFamily="18" charset="0"/>
                <a:cs typeface="Times New Roman" panose="02020603050405020304" pitchFamily="18" charset="0"/>
              </a:rPr>
              <a:t>, (1 − </a:t>
            </a:r>
            <a:r>
              <a:rPr lang="es-ES" altLang="es-MX" sz="2600" i="1" dirty="0" smtClean="0">
                <a:latin typeface="Times New Roman" panose="02020603050405020304" pitchFamily="18" charset="0"/>
                <a:cs typeface="Times New Roman" panose="02020603050405020304" pitchFamily="18" charset="0"/>
              </a:rPr>
              <a:t>π</a:t>
            </a:r>
            <a:r>
              <a:rPr lang="es-ES" altLang="es-MX" sz="2600" baseline="-25000" dirty="0" smtClean="0">
                <a:latin typeface="Times New Roman" panose="02020603050405020304" pitchFamily="18" charset="0"/>
                <a:cs typeface="Times New Roman" panose="02020603050405020304" pitchFamily="18" charset="0"/>
              </a:rPr>
              <a:t>1</a:t>
            </a:r>
            <a:r>
              <a:rPr lang="es-ES" altLang="es-MX" sz="2600" dirty="0" smtClean="0">
                <a:latin typeface="Times New Roman" panose="02020603050405020304" pitchFamily="18" charset="0"/>
                <a:cs typeface="Times New Roman" panose="02020603050405020304" pitchFamily="18" charset="0"/>
              </a:rPr>
              <a:t>)}. </a:t>
            </a:r>
            <a:r>
              <a:rPr lang="es-ES" altLang="es-MX" sz="2600" dirty="0" smtClean="0"/>
              <a:t>En </a:t>
            </a:r>
            <a:r>
              <a:rPr lang="es-ES" altLang="es-MX" sz="2600" i="1" dirty="0" smtClean="0">
                <a:latin typeface="Times New Roman" panose="02020603050405020304" pitchFamily="18" charset="0"/>
                <a:cs typeface="Times New Roman" panose="02020603050405020304" pitchFamily="18" charset="0"/>
              </a:rPr>
              <a:t>s</a:t>
            </a:r>
            <a:r>
              <a:rPr lang="es-ES" altLang="es-MX" sz="2600" baseline="-25000" dirty="0" smtClean="0">
                <a:latin typeface="Times New Roman" panose="02020603050405020304" pitchFamily="18" charset="0"/>
                <a:cs typeface="Times New Roman" panose="02020603050405020304" pitchFamily="18" charset="0"/>
              </a:rPr>
              <a:t>2</a:t>
            </a:r>
            <a:r>
              <a:rPr lang="es-ES" altLang="es-MX" sz="2600" dirty="0" smtClean="0"/>
              <a:t> el individuo pierde un monto </a:t>
            </a:r>
            <a:r>
              <a:rPr lang="es-ES" altLang="es-MX" sz="2600" i="1" dirty="0" smtClean="0">
                <a:latin typeface="Times New Roman" panose="02020603050405020304" pitchFamily="18" charset="0"/>
                <a:cs typeface="Times New Roman" panose="02020603050405020304" pitchFamily="18" charset="0"/>
              </a:rPr>
              <a:t>L</a:t>
            </a:r>
            <a:r>
              <a:rPr lang="es-ES" altLang="es-MX" sz="2600" dirty="0" smtClean="0"/>
              <a:t>.</a:t>
            </a:r>
          </a:p>
          <a:p>
            <a:pPr eaLnBrk="1" hangingPunct="1">
              <a:lnSpc>
                <a:spcPct val="80000"/>
              </a:lnSpc>
            </a:pPr>
            <a:r>
              <a:rPr lang="es-ES" altLang="es-MX" sz="2600" dirty="0" smtClean="0"/>
              <a:t>Una compañía de seguros ofrece un seguro, cuya prima </a:t>
            </a:r>
            <a:r>
              <a:rPr lang="es-ES" altLang="es-MX" sz="2600" i="1" dirty="0" smtClean="0">
                <a:latin typeface="Times New Roman" panose="02020603050405020304" pitchFamily="18" charset="0"/>
                <a:cs typeface="Times New Roman" panose="02020603050405020304" pitchFamily="18" charset="0"/>
              </a:rPr>
              <a:t>p</a:t>
            </a:r>
            <a:r>
              <a:rPr lang="es-ES" altLang="es-MX" sz="2600" dirty="0" smtClean="0"/>
              <a:t>, que en caso de que ocurra el siniestro le devuelve todo lo perdido (seguro de cobertura amplia).</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38</a:t>
            </a:fld>
            <a:endParaRPr lang="en-US" dirty="0"/>
          </a:p>
        </p:txBody>
      </p:sp>
      <p:graphicFrame>
        <p:nvGraphicFramePr>
          <p:cNvPr id="16386" name="Object 4"/>
          <p:cNvGraphicFramePr>
            <a:graphicFrameLocks noChangeAspect="1"/>
          </p:cNvGraphicFramePr>
          <p:nvPr>
            <p:extLst>
              <p:ext uri="{D42A27DB-BD31-4B8C-83A1-F6EECF244321}">
                <p14:modId xmlns:p14="http://schemas.microsoft.com/office/powerpoint/2010/main" val="358169911"/>
              </p:ext>
            </p:extLst>
          </p:nvPr>
        </p:nvGraphicFramePr>
        <p:xfrm>
          <a:off x="6288617" y="1796716"/>
          <a:ext cx="5868954" cy="3880185"/>
        </p:xfrm>
        <a:graphic>
          <a:graphicData uri="http://schemas.openxmlformats.org/presentationml/2006/ole">
            <mc:AlternateContent xmlns:mc="http://schemas.openxmlformats.org/markup-compatibility/2006">
              <mc:Choice xmlns:v="urn:schemas-microsoft-com:vml" Requires="v">
                <p:oleObj spid="_x0000_s16457" name="Imagen de mapa de bits" r:id="rId3" imgW="4019048" imgH="3543795" progId="Paint.Picture">
                  <p:embed/>
                </p:oleObj>
              </mc:Choice>
              <mc:Fallback>
                <p:oleObj name="Imagen de mapa de bits" r:id="rId3" imgW="4019048" imgH="3543795"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288617" y="1796716"/>
                        <a:ext cx="5868954" cy="388018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8892205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814917" y="608604"/>
            <a:ext cx="10464800" cy="3700463"/>
          </a:xfrm>
          <a:prstGeom prst="rect">
            <a:avLst/>
          </a:prstGeom>
        </p:spPr>
        <p:txBody>
          <a:bodyPr>
            <a:noAutofit/>
          </a:bodyPr>
          <a:lstStyle/>
          <a:p>
            <a:pPr eaLnBrk="1" hangingPunct="1">
              <a:lnSpc>
                <a:spcPct val="90000"/>
              </a:lnSpc>
            </a:pPr>
            <a:r>
              <a:rPr lang="es-ES" altLang="es-MX" sz="2800" dirty="0" smtClean="0"/>
              <a:t>Cualquier individuo, sea amante, neutral o </a:t>
            </a:r>
            <a:r>
              <a:rPr lang="es-ES" altLang="es-MX" sz="2800" dirty="0" err="1" smtClean="0"/>
              <a:t>averso</a:t>
            </a:r>
            <a:r>
              <a:rPr lang="es-ES" altLang="es-MX" sz="2800" dirty="0" smtClean="0"/>
              <a:t> al riesgo, estaría dispuesto a pagar algo por este seguro, ya que es un pago en caso de accidente.</a:t>
            </a:r>
          </a:p>
          <a:p>
            <a:pPr eaLnBrk="1" hangingPunct="1">
              <a:lnSpc>
                <a:spcPct val="90000"/>
              </a:lnSpc>
            </a:pPr>
            <a:endParaRPr lang="es-ES" altLang="es-MX" sz="600" dirty="0" smtClean="0"/>
          </a:p>
          <a:p>
            <a:pPr eaLnBrk="1" hangingPunct="1">
              <a:lnSpc>
                <a:spcPct val="90000"/>
              </a:lnSpc>
            </a:pPr>
            <a:r>
              <a:rPr lang="es-ES" altLang="es-MX" sz="2800" dirty="0" smtClean="0"/>
              <a:t>La máxima prima que el individuo está dispuesto a pagar por el seguro </a:t>
            </a:r>
            <a:r>
              <a:rPr lang="es-ES" altLang="es-MX" sz="2400" dirty="0" smtClean="0">
                <a:latin typeface="Times New Roman" pitchFamily="18" charset="0"/>
              </a:rPr>
              <a:t>(</a:t>
            </a:r>
            <a:r>
              <a:rPr lang="es-ES" altLang="es-MX" sz="2400" i="1" dirty="0" err="1" smtClean="0">
                <a:latin typeface="Times New Roman" pitchFamily="18" charset="0"/>
              </a:rPr>
              <a:t>p</a:t>
            </a:r>
            <a:r>
              <a:rPr lang="es-ES" altLang="es-MX" sz="2400" i="1" baseline="-25000" dirty="0" err="1" smtClean="0">
                <a:latin typeface="Times New Roman" pitchFamily="18" charset="0"/>
              </a:rPr>
              <a:t>máx</a:t>
            </a:r>
            <a:r>
              <a:rPr lang="es-ES" altLang="es-MX" sz="2400" i="1" dirty="0" smtClean="0">
                <a:latin typeface="Times New Roman" pitchFamily="18" charset="0"/>
              </a:rPr>
              <a:t>)</a:t>
            </a:r>
            <a:r>
              <a:rPr lang="es-ES" altLang="es-MX" sz="2800" dirty="0" smtClean="0"/>
              <a:t>, es aquella que lo deja indiferente entre comprar o no comprar el seguro; es decir, el valor de </a:t>
            </a:r>
            <a:r>
              <a:rPr lang="es-ES" altLang="es-MX" sz="2800" i="1" dirty="0" smtClean="0">
                <a:latin typeface="Times New Roman" pitchFamily="18" charset="0"/>
              </a:rPr>
              <a:t>p</a:t>
            </a:r>
            <a:r>
              <a:rPr lang="es-ES" altLang="es-MX" sz="2800" dirty="0" smtClean="0"/>
              <a:t> que satisface</a:t>
            </a:r>
          </a:p>
          <a:p>
            <a:pPr eaLnBrk="1" hangingPunct="1">
              <a:lnSpc>
                <a:spcPct val="90000"/>
              </a:lnSpc>
            </a:pPr>
            <a:endParaRPr lang="es-ES" altLang="es-MX" sz="400" i="1" dirty="0" smtClean="0"/>
          </a:p>
          <a:p>
            <a:pPr algn="ctr" eaLnBrk="1" hangingPunct="1">
              <a:lnSpc>
                <a:spcPct val="90000"/>
              </a:lnSpc>
              <a:buFont typeface="Wingdings" pitchFamily="2" charset="2"/>
              <a:buNone/>
            </a:pPr>
            <a:r>
              <a:rPr lang="es-ES" altLang="es-MX" sz="2400" i="1" dirty="0" smtClean="0">
                <a:latin typeface="Times New Roman" pitchFamily="18" charset="0"/>
              </a:rPr>
              <a:t>π</a:t>
            </a:r>
            <a:r>
              <a:rPr lang="es-ES" altLang="es-MX" sz="2400" baseline="-25000" dirty="0" smtClean="0">
                <a:latin typeface="Times New Roman" pitchFamily="18" charset="0"/>
              </a:rPr>
              <a:t>1</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π</a:t>
            </a:r>
            <a:r>
              <a:rPr lang="es-ES" altLang="es-MX" sz="2400" baseline="-25000" dirty="0" smtClean="0">
                <a:latin typeface="Times New Roman" pitchFamily="18" charset="0"/>
              </a:rPr>
              <a:t>2</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L</a:t>
            </a:r>
            <a:r>
              <a:rPr lang="es-ES" altLang="es-MX" sz="2400" dirty="0" smtClean="0">
                <a:latin typeface="Times New Roman" pitchFamily="18" charset="0"/>
              </a:rPr>
              <a:t>) = </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p</a:t>
            </a:r>
            <a:r>
              <a:rPr lang="es-ES" altLang="es-MX" sz="2400" dirty="0" smtClean="0">
                <a:latin typeface="Times New Roman" pitchFamily="18" charset="0"/>
              </a:rPr>
              <a:t>)</a:t>
            </a:r>
          </a:p>
          <a:p>
            <a:pPr eaLnBrk="1" hangingPunct="1">
              <a:lnSpc>
                <a:spcPct val="90000"/>
              </a:lnSpc>
            </a:pPr>
            <a:endParaRPr lang="es-ES" altLang="es-MX" sz="1000" dirty="0" smtClean="0"/>
          </a:p>
          <a:p>
            <a:pPr eaLnBrk="1" hangingPunct="1">
              <a:lnSpc>
                <a:spcPct val="90000"/>
              </a:lnSpc>
            </a:pPr>
            <a:r>
              <a:rPr lang="es-ES" altLang="es-MX" sz="2800" dirty="0" smtClean="0"/>
              <a:t>El ingreso equivalente cierto </a:t>
            </a:r>
            <a:r>
              <a:rPr lang="es-ES" altLang="es-MX" sz="2400" dirty="0" smtClean="0">
                <a:latin typeface="Times New Roman" pitchFamily="18" charset="0"/>
              </a:rPr>
              <a:t>(</a:t>
            </a:r>
            <a:r>
              <a:rPr lang="es-ES" altLang="es-MX" sz="2400" i="1" dirty="0" smtClean="0">
                <a:latin typeface="Times New Roman" pitchFamily="18" charset="0"/>
              </a:rPr>
              <a:t>EC</a:t>
            </a:r>
            <a:r>
              <a:rPr lang="es-ES" altLang="es-MX" sz="2400" dirty="0" smtClean="0">
                <a:latin typeface="Times New Roman" pitchFamily="18" charset="0"/>
              </a:rPr>
              <a:t>)</a:t>
            </a:r>
            <a:r>
              <a:rPr lang="es-ES" altLang="es-MX" sz="2400" dirty="0" smtClean="0"/>
              <a:t> </a:t>
            </a:r>
            <a:r>
              <a:rPr lang="es-ES" altLang="es-MX" sz="2800" dirty="0" smtClean="0"/>
              <a:t>es aquel nivel de ingreso cierto que deja al individuo con el mismo nivel de utilidad esperada que sin seguro. </a:t>
            </a:r>
          </a:p>
          <a:p>
            <a:pPr marL="0" indent="0" algn="ctr" eaLnBrk="1" hangingPunct="1">
              <a:lnSpc>
                <a:spcPct val="90000"/>
              </a:lnSpc>
              <a:buNone/>
            </a:pPr>
            <a:r>
              <a:rPr lang="es-ES" altLang="es-MX" b="1" dirty="0" smtClean="0">
                <a:solidFill>
                  <a:srgbClr val="C00000"/>
                </a:solidFill>
                <a:effectLst>
                  <a:outerShdw blurRad="38100" dist="38100" dir="2700000" algn="tl">
                    <a:srgbClr val="000000">
                      <a:alpha val="43137"/>
                    </a:srgbClr>
                  </a:outerShdw>
                </a:effectLst>
              </a:rPr>
              <a:t>Es aquella cantidad de riqueza que le deja indiferente entre jugar o tener seguro ese nivel de riqueza</a:t>
            </a:r>
            <a:endParaRPr lang="es-ES" altLang="es-MX" sz="2800" b="1" dirty="0" smtClean="0">
              <a:solidFill>
                <a:srgbClr val="C00000"/>
              </a:solidFill>
              <a:effectLst>
                <a:outerShdw blurRad="38100" dist="38100" dir="2700000" algn="tl">
                  <a:srgbClr val="000000">
                    <a:alpha val="43137"/>
                  </a:srgbClr>
                </a:outerShdw>
              </a:effectLst>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1831011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67840" y="274639"/>
            <a:ext cx="9814560" cy="777875"/>
          </a:xfrm>
          <a:noFill/>
        </p:spPr>
        <p:txBody>
          <a:bodyPr>
            <a:normAutofit/>
          </a:bodyPr>
          <a:lstStyle/>
          <a:p>
            <a:pPr eaLnBrk="1" hangingPunct="1">
              <a:defRPr/>
            </a:pPr>
            <a:r>
              <a:rPr lang="es-MX" sz="2800" dirty="0" smtClean="0"/>
              <a:t>Guion explicativo</a:t>
            </a:r>
            <a:endParaRPr lang="es-MX" sz="2800" dirty="0"/>
          </a:p>
        </p:txBody>
      </p:sp>
      <p:sp>
        <p:nvSpPr>
          <p:cNvPr id="2" name="1 Marcador de contenido"/>
          <p:cNvSpPr>
            <a:spLocks noGrp="1"/>
          </p:cNvSpPr>
          <p:nvPr>
            <p:ph idx="1"/>
          </p:nvPr>
        </p:nvSpPr>
        <p:spPr>
          <a:xfrm>
            <a:off x="814917" y="1259839"/>
            <a:ext cx="10767483" cy="5487801"/>
          </a:xfrm>
        </p:spPr>
        <p:txBody>
          <a:bodyPr>
            <a:noAutofit/>
          </a:bodyPr>
          <a:lstStyle/>
          <a:p>
            <a:pPr marL="0" indent="0" algn="just" eaLnBrk="1" hangingPunct="1">
              <a:spcBef>
                <a:spcPts val="0"/>
              </a:spcBef>
              <a:buFont typeface="Wingdings 2" pitchFamily="18" charset="2"/>
              <a:buNone/>
              <a:defRPr/>
            </a:pPr>
            <a:r>
              <a:rPr lang="es-MX" sz="2200" dirty="0" smtClean="0"/>
              <a:t>Las diapositivas surgen como un elemento de apoyo en la impartición de clase correspondiente a la unidad de aprendizaje Temas selectos de economía, correspondiente al doctorado en Ciencias Económicas y Administrativas.</a:t>
            </a:r>
          </a:p>
          <a:p>
            <a:pPr marL="0" indent="0" algn="just" eaLnBrk="1" hangingPunct="1">
              <a:spcBef>
                <a:spcPts val="0"/>
              </a:spcBef>
              <a:buFont typeface="Wingdings 2" pitchFamily="18" charset="2"/>
              <a:buNone/>
              <a:defRPr/>
            </a:pPr>
            <a:endParaRPr lang="es-MX" sz="2200" dirty="0" smtClean="0"/>
          </a:p>
          <a:p>
            <a:pPr marL="0" indent="0" algn="just" eaLnBrk="1" hangingPunct="1">
              <a:spcBef>
                <a:spcPts val="0"/>
              </a:spcBef>
              <a:buFont typeface="Wingdings 2" pitchFamily="18" charset="2"/>
              <a:buNone/>
              <a:defRPr/>
            </a:pPr>
            <a:r>
              <a:rPr lang="es-MX" sz="2200" dirty="0" smtClean="0"/>
              <a:t>Comprende a la unidad 1: Microeconomía, elección bajo condiciones de incertidumbre,  siendo elaboradas considerando el  contenido del programa de estudios. </a:t>
            </a:r>
          </a:p>
          <a:p>
            <a:pPr algn="just" eaLnBrk="1" hangingPunct="1">
              <a:spcBef>
                <a:spcPts val="0"/>
              </a:spcBef>
              <a:buFont typeface="Wingdings 2" pitchFamily="18" charset="2"/>
              <a:buNone/>
              <a:defRPr/>
            </a:pPr>
            <a:endParaRPr lang="es-MX" sz="2200" dirty="0" smtClean="0"/>
          </a:p>
          <a:p>
            <a:pPr marL="0" indent="0" algn="just" eaLnBrk="1" hangingPunct="1">
              <a:spcBef>
                <a:spcPts val="0"/>
              </a:spcBef>
              <a:buFont typeface="Wingdings 2" pitchFamily="18" charset="2"/>
              <a:buNone/>
              <a:defRPr/>
            </a:pPr>
            <a:r>
              <a:rPr lang="es-MX" sz="2200" dirty="0" smtClean="0"/>
              <a:t>El orden que guardan </a:t>
            </a:r>
            <a:r>
              <a:rPr lang="es-MX" sz="2200" dirty="0"/>
              <a:t>d</a:t>
            </a:r>
            <a:r>
              <a:rPr lang="es-MX" sz="2200" dirty="0" smtClean="0"/>
              <a:t>epende de la profundidad del tema, así la diapositiva 7 brinda una introducción al curso, de la 8 a la 18 nos muestran los elementos inherentes al estudio y análisis de la elección en condiciones de incertidumbre, la forma en como se realiza la elección cuando no se cuenta con los elementos necesarios para hacer una mejor elección de aquellas cestas de consumo. </a:t>
            </a:r>
          </a:p>
          <a:p>
            <a:pPr marL="0" indent="0" algn="just" eaLnBrk="1" hangingPunct="1">
              <a:spcBef>
                <a:spcPts val="0"/>
              </a:spcBef>
              <a:buFont typeface="Wingdings 2" pitchFamily="18" charset="2"/>
              <a:buNone/>
              <a:defRPr/>
            </a:pPr>
            <a:r>
              <a:rPr lang="es-MX" sz="2200" dirty="0" smtClean="0"/>
              <a:t>A partir de la 19 se brindan una definición formal de lo que es la utilidad esperada, a través de su génesis, es decir, a través de la forma en como se formaliza su estudio mediante el enfoque axiomático de Newman y </a:t>
            </a:r>
            <a:r>
              <a:rPr lang="es-MX" sz="2200" dirty="0" err="1" smtClean="0"/>
              <a:t>Mongenstern</a:t>
            </a:r>
            <a:r>
              <a:rPr lang="es-MX" sz="2200" dirty="0" smtClean="0"/>
              <a:t>. </a:t>
            </a:r>
          </a:p>
          <a:p>
            <a:pPr marL="0" indent="0" algn="just" eaLnBrk="1" hangingPunct="1">
              <a:spcBef>
                <a:spcPts val="0"/>
              </a:spcBef>
              <a:buFont typeface="Wingdings 2" pitchFamily="18" charset="2"/>
              <a:buNone/>
              <a:defRPr/>
            </a:pPr>
            <a:r>
              <a:rPr lang="es-MX" sz="2200" dirty="0" smtClean="0"/>
              <a:t>Lo que nos da como consecuencia el teorema de la utilidad esperada y el como a través de la probabilidad, bajo ciertas condiciones, se tiene que realizar la elección</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5033839"/>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814917" y="639682"/>
            <a:ext cx="5281083" cy="5419727"/>
          </a:xfrm>
          <a:prstGeom prst="rect">
            <a:avLst/>
          </a:prstGeom>
        </p:spPr>
        <p:txBody>
          <a:bodyPr>
            <a:noAutofit/>
          </a:bodyPr>
          <a:lstStyle/>
          <a:p>
            <a:pPr eaLnBrk="1" hangingPunct="1">
              <a:lnSpc>
                <a:spcPct val="90000"/>
              </a:lnSpc>
            </a:pPr>
            <a:r>
              <a:rPr lang="es-ES" altLang="es-MX" sz="2800" i="1" dirty="0" err="1" smtClean="0">
                <a:latin typeface="Times New Roman" pitchFamily="18" charset="0"/>
              </a:rPr>
              <a:t>p</a:t>
            </a:r>
            <a:r>
              <a:rPr lang="es-ES" altLang="es-MX" sz="2800" i="1" baseline="-25000" dirty="0" err="1" smtClean="0">
                <a:latin typeface="Times New Roman" pitchFamily="18" charset="0"/>
              </a:rPr>
              <a:t>máx</a:t>
            </a:r>
            <a:r>
              <a:rPr lang="es-ES" altLang="es-MX" sz="2800" dirty="0" smtClean="0"/>
              <a:t> corresponde a la diferencia entre la riqueza inicial del individuo y el “equivalente cierto”: </a:t>
            </a:r>
            <a:r>
              <a:rPr lang="es-ES" altLang="es-MX" sz="28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EC</a:t>
            </a:r>
            <a:r>
              <a:rPr lang="es-ES" altLang="es-MX" sz="2400" dirty="0" smtClean="0">
                <a:latin typeface="Times New Roman" pitchFamily="18" charset="0"/>
              </a:rPr>
              <a:t>).</a:t>
            </a:r>
          </a:p>
          <a:p>
            <a:pPr eaLnBrk="1" hangingPunct="1">
              <a:lnSpc>
                <a:spcPct val="90000"/>
              </a:lnSpc>
            </a:pPr>
            <a:endParaRPr lang="es-ES" altLang="es-MX" sz="2800" dirty="0" smtClean="0">
              <a:latin typeface="Times New Roman" pitchFamily="18" charset="0"/>
            </a:endParaRPr>
          </a:p>
          <a:p>
            <a:pPr eaLnBrk="1" hangingPunct="1">
              <a:lnSpc>
                <a:spcPct val="90000"/>
              </a:lnSpc>
            </a:pPr>
            <a:r>
              <a:rPr lang="es-ES" altLang="es-MX" sz="2800" dirty="0" smtClean="0"/>
              <a:t> </a:t>
            </a:r>
            <a:r>
              <a:rPr lang="es-ES" altLang="es-MX" sz="2800" i="1" dirty="0" err="1" smtClean="0">
                <a:latin typeface="Times New Roman" pitchFamily="18" charset="0"/>
              </a:rPr>
              <a:t>p</a:t>
            </a:r>
            <a:r>
              <a:rPr lang="es-ES" altLang="es-MX" sz="2800" i="1" baseline="-25000" dirty="0" err="1" smtClean="0">
                <a:latin typeface="Times New Roman" pitchFamily="18" charset="0"/>
              </a:rPr>
              <a:t>máx</a:t>
            </a:r>
            <a:r>
              <a:rPr lang="es-ES" altLang="es-MX" sz="2800" dirty="0" smtClean="0"/>
              <a:t> corresponde a </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EC</a:t>
            </a:r>
            <a:r>
              <a:rPr lang="es-ES" altLang="es-MX" sz="2400" dirty="0" smtClean="0">
                <a:latin typeface="Times New Roman" pitchFamily="18" charset="0"/>
              </a:rPr>
              <a:t>)</a:t>
            </a:r>
            <a:r>
              <a:rPr lang="es-ES" altLang="es-MX" sz="2400" dirty="0" smtClean="0"/>
              <a:t> </a:t>
            </a:r>
            <a:r>
              <a:rPr lang="es-ES" altLang="es-MX" sz="2800" dirty="0" smtClean="0"/>
              <a:t>sólo en este caso particular, en que el seguro es de cobertura amplia. </a:t>
            </a:r>
          </a:p>
          <a:p>
            <a:pPr eaLnBrk="1" hangingPunct="1">
              <a:lnSpc>
                <a:spcPct val="90000"/>
              </a:lnSpc>
            </a:pPr>
            <a:endParaRPr lang="es-ES" altLang="es-MX" sz="2800" dirty="0" smtClean="0"/>
          </a:p>
          <a:p>
            <a:pPr eaLnBrk="1" hangingPunct="1">
              <a:lnSpc>
                <a:spcPct val="90000"/>
              </a:lnSpc>
            </a:pPr>
            <a:r>
              <a:rPr lang="es-ES" altLang="es-MX" sz="2800" dirty="0" smtClean="0"/>
              <a:t>Una vez contratado el seguro el nivel de ingreso que se obtiene es siempre el mismo, independiente del estado de naturaleza.</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40</a:t>
            </a:fld>
            <a:endParaRPr lang="en-US" dirty="0"/>
          </a:p>
        </p:txBody>
      </p:sp>
      <p:graphicFrame>
        <p:nvGraphicFramePr>
          <p:cNvPr id="17410" name="Object 5"/>
          <p:cNvGraphicFramePr>
            <a:graphicFrameLocks noChangeAspect="1"/>
          </p:cNvGraphicFramePr>
          <p:nvPr/>
        </p:nvGraphicFramePr>
        <p:xfrm>
          <a:off x="6288617" y="2276477"/>
          <a:ext cx="5359400" cy="3495675"/>
        </p:xfrm>
        <a:graphic>
          <a:graphicData uri="http://schemas.openxmlformats.org/presentationml/2006/ole">
            <mc:AlternateContent xmlns:mc="http://schemas.openxmlformats.org/markup-compatibility/2006">
              <mc:Choice xmlns:v="urn:schemas-microsoft-com:vml" Requires="v">
                <p:oleObj spid="_x0000_s17478" name="Imagen de mapa de bits" r:id="rId3" imgW="4019048" imgH="3495238" progId="Paint.Picture">
                  <p:embed/>
                </p:oleObj>
              </mc:Choice>
              <mc:Fallback>
                <p:oleObj name="Imagen de mapa de bits" r:id="rId3" imgW="4019048" imgH="3495238"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288617" y="2276477"/>
                        <a:ext cx="5359400" cy="349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343399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idx="1"/>
          </p:nvPr>
        </p:nvSpPr>
        <p:spPr>
          <a:xfrm>
            <a:off x="1007533" y="974562"/>
            <a:ext cx="10574867" cy="3629025"/>
          </a:xfrm>
          <a:prstGeom prst="rect">
            <a:avLst/>
          </a:prstGeom>
        </p:spPr>
        <p:txBody>
          <a:bodyPr>
            <a:noAutofit/>
          </a:bodyPr>
          <a:lstStyle/>
          <a:p>
            <a:pPr eaLnBrk="1" hangingPunct="1">
              <a:lnSpc>
                <a:spcPct val="80000"/>
              </a:lnSpc>
            </a:pPr>
            <a:r>
              <a:rPr lang="es-ES" altLang="es-MX" sz="2400" dirty="0" smtClean="0"/>
              <a:t>En este caso tiene sentido comparar la utilidad sin seguro (con incertidumbre) con la utilidad que entrega un nivel de ingreso cierto (con seguro, sin incertidumbre). </a:t>
            </a:r>
          </a:p>
          <a:p>
            <a:pPr eaLnBrk="1" hangingPunct="1">
              <a:lnSpc>
                <a:spcPct val="80000"/>
              </a:lnSpc>
            </a:pPr>
            <a:endParaRPr lang="es-ES" altLang="es-MX" sz="1100" dirty="0" smtClean="0"/>
          </a:p>
          <a:p>
            <a:pPr eaLnBrk="1" hangingPunct="1">
              <a:lnSpc>
                <a:spcPct val="80000"/>
              </a:lnSpc>
            </a:pPr>
            <a:r>
              <a:rPr lang="es-ES" altLang="es-MX" sz="2400" dirty="0" smtClean="0"/>
              <a:t>En muchos casos los seguros no ofrecen cobertura amplia, sino sólo parcial. </a:t>
            </a:r>
          </a:p>
          <a:p>
            <a:pPr eaLnBrk="1" hangingPunct="1">
              <a:lnSpc>
                <a:spcPct val="80000"/>
              </a:lnSpc>
            </a:pPr>
            <a:endParaRPr lang="es-ES" altLang="es-MX" sz="1100" dirty="0" smtClean="0"/>
          </a:p>
          <a:p>
            <a:pPr eaLnBrk="1" hangingPunct="1">
              <a:lnSpc>
                <a:spcPct val="80000"/>
              </a:lnSpc>
            </a:pPr>
            <a:r>
              <a:rPr lang="es-ES" altLang="es-MX" sz="2400" dirty="0" smtClean="0"/>
              <a:t>En estos casos debemos comparar la utilidad sin seguro (con incertidumbre), con la utilidad esperada con seguro, que es con incertidumbre. </a:t>
            </a:r>
          </a:p>
          <a:p>
            <a:pPr eaLnBrk="1" hangingPunct="1">
              <a:lnSpc>
                <a:spcPct val="80000"/>
              </a:lnSpc>
            </a:pPr>
            <a:endParaRPr lang="es-ES" altLang="es-MX" sz="1100" dirty="0" smtClean="0"/>
          </a:p>
          <a:p>
            <a:pPr eaLnBrk="1" hangingPunct="1">
              <a:lnSpc>
                <a:spcPct val="80000"/>
              </a:lnSpc>
            </a:pPr>
            <a:r>
              <a:rPr lang="es-ES" altLang="es-MX" sz="2400" dirty="0" smtClean="0"/>
              <a:t>El equivalente cierto ya no cumple ningún rol en el cálculo de la máxima prima que el individuo está dispuesto a pagar.</a:t>
            </a:r>
          </a:p>
          <a:p>
            <a:pPr eaLnBrk="1" hangingPunct="1">
              <a:lnSpc>
                <a:spcPct val="80000"/>
              </a:lnSpc>
            </a:pPr>
            <a:endParaRPr lang="es-ES" altLang="es-MX" sz="1100" dirty="0" smtClean="0"/>
          </a:p>
          <a:p>
            <a:pPr eaLnBrk="1" hangingPunct="1">
              <a:lnSpc>
                <a:spcPct val="80000"/>
              </a:lnSpc>
            </a:pPr>
            <a:r>
              <a:rPr lang="es-ES" altLang="es-MX" sz="2400" dirty="0" smtClean="0"/>
              <a:t>La regla general es que </a:t>
            </a:r>
            <a:r>
              <a:rPr lang="es-ES" altLang="es-MX" sz="2400" i="1" dirty="0" err="1" smtClean="0">
                <a:latin typeface="Times New Roman" pitchFamily="18" charset="0"/>
              </a:rPr>
              <a:t>p</a:t>
            </a:r>
            <a:r>
              <a:rPr lang="es-ES" altLang="es-MX" sz="2400" i="1" baseline="-25000" dirty="0" err="1" smtClean="0">
                <a:latin typeface="Times New Roman" pitchFamily="18" charset="0"/>
              </a:rPr>
              <a:t>máx</a:t>
            </a:r>
            <a:r>
              <a:rPr lang="es-ES" altLang="es-MX" sz="2400" dirty="0" smtClean="0"/>
              <a:t> es la prima que satisface:</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41</a:t>
            </a:fld>
            <a:endParaRPr lang="en-US" dirty="0"/>
          </a:p>
        </p:txBody>
      </p:sp>
      <p:sp>
        <p:nvSpPr>
          <p:cNvPr id="18437" name="Rectangle 5"/>
          <p:cNvSpPr>
            <a:spLocks noChangeArrowheads="1"/>
          </p:cNvSpPr>
          <p:nvPr/>
        </p:nvSpPr>
        <p:spPr bwMode="auto">
          <a:xfrm>
            <a:off x="5972847" y="311574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8434" name="Object 4"/>
          <p:cNvGraphicFramePr>
            <a:graphicFrameLocks noChangeAspect="1"/>
          </p:cNvGraphicFramePr>
          <p:nvPr>
            <p:extLst>
              <p:ext uri="{D42A27DB-BD31-4B8C-83A1-F6EECF244321}">
                <p14:modId xmlns:p14="http://schemas.microsoft.com/office/powerpoint/2010/main" val="4168787686"/>
              </p:ext>
            </p:extLst>
          </p:nvPr>
        </p:nvGraphicFramePr>
        <p:xfrm>
          <a:off x="1851198" y="5342021"/>
          <a:ext cx="7901994" cy="417432"/>
        </p:xfrm>
        <a:graphic>
          <a:graphicData uri="http://schemas.openxmlformats.org/presentationml/2006/ole">
            <mc:AlternateContent xmlns:mc="http://schemas.openxmlformats.org/markup-compatibility/2006">
              <mc:Choice xmlns:v="urn:schemas-microsoft-com:vml" Requires="v">
                <p:oleObj spid="_x0000_s18502" name="Equation" r:id="rId3" imgW="3657600" imgH="254000" progId="Equation.DSMT4">
                  <p:embed/>
                </p:oleObj>
              </mc:Choice>
              <mc:Fallback>
                <p:oleObj name="Equation" r:id="rId3" imgW="3657600" imgH="254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1198" y="5342021"/>
                        <a:ext cx="7901994" cy="417432"/>
                      </a:xfrm>
                      <a:prstGeom prst="rect">
                        <a:avLst/>
                      </a:prstGeom>
                      <a:noFill/>
                      <a:extLst/>
                    </p:spPr>
                  </p:pic>
                </p:oleObj>
              </mc:Fallback>
            </mc:AlternateContent>
          </a:graphicData>
        </a:graphic>
      </p:graphicFrame>
      <p:sp>
        <p:nvSpPr>
          <p:cNvPr id="18438" name="Rectangle 6"/>
          <p:cNvSpPr>
            <a:spLocks noChangeArrowheads="1"/>
          </p:cNvSpPr>
          <p:nvPr/>
        </p:nvSpPr>
        <p:spPr bwMode="auto">
          <a:xfrm>
            <a:off x="808567" y="5876927"/>
            <a:ext cx="1057486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80000"/>
              </a:lnSpc>
              <a:spcBef>
                <a:spcPct val="20000"/>
              </a:spcBef>
              <a:buClr>
                <a:schemeClr val="folHlink"/>
              </a:buClr>
              <a:buSzPct val="90000"/>
              <a:buFont typeface="Wingdings" pitchFamily="2" charset="2"/>
              <a:buNone/>
            </a:pPr>
            <a:r>
              <a:rPr lang="es-ES" altLang="es-MX" sz="2000" dirty="0"/>
              <a:t>donde </a:t>
            </a:r>
            <a:r>
              <a:rPr lang="es-ES" altLang="es-MX" sz="2000" i="1" dirty="0">
                <a:latin typeface="Times New Roman" pitchFamily="18" charset="0"/>
              </a:rPr>
              <a:t>z</a:t>
            </a:r>
            <a:r>
              <a:rPr lang="es-ES" altLang="es-MX" sz="2000" dirty="0"/>
              <a:t> es la indemnización pagada por el seguro en caso que ocurra el siniestro (</a:t>
            </a:r>
            <a:r>
              <a:rPr lang="es-ES" altLang="es-MX" sz="2000" i="1" dirty="0">
                <a:latin typeface="Times New Roman" pitchFamily="18" charset="0"/>
              </a:rPr>
              <a:t>z = L − D</a:t>
            </a:r>
            <a:r>
              <a:rPr lang="es-ES" altLang="es-MX" sz="2000" dirty="0"/>
              <a:t> en el caso del deducible).</a:t>
            </a:r>
          </a:p>
        </p:txBody>
      </p:sp>
    </p:spTree>
    <p:extLst>
      <p:ext uri="{BB962C8B-B14F-4D97-AF65-F5344CB8AC3E}">
        <p14:creationId xmlns:p14="http://schemas.microsoft.com/office/powerpoint/2010/main" val="24800303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Rectangle 2"/>
          <p:cNvSpPr>
            <a:spLocks noGrp="1" noChangeArrowheads="1"/>
          </p:cNvSpPr>
          <p:nvPr>
            <p:ph type="title"/>
          </p:nvPr>
        </p:nvSpPr>
        <p:spPr>
          <a:xfrm>
            <a:off x="1219200" y="233694"/>
            <a:ext cx="10363200" cy="762592"/>
          </a:xfrm>
        </p:spPr>
        <p:txBody>
          <a:bodyPr/>
          <a:lstStyle/>
          <a:p>
            <a:pPr algn="r" eaLnBrk="1" hangingPunct="1"/>
            <a:r>
              <a:rPr lang="es-ES" altLang="es-MX" sz="2800" dirty="0" smtClean="0">
                <a:solidFill>
                  <a:srgbClr val="C00000"/>
                </a:solidFill>
              </a:rPr>
              <a:t>El caso general</a:t>
            </a:r>
          </a:p>
        </p:txBody>
      </p:sp>
      <p:sp>
        <p:nvSpPr>
          <p:cNvPr id="19464" name="Rectangle 3"/>
          <p:cNvSpPr>
            <a:spLocks noGrp="1" noChangeArrowheads="1"/>
          </p:cNvSpPr>
          <p:nvPr>
            <p:ph idx="1"/>
          </p:nvPr>
        </p:nvSpPr>
        <p:spPr>
          <a:xfrm>
            <a:off x="655093" y="1228299"/>
            <a:ext cx="11204811" cy="3312284"/>
          </a:xfrm>
          <a:prstGeom prst="rect">
            <a:avLst/>
          </a:prstGeom>
        </p:spPr>
        <p:txBody>
          <a:bodyPr>
            <a:noAutofit/>
          </a:bodyPr>
          <a:lstStyle/>
          <a:p>
            <a:pPr marL="0" indent="0" eaLnBrk="1" hangingPunct="1">
              <a:buFont typeface="Wingdings" pitchFamily="2" charset="2"/>
              <a:buNone/>
            </a:pPr>
            <a:r>
              <a:rPr lang="es-ES" altLang="es-MX" sz="2400" dirty="0" smtClean="0"/>
              <a:t>Imaginemos que una compañía de seguros ofrece un seguro que en caso de que ocurra el siniestro, le devuelve un monto </a:t>
            </a:r>
            <a:r>
              <a:rPr lang="es-ES" altLang="es-MX" sz="2400" i="1" dirty="0" smtClean="0">
                <a:latin typeface="Times New Roman" pitchFamily="18" charset="0"/>
              </a:rPr>
              <a:t>z</a:t>
            </a:r>
            <a:r>
              <a:rPr lang="es-ES" altLang="es-MX" sz="2400" dirty="0" smtClean="0"/>
              <a:t> (indemnización). </a:t>
            </a:r>
          </a:p>
          <a:p>
            <a:pPr marL="0" indent="0" eaLnBrk="1" hangingPunct="1">
              <a:buFont typeface="Wingdings" pitchFamily="2" charset="2"/>
              <a:buNone/>
            </a:pPr>
            <a:r>
              <a:rPr lang="es-ES" altLang="es-MX" sz="2400" dirty="0" smtClean="0"/>
              <a:t>Cuando </a:t>
            </a:r>
            <a:r>
              <a:rPr lang="es-ES" altLang="es-MX" sz="2400" i="1" dirty="0" smtClean="0">
                <a:latin typeface="Times New Roman" pitchFamily="18" charset="0"/>
              </a:rPr>
              <a:t>z =</a:t>
            </a:r>
            <a:r>
              <a:rPr lang="es-ES" altLang="es-MX" sz="2400" dirty="0" smtClean="0">
                <a:latin typeface="Times New Roman" pitchFamily="18" charset="0"/>
              </a:rPr>
              <a:t> </a:t>
            </a:r>
            <a:r>
              <a:rPr lang="es-ES" altLang="es-MX" sz="2400" i="1" dirty="0" smtClean="0">
                <a:latin typeface="Times New Roman" pitchFamily="18" charset="0"/>
              </a:rPr>
              <a:t>L</a:t>
            </a:r>
            <a:r>
              <a:rPr lang="es-ES" altLang="es-MX" sz="2400" dirty="0" smtClean="0"/>
              <a:t> se trata de un seguro de cobertura amplia. </a:t>
            </a:r>
          </a:p>
          <a:p>
            <a:pPr marL="0" indent="0" eaLnBrk="1" hangingPunct="1">
              <a:buFont typeface="Wingdings" pitchFamily="2" charset="2"/>
              <a:buNone/>
            </a:pPr>
            <a:r>
              <a:rPr lang="es-ES" altLang="es-MX" sz="2400" dirty="0" smtClean="0"/>
              <a:t>La compañía cobra </a:t>
            </a:r>
            <a:r>
              <a:rPr lang="es-ES" altLang="es-MX" sz="2400" i="1" dirty="0" smtClean="0">
                <a:latin typeface="Times New Roman" pitchFamily="18" charset="0"/>
              </a:rPr>
              <a:t>q</a:t>
            </a:r>
            <a:r>
              <a:rPr lang="es-ES" altLang="es-MX" sz="2400" dirty="0" smtClean="0"/>
              <a:t> por cada peso de indemnización, de modo que la prima es </a:t>
            </a:r>
            <a:r>
              <a:rPr lang="es-ES" altLang="es-MX" sz="2400" i="1" dirty="0" smtClean="0">
                <a:latin typeface="Times New Roman" pitchFamily="18" charset="0"/>
              </a:rPr>
              <a:t>p = </a:t>
            </a:r>
            <a:r>
              <a:rPr lang="es-ES" altLang="es-MX" sz="2400" i="1" dirty="0" err="1" smtClean="0">
                <a:latin typeface="Times New Roman" pitchFamily="18" charset="0"/>
              </a:rPr>
              <a:t>qz</a:t>
            </a:r>
            <a:r>
              <a:rPr lang="es-ES" altLang="es-MX" sz="2400" dirty="0" smtClean="0"/>
              <a:t>. El individuo puede escoger el monto </a:t>
            </a:r>
            <a:r>
              <a:rPr lang="es-ES" altLang="es-MX" sz="2400" i="1" dirty="0" smtClean="0">
                <a:latin typeface="Times New Roman" pitchFamily="18" charset="0"/>
              </a:rPr>
              <a:t>z</a:t>
            </a:r>
            <a:r>
              <a:rPr lang="es-ES" altLang="es-MX" sz="2400" dirty="0" smtClean="0"/>
              <a:t> que desee comprar (aunque lo más que puede pagar es                  ). </a:t>
            </a:r>
          </a:p>
          <a:p>
            <a:pPr marL="0" indent="0" eaLnBrk="1" hangingPunct="1">
              <a:buFont typeface="Wingdings" pitchFamily="2" charset="2"/>
              <a:buNone/>
            </a:pPr>
            <a:endParaRPr lang="es-ES" altLang="es-MX" sz="600" dirty="0" smtClean="0"/>
          </a:p>
          <a:p>
            <a:pPr marL="0" indent="0" eaLnBrk="1" hangingPunct="1">
              <a:buFont typeface="Wingdings" pitchFamily="2" charset="2"/>
              <a:buNone/>
            </a:pPr>
            <a:r>
              <a:rPr lang="es-ES" altLang="es-MX" sz="2400" dirty="0" smtClean="0"/>
              <a:t>El problema de optimización del individuo (para una solución interior) se puede escribir como: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42</a:t>
            </a:fld>
            <a:endParaRPr lang="en-US" dirty="0"/>
          </a:p>
        </p:txBody>
      </p:sp>
      <p:sp>
        <p:nvSpPr>
          <p:cNvPr id="19465" name="Rectangle 5"/>
          <p:cNvSpPr>
            <a:spLocks noChangeArrowheads="1"/>
          </p:cNvSpPr>
          <p:nvPr/>
        </p:nvSpPr>
        <p:spPr bwMode="auto">
          <a:xfrm>
            <a:off x="5972847" y="-18466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58" name="Object 4"/>
          <p:cNvGraphicFramePr>
            <a:graphicFrameLocks noChangeAspect="1"/>
          </p:cNvGraphicFramePr>
          <p:nvPr>
            <p:extLst>
              <p:ext uri="{D42A27DB-BD31-4B8C-83A1-F6EECF244321}">
                <p14:modId xmlns:p14="http://schemas.microsoft.com/office/powerpoint/2010/main" val="3609585992"/>
              </p:ext>
            </p:extLst>
          </p:nvPr>
        </p:nvGraphicFramePr>
        <p:xfrm>
          <a:off x="1067975" y="3110759"/>
          <a:ext cx="1185333" cy="542925"/>
        </p:xfrm>
        <a:graphic>
          <a:graphicData uri="http://schemas.openxmlformats.org/presentationml/2006/ole">
            <mc:AlternateContent xmlns:mc="http://schemas.openxmlformats.org/markup-compatibility/2006">
              <mc:Choice xmlns:v="urn:schemas-microsoft-com:vml" Requires="v">
                <p:oleObj spid="_x0000_s19808" name="Equation" r:id="rId3" imgW="685800" imgH="419100" progId="Equation.DSMT4">
                  <p:embed/>
                </p:oleObj>
              </mc:Choice>
              <mc:Fallback>
                <p:oleObj name="Equation" r:id="rId3" imgW="685800" imgH="4191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7975" y="3110759"/>
                        <a:ext cx="1185333"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6" name="Rectangle 7"/>
          <p:cNvSpPr>
            <a:spLocks noChangeArrowheads="1"/>
          </p:cNvSpPr>
          <p:nvPr/>
        </p:nvSpPr>
        <p:spPr bwMode="auto">
          <a:xfrm>
            <a:off x="5972847" y="301289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59" name="Object 6"/>
          <p:cNvGraphicFramePr>
            <a:graphicFrameLocks noChangeAspect="1"/>
          </p:cNvGraphicFramePr>
          <p:nvPr>
            <p:extLst>
              <p:ext uri="{D42A27DB-BD31-4B8C-83A1-F6EECF244321}">
                <p14:modId xmlns:p14="http://schemas.microsoft.com/office/powerpoint/2010/main" val="4001059805"/>
              </p:ext>
            </p:extLst>
          </p:nvPr>
        </p:nvGraphicFramePr>
        <p:xfrm>
          <a:off x="4288370" y="4251657"/>
          <a:ext cx="4976284" cy="571500"/>
        </p:xfrm>
        <a:graphic>
          <a:graphicData uri="http://schemas.openxmlformats.org/presentationml/2006/ole">
            <mc:AlternateContent xmlns:mc="http://schemas.openxmlformats.org/markup-compatibility/2006">
              <mc:Choice xmlns:v="urn:schemas-microsoft-com:vml" Requires="v">
                <p:oleObj spid="_x0000_s19809" name="Equation" r:id="rId5" imgW="2489200" imgH="381000" progId="Equation.DSMT4">
                  <p:embed/>
                </p:oleObj>
              </mc:Choice>
              <mc:Fallback>
                <p:oleObj name="Equation" r:id="rId5" imgW="2489200" imgH="381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8370" y="4251657"/>
                        <a:ext cx="4976284"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7" name="Rectangle 8"/>
          <p:cNvSpPr>
            <a:spLocks noChangeArrowheads="1"/>
          </p:cNvSpPr>
          <p:nvPr/>
        </p:nvSpPr>
        <p:spPr bwMode="auto">
          <a:xfrm>
            <a:off x="4197351" y="4826608"/>
            <a:ext cx="35445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a:t>La condición de primer orden es:</a:t>
            </a:r>
          </a:p>
        </p:txBody>
      </p:sp>
      <p:sp>
        <p:nvSpPr>
          <p:cNvPr id="19468" name="Rectangle 10"/>
          <p:cNvSpPr>
            <a:spLocks noChangeArrowheads="1"/>
          </p:cNvSpPr>
          <p:nvPr/>
        </p:nvSpPr>
        <p:spPr bwMode="auto">
          <a:xfrm>
            <a:off x="5972847" y="307480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0" name="Object 9"/>
          <p:cNvGraphicFramePr>
            <a:graphicFrameLocks noChangeAspect="1"/>
          </p:cNvGraphicFramePr>
          <p:nvPr>
            <p:extLst>
              <p:ext uri="{D42A27DB-BD31-4B8C-83A1-F6EECF244321}">
                <p14:modId xmlns:p14="http://schemas.microsoft.com/office/powerpoint/2010/main" val="2910328288"/>
              </p:ext>
            </p:extLst>
          </p:nvPr>
        </p:nvGraphicFramePr>
        <p:xfrm>
          <a:off x="4292603" y="5188282"/>
          <a:ext cx="4203700" cy="385763"/>
        </p:xfrm>
        <a:graphic>
          <a:graphicData uri="http://schemas.openxmlformats.org/presentationml/2006/ole">
            <mc:AlternateContent xmlns:mc="http://schemas.openxmlformats.org/markup-compatibility/2006">
              <mc:Choice xmlns:v="urn:schemas-microsoft-com:vml" Requires="v">
                <p:oleObj spid="_x0000_s19810" name="Equation" r:id="rId7" imgW="2108200" imgH="254000" progId="Equation.DSMT4">
                  <p:embed/>
                </p:oleObj>
              </mc:Choice>
              <mc:Fallback>
                <p:oleObj name="Equation" r:id="rId7" imgW="2108200" imgH="2540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2603" y="5188282"/>
                        <a:ext cx="420370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9" name="Rectangle 12"/>
          <p:cNvSpPr>
            <a:spLocks noChangeArrowheads="1"/>
          </p:cNvSpPr>
          <p:nvPr/>
        </p:nvSpPr>
        <p:spPr bwMode="auto">
          <a:xfrm>
            <a:off x="5972847" y="307480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1" name="Object 11"/>
          <p:cNvGraphicFramePr>
            <a:graphicFrameLocks noChangeAspect="1"/>
          </p:cNvGraphicFramePr>
          <p:nvPr>
            <p:extLst>
              <p:ext uri="{D42A27DB-BD31-4B8C-83A1-F6EECF244321}">
                <p14:modId xmlns:p14="http://schemas.microsoft.com/office/powerpoint/2010/main" val="2375030851"/>
              </p:ext>
            </p:extLst>
          </p:nvPr>
        </p:nvGraphicFramePr>
        <p:xfrm>
          <a:off x="4387851" y="5621670"/>
          <a:ext cx="3708400" cy="385763"/>
        </p:xfrm>
        <a:graphic>
          <a:graphicData uri="http://schemas.openxmlformats.org/presentationml/2006/ole">
            <mc:AlternateContent xmlns:mc="http://schemas.openxmlformats.org/markup-compatibility/2006">
              <mc:Choice xmlns:v="urn:schemas-microsoft-com:vml" Requires="v">
                <p:oleObj spid="_x0000_s19811" name="Equation" r:id="rId9" imgW="1854200" imgH="254000" progId="Equation.DSMT4">
                  <p:embed/>
                </p:oleObj>
              </mc:Choice>
              <mc:Fallback>
                <p:oleObj name="Equation" r:id="rId9" imgW="1854200" imgH="2540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87851" y="5621670"/>
                        <a:ext cx="370840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70" name="Rectangle 14"/>
          <p:cNvSpPr>
            <a:spLocks noChangeArrowheads="1"/>
          </p:cNvSpPr>
          <p:nvPr/>
        </p:nvSpPr>
        <p:spPr bwMode="auto">
          <a:xfrm>
            <a:off x="5972847" y="297002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2" name="Object 13"/>
          <p:cNvGraphicFramePr>
            <a:graphicFrameLocks noChangeAspect="1"/>
          </p:cNvGraphicFramePr>
          <p:nvPr>
            <p:extLst>
              <p:ext uri="{D42A27DB-BD31-4B8C-83A1-F6EECF244321}">
                <p14:modId xmlns:p14="http://schemas.microsoft.com/office/powerpoint/2010/main" val="3459947851"/>
              </p:ext>
            </p:extLst>
          </p:nvPr>
        </p:nvGraphicFramePr>
        <p:xfrm>
          <a:off x="4387854" y="5980445"/>
          <a:ext cx="2779183" cy="709612"/>
        </p:xfrm>
        <a:graphic>
          <a:graphicData uri="http://schemas.openxmlformats.org/presentationml/2006/ole">
            <mc:AlternateContent xmlns:mc="http://schemas.openxmlformats.org/markup-compatibility/2006">
              <mc:Choice xmlns:v="urn:schemas-microsoft-com:vml" Requires="v">
                <p:oleObj spid="_x0000_s19812" name="Equation" r:id="rId11" imgW="1371600" imgH="469900" progId="Equation.DSMT4">
                  <p:embed/>
                </p:oleObj>
              </mc:Choice>
              <mc:Fallback>
                <p:oleObj name="Equation" r:id="rId11" imgW="1371600" imgH="4699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87854" y="5980445"/>
                        <a:ext cx="2779183"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70748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3"/>
          <p:cNvSpPr>
            <a:spLocks noGrp="1" noChangeArrowheads="1"/>
          </p:cNvSpPr>
          <p:nvPr>
            <p:ph idx="1"/>
          </p:nvPr>
        </p:nvSpPr>
        <p:spPr>
          <a:xfrm>
            <a:off x="912287" y="1538288"/>
            <a:ext cx="5183716" cy="5130800"/>
          </a:xfrm>
          <a:prstGeom prst="rect">
            <a:avLst/>
          </a:prstGeom>
        </p:spPr>
        <p:txBody>
          <a:bodyPr>
            <a:normAutofit/>
          </a:bodyPr>
          <a:lstStyle/>
          <a:p>
            <a:pPr marL="0" indent="0" eaLnBrk="1" hangingPunct="1">
              <a:buFont typeface="Wingdings" pitchFamily="2" charset="2"/>
              <a:buNone/>
            </a:pPr>
            <a:r>
              <a:rPr lang="es-ES" altLang="ja-JP" sz="2400" dirty="0" smtClean="0">
                <a:ea typeface="ＭＳ Ｐゴシック" charset="-128"/>
              </a:rPr>
              <a:t>La primera expresión corresponde a la tasa marginal de sustitución. La segunda corresponde a la tasa marginal de sustitución de mercado </a:t>
            </a:r>
            <a:r>
              <a:rPr lang="es-ES" altLang="ja-JP" sz="2400" dirty="0" smtClean="0">
                <a:latin typeface="Times New Roman" pitchFamily="18" charset="0"/>
                <a:ea typeface="ＭＳ Ｐゴシック" charset="-128"/>
              </a:rPr>
              <a:t>(</a:t>
            </a:r>
            <a:r>
              <a:rPr lang="es-ES" altLang="ja-JP" sz="2400" i="1" dirty="0" err="1" smtClean="0">
                <a:latin typeface="Times New Roman" pitchFamily="18" charset="0"/>
                <a:ea typeface="ＭＳ Ｐゴシック" charset="-128"/>
              </a:rPr>
              <a:t>TMgSM</a:t>
            </a:r>
            <a:r>
              <a:rPr lang="es-ES" altLang="ja-JP" sz="2400" dirty="0" smtClean="0">
                <a:latin typeface="Times New Roman" pitchFamily="18" charset="0"/>
                <a:ea typeface="ＭＳ Ｐゴシック" charset="-128"/>
              </a:rPr>
              <a:t>):</a:t>
            </a:r>
            <a:r>
              <a:rPr lang="es-ES" altLang="ja-JP" sz="2400" dirty="0" smtClean="0">
                <a:ea typeface="ＭＳ Ｐゴシック" charset="-128"/>
              </a:rPr>
              <a:t> a partir de la situación inicial sin seguro, el precio </a:t>
            </a:r>
            <a:r>
              <a:rPr lang="es-ES" altLang="ja-JP" sz="2400" i="1" dirty="0" smtClean="0">
                <a:latin typeface="Times New Roman" pitchFamily="18" charset="0"/>
                <a:ea typeface="ＭＳ Ｐゴシック" charset="-128"/>
              </a:rPr>
              <a:t>q</a:t>
            </a:r>
            <a:r>
              <a:rPr lang="es-ES" altLang="ja-JP" sz="2400" dirty="0" smtClean="0">
                <a:ea typeface="ＭＳ Ｐゴシック" charset="-128"/>
              </a:rPr>
              <a:t> por peso de indemnización define una restricción presupuestaria entre consumo en estado 1 y consumo en estado 2. Al pasar de la situación inicial a cualquier otro punto en la restricción tenemos: </a:t>
            </a:r>
            <a:endParaRPr lang="es-ES" altLang="es-MX" sz="24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43</a:t>
            </a:fld>
            <a:endParaRPr lang="en-US" dirty="0"/>
          </a:p>
        </p:txBody>
      </p:sp>
      <p:graphicFrame>
        <p:nvGraphicFramePr>
          <p:cNvPr id="20482" name="Object 4"/>
          <p:cNvGraphicFramePr>
            <a:graphicFrameLocks noChangeAspect="1"/>
          </p:cNvGraphicFramePr>
          <p:nvPr/>
        </p:nvGraphicFramePr>
        <p:xfrm>
          <a:off x="4368803" y="404814"/>
          <a:ext cx="2419351" cy="709612"/>
        </p:xfrm>
        <a:graphic>
          <a:graphicData uri="http://schemas.openxmlformats.org/presentationml/2006/ole">
            <mc:AlternateContent xmlns:mc="http://schemas.openxmlformats.org/markup-compatibility/2006">
              <mc:Choice xmlns:v="urn:schemas-microsoft-com:vml" Requires="v">
                <p:oleObj spid="_x0000_s20822" name="Equation" r:id="rId3" imgW="1193760" imgH="469800" progId="Equation.DSMT4">
                  <p:embed/>
                </p:oleObj>
              </mc:Choice>
              <mc:Fallback>
                <p:oleObj name="Equation" r:id="rId3" imgW="1193760" imgH="469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8803" y="404814"/>
                        <a:ext cx="2419351"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8" name="Rectangle 6"/>
          <p:cNvSpPr>
            <a:spLocks noChangeArrowheads="1"/>
          </p:cNvSpPr>
          <p:nvPr/>
        </p:nvSpPr>
        <p:spPr bwMode="auto">
          <a:xfrm>
            <a:off x="5972847" y="30157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3" name="Object 5"/>
          <p:cNvGraphicFramePr>
            <a:graphicFrameLocks noChangeAspect="1"/>
          </p:cNvGraphicFramePr>
          <p:nvPr/>
        </p:nvGraphicFramePr>
        <p:xfrm>
          <a:off x="431803" y="5734052"/>
          <a:ext cx="4999567" cy="639763"/>
        </p:xfrm>
        <a:graphic>
          <a:graphicData uri="http://schemas.openxmlformats.org/presentationml/2006/ole">
            <mc:AlternateContent xmlns:mc="http://schemas.openxmlformats.org/markup-compatibility/2006">
              <mc:Choice xmlns:v="urn:schemas-microsoft-com:vml" Requires="v">
                <p:oleObj spid="_x0000_s20823" name="Equation" r:id="rId5" imgW="2679700" imgH="457200" progId="Equation.DSMT4">
                  <p:embed/>
                </p:oleObj>
              </mc:Choice>
              <mc:Fallback>
                <p:oleObj name="Equation" r:id="rId5" imgW="2679700" imgH="4572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803" y="5734052"/>
                        <a:ext cx="4999567" cy="639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9" name="Rectangle 8"/>
          <p:cNvSpPr>
            <a:spLocks noChangeArrowheads="1"/>
          </p:cNvSpPr>
          <p:nvPr/>
        </p:nvSpPr>
        <p:spPr bwMode="auto">
          <a:xfrm>
            <a:off x="5972847" y="3030022"/>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4" name="Object 7"/>
          <p:cNvGraphicFramePr>
            <a:graphicFrameLocks noChangeAspect="1"/>
          </p:cNvGraphicFramePr>
          <p:nvPr/>
        </p:nvGraphicFramePr>
        <p:xfrm>
          <a:off x="5990167" y="5805489"/>
          <a:ext cx="1737784" cy="604837"/>
        </p:xfrm>
        <a:graphic>
          <a:graphicData uri="http://schemas.openxmlformats.org/presentationml/2006/ole">
            <mc:AlternateContent xmlns:mc="http://schemas.openxmlformats.org/markup-compatibility/2006">
              <mc:Choice xmlns:v="urn:schemas-microsoft-com:vml" Requires="v">
                <p:oleObj spid="_x0000_s20824" name="Equation" r:id="rId7" imgW="927100" imgH="431800" progId="Equation.DSMT4">
                  <p:embed/>
                </p:oleObj>
              </mc:Choice>
              <mc:Fallback>
                <p:oleObj name="Equation" r:id="rId7" imgW="927100" imgH="431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90167" y="5805489"/>
                        <a:ext cx="1737784" cy="604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0" name="Rectangle 9"/>
          <p:cNvSpPr>
            <a:spLocks noChangeArrowheads="1"/>
          </p:cNvSpPr>
          <p:nvPr/>
        </p:nvSpPr>
        <p:spPr bwMode="auto">
          <a:xfrm>
            <a:off x="7698319" y="5875616"/>
            <a:ext cx="15953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ja-JP">
                <a:ea typeface="ＭＳ Ｐゴシック" charset="-128"/>
              </a:rPr>
              <a:t>de modo que </a:t>
            </a:r>
          </a:p>
        </p:txBody>
      </p:sp>
      <p:sp>
        <p:nvSpPr>
          <p:cNvPr id="20491" name="Rectangle 11"/>
          <p:cNvSpPr>
            <a:spLocks noChangeArrowheads="1"/>
          </p:cNvSpPr>
          <p:nvPr/>
        </p:nvSpPr>
        <p:spPr bwMode="auto">
          <a:xfrm>
            <a:off x="5972847" y="303478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5" name="Object 10"/>
          <p:cNvGraphicFramePr>
            <a:graphicFrameLocks noChangeAspect="1"/>
          </p:cNvGraphicFramePr>
          <p:nvPr/>
        </p:nvGraphicFramePr>
        <p:xfrm>
          <a:off x="10003370" y="5805491"/>
          <a:ext cx="2044700" cy="587375"/>
        </p:xfrm>
        <a:graphic>
          <a:graphicData uri="http://schemas.openxmlformats.org/presentationml/2006/ole">
            <mc:AlternateContent xmlns:mc="http://schemas.openxmlformats.org/markup-compatibility/2006">
              <mc:Choice xmlns:v="urn:schemas-microsoft-com:vml" Requires="v">
                <p:oleObj spid="_x0000_s20825" name="Equation" r:id="rId9" imgW="1091726" imgH="418918" progId="Equation.DSMT4">
                  <p:embed/>
                </p:oleObj>
              </mc:Choice>
              <mc:Fallback>
                <p:oleObj name="Equation" r:id="rId9" imgW="1091726" imgH="418918"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003370" y="5805491"/>
                        <a:ext cx="2044700"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486" name="Object 12"/>
          <p:cNvGraphicFramePr>
            <a:graphicFrameLocks noChangeAspect="1"/>
          </p:cNvGraphicFramePr>
          <p:nvPr/>
        </p:nvGraphicFramePr>
        <p:xfrm>
          <a:off x="6096000" y="1709740"/>
          <a:ext cx="5765800" cy="3438525"/>
        </p:xfrm>
        <a:graphic>
          <a:graphicData uri="http://schemas.openxmlformats.org/presentationml/2006/ole">
            <mc:AlternateContent xmlns:mc="http://schemas.openxmlformats.org/markup-compatibility/2006">
              <mc:Choice xmlns:v="urn:schemas-microsoft-com:vml" Requires="v">
                <p:oleObj spid="_x0000_s20826" name="Imagen de mapa de bits" r:id="rId11" imgW="4323810" imgH="3438095" progId="Paint.Picture">
                  <p:embed/>
                </p:oleObj>
              </mc:Choice>
              <mc:Fallback>
                <p:oleObj name="Imagen de mapa de bits" r:id="rId11" imgW="4323810" imgH="3438095" progId="Paint.Picture">
                  <p:embed/>
                  <p:pic>
                    <p:nvPicPr>
                      <p:cNvPr id="0" name=""/>
                      <p:cNvPicPr>
                        <a:picLocks noChangeAspect="1" noChangeArrowheads="1"/>
                      </p:cNvPicPr>
                      <p:nvPr/>
                    </p:nvPicPr>
                    <p:blipFill>
                      <a:blip r:embed="rId12">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096000" y="1709740"/>
                        <a:ext cx="5765800" cy="343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1138929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838200" y="831015"/>
            <a:ext cx="10515600" cy="4351338"/>
          </a:xfrm>
          <a:prstGeom prst="rect">
            <a:avLst/>
          </a:prstGeom>
        </p:spPr>
        <p:txBody>
          <a:bodyPr>
            <a:noAutofit/>
          </a:bodyPr>
          <a:lstStyle/>
          <a:p>
            <a:pPr eaLnBrk="1" hangingPunct="1">
              <a:lnSpc>
                <a:spcPct val="90000"/>
              </a:lnSpc>
            </a:pPr>
            <a:r>
              <a:rPr lang="es-ES" altLang="es-MX" sz="2400" dirty="0" smtClean="0"/>
              <a:t>Dado que estamos considerando un individuo </a:t>
            </a:r>
            <a:r>
              <a:rPr lang="es-ES" altLang="es-MX" sz="2400" dirty="0" err="1" smtClean="0"/>
              <a:t>averso</a:t>
            </a:r>
            <a:r>
              <a:rPr lang="es-ES" altLang="es-MX" sz="2400" dirty="0" smtClean="0"/>
              <a:t> al riesgo, las curvas de indiferencia son convexas.</a:t>
            </a:r>
          </a:p>
          <a:p>
            <a:pPr eaLnBrk="1" hangingPunct="1">
              <a:lnSpc>
                <a:spcPct val="90000"/>
              </a:lnSpc>
            </a:pPr>
            <a:r>
              <a:rPr lang="es-ES" altLang="es-MX" sz="2400" dirty="0" smtClean="0"/>
              <a:t>Sí </a:t>
            </a:r>
            <a:r>
              <a:rPr lang="es-ES" altLang="es-MX" sz="2400" i="1" dirty="0" smtClean="0">
                <a:latin typeface="Times New Roman" pitchFamily="18" charset="0"/>
              </a:rPr>
              <a:t>q = π</a:t>
            </a:r>
            <a:r>
              <a:rPr lang="es-ES" altLang="es-MX" sz="2400" baseline="-25000" dirty="0" smtClean="0">
                <a:latin typeface="Times New Roman" pitchFamily="18" charset="0"/>
              </a:rPr>
              <a:t>2</a:t>
            </a:r>
            <a:r>
              <a:rPr lang="es-ES" altLang="es-MX" sz="2400" dirty="0" smtClean="0"/>
              <a:t>, obtenemos como resultado que lo óptimo para este individuo es contratar un seguro tal que </a:t>
            </a:r>
            <a:r>
              <a:rPr lang="es-ES" altLang="es-MX" sz="2400" i="1" dirty="0" smtClean="0">
                <a:latin typeface="Times New Roman" pitchFamily="18" charset="0"/>
              </a:rPr>
              <a:t>c</a:t>
            </a:r>
            <a:r>
              <a:rPr lang="es-ES" altLang="es-MX" sz="2400" baseline="-25000" dirty="0" smtClean="0">
                <a:latin typeface="Times New Roman" pitchFamily="18" charset="0"/>
              </a:rPr>
              <a:t>1</a:t>
            </a:r>
            <a:r>
              <a:rPr lang="es-ES" altLang="es-MX" sz="2400" i="1" dirty="0" smtClean="0">
                <a:latin typeface="Times New Roman" pitchFamily="18" charset="0"/>
              </a:rPr>
              <a:t> = c</a:t>
            </a:r>
            <a:r>
              <a:rPr lang="es-ES" altLang="es-MX" sz="2400" baseline="-25000" dirty="0" smtClean="0">
                <a:latin typeface="Times New Roman" pitchFamily="18" charset="0"/>
              </a:rPr>
              <a:t>2</a:t>
            </a:r>
            <a:r>
              <a:rPr lang="es-ES" altLang="es-MX" sz="2400" dirty="0" smtClean="0"/>
              <a:t>; es decir, un seguro de cobertura amplia. </a:t>
            </a:r>
          </a:p>
          <a:p>
            <a:pPr eaLnBrk="1" hangingPunct="1">
              <a:lnSpc>
                <a:spcPct val="90000"/>
              </a:lnSpc>
            </a:pPr>
            <a:r>
              <a:rPr lang="es-ES" altLang="es-MX" sz="2400" dirty="0" smtClean="0"/>
              <a:t>Cuando la prima se obtiene de </a:t>
            </a:r>
            <a:r>
              <a:rPr lang="es-ES" altLang="es-MX" sz="2400" i="1" dirty="0" smtClean="0">
                <a:latin typeface="Times New Roman" pitchFamily="18" charset="0"/>
              </a:rPr>
              <a:t>q = π</a:t>
            </a:r>
            <a:r>
              <a:rPr lang="es-ES" altLang="es-MX" sz="2400" baseline="-25000" dirty="0" smtClean="0">
                <a:latin typeface="Times New Roman" pitchFamily="18" charset="0"/>
              </a:rPr>
              <a:t>2</a:t>
            </a:r>
            <a:r>
              <a:rPr lang="es-ES" altLang="es-MX" sz="2400" dirty="0" smtClean="0"/>
              <a:t>, es decir, cuando la prima es igual al gasto esperado para la compañía de seguros por concepto de pago de indemnización, decimos que es una prima justa. </a:t>
            </a:r>
          </a:p>
          <a:p>
            <a:pPr eaLnBrk="1" hangingPunct="1">
              <a:lnSpc>
                <a:spcPct val="90000"/>
              </a:lnSpc>
            </a:pPr>
            <a:r>
              <a:rPr lang="es-ES" altLang="es-MX" sz="2400" dirty="0" smtClean="0"/>
              <a:t>Este concepto se relaciona directamente con el concepto de juego justo, ya que una prima justa genera un conjunto de perfiles de consumo con la propiedad de que todos tienen el mismo consumo esperado. </a:t>
            </a:r>
          </a:p>
          <a:p>
            <a:pPr eaLnBrk="1" hangingPunct="1">
              <a:lnSpc>
                <a:spcPct val="90000"/>
              </a:lnSpc>
            </a:pPr>
            <a:r>
              <a:rPr lang="es-ES" altLang="es-MX" sz="2400" dirty="0" smtClean="0"/>
              <a:t>Entonces, es una consecuencia natural de la definición de aversión al riesgo el que el individuo escoja el seguro de cobertura amplia (lo que se puede reinterpretar como que rechaza todos los demás perfiles de consumo posibles, que constituirían un juego justo).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14533541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a:xfrm>
            <a:off x="1219200" y="712694"/>
            <a:ext cx="10363200" cy="5674458"/>
          </a:xfrm>
          <a:prstGeom prst="rect">
            <a:avLst/>
          </a:prstGeom>
        </p:spPr>
        <p:txBody>
          <a:bodyPr>
            <a:normAutofit/>
          </a:bodyPr>
          <a:lstStyle/>
          <a:p>
            <a:pPr eaLnBrk="1" hangingPunct="1">
              <a:lnSpc>
                <a:spcPct val="100000"/>
              </a:lnSpc>
            </a:pPr>
            <a:r>
              <a:rPr lang="es-ES" altLang="es-MX" sz="2400" dirty="0" smtClean="0"/>
              <a:t>En el caso en que </a:t>
            </a:r>
            <a:r>
              <a:rPr lang="es-ES" altLang="es-MX" sz="2400" i="1" dirty="0" smtClean="0">
                <a:latin typeface="Times New Roman" panose="02020603050405020304" pitchFamily="18" charset="0"/>
                <a:ea typeface="Batang" pitchFamily="18" charset="-127"/>
                <a:cs typeface="Times New Roman" panose="02020603050405020304" pitchFamily="18" charset="0"/>
              </a:rPr>
              <a:t>q &gt; π</a:t>
            </a:r>
            <a:r>
              <a:rPr lang="es-ES" altLang="es-MX" sz="2400" baseline="-25000" dirty="0" smtClean="0">
                <a:latin typeface="Times New Roman" panose="02020603050405020304" pitchFamily="18" charset="0"/>
                <a:ea typeface="Batang" pitchFamily="18" charset="-127"/>
                <a:cs typeface="Times New Roman" panose="02020603050405020304" pitchFamily="18" charset="0"/>
              </a:rPr>
              <a:t>2</a:t>
            </a:r>
            <a:r>
              <a:rPr lang="es-ES" altLang="es-MX" sz="2400" dirty="0" smtClean="0">
                <a:latin typeface="Times New Roman" panose="02020603050405020304" pitchFamily="18" charset="0"/>
                <a:cs typeface="Times New Roman" panose="02020603050405020304" pitchFamily="18" charset="0"/>
              </a:rPr>
              <a:t> </a:t>
            </a:r>
            <a:r>
              <a:rPr lang="es-ES" altLang="es-MX" sz="2400" dirty="0" smtClean="0"/>
              <a:t>(cuando la prima es mayor que el gasto esperado), en la línea de certeza la </a:t>
            </a:r>
            <a:r>
              <a:rPr lang="es-ES" altLang="es-MX" sz="2400" i="1" dirty="0" err="1" smtClean="0">
                <a:latin typeface="Times New Roman" pitchFamily="18" charset="0"/>
              </a:rPr>
              <a:t>TgMS</a:t>
            </a:r>
            <a:r>
              <a:rPr lang="es-ES" altLang="es-MX" sz="2400" dirty="0" smtClean="0"/>
              <a:t> es mayor que la </a:t>
            </a:r>
            <a:r>
              <a:rPr lang="es-ES" altLang="es-MX" sz="2400" i="1" dirty="0" err="1" smtClean="0">
                <a:latin typeface="Times New Roman" pitchFamily="18" charset="0"/>
              </a:rPr>
              <a:t>TMgSM</a:t>
            </a:r>
            <a:r>
              <a:rPr lang="es-ES" altLang="es-MX" sz="2400" dirty="0" smtClean="0"/>
              <a:t>. Luego, dada la convexidad de las curvas de indiferencia, es claro que el óptimo se da con </a:t>
            </a:r>
            <a:r>
              <a:rPr lang="es-ES" altLang="es-MX" sz="2400" i="1" dirty="0" smtClean="0">
                <a:latin typeface="Times New Roman" pitchFamily="18" charset="0"/>
              </a:rPr>
              <a:t>z &lt; L</a:t>
            </a:r>
            <a:r>
              <a:rPr lang="es-ES" altLang="es-MX" sz="2400" dirty="0" smtClean="0"/>
              <a:t>, es decir, con un seguro de cobertura incompleta o limitada.</a:t>
            </a:r>
          </a:p>
          <a:p>
            <a:pPr eaLnBrk="1" hangingPunct="1">
              <a:lnSpc>
                <a:spcPct val="100000"/>
              </a:lnSpc>
            </a:pPr>
            <a:endParaRPr lang="es-ES" altLang="es-MX" sz="2000" dirty="0"/>
          </a:p>
          <a:p>
            <a:pPr>
              <a:lnSpc>
                <a:spcPct val="100000"/>
              </a:lnSpc>
            </a:pPr>
            <a:r>
              <a:rPr lang="es-ES" altLang="es-MX" sz="2400" b="1" dirty="0">
                <a:solidFill>
                  <a:srgbClr val="0070C0"/>
                </a:solidFill>
                <a:effectLst>
                  <a:outerShdw blurRad="38100" dist="38100" dir="2700000" algn="tl">
                    <a:srgbClr val="000000">
                      <a:alpha val="43137"/>
                    </a:srgbClr>
                  </a:outerShdw>
                </a:effectLst>
              </a:rPr>
              <a:t>Equivalente cierto de una apuesta: </a:t>
            </a:r>
          </a:p>
          <a:p>
            <a:pPr>
              <a:lnSpc>
                <a:spcPct val="100000"/>
              </a:lnSpc>
              <a:buNone/>
            </a:pPr>
            <a:r>
              <a:rPr lang="es-ES" altLang="es-MX" sz="2400" dirty="0"/>
              <a:t>	Es la cantidad de dinero que permitiría obtener con certeza un nivel de utilidad igual a la utilidad esperada que una persona obtiene si acepta dicha apuesta.</a:t>
            </a:r>
          </a:p>
          <a:p>
            <a:pPr>
              <a:lnSpc>
                <a:spcPct val="100000"/>
              </a:lnSpc>
              <a:buNone/>
            </a:pPr>
            <a:endParaRPr lang="es-ES" altLang="es-MX" sz="2400" dirty="0"/>
          </a:p>
          <a:p>
            <a:pPr>
              <a:lnSpc>
                <a:spcPct val="100000"/>
              </a:lnSpc>
            </a:pPr>
            <a:r>
              <a:rPr lang="es-ES" altLang="es-MX" sz="2400" b="1" dirty="0">
                <a:solidFill>
                  <a:srgbClr val="0070C0"/>
                </a:solidFill>
                <a:effectLst>
                  <a:outerShdw blurRad="38100" dist="38100" dir="2700000" algn="tl">
                    <a:srgbClr val="000000">
                      <a:alpha val="43137"/>
                    </a:srgbClr>
                  </a:outerShdw>
                </a:effectLst>
              </a:rPr>
              <a:t>Prima de Riesgo: </a:t>
            </a:r>
          </a:p>
          <a:p>
            <a:pPr>
              <a:lnSpc>
                <a:spcPct val="100000"/>
              </a:lnSpc>
              <a:buNone/>
            </a:pPr>
            <a:r>
              <a:rPr lang="es-ES" altLang="es-MX" sz="2400" dirty="0"/>
              <a:t>	Es la mínima cantidad de dinero que una persona exige antes de aceptar voluntariamente soportar un riesgo. En general, la prima de riesgo es igual al valor esperado de la apuesta menos su equivalente cierto. </a:t>
            </a:r>
          </a:p>
          <a:p>
            <a:pPr eaLnBrk="1" hangingPunct="1">
              <a:lnSpc>
                <a:spcPct val="100000"/>
              </a:lnSpc>
            </a:pPr>
            <a:endParaRPr lang="es-ES" altLang="es-MX" sz="2000" dirty="0" smtClean="0"/>
          </a:p>
          <a:p>
            <a:pPr eaLnBrk="1" hangingPunct="1">
              <a:lnSpc>
                <a:spcPct val="100000"/>
              </a:lnSpc>
            </a:pPr>
            <a:endParaRPr lang="es-ES" altLang="es-MX" sz="2000" dirty="0" smtClean="0"/>
          </a:p>
          <a:p>
            <a:pPr eaLnBrk="1" hangingPunct="1">
              <a:lnSpc>
                <a:spcPct val="100000"/>
              </a:lnSpc>
            </a:pPr>
            <a:endParaRPr lang="es-ES" altLang="es-MX" sz="20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28869697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84444"/>
            <a:ext cx="10515600" cy="791322"/>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Economía de la información</a:t>
            </a:r>
            <a:endParaRPr lang="es-MX" sz="32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199" y="1156448"/>
            <a:ext cx="10659035" cy="5199902"/>
          </a:xfrm>
        </p:spPr>
        <p:txBody>
          <a:bodyPr>
            <a:noAutofit/>
          </a:bodyPr>
          <a:lstStyle/>
          <a:p>
            <a:r>
              <a:rPr lang="es-MX" sz="2200" dirty="0" smtClean="0"/>
              <a:t>La información es un valioso recurso económico</a:t>
            </a:r>
          </a:p>
          <a:p>
            <a:r>
              <a:rPr lang="es-MX" sz="2200" dirty="0" smtClean="0"/>
              <a:t>Las personas que saben dónde comprar bienes de mejor calidad a precio bajo expanden más su presupuesto que las que no saben hacerlo.</a:t>
            </a:r>
          </a:p>
          <a:p>
            <a:r>
              <a:rPr lang="es-MX" sz="2200" dirty="0" smtClean="0"/>
              <a:t>Los agricultores que tienen acceso a mejores previsiones del clima esperado pueden evitar errores costosos.</a:t>
            </a:r>
          </a:p>
          <a:p>
            <a:pPr marL="0" indent="0" algn="ctr">
              <a:buNone/>
            </a:pPr>
            <a:r>
              <a:rPr lang="es-MX" b="1" dirty="0" smtClean="0">
                <a:solidFill>
                  <a:srgbClr val="C00000"/>
                </a:solidFill>
                <a:effectLst>
                  <a:outerShdw blurRad="38100" dist="38100" dir="2700000" algn="tl">
                    <a:srgbClr val="000000">
                      <a:alpha val="43137"/>
                    </a:srgbClr>
                  </a:outerShdw>
                </a:effectLst>
              </a:rPr>
              <a:t>Propiedades de </a:t>
            </a:r>
            <a:r>
              <a:rPr lang="es-MX" b="1" smtClean="0">
                <a:solidFill>
                  <a:srgbClr val="C00000"/>
                </a:solidFill>
                <a:effectLst>
                  <a:outerShdw blurRad="38100" dist="38100" dir="2700000" algn="tl">
                    <a:srgbClr val="000000">
                      <a:alpha val="43137"/>
                    </a:srgbClr>
                  </a:outerShdw>
                </a:effectLst>
              </a:rPr>
              <a:t>la información</a:t>
            </a:r>
            <a:endParaRPr lang="es-MX" b="1" dirty="0" smtClean="0">
              <a:solidFill>
                <a:srgbClr val="C00000"/>
              </a:solidFill>
              <a:effectLst>
                <a:outerShdw blurRad="38100" dist="38100" dir="2700000" algn="tl">
                  <a:srgbClr val="000000">
                    <a:alpha val="43137"/>
                  </a:srgbClr>
                </a:outerShdw>
              </a:effectLst>
            </a:endParaRPr>
          </a:p>
          <a:p>
            <a:pPr marL="514350" indent="-514350">
              <a:buFont typeface="+mj-lt"/>
              <a:buAutoNum type="romanLcPeriod"/>
            </a:pPr>
            <a:r>
              <a:rPr lang="es-MX" sz="2200" dirty="0" smtClean="0"/>
              <a:t>La cantidad de información obtenida no está bien definida</a:t>
            </a:r>
          </a:p>
          <a:p>
            <a:pPr marL="514350" indent="-514350">
              <a:buFont typeface="+mj-lt"/>
              <a:buAutoNum type="romanLcPeriod"/>
            </a:pPr>
            <a:r>
              <a:rPr lang="es-MX" sz="2200" dirty="0" smtClean="0"/>
              <a:t>La información no es homogénea</a:t>
            </a:r>
          </a:p>
          <a:p>
            <a:pPr marL="514350" indent="-514350">
              <a:buFont typeface="+mj-lt"/>
              <a:buAutoNum type="romanLcPeriod"/>
            </a:pPr>
            <a:r>
              <a:rPr lang="es-MX" sz="2200" dirty="0" smtClean="0"/>
              <a:t>La mayor parte es duradera y conserva su valor tras haber sido empleada</a:t>
            </a:r>
          </a:p>
          <a:p>
            <a:endParaRPr lang="es-MX" sz="2200" dirty="0"/>
          </a:p>
          <a:p>
            <a:r>
              <a:rPr lang="es-MX" sz="2200" dirty="0" smtClean="0"/>
              <a:t>Las formas de información son variadas como para permitir la caracterización de precios y cantidades</a:t>
            </a:r>
          </a:p>
          <a:p>
            <a:r>
              <a:rPr lang="es-MX" sz="2200" dirty="0" smtClean="0"/>
              <a:t>Se debe tener cuidado en especificar el entorno informativo o contexto de la información.</a:t>
            </a:r>
          </a:p>
          <a:p>
            <a:endParaRPr lang="es-MX" sz="22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46</a:t>
            </a:fld>
            <a:endParaRPr lang="en-US" dirty="0"/>
          </a:p>
        </p:txBody>
      </p:sp>
    </p:spTree>
    <p:extLst>
      <p:ext uri="{BB962C8B-B14F-4D97-AF65-F5344CB8AC3E}">
        <p14:creationId xmlns:p14="http://schemas.microsoft.com/office/powerpoint/2010/main" val="16728923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16859"/>
            <a:ext cx="10515600" cy="2191870"/>
          </a:xfrm>
        </p:spPr>
        <p:txBody>
          <a:bodyPr>
            <a:normAutofit/>
          </a:bodyPr>
          <a:lstStyle/>
          <a:p>
            <a:r>
              <a:rPr lang="es-MX" sz="2200" dirty="0" smtClean="0"/>
              <a:t>La información tiene las características de un bien público</a:t>
            </a:r>
          </a:p>
          <a:p>
            <a:pPr lvl="1"/>
            <a:r>
              <a:rPr lang="es-MX" sz="1800" dirty="0" smtClean="0"/>
              <a:t>No es rival: otros la pueden emplear si costo alguno</a:t>
            </a:r>
          </a:p>
          <a:p>
            <a:pPr lvl="1"/>
            <a:r>
              <a:rPr lang="es-MX" sz="1800" dirty="0" smtClean="0"/>
              <a:t>No es exclusiva: ningún individuo puede impedir que otros la empleen</a:t>
            </a:r>
          </a:p>
          <a:p>
            <a:r>
              <a:rPr lang="es-MX" sz="2200" dirty="0" smtClean="0"/>
              <a:t>Las propiedades técnicas de la información implica que los mecanismos de mercado muchas veces no operan de manera perfecta cuando asignan recursos para adquirirla y ofrecerla</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47</a:t>
            </a:fld>
            <a:endParaRPr lang="en-US" dirty="0"/>
          </a:p>
        </p:txBody>
      </p:sp>
      <p:pic>
        <p:nvPicPr>
          <p:cNvPr id="5" name="Imagen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49670" y="2792412"/>
            <a:ext cx="4507006" cy="3380255"/>
          </a:xfrm>
          <a:prstGeom prst="rect">
            <a:avLst/>
          </a:prstGeom>
        </p:spPr>
      </p:pic>
      <p:sp>
        <p:nvSpPr>
          <p:cNvPr id="6" name="Rectángulo 5"/>
          <p:cNvSpPr/>
          <p:nvPr/>
        </p:nvSpPr>
        <p:spPr>
          <a:xfrm>
            <a:off x="838199" y="2838886"/>
            <a:ext cx="6611471" cy="3877985"/>
          </a:xfrm>
          <a:prstGeom prst="rect">
            <a:avLst/>
          </a:prstGeom>
        </p:spPr>
        <p:txBody>
          <a:bodyPr wrap="square">
            <a:spAutoFit/>
          </a:bodyPr>
          <a:lstStyle/>
          <a:p>
            <a:pPr algn="ctr"/>
            <a:r>
              <a:rPr lang="es-MX" sz="2600" b="1" dirty="0">
                <a:solidFill>
                  <a:schemeClr val="accent6">
                    <a:lumMod val="50000"/>
                  </a:schemeClr>
                </a:solidFill>
                <a:effectLst>
                  <a:outerShdw blurRad="38100" dist="38100" dir="2700000" algn="tl">
                    <a:srgbClr val="000000">
                      <a:alpha val="43137"/>
                    </a:srgbClr>
                  </a:outerShdw>
                </a:effectLst>
              </a:rPr>
              <a:t>El valor de la </a:t>
            </a:r>
            <a:r>
              <a:rPr lang="es-MX" sz="2600" b="1" dirty="0" smtClean="0">
                <a:solidFill>
                  <a:schemeClr val="accent6">
                    <a:lumMod val="50000"/>
                  </a:schemeClr>
                </a:solidFill>
                <a:effectLst>
                  <a:outerShdw blurRad="38100" dist="38100" dir="2700000" algn="tl">
                    <a:srgbClr val="000000">
                      <a:alpha val="43137"/>
                    </a:srgbClr>
                  </a:outerShdw>
                </a:effectLst>
              </a:rPr>
              <a:t>información</a:t>
            </a:r>
          </a:p>
          <a:p>
            <a:pPr algn="ctr"/>
            <a:endParaRPr lang="es-MX" sz="2400" b="1" dirty="0">
              <a:solidFill>
                <a:schemeClr val="accent6">
                  <a:lumMod val="50000"/>
                </a:schemeClr>
              </a:solidFill>
              <a:effectLst>
                <a:outerShdw blurRad="38100" dist="38100" dir="2700000" algn="tl">
                  <a:srgbClr val="000000">
                    <a:alpha val="43137"/>
                  </a:srgbClr>
                </a:outerShdw>
              </a:effectLst>
            </a:endParaRPr>
          </a:p>
          <a:p>
            <a:pPr marL="342900" indent="-342900">
              <a:buFont typeface="Arial" panose="020B0604020202020204" pitchFamily="34" charset="0"/>
              <a:buChar char="•"/>
            </a:pPr>
            <a:r>
              <a:rPr lang="es-MX" sz="2200" dirty="0"/>
              <a:t>La falta de información representa un problema de incertidumbre para los tomadores de decisiones</a:t>
            </a:r>
          </a:p>
          <a:p>
            <a:pPr marL="342900" indent="-342900">
              <a:buFont typeface="Arial" panose="020B0604020202020204" pitchFamily="34" charset="0"/>
              <a:buChar char="•"/>
            </a:pPr>
            <a:r>
              <a:rPr lang="es-MX" sz="2200" dirty="0"/>
              <a:t>En ausencia de información perfecta, ésta podría no saber con exactitud cuáles serán las consecuencias de un acto determinado </a:t>
            </a:r>
          </a:p>
          <a:p>
            <a:pPr marL="342900" indent="-342900">
              <a:buFont typeface="Arial" panose="020B0604020202020204" pitchFamily="34" charset="0"/>
              <a:buChar char="•"/>
            </a:pPr>
            <a:r>
              <a:rPr lang="es-MX" sz="2200" dirty="0"/>
              <a:t>Al tener mejor información , las personas podrán reducir la incertidumbre y, por lo tanto, tomar mejores decisiones que proporcionen mayores niveles de utilidad.</a:t>
            </a:r>
          </a:p>
        </p:txBody>
      </p:sp>
    </p:spTree>
    <p:extLst>
      <p:ext uri="{BB962C8B-B14F-4D97-AF65-F5344CB8AC3E}">
        <p14:creationId xmlns:p14="http://schemas.microsoft.com/office/powerpoint/2010/main" val="38402433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11337"/>
            <a:ext cx="10515600" cy="724087"/>
          </a:xfrm>
        </p:spPr>
        <p:txBody>
          <a:bodyPr>
            <a:normAutofit/>
          </a:bodyPr>
          <a:lstStyle/>
          <a:p>
            <a:pPr algn="ctr"/>
            <a:r>
              <a:rPr lang="es-MX" sz="2600" b="1" dirty="0" smtClean="0">
                <a:solidFill>
                  <a:schemeClr val="accent6">
                    <a:lumMod val="50000"/>
                  </a:schemeClr>
                </a:solidFill>
                <a:effectLst>
                  <a:outerShdw blurRad="38100" dist="38100" dir="2700000" algn="tl">
                    <a:srgbClr val="000000">
                      <a:alpha val="43137"/>
                    </a:srgbClr>
                  </a:outerShdw>
                </a:effectLst>
              </a:rPr>
              <a:t>La información y posibilidades subjetiva</a:t>
            </a:r>
            <a:endParaRPr lang="es-MX" sz="26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542366" y="1277470"/>
            <a:ext cx="5257800" cy="5078879"/>
          </a:xfrm>
        </p:spPr>
        <p:txBody>
          <a:bodyPr>
            <a:noAutofit/>
          </a:bodyPr>
          <a:lstStyle/>
          <a:p>
            <a:r>
              <a:rPr lang="es-MX" sz="2100" dirty="0" smtClean="0"/>
              <a:t>El individuo se forma opiniones subjetivas de las probabilidades que se presentan en dos estados de la naturaleza “bueno” y “malo” </a:t>
            </a:r>
          </a:p>
          <a:p>
            <a:r>
              <a:rPr lang="es-MX" sz="2100" dirty="0" smtClean="0"/>
              <a:t>En esta perspectiva la información permite revisar las probabilidades que se han estimado beneficiándose de dicha revisión </a:t>
            </a:r>
          </a:p>
          <a:p>
            <a:r>
              <a:rPr lang="es-MX" sz="2100" dirty="0" smtClean="0"/>
              <a:t>Cuando la información recibida es menos contundente, podría cambiar ligeramente las probabilidades, pero incluso las revisiones mínimas podrían ser muy valiosas</a:t>
            </a:r>
          </a:p>
          <a:p>
            <a:r>
              <a:rPr lang="es-MX" sz="2100" dirty="0" smtClean="0"/>
              <a:t>A final de cuentas se tendrá que procesar todos los factores para tomar una decisión que refleje el valor que ha otorgado a las probabilidades de que se presenten distintas situaciones de la realidad.</a:t>
            </a:r>
            <a:endParaRPr lang="es-MX" sz="21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48</a:t>
            </a:fld>
            <a:endParaRPr lang="en-US" dirty="0"/>
          </a:p>
        </p:txBody>
      </p:sp>
      <p:pic>
        <p:nvPicPr>
          <p:cNvPr id="5" name="Imagen 4"/>
          <p:cNvPicPr>
            <a:picLocks noChangeAspect="1"/>
          </p:cNvPicPr>
          <p:nvPr/>
        </p:nvPicPr>
        <p:blipFill>
          <a:blip r:embed="rId2"/>
          <a:stretch>
            <a:fillRect/>
          </a:stretch>
        </p:blipFill>
        <p:spPr>
          <a:xfrm>
            <a:off x="6360459" y="1619437"/>
            <a:ext cx="5571564" cy="40219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18364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70997"/>
            <a:ext cx="10515600" cy="683746"/>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Un modelo formal</a:t>
            </a:r>
            <a:endParaRPr lang="es-MX" sz="32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86854" y="954744"/>
                <a:ext cx="11095630" cy="5596182"/>
              </a:xfrm>
            </p:spPr>
            <p:txBody>
              <a:bodyPr>
                <a:normAutofit fontScale="92500" lnSpcReduction="20000"/>
              </a:bodyPr>
              <a:lstStyle/>
              <a:p>
                <a:pPr>
                  <a:spcBef>
                    <a:spcPts val="600"/>
                  </a:spcBef>
                  <a:spcAft>
                    <a:spcPts val="600"/>
                  </a:spcAft>
                </a:pPr>
                <a:r>
                  <a:rPr lang="es-MX" sz="2400" dirty="0" smtClean="0"/>
                  <a:t>Suponiendo que la información se puede medir la información en función del número de mensajes (</a:t>
                </a:r>
                <a:r>
                  <a:rPr lang="es-MX" sz="2400" i="1" dirty="0" smtClean="0">
                    <a:latin typeface="Times New Roman" panose="02020603050405020304" pitchFamily="18" charset="0"/>
                    <a:cs typeface="Times New Roman" panose="02020603050405020304" pitchFamily="18" charset="0"/>
                  </a:rPr>
                  <a:t>m</a:t>
                </a:r>
                <a:r>
                  <a:rPr lang="es-MX" sz="2400" dirty="0" smtClean="0"/>
                  <a:t>) comprados.</a:t>
                </a:r>
              </a:p>
              <a:p>
                <a:pPr>
                  <a:spcBef>
                    <a:spcPts val="600"/>
                  </a:spcBef>
                  <a:spcAft>
                    <a:spcPts val="600"/>
                  </a:spcAft>
                </a:pPr>
                <a:r>
                  <a:rPr lang="es-MX" sz="2400" dirty="0" smtClean="0"/>
                  <a:t>La persona ajusta sus probabilidades subjetivas en función de estos mensajes </a:t>
                </a:r>
              </a:p>
              <a:p>
                <a:pPr>
                  <a:spcBef>
                    <a:spcPts val="600"/>
                  </a:spcBef>
                  <a:spcAft>
                    <a:spcPts val="600"/>
                  </a:spcAft>
                </a:pPr>
                <a:r>
                  <a:rPr lang="es-MX" sz="2400" dirty="0" err="1">
                    <a:latin typeface="Symbol" panose="05050102010706020507" pitchFamily="18" charset="2"/>
                  </a:rPr>
                  <a:t>p</a:t>
                </a:r>
                <a:r>
                  <a:rPr lang="es-MX" sz="2400" i="1" baseline="-25000" dirty="0" err="1" smtClean="0">
                    <a:latin typeface="Times New Roman" panose="02020603050405020304" pitchFamily="18" charset="0"/>
                    <a:cs typeface="Times New Roman" panose="02020603050405020304" pitchFamily="18" charset="0"/>
                  </a:rPr>
                  <a:t>b</a:t>
                </a:r>
                <a:r>
                  <a:rPr lang="es-MX" sz="2400" dirty="0" smtClean="0"/>
                  <a:t> y </a:t>
                </a:r>
                <a:r>
                  <a:rPr lang="es-MX" sz="2400" dirty="0" smtClean="0">
                    <a:latin typeface="Symbol" panose="05050102010706020507" pitchFamily="18" charset="2"/>
                  </a:rPr>
                  <a:t>p</a:t>
                </a:r>
                <a:r>
                  <a:rPr lang="es-MX" sz="2400" i="1" baseline="-25000" dirty="0">
                    <a:latin typeface="Times New Roman" panose="02020603050405020304" pitchFamily="18" charset="0"/>
                    <a:cs typeface="Times New Roman" panose="02020603050405020304" pitchFamily="18" charset="0"/>
                  </a:rPr>
                  <a:t>m</a:t>
                </a:r>
                <a:r>
                  <a:rPr lang="es-MX" sz="2400" dirty="0" smtClean="0"/>
                  <a:t> estarán en función de </a:t>
                </a:r>
                <a:r>
                  <a:rPr lang="es-MX" sz="2400" i="1" dirty="0" smtClean="0">
                    <a:latin typeface="Times New Roman" panose="02020603050405020304" pitchFamily="18" charset="0"/>
                    <a:cs typeface="Times New Roman" panose="02020603050405020304" pitchFamily="18" charset="0"/>
                  </a:rPr>
                  <a:t>m</a:t>
                </a:r>
                <a:r>
                  <a:rPr lang="es-MX" sz="2400" dirty="0" smtClean="0"/>
                  <a:t>.</a:t>
                </a:r>
              </a:p>
              <a:p>
                <a:pPr>
                  <a:spcBef>
                    <a:spcPts val="600"/>
                  </a:spcBef>
                  <a:spcAft>
                    <a:spcPts val="600"/>
                  </a:spcAft>
                </a:pPr>
                <a:r>
                  <a:rPr lang="es-MX" sz="2400" dirty="0" smtClean="0"/>
                  <a:t>El objetivo del </a:t>
                </a:r>
                <a:r>
                  <a:rPr lang="es-MX" sz="2200" dirty="0" smtClean="0"/>
                  <a:t>individuo será maximizar </a:t>
                </a:r>
              </a:p>
              <a:p>
                <a:endParaRPr lang="es-MX" sz="2000" dirty="0" smtClean="0"/>
              </a:p>
              <a:p>
                <a:pPr marL="0" indent="0" algn="just">
                  <a:spcAft>
                    <a:spcPts val="1200"/>
                  </a:spcAft>
                  <a:buNone/>
                </a:pPr>
                <a14:m>
                  <m:oMath xmlns:m="http://schemas.openxmlformats.org/officeDocument/2006/math">
                    <m:r>
                      <a:rPr lang="es-MX" sz="2000" b="0" i="1" smtClean="0">
                        <a:latin typeface="Cambria Math" panose="02040503050406030204" pitchFamily="18" charset="0"/>
                      </a:rPr>
                      <m:t>𝑈𝑡𝑖𝑙𝑖𝑑𝑎𝑑</m:t>
                    </m:r>
                    <m:r>
                      <a:rPr lang="es-MX" sz="2000" b="0" i="1" smtClean="0">
                        <a:latin typeface="Cambria Math" panose="02040503050406030204" pitchFamily="18" charset="0"/>
                      </a:rPr>
                      <m:t> </m:t>
                    </m:r>
                    <m:r>
                      <a:rPr lang="es-MX" sz="2000" b="0" i="1" smtClean="0">
                        <a:latin typeface="Cambria Math" panose="02040503050406030204" pitchFamily="18" charset="0"/>
                      </a:rPr>
                      <m:t>𝑒𝑠𝑝𝑒𝑟𝑎𝑑𝑎</m:t>
                    </m:r>
                    <m:r>
                      <a:rPr lang="es-MX" sz="2000" b="0" i="1" smtClean="0">
                        <a:latin typeface="Cambria Math" panose="02040503050406030204" pitchFamily="18" charset="0"/>
                      </a:rPr>
                      <m:t>= </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ea typeface="Cambria Math" panose="02040503050406030204" pitchFamily="18" charset="0"/>
                          </a:rPr>
                          <m:t>𝜋</m:t>
                        </m:r>
                      </m:e>
                      <m:sub>
                        <m:r>
                          <a:rPr lang="es-MX" sz="2000" b="0" i="1" smtClean="0">
                            <a:latin typeface="Cambria Math" panose="02040503050406030204" pitchFamily="18" charset="0"/>
                          </a:rPr>
                          <m:t>𝑏</m:t>
                        </m:r>
                      </m:sub>
                    </m:sSub>
                    <m:r>
                      <a:rPr lang="es-MX" sz="2000" b="0" i="1" smtClean="0">
                        <a:latin typeface="Cambria Math" panose="02040503050406030204" pitchFamily="18" charset="0"/>
                      </a:rPr>
                      <m:t>𝑢</m:t>
                    </m:r>
                    <m:d>
                      <m:dPr>
                        <m:ctrlPr>
                          <a:rPr lang="es-MX" sz="2000" b="0" i="1" smtClean="0">
                            <a:latin typeface="Cambria Math" panose="02040503050406030204" pitchFamily="18" charset="0"/>
                          </a:rPr>
                        </m:ctrlPr>
                      </m:dPr>
                      <m:e>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𝑏</m:t>
                            </m:r>
                          </m:sub>
                        </m:sSub>
                      </m:e>
                    </m:d>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b="0" i="1" smtClean="0">
                            <a:latin typeface="Cambria Math" panose="02040503050406030204" pitchFamily="18" charset="0"/>
                            <a:ea typeface="Cambria Math" panose="02040503050406030204" pitchFamily="18" charset="0"/>
                          </a:rPr>
                          <m:t>𝑚</m:t>
                        </m:r>
                      </m:sub>
                    </m:sSub>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𝑚</m:t>
                            </m:r>
                          </m:sub>
                        </m:sSub>
                      </m:e>
                    </m:d>
                  </m:oMath>
                </a14:m>
                <a:r>
                  <a:rPr lang="es-MX" sz="2000" dirty="0" smtClean="0"/>
                  <a:t>   </a:t>
                </a:r>
                <a14:m>
                  <m:oMath xmlns:m="http://schemas.openxmlformats.org/officeDocument/2006/math">
                    <m:r>
                      <a:rPr lang="es-MX" sz="2000" b="0" i="1" smtClean="0">
                        <a:latin typeface="Cambria Math" panose="02040503050406030204" pitchFamily="18" charset="0"/>
                      </a:rPr>
                      <m:t>𝑠</m:t>
                    </m:r>
                    <m:r>
                      <a:rPr lang="es-MX" sz="2000" b="0" i="1" smtClean="0">
                        <a:latin typeface="Cambria Math" panose="02040503050406030204" pitchFamily="18" charset="0"/>
                      </a:rPr>
                      <m:t>.</m:t>
                    </m:r>
                    <m:r>
                      <a:rPr lang="es-MX" sz="2000" b="0" i="1" smtClean="0">
                        <a:latin typeface="Cambria Math" panose="02040503050406030204" pitchFamily="18" charset="0"/>
                      </a:rPr>
                      <m:t>𝑎</m:t>
                    </m:r>
                    <m:r>
                      <a:rPr lang="es-MX" sz="2000" b="0" i="1" smtClean="0">
                        <a:latin typeface="Cambria Math" panose="02040503050406030204" pitchFamily="18" charset="0"/>
                      </a:rPr>
                      <m:t>.  </m:t>
                    </m:r>
                    <m:r>
                      <a:rPr lang="es-MX" sz="2000" b="0" i="1" smtClean="0">
                        <a:latin typeface="Cambria Math" panose="02040503050406030204" pitchFamily="18" charset="0"/>
                      </a:rPr>
                      <m:t>𝐼</m:t>
                    </m:r>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b="0" i="1" smtClean="0">
                            <a:latin typeface="Cambria Math" panose="02040503050406030204" pitchFamily="18" charset="0"/>
                          </a:rPr>
                          <m:t>𝑝</m:t>
                        </m:r>
                      </m:e>
                      <m:sub>
                        <m:r>
                          <a:rPr lang="es-MX" sz="2000" i="1">
                            <a:latin typeface="Cambria Math" panose="02040503050406030204" pitchFamily="18" charset="0"/>
                          </a:rPr>
                          <m:t>𝑏</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b="0" i="1" smtClean="0">
                            <a:latin typeface="Cambria Math" panose="02040503050406030204" pitchFamily="18" charset="0"/>
                          </a:rPr>
                          <m:t>𝑝</m:t>
                        </m:r>
                      </m:e>
                      <m:sub>
                        <m:r>
                          <a:rPr lang="es-MX" sz="2000" i="1">
                            <a:latin typeface="Cambria Math" panose="02040503050406030204" pitchFamily="18" charset="0"/>
                            <a:ea typeface="Cambria Math" panose="02040503050406030204" pitchFamily="18" charset="0"/>
                          </a:rPr>
                          <m:t>𝑚</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r>
                      <a:rPr lang="es-MX" sz="2000" b="0" i="1" smtClean="0">
                        <a:latin typeface="Cambria Math" panose="02040503050406030204" pitchFamily="18" charset="0"/>
                      </a:rPr>
                      <m:t>+</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𝑝</m:t>
                        </m:r>
                      </m:e>
                      <m:sub>
                        <m:r>
                          <a:rPr lang="es-MX" sz="2000" b="0" i="1" smtClean="0">
                            <a:latin typeface="Cambria Math" panose="02040503050406030204" pitchFamily="18" charset="0"/>
                          </a:rPr>
                          <m:t>𝑖</m:t>
                        </m:r>
                      </m:sub>
                    </m:sSub>
                    <m:r>
                      <a:rPr lang="es-MX" sz="2000" b="0" i="1" smtClean="0">
                        <a:latin typeface="Cambria Math" panose="02040503050406030204" pitchFamily="18" charset="0"/>
                      </a:rPr>
                      <m:t>𝑚</m:t>
                    </m:r>
                  </m:oMath>
                </a14:m>
                <a:endParaRPr lang="es-MX" sz="2000" dirty="0" smtClean="0"/>
              </a:p>
              <a:p>
                <a:pPr marL="0" indent="0" algn="just">
                  <a:spcAft>
                    <a:spcPts val="1200"/>
                  </a:spcAft>
                  <a:buNone/>
                </a:pPr>
                <a14:m>
                  <m:oMathPara xmlns:m="http://schemas.openxmlformats.org/officeDocument/2006/math">
                    <m:oMathParaPr>
                      <m:jc m:val="left"/>
                    </m:oMathParaPr>
                    <m:oMath xmlns:m="http://schemas.openxmlformats.org/officeDocument/2006/math">
                      <m:r>
                        <a:rPr lang="es-MX" sz="2000" i="1">
                          <a:latin typeface="Cambria Math" panose="02040503050406030204" pitchFamily="18" charset="0"/>
                          <a:ea typeface="Cambria Math" panose="02040503050406030204" pitchFamily="18" charset="0"/>
                        </a:rPr>
                        <m:t>ℒ</m:t>
                      </m:r>
                      <m:r>
                        <a:rPr lang="es-MX" sz="2000" b="0" i="1" smtClean="0">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rPr>
                            <m:t>𝑏</m:t>
                          </m:r>
                        </m:sub>
                      </m:sSub>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e>
                      </m:d>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ea typeface="Cambria Math" panose="02040503050406030204" pitchFamily="18" charset="0"/>
                            </a:rPr>
                            <m:t>𝑚</m:t>
                          </m:r>
                        </m:sub>
                      </m:sSub>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e>
                      </m:d>
                      <m:r>
                        <a:rPr lang="es-MX" sz="2000" b="0" i="1" smtClean="0">
                          <a:latin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𝜆</m:t>
                      </m:r>
                      <m:d>
                        <m:dPr>
                          <m:ctrlPr>
                            <a:rPr lang="es-MX" sz="2000" b="0" i="1" smtClean="0">
                              <a:latin typeface="Cambria Math" panose="02040503050406030204" pitchFamily="18" charset="0"/>
                            </a:rPr>
                          </m:ctrlPr>
                        </m:dPr>
                        <m:e>
                          <m:r>
                            <a:rPr lang="es-MX" sz="2000" i="1">
                              <a:latin typeface="Cambria Math" panose="02040503050406030204" pitchFamily="18" charset="0"/>
                            </a:rPr>
                            <m:t>𝐼</m:t>
                          </m:r>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𝑏</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ea typeface="Cambria Math" panose="02040503050406030204" pitchFamily="18" charset="0"/>
                                </a:rPr>
                                <m:t>𝑚</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𝑖</m:t>
                              </m:r>
                            </m:sub>
                          </m:sSub>
                          <m:r>
                            <a:rPr lang="es-MX" sz="2000" i="1">
                              <a:latin typeface="Cambria Math" panose="02040503050406030204" pitchFamily="18" charset="0"/>
                            </a:rPr>
                            <m:t>𝑚</m:t>
                          </m:r>
                        </m:e>
                      </m:d>
                    </m:oMath>
                  </m:oMathPara>
                </a14:m>
                <a:endParaRPr lang="es-MX" sz="2000" dirty="0" smtClean="0"/>
              </a:p>
              <a:p>
                <a:pPr marL="0" indent="0" algn="just">
                  <a:spcAft>
                    <a:spcPts val="1200"/>
                  </a:spcAft>
                  <a:buNone/>
                </a:pPr>
                <a14:m>
                  <m:oMathPara xmlns:m="http://schemas.openxmlformats.org/officeDocument/2006/math">
                    <m:oMathParaPr>
                      <m:jc m:val="left"/>
                    </m:oMathParaPr>
                    <m:oMath xmlns:m="http://schemas.openxmlformats.org/officeDocument/2006/math">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ℒ</m:t>
                          </m:r>
                        </m:num>
                        <m:den>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den>
                      </m:f>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rPr>
                            <m:t>𝑏</m:t>
                          </m:r>
                        </m:sub>
                      </m:sSub>
                      <m:sSup>
                        <m:sSupPr>
                          <m:ctrlPr>
                            <a:rPr lang="es-MX" sz="2000" b="0" i="1" smtClean="0">
                              <a:latin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e>
                      </m:d>
                      <m:r>
                        <a:rPr lang="es-MX" sz="2000" b="0" i="1" smtClean="0">
                          <a:latin typeface="Cambria Math" panose="02040503050406030204" pitchFamily="18" charset="0"/>
                        </a:rPr>
                        <m:t>−</m:t>
                      </m:r>
                      <m:r>
                        <a:rPr lang="es-MX" sz="2000" i="1">
                          <a:latin typeface="Cambria Math" panose="02040503050406030204" pitchFamily="18" charset="0"/>
                          <a:ea typeface="Cambria Math" panose="02040503050406030204" pitchFamily="18" charset="0"/>
                        </a:rPr>
                        <m:t>𝜆</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𝑏</m:t>
                          </m:r>
                        </m:sub>
                      </m:sSub>
                      <m:r>
                        <a:rPr lang="es-MX" sz="2000" b="0" i="1" smtClean="0">
                          <a:latin typeface="Cambria Math" panose="02040503050406030204" pitchFamily="18" charset="0"/>
                        </a:rPr>
                        <m:t>=0</m:t>
                      </m:r>
                    </m:oMath>
                  </m:oMathPara>
                </a14:m>
                <a:endParaRPr lang="es-MX" sz="2000" dirty="0"/>
              </a:p>
              <a:p>
                <a:pPr marL="0" indent="0" algn="just">
                  <a:spcAft>
                    <a:spcPts val="1200"/>
                  </a:spcAft>
                  <a:buNone/>
                </a:pPr>
                <a14:m>
                  <m:oMathPara xmlns:m="http://schemas.openxmlformats.org/officeDocument/2006/math">
                    <m:oMathParaPr>
                      <m:jc m:val="left"/>
                    </m:oMathParaPr>
                    <m:oMath xmlns:m="http://schemas.openxmlformats.org/officeDocument/2006/math">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ℒ</m:t>
                          </m:r>
                        </m:num>
                        <m:den>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𝑚</m:t>
                              </m:r>
                            </m:sub>
                          </m:sSub>
                        </m:den>
                      </m:f>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ea typeface="Cambria Math" panose="02040503050406030204" pitchFamily="18" charset="0"/>
                            </a:rPr>
                            <m:t>𝑚</m:t>
                          </m:r>
                        </m:sub>
                      </m:sSub>
                      <m:sSup>
                        <m:sSupPr>
                          <m:ctrlPr>
                            <a:rPr lang="es-MX" sz="2000" b="0" i="1" smtClean="0">
                              <a:latin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e>
                      </m:d>
                      <m:r>
                        <a:rPr lang="es-MX" sz="2000" b="0" i="1" smtClean="0">
                          <a:latin typeface="Cambria Math" panose="02040503050406030204" pitchFamily="18" charset="0"/>
                        </a:rPr>
                        <m:t>−</m:t>
                      </m:r>
                      <m:r>
                        <a:rPr lang="es-MX" sz="2000" i="1">
                          <a:latin typeface="Cambria Math" panose="02040503050406030204" pitchFamily="18" charset="0"/>
                          <a:ea typeface="Cambria Math" panose="02040503050406030204" pitchFamily="18" charset="0"/>
                        </a:rPr>
                        <m:t>𝜆</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b="0" i="1" smtClean="0">
                              <a:latin typeface="Cambria Math" panose="02040503050406030204" pitchFamily="18" charset="0"/>
                            </a:rPr>
                            <m:t>𝑚</m:t>
                          </m:r>
                        </m:sub>
                      </m:sSub>
                      <m:r>
                        <a:rPr lang="es-MX" sz="2000" i="1">
                          <a:latin typeface="Cambria Math" panose="02040503050406030204" pitchFamily="18" charset="0"/>
                        </a:rPr>
                        <m:t>=0</m:t>
                      </m:r>
                    </m:oMath>
                  </m:oMathPara>
                </a14:m>
                <a:endParaRPr lang="es-MX" sz="2000" dirty="0"/>
              </a:p>
              <a:p>
                <a:pPr marL="0" indent="0" algn="just">
                  <a:spcAft>
                    <a:spcPts val="1200"/>
                  </a:spcAft>
                  <a:buNone/>
                </a:pPr>
                <a14:m>
                  <m:oMathPara xmlns:m="http://schemas.openxmlformats.org/officeDocument/2006/math">
                    <m:oMathParaPr>
                      <m:jc m:val="left"/>
                    </m:oMathParaPr>
                    <m:oMath xmlns:m="http://schemas.openxmlformats.org/officeDocument/2006/math">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ℒ</m:t>
                          </m:r>
                        </m:num>
                        <m:den>
                          <m:r>
                            <a:rPr lang="es-MX" sz="2000" i="1">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𝑚</m:t>
                          </m:r>
                        </m:den>
                      </m:f>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rPr>
                            <m:t>𝑏</m:t>
                          </m:r>
                        </m:sub>
                      </m:sSub>
                      <m:sSup>
                        <m:sSupPr>
                          <m:ctrlPr>
                            <a:rPr lang="es-MX" sz="2000" b="0" i="1" smtClean="0">
                              <a:latin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e>
                      </m:d>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ea typeface="Cambria Math" panose="02040503050406030204" pitchFamily="18" charset="0"/>
                            </a:rPr>
                            <m:t>𝑚</m:t>
                          </m:r>
                        </m:sub>
                      </m:sSub>
                      <m:sSup>
                        <m:sSupPr>
                          <m:ctrlPr>
                            <a:rPr lang="es-MX" sz="2000" b="0" i="1" smtClean="0">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e>
                      </m:d>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i="1">
                          <a:latin typeface="Cambria Math" panose="02040503050406030204" pitchFamily="18" charset="0"/>
                        </a:rPr>
                        <m:t>+</m:t>
                      </m:r>
                      <m:r>
                        <a:rPr lang="es-MX" sz="2000" b="0" i="1" smtClean="0">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e>
                      </m:d>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smtClean="0">
                                  <a:latin typeface="Cambria Math" panose="02040503050406030204" pitchFamily="18" charset="0"/>
                                  <a:ea typeface="Cambria Math" panose="02040503050406030204" pitchFamily="18" charset="0"/>
                                </a:rPr>
                                <m:t>𝜋</m:t>
                              </m:r>
                            </m:e>
                            <m:sub>
                              <m:r>
                                <a:rPr lang="es-MX" sz="2000" i="1">
                                  <a:latin typeface="Cambria Math" panose="02040503050406030204" pitchFamily="18" charset="0"/>
                                </a:rPr>
                                <m:t>𝑏</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b="0" i="1" smtClean="0">
                          <a:latin typeface="Cambria Math" panose="02040503050406030204" pitchFamily="18" charset="0"/>
                          <a:ea typeface="Cambria Math" panose="02040503050406030204" pitchFamily="18" charset="0"/>
                        </a:rPr>
                        <m:t>+</m:t>
                      </m:r>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smtClean="0">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𝑚</m:t>
                              </m:r>
                            </m:sub>
                          </m:sSub>
                        </m:e>
                      </m:d>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𝜋</m:t>
                              </m:r>
                            </m:e>
                            <m:sub>
                              <m:r>
                                <a:rPr lang="es-MX" sz="2000" b="0" i="1" smtClean="0">
                                  <a:latin typeface="Cambria Math" panose="02040503050406030204" pitchFamily="18" charset="0"/>
                                  <a:ea typeface="Cambria Math" panose="02040503050406030204" pitchFamily="18" charset="0"/>
                                </a:rPr>
                                <m:t>𝑚</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b="0" i="1" smtClean="0">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𝜆</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𝑏</m:t>
                          </m:r>
                        </m:sub>
                      </m:sSub>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ea typeface="Cambria Math" panose="02040503050406030204" pitchFamily="18" charset="0"/>
                            </a:rPr>
                            <m:t>𝜆</m:t>
                          </m:r>
                          <m:r>
                            <a:rPr lang="es-MX" sz="2000" i="1">
                              <a:latin typeface="Cambria Math" panose="02040503050406030204" pitchFamily="18" charset="0"/>
                            </a:rPr>
                            <m:t>𝑝</m:t>
                          </m:r>
                        </m:e>
                        <m:sub>
                          <m:r>
                            <a:rPr lang="es-MX" sz="2000" i="1">
                              <a:latin typeface="Cambria Math" panose="02040503050406030204" pitchFamily="18" charset="0"/>
                              <a:ea typeface="Cambria Math" panose="02040503050406030204" pitchFamily="18" charset="0"/>
                            </a:rPr>
                            <m:t>𝑚</m:t>
                          </m:r>
                        </m:sub>
                      </m:sSub>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𝑚</m:t>
                          </m:r>
                        </m:den>
                      </m:f>
                      <m:r>
                        <a:rPr lang="es-MX" sz="2000" b="0" i="1" smtClean="0">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𝜆</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𝑖</m:t>
                          </m:r>
                        </m:sub>
                      </m:sSub>
                      <m:r>
                        <a:rPr lang="es-MX" sz="2000" b="0" i="1" smtClean="0">
                          <a:latin typeface="Cambria Math" panose="02040503050406030204" pitchFamily="18" charset="0"/>
                        </a:rPr>
                        <m:t>=0</m:t>
                      </m:r>
                    </m:oMath>
                  </m:oMathPara>
                </a14:m>
                <a:endParaRPr lang="es-MX" sz="2000" i="1" dirty="0" smtClean="0">
                  <a:latin typeface="Cambria Math" panose="02040503050406030204" pitchFamily="18" charset="0"/>
                </a:endParaRPr>
              </a:p>
              <a:p>
                <a:pPr marL="0" indent="0" algn="just">
                  <a:spcAft>
                    <a:spcPts val="1200"/>
                  </a:spcAft>
                  <a:buNone/>
                </a:pPr>
                <a14:m>
                  <m:oMath xmlns:m="http://schemas.openxmlformats.org/officeDocument/2006/math">
                    <m:f>
                      <m:fPr>
                        <m:ctrlPr>
                          <a:rPr lang="es-MX" sz="2000" i="1">
                            <a:latin typeface="Cambria Math" panose="02040503050406030204" pitchFamily="18" charset="0"/>
                            <a:ea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ℒ</m:t>
                        </m:r>
                      </m:num>
                      <m:den>
                        <m:r>
                          <a:rPr lang="es-MX" sz="2000" i="1">
                            <a:latin typeface="Cambria Math" panose="02040503050406030204" pitchFamily="18" charset="0"/>
                            <a:ea typeface="Cambria Math" panose="02040503050406030204" pitchFamily="18" charset="0"/>
                          </a:rPr>
                          <m:t>𝜕</m:t>
                        </m:r>
                        <m:r>
                          <a:rPr lang="es-MX" sz="2000" i="1" smtClean="0">
                            <a:latin typeface="Cambria Math" panose="02040503050406030204" pitchFamily="18" charset="0"/>
                            <a:ea typeface="Cambria Math" panose="02040503050406030204" pitchFamily="18" charset="0"/>
                          </a:rPr>
                          <m:t>𝜆</m:t>
                        </m:r>
                      </m:den>
                    </m:f>
                    <m:r>
                      <a:rPr lang="es-MX" sz="2000" i="1">
                        <a:latin typeface="Cambria Math" panose="02040503050406030204" pitchFamily="18" charset="0"/>
                        <a:ea typeface="Cambria Math" panose="02040503050406030204" pitchFamily="18" charset="0"/>
                      </a:rPr>
                      <m:t>=</m:t>
                    </m:r>
                  </m:oMath>
                </a14:m>
                <a:r>
                  <a:rPr lang="es-MX" sz="2000" dirty="0"/>
                  <a:t> </a:t>
                </a:r>
                <a14:m>
                  <m:oMath xmlns:m="http://schemas.openxmlformats.org/officeDocument/2006/math">
                    <m:r>
                      <a:rPr lang="es-MX" sz="2000" i="1">
                        <a:latin typeface="Cambria Math" panose="02040503050406030204" pitchFamily="18" charset="0"/>
                      </a:rPr>
                      <m:t>𝐼</m:t>
                    </m:r>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𝑏</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𝑏</m:t>
                        </m:r>
                      </m:sub>
                    </m:sSub>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ea typeface="Cambria Math" panose="02040503050406030204" pitchFamily="18" charset="0"/>
                          </a:rPr>
                          <m:t>𝑚</m:t>
                        </m:r>
                      </m:sub>
                    </m:sSub>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𝑚</m:t>
                        </m:r>
                      </m:sub>
                    </m:sSub>
                    <m:r>
                      <a:rPr lang="es-MX" sz="2000" i="1">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𝑝</m:t>
                        </m:r>
                      </m:e>
                      <m:sub>
                        <m:r>
                          <a:rPr lang="es-MX" sz="2000" i="1">
                            <a:latin typeface="Cambria Math" panose="02040503050406030204" pitchFamily="18" charset="0"/>
                          </a:rPr>
                          <m:t>𝑖</m:t>
                        </m:r>
                      </m:sub>
                    </m:sSub>
                    <m:r>
                      <a:rPr lang="es-MX" sz="2000" i="1">
                        <a:latin typeface="Cambria Math" panose="02040503050406030204" pitchFamily="18" charset="0"/>
                      </a:rPr>
                      <m:t>𝑚</m:t>
                    </m:r>
                    <m:r>
                      <a:rPr lang="es-MX" sz="2000" b="0" i="0" smtClean="0">
                        <a:latin typeface="Cambria Math" panose="02040503050406030204" pitchFamily="18" charset="0"/>
                      </a:rPr>
                      <m:t>=0</m:t>
                    </m:r>
                  </m:oMath>
                </a14:m>
                <a:endParaRPr lang="es-MX" sz="2000" dirty="0" smtClean="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86854" y="954744"/>
                <a:ext cx="11095630" cy="5596182"/>
              </a:xfrm>
              <a:blipFill rotWithShape="0">
                <a:blip r:embed="rId2"/>
                <a:stretch>
                  <a:fillRect l="-604" t="-2288"/>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49</a:t>
            </a:fld>
            <a:endParaRPr lang="en-US" dirty="0"/>
          </a:p>
        </p:txBody>
      </p:sp>
    </p:spTree>
    <p:extLst>
      <p:ext uri="{BB962C8B-B14F-4D97-AF65-F5344CB8AC3E}">
        <p14:creationId xmlns:p14="http://schemas.microsoft.com/office/powerpoint/2010/main" val="3873040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97724" y="914400"/>
            <a:ext cx="10084676" cy="5644055"/>
          </a:xfrm>
        </p:spPr>
        <p:txBody>
          <a:bodyPr>
            <a:noAutofit/>
          </a:bodyPr>
          <a:lstStyle/>
          <a:p>
            <a:pPr marL="0" indent="0" algn="just" eaLnBrk="1" hangingPunct="1">
              <a:spcBef>
                <a:spcPts val="0"/>
              </a:spcBef>
              <a:buFont typeface="Wingdings 2" pitchFamily="18" charset="2"/>
              <a:buNone/>
              <a:defRPr/>
            </a:pPr>
            <a:r>
              <a:rPr lang="es-MX" sz="2200" dirty="0" smtClean="0"/>
              <a:t>A partir de la 29 se analiza cual es el comportamiento del agente económico al momento de realizar su elección bajo condiciones de incertidumbre, pero tomando como referencia su posición frente al riesgo.</a:t>
            </a:r>
          </a:p>
          <a:p>
            <a:pPr marL="0" indent="0" algn="just" eaLnBrk="1" hangingPunct="1">
              <a:spcBef>
                <a:spcPts val="0"/>
              </a:spcBef>
              <a:buFont typeface="Wingdings 2" pitchFamily="18" charset="2"/>
              <a:buNone/>
              <a:defRPr/>
            </a:pPr>
            <a:endParaRPr lang="es-MX" sz="2200" dirty="0"/>
          </a:p>
          <a:p>
            <a:pPr marL="0" indent="0" algn="just" eaLnBrk="1" hangingPunct="1">
              <a:spcBef>
                <a:spcPts val="0"/>
              </a:spcBef>
              <a:buFont typeface="Wingdings 2" pitchFamily="18" charset="2"/>
              <a:buNone/>
              <a:defRPr/>
            </a:pPr>
            <a:r>
              <a:rPr lang="es-MX" sz="2200" dirty="0" smtClean="0"/>
              <a:t>Se considera cual es la participación de los seguros, como un elemento importante durante el proceso de disminuir el riesgo inherente a las actividades desarrolladas por el agente económico.</a:t>
            </a:r>
          </a:p>
          <a:p>
            <a:pPr marL="0" indent="0" algn="just" eaLnBrk="1" hangingPunct="1">
              <a:spcBef>
                <a:spcPts val="0"/>
              </a:spcBef>
              <a:buFont typeface="Wingdings 2" pitchFamily="18" charset="2"/>
              <a:buNone/>
              <a:defRPr/>
            </a:pPr>
            <a:endParaRPr lang="es-MX" sz="2200" dirty="0" smtClean="0"/>
          </a:p>
          <a:p>
            <a:pPr marL="0" indent="0" algn="just" eaLnBrk="1" hangingPunct="1">
              <a:spcBef>
                <a:spcPts val="0"/>
              </a:spcBef>
              <a:buFont typeface="Wingdings 2" pitchFamily="18" charset="2"/>
              <a:buNone/>
              <a:defRPr/>
            </a:pPr>
            <a:r>
              <a:rPr lang="es-MX" sz="2200" dirty="0" smtClean="0"/>
              <a:t>También se considera el papel de la información como uno de los elementos para disminuir el riesgo.</a:t>
            </a:r>
            <a:endParaRPr lang="es-MX" sz="2200" dirty="0"/>
          </a:p>
          <a:p>
            <a:pPr algn="just" eaLnBrk="1" hangingPunct="1">
              <a:spcBef>
                <a:spcPts val="0"/>
              </a:spcBef>
              <a:buFont typeface="Wingdings 2" pitchFamily="18" charset="2"/>
              <a:buNone/>
              <a:defRPr/>
            </a:pPr>
            <a:endParaRPr lang="es-MX" sz="2200" dirty="0"/>
          </a:p>
          <a:p>
            <a:pPr marL="0" indent="0" algn="just" eaLnBrk="1" hangingPunct="1">
              <a:spcBef>
                <a:spcPts val="0"/>
              </a:spcBef>
              <a:buFont typeface="Wingdings 2" pitchFamily="18" charset="2"/>
              <a:buNone/>
              <a:defRPr/>
            </a:pPr>
            <a:r>
              <a:rPr lang="es-MX" sz="2200" dirty="0" smtClean="0"/>
              <a:t>La última </a:t>
            </a:r>
            <a:r>
              <a:rPr lang="es-MX" sz="2200" dirty="0"/>
              <a:t>diapositiva </a:t>
            </a:r>
            <a:r>
              <a:rPr lang="es-MX" sz="2200" dirty="0" smtClean="0"/>
              <a:t>muestra la </a:t>
            </a:r>
            <a:r>
              <a:rPr lang="es-MX" sz="2200" dirty="0"/>
              <a:t>bibliografía consultada para la elaboración del material que sirve  de </a:t>
            </a:r>
            <a:r>
              <a:rPr lang="es-MX" sz="2200" dirty="0" smtClean="0"/>
              <a:t>referencia para </a:t>
            </a:r>
            <a:r>
              <a:rPr lang="es-MX" sz="2200" dirty="0"/>
              <a:t>la explicación de los temas en el aula.</a:t>
            </a:r>
          </a:p>
          <a:p>
            <a:pPr algn="just" eaLnBrk="1" hangingPunct="1">
              <a:spcBef>
                <a:spcPts val="0"/>
              </a:spcBef>
              <a:buFont typeface="Wingdings 2" pitchFamily="18" charset="2"/>
              <a:buNone/>
              <a:defRPr/>
            </a:pPr>
            <a:endParaRPr lang="es-MX" sz="2200" b="1" dirty="0"/>
          </a:p>
          <a:p>
            <a:pPr algn="just" eaLnBrk="1" hangingPunct="1">
              <a:spcBef>
                <a:spcPts val="0"/>
              </a:spcBef>
              <a:defRPr/>
            </a:pPr>
            <a:endParaRPr lang="es-MX" sz="2200" dirty="0"/>
          </a:p>
          <a:p>
            <a:pPr algn="just" eaLnBrk="1" hangingPunct="1">
              <a:spcBef>
                <a:spcPts val="0"/>
              </a:spcBef>
              <a:buFont typeface="Wingdings 2" pitchFamily="18" charset="2"/>
              <a:buNone/>
              <a:defRPr/>
            </a:pPr>
            <a:r>
              <a:rPr lang="es-MX" sz="2200" dirty="0"/>
              <a:t> </a:t>
            </a:r>
          </a:p>
          <a:p>
            <a:pPr eaLnBrk="1" hangingPunct="1">
              <a:defRPr/>
            </a:pPr>
            <a:endParaRPr lang="es-MX" sz="220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33178525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409432"/>
                <a:ext cx="10515600" cy="5946917"/>
              </a:xfrm>
            </p:spPr>
            <p:txBody>
              <a:bodyPr>
                <a:normAutofit/>
              </a:bodyPr>
              <a:lstStyle/>
              <a:p>
                <a:pPr marL="0" indent="0">
                  <a:buNone/>
                </a:pPr>
                <a14:m>
                  <m:oMathPara xmlns:m="http://schemas.openxmlformats.org/officeDocument/2006/math">
                    <m:oMathParaPr>
                      <m:jc m:val="centerGroup"/>
                    </m:oMathParaPr>
                    <m:oMath xmlns:m="http://schemas.openxmlformats.org/officeDocument/2006/math">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ℒ</m:t>
                          </m:r>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ea typeface="Cambria Math" panose="02040503050406030204" pitchFamily="18" charset="0"/>
                            </a:rPr>
                            <m:t>𝜋</m:t>
                          </m:r>
                        </m:e>
                        <m:sub>
                          <m:r>
                            <a:rPr lang="es-MX" sz="1800" i="1">
                              <a:latin typeface="Cambria Math" panose="02040503050406030204" pitchFamily="18" charset="0"/>
                            </a:rPr>
                            <m:t>𝑏</m:t>
                          </m:r>
                        </m:sub>
                      </m:sSub>
                      <m:sSup>
                        <m:sSupPr>
                          <m:ctrlPr>
                            <a:rPr lang="es-MX" sz="1800" i="1">
                              <a:latin typeface="Cambria Math" panose="02040503050406030204" pitchFamily="18" charset="0"/>
                            </a:rPr>
                          </m:ctrlPr>
                        </m:sSupPr>
                        <m:e>
                          <m:r>
                            <a:rPr lang="es-MX" sz="1800" i="1">
                              <a:latin typeface="Cambria Math" panose="02040503050406030204" pitchFamily="18" charset="0"/>
                            </a:rPr>
                            <m:t>𝑢</m:t>
                          </m:r>
                        </m:e>
                        <m:sup>
                          <m:r>
                            <a:rPr lang="es-MX" sz="1800" i="1">
                              <a:latin typeface="Cambria Math" panose="02040503050406030204" pitchFamily="18" charset="0"/>
                            </a:rPr>
                            <m:t>′</m:t>
                          </m:r>
                        </m:sup>
                      </m:sSup>
                      <m:d>
                        <m:dPr>
                          <m:ctrlPr>
                            <a:rPr lang="es-MX" sz="1800" i="1">
                              <a:latin typeface="Cambria Math" panose="02040503050406030204" pitchFamily="18" charset="0"/>
                            </a:rPr>
                          </m:ctrlPr>
                        </m:dPr>
                        <m:e>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𝑏</m:t>
                              </m:r>
                            </m:sub>
                          </m:sSub>
                        </m:e>
                      </m:d>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𝑏</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ea typeface="Cambria Math" panose="02040503050406030204" pitchFamily="18" charset="0"/>
                            </a:rPr>
                            <m:t>𝜋</m:t>
                          </m:r>
                        </m:e>
                        <m:sub>
                          <m:r>
                            <a:rPr lang="es-MX" sz="1800" i="1">
                              <a:latin typeface="Cambria Math" panose="02040503050406030204" pitchFamily="18" charset="0"/>
                              <a:ea typeface="Cambria Math" panose="02040503050406030204" pitchFamily="18" charset="0"/>
                            </a:rPr>
                            <m:t>𝑚</m:t>
                          </m:r>
                        </m:sub>
                      </m:sSub>
                      <m:sSup>
                        <m:sSupPr>
                          <m:ctrlPr>
                            <a:rPr lang="es-MX" sz="1800" i="1">
                              <a:latin typeface="Cambria Math" panose="02040503050406030204" pitchFamily="18" charset="0"/>
                              <a:ea typeface="Cambria Math" panose="02040503050406030204" pitchFamily="18" charset="0"/>
                            </a:rPr>
                          </m:ctrlPr>
                        </m:sSupPr>
                        <m:e>
                          <m:r>
                            <a:rPr lang="es-MX" sz="1800" i="1">
                              <a:latin typeface="Cambria Math" panose="02040503050406030204" pitchFamily="18" charset="0"/>
                            </a:rPr>
                            <m:t>𝑢</m:t>
                          </m:r>
                        </m:e>
                        <m:sup>
                          <m:r>
                            <a:rPr lang="es-MX" sz="1800" i="1">
                              <a:latin typeface="Cambria Math" panose="02040503050406030204" pitchFamily="18" charset="0"/>
                            </a:rPr>
                            <m:t>′</m:t>
                          </m:r>
                        </m:sup>
                      </m:sSup>
                      <m:d>
                        <m:dPr>
                          <m:ctrlPr>
                            <a:rPr lang="es-MX" sz="1800" i="1">
                              <a:latin typeface="Cambria Math" panose="02040503050406030204" pitchFamily="18" charset="0"/>
                            </a:rPr>
                          </m:ctrlPr>
                        </m:dPr>
                        <m:e>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𝑚</m:t>
                              </m:r>
                            </m:sub>
                          </m:sSub>
                        </m:e>
                      </m:d>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𝑚</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rPr>
                        <m:t>+</m:t>
                      </m:r>
                      <m:r>
                        <a:rPr lang="es-MX" sz="1800" i="1">
                          <a:latin typeface="Cambria Math" panose="02040503050406030204" pitchFamily="18" charset="0"/>
                        </a:rPr>
                        <m:t>𝑢</m:t>
                      </m:r>
                      <m:d>
                        <m:dPr>
                          <m:ctrlPr>
                            <a:rPr lang="es-MX" sz="1800" i="1">
                              <a:latin typeface="Cambria Math" panose="02040503050406030204" pitchFamily="18" charset="0"/>
                            </a:rPr>
                          </m:ctrlPr>
                        </m:dPr>
                        <m:e>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𝑏</m:t>
                              </m:r>
                            </m:sub>
                          </m:sSub>
                        </m:e>
                      </m:d>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ea typeface="Cambria Math" panose="02040503050406030204" pitchFamily="18" charset="0"/>
                                </a:rPr>
                                <m:t>𝜋</m:t>
                              </m:r>
                            </m:e>
                            <m:sub>
                              <m:r>
                                <a:rPr lang="es-MX" sz="1800" i="1">
                                  <a:latin typeface="Cambria Math" panose="02040503050406030204" pitchFamily="18" charset="0"/>
                                </a:rPr>
                                <m:t>𝑏</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rPr>
                        <m:t>𝑢</m:t>
                      </m:r>
                      <m:d>
                        <m:dPr>
                          <m:ctrlPr>
                            <a:rPr lang="es-MX" sz="1800" i="1">
                              <a:latin typeface="Cambria Math" panose="02040503050406030204" pitchFamily="18" charset="0"/>
                            </a:rPr>
                          </m:ctrlPr>
                        </m:dPr>
                        <m:e>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𝑚</m:t>
                              </m:r>
                            </m:sub>
                          </m:sSub>
                        </m:e>
                      </m:d>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ea typeface="Cambria Math" panose="02040503050406030204" pitchFamily="18" charset="0"/>
                                </a:rPr>
                                <m:t>𝜋</m:t>
                              </m:r>
                            </m:e>
                            <m:sub>
                              <m:r>
                                <a:rPr lang="es-MX" sz="1800" i="1">
                                  <a:latin typeface="Cambria Math" panose="02040503050406030204" pitchFamily="18" charset="0"/>
                                  <a:ea typeface="Cambria Math" panose="02040503050406030204" pitchFamily="18" charset="0"/>
                                </a:rPr>
                                <m:t>𝑚</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𝜆</m:t>
                      </m:r>
                      <m:sSub>
                        <m:sSubPr>
                          <m:ctrlPr>
                            <a:rPr lang="es-MX" sz="1800" i="1">
                              <a:latin typeface="Cambria Math" panose="02040503050406030204" pitchFamily="18" charset="0"/>
                            </a:rPr>
                          </m:ctrlPr>
                        </m:sSubPr>
                        <m:e>
                          <m:r>
                            <a:rPr lang="es-MX" sz="1800" i="1">
                              <a:latin typeface="Cambria Math" panose="02040503050406030204" pitchFamily="18" charset="0"/>
                            </a:rPr>
                            <m:t>𝑝</m:t>
                          </m:r>
                        </m:e>
                        <m:sub>
                          <m:r>
                            <a:rPr lang="es-MX" sz="1800" i="1">
                              <a:latin typeface="Cambria Math" panose="02040503050406030204" pitchFamily="18" charset="0"/>
                            </a:rPr>
                            <m:t>𝑏</m:t>
                          </m:r>
                        </m:sub>
                      </m:sSub>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𝑏</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ea typeface="Cambria Math" panose="02040503050406030204" pitchFamily="18" charset="0"/>
                            </a:rPr>
                            <m:t>𝜆</m:t>
                          </m:r>
                          <m:r>
                            <a:rPr lang="es-MX" sz="1800" i="1">
                              <a:latin typeface="Cambria Math" panose="02040503050406030204" pitchFamily="18" charset="0"/>
                            </a:rPr>
                            <m:t>𝑝</m:t>
                          </m:r>
                        </m:e>
                        <m:sub>
                          <m:r>
                            <a:rPr lang="es-MX" sz="1800" i="1">
                              <a:latin typeface="Cambria Math" panose="02040503050406030204" pitchFamily="18" charset="0"/>
                              <a:ea typeface="Cambria Math" panose="02040503050406030204" pitchFamily="18" charset="0"/>
                            </a:rPr>
                            <m:t>𝑚</m:t>
                          </m:r>
                        </m:sub>
                      </m:sSub>
                      <m:f>
                        <m:fPr>
                          <m:ctrlPr>
                            <a:rPr lang="es-MX" sz="1800" i="1">
                              <a:latin typeface="Cambria Math" panose="02040503050406030204" pitchFamily="18" charset="0"/>
                              <a:ea typeface="Cambria Math" panose="02040503050406030204" pitchFamily="18" charset="0"/>
                            </a:rPr>
                          </m:ctrlPr>
                        </m:fPr>
                        <m:num>
                          <m:r>
                            <a:rPr lang="es-MX" sz="1800" i="1">
                              <a:latin typeface="Cambria Math" panose="02040503050406030204" pitchFamily="18" charset="0"/>
                              <a:ea typeface="Cambria Math" panose="02040503050406030204" pitchFamily="18" charset="0"/>
                            </a:rPr>
                            <m:t>𝜕</m:t>
                          </m:r>
                          <m:sSub>
                            <m:sSubPr>
                              <m:ctrlPr>
                                <a:rPr lang="es-MX" sz="1800" i="1">
                                  <a:latin typeface="Cambria Math" panose="02040503050406030204" pitchFamily="18" charset="0"/>
                                </a:rPr>
                              </m:ctrlPr>
                            </m:sSubPr>
                            <m:e>
                              <m:r>
                                <a:rPr lang="es-MX" sz="1800" i="1">
                                  <a:latin typeface="Cambria Math" panose="02040503050406030204" pitchFamily="18" charset="0"/>
                                </a:rPr>
                                <m:t>𝑊</m:t>
                              </m:r>
                            </m:e>
                            <m:sub>
                              <m:r>
                                <a:rPr lang="es-MX" sz="1800" i="1">
                                  <a:latin typeface="Cambria Math" panose="02040503050406030204" pitchFamily="18" charset="0"/>
                                </a:rPr>
                                <m:t>𝑚</m:t>
                              </m:r>
                            </m:sub>
                          </m:sSub>
                        </m:num>
                        <m:den>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𝑚</m:t>
                          </m:r>
                        </m:den>
                      </m:f>
                      <m:r>
                        <a:rPr lang="es-MX" sz="1800" i="1">
                          <a:latin typeface="Cambria Math" panose="02040503050406030204" pitchFamily="18" charset="0"/>
                          <a:ea typeface="Cambria Math" panose="02040503050406030204" pitchFamily="18" charset="0"/>
                        </a:rPr>
                        <m:t>−</m:t>
                      </m:r>
                      <m:r>
                        <a:rPr lang="es-MX" sz="1800" i="1">
                          <a:latin typeface="Cambria Math" panose="02040503050406030204" pitchFamily="18" charset="0"/>
                          <a:ea typeface="Cambria Math" panose="02040503050406030204" pitchFamily="18" charset="0"/>
                        </a:rPr>
                        <m:t>𝜆</m:t>
                      </m:r>
                      <m:sSub>
                        <m:sSubPr>
                          <m:ctrlPr>
                            <a:rPr lang="es-MX" sz="1800" i="1">
                              <a:latin typeface="Cambria Math" panose="02040503050406030204" pitchFamily="18" charset="0"/>
                            </a:rPr>
                          </m:ctrlPr>
                        </m:sSubPr>
                        <m:e>
                          <m:r>
                            <a:rPr lang="es-MX" sz="1800" i="1">
                              <a:latin typeface="Cambria Math" panose="02040503050406030204" pitchFamily="18" charset="0"/>
                            </a:rPr>
                            <m:t>𝑝</m:t>
                          </m:r>
                        </m:e>
                        <m:sub>
                          <m:r>
                            <a:rPr lang="es-MX" sz="1800" i="1">
                              <a:latin typeface="Cambria Math" panose="02040503050406030204" pitchFamily="18" charset="0"/>
                            </a:rPr>
                            <m:t>𝑖</m:t>
                          </m:r>
                        </m:sub>
                      </m:sSub>
                      <m:r>
                        <a:rPr lang="es-MX" sz="1800" i="1">
                          <a:latin typeface="Cambria Math" panose="02040503050406030204" pitchFamily="18" charset="0"/>
                        </a:rPr>
                        <m:t>=0</m:t>
                      </m:r>
                    </m:oMath>
                  </m:oMathPara>
                </a14:m>
                <a:endParaRPr lang="es-MX" sz="1800" i="1" dirty="0">
                  <a:latin typeface="Cambria Math" panose="02040503050406030204" pitchFamily="18" charset="0"/>
                </a:endParaRPr>
              </a:p>
              <a:p>
                <a:endParaRPr lang="es-MX" sz="2200" dirty="0" smtClean="0"/>
              </a:p>
              <a:p>
                <a:r>
                  <a:rPr lang="es-MX" sz="2200" dirty="0" smtClean="0"/>
                  <a:t>Representa la elección que maximiza la utilidad a través de la cantidad de información que se debe comprar</a:t>
                </a:r>
              </a:p>
              <a:p>
                <a:r>
                  <a:rPr lang="es-MX" sz="2200" dirty="0" smtClean="0"/>
                  <a:t>En el modelo el valor de los mensajes proviene de su capacidad de cambiar sus probabilidades (subjetivas) de las épocas buenas o malas.</a:t>
                </a:r>
              </a:p>
              <a:p>
                <a:pPr>
                  <a:spcAft>
                    <a:spcPts val="600"/>
                  </a:spcAft>
                </a:pPr>
                <a:r>
                  <a:rPr lang="es-MX" sz="2200" dirty="0" smtClean="0"/>
                  <a:t>Si la recepción de la información no altera estas probabilidades, entonces las dos primeras condiciones de primer orden no alterarían las asignaciones de riqueza y la información  no tendría valor alguno.</a:t>
                </a:r>
              </a:p>
              <a:p>
                <a:pPr marL="0" indent="0" algn="just">
                  <a:spcAft>
                    <a:spcPts val="600"/>
                  </a:spcAft>
                  <a:buNone/>
                </a:pPr>
                <a14:m>
                  <m:oMathPara xmlns:m="http://schemas.openxmlformats.org/officeDocument/2006/math">
                    <m:oMathParaPr>
                      <m:jc m:val="center"/>
                    </m:oMathParaPr>
                    <m:oMath xmlns:m="http://schemas.openxmlformats.org/officeDocument/2006/math">
                      <m:f>
                        <m:fPr>
                          <m:ctrlPr>
                            <a:rPr lang="es-MX" sz="1900" i="1">
                              <a:latin typeface="Cambria Math" panose="02040503050406030204" pitchFamily="18" charset="0"/>
                              <a:ea typeface="Cambria Math" panose="02040503050406030204" pitchFamily="18" charset="0"/>
                            </a:rPr>
                          </m:ctrlPr>
                        </m:fPr>
                        <m:num>
                          <m:r>
                            <a:rPr lang="es-MX" sz="1900" i="1">
                              <a:latin typeface="Cambria Math" panose="02040503050406030204" pitchFamily="18" charset="0"/>
                              <a:ea typeface="Cambria Math" panose="02040503050406030204" pitchFamily="18" charset="0"/>
                            </a:rPr>
                            <m:t>𝜕</m:t>
                          </m:r>
                          <m:r>
                            <a:rPr lang="es-MX" sz="1900" i="1">
                              <a:latin typeface="Cambria Math" panose="02040503050406030204" pitchFamily="18" charset="0"/>
                              <a:ea typeface="Cambria Math" panose="02040503050406030204" pitchFamily="18" charset="0"/>
                            </a:rPr>
                            <m:t>ℒ</m:t>
                          </m:r>
                        </m:num>
                        <m:den>
                          <m:r>
                            <a:rPr lang="es-MX" sz="1900" i="1">
                              <a:latin typeface="Cambria Math" panose="02040503050406030204" pitchFamily="18" charset="0"/>
                              <a:ea typeface="Cambria Math" panose="02040503050406030204" pitchFamily="18" charset="0"/>
                            </a:rPr>
                            <m:t>𝜕</m:t>
                          </m:r>
                          <m:sSub>
                            <m:sSubPr>
                              <m:ctrlPr>
                                <a:rPr lang="es-MX" sz="1900" i="1">
                                  <a:latin typeface="Cambria Math" panose="02040503050406030204" pitchFamily="18" charset="0"/>
                                </a:rPr>
                              </m:ctrlPr>
                            </m:sSubPr>
                            <m:e>
                              <m:r>
                                <a:rPr lang="es-MX" sz="1900" i="1">
                                  <a:latin typeface="Cambria Math" panose="02040503050406030204" pitchFamily="18" charset="0"/>
                                </a:rPr>
                                <m:t>𝑊</m:t>
                              </m:r>
                            </m:e>
                            <m:sub>
                              <m:r>
                                <a:rPr lang="es-MX" sz="1900" i="1">
                                  <a:latin typeface="Cambria Math" panose="02040503050406030204" pitchFamily="18" charset="0"/>
                                </a:rPr>
                                <m:t>𝑏</m:t>
                              </m:r>
                            </m:sub>
                          </m:sSub>
                        </m:den>
                      </m:f>
                      <m:r>
                        <a:rPr lang="es-MX" sz="1900" i="1">
                          <a:latin typeface="Cambria Math" panose="02040503050406030204" pitchFamily="18" charset="0"/>
                          <a:ea typeface="Cambria Math" panose="02040503050406030204" pitchFamily="18" charset="0"/>
                        </a:rPr>
                        <m:t>=</m:t>
                      </m:r>
                      <m:sSub>
                        <m:sSubPr>
                          <m:ctrlPr>
                            <a:rPr lang="es-MX" sz="1900" i="1">
                              <a:latin typeface="Cambria Math" panose="02040503050406030204" pitchFamily="18" charset="0"/>
                            </a:rPr>
                          </m:ctrlPr>
                        </m:sSubPr>
                        <m:e>
                          <m:r>
                            <a:rPr lang="es-MX" sz="1900" i="1">
                              <a:latin typeface="Cambria Math" panose="02040503050406030204" pitchFamily="18" charset="0"/>
                              <a:ea typeface="Cambria Math" panose="02040503050406030204" pitchFamily="18" charset="0"/>
                            </a:rPr>
                            <m:t>𝜋</m:t>
                          </m:r>
                        </m:e>
                        <m:sub>
                          <m:r>
                            <a:rPr lang="es-MX" sz="1900" i="1">
                              <a:latin typeface="Cambria Math" panose="02040503050406030204" pitchFamily="18" charset="0"/>
                            </a:rPr>
                            <m:t>𝑏</m:t>
                          </m:r>
                        </m:sub>
                      </m:sSub>
                      <m:sSup>
                        <m:sSupPr>
                          <m:ctrlPr>
                            <a:rPr lang="es-MX" sz="1900" i="1">
                              <a:latin typeface="Cambria Math" panose="02040503050406030204" pitchFamily="18" charset="0"/>
                            </a:rPr>
                          </m:ctrlPr>
                        </m:sSupPr>
                        <m:e>
                          <m:r>
                            <a:rPr lang="es-MX" sz="1900" i="1">
                              <a:latin typeface="Cambria Math" panose="02040503050406030204" pitchFamily="18" charset="0"/>
                            </a:rPr>
                            <m:t>𝑢</m:t>
                          </m:r>
                        </m:e>
                        <m:sup>
                          <m:r>
                            <a:rPr lang="es-MX" sz="1900" i="1">
                              <a:latin typeface="Cambria Math" panose="02040503050406030204" pitchFamily="18" charset="0"/>
                            </a:rPr>
                            <m:t>′</m:t>
                          </m:r>
                        </m:sup>
                      </m:sSup>
                      <m:d>
                        <m:dPr>
                          <m:ctrlPr>
                            <a:rPr lang="es-MX" sz="1900" i="1">
                              <a:latin typeface="Cambria Math" panose="02040503050406030204" pitchFamily="18" charset="0"/>
                            </a:rPr>
                          </m:ctrlPr>
                        </m:dPr>
                        <m:e>
                          <m:sSub>
                            <m:sSubPr>
                              <m:ctrlPr>
                                <a:rPr lang="es-MX" sz="1900" i="1">
                                  <a:latin typeface="Cambria Math" panose="02040503050406030204" pitchFamily="18" charset="0"/>
                                </a:rPr>
                              </m:ctrlPr>
                            </m:sSubPr>
                            <m:e>
                              <m:r>
                                <a:rPr lang="es-MX" sz="1900" i="1">
                                  <a:latin typeface="Cambria Math" panose="02040503050406030204" pitchFamily="18" charset="0"/>
                                </a:rPr>
                                <m:t>𝑊</m:t>
                              </m:r>
                            </m:e>
                            <m:sub>
                              <m:r>
                                <a:rPr lang="es-MX" sz="1900" i="1">
                                  <a:latin typeface="Cambria Math" panose="02040503050406030204" pitchFamily="18" charset="0"/>
                                </a:rPr>
                                <m:t>𝑏</m:t>
                              </m:r>
                            </m:sub>
                          </m:sSub>
                        </m:e>
                      </m:d>
                      <m:r>
                        <a:rPr lang="es-MX" sz="1900" i="1">
                          <a:latin typeface="Cambria Math" panose="02040503050406030204" pitchFamily="18" charset="0"/>
                        </a:rPr>
                        <m:t>−</m:t>
                      </m:r>
                      <m:r>
                        <a:rPr lang="es-MX" sz="1900" i="1">
                          <a:latin typeface="Cambria Math" panose="02040503050406030204" pitchFamily="18" charset="0"/>
                          <a:ea typeface="Cambria Math" panose="02040503050406030204" pitchFamily="18" charset="0"/>
                        </a:rPr>
                        <m:t>𝜆</m:t>
                      </m:r>
                      <m:sSub>
                        <m:sSubPr>
                          <m:ctrlPr>
                            <a:rPr lang="es-MX" sz="1900" i="1">
                              <a:latin typeface="Cambria Math" panose="02040503050406030204" pitchFamily="18" charset="0"/>
                            </a:rPr>
                          </m:ctrlPr>
                        </m:sSubPr>
                        <m:e>
                          <m:r>
                            <a:rPr lang="es-MX" sz="1900" i="1">
                              <a:latin typeface="Cambria Math" panose="02040503050406030204" pitchFamily="18" charset="0"/>
                            </a:rPr>
                            <m:t>𝑝</m:t>
                          </m:r>
                        </m:e>
                        <m:sub>
                          <m:r>
                            <a:rPr lang="es-MX" sz="1900" i="1">
                              <a:latin typeface="Cambria Math" panose="02040503050406030204" pitchFamily="18" charset="0"/>
                            </a:rPr>
                            <m:t>𝑏</m:t>
                          </m:r>
                        </m:sub>
                      </m:sSub>
                      <m:r>
                        <a:rPr lang="es-MX" sz="1900" i="1">
                          <a:latin typeface="Cambria Math" panose="02040503050406030204" pitchFamily="18" charset="0"/>
                        </a:rPr>
                        <m:t>=0</m:t>
                      </m:r>
                    </m:oMath>
                  </m:oMathPara>
                </a14:m>
                <a:endParaRPr lang="es-MX" sz="1900" dirty="0"/>
              </a:p>
              <a:p>
                <a:pPr marL="0" indent="0" algn="just">
                  <a:spcAft>
                    <a:spcPts val="600"/>
                  </a:spcAft>
                  <a:buNone/>
                </a:pPr>
                <a14:m>
                  <m:oMathPara xmlns:m="http://schemas.openxmlformats.org/officeDocument/2006/math">
                    <m:oMathParaPr>
                      <m:jc m:val="center"/>
                    </m:oMathParaPr>
                    <m:oMath xmlns:m="http://schemas.openxmlformats.org/officeDocument/2006/math">
                      <m:f>
                        <m:fPr>
                          <m:ctrlPr>
                            <a:rPr lang="es-MX" sz="1900" i="1">
                              <a:latin typeface="Cambria Math" panose="02040503050406030204" pitchFamily="18" charset="0"/>
                              <a:ea typeface="Cambria Math" panose="02040503050406030204" pitchFamily="18" charset="0"/>
                            </a:rPr>
                          </m:ctrlPr>
                        </m:fPr>
                        <m:num>
                          <m:r>
                            <a:rPr lang="es-MX" sz="1900" i="1">
                              <a:latin typeface="Cambria Math" panose="02040503050406030204" pitchFamily="18" charset="0"/>
                              <a:ea typeface="Cambria Math" panose="02040503050406030204" pitchFamily="18" charset="0"/>
                            </a:rPr>
                            <m:t>𝜕</m:t>
                          </m:r>
                          <m:r>
                            <a:rPr lang="es-MX" sz="1900" i="1">
                              <a:latin typeface="Cambria Math" panose="02040503050406030204" pitchFamily="18" charset="0"/>
                              <a:ea typeface="Cambria Math" panose="02040503050406030204" pitchFamily="18" charset="0"/>
                            </a:rPr>
                            <m:t>ℒ</m:t>
                          </m:r>
                        </m:num>
                        <m:den>
                          <m:r>
                            <a:rPr lang="es-MX" sz="1900" i="1">
                              <a:latin typeface="Cambria Math" panose="02040503050406030204" pitchFamily="18" charset="0"/>
                              <a:ea typeface="Cambria Math" panose="02040503050406030204" pitchFamily="18" charset="0"/>
                            </a:rPr>
                            <m:t>𝜕</m:t>
                          </m:r>
                          <m:sSub>
                            <m:sSubPr>
                              <m:ctrlPr>
                                <a:rPr lang="es-MX" sz="1900" i="1">
                                  <a:latin typeface="Cambria Math" panose="02040503050406030204" pitchFamily="18" charset="0"/>
                                </a:rPr>
                              </m:ctrlPr>
                            </m:sSubPr>
                            <m:e>
                              <m:r>
                                <a:rPr lang="es-MX" sz="1900" i="1">
                                  <a:latin typeface="Cambria Math" panose="02040503050406030204" pitchFamily="18" charset="0"/>
                                </a:rPr>
                                <m:t>𝑊</m:t>
                              </m:r>
                            </m:e>
                            <m:sub>
                              <m:r>
                                <a:rPr lang="es-MX" sz="1900" i="1">
                                  <a:latin typeface="Cambria Math" panose="02040503050406030204" pitchFamily="18" charset="0"/>
                                </a:rPr>
                                <m:t>𝑚</m:t>
                              </m:r>
                            </m:sub>
                          </m:sSub>
                        </m:den>
                      </m:f>
                      <m:r>
                        <a:rPr lang="es-MX" sz="1900" i="1">
                          <a:latin typeface="Cambria Math" panose="02040503050406030204" pitchFamily="18" charset="0"/>
                          <a:ea typeface="Cambria Math" panose="02040503050406030204" pitchFamily="18" charset="0"/>
                        </a:rPr>
                        <m:t>=</m:t>
                      </m:r>
                      <m:sSub>
                        <m:sSubPr>
                          <m:ctrlPr>
                            <a:rPr lang="es-MX" sz="1900" i="1">
                              <a:latin typeface="Cambria Math" panose="02040503050406030204" pitchFamily="18" charset="0"/>
                            </a:rPr>
                          </m:ctrlPr>
                        </m:sSubPr>
                        <m:e>
                          <m:r>
                            <a:rPr lang="es-MX" sz="1900" i="1">
                              <a:latin typeface="Cambria Math" panose="02040503050406030204" pitchFamily="18" charset="0"/>
                              <a:ea typeface="Cambria Math" panose="02040503050406030204" pitchFamily="18" charset="0"/>
                            </a:rPr>
                            <m:t>𝜋</m:t>
                          </m:r>
                        </m:e>
                        <m:sub>
                          <m:r>
                            <a:rPr lang="es-MX" sz="1900" i="1">
                              <a:latin typeface="Cambria Math" panose="02040503050406030204" pitchFamily="18" charset="0"/>
                              <a:ea typeface="Cambria Math" panose="02040503050406030204" pitchFamily="18" charset="0"/>
                            </a:rPr>
                            <m:t>𝑚</m:t>
                          </m:r>
                        </m:sub>
                      </m:sSub>
                      <m:sSup>
                        <m:sSupPr>
                          <m:ctrlPr>
                            <a:rPr lang="es-MX" sz="1900" i="1">
                              <a:latin typeface="Cambria Math" panose="02040503050406030204" pitchFamily="18" charset="0"/>
                            </a:rPr>
                          </m:ctrlPr>
                        </m:sSupPr>
                        <m:e>
                          <m:r>
                            <a:rPr lang="es-MX" sz="1900" i="1">
                              <a:latin typeface="Cambria Math" panose="02040503050406030204" pitchFamily="18" charset="0"/>
                            </a:rPr>
                            <m:t>𝑢</m:t>
                          </m:r>
                        </m:e>
                        <m:sup>
                          <m:r>
                            <a:rPr lang="es-MX" sz="1900" i="1">
                              <a:latin typeface="Cambria Math" panose="02040503050406030204" pitchFamily="18" charset="0"/>
                            </a:rPr>
                            <m:t>′</m:t>
                          </m:r>
                        </m:sup>
                      </m:sSup>
                      <m:d>
                        <m:dPr>
                          <m:ctrlPr>
                            <a:rPr lang="es-MX" sz="1900" i="1">
                              <a:latin typeface="Cambria Math" panose="02040503050406030204" pitchFamily="18" charset="0"/>
                            </a:rPr>
                          </m:ctrlPr>
                        </m:dPr>
                        <m:e>
                          <m:sSub>
                            <m:sSubPr>
                              <m:ctrlPr>
                                <a:rPr lang="es-MX" sz="1900" i="1">
                                  <a:latin typeface="Cambria Math" panose="02040503050406030204" pitchFamily="18" charset="0"/>
                                </a:rPr>
                              </m:ctrlPr>
                            </m:sSubPr>
                            <m:e>
                              <m:r>
                                <a:rPr lang="es-MX" sz="1900" i="1">
                                  <a:latin typeface="Cambria Math" panose="02040503050406030204" pitchFamily="18" charset="0"/>
                                </a:rPr>
                                <m:t>𝑊</m:t>
                              </m:r>
                            </m:e>
                            <m:sub>
                              <m:r>
                                <a:rPr lang="es-MX" sz="1900" i="1">
                                  <a:latin typeface="Cambria Math" panose="02040503050406030204" pitchFamily="18" charset="0"/>
                                </a:rPr>
                                <m:t>𝑚</m:t>
                              </m:r>
                            </m:sub>
                          </m:sSub>
                        </m:e>
                      </m:d>
                      <m:r>
                        <a:rPr lang="es-MX" sz="1900" i="1">
                          <a:latin typeface="Cambria Math" panose="02040503050406030204" pitchFamily="18" charset="0"/>
                        </a:rPr>
                        <m:t>−</m:t>
                      </m:r>
                      <m:r>
                        <a:rPr lang="es-MX" sz="1900" i="1">
                          <a:latin typeface="Cambria Math" panose="02040503050406030204" pitchFamily="18" charset="0"/>
                          <a:ea typeface="Cambria Math" panose="02040503050406030204" pitchFamily="18" charset="0"/>
                        </a:rPr>
                        <m:t>𝜆</m:t>
                      </m:r>
                      <m:sSub>
                        <m:sSubPr>
                          <m:ctrlPr>
                            <a:rPr lang="es-MX" sz="1900" i="1">
                              <a:latin typeface="Cambria Math" panose="02040503050406030204" pitchFamily="18" charset="0"/>
                            </a:rPr>
                          </m:ctrlPr>
                        </m:sSubPr>
                        <m:e>
                          <m:r>
                            <a:rPr lang="es-MX" sz="1900" i="1">
                              <a:latin typeface="Cambria Math" panose="02040503050406030204" pitchFamily="18" charset="0"/>
                            </a:rPr>
                            <m:t>𝑝</m:t>
                          </m:r>
                        </m:e>
                        <m:sub>
                          <m:r>
                            <a:rPr lang="es-MX" sz="1900" i="1">
                              <a:latin typeface="Cambria Math" panose="02040503050406030204" pitchFamily="18" charset="0"/>
                            </a:rPr>
                            <m:t>𝑚</m:t>
                          </m:r>
                        </m:sub>
                      </m:sSub>
                      <m:r>
                        <a:rPr lang="es-MX" sz="1900" i="1">
                          <a:latin typeface="Cambria Math" panose="02040503050406030204" pitchFamily="18" charset="0"/>
                        </a:rPr>
                        <m:t>=0</m:t>
                      </m:r>
                    </m:oMath>
                  </m:oMathPara>
                </a14:m>
                <a:endParaRPr lang="es-MX" sz="1900" dirty="0"/>
              </a:p>
              <a:p>
                <a:r>
                  <a:rPr lang="es-MX" sz="2200" dirty="0" smtClean="0"/>
                  <a:t>Los mensajes informativos en sí no ofrecen utilidad alguna en este modelo. Su utilidad se debe a su capacidad de cambiar las decisiones de las personas en tanto como asignar </a:t>
                </a:r>
                <a:r>
                  <a:rPr lang="es-MX" sz="2200" i="1" dirty="0" smtClean="0">
                    <a:latin typeface="Times New Roman" panose="02020603050405020304" pitchFamily="18" charset="0"/>
                    <a:cs typeface="Times New Roman" panose="02020603050405020304" pitchFamily="18" charset="0"/>
                  </a:rPr>
                  <a:t>W</a:t>
                </a:r>
                <a:r>
                  <a:rPr lang="es-MX" sz="2200" i="1" baseline="-25000" dirty="0" smtClean="0">
                    <a:latin typeface="Times New Roman" panose="02020603050405020304" pitchFamily="18" charset="0"/>
                    <a:cs typeface="Times New Roman" panose="02020603050405020304" pitchFamily="18" charset="0"/>
                  </a:rPr>
                  <a:t>b</a:t>
                </a:r>
                <a:r>
                  <a:rPr lang="es-MX" sz="2200" dirty="0" smtClean="0"/>
                  <a:t> y </a:t>
                </a:r>
                <a:r>
                  <a:rPr lang="es-MX" sz="2200" i="1" dirty="0" err="1" smtClean="0">
                    <a:latin typeface="Times New Roman" panose="02020603050405020304" pitchFamily="18" charset="0"/>
                    <a:cs typeface="Times New Roman" panose="02020603050405020304" pitchFamily="18" charset="0"/>
                  </a:rPr>
                  <a:t>W</a:t>
                </a:r>
                <a:r>
                  <a:rPr lang="es-MX" sz="2200" i="1" baseline="-25000" dirty="0" err="1" smtClean="0">
                    <a:latin typeface="Times New Roman" panose="02020603050405020304" pitchFamily="18" charset="0"/>
                    <a:cs typeface="Times New Roman" panose="02020603050405020304" pitchFamily="18" charset="0"/>
                  </a:rPr>
                  <a:t>m</a:t>
                </a:r>
                <a:endParaRPr lang="es-MX" sz="2200" i="1" baseline="-25000" dirty="0">
                  <a:latin typeface="Times New Roman" panose="02020603050405020304" pitchFamily="18" charset="0"/>
                  <a:cs typeface="Times New Roman" panose="02020603050405020304" pitchFamily="18"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409432"/>
                <a:ext cx="10515600" cy="5946917"/>
              </a:xfrm>
              <a:blipFill rotWithShape="0">
                <a:blip r:embed="rId2"/>
                <a:stretch>
                  <a:fillRect l="-696" r="-986"/>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50</a:t>
            </a:fld>
            <a:endParaRPr lang="en-US" dirty="0"/>
          </a:p>
        </p:txBody>
      </p:sp>
    </p:spTree>
    <p:extLst>
      <p:ext uri="{BB962C8B-B14F-4D97-AF65-F5344CB8AC3E}">
        <p14:creationId xmlns:p14="http://schemas.microsoft.com/office/powerpoint/2010/main" val="9956484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81287"/>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Información asimétrica</a:t>
            </a:r>
            <a:endParaRPr lang="es-MX" sz="3200" b="1" dirty="0">
              <a:solidFill>
                <a:srgbClr val="C00000"/>
              </a:solidFill>
              <a:effectLst>
                <a:outerShdw blurRad="38100" dist="38100" dir="2700000" algn="tl">
                  <a:srgbClr val="000000">
                    <a:alpha val="43137"/>
                  </a:srgbClr>
                </a:outerShdw>
              </a:effectLst>
            </a:endParaRP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32689" y="1378426"/>
            <a:ext cx="3150501" cy="2376000"/>
          </a:xfrm>
        </p:spPr>
      </p:pic>
      <p:sp>
        <p:nvSpPr>
          <p:cNvPr id="4" name="Marcador de número de diapositiva 3"/>
          <p:cNvSpPr>
            <a:spLocks noGrp="1"/>
          </p:cNvSpPr>
          <p:nvPr>
            <p:ph type="sldNum" sz="quarter" idx="12"/>
          </p:nvPr>
        </p:nvSpPr>
        <p:spPr/>
        <p:txBody>
          <a:bodyPr/>
          <a:lstStyle/>
          <a:p>
            <a:fld id="{6D22F896-40B5-4ADD-8801-0D06FADFA095}" type="slidenum">
              <a:rPr lang="en-US" smtClean="0"/>
              <a:t>51</a:t>
            </a:fld>
            <a:endParaRPr lang="en-US"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3776" y="3863975"/>
            <a:ext cx="2819400" cy="2857500"/>
          </a:xfrm>
          <a:prstGeom prst="rect">
            <a:avLst/>
          </a:prstGeom>
        </p:spPr>
      </p:pic>
      <p:sp>
        <p:nvSpPr>
          <p:cNvPr id="8" name="CuadroTexto 7"/>
          <p:cNvSpPr txBox="1"/>
          <p:nvPr/>
        </p:nvSpPr>
        <p:spPr>
          <a:xfrm>
            <a:off x="374177" y="1201004"/>
            <a:ext cx="6640772" cy="5170646"/>
          </a:xfrm>
          <a:prstGeom prst="rect">
            <a:avLst/>
          </a:prstGeom>
          <a:noFill/>
        </p:spPr>
        <p:txBody>
          <a:bodyPr wrap="square" rtlCol="0">
            <a:spAutoFit/>
          </a:bodyPr>
          <a:lstStyle/>
          <a:p>
            <a:pPr marL="285750" indent="-285750">
              <a:buFont typeface="Arial" panose="020B0604020202020204" pitchFamily="34" charset="0"/>
              <a:buChar char="•"/>
            </a:pPr>
            <a:r>
              <a:rPr lang="es-MX" sz="2200" dirty="0" smtClean="0"/>
              <a:t>El nivel de información que compre el individuo dependerá del precio unitario de los mensajes de información</a:t>
            </a:r>
          </a:p>
          <a:p>
            <a:pPr marL="285750" indent="-285750">
              <a:buFont typeface="Arial" panose="020B0604020202020204" pitchFamily="34" charset="0"/>
              <a:buChar char="•"/>
            </a:pPr>
            <a:r>
              <a:rPr lang="es-MX" sz="2200" dirty="0" smtClean="0"/>
              <a:t>Los costos de la información pueden variar de manera sustancial de un individuo a otro</a:t>
            </a:r>
          </a:p>
          <a:p>
            <a:pPr marL="285750" indent="-285750">
              <a:buFont typeface="Arial" panose="020B0604020202020204" pitchFamily="34" charset="0"/>
              <a:buChar char="•"/>
            </a:pPr>
            <a:r>
              <a:rPr lang="es-MX" sz="2200" dirty="0" smtClean="0"/>
              <a:t>El nivel de información de un participante en las transacciones de mercado puede ser diferente del de otro</a:t>
            </a:r>
          </a:p>
          <a:p>
            <a:pPr marL="285750" indent="-285750">
              <a:buFont typeface="Arial" panose="020B0604020202020204" pitchFamily="34" charset="0"/>
              <a:buChar char="•"/>
            </a:pPr>
            <a:r>
              <a:rPr lang="es-MX" sz="2200" dirty="0" smtClean="0"/>
              <a:t>En muchas ocasiones los costos de información pueden ser muy bajos y estas diferencias pueden ser insignificantes</a:t>
            </a:r>
          </a:p>
          <a:p>
            <a:pPr marL="285750" indent="-285750">
              <a:buFont typeface="Arial" panose="020B0604020202020204" pitchFamily="34" charset="0"/>
              <a:buChar char="•"/>
            </a:pPr>
            <a:r>
              <a:rPr lang="es-MX" sz="2200" dirty="0" smtClean="0"/>
              <a:t>Cuando los costos de información son altos, y cuando varían de un individuo a otro, cabe esperar que consideren ventajoso adquirir distintas cantidades de información</a:t>
            </a:r>
            <a:endParaRPr lang="es-MX" sz="2200" dirty="0"/>
          </a:p>
        </p:txBody>
      </p:sp>
    </p:spTree>
    <p:extLst>
      <p:ext uri="{BB962C8B-B14F-4D97-AF65-F5344CB8AC3E}">
        <p14:creationId xmlns:p14="http://schemas.microsoft.com/office/powerpoint/2010/main" val="17441883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3404"/>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Información y seguros</a:t>
            </a:r>
            <a:endParaRPr lang="es-MX" sz="32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502024" y="1680880"/>
            <a:ext cx="5459505" cy="4939834"/>
          </a:xfrm>
        </p:spPr>
        <p:txBody>
          <a:bodyPr>
            <a:normAutofit/>
          </a:bodyPr>
          <a:lstStyle/>
          <a:p>
            <a:r>
              <a:rPr lang="es-MX" sz="2200" dirty="0" smtClean="0"/>
              <a:t>El mercado de seguros esta caracterizado por una serie de asimetrías en la información</a:t>
            </a:r>
          </a:p>
          <a:p>
            <a:r>
              <a:rPr lang="es-MX" sz="2200" dirty="0" smtClean="0"/>
              <a:t>Surgen de la diferencia de la información que los compradores y vendedores de seguros tienen respecto al hecho incierto que es el objeto del seguro</a:t>
            </a:r>
          </a:p>
          <a:p>
            <a:r>
              <a:rPr lang="es-MX" sz="2200" dirty="0" smtClean="0"/>
              <a:t>Los compradores de un seguro afrontan de manera directa la incertidumbre y suelen estar en mejor posición para conocer la verdadera probabilidad de que se produzca</a:t>
            </a:r>
          </a:p>
          <a:p>
            <a:r>
              <a:rPr lang="es-MX" sz="2200" dirty="0" smtClean="0"/>
              <a:t>Con frecuencia pueden tomar medidas que podrían afectar esa probabilidad</a:t>
            </a:r>
            <a:endParaRPr lang="es-MX" sz="22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52</a:t>
            </a:fld>
            <a:endParaRPr lang="en-US" dirty="0"/>
          </a:p>
        </p:txBody>
      </p:sp>
      <p:pic>
        <p:nvPicPr>
          <p:cNvPr id="5" name="Imagen 4"/>
          <p:cNvPicPr>
            <a:picLocks noChangeAspect="1"/>
          </p:cNvPicPr>
          <p:nvPr/>
        </p:nvPicPr>
        <p:blipFill>
          <a:blip r:embed="rId2"/>
          <a:stretch>
            <a:fillRect/>
          </a:stretch>
        </p:blipFill>
        <p:spPr>
          <a:xfrm>
            <a:off x="6096000" y="1694329"/>
            <a:ext cx="5967426" cy="4356000"/>
          </a:xfrm>
          <a:prstGeom prst="rect">
            <a:avLst/>
          </a:prstGeom>
        </p:spPr>
      </p:pic>
    </p:spTree>
    <p:extLst>
      <p:ext uri="{BB962C8B-B14F-4D97-AF65-F5344CB8AC3E}">
        <p14:creationId xmlns:p14="http://schemas.microsoft.com/office/powerpoint/2010/main" val="33858922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3421"/>
            <a:ext cx="10515600" cy="818216"/>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Riesgo moral</a:t>
            </a:r>
            <a:endParaRPr lang="es-MX" sz="32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03412" y="1156448"/>
            <a:ext cx="5692588" cy="5123329"/>
          </a:xfrm>
        </p:spPr>
        <p:txBody>
          <a:bodyPr>
            <a:noAutofit/>
          </a:bodyPr>
          <a:lstStyle/>
          <a:p>
            <a:r>
              <a:rPr lang="es-MX" sz="2100" dirty="0" smtClean="0"/>
              <a:t>Los individuos pueden tomar medidas que influirán en la probabilidad de que se produzca un hecho que entraña un riesgo</a:t>
            </a:r>
          </a:p>
          <a:p>
            <a:r>
              <a:rPr lang="es-MX" sz="2100" dirty="0" smtClean="0"/>
              <a:t>Quien maximice su utilidad procurara reducir los riesgos hasta el punto en el cual la ganancia marginal de tomar mayores precauciones sea igual al costo marginal que entrañen dichas precauciones</a:t>
            </a:r>
          </a:p>
          <a:p>
            <a:r>
              <a:rPr lang="es-MX" sz="2100" dirty="0" smtClean="0"/>
              <a:t>Ante la cobertura de un seguro, el calculo podría cambiar.</a:t>
            </a:r>
          </a:p>
          <a:p>
            <a:r>
              <a:rPr lang="es-MX" sz="2100" dirty="0" smtClean="0"/>
              <a:t>Si se está totalmente asegurado contra las pérdidas, se tendrá menos incentivos para tomar costosas medidas de precaución y, por lo tanto, aumentaría la probabilidad de que se sufriera una pérdida</a:t>
            </a:r>
          </a:p>
          <a:p>
            <a:r>
              <a:rPr lang="es-MX" sz="2100" dirty="0" smtClean="0"/>
              <a:t>Esta respuesta conductual ante la cobertura de los seguros se conoce como riesgo moral</a:t>
            </a:r>
            <a:endParaRPr lang="es-MX" sz="21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53</a:t>
            </a:fld>
            <a:endParaRPr lang="en-US"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0999" y="1292227"/>
            <a:ext cx="5377408" cy="4284000"/>
          </a:xfrm>
          <a:prstGeom prst="rect">
            <a:avLst/>
          </a:prstGeom>
        </p:spPr>
      </p:pic>
      <p:sp>
        <p:nvSpPr>
          <p:cNvPr id="6" name="CuadroTexto 5"/>
          <p:cNvSpPr txBox="1"/>
          <p:nvPr/>
        </p:nvSpPr>
        <p:spPr>
          <a:xfrm>
            <a:off x="6290983" y="5674661"/>
            <a:ext cx="5715000" cy="1200329"/>
          </a:xfrm>
          <a:prstGeom prst="rect">
            <a:avLst/>
          </a:prstGeom>
          <a:noFill/>
        </p:spPr>
        <p:txBody>
          <a:bodyPr wrap="square" rtlCol="0">
            <a:spAutoFit/>
          </a:bodyPr>
          <a:lstStyle/>
          <a:p>
            <a:r>
              <a:rPr lang="es-MX" dirty="0" smtClean="0"/>
              <a:t>El riesgo moral es el efecto que la cobertura de los seguros tienen en las decisiones que toman los individuos para tomar medidas que podrías modificar  la probabilidad de sufrir pérdidas o el tamaño de éstas</a:t>
            </a:r>
            <a:endParaRPr lang="es-MX" dirty="0"/>
          </a:p>
        </p:txBody>
      </p:sp>
    </p:spTree>
    <p:extLst>
      <p:ext uri="{BB962C8B-B14F-4D97-AF65-F5344CB8AC3E}">
        <p14:creationId xmlns:p14="http://schemas.microsoft.com/office/powerpoint/2010/main" val="40946397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70995"/>
            <a:ext cx="10515600" cy="656851"/>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El modelo matemático</a:t>
            </a:r>
            <a:endParaRPr lang="es-MX" sz="32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1021976"/>
                <a:ext cx="10515600" cy="5699499"/>
              </a:xfrm>
            </p:spPr>
            <p:txBody>
              <a:bodyPr>
                <a:normAutofit lnSpcReduction="10000"/>
              </a:bodyPr>
              <a:lstStyle/>
              <a:p>
                <a:r>
                  <a:rPr lang="es-MX" sz="2200" dirty="0" smtClean="0"/>
                  <a:t>Suponiendo que un individuo </a:t>
                </a:r>
                <a:r>
                  <a:rPr lang="es-MX" sz="2200" dirty="0" err="1" smtClean="0"/>
                  <a:t>averso</a:t>
                </a:r>
                <a:r>
                  <a:rPr lang="es-MX" sz="2200" dirty="0" smtClean="0"/>
                  <a:t> al riesgo afronta la posibilidad de sufrir una pérdida (</a:t>
                </a:r>
                <a14:m>
                  <m:oMath xmlns:m="http://schemas.openxmlformats.org/officeDocument/2006/math">
                    <m:r>
                      <a:rPr lang="es-MX" sz="2200" i="1">
                        <a:latin typeface="Cambria Math" panose="02040503050406030204" pitchFamily="18" charset="0"/>
                      </a:rPr>
                      <m:t>𝑙</m:t>
                    </m:r>
                  </m:oMath>
                </a14:m>
                <a:r>
                  <a:rPr lang="es-MX" sz="2200" dirty="0" smtClean="0"/>
                  <a:t>) que reducirá su riqueza inicial (</a:t>
                </a:r>
                <a:r>
                  <a:rPr lang="es-MX" sz="2200" i="1" dirty="0" smtClean="0">
                    <a:latin typeface="Cambria Math" panose="02040503050406030204" pitchFamily="18" charset="0"/>
                    <a:ea typeface="Cambria Math" panose="02040503050406030204" pitchFamily="18" charset="0"/>
                  </a:rPr>
                  <a:t>W</a:t>
                </a:r>
                <a:r>
                  <a:rPr lang="es-MX" sz="2200" baseline="-25000" dirty="0" smtClean="0">
                    <a:latin typeface="Cambria Math" panose="02040503050406030204" pitchFamily="18" charset="0"/>
                    <a:ea typeface="Cambria Math" panose="02040503050406030204" pitchFamily="18" charset="0"/>
                  </a:rPr>
                  <a:t>0</a:t>
                </a:r>
                <a:r>
                  <a:rPr lang="es-MX" sz="2200" dirty="0" smtClean="0"/>
                  <a:t>)</a:t>
                </a:r>
              </a:p>
              <a:p>
                <a:r>
                  <a:rPr lang="es-MX" sz="2200" dirty="0" smtClean="0"/>
                  <a:t>La probabilidad del siniestro es </a:t>
                </a:r>
                <a:r>
                  <a:rPr lang="es-MX" sz="2200" dirty="0" smtClean="0">
                    <a:latin typeface="Symbol" panose="05050102010706020507" pitchFamily="18" charset="2"/>
                  </a:rPr>
                  <a:t>p</a:t>
                </a:r>
                <a:r>
                  <a:rPr lang="es-MX" sz="2200" dirty="0" smtClean="0"/>
                  <a:t>, la cual se puede reducir de pendiendo de la cantidad (</a:t>
                </a:r>
                <a:r>
                  <a:rPr lang="es-MX" sz="2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s-MX" sz="2200" dirty="0" smtClean="0"/>
                  <a:t>) que gaste en medidas precautorias</a:t>
                </a:r>
              </a:p>
              <a:p>
                <a:r>
                  <a:rPr lang="es-MX" sz="2200" dirty="0" smtClean="0"/>
                  <a:t>Suponemos dos estados de la naturaleza, los cuales son independientes. Estado </a:t>
                </a:r>
                <a:r>
                  <a:rPr lang="es-MX" sz="2200" dirty="0" smtClean="0">
                    <a:latin typeface="Times New Roman" panose="02020603050405020304" pitchFamily="18" charset="0"/>
                    <a:cs typeface="Times New Roman" panose="02020603050405020304" pitchFamily="18" charset="0"/>
                  </a:rPr>
                  <a:t>1</a:t>
                </a:r>
                <a:r>
                  <a:rPr lang="es-MX" sz="2200" dirty="0" smtClean="0"/>
                  <a:t> (sin pérdidas), estado </a:t>
                </a:r>
                <a:r>
                  <a:rPr lang="es-MX" sz="2200" dirty="0" smtClean="0">
                    <a:latin typeface="Times New Roman" panose="02020603050405020304" pitchFamily="18" charset="0"/>
                    <a:cs typeface="Times New Roman" panose="02020603050405020304" pitchFamily="18" charset="0"/>
                  </a:rPr>
                  <a:t>2</a:t>
                </a:r>
                <a:r>
                  <a:rPr lang="es-MX" sz="2200" dirty="0" smtClean="0"/>
                  <a:t> (con pérdidas)</a:t>
                </a:r>
              </a:p>
              <a:p>
                <a:r>
                  <a:rPr lang="es-MX" sz="2200" dirty="0" smtClean="0"/>
                  <a:t>En ausencia de cobertura de riesgos: </a:t>
                </a: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1</m:t>
                        </m:r>
                      </m:sub>
                    </m:sSub>
                    <m:r>
                      <a:rPr lang="es-MX" sz="2000" b="0" i="1" smtClean="0">
                        <a:latin typeface="Cambria Math" panose="02040503050406030204" pitchFamily="18" charset="0"/>
                      </a:rPr>
                      <m:t>=</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0</m:t>
                        </m:r>
                      </m:sub>
                    </m:sSub>
                    <m:r>
                      <a:rPr lang="es-MX" sz="2000" b="0" i="1" smtClean="0">
                        <a:latin typeface="Cambria Math" panose="02040503050406030204" pitchFamily="18" charset="0"/>
                      </a:rPr>
                      <m:t>−</m:t>
                    </m:r>
                    <m:r>
                      <a:rPr lang="es-MX" sz="2000" b="0" i="1" smtClean="0">
                        <a:latin typeface="Cambria Math" panose="02040503050406030204" pitchFamily="18" charset="0"/>
                      </a:rPr>
                      <m:t>𝑎</m:t>
                    </m:r>
                  </m:oMath>
                </a14:m>
                <a:r>
                  <a:rPr lang="es-MX" sz="2000" dirty="0" smtClean="0"/>
                  <a:t>   y  </a:t>
                </a: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2</m:t>
                        </m:r>
                      </m:sub>
                    </m:sSub>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0</m:t>
                        </m:r>
                      </m:sub>
                    </m:sSub>
                    <m:r>
                      <a:rPr lang="es-MX" sz="2000" i="1">
                        <a:latin typeface="Cambria Math" panose="02040503050406030204" pitchFamily="18" charset="0"/>
                      </a:rPr>
                      <m:t>−</m:t>
                    </m:r>
                    <m:r>
                      <a:rPr lang="es-MX" sz="2000" i="1">
                        <a:latin typeface="Cambria Math" panose="02040503050406030204" pitchFamily="18" charset="0"/>
                      </a:rPr>
                      <m:t>𝑎</m:t>
                    </m:r>
                    <m:r>
                      <a:rPr lang="es-MX" sz="2000" b="0" i="1" smtClean="0">
                        <a:latin typeface="Cambria Math" panose="02040503050406030204" pitchFamily="18" charset="0"/>
                      </a:rPr>
                      <m:t>−</m:t>
                    </m:r>
                    <m:r>
                      <a:rPr lang="es-MX" sz="2000" b="0" i="1" smtClean="0">
                        <a:latin typeface="Cambria Math" panose="02040503050406030204" pitchFamily="18" charset="0"/>
                      </a:rPr>
                      <m:t>𝑙</m:t>
                    </m:r>
                  </m:oMath>
                </a14:m>
                <a:endParaRPr lang="es-MX" sz="2000" dirty="0" smtClean="0"/>
              </a:p>
              <a:p>
                <a:r>
                  <a:rPr lang="es-MX" sz="2200" dirty="0" smtClean="0"/>
                  <a:t>El individuo elige </a:t>
                </a:r>
                <a:r>
                  <a:rPr lang="es-MX" sz="2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s-MX" sz="2200" dirty="0" smtClean="0"/>
                  <a:t> para maximizar  </a:t>
                </a:r>
                <a14:m>
                  <m:oMath xmlns:m="http://schemas.openxmlformats.org/officeDocument/2006/math">
                    <m:r>
                      <a:rPr lang="es-MX" sz="2000" b="0" i="1" smtClean="0">
                        <a:latin typeface="Cambria Math" panose="02040503050406030204" pitchFamily="18" charset="0"/>
                      </a:rPr>
                      <m:t>𝑈𝐸</m:t>
                    </m:r>
                    <m:r>
                      <a:rPr lang="es-MX" sz="2000" b="0" i="1" smtClean="0">
                        <a:latin typeface="Cambria Math" panose="02040503050406030204" pitchFamily="18" charset="0"/>
                      </a:rPr>
                      <m:t>= </m:t>
                    </m:r>
                    <m:d>
                      <m:dPr>
                        <m:ctrlPr>
                          <a:rPr lang="es-MX" sz="2000" b="0" i="1" smtClean="0">
                            <a:latin typeface="Cambria Math" panose="02040503050406030204" pitchFamily="18" charset="0"/>
                          </a:rPr>
                        </m:ctrlPr>
                      </m:dPr>
                      <m:e>
                        <m:r>
                          <a:rPr lang="es-MX" sz="2000" b="0" i="1" smtClean="0">
                            <a:latin typeface="Cambria Math" panose="02040503050406030204" pitchFamily="18" charset="0"/>
                          </a:rPr>
                          <m:t>1−</m:t>
                        </m:r>
                        <m:r>
                          <a:rPr lang="es-MX" sz="2000" b="0" i="1" smtClean="0">
                            <a:latin typeface="Cambria Math" panose="02040503050406030204" pitchFamily="18" charset="0"/>
                            <a:ea typeface="Cambria Math" panose="02040503050406030204" pitchFamily="18" charset="0"/>
                          </a:rPr>
                          <m:t>𝜋</m:t>
                        </m:r>
                      </m:e>
                    </m:d>
                    <m:r>
                      <a:rPr lang="es-MX" sz="2000" b="0" i="1" smtClean="0">
                        <a:latin typeface="Cambria Math" panose="02040503050406030204" pitchFamily="18" charset="0"/>
                      </a:rPr>
                      <m:t>𝑢</m:t>
                    </m:r>
                    <m:d>
                      <m:dPr>
                        <m:ctrlPr>
                          <a:rPr lang="es-MX" sz="2000" b="0" i="1" smtClean="0">
                            <a:latin typeface="Cambria Math" panose="02040503050406030204" pitchFamily="18" charset="0"/>
                          </a:rPr>
                        </m:ctrlPr>
                      </m:dPr>
                      <m:e>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1</m:t>
                            </m:r>
                          </m:sub>
                        </m:sSub>
                      </m:e>
                    </m:d>
                    <m:r>
                      <a:rPr lang="es-MX" sz="2000" b="0" i="1" smtClean="0">
                        <a:latin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𝜋</m:t>
                    </m:r>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2</m:t>
                            </m:r>
                          </m:sub>
                        </m:sSub>
                      </m:e>
                    </m:d>
                  </m:oMath>
                </a14:m>
                <a:endParaRPr lang="es-MX" sz="2200" dirty="0" smtClean="0"/>
              </a:p>
              <a:p>
                <a:r>
                  <a:rPr lang="es-MX" sz="2200" dirty="0" smtClean="0"/>
                  <a:t>Dado que </a:t>
                </a:r>
                <a:r>
                  <a:rPr lang="es-MX" sz="2200" dirty="0">
                    <a:latin typeface="Symbol" panose="05050102010706020507" pitchFamily="18" charset="2"/>
                  </a:rPr>
                  <a:t>p</a:t>
                </a:r>
                <a:r>
                  <a:rPr lang="es-MX" sz="2200" dirty="0" smtClean="0"/>
                  <a:t> esta en función de </a:t>
                </a:r>
                <a:r>
                  <a:rPr lang="es-MX" sz="2200" i="1" dirty="0" smtClean="0">
                    <a:latin typeface="Times New Roman" panose="02020603050405020304" pitchFamily="18" charset="0"/>
                    <a:cs typeface="Times New Roman" panose="02020603050405020304" pitchFamily="18" charset="0"/>
                  </a:rPr>
                  <a:t>a</a:t>
                </a:r>
              </a:p>
              <a:p>
                <a:endParaRPr lang="es-MX" sz="700" i="1" dirty="0" smtClean="0">
                  <a:latin typeface="Times New Roman" panose="02020603050405020304" pitchFamily="18" charset="0"/>
                  <a:cs typeface="Times New Roman" panose="02020603050405020304" pitchFamily="18" charset="0"/>
                </a:endParaRPr>
              </a:p>
              <a:p>
                <a:pPr marL="0" indent="0">
                  <a:spcAft>
                    <a:spcPts val="1200"/>
                  </a:spcAft>
                  <a:buNone/>
                </a:pPr>
                <a14:m>
                  <m:oMathPara xmlns:m="http://schemas.openxmlformats.org/officeDocument/2006/math">
                    <m:oMathParaPr>
                      <m:jc m:val="centerGroup"/>
                    </m:oMathParaPr>
                    <m:oMath xmlns:m="http://schemas.openxmlformats.org/officeDocument/2006/math">
                      <m:f>
                        <m:fPr>
                          <m:ctrlPr>
                            <a:rPr lang="es-MX" sz="2000" i="1" smtClean="0">
                              <a:latin typeface="Cambria Math" panose="02040503050406030204" pitchFamily="18" charset="0"/>
                            </a:rPr>
                          </m:ctrlPr>
                        </m:fPr>
                        <m:num>
                          <m:r>
                            <a:rPr lang="es-MX" sz="200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𝑈𝐸</m:t>
                          </m:r>
                        </m:num>
                        <m:den>
                          <m:r>
                            <a:rPr lang="es-MX" sz="200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rPr>
                        <m:t>=−</m:t>
                      </m:r>
                      <m:r>
                        <a:rPr lang="es-MX" sz="2000" b="0" i="1" smtClean="0">
                          <a:latin typeface="Cambria Math" panose="02040503050406030204" pitchFamily="18" charset="0"/>
                        </a:rPr>
                        <m:t>𝑢</m:t>
                      </m:r>
                      <m:d>
                        <m:dPr>
                          <m:ctrlPr>
                            <a:rPr lang="es-MX" sz="2000" b="0" i="1" smtClean="0">
                              <a:latin typeface="Cambria Math" panose="02040503050406030204" pitchFamily="18" charset="0"/>
                            </a:rPr>
                          </m:ctrlPr>
                        </m:dPr>
                        <m:e>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1</m:t>
                              </m:r>
                            </m:sub>
                          </m:sSub>
                        </m:e>
                      </m:d>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smtClean="0">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ea typeface="Cambria Math" panose="02040503050406030204" pitchFamily="18" charset="0"/>
                        </a:rPr>
                        <m:t>−</m:t>
                      </m:r>
                      <m:d>
                        <m:dPr>
                          <m:ctrlPr>
                            <a:rPr lang="es-MX" sz="2000" i="1">
                              <a:latin typeface="Cambria Math" panose="02040503050406030204" pitchFamily="18" charset="0"/>
                            </a:rPr>
                          </m:ctrlPr>
                        </m:dPr>
                        <m:e>
                          <m:r>
                            <a:rPr lang="es-MX" sz="2000" i="1">
                              <a:latin typeface="Cambria Math" panose="02040503050406030204" pitchFamily="18" charset="0"/>
                            </a:rPr>
                            <m:t>1−</m:t>
                          </m:r>
                          <m:r>
                            <a:rPr lang="es-MX" sz="2000" i="1">
                              <a:latin typeface="Cambria Math" panose="02040503050406030204" pitchFamily="18" charset="0"/>
                              <a:ea typeface="Cambria Math" panose="02040503050406030204" pitchFamily="18" charset="0"/>
                            </a:rPr>
                            <m:t>𝜋</m:t>
                          </m:r>
                        </m:e>
                      </m:d>
                      <m:sSup>
                        <m:sSupPr>
                          <m:ctrlPr>
                            <a:rPr lang="es-MX" sz="2000" b="0" i="1" smtClean="0">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1</m:t>
                              </m:r>
                            </m:sub>
                          </m:sSub>
                        </m:e>
                      </m:d>
                      <m:r>
                        <a:rPr lang="es-MX" sz="2000" i="1">
                          <a:latin typeface="Cambria Math" panose="02040503050406030204" pitchFamily="18" charset="0"/>
                        </a:rPr>
                        <m:t>+</m:t>
                      </m:r>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2</m:t>
                              </m:r>
                            </m:sub>
                          </m:sSub>
                        </m:e>
                      </m:d>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ea typeface="Cambria Math" panose="02040503050406030204" pitchFamily="18" charset="0"/>
                        </a:rPr>
                        <m:t>−</m:t>
                      </m:r>
                      <m:sSup>
                        <m:sSupPr>
                          <m:ctrlPr>
                            <a:rPr lang="es-MX" sz="2000" i="1">
                              <a:latin typeface="Cambria Math" panose="02040503050406030204" pitchFamily="18" charset="0"/>
                              <a:ea typeface="Cambria Math" panose="02040503050406030204" pitchFamily="18" charset="0"/>
                            </a:rPr>
                          </m:ctrlPr>
                        </m:sSupPr>
                        <m:e>
                          <m:r>
                            <a:rPr lang="es-MX" sz="2000" i="1" smtClean="0">
                              <a:latin typeface="Cambria Math" panose="02040503050406030204" pitchFamily="18" charset="0"/>
                              <a:ea typeface="Cambria Math" panose="02040503050406030204" pitchFamily="18" charset="0"/>
                            </a:rPr>
                            <m:t>𝜋</m:t>
                          </m:r>
                          <m:r>
                            <a:rPr lang="es-MX" sz="2000" i="1">
                              <a:latin typeface="Cambria Math" panose="02040503050406030204" pitchFamily="18" charset="0"/>
                            </a:rPr>
                            <m:t>𝑢</m:t>
                          </m:r>
                        </m:e>
                        <m:sup>
                          <m:r>
                            <a:rPr lang="es-MX" sz="2000" i="1">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2</m:t>
                              </m:r>
                            </m:sub>
                          </m:sSub>
                        </m:e>
                      </m:d>
                      <m:r>
                        <a:rPr lang="es-MX" sz="2000" b="0" i="1" smtClean="0">
                          <a:latin typeface="Cambria Math" panose="02040503050406030204" pitchFamily="18" charset="0"/>
                        </a:rPr>
                        <m:t>=0</m:t>
                      </m:r>
                    </m:oMath>
                  </m:oMathPara>
                </a14:m>
                <a:endParaRPr lang="es-MX" sz="2000" dirty="0" smtClean="0"/>
              </a:p>
              <a:p>
                <a:pPr marL="0" indent="0">
                  <a:spcAft>
                    <a:spcPts val="1200"/>
                  </a:spcAft>
                  <a:buNone/>
                </a:pPr>
                <a14:m>
                  <m:oMathPara xmlns:m="http://schemas.openxmlformats.org/officeDocument/2006/math">
                    <m:oMathParaPr>
                      <m:jc m:val="centerGroup"/>
                    </m:oMathParaPr>
                    <m:oMath xmlns:m="http://schemas.openxmlformats.org/officeDocument/2006/math">
                      <m:sSup>
                        <m:sSupPr>
                          <m:ctrlPr>
                            <a:rPr lang="es-MX" sz="2000" i="1">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ea typeface="Cambria Math" panose="02040503050406030204" pitchFamily="18" charset="0"/>
                            </a:rPr>
                            <m:t>𝜋</m:t>
                          </m:r>
                          <m:r>
                            <a:rPr lang="es-MX" sz="2000" i="1">
                              <a:latin typeface="Cambria Math" panose="02040503050406030204" pitchFamily="18" charset="0"/>
                            </a:rPr>
                            <m:t>𝑢</m:t>
                          </m:r>
                        </m:e>
                        <m:sup>
                          <m:r>
                            <a:rPr lang="es-MX" sz="2000" i="1">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2</m:t>
                              </m:r>
                            </m:sub>
                          </m:sSub>
                        </m:e>
                      </m:d>
                      <m:r>
                        <a:rPr lang="es-MX" sz="2000" b="0" i="1" smtClean="0">
                          <a:latin typeface="Cambria Math" panose="02040503050406030204" pitchFamily="18" charset="0"/>
                        </a:rPr>
                        <m:t>+</m:t>
                      </m:r>
                      <m:d>
                        <m:dPr>
                          <m:ctrlPr>
                            <a:rPr lang="es-MX" sz="2000" i="1">
                              <a:latin typeface="Cambria Math" panose="02040503050406030204" pitchFamily="18" charset="0"/>
                            </a:rPr>
                          </m:ctrlPr>
                        </m:dPr>
                        <m:e>
                          <m:r>
                            <a:rPr lang="es-MX" sz="2000" i="1">
                              <a:latin typeface="Cambria Math" panose="02040503050406030204" pitchFamily="18" charset="0"/>
                            </a:rPr>
                            <m:t>1−</m:t>
                          </m:r>
                          <m:r>
                            <a:rPr lang="es-MX" sz="2000" i="1">
                              <a:latin typeface="Cambria Math" panose="02040503050406030204" pitchFamily="18" charset="0"/>
                              <a:ea typeface="Cambria Math" panose="02040503050406030204" pitchFamily="18" charset="0"/>
                            </a:rPr>
                            <m:t>𝜋</m:t>
                          </m:r>
                        </m:e>
                      </m:d>
                      <m:sSup>
                        <m:sSupPr>
                          <m:ctrlPr>
                            <a:rPr lang="es-MX" sz="2000" i="1">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rPr>
                            <m:t>𝑢</m:t>
                          </m:r>
                        </m:e>
                        <m:sup>
                          <m:r>
                            <a:rPr lang="es-MX" sz="2000" i="1">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1</m:t>
                              </m:r>
                            </m:sub>
                          </m:sSub>
                        </m:e>
                      </m:d>
                      <m:r>
                        <a:rPr lang="es-MX" sz="2000" b="0" i="1" smtClean="0">
                          <a:latin typeface="Cambria Math" panose="02040503050406030204" pitchFamily="18" charset="0"/>
                        </a:rPr>
                        <m:t>=</m:t>
                      </m:r>
                      <m:d>
                        <m:dPr>
                          <m:begChr m:val="["/>
                          <m:endChr m:val="]"/>
                          <m:ctrlPr>
                            <a:rPr lang="es-MX" sz="2000" i="1" smtClean="0">
                              <a:latin typeface="Cambria Math" panose="02040503050406030204" pitchFamily="18" charset="0"/>
                            </a:rPr>
                          </m:ctrlPr>
                        </m:dPr>
                        <m:e>
                          <m:r>
                            <a:rPr lang="es-MX" sz="2000" i="1">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2</m:t>
                                  </m:r>
                                </m:sub>
                              </m:sSub>
                            </m:e>
                          </m:d>
                          <m:r>
                            <a:rPr lang="es-MX" sz="2000" i="1">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1</m:t>
                                  </m:r>
                                </m:sub>
                              </m:sSub>
                            </m:e>
                          </m:d>
                        </m:e>
                      </m:d>
                      <m:f>
                        <m:fPr>
                          <m:ctrlPr>
                            <a:rPr lang="es-MX" sz="2000" i="1" smtClean="0">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oMath>
                  </m:oMathPara>
                </a14:m>
                <a:endParaRPr lang="es-MX" sz="2000" dirty="0" smtClean="0"/>
              </a:p>
              <a:p>
                <a:pPr marL="0" indent="0" algn="ctr">
                  <a:spcAft>
                    <a:spcPts val="1200"/>
                  </a:spcAft>
                  <a:buNone/>
                </a:pPr>
                <a:r>
                  <a:rPr lang="es-MX" sz="2000" b="1" dirty="0" smtClean="0">
                    <a:solidFill>
                      <a:schemeClr val="accent2">
                        <a:lumMod val="50000"/>
                      </a:schemeClr>
                    </a:solidFill>
                  </a:rPr>
                  <a:t>Se deben tomar medidas precautorias hasta el punto que el </a:t>
                </a:r>
                <a:r>
                  <a:rPr lang="es-MX" sz="2000" b="1" i="1" dirty="0" smtClean="0">
                    <a:solidFill>
                      <a:schemeClr val="accent2">
                        <a:lumMod val="50000"/>
                      </a:schemeClr>
                    </a:solidFill>
                    <a:latin typeface="Times New Roman" panose="02020603050405020304" pitchFamily="18" charset="0"/>
                    <a:cs typeface="Times New Roman" panose="02020603050405020304" pitchFamily="18" charset="0"/>
                  </a:rPr>
                  <a:t>CMg</a:t>
                </a:r>
                <a:r>
                  <a:rPr lang="es-MX" sz="2000" b="1" dirty="0" smtClean="0">
                    <a:solidFill>
                      <a:schemeClr val="accent2">
                        <a:lumMod val="50000"/>
                      </a:schemeClr>
                    </a:solidFill>
                  </a:rPr>
                  <a:t> de la </a:t>
                </a:r>
                <a:r>
                  <a:rPr lang="es-MX" sz="2000" b="1" i="1" dirty="0" smtClean="0">
                    <a:solidFill>
                      <a:schemeClr val="accent2">
                        <a:lumMod val="50000"/>
                      </a:schemeClr>
                    </a:solidFill>
                    <a:latin typeface="Times New Roman" panose="02020603050405020304" pitchFamily="18" charset="0"/>
                    <a:cs typeface="Times New Roman" panose="02020603050405020304" pitchFamily="18" charset="0"/>
                  </a:rPr>
                  <a:t>UE</a:t>
                </a:r>
                <a:r>
                  <a:rPr lang="es-MX" sz="2000" b="1" dirty="0" smtClean="0">
                    <a:solidFill>
                      <a:schemeClr val="accent2">
                        <a:lumMod val="50000"/>
                      </a:schemeClr>
                    </a:solidFill>
                  </a:rPr>
                  <a:t> cuando hasta un peso más en estas medidas sea igual a la reducción del valor esperado de la pérdida de utilidad que podría encontrarse en épocas malas</a:t>
                </a:r>
                <a:endParaRPr lang="es-MX" sz="2000" b="1" dirty="0">
                  <a:solidFill>
                    <a:schemeClr val="accent2">
                      <a:lumMod val="50000"/>
                    </a:schemeClr>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1021976"/>
                <a:ext cx="10515600" cy="5699499"/>
              </a:xfrm>
              <a:blipFill rotWithShape="0">
                <a:blip r:embed="rId2"/>
                <a:stretch>
                  <a:fillRect l="-696" t="-1818" r="-406"/>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54</a:t>
            </a:fld>
            <a:endParaRPr lang="en-US" dirty="0"/>
          </a:p>
        </p:txBody>
      </p:sp>
    </p:spTree>
    <p:extLst>
      <p:ext uri="{BB962C8B-B14F-4D97-AF65-F5344CB8AC3E}">
        <p14:creationId xmlns:p14="http://schemas.microsoft.com/office/powerpoint/2010/main" val="24050390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70995"/>
            <a:ext cx="10515600" cy="656851"/>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Comportamiento con un seguro y vigilancia perfecta</a:t>
            </a:r>
            <a:endParaRPr lang="es-MX" sz="32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1021976"/>
                <a:ext cx="10515600" cy="5699499"/>
              </a:xfrm>
            </p:spPr>
            <p:txBody>
              <a:bodyPr>
                <a:normAutofit fontScale="92500" lnSpcReduction="20000"/>
              </a:bodyPr>
              <a:lstStyle/>
              <a:p>
                <a:r>
                  <a:rPr lang="es-MX" sz="2200" dirty="0" smtClean="0"/>
                  <a:t>Cuando existe la cobertura de un seguro, le pagaría </a:t>
                </a:r>
                <a:r>
                  <a:rPr lang="es-MX" sz="2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200" dirty="0" smtClean="0">
                    <a:effectLst>
                      <a:outerShdw blurRad="38100" dist="38100" dir="2700000" algn="tl">
                        <a:srgbClr val="000000">
                          <a:alpha val="43137"/>
                        </a:srgbClr>
                      </a:outerShdw>
                    </a:effectLst>
                  </a:rPr>
                  <a:t> </a:t>
                </a:r>
                <a:r>
                  <a:rPr lang="es-MX" sz="2200" dirty="0" smtClean="0"/>
                  <a:t>si sufriera una pérdida (</a:t>
                </a:r>
                <a14:m>
                  <m:oMath xmlns:m="http://schemas.openxmlformats.org/officeDocument/2006/math">
                    <m:r>
                      <a:rPr lang="es-MX" sz="2200" i="1">
                        <a:latin typeface="Cambria Math" panose="02040503050406030204" pitchFamily="18" charset="0"/>
                      </a:rPr>
                      <m:t>𝑙</m:t>
                    </m:r>
                  </m:oMath>
                </a14:m>
                <a:r>
                  <a:rPr lang="es-MX" sz="2200" dirty="0" smtClean="0"/>
                  <a:t>) y la prima de éste seguro estaría dada por </a:t>
                </a:r>
                <a:r>
                  <a:rPr lang="es-MX" sz="22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es-MX" sz="2200" dirty="0" smtClean="0"/>
                  <a:t>, la cual depende de </a:t>
                </a:r>
                <a:r>
                  <a:rPr lang="es-MX" sz="22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200" dirty="0">
                    <a:effectLst>
                      <a:outerShdw blurRad="38100" dist="38100" dir="2700000" algn="tl">
                        <a:srgbClr val="000000">
                          <a:alpha val="43137"/>
                        </a:srgbClr>
                      </a:outerShdw>
                    </a:effectLst>
                  </a:rPr>
                  <a:t> </a:t>
                </a:r>
                <a:endParaRPr lang="es-MX" sz="2200" dirty="0" smtClean="0"/>
              </a:p>
              <a:p>
                <a:r>
                  <a:rPr lang="es-MX" sz="2200" dirty="0" smtClean="0"/>
                  <a:t>La riqueza de las dos situaciones posibles serán: </a:t>
                </a: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1</m:t>
                        </m:r>
                      </m:sub>
                    </m:sSub>
                    <m:r>
                      <a:rPr lang="es-MX" sz="2000" b="0" i="1" smtClean="0">
                        <a:latin typeface="Cambria Math" panose="02040503050406030204" pitchFamily="18" charset="0"/>
                      </a:rPr>
                      <m:t>=</m:t>
                    </m:r>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0</m:t>
                        </m:r>
                      </m:sub>
                    </m:sSub>
                    <m:r>
                      <a:rPr lang="es-MX" sz="2000" b="0" i="1" smtClean="0">
                        <a:latin typeface="Cambria Math" panose="02040503050406030204" pitchFamily="18" charset="0"/>
                      </a:rPr>
                      <m:t>−</m:t>
                    </m:r>
                    <m:r>
                      <a:rPr lang="es-MX" sz="2000" b="0" i="1" smtClean="0">
                        <a:latin typeface="Cambria Math" panose="02040503050406030204" pitchFamily="18" charset="0"/>
                      </a:rPr>
                      <m:t>𝑎</m:t>
                    </m:r>
                    <m:r>
                      <a:rPr lang="es-MX" sz="2000" b="0" i="1" smtClean="0">
                        <a:latin typeface="Cambria Math" panose="02040503050406030204" pitchFamily="18" charset="0"/>
                      </a:rPr>
                      <m:t>−</m:t>
                    </m:r>
                    <m:r>
                      <a:rPr lang="es-MX" sz="2000" b="0" i="1" smtClean="0">
                        <a:latin typeface="Cambria Math" panose="02040503050406030204" pitchFamily="18" charset="0"/>
                      </a:rPr>
                      <m:t>𝑝</m:t>
                    </m:r>
                  </m:oMath>
                </a14:m>
                <a:r>
                  <a:rPr lang="es-MX" sz="2000" dirty="0" smtClean="0"/>
                  <a:t>   y  </a:t>
                </a:r>
                <a14:m>
                  <m:oMath xmlns:m="http://schemas.openxmlformats.org/officeDocument/2006/math">
                    <m:sSub>
                      <m:sSubPr>
                        <m:ctrlPr>
                          <a:rPr lang="es-MX" sz="200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2</m:t>
                        </m:r>
                      </m:sub>
                    </m:sSub>
                    <m:r>
                      <a:rPr lang="es-MX" sz="2000" b="0" i="1" smtClean="0">
                        <a:latin typeface="Cambria Math" panose="02040503050406030204" pitchFamily="18" charset="0"/>
                      </a:rPr>
                      <m:t>=</m:t>
                    </m:r>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0</m:t>
                        </m:r>
                      </m:sub>
                    </m:sSub>
                    <m:r>
                      <a:rPr lang="es-MX" sz="2000" i="1">
                        <a:latin typeface="Cambria Math" panose="02040503050406030204" pitchFamily="18" charset="0"/>
                      </a:rPr>
                      <m:t>−</m:t>
                    </m:r>
                    <m:r>
                      <a:rPr lang="es-MX" sz="2000" i="1">
                        <a:latin typeface="Cambria Math" panose="02040503050406030204" pitchFamily="18" charset="0"/>
                      </a:rPr>
                      <m:t>𝑎</m:t>
                    </m:r>
                    <m:r>
                      <a:rPr lang="es-MX" sz="2000" b="0" i="1" smtClean="0">
                        <a:latin typeface="Cambria Math" panose="02040503050406030204" pitchFamily="18" charset="0"/>
                      </a:rPr>
                      <m:t>−</m:t>
                    </m:r>
                    <m:r>
                      <a:rPr lang="es-MX" sz="2000" b="0" i="1" smtClean="0">
                        <a:latin typeface="Cambria Math" panose="02040503050406030204" pitchFamily="18" charset="0"/>
                      </a:rPr>
                      <m:t>𝑙</m:t>
                    </m:r>
                    <m:r>
                      <a:rPr lang="es-MX" sz="2000" b="0" i="1" smtClean="0">
                        <a:latin typeface="Cambria Math" panose="02040503050406030204" pitchFamily="18" charset="0"/>
                      </a:rPr>
                      <m:t>+</m:t>
                    </m:r>
                    <m:r>
                      <a:rPr lang="es-MX" sz="2000" b="0" i="1" smtClean="0">
                        <a:latin typeface="Cambria Math" panose="02040503050406030204" pitchFamily="18" charset="0"/>
                      </a:rPr>
                      <m:t>𝑥</m:t>
                    </m:r>
                  </m:oMath>
                </a14:m>
                <a:endParaRPr lang="es-MX" sz="2000" dirty="0" smtClean="0"/>
              </a:p>
              <a:p>
                <a:r>
                  <a:rPr lang="es-MX" sz="2200" dirty="0" smtClean="0"/>
                  <a:t>El individuo elige </a:t>
                </a:r>
                <a:r>
                  <a:rPr lang="es-MX" sz="2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a:t>
                </a:r>
                <a:r>
                  <a:rPr lang="es-MX" sz="2200" dirty="0" smtClean="0"/>
                  <a:t> y </a:t>
                </a:r>
                <a:r>
                  <a:rPr lang="es-MX" sz="22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200" dirty="0">
                    <a:effectLst>
                      <a:outerShdw blurRad="38100" dist="38100" dir="2700000" algn="tl">
                        <a:srgbClr val="000000">
                          <a:alpha val="43137"/>
                        </a:srgbClr>
                      </a:outerShdw>
                    </a:effectLst>
                  </a:rPr>
                  <a:t> </a:t>
                </a:r>
                <a:r>
                  <a:rPr lang="es-MX" sz="2200" dirty="0" smtClean="0"/>
                  <a:t>para maximizar  </a:t>
                </a:r>
              </a:p>
              <a:p>
                <a:r>
                  <a:rPr lang="es-MX" sz="2200" dirty="0" smtClean="0"/>
                  <a:t>Si la empresa de seguros pudiera conocer la probabilidad de que ocurra la pérdida, entonces se podría cobrar una prima justa: </a:t>
                </a:r>
                <a:r>
                  <a:rPr lang="es-MX" sz="2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 = </a:t>
                </a:r>
                <a:r>
                  <a:rPr lang="es-MX" sz="2200" b="1" dirty="0" smtClean="0">
                    <a:effectLst>
                      <a:outerShdw blurRad="38100" dist="38100" dir="2700000" algn="tl">
                        <a:srgbClr val="000000">
                          <a:alpha val="43137"/>
                        </a:srgbClr>
                      </a:outerShdw>
                    </a:effectLst>
                    <a:latin typeface="Symbol" panose="05050102010706020507" pitchFamily="18" charset="2"/>
                    <a:cs typeface="Times New Roman" panose="02020603050405020304" pitchFamily="18" charset="0"/>
                  </a:rPr>
                  <a:t>p </a:t>
                </a:r>
                <a:r>
                  <a:rPr lang="es-MX" sz="22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200" dirty="0" smtClean="0"/>
                  <a:t> </a:t>
                </a:r>
              </a:p>
              <a:p>
                <a:r>
                  <a:rPr lang="es-MX" sz="2200" dirty="0" smtClean="0"/>
                  <a:t>Con ésta póliza </a:t>
                </a:r>
                <a14:m>
                  <m:oMath xmlns:m="http://schemas.openxmlformats.org/officeDocument/2006/math">
                    <m:sSub>
                      <m:sSubPr>
                        <m:ctrlPr>
                          <a:rPr lang="es-MX" sz="2200" i="1">
                            <a:latin typeface="Cambria Math" panose="02040503050406030204" pitchFamily="18" charset="0"/>
                          </a:rPr>
                        </m:ctrlPr>
                      </m:sSubPr>
                      <m:e>
                        <m:r>
                          <a:rPr lang="es-MX" sz="2200" i="1">
                            <a:latin typeface="Cambria Math" panose="02040503050406030204" pitchFamily="18" charset="0"/>
                          </a:rPr>
                          <m:t>𝑊</m:t>
                        </m:r>
                      </m:e>
                      <m:sub>
                        <m:r>
                          <a:rPr lang="es-MX" sz="2200" i="1">
                            <a:latin typeface="Cambria Math" panose="02040503050406030204" pitchFamily="18" charset="0"/>
                          </a:rPr>
                          <m:t>1</m:t>
                        </m:r>
                      </m:sub>
                    </m:sSub>
                    <m:r>
                      <a:rPr lang="es-MX" sz="2200" i="1">
                        <a:latin typeface="Cambria Math" panose="02040503050406030204" pitchFamily="18" charset="0"/>
                      </a:rPr>
                      <m:t>=</m:t>
                    </m:r>
                    <m:sSub>
                      <m:sSubPr>
                        <m:ctrlPr>
                          <a:rPr lang="es-MX" sz="2200" i="1">
                            <a:latin typeface="Cambria Math" panose="02040503050406030204" pitchFamily="18" charset="0"/>
                          </a:rPr>
                        </m:ctrlPr>
                      </m:sSubPr>
                      <m:e>
                        <m:r>
                          <a:rPr lang="es-MX" sz="2200" i="1">
                            <a:latin typeface="Cambria Math" panose="02040503050406030204" pitchFamily="18" charset="0"/>
                          </a:rPr>
                          <m:t>𝑊</m:t>
                        </m:r>
                      </m:e>
                      <m:sub>
                        <m:r>
                          <a:rPr lang="es-MX" sz="2200" i="1">
                            <a:latin typeface="Cambria Math" panose="02040503050406030204" pitchFamily="18" charset="0"/>
                          </a:rPr>
                          <m:t>0</m:t>
                        </m:r>
                      </m:sub>
                    </m:sSub>
                    <m:r>
                      <a:rPr lang="es-MX" sz="2200" i="1">
                        <a:latin typeface="Cambria Math" panose="02040503050406030204" pitchFamily="18" charset="0"/>
                      </a:rPr>
                      <m:t>−</m:t>
                    </m:r>
                    <m:r>
                      <a:rPr lang="es-MX" sz="2200" i="1">
                        <a:latin typeface="Cambria Math" panose="02040503050406030204" pitchFamily="18" charset="0"/>
                      </a:rPr>
                      <m:t>𝑎</m:t>
                    </m:r>
                    <m:r>
                      <a:rPr lang="es-MX" sz="2200" i="1">
                        <a:latin typeface="Cambria Math" panose="02040503050406030204" pitchFamily="18" charset="0"/>
                      </a:rPr>
                      <m:t>−</m:t>
                    </m:r>
                    <m:r>
                      <a:rPr lang="es-MX" sz="220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𝑥</m:t>
                    </m:r>
                  </m:oMath>
                </a14:m>
                <a:r>
                  <a:rPr lang="es-MX" sz="2200" dirty="0"/>
                  <a:t>   y  </a:t>
                </a:r>
                <a14:m>
                  <m:oMath xmlns:m="http://schemas.openxmlformats.org/officeDocument/2006/math">
                    <m:sSub>
                      <m:sSubPr>
                        <m:ctrlPr>
                          <a:rPr lang="es-MX" sz="2200" i="1">
                            <a:latin typeface="Cambria Math" panose="02040503050406030204" pitchFamily="18" charset="0"/>
                          </a:rPr>
                        </m:ctrlPr>
                      </m:sSubPr>
                      <m:e>
                        <m:r>
                          <a:rPr lang="es-MX" sz="2200" i="1">
                            <a:latin typeface="Cambria Math" panose="02040503050406030204" pitchFamily="18" charset="0"/>
                          </a:rPr>
                          <m:t>𝑊</m:t>
                        </m:r>
                      </m:e>
                      <m:sub>
                        <m:r>
                          <a:rPr lang="es-MX" sz="2200" i="1">
                            <a:latin typeface="Cambria Math" panose="02040503050406030204" pitchFamily="18" charset="0"/>
                          </a:rPr>
                          <m:t>2</m:t>
                        </m:r>
                      </m:sub>
                    </m:sSub>
                    <m:r>
                      <a:rPr lang="es-MX" sz="2200" i="1">
                        <a:latin typeface="Cambria Math" panose="02040503050406030204" pitchFamily="18" charset="0"/>
                      </a:rPr>
                      <m:t>=</m:t>
                    </m:r>
                    <m:sSub>
                      <m:sSubPr>
                        <m:ctrlPr>
                          <a:rPr lang="es-MX" sz="2200" i="1">
                            <a:latin typeface="Cambria Math" panose="02040503050406030204" pitchFamily="18" charset="0"/>
                          </a:rPr>
                        </m:ctrlPr>
                      </m:sSubPr>
                      <m:e>
                        <m:r>
                          <a:rPr lang="es-MX" sz="2200" i="1">
                            <a:latin typeface="Cambria Math" panose="02040503050406030204" pitchFamily="18" charset="0"/>
                          </a:rPr>
                          <m:t>𝑊</m:t>
                        </m:r>
                      </m:e>
                      <m:sub>
                        <m:r>
                          <a:rPr lang="es-MX" sz="2200" i="1">
                            <a:latin typeface="Cambria Math" panose="02040503050406030204" pitchFamily="18" charset="0"/>
                          </a:rPr>
                          <m:t>0</m:t>
                        </m:r>
                      </m:sub>
                    </m:sSub>
                    <m:r>
                      <a:rPr lang="es-MX" sz="2200" i="1">
                        <a:latin typeface="Cambria Math" panose="02040503050406030204" pitchFamily="18" charset="0"/>
                      </a:rPr>
                      <m:t>−</m:t>
                    </m:r>
                    <m:r>
                      <a:rPr lang="es-MX" sz="2200" i="1">
                        <a:latin typeface="Cambria Math" panose="02040503050406030204" pitchFamily="18" charset="0"/>
                      </a:rPr>
                      <m:t>𝑎</m:t>
                    </m:r>
                    <m:r>
                      <a:rPr lang="es-MX" sz="2200" i="1">
                        <a:latin typeface="Cambria Math" panose="02040503050406030204" pitchFamily="18" charset="0"/>
                      </a:rPr>
                      <m:t>−</m:t>
                    </m:r>
                    <m:r>
                      <a:rPr lang="es-MX" sz="2200" i="1">
                        <a:latin typeface="Cambria Math" panose="02040503050406030204" pitchFamily="18" charset="0"/>
                      </a:rPr>
                      <m:t>𝑙</m:t>
                    </m:r>
                    <m:r>
                      <a:rPr lang="es-MX" sz="2200" i="1">
                        <a:latin typeface="Cambria Math" panose="02040503050406030204" pitchFamily="18" charset="0"/>
                      </a:rPr>
                      <m:t>+</m:t>
                    </m:r>
                    <m:d>
                      <m:dPr>
                        <m:ctrlPr>
                          <a:rPr lang="es-MX" sz="2200" i="1" smtClean="0">
                            <a:latin typeface="Cambria Math" panose="02040503050406030204" pitchFamily="18" charset="0"/>
                          </a:rPr>
                        </m:ctrlPr>
                      </m:dPr>
                      <m:e>
                        <m:r>
                          <a:rPr lang="es-MX" sz="2200" b="0" i="1" smtClean="0">
                            <a:latin typeface="Cambria Math" panose="02040503050406030204" pitchFamily="18" charset="0"/>
                          </a:rPr>
                          <m:t>1−</m:t>
                        </m:r>
                        <m:r>
                          <a:rPr lang="es-MX" sz="2200" b="0" i="1" smtClean="0">
                            <a:latin typeface="Cambria Math" panose="02040503050406030204" pitchFamily="18" charset="0"/>
                            <a:ea typeface="Cambria Math" panose="02040503050406030204" pitchFamily="18" charset="0"/>
                          </a:rPr>
                          <m:t>𝜋</m:t>
                        </m:r>
                      </m:e>
                    </m:d>
                    <m:r>
                      <a:rPr lang="es-MX" sz="2200" i="1">
                        <a:latin typeface="Cambria Math" panose="02040503050406030204" pitchFamily="18" charset="0"/>
                      </a:rPr>
                      <m:t>𝑥</m:t>
                    </m:r>
                  </m:oMath>
                </a14:m>
                <a:endParaRPr lang="es-MX" sz="2200" dirty="0" smtClean="0"/>
              </a:p>
              <a:p>
                <a:r>
                  <a:rPr lang="es-MX" sz="2400" dirty="0" smtClean="0"/>
                  <a:t>Si esto es independiente del estado, se puede maximizar la </a:t>
                </a:r>
                <a:r>
                  <a:rPr lang="es-MX" sz="2400" i="1" dirty="0" smtClean="0">
                    <a:latin typeface="Times New Roman" panose="02020603050405020304" pitchFamily="18" charset="0"/>
                    <a:cs typeface="Times New Roman" panose="02020603050405020304" pitchFamily="18" charset="0"/>
                  </a:rPr>
                  <a:t>UE</a:t>
                </a:r>
                <a:r>
                  <a:rPr lang="es-MX" sz="2400" dirty="0" smtClean="0"/>
                  <a:t> eligiendo </a:t>
                </a:r>
                <a:r>
                  <a:rPr lang="es-MX" sz="2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400" dirty="0" smtClean="0"/>
                  <a:t> de tal forma que </a:t>
                </a:r>
                <a:r>
                  <a:rPr lang="es-MX" sz="2400" i="1" dirty="0" smtClean="0">
                    <a:latin typeface="Times New Roman" panose="02020603050405020304" pitchFamily="18" charset="0"/>
                    <a:cs typeface="Times New Roman" panose="02020603050405020304" pitchFamily="18" charset="0"/>
                  </a:rPr>
                  <a:t>W</a:t>
                </a:r>
                <a:r>
                  <a:rPr lang="es-MX" sz="2400" baseline="-25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W</a:t>
                </a:r>
                <a:r>
                  <a:rPr lang="es-MX" sz="2400" baseline="-25000" dirty="0" smtClean="0">
                    <a:latin typeface="Times New Roman" panose="02020603050405020304" pitchFamily="18" charset="0"/>
                    <a:cs typeface="Times New Roman" panose="02020603050405020304" pitchFamily="18" charset="0"/>
                  </a:rPr>
                  <a:t>2</a:t>
                </a:r>
                <a:r>
                  <a:rPr lang="es-MX" sz="2400" dirty="0" smtClean="0"/>
                  <a:t>, lo cual exige un seguro de cobertura total (</a:t>
                </a:r>
                <a:r>
                  <a:rPr lang="es-MX" sz="2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 = l</a:t>
                </a:r>
                <a:r>
                  <a:rPr lang="es-MX" sz="2400" dirty="0" smtClean="0"/>
                  <a:t>)</a:t>
                </a:r>
              </a:p>
              <a:p>
                <a:r>
                  <a:rPr lang="es-MX" sz="2400" dirty="0" smtClean="0"/>
                  <a:t>Así, para una elección de a que maximice la utilidad</a:t>
                </a:r>
                <a:endParaRPr lang="es-MX" sz="700" i="1" dirty="0" smtClean="0">
                  <a:latin typeface="Times New Roman" panose="02020603050405020304" pitchFamily="18" charset="0"/>
                  <a:cs typeface="Times New Roman" panose="02020603050405020304" pitchFamily="18" charset="0"/>
                </a:endParaRPr>
              </a:p>
              <a:p>
                <a:pPr marL="0" indent="0">
                  <a:spcAft>
                    <a:spcPts val="1200"/>
                  </a:spcAft>
                  <a:buNone/>
                </a:pPr>
                <a14:m>
                  <m:oMathPara xmlns:m="http://schemas.openxmlformats.org/officeDocument/2006/math">
                    <m:oMathParaPr>
                      <m:jc m:val="centerGroup"/>
                    </m:oMathParaPr>
                    <m:oMath xmlns:m="http://schemas.openxmlformats.org/officeDocument/2006/math">
                      <m:f>
                        <m:fPr>
                          <m:ctrlPr>
                            <a:rPr lang="es-MX" sz="2000" i="1" smtClean="0">
                              <a:latin typeface="Cambria Math" panose="02040503050406030204" pitchFamily="18" charset="0"/>
                            </a:rPr>
                          </m:ctrlPr>
                        </m:fPr>
                        <m:num>
                          <m:r>
                            <a:rPr lang="es-MX" sz="200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𝑈𝐸</m:t>
                          </m:r>
                        </m:num>
                        <m:den>
                          <m:r>
                            <a:rPr lang="es-MX" sz="200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rPr>
                        <m:t>=</m:t>
                      </m:r>
                      <m:r>
                        <a:rPr lang="es-MX" sz="2000" i="1">
                          <a:latin typeface="Cambria Math" panose="02040503050406030204" pitchFamily="18" charset="0"/>
                          <a:ea typeface="Cambria Math" panose="02040503050406030204" pitchFamily="18" charset="0"/>
                        </a:rPr>
                        <m:t>−</m:t>
                      </m:r>
                      <m:d>
                        <m:dPr>
                          <m:ctrlPr>
                            <a:rPr lang="es-MX" sz="2000" i="1">
                              <a:latin typeface="Cambria Math" panose="02040503050406030204" pitchFamily="18" charset="0"/>
                            </a:rPr>
                          </m:ctrlPr>
                        </m:dPr>
                        <m:e>
                          <m:r>
                            <a:rPr lang="es-MX" sz="2000" i="1">
                              <a:latin typeface="Cambria Math" panose="02040503050406030204" pitchFamily="18" charset="0"/>
                            </a:rPr>
                            <m:t>1−</m:t>
                          </m:r>
                          <m:r>
                            <a:rPr lang="es-MX" sz="2000" i="1">
                              <a:latin typeface="Cambria Math" panose="02040503050406030204" pitchFamily="18" charset="0"/>
                              <a:ea typeface="Cambria Math" panose="02040503050406030204" pitchFamily="18" charset="0"/>
                            </a:rPr>
                            <m:t>𝜋</m:t>
                          </m:r>
                        </m:e>
                      </m:d>
                      <m:sSup>
                        <m:sSupPr>
                          <m:ctrlPr>
                            <a:rPr lang="es-MX" sz="2000" i="1">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rPr>
                            <m:t>𝑢</m:t>
                          </m:r>
                        </m:e>
                        <m:sup>
                          <m:r>
                            <a:rPr lang="es-MX" sz="2000" i="1">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1</m:t>
                              </m:r>
                            </m:sub>
                          </m:sSub>
                        </m:e>
                      </m:d>
                      <m:d>
                        <m:dPr>
                          <m:ctrlPr>
                            <a:rPr lang="es-MX" sz="2000" b="0" i="1" smtClean="0">
                              <a:latin typeface="Cambria Math" panose="02040503050406030204" pitchFamily="18" charset="0"/>
                            </a:rPr>
                          </m:ctrlPr>
                        </m:dPr>
                        <m:e>
                          <m:r>
                            <a:rPr lang="es-MX" sz="2000" b="0" i="1" smtClean="0">
                              <a:latin typeface="Cambria Math" panose="02040503050406030204" pitchFamily="18" charset="0"/>
                            </a:rPr>
                            <m:t>1+</m:t>
                          </m:r>
                          <m:r>
                            <a:rPr lang="es-MX" sz="2000" b="0" i="1" smtClean="0">
                              <a:latin typeface="Cambria Math" panose="02040503050406030204" pitchFamily="18" charset="0"/>
                            </a:rPr>
                            <m:t>𝑙</m:t>
                          </m:r>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e>
                      </m:d>
                      <m:r>
                        <a:rPr lang="es-MX" sz="2000" b="0" i="1" smtClean="0">
                          <a:latin typeface="Cambria Math" panose="02040503050406030204" pitchFamily="18" charset="0"/>
                        </a:rPr>
                        <m:t>−</m:t>
                      </m:r>
                      <m:r>
                        <a:rPr lang="es-MX" sz="2000" b="0" i="1" smtClean="0">
                          <a:latin typeface="Cambria Math" panose="02040503050406030204" pitchFamily="18" charset="0"/>
                        </a:rPr>
                        <m:t>𝑢</m:t>
                      </m:r>
                      <m:d>
                        <m:dPr>
                          <m:ctrlPr>
                            <a:rPr lang="es-MX" sz="2000" b="0" i="1" smtClean="0">
                              <a:latin typeface="Cambria Math" panose="02040503050406030204" pitchFamily="18" charset="0"/>
                            </a:rPr>
                          </m:ctrlPr>
                        </m:dPr>
                        <m:e>
                          <m:sSub>
                            <m:sSubPr>
                              <m:ctrlPr>
                                <a:rPr lang="es-MX" sz="2000" b="0" i="1" smtClean="0">
                                  <a:latin typeface="Cambria Math" panose="02040503050406030204" pitchFamily="18" charset="0"/>
                                </a:rPr>
                              </m:ctrlPr>
                            </m:sSubPr>
                            <m:e>
                              <m:r>
                                <a:rPr lang="es-MX" sz="2000" b="0" i="1" smtClean="0">
                                  <a:latin typeface="Cambria Math" panose="02040503050406030204" pitchFamily="18" charset="0"/>
                                </a:rPr>
                                <m:t>𝑊</m:t>
                              </m:r>
                            </m:e>
                            <m:sub>
                              <m:r>
                                <a:rPr lang="es-MX" sz="2000" b="0" i="1" smtClean="0">
                                  <a:latin typeface="Cambria Math" panose="02040503050406030204" pitchFamily="18" charset="0"/>
                                </a:rPr>
                                <m:t>1</m:t>
                              </m:r>
                            </m:sub>
                          </m:sSub>
                        </m:e>
                      </m:d>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m:t>
                          </m:r>
                          <m:r>
                            <a:rPr lang="es-MX" sz="2000" i="1" smtClean="0">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ea typeface="Cambria Math" panose="02040503050406030204" pitchFamily="18" charset="0"/>
                        </a:rPr>
                        <m:t>−</m:t>
                      </m:r>
                      <m:r>
                        <a:rPr lang="es-MX" sz="2000" b="0" i="1" smtClean="0">
                          <a:latin typeface="Cambria Math" panose="02040503050406030204" pitchFamily="18" charset="0"/>
                          <a:ea typeface="Cambria Math" panose="02040503050406030204" pitchFamily="18" charset="0"/>
                        </a:rPr>
                        <m:t>𝜋</m:t>
                      </m:r>
                      <m:sSup>
                        <m:sSupPr>
                          <m:ctrlPr>
                            <a:rPr lang="es-MX" sz="2000" b="0" i="1" smtClean="0">
                              <a:latin typeface="Cambria Math" panose="02040503050406030204" pitchFamily="18" charset="0"/>
                              <a:ea typeface="Cambria Math" panose="02040503050406030204" pitchFamily="18" charset="0"/>
                            </a:rPr>
                          </m:ctrlPr>
                        </m:sSupPr>
                        <m:e>
                          <m:r>
                            <a:rPr lang="es-MX" sz="2000" i="1">
                              <a:latin typeface="Cambria Math" panose="02040503050406030204" pitchFamily="18" charset="0"/>
                            </a:rPr>
                            <m:t>𝑢</m:t>
                          </m:r>
                        </m:e>
                        <m:sup>
                          <m:r>
                            <a:rPr lang="es-MX" sz="2000" b="0" i="1" smtClean="0">
                              <a:latin typeface="Cambria Math" panose="02040503050406030204" pitchFamily="18" charset="0"/>
                            </a:rPr>
                            <m:t>′</m:t>
                          </m:r>
                        </m:sup>
                      </m:sSup>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i="1">
                                  <a:latin typeface="Cambria Math" panose="02040503050406030204" pitchFamily="18" charset="0"/>
                                </a:rPr>
                                <m:t>2</m:t>
                              </m:r>
                            </m:sub>
                          </m:sSub>
                        </m:e>
                      </m:d>
                      <m:d>
                        <m:dPr>
                          <m:ctrlPr>
                            <a:rPr lang="es-MX" sz="2000" i="1">
                              <a:latin typeface="Cambria Math" panose="02040503050406030204" pitchFamily="18" charset="0"/>
                            </a:rPr>
                          </m:ctrlPr>
                        </m:dPr>
                        <m:e>
                          <m:r>
                            <a:rPr lang="es-MX" sz="2000" i="1">
                              <a:latin typeface="Cambria Math" panose="02040503050406030204" pitchFamily="18" charset="0"/>
                            </a:rPr>
                            <m:t>1+</m:t>
                          </m:r>
                          <m:r>
                            <a:rPr lang="es-MX" sz="2000" i="1">
                              <a:latin typeface="Cambria Math" panose="02040503050406030204" pitchFamily="18" charset="0"/>
                            </a:rPr>
                            <m:t>𝑙</m:t>
                          </m:r>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e>
                      </m:d>
                      <m:r>
                        <a:rPr lang="es-MX" sz="2000" b="0" i="1" smtClean="0">
                          <a:latin typeface="Cambria Math" panose="02040503050406030204" pitchFamily="18" charset="0"/>
                        </a:rPr>
                        <m:t>+</m:t>
                      </m:r>
                      <m:r>
                        <a:rPr lang="es-MX" sz="2000" b="0" i="1" smtClean="0">
                          <a:latin typeface="Cambria Math" panose="02040503050406030204" pitchFamily="18" charset="0"/>
                        </a:rPr>
                        <m:t>𝑢</m:t>
                      </m:r>
                      <m:d>
                        <m:dPr>
                          <m:ctrlPr>
                            <a:rPr lang="es-MX" sz="2000" i="1">
                              <a:latin typeface="Cambria Math" panose="02040503050406030204" pitchFamily="18" charset="0"/>
                            </a:rPr>
                          </m:ctrlPr>
                        </m:dPr>
                        <m:e>
                          <m:sSub>
                            <m:sSubPr>
                              <m:ctrlPr>
                                <a:rPr lang="es-MX" sz="2000" i="1">
                                  <a:latin typeface="Cambria Math" panose="02040503050406030204" pitchFamily="18" charset="0"/>
                                </a:rPr>
                              </m:ctrlPr>
                            </m:sSubPr>
                            <m:e>
                              <m:r>
                                <a:rPr lang="es-MX" sz="2000" i="1">
                                  <a:latin typeface="Cambria Math" panose="02040503050406030204" pitchFamily="18" charset="0"/>
                                </a:rPr>
                                <m:t>𝑊</m:t>
                              </m:r>
                            </m:e>
                            <m:sub>
                              <m:r>
                                <a:rPr lang="es-MX" sz="2000" b="0" i="1" smtClean="0">
                                  <a:latin typeface="Cambria Math" panose="02040503050406030204" pitchFamily="18" charset="0"/>
                                </a:rPr>
                                <m:t>2</m:t>
                              </m:r>
                            </m:sub>
                          </m:sSub>
                        </m:e>
                      </m:d>
                      <m:f>
                        <m:fPr>
                          <m:ctrlPr>
                            <a:rPr lang="es-MX" sz="2000" i="1">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r>
                        <a:rPr lang="es-MX" sz="2000" b="0" i="1" smtClean="0">
                          <a:latin typeface="Cambria Math" panose="02040503050406030204" pitchFamily="18" charset="0"/>
                        </a:rPr>
                        <m:t>=0</m:t>
                      </m:r>
                    </m:oMath>
                  </m:oMathPara>
                </a14:m>
                <a:endParaRPr lang="es-MX" sz="2000" dirty="0" smtClean="0"/>
              </a:p>
              <a:p>
                <a:pPr marL="0" indent="0">
                  <a:spcAft>
                    <a:spcPts val="1200"/>
                  </a:spcAft>
                  <a:buNone/>
                </a:pPr>
                <a:r>
                  <a:rPr lang="es-MX" sz="2000" dirty="0" smtClean="0">
                    <a:ea typeface="Cambria Math" panose="02040503050406030204" pitchFamily="18" charset="0"/>
                  </a:rPr>
                  <a:t>Como </a:t>
                </a:r>
                <a14:m>
                  <m:oMath xmlns:m="http://schemas.openxmlformats.org/officeDocument/2006/math">
                    <m:sSub>
                      <m:sSubPr>
                        <m:ctrlPr>
                          <a:rPr lang="es-MX" sz="2000" i="1" smtClean="0">
                            <a:latin typeface="Cambria Math" panose="02040503050406030204" pitchFamily="18" charset="0"/>
                            <a:ea typeface="Cambria Math" panose="02040503050406030204" pitchFamily="18" charset="0"/>
                          </a:rPr>
                        </m:ctrlPr>
                      </m:sSubPr>
                      <m:e>
                        <m:r>
                          <a:rPr lang="es-MX" sz="2000" b="0" i="1" smtClean="0">
                            <a:latin typeface="Cambria Math" panose="02040503050406030204" pitchFamily="18" charset="0"/>
                            <a:ea typeface="Cambria Math" panose="02040503050406030204" pitchFamily="18" charset="0"/>
                          </a:rPr>
                          <m:t>𝑊</m:t>
                        </m:r>
                      </m:e>
                      <m:sub>
                        <m:r>
                          <a:rPr lang="es-MX" sz="2000" b="0" i="1" smtClean="0">
                            <a:latin typeface="Cambria Math" panose="02040503050406030204" pitchFamily="18" charset="0"/>
                            <a:ea typeface="Cambria Math" panose="02040503050406030204" pitchFamily="18" charset="0"/>
                          </a:rPr>
                          <m:t>1</m:t>
                        </m:r>
                      </m:sub>
                    </m:sSub>
                    <m:r>
                      <a:rPr lang="es-MX" sz="2000" b="0" i="1" smtClean="0">
                        <a:latin typeface="Cambria Math" panose="02040503050406030204" pitchFamily="18" charset="0"/>
                        <a:ea typeface="Cambria Math" panose="02040503050406030204" pitchFamily="18" charset="0"/>
                      </a:rPr>
                      <m:t>=</m:t>
                    </m:r>
                    <m:sSub>
                      <m:sSubPr>
                        <m:ctrlPr>
                          <a:rPr lang="es-MX" sz="2000" b="0" i="1" smtClean="0">
                            <a:latin typeface="Cambria Math" panose="02040503050406030204" pitchFamily="18" charset="0"/>
                            <a:ea typeface="Cambria Math" panose="02040503050406030204" pitchFamily="18" charset="0"/>
                          </a:rPr>
                        </m:ctrlPr>
                      </m:sSubPr>
                      <m:e>
                        <m:r>
                          <a:rPr lang="es-MX" sz="2000" b="0" i="1" smtClean="0">
                            <a:latin typeface="Cambria Math" panose="02040503050406030204" pitchFamily="18" charset="0"/>
                            <a:ea typeface="Cambria Math" panose="02040503050406030204" pitchFamily="18" charset="0"/>
                          </a:rPr>
                          <m:t>𝑊</m:t>
                        </m:r>
                      </m:e>
                      <m:sub>
                        <m:r>
                          <a:rPr lang="es-MX" sz="2000" b="0" i="1" smtClean="0">
                            <a:latin typeface="Cambria Math" panose="02040503050406030204" pitchFamily="18" charset="0"/>
                            <a:ea typeface="Cambria Math" panose="02040503050406030204" pitchFamily="18" charset="0"/>
                          </a:rPr>
                          <m:t>2</m:t>
                        </m:r>
                      </m:sub>
                    </m:sSub>
                  </m:oMath>
                </a14:m>
                <a:endParaRPr lang="es-MX" sz="2000" dirty="0" smtClean="0">
                  <a:ea typeface="Cambria Math" panose="02040503050406030204" pitchFamily="18" charset="0"/>
                </a:endParaRPr>
              </a:p>
              <a:p>
                <a:pPr marL="0" indent="0">
                  <a:spcAft>
                    <a:spcPts val="1200"/>
                  </a:spcAft>
                  <a:buNone/>
                </a:pPr>
                <a14:m>
                  <m:oMathPara xmlns:m="http://schemas.openxmlformats.org/officeDocument/2006/math">
                    <m:oMathParaPr>
                      <m:jc m:val="centerGroup"/>
                    </m:oMathParaPr>
                    <m:oMath xmlns:m="http://schemas.openxmlformats.org/officeDocument/2006/math">
                      <m:r>
                        <a:rPr lang="es-MX" sz="2000" b="0" i="0" smtClean="0">
                          <a:latin typeface="Cambria Math" panose="02040503050406030204" pitchFamily="18" charset="0"/>
                          <a:ea typeface="Cambria Math" panose="02040503050406030204" pitchFamily="18" charset="0"/>
                        </a:rPr>
                        <m:t>1</m:t>
                      </m:r>
                      <m:r>
                        <a:rPr lang="es-MX" sz="2000" b="0" i="1" smtClean="0">
                          <a:latin typeface="Cambria Math" panose="02040503050406030204" pitchFamily="18" charset="0"/>
                        </a:rPr>
                        <m:t>=−</m:t>
                      </m:r>
                      <m:r>
                        <a:rPr lang="es-MX" sz="2000" b="0" i="1" smtClean="0">
                          <a:latin typeface="Cambria Math" panose="02040503050406030204" pitchFamily="18" charset="0"/>
                        </a:rPr>
                        <m:t>𝑙</m:t>
                      </m:r>
                      <m:f>
                        <m:fPr>
                          <m:ctrlPr>
                            <a:rPr lang="es-MX" sz="2000" i="1" smtClean="0">
                              <a:latin typeface="Cambria Math" panose="02040503050406030204" pitchFamily="18" charset="0"/>
                            </a:rPr>
                          </m:ctrlPr>
                        </m:fPr>
                        <m:num>
                          <m:r>
                            <a:rPr lang="es-MX" sz="2000" i="1">
                              <a:latin typeface="Cambria Math" panose="02040503050406030204" pitchFamily="18" charset="0"/>
                              <a:ea typeface="Cambria Math" panose="02040503050406030204" pitchFamily="18" charset="0"/>
                            </a:rPr>
                            <m:t>𝜕𝜋</m:t>
                          </m:r>
                        </m:num>
                        <m:den>
                          <m:r>
                            <a:rPr lang="es-MX" sz="2000" i="1">
                              <a:latin typeface="Cambria Math" panose="02040503050406030204" pitchFamily="18" charset="0"/>
                              <a:ea typeface="Cambria Math" panose="02040503050406030204" pitchFamily="18" charset="0"/>
                            </a:rPr>
                            <m:t>𝜕</m:t>
                          </m:r>
                          <m:r>
                            <a:rPr lang="es-MX" sz="2000" i="1">
                              <a:latin typeface="Cambria Math" panose="02040503050406030204" pitchFamily="18" charset="0"/>
                              <a:ea typeface="Cambria Math" panose="02040503050406030204" pitchFamily="18" charset="0"/>
                            </a:rPr>
                            <m:t>𝑎</m:t>
                          </m:r>
                        </m:den>
                      </m:f>
                    </m:oMath>
                  </m:oMathPara>
                </a14:m>
                <a:endParaRPr lang="es-MX" sz="2000" dirty="0" smtClean="0"/>
              </a:p>
              <a:p>
                <a:pPr marL="0" indent="0" algn="ctr">
                  <a:spcAft>
                    <a:spcPts val="1200"/>
                  </a:spcAft>
                  <a:buNone/>
                </a:pPr>
                <a:r>
                  <a:rPr lang="es-MX" sz="2000" b="1" dirty="0" smtClean="0">
                    <a:solidFill>
                      <a:schemeClr val="accent2">
                        <a:lumMod val="50000"/>
                      </a:schemeClr>
                    </a:solidFill>
                  </a:rPr>
                  <a:t>Con un seguro total y las primas justas el individuo sigue comprando medidas precautorias dentro de niveles óptimos. El CMg de una unidad adicional de prevención (en éste caso 1) deberá ser igual a la reducción marginal de la pérdida esperada que ofrece ese gasto adicional</a:t>
                </a:r>
                <a:endParaRPr lang="es-MX" sz="2000" b="1" dirty="0">
                  <a:solidFill>
                    <a:schemeClr val="accent2">
                      <a:lumMod val="50000"/>
                    </a:schemeClr>
                  </a:solidFill>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1021976"/>
                <a:ext cx="10515600" cy="5699499"/>
              </a:xfrm>
              <a:blipFill rotWithShape="0">
                <a:blip r:embed="rId2"/>
                <a:stretch>
                  <a:fillRect l="-696" t="-2246" r="-58" b="-1283"/>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6D22F896-40B5-4ADD-8801-0D06FADFA095}" type="slidenum">
              <a:rPr lang="en-US" smtClean="0"/>
              <a:t>55</a:t>
            </a:fld>
            <a:endParaRPr lang="en-US" dirty="0"/>
          </a:p>
        </p:txBody>
      </p:sp>
    </p:spTree>
    <p:extLst>
      <p:ext uri="{BB962C8B-B14F-4D97-AF65-F5344CB8AC3E}">
        <p14:creationId xmlns:p14="http://schemas.microsoft.com/office/powerpoint/2010/main" val="902036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9200" y="274638"/>
            <a:ext cx="10363200" cy="634082"/>
          </a:xfrm>
          <a:solidFill>
            <a:schemeClr val="accent1">
              <a:lumMod val="20000"/>
              <a:lumOff val="80000"/>
            </a:schemeClr>
          </a:solidFill>
        </p:spPr>
        <p:txBody>
          <a:bodyPr>
            <a:normAutofit/>
          </a:bodyPr>
          <a:lstStyle/>
          <a:p>
            <a:r>
              <a:rPr lang="es-MX" sz="2400" b="1" dirty="0" smtClean="0">
                <a:solidFill>
                  <a:schemeClr val="accent1"/>
                </a:solidFill>
              </a:rPr>
              <a:t>Bibliografía</a:t>
            </a:r>
            <a:endParaRPr lang="es-MX" b="1" dirty="0">
              <a:solidFill>
                <a:schemeClr val="accent1"/>
              </a:solidFill>
            </a:endParaRPr>
          </a:p>
        </p:txBody>
      </p:sp>
      <p:sp>
        <p:nvSpPr>
          <p:cNvPr id="6" name="5 Marcador de contenido"/>
          <p:cNvSpPr>
            <a:spLocks noGrp="1"/>
          </p:cNvSpPr>
          <p:nvPr>
            <p:ph idx="1"/>
          </p:nvPr>
        </p:nvSpPr>
        <p:spPr>
          <a:xfrm>
            <a:off x="818866" y="1611572"/>
            <a:ext cx="10763534" cy="4871113"/>
          </a:xfrm>
        </p:spPr>
        <p:txBody>
          <a:bodyPr>
            <a:noAutofit/>
          </a:bodyPr>
          <a:lstStyle/>
          <a:p>
            <a:pPr lvl="0">
              <a:spcBef>
                <a:spcPts val="0"/>
              </a:spcBef>
            </a:pPr>
            <a:r>
              <a:rPr lang="es-ES_tradnl" sz="2400" dirty="0" err="1"/>
              <a:t>Gravelle</a:t>
            </a:r>
            <a:r>
              <a:rPr lang="es-ES_tradnl" sz="2400" dirty="0"/>
              <a:t> H. y </a:t>
            </a:r>
            <a:r>
              <a:rPr lang="es-ES_tradnl" sz="2400" dirty="0" err="1"/>
              <a:t>Rees</a:t>
            </a:r>
            <a:r>
              <a:rPr lang="es-ES_tradnl" sz="2400" dirty="0"/>
              <a:t> R.(2006</a:t>
            </a:r>
            <a:r>
              <a:rPr lang="es-ES_tradnl" sz="2400" dirty="0" smtClean="0"/>
              <a:t>). Microeconomía. Pearson </a:t>
            </a:r>
            <a:r>
              <a:rPr lang="es-ES_tradnl" sz="2400" dirty="0"/>
              <a:t>Prentice </a:t>
            </a:r>
            <a:r>
              <a:rPr lang="es-ES_tradnl" sz="2400" dirty="0" smtClean="0"/>
              <a:t>Hall. </a:t>
            </a:r>
            <a:r>
              <a:rPr lang="es-ES_tradnl" sz="2400" dirty="0"/>
              <a:t>Madrid.</a:t>
            </a:r>
            <a:endParaRPr lang="es-MX" sz="2400" dirty="0"/>
          </a:p>
          <a:p>
            <a:pPr lvl="0">
              <a:spcBef>
                <a:spcPts val="0"/>
              </a:spcBef>
            </a:pPr>
            <a:r>
              <a:rPr lang="es-ES_tradnl" sz="2400" dirty="0"/>
              <a:t>Henderson J.M y </a:t>
            </a:r>
            <a:r>
              <a:rPr lang="es-ES_tradnl" sz="2400" dirty="0" err="1"/>
              <a:t>Quandt</a:t>
            </a:r>
            <a:r>
              <a:rPr lang="es-ES_tradnl" sz="2400" dirty="0"/>
              <a:t> R.E. (1991</a:t>
            </a:r>
            <a:r>
              <a:rPr lang="es-ES_tradnl" sz="2400" dirty="0" smtClean="0"/>
              <a:t>). </a:t>
            </a:r>
            <a:r>
              <a:rPr lang="es-ES_tradnl" sz="2400" dirty="0"/>
              <a:t>Teoría </a:t>
            </a:r>
            <a:r>
              <a:rPr lang="es-ES_tradnl" sz="2400" dirty="0" smtClean="0"/>
              <a:t>Microeconómica. Ariel. </a:t>
            </a:r>
            <a:r>
              <a:rPr lang="es-ES_tradnl" sz="2400" dirty="0"/>
              <a:t>Madrid.</a:t>
            </a:r>
            <a:endParaRPr lang="es-MX" sz="2400" dirty="0"/>
          </a:p>
          <a:p>
            <a:pPr lvl="0">
              <a:spcBef>
                <a:spcPts val="0"/>
              </a:spcBef>
            </a:pPr>
            <a:r>
              <a:rPr lang="es-ES_tradnl" sz="2400" dirty="0" err="1"/>
              <a:t>Koutzoyanis</a:t>
            </a:r>
            <a:r>
              <a:rPr lang="es-ES_tradnl" sz="2400" dirty="0"/>
              <a:t>, A. (1987</a:t>
            </a:r>
            <a:r>
              <a:rPr lang="es-ES_tradnl" sz="2400" dirty="0" smtClean="0"/>
              <a:t>). </a:t>
            </a:r>
            <a:r>
              <a:rPr lang="es-ES_tradnl" sz="2400" dirty="0"/>
              <a:t>Microeconomía </a:t>
            </a:r>
            <a:r>
              <a:rPr lang="es-ES_tradnl" sz="2400" dirty="0" smtClean="0"/>
              <a:t>Intermedia.  </a:t>
            </a:r>
            <a:r>
              <a:rPr lang="es-ES_tradnl" sz="2400" dirty="0" err="1" smtClean="0"/>
              <a:t>Amorrortu</a:t>
            </a:r>
            <a:r>
              <a:rPr lang="es-ES_tradnl" sz="2400" dirty="0" smtClean="0"/>
              <a:t> Editores. </a:t>
            </a:r>
            <a:r>
              <a:rPr lang="es-ES_tradnl" sz="2400" dirty="0"/>
              <a:t>Buenos Aires. </a:t>
            </a:r>
            <a:r>
              <a:rPr lang="es-ES_tradnl" sz="2400" u="sng" dirty="0"/>
              <a:t> </a:t>
            </a:r>
            <a:endParaRPr lang="es-MX" sz="2400" dirty="0"/>
          </a:p>
          <a:p>
            <a:pPr lvl="0">
              <a:spcBef>
                <a:spcPts val="0"/>
              </a:spcBef>
            </a:pPr>
            <a:r>
              <a:rPr lang="es-ES" sz="2400" dirty="0"/>
              <a:t>Martínez-Giralt Xavier (2009</a:t>
            </a:r>
            <a:r>
              <a:rPr lang="es-ES" sz="2400" dirty="0" smtClean="0"/>
              <a:t>). </a:t>
            </a:r>
            <a:r>
              <a:rPr lang="es-ES" sz="2400" dirty="0"/>
              <a:t>Microeconomía Avanzada</a:t>
            </a:r>
            <a:r>
              <a:rPr lang="es-ES" sz="2400" i="1" dirty="0"/>
              <a:t> </a:t>
            </a:r>
            <a:r>
              <a:rPr lang="es-ES" sz="2400" i="1" dirty="0" smtClean="0"/>
              <a:t>. </a:t>
            </a:r>
            <a:r>
              <a:rPr lang="es-ES" sz="2400" i="1" dirty="0"/>
              <a:t>CODE y </a:t>
            </a:r>
            <a:r>
              <a:rPr lang="es-ES" sz="2400" i="1" dirty="0" err="1"/>
              <a:t>Departament</a:t>
            </a:r>
            <a:r>
              <a:rPr lang="es-ES" sz="2400" i="1" dirty="0"/>
              <a:t> </a:t>
            </a:r>
            <a:r>
              <a:rPr lang="es-ES" sz="2400" i="1" dirty="0" err="1" smtClean="0"/>
              <a:t>d’Economia</a:t>
            </a:r>
            <a:r>
              <a:rPr lang="es-ES" sz="2400" i="1" dirty="0" smtClean="0"/>
              <a:t>. </a:t>
            </a:r>
            <a:r>
              <a:rPr lang="es-ES" sz="2400" dirty="0" err="1"/>
              <a:t>Universitat</a:t>
            </a:r>
            <a:r>
              <a:rPr lang="es-ES" sz="2400" dirty="0"/>
              <a:t> Autónoma de Barcelona</a:t>
            </a:r>
            <a:endParaRPr lang="es-MX" sz="2400" dirty="0"/>
          </a:p>
          <a:p>
            <a:pPr lvl="0">
              <a:spcBef>
                <a:spcPts val="0"/>
              </a:spcBef>
            </a:pPr>
            <a:r>
              <a:rPr lang="es-MX" sz="2400" dirty="0"/>
              <a:t>Maté </a:t>
            </a:r>
            <a:r>
              <a:rPr lang="es-MX" sz="2400" dirty="0" smtClean="0"/>
              <a:t>G. </a:t>
            </a:r>
            <a:r>
              <a:rPr lang="es-MX" sz="2400" dirty="0"/>
              <a:t>J.J. y Pérez </a:t>
            </a:r>
            <a:r>
              <a:rPr lang="es-MX" sz="2400" dirty="0" smtClean="0"/>
              <a:t>D. </a:t>
            </a:r>
            <a:r>
              <a:rPr lang="es-MX" sz="2400" dirty="0"/>
              <a:t>C. (2007</a:t>
            </a:r>
            <a:r>
              <a:rPr lang="es-MX" sz="2400" dirty="0" smtClean="0"/>
              <a:t>). </a:t>
            </a:r>
            <a:r>
              <a:rPr lang="es-MX" sz="2400" dirty="0"/>
              <a:t>Microeconomía </a:t>
            </a:r>
            <a:r>
              <a:rPr lang="es-MX" sz="2400" dirty="0" smtClean="0"/>
              <a:t>Avanzada. </a:t>
            </a:r>
            <a:r>
              <a:rPr lang="es-MX" sz="2400" dirty="0"/>
              <a:t>Pearson Prentice Hall, Madrid.</a:t>
            </a:r>
          </a:p>
          <a:p>
            <a:pPr lvl="0">
              <a:spcBef>
                <a:spcPts val="0"/>
              </a:spcBef>
            </a:pPr>
            <a:r>
              <a:rPr lang="es-MX" sz="2400" dirty="0" err="1"/>
              <a:t>Nicholson</a:t>
            </a:r>
            <a:r>
              <a:rPr lang="es-MX" sz="2400" dirty="0"/>
              <a:t>, W</a:t>
            </a:r>
            <a:r>
              <a:rPr lang="es-MX" sz="2400" dirty="0" smtClean="0"/>
              <a:t>. </a:t>
            </a:r>
            <a:r>
              <a:rPr lang="es-MX" sz="2400" dirty="0"/>
              <a:t>(2007</a:t>
            </a:r>
            <a:r>
              <a:rPr lang="es-MX" sz="2400" dirty="0" smtClean="0"/>
              <a:t>). </a:t>
            </a:r>
            <a:r>
              <a:rPr lang="es-MX" sz="2400" dirty="0"/>
              <a:t>Teoría </a:t>
            </a:r>
            <a:r>
              <a:rPr lang="es-MX" sz="2400" dirty="0" smtClean="0"/>
              <a:t>Microeconómica. Thompson. México</a:t>
            </a:r>
            <a:r>
              <a:rPr lang="es-MX" sz="2400" dirty="0"/>
              <a:t>.</a:t>
            </a:r>
          </a:p>
          <a:p>
            <a:pPr lvl="0">
              <a:spcBef>
                <a:spcPts val="0"/>
              </a:spcBef>
            </a:pPr>
            <a:r>
              <a:rPr lang="es-MX" sz="2400" dirty="0" err="1"/>
              <a:t>Nicholson</a:t>
            </a:r>
            <a:r>
              <a:rPr lang="es-MX" sz="2400" dirty="0"/>
              <a:t>, W</a:t>
            </a:r>
            <a:r>
              <a:rPr lang="es-MX" sz="2400" dirty="0" smtClean="0"/>
              <a:t>. </a:t>
            </a:r>
            <a:r>
              <a:rPr lang="es-MX" sz="2400" dirty="0"/>
              <a:t>(2009</a:t>
            </a:r>
            <a:r>
              <a:rPr lang="es-MX" sz="2400" dirty="0" smtClean="0"/>
              <a:t>). </a:t>
            </a:r>
            <a:r>
              <a:rPr lang="es-MX" sz="2400" dirty="0"/>
              <a:t>Microeconomía </a:t>
            </a:r>
            <a:r>
              <a:rPr lang="es-MX" sz="2400" dirty="0" smtClean="0"/>
              <a:t>Intermedia. Thompson. </a:t>
            </a:r>
            <a:r>
              <a:rPr lang="es-MX" sz="2400" dirty="0"/>
              <a:t>México.</a:t>
            </a:r>
          </a:p>
          <a:p>
            <a:pPr lvl="0">
              <a:spcBef>
                <a:spcPts val="0"/>
              </a:spcBef>
            </a:pPr>
            <a:r>
              <a:rPr lang="en-US" sz="2400" dirty="0" smtClean="0"/>
              <a:t>Binger B. </a:t>
            </a:r>
            <a:r>
              <a:rPr lang="en-US" sz="2400" dirty="0"/>
              <a:t>(1988)</a:t>
            </a:r>
            <a:r>
              <a:rPr lang="en-US" sz="2400" dirty="0" smtClean="0"/>
              <a:t>. </a:t>
            </a:r>
            <a:r>
              <a:rPr lang="en-US" sz="2400" dirty="0"/>
              <a:t>Microeconomics with </a:t>
            </a:r>
            <a:r>
              <a:rPr lang="en-US" sz="2400" dirty="0" smtClean="0"/>
              <a:t>calculus. </a:t>
            </a:r>
            <a:r>
              <a:rPr lang="en-US" sz="2400" dirty="0"/>
              <a:t>Harper Collins Publisher.</a:t>
            </a:r>
            <a:endParaRPr lang="es-MX" sz="2400" dirty="0"/>
          </a:p>
          <a:p>
            <a:pPr lvl="0">
              <a:spcBef>
                <a:spcPts val="0"/>
              </a:spcBef>
            </a:pPr>
            <a:r>
              <a:rPr lang="es-ES_tradnl" sz="2400" dirty="0" err="1"/>
              <a:t>Tugores</a:t>
            </a:r>
            <a:r>
              <a:rPr lang="es-ES_tradnl" sz="2400" dirty="0"/>
              <a:t> J. (2002</a:t>
            </a:r>
            <a:r>
              <a:rPr lang="es-ES_tradnl" sz="2400" dirty="0" smtClean="0"/>
              <a:t>). </a:t>
            </a:r>
            <a:r>
              <a:rPr lang="es-ES_tradnl" sz="2400" dirty="0"/>
              <a:t>Microeconomía cuestiones y </a:t>
            </a:r>
            <a:r>
              <a:rPr lang="es-ES_tradnl" sz="2400" dirty="0" smtClean="0"/>
              <a:t>problemas. </a:t>
            </a:r>
            <a:r>
              <a:rPr lang="es-ES_tradnl" sz="2400" dirty="0"/>
              <a:t>McGraw </a:t>
            </a:r>
            <a:r>
              <a:rPr lang="es-ES_tradnl" sz="2400" dirty="0" smtClean="0"/>
              <a:t>Hill. </a:t>
            </a:r>
            <a:r>
              <a:rPr lang="es-ES_tradnl" sz="2400" dirty="0"/>
              <a:t>Madrid.</a:t>
            </a:r>
            <a:endParaRPr lang="es-MX" sz="2400" dirty="0"/>
          </a:p>
          <a:p>
            <a:pPr lvl="0">
              <a:spcBef>
                <a:spcPts val="0"/>
              </a:spcBef>
            </a:pPr>
            <a:r>
              <a:rPr lang="es-ES_tradnl" sz="2400" dirty="0" err="1"/>
              <a:t>Varian</a:t>
            </a:r>
            <a:r>
              <a:rPr lang="es-ES_tradnl" sz="2400" dirty="0"/>
              <a:t> H. (2006</a:t>
            </a:r>
            <a:r>
              <a:rPr lang="es-ES_tradnl" sz="2400" dirty="0" smtClean="0"/>
              <a:t>). </a:t>
            </a:r>
            <a:r>
              <a:rPr lang="es-ES_tradnl" sz="2400" dirty="0"/>
              <a:t>Análisis </a:t>
            </a:r>
            <a:r>
              <a:rPr lang="es-ES_tradnl" sz="2400" dirty="0" smtClean="0"/>
              <a:t>Microeconómico. </a:t>
            </a:r>
            <a:r>
              <a:rPr lang="es-ES_tradnl" sz="2400" dirty="0"/>
              <a:t>Antoni </a:t>
            </a:r>
            <a:r>
              <a:rPr lang="es-ES_tradnl" sz="2400" dirty="0" smtClean="0"/>
              <a:t>Bosch. </a:t>
            </a:r>
            <a:r>
              <a:rPr lang="es-ES_tradnl" sz="2400" dirty="0"/>
              <a:t>Madrid.</a:t>
            </a:r>
            <a:endParaRPr lang="es-MX" sz="2400" dirty="0"/>
          </a:p>
          <a:p>
            <a:pPr lvl="0">
              <a:spcBef>
                <a:spcPts val="0"/>
              </a:spcBef>
            </a:pPr>
            <a:r>
              <a:rPr lang="en-US" sz="2400" dirty="0" err="1"/>
              <a:t>Villar</a:t>
            </a:r>
            <a:r>
              <a:rPr lang="en-US" sz="2400" dirty="0"/>
              <a:t> A. (2006</a:t>
            </a:r>
            <a:r>
              <a:rPr lang="en-US" sz="2400" dirty="0" smtClean="0"/>
              <a:t>).  </a:t>
            </a:r>
            <a:r>
              <a:rPr lang="en-US" sz="2400" dirty="0" err="1" smtClean="0"/>
              <a:t>Microeconomía</a:t>
            </a:r>
            <a:r>
              <a:rPr lang="en-US" sz="2400" dirty="0" smtClean="0"/>
              <a:t>. </a:t>
            </a:r>
            <a:r>
              <a:rPr lang="en-US" sz="2400" dirty="0"/>
              <a:t>McGraw </a:t>
            </a:r>
            <a:r>
              <a:rPr lang="en-US" sz="2400" dirty="0" smtClean="0"/>
              <a:t>Hill. </a:t>
            </a:r>
            <a:r>
              <a:rPr lang="en-US" sz="2400" dirty="0"/>
              <a:t>1ª ed. Madrid</a:t>
            </a:r>
            <a:r>
              <a:rPr lang="en-US" sz="2400" dirty="0" smtClean="0"/>
              <a:t>.</a:t>
            </a:r>
            <a:endParaRPr lang="es-MX" sz="24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56</a:t>
            </a:fld>
            <a:endParaRPr lang="en-US" dirty="0"/>
          </a:p>
        </p:txBody>
      </p:sp>
    </p:spTree>
    <p:extLst>
      <p:ext uri="{BB962C8B-B14F-4D97-AF65-F5344CB8AC3E}">
        <p14:creationId xmlns:p14="http://schemas.microsoft.com/office/powerpoint/2010/main" val="3337528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1452415" y="1183943"/>
            <a:ext cx="9215967" cy="1760963"/>
          </a:xfrm>
        </p:spPr>
        <p:txBody>
          <a:bodyPr/>
          <a:lstStyle/>
          <a:p>
            <a:r>
              <a:rPr lang="es-MX" altLang="es-MX" sz="3200" dirty="0">
                <a:solidFill>
                  <a:schemeClr val="bg1"/>
                </a:solidFill>
              </a:rPr>
              <a:t>LA TEORIA DE LA UTILIDAD ESPERADA </a:t>
            </a:r>
            <a:r>
              <a:rPr lang="es-MX" altLang="es-MX" sz="3200" dirty="0" smtClean="0">
                <a:solidFill>
                  <a:schemeClr val="bg1"/>
                </a:solidFill>
              </a:rPr>
              <a:t/>
            </a:r>
            <a:br>
              <a:rPr lang="es-MX" altLang="es-MX" sz="3200" dirty="0" smtClean="0">
                <a:solidFill>
                  <a:schemeClr val="bg1"/>
                </a:solidFill>
              </a:rPr>
            </a:br>
            <a:r>
              <a:rPr lang="es-ES" altLang="en-US" sz="3200" dirty="0">
                <a:solidFill>
                  <a:schemeClr val="bg1"/>
                </a:solidFill>
              </a:rPr>
              <a:t>LA ELECCIÓN EN CONDICIONES DE INCERTIDUMBRE</a:t>
            </a:r>
            <a:endParaRPr lang="es-ES" altLang="es-MX" sz="3200" dirty="0">
              <a:solidFill>
                <a:schemeClr val="bg1"/>
              </a:solidFill>
            </a:endParaRPr>
          </a:p>
        </p:txBody>
      </p:sp>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6638" y="3095138"/>
            <a:ext cx="4578723" cy="3110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6D22F896-40B5-4ADD-8801-0D06FADFA095}" type="slidenum">
              <a:rPr lang="en-US" smtClean="0"/>
              <a:pPr/>
              <a:t>6</a:t>
            </a:fld>
            <a:endParaRPr lang="en-US" dirty="0"/>
          </a:p>
        </p:txBody>
      </p:sp>
    </p:spTree>
    <p:extLst>
      <p:ext uri="{BB962C8B-B14F-4D97-AF65-F5344CB8AC3E}">
        <p14:creationId xmlns:p14="http://schemas.microsoft.com/office/powerpoint/2010/main" val="3678825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97890"/>
            <a:ext cx="10515600" cy="656851"/>
          </a:xfrm>
        </p:spPr>
        <p:txBody>
          <a:bodyPr>
            <a:normAutofit/>
          </a:bodyPr>
          <a:lstStyle/>
          <a:p>
            <a:r>
              <a:rPr lang="es-MX" sz="2800" b="1" dirty="0" smtClean="0">
                <a:effectLst>
                  <a:outerShdw blurRad="38100" dist="38100" dir="2700000" algn="tl">
                    <a:srgbClr val="000000">
                      <a:alpha val="43137"/>
                    </a:srgbClr>
                  </a:outerShdw>
                </a:effectLst>
              </a:rPr>
              <a:t>Introducción</a:t>
            </a:r>
            <a:endParaRPr lang="es-MX" sz="40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021976"/>
            <a:ext cx="10515600" cy="5620871"/>
          </a:xfrm>
        </p:spPr>
        <p:txBody>
          <a:bodyPr>
            <a:normAutofit fontScale="92500" lnSpcReduction="10000"/>
          </a:bodyPr>
          <a:lstStyle/>
          <a:p>
            <a:r>
              <a:rPr lang="es-MX" sz="2300" dirty="0" smtClean="0"/>
              <a:t>En la elección bajo certidumbre se asume </a:t>
            </a:r>
            <a:r>
              <a:rPr lang="es-MX" sz="2300" i="1" dirty="0" smtClean="0">
                <a:effectLst>
                  <a:outerShdw blurRad="38100" dist="38100" dir="2700000" algn="tl">
                    <a:srgbClr val="000000">
                      <a:alpha val="43137"/>
                    </a:srgbClr>
                  </a:outerShdw>
                </a:effectLst>
              </a:rPr>
              <a:t>información perfecta. </a:t>
            </a:r>
          </a:p>
          <a:p>
            <a:r>
              <a:rPr lang="es-MX" sz="2300" dirty="0" smtClean="0"/>
              <a:t>Cada comprador y vendedor, de todo bien y servicio en el mercado tienen la información completa sobre todos los hechos pertinentes a cada mercado.</a:t>
            </a:r>
          </a:p>
          <a:p>
            <a:r>
              <a:rPr lang="es-MX" sz="2300" dirty="0" smtClean="0"/>
              <a:t>Cuando un consumidor adquiere un bien sabe exactamente cuáles son las propiedades de ese bien y cuanta satisfacción le va a reportar.</a:t>
            </a:r>
          </a:p>
          <a:p>
            <a:r>
              <a:rPr lang="es-MX" sz="2300" dirty="0" smtClean="0"/>
              <a:t>Cuando un productor decide sobre los niveles de producción, las variables que influyen en su decisión son perfectamente conocidas por él.</a:t>
            </a:r>
          </a:p>
          <a:p>
            <a:endParaRPr lang="es-MX" sz="2300" dirty="0"/>
          </a:p>
          <a:p>
            <a:r>
              <a:rPr lang="es-MX" sz="2300" dirty="0" smtClean="0"/>
              <a:t>Frecuentemente tal supuesto es poco razonable, los oferentes y demandantes, o consumidores y proveedores de los bienes se enfrentan a una incertidumbre sustancial o </a:t>
            </a:r>
            <a:r>
              <a:rPr lang="es-MX" sz="2300" i="1" dirty="0" smtClean="0">
                <a:effectLst>
                  <a:outerShdw blurRad="38100" dist="38100" dir="2700000" algn="tl">
                    <a:srgbClr val="000000">
                      <a:alpha val="43137"/>
                    </a:srgbClr>
                  </a:outerShdw>
                </a:effectLst>
              </a:rPr>
              <a:t>aleatoriedad</a:t>
            </a:r>
          </a:p>
          <a:p>
            <a:pPr marL="857250" lvl="1" indent="-400050">
              <a:buFont typeface="+mj-lt"/>
              <a:buAutoNum type="romanLcPeriod"/>
            </a:pPr>
            <a:r>
              <a:rPr lang="es-MX" sz="1800" dirty="0" smtClean="0"/>
              <a:t>Vehículos usados</a:t>
            </a:r>
          </a:p>
          <a:p>
            <a:pPr marL="857250" lvl="1" indent="-400050">
              <a:buFont typeface="+mj-lt"/>
              <a:buAutoNum type="romanLcPeriod"/>
            </a:pPr>
            <a:r>
              <a:rPr lang="es-MX" sz="1800" dirty="0" smtClean="0"/>
              <a:t>Los nuevos vehículos</a:t>
            </a:r>
          </a:p>
          <a:p>
            <a:pPr marL="857250" lvl="1" indent="-400050">
              <a:buFont typeface="+mj-lt"/>
              <a:buAutoNum type="romanLcPeriod"/>
            </a:pPr>
            <a:r>
              <a:rPr lang="es-MX" sz="1800" dirty="0" smtClean="0"/>
              <a:t>La producción agrícola</a:t>
            </a:r>
          </a:p>
          <a:p>
            <a:pPr marL="857250" lvl="1" indent="-400050">
              <a:buFont typeface="+mj-lt"/>
              <a:buAutoNum type="romanLcPeriod"/>
            </a:pPr>
            <a:r>
              <a:rPr lang="es-MX" sz="1800" dirty="0" smtClean="0"/>
              <a:t>Colegio/universidad</a:t>
            </a:r>
          </a:p>
          <a:p>
            <a:pPr marL="857250" lvl="1" indent="-400050">
              <a:buFont typeface="+mj-lt"/>
              <a:buAutoNum type="romanLcPeriod"/>
            </a:pPr>
            <a:r>
              <a:rPr lang="es-MX" sz="1800" dirty="0" smtClean="0"/>
              <a:t>Seguros de vida y renta vitalicias</a:t>
            </a:r>
          </a:p>
          <a:p>
            <a:pPr marL="857250" lvl="1" indent="-400050">
              <a:buFont typeface="+mj-lt"/>
              <a:buAutoNum type="romanLcPeriod"/>
            </a:pPr>
            <a:r>
              <a:rPr lang="es-MX" sz="1800" dirty="0" smtClean="0"/>
              <a:t>Inversiones</a:t>
            </a:r>
          </a:p>
          <a:p>
            <a:pPr marL="857250" lvl="1" indent="-400050">
              <a:buFont typeface="+mj-lt"/>
              <a:buAutoNum type="romanLcPeriod"/>
            </a:pPr>
            <a:r>
              <a:rPr lang="es-MX" sz="1800" dirty="0" smtClean="0"/>
              <a:t>Apuestas</a:t>
            </a:r>
            <a:endParaRPr lang="es-MX" sz="1800" dirty="0"/>
          </a:p>
        </p:txBody>
      </p:sp>
      <p:sp>
        <p:nvSpPr>
          <p:cNvPr id="6" name="Cerrar llave 5"/>
          <p:cNvSpPr/>
          <p:nvPr/>
        </p:nvSpPr>
        <p:spPr>
          <a:xfrm>
            <a:off x="4760259" y="4625789"/>
            <a:ext cx="443753" cy="174195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dirty="0"/>
          </a:p>
        </p:txBody>
      </p:sp>
      <p:sp>
        <p:nvSpPr>
          <p:cNvPr id="7" name="CuadroTexto 6"/>
          <p:cNvSpPr txBox="1"/>
          <p:nvPr/>
        </p:nvSpPr>
        <p:spPr>
          <a:xfrm>
            <a:off x="5325037" y="5160152"/>
            <a:ext cx="3133165" cy="646331"/>
          </a:xfrm>
          <a:prstGeom prst="rect">
            <a:avLst/>
          </a:prstGeom>
          <a:noFill/>
        </p:spPr>
        <p:txBody>
          <a:bodyPr wrap="square" rtlCol="0">
            <a:spAutoFit/>
          </a:bodyPr>
          <a:lstStyle/>
          <a:p>
            <a:r>
              <a:rPr lang="es-MX" dirty="0" smtClean="0"/>
              <a:t>Decisiones en condiciones de incertidumbre</a:t>
            </a:r>
            <a:endParaRPr lang="es-MX" dirty="0"/>
          </a:p>
        </p:txBody>
      </p:sp>
      <p:sp>
        <p:nvSpPr>
          <p:cNvPr id="8" name="CuadroTexto 7"/>
          <p:cNvSpPr txBox="1"/>
          <p:nvPr/>
        </p:nvSpPr>
        <p:spPr>
          <a:xfrm>
            <a:off x="8740591" y="4837424"/>
            <a:ext cx="3133165" cy="1200329"/>
          </a:xfrm>
          <a:prstGeom prst="rect">
            <a:avLst/>
          </a:prstGeom>
          <a:noFill/>
        </p:spPr>
        <p:txBody>
          <a:bodyPr wrap="square" rtlCol="0">
            <a:spAutoFit/>
          </a:bodyPr>
          <a:lstStyle/>
          <a:p>
            <a:r>
              <a:rPr lang="es-MX" dirty="0" smtClean="0"/>
              <a:t>El resultado es incierto </a:t>
            </a:r>
          </a:p>
          <a:p>
            <a:r>
              <a:rPr lang="es-MX" dirty="0" smtClean="0"/>
              <a:t>Se tiene cierta idea sobre los resultados y de sus probabilidades de ocurrencia</a:t>
            </a:r>
            <a:endParaRPr lang="es-MX" dirty="0"/>
          </a:p>
        </p:txBody>
      </p:sp>
      <p:sp>
        <p:nvSpPr>
          <p:cNvPr id="9" name="Flecha derecha 8"/>
          <p:cNvSpPr/>
          <p:nvPr/>
        </p:nvSpPr>
        <p:spPr>
          <a:xfrm>
            <a:off x="8283388" y="5227387"/>
            <a:ext cx="457203" cy="3231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Marcador de número de diapositiva 9"/>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780275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4"/>
            <a:ext cx="10058400" cy="614350"/>
          </a:xfrm>
        </p:spPr>
        <p:txBody>
          <a:bodyPr>
            <a:normAutofit/>
          </a:bodyPr>
          <a:lstStyle/>
          <a:p>
            <a:pPr algn="ctr"/>
            <a:r>
              <a:rPr lang="es-MX" sz="3200" b="1" dirty="0" smtClean="0">
                <a:solidFill>
                  <a:srgbClr val="C00000"/>
                </a:solidFill>
                <a:effectLst>
                  <a:outerShdw blurRad="38100" dist="38100" dir="2700000" algn="tl">
                    <a:srgbClr val="000000">
                      <a:alpha val="43137"/>
                    </a:srgbClr>
                  </a:outerShdw>
                </a:effectLst>
              </a:rPr>
              <a:t>La elección en condiciones de incertidumbre: las loterías</a:t>
            </a:r>
            <a:endParaRPr lang="es-MX" sz="3200" b="1" dirty="0">
              <a:solidFill>
                <a:srgbClr val="C00000"/>
              </a:solidFill>
              <a:effectLst>
                <a:outerShdw blurRad="38100" dist="38100" dir="2700000" algn="tl">
                  <a:srgbClr val="000000">
                    <a:alpha val="43137"/>
                  </a:srgbClr>
                </a:outerShdw>
              </a:effectLst>
            </a:endParaRPr>
          </a:p>
        </p:txBody>
      </p:sp>
      <p:graphicFrame>
        <p:nvGraphicFramePr>
          <p:cNvPr id="6" name="Diagrama 5"/>
          <p:cNvGraphicFramePr/>
          <p:nvPr>
            <p:extLst>
              <p:ext uri="{D42A27DB-BD31-4B8C-83A1-F6EECF244321}">
                <p14:modId xmlns:p14="http://schemas.microsoft.com/office/powerpoint/2010/main" val="352367636"/>
              </p:ext>
            </p:extLst>
          </p:nvPr>
        </p:nvGraphicFramePr>
        <p:xfrm>
          <a:off x="2156229" y="4518287"/>
          <a:ext cx="7879542" cy="1751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a 7"/>
          <p:cNvGraphicFramePr/>
          <p:nvPr>
            <p:extLst>
              <p:ext uri="{D42A27DB-BD31-4B8C-83A1-F6EECF244321}">
                <p14:modId xmlns:p14="http://schemas.microsoft.com/office/powerpoint/2010/main" val="2623585601"/>
              </p:ext>
            </p:extLst>
          </p:nvPr>
        </p:nvGraphicFramePr>
        <p:xfrm>
          <a:off x="2156229" y="1909953"/>
          <a:ext cx="7879542" cy="16756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Marcador de número de diapositiva 2"/>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856384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30306"/>
            <a:ext cx="10515600" cy="6291169"/>
          </a:xfrm>
        </p:spPr>
        <p:txBody>
          <a:bodyPr>
            <a:normAutofit/>
          </a:bodyPr>
          <a:lstStyle/>
          <a:p>
            <a:r>
              <a:rPr lang="es-MX" sz="2400" dirty="0" smtClean="0"/>
              <a:t>En condiciones de incertidumbre el consumidor debe elegir entre diferentes alternativas cuyo resultado no se conoce con certeza, </a:t>
            </a:r>
            <a:r>
              <a:rPr lang="es-MX" sz="2400" i="1" dirty="0" smtClean="0"/>
              <a:t>antes de que se resuelva</a:t>
            </a:r>
            <a:r>
              <a:rPr lang="es-MX" sz="2400" dirty="0" smtClean="0"/>
              <a:t> esa incertidumbre.</a:t>
            </a:r>
          </a:p>
          <a:p>
            <a:r>
              <a:rPr lang="es-MX" sz="2400" dirty="0" smtClean="0"/>
              <a:t>Objetos a elegir: </a:t>
            </a:r>
            <a:r>
              <a:rPr lang="es-MX" sz="2400" i="1" dirty="0" smtClean="0">
                <a:effectLst>
                  <a:outerShdw blurRad="38100" dist="38100" dir="2700000" algn="tl">
                    <a:srgbClr val="000000">
                      <a:alpha val="43137"/>
                    </a:srgbClr>
                  </a:outerShdw>
                </a:effectLst>
              </a:rPr>
              <a:t>Loterías o prospectos </a:t>
            </a:r>
            <a:r>
              <a:rPr lang="es-MX" sz="2400" dirty="0" smtClean="0"/>
              <a:t>(</a:t>
            </a:r>
            <a:r>
              <a:rPr lang="es-MX" sz="2400" i="1" dirty="0" smtClean="0">
                <a:effectLst>
                  <a:outerShdw blurRad="38100" dist="38100" dir="2700000" algn="tl">
                    <a:srgbClr val="000000">
                      <a:alpha val="43137"/>
                    </a:srgbClr>
                  </a:outerShdw>
                </a:effectLst>
              </a:rPr>
              <a:t>L</a:t>
            </a:r>
            <a:r>
              <a:rPr lang="es-MX" sz="2400" dirty="0" smtClean="0"/>
              <a:t>)</a:t>
            </a:r>
          </a:p>
          <a:p>
            <a:r>
              <a:rPr lang="es-MX" sz="2400" dirty="0" smtClean="0"/>
              <a:t>Cada lotería arroja un abanico de posibles </a:t>
            </a:r>
            <a:r>
              <a:rPr lang="es-MX" sz="2400" i="1" dirty="0" smtClean="0">
                <a:effectLst>
                  <a:outerShdw blurRad="38100" dist="38100" dir="2700000" algn="tl">
                    <a:srgbClr val="000000">
                      <a:alpha val="43137"/>
                    </a:srgbClr>
                  </a:outerShdw>
                </a:effectLst>
              </a:rPr>
              <a:t>resultados o premios </a:t>
            </a:r>
            <a:r>
              <a:rPr lang="es-MX" sz="2400" dirty="0" smtClean="0"/>
              <a:t>(</a:t>
            </a:r>
            <a:r>
              <a:rPr lang="es-MX" sz="2400" i="1" dirty="0" smtClean="0">
                <a:latin typeface="Times New Roman" panose="02020603050405020304" pitchFamily="18" charset="0"/>
                <a:cs typeface="Times New Roman" panose="02020603050405020304" pitchFamily="18" charset="0"/>
              </a:rPr>
              <a:t>x</a:t>
            </a:r>
            <a:r>
              <a:rPr lang="es-MX" sz="2400" baseline="-25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x</a:t>
            </a:r>
            <a:r>
              <a:rPr lang="es-MX" sz="2400" baseline="-25000" dirty="0" smtClean="0">
                <a:latin typeface="Times New Roman" panose="02020603050405020304" pitchFamily="18" charset="0"/>
                <a:cs typeface="Times New Roman" panose="02020603050405020304" pitchFamily="18" charset="0"/>
              </a:rPr>
              <a:t>2</a:t>
            </a:r>
            <a:r>
              <a:rPr lang="es-MX" sz="2400" dirty="0" smtClean="0">
                <a:latin typeface="Times New Roman" panose="02020603050405020304" pitchFamily="18" charset="0"/>
                <a:cs typeface="Times New Roman" panose="02020603050405020304" pitchFamily="18" charset="0"/>
              </a:rPr>
              <a:t>,…,</a:t>
            </a:r>
            <a:r>
              <a:rPr lang="es-MX" sz="2400" i="1" dirty="0" err="1" smtClean="0">
                <a:latin typeface="Times New Roman" panose="02020603050405020304" pitchFamily="18" charset="0"/>
                <a:cs typeface="Times New Roman" panose="02020603050405020304" pitchFamily="18" charset="0"/>
              </a:rPr>
              <a:t>x</a:t>
            </a:r>
            <a:r>
              <a:rPr lang="es-MX" sz="2400" baseline="-25000" dirty="0" err="1" smtClean="0">
                <a:latin typeface="Times New Roman" panose="02020603050405020304" pitchFamily="18" charset="0"/>
                <a:cs typeface="Times New Roman" panose="02020603050405020304" pitchFamily="18" charset="0"/>
              </a:rPr>
              <a:t>s</a:t>
            </a:r>
            <a:r>
              <a:rPr lang="es-MX" sz="2400" dirty="0" smtClean="0"/>
              <a:t>) excluyentes entre sí. Cada premio se realizará sólo si acontece el </a:t>
            </a:r>
            <a:r>
              <a:rPr lang="es-MX" sz="2400" i="1" dirty="0" smtClean="0">
                <a:effectLst>
                  <a:outerShdw blurRad="38100" dist="38100" dir="2700000" algn="tl">
                    <a:srgbClr val="000000">
                      <a:alpha val="43137"/>
                    </a:srgbClr>
                  </a:outerShdw>
                </a:effectLst>
              </a:rPr>
              <a:t>estado de la naturaleza  </a:t>
            </a:r>
            <a:r>
              <a:rPr lang="es-MX" sz="2400" dirty="0" smtClean="0"/>
              <a:t>correspondiente.</a:t>
            </a:r>
          </a:p>
          <a:p>
            <a:r>
              <a:rPr lang="es-MX" sz="2400" dirty="0" smtClean="0"/>
              <a:t>El agente es capaz de asignar una </a:t>
            </a:r>
            <a:r>
              <a:rPr lang="es-MX" sz="2400" i="1" dirty="0" smtClean="0"/>
              <a:t>probabilidad</a:t>
            </a:r>
            <a:r>
              <a:rPr lang="es-MX" sz="2400" dirty="0" smtClean="0"/>
              <a:t> a cada estado de la naturaleza (</a:t>
            </a:r>
            <a:r>
              <a:rPr lang="es-MX" sz="2400" i="1" dirty="0">
                <a:latin typeface="Times New Roman" panose="02020603050405020304" pitchFamily="18" charset="0"/>
                <a:cs typeface="Times New Roman" panose="02020603050405020304" pitchFamily="18" charset="0"/>
              </a:rPr>
              <a:t>p</a:t>
            </a:r>
            <a:r>
              <a:rPr lang="es-MX" sz="2400" baseline="-25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 </a:t>
            </a:r>
            <a:r>
              <a:rPr lang="es-MX" sz="2400" i="1" dirty="0">
                <a:latin typeface="Times New Roman" panose="02020603050405020304" pitchFamily="18" charset="0"/>
                <a:cs typeface="Times New Roman" panose="02020603050405020304" pitchFamily="18" charset="0"/>
              </a:rPr>
              <a:t>p</a:t>
            </a:r>
            <a:r>
              <a:rPr lang="es-MX" sz="2400" baseline="-25000" dirty="0" smtClean="0">
                <a:latin typeface="Times New Roman" panose="02020603050405020304" pitchFamily="18" charset="0"/>
                <a:cs typeface="Times New Roman" panose="02020603050405020304" pitchFamily="18" charset="0"/>
              </a:rPr>
              <a:t>2</a:t>
            </a:r>
            <a:r>
              <a:rPr lang="es-MX" sz="2400" dirty="0" smtClean="0">
                <a:latin typeface="Times New Roman" panose="02020603050405020304" pitchFamily="18" charset="0"/>
                <a:cs typeface="Times New Roman" panose="02020603050405020304" pitchFamily="18" charset="0"/>
              </a:rPr>
              <a:t>,…,</a:t>
            </a:r>
            <a:r>
              <a:rPr lang="es-MX" sz="2400" i="1" dirty="0" err="1">
                <a:latin typeface="Times New Roman" panose="02020603050405020304" pitchFamily="18" charset="0"/>
                <a:cs typeface="Times New Roman" panose="02020603050405020304" pitchFamily="18" charset="0"/>
              </a:rPr>
              <a:t>p</a:t>
            </a:r>
            <a:r>
              <a:rPr lang="es-MX" sz="2400" baseline="-25000" dirty="0" err="1" smtClean="0">
                <a:latin typeface="Times New Roman" panose="02020603050405020304" pitchFamily="18" charset="0"/>
                <a:cs typeface="Times New Roman" panose="02020603050405020304" pitchFamily="18" charset="0"/>
              </a:rPr>
              <a:t>s</a:t>
            </a:r>
            <a:r>
              <a:rPr lang="es-MX" sz="2400" dirty="0" smtClean="0"/>
              <a:t>) donde</a:t>
            </a:r>
          </a:p>
          <a:p>
            <a:endParaRPr lang="es-MX" sz="2400" dirty="0"/>
          </a:p>
          <a:p>
            <a:endParaRPr lang="es-MX" sz="2400" dirty="0" smtClean="0"/>
          </a:p>
          <a:p>
            <a:r>
              <a:rPr lang="es-MX" sz="2400" dirty="0" smtClean="0"/>
              <a:t>Representación de las loterías</a:t>
            </a:r>
          </a:p>
          <a:p>
            <a:endParaRPr lang="es-MX" sz="2400" dirty="0"/>
          </a:p>
        </p:txBody>
      </p:sp>
      <mc:AlternateContent xmlns:mc="http://schemas.openxmlformats.org/markup-compatibility/2006" xmlns:a14="http://schemas.microsoft.com/office/drawing/2010/main">
        <mc:Choice Requires="a14">
          <p:sp>
            <p:nvSpPr>
              <p:cNvPr id="5" name="CuadroTexto 4"/>
              <p:cNvSpPr txBox="1"/>
              <p:nvPr/>
            </p:nvSpPr>
            <p:spPr>
              <a:xfrm>
                <a:off x="4690081" y="3845859"/>
                <a:ext cx="1040926" cy="7804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s-MX" i="1" smtClean="0">
                              <a:latin typeface="Cambria Math" panose="02040503050406030204" pitchFamily="18" charset="0"/>
                            </a:rPr>
                          </m:ctrlPr>
                        </m:naryPr>
                        <m:sub>
                          <m:r>
                            <m:rPr>
                              <m:brk m:alnAt="23"/>
                            </m:rPr>
                            <a:rPr lang="es-MX" b="0" i="1" smtClean="0">
                              <a:latin typeface="Cambria Math" panose="02040503050406030204" pitchFamily="18" charset="0"/>
                            </a:rPr>
                            <m:t>𝑠</m:t>
                          </m:r>
                          <m:r>
                            <a:rPr lang="es-MX" b="0" i="1" smtClean="0">
                              <a:latin typeface="Cambria Math" panose="02040503050406030204" pitchFamily="18" charset="0"/>
                            </a:rPr>
                            <m:t>=1</m:t>
                          </m:r>
                        </m:sub>
                        <m:sup>
                          <m:r>
                            <a:rPr lang="es-MX" b="0" i="1" smtClean="0">
                              <a:latin typeface="Cambria Math" panose="02040503050406030204" pitchFamily="18" charset="0"/>
                            </a:rPr>
                            <m:t>𝑆</m:t>
                          </m:r>
                        </m:sup>
                        <m:e>
                          <m:sSub>
                            <m:sSubPr>
                              <m:ctrlPr>
                                <a:rPr lang="es-MX" i="1" smtClean="0">
                                  <a:latin typeface="Cambria Math" panose="02040503050406030204" pitchFamily="18" charset="0"/>
                                </a:rPr>
                              </m:ctrlPr>
                            </m:sSubPr>
                            <m:e>
                              <m:r>
                                <a:rPr lang="es-MX" b="0" i="1" smtClean="0">
                                  <a:latin typeface="Cambria Math" panose="02040503050406030204" pitchFamily="18" charset="0"/>
                                </a:rPr>
                                <m:t>𝑝</m:t>
                              </m:r>
                            </m:e>
                            <m:sub>
                              <m:r>
                                <a:rPr lang="es-MX" b="0" i="1" smtClean="0">
                                  <a:latin typeface="Cambria Math" panose="02040503050406030204" pitchFamily="18" charset="0"/>
                                </a:rPr>
                                <m:t>𝑠</m:t>
                              </m:r>
                            </m:sub>
                          </m:sSub>
                          <m:r>
                            <a:rPr lang="es-MX" b="0" i="1" smtClean="0">
                              <a:latin typeface="Cambria Math" panose="02040503050406030204" pitchFamily="18" charset="0"/>
                            </a:rPr>
                            <m:t>=1</m:t>
                          </m:r>
                        </m:e>
                      </m:nary>
                    </m:oMath>
                  </m:oMathPara>
                </a14:m>
                <a:endParaRPr lang="es-MX" dirty="0"/>
              </a:p>
            </p:txBody>
          </p:sp>
        </mc:Choice>
        <mc:Fallback xmlns="">
          <p:sp>
            <p:nvSpPr>
              <p:cNvPr id="5" name="CuadroTexto 4"/>
              <p:cNvSpPr txBox="1">
                <a:spLocks noRot="1" noChangeAspect="1" noMove="1" noResize="1" noEditPoints="1" noAdjustHandles="1" noChangeArrowheads="1" noChangeShapeType="1" noTextEdit="1"/>
              </p:cNvSpPr>
              <p:nvPr/>
            </p:nvSpPr>
            <p:spPr>
              <a:xfrm>
                <a:off x="4690081" y="3845859"/>
                <a:ext cx="1040926" cy="780470"/>
              </a:xfrm>
              <a:prstGeom prst="rect">
                <a:avLst/>
              </a:prstGeom>
              <a:blipFill rotWithShape="0">
                <a:blip r:embed="rId2"/>
                <a:stretch>
                  <a:fillRect/>
                </a:stretch>
              </a:blipFill>
            </p:spPr>
            <p:txBody>
              <a:bodyPr/>
              <a:lstStyle/>
              <a:p>
                <a:r>
                  <a:rPr lang="es-MX">
                    <a:noFill/>
                  </a:rPr>
                  <a:t> </a:t>
                </a:r>
              </a:p>
            </p:txBody>
          </p:sp>
        </mc:Fallback>
      </mc:AlternateContent>
      <p:sp>
        <p:nvSpPr>
          <p:cNvPr id="7" name="CuadroTexto 6"/>
          <p:cNvSpPr txBox="1"/>
          <p:nvPr/>
        </p:nvSpPr>
        <p:spPr>
          <a:xfrm>
            <a:off x="5709556" y="4655740"/>
            <a:ext cx="3345758" cy="1477328"/>
          </a:xfrm>
          <a:prstGeom prst="rect">
            <a:avLst/>
          </a:prstGeom>
          <a:noFill/>
        </p:spPr>
        <p:txBody>
          <a:bodyPr wrap="square" rtlCol="0">
            <a:spAutoFit/>
          </a:bodyPr>
          <a:lstStyle/>
          <a:p>
            <a:r>
              <a:rPr lang="es-MX" dirty="0" smtClean="0"/>
              <a:t>				</a:t>
            </a:r>
            <a:r>
              <a:rPr lang="es-MX" i="1" dirty="0" smtClean="0">
                <a:latin typeface="Times New Roman" panose="02020603050405020304" pitchFamily="18" charset="0"/>
                <a:cs typeface="Times New Roman" panose="02020603050405020304" pitchFamily="18" charset="0"/>
              </a:rPr>
              <a:t>x</a:t>
            </a:r>
            <a:r>
              <a:rPr lang="es-MX" baseline="-25000" dirty="0" smtClean="0">
                <a:latin typeface="Times New Roman" panose="02020603050405020304" pitchFamily="18" charset="0"/>
                <a:cs typeface="Times New Roman" panose="02020603050405020304" pitchFamily="18" charset="0"/>
              </a:rPr>
              <a:t>1</a:t>
            </a:r>
          </a:p>
          <a:p>
            <a:r>
              <a:rPr lang="es-MX" dirty="0" smtClean="0"/>
              <a:t>          </a:t>
            </a:r>
            <a:endParaRPr lang="es-MX" dirty="0"/>
          </a:p>
          <a:p>
            <a:r>
              <a:rPr lang="es-MX" i="1" dirty="0" smtClean="0">
                <a:latin typeface="Times New Roman" panose="02020603050405020304" pitchFamily="18" charset="0"/>
                <a:cs typeface="Times New Roman" panose="02020603050405020304" pitchFamily="18" charset="0"/>
              </a:rPr>
              <a:t>L</a:t>
            </a:r>
            <a:r>
              <a:rPr lang="es-MX" baseline="-25000" dirty="0" smtClean="0">
                <a:latin typeface="Times New Roman" panose="02020603050405020304" pitchFamily="18" charset="0"/>
                <a:cs typeface="Times New Roman" panose="02020603050405020304" pitchFamily="18" charset="0"/>
              </a:rPr>
              <a:t>1</a:t>
            </a:r>
            <a:r>
              <a:rPr lang="es-MX" dirty="0" smtClean="0"/>
              <a:t>                               </a:t>
            </a:r>
            <a:r>
              <a:rPr lang="es-MX" i="1" dirty="0" smtClean="0">
                <a:latin typeface="Times New Roman" panose="02020603050405020304" pitchFamily="18" charset="0"/>
                <a:cs typeface="Times New Roman" panose="02020603050405020304" pitchFamily="18" charset="0"/>
              </a:rPr>
              <a:t>x</a:t>
            </a:r>
            <a:r>
              <a:rPr lang="es-MX" baseline="-25000" dirty="0" smtClean="0">
                <a:latin typeface="Times New Roman" panose="02020603050405020304" pitchFamily="18" charset="0"/>
                <a:cs typeface="Times New Roman" panose="02020603050405020304" pitchFamily="18" charset="0"/>
              </a:rPr>
              <a:t>2</a:t>
            </a:r>
          </a:p>
          <a:p>
            <a:r>
              <a:rPr lang="es-MX" dirty="0" smtClean="0"/>
              <a:t>          </a:t>
            </a:r>
          </a:p>
          <a:p>
            <a:r>
              <a:rPr lang="es-MX" dirty="0" smtClean="0"/>
              <a:t>				</a:t>
            </a:r>
            <a:r>
              <a:rPr lang="es-MX" i="1" dirty="0" smtClean="0">
                <a:latin typeface="Times New Roman" panose="02020603050405020304" pitchFamily="18" charset="0"/>
                <a:cs typeface="Times New Roman" panose="02020603050405020304" pitchFamily="18" charset="0"/>
              </a:rPr>
              <a:t>x</a:t>
            </a:r>
            <a:r>
              <a:rPr lang="es-MX" baseline="-25000" dirty="0" smtClean="0">
                <a:latin typeface="Times New Roman" panose="02020603050405020304" pitchFamily="18" charset="0"/>
                <a:cs typeface="Times New Roman" panose="02020603050405020304" pitchFamily="18" charset="0"/>
              </a:rPr>
              <a:t>3</a:t>
            </a:r>
            <a:endParaRPr lang="es-MX" baseline="-25000" dirty="0">
              <a:latin typeface="Times New Roman" panose="02020603050405020304" pitchFamily="18" charset="0"/>
              <a:cs typeface="Times New Roman" panose="02020603050405020304" pitchFamily="18" charset="0"/>
            </a:endParaRPr>
          </a:p>
        </p:txBody>
      </p:sp>
      <p:grpSp>
        <p:nvGrpSpPr>
          <p:cNvPr id="21" name="Grupo 20"/>
          <p:cNvGrpSpPr/>
          <p:nvPr/>
        </p:nvGrpSpPr>
        <p:grpSpPr>
          <a:xfrm>
            <a:off x="6081373" y="4744595"/>
            <a:ext cx="1307886" cy="1299617"/>
            <a:chOff x="6102824" y="5312321"/>
            <a:chExt cx="1307886" cy="1299617"/>
          </a:xfrm>
        </p:grpSpPr>
        <p:cxnSp>
          <p:nvCxnSpPr>
            <p:cNvPr id="9" name="Conector recto 8"/>
            <p:cNvCxnSpPr/>
            <p:nvPr/>
          </p:nvCxnSpPr>
          <p:spPr>
            <a:xfrm flipV="1">
              <a:off x="6117451" y="5513294"/>
              <a:ext cx="1264984" cy="497539"/>
            </a:xfrm>
            <a:prstGeom prst="line">
              <a:avLst/>
            </a:prstGeom>
            <a:ln w="12700"/>
          </p:spPr>
          <p:style>
            <a:lnRef idx="1">
              <a:schemeClr val="dk1"/>
            </a:lnRef>
            <a:fillRef idx="0">
              <a:schemeClr val="dk1"/>
            </a:fillRef>
            <a:effectRef idx="0">
              <a:schemeClr val="dk1"/>
            </a:effectRef>
            <a:fontRef idx="minor">
              <a:schemeClr val="tx1"/>
            </a:fontRef>
          </p:style>
        </p:cxnSp>
        <p:cxnSp>
          <p:nvCxnSpPr>
            <p:cNvPr id="11" name="Conector recto de flecha 10"/>
            <p:cNvCxnSpPr/>
            <p:nvPr/>
          </p:nvCxnSpPr>
          <p:spPr>
            <a:xfrm>
              <a:off x="6117451" y="6010833"/>
              <a:ext cx="1264984" cy="491567"/>
            </a:xfrm>
            <a:prstGeom prst="straightConnector1">
              <a:avLst/>
            </a:prstGeom>
            <a:ln w="12700">
              <a:tailEnd type="none"/>
            </a:ln>
          </p:spPr>
          <p:style>
            <a:lnRef idx="1">
              <a:schemeClr val="dk1"/>
            </a:lnRef>
            <a:fillRef idx="0">
              <a:schemeClr val="dk1"/>
            </a:fillRef>
            <a:effectRef idx="0">
              <a:schemeClr val="dk1"/>
            </a:effectRef>
            <a:fontRef idx="minor">
              <a:schemeClr val="tx1"/>
            </a:fontRef>
          </p:style>
        </p:cxnSp>
        <p:cxnSp>
          <p:nvCxnSpPr>
            <p:cNvPr id="13" name="Conector recto 12"/>
            <p:cNvCxnSpPr/>
            <p:nvPr/>
          </p:nvCxnSpPr>
          <p:spPr>
            <a:xfrm>
              <a:off x="6102824" y="6010834"/>
              <a:ext cx="1307886" cy="1"/>
            </a:xfrm>
            <a:prstGeom prst="line">
              <a:avLst/>
            </a:prstGeom>
            <a:ln w="12700"/>
          </p:spPr>
          <p:style>
            <a:lnRef idx="1">
              <a:schemeClr val="dk1"/>
            </a:lnRef>
            <a:fillRef idx="0">
              <a:schemeClr val="dk1"/>
            </a:fillRef>
            <a:effectRef idx="0">
              <a:schemeClr val="dk1"/>
            </a:effectRef>
            <a:fontRef idx="minor">
              <a:schemeClr val="tx1"/>
            </a:fontRef>
          </p:style>
        </p:cxnSp>
        <p:sp>
          <p:nvSpPr>
            <p:cNvPr id="18" name="Rectángulo 17"/>
            <p:cNvSpPr/>
            <p:nvPr/>
          </p:nvSpPr>
          <p:spPr>
            <a:xfrm>
              <a:off x="6749943" y="5641502"/>
              <a:ext cx="377026" cy="369332"/>
            </a:xfrm>
            <a:prstGeom prst="rect">
              <a:avLst/>
            </a:prstGeom>
          </p:spPr>
          <p:txBody>
            <a:bodyPr wrap="none">
              <a:spAutoFit/>
            </a:bodyPr>
            <a:lstStyle/>
            <a:p>
              <a:r>
                <a:rPr lang="es-MX" i="1" dirty="0">
                  <a:latin typeface="Times New Roman" panose="02020603050405020304" pitchFamily="18" charset="0"/>
                  <a:cs typeface="Times New Roman" panose="02020603050405020304" pitchFamily="18" charset="0"/>
                </a:rPr>
                <a:t>p</a:t>
              </a:r>
              <a:r>
                <a:rPr lang="es-MX" baseline="-25000" dirty="0">
                  <a:latin typeface="Times New Roman" panose="02020603050405020304" pitchFamily="18" charset="0"/>
                  <a:cs typeface="Times New Roman" panose="02020603050405020304" pitchFamily="18" charset="0"/>
                </a:rPr>
                <a:t>2</a:t>
              </a:r>
              <a:endParaRPr lang="es-MX" dirty="0"/>
            </a:p>
          </p:txBody>
        </p:sp>
        <p:sp>
          <p:nvSpPr>
            <p:cNvPr id="19" name="Rectángulo 18"/>
            <p:cNvSpPr/>
            <p:nvPr/>
          </p:nvSpPr>
          <p:spPr>
            <a:xfrm>
              <a:off x="6699889" y="5312321"/>
              <a:ext cx="377026" cy="369332"/>
            </a:xfrm>
            <a:prstGeom prst="rect">
              <a:avLst/>
            </a:prstGeom>
          </p:spPr>
          <p:txBody>
            <a:bodyPr wrap="none">
              <a:spAutoFit/>
            </a:bodyPr>
            <a:lstStyle/>
            <a:p>
              <a:r>
                <a:rPr lang="es-MX" i="1" dirty="0" smtClean="0">
                  <a:latin typeface="Times New Roman" panose="02020603050405020304" pitchFamily="18" charset="0"/>
                  <a:cs typeface="Times New Roman" panose="02020603050405020304" pitchFamily="18" charset="0"/>
                </a:rPr>
                <a:t>p</a:t>
              </a:r>
              <a:r>
                <a:rPr lang="es-MX" baseline="-25000" dirty="0" smtClean="0">
                  <a:latin typeface="Times New Roman" panose="02020603050405020304" pitchFamily="18" charset="0"/>
                  <a:cs typeface="Times New Roman" panose="02020603050405020304" pitchFamily="18" charset="0"/>
                </a:rPr>
                <a:t>1</a:t>
              </a:r>
              <a:endParaRPr lang="es-MX" dirty="0"/>
            </a:p>
          </p:txBody>
        </p:sp>
        <p:sp>
          <p:nvSpPr>
            <p:cNvPr id="20" name="Rectángulo 19"/>
            <p:cNvSpPr/>
            <p:nvPr/>
          </p:nvSpPr>
          <p:spPr>
            <a:xfrm>
              <a:off x="6605265" y="6242606"/>
              <a:ext cx="377026" cy="369332"/>
            </a:xfrm>
            <a:prstGeom prst="rect">
              <a:avLst/>
            </a:prstGeom>
          </p:spPr>
          <p:txBody>
            <a:bodyPr wrap="none">
              <a:spAutoFit/>
            </a:bodyPr>
            <a:lstStyle/>
            <a:p>
              <a:r>
                <a:rPr lang="es-MX" i="1" dirty="0" smtClean="0">
                  <a:latin typeface="Times New Roman" panose="02020603050405020304" pitchFamily="18" charset="0"/>
                  <a:cs typeface="Times New Roman" panose="02020603050405020304" pitchFamily="18" charset="0"/>
                </a:rPr>
                <a:t>p</a:t>
              </a:r>
              <a:r>
                <a:rPr lang="es-MX" baseline="-25000" dirty="0" smtClean="0">
                  <a:latin typeface="Times New Roman" panose="02020603050405020304" pitchFamily="18" charset="0"/>
                  <a:cs typeface="Times New Roman" panose="02020603050405020304" pitchFamily="18" charset="0"/>
                </a:rPr>
                <a:t>3</a:t>
              </a:r>
              <a:endParaRPr lang="es-MX" dirty="0"/>
            </a:p>
          </p:txBody>
        </p:sp>
      </p:grpSp>
      <p:sp>
        <p:nvSpPr>
          <p:cNvPr id="2" name="CuadroTexto 1"/>
          <p:cNvSpPr txBox="1"/>
          <p:nvPr/>
        </p:nvSpPr>
        <p:spPr>
          <a:xfrm>
            <a:off x="8610600" y="4490383"/>
            <a:ext cx="2793254" cy="1754326"/>
          </a:xfrm>
          <a:prstGeom prst="rect">
            <a:avLst/>
          </a:prstGeom>
          <a:noFill/>
        </p:spPr>
        <p:txBody>
          <a:bodyPr wrap="square" rtlCol="0">
            <a:spAutoFit/>
          </a:bodyPr>
          <a:lstStyle/>
          <a:p>
            <a:r>
              <a:rPr lang="es-MX" b="1" dirty="0" smtClean="0">
                <a:solidFill>
                  <a:srgbClr val="C00000"/>
                </a:solidFill>
                <a:effectLst>
                  <a:outerShdw blurRad="38100" dist="38100" dir="2700000" algn="tl">
                    <a:srgbClr val="000000">
                      <a:alpha val="43137"/>
                    </a:srgbClr>
                  </a:outerShdw>
                </a:effectLst>
              </a:rPr>
              <a:t>Una lotería, apuesta o prospecto es una situación incierta donde tenemos un conjunto de resultados y probabilidades asociadas a dichos resultados</a:t>
            </a:r>
            <a:endParaRPr lang="es-MX" b="1" dirty="0">
              <a:solidFill>
                <a:srgbClr val="C00000"/>
              </a:solidFill>
              <a:effectLst>
                <a:outerShdw blurRad="38100" dist="38100" dir="2700000" algn="tl">
                  <a:srgbClr val="000000">
                    <a:alpha val="43137"/>
                  </a:srgbClr>
                </a:outerShdw>
              </a:effectLst>
            </a:endParaRPr>
          </a:p>
        </p:txBody>
      </p:sp>
      <p:sp>
        <p:nvSpPr>
          <p:cNvPr id="6" name="Marcador de número de diapositiva 5"/>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9729428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TM03090434[[fn=Madera]]</Template>
  <TotalTime>3385</TotalTime>
  <Words>5403</Words>
  <Application>Microsoft Office PowerPoint</Application>
  <PresentationFormat>Panorámica</PresentationFormat>
  <Paragraphs>544</Paragraphs>
  <Slides>56</Slides>
  <Notes>2</Notes>
  <HiddenSlides>0</HiddenSlides>
  <MMClips>0</MMClips>
  <ScaleCrop>false</ScaleCrop>
  <HeadingPairs>
    <vt:vector size="8" baseType="variant">
      <vt:variant>
        <vt:lpstr>Fuentes usadas</vt:lpstr>
      </vt:variant>
      <vt:variant>
        <vt:i4>13</vt:i4>
      </vt:variant>
      <vt:variant>
        <vt:lpstr>Tema</vt:lpstr>
      </vt:variant>
      <vt:variant>
        <vt:i4>1</vt:i4>
      </vt:variant>
      <vt:variant>
        <vt:lpstr>Servidores OLE incrustados</vt:lpstr>
      </vt:variant>
      <vt:variant>
        <vt:i4>2</vt:i4>
      </vt:variant>
      <vt:variant>
        <vt:lpstr>Títulos de diapositiva</vt:lpstr>
      </vt:variant>
      <vt:variant>
        <vt:i4>56</vt:i4>
      </vt:variant>
    </vt:vector>
  </HeadingPairs>
  <TitlesOfParts>
    <vt:vector size="72" baseType="lpstr">
      <vt:lpstr>Arial Unicode MS</vt:lpstr>
      <vt:lpstr>Batang</vt:lpstr>
      <vt:lpstr>ＭＳ Ｐゴシック</vt:lpstr>
      <vt:lpstr>Arial</vt:lpstr>
      <vt:lpstr>Calibri</vt:lpstr>
      <vt:lpstr>Calibri Light</vt:lpstr>
      <vt:lpstr>Cambria Math</vt:lpstr>
      <vt:lpstr>Monotype Sorts</vt:lpstr>
      <vt:lpstr>Symbol</vt:lpstr>
      <vt:lpstr>Times</vt:lpstr>
      <vt:lpstr>Times New Roman</vt:lpstr>
      <vt:lpstr>Wingdings</vt:lpstr>
      <vt:lpstr>Wingdings 2</vt:lpstr>
      <vt:lpstr>Tema de Office</vt:lpstr>
      <vt:lpstr>Equation</vt:lpstr>
      <vt:lpstr>Imagen de mapa de bits</vt:lpstr>
      <vt:lpstr> Doctorado en Ciencias Económicas y Administrativas</vt:lpstr>
      <vt:lpstr>ÍNDICE</vt:lpstr>
      <vt:lpstr>ÍNDICE</vt:lpstr>
      <vt:lpstr>Guion explicativo</vt:lpstr>
      <vt:lpstr>Presentación de PowerPoint</vt:lpstr>
      <vt:lpstr>LA TEORIA DE LA UTILIDAD ESPERADA  LA ELECCIÓN EN CONDICIONES DE INCERTIDUMBRE</vt:lpstr>
      <vt:lpstr>Introducción</vt:lpstr>
      <vt:lpstr>La elección en condiciones de incertidumbre: las loterías</vt:lpstr>
      <vt:lpstr>Presentación de PowerPoint</vt:lpstr>
      <vt:lpstr>Presentación de PowerPoint</vt:lpstr>
      <vt:lpstr>¿Cómo describir las alternativas a elegir?</vt:lpstr>
      <vt:lpstr>Presentación de PowerPoint</vt:lpstr>
      <vt:lpstr>Presentación de PowerPoint</vt:lpstr>
      <vt:lpstr>Presentación de PowerPoint</vt:lpstr>
      <vt:lpstr>Presentación de PowerPoint</vt:lpstr>
      <vt:lpstr>Distinción ex-ante/ex-post</vt:lpstr>
      <vt:lpstr>Un ejemplo</vt:lpstr>
      <vt:lpstr>Sobre las preferencias</vt:lpstr>
      <vt:lpstr>Génesis de la utilidad esperada</vt:lpstr>
      <vt:lpstr>Presentación de PowerPoint</vt:lpstr>
      <vt:lpstr>Presentación de PowerPoint</vt:lpstr>
      <vt:lpstr>Presentación de PowerPoint</vt:lpstr>
      <vt:lpstr>El enfoque axiomático de Von Newman y Mongenstern</vt:lpstr>
      <vt:lpstr>Presentación de PowerPoint</vt:lpstr>
      <vt:lpstr>Teorema de la utilidad esperada</vt:lpstr>
      <vt:lpstr>Presentación de PowerPoint</vt:lpstr>
      <vt:lpstr>La hipótesis de la utilidad esperada</vt:lpstr>
      <vt:lpstr>Presentación de PowerPoint</vt:lpstr>
      <vt:lpstr>LA AVERSION AL RIESGO</vt:lpstr>
      <vt:lpstr>¿Cómo describir el riesgo de cada alternativa de decisión?</vt:lpstr>
      <vt:lpstr>La Elección entre alternativas inciertas</vt:lpstr>
      <vt:lpstr>Presentación de PowerPoint</vt:lpstr>
      <vt:lpstr>Aversión al riesgo</vt:lpstr>
      <vt:lpstr>Presentación de PowerPoint</vt:lpstr>
      <vt:lpstr>Presentación de PowerPoint</vt:lpstr>
      <vt:lpstr>Presentación de PowerPoint</vt:lpstr>
      <vt:lpstr>La medición de la aversión al riesgo</vt:lpstr>
      <vt:lpstr>Disposición a pagar un seguro</vt:lpstr>
      <vt:lpstr>Presentación de PowerPoint</vt:lpstr>
      <vt:lpstr>Presentación de PowerPoint</vt:lpstr>
      <vt:lpstr>Presentación de PowerPoint</vt:lpstr>
      <vt:lpstr>El caso general</vt:lpstr>
      <vt:lpstr>Presentación de PowerPoint</vt:lpstr>
      <vt:lpstr>Presentación de PowerPoint</vt:lpstr>
      <vt:lpstr>Presentación de PowerPoint</vt:lpstr>
      <vt:lpstr>Economía de la información</vt:lpstr>
      <vt:lpstr>Presentación de PowerPoint</vt:lpstr>
      <vt:lpstr>La información y posibilidades subjetiva</vt:lpstr>
      <vt:lpstr>Un modelo formal</vt:lpstr>
      <vt:lpstr>Presentación de PowerPoint</vt:lpstr>
      <vt:lpstr>Información asimétrica</vt:lpstr>
      <vt:lpstr>Información y seguros</vt:lpstr>
      <vt:lpstr>Riesgo moral</vt:lpstr>
      <vt:lpstr>El modelo matemático</vt:lpstr>
      <vt:lpstr>Comportamiento con un seguro y vigilancia perfecta</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LAP SAMSUNG</cp:lastModifiedBy>
  <cp:revision>110</cp:revision>
  <cp:lastPrinted>2019-07-11T13:52:41Z</cp:lastPrinted>
  <dcterms:created xsi:type="dcterms:W3CDTF">2015-09-09T05:05:46Z</dcterms:created>
  <dcterms:modified xsi:type="dcterms:W3CDTF">2019-09-29T00:14:29Z</dcterms:modified>
</cp:coreProperties>
</file>