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notesMasterIdLst>
    <p:notesMasterId r:id="rId40"/>
  </p:notesMasterIdLst>
  <p:sldIdLst>
    <p:sldId id="297" r:id="rId2"/>
    <p:sldId id="298" r:id="rId3"/>
    <p:sldId id="301" r:id="rId4"/>
    <p:sldId id="302" r:id="rId5"/>
    <p:sldId id="257" r:id="rId6"/>
    <p:sldId id="258" r:id="rId7"/>
    <p:sldId id="259" r:id="rId8"/>
    <p:sldId id="260" r:id="rId9"/>
    <p:sldId id="261" r:id="rId10"/>
    <p:sldId id="262" r:id="rId11"/>
    <p:sldId id="290"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91" r:id="rId30"/>
    <p:sldId id="292" r:id="rId31"/>
    <p:sldId id="293" r:id="rId32"/>
    <p:sldId id="281" r:id="rId33"/>
    <p:sldId id="282" r:id="rId34"/>
    <p:sldId id="283" r:id="rId35"/>
    <p:sldId id="284" r:id="rId36"/>
    <p:sldId id="294" r:id="rId37"/>
    <p:sldId id="295" r:id="rId38"/>
    <p:sldId id="296"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3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1" d="100"/>
          <a:sy n="71" d="100"/>
        </p:scale>
        <p:origin x="618" y="12"/>
      </p:cViewPr>
      <p:guideLst>
        <p:guide orient="horz" pos="2137"/>
        <p:guide pos="33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27FCB3-A1C2-4E18-961A-1FF06C3947B7}" type="datetimeFigureOut">
              <a:rPr lang="es-MX" smtClean="0"/>
              <a:t>28/09/2019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D5D58-8175-4E70-B679-C20AD96C387F}" type="slidenum">
              <a:rPr lang="es-MX" smtClean="0"/>
              <a:t>‹Nº›</a:t>
            </a:fld>
            <a:endParaRPr lang="es-MX"/>
          </a:p>
        </p:txBody>
      </p:sp>
    </p:spTree>
    <p:extLst>
      <p:ext uri="{BB962C8B-B14F-4D97-AF65-F5344CB8AC3E}">
        <p14:creationId xmlns:p14="http://schemas.microsoft.com/office/powerpoint/2010/main" val="301016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07D5D58-8175-4E70-B679-C20AD96C387F}" type="slidenum">
              <a:rPr lang="es-MX" smtClean="0"/>
              <a:t>6</a:t>
            </a:fld>
            <a:endParaRPr lang="es-MX"/>
          </a:p>
        </p:txBody>
      </p:sp>
    </p:spTree>
    <p:extLst>
      <p:ext uri="{BB962C8B-B14F-4D97-AF65-F5344CB8AC3E}">
        <p14:creationId xmlns:p14="http://schemas.microsoft.com/office/powerpoint/2010/main" val="3749563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FB0FA831-B547-4A3D-8ED6-2EAD3AC6C649}" type="datetime1">
              <a:rPr lang="es-MX" smtClean="0"/>
              <a:t>28/09/2019</a:t>
            </a:fld>
            <a:endParaRPr lang="es-MX"/>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682D36C9-6D5B-4A5A-97B2-A0F6C8BF2986}" type="slidenum">
              <a:rPr lang="es-MX" smtClean="0"/>
              <a:t>‹Nº›</a:t>
            </a:fld>
            <a:endParaRPr lang="es-MX"/>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7813539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4444D98-58B4-4742-9575-43AF02E7352A}" type="datetime1">
              <a:rPr lang="es-MX" smtClean="0"/>
              <a:t>28/09/2019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4234033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124B88-F1CC-4399-9481-B9868B6C22C0}" type="datetime1">
              <a:rPr lang="es-MX" smtClean="0"/>
              <a:t>28/09/2019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283560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08F8CED-1083-461D-A421-7E8B3133A641}" type="datetime1">
              <a:rPr lang="es-MX" smtClean="0"/>
              <a:t>28/09/2019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2965878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050DB9-7CA0-4336-9EED-AA8C04D77989}" type="datetime1">
              <a:rPr lang="es-MX" smtClean="0"/>
              <a:t>28/09/2019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82D36C9-6D5B-4A5A-97B2-A0F6C8BF2986}" type="slidenum">
              <a:rPr lang="es-MX" smtClean="0"/>
              <a:t>‹Nº›</a:t>
            </a:fld>
            <a:endParaRPr lang="es-MX"/>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54109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ED03824-E91C-4A04-85CA-70808243A858}" type="datetime1">
              <a:rPr lang="es-MX" smtClean="0"/>
              <a:t>28/09/2019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320286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s-ES" smtClean="0"/>
              <a:t>Haga clic para modificar el estilo de texto del patrón</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8D3185D-AB07-446D-9680-C47CC659A604}" type="datetime1">
              <a:rPr lang="es-MX" smtClean="0"/>
              <a:t>28/09/2019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3964119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F92CF9B-A502-40BD-A5A9-6835E921A529}" type="datetime1">
              <a:rPr lang="es-MX" smtClean="0"/>
              <a:t>28/09/2019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2157383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0E9863-BDF6-4A18-9A38-46C5BF876DF8}" type="datetime1">
              <a:rPr lang="es-MX" smtClean="0"/>
              <a:t>28/09/2019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272199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E25896-1325-4981-8478-33207624EEC1}" type="datetime1">
              <a:rPr lang="es-MX" smtClean="0"/>
              <a:t>28/09/2019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1200513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81AB92E-C950-456B-935A-C6585BD0BD05}" type="datetime1">
              <a:rPr lang="es-MX" smtClean="0"/>
              <a:t>28/09/2019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82D36C9-6D5B-4A5A-97B2-A0F6C8BF2986}" type="slidenum">
              <a:rPr lang="es-MX" smtClean="0"/>
              <a:t>‹Nº›</a:t>
            </a:fld>
            <a:endParaRPr lang="es-MX"/>
          </a:p>
        </p:txBody>
      </p:sp>
    </p:spTree>
    <p:extLst>
      <p:ext uri="{BB962C8B-B14F-4D97-AF65-F5344CB8AC3E}">
        <p14:creationId xmlns:p14="http://schemas.microsoft.com/office/powerpoint/2010/main" val="702326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CE902A48-94A7-40D4-8BF6-F93095D4DA04}" type="datetime1">
              <a:rPr lang="es-MX" smtClean="0"/>
              <a:t>28/09/2019</a:t>
            </a:fld>
            <a:endParaRPr lang="es-MX"/>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s-MX"/>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682D36C9-6D5B-4A5A-97B2-A0F6C8BF2986}" type="slidenum">
              <a:rPr lang="es-MX" smtClean="0"/>
              <a:t>‹Nº›</a:t>
            </a:fld>
            <a:endParaRPr lang="es-MX"/>
          </a:p>
        </p:txBody>
      </p:sp>
    </p:spTree>
    <p:extLst>
      <p:ext uri="{BB962C8B-B14F-4D97-AF65-F5344CB8AC3E}">
        <p14:creationId xmlns:p14="http://schemas.microsoft.com/office/powerpoint/2010/main" val="3791158928"/>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988569" y="4845185"/>
            <a:ext cx="8367713" cy="866461"/>
          </a:xfrm>
          <a:prstGeom prst="rect">
            <a:avLst/>
          </a:prstGeom>
        </p:spPr>
        <p:txBody>
          <a:bodyPr vert="horz" lIns="89654" tIns="44827" rIns="89654" bIns="44827"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353" b="1" cap="all" dirty="0">
                <a:solidFill>
                  <a:schemeClr val="tx1"/>
                </a:solidFill>
                <a:latin typeface="Arial" pitchFamily="34" charset="0"/>
                <a:cs typeface="Arial" pitchFamily="34" charset="0"/>
              </a:rPr>
              <a:t>Juvenal Rojas Merced</a:t>
            </a:r>
          </a:p>
        </p:txBody>
      </p:sp>
      <p:sp>
        <p:nvSpPr>
          <p:cNvPr id="5" name="Marcador de contenido 2"/>
          <p:cNvSpPr txBox="1">
            <a:spLocks/>
          </p:cNvSpPr>
          <p:nvPr/>
        </p:nvSpPr>
        <p:spPr>
          <a:xfrm>
            <a:off x="914659" y="2579945"/>
            <a:ext cx="10515534" cy="875517"/>
          </a:xfrm>
          <a:prstGeom prst="rect">
            <a:avLst/>
          </a:prstGeom>
        </p:spPr>
        <p:txBody>
          <a:bodyPr vert="horz" lIns="89654" tIns="44827" rIns="89654" bIns="44827" rtlCol="0" anchor="t">
            <a:normAutofit fontScale="92500" lnSpcReduction="10000"/>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ctr"/>
            <a:r>
              <a:rPr lang="es-MX" sz="2800" b="1" dirty="0">
                <a:solidFill>
                  <a:schemeClr val="tx1"/>
                </a:solidFill>
              </a:rPr>
              <a:t>TEMA 5. DIFERENCIACIÓN DE PRODUCTO Y PUBLICIDAD</a:t>
            </a:r>
            <a:r>
              <a:rPr lang="es-MX" sz="3200" dirty="0" smtClean="0">
                <a:solidFill>
                  <a:schemeClr val="tx1"/>
                </a:solidFill>
              </a:rPr>
              <a:t> </a:t>
            </a:r>
            <a:endParaRPr lang="es-MX" sz="3200" b="1" dirty="0">
              <a:solidFill>
                <a:schemeClr val="tx1"/>
              </a:solidFill>
              <a:latin typeface="Arial" pitchFamily="34" charset="0"/>
              <a:cs typeface="Arial" pitchFamily="34" charset="0"/>
            </a:endParaRPr>
          </a:p>
        </p:txBody>
      </p:sp>
      <p:sp>
        <p:nvSpPr>
          <p:cNvPr id="6" name="Rectángulo 5"/>
          <p:cNvSpPr/>
          <p:nvPr/>
        </p:nvSpPr>
        <p:spPr>
          <a:xfrm>
            <a:off x="1942838" y="720890"/>
            <a:ext cx="7649082" cy="997581"/>
          </a:xfrm>
          <a:prstGeom prst="rect">
            <a:avLst/>
          </a:prstGeom>
        </p:spPr>
        <p:txBody>
          <a:bodyPr wrap="none">
            <a:spAutoFit/>
          </a:bodyPr>
          <a:lstStyle/>
          <a:p>
            <a:pPr algn="ctr">
              <a:spcBef>
                <a:spcPct val="0"/>
              </a:spcBef>
            </a:pPr>
            <a:r>
              <a:rPr lang="es-MX" sz="1961" b="1" cap="all" dirty="0" smtClean="0">
                <a:latin typeface="Arial" pitchFamily="34" charset="0"/>
                <a:ea typeface="+mj-ea"/>
                <a:cs typeface="Arial" pitchFamily="34" charset="0"/>
              </a:rPr>
              <a:t>UNIVERSIDAD AUTÓNOMA DEL ESTADO DE MÉXICO</a:t>
            </a:r>
          </a:p>
          <a:p>
            <a:pPr algn="ctr">
              <a:spcBef>
                <a:spcPct val="0"/>
              </a:spcBef>
            </a:pPr>
            <a:r>
              <a:rPr lang="es-MX" sz="1961" b="1" cap="all" dirty="0" smtClean="0">
                <a:latin typeface="Arial" pitchFamily="34" charset="0"/>
                <a:ea typeface="+mj-ea"/>
                <a:cs typeface="Arial" pitchFamily="34" charset="0"/>
              </a:rPr>
              <a:t>Facultad </a:t>
            </a:r>
            <a:r>
              <a:rPr lang="es-MX" sz="1961" b="1" cap="all" dirty="0">
                <a:latin typeface="Arial" pitchFamily="34" charset="0"/>
                <a:ea typeface="+mj-ea"/>
                <a:cs typeface="Arial" pitchFamily="34" charset="0"/>
              </a:rPr>
              <a:t>de economía</a:t>
            </a:r>
          </a:p>
          <a:p>
            <a:pPr algn="ctr">
              <a:spcBef>
                <a:spcPct val="0"/>
              </a:spcBef>
            </a:pPr>
            <a:r>
              <a:rPr lang="es-MX" sz="1961" b="1" cap="all" dirty="0">
                <a:latin typeface="Arial" pitchFamily="34" charset="0"/>
                <a:ea typeface="+mj-ea"/>
                <a:cs typeface="Arial" pitchFamily="34" charset="0"/>
              </a:rPr>
              <a:t>Licenciatura en negocios internacionales bilingüe</a:t>
            </a:r>
          </a:p>
        </p:txBody>
      </p:sp>
      <p:sp>
        <p:nvSpPr>
          <p:cNvPr id="7" name="Título 1"/>
          <p:cNvSpPr txBox="1">
            <a:spLocks/>
          </p:cNvSpPr>
          <p:nvPr/>
        </p:nvSpPr>
        <p:spPr>
          <a:xfrm>
            <a:off x="789914" y="5145271"/>
            <a:ext cx="10765025" cy="1477632"/>
          </a:xfrm>
          <a:prstGeom prst="rect">
            <a:avLst/>
          </a:prstGeom>
          <a:effectLst/>
        </p:spPr>
        <p:txBody>
          <a:bodyPr vert="horz" lIns="89654" tIns="44827" rIns="89654" bIns="44827"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s-MX" sz="1961" b="1" cap="none" dirty="0">
              <a:latin typeface="Arial" pitchFamily="34" charset="0"/>
              <a:cs typeface="Arial" pitchFamily="34" charset="0"/>
            </a:endParaRPr>
          </a:p>
        </p:txBody>
      </p:sp>
      <p:pic>
        <p:nvPicPr>
          <p:cNvPr id="8" name="Imagen 7"/>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97182" y="563524"/>
            <a:ext cx="1279883" cy="1129500"/>
          </a:xfrm>
          <a:prstGeom prst="rect">
            <a:avLst/>
          </a:prstGeom>
        </p:spPr>
      </p:pic>
      <p:pic>
        <p:nvPicPr>
          <p:cNvPr id="9" name="Picture 2" descr="http://www.labsag.co.uk/es/wp-content/uploads/2012/08/uaem-feconomia-mx.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7694" y="505974"/>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a:spLocks noGrp="1" noChangeArrowheads="1"/>
          </p:cNvSpPr>
          <p:nvPr>
            <p:ph type="ctrTitle"/>
          </p:nvPr>
        </p:nvSpPr>
        <p:spPr>
          <a:xfrm>
            <a:off x="1343472" y="3647880"/>
            <a:ext cx="9230784" cy="1004887"/>
          </a:xfrm>
        </p:spPr>
        <p:txBody>
          <a:bodyPr>
            <a:noAutofit/>
          </a:bodyPr>
          <a:lstStyle/>
          <a:p>
            <a:pPr algn="ctr">
              <a:defRPr/>
            </a:pPr>
            <a:r>
              <a:rPr lang="es-MX" altLang="es-MX" sz="2000" dirty="0"/>
              <a:t>Unidad de aprendizaje: </a:t>
            </a:r>
            <a:r>
              <a:rPr lang="es-MX" altLang="es-MX" sz="2000" dirty="0" smtClean="0"/>
              <a:t>ECONOMÍA INDUSTRIAL</a:t>
            </a:r>
            <a:r>
              <a:rPr lang="es-MX" altLang="es-MX" sz="2000" dirty="0"/>
              <a:t/>
            </a:r>
            <a:br>
              <a:rPr lang="es-MX" altLang="es-MX" sz="2000" dirty="0"/>
            </a:br>
            <a:r>
              <a:rPr lang="es-MX" altLang="es-MX" sz="2000" dirty="0"/>
              <a:t>Licenciatura en Negocios Internacionales Bilingüe</a:t>
            </a:r>
            <a:br>
              <a:rPr lang="es-MX" altLang="es-MX" sz="2000" dirty="0"/>
            </a:br>
            <a:r>
              <a:rPr lang="es-MX" altLang="es-MX" sz="2000" dirty="0" smtClean="0"/>
              <a:t>Cuarto </a:t>
            </a:r>
            <a:r>
              <a:rPr lang="es-MX" altLang="es-MX" sz="2000" dirty="0" smtClean="0"/>
              <a:t>Semestre</a:t>
            </a:r>
            <a:endParaRPr lang="es-ES" altLang="es-MX" sz="2000" dirty="0"/>
          </a:p>
        </p:txBody>
      </p:sp>
      <p:sp>
        <p:nvSpPr>
          <p:cNvPr id="11" name="Rectangle 2"/>
          <p:cNvSpPr txBox="1">
            <a:spLocks noChangeArrowheads="1"/>
          </p:cNvSpPr>
          <p:nvPr/>
        </p:nvSpPr>
        <p:spPr>
          <a:xfrm>
            <a:off x="2005799" y="6011733"/>
            <a:ext cx="8793710" cy="611171"/>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defRPr/>
            </a:pPr>
            <a:r>
              <a:rPr lang="es-MX" altLang="es-MX" sz="2000" dirty="0">
                <a:solidFill>
                  <a:schemeClr val="tx1"/>
                </a:solidFill>
              </a:rPr>
              <a:t>Septiembre de 2019</a:t>
            </a:r>
            <a:endParaRPr lang="es-ES" altLang="es-MX" sz="2000" dirty="0">
              <a:solidFill>
                <a:schemeClr val="tx1"/>
              </a:solidFill>
            </a:endParaRPr>
          </a:p>
        </p:txBody>
      </p:sp>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1</a:t>
            </a:fld>
            <a:endParaRPr lang="es-MX"/>
          </a:p>
        </p:txBody>
      </p:sp>
    </p:spTree>
    <p:extLst>
      <p:ext uri="{BB962C8B-B14F-4D97-AF65-F5344CB8AC3E}">
        <p14:creationId xmlns:p14="http://schemas.microsoft.com/office/powerpoint/2010/main" val="22653036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94065" y="2030506"/>
            <a:ext cx="6176580" cy="3976280"/>
          </a:xfrm>
        </p:spPr>
        <p:txBody>
          <a:bodyPr>
            <a:noAutofit/>
          </a:bodyPr>
          <a:lstStyle/>
          <a:p>
            <a:r>
              <a:rPr lang="es-MX" sz="2200" dirty="0" smtClean="0"/>
              <a:t>Uno </a:t>
            </a:r>
            <a:r>
              <a:rPr lang="es-MX" sz="2200" dirty="0"/>
              <a:t>se encuentra en el punto 0 y otro en el 1. Los consumidores tienen un costo de transporte </a:t>
            </a:r>
            <a:r>
              <a:rPr lang="es-MX" sz="2200" i="1" dirty="0">
                <a:latin typeface="Times New Roman" panose="02020603050405020304" pitchFamily="18" charset="0"/>
                <a:cs typeface="Times New Roman" panose="02020603050405020304" pitchFamily="18" charset="0"/>
              </a:rPr>
              <a:t>C</a:t>
            </a:r>
            <a:r>
              <a:rPr lang="es-MX" sz="2200" i="1" baseline="-25000" dirty="0">
                <a:latin typeface="Times New Roman" panose="02020603050405020304" pitchFamily="18" charset="0"/>
                <a:cs typeface="Times New Roman" panose="02020603050405020304" pitchFamily="18" charset="0"/>
              </a:rPr>
              <a:t>T</a:t>
            </a:r>
            <a:r>
              <a:rPr lang="es-MX" sz="2200" i="1" baseline="-25000" dirty="0"/>
              <a:t> </a:t>
            </a:r>
            <a:r>
              <a:rPr lang="es-MX" sz="2200" dirty="0"/>
              <a:t>. El precio de ir </a:t>
            </a:r>
            <a:r>
              <a:rPr lang="es-MX" sz="2200" dirty="0" smtClean="0"/>
              <a:t>a la tienda </a:t>
            </a:r>
            <a:r>
              <a:rPr lang="es-MX" sz="2200" dirty="0">
                <a:latin typeface="Times New Roman" panose="02020603050405020304" pitchFamily="18" charset="0"/>
                <a:cs typeface="Times New Roman" panose="02020603050405020304" pitchFamily="18" charset="0"/>
              </a:rPr>
              <a:t>1</a:t>
            </a:r>
            <a:r>
              <a:rPr lang="es-MX" sz="2200" dirty="0"/>
              <a:t> es </a:t>
            </a:r>
            <a:r>
              <a:rPr lang="es-MX" sz="2200" dirty="0" smtClean="0"/>
              <a:t/>
            </a:r>
            <a:br>
              <a:rPr lang="es-MX" sz="2200" dirty="0" smtClean="0"/>
            </a:br>
            <a:r>
              <a:rPr lang="es-MX" sz="2200" i="1" dirty="0" smtClean="0">
                <a:latin typeface="Times New Roman" panose="02020603050405020304" pitchFamily="18" charset="0"/>
                <a:cs typeface="Times New Roman" panose="02020603050405020304" pitchFamily="18" charset="0"/>
              </a:rPr>
              <a:t>P</a:t>
            </a:r>
            <a:r>
              <a:rPr lang="es-MX" sz="2200" baseline="-25000" dirty="0" smtClean="0">
                <a:latin typeface="Times New Roman" panose="02020603050405020304" pitchFamily="18" charset="0"/>
                <a:cs typeface="Times New Roman" panose="02020603050405020304" pitchFamily="18" charset="0"/>
              </a:rPr>
              <a:t>1</a:t>
            </a:r>
            <a:r>
              <a:rPr lang="es-MX" sz="2200" i="1" dirty="0" smtClean="0">
                <a:latin typeface="Times New Roman" panose="02020603050405020304" pitchFamily="18" charset="0"/>
                <a:cs typeface="Times New Roman" panose="02020603050405020304" pitchFamily="18" charset="0"/>
              </a:rPr>
              <a:t> </a:t>
            </a:r>
            <a:r>
              <a:rPr lang="es-MX" sz="2200" i="1" dirty="0">
                <a:latin typeface="Times New Roman" panose="02020603050405020304" pitchFamily="18" charset="0"/>
                <a:cs typeface="Times New Roman" panose="02020603050405020304" pitchFamily="18" charset="0"/>
              </a:rPr>
              <a:t>+ C</a:t>
            </a:r>
            <a:r>
              <a:rPr lang="es-MX" sz="2200" i="1" baseline="-25000" dirty="0">
                <a:latin typeface="Times New Roman" panose="02020603050405020304" pitchFamily="18" charset="0"/>
                <a:cs typeface="Times New Roman" panose="02020603050405020304" pitchFamily="18" charset="0"/>
              </a:rPr>
              <a:t>T </a:t>
            </a:r>
            <a:r>
              <a:rPr lang="es-MX" sz="2200" i="1" dirty="0">
                <a:latin typeface="Times New Roman" panose="02020603050405020304" pitchFamily="18" charset="0"/>
                <a:cs typeface="Times New Roman" panose="02020603050405020304" pitchFamily="18" charset="0"/>
              </a:rPr>
              <a:t>X</a:t>
            </a:r>
            <a:r>
              <a:rPr lang="es-MX" sz="2200" dirty="0"/>
              <a:t> y el </a:t>
            </a:r>
            <a:r>
              <a:rPr lang="es-MX" sz="2200" dirty="0" smtClean="0"/>
              <a:t>de </a:t>
            </a:r>
            <a:r>
              <a:rPr lang="es-MX" sz="2200" dirty="0"/>
              <a:t>ir al </a:t>
            </a:r>
            <a:r>
              <a:rPr lang="es-MX" sz="2200" dirty="0" smtClean="0"/>
              <a:t>2: </a:t>
            </a:r>
            <a:r>
              <a:rPr lang="es-MX" sz="2200" i="1" dirty="0" smtClean="0">
                <a:latin typeface="Times New Roman" panose="02020603050405020304" pitchFamily="18" charset="0"/>
                <a:cs typeface="Times New Roman" panose="02020603050405020304" pitchFamily="18" charset="0"/>
              </a:rPr>
              <a:t>P</a:t>
            </a:r>
            <a:r>
              <a:rPr lang="es-MX" sz="2200" baseline="-25000" dirty="0" smtClean="0">
                <a:latin typeface="Times New Roman" panose="02020603050405020304" pitchFamily="18" charset="0"/>
                <a:cs typeface="Times New Roman" panose="02020603050405020304" pitchFamily="18" charset="0"/>
              </a:rPr>
              <a:t>2</a:t>
            </a:r>
            <a:r>
              <a:rPr lang="es-MX" sz="2200" i="1" dirty="0" smtClean="0">
                <a:latin typeface="Times New Roman" panose="02020603050405020304" pitchFamily="18" charset="0"/>
                <a:cs typeface="Times New Roman" panose="02020603050405020304" pitchFamily="18" charset="0"/>
              </a:rPr>
              <a:t> </a:t>
            </a:r>
            <a:r>
              <a:rPr lang="es-MX" sz="2200" i="1" dirty="0">
                <a:latin typeface="Times New Roman" panose="02020603050405020304" pitchFamily="18" charset="0"/>
                <a:cs typeface="Times New Roman" panose="02020603050405020304" pitchFamily="18" charset="0"/>
              </a:rPr>
              <a:t>+ C</a:t>
            </a:r>
            <a:r>
              <a:rPr lang="es-MX" sz="2200" i="1" baseline="-25000" dirty="0">
                <a:latin typeface="Times New Roman" panose="02020603050405020304" pitchFamily="18" charset="0"/>
                <a:cs typeface="Times New Roman" panose="02020603050405020304" pitchFamily="18" charset="0"/>
              </a:rPr>
              <a:t>T </a:t>
            </a:r>
            <a:r>
              <a:rPr lang="es-MX" sz="2200" dirty="0">
                <a:latin typeface="Times New Roman" panose="02020603050405020304" pitchFamily="18" charset="0"/>
                <a:cs typeface="Times New Roman" panose="02020603050405020304" pitchFamily="18" charset="0"/>
              </a:rPr>
              <a:t>(</a:t>
            </a:r>
            <a:r>
              <a:rPr lang="es-MX" sz="2200" dirty="0" smtClean="0">
                <a:latin typeface="Times New Roman" panose="02020603050405020304" pitchFamily="18" charset="0"/>
                <a:cs typeface="Times New Roman" panose="02020603050405020304" pitchFamily="18" charset="0"/>
              </a:rPr>
              <a:t>1 – </a:t>
            </a:r>
            <a:r>
              <a:rPr lang="es-MX" sz="2200" i="1" dirty="0" smtClean="0">
                <a:latin typeface="Times New Roman" panose="02020603050405020304" pitchFamily="18" charset="0"/>
                <a:cs typeface="Times New Roman" panose="02020603050405020304" pitchFamily="18" charset="0"/>
              </a:rPr>
              <a:t>X</a:t>
            </a:r>
            <a:r>
              <a:rPr lang="es-MX" sz="2200" dirty="0" smtClean="0">
                <a:latin typeface="Times New Roman" panose="02020603050405020304" pitchFamily="18" charset="0"/>
                <a:cs typeface="Times New Roman" panose="02020603050405020304" pitchFamily="18" charset="0"/>
              </a:rPr>
              <a:t>)</a:t>
            </a:r>
            <a:r>
              <a:rPr lang="es-MX" sz="2200" dirty="0" smtClean="0"/>
              <a:t>.</a:t>
            </a:r>
            <a:endParaRPr lang="es-MX" sz="2200" dirty="0"/>
          </a:p>
          <a:p>
            <a:r>
              <a:rPr lang="es-MX" sz="2200" dirty="0"/>
              <a:t>A la empresa 1 </a:t>
            </a:r>
            <a:r>
              <a:rPr lang="es-MX" sz="2200" dirty="0" smtClean="0"/>
              <a:t>se </a:t>
            </a:r>
            <a:r>
              <a:rPr lang="es-MX" sz="2200" dirty="0"/>
              <a:t>dirigen </a:t>
            </a:r>
            <a:r>
              <a:rPr lang="es-MX" sz="2200" dirty="0" smtClean="0"/>
              <a:t>los </a:t>
            </a:r>
            <a:r>
              <a:rPr lang="es-MX" sz="2200" dirty="0"/>
              <a:t>consumidores </a:t>
            </a:r>
            <a:r>
              <a:rPr lang="es-MX" sz="2200" dirty="0" smtClean="0"/>
              <a:t>a </a:t>
            </a:r>
            <a:r>
              <a:rPr lang="es-MX" sz="2200" dirty="0"/>
              <a:t>la izquierda </a:t>
            </a:r>
            <a:r>
              <a:rPr lang="es-MX" sz="2200" dirty="0" smtClean="0"/>
              <a:t>de </a:t>
            </a:r>
            <a:r>
              <a:rPr lang="es-MX" sz="2200" i="1" dirty="0" smtClean="0">
                <a:latin typeface="Times New Roman" panose="02020603050405020304" pitchFamily="18" charset="0"/>
                <a:cs typeface="Times New Roman" panose="02020603050405020304" pitchFamily="18" charset="0"/>
              </a:rPr>
              <a:t>X</a:t>
            </a:r>
            <a:r>
              <a:rPr lang="es-MX" sz="2200" dirty="0"/>
              <a:t>. </a:t>
            </a:r>
            <a:r>
              <a:rPr lang="es-MX" sz="2200" dirty="0" smtClean="0"/>
              <a:t>Si los </a:t>
            </a:r>
            <a:r>
              <a:rPr lang="es-MX" sz="2200" dirty="0"/>
              <a:t>precios </a:t>
            </a:r>
            <a:r>
              <a:rPr lang="es-MX" sz="2200" dirty="0" smtClean="0"/>
              <a:t>son cercanos, </a:t>
            </a:r>
            <a:r>
              <a:rPr lang="es-MX" sz="2200" dirty="0"/>
              <a:t>el consumidor indiferente es aquel que vive a una misma distancia de </a:t>
            </a:r>
            <a:r>
              <a:rPr lang="es-MX" sz="2200" dirty="0" smtClean="0"/>
              <a:t>las </a:t>
            </a:r>
            <a:r>
              <a:rPr lang="es-MX" sz="2200" dirty="0"/>
              <a:t>dos </a:t>
            </a:r>
            <a:r>
              <a:rPr lang="es-MX" sz="2200" dirty="0" smtClean="0"/>
              <a:t>tiendas, </a:t>
            </a:r>
            <a:r>
              <a:rPr lang="es-MX" sz="2200" dirty="0"/>
              <a:t>punto se define por la condición de indiferencia entre ir </a:t>
            </a:r>
            <a:r>
              <a:rPr lang="es-MX" sz="2200" dirty="0" smtClean="0"/>
              <a:t>a la de </a:t>
            </a:r>
            <a:r>
              <a:rPr lang="es-MX" sz="2200" dirty="0"/>
              <a:t>la izquierda o </a:t>
            </a:r>
            <a:r>
              <a:rPr lang="es-MX" sz="2200" dirty="0" smtClean="0"/>
              <a:t>a la </a:t>
            </a:r>
            <a:r>
              <a:rPr lang="es-MX" sz="2200" dirty="0"/>
              <a:t>de la </a:t>
            </a:r>
            <a:r>
              <a:rPr lang="es-MX" sz="2200" dirty="0" smtClean="0"/>
              <a:t>derecha:</a:t>
            </a:r>
            <a:endParaRPr lang="es-MX" sz="2200" dirty="0"/>
          </a:p>
        </p:txBody>
      </p:sp>
      <p:pic>
        <p:nvPicPr>
          <p:cNvPr id="4" name="Imagen 3"/>
          <p:cNvPicPr>
            <a:picLocks noChangeAspect="1"/>
          </p:cNvPicPr>
          <p:nvPr/>
        </p:nvPicPr>
        <p:blipFill>
          <a:blip r:embed="rId2"/>
          <a:stretch>
            <a:fillRect/>
          </a:stretch>
        </p:blipFill>
        <p:spPr>
          <a:xfrm>
            <a:off x="6594991" y="2059116"/>
            <a:ext cx="4619206" cy="3276000"/>
          </a:xfrm>
          <a:prstGeom prst="rect">
            <a:avLst/>
          </a:prstGeom>
        </p:spPr>
      </p:pic>
      <p:sp>
        <p:nvSpPr>
          <p:cNvPr id="5" name="Rectángulo 4"/>
          <p:cNvSpPr/>
          <p:nvPr/>
        </p:nvSpPr>
        <p:spPr>
          <a:xfrm>
            <a:off x="159595" y="121023"/>
            <a:ext cx="11324336" cy="1785104"/>
          </a:xfrm>
          <a:prstGeom prst="rect">
            <a:avLst/>
          </a:prstGeom>
        </p:spPr>
        <p:txBody>
          <a:bodyPr wrap="square">
            <a:spAutoFit/>
          </a:bodyPr>
          <a:lstStyle/>
          <a:p>
            <a:pPr marL="342900" indent="-342900">
              <a:buFont typeface="Arial" panose="020B0604020202020204" pitchFamily="34" charset="0"/>
              <a:buChar char="•"/>
            </a:pPr>
            <a:r>
              <a:rPr lang="es-MX" sz="2200" dirty="0">
                <a:latin typeface="Calibri" panose="020F0502020204030204" pitchFamily="34" charset="0"/>
                <a:cs typeface="Calibri" panose="020F0502020204030204" pitchFamily="34" charset="0"/>
              </a:rPr>
              <a:t>El modelo examina una situación hipotética de una ciudad lineal con una calle de longitud fija en la que los consumidores están uniformemente distribuidos a lo largo de esa calle representada en el segmento [0,1]. </a:t>
            </a:r>
          </a:p>
          <a:p>
            <a:pPr marL="342900" indent="-342900">
              <a:buFont typeface="Arial" panose="020B0604020202020204" pitchFamily="34" charset="0"/>
              <a:buChar char="•"/>
            </a:pPr>
            <a:r>
              <a:rPr lang="es-MX" sz="2200" dirty="0">
                <a:latin typeface="Calibri" panose="020F0502020204030204" pitchFamily="34" charset="0"/>
                <a:cs typeface="Calibri" panose="020F0502020204030204" pitchFamily="34" charset="0"/>
              </a:rPr>
              <a:t>Los </a:t>
            </a:r>
            <a:r>
              <a:rPr lang="es-MX" sz="2200" dirty="0" smtClean="0">
                <a:latin typeface="Calibri" panose="020F0502020204030204" pitchFamily="34" charset="0"/>
                <a:cs typeface="Calibri" panose="020F0502020204030204" pitchFamily="34" charset="0"/>
              </a:rPr>
              <a:t>consumidores </a:t>
            </a:r>
            <a:r>
              <a:rPr lang="es-MX" sz="2200" dirty="0">
                <a:latin typeface="Calibri" panose="020F0502020204030204" pitchFamily="34" charset="0"/>
                <a:cs typeface="Calibri" panose="020F0502020204030204" pitchFamily="34" charset="0"/>
              </a:rPr>
              <a:t>frecuentan dos tiendas, </a:t>
            </a:r>
            <a:r>
              <a:rPr lang="es-MX" sz="2200" dirty="0" smtClean="0">
                <a:latin typeface="Calibri" panose="020F0502020204030204" pitchFamily="34" charset="0"/>
                <a:cs typeface="Calibri" panose="020F0502020204030204" pitchFamily="34" charset="0"/>
              </a:rPr>
              <a:t>que </a:t>
            </a:r>
            <a:r>
              <a:rPr lang="es-MX" sz="2200" dirty="0">
                <a:latin typeface="Calibri" panose="020F0502020204030204" pitchFamily="34" charset="0"/>
                <a:cs typeface="Calibri" panose="020F0502020204030204" pitchFamily="34" charset="0"/>
              </a:rPr>
              <a:t>dan un servicio idéntico, excepto por su localización en la calle.</a:t>
            </a:r>
          </a:p>
        </p:txBody>
      </p:sp>
      <p:sp>
        <p:nvSpPr>
          <p:cNvPr id="2" name="Rectángulo 1"/>
          <p:cNvSpPr/>
          <p:nvPr/>
        </p:nvSpPr>
        <p:spPr>
          <a:xfrm>
            <a:off x="1786006" y="6006785"/>
            <a:ext cx="9144000" cy="707886"/>
          </a:xfrm>
          <a:prstGeom prst="rect">
            <a:avLst/>
          </a:prstGeom>
        </p:spPr>
        <p:txBody>
          <a:bodyPr wrap="square">
            <a:spAutoFit/>
          </a:bodyPr>
          <a:lstStyle/>
          <a:p>
            <a:pPr algn="ctr"/>
            <a:r>
              <a:rPr lang="en-US" sz="2000" i="1" dirty="0">
                <a:latin typeface="Times New Roman" panose="02020603050405020304" pitchFamily="18" charset="0"/>
                <a:cs typeface="Times New Roman" panose="02020603050405020304" pitchFamily="18" charset="0"/>
              </a:rPr>
              <a:t>S - </a:t>
            </a:r>
            <a:r>
              <a:rPr lang="en-US" sz="2000" dirty="0">
                <a:latin typeface="Times New Roman" panose="02020603050405020304" pitchFamily="18" charset="0"/>
                <a:cs typeface="Times New Roman" panose="02020603050405020304" pitchFamily="18" charset="0"/>
              </a:rPr>
              <a:t>(</a:t>
            </a:r>
            <a:r>
              <a:rPr lang="en-US" sz="2000" i="1" dirty="0">
                <a:latin typeface="Times New Roman" panose="02020603050405020304" pitchFamily="18" charset="0"/>
                <a:cs typeface="Times New Roman" panose="02020603050405020304" pitchFamily="18" charset="0"/>
              </a:rPr>
              <a:t>P</a:t>
            </a:r>
            <a:r>
              <a:rPr lang="en-US" sz="2000" baseline="-25000" dirty="0">
                <a:latin typeface="Times New Roman" panose="02020603050405020304" pitchFamily="18" charset="0"/>
                <a:cs typeface="Times New Roman" panose="02020603050405020304" pitchFamily="18" charset="0"/>
              </a:rPr>
              <a:t>1</a:t>
            </a:r>
            <a:r>
              <a:rPr lang="en-US" sz="2000" i="1" dirty="0">
                <a:latin typeface="Times New Roman" panose="02020603050405020304" pitchFamily="18" charset="0"/>
                <a:cs typeface="Times New Roman" panose="02020603050405020304" pitchFamily="18" charset="0"/>
              </a:rPr>
              <a:t> + C</a:t>
            </a:r>
            <a:r>
              <a:rPr lang="en-US" sz="2000" i="1" baseline="-25000" dirty="0">
                <a:latin typeface="Times New Roman" panose="02020603050405020304" pitchFamily="18" charset="0"/>
                <a:cs typeface="Times New Roman" panose="02020603050405020304" pitchFamily="18" charset="0"/>
              </a:rPr>
              <a:t>T</a:t>
            </a:r>
            <a:r>
              <a:rPr lang="en-US" sz="2000" i="1" dirty="0">
                <a:latin typeface="Times New Roman" panose="02020603050405020304" pitchFamily="18" charset="0"/>
                <a:cs typeface="Times New Roman" panose="02020603050405020304" pitchFamily="18" charset="0"/>
              </a:rPr>
              <a:t> |X|</a:t>
            </a:r>
            <a:r>
              <a:rPr lang="en-US" sz="2000" dirty="0">
                <a:latin typeface="Times New Roman" panose="02020603050405020304" pitchFamily="18" charset="0"/>
                <a:cs typeface="Times New Roman" panose="02020603050405020304" pitchFamily="18" charset="0"/>
              </a:rPr>
              <a:t>)</a:t>
            </a:r>
            <a:r>
              <a:rPr lang="en-US" sz="2000" i="1" dirty="0">
                <a:latin typeface="Times New Roman" panose="02020603050405020304" pitchFamily="18" charset="0"/>
                <a:cs typeface="Times New Roman" panose="02020603050405020304" pitchFamily="18" charset="0"/>
              </a:rPr>
              <a:t>= S - </a:t>
            </a:r>
            <a:r>
              <a:rPr lang="en-US" sz="2000" dirty="0">
                <a:latin typeface="Times New Roman" panose="02020603050405020304" pitchFamily="18" charset="0"/>
                <a:cs typeface="Times New Roman" panose="02020603050405020304" pitchFamily="18" charset="0"/>
              </a:rPr>
              <a:t>(</a:t>
            </a:r>
            <a:r>
              <a:rPr lang="en-US" sz="2000" i="1" dirty="0">
                <a:latin typeface="Times New Roman" panose="02020603050405020304" pitchFamily="18" charset="0"/>
                <a:cs typeface="Times New Roman" panose="02020603050405020304" pitchFamily="18" charset="0"/>
              </a:rPr>
              <a:t>P</a:t>
            </a:r>
            <a:r>
              <a:rPr lang="en-US" sz="2000" baseline="-25000" dirty="0">
                <a:latin typeface="Times New Roman" panose="02020603050405020304" pitchFamily="18" charset="0"/>
                <a:cs typeface="Times New Roman" panose="02020603050405020304" pitchFamily="18" charset="0"/>
              </a:rPr>
              <a:t>2</a:t>
            </a:r>
            <a:r>
              <a:rPr lang="en-US" sz="2000" i="1" dirty="0">
                <a:latin typeface="Times New Roman" panose="02020603050405020304" pitchFamily="18" charset="0"/>
                <a:cs typeface="Times New Roman" panose="02020603050405020304" pitchFamily="18" charset="0"/>
              </a:rPr>
              <a:t> + C</a:t>
            </a:r>
            <a:r>
              <a:rPr lang="en-US" sz="2000" i="1" baseline="-25000" dirty="0">
                <a:latin typeface="Times New Roman" panose="02020603050405020304" pitchFamily="18" charset="0"/>
                <a:cs typeface="Times New Roman" panose="02020603050405020304" pitchFamily="18" charset="0"/>
              </a:rPr>
              <a:t>T </a:t>
            </a:r>
            <a:r>
              <a:rPr lang="en-US" sz="2000" i="1"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(1 - </a:t>
            </a:r>
            <a:r>
              <a:rPr lang="en-US" sz="2000" i="1" dirty="0">
                <a:latin typeface="Times New Roman" panose="02020603050405020304" pitchFamily="18" charset="0"/>
                <a:cs typeface="Times New Roman" panose="02020603050405020304" pitchFamily="18" charset="0"/>
              </a:rPr>
              <a:t>X</a:t>
            </a:r>
            <a:r>
              <a:rPr lang="en-US" sz="2000" dirty="0">
                <a:latin typeface="Times New Roman" panose="02020603050405020304" pitchFamily="18" charset="0"/>
                <a:cs typeface="Times New Roman" panose="02020603050405020304" pitchFamily="18" charset="0"/>
              </a:rPr>
              <a:t>)</a:t>
            </a:r>
            <a:r>
              <a:rPr lang="en-US" sz="2000" i="1"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a:t>
            </a:r>
            <a:endParaRPr lang="es-MX" sz="2000" dirty="0">
              <a:latin typeface="Times New Roman" panose="02020603050405020304" pitchFamily="18" charset="0"/>
              <a:cs typeface="Times New Roman" panose="02020603050405020304" pitchFamily="18" charset="0"/>
            </a:endParaRPr>
          </a:p>
          <a:p>
            <a:r>
              <a:rPr lang="es-MX" sz="2000" i="1" dirty="0">
                <a:latin typeface="Times New Roman" panose="02020603050405020304" pitchFamily="18" charset="0"/>
                <a:cs typeface="Times New Roman" panose="02020603050405020304" pitchFamily="18" charset="0"/>
              </a:rPr>
              <a:t>P</a:t>
            </a:r>
            <a:r>
              <a:rPr lang="es-MX" sz="2000" baseline="-25000" dirty="0">
                <a:latin typeface="Times New Roman" panose="02020603050405020304" pitchFamily="18" charset="0"/>
                <a:cs typeface="Times New Roman" panose="02020603050405020304" pitchFamily="18" charset="0"/>
              </a:rPr>
              <a:t>1</a:t>
            </a:r>
            <a:r>
              <a:rPr lang="es-MX" sz="2000" dirty="0"/>
              <a:t> es el precio de la tienda a la izquierda y </a:t>
            </a:r>
            <a:r>
              <a:rPr lang="es-MX" sz="2000" i="1" dirty="0">
                <a:latin typeface="Times New Roman" panose="02020603050405020304" pitchFamily="18" charset="0"/>
                <a:cs typeface="Times New Roman" panose="02020603050405020304" pitchFamily="18" charset="0"/>
              </a:rPr>
              <a:t>P</a:t>
            </a:r>
            <a:r>
              <a:rPr lang="es-MX" sz="2000" baseline="-25000" dirty="0">
                <a:latin typeface="Times New Roman" panose="02020603050405020304" pitchFamily="18" charset="0"/>
                <a:cs typeface="Times New Roman" panose="02020603050405020304" pitchFamily="18" charset="0"/>
              </a:rPr>
              <a:t>2</a:t>
            </a:r>
            <a:r>
              <a:rPr lang="es-MX" sz="2000" dirty="0"/>
              <a:t> a la derecha y </a:t>
            </a:r>
            <a:r>
              <a:rPr lang="es-MX" sz="2000" i="1" dirty="0"/>
              <a:t>S</a:t>
            </a:r>
            <a:r>
              <a:rPr lang="es-MX" sz="2000" dirty="0"/>
              <a:t> el excedente.</a:t>
            </a:r>
          </a:p>
        </p:txBody>
      </p:sp>
      <p:sp>
        <p:nvSpPr>
          <p:cNvPr id="6" name="Marcador de número de diapositiva 5"/>
          <p:cNvSpPr>
            <a:spLocks noGrp="1"/>
          </p:cNvSpPr>
          <p:nvPr>
            <p:ph type="sldNum" sz="quarter" idx="12"/>
          </p:nvPr>
        </p:nvSpPr>
        <p:spPr/>
        <p:txBody>
          <a:bodyPr>
            <a:normAutofit lnSpcReduction="10000"/>
          </a:bodyPr>
          <a:lstStyle/>
          <a:p>
            <a:fld id="{682D36C9-6D5B-4A5A-97B2-A0F6C8BF2986}" type="slidenum">
              <a:rPr lang="es-MX" smtClean="0"/>
              <a:t>10</a:t>
            </a:fld>
            <a:endParaRPr lang="es-MX"/>
          </a:p>
        </p:txBody>
      </p:sp>
    </p:spTree>
    <p:extLst>
      <p:ext uri="{BB962C8B-B14F-4D97-AF65-F5344CB8AC3E}">
        <p14:creationId xmlns:p14="http://schemas.microsoft.com/office/powerpoint/2010/main" val="40781695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376518" y="290819"/>
                <a:ext cx="10869706" cy="6168788"/>
              </a:xfrm>
            </p:spPr>
            <p:txBody>
              <a:bodyPr>
                <a:noAutofit/>
              </a:bodyPr>
              <a:lstStyle/>
              <a:p>
                <a:pPr marL="0" indent="0">
                  <a:lnSpc>
                    <a:spcPct val="100000"/>
                  </a:lnSpc>
                  <a:spcBef>
                    <a:spcPts val="600"/>
                  </a:spcBef>
                  <a:buNone/>
                </a:pPr>
                <a:r>
                  <a:rPr lang="es-MX" sz="2200" dirty="0" smtClean="0"/>
                  <a:t>Para </a:t>
                </a:r>
                <a:r>
                  <a:rPr lang="es-MX" sz="2200" dirty="0"/>
                  <a:t>obtener la demanda de cada uno de los talleres despejamos </a:t>
                </a:r>
                <a:r>
                  <a:rPr lang="es-MX" sz="2200" i="1" dirty="0"/>
                  <a:t>X</a:t>
                </a:r>
                <a:r>
                  <a:rPr lang="es-MX" sz="2200" dirty="0"/>
                  <a:t> de la ecuación</a:t>
                </a:r>
              </a:p>
              <a:p>
                <a:pPr marL="0" indent="0" algn="ctr">
                  <a:lnSpc>
                    <a:spcPct val="100000"/>
                  </a:lnSpc>
                  <a:spcBef>
                    <a:spcPts val="600"/>
                  </a:spcBef>
                  <a:buNone/>
                </a:pPr>
                <a:r>
                  <a:rPr lang="es-MX" sz="1600" dirty="0"/>
                  <a:t> </a:t>
                </a:r>
                <a14:m>
                  <m:oMath xmlns:m="http://schemas.openxmlformats.org/officeDocument/2006/math">
                    <m:r>
                      <a:rPr lang="es-MX" sz="2200" b="0" i="1" smtClean="0">
                        <a:latin typeface="Cambria Math" panose="02040503050406030204" pitchFamily="18" charset="0"/>
                      </a:rPr>
                      <m:t>𝑋</m:t>
                    </m:r>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r>
                          <a:rPr lang="es-MX" sz="2200" b="0" i="1" smtClean="0">
                            <a:latin typeface="Cambria Math" panose="02040503050406030204" pitchFamily="18" charset="0"/>
                          </a:rPr>
                          <m:t>2</m:t>
                        </m:r>
                      </m:den>
                    </m:f>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sSub>
                          <m:sSubPr>
                            <m:ctrlPr>
                              <a:rPr lang="es-MX" sz="2200" b="0" i="1" smtClean="0">
                                <a:latin typeface="Cambria Math" panose="02040503050406030204" pitchFamily="18" charset="0"/>
                              </a:rPr>
                            </m:ctrlPr>
                          </m:sSubPr>
                          <m:e>
                            <m:r>
                              <a:rPr lang="es-MX" sz="2200" b="0" i="1" smtClean="0">
                                <a:latin typeface="Cambria Math" panose="02040503050406030204" pitchFamily="18" charset="0"/>
                              </a:rPr>
                              <m:t>𝑃</m:t>
                            </m:r>
                          </m:e>
                          <m:sub>
                            <m:r>
                              <a:rPr lang="es-MX" sz="2200" b="0" i="1" smtClean="0">
                                <a:latin typeface="Cambria Math" panose="02040503050406030204" pitchFamily="18" charset="0"/>
                              </a:rPr>
                              <m:t>2</m:t>
                            </m:r>
                          </m:sub>
                        </m:sSub>
                        <m:r>
                          <a:rPr lang="es-MX" sz="2200" b="0" i="1" smtClean="0">
                            <a:latin typeface="Cambria Math" panose="02040503050406030204" pitchFamily="18" charset="0"/>
                          </a:rPr>
                          <m:t>−</m:t>
                        </m:r>
                        <m:sSub>
                          <m:sSubPr>
                            <m:ctrlPr>
                              <a:rPr lang="es-MX" sz="2200" b="0" i="1" smtClean="0">
                                <a:latin typeface="Cambria Math" panose="02040503050406030204" pitchFamily="18" charset="0"/>
                              </a:rPr>
                            </m:ctrlPr>
                          </m:sSubPr>
                          <m:e>
                            <m:r>
                              <a:rPr lang="es-MX" sz="2200" b="0" i="1" smtClean="0">
                                <a:latin typeface="Cambria Math" panose="02040503050406030204" pitchFamily="18" charset="0"/>
                              </a:rPr>
                              <m:t>𝑃</m:t>
                            </m:r>
                          </m:e>
                          <m:sub>
                            <m:r>
                              <a:rPr lang="es-MX" sz="2200" b="0" i="1" smtClean="0">
                                <a:latin typeface="Cambria Math" panose="02040503050406030204" pitchFamily="18" charset="0"/>
                              </a:rPr>
                              <m:t>1</m:t>
                            </m:r>
                          </m:sub>
                        </m:sSub>
                      </m:num>
                      <m:den>
                        <m:r>
                          <a:rPr lang="es-MX" sz="2200" b="0" i="1" smtClean="0">
                            <a:latin typeface="Cambria Math" panose="02040503050406030204" pitchFamily="18" charset="0"/>
                          </a:rPr>
                          <m:t>2</m:t>
                        </m:r>
                        <m:r>
                          <a:rPr lang="es-MX" sz="2200" b="0" i="1" smtClean="0">
                            <a:latin typeface="Cambria Math" panose="02040503050406030204" pitchFamily="18" charset="0"/>
                          </a:rPr>
                          <m:t>𝐶𝑇</m:t>
                        </m:r>
                      </m:den>
                    </m:f>
                  </m:oMath>
                </a14:m>
                <a:endParaRPr lang="es-MX" sz="2200" dirty="0"/>
              </a:p>
              <a:p>
                <a:pPr marL="0" indent="0">
                  <a:lnSpc>
                    <a:spcPct val="100000"/>
                  </a:lnSpc>
                  <a:spcBef>
                    <a:spcPts val="0"/>
                  </a:spcBef>
                  <a:spcAft>
                    <a:spcPts val="0"/>
                  </a:spcAft>
                  <a:buNone/>
                </a:pPr>
                <a:r>
                  <a:rPr lang="es-MX" sz="2200" dirty="0"/>
                  <a:t>Si suponemos que ahí el número de consumidores es igual a uno (un millar), la demanda de la tienda 1 es:</a:t>
                </a:r>
              </a:p>
              <a:p>
                <a:pPr marL="0" indent="0" algn="ctr">
                  <a:lnSpc>
                    <a:spcPct val="100000"/>
                  </a:lnSpc>
                  <a:spcBef>
                    <a:spcPts val="600"/>
                  </a:spcBef>
                  <a:buNone/>
                </a:pPr>
                <a:r>
                  <a:rPr lang="es-MX" sz="2200" dirty="0"/>
                  <a:t> </a:t>
                </a:r>
                <a14:m>
                  <m:oMath xmlns:m="http://schemas.openxmlformats.org/officeDocument/2006/math">
                    <m:sSub>
                      <m:sSubPr>
                        <m:ctrlPr>
                          <a:rPr lang="es-MX" sz="2200" i="1" smtClean="0">
                            <a:latin typeface="Cambria Math" panose="02040503050406030204" pitchFamily="18" charset="0"/>
                          </a:rPr>
                        </m:ctrlPr>
                      </m:sSubPr>
                      <m:e>
                        <m:r>
                          <a:rPr lang="es-MX" sz="2200" b="0" i="1" smtClean="0">
                            <a:latin typeface="Cambria Math" panose="02040503050406030204" pitchFamily="18" charset="0"/>
                          </a:rPr>
                          <m:t>𝑄</m:t>
                        </m:r>
                      </m:e>
                      <m:sub>
                        <m:r>
                          <a:rPr lang="es-MX" sz="2200" b="0" i="1" smtClean="0">
                            <a:latin typeface="Cambria Math" panose="02040503050406030204" pitchFamily="18" charset="0"/>
                          </a:rPr>
                          <m:t>1</m:t>
                        </m:r>
                      </m:sub>
                    </m:sSub>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r>
                          <a:rPr lang="es-MX" sz="2200" b="0" i="1" smtClean="0">
                            <a:latin typeface="Cambria Math" panose="02040503050406030204" pitchFamily="18" charset="0"/>
                          </a:rPr>
                          <m:t>2</m:t>
                        </m:r>
                      </m:den>
                    </m:f>
                    <m:r>
                      <a:rPr lang="es-MX" sz="2200" b="0" i="1" smtClean="0">
                        <a:latin typeface="Cambria Math" panose="02040503050406030204" pitchFamily="18" charset="0"/>
                      </a:rPr>
                      <m:t>+</m:t>
                    </m:r>
                    <m:f>
                      <m:fPr>
                        <m:ctrlPr>
                          <a:rPr lang="es-MX" sz="2200" i="1">
                            <a:latin typeface="Cambria Math" panose="02040503050406030204" pitchFamily="18" charset="0"/>
                          </a:rPr>
                        </m:ctrlPr>
                      </m:fPr>
                      <m:num>
                        <m:r>
                          <a:rPr lang="es-MX" sz="2200" i="1">
                            <a:latin typeface="Cambria Math" panose="02040503050406030204" pitchFamily="18" charset="0"/>
                          </a:rPr>
                          <m:t>1</m:t>
                        </m:r>
                      </m:num>
                      <m:den>
                        <m:r>
                          <a:rPr lang="es-MX" sz="2200" i="1">
                            <a:latin typeface="Cambria Math" panose="02040503050406030204" pitchFamily="18" charset="0"/>
                          </a:rPr>
                          <m:t>2</m:t>
                        </m:r>
                      </m:den>
                    </m:f>
                    <m:d>
                      <m:dPr>
                        <m:ctrlPr>
                          <a:rPr lang="es-MX" sz="2200" i="1" smtClean="0">
                            <a:latin typeface="Cambria Math" panose="02040503050406030204" pitchFamily="18" charset="0"/>
                          </a:rPr>
                        </m:ctrlPr>
                      </m:dPr>
                      <m:e>
                        <m:f>
                          <m:fPr>
                            <m:ctrlPr>
                              <a:rPr lang="es-MX" sz="2200" i="1">
                                <a:latin typeface="Cambria Math" panose="02040503050406030204" pitchFamily="18" charset="0"/>
                              </a:rPr>
                            </m:ctrlPr>
                          </m:fPr>
                          <m:num>
                            <m:sSub>
                              <m:sSubPr>
                                <m:ctrlPr>
                                  <a:rPr lang="es-MX" sz="2200" i="1">
                                    <a:latin typeface="Cambria Math" panose="02040503050406030204" pitchFamily="18" charset="0"/>
                                  </a:rPr>
                                </m:ctrlPr>
                              </m:sSubPr>
                              <m:e>
                                <m:r>
                                  <a:rPr lang="es-MX" sz="2200" i="1">
                                    <a:latin typeface="Cambria Math" panose="02040503050406030204" pitchFamily="18" charset="0"/>
                                  </a:rPr>
                                  <m:t>𝑃</m:t>
                                </m:r>
                              </m:e>
                              <m:sub>
                                <m:r>
                                  <a:rPr lang="es-MX" sz="2200" i="1">
                                    <a:latin typeface="Cambria Math" panose="02040503050406030204" pitchFamily="18" charset="0"/>
                                  </a:rPr>
                                  <m:t>2</m:t>
                                </m:r>
                              </m:sub>
                            </m:sSub>
                            <m:r>
                              <a:rPr lang="es-MX" sz="2200" i="1">
                                <a:latin typeface="Cambria Math" panose="02040503050406030204" pitchFamily="18" charset="0"/>
                              </a:rPr>
                              <m:t>−</m:t>
                            </m:r>
                            <m:sSub>
                              <m:sSubPr>
                                <m:ctrlPr>
                                  <a:rPr lang="es-MX" sz="2200" i="1">
                                    <a:latin typeface="Cambria Math" panose="02040503050406030204" pitchFamily="18" charset="0"/>
                                  </a:rPr>
                                </m:ctrlPr>
                              </m:sSubPr>
                              <m:e>
                                <m:r>
                                  <a:rPr lang="es-MX" sz="2200" i="1">
                                    <a:latin typeface="Cambria Math" panose="02040503050406030204" pitchFamily="18" charset="0"/>
                                  </a:rPr>
                                  <m:t>𝑃</m:t>
                                </m:r>
                              </m:e>
                              <m:sub>
                                <m:r>
                                  <a:rPr lang="es-MX" sz="2200" i="1">
                                    <a:latin typeface="Cambria Math" panose="02040503050406030204" pitchFamily="18" charset="0"/>
                                  </a:rPr>
                                  <m:t>1</m:t>
                                </m:r>
                              </m:sub>
                            </m:sSub>
                          </m:num>
                          <m:den>
                            <m:r>
                              <a:rPr lang="es-MX" sz="2200" i="1">
                                <a:latin typeface="Cambria Math" panose="02040503050406030204" pitchFamily="18" charset="0"/>
                              </a:rPr>
                              <m:t>2</m:t>
                            </m:r>
                            <m:r>
                              <a:rPr lang="es-MX" sz="2200" i="1">
                                <a:latin typeface="Cambria Math" panose="02040503050406030204" pitchFamily="18" charset="0"/>
                              </a:rPr>
                              <m:t>𝐶𝑇</m:t>
                            </m:r>
                          </m:den>
                        </m:f>
                      </m:e>
                    </m:d>
                  </m:oMath>
                </a14:m>
                <a:endParaRPr lang="es-MX" sz="2200" dirty="0"/>
              </a:p>
              <a:p>
                <a:pPr marL="0" indent="0">
                  <a:lnSpc>
                    <a:spcPct val="100000"/>
                  </a:lnSpc>
                  <a:spcBef>
                    <a:spcPts val="600"/>
                  </a:spcBef>
                  <a:buNone/>
                </a:pPr>
                <a:r>
                  <a:rPr lang="es-MX" sz="2200" dirty="0"/>
                  <a:t>Por tanto, el beneficio de la tienda 1 es: </a:t>
                </a:r>
                <a:r>
                  <a:rPr lang="es-MX" sz="2200" dirty="0" smtClean="0"/>
                  <a:t> </a:t>
                </a:r>
                <a14:m>
                  <m:oMath xmlns:m="http://schemas.openxmlformats.org/officeDocument/2006/math">
                    <m:sSub>
                      <m:sSubPr>
                        <m:ctrlPr>
                          <a:rPr lang="es-MX" sz="2200" i="1" smtClean="0">
                            <a:latin typeface="Cambria Math" panose="02040503050406030204" pitchFamily="18" charset="0"/>
                          </a:rPr>
                        </m:ctrlPr>
                      </m:sSubPr>
                      <m:e>
                        <m:r>
                          <a:rPr lang="es-MX" sz="2200" i="1" smtClean="0">
                            <a:latin typeface="Cambria Math" panose="02040503050406030204" pitchFamily="18" charset="0"/>
                            <a:ea typeface="Cambria Math" panose="02040503050406030204" pitchFamily="18" charset="0"/>
                          </a:rPr>
                          <m:t>𝜋</m:t>
                        </m:r>
                      </m:e>
                      <m:sub>
                        <m:r>
                          <a:rPr lang="es-MX" sz="2200" b="0" i="1" smtClean="0">
                            <a:latin typeface="Cambria Math" panose="02040503050406030204" pitchFamily="18" charset="0"/>
                          </a:rPr>
                          <m:t>1</m:t>
                        </m:r>
                      </m:sub>
                    </m:sSub>
                    <m:r>
                      <a:rPr lang="es-MX" sz="2200" i="1">
                        <a:latin typeface="Cambria Math" panose="02040503050406030204" pitchFamily="18" charset="0"/>
                      </a:rPr>
                      <m:t>=</m:t>
                    </m:r>
                    <m:d>
                      <m:dPr>
                        <m:ctrlPr>
                          <a:rPr lang="es-MX" sz="2200" i="1" smtClean="0">
                            <a:latin typeface="Cambria Math" panose="02040503050406030204" pitchFamily="18" charset="0"/>
                          </a:rPr>
                        </m:ctrlPr>
                      </m:dPr>
                      <m:e>
                        <m:sSub>
                          <m:sSubPr>
                            <m:ctrlPr>
                              <a:rPr lang="es-MX" sz="2200" i="1" smtClean="0">
                                <a:latin typeface="Cambria Math" panose="02040503050406030204" pitchFamily="18" charset="0"/>
                              </a:rPr>
                            </m:ctrlPr>
                          </m:sSubPr>
                          <m:e>
                            <m:r>
                              <a:rPr lang="es-MX" sz="2200" b="0" i="1" smtClean="0">
                                <a:latin typeface="Cambria Math" panose="02040503050406030204" pitchFamily="18" charset="0"/>
                              </a:rPr>
                              <m:t>𝑃</m:t>
                            </m:r>
                          </m:e>
                          <m:sub>
                            <m:r>
                              <a:rPr lang="es-MX" sz="2200" b="0" i="1" smtClean="0">
                                <a:latin typeface="Cambria Math" panose="02040503050406030204" pitchFamily="18" charset="0"/>
                              </a:rPr>
                              <m:t>1</m:t>
                            </m:r>
                          </m:sub>
                        </m:sSub>
                        <m:r>
                          <a:rPr lang="es-MX" sz="2200" b="0" i="1" smtClean="0">
                            <a:latin typeface="Cambria Math" panose="02040503050406030204" pitchFamily="18" charset="0"/>
                          </a:rPr>
                          <m:t>−</m:t>
                        </m:r>
                        <m:r>
                          <a:rPr lang="es-MX" sz="2200" b="0" i="1" smtClean="0">
                            <a:latin typeface="Cambria Math" panose="02040503050406030204" pitchFamily="18" charset="0"/>
                          </a:rPr>
                          <m:t>𝐶</m:t>
                        </m:r>
                      </m:e>
                    </m:d>
                    <m:d>
                      <m:dPr>
                        <m:ctrlPr>
                          <a:rPr lang="es-MX" sz="2200" i="1">
                            <a:latin typeface="Cambria Math" panose="02040503050406030204" pitchFamily="18" charset="0"/>
                          </a:rPr>
                        </m:ctrlPr>
                      </m:dPr>
                      <m:e>
                        <m:f>
                          <m:fPr>
                            <m:ctrlPr>
                              <a:rPr lang="es-MX" sz="2200" i="1">
                                <a:latin typeface="Cambria Math" panose="02040503050406030204" pitchFamily="18" charset="0"/>
                              </a:rPr>
                            </m:ctrlPr>
                          </m:fPr>
                          <m:num>
                            <m:r>
                              <a:rPr lang="es-MX" sz="2200" i="1">
                                <a:latin typeface="Cambria Math" panose="02040503050406030204" pitchFamily="18" charset="0"/>
                              </a:rPr>
                              <m:t>1</m:t>
                            </m:r>
                          </m:num>
                          <m:den>
                            <m:r>
                              <a:rPr lang="es-MX" sz="2200" i="1">
                                <a:latin typeface="Cambria Math" panose="02040503050406030204" pitchFamily="18" charset="0"/>
                              </a:rPr>
                              <m:t>2</m:t>
                            </m:r>
                          </m:den>
                        </m:f>
                        <m:r>
                          <a:rPr lang="es-MX" sz="2200" i="1">
                            <a:latin typeface="Cambria Math" panose="02040503050406030204" pitchFamily="18" charset="0"/>
                          </a:rPr>
                          <m:t>+</m:t>
                        </m:r>
                        <m:f>
                          <m:fPr>
                            <m:ctrlPr>
                              <a:rPr lang="es-MX" sz="2200" i="1">
                                <a:latin typeface="Cambria Math" panose="02040503050406030204" pitchFamily="18" charset="0"/>
                              </a:rPr>
                            </m:ctrlPr>
                          </m:fPr>
                          <m:num>
                            <m:r>
                              <a:rPr lang="es-MX" sz="2200" i="1">
                                <a:latin typeface="Cambria Math" panose="02040503050406030204" pitchFamily="18" charset="0"/>
                              </a:rPr>
                              <m:t>1</m:t>
                            </m:r>
                          </m:num>
                          <m:den>
                            <m:r>
                              <a:rPr lang="es-MX" sz="2200" i="1">
                                <a:latin typeface="Cambria Math" panose="02040503050406030204" pitchFamily="18" charset="0"/>
                              </a:rPr>
                              <m:t>2</m:t>
                            </m:r>
                          </m:den>
                        </m:f>
                        <m:f>
                          <m:fPr>
                            <m:ctrlPr>
                              <a:rPr lang="es-MX" sz="2200" i="1">
                                <a:latin typeface="Cambria Math" panose="02040503050406030204" pitchFamily="18" charset="0"/>
                              </a:rPr>
                            </m:ctrlPr>
                          </m:fPr>
                          <m:num>
                            <m:sSub>
                              <m:sSubPr>
                                <m:ctrlPr>
                                  <a:rPr lang="es-MX" sz="2200" i="1">
                                    <a:latin typeface="Cambria Math" panose="02040503050406030204" pitchFamily="18" charset="0"/>
                                  </a:rPr>
                                </m:ctrlPr>
                              </m:sSubPr>
                              <m:e>
                                <m:r>
                                  <a:rPr lang="es-MX" sz="2200" i="1">
                                    <a:latin typeface="Cambria Math" panose="02040503050406030204" pitchFamily="18" charset="0"/>
                                  </a:rPr>
                                  <m:t>𝑃</m:t>
                                </m:r>
                              </m:e>
                              <m:sub>
                                <m:r>
                                  <a:rPr lang="es-MX" sz="2200" i="1">
                                    <a:latin typeface="Cambria Math" panose="02040503050406030204" pitchFamily="18" charset="0"/>
                                  </a:rPr>
                                  <m:t>2</m:t>
                                </m:r>
                              </m:sub>
                            </m:sSub>
                            <m:r>
                              <a:rPr lang="es-MX" sz="2200" i="1">
                                <a:latin typeface="Cambria Math" panose="02040503050406030204" pitchFamily="18" charset="0"/>
                              </a:rPr>
                              <m:t>−</m:t>
                            </m:r>
                            <m:sSub>
                              <m:sSubPr>
                                <m:ctrlPr>
                                  <a:rPr lang="es-MX" sz="2200" i="1">
                                    <a:latin typeface="Cambria Math" panose="02040503050406030204" pitchFamily="18" charset="0"/>
                                  </a:rPr>
                                </m:ctrlPr>
                              </m:sSubPr>
                              <m:e>
                                <m:r>
                                  <a:rPr lang="es-MX" sz="2200" i="1">
                                    <a:latin typeface="Cambria Math" panose="02040503050406030204" pitchFamily="18" charset="0"/>
                                  </a:rPr>
                                  <m:t>𝑃</m:t>
                                </m:r>
                              </m:e>
                              <m:sub>
                                <m:r>
                                  <a:rPr lang="es-MX" sz="2200" i="1">
                                    <a:latin typeface="Cambria Math" panose="02040503050406030204" pitchFamily="18" charset="0"/>
                                  </a:rPr>
                                  <m:t>1</m:t>
                                </m:r>
                              </m:sub>
                            </m:sSub>
                          </m:num>
                          <m:den>
                            <m:r>
                              <a:rPr lang="es-MX" sz="2200" i="1">
                                <a:latin typeface="Cambria Math" panose="02040503050406030204" pitchFamily="18" charset="0"/>
                              </a:rPr>
                              <m:t>2</m:t>
                            </m:r>
                            <m:r>
                              <a:rPr lang="es-MX" sz="2200" i="1">
                                <a:latin typeface="Cambria Math" panose="02040503050406030204" pitchFamily="18" charset="0"/>
                              </a:rPr>
                              <m:t>𝐶𝑇</m:t>
                            </m:r>
                          </m:den>
                        </m:f>
                      </m:e>
                    </m:d>
                  </m:oMath>
                </a14:m>
                <a:endParaRPr lang="es-MX" sz="2200" dirty="0"/>
              </a:p>
              <a:p>
                <a:pPr marL="0" indent="0">
                  <a:lnSpc>
                    <a:spcPct val="100000"/>
                  </a:lnSpc>
                  <a:spcBef>
                    <a:spcPts val="600"/>
                  </a:spcBef>
                  <a:buNone/>
                </a:pPr>
                <a:r>
                  <a:rPr lang="es-MX" sz="2200" dirty="0"/>
                  <a:t>Maximizando con respecto a </a:t>
                </a:r>
                <a:r>
                  <a:rPr lang="es-MX" sz="2200" i="1" dirty="0"/>
                  <a:t>P</a:t>
                </a:r>
                <a:r>
                  <a:rPr lang="es-MX" sz="2200" i="1" baseline="-25000" dirty="0"/>
                  <a:t>1</a:t>
                </a:r>
                <a:r>
                  <a:rPr lang="es-MX" sz="2200" baseline="-25000" dirty="0"/>
                  <a:t> </a:t>
                </a:r>
                <a:r>
                  <a:rPr lang="es-MX" sz="2200" dirty="0"/>
                  <a:t>e igualando a cero</a:t>
                </a:r>
                <a:r>
                  <a:rPr lang="es-MX" sz="2200" dirty="0" smtClean="0"/>
                  <a:t>:  </a:t>
                </a:r>
                <a:r>
                  <a:rPr lang="es-MX" sz="2200" dirty="0"/>
                  <a:t>   </a:t>
                </a:r>
                <a14:m>
                  <m:oMath xmlns:m="http://schemas.openxmlformats.org/officeDocument/2006/math">
                    <m:f>
                      <m:fPr>
                        <m:ctrlPr>
                          <a:rPr lang="es-MX" sz="2400" i="1">
                            <a:latin typeface="Cambria Math" panose="02040503050406030204" pitchFamily="18" charset="0"/>
                          </a:rPr>
                        </m:ctrlPr>
                      </m:fPr>
                      <m:num>
                        <m:r>
                          <a:rPr lang="es-MX" sz="2400" i="1">
                            <a:latin typeface="Cambria Math" panose="02040503050406030204" pitchFamily="18" charset="0"/>
                          </a:rPr>
                          <m:t>1</m:t>
                        </m:r>
                      </m:num>
                      <m:den>
                        <m:r>
                          <a:rPr lang="es-MX" sz="2400" i="1">
                            <a:latin typeface="Cambria Math" panose="02040503050406030204" pitchFamily="18" charset="0"/>
                          </a:rPr>
                          <m:t>2</m:t>
                        </m:r>
                      </m:den>
                    </m:f>
                    <m:r>
                      <a:rPr lang="es-MX" sz="2400" i="1">
                        <a:latin typeface="Cambria Math" panose="02040503050406030204" pitchFamily="18" charset="0"/>
                      </a:rPr>
                      <m:t>+</m:t>
                    </m:r>
                    <m:f>
                      <m:fPr>
                        <m:ctrlPr>
                          <a:rPr lang="es-MX" sz="2400" i="1">
                            <a:latin typeface="Cambria Math" panose="02040503050406030204" pitchFamily="18" charset="0"/>
                          </a:rPr>
                        </m:ctrlPr>
                      </m:fPr>
                      <m:num>
                        <m:sSub>
                          <m:sSubPr>
                            <m:ctrlPr>
                              <a:rPr lang="es-MX" sz="2400" i="1">
                                <a:latin typeface="Cambria Math" panose="02040503050406030204" pitchFamily="18" charset="0"/>
                              </a:rPr>
                            </m:ctrlPr>
                          </m:sSubPr>
                          <m:e>
                            <m:r>
                              <a:rPr lang="es-MX" sz="2400" i="1">
                                <a:latin typeface="Cambria Math" panose="02040503050406030204" pitchFamily="18" charset="0"/>
                              </a:rPr>
                              <m:t>𝑃</m:t>
                            </m:r>
                          </m:e>
                          <m:sub>
                            <m:r>
                              <a:rPr lang="es-MX" sz="2400" i="1">
                                <a:latin typeface="Cambria Math" panose="02040503050406030204" pitchFamily="18" charset="0"/>
                              </a:rPr>
                              <m:t>2</m:t>
                            </m:r>
                          </m:sub>
                        </m:sSub>
                        <m:r>
                          <a:rPr lang="es-MX" sz="2400" i="1">
                            <a:latin typeface="Cambria Math" panose="02040503050406030204" pitchFamily="18" charset="0"/>
                          </a:rPr>
                          <m:t>−</m:t>
                        </m:r>
                        <m:sSub>
                          <m:sSubPr>
                            <m:ctrlPr>
                              <a:rPr lang="es-MX" sz="2400" i="1">
                                <a:latin typeface="Cambria Math" panose="02040503050406030204" pitchFamily="18" charset="0"/>
                              </a:rPr>
                            </m:ctrlPr>
                          </m:sSubPr>
                          <m:e>
                            <m:r>
                              <a:rPr lang="es-MX" sz="2400" b="0" i="1" smtClean="0">
                                <a:latin typeface="Cambria Math" panose="02040503050406030204" pitchFamily="18" charset="0"/>
                              </a:rPr>
                              <m:t>2</m:t>
                            </m:r>
                            <m:r>
                              <a:rPr lang="es-MX" sz="2400" i="1">
                                <a:latin typeface="Cambria Math" panose="02040503050406030204" pitchFamily="18" charset="0"/>
                              </a:rPr>
                              <m:t>𝑃</m:t>
                            </m:r>
                          </m:e>
                          <m:sub>
                            <m:r>
                              <a:rPr lang="es-MX" sz="2400" i="1">
                                <a:latin typeface="Cambria Math" panose="02040503050406030204" pitchFamily="18" charset="0"/>
                              </a:rPr>
                              <m:t>1</m:t>
                            </m:r>
                          </m:sub>
                        </m:sSub>
                      </m:num>
                      <m:den>
                        <m:r>
                          <a:rPr lang="es-MX" sz="2400" i="1">
                            <a:latin typeface="Cambria Math" panose="02040503050406030204" pitchFamily="18" charset="0"/>
                          </a:rPr>
                          <m:t>2</m:t>
                        </m:r>
                        <m:r>
                          <a:rPr lang="es-MX" sz="2400" i="1">
                            <a:latin typeface="Cambria Math" panose="02040503050406030204" pitchFamily="18" charset="0"/>
                          </a:rPr>
                          <m:t>𝐶𝑇</m:t>
                        </m:r>
                      </m:den>
                    </m:f>
                    <m:r>
                      <a:rPr lang="es-MX" sz="2400" b="0" i="1" smtClean="0">
                        <a:latin typeface="Cambria Math" panose="02040503050406030204" pitchFamily="18" charset="0"/>
                      </a:rPr>
                      <m:t>−</m:t>
                    </m:r>
                    <m:f>
                      <m:fPr>
                        <m:ctrlPr>
                          <a:rPr lang="es-MX" sz="2400" b="0" i="1" smtClean="0">
                            <a:latin typeface="Cambria Math" panose="02040503050406030204" pitchFamily="18" charset="0"/>
                          </a:rPr>
                        </m:ctrlPr>
                      </m:fPr>
                      <m:num>
                        <m:r>
                          <a:rPr lang="es-MX" sz="2400" b="0" i="1" smtClean="0">
                            <a:latin typeface="Cambria Math" panose="02040503050406030204" pitchFamily="18" charset="0"/>
                          </a:rPr>
                          <m:t>𝐶</m:t>
                        </m:r>
                      </m:num>
                      <m:den>
                        <m:r>
                          <a:rPr lang="es-MX" sz="2400" b="0" i="1" smtClean="0">
                            <a:latin typeface="Cambria Math" panose="02040503050406030204" pitchFamily="18" charset="0"/>
                          </a:rPr>
                          <m:t>2</m:t>
                        </m:r>
                        <m:r>
                          <a:rPr lang="es-MX" sz="2400" b="0" i="1" smtClean="0">
                            <a:latin typeface="Cambria Math" panose="02040503050406030204" pitchFamily="18" charset="0"/>
                          </a:rPr>
                          <m:t>𝐶𝑇</m:t>
                        </m:r>
                      </m:den>
                    </m:f>
                    <m:r>
                      <a:rPr lang="es-MX" sz="2400" b="0" i="1" smtClean="0">
                        <a:latin typeface="Cambria Math" panose="02040503050406030204" pitchFamily="18" charset="0"/>
                      </a:rPr>
                      <m:t>=0</m:t>
                    </m:r>
                  </m:oMath>
                </a14:m>
                <a:endParaRPr lang="es-MX" sz="2200" dirty="0" smtClean="0"/>
              </a:p>
              <a:p>
                <a:pPr marL="0" indent="0">
                  <a:lnSpc>
                    <a:spcPct val="100000"/>
                  </a:lnSpc>
                  <a:spcBef>
                    <a:spcPts val="600"/>
                  </a:spcBef>
                  <a:buNone/>
                </a:pPr>
                <a:r>
                  <a:rPr lang="es-MX" sz="2200" dirty="0" smtClean="0"/>
                  <a:t>Reagrupando se tiene </a:t>
                </a:r>
                <a:r>
                  <a:rPr lang="es-MX" sz="2200" dirty="0"/>
                  <a:t> </a:t>
                </a:r>
                <a14:m>
                  <m:oMath xmlns:m="http://schemas.openxmlformats.org/officeDocument/2006/math">
                    <m:f>
                      <m:fPr>
                        <m:ctrlPr>
                          <a:rPr lang="es-MX" sz="2400" i="1">
                            <a:latin typeface="Cambria Math" panose="02040503050406030204" pitchFamily="18" charset="0"/>
                          </a:rPr>
                        </m:ctrlPr>
                      </m:fPr>
                      <m:num>
                        <m:r>
                          <a:rPr lang="es-MX" sz="2400" i="1">
                            <a:latin typeface="Cambria Math" panose="02040503050406030204" pitchFamily="18" charset="0"/>
                          </a:rPr>
                          <m:t>1</m:t>
                        </m:r>
                      </m:num>
                      <m:den>
                        <m:r>
                          <a:rPr lang="es-MX" sz="2400" i="1">
                            <a:latin typeface="Cambria Math" panose="02040503050406030204" pitchFamily="18" charset="0"/>
                          </a:rPr>
                          <m:t>2</m:t>
                        </m:r>
                      </m:den>
                    </m:f>
                    <m:r>
                      <a:rPr lang="es-MX" sz="2400" i="1">
                        <a:latin typeface="Cambria Math" panose="02040503050406030204" pitchFamily="18" charset="0"/>
                      </a:rPr>
                      <m:t>+</m:t>
                    </m:r>
                    <m:f>
                      <m:fPr>
                        <m:ctrlPr>
                          <a:rPr lang="es-MX" sz="2400" i="1" smtClean="0">
                            <a:latin typeface="Cambria Math" panose="02040503050406030204" pitchFamily="18" charset="0"/>
                          </a:rPr>
                        </m:ctrlPr>
                      </m:fPr>
                      <m:num>
                        <m:r>
                          <a:rPr lang="es-MX" sz="2400" b="0" i="1" smtClean="0">
                            <a:latin typeface="Cambria Math" panose="02040503050406030204" pitchFamily="18" charset="0"/>
                          </a:rPr>
                          <m:t>1</m:t>
                        </m:r>
                      </m:num>
                      <m:den>
                        <m:r>
                          <a:rPr lang="es-MX" sz="2400" b="0" i="1" smtClean="0">
                            <a:latin typeface="Cambria Math" panose="02040503050406030204" pitchFamily="18" charset="0"/>
                          </a:rPr>
                          <m:t>2</m:t>
                        </m:r>
                      </m:den>
                    </m:f>
                    <m:f>
                      <m:fPr>
                        <m:ctrlPr>
                          <a:rPr lang="es-MX" sz="2400" i="1">
                            <a:latin typeface="Cambria Math" panose="02040503050406030204" pitchFamily="18" charset="0"/>
                          </a:rPr>
                        </m:ctrlPr>
                      </m:fPr>
                      <m:num>
                        <m:sSub>
                          <m:sSubPr>
                            <m:ctrlPr>
                              <a:rPr lang="es-MX" sz="2400" i="1">
                                <a:latin typeface="Cambria Math" panose="02040503050406030204" pitchFamily="18" charset="0"/>
                              </a:rPr>
                            </m:ctrlPr>
                          </m:sSubPr>
                          <m:e>
                            <m:r>
                              <a:rPr lang="es-MX" sz="2400" i="1">
                                <a:latin typeface="Cambria Math" panose="02040503050406030204" pitchFamily="18" charset="0"/>
                              </a:rPr>
                              <m:t>𝑃</m:t>
                            </m:r>
                          </m:e>
                          <m:sub>
                            <m:r>
                              <a:rPr lang="es-MX" sz="2400" i="1">
                                <a:latin typeface="Cambria Math" panose="02040503050406030204" pitchFamily="18" charset="0"/>
                              </a:rPr>
                              <m:t>2</m:t>
                            </m:r>
                          </m:sub>
                        </m:sSub>
                        <m:r>
                          <a:rPr lang="es-MX" sz="2400" i="1">
                            <a:latin typeface="Cambria Math" panose="02040503050406030204" pitchFamily="18" charset="0"/>
                          </a:rPr>
                          <m:t>−</m:t>
                        </m:r>
                        <m:sSub>
                          <m:sSubPr>
                            <m:ctrlPr>
                              <a:rPr lang="es-MX" sz="2400" i="1">
                                <a:latin typeface="Cambria Math" panose="02040503050406030204" pitchFamily="18" charset="0"/>
                              </a:rPr>
                            </m:ctrlPr>
                          </m:sSubPr>
                          <m:e>
                            <m:r>
                              <a:rPr lang="es-MX" sz="2400" i="1">
                                <a:latin typeface="Cambria Math" panose="02040503050406030204" pitchFamily="18" charset="0"/>
                              </a:rPr>
                              <m:t>2</m:t>
                            </m:r>
                            <m:r>
                              <a:rPr lang="es-MX" sz="2400" i="1">
                                <a:latin typeface="Cambria Math" panose="02040503050406030204" pitchFamily="18" charset="0"/>
                              </a:rPr>
                              <m:t>𝑃</m:t>
                            </m:r>
                          </m:e>
                          <m:sub>
                            <m:r>
                              <a:rPr lang="es-MX" sz="2400" i="1">
                                <a:latin typeface="Cambria Math" panose="02040503050406030204" pitchFamily="18" charset="0"/>
                              </a:rPr>
                              <m:t>1</m:t>
                            </m:r>
                          </m:sub>
                        </m:sSub>
                      </m:num>
                      <m:den>
                        <m:r>
                          <a:rPr lang="es-MX" sz="2400" i="1">
                            <a:latin typeface="Cambria Math" panose="02040503050406030204" pitchFamily="18" charset="0"/>
                          </a:rPr>
                          <m:t>𝐶𝑇</m:t>
                        </m:r>
                      </m:den>
                    </m:f>
                    <m:r>
                      <a:rPr lang="es-MX" sz="2400" b="0" i="1" smtClean="0">
                        <a:latin typeface="Cambria Math" panose="02040503050406030204" pitchFamily="18" charset="0"/>
                      </a:rPr>
                      <m:t>+</m:t>
                    </m:r>
                    <m:f>
                      <m:fPr>
                        <m:ctrlPr>
                          <a:rPr lang="es-MX" sz="2400" b="0" i="1" smtClean="0">
                            <a:latin typeface="Cambria Math" panose="02040503050406030204" pitchFamily="18" charset="0"/>
                          </a:rPr>
                        </m:ctrlPr>
                      </m:fPr>
                      <m:num>
                        <m:r>
                          <a:rPr lang="es-MX" sz="2400" b="0" i="1" smtClean="0">
                            <a:latin typeface="Cambria Math" panose="02040503050406030204" pitchFamily="18" charset="0"/>
                          </a:rPr>
                          <m:t>1</m:t>
                        </m:r>
                      </m:num>
                      <m:den>
                        <m:r>
                          <a:rPr lang="es-MX" sz="2400" b="0" i="1" smtClean="0">
                            <a:latin typeface="Cambria Math" panose="02040503050406030204" pitchFamily="18" charset="0"/>
                          </a:rPr>
                          <m:t>2</m:t>
                        </m:r>
                      </m:den>
                    </m:f>
                    <m:f>
                      <m:fPr>
                        <m:ctrlPr>
                          <a:rPr lang="es-MX" sz="2400" i="1">
                            <a:latin typeface="Cambria Math" panose="02040503050406030204" pitchFamily="18" charset="0"/>
                          </a:rPr>
                        </m:ctrlPr>
                      </m:fPr>
                      <m:num>
                        <m:r>
                          <a:rPr lang="es-MX" sz="2400" b="0" i="1" smtClean="0">
                            <a:latin typeface="Cambria Math" panose="02040503050406030204" pitchFamily="18" charset="0"/>
                          </a:rPr>
                          <m:t>𝑃</m:t>
                        </m:r>
                        <m:r>
                          <a:rPr lang="es-MX" sz="2400" b="0" i="1" smtClean="0">
                            <a:latin typeface="Cambria Math" panose="02040503050406030204" pitchFamily="18" charset="0"/>
                          </a:rPr>
                          <m:t>−</m:t>
                        </m:r>
                        <m:r>
                          <a:rPr lang="es-MX" sz="2400" i="1">
                            <a:latin typeface="Cambria Math" panose="02040503050406030204" pitchFamily="18" charset="0"/>
                          </a:rPr>
                          <m:t>𝐶</m:t>
                        </m:r>
                      </m:num>
                      <m:den>
                        <m:r>
                          <a:rPr lang="es-MX" sz="2400" i="1">
                            <a:latin typeface="Cambria Math" panose="02040503050406030204" pitchFamily="18" charset="0"/>
                          </a:rPr>
                          <m:t>𝐶𝑇</m:t>
                        </m:r>
                      </m:den>
                    </m:f>
                  </m:oMath>
                </a14:m>
                <a:endParaRPr lang="es-MX" sz="2200" dirty="0"/>
              </a:p>
              <a:p>
                <a:pPr marL="0" indent="0">
                  <a:lnSpc>
                    <a:spcPct val="100000"/>
                  </a:lnSpc>
                  <a:spcBef>
                    <a:spcPts val="600"/>
                  </a:spcBef>
                  <a:buNone/>
                </a:pPr>
                <a:r>
                  <a:rPr lang="es-MX" sz="2200" dirty="0"/>
                  <a:t>Los consumidores acuden a la tienda menos cara porque toman en cuenta el diferencial de precios y el costo de transporte. Si los precios fueran </a:t>
                </a:r>
                <a:r>
                  <a:rPr lang="es-MX" sz="2200" dirty="0" smtClean="0"/>
                  <a:t>iguales:</a:t>
                </a:r>
              </a:p>
              <a:p>
                <a:pPr marL="0" indent="0" algn="ctr">
                  <a:buNone/>
                </a:pPr>
                <a:r>
                  <a:rPr lang="es-MX" sz="2200" dirty="0"/>
                  <a:t> </a:t>
                </a:r>
                <a14:m>
                  <m:oMath xmlns:m="http://schemas.openxmlformats.org/officeDocument/2006/math">
                    <m:f>
                      <m:fPr>
                        <m:ctrlPr>
                          <a:rPr lang="es-MX" sz="2400" i="1">
                            <a:latin typeface="Cambria Math" panose="02040503050406030204" pitchFamily="18" charset="0"/>
                          </a:rPr>
                        </m:ctrlPr>
                      </m:fPr>
                      <m:num>
                        <m:r>
                          <a:rPr lang="es-MX" sz="2400" i="1">
                            <a:latin typeface="Cambria Math" panose="02040503050406030204" pitchFamily="18" charset="0"/>
                          </a:rPr>
                          <m:t>1</m:t>
                        </m:r>
                      </m:num>
                      <m:den>
                        <m:r>
                          <a:rPr lang="es-MX" sz="2400" i="1">
                            <a:latin typeface="Cambria Math" panose="02040503050406030204" pitchFamily="18" charset="0"/>
                          </a:rPr>
                          <m:t>2</m:t>
                        </m:r>
                      </m:den>
                    </m:f>
                    <m:r>
                      <a:rPr lang="es-MX" sz="2400" b="0" i="1" smtClean="0">
                        <a:latin typeface="Cambria Math" panose="02040503050406030204" pitchFamily="18" charset="0"/>
                      </a:rPr>
                      <m:t>−</m:t>
                    </m:r>
                    <m:f>
                      <m:fPr>
                        <m:ctrlPr>
                          <a:rPr lang="es-MX" sz="2400" i="1">
                            <a:latin typeface="Cambria Math" panose="02040503050406030204" pitchFamily="18" charset="0"/>
                          </a:rPr>
                        </m:ctrlPr>
                      </m:fPr>
                      <m:num>
                        <m:r>
                          <a:rPr lang="es-MX" sz="2400" i="1">
                            <a:latin typeface="Cambria Math" panose="02040503050406030204" pitchFamily="18" charset="0"/>
                          </a:rPr>
                          <m:t>1</m:t>
                        </m:r>
                      </m:num>
                      <m:den>
                        <m:r>
                          <a:rPr lang="es-MX" sz="2400" i="1">
                            <a:latin typeface="Cambria Math" panose="02040503050406030204" pitchFamily="18" charset="0"/>
                          </a:rPr>
                          <m:t>2</m:t>
                        </m:r>
                      </m:den>
                    </m:f>
                    <m:f>
                      <m:fPr>
                        <m:ctrlPr>
                          <a:rPr lang="es-MX" sz="2400" i="1">
                            <a:latin typeface="Cambria Math" panose="02040503050406030204" pitchFamily="18" charset="0"/>
                          </a:rPr>
                        </m:ctrlPr>
                      </m:fPr>
                      <m:num>
                        <m:r>
                          <a:rPr lang="es-MX" sz="2400" i="1">
                            <a:latin typeface="Cambria Math" panose="02040503050406030204" pitchFamily="18" charset="0"/>
                          </a:rPr>
                          <m:t>𝑃</m:t>
                        </m:r>
                        <m:r>
                          <a:rPr lang="es-MX" sz="2400" i="1">
                            <a:latin typeface="Cambria Math" panose="02040503050406030204" pitchFamily="18" charset="0"/>
                          </a:rPr>
                          <m:t>−</m:t>
                        </m:r>
                        <m:r>
                          <a:rPr lang="es-MX" sz="2400" i="1">
                            <a:latin typeface="Cambria Math" panose="02040503050406030204" pitchFamily="18" charset="0"/>
                          </a:rPr>
                          <m:t>𝐶</m:t>
                        </m:r>
                      </m:num>
                      <m:den>
                        <m:r>
                          <a:rPr lang="es-MX" sz="2400" i="1">
                            <a:latin typeface="Cambria Math" panose="02040503050406030204" pitchFamily="18" charset="0"/>
                          </a:rPr>
                          <m:t>𝐶𝑇</m:t>
                        </m:r>
                      </m:den>
                    </m:f>
                  </m:oMath>
                </a14:m>
                <a:endParaRPr lang="es-MX" sz="2200" dirty="0"/>
              </a:p>
              <a:p>
                <a:pPr marL="0" indent="0">
                  <a:buNone/>
                </a:pPr>
                <a:r>
                  <a:rPr lang="es-MX" sz="2200" dirty="0"/>
                  <a:t>De donde despejando </a:t>
                </a:r>
                <a:r>
                  <a:rPr lang="es-MX" sz="2200" i="1" dirty="0">
                    <a:latin typeface="Times New Roman" panose="02020603050405020304" pitchFamily="18" charset="0"/>
                    <a:cs typeface="Times New Roman" panose="02020603050405020304" pitchFamily="18" charset="0"/>
                  </a:rPr>
                  <a:t>P</a:t>
                </a:r>
                <a:r>
                  <a:rPr lang="es-MX" sz="2200" i="1" baseline="-25000" dirty="0"/>
                  <a:t> </a:t>
                </a:r>
                <a:r>
                  <a:rPr lang="es-MX" sz="2200" dirty="0" smtClean="0"/>
                  <a:t>:  </a:t>
                </a:r>
                <a14:m>
                  <m:oMath xmlns:m="http://schemas.openxmlformats.org/officeDocument/2006/math">
                    <m:r>
                      <a:rPr lang="es-MX" sz="2200" b="0" i="1" smtClean="0">
                        <a:latin typeface="Cambria Math" panose="02040503050406030204" pitchFamily="18" charset="0"/>
                      </a:rPr>
                      <m:t>𝑃</m:t>
                    </m:r>
                    <m:r>
                      <a:rPr lang="es-MX" sz="2200" b="0" i="1" smtClean="0">
                        <a:latin typeface="Cambria Math" panose="02040503050406030204" pitchFamily="18" charset="0"/>
                      </a:rPr>
                      <m:t>=</m:t>
                    </m:r>
                    <m:r>
                      <a:rPr lang="es-MX" sz="2200" b="0" i="1" smtClean="0">
                        <a:latin typeface="Cambria Math" panose="02040503050406030204" pitchFamily="18" charset="0"/>
                      </a:rPr>
                      <m:t>𝐶</m:t>
                    </m:r>
                    <m:r>
                      <a:rPr lang="es-MX" sz="2200" b="0" i="1" smtClean="0">
                        <a:latin typeface="Cambria Math" panose="02040503050406030204" pitchFamily="18" charset="0"/>
                      </a:rPr>
                      <m:t>+</m:t>
                    </m:r>
                    <m:r>
                      <a:rPr lang="es-MX" sz="2200" b="0" i="1" smtClean="0">
                        <a:latin typeface="Cambria Math" panose="02040503050406030204" pitchFamily="18" charset="0"/>
                      </a:rPr>
                      <m:t>𝐶𝑇</m:t>
                    </m:r>
                  </m:oMath>
                </a14:m>
                <a:endParaRPr lang="es-MX"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376518" y="290819"/>
                <a:ext cx="10869706" cy="6168788"/>
              </a:xfrm>
              <a:blipFill rotWithShape="0">
                <a:blip r:embed="rId2"/>
                <a:stretch>
                  <a:fillRect l="-729" t="-692" b="-1285"/>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11</a:t>
            </a:fld>
            <a:endParaRPr lang="es-MX"/>
          </a:p>
        </p:txBody>
      </p:sp>
    </p:spTree>
    <p:extLst>
      <p:ext uri="{BB962C8B-B14F-4D97-AF65-F5344CB8AC3E}">
        <p14:creationId xmlns:p14="http://schemas.microsoft.com/office/powerpoint/2010/main" val="21473607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5131" y="165182"/>
            <a:ext cx="10515600" cy="5803781"/>
          </a:xfrm>
        </p:spPr>
        <p:txBody>
          <a:bodyPr>
            <a:noAutofit/>
          </a:bodyPr>
          <a:lstStyle/>
          <a:p>
            <a:r>
              <a:rPr lang="es-MX" sz="2300" dirty="0"/>
              <a:t>Cuanto mayores son los costos de transporte mayor el precio que los consumidores están dispuestos a pagar, es decir, cuanto mayor es la diferenciación mayores serán las diferencias de precios. </a:t>
            </a:r>
          </a:p>
          <a:p>
            <a:r>
              <a:rPr lang="es-MX" sz="2300" dirty="0"/>
              <a:t>Los clientes vecinos son cautivos, lo que le da a la tienda cercana </a:t>
            </a:r>
            <a:r>
              <a:rPr lang="es-MX" sz="2300" dirty="0" smtClean="0"/>
              <a:t>cierto </a:t>
            </a:r>
            <a:r>
              <a:rPr lang="es-MX" sz="2300" dirty="0"/>
              <a:t>poder de monopolio sobre su nicho</a:t>
            </a:r>
            <a:r>
              <a:rPr lang="es-MX" sz="2300" dirty="0" smtClean="0"/>
              <a:t>.</a:t>
            </a:r>
          </a:p>
          <a:p>
            <a:r>
              <a:rPr lang="es-MX" sz="2300" dirty="0"/>
              <a:t>Si la diferencia de precios entre </a:t>
            </a:r>
            <a:r>
              <a:rPr lang="es-MX" sz="2300" dirty="0" smtClean="0"/>
              <a:t>las tiendas </a:t>
            </a:r>
            <a:r>
              <a:rPr lang="es-MX" sz="2300" dirty="0"/>
              <a:t>excede el costo de transporte, </a:t>
            </a:r>
            <a:r>
              <a:rPr lang="es-MX" sz="2300" i="1" dirty="0">
                <a:latin typeface="Times New Roman" panose="02020603050405020304" pitchFamily="18" charset="0"/>
                <a:cs typeface="Times New Roman" panose="02020603050405020304" pitchFamily="18" charset="0"/>
              </a:rPr>
              <a:t>P</a:t>
            </a:r>
            <a:r>
              <a:rPr lang="es-MX" sz="2300" baseline="-25000" dirty="0">
                <a:latin typeface="Times New Roman" panose="02020603050405020304" pitchFamily="18" charset="0"/>
                <a:cs typeface="Times New Roman" panose="02020603050405020304" pitchFamily="18" charset="0"/>
              </a:rPr>
              <a:t>2</a:t>
            </a:r>
            <a:r>
              <a:rPr lang="es-MX" sz="2300" i="1" dirty="0">
                <a:latin typeface="Times New Roman" panose="02020603050405020304" pitchFamily="18" charset="0"/>
                <a:cs typeface="Times New Roman" panose="02020603050405020304" pitchFamily="18" charset="0"/>
              </a:rPr>
              <a:t> - P</a:t>
            </a:r>
            <a:r>
              <a:rPr lang="es-MX" sz="2300" dirty="0">
                <a:latin typeface="Times New Roman" panose="02020603050405020304" pitchFamily="18" charset="0"/>
                <a:cs typeface="Times New Roman" panose="02020603050405020304" pitchFamily="18" charset="0"/>
              </a:rPr>
              <a:t> </a:t>
            </a:r>
            <a:r>
              <a:rPr lang="es-MX" sz="2300" dirty="0" smtClean="0">
                <a:latin typeface="Times New Roman" panose="02020603050405020304" pitchFamily="18" charset="0"/>
                <a:cs typeface="Times New Roman" panose="02020603050405020304" pitchFamily="18" charset="0"/>
              </a:rPr>
              <a:t>≥ </a:t>
            </a:r>
            <a:r>
              <a:rPr lang="es-MX" sz="2300" i="1" dirty="0" smtClean="0">
                <a:latin typeface="Times New Roman" panose="02020603050405020304" pitchFamily="18" charset="0"/>
                <a:cs typeface="Times New Roman" panose="02020603050405020304" pitchFamily="18" charset="0"/>
              </a:rPr>
              <a:t>C</a:t>
            </a:r>
            <a:r>
              <a:rPr lang="es-MX" sz="2300" i="1" baseline="-25000" dirty="0" smtClean="0">
                <a:latin typeface="Times New Roman" panose="02020603050405020304" pitchFamily="18" charset="0"/>
                <a:cs typeface="Times New Roman" panose="02020603050405020304" pitchFamily="18" charset="0"/>
              </a:rPr>
              <a:t>T</a:t>
            </a:r>
            <a:r>
              <a:rPr lang="es-MX" sz="2300" dirty="0" smtClean="0"/>
              <a:t> la tienda </a:t>
            </a:r>
            <a:r>
              <a:rPr lang="es-MX" sz="2300" dirty="0"/>
              <a:t>2 no tiene demanda y </a:t>
            </a:r>
            <a:r>
              <a:rPr lang="es-MX" sz="2300" dirty="0" smtClean="0"/>
              <a:t>la </a:t>
            </a:r>
            <a:r>
              <a:rPr lang="es-MX" sz="2300" dirty="0"/>
              <a:t>1 se queda con el total de consumidores. </a:t>
            </a:r>
          </a:p>
          <a:p>
            <a:r>
              <a:rPr lang="es-MX" sz="2300" dirty="0"/>
              <a:t>Si los costos de transporte tendieran a cero, los consumidores optarían entre una tienda y la otra, indistintamente.</a:t>
            </a:r>
          </a:p>
          <a:p>
            <a:r>
              <a:rPr lang="es-MX" sz="2300" dirty="0"/>
              <a:t>Suponiendo que el precio está fijo; un primer aspecto por analizar es la localización. </a:t>
            </a:r>
          </a:p>
          <a:p>
            <a:r>
              <a:rPr lang="es-MX" sz="2300" dirty="0"/>
              <a:t>La empresa </a:t>
            </a:r>
            <a:r>
              <a:rPr lang="es-MX" sz="2300" i="1" dirty="0"/>
              <a:t>i</a:t>
            </a:r>
            <a:r>
              <a:rPr lang="es-MX" sz="2300" dirty="0"/>
              <a:t> se encuentra ubican en el punto </a:t>
            </a:r>
            <a:r>
              <a:rPr lang="el-GR" sz="2300" i="1" dirty="0" smtClean="0"/>
              <a:t>θ</a:t>
            </a:r>
            <a:r>
              <a:rPr lang="es-MX" sz="2300" i="1" dirty="0" smtClean="0"/>
              <a:t>i</a:t>
            </a:r>
            <a:r>
              <a:rPr lang="es-MX" sz="2300" dirty="0"/>
              <a:t>. Sus dos competidores más cercanos se localizan en los puntos </a:t>
            </a:r>
            <a:r>
              <a:rPr lang="el-GR" sz="2300" i="1" dirty="0">
                <a:latin typeface="Times New Roman" panose="02020603050405020304" pitchFamily="18" charset="0"/>
                <a:cs typeface="Times New Roman" panose="02020603050405020304" pitchFamily="18" charset="0"/>
              </a:rPr>
              <a:t>θ</a:t>
            </a:r>
            <a:r>
              <a:rPr lang="es-MX" sz="2300" i="1" dirty="0" smtClean="0">
                <a:latin typeface="Times New Roman" panose="02020603050405020304" pitchFamily="18" charset="0"/>
                <a:cs typeface="Times New Roman" panose="02020603050405020304" pitchFamily="18" charset="0"/>
              </a:rPr>
              <a:t>i - </a:t>
            </a:r>
            <a:r>
              <a:rPr lang="es-MX" sz="2300" dirty="0" smtClean="0">
                <a:latin typeface="Times New Roman" panose="02020603050405020304" pitchFamily="18" charset="0"/>
                <a:cs typeface="Times New Roman" panose="02020603050405020304" pitchFamily="18" charset="0"/>
              </a:rPr>
              <a:t>1</a:t>
            </a:r>
            <a:r>
              <a:rPr lang="es-MX" sz="2300" i="1" dirty="0" smtClean="0">
                <a:latin typeface="Times New Roman" panose="02020603050405020304" pitchFamily="18" charset="0"/>
                <a:cs typeface="Times New Roman" panose="02020603050405020304" pitchFamily="18" charset="0"/>
              </a:rPr>
              <a:t> </a:t>
            </a:r>
            <a:r>
              <a:rPr lang="es-MX" sz="2300" dirty="0">
                <a:latin typeface="Calibri" panose="020F0502020204030204" pitchFamily="34" charset="0"/>
                <a:cs typeface="Calibri" panose="020F0502020204030204" pitchFamily="34" charset="0"/>
              </a:rPr>
              <a:t>y</a:t>
            </a:r>
            <a:r>
              <a:rPr lang="es-MX" sz="2300" i="1" dirty="0"/>
              <a:t> </a:t>
            </a:r>
            <a:r>
              <a:rPr lang="el-GR" sz="2300" i="1" dirty="0">
                <a:latin typeface="Times New Roman" panose="02020603050405020304" pitchFamily="18" charset="0"/>
                <a:cs typeface="Times New Roman" panose="02020603050405020304" pitchFamily="18" charset="0"/>
              </a:rPr>
              <a:t>θ</a:t>
            </a:r>
            <a:r>
              <a:rPr lang="es-MX" sz="2300" i="1" dirty="0" smtClean="0">
                <a:latin typeface="Times New Roman" panose="02020603050405020304" pitchFamily="18" charset="0"/>
                <a:cs typeface="Times New Roman" panose="02020603050405020304" pitchFamily="18" charset="0"/>
              </a:rPr>
              <a:t>i </a:t>
            </a:r>
            <a:r>
              <a:rPr lang="es-MX" sz="2300" i="1" dirty="0">
                <a:latin typeface="Times New Roman" panose="02020603050405020304" pitchFamily="18" charset="0"/>
                <a:cs typeface="Times New Roman" panose="02020603050405020304" pitchFamily="18" charset="0"/>
              </a:rPr>
              <a:t>+ </a:t>
            </a:r>
            <a:r>
              <a:rPr lang="es-MX" sz="2300" dirty="0">
                <a:latin typeface="Times New Roman" panose="02020603050405020304" pitchFamily="18" charset="0"/>
                <a:cs typeface="Times New Roman" panose="02020603050405020304" pitchFamily="18" charset="0"/>
              </a:rPr>
              <a:t>1</a:t>
            </a:r>
            <a:r>
              <a:rPr lang="es-MX" sz="2300" dirty="0" smtClean="0"/>
              <a:t>:</a:t>
            </a:r>
            <a:endParaRPr lang="es-MX" sz="2300" dirty="0"/>
          </a:p>
        </p:txBody>
      </p:sp>
      <p:pic>
        <p:nvPicPr>
          <p:cNvPr id="13" name="Imagen 12"/>
          <p:cNvPicPr>
            <a:picLocks noChangeAspect="1"/>
          </p:cNvPicPr>
          <p:nvPr/>
        </p:nvPicPr>
        <p:blipFill>
          <a:blip r:embed="rId2"/>
          <a:stretch>
            <a:fillRect/>
          </a:stretch>
        </p:blipFill>
        <p:spPr>
          <a:xfrm>
            <a:off x="2834095" y="5995857"/>
            <a:ext cx="6523809" cy="695238"/>
          </a:xfrm>
          <a:prstGeom prst="rect">
            <a:avLst/>
          </a:prstGeom>
        </p:spPr>
      </p:pic>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12</a:t>
            </a:fld>
            <a:endParaRPr lang="es-MX"/>
          </a:p>
        </p:txBody>
      </p:sp>
    </p:spTree>
    <p:extLst>
      <p:ext uri="{BB962C8B-B14F-4D97-AF65-F5344CB8AC3E}">
        <p14:creationId xmlns:p14="http://schemas.microsoft.com/office/powerpoint/2010/main" val="1265197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058779"/>
            <a:ext cx="10515600" cy="5118184"/>
          </a:xfrm>
        </p:spPr>
        <p:txBody>
          <a:bodyPr>
            <a:normAutofit fontScale="92500"/>
          </a:bodyPr>
          <a:lstStyle/>
          <a:p>
            <a:r>
              <a:rPr lang="es-MX" sz="2400" dirty="0"/>
              <a:t>Se puede decir que la </a:t>
            </a:r>
            <a:r>
              <a:rPr lang="es-MX" sz="2400" i="1" dirty="0">
                <a:latin typeface="Times New Roman" panose="02020603050405020304" pitchFamily="18" charset="0"/>
                <a:cs typeface="Times New Roman" panose="02020603050405020304" pitchFamily="18" charset="0"/>
              </a:rPr>
              <a:t>i</a:t>
            </a:r>
            <a:r>
              <a:rPr lang="es-MX" sz="2400" dirty="0"/>
              <a:t> es una empresa interior ya que su mercado está delimitado por la presencia de sus competidores. </a:t>
            </a:r>
          </a:p>
          <a:p>
            <a:r>
              <a:rPr lang="es-MX" sz="2400" dirty="0"/>
              <a:t>Al igual que en el caso anterior existe el consumidor que es indiferente para acudir a cualquiera de las dos tiendas ya que se encuentra localizado en el punto </a:t>
            </a:r>
            <a:r>
              <a:rPr lang="es-MX" sz="2400" i="1" dirty="0">
                <a:latin typeface="Times New Roman" panose="02020603050405020304" pitchFamily="18" charset="0"/>
                <a:cs typeface="Times New Roman" panose="02020603050405020304" pitchFamily="18" charset="0"/>
              </a:rPr>
              <a:t>X</a:t>
            </a:r>
            <a:r>
              <a:rPr lang="es-MX" sz="2400" dirty="0"/>
              <a:t>, tan cerca o tan lejos de cualquiera de las dos tiendas. </a:t>
            </a:r>
          </a:p>
          <a:p>
            <a:r>
              <a:rPr lang="es-MX" sz="2400" dirty="0" smtClean="0"/>
              <a:t>En </a:t>
            </a:r>
            <a:r>
              <a:rPr lang="es-MX" sz="2400" dirty="0"/>
              <a:t>otras palabras la amplitud o intervalo del mercado de una empresa es igual a la mitad de la distancia con respecto a su competidor más cercano. </a:t>
            </a:r>
          </a:p>
          <a:p>
            <a:r>
              <a:rPr lang="es-MX" sz="2400" dirty="0" smtClean="0"/>
              <a:t>Las </a:t>
            </a:r>
            <a:r>
              <a:rPr lang="es-MX" sz="2400" dirty="0"/>
              <a:t>empresas que están localizadas en </a:t>
            </a:r>
            <a:r>
              <a:rPr lang="el-GR" sz="2400" i="1" dirty="0" smtClean="0">
                <a:latin typeface="Times New Roman" panose="02020603050405020304" pitchFamily="18" charset="0"/>
                <a:cs typeface="Times New Roman" panose="02020603050405020304" pitchFamily="18" charset="0"/>
              </a:rPr>
              <a:t>θ</a:t>
            </a:r>
            <a:r>
              <a:rPr lang="es-MX" sz="2400" i="1" dirty="0" smtClean="0">
                <a:latin typeface="Times New Roman" panose="02020603050405020304" pitchFamily="18" charset="0"/>
                <a:cs typeface="Times New Roman" panose="02020603050405020304" pitchFamily="18" charset="0"/>
              </a:rPr>
              <a:t>i </a:t>
            </a:r>
            <a:r>
              <a:rPr lang="es-MX" sz="2400" i="1" dirty="0">
                <a:latin typeface="Times New Roman" panose="02020603050405020304" pitchFamily="18" charset="0"/>
                <a:cs typeface="Times New Roman" panose="02020603050405020304" pitchFamily="18" charset="0"/>
              </a:rPr>
              <a:t>-</a:t>
            </a:r>
            <a:r>
              <a:rPr lang="es-MX" sz="2400" dirty="0">
                <a:latin typeface="Times New Roman" panose="02020603050405020304" pitchFamily="18" charset="0"/>
                <a:cs typeface="Times New Roman" panose="02020603050405020304" pitchFamily="18" charset="0"/>
              </a:rPr>
              <a:t>1</a:t>
            </a:r>
            <a:r>
              <a:rPr lang="es-MX" sz="2400" i="1" dirty="0"/>
              <a:t> </a:t>
            </a:r>
            <a:r>
              <a:rPr lang="es-MX" sz="2400" dirty="0"/>
              <a:t>y </a:t>
            </a:r>
            <a:r>
              <a:rPr lang="el-GR" sz="2400" i="1" dirty="0">
                <a:latin typeface="Times New Roman" panose="02020603050405020304" pitchFamily="18" charset="0"/>
                <a:cs typeface="Times New Roman" panose="02020603050405020304" pitchFamily="18" charset="0"/>
              </a:rPr>
              <a:t>θ </a:t>
            </a:r>
            <a:r>
              <a:rPr lang="es-MX" sz="2400" i="1" dirty="0" smtClean="0">
                <a:latin typeface="Times New Roman" panose="02020603050405020304" pitchFamily="18" charset="0"/>
                <a:cs typeface="Times New Roman" panose="02020603050405020304" pitchFamily="18" charset="0"/>
              </a:rPr>
              <a:t>i </a:t>
            </a:r>
            <a:r>
              <a:rPr lang="es-MX" sz="2400" i="1" dirty="0">
                <a:latin typeface="Times New Roman" panose="02020603050405020304" pitchFamily="18" charset="0"/>
                <a:cs typeface="Times New Roman" panose="02020603050405020304" pitchFamily="18" charset="0"/>
              </a:rPr>
              <a:t>+ </a:t>
            </a:r>
            <a:r>
              <a:rPr lang="es-MX" sz="2400" dirty="0">
                <a:latin typeface="Times New Roman" panose="02020603050405020304" pitchFamily="18" charset="0"/>
                <a:cs typeface="Times New Roman" panose="02020603050405020304" pitchFamily="18" charset="0"/>
              </a:rPr>
              <a:t>1</a:t>
            </a:r>
            <a:r>
              <a:rPr lang="es-MX" sz="2400" dirty="0"/>
              <a:t> son periféricas, en el sentido de que los límites del segmento de su mercado hacia uno de los lados no está determinado por un competidor sino por el final del segmento del mercado. </a:t>
            </a:r>
            <a:endParaRPr lang="es-MX" sz="2400" dirty="0" smtClean="0"/>
          </a:p>
          <a:p>
            <a:r>
              <a:rPr lang="es-MX" sz="2400" dirty="0" smtClean="0"/>
              <a:t>En </a:t>
            </a:r>
            <a:r>
              <a:rPr lang="es-MX" sz="2400" dirty="0"/>
              <a:t>este caso el intervalo está dado por la suma de los intervalos derechos e izquierdos. ¿Cómo se llega al equilibrio?</a:t>
            </a:r>
          </a:p>
        </p:txBody>
      </p:sp>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13</a:t>
            </a:fld>
            <a:endParaRPr lang="es-MX"/>
          </a:p>
        </p:txBody>
      </p:sp>
    </p:spTree>
    <p:extLst>
      <p:ext uri="{BB962C8B-B14F-4D97-AF65-F5344CB8AC3E}">
        <p14:creationId xmlns:p14="http://schemas.microsoft.com/office/powerpoint/2010/main" val="3138672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0624" y="343964"/>
            <a:ext cx="10515600" cy="4012884"/>
          </a:xfrm>
        </p:spPr>
        <p:txBody>
          <a:bodyPr>
            <a:normAutofit/>
          </a:bodyPr>
          <a:lstStyle/>
          <a:p>
            <a:r>
              <a:rPr lang="es-MX" sz="2300" dirty="0"/>
              <a:t>Si la localización está dada y las empresas están en el centro, hay, en consecuencia competencia en precios. Si una empresa baja el precio gana toda la demanda, ganando </a:t>
            </a:r>
            <a:r>
              <a:rPr lang="es-MX" sz="2300" i="1" dirty="0">
                <a:latin typeface="Times New Roman" panose="02020603050405020304" pitchFamily="18" charset="0"/>
                <a:cs typeface="Times New Roman" panose="02020603050405020304" pitchFamily="18" charset="0"/>
              </a:rPr>
              <a:t>P – C</a:t>
            </a:r>
            <a:r>
              <a:rPr lang="es-MX" sz="2300" dirty="0"/>
              <a:t>, pero en el siguiente periodo la otra bajará el precio para recuperar su mercado y las ganancias tenderán a cero. </a:t>
            </a:r>
            <a:endParaRPr lang="es-MX" sz="2300" dirty="0" smtClean="0"/>
          </a:p>
          <a:p>
            <a:r>
              <a:rPr lang="es-MX" sz="2300" dirty="0" smtClean="0"/>
              <a:t>Si </a:t>
            </a:r>
            <a:r>
              <a:rPr lang="es-MX" sz="2300" dirty="0"/>
              <a:t>las empresas se alejan del centro, entonces los beneficios en el segundo periodo son positivos. Por tanto, las empresas tenderán a ubicarse en los extremos de la calle. Es decir, las expectativas de una competencia de precios hace que las empresas tiendan a ubicarse lejos de sus rivales</a:t>
            </a:r>
            <a:r>
              <a:rPr lang="es-MX" sz="2300" dirty="0" smtClean="0"/>
              <a:t>.</a:t>
            </a:r>
          </a:p>
        </p:txBody>
      </p:sp>
      <p:pic>
        <p:nvPicPr>
          <p:cNvPr id="2" name="Imagen 1"/>
          <p:cNvPicPr>
            <a:picLocks noChangeAspect="1"/>
          </p:cNvPicPr>
          <p:nvPr/>
        </p:nvPicPr>
        <p:blipFill>
          <a:blip r:embed="rId2"/>
          <a:stretch>
            <a:fillRect/>
          </a:stretch>
        </p:blipFill>
        <p:spPr>
          <a:xfrm>
            <a:off x="4868025" y="3693649"/>
            <a:ext cx="2592000" cy="2592000"/>
          </a:xfrm>
          <a:prstGeom prst="rect">
            <a:avLst/>
          </a:prstGeom>
        </p:spPr>
      </p:pic>
      <p:sp>
        <p:nvSpPr>
          <p:cNvPr id="4" name="Rectángulo 3"/>
          <p:cNvSpPr/>
          <p:nvPr/>
        </p:nvSpPr>
        <p:spPr>
          <a:xfrm>
            <a:off x="3079376" y="6267253"/>
            <a:ext cx="6602506" cy="523220"/>
          </a:xfrm>
          <a:prstGeom prst="rect">
            <a:avLst/>
          </a:prstGeom>
        </p:spPr>
        <p:txBody>
          <a:bodyPr wrap="square">
            <a:spAutoFit/>
          </a:bodyPr>
          <a:lstStyle/>
          <a:p>
            <a:r>
              <a:rPr lang="es-MX" sz="1400" dirty="0"/>
              <a:t>https://www.researchgate.net/figure/Figura-16-Modelo-lineal-de-Hotelling-paradigma-de-lugar-central-y-modelo-de-Scott_fig2_310605148</a:t>
            </a:r>
          </a:p>
        </p:txBody>
      </p:sp>
      <p:sp>
        <p:nvSpPr>
          <p:cNvPr id="5" name="Marcador de número de diapositiva 4"/>
          <p:cNvSpPr>
            <a:spLocks noGrp="1"/>
          </p:cNvSpPr>
          <p:nvPr>
            <p:ph type="sldNum" sz="quarter" idx="12"/>
          </p:nvPr>
        </p:nvSpPr>
        <p:spPr/>
        <p:txBody>
          <a:bodyPr>
            <a:normAutofit lnSpcReduction="10000"/>
          </a:bodyPr>
          <a:lstStyle/>
          <a:p>
            <a:fld id="{682D36C9-6D5B-4A5A-97B2-A0F6C8BF2986}" type="slidenum">
              <a:rPr lang="es-MX" smtClean="0"/>
              <a:t>14</a:t>
            </a:fld>
            <a:endParaRPr lang="es-MX"/>
          </a:p>
        </p:txBody>
      </p:sp>
    </p:spTree>
    <p:extLst>
      <p:ext uri="{BB962C8B-B14F-4D97-AF65-F5344CB8AC3E}">
        <p14:creationId xmlns:p14="http://schemas.microsoft.com/office/powerpoint/2010/main" val="12382204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7518" y="297891"/>
            <a:ext cx="10515600" cy="757822"/>
          </a:xfrm>
        </p:spPr>
        <p:txBody>
          <a:bodyPr>
            <a:normAutofit/>
          </a:bodyPr>
          <a:lstStyle/>
          <a:p>
            <a:r>
              <a:rPr lang="es-MX" sz="3600" dirty="0">
                <a:latin typeface="Calibri" panose="020F0502020204030204" pitchFamily="34" charset="0"/>
                <a:cs typeface="Calibri" panose="020F0502020204030204" pitchFamily="34" charset="0"/>
              </a:rPr>
              <a:t>5.3 El papel de la Publicidad</a:t>
            </a:r>
          </a:p>
        </p:txBody>
      </p:sp>
      <p:sp>
        <p:nvSpPr>
          <p:cNvPr id="3" name="Marcador de contenido 2"/>
          <p:cNvSpPr>
            <a:spLocks noGrp="1"/>
          </p:cNvSpPr>
          <p:nvPr>
            <p:ph idx="1"/>
          </p:nvPr>
        </p:nvSpPr>
        <p:spPr>
          <a:xfrm>
            <a:off x="162076" y="1491914"/>
            <a:ext cx="5257800" cy="4925679"/>
          </a:xfrm>
        </p:spPr>
        <p:txBody>
          <a:bodyPr>
            <a:noAutofit/>
          </a:bodyPr>
          <a:lstStyle/>
          <a:p>
            <a:r>
              <a:rPr lang="es-MX" sz="2400" dirty="0">
                <a:latin typeface="Calibri" panose="020F0502020204030204" pitchFamily="34" charset="0"/>
                <a:cs typeface="Calibri" panose="020F0502020204030204" pitchFamily="34" charset="0"/>
              </a:rPr>
              <a:t>El objetivo de la publicidad es desplazar la curva de demanda al atraer clientes de otras empresas o inducir nuevos compradores que no consumían productos semejantes de otras empresas. La influencia de la publicidad en los beneficios puede descomponerse en dos partes. </a:t>
            </a:r>
          </a:p>
          <a:p>
            <a:r>
              <a:rPr lang="es-MX" sz="2400" dirty="0">
                <a:latin typeface="Calibri" panose="020F0502020204030204" pitchFamily="34" charset="0"/>
                <a:cs typeface="Calibri" panose="020F0502020204030204" pitchFamily="34" charset="0"/>
              </a:rPr>
              <a:t>Cuando la publicidad desplaza la curva de demanda, la empresa puede vender la misma cantidad que antes, pero a un precio mayor. </a:t>
            </a:r>
          </a:p>
        </p:txBody>
      </p:sp>
      <p:pic>
        <p:nvPicPr>
          <p:cNvPr id="4" name="Imagen 3"/>
          <p:cNvPicPr>
            <a:picLocks noChangeAspect="1"/>
          </p:cNvPicPr>
          <p:nvPr/>
        </p:nvPicPr>
        <p:blipFill>
          <a:blip r:embed="rId2"/>
          <a:stretch>
            <a:fillRect/>
          </a:stretch>
        </p:blipFill>
        <p:spPr>
          <a:xfrm>
            <a:off x="5659562" y="1597498"/>
            <a:ext cx="5616000" cy="4212000"/>
          </a:xfrm>
          <a:prstGeom prst="rect">
            <a:avLst/>
          </a:prstGeom>
        </p:spPr>
      </p:pic>
      <p:sp>
        <p:nvSpPr>
          <p:cNvPr id="5" name="Marcador de número de diapositiva 4"/>
          <p:cNvSpPr>
            <a:spLocks noGrp="1"/>
          </p:cNvSpPr>
          <p:nvPr>
            <p:ph type="sldNum" sz="quarter" idx="12"/>
          </p:nvPr>
        </p:nvSpPr>
        <p:spPr/>
        <p:txBody>
          <a:bodyPr>
            <a:normAutofit lnSpcReduction="10000"/>
          </a:bodyPr>
          <a:lstStyle/>
          <a:p>
            <a:fld id="{682D36C9-6D5B-4A5A-97B2-A0F6C8BF2986}" type="slidenum">
              <a:rPr lang="es-MX" smtClean="0"/>
              <a:t>15</a:t>
            </a:fld>
            <a:endParaRPr lang="es-MX"/>
          </a:p>
        </p:txBody>
      </p:sp>
    </p:spTree>
    <p:extLst>
      <p:ext uri="{BB962C8B-B14F-4D97-AF65-F5344CB8AC3E}">
        <p14:creationId xmlns:p14="http://schemas.microsoft.com/office/powerpoint/2010/main" val="4205859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5235" y="561474"/>
            <a:ext cx="5257800" cy="6079958"/>
          </a:xfrm>
        </p:spPr>
        <p:txBody>
          <a:bodyPr>
            <a:normAutofit fontScale="92500" lnSpcReduction="10000"/>
          </a:bodyPr>
          <a:lstStyle/>
          <a:p>
            <a:pPr>
              <a:lnSpc>
                <a:spcPct val="110000"/>
              </a:lnSpc>
            </a:pPr>
            <a:r>
              <a:rPr lang="es-MX" sz="2400" dirty="0"/>
              <a:t>También puede aumentar la cantidad que vende. </a:t>
            </a:r>
            <a:endParaRPr lang="es-MX" sz="2400" dirty="0" smtClean="0"/>
          </a:p>
          <a:p>
            <a:pPr>
              <a:lnSpc>
                <a:spcPct val="110000"/>
              </a:lnSpc>
            </a:pPr>
            <a:r>
              <a:rPr lang="es-MX" sz="2400" dirty="0" smtClean="0"/>
              <a:t>La </a:t>
            </a:r>
            <a:r>
              <a:rPr lang="es-MX" sz="2400" dirty="0"/>
              <a:t>curva de demanda con publicidad está a la derecha de la curva sin publicidad; </a:t>
            </a:r>
            <a:r>
              <a:rPr lang="es-MX" sz="2400" dirty="0" smtClean="0"/>
              <a:t>al </a:t>
            </a:r>
            <a:r>
              <a:rPr lang="es-MX" sz="2400" dirty="0"/>
              <a:t>igualarse el </a:t>
            </a:r>
            <a:r>
              <a:rPr lang="es-MX" sz="2400" i="1" dirty="0" err="1" smtClean="0">
                <a:latin typeface="Times New Roman" panose="02020603050405020304" pitchFamily="18" charset="0"/>
                <a:cs typeface="Times New Roman" panose="02020603050405020304" pitchFamily="18" charset="0"/>
              </a:rPr>
              <a:t>IMg</a:t>
            </a:r>
            <a:r>
              <a:rPr lang="es-MX" sz="2400" i="1" dirty="0" smtClean="0">
                <a:latin typeface="Times New Roman" panose="02020603050405020304" pitchFamily="18" charset="0"/>
                <a:cs typeface="Times New Roman" panose="02020603050405020304" pitchFamily="18" charset="0"/>
              </a:rPr>
              <a:t> = CMg </a:t>
            </a:r>
            <a:r>
              <a:rPr lang="es-MX" sz="2400" dirty="0" smtClean="0"/>
              <a:t>la </a:t>
            </a:r>
            <a:r>
              <a:rPr lang="es-MX" sz="2400" dirty="0"/>
              <a:t>empresa puede aumentar la cantidad vendida de </a:t>
            </a:r>
            <a:r>
              <a:rPr lang="es-MX" sz="2400" i="1" dirty="0">
                <a:latin typeface="Times New Roman" panose="02020603050405020304" pitchFamily="18" charset="0"/>
                <a:cs typeface="Times New Roman" panose="02020603050405020304" pitchFamily="18" charset="0"/>
              </a:rPr>
              <a:t>Q</a:t>
            </a:r>
            <a:r>
              <a:rPr lang="es-MX" sz="2400" baseline="-25000" dirty="0">
                <a:latin typeface="Times New Roman" panose="02020603050405020304" pitchFamily="18" charset="0"/>
                <a:cs typeface="Times New Roman" panose="02020603050405020304" pitchFamily="18" charset="0"/>
              </a:rPr>
              <a:t>1</a:t>
            </a:r>
            <a:r>
              <a:rPr lang="es-MX" sz="2400" dirty="0"/>
              <a:t> a </a:t>
            </a:r>
            <a:r>
              <a:rPr lang="es-MX" sz="2400" i="1" dirty="0">
                <a:latin typeface="Times New Roman" panose="02020603050405020304" pitchFamily="18" charset="0"/>
                <a:cs typeface="Times New Roman" panose="02020603050405020304" pitchFamily="18" charset="0"/>
              </a:rPr>
              <a:t>Q</a:t>
            </a:r>
            <a:r>
              <a:rPr lang="es-MX" sz="2400" baseline="-25000" dirty="0">
                <a:latin typeface="Times New Roman" panose="02020603050405020304" pitchFamily="18" charset="0"/>
                <a:cs typeface="Times New Roman" panose="02020603050405020304" pitchFamily="18" charset="0"/>
              </a:rPr>
              <a:t>2</a:t>
            </a:r>
            <a:r>
              <a:rPr lang="es-MX" sz="2400" dirty="0"/>
              <a:t> o bien aumentar el precio de </a:t>
            </a:r>
            <a:r>
              <a:rPr lang="es-MX" sz="2400" i="1" dirty="0">
                <a:latin typeface="Times New Roman" panose="02020603050405020304" pitchFamily="18" charset="0"/>
                <a:cs typeface="Times New Roman" panose="02020603050405020304" pitchFamily="18" charset="0"/>
              </a:rPr>
              <a:t>P</a:t>
            </a:r>
            <a:r>
              <a:rPr lang="es-MX" sz="2400" baseline="-25000" dirty="0">
                <a:latin typeface="Times New Roman" panose="02020603050405020304" pitchFamily="18" charset="0"/>
                <a:cs typeface="Times New Roman" panose="02020603050405020304" pitchFamily="18" charset="0"/>
              </a:rPr>
              <a:t>1</a:t>
            </a:r>
            <a:r>
              <a:rPr lang="es-MX" sz="2400" dirty="0"/>
              <a:t> a </a:t>
            </a:r>
            <a:r>
              <a:rPr lang="es-MX" sz="2400" i="1" dirty="0">
                <a:latin typeface="Times New Roman" panose="02020603050405020304" pitchFamily="18" charset="0"/>
                <a:cs typeface="Times New Roman" panose="02020603050405020304" pitchFamily="18" charset="0"/>
              </a:rPr>
              <a:t>P</a:t>
            </a:r>
            <a:r>
              <a:rPr lang="es-MX" sz="2400" baseline="-25000" dirty="0">
                <a:latin typeface="Times New Roman" panose="02020603050405020304" pitchFamily="18" charset="0"/>
                <a:cs typeface="Times New Roman" panose="02020603050405020304" pitchFamily="18" charset="0"/>
              </a:rPr>
              <a:t>3</a:t>
            </a:r>
            <a:r>
              <a:rPr lang="es-MX" sz="2400" dirty="0"/>
              <a:t> para aumentar sus beneficios</a:t>
            </a:r>
            <a:r>
              <a:rPr lang="es-MX" sz="2400" dirty="0" smtClean="0"/>
              <a:t>.</a:t>
            </a:r>
          </a:p>
          <a:p>
            <a:pPr>
              <a:lnSpc>
                <a:spcPct val="110000"/>
              </a:lnSpc>
            </a:pPr>
            <a:r>
              <a:rPr lang="es-MX" sz="2400" dirty="0"/>
              <a:t>Las empresas pueden utilizar su poder de mercado cuando fijan sus precios, pero la mayoría de las empresas que poseen poder de mercado tienen que tomar otra decisión importante: cuánto deben anunciarse. </a:t>
            </a:r>
          </a:p>
        </p:txBody>
      </p:sp>
      <p:pic>
        <p:nvPicPr>
          <p:cNvPr id="5" name="Imagen 4"/>
          <p:cNvPicPr>
            <a:picLocks noChangeAspect="1"/>
          </p:cNvPicPr>
          <p:nvPr/>
        </p:nvPicPr>
        <p:blipFill>
          <a:blip r:embed="rId2"/>
          <a:stretch>
            <a:fillRect/>
          </a:stretch>
        </p:blipFill>
        <p:spPr>
          <a:xfrm>
            <a:off x="5522969" y="1372603"/>
            <a:ext cx="5760000" cy="4320000"/>
          </a:xfrm>
          <a:prstGeom prst="rect">
            <a:avLst/>
          </a:prstGeom>
        </p:spPr>
      </p:pic>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16</a:t>
            </a:fld>
            <a:endParaRPr lang="es-MX"/>
          </a:p>
        </p:txBody>
      </p:sp>
    </p:spTree>
    <p:extLst>
      <p:ext uri="{BB962C8B-B14F-4D97-AF65-F5344CB8AC3E}">
        <p14:creationId xmlns:p14="http://schemas.microsoft.com/office/powerpoint/2010/main" val="7348328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1329" y="246060"/>
            <a:ext cx="10394577" cy="4312493"/>
          </a:xfrm>
        </p:spPr>
        <p:txBody>
          <a:bodyPr>
            <a:normAutofit/>
          </a:bodyPr>
          <a:lstStyle/>
          <a:p>
            <a:pPr>
              <a:lnSpc>
                <a:spcPct val="100000"/>
              </a:lnSpc>
            </a:pPr>
            <a:r>
              <a:rPr lang="es-MX" sz="2200" dirty="0"/>
              <a:t>Supongamos que la empresa sólo fija un precio para su producto y que al haber realizado la suficiente investigación de mercado sabe en qué medida su cantidad demandada depende tanto de su precio </a:t>
            </a:r>
            <a:r>
              <a:rPr lang="es-MX" sz="2200" i="1" dirty="0"/>
              <a:t>P</a:t>
            </a:r>
            <a:r>
              <a:rPr lang="es-MX" sz="2200" dirty="0"/>
              <a:t> como de los gastos publicitarios, expresados en dólares </a:t>
            </a:r>
            <a:r>
              <a:rPr lang="es-MX" sz="2200" dirty="0">
                <a:latin typeface="Times New Roman" panose="02020603050405020304" pitchFamily="18" charset="0"/>
                <a:cs typeface="Times New Roman" panose="02020603050405020304" pitchFamily="18" charset="0"/>
              </a:rPr>
              <a:t>(</a:t>
            </a:r>
            <a:r>
              <a:rPr lang="es-MX" sz="2200" i="1" dirty="0">
                <a:latin typeface="Times New Roman" panose="02020603050405020304" pitchFamily="18" charset="0"/>
                <a:cs typeface="Times New Roman" panose="02020603050405020304" pitchFamily="18" charset="0"/>
              </a:rPr>
              <a:t>Pu</a:t>
            </a:r>
            <a:r>
              <a:rPr lang="es-MX" sz="2200" dirty="0">
                <a:latin typeface="Times New Roman" panose="02020603050405020304" pitchFamily="18" charset="0"/>
                <a:cs typeface="Times New Roman" panose="02020603050405020304" pitchFamily="18" charset="0"/>
              </a:rPr>
              <a:t>)</a:t>
            </a:r>
            <a:r>
              <a:rPr lang="es-MX" sz="2200" dirty="0"/>
              <a:t>; es decir, conoce su función de demanda </a:t>
            </a:r>
            <a:r>
              <a:rPr lang="es-MX" sz="2200" i="1" dirty="0">
                <a:latin typeface="Times New Roman" panose="02020603050405020304" pitchFamily="18" charset="0"/>
                <a:cs typeface="Times New Roman" panose="02020603050405020304" pitchFamily="18" charset="0"/>
              </a:rPr>
              <a:t>Q</a:t>
            </a:r>
            <a:r>
              <a:rPr lang="es-MX" sz="2200" dirty="0">
                <a:latin typeface="Times New Roman" panose="02020603050405020304" pitchFamily="18" charset="0"/>
                <a:cs typeface="Times New Roman" panose="02020603050405020304" pitchFamily="18" charset="0"/>
              </a:rPr>
              <a:t>(</a:t>
            </a:r>
            <a:r>
              <a:rPr lang="es-MX" sz="2200" i="1" dirty="0">
                <a:latin typeface="Times New Roman" panose="02020603050405020304" pitchFamily="18" charset="0"/>
                <a:cs typeface="Times New Roman" panose="02020603050405020304" pitchFamily="18" charset="0"/>
              </a:rPr>
              <a:t>P, Pu</a:t>
            </a:r>
            <a:r>
              <a:rPr lang="es-MX" sz="2200" dirty="0">
                <a:latin typeface="Times New Roman" panose="02020603050405020304" pitchFamily="18" charset="0"/>
                <a:cs typeface="Times New Roman" panose="02020603050405020304" pitchFamily="18" charset="0"/>
              </a:rPr>
              <a:t>)</a:t>
            </a:r>
            <a:r>
              <a:rPr lang="es-MX" sz="2200" dirty="0"/>
              <a:t>. </a:t>
            </a:r>
          </a:p>
          <a:p>
            <a:pPr>
              <a:lnSpc>
                <a:spcPct val="100000"/>
              </a:lnSpc>
            </a:pPr>
            <a:r>
              <a:rPr lang="es-MX" sz="2200" dirty="0"/>
              <a:t>La decisión </a:t>
            </a:r>
            <a:r>
              <a:rPr lang="es-MX" sz="2200" dirty="0" err="1"/>
              <a:t>maximizadora</a:t>
            </a:r>
            <a:r>
              <a:rPr lang="es-MX" sz="2200" dirty="0"/>
              <a:t> de una empresa es aumentar la publicidad hasta que el </a:t>
            </a:r>
            <a:r>
              <a:rPr lang="es-MX" sz="2200" i="1" dirty="0" err="1" smtClean="0"/>
              <a:t>IMg</a:t>
            </a:r>
            <a:r>
              <a:rPr lang="es-MX" sz="2200" dirty="0" smtClean="0"/>
              <a:t> </a:t>
            </a:r>
            <a:r>
              <a:rPr lang="es-MX" sz="2200" dirty="0"/>
              <a:t>derivado de un dólar adicional de publicidad sea igual al </a:t>
            </a:r>
            <a:r>
              <a:rPr lang="es-MX" sz="2200" i="1" dirty="0" smtClean="0"/>
              <a:t>CMg</a:t>
            </a:r>
            <a:r>
              <a:rPr lang="es-MX" sz="2200" dirty="0" smtClean="0"/>
              <a:t> </a:t>
            </a:r>
            <a:r>
              <a:rPr lang="es-MX" sz="2200" dirty="0"/>
              <a:t>total de esa publicidad. </a:t>
            </a:r>
          </a:p>
          <a:p>
            <a:pPr>
              <a:lnSpc>
                <a:spcPct val="100000"/>
              </a:lnSpc>
            </a:pPr>
            <a:r>
              <a:rPr lang="es-MX" sz="2200" dirty="0"/>
              <a:t>Este último costo es la suma del dólar gastado directamente en publicidad y el costo marginal de la producción resultante del aumento de las ventas provocado por la publicidad. </a:t>
            </a:r>
          </a:p>
        </p:txBody>
      </p:sp>
      <p:pic>
        <p:nvPicPr>
          <p:cNvPr id="2" name="Imagen 1"/>
          <p:cNvPicPr>
            <a:picLocks noChangeAspect="1"/>
          </p:cNvPicPr>
          <p:nvPr/>
        </p:nvPicPr>
        <p:blipFill>
          <a:blip r:embed="rId2"/>
          <a:stretch>
            <a:fillRect/>
          </a:stretch>
        </p:blipFill>
        <p:spPr>
          <a:xfrm>
            <a:off x="4833258" y="4429797"/>
            <a:ext cx="2552381" cy="1790476"/>
          </a:xfrm>
          <a:prstGeom prst="rect">
            <a:avLst/>
          </a:prstGeom>
        </p:spPr>
      </p:pic>
      <p:sp>
        <p:nvSpPr>
          <p:cNvPr id="4" name="Rectángulo 3"/>
          <p:cNvSpPr/>
          <p:nvPr/>
        </p:nvSpPr>
        <p:spPr>
          <a:xfrm>
            <a:off x="3907556" y="6243028"/>
            <a:ext cx="4374916" cy="338554"/>
          </a:xfrm>
          <a:prstGeom prst="rect">
            <a:avLst/>
          </a:prstGeom>
        </p:spPr>
        <p:txBody>
          <a:bodyPr wrap="none">
            <a:spAutoFit/>
          </a:bodyPr>
          <a:lstStyle/>
          <a:p>
            <a:r>
              <a:rPr lang="es-MX" sz="1600" dirty="0"/>
              <a:t>https://www.importancia.org/publicidad.php</a:t>
            </a:r>
          </a:p>
        </p:txBody>
      </p:sp>
      <p:sp>
        <p:nvSpPr>
          <p:cNvPr id="5" name="Marcador de número de diapositiva 4"/>
          <p:cNvSpPr>
            <a:spLocks noGrp="1"/>
          </p:cNvSpPr>
          <p:nvPr>
            <p:ph type="sldNum" sz="quarter" idx="12"/>
          </p:nvPr>
        </p:nvSpPr>
        <p:spPr/>
        <p:txBody>
          <a:bodyPr>
            <a:normAutofit lnSpcReduction="10000"/>
          </a:bodyPr>
          <a:lstStyle/>
          <a:p>
            <a:fld id="{682D36C9-6D5B-4A5A-97B2-A0F6C8BF2986}" type="slidenum">
              <a:rPr lang="es-MX" smtClean="0"/>
              <a:t>17</a:t>
            </a:fld>
            <a:endParaRPr lang="es-MX"/>
          </a:p>
        </p:txBody>
      </p:sp>
    </p:spTree>
    <p:extLst>
      <p:ext uri="{BB962C8B-B14F-4D97-AF65-F5344CB8AC3E}">
        <p14:creationId xmlns:p14="http://schemas.microsoft.com/office/powerpoint/2010/main" val="38152112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76836" y="637675"/>
                <a:ext cx="10515600" cy="5816913"/>
              </a:xfrm>
            </p:spPr>
            <p:txBody>
              <a:bodyPr>
                <a:noAutofit/>
              </a:bodyPr>
              <a:lstStyle/>
              <a:p>
                <a:pPr>
                  <a:lnSpc>
                    <a:spcPct val="100000"/>
                  </a:lnSpc>
                  <a:spcBef>
                    <a:spcPts val="600"/>
                  </a:spcBef>
                </a:pPr>
                <a:r>
                  <a:rPr lang="es-MX" sz="2200" dirty="0" smtClean="0"/>
                  <a:t>Dado que ésta tiene un costo, la empresa debe buscar optimizar este recurso. </a:t>
                </a:r>
              </a:p>
              <a:p>
                <a:pPr>
                  <a:lnSpc>
                    <a:spcPct val="100000"/>
                  </a:lnSpc>
                  <a:spcBef>
                    <a:spcPts val="600"/>
                  </a:spcBef>
                </a:pPr>
                <a:r>
                  <a:rPr lang="es-MX" sz="2200" dirty="0" err="1"/>
                  <a:t>Dorfman</a:t>
                </a:r>
                <a:r>
                  <a:rPr lang="es-MX" sz="2200" dirty="0"/>
                  <a:t> y Steiner (1954) proporcionan una regla para obtener el nivel óptimo de publicidad. Consideremos el caso de una empresa que tiene costos marginales constantes y hace un gasto en publicidad </a:t>
                </a:r>
                <a:r>
                  <a:rPr lang="es-MX" sz="2200" i="1" dirty="0"/>
                  <a:t>Pu</a:t>
                </a:r>
                <a:r>
                  <a:rPr lang="es-MX" sz="2200" baseline="-25000" dirty="0"/>
                  <a:t>1 </a:t>
                </a:r>
                <a:r>
                  <a:rPr lang="es-MX" sz="2200" dirty="0"/>
                  <a:t>y su rival uno de </a:t>
                </a:r>
                <a:r>
                  <a:rPr lang="es-MX" sz="2200" i="1" dirty="0"/>
                  <a:t>Pu</a:t>
                </a:r>
                <a:r>
                  <a:rPr lang="es-MX" sz="2200" i="1" baseline="-25000" dirty="0"/>
                  <a:t>2 </a:t>
                </a:r>
                <a:r>
                  <a:rPr lang="es-MX" sz="2200" dirty="0"/>
                  <a:t>. </a:t>
                </a:r>
              </a:p>
              <a:p>
                <a:pPr>
                  <a:lnSpc>
                    <a:spcPct val="100000"/>
                  </a:lnSpc>
                  <a:spcBef>
                    <a:spcPts val="600"/>
                  </a:spcBef>
                </a:pPr>
                <a:r>
                  <a:rPr lang="es-MX" sz="2200" dirty="0"/>
                  <a:t>En este caso la función de beneficios de esta empresa se expresa como sigue</a:t>
                </a:r>
                <a:r>
                  <a:rPr lang="es-MX" sz="2200" dirty="0" smtClean="0"/>
                  <a:t>:</a:t>
                </a:r>
              </a:p>
              <a:p>
                <a:pPr marL="0" indent="0">
                  <a:lnSpc>
                    <a:spcPct val="100000"/>
                  </a:lnSpc>
                  <a:spcBef>
                    <a:spcPts val="600"/>
                  </a:spcBef>
                  <a:buNone/>
                </a:pPr>
                <a14:m>
                  <m:oMathPara xmlns:m="http://schemas.openxmlformats.org/officeDocument/2006/math">
                    <m:oMathParaPr>
                      <m:jc m:val="centerGroup"/>
                    </m:oMathParaPr>
                    <m:oMath xmlns:m="http://schemas.openxmlformats.org/officeDocument/2006/math">
                      <m:r>
                        <a:rPr lang="es-MX" sz="2200" i="1" smtClean="0">
                          <a:latin typeface="Cambria Math" panose="02040503050406030204" pitchFamily="18" charset="0"/>
                          <a:ea typeface="Cambria Math" panose="02040503050406030204" pitchFamily="18" charset="0"/>
                        </a:rPr>
                        <m:t>𝜋</m:t>
                      </m:r>
                      <m:r>
                        <a:rPr lang="es-MX" sz="2200" b="0" i="1" smtClean="0">
                          <a:latin typeface="Cambria Math" panose="02040503050406030204" pitchFamily="18" charset="0"/>
                          <a:ea typeface="Cambria Math" panose="02040503050406030204" pitchFamily="18" charset="0"/>
                        </a:rPr>
                        <m:t>=</m:t>
                      </m:r>
                      <m:d>
                        <m:dPr>
                          <m:ctrlPr>
                            <a:rPr lang="es-MX" sz="2200" b="0" i="1" smtClean="0">
                              <a:latin typeface="Cambria Math" panose="02040503050406030204" pitchFamily="18" charset="0"/>
                              <a:ea typeface="Cambria Math" panose="02040503050406030204" pitchFamily="18" charset="0"/>
                            </a:rPr>
                          </m:ctrlPr>
                        </m:dPr>
                        <m:e>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𝑃</m:t>
                              </m:r>
                            </m:e>
                            <m:sub>
                              <m:r>
                                <a:rPr lang="es-MX" sz="2200" b="0" i="1" smtClean="0">
                                  <a:latin typeface="Cambria Math" panose="02040503050406030204" pitchFamily="18" charset="0"/>
                                  <a:ea typeface="Cambria Math" panose="02040503050406030204" pitchFamily="18" charset="0"/>
                                </a:rPr>
                                <m:t>1</m:t>
                              </m:r>
                            </m:sub>
                          </m:sSub>
                          <m:r>
                            <a:rPr lang="es-MX" sz="2200" b="0" i="1" smtClean="0">
                              <a:latin typeface="Cambria Math" panose="02040503050406030204" pitchFamily="18" charset="0"/>
                              <a:ea typeface="Cambria Math" panose="02040503050406030204" pitchFamily="18" charset="0"/>
                            </a:rPr>
                            <m:t>−</m:t>
                          </m:r>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𝐶</m:t>
                              </m:r>
                            </m:e>
                            <m:sub>
                              <m:r>
                                <a:rPr lang="es-MX" sz="2200" b="0" i="1" smtClean="0">
                                  <a:latin typeface="Cambria Math" panose="02040503050406030204" pitchFamily="18" charset="0"/>
                                  <a:ea typeface="Cambria Math" panose="02040503050406030204" pitchFamily="18" charset="0"/>
                                </a:rPr>
                                <m:t>1</m:t>
                              </m:r>
                            </m:sub>
                          </m:sSub>
                        </m:e>
                      </m:d>
                      <m:sSub>
                        <m:sSubPr>
                          <m:ctrlPr>
                            <a:rPr lang="es-MX" sz="2200" b="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𝑄</m:t>
                          </m:r>
                        </m:e>
                        <m:sub>
                          <m:r>
                            <a:rPr lang="es-MX" sz="2200" b="0" i="1" smtClean="0">
                              <a:latin typeface="Cambria Math" panose="02040503050406030204" pitchFamily="18" charset="0"/>
                              <a:ea typeface="Cambria Math" panose="02040503050406030204" pitchFamily="18" charset="0"/>
                            </a:rPr>
                            <m:t>1</m:t>
                          </m:r>
                        </m:sub>
                      </m:sSub>
                      <m:d>
                        <m:dPr>
                          <m:ctrlPr>
                            <a:rPr lang="es-MX" sz="2200" b="0" i="1" smtClean="0">
                              <a:latin typeface="Cambria Math" panose="02040503050406030204" pitchFamily="18" charset="0"/>
                              <a:ea typeface="Cambria Math" panose="02040503050406030204" pitchFamily="18" charset="0"/>
                            </a:rPr>
                          </m:ctrlPr>
                        </m:dPr>
                        <m:e>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m:t>
                              </m:r>
                            </m:e>
                            <m:sub>
                              <m:r>
                                <a:rPr lang="es-MX" sz="2200" i="1">
                                  <a:latin typeface="Cambria Math" panose="02040503050406030204" pitchFamily="18" charset="0"/>
                                  <a:ea typeface="Cambria Math" panose="02040503050406030204" pitchFamily="18" charset="0"/>
                                </a:rPr>
                                <m:t>1</m:t>
                              </m:r>
                            </m:sub>
                          </m:sSub>
                          <m:r>
                            <a:rPr lang="es-MX" sz="2200" b="0" i="1" smtClean="0">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m:t>
                              </m:r>
                            </m:e>
                            <m:sub>
                              <m:r>
                                <a:rPr lang="es-MX" sz="2200" b="0" i="1" smtClean="0">
                                  <a:latin typeface="Cambria Math" panose="02040503050406030204" pitchFamily="18" charset="0"/>
                                  <a:ea typeface="Cambria Math" panose="02040503050406030204" pitchFamily="18" charset="0"/>
                                </a:rPr>
                                <m:t>2</m:t>
                              </m:r>
                            </m:sub>
                          </m:sSub>
                          <m:r>
                            <a:rPr lang="es-MX" sz="2200" b="0" i="1" smtClean="0">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𝑃𝑢</m:t>
                              </m:r>
                            </m:e>
                            <m:sub>
                              <m:r>
                                <a:rPr lang="es-MX" sz="2200" i="1">
                                  <a:latin typeface="Cambria Math" panose="02040503050406030204" pitchFamily="18" charset="0"/>
                                  <a:ea typeface="Cambria Math" panose="02040503050406030204" pitchFamily="18" charset="0"/>
                                </a:rPr>
                                <m:t>1</m:t>
                              </m:r>
                            </m:sub>
                          </m:sSub>
                          <m:r>
                            <a:rPr lang="es-MX" sz="2200" b="0" i="1" smtClean="0">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𝑃𝑢</m:t>
                              </m:r>
                            </m:e>
                            <m:sub>
                              <m:r>
                                <a:rPr lang="es-MX" sz="2200" b="0" i="1" smtClean="0">
                                  <a:latin typeface="Cambria Math" panose="02040503050406030204" pitchFamily="18" charset="0"/>
                                  <a:ea typeface="Cambria Math" panose="02040503050406030204" pitchFamily="18" charset="0"/>
                                </a:rPr>
                                <m:t>2</m:t>
                              </m:r>
                            </m:sub>
                          </m:sSub>
                        </m:e>
                      </m:d>
                      <m:r>
                        <a:rPr lang="es-MX" sz="2200" b="0" i="1" smtClean="0">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𝑃𝑢</m:t>
                          </m:r>
                        </m:e>
                        <m:sub>
                          <m:r>
                            <a:rPr lang="es-MX" sz="2200" i="1">
                              <a:latin typeface="Cambria Math" panose="02040503050406030204" pitchFamily="18" charset="0"/>
                              <a:ea typeface="Cambria Math" panose="02040503050406030204" pitchFamily="18" charset="0"/>
                            </a:rPr>
                            <m:t>1</m:t>
                          </m:r>
                        </m:sub>
                      </m:sSub>
                    </m:oMath>
                  </m:oMathPara>
                </a14:m>
                <a:endParaRPr lang="es-MX" sz="2200" dirty="0"/>
              </a:p>
              <a:p>
                <a:pPr>
                  <a:lnSpc>
                    <a:spcPct val="100000"/>
                  </a:lnSpc>
                  <a:spcBef>
                    <a:spcPts val="600"/>
                  </a:spcBef>
                </a:pPr>
                <a:r>
                  <a:rPr lang="es-MX" sz="2200" dirty="0" smtClean="0"/>
                  <a:t>Derivando con respecto a </a:t>
                </a:r>
                <a:r>
                  <a:rPr lang="es-MX" sz="2200" i="1" dirty="0" smtClean="0"/>
                  <a:t>Pu</a:t>
                </a:r>
                <a:r>
                  <a:rPr lang="es-MX" sz="2200" baseline="-25000" dirty="0" smtClean="0"/>
                  <a:t>1</a:t>
                </a:r>
              </a:p>
              <a:p>
                <a:pPr marL="0" indent="0">
                  <a:lnSpc>
                    <a:spcPct val="100000"/>
                  </a:lnSpc>
                  <a:spcBef>
                    <a:spcPts val="600"/>
                  </a:spcBef>
                  <a:buNone/>
                </a:pPr>
                <a14:m>
                  <m:oMathPara xmlns:m="http://schemas.openxmlformats.org/officeDocument/2006/math">
                    <m:oMathParaPr>
                      <m:jc m:val="centerGroup"/>
                    </m:oMathParaPr>
                    <m:oMath xmlns:m="http://schemas.openxmlformats.org/officeDocument/2006/math">
                      <m:f>
                        <m:fPr>
                          <m:ctrlPr>
                            <a:rPr lang="es-MX" sz="2200" i="1" smtClean="0">
                              <a:latin typeface="Cambria Math" panose="02040503050406030204" pitchFamily="18" charset="0"/>
                            </a:rPr>
                          </m:ctrlPr>
                        </m:fPr>
                        <m:num>
                          <m:r>
                            <a:rPr lang="es-MX" sz="2200" i="1" smtClean="0">
                              <a:latin typeface="Cambria Math" panose="02040503050406030204" pitchFamily="18" charset="0"/>
                              <a:ea typeface="Cambria Math" panose="02040503050406030204" pitchFamily="18" charset="0"/>
                            </a:rPr>
                            <m:t>𝜕𝜋</m:t>
                          </m:r>
                        </m:num>
                        <m:den>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𝑃𝑢</m:t>
                              </m:r>
                            </m:e>
                            <m:sub>
                              <m:r>
                                <a:rPr lang="es-MX" sz="2200" i="1">
                                  <a:latin typeface="Cambria Math" panose="02040503050406030204" pitchFamily="18" charset="0"/>
                                  <a:ea typeface="Cambria Math" panose="02040503050406030204" pitchFamily="18" charset="0"/>
                                </a:rPr>
                                <m:t>1</m:t>
                              </m:r>
                            </m:sub>
                          </m:sSub>
                        </m:den>
                      </m:f>
                      <m:r>
                        <a:rPr lang="es-MX" sz="2200" b="0" i="1" smtClean="0">
                          <a:latin typeface="Cambria Math" panose="02040503050406030204" pitchFamily="18" charset="0"/>
                        </a:rPr>
                        <m:t>=</m:t>
                      </m:r>
                      <m:d>
                        <m:dPr>
                          <m:ctrlPr>
                            <a:rPr lang="es-MX" sz="2200" i="1">
                              <a:latin typeface="Cambria Math" panose="02040503050406030204" pitchFamily="18" charset="0"/>
                              <a:ea typeface="Cambria Math" panose="02040503050406030204" pitchFamily="18" charset="0"/>
                            </a:rPr>
                          </m:ctrlPr>
                        </m:dPr>
                        <m:e>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m:t>
                              </m:r>
                            </m:e>
                            <m:sub>
                              <m:r>
                                <a:rPr lang="es-MX" sz="2200" i="1">
                                  <a:latin typeface="Cambria Math" panose="02040503050406030204" pitchFamily="18" charset="0"/>
                                  <a:ea typeface="Cambria Math" panose="02040503050406030204" pitchFamily="18" charset="0"/>
                                </a:rPr>
                                <m:t>1</m:t>
                              </m:r>
                            </m:sub>
                          </m:sSub>
                          <m:r>
                            <a:rPr lang="es-MX" sz="2200" i="1">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𝐶</m:t>
                              </m:r>
                            </m:e>
                            <m:sub>
                              <m:r>
                                <a:rPr lang="es-MX" sz="2200" i="1">
                                  <a:latin typeface="Cambria Math" panose="02040503050406030204" pitchFamily="18" charset="0"/>
                                  <a:ea typeface="Cambria Math" panose="02040503050406030204" pitchFamily="18" charset="0"/>
                                </a:rPr>
                                <m:t>1</m:t>
                              </m:r>
                            </m:sub>
                          </m:sSub>
                        </m:e>
                      </m:d>
                      <m:d>
                        <m:dPr>
                          <m:ctrlPr>
                            <a:rPr lang="es-MX" sz="2200" i="1" smtClean="0">
                              <a:latin typeface="Cambria Math" panose="02040503050406030204" pitchFamily="18" charset="0"/>
                              <a:ea typeface="Cambria Math" panose="02040503050406030204" pitchFamily="18" charset="0"/>
                            </a:rPr>
                          </m:ctrlPr>
                        </m:dPr>
                        <m:e>
                          <m:f>
                            <m:fPr>
                              <m:ctrlPr>
                                <a:rPr lang="es-MX" sz="2200" i="1">
                                  <a:latin typeface="Cambria Math" panose="02040503050406030204" pitchFamily="18" charset="0"/>
                                  <a:ea typeface="Cambria Math" panose="02040503050406030204" pitchFamily="18" charset="0"/>
                                </a:rPr>
                              </m:ctrlPr>
                            </m:fPr>
                            <m:num>
                              <m:r>
                                <a:rPr lang="es-MX" sz="2200" i="1" smtClean="0">
                                  <a:latin typeface="Cambria Math" panose="02040503050406030204" pitchFamily="18" charset="0"/>
                                  <a:ea typeface="Cambria Math" panose="02040503050406030204" pitchFamily="18" charset="0"/>
                                </a:rPr>
                                <m:t>𝜕</m:t>
                              </m:r>
                              <m:sSub>
                                <m:sSubPr>
                                  <m:ctrlPr>
                                    <a:rPr lang="es-MX" sz="2200" i="1" smtClean="0">
                                      <a:latin typeface="Cambria Math" panose="02040503050406030204" pitchFamily="18" charset="0"/>
                                      <a:ea typeface="Cambria Math" panose="02040503050406030204" pitchFamily="18" charset="0"/>
                                    </a:rPr>
                                  </m:ctrlPr>
                                </m:sSubPr>
                                <m:e>
                                  <m:r>
                                    <a:rPr lang="es-MX" sz="2200" b="0" i="1" smtClean="0">
                                      <a:latin typeface="Cambria Math" panose="02040503050406030204" pitchFamily="18" charset="0"/>
                                      <a:ea typeface="Cambria Math" panose="02040503050406030204" pitchFamily="18" charset="0"/>
                                    </a:rPr>
                                    <m:t>𝑄</m:t>
                                  </m:r>
                                </m:e>
                                <m:sub>
                                  <m:r>
                                    <a:rPr lang="es-MX" sz="2200" b="0" i="1" smtClean="0">
                                      <a:latin typeface="Cambria Math" panose="02040503050406030204" pitchFamily="18" charset="0"/>
                                      <a:ea typeface="Cambria Math" panose="02040503050406030204" pitchFamily="18" charset="0"/>
                                    </a:rPr>
                                    <m:t>1</m:t>
                                  </m:r>
                                </m:sub>
                              </m:sSub>
                            </m:num>
                            <m:den>
                              <m:r>
                                <a:rPr lang="es-MX" sz="2200" i="1" smtClean="0">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𝑃𝑢</m:t>
                                  </m:r>
                                </m:e>
                                <m:sub>
                                  <m:r>
                                    <a:rPr lang="es-MX" sz="2200" i="1">
                                      <a:latin typeface="Cambria Math" panose="02040503050406030204" pitchFamily="18" charset="0"/>
                                      <a:ea typeface="Cambria Math" panose="02040503050406030204" pitchFamily="18" charset="0"/>
                                    </a:rPr>
                                    <m:t>1</m:t>
                                  </m:r>
                                </m:sub>
                              </m:sSub>
                            </m:den>
                          </m:f>
                        </m:e>
                      </m:d>
                      <m:r>
                        <a:rPr lang="es-MX" sz="2200" b="0" i="1" smtClean="0">
                          <a:latin typeface="Cambria Math" panose="02040503050406030204" pitchFamily="18" charset="0"/>
                          <a:ea typeface="Cambria Math" panose="02040503050406030204" pitchFamily="18" charset="0"/>
                        </a:rPr>
                        <m:t>=1</m:t>
                      </m:r>
                    </m:oMath>
                  </m:oMathPara>
                </a14:m>
                <a:endParaRPr lang="es-MX" sz="2200" dirty="0" smtClean="0"/>
              </a:p>
              <a:p>
                <a:pPr>
                  <a:lnSpc>
                    <a:spcPct val="100000"/>
                  </a:lnSpc>
                  <a:spcBef>
                    <a:spcPts val="600"/>
                  </a:spcBef>
                </a:pPr>
                <a:r>
                  <a:rPr lang="es-MX" sz="2200" dirty="0"/>
                  <a:t>multiplicando los dos términos de la ecuación por el </a:t>
                </a:r>
                <a:r>
                  <a:rPr lang="es-MX" sz="2200" dirty="0" smtClean="0"/>
                  <a:t>cociente entre </a:t>
                </a:r>
                <a:r>
                  <a:rPr lang="es-MX" sz="2200" dirty="0"/>
                  <a:t>la publicidad a </a:t>
                </a:r>
                <a:r>
                  <a:rPr lang="es-MX" sz="2200" dirty="0" smtClean="0"/>
                  <a:t>ventas </a:t>
                </a:r>
                <a14:m>
                  <m:oMath xmlns:m="http://schemas.openxmlformats.org/officeDocument/2006/math">
                    <m:f>
                      <m:fPr>
                        <m:ctrlPr>
                          <a:rPr lang="es-MX" sz="2400" i="1" smtClean="0">
                            <a:latin typeface="Cambria Math" panose="02040503050406030204" pitchFamily="18" charset="0"/>
                          </a:rPr>
                        </m:ctrlPr>
                      </m:fPr>
                      <m:num>
                        <m:sSub>
                          <m:sSubPr>
                            <m:ctrlPr>
                              <a:rPr lang="es-MX" sz="2400" i="1" smtClean="0">
                                <a:latin typeface="Cambria Math" panose="02040503050406030204" pitchFamily="18" charset="0"/>
                              </a:rPr>
                            </m:ctrlPr>
                          </m:sSubPr>
                          <m:e>
                            <m:r>
                              <a:rPr lang="es-MX" sz="2400" b="0" i="1" smtClean="0">
                                <a:latin typeface="Cambria Math" panose="02040503050406030204" pitchFamily="18" charset="0"/>
                              </a:rPr>
                              <m:t>𝑃𝑢</m:t>
                            </m:r>
                          </m:e>
                          <m:sub>
                            <m:r>
                              <a:rPr lang="es-MX" sz="2400" b="0" i="1" smtClean="0">
                                <a:latin typeface="Cambria Math" panose="02040503050406030204" pitchFamily="18" charset="0"/>
                              </a:rPr>
                              <m:t>1</m:t>
                            </m:r>
                          </m:sub>
                        </m:sSub>
                      </m:num>
                      <m:den>
                        <m:sSub>
                          <m:sSubPr>
                            <m:ctrlPr>
                              <a:rPr lang="es-MX" sz="2400" i="1" smtClean="0">
                                <a:latin typeface="Cambria Math" panose="02040503050406030204" pitchFamily="18" charset="0"/>
                              </a:rPr>
                            </m:ctrlPr>
                          </m:sSubPr>
                          <m:e>
                            <m:r>
                              <a:rPr lang="es-MX" sz="2400" b="0" i="1" smtClean="0">
                                <a:latin typeface="Cambria Math" panose="02040503050406030204" pitchFamily="18" charset="0"/>
                              </a:rPr>
                              <m:t>𝑃</m:t>
                            </m:r>
                          </m:e>
                          <m:sub>
                            <m:r>
                              <a:rPr lang="es-MX" sz="2400" b="0" i="1" smtClean="0">
                                <a:latin typeface="Cambria Math" panose="02040503050406030204" pitchFamily="18" charset="0"/>
                              </a:rPr>
                              <m:t>1</m:t>
                            </m:r>
                          </m:sub>
                        </m:sSub>
                        <m:sSub>
                          <m:sSubPr>
                            <m:ctrlPr>
                              <a:rPr lang="es-MX" sz="2400" i="1" smtClean="0">
                                <a:latin typeface="Cambria Math" panose="02040503050406030204" pitchFamily="18" charset="0"/>
                              </a:rPr>
                            </m:ctrlPr>
                          </m:sSubPr>
                          <m:e>
                            <m:r>
                              <a:rPr lang="es-MX" sz="2400" b="0" i="1" smtClean="0">
                                <a:latin typeface="Cambria Math" panose="02040503050406030204" pitchFamily="18" charset="0"/>
                              </a:rPr>
                              <m:t>𝑄</m:t>
                            </m:r>
                          </m:e>
                          <m:sub>
                            <m:r>
                              <a:rPr lang="es-MX" sz="2400" b="0" i="1" smtClean="0">
                                <a:latin typeface="Cambria Math" panose="02040503050406030204" pitchFamily="18" charset="0"/>
                              </a:rPr>
                              <m:t>1</m:t>
                            </m:r>
                          </m:sub>
                        </m:sSub>
                      </m:den>
                    </m:f>
                  </m:oMath>
                </a14:m>
                <a:endParaRPr lang="es-MX" sz="2400" dirty="0" smtClean="0"/>
              </a:p>
              <a:p>
                <a:pPr marL="0" indent="0">
                  <a:lnSpc>
                    <a:spcPct val="100000"/>
                  </a:lnSpc>
                  <a:spcBef>
                    <a:spcPts val="600"/>
                  </a:spcBef>
                  <a:buNone/>
                </a:pPr>
                <a14:m>
                  <m:oMathPara xmlns:m="http://schemas.openxmlformats.org/officeDocument/2006/math">
                    <m:oMathParaPr>
                      <m:jc m:val="centerGroup"/>
                    </m:oMathParaPr>
                    <m:oMath xmlns:m="http://schemas.openxmlformats.org/officeDocument/2006/math">
                      <m:d>
                        <m:dPr>
                          <m:ctrlPr>
                            <a:rPr lang="es-MX" sz="2200" i="1">
                              <a:latin typeface="Cambria Math" panose="02040503050406030204" pitchFamily="18" charset="0"/>
                              <a:ea typeface="Cambria Math" panose="02040503050406030204" pitchFamily="18" charset="0"/>
                            </a:rPr>
                          </m:ctrlPr>
                        </m:dPr>
                        <m:e>
                          <m:f>
                            <m:fPr>
                              <m:ctrlPr>
                                <a:rPr lang="es-MX" sz="2200" i="1" smtClean="0">
                                  <a:latin typeface="Cambria Math" panose="02040503050406030204" pitchFamily="18" charset="0"/>
                                  <a:ea typeface="Cambria Math" panose="02040503050406030204" pitchFamily="18" charset="0"/>
                                </a:rPr>
                              </m:ctrlPr>
                            </m:fPr>
                            <m:num>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m:t>
                                  </m:r>
                                </m:e>
                                <m:sub>
                                  <m:r>
                                    <a:rPr lang="es-MX" sz="2200" i="1">
                                      <a:latin typeface="Cambria Math" panose="02040503050406030204" pitchFamily="18" charset="0"/>
                                      <a:ea typeface="Cambria Math" panose="02040503050406030204" pitchFamily="18" charset="0"/>
                                    </a:rPr>
                                    <m:t>1</m:t>
                                  </m:r>
                                </m:sub>
                              </m:sSub>
                              <m:r>
                                <a:rPr lang="es-MX" sz="2200" i="1">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𝐶</m:t>
                                  </m:r>
                                </m:e>
                                <m:sub>
                                  <m:r>
                                    <a:rPr lang="es-MX" sz="2200" i="1">
                                      <a:latin typeface="Cambria Math" panose="02040503050406030204" pitchFamily="18" charset="0"/>
                                      <a:ea typeface="Cambria Math" panose="02040503050406030204" pitchFamily="18" charset="0"/>
                                    </a:rPr>
                                    <m:t>1</m:t>
                                  </m:r>
                                </m:sub>
                              </m:sSub>
                            </m:num>
                            <m:den>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m:t>
                                  </m:r>
                                </m:e>
                                <m:sub>
                                  <m:r>
                                    <a:rPr lang="es-MX" sz="2200" i="1">
                                      <a:latin typeface="Cambria Math" panose="02040503050406030204" pitchFamily="18" charset="0"/>
                                      <a:ea typeface="Cambria Math" panose="02040503050406030204" pitchFamily="18" charset="0"/>
                                    </a:rPr>
                                    <m:t>1</m:t>
                                  </m:r>
                                </m:sub>
                              </m:sSub>
                            </m:den>
                          </m:f>
                        </m:e>
                      </m:d>
                      <m:d>
                        <m:dPr>
                          <m:begChr m:val="["/>
                          <m:endChr m:val="]"/>
                          <m:ctrlPr>
                            <a:rPr lang="es-MX" sz="2200" i="1" smtClean="0">
                              <a:latin typeface="Cambria Math" panose="02040503050406030204" pitchFamily="18" charset="0"/>
                              <a:ea typeface="Cambria Math" panose="02040503050406030204" pitchFamily="18" charset="0"/>
                            </a:rPr>
                          </m:ctrlPr>
                        </m:dPr>
                        <m:e>
                          <m:d>
                            <m:dPr>
                              <m:ctrlPr>
                                <a:rPr lang="es-MX" sz="2200" i="1" smtClean="0">
                                  <a:latin typeface="Cambria Math" panose="02040503050406030204" pitchFamily="18" charset="0"/>
                                  <a:ea typeface="Cambria Math" panose="02040503050406030204" pitchFamily="18" charset="0"/>
                                </a:rPr>
                              </m:ctrlPr>
                            </m:dPr>
                            <m:e>
                              <m:f>
                                <m:fPr>
                                  <m:ctrlPr>
                                    <a:rPr lang="es-MX" sz="2200" i="1" smtClean="0">
                                      <a:latin typeface="Cambria Math" panose="02040503050406030204" pitchFamily="18" charset="0"/>
                                      <a:ea typeface="Cambria Math" panose="02040503050406030204" pitchFamily="18" charset="0"/>
                                    </a:rPr>
                                  </m:ctrlPr>
                                </m:fPr>
                                <m:num>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𝑃𝑢</m:t>
                                      </m:r>
                                    </m:e>
                                    <m:sub>
                                      <m:r>
                                        <a:rPr lang="es-MX" sz="2200" i="1">
                                          <a:latin typeface="Cambria Math" panose="02040503050406030204" pitchFamily="18" charset="0"/>
                                          <a:ea typeface="Cambria Math" panose="02040503050406030204" pitchFamily="18" charset="0"/>
                                        </a:rPr>
                                        <m:t>1</m:t>
                                      </m:r>
                                    </m:sub>
                                  </m:sSub>
                                </m:num>
                                <m:den>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𝑄</m:t>
                                      </m:r>
                                    </m:e>
                                    <m:sub>
                                      <m:r>
                                        <a:rPr lang="es-MX" sz="2200" i="1">
                                          <a:latin typeface="Cambria Math" panose="02040503050406030204" pitchFamily="18" charset="0"/>
                                          <a:ea typeface="Cambria Math" panose="02040503050406030204" pitchFamily="18" charset="0"/>
                                        </a:rPr>
                                        <m:t>1</m:t>
                                      </m:r>
                                    </m:sub>
                                  </m:sSub>
                                </m:den>
                              </m:f>
                            </m:e>
                          </m:d>
                          <m:d>
                            <m:dPr>
                              <m:ctrlPr>
                                <a:rPr lang="es-MX" sz="2200" i="1">
                                  <a:latin typeface="Cambria Math" panose="02040503050406030204" pitchFamily="18" charset="0"/>
                                  <a:ea typeface="Cambria Math" panose="02040503050406030204" pitchFamily="18" charset="0"/>
                                </a:rPr>
                              </m:ctrlPr>
                            </m:dPr>
                            <m:e>
                              <m:f>
                                <m:fPr>
                                  <m:ctrlPr>
                                    <a:rPr lang="es-MX" sz="2200" i="1">
                                      <a:latin typeface="Cambria Math" panose="02040503050406030204" pitchFamily="18" charset="0"/>
                                      <a:ea typeface="Cambria Math" panose="02040503050406030204" pitchFamily="18" charset="0"/>
                                    </a:rPr>
                                  </m:ctrlPr>
                                </m:fPr>
                                <m:num>
                                  <m:r>
                                    <a:rPr lang="es-MX" sz="2200" i="1">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𝑄</m:t>
                                      </m:r>
                                    </m:e>
                                    <m:sub>
                                      <m:r>
                                        <a:rPr lang="es-MX" sz="2200" i="1">
                                          <a:latin typeface="Cambria Math" panose="02040503050406030204" pitchFamily="18" charset="0"/>
                                          <a:ea typeface="Cambria Math" panose="02040503050406030204" pitchFamily="18" charset="0"/>
                                        </a:rPr>
                                        <m:t>1</m:t>
                                      </m:r>
                                    </m:sub>
                                  </m:sSub>
                                </m:num>
                                <m:den>
                                  <m:r>
                                    <a:rPr lang="es-MX" sz="2200" i="1">
                                      <a:latin typeface="Cambria Math" panose="02040503050406030204" pitchFamily="18" charset="0"/>
                                      <a:ea typeface="Cambria Math" panose="02040503050406030204" pitchFamily="18" charset="0"/>
                                    </a:rPr>
                                    <m:t>𝜕</m:t>
                                  </m:r>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𝑃𝑢</m:t>
                                      </m:r>
                                    </m:e>
                                    <m:sub>
                                      <m:r>
                                        <a:rPr lang="es-MX" sz="2200" i="1">
                                          <a:latin typeface="Cambria Math" panose="02040503050406030204" pitchFamily="18" charset="0"/>
                                          <a:ea typeface="Cambria Math" panose="02040503050406030204" pitchFamily="18" charset="0"/>
                                        </a:rPr>
                                        <m:t>1</m:t>
                                      </m:r>
                                    </m:sub>
                                  </m:sSub>
                                </m:den>
                              </m:f>
                            </m:e>
                          </m:d>
                        </m:e>
                      </m:d>
                      <m:r>
                        <a:rPr lang="es-MX" sz="2200" b="0" i="1" smtClean="0">
                          <a:latin typeface="Cambria Math" panose="02040503050406030204" pitchFamily="18" charset="0"/>
                          <a:ea typeface="Cambria Math" panose="02040503050406030204" pitchFamily="18" charset="0"/>
                        </a:rPr>
                        <m:t>=</m:t>
                      </m:r>
                      <m:f>
                        <m:fPr>
                          <m:ctrlPr>
                            <a:rPr lang="es-MX" sz="2200" b="0" i="1" smtClean="0">
                              <a:latin typeface="Cambria Math" panose="02040503050406030204" pitchFamily="18" charset="0"/>
                              <a:ea typeface="Cambria Math" panose="02040503050406030204" pitchFamily="18" charset="0"/>
                            </a:rPr>
                          </m:ctrlPr>
                        </m:fPr>
                        <m:num>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𝑃𝑢</m:t>
                              </m:r>
                            </m:e>
                            <m:sub>
                              <m:r>
                                <a:rPr lang="es-MX" sz="2200" i="1">
                                  <a:latin typeface="Cambria Math" panose="02040503050406030204" pitchFamily="18" charset="0"/>
                                  <a:ea typeface="Cambria Math" panose="02040503050406030204" pitchFamily="18" charset="0"/>
                                </a:rPr>
                                <m:t>1</m:t>
                              </m:r>
                            </m:sub>
                          </m:sSub>
                        </m:num>
                        <m:den>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𝑃</m:t>
                              </m:r>
                            </m:e>
                            <m:sub>
                              <m:r>
                                <a:rPr lang="es-MX" sz="2200" i="1">
                                  <a:latin typeface="Cambria Math" panose="02040503050406030204" pitchFamily="18" charset="0"/>
                                  <a:ea typeface="Cambria Math" panose="02040503050406030204" pitchFamily="18" charset="0"/>
                                </a:rPr>
                                <m:t>1</m:t>
                              </m:r>
                            </m:sub>
                          </m:sSub>
                          <m:sSub>
                            <m:sSubPr>
                              <m:ctrlPr>
                                <a:rPr lang="es-MX" sz="2200" i="1">
                                  <a:latin typeface="Cambria Math" panose="02040503050406030204" pitchFamily="18" charset="0"/>
                                  <a:ea typeface="Cambria Math" panose="02040503050406030204" pitchFamily="18" charset="0"/>
                                </a:rPr>
                              </m:ctrlPr>
                            </m:sSubPr>
                            <m:e>
                              <m:r>
                                <a:rPr lang="es-MX" sz="2200" i="1">
                                  <a:latin typeface="Cambria Math" panose="02040503050406030204" pitchFamily="18" charset="0"/>
                                  <a:ea typeface="Cambria Math" panose="02040503050406030204" pitchFamily="18" charset="0"/>
                                </a:rPr>
                                <m:t>𝑄</m:t>
                              </m:r>
                            </m:e>
                            <m:sub>
                              <m:r>
                                <a:rPr lang="es-MX" sz="2200" i="1">
                                  <a:latin typeface="Cambria Math" panose="02040503050406030204" pitchFamily="18" charset="0"/>
                                  <a:ea typeface="Cambria Math" panose="02040503050406030204" pitchFamily="18" charset="0"/>
                                </a:rPr>
                                <m:t>1</m:t>
                              </m:r>
                            </m:sub>
                          </m:sSub>
                        </m:den>
                      </m:f>
                    </m:oMath>
                  </m:oMathPara>
                </a14:m>
                <a:endParaRPr lang="es-MX"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76836" y="637675"/>
                <a:ext cx="10515600" cy="5816913"/>
              </a:xfrm>
              <a:blipFill rotWithShape="0">
                <a:blip r:embed="rId2"/>
                <a:stretch>
                  <a:fillRect l="-348" t="-734"/>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18</a:t>
            </a:fld>
            <a:endParaRPr lang="es-MX"/>
          </a:p>
        </p:txBody>
      </p:sp>
    </p:spTree>
    <p:extLst>
      <p:ext uri="{BB962C8B-B14F-4D97-AF65-F5344CB8AC3E}">
        <p14:creationId xmlns:p14="http://schemas.microsoft.com/office/powerpoint/2010/main" val="747616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625642"/>
                <a:ext cx="10515600" cy="6047874"/>
              </a:xfrm>
            </p:spPr>
            <p:txBody>
              <a:bodyPr>
                <a:normAutofit fontScale="92500"/>
              </a:bodyPr>
              <a:lstStyle/>
              <a:p>
                <a:pPr marL="0" indent="0">
                  <a:buNone/>
                </a:pPr>
                <a:r>
                  <a:rPr lang="es-MX" sz="2400" dirty="0" smtClean="0"/>
                  <a:t>se obtiene la elasticidad de la demanda de la empresa 1 respecto a </a:t>
                </a:r>
                <a:r>
                  <a:rPr lang="es-MX" sz="2400" dirty="0"/>
                  <a:t>la publicidad de la misma:</a:t>
                </a:r>
                <a:endParaRPr lang="es-MX" sz="2400" dirty="0" smtClean="0"/>
              </a:p>
              <a:p>
                <a:pPr marL="0" indent="0">
                  <a:buNone/>
                </a:pPr>
                <a14:m>
                  <m:oMathPara xmlns:m="http://schemas.openxmlformats.org/officeDocument/2006/math">
                    <m:oMathParaPr>
                      <m:jc m:val="centerGroup"/>
                    </m:oMathParaPr>
                    <m:oMath xmlns:m="http://schemas.openxmlformats.org/officeDocument/2006/math">
                      <m:d>
                        <m:dPr>
                          <m:begChr m:val="["/>
                          <m:endChr m:val="]"/>
                          <m:ctrlPr>
                            <a:rPr lang="es-MX" sz="2400" i="1">
                              <a:latin typeface="Cambria Math" panose="02040503050406030204" pitchFamily="18" charset="0"/>
                              <a:ea typeface="Cambria Math" panose="02040503050406030204" pitchFamily="18" charset="0"/>
                            </a:rPr>
                          </m:ctrlPr>
                        </m:dPr>
                        <m:e>
                          <m:d>
                            <m:dPr>
                              <m:ctrlPr>
                                <a:rPr lang="es-MX" sz="2400" i="1">
                                  <a:latin typeface="Cambria Math" panose="02040503050406030204" pitchFamily="18" charset="0"/>
                                  <a:ea typeface="Cambria Math" panose="02040503050406030204" pitchFamily="18" charset="0"/>
                                </a:rPr>
                              </m:ctrlPr>
                            </m:dPr>
                            <m:e>
                              <m:f>
                                <m:fPr>
                                  <m:ctrlPr>
                                    <a:rPr lang="es-MX" sz="2400" i="1">
                                      <a:latin typeface="Cambria Math" panose="02040503050406030204" pitchFamily="18" charset="0"/>
                                      <a:ea typeface="Cambria Math" panose="02040503050406030204" pitchFamily="18" charset="0"/>
                                    </a:rPr>
                                  </m:ctrlPr>
                                </m:fPr>
                                <m:num>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𝑃𝑢</m:t>
                                      </m:r>
                                    </m:e>
                                    <m:sub>
                                      <m:r>
                                        <a:rPr lang="es-MX" sz="2400" i="1">
                                          <a:latin typeface="Cambria Math" panose="02040503050406030204" pitchFamily="18" charset="0"/>
                                          <a:ea typeface="Cambria Math" panose="02040503050406030204" pitchFamily="18" charset="0"/>
                                        </a:rPr>
                                        <m:t>1</m:t>
                                      </m:r>
                                    </m:sub>
                                  </m:sSub>
                                </m:num>
                                <m:den>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𝑄</m:t>
                                      </m:r>
                                    </m:e>
                                    <m:sub>
                                      <m:r>
                                        <a:rPr lang="es-MX" sz="2400" i="1">
                                          <a:latin typeface="Cambria Math" panose="02040503050406030204" pitchFamily="18" charset="0"/>
                                          <a:ea typeface="Cambria Math" panose="02040503050406030204" pitchFamily="18" charset="0"/>
                                        </a:rPr>
                                        <m:t>1</m:t>
                                      </m:r>
                                    </m:sub>
                                  </m:sSub>
                                </m:den>
                              </m:f>
                            </m:e>
                          </m:d>
                          <m:d>
                            <m:dPr>
                              <m:ctrlPr>
                                <a:rPr lang="es-MX" sz="2400" i="1">
                                  <a:latin typeface="Cambria Math" panose="02040503050406030204" pitchFamily="18" charset="0"/>
                                  <a:ea typeface="Cambria Math" panose="02040503050406030204" pitchFamily="18" charset="0"/>
                                </a:rPr>
                              </m:ctrlPr>
                            </m:dPr>
                            <m:e>
                              <m:f>
                                <m:fPr>
                                  <m:ctrlPr>
                                    <a:rPr lang="es-MX" sz="2400" i="1">
                                      <a:latin typeface="Cambria Math" panose="02040503050406030204" pitchFamily="18" charset="0"/>
                                      <a:ea typeface="Cambria Math" panose="02040503050406030204" pitchFamily="18" charset="0"/>
                                    </a:rPr>
                                  </m:ctrlPr>
                                </m:fPr>
                                <m:num>
                                  <m:r>
                                    <a:rPr lang="es-MX" sz="2400" i="1">
                                      <a:latin typeface="Cambria Math" panose="02040503050406030204" pitchFamily="18" charset="0"/>
                                      <a:ea typeface="Cambria Math" panose="02040503050406030204" pitchFamily="18" charset="0"/>
                                    </a:rPr>
                                    <m:t>𝜕</m:t>
                                  </m:r>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𝑄</m:t>
                                      </m:r>
                                    </m:e>
                                    <m:sub>
                                      <m:r>
                                        <a:rPr lang="es-MX" sz="2400" i="1">
                                          <a:latin typeface="Cambria Math" panose="02040503050406030204" pitchFamily="18" charset="0"/>
                                          <a:ea typeface="Cambria Math" panose="02040503050406030204" pitchFamily="18" charset="0"/>
                                        </a:rPr>
                                        <m:t>1</m:t>
                                      </m:r>
                                    </m:sub>
                                  </m:sSub>
                                </m:num>
                                <m:den>
                                  <m:r>
                                    <a:rPr lang="es-MX" sz="2400" i="1">
                                      <a:latin typeface="Cambria Math" panose="02040503050406030204" pitchFamily="18" charset="0"/>
                                      <a:ea typeface="Cambria Math" panose="02040503050406030204" pitchFamily="18" charset="0"/>
                                    </a:rPr>
                                    <m:t>𝜕</m:t>
                                  </m:r>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𝑃𝑢</m:t>
                                      </m:r>
                                    </m:e>
                                    <m:sub>
                                      <m:r>
                                        <a:rPr lang="es-MX" sz="2400" i="1">
                                          <a:latin typeface="Cambria Math" panose="02040503050406030204" pitchFamily="18" charset="0"/>
                                          <a:ea typeface="Cambria Math" panose="02040503050406030204" pitchFamily="18" charset="0"/>
                                        </a:rPr>
                                        <m:t>1</m:t>
                                      </m:r>
                                    </m:sub>
                                  </m:sSub>
                                </m:den>
                              </m:f>
                            </m:e>
                          </m:d>
                        </m:e>
                      </m:d>
                      <m:r>
                        <a:rPr lang="es-MX" sz="2400" b="0" i="1" smtClean="0">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ea typeface="Cambria Math" panose="02040503050406030204" pitchFamily="18" charset="0"/>
                        </a:rPr>
                        <m:t>𝜂</m:t>
                      </m:r>
                    </m:oMath>
                  </m:oMathPara>
                </a14:m>
                <a:endParaRPr lang="es-MX" sz="2400" dirty="0"/>
              </a:p>
              <a:p>
                <a:pPr marL="0" indent="0">
                  <a:buNone/>
                </a:pPr>
                <a:r>
                  <a:rPr lang="es-MX" sz="2400" dirty="0" smtClean="0"/>
                  <a:t>Combinando las ecuaciones</a:t>
                </a:r>
              </a:p>
              <a:p>
                <a:pPr marL="0" indent="0">
                  <a:buNone/>
                </a:pPr>
                <a14:m>
                  <m:oMathPara xmlns:m="http://schemas.openxmlformats.org/officeDocument/2006/math">
                    <m:oMathParaPr>
                      <m:jc m:val="centerGroup"/>
                    </m:oMathParaPr>
                    <m:oMath xmlns:m="http://schemas.openxmlformats.org/officeDocument/2006/math">
                      <m:d>
                        <m:dPr>
                          <m:ctrlPr>
                            <a:rPr lang="es-MX" sz="2400" i="1">
                              <a:latin typeface="Cambria Math" panose="02040503050406030204" pitchFamily="18" charset="0"/>
                              <a:ea typeface="Cambria Math" panose="02040503050406030204" pitchFamily="18" charset="0"/>
                            </a:rPr>
                          </m:ctrlPr>
                        </m:dPr>
                        <m:e>
                          <m:f>
                            <m:fPr>
                              <m:ctrlPr>
                                <a:rPr lang="es-MX" sz="2400" i="1">
                                  <a:latin typeface="Cambria Math" panose="02040503050406030204" pitchFamily="18" charset="0"/>
                                  <a:ea typeface="Cambria Math" panose="02040503050406030204" pitchFamily="18" charset="0"/>
                                </a:rPr>
                              </m:ctrlPr>
                            </m:fPr>
                            <m:num>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r>
                                <a:rPr lang="es-MX" sz="2400" i="1">
                                  <a:latin typeface="Cambria Math" panose="02040503050406030204" pitchFamily="18" charset="0"/>
                                  <a:ea typeface="Cambria Math" panose="02040503050406030204" pitchFamily="18" charset="0"/>
                                </a:rPr>
                                <m:t>−</m:t>
                              </m:r>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𝐶</m:t>
                                  </m:r>
                                </m:e>
                                <m:sub>
                                  <m:r>
                                    <a:rPr lang="es-MX" sz="2400" i="1">
                                      <a:latin typeface="Cambria Math" panose="02040503050406030204" pitchFamily="18" charset="0"/>
                                      <a:ea typeface="Cambria Math" panose="02040503050406030204" pitchFamily="18" charset="0"/>
                                    </a:rPr>
                                    <m:t>1</m:t>
                                  </m:r>
                                </m:sub>
                              </m:sSub>
                            </m:num>
                            <m:den>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den>
                          </m:f>
                        </m:e>
                      </m:d>
                      <m:r>
                        <a:rPr lang="es-MX" sz="2400" i="1">
                          <a:latin typeface="Cambria Math" panose="02040503050406030204" pitchFamily="18" charset="0"/>
                          <a:ea typeface="Cambria Math" panose="02040503050406030204" pitchFamily="18" charset="0"/>
                        </a:rPr>
                        <m:t>𝜂</m:t>
                      </m:r>
                      <m:r>
                        <a:rPr lang="es-MX" sz="2400" i="1">
                          <a:latin typeface="Cambria Math" panose="02040503050406030204" pitchFamily="18" charset="0"/>
                          <a:ea typeface="Cambria Math" panose="02040503050406030204" pitchFamily="18" charset="0"/>
                        </a:rPr>
                        <m:t>=</m:t>
                      </m:r>
                      <m:f>
                        <m:fPr>
                          <m:ctrlPr>
                            <a:rPr lang="es-MX" sz="2400" i="1">
                              <a:latin typeface="Cambria Math" panose="02040503050406030204" pitchFamily="18" charset="0"/>
                              <a:ea typeface="Cambria Math" panose="02040503050406030204" pitchFamily="18" charset="0"/>
                            </a:rPr>
                          </m:ctrlPr>
                        </m:fPr>
                        <m:num>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𝑃𝑢</m:t>
                              </m:r>
                            </m:e>
                            <m:sub>
                              <m:r>
                                <a:rPr lang="es-MX" sz="2400" i="1">
                                  <a:latin typeface="Cambria Math" panose="02040503050406030204" pitchFamily="18" charset="0"/>
                                  <a:ea typeface="Cambria Math" panose="02040503050406030204" pitchFamily="18" charset="0"/>
                                </a:rPr>
                                <m:t>1</m:t>
                              </m:r>
                            </m:sub>
                          </m:sSub>
                        </m:num>
                        <m:den>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𝑄</m:t>
                              </m:r>
                            </m:e>
                            <m:sub>
                              <m:r>
                                <a:rPr lang="es-MX" sz="2400" i="1">
                                  <a:latin typeface="Cambria Math" panose="02040503050406030204" pitchFamily="18" charset="0"/>
                                  <a:ea typeface="Cambria Math" panose="02040503050406030204" pitchFamily="18" charset="0"/>
                                </a:rPr>
                                <m:t>1</m:t>
                              </m:r>
                            </m:sub>
                          </m:sSub>
                        </m:den>
                      </m:f>
                    </m:oMath>
                  </m:oMathPara>
                </a14:m>
                <a:endParaRPr lang="es-MX" sz="2400" dirty="0" smtClean="0"/>
              </a:p>
              <a:p>
                <a:pPr marL="0" indent="0">
                  <a:buNone/>
                </a:pPr>
                <a:r>
                  <a:rPr lang="es-MX" sz="2400" dirty="0" smtClean="0"/>
                  <a:t>Derivando con respecto a P1</a:t>
                </a:r>
              </a:p>
              <a:p>
                <a:pPr marL="0" indent="0">
                  <a:buNone/>
                </a:pPr>
                <a14:m>
                  <m:oMathPara xmlns:m="http://schemas.openxmlformats.org/officeDocument/2006/math">
                    <m:oMathParaPr>
                      <m:jc m:val="centerGroup"/>
                    </m:oMathParaPr>
                    <m:oMath xmlns:m="http://schemas.openxmlformats.org/officeDocument/2006/math">
                      <m:f>
                        <m:fPr>
                          <m:ctrlPr>
                            <a:rPr lang="es-MX" sz="2400" i="1" smtClean="0">
                              <a:latin typeface="Cambria Math" panose="02040503050406030204" pitchFamily="18" charset="0"/>
                            </a:rPr>
                          </m:ctrlPr>
                        </m:fPr>
                        <m:num>
                          <m:r>
                            <a:rPr lang="es-MX" sz="2400" i="1">
                              <a:latin typeface="Cambria Math" panose="02040503050406030204" pitchFamily="18" charset="0"/>
                              <a:ea typeface="Cambria Math" panose="02040503050406030204" pitchFamily="18" charset="0"/>
                            </a:rPr>
                            <m:t>𝜕𝜋</m:t>
                          </m:r>
                        </m:num>
                        <m:den>
                          <m:r>
                            <a:rPr lang="es-MX" sz="2400" i="1" smtClean="0">
                              <a:latin typeface="Cambria Math" panose="02040503050406030204" pitchFamily="18" charset="0"/>
                              <a:ea typeface="Cambria Math" panose="02040503050406030204" pitchFamily="18" charset="0"/>
                            </a:rPr>
                            <m:t>𝜕</m:t>
                          </m:r>
                          <m:sSub>
                            <m:sSubPr>
                              <m:ctrlPr>
                                <a:rPr lang="es-MX" sz="2400" i="1" smtClean="0">
                                  <a:latin typeface="Cambria Math" panose="02040503050406030204" pitchFamily="18" charset="0"/>
                                  <a:ea typeface="Cambria Math" panose="02040503050406030204" pitchFamily="18" charset="0"/>
                                </a:rPr>
                              </m:ctrlPr>
                            </m:sSubPr>
                            <m:e>
                              <m:r>
                                <a:rPr lang="es-MX" sz="2400" b="0" i="1" smtClean="0">
                                  <a:latin typeface="Cambria Math" panose="02040503050406030204" pitchFamily="18" charset="0"/>
                                  <a:ea typeface="Cambria Math" panose="02040503050406030204" pitchFamily="18" charset="0"/>
                                </a:rPr>
                                <m:t>𝑃</m:t>
                              </m:r>
                            </m:e>
                            <m:sub>
                              <m:r>
                                <a:rPr lang="es-MX" sz="2400" b="0" i="1" smtClean="0">
                                  <a:latin typeface="Cambria Math" panose="02040503050406030204" pitchFamily="18" charset="0"/>
                                  <a:ea typeface="Cambria Math" panose="02040503050406030204" pitchFamily="18" charset="0"/>
                                </a:rPr>
                                <m:t>1</m:t>
                              </m:r>
                            </m:sub>
                          </m:sSub>
                        </m:den>
                      </m:f>
                      <m:r>
                        <a:rPr lang="es-MX" sz="2400" b="0" i="1" smtClean="0">
                          <a:latin typeface="Cambria Math" panose="02040503050406030204" pitchFamily="18" charset="0"/>
                        </a:rPr>
                        <m:t>=</m:t>
                      </m:r>
                      <m:sSub>
                        <m:sSubPr>
                          <m:ctrlPr>
                            <a:rPr lang="es-MX" sz="2400" b="0" i="1" smtClean="0">
                              <a:latin typeface="Cambria Math" panose="02040503050406030204" pitchFamily="18" charset="0"/>
                            </a:rPr>
                          </m:ctrlPr>
                        </m:sSubPr>
                        <m:e>
                          <m:r>
                            <a:rPr lang="es-MX" sz="2400" b="0" i="1" smtClean="0">
                              <a:latin typeface="Cambria Math" panose="02040503050406030204" pitchFamily="18" charset="0"/>
                            </a:rPr>
                            <m:t>𝑄</m:t>
                          </m:r>
                        </m:e>
                        <m:sub>
                          <m:r>
                            <a:rPr lang="es-MX" sz="2400" b="0" i="1" smtClean="0">
                              <a:latin typeface="Cambria Math" panose="02040503050406030204" pitchFamily="18" charset="0"/>
                            </a:rPr>
                            <m:t>1</m:t>
                          </m:r>
                        </m:sub>
                      </m:sSub>
                      <m:r>
                        <a:rPr lang="es-MX" sz="2400" b="0" i="1" smtClean="0">
                          <a:latin typeface="Cambria Math" panose="02040503050406030204" pitchFamily="18" charset="0"/>
                        </a:rPr>
                        <m:t>+</m:t>
                      </m:r>
                      <m:d>
                        <m:dPr>
                          <m:ctrlPr>
                            <a:rPr lang="es-MX" sz="2400" b="0" i="1" smtClean="0">
                              <a:latin typeface="Cambria Math" panose="02040503050406030204" pitchFamily="18" charset="0"/>
                            </a:rPr>
                          </m:ctrlPr>
                        </m:dPr>
                        <m:e>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r>
                            <a:rPr lang="es-MX" sz="2400" i="1">
                              <a:latin typeface="Cambria Math" panose="02040503050406030204" pitchFamily="18" charset="0"/>
                              <a:ea typeface="Cambria Math" panose="02040503050406030204" pitchFamily="18" charset="0"/>
                            </a:rPr>
                            <m:t>−</m:t>
                          </m:r>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𝐶</m:t>
                              </m:r>
                            </m:e>
                            <m:sub>
                              <m:r>
                                <a:rPr lang="es-MX" sz="2400" i="1">
                                  <a:latin typeface="Cambria Math" panose="02040503050406030204" pitchFamily="18" charset="0"/>
                                  <a:ea typeface="Cambria Math" panose="02040503050406030204" pitchFamily="18" charset="0"/>
                                </a:rPr>
                                <m:t>1</m:t>
                              </m:r>
                            </m:sub>
                          </m:sSub>
                        </m:e>
                      </m:d>
                      <m:d>
                        <m:dPr>
                          <m:ctrlPr>
                            <a:rPr lang="es-MX" sz="2400" i="1">
                              <a:latin typeface="Cambria Math" panose="02040503050406030204" pitchFamily="18" charset="0"/>
                              <a:ea typeface="Cambria Math" panose="02040503050406030204" pitchFamily="18" charset="0"/>
                            </a:rPr>
                          </m:ctrlPr>
                        </m:dPr>
                        <m:e>
                          <m:f>
                            <m:fPr>
                              <m:ctrlPr>
                                <a:rPr lang="es-MX" sz="2400" i="1">
                                  <a:latin typeface="Cambria Math" panose="02040503050406030204" pitchFamily="18" charset="0"/>
                                  <a:ea typeface="Cambria Math" panose="02040503050406030204" pitchFamily="18" charset="0"/>
                                </a:rPr>
                              </m:ctrlPr>
                            </m:fPr>
                            <m:num>
                              <m:r>
                                <a:rPr lang="es-MX" sz="2400" i="1">
                                  <a:latin typeface="Cambria Math" panose="02040503050406030204" pitchFamily="18" charset="0"/>
                                  <a:ea typeface="Cambria Math" panose="02040503050406030204" pitchFamily="18" charset="0"/>
                                </a:rPr>
                                <m:t>𝜕</m:t>
                              </m:r>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𝑄</m:t>
                                  </m:r>
                                </m:e>
                                <m:sub>
                                  <m:r>
                                    <a:rPr lang="es-MX" sz="2400" i="1">
                                      <a:latin typeface="Cambria Math" panose="02040503050406030204" pitchFamily="18" charset="0"/>
                                      <a:ea typeface="Cambria Math" panose="02040503050406030204" pitchFamily="18" charset="0"/>
                                    </a:rPr>
                                    <m:t>1</m:t>
                                  </m:r>
                                </m:sub>
                              </m:sSub>
                            </m:num>
                            <m:den>
                              <m:r>
                                <a:rPr lang="es-MX" sz="2400" i="1">
                                  <a:latin typeface="Cambria Math" panose="02040503050406030204" pitchFamily="18" charset="0"/>
                                  <a:ea typeface="Cambria Math" panose="02040503050406030204" pitchFamily="18" charset="0"/>
                                </a:rPr>
                                <m:t>𝜕</m:t>
                              </m:r>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den>
                          </m:f>
                        </m:e>
                      </m:d>
                      <m:r>
                        <a:rPr lang="es-MX" sz="2400" b="0" i="1" smtClean="0">
                          <a:latin typeface="Cambria Math" panose="02040503050406030204" pitchFamily="18" charset="0"/>
                          <a:ea typeface="Cambria Math" panose="02040503050406030204" pitchFamily="18" charset="0"/>
                        </a:rPr>
                        <m:t>=0</m:t>
                      </m:r>
                    </m:oMath>
                  </m:oMathPara>
                </a14:m>
                <a:endParaRPr lang="es-MX" sz="2400" dirty="0"/>
              </a:p>
              <a:p>
                <a:pPr marL="0" indent="0">
                  <a:buNone/>
                </a:pPr>
                <a:r>
                  <a:rPr lang="es-MX" sz="2400" dirty="0" smtClean="0"/>
                  <a:t>Si el índice de Lerner es</a:t>
                </a:r>
              </a:p>
              <a:p>
                <a:pPr marL="0" indent="0">
                  <a:buNone/>
                </a:pPr>
                <a14:m>
                  <m:oMathPara xmlns:m="http://schemas.openxmlformats.org/officeDocument/2006/math">
                    <m:oMathParaPr>
                      <m:jc m:val="centerGroup"/>
                    </m:oMathParaPr>
                    <m:oMath xmlns:m="http://schemas.openxmlformats.org/officeDocument/2006/math">
                      <m:d>
                        <m:dPr>
                          <m:ctrlPr>
                            <a:rPr lang="es-MX" sz="2400" i="1">
                              <a:latin typeface="Cambria Math" panose="02040503050406030204" pitchFamily="18" charset="0"/>
                              <a:ea typeface="Cambria Math" panose="02040503050406030204" pitchFamily="18" charset="0"/>
                            </a:rPr>
                          </m:ctrlPr>
                        </m:dPr>
                        <m:e>
                          <m:f>
                            <m:fPr>
                              <m:ctrlPr>
                                <a:rPr lang="es-MX" sz="2400" i="1">
                                  <a:latin typeface="Cambria Math" panose="02040503050406030204" pitchFamily="18" charset="0"/>
                                  <a:ea typeface="Cambria Math" panose="02040503050406030204" pitchFamily="18" charset="0"/>
                                </a:rPr>
                              </m:ctrlPr>
                            </m:fPr>
                            <m:num>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r>
                                <a:rPr lang="es-MX" sz="2400" i="1">
                                  <a:latin typeface="Cambria Math" panose="02040503050406030204" pitchFamily="18" charset="0"/>
                                  <a:ea typeface="Cambria Math" panose="02040503050406030204" pitchFamily="18" charset="0"/>
                                </a:rPr>
                                <m:t>−</m:t>
                              </m:r>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𝐶</m:t>
                                  </m:r>
                                </m:e>
                                <m:sub>
                                  <m:r>
                                    <a:rPr lang="es-MX" sz="2400" i="1">
                                      <a:latin typeface="Cambria Math" panose="02040503050406030204" pitchFamily="18" charset="0"/>
                                      <a:ea typeface="Cambria Math" panose="02040503050406030204" pitchFamily="18" charset="0"/>
                                    </a:rPr>
                                    <m:t>1</m:t>
                                  </m:r>
                                </m:sub>
                              </m:sSub>
                            </m:num>
                            <m:den>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den>
                          </m:f>
                        </m:e>
                      </m:d>
                      <m:r>
                        <a:rPr lang="es-MX" sz="2400" b="0" i="1" smtClean="0">
                          <a:latin typeface="Cambria Math" panose="02040503050406030204" pitchFamily="18" charset="0"/>
                          <a:ea typeface="Cambria Math" panose="02040503050406030204" pitchFamily="18" charset="0"/>
                        </a:rPr>
                        <m:t>=−</m:t>
                      </m:r>
                      <m:f>
                        <m:fPr>
                          <m:ctrlPr>
                            <a:rPr lang="es-MX" sz="2400" b="0" i="1" smtClean="0">
                              <a:latin typeface="Cambria Math" panose="02040503050406030204" pitchFamily="18" charset="0"/>
                              <a:ea typeface="Cambria Math" panose="02040503050406030204" pitchFamily="18" charset="0"/>
                            </a:rPr>
                          </m:ctrlPr>
                        </m:fPr>
                        <m:num>
                          <m:r>
                            <a:rPr lang="es-MX" sz="2400" b="0" i="1" smtClean="0">
                              <a:latin typeface="Cambria Math" panose="02040503050406030204" pitchFamily="18" charset="0"/>
                              <a:ea typeface="Cambria Math" panose="02040503050406030204" pitchFamily="18" charset="0"/>
                            </a:rPr>
                            <m:t>1</m:t>
                          </m:r>
                        </m:num>
                        <m:den>
                          <m:r>
                            <a:rPr lang="es-MX" sz="2400" b="0" i="1" smtClean="0">
                              <a:latin typeface="Cambria Math" panose="02040503050406030204" pitchFamily="18" charset="0"/>
                              <a:ea typeface="Cambria Math" panose="02040503050406030204" pitchFamily="18" charset="0"/>
                            </a:rPr>
                            <m:t>𝜀</m:t>
                          </m:r>
                        </m:den>
                      </m:f>
                    </m:oMath>
                  </m:oMathPara>
                </a14:m>
                <a:endParaRPr lang="es-MX" sz="2400" dirty="0" smtClean="0"/>
              </a:p>
              <a:p>
                <a:pPr marL="0" indent="0">
                  <a:buNone/>
                </a:pPr>
                <a:r>
                  <a:rPr lang="es-MX" sz="2400" dirty="0" smtClean="0"/>
                  <a:t>Combinando ésta con </a:t>
                </a:r>
                <a14:m>
                  <m:oMath xmlns:m="http://schemas.openxmlformats.org/officeDocument/2006/math">
                    <m:d>
                      <m:dPr>
                        <m:ctrlPr>
                          <a:rPr lang="es-MX" sz="2400" i="1">
                            <a:latin typeface="Cambria Math" panose="02040503050406030204" pitchFamily="18" charset="0"/>
                            <a:ea typeface="Cambria Math" panose="02040503050406030204" pitchFamily="18" charset="0"/>
                          </a:rPr>
                        </m:ctrlPr>
                      </m:dPr>
                      <m:e>
                        <m:f>
                          <m:fPr>
                            <m:ctrlPr>
                              <a:rPr lang="es-MX" sz="2400" i="1">
                                <a:latin typeface="Cambria Math" panose="02040503050406030204" pitchFamily="18" charset="0"/>
                                <a:ea typeface="Cambria Math" panose="02040503050406030204" pitchFamily="18" charset="0"/>
                              </a:rPr>
                            </m:ctrlPr>
                          </m:fPr>
                          <m:num>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r>
                              <a:rPr lang="es-MX" sz="2400" i="1">
                                <a:latin typeface="Cambria Math" panose="02040503050406030204" pitchFamily="18" charset="0"/>
                                <a:ea typeface="Cambria Math" panose="02040503050406030204" pitchFamily="18" charset="0"/>
                              </a:rPr>
                              <m:t>−</m:t>
                            </m:r>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𝐶</m:t>
                                </m:r>
                              </m:e>
                              <m:sub>
                                <m:r>
                                  <a:rPr lang="es-MX" sz="2400" i="1">
                                    <a:latin typeface="Cambria Math" panose="02040503050406030204" pitchFamily="18" charset="0"/>
                                    <a:ea typeface="Cambria Math" panose="02040503050406030204" pitchFamily="18" charset="0"/>
                                  </a:rPr>
                                  <m:t>1</m:t>
                                </m:r>
                              </m:sub>
                            </m:sSub>
                          </m:num>
                          <m:den>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den>
                        </m:f>
                      </m:e>
                    </m:d>
                    <m:r>
                      <a:rPr lang="es-MX" sz="2400" i="1">
                        <a:latin typeface="Cambria Math" panose="02040503050406030204" pitchFamily="18" charset="0"/>
                        <a:ea typeface="Cambria Math" panose="02040503050406030204" pitchFamily="18" charset="0"/>
                      </a:rPr>
                      <m:t>𝜂</m:t>
                    </m:r>
                    <m:r>
                      <a:rPr lang="es-MX" sz="2400" i="1">
                        <a:latin typeface="Cambria Math" panose="02040503050406030204" pitchFamily="18" charset="0"/>
                        <a:ea typeface="Cambria Math" panose="02040503050406030204" pitchFamily="18" charset="0"/>
                      </a:rPr>
                      <m:t>=</m:t>
                    </m:r>
                    <m:f>
                      <m:fPr>
                        <m:ctrlPr>
                          <a:rPr lang="es-MX" sz="2400" i="1">
                            <a:latin typeface="Cambria Math" panose="02040503050406030204" pitchFamily="18" charset="0"/>
                            <a:ea typeface="Cambria Math" panose="02040503050406030204" pitchFamily="18" charset="0"/>
                          </a:rPr>
                        </m:ctrlPr>
                      </m:fPr>
                      <m:num>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𝑃𝑢</m:t>
                            </m:r>
                          </m:e>
                          <m:sub>
                            <m:r>
                              <a:rPr lang="es-MX" sz="2400" i="1">
                                <a:latin typeface="Cambria Math" panose="02040503050406030204" pitchFamily="18" charset="0"/>
                                <a:ea typeface="Cambria Math" panose="02040503050406030204" pitchFamily="18" charset="0"/>
                              </a:rPr>
                              <m:t>1</m:t>
                            </m:r>
                          </m:sub>
                        </m:sSub>
                      </m:num>
                      <m:den>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𝑄</m:t>
                            </m:r>
                          </m:e>
                          <m:sub>
                            <m:r>
                              <a:rPr lang="es-MX" sz="2400" i="1">
                                <a:latin typeface="Cambria Math" panose="02040503050406030204" pitchFamily="18" charset="0"/>
                                <a:ea typeface="Cambria Math" panose="02040503050406030204" pitchFamily="18" charset="0"/>
                              </a:rPr>
                              <m:t>1</m:t>
                            </m:r>
                          </m:sub>
                        </m:sSub>
                      </m:den>
                    </m:f>
                  </m:oMath>
                </a14:m>
                <a:endParaRPr lang="es-MX" sz="2400" dirty="0"/>
              </a:p>
              <a:p>
                <a:pPr marL="0" indent="0">
                  <a:buNone/>
                </a:pPr>
                <a:endParaRPr lang="es-MX" sz="2400" dirty="0" smtClean="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625642"/>
                <a:ext cx="10515600" cy="6047874"/>
              </a:xfrm>
              <a:blipFill rotWithShape="0">
                <a:blip r:embed="rId2"/>
                <a:stretch>
                  <a:fillRect l="-754" t="-1008"/>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19</a:t>
            </a:fld>
            <a:endParaRPr lang="es-MX"/>
          </a:p>
        </p:txBody>
      </p:sp>
    </p:spTree>
    <p:extLst>
      <p:ext uri="{BB962C8B-B14F-4D97-AF65-F5344CB8AC3E}">
        <p14:creationId xmlns:p14="http://schemas.microsoft.com/office/powerpoint/2010/main" val="2981991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45165" y="677701"/>
            <a:ext cx="10972800" cy="5738813"/>
          </a:xfrm>
          <a:noFill/>
        </p:spPr>
        <p:txBody>
          <a:bodyPr>
            <a:noAutofit/>
          </a:bodyPr>
          <a:lstStyle/>
          <a:p>
            <a:pPr algn="ctr" eaLnBrk="1" hangingPunct="1">
              <a:spcBef>
                <a:spcPts val="0"/>
              </a:spcBef>
              <a:buFont typeface="Wingdings 2" pitchFamily="18" charset="2"/>
              <a:buNone/>
              <a:defRPr/>
            </a:pPr>
            <a:r>
              <a:rPr lang="es-MX" sz="2400" dirty="0" smtClean="0">
                <a:solidFill>
                  <a:srgbClr val="C00000"/>
                </a:solidFill>
              </a:rPr>
              <a:t>UNIVERSIDAD AUTÓNOMA DEL ESTADO DE MÉXICO</a:t>
            </a:r>
          </a:p>
          <a:p>
            <a:pPr algn="ctr" eaLnBrk="1" hangingPunct="1">
              <a:spcBef>
                <a:spcPts val="0"/>
              </a:spcBef>
              <a:buFont typeface="Wingdings 2" pitchFamily="18" charset="2"/>
              <a:buNone/>
              <a:defRPr/>
            </a:pPr>
            <a:r>
              <a:rPr lang="es-MX" sz="2400" dirty="0" smtClean="0">
                <a:solidFill>
                  <a:srgbClr val="C00000"/>
                </a:solidFill>
              </a:rPr>
              <a:t>FACULTAD DE ECONOMÍA </a:t>
            </a:r>
          </a:p>
          <a:p>
            <a:pPr algn="ctr" eaLnBrk="1" hangingPunct="1">
              <a:spcBef>
                <a:spcPts val="0"/>
              </a:spcBef>
              <a:buFont typeface="Wingdings 2" pitchFamily="18" charset="2"/>
              <a:buNone/>
              <a:defRPr/>
            </a:pPr>
            <a:endParaRPr lang="es-MX" sz="2400"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DIAPOSITIVAS DEL TEMA</a:t>
            </a:r>
            <a:r>
              <a:rPr lang="es-MX" sz="1800" dirty="0" smtClean="0">
                <a:solidFill>
                  <a:srgbClr val="C00000"/>
                </a:solidFill>
              </a:rPr>
              <a:t> 5</a:t>
            </a:r>
            <a:r>
              <a:rPr lang="es-MX" sz="1800" b="1" dirty="0" smtClean="0">
                <a:solidFill>
                  <a:srgbClr val="C00000"/>
                </a:solidFill>
              </a:rPr>
              <a:t>: DIFERENCIACIÓN DE PRODUCTO Y PUBLICIDAD</a:t>
            </a:r>
          </a:p>
          <a:p>
            <a:pPr algn="ctr" eaLnBrk="1" hangingPunct="1">
              <a:spcBef>
                <a:spcPts val="0"/>
              </a:spcBef>
              <a:buFont typeface="Wingdings 2" pitchFamily="18" charset="2"/>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dirty="0" smtClean="0">
                <a:solidFill>
                  <a:srgbClr val="C00000"/>
                </a:solidFill>
              </a:rPr>
              <a:t>PROGRAMA EDUCATIVO: </a:t>
            </a:r>
            <a:r>
              <a:rPr lang="es-MX" sz="1800" b="1" dirty="0" smtClean="0">
                <a:solidFill>
                  <a:srgbClr val="C00000"/>
                </a:solidFill>
              </a:rPr>
              <a:t>LICENCIATURA EN NEGOCIOS INTERNACIONALES BILINGÜE</a:t>
            </a:r>
          </a:p>
          <a:p>
            <a:pPr algn="ctr" eaLnBrk="1" hangingPunct="1">
              <a:spcBef>
                <a:spcPts val="0"/>
              </a:spcBef>
              <a:buFont typeface="Wingdings 2" pitchFamily="18" charset="2"/>
              <a:buNone/>
              <a:defRPr/>
            </a:pPr>
            <a:r>
              <a:rPr lang="es-MX" sz="1800" dirty="0" smtClean="0">
                <a:solidFill>
                  <a:srgbClr val="C00000"/>
                </a:solidFill>
              </a:rPr>
              <a:t>UNIDAD DE APRENDIZAJE: </a:t>
            </a:r>
            <a:r>
              <a:rPr lang="es-MX" sz="1800" b="1" dirty="0" smtClean="0">
                <a:solidFill>
                  <a:srgbClr val="C00000"/>
                </a:solidFill>
              </a:rPr>
              <a:t>ECONOMÍA INDUSTRIAL</a:t>
            </a:r>
          </a:p>
          <a:p>
            <a:pPr algn="ctr">
              <a:spcBef>
                <a:spcPts val="0"/>
              </a:spcBef>
              <a:buNone/>
              <a:defRPr/>
            </a:pPr>
            <a:r>
              <a:rPr lang="es-MX" altLang="es-MX" dirty="0" smtClean="0">
                <a:solidFill>
                  <a:srgbClr val="C00000"/>
                </a:solidFill>
              </a:rPr>
              <a:t>NÚCLEO DE FORMACIÓN:</a:t>
            </a:r>
            <a:r>
              <a:rPr lang="es-MX" altLang="es-MX" b="1" dirty="0" smtClean="0">
                <a:solidFill>
                  <a:srgbClr val="C00000"/>
                </a:solidFill>
              </a:rPr>
              <a:t> BÁSICO</a:t>
            </a:r>
            <a:endParaRPr lang="es-MX" altLang="es-MX" dirty="0" smtClean="0">
              <a:solidFill>
                <a:srgbClr val="C00000"/>
              </a:solidFill>
            </a:endParaRPr>
          </a:p>
          <a:p>
            <a:pPr algn="ctr">
              <a:spcBef>
                <a:spcPts val="0"/>
              </a:spcBef>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HORAS TEORÍA</a:t>
            </a:r>
            <a:r>
              <a:rPr lang="es-MX" sz="1800" dirty="0" smtClean="0">
                <a:solidFill>
                  <a:srgbClr val="C00000"/>
                </a:solidFill>
              </a:rPr>
              <a:t>: 4</a:t>
            </a:r>
          </a:p>
          <a:p>
            <a:pPr algn="ctr" eaLnBrk="1" hangingPunct="1">
              <a:spcBef>
                <a:spcPts val="0"/>
              </a:spcBef>
              <a:buFont typeface="Wingdings 2" pitchFamily="18" charset="2"/>
              <a:buNone/>
              <a:defRPr/>
            </a:pPr>
            <a:r>
              <a:rPr lang="es-MX" sz="1800" b="1" dirty="0" smtClean="0">
                <a:solidFill>
                  <a:srgbClr val="C00000"/>
                </a:solidFill>
              </a:rPr>
              <a:t>HORAS PRÁCTICAS</a:t>
            </a:r>
            <a:r>
              <a:rPr lang="es-MX" sz="1800" dirty="0" smtClean="0">
                <a:solidFill>
                  <a:srgbClr val="C00000"/>
                </a:solidFill>
              </a:rPr>
              <a:t>: 2</a:t>
            </a:r>
          </a:p>
          <a:p>
            <a:pPr algn="ctr" eaLnBrk="1" hangingPunct="1">
              <a:spcBef>
                <a:spcPts val="0"/>
              </a:spcBef>
              <a:buFont typeface="Wingdings 2" pitchFamily="18" charset="2"/>
              <a:buNone/>
              <a:defRPr/>
            </a:pPr>
            <a:r>
              <a:rPr lang="es-MX" sz="1800" b="1" dirty="0" smtClean="0">
                <a:solidFill>
                  <a:srgbClr val="C00000"/>
                </a:solidFill>
              </a:rPr>
              <a:t>TOTAL DE HORAS</a:t>
            </a:r>
            <a:r>
              <a:rPr lang="es-MX" sz="1800" dirty="0" smtClean="0">
                <a:solidFill>
                  <a:srgbClr val="C00000"/>
                </a:solidFill>
              </a:rPr>
              <a:t>: 6</a:t>
            </a:r>
          </a:p>
          <a:p>
            <a:pPr algn="ctr" eaLnBrk="1" hangingPunct="1">
              <a:spcBef>
                <a:spcPts val="0"/>
              </a:spcBef>
              <a:buFont typeface="Wingdings 2" pitchFamily="18" charset="2"/>
              <a:buNone/>
              <a:defRPr/>
            </a:pPr>
            <a:r>
              <a:rPr lang="es-MX" sz="1800" b="1" dirty="0" smtClean="0">
                <a:solidFill>
                  <a:srgbClr val="C00000"/>
                </a:solidFill>
              </a:rPr>
              <a:t>CRÉDITOS</a:t>
            </a:r>
            <a:r>
              <a:rPr lang="es-MX" sz="1800" dirty="0" smtClean="0">
                <a:solidFill>
                  <a:srgbClr val="C00000"/>
                </a:solidFill>
              </a:rPr>
              <a:t> : 10</a:t>
            </a:r>
          </a:p>
          <a:p>
            <a:pPr algn="ctr" eaLnBrk="1" hangingPunct="1">
              <a:spcBef>
                <a:spcPts val="0"/>
              </a:spcBef>
              <a:buFont typeface="Wingdings 2" pitchFamily="18" charset="2"/>
              <a:buNone/>
              <a:defRPr/>
            </a:pPr>
            <a:endParaRPr lang="es-MX" sz="1800" dirty="0" smtClean="0">
              <a:solidFill>
                <a:srgbClr val="C00000"/>
              </a:solidFill>
            </a:endParaRPr>
          </a:p>
          <a:p>
            <a:pPr algn="ctr" eaLnBrk="1" hangingPunct="1">
              <a:spcBef>
                <a:spcPts val="0"/>
              </a:spcBef>
              <a:buFont typeface="Wingdings 2" pitchFamily="18" charset="2"/>
              <a:buNone/>
              <a:defRPr/>
            </a:pPr>
            <a:r>
              <a:rPr lang="es-MX" sz="1800" dirty="0" smtClean="0">
                <a:solidFill>
                  <a:srgbClr val="C00000"/>
                </a:solidFill>
              </a:rPr>
              <a:t>CURSO OBLIGATORIO</a:t>
            </a:r>
          </a:p>
          <a:p>
            <a:pPr algn="ctr" eaLnBrk="1" hangingPunct="1">
              <a:spcBef>
                <a:spcPts val="0"/>
              </a:spcBef>
              <a:buFont typeface="Wingdings 2" pitchFamily="18" charset="2"/>
              <a:buNone/>
              <a:defRPr/>
            </a:pPr>
            <a:r>
              <a:rPr lang="es-MX" sz="1800" b="1" dirty="0" smtClean="0">
                <a:solidFill>
                  <a:srgbClr val="C00000"/>
                </a:solidFill>
              </a:rPr>
              <a:t>ELABORADAS POR</a:t>
            </a:r>
            <a:r>
              <a:rPr lang="es-MX" sz="1800" dirty="0" smtClean="0">
                <a:solidFill>
                  <a:srgbClr val="C00000"/>
                </a:solidFill>
              </a:rPr>
              <a:t>: </a:t>
            </a:r>
            <a:r>
              <a:rPr lang="es-MX" sz="1800" b="1" dirty="0" smtClean="0">
                <a:solidFill>
                  <a:srgbClr val="C00000"/>
                </a:solidFill>
              </a:rPr>
              <a:t>JUVENAL ROJAS MERCED</a:t>
            </a:r>
          </a:p>
          <a:p>
            <a:pPr algn="ctr" eaLnBrk="1" hangingPunct="1">
              <a:spcBef>
                <a:spcPts val="0"/>
              </a:spcBef>
              <a:buFont typeface="Wingdings 2" pitchFamily="18" charset="2"/>
              <a:buNone/>
              <a:defRPr/>
            </a:pPr>
            <a:endParaRPr lang="es-MX" sz="1800" b="1" dirty="0" smtClean="0">
              <a:solidFill>
                <a:srgbClr val="C00000"/>
              </a:solidFill>
            </a:endParaRPr>
          </a:p>
          <a:p>
            <a:pPr algn="ctr" eaLnBrk="1" hangingPunct="1">
              <a:spcBef>
                <a:spcPts val="0"/>
              </a:spcBef>
              <a:buFont typeface="Wingdings 2" pitchFamily="18" charset="2"/>
              <a:buNone/>
              <a:defRPr/>
            </a:pPr>
            <a:r>
              <a:rPr lang="es-MX" sz="1800" b="1" dirty="0" smtClean="0">
                <a:solidFill>
                  <a:srgbClr val="C00000"/>
                </a:solidFill>
              </a:rPr>
              <a:t>SEPTIEMBRE DE 2019</a:t>
            </a:r>
            <a:endParaRPr lang="es-MX" sz="2800" b="1" dirty="0">
              <a:solidFill>
                <a:srgbClr val="C00000"/>
              </a:solidFill>
            </a:endParaRPr>
          </a:p>
        </p:txBody>
      </p:sp>
      <p:sp>
        <p:nvSpPr>
          <p:cNvPr id="3" name="Marcador de número de diapositiva 2"/>
          <p:cNvSpPr>
            <a:spLocks noGrp="1"/>
          </p:cNvSpPr>
          <p:nvPr>
            <p:ph type="sldNum" sz="quarter" idx="12"/>
          </p:nvPr>
        </p:nvSpPr>
        <p:spPr/>
        <p:txBody>
          <a:bodyPr>
            <a:normAutofit lnSpcReduction="10000"/>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2774723219"/>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22158" y="786063"/>
                <a:ext cx="10056513" cy="5574396"/>
              </a:xfrm>
            </p:spPr>
            <p:txBody>
              <a:bodyPr>
                <a:normAutofit fontScale="92500" lnSpcReduction="10000"/>
              </a:bodyPr>
              <a:lstStyle/>
              <a:p>
                <a:pPr marL="0" indent="0">
                  <a:buNone/>
                </a:pPr>
                <a14:m>
                  <m:oMathPara xmlns:m="http://schemas.openxmlformats.org/officeDocument/2006/math">
                    <m:oMathParaPr>
                      <m:jc m:val="centerGroup"/>
                    </m:oMathParaPr>
                    <m:oMath xmlns:m="http://schemas.openxmlformats.org/officeDocument/2006/math">
                      <m:d>
                        <m:dPr>
                          <m:ctrlPr>
                            <a:rPr lang="es-MX" sz="2400" i="1" smtClean="0">
                              <a:latin typeface="Cambria Math" panose="02040503050406030204" pitchFamily="18" charset="0"/>
                              <a:ea typeface="Cambria Math" panose="02040503050406030204" pitchFamily="18" charset="0"/>
                            </a:rPr>
                          </m:ctrlPr>
                        </m:dPr>
                        <m:e>
                          <m:f>
                            <m:fPr>
                              <m:ctrlPr>
                                <a:rPr lang="es-MX" sz="2400" i="1">
                                  <a:latin typeface="Cambria Math" panose="02040503050406030204" pitchFamily="18" charset="0"/>
                                  <a:ea typeface="Cambria Math" panose="02040503050406030204" pitchFamily="18" charset="0"/>
                                </a:rPr>
                              </m:ctrlPr>
                            </m:fPr>
                            <m:num>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𝑃𝑢</m:t>
                                  </m:r>
                                </m:e>
                                <m:sub>
                                  <m:r>
                                    <a:rPr lang="es-MX" sz="2400" i="1">
                                      <a:latin typeface="Cambria Math" panose="02040503050406030204" pitchFamily="18" charset="0"/>
                                      <a:ea typeface="Cambria Math" panose="02040503050406030204" pitchFamily="18" charset="0"/>
                                    </a:rPr>
                                    <m:t>1</m:t>
                                  </m:r>
                                </m:sub>
                              </m:sSub>
                            </m:num>
                            <m:den>
                              <m:sSub>
                                <m:sSubPr>
                                  <m:ctrlPr>
                                    <a:rPr lang="es-MX" sz="2400" i="1">
                                      <a:latin typeface="Cambria Math" panose="02040503050406030204" pitchFamily="18" charset="0"/>
                                      <a:ea typeface="Cambria Math" panose="02040503050406030204" pitchFamily="18" charset="0"/>
                                    </a:rPr>
                                  </m:ctrlPr>
                                </m:sSubPr>
                                <m:e>
                                  <m:sSub>
                                    <m:sSubPr>
                                      <m:ctrlPr>
                                        <a:rPr lang="es-MX" sz="2400" i="1">
                                          <a:latin typeface="Cambria Math" panose="02040503050406030204" pitchFamily="18" charset="0"/>
                                          <a:ea typeface="Cambria Math" panose="02040503050406030204" pitchFamily="18" charset="0"/>
                                        </a:rPr>
                                      </m:ctrlPr>
                                    </m:sSubPr>
                                    <m:e>
                                      <m:r>
                                        <a:rPr lang="es-MX" sz="2400" i="1">
                                          <a:latin typeface="Cambria Math" panose="02040503050406030204" pitchFamily="18" charset="0"/>
                                          <a:ea typeface="Cambria Math" panose="02040503050406030204" pitchFamily="18" charset="0"/>
                                        </a:rPr>
                                        <m:t>𝑃</m:t>
                                      </m:r>
                                    </m:e>
                                    <m:sub>
                                      <m:r>
                                        <a:rPr lang="es-MX" sz="2400" i="1">
                                          <a:latin typeface="Cambria Math" panose="02040503050406030204" pitchFamily="18" charset="0"/>
                                          <a:ea typeface="Cambria Math" panose="02040503050406030204" pitchFamily="18" charset="0"/>
                                        </a:rPr>
                                        <m:t>1</m:t>
                                      </m:r>
                                    </m:sub>
                                  </m:sSub>
                                  <m:r>
                                    <a:rPr lang="es-MX" sz="2400" i="1">
                                      <a:latin typeface="Cambria Math" panose="02040503050406030204" pitchFamily="18" charset="0"/>
                                      <a:ea typeface="Cambria Math" panose="02040503050406030204" pitchFamily="18" charset="0"/>
                                    </a:rPr>
                                    <m:t>𝑄</m:t>
                                  </m:r>
                                </m:e>
                                <m:sub>
                                  <m:r>
                                    <a:rPr lang="es-MX" sz="2400" i="1">
                                      <a:latin typeface="Cambria Math" panose="02040503050406030204" pitchFamily="18" charset="0"/>
                                      <a:ea typeface="Cambria Math" panose="02040503050406030204" pitchFamily="18" charset="0"/>
                                    </a:rPr>
                                    <m:t>1</m:t>
                                  </m:r>
                                </m:sub>
                              </m:sSub>
                            </m:den>
                          </m:f>
                        </m:e>
                      </m:d>
                      <m:r>
                        <a:rPr lang="es-MX" sz="2400" i="1">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ea typeface="Cambria Math" panose="02040503050406030204" pitchFamily="18" charset="0"/>
                        </a:rPr>
                        <m:t>−</m:t>
                      </m:r>
                      <m:f>
                        <m:fPr>
                          <m:ctrlPr>
                            <a:rPr lang="es-MX" sz="2400" i="1" smtClean="0">
                              <a:latin typeface="Cambria Math" panose="02040503050406030204" pitchFamily="18" charset="0"/>
                              <a:ea typeface="Cambria Math" panose="02040503050406030204" pitchFamily="18" charset="0"/>
                            </a:rPr>
                          </m:ctrlPr>
                        </m:fPr>
                        <m:num>
                          <m:r>
                            <a:rPr lang="es-MX" sz="2400" i="1">
                              <a:latin typeface="Cambria Math" panose="02040503050406030204" pitchFamily="18" charset="0"/>
                              <a:ea typeface="Cambria Math" panose="02040503050406030204" pitchFamily="18" charset="0"/>
                            </a:rPr>
                            <m:t>𝜂</m:t>
                          </m:r>
                        </m:num>
                        <m:den>
                          <m:r>
                            <a:rPr lang="es-MX" sz="2400" i="1" smtClean="0">
                              <a:latin typeface="Cambria Math" panose="02040503050406030204" pitchFamily="18" charset="0"/>
                              <a:ea typeface="Cambria Math" panose="02040503050406030204" pitchFamily="18" charset="0"/>
                            </a:rPr>
                            <m:t>𝜖</m:t>
                          </m:r>
                        </m:den>
                      </m:f>
                    </m:oMath>
                  </m:oMathPara>
                </a14:m>
                <a:endParaRPr lang="es-MX" sz="2400" dirty="0"/>
              </a:p>
              <a:p>
                <a:pPr marL="0" indent="0">
                  <a:buNone/>
                </a:pPr>
                <a:r>
                  <a:rPr lang="es-MX" sz="2400" dirty="0">
                    <a:latin typeface="Calibri" panose="020F0502020204030204" pitchFamily="34" charset="0"/>
                    <a:cs typeface="Calibri" panose="020F0502020204030204" pitchFamily="34" charset="0"/>
                  </a:rPr>
                  <a:t>En donde </a:t>
                </a:r>
                <a14:m>
                  <m:oMath xmlns:m="http://schemas.openxmlformats.org/officeDocument/2006/math">
                    <m:r>
                      <m:rPr>
                        <m:sty m:val="p"/>
                      </m:rPr>
                      <a:rPr lang="el-GR" sz="2400" i="1" smtClean="0">
                        <a:latin typeface="Cambria Math" panose="02040503050406030204" pitchFamily="18" charset="0"/>
                        <a:ea typeface="Cambria Math" panose="02040503050406030204" pitchFamily="18" charset="0"/>
                      </a:rPr>
                      <m:t>ε</m:t>
                    </m:r>
                  </m:oMath>
                </a14:m>
                <a:r>
                  <a:rPr lang="es-MX" sz="2400" dirty="0">
                    <a:latin typeface="Calibri" panose="020F0502020204030204" pitchFamily="34" charset="0"/>
                    <a:cs typeface="Calibri" panose="020F0502020204030204" pitchFamily="34" charset="0"/>
                  </a:rPr>
                  <a:t> es la elasticidad precio de la demanda y </a:t>
                </a:r>
                <a14:m>
                  <m:oMath xmlns:m="http://schemas.openxmlformats.org/officeDocument/2006/math">
                    <m:r>
                      <a:rPr lang="es-MX" sz="2400" i="1">
                        <a:latin typeface="Cambria Math" panose="02040503050406030204" pitchFamily="18" charset="0"/>
                        <a:ea typeface="Cambria Math" panose="02040503050406030204" pitchFamily="18" charset="0"/>
                      </a:rPr>
                      <m:t>𝜂</m:t>
                    </m:r>
                    <m:r>
                      <a:rPr lang="es-MX" sz="2400" i="1">
                        <a:latin typeface="Cambria Math" panose="02040503050406030204" pitchFamily="18" charset="0"/>
                        <a:ea typeface="Cambria Math" panose="02040503050406030204" pitchFamily="18" charset="0"/>
                      </a:rPr>
                      <m:t> </m:t>
                    </m:r>
                  </m:oMath>
                </a14:m>
                <a:r>
                  <a:rPr lang="es-MX" sz="2400" dirty="0">
                    <a:latin typeface="Calibri" panose="020F0502020204030204" pitchFamily="34" charset="0"/>
                    <a:cs typeface="Calibri" panose="020F0502020204030204" pitchFamily="34" charset="0"/>
                  </a:rPr>
                  <a:t>es </a:t>
                </a:r>
                <a:r>
                  <a:rPr lang="es-MX" sz="2400" dirty="0" smtClean="0">
                    <a:latin typeface="Calibri" panose="020F0502020204030204" pitchFamily="34" charset="0"/>
                    <a:cs typeface="Calibri" panose="020F0502020204030204" pitchFamily="34" charset="0"/>
                  </a:rPr>
                  <a:t>la elasticidad </a:t>
                </a:r>
                <a:r>
                  <a:rPr lang="es-MX" sz="2400" dirty="0">
                    <a:latin typeface="Calibri" panose="020F0502020204030204" pitchFamily="34" charset="0"/>
                    <a:cs typeface="Calibri" panose="020F0502020204030204" pitchFamily="34" charset="0"/>
                  </a:rPr>
                  <a:t>de la publicidad</a:t>
                </a:r>
                <a:r>
                  <a:rPr lang="es-MX" sz="2400" dirty="0" smtClean="0">
                    <a:latin typeface="Calibri" panose="020F0502020204030204" pitchFamily="34" charset="0"/>
                    <a:cs typeface="Calibri" panose="020F0502020204030204" pitchFamily="34" charset="0"/>
                  </a:rPr>
                  <a:t>.</a:t>
                </a:r>
              </a:p>
              <a:p>
                <a:pPr marL="0" indent="0">
                  <a:buNone/>
                </a:pPr>
                <a:r>
                  <a:rPr lang="es-MX" sz="2400" dirty="0">
                    <a:latin typeface="Calibri" panose="020F0502020204030204" pitchFamily="34" charset="0"/>
                    <a:cs typeface="Calibri" panose="020F0502020204030204" pitchFamily="34" charset="0"/>
                  </a:rPr>
                  <a:t>Esta es una regla práctica de la publicidad. </a:t>
                </a:r>
                <a:endParaRPr lang="es-MX" sz="2400" dirty="0" smtClean="0">
                  <a:latin typeface="Calibri" panose="020F0502020204030204" pitchFamily="34" charset="0"/>
                  <a:cs typeface="Calibri" panose="020F0502020204030204" pitchFamily="34" charset="0"/>
                </a:endParaRPr>
              </a:p>
              <a:p>
                <a:pPr marL="0" indent="0">
                  <a:buNone/>
                </a:pPr>
                <a:r>
                  <a:rPr lang="es-MX" sz="2400" dirty="0" smtClean="0">
                    <a:latin typeface="Calibri" panose="020F0502020204030204" pitchFamily="34" charset="0"/>
                    <a:cs typeface="Calibri" panose="020F0502020204030204" pitchFamily="34" charset="0"/>
                  </a:rPr>
                  <a:t>Cuanto </a:t>
                </a:r>
                <a:r>
                  <a:rPr lang="es-MX" sz="2400" dirty="0">
                    <a:latin typeface="Calibri" panose="020F0502020204030204" pitchFamily="34" charset="0"/>
                    <a:cs typeface="Calibri" panose="020F0502020204030204" pitchFamily="34" charset="0"/>
                  </a:rPr>
                  <a:t>más sensible sea la demanda al volumen de publicidad y cuanto menos lo sea a las variaciones de precio, mayor es el cociente entre los gastos en publicidad y el volumen de ventas </a:t>
                </a:r>
                <a:r>
                  <a:rPr lang="es-MX" sz="2400" dirty="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P</a:t>
                </a:r>
                <a:r>
                  <a:rPr lang="es-MX" sz="2400" baseline="-25000" dirty="0">
                    <a:latin typeface="Times New Roman" panose="02020603050405020304" pitchFamily="18" charset="0"/>
                    <a:cs typeface="Times New Roman" panose="02020603050405020304" pitchFamily="18" charset="0"/>
                  </a:rPr>
                  <a:t>1</a:t>
                </a:r>
                <a:r>
                  <a:rPr lang="es-MX" sz="2400" i="1" dirty="0">
                    <a:latin typeface="Times New Roman" panose="02020603050405020304" pitchFamily="18" charset="0"/>
                    <a:cs typeface="Times New Roman" panose="02020603050405020304" pitchFamily="18" charset="0"/>
                  </a:rPr>
                  <a:t>Q</a:t>
                </a:r>
                <a:r>
                  <a:rPr lang="es-MX" sz="2400" baseline="-25000" dirty="0">
                    <a:latin typeface="Times New Roman" panose="02020603050405020304" pitchFamily="18" charset="0"/>
                    <a:cs typeface="Times New Roman" panose="02020603050405020304" pitchFamily="18" charset="0"/>
                  </a:rPr>
                  <a:t>1</a:t>
                </a:r>
                <a:r>
                  <a:rPr lang="es-MX" sz="2400" dirty="0">
                    <a:latin typeface="Times New Roman" panose="02020603050405020304" pitchFamily="18" charset="0"/>
                    <a:cs typeface="Times New Roman" panose="02020603050405020304" pitchFamily="18" charset="0"/>
                  </a:rPr>
                  <a:t>)</a:t>
                </a:r>
                <a:r>
                  <a:rPr lang="es-MX" sz="2400" dirty="0">
                    <a:latin typeface="Calibri" panose="020F0502020204030204" pitchFamily="34" charset="0"/>
                    <a:cs typeface="Calibri" panose="020F0502020204030204" pitchFamily="34" charset="0"/>
                  </a:rPr>
                  <a:t>. </a:t>
                </a:r>
              </a:p>
              <a:p>
                <a:pPr marL="0" indent="0">
                  <a:buNone/>
                </a:pPr>
                <a:r>
                  <a:rPr lang="es-MX" sz="2400" dirty="0" smtClean="0">
                    <a:latin typeface="Calibri" panose="020F0502020204030204" pitchFamily="34" charset="0"/>
                    <a:cs typeface="Calibri" panose="020F0502020204030204" pitchFamily="34" charset="0"/>
                  </a:rPr>
                  <a:t>La </a:t>
                </a:r>
                <a:r>
                  <a:rPr lang="es-MX" sz="2400" dirty="0">
                    <a:latin typeface="Calibri" panose="020F0502020204030204" pitchFamily="34" charset="0"/>
                    <a:cs typeface="Calibri" panose="020F0502020204030204" pitchFamily="34" charset="0"/>
                  </a:rPr>
                  <a:t>regla establece que para maximizar los beneficios, el cociente entre la publicidad y las ventas de la empresa debe ser igual al cociente entre la elasticidad de la demanda respecto a la publicidad y la elasticidad respecto al precio. </a:t>
                </a:r>
                <a:endParaRPr lang="es-MX" sz="2400" dirty="0" smtClean="0">
                  <a:latin typeface="Calibri" panose="020F0502020204030204" pitchFamily="34" charset="0"/>
                  <a:cs typeface="Calibri" panose="020F0502020204030204" pitchFamily="34" charset="0"/>
                </a:endParaRPr>
              </a:p>
              <a:p>
                <a:pPr marL="0" indent="0">
                  <a:buNone/>
                </a:pPr>
                <a:r>
                  <a:rPr lang="es-MX" sz="2400" dirty="0" smtClean="0">
                    <a:latin typeface="Calibri" panose="020F0502020204030204" pitchFamily="34" charset="0"/>
                    <a:cs typeface="Calibri" panose="020F0502020204030204" pitchFamily="34" charset="0"/>
                  </a:rPr>
                  <a:t>Los </a:t>
                </a:r>
                <a:r>
                  <a:rPr lang="es-MX" sz="2400" dirty="0">
                    <a:latin typeface="Calibri" panose="020F0502020204030204" pitchFamily="34" charset="0"/>
                    <a:cs typeface="Calibri" panose="020F0502020204030204" pitchFamily="34" charset="0"/>
                  </a:rPr>
                  <a:t>estudios de investigación de mercado sobre la elasticidad precio y publicidad le permiten a la empresa calcular un presupuesto publicitario adecuado para maximizar sus beneficios</a:t>
                </a:r>
                <a:r>
                  <a:rPr lang="es-MX" sz="2400" dirty="0" smtClean="0">
                    <a:latin typeface="Calibri" panose="020F0502020204030204" pitchFamily="34" charset="0"/>
                    <a:cs typeface="Calibri" panose="020F0502020204030204" pitchFamily="34" charset="0"/>
                  </a:rPr>
                  <a:t>.</a:t>
                </a:r>
                <a:endParaRPr lang="es-MX" sz="2400" dirty="0">
                  <a:latin typeface="Calibri" panose="020F0502020204030204" pitchFamily="34" charset="0"/>
                  <a:cs typeface="Calibri" panose="020F0502020204030204" pitchFamily="34" charset="0"/>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22158" y="786063"/>
                <a:ext cx="10056513" cy="5574396"/>
              </a:xfrm>
              <a:blipFill rotWithShape="0">
                <a:blip r:embed="rId2"/>
                <a:stretch>
                  <a:fillRect l="-788" r="-182"/>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20</a:t>
            </a:fld>
            <a:endParaRPr lang="es-MX"/>
          </a:p>
        </p:txBody>
      </p:sp>
    </p:spTree>
    <p:extLst>
      <p:ext uri="{BB962C8B-B14F-4D97-AF65-F5344CB8AC3E}">
        <p14:creationId xmlns:p14="http://schemas.microsoft.com/office/powerpoint/2010/main" val="27000136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4071" y="284443"/>
            <a:ext cx="10515600" cy="789907"/>
          </a:xfrm>
        </p:spPr>
        <p:txBody>
          <a:bodyPr>
            <a:normAutofit/>
          </a:bodyPr>
          <a:lstStyle/>
          <a:p>
            <a:r>
              <a:rPr lang="es-MX" sz="3200" b="1" dirty="0">
                <a:latin typeface="Calibri" panose="020F0502020204030204" pitchFamily="34" charset="0"/>
                <a:cs typeface="Calibri" panose="020F0502020204030204" pitchFamily="34" charset="0"/>
              </a:rPr>
              <a:t>E</a:t>
            </a:r>
            <a:r>
              <a:rPr lang="es-MX" sz="3200" b="1" dirty="0" smtClean="0">
                <a:latin typeface="Calibri" panose="020F0502020204030204" pitchFamily="34" charset="0"/>
                <a:cs typeface="Calibri" panose="020F0502020204030204" pitchFamily="34" charset="0"/>
              </a:rPr>
              <a:t>l efecto </a:t>
            </a:r>
            <a:r>
              <a:rPr lang="es-MX" sz="3200" b="1" dirty="0">
                <a:latin typeface="Calibri" panose="020F0502020204030204" pitchFamily="34" charset="0"/>
                <a:cs typeface="Calibri" panose="020F0502020204030204" pitchFamily="34" charset="0"/>
              </a:rPr>
              <a:t>de la </a:t>
            </a:r>
            <a:r>
              <a:rPr lang="es-MX" sz="3200" b="1" dirty="0" smtClean="0">
                <a:latin typeface="Calibri" panose="020F0502020204030204" pitchFamily="34" charset="0"/>
                <a:cs typeface="Calibri" panose="020F0502020204030204" pitchFamily="34" charset="0"/>
              </a:rPr>
              <a:t>publicidad (caso de estudio)</a:t>
            </a:r>
            <a:endParaRPr lang="es-MX" sz="3200" dirty="0">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900953" y="1828800"/>
            <a:ext cx="9654988" cy="4351337"/>
          </a:xfrm>
        </p:spPr>
        <p:txBody>
          <a:bodyPr>
            <a:normAutofit lnSpcReduction="10000"/>
          </a:bodyPr>
          <a:lstStyle/>
          <a:p>
            <a:r>
              <a:rPr lang="es-MX" sz="2400" dirty="0" smtClean="0">
                <a:latin typeface="Calibri" panose="020F0502020204030204" pitchFamily="34" charset="0"/>
                <a:cs typeface="Calibri" panose="020F0502020204030204" pitchFamily="34" charset="0"/>
              </a:rPr>
              <a:t>Los </a:t>
            </a:r>
            <a:r>
              <a:rPr lang="es-MX" sz="2400" dirty="0">
                <a:latin typeface="Calibri" panose="020F0502020204030204" pitchFamily="34" charset="0"/>
                <a:cs typeface="Calibri" panose="020F0502020204030204" pitchFamily="34" charset="0"/>
              </a:rPr>
              <a:t>parques de </a:t>
            </a:r>
            <a:r>
              <a:rPr lang="es-MX" sz="2400" dirty="0" err="1">
                <a:latin typeface="Calibri" panose="020F0502020204030204" pitchFamily="34" charset="0"/>
                <a:cs typeface="Calibri" panose="020F0502020204030204" pitchFamily="34" charset="0"/>
              </a:rPr>
              <a:t>Disneylandia</a:t>
            </a:r>
            <a:r>
              <a:rPr lang="es-MX" sz="2400" dirty="0">
                <a:latin typeface="Calibri" panose="020F0502020204030204" pitchFamily="34" charset="0"/>
                <a:cs typeface="Calibri" panose="020F0502020204030204" pitchFamily="34" charset="0"/>
              </a:rPr>
              <a:t> en California y Florida no se anunciaban, pues se pensaba que la publicidad indirecta de las películas era suficiente para generar la demanda de los parques. Durante los ochenta disminuyó el número de visitas a los parques de 11 millones y medio de visitantes al año a 10 millones en 1984. </a:t>
            </a:r>
            <a:endParaRPr lang="es-MX" sz="2400" dirty="0" smtClean="0">
              <a:latin typeface="Calibri" panose="020F0502020204030204" pitchFamily="34" charset="0"/>
              <a:cs typeface="Calibri" panose="020F0502020204030204" pitchFamily="34" charset="0"/>
            </a:endParaRPr>
          </a:p>
          <a:p>
            <a:r>
              <a:rPr lang="es-MX" sz="2400" dirty="0" smtClean="0">
                <a:latin typeface="Calibri" panose="020F0502020204030204" pitchFamily="34" charset="0"/>
                <a:cs typeface="Calibri" panose="020F0502020204030204" pitchFamily="34" charset="0"/>
              </a:rPr>
              <a:t>Ante </a:t>
            </a:r>
            <a:r>
              <a:rPr lang="es-MX" sz="2400" dirty="0">
                <a:latin typeface="Calibri" panose="020F0502020204030204" pitchFamily="34" charset="0"/>
                <a:cs typeface="Calibri" panose="020F0502020204030204" pitchFamily="34" charset="0"/>
              </a:rPr>
              <a:t>esta situación se realizaron algunos experimentos de mercado en el que se comparó la eficiencia de anuncios impresos y televisivos para promover las visitas a los parques. Los resultados mostraron que cada 6.50 dólares gastados </a:t>
            </a:r>
            <a:r>
              <a:rPr lang="es-MX" sz="2400" dirty="0" smtClean="0">
                <a:latin typeface="Calibri" panose="020F0502020204030204" pitchFamily="34" charset="0"/>
                <a:cs typeface="Calibri" panose="020F0502020204030204" pitchFamily="34" charset="0"/>
              </a:rPr>
              <a:t>en publicidad </a:t>
            </a:r>
            <a:r>
              <a:rPr lang="es-MX" sz="2400" dirty="0">
                <a:latin typeface="Calibri" panose="020F0502020204030204" pitchFamily="34" charset="0"/>
                <a:cs typeface="Calibri" panose="020F0502020204030204" pitchFamily="34" charset="0"/>
              </a:rPr>
              <a:t>resultaba en un visitante con un gasto total de 40.00 dólares. En otras palabras, la publicidad repercutía en forma importante en la demanda.</a:t>
            </a:r>
          </a:p>
          <a:p>
            <a:r>
              <a:rPr lang="es-MX" sz="2400" dirty="0">
                <a:latin typeface="Calibri" panose="020F0502020204030204" pitchFamily="34" charset="0"/>
                <a:cs typeface="Calibri" panose="020F0502020204030204" pitchFamily="34" charset="0"/>
              </a:rPr>
              <a:t>Fuente: Mansfield (1999:470).</a:t>
            </a:r>
          </a:p>
          <a:p>
            <a:endParaRPr lang="es-MX" sz="2400" dirty="0">
              <a:latin typeface="Calibri" panose="020F0502020204030204" pitchFamily="34" charset="0"/>
              <a:cs typeface="Calibri" panose="020F0502020204030204" pitchFamily="34" charset="0"/>
            </a:endParaRPr>
          </a:p>
        </p:txBody>
      </p:sp>
      <p:sp>
        <p:nvSpPr>
          <p:cNvPr id="4" name="Marcador de número de diapositiva 3"/>
          <p:cNvSpPr>
            <a:spLocks noGrp="1"/>
          </p:cNvSpPr>
          <p:nvPr>
            <p:ph type="sldNum" sz="quarter" idx="12"/>
          </p:nvPr>
        </p:nvSpPr>
        <p:spPr/>
        <p:txBody>
          <a:bodyPr>
            <a:normAutofit lnSpcReduction="10000"/>
          </a:bodyPr>
          <a:lstStyle/>
          <a:p>
            <a:fld id="{682D36C9-6D5B-4A5A-97B2-A0F6C8BF2986}" type="slidenum">
              <a:rPr lang="es-MX" smtClean="0"/>
              <a:t>21</a:t>
            </a:fld>
            <a:endParaRPr lang="es-MX"/>
          </a:p>
        </p:txBody>
      </p:sp>
    </p:spTree>
    <p:extLst>
      <p:ext uri="{BB962C8B-B14F-4D97-AF65-F5344CB8AC3E}">
        <p14:creationId xmlns:p14="http://schemas.microsoft.com/office/powerpoint/2010/main" val="8793323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9979" y="686743"/>
            <a:ext cx="5553634" cy="3320481"/>
          </a:xfrm>
        </p:spPr>
        <p:txBody>
          <a:bodyPr>
            <a:noAutofit/>
          </a:bodyPr>
          <a:lstStyle/>
          <a:p>
            <a:pPr>
              <a:lnSpc>
                <a:spcPct val="100000"/>
              </a:lnSpc>
              <a:spcBef>
                <a:spcPts val="600"/>
              </a:spcBef>
              <a:spcAft>
                <a:spcPts val="0"/>
              </a:spcAft>
            </a:pPr>
            <a:r>
              <a:rPr lang="es-MX" sz="2200" dirty="0">
                <a:latin typeface="Calibri" panose="020F0502020204030204" pitchFamily="34" charset="0"/>
                <a:cs typeface="Calibri" panose="020F0502020204030204" pitchFamily="34" charset="0"/>
              </a:rPr>
              <a:t>La influencia de los beneficios por el esfuerzo publicitario de una empresa depende también de lo que hagan sus rivales. </a:t>
            </a:r>
            <a:endParaRPr lang="es-MX" sz="2200" dirty="0" smtClean="0">
              <a:latin typeface="Calibri" panose="020F0502020204030204" pitchFamily="34" charset="0"/>
              <a:cs typeface="Calibri" panose="020F0502020204030204" pitchFamily="34" charset="0"/>
            </a:endParaRPr>
          </a:p>
          <a:p>
            <a:pPr>
              <a:lnSpc>
                <a:spcPct val="100000"/>
              </a:lnSpc>
              <a:spcBef>
                <a:spcPts val="600"/>
              </a:spcBef>
              <a:spcAft>
                <a:spcPts val="0"/>
              </a:spcAft>
            </a:pPr>
            <a:r>
              <a:rPr lang="es-MX" sz="2200" dirty="0" smtClean="0">
                <a:latin typeface="Calibri" panose="020F0502020204030204" pitchFamily="34" charset="0"/>
                <a:cs typeface="Calibri" panose="020F0502020204030204" pitchFamily="34" charset="0"/>
              </a:rPr>
              <a:t>Es </a:t>
            </a:r>
            <a:r>
              <a:rPr lang="es-MX" sz="2200" dirty="0">
                <a:latin typeface="Calibri" panose="020F0502020204030204" pitchFamily="34" charset="0"/>
                <a:cs typeface="Calibri" panose="020F0502020204030204" pitchFamily="34" charset="0"/>
              </a:rPr>
              <a:t>posible que la publicidad entre dos empresas no tenga un efecto neto importante, en la medida en que sólo hay un intercambio de clientes entre ellas y por tanto el costo de la publicidad disminuya los beneficios. </a:t>
            </a:r>
          </a:p>
        </p:txBody>
      </p:sp>
      <p:pic>
        <p:nvPicPr>
          <p:cNvPr id="4" name="Imagen 3"/>
          <p:cNvPicPr>
            <a:picLocks noChangeAspect="1"/>
          </p:cNvPicPr>
          <p:nvPr/>
        </p:nvPicPr>
        <p:blipFill>
          <a:blip r:embed="rId2"/>
          <a:stretch>
            <a:fillRect/>
          </a:stretch>
        </p:blipFill>
        <p:spPr>
          <a:xfrm>
            <a:off x="6096017" y="719718"/>
            <a:ext cx="5004006" cy="3024000"/>
          </a:xfrm>
          <a:prstGeom prst="rect">
            <a:avLst/>
          </a:prstGeom>
        </p:spPr>
      </p:pic>
      <p:sp>
        <p:nvSpPr>
          <p:cNvPr id="5" name="Rectángulo 4"/>
          <p:cNvSpPr/>
          <p:nvPr/>
        </p:nvSpPr>
        <p:spPr>
          <a:xfrm>
            <a:off x="259979" y="5595917"/>
            <a:ext cx="10040468" cy="1107996"/>
          </a:xfrm>
          <a:prstGeom prst="rect">
            <a:avLst/>
          </a:prstGeom>
        </p:spPr>
        <p:txBody>
          <a:bodyPr wrap="square">
            <a:spAutoFit/>
          </a:bodyPr>
          <a:lstStyle/>
          <a:p>
            <a:pPr marL="285750" indent="-285750">
              <a:buFont typeface="Arial" panose="020B0604020202020204" pitchFamily="34" charset="0"/>
              <a:buChar char="•"/>
            </a:pPr>
            <a:r>
              <a:rPr lang="es-MX" sz="2200" dirty="0">
                <a:latin typeface="Calibri" panose="020F0502020204030204" pitchFamily="34" charset="0"/>
                <a:cs typeface="Calibri" panose="020F0502020204030204" pitchFamily="34" charset="0"/>
              </a:rPr>
              <a:t>El efecto de los gastos publicitarios en la demanda se puede descomponer en un aumento de la demanda total y en una transferencia de las cuotas de mercado entre empresas.</a:t>
            </a:r>
          </a:p>
        </p:txBody>
      </p:sp>
      <p:sp>
        <p:nvSpPr>
          <p:cNvPr id="6" name="Rectángulo 5"/>
          <p:cNvSpPr/>
          <p:nvPr/>
        </p:nvSpPr>
        <p:spPr>
          <a:xfrm>
            <a:off x="259979" y="4267258"/>
            <a:ext cx="10349750" cy="1107996"/>
          </a:xfrm>
          <a:prstGeom prst="rect">
            <a:avLst/>
          </a:prstGeom>
        </p:spPr>
        <p:txBody>
          <a:bodyPr wrap="square">
            <a:spAutoFit/>
          </a:bodyPr>
          <a:lstStyle/>
          <a:p>
            <a:pPr marL="285750" indent="-285750">
              <a:lnSpc>
                <a:spcPct val="100000"/>
              </a:lnSpc>
              <a:spcBef>
                <a:spcPts val="600"/>
              </a:spcBef>
              <a:spcAft>
                <a:spcPts val="0"/>
              </a:spcAft>
              <a:buFont typeface="Arial" panose="020B0604020202020204" pitchFamily="34" charset="0"/>
              <a:buChar char="•"/>
            </a:pPr>
            <a:r>
              <a:rPr lang="es-MX" sz="2200" dirty="0">
                <a:latin typeface="Calibri" panose="020F0502020204030204" pitchFamily="34" charset="0"/>
                <a:cs typeface="Calibri" panose="020F0502020204030204" pitchFamily="34" charset="0"/>
              </a:rPr>
              <a:t>Cuando las empresas cooperan y acuerdan no hacer publicidad obtienen un bienestar mayor; por el contrario, si deciden no ponerse de acuerdo la mejor opción para cada empresa es anunciarse, independientemente de lo que haga su rival (</a:t>
            </a:r>
            <a:r>
              <a:rPr lang="es-MX" sz="2200" dirty="0" err="1">
                <a:latin typeface="Calibri" panose="020F0502020204030204" pitchFamily="34" charset="0"/>
                <a:cs typeface="Calibri" panose="020F0502020204030204" pitchFamily="34" charset="0"/>
              </a:rPr>
              <a:t>Stiglitz</a:t>
            </a:r>
            <a:r>
              <a:rPr lang="es-MX" sz="2200" dirty="0">
                <a:latin typeface="Calibri" panose="020F0502020204030204" pitchFamily="34" charset="0"/>
                <a:cs typeface="Calibri" panose="020F0502020204030204" pitchFamily="34" charset="0"/>
              </a:rPr>
              <a:t>, 1994). </a:t>
            </a:r>
          </a:p>
        </p:txBody>
      </p:sp>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22</a:t>
            </a:fld>
            <a:endParaRPr lang="es-MX"/>
          </a:p>
        </p:txBody>
      </p:sp>
    </p:spTree>
    <p:extLst>
      <p:ext uri="{BB962C8B-B14F-4D97-AF65-F5344CB8AC3E}">
        <p14:creationId xmlns:p14="http://schemas.microsoft.com/office/powerpoint/2010/main" val="3860559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609600"/>
                <a:ext cx="10515600" cy="6019800"/>
              </a:xfrm>
            </p:spPr>
            <p:txBody>
              <a:bodyPr>
                <a:normAutofit/>
              </a:bodyPr>
              <a:lstStyle/>
              <a:p>
                <a:pPr marL="0" lvl="0" indent="0" eaLnBrk="0" fontAlgn="base" hangingPunct="0">
                  <a:lnSpc>
                    <a:spcPct val="100000"/>
                  </a:lnSpc>
                  <a:spcBef>
                    <a:spcPct val="0"/>
                  </a:spcBef>
                  <a:spcAft>
                    <a:spcPct val="0"/>
                  </a:spcAft>
                  <a:buNone/>
                </a:pPr>
                <a:r>
                  <a:rPr lang="es-MX" altLang="es-MX" sz="2300" dirty="0" smtClean="0">
                    <a:solidFill>
                      <a:srgbClr val="000000"/>
                    </a:solidFill>
                    <a:latin typeface="Arial" panose="020B0604020202020204" pitchFamily="34" charset="0"/>
                    <a:ea typeface="Times New Roman" panose="02020603050405020304" pitchFamily="18" charset="0"/>
                  </a:rPr>
                  <a:t>La </a:t>
                </a:r>
                <a:r>
                  <a:rPr lang="es-MX" altLang="es-MX" sz="2300" dirty="0">
                    <a:solidFill>
                      <a:srgbClr val="000000"/>
                    </a:solidFill>
                    <a:latin typeface="Arial" panose="020B0604020202020204" pitchFamily="34" charset="0"/>
                    <a:ea typeface="Times New Roman" panose="02020603050405020304" pitchFamily="18" charset="0"/>
                  </a:rPr>
                  <a:t>publicidad puede generar efectos negativos o positivos en los productos rivales. Se registran tres casos extremos donde </a:t>
                </a:r>
                <a:r>
                  <a:rPr lang="es-MX" altLang="es-MX" sz="2300"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Q</a:t>
                </a:r>
                <a:r>
                  <a:rPr lang="es-MX" altLang="es-MX" sz="2300" i="1" baseline="-30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a:t>
                </a:r>
                <a:r>
                  <a:rPr lang="es-MX" altLang="es-MX"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s-MX" altLang="es-MX" sz="2300" dirty="0">
                    <a:solidFill>
                      <a:srgbClr val="000000"/>
                    </a:solidFill>
                    <a:latin typeface="Arial" panose="020B0604020202020204" pitchFamily="34" charset="0"/>
                    <a:ea typeface="Times New Roman" panose="02020603050405020304" pitchFamily="18" charset="0"/>
                  </a:rPr>
                  <a:t>es la demanda de la empresa </a:t>
                </a:r>
                <a:r>
                  <a:rPr lang="es-MX" altLang="es-MX" sz="2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a:t>
                </a:r>
                <a:r>
                  <a:rPr lang="es-MX" altLang="es-MX" sz="2300" dirty="0">
                    <a:solidFill>
                      <a:srgbClr val="000000"/>
                    </a:solidFill>
                    <a:latin typeface="Arial" panose="020B0604020202020204" pitchFamily="34" charset="0"/>
                    <a:ea typeface="Times New Roman" panose="02020603050405020304" pitchFamily="18" charset="0"/>
                  </a:rPr>
                  <a:t> y </a:t>
                </a:r>
                <a:r>
                  <a:rPr lang="es-MX" altLang="es-MX" sz="2300"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Pu</a:t>
                </a:r>
                <a:r>
                  <a:rPr lang="es-MX" altLang="es-MX" sz="2300" i="1" baseline="-30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a:t>
                </a:r>
                <a:r>
                  <a:rPr lang="es-MX" altLang="es-MX" sz="2300" dirty="0">
                    <a:solidFill>
                      <a:srgbClr val="000000"/>
                    </a:solidFill>
                    <a:latin typeface="Arial" panose="020B0604020202020204" pitchFamily="34" charset="0"/>
                    <a:ea typeface="Times New Roman" panose="02020603050405020304" pitchFamily="18" charset="0"/>
                  </a:rPr>
                  <a:t> su gasto en publicidad</a:t>
                </a:r>
                <a:r>
                  <a:rPr lang="es-MX" altLang="es-MX" sz="2300" dirty="0" smtClean="0">
                    <a:solidFill>
                      <a:srgbClr val="000000"/>
                    </a:solidFill>
                    <a:latin typeface="Arial" panose="020B0604020202020204" pitchFamily="34" charset="0"/>
                    <a:ea typeface="Times New Roman" panose="02020603050405020304" pitchFamily="18" charset="0"/>
                  </a:rPr>
                  <a:t>:</a:t>
                </a:r>
              </a:p>
              <a:p>
                <a:pPr marL="0" lvl="0" indent="0" eaLnBrk="0" fontAlgn="base" hangingPunct="0">
                  <a:lnSpc>
                    <a:spcPct val="100000"/>
                  </a:lnSpc>
                  <a:spcBef>
                    <a:spcPct val="0"/>
                  </a:spcBef>
                  <a:spcAft>
                    <a:spcPct val="0"/>
                  </a:spcAft>
                  <a:buNone/>
                </a:pPr>
                <a:endParaRPr lang="es-MX" altLang="es-MX" sz="2300" dirty="0">
                  <a:latin typeface="Arial" panose="020B0604020202020204" pitchFamily="34" charset="0"/>
                </a:endParaRPr>
              </a:p>
              <a:p>
                <a:pPr marL="0" lvl="0" indent="0" eaLnBrk="0" fontAlgn="base" hangingPunct="0">
                  <a:lnSpc>
                    <a:spcPct val="100000"/>
                  </a:lnSpc>
                  <a:spcBef>
                    <a:spcPct val="0"/>
                  </a:spcBef>
                  <a:spcAft>
                    <a:spcPct val="0"/>
                  </a:spcAft>
                  <a:buNone/>
                </a:pPr>
                <a:r>
                  <a:rPr lang="es-MX" altLang="es-MX" sz="2300" dirty="0" smtClean="0">
                    <a:solidFill>
                      <a:srgbClr val="000000"/>
                    </a:solidFill>
                    <a:latin typeface="Arial" panose="020B0604020202020204" pitchFamily="34" charset="0"/>
                    <a:ea typeface="Times New Roman" panose="02020603050405020304" pitchFamily="18" charset="0"/>
                  </a:rPr>
                  <a:t>a. La </a:t>
                </a:r>
                <a:r>
                  <a:rPr lang="es-MX" altLang="es-MX" sz="2300" dirty="0">
                    <a:solidFill>
                      <a:srgbClr val="000000"/>
                    </a:solidFill>
                    <a:latin typeface="Arial" panose="020B0604020202020204" pitchFamily="34" charset="0"/>
                    <a:ea typeface="Times New Roman" panose="02020603050405020304" pitchFamily="18" charset="0"/>
                  </a:rPr>
                  <a:t>publicidad es </a:t>
                </a:r>
                <a:r>
                  <a:rPr lang="es-MX" altLang="es-MX" sz="2300" i="1" dirty="0">
                    <a:solidFill>
                      <a:srgbClr val="000000"/>
                    </a:solidFill>
                    <a:latin typeface="Arial" panose="020B0604020202020204" pitchFamily="34" charset="0"/>
                    <a:ea typeface="Times New Roman" panose="02020603050405020304" pitchFamily="18" charset="0"/>
                  </a:rPr>
                  <a:t>depredadora</a:t>
                </a:r>
                <a:r>
                  <a:rPr lang="es-MX" altLang="es-MX" sz="2300" dirty="0">
                    <a:solidFill>
                      <a:srgbClr val="000000"/>
                    </a:solidFill>
                    <a:latin typeface="Arial" panose="020B0604020202020204" pitchFamily="34" charset="0"/>
                    <a:ea typeface="Times New Roman" panose="02020603050405020304" pitchFamily="18" charset="0"/>
                  </a:rPr>
                  <a:t> cuando el efecto de la publicidad de la empresa </a:t>
                </a:r>
                <a:r>
                  <a:rPr lang="es-MX" altLang="es-MX" sz="2300" i="1" dirty="0">
                    <a:solidFill>
                      <a:srgbClr val="000000"/>
                    </a:solidFill>
                    <a:latin typeface="Arial" panose="020B0604020202020204" pitchFamily="34" charset="0"/>
                    <a:ea typeface="Times New Roman" panose="02020603050405020304" pitchFamily="18" charset="0"/>
                  </a:rPr>
                  <a:t>i </a:t>
                </a:r>
                <a:r>
                  <a:rPr lang="es-MX" altLang="es-MX" sz="2300" dirty="0">
                    <a:solidFill>
                      <a:srgbClr val="000000"/>
                    </a:solidFill>
                    <a:latin typeface="Arial" panose="020B0604020202020204" pitchFamily="34" charset="0"/>
                    <a:ea typeface="Times New Roman" panose="02020603050405020304" pitchFamily="18" charset="0"/>
                  </a:rPr>
                  <a:t>daña la demanda de la empresa </a:t>
                </a:r>
                <a:r>
                  <a:rPr lang="es-MX" altLang="es-MX" sz="2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a:t>
                </a:r>
                <a:r>
                  <a:rPr lang="es-MX" altLang="es-MX" sz="2300" dirty="0">
                    <a:solidFill>
                      <a:srgbClr val="000000"/>
                    </a:solidFill>
                    <a:latin typeface="Arial" panose="020B0604020202020204" pitchFamily="34" charset="0"/>
                    <a:ea typeface="Times New Roman" panose="02020603050405020304" pitchFamily="18" charset="0"/>
                  </a:rPr>
                  <a:t>, lo cual se expresa así</a:t>
                </a:r>
                <a:r>
                  <a:rPr lang="es-MX" altLang="es-MX" sz="2300" dirty="0" smtClean="0">
                    <a:solidFill>
                      <a:srgbClr val="000000"/>
                    </a:solidFill>
                    <a:latin typeface="Arial" panose="020B0604020202020204" pitchFamily="34" charset="0"/>
                    <a:ea typeface="Times New Roman" panose="02020603050405020304" pitchFamily="18" charset="0"/>
                  </a:rPr>
                  <a:t>:</a:t>
                </a:r>
              </a:p>
              <a:p>
                <a:pPr marL="0" lvl="0" indent="0" eaLnBrk="0" fontAlgn="base" hangingPunct="0">
                  <a:lnSpc>
                    <a:spcPct val="100000"/>
                  </a:lnSpc>
                  <a:spcBef>
                    <a:spcPct val="0"/>
                  </a:spcBef>
                  <a:spcAft>
                    <a:spcPct val="0"/>
                  </a:spcAft>
                  <a:buNone/>
                </a:pPr>
                <a14:m>
                  <m:oMathPara xmlns:m="http://schemas.openxmlformats.org/officeDocument/2006/math">
                    <m:oMathParaPr>
                      <m:jc m:val="centerGroup"/>
                    </m:oMathParaPr>
                    <m:oMath xmlns:m="http://schemas.openxmlformats.org/officeDocument/2006/math">
                      <m:f>
                        <m:fPr>
                          <m:ctrlPr>
                            <a:rPr lang="es-MX" altLang="es-MX" sz="2300" i="1" smtClean="0">
                              <a:solidFill>
                                <a:srgbClr val="000000"/>
                              </a:solidFill>
                              <a:latin typeface="Cambria Math" panose="02040503050406030204" pitchFamily="18" charset="0"/>
                            </a:rPr>
                          </m:ctrlPr>
                        </m:fPr>
                        <m:num>
                          <m:r>
                            <a:rPr lang="es-MX" altLang="es-MX" sz="2300" i="1" smtClean="0">
                              <a:solidFill>
                                <a:srgbClr val="000000"/>
                              </a:solidFill>
                              <a:latin typeface="Cambria Math" panose="02040503050406030204" pitchFamily="18" charset="0"/>
                              <a:ea typeface="Cambria Math" panose="02040503050406030204" pitchFamily="18" charset="0"/>
                            </a:rPr>
                            <m:t>𝜕</m:t>
                          </m:r>
                          <m:sSub>
                            <m:sSubPr>
                              <m:ctrlPr>
                                <a:rPr lang="es-MX" altLang="es-MX" sz="2300" i="1" smtClean="0">
                                  <a:solidFill>
                                    <a:srgbClr val="000000"/>
                                  </a:solidFill>
                                  <a:latin typeface="Cambria Math" panose="02040503050406030204" pitchFamily="18" charset="0"/>
                                  <a:ea typeface="Cambria Math" panose="02040503050406030204" pitchFamily="18" charset="0"/>
                                </a:rPr>
                              </m:ctrlPr>
                            </m:sSubPr>
                            <m:e>
                              <m:r>
                                <a:rPr lang="es-MX" altLang="es-MX" sz="2300" b="0" i="1" smtClean="0">
                                  <a:solidFill>
                                    <a:srgbClr val="000000"/>
                                  </a:solidFill>
                                  <a:latin typeface="Cambria Math" panose="02040503050406030204" pitchFamily="18" charset="0"/>
                                  <a:ea typeface="Cambria Math" panose="02040503050406030204" pitchFamily="18" charset="0"/>
                                </a:rPr>
                                <m:t>𝑄</m:t>
                              </m:r>
                            </m:e>
                            <m:sub>
                              <m:r>
                                <a:rPr lang="es-MX" altLang="es-MX" sz="2300" b="0" i="1" smtClean="0">
                                  <a:solidFill>
                                    <a:srgbClr val="000000"/>
                                  </a:solidFill>
                                  <a:latin typeface="Cambria Math" panose="02040503050406030204" pitchFamily="18" charset="0"/>
                                  <a:ea typeface="Cambria Math" panose="02040503050406030204" pitchFamily="18" charset="0"/>
                                </a:rPr>
                                <m:t>𝑗</m:t>
                              </m:r>
                            </m:sub>
                          </m:sSub>
                        </m:num>
                        <m:den>
                          <m:r>
                            <a:rPr lang="es-MX" altLang="es-MX" sz="2300" i="1" smtClean="0">
                              <a:solidFill>
                                <a:srgbClr val="000000"/>
                              </a:solidFill>
                              <a:latin typeface="Cambria Math" panose="02040503050406030204" pitchFamily="18" charset="0"/>
                              <a:ea typeface="Cambria Math" panose="02040503050406030204" pitchFamily="18" charset="0"/>
                            </a:rPr>
                            <m:t>𝜕</m:t>
                          </m:r>
                          <m:sSub>
                            <m:sSubPr>
                              <m:ctrlPr>
                                <a:rPr lang="es-MX" altLang="es-MX" sz="2300" i="1" smtClean="0">
                                  <a:solidFill>
                                    <a:srgbClr val="000000"/>
                                  </a:solidFill>
                                  <a:latin typeface="Cambria Math" panose="02040503050406030204" pitchFamily="18" charset="0"/>
                                  <a:ea typeface="Cambria Math" panose="02040503050406030204" pitchFamily="18" charset="0"/>
                                </a:rPr>
                              </m:ctrlPr>
                            </m:sSubPr>
                            <m:e>
                              <m:r>
                                <a:rPr lang="es-MX" altLang="es-MX" sz="2300" b="0" i="1" smtClean="0">
                                  <a:solidFill>
                                    <a:srgbClr val="000000"/>
                                  </a:solidFill>
                                  <a:latin typeface="Cambria Math" panose="02040503050406030204" pitchFamily="18" charset="0"/>
                                  <a:ea typeface="Cambria Math" panose="02040503050406030204" pitchFamily="18" charset="0"/>
                                </a:rPr>
                                <m:t>𝑃𝑢</m:t>
                              </m:r>
                            </m:e>
                            <m:sub>
                              <m:r>
                                <a:rPr lang="es-MX" altLang="es-MX" sz="2300" b="0" i="1" smtClean="0">
                                  <a:solidFill>
                                    <a:srgbClr val="000000"/>
                                  </a:solidFill>
                                  <a:latin typeface="Cambria Math" panose="02040503050406030204" pitchFamily="18" charset="0"/>
                                  <a:ea typeface="Cambria Math" panose="02040503050406030204" pitchFamily="18" charset="0"/>
                                </a:rPr>
                                <m:t>𝑗</m:t>
                              </m:r>
                            </m:sub>
                          </m:sSub>
                        </m:den>
                      </m:f>
                      <m:r>
                        <a:rPr lang="es-MX" altLang="es-MX" sz="2300" b="0" i="1" smtClean="0">
                          <a:solidFill>
                            <a:srgbClr val="000000"/>
                          </a:solidFill>
                          <a:latin typeface="Cambria Math" panose="02040503050406030204" pitchFamily="18" charset="0"/>
                        </a:rPr>
                        <m:t>+</m:t>
                      </m:r>
                      <m:f>
                        <m:fPr>
                          <m:ctrlPr>
                            <a:rPr lang="es-MX" altLang="es-MX" sz="2300" i="1">
                              <a:solidFill>
                                <a:srgbClr val="000000"/>
                              </a:solidFill>
                              <a:latin typeface="Cambria Math" panose="02040503050406030204" pitchFamily="18" charset="0"/>
                            </a:rPr>
                          </m:ctrlPr>
                        </m:fPr>
                        <m:num>
                          <m:r>
                            <a:rPr lang="es-MX" altLang="es-MX" sz="2300" i="1">
                              <a:solidFill>
                                <a:srgbClr val="000000"/>
                              </a:solidFill>
                              <a:latin typeface="Cambria Math" panose="02040503050406030204" pitchFamily="18" charset="0"/>
                              <a:ea typeface="Cambria Math" panose="02040503050406030204" pitchFamily="18" charset="0"/>
                            </a:rPr>
                            <m:t>𝜕</m:t>
                          </m:r>
                          <m:sSub>
                            <m:sSubPr>
                              <m:ctrlPr>
                                <a:rPr lang="es-MX" altLang="es-MX" sz="2300" i="1">
                                  <a:solidFill>
                                    <a:srgbClr val="000000"/>
                                  </a:solidFill>
                                  <a:latin typeface="Cambria Math" panose="02040503050406030204" pitchFamily="18" charset="0"/>
                                  <a:ea typeface="Cambria Math" panose="02040503050406030204" pitchFamily="18" charset="0"/>
                                </a:rPr>
                              </m:ctrlPr>
                            </m:sSubPr>
                            <m:e>
                              <m:r>
                                <a:rPr lang="es-MX" altLang="es-MX" sz="2300" i="1">
                                  <a:solidFill>
                                    <a:srgbClr val="000000"/>
                                  </a:solidFill>
                                  <a:latin typeface="Cambria Math" panose="02040503050406030204" pitchFamily="18" charset="0"/>
                                  <a:ea typeface="Cambria Math" panose="02040503050406030204" pitchFamily="18" charset="0"/>
                                </a:rPr>
                                <m:t>𝑄</m:t>
                              </m:r>
                            </m:e>
                            <m:sub>
                              <m:r>
                                <a:rPr lang="es-MX" altLang="es-MX" sz="2300" i="1">
                                  <a:solidFill>
                                    <a:srgbClr val="000000"/>
                                  </a:solidFill>
                                  <a:latin typeface="Cambria Math" panose="02040503050406030204" pitchFamily="18" charset="0"/>
                                  <a:ea typeface="Cambria Math" panose="02040503050406030204" pitchFamily="18" charset="0"/>
                                </a:rPr>
                                <m:t>𝑗</m:t>
                              </m:r>
                            </m:sub>
                          </m:sSub>
                        </m:num>
                        <m:den>
                          <m:r>
                            <a:rPr lang="es-MX" altLang="es-MX" sz="2300" i="1">
                              <a:solidFill>
                                <a:srgbClr val="000000"/>
                              </a:solidFill>
                              <a:latin typeface="Cambria Math" panose="02040503050406030204" pitchFamily="18" charset="0"/>
                              <a:ea typeface="Cambria Math" panose="02040503050406030204" pitchFamily="18" charset="0"/>
                            </a:rPr>
                            <m:t>𝜕</m:t>
                          </m:r>
                          <m:sSub>
                            <m:sSubPr>
                              <m:ctrlPr>
                                <a:rPr lang="es-MX" altLang="es-MX" sz="2300" i="1">
                                  <a:solidFill>
                                    <a:srgbClr val="000000"/>
                                  </a:solidFill>
                                  <a:latin typeface="Cambria Math" panose="02040503050406030204" pitchFamily="18" charset="0"/>
                                  <a:ea typeface="Cambria Math" panose="02040503050406030204" pitchFamily="18" charset="0"/>
                                </a:rPr>
                              </m:ctrlPr>
                            </m:sSubPr>
                            <m:e>
                              <m:r>
                                <a:rPr lang="es-MX" altLang="es-MX" sz="2300" i="1">
                                  <a:solidFill>
                                    <a:srgbClr val="000000"/>
                                  </a:solidFill>
                                  <a:latin typeface="Cambria Math" panose="02040503050406030204" pitchFamily="18" charset="0"/>
                                  <a:ea typeface="Cambria Math" panose="02040503050406030204" pitchFamily="18" charset="0"/>
                                </a:rPr>
                                <m:t>𝑃𝑢</m:t>
                              </m:r>
                            </m:e>
                            <m:sub>
                              <m:r>
                                <a:rPr lang="es-MX" altLang="es-MX" sz="2300" b="0" i="1" smtClean="0">
                                  <a:solidFill>
                                    <a:srgbClr val="000000"/>
                                  </a:solidFill>
                                  <a:latin typeface="Cambria Math" panose="02040503050406030204" pitchFamily="18" charset="0"/>
                                  <a:ea typeface="Cambria Math" panose="02040503050406030204" pitchFamily="18" charset="0"/>
                                </a:rPr>
                                <m:t>𝑖</m:t>
                              </m:r>
                            </m:sub>
                          </m:sSub>
                        </m:den>
                      </m:f>
                      <m:r>
                        <a:rPr lang="es-MX" altLang="es-MX" sz="2300" b="0" i="1" smtClean="0">
                          <a:solidFill>
                            <a:srgbClr val="000000"/>
                          </a:solidFill>
                          <a:latin typeface="Cambria Math" panose="02040503050406030204" pitchFamily="18" charset="0"/>
                          <a:ea typeface="Cambria Math" panose="02040503050406030204" pitchFamily="18" charset="0"/>
                        </a:rPr>
                        <m:t>=0</m:t>
                      </m:r>
                    </m:oMath>
                  </m:oMathPara>
                </a14:m>
                <a:endParaRPr lang="es-MX" altLang="es-MX" sz="2300" dirty="0" smtClean="0">
                  <a:solidFill>
                    <a:srgbClr val="000000"/>
                  </a:solidFill>
                  <a:latin typeface="Arial" panose="020B0604020202020204" pitchFamily="34" charset="0"/>
                  <a:ea typeface="Times New Roman" panose="02020603050405020304" pitchFamily="18" charset="0"/>
                </a:endParaRPr>
              </a:p>
              <a:p>
                <a:pPr marL="0" lvl="0" indent="0" eaLnBrk="0" fontAlgn="base" hangingPunct="0">
                  <a:lnSpc>
                    <a:spcPct val="100000"/>
                  </a:lnSpc>
                  <a:spcBef>
                    <a:spcPct val="0"/>
                  </a:spcBef>
                  <a:spcAft>
                    <a:spcPct val="0"/>
                  </a:spcAft>
                  <a:buNone/>
                </a:pPr>
                <a:endParaRPr lang="es-MX" altLang="es-MX" sz="2300" dirty="0" smtClean="0">
                  <a:solidFill>
                    <a:srgbClr val="000000"/>
                  </a:solidFill>
                  <a:latin typeface="Arial" panose="020B0604020202020204" pitchFamily="34" charset="0"/>
                  <a:ea typeface="Times New Roman" panose="02020603050405020304" pitchFamily="18" charset="0"/>
                </a:endParaRPr>
              </a:p>
              <a:p>
                <a:pPr marL="0" lvl="0" indent="0" eaLnBrk="0" fontAlgn="base" hangingPunct="0">
                  <a:lnSpc>
                    <a:spcPct val="100000"/>
                  </a:lnSpc>
                  <a:spcBef>
                    <a:spcPct val="0"/>
                  </a:spcBef>
                  <a:spcAft>
                    <a:spcPct val="0"/>
                  </a:spcAft>
                  <a:buNone/>
                </a:pPr>
                <a:r>
                  <a:rPr lang="es-MX" altLang="es-MX" sz="2300" dirty="0" smtClean="0">
                    <a:solidFill>
                      <a:srgbClr val="000000"/>
                    </a:solidFill>
                    <a:latin typeface="Arial" panose="020B0604020202020204" pitchFamily="34" charset="0"/>
                    <a:ea typeface="Times New Roman" panose="02020603050405020304" pitchFamily="18" charset="0"/>
                  </a:rPr>
                  <a:t>b. Es </a:t>
                </a:r>
                <a:r>
                  <a:rPr lang="es-MX" altLang="es-MX" sz="2300" i="1" dirty="0">
                    <a:solidFill>
                      <a:srgbClr val="000000"/>
                    </a:solidFill>
                    <a:latin typeface="Arial" panose="020B0604020202020204" pitchFamily="34" charset="0"/>
                    <a:ea typeface="Times New Roman" panose="02020603050405020304" pitchFamily="18" charset="0"/>
                  </a:rPr>
                  <a:t>cooperativa</a:t>
                </a:r>
                <a:r>
                  <a:rPr lang="es-MX" altLang="es-MX" sz="2300" dirty="0">
                    <a:solidFill>
                      <a:srgbClr val="000000"/>
                    </a:solidFill>
                    <a:latin typeface="Arial" panose="020B0604020202020204" pitchFamily="34" charset="0"/>
                    <a:ea typeface="Times New Roman" panose="02020603050405020304" pitchFamily="18" charset="0"/>
                  </a:rPr>
                  <a:t> cuando</a:t>
                </a:r>
                <a:r>
                  <a:rPr lang="es-MX" altLang="es-MX" sz="2300" dirty="0" smtClean="0">
                    <a:solidFill>
                      <a:srgbClr val="000000"/>
                    </a:solidFill>
                    <a:latin typeface="Arial" panose="020B0604020202020204" pitchFamily="34" charset="0"/>
                    <a:ea typeface="Times New Roman" panose="02020603050405020304" pitchFamily="18" charset="0"/>
                  </a:rPr>
                  <a:t>:</a:t>
                </a:r>
              </a:p>
              <a:p>
                <a:pPr marL="0" lvl="0" indent="0" eaLnBrk="0" fontAlgn="base" hangingPunct="0">
                  <a:lnSpc>
                    <a:spcPct val="100000"/>
                  </a:lnSpc>
                  <a:spcBef>
                    <a:spcPct val="0"/>
                  </a:spcBef>
                  <a:spcAft>
                    <a:spcPct val="0"/>
                  </a:spcAft>
                  <a:buNone/>
                </a:pPr>
                <a14:m>
                  <m:oMathPara xmlns:m="http://schemas.openxmlformats.org/officeDocument/2006/math">
                    <m:oMathParaPr>
                      <m:jc m:val="centerGroup"/>
                    </m:oMathParaPr>
                    <m:oMath xmlns:m="http://schemas.openxmlformats.org/officeDocument/2006/math">
                      <m:f>
                        <m:fPr>
                          <m:ctrlPr>
                            <a:rPr lang="es-MX" altLang="es-MX" sz="2300" i="1">
                              <a:solidFill>
                                <a:srgbClr val="000000"/>
                              </a:solidFill>
                              <a:latin typeface="Cambria Math" panose="02040503050406030204" pitchFamily="18" charset="0"/>
                            </a:rPr>
                          </m:ctrlPr>
                        </m:fPr>
                        <m:num>
                          <m:r>
                            <a:rPr lang="es-MX" altLang="es-MX" sz="2300" i="1">
                              <a:solidFill>
                                <a:srgbClr val="000000"/>
                              </a:solidFill>
                              <a:latin typeface="Cambria Math" panose="02040503050406030204" pitchFamily="18" charset="0"/>
                              <a:ea typeface="Cambria Math" panose="02040503050406030204" pitchFamily="18" charset="0"/>
                            </a:rPr>
                            <m:t>𝜕</m:t>
                          </m:r>
                          <m:sSub>
                            <m:sSubPr>
                              <m:ctrlPr>
                                <a:rPr lang="es-MX" altLang="es-MX" sz="2300" i="1">
                                  <a:solidFill>
                                    <a:srgbClr val="000000"/>
                                  </a:solidFill>
                                  <a:latin typeface="Cambria Math" panose="02040503050406030204" pitchFamily="18" charset="0"/>
                                  <a:ea typeface="Cambria Math" panose="02040503050406030204" pitchFamily="18" charset="0"/>
                                </a:rPr>
                              </m:ctrlPr>
                            </m:sSubPr>
                            <m:e>
                              <m:r>
                                <a:rPr lang="es-MX" altLang="es-MX" sz="2300" i="1">
                                  <a:solidFill>
                                    <a:srgbClr val="000000"/>
                                  </a:solidFill>
                                  <a:latin typeface="Cambria Math" panose="02040503050406030204" pitchFamily="18" charset="0"/>
                                  <a:ea typeface="Cambria Math" panose="02040503050406030204" pitchFamily="18" charset="0"/>
                                </a:rPr>
                                <m:t>𝑄</m:t>
                              </m:r>
                            </m:e>
                            <m:sub>
                              <m:r>
                                <a:rPr lang="es-MX" altLang="es-MX" sz="2300" i="1">
                                  <a:solidFill>
                                    <a:srgbClr val="000000"/>
                                  </a:solidFill>
                                  <a:latin typeface="Cambria Math" panose="02040503050406030204" pitchFamily="18" charset="0"/>
                                  <a:ea typeface="Cambria Math" panose="02040503050406030204" pitchFamily="18" charset="0"/>
                                </a:rPr>
                                <m:t>𝑗</m:t>
                              </m:r>
                            </m:sub>
                          </m:sSub>
                        </m:num>
                        <m:den>
                          <m:r>
                            <a:rPr lang="es-MX" altLang="es-MX" sz="2300" i="1">
                              <a:solidFill>
                                <a:srgbClr val="000000"/>
                              </a:solidFill>
                              <a:latin typeface="Cambria Math" panose="02040503050406030204" pitchFamily="18" charset="0"/>
                              <a:ea typeface="Cambria Math" panose="02040503050406030204" pitchFamily="18" charset="0"/>
                            </a:rPr>
                            <m:t>𝜕</m:t>
                          </m:r>
                          <m:sSub>
                            <m:sSubPr>
                              <m:ctrlPr>
                                <a:rPr lang="es-MX" altLang="es-MX" sz="2300" i="1">
                                  <a:solidFill>
                                    <a:srgbClr val="000000"/>
                                  </a:solidFill>
                                  <a:latin typeface="Cambria Math" panose="02040503050406030204" pitchFamily="18" charset="0"/>
                                  <a:ea typeface="Cambria Math" panose="02040503050406030204" pitchFamily="18" charset="0"/>
                                </a:rPr>
                              </m:ctrlPr>
                            </m:sSubPr>
                            <m:e>
                              <m:r>
                                <a:rPr lang="es-MX" altLang="es-MX" sz="2300" i="1">
                                  <a:solidFill>
                                    <a:srgbClr val="000000"/>
                                  </a:solidFill>
                                  <a:latin typeface="Cambria Math" panose="02040503050406030204" pitchFamily="18" charset="0"/>
                                  <a:ea typeface="Cambria Math" panose="02040503050406030204" pitchFamily="18" charset="0"/>
                                </a:rPr>
                                <m:t>𝑃𝑢</m:t>
                              </m:r>
                            </m:e>
                            <m:sub>
                              <m:r>
                                <a:rPr lang="es-MX" altLang="es-MX" sz="2300" i="1">
                                  <a:solidFill>
                                    <a:srgbClr val="000000"/>
                                  </a:solidFill>
                                  <a:latin typeface="Cambria Math" panose="02040503050406030204" pitchFamily="18" charset="0"/>
                                  <a:ea typeface="Cambria Math" panose="02040503050406030204" pitchFamily="18" charset="0"/>
                                </a:rPr>
                                <m:t>𝑗</m:t>
                              </m:r>
                            </m:sub>
                          </m:sSub>
                        </m:den>
                      </m:f>
                      <m:r>
                        <a:rPr lang="es-MX" altLang="es-MX" sz="2300" b="0" i="1" smtClean="0">
                          <a:solidFill>
                            <a:srgbClr val="000000"/>
                          </a:solidFill>
                          <a:latin typeface="Cambria Math" panose="02040503050406030204" pitchFamily="18" charset="0"/>
                          <a:ea typeface="Cambria Math" panose="02040503050406030204" pitchFamily="18" charset="0"/>
                        </a:rPr>
                        <m:t>&gt;0</m:t>
                      </m:r>
                    </m:oMath>
                  </m:oMathPara>
                </a14:m>
                <a:endParaRPr lang="es-MX" altLang="es-MX" sz="2300" dirty="0">
                  <a:latin typeface="Arial" panose="020B0604020202020204" pitchFamily="34" charset="0"/>
                </a:endParaRPr>
              </a:p>
              <a:p>
                <a:pPr marL="0" lvl="0" indent="0" eaLnBrk="0" fontAlgn="base" hangingPunct="0">
                  <a:lnSpc>
                    <a:spcPct val="100000"/>
                  </a:lnSpc>
                  <a:spcBef>
                    <a:spcPct val="0"/>
                  </a:spcBef>
                  <a:spcAft>
                    <a:spcPct val="0"/>
                  </a:spcAft>
                  <a:buNone/>
                </a:pPr>
                <a:endParaRPr lang="es-MX" altLang="es-MX" sz="2300" dirty="0" smtClean="0">
                  <a:solidFill>
                    <a:srgbClr val="000000"/>
                  </a:solidFill>
                  <a:latin typeface="Arial" panose="020B0604020202020204" pitchFamily="34" charset="0"/>
                  <a:ea typeface="Times New Roman" panose="02020603050405020304" pitchFamily="18" charset="0"/>
                </a:endParaRPr>
              </a:p>
              <a:p>
                <a:pPr marL="0" lvl="0" indent="0" eaLnBrk="0" fontAlgn="base" hangingPunct="0">
                  <a:lnSpc>
                    <a:spcPct val="100000"/>
                  </a:lnSpc>
                  <a:spcBef>
                    <a:spcPct val="0"/>
                  </a:spcBef>
                  <a:spcAft>
                    <a:spcPct val="0"/>
                  </a:spcAft>
                  <a:buNone/>
                </a:pPr>
                <a:r>
                  <a:rPr lang="es-MX" altLang="es-MX" sz="2300" dirty="0" smtClean="0">
                    <a:solidFill>
                      <a:srgbClr val="000000"/>
                    </a:solidFill>
                    <a:latin typeface="Arial" panose="020B0604020202020204" pitchFamily="34" charset="0"/>
                    <a:ea typeface="Times New Roman" panose="02020603050405020304" pitchFamily="18" charset="0"/>
                  </a:rPr>
                  <a:t>c. Y </a:t>
                </a:r>
                <a:r>
                  <a:rPr lang="es-MX" altLang="es-MX" sz="2300" dirty="0">
                    <a:solidFill>
                      <a:srgbClr val="000000"/>
                    </a:solidFill>
                    <a:latin typeface="Arial" panose="020B0604020202020204" pitchFamily="34" charset="0"/>
                    <a:ea typeface="Times New Roman" panose="02020603050405020304" pitchFamily="18" charset="0"/>
                  </a:rPr>
                  <a:t>la publicidad es </a:t>
                </a:r>
                <a:r>
                  <a:rPr lang="es-MX" altLang="es-MX" sz="2300" i="1" dirty="0">
                    <a:solidFill>
                      <a:srgbClr val="000000"/>
                    </a:solidFill>
                    <a:latin typeface="Arial" panose="020B0604020202020204" pitchFamily="34" charset="0"/>
                    <a:ea typeface="Times New Roman" panose="02020603050405020304" pitchFamily="18" charset="0"/>
                  </a:rPr>
                  <a:t>perfectamente</a:t>
                </a:r>
                <a:r>
                  <a:rPr lang="es-MX" altLang="es-MX" sz="2300" b="1" dirty="0">
                    <a:solidFill>
                      <a:srgbClr val="000000"/>
                    </a:solidFill>
                    <a:latin typeface="Arial" panose="020B0604020202020204" pitchFamily="34" charset="0"/>
                    <a:ea typeface="Times New Roman" panose="02020603050405020304" pitchFamily="18" charset="0"/>
                  </a:rPr>
                  <a:t> </a:t>
                </a:r>
                <a:r>
                  <a:rPr lang="es-MX" altLang="es-MX" sz="2300" i="1" dirty="0">
                    <a:solidFill>
                      <a:srgbClr val="000000"/>
                    </a:solidFill>
                    <a:latin typeface="Arial" panose="020B0604020202020204" pitchFamily="34" charset="0"/>
                    <a:ea typeface="Times New Roman" panose="02020603050405020304" pitchFamily="18" charset="0"/>
                  </a:rPr>
                  <a:t>cooperativa</a:t>
                </a:r>
                <a:r>
                  <a:rPr lang="es-MX" altLang="es-MX" sz="2300" dirty="0">
                    <a:solidFill>
                      <a:srgbClr val="000000"/>
                    </a:solidFill>
                    <a:latin typeface="Arial" panose="020B0604020202020204" pitchFamily="34" charset="0"/>
                    <a:ea typeface="Times New Roman" panose="02020603050405020304" pitchFamily="18" charset="0"/>
                  </a:rPr>
                  <a:t> cuando</a:t>
                </a:r>
                <a:endParaRPr lang="es-MX" altLang="es-MX" sz="2300" dirty="0">
                  <a:latin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f>
                        <m:fPr>
                          <m:ctrlPr>
                            <a:rPr lang="es-MX" altLang="es-MX" sz="2300" i="1">
                              <a:solidFill>
                                <a:srgbClr val="000000"/>
                              </a:solidFill>
                              <a:latin typeface="Cambria Math" panose="02040503050406030204" pitchFamily="18" charset="0"/>
                            </a:rPr>
                          </m:ctrlPr>
                        </m:fPr>
                        <m:num>
                          <m:r>
                            <a:rPr lang="es-MX" altLang="es-MX" sz="2300" i="1">
                              <a:solidFill>
                                <a:srgbClr val="000000"/>
                              </a:solidFill>
                              <a:latin typeface="Cambria Math" panose="02040503050406030204" pitchFamily="18" charset="0"/>
                              <a:ea typeface="Cambria Math" panose="02040503050406030204" pitchFamily="18" charset="0"/>
                            </a:rPr>
                            <m:t>𝜕</m:t>
                          </m:r>
                          <m:sSub>
                            <m:sSubPr>
                              <m:ctrlPr>
                                <a:rPr lang="es-MX" altLang="es-MX" sz="2300" i="1">
                                  <a:solidFill>
                                    <a:srgbClr val="000000"/>
                                  </a:solidFill>
                                  <a:latin typeface="Cambria Math" panose="02040503050406030204" pitchFamily="18" charset="0"/>
                                  <a:ea typeface="Cambria Math" panose="02040503050406030204" pitchFamily="18" charset="0"/>
                                </a:rPr>
                              </m:ctrlPr>
                            </m:sSubPr>
                            <m:e>
                              <m:r>
                                <a:rPr lang="es-MX" altLang="es-MX" sz="2300" i="1">
                                  <a:solidFill>
                                    <a:srgbClr val="000000"/>
                                  </a:solidFill>
                                  <a:latin typeface="Cambria Math" panose="02040503050406030204" pitchFamily="18" charset="0"/>
                                  <a:ea typeface="Cambria Math" panose="02040503050406030204" pitchFamily="18" charset="0"/>
                                </a:rPr>
                                <m:t>𝑄</m:t>
                              </m:r>
                            </m:e>
                            <m:sub>
                              <m:r>
                                <a:rPr lang="es-MX" altLang="es-MX" sz="2300" i="1">
                                  <a:solidFill>
                                    <a:srgbClr val="000000"/>
                                  </a:solidFill>
                                  <a:latin typeface="Cambria Math" panose="02040503050406030204" pitchFamily="18" charset="0"/>
                                  <a:ea typeface="Cambria Math" panose="02040503050406030204" pitchFamily="18" charset="0"/>
                                </a:rPr>
                                <m:t>𝑗</m:t>
                              </m:r>
                            </m:sub>
                          </m:sSub>
                        </m:num>
                        <m:den>
                          <m:r>
                            <a:rPr lang="es-MX" altLang="es-MX" sz="2300" i="1">
                              <a:solidFill>
                                <a:srgbClr val="000000"/>
                              </a:solidFill>
                              <a:latin typeface="Cambria Math" panose="02040503050406030204" pitchFamily="18" charset="0"/>
                              <a:ea typeface="Cambria Math" panose="02040503050406030204" pitchFamily="18" charset="0"/>
                            </a:rPr>
                            <m:t>𝜕</m:t>
                          </m:r>
                          <m:sSub>
                            <m:sSubPr>
                              <m:ctrlPr>
                                <a:rPr lang="es-MX" altLang="es-MX" sz="2300" i="1">
                                  <a:solidFill>
                                    <a:srgbClr val="000000"/>
                                  </a:solidFill>
                                  <a:latin typeface="Cambria Math" panose="02040503050406030204" pitchFamily="18" charset="0"/>
                                  <a:ea typeface="Cambria Math" panose="02040503050406030204" pitchFamily="18" charset="0"/>
                                </a:rPr>
                              </m:ctrlPr>
                            </m:sSubPr>
                            <m:e>
                              <m:r>
                                <a:rPr lang="es-MX" altLang="es-MX" sz="2300" i="1">
                                  <a:solidFill>
                                    <a:srgbClr val="000000"/>
                                  </a:solidFill>
                                  <a:latin typeface="Cambria Math" panose="02040503050406030204" pitchFamily="18" charset="0"/>
                                  <a:ea typeface="Cambria Math" panose="02040503050406030204" pitchFamily="18" charset="0"/>
                                </a:rPr>
                                <m:t>𝑃𝑢</m:t>
                              </m:r>
                            </m:e>
                            <m:sub>
                              <m:r>
                                <a:rPr lang="es-MX" altLang="es-MX" sz="2300" i="1">
                                  <a:solidFill>
                                    <a:srgbClr val="000000"/>
                                  </a:solidFill>
                                  <a:latin typeface="Cambria Math" panose="02040503050406030204" pitchFamily="18" charset="0"/>
                                  <a:ea typeface="Cambria Math" panose="02040503050406030204" pitchFamily="18" charset="0"/>
                                </a:rPr>
                                <m:t>𝑗</m:t>
                              </m:r>
                            </m:sub>
                          </m:sSub>
                        </m:den>
                      </m:f>
                      <m:r>
                        <a:rPr lang="es-MX" altLang="es-MX" sz="2300" b="0" i="1" smtClean="0">
                          <a:solidFill>
                            <a:srgbClr val="000000"/>
                          </a:solidFill>
                          <a:latin typeface="Cambria Math" panose="02040503050406030204" pitchFamily="18" charset="0"/>
                          <a:ea typeface="Cambria Math" panose="02040503050406030204" pitchFamily="18" charset="0"/>
                        </a:rPr>
                        <m:t>=</m:t>
                      </m:r>
                      <m:f>
                        <m:fPr>
                          <m:ctrlPr>
                            <a:rPr lang="es-MX" altLang="es-MX" sz="2300" i="1">
                              <a:solidFill>
                                <a:srgbClr val="000000"/>
                              </a:solidFill>
                              <a:latin typeface="Cambria Math" panose="02040503050406030204" pitchFamily="18" charset="0"/>
                            </a:rPr>
                          </m:ctrlPr>
                        </m:fPr>
                        <m:num>
                          <m:r>
                            <a:rPr lang="es-MX" altLang="es-MX" sz="2300" i="1">
                              <a:solidFill>
                                <a:srgbClr val="000000"/>
                              </a:solidFill>
                              <a:latin typeface="Cambria Math" panose="02040503050406030204" pitchFamily="18" charset="0"/>
                              <a:ea typeface="Cambria Math" panose="02040503050406030204" pitchFamily="18" charset="0"/>
                            </a:rPr>
                            <m:t>𝜕</m:t>
                          </m:r>
                          <m:sSub>
                            <m:sSubPr>
                              <m:ctrlPr>
                                <a:rPr lang="es-MX" altLang="es-MX" sz="2300" i="1">
                                  <a:solidFill>
                                    <a:srgbClr val="000000"/>
                                  </a:solidFill>
                                  <a:latin typeface="Cambria Math" panose="02040503050406030204" pitchFamily="18" charset="0"/>
                                  <a:ea typeface="Cambria Math" panose="02040503050406030204" pitchFamily="18" charset="0"/>
                                </a:rPr>
                              </m:ctrlPr>
                            </m:sSubPr>
                            <m:e>
                              <m:r>
                                <a:rPr lang="es-MX" altLang="es-MX" sz="2300" i="1">
                                  <a:solidFill>
                                    <a:srgbClr val="000000"/>
                                  </a:solidFill>
                                  <a:latin typeface="Cambria Math" panose="02040503050406030204" pitchFamily="18" charset="0"/>
                                  <a:ea typeface="Cambria Math" panose="02040503050406030204" pitchFamily="18" charset="0"/>
                                </a:rPr>
                                <m:t>𝑄</m:t>
                              </m:r>
                            </m:e>
                            <m:sub>
                              <m:r>
                                <a:rPr lang="es-MX" altLang="es-MX" sz="2300" i="1">
                                  <a:solidFill>
                                    <a:srgbClr val="000000"/>
                                  </a:solidFill>
                                  <a:latin typeface="Cambria Math" panose="02040503050406030204" pitchFamily="18" charset="0"/>
                                  <a:ea typeface="Cambria Math" panose="02040503050406030204" pitchFamily="18" charset="0"/>
                                </a:rPr>
                                <m:t>𝑗</m:t>
                              </m:r>
                            </m:sub>
                          </m:sSub>
                        </m:num>
                        <m:den>
                          <m:r>
                            <a:rPr lang="es-MX" altLang="es-MX" sz="2300" i="1">
                              <a:solidFill>
                                <a:srgbClr val="000000"/>
                              </a:solidFill>
                              <a:latin typeface="Cambria Math" panose="02040503050406030204" pitchFamily="18" charset="0"/>
                              <a:ea typeface="Cambria Math" panose="02040503050406030204" pitchFamily="18" charset="0"/>
                            </a:rPr>
                            <m:t>𝜕</m:t>
                          </m:r>
                          <m:sSub>
                            <m:sSubPr>
                              <m:ctrlPr>
                                <a:rPr lang="es-MX" altLang="es-MX" sz="2300" i="1">
                                  <a:solidFill>
                                    <a:srgbClr val="000000"/>
                                  </a:solidFill>
                                  <a:latin typeface="Cambria Math" panose="02040503050406030204" pitchFamily="18" charset="0"/>
                                  <a:ea typeface="Cambria Math" panose="02040503050406030204" pitchFamily="18" charset="0"/>
                                </a:rPr>
                              </m:ctrlPr>
                            </m:sSubPr>
                            <m:e>
                              <m:r>
                                <a:rPr lang="es-MX" altLang="es-MX" sz="2300" i="1">
                                  <a:solidFill>
                                    <a:srgbClr val="000000"/>
                                  </a:solidFill>
                                  <a:latin typeface="Cambria Math" panose="02040503050406030204" pitchFamily="18" charset="0"/>
                                  <a:ea typeface="Cambria Math" panose="02040503050406030204" pitchFamily="18" charset="0"/>
                                </a:rPr>
                                <m:t>𝑃𝑢</m:t>
                              </m:r>
                            </m:e>
                            <m:sub>
                              <m:r>
                                <a:rPr lang="es-MX" altLang="es-MX" sz="2300" i="1">
                                  <a:solidFill>
                                    <a:srgbClr val="000000"/>
                                  </a:solidFill>
                                  <a:latin typeface="Cambria Math" panose="02040503050406030204" pitchFamily="18" charset="0"/>
                                  <a:ea typeface="Cambria Math" panose="02040503050406030204" pitchFamily="18" charset="0"/>
                                </a:rPr>
                                <m:t>𝑖</m:t>
                              </m:r>
                            </m:sub>
                          </m:sSub>
                        </m:den>
                      </m:f>
                    </m:oMath>
                  </m:oMathPara>
                </a14:m>
                <a:endParaRPr lang="es-MX" sz="23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609600"/>
                <a:ext cx="10515600" cy="6019800"/>
              </a:xfrm>
              <a:blipFill rotWithShape="0">
                <a:blip r:embed="rId2"/>
                <a:stretch>
                  <a:fillRect l="-870" t="-709"/>
                </a:stretch>
              </a:blipFill>
            </p:spPr>
            <p:txBody>
              <a:bodyPr/>
              <a:lstStyle/>
              <a:p>
                <a:r>
                  <a:rPr lang="es-MX">
                    <a:noFill/>
                  </a:rPr>
                  <a:t> </a:t>
                </a:r>
              </a:p>
            </p:txBody>
          </p:sp>
        </mc:Fallback>
      </mc:AlternateContent>
      <p:grpSp>
        <p:nvGrpSpPr>
          <p:cNvPr id="19" name="Group 320786"/>
          <p:cNvGrpSpPr/>
          <p:nvPr/>
        </p:nvGrpSpPr>
        <p:grpSpPr>
          <a:xfrm>
            <a:off x="0" y="0"/>
            <a:ext cx="10795" cy="12065"/>
            <a:chOff x="0" y="0"/>
            <a:chExt cx="10795" cy="12065"/>
          </a:xfrm>
        </p:grpSpPr>
        <p:pic>
          <p:nvPicPr>
            <p:cNvPr id="20" name="Picture 60507"/>
            <p:cNvPicPr/>
            <p:nvPr/>
          </p:nvPicPr>
          <p:blipFill>
            <a:blip r:embed="rId3"/>
            <a:stretch>
              <a:fillRect/>
            </a:stretch>
          </p:blipFill>
          <p:spPr>
            <a:xfrm>
              <a:off x="0" y="0"/>
              <a:ext cx="10795" cy="3757"/>
            </a:xfrm>
            <a:prstGeom prst="rect">
              <a:avLst/>
            </a:prstGeom>
          </p:spPr>
        </p:pic>
        <p:pic>
          <p:nvPicPr>
            <p:cNvPr id="21" name="Picture 60509"/>
            <p:cNvPicPr/>
            <p:nvPr/>
          </p:nvPicPr>
          <p:blipFill>
            <a:blip r:embed="rId3"/>
            <a:stretch>
              <a:fillRect/>
            </a:stretch>
          </p:blipFill>
          <p:spPr>
            <a:xfrm>
              <a:off x="0" y="3757"/>
              <a:ext cx="10795" cy="3757"/>
            </a:xfrm>
            <a:prstGeom prst="rect">
              <a:avLst/>
            </a:prstGeom>
          </p:spPr>
        </p:pic>
        <p:pic>
          <p:nvPicPr>
            <p:cNvPr id="22" name="Picture 60511"/>
            <p:cNvPicPr/>
            <p:nvPr/>
          </p:nvPicPr>
          <p:blipFill>
            <a:blip r:embed="rId3"/>
            <a:stretch>
              <a:fillRect/>
            </a:stretch>
          </p:blipFill>
          <p:spPr>
            <a:xfrm>
              <a:off x="0" y="7514"/>
              <a:ext cx="10795" cy="3757"/>
            </a:xfrm>
            <a:prstGeom prst="rect">
              <a:avLst/>
            </a:prstGeom>
          </p:spPr>
        </p:pic>
        <p:pic>
          <p:nvPicPr>
            <p:cNvPr id="23" name="Picture 60513"/>
            <p:cNvPicPr/>
            <p:nvPr/>
          </p:nvPicPr>
          <p:blipFill>
            <a:blip r:embed="rId4"/>
            <a:stretch>
              <a:fillRect/>
            </a:stretch>
          </p:blipFill>
          <p:spPr>
            <a:xfrm>
              <a:off x="0" y="11271"/>
              <a:ext cx="10795" cy="794"/>
            </a:xfrm>
            <a:prstGeom prst="rect">
              <a:avLst/>
            </a:prstGeom>
          </p:spPr>
        </p:pic>
      </p:grpSp>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23</a:t>
            </a:fld>
            <a:endParaRPr lang="es-MX"/>
          </a:p>
        </p:txBody>
      </p:sp>
    </p:spTree>
    <p:extLst>
      <p:ext uri="{BB962C8B-B14F-4D97-AF65-F5344CB8AC3E}">
        <p14:creationId xmlns:p14="http://schemas.microsoft.com/office/powerpoint/2010/main" val="36884365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4436" y="349391"/>
            <a:ext cx="10354236" cy="3388892"/>
          </a:xfrm>
        </p:spPr>
        <p:txBody>
          <a:bodyPr>
            <a:noAutofit/>
          </a:bodyPr>
          <a:lstStyle/>
          <a:p>
            <a:r>
              <a:rPr lang="es-MX" sz="2200" dirty="0" smtClean="0">
                <a:latin typeface="Calibri" panose="020F0502020204030204" pitchFamily="34" charset="0"/>
                <a:cs typeface="Calibri" panose="020F0502020204030204" pitchFamily="34" charset="0"/>
              </a:rPr>
              <a:t>Roberts</a:t>
            </a:r>
            <a:r>
              <a:rPr lang="es-MX" sz="2200" dirty="0">
                <a:latin typeface="Calibri" panose="020F0502020204030204" pitchFamily="34" charset="0"/>
                <a:cs typeface="Calibri" panose="020F0502020204030204" pitchFamily="34" charset="0"/>
              </a:rPr>
              <a:t>, Mark y </a:t>
            </a:r>
            <a:r>
              <a:rPr lang="es-MX" sz="2200" dirty="0" err="1">
                <a:latin typeface="Calibri" panose="020F0502020204030204" pitchFamily="34" charset="0"/>
                <a:cs typeface="Calibri" panose="020F0502020204030204" pitchFamily="34" charset="0"/>
              </a:rPr>
              <a:t>Samuelson</a:t>
            </a:r>
            <a:r>
              <a:rPr lang="es-MX" sz="2200" dirty="0">
                <a:latin typeface="Calibri" panose="020F0502020204030204" pitchFamily="34" charset="0"/>
                <a:cs typeface="Calibri" panose="020F0502020204030204" pitchFamily="34" charset="0"/>
              </a:rPr>
              <a:t> (1988) sugieren que los gastos de publicidad de los cigarros son de naturaleza cooperativa, en tanto que los de refrescos son depredadores. </a:t>
            </a:r>
          </a:p>
          <a:p>
            <a:r>
              <a:rPr lang="es-MX" sz="2200" dirty="0" err="1">
                <a:latin typeface="Calibri" panose="020F0502020204030204" pitchFamily="34" charset="0"/>
                <a:cs typeface="Calibri" panose="020F0502020204030204" pitchFamily="34" charset="0"/>
              </a:rPr>
              <a:t>Bain</a:t>
            </a:r>
            <a:r>
              <a:rPr lang="es-MX" sz="2200" dirty="0">
                <a:latin typeface="Calibri" panose="020F0502020204030204" pitchFamily="34" charset="0"/>
                <a:cs typeface="Calibri" panose="020F0502020204030204" pitchFamily="34" charset="0"/>
              </a:rPr>
              <a:t> (1956) argumentó que el gasto en publicidad puede actuar como una barrera de entrada al elevar los costos irrecuperables. </a:t>
            </a:r>
            <a:r>
              <a:rPr lang="es-MX" sz="2200" dirty="0" smtClean="0">
                <a:latin typeface="Calibri" panose="020F0502020204030204" pitchFamily="34" charset="0"/>
                <a:cs typeface="Calibri" panose="020F0502020204030204" pitchFamily="34" charset="0"/>
              </a:rPr>
              <a:t>La </a:t>
            </a:r>
            <a:r>
              <a:rPr lang="es-MX" sz="2200" dirty="0">
                <a:latin typeface="Calibri" panose="020F0502020204030204" pitchFamily="34" charset="0"/>
                <a:cs typeface="Calibri" panose="020F0502020204030204" pitchFamily="34" charset="0"/>
              </a:rPr>
              <a:t>entrada a una industria requería un nivel mínimo de gasto de inversión en publicidad para ser eficaz para atraer consumidores. </a:t>
            </a:r>
            <a:r>
              <a:rPr lang="es-MX" sz="2200" dirty="0" smtClean="0">
                <a:latin typeface="Calibri" panose="020F0502020204030204" pitchFamily="34" charset="0"/>
                <a:cs typeface="Calibri" panose="020F0502020204030204" pitchFamily="34" charset="0"/>
              </a:rPr>
              <a:t>La </a:t>
            </a:r>
            <a:r>
              <a:rPr lang="es-MX" sz="2200" dirty="0">
                <a:latin typeface="Calibri" panose="020F0502020204030204" pitchFamily="34" charset="0"/>
                <a:cs typeface="Calibri" panose="020F0502020204030204" pitchFamily="34" charset="0"/>
              </a:rPr>
              <a:t>necesidad de publicidad está determinada de manera exógena. </a:t>
            </a:r>
          </a:p>
          <a:p>
            <a:r>
              <a:rPr lang="es-MX" sz="2200" dirty="0" smtClean="0">
                <a:latin typeface="Calibri" panose="020F0502020204030204" pitchFamily="34" charset="0"/>
                <a:cs typeface="Calibri" panose="020F0502020204030204" pitchFamily="34" charset="0"/>
              </a:rPr>
              <a:t>El </a:t>
            </a:r>
            <a:r>
              <a:rPr lang="es-MX" sz="2200" dirty="0">
                <a:latin typeface="Calibri" panose="020F0502020204030204" pitchFamily="34" charset="0"/>
                <a:cs typeface="Calibri" panose="020F0502020204030204" pitchFamily="34" charset="0"/>
              </a:rPr>
              <a:t>gasto de inversión también puede ser un gasto estratégico de naturaleza endógena </a:t>
            </a:r>
            <a:r>
              <a:rPr lang="es-MX" sz="2200" dirty="0" smtClean="0">
                <a:latin typeface="Calibri" panose="020F0502020204030204" pitchFamily="34" charset="0"/>
                <a:cs typeface="Calibri" panose="020F0502020204030204" pitchFamily="34" charset="0"/>
              </a:rPr>
              <a:t>en </a:t>
            </a:r>
            <a:r>
              <a:rPr lang="es-MX" sz="2200" dirty="0">
                <a:latin typeface="Calibri" panose="020F0502020204030204" pitchFamily="34" charset="0"/>
                <a:cs typeface="Calibri" panose="020F0502020204030204" pitchFamily="34" charset="0"/>
              </a:rPr>
              <a:t>competencia en forma similar a la determinación de precios y cantidades (Sutton, 1991). </a:t>
            </a:r>
          </a:p>
        </p:txBody>
      </p:sp>
      <p:pic>
        <p:nvPicPr>
          <p:cNvPr id="2" name="Imagen 1"/>
          <p:cNvPicPr>
            <a:picLocks noChangeAspect="1"/>
          </p:cNvPicPr>
          <p:nvPr/>
        </p:nvPicPr>
        <p:blipFill>
          <a:blip r:embed="rId2"/>
          <a:stretch>
            <a:fillRect/>
          </a:stretch>
        </p:blipFill>
        <p:spPr>
          <a:xfrm>
            <a:off x="1311583" y="3786371"/>
            <a:ext cx="3552000" cy="2664000"/>
          </a:xfrm>
          <a:prstGeom prst="rect">
            <a:avLst/>
          </a:prstGeom>
        </p:spPr>
      </p:pic>
      <p:sp>
        <p:nvSpPr>
          <p:cNvPr id="4" name="Rectángulo 3"/>
          <p:cNvSpPr/>
          <p:nvPr/>
        </p:nvSpPr>
        <p:spPr>
          <a:xfrm>
            <a:off x="398933" y="6388569"/>
            <a:ext cx="6096000" cy="523220"/>
          </a:xfrm>
          <a:prstGeom prst="rect">
            <a:avLst/>
          </a:prstGeom>
        </p:spPr>
        <p:txBody>
          <a:bodyPr>
            <a:spAutoFit/>
          </a:bodyPr>
          <a:lstStyle/>
          <a:p>
            <a:r>
              <a:rPr lang="es-MX" sz="1400" dirty="0"/>
              <a:t>http://www.campeche.com.mx/cigarros-no-podran-anunciarse-en-revistas/publicidad-cigarros/</a:t>
            </a:r>
          </a:p>
        </p:txBody>
      </p:sp>
      <p:pic>
        <p:nvPicPr>
          <p:cNvPr id="5" name="Imagen 4"/>
          <p:cNvPicPr>
            <a:picLocks noChangeAspect="1"/>
          </p:cNvPicPr>
          <p:nvPr/>
        </p:nvPicPr>
        <p:blipFill>
          <a:blip r:embed="rId3"/>
          <a:stretch>
            <a:fillRect/>
          </a:stretch>
        </p:blipFill>
        <p:spPr>
          <a:xfrm>
            <a:off x="7153195" y="3443426"/>
            <a:ext cx="2371478" cy="2916000"/>
          </a:xfrm>
          <a:prstGeom prst="rect">
            <a:avLst/>
          </a:prstGeom>
        </p:spPr>
      </p:pic>
      <p:sp>
        <p:nvSpPr>
          <p:cNvPr id="6" name="Rectángulo 5"/>
          <p:cNvSpPr/>
          <p:nvPr/>
        </p:nvSpPr>
        <p:spPr>
          <a:xfrm>
            <a:off x="6763871" y="6359426"/>
            <a:ext cx="3412828" cy="523220"/>
          </a:xfrm>
          <a:prstGeom prst="rect">
            <a:avLst/>
          </a:prstGeom>
        </p:spPr>
        <p:txBody>
          <a:bodyPr wrap="square">
            <a:spAutoFit/>
          </a:bodyPr>
          <a:lstStyle/>
          <a:p>
            <a:r>
              <a:rPr lang="es-MX" sz="1400" dirty="0"/>
              <a:t>http://lagaseosayelsifon.blogspot.com/2010/06/carteles-y-publicidad_01.html</a:t>
            </a:r>
          </a:p>
        </p:txBody>
      </p:sp>
      <p:sp>
        <p:nvSpPr>
          <p:cNvPr id="7" name="Marcador de número de diapositiva 6"/>
          <p:cNvSpPr>
            <a:spLocks noGrp="1"/>
          </p:cNvSpPr>
          <p:nvPr>
            <p:ph type="sldNum" sz="quarter" idx="12"/>
          </p:nvPr>
        </p:nvSpPr>
        <p:spPr/>
        <p:txBody>
          <a:bodyPr>
            <a:normAutofit lnSpcReduction="10000"/>
          </a:bodyPr>
          <a:lstStyle/>
          <a:p>
            <a:fld id="{682D36C9-6D5B-4A5A-97B2-A0F6C8BF2986}" type="slidenum">
              <a:rPr lang="es-MX" smtClean="0"/>
              <a:t>24</a:t>
            </a:fld>
            <a:endParaRPr lang="es-MX"/>
          </a:p>
        </p:txBody>
      </p:sp>
    </p:spTree>
    <p:extLst>
      <p:ext uri="{BB962C8B-B14F-4D97-AF65-F5344CB8AC3E}">
        <p14:creationId xmlns:p14="http://schemas.microsoft.com/office/powerpoint/2010/main" val="7171027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13767" y="609601"/>
            <a:ext cx="10515600" cy="2537011"/>
          </a:xfrm>
        </p:spPr>
        <p:txBody>
          <a:bodyPr>
            <a:normAutofit/>
          </a:bodyPr>
          <a:lstStyle/>
          <a:p>
            <a:r>
              <a:rPr lang="es-MX" sz="2400" dirty="0">
                <a:latin typeface="Calibri" panose="020F0502020204030204" pitchFamily="34" charset="0"/>
                <a:cs typeface="Calibri" panose="020F0502020204030204" pitchFamily="34" charset="0"/>
              </a:rPr>
              <a:t>El caso de </a:t>
            </a:r>
            <a:r>
              <a:rPr lang="es-MX" sz="2400" dirty="0" smtClean="0">
                <a:latin typeface="Calibri" panose="020F0502020204030204" pitchFamily="34" charset="0"/>
                <a:cs typeface="Calibri" panose="020F0502020204030204" pitchFamily="34" charset="0"/>
              </a:rPr>
              <a:t>Maxwell </a:t>
            </a:r>
            <a:r>
              <a:rPr lang="es-MX" sz="2400" dirty="0" err="1">
                <a:latin typeface="Calibri" panose="020F0502020204030204" pitchFamily="34" charset="0"/>
                <a:cs typeface="Calibri" panose="020F0502020204030204" pitchFamily="34" charset="0"/>
              </a:rPr>
              <a:t>H</a:t>
            </a:r>
            <a:r>
              <a:rPr lang="es-MX" sz="2400" dirty="0" err="1" smtClean="0">
                <a:latin typeface="Calibri" panose="020F0502020204030204" pitchFamily="34" charset="0"/>
                <a:cs typeface="Calibri" panose="020F0502020204030204" pitchFamily="34" charset="0"/>
              </a:rPr>
              <a:t>ouse</a:t>
            </a:r>
            <a:r>
              <a:rPr lang="es-MX" sz="2400" dirty="0" smtClean="0">
                <a:latin typeface="Calibri" panose="020F0502020204030204" pitchFamily="34" charset="0"/>
                <a:cs typeface="Calibri" panose="020F0502020204030204" pitchFamily="34" charset="0"/>
              </a:rPr>
              <a:t> </a:t>
            </a:r>
            <a:r>
              <a:rPr lang="es-MX" sz="2400" dirty="0">
                <a:latin typeface="Calibri" panose="020F0502020204030204" pitchFamily="34" charset="0"/>
                <a:cs typeface="Calibri" panose="020F0502020204030204" pitchFamily="34" charset="0"/>
              </a:rPr>
              <a:t>muestra la utilización de una campaña intensiva de ventas para resistir a la entrada. </a:t>
            </a:r>
            <a:r>
              <a:rPr lang="es-MX" sz="2400" dirty="0" smtClean="0">
                <a:latin typeface="Calibri" panose="020F0502020204030204" pitchFamily="34" charset="0"/>
                <a:cs typeface="Calibri" panose="020F0502020204030204" pitchFamily="34" charset="0"/>
              </a:rPr>
              <a:t>Una </a:t>
            </a:r>
            <a:r>
              <a:rPr lang="es-MX" sz="2400" dirty="0">
                <a:latin typeface="Calibri" panose="020F0502020204030204" pitchFamily="34" charset="0"/>
                <a:cs typeface="Calibri" panose="020F0502020204030204" pitchFamily="34" charset="0"/>
              </a:rPr>
              <a:t>compañía de café tiene una mayor lealtad de sus consumidores comparada con la que poseen otras empresas. </a:t>
            </a:r>
            <a:endParaRPr lang="es-MX" sz="2400" dirty="0" smtClean="0">
              <a:latin typeface="Calibri" panose="020F0502020204030204" pitchFamily="34" charset="0"/>
              <a:cs typeface="Calibri" panose="020F0502020204030204" pitchFamily="34" charset="0"/>
            </a:endParaRPr>
          </a:p>
          <a:p>
            <a:r>
              <a:rPr lang="es-MX" sz="2400" dirty="0" smtClean="0">
                <a:latin typeface="Calibri" panose="020F0502020204030204" pitchFamily="34" charset="0"/>
                <a:cs typeface="Calibri" panose="020F0502020204030204" pitchFamily="34" charset="0"/>
              </a:rPr>
              <a:t>Al </a:t>
            </a:r>
            <a:r>
              <a:rPr lang="es-MX" sz="2400" dirty="0">
                <a:latin typeface="Calibri" panose="020F0502020204030204" pitchFamily="34" charset="0"/>
                <a:cs typeface="Calibri" panose="020F0502020204030204" pitchFamily="34" charset="0"/>
              </a:rPr>
              <a:t>verse amenazada </a:t>
            </a:r>
            <a:r>
              <a:rPr lang="es-MX" sz="2400" dirty="0" smtClean="0">
                <a:latin typeface="Calibri" panose="020F0502020204030204" pitchFamily="34" charset="0"/>
                <a:cs typeface="Calibri" panose="020F0502020204030204" pitchFamily="34" charset="0"/>
              </a:rPr>
              <a:t>en </a:t>
            </a:r>
            <a:r>
              <a:rPr lang="es-MX" sz="2400" dirty="0">
                <a:latin typeface="Calibri" panose="020F0502020204030204" pitchFamily="34" charset="0"/>
                <a:cs typeface="Calibri" panose="020F0502020204030204" pitchFamily="34" charset="0"/>
              </a:rPr>
              <a:t>un mercado en el que antes no había estado presente </a:t>
            </a:r>
            <a:r>
              <a:rPr lang="es-MX" sz="2400" dirty="0" smtClean="0">
                <a:latin typeface="Calibri" panose="020F0502020204030204" pitchFamily="34" charset="0"/>
                <a:cs typeface="Calibri" panose="020F0502020204030204" pitchFamily="34" charset="0"/>
              </a:rPr>
              <a:t>una empresa, </a:t>
            </a:r>
            <a:r>
              <a:rPr lang="es-MX" sz="2400" dirty="0">
                <a:latin typeface="Calibri" panose="020F0502020204030204" pitchFamily="34" charset="0"/>
                <a:cs typeface="Calibri" panose="020F0502020204030204" pitchFamily="34" charset="0"/>
              </a:rPr>
              <a:t>incrementó aceleradamente su gasto publicitario –50% más que su rival- y copió sus anuncios para disminuir el efecto de su aparente novedad.</a:t>
            </a:r>
          </a:p>
        </p:txBody>
      </p:sp>
      <p:pic>
        <p:nvPicPr>
          <p:cNvPr id="2" name="Imagen 1"/>
          <p:cNvPicPr>
            <a:picLocks noChangeAspect="1"/>
          </p:cNvPicPr>
          <p:nvPr/>
        </p:nvPicPr>
        <p:blipFill>
          <a:blip r:embed="rId2"/>
          <a:stretch>
            <a:fillRect/>
          </a:stretch>
        </p:blipFill>
        <p:spPr>
          <a:xfrm>
            <a:off x="653989" y="3547669"/>
            <a:ext cx="4606337" cy="2664000"/>
          </a:xfrm>
          <a:prstGeom prst="rect">
            <a:avLst/>
          </a:prstGeom>
        </p:spPr>
      </p:pic>
      <p:sp>
        <p:nvSpPr>
          <p:cNvPr id="4" name="Rectángulo 3"/>
          <p:cNvSpPr/>
          <p:nvPr/>
        </p:nvSpPr>
        <p:spPr>
          <a:xfrm>
            <a:off x="653989" y="6211669"/>
            <a:ext cx="4917577" cy="584775"/>
          </a:xfrm>
          <a:prstGeom prst="rect">
            <a:avLst/>
          </a:prstGeom>
        </p:spPr>
        <p:txBody>
          <a:bodyPr wrap="square">
            <a:spAutoFit/>
          </a:bodyPr>
          <a:lstStyle/>
          <a:p>
            <a:r>
              <a:rPr lang="es-MX" sz="1600" dirty="0"/>
              <a:t>https://blog.sirena.app/capacitacion-en-ventas-para-tus-vendedores</a:t>
            </a:r>
          </a:p>
        </p:txBody>
      </p:sp>
      <p:pic>
        <p:nvPicPr>
          <p:cNvPr id="5" name="Imagen 4"/>
          <p:cNvPicPr>
            <a:picLocks noChangeAspect="1"/>
          </p:cNvPicPr>
          <p:nvPr/>
        </p:nvPicPr>
        <p:blipFill>
          <a:blip r:embed="rId3"/>
          <a:stretch>
            <a:fillRect/>
          </a:stretch>
        </p:blipFill>
        <p:spPr>
          <a:xfrm>
            <a:off x="7373750" y="3588056"/>
            <a:ext cx="1867500" cy="2700000"/>
          </a:xfrm>
          <a:prstGeom prst="rect">
            <a:avLst/>
          </a:prstGeom>
        </p:spPr>
      </p:pic>
      <p:sp>
        <p:nvSpPr>
          <p:cNvPr id="6" name="Rectángulo 5"/>
          <p:cNvSpPr/>
          <p:nvPr/>
        </p:nvSpPr>
        <p:spPr>
          <a:xfrm>
            <a:off x="6096000" y="6290327"/>
            <a:ext cx="4984376" cy="584775"/>
          </a:xfrm>
          <a:prstGeom prst="rect">
            <a:avLst/>
          </a:prstGeom>
        </p:spPr>
        <p:txBody>
          <a:bodyPr wrap="square">
            <a:spAutoFit/>
          </a:bodyPr>
          <a:lstStyle/>
          <a:p>
            <a:r>
              <a:rPr lang="es-MX" sz="1600" dirty="0"/>
              <a:t>https://www.franquiciasdecafe.com.mx/wp-content/uploads/2013/11/starbucks-marketing.jpg</a:t>
            </a:r>
          </a:p>
        </p:txBody>
      </p:sp>
      <p:sp>
        <p:nvSpPr>
          <p:cNvPr id="7" name="Marcador de número de diapositiva 6"/>
          <p:cNvSpPr>
            <a:spLocks noGrp="1"/>
          </p:cNvSpPr>
          <p:nvPr>
            <p:ph type="sldNum" sz="quarter" idx="12"/>
          </p:nvPr>
        </p:nvSpPr>
        <p:spPr/>
        <p:txBody>
          <a:bodyPr>
            <a:normAutofit lnSpcReduction="10000"/>
          </a:bodyPr>
          <a:lstStyle/>
          <a:p>
            <a:fld id="{682D36C9-6D5B-4A5A-97B2-A0F6C8BF2986}" type="slidenum">
              <a:rPr lang="es-MX" smtClean="0"/>
              <a:t>25</a:t>
            </a:fld>
            <a:endParaRPr lang="es-MX"/>
          </a:p>
        </p:txBody>
      </p:sp>
    </p:spTree>
    <p:extLst>
      <p:ext uri="{BB962C8B-B14F-4D97-AF65-F5344CB8AC3E}">
        <p14:creationId xmlns:p14="http://schemas.microsoft.com/office/powerpoint/2010/main" val="32268123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5472" y="257550"/>
            <a:ext cx="10515600" cy="757822"/>
          </a:xfrm>
        </p:spPr>
        <p:txBody>
          <a:bodyPr>
            <a:normAutofit/>
          </a:bodyPr>
          <a:lstStyle/>
          <a:p>
            <a:r>
              <a:rPr lang="es-MX" sz="3600" dirty="0">
                <a:latin typeface="Calibri" panose="020F0502020204030204" pitchFamily="34" charset="0"/>
                <a:cs typeface="Calibri" panose="020F0502020204030204" pitchFamily="34" charset="0"/>
              </a:rPr>
              <a:t>Estructura de mercado y publicidad</a:t>
            </a:r>
          </a:p>
        </p:txBody>
      </p:sp>
      <p:sp>
        <p:nvSpPr>
          <p:cNvPr id="3" name="Marcador de contenido 2"/>
          <p:cNvSpPr>
            <a:spLocks noGrp="1"/>
          </p:cNvSpPr>
          <p:nvPr>
            <p:ph idx="1"/>
          </p:nvPr>
        </p:nvSpPr>
        <p:spPr>
          <a:xfrm>
            <a:off x="367555" y="1257419"/>
            <a:ext cx="10515600" cy="2373287"/>
          </a:xfrm>
        </p:spPr>
        <p:txBody>
          <a:bodyPr>
            <a:normAutofit/>
          </a:bodyPr>
          <a:lstStyle/>
          <a:p>
            <a:pPr>
              <a:lnSpc>
                <a:spcPct val="100000"/>
              </a:lnSpc>
              <a:spcBef>
                <a:spcPts val="600"/>
              </a:spcBef>
              <a:spcAft>
                <a:spcPts val="0"/>
              </a:spcAft>
            </a:pPr>
            <a:r>
              <a:rPr lang="es-MX" sz="2300" dirty="0" err="1">
                <a:latin typeface="Calibri" panose="020F0502020204030204" pitchFamily="34" charset="0"/>
                <a:cs typeface="Calibri" panose="020F0502020204030204" pitchFamily="34" charset="0"/>
              </a:rPr>
              <a:t>Bain</a:t>
            </a:r>
            <a:r>
              <a:rPr lang="es-MX" sz="2300" dirty="0">
                <a:latin typeface="Calibri" panose="020F0502020204030204" pitchFamily="34" charset="0"/>
                <a:cs typeface="Calibri" panose="020F0502020204030204" pitchFamily="34" charset="0"/>
              </a:rPr>
              <a:t> (1956) argumentó que el gasto en publicidad puede actuar como una barrera de entrada al elevar los costos irrecuperables. </a:t>
            </a:r>
          </a:p>
          <a:p>
            <a:pPr>
              <a:lnSpc>
                <a:spcPct val="100000"/>
              </a:lnSpc>
              <a:spcBef>
                <a:spcPts val="600"/>
              </a:spcBef>
              <a:spcAft>
                <a:spcPts val="0"/>
              </a:spcAft>
            </a:pPr>
            <a:r>
              <a:rPr lang="es-MX" sz="2300" dirty="0">
                <a:latin typeface="Calibri" panose="020F0502020204030204" pitchFamily="34" charset="0"/>
                <a:cs typeface="Calibri" panose="020F0502020204030204" pitchFamily="34" charset="0"/>
              </a:rPr>
              <a:t>Planteaba que el ingreso a una industria requería un nivel mínimo de gasto de inversión en publicidad para ser eficaz con los consumidores en las industrias en que la marca tiene una influencia importante en la demanda de los consumidores, como sucede con los cigarros, los detergentes y la cerveza. </a:t>
            </a:r>
            <a:endParaRPr lang="es-MX" sz="2300" dirty="0" smtClean="0">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1398491" y="3406871"/>
            <a:ext cx="3984000" cy="2988000"/>
          </a:xfrm>
          <a:prstGeom prst="rect">
            <a:avLst/>
          </a:prstGeom>
        </p:spPr>
      </p:pic>
      <p:sp>
        <p:nvSpPr>
          <p:cNvPr id="5" name="Rectángulo 4"/>
          <p:cNvSpPr/>
          <p:nvPr/>
        </p:nvSpPr>
        <p:spPr>
          <a:xfrm>
            <a:off x="1084730" y="6211669"/>
            <a:ext cx="4831976" cy="584775"/>
          </a:xfrm>
          <a:prstGeom prst="rect">
            <a:avLst/>
          </a:prstGeom>
        </p:spPr>
        <p:txBody>
          <a:bodyPr wrap="square">
            <a:spAutoFit/>
          </a:bodyPr>
          <a:lstStyle/>
          <a:p>
            <a:r>
              <a:rPr lang="es-MX" sz="1600" dirty="0"/>
              <a:t>http://www.programapublicidad.com/internet-ya-la-primera-tienda-corte-ingles/</a:t>
            </a:r>
          </a:p>
        </p:txBody>
      </p:sp>
      <p:pic>
        <p:nvPicPr>
          <p:cNvPr id="6" name="Imagen 5"/>
          <p:cNvPicPr>
            <a:picLocks noChangeAspect="1"/>
          </p:cNvPicPr>
          <p:nvPr/>
        </p:nvPicPr>
        <p:blipFill>
          <a:blip r:embed="rId3"/>
          <a:stretch>
            <a:fillRect/>
          </a:stretch>
        </p:blipFill>
        <p:spPr>
          <a:xfrm>
            <a:off x="7436389" y="3630706"/>
            <a:ext cx="2087754" cy="2700000"/>
          </a:xfrm>
          <a:prstGeom prst="rect">
            <a:avLst/>
          </a:prstGeom>
        </p:spPr>
      </p:pic>
      <p:sp>
        <p:nvSpPr>
          <p:cNvPr id="7" name="Rectángulo 6"/>
          <p:cNvSpPr/>
          <p:nvPr/>
        </p:nvSpPr>
        <p:spPr>
          <a:xfrm>
            <a:off x="6938683" y="6287295"/>
            <a:ext cx="3715873" cy="584775"/>
          </a:xfrm>
          <a:prstGeom prst="rect">
            <a:avLst/>
          </a:prstGeom>
        </p:spPr>
        <p:txBody>
          <a:bodyPr wrap="square">
            <a:spAutoFit/>
          </a:bodyPr>
          <a:lstStyle/>
          <a:p>
            <a:r>
              <a:rPr lang="es-MX" sz="1600" dirty="0"/>
              <a:t>https://www.pinterest.com/pin/559853797407776123</a:t>
            </a:r>
          </a:p>
        </p:txBody>
      </p:sp>
      <p:sp>
        <p:nvSpPr>
          <p:cNvPr id="8" name="Marcador de número de diapositiva 7"/>
          <p:cNvSpPr>
            <a:spLocks noGrp="1"/>
          </p:cNvSpPr>
          <p:nvPr>
            <p:ph type="sldNum" sz="quarter" idx="12"/>
          </p:nvPr>
        </p:nvSpPr>
        <p:spPr/>
        <p:txBody>
          <a:bodyPr>
            <a:normAutofit lnSpcReduction="10000"/>
          </a:bodyPr>
          <a:lstStyle/>
          <a:p>
            <a:fld id="{682D36C9-6D5B-4A5A-97B2-A0F6C8BF2986}" type="slidenum">
              <a:rPr lang="es-MX" smtClean="0"/>
              <a:t>26</a:t>
            </a:fld>
            <a:endParaRPr lang="es-MX"/>
          </a:p>
        </p:txBody>
      </p:sp>
    </p:spTree>
    <p:extLst>
      <p:ext uri="{BB962C8B-B14F-4D97-AF65-F5344CB8AC3E}">
        <p14:creationId xmlns:p14="http://schemas.microsoft.com/office/powerpoint/2010/main" val="568169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21341" y="480792"/>
            <a:ext cx="10515600" cy="3497179"/>
          </a:xfrm>
        </p:spPr>
        <p:txBody>
          <a:bodyPr>
            <a:normAutofit/>
          </a:bodyPr>
          <a:lstStyle/>
          <a:p>
            <a:r>
              <a:rPr lang="es-MX" sz="2400" dirty="0">
                <a:latin typeface="Calibri" panose="020F0502020204030204" pitchFamily="34" charset="0"/>
                <a:cs typeface="Calibri" panose="020F0502020204030204" pitchFamily="34" charset="0"/>
              </a:rPr>
              <a:t>El gasto de inversión también puede ser un gasto estratégico de naturaleza endógena determinado por las empresas en competencia en forma similar a la determinación de precios y cantidades. </a:t>
            </a:r>
            <a:endParaRPr lang="es-MX" sz="2400" dirty="0" smtClean="0">
              <a:latin typeface="Calibri" panose="020F0502020204030204" pitchFamily="34" charset="0"/>
              <a:cs typeface="Calibri" panose="020F0502020204030204" pitchFamily="34" charset="0"/>
            </a:endParaRPr>
          </a:p>
          <a:p>
            <a:endParaRPr lang="es-MX" sz="100" dirty="0">
              <a:latin typeface="Calibri" panose="020F0502020204030204" pitchFamily="34" charset="0"/>
              <a:cs typeface="Calibri" panose="020F0502020204030204" pitchFamily="34" charset="0"/>
            </a:endParaRPr>
          </a:p>
          <a:p>
            <a:r>
              <a:rPr lang="es-MX" sz="2400" dirty="0">
                <a:latin typeface="Calibri" panose="020F0502020204030204" pitchFamily="34" charset="0"/>
                <a:cs typeface="Calibri" panose="020F0502020204030204" pitchFamily="34" charset="0"/>
              </a:rPr>
              <a:t>A diferencia de </a:t>
            </a:r>
            <a:r>
              <a:rPr lang="es-MX" sz="2400" dirty="0" err="1">
                <a:latin typeface="Calibri" panose="020F0502020204030204" pitchFamily="34" charset="0"/>
                <a:cs typeface="Calibri" panose="020F0502020204030204" pitchFamily="34" charset="0"/>
              </a:rPr>
              <a:t>Bain</a:t>
            </a:r>
            <a:r>
              <a:rPr lang="es-MX" sz="2400" dirty="0">
                <a:latin typeface="Calibri" panose="020F0502020204030204" pitchFamily="34" charset="0"/>
                <a:cs typeface="Calibri" panose="020F0502020204030204" pitchFamily="34" charset="0"/>
              </a:rPr>
              <a:t>, Sutton (1991) señala que la publicidad es una variable endógena de carácter estratégico que fijan las empresas de manera similar a como se eligen los precios y las cantidades. Sutton muestra que al considerar de esta manera a la publicidad, la relación entre concentración y participación en el mercado es distinta de la propuesta por </a:t>
            </a:r>
            <a:r>
              <a:rPr lang="es-MX" sz="2400" dirty="0" err="1">
                <a:latin typeface="Calibri" panose="020F0502020204030204" pitchFamily="34" charset="0"/>
                <a:cs typeface="Calibri" panose="020F0502020204030204" pitchFamily="34" charset="0"/>
              </a:rPr>
              <a:t>Bain</a:t>
            </a:r>
            <a:r>
              <a:rPr lang="es-MX" sz="2400" dirty="0" smtClean="0">
                <a:latin typeface="Calibri" panose="020F0502020204030204" pitchFamily="34" charset="0"/>
                <a:cs typeface="Calibri" panose="020F0502020204030204" pitchFamily="34" charset="0"/>
              </a:rPr>
              <a:t>.</a:t>
            </a:r>
            <a:endParaRPr lang="es-MX" sz="2400" dirty="0">
              <a:latin typeface="Calibri" panose="020F0502020204030204" pitchFamily="34" charset="0"/>
              <a:cs typeface="Calibri" panose="020F0502020204030204" pitchFamily="34" charset="0"/>
            </a:endParaRPr>
          </a:p>
        </p:txBody>
      </p:sp>
      <p:pic>
        <p:nvPicPr>
          <p:cNvPr id="6" name="Imagen 5"/>
          <p:cNvPicPr>
            <a:picLocks noChangeAspect="1"/>
          </p:cNvPicPr>
          <p:nvPr/>
        </p:nvPicPr>
        <p:blipFill>
          <a:blip r:embed="rId2"/>
          <a:stretch>
            <a:fillRect/>
          </a:stretch>
        </p:blipFill>
        <p:spPr>
          <a:xfrm>
            <a:off x="3695997" y="3979023"/>
            <a:ext cx="4800005" cy="2520000"/>
          </a:xfrm>
          <a:prstGeom prst="rect">
            <a:avLst/>
          </a:prstGeom>
        </p:spPr>
      </p:pic>
      <p:sp>
        <p:nvSpPr>
          <p:cNvPr id="7" name="Rectángulo 6"/>
          <p:cNvSpPr/>
          <p:nvPr/>
        </p:nvSpPr>
        <p:spPr>
          <a:xfrm>
            <a:off x="3357283" y="6252010"/>
            <a:ext cx="6096000" cy="584775"/>
          </a:xfrm>
          <a:prstGeom prst="rect">
            <a:avLst/>
          </a:prstGeom>
        </p:spPr>
        <p:txBody>
          <a:bodyPr>
            <a:spAutoFit/>
          </a:bodyPr>
          <a:lstStyle/>
          <a:p>
            <a:r>
              <a:rPr lang="es-MX" sz="1600" dirty="0"/>
              <a:t>https://vidalpro.mx/marketing/diferencia-marketing-publicidad/</a:t>
            </a:r>
          </a:p>
        </p:txBody>
      </p:sp>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27</a:t>
            </a:fld>
            <a:endParaRPr lang="es-MX"/>
          </a:p>
        </p:txBody>
      </p:sp>
    </p:spTree>
    <p:extLst>
      <p:ext uri="{BB962C8B-B14F-4D97-AF65-F5344CB8AC3E}">
        <p14:creationId xmlns:p14="http://schemas.microsoft.com/office/powerpoint/2010/main" val="5052259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3137" y="792668"/>
            <a:ext cx="5662863" cy="5599447"/>
          </a:xfrm>
        </p:spPr>
        <p:txBody>
          <a:bodyPr>
            <a:noAutofit/>
          </a:bodyPr>
          <a:lstStyle/>
          <a:p>
            <a:r>
              <a:rPr lang="es-MX" sz="2200" dirty="0">
                <a:latin typeface="Calibri" panose="020F0502020204030204" pitchFamily="34" charset="0"/>
                <a:cs typeface="Calibri" panose="020F0502020204030204" pitchFamily="34" charset="0"/>
              </a:rPr>
              <a:t>El razonamiento de Sutton se puede ilustrar con un juego de tres etapas. En la primera las empresas deciden si entran o no a la industria, lo que implica incurrir en un costo fijo. </a:t>
            </a:r>
          </a:p>
          <a:p>
            <a:r>
              <a:rPr lang="es-MX" sz="2200" dirty="0">
                <a:latin typeface="Calibri" panose="020F0502020204030204" pitchFamily="34" charset="0"/>
                <a:cs typeface="Calibri" panose="020F0502020204030204" pitchFamily="34" charset="0"/>
              </a:rPr>
              <a:t>En la etapa dos las empresas que entraron eligen un nivel de gasto en publicidad que determinará el nivel de calidad que los consumidores percibirán del producto y que por tanto estarán dispuestos a pagar. </a:t>
            </a:r>
            <a:endParaRPr lang="es-MX" sz="2200" dirty="0" smtClean="0">
              <a:latin typeface="Calibri" panose="020F0502020204030204" pitchFamily="34" charset="0"/>
              <a:cs typeface="Calibri" panose="020F0502020204030204" pitchFamily="34" charset="0"/>
            </a:endParaRPr>
          </a:p>
          <a:p>
            <a:r>
              <a:rPr lang="es-MX" sz="2200" dirty="0" smtClean="0">
                <a:latin typeface="Calibri" panose="020F0502020204030204" pitchFamily="34" charset="0"/>
                <a:cs typeface="Calibri" panose="020F0502020204030204" pitchFamily="34" charset="0"/>
              </a:rPr>
              <a:t>Por </a:t>
            </a:r>
            <a:r>
              <a:rPr lang="es-MX" sz="2200" dirty="0">
                <a:latin typeface="Calibri" panose="020F0502020204030204" pitchFamily="34" charset="0"/>
                <a:cs typeface="Calibri" panose="020F0502020204030204" pitchFamily="34" charset="0"/>
              </a:rPr>
              <a:t>tanto es posible que las empresas tengan distintas calidades. Por ejemplo, unas empresas se pueden especializar en ofrecer calidad y precios altos con elevados gastos en publicidad, mientras que otro grupo de empresas hará lo contrario.</a:t>
            </a:r>
          </a:p>
          <a:p>
            <a:endParaRPr lang="es-MX" sz="2200" dirty="0">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stretch>
            <a:fillRect/>
          </a:stretch>
        </p:blipFill>
        <p:spPr>
          <a:xfrm>
            <a:off x="6780437" y="1484488"/>
            <a:ext cx="4432800" cy="3996000"/>
          </a:xfrm>
          <a:prstGeom prst="rect">
            <a:avLst/>
          </a:prstGeom>
        </p:spPr>
      </p:pic>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28</a:t>
            </a:fld>
            <a:endParaRPr lang="es-MX"/>
          </a:p>
        </p:txBody>
      </p:sp>
    </p:spTree>
    <p:extLst>
      <p:ext uri="{BB962C8B-B14F-4D97-AF65-F5344CB8AC3E}">
        <p14:creationId xmlns:p14="http://schemas.microsoft.com/office/powerpoint/2010/main" val="655555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77516"/>
            <a:ext cx="5257800" cy="5877072"/>
          </a:xfrm>
        </p:spPr>
        <p:txBody>
          <a:bodyPr>
            <a:noAutofit/>
          </a:bodyPr>
          <a:lstStyle/>
          <a:p>
            <a:r>
              <a:rPr lang="es-MX" sz="2200" dirty="0"/>
              <a:t>El gasto en publicidad afecta los costos fijos, pero los consumidores ven la calidad como una función del nivel de publicidad. La función de costos fijos se puede escribir como: </a:t>
            </a:r>
            <a:r>
              <a:rPr lang="es-MX" sz="2200" i="1" dirty="0">
                <a:latin typeface="Times New Roman" panose="02020603050405020304" pitchFamily="18" charset="0"/>
                <a:cs typeface="Times New Roman" panose="02020603050405020304" pitchFamily="18" charset="0"/>
              </a:rPr>
              <a:t>Cf</a:t>
            </a:r>
            <a:r>
              <a:rPr lang="es-MX" sz="2200" dirty="0">
                <a:latin typeface="Times New Roman" panose="02020603050405020304" pitchFamily="18" charset="0"/>
                <a:cs typeface="Times New Roman" panose="02020603050405020304" pitchFamily="18" charset="0"/>
              </a:rPr>
              <a:t>(</a:t>
            </a:r>
            <a:r>
              <a:rPr lang="es-MX" sz="2200" i="1" dirty="0">
                <a:latin typeface="Times New Roman" panose="02020603050405020304" pitchFamily="18" charset="0"/>
                <a:cs typeface="Times New Roman" panose="02020603050405020304" pitchFamily="18" charset="0"/>
              </a:rPr>
              <a:t>e</a:t>
            </a:r>
            <a:r>
              <a:rPr lang="es-MX" sz="2200" dirty="0">
                <a:latin typeface="Times New Roman" panose="02020603050405020304" pitchFamily="18" charset="0"/>
                <a:cs typeface="Times New Roman" panose="02020603050405020304" pitchFamily="18" charset="0"/>
              </a:rPr>
              <a:t>)</a:t>
            </a:r>
            <a:r>
              <a:rPr lang="es-MX" sz="2200" i="1" dirty="0">
                <a:latin typeface="Times New Roman" panose="02020603050405020304" pitchFamily="18" charset="0"/>
                <a:cs typeface="Times New Roman" panose="02020603050405020304" pitchFamily="18" charset="0"/>
              </a:rPr>
              <a:t> = Cf + Pu</a:t>
            </a:r>
            <a:r>
              <a:rPr lang="es-MX" sz="2200" dirty="0">
                <a:latin typeface="Times New Roman" panose="02020603050405020304" pitchFamily="18" charset="0"/>
                <a:cs typeface="Times New Roman" panose="02020603050405020304" pitchFamily="18" charset="0"/>
              </a:rPr>
              <a:t>(</a:t>
            </a:r>
            <a:r>
              <a:rPr lang="es-MX" sz="2200" i="1" dirty="0">
                <a:latin typeface="Times New Roman" panose="02020603050405020304" pitchFamily="18" charset="0"/>
                <a:cs typeface="Times New Roman" panose="02020603050405020304" pitchFamily="18" charset="0"/>
              </a:rPr>
              <a:t>e</a:t>
            </a:r>
            <a:r>
              <a:rPr lang="es-MX" sz="2200" dirty="0">
                <a:latin typeface="Times New Roman" panose="02020603050405020304" pitchFamily="18" charset="0"/>
                <a:cs typeface="Times New Roman" panose="02020603050405020304" pitchFamily="18" charset="0"/>
              </a:rPr>
              <a:t>)</a:t>
            </a:r>
            <a:r>
              <a:rPr lang="es-MX" sz="2200" i="1" dirty="0">
                <a:latin typeface="Times New Roman" panose="02020603050405020304" pitchFamily="18" charset="0"/>
                <a:cs typeface="Times New Roman" panose="02020603050405020304" pitchFamily="18" charset="0"/>
              </a:rPr>
              <a:t>.</a:t>
            </a:r>
            <a:r>
              <a:rPr lang="es-MX" sz="2200" dirty="0">
                <a:latin typeface="Times New Roman" panose="02020603050405020304" pitchFamily="18" charset="0"/>
                <a:cs typeface="Times New Roman" panose="02020603050405020304" pitchFamily="18" charset="0"/>
              </a:rPr>
              <a:t> </a:t>
            </a:r>
          </a:p>
          <a:p>
            <a:r>
              <a:rPr lang="es-MX" sz="2200" dirty="0"/>
              <a:t>Donde </a:t>
            </a:r>
            <a:r>
              <a:rPr lang="es-MX" sz="2200" i="1" dirty="0">
                <a:latin typeface="Times New Roman" panose="02020603050405020304" pitchFamily="18" charset="0"/>
                <a:cs typeface="Times New Roman" panose="02020603050405020304" pitchFamily="18" charset="0"/>
              </a:rPr>
              <a:t>CF</a:t>
            </a:r>
            <a:r>
              <a:rPr lang="es-MX" sz="2200" dirty="0">
                <a:latin typeface="Times New Roman" panose="02020603050405020304" pitchFamily="18" charset="0"/>
                <a:cs typeface="Times New Roman" panose="02020603050405020304" pitchFamily="18" charset="0"/>
              </a:rPr>
              <a:t>(</a:t>
            </a:r>
            <a:r>
              <a:rPr lang="es-MX" sz="2200" i="1" dirty="0">
                <a:latin typeface="Times New Roman" panose="02020603050405020304" pitchFamily="18" charset="0"/>
                <a:cs typeface="Times New Roman" panose="02020603050405020304" pitchFamily="18" charset="0"/>
              </a:rPr>
              <a:t>e</a:t>
            </a:r>
            <a:r>
              <a:rPr lang="es-MX" sz="2200" dirty="0">
                <a:latin typeface="Times New Roman" panose="02020603050405020304" pitchFamily="18" charset="0"/>
                <a:cs typeface="Times New Roman" panose="02020603050405020304" pitchFamily="18" charset="0"/>
              </a:rPr>
              <a:t>)</a:t>
            </a:r>
            <a:r>
              <a:rPr lang="es-MX" sz="2200" dirty="0"/>
              <a:t> es el nivel de los costos fijos y </a:t>
            </a:r>
            <a:r>
              <a:rPr lang="es-MX" sz="2200" i="1" dirty="0">
                <a:latin typeface="Times New Roman" panose="02020603050405020304" pitchFamily="18" charset="0"/>
                <a:cs typeface="Times New Roman" panose="02020603050405020304" pitchFamily="18" charset="0"/>
              </a:rPr>
              <a:t>“e”</a:t>
            </a:r>
            <a:r>
              <a:rPr lang="es-MX" sz="2200" dirty="0"/>
              <a:t> es la percepción que tienen los consumidores de la calidad. </a:t>
            </a:r>
          </a:p>
          <a:p>
            <a:r>
              <a:rPr lang="es-MX" sz="2200" dirty="0"/>
              <a:t>En la última etapa del juego las empresas fijan las cantidades que se deben producir de acuerdo con el nivel de publicidad. </a:t>
            </a:r>
          </a:p>
          <a:p>
            <a:r>
              <a:rPr lang="es-MX" sz="2200" dirty="0"/>
              <a:t>La relación entre la concentración y la publicidad que resulta de este juego se muestra en la </a:t>
            </a:r>
            <a:r>
              <a:rPr lang="es-MX" sz="2200" dirty="0" smtClean="0"/>
              <a:t>gráfica</a:t>
            </a:r>
            <a:endParaRPr lang="es-MX" sz="2200" dirty="0"/>
          </a:p>
        </p:txBody>
      </p:sp>
      <p:pic>
        <p:nvPicPr>
          <p:cNvPr id="4" name="Imagen 3"/>
          <p:cNvPicPr>
            <a:picLocks noChangeAspect="1"/>
          </p:cNvPicPr>
          <p:nvPr/>
        </p:nvPicPr>
        <p:blipFill>
          <a:blip r:embed="rId2"/>
          <a:stretch>
            <a:fillRect/>
          </a:stretch>
        </p:blipFill>
        <p:spPr>
          <a:xfrm>
            <a:off x="6780437" y="1484488"/>
            <a:ext cx="4432800" cy="3996000"/>
          </a:xfrm>
          <a:prstGeom prst="rect">
            <a:avLst/>
          </a:prstGeom>
        </p:spPr>
      </p:pic>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29</a:t>
            </a:fld>
            <a:endParaRPr lang="es-MX"/>
          </a:p>
        </p:txBody>
      </p:sp>
    </p:spTree>
    <p:extLst>
      <p:ext uri="{BB962C8B-B14F-4D97-AF65-F5344CB8AC3E}">
        <p14:creationId xmlns:p14="http://schemas.microsoft.com/office/powerpoint/2010/main" val="2424155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005" y="258985"/>
            <a:ext cx="8911687" cy="528797"/>
          </a:xfrm>
        </p:spPr>
        <p:txBody>
          <a:bodyPr>
            <a:normAutofit fontScale="90000"/>
          </a:bodyPr>
          <a:lstStyle/>
          <a:p>
            <a:r>
              <a:rPr lang="es-MX" sz="3200" dirty="0" smtClean="0"/>
              <a:t>ÍNDICE</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922719439"/>
              </p:ext>
            </p:extLst>
          </p:nvPr>
        </p:nvGraphicFramePr>
        <p:xfrm>
          <a:off x="335622" y="841046"/>
          <a:ext cx="10926327" cy="5811741"/>
        </p:xfrm>
        <a:graphic>
          <a:graphicData uri="http://schemas.openxmlformats.org/drawingml/2006/table">
            <a:tbl>
              <a:tblPr firstRow="1" bandRow="1">
                <a:tableStyleId>{5C22544A-7EE6-4342-B048-85BDC9FD1C3A}</a:tableStyleId>
              </a:tblPr>
              <a:tblGrid>
                <a:gridCol w="10290876"/>
                <a:gridCol w="635451"/>
              </a:tblGrid>
              <a:tr h="344854">
                <a:tc>
                  <a:txBody>
                    <a:bodyPr/>
                    <a:lstStyle/>
                    <a:p>
                      <a:endParaRPr lang="es-MX" sz="2200" b="0" dirty="0">
                        <a:solidFill>
                          <a:schemeClr val="tx2">
                            <a:lumMod val="50000"/>
                          </a:schemeClr>
                        </a:solidFill>
                        <a:effectLst/>
                      </a:endParaRPr>
                    </a:p>
                  </a:txBody>
                  <a:tcPr>
                    <a:noFill/>
                  </a:tcPr>
                </a:tc>
                <a:tc>
                  <a:txBody>
                    <a:bodyPr/>
                    <a:lstStyle/>
                    <a:p>
                      <a:r>
                        <a:rPr lang="es-MX" sz="2200" b="0" dirty="0" err="1" smtClean="0">
                          <a:solidFill>
                            <a:schemeClr val="tx2">
                              <a:lumMod val="50000"/>
                            </a:schemeClr>
                          </a:solidFill>
                          <a:effectLst/>
                        </a:rPr>
                        <a:t>pá</a:t>
                      </a:r>
                      <a:endParaRPr lang="es-MX" sz="2200" b="0" dirty="0">
                        <a:solidFill>
                          <a:schemeClr val="tx2">
                            <a:lumMod val="50000"/>
                          </a:schemeClr>
                        </a:solidFill>
                        <a:effectLst/>
                      </a:endParaRPr>
                    </a:p>
                  </a:txBody>
                  <a:tcPr>
                    <a:noFill/>
                  </a:tcPr>
                </a:tc>
              </a:tr>
              <a:tr h="5385021">
                <a:tc>
                  <a:txBody>
                    <a:bodyPr/>
                    <a:lstStyle/>
                    <a:p>
                      <a:pPr>
                        <a:spcBef>
                          <a:spcPts val="1200"/>
                        </a:spcBef>
                      </a:pPr>
                      <a:r>
                        <a:rPr lang="es-MX" sz="2200" b="0" dirty="0" smtClean="0">
                          <a:solidFill>
                            <a:schemeClr val="tx1"/>
                          </a:solidFill>
                          <a:effectLst/>
                        </a:rPr>
                        <a:t>5.1 </a:t>
                      </a:r>
                      <a:r>
                        <a:rPr lang="es-MX" sz="2200" dirty="0" smtClean="0"/>
                        <a:t>Diferenciación de producto horizontal y vertical</a:t>
                      </a:r>
                      <a:r>
                        <a:rPr lang="es-MX" sz="2200" b="0" kern="1200" dirty="0" smtClean="0">
                          <a:solidFill>
                            <a:schemeClr val="tx2">
                              <a:lumMod val="50000"/>
                            </a:schemeClr>
                          </a:solidFill>
                          <a:effectLst/>
                          <a:latin typeface="+mn-lt"/>
                          <a:ea typeface="+mn-ea"/>
                          <a:cs typeface="+mn-cs"/>
                        </a:rPr>
                        <a:t>…….….................................</a:t>
                      </a:r>
                    </a:p>
                    <a:p>
                      <a:pPr>
                        <a:spcBef>
                          <a:spcPts val="1200"/>
                        </a:spcBef>
                      </a:pPr>
                      <a:r>
                        <a:rPr lang="es-MX" sz="2200" dirty="0" smtClean="0"/>
                        <a:t>5.2 Modelos de localización, el modelo de </a:t>
                      </a:r>
                      <a:r>
                        <a:rPr lang="es-MX" sz="2200" dirty="0" err="1" smtClean="0"/>
                        <a:t>Hotelling</a:t>
                      </a:r>
                      <a:r>
                        <a:rPr lang="es-MX" sz="2200" dirty="0" smtClean="0"/>
                        <a:t> y el modelo de Bertrand</a:t>
                      </a:r>
                      <a:r>
                        <a:rPr lang="es-MX" sz="2200" b="0" kern="1200" dirty="0" smtClean="0">
                          <a:solidFill>
                            <a:schemeClr val="tx2">
                              <a:lumMod val="50000"/>
                            </a:schemeClr>
                          </a:solidFill>
                          <a:effectLst/>
                          <a:latin typeface="+mn-lt"/>
                          <a:ea typeface="+mn-ea"/>
                          <a:cs typeface="+mn-cs"/>
                        </a:rPr>
                        <a:t> </a:t>
                      </a:r>
                    </a:p>
                    <a:p>
                      <a:pPr>
                        <a:spcBef>
                          <a:spcPts val="1200"/>
                        </a:spcBef>
                      </a:pPr>
                      <a:r>
                        <a:rPr lang="es-MX" sz="2200" dirty="0" smtClean="0">
                          <a:latin typeface="Calibri" panose="020F0502020204030204" pitchFamily="34" charset="0"/>
                          <a:cs typeface="Calibri" panose="020F0502020204030204" pitchFamily="34" charset="0"/>
                        </a:rPr>
                        <a:t>5.3 El papel de la Publicidad</a:t>
                      </a:r>
                      <a:r>
                        <a:rPr lang="es-ES_tradnl" sz="2200" b="0" kern="1200" dirty="0" smtClean="0">
                          <a:solidFill>
                            <a:schemeClr val="tx2">
                              <a:lumMod val="50000"/>
                            </a:schemeClr>
                          </a:solidFill>
                          <a:effectLst/>
                          <a:latin typeface="+mn-lt"/>
                          <a:ea typeface="+mn-ea"/>
                          <a:cs typeface="+mn-cs"/>
                        </a:rPr>
                        <a:t>…………………………….……………………………........</a:t>
                      </a:r>
                      <a:endParaRPr lang="es-MX" sz="2200" b="0" kern="1200" dirty="0" smtClean="0">
                        <a:solidFill>
                          <a:schemeClr val="tx2">
                            <a:lumMod val="50000"/>
                          </a:schemeClr>
                        </a:solidFill>
                        <a:effectLst/>
                        <a:latin typeface="+mn-lt"/>
                        <a:ea typeface="+mn-ea"/>
                        <a:cs typeface="+mn-cs"/>
                      </a:endParaRPr>
                    </a:p>
                    <a:p>
                      <a:pPr>
                        <a:spcBef>
                          <a:spcPts val="1200"/>
                        </a:spcBef>
                      </a:pPr>
                      <a:r>
                        <a:rPr lang="es-MX" sz="2200" b="0" dirty="0" smtClean="0">
                          <a:latin typeface="Calibri" panose="020F0502020204030204" pitchFamily="34" charset="0"/>
                          <a:cs typeface="Calibri" panose="020F0502020204030204" pitchFamily="34" charset="0"/>
                        </a:rPr>
                        <a:t>El efecto de la publicidad (caso de estudio)</a:t>
                      </a:r>
                      <a:r>
                        <a:rPr lang="es-MX" sz="2200" b="0" dirty="0" smtClean="0">
                          <a:solidFill>
                            <a:schemeClr val="tx1"/>
                          </a:solidFill>
                          <a:effectLst/>
                        </a:rPr>
                        <a:t>…………………………………………….…..</a:t>
                      </a:r>
                    </a:p>
                    <a:p>
                      <a:pPr>
                        <a:spcBef>
                          <a:spcPts val="1200"/>
                        </a:spcBef>
                      </a:pPr>
                      <a:r>
                        <a:rPr lang="es-MX" sz="2200" dirty="0" smtClean="0">
                          <a:latin typeface="Calibri" panose="020F0502020204030204" pitchFamily="34" charset="0"/>
                          <a:cs typeface="Calibri" panose="020F0502020204030204" pitchFamily="34" charset="0"/>
                        </a:rPr>
                        <a:t>Estructura de mercado y publicidad</a:t>
                      </a:r>
                      <a:r>
                        <a:rPr lang="es-MX" sz="2200" b="0" dirty="0" smtClean="0">
                          <a:solidFill>
                            <a:schemeClr val="tx1"/>
                          </a:solidFill>
                          <a:effectLst/>
                        </a:rPr>
                        <a:t>…………………………………………</a:t>
                      </a:r>
                      <a:r>
                        <a:rPr lang="es-ES" sz="2200" b="0" kern="1200" dirty="0" smtClean="0">
                          <a:solidFill>
                            <a:schemeClr val="tx2">
                              <a:lumMod val="50000"/>
                            </a:schemeClr>
                          </a:solidFill>
                          <a:effectLst/>
                          <a:latin typeface="+mn-lt"/>
                          <a:ea typeface="+mn-ea"/>
                          <a:cs typeface="+mn-cs"/>
                        </a:rPr>
                        <a:t>……………...</a:t>
                      </a:r>
                      <a:endParaRPr lang="es-MX" sz="2200" b="0" kern="1200" dirty="0" smtClean="0">
                        <a:solidFill>
                          <a:schemeClr val="tx2">
                            <a:lumMod val="50000"/>
                          </a:schemeClr>
                        </a:solidFill>
                        <a:effectLst/>
                        <a:latin typeface="+mn-lt"/>
                        <a:ea typeface="+mn-ea"/>
                        <a:cs typeface="+mn-cs"/>
                      </a:endParaRPr>
                    </a:p>
                    <a:p>
                      <a:pPr>
                        <a:spcBef>
                          <a:spcPts val="1200"/>
                        </a:spcBef>
                      </a:pPr>
                      <a:r>
                        <a:rPr lang="es-MX" sz="2200" b="0" dirty="0" smtClean="0">
                          <a:solidFill>
                            <a:schemeClr val="tx1"/>
                          </a:solidFill>
                          <a:latin typeface="Calibri" panose="020F0502020204030204" pitchFamily="34" charset="0"/>
                          <a:cs typeface="Calibri" panose="020F0502020204030204" pitchFamily="34" charset="0"/>
                        </a:rPr>
                        <a:t>Publicidad</a:t>
                      </a:r>
                      <a:r>
                        <a:rPr lang="es-MX" sz="2200" b="0" dirty="0" smtClean="0">
                          <a:solidFill>
                            <a:schemeClr val="tx1"/>
                          </a:solidFill>
                        </a:rPr>
                        <a:t>: ¿persuasión o información?</a:t>
                      </a:r>
                      <a:r>
                        <a:rPr lang="es-MX" sz="2200" b="0" dirty="0" smtClean="0">
                          <a:solidFill>
                            <a:schemeClr val="tx1"/>
                          </a:solidFill>
                          <a:effectLst/>
                        </a:rPr>
                        <a:t>……………………........</a:t>
                      </a:r>
                      <a:r>
                        <a:rPr lang="es-MX" sz="2200" b="0" kern="1200" dirty="0" smtClean="0">
                          <a:solidFill>
                            <a:schemeClr val="tx1"/>
                          </a:solidFill>
                          <a:effectLst/>
                          <a:latin typeface="+mn-lt"/>
                          <a:ea typeface="+mn-ea"/>
                          <a:cs typeface="+mn-cs"/>
                        </a:rPr>
                        <a:t>……………………..</a:t>
                      </a:r>
                    </a:p>
                    <a:p>
                      <a:pPr>
                        <a:spcBef>
                          <a:spcPts val="1200"/>
                        </a:spcBef>
                      </a:pPr>
                      <a:r>
                        <a:rPr lang="es-MX" sz="2200" b="0" dirty="0" smtClean="0">
                          <a:latin typeface="Calibri" panose="020F0502020204030204" pitchFamily="34" charset="0"/>
                          <a:cs typeface="Calibri" panose="020F0502020204030204" pitchFamily="34" charset="0"/>
                        </a:rPr>
                        <a:t>Publicidad y bienestar</a:t>
                      </a:r>
                      <a:r>
                        <a:rPr lang="es-MX" sz="2200" b="0" kern="1200" dirty="0" smtClean="0">
                          <a:solidFill>
                            <a:schemeClr val="tx2">
                              <a:lumMod val="50000"/>
                            </a:schemeClr>
                          </a:solidFill>
                          <a:effectLst/>
                          <a:latin typeface="+mn-lt"/>
                          <a:ea typeface="+mn-ea"/>
                          <a:cs typeface="+mn-cs"/>
                        </a:rPr>
                        <a:t>…………………………..............................................................</a:t>
                      </a:r>
                    </a:p>
                    <a:p>
                      <a:pPr>
                        <a:spcBef>
                          <a:spcPts val="1200"/>
                        </a:spcBef>
                      </a:pPr>
                      <a:r>
                        <a:rPr lang="es-MX" sz="2200" b="0" kern="1200" dirty="0" smtClean="0">
                          <a:solidFill>
                            <a:schemeClr val="tx2">
                              <a:lumMod val="50000"/>
                            </a:schemeClr>
                          </a:solidFill>
                          <a:effectLst/>
                          <a:latin typeface="+mn-lt"/>
                          <a:ea typeface="+mn-ea"/>
                          <a:cs typeface="+mn-cs"/>
                        </a:rPr>
                        <a:t>Bibliografía………………………………………………………………………………..</a:t>
                      </a:r>
                    </a:p>
                  </a:txBody>
                  <a:tcPr>
                    <a:noFill/>
                  </a:tcPr>
                </a:tc>
                <a:tc>
                  <a:txBody>
                    <a:bodyPr/>
                    <a:lstStyle/>
                    <a:p>
                      <a:pPr algn="r">
                        <a:spcBef>
                          <a:spcPts val="1200"/>
                        </a:spcBef>
                      </a:pPr>
                      <a:r>
                        <a:rPr lang="es-MX" sz="2200" b="0" dirty="0" smtClean="0">
                          <a:solidFill>
                            <a:schemeClr val="tx2">
                              <a:lumMod val="50000"/>
                            </a:schemeClr>
                          </a:solidFill>
                          <a:effectLst/>
                        </a:rPr>
                        <a:t>6</a:t>
                      </a:r>
                    </a:p>
                    <a:p>
                      <a:pPr algn="r">
                        <a:spcBef>
                          <a:spcPts val="1200"/>
                        </a:spcBef>
                      </a:pPr>
                      <a:r>
                        <a:rPr lang="es-MX" sz="2200" b="0" dirty="0" smtClean="0">
                          <a:solidFill>
                            <a:schemeClr val="tx2">
                              <a:lumMod val="50000"/>
                            </a:schemeClr>
                          </a:solidFill>
                          <a:effectLst/>
                        </a:rPr>
                        <a:t>9</a:t>
                      </a:r>
                    </a:p>
                    <a:p>
                      <a:pPr algn="r">
                        <a:spcBef>
                          <a:spcPts val="1200"/>
                        </a:spcBef>
                      </a:pPr>
                      <a:r>
                        <a:rPr lang="es-MX" sz="2200" b="0" dirty="0" smtClean="0">
                          <a:solidFill>
                            <a:schemeClr val="tx2">
                              <a:lumMod val="50000"/>
                            </a:schemeClr>
                          </a:solidFill>
                          <a:effectLst/>
                        </a:rPr>
                        <a:t>15</a:t>
                      </a:r>
                    </a:p>
                    <a:p>
                      <a:pPr algn="r">
                        <a:spcBef>
                          <a:spcPts val="1200"/>
                        </a:spcBef>
                      </a:pPr>
                      <a:r>
                        <a:rPr lang="es-MX" sz="2200" b="0" dirty="0" smtClean="0">
                          <a:solidFill>
                            <a:schemeClr val="tx2">
                              <a:lumMod val="50000"/>
                            </a:schemeClr>
                          </a:solidFill>
                          <a:effectLst/>
                        </a:rPr>
                        <a:t>21</a:t>
                      </a:r>
                    </a:p>
                    <a:p>
                      <a:pPr algn="r">
                        <a:spcBef>
                          <a:spcPts val="1200"/>
                        </a:spcBef>
                      </a:pPr>
                      <a:r>
                        <a:rPr lang="es-MX" sz="2200" b="0" dirty="0" smtClean="0">
                          <a:solidFill>
                            <a:schemeClr val="tx2">
                              <a:lumMod val="50000"/>
                            </a:schemeClr>
                          </a:solidFill>
                          <a:effectLst/>
                        </a:rPr>
                        <a:t>26</a:t>
                      </a:r>
                    </a:p>
                    <a:p>
                      <a:pPr algn="r">
                        <a:spcBef>
                          <a:spcPts val="1200"/>
                        </a:spcBef>
                      </a:pPr>
                      <a:r>
                        <a:rPr lang="es-MX" sz="2200" b="0" dirty="0" smtClean="0">
                          <a:solidFill>
                            <a:schemeClr val="tx2">
                              <a:lumMod val="50000"/>
                            </a:schemeClr>
                          </a:solidFill>
                          <a:effectLst/>
                        </a:rPr>
                        <a:t>32</a:t>
                      </a:r>
                    </a:p>
                    <a:p>
                      <a:pPr algn="r">
                        <a:spcBef>
                          <a:spcPts val="1200"/>
                        </a:spcBef>
                      </a:pPr>
                      <a:r>
                        <a:rPr lang="es-MX" sz="2200" b="0" dirty="0" smtClean="0">
                          <a:solidFill>
                            <a:schemeClr val="tx2">
                              <a:lumMod val="50000"/>
                            </a:schemeClr>
                          </a:solidFill>
                          <a:effectLst/>
                        </a:rPr>
                        <a:t>35</a:t>
                      </a:r>
                    </a:p>
                    <a:p>
                      <a:pPr algn="r">
                        <a:spcBef>
                          <a:spcPts val="1200"/>
                        </a:spcBef>
                      </a:pPr>
                      <a:r>
                        <a:rPr lang="es-MX" sz="2200" b="0" dirty="0" smtClean="0">
                          <a:solidFill>
                            <a:schemeClr val="tx2">
                              <a:lumMod val="50000"/>
                            </a:schemeClr>
                          </a:solidFill>
                          <a:effectLst/>
                        </a:rPr>
                        <a:t>38</a:t>
                      </a:r>
                      <a:endParaRPr lang="es-MX" sz="2200" b="0" dirty="0">
                        <a:solidFill>
                          <a:schemeClr val="tx2">
                            <a:lumMod val="50000"/>
                          </a:schemeClr>
                        </a:solidFill>
                        <a:effectLst/>
                      </a:endParaRPr>
                    </a:p>
                  </a:txBody>
                  <a:tcPr>
                    <a:noFill/>
                  </a:tcPr>
                </a:tc>
              </a:tr>
            </a:tbl>
          </a:graphicData>
        </a:graphic>
      </p:graphicFrame>
      <p:sp>
        <p:nvSpPr>
          <p:cNvPr id="4" name="Marcador de número de diapositiva 3"/>
          <p:cNvSpPr>
            <a:spLocks noGrp="1"/>
          </p:cNvSpPr>
          <p:nvPr>
            <p:ph type="sldNum" sz="quarter" idx="12"/>
          </p:nvPr>
        </p:nvSpPr>
        <p:spPr/>
        <p:txBody>
          <a:bodyPr>
            <a:normAutofit lnSpcReduction="10000"/>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40188949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5966" y="1573540"/>
            <a:ext cx="5826587" cy="4827260"/>
          </a:xfrm>
        </p:spPr>
        <p:txBody>
          <a:bodyPr>
            <a:noAutofit/>
          </a:bodyPr>
          <a:lstStyle/>
          <a:p>
            <a:r>
              <a:rPr lang="es-MX" sz="2200" dirty="0" smtClean="0">
                <a:latin typeface="Calibri" panose="020F0502020204030204" pitchFamily="34" charset="0"/>
                <a:cs typeface="Calibri" panose="020F0502020204030204" pitchFamily="34" charset="0"/>
              </a:rPr>
              <a:t>A </a:t>
            </a:r>
            <a:r>
              <a:rPr lang="es-MX" sz="2200" dirty="0">
                <a:latin typeface="Calibri" panose="020F0502020204030204" pitchFamily="34" charset="0"/>
                <a:cs typeface="Calibri" panose="020F0502020204030204" pitchFamily="34" charset="0"/>
              </a:rPr>
              <a:t>un nivel crítico de </a:t>
            </a:r>
            <a:r>
              <a:rPr lang="es-MX" sz="2200" i="1" dirty="0">
                <a:latin typeface="Times New Roman" panose="02020603050405020304" pitchFamily="18" charset="0"/>
                <a:cs typeface="Times New Roman" panose="02020603050405020304" pitchFamily="18" charset="0"/>
              </a:rPr>
              <a:t>S*</a:t>
            </a:r>
            <a:r>
              <a:rPr lang="es-MX" sz="2200" dirty="0">
                <a:latin typeface="Times New Roman" panose="02020603050405020304" pitchFamily="18" charset="0"/>
                <a:cs typeface="Times New Roman" panose="02020603050405020304" pitchFamily="18" charset="0"/>
              </a:rPr>
              <a:t> </a:t>
            </a:r>
            <a:r>
              <a:rPr lang="es-MX" sz="2200" dirty="0">
                <a:latin typeface="Calibri" panose="020F0502020204030204" pitchFamily="34" charset="0"/>
                <a:cs typeface="Calibri" panose="020F0502020204030204" pitchFamily="34" charset="0"/>
              </a:rPr>
              <a:t>las empresas aumentan su publicidad, pero no se modifica el número de empresas. Es decir, </a:t>
            </a:r>
            <a:r>
              <a:rPr lang="es-MX" sz="2200" dirty="0" smtClean="0">
                <a:latin typeface="Calibri" panose="020F0502020204030204" pitchFamily="34" charset="0"/>
                <a:cs typeface="Calibri" panose="020F0502020204030204" pitchFamily="34" charset="0"/>
              </a:rPr>
              <a:t>son </a:t>
            </a:r>
            <a:r>
              <a:rPr lang="es-MX" sz="2200" dirty="0">
                <a:latin typeface="Calibri" panose="020F0502020204030204" pitchFamily="34" charset="0"/>
                <a:cs typeface="Calibri" panose="020F0502020204030204" pitchFamily="34" charset="0"/>
              </a:rPr>
              <a:t>capaces de capturar la expansión de la demanda para ellas y no dejan espacio para una entrada rentable a otras empresas.</a:t>
            </a:r>
          </a:p>
          <a:p>
            <a:r>
              <a:rPr lang="es-MX" sz="2200" dirty="0" smtClean="0">
                <a:latin typeface="Calibri" panose="020F0502020204030204" pitchFamily="34" charset="0"/>
                <a:cs typeface="Calibri" panose="020F0502020204030204" pitchFamily="34" charset="0"/>
              </a:rPr>
              <a:t>Sutton </a:t>
            </a:r>
            <a:r>
              <a:rPr lang="es-MX" sz="2200" dirty="0">
                <a:latin typeface="Calibri" panose="020F0502020204030204" pitchFamily="34" charset="0"/>
                <a:cs typeface="Calibri" panose="020F0502020204030204" pitchFamily="34" charset="0"/>
              </a:rPr>
              <a:t>muestra que la publicidad es una barrera endógena que impide la entrada. En su modelo la publicidad aumenta de manera indefinida a medida que el mercado se expande, pero el número de empresas permanece igual. </a:t>
            </a:r>
            <a:r>
              <a:rPr lang="es-MX" sz="2200" dirty="0" smtClean="0">
                <a:latin typeface="Calibri" panose="020F0502020204030204" pitchFamily="34" charset="0"/>
                <a:cs typeface="Calibri" panose="020F0502020204030204" pitchFamily="34" charset="0"/>
              </a:rPr>
              <a:t>Hay </a:t>
            </a:r>
            <a:r>
              <a:rPr lang="es-MX" sz="2200" dirty="0">
                <a:latin typeface="Calibri" panose="020F0502020204030204" pitchFamily="34" charset="0"/>
                <a:cs typeface="Calibri" panose="020F0502020204030204" pitchFamily="34" charset="0"/>
              </a:rPr>
              <a:t>un límite en la concentración del mercado que no disminuye nunca debido al efecto de la publicidad.</a:t>
            </a:r>
          </a:p>
        </p:txBody>
      </p:sp>
      <p:pic>
        <p:nvPicPr>
          <p:cNvPr id="4" name="Imagen 3"/>
          <p:cNvPicPr>
            <a:picLocks noChangeAspect="1"/>
          </p:cNvPicPr>
          <p:nvPr/>
        </p:nvPicPr>
        <p:blipFill>
          <a:blip r:embed="rId2"/>
          <a:stretch>
            <a:fillRect/>
          </a:stretch>
        </p:blipFill>
        <p:spPr>
          <a:xfrm>
            <a:off x="6605626" y="1921402"/>
            <a:ext cx="4432800" cy="3996000"/>
          </a:xfrm>
          <a:prstGeom prst="rect">
            <a:avLst/>
          </a:prstGeom>
        </p:spPr>
      </p:pic>
      <p:sp>
        <p:nvSpPr>
          <p:cNvPr id="2" name="Rectángulo 1"/>
          <p:cNvSpPr/>
          <p:nvPr/>
        </p:nvSpPr>
        <p:spPr>
          <a:xfrm>
            <a:off x="255966" y="349384"/>
            <a:ext cx="11181347" cy="1107996"/>
          </a:xfrm>
          <a:prstGeom prst="rect">
            <a:avLst/>
          </a:prstGeom>
        </p:spPr>
        <p:txBody>
          <a:bodyPr wrap="square">
            <a:spAutoFit/>
          </a:bodyPr>
          <a:lstStyle/>
          <a:p>
            <a:r>
              <a:rPr lang="es-MX" sz="2200" i="1" dirty="0">
                <a:latin typeface="Times New Roman" panose="02020603050405020304" pitchFamily="18" charset="0"/>
                <a:cs typeface="Times New Roman" panose="02020603050405020304" pitchFamily="18" charset="0"/>
              </a:rPr>
              <a:t>S </a:t>
            </a:r>
            <a:r>
              <a:rPr lang="es-MX" sz="2200" dirty="0">
                <a:latin typeface="Calibri" panose="020F0502020204030204" pitchFamily="34" charset="0"/>
                <a:cs typeface="Calibri" panose="020F0502020204030204" pitchFamily="34" charset="0"/>
              </a:rPr>
              <a:t>representa el tamaño del mercado de los bienes de calidad. Para pequeños valores de </a:t>
            </a:r>
            <a:r>
              <a:rPr lang="es-MX" sz="2200" i="1" dirty="0">
                <a:latin typeface="Times New Roman" panose="02020603050405020304" pitchFamily="18" charset="0"/>
                <a:cs typeface="Times New Roman" panose="02020603050405020304" pitchFamily="18" charset="0"/>
              </a:rPr>
              <a:t>S</a:t>
            </a:r>
            <a:r>
              <a:rPr lang="es-MX" sz="2200" dirty="0">
                <a:latin typeface="Calibri" panose="020F0502020204030204" pitchFamily="34" charset="0"/>
                <a:cs typeface="Calibri" panose="020F0502020204030204" pitchFamily="34" charset="0"/>
              </a:rPr>
              <a:t> no les conviene a las empresas gastar en publicidad. Hay una relación inversa entre la concentración medida por </a:t>
            </a:r>
            <a:r>
              <a:rPr lang="es-MX" sz="2200" i="1" dirty="0">
                <a:latin typeface="Times New Roman" panose="02020603050405020304" pitchFamily="18" charset="0"/>
                <a:cs typeface="Times New Roman" panose="02020603050405020304" pitchFamily="18" charset="0"/>
              </a:rPr>
              <a:t>1/n</a:t>
            </a:r>
            <a:r>
              <a:rPr lang="es-MX" sz="2200" dirty="0">
                <a:latin typeface="Calibri" panose="020F0502020204030204" pitchFamily="34" charset="0"/>
                <a:cs typeface="Calibri" panose="020F0502020204030204" pitchFamily="34" charset="0"/>
              </a:rPr>
              <a:t> y </a:t>
            </a:r>
            <a:r>
              <a:rPr lang="es-MX" sz="2200" i="1" dirty="0">
                <a:latin typeface="Times New Roman" panose="02020603050405020304" pitchFamily="18" charset="0"/>
                <a:cs typeface="Times New Roman" panose="02020603050405020304" pitchFamily="18" charset="0"/>
              </a:rPr>
              <a:t>S</a:t>
            </a:r>
            <a:r>
              <a:rPr lang="es-MX" sz="2200" dirty="0">
                <a:latin typeface="Calibri" panose="020F0502020204030204" pitchFamily="34" charset="0"/>
                <a:cs typeface="Calibri" panose="020F0502020204030204" pitchFamily="34" charset="0"/>
              </a:rPr>
              <a:t>.</a:t>
            </a:r>
          </a:p>
        </p:txBody>
      </p:sp>
      <p:sp>
        <p:nvSpPr>
          <p:cNvPr id="5" name="Marcador de número de diapositiva 4"/>
          <p:cNvSpPr>
            <a:spLocks noGrp="1"/>
          </p:cNvSpPr>
          <p:nvPr>
            <p:ph type="sldNum" sz="quarter" idx="12"/>
          </p:nvPr>
        </p:nvSpPr>
        <p:spPr/>
        <p:txBody>
          <a:bodyPr>
            <a:normAutofit lnSpcReduction="10000"/>
          </a:bodyPr>
          <a:lstStyle/>
          <a:p>
            <a:fld id="{682D36C9-6D5B-4A5A-97B2-A0F6C8BF2986}" type="slidenum">
              <a:rPr lang="es-MX" smtClean="0"/>
              <a:t>30</a:t>
            </a:fld>
            <a:endParaRPr lang="es-MX"/>
          </a:p>
        </p:txBody>
      </p:sp>
    </p:spTree>
    <p:extLst>
      <p:ext uri="{BB962C8B-B14F-4D97-AF65-F5344CB8AC3E}">
        <p14:creationId xmlns:p14="http://schemas.microsoft.com/office/powerpoint/2010/main" val="10659608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1218728"/>
            <a:ext cx="5486400" cy="5197642"/>
          </a:xfrm>
        </p:spPr>
        <p:txBody>
          <a:bodyPr>
            <a:noAutofit/>
          </a:bodyPr>
          <a:lstStyle/>
          <a:p>
            <a:r>
              <a:rPr lang="es-MX" sz="2300" dirty="0">
                <a:latin typeface="Calibri" panose="020F0502020204030204" pitchFamily="34" charset="0"/>
                <a:cs typeface="Calibri" panose="020F0502020204030204" pitchFamily="34" charset="0"/>
              </a:rPr>
              <a:t>El primero es que la propiedad de convergencia no se da: los incrementos en el tamaño del mercado no resultan en una caída paulatina en el nivel de concentración. </a:t>
            </a:r>
            <a:endParaRPr lang="es-MX" sz="2300" dirty="0" smtClean="0">
              <a:latin typeface="Calibri" panose="020F0502020204030204" pitchFamily="34" charset="0"/>
              <a:cs typeface="Calibri" panose="020F0502020204030204" pitchFamily="34" charset="0"/>
            </a:endParaRPr>
          </a:p>
          <a:p>
            <a:r>
              <a:rPr lang="es-MX" sz="2300" dirty="0" smtClean="0">
                <a:latin typeface="Calibri" panose="020F0502020204030204" pitchFamily="34" charset="0"/>
                <a:cs typeface="Calibri" panose="020F0502020204030204" pitchFamily="34" charset="0"/>
              </a:rPr>
              <a:t>El </a:t>
            </a:r>
            <a:r>
              <a:rPr lang="es-MX" sz="2300" dirty="0">
                <a:latin typeface="Calibri" panose="020F0502020204030204" pitchFamily="34" charset="0"/>
                <a:cs typeface="Calibri" panose="020F0502020204030204" pitchFamily="34" charset="0"/>
              </a:rPr>
              <a:t>segundo se refiere a que la relación entre el tamaño de mercado y la estructura no es </a:t>
            </a:r>
            <a:r>
              <a:rPr lang="es-MX" sz="2300" dirty="0" err="1">
                <a:latin typeface="Calibri" panose="020F0502020204030204" pitchFamily="34" charset="0"/>
                <a:cs typeface="Calibri" panose="020F0502020204030204" pitchFamily="34" charset="0"/>
              </a:rPr>
              <a:t>monotónica</a:t>
            </a:r>
            <a:r>
              <a:rPr lang="es-MX" sz="2300" dirty="0">
                <a:latin typeface="Calibri" panose="020F0502020204030204" pitchFamily="34" charset="0"/>
                <a:cs typeface="Calibri" panose="020F0502020204030204" pitchFamily="34" charset="0"/>
              </a:rPr>
              <a:t>. Esto se da porque es un hecho que la publicidad es redituable sólo cuando se alcanza un tamaño mínimo de mercado. </a:t>
            </a:r>
            <a:endParaRPr lang="es-MX" sz="2300" dirty="0" smtClean="0">
              <a:latin typeface="Calibri" panose="020F0502020204030204" pitchFamily="34" charset="0"/>
              <a:cs typeface="Calibri" panose="020F0502020204030204" pitchFamily="34" charset="0"/>
            </a:endParaRPr>
          </a:p>
          <a:p>
            <a:r>
              <a:rPr lang="es-MX" sz="2300" dirty="0" smtClean="0">
                <a:latin typeface="Calibri" panose="020F0502020204030204" pitchFamily="34" charset="0"/>
                <a:cs typeface="Calibri" panose="020F0502020204030204" pitchFamily="34" charset="0"/>
              </a:rPr>
              <a:t>En </a:t>
            </a:r>
            <a:r>
              <a:rPr lang="es-MX" sz="2300" dirty="0">
                <a:latin typeface="Calibri" panose="020F0502020204030204" pitchFamily="34" charset="0"/>
                <a:cs typeface="Calibri" panose="020F0502020204030204" pitchFamily="34" charset="0"/>
              </a:rPr>
              <a:t>segundo lugar porque conforme aumenta el tamaño del mercado se da un incremento en los gastos de publicidad por un número limitado de empresas</a:t>
            </a:r>
            <a:r>
              <a:rPr lang="es-MX" sz="2300" dirty="0" smtClean="0">
                <a:latin typeface="Calibri" panose="020F0502020204030204" pitchFamily="34" charset="0"/>
                <a:cs typeface="Calibri" panose="020F0502020204030204" pitchFamily="34" charset="0"/>
              </a:rPr>
              <a:t>.</a:t>
            </a:r>
            <a:endParaRPr lang="es-MX" sz="2300" dirty="0">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stretch>
            <a:fillRect/>
          </a:stretch>
        </p:blipFill>
        <p:spPr>
          <a:xfrm>
            <a:off x="6780437" y="2190342"/>
            <a:ext cx="4432800" cy="3996000"/>
          </a:xfrm>
          <a:prstGeom prst="rect">
            <a:avLst/>
          </a:prstGeom>
        </p:spPr>
      </p:pic>
      <p:sp>
        <p:nvSpPr>
          <p:cNvPr id="2" name="Rectángulo 1"/>
          <p:cNvSpPr/>
          <p:nvPr/>
        </p:nvSpPr>
        <p:spPr>
          <a:xfrm>
            <a:off x="645929" y="228361"/>
            <a:ext cx="10326871" cy="830997"/>
          </a:xfrm>
          <a:prstGeom prst="rect">
            <a:avLst/>
          </a:prstGeom>
        </p:spPr>
        <p:txBody>
          <a:bodyPr wrap="square">
            <a:spAutoFit/>
          </a:bodyPr>
          <a:lstStyle/>
          <a:p>
            <a:r>
              <a:rPr lang="es-MX" sz="2300" dirty="0">
                <a:latin typeface="Calibri" panose="020F0502020204030204" pitchFamily="34" charset="0"/>
                <a:cs typeface="Calibri" panose="020F0502020204030204" pitchFamily="34" charset="0"/>
              </a:rPr>
              <a:t>Según Sutton (1991) la relación entre tamaño de mercado y estructura tal como se muestra lustra dos rasgos de interés general.</a:t>
            </a:r>
            <a:r>
              <a:rPr lang="es-MX" sz="2300" dirty="0" smtClean="0">
                <a:latin typeface="Calibri" panose="020F0502020204030204" pitchFamily="34" charset="0"/>
                <a:cs typeface="Calibri" panose="020F0502020204030204" pitchFamily="34" charset="0"/>
              </a:rPr>
              <a:t>.</a:t>
            </a:r>
            <a:endParaRPr lang="es-MX" sz="2300" dirty="0">
              <a:latin typeface="Calibri" panose="020F0502020204030204" pitchFamily="34" charset="0"/>
              <a:cs typeface="Calibri" panose="020F0502020204030204" pitchFamily="34" charset="0"/>
            </a:endParaRPr>
          </a:p>
        </p:txBody>
      </p:sp>
      <p:sp>
        <p:nvSpPr>
          <p:cNvPr id="5" name="Marcador de número de diapositiva 4"/>
          <p:cNvSpPr>
            <a:spLocks noGrp="1"/>
          </p:cNvSpPr>
          <p:nvPr>
            <p:ph type="sldNum" sz="quarter" idx="12"/>
          </p:nvPr>
        </p:nvSpPr>
        <p:spPr/>
        <p:txBody>
          <a:bodyPr>
            <a:normAutofit lnSpcReduction="10000"/>
          </a:bodyPr>
          <a:lstStyle/>
          <a:p>
            <a:fld id="{682D36C9-6D5B-4A5A-97B2-A0F6C8BF2986}" type="slidenum">
              <a:rPr lang="es-MX" smtClean="0"/>
              <a:t>31</a:t>
            </a:fld>
            <a:endParaRPr lang="es-MX"/>
          </a:p>
        </p:txBody>
      </p:sp>
    </p:spTree>
    <p:extLst>
      <p:ext uri="{BB962C8B-B14F-4D97-AF65-F5344CB8AC3E}">
        <p14:creationId xmlns:p14="http://schemas.microsoft.com/office/powerpoint/2010/main" val="36963875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0624" y="297891"/>
            <a:ext cx="10515600" cy="661570"/>
          </a:xfrm>
        </p:spPr>
        <p:txBody>
          <a:bodyPr>
            <a:normAutofit/>
          </a:bodyPr>
          <a:lstStyle/>
          <a:p>
            <a:r>
              <a:rPr lang="es-MX" sz="3600" b="1" dirty="0">
                <a:latin typeface="Calibri" panose="020F0502020204030204" pitchFamily="34" charset="0"/>
                <a:cs typeface="Calibri" panose="020F0502020204030204" pitchFamily="34" charset="0"/>
              </a:rPr>
              <a:t>Publicidad</a:t>
            </a:r>
            <a:r>
              <a:rPr lang="es-MX" sz="3600" b="1" dirty="0"/>
              <a:t>: ¿persuasión o información?</a:t>
            </a:r>
            <a:endParaRPr lang="es-MX" sz="3600" dirty="0"/>
          </a:p>
        </p:txBody>
      </p:sp>
      <p:sp>
        <p:nvSpPr>
          <p:cNvPr id="3" name="Marcador de contenido 2"/>
          <p:cNvSpPr>
            <a:spLocks noGrp="1"/>
          </p:cNvSpPr>
          <p:nvPr>
            <p:ph idx="1"/>
          </p:nvPr>
        </p:nvSpPr>
        <p:spPr>
          <a:xfrm>
            <a:off x="434790" y="1168007"/>
            <a:ext cx="10515600" cy="5434499"/>
          </a:xfrm>
        </p:spPr>
        <p:txBody>
          <a:bodyPr>
            <a:noAutofit/>
          </a:bodyPr>
          <a:lstStyle/>
          <a:p>
            <a:r>
              <a:rPr lang="es-MX" sz="2300" dirty="0">
                <a:latin typeface="Calibri" panose="020F0502020204030204" pitchFamily="34" charset="0"/>
                <a:cs typeface="Calibri" panose="020F0502020204030204" pitchFamily="34" charset="0"/>
              </a:rPr>
              <a:t>A</a:t>
            </a:r>
            <a:r>
              <a:rPr lang="es-MX" sz="2300" dirty="0" smtClean="0">
                <a:latin typeface="Calibri" panose="020F0502020204030204" pitchFamily="34" charset="0"/>
                <a:cs typeface="Calibri" panose="020F0502020204030204" pitchFamily="34" charset="0"/>
              </a:rPr>
              <a:t>cerca </a:t>
            </a:r>
            <a:r>
              <a:rPr lang="es-MX" sz="2300" dirty="0">
                <a:latin typeface="Calibri" panose="020F0502020204030204" pitchFamily="34" charset="0"/>
                <a:cs typeface="Calibri" panose="020F0502020204030204" pitchFamily="34" charset="0"/>
              </a:rPr>
              <a:t>de la publicidad destaca su carácter persuasivo, con capacidad para manipular la demanda y aumentar la diferenciación de productos. </a:t>
            </a:r>
            <a:r>
              <a:rPr lang="es-MX" sz="2300" dirty="0" err="1">
                <a:latin typeface="Calibri" panose="020F0502020204030204" pitchFamily="34" charset="0"/>
                <a:cs typeface="Calibri" panose="020F0502020204030204" pitchFamily="34" charset="0"/>
              </a:rPr>
              <a:t>Kaldor</a:t>
            </a:r>
            <a:r>
              <a:rPr lang="es-MX" sz="2300" dirty="0">
                <a:latin typeface="Calibri" panose="020F0502020204030204" pitchFamily="34" charset="0"/>
                <a:cs typeface="Calibri" panose="020F0502020204030204" pitchFamily="34" charset="0"/>
              </a:rPr>
              <a:t> (1950) y </a:t>
            </a:r>
            <a:r>
              <a:rPr lang="es-MX" sz="2300" dirty="0" err="1">
                <a:latin typeface="Calibri" panose="020F0502020204030204" pitchFamily="34" charset="0"/>
                <a:cs typeface="Calibri" panose="020F0502020204030204" pitchFamily="34" charset="0"/>
              </a:rPr>
              <a:t>Galbraith</a:t>
            </a:r>
            <a:r>
              <a:rPr lang="es-MX" sz="2300" dirty="0">
                <a:latin typeface="Calibri" panose="020F0502020204030204" pitchFamily="34" charset="0"/>
                <a:cs typeface="Calibri" panose="020F0502020204030204" pitchFamily="34" charset="0"/>
              </a:rPr>
              <a:t> (1967) </a:t>
            </a:r>
            <a:r>
              <a:rPr lang="es-MX" sz="2300" dirty="0" smtClean="0">
                <a:latin typeface="Calibri" panose="020F0502020204030204" pitchFamily="34" charset="0"/>
                <a:cs typeface="Calibri" panose="020F0502020204030204" pitchFamily="34" charset="0"/>
              </a:rPr>
              <a:t>subrayan </a:t>
            </a:r>
            <a:r>
              <a:rPr lang="es-MX" sz="2300" dirty="0">
                <a:latin typeface="Calibri" panose="020F0502020204030204" pitchFamily="34" charset="0"/>
                <a:cs typeface="Calibri" panose="020F0502020204030204" pitchFamily="34" charset="0"/>
              </a:rPr>
              <a:t>el carácter nocivo de la publicidad, la cual puede generar una diferenciación espuria. </a:t>
            </a:r>
          </a:p>
          <a:p>
            <a:r>
              <a:rPr lang="es-MX" sz="2300" dirty="0">
                <a:latin typeface="Calibri" panose="020F0502020204030204" pitchFamily="34" charset="0"/>
                <a:cs typeface="Calibri" panose="020F0502020204030204" pitchFamily="34" charset="0"/>
              </a:rPr>
              <a:t>Otro punto de vista </a:t>
            </a:r>
            <a:r>
              <a:rPr lang="es-MX" sz="2300" dirty="0" smtClean="0">
                <a:latin typeface="Calibri" panose="020F0502020204030204" pitchFamily="34" charset="0"/>
                <a:cs typeface="Calibri" panose="020F0502020204030204" pitchFamily="34" charset="0"/>
              </a:rPr>
              <a:t>resalta </a:t>
            </a:r>
            <a:r>
              <a:rPr lang="es-MX" sz="2300" dirty="0">
                <a:latin typeface="Calibri" panose="020F0502020204030204" pitchFamily="34" charset="0"/>
                <a:cs typeface="Calibri" panose="020F0502020204030204" pitchFamily="34" charset="0"/>
              </a:rPr>
              <a:t>el carácter </a:t>
            </a:r>
            <a:r>
              <a:rPr lang="es-MX" sz="2300" dirty="0" smtClean="0">
                <a:latin typeface="Calibri" panose="020F0502020204030204" pitchFamily="34" charset="0"/>
                <a:cs typeface="Calibri" panose="020F0502020204030204" pitchFamily="34" charset="0"/>
              </a:rPr>
              <a:t>informativo </a:t>
            </a:r>
            <a:r>
              <a:rPr lang="es-MX" sz="2300" dirty="0">
                <a:latin typeface="Calibri" panose="020F0502020204030204" pitchFamily="34" charset="0"/>
                <a:cs typeface="Calibri" panose="020F0502020204030204" pitchFamily="34" charset="0"/>
              </a:rPr>
              <a:t>de la publicidad al permitir que las decisiones de los consumidores sean racionales. </a:t>
            </a:r>
          </a:p>
          <a:p>
            <a:r>
              <a:rPr lang="es-MX" sz="2300" dirty="0">
                <a:latin typeface="Calibri" panose="020F0502020204030204" pitchFamily="34" charset="0"/>
                <a:cs typeface="Calibri" panose="020F0502020204030204" pitchFamily="34" charset="0"/>
              </a:rPr>
              <a:t>La publicidad transmite información sobre la existencia de productos, precio, calidad, canales de distribución. </a:t>
            </a:r>
          </a:p>
          <a:p>
            <a:r>
              <a:rPr lang="es-MX" sz="2300" dirty="0">
                <a:latin typeface="Calibri" panose="020F0502020204030204" pitchFamily="34" charset="0"/>
                <a:cs typeface="Calibri" panose="020F0502020204030204" pitchFamily="34" charset="0"/>
              </a:rPr>
              <a:t>De acuerdo con esto, los consumidores podrán evaluar mejor los distintos atributos de los productos. </a:t>
            </a:r>
            <a:r>
              <a:rPr lang="es-MX" sz="2300" dirty="0" smtClean="0">
                <a:latin typeface="Calibri" panose="020F0502020204030204" pitchFamily="34" charset="0"/>
                <a:cs typeface="Calibri" panose="020F0502020204030204" pitchFamily="34" charset="0"/>
              </a:rPr>
              <a:t>En </a:t>
            </a:r>
            <a:r>
              <a:rPr lang="es-MX" sz="2300" dirty="0">
                <a:latin typeface="Calibri" panose="020F0502020204030204" pitchFamily="34" charset="0"/>
                <a:cs typeface="Calibri" panose="020F0502020204030204" pitchFamily="34" charset="0"/>
              </a:rPr>
              <a:t>consecuencia la publicidad reduce la diferenciación y facilita la entrada de nuevas empresas. </a:t>
            </a:r>
          </a:p>
          <a:p>
            <a:r>
              <a:rPr lang="es-MX" sz="2300" dirty="0">
                <a:latin typeface="Calibri" panose="020F0502020204030204" pitchFamily="34" charset="0"/>
                <a:cs typeface="Calibri" panose="020F0502020204030204" pitchFamily="34" charset="0"/>
              </a:rPr>
              <a:t>Asimismo puede estimular la calidad. </a:t>
            </a:r>
            <a:r>
              <a:rPr lang="es-MX" sz="2300" dirty="0" smtClean="0">
                <a:latin typeface="Calibri" panose="020F0502020204030204" pitchFamily="34" charset="0"/>
                <a:cs typeface="Calibri" panose="020F0502020204030204" pitchFamily="34" charset="0"/>
              </a:rPr>
              <a:t>La </a:t>
            </a:r>
            <a:r>
              <a:rPr lang="es-MX" sz="2300" dirty="0">
                <a:latin typeface="Calibri" panose="020F0502020204030204" pitchFamily="34" charset="0"/>
                <a:cs typeface="Calibri" panose="020F0502020204030204" pitchFamily="34" charset="0"/>
              </a:rPr>
              <a:t>relevancia de los argumentos depende del tipo de producto, la demanda del consumidor y el tipo de publicidad</a:t>
            </a:r>
            <a:r>
              <a:rPr lang="es-MX" sz="2300" dirty="0" smtClean="0">
                <a:latin typeface="Calibri" panose="020F0502020204030204" pitchFamily="34" charset="0"/>
                <a:cs typeface="Calibri" panose="020F0502020204030204" pitchFamily="34" charset="0"/>
              </a:rPr>
              <a:t>.</a:t>
            </a:r>
            <a:endParaRPr lang="es-MX" sz="2300" dirty="0">
              <a:latin typeface="Calibri" panose="020F0502020204030204" pitchFamily="34" charset="0"/>
              <a:cs typeface="Calibri" panose="020F0502020204030204" pitchFamily="34" charset="0"/>
            </a:endParaRPr>
          </a:p>
        </p:txBody>
      </p:sp>
      <p:sp>
        <p:nvSpPr>
          <p:cNvPr id="4" name="Marcador de número de diapositiva 3"/>
          <p:cNvSpPr>
            <a:spLocks noGrp="1"/>
          </p:cNvSpPr>
          <p:nvPr>
            <p:ph type="sldNum" sz="quarter" idx="12"/>
          </p:nvPr>
        </p:nvSpPr>
        <p:spPr/>
        <p:txBody>
          <a:bodyPr>
            <a:normAutofit lnSpcReduction="10000"/>
          </a:bodyPr>
          <a:lstStyle/>
          <a:p>
            <a:fld id="{682D36C9-6D5B-4A5A-97B2-A0F6C8BF2986}" type="slidenum">
              <a:rPr lang="es-MX" smtClean="0"/>
              <a:t>32</a:t>
            </a:fld>
            <a:endParaRPr lang="es-MX"/>
          </a:p>
        </p:txBody>
      </p:sp>
    </p:spTree>
    <p:extLst>
      <p:ext uri="{BB962C8B-B14F-4D97-AF65-F5344CB8AC3E}">
        <p14:creationId xmlns:p14="http://schemas.microsoft.com/office/powerpoint/2010/main" val="6093281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93558"/>
            <a:ext cx="9986682" cy="5583405"/>
          </a:xfrm>
        </p:spPr>
        <p:txBody>
          <a:bodyPr>
            <a:noAutofit/>
          </a:bodyPr>
          <a:lstStyle/>
          <a:p>
            <a:pPr>
              <a:lnSpc>
                <a:spcPct val="100000"/>
              </a:lnSpc>
              <a:spcBef>
                <a:spcPts val="600"/>
              </a:spcBef>
              <a:spcAft>
                <a:spcPts val="0"/>
              </a:spcAft>
            </a:pPr>
            <a:r>
              <a:rPr lang="es-MX" sz="2300" dirty="0">
                <a:latin typeface="Calibri" panose="020F0502020204030204" pitchFamily="34" charset="0"/>
                <a:cs typeface="Calibri" panose="020F0502020204030204" pitchFamily="34" charset="0"/>
              </a:rPr>
              <a:t>Nelson (1974) señala que la forma en que la publicidad afecta la demanda depende de cómo se transmiten las características del producto. Estas características caen en dos amplias categorías: bienes de calidad comprobable (</a:t>
            </a:r>
            <a:r>
              <a:rPr lang="es-MX" sz="2300" i="1" dirty="0" err="1">
                <a:latin typeface="Calibri" panose="020F0502020204030204" pitchFamily="34" charset="0"/>
                <a:cs typeface="Calibri" panose="020F0502020204030204" pitchFamily="34" charset="0"/>
              </a:rPr>
              <a:t>search</a:t>
            </a:r>
            <a:r>
              <a:rPr lang="es-MX" sz="2300" i="1" dirty="0">
                <a:latin typeface="Calibri" panose="020F0502020204030204" pitchFamily="34" charset="0"/>
                <a:cs typeface="Calibri" panose="020F0502020204030204" pitchFamily="34" charset="0"/>
              </a:rPr>
              <a:t> </a:t>
            </a:r>
            <a:r>
              <a:rPr lang="es-MX" sz="2300" i="1" dirty="0" err="1">
                <a:latin typeface="Calibri" panose="020F0502020204030204" pitchFamily="34" charset="0"/>
                <a:cs typeface="Calibri" panose="020F0502020204030204" pitchFamily="34" charset="0"/>
              </a:rPr>
              <a:t>goods</a:t>
            </a:r>
            <a:r>
              <a:rPr lang="es-MX" sz="2300" dirty="0">
                <a:latin typeface="Calibri" panose="020F0502020204030204" pitchFamily="34" charset="0"/>
                <a:cs typeface="Calibri" panose="020F0502020204030204" pitchFamily="34" charset="0"/>
              </a:rPr>
              <a:t>) y bienes de calidad experimentable (</a:t>
            </a:r>
            <a:r>
              <a:rPr lang="es-MX" sz="2300" i="1" dirty="0" err="1">
                <a:latin typeface="Calibri" panose="020F0502020204030204" pitchFamily="34" charset="0"/>
                <a:cs typeface="Calibri" panose="020F0502020204030204" pitchFamily="34" charset="0"/>
              </a:rPr>
              <a:t>experience</a:t>
            </a:r>
            <a:r>
              <a:rPr lang="es-MX" sz="2300" i="1" dirty="0">
                <a:latin typeface="Calibri" panose="020F0502020204030204" pitchFamily="34" charset="0"/>
                <a:cs typeface="Calibri" panose="020F0502020204030204" pitchFamily="34" charset="0"/>
              </a:rPr>
              <a:t> </a:t>
            </a:r>
            <a:r>
              <a:rPr lang="es-MX" sz="2300" i="1" dirty="0" err="1">
                <a:latin typeface="Calibri" panose="020F0502020204030204" pitchFamily="34" charset="0"/>
                <a:cs typeface="Calibri" panose="020F0502020204030204" pitchFamily="34" charset="0"/>
              </a:rPr>
              <a:t>goods</a:t>
            </a:r>
            <a:r>
              <a:rPr lang="es-MX" sz="2300" dirty="0">
                <a:latin typeface="Calibri" panose="020F0502020204030204" pitchFamily="34" charset="0"/>
                <a:cs typeface="Calibri" panose="020F0502020204030204" pitchFamily="34" charset="0"/>
              </a:rPr>
              <a:t>).</a:t>
            </a:r>
          </a:p>
          <a:p>
            <a:pPr>
              <a:lnSpc>
                <a:spcPct val="100000"/>
              </a:lnSpc>
              <a:spcBef>
                <a:spcPts val="600"/>
              </a:spcBef>
              <a:spcAft>
                <a:spcPts val="0"/>
              </a:spcAft>
            </a:pPr>
            <a:r>
              <a:rPr lang="es-MX" sz="2300" dirty="0">
                <a:latin typeface="Calibri" panose="020F0502020204030204" pitchFamily="34" charset="0"/>
                <a:cs typeface="Calibri" panose="020F0502020204030204" pitchFamily="34" charset="0"/>
              </a:rPr>
              <a:t>Las características de un producto de la primera categoría pueden describirse en forma explícita y el consumidor puede informarse antes de comprar el producto. </a:t>
            </a:r>
          </a:p>
          <a:p>
            <a:pPr>
              <a:lnSpc>
                <a:spcPct val="100000"/>
              </a:lnSpc>
              <a:spcBef>
                <a:spcPts val="600"/>
              </a:spcBef>
              <a:spcAft>
                <a:spcPts val="0"/>
              </a:spcAft>
            </a:pPr>
            <a:r>
              <a:rPr lang="es-MX" sz="2300" dirty="0" smtClean="0">
                <a:latin typeface="Calibri" panose="020F0502020204030204" pitchFamily="34" charset="0"/>
                <a:cs typeface="Calibri" panose="020F0502020204030204" pitchFamily="34" charset="0"/>
              </a:rPr>
              <a:t>En </a:t>
            </a:r>
            <a:r>
              <a:rPr lang="es-MX" sz="2300" dirty="0">
                <a:latin typeface="Calibri" panose="020F0502020204030204" pitchFamily="34" charset="0"/>
                <a:cs typeface="Calibri" panose="020F0502020204030204" pitchFamily="34" charset="0"/>
              </a:rPr>
              <a:t>la segunda la calidad sólo puede apreciarse después de la compra. En todos los bienes hay algún aspecto de las dos categorías, pero en algunos predominan más de una. </a:t>
            </a:r>
          </a:p>
          <a:p>
            <a:pPr>
              <a:lnSpc>
                <a:spcPct val="100000"/>
              </a:lnSpc>
              <a:spcBef>
                <a:spcPts val="600"/>
              </a:spcBef>
              <a:spcAft>
                <a:spcPts val="0"/>
              </a:spcAft>
            </a:pPr>
            <a:r>
              <a:rPr lang="es-MX" sz="2300" dirty="0" smtClean="0">
                <a:latin typeface="Calibri" panose="020F0502020204030204" pitchFamily="34" charset="0"/>
                <a:cs typeface="Calibri" panose="020F0502020204030204" pitchFamily="34" charset="0"/>
              </a:rPr>
              <a:t>En </a:t>
            </a:r>
            <a:r>
              <a:rPr lang="es-MX" sz="2300" dirty="0">
                <a:latin typeface="Calibri" panose="020F0502020204030204" pitchFamily="34" charset="0"/>
                <a:cs typeface="Calibri" panose="020F0502020204030204" pitchFamily="34" charset="0"/>
              </a:rPr>
              <a:t>general los bienes de calidad comprobable se anuncian en periódicos y revistas con una información relativamente detallada. La ventaja es que estos anuncios pueden ser releídos. En cambio, los bienes experimentales se tiende a anunciarlos más en la televisión y el radio. </a:t>
            </a:r>
          </a:p>
        </p:txBody>
      </p:sp>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33</a:t>
            </a:fld>
            <a:endParaRPr lang="es-MX"/>
          </a:p>
        </p:txBody>
      </p:sp>
    </p:spTree>
    <p:extLst>
      <p:ext uri="{BB962C8B-B14F-4D97-AF65-F5344CB8AC3E}">
        <p14:creationId xmlns:p14="http://schemas.microsoft.com/office/powerpoint/2010/main" val="2590160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4790" y="530570"/>
            <a:ext cx="10515600" cy="3180818"/>
          </a:xfrm>
        </p:spPr>
        <p:txBody>
          <a:bodyPr>
            <a:normAutofit/>
          </a:bodyPr>
          <a:lstStyle/>
          <a:p>
            <a:r>
              <a:rPr lang="es-MX" sz="2300" dirty="0">
                <a:latin typeface="Calibri" panose="020F0502020204030204" pitchFamily="34" charset="0"/>
                <a:cs typeface="Calibri" panose="020F0502020204030204" pitchFamily="34" charset="0"/>
              </a:rPr>
              <a:t>En este caso la publicidad influye en la demanda porque los consumidores consideran que si se anuncian es que son superiores. </a:t>
            </a:r>
          </a:p>
          <a:p>
            <a:r>
              <a:rPr lang="es-MX" sz="2300" dirty="0">
                <a:latin typeface="Calibri" panose="020F0502020204030204" pitchFamily="34" charset="0"/>
                <a:cs typeface="Calibri" panose="020F0502020204030204" pitchFamily="34" charset="0"/>
              </a:rPr>
              <a:t>Adicionalmente la publicidad familiariza a los consumidores con las marcas e incrementan la probabilidad de que quieran probar el producto. </a:t>
            </a:r>
          </a:p>
          <a:p>
            <a:r>
              <a:rPr lang="es-MX" sz="2300" dirty="0">
                <a:latin typeface="Calibri" panose="020F0502020204030204" pitchFamily="34" charset="0"/>
                <a:cs typeface="Calibri" panose="020F0502020204030204" pitchFamily="34" charset="0"/>
              </a:rPr>
              <a:t>En la medida en que los bienes de calidad experimentable se anuncian en forma repetida en la televisión, en tanto que los bienes de calidad comprobable se dan a conocer en un periódico, la intensidad de la publicidad es más alta en los primeros que en los segundos</a:t>
            </a:r>
            <a:r>
              <a:rPr lang="es-MX" sz="2300" dirty="0" smtClean="0">
                <a:latin typeface="Calibri" panose="020F0502020204030204" pitchFamily="34" charset="0"/>
                <a:cs typeface="Calibri" panose="020F0502020204030204" pitchFamily="34" charset="0"/>
              </a:rPr>
              <a:t>.</a:t>
            </a:r>
            <a:endParaRPr lang="es-MX" sz="2300" dirty="0">
              <a:latin typeface="Calibri" panose="020F0502020204030204" pitchFamily="34" charset="0"/>
              <a:cs typeface="Calibri" panose="020F0502020204030204" pitchFamily="34" charset="0"/>
            </a:endParaRPr>
          </a:p>
        </p:txBody>
      </p:sp>
      <p:pic>
        <p:nvPicPr>
          <p:cNvPr id="2" name="Imagen 1"/>
          <p:cNvPicPr>
            <a:picLocks noChangeAspect="1"/>
          </p:cNvPicPr>
          <p:nvPr/>
        </p:nvPicPr>
        <p:blipFill>
          <a:blip r:embed="rId2"/>
          <a:stretch>
            <a:fillRect/>
          </a:stretch>
        </p:blipFill>
        <p:spPr>
          <a:xfrm>
            <a:off x="1572629" y="3831003"/>
            <a:ext cx="3246776" cy="2196000"/>
          </a:xfrm>
          <a:prstGeom prst="rect">
            <a:avLst/>
          </a:prstGeom>
        </p:spPr>
      </p:pic>
      <p:sp>
        <p:nvSpPr>
          <p:cNvPr id="4" name="Rectángulo 3"/>
          <p:cNvSpPr/>
          <p:nvPr/>
        </p:nvSpPr>
        <p:spPr>
          <a:xfrm>
            <a:off x="1572629" y="6027003"/>
            <a:ext cx="3554506" cy="830997"/>
          </a:xfrm>
          <a:prstGeom prst="rect">
            <a:avLst/>
          </a:prstGeom>
        </p:spPr>
        <p:txBody>
          <a:bodyPr wrap="square">
            <a:spAutoFit/>
          </a:bodyPr>
          <a:lstStyle/>
          <a:p>
            <a:r>
              <a:rPr lang="es-MX" sz="1600" dirty="0"/>
              <a:t>https://3puntozeromktblog.wordpress.com/2014/10/07/ciel-la-experiencia-de-tomar-agua/</a:t>
            </a:r>
          </a:p>
        </p:txBody>
      </p:sp>
      <p:pic>
        <p:nvPicPr>
          <p:cNvPr id="5" name="Imagen 4"/>
          <p:cNvPicPr>
            <a:picLocks noChangeAspect="1"/>
          </p:cNvPicPr>
          <p:nvPr/>
        </p:nvPicPr>
        <p:blipFill>
          <a:blip r:embed="rId3"/>
          <a:stretch>
            <a:fillRect/>
          </a:stretch>
        </p:blipFill>
        <p:spPr>
          <a:xfrm>
            <a:off x="7454579" y="3831003"/>
            <a:ext cx="2232000" cy="2232000"/>
          </a:xfrm>
          <a:prstGeom prst="rect">
            <a:avLst/>
          </a:prstGeom>
        </p:spPr>
      </p:pic>
      <p:sp>
        <p:nvSpPr>
          <p:cNvPr id="6" name="Rectángulo 5"/>
          <p:cNvSpPr/>
          <p:nvPr/>
        </p:nvSpPr>
        <p:spPr>
          <a:xfrm>
            <a:off x="6898341" y="6155724"/>
            <a:ext cx="4447814" cy="584775"/>
          </a:xfrm>
          <a:prstGeom prst="rect">
            <a:avLst/>
          </a:prstGeom>
        </p:spPr>
        <p:txBody>
          <a:bodyPr wrap="square">
            <a:spAutoFit/>
          </a:bodyPr>
          <a:lstStyle/>
          <a:p>
            <a:r>
              <a:rPr lang="es-MX" sz="1600" dirty="0"/>
              <a:t>https://es-la.facebook.com/aguapura.salvavidas/</a:t>
            </a:r>
          </a:p>
        </p:txBody>
      </p:sp>
      <p:sp>
        <p:nvSpPr>
          <p:cNvPr id="7" name="Marcador de número de diapositiva 6"/>
          <p:cNvSpPr>
            <a:spLocks noGrp="1"/>
          </p:cNvSpPr>
          <p:nvPr>
            <p:ph type="sldNum" sz="quarter" idx="12"/>
          </p:nvPr>
        </p:nvSpPr>
        <p:spPr/>
        <p:txBody>
          <a:bodyPr>
            <a:normAutofit lnSpcReduction="10000"/>
          </a:bodyPr>
          <a:lstStyle/>
          <a:p>
            <a:fld id="{682D36C9-6D5B-4A5A-97B2-A0F6C8BF2986}" type="slidenum">
              <a:rPr lang="es-MX" smtClean="0"/>
              <a:t>34</a:t>
            </a:fld>
            <a:endParaRPr lang="es-MX"/>
          </a:p>
        </p:txBody>
      </p:sp>
    </p:spTree>
    <p:extLst>
      <p:ext uri="{BB962C8B-B14F-4D97-AF65-F5344CB8AC3E}">
        <p14:creationId xmlns:p14="http://schemas.microsoft.com/office/powerpoint/2010/main" val="41699090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45528"/>
          </a:xfrm>
        </p:spPr>
        <p:txBody>
          <a:bodyPr>
            <a:normAutofit/>
          </a:bodyPr>
          <a:lstStyle/>
          <a:p>
            <a:r>
              <a:rPr lang="es-MX" sz="3600" b="1" dirty="0">
                <a:latin typeface="Calibri" panose="020F0502020204030204" pitchFamily="34" charset="0"/>
                <a:cs typeface="Calibri" panose="020F0502020204030204" pitchFamily="34" charset="0"/>
              </a:rPr>
              <a:t>Publicidad y bienestar</a:t>
            </a:r>
          </a:p>
        </p:txBody>
      </p:sp>
      <p:sp>
        <p:nvSpPr>
          <p:cNvPr id="3" name="Marcador de contenido 2"/>
          <p:cNvSpPr>
            <a:spLocks noGrp="1"/>
          </p:cNvSpPr>
          <p:nvPr>
            <p:ph idx="1"/>
          </p:nvPr>
        </p:nvSpPr>
        <p:spPr>
          <a:xfrm>
            <a:off x="336884" y="1187116"/>
            <a:ext cx="5759116" cy="4989847"/>
          </a:xfrm>
        </p:spPr>
        <p:txBody>
          <a:bodyPr>
            <a:noAutofit/>
          </a:bodyPr>
          <a:lstStyle/>
          <a:p>
            <a:r>
              <a:rPr lang="es-MX" sz="2300" dirty="0">
                <a:latin typeface="Calibri" panose="020F0502020204030204" pitchFamily="34" charset="0"/>
                <a:cs typeface="Calibri" panose="020F0502020204030204" pitchFamily="34" charset="0"/>
              </a:rPr>
              <a:t>Los efectos de la publicidad en el bienestar son de distinta índole. Si los consumidores gastan más como resultado de la publicidad puede afirmarse que incrementa el bienestar social. </a:t>
            </a:r>
            <a:endParaRPr lang="es-MX" sz="2300" dirty="0" smtClean="0">
              <a:latin typeface="Calibri" panose="020F0502020204030204" pitchFamily="34" charset="0"/>
              <a:cs typeface="Calibri" panose="020F0502020204030204" pitchFamily="34" charset="0"/>
            </a:endParaRPr>
          </a:p>
          <a:p>
            <a:r>
              <a:rPr lang="es-MX" sz="2300" dirty="0" smtClean="0">
                <a:latin typeface="Calibri" panose="020F0502020204030204" pitchFamily="34" charset="0"/>
                <a:cs typeface="Calibri" panose="020F0502020204030204" pitchFamily="34" charset="0"/>
              </a:rPr>
              <a:t>Dixit </a:t>
            </a:r>
            <a:r>
              <a:rPr lang="es-MX" sz="2300" dirty="0">
                <a:latin typeface="Calibri" panose="020F0502020204030204" pitchFamily="34" charset="0"/>
                <a:cs typeface="Calibri" panose="020F0502020204030204" pitchFamily="34" charset="0"/>
              </a:rPr>
              <a:t>y Norman </a:t>
            </a:r>
            <a:r>
              <a:rPr lang="es-MX" sz="2300" dirty="0" smtClean="0">
                <a:latin typeface="Calibri" panose="020F0502020204030204" pitchFamily="34" charset="0"/>
                <a:cs typeface="Calibri" panose="020F0502020204030204" pitchFamily="34" charset="0"/>
              </a:rPr>
              <a:t>establecen que un </a:t>
            </a:r>
            <a:r>
              <a:rPr lang="es-MX" sz="2300" dirty="0">
                <a:latin typeface="Calibri" panose="020F0502020204030204" pitchFamily="34" charset="0"/>
                <a:cs typeface="Calibri" panose="020F0502020204030204" pitchFamily="34" charset="0"/>
              </a:rPr>
              <a:t>incremento en el producto generado por la publicidad tenderá a aumentar el bienestar.</a:t>
            </a:r>
          </a:p>
          <a:p>
            <a:r>
              <a:rPr lang="es-MX" sz="2300" dirty="0">
                <a:latin typeface="Calibri" panose="020F0502020204030204" pitchFamily="34" charset="0"/>
                <a:cs typeface="Calibri" panose="020F0502020204030204" pitchFamily="34" charset="0"/>
              </a:rPr>
              <a:t>Sea </a:t>
            </a:r>
            <a:r>
              <a:rPr lang="es-MX" sz="2300" i="1" dirty="0">
                <a:latin typeface="Times New Roman" panose="02020603050405020304" pitchFamily="18" charset="0"/>
                <a:cs typeface="Times New Roman" panose="02020603050405020304" pitchFamily="18" charset="0"/>
              </a:rPr>
              <a:t>D</a:t>
            </a:r>
            <a:r>
              <a:rPr lang="es-MX" sz="2300" baseline="-25000" dirty="0">
                <a:latin typeface="Times New Roman" panose="02020603050405020304" pitchFamily="18" charset="0"/>
                <a:cs typeface="Times New Roman" panose="02020603050405020304" pitchFamily="18" charset="0"/>
              </a:rPr>
              <a:t>1</a:t>
            </a:r>
            <a:r>
              <a:rPr lang="es-MX" sz="2300" dirty="0">
                <a:latin typeface="Calibri" panose="020F0502020204030204" pitchFamily="34" charset="0"/>
                <a:cs typeface="Calibri" panose="020F0502020204030204" pitchFamily="34" charset="0"/>
              </a:rPr>
              <a:t> la demanda antes de la publicidad y </a:t>
            </a:r>
            <a:r>
              <a:rPr lang="es-MX" sz="2300" i="1" dirty="0">
                <a:latin typeface="Times New Roman" panose="02020603050405020304" pitchFamily="18" charset="0"/>
                <a:cs typeface="Times New Roman" panose="02020603050405020304" pitchFamily="18" charset="0"/>
              </a:rPr>
              <a:t>D</a:t>
            </a:r>
            <a:r>
              <a:rPr lang="es-MX" sz="2300" baseline="-25000" dirty="0">
                <a:latin typeface="Times New Roman" panose="02020603050405020304" pitchFamily="18" charset="0"/>
                <a:cs typeface="Times New Roman" panose="02020603050405020304" pitchFamily="18" charset="0"/>
              </a:rPr>
              <a:t>2</a:t>
            </a:r>
            <a:r>
              <a:rPr lang="es-MX" sz="2300" i="1" dirty="0">
                <a:latin typeface="Calibri" panose="020F0502020204030204" pitchFamily="34" charset="0"/>
                <a:cs typeface="Calibri" panose="020F0502020204030204" pitchFamily="34" charset="0"/>
              </a:rPr>
              <a:t> </a:t>
            </a:r>
            <a:r>
              <a:rPr lang="es-MX" sz="2300" dirty="0">
                <a:latin typeface="Calibri" panose="020F0502020204030204" pitchFamily="34" charset="0"/>
                <a:cs typeface="Calibri" panose="020F0502020204030204" pitchFamily="34" charset="0"/>
              </a:rPr>
              <a:t>la demanda después del gasto en ésta. La gráfica muestra que el efecto de la publicidad es aumentar el precio y el producto, lo que es razonable dado que la evidencia empírica sugiere que la publicidad tiende a hacer más inelástica la demanda. </a:t>
            </a:r>
          </a:p>
        </p:txBody>
      </p:sp>
      <p:pic>
        <p:nvPicPr>
          <p:cNvPr id="6" name="Imagen 5"/>
          <p:cNvPicPr>
            <a:picLocks noChangeAspect="1"/>
          </p:cNvPicPr>
          <p:nvPr/>
        </p:nvPicPr>
        <p:blipFill>
          <a:blip r:embed="rId2"/>
          <a:stretch>
            <a:fillRect/>
          </a:stretch>
        </p:blipFill>
        <p:spPr>
          <a:xfrm>
            <a:off x="6559706" y="1722193"/>
            <a:ext cx="3934121" cy="3744000"/>
          </a:xfrm>
          <a:prstGeom prst="rect">
            <a:avLst/>
          </a:prstGeom>
        </p:spPr>
      </p:pic>
      <p:sp>
        <p:nvSpPr>
          <p:cNvPr id="4" name="Marcador de número de diapositiva 3"/>
          <p:cNvSpPr>
            <a:spLocks noGrp="1"/>
          </p:cNvSpPr>
          <p:nvPr>
            <p:ph type="sldNum" sz="quarter" idx="12"/>
          </p:nvPr>
        </p:nvSpPr>
        <p:spPr/>
        <p:txBody>
          <a:bodyPr>
            <a:normAutofit lnSpcReduction="10000"/>
          </a:bodyPr>
          <a:lstStyle/>
          <a:p>
            <a:fld id="{682D36C9-6D5B-4A5A-97B2-A0F6C8BF2986}" type="slidenum">
              <a:rPr lang="es-MX" smtClean="0"/>
              <a:t>35</a:t>
            </a:fld>
            <a:endParaRPr lang="es-MX"/>
          </a:p>
        </p:txBody>
      </p:sp>
    </p:spTree>
    <p:extLst>
      <p:ext uri="{BB962C8B-B14F-4D97-AF65-F5344CB8AC3E}">
        <p14:creationId xmlns:p14="http://schemas.microsoft.com/office/powerpoint/2010/main" val="727417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20930" y="857521"/>
            <a:ext cx="6031832" cy="3730206"/>
          </a:xfrm>
        </p:spPr>
        <p:txBody>
          <a:bodyPr>
            <a:noAutofit/>
          </a:bodyPr>
          <a:lstStyle/>
          <a:p>
            <a:pPr marL="0" indent="0">
              <a:buNone/>
            </a:pPr>
            <a:r>
              <a:rPr lang="es-MX" sz="2200" dirty="0">
                <a:latin typeface="Calibri" panose="020F0502020204030204" pitchFamily="34" charset="0"/>
                <a:cs typeface="Calibri" panose="020F0502020204030204" pitchFamily="34" charset="0"/>
              </a:rPr>
              <a:t>De esta observación </a:t>
            </a:r>
            <a:r>
              <a:rPr lang="es-MX" sz="2200" dirty="0" smtClean="0">
                <a:latin typeface="Calibri" panose="020F0502020204030204" pitchFamily="34" charset="0"/>
                <a:cs typeface="Calibri" panose="020F0502020204030204" pitchFamily="34" charset="0"/>
              </a:rPr>
              <a:t>surge </a:t>
            </a:r>
            <a:r>
              <a:rPr lang="es-MX" sz="2200" dirty="0">
                <a:latin typeface="Calibri" panose="020F0502020204030204" pitchFamily="34" charset="0"/>
                <a:cs typeface="Calibri" panose="020F0502020204030204" pitchFamily="34" charset="0"/>
              </a:rPr>
              <a:t>una expresión para cuantificar el cambio en el bienestar social </a:t>
            </a:r>
          </a:p>
          <a:p>
            <a:pPr marL="0" indent="0" algn="ctr">
              <a:lnSpc>
                <a:spcPct val="100000"/>
              </a:lnSpc>
              <a:spcBef>
                <a:spcPts val="0"/>
              </a:spcBef>
              <a:buNone/>
            </a:pPr>
            <a:r>
              <a:rPr lang="es-MX" sz="2200" i="1" dirty="0" smtClean="0">
                <a:latin typeface="Symbol" panose="05050102010706020507" pitchFamily="18" charset="2"/>
                <a:cs typeface="Times New Roman" panose="02020603050405020304" pitchFamily="18" charset="0"/>
              </a:rPr>
              <a:t>D</a:t>
            </a:r>
            <a:r>
              <a:rPr lang="es-MX" sz="2200" i="1" dirty="0" smtClean="0">
                <a:latin typeface="Times New Roman" panose="02020603050405020304" pitchFamily="18" charset="0"/>
                <a:cs typeface="Times New Roman" panose="02020603050405020304" pitchFamily="18" charset="0"/>
              </a:rPr>
              <a:t>BS </a:t>
            </a:r>
            <a:r>
              <a:rPr lang="es-MX" sz="2200" i="1" dirty="0">
                <a:latin typeface="Times New Roman" panose="02020603050405020304" pitchFamily="18" charset="0"/>
                <a:cs typeface="Times New Roman" panose="02020603050405020304" pitchFamily="18" charset="0"/>
              </a:rPr>
              <a:t>= </a:t>
            </a:r>
            <a:r>
              <a:rPr lang="es-MX" sz="2200" i="1" dirty="0">
                <a:latin typeface="Symbol" panose="05050102010706020507" pitchFamily="18" charset="2"/>
                <a:cs typeface="Times New Roman" panose="02020603050405020304" pitchFamily="18" charset="0"/>
              </a:rPr>
              <a:t>D</a:t>
            </a:r>
            <a:r>
              <a:rPr lang="es-MX" sz="2200" dirty="0" smtClean="0">
                <a:latin typeface="Times New Roman" panose="02020603050405020304" pitchFamily="18" charset="0"/>
                <a:cs typeface="Times New Roman" panose="02020603050405020304" pitchFamily="18" charset="0"/>
              </a:rPr>
              <a:t>π</a:t>
            </a:r>
            <a:r>
              <a:rPr lang="es-MX" sz="2200" i="1" dirty="0" smtClean="0">
                <a:latin typeface="Times New Roman" panose="02020603050405020304" pitchFamily="18" charset="0"/>
                <a:cs typeface="Times New Roman" panose="02020603050405020304" pitchFamily="18" charset="0"/>
              </a:rPr>
              <a:t> </a:t>
            </a:r>
            <a:r>
              <a:rPr lang="es-MX" sz="2200" i="1" dirty="0">
                <a:latin typeface="Times New Roman" panose="02020603050405020304" pitchFamily="18" charset="0"/>
                <a:cs typeface="Times New Roman" panose="02020603050405020304" pitchFamily="18" charset="0"/>
              </a:rPr>
              <a:t>– </a:t>
            </a:r>
            <a:r>
              <a:rPr lang="es-MX" sz="2200" i="1" dirty="0" smtClean="0">
                <a:latin typeface="Times New Roman" panose="02020603050405020304" pitchFamily="18" charset="0"/>
                <a:cs typeface="Times New Roman" panose="02020603050405020304" pitchFamily="18" charset="0"/>
              </a:rPr>
              <a:t>Q</a:t>
            </a:r>
            <a:r>
              <a:rPr lang="es-MX" sz="2200" i="1" dirty="0">
                <a:latin typeface="Symbol" panose="05050102010706020507" pitchFamily="18" charset="2"/>
                <a:cs typeface="Times New Roman" panose="02020603050405020304" pitchFamily="18" charset="0"/>
              </a:rPr>
              <a:t>D</a:t>
            </a:r>
            <a:r>
              <a:rPr lang="es-MX" sz="2200" i="1" dirty="0" smtClean="0">
                <a:latin typeface="Times New Roman" panose="02020603050405020304" pitchFamily="18" charset="0"/>
                <a:cs typeface="Times New Roman" panose="02020603050405020304" pitchFamily="18" charset="0"/>
              </a:rPr>
              <a:t>P</a:t>
            </a:r>
            <a:endParaRPr lang="es-MX" sz="2200" dirty="0">
              <a:latin typeface="Times New Roman" panose="02020603050405020304" pitchFamily="18" charset="0"/>
              <a:cs typeface="Times New Roman" panose="02020603050405020304" pitchFamily="18" charset="0"/>
            </a:endParaRPr>
          </a:p>
          <a:p>
            <a:pPr marL="0" indent="0">
              <a:lnSpc>
                <a:spcPct val="100000"/>
              </a:lnSpc>
              <a:spcBef>
                <a:spcPts val="600"/>
              </a:spcBef>
              <a:spcAft>
                <a:spcPts val="0"/>
              </a:spcAft>
              <a:buNone/>
            </a:pPr>
            <a:r>
              <a:rPr lang="es-MX" sz="2200" i="1" dirty="0" smtClean="0">
                <a:latin typeface="Times New Roman" panose="02020603050405020304" pitchFamily="18" charset="0"/>
                <a:cs typeface="Times New Roman" panose="02020603050405020304" pitchFamily="18" charset="0"/>
              </a:rPr>
              <a:t>BS</a:t>
            </a:r>
            <a:r>
              <a:rPr lang="es-MX" sz="2200" dirty="0" smtClean="0">
                <a:latin typeface="Times New Roman" panose="02020603050405020304" pitchFamily="18" charset="0"/>
                <a:cs typeface="Times New Roman" panose="02020603050405020304" pitchFamily="18" charset="0"/>
              </a:rPr>
              <a:t> </a:t>
            </a:r>
            <a:r>
              <a:rPr lang="es-MX" sz="2200" dirty="0">
                <a:latin typeface="Calibri" panose="020F0502020204030204" pitchFamily="34" charset="0"/>
                <a:cs typeface="Calibri" panose="020F0502020204030204" pitchFamily="34" charset="0"/>
              </a:rPr>
              <a:t>es el nivel de bienestar previo a la erogación del gasto publicitario, </a:t>
            </a:r>
            <a:r>
              <a:rPr lang="es-MX" sz="2200" dirty="0">
                <a:latin typeface="Times New Roman" panose="02020603050405020304" pitchFamily="18" charset="0"/>
                <a:cs typeface="Times New Roman" panose="02020603050405020304" pitchFamily="18" charset="0"/>
              </a:rPr>
              <a:t>π</a:t>
            </a:r>
            <a:r>
              <a:rPr lang="es-MX" sz="2200" dirty="0">
                <a:latin typeface="Calibri" panose="020F0502020204030204" pitchFamily="34" charset="0"/>
                <a:cs typeface="Calibri" panose="020F0502020204030204" pitchFamily="34" charset="0"/>
              </a:rPr>
              <a:t> son las ganancias, </a:t>
            </a:r>
            <a:r>
              <a:rPr lang="es-MX" sz="2200" i="1" dirty="0">
                <a:latin typeface="Times New Roman" panose="02020603050405020304" pitchFamily="18" charset="0"/>
                <a:cs typeface="Times New Roman" panose="02020603050405020304" pitchFamily="18" charset="0"/>
              </a:rPr>
              <a:t>Q</a:t>
            </a:r>
            <a:r>
              <a:rPr lang="es-MX" sz="2200" dirty="0">
                <a:latin typeface="Times New Roman" panose="02020603050405020304" pitchFamily="18" charset="0"/>
                <a:cs typeface="Times New Roman" panose="02020603050405020304" pitchFamily="18" charset="0"/>
              </a:rPr>
              <a:t> la cantidad y </a:t>
            </a:r>
            <a:r>
              <a:rPr lang="es-MX" sz="2200" i="1" dirty="0">
                <a:latin typeface="Times New Roman" panose="02020603050405020304" pitchFamily="18" charset="0"/>
                <a:cs typeface="Times New Roman" panose="02020603050405020304" pitchFamily="18" charset="0"/>
              </a:rPr>
              <a:t>P</a:t>
            </a:r>
            <a:r>
              <a:rPr lang="es-MX" sz="2200" dirty="0">
                <a:latin typeface="Times New Roman" panose="02020603050405020304" pitchFamily="18" charset="0"/>
                <a:cs typeface="Times New Roman" panose="02020603050405020304" pitchFamily="18" charset="0"/>
              </a:rPr>
              <a:t> el precio. </a:t>
            </a:r>
          </a:p>
          <a:p>
            <a:pPr marL="0" indent="0">
              <a:lnSpc>
                <a:spcPct val="100000"/>
              </a:lnSpc>
              <a:spcBef>
                <a:spcPts val="600"/>
              </a:spcBef>
              <a:spcAft>
                <a:spcPts val="0"/>
              </a:spcAft>
              <a:buNone/>
            </a:pPr>
            <a:r>
              <a:rPr lang="es-MX" sz="2200" dirty="0">
                <a:latin typeface="Times New Roman" panose="02020603050405020304" pitchFamily="18" charset="0"/>
                <a:cs typeface="Times New Roman" panose="02020603050405020304" pitchFamily="18" charset="0"/>
              </a:rPr>
              <a:t>Dos resultados surgen de esta expresión. </a:t>
            </a:r>
            <a:endParaRPr lang="es-MX" sz="2200" dirty="0" smtClean="0">
              <a:latin typeface="Times New Roman" panose="02020603050405020304" pitchFamily="18" charset="0"/>
              <a:cs typeface="Times New Roman" panose="02020603050405020304" pitchFamily="18" charset="0"/>
            </a:endParaRPr>
          </a:p>
          <a:p>
            <a:pPr marL="0" indent="0">
              <a:lnSpc>
                <a:spcPct val="100000"/>
              </a:lnSpc>
              <a:spcBef>
                <a:spcPts val="600"/>
              </a:spcBef>
              <a:spcAft>
                <a:spcPts val="0"/>
              </a:spcAft>
              <a:buNone/>
            </a:pPr>
            <a:r>
              <a:rPr lang="es-MX" sz="2200" dirty="0" smtClean="0">
                <a:latin typeface="Times New Roman" panose="02020603050405020304" pitchFamily="18" charset="0"/>
                <a:cs typeface="Times New Roman" panose="02020603050405020304" pitchFamily="18" charset="0"/>
              </a:rPr>
              <a:t>En </a:t>
            </a:r>
            <a:r>
              <a:rPr lang="es-MX" sz="2200" dirty="0">
                <a:latin typeface="Times New Roman" panose="02020603050405020304" pitchFamily="18" charset="0"/>
                <a:cs typeface="Times New Roman" panose="02020603050405020304" pitchFamily="18" charset="0"/>
              </a:rPr>
              <a:t>primer lugar, la publicidad sólo será socialmente eficiente si es redituable; en otras palabras, para que </a:t>
            </a:r>
            <a:r>
              <a:rPr lang="es-MX" sz="2200" i="1" dirty="0">
                <a:latin typeface="Times New Roman" panose="02020603050405020304" pitchFamily="18" charset="0"/>
                <a:cs typeface="Times New Roman" panose="02020603050405020304" pitchFamily="18" charset="0"/>
              </a:rPr>
              <a:t>ΔBS</a:t>
            </a:r>
            <a:r>
              <a:rPr lang="es-MX" sz="2200" dirty="0">
                <a:latin typeface="Times New Roman" panose="02020603050405020304" pitchFamily="18" charset="0"/>
                <a:cs typeface="Times New Roman" panose="02020603050405020304" pitchFamily="18" charset="0"/>
              </a:rPr>
              <a:t> sea positiva, Δπ tiene que ser también positivo. </a:t>
            </a:r>
          </a:p>
        </p:txBody>
      </p:sp>
      <p:pic>
        <p:nvPicPr>
          <p:cNvPr id="6" name="Imagen 5"/>
          <p:cNvPicPr>
            <a:picLocks noChangeAspect="1"/>
          </p:cNvPicPr>
          <p:nvPr/>
        </p:nvPicPr>
        <p:blipFill>
          <a:blip r:embed="rId2"/>
          <a:stretch>
            <a:fillRect/>
          </a:stretch>
        </p:blipFill>
        <p:spPr>
          <a:xfrm>
            <a:off x="6600047" y="1239517"/>
            <a:ext cx="3934121" cy="3744000"/>
          </a:xfrm>
          <a:prstGeom prst="rect">
            <a:avLst/>
          </a:prstGeom>
        </p:spPr>
      </p:pic>
      <p:sp>
        <p:nvSpPr>
          <p:cNvPr id="4" name="Rectángulo 3"/>
          <p:cNvSpPr/>
          <p:nvPr/>
        </p:nvSpPr>
        <p:spPr>
          <a:xfrm>
            <a:off x="401052" y="5023858"/>
            <a:ext cx="10738231" cy="1785104"/>
          </a:xfrm>
          <a:prstGeom prst="rect">
            <a:avLst/>
          </a:prstGeom>
        </p:spPr>
        <p:txBody>
          <a:bodyPr wrap="square">
            <a:spAutoFit/>
          </a:bodyPr>
          <a:lstStyle/>
          <a:p>
            <a:r>
              <a:rPr lang="es-MX" sz="2200" dirty="0">
                <a:latin typeface="Calibri" panose="020F0502020204030204" pitchFamily="34" charset="0"/>
                <a:cs typeface="Calibri" panose="020F0502020204030204" pitchFamily="34" charset="0"/>
              </a:rPr>
              <a:t>En segundo lugar, cuando el monopolista está en el punto de equilibrio que maximiza su utilidad elegirá un gasto en publicidad hasta el nivel en que el costo marginal de la publicidad es igual al ingreso marginal de la publicidad, lo que implica que </a:t>
            </a:r>
            <a:r>
              <a:rPr lang="es-MX" sz="2200" dirty="0">
                <a:latin typeface="Times New Roman" panose="02020603050405020304" pitchFamily="18" charset="0"/>
                <a:cs typeface="Times New Roman" panose="02020603050405020304" pitchFamily="18" charset="0"/>
              </a:rPr>
              <a:t>Δπ </a:t>
            </a:r>
            <a:r>
              <a:rPr lang="es-MX" sz="2200" dirty="0">
                <a:latin typeface="Calibri" panose="020F0502020204030204" pitchFamily="34" charset="0"/>
                <a:cs typeface="Calibri" panose="020F0502020204030204" pitchFamily="34" charset="0"/>
              </a:rPr>
              <a:t>es cero. En ese nivel de publicidad, la ecuación implica que </a:t>
            </a:r>
            <a:r>
              <a:rPr lang="es-MX" sz="2200" i="1" dirty="0">
                <a:latin typeface="Times New Roman" panose="02020603050405020304" pitchFamily="18" charset="0"/>
                <a:cs typeface="Times New Roman" panose="02020603050405020304" pitchFamily="18" charset="0"/>
              </a:rPr>
              <a:t>ΔBS = -QΔP &lt; </a:t>
            </a:r>
            <a:r>
              <a:rPr lang="es-MX" sz="2200" dirty="0">
                <a:latin typeface="Times New Roman" panose="02020603050405020304" pitchFamily="18" charset="0"/>
                <a:cs typeface="Times New Roman" panose="02020603050405020304" pitchFamily="18" charset="0"/>
              </a:rPr>
              <a:t>0. </a:t>
            </a:r>
            <a:r>
              <a:rPr lang="es-MX" sz="2200" dirty="0" smtClean="0">
                <a:latin typeface="Calibri" panose="020F0502020204030204" pitchFamily="34" charset="0"/>
                <a:cs typeface="Calibri" panose="020F0502020204030204" pitchFamily="34" charset="0"/>
              </a:rPr>
              <a:t>El </a:t>
            </a:r>
            <a:r>
              <a:rPr lang="es-MX" sz="2200" dirty="0">
                <a:latin typeface="Calibri" panose="020F0502020204030204" pitchFamily="34" charset="0"/>
                <a:cs typeface="Calibri" panose="020F0502020204030204" pitchFamily="34" charset="0"/>
              </a:rPr>
              <a:t>bienestar decrece con incrementos de publicidad una vez alcanzado este punto.</a:t>
            </a:r>
          </a:p>
        </p:txBody>
      </p:sp>
      <p:sp>
        <p:nvSpPr>
          <p:cNvPr id="7" name="Marcador de número de diapositiva 6"/>
          <p:cNvSpPr>
            <a:spLocks noGrp="1"/>
          </p:cNvSpPr>
          <p:nvPr>
            <p:ph type="sldNum" sz="quarter" idx="12"/>
          </p:nvPr>
        </p:nvSpPr>
        <p:spPr/>
        <p:txBody>
          <a:bodyPr>
            <a:normAutofit lnSpcReduction="10000"/>
          </a:bodyPr>
          <a:lstStyle/>
          <a:p>
            <a:fld id="{682D36C9-6D5B-4A5A-97B2-A0F6C8BF2986}" type="slidenum">
              <a:rPr lang="es-MX" smtClean="0"/>
              <a:t>36</a:t>
            </a:fld>
            <a:endParaRPr lang="es-MX"/>
          </a:p>
        </p:txBody>
      </p:sp>
    </p:spTree>
    <p:extLst>
      <p:ext uri="{BB962C8B-B14F-4D97-AF65-F5344CB8AC3E}">
        <p14:creationId xmlns:p14="http://schemas.microsoft.com/office/powerpoint/2010/main" val="2989202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7305" y="729914"/>
            <a:ext cx="5839327" cy="4604084"/>
          </a:xfrm>
        </p:spPr>
        <p:txBody>
          <a:bodyPr>
            <a:noAutofit/>
          </a:bodyPr>
          <a:lstStyle/>
          <a:p>
            <a:pPr marL="0" indent="0">
              <a:lnSpc>
                <a:spcPct val="100000"/>
              </a:lnSpc>
              <a:spcBef>
                <a:spcPts val="600"/>
              </a:spcBef>
              <a:spcAft>
                <a:spcPts val="0"/>
              </a:spcAft>
              <a:buNone/>
            </a:pPr>
            <a:r>
              <a:rPr lang="es-MX" sz="2200" dirty="0">
                <a:latin typeface="Calibri" panose="020F0502020204030204" pitchFamily="34" charset="0"/>
                <a:cs typeface="Calibri" panose="020F0502020204030204" pitchFamily="34" charset="0"/>
              </a:rPr>
              <a:t>El efecto de la publicidad en el bienestar depende de la concepción </a:t>
            </a:r>
            <a:r>
              <a:rPr lang="es-MX" sz="2200" dirty="0" smtClean="0">
                <a:latin typeface="Calibri" panose="020F0502020204030204" pitchFamily="34" charset="0"/>
                <a:cs typeface="Calibri" panose="020F0502020204030204" pitchFamily="34" charset="0"/>
              </a:rPr>
              <a:t>que </a:t>
            </a:r>
            <a:r>
              <a:rPr lang="es-MX" sz="2200" dirty="0">
                <a:latin typeface="Calibri" panose="020F0502020204030204" pitchFamily="34" charset="0"/>
                <a:cs typeface="Calibri" panose="020F0502020204030204" pitchFamily="34" charset="0"/>
              </a:rPr>
              <a:t>se tenga sobre la naturaleza y el objetivo de los gastos en </a:t>
            </a:r>
            <a:r>
              <a:rPr lang="es-MX" sz="2200" dirty="0" smtClean="0">
                <a:latin typeface="Calibri" panose="020F0502020204030204" pitchFamily="34" charset="0"/>
                <a:cs typeface="Calibri" panose="020F0502020204030204" pitchFamily="34" charset="0"/>
              </a:rPr>
              <a:t>publicidad. </a:t>
            </a:r>
            <a:endParaRPr lang="es-MX" sz="2200" dirty="0">
              <a:latin typeface="Calibri" panose="020F0502020204030204" pitchFamily="34" charset="0"/>
              <a:cs typeface="Calibri" panose="020F0502020204030204" pitchFamily="34" charset="0"/>
            </a:endParaRPr>
          </a:p>
          <a:p>
            <a:pPr marL="0" indent="0">
              <a:lnSpc>
                <a:spcPct val="100000"/>
              </a:lnSpc>
              <a:spcBef>
                <a:spcPts val="600"/>
              </a:spcBef>
              <a:spcAft>
                <a:spcPts val="0"/>
              </a:spcAft>
              <a:buNone/>
            </a:pPr>
            <a:r>
              <a:rPr lang="es-MX" sz="2200" dirty="0">
                <a:latin typeface="Calibri" panose="020F0502020204030204" pitchFamily="34" charset="0"/>
                <a:cs typeface="Calibri" panose="020F0502020204030204" pitchFamily="34" charset="0"/>
              </a:rPr>
              <a:t>El modelo </a:t>
            </a:r>
            <a:r>
              <a:rPr lang="es-MX" sz="2200" dirty="0" smtClean="0">
                <a:latin typeface="Calibri" panose="020F0502020204030204" pitchFamily="34" charset="0"/>
                <a:cs typeface="Calibri" panose="020F0502020204030204" pitchFamily="34" charset="0"/>
              </a:rPr>
              <a:t>asume </a:t>
            </a:r>
            <a:r>
              <a:rPr lang="es-MX" sz="2200" dirty="0">
                <a:latin typeface="Calibri" panose="020F0502020204030204" pitchFamily="34" charset="0"/>
                <a:cs typeface="Calibri" panose="020F0502020204030204" pitchFamily="34" charset="0"/>
              </a:rPr>
              <a:t>que la publicidad no tiene valor intrínseco, que sirve sólo para engañar a los consumidores. </a:t>
            </a:r>
          </a:p>
          <a:p>
            <a:pPr marL="0" indent="0">
              <a:lnSpc>
                <a:spcPct val="100000"/>
              </a:lnSpc>
              <a:spcBef>
                <a:spcPts val="600"/>
              </a:spcBef>
              <a:spcAft>
                <a:spcPts val="0"/>
              </a:spcAft>
              <a:buNone/>
            </a:pPr>
            <a:r>
              <a:rPr lang="es-MX" sz="2200" dirty="0" smtClean="0">
                <a:latin typeface="Calibri" panose="020F0502020204030204" pitchFamily="34" charset="0"/>
                <a:cs typeface="Calibri" panose="020F0502020204030204" pitchFamily="34" charset="0"/>
              </a:rPr>
              <a:t>Si </a:t>
            </a:r>
            <a:r>
              <a:rPr lang="es-MX" sz="2200" dirty="0">
                <a:latin typeface="Calibri" panose="020F0502020204030204" pitchFamily="34" charset="0"/>
                <a:cs typeface="Calibri" panose="020F0502020204030204" pitchFamily="34" charset="0"/>
              </a:rPr>
              <a:t>se </a:t>
            </a:r>
            <a:r>
              <a:rPr lang="es-MX" sz="2200" dirty="0" smtClean="0">
                <a:latin typeface="Calibri" panose="020F0502020204030204" pitchFamily="34" charset="0"/>
                <a:cs typeface="Calibri" panose="020F0502020204030204" pitchFamily="34" charset="0"/>
              </a:rPr>
              <a:t>acepta </a:t>
            </a:r>
            <a:r>
              <a:rPr lang="es-MX" sz="2200" dirty="0">
                <a:latin typeface="Calibri" panose="020F0502020204030204" pitchFamily="34" charset="0"/>
                <a:cs typeface="Calibri" panose="020F0502020204030204" pitchFamily="34" charset="0"/>
              </a:rPr>
              <a:t>que existen casos en los cuales la publicidad tiene un carácter informativo que permite </a:t>
            </a:r>
            <a:r>
              <a:rPr lang="es-MX" sz="2200" dirty="0" smtClean="0">
                <a:latin typeface="Calibri" panose="020F0502020204030204" pitchFamily="34" charset="0"/>
                <a:cs typeface="Calibri" panose="020F0502020204030204" pitchFamily="34" charset="0"/>
              </a:rPr>
              <a:t>selecciones </a:t>
            </a:r>
            <a:r>
              <a:rPr lang="es-MX" sz="2200" dirty="0">
                <a:latin typeface="Calibri" panose="020F0502020204030204" pitchFamily="34" charset="0"/>
                <a:cs typeface="Calibri" panose="020F0502020204030204" pitchFamily="34" charset="0"/>
              </a:rPr>
              <a:t>más racionales por parte de los consumidores, deberá admitirse que este gasto aumenta la competencia y, por </a:t>
            </a:r>
            <a:r>
              <a:rPr lang="es-MX" sz="2200" dirty="0" smtClean="0">
                <a:latin typeface="Calibri" panose="020F0502020204030204" pitchFamily="34" charset="0"/>
                <a:cs typeface="Calibri" panose="020F0502020204030204" pitchFamily="34" charset="0"/>
              </a:rPr>
              <a:t>tanto</a:t>
            </a:r>
            <a:r>
              <a:rPr lang="es-MX" sz="2200" dirty="0">
                <a:latin typeface="Calibri" panose="020F0502020204030204" pitchFamily="34" charset="0"/>
                <a:cs typeface="Calibri" panose="020F0502020204030204" pitchFamily="34" charset="0"/>
              </a:rPr>
              <a:t>, el bienestar social. </a:t>
            </a:r>
          </a:p>
        </p:txBody>
      </p:sp>
      <p:pic>
        <p:nvPicPr>
          <p:cNvPr id="6" name="Imagen 5"/>
          <p:cNvPicPr>
            <a:picLocks noChangeAspect="1"/>
          </p:cNvPicPr>
          <p:nvPr/>
        </p:nvPicPr>
        <p:blipFill>
          <a:blip r:embed="rId2"/>
          <a:stretch>
            <a:fillRect/>
          </a:stretch>
        </p:blipFill>
        <p:spPr>
          <a:xfrm>
            <a:off x="6721070" y="1520488"/>
            <a:ext cx="3934121" cy="3744000"/>
          </a:xfrm>
          <a:prstGeom prst="rect">
            <a:avLst/>
          </a:prstGeom>
        </p:spPr>
      </p:pic>
      <p:sp>
        <p:nvSpPr>
          <p:cNvPr id="4" name="Rectángulo 3"/>
          <p:cNvSpPr/>
          <p:nvPr/>
        </p:nvSpPr>
        <p:spPr>
          <a:xfrm>
            <a:off x="497306" y="5554966"/>
            <a:ext cx="10641978" cy="1107996"/>
          </a:xfrm>
          <a:prstGeom prst="rect">
            <a:avLst/>
          </a:prstGeom>
        </p:spPr>
        <p:txBody>
          <a:bodyPr wrap="square">
            <a:spAutoFit/>
          </a:bodyPr>
          <a:lstStyle/>
          <a:p>
            <a:r>
              <a:rPr lang="es-MX" sz="2200" dirty="0">
                <a:solidFill>
                  <a:srgbClr val="000000"/>
                </a:solidFill>
                <a:latin typeface="Calibri" panose="020F0502020204030204" pitchFamily="34" charset="0"/>
                <a:ea typeface="Times New Roman" panose="02020603050405020304" pitchFamily="18" charset="0"/>
                <a:cs typeface="Calibri" panose="020F0502020204030204" pitchFamily="34" charset="0"/>
              </a:rPr>
              <a:t>En los casos en que la publicidad contribuye a la creación artificial de necesidades y a disminuir la elasticidad de la demanda, el efecto será disminuir el excedente del consumidor y restringir el nivel de producto, con lo cual habrá una pérdida de bienestar.</a:t>
            </a:r>
            <a:endParaRPr lang="es-MX" sz="2200" dirty="0">
              <a:latin typeface="Calibri" panose="020F0502020204030204" pitchFamily="34" charset="0"/>
              <a:cs typeface="Calibri" panose="020F0502020204030204" pitchFamily="34" charset="0"/>
            </a:endParaRPr>
          </a:p>
        </p:txBody>
      </p:sp>
      <p:sp>
        <p:nvSpPr>
          <p:cNvPr id="7" name="Marcador de número de diapositiva 6"/>
          <p:cNvSpPr>
            <a:spLocks noGrp="1"/>
          </p:cNvSpPr>
          <p:nvPr>
            <p:ph type="sldNum" sz="quarter" idx="12"/>
          </p:nvPr>
        </p:nvSpPr>
        <p:spPr/>
        <p:txBody>
          <a:bodyPr>
            <a:normAutofit lnSpcReduction="10000"/>
          </a:bodyPr>
          <a:lstStyle/>
          <a:p>
            <a:fld id="{682D36C9-6D5B-4A5A-97B2-A0F6C8BF2986}" type="slidenum">
              <a:rPr lang="es-MX" smtClean="0"/>
              <a:t>37</a:t>
            </a:fld>
            <a:endParaRPr lang="es-MX"/>
          </a:p>
        </p:txBody>
      </p:sp>
    </p:spTree>
    <p:extLst>
      <p:ext uri="{BB962C8B-B14F-4D97-AF65-F5344CB8AC3E}">
        <p14:creationId xmlns:p14="http://schemas.microsoft.com/office/powerpoint/2010/main" val="416669642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415" y="271669"/>
            <a:ext cx="9875520" cy="861391"/>
          </a:xfrm>
        </p:spPr>
        <p:txBody>
          <a:bodyPr>
            <a:normAutofit/>
          </a:bodyPr>
          <a:lstStyle/>
          <a:p>
            <a:r>
              <a:rPr lang="es-MX" sz="3600" dirty="0" smtClean="0"/>
              <a:t>Bibliografía</a:t>
            </a:r>
            <a:endParaRPr lang="es-MX" sz="3600" dirty="0"/>
          </a:p>
        </p:txBody>
      </p:sp>
      <p:sp>
        <p:nvSpPr>
          <p:cNvPr id="3" name="Marcador de contenido 2"/>
          <p:cNvSpPr>
            <a:spLocks noGrp="1"/>
          </p:cNvSpPr>
          <p:nvPr>
            <p:ph idx="1"/>
          </p:nvPr>
        </p:nvSpPr>
        <p:spPr>
          <a:xfrm>
            <a:off x="238539" y="1331843"/>
            <a:ext cx="10972801" cy="4644889"/>
          </a:xfrm>
        </p:spPr>
        <p:txBody>
          <a:bodyPr>
            <a:noAutofit/>
          </a:bodyPr>
          <a:lstStyle/>
          <a:p>
            <a:pPr>
              <a:lnSpc>
                <a:spcPct val="100000"/>
              </a:lnSpc>
              <a:spcBef>
                <a:spcPts val="600"/>
              </a:spcBef>
            </a:pPr>
            <a:r>
              <a:rPr lang="es-MX" sz="2300" dirty="0" smtClean="0">
                <a:latin typeface="Calibri" panose="020F0502020204030204" pitchFamily="34" charset="0"/>
                <a:cs typeface="Calibri" panose="020F0502020204030204" pitchFamily="34" charset="0"/>
              </a:rPr>
              <a:t>Brown, F. y Domínguez, L. (2012) Organización industrial. Teoría y aplicaciones al caso mexicano. 2ª ed. UNAM, México.   </a:t>
            </a:r>
          </a:p>
          <a:p>
            <a:pPr>
              <a:lnSpc>
                <a:spcPct val="100000"/>
              </a:lnSpc>
              <a:spcBef>
                <a:spcPts val="600"/>
              </a:spcBef>
            </a:pPr>
            <a:r>
              <a:rPr lang="es-MX" sz="2300" dirty="0" smtClean="0">
                <a:latin typeface="Calibri" panose="020F0502020204030204" pitchFamily="34" charset="0"/>
                <a:cs typeface="Calibri" panose="020F0502020204030204" pitchFamily="34" charset="0"/>
              </a:rPr>
              <a:t>Cabral</a:t>
            </a:r>
            <a:r>
              <a:rPr lang="es-MX" sz="2300" dirty="0">
                <a:latin typeface="Calibri" panose="020F0502020204030204" pitchFamily="34" charset="0"/>
                <a:cs typeface="Calibri" panose="020F0502020204030204" pitchFamily="34" charset="0"/>
              </a:rPr>
              <a:t>, </a:t>
            </a:r>
            <a:r>
              <a:rPr lang="es-MX" sz="2300" dirty="0" smtClean="0">
                <a:latin typeface="Calibri" panose="020F0502020204030204" pitchFamily="34" charset="0"/>
                <a:cs typeface="Calibri" panose="020F0502020204030204" pitchFamily="34" charset="0"/>
              </a:rPr>
              <a:t>L. </a:t>
            </a:r>
            <a:r>
              <a:rPr lang="es-MX" sz="2300" dirty="0">
                <a:latin typeface="Calibri" panose="020F0502020204030204" pitchFamily="34" charset="0"/>
                <a:cs typeface="Calibri" panose="020F0502020204030204" pitchFamily="34" charset="0"/>
              </a:rPr>
              <a:t>(1997), </a:t>
            </a:r>
            <a:r>
              <a:rPr lang="es-MX" sz="2300" b="1" dirty="0">
                <a:latin typeface="Calibri" panose="020F0502020204030204" pitchFamily="34" charset="0"/>
                <a:cs typeface="Calibri" panose="020F0502020204030204" pitchFamily="34" charset="0"/>
              </a:rPr>
              <a:t>Economía industrial</a:t>
            </a:r>
            <a:r>
              <a:rPr lang="es-MX" sz="2300" dirty="0">
                <a:latin typeface="Calibri" panose="020F0502020204030204" pitchFamily="34" charset="0"/>
                <a:cs typeface="Calibri" panose="020F0502020204030204" pitchFamily="34" charset="0"/>
              </a:rPr>
              <a:t>, McGraw Hill, Madrid, España. </a:t>
            </a:r>
          </a:p>
          <a:p>
            <a:pPr>
              <a:lnSpc>
                <a:spcPct val="100000"/>
              </a:lnSpc>
              <a:spcBef>
                <a:spcPts val="600"/>
              </a:spcBef>
            </a:pPr>
            <a:r>
              <a:rPr lang="es-MX" sz="2300" dirty="0" smtClean="0">
                <a:latin typeface="Calibri" panose="020F0502020204030204" pitchFamily="34" charset="0"/>
                <a:cs typeface="Calibri" panose="020F0502020204030204" pitchFamily="34" charset="0"/>
              </a:rPr>
              <a:t> </a:t>
            </a:r>
            <a:r>
              <a:rPr lang="es-MX" sz="2300" dirty="0">
                <a:latin typeface="Calibri" panose="020F0502020204030204" pitchFamily="34" charset="0"/>
                <a:cs typeface="Calibri" panose="020F0502020204030204" pitchFamily="34" charset="0"/>
              </a:rPr>
              <a:t>Clarke, R. (1993), </a:t>
            </a:r>
            <a:r>
              <a:rPr lang="es-MX" sz="2300" b="1" dirty="0">
                <a:latin typeface="Calibri" panose="020F0502020204030204" pitchFamily="34" charset="0"/>
                <a:cs typeface="Calibri" panose="020F0502020204030204" pitchFamily="34" charset="0"/>
              </a:rPr>
              <a:t>Economía industrial</a:t>
            </a:r>
            <a:r>
              <a:rPr lang="es-MX" sz="2300" dirty="0">
                <a:latin typeface="Calibri" panose="020F0502020204030204" pitchFamily="34" charset="0"/>
                <a:cs typeface="Calibri" panose="020F0502020204030204" pitchFamily="34" charset="0"/>
              </a:rPr>
              <a:t>. Colegio de economistas de Madrid. Madrid: Celeste Ediciones. </a:t>
            </a:r>
          </a:p>
          <a:p>
            <a:pPr>
              <a:lnSpc>
                <a:spcPct val="100000"/>
              </a:lnSpc>
              <a:spcBef>
                <a:spcPts val="600"/>
              </a:spcBef>
            </a:pPr>
            <a:r>
              <a:rPr lang="es-MX" sz="2300" dirty="0" smtClean="0">
                <a:latin typeface="Calibri" panose="020F0502020204030204" pitchFamily="34" charset="0"/>
                <a:cs typeface="Calibri" panose="020F0502020204030204" pitchFamily="34" charset="0"/>
              </a:rPr>
              <a:t>Fernández </a:t>
            </a:r>
            <a:r>
              <a:rPr lang="es-MX" sz="2300" dirty="0">
                <a:latin typeface="Calibri" panose="020F0502020204030204" pitchFamily="34" charset="0"/>
                <a:cs typeface="Calibri" panose="020F0502020204030204" pitchFamily="34" charset="0"/>
              </a:rPr>
              <a:t>de Castro, </a:t>
            </a:r>
            <a:r>
              <a:rPr lang="es-MX" sz="2300" dirty="0" smtClean="0">
                <a:latin typeface="Calibri" panose="020F0502020204030204" pitchFamily="34" charset="0"/>
                <a:cs typeface="Calibri" panose="020F0502020204030204" pitchFamily="34" charset="0"/>
              </a:rPr>
              <a:t>J. y </a:t>
            </a:r>
            <a:r>
              <a:rPr lang="es-MX" sz="2300" dirty="0" err="1">
                <a:latin typeface="Calibri" panose="020F0502020204030204" pitchFamily="34" charset="0"/>
                <a:cs typeface="Calibri" panose="020F0502020204030204" pitchFamily="34" charset="0"/>
              </a:rPr>
              <a:t>Duch</a:t>
            </a:r>
            <a:r>
              <a:rPr lang="es-MX" sz="2300" dirty="0">
                <a:latin typeface="Calibri" panose="020F0502020204030204" pitchFamily="34" charset="0"/>
                <a:cs typeface="Calibri" panose="020F0502020204030204" pitchFamily="34" charset="0"/>
              </a:rPr>
              <a:t> </a:t>
            </a:r>
            <a:r>
              <a:rPr lang="es-MX" sz="2300" dirty="0" smtClean="0">
                <a:latin typeface="Calibri" panose="020F0502020204030204" pitchFamily="34" charset="0"/>
                <a:cs typeface="Calibri" panose="020F0502020204030204" pitchFamily="34" charset="0"/>
              </a:rPr>
              <a:t>B. N. (</a:t>
            </a:r>
            <a:r>
              <a:rPr lang="es-MX" sz="2300" dirty="0">
                <a:latin typeface="Calibri" panose="020F0502020204030204" pitchFamily="34" charset="0"/>
                <a:cs typeface="Calibri" panose="020F0502020204030204" pitchFamily="34" charset="0"/>
              </a:rPr>
              <a:t>2003), </a:t>
            </a:r>
            <a:r>
              <a:rPr lang="es-MX" sz="2300" b="1" dirty="0">
                <a:latin typeface="Calibri" panose="020F0502020204030204" pitchFamily="34" charset="0"/>
                <a:cs typeface="Calibri" panose="020F0502020204030204" pitchFamily="34" charset="0"/>
              </a:rPr>
              <a:t>Economía Industrial: un enfoque estratégico, </a:t>
            </a:r>
            <a:r>
              <a:rPr lang="es-MX" sz="2300" dirty="0">
                <a:latin typeface="Calibri" panose="020F0502020204030204" pitchFamily="34" charset="0"/>
                <a:cs typeface="Calibri" panose="020F0502020204030204" pitchFamily="34" charset="0"/>
              </a:rPr>
              <a:t>McGraw-Hill Interamericana, Madrid, España </a:t>
            </a:r>
          </a:p>
          <a:p>
            <a:pPr>
              <a:lnSpc>
                <a:spcPct val="100000"/>
              </a:lnSpc>
              <a:spcBef>
                <a:spcPts val="600"/>
              </a:spcBef>
            </a:pPr>
            <a:r>
              <a:rPr lang="es-MX" sz="2300" dirty="0" err="1" smtClean="0">
                <a:latin typeface="Calibri" panose="020F0502020204030204" pitchFamily="34" charset="0"/>
                <a:cs typeface="Calibri" panose="020F0502020204030204" pitchFamily="34" charset="0"/>
              </a:rPr>
              <a:t>Pepall</a:t>
            </a:r>
            <a:r>
              <a:rPr lang="es-MX" sz="2300" dirty="0" smtClean="0">
                <a:latin typeface="Calibri" panose="020F0502020204030204" pitchFamily="34" charset="0"/>
                <a:cs typeface="Calibri" panose="020F0502020204030204" pitchFamily="34" charset="0"/>
              </a:rPr>
              <a:t> y Richards</a:t>
            </a:r>
            <a:r>
              <a:rPr lang="es-MX" sz="2300" dirty="0">
                <a:latin typeface="Calibri" panose="020F0502020204030204" pitchFamily="34" charset="0"/>
                <a:cs typeface="Calibri" panose="020F0502020204030204" pitchFamily="34" charset="0"/>
              </a:rPr>
              <a:t>, </a:t>
            </a:r>
            <a:r>
              <a:rPr lang="es-MX" sz="2300" dirty="0" smtClean="0">
                <a:latin typeface="Calibri" panose="020F0502020204030204" pitchFamily="34" charset="0"/>
                <a:cs typeface="Calibri" panose="020F0502020204030204" pitchFamily="34" charset="0"/>
              </a:rPr>
              <a:t>(</a:t>
            </a:r>
            <a:r>
              <a:rPr lang="es-MX" sz="2300" dirty="0">
                <a:latin typeface="Calibri" panose="020F0502020204030204" pitchFamily="34" charset="0"/>
                <a:cs typeface="Calibri" panose="020F0502020204030204" pitchFamily="34" charset="0"/>
              </a:rPr>
              <a:t>2006), </a:t>
            </a:r>
            <a:r>
              <a:rPr lang="es-MX" sz="2300" b="1" dirty="0">
                <a:latin typeface="Calibri" panose="020F0502020204030204" pitchFamily="34" charset="0"/>
                <a:cs typeface="Calibri" panose="020F0502020204030204" pitchFamily="34" charset="0"/>
              </a:rPr>
              <a:t>Organización industrial: teoría y práctica contemporáneas</a:t>
            </a:r>
            <a:r>
              <a:rPr lang="es-MX" sz="2300" dirty="0">
                <a:latin typeface="Calibri" panose="020F0502020204030204" pitchFamily="34" charset="0"/>
                <a:cs typeface="Calibri" panose="020F0502020204030204" pitchFamily="34" charset="0"/>
              </a:rPr>
              <a:t>, México, Distrito Federal. </a:t>
            </a:r>
          </a:p>
          <a:p>
            <a:pPr>
              <a:lnSpc>
                <a:spcPct val="100000"/>
              </a:lnSpc>
              <a:spcBef>
                <a:spcPts val="600"/>
              </a:spcBef>
            </a:pPr>
            <a:r>
              <a:rPr lang="es-MX" sz="2300" dirty="0" err="1" smtClean="0">
                <a:latin typeface="Calibri" panose="020F0502020204030204" pitchFamily="34" charset="0"/>
                <a:cs typeface="Calibri" panose="020F0502020204030204" pitchFamily="34" charset="0"/>
              </a:rPr>
              <a:t>Tarziján</a:t>
            </a:r>
            <a:r>
              <a:rPr lang="es-MX" sz="2300" dirty="0" smtClean="0">
                <a:latin typeface="Calibri" panose="020F0502020204030204" pitchFamily="34" charset="0"/>
                <a:cs typeface="Calibri" panose="020F0502020204030204" pitchFamily="34" charset="0"/>
              </a:rPr>
              <a:t> </a:t>
            </a:r>
            <a:r>
              <a:rPr lang="es-MX" sz="2300" dirty="0">
                <a:latin typeface="Calibri" panose="020F0502020204030204" pitchFamily="34" charset="0"/>
                <a:cs typeface="Calibri" panose="020F0502020204030204" pitchFamily="34" charset="0"/>
              </a:rPr>
              <a:t>J y Paredes, </a:t>
            </a:r>
            <a:r>
              <a:rPr lang="es-MX" sz="2300" dirty="0" smtClean="0">
                <a:latin typeface="Calibri" panose="020F0502020204030204" pitchFamily="34" charset="0"/>
                <a:cs typeface="Calibri" panose="020F0502020204030204" pitchFamily="34" charset="0"/>
              </a:rPr>
              <a:t>R. </a:t>
            </a:r>
            <a:r>
              <a:rPr lang="es-MX" sz="2300" dirty="0">
                <a:latin typeface="Calibri" panose="020F0502020204030204" pitchFamily="34" charset="0"/>
                <a:cs typeface="Calibri" panose="020F0502020204030204" pitchFamily="34" charset="0"/>
              </a:rPr>
              <a:t>(2010), </a:t>
            </a:r>
            <a:r>
              <a:rPr lang="es-MX" sz="2300" b="1" dirty="0">
                <a:latin typeface="Calibri" panose="020F0502020204030204" pitchFamily="34" charset="0"/>
                <a:cs typeface="Calibri" panose="020F0502020204030204" pitchFamily="34" charset="0"/>
              </a:rPr>
              <a:t>Organización industrial para la estrategia empresarial. </a:t>
            </a:r>
            <a:r>
              <a:rPr lang="es-MX" sz="2300" dirty="0">
                <a:latin typeface="Calibri" panose="020F0502020204030204" pitchFamily="34" charset="0"/>
                <a:cs typeface="Calibri" panose="020F0502020204030204" pitchFamily="34" charset="0"/>
              </a:rPr>
              <a:t>México: Prentice Hall. </a:t>
            </a:r>
          </a:p>
          <a:p>
            <a:pPr>
              <a:lnSpc>
                <a:spcPct val="100000"/>
              </a:lnSpc>
              <a:spcBef>
                <a:spcPts val="600"/>
              </a:spcBef>
            </a:pPr>
            <a:r>
              <a:rPr lang="es-MX" sz="2300" dirty="0" err="1" smtClean="0">
                <a:latin typeface="Calibri" panose="020F0502020204030204" pitchFamily="34" charset="0"/>
                <a:cs typeface="Calibri" panose="020F0502020204030204" pitchFamily="34" charset="0"/>
              </a:rPr>
              <a:t>Tirole</a:t>
            </a:r>
            <a:r>
              <a:rPr lang="es-MX" sz="2300" dirty="0">
                <a:latin typeface="Calibri" panose="020F0502020204030204" pitchFamily="34" charset="0"/>
                <a:cs typeface="Calibri" panose="020F0502020204030204" pitchFamily="34" charset="0"/>
              </a:rPr>
              <a:t>, </a:t>
            </a:r>
            <a:r>
              <a:rPr lang="es-MX" sz="2300" dirty="0" smtClean="0">
                <a:latin typeface="Calibri" panose="020F0502020204030204" pitchFamily="34" charset="0"/>
                <a:cs typeface="Calibri" panose="020F0502020204030204" pitchFamily="34" charset="0"/>
              </a:rPr>
              <a:t>J. </a:t>
            </a:r>
            <a:r>
              <a:rPr lang="es-MX" sz="2300" dirty="0">
                <a:latin typeface="Calibri" panose="020F0502020204030204" pitchFamily="34" charset="0"/>
                <a:cs typeface="Calibri" panose="020F0502020204030204" pitchFamily="34" charset="0"/>
              </a:rPr>
              <a:t>(1990), </a:t>
            </a:r>
            <a:r>
              <a:rPr lang="es-MX" sz="2300" b="1" dirty="0">
                <a:latin typeface="Calibri" panose="020F0502020204030204" pitchFamily="34" charset="0"/>
                <a:cs typeface="Calibri" panose="020F0502020204030204" pitchFamily="34" charset="0"/>
              </a:rPr>
              <a:t>La Teoría de la Organización Industrial</a:t>
            </a:r>
            <a:r>
              <a:rPr lang="es-MX" sz="2300" dirty="0">
                <a:latin typeface="Calibri" panose="020F0502020204030204" pitchFamily="34" charset="0"/>
                <a:cs typeface="Calibri" panose="020F0502020204030204" pitchFamily="34" charset="0"/>
              </a:rPr>
              <a:t>, Ariel, México. </a:t>
            </a:r>
          </a:p>
          <a:p>
            <a:pPr>
              <a:lnSpc>
                <a:spcPct val="100000"/>
              </a:lnSpc>
              <a:spcBef>
                <a:spcPts val="600"/>
              </a:spcBef>
            </a:pPr>
            <a:endParaRPr lang="es-MX" sz="2300" dirty="0">
              <a:latin typeface="Calibri" panose="020F0502020204030204" pitchFamily="34" charset="0"/>
              <a:cs typeface="Calibri" panose="020F0502020204030204" pitchFamily="34" charset="0"/>
            </a:endParaRPr>
          </a:p>
        </p:txBody>
      </p:sp>
      <p:sp>
        <p:nvSpPr>
          <p:cNvPr id="4" name="Marcador de número de diapositiva 3"/>
          <p:cNvSpPr>
            <a:spLocks noGrp="1"/>
          </p:cNvSpPr>
          <p:nvPr>
            <p:ph type="sldNum" sz="quarter" idx="12"/>
          </p:nvPr>
        </p:nvSpPr>
        <p:spPr/>
        <p:txBody>
          <a:bodyPr>
            <a:normAutofit lnSpcReduction="10000"/>
          </a:bodyPr>
          <a:lstStyle/>
          <a:p>
            <a:fld id="{682D36C9-6D5B-4A5A-97B2-A0F6C8BF2986}" type="slidenum">
              <a:rPr lang="es-MX" smtClean="0"/>
              <a:t>38</a:t>
            </a:fld>
            <a:endParaRPr lang="es-MX"/>
          </a:p>
        </p:txBody>
      </p:sp>
    </p:spTree>
    <p:extLst>
      <p:ext uri="{BB962C8B-B14F-4D97-AF65-F5344CB8AC3E}">
        <p14:creationId xmlns:p14="http://schemas.microsoft.com/office/powerpoint/2010/main" val="2984316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767840" y="274639"/>
            <a:ext cx="9814560" cy="777875"/>
          </a:xfrm>
          <a:noFill/>
        </p:spPr>
        <p:txBody>
          <a:bodyPr>
            <a:normAutofit/>
          </a:bodyPr>
          <a:lstStyle/>
          <a:p>
            <a:pPr eaLnBrk="1" hangingPunct="1">
              <a:defRPr/>
            </a:pPr>
            <a:r>
              <a:rPr lang="es-MX" sz="2800" dirty="0" smtClean="0"/>
              <a:t>Guion explicativo</a:t>
            </a:r>
            <a:endParaRPr lang="es-MX" sz="2800" dirty="0"/>
          </a:p>
        </p:txBody>
      </p:sp>
      <p:sp>
        <p:nvSpPr>
          <p:cNvPr id="2" name="1 Marcador de contenido"/>
          <p:cNvSpPr>
            <a:spLocks noGrp="1"/>
          </p:cNvSpPr>
          <p:nvPr>
            <p:ph idx="1"/>
          </p:nvPr>
        </p:nvSpPr>
        <p:spPr>
          <a:xfrm>
            <a:off x="814918" y="1153514"/>
            <a:ext cx="10225118" cy="5487801"/>
          </a:xfrm>
        </p:spPr>
        <p:txBody>
          <a:bodyPr>
            <a:noAutofit/>
          </a:bodyPr>
          <a:lstStyle/>
          <a:p>
            <a:pPr marL="0" indent="0" algn="just" eaLnBrk="1" hangingPunct="1">
              <a:spcBef>
                <a:spcPts val="0"/>
              </a:spcBef>
              <a:buFont typeface="Wingdings 2" pitchFamily="18" charset="2"/>
              <a:buNone/>
              <a:defRPr/>
            </a:pPr>
            <a:r>
              <a:rPr lang="es-MX" sz="2200" dirty="0" smtClean="0">
                <a:latin typeface="Calibri" panose="020F0502020204030204" pitchFamily="34" charset="0"/>
              </a:rPr>
              <a:t>Las diapositivas surgen como un elemento de apoyo en la impartición de clase correspondiente a la unidad de aprendizaje Economía industrial, de la licenciatura en Negocios Internacionales Bilingüe.</a:t>
            </a:r>
          </a:p>
          <a:p>
            <a:pPr marL="0" indent="0" algn="just" eaLnBrk="1" hangingPunct="1">
              <a:spcBef>
                <a:spcPts val="0"/>
              </a:spcBef>
              <a:buFont typeface="Wingdings 2" pitchFamily="18" charset="2"/>
              <a:buNone/>
              <a:defRPr/>
            </a:pPr>
            <a:endParaRPr lang="es-MX" sz="2200" dirty="0" smtClean="0">
              <a:latin typeface="Calibri" panose="020F0502020204030204" pitchFamily="34" charset="0"/>
            </a:endParaRPr>
          </a:p>
          <a:p>
            <a:pPr marL="0" indent="0" algn="just" eaLnBrk="1" hangingPunct="1">
              <a:spcBef>
                <a:spcPts val="0"/>
              </a:spcBef>
              <a:buFont typeface="Wingdings 2" pitchFamily="18" charset="2"/>
              <a:buNone/>
              <a:defRPr/>
            </a:pPr>
            <a:r>
              <a:rPr lang="es-MX" sz="2200" dirty="0" smtClean="0">
                <a:latin typeface="Calibri" panose="020F0502020204030204" pitchFamily="34" charset="0"/>
              </a:rPr>
              <a:t>Comprende a la unidad 5: Diferenciación de producto y publicidad,  siendo elaboradas considerando el  contenido del programa de estudios. </a:t>
            </a:r>
          </a:p>
          <a:p>
            <a:pPr algn="just" eaLnBrk="1" hangingPunct="1">
              <a:spcBef>
                <a:spcPts val="0"/>
              </a:spcBef>
              <a:buFont typeface="Wingdings 2" pitchFamily="18" charset="2"/>
              <a:buNone/>
              <a:defRPr/>
            </a:pPr>
            <a:endParaRPr lang="es-MX" sz="2200" dirty="0" smtClean="0">
              <a:latin typeface="Calibri" panose="020F0502020204030204" pitchFamily="34" charset="0"/>
            </a:endParaRPr>
          </a:p>
          <a:p>
            <a:pPr marL="0" indent="0" algn="just" eaLnBrk="1" hangingPunct="1">
              <a:spcBef>
                <a:spcPts val="0"/>
              </a:spcBef>
              <a:buFont typeface="Wingdings 2" pitchFamily="18" charset="2"/>
              <a:buNone/>
              <a:defRPr/>
            </a:pPr>
            <a:r>
              <a:rPr lang="es-MX" sz="2200" dirty="0" smtClean="0">
                <a:latin typeface="Calibri" panose="020F0502020204030204" pitchFamily="34" charset="0"/>
              </a:rPr>
              <a:t>El orden que guardan </a:t>
            </a:r>
            <a:r>
              <a:rPr lang="es-MX" sz="2200" dirty="0">
                <a:latin typeface="Calibri" panose="020F0502020204030204" pitchFamily="34" charset="0"/>
              </a:rPr>
              <a:t>d</a:t>
            </a:r>
            <a:r>
              <a:rPr lang="es-MX" sz="2200" dirty="0" smtClean="0">
                <a:latin typeface="Calibri" panose="020F0502020204030204" pitchFamily="34" charset="0"/>
              </a:rPr>
              <a:t>epende del tema, así las diapositivas 6 a 8 presentan los principales elementos que caracterizan a la diferenciación de los productos, indicando cuales son sus características para realizar la diferenciación horizontal o vertical.</a:t>
            </a:r>
          </a:p>
          <a:p>
            <a:pPr marL="0" indent="0" algn="just" eaLnBrk="1" hangingPunct="1">
              <a:spcBef>
                <a:spcPts val="0"/>
              </a:spcBef>
              <a:buFont typeface="Wingdings 2" pitchFamily="18" charset="2"/>
              <a:buNone/>
              <a:defRPr/>
            </a:pPr>
            <a:r>
              <a:rPr lang="es-MX" sz="2200" dirty="0" smtClean="0">
                <a:latin typeface="Calibri" panose="020F0502020204030204" pitchFamily="34" charset="0"/>
              </a:rPr>
              <a:t>De la 9 a la 14, muestran las características del modelo de localización, específicamente el modelo de </a:t>
            </a:r>
            <a:r>
              <a:rPr lang="es-MX" sz="2200" dirty="0" err="1" smtClean="0">
                <a:latin typeface="Calibri" panose="020F0502020204030204" pitchFamily="34" charset="0"/>
              </a:rPr>
              <a:t>Hotelling</a:t>
            </a:r>
            <a:r>
              <a:rPr lang="es-MX" sz="2200" dirty="0" smtClean="0">
                <a:latin typeface="Calibri" panose="020F0502020204030204" pitchFamily="34" charset="0"/>
              </a:rPr>
              <a:t>, uno de los principales modelos que determinan la toma de decisiones de los agentes económicos.</a:t>
            </a:r>
          </a:p>
          <a:p>
            <a:pPr marL="0" indent="0" algn="just" eaLnBrk="1" hangingPunct="1">
              <a:spcBef>
                <a:spcPts val="0"/>
              </a:spcBef>
              <a:buFont typeface="Wingdings 2" pitchFamily="18" charset="2"/>
              <a:buNone/>
              <a:defRPr/>
            </a:pPr>
            <a:r>
              <a:rPr lang="es-MX" sz="2200" dirty="0" smtClean="0">
                <a:latin typeface="Calibri" panose="020F0502020204030204" pitchFamily="34" charset="0"/>
              </a:rPr>
              <a:t>A partir de la número 15, se presenta el papel que juega la publicidad, para ello se analiza la estructura de mercado y la forma en como se desarrolla la publicidad. Adicionalmente de mostrar la forma en como la publicidad genera una mayor satisfacción y por ende, el como se mejora el bienestar.</a:t>
            </a:r>
          </a:p>
        </p:txBody>
      </p:sp>
      <p:sp>
        <p:nvSpPr>
          <p:cNvPr id="4" name="Marcador de número de diapositiva 3"/>
          <p:cNvSpPr>
            <a:spLocks noGrp="1"/>
          </p:cNvSpPr>
          <p:nvPr>
            <p:ph type="sldNum" sz="quarter" idx="12"/>
          </p:nvPr>
        </p:nvSpPr>
        <p:spPr/>
        <p:txBody>
          <a:bodyPr>
            <a:normAutofit lnSpcReduction="10000"/>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4018503960"/>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7542" y="376524"/>
            <a:ext cx="10421470" cy="3552607"/>
          </a:xfrm>
        </p:spPr>
        <p:txBody>
          <a:bodyPr>
            <a:normAutofit/>
          </a:bodyPr>
          <a:lstStyle/>
          <a:p>
            <a:r>
              <a:rPr lang="es-MX" sz="2300" dirty="0">
                <a:latin typeface="Calibri" panose="020F0502020204030204" pitchFamily="34" charset="0"/>
                <a:cs typeface="Calibri" panose="020F0502020204030204" pitchFamily="34" charset="0"/>
              </a:rPr>
              <a:t>La diferenciación de productos es un elemento que le permite a las empresas obtener un margen de ganancia superior al medio. </a:t>
            </a:r>
          </a:p>
          <a:p>
            <a:r>
              <a:rPr lang="es-MX" sz="2300" dirty="0">
                <a:latin typeface="Calibri" panose="020F0502020204030204" pitchFamily="34" charset="0"/>
                <a:cs typeface="Calibri" panose="020F0502020204030204" pitchFamily="34" charset="0"/>
              </a:rPr>
              <a:t>La empresa ofrece un producto o servicio que los consumidores consideran único, gracias a lo cual se aísla de la competencia debido a la lealtad del consumidor y la baja elasticidad precio de la demanda. Con esto se logra aumentar el precio de reserva que están dispuestos a pagar los consumidores.</a:t>
            </a:r>
          </a:p>
          <a:p>
            <a:r>
              <a:rPr lang="es-MX" sz="2300" dirty="0">
                <a:latin typeface="Calibri" panose="020F0502020204030204" pitchFamily="34" charset="0"/>
                <a:cs typeface="Calibri" panose="020F0502020204030204" pitchFamily="34" charset="0"/>
              </a:rPr>
              <a:t>Las empresas que han tenido éxito en la diferenciación de productos han desarrollado su capacidad de mercadotecnia, investigación o ingeniería de producto y una reputación por liderazgo tecnológico o calidad</a:t>
            </a:r>
            <a:r>
              <a:rPr lang="es-MX" sz="2300" dirty="0" smtClean="0">
                <a:latin typeface="Calibri" panose="020F0502020204030204" pitchFamily="34" charset="0"/>
                <a:cs typeface="Calibri" panose="020F0502020204030204" pitchFamily="34" charset="0"/>
              </a:rPr>
              <a:t>.</a:t>
            </a:r>
            <a:endParaRPr lang="es-MX" sz="2300" dirty="0">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stretch>
            <a:fillRect/>
          </a:stretch>
        </p:blipFill>
        <p:spPr>
          <a:xfrm>
            <a:off x="1508478" y="3781214"/>
            <a:ext cx="2666667" cy="2780952"/>
          </a:xfrm>
          <a:prstGeom prst="rect">
            <a:avLst/>
          </a:prstGeom>
        </p:spPr>
      </p:pic>
      <p:sp>
        <p:nvSpPr>
          <p:cNvPr id="5" name="Rectángulo 4"/>
          <p:cNvSpPr/>
          <p:nvPr/>
        </p:nvSpPr>
        <p:spPr>
          <a:xfrm>
            <a:off x="497542" y="6394539"/>
            <a:ext cx="4356846" cy="523220"/>
          </a:xfrm>
          <a:prstGeom prst="rect">
            <a:avLst/>
          </a:prstGeom>
        </p:spPr>
        <p:txBody>
          <a:bodyPr wrap="square">
            <a:spAutoFit/>
          </a:bodyPr>
          <a:lstStyle/>
          <a:p>
            <a:r>
              <a:rPr lang="es-MX" sz="1400" dirty="0"/>
              <a:t>https://elequilibrioperfecto.wordpress.com/2009/01/30/diferenciacion-del-producto/</a:t>
            </a:r>
          </a:p>
        </p:txBody>
      </p:sp>
      <p:pic>
        <p:nvPicPr>
          <p:cNvPr id="6" name="Imagen 5"/>
          <p:cNvPicPr>
            <a:picLocks noChangeAspect="1"/>
          </p:cNvPicPr>
          <p:nvPr/>
        </p:nvPicPr>
        <p:blipFill>
          <a:blip r:embed="rId3"/>
          <a:stretch>
            <a:fillRect/>
          </a:stretch>
        </p:blipFill>
        <p:spPr>
          <a:xfrm>
            <a:off x="5607458" y="3781214"/>
            <a:ext cx="5038095" cy="2571429"/>
          </a:xfrm>
          <a:prstGeom prst="rect">
            <a:avLst/>
          </a:prstGeom>
        </p:spPr>
      </p:pic>
      <p:sp>
        <p:nvSpPr>
          <p:cNvPr id="7" name="Rectángulo 6"/>
          <p:cNvSpPr/>
          <p:nvPr/>
        </p:nvSpPr>
        <p:spPr>
          <a:xfrm>
            <a:off x="5449593" y="6286817"/>
            <a:ext cx="5073825" cy="338554"/>
          </a:xfrm>
          <a:prstGeom prst="rect">
            <a:avLst/>
          </a:prstGeom>
        </p:spPr>
        <p:txBody>
          <a:bodyPr wrap="none">
            <a:spAutoFit/>
          </a:bodyPr>
          <a:lstStyle/>
          <a:p>
            <a:r>
              <a:rPr lang="es-MX" sz="1600" dirty="0"/>
              <a:t>http://www.kitschmacu.com/search/label/Estrategia</a:t>
            </a:r>
          </a:p>
        </p:txBody>
      </p:sp>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5</a:t>
            </a:fld>
            <a:endParaRPr lang="es-MX"/>
          </a:p>
        </p:txBody>
      </p:sp>
    </p:spTree>
    <p:extLst>
      <p:ext uri="{BB962C8B-B14F-4D97-AF65-F5344CB8AC3E}">
        <p14:creationId xmlns:p14="http://schemas.microsoft.com/office/powerpoint/2010/main" val="3075029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3389" y="217208"/>
            <a:ext cx="10515600" cy="549275"/>
          </a:xfrm>
        </p:spPr>
        <p:txBody>
          <a:bodyPr>
            <a:normAutofit fontScale="90000"/>
          </a:bodyPr>
          <a:lstStyle/>
          <a:p>
            <a:r>
              <a:rPr lang="es-MX" sz="3600" dirty="0"/>
              <a:t>5.1 Diferenciación de producto horizontal y vertical</a:t>
            </a:r>
          </a:p>
        </p:txBody>
      </p:sp>
      <p:sp>
        <p:nvSpPr>
          <p:cNvPr id="3" name="Marcador de contenido 2"/>
          <p:cNvSpPr>
            <a:spLocks noGrp="1"/>
          </p:cNvSpPr>
          <p:nvPr>
            <p:ph idx="1"/>
          </p:nvPr>
        </p:nvSpPr>
        <p:spPr>
          <a:xfrm>
            <a:off x="663389" y="981636"/>
            <a:ext cx="10515600" cy="5284694"/>
          </a:xfrm>
        </p:spPr>
        <p:txBody>
          <a:bodyPr>
            <a:noAutofit/>
          </a:bodyPr>
          <a:lstStyle/>
          <a:p>
            <a:pPr marL="0" indent="0">
              <a:buNone/>
            </a:pPr>
            <a:r>
              <a:rPr lang="es-MX" b="1" dirty="0" smtClean="0"/>
              <a:t>Efecto </a:t>
            </a:r>
            <a:r>
              <a:rPr lang="es-MX" b="1" dirty="0"/>
              <a:t>de la diferenciación en la demanda de la empresa</a:t>
            </a:r>
          </a:p>
          <a:p>
            <a:r>
              <a:rPr lang="es-MX" sz="2300" dirty="0"/>
              <a:t>La diferenciación surge de varias fuentes: </a:t>
            </a:r>
          </a:p>
          <a:p>
            <a:pPr lvl="1"/>
            <a:r>
              <a:rPr lang="es-MX" sz="1900" dirty="0"/>
              <a:t>un diseño, como en el caso de los zapatos italianos o la ropa de firma; </a:t>
            </a:r>
          </a:p>
          <a:p>
            <a:pPr lvl="1"/>
            <a:r>
              <a:rPr lang="es-MX" sz="1900" dirty="0"/>
              <a:t>una marca o imagen que se asocia a un producto, aspecto en el cual la publicidad desempeña un papel crucial; la tecnología, como en los casos de Boeing y, Microsoft; </a:t>
            </a:r>
          </a:p>
          <a:p>
            <a:pPr lvl="1"/>
            <a:r>
              <a:rPr lang="es-MX" sz="1900" dirty="0"/>
              <a:t>el servicio al cliente como en las tiendas de departamentos o una red de servicio de mantenimiento como ofrece la IBM; </a:t>
            </a:r>
          </a:p>
          <a:p>
            <a:pPr lvl="1"/>
            <a:r>
              <a:rPr lang="es-MX" sz="1900" dirty="0"/>
              <a:t>ingeniería de producto, como en el caso de los autos deportivos (Porsche, </a:t>
            </a:r>
            <a:r>
              <a:rPr lang="es-MX" sz="1900" dirty="0" err="1"/>
              <a:t>Lamborgini</a:t>
            </a:r>
            <a:r>
              <a:rPr lang="es-MX" sz="1900" dirty="0"/>
              <a:t>).</a:t>
            </a:r>
          </a:p>
          <a:p>
            <a:r>
              <a:rPr lang="es-MX" sz="2300" dirty="0"/>
              <a:t>La diferenciación de productos puede surgir asimismo por la localización geográfica de un servicio o una empresa que la hace accesible a un grupo de consumidores cercanos, que de otra forma tendrían que pagar altos costos de transporte. </a:t>
            </a:r>
          </a:p>
          <a:p>
            <a:r>
              <a:rPr lang="es-MX" sz="2300" dirty="0" smtClean="0"/>
              <a:t>Las </a:t>
            </a:r>
            <a:r>
              <a:rPr lang="es-MX" sz="2300" dirty="0"/>
              <a:t>limitaciones de la información sobre los precios o la calidad de los productos implican que cuando los costos de búsqueda son altos, los consumidores prefieran un producto determinado que les sea accesible, a pesar de que no sea el de menor precio. </a:t>
            </a:r>
          </a:p>
        </p:txBody>
      </p:sp>
      <p:sp>
        <p:nvSpPr>
          <p:cNvPr id="4" name="Marcador de número de diapositiva 3"/>
          <p:cNvSpPr>
            <a:spLocks noGrp="1"/>
          </p:cNvSpPr>
          <p:nvPr>
            <p:ph type="sldNum" sz="quarter" idx="12"/>
          </p:nvPr>
        </p:nvSpPr>
        <p:spPr/>
        <p:txBody>
          <a:bodyPr>
            <a:normAutofit lnSpcReduction="10000"/>
          </a:bodyPr>
          <a:lstStyle/>
          <a:p>
            <a:fld id="{682D36C9-6D5B-4A5A-97B2-A0F6C8BF2986}" type="slidenum">
              <a:rPr lang="es-MX" smtClean="0"/>
              <a:t>6</a:t>
            </a:fld>
            <a:endParaRPr lang="es-MX"/>
          </a:p>
        </p:txBody>
      </p:sp>
    </p:spTree>
    <p:extLst>
      <p:ext uri="{BB962C8B-B14F-4D97-AF65-F5344CB8AC3E}">
        <p14:creationId xmlns:p14="http://schemas.microsoft.com/office/powerpoint/2010/main" val="1698176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9942" y="497541"/>
            <a:ext cx="10515600" cy="6091518"/>
          </a:xfrm>
        </p:spPr>
        <p:txBody>
          <a:bodyPr>
            <a:noAutofit/>
          </a:bodyPr>
          <a:lstStyle/>
          <a:p>
            <a:pPr>
              <a:lnSpc>
                <a:spcPct val="110000"/>
              </a:lnSpc>
            </a:pPr>
            <a:r>
              <a:rPr lang="es-MX" sz="2300" dirty="0" smtClean="0"/>
              <a:t>Los consumidores se enfrentan a la necesidad de incurrir en costos de cambio al elegir un nuevo producto y esto puede afianzar su lealtad.</a:t>
            </a:r>
          </a:p>
          <a:p>
            <a:pPr>
              <a:lnSpc>
                <a:spcPct val="110000"/>
              </a:lnSpc>
            </a:pPr>
            <a:r>
              <a:rPr lang="es-MX" sz="2300" dirty="0"/>
              <a:t>Para entender cómo la diferenciación aísla a la empresa de la competencia </a:t>
            </a:r>
            <a:r>
              <a:rPr lang="es-MX" sz="2300" dirty="0" smtClean="0"/>
              <a:t>se debe </a:t>
            </a:r>
            <a:r>
              <a:rPr lang="es-MX" sz="2300" dirty="0"/>
              <a:t>distinguir las diferencias en la curva de demanda residual de la empresa en una industria sin diferenciación y una diferenciada. </a:t>
            </a:r>
            <a:endParaRPr lang="es-MX" sz="2300" dirty="0" smtClean="0"/>
          </a:p>
          <a:p>
            <a:pPr>
              <a:lnSpc>
                <a:spcPct val="110000"/>
              </a:lnSpc>
            </a:pPr>
            <a:r>
              <a:rPr lang="es-MX" sz="2300" dirty="0" smtClean="0"/>
              <a:t>En </a:t>
            </a:r>
            <a:r>
              <a:rPr lang="es-MX" sz="2300" dirty="0"/>
              <a:t>el primer caso la demanda residual de las empresas depende de la oferta de sus rivales: </a:t>
            </a:r>
          </a:p>
          <a:p>
            <a:pPr lvl="1">
              <a:lnSpc>
                <a:spcPct val="110000"/>
              </a:lnSpc>
              <a:spcBef>
                <a:spcPts val="1000"/>
              </a:spcBef>
            </a:pPr>
            <a:r>
              <a:rPr lang="es-MX" sz="2000" i="1" dirty="0">
                <a:latin typeface="Times New Roman" panose="02020603050405020304" pitchFamily="18" charset="0"/>
                <a:cs typeface="Times New Roman" panose="02020603050405020304" pitchFamily="18" charset="0"/>
              </a:rPr>
              <a:t>P</a:t>
            </a:r>
            <a:r>
              <a:rPr lang="es-MX" sz="2000" i="1" baseline="-25000" dirty="0">
                <a:latin typeface="Times New Roman" panose="02020603050405020304" pitchFamily="18" charset="0"/>
                <a:cs typeface="Times New Roman" panose="02020603050405020304" pitchFamily="18" charset="0"/>
              </a:rPr>
              <a:t>i</a:t>
            </a:r>
            <a:r>
              <a:rPr lang="es-MX" sz="2000" i="1" dirty="0">
                <a:latin typeface="Times New Roman" panose="02020603050405020304" pitchFamily="18" charset="0"/>
                <a:cs typeface="Times New Roman" panose="02020603050405020304" pitchFamily="18" charset="0"/>
              </a:rPr>
              <a:t> = </a:t>
            </a:r>
            <a:r>
              <a:rPr lang="es-MX" sz="2000" i="1" dirty="0" smtClean="0">
                <a:latin typeface="Times New Roman" panose="02020603050405020304" pitchFamily="18" charset="0"/>
                <a:cs typeface="Times New Roman" panose="02020603050405020304" pitchFamily="18" charset="0"/>
              </a:rPr>
              <a:t>P</a:t>
            </a:r>
            <a:r>
              <a:rPr lang="es-MX" sz="2000" dirty="0" smtClean="0">
                <a:latin typeface="Times New Roman" panose="02020603050405020304" pitchFamily="18" charset="0"/>
                <a:cs typeface="Times New Roman" panose="02020603050405020304" pitchFamily="18" charset="0"/>
              </a:rPr>
              <a:t>(</a:t>
            </a:r>
            <a:r>
              <a:rPr lang="es-MX" sz="2000" i="1" dirty="0" smtClean="0">
                <a:latin typeface="Times New Roman" panose="02020603050405020304" pitchFamily="18" charset="0"/>
                <a:cs typeface="Times New Roman" panose="02020603050405020304" pitchFamily="18" charset="0"/>
              </a:rPr>
              <a:t>Q</a:t>
            </a:r>
            <a:r>
              <a:rPr lang="es-MX" sz="2000" baseline="-25000" dirty="0" smtClean="0">
                <a:latin typeface="Times New Roman" panose="02020603050405020304" pitchFamily="18" charset="0"/>
                <a:cs typeface="Times New Roman" panose="02020603050405020304" pitchFamily="18" charset="0"/>
              </a:rPr>
              <a:t>1</a:t>
            </a:r>
            <a:r>
              <a:rPr lang="es-MX" sz="2000" i="1" dirty="0">
                <a:latin typeface="Times New Roman" panose="02020603050405020304" pitchFamily="18" charset="0"/>
                <a:cs typeface="Times New Roman" panose="02020603050405020304" pitchFamily="18" charset="0"/>
              </a:rPr>
              <a:t>, Q</a:t>
            </a:r>
            <a:r>
              <a:rPr lang="es-MX" sz="2000" baseline="-25000" dirty="0">
                <a:latin typeface="Times New Roman" panose="02020603050405020304" pitchFamily="18" charset="0"/>
                <a:cs typeface="Times New Roman" panose="02020603050405020304" pitchFamily="18" charset="0"/>
              </a:rPr>
              <a:t>2</a:t>
            </a:r>
            <a:r>
              <a:rPr lang="es-MX" sz="2000" i="1" dirty="0">
                <a:latin typeface="Times New Roman" panose="02020603050405020304" pitchFamily="18" charset="0"/>
                <a:cs typeface="Times New Roman" panose="02020603050405020304" pitchFamily="18" charset="0"/>
              </a:rPr>
              <a:t>,... Q</a:t>
            </a:r>
            <a:r>
              <a:rPr lang="es-MX" sz="2000" i="1" baseline="-25000" dirty="0">
                <a:latin typeface="Times New Roman" panose="02020603050405020304" pitchFamily="18" charset="0"/>
                <a:cs typeface="Times New Roman" panose="02020603050405020304" pitchFamily="18" charset="0"/>
              </a:rPr>
              <a:t>N</a:t>
            </a:r>
            <a:r>
              <a:rPr lang="es-MX" sz="2000" dirty="0">
                <a:latin typeface="Times New Roman" panose="02020603050405020304" pitchFamily="18" charset="0"/>
                <a:cs typeface="Times New Roman" panose="02020603050405020304" pitchFamily="18" charset="0"/>
              </a:rPr>
              <a:t>)</a:t>
            </a:r>
            <a:r>
              <a:rPr lang="es-MX" sz="2000" i="1" dirty="0">
                <a:latin typeface="Times New Roman" panose="02020603050405020304" pitchFamily="18" charset="0"/>
                <a:cs typeface="Times New Roman" panose="02020603050405020304" pitchFamily="18" charset="0"/>
              </a:rPr>
              <a:t> = </a:t>
            </a:r>
            <a:r>
              <a:rPr lang="es-MX" sz="2000" i="1" dirty="0" smtClean="0">
                <a:latin typeface="Times New Roman" panose="02020603050405020304" pitchFamily="18" charset="0"/>
                <a:cs typeface="Times New Roman" panose="02020603050405020304" pitchFamily="18" charset="0"/>
              </a:rPr>
              <a:t>P</a:t>
            </a:r>
            <a:r>
              <a:rPr lang="es-MX" sz="2000" dirty="0" smtClean="0">
                <a:latin typeface="Times New Roman" panose="02020603050405020304" pitchFamily="18" charset="0"/>
                <a:cs typeface="Times New Roman" panose="02020603050405020304" pitchFamily="18" charset="0"/>
              </a:rPr>
              <a:t>(</a:t>
            </a:r>
            <a:r>
              <a:rPr lang="es-MX" sz="2000" i="1" dirty="0" smtClean="0">
                <a:latin typeface="Times New Roman" panose="02020603050405020304" pitchFamily="18" charset="0"/>
                <a:cs typeface="Times New Roman" panose="02020603050405020304" pitchFamily="18" charset="0"/>
              </a:rPr>
              <a:t>Q</a:t>
            </a:r>
            <a:r>
              <a:rPr lang="es-MX" sz="2000" dirty="0">
                <a:latin typeface="Times New Roman" panose="02020603050405020304" pitchFamily="18" charset="0"/>
                <a:cs typeface="Times New Roman" panose="02020603050405020304" pitchFamily="18" charset="0"/>
              </a:rPr>
              <a:t>)</a:t>
            </a:r>
            <a:r>
              <a:rPr lang="es-MX" sz="2000" dirty="0"/>
              <a:t>. Supongamos un caso de dos empresas con una función de demanda de </a:t>
            </a:r>
            <a:r>
              <a:rPr lang="es-MX" sz="2000" i="1" dirty="0">
                <a:latin typeface="Times New Roman" panose="02020603050405020304" pitchFamily="18" charset="0"/>
                <a:cs typeface="Times New Roman" panose="02020603050405020304" pitchFamily="18" charset="0"/>
              </a:rPr>
              <a:t>P = a - </a:t>
            </a:r>
            <a:r>
              <a:rPr lang="es-MX" sz="2000" i="1" dirty="0" err="1">
                <a:latin typeface="Times New Roman" panose="02020603050405020304" pitchFamily="18" charset="0"/>
                <a:cs typeface="Times New Roman" panose="02020603050405020304" pitchFamily="18" charset="0"/>
              </a:rPr>
              <a:t>bQ</a:t>
            </a:r>
            <a:r>
              <a:rPr lang="es-MX" sz="2000" dirty="0"/>
              <a:t>; esta función puede escribirse así: </a:t>
            </a:r>
            <a:r>
              <a:rPr lang="es-MX" sz="2000" i="1" dirty="0">
                <a:latin typeface="Times New Roman" panose="02020603050405020304" pitchFamily="18" charset="0"/>
                <a:cs typeface="Times New Roman" panose="02020603050405020304" pitchFamily="18" charset="0"/>
              </a:rPr>
              <a:t>P = a - bQ</a:t>
            </a:r>
            <a:r>
              <a:rPr lang="es-MX" sz="2000" baseline="-25000" dirty="0">
                <a:latin typeface="Times New Roman" panose="02020603050405020304" pitchFamily="18" charset="0"/>
                <a:cs typeface="Times New Roman" panose="02020603050405020304" pitchFamily="18" charset="0"/>
              </a:rPr>
              <a:t>1</a:t>
            </a:r>
            <a:r>
              <a:rPr lang="es-MX" sz="2000" i="1" dirty="0">
                <a:latin typeface="Times New Roman" panose="02020603050405020304" pitchFamily="18" charset="0"/>
                <a:cs typeface="Times New Roman" panose="02020603050405020304" pitchFamily="18" charset="0"/>
              </a:rPr>
              <a:t> - </a:t>
            </a:r>
            <a:r>
              <a:rPr lang="es-MX" sz="2000" i="1" dirty="0" smtClean="0">
                <a:latin typeface="Times New Roman" panose="02020603050405020304" pitchFamily="18" charset="0"/>
                <a:cs typeface="Times New Roman" panose="02020603050405020304" pitchFamily="18" charset="0"/>
              </a:rPr>
              <a:t>bQ</a:t>
            </a:r>
            <a:r>
              <a:rPr lang="es-MX" sz="2000" baseline="-25000" dirty="0" smtClean="0">
                <a:latin typeface="Times New Roman" panose="02020603050405020304" pitchFamily="18" charset="0"/>
                <a:cs typeface="Times New Roman" panose="02020603050405020304" pitchFamily="18" charset="0"/>
              </a:rPr>
              <a:t>2</a:t>
            </a:r>
            <a:r>
              <a:rPr lang="es-MX" sz="2000" dirty="0" smtClean="0"/>
              <a:t> </a:t>
            </a:r>
            <a:r>
              <a:rPr lang="es-MX" sz="2000" dirty="0" smtClean="0">
                <a:latin typeface="Times New Roman" panose="02020603050405020304" pitchFamily="18" charset="0"/>
                <a:cs typeface="Times New Roman" panose="02020603050405020304" pitchFamily="18" charset="0"/>
              </a:rPr>
              <a:t>(</a:t>
            </a:r>
            <a:r>
              <a:rPr lang="es-MX" sz="2000" dirty="0" err="1" smtClean="0">
                <a:latin typeface="Times New Roman" panose="02020603050405020304" pitchFamily="18" charset="0"/>
                <a:cs typeface="Times New Roman" panose="02020603050405020304" pitchFamily="18" charset="0"/>
              </a:rPr>
              <a:t>a,b</a:t>
            </a:r>
            <a:r>
              <a:rPr lang="es-MX" sz="2000" dirty="0" smtClean="0">
                <a:latin typeface="Times New Roman" panose="02020603050405020304" pitchFamily="18" charset="0"/>
                <a:cs typeface="Times New Roman" panose="02020603050405020304" pitchFamily="18" charset="0"/>
              </a:rPr>
              <a:t> &gt; 0)</a:t>
            </a:r>
            <a:r>
              <a:rPr lang="es-MX" sz="2000" dirty="0" smtClean="0"/>
              <a:t>, </a:t>
            </a:r>
            <a:r>
              <a:rPr lang="es-MX" sz="2000" dirty="0"/>
              <a:t>lo que implica que un incremento del producto de cualquiera de las dos empresas reduce el precio de mercado en una cantidad igual.</a:t>
            </a:r>
          </a:p>
          <a:p>
            <a:pPr>
              <a:lnSpc>
                <a:spcPct val="110000"/>
              </a:lnSpc>
            </a:pPr>
            <a:r>
              <a:rPr lang="es-MX" sz="2300" dirty="0"/>
              <a:t>En el caso en que los productos no se consideran sustitutos cercanos la función de demanda será: </a:t>
            </a:r>
            <a:r>
              <a:rPr lang="es-MX" sz="2300" i="1" dirty="0">
                <a:latin typeface="Times New Roman" panose="02020603050405020304" pitchFamily="18" charset="0"/>
                <a:cs typeface="Times New Roman" panose="02020603050405020304" pitchFamily="18" charset="0"/>
              </a:rPr>
              <a:t>P = a - b</a:t>
            </a:r>
            <a:r>
              <a:rPr lang="es-MX" sz="2300" baseline="-25000" dirty="0">
                <a:latin typeface="Times New Roman" panose="02020603050405020304" pitchFamily="18" charset="0"/>
                <a:cs typeface="Times New Roman" panose="02020603050405020304" pitchFamily="18" charset="0"/>
              </a:rPr>
              <a:t>1</a:t>
            </a:r>
            <a:r>
              <a:rPr lang="es-MX" sz="2300" i="1" dirty="0">
                <a:latin typeface="Times New Roman" panose="02020603050405020304" pitchFamily="18" charset="0"/>
                <a:cs typeface="Times New Roman" panose="02020603050405020304" pitchFamily="18" charset="0"/>
              </a:rPr>
              <a:t>Q</a:t>
            </a:r>
            <a:r>
              <a:rPr lang="es-MX" sz="2300" baseline="-25000" dirty="0">
                <a:latin typeface="Times New Roman" panose="02020603050405020304" pitchFamily="18" charset="0"/>
                <a:cs typeface="Times New Roman" panose="02020603050405020304" pitchFamily="18" charset="0"/>
              </a:rPr>
              <a:t>1</a:t>
            </a:r>
            <a:r>
              <a:rPr lang="es-MX" sz="2300" i="1" dirty="0">
                <a:latin typeface="Times New Roman" panose="02020603050405020304" pitchFamily="18" charset="0"/>
                <a:cs typeface="Times New Roman" panose="02020603050405020304" pitchFamily="18" charset="0"/>
              </a:rPr>
              <a:t> - b</a:t>
            </a:r>
            <a:r>
              <a:rPr lang="es-MX" sz="2300" baseline="-25000" dirty="0">
                <a:latin typeface="Times New Roman" panose="02020603050405020304" pitchFamily="18" charset="0"/>
                <a:cs typeface="Times New Roman" panose="02020603050405020304" pitchFamily="18" charset="0"/>
              </a:rPr>
              <a:t>2</a:t>
            </a:r>
            <a:r>
              <a:rPr lang="es-MX" sz="2300" i="1" dirty="0">
                <a:latin typeface="Times New Roman" panose="02020603050405020304" pitchFamily="18" charset="0"/>
                <a:cs typeface="Times New Roman" panose="02020603050405020304" pitchFamily="18" charset="0"/>
              </a:rPr>
              <a:t>Q</a:t>
            </a:r>
            <a:r>
              <a:rPr lang="es-MX" sz="2300" baseline="-25000" dirty="0">
                <a:latin typeface="Times New Roman" panose="02020603050405020304" pitchFamily="18" charset="0"/>
                <a:cs typeface="Times New Roman" panose="02020603050405020304" pitchFamily="18" charset="0"/>
              </a:rPr>
              <a:t>2</a:t>
            </a:r>
            <a:r>
              <a:rPr lang="es-MX" sz="2300" i="1" baseline="-25000" dirty="0">
                <a:latin typeface="Times New Roman" panose="02020603050405020304" pitchFamily="18" charset="0"/>
                <a:cs typeface="Times New Roman" panose="02020603050405020304" pitchFamily="18" charset="0"/>
              </a:rPr>
              <a:t> </a:t>
            </a:r>
            <a:r>
              <a:rPr lang="es-MX" sz="2300" i="1" baseline="-25000" dirty="0" smtClean="0">
                <a:latin typeface="Times New Roman" panose="02020603050405020304" pitchFamily="18" charset="0"/>
                <a:cs typeface="Times New Roman" panose="02020603050405020304" pitchFamily="18" charset="0"/>
              </a:rPr>
              <a:t>    </a:t>
            </a:r>
            <a:r>
              <a:rPr lang="es-MX" sz="2300" dirty="0" smtClean="0">
                <a:latin typeface="Times New Roman" panose="02020603050405020304" pitchFamily="18" charset="0"/>
                <a:cs typeface="Times New Roman" panose="02020603050405020304" pitchFamily="18" charset="0"/>
              </a:rPr>
              <a:t>(</a:t>
            </a:r>
            <a:r>
              <a:rPr lang="es-MX" sz="2300" i="1" dirty="0">
                <a:latin typeface="Times New Roman" panose="02020603050405020304" pitchFamily="18" charset="0"/>
                <a:cs typeface="Times New Roman" panose="02020603050405020304" pitchFamily="18" charset="0"/>
              </a:rPr>
              <a:t>a </a:t>
            </a:r>
            <a:r>
              <a:rPr lang="es-MX" sz="2300" i="1" dirty="0" smtClean="0">
                <a:latin typeface="Times New Roman" panose="02020603050405020304" pitchFamily="18" charset="0"/>
                <a:cs typeface="Times New Roman" panose="02020603050405020304" pitchFamily="18" charset="0"/>
              </a:rPr>
              <a:t>&gt; </a:t>
            </a:r>
            <a:r>
              <a:rPr lang="es-MX" sz="2300" dirty="0" smtClean="0">
                <a:latin typeface="Times New Roman" panose="02020603050405020304" pitchFamily="18" charset="0"/>
                <a:cs typeface="Times New Roman" panose="02020603050405020304" pitchFamily="18" charset="0"/>
              </a:rPr>
              <a:t>0</a:t>
            </a:r>
            <a:r>
              <a:rPr lang="es-MX" sz="2300" i="1" dirty="0" smtClean="0">
                <a:latin typeface="Times New Roman" panose="02020603050405020304" pitchFamily="18" charset="0"/>
                <a:cs typeface="Times New Roman" panose="02020603050405020304" pitchFamily="18" charset="0"/>
              </a:rPr>
              <a:t> </a:t>
            </a:r>
            <a:r>
              <a:rPr lang="es-MX" sz="2300" i="1" dirty="0">
                <a:latin typeface="Times New Roman" panose="02020603050405020304" pitchFamily="18" charset="0"/>
                <a:cs typeface="Times New Roman" panose="02020603050405020304" pitchFamily="18" charset="0"/>
              </a:rPr>
              <a:t>y b</a:t>
            </a:r>
            <a:r>
              <a:rPr lang="es-MX" sz="2300" baseline="-25000" dirty="0">
                <a:latin typeface="Times New Roman" panose="02020603050405020304" pitchFamily="18" charset="0"/>
                <a:cs typeface="Times New Roman" panose="02020603050405020304" pitchFamily="18" charset="0"/>
              </a:rPr>
              <a:t>1</a:t>
            </a:r>
            <a:r>
              <a:rPr lang="es-MX" sz="2300" i="1" baseline="-25000" dirty="0">
                <a:latin typeface="Times New Roman" panose="02020603050405020304" pitchFamily="18" charset="0"/>
                <a:cs typeface="Times New Roman" panose="02020603050405020304" pitchFamily="18" charset="0"/>
              </a:rPr>
              <a:t> </a:t>
            </a:r>
            <a:r>
              <a:rPr lang="es-MX" sz="2300" i="1" dirty="0">
                <a:latin typeface="Times New Roman" panose="02020603050405020304" pitchFamily="18" charset="0"/>
                <a:cs typeface="Times New Roman" panose="02020603050405020304" pitchFamily="18" charset="0"/>
              </a:rPr>
              <a:t>- b</a:t>
            </a:r>
            <a:r>
              <a:rPr lang="es-MX" sz="2300" baseline="-25000" dirty="0">
                <a:latin typeface="Times New Roman" panose="02020603050405020304" pitchFamily="18" charset="0"/>
                <a:cs typeface="Times New Roman" panose="02020603050405020304" pitchFamily="18" charset="0"/>
              </a:rPr>
              <a:t>2</a:t>
            </a:r>
            <a:r>
              <a:rPr lang="es-MX" sz="2300" i="1" baseline="-25000" dirty="0">
                <a:latin typeface="Times New Roman" panose="02020603050405020304" pitchFamily="18" charset="0"/>
                <a:cs typeface="Times New Roman" panose="02020603050405020304" pitchFamily="18" charset="0"/>
              </a:rPr>
              <a:t> </a:t>
            </a:r>
            <a:r>
              <a:rPr lang="es-MX" sz="2300" i="1" baseline="-25000" dirty="0" smtClean="0">
                <a:latin typeface="Times New Roman" panose="02020603050405020304" pitchFamily="18" charset="0"/>
                <a:cs typeface="Times New Roman" panose="02020603050405020304" pitchFamily="18" charset="0"/>
              </a:rPr>
              <a:t> </a:t>
            </a:r>
            <a:r>
              <a:rPr lang="es-MX" sz="2300" i="1" dirty="0" smtClean="0">
                <a:latin typeface="Times New Roman" panose="02020603050405020304" pitchFamily="18" charset="0"/>
                <a:cs typeface="Times New Roman" panose="02020603050405020304" pitchFamily="18" charset="0"/>
              </a:rPr>
              <a:t>&gt; </a:t>
            </a:r>
            <a:r>
              <a:rPr lang="es-MX" sz="2300" dirty="0">
                <a:latin typeface="Times New Roman" panose="02020603050405020304" pitchFamily="18" charset="0"/>
                <a:cs typeface="Times New Roman" panose="02020603050405020304" pitchFamily="18" charset="0"/>
              </a:rPr>
              <a:t>0)</a:t>
            </a:r>
            <a:r>
              <a:rPr lang="es-MX" sz="2300" dirty="0"/>
              <a:t>. </a:t>
            </a:r>
          </a:p>
        </p:txBody>
      </p:sp>
      <p:sp>
        <p:nvSpPr>
          <p:cNvPr id="2" name="Marcador de número de diapositiva 1"/>
          <p:cNvSpPr>
            <a:spLocks noGrp="1"/>
          </p:cNvSpPr>
          <p:nvPr>
            <p:ph type="sldNum" sz="quarter" idx="12"/>
          </p:nvPr>
        </p:nvSpPr>
        <p:spPr/>
        <p:txBody>
          <a:bodyPr>
            <a:normAutofit lnSpcReduction="10000"/>
          </a:bodyPr>
          <a:lstStyle/>
          <a:p>
            <a:fld id="{682D36C9-6D5B-4A5A-97B2-A0F6C8BF2986}" type="slidenum">
              <a:rPr lang="es-MX" smtClean="0"/>
              <a:t>7</a:t>
            </a:fld>
            <a:endParaRPr lang="es-MX"/>
          </a:p>
        </p:txBody>
      </p:sp>
    </p:spTree>
    <p:extLst>
      <p:ext uri="{BB962C8B-B14F-4D97-AF65-F5344CB8AC3E}">
        <p14:creationId xmlns:p14="http://schemas.microsoft.com/office/powerpoint/2010/main" val="2176617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0647" y="363071"/>
            <a:ext cx="10883153" cy="5813892"/>
          </a:xfrm>
        </p:spPr>
        <p:txBody>
          <a:bodyPr>
            <a:normAutofit/>
          </a:bodyPr>
          <a:lstStyle/>
          <a:p>
            <a:r>
              <a:rPr lang="es-MX" sz="2200" dirty="0" smtClean="0">
                <a:latin typeface="Calibri" panose="020F0502020204030204" pitchFamily="34" charset="0"/>
                <a:cs typeface="Calibri" panose="020F0502020204030204" pitchFamily="34" charset="0"/>
              </a:rPr>
              <a:t>Un incremento del producto de la empresa 1 tiene un efecto mayor en el precio que un aumento en el producto de la empresa 2. El efecto de la diferenciación es que anula la demanda de la otra empresa. En consecuencia, con la diferenciación de productos, la empresa 1 enfrenta una demanda decreciente.</a:t>
            </a:r>
          </a:p>
          <a:p>
            <a:r>
              <a:rPr lang="es-MX" sz="2200"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La </a:t>
            </a:r>
            <a:r>
              <a:rPr lang="es-MX" sz="2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diferenciación puede ser horizontal o vertical. </a:t>
            </a:r>
          </a:p>
          <a:p>
            <a:pPr marL="514350" indent="-514350">
              <a:buFont typeface="+mj-lt"/>
              <a:buAutoNum type="romanLcPeriod"/>
            </a:pPr>
            <a:r>
              <a:rPr lang="es-MX" sz="2200" dirty="0" smtClean="0">
                <a:latin typeface="Calibri" panose="020F0502020204030204" pitchFamily="34" charset="0"/>
                <a:cs typeface="Calibri" panose="020F0502020204030204" pitchFamily="34" charset="0"/>
              </a:rPr>
              <a:t>La </a:t>
            </a:r>
            <a:r>
              <a:rPr lang="es-MX" sz="2200" dirty="0">
                <a:latin typeface="Calibri" panose="020F0502020204030204" pitchFamily="34" charset="0"/>
                <a:cs typeface="Calibri" panose="020F0502020204030204" pitchFamily="34" charset="0"/>
              </a:rPr>
              <a:t>horizontal ocurre cuando en dos productos considerados diferentes, la falta de unanimidad entre los consumidores en cuanto a su mayor o menor disposición a pagar por ellos, generalmente está asociada con la variedad. </a:t>
            </a:r>
            <a:endParaRPr lang="es-MX" sz="2200" dirty="0" smtClean="0">
              <a:latin typeface="Calibri" panose="020F0502020204030204" pitchFamily="34" charset="0"/>
              <a:cs typeface="Calibri" panose="020F0502020204030204" pitchFamily="34" charset="0"/>
            </a:endParaRPr>
          </a:p>
          <a:p>
            <a:pPr marL="514350" indent="-514350">
              <a:buFont typeface="+mj-lt"/>
              <a:buAutoNum type="romanLcPeriod"/>
            </a:pPr>
            <a:r>
              <a:rPr lang="es-MX" sz="2200" dirty="0" smtClean="0">
                <a:latin typeface="Calibri" panose="020F0502020204030204" pitchFamily="34" charset="0"/>
                <a:cs typeface="Calibri" panose="020F0502020204030204" pitchFamily="34" charset="0"/>
              </a:rPr>
              <a:t>La </a:t>
            </a:r>
            <a:r>
              <a:rPr lang="es-MX" sz="2200" dirty="0">
                <a:latin typeface="Calibri" panose="020F0502020204030204" pitchFamily="34" charset="0"/>
                <a:cs typeface="Calibri" panose="020F0502020204030204" pitchFamily="34" charset="0"/>
              </a:rPr>
              <a:t>vertical, aparece cuando la unanimidad entre los consumidores en lo que se refiere a su mayor o menor disposición a pagar por los bienes está relacionada con la calidad. Por ejemplo, los consumidores estarán de acuerdo en que como el BMW tiene mayor calidad que un </a:t>
            </a:r>
            <a:r>
              <a:rPr lang="es-MX" sz="2200" dirty="0" err="1" smtClean="0">
                <a:latin typeface="Calibri" panose="020F0502020204030204" pitchFamily="34" charset="0"/>
                <a:cs typeface="Calibri" panose="020F0502020204030204" pitchFamily="34" charset="0"/>
              </a:rPr>
              <a:t>vw</a:t>
            </a:r>
            <a:r>
              <a:rPr lang="es-MX" sz="2200" dirty="0" smtClean="0">
                <a:latin typeface="Calibri" panose="020F0502020204030204" pitchFamily="34" charset="0"/>
                <a:cs typeface="Calibri" panose="020F0502020204030204" pitchFamily="34" charset="0"/>
              </a:rPr>
              <a:t> </a:t>
            </a:r>
            <a:r>
              <a:rPr lang="es-MX" sz="2200" dirty="0">
                <a:latin typeface="Calibri" panose="020F0502020204030204" pitchFamily="34" charset="0"/>
                <a:cs typeface="Calibri" panose="020F0502020204030204" pitchFamily="34" charset="0"/>
              </a:rPr>
              <a:t>estarán dispuestos a pagar más por el primero. </a:t>
            </a:r>
          </a:p>
        </p:txBody>
      </p:sp>
      <p:sp>
        <p:nvSpPr>
          <p:cNvPr id="4" name="Marcador de número de diapositiva 3"/>
          <p:cNvSpPr>
            <a:spLocks noGrp="1"/>
          </p:cNvSpPr>
          <p:nvPr>
            <p:ph type="sldNum" sz="quarter" idx="12"/>
          </p:nvPr>
        </p:nvSpPr>
        <p:spPr/>
        <p:txBody>
          <a:bodyPr>
            <a:normAutofit lnSpcReduction="10000"/>
          </a:bodyPr>
          <a:lstStyle/>
          <a:p>
            <a:fld id="{682D36C9-6D5B-4A5A-97B2-A0F6C8BF2986}" type="slidenum">
              <a:rPr lang="es-MX" smtClean="0"/>
              <a:t>8</a:t>
            </a:fld>
            <a:endParaRPr lang="es-MX"/>
          </a:p>
        </p:txBody>
      </p:sp>
      <p:pic>
        <p:nvPicPr>
          <p:cNvPr id="5" name="Imagen 4"/>
          <p:cNvPicPr>
            <a:picLocks noChangeAspect="1"/>
          </p:cNvPicPr>
          <p:nvPr/>
        </p:nvPicPr>
        <p:blipFill>
          <a:blip r:embed="rId2"/>
          <a:stretch>
            <a:fillRect/>
          </a:stretch>
        </p:blipFill>
        <p:spPr>
          <a:xfrm>
            <a:off x="4448039" y="4909837"/>
            <a:ext cx="3514286" cy="1657143"/>
          </a:xfrm>
          <a:prstGeom prst="rect">
            <a:avLst/>
          </a:prstGeom>
        </p:spPr>
      </p:pic>
    </p:spTree>
    <p:extLst>
      <p:ext uri="{BB962C8B-B14F-4D97-AF65-F5344CB8AC3E}">
        <p14:creationId xmlns:p14="http://schemas.microsoft.com/office/powerpoint/2010/main" val="1942615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1909" y="365760"/>
            <a:ext cx="9692640" cy="1019287"/>
          </a:xfrm>
        </p:spPr>
        <p:txBody>
          <a:bodyPr>
            <a:normAutofit/>
          </a:bodyPr>
          <a:lstStyle/>
          <a:p>
            <a:r>
              <a:rPr lang="es-MX" sz="2800" dirty="0"/>
              <a:t>5.2 Modelos de localización, el modelo de </a:t>
            </a:r>
            <a:r>
              <a:rPr lang="es-MX" sz="2800" dirty="0" err="1"/>
              <a:t>Hotelling</a:t>
            </a:r>
            <a:r>
              <a:rPr lang="es-MX" sz="2800" dirty="0"/>
              <a:t> y el modelo de Bertrand</a:t>
            </a:r>
          </a:p>
        </p:txBody>
      </p:sp>
      <p:sp>
        <p:nvSpPr>
          <p:cNvPr id="3" name="Marcador de contenido 2"/>
          <p:cNvSpPr>
            <a:spLocks noGrp="1"/>
          </p:cNvSpPr>
          <p:nvPr>
            <p:ph idx="1"/>
          </p:nvPr>
        </p:nvSpPr>
        <p:spPr>
          <a:xfrm>
            <a:off x="448237" y="1825625"/>
            <a:ext cx="10515600" cy="3095999"/>
          </a:xfrm>
        </p:spPr>
        <p:txBody>
          <a:bodyPr>
            <a:normAutofit lnSpcReduction="10000"/>
          </a:bodyPr>
          <a:lstStyle/>
          <a:p>
            <a:r>
              <a:rPr lang="es-MX" sz="2300" dirty="0"/>
              <a:t>El modelo de </a:t>
            </a:r>
            <a:r>
              <a:rPr lang="es-MX" sz="2300" dirty="0" err="1"/>
              <a:t>Hotelling</a:t>
            </a:r>
            <a:r>
              <a:rPr lang="es-MX" sz="2300" dirty="0"/>
              <a:t> ilustra, con base en el efecto de la distancia y los costos de transporte en las preferencias del consumidor, la diferenciación en el espacio de ciertos productos. </a:t>
            </a:r>
          </a:p>
          <a:p>
            <a:r>
              <a:rPr lang="es-MX" sz="2300" dirty="0"/>
              <a:t>En este modelo la diferenciación de producto resulta de las preferencias de los consumidores como resultado del valor del costo de transporte y de las decisiones de los productores sobre dónde ubicarse. </a:t>
            </a:r>
          </a:p>
          <a:p>
            <a:endParaRPr lang="es-MX" sz="2300" dirty="0" smtClean="0"/>
          </a:p>
          <a:p>
            <a:r>
              <a:rPr lang="es-MX" sz="2300" dirty="0" smtClean="0"/>
              <a:t>La </a:t>
            </a:r>
            <a:r>
              <a:rPr lang="es-MX" sz="2300" dirty="0"/>
              <a:t>versión moderna la desarrolló Lancaster</a:t>
            </a:r>
          </a:p>
        </p:txBody>
      </p:sp>
      <p:pic>
        <p:nvPicPr>
          <p:cNvPr id="4" name="Imagen 3"/>
          <p:cNvPicPr>
            <a:picLocks noChangeAspect="1"/>
          </p:cNvPicPr>
          <p:nvPr/>
        </p:nvPicPr>
        <p:blipFill>
          <a:blip r:embed="rId2"/>
          <a:stretch>
            <a:fillRect/>
          </a:stretch>
        </p:blipFill>
        <p:spPr>
          <a:xfrm>
            <a:off x="2506037" y="5183344"/>
            <a:ext cx="6400000" cy="1009524"/>
          </a:xfrm>
          <a:prstGeom prst="rect">
            <a:avLst/>
          </a:prstGeom>
        </p:spPr>
      </p:pic>
      <p:sp>
        <p:nvSpPr>
          <p:cNvPr id="5" name="Marcador de número de diapositiva 4"/>
          <p:cNvSpPr>
            <a:spLocks noGrp="1"/>
          </p:cNvSpPr>
          <p:nvPr>
            <p:ph type="sldNum" sz="quarter" idx="12"/>
          </p:nvPr>
        </p:nvSpPr>
        <p:spPr/>
        <p:txBody>
          <a:bodyPr>
            <a:normAutofit lnSpcReduction="10000"/>
          </a:bodyPr>
          <a:lstStyle/>
          <a:p>
            <a:fld id="{682D36C9-6D5B-4A5A-97B2-A0F6C8BF2986}" type="slidenum">
              <a:rPr lang="es-MX" smtClean="0"/>
              <a:t>9</a:t>
            </a:fld>
            <a:endParaRPr lang="es-MX"/>
          </a:p>
        </p:txBody>
      </p:sp>
    </p:spTree>
    <p:extLst>
      <p:ext uri="{BB962C8B-B14F-4D97-AF65-F5344CB8AC3E}">
        <p14:creationId xmlns:p14="http://schemas.microsoft.com/office/powerpoint/2010/main" val="1352873023"/>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Vista</Template>
  <TotalTime>1152</TotalTime>
  <Words>4319</Words>
  <Application>Microsoft Office PowerPoint</Application>
  <PresentationFormat>Panorámica</PresentationFormat>
  <Paragraphs>268</Paragraphs>
  <Slides>38</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38</vt:i4>
      </vt:variant>
    </vt:vector>
  </HeadingPairs>
  <TitlesOfParts>
    <vt:vector size="47" baseType="lpstr">
      <vt:lpstr>Arial</vt:lpstr>
      <vt:lpstr>Calibri</vt:lpstr>
      <vt:lpstr>Cambria Math</vt:lpstr>
      <vt:lpstr>Century Schoolbook</vt:lpstr>
      <vt:lpstr>Symbol</vt:lpstr>
      <vt:lpstr>Times New Roman</vt:lpstr>
      <vt:lpstr>Wingdings 2</vt:lpstr>
      <vt:lpstr>Wingdings 3</vt:lpstr>
      <vt:lpstr>View</vt:lpstr>
      <vt:lpstr>Unidad de aprendizaje: ECONOMÍA INDUSTRIAL Licenciatura en Negocios Internacionales Bilingüe Cuarto Semestre</vt:lpstr>
      <vt:lpstr>Presentación de PowerPoint</vt:lpstr>
      <vt:lpstr>ÍNDICE</vt:lpstr>
      <vt:lpstr>Guion explicativo</vt:lpstr>
      <vt:lpstr>Presentación de PowerPoint</vt:lpstr>
      <vt:lpstr>5.1 Diferenciación de producto horizontal y vertical</vt:lpstr>
      <vt:lpstr>Presentación de PowerPoint</vt:lpstr>
      <vt:lpstr>Presentación de PowerPoint</vt:lpstr>
      <vt:lpstr>5.2 Modelos de localización, el modelo de Hotelling y el modelo de Bertrand</vt:lpstr>
      <vt:lpstr>Presentación de PowerPoint</vt:lpstr>
      <vt:lpstr>Presentación de PowerPoint</vt:lpstr>
      <vt:lpstr>Presentación de PowerPoint</vt:lpstr>
      <vt:lpstr>Presentación de PowerPoint</vt:lpstr>
      <vt:lpstr>Presentación de PowerPoint</vt:lpstr>
      <vt:lpstr>5.3 El papel de la Publicidad</vt:lpstr>
      <vt:lpstr>Presentación de PowerPoint</vt:lpstr>
      <vt:lpstr>Presentación de PowerPoint</vt:lpstr>
      <vt:lpstr>Presentación de PowerPoint</vt:lpstr>
      <vt:lpstr>Presentación de PowerPoint</vt:lpstr>
      <vt:lpstr>Presentación de PowerPoint</vt:lpstr>
      <vt:lpstr>El efecto de la publicidad (caso de estudio)</vt:lpstr>
      <vt:lpstr>Presentación de PowerPoint</vt:lpstr>
      <vt:lpstr>Presentación de PowerPoint</vt:lpstr>
      <vt:lpstr>Presentación de PowerPoint</vt:lpstr>
      <vt:lpstr>Presentación de PowerPoint</vt:lpstr>
      <vt:lpstr>Estructura de mercado y publicidad</vt:lpstr>
      <vt:lpstr>Presentación de PowerPoint</vt:lpstr>
      <vt:lpstr>Presentación de PowerPoint</vt:lpstr>
      <vt:lpstr>Presentación de PowerPoint</vt:lpstr>
      <vt:lpstr>Presentación de PowerPoint</vt:lpstr>
      <vt:lpstr>Presentación de PowerPoint</vt:lpstr>
      <vt:lpstr>Publicidad: ¿persuasión o información?</vt:lpstr>
      <vt:lpstr>Presentación de PowerPoint</vt:lpstr>
      <vt:lpstr>Presentación de PowerPoint</vt:lpstr>
      <vt:lpstr>Publicidad y bienestar</vt:lpstr>
      <vt:lpstr>Presentación de PowerPoint</vt:lpstr>
      <vt:lpstr>Presentación de PowerPoint</vt:lpstr>
      <vt:lpstr>Bibliografía</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5. DIFERENCIACIÓN DE PRODUCTO Y PUBLICIDAD</dc:title>
  <dc:creator>390091</dc:creator>
  <cp:lastModifiedBy>LAP SAMSUNG</cp:lastModifiedBy>
  <cp:revision>42</cp:revision>
  <dcterms:created xsi:type="dcterms:W3CDTF">2019-09-23T22:52:03Z</dcterms:created>
  <dcterms:modified xsi:type="dcterms:W3CDTF">2019-09-29T00:20:46Z</dcterms:modified>
</cp:coreProperties>
</file>