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05" r:id="rId2"/>
    <p:sldId id="307" r:id="rId3"/>
    <p:sldId id="311" r:id="rId4"/>
    <p:sldId id="313" r:id="rId5"/>
    <p:sldId id="257" r:id="rId6"/>
    <p:sldId id="258" r:id="rId7"/>
    <p:sldId id="259" r:id="rId8"/>
    <p:sldId id="260" r:id="rId9"/>
    <p:sldId id="261" r:id="rId10"/>
    <p:sldId id="286" r:id="rId11"/>
    <p:sldId id="262" r:id="rId12"/>
    <p:sldId id="263" r:id="rId13"/>
    <p:sldId id="288" r:id="rId14"/>
    <p:sldId id="289" r:id="rId15"/>
    <p:sldId id="290" r:id="rId16"/>
    <p:sldId id="291" r:id="rId17"/>
    <p:sldId id="293" r:id="rId18"/>
    <p:sldId id="292" r:id="rId19"/>
    <p:sldId id="294" r:id="rId20"/>
    <p:sldId id="295" r:id="rId21"/>
    <p:sldId id="296" r:id="rId22"/>
    <p:sldId id="265" r:id="rId23"/>
    <p:sldId id="266" r:id="rId24"/>
    <p:sldId id="267" r:id="rId25"/>
    <p:sldId id="268" r:id="rId26"/>
    <p:sldId id="269" r:id="rId27"/>
    <p:sldId id="297" r:id="rId28"/>
    <p:sldId id="298" r:id="rId29"/>
    <p:sldId id="299" r:id="rId30"/>
    <p:sldId id="300" r:id="rId31"/>
    <p:sldId id="302" r:id="rId32"/>
    <p:sldId id="301" r:id="rId33"/>
    <p:sldId id="270" r:id="rId34"/>
    <p:sldId id="287" r:id="rId35"/>
    <p:sldId id="271" r:id="rId36"/>
    <p:sldId id="303" r:id="rId37"/>
    <p:sldId id="304" r:id="rId38"/>
    <p:sldId id="312"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1" d="100"/>
          <a:sy n="71" d="100"/>
        </p:scale>
        <p:origin x="61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7C8931-8EAC-4BB2-81E2-D05714A87F9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62255E79-2C0E-4128-A6C4-1DCD84AE1020}">
      <dgm:prSet phldrT="[Texto]"/>
      <dgm:spPr>
        <a:solidFill>
          <a:schemeClr val="accent3">
            <a:lumMod val="75000"/>
          </a:schemeClr>
        </a:solidFill>
      </dgm:spPr>
      <dgm:t>
        <a:bodyPr/>
        <a:lstStyle/>
        <a:p>
          <a:r>
            <a:rPr lang="es-MX" dirty="0" smtClean="0"/>
            <a:t>Legales </a:t>
          </a:r>
        </a:p>
      </dgm:t>
    </dgm:pt>
    <dgm:pt modelId="{37FD790A-64AC-464B-AA80-CB1ECFBEAF88}" type="parTrans" cxnId="{9D78254D-05B9-48A5-B6C2-D68F83CFD110}">
      <dgm:prSet/>
      <dgm:spPr/>
      <dgm:t>
        <a:bodyPr/>
        <a:lstStyle/>
        <a:p>
          <a:endParaRPr lang="es-MX"/>
        </a:p>
      </dgm:t>
    </dgm:pt>
    <dgm:pt modelId="{E03A3460-E63B-4A0C-B333-2AF21926524B}" type="sibTrans" cxnId="{9D78254D-05B9-48A5-B6C2-D68F83CFD110}">
      <dgm:prSet/>
      <dgm:spPr/>
      <dgm:t>
        <a:bodyPr/>
        <a:lstStyle/>
        <a:p>
          <a:endParaRPr lang="es-MX"/>
        </a:p>
      </dgm:t>
    </dgm:pt>
    <dgm:pt modelId="{DDEE3CED-2DE6-459A-BF68-AAFDEE8A5EB2}">
      <dgm:prSet phldrT="[Texto]"/>
      <dgm:spPr>
        <a:solidFill>
          <a:schemeClr val="accent4">
            <a:lumMod val="60000"/>
            <a:lumOff val="4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Estructurales</a:t>
          </a:r>
        </a:p>
        <a:p>
          <a:pPr marL="0" marR="0" lvl="0" indent="0" defTabSz="1111250" eaLnBrk="1" fontAlgn="auto" latinLnBrk="0" hangingPunct="1">
            <a:lnSpc>
              <a:spcPct val="90000"/>
            </a:lnSpc>
            <a:spcBef>
              <a:spcPct val="0"/>
            </a:spcBef>
            <a:spcAft>
              <a:spcPct val="35000"/>
            </a:spcAft>
            <a:buClrTx/>
            <a:buSzTx/>
            <a:buFontTx/>
            <a:buNone/>
            <a:tabLst/>
            <a:defRPr/>
          </a:pPr>
          <a:r>
            <a:rPr lang="es-MX" dirty="0" smtClean="0"/>
            <a:t>o </a:t>
          </a:r>
        </a:p>
        <a:p>
          <a:pPr marL="0" marR="0" lvl="0" indent="0" defTabSz="1111250" eaLnBrk="1" fontAlgn="auto" latinLnBrk="0" hangingPunct="1">
            <a:lnSpc>
              <a:spcPct val="90000"/>
            </a:lnSpc>
            <a:spcBef>
              <a:spcPct val="0"/>
            </a:spcBef>
            <a:spcAft>
              <a:spcPct val="35000"/>
            </a:spcAft>
            <a:buClrTx/>
            <a:buSzTx/>
            <a:buFontTx/>
            <a:buNone/>
            <a:tabLst/>
            <a:defRPr/>
          </a:pPr>
          <a:r>
            <a:rPr lang="es-MX" dirty="0" smtClean="0"/>
            <a:t>Naturales</a:t>
          </a:r>
        </a:p>
        <a:p>
          <a:pPr lvl="0" defTabSz="1111250">
            <a:lnSpc>
              <a:spcPct val="90000"/>
            </a:lnSpc>
            <a:spcBef>
              <a:spcPct val="0"/>
            </a:spcBef>
            <a:spcAft>
              <a:spcPct val="35000"/>
            </a:spcAft>
          </a:pPr>
          <a:endParaRPr lang="es-MX" dirty="0" smtClean="0"/>
        </a:p>
      </dgm:t>
    </dgm:pt>
    <dgm:pt modelId="{1B1005FC-0021-4965-9EDF-71BEFBC7809D}" type="parTrans" cxnId="{AB6D56A8-EB4C-4A78-8F36-18163517DBF8}">
      <dgm:prSet/>
      <dgm:spPr/>
      <dgm:t>
        <a:bodyPr/>
        <a:lstStyle/>
        <a:p>
          <a:endParaRPr lang="es-MX"/>
        </a:p>
      </dgm:t>
    </dgm:pt>
    <dgm:pt modelId="{B80C1D0F-6D65-4F70-935E-6061909651A9}" type="sibTrans" cxnId="{AB6D56A8-EB4C-4A78-8F36-18163517DBF8}">
      <dgm:prSet/>
      <dgm:spPr/>
      <dgm:t>
        <a:bodyPr/>
        <a:lstStyle/>
        <a:p>
          <a:endParaRPr lang="es-MX"/>
        </a:p>
      </dgm:t>
    </dgm:pt>
    <dgm:pt modelId="{9044339B-9456-4FBB-A1F5-1D64B06E1F0E}">
      <dgm:prSet phldrT="[Texto]"/>
      <dgm:spPr>
        <a:solidFill>
          <a:schemeClr val="accent2">
            <a:lumMod val="75000"/>
          </a:schemeClr>
        </a:solidFill>
      </dgm:spPr>
      <dgm:t>
        <a:bodyPr/>
        <a:lstStyle/>
        <a:p>
          <a:r>
            <a:rPr lang="es-MX" dirty="0" smtClean="0"/>
            <a:t>Estratégicas </a:t>
          </a:r>
        </a:p>
        <a:p>
          <a:r>
            <a:rPr lang="es-MX" dirty="0" smtClean="0"/>
            <a:t>o</a:t>
          </a:r>
        </a:p>
        <a:p>
          <a:r>
            <a:rPr lang="es-MX" dirty="0" smtClean="0"/>
            <a:t>De comportamiento</a:t>
          </a:r>
          <a:endParaRPr lang="es-MX" dirty="0"/>
        </a:p>
      </dgm:t>
    </dgm:pt>
    <dgm:pt modelId="{91720613-E20E-4339-95B7-1862EB72C302}" type="parTrans" cxnId="{EB70E819-BE77-4F8F-A362-A27BDBE2D9AF}">
      <dgm:prSet/>
      <dgm:spPr/>
      <dgm:t>
        <a:bodyPr/>
        <a:lstStyle/>
        <a:p>
          <a:endParaRPr lang="es-MX"/>
        </a:p>
      </dgm:t>
    </dgm:pt>
    <dgm:pt modelId="{C6C7FA61-452B-44B2-BEC6-A77E11EF1F80}" type="sibTrans" cxnId="{EB70E819-BE77-4F8F-A362-A27BDBE2D9AF}">
      <dgm:prSet/>
      <dgm:spPr/>
      <dgm:t>
        <a:bodyPr/>
        <a:lstStyle/>
        <a:p>
          <a:endParaRPr lang="es-MX"/>
        </a:p>
      </dgm:t>
    </dgm:pt>
    <dgm:pt modelId="{B68C97A5-29F0-488F-A204-DBAADC46E617}" type="pres">
      <dgm:prSet presAssocID="{7F7C8931-8EAC-4BB2-81E2-D05714A87F9A}" presName="Name0" presStyleCnt="0">
        <dgm:presLayoutVars>
          <dgm:dir/>
          <dgm:resizeHandles val="exact"/>
        </dgm:presLayoutVars>
      </dgm:prSet>
      <dgm:spPr/>
      <dgm:t>
        <a:bodyPr/>
        <a:lstStyle/>
        <a:p>
          <a:endParaRPr lang="es-MX"/>
        </a:p>
      </dgm:t>
    </dgm:pt>
    <dgm:pt modelId="{1C1B427D-BB65-4264-8E05-CC78CD6B06C3}" type="pres">
      <dgm:prSet presAssocID="{62255E79-2C0E-4128-A6C4-1DCD84AE1020}" presName="node" presStyleLbl="node1" presStyleIdx="0" presStyleCnt="3">
        <dgm:presLayoutVars>
          <dgm:bulletEnabled val="1"/>
        </dgm:presLayoutVars>
      </dgm:prSet>
      <dgm:spPr/>
      <dgm:t>
        <a:bodyPr/>
        <a:lstStyle/>
        <a:p>
          <a:endParaRPr lang="es-MX"/>
        </a:p>
      </dgm:t>
    </dgm:pt>
    <dgm:pt modelId="{532D07E3-B0F3-4430-846D-DA33DD0EF905}" type="pres">
      <dgm:prSet presAssocID="{E03A3460-E63B-4A0C-B333-2AF21926524B}" presName="sibTrans" presStyleCnt="0"/>
      <dgm:spPr/>
    </dgm:pt>
    <dgm:pt modelId="{1E19558B-0A4F-45F9-A19C-951AAB42C45C}" type="pres">
      <dgm:prSet presAssocID="{DDEE3CED-2DE6-459A-BF68-AAFDEE8A5EB2}" presName="node" presStyleLbl="node1" presStyleIdx="1" presStyleCnt="3">
        <dgm:presLayoutVars>
          <dgm:bulletEnabled val="1"/>
        </dgm:presLayoutVars>
      </dgm:prSet>
      <dgm:spPr/>
      <dgm:t>
        <a:bodyPr/>
        <a:lstStyle/>
        <a:p>
          <a:endParaRPr lang="es-MX"/>
        </a:p>
      </dgm:t>
    </dgm:pt>
    <dgm:pt modelId="{807D43B1-8885-4B0E-9E32-3A1557C40435}" type="pres">
      <dgm:prSet presAssocID="{B80C1D0F-6D65-4F70-935E-6061909651A9}" presName="sibTrans" presStyleCnt="0"/>
      <dgm:spPr/>
    </dgm:pt>
    <dgm:pt modelId="{98A13CC1-BE55-4108-BA8A-EC31DF52F4B4}" type="pres">
      <dgm:prSet presAssocID="{9044339B-9456-4FBB-A1F5-1D64B06E1F0E}" presName="node" presStyleLbl="node1" presStyleIdx="2" presStyleCnt="3" custLinFactX="11073" custLinFactNeighborX="100000" custLinFactNeighborY="-10118">
        <dgm:presLayoutVars>
          <dgm:bulletEnabled val="1"/>
        </dgm:presLayoutVars>
      </dgm:prSet>
      <dgm:spPr/>
      <dgm:t>
        <a:bodyPr/>
        <a:lstStyle/>
        <a:p>
          <a:endParaRPr lang="es-MX"/>
        </a:p>
      </dgm:t>
    </dgm:pt>
  </dgm:ptLst>
  <dgm:cxnLst>
    <dgm:cxn modelId="{9D78254D-05B9-48A5-B6C2-D68F83CFD110}" srcId="{7F7C8931-8EAC-4BB2-81E2-D05714A87F9A}" destId="{62255E79-2C0E-4128-A6C4-1DCD84AE1020}" srcOrd="0" destOrd="0" parTransId="{37FD790A-64AC-464B-AA80-CB1ECFBEAF88}" sibTransId="{E03A3460-E63B-4A0C-B333-2AF21926524B}"/>
    <dgm:cxn modelId="{EB70E819-BE77-4F8F-A362-A27BDBE2D9AF}" srcId="{7F7C8931-8EAC-4BB2-81E2-D05714A87F9A}" destId="{9044339B-9456-4FBB-A1F5-1D64B06E1F0E}" srcOrd="2" destOrd="0" parTransId="{91720613-E20E-4339-95B7-1862EB72C302}" sibTransId="{C6C7FA61-452B-44B2-BEC6-A77E11EF1F80}"/>
    <dgm:cxn modelId="{FEA3DD3A-9DF0-48BC-9BDB-6349D9E5B5B7}" type="presOf" srcId="{62255E79-2C0E-4128-A6C4-1DCD84AE1020}" destId="{1C1B427D-BB65-4264-8E05-CC78CD6B06C3}" srcOrd="0" destOrd="0" presId="urn:microsoft.com/office/officeart/2005/8/layout/hList6"/>
    <dgm:cxn modelId="{89F2D3CA-EDA5-45FF-AF9A-A1025EEA4ACF}" type="presOf" srcId="{DDEE3CED-2DE6-459A-BF68-AAFDEE8A5EB2}" destId="{1E19558B-0A4F-45F9-A19C-951AAB42C45C}" srcOrd="0" destOrd="0" presId="urn:microsoft.com/office/officeart/2005/8/layout/hList6"/>
    <dgm:cxn modelId="{C0D85A30-0F1A-442C-8CD7-9A2FF8DA3ABE}" type="presOf" srcId="{7F7C8931-8EAC-4BB2-81E2-D05714A87F9A}" destId="{B68C97A5-29F0-488F-A204-DBAADC46E617}" srcOrd="0" destOrd="0" presId="urn:microsoft.com/office/officeart/2005/8/layout/hList6"/>
    <dgm:cxn modelId="{2B59B294-430B-4F2C-8A63-65046B73A731}" type="presOf" srcId="{9044339B-9456-4FBB-A1F5-1D64B06E1F0E}" destId="{98A13CC1-BE55-4108-BA8A-EC31DF52F4B4}" srcOrd="0" destOrd="0" presId="urn:microsoft.com/office/officeart/2005/8/layout/hList6"/>
    <dgm:cxn modelId="{AB6D56A8-EB4C-4A78-8F36-18163517DBF8}" srcId="{7F7C8931-8EAC-4BB2-81E2-D05714A87F9A}" destId="{DDEE3CED-2DE6-459A-BF68-AAFDEE8A5EB2}" srcOrd="1" destOrd="0" parTransId="{1B1005FC-0021-4965-9EDF-71BEFBC7809D}" sibTransId="{B80C1D0F-6D65-4F70-935E-6061909651A9}"/>
    <dgm:cxn modelId="{58DB3E4A-1BD1-4A3C-8F15-2DE201063782}" type="presParOf" srcId="{B68C97A5-29F0-488F-A204-DBAADC46E617}" destId="{1C1B427D-BB65-4264-8E05-CC78CD6B06C3}" srcOrd="0" destOrd="0" presId="urn:microsoft.com/office/officeart/2005/8/layout/hList6"/>
    <dgm:cxn modelId="{1998650C-A69A-4D5A-9F37-BE6EFC250FA3}" type="presParOf" srcId="{B68C97A5-29F0-488F-A204-DBAADC46E617}" destId="{532D07E3-B0F3-4430-846D-DA33DD0EF905}" srcOrd="1" destOrd="0" presId="urn:microsoft.com/office/officeart/2005/8/layout/hList6"/>
    <dgm:cxn modelId="{8074A125-98AC-4239-B713-E22D7C05C5D7}" type="presParOf" srcId="{B68C97A5-29F0-488F-A204-DBAADC46E617}" destId="{1E19558B-0A4F-45F9-A19C-951AAB42C45C}" srcOrd="2" destOrd="0" presId="urn:microsoft.com/office/officeart/2005/8/layout/hList6"/>
    <dgm:cxn modelId="{DE661C35-7F5F-4C52-BDF1-4898730949C1}" type="presParOf" srcId="{B68C97A5-29F0-488F-A204-DBAADC46E617}" destId="{807D43B1-8885-4B0E-9E32-3A1557C40435}" srcOrd="3" destOrd="0" presId="urn:microsoft.com/office/officeart/2005/8/layout/hList6"/>
    <dgm:cxn modelId="{BDA164FF-37AA-4EB5-BA95-9D2148881D58}" type="presParOf" srcId="{B68C97A5-29F0-488F-A204-DBAADC46E617}" destId="{98A13CC1-BE55-4108-BA8A-EC31DF52F4B4}"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FD1AD6-278C-45BD-88EC-70073BD9A6A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DA18DC00-2AF8-4D19-9694-7897B04412B9}">
      <dgm:prSet phldrT="[Texto]" custT="1"/>
      <dgm:spPr/>
      <dgm:t>
        <a:bodyPr/>
        <a:lstStyle/>
        <a:p>
          <a:r>
            <a:rPr lang="es-MX" sz="2800" dirty="0" smtClean="0">
              <a:solidFill>
                <a:schemeClr val="tx1"/>
              </a:solidFill>
            </a:rPr>
            <a:t>Economías de escala</a:t>
          </a:r>
          <a:endParaRPr lang="es-MX" sz="2800" dirty="0"/>
        </a:p>
      </dgm:t>
    </dgm:pt>
    <dgm:pt modelId="{2431870E-9138-43DA-866C-D9B83B851433}" type="parTrans" cxnId="{652B1F30-117E-404C-B5AF-C8815BFE6687}">
      <dgm:prSet/>
      <dgm:spPr/>
      <dgm:t>
        <a:bodyPr/>
        <a:lstStyle/>
        <a:p>
          <a:endParaRPr lang="es-MX" sz="2400"/>
        </a:p>
      </dgm:t>
    </dgm:pt>
    <dgm:pt modelId="{CFA88CBE-2DBF-437F-B4FB-A717B282AB59}" type="sibTrans" cxnId="{652B1F30-117E-404C-B5AF-C8815BFE6687}">
      <dgm:prSet/>
      <dgm:spPr/>
      <dgm:t>
        <a:bodyPr/>
        <a:lstStyle/>
        <a:p>
          <a:endParaRPr lang="es-MX" sz="2400"/>
        </a:p>
      </dgm:t>
    </dgm:pt>
    <dgm:pt modelId="{A211C360-8491-444C-9F70-C950C06F6ED8}">
      <dgm:prSet phldrT="[Texto]" custT="1"/>
      <dgm:spPr/>
      <dgm:t>
        <a:bodyPr/>
        <a:lstStyle/>
        <a:p>
          <a:r>
            <a:rPr lang="es-MX" sz="2800" dirty="0" smtClean="0">
              <a:solidFill>
                <a:schemeClr val="tx1"/>
              </a:solidFill>
            </a:rPr>
            <a:t>De ámbito</a:t>
          </a:r>
          <a:endParaRPr lang="es-MX" sz="2800" dirty="0"/>
        </a:p>
      </dgm:t>
    </dgm:pt>
    <dgm:pt modelId="{CD8AF1EC-9B59-4925-A03B-E236363B16E6}" type="parTrans" cxnId="{C6A69361-952E-4233-B5EF-A19BA158D317}">
      <dgm:prSet/>
      <dgm:spPr/>
      <dgm:t>
        <a:bodyPr/>
        <a:lstStyle/>
        <a:p>
          <a:endParaRPr lang="es-MX" sz="2400"/>
        </a:p>
      </dgm:t>
    </dgm:pt>
    <dgm:pt modelId="{CF41775D-2CE7-464D-82D2-061E8634CE2A}" type="sibTrans" cxnId="{C6A69361-952E-4233-B5EF-A19BA158D317}">
      <dgm:prSet/>
      <dgm:spPr/>
      <dgm:t>
        <a:bodyPr/>
        <a:lstStyle/>
        <a:p>
          <a:endParaRPr lang="es-MX" sz="2400"/>
        </a:p>
      </dgm:t>
    </dgm:pt>
    <dgm:pt modelId="{40C20791-B79E-461D-BD1A-225F47EE4260}">
      <dgm:prSet phldrT="[Texto]" custT="1"/>
      <dgm:spPr/>
      <dgm:t>
        <a:bodyPr/>
        <a:lstStyle/>
        <a:p>
          <a:r>
            <a:rPr lang="es-MX" sz="2800" dirty="0" smtClean="0">
              <a:solidFill>
                <a:schemeClr val="tx1"/>
              </a:solidFill>
            </a:rPr>
            <a:t>De densidad</a:t>
          </a:r>
        </a:p>
      </dgm:t>
    </dgm:pt>
    <dgm:pt modelId="{B54D54B2-DE8D-4822-BAFB-F68488577A23}" type="parTrans" cxnId="{99D9C105-B3CC-4CE8-9093-D72EDB0C3EB7}">
      <dgm:prSet/>
      <dgm:spPr/>
      <dgm:t>
        <a:bodyPr/>
        <a:lstStyle/>
        <a:p>
          <a:endParaRPr lang="es-MX" sz="2400"/>
        </a:p>
      </dgm:t>
    </dgm:pt>
    <dgm:pt modelId="{E97A70F6-9451-49EF-8F4A-9145A8510DFC}" type="sibTrans" cxnId="{99D9C105-B3CC-4CE8-9093-D72EDB0C3EB7}">
      <dgm:prSet/>
      <dgm:spPr/>
      <dgm:t>
        <a:bodyPr/>
        <a:lstStyle/>
        <a:p>
          <a:endParaRPr lang="es-MX" sz="2400"/>
        </a:p>
      </dgm:t>
    </dgm:pt>
    <dgm:pt modelId="{B63C8111-8716-4B05-BED4-DBB3C7A6C1B6}">
      <dgm:prSet custT="1"/>
      <dgm:spPr/>
      <dgm:t>
        <a:bodyPr/>
        <a:lstStyle/>
        <a:p>
          <a:r>
            <a:rPr lang="es-MX" sz="2800" dirty="0" smtClean="0">
              <a:solidFill>
                <a:schemeClr val="tx1"/>
              </a:solidFill>
            </a:rPr>
            <a:t>De secuencia.</a:t>
          </a:r>
          <a:endParaRPr lang="es-MX" sz="2800" dirty="0">
            <a:solidFill>
              <a:schemeClr val="tx1"/>
            </a:solidFill>
          </a:endParaRPr>
        </a:p>
      </dgm:t>
    </dgm:pt>
    <dgm:pt modelId="{B1371C02-E33D-42C5-9AB8-59F86462B7C0}" type="parTrans" cxnId="{56F23450-7523-4164-8E09-672636D8602E}">
      <dgm:prSet/>
      <dgm:spPr/>
      <dgm:t>
        <a:bodyPr/>
        <a:lstStyle/>
        <a:p>
          <a:endParaRPr lang="es-MX" sz="2400"/>
        </a:p>
      </dgm:t>
    </dgm:pt>
    <dgm:pt modelId="{06D92875-81FE-4D6B-A975-40C95580C9AF}" type="sibTrans" cxnId="{56F23450-7523-4164-8E09-672636D8602E}">
      <dgm:prSet/>
      <dgm:spPr/>
      <dgm:t>
        <a:bodyPr/>
        <a:lstStyle/>
        <a:p>
          <a:endParaRPr lang="es-MX" sz="2400"/>
        </a:p>
      </dgm:t>
    </dgm:pt>
    <dgm:pt modelId="{F369763C-338F-4347-8B8E-2A9F274C5040}" type="pres">
      <dgm:prSet presAssocID="{2FFD1AD6-278C-45BD-88EC-70073BD9A6A3}" presName="Name0" presStyleCnt="0">
        <dgm:presLayoutVars>
          <dgm:chMax val="7"/>
          <dgm:chPref val="7"/>
          <dgm:dir/>
        </dgm:presLayoutVars>
      </dgm:prSet>
      <dgm:spPr/>
      <dgm:t>
        <a:bodyPr/>
        <a:lstStyle/>
        <a:p>
          <a:endParaRPr lang="es-MX"/>
        </a:p>
      </dgm:t>
    </dgm:pt>
    <dgm:pt modelId="{32ADB766-2B41-4EA0-8CE7-1FC47D79E1B2}" type="pres">
      <dgm:prSet presAssocID="{2FFD1AD6-278C-45BD-88EC-70073BD9A6A3}" presName="Name1" presStyleCnt="0"/>
      <dgm:spPr/>
    </dgm:pt>
    <dgm:pt modelId="{FE9F790C-5D3C-41F0-8511-482EF4443278}" type="pres">
      <dgm:prSet presAssocID="{2FFD1AD6-278C-45BD-88EC-70073BD9A6A3}" presName="cycle" presStyleCnt="0"/>
      <dgm:spPr/>
    </dgm:pt>
    <dgm:pt modelId="{75026751-5050-4A04-A320-9B2A1085DF6F}" type="pres">
      <dgm:prSet presAssocID="{2FFD1AD6-278C-45BD-88EC-70073BD9A6A3}" presName="srcNode" presStyleLbl="node1" presStyleIdx="0" presStyleCnt="4"/>
      <dgm:spPr/>
    </dgm:pt>
    <dgm:pt modelId="{7DCA19AB-71B4-4B74-A445-25F5FA41FB77}" type="pres">
      <dgm:prSet presAssocID="{2FFD1AD6-278C-45BD-88EC-70073BD9A6A3}" presName="conn" presStyleLbl="parChTrans1D2" presStyleIdx="0" presStyleCnt="1"/>
      <dgm:spPr/>
      <dgm:t>
        <a:bodyPr/>
        <a:lstStyle/>
        <a:p>
          <a:endParaRPr lang="es-MX"/>
        </a:p>
      </dgm:t>
    </dgm:pt>
    <dgm:pt modelId="{3DBA5D09-BB82-4A8D-A6D1-73F6B27B5C06}" type="pres">
      <dgm:prSet presAssocID="{2FFD1AD6-278C-45BD-88EC-70073BD9A6A3}" presName="extraNode" presStyleLbl="node1" presStyleIdx="0" presStyleCnt="4"/>
      <dgm:spPr/>
    </dgm:pt>
    <dgm:pt modelId="{970AC225-48A7-48A6-B859-DC900D90CDB4}" type="pres">
      <dgm:prSet presAssocID="{2FFD1AD6-278C-45BD-88EC-70073BD9A6A3}" presName="dstNode" presStyleLbl="node1" presStyleIdx="0" presStyleCnt="4"/>
      <dgm:spPr/>
    </dgm:pt>
    <dgm:pt modelId="{FA8721B6-C371-4A31-B745-139534716211}" type="pres">
      <dgm:prSet presAssocID="{DA18DC00-2AF8-4D19-9694-7897B04412B9}" presName="text_1" presStyleLbl="node1" presStyleIdx="0" presStyleCnt="4">
        <dgm:presLayoutVars>
          <dgm:bulletEnabled val="1"/>
        </dgm:presLayoutVars>
      </dgm:prSet>
      <dgm:spPr/>
      <dgm:t>
        <a:bodyPr/>
        <a:lstStyle/>
        <a:p>
          <a:endParaRPr lang="es-MX"/>
        </a:p>
      </dgm:t>
    </dgm:pt>
    <dgm:pt modelId="{42452F5E-1FC1-4232-8032-12DD658ED642}" type="pres">
      <dgm:prSet presAssocID="{DA18DC00-2AF8-4D19-9694-7897B04412B9}" presName="accent_1" presStyleCnt="0"/>
      <dgm:spPr/>
    </dgm:pt>
    <dgm:pt modelId="{A3D9554D-E873-4737-A634-ED66A3874920}" type="pres">
      <dgm:prSet presAssocID="{DA18DC00-2AF8-4D19-9694-7897B04412B9}" presName="accentRepeatNode" presStyleLbl="solidFgAcc1" presStyleIdx="0" presStyleCnt="4"/>
      <dgm:spPr/>
    </dgm:pt>
    <dgm:pt modelId="{79E0B8F8-F541-423C-8580-3935D5F7A5A2}" type="pres">
      <dgm:prSet presAssocID="{A211C360-8491-444C-9F70-C950C06F6ED8}" presName="text_2" presStyleLbl="node1" presStyleIdx="1" presStyleCnt="4">
        <dgm:presLayoutVars>
          <dgm:bulletEnabled val="1"/>
        </dgm:presLayoutVars>
      </dgm:prSet>
      <dgm:spPr/>
      <dgm:t>
        <a:bodyPr/>
        <a:lstStyle/>
        <a:p>
          <a:endParaRPr lang="es-MX"/>
        </a:p>
      </dgm:t>
    </dgm:pt>
    <dgm:pt modelId="{F11B5A1D-341C-4FF4-97AE-33FF599DF49A}" type="pres">
      <dgm:prSet presAssocID="{A211C360-8491-444C-9F70-C950C06F6ED8}" presName="accent_2" presStyleCnt="0"/>
      <dgm:spPr/>
    </dgm:pt>
    <dgm:pt modelId="{600CC69B-FE4C-4094-9C5C-5E2957B11A34}" type="pres">
      <dgm:prSet presAssocID="{A211C360-8491-444C-9F70-C950C06F6ED8}" presName="accentRepeatNode" presStyleLbl="solidFgAcc1" presStyleIdx="1" presStyleCnt="4"/>
      <dgm:spPr/>
    </dgm:pt>
    <dgm:pt modelId="{2C4C9F68-ED38-4A2B-8F94-6B65D6DE620A}" type="pres">
      <dgm:prSet presAssocID="{40C20791-B79E-461D-BD1A-225F47EE4260}" presName="text_3" presStyleLbl="node1" presStyleIdx="2" presStyleCnt="4" custLinFactNeighborX="0">
        <dgm:presLayoutVars>
          <dgm:bulletEnabled val="1"/>
        </dgm:presLayoutVars>
      </dgm:prSet>
      <dgm:spPr/>
      <dgm:t>
        <a:bodyPr/>
        <a:lstStyle/>
        <a:p>
          <a:endParaRPr lang="es-MX"/>
        </a:p>
      </dgm:t>
    </dgm:pt>
    <dgm:pt modelId="{7CF4C3F3-1938-4640-98CD-A1CC5899AD1E}" type="pres">
      <dgm:prSet presAssocID="{40C20791-B79E-461D-BD1A-225F47EE4260}" presName="accent_3" presStyleCnt="0"/>
      <dgm:spPr/>
    </dgm:pt>
    <dgm:pt modelId="{AEF68C8A-72CE-407C-B994-58C0143D5255}" type="pres">
      <dgm:prSet presAssocID="{40C20791-B79E-461D-BD1A-225F47EE4260}" presName="accentRepeatNode" presStyleLbl="solidFgAcc1" presStyleIdx="2" presStyleCnt="4"/>
      <dgm:spPr/>
    </dgm:pt>
    <dgm:pt modelId="{A4D7D23E-CB3B-4362-9D48-60B4F7936734}" type="pres">
      <dgm:prSet presAssocID="{B63C8111-8716-4B05-BED4-DBB3C7A6C1B6}" presName="text_4" presStyleLbl="node1" presStyleIdx="3" presStyleCnt="4">
        <dgm:presLayoutVars>
          <dgm:bulletEnabled val="1"/>
        </dgm:presLayoutVars>
      </dgm:prSet>
      <dgm:spPr/>
      <dgm:t>
        <a:bodyPr/>
        <a:lstStyle/>
        <a:p>
          <a:endParaRPr lang="es-MX"/>
        </a:p>
      </dgm:t>
    </dgm:pt>
    <dgm:pt modelId="{C2C3CB62-A1FF-47F5-9BC4-A5AF696FFE92}" type="pres">
      <dgm:prSet presAssocID="{B63C8111-8716-4B05-BED4-DBB3C7A6C1B6}" presName="accent_4" presStyleCnt="0"/>
      <dgm:spPr/>
    </dgm:pt>
    <dgm:pt modelId="{AD33F958-8066-433D-99E6-8AF6B81312A1}" type="pres">
      <dgm:prSet presAssocID="{B63C8111-8716-4B05-BED4-DBB3C7A6C1B6}" presName="accentRepeatNode" presStyleLbl="solidFgAcc1" presStyleIdx="3" presStyleCnt="4"/>
      <dgm:spPr/>
    </dgm:pt>
  </dgm:ptLst>
  <dgm:cxnLst>
    <dgm:cxn modelId="{C6A69361-952E-4233-B5EF-A19BA158D317}" srcId="{2FFD1AD6-278C-45BD-88EC-70073BD9A6A3}" destId="{A211C360-8491-444C-9F70-C950C06F6ED8}" srcOrd="1" destOrd="0" parTransId="{CD8AF1EC-9B59-4925-A03B-E236363B16E6}" sibTransId="{CF41775D-2CE7-464D-82D2-061E8634CE2A}"/>
    <dgm:cxn modelId="{2BFE9640-8A0A-4B93-AF35-A399D0D19204}" type="presOf" srcId="{2FFD1AD6-278C-45BD-88EC-70073BD9A6A3}" destId="{F369763C-338F-4347-8B8E-2A9F274C5040}" srcOrd="0" destOrd="0" presId="urn:microsoft.com/office/officeart/2008/layout/VerticalCurvedList"/>
    <dgm:cxn modelId="{E5198C5C-5E23-4294-ADCB-B87FF832DA4A}" type="presOf" srcId="{CFA88CBE-2DBF-437F-B4FB-A717B282AB59}" destId="{7DCA19AB-71B4-4B74-A445-25F5FA41FB77}" srcOrd="0" destOrd="0" presId="urn:microsoft.com/office/officeart/2008/layout/VerticalCurvedList"/>
    <dgm:cxn modelId="{AA1AB42F-7003-457D-9A77-48049C6C42E2}" type="presOf" srcId="{40C20791-B79E-461D-BD1A-225F47EE4260}" destId="{2C4C9F68-ED38-4A2B-8F94-6B65D6DE620A}" srcOrd="0" destOrd="0" presId="urn:microsoft.com/office/officeart/2008/layout/VerticalCurvedList"/>
    <dgm:cxn modelId="{E9B4C91E-06F5-42B5-A3F3-F874927636B2}" type="presOf" srcId="{B63C8111-8716-4B05-BED4-DBB3C7A6C1B6}" destId="{A4D7D23E-CB3B-4362-9D48-60B4F7936734}" srcOrd="0" destOrd="0" presId="urn:microsoft.com/office/officeart/2008/layout/VerticalCurvedList"/>
    <dgm:cxn modelId="{99D9C105-B3CC-4CE8-9093-D72EDB0C3EB7}" srcId="{2FFD1AD6-278C-45BD-88EC-70073BD9A6A3}" destId="{40C20791-B79E-461D-BD1A-225F47EE4260}" srcOrd="2" destOrd="0" parTransId="{B54D54B2-DE8D-4822-BAFB-F68488577A23}" sibTransId="{E97A70F6-9451-49EF-8F4A-9145A8510DFC}"/>
    <dgm:cxn modelId="{652B1F30-117E-404C-B5AF-C8815BFE6687}" srcId="{2FFD1AD6-278C-45BD-88EC-70073BD9A6A3}" destId="{DA18DC00-2AF8-4D19-9694-7897B04412B9}" srcOrd="0" destOrd="0" parTransId="{2431870E-9138-43DA-866C-D9B83B851433}" sibTransId="{CFA88CBE-2DBF-437F-B4FB-A717B282AB59}"/>
    <dgm:cxn modelId="{87090FFC-6ABE-42D1-A5C9-F12400A24977}" type="presOf" srcId="{DA18DC00-2AF8-4D19-9694-7897B04412B9}" destId="{FA8721B6-C371-4A31-B745-139534716211}" srcOrd="0" destOrd="0" presId="urn:microsoft.com/office/officeart/2008/layout/VerticalCurvedList"/>
    <dgm:cxn modelId="{3FF628C6-7736-4E1F-99E6-642ABF647575}" type="presOf" srcId="{A211C360-8491-444C-9F70-C950C06F6ED8}" destId="{79E0B8F8-F541-423C-8580-3935D5F7A5A2}" srcOrd="0" destOrd="0" presId="urn:microsoft.com/office/officeart/2008/layout/VerticalCurvedList"/>
    <dgm:cxn modelId="{56F23450-7523-4164-8E09-672636D8602E}" srcId="{2FFD1AD6-278C-45BD-88EC-70073BD9A6A3}" destId="{B63C8111-8716-4B05-BED4-DBB3C7A6C1B6}" srcOrd="3" destOrd="0" parTransId="{B1371C02-E33D-42C5-9AB8-59F86462B7C0}" sibTransId="{06D92875-81FE-4D6B-A975-40C95580C9AF}"/>
    <dgm:cxn modelId="{1080F8A1-5299-46F4-B9B8-A928E747D8C0}" type="presParOf" srcId="{F369763C-338F-4347-8B8E-2A9F274C5040}" destId="{32ADB766-2B41-4EA0-8CE7-1FC47D79E1B2}" srcOrd="0" destOrd="0" presId="urn:microsoft.com/office/officeart/2008/layout/VerticalCurvedList"/>
    <dgm:cxn modelId="{AEF335C7-596E-434D-8A90-1EECEC1EFABD}" type="presParOf" srcId="{32ADB766-2B41-4EA0-8CE7-1FC47D79E1B2}" destId="{FE9F790C-5D3C-41F0-8511-482EF4443278}" srcOrd="0" destOrd="0" presId="urn:microsoft.com/office/officeart/2008/layout/VerticalCurvedList"/>
    <dgm:cxn modelId="{6F6063A0-927F-4C34-9F48-6CC903E4318E}" type="presParOf" srcId="{FE9F790C-5D3C-41F0-8511-482EF4443278}" destId="{75026751-5050-4A04-A320-9B2A1085DF6F}" srcOrd="0" destOrd="0" presId="urn:microsoft.com/office/officeart/2008/layout/VerticalCurvedList"/>
    <dgm:cxn modelId="{0E39C589-E108-4817-BF06-81AF9F90CB41}" type="presParOf" srcId="{FE9F790C-5D3C-41F0-8511-482EF4443278}" destId="{7DCA19AB-71B4-4B74-A445-25F5FA41FB77}" srcOrd="1" destOrd="0" presId="urn:microsoft.com/office/officeart/2008/layout/VerticalCurvedList"/>
    <dgm:cxn modelId="{7292B8FF-CBFA-4B3E-96E9-B9CEFD5690BD}" type="presParOf" srcId="{FE9F790C-5D3C-41F0-8511-482EF4443278}" destId="{3DBA5D09-BB82-4A8D-A6D1-73F6B27B5C06}" srcOrd="2" destOrd="0" presId="urn:microsoft.com/office/officeart/2008/layout/VerticalCurvedList"/>
    <dgm:cxn modelId="{AD745BF4-D9AE-4408-BF6C-16EB93A58DB1}" type="presParOf" srcId="{FE9F790C-5D3C-41F0-8511-482EF4443278}" destId="{970AC225-48A7-48A6-B859-DC900D90CDB4}" srcOrd="3" destOrd="0" presId="urn:microsoft.com/office/officeart/2008/layout/VerticalCurvedList"/>
    <dgm:cxn modelId="{FDEF6F9B-D058-4056-AB67-149412E2677F}" type="presParOf" srcId="{32ADB766-2B41-4EA0-8CE7-1FC47D79E1B2}" destId="{FA8721B6-C371-4A31-B745-139534716211}" srcOrd="1" destOrd="0" presId="urn:microsoft.com/office/officeart/2008/layout/VerticalCurvedList"/>
    <dgm:cxn modelId="{A332B4A6-3362-4B05-AF46-946A3107F03B}" type="presParOf" srcId="{32ADB766-2B41-4EA0-8CE7-1FC47D79E1B2}" destId="{42452F5E-1FC1-4232-8032-12DD658ED642}" srcOrd="2" destOrd="0" presId="urn:microsoft.com/office/officeart/2008/layout/VerticalCurvedList"/>
    <dgm:cxn modelId="{EADDD88D-C964-4576-9511-235060E608D7}" type="presParOf" srcId="{42452F5E-1FC1-4232-8032-12DD658ED642}" destId="{A3D9554D-E873-4737-A634-ED66A3874920}" srcOrd="0" destOrd="0" presId="urn:microsoft.com/office/officeart/2008/layout/VerticalCurvedList"/>
    <dgm:cxn modelId="{4AB673B2-4867-45D6-8074-473D52826EDB}" type="presParOf" srcId="{32ADB766-2B41-4EA0-8CE7-1FC47D79E1B2}" destId="{79E0B8F8-F541-423C-8580-3935D5F7A5A2}" srcOrd="3" destOrd="0" presId="urn:microsoft.com/office/officeart/2008/layout/VerticalCurvedList"/>
    <dgm:cxn modelId="{4303EDC3-485B-460A-9A82-D02274463CBE}" type="presParOf" srcId="{32ADB766-2B41-4EA0-8CE7-1FC47D79E1B2}" destId="{F11B5A1D-341C-4FF4-97AE-33FF599DF49A}" srcOrd="4" destOrd="0" presId="urn:microsoft.com/office/officeart/2008/layout/VerticalCurvedList"/>
    <dgm:cxn modelId="{4095E99D-E355-40B4-A37B-E7CFC2DF3659}" type="presParOf" srcId="{F11B5A1D-341C-4FF4-97AE-33FF599DF49A}" destId="{600CC69B-FE4C-4094-9C5C-5E2957B11A34}" srcOrd="0" destOrd="0" presId="urn:microsoft.com/office/officeart/2008/layout/VerticalCurvedList"/>
    <dgm:cxn modelId="{D3A0F281-CEFA-4E01-85CA-4CEF748DC4CA}" type="presParOf" srcId="{32ADB766-2B41-4EA0-8CE7-1FC47D79E1B2}" destId="{2C4C9F68-ED38-4A2B-8F94-6B65D6DE620A}" srcOrd="5" destOrd="0" presId="urn:microsoft.com/office/officeart/2008/layout/VerticalCurvedList"/>
    <dgm:cxn modelId="{B88C9ADE-2F30-421A-AA69-A36ADE29A38C}" type="presParOf" srcId="{32ADB766-2B41-4EA0-8CE7-1FC47D79E1B2}" destId="{7CF4C3F3-1938-4640-98CD-A1CC5899AD1E}" srcOrd="6" destOrd="0" presId="urn:microsoft.com/office/officeart/2008/layout/VerticalCurvedList"/>
    <dgm:cxn modelId="{4D3DDE95-1BC1-446C-8090-F2B30593F1A1}" type="presParOf" srcId="{7CF4C3F3-1938-4640-98CD-A1CC5899AD1E}" destId="{AEF68C8A-72CE-407C-B994-58C0143D5255}" srcOrd="0" destOrd="0" presId="urn:microsoft.com/office/officeart/2008/layout/VerticalCurvedList"/>
    <dgm:cxn modelId="{67B527D0-6DEA-4F03-946F-914B5448A50A}" type="presParOf" srcId="{32ADB766-2B41-4EA0-8CE7-1FC47D79E1B2}" destId="{A4D7D23E-CB3B-4362-9D48-60B4F7936734}" srcOrd="7" destOrd="0" presId="urn:microsoft.com/office/officeart/2008/layout/VerticalCurvedList"/>
    <dgm:cxn modelId="{66F82B8D-EE22-4706-9DA4-1B8617932F95}" type="presParOf" srcId="{32ADB766-2B41-4EA0-8CE7-1FC47D79E1B2}" destId="{C2C3CB62-A1FF-47F5-9BC4-A5AF696FFE92}" srcOrd="8" destOrd="0" presId="urn:microsoft.com/office/officeart/2008/layout/VerticalCurvedList"/>
    <dgm:cxn modelId="{52E43ED2-52C8-4781-B4A3-76C4CC0E82AA}" type="presParOf" srcId="{C2C3CB62-A1FF-47F5-9BC4-A5AF696FFE92}" destId="{AD33F958-8066-433D-99E6-8AF6B81312A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1B427D-BB65-4264-8E05-CC78CD6B06C3}">
      <dsp:nvSpPr>
        <dsp:cNvPr id="0" name=""/>
        <dsp:cNvSpPr/>
      </dsp:nvSpPr>
      <dsp:spPr>
        <a:xfrm rot="16200000">
          <a:off x="-435427" y="436134"/>
          <a:ext cx="2709332" cy="1837064"/>
        </a:xfrm>
        <a:prstGeom prst="flowChartManualOperati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7355" bIns="0" numCol="1" spcCol="1270" anchor="ctr" anchorCtr="0">
          <a:noAutofit/>
        </a:bodyPr>
        <a:lstStyle/>
        <a:p>
          <a:pPr lvl="0" algn="ctr" defTabSz="800100">
            <a:lnSpc>
              <a:spcPct val="90000"/>
            </a:lnSpc>
            <a:spcBef>
              <a:spcPct val="0"/>
            </a:spcBef>
            <a:spcAft>
              <a:spcPct val="35000"/>
            </a:spcAft>
          </a:pPr>
          <a:r>
            <a:rPr lang="es-MX" sz="1800" kern="1200" dirty="0" smtClean="0"/>
            <a:t>Legales </a:t>
          </a:r>
        </a:p>
      </dsp:txBody>
      <dsp:txXfrm rot="5400000">
        <a:off x="707" y="541866"/>
        <a:ext cx="1837064" cy="1625600"/>
      </dsp:txXfrm>
    </dsp:sp>
    <dsp:sp modelId="{1E19558B-0A4F-45F9-A19C-951AAB42C45C}">
      <dsp:nvSpPr>
        <dsp:cNvPr id="0" name=""/>
        <dsp:cNvSpPr/>
      </dsp:nvSpPr>
      <dsp:spPr>
        <a:xfrm rot="16200000">
          <a:off x="1539417" y="436134"/>
          <a:ext cx="2709332" cy="1837064"/>
        </a:xfrm>
        <a:prstGeom prst="flowChartManualOperation">
          <a:avLst/>
        </a:prstGeom>
        <a:solidFill>
          <a:schemeClr val="accent4">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7355" bIns="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800" kern="1200" dirty="0" smtClean="0"/>
            <a:t>Estructurales</a:t>
          </a:r>
        </a:p>
        <a:p>
          <a:pPr marL="0" marR="0" lvl="0" indent="0" algn="ctr" defTabSz="1111250" eaLnBrk="1" fontAlgn="auto" latinLnBrk="0" hangingPunct="1">
            <a:lnSpc>
              <a:spcPct val="90000"/>
            </a:lnSpc>
            <a:spcBef>
              <a:spcPct val="0"/>
            </a:spcBef>
            <a:spcAft>
              <a:spcPct val="35000"/>
            </a:spcAft>
            <a:buClrTx/>
            <a:buSzTx/>
            <a:buFontTx/>
            <a:buNone/>
            <a:tabLst/>
            <a:defRPr/>
          </a:pPr>
          <a:r>
            <a:rPr lang="es-MX" sz="1800" kern="1200" dirty="0" smtClean="0"/>
            <a:t>o </a:t>
          </a:r>
        </a:p>
        <a:p>
          <a:pPr marL="0" marR="0" lvl="0" indent="0" algn="ctr" defTabSz="1111250" eaLnBrk="1" fontAlgn="auto" latinLnBrk="0" hangingPunct="1">
            <a:lnSpc>
              <a:spcPct val="90000"/>
            </a:lnSpc>
            <a:spcBef>
              <a:spcPct val="0"/>
            </a:spcBef>
            <a:spcAft>
              <a:spcPct val="35000"/>
            </a:spcAft>
            <a:buClrTx/>
            <a:buSzTx/>
            <a:buFontTx/>
            <a:buNone/>
            <a:tabLst/>
            <a:defRPr/>
          </a:pPr>
          <a:r>
            <a:rPr lang="es-MX" sz="1800" kern="1200" dirty="0" smtClean="0"/>
            <a:t>Naturales</a:t>
          </a:r>
        </a:p>
        <a:p>
          <a:pPr lvl="0" algn="ctr" defTabSz="1111250">
            <a:lnSpc>
              <a:spcPct val="90000"/>
            </a:lnSpc>
            <a:spcBef>
              <a:spcPct val="0"/>
            </a:spcBef>
            <a:spcAft>
              <a:spcPct val="35000"/>
            </a:spcAft>
          </a:pPr>
          <a:endParaRPr lang="es-MX" sz="1800" kern="1200" dirty="0" smtClean="0"/>
        </a:p>
      </dsp:txBody>
      <dsp:txXfrm rot="5400000">
        <a:off x="1975551" y="541866"/>
        <a:ext cx="1837064" cy="1625600"/>
      </dsp:txXfrm>
    </dsp:sp>
    <dsp:sp modelId="{98A13CC1-BE55-4108-BA8A-EC31DF52F4B4}">
      <dsp:nvSpPr>
        <dsp:cNvPr id="0" name=""/>
        <dsp:cNvSpPr/>
      </dsp:nvSpPr>
      <dsp:spPr>
        <a:xfrm rot="16200000">
          <a:off x="3514968" y="436134"/>
          <a:ext cx="2709332" cy="1837064"/>
        </a:xfrm>
        <a:prstGeom prst="flowChartManualOperation">
          <a:avLst/>
        </a:prstGeom>
        <a:solidFill>
          <a:schemeClr val="accent2">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7355" bIns="0" numCol="1" spcCol="1270" anchor="ctr" anchorCtr="0">
          <a:noAutofit/>
        </a:bodyPr>
        <a:lstStyle/>
        <a:p>
          <a:pPr lvl="0" algn="ctr" defTabSz="800100">
            <a:lnSpc>
              <a:spcPct val="90000"/>
            </a:lnSpc>
            <a:spcBef>
              <a:spcPct val="0"/>
            </a:spcBef>
            <a:spcAft>
              <a:spcPct val="35000"/>
            </a:spcAft>
          </a:pPr>
          <a:r>
            <a:rPr lang="es-MX" sz="1800" kern="1200" dirty="0" smtClean="0"/>
            <a:t>Estratégicas </a:t>
          </a:r>
        </a:p>
        <a:p>
          <a:pPr lvl="0" algn="ctr" defTabSz="800100">
            <a:lnSpc>
              <a:spcPct val="90000"/>
            </a:lnSpc>
            <a:spcBef>
              <a:spcPct val="0"/>
            </a:spcBef>
            <a:spcAft>
              <a:spcPct val="35000"/>
            </a:spcAft>
          </a:pPr>
          <a:r>
            <a:rPr lang="es-MX" sz="1800" kern="1200" dirty="0" smtClean="0"/>
            <a:t>o</a:t>
          </a:r>
        </a:p>
        <a:p>
          <a:pPr lvl="0" algn="ctr" defTabSz="800100">
            <a:lnSpc>
              <a:spcPct val="90000"/>
            </a:lnSpc>
            <a:spcBef>
              <a:spcPct val="0"/>
            </a:spcBef>
            <a:spcAft>
              <a:spcPct val="35000"/>
            </a:spcAft>
          </a:pPr>
          <a:r>
            <a:rPr lang="es-MX" sz="1800" kern="1200" dirty="0" smtClean="0"/>
            <a:t>De comportamiento</a:t>
          </a:r>
          <a:endParaRPr lang="es-MX" sz="1800" kern="1200" dirty="0"/>
        </a:p>
      </dsp:txBody>
      <dsp:txXfrm rot="5400000">
        <a:off x="3951102" y="541866"/>
        <a:ext cx="1837064" cy="16256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A19AB-71B4-4B74-A445-25F5FA41FB77}">
      <dsp:nvSpPr>
        <dsp:cNvPr id="0" name=""/>
        <dsp:cNvSpPr/>
      </dsp:nvSpPr>
      <dsp:spPr>
        <a:xfrm>
          <a:off x="-3061690" y="-471405"/>
          <a:ext cx="3652143" cy="3652143"/>
        </a:xfrm>
        <a:prstGeom prst="blockArc">
          <a:avLst>
            <a:gd name="adj1" fmla="val 18900000"/>
            <a:gd name="adj2" fmla="val 2700000"/>
            <a:gd name="adj3" fmla="val 591"/>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8721B6-C371-4A31-B745-139534716211}">
      <dsp:nvSpPr>
        <dsp:cNvPr id="0" name=""/>
        <dsp:cNvSpPr/>
      </dsp:nvSpPr>
      <dsp:spPr>
        <a:xfrm>
          <a:off x="309752" y="208293"/>
          <a:ext cx="5676635" cy="4168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838" tIns="71120" rIns="71120" bIns="7112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rPr>
            <a:t>Economías de escala</a:t>
          </a:r>
          <a:endParaRPr lang="es-MX" sz="2800" kern="1200" dirty="0"/>
        </a:p>
      </dsp:txBody>
      <dsp:txXfrm>
        <a:off x="309752" y="208293"/>
        <a:ext cx="5676635" cy="416803"/>
      </dsp:txXfrm>
    </dsp:sp>
    <dsp:sp modelId="{A3D9554D-E873-4737-A634-ED66A3874920}">
      <dsp:nvSpPr>
        <dsp:cNvPr id="0" name=""/>
        <dsp:cNvSpPr/>
      </dsp:nvSpPr>
      <dsp:spPr>
        <a:xfrm>
          <a:off x="49250" y="156193"/>
          <a:ext cx="521004" cy="521004"/>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E0B8F8-F541-423C-8580-3935D5F7A5A2}">
      <dsp:nvSpPr>
        <dsp:cNvPr id="0" name=""/>
        <dsp:cNvSpPr/>
      </dsp:nvSpPr>
      <dsp:spPr>
        <a:xfrm>
          <a:off x="548715" y="833607"/>
          <a:ext cx="5437672" cy="4168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838" tIns="71120" rIns="71120" bIns="7112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rPr>
            <a:t>De ámbito</a:t>
          </a:r>
          <a:endParaRPr lang="es-MX" sz="2800" kern="1200" dirty="0"/>
        </a:p>
      </dsp:txBody>
      <dsp:txXfrm>
        <a:off x="548715" y="833607"/>
        <a:ext cx="5437672" cy="416803"/>
      </dsp:txXfrm>
    </dsp:sp>
    <dsp:sp modelId="{600CC69B-FE4C-4094-9C5C-5E2957B11A34}">
      <dsp:nvSpPr>
        <dsp:cNvPr id="0" name=""/>
        <dsp:cNvSpPr/>
      </dsp:nvSpPr>
      <dsp:spPr>
        <a:xfrm>
          <a:off x="288213" y="781507"/>
          <a:ext cx="521004" cy="521004"/>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4C9F68-ED38-4A2B-8F94-6B65D6DE620A}">
      <dsp:nvSpPr>
        <dsp:cNvPr id="0" name=""/>
        <dsp:cNvSpPr/>
      </dsp:nvSpPr>
      <dsp:spPr>
        <a:xfrm>
          <a:off x="548715" y="1458921"/>
          <a:ext cx="5437672" cy="4168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838" tIns="71120" rIns="71120" bIns="7112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rPr>
            <a:t>De densidad</a:t>
          </a:r>
        </a:p>
      </dsp:txBody>
      <dsp:txXfrm>
        <a:off x="548715" y="1458921"/>
        <a:ext cx="5437672" cy="416803"/>
      </dsp:txXfrm>
    </dsp:sp>
    <dsp:sp modelId="{AEF68C8A-72CE-407C-B994-58C0143D5255}">
      <dsp:nvSpPr>
        <dsp:cNvPr id="0" name=""/>
        <dsp:cNvSpPr/>
      </dsp:nvSpPr>
      <dsp:spPr>
        <a:xfrm>
          <a:off x="288213" y="1406821"/>
          <a:ext cx="521004" cy="521004"/>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D7D23E-CB3B-4362-9D48-60B4F7936734}">
      <dsp:nvSpPr>
        <dsp:cNvPr id="0" name=""/>
        <dsp:cNvSpPr/>
      </dsp:nvSpPr>
      <dsp:spPr>
        <a:xfrm>
          <a:off x="309752" y="2084235"/>
          <a:ext cx="5676635" cy="4168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838" tIns="71120" rIns="71120" bIns="7112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rPr>
            <a:t>De secuencia.</a:t>
          </a:r>
          <a:endParaRPr lang="es-MX" sz="2800" kern="1200" dirty="0">
            <a:solidFill>
              <a:schemeClr val="tx1"/>
            </a:solidFill>
          </a:endParaRPr>
        </a:p>
      </dsp:txBody>
      <dsp:txXfrm>
        <a:off x="309752" y="2084235"/>
        <a:ext cx="5676635" cy="416803"/>
      </dsp:txXfrm>
    </dsp:sp>
    <dsp:sp modelId="{AD33F958-8066-433D-99E6-8AF6B81312A1}">
      <dsp:nvSpPr>
        <dsp:cNvPr id="0" name=""/>
        <dsp:cNvSpPr/>
      </dsp:nvSpPr>
      <dsp:spPr>
        <a:xfrm>
          <a:off x="49250" y="2032135"/>
          <a:ext cx="521004" cy="521004"/>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F43EFF5-C8D5-4B19-A197-2C1CDDA321C6}" type="datetimeFigureOut">
              <a:rPr lang="es-MX" smtClean="0"/>
              <a:t>28/09/2019</a:t>
            </a:fld>
            <a:endParaRPr lang="es-MX"/>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MX"/>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38DB911-4368-4937-8E57-61B733C13481}" type="slidenum">
              <a:rPr lang="es-MX" smtClean="0"/>
              <a:t>‹Nº›</a:t>
            </a:fld>
            <a:endParaRPr lang="es-MX"/>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975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43EFF5-C8D5-4B19-A197-2C1CDDA321C6}" type="datetimeFigureOut">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1265354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43EFF5-C8D5-4B19-A197-2C1CDDA321C6}" type="datetimeFigureOut">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1553941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43EFF5-C8D5-4B19-A197-2C1CDDA321C6}" type="datetimeFigureOut">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129083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43EFF5-C8D5-4B19-A197-2C1CDDA321C6}" type="datetimeFigureOut">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8DB911-4368-4937-8E57-61B733C13481}" type="slidenum">
              <a:rPr lang="es-MX" smtClean="0"/>
              <a:t>‹Nº›</a:t>
            </a:fld>
            <a:endParaRPr lang="es-MX"/>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6000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F43EFF5-C8D5-4B19-A197-2C1CDDA321C6}" type="datetimeFigureOut">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1770872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F43EFF5-C8D5-4B19-A197-2C1CDDA321C6}" type="datetimeFigureOut">
              <a:rPr lang="es-MX" smtClean="0"/>
              <a:t>28/09/2019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3554410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F43EFF5-C8D5-4B19-A197-2C1CDDA321C6}" type="datetimeFigureOut">
              <a:rPr lang="es-MX" smtClean="0"/>
              <a:t>28/09/2019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2338289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43EFF5-C8D5-4B19-A197-2C1CDDA321C6}" type="datetimeFigureOut">
              <a:rPr lang="es-MX" smtClean="0"/>
              <a:t>28/09/2019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3621307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F43EFF5-C8D5-4B19-A197-2C1CDDA321C6}" type="datetimeFigureOut">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393254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F43EFF5-C8D5-4B19-A197-2C1CDDA321C6}" type="datetimeFigureOut">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8DB911-4368-4937-8E57-61B733C13481}" type="slidenum">
              <a:rPr lang="es-MX" smtClean="0"/>
              <a:t>‹Nº›</a:t>
            </a:fld>
            <a:endParaRPr lang="es-MX"/>
          </a:p>
        </p:txBody>
      </p:sp>
    </p:spTree>
    <p:extLst>
      <p:ext uri="{BB962C8B-B14F-4D97-AF65-F5344CB8AC3E}">
        <p14:creationId xmlns:p14="http://schemas.microsoft.com/office/powerpoint/2010/main" val="1098845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4F43EFF5-C8D5-4B19-A197-2C1CDDA321C6}" type="datetimeFigureOut">
              <a:rPr lang="es-MX" smtClean="0"/>
              <a:t>28/09/2019</a:t>
            </a:fld>
            <a:endParaRPr lang="es-MX"/>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638DB911-4368-4937-8E57-61B733C13481}" type="slidenum">
              <a:rPr lang="es-MX" smtClean="0"/>
              <a:t>‹Nº›</a:t>
            </a:fld>
            <a:endParaRPr lang="es-MX"/>
          </a:p>
        </p:txBody>
      </p:sp>
    </p:spTree>
    <p:extLst>
      <p:ext uri="{BB962C8B-B14F-4D97-AF65-F5344CB8AC3E}">
        <p14:creationId xmlns:p14="http://schemas.microsoft.com/office/powerpoint/2010/main" val="313353428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988569" y="4845185"/>
            <a:ext cx="8367713" cy="866461"/>
          </a:xfrm>
          <a:prstGeom prst="rect">
            <a:avLst/>
          </a:prstGeom>
        </p:spPr>
        <p:txBody>
          <a:bodyPr vert="horz" lIns="89654" tIns="44827" rIns="89654" bIns="44827"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353" b="1" cap="all" dirty="0">
                <a:solidFill>
                  <a:schemeClr val="tx1"/>
                </a:solidFill>
                <a:latin typeface="Arial" pitchFamily="34" charset="0"/>
                <a:cs typeface="Arial" pitchFamily="34" charset="0"/>
              </a:rPr>
              <a:t>Juvenal Rojas Merced</a:t>
            </a:r>
          </a:p>
        </p:txBody>
      </p:sp>
      <p:sp>
        <p:nvSpPr>
          <p:cNvPr id="5" name="Marcador de contenido 2"/>
          <p:cNvSpPr txBox="1">
            <a:spLocks/>
          </p:cNvSpPr>
          <p:nvPr/>
        </p:nvSpPr>
        <p:spPr>
          <a:xfrm>
            <a:off x="914659" y="2579945"/>
            <a:ext cx="10515534" cy="875517"/>
          </a:xfrm>
          <a:prstGeom prst="rect">
            <a:avLst/>
          </a:prstGeom>
        </p:spPr>
        <p:txBody>
          <a:bodyPr vert="horz" lIns="89654" tIns="44827" rIns="89654" bIns="44827" rtlCol="0" anchor="t">
            <a:norm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es-MX" sz="3200" b="1" dirty="0">
                <a:solidFill>
                  <a:srgbClr val="C00000"/>
                </a:solidFill>
                <a:effectLst>
                  <a:outerShdw blurRad="38100" dist="38100" dir="2700000" algn="tl">
                    <a:srgbClr val="000000">
                      <a:alpha val="43137"/>
                    </a:srgbClr>
                  </a:outerShdw>
                </a:effectLst>
              </a:rPr>
              <a:t>Unidad </a:t>
            </a:r>
            <a:r>
              <a:rPr lang="es-MX" sz="3200" b="1" dirty="0" smtClean="0">
                <a:solidFill>
                  <a:srgbClr val="C00000"/>
                </a:solidFill>
                <a:effectLst>
                  <a:outerShdw blurRad="38100" dist="38100" dir="2700000" algn="tl">
                    <a:srgbClr val="000000">
                      <a:alpha val="43137"/>
                    </a:srgbClr>
                  </a:outerShdw>
                </a:effectLst>
              </a:rPr>
              <a:t>4. BARRERAS DE ENTRADA </a:t>
            </a:r>
            <a:endParaRPr lang="es-MX" sz="32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Rectángulo 5"/>
          <p:cNvSpPr/>
          <p:nvPr/>
        </p:nvSpPr>
        <p:spPr>
          <a:xfrm>
            <a:off x="1942838" y="720890"/>
            <a:ext cx="7649082" cy="997581"/>
          </a:xfrm>
          <a:prstGeom prst="rect">
            <a:avLst/>
          </a:prstGeom>
        </p:spPr>
        <p:txBody>
          <a:bodyPr wrap="none">
            <a:spAutoFit/>
          </a:bodyPr>
          <a:lstStyle/>
          <a:p>
            <a:pPr algn="ctr">
              <a:spcBef>
                <a:spcPct val="0"/>
              </a:spcBef>
            </a:pPr>
            <a:r>
              <a:rPr lang="es-MX" sz="1961" b="1" cap="all" dirty="0" smtClean="0">
                <a:latin typeface="Arial" pitchFamily="34" charset="0"/>
                <a:ea typeface="+mj-ea"/>
                <a:cs typeface="Arial" pitchFamily="34" charset="0"/>
              </a:rPr>
              <a:t>UNIVERSIDAD AUTÓNOMA DEL ESTADO DE MÉXICO</a:t>
            </a:r>
          </a:p>
          <a:p>
            <a:pPr algn="ctr">
              <a:spcBef>
                <a:spcPct val="0"/>
              </a:spcBef>
            </a:pPr>
            <a:r>
              <a:rPr lang="es-MX" sz="1961" b="1" cap="all" dirty="0" smtClean="0">
                <a:latin typeface="Arial" pitchFamily="34" charset="0"/>
                <a:ea typeface="+mj-ea"/>
                <a:cs typeface="Arial" pitchFamily="34" charset="0"/>
              </a:rPr>
              <a:t>Facultad </a:t>
            </a:r>
            <a:r>
              <a:rPr lang="es-MX" sz="1961" b="1" cap="all" dirty="0">
                <a:latin typeface="Arial" pitchFamily="34" charset="0"/>
                <a:ea typeface="+mj-ea"/>
                <a:cs typeface="Arial" pitchFamily="34" charset="0"/>
              </a:rPr>
              <a:t>de economía</a:t>
            </a:r>
          </a:p>
          <a:p>
            <a:pPr algn="ctr">
              <a:spcBef>
                <a:spcPct val="0"/>
              </a:spcBef>
            </a:pPr>
            <a:r>
              <a:rPr lang="es-MX" sz="1961" b="1" cap="all" dirty="0">
                <a:latin typeface="Arial" pitchFamily="34" charset="0"/>
                <a:ea typeface="+mj-ea"/>
                <a:cs typeface="Arial" pitchFamily="34" charset="0"/>
              </a:rPr>
              <a:t>Licenciatura en negocios internacionales bilingüe</a:t>
            </a:r>
          </a:p>
        </p:txBody>
      </p:sp>
      <p:sp>
        <p:nvSpPr>
          <p:cNvPr id="7" name="Título 1"/>
          <p:cNvSpPr txBox="1">
            <a:spLocks/>
          </p:cNvSpPr>
          <p:nvPr/>
        </p:nvSpPr>
        <p:spPr>
          <a:xfrm>
            <a:off x="789914" y="5145271"/>
            <a:ext cx="10765025" cy="1477632"/>
          </a:xfrm>
          <a:prstGeom prst="rect">
            <a:avLst/>
          </a:prstGeom>
          <a:effectLst/>
        </p:spPr>
        <p:txBody>
          <a:bodyPr vert="horz" lIns="89654" tIns="44827" rIns="89654" bIns="44827"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s-MX" sz="1961" b="1" cap="none" dirty="0">
              <a:latin typeface="Arial" pitchFamily="34" charset="0"/>
              <a:cs typeface="Arial" pitchFamily="34" charset="0"/>
            </a:endParaRPr>
          </a:p>
        </p:txBody>
      </p:sp>
      <p:pic>
        <p:nvPicPr>
          <p:cNvPr id="8" name="Imagen 7"/>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97182" y="563524"/>
            <a:ext cx="1279883" cy="1129500"/>
          </a:xfrm>
          <a:prstGeom prst="rect">
            <a:avLst/>
          </a:prstGeom>
        </p:spPr>
      </p:pic>
      <p:pic>
        <p:nvPicPr>
          <p:cNvPr id="9" name="Picture 2" descr="http://www.labsag.co.uk/es/wp-content/uploads/2012/08/uaem-feconomia-m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7694" y="505974"/>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ctrTitle"/>
          </p:nvPr>
        </p:nvSpPr>
        <p:spPr>
          <a:xfrm>
            <a:off x="1343472" y="3647880"/>
            <a:ext cx="9230784" cy="1004887"/>
          </a:xfrm>
        </p:spPr>
        <p:txBody>
          <a:bodyPr>
            <a:noAutofit/>
          </a:bodyPr>
          <a:lstStyle/>
          <a:p>
            <a:pPr>
              <a:defRPr/>
            </a:pPr>
            <a:r>
              <a:rPr lang="es-MX" altLang="es-MX" sz="2000" dirty="0">
                <a:solidFill>
                  <a:schemeClr val="tx1"/>
                </a:solidFill>
              </a:rPr>
              <a:t>Unidad de aprendizaje: </a:t>
            </a:r>
            <a:r>
              <a:rPr lang="es-MX" altLang="es-MX" sz="2000" dirty="0" smtClean="0">
                <a:solidFill>
                  <a:schemeClr val="tx1"/>
                </a:solidFill>
              </a:rPr>
              <a:t>ECONOMÍA INDUSTRIAL</a:t>
            </a:r>
            <a:r>
              <a:rPr lang="es-MX" altLang="es-MX" sz="2000" dirty="0">
                <a:solidFill>
                  <a:schemeClr val="tx1"/>
                </a:solidFill>
              </a:rPr>
              <a:t/>
            </a:r>
            <a:br>
              <a:rPr lang="es-MX" altLang="es-MX" sz="2000" dirty="0">
                <a:solidFill>
                  <a:schemeClr val="tx1"/>
                </a:solidFill>
              </a:rPr>
            </a:br>
            <a:r>
              <a:rPr lang="es-MX" altLang="es-MX" sz="2000" dirty="0">
                <a:solidFill>
                  <a:schemeClr val="tx1"/>
                </a:solidFill>
              </a:rPr>
              <a:t>Licenciatura en Negocios Internacionales Bilingüe</a:t>
            </a:r>
            <a:br>
              <a:rPr lang="es-MX" altLang="es-MX" sz="2000" dirty="0">
                <a:solidFill>
                  <a:schemeClr val="tx1"/>
                </a:solidFill>
              </a:rPr>
            </a:br>
            <a:r>
              <a:rPr lang="es-MX" altLang="es-MX" sz="2000" dirty="0" smtClean="0">
                <a:solidFill>
                  <a:schemeClr val="tx1"/>
                </a:solidFill>
              </a:rPr>
              <a:t>Cuarto Semestre</a:t>
            </a:r>
            <a:endParaRPr lang="es-ES" altLang="es-MX" sz="2000" dirty="0">
              <a:solidFill>
                <a:schemeClr val="tx1"/>
              </a:solidFill>
            </a:endParaRPr>
          </a:p>
        </p:txBody>
      </p:sp>
      <p:sp>
        <p:nvSpPr>
          <p:cNvPr id="11" name="Rectangle 2"/>
          <p:cNvSpPr txBox="1">
            <a:spLocks noChangeArrowheads="1"/>
          </p:cNvSpPr>
          <p:nvPr/>
        </p:nvSpPr>
        <p:spPr>
          <a:xfrm>
            <a:off x="2005799" y="6011733"/>
            <a:ext cx="8793710" cy="611171"/>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defRPr/>
            </a:pPr>
            <a:r>
              <a:rPr lang="es-MX" altLang="es-MX" sz="2000" dirty="0">
                <a:solidFill>
                  <a:schemeClr val="tx1"/>
                </a:solidFill>
              </a:rPr>
              <a:t>Septiembre de 2019</a:t>
            </a:r>
            <a:endParaRPr lang="es-ES" altLang="es-MX" sz="2000" dirty="0">
              <a:solidFill>
                <a:schemeClr val="tx1"/>
              </a:solidFill>
            </a:endParaRPr>
          </a:p>
        </p:txBody>
      </p:sp>
    </p:spTree>
    <p:extLst>
      <p:ext uri="{BB962C8B-B14F-4D97-AF65-F5344CB8AC3E}">
        <p14:creationId xmlns:p14="http://schemas.microsoft.com/office/powerpoint/2010/main" val="2009035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878006"/>
          </a:xfrm>
        </p:spPr>
        <p:txBody>
          <a:bodyPr>
            <a:normAutofit/>
          </a:bodyPr>
          <a:lstStyle/>
          <a:p>
            <a:r>
              <a:rPr lang="es-MX" sz="3600" dirty="0">
                <a:solidFill>
                  <a:schemeClr val="tx1"/>
                </a:solidFill>
                <a:effectLst>
                  <a:outerShdw blurRad="38100" dist="38100" dir="2700000" algn="tl">
                    <a:srgbClr val="000000">
                      <a:alpha val="43137"/>
                    </a:srgbClr>
                  </a:outerShdw>
                </a:effectLst>
              </a:rPr>
              <a:t>4.2 Barreras </a:t>
            </a:r>
            <a:r>
              <a:rPr lang="es-MX" sz="3600" dirty="0" smtClean="0">
                <a:solidFill>
                  <a:schemeClr val="tx1"/>
                </a:solidFill>
                <a:effectLst>
                  <a:outerShdw blurRad="38100" dist="38100" dir="2700000" algn="tl">
                    <a:srgbClr val="000000">
                      <a:alpha val="43137"/>
                    </a:srgbClr>
                  </a:outerShdw>
                </a:effectLst>
              </a:rPr>
              <a:t>estructurales</a:t>
            </a:r>
            <a:r>
              <a:rPr lang="es-MX" sz="3600" dirty="0">
                <a:solidFill>
                  <a:schemeClr val="tx1"/>
                </a:solidFill>
                <a:effectLst>
                  <a:outerShdw blurRad="38100" dist="38100" dir="2700000" algn="tl">
                    <a:srgbClr val="000000">
                      <a:alpha val="43137"/>
                    </a:srgbClr>
                  </a:outerShdw>
                </a:effectLst>
              </a:rPr>
              <a:t> </a:t>
            </a:r>
            <a:r>
              <a:rPr lang="es-MX" sz="3600" dirty="0" smtClean="0">
                <a:solidFill>
                  <a:schemeClr val="tx1"/>
                </a:solidFill>
                <a:effectLst>
                  <a:outerShdw blurRad="38100" dist="38100" dir="2700000" algn="tl">
                    <a:srgbClr val="000000">
                      <a:alpha val="43137"/>
                    </a:srgbClr>
                  </a:outerShdw>
                </a:effectLst>
              </a:rPr>
              <a:t>o legales</a:t>
            </a:r>
            <a:endParaRPr lang="es-MX" sz="3600" dirty="0">
              <a:solidFill>
                <a:schemeClr val="tx1"/>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690688"/>
            <a:ext cx="10515600" cy="4880233"/>
          </a:xfrm>
        </p:spPr>
        <p:txBody>
          <a:bodyPr>
            <a:normAutofit/>
          </a:bodyPr>
          <a:lstStyle/>
          <a:p>
            <a:pPr>
              <a:lnSpc>
                <a:spcPct val="110000"/>
              </a:lnSpc>
            </a:pPr>
            <a:r>
              <a:rPr lang="es-MX" dirty="0" smtClean="0">
                <a:solidFill>
                  <a:schemeClr val="tx1"/>
                </a:solidFill>
                <a:latin typeface="Calibri" panose="020F0502020204030204" pitchFamily="34" charset="0"/>
                <a:cs typeface="Calibri" panose="020F0502020204030204" pitchFamily="34" charset="0"/>
              </a:rPr>
              <a:t>Tienen </a:t>
            </a:r>
            <a:r>
              <a:rPr lang="es-MX" dirty="0">
                <a:solidFill>
                  <a:schemeClr val="tx1"/>
                </a:solidFill>
                <a:latin typeface="Calibri" panose="020F0502020204030204" pitchFamily="34" charset="0"/>
                <a:cs typeface="Calibri" panose="020F0502020204030204" pitchFamily="34" charset="0"/>
              </a:rPr>
              <a:t>su origen en la normativa y corresponden a aquéllas con las cuales, por </a:t>
            </a:r>
            <a:r>
              <a:rPr lang="es-MX" dirty="0" smtClean="0">
                <a:solidFill>
                  <a:schemeClr val="tx1"/>
                </a:solidFill>
                <a:latin typeface="Calibri" panose="020F0502020204030204" pitchFamily="34" charset="0"/>
                <a:cs typeface="Calibri" panose="020F0502020204030204" pitchFamily="34" charset="0"/>
              </a:rPr>
              <a:t>algún cuerpo </a:t>
            </a:r>
            <a:r>
              <a:rPr lang="es-MX" dirty="0">
                <a:solidFill>
                  <a:schemeClr val="tx1"/>
                </a:solidFill>
                <a:latin typeface="Calibri" panose="020F0502020204030204" pitchFamily="34" charset="0"/>
                <a:cs typeface="Calibri" panose="020F0502020204030204" pitchFamily="34" charset="0"/>
              </a:rPr>
              <a:t>legal, se impide, o al menos se encarece, la entrada de nuevas empresas en una industria. </a:t>
            </a:r>
            <a:endParaRPr lang="es-MX" dirty="0" smtClean="0">
              <a:solidFill>
                <a:schemeClr val="tx1"/>
              </a:solidFill>
              <a:latin typeface="Calibri" panose="020F0502020204030204" pitchFamily="34" charset="0"/>
              <a:cs typeface="Calibri" panose="020F0502020204030204" pitchFamily="34" charset="0"/>
            </a:endParaRPr>
          </a:p>
          <a:p>
            <a:pPr>
              <a:lnSpc>
                <a:spcPct val="110000"/>
              </a:lnSpc>
            </a:pPr>
            <a:r>
              <a:rPr lang="es-MX" dirty="0" smtClean="0">
                <a:solidFill>
                  <a:schemeClr val="tx1"/>
                </a:solidFill>
                <a:latin typeface="Calibri" panose="020F0502020204030204" pitchFamily="34" charset="0"/>
                <a:cs typeface="Calibri" panose="020F0502020204030204" pitchFamily="34" charset="0"/>
              </a:rPr>
              <a:t>Destacan </a:t>
            </a:r>
            <a:r>
              <a:rPr lang="es-MX" dirty="0">
                <a:solidFill>
                  <a:schemeClr val="tx1"/>
                </a:solidFill>
                <a:latin typeface="Calibri" panose="020F0502020204030204" pitchFamily="34" charset="0"/>
                <a:cs typeface="Calibri" panose="020F0502020204030204" pitchFamily="34" charset="0"/>
              </a:rPr>
              <a:t>ciertos permisos </a:t>
            </a:r>
            <a:r>
              <a:rPr lang="es-MX" dirty="0" smtClean="0">
                <a:solidFill>
                  <a:schemeClr val="tx1"/>
                </a:solidFill>
                <a:latin typeface="Calibri" panose="020F0502020204030204" pitchFamily="34" charset="0"/>
                <a:cs typeface="Calibri" panose="020F0502020204030204" pitchFamily="34" charset="0"/>
              </a:rPr>
              <a:t>municipales para </a:t>
            </a:r>
            <a:r>
              <a:rPr lang="es-MX" dirty="0">
                <a:solidFill>
                  <a:schemeClr val="tx1"/>
                </a:solidFill>
                <a:latin typeface="Calibri" panose="020F0502020204030204" pitchFamily="34" charset="0"/>
                <a:cs typeface="Calibri" panose="020F0502020204030204" pitchFamily="34" charset="0"/>
              </a:rPr>
              <a:t>operar, la legislación de patentes de invención, las marcas registradas, los aranceles a la importación </a:t>
            </a:r>
            <a:r>
              <a:rPr lang="es-MX" dirty="0" smtClean="0">
                <a:solidFill>
                  <a:schemeClr val="tx1"/>
                </a:solidFill>
                <a:latin typeface="Calibri" panose="020F0502020204030204" pitchFamily="34" charset="0"/>
                <a:cs typeface="Calibri" panose="020F0502020204030204" pitchFamily="34" charset="0"/>
              </a:rPr>
              <a:t>y los </a:t>
            </a:r>
            <a:r>
              <a:rPr lang="es-MX" dirty="0">
                <a:solidFill>
                  <a:schemeClr val="tx1"/>
                </a:solidFill>
                <a:latin typeface="Calibri" panose="020F0502020204030204" pitchFamily="34" charset="0"/>
                <a:cs typeface="Calibri" panose="020F0502020204030204" pitchFamily="34" charset="0"/>
              </a:rPr>
              <a:t>accesos privilegiados a insumos de producción, canales de distribución y clientes.</a:t>
            </a:r>
          </a:p>
          <a:p>
            <a:pPr>
              <a:lnSpc>
                <a:spcPct val="110000"/>
              </a:lnSpc>
            </a:pPr>
            <a:r>
              <a:rPr lang="es-MX" dirty="0">
                <a:solidFill>
                  <a:schemeClr val="tx1"/>
                </a:solidFill>
                <a:latin typeface="Calibri" panose="020F0502020204030204" pitchFamily="34" charset="0"/>
                <a:cs typeface="Calibri" panose="020F0502020204030204" pitchFamily="34" charset="0"/>
              </a:rPr>
              <a:t>Un ejemplo de los efectos </a:t>
            </a:r>
            <a:r>
              <a:rPr lang="es-MX" dirty="0" smtClean="0">
                <a:solidFill>
                  <a:schemeClr val="tx1"/>
                </a:solidFill>
                <a:latin typeface="Calibri" panose="020F0502020204030204" pitchFamily="34" charset="0"/>
                <a:cs typeface="Calibri" panose="020F0502020204030204" pitchFamily="34" charset="0"/>
              </a:rPr>
              <a:t>en </a:t>
            </a:r>
            <a:r>
              <a:rPr lang="es-MX" dirty="0">
                <a:solidFill>
                  <a:schemeClr val="tx1"/>
                </a:solidFill>
                <a:latin typeface="Calibri" panose="020F0502020204030204" pitchFamily="34" charset="0"/>
                <a:cs typeface="Calibri" panose="020F0502020204030204" pitchFamily="34" charset="0"/>
              </a:rPr>
              <a:t>la organización y estructura de </a:t>
            </a:r>
            <a:r>
              <a:rPr lang="es-MX" dirty="0" smtClean="0">
                <a:solidFill>
                  <a:schemeClr val="tx1"/>
                </a:solidFill>
                <a:latin typeface="Calibri" panose="020F0502020204030204" pitchFamily="34" charset="0"/>
                <a:cs typeface="Calibri" panose="020F0502020204030204" pitchFamily="34" charset="0"/>
              </a:rPr>
              <a:t>un mercado (mercado </a:t>
            </a:r>
            <a:r>
              <a:rPr lang="es-MX" dirty="0">
                <a:solidFill>
                  <a:schemeClr val="tx1"/>
                </a:solidFill>
                <a:latin typeface="Calibri" panose="020F0502020204030204" pitchFamily="34" charset="0"/>
                <a:cs typeface="Calibri" panose="020F0502020204030204" pitchFamily="34" charset="0"/>
              </a:rPr>
              <a:t>de la generación eléctrica en Guatemala y otros países, </a:t>
            </a:r>
            <a:r>
              <a:rPr lang="es-MX" dirty="0" smtClean="0">
                <a:solidFill>
                  <a:schemeClr val="tx1"/>
                </a:solidFill>
                <a:latin typeface="Calibri" panose="020F0502020204030204" pitchFamily="34" charset="0"/>
                <a:cs typeface="Calibri" panose="020F0502020204030204" pitchFamily="34" charset="0"/>
              </a:rPr>
              <a:t>donde originalmente </a:t>
            </a:r>
            <a:r>
              <a:rPr lang="es-MX" dirty="0">
                <a:solidFill>
                  <a:schemeClr val="tx1"/>
                </a:solidFill>
                <a:latin typeface="Calibri" panose="020F0502020204030204" pitchFamily="34" charset="0"/>
                <a:cs typeface="Calibri" panose="020F0502020204030204" pitchFamily="34" charset="0"/>
              </a:rPr>
              <a:t>la generación de energía estaba en manos del Estado y no se permitía la participación de </a:t>
            </a:r>
            <a:r>
              <a:rPr lang="es-MX" dirty="0" smtClean="0">
                <a:solidFill>
                  <a:schemeClr val="tx1"/>
                </a:solidFill>
                <a:latin typeface="Calibri" panose="020F0502020204030204" pitchFamily="34" charset="0"/>
                <a:cs typeface="Calibri" panose="020F0502020204030204" pitchFamily="34" charset="0"/>
              </a:rPr>
              <a:t>los privados </a:t>
            </a:r>
            <a:r>
              <a:rPr lang="es-MX" dirty="0">
                <a:solidFill>
                  <a:schemeClr val="tx1"/>
                </a:solidFill>
                <a:latin typeface="Calibri" panose="020F0502020204030204" pitchFamily="34" charset="0"/>
                <a:cs typeface="Calibri" panose="020F0502020204030204" pitchFamily="34" charset="0"/>
              </a:rPr>
              <a:t>en su </a:t>
            </a:r>
            <a:r>
              <a:rPr lang="es-MX" dirty="0" smtClean="0">
                <a:solidFill>
                  <a:schemeClr val="tx1"/>
                </a:solidFill>
                <a:latin typeface="Calibri" panose="020F0502020204030204" pitchFamily="34" charset="0"/>
                <a:cs typeface="Calibri" panose="020F0502020204030204" pitchFamily="34" charset="0"/>
              </a:rPr>
              <a:t>suministro). </a:t>
            </a:r>
            <a:r>
              <a:rPr lang="es-MX" dirty="0">
                <a:solidFill>
                  <a:schemeClr val="tx1"/>
                </a:solidFill>
                <a:latin typeface="Calibri" panose="020F0502020204030204" pitchFamily="34" charset="0"/>
                <a:cs typeface="Calibri" panose="020F0502020204030204" pitchFamily="34" charset="0"/>
              </a:rPr>
              <a:t>Cuando se abrió la posibilidad de que los privados formaran sus propias </a:t>
            </a:r>
            <a:r>
              <a:rPr lang="es-MX" dirty="0" smtClean="0">
                <a:solidFill>
                  <a:schemeClr val="tx1"/>
                </a:solidFill>
                <a:latin typeface="Calibri" panose="020F0502020204030204" pitchFamily="34" charset="0"/>
                <a:cs typeface="Calibri" panose="020F0502020204030204" pitchFamily="34" charset="0"/>
              </a:rPr>
              <a:t>empresas de </a:t>
            </a:r>
            <a:r>
              <a:rPr lang="es-MX" dirty="0">
                <a:solidFill>
                  <a:schemeClr val="tx1"/>
                </a:solidFill>
                <a:latin typeface="Calibri" panose="020F0502020204030204" pitchFamily="34" charset="0"/>
                <a:cs typeface="Calibri" panose="020F0502020204030204" pitchFamily="34" charset="0"/>
              </a:rPr>
              <a:t>generación eléctrica, se empezaron a instalar diversas generadoras, aumentando la competencia </a:t>
            </a:r>
            <a:r>
              <a:rPr lang="es-MX" dirty="0" smtClean="0">
                <a:solidFill>
                  <a:schemeClr val="tx1"/>
                </a:solidFill>
                <a:latin typeface="Calibri" panose="020F0502020204030204" pitchFamily="34" charset="0"/>
                <a:cs typeface="Calibri" panose="020F0502020204030204" pitchFamily="34" charset="0"/>
              </a:rPr>
              <a:t>en ese </a:t>
            </a:r>
            <a:r>
              <a:rPr lang="es-MX" dirty="0">
                <a:solidFill>
                  <a:schemeClr val="tx1"/>
                </a:solidFill>
                <a:latin typeface="Calibri" panose="020F0502020204030204" pitchFamily="34" charset="0"/>
                <a:cs typeface="Calibri" panose="020F0502020204030204" pitchFamily="34" charset="0"/>
              </a:rPr>
              <a:t>sector económico</a:t>
            </a:r>
            <a:r>
              <a:rPr lang="es-MX" dirty="0" smtClean="0">
                <a:solidFill>
                  <a:schemeClr val="tx1"/>
                </a:solidFill>
                <a:latin typeface="Calibri" panose="020F0502020204030204" pitchFamily="34" charset="0"/>
                <a:cs typeface="Calibri" panose="020F0502020204030204" pitchFamily="34" charset="0"/>
              </a:rPr>
              <a:t>.</a:t>
            </a:r>
            <a:endParaRPr lang="es-MX"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35527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840088"/>
            <a:ext cx="10515600" cy="5385900"/>
          </a:xfrm>
        </p:spPr>
        <p:txBody>
          <a:bodyPr>
            <a:noAutofit/>
          </a:bodyPr>
          <a:lstStyle/>
          <a:p>
            <a:pPr>
              <a:lnSpc>
                <a:spcPct val="100000"/>
              </a:lnSpc>
              <a:spcBef>
                <a:spcPts val="1000"/>
              </a:spcBef>
            </a:pPr>
            <a:r>
              <a:rPr lang="es-MX" sz="2400" dirty="0">
                <a:solidFill>
                  <a:schemeClr val="tx1"/>
                </a:solidFill>
                <a:latin typeface="Calibri" panose="020F0502020204030204" pitchFamily="34" charset="0"/>
                <a:cs typeface="Calibri" panose="020F0502020204030204" pitchFamily="34" charset="0"/>
              </a:rPr>
              <a:t>Existen economías de escala en un rango de producción cuando el costo medio decrece con el </a:t>
            </a:r>
            <a:r>
              <a:rPr lang="es-MX" sz="2400" dirty="0" smtClean="0">
                <a:solidFill>
                  <a:schemeClr val="tx1"/>
                </a:solidFill>
                <a:latin typeface="Calibri" panose="020F0502020204030204" pitchFamily="34" charset="0"/>
                <a:cs typeface="Calibri" panose="020F0502020204030204" pitchFamily="34" charset="0"/>
              </a:rPr>
              <a:t>nivel de </a:t>
            </a:r>
            <a:r>
              <a:rPr lang="es-MX" sz="2400" dirty="0">
                <a:solidFill>
                  <a:schemeClr val="tx1"/>
                </a:solidFill>
                <a:latin typeface="Calibri" panose="020F0502020204030204" pitchFamily="34" charset="0"/>
                <a:cs typeface="Calibri" panose="020F0502020204030204" pitchFamily="34" charset="0"/>
              </a:rPr>
              <a:t>producción. Es decir, cada unidad adicional que produce la empresa disminuye su costo unitario. </a:t>
            </a:r>
            <a:endParaRPr lang="es-MX" sz="2400" dirty="0" smtClean="0">
              <a:solidFill>
                <a:schemeClr val="tx1"/>
              </a:solidFill>
              <a:latin typeface="Calibri" panose="020F0502020204030204" pitchFamily="34" charset="0"/>
              <a:cs typeface="Calibri" panose="020F0502020204030204" pitchFamily="34" charset="0"/>
            </a:endParaRPr>
          </a:p>
          <a:p>
            <a:pPr>
              <a:lnSpc>
                <a:spcPct val="100000"/>
              </a:lnSpc>
              <a:spcBef>
                <a:spcPts val="1000"/>
              </a:spcBef>
            </a:pPr>
            <a:r>
              <a:rPr lang="es-MX" sz="2400" dirty="0" smtClean="0">
                <a:solidFill>
                  <a:schemeClr val="tx1"/>
                </a:solidFill>
                <a:latin typeface="Calibri" panose="020F0502020204030204" pitchFamily="34" charset="0"/>
                <a:cs typeface="Calibri" panose="020F0502020204030204" pitchFamily="34" charset="0"/>
              </a:rPr>
              <a:t>Existen </a:t>
            </a:r>
            <a:r>
              <a:rPr lang="es-MX" sz="2400" dirty="0">
                <a:solidFill>
                  <a:schemeClr val="tx1"/>
                </a:solidFill>
                <a:latin typeface="Calibri" panose="020F0502020204030204" pitchFamily="34" charset="0"/>
                <a:cs typeface="Calibri" panose="020F0502020204030204" pitchFamily="34" charset="0"/>
              </a:rPr>
              <a:t>economías de ámbito cuando el costo total de producir conjuntamente dos o más </a:t>
            </a:r>
            <a:r>
              <a:rPr lang="es-MX" sz="2400" dirty="0" smtClean="0">
                <a:solidFill>
                  <a:schemeClr val="tx1"/>
                </a:solidFill>
                <a:latin typeface="Calibri" panose="020F0502020204030204" pitchFamily="34" charset="0"/>
                <a:cs typeface="Calibri" panose="020F0502020204030204" pitchFamily="34" charset="0"/>
              </a:rPr>
              <a:t>bienes o </a:t>
            </a:r>
            <a:r>
              <a:rPr lang="es-MX" sz="2400" dirty="0">
                <a:solidFill>
                  <a:schemeClr val="tx1"/>
                </a:solidFill>
                <a:latin typeface="Calibri" panose="020F0502020204030204" pitchFamily="34" charset="0"/>
                <a:cs typeface="Calibri" panose="020F0502020204030204" pitchFamily="34" charset="0"/>
              </a:rPr>
              <a:t>servicios es menor al costo de producir estos mismos bienes en forma separada. </a:t>
            </a:r>
            <a:endParaRPr lang="es-MX" sz="2400" dirty="0" smtClean="0">
              <a:solidFill>
                <a:schemeClr val="tx1"/>
              </a:solidFill>
              <a:latin typeface="Calibri" panose="020F0502020204030204" pitchFamily="34" charset="0"/>
              <a:cs typeface="Calibri" panose="020F0502020204030204" pitchFamily="34" charset="0"/>
            </a:endParaRPr>
          </a:p>
          <a:p>
            <a:pPr>
              <a:lnSpc>
                <a:spcPct val="100000"/>
              </a:lnSpc>
              <a:spcBef>
                <a:spcPts val="1000"/>
              </a:spcBef>
            </a:pPr>
            <a:r>
              <a:rPr lang="es-MX" sz="2400" dirty="0" smtClean="0">
                <a:solidFill>
                  <a:schemeClr val="tx1"/>
                </a:solidFill>
                <a:latin typeface="Calibri" panose="020F0502020204030204" pitchFamily="34" charset="0"/>
                <a:cs typeface="Calibri" panose="020F0502020204030204" pitchFamily="34" charset="0"/>
              </a:rPr>
              <a:t>Las </a:t>
            </a:r>
            <a:r>
              <a:rPr lang="es-MX" sz="2400" dirty="0">
                <a:solidFill>
                  <a:schemeClr val="tx1"/>
                </a:solidFill>
                <a:latin typeface="Calibri" panose="020F0502020204030204" pitchFamily="34" charset="0"/>
                <a:cs typeface="Calibri" panose="020F0502020204030204" pitchFamily="34" charset="0"/>
              </a:rPr>
              <a:t>economías de densidad</a:t>
            </a:r>
            <a:r>
              <a:rPr lang="es-MX" sz="2400" dirty="0" smtClean="0">
                <a:solidFill>
                  <a:schemeClr val="tx1"/>
                </a:solidFill>
                <a:latin typeface="Calibri" panose="020F0502020204030204" pitchFamily="34" charset="0"/>
                <a:cs typeface="Calibri" panose="020F0502020204030204" pitchFamily="34" charset="0"/>
              </a:rPr>
              <a:t>, son </a:t>
            </a:r>
            <a:r>
              <a:rPr lang="es-MX" sz="2400" dirty="0">
                <a:solidFill>
                  <a:schemeClr val="tx1"/>
                </a:solidFill>
                <a:latin typeface="Calibri" panose="020F0502020204030204" pitchFamily="34" charset="0"/>
                <a:cs typeface="Calibri" panose="020F0502020204030204" pitchFamily="34" charset="0"/>
              </a:rPr>
              <a:t>aquellas que se obtienen cuando disminuye el costo unitario de producción a </a:t>
            </a:r>
            <a:r>
              <a:rPr lang="es-MX" sz="2400" dirty="0" smtClean="0">
                <a:solidFill>
                  <a:schemeClr val="tx1"/>
                </a:solidFill>
                <a:latin typeface="Calibri" panose="020F0502020204030204" pitchFamily="34" charset="0"/>
                <a:cs typeface="Calibri" panose="020F0502020204030204" pitchFamily="34" charset="0"/>
              </a:rPr>
              <a:t>medida que </a:t>
            </a:r>
            <a:r>
              <a:rPr lang="es-MX" sz="2400" dirty="0">
                <a:solidFill>
                  <a:schemeClr val="tx1"/>
                </a:solidFill>
                <a:latin typeface="Calibri" panose="020F0502020204030204" pitchFamily="34" charset="0"/>
                <a:cs typeface="Calibri" panose="020F0502020204030204" pitchFamily="34" charset="0"/>
              </a:rPr>
              <a:t>aumenta la densidad física de usuarios en una determinada zona geográfica. </a:t>
            </a:r>
            <a:endParaRPr lang="es-MX" sz="2400" dirty="0" smtClean="0">
              <a:solidFill>
                <a:schemeClr val="tx1"/>
              </a:solidFill>
              <a:latin typeface="Calibri" panose="020F0502020204030204" pitchFamily="34" charset="0"/>
              <a:cs typeface="Calibri" panose="020F0502020204030204" pitchFamily="34" charset="0"/>
            </a:endParaRPr>
          </a:p>
          <a:p>
            <a:pPr>
              <a:lnSpc>
                <a:spcPct val="100000"/>
              </a:lnSpc>
              <a:spcBef>
                <a:spcPts val="1000"/>
              </a:spcBef>
            </a:pPr>
            <a:r>
              <a:rPr lang="es-MX" sz="2400" dirty="0" smtClean="0">
                <a:solidFill>
                  <a:schemeClr val="tx1"/>
                </a:solidFill>
                <a:latin typeface="Calibri" panose="020F0502020204030204" pitchFamily="34" charset="0"/>
                <a:cs typeface="Calibri" panose="020F0502020204030204" pitchFamily="34" charset="0"/>
              </a:rPr>
              <a:t>Las economías de </a:t>
            </a:r>
            <a:r>
              <a:rPr lang="es-MX" sz="2400" dirty="0">
                <a:solidFill>
                  <a:schemeClr val="tx1"/>
                </a:solidFill>
                <a:latin typeface="Calibri" panose="020F0502020204030204" pitchFamily="34" charset="0"/>
                <a:cs typeface="Calibri" panose="020F0502020204030204" pitchFamily="34" charset="0"/>
              </a:rPr>
              <a:t>secuencia son las que se obtienen cuando el costo de producir un bien o servicio en una misma </a:t>
            </a:r>
            <a:r>
              <a:rPr lang="es-MX" sz="2400" dirty="0" smtClean="0">
                <a:solidFill>
                  <a:schemeClr val="tx1"/>
                </a:solidFill>
                <a:latin typeface="Calibri" panose="020F0502020204030204" pitchFamily="34" charset="0"/>
                <a:cs typeface="Calibri" panose="020F0502020204030204" pitchFamily="34" charset="0"/>
              </a:rPr>
              <a:t>empresa integrada </a:t>
            </a:r>
            <a:r>
              <a:rPr lang="es-MX" sz="2400" dirty="0">
                <a:solidFill>
                  <a:schemeClr val="tx1"/>
                </a:solidFill>
                <a:latin typeface="Calibri" panose="020F0502020204030204" pitchFamily="34" charset="0"/>
                <a:cs typeface="Calibri" panose="020F0502020204030204" pitchFamily="34" charset="0"/>
              </a:rPr>
              <a:t>verticalmente es menor al costo de producir el mismo bien o servicio en empresas que no </a:t>
            </a:r>
            <a:r>
              <a:rPr lang="es-MX" sz="2400" dirty="0" smtClean="0">
                <a:solidFill>
                  <a:schemeClr val="tx1"/>
                </a:solidFill>
                <a:latin typeface="Calibri" panose="020F0502020204030204" pitchFamily="34" charset="0"/>
                <a:cs typeface="Calibri" panose="020F0502020204030204" pitchFamily="34" charset="0"/>
              </a:rPr>
              <a:t>estén integradas</a:t>
            </a:r>
            <a:r>
              <a:rPr lang="es-MX" sz="2400" dirty="0">
                <a:solidFill>
                  <a:schemeClr val="tx1"/>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323000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05326"/>
            <a:ext cx="10515600" cy="5671637"/>
          </a:xfrm>
        </p:spPr>
        <p:txBody>
          <a:bodyPr>
            <a:noAutofit/>
          </a:bodyPr>
          <a:lstStyle/>
          <a:p>
            <a:r>
              <a:rPr lang="es-MX" sz="2400" dirty="0">
                <a:solidFill>
                  <a:schemeClr val="tx1"/>
                </a:solidFill>
                <a:latin typeface="Calibri" panose="020F0502020204030204" pitchFamily="34" charset="0"/>
                <a:cs typeface="Calibri" panose="020F0502020204030204" pitchFamily="34" charset="0"/>
              </a:rPr>
              <a:t>La existencia de </a:t>
            </a:r>
            <a:r>
              <a:rPr lang="es-MX" sz="2400" dirty="0" smtClean="0">
                <a:solidFill>
                  <a:schemeClr val="tx1"/>
                </a:solidFill>
                <a:latin typeface="Calibri" panose="020F0502020204030204" pitchFamily="34" charset="0"/>
                <a:cs typeface="Calibri" panose="020F0502020204030204" pitchFamily="34" charset="0"/>
              </a:rPr>
              <a:t>este </a:t>
            </a:r>
            <a:r>
              <a:rPr lang="es-MX" sz="2400" dirty="0">
                <a:solidFill>
                  <a:schemeClr val="tx1"/>
                </a:solidFill>
                <a:latin typeface="Calibri" panose="020F0502020204030204" pitchFamily="34" charset="0"/>
                <a:cs typeface="Calibri" panose="020F0502020204030204" pitchFamily="34" charset="0"/>
              </a:rPr>
              <a:t>tipo de economías puede generar barreras a la entrada </a:t>
            </a:r>
            <a:r>
              <a:rPr lang="es-MX" sz="2400" dirty="0" smtClean="0">
                <a:solidFill>
                  <a:schemeClr val="tx1"/>
                </a:solidFill>
                <a:latin typeface="Calibri" panose="020F0502020204030204" pitchFamily="34" charset="0"/>
                <a:cs typeface="Calibri" panose="020F0502020204030204" pitchFamily="34" charset="0"/>
              </a:rPr>
              <a:t>cuando el </a:t>
            </a:r>
            <a:r>
              <a:rPr lang="es-MX" sz="2400" dirty="0">
                <a:solidFill>
                  <a:schemeClr val="tx1"/>
                </a:solidFill>
                <a:latin typeface="Calibri" panose="020F0502020204030204" pitchFamily="34" charset="0"/>
                <a:cs typeface="Calibri" panose="020F0502020204030204" pitchFamily="34" charset="0"/>
              </a:rPr>
              <a:t>entrante requiere ingresar con cierto tamaño, número de productos, </a:t>
            </a:r>
            <a:r>
              <a:rPr lang="es-MX" sz="2400" dirty="0" smtClean="0">
                <a:solidFill>
                  <a:schemeClr val="tx1"/>
                </a:solidFill>
                <a:latin typeface="Calibri" panose="020F0502020204030204" pitchFamily="34" charset="0"/>
                <a:cs typeface="Calibri" panose="020F0502020204030204" pitchFamily="34" charset="0"/>
              </a:rPr>
              <a:t>grado de </a:t>
            </a:r>
            <a:r>
              <a:rPr lang="es-MX" sz="2400" dirty="0">
                <a:solidFill>
                  <a:schemeClr val="tx1"/>
                </a:solidFill>
                <a:latin typeface="Calibri" panose="020F0502020204030204" pitchFamily="34" charset="0"/>
                <a:cs typeface="Calibri" panose="020F0502020204030204" pitchFamily="34" charset="0"/>
              </a:rPr>
              <a:t>integración vertical que le permita obtener ventajas de ellas para competir en igualdad o similitud de </a:t>
            </a:r>
            <a:r>
              <a:rPr lang="es-MX" sz="2400" dirty="0" smtClean="0">
                <a:solidFill>
                  <a:schemeClr val="tx1"/>
                </a:solidFill>
                <a:latin typeface="Calibri" panose="020F0502020204030204" pitchFamily="34" charset="0"/>
                <a:cs typeface="Calibri" panose="020F0502020204030204" pitchFamily="34" charset="0"/>
              </a:rPr>
              <a:t>costos con </a:t>
            </a:r>
            <a:r>
              <a:rPr lang="es-MX" sz="2400" dirty="0">
                <a:solidFill>
                  <a:schemeClr val="tx1"/>
                </a:solidFill>
                <a:latin typeface="Calibri" panose="020F0502020204030204" pitchFamily="34" charset="0"/>
                <a:cs typeface="Calibri" panose="020F0502020204030204" pitchFamily="34" charset="0"/>
              </a:rPr>
              <a:t>los productores establecidos.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El </a:t>
            </a:r>
            <a:r>
              <a:rPr lang="es-MX" sz="2400" dirty="0">
                <a:solidFill>
                  <a:schemeClr val="tx1"/>
                </a:solidFill>
                <a:latin typeface="Calibri" panose="020F0502020204030204" pitchFamily="34" charset="0"/>
                <a:cs typeface="Calibri" panose="020F0502020204030204" pitchFamily="34" charset="0"/>
              </a:rPr>
              <a:t>tamaño con que </a:t>
            </a:r>
            <a:r>
              <a:rPr lang="es-MX" sz="2400" dirty="0" smtClean="0">
                <a:solidFill>
                  <a:schemeClr val="tx1"/>
                </a:solidFill>
                <a:latin typeface="Calibri" panose="020F0502020204030204" pitchFamily="34" charset="0"/>
                <a:cs typeface="Calibri" panose="020F0502020204030204" pitchFamily="34" charset="0"/>
              </a:rPr>
              <a:t>se requiere ingresar está </a:t>
            </a:r>
            <a:r>
              <a:rPr lang="es-MX" sz="2400" dirty="0">
                <a:solidFill>
                  <a:schemeClr val="tx1"/>
                </a:solidFill>
                <a:latin typeface="Calibri" panose="020F0502020204030204" pitchFamily="34" charset="0"/>
                <a:cs typeface="Calibri" panose="020F0502020204030204" pitchFamily="34" charset="0"/>
              </a:rPr>
              <a:t>asociado al monto de inversiones irreversibles en que debe incurrir </a:t>
            </a:r>
            <a:r>
              <a:rPr lang="es-MX" sz="2400" dirty="0" smtClean="0">
                <a:solidFill>
                  <a:schemeClr val="tx1"/>
                </a:solidFill>
                <a:latin typeface="Calibri" panose="020F0502020204030204" pitchFamily="34" charset="0"/>
                <a:cs typeface="Calibri" panose="020F0502020204030204" pitchFamily="34" charset="0"/>
              </a:rPr>
              <a:t>para entrar </a:t>
            </a:r>
            <a:r>
              <a:rPr lang="es-MX" sz="2400" dirty="0">
                <a:solidFill>
                  <a:schemeClr val="tx1"/>
                </a:solidFill>
                <a:latin typeface="Calibri" panose="020F0502020204030204" pitchFamily="34" charset="0"/>
                <a:cs typeface="Calibri" panose="020F0502020204030204" pitchFamily="34" charset="0"/>
              </a:rPr>
              <a:t>a un negocio.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Las </a:t>
            </a:r>
            <a:r>
              <a:rPr lang="es-MX" sz="2400" dirty="0">
                <a:solidFill>
                  <a:schemeClr val="tx1"/>
                </a:solidFill>
                <a:latin typeface="Calibri" panose="020F0502020204030204" pitchFamily="34" charset="0"/>
                <a:cs typeface="Calibri" panose="020F0502020204030204" pitchFamily="34" charset="0"/>
              </a:rPr>
              <a:t>razones </a:t>
            </a:r>
            <a:r>
              <a:rPr lang="es-MX" sz="2400" dirty="0" smtClean="0">
                <a:solidFill>
                  <a:schemeClr val="tx1"/>
                </a:solidFill>
                <a:latin typeface="Calibri" panose="020F0502020204030204" pitchFamily="34" charset="0"/>
                <a:cs typeface="Calibri" panose="020F0502020204030204" pitchFamily="34" charset="0"/>
              </a:rPr>
              <a:t>que </a:t>
            </a:r>
            <a:r>
              <a:rPr lang="es-MX" sz="2400" dirty="0">
                <a:solidFill>
                  <a:schemeClr val="tx1"/>
                </a:solidFill>
                <a:latin typeface="Calibri" panose="020F0502020204030204" pitchFamily="34" charset="0"/>
                <a:cs typeface="Calibri" panose="020F0502020204030204" pitchFamily="34" charset="0"/>
              </a:rPr>
              <a:t>explican la existencia de </a:t>
            </a:r>
            <a:r>
              <a:rPr lang="es-MX" sz="2400" dirty="0" smtClean="0">
                <a:solidFill>
                  <a:schemeClr val="tx1"/>
                </a:solidFill>
                <a:latin typeface="Calibri" panose="020F0502020204030204" pitchFamily="34" charset="0"/>
                <a:cs typeface="Calibri" panose="020F0502020204030204" pitchFamily="34" charset="0"/>
              </a:rPr>
              <a:t>estos </a:t>
            </a:r>
            <a:r>
              <a:rPr lang="es-MX" sz="2400" dirty="0">
                <a:solidFill>
                  <a:schemeClr val="tx1"/>
                </a:solidFill>
                <a:latin typeface="Calibri" panose="020F0502020204030204" pitchFamily="34" charset="0"/>
                <a:cs typeface="Calibri" panose="020F0502020204030204" pitchFamily="34" charset="0"/>
              </a:rPr>
              <a:t>tipos de sinergias son </a:t>
            </a:r>
            <a:r>
              <a:rPr lang="es-MX" sz="2400" dirty="0" smtClean="0">
                <a:solidFill>
                  <a:schemeClr val="tx1"/>
                </a:solidFill>
                <a:latin typeface="Calibri" panose="020F0502020204030204" pitchFamily="34" charset="0"/>
                <a:cs typeface="Calibri" panose="020F0502020204030204" pitchFamily="34" charset="0"/>
              </a:rPr>
              <a:t>la indivisibilidad </a:t>
            </a:r>
            <a:r>
              <a:rPr lang="es-MX" sz="2400" dirty="0">
                <a:solidFill>
                  <a:schemeClr val="tx1"/>
                </a:solidFill>
                <a:latin typeface="Calibri" panose="020F0502020204030204" pitchFamily="34" charset="0"/>
                <a:cs typeface="Calibri" panose="020F0502020204030204" pitchFamily="34" charset="0"/>
              </a:rPr>
              <a:t>de los factores de producción y la capacidad ociosa que pueden tener estos factores.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La indivisibilidad de </a:t>
            </a:r>
            <a:r>
              <a:rPr lang="es-MX" sz="2400" dirty="0">
                <a:solidFill>
                  <a:schemeClr val="tx1"/>
                </a:solidFill>
                <a:latin typeface="Calibri" panose="020F0502020204030204" pitchFamily="34" charset="0"/>
                <a:cs typeface="Calibri" panose="020F0502020204030204" pitchFamily="34" charset="0"/>
              </a:rPr>
              <a:t>un factor de producción genera sinergias porque su costo es independiente de su nivel </a:t>
            </a:r>
            <a:r>
              <a:rPr lang="es-MX" sz="2400" dirty="0" smtClean="0">
                <a:solidFill>
                  <a:schemeClr val="tx1"/>
                </a:solidFill>
                <a:latin typeface="Calibri" panose="020F0502020204030204" pitchFamily="34" charset="0"/>
                <a:cs typeface="Calibri" panose="020F0502020204030204" pitchFamily="34" charset="0"/>
              </a:rPr>
              <a:t>de uso</a:t>
            </a:r>
            <a:r>
              <a:rPr lang="es-MX" sz="2400" dirty="0">
                <a:solidFill>
                  <a:schemeClr val="tx1"/>
                </a:solidFill>
                <a:latin typeface="Calibri" panose="020F0502020204030204" pitchFamily="34" charset="0"/>
                <a:cs typeface="Calibri" panose="020F0502020204030204" pitchFamily="34" charset="0"/>
              </a:rPr>
              <a:t>, </a:t>
            </a:r>
            <a:r>
              <a:rPr lang="es-MX" sz="2400" dirty="0" smtClean="0">
                <a:solidFill>
                  <a:schemeClr val="tx1"/>
                </a:solidFill>
                <a:latin typeface="Calibri" panose="020F0502020204030204" pitchFamily="34" charset="0"/>
                <a:cs typeface="Calibri" panose="020F0502020204030204" pitchFamily="34" charset="0"/>
              </a:rPr>
              <a:t>originando </a:t>
            </a:r>
            <a:r>
              <a:rPr lang="es-MX" sz="2400" dirty="0">
                <a:solidFill>
                  <a:schemeClr val="tx1"/>
                </a:solidFill>
                <a:latin typeface="Calibri" panose="020F0502020204030204" pitchFamily="34" charset="0"/>
                <a:cs typeface="Calibri" panose="020F0502020204030204" pitchFamily="34" charset="0"/>
              </a:rPr>
              <a:t>un costo fijo que al ser prorrateado en un mayor número de unidades hace disminuir </a:t>
            </a:r>
            <a:r>
              <a:rPr lang="es-MX" sz="2400" dirty="0" smtClean="0">
                <a:solidFill>
                  <a:schemeClr val="tx1"/>
                </a:solidFill>
                <a:latin typeface="Calibri" panose="020F0502020204030204" pitchFamily="34" charset="0"/>
                <a:cs typeface="Calibri" panose="020F0502020204030204" pitchFamily="34" charset="0"/>
              </a:rPr>
              <a:t>el costo </a:t>
            </a:r>
            <a:r>
              <a:rPr lang="es-MX" sz="2400" dirty="0">
                <a:solidFill>
                  <a:schemeClr val="tx1"/>
                </a:solidFill>
                <a:latin typeface="Calibri" panose="020F0502020204030204" pitchFamily="34" charset="0"/>
                <a:cs typeface="Calibri" panose="020F0502020204030204" pitchFamily="34" charset="0"/>
              </a:rPr>
              <a:t>unitario de producción.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Para </a:t>
            </a:r>
            <a:r>
              <a:rPr lang="es-MX" sz="2400" dirty="0">
                <a:solidFill>
                  <a:schemeClr val="tx1"/>
                </a:solidFill>
                <a:latin typeface="Calibri" panose="020F0502020204030204" pitchFamily="34" charset="0"/>
                <a:cs typeface="Calibri" panose="020F0502020204030204" pitchFamily="34" charset="0"/>
              </a:rPr>
              <a:t>que un factor indivisible genere sinergias se requiere </a:t>
            </a:r>
            <a:r>
              <a:rPr lang="es-MX" sz="2400" dirty="0" smtClean="0">
                <a:solidFill>
                  <a:schemeClr val="tx1"/>
                </a:solidFill>
                <a:latin typeface="Calibri" panose="020F0502020204030204" pitchFamily="34" charset="0"/>
                <a:cs typeface="Calibri" panose="020F0502020204030204" pitchFamily="34" charset="0"/>
              </a:rPr>
              <a:t>que en </a:t>
            </a:r>
            <a:r>
              <a:rPr lang="es-MX" sz="2400" dirty="0">
                <a:solidFill>
                  <a:schemeClr val="tx1"/>
                </a:solidFill>
                <a:latin typeface="Calibri" panose="020F0502020204030204" pitchFamily="34" charset="0"/>
                <a:cs typeface="Calibri" panose="020F0502020204030204" pitchFamily="34" charset="0"/>
              </a:rPr>
              <a:t>su nivel de uso actual tenga capacidad ociosa, puesto que es el uso de esa capacidad </a:t>
            </a:r>
            <a:r>
              <a:rPr lang="es-MX" sz="2400" dirty="0" smtClean="0">
                <a:solidFill>
                  <a:schemeClr val="tx1"/>
                </a:solidFill>
                <a:latin typeface="Calibri" panose="020F0502020204030204" pitchFamily="34" charset="0"/>
                <a:cs typeface="Calibri" panose="020F0502020204030204" pitchFamily="34" charset="0"/>
              </a:rPr>
              <a:t>lo </a:t>
            </a:r>
            <a:r>
              <a:rPr lang="es-MX" sz="2400" dirty="0">
                <a:solidFill>
                  <a:schemeClr val="tx1"/>
                </a:solidFill>
                <a:latin typeface="Calibri" panose="020F0502020204030204" pitchFamily="34" charset="0"/>
                <a:cs typeface="Calibri" panose="020F0502020204030204" pitchFamily="34" charset="0"/>
              </a:rPr>
              <a:t>que </a:t>
            </a:r>
            <a:r>
              <a:rPr lang="es-MX" sz="2400" dirty="0" smtClean="0">
                <a:solidFill>
                  <a:schemeClr val="tx1"/>
                </a:solidFill>
                <a:latin typeface="Calibri" panose="020F0502020204030204" pitchFamily="34" charset="0"/>
                <a:cs typeface="Calibri" panose="020F0502020204030204" pitchFamily="34" charset="0"/>
              </a:rPr>
              <a:t>genera la </a:t>
            </a:r>
            <a:r>
              <a:rPr lang="es-MX" sz="2400" dirty="0">
                <a:solidFill>
                  <a:schemeClr val="tx1"/>
                </a:solidFill>
                <a:latin typeface="Calibri" panose="020F0502020204030204" pitchFamily="34" charset="0"/>
                <a:cs typeface="Calibri" panose="020F0502020204030204" pitchFamily="34" charset="0"/>
              </a:rPr>
              <a:t>disminución en los costos unitarios.</a:t>
            </a:r>
          </a:p>
        </p:txBody>
      </p:sp>
    </p:spTree>
    <p:extLst>
      <p:ext uri="{BB962C8B-B14F-4D97-AF65-F5344CB8AC3E}">
        <p14:creationId xmlns:p14="http://schemas.microsoft.com/office/powerpoint/2010/main" val="250358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753979"/>
          </a:xfrm>
        </p:spPr>
        <p:txBody>
          <a:bodyPr>
            <a:normAutofit/>
          </a:bodyPr>
          <a:lstStyle/>
          <a:p>
            <a:r>
              <a:rPr lang="es-MX" sz="3600" dirty="0">
                <a:solidFill>
                  <a:schemeClr val="tx1"/>
                </a:solidFill>
              </a:rPr>
              <a:t>i. </a:t>
            </a:r>
            <a:r>
              <a:rPr lang="es-MX" sz="3600" dirty="0" smtClean="0">
                <a:solidFill>
                  <a:schemeClr val="tx1"/>
                </a:solidFill>
              </a:rPr>
              <a:t>Tecnología</a:t>
            </a:r>
            <a:endParaRPr lang="es-MX" sz="3600" dirty="0">
              <a:solidFill>
                <a:schemeClr val="tx1"/>
              </a:solidFill>
            </a:endParaRPr>
          </a:p>
        </p:txBody>
      </p:sp>
      <p:sp>
        <p:nvSpPr>
          <p:cNvPr id="3" name="Marcador de contenido 2"/>
          <p:cNvSpPr>
            <a:spLocks noGrp="1"/>
          </p:cNvSpPr>
          <p:nvPr>
            <p:ph idx="1"/>
          </p:nvPr>
        </p:nvSpPr>
        <p:spPr>
          <a:xfrm>
            <a:off x="242051" y="1479177"/>
            <a:ext cx="5853949" cy="4101352"/>
          </a:xfrm>
        </p:spPr>
        <p:txBody>
          <a:bodyPr>
            <a:normAutofit/>
          </a:bodyPr>
          <a:lstStyle/>
          <a:p>
            <a:pPr marL="45720" indent="0">
              <a:buNone/>
            </a:pPr>
            <a:r>
              <a:rPr lang="es-MX" sz="2800" b="1" dirty="0">
                <a:solidFill>
                  <a:schemeClr val="accent5">
                    <a:lumMod val="50000"/>
                  </a:schemeClr>
                </a:solidFill>
                <a:effectLst>
                  <a:outerShdw blurRad="38100" dist="38100" dir="2700000" algn="tl">
                    <a:srgbClr val="000000">
                      <a:alpha val="43137"/>
                    </a:srgbClr>
                  </a:outerShdw>
                </a:effectLst>
              </a:rPr>
              <a:t>Inversión en capacidad</a:t>
            </a:r>
            <a:endParaRPr lang="es-MX" sz="2800" dirty="0" smtClean="0">
              <a:solidFill>
                <a:schemeClr val="accent5">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r>
              <a:rPr lang="es-MX" sz="2300" dirty="0" smtClean="0">
                <a:solidFill>
                  <a:schemeClr val="tx1"/>
                </a:solidFill>
                <a:latin typeface="Calibri" panose="020F0502020204030204" pitchFamily="34" charset="0"/>
                <a:cs typeface="Calibri" panose="020F0502020204030204" pitchFamily="34" charset="0"/>
              </a:rPr>
              <a:t>La </a:t>
            </a:r>
            <a:r>
              <a:rPr lang="es-MX" sz="2300" dirty="0">
                <a:solidFill>
                  <a:schemeClr val="tx1"/>
                </a:solidFill>
                <a:latin typeface="Calibri" panose="020F0502020204030204" pitchFamily="34" charset="0"/>
                <a:cs typeface="Calibri" panose="020F0502020204030204" pitchFamily="34" charset="0"/>
              </a:rPr>
              <a:t>capacidad de producción para sostener un precio es un factor importante para hacer creíble una estrategia que impida la entrada ya que se trata de una decisión, en principio irreversible, y por ende creíble. </a:t>
            </a:r>
          </a:p>
          <a:p>
            <a:r>
              <a:rPr lang="es-MX" sz="2300" dirty="0">
                <a:solidFill>
                  <a:schemeClr val="tx1"/>
                </a:solidFill>
                <a:latin typeface="Calibri" panose="020F0502020204030204" pitchFamily="34" charset="0"/>
                <a:cs typeface="Calibri" panose="020F0502020204030204" pitchFamily="34" charset="0"/>
              </a:rPr>
              <a:t>Para tener credibilidad la empresa puede invertir en capacidad en la primera etapa, cuando existe la posibilidad de entrada. Esto crea una asimetría con la posible entrante. </a:t>
            </a:r>
          </a:p>
        </p:txBody>
      </p:sp>
      <p:pic>
        <p:nvPicPr>
          <p:cNvPr id="4" name="Imagen 3"/>
          <p:cNvPicPr>
            <a:picLocks noChangeAspect="1"/>
          </p:cNvPicPr>
          <p:nvPr/>
        </p:nvPicPr>
        <p:blipFill>
          <a:blip r:embed="rId2"/>
          <a:stretch>
            <a:fillRect/>
          </a:stretch>
        </p:blipFill>
        <p:spPr>
          <a:xfrm>
            <a:off x="6150320" y="1645966"/>
            <a:ext cx="5647660" cy="3096000"/>
          </a:xfrm>
          <a:prstGeom prst="rect">
            <a:avLst/>
          </a:prstGeom>
        </p:spPr>
      </p:pic>
      <p:sp>
        <p:nvSpPr>
          <p:cNvPr id="5" name="Rectángulo 4"/>
          <p:cNvSpPr/>
          <p:nvPr/>
        </p:nvSpPr>
        <p:spPr>
          <a:xfrm>
            <a:off x="493058" y="5468488"/>
            <a:ext cx="11304922" cy="769441"/>
          </a:xfrm>
          <a:prstGeom prst="rect">
            <a:avLst/>
          </a:prstGeom>
        </p:spPr>
        <p:txBody>
          <a:bodyPr wrap="square">
            <a:spAutoFit/>
          </a:bodyPr>
          <a:lstStyle/>
          <a:p>
            <a:r>
              <a:rPr lang="es-MX" sz="2200" dirty="0">
                <a:latin typeface="Calibri" panose="020F0502020204030204" pitchFamily="34" charset="0"/>
                <a:cs typeface="Calibri" panose="020F0502020204030204" pitchFamily="34" charset="0"/>
              </a:rPr>
              <a:t>La establecida manipula el entorno subyacente (su capacidad para producir) de tal manera que le permitirá tener una ventaja sobre la entrante en potencia.</a:t>
            </a:r>
          </a:p>
        </p:txBody>
      </p:sp>
      <p:sp>
        <p:nvSpPr>
          <p:cNvPr id="6" name="Rectángulo 5"/>
          <p:cNvSpPr/>
          <p:nvPr/>
        </p:nvSpPr>
        <p:spPr>
          <a:xfrm>
            <a:off x="6145519" y="4849614"/>
            <a:ext cx="5652461" cy="584775"/>
          </a:xfrm>
          <a:prstGeom prst="rect">
            <a:avLst/>
          </a:prstGeom>
        </p:spPr>
        <p:txBody>
          <a:bodyPr wrap="square">
            <a:spAutoFit/>
          </a:bodyPr>
          <a:lstStyle/>
          <a:p>
            <a:r>
              <a:rPr lang="es-MX" sz="1600" dirty="0"/>
              <a:t>https://www.iagua.es/noticias/mapama/desaladora-torrevieja-triplicara-capacidad-gracias-inversion-45-millones-euros</a:t>
            </a:r>
          </a:p>
        </p:txBody>
      </p:sp>
    </p:spTree>
    <p:extLst>
      <p:ext uri="{BB962C8B-B14F-4D97-AF65-F5344CB8AC3E}">
        <p14:creationId xmlns:p14="http://schemas.microsoft.com/office/powerpoint/2010/main" val="1282513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13347" y="481265"/>
                <a:ext cx="11181348" cy="6047872"/>
              </a:xfrm>
            </p:spPr>
            <p:txBody>
              <a:bodyPr>
                <a:noAutofit/>
              </a:bodyPr>
              <a:lstStyle/>
              <a:p>
                <a:pPr marL="45720" indent="0">
                  <a:buNone/>
                </a:pPr>
                <a:r>
                  <a:rPr lang="es-MX" dirty="0" smtClean="0">
                    <a:solidFill>
                      <a:schemeClr val="tx1"/>
                    </a:solidFill>
                    <a:latin typeface="Calibri" panose="020F0502020204030204" pitchFamily="34" charset="0"/>
                    <a:cs typeface="Calibri" panose="020F0502020204030204" pitchFamily="34" charset="0"/>
                  </a:rPr>
                  <a:t>Lo anterior puede ilustrarse con el modelo propuesto por </a:t>
                </a:r>
                <a:r>
                  <a:rPr lang="es-MX" dirty="0" err="1">
                    <a:solidFill>
                      <a:schemeClr val="tx1"/>
                    </a:solidFill>
                    <a:latin typeface="Calibri" panose="020F0502020204030204" pitchFamily="34" charset="0"/>
                    <a:cs typeface="Calibri" panose="020F0502020204030204" pitchFamily="34" charset="0"/>
                  </a:rPr>
                  <a:t>Jacquemin</a:t>
                </a:r>
                <a:r>
                  <a:rPr lang="es-MX" dirty="0">
                    <a:solidFill>
                      <a:schemeClr val="tx1"/>
                    </a:solidFill>
                    <a:latin typeface="Calibri" panose="020F0502020204030204" pitchFamily="34" charset="0"/>
                    <a:cs typeface="Calibri" panose="020F0502020204030204" pitchFamily="34" charset="0"/>
                  </a:rPr>
                  <a:t> (1987). Suponga que la empresa establecida escoge su nivel de capital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1</a:t>
                </a:r>
                <a:r>
                  <a:rPr lang="es-MX" dirty="0">
                    <a:solidFill>
                      <a:schemeClr val="tx1"/>
                    </a:solidFill>
                    <a:latin typeface="Calibri" panose="020F0502020204030204" pitchFamily="34" charset="0"/>
                    <a:cs typeface="Calibri" panose="020F0502020204030204" pitchFamily="34" charset="0"/>
                  </a:rPr>
                  <a:t>, que corresponde a una inversión irrecuperable.</a:t>
                </a:r>
              </a:p>
              <a:p>
                <a:pPr marL="45720" indent="0">
                  <a:buNone/>
                </a:pPr>
                <a:r>
                  <a:rPr lang="es-MX" dirty="0">
                    <a:solidFill>
                      <a:schemeClr val="tx1"/>
                    </a:solidFill>
                    <a:latin typeface="Calibri" panose="020F0502020204030204" pitchFamily="34" charset="0"/>
                    <a:cs typeface="Calibri" panose="020F0502020204030204" pitchFamily="34" charset="0"/>
                  </a:rPr>
                  <a:t>La entrante escoge en la segunda etapa su capital,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2</a:t>
                </a:r>
                <a:r>
                  <a:rPr lang="es-MX"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después de haber averiguado el nivel de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Las funciones de ganancia de ambas empresas son:</a:t>
                </a:r>
              </a:p>
              <a:p>
                <a:pPr marL="45720" indent="0" algn="ctr">
                  <a:buNone/>
                </a:pPr>
                <a:r>
                  <a:rPr lang="es-MX" i="1" dirty="0" smtClean="0">
                    <a:solidFill>
                      <a:schemeClr val="tx1"/>
                    </a:solidFill>
                    <a:latin typeface="Symbol" panose="05050102010706020507" pitchFamily="18" charset="2"/>
                    <a:cs typeface="Times New Roman" panose="02020603050405020304" pitchFamily="18" charset="0"/>
                  </a:rPr>
                  <a:t>p</a:t>
                </a:r>
                <a:r>
                  <a:rPr lang="es-MX" baseline="-25000" dirty="0" smtClean="0">
                    <a:solidFill>
                      <a:schemeClr val="tx1"/>
                    </a:solidFill>
                    <a:latin typeface="Times New Roman" panose="02020603050405020304" pitchFamily="18" charset="0"/>
                    <a:cs typeface="Times New Roman" panose="02020603050405020304" pitchFamily="18" charset="0"/>
                  </a:rPr>
                  <a:t>1</a:t>
                </a:r>
                <a:r>
                  <a:rPr lang="es-MX" dirty="0" smtClean="0">
                    <a:solidFill>
                      <a:schemeClr val="tx1"/>
                    </a:solidFill>
                    <a:latin typeface="Times New Roman" panose="02020603050405020304" pitchFamily="18" charset="0"/>
                    <a:cs typeface="Times New Roman" panose="02020603050405020304" pitchFamily="18" charset="0"/>
                  </a:rPr>
                  <a:t>(</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1</a:t>
                </a:r>
                <a:r>
                  <a:rPr lang="es-MX" dirty="0" smtClean="0">
                    <a:solidFill>
                      <a:schemeClr val="tx1"/>
                    </a:solidFill>
                    <a:latin typeface="Times New Roman" panose="02020603050405020304" pitchFamily="18" charset="0"/>
                    <a:cs typeface="Times New Roman" panose="02020603050405020304" pitchFamily="18" charset="0"/>
                  </a:rPr>
                  <a:t>,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2</a:t>
                </a:r>
                <a:r>
                  <a:rPr lang="es-MX" dirty="0" smtClean="0">
                    <a:solidFill>
                      <a:schemeClr val="tx1"/>
                    </a:solidFill>
                    <a:latin typeface="Times New Roman" panose="02020603050405020304" pitchFamily="18" charset="0"/>
                    <a:cs typeface="Times New Roman" panose="02020603050405020304" pitchFamily="18" charset="0"/>
                  </a:rPr>
                  <a:t>) =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1</a:t>
                </a:r>
                <a:r>
                  <a:rPr lang="es-MX" dirty="0" smtClean="0">
                    <a:solidFill>
                      <a:schemeClr val="tx1"/>
                    </a:solidFill>
                    <a:latin typeface="Times New Roman" panose="02020603050405020304" pitchFamily="18" charset="0"/>
                    <a:cs typeface="Times New Roman" panose="02020603050405020304" pitchFamily="18" charset="0"/>
                  </a:rPr>
                  <a:t>(1 –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1</a:t>
                </a:r>
                <a:r>
                  <a:rPr lang="es-MX" dirty="0" smtClean="0">
                    <a:solidFill>
                      <a:schemeClr val="tx1"/>
                    </a:solidFill>
                    <a:latin typeface="Times New Roman" panose="02020603050405020304" pitchFamily="18" charset="0"/>
                    <a:cs typeface="Times New Roman" panose="02020603050405020304" pitchFamily="18" charset="0"/>
                  </a:rPr>
                  <a:t> –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2</a:t>
                </a:r>
                <a:r>
                  <a:rPr lang="es-MX" dirty="0" smtClean="0">
                    <a:solidFill>
                      <a:schemeClr val="tx1"/>
                    </a:solidFill>
                    <a:latin typeface="Times New Roman" panose="02020603050405020304" pitchFamily="18" charset="0"/>
                    <a:cs typeface="Times New Roman" panose="02020603050405020304" pitchFamily="18" charset="0"/>
                  </a:rPr>
                  <a:t>)</a:t>
                </a:r>
                <a:endParaRPr lang="es-MX" dirty="0">
                  <a:solidFill>
                    <a:schemeClr val="tx1"/>
                  </a:solidFill>
                  <a:latin typeface="Times New Roman" panose="02020603050405020304" pitchFamily="18" charset="0"/>
                  <a:cs typeface="Times New Roman" panose="02020603050405020304" pitchFamily="18" charset="0"/>
                </a:endParaRPr>
              </a:p>
              <a:p>
                <a:pPr marL="45720" indent="0" algn="ctr">
                  <a:buNone/>
                </a:pPr>
                <a:r>
                  <a:rPr lang="es-MX" i="1" dirty="0" smtClean="0">
                    <a:solidFill>
                      <a:schemeClr val="tx1"/>
                    </a:solidFill>
                    <a:latin typeface="Symbol" panose="05050102010706020507" pitchFamily="18" charset="2"/>
                    <a:cs typeface="Times New Roman" panose="02020603050405020304" pitchFamily="18" charset="0"/>
                  </a:rPr>
                  <a:t>p</a:t>
                </a:r>
                <a:r>
                  <a:rPr lang="es-MX" baseline="-25000" dirty="0" smtClean="0">
                    <a:solidFill>
                      <a:schemeClr val="tx1"/>
                    </a:solidFill>
                    <a:latin typeface="Times New Roman" panose="02020603050405020304" pitchFamily="18" charset="0"/>
                    <a:cs typeface="Times New Roman" panose="02020603050405020304" pitchFamily="18" charset="0"/>
                  </a:rPr>
                  <a:t>2</a:t>
                </a:r>
                <a:r>
                  <a:rPr lang="es-MX" dirty="0" smtClean="0">
                    <a:solidFill>
                      <a:schemeClr val="tx1"/>
                    </a:solidFill>
                    <a:latin typeface="Times New Roman" panose="02020603050405020304" pitchFamily="18" charset="0"/>
                    <a:cs typeface="Times New Roman" panose="02020603050405020304" pitchFamily="18" charset="0"/>
                  </a:rPr>
                  <a:t>(</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1</a:t>
                </a:r>
                <a:r>
                  <a:rPr lang="es-MX" dirty="0">
                    <a:solidFill>
                      <a:schemeClr val="tx1"/>
                    </a:solidFill>
                    <a:latin typeface="Times New Roman" panose="02020603050405020304" pitchFamily="18" charset="0"/>
                    <a:cs typeface="Times New Roman" panose="02020603050405020304" pitchFamily="18" charset="0"/>
                  </a:rPr>
                  <a:t>,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2</a:t>
                </a:r>
                <a:r>
                  <a:rPr lang="es-MX" dirty="0">
                    <a:solidFill>
                      <a:schemeClr val="tx1"/>
                    </a:solidFill>
                    <a:latin typeface="Times New Roman" panose="02020603050405020304" pitchFamily="18" charset="0"/>
                    <a:cs typeface="Times New Roman" panose="02020603050405020304" pitchFamily="18" charset="0"/>
                  </a:rPr>
                  <a:t>) = </a:t>
                </a:r>
                <a:r>
                  <a:rPr lang="es-MX" i="1" dirty="0" smtClean="0">
                    <a:solidFill>
                      <a:schemeClr val="tx1"/>
                    </a:solidFill>
                    <a:latin typeface="Times New Roman" panose="02020603050405020304" pitchFamily="18" charset="0"/>
                    <a:cs typeface="Times New Roman" panose="02020603050405020304" pitchFamily="18" charset="0"/>
                  </a:rPr>
                  <a:t>K</a:t>
                </a:r>
                <a:r>
                  <a:rPr lang="es-MX" baseline="-25000" dirty="0" smtClean="0">
                    <a:solidFill>
                      <a:schemeClr val="tx1"/>
                    </a:solidFill>
                    <a:latin typeface="Times New Roman" panose="02020603050405020304" pitchFamily="18" charset="0"/>
                    <a:cs typeface="Times New Roman" panose="02020603050405020304" pitchFamily="18" charset="0"/>
                  </a:rPr>
                  <a:t>2</a:t>
                </a:r>
                <a:r>
                  <a:rPr lang="es-MX" dirty="0" smtClean="0">
                    <a:solidFill>
                      <a:schemeClr val="tx1"/>
                    </a:solidFill>
                    <a:latin typeface="Times New Roman" panose="02020603050405020304" pitchFamily="18" charset="0"/>
                    <a:cs typeface="Times New Roman" panose="02020603050405020304" pitchFamily="18" charset="0"/>
                  </a:rPr>
                  <a:t>(1 </a:t>
                </a:r>
                <a:r>
                  <a:rPr lang="es-MX" dirty="0">
                    <a:solidFill>
                      <a:schemeClr val="tx1"/>
                    </a:solidFill>
                    <a:latin typeface="Times New Roman" panose="02020603050405020304" pitchFamily="18" charset="0"/>
                    <a:cs typeface="Times New Roman" panose="02020603050405020304" pitchFamily="18" charset="0"/>
                  </a:rPr>
                  <a:t>–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1</a:t>
                </a:r>
                <a:r>
                  <a:rPr lang="es-MX" dirty="0">
                    <a:solidFill>
                      <a:schemeClr val="tx1"/>
                    </a:solidFill>
                    <a:latin typeface="Times New Roman" panose="02020603050405020304" pitchFamily="18" charset="0"/>
                    <a:cs typeface="Times New Roman" panose="02020603050405020304" pitchFamily="18" charset="0"/>
                  </a:rPr>
                  <a:t> –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2</a:t>
                </a:r>
                <a:r>
                  <a:rPr lang="es-MX" dirty="0">
                    <a:solidFill>
                      <a:schemeClr val="tx1"/>
                    </a:solidFill>
                    <a:latin typeface="Times New Roman" panose="02020603050405020304" pitchFamily="18" charset="0"/>
                    <a:cs typeface="Times New Roman" panose="02020603050405020304" pitchFamily="18" charset="0"/>
                  </a:rPr>
                  <a:t>) </a:t>
                </a:r>
                <a:endParaRPr lang="es-MX" dirty="0" smtClean="0">
                  <a:solidFill>
                    <a:schemeClr val="tx1"/>
                  </a:solidFill>
                  <a:latin typeface="Times New Roman" panose="02020603050405020304" pitchFamily="18" charset="0"/>
                  <a:cs typeface="Times New Roman" panose="02020603050405020304" pitchFamily="18" charset="0"/>
                </a:endParaRPr>
              </a:p>
              <a:p>
                <a:pPr marL="45720" indent="0">
                  <a:buNone/>
                </a:pPr>
                <a:r>
                  <a:rPr lang="es-MX" dirty="0" smtClean="0">
                    <a:solidFill>
                      <a:schemeClr val="tx1"/>
                    </a:solidFill>
                    <a:latin typeface="Calibri" panose="020F0502020204030204" pitchFamily="34" charset="0"/>
                    <a:cs typeface="Calibri" panose="020F0502020204030204" pitchFamily="34" charset="0"/>
                  </a:rPr>
                  <a:t>en </a:t>
                </a:r>
                <a:r>
                  <a:rPr lang="es-MX" dirty="0">
                    <a:solidFill>
                      <a:schemeClr val="tx1"/>
                    </a:solidFill>
                    <a:latin typeface="Calibri" panose="020F0502020204030204" pitchFamily="34" charset="0"/>
                    <a:cs typeface="Calibri" panose="020F0502020204030204" pitchFamily="34" charset="0"/>
                  </a:rPr>
                  <a:t>donde la competencia de precios y las funciones de ganancia son formas reducidas. Maximizando la función para la empresa 2 y despejando </a:t>
                </a:r>
                <a:r>
                  <a:rPr lang="es-MX" i="1" dirty="0">
                    <a:solidFill>
                      <a:schemeClr val="tx1"/>
                    </a:solidFill>
                    <a:latin typeface="Times New Roman" panose="02020603050405020304" pitchFamily="18" charset="0"/>
                    <a:cs typeface="Times New Roman" panose="02020603050405020304" pitchFamily="18" charset="0"/>
                  </a:rPr>
                  <a:t>K</a:t>
                </a:r>
                <a:r>
                  <a:rPr lang="es-MX" baseline="-25000" dirty="0">
                    <a:solidFill>
                      <a:schemeClr val="tx1"/>
                    </a:solidFill>
                    <a:latin typeface="Times New Roman" panose="02020603050405020304" pitchFamily="18" charset="0"/>
                    <a:cs typeface="Times New Roman" panose="02020603050405020304" pitchFamily="18" charset="0"/>
                  </a:rPr>
                  <a:t>2</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se obtiene la función de reacción de la entrante</a:t>
                </a:r>
              </a:p>
              <a:p>
                <a:pPr marL="45720" indent="0">
                  <a:buNone/>
                </a:pPr>
                <a14:m>
                  <m:oMathPara xmlns:m="http://schemas.openxmlformats.org/officeDocument/2006/math">
                    <m:oMathParaPr>
                      <m:jc m:val="centerGroup"/>
                    </m:oMathParaPr>
                    <m:oMath xmlns:m="http://schemas.openxmlformats.org/officeDocument/2006/math">
                      <m:sSub>
                        <m:sSubPr>
                          <m:ctrlPr>
                            <a:rPr lang="es-MX"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2</m:t>
                          </m:r>
                        </m:sub>
                      </m:sSub>
                      <m:r>
                        <a:rPr lang="es-MX" b="0" i="1" smtClean="0">
                          <a:solidFill>
                            <a:schemeClr val="tx1"/>
                          </a:solidFill>
                          <a:latin typeface="Cambria Math" panose="02040503050406030204" pitchFamily="18" charset="0"/>
                          <a:cs typeface="Calibri" panose="020F0502020204030204" pitchFamily="34" charset="0"/>
                        </a:rPr>
                        <m:t>=</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𝑅</m:t>
                          </m:r>
                        </m:e>
                        <m:sub>
                          <m:r>
                            <a:rPr lang="es-MX" b="0" i="1" smtClean="0">
                              <a:solidFill>
                                <a:schemeClr val="tx1"/>
                              </a:solidFill>
                              <a:latin typeface="Cambria Math" panose="02040503050406030204" pitchFamily="18" charset="0"/>
                              <a:cs typeface="Calibri" panose="020F0502020204030204" pitchFamily="34" charset="0"/>
                            </a:rPr>
                            <m:t>2</m:t>
                          </m:r>
                        </m:sub>
                      </m:sSub>
                      <m:d>
                        <m:dPr>
                          <m:ctrlPr>
                            <a:rPr lang="es-MX" b="0" i="1" smtClean="0">
                              <a:solidFill>
                                <a:schemeClr val="tx1"/>
                              </a:solidFill>
                              <a:latin typeface="Cambria Math" panose="02040503050406030204" pitchFamily="18" charset="0"/>
                              <a:cs typeface="Calibri" panose="020F0502020204030204" pitchFamily="34" charset="0"/>
                            </a:rPr>
                          </m:ctrlPr>
                        </m:dPr>
                        <m:e>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1</m:t>
                              </m:r>
                            </m:sub>
                          </m:sSub>
                        </m:e>
                      </m:d>
                      <m:r>
                        <a:rPr lang="es-MX" b="0" i="1" smtClean="0">
                          <a:solidFill>
                            <a:schemeClr val="tx1"/>
                          </a:solidFill>
                          <a:latin typeface="Cambria Math" panose="02040503050406030204" pitchFamily="18" charset="0"/>
                          <a:cs typeface="Calibri" panose="020F0502020204030204" pitchFamily="34" charset="0"/>
                        </a:rPr>
                        <m:t>=</m:t>
                      </m:r>
                      <m:f>
                        <m:fPr>
                          <m:ctrlPr>
                            <a:rPr lang="es-MX" b="0" i="1" smtClean="0">
                              <a:solidFill>
                                <a:schemeClr val="tx1"/>
                              </a:solidFill>
                              <a:latin typeface="Cambria Math" panose="02040503050406030204" pitchFamily="18" charset="0"/>
                              <a:cs typeface="Calibri" panose="020F0502020204030204" pitchFamily="34" charset="0"/>
                            </a:rPr>
                          </m:ctrlPr>
                        </m:fPr>
                        <m:num>
                          <m:r>
                            <a:rPr lang="es-MX" b="0" i="1" smtClean="0">
                              <a:solidFill>
                                <a:schemeClr val="tx1"/>
                              </a:solidFill>
                              <a:latin typeface="Cambria Math" panose="02040503050406030204" pitchFamily="18" charset="0"/>
                              <a:cs typeface="Calibri" panose="020F0502020204030204" pitchFamily="34" charset="0"/>
                            </a:rPr>
                            <m:t>1−</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1</m:t>
                              </m:r>
                            </m:sub>
                          </m:sSub>
                        </m:num>
                        <m:den>
                          <m:r>
                            <a:rPr lang="es-MX" b="0" i="1" smtClean="0">
                              <a:solidFill>
                                <a:schemeClr val="tx1"/>
                              </a:solidFill>
                              <a:latin typeface="Cambria Math" panose="02040503050406030204" pitchFamily="18" charset="0"/>
                              <a:cs typeface="Calibri" panose="020F0502020204030204" pitchFamily="34" charset="0"/>
                            </a:rPr>
                            <m:t>2</m:t>
                          </m:r>
                        </m:den>
                      </m:f>
                    </m:oMath>
                  </m:oMathPara>
                </a14:m>
                <a:endParaRPr lang="es-MX" dirty="0">
                  <a:solidFill>
                    <a:schemeClr val="tx1"/>
                  </a:solidFill>
                  <a:latin typeface="Calibri" panose="020F0502020204030204" pitchFamily="34" charset="0"/>
                  <a:cs typeface="Calibri" panose="020F0502020204030204" pitchFamily="34" charset="0"/>
                </a:endParaRPr>
              </a:p>
              <a:p>
                <a:pPr marL="45720" indent="0">
                  <a:buNone/>
                </a:pPr>
                <a:r>
                  <a:rPr lang="es-MX" dirty="0">
                    <a:solidFill>
                      <a:schemeClr val="tx1"/>
                    </a:solidFill>
                    <a:latin typeface="Calibri" panose="020F0502020204030204" pitchFamily="34" charset="0"/>
                    <a:cs typeface="Calibri" panose="020F0502020204030204" pitchFamily="34" charset="0"/>
                  </a:rPr>
                  <a:t>La establecida incorpora esta información en su función de beneficios y maximiza</a:t>
                </a:r>
              </a:p>
              <a:p>
                <a:pPr marL="45720" indent="0">
                  <a:buNone/>
                </a:pPr>
                <a14:m>
                  <m:oMathPara xmlns:m="http://schemas.openxmlformats.org/officeDocument/2006/math">
                    <m:oMathParaPr>
                      <m:jc m:val="centerGroup"/>
                    </m:oMathParaPr>
                    <m:oMath xmlns:m="http://schemas.openxmlformats.org/officeDocument/2006/math">
                      <m:sSub>
                        <m:sSubPr>
                          <m:ctrlPr>
                            <a:rPr lang="es-MX" i="1">
                              <a:solidFill>
                                <a:schemeClr val="tx1"/>
                              </a:solidFill>
                              <a:latin typeface="Cambria Math" panose="02040503050406030204" pitchFamily="18" charset="0"/>
                              <a:cs typeface="Calibri" panose="020F0502020204030204" pitchFamily="34" charset="0"/>
                            </a:rPr>
                          </m:ctrlPr>
                        </m:sSubPr>
                        <m:e>
                          <m:r>
                            <a:rPr lang="es-MX"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𝜋</m:t>
                          </m:r>
                        </m:e>
                        <m:sub>
                          <m:r>
                            <a:rPr lang="es-MX" b="0" i="1" smtClean="0">
                              <a:solidFill>
                                <a:schemeClr val="tx1"/>
                              </a:solidFill>
                              <a:latin typeface="Cambria Math" panose="02040503050406030204" pitchFamily="18" charset="0"/>
                              <a:cs typeface="Calibri" panose="020F0502020204030204" pitchFamily="34" charset="0"/>
                            </a:rPr>
                            <m:t>1</m:t>
                          </m:r>
                        </m:sub>
                      </m:sSub>
                      <m:r>
                        <a:rPr lang="es-MX" i="1">
                          <a:solidFill>
                            <a:schemeClr val="tx1"/>
                          </a:solidFill>
                          <a:latin typeface="Cambria Math" panose="02040503050406030204" pitchFamily="18" charset="0"/>
                          <a:cs typeface="Calibri" panose="020F0502020204030204" pitchFamily="34" charset="0"/>
                        </a:rPr>
                        <m:t>=</m:t>
                      </m:r>
                      <m:sSub>
                        <m:sSubPr>
                          <m:ctrlPr>
                            <a:rPr lang="es-MX" i="1">
                              <a:solidFill>
                                <a:schemeClr val="tx1"/>
                              </a:solidFill>
                              <a:latin typeface="Cambria Math" panose="02040503050406030204" pitchFamily="18" charset="0"/>
                              <a:cs typeface="Calibri" panose="020F0502020204030204" pitchFamily="34" charset="0"/>
                            </a:rPr>
                          </m:ctrlPr>
                        </m:sSubPr>
                        <m:e>
                          <m:r>
                            <a:rPr lang="es-MX" i="1">
                              <a:solidFill>
                                <a:schemeClr val="tx1"/>
                              </a:solidFill>
                              <a:latin typeface="Cambria Math" panose="02040503050406030204" pitchFamily="18" charset="0"/>
                              <a:cs typeface="Calibri" panose="020F0502020204030204" pitchFamily="34" charset="0"/>
                            </a:rPr>
                            <m:t>𝐾</m:t>
                          </m:r>
                        </m:e>
                        <m:sub>
                          <m:r>
                            <a:rPr lang="es-MX" i="1">
                              <a:solidFill>
                                <a:schemeClr val="tx1"/>
                              </a:solidFill>
                              <a:latin typeface="Cambria Math" panose="02040503050406030204" pitchFamily="18" charset="0"/>
                              <a:cs typeface="Calibri" panose="020F0502020204030204" pitchFamily="34" charset="0"/>
                            </a:rPr>
                            <m:t>1</m:t>
                          </m:r>
                        </m:sub>
                      </m:sSub>
                      <m:d>
                        <m:dPr>
                          <m:ctrlPr>
                            <a:rPr lang="es-MX" i="1" smtClean="0">
                              <a:solidFill>
                                <a:schemeClr val="tx1"/>
                              </a:solidFill>
                              <a:latin typeface="Cambria Math" panose="02040503050406030204" pitchFamily="18" charset="0"/>
                              <a:cs typeface="Calibri" panose="020F0502020204030204" pitchFamily="34" charset="0"/>
                            </a:rPr>
                          </m:ctrlPr>
                        </m:dPr>
                        <m:e>
                          <m:r>
                            <a:rPr lang="es-MX" b="0" i="1" smtClean="0">
                              <a:solidFill>
                                <a:schemeClr val="tx1"/>
                              </a:solidFill>
                              <a:latin typeface="Cambria Math" panose="02040503050406030204" pitchFamily="18" charset="0"/>
                              <a:cs typeface="Calibri" panose="020F0502020204030204" pitchFamily="34" charset="0"/>
                            </a:rPr>
                            <m:t>1−</m:t>
                          </m:r>
                          <m:sSub>
                            <m:sSubPr>
                              <m:ctrlPr>
                                <a:rPr lang="es-MX" i="1">
                                  <a:solidFill>
                                    <a:schemeClr val="tx1"/>
                                  </a:solidFill>
                                  <a:latin typeface="Cambria Math" panose="02040503050406030204" pitchFamily="18" charset="0"/>
                                  <a:cs typeface="Calibri" panose="020F0502020204030204" pitchFamily="34" charset="0"/>
                                </a:rPr>
                              </m:ctrlPr>
                            </m:sSubPr>
                            <m:e>
                              <m:r>
                                <a:rPr lang="es-MX" i="1">
                                  <a:solidFill>
                                    <a:schemeClr val="tx1"/>
                                  </a:solidFill>
                                  <a:latin typeface="Cambria Math" panose="02040503050406030204" pitchFamily="18" charset="0"/>
                                  <a:cs typeface="Calibri" panose="020F0502020204030204" pitchFamily="34" charset="0"/>
                                </a:rPr>
                                <m:t>𝐾</m:t>
                              </m:r>
                            </m:e>
                            <m:sub>
                              <m:r>
                                <a:rPr lang="es-MX" i="1">
                                  <a:solidFill>
                                    <a:schemeClr val="tx1"/>
                                  </a:solidFill>
                                  <a:latin typeface="Cambria Math" panose="02040503050406030204" pitchFamily="18" charset="0"/>
                                  <a:cs typeface="Calibri" panose="020F0502020204030204" pitchFamily="34" charset="0"/>
                                </a:rPr>
                                <m:t>1</m:t>
                              </m:r>
                            </m:sub>
                          </m:sSub>
                          <m:r>
                            <a:rPr lang="es-MX" b="0" i="1" smtClean="0">
                              <a:solidFill>
                                <a:schemeClr val="tx1"/>
                              </a:solidFill>
                              <a:latin typeface="Cambria Math" panose="02040503050406030204" pitchFamily="18" charset="0"/>
                              <a:cs typeface="Calibri" panose="020F0502020204030204" pitchFamily="34" charset="0"/>
                            </a:rPr>
                            <m:t>−</m:t>
                          </m:r>
                          <m:f>
                            <m:fPr>
                              <m:ctrlPr>
                                <a:rPr lang="es-MX" i="1">
                                  <a:solidFill>
                                    <a:schemeClr val="tx1"/>
                                  </a:solidFill>
                                  <a:latin typeface="Cambria Math" panose="02040503050406030204" pitchFamily="18" charset="0"/>
                                  <a:cs typeface="Calibri" panose="020F0502020204030204" pitchFamily="34" charset="0"/>
                                </a:rPr>
                              </m:ctrlPr>
                            </m:fPr>
                            <m:num>
                              <m:r>
                                <a:rPr lang="es-MX" i="1">
                                  <a:solidFill>
                                    <a:schemeClr val="tx1"/>
                                  </a:solidFill>
                                  <a:latin typeface="Cambria Math" panose="02040503050406030204" pitchFamily="18" charset="0"/>
                                  <a:cs typeface="Calibri" panose="020F0502020204030204" pitchFamily="34" charset="0"/>
                                </a:rPr>
                                <m:t>1−</m:t>
                              </m:r>
                              <m:sSub>
                                <m:sSubPr>
                                  <m:ctrlPr>
                                    <a:rPr lang="es-MX" i="1">
                                      <a:solidFill>
                                        <a:schemeClr val="tx1"/>
                                      </a:solidFill>
                                      <a:latin typeface="Cambria Math" panose="02040503050406030204" pitchFamily="18" charset="0"/>
                                      <a:cs typeface="Calibri" panose="020F0502020204030204" pitchFamily="34" charset="0"/>
                                    </a:rPr>
                                  </m:ctrlPr>
                                </m:sSubPr>
                                <m:e>
                                  <m:r>
                                    <a:rPr lang="es-MX" i="1">
                                      <a:solidFill>
                                        <a:schemeClr val="tx1"/>
                                      </a:solidFill>
                                      <a:latin typeface="Cambria Math" panose="02040503050406030204" pitchFamily="18" charset="0"/>
                                      <a:cs typeface="Calibri" panose="020F0502020204030204" pitchFamily="34" charset="0"/>
                                    </a:rPr>
                                    <m:t>𝐾</m:t>
                                  </m:r>
                                </m:e>
                                <m:sub>
                                  <m:r>
                                    <a:rPr lang="es-MX" i="1">
                                      <a:solidFill>
                                        <a:schemeClr val="tx1"/>
                                      </a:solidFill>
                                      <a:latin typeface="Cambria Math" panose="02040503050406030204" pitchFamily="18" charset="0"/>
                                      <a:cs typeface="Calibri" panose="020F0502020204030204" pitchFamily="34" charset="0"/>
                                    </a:rPr>
                                    <m:t>1</m:t>
                                  </m:r>
                                </m:sub>
                              </m:sSub>
                            </m:num>
                            <m:den>
                              <m:r>
                                <a:rPr lang="es-MX" i="1">
                                  <a:solidFill>
                                    <a:schemeClr val="tx1"/>
                                  </a:solidFill>
                                  <a:latin typeface="Cambria Math" panose="02040503050406030204" pitchFamily="18" charset="0"/>
                                  <a:cs typeface="Calibri" panose="020F0502020204030204" pitchFamily="34" charset="0"/>
                                </a:rPr>
                                <m:t>2</m:t>
                              </m:r>
                            </m:den>
                          </m:f>
                        </m:e>
                      </m:d>
                    </m:oMath>
                  </m:oMathPara>
                </a14:m>
                <a:endParaRPr lang="es-MX" dirty="0">
                  <a:solidFill>
                    <a:schemeClr val="tx1"/>
                  </a:solidFill>
                  <a:latin typeface="Calibri" panose="020F0502020204030204" pitchFamily="34" charset="0"/>
                  <a:cs typeface="Calibri" panose="020F0502020204030204" pitchFamily="34" charset="0"/>
                </a:endParaRPr>
              </a:p>
              <a:p>
                <a:pPr marL="45720" indent="0">
                  <a:buNone/>
                </a:pPr>
                <a:r>
                  <a:rPr lang="es-MX" dirty="0" smtClean="0">
                    <a:solidFill>
                      <a:schemeClr val="tx1"/>
                    </a:solidFill>
                    <a:latin typeface="Calibri" panose="020F0502020204030204" pitchFamily="34" charset="0"/>
                    <a:cs typeface="Calibri" panose="020F0502020204030204" pitchFamily="34" charset="0"/>
                  </a:rPr>
                  <a:t>Este </a:t>
                </a:r>
                <a:r>
                  <a:rPr lang="es-MX" dirty="0">
                    <a:solidFill>
                      <a:schemeClr val="tx1"/>
                    </a:solidFill>
                    <a:latin typeface="Calibri" panose="020F0502020204030204" pitchFamily="34" charset="0"/>
                    <a:cs typeface="Calibri" panose="020F0502020204030204" pitchFamily="34" charset="0"/>
                  </a:rPr>
                  <a:t>es un equilibrio de </a:t>
                </a:r>
                <a:r>
                  <a:rPr lang="es-MX" dirty="0" err="1">
                    <a:solidFill>
                      <a:schemeClr val="tx1"/>
                    </a:solidFill>
                    <a:latin typeface="Calibri" panose="020F0502020204030204" pitchFamily="34" charset="0"/>
                    <a:cs typeface="Calibri" panose="020F0502020204030204" pitchFamily="34" charset="0"/>
                  </a:rPr>
                  <a:t>Stackelberg</a:t>
                </a:r>
                <a:r>
                  <a:rPr lang="es-MX" dirty="0" smtClean="0">
                    <a:solidFill>
                      <a:schemeClr val="tx1"/>
                    </a:solidFill>
                    <a:latin typeface="Calibri" panose="020F0502020204030204" pitchFamily="34" charset="0"/>
                    <a:cs typeface="Calibri" panose="020F0502020204030204" pitchFamily="34" charset="0"/>
                  </a:rPr>
                  <a:t>. </a:t>
                </a:r>
                <a14:m>
                  <m:oMath xmlns:m="http://schemas.openxmlformats.org/officeDocument/2006/math">
                    <m:sSub>
                      <m:sSubPr>
                        <m:ctrlPr>
                          <a:rPr lang="es-MX"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1</m:t>
                        </m:r>
                      </m:sub>
                    </m:sSub>
                    <m:r>
                      <a:rPr lang="es-MX" b="0" i="1" smtClean="0">
                        <a:solidFill>
                          <a:schemeClr val="tx1"/>
                        </a:solidFill>
                        <a:latin typeface="Cambria Math" panose="02040503050406030204" pitchFamily="18" charset="0"/>
                        <a:cs typeface="Calibri" panose="020F0502020204030204" pitchFamily="34" charset="0"/>
                      </a:rPr>
                      <m:t>=</m:t>
                    </m:r>
                    <m:f>
                      <m:fPr>
                        <m:ctrlPr>
                          <a:rPr lang="es-MX" b="0" i="1" smtClean="0">
                            <a:solidFill>
                              <a:schemeClr val="tx1"/>
                            </a:solidFill>
                            <a:latin typeface="Cambria Math" panose="02040503050406030204" pitchFamily="18" charset="0"/>
                            <a:cs typeface="Calibri" panose="020F0502020204030204" pitchFamily="34" charset="0"/>
                          </a:rPr>
                        </m:ctrlPr>
                      </m:fPr>
                      <m:num>
                        <m:r>
                          <a:rPr lang="es-MX" b="0" i="1" smtClean="0">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2</m:t>
                        </m:r>
                      </m:den>
                    </m:f>
                    <m:r>
                      <a:rPr lang="es-MX" b="0" i="1" smtClean="0">
                        <a:solidFill>
                          <a:schemeClr val="tx1"/>
                        </a:solidFill>
                        <a:latin typeface="Cambria Math" panose="02040503050406030204" pitchFamily="18" charset="0"/>
                        <a:cs typeface="Calibri" panose="020F0502020204030204" pitchFamily="34" charset="0"/>
                      </a:rPr>
                      <m:t>,  </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2</m:t>
                        </m:r>
                      </m:sub>
                    </m:sSub>
                    <m:r>
                      <a:rPr lang="es-MX" b="0" i="1" smtClean="0">
                        <a:solidFill>
                          <a:schemeClr val="tx1"/>
                        </a:solidFill>
                        <a:latin typeface="Cambria Math" panose="02040503050406030204" pitchFamily="18" charset="0"/>
                        <a:cs typeface="Calibri" panose="020F0502020204030204" pitchFamily="34" charset="0"/>
                      </a:rPr>
                      <m:t>=</m:t>
                    </m:r>
                    <m:f>
                      <m:fPr>
                        <m:ctrlPr>
                          <a:rPr lang="es-MX" b="0" i="1" smtClean="0">
                            <a:solidFill>
                              <a:schemeClr val="tx1"/>
                            </a:solidFill>
                            <a:latin typeface="Cambria Math" panose="02040503050406030204" pitchFamily="18" charset="0"/>
                            <a:cs typeface="Calibri" panose="020F0502020204030204" pitchFamily="34" charset="0"/>
                          </a:rPr>
                        </m:ctrlPr>
                      </m:fPr>
                      <m:num>
                        <m:r>
                          <a:rPr lang="es-MX" b="0" i="1" smtClean="0">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4</m:t>
                        </m:r>
                      </m:den>
                    </m:f>
                    <m:r>
                      <a:rPr lang="es-MX" b="0" i="1" smtClean="0">
                        <a:solidFill>
                          <a:schemeClr val="tx1"/>
                        </a:solidFill>
                        <a:latin typeface="Cambria Math" panose="02040503050406030204" pitchFamily="18" charset="0"/>
                        <a:cs typeface="Calibri" panose="020F0502020204030204" pitchFamily="34" charset="0"/>
                      </a:rPr>
                      <m:t>,</m:t>
                    </m:r>
                    <m:sSub>
                      <m:sSubPr>
                        <m:ctrlPr>
                          <a:rPr lang="es-MX" i="1">
                            <a:solidFill>
                              <a:schemeClr val="tx1"/>
                            </a:solidFill>
                            <a:latin typeface="Cambria Math" panose="02040503050406030204" pitchFamily="18" charset="0"/>
                            <a:cs typeface="Calibri" panose="020F0502020204030204" pitchFamily="34" charset="0"/>
                          </a:rPr>
                        </m:ctrlPr>
                      </m:sSubPr>
                      <m:e>
                        <m:r>
                          <a:rPr lang="es-MX"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𝜋</m:t>
                        </m:r>
                      </m:e>
                      <m:sub>
                        <m:r>
                          <a:rPr lang="es-MX" i="1">
                            <a:solidFill>
                              <a:schemeClr val="tx1"/>
                            </a:solidFill>
                            <a:latin typeface="Cambria Math" panose="02040503050406030204" pitchFamily="18" charset="0"/>
                            <a:cs typeface="Calibri" panose="020F0502020204030204" pitchFamily="34" charset="0"/>
                          </a:rPr>
                          <m:t>1</m:t>
                        </m:r>
                      </m:sub>
                    </m:sSub>
                    <m:r>
                      <a:rPr lang="es-MX" i="1">
                        <a:solidFill>
                          <a:schemeClr val="tx1"/>
                        </a:solidFill>
                        <a:latin typeface="Cambria Math" panose="02040503050406030204" pitchFamily="18" charset="0"/>
                        <a:cs typeface="Calibri" panose="020F0502020204030204" pitchFamily="34" charset="0"/>
                      </a:rPr>
                      <m:t>=</m:t>
                    </m:r>
                    <m:f>
                      <m:fPr>
                        <m:ctrlPr>
                          <a:rPr lang="es-MX" i="1">
                            <a:solidFill>
                              <a:schemeClr val="tx1"/>
                            </a:solidFill>
                            <a:latin typeface="Cambria Math" panose="02040503050406030204" pitchFamily="18" charset="0"/>
                            <a:cs typeface="Calibri" panose="020F0502020204030204" pitchFamily="34" charset="0"/>
                          </a:rPr>
                        </m:ctrlPr>
                      </m:fPr>
                      <m:num>
                        <m:r>
                          <a:rPr lang="es-MX" i="1">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8</m:t>
                        </m:r>
                      </m:den>
                    </m:f>
                    <m:r>
                      <a:rPr lang="es-MX" i="1">
                        <a:solidFill>
                          <a:schemeClr val="tx1"/>
                        </a:solidFill>
                        <a:latin typeface="Cambria Math" panose="02040503050406030204" pitchFamily="18" charset="0"/>
                        <a:cs typeface="Calibri" panose="020F0502020204030204" pitchFamily="34" charset="0"/>
                      </a:rPr>
                      <m:t>,  </m:t>
                    </m:r>
                    <m:sSub>
                      <m:sSubPr>
                        <m:ctrlPr>
                          <a:rPr lang="es-MX" i="1">
                            <a:solidFill>
                              <a:schemeClr val="tx1"/>
                            </a:solidFill>
                            <a:latin typeface="Cambria Math" panose="02040503050406030204" pitchFamily="18" charset="0"/>
                            <a:cs typeface="Calibri" panose="020F0502020204030204" pitchFamily="34" charset="0"/>
                          </a:rPr>
                        </m:ctrlPr>
                      </m:sSubPr>
                      <m:e>
                        <m:r>
                          <a:rPr lang="es-MX"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𝜋</m:t>
                        </m:r>
                      </m:e>
                      <m:sub>
                        <m:r>
                          <a:rPr lang="es-MX" i="1">
                            <a:solidFill>
                              <a:schemeClr val="tx1"/>
                            </a:solidFill>
                            <a:latin typeface="Cambria Math" panose="02040503050406030204" pitchFamily="18" charset="0"/>
                            <a:cs typeface="Calibri" panose="020F0502020204030204" pitchFamily="34" charset="0"/>
                          </a:rPr>
                          <m:t>2</m:t>
                        </m:r>
                      </m:sub>
                    </m:sSub>
                    <m:r>
                      <a:rPr lang="es-MX" i="1">
                        <a:solidFill>
                          <a:schemeClr val="tx1"/>
                        </a:solidFill>
                        <a:latin typeface="Cambria Math" panose="02040503050406030204" pitchFamily="18" charset="0"/>
                        <a:cs typeface="Calibri" panose="020F0502020204030204" pitchFamily="34" charset="0"/>
                      </a:rPr>
                      <m:t>=</m:t>
                    </m:r>
                    <m:f>
                      <m:fPr>
                        <m:ctrlPr>
                          <a:rPr lang="es-MX" i="1">
                            <a:solidFill>
                              <a:schemeClr val="tx1"/>
                            </a:solidFill>
                            <a:latin typeface="Cambria Math" panose="02040503050406030204" pitchFamily="18" charset="0"/>
                            <a:cs typeface="Calibri" panose="020F0502020204030204" pitchFamily="34" charset="0"/>
                          </a:rPr>
                        </m:ctrlPr>
                      </m:fPr>
                      <m:num>
                        <m:r>
                          <a:rPr lang="es-MX" i="1">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16</m:t>
                        </m:r>
                      </m:den>
                    </m:f>
                  </m:oMath>
                </a14:m>
                <a:endParaRPr lang="es-MX" dirty="0">
                  <a:solidFill>
                    <a:schemeClr val="tx1"/>
                  </a:solidFill>
                  <a:latin typeface="Calibri" panose="020F0502020204030204" pitchFamily="34" charset="0"/>
                  <a:cs typeface="Calibri" panose="020F0502020204030204" pitchFamily="34"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13347" y="481265"/>
                <a:ext cx="11181348" cy="6047872"/>
              </a:xfrm>
              <a:blipFill rotWithShape="0">
                <a:blip r:embed="rId2"/>
                <a:stretch>
                  <a:fillRect l="-273" t="-1310" r="-327" b="-2722"/>
                </a:stretch>
              </a:blipFill>
            </p:spPr>
            <p:txBody>
              <a:bodyPr/>
              <a:lstStyle/>
              <a:p>
                <a:r>
                  <a:rPr lang="es-MX">
                    <a:noFill/>
                  </a:rPr>
                  <a:t> </a:t>
                </a:r>
              </a:p>
            </p:txBody>
          </p:sp>
        </mc:Fallback>
      </mc:AlternateContent>
    </p:spTree>
    <p:extLst>
      <p:ext uri="{BB962C8B-B14F-4D97-AF65-F5344CB8AC3E}">
        <p14:creationId xmlns:p14="http://schemas.microsoft.com/office/powerpoint/2010/main" val="2820174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143000" y="657726"/>
                <a:ext cx="9872871" cy="5438274"/>
              </a:xfrm>
            </p:spPr>
            <p:txBody>
              <a:bodyPr/>
              <a:lstStyle/>
              <a:p>
                <a:pPr marL="45720" indent="0">
                  <a:buNone/>
                </a:pPr>
                <a:r>
                  <a:rPr lang="es-MX" dirty="0" smtClean="0">
                    <a:solidFill>
                      <a:schemeClr val="tx1"/>
                    </a:solidFill>
                    <a:latin typeface="Calibri" panose="020F0502020204030204" pitchFamily="34" charset="0"/>
                    <a:cs typeface="Calibri" panose="020F0502020204030204" pitchFamily="34" charset="0"/>
                  </a:rPr>
                  <a:t>En un equilibrio de </a:t>
                </a:r>
                <a:r>
                  <a:rPr lang="es-MX" dirty="0" err="1">
                    <a:solidFill>
                      <a:schemeClr val="tx1"/>
                    </a:solidFill>
                    <a:latin typeface="Calibri" panose="020F0502020204030204" pitchFamily="34" charset="0"/>
                    <a:cs typeface="Calibri" panose="020F0502020204030204" pitchFamily="34" charset="0"/>
                  </a:rPr>
                  <a:t>Cournot</a:t>
                </a:r>
                <a:r>
                  <a:rPr lang="es-MX" dirty="0">
                    <a:solidFill>
                      <a:schemeClr val="tx1"/>
                    </a:solidFill>
                    <a:latin typeface="Calibri" panose="020F0502020204030204" pitchFamily="34" charset="0"/>
                    <a:cs typeface="Calibri" panose="020F0502020204030204" pitchFamily="34" charset="0"/>
                  </a:rPr>
                  <a:t> los resultados serían</a:t>
                </a:r>
                <a:r>
                  <a:rPr lang="es-MX" dirty="0" smtClean="0">
                    <a:solidFill>
                      <a:schemeClr val="tx1"/>
                    </a:solidFill>
                    <a:latin typeface="Calibri" panose="020F0502020204030204" pitchFamily="34" charset="0"/>
                    <a:cs typeface="Calibri" panose="020F0502020204030204" pitchFamily="34" charset="0"/>
                  </a:rPr>
                  <a:t>:</a:t>
                </a:r>
              </a:p>
              <a:p>
                <a:pPr marL="45720" indent="0">
                  <a:buNone/>
                </a:pPr>
                <a:endParaRPr lang="es-MX" dirty="0" smtClean="0">
                  <a:solidFill>
                    <a:schemeClr val="tx1"/>
                  </a:solidFill>
                  <a:latin typeface="Calibri" panose="020F0502020204030204" pitchFamily="34" charset="0"/>
                  <a:cs typeface="Calibri" panose="020F0502020204030204" pitchFamily="34" charset="0"/>
                </a:endParaRPr>
              </a:p>
              <a:p>
                <a:pPr marL="45720" indent="0">
                  <a:buNone/>
                </a:pPr>
                <a14:m>
                  <m:oMathPara xmlns:m="http://schemas.openxmlformats.org/officeDocument/2006/math">
                    <m:oMathParaPr>
                      <m:jc m:val="centerGroup"/>
                    </m:oMathParaPr>
                    <m:oMath xmlns:m="http://schemas.openxmlformats.org/officeDocument/2006/math">
                      <m:sSub>
                        <m:sSubPr>
                          <m:ctrlPr>
                            <a:rPr lang="es-MX"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1</m:t>
                          </m:r>
                        </m:sub>
                      </m:sSub>
                      <m:r>
                        <a:rPr lang="es-MX" b="0" i="1" smtClean="0">
                          <a:solidFill>
                            <a:schemeClr val="tx1"/>
                          </a:solidFill>
                          <a:latin typeface="Cambria Math" panose="02040503050406030204" pitchFamily="18" charset="0"/>
                          <a:cs typeface="Calibri" panose="020F0502020204030204" pitchFamily="34" charset="0"/>
                        </a:rPr>
                        <m:t>=</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cs typeface="Calibri" panose="020F0502020204030204" pitchFamily="34" charset="0"/>
                            </a:rPr>
                            <m:t>𝐾</m:t>
                          </m:r>
                        </m:e>
                        <m:sub>
                          <m:r>
                            <a:rPr lang="es-MX" b="0" i="1" smtClean="0">
                              <a:solidFill>
                                <a:schemeClr val="tx1"/>
                              </a:solidFill>
                              <a:latin typeface="Cambria Math" panose="02040503050406030204" pitchFamily="18" charset="0"/>
                              <a:cs typeface="Calibri" panose="020F0502020204030204" pitchFamily="34" charset="0"/>
                            </a:rPr>
                            <m:t>2</m:t>
                          </m:r>
                        </m:sub>
                      </m:sSub>
                      <m:r>
                        <a:rPr lang="es-MX" b="0" i="1" smtClean="0">
                          <a:solidFill>
                            <a:schemeClr val="tx1"/>
                          </a:solidFill>
                          <a:latin typeface="Cambria Math" panose="02040503050406030204" pitchFamily="18" charset="0"/>
                          <a:cs typeface="Calibri" panose="020F0502020204030204" pitchFamily="34" charset="0"/>
                        </a:rPr>
                        <m:t>=</m:t>
                      </m:r>
                      <m:f>
                        <m:fPr>
                          <m:ctrlPr>
                            <a:rPr lang="es-MX" b="0" i="1" smtClean="0">
                              <a:solidFill>
                                <a:schemeClr val="tx1"/>
                              </a:solidFill>
                              <a:latin typeface="Cambria Math" panose="02040503050406030204" pitchFamily="18" charset="0"/>
                              <a:cs typeface="Calibri" panose="020F0502020204030204" pitchFamily="34" charset="0"/>
                            </a:rPr>
                          </m:ctrlPr>
                        </m:fPr>
                        <m:num>
                          <m:r>
                            <a:rPr lang="es-MX" b="0" i="1" smtClean="0">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3</m:t>
                          </m:r>
                        </m:den>
                      </m:f>
                      <m:r>
                        <a:rPr lang="es-MX" b="0" i="1" smtClean="0">
                          <a:solidFill>
                            <a:schemeClr val="tx1"/>
                          </a:solidFill>
                          <a:latin typeface="Cambria Math" panose="02040503050406030204" pitchFamily="18" charset="0"/>
                          <a:cs typeface="Calibri" panose="020F0502020204030204" pitchFamily="34" charset="0"/>
                        </a:rPr>
                        <m:t>      </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𝜋</m:t>
                          </m:r>
                        </m:e>
                        <m:sub>
                          <m:r>
                            <a:rPr lang="es-MX" b="0" i="1" smtClean="0">
                              <a:solidFill>
                                <a:schemeClr val="tx1"/>
                              </a:solidFill>
                              <a:latin typeface="Cambria Math" panose="02040503050406030204" pitchFamily="18" charset="0"/>
                              <a:cs typeface="Calibri" panose="020F0502020204030204" pitchFamily="34" charset="0"/>
                            </a:rPr>
                            <m:t>1</m:t>
                          </m:r>
                        </m:sub>
                      </m:sSub>
                      <m:r>
                        <a:rPr lang="es-MX" b="0" i="1" smtClean="0">
                          <a:solidFill>
                            <a:schemeClr val="tx1"/>
                          </a:solidFill>
                          <a:latin typeface="Cambria Math" panose="02040503050406030204" pitchFamily="18" charset="0"/>
                          <a:cs typeface="Calibri" panose="020F0502020204030204" pitchFamily="34" charset="0"/>
                        </a:rPr>
                        <m:t>=</m:t>
                      </m:r>
                      <m:sSub>
                        <m:sSubPr>
                          <m:ctrlPr>
                            <a:rPr lang="es-MX" b="0" i="1" smtClean="0">
                              <a:solidFill>
                                <a:schemeClr val="tx1"/>
                              </a:solidFill>
                              <a:latin typeface="Cambria Math" panose="02040503050406030204" pitchFamily="18" charset="0"/>
                              <a:cs typeface="Calibri" panose="020F0502020204030204" pitchFamily="34" charset="0"/>
                            </a:rPr>
                          </m:ctrlPr>
                        </m:sSubPr>
                        <m:e>
                          <m:r>
                            <a:rPr lang="es-MX"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𝜋</m:t>
                          </m:r>
                        </m:e>
                        <m:sub>
                          <m:r>
                            <a:rPr lang="es-MX" b="0" i="1" smtClean="0">
                              <a:solidFill>
                                <a:schemeClr val="tx1"/>
                              </a:solidFill>
                              <a:latin typeface="Cambria Math" panose="02040503050406030204" pitchFamily="18" charset="0"/>
                              <a:cs typeface="Calibri" panose="020F0502020204030204" pitchFamily="34" charset="0"/>
                            </a:rPr>
                            <m:t>2</m:t>
                          </m:r>
                        </m:sub>
                      </m:sSub>
                      <m:r>
                        <a:rPr lang="es-MX" b="0" i="1" smtClean="0">
                          <a:solidFill>
                            <a:schemeClr val="tx1"/>
                          </a:solidFill>
                          <a:latin typeface="Cambria Math" panose="02040503050406030204" pitchFamily="18" charset="0"/>
                          <a:cs typeface="Calibri" panose="020F0502020204030204" pitchFamily="34" charset="0"/>
                        </a:rPr>
                        <m:t>=</m:t>
                      </m:r>
                      <m:f>
                        <m:fPr>
                          <m:ctrlPr>
                            <a:rPr lang="es-MX" b="0" i="1" smtClean="0">
                              <a:solidFill>
                                <a:schemeClr val="tx1"/>
                              </a:solidFill>
                              <a:latin typeface="Cambria Math" panose="02040503050406030204" pitchFamily="18" charset="0"/>
                              <a:cs typeface="Calibri" panose="020F0502020204030204" pitchFamily="34" charset="0"/>
                            </a:rPr>
                          </m:ctrlPr>
                        </m:fPr>
                        <m:num>
                          <m:r>
                            <a:rPr lang="es-MX" b="0" i="1" smtClean="0">
                              <a:solidFill>
                                <a:schemeClr val="tx1"/>
                              </a:solidFill>
                              <a:latin typeface="Cambria Math" panose="02040503050406030204" pitchFamily="18" charset="0"/>
                              <a:cs typeface="Calibri" panose="020F0502020204030204" pitchFamily="34" charset="0"/>
                            </a:rPr>
                            <m:t>1</m:t>
                          </m:r>
                        </m:num>
                        <m:den>
                          <m:r>
                            <a:rPr lang="es-MX" b="0" i="1" smtClean="0">
                              <a:solidFill>
                                <a:schemeClr val="tx1"/>
                              </a:solidFill>
                              <a:latin typeface="Cambria Math" panose="02040503050406030204" pitchFamily="18" charset="0"/>
                              <a:cs typeface="Calibri" panose="020F0502020204030204" pitchFamily="34" charset="0"/>
                            </a:rPr>
                            <m:t>9</m:t>
                          </m:r>
                        </m:den>
                      </m:f>
                    </m:oMath>
                  </m:oMathPara>
                </a14:m>
                <a:endParaRPr lang="es-MX" dirty="0">
                  <a:solidFill>
                    <a:schemeClr val="tx1"/>
                  </a:solidFill>
                  <a:latin typeface="Calibri" panose="020F0502020204030204" pitchFamily="34" charset="0"/>
                  <a:cs typeface="Calibri" panose="020F0502020204030204" pitchFamily="34" charset="0"/>
                </a:endParaRPr>
              </a:p>
              <a:p>
                <a:pPr marL="45720" indent="0">
                  <a:buNone/>
                </a:pPr>
                <a:endParaRPr lang="es-MX" dirty="0" smtClean="0">
                  <a:solidFill>
                    <a:schemeClr val="tx1"/>
                  </a:solidFill>
                  <a:latin typeface="Calibri" panose="020F0502020204030204" pitchFamily="34" charset="0"/>
                  <a:cs typeface="Calibri" panose="020F0502020204030204" pitchFamily="34" charset="0"/>
                </a:endParaRPr>
              </a:p>
              <a:p>
                <a:pPr marL="45720" indent="0">
                  <a:buNone/>
                </a:pPr>
                <a:r>
                  <a:rPr lang="es-MX" dirty="0" smtClean="0">
                    <a:solidFill>
                      <a:schemeClr val="tx1"/>
                    </a:solidFill>
                    <a:latin typeface="Calibri" panose="020F0502020204030204" pitchFamily="34" charset="0"/>
                    <a:cs typeface="Calibri" panose="020F0502020204030204" pitchFamily="34" charset="0"/>
                  </a:rPr>
                  <a:t>Por </a:t>
                </a:r>
                <a:r>
                  <a:rPr lang="es-MX" dirty="0">
                    <a:solidFill>
                      <a:schemeClr val="tx1"/>
                    </a:solidFill>
                    <a:latin typeface="Calibri" panose="020F0502020204030204" pitchFamily="34" charset="0"/>
                    <a:cs typeface="Calibri" panose="020F0502020204030204" pitchFamily="34" charset="0"/>
                  </a:rPr>
                  <a:t>tanto, a la empresa uno le interesa jugar </a:t>
                </a:r>
                <a:r>
                  <a:rPr lang="es-MX" dirty="0" smtClean="0">
                    <a:solidFill>
                      <a:schemeClr val="tx1"/>
                    </a:solidFill>
                    <a:latin typeface="Calibri" panose="020F0502020204030204" pitchFamily="34" charset="0"/>
                    <a:cs typeface="Calibri" panose="020F0502020204030204" pitchFamily="34" charset="0"/>
                  </a:rPr>
                  <a:t>como </a:t>
                </a:r>
                <a:r>
                  <a:rPr lang="es-MX" dirty="0">
                    <a:solidFill>
                      <a:schemeClr val="tx1"/>
                    </a:solidFill>
                    <a:latin typeface="Calibri" panose="020F0502020204030204" pitchFamily="34" charset="0"/>
                    <a:cs typeface="Calibri" panose="020F0502020204030204" pitchFamily="34" charset="0"/>
                  </a:rPr>
                  <a:t>líder en la creación de un exceso de capacidad. La asimetría temporal ha permitido a la establecida invertir más que la entrante y restringir su </a:t>
                </a:r>
                <a:r>
                  <a:rPr lang="es-MX" dirty="0" err="1">
                    <a:solidFill>
                      <a:schemeClr val="tx1"/>
                    </a:solidFill>
                    <a:latin typeface="Calibri" panose="020F0502020204030204" pitchFamily="34" charset="0"/>
                    <a:cs typeface="Calibri" panose="020F0502020204030204" pitchFamily="34" charset="0"/>
                  </a:rPr>
                  <a:t>redituabilidad</a:t>
                </a:r>
                <a:r>
                  <a:rPr lang="es-MX" dirty="0">
                    <a:solidFill>
                      <a:schemeClr val="tx1"/>
                    </a:solidFill>
                    <a:latin typeface="Calibri" panose="020F0502020204030204" pitchFamily="34" charset="0"/>
                    <a:cs typeface="Calibri" panose="020F0502020204030204" pitchFamily="34" charset="0"/>
                  </a:rPr>
                  <a:t>, la cual está circunscrita a su nivel de inversión.</a:t>
                </a:r>
              </a:p>
              <a:p>
                <a:pPr marL="45720" indent="0">
                  <a:buNone/>
                </a:pPr>
                <a:endParaRPr lang="es-MX" dirty="0" smtClean="0">
                  <a:solidFill>
                    <a:schemeClr val="tx1"/>
                  </a:solidFill>
                  <a:latin typeface="Calibri" panose="020F0502020204030204" pitchFamily="34" charset="0"/>
                  <a:cs typeface="Calibri" panose="020F0502020204030204" pitchFamily="34" charset="0"/>
                </a:endParaRPr>
              </a:p>
              <a:p>
                <a:pPr marL="45720" indent="0" algn="just">
                  <a:buNone/>
                </a:pPr>
                <a:r>
                  <a:rPr lang="es-MX" dirty="0" smtClean="0">
                    <a:solidFill>
                      <a:schemeClr val="tx1"/>
                    </a:solidFill>
                    <a:latin typeface="Calibri" panose="020F0502020204030204" pitchFamily="34" charset="0"/>
                    <a:cs typeface="Calibri" panose="020F0502020204030204" pitchFamily="34" charset="0"/>
                  </a:rPr>
                  <a:t>En </a:t>
                </a:r>
                <a:r>
                  <a:rPr lang="es-MX" dirty="0">
                    <a:solidFill>
                      <a:schemeClr val="tx1"/>
                    </a:solidFill>
                    <a:latin typeface="Calibri" panose="020F0502020204030204" pitchFamily="34" charset="0"/>
                    <a:cs typeface="Calibri" panose="020F0502020204030204" pitchFamily="34" charset="0"/>
                  </a:rPr>
                  <a:t>resumen la empresa se beneficia si puede comprometerse con anterioridad (limitar sus opciones futuras). Al establecer compromisos que hacen que sus amenazas resulten creíbles, una empresa eleva sus utilidades, aun cuando restrinja sus opciones futuras.</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143000" y="657726"/>
                <a:ext cx="9872871" cy="5438274"/>
              </a:xfrm>
              <a:blipFill rotWithShape="0">
                <a:blip r:embed="rId2"/>
                <a:stretch>
                  <a:fillRect l="-309" t="-1457" r="-803"/>
                </a:stretch>
              </a:blipFill>
            </p:spPr>
            <p:txBody>
              <a:bodyPr/>
              <a:lstStyle/>
              <a:p>
                <a:r>
                  <a:rPr lang="es-MX">
                    <a:noFill/>
                  </a:rPr>
                  <a:t> </a:t>
                </a:r>
              </a:p>
            </p:txBody>
          </p:sp>
        </mc:Fallback>
      </mc:AlternateContent>
    </p:spTree>
    <p:extLst>
      <p:ext uri="{BB962C8B-B14F-4D97-AF65-F5344CB8AC3E}">
        <p14:creationId xmlns:p14="http://schemas.microsoft.com/office/powerpoint/2010/main" val="4094150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737937"/>
          </a:xfrm>
        </p:spPr>
        <p:txBody>
          <a:bodyPr>
            <a:normAutofit/>
          </a:bodyPr>
          <a:lstStyle/>
          <a:p>
            <a:r>
              <a:rPr lang="es-MX" sz="3600" dirty="0">
                <a:solidFill>
                  <a:schemeClr val="tx1"/>
                </a:solidFill>
              </a:rPr>
              <a:t>ii. Ventajas absolutas en costos 	</a:t>
            </a:r>
          </a:p>
        </p:txBody>
      </p:sp>
      <p:sp>
        <p:nvSpPr>
          <p:cNvPr id="3" name="Marcador de contenido 2"/>
          <p:cNvSpPr>
            <a:spLocks noGrp="1"/>
          </p:cNvSpPr>
          <p:nvPr>
            <p:ph idx="1"/>
          </p:nvPr>
        </p:nvSpPr>
        <p:spPr>
          <a:xfrm>
            <a:off x="1143000" y="1379621"/>
            <a:ext cx="9872871" cy="4985320"/>
          </a:xfrm>
        </p:spPr>
        <p:txBody>
          <a:bodyPr>
            <a:normAutofit/>
          </a:bodyPr>
          <a:lstStyle/>
          <a:p>
            <a:pPr marL="45720" indent="0" algn="just">
              <a:buNone/>
            </a:pPr>
            <a:r>
              <a:rPr lang="es-MX" sz="2800" b="1" dirty="0">
                <a:solidFill>
                  <a:schemeClr val="tx1"/>
                </a:solidFill>
                <a:latin typeface="Calibri" panose="020F0502020204030204" pitchFamily="34" charset="0"/>
                <a:cs typeface="Calibri" panose="020F0502020204030204" pitchFamily="34" charset="0"/>
              </a:rPr>
              <a:t>Crear ventajas de costo</a:t>
            </a:r>
            <a:endParaRPr lang="es-MX" sz="2800" dirty="0">
              <a:solidFill>
                <a:schemeClr val="tx1"/>
              </a:solidFill>
              <a:latin typeface="Calibri" panose="020F0502020204030204" pitchFamily="34" charset="0"/>
              <a:cs typeface="Calibri" panose="020F0502020204030204" pitchFamily="34" charset="0"/>
            </a:endParaRPr>
          </a:p>
          <a:p>
            <a:pPr algn="just"/>
            <a:r>
              <a:rPr lang="es-MX" sz="2300" dirty="0">
                <a:solidFill>
                  <a:schemeClr val="tx1"/>
                </a:solidFill>
                <a:latin typeface="Calibri" panose="020F0502020204030204" pitchFamily="34" charset="0"/>
                <a:cs typeface="Calibri" panose="020F0502020204030204" pitchFamily="34" charset="0"/>
              </a:rPr>
              <a:t>Una primera fuente de baja de costos proviene del aprovechamiento de la curva de aprendizaje. </a:t>
            </a:r>
          </a:p>
          <a:p>
            <a:pPr algn="just"/>
            <a:r>
              <a:rPr lang="es-MX" sz="2300" dirty="0">
                <a:solidFill>
                  <a:schemeClr val="tx1"/>
                </a:solidFill>
                <a:latin typeface="Calibri" panose="020F0502020204030204" pitchFamily="34" charset="0"/>
                <a:cs typeface="Calibri" panose="020F0502020204030204" pitchFamily="34" charset="0"/>
              </a:rPr>
              <a:t>El aprendizaje de la experiencia permite una caída de los costos conforme se incrementa el producto acumulado al elevarse la productividad del trabajo. </a:t>
            </a:r>
          </a:p>
          <a:p>
            <a:pPr algn="just"/>
            <a:r>
              <a:rPr lang="es-MX" sz="2300" dirty="0">
                <a:solidFill>
                  <a:schemeClr val="tx1"/>
                </a:solidFill>
                <a:latin typeface="Calibri" panose="020F0502020204030204" pitchFamily="34" charset="0"/>
                <a:cs typeface="Calibri" panose="020F0502020204030204" pitchFamily="34" charset="0"/>
              </a:rPr>
              <a:t>Cuando este efecto es importante, los pioneros en una industria pueden protegerse de los entrantes si producen un volumen mayor que el adecuado para maximizar ganancias y estar en posición de bajar sus costos en el futuro. </a:t>
            </a:r>
          </a:p>
          <a:p>
            <a:pPr algn="just"/>
            <a:r>
              <a:rPr lang="es-MX" sz="2300" dirty="0">
                <a:solidFill>
                  <a:schemeClr val="tx1"/>
                </a:solidFill>
                <a:latin typeface="Calibri" panose="020F0502020204030204" pitchFamily="34" charset="0"/>
                <a:cs typeface="Calibri" panose="020F0502020204030204" pitchFamily="34" charset="0"/>
              </a:rPr>
              <a:t>Esta estrategia requiere que la empresa adopte una política de precios bajos en los primeros periodos con el fin de hacer factibles niveles altos de producción que permitan colocarse en la parte baja de la curva de aprendizaje antes de que el entrante tenga la oportunidad de competir. Así, los entrantes enfrentarán una desventaja de costo, dada su falta de experiencia</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0908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806823"/>
            <a:ext cx="9872871" cy="5611905"/>
          </a:xfrm>
        </p:spPr>
        <p:txBody>
          <a:bodyPr>
            <a:noAutofit/>
          </a:bodyPr>
          <a:lstStyle/>
          <a:p>
            <a:r>
              <a:rPr lang="es-MX" sz="2400" dirty="0">
                <a:solidFill>
                  <a:schemeClr val="tx1"/>
                </a:solidFill>
                <a:latin typeface="Calibri" panose="020F0502020204030204" pitchFamily="34" charset="0"/>
                <a:cs typeface="Calibri" panose="020F0502020204030204" pitchFamily="34" charset="0"/>
              </a:rPr>
              <a:t>Otra forma de disminuir costos radica en efectuar un cambio tecnológico mediante la inversión de investigación y desarrollo (ID) que permita bajar el costo marginal. </a:t>
            </a:r>
          </a:p>
          <a:p>
            <a:r>
              <a:rPr lang="es-MX" sz="2400" dirty="0">
                <a:solidFill>
                  <a:schemeClr val="tx1"/>
                </a:solidFill>
                <a:latin typeface="Calibri" panose="020F0502020204030204" pitchFamily="34" charset="0"/>
                <a:cs typeface="Calibri" panose="020F0502020204030204" pitchFamily="34" charset="0"/>
              </a:rPr>
              <a:t>Inicialmente los incrementa, pero en el futuro disfrutará de mayores ganancias por dos motivos. </a:t>
            </a:r>
          </a:p>
          <a:p>
            <a:r>
              <a:rPr lang="es-MX" sz="2400" dirty="0">
                <a:solidFill>
                  <a:schemeClr val="tx1"/>
                </a:solidFill>
                <a:latin typeface="Calibri" panose="020F0502020204030204" pitchFamily="34" charset="0"/>
                <a:cs typeface="Calibri" panose="020F0502020204030204" pitchFamily="34" charset="0"/>
              </a:rPr>
              <a:t>Por un lado, tendrá costos más bajos; </a:t>
            </a:r>
            <a:r>
              <a:rPr lang="es-MX" sz="2400" dirty="0" smtClean="0">
                <a:solidFill>
                  <a:schemeClr val="tx1"/>
                </a:solidFill>
                <a:latin typeface="Calibri" panose="020F0502020204030204" pitchFamily="34" charset="0"/>
                <a:cs typeface="Calibri" panose="020F0502020204030204" pitchFamily="34" charset="0"/>
              </a:rPr>
              <a:t> por </a:t>
            </a:r>
            <a:r>
              <a:rPr lang="es-MX" sz="2400" dirty="0">
                <a:solidFill>
                  <a:schemeClr val="tx1"/>
                </a:solidFill>
                <a:latin typeface="Calibri" panose="020F0502020204030204" pitchFamily="34" charset="0"/>
                <a:cs typeface="Calibri" panose="020F0502020204030204" pitchFamily="34" charset="0"/>
              </a:rPr>
              <a:t>otro, la empresa podrá ajustar su nivel de producto e incrementarlo hasta el nivel en donde el ingreso marginal corte la nueva curva de costo marginal. </a:t>
            </a:r>
          </a:p>
          <a:p>
            <a:r>
              <a:rPr lang="es-MX" sz="2400" dirty="0">
                <a:solidFill>
                  <a:schemeClr val="tx1"/>
                </a:solidFill>
                <a:latin typeface="Calibri" panose="020F0502020204030204" pitchFamily="34" charset="0"/>
                <a:cs typeface="Calibri" panose="020F0502020204030204" pitchFamily="34" charset="0"/>
              </a:rPr>
              <a:t>Con la baja de costos, la empresa tendrá un incentivo creciente para producir. Las otras empresas de la industria, al tomar en cuenta este hecho, deberán reducir sus niveles de producción frente al rival agresivo.</a:t>
            </a:r>
          </a:p>
          <a:p>
            <a:r>
              <a:rPr lang="es-MX" sz="2400" dirty="0">
                <a:solidFill>
                  <a:schemeClr val="tx1"/>
                </a:solidFill>
                <a:latin typeface="Calibri" panose="020F0502020204030204" pitchFamily="34" charset="0"/>
                <a:cs typeface="Calibri" panose="020F0502020204030204" pitchFamily="34" charset="0"/>
              </a:rPr>
              <a:t>Esto a su vez permite a la empresa fijar un precio más alto que el que se daría si no hubiera aumentado la producción.</a:t>
            </a:r>
          </a:p>
        </p:txBody>
      </p:sp>
    </p:spTree>
    <p:extLst>
      <p:ext uri="{BB962C8B-B14F-4D97-AF65-F5344CB8AC3E}">
        <p14:creationId xmlns:p14="http://schemas.microsoft.com/office/powerpoint/2010/main" val="31646964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757518"/>
            <a:ext cx="9872871" cy="5325035"/>
          </a:xfrm>
        </p:spPr>
        <p:txBody>
          <a:bodyPr>
            <a:normAutofit/>
          </a:bodyPr>
          <a:lstStyle/>
          <a:p>
            <a:pPr>
              <a:lnSpc>
                <a:spcPct val="100000"/>
              </a:lnSpc>
            </a:pPr>
            <a:r>
              <a:rPr lang="es-MX" sz="2400" dirty="0" smtClean="0">
                <a:solidFill>
                  <a:schemeClr val="tx1"/>
                </a:solidFill>
                <a:latin typeface="Calibri" panose="020F0502020204030204" pitchFamily="34" charset="0"/>
                <a:cs typeface="Calibri" panose="020F0502020204030204" pitchFamily="34" charset="0"/>
              </a:rPr>
              <a:t>La </a:t>
            </a:r>
            <a:r>
              <a:rPr lang="es-MX" sz="2400" dirty="0">
                <a:solidFill>
                  <a:schemeClr val="tx1"/>
                </a:solidFill>
                <a:latin typeface="Calibri" panose="020F0502020204030204" pitchFamily="34" charset="0"/>
                <a:cs typeface="Calibri" panose="020F0502020204030204" pitchFamily="34" charset="0"/>
              </a:rPr>
              <a:t>estrategia es costosa durante la primera etapa. La ID implica inversiones de capital e incertidumbre, pero en el largo plazo puede generar ventajas importantes para las empresas. </a:t>
            </a:r>
          </a:p>
          <a:p>
            <a:pPr>
              <a:lnSpc>
                <a:spcPct val="100000"/>
              </a:lnSpc>
            </a:pPr>
            <a:r>
              <a:rPr lang="es-MX" sz="2400" dirty="0">
                <a:solidFill>
                  <a:schemeClr val="tx1"/>
                </a:solidFill>
                <a:latin typeface="Calibri" panose="020F0502020204030204" pitchFamily="34" charset="0"/>
                <a:cs typeface="Calibri" panose="020F0502020204030204" pitchFamily="34" charset="0"/>
              </a:rPr>
              <a:t>El avance en la curva de aprendizaje para bajar costos requiere que la empresa adopte una política de precios bajos en los primeros períodos con el fin de hacer factibles niveles altos de producción que permitan colocarse en la parte baja de la curva de aprendizaje antes de que el entrante haya tenido oportunidad de competir. Claramente, como señala </a:t>
            </a:r>
            <a:r>
              <a:rPr lang="es-MX" sz="2400" dirty="0" err="1">
                <a:solidFill>
                  <a:schemeClr val="tx1"/>
                </a:solidFill>
                <a:latin typeface="Calibri" panose="020F0502020204030204" pitchFamily="34" charset="0"/>
                <a:cs typeface="Calibri" panose="020F0502020204030204" pitchFamily="34" charset="0"/>
              </a:rPr>
              <a:t>Jacquemin</a:t>
            </a:r>
            <a:r>
              <a:rPr lang="es-MX" sz="2400" dirty="0">
                <a:solidFill>
                  <a:schemeClr val="tx1"/>
                </a:solidFill>
                <a:latin typeface="Calibri" panose="020F0502020204030204" pitchFamily="34" charset="0"/>
                <a:cs typeface="Calibri" panose="020F0502020204030204" pitchFamily="34" charset="0"/>
              </a:rPr>
              <a:t> (1987), el aprendizaje está caracterizado por costos irrecuperables.</a:t>
            </a:r>
          </a:p>
          <a:p>
            <a:pPr>
              <a:lnSpc>
                <a:spcPct val="100000"/>
              </a:lnSpc>
            </a:pPr>
            <a:endParaRPr lang="es-MX" sz="2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59586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950259"/>
            <a:ext cx="10367682" cy="5486400"/>
          </a:xfrm>
        </p:spPr>
        <p:txBody>
          <a:bodyPr>
            <a:normAutofit/>
          </a:bodyPr>
          <a:lstStyle/>
          <a:p>
            <a:pPr marL="45720" indent="0">
              <a:buNone/>
            </a:pPr>
            <a:r>
              <a:rPr lang="es-MX" sz="2800" dirty="0">
                <a:solidFill>
                  <a:srgbClr val="C00000"/>
                </a:solidFill>
                <a:latin typeface="Calibri" panose="020F0502020204030204" pitchFamily="34" charset="0"/>
                <a:cs typeface="Calibri" panose="020F0502020204030204" pitchFamily="34" charset="0"/>
              </a:rPr>
              <a:t>Incrementar los costos de los </a:t>
            </a:r>
            <a:r>
              <a:rPr lang="es-MX" sz="2800" dirty="0" smtClean="0">
                <a:solidFill>
                  <a:srgbClr val="C00000"/>
                </a:solidFill>
                <a:latin typeface="Calibri" panose="020F0502020204030204" pitchFamily="34" charset="0"/>
                <a:cs typeface="Calibri" panose="020F0502020204030204" pitchFamily="34" charset="0"/>
              </a:rPr>
              <a:t>rivales</a:t>
            </a:r>
          </a:p>
          <a:p>
            <a:endParaRPr lang="es-MX" sz="2000" dirty="0">
              <a:latin typeface="Calibri" panose="020F0502020204030204" pitchFamily="34" charset="0"/>
              <a:cs typeface="Calibri" panose="020F0502020204030204" pitchFamily="34" charset="0"/>
            </a:endParaRPr>
          </a:p>
          <a:p>
            <a:r>
              <a:rPr lang="es-MX" sz="2400" dirty="0">
                <a:solidFill>
                  <a:schemeClr val="tx1"/>
                </a:solidFill>
                <a:latin typeface="Calibri" panose="020F0502020204030204" pitchFamily="34" charset="0"/>
                <a:cs typeface="Calibri" panose="020F0502020204030204" pitchFamily="34" charset="0"/>
              </a:rPr>
              <a:t>Una estrategia en particular agresiva puede ser afectar negativamente los costos de sus rivales. Como estrategia de dominación, la estrategia de incrementar costos puede ser superior a la baja de precios. </a:t>
            </a:r>
          </a:p>
          <a:p>
            <a:r>
              <a:rPr lang="es-MX" sz="2400" dirty="0">
                <a:solidFill>
                  <a:schemeClr val="tx1"/>
                </a:solidFill>
                <a:latin typeface="Calibri" panose="020F0502020204030204" pitchFamily="34" charset="0"/>
                <a:cs typeface="Calibri" panose="020F0502020204030204" pitchFamily="34" charset="0"/>
              </a:rPr>
              <a:t>La expansión del nivel de producción y el descenso de precios requiere que la dominante cargue con la pérdida. En cambio, elevar los costos de los rivales coloca la pérdida en el entrante.</a:t>
            </a:r>
          </a:p>
          <a:p>
            <a:r>
              <a:rPr lang="es-MX" sz="2400" dirty="0">
                <a:solidFill>
                  <a:schemeClr val="tx1"/>
                </a:solidFill>
                <a:latin typeface="Calibri" panose="020F0502020204030204" pitchFamily="34" charset="0"/>
                <a:cs typeface="Calibri" panose="020F0502020204030204" pitchFamily="34" charset="0"/>
              </a:rPr>
              <a:t>Una empresa dominante gana al aceptar altos costos para sí misma si la estrategia la protege de la entrada y le permite recuperar esos costos. </a:t>
            </a:r>
          </a:p>
          <a:p>
            <a:r>
              <a:rPr lang="es-MX" sz="2400" dirty="0">
                <a:solidFill>
                  <a:schemeClr val="tx1"/>
                </a:solidFill>
                <a:latin typeface="Calibri" panose="020F0502020204030204" pitchFamily="34" charset="0"/>
                <a:cs typeface="Calibri" panose="020F0502020204030204" pitchFamily="34" charset="0"/>
              </a:rPr>
              <a:t>El incremento de éstos puede surgir en los salarios, costos de materiales, cambios en el diseño de producto para crear costos de cambio, producir complementos o para campañas publicitarias. </a:t>
            </a:r>
          </a:p>
        </p:txBody>
      </p:sp>
    </p:spTree>
    <p:extLst>
      <p:ext uri="{BB962C8B-B14F-4D97-AF65-F5344CB8AC3E}">
        <p14:creationId xmlns:p14="http://schemas.microsoft.com/office/powerpoint/2010/main" val="3961312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609600" y="559593"/>
            <a:ext cx="10972800" cy="5738813"/>
          </a:xfrm>
          <a:solidFill>
            <a:schemeClr val="accent5">
              <a:lumMod val="40000"/>
              <a:lumOff val="60000"/>
            </a:schemeClr>
          </a:solidFill>
        </p:spPr>
        <p:txBody>
          <a:bodyPr>
            <a:noAutofit/>
          </a:bodyPr>
          <a:lstStyle/>
          <a:p>
            <a:pPr algn="ctr" eaLnBrk="1" hangingPunct="1">
              <a:spcBef>
                <a:spcPts val="0"/>
              </a:spcBef>
              <a:buFont typeface="Wingdings 2" pitchFamily="18" charset="2"/>
              <a:buNone/>
              <a:defRPr/>
            </a:pPr>
            <a:endParaRPr lang="es-MX" sz="2400" dirty="0" smtClean="0">
              <a:solidFill>
                <a:srgbClr val="C00000"/>
              </a:solidFill>
            </a:endParaRPr>
          </a:p>
          <a:p>
            <a:pPr algn="ctr" eaLnBrk="1" hangingPunct="1">
              <a:spcBef>
                <a:spcPts val="0"/>
              </a:spcBef>
              <a:buFont typeface="Wingdings 2" pitchFamily="18" charset="2"/>
              <a:buNone/>
              <a:defRPr/>
            </a:pPr>
            <a:r>
              <a:rPr lang="es-MX" sz="2400" dirty="0" smtClean="0">
                <a:solidFill>
                  <a:srgbClr val="C00000"/>
                </a:solidFill>
              </a:rPr>
              <a:t>UNIVERSIDAD AUTÓNOMA DEL ESTADO DE MÉXICO</a:t>
            </a:r>
          </a:p>
          <a:p>
            <a:pPr algn="ctr" eaLnBrk="1" hangingPunct="1">
              <a:spcBef>
                <a:spcPts val="0"/>
              </a:spcBef>
              <a:buFont typeface="Wingdings 2" pitchFamily="18" charset="2"/>
              <a:buNone/>
              <a:defRPr/>
            </a:pPr>
            <a:r>
              <a:rPr lang="es-MX" sz="2400" dirty="0" smtClean="0">
                <a:solidFill>
                  <a:srgbClr val="C00000"/>
                </a:solidFill>
              </a:rPr>
              <a:t>FACULTAD DE ECONOMÍA </a:t>
            </a:r>
          </a:p>
          <a:p>
            <a:pPr algn="ctr" eaLnBrk="1" hangingPunct="1">
              <a:spcBef>
                <a:spcPts val="0"/>
              </a:spcBef>
              <a:buFont typeface="Wingdings 2" pitchFamily="18" charset="2"/>
              <a:buNone/>
              <a:defRPr/>
            </a:pPr>
            <a:endParaRPr lang="es-MX" sz="24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DIAPOSITIVAS DE  LA UNIDAD</a:t>
            </a:r>
            <a:r>
              <a:rPr lang="es-MX" sz="1800" dirty="0" smtClean="0">
                <a:solidFill>
                  <a:srgbClr val="C00000"/>
                </a:solidFill>
              </a:rPr>
              <a:t> 4</a:t>
            </a:r>
            <a:r>
              <a:rPr lang="es-MX" sz="1800" b="1" dirty="0" smtClean="0">
                <a:solidFill>
                  <a:srgbClr val="C00000"/>
                </a:solidFill>
              </a:rPr>
              <a:t>: BARRERAS A LA ENTRADA</a:t>
            </a:r>
          </a:p>
          <a:p>
            <a:pPr algn="ctr" eaLnBrk="1" hangingPunct="1">
              <a:spcBef>
                <a:spcPts val="0"/>
              </a:spcBef>
              <a:buFont typeface="Wingdings 2" pitchFamily="18" charset="2"/>
              <a:buNone/>
              <a:defRPr/>
            </a:pPr>
            <a:endParaRPr lang="es-MX" sz="1800" b="1" dirty="0" smtClean="0">
              <a:solidFill>
                <a:srgbClr val="C00000"/>
              </a:solidFill>
            </a:endParaRP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PROGRAMA EDUCATIVO</a:t>
            </a:r>
            <a:r>
              <a:rPr lang="es-MX" sz="1800" dirty="0" smtClean="0">
                <a:solidFill>
                  <a:srgbClr val="C00000"/>
                </a:solidFill>
              </a:rPr>
              <a:t>: LICENCIATURA EN NEGOCIOS INTERNACIONALES BILINGÜE</a:t>
            </a:r>
          </a:p>
          <a:p>
            <a:pPr algn="ctr" eaLnBrk="1" hangingPunct="1">
              <a:spcBef>
                <a:spcPts val="0"/>
              </a:spcBef>
              <a:buFont typeface="Wingdings 2" pitchFamily="18" charset="2"/>
              <a:buNone/>
              <a:defRPr/>
            </a:pPr>
            <a:r>
              <a:rPr lang="es-MX" sz="1800" b="1" dirty="0" smtClean="0">
                <a:solidFill>
                  <a:srgbClr val="C00000"/>
                </a:solidFill>
              </a:rPr>
              <a:t>UNIDAD DE APRENDIZAJE</a:t>
            </a:r>
            <a:r>
              <a:rPr lang="es-MX" sz="1800" dirty="0" smtClean="0">
                <a:solidFill>
                  <a:srgbClr val="C00000"/>
                </a:solidFill>
              </a:rPr>
              <a:t>: ECONOMÍA INDUSTRIAL</a:t>
            </a:r>
          </a:p>
          <a:p>
            <a:pPr algn="ctr" eaLnBrk="1" hangingPunct="1">
              <a:spcBef>
                <a:spcPts val="0"/>
              </a:spcBef>
              <a:buFont typeface="Wingdings 2" pitchFamily="18" charset="2"/>
              <a:buNone/>
              <a:defRPr/>
            </a:pPr>
            <a:r>
              <a:rPr lang="es-MX" sz="1800" dirty="0" smtClean="0">
                <a:solidFill>
                  <a:srgbClr val="C00000"/>
                </a:solidFill>
              </a:rPr>
              <a:t> </a:t>
            </a:r>
          </a:p>
          <a:p>
            <a:pPr algn="ctr" eaLnBrk="1" hangingPunct="1">
              <a:spcBef>
                <a:spcPts val="0"/>
              </a:spcBef>
              <a:buFont typeface="Wingdings 2" pitchFamily="18" charset="2"/>
              <a:buNone/>
              <a:defRPr/>
            </a:pPr>
            <a:r>
              <a:rPr lang="es-MX" sz="1800" b="1" dirty="0" smtClean="0">
                <a:solidFill>
                  <a:srgbClr val="C00000"/>
                </a:solidFill>
              </a:rPr>
              <a:t>HORAS TEORÍA</a:t>
            </a:r>
            <a:r>
              <a:rPr lang="es-MX" sz="1800" dirty="0" smtClean="0">
                <a:solidFill>
                  <a:srgbClr val="C00000"/>
                </a:solidFill>
              </a:rPr>
              <a:t>: 4</a:t>
            </a:r>
          </a:p>
          <a:p>
            <a:pPr algn="ctr" eaLnBrk="1" hangingPunct="1">
              <a:spcBef>
                <a:spcPts val="0"/>
              </a:spcBef>
              <a:buFont typeface="Wingdings 2" pitchFamily="18" charset="2"/>
              <a:buNone/>
              <a:defRPr/>
            </a:pPr>
            <a:r>
              <a:rPr lang="es-MX" sz="1800" b="1" dirty="0" smtClean="0">
                <a:solidFill>
                  <a:srgbClr val="C00000"/>
                </a:solidFill>
              </a:rPr>
              <a:t>HORAS PRÁCTICAS</a:t>
            </a:r>
            <a:r>
              <a:rPr lang="es-MX" sz="1800" dirty="0" smtClean="0">
                <a:solidFill>
                  <a:srgbClr val="C00000"/>
                </a:solidFill>
              </a:rPr>
              <a:t>: 2</a:t>
            </a:r>
          </a:p>
          <a:p>
            <a:pPr algn="ctr" eaLnBrk="1" hangingPunct="1">
              <a:spcBef>
                <a:spcPts val="0"/>
              </a:spcBef>
              <a:buFont typeface="Wingdings 2" pitchFamily="18" charset="2"/>
              <a:buNone/>
              <a:defRPr/>
            </a:pPr>
            <a:r>
              <a:rPr lang="es-MX" sz="1800" b="1" dirty="0" smtClean="0">
                <a:solidFill>
                  <a:srgbClr val="C00000"/>
                </a:solidFill>
              </a:rPr>
              <a:t>TOTAL DE HORAS</a:t>
            </a:r>
            <a:r>
              <a:rPr lang="es-MX" sz="1800" dirty="0" smtClean="0">
                <a:solidFill>
                  <a:srgbClr val="C00000"/>
                </a:solidFill>
              </a:rPr>
              <a:t>: 6</a:t>
            </a:r>
          </a:p>
          <a:p>
            <a:pPr algn="ctr" eaLnBrk="1" hangingPunct="1">
              <a:spcBef>
                <a:spcPts val="0"/>
              </a:spcBef>
              <a:buFont typeface="Wingdings 2" pitchFamily="18" charset="2"/>
              <a:buNone/>
              <a:defRPr/>
            </a:pPr>
            <a:r>
              <a:rPr lang="es-MX" sz="1800" b="1" dirty="0" smtClean="0">
                <a:solidFill>
                  <a:srgbClr val="C00000"/>
                </a:solidFill>
              </a:rPr>
              <a:t>CRÉDITOS</a:t>
            </a:r>
            <a:r>
              <a:rPr lang="es-MX" sz="1800" dirty="0" smtClean="0">
                <a:solidFill>
                  <a:srgbClr val="C00000"/>
                </a:solidFill>
              </a:rPr>
              <a:t> : 10</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CURSO OBLIGATORIO</a:t>
            </a:r>
          </a:p>
          <a:p>
            <a:pPr algn="ctr" eaLnBrk="1" hangingPunct="1">
              <a:spcBef>
                <a:spcPts val="0"/>
              </a:spcBef>
              <a:buFont typeface="Wingdings 2" pitchFamily="18" charset="2"/>
              <a:buNone/>
              <a:defRPr/>
            </a:pPr>
            <a:r>
              <a:rPr lang="es-MX" sz="1800" dirty="0" smtClean="0">
                <a:solidFill>
                  <a:srgbClr val="C00000"/>
                </a:solidFill>
              </a:rPr>
              <a:t>Núcleo de formación: básica</a:t>
            </a:r>
          </a:p>
          <a:p>
            <a:pPr algn="ctr" eaLnBrk="1" hangingPunct="1">
              <a:spcBef>
                <a:spcPts val="0"/>
              </a:spcBef>
              <a:buFont typeface="Wingdings 2" pitchFamily="18" charset="2"/>
              <a:buNone/>
              <a:defRPr/>
            </a:pPr>
            <a:r>
              <a:rPr lang="es-MX" sz="1800" b="1" dirty="0" smtClean="0">
                <a:solidFill>
                  <a:srgbClr val="C00000"/>
                </a:solidFill>
              </a:rPr>
              <a:t>JUVENAL ROJAS MERCED</a:t>
            </a:r>
          </a:p>
          <a:p>
            <a:pPr algn="ctr" eaLnBrk="1" hangingPunct="1">
              <a:spcBef>
                <a:spcPts val="0"/>
              </a:spcBef>
              <a:buFont typeface="Wingdings 2" pitchFamily="18" charset="2"/>
              <a:buNone/>
              <a:defRPr/>
            </a:pPr>
            <a:endParaRPr lang="es-MX" sz="1800" b="1"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Septiembre de 2019</a:t>
            </a:r>
            <a:endParaRPr lang="es-MX" sz="2800" b="1" dirty="0">
              <a:solidFill>
                <a:srgbClr val="C00000"/>
              </a:solidFill>
            </a:endParaRP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576542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6447" y="977151"/>
            <a:ext cx="9872871" cy="5468471"/>
          </a:xfrm>
        </p:spPr>
        <p:txBody>
          <a:bodyPr>
            <a:noAutofit/>
          </a:bodyPr>
          <a:lstStyle/>
          <a:p>
            <a:r>
              <a:rPr lang="es-MX" sz="2400" dirty="0">
                <a:solidFill>
                  <a:schemeClr val="tx1"/>
                </a:solidFill>
                <a:latin typeface="Calibri" panose="020F0502020204030204" pitchFamily="34" charset="0"/>
                <a:cs typeface="Calibri" panose="020F0502020204030204" pitchFamily="34" charset="0"/>
              </a:rPr>
              <a:t>Así, una empresa dominante puede acceder a la demanda del sindicato por mayores salarios si es una forma de elevar los costos de los entrantes o incrementar el salario de los entrantes al emplear trabajadores calificados escasos. </a:t>
            </a:r>
          </a:p>
          <a:p>
            <a:r>
              <a:rPr lang="es-MX" sz="2400" dirty="0">
                <a:solidFill>
                  <a:schemeClr val="tx1"/>
                </a:solidFill>
                <a:latin typeface="Calibri" panose="020F0502020204030204" pitchFamily="34" charset="0"/>
                <a:cs typeface="Calibri" panose="020F0502020204030204" pitchFamily="34" charset="0"/>
              </a:rPr>
              <a:t>Así mismo puede hacer escasear un insumo básico e incrementar su precio para los entrantes. </a:t>
            </a:r>
          </a:p>
          <a:p>
            <a:r>
              <a:rPr lang="es-MX" sz="2400" dirty="0">
                <a:solidFill>
                  <a:schemeClr val="tx1"/>
                </a:solidFill>
                <a:latin typeface="Calibri" panose="020F0502020204030204" pitchFamily="34" charset="0"/>
                <a:cs typeface="Calibri" panose="020F0502020204030204" pitchFamily="34" charset="0"/>
              </a:rPr>
              <a:t>Por el lado del producto, puede cambiar su diseño en forma tal que sea difícil para los consumidores de su producto optar por otro de la entrante en el futuro. Es decir, la presencia de costos de cambio favorece a la empresa establecida y afectan de modo negativo la demanda de la entrante. </a:t>
            </a:r>
          </a:p>
          <a:p>
            <a:r>
              <a:rPr lang="es-MX" sz="2400" dirty="0">
                <a:solidFill>
                  <a:schemeClr val="tx1"/>
                </a:solidFill>
                <a:latin typeface="Calibri" panose="020F0502020204030204" pitchFamily="34" charset="0"/>
                <a:cs typeface="Calibri" panose="020F0502020204030204" pitchFamily="34" charset="0"/>
              </a:rPr>
              <a:t>El caso de las computadoras personales en sus primeros años, las cuales tenían sistemas operativos incompatibles, son ejemplos. </a:t>
            </a:r>
          </a:p>
        </p:txBody>
      </p:sp>
    </p:spTree>
    <p:extLst>
      <p:ext uri="{BB962C8B-B14F-4D97-AF65-F5344CB8AC3E}">
        <p14:creationId xmlns:p14="http://schemas.microsoft.com/office/powerpoint/2010/main" val="3693541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6824" y="860617"/>
            <a:ext cx="10623176" cy="2084289"/>
          </a:xfrm>
        </p:spPr>
        <p:txBody>
          <a:bodyPr>
            <a:normAutofit/>
          </a:bodyPr>
          <a:lstStyle/>
          <a:p>
            <a:r>
              <a:rPr lang="es-MX" dirty="0">
                <a:solidFill>
                  <a:schemeClr val="tx1"/>
                </a:solidFill>
                <a:latin typeface="Calibri" panose="020F0502020204030204" pitchFamily="34" charset="0"/>
                <a:cs typeface="Calibri" panose="020F0502020204030204" pitchFamily="34" charset="0"/>
              </a:rPr>
              <a:t>La empresa establecida producía los distintos accesorios compatibles con ella; en cambio, la entrante sólo tendría alguno de los productos. Por último, la empresa puede cabildear en el gobierno para elevar los requerimientos de seguridad o control de la contaminación que elevarán los costos de la industria en general y dificultarán la entrada futura. </a:t>
            </a:r>
          </a:p>
          <a:p>
            <a:r>
              <a:rPr lang="es-MX" dirty="0">
                <a:solidFill>
                  <a:schemeClr val="tx1"/>
                </a:solidFill>
                <a:latin typeface="Calibri" panose="020F0502020204030204" pitchFamily="34" charset="0"/>
                <a:cs typeface="Calibri" panose="020F0502020204030204" pitchFamily="34" charset="0"/>
              </a:rPr>
              <a:t>La empresa ya establecida puede disminuir considerablemente sus ganancias, pero evitar la entrada. </a:t>
            </a:r>
          </a:p>
        </p:txBody>
      </p:sp>
      <p:pic>
        <p:nvPicPr>
          <p:cNvPr id="2" name="Imagen 1"/>
          <p:cNvPicPr>
            <a:picLocks noChangeAspect="1"/>
          </p:cNvPicPr>
          <p:nvPr/>
        </p:nvPicPr>
        <p:blipFill>
          <a:blip r:embed="rId2"/>
          <a:stretch>
            <a:fillRect/>
          </a:stretch>
        </p:blipFill>
        <p:spPr>
          <a:xfrm>
            <a:off x="4205747" y="2944907"/>
            <a:ext cx="3760710" cy="2808000"/>
          </a:xfrm>
          <a:prstGeom prst="rect">
            <a:avLst/>
          </a:prstGeom>
        </p:spPr>
      </p:pic>
      <p:sp>
        <p:nvSpPr>
          <p:cNvPr id="4" name="Rectángulo 3"/>
          <p:cNvSpPr/>
          <p:nvPr/>
        </p:nvSpPr>
        <p:spPr>
          <a:xfrm>
            <a:off x="3845859" y="5752907"/>
            <a:ext cx="4639235" cy="584775"/>
          </a:xfrm>
          <a:prstGeom prst="rect">
            <a:avLst/>
          </a:prstGeom>
        </p:spPr>
        <p:txBody>
          <a:bodyPr wrap="square">
            <a:spAutoFit/>
          </a:bodyPr>
          <a:lstStyle/>
          <a:p>
            <a:r>
              <a:rPr lang="es-MX" sz="1600" dirty="0"/>
              <a:t>http://modelodssporter.blogspot.com/2014/10/barreras-de-entrada-del-modelo-de-porter.html</a:t>
            </a:r>
          </a:p>
        </p:txBody>
      </p:sp>
    </p:spTree>
    <p:extLst>
      <p:ext uri="{BB962C8B-B14F-4D97-AF65-F5344CB8AC3E}">
        <p14:creationId xmlns:p14="http://schemas.microsoft.com/office/powerpoint/2010/main" val="36583736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673290"/>
          </a:xfrm>
        </p:spPr>
        <p:txBody>
          <a:bodyPr>
            <a:normAutofit/>
          </a:bodyPr>
          <a:lstStyle/>
          <a:p>
            <a:r>
              <a:rPr lang="es-MX" sz="3200" b="1" dirty="0">
                <a:solidFill>
                  <a:schemeClr val="tx1"/>
                </a:solidFill>
                <a:effectLst>
                  <a:outerShdw blurRad="38100" dist="38100" dir="2700000" algn="tl">
                    <a:srgbClr val="000000">
                      <a:alpha val="43137"/>
                    </a:srgbClr>
                  </a:outerShdw>
                </a:effectLst>
              </a:rPr>
              <a:t>4.3 Barreras de </a:t>
            </a:r>
            <a:r>
              <a:rPr lang="es-MX" sz="3200" b="1" dirty="0" smtClean="0">
                <a:solidFill>
                  <a:schemeClr val="tx1"/>
                </a:solidFill>
                <a:effectLst>
                  <a:outerShdw blurRad="38100" dist="38100" dir="2700000" algn="tl">
                    <a:srgbClr val="000000">
                      <a:alpha val="43137"/>
                    </a:srgbClr>
                  </a:outerShdw>
                </a:effectLst>
              </a:rPr>
              <a:t>comportamiento o estratégicas</a:t>
            </a:r>
            <a:endParaRPr lang="es-MX" sz="3200" b="1" dirty="0">
              <a:solidFill>
                <a:schemeClr val="tx1"/>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009934" y="1705974"/>
            <a:ext cx="10005937" cy="4608394"/>
          </a:xfrm>
        </p:spPr>
        <p:txBody>
          <a:bodyPr>
            <a:noAutofit/>
          </a:bodyPr>
          <a:lstStyle/>
          <a:p>
            <a:r>
              <a:rPr lang="es-MX" sz="2400" dirty="0" smtClean="0">
                <a:solidFill>
                  <a:schemeClr val="tx1"/>
                </a:solidFill>
                <a:latin typeface="Calibri" panose="020F0502020204030204" pitchFamily="34" charset="0"/>
                <a:cs typeface="Calibri" panose="020F0502020204030204" pitchFamily="34" charset="0"/>
              </a:rPr>
              <a:t>Son </a:t>
            </a:r>
            <a:r>
              <a:rPr lang="es-MX" sz="2400" dirty="0">
                <a:solidFill>
                  <a:schemeClr val="tx1"/>
                </a:solidFill>
                <a:latin typeface="Calibri" panose="020F0502020204030204" pitchFamily="34" charset="0"/>
                <a:cs typeface="Calibri" panose="020F0502020204030204" pitchFamily="34" charset="0"/>
              </a:rPr>
              <a:t>aquéllas </a:t>
            </a:r>
            <a:r>
              <a:rPr lang="es-MX" sz="2400" dirty="0" smtClean="0">
                <a:solidFill>
                  <a:schemeClr val="tx1"/>
                </a:solidFill>
                <a:latin typeface="Calibri" panose="020F0502020204030204" pitchFamily="34" charset="0"/>
                <a:cs typeface="Calibri" panose="020F0502020204030204" pitchFamily="34" charset="0"/>
              </a:rPr>
              <a:t>construidas </a:t>
            </a:r>
            <a:r>
              <a:rPr lang="es-MX" sz="2400" dirty="0">
                <a:solidFill>
                  <a:schemeClr val="tx1"/>
                </a:solidFill>
                <a:latin typeface="Calibri" panose="020F0502020204030204" pitchFamily="34" charset="0"/>
                <a:cs typeface="Calibri" panose="020F0502020204030204" pitchFamily="34" charset="0"/>
              </a:rPr>
              <a:t>por las propias empresas establecidas </a:t>
            </a:r>
            <a:r>
              <a:rPr lang="es-MX" sz="2400" dirty="0" smtClean="0">
                <a:solidFill>
                  <a:schemeClr val="tx1"/>
                </a:solidFill>
                <a:latin typeface="Calibri" panose="020F0502020204030204" pitchFamily="34" charset="0"/>
                <a:cs typeface="Calibri" panose="020F0502020204030204" pitchFamily="34" charset="0"/>
              </a:rPr>
              <a:t>a través </a:t>
            </a:r>
            <a:r>
              <a:rPr lang="es-MX" sz="2400" dirty="0">
                <a:solidFill>
                  <a:schemeClr val="tx1"/>
                </a:solidFill>
                <a:latin typeface="Calibri" panose="020F0502020204030204" pitchFamily="34" charset="0"/>
                <a:cs typeface="Calibri" panose="020F0502020204030204" pitchFamily="34" charset="0"/>
              </a:rPr>
              <a:t>de acciones estratégicas. </a:t>
            </a:r>
            <a:r>
              <a:rPr lang="es-MX" sz="2400" dirty="0" smtClean="0">
                <a:solidFill>
                  <a:schemeClr val="tx1"/>
                </a:solidFill>
                <a:latin typeface="Calibri" panose="020F0502020204030204" pitchFamily="34" charset="0"/>
                <a:cs typeface="Calibri" panose="020F0502020204030204" pitchFamily="34" charset="0"/>
              </a:rPr>
              <a:t>Pueden </a:t>
            </a:r>
            <a:r>
              <a:rPr lang="es-MX" sz="2400" dirty="0">
                <a:solidFill>
                  <a:schemeClr val="tx1"/>
                </a:solidFill>
                <a:latin typeface="Calibri" panose="020F0502020204030204" pitchFamily="34" charset="0"/>
                <a:cs typeface="Calibri" panose="020F0502020204030204" pitchFamily="34" charset="0"/>
              </a:rPr>
              <a:t>enmarcarse en un contexto de competencia dinámica, </a:t>
            </a:r>
            <a:r>
              <a:rPr lang="es-MX" sz="2400" dirty="0" smtClean="0">
                <a:solidFill>
                  <a:schemeClr val="tx1"/>
                </a:solidFill>
                <a:latin typeface="Calibri" panose="020F0502020204030204" pitchFamily="34" charset="0"/>
                <a:cs typeface="Calibri" panose="020F0502020204030204" pitchFamily="34" charset="0"/>
              </a:rPr>
              <a:t>es decir</a:t>
            </a:r>
            <a:r>
              <a:rPr lang="es-MX" sz="2400" dirty="0">
                <a:solidFill>
                  <a:schemeClr val="tx1"/>
                </a:solidFill>
                <a:latin typeface="Calibri" panose="020F0502020204030204" pitchFamily="34" charset="0"/>
                <a:cs typeface="Calibri" panose="020F0502020204030204" pitchFamily="34" charset="0"/>
              </a:rPr>
              <a:t>, de </a:t>
            </a:r>
            <a:r>
              <a:rPr lang="es-MX" sz="2400" dirty="0" smtClean="0">
                <a:solidFill>
                  <a:schemeClr val="tx1"/>
                </a:solidFill>
                <a:latin typeface="Calibri" panose="020F0502020204030204" pitchFamily="34" charset="0"/>
                <a:cs typeface="Calibri" panose="020F0502020204030204" pitchFamily="34" charset="0"/>
              </a:rPr>
              <a:t>lucha.</a:t>
            </a:r>
          </a:p>
          <a:p>
            <a:r>
              <a:rPr lang="es-MX" sz="2400" dirty="0">
                <a:solidFill>
                  <a:schemeClr val="tx1"/>
                </a:solidFill>
                <a:latin typeface="Calibri" panose="020F0502020204030204" pitchFamily="34" charset="0"/>
                <a:cs typeface="Calibri" panose="020F0502020204030204" pitchFamily="34" charset="0"/>
              </a:rPr>
              <a:t>La mayor parte </a:t>
            </a:r>
            <a:r>
              <a:rPr lang="es-MX" sz="2400" dirty="0" smtClean="0">
                <a:solidFill>
                  <a:schemeClr val="tx1"/>
                </a:solidFill>
                <a:latin typeface="Calibri" panose="020F0502020204030204" pitchFamily="34" charset="0"/>
                <a:cs typeface="Calibri" panose="020F0502020204030204" pitchFamily="34" charset="0"/>
              </a:rPr>
              <a:t>tienen el </a:t>
            </a:r>
            <a:r>
              <a:rPr lang="es-MX" sz="2400" dirty="0">
                <a:solidFill>
                  <a:schemeClr val="tx1"/>
                </a:solidFill>
                <a:latin typeface="Calibri" panose="020F0502020204030204" pitchFamily="34" charset="0"/>
                <a:cs typeface="Calibri" panose="020F0502020204030204" pitchFamily="34" charset="0"/>
              </a:rPr>
              <a:t>propósito de </a:t>
            </a:r>
            <a:r>
              <a:rPr lang="es-MX" sz="2400" dirty="0" smtClean="0">
                <a:solidFill>
                  <a:schemeClr val="tx1"/>
                </a:solidFill>
                <a:latin typeface="Calibri" panose="020F0502020204030204" pitchFamily="34" charset="0"/>
                <a:cs typeface="Calibri" panose="020F0502020204030204" pitchFamily="34" charset="0"/>
              </a:rPr>
              <a:t>detener la </a:t>
            </a:r>
            <a:r>
              <a:rPr lang="es-MX" sz="2400" dirty="0">
                <a:solidFill>
                  <a:schemeClr val="tx1"/>
                </a:solidFill>
                <a:latin typeface="Calibri" panose="020F0502020204030204" pitchFamily="34" charset="0"/>
                <a:cs typeface="Calibri" panose="020F0502020204030204" pitchFamily="34" charset="0"/>
              </a:rPr>
              <a:t>entrada de potenciales rivales exige la realización de inversiones.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Estas inversiones </a:t>
            </a:r>
            <a:r>
              <a:rPr lang="es-MX" sz="2400" dirty="0">
                <a:solidFill>
                  <a:schemeClr val="tx1"/>
                </a:solidFill>
                <a:latin typeface="Calibri" panose="020F0502020204030204" pitchFamily="34" charset="0"/>
                <a:cs typeface="Calibri" panose="020F0502020204030204" pitchFamily="34" charset="0"/>
              </a:rPr>
              <a:t>afectarán las decisiones de otras </a:t>
            </a:r>
            <a:r>
              <a:rPr lang="es-MX" sz="2400" dirty="0" smtClean="0">
                <a:solidFill>
                  <a:schemeClr val="tx1"/>
                </a:solidFill>
                <a:latin typeface="Calibri" panose="020F0502020204030204" pitchFamily="34" charset="0"/>
                <a:cs typeface="Calibri" panose="020F0502020204030204" pitchFamily="34" charset="0"/>
              </a:rPr>
              <a:t>empresas, por </a:t>
            </a:r>
            <a:r>
              <a:rPr lang="es-MX" sz="2400" dirty="0">
                <a:solidFill>
                  <a:schemeClr val="tx1"/>
                </a:solidFill>
                <a:latin typeface="Calibri" panose="020F0502020204030204" pitchFamily="34" charset="0"/>
                <a:cs typeface="Calibri" panose="020F0502020204030204" pitchFamily="34" charset="0"/>
              </a:rPr>
              <a:t>lo que deben poseer cierto grado de irreversibilidad.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Ejemplos </a:t>
            </a:r>
            <a:r>
              <a:rPr lang="es-MX" sz="2400" dirty="0">
                <a:solidFill>
                  <a:schemeClr val="tx1"/>
                </a:solidFill>
                <a:latin typeface="Calibri" panose="020F0502020204030204" pitchFamily="34" charset="0"/>
                <a:cs typeface="Calibri" panose="020F0502020204030204" pitchFamily="34" charset="0"/>
              </a:rPr>
              <a:t>de inversiones estratégicas </a:t>
            </a:r>
            <a:r>
              <a:rPr lang="es-MX" sz="2400" dirty="0" smtClean="0">
                <a:solidFill>
                  <a:schemeClr val="tx1"/>
                </a:solidFill>
                <a:latin typeface="Calibri" panose="020F0502020204030204" pitchFamily="34" charset="0"/>
                <a:cs typeface="Calibri" panose="020F0502020204030204" pitchFamily="34" charset="0"/>
              </a:rPr>
              <a:t>son </a:t>
            </a:r>
            <a:r>
              <a:rPr lang="es-MX" sz="2400" dirty="0">
                <a:solidFill>
                  <a:schemeClr val="tx1"/>
                </a:solidFill>
                <a:latin typeface="Calibri" panose="020F0502020204030204" pitchFamily="34" charset="0"/>
                <a:cs typeface="Calibri" panose="020F0502020204030204" pitchFamily="34" charset="0"/>
              </a:rPr>
              <a:t>las </a:t>
            </a:r>
            <a:r>
              <a:rPr lang="es-MX" sz="2400" dirty="0" smtClean="0">
                <a:solidFill>
                  <a:schemeClr val="tx1"/>
                </a:solidFill>
                <a:latin typeface="Calibri" panose="020F0502020204030204" pitchFamily="34" charset="0"/>
                <a:cs typeface="Calibri" panose="020F0502020204030204" pitchFamily="34" charset="0"/>
              </a:rPr>
              <a:t>decisiones de </a:t>
            </a:r>
            <a:r>
              <a:rPr lang="es-MX" sz="2400" dirty="0">
                <a:solidFill>
                  <a:schemeClr val="tx1"/>
                </a:solidFill>
                <a:latin typeface="Calibri" panose="020F0502020204030204" pitchFamily="34" charset="0"/>
                <a:cs typeface="Calibri" panose="020F0502020204030204" pitchFamily="34" charset="0"/>
              </a:rPr>
              <a:t>capacidad, </a:t>
            </a:r>
            <a:r>
              <a:rPr lang="es-MX" sz="2400" dirty="0" smtClean="0">
                <a:solidFill>
                  <a:schemeClr val="tx1"/>
                </a:solidFill>
                <a:latin typeface="Calibri" panose="020F0502020204030204" pitchFamily="34" charset="0"/>
                <a:cs typeface="Calibri" panose="020F0502020204030204" pitchFamily="34" charset="0"/>
              </a:rPr>
              <a:t>localización, control de </a:t>
            </a:r>
            <a:r>
              <a:rPr lang="es-MX" sz="2400" dirty="0">
                <a:solidFill>
                  <a:schemeClr val="tx1"/>
                </a:solidFill>
                <a:latin typeface="Calibri" panose="020F0502020204030204" pitchFamily="34" charset="0"/>
                <a:cs typeface="Calibri" panose="020F0502020204030204" pitchFamily="34" charset="0"/>
              </a:rPr>
              <a:t>recursos esenciales, desarrollo e innovación de productos, integración </a:t>
            </a:r>
            <a:r>
              <a:rPr lang="es-MX" sz="2400" dirty="0" smtClean="0">
                <a:solidFill>
                  <a:schemeClr val="tx1"/>
                </a:solidFill>
                <a:latin typeface="Calibri" panose="020F0502020204030204" pitchFamily="34" charset="0"/>
                <a:cs typeface="Calibri" panose="020F0502020204030204" pitchFamily="34" charset="0"/>
              </a:rPr>
              <a:t>vertical y aquéllas </a:t>
            </a:r>
            <a:r>
              <a:rPr lang="es-MX" sz="2400" dirty="0">
                <a:solidFill>
                  <a:schemeClr val="tx1"/>
                </a:solidFill>
                <a:latin typeface="Calibri" panose="020F0502020204030204" pitchFamily="34" charset="0"/>
                <a:cs typeface="Calibri" panose="020F0502020204030204" pitchFamily="34" charset="0"/>
              </a:rPr>
              <a:t>destinadas a aumentar los costos de </a:t>
            </a:r>
            <a:r>
              <a:rPr lang="es-MX" sz="2400" dirty="0" smtClean="0">
                <a:solidFill>
                  <a:schemeClr val="tx1"/>
                </a:solidFill>
                <a:latin typeface="Calibri" panose="020F0502020204030204" pitchFamily="34" charset="0"/>
                <a:cs typeface="Calibri" panose="020F0502020204030204" pitchFamily="34" charset="0"/>
              </a:rPr>
              <a:t>cambio, </a:t>
            </a:r>
            <a:r>
              <a:rPr lang="es-MX" sz="2400" dirty="0">
                <a:solidFill>
                  <a:schemeClr val="tx1"/>
                </a:solidFill>
                <a:latin typeface="Calibri" panose="020F0502020204030204" pitchFamily="34" charset="0"/>
                <a:cs typeface="Calibri" panose="020F0502020204030204" pitchFamily="34" charset="0"/>
              </a:rPr>
              <a:t>por mantener una posición de mercado.</a:t>
            </a:r>
          </a:p>
        </p:txBody>
      </p:sp>
    </p:spTree>
    <p:extLst>
      <p:ext uri="{BB962C8B-B14F-4D97-AF65-F5344CB8AC3E}">
        <p14:creationId xmlns:p14="http://schemas.microsoft.com/office/powerpoint/2010/main" val="3838895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564107"/>
          </a:xfrm>
        </p:spPr>
        <p:txBody>
          <a:bodyPr>
            <a:normAutofit fontScale="90000"/>
          </a:bodyPr>
          <a:lstStyle/>
          <a:p>
            <a:r>
              <a:rPr lang="es-MX" sz="3600" dirty="0">
                <a:solidFill>
                  <a:schemeClr val="tx1"/>
                </a:solidFill>
              </a:rPr>
              <a:t>i. Precio límite </a:t>
            </a:r>
          </a:p>
        </p:txBody>
      </p:sp>
      <p:sp>
        <p:nvSpPr>
          <p:cNvPr id="4" name="Marcador de contenido 3"/>
          <p:cNvSpPr>
            <a:spLocks noGrp="1"/>
          </p:cNvSpPr>
          <p:nvPr>
            <p:ph sz="half" idx="1"/>
          </p:nvPr>
        </p:nvSpPr>
        <p:spPr>
          <a:xfrm>
            <a:off x="764275" y="1269243"/>
            <a:ext cx="10809025" cy="2159758"/>
          </a:xfrm>
        </p:spPr>
        <p:txBody>
          <a:bodyPr>
            <a:noAutofit/>
          </a:bodyPr>
          <a:lstStyle/>
          <a:p>
            <a:r>
              <a:rPr lang="es-MX" dirty="0">
                <a:solidFill>
                  <a:schemeClr val="tx1"/>
                </a:solidFill>
              </a:rPr>
              <a:t>Es el caso en que una empresa establecida fija los precios lo suficientemente bajos de manera que los potenciales entrantes se sientan desalentados de ingresar a la industria. modelo de precio límite (</a:t>
            </a:r>
            <a:r>
              <a:rPr lang="es-MX" dirty="0" err="1">
                <a:solidFill>
                  <a:schemeClr val="tx1"/>
                </a:solidFill>
              </a:rPr>
              <a:t>Sylos</a:t>
            </a:r>
            <a:r>
              <a:rPr lang="es-MX" dirty="0">
                <a:solidFill>
                  <a:schemeClr val="tx1"/>
                </a:solidFill>
              </a:rPr>
              <a:t> y </a:t>
            </a:r>
            <a:r>
              <a:rPr lang="es-MX" dirty="0" err="1">
                <a:solidFill>
                  <a:schemeClr val="tx1"/>
                </a:solidFill>
              </a:rPr>
              <a:t>Bain</a:t>
            </a:r>
            <a:r>
              <a:rPr lang="es-MX" dirty="0">
                <a:solidFill>
                  <a:schemeClr val="tx1"/>
                </a:solidFill>
              </a:rPr>
              <a:t>). </a:t>
            </a:r>
          </a:p>
          <a:p>
            <a:r>
              <a:rPr lang="es-MX" dirty="0">
                <a:solidFill>
                  <a:schemeClr val="tx1"/>
                </a:solidFill>
              </a:rPr>
              <a:t>T</a:t>
            </a:r>
            <a:r>
              <a:rPr lang="es-MX" dirty="0" smtClean="0">
                <a:solidFill>
                  <a:schemeClr val="tx1"/>
                </a:solidFill>
              </a:rPr>
              <a:t>esis central: </a:t>
            </a:r>
            <a:r>
              <a:rPr lang="es-MX" dirty="0">
                <a:solidFill>
                  <a:schemeClr val="tx1"/>
                </a:solidFill>
              </a:rPr>
              <a:t>el panel </a:t>
            </a:r>
            <a:r>
              <a:rPr lang="es-MX" i="1" dirty="0">
                <a:solidFill>
                  <a:schemeClr val="tx1"/>
                </a:solidFill>
              </a:rPr>
              <a:t>a</a:t>
            </a:r>
            <a:r>
              <a:rPr lang="es-MX" dirty="0">
                <a:solidFill>
                  <a:schemeClr val="tx1"/>
                </a:solidFill>
              </a:rPr>
              <a:t>) muestra la demanda total y los costos marginales que enfrenta un monopolista establecido, </a:t>
            </a:r>
            <a:r>
              <a:rPr lang="es-MX" dirty="0" smtClean="0">
                <a:solidFill>
                  <a:schemeClr val="tx1"/>
                </a:solidFill>
              </a:rPr>
              <a:t>panel </a:t>
            </a:r>
            <a:r>
              <a:rPr lang="es-MX" i="1" dirty="0">
                <a:solidFill>
                  <a:schemeClr val="tx1"/>
                </a:solidFill>
              </a:rPr>
              <a:t>b</a:t>
            </a:r>
            <a:r>
              <a:rPr lang="es-MX" dirty="0">
                <a:solidFill>
                  <a:schemeClr val="tx1"/>
                </a:solidFill>
              </a:rPr>
              <a:t>) señala los costos medios de un potencial entrante. </a:t>
            </a:r>
            <a:r>
              <a:rPr lang="es-MX" dirty="0" smtClean="0">
                <a:solidFill>
                  <a:schemeClr val="tx1"/>
                </a:solidFill>
              </a:rPr>
              <a:t>Para éste sus </a:t>
            </a:r>
            <a:r>
              <a:rPr lang="es-MX" dirty="0">
                <a:solidFill>
                  <a:schemeClr val="tx1"/>
                </a:solidFill>
              </a:rPr>
              <a:t>costos relevantes son los costos medios totales, ya que de no entrar evita incurrir tanto en los costos fijos como en los variables del negocio.</a:t>
            </a:r>
          </a:p>
        </p:txBody>
      </p:sp>
      <p:pic>
        <p:nvPicPr>
          <p:cNvPr id="6" name="Imagen 5"/>
          <p:cNvPicPr>
            <a:picLocks noChangeAspect="1"/>
          </p:cNvPicPr>
          <p:nvPr/>
        </p:nvPicPr>
        <p:blipFill>
          <a:blip r:embed="rId2">
            <a:clrChange>
              <a:clrFrom>
                <a:srgbClr val="F2F2F2"/>
              </a:clrFrom>
              <a:clrTo>
                <a:srgbClr val="F2F2F2">
                  <a:alpha val="0"/>
                </a:srgbClr>
              </a:clrTo>
            </a:clrChange>
          </a:blip>
          <a:stretch>
            <a:fillRect/>
          </a:stretch>
        </p:blipFill>
        <p:spPr>
          <a:xfrm>
            <a:off x="3143410" y="3696118"/>
            <a:ext cx="6025844" cy="3132000"/>
          </a:xfrm>
          <a:prstGeom prst="rect">
            <a:avLst/>
          </a:prstGeom>
        </p:spPr>
      </p:pic>
    </p:spTree>
    <p:extLst>
      <p:ext uri="{BB962C8B-B14F-4D97-AF65-F5344CB8AC3E}">
        <p14:creationId xmlns:p14="http://schemas.microsoft.com/office/powerpoint/2010/main" val="4284689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3331" y="504964"/>
            <a:ext cx="10740788" cy="3330058"/>
          </a:xfrm>
        </p:spPr>
        <p:txBody>
          <a:bodyPr/>
          <a:lstStyle/>
          <a:p>
            <a:r>
              <a:rPr lang="es-MX" dirty="0">
                <a:solidFill>
                  <a:schemeClr val="tx1"/>
                </a:solidFill>
                <a:latin typeface="Calibri" panose="020F0502020204030204" pitchFamily="34" charset="0"/>
                <a:cs typeface="Calibri" panose="020F0502020204030204" pitchFamily="34" charset="0"/>
              </a:rPr>
              <a:t>Si el monopolista establecido no </a:t>
            </a:r>
            <a:r>
              <a:rPr lang="es-MX" dirty="0" smtClean="0">
                <a:solidFill>
                  <a:schemeClr val="tx1"/>
                </a:solidFill>
                <a:latin typeface="Calibri" panose="020F0502020204030204" pitchFamily="34" charset="0"/>
                <a:cs typeface="Calibri" panose="020F0502020204030204" pitchFamily="34" charset="0"/>
              </a:rPr>
              <a:t>tiene competencia potencial, producirá </a:t>
            </a:r>
            <a:r>
              <a:rPr lang="es-MX" i="1" dirty="0" err="1">
                <a:solidFill>
                  <a:schemeClr val="tx1"/>
                </a:solidFill>
                <a:latin typeface="Calibri" panose="020F0502020204030204" pitchFamily="34" charset="0"/>
                <a:cs typeface="Calibri" panose="020F0502020204030204" pitchFamily="34" charset="0"/>
              </a:rPr>
              <a:t>qm</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y cobrará </a:t>
            </a:r>
            <a:r>
              <a:rPr lang="es-MX" i="1" dirty="0">
                <a:solidFill>
                  <a:schemeClr val="tx1"/>
                </a:solidFill>
                <a:latin typeface="Calibri" panose="020F0502020204030204" pitchFamily="34" charset="0"/>
                <a:cs typeface="Calibri" panose="020F0502020204030204" pitchFamily="34" charset="0"/>
              </a:rPr>
              <a:t>Pm</a:t>
            </a:r>
            <a:r>
              <a:rPr lang="es-MX" dirty="0">
                <a:solidFill>
                  <a:schemeClr val="tx1"/>
                </a:solidFill>
                <a:latin typeface="Calibri" panose="020F0502020204030204" pitchFamily="34" charset="0"/>
                <a:cs typeface="Calibri" panose="020F0502020204030204" pitchFamily="34" charset="0"/>
              </a:rPr>
              <a:t>. </a:t>
            </a:r>
            <a:r>
              <a:rPr lang="es-MX" dirty="0" smtClean="0">
                <a:solidFill>
                  <a:schemeClr val="tx1"/>
                </a:solidFill>
                <a:latin typeface="Calibri" panose="020F0502020204030204" pitchFamily="34" charset="0"/>
                <a:cs typeface="Calibri" panose="020F0502020204030204" pitchFamily="34" charset="0"/>
              </a:rPr>
              <a:t>Sí existe </a:t>
            </a:r>
            <a:r>
              <a:rPr lang="es-MX" dirty="0">
                <a:solidFill>
                  <a:schemeClr val="tx1"/>
                </a:solidFill>
                <a:latin typeface="Calibri" panose="020F0502020204030204" pitchFamily="34" charset="0"/>
                <a:cs typeface="Calibri" panose="020F0502020204030204" pitchFamily="34" charset="0"/>
              </a:rPr>
              <a:t>un entrante potencial, con costos (panel </a:t>
            </a:r>
            <a:r>
              <a:rPr lang="es-MX" i="1" dirty="0">
                <a:solidFill>
                  <a:schemeClr val="tx1"/>
                </a:solidFill>
                <a:latin typeface="Calibri" panose="020F0502020204030204" pitchFamily="34" charset="0"/>
                <a:cs typeface="Calibri" panose="020F0502020204030204" pitchFamily="34" charset="0"/>
              </a:rPr>
              <a:t>b</a:t>
            </a:r>
            <a:r>
              <a:rPr lang="es-MX" dirty="0" smtClean="0">
                <a:solidFill>
                  <a:schemeClr val="tx1"/>
                </a:solidFill>
                <a:latin typeface="Calibri" panose="020F0502020204030204" pitchFamily="34" charset="0"/>
                <a:cs typeface="Calibri" panose="020F0502020204030204" pitchFamily="34" charset="0"/>
              </a:rPr>
              <a:t>), ingresará </a:t>
            </a:r>
            <a:r>
              <a:rPr lang="es-MX" dirty="0">
                <a:solidFill>
                  <a:schemeClr val="tx1"/>
                </a:solidFill>
                <a:latin typeface="Calibri" panose="020F0502020204030204" pitchFamily="34" charset="0"/>
                <a:cs typeface="Calibri" panose="020F0502020204030204" pitchFamily="34" charset="0"/>
              </a:rPr>
              <a:t>si con su entrada el precio que prevalece es lo suficientemente alto como para cubrir sus costos medios. Sin embargo, el precio que finalmente rija dependerá de la producción </a:t>
            </a:r>
            <a:r>
              <a:rPr lang="es-MX" dirty="0" smtClean="0">
                <a:solidFill>
                  <a:schemeClr val="tx1"/>
                </a:solidFill>
                <a:latin typeface="Calibri" panose="020F0502020204030204" pitchFamily="34" charset="0"/>
                <a:cs typeface="Calibri" panose="020F0502020204030204" pitchFamily="34" charset="0"/>
              </a:rPr>
              <a:t>agregada.  </a:t>
            </a:r>
            <a:endParaRPr lang="es-MX" dirty="0">
              <a:solidFill>
                <a:schemeClr val="tx1"/>
              </a:solidFill>
              <a:latin typeface="Calibri" panose="020F0502020204030204" pitchFamily="34" charset="0"/>
              <a:cs typeface="Calibri" panose="020F0502020204030204" pitchFamily="34" charset="0"/>
            </a:endParaRPr>
          </a:p>
          <a:p>
            <a:r>
              <a:rPr lang="es-MX" dirty="0" smtClean="0">
                <a:solidFill>
                  <a:schemeClr val="tx1"/>
                </a:solidFill>
                <a:latin typeface="Calibri" panose="020F0502020204030204" pitchFamily="34" charset="0"/>
                <a:cs typeface="Calibri" panose="020F0502020204030204" pitchFamily="34" charset="0"/>
              </a:rPr>
              <a:t>Para </a:t>
            </a:r>
            <a:r>
              <a:rPr lang="es-MX" dirty="0">
                <a:solidFill>
                  <a:schemeClr val="tx1"/>
                </a:solidFill>
                <a:latin typeface="Calibri" panose="020F0502020204030204" pitchFamily="34" charset="0"/>
                <a:cs typeface="Calibri" panose="020F0502020204030204" pitchFamily="34" charset="0"/>
              </a:rPr>
              <a:t>el entrante es fundamental la reacción del monopolista a su decisión de entrar. Un supuesto simplificador es que el entrante potencial crea que, de ingresar, el productor establecido mantendrá el nivel de producción que tenía antes de la entrada. Que visualice su demanda como la diferencia entre la demanda total (</a:t>
            </a:r>
            <a:r>
              <a:rPr lang="es-MX" i="1" dirty="0">
                <a:solidFill>
                  <a:schemeClr val="tx1"/>
                </a:solidFill>
                <a:latin typeface="Calibri" panose="020F0502020204030204" pitchFamily="34" charset="0"/>
                <a:cs typeface="Calibri" panose="020F0502020204030204" pitchFamily="34" charset="0"/>
              </a:rPr>
              <a:t>D</a:t>
            </a:r>
            <a:r>
              <a:rPr lang="es-MX" dirty="0">
                <a:solidFill>
                  <a:schemeClr val="tx1"/>
                </a:solidFill>
                <a:latin typeface="Calibri" panose="020F0502020204030204" pitchFamily="34" charset="0"/>
                <a:cs typeface="Calibri" panose="020F0502020204030204" pitchFamily="34" charset="0"/>
              </a:rPr>
              <a:t>) menos la producción que tenga el productor preestablecido antes de entrar</a:t>
            </a:r>
            <a:r>
              <a:rPr lang="es-MX" dirty="0" smtClean="0">
                <a:solidFill>
                  <a:schemeClr val="tx1"/>
                </a:solidFill>
                <a:latin typeface="Calibri" panose="020F0502020204030204" pitchFamily="34" charset="0"/>
                <a:cs typeface="Calibri" panose="020F0502020204030204" pitchFamily="34" charset="0"/>
              </a:rPr>
              <a:t>.</a:t>
            </a:r>
          </a:p>
        </p:txBody>
      </p:sp>
      <p:pic>
        <p:nvPicPr>
          <p:cNvPr id="4" name="Imagen 3"/>
          <p:cNvPicPr>
            <a:picLocks noChangeAspect="1"/>
          </p:cNvPicPr>
          <p:nvPr/>
        </p:nvPicPr>
        <p:blipFill>
          <a:blip r:embed="rId2">
            <a:clrChange>
              <a:clrFrom>
                <a:srgbClr val="F2F2F2"/>
              </a:clrFrom>
              <a:clrTo>
                <a:srgbClr val="F2F2F2">
                  <a:alpha val="0"/>
                </a:srgbClr>
              </a:clrTo>
            </a:clrChange>
          </a:blip>
          <a:stretch>
            <a:fillRect/>
          </a:stretch>
        </p:blipFill>
        <p:spPr>
          <a:xfrm>
            <a:off x="3116114" y="3627878"/>
            <a:ext cx="6025844" cy="3132000"/>
          </a:xfrm>
          <a:prstGeom prst="rect">
            <a:avLst/>
          </a:prstGeom>
        </p:spPr>
      </p:pic>
    </p:spTree>
    <p:extLst>
      <p:ext uri="{BB962C8B-B14F-4D97-AF65-F5344CB8AC3E}">
        <p14:creationId xmlns:p14="http://schemas.microsoft.com/office/powerpoint/2010/main" val="20970624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7922" y="573206"/>
            <a:ext cx="10577015" cy="5522794"/>
          </a:xfrm>
        </p:spPr>
        <p:txBody>
          <a:bodyPr/>
          <a:lstStyle/>
          <a:p>
            <a:r>
              <a:rPr lang="es-MX" dirty="0">
                <a:solidFill>
                  <a:schemeClr val="tx1"/>
                </a:solidFill>
                <a:latin typeface="Calibri" panose="020F0502020204030204" pitchFamily="34" charset="0"/>
                <a:cs typeface="Calibri" panose="020F0502020204030204" pitchFamily="34" charset="0"/>
              </a:rPr>
              <a:t>El monopolista, a su vez, debe decidir si induce o no dicha entrada. De ocurrir la entrada, debería competir por los clientes. </a:t>
            </a:r>
          </a:p>
          <a:p>
            <a:r>
              <a:rPr lang="es-MX" dirty="0">
                <a:solidFill>
                  <a:schemeClr val="tx1"/>
                </a:solidFill>
                <a:latin typeface="Calibri" panose="020F0502020204030204" pitchFamily="34" charset="0"/>
                <a:cs typeface="Calibri" panose="020F0502020204030204" pitchFamily="34" charset="0"/>
              </a:rPr>
              <a:t>Depende de él, de la cantidad que esté produciendo y del precio que cobre, si habrá finalmente entrada. </a:t>
            </a:r>
          </a:p>
          <a:p>
            <a:r>
              <a:rPr lang="es-MX" dirty="0">
                <a:solidFill>
                  <a:schemeClr val="tx1"/>
                </a:solidFill>
                <a:latin typeface="Calibri" panose="020F0502020204030204" pitchFamily="34" charset="0"/>
                <a:cs typeface="Calibri" panose="020F0502020204030204" pitchFamily="34" charset="0"/>
              </a:rPr>
              <a:t>Existe un precio </a:t>
            </a:r>
            <a:r>
              <a:rPr lang="es-MX" i="1" dirty="0" err="1">
                <a:solidFill>
                  <a:schemeClr val="tx1"/>
                </a:solidFill>
                <a:latin typeface="Calibri" panose="020F0502020204030204" pitchFamily="34" charset="0"/>
                <a:cs typeface="Calibri" panose="020F0502020204030204" pitchFamily="34" charset="0"/>
              </a:rPr>
              <a:t>Pl</a:t>
            </a:r>
            <a:r>
              <a:rPr lang="es-MX" dirty="0">
                <a:solidFill>
                  <a:schemeClr val="tx1"/>
                </a:solidFill>
                <a:latin typeface="Calibri" panose="020F0502020204030204" pitchFamily="34" charset="0"/>
                <a:cs typeface="Calibri" panose="020F0502020204030204" pitchFamily="34" charset="0"/>
              </a:rPr>
              <a:t>* bajo el cual la entrada no se induce. A este precio, o a un precio menor, la demanda residual no permitiría al entrante cubrir sus costos. En otros términos, el monopolista puede usar los precios como barrera a la entrada.</a:t>
            </a:r>
          </a:p>
        </p:txBody>
      </p:sp>
      <p:pic>
        <p:nvPicPr>
          <p:cNvPr id="4" name="Imagen 3"/>
          <p:cNvPicPr>
            <a:picLocks noChangeAspect="1"/>
          </p:cNvPicPr>
          <p:nvPr/>
        </p:nvPicPr>
        <p:blipFill>
          <a:blip r:embed="rId2">
            <a:clrChange>
              <a:clrFrom>
                <a:srgbClr val="F2F2F2"/>
              </a:clrFrom>
              <a:clrTo>
                <a:srgbClr val="F2F2F2">
                  <a:alpha val="0"/>
                </a:srgbClr>
              </a:clrTo>
            </a:clrChange>
          </a:blip>
          <a:stretch>
            <a:fillRect/>
          </a:stretch>
        </p:blipFill>
        <p:spPr>
          <a:xfrm>
            <a:off x="3116114" y="3627878"/>
            <a:ext cx="6025844" cy="3132000"/>
          </a:xfrm>
          <a:prstGeom prst="rect">
            <a:avLst/>
          </a:prstGeom>
        </p:spPr>
      </p:pic>
    </p:spTree>
    <p:extLst>
      <p:ext uri="{BB962C8B-B14F-4D97-AF65-F5344CB8AC3E}">
        <p14:creationId xmlns:p14="http://schemas.microsoft.com/office/powerpoint/2010/main" val="22217476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805218"/>
            <a:ext cx="9872871" cy="5290782"/>
          </a:xfrm>
        </p:spPr>
        <p:txBody>
          <a:bodyPr>
            <a:normAutofit/>
          </a:bodyPr>
          <a:lstStyle/>
          <a:p>
            <a:r>
              <a:rPr lang="es-MX" sz="2300" dirty="0">
                <a:solidFill>
                  <a:schemeClr val="tx1"/>
                </a:solidFill>
                <a:latin typeface="Calibri" panose="020F0502020204030204" pitchFamily="34" charset="0"/>
                <a:cs typeface="Calibri" panose="020F0502020204030204" pitchFamily="34" charset="0"/>
              </a:rPr>
              <a:t>La idea general del modelo es el potencial uso de una variable de competencia, el precio, para desalentar la entrada. </a:t>
            </a:r>
          </a:p>
          <a:p>
            <a:r>
              <a:rPr lang="es-MX" sz="2300" dirty="0">
                <a:solidFill>
                  <a:schemeClr val="tx1"/>
                </a:solidFill>
                <a:latin typeface="Calibri" panose="020F0502020204030204" pitchFamily="34" charset="0"/>
                <a:cs typeface="Calibri" panose="020F0502020204030204" pitchFamily="34" charset="0"/>
              </a:rPr>
              <a:t>La mera existencia de un competidor potencial es capaz de afectar el comportamiento de los operadores establecidos, podría disciplinar al monopolista impidiendo que cobre precios excesivos.</a:t>
            </a:r>
          </a:p>
          <a:p>
            <a:r>
              <a:rPr lang="es-MX" sz="2300" dirty="0">
                <a:solidFill>
                  <a:schemeClr val="tx1"/>
                </a:solidFill>
                <a:latin typeface="Calibri" panose="020F0502020204030204" pitchFamily="34" charset="0"/>
                <a:cs typeface="Calibri" panose="020F0502020204030204" pitchFamily="34" charset="0"/>
              </a:rPr>
              <a:t>No </a:t>
            </a:r>
            <a:r>
              <a:rPr lang="es-MX" sz="2300" dirty="0" smtClean="0">
                <a:solidFill>
                  <a:schemeClr val="tx1"/>
                </a:solidFill>
                <a:latin typeface="Calibri" panose="020F0502020204030204" pitchFamily="34" charset="0"/>
                <a:cs typeface="Calibri" panose="020F0502020204030204" pitchFamily="34" charset="0"/>
              </a:rPr>
              <a:t>obstante, </a:t>
            </a:r>
            <a:r>
              <a:rPr lang="es-MX" sz="2300" dirty="0">
                <a:solidFill>
                  <a:schemeClr val="tx1"/>
                </a:solidFill>
                <a:latin typeface="Calibri" panose="020F0502020204030204" pitchFamily="34" charset="0"/>
                <a:cs typeface="Calibri" panose="020F0502020204030204" pitchFamily="34" charset="0"/>
              </a:rPr>
              <a:t>el precio así determinado no es una variable estratégica. Nada hay en el análisis que sugiera que el entrante potencial deba suponer que la producción que tiene el monopolista previo a la entrada deberá mantenerse luego de efectuada dicha entrada.</a:t>
            </a:r>
          </a:p>
          <a:p>
            <a:r>
              <a:rPr lang="es-MX" sz="2300" dirty="0">
                <a:solidFill>
                  <a:schemeClr val="tx1"/>
                </a:solidFill>
                <a:latin typeface="Calibri" panose="020F0502020204030204" pitchFamily="34" charset="0"/>
                <a:cs typeface="Calibri" panose="020F0502020204030204" pitchFamily="34" charset="0"/>
              </a:rPr>
              <a:t>Un aspecto que puede otorgarle credibilidad a la estrategia de disminución de precios es que esa baja provenga de una agresiva construcción de capacidad por parte del establecido, debido a que en ese caso el entrante adelantará que lo que más le convendrá al operador establecido, de haber entrada, es bajar su precio</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246190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546847"/>
          </a:xfrm>
        </p:spPr>
        <p:txBody>
          <a:bodyPr>
            <a:normAutofit fontScale="90000"/>
          </a:bodyPr>
          <a:lstStyle/>
          <a:p>
            <a:r>
              <a:rPr lang="es-MX" sz="3600" b="1" dirty="0"/>
              <a:t>Precios depredadores</a:t>
            </a:r>
            <a:endParaRPr lang="es-MX" sz="3600" dirty="0"/>
          </a:p>
        </p:txBody>
      </p:sp>
      <p:sp>
        <p:nvSpPr>
          <p:cNvPr id="3" name="Marcador de contenido 2"/>
          <p:cNvSpPr>
            <a:spLocks noGrp="1"/>
          </p:cNvSpPr>
          <p:nvPr>
            <p:ph idx="1"/>
          </p:nvPr>
        </p:nvSpPr>
        <p:spPr>
          <a:xfrm>
            <a:off x="371328" y="2294730"/>
            <a:ext cx="5692589" cy="3688976"/>
          </a:xfrm>
        </p:spPr>
        <p:txBody>
          <a:bodyPr>
            <a:noAutofit/>
          </a:bodyPr>
          <a:lstStyle/>
          <a:p>
            <a:pPr marL="45720" indent="0">
              <a:buNone/>
            </a:pPr>
            <a:r>
              <a:rPr lang="es-MX" sz="2300" dirty="0" smtClean="0">
                <a:solidFill>
                  <a:schemeClr val="tx1"/>
                </a:solidFill>
                <a:latin typeface="Calibri" panose="020F0502020204030204" pitchFamily="34" charset="0"/>
                <a:cs typeface="Calibri" panose="020F0502020204030204" pitchFamily="34" charset="0"/>
              </a:rPr>
              <a:t>La </a:t>
            </a:r>
            <a:r>
              <a:rPr lang="es-MX" sz="2300" dirty="0">
                <a:solidFill>
                  <a:schemeClr val="tx1"/>
                </a:solidFill>
                <a:latin typeface="Calibri" panose="020F0502020204030204" pitchFamily="34" charset="0"/>
                <a:cs typeface="Calibri" panose="020F0502020204030204" pitchFamily="34" charset="0"/>
              </a:rPr>
              <a:t>depredación de precios es una inversión en poder de </a:t>
            </a:r>
            <a:r>
              <a:rPr lang="es-MX" sz="2300" dirty="0" smtClean="0">
                <a:solidFill>
                  <a:schemeClr val="tx1"/>
                </a:solidFill>
                <a:latin typeface="Calibri" panose="020F0502020204030204" pitchFamily="34" charset="0"/>
                <a:cs typeface="Calibri" panose="020F0502020204030204" pitchFamily="34" charset="0"/>
              </a:rPr>
              <a:t>mercado, y es </a:t>
            </a:r>
            <a:r>
              <a:rPr lang="es-MX" sz="2300" dirty="0">
                <a:solidFill>
                  <a:schemeClr val="tx1"/>
                </a:solidFill>
                <a:latin typeface="Calibri" panose="020F0502020204030204" pitchFamily="34" charset="0"/>
                <a:cs typeface="Calibri" panose="020F0502020204030204" pitchFamily="34" charset="0"/>
              </a:rPr>
              <a:t>inherentemente dinámica.</a:t>
            </a:r>
          </a:p>
          <a:p>
            <a:pPr marL="45720" indent="0">
              <a:buNone/>
            </a:pPr>
            <a:r>
              <a:rPr lang="es-MX" sz="2300" dirty="0">
                <a:solidFill>
                  <a:schemeClr val="tx1"/>
                </a:solidFill>
                <a:latin typeface="Calibri" panose="020F0502020204030204" pitchFamily="34" charset="0"/>
                <a:cs typeface="Calibri" panose="020F0502020204030204" pitchFamily="34" charset="0"/>
              </a:rPr>
              <a:t>En el corto plazo implica pérdidas, pero al deshacerse de los rivales e incrementar su poder de controlar el precio obtiene ganancias superiores a sus pérdidas iniciales. </a:t>
            </a:r>
          </a:p>
          <a:p>
            <a:pPr marL="45720" indent="0">
              <a:buNone/>
            </a:pPr>
            <a:r>
              <a:rPr lang="es-MX" sz="2300" dirty="0">
                <a:solidFill>
                  <a:schemeClr val="tx1"/>
                </a:solidFill>
                <a:latin typeface="Calibri" panose="020F0502020204030204" pitchFamily="34" charset="0"/>
                <a:cs typeface="Calibri" panose="020F0502020204030204" pitchFamily="34" charset="0"/>
              </a:rPr>
              <a:t>Suponga que el depredador siempre puede colocar mercancía en el mercado a </a:t>
            </a:r>
            <a:r>
              <a:rPr lang="es-MX" sz="2300" i="1" dirty="0">
                <a:solidFill>
                  <a:schemeClr val="tx1"/>
                </a:solidFill>
                <a:latin typeface="Times New Roman" panose="02020603050405020304" pitchFamily="18" charset="0"/>
                <a:cs typeface="Times New Roman" panose="02020603050405020304" pitchFamily="18" charset="0"/>
              </a:rPr>
              <a:t>CMg</a:t>
            </a:r>
            <a:r>
              <a:rPr lang="es-MX" sz="2300" dirty="0" smtClean="0">
                <a:solidFill>
                  <a:schemeClr val="tx1"/>
                </a:solidFill>
                <a:latin typeface="Calibri" panose="020F0502020204030204" pitchFamily="34" charset="0"/>
                <a:cs typeface="Calibri" panose="020F0502020204030204" pitchFamily="34" charset="0"/>
              </a:rPr>
              <a:t> y </a:t>
            </a:r>
            <a:r>
              <a:rPr lang="es-MX" sz="2300" i="1" dirty="0" err="1" smtClean="0">
                <a:solidFill>
                  <a:schemeClr val="tx1"/>
                </a:solidFill>
                <a:latin typeface="Times New Roman" panose="02020603050405020304" pitchFamily="18" charset="0"/>
                <a:cs typeface="Times New Roman" panose="02020603050405020304" pitchFamily="18" charset="0"/>
              </a:rPr>
              <a:t>CMe</a:t>
            </a:r>
            <a:r>
              <a:rPr lang="es-MX" sz="2300" dirty="0" smtClean="0">
                <a:solidFill>
                  <a:schemeClr val="tx1"/>
                </a:solidFill>
                <a:latin typeface="Calibri" panose="020F0502020204030204" pitchFamily="34" charset="0"/>
                <a:cs typeface="Calibri" panose="020F0502020204030204" pitchFamily="34" charset="0"/>
              </a:rPr>
              <a:t> constante </a:t>
            </a:r>
            <a:r>
              <a:rPr lang="es-MX" sz="2300" dirty="0">
                <a:solidFill>
                  <a:schemeClr val="tx1"/>
                </a:solidFill>
                <a:latin typeface="Calibri" panose="020F0502020204030204" pitchFamily="34" charset="0"/>
                <a:cs typeface="Calibri" panose="020F0502020204030204" pitchFamily="34" charset="0"/>
              </a:rPr>
              <a:t>y que esta empresa baja el precio por debajo de su costo marginal</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5931818" y="2567153"/>
            <a:ext cx="6000358" cy="3744000"/>
          </a:xfrm>
          <a:prstGeom prst="rect">
            <a:avLst/>
          </a:prstGeom>
        </p:spPr>
      </p:pic>
      <p:sp>
        <p:nvSpPr>
          <p:cNvPr id="5" name="Rectángulo 4"/>
          <p:cNvSpPr/>
          <p:nvPr/>
        </p:nvSpPr>
        <p:spPr>
          <a:xfrm>
            <a:off x="403412" y="1316576"/>
            <a:ext cx="11120717" cy="800219"/>
          </a:xfrm>
          <a:prstGeom prst="rect">
            <a:avLst/>
          </a:prstGeom>
        </p:spPr>
        <p:txBody>
          <a:bodyPr wrap="square">
            <a:spAutoFit/>
          </a:bodyPr>
          <a:lstStyle/>
          <a:p>
            <a:r>
              <a:rPr lang="es-MX" sz="2300" dirty="0">
                <a:latin typeface="Calibri" panose="020F0502020204030204" pitchFamily="34" charset="0"/>
                <a:cs typeface="Calibri" panose="020F0502020204030204" pitchFamily="34" charset="0"/>
              </a:rPr>
              <a:t>Una empresa aplica los precios depredadores cuando primero baja su precio para sacar a los rivales del mercado y los sube cuando han salido. También ahuyenta a los entrantes. </a:t>
            </a:r>
          </a:p>
        </p:txBody>
      </p:sp>
      <p:sp>
        <p:nvSpPr>
          <p:cNvPr id="6" name="Rectángulo 5"/>
          <p:cNvSpPr/>
          <p:nvPr/>
        </p:nvSpPr>
        <p:spPr>
          <a:xfrm>
            <a:off x="6922527" y="2567153"/>
            <a:ext cx="4095993" cy="369332"/>
          </a:xfrm>
          <a:prstGeom prst="rect">
            <a:avLst/>
          </a:prstGeom>
        </p:spPr>
        <p:txBody>
          <a:bodyPr wrap="none">
            <a:spAutoFit/>
          </a:bodyPr>
          <a:lstStyle/>
          <a:p>
            <a:r>
              <a:rPr lang="es-MX" dirty="0">
                <a:latin typeface="GatineauPlain"/>
              </a:rPr>
              <a:t>Imposición del precio predador: fase 1</a:t>
            </a:r>
            <a:endParaRPr lang="es-MX" dirty="0"/>
          </a:p>
        </p:txBody>
      </p:sp>
    </p:spTree>
    <p:extLst>
      <p:ext uri="{BB962C8B-B14F-4D97-AF65-F5344CB8AC3E}">
        <p14:creationId xmlns:p14="http://schemas.microsoft.com/office/powerpoint/2010/main" val="25198265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8723" y="2974583"/>
            <a:ext cx="5717277" cy="3255887"/>
          </a:xfrm>
        </p:spPr>
        <p:txBody>
          <a:bodyPr>
            <a:noAutofit/>
          </a:bodyPr>
          <a:lstStyle/>
          <a:p>
            <a:pPr marL="45720" indent="0">
              <a:buNone/>
            </a:pPr>
            <a:r>
              <a:rPr lang="es-MX" dirty="0" smtClean="0">
                <a:solidFill>
                  <a:schemeClr val="tx1"/>
                </a:solidFill>
                <a:latin typeface="Calibri" panose="020F0502020204030204" pitchFamily="34" charset="0"/>
                <a:cs typeface="Calibri" panose="020F0502020204030204" pitchFamily="34" charset="0"/>
              </a:rPr>
              <a:t>Durante </a:t>
            </a:r>
            <a:r>
              <a:rPr lang="es-MX" dirty="0">
                <a:solidFill>
                  <a:schemeClr val="tx1"/>
                </a:solidFill>
                <a:latin typeface="Calibri" panose="020F0502020204030204" pitchFamily="34" charset="0"/>
                <a:cs typeface="Calibri" panose="020F0502020204030204" pitchFamily="34" charset="0"/>
              </a:rPr>
              <a:t>la fase primera de depredación el depredador baja su precio por debajo de su curva de costo medio, de </a:t>
            </a:r>
            <a:r>
              <a:rPr lang="es-MX" i="1" dirty="0">
                <a:solidFill>
                  <a:schemeClr val="tx1"/>
                </a:solidFill>
                <a:latin typeface="Times New Roman" panose="02020603050405020304" pitchFamily="18" charset="0"/>
                <a:cs typeface="Times New Roman" panose="02020603050405020304" pitchFamily="18" charset="0"/>
              </a:rPr>
              <a:t>B</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a </a:t>
            </a:r>
            <a:r>
              <a:rPr lang="es-MX" i="1" dirty="0" err="1">
                <a:solidFill>
                  <a:schemeClr val="tx1"/>
                </a:solidFill>
                <a:latin typeface="Times New Roman" panose="02020603050405020304" pitchFamily="18" charset="0"/>
                <a:cs typeface="Times New Roman" panose="02020603050405020304" pitchFamily="18" charset="0"/>
              </a:rPr>
              <a:t>A</a:t>
            </a:r>
            <a:r>
              <a:rPr lang="es-MX" dirty="0" smtClean="0">
                <a:solidFill>
                  <a:schemeClr val="tx1"/>
                </a:solidFill>
                <a:latin typeface="Calibri" panose="020F0502020204030204" pitchFamily="34" charset="0"/>
                <a:cs typeface="Calibri" panose="020F0502020204030204" pitchFamily="34" charset="0"/>
              </a:rPr>
              <a:t>.</a:t>
            </a:r>
          </a:p>
          <a:p>
            <a:pPr marL="45720" indent="0">
              <a:buNone/>
            </a:pPr>
            <a:r>
              <a:rPr lang="es-MX" dirty="0">
                <a:solidFill>
                  <a:schemeClr val="tx1"/>
                </a:solidFill>
                <a:latin typeface="Calibri" panose="020F0502020204030204" pitchFamily="34" charset="0"/>
                <a:cs typeface="Calibri" panose="020F0502020204030204" pitchFamily="34" charset="0"/>
              </a:rPr>
              <a:t>La víctima, al actuar como una tomadora de precios reduce su producto de </a:t>
            </a:r>
            <a:r>
              <a:rPr lang="es-MX" i="1" dirty="0" err="1" smtClean="0">
                <a:solidFill>
                  <a:schemeClr val="tx1"/>
                </a:solidFill>
                <a:latin typeface="Times New Roman" panose="02020603050405020304" pitchFamily="18" charset="0"/>
                <a:cs typeface="Times New Roman" panose="02020603050405020304" pitchFamily="18" charset="0"/>
              </a:rPr>
              <a:t>Q’c</a:t>
            </a:r>
            <a:r>
              <a:rPr lang="es-MX" i="1"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a </a:t>
            </a:r>
            <a:r>
              <a:rPr lang="es-MX" i="1" dirty="0" err="1" smtClean="0">
                <a:solidFill>
                  <a:schemeClr val="tx1"/>
                </a:solidFill>
                <a:latin typeface="Times New Roman" panose="02020603050405020304" pitchFamily="18" charset="0"/>
                <a:cs typeface="Times New Roman" panose="02020603050405020304" pitchFamily="18" charset="0"/>
              </a:rPr>
              <a:t>Q</a:t>
            </a:r>
            <a:r>
              <a:rPr lang="es-MX" b="1" i="1" dirty="0" err="1" smtClean="0">
                <a:solidFill>
                  <a:schemeClr val="tx1"/>
                </a:solidFill>
                <a:latin typeface="Times New Roman" panose="02020603050405020304" pitchFamily="18" charset="0"/>
                <a:cs typeface="Times New Roman" panose="02020603050405020304" pitchFamily="18" charset="0"/>
              </a:rPr>
              <a:t>’</a:t>
            </a:r>
            <a:r>
              <a:rPr lang="es-MX" i="1" dirty="0" err="1" smtClean="0">
                <a:solidFill>
                  <a:schemeClr val="tx1"/>
                </a:solidFill>
                <a:latin typeface="Times New Roman" panose="02020603050405020304" pitchFamily="18" charset="0"/>
                <a:cs typeface="Times New Roman" panose="02020603050405020304" pitchFamily="18" charset="0"/>
              </a:rPr>
              <a:t>predator</a:t>
            </a:r>
            <a:r>
              <a:rPr lang="es-MX" i="1"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moviéndose para igualar el </a:t>
            </a:r>
            <a:r>
              <a:rPr lang="es-MX" i="1" dirty="0" smtClean="0">
                <a:solidFill>
                  <a:schemeClr val="tx1"/>
                </a:solidFill>
                <a:latin typeface="Times New Roman" panose="02020603050405020304" pitchFamily="18" charset="0"/>
                <a:cs typeface="Times New Roman" panose="02020603050405020304" pitchFamily="18" charset="0"/>
              </a:rPr>
              <a:t>CMg = P</a:t>
            </a:r>
            <a:r>
              <a:rPr lang="es-MX" dirty="0" smtClean="0">
                <a:solidFill>
                  <a:schemeClr val="tx1"/>
                </a:solidFill>
                <a:latin typeface="Calibri" panose="020F0502020204030204" pitchFamily="34" charset="0"/>
                <a:cs typeface="Calibri" panose="020F0502020204030204" pitchFamily="34" charset="0"/>
              </a:rPr>
              <a:t> hacia </a:t>
            </a:r>
            <a:r>
              <a:rPr lang="es-MX" dirty="0">
                <a:solidFill>
                  <a:schemeClr val="tx1"/>
                </a:solidFill>
                <a:latin typeface="Calibri" panose="020F0502020204030204" pitchFamily="34" charset="0"/>
                <a:cs typeface="Calibri" panose="020F0502020204030204" pitchFamily="34" charset="0"/>
              </a:rPr>
              <a:t>abajo de su curva de </a:t>
            </a:r>
            <a:r>
              <a:rPr lang="es-MX" i="1" dirty="0" err="1" smtClean="0">
                <a:solidFill>
                  <a:schemeClr val="tx1"/>
                </a:solidFill>
                <a:latin typeface="Times New Roman" panose="02020603050405020304" pitchFamily="18" charset="0"/>
                <a:cs typeface="Times New Roman" panose="02020603050405020304" pitchFamily="18" charset="0"/>
              </a:rPr>
              <a:t>CMe</a:t>
            </a:r>
            <a:r>
              <a:rPr lang="es-MX"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Las pérdidas unitarias están dadas por la distancia </a:t>
            </a:r>
            <a:r>
              <a:rPr lang="es-MX" i="1" dirty="0">
                <a:solidFill>
                  <a:schemeClr val="tx1"/>
                </a:solidFill>
                <a:latin typeface="Times New Roman" panose="02020603050405020304" pitchFamily="18" charset="0"/>
                <a:cs typeface="Times New Roman" panose="02020603050405020304" pitchFamily="18" charset="0"/>
              </a:rPr>
              <a:t>JM</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y la diferencia entre su curva de costo medio de corto plazo a </a:t>
            </a:r>
            <a:r>
              <a:rPr lang="es-MX" i="1" dirty="0" err="1">
                <a:solidFill>
                  <a:schemeClr val="tx1"/>
                </a:solidFill>
                <a:latin typeface="Times New Roman" panose="02020603050405020304" pitchFamily="18" charset="0"/>
                <a:cs typeface="Times New Roman" panose="02020603050405020304" pitchFamily="18" charset="0"/>
              </a:rPr>
              <a:t>Qpred</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y </a:t>
            </a:r>
            <a:r>
              <a:rPr lang="es-MX" i="1" dirty="0" err="1">
                <a:solidFill>
                  <a:schemeClr val="tx1"/>
                </a:solidFill>
                <a:latin typeface="Times New Roman" panose="02020603050405020304" pitchFamily="18" charset="0"/>
                <a:cs typeface="Times New Roman" panose="02020603050405020304" pitchFamily="18" charset="0"/>
              </a:rPr>
              <a:t>Ppred</a:t>
            </a:r>
            <a:r>
              <a:rPr lang="es-MX" dirty="0">
                <a:solidFill>
                  <a:schemeClr val="tx1"/>
                </a:solidFill>
                <a:latin typeface="Times New Roman" panose="02020603050405020304" pitchFamily="18" charset="0"/>
                <a:cs typeface="Times New Roman" panose="02020603050405020304" pitchFamily="18" charset="0"/>
              </a:rPr>
              <a:t>.</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5931818" y="2840113"/>
            <a:ext cx="6000358" cy="3744000"/>
          </a:xfrm>
          <a:prstGeom prst="rect">
            <a:avLst/>
          </a:prstGeom>
        </p:spPr>
      </p:pic>
      <p:sp>
        <p:nvSpPr>
          <p:cNvPr id="5" name="Rectángulo 4"/>
          <p:cNvSpPr/>
          <p:nvPr/>
        </p:nvSpPr>
        <p:spPr>
          <a:xfrm>
            <a:off x="378723" y="521672"/>
            <a:ext cx="11434148" cy="1785104"/>
          </a:xfrm>
          <a:prstGeom prst="rect">
            <a:avLst/>
          </a:prstGeom>
        </p:spPr>
        <p:txBody>
          <a:bodyPr wrap="square">
            <a:spAutoFit/>
          </a:bodyPr>
          <a:lstStyle/>
          <a:p>
            <a:r>
              <a:rPr lang="es-MX" sz="2200" dirty="0">
                <a:latin typeface="Calibri" panose="020F0502020204030204" pitchFamily="34" charset="0"/>
                <a:cs typeface="Calibri" panose="020F0502020204030204" pitchFamily="34" charset="0"/>
              </a:rPr>
              <a:t>En contraste a la empresa depredadora, la </a:t>
            </a:r>
            <a:r>
              <a:rPr lang="es-MX" sz="22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presa</a:t>
            </a:r>
            <a:r>
              <a:rPr lang="es-MX" sz="2200" dirty="0" smtClean="0">
                <a:latin typeface="Calibri" panose="020F0502020204030204" pitchFamily="34" charset="0"/>
                <a:cs typeface="Calibri" panose="020F0502020204030204" pitchFamily="34" charset="0"/>
              </a:rPr>
              <a:t> </a:t>
            </a:r>
            <a:r>
              <a:rPr lang="es-MX" sz="2200" dirty="0">
                <a:latin typeface="Calibri" panose="020F0502020204030204" pitchFamily="34" charset="0"/>
                <a:cs typeface="Calibri" panose="020F0502020204030204" pitchFamily="34" charset="0"/>
              </a:rPr>
              <a:t>tiene una curva de costos de corto plazo en forma de </a:t>
            </a:r>
            <a:r>
              <a:rPr lang="es-MX" sz="2200" i="1" dirty="0">
                <a:latin typeface="Times New Roman" panose="02020603050405020304" pitchFamily="18" charset="0"/>
                <a:cs typeface="Times New Roman" panose="02020603050405020304" pitchFamily="18" charset="0"/>
              </a:rPr>
              <a:t>U</a:t>
            </a:r>
            <a:r>
              <a:rPr lang="es-MX" sz="2200" dirty="0">
                <a:latin typeface="Calibri" panose="020F0502020204030204" pitchFamily="34" charset="0"/>
                <a:cs typeface="Calibri" panose="020F0502020204030204" pitchFamily="34" charset="0"/>
              </a:rPr>
              <a:t>. Es una empresa precio aceptante, maximiza dado el precio de la empresa dominante.</a:t>
            </a:r>
          </a:p>
          <a:p>
            <a:r>
              <a:rPr lang="es-MX" sz="2200" dirty="0">
                <a:latin typeface="Calibri" panose="020F0502020204030204" pitchFamily="34" charset="0"/>
                <a:cs typeface="Calibri" panose="020F0502020204030204" pitchFamily="34" charset="0"/>
              </a:rPr>
              <a:t>Su curva de oferta es su curva de costo marginal de corto plazo, por encima del punto de cierre </a:t>
            </a:r>
            <a:r>
              <a:rPr lang="es-MX" sz="2200" dirty="0" smtClean="0">
                <a:latin typeface="Calibri" panose="020F0502020204030204" pitchFamily="34" charset="0"/>
                <a:cs typeface="Calibri" panose="020F0502020204030204" pitchFamily="34" charset="0"/>
              </a:rPr>
              <a:t>(punto </a:t>
            </a:r>
            <a:r>
              <a:rPr lang="es-MX" sz="2200" dirty="0">
                <a:latin typeface="Calibri" panose="020F0502020204030204" pitchFamily="34" charset="0"/>
                <a:cs typeface="Calibri" panose="020F0502020204030204" pitchFamily="34" charset="0"/>
              </a:rPr>
              <a:t>mínimo de la curva de </a:t>
            </a:r>
            <a:r>
              <a:rPr lang="es-MX" sz="2200" i="1" dirty="0" err="1" smtClean="0">
                <a:latin typeface="Times New Roman" panose="02020603050405020304" pitchFamily="18" charset="0"/>
                <a:cs typeface="Times New Roman" panose="02020603050405020304" pitchFamily="18" charset="0"/>
              </a:rPr>
              <a:t>CMe</a:t>
            </a:r>
            <a:r>
              <a:rPr lang="es-MX" sz="2200" dirty="0" smtClean="0">
                <a:latin typeface="Calibri" panose="020F0502020204030204" pitchFamily="34" charset="0"/>
                <a:cs typeface="Calibri" panose="020F0502020204030204" pitchFamily="34" charset="0"/>
              </a:rPr>
              <a:t>). </a:t>
            </a:r>
            <a:r>
              <a:rPr lang="es-MX" sz="2200" dirty="0">
                <a:latin typeface="Calibri" panose="020F0502020204030204" pitchFamily="34" charset="0"/>
                <a:cs typeface="Calibri" panose="020F0502020204030204" pitchFamily="34" charset="0"/>
              </a:rPr>
              <a:t>Antes de que comience la amenaza </a:t>
            </a:r>
            <a:r>
              <a:rPr lang="es-MX" sz="2200" dirty="0" err="1">
                <a:latin typeface="Calibri" panose="020F0502020204030204" pitchFamily="34" charset="0"/>
                <a:cs typeface="Calibri" panose="020F0502020204030204" pitchFamily="34" charset="0"/>
              </a:rPr>
              <a:t>depredatoria</a:t>
            </a:r>
            <a:r>
              <a:rPr lang="es-MX" sz="2200" dirty="0">
                <a:latin typeface="Calibri" panose="020F0502020204030204" pitchFamily="34" charset="0"/>
                <a:cs typeface="Calibri" panose="020F0502020204030204" pitchFamily="34" charset="0"/>
              </a:rPr>
              <a:t>, el </a:t>
            </a:r>
            <a:r>
              <a:rPr lang="es-MX" sz="2200" i="1" dirty="0" smtClean="0">
                <a:latin typeface="Times New Roman" panose="02020603050405020304" pitchFamily="18" charset="0"/>
                <a:cs typeface="Times New Roman" panose="02020603050405020304" pitchFamily="18" charset="0"/>
              </a:rPr>
              <a:t>P = </a:t>
            </a:r>
            <a:r>
              <a:rPr lang="es-MX" sz="2200" i="1" dirty="0" err="1" smtClean="0">
                <a:latin typeface="Times New Roman" panose="02020603050405020304" pitchFamily="18" charset="0"/>
                <a:cs typeface="Times New Roman" panose="02020603050405020304" pitchFamily="18" charset="0"/>
              </a:rPr>
              <a:t>CMe</a:t>
            </a:r>
            <a:r>
              <a:rPr lang="es-MX" sz="2200" dirty="0" smtClean="0">
                <a:latin typeface="Calibri" panose="020F0502020204030204" pitchFamily="34" charset="0"/>
                <a:cs typeface="Calibri" panose="020F0502020204030204" pitchFamily="34" charset="0"/>
              </a:rPr>
              <a:t>  </a:t>
            </a:r>
            <a:r>
              <a:rPr lang="es-MX" sz="2200" dirty="0">
                <a:latin typeface="Calibri" panose="020F0502020204030204" pitchFamily="34" charset="0"/>
                <a:cs typeface="Calibri" panose="020F0502020204030204" pitchFamily="34" charset="0"/>
              </a:rPr>
              <a:t>de largo plazo </a:t>
            </a:r>
            <a:r>
              <a:rPr lang="es-MX" sz="2200" i="1" dirty="0">
                <a:latin typeface="Calibri" panose="020F0502020204030204" pitchFamily="34" charset="0"/>
                <a:cs typeface="Calibri" panose="020F0502020204030204" pitchFamily="34" charset="0"/>
              </a:rPr>
              <a:t>B</a:t>
            </a:r>
            <a:r>
              <a:rPr lang="es-MX" sz="2200" dirty="0">
                <a:latin typeface="Calibri" panose="020F0502020204030204" pitchFamily="34" charset="0"/>
                <a:cs typeface="Calibri" panose="020F0502020204030204" pitchFamily="34" charset="0"/>
              </a:rPr>
              <a:t>. El estado corresponde a un equilibrio competitivo de largo plazo.</a:t>
            </a:r>
          </a:p>
        </p:txBody>
      </p:sp>
      <p:sp>
        <p:nvSpPr>
          <p:cNvPr id="6" name="Rectángulo 5"/>
          <p:cNvSpPr/>
          <p:nvPr/>
        </p:nvSpPr>
        <p:spPr>
          <a:xfrm>
            <a:off x="6966091" y="2840113"/>
            <a:ext cx="4095993" cy="369332"/>
          </a:xfrm>
          <a:prstGeom prst="rect">
            <a:avLst/>
          </a:prstGeom>
        </p:spPr>
        <p:txBody>
          <a:bodyPr wrap="none">
            <a:spAutoFit/>
          </a:bodyPr>
          <a:lstStyle/>
          <a:p>
            <a:r>
              <a:rPr lang="es-MX" dirty="0">
                <a:latin typeface="GatineauPlain"/>
              </a:rPr>
              <a:t>Imposición del precio predador: fase 1</a:t>
            </a:r>
            <a:endParaRPr lang="es-MX" dirty="0"/>
          </a:p>
        </p:txBody>
      </p:sp>
    </p:spTree>
    <p:extLst>
      <p:ext uri="{BB962C8B-B14F-4D97-AF65-F5344CB8AC3E}">
        <p14:creationId xmlns:p14="http://schemas.microsoft.com/office/powerpoint/2010/main" val="20909175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8723" y="2620338"/>
            <a:ext cx="5717277" cy="3255887"/>
          </a:xfrm>
        </p:spPr>
        <p:txBody>
          <a:bodyPr>
            <a:noAutofit/>
          </a:bodyPr>
          <a:lstStyle/>
          <a:p>
            <a:r>
              <a:rPr lang="es-MX" dirty="0">
                <a:solidFill>
                  <a:schemeClr val="tx1"/>
                </a:solidFill>
                <a:latin typeface="Calibri" panose="020F0502020204030204" pitchFamily="34" charset="0"/>
                <a:cs typeface="Calibri" panose="020F0502020204030204" pitchFamily="34" charset="0"/>
              </a:rPr>
              <a:t>Al bajar el precio la demanda se incrementa por una cantidad </a:t>
            </a:r>
            <a:r>
              <a:rPr lang="es-MX" i="1" dirty="0" err="1">
                <a:solidFill>
                  <a:schemeClr val="tx1"/>
                </a:solidFill>
                <a:latin typeface="Times New Roman" panose="02020603050405020304" pitchFamily="18" charset="0"/>
                <a:cs typeface="Times New Roman" panose="02020603050405020304" pitchFamily="18" charset="0"/>
              </a:rPr>
              <a:t>Qc</a:t>
            </a:r>
            <a:r>
              <a:rPr lang="es-MX" i="1" dirty="0">
                <a:solidFill>
                  <a:schemeClr val="tx1"/>
                </a:solidFill>
                <a:latin typeface="Times New Roman" panose="02020603050405020304" pitchFamily="18" charset="0"/>
                <a:cs typeface="Times New Roman" panose="02020603050405020304" pitchFamily="18" charset="0"/>
              </a:rPr>
              <a:t> – Q </a:t>
            </a:r>
            <a:r>
              <a:rPr lang="es-MX" i="1" dirty="0" err="1">
                <a:solidFill>
                  <a:schemeClr val="tx1"/>
                </a:solidFill>
                <a:latin typeface="Times New Roman" panose="02020603050405020304" pitchFamily="18" charset="0"/>
                <a:cs typeface="Times New Roman" panose="02020603050405020304" pitchFamily="18" charset="0"/>
              </a:rPr>
              <a:t>pred</a:t>
            </a:r>
            <a:r>
              <a:rPr lang="es-MX" dirty="0">
                <a:solidFill>
                  <a:schemeClr val="tx1"/>
                </a:solidFill>
                <a:latin typeface="Calibri" panose="020F0502020204030204" pitchFamily="34" charset="0"/>
                <a:cs typeface="Calibri" panose="020F0502020204030204" pitchFamily="34" charset="0"/>
              </a:rPr>
              <a:t>. La cantidad suplementada por la víctima pasa de </a:t>
            </a:r>
            <a:r>
              <a:rPr lang="es-MX" i="1" dirty="0" err="1" smtClean="0">
                <a:solidFill>
                  <a:schemeClr val="tx1"/>
                </a:solidFill>
                <a:latin typeface="Times New Roman" panose="02020603050405020304" pitchFamily="18" charset="0"/>
                <a:cs typeface="Times New Roman" panose="02020603050405020304" pitchFamily="18" charset="0"/>
              </a:rPr>
              <a:t>Q</a:t>
            </a:r>
            <a:r>
              <a:rPr lang="es-MX" b="1" dirty="0" err="1" smtClean="0">
                <a:solidFill>
                  <a:schemeClr val="tx1"/>
                </a:solidFill>
                <a:latin typeface="Times New Roman" panose="02020603050405020304" pitchFamily="18" charset="0"/>
                <a:cs typeface="Times New Roman" panose="02020603050405020304" pitchFamily="18" charset="0"/>
              </a:rPr>
              <a:t>’</a:t>
            </a:r>
            <a:r>
              <a:rPr lang="es-MX" i="1" dirty="0" err="1" smtClean="0">
                <a:solidFill>
                  <a:schemeClr val="tx1"/>
                </a:solidFill>
                <a:latin typeface="Times New Roman" panose="02020603050405020304" pitchFamily="18" charset="0"/>
                <a:cs typeface="Times New Roman" panose="02020603050405020304" pitchFamily="18" charset="0"/>
              </a:rPr>
              <a:t>c</a:t>
            </a:r>
            <a:r>
              <a:rPr lang="es-MX" i="1" dirty="0" smtClean="0">
                <a:solidFill>
                  <a:schemeClr val="tx1"/>
                </a:solidFill>
                <a:latin typeface="Times New Roman" panose="02020603050405020304" pitchFamily="18" charset="0"/>
                <a:cs typeface="Times New Roman" panose="02020603050405020304" pitchFamily="18" charset="0"/>
              </a:rPr>
              <a:t> </a:t>
            </a:r>
            <a:r>
              <a:rPr lang="es-MX" dirty="0">
                <a:solidFill>
                  <a:schemeClr val="tx1"/>
                </a:solidFill>
                <a:latin typeface="Calibri" panose="020F0502020204030204" pitchFamily="34" charset="0"/>
                <a:cs typeface="Calibri" panose="020F0502020204030204" pitchFamily="34" charset="0"/>
              </a:rPr>
              <a:t>a </a:t>
            </a:r>
            <a:r>
              <a:rPr lang="es-MX" i="1" dirty="0">
                <a:solidFill>
                  <a:schemeClr val="tx1"/>
                </a:solidFill>
                <a:latin typeface="Times New Roman" panose="02020603050405020304" pitchFamily="18" charset="0"/>
                <a:cs typeface="Times New Roman" panose="02020603050405020304" pitchFamily="18" charset="0"/>
              </a:rPr>
              <a:t>Q </a:t>
            </a:r>
            <a:r>
              <a:rPr lang="es-MX" b="1" dirty="0" smtClean="0">
                <a:solidFill>
                  <a:schemeClr val="tx1"/>
                </a:solidFill>
                <a:latin typeface="Times New Roman" panose="02020603050405020304" pitchFamily="18" charset="0"/>
                <a:cs typeface="Times New Roman" panose="02020603050405020304" pitchFamily="18" charset="0"/>
              </a:rPr>
              <a:t>’</a:t>
            </a:r>
            <a:r>
              <a:rPr lang="es-MX" i="1" dirty="0" err="1" smtClean="0">
                <a:solidFill>
                  <a:schemeClr val="tx1"/>
                </a:solidFill>
                <a:latin typeface="Times New Roman" panose="02020603050405020304" pitchFamily="18" charset="0"/>
                <a:cs typeface="Times New Roman" panose="02020603050405020304" pitchFamily="18" charset="0"/>
              </a:rPr>
              <a:t>predator</a:t>
            </a:r>
            <a:r>
              <a:rPr lang="es-MX" i="1"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y el depredador deberá satisfacer lo que resta. </a:t>
            </a:r>
          </a:p>
          <a:p>
            <a:r>
              <a:rPr lang="es-MX" dirty="0">
                <a:solidFill>
                  <a:schemeClr val="tx1"/>
                </a:solidFill>
                <a:latin typeface="Calibri" panose="020F0502020204030204" pitchFamily="34" charset="0"/>
                <a:cs typeface="Calibri" panose="020F0502020204030204" pitchFamily="34" charset="0"/>
              </a:rPr>
              <a:t>El depredador pierde </a:t>
            </a:r>
            <a:r>
              <a:rPr lang="es-MX" i="1" dirty="0">
                <a:solidFill>
                  <a:schemeClr val="tx1"/>
                </a:solidFill>
                <a:latin typeface="Times New Roman" panose="02020603050405020304" pitchFamily="18" charset="0"/>
                <a:cs typeface="Times New Roman" panose="02020603050405020304" pitchFamily="18" charset="0"/>
              </a:rPr>
              <a:t>C - </a:t>
            </a:r>
            <a:r>
              <a:rPr lang="es-MX" i="1" dirty="0" err="1">
                <a:solidFill>
                  <a:schemeClr val="tx1"/>
                </a:solidFill>
                <a:latin typeface="Times New Roman" panose="02020603050405020304" pitchFamily="18" charset="0"/>
                <a:cs typeface="Times New Roman" panose="02020603050405020304" pitchFamily="18" charset="0"/>
              </a:rPr>
              <a:t>Ppred</a:t>
            </a:r>
            <a:r>
              <a:rPr lang="es-MX" i="1" dirty="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por cada unidad </a:t>
            </a:r>
            <a:r>
              <a:rPr lang="es-MX" i="1" dirty="0" smtClean="0">
                <a:solidFill>
                  <a:schemeClr val="tx1"/>
                </a:solidFill>
                <a:latin typeface="Times New Roman" panose="02020603050405020304" pitchFamily="18" charset="0"/>
                <a:cs typeface="Times New Roman" panose="02020603050405020304" pitchFamily="18" charset="0"/>
              </a:rPr>
              <a:t>JK = IF = HG</a:t>
            </a:r>
            <a:r>
              <a:rPr lang="es-MX" i="1" dirty="0" smtClean="0">
                <a:solidFill>
                  <a:schemeClr val="tx1"/>
                </a:solidFill>
                <a:latin typeface="Calibri" panose="020F0502020204030204" pitchFamily="34" charset="0"/>
                <a:cs typeface="Calibri" panose="020F0502020204030204" pitchFamily="34" charset="0"/>
              </a:rPr>
              <a:t> </a:t>
            </a:r>
            <a:r>
              <a:rPr lang="es-MX" dirty="0">
                <a:solidFill>
                  <a:schemeClr val="tx1"/>
                </a:solidFill>
                <a:latin typeface="Calibri" panose="020F0502020204030204" pitchFamily="34" charset="0"/>
                <a:cs typeface="Calibri" panose="020F0502020204030204" pitchFamily="34" charset="0"/>
              </a:rPr>
              <a:t>y por periodo pierde </a:t>
            </a:r>
            <a:r>
              <a:rPr lang="es-MX" i="1" dirty="0">
                <a:solidFill>
                  <a:schemeClr val="tx1"/>
                </a:solidFill>
                <a:latin typeface="Times New Roman" panose="02020603050405020304" pitchFamily="18" charset="0"/>
                <a:cs typeface="Times New Roman" panose="02020603050405020304" pitchFamily="18" charset="0"/>
              </a:rPr>
              <a:t>JKGH =  </a:t>
            </a:r>
            <a:r>
              <a:rPr lang="es-MX" dirty="0">
                <a:solidFill>
                  <a:schemeClr val="tx1"/>
                </a:solidFill>
                <a:latin typeface="Times New Roman" panose="02020603050405020304" pitchFamily="18" charset="0"/>
                <a:cs typeface="Times New Roman" panose="02020603050405020304" pitchFamily="18" charset="0"/>
              </a:rPr>
              <a:t>π</a:t>
            </a:r>
            <a:r>
              <a:rPr lang="es-MX" i="1" dirty="0" err="1">
                <a:solidFill>
                  <a:schemeClr val="tx1"/>
                </a:solidFill>
                <a:latin typeface="Times New Roman" panose="02020603050405020304" pitchFamily="18" charset="0"/>
                <a:cs typeface="Times New Roman" panose="02020603050405020304" pitchFamily="18" charset="0"/>
              </a:rPr>
              <a:t>pred</a:t>
            </a:r>
            <a:r>
              <a:rPr lang="es-MX" dirty="0">
                <a:solidFill>
                  <a:schemeClr val="tx1"/>
                </a:solidFill>
                <a:latin typeface="Calibri" panose="020F0502020204030204" pitchFamily="34" charset="0"/>
                <a:cs typeface="Calibri" panose="020F0502020204030204" pitchFamily="34" charset="0"/>
              </a:rPr>
              <a:t>. La comparación de las dos áreas de pérdidas muestra que el depredador puede perder más en este período que su víctima</a:t>
            </a:r>
            <a:r>
              <a:rPr lang="es-MX" dirty="0" smtClean="0">
                <a:solidFill>
                  <a:schemeClr val="tx1"/>
                </a:solidFill>
                <a:latin typeface="Calibri" panose="020F0502020204030204" pitchFamily="34" charset="0"/>
                <a:cs typeface="Calibri" panose="020F0502020204030204" pitchFamily="34" charset="0"/>
              </a:rPr>
              <a:t>.</a:t>
            </a:r>
            <a:endParaRPr lang="es-MX" dirty="0">
              <a:solidFill>
                <a:schemeClr val="tx1"/>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5931818" y="2526209"/>
            <a:ext cx="6000358" cy="3744000"/>
          </a:xfrm>
          <a:prstGeom prst="rect">
            <a:avLst/>
          </a:prstGeom>
        </p:spPr>
      </p:pic>
      <p:sp>
        <p:nvSpPr>
          <p:cNvPr id="5" name="Rectángulo 4"/>
          <p:cNvSpPr/>
          <p:nvPr/>
        </p:nvSpPr>
        <p:spPr>
          <a:xfrm>
            <a:off x="518615" y="551179"/>
            <a:ext cx="11294256" cy="1569660"/>
          </a:xfrm>
          <a:prstGeom prst="rect">
            <a:avLst/>
          </a:prstGeom>
        </p:spPr>
        <p:txBody>
          <a:bodyPr wrap="square">
            <a:spAutoFit/>
          </a:bodyPr>
          <a:lstStyle/>
          <a:p>
            <a:r>
              <a:rPr lang="es-MX" sz="2400" dirty="0">
                <a:latin typeface="Calibri" panose="020F0502020204030204" pitchFamily="34" charset="0"/>
                <a:cs typeface="Calibri" panose="020F0502020204030204" pitchFamily="34" charset="0"/>
              </a:rPr>
              <a:t>Las pérdidas totales para la víctima están dadas por el área </a:t>
            </a:r>
            <a:r>
              <a:rPr lang="es-MX" sz="2400" i="1" dirty="0">
                <a:latin typeface="Times New Roman" panose="02020603050405020304" pitchFamily="18" charset="0"/>
                <a:cs typeface="Times New Roman" panose="02020603050405020304" pitchFamily="18" charset="0"/>
              </a:rPr>
              <a:t>ALMJ</a:t>
            </a:r>
            <a:r>
              <a:rPr lang="es-MX" sz="2400" dirty="0">
                <a:latin typeface="Calibri" panose="020F0502020204030204" pitchFamily="34" charset="0"/>
                <a:cs typeface="Calibri" panose="020F0502020204030204" pitchFamily="34" charset="0"/>
              </a:rPr>
              <a:t>, en tanto continúe operando. Si el depredador bajara el precio por debajo de su punto de cierre, simplemente dejaría de operar y perdería sus costos fijos, en tanto los mantiene en el mercado.</a:t>
            </a:r>
            <a:r>
              <a:rPr lang="es-MX" sz="2400" dirty="0" smtClean="0">
                <a:latin typeface="Calibri" panose="020F0502020204030204" pitchFamily="34" charset="0"/>
                <a:cs typeface="Calibri" panose="020F0502020204030204" pitchFamily="34" charset="0"/>
              </a:rPr>
              <a:t>.</a:t>
            </a:r>
            <a:endParaRPr lang="es-MX" sz="2400" dirty="0">
              <a:latin typeface="Calibri" panose="020F0502020204030204" pitchFamily="34" charset="0"/>
              <a:cs typeface="Calibri" panose="020F0502020204030204" pitchFamily="34" charset="0"/>
            </a:endParaRPr>
          </a:p>
        </p:txBody>
      </p:sp>
      <p:sp>
        <p:nvSpPr>
          <p:cNvPr id="2" name="Rectángulo 1"/>
          <p:cNvSpPr/>
          <p:nvPr/>
        </p:nvSpPr>
        <p:spPr>
          <a:xfrm>
            <a:off x="7268875" y="2526209"/>
            <a:ext cx="4095993" cy="369332"/>
          </a:xfrm>
          <a:prstGeom prst="rect">
            <a:avLst/>
          </a:prstGeom>
        </p:spPr>
        <p:txBody>
          <a:bodyPr wrap="none">
            <a:spAutoFit/>
          </a:bodyPr>
          <a:lstStyle/>
          <a:p>
            <a:r>
              <a:rPr lang="es-MX" dirty="0">
                <a:latin typeface="GatineauPlain"/>
              </a:rPr>
              <a:t>Imposición del precio predador: fase 1</a:t>
            </a:r>
            <a:endParaRPr lang="es-MX" dirty="0"/>
          </a:p>
        </p:txBody>
      </p:sp>
    </p:spTree>
    <p:extLst>
      <p:ext uri="{BB962C8B-B14F-4D97-AF65-F5344CB8AC3E}">
        <p14:creationId xmlns:p14="http://schemas.microsoft.com/office/powerpoint/2010/main" val="1814175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583872825"/>
              </p:ext>
            </p:extLst>
          </p:nvPr>
        </p:nvGraphicFramePr>
        <p:xfrm>
          <a:off x="477078" y="841047"/>
          <a:ext cx="11023407" cy="5283556"/>
        </p:xfrm>
        <a:graphic>
          <a:graphicData uri="http://schemas.openxmlformats.org/drawingml/2006/table">
            <a:tbl>
              <a:tblPr firstRow="1" bandRow="1">
                <a:tableStyleId>{5C22544A-7EE6-4342-B048-85BDC9FD1C3A}</a:tableStyleId>
              </a:tblPr>
              <a:tblGrid>
                <a:gridCol w="10382310"/>
                <a:gridCol w="641097"/>
              </a:tblGrid>
              <a:tr h="384866">
                <a:tc>
                  <a:txBody>
                    <a:bodyPr/>
                    <a:lstStyle/>
                    <a:p>
                      <a:endParaRPr lang="es-MX" sz="2200" b="0" dirty="0">
                        <a:solidFill>
                          <a:schemeClr val="tx2">
                            <a:lumMod val="50000"/>
                          </a:schemeClr>
                        </a:solidFill>
                        <a:effectLst/>
                      </a:endParaRPr>
                    </a:p>
                  </a:txBody>
                  <a:tcPr>
                    <a:noFill/>
                  </a:tcPr>
                </a:tc>
                <a:tc>
                  <a:txBody>
                    <a:bodyPr/>
                    <a:lstStyle/>
                    <a:p>
                      <a:r>
                        <a:rPr lang="es-MX" sz="2200" b="0" dirty="0" err="1" smtClean="0">
                          <a:solidFill>
                            <a:schemeClr val="tx2">
                              <a:lumMod val="50000"/>
                            </a:schemeClr>
                          </a:solidFill>
                          <a:effectLst/>
                        </a:rPr>
                        <a:t>pág</a:t>
                      </a:r>
                      <a:endParaRPr lang="es-MX" sz="2200" b="0" dirty="0">
                        <a:solidFill>
                          <a:schemeClr val="tx2">
                            <a:lumMod val="50000"/>
                          </a:schemeClr>
                        </a:solidFill>
                        <a:effectLst/>
                      </a:endParaRPr>
                    </a:p>
                  </a:txBody>
                  <a:tcPr>
                    <a:noFill/>
                  </a:tcPr>
                </a:tc>
              </a:tr>
              <a:tr h="4856836">
                <a:tc>
                  <a:txBody>
                    <a:bodyPr/>
                    <a:lstStyle/>
                    <a:p>
                      <a:r>
                        <a:rPr lang="es-MX" sz="2200" b="0" dirty="0" smtClean="0">
                          <a:solidFill>
                            <a:schemeClr val="tx1"/>
                          </a:solidFill>
                          <a:effectLst/>
                        </a:rPr>
                        <a:t>4.1 Barreras de entrada y salida del mercado</a:t>
                      </a:r>
                      <a:r>
                        <a:rPr lang="es-MX" sz="2200" b="0" kern="1200" dirty="0" smtClean="0">
                          <a:solidFill>
                            <a:schemeClr val="tx2">
                              <a:lumMod val="50000"/>
                            </a:schemeClr>
                          </a:solidFill>
                          <a:effectLst/>
                          <a:latin typeface="+mn-lt"/>
                          <a:ea typeface="+mn-ea"/>
                          <a:cs typeface="+mn-cs"/>
                        </a:rPr>
                        <a:t>…….…............................................................</a:t>
                      </a:r>
                    </a:p>
                    <a:p>
                      <a:r>
                        <a:rPr lang="es-MX" sz="2200" b="0" dirty="0" smtClean="0">
                          <a:solidFill>
                            <a:schemeClr val="tx1"/>
                          </a:solidFill>
                          <a:effectLst/>
                        </a:rPr>
                        <a:t>Tipos de barreras a la entrada</a:t>
                      </a:r>
                      <a:r>
                        <a:rPr lang="es-MX" sz="2200" b="0" kern="1200" dirty="0" smtClean="0">
                          <a:solidFill>
                            <a:schemeClr val="tx2">
                              <a:lumMod val="50000"/>
                            </a:schemeClr>
                          </a:solidFill>
                          <a:effectLst/>
                          <a:latin typeface="+mn-lt"/>
                          <a:ea typeface="+mn-ea"/>
                          <a:cs typeface="+mn-cs"/>
                        </a:rPr>
                        <a:t> ……………….…………………………………..…………………….……</a:t>
                      </a:r>
                    </a:p>
                    <a:p>
                      <a:r>
                        <a:rPr lang="es-MX" sz="2200" b="0" dirty="0" smtClean="0">
                          <a:solidFill>
                            <a:schemeClr val="tx1"/>
                          </a:solidFill>
                          <a:effectLst/>
                        </a:rPr>
                        <a:t>Barreras naturales</a:t>
                      </a:r>
                      <a:r>
                        <a:rPr lang="es-ES_tradnl" sz="2200" b="0" kern="1200" dirty="0" smtClean="0">
                          <a:solidFill>
                            <a:schemeClr val="tx2">
                              <a:lumMod val="50000"/>
                            </a:schemeClr>
                          </a:solidFill>
                          <a:effectLst/>
                          <a:latin typeface="+mn-lt"/>
                          <a:ea typeface="+mn-ea"/>
                          <a:cs typeface="+mn-cs"/>
                        </a:rPr>
                        <a:t>………………………………………………………………………………………………..</a:t>
                      </a:r>
                      <a:endParaRPr lang="es-MX" sz="2200" b="0" kern="1200" dirty="0" smtClean="0">
                        <a:solidFill>
                          <a:schemeClr val="tx2">
                            <a:lumMod val="50000"/>
                          </a:schemeClr>
                        </a:solidFill>
                        <a:effectLst/>
                        <a:latin typeface="+mn-lt"/>
                        <a:ea typeface="+mn-ea"/>
                        <a:cs typeface="+mn-cs"/>
                      </a:endParaRPr>
                    </a:p>
                    <a:p>
                      <a:r>
                        <a:rPr lang="es-MX" sz="2200" b="0" dirty="0" smtClean="0">
                          <a:solidFill>
                            <a:schemeClr val="tx1"/>
                          </a:solidFill>
                          <a:effectLst/>
                        </a:rPr>
                        <a:t>4.2 Barreras estructurales o legales…………………………………………………………………………</a:t>
                      </a:r>
                    </a:p>
                    <a:p>
                      <a:r>
                        <a:rPr lang="es-MX" sz="2200" b="0" dirty="0" smtClean="0">
                          <a:solidFill>
                            <a:schemeClr val="tx1"/>
                          </a:solidFill>
                          <a:effectLst/>
                        </a:rPr>
                        <a:t>i.</a:t>
                      </a:r>
                      <a:r>
                        <a:rPr lang="es-MX" sz="2200" b="0" baseline="0" dirty="0" smtClean="0">
                          <a:solidFill>
                            <a:schemeClr val="tx1"/>
                          </a:solidFill>
                          <a:effectLst/>
                        </a:rPr>
                        <a:t> </a:t>
                      </a:r>
                      <a:r>
                        <a:rPr lang="es-MX" sz="2200" b="0" dirty="0" smtClean="0">
                          <a:solidFill>
                            <a:schemeClr val="tx1"/>
                          </a:solidFill>
                          <a:effectLst/>
                        </a:rPr>
                        <a:t>Tecnología…………………………………………</a:t>
                      </a:r>
                      <a:r>
                        <a:rPr lang="es-ES" sz="2200" b="0" kern="1200" dirty="0" smtClean="0">
                          <a:solidFill>
                            <a:schemeClr val="tx2">
                              <a:lumMod val="50000"/>
                            </a:schemeClr>
                          </a:solidFill>
                          <a:effectLst/>
                          <a:latin typeface="+mn-lt"/>
                          <a:ea typeface="+mn-ea"/>
                          <a:cs typeface="+mn-cs"/>
                        </a:rPr>
                        <a:t>…………………………………..…………………………</a:t>
                      </a:r>
                      <a:endParaRPr lang="es-MX" sz="2200" b="0" kern="1200" dirty="0" smtClean="0">
                        <a:solidFill>
                          <a:schemeClr val="tx2">
                            <a:lumMod val="50000"/>
                          </a:schemeClr>
                        </a:solidFill>
                        <a:effectLst/>
                        <a:latin typeface="+mn-lt"/>
                        <a:ea typeface="+mn-ea"/>
                        <a:cs typeface="+mn-cs"/>
                      </a:endParaRPr>
                    </a:p>
                    <a:p>
                      <a:r>
                        <a:rPr lang="es-MX" sz="2200" b="0" dirty="0" smtClean="0">
                          <a:solidFill>
                            <a:schemeClr val="tx1"/>
                          </a:solidFill>
                          <a:effectLst/>
                        </a:rPr>
                        <a:t>ii. Ventajas absolutas en costos</a:t>
                      </a:r>
                      <a:r>
                        <a:rPr lang="es-MX" sz="2200" b="0" dirty="0" smtClean="0">
                          <a:solidFill>
                            <a:schemeClr val="tx2">
                              <a:lumMod val="50000"/>
                            </a:schemeClr>
                          </a:solidFill>
                          <a:effectLst/>
                        </a:rPr>
                        <a:t>………………………………………………</a:t>
                      </a:r>
                      <a:r>
                        <a:rPr lang="es-MX" sz="2200" b="0" kern="1200" dirty="0" smtClean="0">
                          <a:solidFill>
                            <a:schemeClr val="tx2">
                              <a:lumMod val="50000"/>
                            </a:schemeClr>
                          </a:solidFill>
                          <a:effectLst/>
                          <a:latin typeface="+mn-lt"/>
                          <a:ea typeface="+mn-ea"/>
                          <a:cs typeface="+mn-cs"/>
                        </a:rPr>
                        <a:t>…….………………………..</a:t>
                      </a:r>
                    </a:p>
                    <a:p>
                      <a:r>
                        <a:rPr lang="es-MX" sz="2200" b="0" dirty="0" smtClean="0">
                          <a:solidFill>
                            <a:schemeClr val="tx1"/>
                          </a:solidFill>
                          <a:effectLst/>
                        </a:rPr>
                        <a:t>4.3 Barreras de comportamiento o estratégicas</a:t>
                      </a:r>
                      <a:r>
                        <a:rPr lang="es-MX" sz="2200" b="0" kern="1200" dirty="0" smtClean="0">
                          <a:solidFill>
                            <a:schemeClr val="tx2">
                              <a:lumMod val="50000"/>
                            </a:schemeClr>
                          </a:solidFill>
                          <a:effectLst/>
                          <a:latin typeface="+mn-lt"/>
                          <a:ea typeface="+mn-ea"/>
                          <a:cs typeface="+mn-cs"/>
                        </a:rPr>
                        <a:t>…………………………...................................</a:t>
                      </a:r>
                    </a:p>
                    <a:p>
                      <a:r>
                        <a:rPr lang="es-MX" sz="2200" b="0" dirty="0" smtClean="0">
                          <a:solidFill>
                            <a:schemeClr val="tx1"/>
                          </a:solidFill>
                          <a:effectLst/>
                        </a:rPr>
                        <a:t>i. Precio límite </a:t>
                      </a:r>
                      <a:r>
                        <a:rPr lang="es-MX" sz="2200" b="0" dirty="0" smtClean="0">
                          <a:solidFill>
                            <a:schemeClr val="tx2">
                              <a:lumMod val="50000"/>
                            </a:schemeClr>
                          </a:solidFill>
                          <a:effectLst/>
                        </a:rPr>
                        <a:t>………………………………………………….</a:t>
                      </a:r>
                      <a:r>
                        <a:rPr lang="es-MX" sz="2200" b="0" kern="1200" dirty="0" smtClean="0">
                          <a:solidFill>
                            <a:schemeClr val="tx2">
                              <a:lumMod val="50000"/>
                            </a:schemeClr>
                          </a:solidFill>
                          <a:effectLst/>
                          <a:latin typeface="+mn-lt"/>
                          <a:ea typeface="+mn-ea"/>
                          <a:cs typeface="+mn-cs"/>
                        </a:rPr>
                        <a:t>………..…….……..………………………….</a:t>
                      </a:r>
                    </a:p>
                    <a:p>
                      <a:r>
                        <a:rPr lang="es-MX" sz="2200" b="0" dirty="0" smtClean="0">
                          <a:solidFill>
                            <a:schemeClr val="tx1"/>
                          </a:solidFill>
                          <a:effectLst/>
                        </a:rPr>
                        <a:t>ii. Proliferación de productos</a:t>
                      </a:r>
                      <a:r>
                        <a:rPr lang="es-MX" sz="2200" b="0" kern="1200" dirty="0" smtClean="0">
                          <a:solidFill>
                            <a:schemeClr val="tx2">
                              <a:lumMod val="50000"/>
                            </a:schemeClr>
                          </a:solidFill>
                          <a:effectLst/>
                          <a:latin typeface="+mn-lt"/>
                          <a:ea typeface="+mn-ea"/>
                          <a:cs typeface="+mn-cs"/>
                        </a:rPr>
                        <a:t>………………………………………………………………….……….…....</a:t>
                      </a:r>
                    </a:p>
                    <a:p>
                      <a:r>
                        <a:rPr lang="es-MX" sz="2200" b="0" dirty="0" smtClean="0">
                          <a:solidFill>
                            <a:schemeClr val="tx1"/>
                          </a:solidFill>
                          <a:effectLst/>
                        </a:rPr>
                        <a:t>4.4 Entradas y salidas de empresas en un mercado </a:t>
                      </a:r>
                      <a:r>
                        <a:rPr lang="es-MX" sz="2200" b="0" kern="1200" dirty="0" smtClean="0">
                          <a:solidFill>
                            <a:schemeClr val="tx2">
                              <a:lumMod val="50000"/>
                            </a:schemeClr>
                          </a:solidFill>
                          <a:effectLst/>
                          <a:latin typeface="+mn-lt"/>
                          <a:ea typeface="+mn-ea"/>
                          <a:cs typeface="+mn-cs"/>
                        </a:rPr>
                        <a:t>…………………………………………………..</a:t>
                      </a:r>
                    </a:p>
                    <a:p>
                      <a:r>
                        <a:rPr lang="es-MX" sz="2200" b="0" kern="1200" dirty="0" smtClean="0">
                          <a:solidFill>
                            <a:schemeClr val="tx2">
                              <a:lumMod val="50000"/>
                            </a:schemeClr>
                          </a:solidFill>
                          <a:effectLst/>
                          <a:latin typeface="+mn-lt"/>
                          <a:ea typeface="+mn-ea"/>
                          <a:cs typeface="+mn-cs"/>
                        </a:rPr>
                        <a:t>Bibliografía…………………………………………………………………………………………………………</a:t>
                      </a:r>
                    </a:p>
                  </a:txBody>
                  <a:tcPr>
                    <a:noFill/>
                  </a:tcPr>
                </a:tc>
                <a:tc>
                  <a:txBody>
                    <a:bodyPr/>
                    <a:lstStyle/>
                    <a:p>
                      <a:pPr algn="r"/>
                      <a:r>
                        <a:rPr lang="es-MX" sz="2200" b="0" dirty="0" smtClean="0">
                          <a:solidFill>
                            <a:schemeClr val="tx2">
                              <a:lumMod val="50000"/>
                            </a:schemeClr>
                          </a:solidFill>
                          <a:effectLst/>
                        </a:rPr>
                        <a:t>5</a:t>
                      </a:r>
                    </a:p>
                    <a:p>
                      <a:pPr algn="r"/>
                      <a:r>
                        <a:rPr lang="es-MX" sz="2200" b="0" dirty="0" smtClean="0">
                          <a:solidFill>
                            <a:schemeClr val="tx2">
                              <a:lumMod val="50000"/>
                            </a:schemeClr>
                          </a:solidFill>
                          <a:effectLst/>
                        </a:rPr>
                        <a:t>8</a:t>
                      </a:r>
                    </a:p>
                    <a:p>
                      <a:pPr algn="r"/>
                      <a:r>
                        <a:rPr lang="es-MX" sz="2200" b="0" dirty="0" smtClean="0">
                          <a:solidFill>
                            <a:schemeClr val="tx2">
                              <a:lumMod val="50000"/>
                            </a:schemeClr>
                          </a:solidFill>
                          <a:effectLst/>
                        </a:rPr>
                        <a:t>9</a:t>
                      </a:r>
                    </a:p>
                    <a:p>
                      <a:pPr algn="r"/>
                      <a:r>
                        <a:rPr lang="es-MX" sz="2200" b="0" dirty="0" smtClean="0">
                          <a:solidFill>
                            <a:schemeClr val="tx2">
                              <a:lumMod val="50000"/>
                            </a:schemeClr>
                          </a:solidFill>
                          <a:effectLst/>
                        </a:rPr>
                        <a:t>10</a:t>
                      </a:r>
                    </a:p>
                    <a:p>
                      <a:pPr algn="r"/>
                      <a:r>
                        <a:rPr lang="es-MX" sz="2200" b="0" dirty="0" smtClean="0">
                          <a:solidFill>
                            <a:schemeClr val="tx2">
                              <a:lumMod val="50000"/>
                            </a:schemeClr>
                          </a:solidFill>
                          <a:effectLst/>
                        </a:rPr>
                        <a:t>13</a:t>
                      </a:r>
                    </a:p>
                    <a:p>
                      <a:pPr algn="r"/>
                      <a:r>
                        <a:rPr lang="es-MX" sz="2200" b="0" dirty="0" smtClean="0">
                          <a:solidFill>
                            <a:schemeClr val="tx2">
                              <a:lumMod val="50000"/>
                            </a:schemeClr>
                          </a:solidFill>
                          <a:effectLst/>
                        </a:rPr>
                        <a:t>16</a:t>
                      </a:r>
                    </a:p>
                    <a:p>
                      <a:pPr algn="r"/>
                      <a:r>
                        <a:rPr lang="es-MX" sz="2200" b="0" dirty="0" smtClean="0">
                          <a:solidFill>
                            <a:schemeClr val="tx2">
                              <a:lumMod val="50000"/>
                            </a:schemeClr>
                          </a:solidFill>
                          <a:effectLst/>
                        </a:rPr>
                        <a:t>22</a:t>
                      </a:r>
                    </a:p>
                    <a:p>
                      <a:pPr algn="r"/>
                      <a:r>
                        <a:rPr lang="es-MX" sz="2200" b="0" dirty="0" smtClean="0">
                          <a:solidFill>
                            <a:schemeClr val="tx2">
                              <a:lumMod val="50000"/>
                            </a:schemeClr>
                          </a:solidFill>
                          <a:effectLst/>
                        </a:rPr>
                        <a:t>23</a:t>
                      </a:r>
                    </a:p>
                    <a:p>
                      <a:pPr algn="r"/>
                      <a:r>
                        <a:rPr lang="es-MX" sz="2200" b="0" dirty="0" smtClean="0">
                          <a:solidFill>
                            <a:schemeClr val="tx2">
                              <a:lumMod val="50000"/>
                            </a:schemeClr>
                          </a:solidFill>
                          <a:effectLst/>
                        </a:rPr>
                        <a:t>33</a:t>
                      </a:r>
                    </a:p>
                    <a:p>
                      <a:pPr algn="r"/>
                      <a:r>
                        <a:rPr lang="es-MX" sz="2200" b="0" dirty="0" smtClean="0">
                          <a:solidFill>
                            <a:schemeClr val="tx2">
                              <a:lumMod val="50000"/>
                            </a:schemeClr>
                          </a:solidFill>
                          <a:effectLst/>
                        </a:rPr>
                        <a:t>36</a:t>
                      </a:r>
                    </a:p>
                    <a:p>
                      <a:pPr algn="r"/>
                      <a:r>
                        <a:rPr lang="es-MX" sz="2200" b="0" dirty="0" smtClean="0">
                          <a:solidFill>
                            <a:schemeClr val="tx2">
                              <a:lumMod val="50000"/>
                            </a:schemeClr>
                          </a:solidFill>
                          <a:effectLst/>
                        </a:rPr>
                        <a:t>38</a:t>
                      </a:r>
                      <a:endParaRPr lang="es-MX" sz="2200" b="0" dirty="0">
                        <a:solidFill>
                          <a:schemeClr val="tx2">
                            <a:lumMod val="50000"/>
                          </a:schemeClr>
                        </a:solidFill>
                        <a:effectLst/>
                      </a:endParaRPr>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091074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324135" y="365077"/>
            <a:ext cx="11587163" cy="2828499"/>
          </a:xfrm>
        </p:spPr>
        <p:txBody>
          <a:bodyPr>
            <a:normAutofit/>
          </a:bodyPr>
          <a:lstStyle/>
          <a:p>
            <a:pPr marL="45720" indent="0">
              <a:buNone/>
            </a:pPr>
            <a:r>
              <a:rPr lang="es-MX" sz="2300" dirty="0">
                <a:solidFill>
                  <a:schemeClr val="tx1"/>
                </a:solidFill>
                <a:latin typeface="Calibri" panose="020F0502020204030204" pitchFamily="34" charset="0"/>
                <a:cs typeface="Calibri" panose="020F0502020204030204" pitchFamily="34" charset="0"/>
              </a:rPr>
              <a:t>En el segundo periodo la víctima se ha ido y la depredadora se queda como monopolista en el </a:t>
            </a:r>
            <a:r>
              <a:rPr lang="es-MX" sz="2300" dirty="0" smtClean="0">
                <a:solidFill>
                  <a:schemeClr val="tx1"/>
                </a:solidFill>
                <a:latin typeface="Calibri" panose="020F0502020204030204" pitchFamily="34" charset="0"/>
                <a:cs typeface="Calibri" panose="020F0502020204030204" pitchFamily="34" charset="0"/>
              </a:rPr>
              <a:t>mercado. </a:t>
            </a:r>
            <a:r>
              <a:rPr lang="es-MX" sz="2300" dirty="0">
                <a:solidFill>
                  <a:schemeClr val="tx1"/>
                </a:solidFill>
                <a:latin typeface="Calibri" panose="020F0502020204030204" pitchFamily="34" charset="0"/>
                <a:cs typeface="Calibri" panose="020F0502020204030204" pitchFamily="34" charset="0"/>
              </a:rPr>
              <a:t>En nivel de producción es </a:t>
            </a:r>
            <a:r>
              <a:rPr lang="es-MX" sz="2300" i="1" dirty="0">
                <a:solidFill>
                  <a:schemeClr val="tx1"/>
                </a:solidFill>
                <a:latin typeface="Times New Roman" panose="02020603050405020304" pitchFamily="18" charset="0"/>
                <a:cs typeface="Times New Roman" panose="02020603050405020304" pitchFamily="18" charset="0"/>
              </a:rPr>
              <a:t>Qm</a:t>
            </a:r>
            <a:r>
              <a:rPr lang="es-MX" sz="2300" i="1" dirty="0">
                <a:solidFill>
                  <a:schemeClr val="tx1"/>
                </a:solidFill>
                <a:latin typeface="Calibri" panose="020F0502020204030204" pitchFamily="34" charset="0"/>
                <a:cs typeface="Calibri" panose="020F0502020204030204" pitchFamily="34" charset="0"/>
              </a:rPr>
              <a:t> </a:t>
            </a:r>
            <a:r>
              <a:rPr lang="es-MX" sz="2300" dirty="0">
                <a:solidFill>
                  <a:schemeClr val="tx1"/>
                </a:solidFill>
                <a:latin typeface="Calibri" panose="020F0502020204030204" pitchFamily="34" charset="0"/>
                <a:cs typeface="Calibri" panose="020F0502020204030204" pitchFamily="34" charset="0"/>
              </a:rPr>
              <a:t>en donde </a:t>
            </a:r>
            <a:r>
              <a:rPr lang="es-MX" sz="2300" i="1" dirty="0" err="1" smtClean="0">
                <a:solidFill>
                  <a:schemeClr val="tx1"/>
                </a:solidFill>
                <a:latin typeface="Times New Roman" panose="02020603050405020304" pitchFamily="18" charset="0"/>
                <a:cs typeface="Times New Roman" panose="02020603050405020304" pitchFamily="18" charset="0"/>
              </a:rPr>
              <a:t>IMg</a:t>
            </a:r>
            <a:r>
              <a:rPr lang="es-MX" sz="2300" i="1" dirty="0" smtClean="0">
                <a:solidFill>
                  <a:schemeClr val="tx1"/>
                </a:solidFill>
                <a:latin typeface="Times New Roman" panose="02020603050405020304" pitchFamily="18" charset="0"/>
                <a:cs typeface="Times New Roman" panose="02020603050405020304" pitchFamily="18" charset="0"/>
              </a:rPr>
              <a:t> = CMg</a:t>
            </a:r>
            <a:r>
              <a:rPr lang="es-MX" sz="2300" i="1" dirty="0" smtClean="0">
                <a:solidFill>
                  <a:schemeClr val="tx1"/>
                </a:solidFill>
                <a:latin typeface="Calibri" panose="020F0502020204030204" pitchFamily="34" charset="0"/>
                <a:cs typeface="Calibri" panose="020F0502020204030204" pitchFamily="34" charset="0"/>
              </a:rPr>
              <a:t> </a:t>
            </a:r>
            <a:r>
              <a:rPr lang="es-MX" sz="2300" dirty="0">
                <a:solidFill>
                  <a:schemeClr val="tx1"/>
                </a:solidFill>
                <a:latin typeface="Calibri" panose="020F0502020204030204" pitchFamily="34" charset="0"/>
                <a:cs typeface="Calibri" panose="020F0502020204030204" pitchFamily="34" charset="0"/>
              </a:rPr>
              <a:t>y consecuentemente el </a:t>
            </a:r>
            <a:r>
              <a:rPr lang="es-MX" sz="2300" i="1" dirty="0" smtClean="0">
                <a:solidFill>
                  <a:schemeClr val="tx1"/>
                </a:solidFill>
                <a:latin typeface="Times New Roman" panose="02020603050405020304" pitchFamily="18" charset="0"/>
                <a:cs typeface="Times New Roman" panose="02020603050405020304" pitchFamily="18" charset="0"/>
              </a:rPr>
              <a:t>P = Pm</a:t>
            </a:r>
            <a:r>
              <a:rPr lang="es-MX" sz="2300" dirty="0">
                <a:solidFill>
                  <a:schemeClr val="tx1"/>
                </a:solidFill>
                <a:latin typeface="Calibri" panose="020F0502020204030204" pitchFamily="34" charset="0"/>
                <a:cs typeface="Calibri" panose="020F0502020204030204" pitchFamily="34" charset="0"/>
              </a:rPr>
              <a:t>. Su ganancia es igual al área </a:t>
            </a:r>
            <a:r>
              <a:rPr lang="es-MX" sz="2300" i="1" dirty="0">
                <a:solidFill>
                  <a:schemeClr val="tx1"/>
                </a:solidFill>
                <a:latin typeface="Times New Roman" panose="02020603050405020304" pitchFamily="18" charset="0"/>
                <a:cs typeface="Times New Roman" panose="02020603050405020304" pitchFamily="18" charset="0"/>
              </a:rPr>
              <a:t>BNRS</a:t>
            </a:r>
            <a:r>
              <a:rPr lang="es-MX" sz="2300" dirty="0">
                <a:solidFill>
                  <a:schemeClr val="tx1"/>
                </a:solidFill>
                <a:latin typeface="Calibri" panose="020F0502020204030204" pitchFamily="34" charset="0"/>
                <a:cs typeface="Calibri" panose="020F0502020204030204" pitchFamily="34" charset="0"/>
              </a:rPr>
              <a:t>.</a:t>
            </a:r>
          </a:p>
          <a:p>
            <a:pPr marL="45720" indent="0">
              <a:buNone/>
            </a:pPr>
            <a:r>
              <a:rPr lang="es-MX" sz="2300" dirty="0">
                <a:solidFill>
                  <a:schemeClr val="tx1"/>
                </a:solidFill>
                <a:latin typeface="Calibri" panose="020F0502020204030204" pitchFamily="34" charset="0"/>
                <a:cs typeface="Calibri" panose="020F0502020204030204" pitchFamily="34" charset="0"/>
              </a:rPr>
              <a:t>Una primera condición para que sea redituable esta estrategia es que haya una asimetría de costos: cuando las empresas tienen funciones de costos idénticas la permanencia de las empresas dominantes no puede depender sólo de manipular el precio como su ventaja competitiva; deben además tener una ventaja de costo que les permita quedarse quietas ante cualquier rezago en la respuesta de sus rivales</a:t>
            </a:r>
          </a:p>
        </p:txBody>
      </p:sp>
      <p:pic>
        <p:nvPicPr>
          <p:cNvPr id="12" name="Imagen 11"/>
          <p:cNvPicPr>
            <a:picLocks noChangeAspect="1"/>
          </p:cNvPicPr>
          <p:nvPr/>
        </p:nvPicPr>
        <p:blipFill>
          <a:blip r:embed="rId2">
            <a:clrChange>
              <a:clrFrom>
                <a:srgbClr val="FFFFFF"/>
              </a:clrFrom>
              <a:clrTo>
                <a:srgbClr val="FFFFFF">
                  <a:alpha val="0"/>
                </a:srgbClr>
              </a:clrTo>
            </a:clrChange>
          </a:blip>
          <a:stretch>
            <a:fillRect/>
          </a:stretch>
        </p:blipFill>
        <p:spPr>
          <a:xfrm>
            <a:off x="6115821" y="3109293"/>
            <a:ext cx="5795478" cy="3600000"/>
          </a:xfrm>
          <a:prstGeom prst="rect">
            <a:avLst/>
          </a:prstGeom>
        </p:spPr>
      </p:pic>
      <p:sp>
        <p:nvSpPr>
          <p:cNvPr id="13" name="Rectángulo 12"/>
          <p:cNvSpPr/>
          <p:nvPr/>
        </p:nvSpPr>
        <p:spPr>
          <a:xfrm>
            <a:off x="7189429" y="3041053"/>
            <a:ext cx="3948517" cy="338554"/>
          </a:xfrm>
          <a:prstGeom prst="rect">
            <a:avLst/>
          </a:prstGeom>
        </p:spPr>
        <p:txBody>
          <a:bodyPr wrap="none">
            <a:spAutoFit/>
          </a:bodyPr>
          <a:lstStyle/>
          <a:p>
            <a:r>
              <a:rPr lang="es-MX" sz="1600" dirty="0">
                <a:latin typeface="GatineauPlain"/>
              </a:rPr>
              <a:t>Imposición del precio de predador: fase 2</a:t>
            </a:r>
            <a:endParaRPr lang="es-MX" sz="1600" dirty="0"/>
          </a:p>
        </p:txBody>
      </p:sp>
      <p:sp>
        <p:nvSpPr>
          <p:cNvPr id="14" name="Marcador de contenido 8"/>
          <p:cNvSpPr txBox="1">
            <a:spLocks/>
          </p:cNvSpPr>
          <p:nvPr/>
        </p:nvSpPr>
        <p:spPr>
          <a:xfrm>
            <a:off x="326407" y="3492699"/>
            <a:ext cx="5769593" cy="2828499"/>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buNone/>
            </a:pPr>
            <a:r>
              <a:rPr lang="es-MX" sz="2300" dirty="0">
                <a:solidFill>
                  <a:schemeClr val="tx1"/>
                </a:solidFill>
                <a:latin typeface="Calibri" panose="020F0502020204030204" pitchFamily="34" charset="0"/>
                <a:cs typeface="Calibri" panose="020F0502020204030204" pitchFamily="34" charset="0"/>
              </a:rPr>
              <a:t>Sin esta condición la depredadora sale perdiendo y corre el riesgo de ser víctima y no victimaria. </a:t>
            </a:r>
          </a:p>
          <a:p>
            <a:pPr marL="45720" indent="0">
              <a:buNone/>
            </a:pPr>
            <a:r>
              <a:rPr lang="es-MX" sz="2300" dirty="0">
                <a:solidFill>
                  <a:schemeClr val="tx1"/>
                </a:solidFill>
                <a:latin typeface="Calibri" panose="020F0502020204030204" pitchFamily="34" charset="0"/>
                <a:cs typeface="Calibri" panose="020F0502020204030204" pitchFamily="34" charset="0"/>
              </a:rPr>
              <a:t>Para evaluar la rentabilidad de esta estrategia la empresa depredadora debe comparar las pérdidas sufridas en el curso del tiempo, frente a las ganancias de quedarse con el mercado</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26228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324135" y="583445"/>
            <a:ext cx="11587163" cy="2036929"/>
          </a:xfrm>
        </p:spPr>
        <p:txBody>
          <a:bodyPr>
            <a:normAutofit/>
          </a:bodyPr>
          <a:lstStyle/>
          <a:p>
            <a:pPr marL="45720" indent="0">
              <a:buNone/>
            </a:pPr>
            <a:r>
              <a:rPr lang="es-MX" sz="2400" dirty="0">
                <a:solidFill>
                  <a:schemeClr val="tx1"/>
                </a:solidFill>
                <a:latin typeface="Calibri" panose="020F0502020204030204" pitchFamily="34" charset="0"/>
                <a:cs typeface="Calibri" panose="020F0502020204030204" pitchFamily="34" charset="0"/>
              </a:rPr>
              <a:t>La estrategia de depredación es rentable si las pérdidas </a:t>
            </a:r>
            <a:r>
              <a:rPr lang="es-MX" sz="2400" dirty="0" err="1">
                <a:solidFill>
                  <a:schemeClr val="tx1"/>
                </a:solidFill>
                <a:latin typeface="Calibri" panose="020F0502020204030204" pitchFamily="34" charset="0"/>
                <a:cs typeface="Calibri" panose="020F0502020204030204" pitchFamily="34" charset="0"/>
              </a:rPr>
              <a:t>depredatorias</a:t>
            </a:r>
            <a:r>
              <a:rPr lang="es-MX" sz="2400" dirty="0">
                <a:solidFill>
                  <a:schemeClr val="tx1"/>
                </a:solidFill>
                <a:latin typeface="Calibri" panose="020F0502020204030204" pitchFamily="34" charset="0"/>
                <a:cs typeface="Calibri" panose="020F0502020204030204" pitchFamily="34" charset="0"/>
              </a:rPr>
              <a:t> </a:t>
            </a:r>
            <a:r>
              <a:rPr lang="es-MX" sz="2400" i="1" dirty="0">
                <a:solidFill>
                  <a:schemeClr val="tx1"/>
                </a:solidFill>
                <a:latin typeface="Calibri" panose="020F0502020204030204" pitchFamily="34" charset="0"/>
                <a:cs typeface="Calibri" panose="020F0502020204030204" pitchFamily="34" charset="0"/>
              </a:rPr>
              <a:t>(</a:t>
            </a:r>
            <a:r>
              <a:rPr lang="es-MX" sz="24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i="1" dirty="0" err="1">
                <a:solidFill>
                  <a:schemeClr val="tx1"/>
                </a:solidFill>
                <a:latin typeface="Times New Roman" panose="02020603050405020304" pitchFamily="18" charset="0"/>
                <a:cs typeface="Times New Roman" panose="02020603050405020304" pitchFamily="18" charset="0"/>
              </a:rPr>
              <a:t>pred</a:t>
            </a:r>
            <a:r>
              <a:rPr lang="es-MX" sz="2400" i="1"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latin typeface="Calibri" panose="020F0502020204030204" pitchFamily="34" charset="0"/>
                <a:cs typeface="Calibri" panose="020F0502020204030204" pitchFamily="34" charset="0"/>
              </a:rPr>
              <a:t>) son menores que la suma a valor presente de las ganancias monopólicas en el tiempo. </a:t>
            </a:r>
          </a:p>
          <a:p>
            <a:pPr marL="45720" indent="0">
              <a:buNone/>
            </a:pPr>
            <a:r>
              <a:rPr lang="es-MX" sz="2400" dirty="0">
                <a:solidFill>
                  <a:schemeClr val="tx1"/>
                </a:solidFill>
                <a:latin typeface="Calibri" panose="020F0502020204030204" pitchFamily="34" charset="0"/>
                <a:cs typeface="Calibri" panose="020F0502020204030204" pitchFamily="34" charset="0"/>
              </a:rPr>
              <a:t>Una empresa considerará la depredación como una estrategia sólo si el valor presente de sus ganancias es positivo. Esto dependerá del precio </a:t>
            </a:r>
            <a:r>
              <a:rPr lang="es-MX" sz="2400" dirty="0" err="1">
                <a:solidFill>
                  <a:schemeClr val="tx1"/>
                </a:solidFill>
                <a:latin typeface="Calibri" panose="020F0502020204030204" pitchFamily="34" charset="0"/>
                <a:cs typeface="Calibri" panose="020F0502020204030204" pitchFamily="34" charset="0"/>
              </a:rPr>
              <a:t>depredatorio</a:t>
            </a:r>
            <a:r>
              <a:rPr lang="es-MX" sz="2400" dirty="0">
                <a:solidFill>
                  <a:schemeClr val="tx1"/>
                </a:solidFill>
                <a:latin typeface="Calibri" panose="020F0502020204030204" pitchFamily="34" charset="0"/>
                <a:cs typeface="Calibri" panose="020F0502020204030204" pitchFamily="34" charset="0"/>
              </a:rPr>
              <a:t>, la tasa de descuento (</a:t>
            </a:r>
            <a:r>
              <a:rPr lang="es-MX" sz="2400" i="1"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dirty="0">
                <a:solidFill>
                  <a:schemeClr val="tx1"/>
                </a:solidFill>
                <a:latin typeface="Calibri" panose="020F0502020204030204" pitchFamily="34" charset="0"/>
                <a:cs typeface="Calibri" panose="020F0502020204030204" pitchFamily="34" charset="0"/>
              </a:rPr>
              <a:t>)</a:t>
            </a:r>
            <a:r>
              <a:rPr lang="es-MX" sz="2400" i="1" dirty="0">
                <a:solidFill>
                  <a:schemeClr val="tx1"/>
                </a:solidFill>
                <a:latin typeface="Calibri" panose="020F0502020204030204" pitchFamily="34" charset="0"/>
                <a:cs typeface="Calibri" panose="020F0502020204030204" pitchFamily="34" charset="0"/>
              </a:rPr>
              <a:t>, </a:t>
            </a:r>
            <a:r>
              <a:rPr lang="es-MX" sz="2400" dirty="0">
                <a:solidFill>
                  <a:schemeClr val="tx1"/>
                </a:solidFill>
                <a:latin typeface="Calibri" panose="020F0502020204030204" pitchFamily="34" charset="0"/>
                <a:cs typeface="Calibri" panose="020F0502020204030204" pitchFamily="34" charset="0"/>
              </a:rPr>
              <a:t>y los niveles de </a:t>
            </a:r>
            <a:r>
              <a:rPr lang="es-MX" sz="24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i="1" dirty="0" err="1">
                <a:solidFill>
                  <a:schemeClr val="tx1"/>
                </a:solidFill>
                <a:latin typeface="Times New Roman" panose="02020603050405020304" pitchFamily="18" charset="0"/>
                <a:cs typeface="Times New Roman" panose="02020603050405020304" pitchFamily="18" charset="0"/>
              </a:rPr>
              <a:t>pred</a:t>
            </a:r>
            <a:r>
              <a:rPr lang="es-MX" sz="2400" i="1"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latin typeface="Calibri" panose="020F0502020204030204" pitchFamily="34" charset="0"/>
                <a:cs typeface="Calibri" panose="020F0502020204030204" pitchFamily="34" charset="0"/>
              </a:rPr>
              <a:t>y </a:t>
            </a:r>
            <a:r>
              <a:rPr lang="es-MX" sz="24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i="1" dirty="0">
                <a:solidFill>
                  <a:schemeClr val="tx1"/>
                </a:solidFill>
                <a:latin typeface="Times New Roman" panose="02020603050405020304" pitchFamily="18" charset="0"/>
                <a:cs typeface="Times New Roman" panose="02020603050405020304" pitchFamily="18" charset="0"/>
              </a:rPr>
              <a:t>m</a:t>
            </a:r>
            <a:r>
              <a:rPr lang="es-MX" sz="2400" dirty="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pic>
        <p:nvPicPr>
          <p:cNvPr id="12" name="Imagen 11"/>
          <p:cNvPicPr>
            <a:picLocks noChangeAspect="1"/>
          </p:cNvPicPr>
          <p:nvPr/>
        </p:nvPicPr>
        <p:blipFill>
          <a:blip r:embed="rId2">
            <a:clrChange>
              <a:clrFrom>
                <a:srgbClr val="FFFFFF"/>
              </a:clrFrom>
              <a:clrTo>
                <a:srgbClr val="FFFFFF">
                  <a:alpha val="0"/>
                </a:srgbClr>
              </a:clrTo>
            </a:clrChange>
          </a:blip>
          <a:stretch>
            <a:fillRect/>
          </a:stretch>
        </p:blipFill>
        <p:spPr>
          <a:xfrm>
            <a:off x="6115821" y="2959165"/>
            <a:ext cx="5795478" cy="3600000"/>
          </a:xfrm>
          <a:prstGeom prst="rect">
            <a:avLst/>
          </a:prstGeom>
        </p:spPr>
      </p:pic>
      <p:sp>
        <p:nvSpPr>
          <p:cNvPr id="13" name="Rectángulo 12"/>
          <p:cNvSpPr/>
          <p:nvPr/>
        </p:nvSpPr>
        <p:spPr>
          <a:xfrm>
            <a:off x="7189429" y="2890925"/>
            <a:ext cx="3948517" cy="338554"/>
          </a:xfrm>
          <a:prstGeom prst="rect">
            <a:avLst/>
          </a:prstGeom>
        </p:spPr>
        <p:txBody>
          <a:bodyPr wrap="none">
            <a:spAutoFit/>
          </a:bodyPr>
          <a:lstStyle/>
          <a:p>
            <a:r>
              <a:rPr lang="es-MX" sz="1600" dirty="0">
                <a:latin typeface="GatineauPlain"/>
              </a:rPr>
              <a:t>Imposición del precio de predador: fase 2</a:t>
            </a:r>
            <a:endParaRPr lang="es-MX" sz="1600" dirty="0"/>
          </a:p>
        </p:txBody>
      </p:sp>
      <p:sp>
        <p:nvSpPr>
          <p:cNvPr id="14" name="Marcador de contenido 8"/>
          <p:cNvSpPr txBox="1">
            <a:spLocks/>
          </p:cNvSpPr>
          <p:nvPr/>
        </p:nvSpPr>
        <p:spPr>
          <a:xfrm>
            <a:off x="326407" y="2893325"/>
            <a:ext cx="5769593" cy="3318689"/>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buNone/>
            </a:pPr>
            <a:r>
              <a:rPr lang="es-MX" sz="2300" dirty="0">
                <a:solidFill>
                  <a:schemeClr val="tx1"/>
                </a:solidFill>
                <a:latin typeface="Calibri" panose="020F0502020204030204" pitchFamily="34" charset="0"/>
                <a:cs typeface="Calibri" panose="020F0502020204030204" pitchFamily="34" charset="0"/>
              </a:rPr>
              <a:t>Entre más bajo sea el precio, más rápido saldrá la víctima del mercado, pero mayores serán las pérdidas para ambos. </a:t>
            </a:r>
            <a:endParaRPr lang="es-MX" sz="2300" dirty="0" smtClean="0">
              <a:solidFill>
                <a:schemeClr val="tx1"/>
              </a:solidFill>
              <a:latin typeface="Calibri" panose="020F0502020204030204" pitchFamily="34" charset="0"/>
              <a:cs typeface="Calibri" panose="020F0502020204030204" pitchFamily="34" charset="0"/>
            </a:endParaRPr>
          </a:p>
          <a:p>
            <a:pPr marL="45720" indent="0">
              <a:buNone/>
            </a:pPr>
            <a:r>
              <a:rPr lang="es-MX" sz="2300" dirty="0" smtClean="0">
                <a:solidFill>
                  <a:schemeClr val="tx1"/>
                </a:solidFill>
                <a:latin typeface="Calibri" panose="020F0502020204030204" pitchFamily="34" charset="0"/>
                <a:cs typeface="Calibri" panose="020F0502020204030204" pitchFamily="34" charset="0"/>
              </a:rPr>
              <a:t>Si </a:t>
            </a:r>
            <a:r>
              <a:rPr lang="es-MX" sz="2300" dirty="0">
                <a:solidFill>
                  <a:schemeClr val="tx1"/>
                </a:solidFill>
                <a:latin typeface="Calibri" panose="020F0502020204030204" pitchFamily="34" charset="0"/>
                <a:cs typeface="Calibri" panose="020F0502020204030204" pitchFamily="34" charset="0"/>
              </a:rPr>
              <a:t>la tasa de descuento es muy alta, una empresa depredadora le da mayor peso a las pérdidas de corto plazo de su campaña y poco peso a las ganancias de monopolio y viceversa por lo cual entre más baja la tasa de descuento, todo lo demás constante, es más probable que ocurra la depredación.</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83464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0627" y="723329"/>
            <a:ext cx="10645253" cy="5236191"/>
          </a:xfrm>
        </p:spPr>
        <p:txBody>
          <a:bodyPr>
            <a:noAutofit/>
          </a:bodyPr>
          <a:lstStyle/>
          <a:p>
            <a:r>
              <a:rPr lang="es-MX" sz="2400" dirty="0">
                <a:solidFill>
                  <a:schemeClr val="tx1"/>
                </a:solidFill>
                <a:latin typeface="Calibri" panose="020F0502020204030204" pitchFamily="34" charset="0"/>
                <a:cs typeface="Calibri" panose="020F0502020204030204" pitchFamily="34" charset="0"/>
              </a:rPr>
              <a:t>Los resultados de la primera etapa dependerán de la duración de ésta y el monto de las pérdidas. Los resultados de la segunda etapa (</a:t>
            </a:r>
            <a:r>
              <a:rPr lang="es-MX" sz="2400" dirty="0">
                <a:solidFill>
                  <a:schemeClr val="tx1"/>
                </a:solidFill>
                <a:latin typeface="Calibri" panose="020F0502020204030204" pitchFamily="34" charset="0"/>
                <a:cs typeface="Calibri" panose="020F0502020204030204" pitchFamily="34" charset="0"/>
                <a:sym typeface="Symbol" panose="05050102010706020507" pitchFamily="18" charset="2"/>
              </a:rPr>
              <a:t></a:t>
            </a:r>
            <a:r>
              <a:rPr lang="es-MX" sz="2400" i="1" dirty="0">
                <a:solidFill>
                  <a:schemeClr val="tx1"/>
                </a:solidFill>
                <a:latin typeface="Calibri" panose="020F0502020204030204" pitchFamily="34" charset="0"/>
                <a:cs typeface="Calibri" panose="020F0502020204030204" pitchFamily="34" charset="0"/>
              </a:rPr>
              <a:t>m</a:t>
            </a:r>
            <a:r>
              <a:rPr lang="es-MX" sz="2400" dirty="0">
                <a:solidFill>
                  <a:schemeClr val="tx1"/>
                </a:solidFill>
                <a:latin typeface="Calibri" panose="020F0502020204030204" pitchFamily="34" charset="0"/>
                <a:cs typeface="Calibri" panose="020F0502020204030204" pitchFamily="34" charset="0"/>
              </a:rPr>
              <a:t>) dependen de qué tan altas sean las ganancias de monopolio una vez que la víctima ha salido. </a:t>
            </a:r>
          </a:p>
          <a:p>
            <a:r>
              <a:rPr lang="es-MX" sz="2400" dirty="0">
                <a:solidFill>
                  <a:schemeClr val="tx1"/>
                </a:solidFill>
                <a:latin typeface="Calibri" panose="020F0502020204030204" pitchFamily="34" charset="0"/>
                <a:cs typeface="Calibri" panose="020F0502020204030204" pitchFamily="34" charset="0"/>
              </a:rPr>
              <a:t>El problema es que la empresa dominante puede provocar de nuevo la entrada si pone el precio muy alto. </a:t>
            </a:r>
          </a:p>
          <a:p>
            <a:r>
              <a:rPr lang="es-MX" sz="2400" dirty="0">
                <a:solidFill>
                  <a:schemeClr val="tx1"/>
                </a:solidFill>
                <a:latin typeface="Calibri" panose="020F0502020204030204" pitchFamily="34" charset="0"/>
                <a:cs typeface="Calibri" panose="020F0502020204030204" pitchFamily="34" charset="0"/>
              </a:rPr>
              <a:t>Si no hay costos de entrada, la víctima puede regresar en cuanto suba el precio o bien pueden entrar otras empresas. </a:t>
            </a:r>
          </a:p>
          <a:p>
            <a:r>
              <a:rPr lang="es-MX" sz="2400" dirty="0">
                <a:solidFill>
                  <a:schemeClr val="tx1"/>
                </a:solidFill>
                <a:latin typeface="Calibri" panose="020F0502020204030204" pitchFamily="34" charset="0"/>
                <a:cs typeface="Calibri" panose="020F0502020204030204" pitchFamily="34" charset="0"/>
              </a:rPr>
              <a:t>La salida y la entrada se pueden repetir tantas veces como sea necesario, de tal manera que la depredación jamás infligirá pérdidas significativas a la rival. </a:t>
            </a:r>
          </a:p>
          <a:p>
            <a:r>
              <a:rPr lang="es-MX" sz="2400" dirty="0">
                <a:solidFill>
                  <a:schemeClr val="tx1"/>
                </a:solidFill>
                <a:latin typeface="Calibri" panose="020F0502020204030204" pitchFamily="34" charset="0"/>
                <a:cs typeface="Calibri" panose="020F0502020204030204" pitchFamily="34" charset="0"/>
              </a:rPr>
              <a:t>Con costos de entrada, las ganancias de monopolio serán mayores entre más altos sean estos costos</a:t>
            </a:r>
            <a:r>
              <a:rPr lang="es-MX" sz="2400" dirty="0" smtClean="0">
                <a:solidFill>
                  <a:schemeClr val="tx1"/>
                </a:solidFill>
                <a:latin typeface="Calibri" panose="020F0502020204030204" pitchFamily="34" charset="0"/>
                <a:cs typeface="Calibri" panose="020F0502020204030204" pitchFamily="34" charset="0"/>
              </a:rPr>
              <a:t>.</a:t>
            </a:r>
            <a:endParaRPr lang="es-MX" sz="2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40854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481264"/>
            <a:ext cx="9875520" cy="737937"/>
          </a:xfrm>
        </p:spPr>
        <p:txBody>
          <a:bodyPr>
            <a:normAutofit/>
          </a:bodyPr>
          <a:lstStyle/>
          <a:p>
            <a:r>
              <a:rPr lang="es-MX" sz="3600" b="1" dirty="0" smtClean="0">
                <a:solidFill>
                  <a:schemeClr val="tx1"/>
                </a:solidFill>
              </a:rPr>
              <a:t>ii. Proliferación </a:t>
            </a:r>
            <a:r>
              <a:rPr lang="es-MX" sz="3600" b="1" dirty="0">
                <a:solidFill>
                  <a:schemeClr val="tx1"/>
                </a:solidFill>
              </a:rPr>
              <a:t>de productos</a:t>
            </a:r>
            <a:endParaRPr lang="es-MX" sz="3600" dirty="0">
              <a:solidFill>
                <a:schemeClr val="tx1"/>
              </a:solidFill>
            </a:endParaRPr>
          </a:p>
        </p:txBody>
      </p:sp>
      <p:sp>
        <p:nvSpPr>
          <p:cNvPr id="3" name="Marcador de contenido 2"/>
          <p:cNvSpPr>
            <a:spLocks noGrp="1"/>
          </p:cNvSpPr>
          <p:nvPr>
            <p:ph idx="1"/>
          </p:nvPr>
        </p:nvSpPr>
        <p:spPr>
          <a:xfrm>
            <a:off x="697163" y="1251285"/>
            <a:ext cx="10997531" cy="2177715"/>
          </a:xfrm>
        </p:spPr>
        <p:txBody>
          <a:bodyPr>
            <a:noAutofit/>
          </a:bodyPr>
          <a:lstStyle/>
          <a:p>
            <a:r>
              <a:rPr lang="es-MX" sz="2300" dirty="0">
                <a:solidFill>
                  <a:schemeClr val="tx1"/>
                </a:solidFill>
                <a:latin typeface="Calibri" panose="020F0502020204030204" pitchFamily="34" charset="0"/>
                <a:cs typeface="Calibri" panose="020F0502020204030204" pitchFamily="34" charset="0"/>
              </a:rPr>
              <a:t>La proliferación de productos se origina en la decisión estratégica de impedir la entrada mediante la creación de marcas para los distintos nichos de un producto. </a:t>
            </a:r>
          </a:p>
          <a:p>
            <a:r>
              <a:rPr lang="es-MX" sz="2300" dirty="0">
                <a:solidFill>
                  <a:schemeClr val="tx1"/>
                </a:solidFill>
                <a:latin typeface="Calibri" panose="020F0502020204030204" pitchFamily="34" charset="0"/>
                <a:cs typeface="Calibri" panose="020F0502020204030204" pitchFamily="34" charset="0"/>
              </a:rPr>
              <a:t>Al llenar el mercado de marcas de productos con características diversas, las empresas establecidas pueden dejar cualquier nicho fuera del alcance de los entrantes potenciales. </a:t>
            </a:r>
          </a:p>
          <a:p>
            <a:r>
              <a:rPr lang="es-MX" sz="2300" dirty="0">
                <a:solidFill>
                  <a:schemeClr val="tx1"/>
                </a:solidFill>
                <a:latin typeface="Calibri" panose="020F0502020204030204" pitchFamily="34" charset="0"/>
                <a:cs typeface="Calibri" panose="020F0502020204030204" pitchFamily="34" charset="0"/>
              </a:rPr>
              <a:t>E</a:t>
            </a:r>
            <a:r>
              <a:rPr lang="es-MX" sz="2300" dirty="0" smtClean="0">
                <a:solidFill>
                  <a:schemeClr val="tx1"/>
                </a:solidFill>
                <a:latin typeface="Calibri" panose="020F0502020204030204" pitchFamily="34" charset="0"/>
                <a:cs typeface="Calibri" panose="020F0502020204030204" pitchFamily="34" charset="0"/>
              </a:rPr>
              <a:t>jemplos son </a:t>
            </a:r>
            <a:r>
              <a:rPr lang="es-MX" sz="2300" dirty="0">
                <a:solidFill>
                  <a:schemeClr val="tx1"/>
                </a:solidFill>
                <a:latin typeface="Calibri" panose="020F0502020204030204" pitchFamily="34" charset="0"/>
                <a:cs typeface="Calibri" panose="020F0502020204030204" pitchFamily="34" charset="0"/>
              </a:rPr>
              <a:t>el mercado de cereales, sopa enlatada, cervezas</a:t>
            </a:r>
            <a:r>
              <a:rPr lang="es-MX" sz="2300" dirty="0" smtClean="0">
                <a:solidFill>
                  <a:schemeClr val="tx1"/>
                </a:solidFill>
                <a:latin typeface="Calibri" panose="020F0502020204030204" pitchFamily="34" charset="0"/>
                <a:cs typeface="Calibri" panose="020F0502020204030204" pitchFamily="34" charset="0"/>
              </a:rPr>
              <a:t>, </a:t>
            </a:r>
            <a:r>
              <a:rPr lang="es-MX" sz="2300" dirty="0">
                <a:solidFill>
                  <a:schemeClr val="tx1"/>
                </a:solidFill>
                <a:latin typeface="Calibri" panose="020F0502020204030204" pitchFamily="34" charset="0"/>
                <a:cs typeface="Calibri" panose="020F0502020204030204" pitchFamily="34" charset="0"/>
              </a:rPr>
              <a:t>refrescos y detergentes.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9055" y="3628195"/>
            <a:ext cx="3780000" cy="2160000"/>
          </a:xfrm>
          <a:prstGeom prst="rect">
            <a:avLst/>
          </a:prstGeom>
        </p:spPr>
      </p:pic>
      <p:sp>
        <p:nvSpPr>
          <p:cNvPr id="5" name="Rectángulo 4"/>
          <p:cNvSpPr/>
          <p:nvPr/>
        </p:nvSpPr>
        <p:spPr>
          <a:xfrm>
            <a:off x="1419055" y="5788195"/>
            <a:ext cx="3780000" cy="738664"/>
          </a:xfrm>
          <a:prstGeom prst="rect">
            <a:avLst/>
          </a:prstGeom>
        </p:spPr>
        <p:txBody>
          <a:bodyPr wrap="square">
            <a:spAutoFit/>
          </a:bodyPr>
          <a:lstStyle/>
          <a:p>
            <a:r>
              <a:rPr lang="es-MX" sz="1400" dirty="0" smtClean="0"/>
              <a:t>https://www.america-retail.com/estudios-consumidores/estudios-las-marcas-lideres-en-el-consumo-de-cereal/</a:t>
            </a:r>
            <a:endParaRPr lang="es-MX" sz="1400" dirty="0"/>
          </a:p>
        </p:txBody>
      </p:sp>
      <p:sp>
        <p:nvSpPr>
          <p:cNvPr id="6" name="Rectángulo 5"/>
          <p:cNvSpPr/>
          <p:nvPr/>
        </p:nvSpPr>
        <p:spPr>
          <a:xfrm>
            <a:off x="6408149" y="5900489"/>
            <a:ext cx="5419826" cy="584775"/>
          </a:xfrm>
          <a:prstGeom prst="rect">
            <a:avLst/>
          </a:prstGeom>
        </p:spPr>
        <p:txBody>
          <a:bodyPr wrap="square">
            <a:spAutoFit/>
          </a:bodyPr>
          <a:lstStyle/>
          <a:p>
            <a:r>
              <a:rPr lang="es-MX" sz="1600" dirty="0" smtClean="0"/>
              <a:t>https://www.globalmedia.mx/articles/Refrescos-sin-az%C3%BAcar-le-dan-punch-a-Coca-Cola-en-M%C3%A9xico</a:t>
            </a:r>
            <a:endParaRPr lang="es-MX" sz="1600" dirty="0"/>
          </a:p>
        </p:txBody>
      </p:sp>
      <p:pic>
        <p:nvPicPr>
          <p:cNvPr id="7" name="Imagen 6"/>
          <p:cNvPicPr>
            <a:picLocks noChangeAspect="1"/>
          </p:cNvPicPr>
          <p:nvPr/>
        </p:nvPicPr>
        <p:blipFill>
          <a:blip r:embed="rId3"/>
          <a:stretch>
            <a:fillRect/>
          </a:stretch>
        </p:blipFill>
        <p:spPr>
          <a:xfrm>
            <a:off x="6822983" y="3628195"/>
            <a:ext cx="3985704" cy="2232000"/>
          </a:xfrm>
          <a:prstGeom prst="rect">
            <a:avLst/>
          </a:prstGeom>
        </p:spPr>
      </p:pic>
    </p:spTree>
    <p:extLst>
      <p:ext uri="{BB962C8B-B14F-4D97-AF65-F5344CB8AC3E}">
        <p14:creationId xmlns:p14="http://schemas.microsoft.com/office/powerpoint/2010/main" val="30182273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818147"/>
            <a:ext cx="9872871" cy="5277853"/>
          </a:xfrm>
        </p:spPr>
        <p:txBody>
          <a:bodyPr>
            <a:noAutofit/>
          </a:bodyPr>
          <a:lstStyle/>
          <a:p>
            <a:r>
              <a:rPr lang="es-MX" sz="2400" dirty="0" smtClean="0">
                <a:solidFill>
                  <a:schemeClr val="tx1"/>
                </a:solidFill>
                <a:latin typeface="Calibri" panose="020F0502020204030204" pitchFamily="34" charset="0"/>
                <a:cs typeface="Calibri" panose="020F0502020204030204" pitchFamily="34" charset="0"/>
              </a:rPr>
              <a:t>Supóngase </a:t>
            </a:r>
            <a:r>
              <a:rPr lang="es-MX" sz="2400" dirty="0">
                <a:solidFill>
                  <a:schemeClr val="tx1"/>
                </a:solidFill>
                <a:latin typeface="Calibri" panose="020F0502020204030204" pitchFamily="34" charset="0"/>
                <a:cs typeface="Calibri" panose="020F0502020204030204" pitchFamily="34" charset="0"/>
              </a:rPr>
              <a:t>que un entrante potencial en el mercado de cereales listos para comer sabe que si no introduce el sabor especial de uva para el año </a:t>
            </a:r>
            <a:r>
              <a:rPr lang="es-MX" sz="2400" i="1" dirty="0">
                <a:solidFill>
                  <a:schemeClr val="tx1"/>
                </a:solidFill>
                <a:latin typeface="Times New Roman" panose="02020603050405020304" pitchFamily="18" charset="0"/>
                <a:cs typeface="Times New Roman" panose="02020603050405020304" pitchFamily="18" charset="0"/>
              </a:rPr>
              <a:t>t = </a:t>
            </a:r>
            <a:r>
              <a:rPr lang="es-MX" sz="2400" dirty="0">
                <a:solidFill>
                  <a:schemeClr val="tx1"/>
                </a:solidFill>
                <a:latin typeface="Times New Roman" panose="02020603050405020304" pitchFamily="18" charset="0"/>
                <a:cs typeface="Times New Roman" panose="02020603050405020304" pitchFamily="18" charset="0"/>
              </a:rPr>
              <a:t>10</a:t>
            </a:r>
            <a:r>
              <a:rPr lang="es-MX" sz="2400" dirty="0">
                <a:solidFill>
                  <a:schemeClr val="tx1"/>
                </a:solidFill>
                <a:latin typeface="Calibri" panose="020F0502020204030204" pitchFamily="34" charset="0"/>
                <a:cs typeface="Calibri" panose="020F0502020204030204" pitchFamily="34" charset="0"/>
              </a:rPr>
              <a:t>, </a:t>
            </a:r>
            <a:r>
              <a:rPr lang="es-MX" sz="2400" dirty="0" err="1">
                <a:solidFill>
                  <a:schemeClr val="tx1"/>
                </a:solidFill>
                <a:latin typeface="Calibri" panose="020F0502020204030204" pitchFamily="34" charset="0"/>
                <a:cs typeface="Calibri" panose="020F0502020204030204" pitchFamily="34" charset="0"/>
              </a:rPr>
              <a:t>Kellog´s</a:t>
            </a:r>
            <a:r>
              <a:rPr lang="es-MX" sz="2400" dirty="0">
                <a:solidFill>
                  <a:schemeClr val="tx1"/>
                </a:solidFill>
                <a:latin typeface="Calibri" panose="020F0502020204030204" pitchFamily="34" charset="0"/>
                <a:cs typeface="Calibri" panose="020F0502020204030204" pitchFamily="34" charset="0"/>
              </a:rPr>
              <a:t>, la empresa establecida, maximizará sus ganancias cuando en ese año entre con ese sabor y bloqueará la entrada. </a:t>
            </a:r>
          </a:p>
          <a:p>
            <a:r>
              <a:rPr lang="es-MX" sz="2400" dirty="0">
                <a:solidFill>
                  <a:schemeClr val="tx1"/>
                </a:solidFill>
                <a:latin typeface="Calibri" panose="020F0502020204030204" pitchFamily="34" charset="0"/>
                <a:cs typeface="Calibri" panose="020F0502020204030204" pitchFamily="34" charset="0"/>
              </a:rPr>
              <a:t>El entrante potencial deberá tratar de anticiparse a </a:t>
            </a:r>
            <a:r>
              <a:rPr lang="es-MX" sz="2400" dirty="0" err="1">
                <a:solidFill>
                  <a:schemeClr val="tx1"/>
                </a:solidFill>
                <a:latin typeface="Calibri" panose="020F0502020204030204" pitchFamily="34" charset="0"/>
                <a:cs typeface="Calibri" panose="020F0502020204030204" pitchFamily="34" charset="0"/>
              </a:rPr>
              <a:t>Kellog´s</a:t>
            </a:r>
            <a:r>
              <a:rPr lang="es-MX" sz="2400" dirty="0">
                <a:solidFill>
                  <a:schemeClr val="tx1"/>
                </a:solidFill>
                <a:latin typeface="Calibri" panose="020F0502020204030204" pitchFamily="34" charset="0"/>
                <a:cs typeface="Calibri" panose="020F0502020204030204" pitchFamily="34" charset="0"/>
              </a:rPr>
              <a:t> entrando antes que se cumpla este periodo, por ejemplo en el año </a:t>
            </a:r>
            <a:r>
              <a:rPr lang="es-MX" sz="2400" i="1" dirty="0">
                <a:solidFill>
                  <a:schemeClr val="tx1"/>
                </a:solidFill>
                <a:latin typeface="Times New Roman" panose="02020603050405020304" pitchFamily="18" charset="0"/>
                <a:cs typeface="Times New Roman" panose="02020603050405020304" pitchFamily="18" charset="0"/>
              </a:rPr>
              <a:t>t = </a:t>
            </a:r>
            <a:r>
              <a:rPr lang="es-MX" sz="2400" dirty="0" smtClean="0">
                <a:solidFill>
                  <a:schemeClr val="tx1"/>
                </a:solidFill>
                <a:latin typeface="Times New Roman" panose="02020603050405020304" pitchFamily="18" charset="0"/>
                <a:cs typeface="Times New Roman" panose="02020603050405020304" pitchFamily="18" charset="0"/>
              </a:rPr>
              <a:t>10 </a:t>
            </a:r>
            <a:r>
              <a:rPr lang="es-MX" sz="2400" i="1" dirty="0" smtClean="0">
                <a:solidFill>
                  <a:schemeClr val="tx1"/>
                </a:solidFill>
                <a:latin typeface="Times New Roman" panose="02020603050405020304" pitchFamily="18" charset="0"/>
                <a:cs typeface="Times New Roman" panose="02020603050405020304" pitchFamily="18" charset="0"/>
              </a:rPr>
              <a:t>- x</a:t>
            </a:r>
            <a:r>
              <a:rPr lang="es-MX" sz="2400" dirty="0">
                <a:solidFill>
                  <a:schemeClr val="tx1"/>
                </a:solidFill>
                <a:latin typeface="Calibri" panose="020F0502020204030204" pitchFamily="34" charset="0"/>
                <a:cs typeface="Calibri" panose="020F0502020204030204" pitchFamily="34" charset="0"/>
              </a:rPr>
              <a:t>. </a:t>
            </a:r>
            <a:endParaRPr lang="es-MX" sz="2400" dirty="0" smtClean="0">
              <a:solidFill>
                <a:schemeClr val="tx1"/>
              </a:solidFill>
              <a:latin typeface="Calibri" panose="020F0502020204030204" pitchFamily="34" charset="0"/>
              <a:cs typeface="Calibri" panose="020F0502020204030204" pitchFamily="34" charset="0"/>
            </a:endParaRPr>
          </a:p>
          <a:p>
            <a:r>
              <a:rPr lang="es-MX" sz="2400" dirty="0" smtClean="0">
                <a:solidFill>
                  <a:schemeClr val="tx1"/>
                </a:solidFill>
                <a:latin typeface="Calibri" panose="020F0502020204030204" pitchFamily="34" charset="0"/>
                <a:cs typeface="Calibri" panose="020F0502020204030204" pitchFamily="34" charset="0"/>
              </a:rPr>
              <a:t>Pero </a:t>
            </a:r>
            <a:r>
              <a:rPr lang="es-MX" sz="2400" dirty="0" err="1">
                <a:solidFill>
                  <a:schemeClr val="tx1"/>
                </a:solidFill>
                <a:latin typeface="Calibri" panose="020F0502020204030204" pitchFamily="34" charset="0"/>
                <a:cs typeface="Calibri" panose="020F0502020204030204" pitchFamily="34" charset="0"/>
              </a:rPr>
              <a:t>Kellog´s</a:t>
            </a:r>
            <a:r>
              <a:rPr lang="es-MX" sz="2400" dirty="0">
                <a:solidFill>
                  <a:schemeClr val="tx1"/>
                </a:solidFill>
                <a:latin typeface="Calibri" panose="020F0502020204030204" pitchFamily="34" charset="0"/>
                <a:cs typeface="Calibri" panose="020F0502020204030204" pitchFamily="34" charset="0"/>
              </a:rPr>
              <a:t> debe anticipar que habrá compañías deseosas de entrar a su mercado y tratará de vaciar éste para lo cual introducirá esa línea de producto en un periodo más temprano, que podría ser </a:t>
            </a:r>
            <a:r>
              <a:rPr lang="es-MX" sz="2400" i="1" dirty="0">
                <a:solidFill>
                  <a:schemeClr val="tx1"/>
                </a:solidFill>
                <a:latin typeface="Times New Roman" panose="02020603050405020304" pitchFamily="18" charset="0"/>
                <a:cs typeface="Times New Roman" panose="02020603050405020304" pitchFamily="18" charset="0"/>
              </a:rPr>
              <a:t>t = </a:t>
            </a:r>
            <a:r>
              <a:rPr lang="es-MX" sz="2400" dirty="0" smtClean="0">
                <a:solidFill>
                  <a:schemeClr val="tx1"/>
                </a:solidFill>
                <a:latin typeface="Times New Roman" panose="02020603050405020304" pitchFamily="18" charset="0"/>
                <a:cs typeface="Times New Roman" panose="02020603050405020304" pitchFamily="18" charset="0"/>
              </a:rPr>
              <a:t>10 </a:t>
            </a:r>
            <a:r>
              <a:rPr lang="es-MX" sz="2400" i="1" dirty="0" smtClean="0">
                <a:solidFill>
                  <a:schemeClr val="tx1"/>
                </a:solidFill>
                <a:latin typeface="Times New Roman" panose="02020603050405020304" pitchFamily="18" charset="0"/>
                <a:cs typeface="Times New Roman" panose="02020603050405020304" pitchFamily="18" charset="0"/>
              </a:rPr>
              <a:t>- </a:t>
            </a:r>
            <a:r>
              <a:rPr lang="es-MX" sz="2400" dirty="0" smtClean="0">
                <a:solidFill>
                  <a:schemeClr val="tx1"/>
                </a:solidFill>
                <a:latin typeface="Times New Roman" panose="02020603050405020304" pitchFamily="18" charset="0"/>
                <a:cs typeface="Times New Roman" panose="02020603050405020304" pitchFamily="18" charset="0"/>
              </a:rPr>
              <a:t>2</a:t>
            </a:r>
            <a:r>
              <a:rPr lang="es-MX" sz="2400" i="1" dirty="0" smtClean="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Calibri" panose="020F0502020204030204" pitchFamily="34" charset="0"/>
                <a:cs typeface="Calibri" panose="020F0502020204030204" pitchFamily="34" charset="0"/>
              </a:rPr>
              <a:t>.</a:t>
            </a:r>
          </a:p>
          <a:p>
            <a:r>
              <a:rPr lang="es-MX" sz="2400" dirty="0">
                <a:solidFill>
                  <a:schemeClr val="tx1"/>
                </a:solidFill>
              </a:rPr>
              <a:t>La solución del juego se da cuando el proceso de decisión de </a:t>
            </a:r>
            <a:r>
              <a:rPr lang="es-MX" sz="2400" dirty="0" err="1">
                <a:solidFill>
                  <a:schemeClr val="tx1"/>
                </a:solidFill>
              </a:rPr>
              <a:t>Kellog´s</a:t>
            </a:r>
            <a:r>
              <a:rPr lang="es-MX" sz="2400" dirty="0">
                <a:solidFill>
                  <a:schemeClr val="tx1"/>
                </a:solidFill>
              </a:rPr>
              <a:t> va hacia atrás, hasta el punto en que esta empresa crea su línea justo en una proporción </a:t>
            </a:r>
            <a:r>
              <a:rPr lang="es-MX" sz="2400" dirty="0" err="1">
                <a:solidFill>
                  <a:schemeClr val="tx1"/>
                </a:solidFill>
              </a:rPr>
              <a:t>infinitidecimal</a:t>
            </a:r>
            <a:r>
              <a:rPr lang="es-MX" sz="2400" dirty="0">
                <a:solidFill>
                  <a:schemeClr val="tx1"/>
                </a:solidFill>
              </a:rPr>
              <a:t> antes de que</a:t>
            </a:r>
          </a:p>
          <a:p>
            <a:r>
              <a:rPr lang="es-MX" sz="2400" dirty="0">
                <a:solidFill>
                  <a:schemeClr val="tx1"/>
                </a:solidFill>
              </a:rPr>
              <a:t>sea redituable entrar para la entrante y llenar todos los nichos vacíos</a:t>
            </a:r>
            <a:r>
              <a:rPr lang="es-MX" sz="2400" dirty="0" smtClean="0">
                <a:solidFill>
                  <a:schemeClr val="tx1"/>
                </a:solidFill>
              </a:rPr>
              <a:t>.</a:t>
            </a:r>
            <a:endParaRPr lang="es-MX" sz="2400" dirty="0">
              <a:solidFill>
                <a:schemeClr val="tx1"/>
              </a:solidFill>
            </a:endParaRPr>
          </a:p>
        </p:txBody>
      </p:sp>
    </p:spTree>
    <p:extLst>
      <p:ext uri="{BB962C8B-B14F-4D97-AF65-F5344CB8AC3E}">
        <p14:creationId xmlns:p14="http://schemas.microsoft.com/office/powerpoint/2010/main" val="19402137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930442"/>
            <a:ext cx="9872871" cy="1909011"/>
          </a:xfrm>
        </p:spPr>
        <p:txBody>
          <a:bodyPr>
            <a:normAutofit lnSpcReduction="10000"/>
          </a:bodyPr>
          <a:lstStyle/>
          <a:p>
            <a:r>
              <a:rPr lang="es-MX" sz="2400" dirty="0" err="1">
                <a:solidFill>
                  <a:schemeClr val="tx1"/>
                </a:solidFill>
                <a:latin typeface="Calibri" panose="020F0502020204030204" pitchFamily="34" charset="0"/>
                <a:cs typeface="Calibri" panose="020F0502020204030204" pitchFamily="34" charset="0"/>
              </a:rPr>
              <a:t>Connor</a:t>
            </a:r>
            <a:r>
              <a:rPr lang="es-MX" sz="2400" dirty="0">
                <a:solidFill>
                  <a:schemeClr val="tx1"/>
                </a:solidFill>
                <a:latin typeface="Calibri" panose="020F0502020204030204" pitchFamily="34" charset="0"/>
                <a:cs typeface="Calibri" panose="020F0502020204030204" pitchFamily="34" charset="0"/>
              </a:rPr>
              <a:t> (1981) sugiere que la proliferación de productos es más común en las industrias concentradas, diferenciadas y con empresas de mayor tamaño. </a:t>
            </a:r>
          </a:p>
          <a:p>
            <a:r>
              <a:rPr lang="es-MX" sz="2400" dirty="0">
                <a:solidFill>
                  <a:schemeClr val="tx1"/>
                </a:solidFill>
                <a:latin typeface="Calibri" panose="020F0502020204030204" pitchFamily="34" charset="0"/>
                <a:cs typeface="Calibri" panose="020F0502020204030204" pitchFamily="34" charset="0"/>
              </a:rPr>
              <a:t>La variable empaque se interpreta como una aproximación de la facilidad con que las marcas pueden diferenciarse físicamente mediante esta estrategia.</a:t>
            </a:r>
          </a:p>
          <a:p>
            <a:endParaRPr lang="es-MX" sz="2400" dirty="0">
              <a:latin typeface="Calibri" panose="020F0502020204030204" pitchFamily="34" charset="0"/>
              <a:cs typeface="Calibri" panose="020F0502020204030204" pitchFamily="34"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6685" y="3102816"/>
            <a:ext cx="5905500" cy="3143250"/>
          </a:xfrm>
          <a:prstGeom prst="rect">
            <a:avLst/>
          </a:prstGeom>
        </p:spPr>
      </p:pic>
      <p:sp>
        <p:nvSpPr>
          <p:cNvPr id="7" name="Rectángulo 6"/>
          <p:cNvSpPr/>
          <p:nvPr/>
        </p:nvSpPr>
        <p:spPr>
          <a:xfrm>
            <a:off x="3850105" y="5607746"/>
            <a:ext cx="6096000" cy="646331"/>
          </a:xfrm>
          <a:prstGeom prst="rect">
            <a:avLst/>
          </a:prstGeom>
        </p:spPr>
        <p:txBody>
          <a:bodyPr>
            <a:spAutoFit/>
          </a:bodyPr>
          <a:lstStyle/>
          <a:p>
            <a:r>
              <a:rPr lang="es-MX" dirty="0" smtClean="0"/>
              <a:t>https://www.ariel.com.mx/es-mx/acerca-de-ariel/innovaci%C3%B3n/ariel-celebra-50-anos</a:t>
            </a:r>
            <a:endParaRPr lang="es-MX" dirty="0"/>
          </a:p>
        </p:txBody>
      </p:sp>
    </p:spTree>
    <p:extLst>
      <p:ext uri="{BB962C8B-B14F-4D97-AF65-F5344CB8AC3E}">
        <p14:creationId xmlns:p14="http://schemas.microsoft.com/office/powerpoint/2010/main" val="10673236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762000"/>
          </a:xfrm>
        </p:spPr>
        <p:txBody>
          <a:bodyPr>
            <a:normAutofit/>
          </a:bodyPr>
          <a:lstStyle/>
          <a:p>
            <a:r>
              <a:rPr lang="es-MX" sz="3600" dirty="0" smtClean="0">
                <a:solidFill>
                  <a:schemeClr val="tx1"/>
                </a:solidFill>
                <a:effectLst>
                  <a:outerShdw blurRad="38100" dist="38100" dir="2700000" algn="tl">
                    <a:srgbClr val="000000">
                      <a:alpha val="43137"/>
                    </a:srgbClr>
                  </a:outerShdw>
                </a:effectLst>
              </a:rPr>
              <a:t>4.4 </a:t>
            </a:r>
            <a:r>
              <a:rPr lang="es-MX" sz="3600" dirty="0">
                <a:solidFill>
                  <a:schemeClr val="tx1"/>
                </a:solidFill>
                <a:effectLst>
                  <a:outerShdw blurRad="38100" dist="38100" dir="2700000" algn="tl">
                    <a:srgbClr val="000000">
                      <a:alpha val="43137"/>
                    </a:srgbClr>
                  </a:outerShdw>
                </a:effectLst>
              </a:rPr>
              <a:t>Entradas y salidas de empresas en un mercado </a:t>
            </a:r>
          </a:p>
        </p:txBody>
      </p:sp>
      <p:sp>
        <p:nvSpPr>
          <p:cNvPr id="3" name="Marcador de contenido 2"/>
          <p:cNvSpPr>
            <a:spLocks noGrp="1"/>
          </p:cNvSpPr>
          <p:nvPr>
            <p:ph idx="1"/>
          </p:nvPr>
        </p:nvSpPr>
        <p:spPr>
          <a:xfrm>
            <a:off x="1143000" y="1600200"/>
            <a:ext cx="9872871" cy="4881282"/>
          </a:xfrm>
        </p:spPr>
        <p:txBody>
          <a:bodyPr>
            <a:normAutofit lnSpcReduction="10000"/>
          </a:bodyPr>
          <a:lstStyle/>
          <a:p>
            <a:pPr marL="45720" indent="0">
              <a:buNone/>
            </a:pPr>
            <a:r>
              <a:rPr lang="es-MX" sz="28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Barreras a la </a:t>
            </a:r>
            <a:r>
              <a:rPr lang="es-MX" sz="28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salida</a:t>
            </a:r>
          </a:p>
          <a:p>
            <a:r>
              <a:rPr lang="es-MX" sz="2300" dirty="0">
                <a:solidFill>
                  <a:schemeClr val="tx1"/>
                </a:solidFill>
                <a:latin typeface="Calibri" panose="020F0502020204030204" pitchFamily="34" charset="0"/>
                <a:cs typeface="Calibri" panose="020F0502020204030204" pitchFamily="34" charset="0"/>
              </a:rPr>
              <a:t>Una empresa saldrá de un mercado cuando las utilidades esperadas de salir del negocio son mayores a las de seguir en él. </a:t>
            </a:r>
          </a:p>
          <a:p>
            <a:r>
              <a:rPr lang="es-MX" sz="2300" dirty="0">
                <a:solidFill>
                  <a:schemeClr val="tx1"/>
                </a:solidFill>
                <a:latin typeface="Calibri" panose="020F0502020204030204" pitchFamily="34" charset="0"/>
                <a:cs typeface="Calibri" panose="020F0502020204030204" pitchFamily="34" charset="0"/>
              </a:rPr>
              <a:t>Estas utilidades dependen en parte importante de los costos de seguir en el negocio, donde cuanto mayores sean esos costos, menor será los beneficios del negocio y, por tanto, más probable será la salida de la empresa.</a:t>
            </a:r>
          </a:p>
          <a:p>
            <a:r>
              <a:rPr lang="es-MX" sz="2300" dirty="0">
                <a:solidFill>
                  <a:schemeClr val="tx1"/>
                </a:solidFill>
                <a:latin typeface="Calibri" panose="020F0502020204030204" pitchFamily="34" charset="0"/>
                <a:cs typeface="Calibri" panose="020F0502020204030204" pitchFamily="34" charset="0"/>
              </a:rPr>
              <a:t>Los costos de seguir en el negocio dependen, fundamentalmente, del grado de irreversibilidad de las inversiones que se hayan realizado para operar en la industria y del monto de dichas inversiones. </a:t>
            </a:r>
          </a:p>
          <a:p>
            <a:r>
              <a:rPr lang="es-MX" sz="2300" dirty="0">
                <a:solidFill>
                  <a:schemeClr val="tx1"/>
                </a:solidFill>
                <a:latin typeface="Calibri" panose="020F0502020204030204" pitchFamily="34" charset="0"/>
                <a:cs typeface="Calibri" panose="020F0502020204030204" pitchFamily="34" charset="0"/>
              </a:rPr>
              <a:t>Cuanto más irreversibles hayan sido las inversiones realizadas por una empresa, menor será el costo de oportunidad de estos recursos para dicha empresa y, por tanto, menor será el costo de seguir en el negocio y menor también la probabilidad de salirse de él.</a:t>
            </a:r>
          </a:p>
        </p:txBody>
      </p:sp>
    </p:spTree>
    <p:extLst>
      <p:ext uri="{BB962C8B-B14F-4D97-AF65-F5344CB8AC3E}">
        <p14:creationId xmlns:p14="http://schemas.microsoft.com/office/powerpoint/2010/main" val="3358135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3000" y="820271"/>
            <a:ext cx="9872871" cy="5275729"/>
          </a:xfrm>
        </p:spPr>
        <p:txBody>
          <a:bodyPr>
            <a:normAutofit/>
          </a:bodyPr>
          <a:lstStyle/>
          <a:p>
            <a:r>
              <a:rPr lang="es-MX" sz="2400" dirty="0">
                <a:solidFill>
                  <a:schemeClr val="tx1"/>
                </a:solidFill>
                <a:latin typeface="Calibri" panose="020F0502020204030204" pitchFamily="34" charset="0"/>
                <a:cs typeface="Calibri" panose="020F0502020204030204" pitchFamily="34" charset="0"/>
              </a:rPr>
              <a:t>Por otra parte, si las inversiones realizadas por una empresa se pueden destinar a otros usos, entonces el costo de seguir en el negocio se incrementa, ya que aumenta el costo de oportunidad de los factores de producción de la empresa (que en este caso se asocia al beneficio que son capaces de entregar esos factores en sus usos alternativos).</a:t>
            </a:r>
          </a:p>
          <a:p>
            <a:r>
              <a:rPr lang="es-MX" sz="2400" dirty="0">
                <a:solidFill>
                  <a:schemeClr val="tx1"/>
                </a:solidFill>
                <a:latin typeface="Calibri" panose="020F0502020204030204" pitchFamily="34" charset="0"/>
                <a:cs typeface="Calibri" panose="020F0502020204030204" pitchFamily="34" charset="0"/>
              </a:rPr>
              <a:t>En términos generales, las barreras a la salida están estrechamente relacionadas con las barreras a la entrada a un negocio, pues generalmente cuanto mayores sean unas, mayores serán las otras. </a:t>
            </a:r>
          </a:p>
          <a:p>
            <a:r>
              <a:rPr lang="es-MX" sz="2400" dirty="0">
                <a:solidFill>
                  <a:schemeClr val="tx1"/>
                </a:solidFill>
                <a:latin typeface="Calibri" panose="020F0502020204030204" pitchFamily="34" charset="0"/>
                <a:cs typeface="Calibri" panose="020F0502020204030204" pitchFamily="34" charset="0"/>
              </a:rPr>
              <a:t>Las barreras a la salida afectan el nivel de competencia de un mercado, donde a mayores barreras a la salida, mayor debería ser la intensidad con que estarán dispuestas a competir las empresas, ya que cuanto mayores sean éstas, menores serán las alternativas de acción que tiene una empresa.</a:t>
            </a:r>
          </a:p>
        </p:txBody>
      </p:sp>
    </p:spTree>
    <p:extLst>
      <p:ext uri="{BB962C8B-B14F-4D97-AF65-F5344CB8AC3E}">
        <p14:creationId xmlns:p14="http://schemas.microsoft.com/office/powerpoint/2010/main" val="807078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861391"/>
          </a:xfrm>
        </p:spPr>
        <p:txBody>
          <a:bodyPr>
            <a:normAutofit/>
          </a:bodyPr>
          <a:lstStyle/>
          <a:p>
            <a:r>
              <a:rPr lang="es-MX" sz="3600" dirty="0" smtClean="0">
                <a:solidFill>
                  <a:schemeClr val="tx1"/>
                </a:solidFill>
              </a:rPr>
              <a:t>Bibliografía</a:t>
            </a:r>
            <a:endParaRPr lang="es-MX" sz="3600" dirty="0">
              <a:solidFill>
                <a:schemeClr val="tx1"/>
              </a:solidFill>
            </a:endParaRPr>
          </a:p>
        </p:txBody>
      </p:sp>
      <p:sp>
        <p:nvSpPr>
          <p:cNvPr id="3" name="Marcador de contenido 2"/>
          <p:cNvSpPr>
            <a:spLocks noGrp="1"/>
          </p:cNvSpPr>
          <p:nvPr>
            <p:ph idx="1"/>
          </p:nvPr>
        </p:nvSpPr>
        <p:spPr>
          <a:xfrm>
            <a:off x="815010" y="1669775"/>
            <a:ext cx="10396330" cy="4306957"/>
          </a:xfrm>
        </p:spPr>
        <p:txBody>
          <a:bodyPr>
            <a:noAutofit/>
          </a:bodyPr>
          <a:lstStyle/>
          <a:p>
            <a:r>
              <a:rPr lang="es-MX" dirty="0" smtClean="0">
                <a:solidFill>
                  <a:schemeClr val="tx1"/>
                </a:solidFill>
              </a:rPr>
              <a:t>Brown, F. y Domínguez, L. (2012) Organización industrial. Teoría y aplicaciones al caso mexicano. 2ª ed. UNAM, México.   </a:t>
            </a:r>
          </a:p>
          <a:p>
            <a:r>
              <a:rPr lang="es-MX" dirty="0" smtClean="0">
                <a:solidFill>
                  <a:schemeClr val="tx1"/>
                </a:solidFill>
              </a:rPr>
              <a:t>Cabral</a:t>
            </a:r>
            <a:r>
              <a:rPr lang="es-MX" dirty="0">
                <a:solidFill>
                  <a:schemeClr val="tx1"/>
                </a:solidFill>
              </a:rPr>
              <a:t>, </a:t>
            </a:r>
            <a:r>
              <a:rPr lang="es-MX" dirty="0" smtClean="0">
                <a:solidFill>
                  <a:schemeClr val="tx1"/>
                </a:solidFill>
              </a:rPr>
              <a:t>L. </a:t>
            </a:r>
            <a:r>
              <a:rPr lang="es-MX" dirty="0">
                <a:solidFill>
                  <a:schemeClr val="tx1"/>
                </a:solidFill>
              </a:rPr>
              <a:t>(1997), </a:t>
            </a:r>
            <a:r>
              <a:rPr lang="es-MX" b="1" dirty="0">
                <a:solidFill>
                  <a:schemeClr val="tx1"/>
                </a:solidFill>
              </a:rPr>
              <a:t>Economía industrial</a:t>
            </a:r>
            <a:r>
              <a:rPr lang="es-MX" dirty="0">
                <a:solidFill>
                  <a:schemeClr val="tx1"/>
                </a:solidFill>
              </a:rPr>
              <a:t>, McGraw Hill, Madrid, España. </a:t>
            </a:r>
          </a:p>
          <a:p>
            <a:r>
              <a:rPr lang="es-MX" dirty="0" smtClean="0">
                <a:solidFill>
                  <a:schemeClr val="tx1"/>
                </a:solidFill>
              </a:rPr>
              <a:t> </a:t>
            </a:r>
            <a:r>
              <a:rPr lang="es-MX" dirty="0">
                <a:solidFill>
                  <a:schemeClr val="tx1"/>
                </a:solidFill>
              </a:rPr>
              <a:t>Clarke, R. (1993), </a:t>
            </a:r>
            <a:r>
              <a:rPr lang="es-MX" b="1" dirty="0">
                <a:solidFill>
                  <a:schemeClr val="tx1"/>
                </a:solidFill>
              </a:rPr>
              <a:t>Economía industrial</a:t>
            </a:r>
            <a:r>
              <a:rPr lang="es-MX" dirty="0">
                <a:solidFill>
                  <a:schemeClr val="tx1"/>
                </a:solidFill>
              </a:rPr>
              <a:t>. Colegio de economistas de Madrid. Madrid: Celeste Ediciones. </a:t>
            </a:r>
          </a:p>
          <a:p>
            <a:r>
              <a:rPr lang="es-MX" dirty="0" smtClean="0">
                <a:solidFill>
                  <a:schemeClr val="tx1"/>
                </a:solidFill>
              </a:rPr>
              <a:t>Fernández </a:t>
            </a:r>
            <a:r>
              <a:rPr lang="es-MX" dirty="0">
                <a:solidFill>
                  <a:schemeClr val="tx1"/>
                </a:solidFill>
              </a:rPr>
              <a:t>de Castro, </a:t>
            </a:r>
            <a:r>
              <a:rPr lang="es-MX" dirty="0" smtClean="0">
                <a:solidFill>
                  <a:schemeClr val="tx1"/>
                </a:solidFill>
              </a:rPr>
              <a:t>J. y </a:t>
            </a:r>
            <a:r>
              <a:rPr lang="es-MX" dirty="0" err="1">
                <a:solidFill>
                  <a:schemeClr val="tx1"/>
                </a:solidFill>
              </a:rPr>
              <a:t>Duch</a:t>
            </a:r>
            <a:r>
              <a:rPr lang="es-MX" dirty="0">
                <a:solidFill>
                  <a:schemeClr val="tx1"/>
                </a:solidFill>
              </a:rPr>
              <a:t> </a:t>
            </a:r>
            <a:r>
              <a:rPr lang="es-MX" dirty="0" smtClean="0">
                <a:solidFill>
                  <a:schemeClr val="tx1"/>
                </a:solidFill>
              </a:rPr>
              <a:t>B. N. (</a:t>
            </a:r>
            <a:r>
              <a:rPr lang="es-MX" dirty="0">
                <a:solidFill>
                  <a:schemeClr val="tx1"/>
                </a:solidFill>
              </a:rPr>
              <a:t>2003), </a:t>
            </a:r>
            <a:r>
              <a:rPr lang="es-MX" b="1" dirty="0">
                <a:solidFill>
                  <a:schemeClr val="tx1"/>
                </a:solidFill>
              </a:rPr>
              <a:t>Economía Industrial: un enfoque estratégico, </a:t>
            </a:r>
            <a:r>
              <a:rPr lang="es-MX" dirty="0">
                <a:solidFill>
                  <a:schemeClr val="tx1"/>
                </a:solidFill>
              </a:rPr>
              <a:t>McGraw-Hill Interamericana, Madrid, España </a:t>
            </a:r>
          </a:p>
          <a:p>
            <a:r>
              <a:rPr lang="es-MX" dirty="0" err="1" smtClean="0">
                <a:solidFill>
                  <a:schemeClr val="tx1"/>
                </a:solidFill>
              </a:rPr>
              <a:t>Pepall</a:t>
            </a:r>
            <a:r>
              <a:rPr lang="es-MX" dirty="0" smtClean="0">
                <a:solidFill>
                  <a:schemeClr val="tx1"/>
                </a:solidFill>
              </a:rPr>
              <a:t> y Richards</a:t>
            </a:r>
            <a:r>
              <a:rPr lang="es-MX" dirty="0">
                <a:solidFill>
                  <a:schemeClr val="tx1"/>
                </a:solidFill>
              </a:rPr>
              <a:t>, </a:t>
            </a:r>
            <a:r>
              <a:rPr lang="es-MX" dirty="0" smtClean="0">
                <a:solidFill>
                  <a:schemeClr val="tx1"/>
                </a:solidFill>
              </a:rPr>
              <a:t>(</a:t>
            </a:r>
            <a:r>
              <a:rPr lang="es-MX" dirty="0">
                <a:solidFill>
                  <a:schemeClr val="tx1"/>
                </a:solidFill>
              </a:rPr>
              <a:t>2006), </a:t>
            </a:r>
            <a:r>
              <a:rPr lang="es-MX" b="1" dirty="0">
                <a:solidFill>
                  <a:schemeClr val="tx1"/>
                </a:solidFill>
              </a:rPr>
              <a:t>Organización industrial: teoría y práctica contemporáneas</a:t>
            </a:r>
            <a:r>
              <a:rPr lang="es-MX" dirty="0">
                <a:solidFill>
                  <a:schemeClr val="tx1"/>
                </a:solidFill>
              </a:rPr>
              <a:t>, México, Distrito Federal. </a:t>
            </a:r>
          </a:p>
          <a:p>
            <a:r>
              <a:rPr lang="es-MX" dirty="0" err="1" smtClean="0">
                <a:solidFill>
                  <a:schemeClr val="tx1"/>
                </a:solidFill>
              </a:rPr>
              <a:t>Tarziján</a:t>
            </a:r>
            <a:r>
              <a:rPr lang="es-MX" dirty="0" smtClean="0">
                <a:solidFill>
                  <a:schemeClr val="tx1"/>
                </a:solidFill>
              </a:rPr>
              <a:t> </a:t>
            </a:r>
            <a:r>
              <a:rPr lang="es-MX" dirty="0">
                <a:solidFill>
                  <a:schemeClr val="tx1"/>
                </a:solidFill>
              </a:rPr>
              <a:t>J y Paredes, </a:t>
            </a:r>
            <a:r>
              <a:rPr lang="es-MX" dirty="0" smtClean="0">
                <a:solidFill>
                  <a:schemeClr val="tx1"/>
                </a:solidFill>
              </a:rPr>
              <a:t>R. </a:t>
            </a:r>
            <a:r>
              <a:rPr lang="es-MX" dirty="0">
                <a:solidFill>
                  <a:schemeClr val="tx1"/>
                </a:solidFill>
              </a:rPr>
              <a:t>(2010), </a:t>
            </a:r>
            <a:r>
              <a:rPr lang="es-MX" b="1" dirty="0">
                <a:solidFill>
                  <a:schemeClr val="tx1"/>
                </a:solidFill>
              </a:rPr>
              <a:t>Organización industrial para la estrategia empresarial. </a:t>
            </a:r>
            <a:r>
              <a:rPr lang="es-MX" dirty="0">
                <a:solidFill>
                  <a:schemeClr val="tx1"/>
                </a:solidFill>
              </a:rPr>
              <a:t>México: Prentice Hall. </a:t>
            </a:r>
          </a:p>
          <a:p>
            <a:r>
              <a:rPr lang="es-MX" dirty="0" err="1" smtClean="0">
                <a:solidFill>
                  <a:schemeClr val="tx1"/>
                </a:solidFill>
              </a:rPr>
              <a:t>Tirole</a:t>
            </a:r>
            <a:r>
              <a:rPr lang="es-MX" dirty="0">
                <a:solidFill>
                  <a:schemeClr val="tx1"/>
                </a:solidFill>
              </a:rPr>
              <a:t>, </a:t>
            </a:r>
            <a:r>
              <a:rPr lang="es-MX" dirty="0" smtClean="0">
                <a:solidFill>
                  <a:schemeClr val="tx1"/>
                </a:solidFill>
              </a:rPr>
              <a:t>J. </a:t>
            </a:r>
            <a:r>
              <a:rPr lang="es-MX" dirty="0">
                <a:solidFill>
                  <a:schemeClr val="tx1"/>
                </a:solidFill>
              </a:rPr>
              <a:t>(1990), </a:t>
            </a:r>
            <a:r>
              <a:rPr lang="es-MX" b="1" dirty="0">
                <a:solidFill>
                  <a:schemeClr val="tx1"/>
                </a:solidFill>
              </a:rPr>
              <a:t>La Teoría de la Organización Industrial</a:t>
            </a:r>
            <a:r>
              <a:rPr lang="es-MX" dirty="0">
                <a:solidFill>
                  <a:schemeClr val="tx1"/>
                </a:solidFill>
              </a:rPr>
              <a:t>, Ariel, México. </a:t>
            </a:r>
          </a:p>
          <a:p>
            <a:endParaRPr lang="es-MX" dirty="0">
              <a:solidFill>
                <a:schemeClr val="tx1"/>
              </a:solidFill>
            </a:endParaRPr>
          </a:p>
        </p:txBody>
      </p:sp>
    </p:spTree>
    <p:extLst>
      <p:ext uri="{BB962C8B-B14F-4D97-AF65-F5344CB8AC3E}">
        <p14:creationId xmlns:p14="http://schemas.microsoft.com/office/powerpoint/2010/main" val="2190378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88328" y="234883"/>
            <a:ext cx="9814560" cy="777875"/>
          </a:xfrm>
          <a:noFill/>
        </p:spPr>
        <p:txBody>
          <a:bodyPr>
            <a:normAutofit/>
          </a:bodyPr>
          <a:lstStyle/>
          <a:p>
            <a:pPr eaLnBrk="1" hangingPunct="1">
              <a:defRPr/>
            </a:pPr>
            <a:r>
              <a:rPr lang="es-MX" sz="2800" dirty="0" smtClean="0">
                <a:solidFill>
                  <a:schemeClr val="tx1"/>
                </a:solidFill>
              </a:rPr>
              <a:t>Guion explicativo</a:t>
            </a:r>
            <a:endParaRPr lang="es-MX" sz="2800" dirty="0">
              <a:solidFill>
                <a:schemeClr val="tx1"/>
              </a:solidFill>
            </a:endParaRPr>
          </a:p>
        </p:txBody>
      </p:sp>
      <p:sp>
        <p:nvSpPr>
          <p:cNvPr id="2" name="1 Marcador de contenido"/>
          <p:cNvSpPr>
            <a:spLocks noGrp="1"/>
          </p:cNvSpPr>
          <p:nvPr>
            <p:ph idx="1"/>
          </p:nvPr>
        </p:nvSpPr>
        <p:spPr>
          <a:xfrm>
            <a:off x="735405" y="1113758"/>
            <a:ext cx="10767483" cy="5487801"/>
          </a:xfrm>
        </p:spPr>
        <p:txBody>
          <a:bodyPr>
            <a:noAutofit/>
          </a:bodyPr>
          <a:lstStyle/>
          <a:p>
            <a:pPr marL="0" indent="0" algn="just" eaLnBrk="1" hangingPunct="1">
              <a:spcBef>
                <a:spcPts val="0"/>
              </a:spcBef>
              <a:buFont typeface="Wingdings 2" pitchFamily="18" charset="2"/>
              <a:buNone/>
              <a:defRPr/>
            </a:pPr>
            <a:r>
              <a:rPr lang="es-MX" sz="2200" dirty="0" smtClean="0">
                <a:solidFill>
                  <a:schemeClr val="tx1"/>
                </a:solidFill>
              </a:rPr>
              <a:t>Las diapositivas surgen como un elemento de apoyo en la impartición de clase correspondiente a la unidad de aprendizaje Economía industrial, de la licenciatura en Negocios Internacionales Bilingüe.</a:t>
            </a:r>
          </a:p>
          <a:p>
            <a:pPr marL="0" indent="0" algn="just" eaLnBrk="1" hangingPunct="1">
              <a:spcBef>
                <a:spcPts val="0"/>
              </a:spcBef>
              <a:buFont typeface="Wingdings 2" pitchFamily="18" charset="2"/>
              <a:buNone/>
              <a:defRPr/>
            </a:pPr>
            <a:endParaRPr lang="es-MX" sz="2200" dirty="0" smtClean="0">
              <a:solidFill>
                <a:schemeClr val="tx1"/>
              </a:solidFill>
            </a:endParaRPr>
          </a:p>
          <a:p>
            <a:pPr marL="0" indent="0" algn="just" eaLnBrk="1" hangingPunct="1">
              <a:spcBef>
                <a:spcPts val="0"/>
              </a:spcBef>
              <a:buFont typeface="Wingdings 2" pitchFamily="18" charset="2"/>
              <a:buNone/>
              <a:defRPr/>
            </a:pPr>
            <a:r>
              <a:rPr lang="es-MX" sz="2200" dirty="0" smtClean="0">
                <a:solidFill>
                  <a:schemeClr val="tx1"/>
                </a:solidFill>
              </a:rPr>
              <a:t>Comprende a la unidad 4: Barreras a la entrada,  siendo elaboradas considerando el  contenido del programa de estudios. </a:t>
            </a:r>
          </a:p>
          <a:p>
            <a:pPr algn="just" eaLnBrk="1" hangingPunct="1">
              <a:spcBef>
                <a:spcPts val="0"/>
              </a:spcBef>
              <a:buFont typeface="Wingdings 2" pitchFamily="18" charset="2"/>
              <a:buNone/>
              <a:defRPr/>
            </a:pPr>
            <a:endParaRPr lang="es-MX" sz="2200" dirty="0" smtClean="0">
              <a:solidFill>
                <a:schemeClr val="tx1"/>
              </a:solidFill>
            </a:endParaRPr>
          </a:p>
          <a:p>
            <a:pPr marL="0" indent="0" algn="just" eaLnBrk="1" hangingPunct="1">
              <a:spcBef>
                <a:spcPts val="0"/>
              </a:spcBef>
              <a:buFont typeface="Wingdings 2" pitchFamily="18" charset="2"/>
              <a:buNone/>
              <a:defRPr/>
            </a:pPr>
            <a:r>
              <a:rPr lang="es-MX" sz="2200" dirty="0" smtClean="0">
                <a:solidFill>
                  <a:schemeClr val="tx1"/>
                </a:solidFill>
              </a:rPr>
              <a:t>El orden que guardan </a:t>
            </a:r>
            <a:r>
              <a:rPr lang="es-MX" sz="2200" dirty="0">
                <a:solidFill>
                  <a:schemeClr val="tx1"/>
                </a:solidFill>
              </a:rPr>
              <a:t>d</a:t>
            </a:r>
            <a:r>
              <a:rPr lang="es-MX" sz="2200" dirty="0" smtClean="0">
                <a:solidFill>
                  <a:schemeClr val="tx1"/>
                </a:solidFill>
              </a:rPr>
              <a:t>epende del tema, así las diapositivas 5 a 9 brinda una introducción a las diferentes barreras a la cuales se enfrenta una empresa al momento de ingresar al mercado. Nos indica los diferentes tipos existentes.</a:t>
            </a:r>
          </a:p>
          <a:p>
            <a:pPr marL="0" indent="0" algn="just" eaLnBrk="1" hangingPunct="1">
              <a:spcBef>
                <a:spcPts val="0"/>
              </a:spcBef>
              <a:buFont typeface="Wingdings 2" pitchFamily="18" charset="2"/>
              <a:buNone/>
              <a:defRPr/>
            </a:pPr>
            <a:r>
              <a:rPr lang="es-MX" sz="2200" dirty="0" smtClean="0">
                <a:solidFill>
                  <a:schemeClr val="tx1"/>
                </a:solidFill>
              </a:rPr>
              <a:t>De la 10 a la 21, muestras las barreras estructurales o legales a las cuales se enfrentan desde el punto de vista de la empresa que ingresa, o a las cuales puede recurrir la empresa ya existente en el mercado.</a:t>
            </a:r>
          </a:p>
          <a:p>
            <a:pPr marL="0" indent="0" algn="just" eaLnBrk="1" hangingPunct="1">
              <a:spcBef>
                <a:spcPts val="0"/>
              </a:spcBef>
              <a:buFont typeface="Wingdings 2" pitchFamily="18" charset="2"/>
              <a:buNone/>
              <a:defRPr/>
            </a:pPr>
            <a:r>
              <a:rPr lang="es-MX" sz="2200" dirty="0" smtClean="0">
                <a:solidFill>
                  <a:schemeClr val="tx1"/>
                </a:solidFill>
              </a:rPr>
              <a:t>De la 22 a la 35, se muestran las barrera de comportamiento o estratégicas, las cuales se refieren de forma específica a los movimientos del precio con la finalidad de evitar la entrada de empresas, así como de la proliferación de marcas, estrategia que busca copar la totalidad del mercado.</a:t>
            </a:r>
          </a:p>
          <a:p>
            <a:pPr marL="0" indent="0" algn="just" eaLnBrk="1" hangingPunct="1">
              <a:spcBef>
                <a:spcPts val="0"/>
              </a:spcBef>
              <a:buFont typeface="Wingdings 2" pitchFamily="18" charset="2"/>
              <a:buNone/>
              <a:defRPr/>
            </a:pPr>
            <a:r>
              <a:rPr lang="es-MX" sz="2200" dirty="0" smtClean="0">
                <a:solidFill>
                  <a:schemeClr val="tx1"/>
                </a:solidFill>
              </a:rPr>
              <a:t>Por último, </a:t>
            </a:r>
            <a:r>
              <a:rPr lang="es-MX" sz="2200" dirty="0" smtClean="0">
                <a:solidFill>
                  <a:schemeClr val="tx1"/>
                </a:solidFill>
              </a:rPr>
              <a:t>se muestran las barreras a la salida a las cuales se enfrentan las empresas.</a:t>
            </a:r>
          </a:p>
        </p:txBody>
      </p:sp>
      <p:sp>
        <p:nvSpPr>
          <p:cNvPr id="4" name="Marcador de número de diapositiva 3"/>
          <p:cNvSpPr>
            <a:spLocks noGrp="1"/>
          </p:cNvSpPr>
          <p:nvPr>
            <p:ph type="sldNum" sz="quarter" idx="12"/>
          </p:nvPr>
        </p:nvSpPr>
        <p:spPr>
          <a:xfrm>
            <a:off x="9250018" y="6184072"/>
            <a:ext cx="1706217" cy="365125"/>
          </a:xfrm>
        </p:spPr>
        <p:txBody>
          <a:bodyPr/>
          <a:lstStyle/>
          <a:p>
            <a:fld id="{6D22F896-40B5-4ADD-8801-0D06FADFA095}" type="slidenum">
              <a:rPr lang="en-US" smtClean="0">
                <a:solidFill>
                  <a:schemeClr val="tx1"/>
                </a:solidFill>
              </a:rPr>
              <a:t>4</a:t>
            </a:fld>
            <a:endParaRPr lang="en-US" dirty="0">
              <a:solidFill>
                <a:schemeClr val="tx1"/>
              </a:solidFill>
            </a:endParaRPr>
          </a:p>
        </p:txBody>
      </p:sp>
    </p:spTree>
    <p:extLst>
      <p:ext uri="{BB962C8B-B14F-4D97-AF65-F5344CB8AC3E}">
        <p14:creationId xmlns:p14="http://schemas.microsoft.com/office/powerpoint/2010/main" val="38504243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1356360"/>
          </a:xfrm>
        </p:spPr>
        <p:txBody>
          <a:bodyPr>
            <a:normAutofit/>
          </a:bodyPr>
          <a:lstStyle/>
          <a:p>
            <a:r>
              <a:rPr lang="es-MX" sz="3600" b="1" dirty="0">
                <a:solidFill>
                  <a:schemeClr val="tx1"/>
                </a:solidFill>
                <a:effectLst>
                  <a:outerShdw blurRad="38100" dist="38100" dir="2700000" algn="tl">
                    <a:srgbClr val="000000">
                      <a:alpha val="43137"/>
                    </a:srgbClr>
                  </a:outerShdw>
                </a:effectLst>
              </a:rPr>
              <a:t>4.1 Barreras de entrada y salida del mercado.</a:t>
            </a:r>
          </a:p>
        </p:txBody>
      </p:sp>
      <p:sp>
        <p:nvSpPr>
          <p:cNvPr id="3" name="Marcador de contenido 2"/>
          <p:cNvSpPr>
            <a:spLocks noGrp="1"/>
          </p:cNvSpPr>
          <p:nvPr>
            <p:ph idx="1"/>
          </p:nvPr>
        </p:nvSpPr>
        <p:spPr>
          <a:xfrm>
            <a:off x="842211" y="2200575"/>
            <a:ext cx="10563726" cy="4023360"/>
          </a:xfrm>
        </p:spPr>
        <p:txBody>
          <a:bodyPr>
            <a:normAutofit lnSpcReduction="10000"/>
          </a:bodyPr>
          <a:lstStyle/>
          <a:p>
            <a:r>
              <a:rPr lang="es-MX" sz="2400" dirty="0">
                <a:solidFill>
                  <a:schemeClr val="tx1"/>
                </a:solidFill>
              </a:rPr>
              <a:t>Las barreras a la entrada se refieren a impedimentos y dificultades que tienen los entrantes potenciales </a:t>
            </a:r>
            <a:r>
              <a:rPr lang="es-MX" sz="2400" dirty="0" smtClean="0">
                <a:solidFill>
                  <a:schemeClr val="tx1"/>
                </a:solidFill>
              </a:rPr>
              <a:t>para ingresar </a:t>
            </a:r>
            <a:r>
              <a:rPr lang="es-MX" sz="2400" dirty="0">
                <a:solidFill>
                  <a:schemeClr val="tx1"/>
                </a:solidFill>
              </a:rPr>
              <a:t>a una industria. </a:t>
            </a:r>
            <a:endParaRPr lang="es-MX" sz="2400" dirty="0" smtClean="0">
              <a:solidFill>
                <a:schemeClr val="tx1"/>
              </a:solidFill>
            </a:endParaRPr>
          </a:p>
          <a:p>
            <a:r>
              <a:rPr lang="es-MX" sz="2400" dirty="0" smtClean="0">
                <a:solidFill>
                  <a:schemeClr val="tx1"/>
                </a:solidFill>
              </a:rPr>
              <a:t>Estas </a:t>
            </a:r>
            <a:r>
              <a:rPr lang="es-MX" sz="2400" dirty="0">
                <a:solidFill>
                  <a:schemeClr val="tx1"/>
                </a:solidFill>
              </a:rPr>
              <a:t>barreras representan un aspecto fundamental en la determinación de la</a:t>
            </a:r>
          </a:p>
          <a:p>
            <a:r>
              <a:rPr lang="es-MX" sz="2400" dirty="0">
                <a:solidFill>
                  <a:schemeClr val="tx1"/>
                </a:solidFill>
              </a:rPr>
              <a:t>estructura del mercado, ya que afectan sustancialmente el número de </a:t>
            </a:r>
            <a:r>
              <a:rPr lang="es-MX" sz="2400" dirty="0" smtClean="0">
                <a:solidFill>
                  <a:schemeClr val="tx1"/>
                </a:solidFill>
              </a:rPr>
              <a:t>empresas</a:t>
            </a:r>
            <a:r>
              <a:rPr lang="es-MX" sz="2400" dirty="0">
                <a:solidFill>
                  <a:schemeClr val="tx1"/>
                </a:solidFill>
              </a:rPr>
              <a:t>, la concentración, la </a:t>
            </a:r>
            <a:r>
              <a:rPr lang="es-MX" sz="2400" dirty="0" smtClean="0">
                <a:solidFill>
                  <a:schemeClr val="tx1"/>
                </a:solidFill>
              </a:rPr>
              <a:t>amenaza de </a:t>
            </a:r>
            <a:r>
              <a:rPr lang="es-MX" sz="2400" dirty="0">
                <a:solidFill>
                  <a:schemeClr val="tx1"/>
                </a:solidFill>
              </a:rPr>
              <a:t>entrada y el nivel de competencia de una industria</a:t>
            </a:r>
            <a:r>
              <a:rPr lang="es-MX" sz="2400" dirty="0" smtClean="0">
                <a:solidFill>
                  <a:schemeClr val="tx1"/>
                </a:solidFill>
              </a:rPr>
              <a:t>.</a:t>
            </a:r>
          </a:p>
          <a:p>
            <a:r>
              <a:rPr lang="es-MX" sz="2400" dirty="0">
                <a:solidFill>
                  <a:schemeClr val="tx1"/>
                </a:solidFill>
              </a:rPr>
              <a:t>El concepto </a:t>
            </a:r>
            <a:r>
              <a:rPr lang="es-MX" sz="2400" dirty="0" smtClean="0">
                <a:solidFill>
                  <a:schemeClr val="tx1"/>
                </a:solidFill>
              </a:rPr>
              <a:t>económico de </a:t>
            </a:r>
            <a:r>
              <a:rPr lang="es-MX" sz="2400" dirty="0">
                <a:solidFill>
                  <a:schemeClr val="tx1"/>
                </a:solidFill>
              </a:rPr>
              <a:t>barrera a la entrada se refiere a incentivos, equilibrios y asimetrías</a:t>
            </a:r>
            <a:r>
              <a:rPr lang="es-MX" sz="2400" dirty="0" smtClean="0">
                <a:solidFill>
                  <a:schemeClr val="tx1"/>
                </a:solidFill>
              </a:rPr>
              <a:t>.</a:t>
            </a:r>
          </a:p>
          <a:p>
            <a:r>
              <a:rPr lang="es-MX" sz="2400" dirty="0">
                <a:solidFill>
                  <a:schemeClr val="tx1"/>
                </a:solidFill>
              </a:rPr>
              <a:t>S</a:t>
            </a:r>
            <a:r>
              <a:rPr lang="es-MX" sz="2400" dirty="0" smtClean="0">
                <a:solidFill>
                  <a:schemeClr val="tx1"/>
                </a:solidFill>
              </a:rPr>
              <a:t>on </a:t>
            </a:r>
            <a:r>
              <a:rPr lang="es-MX" sz="2400" dirty="0">
                <a:solidFill>
                  <a:schemeClr val="tx1"/>
                </a:solidFill>
              </a:rPr>
              <a:t>aquellas condiciones que impiden o desalientan la entrada a </a:t>
            </a:r>
            <a:r>
              <a:rPr lang="es-MX" sz="2400" dirty="0" smtClean="0">
                <a:solidFill>
                  <a:schemeClr val="tx1"/>
                </a:solidFill>
              </a:rPr>
              <a:t>un mercado</a:t>
            </a:r>
            <a:r>
              <a:rPr lang="es-MX" sz="2400" dirty="0">
                <a:solidFill>
                  <a:schemeClr val="tx1"/>
                </a:solidFill>
              </a:rPr>
              <a:t>, a pesar de que las empresas participantes en él obtengan beneficios económicos positivos</a:t>
            </a:r>
          </a:p>
        </p:txBody>
      </p:sp>
    </p:spTree>
    <p:extLst>
      <p:ext uri="{BB962C8B-B14F-4D97-AF65-F5344CB8AC3E}">
        <p14:creationId xmlns:p14="http://schemas.microsoft.com/office/powerpoint/2010/main" val="4184381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649705"/>
            <a:ext cx="10058400" cy="5219389"/>
          </a:xfrm>
        </p:spPr>
        <p:txBody>
          <a:bodyPr>
            <a:normAutofit/>
          </a:bodyPr>
          <a:lstStyle/>
          <a:p>
            <a:pPr>
              <a:lnSpc>
                <a:spcPct val="100000"/>
              </a:lnSpc>
            </a:pPr>
            <a:r>
              <a:rPr lang="es-MX" sz="2400" dirty="0">
                <a:solidFill>
                  <a:schemeClr val="tx1"/>
                </a:solidFill>
              </a:rPr>
              <a:t>S</a:t>
            </a:r>
            <a:r>
              <a:rPr lang="es-MX" sz="2400" dirty="0" smtClean="0">
                <a:solidFill>
                  <a:schemeClr val="tx1"/>
                </a:solidFill>
              </a:rPr>
              <a:t>i </a:t>
            </a:r>
            <a:r>
              <a:rPr lang="es-MX" sz="2400" dirty="0">
                <a:solidFill>
                  <a:schemeClr val="tx1"/>
                </a:solidFill>
              </a:rPr>
              <a:t>las empresas participantes de un mercado obtienen beneficios </a:t>
            </a:r>
            <a:r>
              <a:rPr lang="es-MX" sz="2400" dirty="0" smtClean="0">
                <a:solidFill>
                  <a:schemeClr val="tx1"/>
                </a:solidFill>
              </a:rPr>
              <a:t>económicos positivos </a:t>
            </a:r>
            <a:r>
              <a:rPr lang="es-MX" sz="2400" dirty="0">
                <a:solidFill>
                  <a:schemeClr val="tx1"/>
                </a:solidFill>
              </a:rPr>
              <a:t>y no hay entrada, esa falta de ingreso de nuevos participantes se explica quizá por la </a:t>
            </a:r>
            <a:r>
              <a:rPr lang="es-MX" sz="2400" dirty="0" smtClean="0">
                <a:solidFill>
                  <a:schemeClr val="tx1"/>
                </a:solidFill>
              </a:rPr>
              <a:t>existencia de </a:t>
            </a:r>
            <a:r>
              <a:rPr lang="es-MX" sz="2400" dirty="0">
                <a:solidFill>
                  <a:schemeClr val="tx1"/>
                </a:solidFill>
              </a:rPr>
              <a:t>algún tipo de barrera a la entrada, pues de no existir éstas, nuevos entrantes ingresarían al </a:t>
            </a:r>
            <a:r>
              <a:rPr lang="es-MX" sz="2400" dirty="0" smtClean="0">
                <a:solidFill>
                  <a:schemeClr val="tx1"/>
                </a:solidFill>
              </a:rPr>
              <a:t>mercado hasta </a:t>
            </a:r>
            <a:r>
              <a:rPr lang="es-MX" sz="2400" dirty="0">
                <a:solidFill>
                  <a:schemeClr val="tx1"/>
                </a:solidFill>
              </a:rPr>
              <a:t>que los beneficios económicos esperados desaparecieran</a:t>
            </a:r>
            <a:r>
              <a:rPr lang="es-MX" sz="2400" dirty="0" smtClean="0">
                <a:solidFill>
                  <a:schemeClr val="tx1"/>
                </a:solidFill>
              </a:rPr>
              <a:t>.</a:t>
            </a:r>
          </a:p>
          <a:p>
            <a:pPr>
              <a:lnSpc>
                <a:spcPct val="100000"/>
              </a:lnSpc>
            </a:pPr>
            <a:r>
              <a:rPr lang="es-MX" sz="2400" dirty="0" smtClean="0">
                <a:solidFill>
                  <a:schemeClr val="tx1"/>
                </a:solidFill>
              </a:rPr>
              <a:t>Pueden </a:t>
            </a:r>
            <a:r>
              <a:rPr lang="es-MX" sz="2400" dirty="0">
                <a:solidFill>
                  <a:schemeClr val="tx1"/>
                </a:solidFill>
              </a:rPr>
              <a:t>considerarse como barreras a </a:t>
            </a:r>
            <a:r>
              <a:rPr lang="es-MX" sz="2400" dirty="0" smtClean="0">
                <a:solidFill>
                  <a:schemeClr val="tx1"/>
                </a:solidFill>
              </a:rPr>
              <a:t>la entrada </a:t>
            </a:r>
            <a:r>
              <a:rPr lang="es-MX" sz="2400" dirty="0">
                <a:solidFill>
                  <a:schemeClr val="tx1"/>
                </a:solidFill>
              </a:rPr>
              <a:t>las economías de escala, las restricciones legales impuestas por el gobierno al ingreso de </a:t>
            </a:r>
            <a:r>
              <a:rPr lang="es-MX" sz="2400" dirty="0" smtClean="0">
                <a:solidFill>
                  <a:schemeClr val="tx1"/>
                </a:solidFill>
              </a:rPr>
              <a:t>productos y </a:t>
            </a:r>
            <a:r>
              <a:rPr lang="es-MX" sz="2400" dirty="0">
                <a:solidFill>
                  <a:schemeClr val="tx1"/>
                </a:solidFill>
              </a:rPr>
              <a:t>las patentes que tienen vigencia por más años de los que se requieren para pagar la inversión en </a:t>
            </a:r>
            <a:r>
              <a:rPr lang="es-MX" sz="2400" dirty="0" smtClean="0">
                <a:solidFill>
                  <a:schemeClr val="tx1"/>
                </a:solidFill>
              </a:rPr>
              <a:t>investigación que </a:t>
            </a:r>
            <a:r>
              <a:rPr lang="es-MX" sz="2400" dirty="0">
                <a:solidFill>
                  <a:schemeClr val="tx1"/>
                </a:solidFill>
              </a:rPr>
              <a:t>dio origen al descubrimiento patentado. </a:t>
            </a:r>
            <a:endParaRPr lang="es-MX" sz="2400" dirty="0" smtClean="0">
              <a:solidFill>
                <a:schemeClr val="tx1"/>
              </a:solidFill>
            </a:endParaRPr>
          </a:p>
          <a:p>
            <a:pPr>
              <a:lnSpc>
                <a:spcPct val="100000"/>
              </a:lnSpc>
            </a:pPr>
            <a:r>
              <a:rPr lang="es-MX" sz="2400" dirty="0" smtClean="0">
                <a:solidFill>
                  <a:schemeClr val="tx1"/>
                </a:solidFill>
              </a:rPr>
              <a:t>Por </a:t>
            </a:r>
            <a:r>
              <a:rPr lang="es-MX" sz="2400" dirty="0">
                <a:solidFill>
                  <a:schemeClr val="tx1"/>
                </a:solidFill>
              </a:rPr>
              <a:t>otra parte, altos requerimientos de capital o </a:t>
            </a:r>
            <a:r>
              <a:rPr lang="es-MX" sz="2400" dirty="0" smtClean="0">
                <a:solidFill>
                  <a:schemeClr val="tx1"/>
                </a:solidFill>
              </a:rPr>
              <a:t>alta publicidad </a:t>
            </a:r>
            <a:r>
              <a:rPr lang="es-MX" sz="2400" dirty="0">
                <a:solidFill>
                  <a:schemeClr val="tx1"/>
                </a:solidFill>
              </a:rPr>
              <a:t>para ingresar en la industria podrían ser barreras en la medida en que reflejen economías </a:t>
            </a:r>
            <a:r>
              <a:rPr lang="es-MX" sz="2400" dirty="0" smtClean="0">
                <a:solidFill>
                  <a:schemeClr val="tx1"/>
                </a:solidFill>
              </a:rPr>
              <a:t>de escala </a:t>
            </a:r>
            <a:r>
              <a:rPr lang="es-MX" sz="2400" dirty="0">
                <a:solidFill>
                  <a:schemeClr val="tx1"/>
                </a:solidFill>
              </a:rPr>
              <a:t>o una mayor dificultad para captar a los potenciales clientes.</a:t>
            </a:r>
            <a:endParaRPr lang="es-MX" sz="2400" dirty="0" smtClean="0">
              <a:solidFill>
                <a:schemeClr val="tx1"/>
              </a:solidFill>
            </a:endParaRPr>
          </a:p>
          <a:p>
            <a:pPr>
              <a:lnSpc>
                <a:spcPct val="100000"/>
              </a:lnSpc>
            </a:pPr>
            <a:endParaRPr lang="es-MX" sz="2400" dirty="0">
              <a:solidFill>
                <a:schemeClr val="tx1"/>
              </a:solidFill>
            </a:endParaRPr>
          </a:p>
        </p:txBody>
      </p:sp>
    </p:spTree>
    <p:extLst>
      <p:ext uri="{BB962C8B-B14F-4D97-AF65-F5344CB8AC3E}">
        <p14:creationId xmlns:p14="http://schemas.microsoft.com/office/powerpoint/2010/main" val="2108966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29389"/>
            <a:ext cx="10515600" cy="5647574"/>
          </a:xfrm>
        </p:spPr>
        <p:txBody>
          <a:bodyPr>
            <a:normAutofit/>
          </a:bodyPr>
          <a:lstStyle/>
          <a:p>
            <a:r>
              <a:rPr lang="es-MX" sz="2400" dirty="0">
                <a:solidFill>
                  <a:schemeClr val="tx1"/>
                </a:solidFill>
              </a:rPr>
              <a:t>El estudio de las barreras a la entrada a un mercado es de suma importancia ya que, en términos generales</a:t>
            </a:r>
            <a:r>
              <a:rPr lang="es-MX" sz="2400" dirty="0" smtClean="0">
                <a:solidFill>
                  <a:schemeClr val="tx1"/>
                </a:solidFill>
              </a:rPr>
              <a:t>, puede </a:t>
            </a:r>
            <a:r>
              <a:rPr lang="es-MX" sz="2400" dirty="0">
                <a:solidFill>
                  <a:schemeClr val="tx1"/>
                </a:solidFill>
              </a:rPr>
              <a:t>decirse que el grado de competencia en una industria está inversamente relacionado </a:t>
            </a:r>
            <a:r>
              <a:rPr lang="es-MX" sz="2400" dirty="0" smtClean="0">
                <a:solidFill>
                  <a:schemeClr val="tx1"/>
                </a:solidFill>
              </a:rPr>
              <a:t>con dichas </a:t>
            </a:r>
            <a:r>
              <a:rPr lang="es-MX" sz="2400" dirty="0">
                <a:solidFill>
                  <a:schemeClr val="tx1"/>
                </a:solidFill>
              </a:rPr>
              <a:t>barreras</a:t>
            </a:r>
            <a:r>
              <a:rPr lang="es-MX" sz="2400" dirty="0" smtClean="0">
                <a:solidFill>
                  <a:schemeClr val="tx1"/>
                </a:solidFill>
              </a:rPr>
              <a:t>.</a:t>
            </a:r>
          </a:p>
          <a:p>
            <a:r>
              <a:rPr lang="es-MX" sz="2400" dirty="0">
                <a:solidFill>
                  <a:schemeClr val="tx1"/>
                </a:solidFill>
              </a:rPr>
              <a:t>S</a:t>
            </a:r>
            <a:r>
              <a:rPr lang="es-MX" sz="2400" dirty="0" smtClean="0">
                <a:solidFill>
                  <a:schemeClr val="tx1"/>
                </a:solidFill>
              </a:rPr>
              <a:t>i </a:t>
            </a:r>
            <a:r>
              <a:rPr lang="es-MX" sz="2400" dirty="0">
                <a:solidFill>
                  <a:schemeClr val="tx1"/>
                </a:solidFill>
              </a:rPr>
              <a:t>lo que deseamos es analizar la competencia en una industria, el </a:t>
            </a:r>
            <a:r>
              <a:rPr lang="es-MX" sz="2400" dirty="0" smtClean="0">
                <a:solidFill>
                  <a:schemeClr val="tx1"/>
                </a:solidFill>
              </a:rPr>
              <a:t>análisis de </a:t>
            </a:r>
            <a:r>
              <a:rPr lang="es-MX" sz="2400" dirty="0">
                <a:solidFill>
                  <a:schemeClr val="tx1"/>
                </a:solidFill>
              </a:rPr>
              <a:t>estructura requiere comprender la dimensión y naturaleza de las barreras a la entrada</a:t>
            </a:r>
            <a:r>
              <a:rPr lang="es-MX" sz="2400" dirty="0" smtClean="0">
                <a:solidFill>
                  <a:schemeClr val="tx1"/>
                </a:solidFill>
              </a:rPr>
              <a:t>.</a:t>
            </a:r>
          </a:p>
          <a:p>
            <a:endParaRPr lang="es-MX" sz="2400" dirty="0">
              <a:solidFill>
                <a:schemeClr val="tx1"/>
              </a:solidFill>
            </a:endParaRPr>
          </a:p>
        </p:txBody>
      </p:sp>
      <p:pic>
        <p:nvPicPr>
          <p:cNvPr id="2" name="Imagen 1"/>
          <p:cNvPicPr>
            <a:picLocks noChangeAspect="1"/>
          </p:cNvPicPr>
          <p:nvPr/>
        </p:nvPicPr>
        <p:blipFill>
          <a:blip r:embed="rId2"/>
          <a:stretch>
            <a:fillRect/>
          </a:stretch>
        </p:blipFill>
        <p:spPr>
          <a:xfrm>
            <a:off x="1431552" y="3772740"/>
            <a:ext cx="4057650" cy="2028825"/>
          </a:xfrm>
          <a:prstGeom prst="rect">
            <a:avLst/>
          </a:prstGeom>
        </p:spPr>
      </p:pic>
      <p:sp>
        <p:nvSpPr>
          <p:cNvPr id="4" name="Rectángulo 3"/>
          <p:cNvSpPr/>
          <p:nvPr/>
        </p:nvSpPr>
        <p:spPr>
          <a:xfrm>
            <a:off x="1836087" y="5718331"/>
            <a:ext cx="3248579" cy="646331"/>
          </a:xfrm>
          <a:prstGeom prst="rect">
            <a:avLst/>
          </a:prstGeom>
        </p:spPr>
        <p:txBody>
          <a:bodyPr wrap="square">
            <a:spAutoFit/>
          </a:bodyPr>
          <a:lstStyle/>
          <a:p>
            <a:r>
              <a:rPr lang="es-MX" dirty="0"/>
              <a:t>https://policonomics.com/es/lp-oligopolio2-barrera-entrada/</a:t>
            </a:r>
          </a:p>
        </p:txBody>
      </p:sp>
      <p:pic>
        <p:nvPicPr>
          <p:cNvPr id="5" name="Imagen 4"/>
          <p:cNvPicPr>
            <a:picLocks noChangeAspect="1"/>
          </p:cNvPicPr>
          <p:nvPr/>
        </p:nvPicPr>
        <p:blipFill>
          <a:blip r:embed="rId3"/>
          <a:stretch>
            <a:fillRect/>
          </a:stretch>
        </p:blipFill>
        <p:spPr>
          <a:xfrm>
            <a:off x="7277295" y="3642240"/>
            <a:ext cx="3465391" cy="1944000"/>
          </a:xfrm>
          <a:prstGeom prst="rect">
            <a:avLst/>
          </a:prstGeom>
        </p:spPr>
      </p:pic>
      <p:sp>
        <p:nvSpPr>
          <p:cNvPr id="6" name="Rectángulo 5"/>
          <p:cNvSpPr/>
          <p:nvPr/>
        </p:nvSpPr>
        <p:spPr>
          <a:xfrm>
            <a:off x="7277295" y="5586240"/>
            <a:ext cx="3654798" cy="830997"/>
          </a:xfrm>
          <a:prstGeom prst="rect">
            <a:avLst/>
          </a:prstGeom>
        </p:spPr>
        <p:txBody>
          <a:bodyPr wrap="square">
            <a:spAutoFit/>
          </a:bodyPr>
          <a:lstStyle/>
          <a:p>
            <a:r>
              <a:rPr lang="es-MX" sz="1600" dirty="0"/>
              <a:t>https://www.negocios-internacionales.net/inicio/servicios/entrada-al-mercado/</a:t>
            </a:r>
          </a:p>
        </p:txBody>
      </p:sp>
    </p:spTree>
    <p:extLst>
      <p:ext uri="{BB962C8B-B14F-4D97-AF65-F5344CB8AC3E}">
        <p14:creationId xmlns:p14="http://schemas.microsoft.com/office/powerpoint/2010/main" val="4046622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609600"/>
            <a:ext cx="9875520" cy="755176"/>
          </a:xfrm>
        </p:spPr>
        <p:txBody>
          <a:bodyPr>
            <a:normAutofit/>
          </a:bodyPr>
          <a:lstStyle/>
          <a:p>
            <a:r>
              <a:rPr lang="es-MX" sz="3600" dirty="0">
                <a:solidFill>
                  <a:schemeClr val="tx1"/>
                </a:solidFill>
              </a:rPr>
              <a:t>T</a:t>
            </a:r>
            <a:r>
              <a:rPr lang="es-MX" sz="3600" dirty="0" smtClean="0">
                <a:solidFill>
                  <a:schemeClr val="tx1"/>
                </a:solidFill>
              </a:rPr>
              <a:t>ipos de barreras a la entrada</a:t>
            </a:r>
            <a:endParaRPr lang="es-MX" sz="3600" dirty="0">
              <a:solidFill>
                <a:schemeClr val="tx1"/>
              </a:solidFill>
            </a:endParaRPr>
          </a:p>
        </p:txBody>
      </p:sp>
      <p:sp>
        <p:nvSpPr>
          <p:cNvPr id="3" name="Marcador de contenido 2"/>
          <p:cNvSpPr>
            <a:spLocks noGrp="1"/>
          </p:cNvSpPr>
          <p:nvPr>
            <p:ph idx="1"/>
          </p:nvPr>
        </p:nvSpPr>
        <p:spPr>
          <a:xfrm>
            <a:off x="791570" y="1699023"/>
            <a:ext cx="10382936" cy="931460"/>
          </a:xfrm>
        </p:spPr>
        <p:txBody>
          <a:bodyPr>
            <a:normAutofit/>
          </a:bodyPr>
          <a:lstStyle/>
          <a:p>
            <a:r>
              <a:rPr lang="es-MX" sz="2400" dirty="0">
                <a:solidFill>
                  <a:schemeClr val="tx1"/>
                </a:solidFill>
              </a:rPr>
              <a:t>Es útil distinguir las barreras a la entrada que enfrenta un potencial competidor en tres </a:t>
            </a:r>
            <a:r>
              <a:rPr lang="es-MX" sz="2400" dirty="0" smtClean="0">
                <a:solidFill>
                  <a:schemeClr val="tx1"/>
                </a:solidFill>
              </a:rPr>
              <a:t>categorías</a:t>
            </a:r>
          </a:p>
          <a:p>
            <a:endParaRPr lang="es-MX" sz="2400" dirty="0">
              <a:solidFill>
                <a:schemeClr val="tx1"/>
              </a:solidFill>
            </a:endParaRPr>
          </a:p>
          <a:p>
            <a:endParaRPr lang="es-MX" sz="2400" dirty="0" smtClean="0">
              <a:solidFill>
                <a:schemeClr val="tx1"/>
              </a:solidFill>
            </a:endParaRPr>
          </a:p>
        </p:txBody>
      </p:sp>
      <p:sp>
        <p:nvSpPr>
          <p:cNvPr id="5" name="Rectángulo 4"/>
          <p:cNvSpPr/>
          <p:nvPr/>
        </p:nvSpPr>
        <p:spPr>
          <a:xfrm>
            <a:off x="591403" y="5795958"/>
            <a:ext cx="10845421" cy="830997"/>
          </a:xfrm>
          <a:prstGeom prst="rect">
            <a:avLst/>
          </a:prstGeom>
        </p:spPr>
        <p:txBody>
          <a:bodyPr wrap="square">
            <a:spAutoFit/>
          </a:bodyPr>
          <a:lstStyle/>
          <a:p>
            <a:r>
              <a:rPr lang="es-MX" sz="2400" dirty="0" smtClean="0">
                <a:solidFill>
                  <a:schemeClr val="tx1"/>
                </a:solidFill>
              </a:rPr>
              <a:t>Esta distinción nos ayuda a mostrar qué barreras pueden ser más influidas por la estrategia que siga una empresa y cuáles obedecen a condiciones externas a ella. </a:t>
            </a:r>
            <a:endParaRPr lang="es-MX" sz="2400" dirty="0">
              <a:solidFill>
                <a:schemeClr val="tx1"/>
              </a:solidFill>
            </a:endParaRPr>
          </a:p>
        </p:txBody>
      </p:sp>
      <p:graphicFrame>
        <p:nvGraphicFramePr>
          <p:cNvPr id="6" name="Diagrama 5"/>
          <p:cNvGraphicFramePr/>
          <p:nvPr>
            <p:extLst>
              <p:ext uri="{D42A27DB-BD31-4B8C-83A1-F6EECF244321}">
                <p14:modId xmlns:p14="http://schemas.microsoft.com/office/powerpoint/2010/main" val="3015424964"/>
              </p:ext>
            </p:extLst>
          </p:nvPr>
        </p:nvGraphicFramePr>
        <p:xfrm>
          <a:off x="3219156" y="2858554"/>
          <a:ext cx="5788167" cy="2709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0937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43000" y="430310"/>
            <a:ext cx="9875520" cy="959893"/>
          </a:xfrm>
        </p:spPr>
        <p:txBody>
          <a:bodyPr>
            <a:normAutofit/>
          </a:bodyPr>
          <a:lstStyle/>
          <a:p>
            <a:pPr algn="ctr"/>
            <a:r>
              <a:rPr lang="es-MX" sz="3600" b="1" dirty="0" smtClean="0">
                <a:solidFill>
                  <a:schemeClr val="tx1"/>
                </a:solidFill>
                <a:effectLst>
                  <a:outerShdw blurRad="38100" dist="38100" dir="2700000" algn="tl">
                    <a:srgbClr val="000000">
                      <a:alpha val="43137"/>
                    </a:srgbClr>
                  </a:outerShdw>
                </a:effectLst>
              </a:rPr>
              <a:t> </a:t>
            </a:r>
            <a:r>
              <a:rPr lang="es-MX" sz="3600" b="1" dirty="0">
                <a:solidFill>
                  <a:schemeClr val="tx1"/>
                </a:solidFill>
                <a:effectLst>
                  <a:outerShdw blurRad="38100" dist="38100" dir="2700000" algn="tl">
                    <a:srgbClr val="000000">
                      <a:alpha val="43137"/>
                    </a:srgbClr>
                  </a:outerShdw>
                </a:effectLst>
              </a:rPr>
              <a:t>Barreras </a:t>
            </a:r>
            <a:r>
              <a:rPr lang="es-MX" sz="3600" b="1" dirty="0" smtClean="0">
                <a:solidFill>
                  <a:schemeClr val="tx1"/>
                </a:solidFill>
                <a:effectLst>
                  <a:outerShdw blurRad="38100" dist="38100" dir="2700000" algn="tl">
                    <a:srgbClr val="000000">
                      <a:alpha val="43137"/>
                    </a:srgbClr>
                  </a:outerShdw>
                </a:effectLst>
              </a:rPr>
              <a:t>naturales</a:t>
            </a:r>
            <a:endParaRPr lang="es-MX" sz="3600" b="1" dirty="0">
              <a:solidFill>
                <a:schemeClr val="tx1"/>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764275" y="1540328"/>
            <a:ext cx="10604309" cy="2309884"/>
          </a:xfrm>
        </p:spPr>
        <p:txBody>
          <a:bodyPr>
            <a:normAutofit/>
          </a:bodyPr>
          <a:lstStyle/>
          <a:p>
            <a:r>
              <a:rPr lang="es-MX" sz="2400" dirty="0">
                <a:solidFill>
                  <a:schemeClr val="tx1"/>
                </a:solidFill>
                <a:latin typeface="Calibri" panose="020F0502020204030204" pitchFamily="34" charset="0"/>
                <a:cs typeface="Calibri" panose="020F0502020204030204" pitchFamily="34" charset="0"/>
              </a:rPr>
              <a:t>Las barreras naturales </a:t>
            </a:r>
            <a:r>
              <a:rPr lang="es-MX" sz="2400" dirty="0" smtClean="0">
                <a:solidFill>
                  <a:schemeClr val="tx1"/>
                </a:solidFill>
                <a:latin typeface="Calibri" panose="020F0502020204030204" pitchFamily="34" charset="0"/>
                <a:cs typeface="Calibri" panose="020F0502020204030204" pitchFamily="34" charset="0"/>
              </a:rPr>
              <a:t>se derivan de </a:t>
            </a:r>
            <a:r>
              <a:rPr lang="es-MX" sz="2400" dirty="0">
                <a:solidFill>
                  <a:schemeClr val="tx1"/>
                </a:solidFill>
                <a:latin typeface="Calibri" panose="020F0502020204030204" pitchFamily="34" charset="0"/>
                <a:cs typeface="Calibri" panose="020F0502020204030204" pitchFamily="34" charset="0"/>
              </a:rPr>
              <a:t>la tecnología y de la situación de </a:t>
            </a:r>
            <a:r>
              <a:rPr lang="es-MX" sz="2400" dirty="0" smtClean="0">
                <a:solidFill>
                  <a:schemeClr val="tx1"/>
                </a:solidFill>
                <a:latin typeface="Calibri" panose="020F0502020204030204" pitchFamily="34" charset="0"/>
                <a:cs typeface="Calibri" panose="020F0502020204030204" pitchFamily="34" charset="0"/>
              </a:rPr>
              <a:t>mercado específica </a:t>
            </a:r>
            <a:r>
              <a:rPr lang="es-MX" sz="2400" dirty="0">
                <a:solidFill>
                  <a:schemeClr val="tx1"/>
                </a:solidFill>
                <a:latin typeface="Calibri" panose="020F0502020204030204" pitchFamily="34" charset="0"/>
                <a:cs typeface="Calibri" panose="020F0502020204030204" pitchFamily="34" charset="0"/>
              </a:rPr>
              <a:t>a esa tecnología. Concretamente, estas barreras se </a:t>
            </a:r>
            <a:r>
              <a:rPr lang="es-MX" sz="2400" dirty="0" smtClean="0">
                <a:solidFill>
                  <a:schemeClr val="tx1"/>
                </a:solidFill>
                <a:latin typeface="Calibri" panose="020F0502020204030204" pitchFamily="34" charset="0"/>
                <a:cs typeface="Calibri" panose="020F0502020204030204" pitchFamily="34" charset="0"/>
              </a:rPr>
              <a:t>manifiestan </a:t>
            </a:r>
            <a:r>
              <a:rPr lang="es-MX" sz="2400" dirty="0">
                <a:solidFill>
                  <a:schemeClr val="tx1"/>
                </a:solidFill>
                <a:latin typeface="Calibri" panose="020F0502020204030204" pitchFamily="34" charset="0"/>
                <a:cs typeface="Calibri" panose="020F0502020204030204" pitchFamily="34" charset="0"/>
              </a:rPr>
              <a:t>cuando, sin mediar una </a:t>
            </a:r>
            <a:r>
              <a:rPr lang="es-MX" sz="2400" dirty="0" smtClean="0">
                <a:solidFill>
                  <a:schemeClr val="tx1"/>
                </a:solidFill>
                <a:latin typeface="Calibri" panose="020F0502020204030204" pitchFamily="34" charset="0"/>
                <a:cs typeface="Calibri" panose="020F0502020204030204" pitchFamily="34" charset="0"/>
              </a:rPr>
              <a:t>norma legal</a:t>
            </a:r>
            <a:r>
              <a:rPr lang="es-MX" sz="2400" dirty="0">
                <a:solidFill>
                  <a:schemeClr val="tx1"/>
                </a:solidFill>
                <a:latin typeface="Calibri" panose="020F0502020204030204" pitchFamily="34" charset="0"/>
                <a:cs typeface="Calibri" panose="020F0502020204030204" pitchFamily="34" charset="0"/>
              </a:rPr>
              <a:t>, las empresas establecidas pueden producir con costos menores a los de los potenciales entrantes</a:t>
            </a:r>
            <a:r>
              <a:rPr lang="es-MX" sz="2400" dirty="0" smtClean="0">
                <a:solidFill>
                  <a:schemeClr val="tx1"/>
                </a:solidFill>
                <a:latin typeface="Calibri" panose="020F0502020204030204" pitchFamily="34" charset="0"/>
                <a:cs typeface="Calibri" panose="020F0502020204030204" pitchFamily="34" charset="0"/>
              </a:rPr>
              <a:t>.</a:t>
            </a:r>
          </a:p>
          <a:p>
            <a:r>
              <a:rPr lang="es-MX" sz="2400" dirty="0">
                <a:solidFill>
                  <a:schemeClr val="tx1"/>
                </a:solidFill>
                <a:latin typeface="Calibri" panose="020F0502020204030204" pitchFamily="34" charset="0"/>
                <a:cs typeface="Calibri" panose="020F0502020204030204" pitchFamily="34" charset="0"/>
              </a:rPr>
              <a:t>Estos menores costos pueden provenir de la existencia de sinergias operacionales. Hay por lo menos </a:t>
            </a:r>
            <a:r>
              <a:rPr lang="es-MX" sz="2400" dirty="0" smtClean="0">
                <a:solidFill>
                  <a:schemeClr val="tx1"/>
                </a:solidFill>
                <a:latin typeface="Calibri" panose="020F0502020204030204" pitchFamily="34" charset="0"/>
                <a:cs typeface="Calibri" panose="020F0502020204030204" pitchFamily="34" charset="0"/>
              </a:rPr>
              <a:t>cuatro tipos </a:t>
            </a:r>
            <a:r>
              <a:rPr lang="es-MX" sz="2400" dirty="0">
                <a:solidFill>
                  <a:schemeClr val="tx1"/>
                </a:solidFill>
                <a:latin typeface="Calibri" panose="020F0502020204030204" pitchFamily="34" charset="0"/>
                <a:cs typeface="Calibri" panose="020F0502020204030204" pitchFamily="34" charset="0"/>
              </a:rPr>
              <a:t>de sinergias operacionales: </a:t>
            </a:r>
            <a:endParaRPr lang="es-MX" sz="2000" dirty="0" smtClean="0">
              <a:solidFill>
                <a:schemeClr val="tx1"/>
              </a:solidFill>
              <a:latin typeface="Calibri" panose="020F0502020204030204" pitchFamily="34" charset="0"/>
              <a:cs typeface="Calibri" panose="020F0502020204030204" pitchFamily="34" charset="0"/>
            </a:endParaRPr>
          </a:p>
        </p:txBody>
      </p:sp>
      <p:graphicFrame>
        <p:nvGraphicFramePr>
          <p:cNvPr id="4" name="Diagrama 3"/>
          <p:cNvGraphicFramePr/>
          <p:nvPr>
            <p:extLst>
              <p:ext uri="{D42A27DB-BD31-4B8C-83A1-F6EECF244321}">
                <p14:modId xmlns:p14="http://schemas.microsoft.com/office/powerpoint/2010/main" val="1910662980"/>
              </p:ext>
            </p:extLst>
          </p:nvPr>
        </p:nvGraphicFramePr>
        <p:xfrm>
          <a:off x="3096529" y="3918451"/>
          <a:ext cx="6020179" cy="2709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9915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e">
  <a:themeElements>
    <a:clrScheme name="Base">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Base</Template>
  <TotalTime>1353</TotalTime>
  <Words>4610</Words>
  <Application>Microsoft Office PowerPoint</Application>
  <PresentationFormat>Panorámica</PresentationFormat>
  <Paragraphs>232</Paragraphs>
  <Slides>38</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38</vt:i4>
      </vt:variant>
    </vt:vector>
  </HeadingPairs>
  <TitlesOfParts>
    <vt:vector size="48" baseType="lpstr">
      <vt:lpstr>Arial</vt:lpstr>
      <vt:lpstr>Calibri</vt:lpstr>
      <vt:lpstr>Cambria Math</vt:lpstr>
      <vt:lpstr>Corbel</vt:lpstr>
      <vt:lpstr>GatineauPlain</vt:lpstr>
      <vt:lpstr>Symbol</vt:lpstr>
      <vt:lpstr>Times New Roman</vt:lpstr>
      <vt:lpstr>Wingdings 2</vt:lpstr>
      <vt:lpstr>Wingdings 3</vt:lpstr>
      <vt:lpstr>Base</vt:lpstr>
      <vt:lpstr>Unidad de aprendizaje: ECONOMÍA INDUSTRIAL Licenciatura en Negocios Internacionales Bilingüe Cuarto Semestre</vt:lpstr>
      <vt:lpstr>Presentación de PowerPoint</vt:lpstr>
      <vt:lpstr>ÍNDICE</vt:lpstr>
      <vt:lpstr>Guion explicativo</vt:lpstr>
      <vt:lpstr>4.1 Barreras de entrada y salida del mercado.</vt:lpstr>
      <vt:lpstr>Presentación de PowerPoint</vt:lpstr>
      <vt:lpstr>Presentación de PowerPoint</vt:lpstr>
      <vt:lpstr>Tipos de barreras a la entrada</vt:lpstr>
      <vt:lpstr> Barreras naturales</vt:lpstr>
      <vt:lpstr>4.2 Barreras estructurales o legales</vt:lpstr>
      <vt:lpstr>Presentación de PowerPoint</vt:lpstr>
      <vt:lpstr>Presentación de PowerPoint</vt:lpstr>
      <vt:lpstr>i. Tecnología</vt:lpstr>
      <vt:lpstr>Presentación de PowerPoint</vt:lpstr>
      <vt:lpstr>Presentación de PowerPoint</vt:lpstr>
      <vt:lpstr>ii. Ventajas absolutas en costos  </vt:lpstr>
      <vt:lpstr>Presentación de PowerPoint</vt:lpstr>
      <vt:lpstr>Presentación de PowerPoint</vt:lpstr>
      <vt:lpstr>Presentación de PowerPoint</vt:lpstr>
      <vt:lpstr>Presentación de PowerPoint</vt:lpstr>
      <vt:lpstr>Presentación de PowerPoint</vt:lpstr>
      <vt:lpstr>4.3 Barreras de comportamiento o estratégicas</vt:lpstr>
      <vt:lpstr>i. Precio límite </vt:lpstr>
      <vt:lpstr>Presentación de PowerPoint</vt:lpstr>
      <vt:lpstr>Presentación de PowerPoint</vt:lpstr>
      <vt:lpstr>Presentación de PowerPoint</vt:lpstr>
      <vt:lpstr>Precios depredadores</vt:lpstr>
      <vt:lpstr>Presentación de PowerPoint</vt:lpstr>
      <vt:lpstr>Presentación de PowerPoint</vt:lpstr>
      <vt:lpstr>Presentación de PowerPoint</vt:lpstr>
      <vt:lpstr>Presentación de PowerPoint</vt:lpstr>
      <vt:lpstr>Presentación de PowerPoint</vt:lpstr>
      <vt:lpstr>ii. Proliferación de productos</vt:lpstr>
      <vt:lpstr>Presentación de PowerPoint</vt:lpstr>
      <vt:lpstr>Presentación de PowerPoint</vt:lpstr>
      <vt:lpstr>4.4 Entradas y salidas de empresas en un mercado </vt:lpstr>
      <vt:lpstr>Presentación de PowerPoint</vt:lpstr>
      <vt:lpstr>Bibliografía</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390091</dc:creator>
  <cp:lastModifiedBy>LAP SAMSUNG</cp:lastModifiedBy>
  <cp:revision>45</cp:revision>
  <dcterms:created xsi:type="dcterms:W3CDTF">2019-09-22T05:46:39Z</dcterms:created>
  <dcterms:modified xsi:type="dcterms:W3CDTF">2019-09-28T22:58:43Z</dcterms:modified>
</cp:coreProperties>
</file>