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85" r:id="rId1"/>
  </p:sldMasterIdLst>
  <p:notesMasterIdLst>
    <p:notesMasterId r:id="rId45"/>
  </p:notesMasterIdLst>
  <p:sldIdLst>
    <p:sldId id="370" r:id="rId2"/>
    <p:sldId id="372" r:id="rId3"/>
    <p:sldId id="378" r:id="rId4"/>
    <p:sldId id="379" r:id="rId5"/>
    <p:sldId id="380" r:id="rId6"/>
    <p:sldId id="346" r:id="rId7"/>
    <p:sldId id="348" r:id="rId8"/>
    <p:sldId id="345" r:id="rId9"/>
    <p:sldId id="350" r:id="rId10"/>
    <p:sldId id="349" r:id="rId11"/>
    <p:sldId id="351" r:id="rId12"/>
    <p:sldId id="354" r:id="rId13"/>
    <p:sldId id="353" r:id="rId14"/>
    <p:sldId id="361" r:id="rId15"/>
    <p:sldId id="362" r:id="rId16"/>
    <p:sldId id="363" r:id="rId17"/>
    <p:sldId id="357" r:id="rId18"/>
    <p:sldId id="358" r:id="rId19"/>
    <p:sldId id="359" r:id="rId20"/>
    <p:sldId id="360" r:id="rId21"/>
    <p:sldId id="352" r:id="rId22"/>
    <p:sldId id="355" r:id="rId23"/>
    <p:sldId id="324" r:id="rId24"/>
    <p:sldId id="337" r:id="rId25"/>
    <p:sldId id="339" r:id="rId26"/>
    <p:sldId id="325" r:id="rId27"/>
    <p:sldId id="326" r:id="rId28"/>
    <p:sldId id="341" r:id="rId29"/>
    <p:sldId id="327" r:id="rId30"/>
    <p:sldId id="340" r:id="rId31"/>
    <p:sldId id="328" r:id="rId32"/>
    <p:sldId id="329" r:id="rId33"/>
    <p:sldId id="330" r:id="rId34"/>
    <p:sldId id="331" r:id="rId35"/>
    <p:sldId id="343" r:id="rId36"/>
    <p:sldId id="281" r:id="rId37"/>
    <p:sldId id="332" r:id="rId38"/>
    <p:sldId id="333" r:id="rId39"/>
    <p:sldId id="365" r:id="rId40"/>
    <p:sldId id="366" r:id="rId41"/>
    <p:sldId id="367" r:id="rId42"/>
    <p:sldId id="368" r:id="rId43"/>
    <p:sldId id="369"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6" autoAdjust="0"/>
    <p:restoredTop sz="94434" autoAdjust="0"/>
  </p:normalViewPr>
  <p:slideViewPr>
    <p:cSldViewPr snapToGrid="0">
      <p:cViewPr varScale="1">
        <p:scale>
          <a:sx n="71" d="100"/>
          <a:sy n="71" d="100"/>
        </p:scale>
        <p:origin x="516" y="60"/>
      </p:cViewPr>
      <p:guideLst>
        <p:guide orient="horz" pos="2205"/>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image" Target="../media/image52.wmf"/><Relationship Id="rId18" Type="http://schemas.openxmlformats.org/officeDocument/2006/relationships/image" Target="../media/image57.wmf"/><Relationship Id="rId26" Type="http://schemas.openxmlformats.org/officeDocument/2006/relationships/image" Target="../media/image65.wmf"/><Relationship Id="rId3" Type="http://schemas.openxmlformats.org/officeDocument/2006/relationships/image" Target="../media/image42.wmf"/><Relationship Id="rId21" Type="http://schemas.openxmlformats.org/officeDocument/2006/relationships/image" Target="../media/image60.wmf"/><Relationship Id="rId7" Type="http://schemas.openxmlformats.org/officeDocument/2006/relationships/image" Target="../media/image46.wmf"/><Relationship Id="rId12" Type="http://schemas.openxmlformats.org/officeDocument/2006/relationships/image" Target="../media/image51.wmf"/><Relationship Id="rId17" Type="http://schemas.openxmlformats.org/officeDocument/2006/relationships/image" Target="../media/image56.wmf"/><Relationship Id="rId25" Type="http://schemas.openxmlformats.org/officeDocument/2006/relationships/image" Target="../media/image64.wmf"/><Relationship Id="rId2" Type="http://schemas.openxmlformats.org/officeDocument/2006/relationships/image" Target="../media/image41.wmf"/><Relationship Id="rId16" Type="http://schemas.openxmlformats.org/officeDocument/2006/relationships/image" Target="../media/image55.wmf"/><Relationship Id="rId20" Type="http://schemas.openxmlformats.org/officeDocument/2006/relationships/image" Target="../media/image59.wmf"/><Relationship Id="rId1" Type="http://schemas.openxmlformats.org/officeDocument/2006/relationships/image" Target="../media/image40.wmf"/><Relationship Id="rId6" Type="http://schemas.openxmlformats.org/officeDocument/2006/relationships/image" Target="../media/image45.wmf"/><Relationship Id="rId11" Type="http://schemas.openxmlformats.org/officeDocument/2006/relationships/image" Target="../media/image50.wmf"/><Relationship Id="rId24" Type="http://schemas.openxmlformats.org/officeDocument/2006/relationships/image" Target="../media/image63.wmf"/><Relationship Id="rId5" Type="http://schemas.openxmlformats.org/officeDocument/2006/relationships/image" Target="../media/image44.wmf"/><Relationship Id="rId15" Type="http://schemas.openxmlformats.org/officeDocument/2006/relationships/image" Target="../media/image54.wmf"/><Relationship Id="rId23" Type="http://schemas.openxmlformats.org/officeDocument/2006/relationships/image" Target="../media/image62.wmf"/><Relationship Id="rId10" Type="http://schemas.openxmlformats.org/officeDocument/2006/relationships/image" Target="../media/image49.wmf"/><Relationship Id="rId19" Type="http://schemas.openxmlformats.org/officeDocument/2006/relationships/image" Target="../media/image58.wmf"/><Relationship Id="rId4" Type="http://schemas.openxmlformats.org/officeDocument/2006/relationships/image" Target="../media/image43.wmf"/><Relationship Id="rId9" Type="http://schemas.openxmlformats.org/officeDocument/2006/relationships/image" Target="../media/image48.wmf"/><Relationship Id="rId14" Type="http://schemas.openxmlformats.org/officeDocument/2006/relationships/image" Target="../media/image53.wmf"/><Relationship Id="rId22" Type="http://schemas.openxmlformats.org/officeDocument/2006/relationships/image" Target="../media/image6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image" Target="../media/image6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0493BB-B2BE-4819-B269-DB934EBADE47}" type="datetimeFigureOut">
              <a:rPr lang="es-MX" smtClean="0"/>
              <a:t>28/09/2019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B23B9-967F-4898-8536-83FB83904FCB}" type="slidenum">
              <a:rPr lang="es-MX" smtClean="0"/>
              <a:t>‹Nº›</a:t>
            </a:fld>
            <a:endParaRPr lang="es-MX"/>
          </a:p>
        </p:txBody>
      </p:sp>
    </p:spTree>
    <p:extLst>
      <p:ext uri="{BB962C8B-B14F-4D97-AF65-F5344CB8AC3E}">
        <p14:creationId xmlns:p14="http://schemas.microsoft.com/office/powerpoint/2010/main" val="3128328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06B23B9-967F-4898-8536-83FB83904FCB}" type="slidenum">
              <a:rPr lang="es-MX" smtClean="0"/>
              <a:t>1</a:t>
            </a:fld>
            <a:endParaRPr lang="es-MX"/>
          </a:p>
        </p:txBody>
      </p:sp>
    </p:spTree>
    <p:extLst>
      <p:ext uri="{BB962C8B-B14F-4D97-AF65-F5344CB8AC3E}">
        <p14:creationId xmlns:p14="http://schemas.microsoft.com/office/powerpoint/2010/main" val="933091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06B23B9-967F-4898-8536-83FB83904FCB}" type="slidenum">
              <a:rPr lang="es-MX" smtClean="0"/>
              <a:t>6</a:t>
            </a:fld>
            <a:endParaRPr lang="es-MX"/>
          </a:p>
        </p:txBody>
      </p:sp>
    </p:spTree>
    <p:extLst>
      <p:ext uri="{BB962C8B-B14F-4D97-AF65-F5344CB8AC3E}">
        <p14:creationId xmlns:p14="http://schemas.microsoft.com/office/powerpoint/2010/main" val="1989044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9pPr>
          </a:lstStyle>
          <a:p>
            <a:fld id="{B08D42EB-CA1C-4BC5-8F34-E1A5194F8F4E}" type="slidenum">
              <a:rPr lang="es-ES_tradnl">
                <a:solidFill>
                  <a:srgbClr val="000000"/>
                </a:solidFill>
              </a:rPr>
              <a:pPr/>
              <a:t>9</a:t>
            </a:fld>
            <a:endParaRPr lang="es-ES_tradnl">
              <a:solidFill>
                <a:srgbClr val="000000"/>
              </a:solidFill>
            </a:endParaRPr>
          </a:p>
        </p:txBody>
      </p:sp>
      <p:sp>
        <p:nvSpPr>
          <p:cNvPr id="14339"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MX"/>
          </a:p>
        </p:txBody>
      </p:sp>
      <p:sp>
        <p:nvSpPr>
          <p:cNvPr id="14340" name="Rectangle 2"/>
          <p:cNvSpPr txBox="1">
            <a:spLocks noGrp="1" noChangeArrowheads="1"/>
          </p:cNvSpPr>
          <p:nvPr>
            <p:ph type="body"/>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smtClean="0"/>
          </a:p>
        </p:txBody>
      </p:sp>
    </p:spTree>
    <p:extLst>
      <p:ext uri="{BB962C8B-B14F-4D97-AF65-F5344CB8AC3E}">
        <p14:creationId xmlns:p14="http://schemas.microsoft.com/office/powerpoint/2010/main" val="1562568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p:nvPr>
        </p:nvSpPr>
        <p:spPr>
          <a:noFill/>
        </p:spPr>
        <p:txBody>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cs typeface="Arial Unicode MS" panose="020B0604020202020204" pitchFamily="34" charset="-128"/>
              </a:defRPr>
            </a:lvl9pPr>
          </a:lstStyle>
          <a:p>
            <a:fld id="{5172BFC3-A018-4323-BEC3-96C736CD35EB}" type="slidenum">
              <a:rPr lang="es-ES_tradnl">
                <a:solidFill>
                  <a:srgbClr val="000000"/>
                </a:solidFill>
              </a:rPr>
              <a:pPr/>
              <a:t>10</a:t>
            </a:fld>
            <a:endParaRPr lang="es-ES_tradnl">
              <a:solidFill>
                <a:srgbClr val="000000"/>
              </a:solidFill>
            </a:endParaRPr>
          </a:p>
        </p:txBody>
      </p:sp>
      <p:sp>
        <p:nvSpPr>
          <p:cNvPr id="1229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MX"/>
          </a:p>
        </p:txBody>
      </p:sp>
      <p:sp>
        <p:nvSpPr>
          <p:cNvPr id="12292" name="Rectangle 2"/>
          <p:cNvSpPr txBox="1">
            <a:spLocks noGrp="1" noChangeArrowheads="1"/>
          </p:cNvSpPr>
          <p:nvPr>
            <p:ph type="body"/>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smtClean="0"/>
          </a:p>
        </p:txBody>
      </p:sp>
    </p:spTree>
    <p:extLst>
      <p:ext uri="{BB962C8B-B14F-4D97-AF65-F5344CB8AC3E}">
        <p14:creationId xmlns:p14="http://schemas.microsoft.com/office/powerpoint/2010/main" val="550656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006B23B9-967F-4898-8536-83FB83904FCB}" type="slidenum">
              <a:rPr lang="es-MX" smtClean="0"/>
              <a:t>11</a:t>
            </a:fld>
            <a:endParaRPr lang="es-MX"/>
          </a:p>
        </p:txBody>
      </p:sp>
    </p:spTree>
    <p:extLst>
      <p:ext uri="{BB962C8B-B14F-4D97-AF65-F5344CB8AC3E}">
        <p14:creationId xmlns:p14="http://schemas.microsoft.com/office/powerpoint/2010/main" val="2330295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69C243-50C1-47BD-A636-A7E45895D19D}" type="slidenum">
              <a:rPr lang="es-ES_tradnl"/>
              <a:pPr/>
              <a:t>24</a:t>
            </a:fld>
            <a:endParaRPr lang="es-ES_tradnl"/>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s-ES_tradnl"/>
          </a:p>
        </p:txBody>
      </p:sp>
    </p:spTree>
    <p:extLst>
      <p:ext uri="{BB962C8B-B14F-4D97-AF65-F5344CB8AC3E}">
        <p14:creationId xmlns:p14="http://schemas.microsoft.com/office/powerpoint/2010/main" val="1775374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693BF6-B2FB-4500-938A-4CE09E199C42}" type="slidenum">
              <a:rPr lang="es-ES_tradnl"/>
              <a:pPr/>
              <a:t>25</a:t>
            </a:fld>
            <a:endParaRPr lang="es-ES_tradnl"/>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s-ES_tradnl"/>
          </a:p>
        </p:txBody>
      </p:sp>
    </p:spTree>
    <p:extLst>
      <p:ext uri="{BB962C8B-B14F-4D97-AF65-F5344CB8AC3E}">
        <p14:creationId xmlns:p14="http://schemas.microsoft.com/office/powerpoint/2010/main" val="372148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35D7DC-47F3-4D27-BFA6-101C70DCE093}" type="slidenum">
              <a:rPr lang="es-ES_tradnl"/>
              <a:pPr/>
              <a:t>30</a:t>
            </a:fld>
            <a:endParaRPr lang="es-ES_tradnl"/>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s-ES_tradnl" dirty="0"/>
          </a:p>
        </p:txBody>
      </p:sp>
    </p:spTree>
    <p:extLst>
      <p:ext uri="{BB962C8B-B14F-4D97-AF65-F5344CB8AC3E}">
        <p14:creationId xmlns:p14="http://schemas.microsoft.com/office/powerpoint/2010/main" val="3108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F69EE038-D0B1-4E00-B316-19B1DDADEC55}" type="datetime1">
              <a:rPr lang="en-US" smtClean="0"/>
              <a:t>9/28/2019</a:t>
            </a:fld>
            <a:endParaRPr lang="en-US" dirty="0"/>
          </a:p>
        </p:txBody>
      </p:sp>
      <p:sp>
        <p:nvSpPr>
          <p:cNvPr id="5" name="Marcador de pie de página 4"/>
          <p:cNvSpPr>
            <a:spLocks noGrp="1"/>
          </p:cNvSpPr>
          <p:nvPr>
            <p:ph type="ftr" sz="quarter" idx="11"/>
          </p:nvPr>
        </p:nvSpPr>
        <p:spPr/>
        <p:txBody>
          <a:bodyPr/>
          <a:lstStyle/>
          <a:p>
            <a:r>
              <a:rPr lang="en-US" smtClean="0"/>
              <a:t>
              </a:t>
            </a:r>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929329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287C4EA-9F00-4178-A56E-BB4A0B3D8271}" type="datetime1">
              <a:rPr lang="en-US" smtClean="0"/>
              <a:t>9/28/2019</a:t>
            </a:fld>
            <a:endParaRPr lang="en-US" dirty="0"/>
          </a:p>
        </p:txBody>
      </p:sp>
      <p:sp>
        <p:nvSpPr>
          <p:cNvPr id="5" name="Marcador de pie de página 4"/>
          <p:cNvSpPr>
            <a:spLocks noGrp="1"/>
          </p:cNvSpPr>
          <p:nvPr>
            <p:ph type="ftr" sz="quarter" idx="11"/>
          </p:nvPr>
        </p:nvSpPr>
        <p:spPr/>
        <p:txBody>
          <a:bodyPr/>
          <a:lstStyle/>
          <a:p>
            <a:r>
              <a:rPr lang="en-US" smtClean="0"/>
              <a:t>
              </a:t>
            </a:r>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621923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E6586B5-C52A-4519-81DE-A9891F6029C0}" type="datetime1">
              <a:rPr lang="en-US" smtClean="0"/>
              <a:t>9/28/2019</a:t>
            </a:fld>
            <a:endParaRPr lang="en-US" dirty="0"/>
          </a:p>
        </p:txBody>
      </p:sp>
      <p:sp>
        <p:nvSpPr>
          <p:cNvPr id="5" name="Marcador de pie de página 4"/>
          <p:cNvSpPr>
            <a:spLocks noGrp="1"/>
          </p:cNvSpPr>
          <p:nvPr>
            <p:ph type="ftr" sz="quarter" idx="11"/>
          </p:nvPr>
        </p:nvSpPr>
        <p:spPr/>
        <p:txBody>
          <a:bodyPr/>
          <a:lstStyle/>
          <a:p>
            <a:r>
              <a:rPr lang="en-US" smtClean="0"/>
              <a:t>
              </a:t>
            </a:r>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39963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272D82E-73A7-4D00-A635-1DB0D6937DB8}" type="datetime1">
              <a:rPr lang="en-US" smtClean="0"/>
              <a:t>9/28/2019</a:t>
            </a:fld>
            <a:endParaRPr lang="en-US" dirty="0"/>
          </a:p>
        </p:txBody>
      </p:sp>
      <p:sp>
        <p:nvSpPr>
          <p:cNvPr id="5" name="Marcador de pie de página 4"/>
          <p:cNvSpPr>
            <a:spLocks noGrp="1"/>
          </p:cNvSpPr>
          <p:nvPr>
            <p:ph type="ftr" sz="quarter" idx="11"/>
          </p:nvPr>
        </p:nvSpPr>
        <p:spPr/>
        <p:txBody>
          <a:bodyPr/>
          <a:lstStyle/>
          <a:p>
            <a:r>
              <a:rPr lang="en-US" smtClean="0"/>
              <a:t>
              </a:t>
            </a:r>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68979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E3A4CBB-EB20-45CB-9ED5-30DAE811B7B3}" type="datetime1">
              <a:rPr lang="en-US" smtClean="0"/>
              <a:t>9/28/2019</a:t>
            </a:fld>
            <a:endParaRPr lang="en-US" dirty="0"/>
          </a:p>
        </p:txBody>
      </p:sp>
      <p:sp>
        <p:nvSpPr>
          <p:cNvPr id="5" name="Marcador de pie de página 4"/>
          <p:cNvSpPr>
            <a:spLocks noGrp="1"/>
          </p:cNvSpPr>
          <p:nvPr>
            <p:ph type="ftr" sz="quarter" idx="11"/>
          </p:nvPr>
        </p:nvSpPr>
        <p:spPr/>
        <p:txBody>
          <a:bodyPr/>
          <a:lstStyle/>
          <a:p>
            <a:r>
              <a:rPr lang="en-US" smtClean="0"/>
              <a:t>
              </a:t>
            </a:r>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74032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9FBA014C-7226-4E7C-BE3C-03EE56E8E45C}" type="datetime1">
              <a:rPr lang="en-US" smtClean="0"/>
              <a:t>9/28/2019</a:t>
            </a:fld>
            <a:endParaRPr lang="en-US" dirty="0"/>
          </a:p>
        </p:txBody>
      </p:sp>
      <p:sp>
        <p:nvSpPr>
          <p:cNvPr id="6" name="Marcador de pie de página 5"/>
          <p:cNvSpPr>
            <a:spLocks noGrp="1"/>
          </p:cNvSpPr>
          <p:nvPr>
            <p:ph type="ftr" sz="quarter" idx="11"/>
          </p:nvPr>
        </p:nvSpPr>
        <p:spPr/>
        <p:txBody>
          <a:bodyPr/>
          <a:lstStyle/>
          <a:p>
            <a:r>
              <a:rPr lang="en-US" smtClean="0"/>
              <a:t>
              </a:t>
            </a:r>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867667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AC0DCE64-2C02-4726-9C81-7FB230380AC0}" type="datetime1">
              <a:rPr lang="en-US" smtClean="0"/>
              <a:t>9/28/2019</a:t>
            </a:fld>
            <a:endParaRPr lang="en-US" dirty="0"/>
          </a:p>
        </p:txBody>
      </p:sp>
      <p:sp>
        <p:nvSpPr>
          <p:cNvPr id="8" name="Marcador de pie de página 7"/>
          <p:cNvSpPr>
            <a:spLocks noGrp="1"/>
          </p:cNvSpPr>
          <p:nvPr>
            <p:ph type="ftr" sz="quarter" idx="11"/>
          </p:nvPr>
        </p:nvSpPr>
        <p:spPr/>
        <p:txBody>
          <a:bodyPr/>
          <a:lstStyle/>
          <a:p>
            <a:r>
              <a:rPr lang="en-US" smtClean="0"/>
              <a:t>
              </a:t>
            </a:r>
            <a:endParaRPr lang="en-US" dirty="0"/>
          </a:p>
        </p:txBody>
      </p:sp>
      <p:sp>
        <p:nvSpPr>
          <p:cNvPr id="9" name="Marcador de número de diapositiva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523869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1B05982F-65B2-46CF-96D2-571DCED382D4}" type="datetime1">
              <a:rPr lang="en-US" smtClean="0"/>
              <a:t>9/28/2019</a:t>
            </a:fld>
            <a:endParaRPr lang="en-US" dirty="0"/>
          </a:p>
        </p:txBody>
      </p:sp>
      <p:sp>
        <p:nvSpPr>
          <p:cNvPr id="4" name="Marcador de pie de página 3"/>
          <p:cNvSpPr>
            <a:spLocks noGrp="1"/>
          </p:cNvSpPr>
          <p:nvPr>
            <p:ph type="ftr" sz="quarter" idx="11"/>
          </p:nvPr>
        </p:nvSpPr>
        <p:spPr/>
        <p:txBody>
          <a:bodyPr/>
          <a:lstStyle/>
          <a:p>
            <a:r>
              <a:rPr lang="en-US" smtClean="0"/>
              <a:t>
              </a:t>
            </a:r>
            <a:endParaRPr lang="en-US" dirty="0"/>
          </a:p>
        </p:txBody>
      </p:sp>
      <p:sp>
        <p:nvSpPr>
          <p:cNvPr id="5" name="Marcador de número de diapositiva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3457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1D6823D-6DC1-4C37-819C-3AA1F8EC7349}" type="datetime1">
              <a:rPr lang="en-US" smtClean="0"/>
              <a:t>9/28/2019</a:t>
            </a:fld>
            <a:endParaRPr lang="en-US" dirty="0"/>
          </a:p>
        </p:txBody>
      </p:sp>
      <p:sp>
        <p:nvSpPr>
          <p:cNvPr id="3" name="Marcador de pie de página 2"/>
          <p:cNvSpPr>
            <a:spLocks noGrp="1"/>
          </p:cNvSpPr>
          <p:nvPr>
            <p:ph type="ftr" sz="quarter" idx="11"/>
          </p:nvPr>
        </p:nvSpPr>
        <p:spPr/>
        <p:txBody>
          <a:bodyPr/>
          <a:lstStyle/>
          <a:p>
            <a:r>
              <a:rPr lang="en-US" smtClean="0"/>
              <a:t>
              </a:t>
            </a:r>
            <a:endParaRPr lang="en-US"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170964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094E73F-C922-4876-BCB1-9269C4B6A984}" type="datetime1">
              <a:rPr lang="en-US" smtClean="0"/>
              <a:t>9/28/2019</a:t>
            </a:fld>
            <a:endParaRPr lang="en-US" dirty="0"/>
          </a:p>
        </p:txBody>
      </p:sp>
      <p:sp>
        <p:nvSpPr>
          <p:cNvPr id="6" name="Marcador de pie de página 5"/>
          <p:cNvSpPr>
            <a:spLocks noGrp="1"/>
          </p:cNvSpPr>
          <p:nvPr>
            <p:ph type="ftr" sz="quarter" idx="11"/>
          </p:nvPr>
        </p:nvSpPr>
        <p:spPr/>
        <p:txBody>
          <a:bodyPr/>
          <a:lstStyle/>
          <a:p>
            <a:r>
              <a:rPr lang="en-US" smtClean="0"/>
              <a:t>
              </a:t>
            </a:r>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60512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CE7912A-DF0E-4CE2-A123-EE23CF8EE06A}" type="datetime1">
              <a:rPr lang="en-US" smtClean="0"/>
              <a:t>9/28/2019</a:t>
            </a:fld>
            <a:endParaRPr lang="en-US" dirty="0"/>
          </a:p>
        </p:txBody>
      </p:sp>
      <p:sp>
        <p:nvSpPr>
          <p:cNvPr id="6" name="Marcador de pie de página 5"/>
          <p:cNvSpPr>
            <a:spLocks noGrp="1"/>
          </p:cNvSpPr>
          <p:nvPr>
            <p:ph type="ftr" sz="quarter" idx="11"/>
          </p:nvPr>
        </p:nvSpPr>
        <p:spPr/>
        <p:txBody>
          <a:bodyPr/>
          <a:lstStyle/>
          <a:p>
            <a:r>
              <a:rPr lang="en-US" smtClean="0"/>
              <a:t>
              </a:t>
            </a:r>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270159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CB66D1-17EA-4A2F-95E9-2EA24541E81F}" type="datetime1">
              <a:rPr lang="en-US" smtClean="0"/>
              <a:t>9/28/2019</a:t>
            </a:fld>
            <a:endParaRPr lang="en-US"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
              </a:t>
            </a:r>
            <a:endParaRPr lang="en-US"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699368255"/>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3.bin"/><Relationship Id="rId10" Type="http://schemas.openxmlformats.org/officeDocument/2006/relationships/oleObject" Target="../embeddings/oleObject5.bin"/><Relationship Id="rId4" Type="http://schemas.openxmlformats.org/officeDocument/2006/relationships/image" Target="../media/image5.wmf"/><Relationship Id="rId9" Type="http://schemas.openxmlformats.org/officeDocument/2006/relationships/image" Target="../media/image8.jpeg"/></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wmf"/><Relationship Id="rId11" Type="http://schemas.openxmlformats.org/officeDocument/2006/relationships/image" Target="../media/image14.jpeg"/><Relationship Id="rId5" Type="http://schemas.openxmlformats.org/officeDocument/2006/relationships/oleObject" Target="../embeddings/oleObject7.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0.wmf"/><Relationship Id="rId4" Type="http://schemas.openxmlformats.org/officeDocument/2006/relationships/oleObject" Target="../embeddings/oleObject1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6.xml"/><Relationship Id="rId7"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image" Target="../media/image16.wmf"/><Relationship Id="rId10" Type="http://schemas.openxmlformats.org/officeDocument/2006/relationships/image" Target="../media/image18.wmf"/><Relationship Id="rId4" Type="http://schemas.openxmlformats.org/officeDocument/2006/relationships/oleObject" Target="../embeddings/oleObject12.bin"/><Relationship Id="rId9" Type="http://schemas.openxmlformats.org/officeDocument/2006/relationships/oleObject" Target="../embeddings/oleObject15.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3.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5.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8.bin"/><Relationship Id="rId5" Type="http://schemas.openxmlformats.org/officeDocument/2006/relationships/image" Target="../media/image24.wmf"/><Relationship Id="rId4" Type="http://schemas.openxmlformats.org/officeDocument/2006/relationships/oleObject" Target="../embeddings/oleObject17.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9.wmf"/><Relationship Id="rId5" Type="http://schemas.openxmlformats.org/officeDocument/2006/relationships/oleObject" Target="../embeddings/oleObject20.bin"/><Relationship Id="rId10" Type="http://schemas.openxmlformats.org/officeDocument/2006/relationships/image" Target="../media/image31.wmf"/><Relationship Id="rId4" Type="http://schemas.openxmlformats.org/officeDocument/2006/relationships/image" Target="../media/image28.wmf"/><Relationship Id="rId9" Type="http://schemas.openxmlformats.org/officeDocument/2006/relationships/oleObject" Target="../embeddings/oleObject22.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32.wmf"/></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3" Type="http://schemas.openxmlformats.org/officeDocument/2006/relationships/image" Target="../media/image44.wmf"/><Relationship Id="rId18" Type="http://schemas.openxmlformats.org/officeDocument/2006/relationships/oleObject" Target="../embeddings/oleObject31.bin"/><Relationship Id="rId26" Type="http://schemas.openxmlformats.org/officeDocument/2006/relationships/oleObject" Target="../embeddings/oleObject35.bin"/><Relationship Id="rId39" Type="http://schemas.openxmlformats.org/officeDocument/2006/relationships/oleObject" Target="../embeddings/oleObject42.bin"/><Relationship Id="rId21" Type="http://schemas.openxmlformats.org/officeDocument/2006/relationships/image" Target="../media/image48.wmf"/><Relationship Id="rId34" Type="http://schemas.openxmlformats.org/officeDocument/2006/relationships/oleObject" Target="../embeddings/oleObject39.bin"/><Relationship Id="rId42" Type="http://schemas.openxmlformats.org/officeDocument/2006/relationships/image" Target="../media/image58.wmf"/><Relationship Id="rId47" Type="http://schemas.openxmlformats.org/officeDocument/2006/relationships/oleObject" Target="../embeddings/oleObject46.bin"/><Relationship Id="rId50" Type="http://schemas.openxmlformats.org/officeDocument/2006/relationships/image" Target="../media/image62.wmf"/><Relationship Id="rId55" Type="http://schemas.openxmlformats.org/officeDocument/2006/relationships/oleObject" Target="../embeddings/oleObject50.bin"/><Relationship Id="rId7" Type="http://schemas.openxmlformats.org/officeDocument/2006/relationships/image" Target="../media/image41.wmf"/><Relationship Id="rId2" Type="http://schemas.openxmlformats.org/officeDocument/2006/relationships/slideLayout" Target="../slideLayouts/slideLayout2.xml"/><Relationship Id="rId16" Type="http://schemas.openxmlformats.org/officeDocument/2006/relationships/oleObject" Target="../embeddings/oleObject30.bin"/><Relationship Id="rId29" Type="http://schemas.openxmlformats.org/officeDocument/2006/relationships/image" Target="../media/image52.wmf"/><Relationship Id="rId11" Type="http://schemas.openxmlformats.org/officeDocument/2006/relationships/image" Target="../media/image43.wmf"/><Relationship Id="rId24" Type="http://schemas.openxmlformats.org/officeDocument/2006/relationships/oleObject" Target="../embeddings/oleObject34.bin"/><Relationship Id="rId32" Type="http://schemas.openxmlformats.org/officeDocument/2006/relationships/oleObject" Target="../embeddings/oleObject38.bin"/><Relationship Id="rId37" Type="http://schemas.openxmlformats.org/officeDocument/2006/relationships/image" Target="../media/image56.wmf"/><Relationship Id="rId40" Type="http://schemas.openxmlformats.org/officeDocument/2006/relationships/image" Target="../media/image57.wmf"/><Relationship Id="rId45" Type="http://schemas.openxmlformats.org/officeDocument/2006/relationships/oleObject" Target="../embeddings/oleObject45.bin"/><Relationship Id="rId53" Type="http://schemas.openxmlformats.org/officeDocument/2006/relationships/oleObject" Target="../embeddings/oleObject49.bin"/><Relationship Id="rId5" Type="http://schemas.openxmlformats.org/officeDocument/2006/relationships/image" Target="../media/image40.wmf"/><Relationship Id="rId10" Type="http://schemas.openxmlformats.org/officeDocument/2006/relationships/oleObject" Target="../embeddings/oleObject27.bin"/><Relationship Id="rId19" Type="http://schemas.openxmlformats.org/officeDocument/2006/relationships/image" Target="../media/image47.wmf"/><Relationship Id="rId31" Type="http://schemas.openxmlformats.org/officeDocument/2006/relationships/image" Target="../media/image53.wmf"/><Relationship Id="rId44" Type="http://schemas.openxmlformats.org/officeDocument/2006/relationships/image" Target="../media/image59.wmf"/><Relationship Id="rId52" Type="http://schemas.openxmlformats.org/officeDocument/2006/relationships/image" Target="../media/image63.wmf"/><Relationship Id="rId4" Type="http://schemas.openxmlformats.org/officeDocument/2006/relationships/oleObject" Target="../embeddings/oleObject24.bin"/><Relationship Id="rId9" Type="http://schemas.openxmlformats.org/officeDocument/2006/relationships/image" Target="../media/image42.wmf"/><Relationship Id="rId14" Type="http://schemas.openxmlformats.org/officeDocument/2006/relationships/oleObject" Target="../embeddings/oleObject29.bin"/><Relationship Id="rId22" Type="http://schemas.openxmlformats.org/officeDocument/2006/relationships/oleObject" Target="../embeddings/oleObject33.bin"/><Relationship Id="rId27" Type="http://schemas.openxmlformats.org/officeDocument/2006/relationships/image" Target="../media/image51.wmf"/><Relationship Id="rId30" Type="http://schemas.openxmlformats.org/officeDocument/2006/relationships/oleObject" Target="../embeddings/oleObject37.bin"/><Relationship Id="rId35" Type="http://schemas.openxmlformats.org/officeDocument/2006/relationships/image" Target="../media/image55.wmf"/><Relationship Id="rId43" Type="http://schemas.openxmlformats.org/officeDocument/2006/relationships/oleObject" Target="../embeddings/oleObject44.bin"/><Relationship Id="rId48" Type="http://schemas.openxmlformats.org/officeDocument/2006/relationships/image" Target="../media/image61.wmf"/><Relationship Id="rId56" Type="http://schemas.openxmlformats.org/officeDocument/2006/relationships/image" Target="../media/image65.wmf"/><Relationship Id="rId8" Type="http://schemas.openxmlformats.org/officeDocument/2006/relationships/oleObject" Target="../embeddings/oleObject26.bin"/><Relationship Id="rId51" Type="http://schemas.openxmlformats.org/officeDocument/2006/relationships/oleObject" Target="../embeddings/oleObject48.bin"/><Relationship Id="rId3" Type="http://schemas.openxmlformats.org/officeDocument/2006/relationships/image" Target="../media/image66.png"/><Relationship Id="rId12" Type="http://schemas.openxmlformats.org/officeDocument/2006/relationships/oleObject" Target="../embeddings/oleObject28.bin"/><Relationship Id="rId17" Type="http://schemas.openxmlformats.org/officeDocument/2006/relationships/image" Target="../media/image46.wmf"/><Relationship Id="rId25" Type="http://schemas.openxmlformats.org/officeDocument/2006/relationships/image" Target="../media/image50.wmf"/><Relationship Id="rId33" Type="http://schemas.openxmlformats.org/officeDocument/2006/relationships/image" Target="../media/image54.wmf"/><Relationship Id="rId38" Type="http://schemas.openxmlformats.org/officeDocument/2006/relationships/oleObject" Target="../embeddings/oleObject41.bin"/><Relationship Id="rId46" Type="http://schemas.openxmlformats.org/officeDocument/2006/relationships/image" Target="../media/image60.wmf"/><Relationship Id="rId20" Type="http://schemas.openxmlformats.org/officeDocument/2006/relationships/oleObject" Target="../embeddings/oleObject32.bin"/><Relationship Id="rId41" Type="http://schemas.openxmlformats.org/officeDocument/2006/relationships/oleObject" Target="../embeddings/oleObject43.bin"/><Relationship Id="rId54" Type="http://schemas.openxmlformats.org/officeDocument/2006/relationships/image" Target="../media/image64.wmf"/><Relationship Id="rId1" Type="http://schemas.openxmlformats.org/officeDocument/2006/relationships/vmlDrawing" Target="../drawings/vmlDrawing10.vml"/><Relationship Id="rId6" Type="http://schemas.openxmlformats.org/officeDocument/2006/relationships/oleObject" Target="../embeddings/oleObject25.bin"/><Relationship Id="rId15" Type="http://schemas.openxmlformats.org/officeDocument/2006/relationships/image" Target="../media/image45.wmf"/><Relationship Id="rId23" Type="http://schemas.openxmlformats.org/officeDocument/2006/relationships/image" Target="../media/image49.wmf"/><Relationship Id="rId28" Type="http://schemas.openxmlformats.org/officeDocument/2006/relationships/oleObject" Target="../embeddings/oleObject36.bin"/><Relationship Id="rId36" Type="http://schemas.openxmlformats.org/officeDocument/2006/relationships/oleObject" Target="../embeddings/oleObject40.bin"/><Relationship Id="rId49" Type="http://schemas.openxmlformats.org/officeDocument/2006/relationships/oleObject" Target="../embeddings/oleObject47.bin"/></Relationships>
</file>

<file path=ppt/slides/_rels/slide4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69.wmf"/><Relationship Id="rId5" Type="http://schemas.openxmlformats.org/officeDocument/2006/relationships/oleObject" Target="../embeddings/oleObject52.bin"/><Relationship Id="rId4" Type="http://schemas.openxmlformats.org/officeDocument/2006/relationships/image" Target="../media/image68.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621367" y="3344093"/>
            <a:ext cx="9230784" cy="1004887"/>
          </a:xfrm>
        </p:spPr>
        <p:txBody>
          <a:bodyPr>
            <a:noAutofit/>
          </a:bodyPr>
          <a:lstStyle/>
          <a:p>
            <a:pPr algn="ctr" eaLnBrk="1" fontAlgn="auto" hangingPunct="1">
              <a:spcAft>
                <a:spcPts val="0"/>
              </a:spcAft>
              <a:defRPr/>
            </a:pPr>
            <a:r>
              <a:rPr lang="es-MX" altLang="es-MX" sz="2400" dirty="0" smtClean="0">
                <a:solidFill>
                  <a:schemeClr val="tx2">
                    <a:lumMod val="50000"/>
                  </a:schemeClr>
                </a:solidFill>
                <a:effectLst>
                  <a:outerShdw blurRad="38100" dist="38100" dir="2700000" algn="tl">
                    <a:srgbClr val="000000">
                      <a:alpha val="43137"/>
                    </a:srgbClr>
                  </a:outerShdw>
                </a:effectLst>
              </a:rPr>
              <a:t>Unidad de Aprendizaje: Fundamentos de Matemáticas 2</a:t>
            </a:r>
            <a:br>
              <a:rPr lang="es-MX" altLang="es-MX" sz="2400" dirty="0" smtClean="0">
                <a:solidFill>
                  <a:schemeClr val="tx2">
                    <a:lumMod val="50000"/>
                  </a:schemeClr>
                </a:solidFill>
                <a:effectLst>
                  <a:outerShdw blurRad="38100" dist="38100" dir="2700000" algn="tl">
                    <a:srgbClr val="000000">
                      <a:alpha val="43137"/>
                    </a:srgbClr>
                  </a:outerShdw>
                </a:effectLst>
              </a:rPr>
            </a:br>
            <a:r>
              <a:rPr lang="es-MX" altLang="es-MX" sz="2400" dirty="0" smtClean="0">
                <a:solidFill>
                  <a:schemeClr val="tx2">
                    <a:lumMod val="50000"/>
                  </a:schemeClr>
                </a:solidFill>
                <a:effectLst>
                  <a:outerShdw blurRad="38100" dist="38100" dir="2700000" algn="tl">
                    <a:srgbClr val="000000">
                      <a:alpha val="43137"/>
                    </a:srgbClr>
                  </a:outerShdw>
                </a:effectLst>
              </a:rPr>
              <a:t>LICENCIATURA EN NEGOCIOS INTERNACIONALES BILINGÜE</a:t>
            </a:r>
            <a:endParaRPr lang="es-ES" altLang="es-MX" sz="2400" dirty="0" smtClean="0">
              <a:solidFill>
                <a:schemeClr val="tx2">
                  <a:lumMod val="50000"/>
                </a:schemeClr>
              </a:solidFill>
              <a:effectLst>
                <a:outerShdw blurRad="38100" dist="38100" dir="2700000" algn="tl">
                  <a:srgbClr val="000000">
                    <a:alpha val="43137"/>
                  </a:srgbClr>
                </a:outerShdw>
              </a:effectLst>
            </a:endParaRPr>
          </a:p>
        </p:txBody>
      </p:sp>
      <p:sp>
        <p:nvSpPr>
          <p:cNvPr id="6146" name="Rectangle 3"/>
          <p:cNvSpPr>
            <a:spLocks noGrp="1" noChangeArrowheads="1"/>
          </p:cNvSpPr>
          <p:nvPr>
            <p:ph type="subTitle" idx="1"/>
          </p:nvPr>
        </p:nvSpPr>
        <p:spPr>
          <a:xfrm>
            <a:off x="1775884" y="2144480"/>
            <a:ext cx="8534400" cy="1071026"/>
          </a:xfrm>
        </p:spPr>
        <p:txBody>
          <a:bodyPr>
            <a:normAutofit lnSpcReduction="10000"/>
          </a:bodyPr>
          <a:lstStyle/>
          <a:p>
            <a:pPr algn="ctr" eaLnBrk="1" hangingPunct="1"/>
            <a:r>
              <a:rPr lang="es-MX" altLang="es-MX" sz="3200" dirty="0" smtClean="0">
                <a:solidFill>
                  <a:schemeClr val="tx1"/>
                </a:solidFill>
              </a:rPr>
              <a:t>UNIDAD I: LA DERIVADA</a:t>
            </a:r>
          </a:p>
          <a:p>
            <a:pPr algn="ctr" eaLnBrk="1" hangingPunct="1"/>
            <a:r>
              <a:rPr lang="es-MX" altLang="es-MX" sz="3200" dirty="0" smtClean="0"/>
              <a:t>1.4. Máximos y mínimos de una función</a:t>
            </a:r>
            <a:endParaRPr lang="es-ES" altLang="es-MX" sz="3200" dirty="0" smtClean="0">
              <a:solidFill>
                <a:schemeClr val="tx1"/>
              </a:solidFill>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pPr/>
              <a:t>1</a:t>
            </a:fld>
            <a:endParaRPr lang="en-US" dirty="0"/>
          </a:p>
        </p:txBody>
      </p:sp>
      <p:sp>
        <p:nvSpPr>
          <p:cNvPr id="4" name="Rectangle 3"/>
          <p:cNvSpPr txBox="1">
            <a:spLocks noChangeArrowheads="1"/>
          </p:cNvSpPr>
          <p:nvPr/>
        </p:nvSpPr>
        <p:spPr>
          <a:xfrm>
            <a:off x="2165351" y="410251"/>
            <a:ext cx="8144933" cy="1008063"/>
          </a:xfrm>
          <a:prstGeom prst="rect">
            <a:avLst/>
          </a:prstGeom>
        </p:spPr>
        <p:txBody>
          <a:bodyPr>
            <a:norm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fontAlgn="auto">
              <a:spcAft>
                <a:spcPts val="0"/>
              </a:spcAft>
              <a:defRPr/>
            </a:pPr>
            <a:r>
              <a:rPr lang="es-MX" altLang="es-MX" b="1" dirty="0" smtClean="0">
                <a:solidFill>
                  <a:schemeClr val="accent1">
                    <a:lumMod val="75000"/>
                  </a:schemeClr>
                </a:solidFill>
              </a:rPr>
              <a:t>Universidad Autónoma del Estado de México</a:t>
            </a:r>
          </a:p>
          <a:p>
            <a:pPr fontAlgn="auto">
              <a:spcAft>
                <a:spcPts val="0"/>
              </a:spcAft>
              <a:defRPr/>
            </a:pPr>
            <a:r>
              <a:rPr lang="es-MX" altLang="es-MX" b="1" dirty="0" smtClean="0">
                <a:solidFill>
                  <a:schemeClr val="accent1">
                    <a:lumMod val="75000"/>
                  </a:schemeClr>
                </a:solidFill>
              </a:rPr>
              <a:t>Facultad de Economía</a:t>
            </a:r>
            <a:endParaRPr lang="es-MX" altLang="es-MX" b="1" dirty="0">
              <a:solidFill>
                <a:schemeClr val="accent1">
                  <a:lumMod val="75000"/>
                </a:schemeClr>
              </a:solidFill>
            </a:endParaRPr>
          </a:p>
          <a:p>
            <a:pPr fontAlgn="auto">
              <a:spcAft>
                <a:spcPts val="0"/>
              </a:spcAft>
              <a:defRPr/>
            </a:pPr>
            <a:endParaRPr lang="es-ES" altLang="es-MX" b="1" dirty="0" smtClean="0">
              <a:solidFill>
                <a:schemeClr val="accent1">
                  <a:lumMod val="75000"/>
                </a:schemeClr>
              </a:solidFill>
            </a:endParaRPr>
          </a:p>
        </p:txBody>
      </p:sp>
      <p:pic>
        <p:nvPicPr>
          <p:cNvPr id="6149" name="Picture 2" descr="http://www.labsag.co.uk/es/wp-content/uploads/2012/08/uaem-feconomia-mx.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33051" y="26035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1801" y="188913"/>
            <a:ext cx="1609725"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1621367" y="4713950"/>
            <a:ext cx="9230784" cy="1004888"/>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fontAlgn="auto">
              <a:spcAft>
                <a:spcPts val="0"/>
              </a:spcAft>
              <a:defRPr/>
            </a:pPr>
            <a:r>
              <a:rPr lang="es-MX" altLang="es-MX" sz="2800" dirty="0" smtClean="0">
                <a:solidFill>
                  <a:schemeClr val="tx2">
                    <a:lumMod val="50000"/>
                  </a:schemeClr>
                </a:solidFill>
                <a:effectLst>
                  <a:outerShdw blurRad="38100" dist="38100" dir="2700000" algn="tl">
                    <a:srgbClr val="000000">
                      <a:alpha val="43137"/>
                    </a:srgbClr>
                  </a:outerShdw>
                </a:effectLst>
              </a:rPr>
              <a:t>Juvenal Rojas Merced</a:t>
            </a:r>
            <a:endParaRPr lang="es-ES" altLang="es-MX" sz="2800" dirty="0" smtClean="0">
              <a:solidFill>
                <a:schemeClr val="tx2">
                  <a:lumMod val="50000"/>
                </a:schemeClr>
              </a:solidFill>
              <a:effectLst>
                <a:outerShdw blurRad="38100" dist="38100" dir="2700000" algn="tl">
                  <a:srgbClr val="000000">
                    <a:alpha val="43137"/>
                  </a:srgbClr>
                </a:outerShdw>
              </a:effectLst>
            </a:endParaRPr>
          </a:p>
        </p:txBody>
      </p:sp>
      <p:sp>
        <p:nvSpPr>
          <p:cNvPr id="9" name="Rectangle 2"/>
          <p:cNvSpPr txBox="1">
            <a:spLocks noChangeArrowheads="1"/>
          </p:cNvSpPr>
          <p:nvPr/>
        </p:nvSpPr>
        <p:spPr>
          <a:xfrm>
            <a:off x="2351618" y="5589588"/>
            <a:ext cx="9230783" cy="1003300"/>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defRPr/>
            </a:pPr>
            <a:r>
              <a:rPr lang="es-MX" altLang="es-MX" sz="2000" b="1" dirty="0" smtClean="0">
                <a:solidFill>
                  <a:schemeClr val="tx2">
                    <a:lumMod val="50000"/>
                  </a:schemeClr>
                </a:solidFill>
              </a:rPr>
              <a:t>Septiembre de 2019</a:t>
            </a:r>
            <a:endParaRPr lang="es-ES" altLang="es-MX" sz="2000" b="1" dirty="0" smtClean="0">
              <a:solidFill>
                <a:schemeClr val="tx2">
                  <a:lumMod val="50000"/>
                </a:schemeClr>
              </a:solidFill>
            </a:endParaRPr>
          </a:p>
        </p:txBody>
      </p:sp>
    </p:spTree>
    <p:extLst>
      <p:ext uri="{BB962C8B-B14F-4D97-AF65-F5344CB8AC3E}">
        <p14:creationId xmlns:p14="http://schemas.microsoft.com/office/powerpoint/2010/main" val="968442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1486526" y="274638"/>
            <a:ext cx="8229600" cy="804654"/>
          </a:xfrm>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3200" b="1" dirty="0">
                <a:solidFill>
                  <a:srgbClr val="C00000"/>
                </a:solidFill>
              </a:rPr>
              <a:t>Optimización Sin Restricciones</a:t>
            </a:r>
          </a:p>
        </p:txBody>
      </p:sp>
      <p:sp>
        <p:nvSpPr>
          <p:cNvPr id="11267" name="Rectangle 2"/>
          <p:cNvSpPr>
            <a:spLocks noGrp="1" noChangeArrowheads="1"/>
          </p:cNvSpPr>
          <p:nvPr>
            <p:ph idx="1"/>
          </p:nvPr>
        </p:nvSpPr>
        <p:spPr>
          <a:xfrm>
            <a:off x="1064302" y="1417638"/>
            <a:ext cx="10643016" cy="5223006"/>
          </a:xfrm>
        </p:spPr>
        <p:txBody>
          <a:bodyPr>
            <a:normAutofit/>
          </a:bodyPr>
          <a:lstStyle/>
          <a:p>
            <a:pPr marL="341313" indent="-341313">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300" i="1" dirty="0">
                <a:solidFill>
                  <a:schemeClr val="tx1"/>
                </a:solidFill>
              </a:rPr>
              <a:t>Formulación del problema de optimización</a:t>
            </a:r>
          </a:p>
          <a:p>
            <a:pPr marL="341313" indent="-341313">
              <a:spcBef>
                <a:spcPts val="500"/>
              </a:spcBef>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300" dirty="0">
                <a:solidFill>
                  <a:schemeClr val="tx1"/>
                </a:solidFill>
              </a:rPr>
              <a:t>Cualquier problema de optimización, por complejo que sea, puede expresarse en los siguientes términos</a:t>
            </a: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300" dirty="0">
              <a:solidFill>
                <a:schemeClr val="tx1"/>
              </a:solidFill>
            </a:endParaRP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300" dirty="0">
                <a:solidFill>
                  <a:schemeClr val="tx1"/>
                </a:solidFill>
              </a:rPr>
              <a:t>Encontrar un vector </a:t>
            </a:r>
            <a:r>
              <a:rPr lang="es-ES_tradnl" sz="2300" i="1" dirty="0">
                <a:solidFill>
                  <a:schemeClr val="tx1"/>
                </a:solidFill>
                <a:latin typeface="Times New Roman" panose="02020603050405020304" pitchFamily="18" charset="0"/>
              </a:rPr>
              <a:t>x</a:t>
            </a:r>
            <a:r>
              <a:rPr lang="es-ES_tradnl" sz="2300" dirty="0">
                <a:solidFill>
                  <a:schemeClr val="tx1"/>
                </a:solidFill>
              </a:rPr>
              <a:t> tal que se minimice una función objetivo </a:t>
            </a:r>
            <a:r>
              <a:rPr lang="es-ES_tradnl" sz="2300" i="1" dirty="0">
                <a:solidFill>
                  <a:schemeClr val="tx1"/>
                </a:solidFill>
                <a:latin typeface="Times New Roman" panose="02020603050405020304" pitchFamily="18" charset="0"/>
              </a:rPr>
              <a:t>f</a:t>
            </a:r>
            <a:r>
              <a:rPr lang="es-ES_tradnl" sz="2300" dirty="0">
                <a:solidFill>
                  <a:schemeClr val="tx1"/>
                </a:solidFill>
              </a:rPr>
              <a:t>(</a:t>
            </a:r>
            <a:r>
              <a:rPr lang="es-ES_tradnl" sz="2300" i="1" dirty="0">
                <a:solidFill>
                  <a:schemeClr val="tx1"/>
                </a:solidFill>
                <a:latin typeface="Times New Roman" panose="02020603050405020304" pitchFamily="18" charset="0"/>
              </a:rPr>
              <a:t>x</a:t>
            </a:r>
            <a:r>
              <a:rPr lang="es-ES_tradnl" sz="2300" dirty="0">
                <a:solidFill>
                  <a:schemeClr val="tx1"/>
                </a:solidFill>
              </a:rPr>
              <a:t>)</a:t>
            </a: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300" dirty="0">
                <a:solidFill>
                  <a:schemeClr val="tx1"/>
                </a:solidFill>
              </a:rPr>
              <a:t>Sujeto a restricciones de la forma:</a:t>
            </a: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300" dirty="0">
              <a:solidFill>
                <a:schemeClr val="tx1"/>
              </a:solidFill>
            </a:endParaRP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300" dirty="0">
              <a:solidFill>
                <a:schemeClr val="tx1"/>
              </a:solidFill>
            </a:endParaRP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300" dirty="0">
              <a:solidFill>
                <a:schemeClr val="tx1"/>
              </a:solidFill>
            </a:endParaRP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300" dirty="0">
                <a:solidFill>
                  <a:schemeClr val="tx1"/>
                </a:solidFill>
                <a:cs typeface="Times New Roman" panose="02020603050405020304" pitchFamily="18" charset="0"/>
              </a:rPr>
              <a:t>donde </a:t>
            </a:r>
            <a:r>
              <a:rPr lang="es-ES_tradnl" sz="2300" i="1" dirty="0">
                <a:solidFill>
                  <a:schemeClr val="tx1"/>
                </a:solidFill>
                <a:latin typeface="Times New Roman" panose="02020603050405020304" pitchFamily="18" charset="0"/>
                <a:cs typeface="Times New Roman" panose="02020603050405020304" pitchFamily="18" charset="0"/>
              </a:rPr>
              <a:t>x</a:t>
            </a:r>
            <a:r>
              <a:rPr lang="es-ES_tradnl" sz="2300" dirty="0">
                <a:solidFill>
                  <a:schemeClr val="tx1"/>
                </a:solidFill>
                <a:cs typeface="Times New Roman" panose="02020603050405020304" pitchFamily="18" charset="0"/>
              </a:rPr>
              <a:t> es un vector de variables independientes</a:t>
            </a:r>
            <a:r>
              <a:rPr lang="es-ES_tradnl" sz="2300" dirty="0">
                <a:solidFill>
                  <a:schemeClr val="tx1"/>
                </a:solidFill>
              </a:rPr>
              <a:t> </a:t>
            </a:r>
          </a:p>
          <a:p>
            <a:pPr marL="341313" indent="-341313" algn="ctr">
              <a:spcBef>
                <a:spcPts val="500"/>
              </a:spcBef>
              <a:buClr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s-ES_tradnl" sz="2300" dirty="0">
              <a:solidFill>
                <a:schemeClr val="tx1"/>
              </a:solidFill>
            </a:endParaRPr>
          </a:p>
          <a:p>
            <a:pPr marL="341313" indent="-341313">
              <a:spcBef>
                <a:spcPts val="500"/>
              </a:spcBef>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s-ES_tradnl" sz="2300" dirty="0">
                <a:solidFill>
                  <a:schemeClr val="tx1"/>
                </a:solidFill>
              </a:rPr>
              <a:t>La función objetivo puede tener un solo mínimo, en cuyo caso se denomina </a:t>
            </a:r>
            <a:r>
              <a:rPr lang="es-ES_tradnl" sz="2300" dirty="0" err="1">
                <a:solidFill>
                  <a:schemeClr val="tx1"/>
                </a:solidFill>
              </a:rPr>
              <a:t>unimodal</a:t>
            </a:r>
            <a:r>
              <a:rPr lang="es-ES_tradnl" sz="2300" dirty="0">
                <a:solidFill>
                  <a:schemeClr val="tx1"/>
                </a:solidFill>
              </a:rPr>
              <a:t>, o varios mínimos locales o globales, en cuyo caso se denomina </a:t>
            </a:r>
            <a:r>
              <a:rPr lang="es-ES_tradnl" sz="2300" dirty="0" smtClean="0">
                <a:solidFill>
                  <a:schemeClr val="tx1"/>
                </a:solidFill>
              </a:rPr>
              <a:t>multimodal</a:t>
            </a:r>
            <a:endParaRPr lang="es-ES_tradnl" sz="2300" dirty="0">
              <a:solidFill>
                <a:schemeClr val="tx1"/>
              </a:solidFill>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t>10</a:t>
            </a:fld>
            <a:endParaRPr lang="en-US" dirty="0"/>
          </a:p>
        </p:txBody>
      </p:sp>
      <p:sp>
        <p:nvSpPr>
          <p:cNvPr id="11268" name="Rectangle 3"/>
          <p:cNvSpPr>
            <a:spLocks noChangeArrowheads="1"/>
          </p:cNvSpPr>
          <p:nvPr/>
        </p:nvSpPr>
        <p:spPr bwMode="auto">
          <a:xfrm>
            <a:off x="152400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MX"/>
          </a:p>
        </p:txBody>
      </p:sp>
      <p:graphicFrame>
        <p:nvGraphicFramePr>
          <p:cNvPr id="11269" name="Object 4"/>
          <p:cNvGraphicFramePr>
            <a:graphicFrameLocks noChangeAspect="1"/>
          </p:cNvGraphicFramePr>
          <p:nvPr>
            <p:extLst>
              <p:ext uri="{D42A27DB-BD31-4B8C-83A1-F6EECF244321}">
                <p14:modId xmlns:p14="http://schemas.microsoft.com/office/powerpoint/2010/main" val="3435401317"/>
              </p:ext>
            </p:extLst>
          </p:nvPr>
        </p:nvGraphicFramePr>
        <p:xfrm>
          <a:off x="5624486" y="3777908"/>
          <a:ext cx="1212850" cy="768350"/>
        </p:xfrm>
        <a:graphic>
          <a:graphicData uri="http://schemas.openxmlformats.org/presentationml/2006/ole">
            <mc:AlternateContent xmlns:mc="http://schemas.openxmlformats.org/markup-compatibility/2006">
              <mc:Choice xmlns:v="urn:schemas-microsoft-com:vml" Requires="v">
                <p:oleObj spid="_x0000_s93229" r:id="rId4" imgW="490998" imgH="431359" progId="">
                  <p:embed/>
                </p:oleObj>
              </mc:Choice>
              <mc:Fallback>
                <p:oleObj r:id="rId4" imgW="490998" imgH="431359"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4486" y="3777908"/>
                        <a:ext cx="1212850" cy="7683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7" name="11 Conector recto"/>
          <p:cNvCxnSpPr/>
          <p:nvPr/>
        </p:nvCxnSpPr>
        <p:spPr>
          <a:xfrm flipV="1">
            <a:off x="1661910"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80227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3751" y="279340"/>
            <a:ext cx="9600861" cy="739995"/>
          </a:xfrm>
        </p:spPr>
        <p:txBody>
          <a:bodyPr>
            <a:normAutofit/>
          </a:bodyPr>
          <a:lstStyle/>
          <a:p>
            <a:r>
              <a:rPr lang="es-MX" sz="3200" b="1" dirty="0">
                <a:solidFill>
                  <a:srgbClr val="C00000"/>
                </a:solidFill>
              </a:rPr>
              <a:t>Tipos de </a:t>
            </a:r>
            <a:r>
              <a:rPr lang="es-MX" sz="3200" b="1" dirty="0" smtClean="0">
                <a:solidFill>
                  <a:srgbClr val="C00000"/>
                </a:solidFill>
              </a:rPr>
              <a:t>óptimos. </a:t>
            </a:r>
            <a:r>
              <a:rPr lang="es-ES" sz="3200" b="1" dirty="0" smtClean="0">
                <a:solidFill>
                  <a:srgbClr val="C00000"/>
                </a:solidFill>
              </a:rPr>
              <a:t>Extremos </a:t>
            </a:r>
            <a:r>
              <a:rPr lang="es-ES" sz="3200" b="1" dirty="0">
                <a:solidFill>
                  <a:srgbClr val="C00000"/>
                </a:solidFill>
              </a:rPr>
              <a:t>de funciones</a:t>
            </a:r>
            <a:endParaRPr lang="es-MX" sz="3200" dirty="0">
              <a:solidFill>
                <a:srgbClr val="C00000"/>
              </a:solidFill>
            </a:endParaRPr>
          </a:p>
        </p:txBody>
      </p:sp>
      <p:sp>
        <p:nvSpPr>
          <p:cNvPr id="3" name="Marcador de contenido 2"/>
          <p:cNvSpPr>
            <a:spLocks noGrp="1"/>
          </p:cNvSpPr>
          <p:nvPr>
            <p:ph idx="1"/>
          </p:nvPr>
        </p:nvSpPr>
        <p:spPr>
          <a:xfrm>
            <a:off x="1049311" y="1364105"/>
            <a:ext cx="10455302" cy="1768839"/>
          </a:xfrm>
        </p:spPr>
        <p:txBody>
          <a:bodyPr>
            <a:normAutofit/>
          </a:bodyPr>
          <a:lstStyle/>
          <a:p>
            <a:r>
              <a:rPr lang="es-ES" sz="2300" dirty="0">
                <a:solidFill>
                  <a:schemeClr val="tx1"/>
                </a:solidFill>
              </a:rPr>
              <a:t>En matemáticas, los máximos y mínimos de una función, conocidos </a:t>
            </a:r>
            <a:r>
              <a:rPr lang="es-ES" sz="2300" dirty="0" smtClean="0">
                <a:solidFill>
                  <a:schemeClr val="tx1"/>
                </a:solidFill>
              </a:rPr>
              <a:t>como </a:t>
            </a:r>
            <a:r>
              <a:rPr lang="es-ES" sz="2300" dirty="0">
                <a:solidFill>
                  <a:schemeClr val="tx1"/>
                </a:solidFill>
              </a:rPr>
              <a:t>extremos de una función, son los valores más grandes (máximos) o más pequeños (mínimos), que toma una función en un punto situado ya sea dentro de una región en particular de la curva (extremo local) o en el dominio de la función en su totalidad (extremo global o absoluto). </a:t>
            </a:r>
            <a:endParaRPr lang="es-ES" sz="2300" dirty="0" smtClean="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11</a:t>
            </a:fld>
            <a:endParaRPr lang="en-US" dirty="0"/>
          </a:p>
        </p:txBody>
      </p:sp>
      <p:sp>
        <p:nvSpPr>
          <p:cNvPr id="5" name="Marcador de contenido 2"/>
          <p:cNvSpPr txBox="1">
            <a:spLocks/>
          </p:cNvSpPr>
          <p:nvPr/>
        </p:nvSpPr>
        <p:spPr>
          <a:xfrm>
            <a:off x="944380" y="3192902"/>
            <a:ext cx="10560231" cy="352857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s-MX" sz="2300" dirty="0" smtClean="0">
                <a:solidFill>
                  <a:srgbClr val="000000"/>
                </a:solidFill>
              </a:rPr>
              <a:t>Sea </a:t>
            </a:r>
            <a:r>
              <a:rPr lang="es-MX" sz="2300" i="1" dirty="0" smtClean="0">
                <a:solidFill>
                  <a:srgbClr val="000000"/>
                </a:solidFill>
                <a:latin typeface="Times New Roman" panose="02020603050405020304" pitchFamily="18" charset="0"/>
                <a:cs typeface="Times New Roman" panose="02020603050405020304" pitchFamily="18" charset="0"/>
              </a:rPr>
              <a:t>f</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smtClean="0">
                <a:solidFill>
                  <a:srgbClr val="000000"/>
                </a:solidFill>
                <a:latin typeface="Times New Roman" panose="02020603050405020304" pitchFamily="18" charset="0"/>
                <a:cs typeface="Times New Roman" panose="02020603050405020304" pitchFamily="18" charset="0"/>
              </a:rPr>
              <a:t>x</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dirty="0" smtClean="0">
                <a:solidFill>
                  <a:srgbClr val="000000"/>
                </a:solidFill>
              </a:rPr>
              <a:t> una función definida en un intervalo </a:t>
            </a:r>
            <a:r>
              <a:rPr lang="es-MX" sz="2300" i="1" dirty="0" smtClean="0">
                <a:solidFill>
                  <a:srgbClr val="000000"/>
                </a:solidFill>
                <a:latin typeface="Times New Roman" panose="02020603050405020304" pitchFamily="18" charset="0"/>
                <a:cs typeface="Times New Roman" panose="02020603050405020304" pitchFamily="18" charset="0"/>
              </a:rPr>
              <a:t>I</a:t>
            </a:r>
            <a:r>
              <a:rPr lang="es-MX" sz="2300" dirty="0" smtClean="0">
                <a:solidFill>
                  <a:srgbClr val="000000"/>
                </a:solidFill>
              </a:rPr>
              <a:t>, que contiene a </a:t>
            </a:r>
            <a:r>
              <a:rPr lang="es-MX" sz="2300" i="1" dirty="0" smtClean="0">
                <a:solidFill>
                  <a:srgbClr val="000000"/>
                </a:solidFill>
                <a:latin typeface="Times New Roman" panose="02020603050405020304" pitchFamily="18" charset="0"/>
                <a:cs typeface="Times New Roman" panose="02020603050405020304" pitchFamily="18" charset="0"/>
              </a:rPr>
              <a:t>c</a:t>
            </a:r>
            <a:r>
              <a:rPr lang="es-MX" sz="2300" dirty="0" smtClean="0">
                <a:solidFill>
                  <a:srgbClr val="000000"/>
                </a:solidFill>
              </a:rPr>
              <a:t> (</a:t>
            </a:r>
            <a:r>
              <a:rPr lang="es-MX" sz="2300" i="1" dirty="0" smtClean="0">
                <a:solidFill>
                  <a:srgbClr val="000000"/>
                </a:solidFill>
                <a:latin typeface="Times New Roman" panose="02020603050405020304" pitchFamily="18" charset="0"/>
                <a:cs typeface="Times New Roman" panose="02020603050405020304" pitchFamily="18" charset="0"/>
              </a:rPr>
              <a:t>c</a:t>
            </a:r>
            <a:r>
              <a:rPr lang="es-MX" sz="2300" dirty="0" smtClean="0">
                <a:solidFill>
                  <a:srgbClr val="000000"/>
                </a:solidFill>
                <a:latin typeface="Times New Roman" panose="02020603050405020304" pitchFamily="18" charset="0"/>
                <a:cs typeface="Times New Roman" panose="02020603050405020304" pitchFamily="18" charset="0"/>
                <a:sym typeface="Symbol" panose="05050102010706020507" pitchFamily="18" charset="2"/>
              </a:rPr>
              <a:t> </a:t>
            </a:r>
            <a:r>
              <a:rPr lang="es-MX" sz="2300" i="1" dirty="0" smtClean="0">
                <a:solidFill>
                  <a:srgbClr val="000000"/>
                </a:solidFill>
                <a:latin typeface="Times New Roman" panose="02020603050405020304" pitchFamily="18" charset="0"/>
                <a:cs typeface="Times New Roman" panose="02020603050405020304" pitchFamily="18" charset="0"/>
                <a:sym typeface="Symbol" panose="05050102010706020507" pitchFamily="18" charset="2"/>
              </a:rPr>
              <a:t>D</a:t>
            </a:r>
            <a:r>
              <a:rPr lang="es-MX" sz="2300" dirty="0" smtClean="0">
                <a:solidFill>
                  <a:srgbClr val="000000"/>
                </a:solidFill>
                <a:sym typeface="Symbol" panose="05050102010706020507" pitchFamily="18" charset="2"/>
              </a:rPr>
              <a:t>)</a:t>
            </a:r>
            <a:r>
              <a:rPr lang="es-MX" sz="2300" dirty="0" smtClean="0">
                <a:solidFill>
                  <a:srgbClr val="000000"/>
                </a:solidFill>
              </a:rPr>
              <a:t>. </a:t>
            </a:r>
          </a:p>
          <a:p>
            <a:pPr marL="514350" indent="-514350">
              <a:buFont typeface="+mj-lt"/>
              <a:buAutoNum type="romanLcPeriod"/>
            </a:pPr>
            <a:r>
              <a:rPr lang="es-MX" sz="2300" dirty="0" smtClean="0">
                <a:solidFill>
                  <a:srgbClr val="000000"/>
                </a:solidFill>
              </a:rPr>
              <a:t>Un número </a:t>
            </a:r>
            <a:r>
              <a:rPr lang="es-MX" sz="2300" i="1" dirty="0" smtClean="0">
                <a:solidFill>
                  <a:srgbClr val="000000"/>
                </a:solidFill>
                <a:latin typeface="Times New Roman" panose="02020603050405020304" pitchFamily="18" charset="0"/>
                <a:cs typeface="Times New Roman" panose="02020603050405020304" pitchFamily="18" charset="0"/>
              </a:rPr>
              <a:t>f</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smtClean="0">
                <a:solidFill>
                  <a:srgbClr val="000000"/>
                </a:solidFill>
                <a:latin typeface="Times New Roman" panose="02020603050405020304" pitchFamily="18" charset="0"/>
                <a:cs typeface="Times New Roman" panose="02020603050405020304" pitchFamily="18" charset="0"/>
              </a:rPr>
              <a:t>c</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dirty="0" smtClean="0">
                <a:solidFill>
                  <a:srgbClr val="000000"/>
                </a:solidFill>
              </a:rPr>
              <a:t> es un máximo de </a:t>
            </a:r>
            <a:r>
              <a:rPr lang="es-MX" sz="2300" i="1" dirty="0" smtClean="0">
                <a:solidFill>
                  <a:srgbClr val="000000"/>
                </a:solidFill>
                <a:latin typeface="Times New Roman" panose="02020603050405020304" pitchFamily="18" charset="0"/>
                <a:cs typeface="Times New Roman" panose="02020603050405020304" pitchFamily="18" charset="0"/>
              </a:rPr>
              <a:t>f</a:t>
            </a:r>
            <a:r>
              <a:rPr lang="es-MX" sz="2300" dirty="0" smtClean="0">
                <a:solidFill>
                  <a:srgbClr val="000000"/>
                </a:solidFill>
              </a:rPr>
              <a:t> en </a:t>
            </a:r>
            <a:r>
              <a:rPr lang="es-MX" sz="2300" i="1" dirty="0">
                <a:solidFill>
                  <a:srgbClr val="000000"/>
                </a:solidFill>
                <a:latin typeface="Times New Roman" panose="02020603050405020304" pitchFamily="18" charset="0"/>
                <a:cs typeface="Times New Roman" panose="02020603050405020304" pitchFamily="18" charset="0"/>
              </a:rPr>
              <a:t>I </a:t>
            </a:r>
            <a:r>
              <a:rPr lang="es-MX" sz="2300" dirty="0" smtClean="0">
                <a:solidFill>
                  <a:srgbClr val="000000"/>
                </a:solidFill>
              </a:rPr>
              <a:t>si </a:t>
            </a:r>
            <a:r>
              <a:rPr lang="es-MX" sz="2300" i="1" dirty="0" smtClean="0">
                <a:solidFill>
                  <a:srgbClr val="000000"/>
                </a:solidFill>
                <a:latin typeface="Times New Roman" panose="02020603050405020304" pitchFamily="18" charset="0"/>
                <a:cs typeface="Times New Roman" panose="02020603050405020304" pitchFamily="18" charset="0"/>
              </a:rPr>
              <a:t>f</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a:solidFill>
                  <a:srgbClr val="000000"/>
                </a:solidFill>
                <a:latin typeface="Times New Roman" panose="02020603050405020304" pitchFamily="18" charset="0"/>
                <a:cs typeface="Times New Roman" panose="02020603050405020304" pitchFamily="18" charset="0"/>
              </a:rPr>
              <a:t>c</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smtClean="0">
                <a:solidFill>
                  <a:srgbClr val="000000"/>
                </a:solidFill>
              </a:rPr>
              <a:t> </a:t>
            </a:r>
            <a:r>
              <a:rPr lang="es-MX" sz="2300" i="1" dirty="0">
                <a:solidFill>
                  <a:srgbClr val="000000"/>
                </a:solidFill>
                <a:latin typeface="Times New Roman" panose="02020603050405020304" pitchFamily="18" charset="0"/>
                <a:cs typeface="Times New Roman" panose="02020603050405020304" pitchFamily="18" charset="0"/>
              </a:rPr>
              <a:t>≥ </a:t>
            </a:r>
            <a:r>
              <a:rPr lang="es-MX" sz="2300" i="1" dirty="0" smtClean="0">
                <a:solidFill>
                  <a:srgbClr val="000000"/>
                </a:solidFill>
                <a:latin typeface="Times New Roman" panose="02020603050405020304" pitchFamily="18" charset="0"/>
                <a:cs typeface="Times New Roman" panose="02020603050405020304" pitchFamily="18" charset="0"/>
              </a:rPr>
              <a:t>f</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smtClean="0">
                <a:solidFill>
                  <a:srgbClr val="000000"/>
                </a:solidFill>
                <a:latin typeface="Times New Roman" panose="02020603050405020304" pitchFamily="18" charset="0"/>
                <a:cs typeface="Times New Roman" panose="02020603050405020304" pitchFamily="18" charset="0"/>
              </a:rPr>
              <a:t>x</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dirty="0" smtClean="0">
                <a:solidFill>
                  <a:srgbClr val="000000"/>
                </a:solidFill>
              </a:rPr>
              <a:t> </a:t>
            </a:r>
            <a:r>
              <a:rPr lang="es-MX" sz="2300" dirty="0" smtClean="0">
                <a:solidFill>
                  <a:srgbClr val="000000"/>
                </a:solidFill>
                <a:sym typeface="Symbol" panose="05050102010706020507" pitchFamily="18" charset="2"/>
              </a:rPr>
              <a:t></a:t>
            </a:r>
            <a:r>
              <a:rPr lang="es-MX" sz="2300" i="1" dirty="0" smtClean="0">
                <a:solidFill>
                  <a:srgbClr val="000000"/>
                </a:solidFill>
                <a:latin typeface="Times New Roman" panose="02020603050405020304" pitchFamily="18" charset="0"/>
                <a:cs typeface="Times New Roman" panose="02020603050405020304" pitchFamily="18" charset="0"/>
              </a:rPr>
              <a:t>x</a:t>
            </a:r>
            <a:r>
              <a:rPr lang="es-MX" sz="2300" dirty="0" smtClean="0">
                <a:solidFill>
                  <a:srgbClr val="000000"/>
                </a:solidFill>
              </a:rPr>
              <a:t> en </a:t>
            </a:r>
            <a:r>
              <a:rPr lang="es-MX" sz="2300" i="1" dirty="0" smtClean="0">
                <a:solidFill>
                  <a:srgbClr val="000000"/>
                </a:solidFill>
                <a:latin typeface="Times New Roman" panose="02020603050405020304" pitchFamily="18" charset="0"/>
                <a:cs typeface="Times New Roman" panose="02020603050405020304" pitchFamily="18" charset="0"/>
              </a:rPr>
              <a:t>I</a:t>
            </a:r>
            <a:r>
              <a:rPr lang="es-MX" sz="2300" dirty="0" smtClean="0">
                <a:solidFill>
                  <a:srgbClr val="000000"/>
                </a:solidFill>
              </a:rPr>
              <a:t>. </a:t>
            </a:r>
          </a:p>
          <a:p>
            <a:pPr marL="514350" indent="-514350">
              <a:buFont typeface="+mj-lt"/>
              <a:buAutoNum type="romanLcPeriod"/>
            </a:pPr>
            <a:r>
              <a:rPr lang="es-MX" sz="2300" dirty="0" smtClean="0">
                <a:solidFill>
                  <a:srgbClr val="000000"/>
                </a:solidFill>
              </a:rPr>
              <a:t>Un número </a:t>
            </a:r>
            <a:r>
              <a:rPr lang="es-MX" sz="2300" i="1" dirty="0" smtClean="0">
                <a:solidFill>
                  <a:srgbClr val="000000"/>
                </a:solidFill>
                <a:latin typeface="Times New Roman" panose="02020603050405020304" pitchFamily="18" charset="0"/>
                <a:cs typeface="Times New Roman" panose="02020603050405020304" pitchFamily="18" charset="0"/>
              </a:rPr>
              <a:t>f</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smtClean="0">
                <a:solidFill>
                  <a:srgbClr val="000000"/>
                </a:solidFill>
                <a:latin typeface="Times New Roman" panose="02020603050405020304" pitchFamily="18" charset="0"/>
                <a:cs typeface="Times New Roman" panose="02020603050405020304" pitchFamily="18" charset="0"/>
              </a:rPr>
              <a:t>c</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dirty="0" smtClean="0">
                <a:solidFill>
                  <a:srgbClr val="000000"/>
                </a:solidFill>
              </a:rPr>
              <a:t> es un mínimo de</a:t>
            </a:r>
            <a:r>
              <a:rPr lang="es-MX" sz="2300" i="1" dirty="0" smtClean="0">
                <a:solidFill>
                  <a:srgbClr val="000000"/>
                </a:solidFill>
              </a:rPr>
              <a:t> </a:t>
            </a:r>
            <a:r>
              <a:rPr lang="es-MX" sz="2300" i="1" dirty="0" smtClean="0">
                <a:solidFill>
                  <a:srgbClr val="000000"/>
                </a:solidFill>
                <a:latin typeface="Times New Roman" panose="02020603050405020304" pitchFamily="18" charset="0"/>
                <a:cs typeface="Times New Roman" panose="02020603050405020304" pitchFamily="18" charset="0"/>
              </a:rPr>
              <a:t>f</a:t>
            </a:r>
            <a:r>
              <a:rPr lang="es-MX" sz="2300" dirty="0" smtClean="0">
                <a:solidFill>
                  <a:srgbClr val="000000"/>
                </a:solidFill>
              </a:rPr>
              <a:t> </a:t>
            </a:r>
            <a:r>
              <a:rPr lang="es-MX" sz="2300" dirty="0">
                <a:solidFill>
                  <a:srgbClr val="000000"/>
                </a:solidFill>
              </a:rPr>
              <a:t>en </a:t>
            </a:r>
            <a:r>
              <a:rPr lang="es-MX" sz="2300" i="1" dirty="0">
                <a:solidFill>
                  <a:srgbClr val="000000"/>
                </a:solidFill>
                <a:latin typeface="Times New Roman" panose="02020603050405020304" pitchFamily="18" charset="0"/>
                <a:cs typeface="Times New Roman" panose="02020603050405020304" pitchFamily="18" charset="0"/>
              </a:rPr>
              <a:t>I </a:t>
            </a:r>
            <a:r>
              <a:rPr lang="es-MX" sz="2300" dirty="0" smtClean="0">
                <a:solidFill>
                  <a:srgbClr val="000000"/>
                </a:solidFill>
              </a:rPr>
              <a:t>si </a:t>
            </a:r>
            <a:r>
              <a:rPr lang="es-MX" sz="2300" i="1" dirty="0" smtClean="0">
                <a:solidFill>
                  <a:srgbClr val="000000"/>
                </a:solidFill>
                <a:latin typeface="Times New Roman" panose="02020603050405020304" pitchFamily="18" charset="0"/>
                <a:cs typeface="Times New Roman" panose="02020603050405020304" pitchFamily="18" charset="0"/>
              </a:rPr>
              <a:t>f</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a:solidFill>
                  <a:srgbClr val="000000"/>
                </a:solidFill>
                <a:latin typeface="Times New Roman" panose="02020603050405020304" pitchFamily="18" charset="0"/>
                <a:cs typeface="Times New Roman" panose="02020603050405020304" pitchFamily="18" charset="0"/>
              </a:rPr>
              <a:t>c</a:t>
            </a:r>
            <a:r>
              <a:rPr lang="es-MX" sz="2300" dirty="0" smtClean="0">
                <a:solidFill>
                  <a:srgbClr val="000000"/>
                </a:solidFill>
                <a:latin typeface="Times New Roman" panose="02020603050405020304" pitchFamily="18" charset="0"/>
                <a:cs typeface="Times New Roman" panose="02020603050405020304" pitchFamily="18" charset="0"/>
              </a:rPr>
              <a:t>) </a:t>
            </a:r>
            <a:r>
              <a:rPr lang="es-MX" sz="2300" i="1" dirty="0">
                <a:solidFill>
                  <a:srgbClr val="000000"/>
                </a:solidFill>
                <a:latin typeface="Times New Roman" panose="02020603050405020304" pitchFamily="18" charset="0"/>
                <a:cs typeface="Times New Roman" panose="02020603050405020304" pitchFamily="18" charset="0"/>
              </a:rPr>
              <a:t>≤ </a:t>
            </a:r>
            <a:r>
              <a:rPr lang="es-MX" sz="2300" i="1" dirty="0" smtClean="0">
                <a:solidFill>
                  <a:srgbClr val="000000"/>
                </a:solidFill>
                <a:latin typeface="Times New Roman" panose="02020603050405020304" pitchFamily="18" charset="0"/>
                <a:cs typeface="Times New Roman" panose="02020603050405020304" pitchFamily="18" charset="0"/>
              </a:rPr>
              <a:t> f</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a:solidFill>
                  <a:srgbClr val="000000"/>
                </a:solidFill>
                <a:latin typeface="Times New Roman" panose="02020603050405020304" pitchFamily="18" charset="0"/>
                <a:cs typeface="Times New Roman" panose="02020603050405020304" pitchFamily="18" charset="0"/>
              </a:rPr>
              <a:t>x</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dirty="0" smtClean="0">
                <a:solidFill>
                  <a:srgbClr val="000000"/>
                </a:solidFill>
              </a:rPr>
              <a:t> </a:t>
            </a:r>
            <a:r>
              <a:rPr lang="es-MX" sz="2300" dirty="0">
                <a:solidFill>
                  <a:srgbClr val="000000"/>
                </a:solidFill>
                <a:sym typeface="Symbol" panose="05050102010706020507" pitchFamily="18" charset="2"/>
              </a:rPr>
              <a:t></a:t>
            </a:r>
            <a:r>
              <a:rPr lang="es-MX" sz="2300" i="1" dirty="0">
                <a:solidFill>
                  <a:srgbClr val="000000"/>
                </a:solidFill>
                <a:latin typeface="Times New Roman" panose="02020603050405020304" pitchFamily="18" charset="0"/>
                <a:cs typeface="Times New Roman" panose="02020603050405020304" pitchFamily="18" charset="0"/>
              </a:rPr>
              <a:t>x</a:t>
            </a:r>
            <a:r>
              <a:rPr lang="es-MX" sz="2300" i="1" dirty="0" smtClean="0">
                <a:solidFill>
                  <a:srgbClr val="000000"/>
                </a:solidFill>
              </a:rPr>
              <a:t> </a:t>
            </a:r>
            <a:r>
              <a:rPr lang="es-MX" sz="2300" dirty="0" smtClean="0">
                <a:solidFill>
                  <a:srgbClr val="000000"/>
                </a:solidFill>
              </a:rPr>
              <a:t>en </a:t>
            </a:r>
            <a:r>
              <a:rPr lang="es-MX" sz="2300" i="1" dirty="0" smtClean="0">
                <a:solidFill>
                  <a:srgbClr val="000000"/>
                </a:solidFill>
                <a:latin typeface="Times New Roman" panose="02020603050405020304" pitchFamily="18" charset="0"/>
                <a:cs typeface="Times New Roman" panose="02020603050405020304" pitchFamily="18" charset="0"/>
              </a:rPr>
              <a:t>I</a:t>
            </a:r>
            <a:r>
              <a:rPr lang="es-MX" sz="2300" dirty="0" smtClean="0">
                <a:solidFill>
                  <a:srgbClr val="000000"/>
                </a:solidFill>
              </a:rPr>
              <a:t>. </a:t>
            </a:r>
          </a:p>
          <a:p>
            <a:pPr marL="514350" indent="-514350">
              <a:buFont typeface="+mj-lt"/>
              <a:buAutoNum type="romanLcPeriod"/>
            </a:pPr>
            <a:endParaRPr lang="es-MX" sz="1400" dirty="0">
              <a:solidFill>
                <a:srgbClr val="000000"/>
              </a:solidFill>
            </a:endParaRPr>
          </a:p>
          <a:p>
            <a:pPr>
              <a:buFont typeface="Wingdings 3" panose="05040102010807070707" pitchFamily="18" charset="2"/>
              <a:buChar char="´"/>
            </a:pPr>
            <a:r>
              <a:rPr lang="es-MX" sz="2300" dirty="0" smtClean="0">
                <a:solidFill>
                  <a:srgbClr val="000000"/>
                </a:solidFill>
              </a:rPr>
              <a:t>El máximo y el mínimo de una función en un intervalo son los valores extremos o extremos de la función en el intervalo.</a:t>
            </a:r>
          </a:p>
          <a:p>
            <a:pPr>
              <a:buFont typeface="Wingdings 3" panose="05040102010807070707" pitchFamily="18" charset="2"/>
              <a:buChar char="´"/>
            </a:pPr>
            <a:r>
              <a:rPr lang="es-MX" sz="2300" dirty="0" smtClean="0">
                <a:solidFill>
                  <a:srgbClr val="000000"/>
                </a:solidFill>
              </a:rPr>
              <a:t>Al máximo y mínimo de una función en un intervalo también se le llama máximo absoluto y mínimo absoluto.</a:t>
            </a:r>
          </a:p>
        </p:txBody>
      </p:sp>
      <p:cxnSp>
        <p:nvCxnSpPr>
          <p:cNvPr id="6" name="11 Conector recto"/>
          <p:cNvCxnSpPr/>
          <p:nvPr/>
        </p:nvCxnSpPr>
        <p:spPr>
          <a:xfrm flipV="1">
            <a:off x="815746" y="878725"/>
            <a:ext cx="1072800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7564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9359" y="279564"/>
            <a:ext cx="8911687" cy="528797"/>
          </a:xfrm>
        </p:spPr>
        <p:txBody>
          <a:bodyPr>
            <a:noAutofit/>
          </a:bodyPr>
          <a:lstStyle/>
          <a:p>
            <a:r>
              <a:rPr lang="es-MX" sz="3200" b="1" dirty="0">
                <a:solidFill>
                  <a:srgbClr val="C00000"/>
                </a:solidFill>
              </a:rPr>
              <a:t>Extremos </a:t>
            </a:r>
            <a:r>
              <a:rPr lang="es-MX" sz="3200" b="1" dirty="0" smtClean="0">
                <a:solidFill>
                  <a:srgbClr val="C00000"/>
                </a:solidFill>
              </a:rPr>
              <a:t>relativos y números críticos</a:t>
            </a:r>
            <a:endParaRPr lang="es-MX" sz="3200" dirty="0">
              <a:solidFill>
                <a:srgbClr val="C00000"/>
              </a:solidFill>
            </a:endParaRPr>
          </a:p>
        </p:txBody>
      </p:sp>
      <p:sp>
        <p:nvSpPr>
          <p:cNvPr id="3" name="Marcador de contenido 2"/>
          <p:cNvSpPr>
            <a:spLocks noGrp="1"/>
          </p:cNvSpPr>
          <p:nvPr>
            <p:ph idx="1"/>
          </p:nvPr>
        </p:nvSpPr>
        <p:spPr>
          <a:xfrm>
            <a:off x="869430" y="1047977"/>
            <a:ext cx="10777927" cy="5202921"/>
          </a:xfrm>
        </p:spPr>
        <p:txBody>
          <a:bodyPr>
            <a:noAutofit/>
          </a:bodyPr>
          <a:lstStyle/>
          <a:p>
            <a:r>
              <a:rPr lang="es-MX" sz="2400" dirty="0" smtClean="0">
                <a:solidFill>
                  <a:schemeClr val="tx1"/>
                </a:solidFill>
              </a:rPr>
              <a:t>Los extremos </a:t>
            </a:r>
            <a:r>
              <a:rPr lang="es-MX" sz="2400" dirty="0">
                <a:solidFill>
                  <a:schemeClr val="tx1"/>
                </a:solidFill>
              </a:rPr>
              <a:t>relativos o </a:t>
            </a:r>
            <a:r>
              <a:rPr lang="es-MX" sz="2400" dirty="0" smtClean="0">
                <a:solidFill>
                  <a:schemeClr val="tx1"/>
                </a:solidFill>
              </a:rPr>
              <a:t>locales se </a:t>
            </a:r>
            <a:r>
              <a:rPr lang="es-MX" sz="2400" dirty="0">
                <a:solidFill>
                  <a:schemeClr val="tx1"/>
                </a:solidFill>
              </a:rPr>
              <a:t>definen </a:t>
            </a:r>
            <a:r>
              <a:rPr lang="es-MX" sz="2400" dirty="0" smtClean="0">
                <a:solidFill>
                  <a:schemeClr val="tx1"/>
                </a:solidFill>
              </a:rPr>
              <a:t>como:</a:t>
            </a:r>
          </a:p>
          <a:p>
            <a:pPr marL="0" indent="0">
              <a:buNone/>
            </a:pPr>
            <a:endParaRPr lang="es-MX" sz="700" dirty="0">
              <a:solidFill>
                <a:schemeClr val="tx1"/>
              </a:solidFill>
            </a:endParaRPr>
          </a:p>
          <a:p>
            <a:pPr marL="719138" lvl="1" indent="-319088" algn="just">
              <a:buFont typeface="Wingdings" panose="05000000000000000000" pitchFamily="2" charset="2"/>
              <a:buChar char="§"/>
            </a:pPr>
            <a:r>
              <a:rPr lang="es-MX" sz="2300" dirty="0" smtClean="0">
                <a:solidFill>
                  <a:schemeClr val="tx1"/>
                </a:solidFill>
              </a:rPr>
              <a:t>Un </a:t>
            </a:r>
            <a:r>
              <a:rPr lang="es-MX" sz="2300" dirty="0">
                <a:solidFill>
                  <a:schemeClr val="tx1"/>
                </a:solidFill>
              </a:rPr>
              <a:t>número </a:t>
            </a:r>
            <a:r>
              <a:rPr lang="es-MX" sz="2300" i="1" dirty="0" smtClean="0">
                <a:solidFill>
                  <a:schemeClr val="tx1"/>
                </a:solidFill>
                <a:latin typeface="Times New Roman" panose="02020603050405020304" pitchFamily="18" charset="0"/>
                <a:cs typeface="Times New Roman" panose="02020603050405020304" pitchFamily="18" charset="0"/>
              </a:rPr>
              <a:t>y</a:t>
            </a:r>
            <a:r>
              <a:rPr lang="es-MX" sz="2300" baseline="-25000" dirty="0" smtClean="0">
                <a:solidFill>
                  <a:schemeClr val="tx1"/>
                </a:solidFill>
                <a:latin typeface="Times New Roman" panose="02020603050405020304" pitchFamily="18" charset="0"/>
                <a:cs typeface="Times New Roman" panose="02020603050405020304" pitchFamily="18" charset="0"/>
              </a:rPr>
              <a:t>1 </a:t>
            </a:r>
            <a:r>
              <a:rPr lang="es-MX" sz="2300" i="1" dirty="0" smtClean="0">
                <a:solidFill>
                  <a:schemeClr val="tx1"/>
                </a:solidFill>
                <a:latin typeface="Times New Roman" panose="02020603050405020304" pitchFamily="18" charset="0"/>
                <a:cs typeface="Times New Roman" panose="02020603050405020304" pitchFamily="18" charset="0"/>
              </a:rPr>
              <a:t>= 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c</a:t>
            </a:r>
            <a:r>
              <a:rPr lang="es-MX" sz="2300" baseline="-25000" dirty="0" smtClean="0">
                <a:solidFill>
                  <a:schemeClr val="tx1"/>
                </a:solidFill>
                <a:latin typeface="Times New Roman" panose="02020603050405020304" pitchFamily="18" charset="0"/>
                <a:cs typeface="Times New Roman" panose="02020603050405020304" pitchFamily="18" charset="0"/>
              </a:rPr>
              <a:t>1</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es un máximo relativo de una función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si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 </a:t>
            </a:r>
            <a:r>
              <a:rPr lang="es-MX" sz="2300" i="1" dirty="0" smtClean="0">
                <a:solidFill>
                  <a:schemeClr val="tx1"/>
                </a:solidFill>
                <a:latin typeface="Times New Roman" panose="02020603050405020304" pitchFamily="18" charset="0"/>
                <a:cs typeface="Times New Roman" panose="02020603050405020304" pitchFamily="18" charset="0"/>
              </a:rPr>
              <a:t>≤ 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c</a:t>
            </a:r>
            <a:r>
              <a:rPr lang="es-MX" sz="2300" baseline="-25000" dirty="0" smtClean="0">
                <a:solidFill>
                  <a:schemeClr val="tx1"/>
                </a:solidFill>
                <a:latin typeface="Times New Roman" panose="02020603050405020304" pitchFamily="18" charset="0"/>
                <a:cs typeface="Times New Roman" panose="02020603050405020304" pitchFamily="18" charset="0"/>
              </a:rPr>
              <a:t>1</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para toda </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rPr>
              <a:t> en algún intervalo abierto que contenga a </a:t>
            </a:r>
            <a:r>
              <a:rPr lang="es-MX" sz="2300" i="1" dirty="0">
                <a:solidFill>
                  <a:schemeClr val="tx1"/>
                </a:solidFill>
                <a:latin typeface="Times New Roman" panose="02020603050405020304" pitchFamily="18" charset="0"/>
                <a:cs typeface="Times New Roman" panose="02020603050405020304" pitchFamily="18" charset="0"/>
              </a:rPr>
              <a:t>c</a:t>
            </a:r>
            <a:r>
              <a:rPr lang="es-MX" sz="2300" i="1" baseline="-25000" dirty="0">
                <a:solidFill>
                  <a:schemeClr val="tx1"/>
                </a:solidFill>
                <a:latin typeface="Times New Roman" panose="02020603050405020304" pitchFamily="18" charset="0"/>
                <a:cs typeface="Times New Roman" panose="02020603050405020304" pitchFamily="18" charset="0"/>
              </a:rPr>
              <a:t>1</a:t>
            </a:r>
            <a:r>
              <a:rPr lang="es-MX" sz="2300" dirty="0">
                <a:solidFill>
                  <a:schemeClr val="tx1"/>
                </a:solidFill>
              </a:rPr>
              <a:t>. </a:t>
            </a:r>
            <a:endParaRPr lang="es-MX" sz="2300" dirty="0" smtClean="0">
              <a:solidFill>
                <a:schemeClr val="tx1"/>
              </a:solidFill>
            </a:endParaRPr>
          </a:p>
          <a:p>
            <a:pPr marL="719138" lvl="1" indent="-319088" algn="just">
              <a:buFont typeface="Wingdings" panose="05000000000000000000" pitchFamily="2" charset="2"/>
              <a:buChar char="§"/>
            </a:pPr>
            <a:r>
              <a:rPr lang="es-MX" sz="2300" dirty="0" smtClean="0">
                <a:solidFill>
                  <a:schemeClr val="tx1"/>
                </a:solidFill>
              </a:rPr>
              <a:t>Un </a:t>
            </a:r>
            <a:r>
              <a:rPr lang="es-MX" sz="2300" dirty="0">
                <a:solidFill>
                  <a:schemeClr val="tx1"/>
                </a:solidFill>
              </a:rPr>
              <a:t>número </a:t>
            </a:r>
            <a:r>
              <a:rPr lang="es-MX" sz="2300" i="1" dirty="0" smtClean="0">
                <a:solidFill>
                  <a:schemeClr val="tx1"/>
                </a:solidFill>
                <a:latin typeface="Times New Roman" panose="02020603050405020304" pitchFamily="18" charset="0"/>
                <a:cs typeface="Times New Roman" panose="02020603050405020304" pitchFamily="18" charset="0"/>
              </a:rPr>
              <a:t>y</a:t>
            </a:r>
            <a:r>
              <a:rPr lang="es-MX" sz="2300" baseline="-25000" dirty="0" smtClean="0">
                <a:solidFill>
                  <a:schemeClr val="tx1"/>
                </a:solidFill>
                <a:latin typeface="Times New Roman" panose="02020603050405020304" pitchFamily="18" charset="0"/>
                <a:cs typeface="Times New Roman" panose="02020603050405020304" pitchFamily="18" charset="0"/>
              </a:rPr>
              <a:t>1</a:t>
            </a:r>
            <a:r>
              <a:rPr lang="es-MX" sz="2300" i="1" baseline="-25000" dirty="0" smtClean="0">
                <a:solidFill>
                  <a:schemeClr val="tx1"/>
                </a:solidFill>
                <a:latin typeface="Times New Roman" panose="02020603050405020304" pitchFamily="18" charset="0"/>
                <a:cs typeface="Times New Roman" panose="02020603050405020304" pitchFamily="18" charset="0"/>
              </a:rPr>
              <a:t> </a:t>
            </a:r>
            <a:r>
              <a:rPr lang="es-MX" sz="2300" i="1" dirty="0" smtClean="0">
                <a:solidFill>
                  <a:schemeClr val="tx1"/>
                </a:solidFill>
                <a:latin typeface="Times New Roman" panose="02020603050405020304" pitchFamily="18" charset="0"/>
                <a:cs typeface="Times New Roman" panose="02020603050405020304" pitchFamily="18" charset="0"/>
              </a:rPr>
              <a:t>= 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c</a:t>
            </a:r>
            <a:r>
              <a:rPr lang="es-MX" sz="2300" baseline="-25000" dirty="0" smtClean="0">
                <a:solidFill>
                  <a:schemeClr val="tx1"/>
                </a:solidFill>
                <a:latin typeface="Times New Roman" panose="02020603050405020304" pitchFamily="18" charset="0"/>
                <a:cs typeface="Times New Roman" panose="02020603050405020304" pitchFamily="18" charset="0"/>
              </a:rPr>
              <a:t>1</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es un mínimo relativo de una función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si </a:t>
            </a:r>
            <a:r>
              <a:rPr lang="es-MX" sz="2300" i="1" dirty="0">
                <a:solidFill>
                  <a:schemeClr val="tx1"/>
                </a:solidFill>
                <a:latin typeface="Times New Roman" panose="02020603050405020304" pitchFamily="18" charset="0"/>
                <a:cs typeface="Times New Roman" panose="02020603050405020304" pitchFamily="18" charset="0"/>
              </a:rPr>
              <a:t>f(x</a:t>
            </a:r>
            <a:r>
              <a:rPr lang="es-MX" sz="2300" i="1" dirty="0" smtClean="0">
                <a:solidFill>
                  <a:schemeClr val="tx1"/>
                </a:solidFill>
                <a:latin typeface="Times New Roman" panose="02020603050405020304" pitchFamily="18" charset="0"/>
                <a:cs typeface="Times New Roman" panose="02020603050405020304" pitchFamily="18" charset="0"/>
              </a:rPr>
              <a:t>) ≥ 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c</a:t>
            </a:r>
            <a:r>
              <a:rPr lang="es-MX" sz="2300" baseline="-25000" dirty="0" smtClean="0">
                <a:solidFill>
                  <a:schemeClr val="tx1"/>
                </a:solidFill>
                <a:latin typeface="Times New Roman" panose="02020603050405020304" pitchFamily="18" charset="0"/>
                <a:cs typeface="Times New Roman" panose="02020603050405020304" pitchFamily="18" charset="0"/>
              </a:rPr>
              <a:t>1</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para toda </a:t>
            </a:r>
            <a:r>
              <a:rPr lang="es-MX" sz="2300" i="1" dirty="0">
                <a:solidFill>
                  <a:schemeClr val="tx1"/>
                </a:solidFill>
              </a:rPr>
              <a:t>x</a:t>
            </a:r>
            <a:r>
              <a:rPr lang="es-MX" sz="2300" dirty="0">
                <a:solidFill>
                  <a:schemeClr val="tx1"/>
                </a:solidFill>
              </a:rPr>
              <a:t> en algún intervalo abierto que contenga a </a:t>
            </a:r>
            <a:r>
              <a:rPr lang="es-MX" sz="2300" i="1" dirty="0">
                <a:solidFill>
                  <a:schemeClr val="tx1"/>
                </a:solidFill>
                <a:latin typeface="Times New Roman" panose="02020603050405020304" pitchFamily="18" charset="0"/>
                <a:cs typeface="Times New Roman" panose="02020603050405020304" pitchFamily="18" charset="0"/>
              </a:rPr>
              <a:t>c</a:t>
            </a:r>
            <a:r>
              <a:rPr lang="es-MX" sz="2300" baseline="-25000" dirty="0">
                <a:solidFill>
                  <a:schemeClr val="tx1"/>
                </a:solidFill>
                <a:latin typeface="Times New Roman" panose="02020603050405020304" pitchFamily="18" charset="0"/>
                <a:cs typeface="Times New Roman" panose="02020603050405020304" pitchFamily="18" charset="0"/>
              </a:rPr>
              <a:t>1</a:t>
            </a:r>
            <a:r>
              <a:rPr lang="es-MX" sz="2300" dirty="0">
                <a:solidFill>
                  <a:schemeClr val="tx1"/>
                </a:solidFill>
              </a:rPr>
              <a:t>. </a:t>
            </a:r>
          </a:p>
          <a:p>
            <a:r>
              <a:rPr lang="es-MX" sz="2400" dirty="0" smtClean="0">
                <a:solidFill>
                  <a:schemeClr val="tx1"/>
                </a:solidFill>
              </a:rPr>
              <a:t>Todo </a:t>
            </a:r>
            <a:r>
              <a:rPr lang="es-MX" sz="2400" dirty="0">
                <a:solidFill>
                  <a:schemeClr val="tx1"/>
                </a:solidFill>
              </a:rPr>
              <a:t>extremo absoluto (excepto extremo en la frontera) es también un extremo relativo</a:t>
            </a:r>
            <a:r>
              <a:rPr lang="es-MX" sz="2400" dirty="0" smtClean="0">
                <a:solidFill>
                  <a:schemeClr val="tx1"/>
                </a:solidFill>
              </a:rPr>
              <a:t>.</a:t>
            </a:r>
          </a:p>
          <a:p>
            <a:r>
              <a:rPr lang="es-MX" sz="2400" dirty="0">
                <a:solidFill>
                  <a:schemeClr val="tx1"/>
                </a:solidFill>
              </a:rPr>
              <a:t>los extremos relativos de la función mostrada ocurren en valores de </a:t>
            </a:r>
            <a:r>
              <a:rPr lang="es-MX" sz="2400" i="1" dirty="0">
                <a:solidFill>
                  <a:schemeClr val="tx1"/>
                </a:solidFill>
              </a:rPr>
              <a:t>x</a:t>
            </a:r>
            <a:r>
              <a:rPr lang="es-MX" sz="2400" dirty="0">
                <a:solidFill>
                  <a:schemeClr val="tx1"/>
                </a:solidFill>
              </a:rPr>
              <a:t> en los que la curva no tiene tangente o en los que la tangente es horizontal (o vertical). </a:t>
            </a:r>
          </a:p>
          <a:p>
            <a:r>
              <a:rPr lang="es-MX" sz="2400" dirty="0" smtClean="0">
                <a:solidFill>
                  <a:schemeClr val="tx1"/>
                </a:solidFill>
              </a:rPr>
              <a:t>Los </a:t>
            </a:r>
            <a:r>
              <a:rPr lang="es-MX" sz="2400" dirty="0">
                <a:solidFill>
                  <a:schemeClr val="tx1"/>
                </a:solidFill>
              </a:rPr>
              <a:t>valores de </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rPr>
              <a:t>en los que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smtClean="0">
                <a:solidFill>
                  <a:schemeClr val="tx1"/>
                </a:solidFill>
                <a:latin typeface="Times New Roman" panose="02020603050405020304" pitchFamily="18" charset="0"/>
                <a:cs typeface="Times New Roman" panose="02020603050405020304" pitchFamily="18" charset="0"/>
              </a:rPr>
              <a:t>) </a:t>
            </a:r>
            <a:r>
              <a:rPr lang="es-MX" sz="2400" i="1" dirty="0" smtClean="0">
                <a:solidFill>
                  <a:schemeClr val="tx1"/>
                </a:solidFill>
                <a:latin typeface="Times New Roman" panose="02020603050405020304" pitchFamily="18" charset="0"/>
                <a:cs typeface="Times New Roman" panose="02020603050405020304" pitchFamily="18" charset="0"/>
              </a:rPr>
              <a:t>= </a:t>
            </a:r>
            <a:r>
              <a:rPr lang="es-MX" sz="2400" dirty="0" smtClean="0">
                <a:solidFill>
                  <a:schemeClr val="tx1"/>
                </a:solidFill>
                <a:latin typeface="Times New Roman" panose="02020603050405020304" pitchFamily="18" charset="0"/>
                <a:cs typeface="Times New Roman" panose="02020603050405020304" pitchFamily="18" charset="0"/>
              </a:rPr>
              <a:t>0 </a:t>
            </a:r>
            <a:r>
              <a:rPr lang="es-MX" sz="2400" dirty="0">
                <a:solidFill>
                  <a:schemeClr val="tx1"/>
                </a:solidFill>
              </a:rPr>
              <a:t>o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rPr>
              <a:t>no existe, son importantes. </a:t>
            </a:r>
          </a:p>
          <a:p>
            <a:pPr marL="0" indent="0" algn="ctr">
              <a:buNone/>
            </a:pPr>
            <a:r>
              <a:rPr lang="es-MX" sz="2400" b="1" dirty="0" smtClean="0">
                <a:solidFill>
                  <a:schemeClr val="tx2">
                    <a:lumMod val="50000"/>
                  </a:schemeClr>
                </a:solidFill>
                <a:latin typeface="Times New Roman" panose="02020603050405020304" pitchFamily="18" charset="0"/>
              </a:rPr>
              <a:t>Un </a:t>
            </a:r>
            <a:r>
              <a:rPr lang="es-MX" sz="2400" b="1" dirty="0">
                <a:solidFill>
                  <a:schemeClr val="tx2">
                    <a:lumMod val="50000"/>
                  </a:schemeClr>
                </a:solidFill>
                <a:latin typeface="Times New Roman" panose="02020603050405020304" pitchFamily="18" charset="0"/>
              </a:rPr>
              <a:t>valor crítico de una función </a:t>
            </a:r>
            <a:r>
              <a:rPr lang="es-MX" sz="2400" b="1" i="1" dirty="0">
                <a:solidFill>
                  <a:schemeClr val="tx2">
                    <a:lumMod val="50000"/>
                  </a:schemeClr>
                </a:solidFill>
                <a:latin typeface="Times New Roman" panose="02020603050405020304" pitchFamily="18" charset="0"/>
              </a:rPr>
              <a:t>f(x) </a:t>
            </a:r>
            <a:r>
              <a:rPr lang="es-MX" sz="2400" b="1" dirty="0">
                <a:solidFill>
                  <a:schemeClr val="tx2">
                    <a:lumMod val="50000"/>
                  </a:schemeClr>
                </a:solidFill>
                <a:latin typeface="Times New Roman" panose="02020603050405020304" pitchFamily="18" charset="0"/>
              </a:rPr>
              <a:t>es un número </a:t>
            </a:r>
            <a:r>
              <a:rPr lang="es-MX" sz="2400" b="1" i="1" dirty="0">
                <a:solidFill>
                  <a:schemeClr val="tx2">
                    <a:lumMod val="50000"/>
                  </a:schemeClr>
                </a:solidFill>
                <a:latin typeface="Times New Roman" panose="02020603050405020304" pitchFamily="18" charset="0"/>
              </a:rPr>
              <a:t>c </a:t>
            </a:r>
            <a:r>
              <a:rPr lang="es-MX" sz="2400" b="1" dirty="0">
                <a:solidFill>
                  <a:schemeClr val="tx2">
                    <a:lumMod val="50000"/>
                  </a:schemeClr>
                </a:solidFill>
                <a:latin typeface="Times New Roman" panose="02020603050405020304" pitchFamily="18" charset="0"/>
              </a:rPr>
              <a:t>en su dominio para el cual </a:t>
            </a:r>
            <a:r>
              <a:rPr lang="es-MX" sz="2400" b="1" i="1" dirty="0">
                <a:solidFill>
                  <a:schemeClr val="tx2">
                    <a:lumMod val="50000"/>
                  </a:schemeClr>
                </a:solidFill>
                <a:latin typeface="Times New Roman" panose="02020603050405020304" pitchFamily="18" charset="0"/>
              </a:rPr>
              <a:t>f'</a:t>
            </a:r>
            <a:r>
              <a:rPr lang="es-MX" sz="2400" b="1" dirty="0">
                <a:solidFill>
                  <a:schemeClr val="tx2">
                    <a:lumMod val="50000"/>
                  </a:schemeClr>
                </a:solidFill>
                <a:latin typeface="Times New Roman" panose="02020603050405020304" pitchFamily="18" charset="0"/>
              </a:rPr>
              <a:t>(</a:t>
            </a:r>
            <a:r>
              <a:rPr lang="es-MX" sz="2400" b="1" i="1" dirty="0">
                <a:solidFill>
                  <a:schemeClr val="tx2">
                    <a:lumMod val="50000"/>
                  </a:schemeClr>
                </a:solidFill>
                <a:latin typeface="Times New Roman" panose="02020603050405020304" pitchFamily="18" charset="0"/>
              </a:rPr>
              <a:t>c</a:t>
            </a:r>
            <a:r>
              <a:rPr lang="es-MX" sz="2400" b="1" dirty="0" smtClean="0">
                <a:solidFill>
                  <a:schemeClr val="tx2">
                    <a:lumMod val="50000"/>
                  </a:schemeClr>
                </a:solidFill>
                <a:latin typeface="Times New Roman" panose="02020603050405020304" pitchFamily="18" charset="0"/>
              </a:rPr>
              <a:t>) </a:t>
            </a:r>
            <a:r>
              <a:rPr lang="es-MX" sz="2400" b="1" i="1" dirty="0" smtClean="0">
                <a:solidFill>
                  <a:schemeClr val="tx2">
                    <a:lumMod val="50000"/>
                  </a:schemeClr>
                </a:solidFill>
                <a:latin typeface="Times New Roman" panose="02020603050405020304" pitchFamily="18" charset="0"/>
              </a:rPr>
              <a:t>= </a:t>
            </a:r>
            <a:r>
              <a:rPr lang="es-MX" sz="2400" b="1" dirty="0" smtClean="0">
                <a:solidFill>
                  <a:schemeClr val="tx2">
                    <a:lumMod val="50000"/>
                  </a:schemeClr>
                </a:solidFill>
                <a:latin typeface="Times New Roman" panose="02020603050405020304" pitchFamily="18" charset="0"/>
              </a:rPr>
              <a:t>0 </a:t>
            </a:r>
            <a:r>
              <a:rPr lang="es-MX" sz="2400" b="1" dirty="0" err="1">
                <a:solidFill>
                  <a:schemeClr val="tx2">
                    <a:lumMod val="50000"/>
                  </a:schemeClr>
                </a:solidFill>
                <a:latin typeface="Times New Roman" panose="02020603050405020304" pitchFamily="18" charset="0"/>
              </a:rPr>
              <a:t>ó</a:t>
            </a:r>
            <a:r>
              <a:rPr lang="es-MX" sz="2400" b="1" dirty="0">
                <a:solidFill>
                  <a:schemeClr val="tx2">
                    <a:lumMod val="50000"/>
                  </a:schemeClr>
                </a:solidFill>
                <a:latin typeface="Times New Roman" panose="02020603050405020304" pitchFamily="18" charset="0"/>
              </a:rPr>
              <a:t> </a:t>
            </a:r>
            <a:r>
              <a:rPr lang="es-MX" sz="2400" b="1" i="1" dirty="0">
                <a:solidFill>
                  <a:schemeClr val="tx2">
                    <a:lumMod val="50000"/>
                  </a:schemeClr>
                </a:solidFill>
                <a:latin typeface="Times New Roman" panose="02020603050405020304" pitchFamily="18" charset="0"/>
              </a:rPr>
              <a:t>f'</a:t>
            </a:r>
            <a:r>
              <a:rPr lang="es-MX" sz="2400" b="1" dirty="0">
                <a:solidFill>
                  <a:schemeClr val="tx2">
                    <a:lumMod val="50000"/>
                  </a:schemeClr>
                </a:solidFill>
                <a:latin typeface="Times New Roman" panose="02020603050405020304" pitchFamily="18" charset="0"/>
              </a:rPr>
              <a:t>(</a:t>
            </a:r>
            <a:r>
              <a:rPr lang="es-MX" sz="2400" b="1" i="1" dirty="0">
                <a:solidFill>
                  <a:schemeClr val="tx2">
                    <a:lumMod val="50000"/>
                  </a:schemeClr>
                </a:solidFill>
                <a:latin typeface="Times New Roman" panose="02020603050405020304" pitchFamily="18" charset="0"/>
              </a:rPr>
              <a:t>c</a:t>
            </a:r>
            <a:r>
              <a:rPr lang="es-MX" sz="2400" b="1" dirty="0">
                <a:solidFill>
                  <a:schemeClr val="tx2">
                    <a:lumMod val="50000"/>
                  </a:schemeClr>
                </a:solidFill>
                <a:latin typeface="Times New Roman" panose="02020603050405020304" pitchFamily="18" charset="0"/>
              </a:rPr>
              <a:t>) no existe. 	</a:t>
            </a:r>
          </a:p>
          <a:p>
            <a:r>
              <a:rPr lang="es-MX" sz="2400" i="1" dirty="0" smtClean="0">
                <a:solidFill>
                  <a:schemeClr val="tx1"/>
                </a:solidFill>
                <a:latin typeface="Times New Roman" panose="02020603050405020304" pitchFamily="18" charset="0"/>
              </a:rPr>
              <a:t>f</a:t>
            </a:r>
            <a:r>
              <a:rPr lang="es-MX" sz="2400" dirty="0" smtClean="0">
                <a:solidFill>
                  <a:schemeClr val="tx1"/>
                </a:solidFill>
                <a:latin typeface="Times New Roman" panose="02020603050405020304" pitchFamily="18" charset="0"/>
              </a:rPr>
              <a:t>(</a:t>
            </a:r>
            <a:r>
              <a:rPr lang="es-MX" sz="2400" i="1" dirty="0" smtClean="0">
                <a:solidFill>
                  <a:schemeClr val="tx1"/>
                </a:solidFill>
                <a:latin typeface="Times New Roman" panose="02020603050405020304" pitchFamily="18" charset="0"/>
              </a:rPr>
              <a:t>c</a:t>
            </a:r>
            <a:r>
              <a:rPr lang="es-MX" sz="2400" dirty="0">
                <a:solidFill>
                  <a:schemeClr val="tx1"/>
                </a:solidFill>
                <a:latin typeface="Times New Roman" panose="02020603050405020304" pitchFamily="18" charset="0"/>
              </a:rPr>
              <a:t>) debe estar definida para que el número </a:t>
            </a:r>
            <a:r>
              <a:rPr lang="es-MX" sz="2400" i="1" dirty="0">
                <a:solidFill>
                  <a:schemeClr val="tx1"/>
                </a:solidFill>
                <a:latin typeface="Times New Roman" panose="02020603050405020304" pitchFamily="18" charset="0"/>
              </a:rPr>
              <a:t>c</a:t>
            </a:r>
            <a:r>
              <a:rPr lang="es-MX" sz="2400" dirty="0">
                <a:solidFill>
                  <a:schemeClr val="tx1"/>
                </a:solidFill>
                <a:latin typeface="Times New Roman" panose="02020603050405020304" pitchFamily="18" charset="0"/>
              </a:rPr>
              <a:t> sea un valor crítico</a:t>
            </a:r>
            <a:r>
              <a:rPr lang="es-MX" sz="2400" dirty="0" smtClean="0">
                <a:solidFill>
                  <a:schemeClr val="tx1"/>
                </a:solidFill>
                <a:latin typeface="Times New Roman" panose="02020603050405020304" pitchFamily="18" charset="0"/>
              </a:rPr>
              <a:t>.</a:t>
            </a:r>
            <a:endParaRPr lang="es-MX" sz="2400" dirty="0" smtClean="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12</a:t>
            </a:fld>
            <a:endParaRPr lang="en-US" dirty="0"/>
          </a:p>
        </p:txBody>
      </p:sp>
      <p:cxnSp>
        <p:nvCxnSpPr>
          <p:cNvPr id="5" name="11 Conector recto"/>
          <p:cNvCxnSpPr/>
          <p:nvPr/>
        </p:nvCxnSpPr>
        <p:spPr>
          <a:xfrm flipV="1">
            <a:off x="870337" y="878725"/>
            <a:ext cx="1065600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87534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607" y="1049306"/>
            <a:ext cx="10905005" cy="5401556"/>
          </a:xfrm>
        </p:spPr>
        <p:txBody>
          <a:bodyPr>
            <a:normAutofit/>
          </a:bodyPr>
          <a:lstStyle/>
          <a:p>
            <a:r>
              <a:rPr lang="es-MX" sz="2400" b="1" dirty="0">
                <a:solidFill>
                  <a:schemeClr val="accent1"/>
                </a:solidFill>
                <a:latin typeface="Arial" panose="020B0604020202020204" pitchFamily="34" charset="0"/>
              </a:rPr>
              <a:t>Teorema</a:t>
            </a:r>
            <a:r>
              <a:rPr lang="es-MX" sz="2400" dirty="0">
                <a:solidFill>
                  <a:schemeClr val="accent1"/>
                </a:solidFill>
                <a:latin typeface="Arial" panose="020B0604020202020204" pitchFamily="34" charset="0"/>
              </a:rPr>
              <a:t>:</a:t>
            </a:r>
            <a:endParaRPr lang="es-MX" sz="3200" dirty="0">
              <a:solidFill>
                <a:schemeClr val="accent1"/>
              </a:solidFill>
              <a:latin typeface="Times New Roman" panose="02020603050405020304" pitchFamily="18" charset="0"/>
            </a:endParaRPr>
          </a:p>
          <a:p>
            <a:pPr marL="0" indent="0" algn="ctr">
              <a:buNone/>
            </a:pPr>
            <a:r>
              <a:rPr lang="es-MX" sz="2400" dirty="0">
                <a:solidFill>
                  <a:schemeClr val="tx1"/>
                </a:solidFill>
              </a:rPr>
              <a:t>Si una función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a:solidFill>
                  <a:schemeClr val="tx1"/>
                </a:solidFill>
              </a:rPr>
              <a:t> tiene un extremo relativo en un número </a:t>
            </a:r>
            <a:r>
              <a:rPr lang="es-MX" sz="2400" i="1" dirty="0">
                <a:solidFill>
                  <a:schemeClr val="tx1"/>
                </a:solidFill>
                <a:latin typeface="Times New Roman" panose="02020603050405020304" pitchFamily="18" charset="0"/>
                <a:cs typeface="Times New Roman" panose="02020603050405020304" pitchFamily="18" charset="0"/>
              </a:rPr>
              <a:t>c</a:t>
            </a:r>
            <a:r>
              <a:rPr lang="es-MX" sz="2400" dirty="0">
                <a:solidFill>
                  <a:schemeClr val="tx1"/>
                </a:solidFill>
              </a:rPr>
              <a:t>, entonces </a:t>
            </a:r>
            <a:r>
              <a:rPr lang="es-MX" sz="2400" i="1" dirty="0">
                <a:solidFill>
                  <a:schemeClr val="tx1"/>
                </a:solidFill>
                <a:latin typeface="Times New Roman" panose="02020603050405020304" pitchFamily="18" charset="0"/>
                <a:cs typeface="Times New Roman" panose="02020603050405020304" pitchFamily="18" charset="0"/>
              </a:rPr>
              <a:t>c</a:t>
            </a:r>
            <a:r>
              <a:rPr lang="es-MX" sz="2400" dirty="0">
                <a:solidFill>
                  <a:schemeClr val="tx1"/>
                </a:solidFill>
              </a:rPr>
              <a:t> es un valor crítico.	</a:t>
            </a:r>
          </a:p>
          <a:p>
            <a:pPr marL="0" indent="0">
              <a:buNone/>
            </a:pPr>
            <a:r>
              <a:rPr lang="es-MX" sz="2400" i="1" dirty="0">
                <a:solidFill>
                  <a:schemeClr val="tx1"/>
                </a:solidFill>
              </a:rPr>
              <a:t> </a:t>
            </a:r>
            <a:endParaRPr lang="es-MX" sz="2400" dirty="0">
              <a:solidFill>
                <a:schemeClr val="tx1"/>
              </a:solidFill>
            </a:endParaRPr>
          </a:p>
          <a:p>
            <a:pPr marL="0" indent="0">
              <a:buNone/>
            </a:pPr>
            <a:r>
              <a:rPr lang="es-MX" sz="2400" dirty="0" smtClean="0">
                <a:solidFill>
                  <a:schemeClr val="tx1"/>
                </a:solidFill>
              </a:rPr>
              <a:t>El </a:t>
            </a:r>
            <a:r>
              <a:rPr lang="es-MX" sz="2400" dirty="0">
                <a:solidFill>
                  <a:schemeClr val="tx1"/>
                </a:solidFill>
              </a:rPr>
              <a:t>teorema </a:t>
            </a:r>
            <a:r>
              <a:rPr lang="es-MX" sz="2400" dirty="0" smtClean="0">
                <a:solidFill>
                  <a:schemeClr val="tx1"/>
                </a:solidFill>
              </a:rPr>
              <a:t>NO </a:t>
            </a:r>
            <a:r>
              <a:rPr lang="es-MX" sz="2400" dirty="0">
                <a:solidFill>
                  <a:schemeClr val="tx1"/>
                </a:solidFill>
              </a:rPr>
              <a:t>dice que en todos los valores críticos habrá un extremo relativo. </a:t>
            </a:r>
          </a:p>
          <a:p>
            <a:endParaRPr lang="es-MX" sz="3200" dirty="0" smtClean="0">
              <a:solidFill>
                <a:schemeClr val="accent1"/>
              </a:solidFill>
              <a:latin typeface="Arial" panose="020B0604020202020204" pitchFamily="34" charset="0"/>
            </a:endParaRPr>
          </a:p>
          <a:p>
            <a:r>
              <a:rPr lang="es-MX" sz="2400" b="1" dirty="0" smtClean="0">
                <a:solidFill>
                  <a:schemeClr val="accent1"/>
                </a:solidFill>
                <a:latin typeface="Arial" panose="020B0604020202020204" pitchFamily="34" charset="0"/>
              </a:rPr>
              <a:t>Teorema</a:t>
            </a:r>
            <a:r>
              <a:rPr lang="es-MX" sz="2400" b="1" dirty="0">
                <a:solidFill>
                  <a:schemeClr val="accent1"/>
                </a:solidFill>
                <a:latin typeface="Arial" panose="020B0604020202020204" pitchFamily="34" charset="0"/>
              </a:rPr>
              <a:t>:</a:t>
            </a:r>
          </a:p>
          <a:p>
            <a:pPr marL="0" indent="0" algn="ctr">
              <a:buNone/>
            </a:pPr>
            <a:r>
              <a:rPr lang="es-MX" sz="2400" dirty="0">
                <a:solidFill>
                  <a:schemeClr val="tx1"/>
                </a:solidFill>
                <a:latin typeface="Arial" panose="020B0604020202020204" pitchFamily="34" charset="0"/>
              </a:rPr>
              <a:t>Si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Arial" panose="020B0604020202020204" pitchFamily="34" charset="0"/>
              </a:rPr>
              <a:t> </a:t>
            </a:r>
            <a:r>
              <a:rPr lang="es-MX" sz="2400" dirty="0">
                <a:solidFill>
                  <a:schemeClr val="tx1"/>
                </a:solidFill>
                <a:latin typeface="Arial" panose="020B0604020202020204" pitchFamily="34" charset="0"/>
              </a:rPr>
              <a:t>es continua en un intervalo cerrado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err="1">
                <a:solidFill>
                  <a:schemeClr val="tx1"/>
                </a:solidFill>
                <a:latin typeface="Times New Roman" panose="02020603050405020304" pitchFamily="18" charset="0"/>
                <a:cs typeface="Times New Roman" panose="02020603050405020304" pitchFamily="18" charset="0"/>
              </a:rPr>
              <a:t>a,b</a:t>
            </a:r>
            <a:r>
              <a:rPr lang="es-MX" sz="2400" dirty="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latin typeface="Arial" panose="020B0604020202020204" pitchFamily="34" charset="0"/>
              </a:rPr>
              <a:t>entonces un extremo absoluto ocurre en un punto frontera del intervalo o en un valor crítico en el intervalo abierto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err="1">
                <a:solidFill>
                  <a:schemeClr val="tx1"/>
                </a:solidFill>
                <a:latin typeface="Times New Roman" panose="02020603050405020304" pitchFamily="18" charset="0"/>
                <a:cs typeface="Times New Roman" panose="02020603050405020304" pitchFamily="18" charset="0"/>
              </a:rPr>
              <a:t>a,b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a:solidFill>
                  <a:schemeClr val="tx1"/>
                </a:solidFill>
                <a:latin typeface="Arial" panose="020B0604020202020204" pitchFamily="34" charset="0"/>
              </a:rPr>
              <a:t>. </a:t>
            </a:r>
          </a:p>
          <a:p>
            <a:endParaRPr lang="es-MX" sz="2400" dirty="0">
              <a:solidFill>
                <a:schemeClr val="accent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2631744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5659" y="234370"/>
            <a:ext cx="9540901" cy="528797"/>
          </a:xfrm>
        </p:spPr>
        <p:txBody>
          <a:bodyPr>
            <a:noAutofit/>
          </a:bodyPr>
          <a:lstStyle/>
          <a:p>
            <a:r>
              <a:rPr lang="es-MX" sz="3200" b="1" dirty="0" smtClean="0">
                <a:solidFill>
                  <a:srgbClr val="C00000"/>
                </a:solidFill>
              </a:rPr>
              <a:t>Máximos y mínimos: el criterio de la primera derivada</a:t>
            </a:r>
            <a:endParaRPr lang="es-MX" sz="3200" b="1" dirty="0">
              <a:solidFill>
                <a:srgbClr val="C00000"/>
              </a:solidFill>
            </a:endParaRPr>
          </a:p>
        </p:txBody>
      </p:sp>
      <p:sp>
        <p:nvSpPr>
          <p:cNvPr id="3" name="Marcador de contenido 2"/>
          <p:cNvSpPr>
            <a:spLocks noGrp="1"/>
          </p:cNvSpPr>
          <p:nvPr>
            <p:ph idx="1"/>
          </p:nvPr>
        </p:nvSpPr>
        <p:spPr>
          <a:xfrm>
            <a:off x="952227" y="1504019"/>
            <a:ext cx="10552386" cy="1763837"/>
          </a:xfrm>
        </p:spPr>
        <p:txBody>
          <a:bodyPr>
            <a:noAutofit/>
          </a:bodyPr>
          <a:lstStyle/>
          <a:p>
            <a:r>
              <a:rPr lang="es-MX" sz="2300" dirty="0">
                <a:solidFill>
                  <a:schemeClr val="tx1"/>
                </a:solidFill>
              </a:rPr>
              <a:t>S</a:t>
            </a:r>
            <a:r>
              <a:rPr lang="es-MX" sz="2300" dirty="0" smtClean="0">
                <a:solidFill>
                  <a:schemeClr val="tx1"/>
                </a:solidFill>
              </a:rPr>
              <a:t>i </a:t>
            </a:r>
            <a:r>
              <a:rPr lang="es-MX" sz="2300" dirty="0">
                <a:solidFill>
                  <a:schemeClr val="tx1"/>
                </a:solidFill>
              </a:rPr>
              <a:t>una función tiene extremos relativos, éstos deben ocurrir en un valor crítico Pero una función no necesariamente tiene un extremo relativo en todos sus valores críticos. </a:t>
            </a:r>
          </a:p>
          <a:p>
            <a:pPr algn="just"/>
            <a:r>
              <a:rPr lang="es-MX" sz="2300" dirty="0" smtClean="0">
                <a:solidFill>
                  <a:schemeClr val="tx1"/>
                </a:solidFill>
              </a:rPr>
              <a:t>Los </a:t>
            </a:r>
            <a:r>
              <a:rPr lang="es-MX" sz="2300" dirty="0">
                <a:solidFill>
                  <a:schemeClr val="tx1"/>
                </a:solidFill>
              </a:rPr>
              <a:t>valores críticos de una función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rPr>
              <a:t> </a:t>
            </a:r>
            <a:r>
              <a:rPr lang="es-MX" sz="2300" dirty="0">
                <a:solidFill>
                  <a:schemeClr val="tx1"/>
                </a:solidFill>
              </a:rPr>
              <a:t>son números en el dominio de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para los cuales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i="1" dirty="0" smtClean="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rPr>
              <a:t>0</a:t>
            </a:r>
            <a:r>
              <a:rPr lang="es-MX" sz="2300" i="1" dirty="0" smtClean="0">
                <a:solidFill>
                  <a:schemeClr val="tx1"/>
                </a:solidFill>
              </a:rPr>
              <a:t> </a:t>
            </a:r>
            <a:r>
              <a:rPr lang="es-MX" sz="2300" dirty="0">
                <a:solidFill>
                  <a:schemeClr val="tx1"/>
                </a:solidFill>
              </a:rPr>
              <a:t>o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rPr>
              <a:t> </a:t>
            </a:r>
            <a:r>
              <a:rPr lang="es-MX" sz="2300" dirty="0">
                <a:solidFill>
                  <a:schemeClr val="tx1"/>
                </a:solidFill>
              </a:rPr>
              <a:t>no está definida</a:t>
            </a:r>
            <a:r>
              <a:rPr lang="es-MX" sz="2300" dirty="0" smtClean="0">
                <a:solidFill>
                  <a:schemeClr val="tx1"/>
                </a:solidFill>
              </a:rPr>
              <a:t>. </a:t>
            </a:r>
            <a:endParaRPr lang="es-MX" sz="2300" dirty="0">
              <a:solidFill>
                <a:schemeClr val="tx1"/>
              </a:solidFill>
            </a:endParaRPr>
          </a:p>
          <a:p>
            <a:endParaRPr lang="es-MX" sz="2300"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14</a:t>
            </a:fld>
            <a:endParaRPr lang="en-US" dirty="0"/>
          </a:p>
        </p:txBody>
      </p:sp>
      <p:sp>
        <p:nvSpPr>
          <p:cNvPr id="5" name="Rectángulo 4"/>
          <p:cNvSpPr/>
          <p:nvPr/>
        </p:nvSpPr>
        <p:spPr>
          <a:xfrm>
            <a:off x="953771" y="3538184"/>
            <a:ext cx="10468953" cy="2877711"/>
          </a:xfrm>
          <a:prstGeom prst="rect">
            <a:avLst/>
          </a:prstGeom>
        </p:spPr>
        <p:txBody>
          <a:bodyPr wrap="square">
            <a:spAutoFit/>
          </a:bodyPr>
          <a:lstStyle/>
          <a:p>
            <a:pPr marL="285750" indent="-285750">
              <a:spcBef>
                <a:spcPts val="1200"/>
              </a:spcBef>
              <a:buClr>
                <a:schemeClr val="accent1"/>
              </a:buClr>
              <a:buFont typeface="Wingdings 3" panose="05040102010807070707" pitchFamily="18" charset="2"/>
              <a:buChar char="´"/>
            </a:pPr>
            <a:r>
              <a:rPr lang="es-MX" sz="2300" dirty="0"/>
              <a:t>Sea </a:t>
            </a:r>
            <a:r>
              <a:rPr lang="es-MX" sz="2300" i="1" dirty="0">
                <a:latin typeface="Times New Roman" panose="02020603050405020304" pitchFamily="18" charset="0"/>
                <a:cs typeface="Times New Roman" panose="02020603050405020304" pitchFamily="18" charset="0"/>
              </a:rPr>
              <a:t>f</a:t>
            </a:r>
            <a:r>
              <a:rPr lang="es-MX" sz="2300" dirty="0">
                <a:latin typeface="Times New Roman" panose="02020603050405020304" pitchFamily="18" charset="0"/>
                <a:cs typeface="Times New Roman" panose="02020603050405020304" pitchFamily="18" charset="0"/>
              </a:rPr>
              <a:t>(</a:t>
            </a:r>
            <a:r>
              <a:rPr lang="es-MX" sz="2300" i="1" dirty="0">
                <a:latin typeface="Times New Roman" panose="02020603050405020304" pitchFamily="18" charset="0"/>
                <a:cs typeface="Times New Roman" panose="02020603050405020304" pitchFamily="18" charset="0"/>
              </a:rPr>
              <a:t>x</a:t>
            </a:r>
            <a:r>
              <a:rPr lang="es-MX" sz="2300" dirty="0">
                <a:latin typeface="Times New Roman" panose="02020603050405020304" pitchFamily="18" charset="0"/>
                <a:cs typeface="Times New Roman" panose="02020603050405020304" pitchFamily="18" charset="0"/>
              </a:rPr>
              <a:t>)</a:t>
            </a:r>
            <a:r>
              <a:rPr lang="es-MX" sz="2300" i="1" dirty="0"/>
              <a:t> </a:t>
            </a:r>
            <a:r>
              <a:rPr lang="es-MX" sz="2300" dirty="0"/>
              <a:t>una función diferenciable en </a:t>
            </a:r>
            <a:r>
              <a:rPr lang="es-MX" sz="2300" dirty="0">
                <a:latin typeface="Times New Roman" panose="02020603050405020304" pitchFamily="18" charset="0"/>
                <a:cs typeface="Times New Roman" panose="02020603050405020304" pitchFamily="18" charset="0"/>
              </a:rPr>
              <a:t>(</a:t>
            </a:r>
            <a:r>
              <a:rPr lang="es-MX" sz="2300" i="1" dirty="0" err="1">
                <a:latin typeface="Times New Roman" panose="02020603050405020304" pitchFamily="18" charset="0"/>
                <a:cs typeface="Times New Roman" panose="02020603050405020304" pitchFamily="18" charset="0"/>
              </a:rPr>
              <a:t>a,b</a:t>
            </a:r>
            <a:r>
              <a:rPr lang="es-MX" sz="2300" dirty="0">
                <a:latin typeface="Times New Roman" panose="02020603050405020304" pitchFamily="18" charset="0"/>
                <a:cs typeface="Times New Roman" panose="02020603050405020304" pitchFamily="18" charset="0"/>
              </a:rPr>
              <a:t>)</a:t>
            </a:r>
            <a:r>
              <a:rPr lang="es-MX" sz="2300" dirty="0"/>
              <a:t> y </a:t>
            </a:r>
            <a:r>
              <a:rPr lang="es-MX" sz="2300" i="1" dirty="0">
                <a:latin typeface="Times New Roman" panose="02020603050405020304" pitchFamily="18" charset="0"/>
                <a:cs typeface="Times New Roman" panose="02020603050405020304" pitchFamily="18" charset="0"/>
              </a:rPr>
              <a:t>c</a:t>
            </a:r>
            <a:r>
              <a:rPr lang="es-MX" sz="2300" i="1" dirty="0"/>
              <a:t> </a:t>
            </a:r>
            <a:r>
              <a:rPr lang="es-MX" sz="2300" dirty="0"/>
              <a:t>un valor crítico tal que </a:t>
            </a:r>
            <a:r>
              <a:rPr lang="es-MX" sz="2300" i="1" dirty="0" smtClean="0">
                <a:latin typeface="Times New Roman" panose="02020603050405020304" pitchFamily="18" charset="0"/>
                <a:cs typeface="Times New Roman" panose="02020603050405020304" pitchFamily="18" charset="0"/>
              </a:rPr>
              <a:t>a &lt; c &lt; b</a:t>
            </a:r>
            <a:r>
              <a:rPr lang="es-MX" sz="2300" dirty="0"/>
              <a:t>. Sería conveniente poder determinar si </a:t>
            </a:r>
            <a:r>
              <a:rPr lang="es-MX" sz="2300" i="1" dirty="0">
                <a:latin typeface="Times New Roman" panose="02020603050405020304" pitchFamily="18" charset="0"/>
                <a:cs typeface="Times New Roman" panose="02020603050405020304" pitchFamily="18" charset="0"/>
              </a:rPr>
              <a:t>f</a:t>
            </a:r>
            <a:r>
              <a:rPr lang="es-MX" sz="2300" dirty="0">
                <a:latin typeface="Times New Roman" panose="02020603050405020304" pitchFamily="18" charset="0"/>
                <a:cs typeface="Times New Roman" panose="02020603050405020304" pitchFamily="18" charset="0"/>
              </a:rPr>
              <a:t>(</a:t>
            </a:r>
            <a:r>
              <a:rPr lang="es-MX" sz="2300" i="1" dirty="0">
                <a:latin typeface="Times New Roman" panose="02020603050405020304" pitchFamily="18" charset="0"/>
                <a:cs typeface="Times New Roman" panose="02020603050405020304" pitchFamily="18" charset="0"/>
              </a:rPr>
              <a:t>c</a:t>
            </a:r>
            <a:r>
              <a:rPr lang="es-MX" sz="2300" dirty="0">
                <a:latin typeface="Times New Roman" panose="02020603050405020304" pitchFamily="18" charset="0"/>
                <a:cs typeface="Times New Roman" panose="02020603050405020304" pitchFamily="18" charset="0"/>
              </a:rPr>
              <a:t>)</a:t>
            </a:r>
            <a:r>
              <a:rPr lang="es-MX" sz="2300" dirty="0"/>
              <a:t> es un máximo o un mínimo relativo de </a:t>
            </a:r>
            <a:r>
              <a:rPr lang="es-MX" sz="2300" i="1" dirty="0">
                <a:latin typeface="Times New Roman" panose="02020603050405020304" pitchFamily="18" charset="0"/>
                <a:cs typeface="Times New Roman" panose="02020603050405020304" pitchFamily="18" charset="0"/>
              </a:rPr>
              <a:t>f</a:t>
            </a:r>
            <a:r>
              <a:rPr lang="es-MX" sz="2300" dirty="0">
                <a:latin typeface="Times New Roman" panose="02020603050405020304" pitchFamily="18" charset="0"/>
                <a:cs typeface="Times New Roman" panose="02020603050405020304" pitchFamily="18" charset="0"/>
              </a:rPr>
              <a:t>(</a:t>
            </a:r>
            <a:r>
              <a:rPr lang="es-MX" sz="2300" i="1" dirty="0">
                <a:latin typeface="Times New Roman" panose="02020603050405020304" pitchFamily="18" charset="0"/>
                <a:cs typeface="Times New Roman" panose="02020603050405020304" pitchFamily="18" charset="0"/>
              </a:rPr>
              <a:t>x</a:t>
            </a:r>
            <a:r>
              <a:rPr lang="es-MX" sz="2300" dirty="0">
                <a:latin typeface="Times New Roman" panose="02020603050405020304" pitchFamily="18" charset="0"/>
                <a:cs typeface="Times New Roman" panose="02020603050405020304" pitchFamily="18" charset="0"/>
              </a:rPr>
              <a:t>)</a:t>
            </a:r>
            <a:r>
              <a:rPr lang="es-MX" sz="2300" dirty="0"/>
              <a:t>, esto nos ayudaría a trazar la gráfica de </a:t>
            </a:r>
            <a:r>
              <a:rPr lang="es-MX" sz="2300" i="1" dirty="0">
                <a:latin typeface="Times New Roman" panose="02020603050405020304" pitchFamily="18" charset="0"/>
                <a:cs typeface="Times New Roman" panose="02020603050405020304" pitchFamily="18" charset="0"/>
              </a:rPr>
              <a:t>f</a:t>
            </a:r>
            <a:r>
              <a:rPr lang="es-MX" sz="2300" dirty="0">
                <a:latin typeface="Times New Roman" panose="02020603050405020304" pitchFamily="18" charset="0"/>
                <a:cs typeface="Times New Roman" panose="02020603050405020304" pitchFamily="18" charset="0"/>
              </a:rPr>
              <a:t>(</a:t>
            </a:r>
            <a:r>
              <a:rPr lang="es-MX" sz="2300" i="1" dirty="0">
                <a:latin typeface="Times New Roman" panose="02020603050405020304" pitchFamily="18" charset="0"/>
                <a:cs typeface="Times New Roman" panose="02020603050405020304" pitchFamily="18" charset="0"/>
              </a:rPr>
              <a:t>x</a:t>
            </a:r>
            <a:r>
              <a:rPr lang="es-MX" sz="2300" dirty="0">
                <a:latin typeface="Times New Roman" panose="02020603050405020304" pitchFamily="18" charset="0"/>
                <a:cs typeface="Times New Roman" panose="02020603050405020304" pitchFamily="18" charset="0"/>
              </a:rPr>
              <a:t>)</a:t>
            </a:r>
            <a:r>
              <a:rPr lang="es-MX" sz="2300" dirty="0"/>
              <a:t>. </a:t>
            </a:r>
            <a:endParaRPr lang="es-MX" sz="2300" dirty="0" smtClean="0"/>
          </a:p>
          <a:p>
            <a:pPr marL="285750" indent="-285750">
              <a:spcBef>
                <a:spcPts val="1200"/>
              </a:spcBef>
              <a:buClr>
                <a:schemeClr val="accent1"/>
              </a:buClr>
              <a:buFont typeface="Wingdings 3" panose="05040102010807070707" pitchFamily="18" charset="2"/>
              <a:buChar char="´"/>
            </a:pPr>
            <a:r>
              <a:rPr lang="es-MX" sz="2300" dirty="0" smtClean="0"/>
              <a:t>En </a:t>
            </a:r>
            <a:r>
              <a:rPr lang="es-MX" sz="2300" dirty="0"/>
              <a:t>los intervalos en los que la función crece, la pendiente de la recta tangente tiene signo positivo, y cuando la función es decreciente, el signo de la pendiente es negativo. </a:t>
            </a:r>
          </a:p>
          <a:p>
            <a:pPr marL="285750" indent="-285750">
              <a:spcBef>
                <a:spcPts val="1200"/>
              </a:spcBef>
              <a:buClr>
                <a:schemeClr val="accent1"/>
              </a:buClr>
              <a:buFont typeface="Wingdings 3" panose="05040102010807070707" pitchFamily="18" charset="2"/>
              <a:buChar char="´"/>
            </a:pPr>
            <a:r>
              <a:rPr lang="es-MX" sz="2300" dirty="0" smtClean="0"/>
              <a:t>Las </a:t>
            </a:r>
            <a:r>
              <a:rPr lang="es-MX" sz="2300" dirty="0"/>
              <a:t>pendientes cambian de signo en los valores críticos. </a:t>
            </a:r>
          </a:p>
        </p:txBody>
      </p:sp>
      <p:cxnSp>
        <p:nvCxnSpPr>
          <p:cNvPr id="6" name="11 Conector recto"/>
          <p:cNvCxnSpPr/>
          <p:nvPr/>
        </p:nvCxnSpPr>
        <p:spPr>
          <a:xfrm flipV="1">
            <a:off x="952226"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131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4651" y="1173707"/>
            <a:ext cx="10469843" cy="5122159"/>
          </a:xfrm>
        </p:spPr>
        <p:txBody>
          <a:bodyPr>
            <a:noAutofit/>
          </a:bodyPr>
          <a:lstStyle/>
          <a:p>
            <a:r>
              <a:rPr lang="es-MX" sz="2300" dirty="0">
                <a:solidFill>
                  <a:schemeClr val="tx1"/>
                </a:solidFill>
              </a:rPr>
              <a:t>Teorema: Criterio de la primera derivada para extremos relativos.</a:t>
            </a:r>
          </a:p>
          <a:p>
            <a:r>
              <a:rPr lang="es-MX" sz="2300" dirty="0">
                <a:solidFill>
                  <a:schemeClr val="tx1"/>
                </a:solidFill>
              </a:rPr>
              <a:t>Sea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continua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err="1">
                <a:solidFill>
                  <a:schemeClr val="tx1"/>
                </a:solidFill>
                <a:latin typeface="Times New Roman" panose="02020603050405020304" pitchFamily="18" charset="0"/>
                <a:cs typeface="Times New Roman" panose="02020603050405020304" pitchFamily="18" charset="0"/>
              </a:rPr>
              <a:t>a,b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y diferenciable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err="1">
                <a:solidFill>
                  <a:schemeClr val="tx1"/>
                </a:solidFill>
                <a:latin typeface="Times New Roman" panose="02020603050405020304" pitchFamily="18" charset="0"/>
                <a:cs typeface="Times New Roman" panose="02020603050405020304" pitchFamily="18" charset="0"/>
              </a:rPr>
              <a:t>a,b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excepto posiblemente en el valor crítico </a:t>
            </a:r>
            <a:r>
              <a:rPr lang="es-MX" sz="2300" i="1" dirty="0">
                <a:solidFill>
                  <a:schemeClr val="tx1"/>
                </a:solidFill>
                <a:latin typeface="Times New Roman" panose="02020603050405020304" pitchFamily="18" charset="0"/>
                <a:cs typeface="Times New Roman" panose="02020603050405020304" pitchFamily="18" charset="0"/>
              </a:rPr>
              <a:t>c</a:t>
            </a:r>
            <a:r>
              <a:rPr lang="es-MX" sz="2300" dirty="0">
                <a:solidFill>
                  <a:schemeClr val="tx1"/>
                </a:solidFill>
              </a:rPr>
              <a:t>. </a:t>
            </a:r>
          </a:p>
          <a:p>
            <a:pPr lvl="1">
              <a:buFont typeface="Symbol" panose="05050102010706020507" pitchFamily="18" charset="2"/>
              <a:buChar char="·"/>
            </a:pPr>
            <a:r>
              <a:rPr lang="es-MX" sz="2300" dirty="0">
                <a:solidFill>
                  <a:schemeClr val="tx1"/>
                </a:solidFill>
              </a:rPr>
              <a:t>Si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smtClean="0">
                <a:solidFill>
                  <a:schemeClr val="tx1"/>
                </a:solidFill>
                <a:latin typeface="Times New Roman" panose="02020603050405020304" pitchFamily="18" charset="0"/>
                <a:cs typeface="Times New Roman" panose="02020603050405020304" pitchFamily="18" charset="0"/>
              </a:rPr>
              <a:t>) &gt; 0</a:t>
            </a:r>
            <a:r>
              <a:rPr lang="es-MX" sz="2300" dirty="0" smtClean="0">
                <a:solidFill>
                  <a:schemeClr val="tx1"/>
                </a:solidFill>
              </a:rPr>
              <a:t> </a:t>
            </a:r>
            <a:r>
              <a:rPr lang="es-MX" sz="2300" dirty="0">
                <a:solidFill>
                  <a:schemeClr val="tx1"/>
                </a:solidFill>
              </a:rPr>
              <a:t>para </a:t>
            </a:r>
            <a:r>
              <a:rPr lang="es-MX" sz="2300" i="1" dirty="0" smtClean="0">
                <a:solidFill>
                  <a:schemeClr val="tx1"/>
                </a:solidFill>
                <a:latin typeface="Times New Roman" panose="02020603050405020304" pitchFamily="18" charset="0"/>
                <a:cs typeface="Times New Roman" panose="02020603050405020304" pitchFamily="18" charset="0"/>
              </a:rPr>
              <a:t>a &lt; x &lt; c</a:t>
            </a:r>
            <a:r>
              <a:rPr lang="es-MX" sz="2300" dirty="0" smtClean="0">
                <a:solidFill>
                  <a:schemeClr val="tx1"/>
                </a:solidFill>
              </a:rPr>
              <a:t> </a:t>
            </a:r>
            <a:r>
              <a:rPr lang="es-MX" sz="2300" dirty="0">
                <a:solidFill>
                  <a:schemeClr val="tx1"/>
                </a:solidFill>
              </a:rPr>
              <a:t>y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latin typeface="Times New Roman" panose="02020603050405020304" pitchFamily="18" charset="0"/>
                <a:cs typeface="Times New Roman" panose="02020603050405020304" pitchFamily="18" charset="0"/>
              </a:rPr>
              <a:t>&lt; 0</a:t>
            </a:r>
            <a:r>
              <a:rPr lang="es-MX" sz="2300" dirty="0">
                <a:solidFill>
                  <a:schemeClr val="tx1"/>
                </a:solidFill>
              </a:rPr>
              <a:t> para </a:t>
            </a:r>
            <a:r>
              <a:rPr lang="es-MX" sz="2300" i="1" dirty="0" smtClean="0">
                <a:solidFill>
                  <a:schemeClr val="tx1"/>
                </a:solidFill>
                <a:latin typeface="Times New Roman" panose="02020603050405020304" pitchFamily="18" charset="0"/>
                <a:cs typeface="Times New Roman" panose="02020603050405020304" pitchFamily="18" charset="0"/>
              </a:rPr>
              <a:t>c &lt; x &lt; b</a:t>
            </a:r>
            <a:r>
              <a:rPr lang="es-MX" sz="2300" dirty="0" smtClean="0">
                <a:solidFill>
                  <a:schemeClr val="tx1"/>
                </a:solidFill>
              </a:rPr>
              <a:t> </a:t>
            </a:r>
            <a:r>
              <a:rPr lang="es-MX" sz="2300" dirty="0">
                <a:solidFill>
                  <a:schemeClr val="tx1"/>
                </a:solidFill>
              </a:rPr>
              <a:t>entonces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c</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es un </a:t>
            </a:r>
            <a:r>
              <a:rPr lang="es-MX" sz="2300" b="1" dirty="0">
                <a:solidFill>
                  <a:schemeClr val="tx1"/>
                </a:solidFill>
                <a:effectLst>
                  <a:outerShdw blurRad="38100" dist="38100" dir="2700000" algn="tl">
                    <a:srgbClr val="000000">
                      <a:alpha val="43137"/>
                    </a:srgbClr>
                  </a:outerShdw>
                </a:effectLst>
              </a:rPr>
              <a:t>máximo</a:t>
            </a:r>
            <a:r>
              <a:rPr lang="es-MX" sz="2300" dirty="0">
                <a:solidFill>
                  <a:schemeClr val="tx1"/>
                </a:solidFill>
              </a:rPr>
              <a:t> relativo. </a:t>
            </a:r>
          </a:p>
          <a:p>
            <a:pPr lvl="1">
              <a:buFont typeface="Symbol" panose="05050102010706020507" pitchFamily="18" charset="2"/>
              <a:buChar char="·"/>
            </a:pPr>
            <a:r>
              <a:rPr lang="es-MX" sz="2300" dirty="0">
                <a:solidFill>
                  <a:schemeClr val="tx1"/>
                </a:solidFill>
              </a:rPr>
              <a:t>Si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rPr>
              <a:t>&lt; </a:t>
            </a:r>
            <a:r>
              <a:rPr lang="es-MX" sz="2300" dirty="0">
                <a:solidFill>
                  <a:schemeClr val="tx1"/>
                </a:solidFill>
                <a:latin typeface="Times New Roman" panose="02020603050405020304" pitchFamily="18" charset="0"/>
                <a:cs typeface="Times New Roman" panose="02020603050405020304" pitchFamily="18" charset="0"/>
              </a:rPr>
              <a:t>0</a:t>
            </a:r>
            <a:r>
              <a:rPr lang="es-MX" sz="2300" dirty="0" smtClean="0">
                <a:solidFill>
                  <a:schemeClr val="tx1"/>
                </a:solidFill>
              </a:rPr>
              <a:t> </a:t>
            </a:r>
            <a:r>
              <a:rPr lang="es-MX" sz="2300" dirty="0">
                <a:solidFill>
                  <a:schemeClr val="tx1"/>
                </a:solidFill>
              </a:rPr>
              <a:t>para </a:t>
            </a:r>
            <a:r>
              <a:rPr lang="es-MX" sz="2300" i="1" dirty="0">
                <a:solidFill>
                  <a:schemeClr val="tx1"/>
                </a:solidFill>
                <a:latin typeface="Times New Roman" panose="02020603050405020304" pitchFamily="18" charset="0"/>
                <a:cs typeface="Times New Roman" panose="02020603050405020304" pitchFamily="18" charset="0"/>
              </a:rPr>
              <a:t>a &lt; x &lt; c</a:t>
            </a:r>
            <a:r>
              <a:rPr lang="es-MX" sz="2300" dirty="0" smtClean="0">
                <a:solidFill>
                  <a:schemeClr val="tx1"/>
                </a:solidFill>
              </a:rPr>
              <a:t> </a:t>
            </a:r>
            <a:r>
              <a:rPr lang="es-MX" sz="2300" dirty="0">
                <a:solidFill>
                  <a:schemeClr val="tx1"/>
                </a:solidFill>
              </a:rPr>
              <a:t>y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rPr>
              <a:t>&gt; </a:t>
            </a:r>
            <a:r>
              <a:rPr lang="es-MX" sz="2300" dirty="0">
                <a:solidFill>
                  <a:schemeClr val="tx1"/>
                </a:solidFill>
                <a:latin typeface="Times New Roman" panose="02020603050405020304" pitchFamily="18" charset="0"/>
                <a:cs typeface="Times New Roman" panose="02020603050405020304" pitchFamily="18" charset="0"/>
              </a:rPr>
              <a:t>0</a:t>
            </a:r>
            <a:r>
              <a:rPr lang="es-MX" sz="2300" dirty="0" smtClean="0">
                <a:solidFill>
                  <a:schemeClr val="tx1"/>
                </a:solidFill>
              </a:rPr>
              <a:t> </a:t>
            </a:r>
            <a:r>
              <a:rPr lang="es-MX" sz="2300" dirty="0">
                <a:solidFill>
                  <a:schemeClr val="tx1"/>
                </a:solidFill>
              </a:rPr>
              <a:t>para </a:t>
            </a:r>
            <a:r>
              <a:rPr lang="es-MX" sz="2300" i="1" dirty="0">
                <a:solidFill>
                  <a:schemeClr val="tx1"/>
                </a:solidFill>
                <a:latin typeface="Times New Roman" panose="02020603050405020304" pitchFamily="18" charset="0"/>
                <a:cs typeface="Times New Roman" panose="02020603050405020304" pitchFamily="18" charset="0"/>
              </a:rPr>
              <a:t>c &lt; x &lt; b</a:t>
            </a:r>
            <a:r>
              <a:rPr lang="es-MX" sz="2300" i="1" dirty="0" smtClean="0">
                <a:solidFill>
                  <a:schemeClr val="tx1"/>
                </a:solidFill>
              </a:rPr>
              <a:t> </a:t>
            </a:r>
            <a:r>
              <a:rPr lang="es-MX" sz="2300" dirty="0">
                <a:solidFill>
                  <a:schemeClr val="tx1"/>
                </a:solidFill>
              </a:rPr>
              <a:t>entonces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c</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rPr>
              <a:t> </a:t>
            </a:r>
            <a:r>
              <a:rPr lang="es-MX" sz="2300" dirty="0">
                <a:solidFill>
                  <a:schemeClr val="tx1"/>
                </a:solidFill>
              </a:rPr>
              <a:t>es un </a:t>
            </a:r>
            <a:r>
              <a:rPr lang="es-MX" sz="2300" b="1" dirty="0">
                <a:solidFill>
                  <a:schemeClr val="tx1"/>
                </a:solidFill>
                <a:effectLst>
                  <a:outerShdw blurRad="38100" dist="38100" dir="2700000" algn="tl">
                    <a:srgbClr val="000000">
                      <a:alpha val="43137"/>
                    </a:srgbClr>
                  </a:outerShdw>
                </a:effectLst>
              </a:rPr>
              <a:t>mínimo</a:t>
            </a:r>
            <a:r>
              <a:rPr lang="es-MX" sz="2300" dirty="0">
                <a:solidFill>
                  <a:schemeClr val="tx1"/>
                </a:solidFill>
              </a:rPr>
              <a:t> relativo. 	</a:t>
            </a:r>
          </a:p>
          <a:p>
            <a:pPr>
              <a:buFont typeface="Symbol" panose="05050102010706020507" pitchFamily="18" charset="2"/>
              <a:buChar char="·"/>
            </a:pPr>
            <a:endParaRPr lang="es-MX" sz="2300" dirty="0" smtClean="0">
              <a:solidFill>
                <a:schemeClr val="tx1"/>
              </a:solidFill>
            </a:endParaRPr>
          </a:p>
          <a:p>
            <a:r>
              <a:rPr lang="es-MX" sz="2300" dirty="0">
                <a:solidFill>
                  <a:schemeClr val="tx1"/>
                </a:solidFill>
              </a:rPr>
              <a:t>Si el signo de la derivada cambia al evaluarla sobre los intervalos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err="1">
                <a:solidFill>
                  <a:schemeClr val="tx1"/>
                </a:solidFill>
                <a:latin typeface="Times New Roman" panose="02020603050405020304" pitchFamily="18" charset="0"/>
                <a:cs typeface="Times New Roman" panose="02020603050405020304" pitchFamily="18" charset="0"/>
              </a:rPr>
              <a:t>a,c</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y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err="1">
                <a:solidFill>
                  <a:schemeClr val="tx1"/>
                </a:solidFill>
                <a:latin typeface="Times New Roman" panose="02020603050405020304" pitchFamily="18" charset="0"/>
                <a:cs typeface="Times New Roman" panose="02020603050405020304" pitchFamily="18" charset="0"/>
              </a:rPr>
              <a:t>c,b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entonces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c</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es un máximo o mínimo relativo. ¿Cuáles son el máximo y mínimo relativos? </a:t>
            </a:r>
          </a:p>
          <a:p>
            <a:r>
              <a:rPr lang="es-MX" sz="2300" dirty="0" smtClean="0">
                <a:solidFill>
                  <a:schemeClr val="tx1"/>
                </a:solidFill>
              </a:rPr>
              <a:t>Si </a:t>
            </a:r>
            <a:r>
              <a:rPr lang="es-MX" sz="2300" dirty="0">
                <a:solidFill>
                  <a:schemeClr val="tx1"/>
                </a:solidFill>
              </a:rPr>
              <a:t>la derivada no cambia de signo en el valor crítico </a:t>
            </a:r>
            <a:r>
              <a:rPr lang="es-MX" sz="2300" i="1" dirty="0">
                <a:solidFill>
                  <a:schemeClr val="tx1"/>
                </a:solidFill>
                <a:latin typeface="Times New Roman" panose="02020603050405020304" pitchFamily="18" charset="0"/>
                <a:cs typeface="Times New Roman" panose="02020603050405020304" pitchFamily="18" charset="0"/>
              </a:rPr>
              <a:t>c</a:t>
            </a:r>
            <a:r>
              <a:rPr lang="es-MX" sz="2300" dirty="0">
                <a:solidFill>
                  <a:schemeClr val="tx1"/>
                </a:solidFill>
              </a:rPr>
              <a:t>, entonces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c</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NO es un extremo relativo. </a:t>
            </a:r>
          </a:p>
          <a:p>
            <a:pPr>
              <a:buFont typeface="Symbol" panose="05050102010706020507" pitchFamily="18" charset="2"/>
              <a:buChar char="·"/>
            </a:pPr>
            <a:endParaRPr lang="es-MX" sz="2300" dirty="0">
              <a:solidFill>
                <a:schemeClr val="tx1"/>
              </a:solidFill>
            </a:endParaRPr>
          </a:p>
          <a:p>
            <a:pPr algn="ctr"/>
            <a:endParaRPr lang="es-MX" sz="2300" dirty="0">
              <a:solidFill>
                <a:schemeClr val="tx1"/>
              </a:solidFill>
            </a:endParaRPr>
          </a:p>
          <a:p>
            <a:endParaRPr lang="es-MX" sz="2300"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1207310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63905" y="1459042"/>
            <a:ext cx="4302179" cy="444708"/>
          </a:xfrm>
        </p:spPr>
        <p:txBody>
          <a:bodyPr>
            <a:noAutofit/>
          </a:bodyPr>
          <a:lstStyle/>
          <a:p>
            <a:pPr marL="0" indent="0">
              <a:buNone/>
            </a:pPr>
            <a:r>
              <a:rPr lang="es-MX" sz="2000" dirty="0" smtClean="0">
                <a:solidFill>
                  <a:schemeClr val="tx1"/>
                </a:solidFill>
              </a:rPr>
              <a:t>Obteniendo los números críticos</a:t>
            </a:r>
            <a:endParaRPr lang="es-MX" sz="2000" dirty="0">
              <a:solidFill>
                <a:schemeClr val="tx1"/>
              </a:solidFill>
            </a:endParaRPr>
          </a:p>
        </p:txBody>
      </p:sp>
      <p:sp>
        <p:nvSpPr>
          <p:cNvPr id="4" name="Marcador de número de diapositiva 3"/>
          <p:cNvSpPr>
            <a:spLocks noGrp="1"/>
          </p:cNvSpPr>
          <p:nvPr>
            <p:ph type="sldNum" sz="quarter" idx="12"/>
          </p:nvPr>
        </p:nvSpPr>
        <p:spPr>
          <a:xfrm>
            <a:off x="8610600" y="6369998"/>
            <a:ext cx="2743200" cy="365125"/>
          </a:xfrm>
        </p:spPr>
        <p:txBody>
          <a:bodyPr/>
          <a:lstStyle/>
          <a:p>
            <a:fld id="{6D22F896-40B5-4ADD-8801-0D06FADFA095}" type="slidenum">
              <a:rPr lang="en-US" smtClean="0"/>
              <a:t>16</a:t>
            </a:fld>
            <a:endParaRPr lang="en-US" dirty="0"/>
          </a:p>
        </p:txBody>
      </p:sp>
      <p:graphicFrame>
        <p:nvGraphicFramePr>
          <p:cNvPr id="6" name="Objeto 5"/>
          <p:cNvGraphicFramePr>
            <a:graphicFrameLocks noChangeAspect="1"/>
          </p:cNvGraphicFramePr>
          <p:nvPr>
            <p:extLst>
              <p:ext uri="{D42A27DB-BD31-4B8C-83A1-F6EECF244321}">
                <p14:modId xmlns:p14="http://schemas.microsoft.com/office/powerpoint/2010/main" val="3120352037"/>
              </p:ext>
            </p:extLst>
          </p:nvPr>
        </p:nvGraphicFramePr>
        <p:xfrm>
          <a:off x="1663906" y="924307"/>
          <a:ext cx="2286000" cy="342900"/>
        </p:xfrm>
        <a:graphic>
          <a:graphicData uri="http://schemas.openxmlformats.org/presentationml/2006/ole">
            <mc:AlternateContent xmlns:mc="http://schemas.openxmlformats.org/markup-compatibility/2006">
              <mc:Choice xmlns:v="urn:schemas-microsoft-com:vml" Requires="v">
                <p:oleObj spid="_x0000_s96379" name="Ecuación" r:id="rId3" imgW="1524000" imgH="228600" progId="Equation.3">
                  <p:embed/>
                </p:oleObj>
              </mc:Choice>
              <mc:Fallback>
                <p:oleObj name="Ecuación" r:id="rId3" imgW="15240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3906" y="924307"/>
                        <a:ext cx="22860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3787035712"/>
              </p:ext>
            </p:extLst>
          </p:nvPr>
        </p:nvGraphicFramePr>
        <p:xfrm>
          <a:off x="1663906" y="2095585"/>
          <a:ext cx="2362200" cy="1066800"/>
        </p:xfrm>
        <a:graphic>
          <a:graphicData uri="http://schemas.openxmlformats.org/presentationml/2006/ole">
            <mc:AlternateContent xmlns:mc="http://schemas.openxmlformats.org/markup-compatibility/2006">
              <mc:Choice xmlns:v="urn:schemas-microsoft-com:vml" Requires="v">
                <p:oleObj spid="_x0000_s96380" name="Ecuación" r:id="rId5" imgW="1574800" imgH="711200" progId="Equation.3">
                  <p:embed/>
                </p:oleObj>
              </mc:Choice>
              <mc:Fallback>
                <p:oleObj name="Ecuación" r:id="rId5" imgW="1574800" imgH="711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63906" y="2095585"/>
                        <a:ext cx="23622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ángulo 8"/>
          <p:cNvSpPr/>
          <p:nvPr/>
        </p:nvSpPr>
        <p:spPr>
          <a:xfrm>
            <a:off x="1663906" y="3309250"/>
            <a:ext cx="1476686" cy="368755"/>
          </a:xfrm>
          <a:prstGeom prst="rect">
            <a:avLst/>
          </a:prstGeom>
        </p:spPr>
        <p:txBody>
          <a:bodyPr wrap="none">
            <a:spAutoFit/>
          </a:bodyPr>
          <a:lstStyle/>
          <a:p>
            <a:pPr>
              <a:lnSpc>
                <a:spcPct val="107000"/>
              </a:lnSpc>
              <a:spcAft>
                <a:spcPts val="800"/>
              </a:spcAft>
            </a:pPr>
            <a:r>
              <a:rPr lang="es-MX" i="1" dirty="0" smtClean="0">
                <a:latin typeface="Times New Roman" panose="02020603050405020304" pitchFamily="18" charset="0"/>
                <a:ea typeface="Calibri" panose="020F0502020204030204" pitchFamily="34" charset="0"/>
                <a:cs typeface="Times New Roman" panose="02020603050405020304" pitchFamily="18" charset="0"/>
              </a:rPr>
              <a:t>x</a:t>
            </a:r>
            <a:r>
              <a:rPr lang="es-MX" dirty="0" smtClean="0">
                <a:latin typeface="Times New Roman" panose="02020603050405020304" pitchFamily="18" charset="0"/>
                <a:ea typeface="Calibri" panose="020F0502020204030204" pitchFamily="34" charset="0"/>
                <a:cs typeface="Times New Roman" panose="02020603050405020304" pitchFamily="18" charset="0"/>
              </a:rPr>
              <a:t> </a:t>
            </a:r>
            <a:r>
              <a:rPr lang="es-MX" dirty="0">
                <a:latin typeface="Times New Roman" panose="02020603050405020304" pitchFamily="18" charset="0"/>
                <a:ea typeface="Calibri" panose="020F0502020204030204" pitchFamily="34" charset="0"/>
                <a:cs typeface="Times New Roman" panose="02020603050405020304" pitchFamily="18" charset="0"/>
              </a:rPr>
              <a:t>= -1,    </a:t>
            </a:r>
            <a:r>
              <a:rPr lang="es-MX" i="1" dirty="0">
                <a:latin typeface="Times New Roman" panose="02020603050405020304" pitchFamily="18" charset="0"/>
                <a:ea typeface="Calibri" panose="020F0502020204030204" pitchFamily="34" charset="0"/>
                <a:cs typeface="Times New Roman" panose="02020603050405020304" pitchFamily="18" charset="0"/>
              </a:rPr>
              <a:t>x</a:t>
            </a:r>
            <a:r>
              <a:rPr lang="es-MX" dirty="0">
                <a:latin typeface="Times New Roman" panose="02020603050405020304" pitchFamily="18" charset="0"/>
                <a:ea typeface="Calibri" panose="020F0502020204030204" pitchFamily="34" charset="0"/>
                <a:cs typeface="Times New Roman" panose="02020603050405020304" pitchFamily="18" charset="0"/>
              </a:rPr>
              <a:t> = 3</a:t>
            </a:r>
            <a:endParaRPr lang="es-MX"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Marcador de contenido 2"/>
          <p:cNvSpPr txBox="1">
            <a:spLocks/>
          </p:cNvSpPr>
          <p:nvPr/>
        </p:nvSpPr>
        <p:spPr>
          <a:xfrm>
            <a:off x="1663906" y="3844811"/>
            <a:ext cx="4432094" cy="444708"/>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sz="2000" b="1" dirty="0" smtClean="0">
                <a:solidFill>
                  <a:schemeClr val="tx1"/>
                </a:solidFill>
              </a:rPr>
              <a:t>Los cuales nos da un valor de </a:t>
            </a:r>
            <a:r>
              <a:rPr lang="es-MX" sz="2000" b="1" i="1" dirty="0" smtClean="0">
                <a:solidFill>
                  <a:schemeClr val="tx1"/>
                </a:solidFill>
                <a:latin typeface="Times New Roman" panose="02020603050405020304" pitchFamily="18" charset="0"/>
                <a:cs typeface="Times New Roman" panose="02020603050405020304" pitchFamily="18" charset="0"/>
              </a:rPr>
              <a:t>f</a:t>
            </a:r>
            <a:r>
              <a:rPr lang="es-MX" sz="2000" b="1" dirty="0" smtClean="0">
                <a:solidFill>
                  <a:schemeClr val="tx1"/>
                </a:solidFill>
                <a:latin typeface="Times New Roman" panose="02020603050405020304" pitchFamily="18" charset="0"/>
                <a:cs typeface="Times New Roman" panose="02020603050405020304" pitchFamily="18" charset="0"/>
              </a:rPr>
              <a:t>(</a:t>
            </a:r>
            <a:r>
              <a:rPr lang="es-MX" sz="2000" b="1" i="1" dirty="0" smtClean="0">
                <a:solidFill>
                  <a:schemeClr val="tx1"/>
                </a:solidFill>
                <a:latin typeface="Times New Roman" panose="02020603050405020304" pitchFamily="18" charset="0"/>
                <a:cs typeface="Times New Roman" panose="02020603050405020304" pitchFamily="18" charset="0"/>
              </a:rPr>
              <a:t>x</a:t>
            </a:r>
            <a:r>
              <a:rPr lang="es-MX" sz="2000" b="1" dirty="0" smtClean="0">
                <a:solidFill>
                  <a:schemeClr val="tx1"/>
                </a:solidFill>
                <a:latin typeface="Times New Roman" panose="02020603050405020304" pitchFamily="18" charset="0"/>
                <a:cs typeface="Times New Roman" panose="02020603050405020304" pitchFamily="18" charset="0"/>
              </a:rPr>
              <a:t>)</a:t>
            </a:r>
            <a:endParaRPr lang="es-MX" sz="20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12" name="Objeto 11"/>
          <p:cNvGraphicFramePr>
            <a:graphicFrameLocks noChangeAspect="1"/>
          </p:cNvGraphicFramePr>
          <p:nvPr>
            <p:extLst>
              <p:ext uri="{D42A27DB-BD31-4B8C-83A1-F6EECF244321}">
                <p14:modId xmlns:p14="http://schemas.microsoft.com/office/powerpoint/2010/main" val="987928763"/>
              </p:ext>
            </p:extLst>
          </p:nvPr>
        </p:nvGraphicFramePr>
        <p:xfrm>
          <a:off x="1663906" y="4380372"/>
          <a:ext cx="3543300" cy="762000"/>
        </p:xfrm>
        <a:graphic>
          <a:graphicData uri="http://schemas.openxmlformats.org/presentationml/2006/ole">
            <mc:AlternateContent xmlns:mc="http://schemas.openxmlformats.org/markup-compatibility/2006">
              <mc:Choice xmlns:v="urn:schemas-microsoft-com:vml" Requires="v">
                <p:oleObj spid="_x0000_s96381" name="Ecuación" r:id="rId7" imgW="2362200" imgH="508000" progId="Equation.3">
                  <p:embed/>
                </p:oleObj>
              </mc:Choice>
              <mc:Fallback>
                <p:oleObj name="Ecuación" r:id="rId7" imgW="2362200" imgH="5080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63906" y="4380372"/>
                        <a:ext cx="35433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ángulo 12"/>
          <p:cNvSpPr/>
          <p:nvPr/>
        </p:nvSpPr>
        <p:spPr>
          <a:xfrm>
            <a:off x="1663906" y="5315841"/>
            <a:ext cx="6096000" cy="369332"/>
          </a:xfrm>
          <a:prstGeom prst="rect">
            <a:avLst/>
          </a:prstGeom>
        </p:spPr>
        <p:txBody>
          <a:bodyPr>
            <a:spAutoFit/>
          </a:bodyPr>
          <a:lstStyle/>
          <a:p>
            <a:r>
              <a:rPr lang="es-MX" b="1" dirty="0" smtClean="0"/>
              <a:t>Los </a:t>
            </a:r>
            <a:r>
              <a:rPr lang="es-MX" b="1" dirty="0"/>
              <a:t>extremos relativos de </a:t>
            </a:r>
            <a:r>
              <a:rPr lang="es-MX" b="1" i="1" dirty="0">
                <a:latin typeface="Times New Roman" panose="02020603050405020304" pitchFamily="18" charset="0"/>
                <a:cs typeface="Times New Roman" panose="02020603050405020304" pitchFamily="18" charset="0"/>
              </a:rPr>
              <a:t>f</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x</a:t>
            </a:r>
            <a:r>
              <a:rPr lang="es-MX" b="1" dirty="0">
                <a:latin typeface="Times New Roman" panose="02020603050405020304" pitchFamily="18" charset="0"/>
                <a:cs typeface="Times New Roman" panose="02020603050405020304" pitchFamily="18" charset="0"/>
              </a:rPr>
              <a:t>)</a:t>
            </a:r>
            <a:r>
              <a:rPr lang="es-MX" b="1" i="1" dirty="0">
                <a:latin typeface="Times New Roman" panose="02020603050405020304" pitchFamily="18" charset="0"/>
                <a:cs typeface="Times New Roman" panose="02020603050405020304" pitchFamily="18" charset="0"/>
              </a:rPr>
              <a:t> </a:t>
            </a:r>
            <a:r>
              <a:rPr lang="es-MX" b="1" dirty="0"/>
              <a:t>son </a:t>
            </a:r>
            <a:r>
              <a:rPr lang="es-MX" b="1" dirty="0" smtClean="0">
                <a:latin typeface="Times New Roman" panose="02020603050405020304" pitchFamily="18" charset="0"/>
                <a:cs typeface="Times New Roman" panose="02020603050405020304" pitchFamily="18" charset="0"/>
              </a:rPr>
              <a:t>(-1,7) </a:t>
            </a:r>
            <a:r>
              <a:rPr lang="es-MX" b="1" dirty="0" smtClean="0"/>
              <a:t>y </a:t>
            </a:r>
            <a:r>
              <a:rPr lang="es-MX" b="1" dirty="0" smtClean="0">
                <a:latin typeface="Times New Roman" panose="02020603050405020304" pitchFamily="18" charset="0"/>
                <a:cs typeface="Times New Roman" panose="02020603050405020304" pitchFamily="18" charset="0"/>
              </a:rPr>
              <a:t>(3,25).</a:t>
            </a:r>
            <a:endParaRPr lang="es-MX" b="1" dirty="0">
              <a:latin typeface="Times New Roman" panose="02020603050405020304" pitchFamily="18" charset="0"/>
              <a:cs typeface="Times New Roman" panose="02020603050405020304" pitchFamily="18" charset="0"/>
            </a:endParaRPr>
          </a:p>
        </p:txBody>
      </p:sp>
      <p:pic>
        <p:nvPicPr>
          <p:cNvPr id="16" name="Imagen 15"/>
          <p:cNvPicPr>
            <a:picLocks noChangeAspect="1"/>
          </p:cNvPicPr>
          <p:nvPr/>
        </p:nvPicPr>
        <p:blipFill>
          <a:blip r:embed="rId9">
            <a:clrChange>
              <a:clrFrom>
                <a:srgbClr val="FFFFFF"/>
              </a:clrFrom>
              <a:clrTo>
                <a:srgbClr val="FFFFFF">
                  <a:alpha val="0"/>
                </a:srgbClr>
              </a:clrTo>
            </a:clrChange>
          </a:blip>
          <a:stretch>
            <a:fillRect/>
          </a:stretch>
        </p:blipFill>
        <p:spPr>
          <a:xfrm>
            <a:off x="6435778" y="1838636"/>
            <a:ext cx="5286530" cy="3180728"/>
          </a:xfrm>
          <a:prstGeom prst="rect">
            <a:avLst/>
          </a:prstGeom>
        </p:spPr>
      </p:pic>
      <p:sp>
        <p:nvSpPr>
          <p:cNvPr id="2" name="CuadroTexto 1"/>
          <p:cNvSpPr txBox="1"/>
          <p:nvPr/>
        </p:nvSpPr>
        <p:spPr>
          <a:xfrm>
            <a:off x="7360170" y="5142372"/>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14" name="Rectángulo 13"/>
          <p:cNvSpPr/>
          <p:nvPr/>
        </p:nvSpPr>
        <p:spPr>
          <a:xfrm>
            <a:off x="7030348" y="1043125"/>
            <a:ext cx="3693833" cy="338554"/>
          </a:xfrm>
          <a:prstGeom prst="rect">
            <a:avLst/>
          </a:prstGeom>
        </p:spPr>
        <p:txBody>
          <a:bodyPr wrap="square">
            <a:spAutoFit/>
          </a:bodyPr>
          <a:lstStyle/>
          <a:p>
            <a:pPr algn="ctr"/>
            <a:r>
              <a:rPr lang="es-ES" sz="1600" b="1" dirty="0" smtClean="0"/>
              <a:t>Gráfica 1. Extremos relativos de </a:t>
            </a:r>
            <a:r>
              <a:rPr lang="es-ES" sz="1600" dirty="0" smtClean="0"/>
              <a:t> </a:t>
            </a:r>
            <a:endParaRPr lang="es-ES" sz="1600" dirty="0"/>
          </a:p>
        </p:txBody>
      </p:sp>
      <p:graphicFrame>
        <p:nvGraphicFramePr>
          <p:cNvPr id="15" name="Objeto 14"/>
          <p:cNvGraphicFramePr>
            <a:graphicFrameLocks noChangeAspect="1"/>
          </p:cNvGraphicFramePr>
          <p:nvPr>
            <p:extLst>
              <p:ext uri="{D42A27DB-BD31-4B8C-83A1-F6EECF244321}">
                <p14:modId xmlns:p14="http://schemas.microsoft.com/office/powerpoint/2010/main" val="2804157280"/>
              </p:ext>
            </p:extLst>
          </p:nvPr>
        </p:nvGraphicFramePr>
        <p:xfrm>
          <a:off x="7914804" y="1349769"/>
          <a:ext cx="1676400" cy="251460"/>
        </p:xfrm>
        <a:graphic>
          <a:graphicData uri="http://schemas.openxmlformats.org/presentationml/2006/ole">
            <mc:AlternateContent xmlns:mc="http://schemas.openxmlformats.org/markup-compatibility/2006">
              <mc:Choice xmlns:v="urn:schemas-microsoft-com:vml" Requires="v">
                <p:oleObj spid="_x0000_s96382" name="Ecuación" r:id="rId10" imgW="1524000" imgH="228600" progId="Equation.3">
                  <p:embed/>
                </p:oleObj>
              </mc:Choice>
              <mc:Fallback>
                <p:oleObj name="Ecuación" r:id="rId10" imgW="15240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14804" y="1349769"/>
                        <a:ext cx="1676400" cy="2514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849891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7739" y="354290"/>
            <a:ext cx="9405989" cy="528797"/>
          </a:xfrm>
        </p:spPr>
        <p:txBody>
          <a:bodyPr>
            <a:noAutofit/>
          </a:bodyPr>
          <a:lstStyle/>
          <a:p>
            <a:r>
              <a:rPr lang="es-MX" sz="3200" b="1" dirty="0">
                <a:solidFill>
                  <a:srgbClr val="C00000"/>
                </a:solidFill>
              </a:rPr>
              <a:t>C</a:t>
            </a:r>
            <a:r>
              <a:rPr lang="es-MX" sz="3200" b="1" dirty="0" smtClean="0">
                <a:solidFill>
                  <a:srgbClr val="C00000"/>
                </a:solidFill>
              </a:rPr>
              <a:t>oncavidad</a:t>
            </a:r>
            <a:endParaRPr lang="es-MX" sz="3200" dirty="0">
              <a:solidFill>
                <a:srgbClr val="C00000"/>
              </a:solidFill>
            </a:endParaRPr>
          </a:p>
        </p:txBody>
      </p:sp>
      <p:sp>
        <p:nvSpPr>
          <p:cNvPr id="3" name="Marcador de contenido 2"/>
          <p:cNvSpPr>
            <a:spLocks noGrp="1"/>
          </p:cNvSpPr>
          <p:nvPr>
            <p:ph idx="1"/>
          </p:nvPr>
        </p:nvSpPr>
        <p:spPr>
          <a:xfrm>
            <a:off x="900753" y="1129634"/>
            <a:ext cx="10603860" cy="2368446"/>
          </a:xfrm>
        </p:spPr>
        <p:txBody>
          <a:bodyPr>
            <a:normAutofit lnSpcReduction="10000"/>
          </a:bodyPr>
          <a:lstStyle/>
          <a:p>
            <a:pPr>
              <a:lnSpc>
                <a:spcPct val="100000"/>
              </a:lnSpc>
            </a:pPr>
            <a:r>
              <a:rPr lang="es-MX" sz="2400" dirty="0">
                <a:solidFill>
                  <a:schemeClr val="tx1"/>
                </a:solidFill>
              </a:rPr>
              <a:t>Sea </a:t>
            </a:r>
            <a:r>
              <a:rPr lang="es-MX" sz="2400" i="1" dirty="0">
                <a:solidFill>
                  <a:schemeClr val="tx1"/>
                </a:solidFill>
                <a:latin typeface="Times New Roman" panose="02020603050405020304" pitchFamily="18" charset="0"/>
                <a:cs typeface="Times New Roman" panose="02020603050405020304" pitchFamily="18" charset="0"/>
              </a:rPr>
              <a:t>f</a:t>
            </a:r>
            <a:r>
              <a:rPr lang="es-MX" sz="2400" i="1" dirty="0">
                <a:solidFill>
                  <a:schemeClr val="tx1"/>
                </a:solidFill>
              </a:rPr>
              <a:t> </a:t>
            </a:r>
            <a:r>
              <a:rPr lang="es-MX" sz="2400" dirty="0">
                <a:solidFill>
                  <a:schemeClr val="tx1"/>
                </a:solidFill>
              </a:rPr>
              <a:t>diferenciable en un intervalo abierto. Diremos que la gráfica de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es cóncava hacia arriba si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es creciente en ese intervalo y cóncava hacia abajo si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rPr>
              <a:t>es decreciente en ese intervalo</a:t>
            </a:r>
            <a:r>
              <a:rPr lang="es-MX" sz="2400" dirty="0" smtClean="0">
                <a:solidFill>
                  <a:schemeClr val="tx1"/>
                </a:solidFill>
              </a:rPr>
              <a:t>.</a:t>
            </a:r>
          </a:p>
          <a:p>
            <a:pPr>
              <a:lnSpc>
                <a:spcPct val="100000"/>
              </a:lnSpc>
            </a:pPr>
            <a:r>
              <a:rPr lang="es-MX" sz="2400" dirty="0" smtClean="0">
                <a:solidFill>
                  <a:schemeClr val="tx1"/>
                </a:solidFill>
              </a:rPr>
              <a:t>Si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es creciente en un intervalo, entonces su derivada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es positiva en ese intervalo y si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es decreciente entonces su derivada </a:t>
            </a:r>
            <a:r>
              <a:rPr lang="es-MX" sz="2400" i="1" dirty="0">
                <a:solidFill>
                  <a:schemeClr val="tx1"/>
                </a:solidFill>
                <a:latin typeface="Times New Roman" panose="02020603050405020304" pitchFamily="18" charset="0"/>
                <a:cs typeface="Times New Roman" panose="02020603050405020304" pitchFamily="18" charset="0"/>
              </a:rPr>
              <a:t>f''</a:t>
            </a:r>
            <a:r>
              <a:rPr lang="es-MX" sz="2400" i="1" dirty="0">
                <a:solidFill>
                  <a:schemeClr val="tx1"/>
                </a:solidFill>
              </a:rPr>
              <a:t> </a:t>
            </a:r>
            <a:r>
              <a:rPr lang="es-MX" sz="2400" dirty="0">
                <a:solidFill>
                  <a:schemeClr val="tx1"/>
                </a:solidFill>
              </a:rPr>
              <a:t>es negativa en ese intervalo. La siguiente gráfica muestra este concepto.</a:t>
            </a:r>
            <a:endParaRPr lang="es-MX" sz="2400" dirty="0" smtClean="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17</a:t>
            </a:fld>
            <a:endParaRPr lang="en-US" dirty="0"/>
          </a:p>
        </p:txBody>
      </p:sp>
      <p:pic>
        <p:nvPicPr>
          <p:cNvPr id="6" name="Imagen 5"/>
          <p:cNvPicPr>
            <a:picLocks noChangeAspect="1"/>
          </p:cNvPicPr>
          <p:nvPr/>
        </p:nvPicPr>
        <p:blipFill>
          <a:blip r:embed="rId2">
            <a:clrChange>
              <a:clrFrom>
                <a:srgbClr val="FFFA55"/>
              </a:clrFrom>
              <a:clrTo>
                <a:srgbClr val="FFFA55">
                  <a:alpha val="0"/>
                </a:srgbClr>
              </a:clrTo>
            </a:clrChange>
          </a:blip>
          <a:stretch>
            <a:fillRect/>
          </a:stretch>
        </p:blipFill>
        <p:spPr>
          <a:xfrm>
            <a:off x="3719147" y="3672592"/>
            <a:ext cx="5388571" cy="3005714"/>
          </a:xfrm>
          <a:prstGeom prst="rect">
            <a:avLst/>
          </a:prstGeom>
        </p:spPr>
      </p:pic>
      <p:cxnSp>
        <p:nvCxnSpPr>
          <p:cNvPr id="7" name="11 Conector recto"/>
          <p:cNvCxnSpPr/>
          <p:nvPr/>
        </p:nvCxnSpPr>
        <p:spPr>
          <a:xfrm flipV="1">
            <a:off x="911280" y="878725"/>
            <a:ext cx="1054800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
        <p:nvSpPr>
          <p:cNvPr id="9" name="Rectángulo 8"/>
          <p:cNvSpPr/>
          <p:nvPr/>
        </p:nvSpPr>
        <p:spPr>
          <a:xfrm>
            <a:off x="4422059" y="3365581"/>
            <a:ext cx="3693833" cy="338554"/>
          </a:xfrm>
          <a:prstGeom prst="rect">
            <a:avLst/>
          </a:prstGeom>
        </p:spPr>
        <p:txBody>
          <a:bodyPr wrap="square">
            <a:spAutoFit/>
          </a:bodyPr>
          <a:lstStyle/>
          <a:p>
            <a:r>
              <a:rPr lang="es-ES" sz="1600" b="1" dirty="0"/>
              <a:t>Gráfica </a:t>
            </a:r>
            <a:r>
              <a:rPr lang="es-ES" sz="1600" b="1" dirty="0" smtClean="0"/>
              <a:t>2. Ejemplo de concavidad</a:t>
            </a:r>
            <a:endParaRPr lang="es-ES" sz="1600" dirty="0"/>
          </a:p>
        </p:txBody>
      </p:sp>
    </p:spTree>
    <p:extLst>
      <p:ext uri="{BB962C8B-B14F-4D97-AF65-F5344CB8AC3E}">
        <p14:creationId xmlns:p14="http://schemas.microsoft.com/office/powerpoint/2010/main" val="37367855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4137" y="264350"/>
            <a:ext cx="7989758" cy="710015"/>
          </a:xfrm>
        </p:spPr>
        <p:txBody>
          <a:bodyPr>
            <a:normAutofit/>
          </a:bodyPr>
          <a:lstStyle/>
          <a:p>
            <a:r>
              <a:rPr lang="es-MX" sz="3600" b="1" dirty="0">
                <a:solidFill>
                  <a:srgbClr val="C00000"/>
                </a:solidFill>
              </a:rPr>
              <a:t>Criterio sobre </a:t>
            </a:r>
            <a:r>
              <a:rPr lang="es-MX" sz="3600" b="1" dirty="0" smtClean="0">
                <a:solidFill>
                  <a:srgbClr val="C00000"/>
                </a:solidFill>
              </a:rPr>
              <a:t>concavidad</a:t>
            </a:r>
            <a:endParaRPr lang="es-MX" sz="3600" dirty="0">
              <a:solidFill>
                <a:srgbClr val="C00000"/>
              </a:solidFill>
            </a:endParaRPr>
          </a:p>
        </p:txBody>
      </p:sp>
      <p:sp>
        <p:nvSpPr>
          <p:cNvPr id="3" name="Marcador de contenido 2"/>
          <p:cNvSpPr>
            <a:spLocks noGrp="1"/>
          </p:cNvSpPr>
          <p:nvPr>
            <p:ph idx="1"/>
          </p:nvPr>
        </p:nvSpPr>
        <p:spPr>
          <a:xfrm>
            <a:off x="974137" y="1543987"/>
            <a:ext cx="10530475" cy="4976733"/>
          </a:xfrm>
        </p:spPr>
        <p:txBody>
          <a:bodyPr>
            <a:noAutofit/>
          </a:bodyPr>
          <a:lstStyle/>
          <a:p>
            <a:pPr>
              <a:lnSpc>
                <a:spcPct val="100000"/>
              </a:lnSpc>
              <a:spcBef>
                <a:spcPts val="600"/>
              </a:spcBef>
            </a:pPr>
            <a:r>
              <a:rPr lang="es-MX" sz="2400" dirty="0" smtClean="0">
                <a:solidFill>
                  <a:schemeClr val="tx1"/>
                </a:solidFill>
              </a:rPr>
              <a:t>Sea</a:t>
            </a:r>
            <a:r>
              <a:rPr lang="es-MX" sz="2400" dirty="0" smtClean="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rPr>
              <a:t>una función cuya segunda derivada existe en un intervalo abierto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err="1">
                <a:solidFill>
                  <a:schemeClr val="tx1"/>
                </a:solidFill>
                <a:latin typeface="Times New Roman" panose="02020603050405020304" pitchFamily="18" charset="0"/>
                <a:cs typeface="Times New Roman" panose="02020603050405020304" pitchFamily="18" charset="0"/>
              </a:rPr>
              <a:t>a,b</a:t>
            </a:r>
            <a:r>
              <a:rPr lang="es-MX" sz="2400" dirty="0">
                <a:solidFill>
                  <a:schemeClr val="tx1"/>
                </a:solidFill>
                <a:latin typeface="Times New Roman" panose="02020603050405020304" pitchFamily="18" charset="0"/>
                <a:cs typeface="Times New Roman" panose="02020603050405020304" pitchFamily="18" charset="0"/>
              </a:rPr>
              <a:t>). </a:t>
            </a:r>
          </a:p>
          <a:p>
            <a:pPr>
              <a:lnSpc>
                <a:spcPct val="100000"/>
              </a:lnSpc>
              <a:spcBef>
                <a:spcPts val="600"/>
              </a:spcBef>
            </a:pPr>
            <a:r>
              <a:rPr lang="es-MX" sz="2400" dirty="0">
                <a:solidFill>
                  <a:schemeClr val="tx1"/>
                </a:solidFill>
              </a:rPr>
              <a:t>Si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smtClean="0">
                <a:solidFill>
                  <a:schemeClr val="tx1"/>
                </a:solidFill>
                <a:latin typeface="Times New Roman" panose="02020603050405020304" pitchFamily="18" charset="0"/>
                <a:cs typeface="Times New Roman" panose="02020603050405020304" pitchFamily="18" charset="0"/>
              </a:rPr>
              <a:t>) &gt;</a:t>
            </a:r>
            <a:r>
              <a:rPr lang="es-MX" sz="2400" i="1" dirty="0" smtClean="0">
                <a:solidFill>
                  <a:schemeClr val="tx1"/>
                </a:solidFill>
                <a:latin typeface="Times New Roman" panose="02020603050405020304" pitchFamily="18" charset="0"/>
                <a:cs typeface="Times New Roman" panose="02020603050405020304" pitchFamily="18" charset="0"/>
              </a:rPr>
              <a:t> </a:t>
            </a:r>
            <a:r>
              <a:rPr lang="es-MX" sz="2400" dirty="0" smtClean="0">
                <a:solidFill>
                  <a:schemeClr val="tx1"/>
                </a:solidFill>
                <a:latin typeface="Times New Roman" panose="02020603050405020304" pitchFamily="18" charset="0"/>
                <a:cs typeface="Times New Roman" panose="02020603050405020304" pitchFamily="18" charset="0"/>
              </a:rPr>
              <a:t>0 </a:t>
            </a:r>
            <a:r>
              <a:rPr lang="es-MX" sz="2400"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400" i="1" dirty="0" smtClean="0">
                <a:solidFill>
                  <a:schemeClr val="tx1"/>
                </a:solidFill>
                <a:latin typeface="Times New Roman" panose="02020603050405020304" pitchFamily="18" charset="0"/>
                <a:cs typeface="Times New Roman" panose="02020603050405020304" pitchFamily="18" charset="0"/>
              </a:rPr>
              <a:t>x</a:t>
            </a:r>
            <a:r>
              <a:rPr lang="es-MX" sz="2400" dirty="0" smtClean="0">
                <a:solidFill>
                  <a:schemeClr val="tx1"/>
                </a:solidFill>
              </a:rPr>
              <a:t> </a:t>
            </a:r>
            <a:r>
              <a:rPr lang="es-MX" sz="2400" dirty="0">
                <a:solidFill>
                  <a:schemeClr val="tx1"/>
                </a:solidFill>
              </a:rPr>
              <a:t>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err="1">
                <a:solidFill>
                  <a:schemeClr val="tx1"/>
                </a:solidFill>
                <a:latin typeface="Times New Roman" panose="02020603050405020304" pitchFamily="18" charset="0"/>
                <a:cs typeface="Times New Roman" panose="02020603050405020304" pitchFamily="18" charset="0"/>
              </a:rPr>
              <a:t>a,b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a:solidFill>
                  <a:schemeClr val="tx1"/>
                </a:solidFill>
              </a:rPr>
              <a:t>, entonces la gráfica de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es cóncava hacia arriba 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err="1">
                <a:solidFill>
                  <a:schemeClr val="tx1"/>
                </a:solidFill>
                <a:latin typeface="Times New Roman" panose="02020603050405020304" pitchFamily="18" charset="0"/>
                <a:cs typeface="Times New Roman" panose="02020603050405020304" pitchFamily="18" charset="0"/>
              </a:rPr>
              <a:t>a,b</a:t>
            </a:r>
            <a:r>
              <a:rPr lang="es-MX" sz="2400" dirty="0">
                <a:solidFill>
                  <a:schemeClr val="tx1"/>
                </a:solidFill>
                <a:latin typeface="Times New Roman" panose="02020603050405020304" pitchFamily="18" charset="0"/>
                <a:cs typeface="Times New Roman" panose="02020603050405020304" pitchFamily="18" charset="0"/>
              </a:rPr>
              <a:t>). </a:t>
            </a:r>
          </a:p>
          <a:p>
            <a:pPr>
              <a:lnSpc>
                <a:spcPct val="100000"/>
              </a:lnSpc>
              <a:spcBef>
                <a:spcPts val="600"/>
              </a:spcBef>
            </a:pPr>
            <a:r>
              <a:rPr lang="es-MX" sz="2400" dirty="0">
                <a:solidFill>
                  <a:schemeClr val="tx1"/>
                </a:solidFill>
              </a:rPr>
              <a:t>Si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smtClean="0">
                <a:solidFill>
                  <a:schemeClr val="tx1"/>
                </a:solidFill>
                <a:latin typeface="Times New Roman" panose="02020603050405020304" pitchFamily="18" charset="0"/>
                <a:cs typeface="Times New Roman" panose="02020603050405020304" pitchFamily="18" charset="0"/>
              </a:rPr>
              <a:t>) &lt;</a:t>
            </a:r>
            <a:r>
              <a:rPr lang="es-MX" sz="2400" i="1" dirty="0" smtClean="0">
                <a:solidFill>
                  <a:schemeClr val="tx1"/>
                </a:solidFill>
                <a:latin typeface="Times New Roman" panose="02020603050405020304" pitchFamily="18" charset="0"/>
                <a:cs typeface="Times New Roman" panose="02020603050405020304" pitchFamily="18" charset="0"/>
              </a:rPr>
              <a:t> </a:t>
            </a:r>
            <a:r>
              <a:rPr lang="es-MX" sz="2400" dirty="0" smtClean="0">
                <a:solidFill>
                  <a:schemeClr val="tx1"/>
                </a:solidFill>
                <a:latin typeface="Times New Roman" panose="02020603050405020304" pitchFamily="18" charset="0"/>
                <a:cs typeface="Times New Roman" panose="02020603050405020304" pitchFamily="18" charset="0"/>
              </a:rPr>
              <a:t>0</a:t>
            </a:r>
            <a:r>
              <a:rPr lang="es-MX" sz="2400" dirty="0" smtClean="0">
                <a:solidFill>
                  <a:schemeClr val="tx1"/>
                </a:solidFill>
              </a:rPr>
              <a:t> </a:t>
            </a:r>
            <a:r>
              <a:rPr lang="es-MX" sz="2400"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a:solidFill>
                  <a:schemeClr val="tx1"/>
                </a:solidFill>
              </a:rPr>
              <a:t> 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err="1">
                <a:solidFill>
                  <a:schemeClr val="tx1"/>
                </a:solidFill>
                <a:latin typeface="Times New Roman" panose="02020603050405020304" pitchFamily="18" charset="0"/>
                <a:cs typeface="Times New Roman" panose="02020603050405020304" pitchFamily="18" charset="0"/>
              </a:rPr>
              <a:t>a,b</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rPr>
              <a:t>entonces la gráfica de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es cóncava hacia abajo 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err="1">
                <a:solidFill>
                  <a:schemeClr val="tx1"/>
                </a:solidFill>
                <a:latin typeface="Times New Roman" panose="02020603050405020304" pitchFamily="18" charset="0"/>
                <a:cs typeface="Times New Roman" panose="02020603050405020304" pitchFamily="18" charset="0"/>
              </a:rPr>
              <a:t>a,b</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a:t>
            </a:r>
          </a:p>
          <a:p>
            <a:pPr>
              <a:lnSpc>
                <a:spcPct val="100000"/>
              </a:lnSpc>
              <a:spcBef>
                <a:spcPts val="600"/>
              </a:spcBef>
            </a:pPr>
            <a:endParaRPr lang="es-MX" sz="2400" dirty="0">
              <a:solidFill>
                <a:schemeClr val="tx1"/>
              </a:solidFill>
            </a:endParaRPr>
          </a:p>
          <a:p>
            <a:pPr>
              <a:lnSpc>
                <a:spcPct val="100000"/>
              </a:lnSpc>
              <a:spcBef>
                <a:spcPts val="600"/>
              </a:spcBef>
            </a:pPr>
            <a:endParaRPr lang="es-MX" sz="2400" dirty="0" smtClean="0">
              <a:solidFill>
                <a:schemeClr val="tx1"/>
              </a:solidFill>
            </a:endParaRPr>
          </a:p>
          <a:p>
            <a:pPr>
              <a:lnSpc>
                <a:spcPct val="100000"/>
              </a:lnSpc>
              <a:spcBef>
                <a:spcPts val="600"/>
              </a:spcBef>
            </a:pPr>
            <a:r>
              <a:rPr lang="es-MX" sz="2400" dirty="0" smtClean="0">
                <a:solidFill>
                  <a:schemeClr val="tx1"/>
                </a:solidFill>
              </a:rPr>
              <a:t> </a:t>
            </a:r>
            <a:r>
              <a:rPr lang="es-MX" sz="2400" dirty="0">
                <a:solidFill>
                  <a:schemeClr val="tx1"/>
                </a:solidFill>
              </a:rPr>
              <a:t>Para determinar la concavidad de la gráfica de una función, debemos determinar los intervalos en los que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smtClean="0">
                <a:solidFill>
                  <a:schemeClr val="tx1"/>
                </a:solidFill>
                <a:latin typeface="Times New Roman" panose="02020603050405020304" pitchFamily="18" charset="0"/>
                <a:cs typeface="Times New Roman" panose="02020603050405020304" pitchFamily="18" charset="0"/>
              </a:rPr>
              <a:t>) &lt; 0 </a:t>
            </a:r>
            <a:r>
              <a:rPr lang="es-MX" sz="2400" dirty="0">
                <a:solidFill>
                  <a:schemeClr val="tx1"/>
                </a:solidFill>
              </a:rPr>
              <a:t>(concavidad hacia abajo) y en los que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smtClean="0">
                <a:solidFill>
                  <a:schemeClr val="tx1"/>
                </a:solidFill>
                <a:latin typeface="Times New Roman" panose="02020603050405020304" pitchFamily="18" charset="0"/>
                <a:cs typeface="Times New Roman" panose="02020603050405020304" pitchFamily="18" charset="0"/>
              </a:rPr>
              <a:t>) &gt; 0</a:t>
            </a:r>
            <a:r>
              <a:rPr lang="es-MX" sz="2400" dirty="0" smtClean="0">
                <a:solidFill>
                  <a:schemeClr val="tx1"/>
                </a:solidFill>
              </a:rPr>
              <a:t> </a:t>
            </a:r>
            <a:r>
              <a:rPr lang="es-MX" sz="2400" dirty="0">
                <a:solidFill>
                  <a:schemeClr val="tx1"/>
                </a:solidFill>
              </a:rPr>
              <a:t>(concavidad hacia arriba). </a:t>
            </a:r>
          </a:p>
          <a:p>
            <a:pPr marL="914400" lvl="1" indent="-514350">
              <a:lnSpc>
                <a:spcPct val="100000"/>
              </a:lnSpc>
              <a:spcBef>
                <a:spcPts val="600"/>
              </a:spcBef>
              <a:buFont typeface="+mj-lt"/>
              <a:buAutoNum type="romanLcPeriod"/>
            </a:pPr>
            <a:r>
              <a:rPr lang="es-MX" dirty="0">
                <a:solidFill>
                  <a:schemeClr val="tx1"/>
                </a:solidFill>
              </a:rPr>
              <a:t>Determinar los valores en los que </a:t>
            </a:r>
            <a:r>
              <a:rPr lang="es-MX" i="1" dirty="0">
                <a:solidFill>
                  <a:schemeClr val="tx1"/>
                </a:solidFill>
                <a:latin typeface="Times New Roman" panose="02020603050405020304" pitchFamily="18" charset="0"/>
                <a:cs typeface="Times New Roman" panose="02020603050405020304" pitchFamily="18" charset="0"/>
              </a:rPr>
              <a:t>f''</a:t>
            </a:r>
            <a:r>
              <a:rPr lang="es-MX" dirty="0">
                <a:solidFill>
                  <a:schemeClr val="tx1"/>
                </a:solidFill>
                <a:latin typeface="Times New Roman" panose="02020603050405020304" pitchFamily="18" charset="0"/>
                <a:cs typeface="Times New Roman" panose="02020603050405020304" pitchFamily="18" charset="0"/>
              </a:rPr>
              <a:t>(</a:t>
            </a:r>
            <a:r>
              <a:rPr lang="es-MX" i="1" dirty="0">
                <a:solidFill>
                  <a:schemeClr val="tx1"/>
                </a:solidFill>
                <a:latin typeface="Times New Roman" panose="02020603050405020304" pitchFamily="18" charset="0"/>
                <a:cs typeface="Times New Roman" panose="02020603050405020304" pitchFamily="18" charset="0"/>
              </a:rPr>
              <a:t>x</a:t>
            </a:r>
            <a:r>
              <a:rPr lang="es-MX" dirty="0" smtClean="0">
                <a:solidFill>
                  <a:schemeClr val="tx1"/>
                </a:solidFill>
                <a:latin typeface="Times New Roman" panose="02020603050405020304" pitchFamily="18" charset="0"/>
                <a:cs typeface="Times New Roman" panose="02020603050405020304" pitchFamily="18" charset="0"/>
              </a:rPr>
              <a:t>) = 0</a:t>
            </a:r>
            <a:r>
              <a:rPr lang="es-MX" dirty="0" smtClean="0">
                <a:solidFill>
                  <a:schemeClr val="tx1"/>
                </a:solidFill>
              </a:rPr>
              <a:t> </a:t>
            </a:r>
            <a:r>
              <a:rPr lang="es-MX" dirty="0">
                <a:solidFill>
                  <a:schemeClr val="tx1"/>
                </a:solidFill>
              </a:rPr>
              <a:t>o </a:t>
            </a:r>
            <a:r>
              <a:rPr lang="es-MX" i="1" dirty="0">
                <a:solidFill>
                  <a:schemeClr val="tx1"/>
                </a:solidFill>
                <a:latin typeface="Times New Roman" panose="02020603050405020304" pitchFamily="18" charset="0"/>
                <a:cs typeface="Times New Roman" panose="02020603050405020304" pitchFamily="18" charset="0"/>
              </a:rPr>
              <a:t>f''</a:t>
            </a:r>
            <a:r>
              <a:rPr lang="es-MX" dirty="0">
                <a:solidFill>
                  <a:schemeClr val="tx1"/>
                </a:solidFill>
                <a:latin typeface="Times New Roman" panose="02020603050405020304" pitchFamily="18" charset="0"/>
                <a:cs typeface="Times New Roman" panose="02020603050405020304" pitchFamily="18" charset="0"/>
              </a:rPr>
              <a:t>(</a:t>
            </a:r>
            <a:r>
              <a:rPr lang="es-MX" i="1" dirty="0">
                <a:solidFill>
                  <a:schemeClr val="tx1"/>
                </a:solidFill>
                <a:latin typeface="Times New Roman" panose="02020603050405020304" pitchFamily="18" charset="0"/>
                <a:cs typeface="Times New Roman" panose="02020603050405020304" pitchFamily="18" charset="0"/>
              </a:rPr>
              <a:t>x</a:t>
            </a:r>
            <a:r>
              <a:rPr lang="es-MX" dirty="0">
                <a:solidFill>
                  <a:schemeClr val="tx1"/>
                </a:solidFill>
                <a:latin typeface="Times New Roman" panose="02020603050405020304" pitchFamily="18" charset="0"/>
                <a:cs typeface="Times New Roman" panose="02020603050405020304" pitchFamily="18" charset="0"/>
              </a:rPr>
              <a:t>)</a:t>
            </a:r>
            <a:r>
              <a:rPr lang="es-MX" dirty="0">
                <a:solidFill>
                  <a:schemeClr val="tx1"/>
                </a:solidFill>
              </a:rPr>
              <a:t> no está definida. </a:t>
            </a:r>
          </a:p>
          <a:p>
            <a:pPr marL="914400" lvl="1" indent="-514350">
              <a:lnSpc>
                <a:spcPct val="100000"/>
              </a:lnSpc>
              <a:spcBef>
                <a:spcPts val="600"/>
              </a:spcBef>
              <a:buFont typeface="+mj-lt"/>
              <a:buAutoNum type="romanLcPeriod"/>
            </a:pPr>
            <a:r>
              <a:rPr lang="es-MX" dirty="0">
                <a:solidFill>
                  <a:schemeClr val="tx1"/>
                </a:solidFill>
              </a:rPr>
              <a:t>Determinar con esos valores unos intervalos de prueba. </a:t>
            </a:r>
          </a:p>
          <a:p>
            <a:pPr marL="914400" lvl="1" indent="-514350">
              <a:lnSpc>
                <a:spcPct val="100000"/>
              </a:lnSpc>
              <a:spcBef>
                <a:spcPts val="600"/>
              </a:spcBef>
              <a:buFont typeface="+mj-lt"/>
              <a:buAutoNum type="romanLcPeriod"/>
            </a:pPr>
            <a:r>
              <a:rPr lang="es-MX" dirty="0">
                <a:solidFill>
                  <a:schemeClr val="tx1"/>
                </a:solidFill>
              </a:rPr>
              <a:t>Determinar el signo de </a:t>
            </a:r>
            <a:r>
              <a:rPr lang="es-MX" i="1" dirty="0">
                <a:solidFill>
                  <a:schemeClr val="tx1"/>
                </a:solidFill>
                <a:latin typeface="Times New Roman" panose="02020603050405020304" pitchFamily="18" charset="0"/>
                <a:cs typeface="Times New Roman" panose="02020603050405020304" pitchFamily="18" charset="0"/>
              </a:rPr>
              <a:t>f''</a:t>
            </a:r>
            <a:r>
              <a:rPr lang="es-MX" dirty="0">
                <a:solidFill>
                  <a:schemeClr val="tx1"/>
                </a:solidFill>
                <a:latin typeface="Times New Roman" panose="02020603050405020304" pitchFamily="18" charset="0"/>
                <a:cs typeface="Times New Roman" panose="02020603050405020304" pitchFamily="18" charset="0"/>
              </a:rPr>
              <a:t>(</a:t>
            </a:r>
            <a:r>
              <a:rPr lang="es-MX" i="1" dirty="0">
                <a:solidFill>
                  <a:schemeClr val="tx1"/>
                </a:solidFill>
                <a:latin typeface="Times New Roman" panose="02020603050405020304" pitchFamily="18" charset="0"/>
                <a:cs typeface="Times New Roman" panose="02020603050405020304" pitchFamily="18" charset="0"/>
              </a:rPr>
              <a:t>x</a:t>
            </a:r>
            <a:r>
              <a:rPr lang="es-MX" dirty="0">
                <a:solidFill>
                  <a:schemeClr val="tx1"/>
                </a:solidFill>
                <a:latin typeface="Times New Roman" panose="02020603050405020304" pitchFamily="18" charset="0"/>
                <a:cs typeface="Times New Roman" panose="02020603050405020304" pitchFamily="18" charset="0"/>
              </a:rPr>
              <a:t>)</a:t>
            </a:r>
            <a:r>
              <a:rPr lang="es-MX" dirty="0">
                <a:solidFill>
                  <a:schemeClr val="tx1"/>
                </a:solidFill>
              </a:rPr>
              <a:t> en cada uno de esos intervalo de prueba. 	</a:t>
            </a:r>
          </a:p>
          <a:p>
            <a:pPr algn="ctr">
              <a:lnSpc>
                <a:spcPct val="100000"/>
              </a:lnSpc>
              <a:spcBef>
                <a:spcPts val="600"/>
              </a:spcBef>
            </a:pPr>
            <a:endParaRPr lang="es-MX" sz="2400" dirty="0">
              <a:solidFill>
                <a:schemeClr val="tx1"/>
              </a:solidFill>
            </a:endParaRPr>
          </a:p>
          <a:p>
            <a:pPr>
              <a:lnSpc>
                <a:spcPct val="100000"/>
              </a:lnSpc>
              <a:spcBef>
                <a:spcPts val="600"/>
              </a:spcBef>
            </a:pPr>
            <a:endParaRPr lang="es-MX" sz="2400" dirty="0">
              <a:solidFill>
                <a:schemeClr val="tx1"/>
              </a:solidFill>
            </a:endParaRPr>
          </a:p>
          <a:p>
            <a:pPr>
              <a:lnSpc>
                <a:spcPct val="100000"/>
              </a:lnSpc>
              <a:spcBef>
                <a:spcPts val="600"/>
              </a:spcBef>
            </a:pPr>
            <a:endParaRPr lang="es-MX" sz="2400"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18</a:t>
            </a:fld>
            <a:endParaRPr lang="en-US" dirty="0"/>
          </a:p>
        </p:txBody>
      </p:sp>
      <p:cxnSp>
        <p:nvCxnSpPr>
          <p:cNvPr id="5" name="11 Conector recto"/>
          <p:cNvCxnSpPr/>
          <p:nvPr/>
        </p:nvCxnSpPr>
        <p:spPr>
          <a:xfrm flipV="1">
            <a:off x="1020463"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63223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33365" y="222941"/>
            <a:ext cx="8911687" cy="528797"/>
          </a:xfrm>
        </p:spPr>
        <p:txBody>
          <a:bodyPr/>
          <a:lstStyle/>
          <a:p>
            <a:r>
              <a:rPr lang="es-MX" sz="2800" b="1" dirty="0" smtClean="0">
                <a:solidFill>
                  <a:srgbClr val="C00000"/>
                </a:solidFill>
              </a:rPr>
              <a:t>Ejemplo</a:t>
            </a:r>
            <a:endParaRPr lang="es-MX" b="1" dirty="0">
              <a:solidFill>
                <a:srgbClr val="C00000"/>
              </a:solidFill>
            </a:endParaRPr>
          </a:p>
        </p:txBody>
      </p:sp>
      <p:sp>
        <p:nvSpPr>
          <p:cNvPr id="6" name="Marcador de contenido 5"/>
          <p:cNvSpPr>
            <a:spLocks noGrp="1"/>
          </p:cNvSpPr>
          <p:nvPr>
            <p:ph idx="1"/>
          </p:nvPr>
        </p:nvSpPr>
        <p:spPr>
          <a:xfrm>
            <a:off x="749409" y="1576702"/>
            <a:ext cx="7475713" cy="776754"/>
          </a:xfrm>
        </p:spPr>
        <p:txBody>
          <a:bodyPr>
            <a:normAutofit/>
          </a:bodyPr>
          <a:lstStyle/>
          <a:p>
            <a:r>
              <a:rPr lang="es-MX" sz="2000" dirty="0" smtClean="0"/>
              <a:t>Dada la función                           determinar su concavidad</a:t>
            </a:r>
            <a:endParaRPr lang="es-MX" sz="20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19</a:t>
            </a:fld>
            <a:endParaRPr lang="en-US" dirty="0"/>
          </a:p>
        </p:txBody>
      </p:sp>
      <p:graphicFrame>
        <p:nvGraphicFramePr>
          <p:cNvPr id="8" name="Objeto 7"/>
          <p:cNvGraphicFramePr>
            <a:graphicFrameLocks noChangeAspect="1"/>
          </p:cNvGraphicFramePr>
          <p:nvPr>
            <p:extLst>
              <p:ext uri="{D42A27DB-BD31-4B8C-83A1-F6EECF244321}">
                <p14:modId xmlns:p14="http://schemas.microsoft.com/office/powerpoint/2010/main" val="2901063720"/>
              </p:ext>
            </p:extLst>
          </p:nvPr>
        </p:nvGraphicFramePr>
        <p:xfrm>
          <a:off x="2731171" y="1573968"/>
          <a:ext cx="1406652" cy="324612"/>
        </p:xfrm>
        <a:graphic>
          <a:graphicData uri="http://schemas.openxmlformats.org/presentationml/2006/ole">
            <mc:AlternateContent xmlns:mc="http://schemas.openxmlformats.org/markup-compatibility/2006">
              <mc:Choice xmlns:v="urn:schemas-microsoft-com:vml" Requires="v">
                <p:oleObj spid="_x0000_s95424" name="Ecuación" r:id="rId3" imgW="990600" imgH="228600" progId="Equation.3">
                  <p:embed/>
                </p:oleObj>
              </mc:Choice>
              <mc:Fallback>
                <p:oleObj name="Ecuación" r:id="rId3" imgW="9906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1171" y="1573968"/>
                        <a:ext cx="1406652" cy="324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Marcador de contenido 5"/>
          <p:cNvSpPr txBox="1">
            <a:spLocks/>
          </p:cNvSpPr>
          <p:nvPr/>
        </p:nvSpPr>
        <p:spPr>
          <a:xfrm>
            <a:off x="722113" y="2038666"/>
            <a:ext cx="7310821" cy="423795"/>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s-MX" sz="2000" dirty="0">
                <a:solidFill>
                  <a:schemeClr val="tx1"/>
                </a:solidFill>
              </a:rPr>
              <a:t>Determinar los valores en los que </a:t>
            </a:r>
            <a:r>
              <a:rPr lang="es-MX" sz="2000" i="1" dirty="0">
                <a:solidFill>
                  <a:schemeClr val="tx1"/>
                </a:solidFill>
                <a:latin typeface="Times New Roman" panose="02020603050405020304" pitchFamily="18" charset="0"/>
                <a:cs typeface="Times New Roman" panose="02020603050405020304" pitchFamily="18" charset="0"/>
              </a:rPr>
              <a:t>f''</a:t>
            </a:r>
            <a:r>
              <a:rPr lang="es-MX" sz="2000" dirty="0">
                <a:solidFill>
                  <a:schemeClr val="tx1"/>
                </a:solidFill>
                <a:latin typeface="Times New Roman" panose="02020603050405020304" pitchFamily="18" charset="0"/>
                <a:cs typeface="Times New Roman" panose="02020603050405020304" pitchFamily="18" charset="0"/>
              </a:rPr>
              <a:t>(</a:t>
            </a:r>
            <a:r>
              <a:rPr lang="es-MX" sz="2000" i="1" dirty="0">
                <a:solidFill>
                  <a:schemeClr val="tx1"/>
                </a:solidFill>
                <a:latin typeface="Times New Roman" panose="02020603050405020304" pitchFamily="18" charset="0"/>
                <a:cs typeface="Times New Roman" panose="02020603050405020304" pitchFamily="18" charset="0"/>
              </a:rPr>
              <a:t>x</a:t>
            </a:r>
            <a:r>
              <a:rPr lang="es-MX" sz="2000" dirty="0">
                <a:solidFill>
                  <a:schemeClr val="tx1"/>
                </a:solidFill>
                <a:latin typeface="Times New Roman" panose="02020603050405020304" pitchFamily="18" charset="0"/>
                <a:cs typeface="Times New Roman" panose="02020603050405020304" pitchFamily="18" charset="0"/>
              </a:rPr>
              <a:t>) = 0</a:t>
            </a:r>
            <a:r>
              <a:rPr lang="es-MX" sz="2000" dirty="0">
                <a:solidFill>
                  <a:schemeClr val="tx1"/>
                </a:solidFill>
              </a:rPr>
              <a:t> o </a:t>
            </a:r>
            <a:r>
              <a:rPr lang="es-MX" sz="2000" i="1" dirty="0">
                <a:solidFill>
                  <a:schemeClr val="tx1"/>
                </a:solidFill>
                <a:latin typeface="Times New Roman" panose="02020603050405020304" pitchFamily="18" charset="0"/>
                <a:cs typeface="Times New Roman" panose="02020603050405020304" pitchFamily="18" charset="0"/>
              </a:rPr>
              <a:t>f''</a:t>
            </a:r>
            <a:r>
              <a:rPr lang="es-MX" sz="2000" dirty="0">
                <a:solidFill>
                  <a:schemeClr val="tx1"/>
                </a:solidFill>
                <a:latin typeface="Times New Roman" panose="02020603050405020304" pitchFamily="18" charset="0"/>
                <a:cs typeface="Times New Roman" panose="02020603050405020304" pitchFamily="18" charset="0"/>
              </a:rPr>
              <a:t>(</a:t>
            </a:r>
            <a:r>
              <a:rPr lang="es-MX" sz="2000" i="1" dirty="0">
                <a:solidFill>
                  <a:schemeClr val="tx1"/>
                </a:solidFill>
                <a:latin typeface="Times New Roman" panose="02020603050405020304" pitchFamily="18" charset="0"/>
                <a:cs typeface="Times New Roman" panose="02020603050405020304" pitchFamily="18" charset="0"/>
              </a:rPr>
              <a:t>x</a:t>
            </a:r>
            <a:r>
              <a:rPr lang="es-MX" sz="2000" dirty="0">
                <a:solidFill>
                  <a:schemeClr val="tx1"/>
                </a:solidFill>
                <a:latin typeface="Times New Roman" panose="02020603050405020304" pitchFamily="18" charset="0"/>
                <a:cs typeface="Times New Roman" panose="02020603050405020304" pitchFamily="18" charset="0"/>
              </a:rPr>
              <a:t>)</a:t>
            </a:r>
            <a:r>
              <a:rPr lang="es-MX" sz="2000" dirty="0">
                <a:solidFill>
                  <a:schemeClr val="tx1"/>
                </a:solidFill>
              </a:rPr>
              <a:t> no está definida</a:t>
            </a:r>
            <a:endParaRPr lang="es-MX" sz="2000" dirty="0"/>
          </a:p>
        </p:txBody>
      </p:sp>
      <p:graphicFrame>
        <p:nvGraphicFramePr>
          <p:cNvPr id="11" name="Objeto 10"/>
          <p:cNvGraphicFramePr>
            <a:graphicFrameLocks noChangeAspect="1"/>
          </p:cNvGraphicFramePr>
          <p:nvPr>
            <p:extLst>
              <p:ext uri="{D42A27DB-BD31-4B8C-83A1-F6EECF244321}">
                <p14:modId xmlns:p14="http://schemas.microsoft.com/office/powerpoint/2010/main" val="2774478411"/>
              </p:ext>
            </p:extLst>
          </p:nvPr>
        </p:nvGraphicFramePr>
        <p:xfrm>
          <a:off x="1057065" y="2716435"/>
          <a:ext cx="1752600" cy="342900"/>
        </p:xfrm>
        <a:graphic>
          <a:graphicData uri="http://schemas.openxmlformats.org/presentationml/2006/ole">
            <mc:AlternateContent xmlns:mc="http://schemas.openxmlformats.org/markup-compatibility/2006">
              <mc:Choice xmlns:v="urn:schemas-microsoft-com:vml" Requires="v">
                <p:oleObj spid="_x0000_s95425" name="Ecuación" r:id="rId5" imgW="1168400" imgH="228600" progId="Equation.3">
                  <p:embed/>
                </p:oleObj>
              </mc:Choice>
              <mc:Fallback>
                <p:oleObj name="Ecuación" r:id="rId5" imgW="1168400" imgH="2286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7065" y="2716435"/>
                        <a:ext cx="17526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3105425417"/>
              </p:ext>
            </p:extLst>
          </p:nvPr>
        </p:nvGraphicFramePr>
        <p:xfrm>
          <a:off x="1008720" y="3221010"/>
          <a:ext cx="2171700" cy="342900"/>
        </p:xfrm>
        <a:graphic>
          <a:graphicData uri="http://schemas.openxmlformats.org/presentationml/2006/ole">
            <mc:AlternateContent xmlns:mc="http://schemas.openxmlformats.org/markup-compatibility/2006">
              <mc:Choice xmlns:v="urn:schemas-microsoft-com:vml" Requires="v">
                <p:oleObj spid="_x0000_s95426" name="Ecuación" r:id="rId7" imgW="1447800" imgH="228600" progId="Equation.3">
                  <p:embed/>
                </p:oleObj>
              </mc:Choice>
              <mc:Fallback>
                <p:oleObj name="Ecuación" r:id="rId7" imgW="1447800" imgH="2286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8720" y="3221010"/>
                        <a:ext cx="21717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to 15"/>
          <p:cNvGraphicFramePr>
            <a:graphicFrameLocks noChangeAspect="1"/>
          </p:cNvGraphicFramePr>
          <p:nvPr>
            <p:extLst>
              <p:ext uri="{D42A27DB-BD31-4B8C-83A1-F6EECF244321}">
                <p14:modId xmlns:p14="http://schemas.microsoft.com/office/powerpoint/2010/main" val="945099575"/>
              </p:ext>
            </p:extLst>
          </p:nvPr>
        </p:nvGraphicFramePr>
        <p:xfrm>
          <a:off x="3433302" y="2593454"/>
          <a:ext cx="4191000" cy="1028700"/>
        </p:xfrm>
        <a:graphic>
          <a:graphicData uri="http://schemas.openxmlformats.org/presentationml/2006/ole">
            <mc:AlternateContent xmlns:mc="http://schemas.openxmlformats.org/markup-compatibility/2006">
              <mc:Choice xmlns:v="urn:schemas-microsoft-com:vml" Requires="v">
                <p:oleObj spid="_x0000_s95427" name="Ecuación" r:id="rId9" imgW="2793960" imgH="685800" progId="Equation.3">
                  <p:embed/>
                </p:oleObj>
              </mc:Choice>
              <mc:Fallback>
                <p:oleObj name="Ecuación" r:id="rId9" imgW="2793960" imgH="685800" progId="Equation.3">
                  <p:embed/>
                  <p:pic>
                    <p:nvPicPr>
                      <p:cNvPr id="0" name="Object 7"/>
                      <p:cNvPicPr>
                        <a:picLocks noChangeAspect="1" noChangeArrowheads="1"/>
                      </p:cNvPicPr>
                      <p:nvPr/>
                    </p:nvPicPr>
                    <p:blipFill>
                      <a:blip r:embed="rId10"/>
                      <a:srcRect/>
                      <a:stretch>
                        <a:fillRect/>
                      </a:stretch>
                    </p:blipFill>
                    <p:spPr bwMode="auto">
                      <a:xfrm>
                        <a:off x="3433302" y="2593454"/>
                        <a:ext cx="4191000" cy="1028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ángulo 16"/>
          <p:cNvSpPr/>
          <p:nvPr/>
        </p:nvSpPr>
        <p:spPr>
          <a:xfrm>
            <a:off x="749409" y="3705441"/>
            <a:ext cx="6910566" cy="707886"/>
          </a:xfrm>
          <a:prstGeom prst="rect">
            <a:avLst/>
          </a:prstGeom>
        </p:spPr>
        <p:txBody>
          <a:bodyPr wrap="square">
            <a:spAutoFit/>
          </a:bodyPr>
          <a:lstStyle/>
          <a:p>
            <a:pPr marL="0" lvl="1">
              <a:spcBef>
                <a:spcPts val="0"/>
              </a:spcBef>
            </a:pPr>
            <a:r>
              <a:rPr lang="es-MX" sz="2000" dirty="0" smtClean="0"/>
              <a:t>Con base a esos </a:t>
            </a:r>
            <a:r>
              <a:rPr lang="es-MX" sz="2000" dirty="0"/>
              <a:t>valores </a:t>
            </a:r>
            <a:r>
              <a:rPr lang="es-MX" sz="2000" dirty="0" smtClean="0"/>
              <a:t>se obtienen los </a:t>
            </a:r>
            <a:r>
              <a:rPr lang="es-MX" sz="2000" dirty="0"/>
              <a:t>intervalos </a:t>
            </a:r>
            <a:r>
              <a:rPr lang="es-MX" sz="2000" dirty="0" smtClean="0"/>
              <a:t>y valores de </a:t>
            </a:r>
            <a:r>
              <a:rPr lang="es-MX" sz="2000" dirty="0"/>
              <a:t>prueba. </a:t>
            </a:r>
          </a:p>
        </p:txBody>
      </p:sp>
      <p:graphicFrame>
        <p:nvGraphicFramePr>
          <p:cNvPr id="18" name="Tabla 17"/>
          <p:cNvGraphicFramePr>
            <a:graphicFrameLocks noGrp="1"/>
          </p:cNvGraphicFramePr>
          <p:nvPr>
            <p:extLst>
              <p:ext uri="{D42A27DB-BD31-4B8C-83A1-F6EECF244321}">
                <p14:modId xmlns:p14="http://schemas.microsoft.com/office/powerpoint/2010/main" val="1338801456"/>
              </p:ext>
            </p:extLst>
          </p:nvPr>
        </p:nvGraphicFramePr>
        <p:xfrm>
          <a:off x="553218" y="5022073"/>
          <a:ext cx="11085564" cy="1480423"/>
        </p:xfrm>
        <a:graphic>
          <a:graphicData uri="http://schemas.openxmlformats.org/drawingml/2006/table">
            <a:tbl>
              <a:tblPr firstRow="1" bandRow="1">
                <a:tableStyleId>{5C22544A-7EE6-4342-B048-85BDC9FD1C3A}</a:tableStyleId>
              </a:tblPr>
              <a:tblGrid>
                <a:gridCol w="2771391"/>
                <a:gridCol w="2771391"/>
                <a:gridCol w="2771391"/>
                <a:gridCol w="2771391"/>
              </a:tblGrid>
              <a:tr h="367903">
                <a:tc>
                  <a:txBody>
                    <a:bodyPr/>
                    <a:lstStyle/>
                    <a:p>
                      <a:r>
                        <a:rPr lang="es-MX" sz="1800" dirty="0" smtClean="0"/>
                        <a:t>Intervalo</a:t>
                      </a:r>
                      <a:endParaRPr lang="es-MX" sz="1800" dirty="0"/>
                    </a:p>
                  </a:txBody>
                  <a:tcPr/>
                </a:tc>
                <a:tc>
                  <a:txBody>
                    <a:bodyPr/>
                    <a:lstStyle/>
                    <a:p>
                      <a:pPr algn="ctr"/>
                      <a:r>
                        <a:rPr lang="es-MX" sz="1800" dirty="0" smtClean="0">
                          <a:latin typeface="Times New Roman" panose="02020603050405020304" pitchFamily="18" charset="0"/>
                          <a:cs typeface="Times New Roman" panose="02020603050405020304" pitchFamily="18" charset="0"/>
                        </a:rPr>
                        <a:t>(-∞,o)</a:t>
                      </a:r>
                      <a:endParaRPr lang="es-MX" sz="1800" dirty="0">
                        <a:latin typeface="Times New Roman" panose="02020603050405020304" pitchFamily="18" charset="0"/>
                        <a:cs typeface="Times New Roman" panose="02020603050405020304" pitchFamily="18" charset="0"/>
                      </a:endParaRPr>
                    </a:p>
                  </a:txBody>
                  <a:tcPr/>
                </a:tc>
                <a:tc>
                  <a:txBody>
                    <a:bodyPr/>
                    <a:lstStyle/>
                    <a:p>
                      <a:pPr algn="ctr"/>
                      <a:r>
                        <a:rPr lang="es-MX" sz="1800" dirty="0" smtClean="0">
                          <a:latin typeface="Times New Roman" panose="02020603050405020304" pitchFamily="18" charset="0"/>
                          <a:cs typeface="Times New Roman" panose="02020603050405020304" pitchFamily="18" charset="0"/>
                        </a:rPr>
                        <a:t>(0,2)</a:t>
                      </a:r>
                      <a:endParaRPr lang="es-MX" sz="1800" dirty="0">
                        <a:latin typeface="Times New Roman" panose="02020603050405020304" pitchFamily="18" charset="0"/>
                        <a:cs typeface="Times New Roman" panose="02020603050405020304" pitchFamily="18" charset="0"/>
                      </a:endParaRPr>
                    </a:p>
                  </a:txBody>
                  <a:tcPr/>
                </a:tc>
                <a:tc>
                  <a:txBody>
                    <a:bodyPr/>
                    <a:lstStyle/>
                    <a:p>
                      <a:pPr algn="ctr"/>
                      <a:r>
                        <a:rPr lang="es-MX" sz="1800" dirty="0" smtClean="0">
                          <a:latin typeface="Times New Roman" panose="02020603050405020304" pitchFamily="18" charset="0"/>
                          <a:cs typeface="Times New Roman" panose="02020603050405020304" pitchFamily="18" charset="0"/>
                        </a:rPr>
                        <a:t>(2,∞)</a:t>
                      </a:r>
                      <a:endParaRPr lang="es-MX" sz="1800" dirty="0">
                        <a:latin typeface="Times New Roman" panose="02020603050405020304" pitchFamily="18" charset="0"/>
                        <a:cs typeface="Times New Roman" panose="02020603050405020304" pitchFamily="18" charset="0"/>
                      </a:endParaRPr>
                    </a:p>
                  </a:txBody>
                  <a:tcPr/>
                </a:tc>
              </a:tr>
              <a:tr h="370840">
                <a:tc>
                  <a:txBody>
                    <a:bodyPr/>
                    <a:lstStyle/>
                    <a:p>
                      <a:r>
                        <a:rPr lang="es-MX" sz="1800" dirty="0" smtClean="0"/>
                        <a:t>Valor de prueba</a:t>
                      </a:r>
                      <a:endParaRPr lang="es-MX" sz="1800" dirty="0"/>
                    </a:p>
                  </a:txBody>
                  <a:tcPr anchor="ctr"/>
                </a:tc>
                <a:tc>
                  <a:txBody>
                    <a:bodyPr/>
                    <a:lstStyle/>
                    <a:p>
                      <a:pPr algn="ctr"/>
                      <a:r>
                        <a:rPr lang="es-MX" sz="1800" dirty="0" smtClean="0">
                          <a:latin typeface="Times New Roman" panose="02020603050405020304" pitchFamily="18" charset="0"/>
                          <a:cs typeface="Times New Roman" panose="02020603050405020304" pitchFamily="18" charset="0"/>
                        </a:rPr>
                        <a:t>-1</a:t>
                      </a:r>
                      <a:endParaRPr lang="es-MX" sz="1800" dirty="0">
                        <a:latin typeface="Times New Roman" panose="02020603050405020304" pitchFamily="18" charset="0"/>
                        <a:cs typeface="Times New Roman" panose="02020603050405020304" pitchFamily="18" charset="0"/>
                      </a:endParaRPr>
                    </a:p>
                  </a:txBody>
                  <a:tcPr/>
                </a:tc>
                <a:tc>
                  <a:txBody>
                    <a:bodyPr/>
                    <a:lstStyle/>
                    <a:p>
                      <a:pPr algn="ctr"/>
                      <a:r>
                        <a:rPr lang="es-MX" sz="1800" dirty="0" smtClean="0">
                          <a:latin typeface="Times New Roman" panose="02020603050405020304" pitchFamily="18" charset="0"/>
                          <a:cs typeface="Times New Roman" panose="02020603050405020304" pitchFamily="18" charset="0"/>
                        </a:rPr>
                        <a:t>1</a:t>
                      </a:r>
                      <a:endParaRPr lang="es-MX" sz="1800" dirty="0">
                        <a:latin typeface="Times New Roman" panose="02020603050405020304" pitchFamily="18" charset="0"/>
                        <a:cs typeface="Times New Roman" panose="02020603050405020304" pitchFamily="18" charset="0"/>
                      </a:endParaRPr>
                    </a:p>
                  </a:txBody>
                  <a:tcPr/>
                </a:tc>
                <a:tc>
                  <a:txBody>
                    <a:bodyPr/>
                    <a:lstStyle/>
                    <a:p>
                      <a:pPr algn="ctr"/>
                      <a:r>
                        <a:rPr lang="es-MX" sz="1800" dirty="0" smtClean="0">
                          <a:latin typeface="Times New Roman" panose="02020603050405020304" pitchFamily="18" charset="0"/>
                          <a:cs typeface="Times New Roman" panose="02020603050405020304" pitchFamily="18" charset="0"/>
                        </a:rPr>
                        <a:t>3</a:t>
                      </a:r>
                      <a:endParaRPr lang="es-MX" sz="1800" dirty="0">
                        <a:latin typeface="Times New Roman" panose="02020603050405020304" pitchFamily="18" charset="0"/>
                        <a:cs typeface="Times New Roman" panose="02020603050405020304" pitchFamily="18" charset="0"/>
                      </a:endParaRPr>
                    </a:p>
                  </a:txBody>
                  <a:tcPr/>
                </a:tc>
              </a:tr>
              <a:tr h="370840">
                <a:tc>
                  <a:txBody>
                    <a:bodyPr/>
                    <a:lstStyle/>
                    <a:p>
                      <a:r>
                        <a:rPr lang="es-MX" sz="1800" dirty="0" smtClean="0"/>
                        <a:t>Signo de </a:t>
                      </a:r>
                      <a:r>
                        <a:rPr lang="es-MX" sz="1800" i="1" dirty="0" smtClean="0">
                          <a:latin typeface="Times New Roman" panose="02020603050405020304" pitchFamily="18" charset="0"/>
                          <a:cs typeface="Times New Roman" panose="02020603050405020304" pitchFamily="18" charset="0"/>
                        </a:rPr>
                        <a:t>f’’</a:t>
                      </a:r>
                      <a:r>
                        <a:rPr lang="es-MX" sz="1800" dirty="0" smtClean="0">
                          <a:latin typeface="Times New Roman" panose="02020603050405020304" pitchFamily="18" charset="0"/>
                          <a:cs typeface="Times New Roman" panose="02020603050405020304" pitchFamily="18" charset="0"/>
                        </a:rPr>
                        <a:t>(</a:t>
                      </a:r>
                      <a:r>
                        <a:rPr lang="es-MX" sz="1800" i="1" dirty="0" smtClean="0">
                          <a:latin typeface="Times New Roman" panose="02020603050405020304" pitchFamily="18" charset="0"/>
                          <a:cs typeface="Times New Roman" panose="02020603050405020304" pitchFamily="18" charset="0"/>
                        </a:rPr>
                        <a:t>x</a:t>
                      </a:r>
                      <a:r>
                        <a:rPr lang="es-MX" sz="1800" dirty="0" smtClean="0">
                          <a:latin typeface="Times New Roman" panose="02020603050405020304" pitchFamily="18" charset="0"/>
                          <a:cs typeface="Times New Roman" panose="02020603050405020304" pitchFamily="18" charset="0"/>
                        </a:rPr>
                        <a:t>)</a:t>
                      </a:r>
                      <a:endParaRPr lang="es-MX" sz="1800" dirty="0">
                        <a:latin typeface="Times New Roman" panose="02020603050405020304" pitchFamily="18" charset="0"/>
                        <a:cs typeface="Times New Roman" panose="02020603050405020304" pitchFamily="18" charset="0"/>
                      </a:endParaRPr>
                    </a:p>
                  </a:txBody>
                  <a:tcPr anchor="ctr"/>
                </a:tc>
                <a:tc>
                  <a:txBody>
                    <a:bodyPr/>
                    <a:lstStyle/>
                    <a:p>
                      <a:pPr algn="ctr"/>
                      <a:r>
                        <a:rPr lang="es-MX" sz="1800" i="1" dirty="0" smtClean="0">
                          <a:latin typeface="Times New Roman" panose="02020603050405020304" pitchFamily="18" charset="0"/>
                          <a:cs typeface="Times New Roman" panose="02020603050405020304" pitchFamily="18" charset="0"/>
                        </a:rPr>
                        <a:t>f’’</a:t>
                      </a:r>
                      <a:r>
                        <a:rPr lang="es-MX" sz="1800" dirty="0" smtClean="0">
                          <a:latin typeface="Times New Roman" panose="02020603050405020304" pitchFamily="18" charset="0"/>
                          <a:cs typeface="Times New Roman" panose="02020603050405020304" pitchFamily="18" charset="0"/>
                        </a:rPr>
                        <a:t>( - 1) &gt;</a:t>
                      </a:r>
                      <a:r>
                        <a:rPr lang="es-MX" sz="1800" baseline="0" dirty="0" smtClean="0">
                          <a:latin typeface="Times New Roman" panose="02020603050405020304" pitchFamily="18" charset="0"/>
                          <a:cs typeface="Times New Roman" panose="02020603050405020304" pitchFamily="18" charset="0"/>
                        </a:rPr>
                        <a:t> 0</a:t>
                      </a:r>
                      <a:endParaRPr lang="es-MX" sz="1800" dirty="0">
                        <a:latin typeface="Times New Roman" panose="02020603050405020304" pitchFamily="18" charset="0"/>
                        <a:cs typeface="Times New Roman" panose="02020603050405020304" pitchFamily="18" charset="0"/>
                      </a:endParaRPr>
                    </a:p>
                  </a:txBody>
                  <a:tcPr/>
                </a:tc>
                <a:tc>
                  <a:txBody>
                    <a:bodyPr/>
                    <a:lstStyle/>
                    <a:p>
                      <a:pPr algn="ctr"/>
                      <a:r>
                        <a:rPr lang="es-MX" sz="1800" i="1" dirty="0" smtClean="0">
                          <a:latin typeface="Times New Roman" panose="02020603050405020304" pitchFamily="18" charset="0"/>
                          <a:cs typeface="Times New Roman" panose="02020603050405020304" pitchFamily="18" charset="0"/>
                        </a:rPr>
                        <a:t>f’</a:t>
                      </a:r>
                      <a:r>
                        <a:rPr lang="es-MX" sz="1800" i="0" dirty="0" smtClean="0">
                          <a:latin typeface="Times New Roman" panose="02020603050405020304" pitchFamily="18" charset="0"/>
                          <a:cs typeface="Times New Roman" panose="02020603050405020304" pitchFamily="18" charset="0"/>
                        </a:rPr>
                        <a:t>(</a:t>
                      </a:r>
                      <a:r>
                        <a:rPr lang="es-MX" sz="1800" dirty="0" smtClean="0">
                          <a:latin typeface="Times New Roman" panose="02020603050405020304" pitchFamily="18" charset="0"/>
                          <a:cs typeface="Times New Roman" panose="02020603050405020304" pitchFamily="18" charset="0"/>
                        </a:rPr>
                        <a:t>1) &lt; 0</a:t>
                      </a:r>
                      <a:endParaRPr lang="es-MX" sz="1800" dirty="0">
                        <a:latin typeface="Times New Roman" panose="02020603050405020304" pitchFamily="18" charset="0"/>
                        <a:cs typeface="Times New Roman" panose="02020603050405020304" pitchFamily="18" charset="0"/>
                      </a:endParaRPr>
                    </a:p>
                  </a:txBody>
                  <a:tcPr/>
                </a:tc>
                <a:tc>
                  <a:txBody>
                    <a:bodyPr/>
                    <a:lstStyle/>
                    <a:p>
                      <a:pPr algn="ctr"/>
                      <a:r>
                        <a:rPr lang="es-MX" sz="1800" i="1" dirty="0" smtClean="0">
                          <a:latin typeface="Times New Roman" panose="02020603050405020304" pitchFamily="18" charset="0"/>
                          <a:cs typeface="Times New Roman" panose="02020603050405020304" pitchFamily="18" charset="0"/>
                        </a:rPr>
                        <a:t>f’’</a:t>
                      </a:r>
                      <a:r>
                        <a:rPr lang="es-MX" sz="1800" dirty="0" smtClean="0">
                          <a:latin typeface="Times New Roman" panose="02020603050405020304" pitchFamily="18" charset="0"/>
                          <a:cs typeface="Times New Roman" panose="02020603050405020304" pitchFamily="18" charset="0"/>
                        </a:rPr>
                        <a:t>(3) &gt; 0</a:t>
                      </a:r>
                      <a:endParaRPr lang="es-MX" sz="1800" dirty="0">
                        <a:latin typeface="Times New Roman" panose="02020603050405020304" pitchFamily="18" charset="0"/>
                        <a:cs typeface="Times New Roman" panose="02020603050405020304" pitchFamily="18" charset="0"/>
                      </a:endParaRPr>
                    </a:p>
                  </a:txBody>
                  <a:tcPr/>
                </a:tc>
              </a:tr>
              <a:tr h="370840">
                <a:tc>
                  <a:txBody>
                    <a:bodyPr/>
                    <a:lstStyle/>
                    <a:p>
                      <a:r>
                        <a:rPr lang="es-MX" sz="1800" dirty="0" smtClean="0"/>
                        <a:t>Conclusión</a:t>
                      </a:r>
                      <a:endParaRPr lang="es-MX" sz="1800" dirty="0"/>
                    </a:p>
                  </a:txBody>
                  <a:tcPr anchor="ctr"/>
                </a:tc>
                <a:tc>
                  <a:txBody>
                    <a:bodyPr/>
                    <a:lstStyle/>
                    <a:p>
                      <a:pPr algn="ctr"/>
                      <a:r>
                        <a:rPr lang="es-MX" sz="1800" dirty="0" smtClean="0"/>
                        <a:t>Concavidad hacia arriba</a:t>
                      </a:r>
                      <a:endParaRPr lang="es-MX" sz="18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1800" dirty="0" smtClean="0"/>
                        <a:t>Concavidad hacia abajo</a:t>
                      </a:r>
                      <a:endParaRPr lang="es-MX" sz="18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1800" dirty="0" smtClean="0"/>
                        <a:t>Concavidad hacia arriba</a:t>
                      </a:r>
                      <a:endParaRPr lang="es-MX" sz="1800" dirty="0"/>
                    </a:p>
                  </a:txBody>
                  <a:tcPr/>
                </a:tc>
              </a:tr>
            </a:tbl>
          </a:graphicData>
        </a:graphic>
      </p:graphicFrame>
      <p:pic>
        <p:nvPicPr>
          <p:cNvPr id="25" name="Imagen 24"/>
          <p:cNvPicPr>
            <a:picLocks noChangeAspect="1"/>
          </p:cNvPicPr>
          <p:nvPr/>
        </p:nvPicPr>
        <p:blipFill>
          <a:blip r:embed="rId11">
            <a:clrChange>
              <a:clrFrom>
                <a:srgbClr val="FFFFFF"/>
              </a:clrFrom>
              <a:clrTo>
                <a:srgbClr val="FFFFFF">
                  <a:alpha val="0"/>
                </a:srgbClr>
              </a:clrTo>
            </a:clrChange>
          </a:blip>
          <a:stretch>
            <a:fillRect/>
          </a:stretch>
        </p:blipFill>
        <p:spPr>
          <a:xfrm>
            <a:off x="7620000" y="1518406"/>
            <a:ext cx="4572000" cy="2750820"/>
          </a:xfrm>
          <a:prstGeom prst="rect">
            <a:avLst/>
          </a:prstGeom>
        </p:spPr>
      </p:pic>
      <p:cxnSp>
        <p:nvCxnSpPr>
          <p:cNvPr id="14" name="11 Conector recto"/>
          <p:cNvCxnSpPr/>
          <p:nvPr/>
        </p:nvCxnSpPr>
        <p:spPr>
          <a:xfrm flipV="1">
            <a:off x="665620" y="878725"/>
            <a:ext cx="1080000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
        <p:nvSpPr>
          <p:cNvPr id="15" name="CuadroTexto 14"/>
          <p:cNvSpPr txBox="1"/>
          <p:nvPr/>
        </p:nvSpPr>
        <p:spPr>
          <a:xfrm>
            <a:off x="7794885" y="4196223"/>
            <a:ext cx="3837482" cy="307777"/>
          </a:xfrm>
          <a:prstGeom prst="rect">
            <a:avLst/>
          </a:prstGeom>
          <a:noFill/>
        </p:spPr>
        <p:txBody>
          <a:bodyPr wrap="square" rtlCol="0">
            <a:spAutoFit/>
          </a:bodyPr>
          <a:lstStyle/>
          <a:p>
            <a:r>
              <a:rPr lang="es-MX" sz="1400" b="1" dirty="0" smtClean="0"/>
              <a:t>Fuente: Elaboración propia</a:t>
            </a:r>
            <a:endParaRPr lang="es-MX" sz="1400" b="1" dirty="0"/>
          </a:p>
        </p:txBody>
      </p:sp>
      <p:sp>
        <p:nvSpPr>
          <p:cNvPr id="19" name="Rectángulo 18"/>
          <p:cNvSpPr/>
          <p:nvPr/>
        </p:nvSpPr>
        <p:spPr>
          <a:xfrm>
            <a:off x="7938534" y="1050748"/>
            <a:ext cx="3693833" cy="369332"/>
          </a:xfrm>
          <a:prstGeom prst="rect">
            <a:avLst/>
          </a:prstGeom>
        </p:spPr>
        <p:txBody>
          <a:bodyPr wrap="square">
            <a:spAutoFit/>
          </a:bodyPr>
          <a:lstStyle/>
          <a:p>
            <a:pPr algn="ctr"/>
            <a:r>
              <a:rPr lang="es-ES" b="1" dirty="0"/>
              <a:t>Gráfica </a:t>
            </a:r>
            <a:r>
              <a:rPr lang="es-ES" b="1" dirty="0" smtClean="0"/>
              <a:t>3. Concavidad de </a:t>
            </a:r>
            <a:endParaRPr lang="es-ES" dirty="0"/>
          </a:p>
        </p:txBody>
      </p:sp>
      <p:graphicFrame>
        <p:nvGraphicFramePr>
          <p:cNvPr id="20" name="Objeto 19"/>
          <p:cNvGraphicFramePr>
            <a:graphicFrameLocks noChangeAspect="1"/>
          </p:cNvGraphicFramePr>
          <p:nvPr>
            <p:extLst>
              <p:ext uri="{D42A27DB-BD31-4B8C-83A1-F6EECF244321}">
                <p14:modId xmlns:p14="http://schemas.microsoft.com/office/powerpoint/2010/main" val="689991290"/>
              </p:ext>
            </p:extLst>
          </p:nvPr>
        </p:nvGraphicFramePr>
        <p:xfrm>
          <a:off x="9202674" y="1317145"/>
          <a:ext cx="1089660" cy="251460"/>
        </p:xfrm>
        <a:graphic>
          <a:graphicData uri="http://schemas.openxmlformats.org/presentationml/2006/ole">
            <mc:AlternateContent xmlns:mc="http://schemas.openxmlformats.org/markup-compatibility/2006">
              <mc:Choice xmlns:v="urn:schemas-microsoft-com:vml" Requires="v">
                <p:oleObj spid="_x0000_s95428" name="Ecuación" r:id="rId12" imgW="990600" imgH="228600" progId="Equation.3">
                  <p:embed/>
                </p:oleObj>
              </mc:Choice>
              <mc:Fallback>
                <p:oleObj name="Ecuación" r:id="rId12" imgW="9906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2674" y="1317145"/>
                        <a:ext cx="1089660" cy="2514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47146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62000" y="836725"/>
            <a:ext cx="10972800" cy="5738813"/>
          </a:xfrm>
          <a:noFill/>
        </p:spPr>
        <p:txBody>
          <a:bodyPr>
            <a:noAutofit/>
          </a:bodyPr>
          <a:lstStyle/>
          <a:p>
            <a:pPr algn="ctr" eaLnBrk="1" hangingPunct="1">
              <a:spcBef>
                <a:spcPts val="0"/>
              </a:spcBef>
              <a:buFont typeface="Wingdings 2" pitchFamily="18" charset="2"/>
              <a:buNone/>
              <a:defRPr/>
            </a:pPr>
            <a:r>
              <a:rPr lang="es-MX" sz="2400" dirty="0" smtClean="0">
                <a:solidFill>
                  <a:srgbClr val="C00000"/>
                </a:solidFill>
              </a:rPr>
              <a:t>UNIVERSIDAD AUTÓNOMA DEL ESTADO DE MÉXICO</a:t>
            </a:r>
          </a:p>
          <a:p>
            <a:pPr algn="ctr" eaLnBrk="1" hangingPunct="1">
              <a:spcBef>
                <a:spcPts val="0"/>
              </a:spcBef>
              <a:buFont typeface="Wingdings 2" pitchFamily="18" charset="2"/>
              <a:buNone/>
              <a:defRPr/>
            </a:pPr>
            <a:r>
              <a:rPr lang="es-MX" sz="2400" dirty="0" smtClean="0">
                <a:solidFill>
                  <a:srgbClr val="C00000"/>
                </a:solidFill>
              </a:rPr>
              <a:t>FACULTAD DE ECONOMÍA </a:t>
            </a:r>
          </a:p>
          <a:p>
            <a:pPr algn="ctr" eaLnBrk="1" hangingPunct="1">
              <a:spcBef>
                <a:spcPts val="0"/>
              </a:spcBef>
              <a:buFont typeface="Wingdings 2" pitchFamily="18" charset="2"/>
              <a:buNone/>
              <a:defRPr/>
            </a:pPr>
            <a:endParaRPr lang="es-MX" sz="2400"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DIAPOSITIVAS DE  LA UNIDAD</a:t>
            </a:r>
            <a:r>
              <a:rPr lang="es-MX" sz="1800" dirty="0" smtClean="0">
                <a:solidFill>
                  <a:srgbClr val="C00000"/>
                </a:solidFill>
              </a:rPr>
              <a:t> I</a:t>
            </a:r>
            <a:r>
              <a:rPr lang="es-MX" sz="1800" b="1" dirty="0" smtClean="0">
                <a:solidFill>
                  <a:srgbClr val="C00000"/>
                </a:solidFill>
              </a:rPr>
              <a:t>: LA DERIVADA</a:t>
            </a:r>
          </a:p>
          <a:p>
            <a:pPr algn="ctr" eaLnBrk="1" hangingPunct="1">
              <a:spcBef>
                <a:spcPts val="0"/>
              </a:spcBef>
              <a:buFont typeface="Wingdings 2" pitchFamily="18" charset="2"/>
              <a:buNone/>
              <a:defRPr/>
            </a:pPr>
            <a:r>
              <a:rPr lang="es-MX" sz="1800" b="1" dirty="0" smtClean="0">
                <a:solidFill>
                  <a:srgbClr val="C00000"/>
                </a:solidFill>
              </a:rPr>
              <a:t>1.4. Máximos y mínimos de una función</a:t>
            </a:r>
          </a:p>
          <a:p>
            <a:pPr algn="ctr" eaLnBrk="1" hangingPunct="1">
              <a:spcBef>
                <a:spcPts val="0"/>
              </a:spcBef>
              <a:buFont typeface="Wingdings 2" pitchFamily="18" charset="2"/>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dirty="0" smtClean="0">
                <a:solidFill>
                  <a:srgbClr val="C00000"/>
                </a:solidFill>
              </a:rPr>
              <a:t>PROGRAMA EDUCATIVO: </a:t>
            </a:r>
            <a:r>
              <a:rPr lang="es-MX" sz="1800" b="1" dirty="0" smtClean="0">
                <a:solidFill>
                  <a:srgbClr val="C00000"/>
                </a:solidFill>
              </a:rPr>
              <a:t>LICENCIATURA EN NEGOCIOS INTERNACIONALES BILINGÜE</a:t>
            </a:r>
          </a:p>
          <a:p>
            <a:pPr algn="ctr" eaLnBrk="1" hangingPunct="1">
              <a:spcBef>
                <a:spcPts val="0"/>
              </a:spcBef>
              <a:buFont typeface="Wingdings 2" pitchFamily="18" charset="2"/>
              <a:buNone/>
              <a:defRPr/>
            </a:pPr>
            <a:r>
              <a:rPr lang="es-MX" sz="1800" dirty="0" smtClean="0">
                <a:solidFill>
                  <a:srgbClr val="C00000"/>
                </a:solidFill>
              </a:rPr>
              <a:t>UNIDAD DE APRENDIZAJE: </a:t>
            </a:r>
            <a:r>
              <a:rPr lang="es-MX" sz="1800" b="1" dirty="0" smtClean="0">
                <a:solidFill>
                  <a:srgbClr val="C00000"/>
                </a:solidFill>
              </a:rPr>
              <a:t>FUNDAMENTOS DE MATEMÁTICAS 2</a:t>
            </a:r>
          </a:p>
          <a:p>
            <a:pPr algn="ctr">
              <a:spcBef>
                <a:spcPts val="0"/>
              </a:spcBef>
              <a:buNone/>
              <a:defRPr/>
            </a:pPr>
            <a:r>
              <a:rPr lang="es-MX" altLang="es-MX" dirty="0" smtClean="0">
                <a:solidFill>
                  <a:srgbClr val="C00000"/>
                </a:solidFill>
              </a:rPr>
              <a:t>NÚCLEO DE FORMACIÓN:</a:t>
            </a:r>
            <a:r>
              <a:rPr lang="es-MX" altLang="es-MX" b="1" dirty="0" smtClean="0">
                <a:solidFill>
                  <a:srgbClr val="C00000"/>
                </a:solidFill>
              </a:rPr>
              <a:t> BÁSICO</a:t>
            </a:r>
            <a:endParaRPr lang="es-MX" altLang="es-MX" dirty="0" smtClean="0">
              <a:solidFill>
                <a:srgbClr val="C00000"/>
              </a:solidFill>
            </a:endParaRPr>
          </a:p>
          <a:p>
            <a:pPr algn="ctr">
              <a:spcBef>
                <a:spcPts val="0"/>
              </a:spcBef>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HORAS TEORÍA</a:t>
            </a:r>
            <a:r>
              <a:rPr lang="es-MX" sz="1800" dirty="0" smtClean="0">
                <a:solidFill>
                  <a:srgbClr val="C00000"/>
                </a:solidFill>
              </a:rPr>
              <a:t>: 4</a:t>
            </a:r>
          </a:p>
          <a:p>
            <a:pPr algn="ctr" eaLnBrk="1" hangingPunct="1">
              <a:spcBef>
                <a:spcPts val="0"/>
              </a:spcBef>
              <a:buFont typeface="Wingdings 2" pitchFamily="18" charset="2"/>
              <a:buNone/>
              <a:defRPr/>
            </a:pPr>
            <a:r>
              <a:rPr lang="es-MX" sz="1800" b="1" dirty="0" smtClean="0">
                <a:solidFill>
                  <a:srgbClr val="C00000"/>
                </a:solidFill>
              </a:rPr>
              <a:t>HORAS PRÁCTICAS</a:t>
            </a:r>
            <a:r>
              <a:rPr lang="es-MX" sz="1800" dirty="0" smtClean="0">
                <a:solidFill>
                  <a:srgbClr val="C00000"/>
                </a:solidFill>
              </a:rPr>
              <a:t>: 2</a:t>
            </a:r>
          </a:p>
          <a:p>
            <a:pPr algn="ctr" eaLnBrk="1" hangingPunct="1">
              <a:spcBef>
                <a:spcPts val="0"/>
              </a:spcBef>
              <a:buFont typeface="Wingdings 2" pitchFamily="18" charset="2"/>
              <a:buNone/>
              <a:defRPr/>
            </a:pPr>
            <a:r>
              <a:rPr lang="es-MX" sz="1800" b="1" dirty="0" smtClean="0">
                <a:solidFill>
                  <a:srgbClr val="C00000"/>
                </a:solidFill>
              </a:rPr>
              <a:t>TOTAL DE HORAS</a:t>
            </a:r>
            <a:r>
              <a:rPr lang="es-MX" sz="1800" dirty="0" smtClean="0">
                <a:solidFill>
                  <a:srgbClr val="C00000"/>
                </a:solidFill>
              </a:rPr>
              <a:t>: 6</a:t>
            </a:r>
          </a:p>
          <a:p>
            <a:pPr algn="ctr" eaLnBrk="1" hangingPunct="1">
              <a:spcBef>
                <a:spcPts val="0"/>
              </a:spcBef>
              <a:buFont typeface="Wingdings 2" pitchFamily="18" charset="2"/>
              <a:buNone/>
              <a:defRPr/>
            </a:pPr>
            <a:r>
              <a:rPr lang="es-MX" sz="1800" b="1" dirty="0" smtClean="0">
                <a:solidFill>
                  <a:srgbClr val="C00000"/>
                </a:solidFill>
              </a:rPr>
              <a:t>CRÉDITOS</a:t>
            </a:r>
            <a:r>
              <a:rPr lang="es-MX" sz="1800" dirty="0" smtClean="0">
                <a:solidFill>
                  <a:srgbClr val="C00000"/>
                </a:solidFill>
              </a:rPr>
              <a:t> : 10</a:t>
            </a:r>
          </a:p>
          <a:p>
            <a:pPr algn="ctr" eaLnBrk="1" hangingPunct="1">
              <a:spcBef>
                <a:spcPts val="0"/>
              </a:spcBef>
              <a:buFont typeface="Wingdings 2" pitchFamily="18" charset="2"/>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dirty="0" smtClean="0">
                <a:solidFill>
                  <a:srgbClr val="C00000"/>
                </a:solidFill>
              </a:rPr>
              <a:t>CURSO OBLIGATORIO</a:t>
            </a:r>
          </a:p>
          <a:p>
            <a:pPr algn="ctr" eaLnBrk="1" hangingPunct="1">
              <a:spcBef>
                <a:spcPts val="0"/>
              </a:spcBef>
              <a:buFont typeface="Wingdings 2" pitchFamily="18" charset="2"/>
              <a:buNone/>
              <a:defRPr/>
            </a:pPr>
            <a:r>
              <a:rPr lang="es-MX" sz="1800" b="1" dirty="0" smtClean="0">
                <a:solidFill>
                  <a:srgbClr val="C00000"/>
                </a:solidFill>
              </a:rPr>
              <a:t>ELABORADAS POR</a:t>
            </a:r>
            <a:r>
              <a:rPr lang="es-MX" sz="1800" dirty="0" smtClean="0">
                <a:solidFill>
                  <a:srgbClr val="C00000"/>
                </a:solidFill>
              </a:rPr>
              <a:t>: </a:t>
            </a:r>
            <a:r>
              <a:rPr lang="es-MX" sz="1800" b="1" dirty="0" smtClean="0">
                <a:solidFill>
                  <a:srgbClr val="C00000"/>
                </a:solidFill>
              </a:rPr>
              <a:t>JUVENAL ROJAS MERCED</a:t>
            </a:r>
          </a:p>
          <a:p>
            <a:pPr algn="ctr" eaLnBrk="1" hangingPunct="1">
              <a:spcBef>
                <a:spcPts val="0"/>
              </a:spcBef>
              <a:buFont typeface="Wingdings 2" pitchFamily="18" charset="2"/>
              <a:buNone/>
              <a:defRPr/>
            </a:pPr>
            <a:endParaRPr lang="es-MX" sz="1800" b="1"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SEPTIEMBRE DE 2019</a:t>
            </a:r>
            <a:endParaRPr lang="es-MX" sz="2800" b="1" dirty="0">
              <a:solidFill>
                <a:srgbClr val="C00000"/>
              </a:solidFill>
            </a:endParaRPr>
          </a:p>
        </p:txBody>
      </p:sp>
      <p:sp>
        <p:nvSpPr>
          <p:cNvPr id="3" name="Marcador de número de diapositiva 2"/>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390739815"/>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3925" y="279340"/>
            <a:ext cx="9525910" cy="650054"/>
          </a:xfrm>
        </p:spPr>
        <p:txBody>
          <a:bodyPr>
            <a:normAutofit/>
          </a:bodyPr>
          <a:lstStyle/>
          <a:p>
            <a:r>
              <a:rPr lang="es-MX" sz="3200" b="1" dirty="0">
                <a:solidFill>
                  <a:srgbClr val="C00000"/>
                </a:solidFill>
              </a:rPr>
              <a:t>Puntos de inflexión</a:t>
            </a:r>
            <a:endParaRPr lang="es-MX" sz="3200" dirty="0">
              <a:solidFill>
                <a:srgbClr val="C00000"/>
              </a:solidFill>
            </a:endParaRPr>
          </a:p>
        </p:txBody>
      </p:sp>
      <p:sp>
        <p:nvSpPr>
          <p:cNvPr id="3" name="Marcador de contenido 2"/>
          <p:cNvSpPr>
            <a:spLocks noGrp="1"/>
          </p:cNvSpPr>
          <p:nvPr>
            <p:ph idx="1"/>
          </p:nvPr>
        </p:nvSpPr>
        <p:spPr>
          <a:xfrm>
            <a:off x="824460" y="1452707"/>
            <a:ext cx="6250899" cy="5152809"/>
          </a:xfrm>
        </p:spPr>
        <p:txBody>
          <a:bodyPr>
            <a:noAutofit/>
          </a:bodyPr>
          <a:lstStyle/>
          <a:p>
            <a:pPr>
              <a:spcBef>
                <a:spcPts val="0"/>
              </a:spcBef>
            </a:pPr>
            <a:r>
              <a:rPr lang="es-MX" sz="2200" dirty="0">
                <a:solidFill>
                  <a:schemeClr val="tx1"/>
                </a:solidFill>
              </a:rPr>
              <a:t>Un punto de la gráfica de una función en donde hay un cambio en la concavidad de la gráfica se llama punto de inflexión. </a:t>
            </a:r>
          </a:p>
          <a:p>
            <a:pPr marL="0" indent="0">
              <a:spcBef>
                <a:spcPts val="0"/>
              </a:spcBef>
              <a:buNone/>
            </a:pPr>
            <a:r>
              <a:rPr lang="es-MX" sz="2200" dirty="0" smtClean="0">
                <a:solidFill>
                  <a:schemeClr val="tx1"/>
                </a:solidFill>
              </a:rPr>
              <a:t> </a:t>
            </a:r>
            <a:endParaRPr lang="es-MX" sz="2200" dirty="0">
              <a:solidFill>
                <a:schemeClr val="tx1"/>
              </a:solidFill>
            </a:endParaRPr>
          </a:p>
          <a:p>
            <a:pPr>
              <a:spcBef>
                <a:spcPts val="0"/>
              </a:spcBef>
            </a:pPr>
            <a:r>
              <a:rPr lang="es-MX" sz="2200" dirty="0">
                <a:solidFill>
                  <a:schemeClr val="tx1"/>
                </a:solidFill>
              </a:rPr>
              <a:t>Sea</a:t>
            </a:r>
            <a:r>
              <a:rPr lang="es-MX" sz="2200" i="1" dirty="0">
                <a:solidFill>
                  <a:schemeClr val="tx1"/>
                </a:solidFill>
              </a:rPr>
              <a:t> </a:t>
            </a:r>
            <a:r>
              <a:rPr lang="es-MX" sz="2200" i="1" dirty="0">
                <a:solidFill>
                  <a:schemeClr val="tx1"/>
                </a:solidFill>
                <a:latin typeface="Times New Roman" panose="02020603050405020304" pitchFamily="18" charset="0"/>
                <a:cs typeface="Times New Roman" panose="02020603050405020304" pitchFamily="18" charset="0"/>
              </a:rPr>
              <a:t>f </a:t>
            </a:r>
            <a:r>
              <a:rPr lang="es-MX" sz="2200" dirty="0">
                <a:solidFill>
                  <a:schemeClr val="tx1"/>
                </a:solidFill>
              </a:rPr>
              <a:t>continua en </a:t>
            </a:r>
            <a:r>
              <a:rPr lang="es-MX" sz="2200" i="1" dirty="0">
                <a:solidFill>
                  <a:schemeClr val="tx1"/>
                </a:solidFill>
                <a:latin typeface="Times New Roman" panose="02020603050405020304" pitchFamily="18" charset="0"/>
                <a:cs typeface="Times New Roman" panose="02020603050405020304" pitchFamily="18" charset="0"/>
              </a:rPr>
              <a:t>c</a:t>
            </a:r>
            <a:r>
              <a:rPr lang="es-MX" sz="2200" dirty="0">
                <a:solidFill>
                  <a:schemeClr val="tx1"/>
                </a:solidFill>
              </a:rPr>
              <a:t>. Un punto </a:t>
            </a:r>
            <a:r>
              <a:rPr lang="es-MX" sz="2200" dirty="0" smtClean="0">
                <a:solidFill>
                  <a:schemeClr val="tx1"/>
                </a:solidFill>
                <a:latin typeface="Times New Roman" panose="02020603050405020304" pitchFamily="18" charset="0"/>
                <a:cs typeface="Times New Roman" panose="02020603050405020304" pitchFamily="18" charset="0"/>
              </a:rPr>
              <a:t>[</a:t>
            </a:r>
            <a:r>
              <a:rPr lang="es-MX" sz="2200" i="1" dirty="0" err="1" smtClean="0">
                <a:solidFill>
                  <a:schemeClr val="tx1"/>
                </a:solidFill>
                <a:latin typeface="Times New Roman" panose="02020603050405020304" pitchFamily="18" charset="0"/>
                <a:cs typeface="Times New Roman" panose="02020603050405020304" pitchFamily="18" charset="0"/>
              </a:rPr>
              <a:t>c,f</a:t>
            </a:r>
            <a:r>
              <a:rPr lang="es-MX" sz="2200" dirty="0" smtClean="0">
                <a:solidFill>
                  <a:schemeClr val="tx1"/>
                </a:solidFill>
                <a:latin typeface="Times New Roman" panose="02020603050405020304" pitchFamily="18" charset="0"/>
                <a:cs typeface="Times New Roman" panose="02020603050405020304" pitchFamily="18" charset="0"/>
              </a:rPr>
              <a:t>(</a:t>
            </a:r>
            <a:r>
              <a:rPr lang="es-MX" sz="2200" i="1" dirty="0" smtClean="0">
                <a:solidFill>
                  <a:schemeClr val="tx1"/>
                </a:solidFill>
                <a:latin typeface="Times New Roman" panose="02020603050405020304" pitchFamily="18" charset="0"/>
                <a:cs typeface="Times New Roman" panose="02020603050405020304" pitchFamily="18" charset="0"/>
              </a:rPr>
              <a:t>c</a:t>
            </a:r>
            <a:r>
              <a:rPr lang="es-MX" sz="2200" dirty="0" smtClean="0">
                <a:solidFill>
                  <a:schemeClr val="tx1"/>
                </a:solidFill>
                <a:latin typeface="Times New Roman" panose="02020603050405020304" pitchFamily="18" charset="0"/>
                <a:cs typeface="Times New Roman" panose="02020603050405020304" pitchFamily="18" charset="0"/>
              </a:rPr>
              <a:t>)]</a:t>
            </a:r>
            <a:r>
              <a:rPr lang="es-MX" sz="2200" dirty="0" smtClean="0">
                <a:solidFill>
                  <a:schemeClr val="tx1"/>
                </a:solidFill>
              </a:rPr>
              <a:t> </a:t>
            </a:r>
            <a:r>
              <a:rPr lang="es-MX" sz="2200" dirty="0">
                <a:solidFill>
                  <a:schemeClr val="tx1"/>
                </a:solidFill>
              </a:rPr>
              <a:t>es un punto de inflexión si existe un intervalo abierto </a:t>
            </a:r>
            <a:r>
              <a:rPr lang="es-MX" sz="2200" dirty="0">
                <a:solidFill>
                  <a:schemeClr val="tx1"/>
                </a:solidFill>
                <a:latin typeface="Times New Roman" panose="02020603050405020304" pitchFamily="18" charset="0"/>
                <a:cs typeface="Times New Roman" panose="02020603050405020304" pitchFamily="18" charset="0"/>
              </a:rPr>
              <a:t>(</a:t>
            </a:r>
            <a:r>
              <a:rPr lang="es-MX" sz="2200" i="1" dirty="0" err="1">
                <a:solidFill>
                  <a:schemeClr val="tx1"/>
                </a:solidFill>
                <a:latin typeface="Times New Roman" panose="02020603050405020304" pitchFamily="18" charset="0"/>
                <a:cs typeface="Times New Roman" panose="02020603050405020304" pitchFamily="18" charset="0"/>
              </a:rPr>
              <a:t>a,b</a:t>
            </a:r>
            <a:r>
              <a:rPr lang="es-MX" sz="2200" dirty="0">
                <a:solidFill>
                  <a:schemeClr val="tx1"/>
                </a:solidFill>
                <a:latin typeface="Times New Roman" panose="02020603050405020304" pitchFamily="18" charset="0"/>
                <a:cs typeface="Times New Roman" panose="02020603050405020304" pitchFamily="18" charset="0"/>
              </a:rPr>
              <a:t>)</a:t>
            </a:r>
            <a:r>
              <a:rPr lang="es-MX" sz="2200" dirty="0">
                <a:solidFill>
                  <a:schemeClr val="tx1"/>
                </a:solidFill>
              </a:rPr>
              <a:t> que contiene a </a:t>
            </a:r>
            <a:r>
              <a:rPr lang="es-MX" sz="2200" i="1" dirty="0">
                <a:solidFill>
                  <a:schemeClr val="tx1"/>
                </a:solidFill>
                <a:latin typeface="Times New Roman" panose="02020603050405020304" pitchFamily="18" charset="0"/>
                <a:cs typeface="Times New Roman" panose="02020603050405020304" pitchFamily="18" charset="0"/>
              </a:rPr>
              <a:t>c</a:t>
            </a:r>
            <a:r>
              <a:rPr lang="es-MX" sz="2200" dirty="0">
                <a:solidFill>
                  <a:schemeClr val="tx1"/>
                </a:solidFill>
              </a:rPr>
              <a:t>, de tal manera que la gráfica de </a:t>
            </a:r>
            <a:r>
              <a:rPr lang="es-MX" sz="2200" i="1" dirty="0">
                <a:solidFill>
                  <a:schemeClr val="tx1"/>
                </a:solidFill>
                <a:latin typeface="Times New Roman" panose="02020603050405020304" pitchFamily="18" charset="0"/>
                <a:cs typeface="Times New Roman" panose="02020603050405020304" pitchFamily="18" charset="0"/>
              </a:rPr>
              <a:t>f </a:t>
            </a:r>
            <a:r>
              <a:rPr lang="es-MX" sz="2200" dirty="0">
                <a:solidFill>
                  <a:schemeClr val="tx1"/>
                </a:solidFill>
              </a:rPr>
              <a:t>es, </a:t>
            </a:r>
          </a:p>
          <a:p>
            <a:pPr lvl="1">
              <a:spcBef>
                <a:spcPts val="0"/>
              </a:spcBef>
              <a:buFont typeface="Symbol" panose="05050102010706020507" pitchFamily="18" charset="2"/>
              <a:buChar char="·"/>
            </a:pPr>
            <a:r>
              <a:rPr lang="es-MX" sz="2200" dirty="0">
                <a:solidFill>
                  <a:schemeClr val="tx1"/>
                </a:solidFill>
              </a:rPr>
              <a:t>cóncava hacia arriba en </a:t>
            </a:r>
            <a:r>
              <a:rPr lang="es-MX" sz="2200" dirty="0">
                <a:solidFill>
                  <a:schemeClr val="tx1"/>
                </a:solidFill>
                <a:latin typeface="Times New Roman" panose="02020603050405020304" pitchFamily="18" charset="0"/>
                <a:cs typeface="Times New Roman" panose="02020603050405020304" pitchFamily="18" charset="0"/>
              </a:rPr>
              <a:t>(</a:t>
            </a:r>
            <a:r>
              <a:rPr lang="es-MX" sz="2200" i="1" dirty="0" err="1">
                <a:solidFill>
                  <a:schemeClr val="tx1"/>
                </a:solidFill>
                <a:latin typeface="Times New Roman" panose="02020603050405020304" pitchFamily="18" charset="0"/>
                <a:cs typeface="Times New Roman" panose="02020603050405020304" pitchFamily="18" charset="0"/>
              </a:rPr>
              <a:t>a,c</a:t>
            </a:r>
            <a:r>
              <a:rPr lang="es-MX" sz="2200" dirty="0">
                <a:solidFill>
                  <a:schemeClr val="tx1"/>
                </a:solidFill>
                <a:latin typeface="Times New Roman" panose="02020603050405020304" pitchFamily="18" charset="0"/>
                <a:cs typeface="Times New Roman" panose="02020603050405020304" pitchFamily="18" charset="0"/>
              </a:rPr>
              <a:t>) </a:t>
            </a:r>
            <a:r>
              <a:rPr lang="es-MX" sz="2200" dirty="0">
                <a:solidFill>
                  <a:schemeClr val="tx1"/>
                </a:solidFill>
              </a:rPr>
              <a:t>y cóncava hacia abajo en </a:t>
            </a:r>
            <a:r>
              <a:rPr lang="es-MX" sz="2200" dirty="0">
                <a:solidFill>
                  <a:schemeClr val="tx1"/>
                </a:solidFill>
                <a:latin typeface="Times New Roman" panose="02020603050405020304" pitchFamily="18" charset="0"/>
                <a:cs typeface="Times New Roman" panose="02020603050405020304" pitchFamily="18" charset="0"/>
              </a:rPr>
              <a:t>(</a:t>
            </a:r>
            <a:r>
              <a:rPr lang="es-MX" sz="2200" i="1" dirty="0" err="1">
                <a:solidFill>
                  <a:schemeClr val="tx1"/>
                </a:solidFill>
                <a:latin typeface="Times New Roman" panose="02020603050405020304" pitchFamily="18" charset="0"/>
                <a:cs typeface="Times New Roman" panose="02020603050405020304" pitchFamily="18" charset="0"/>
              </a:rPr>
              <a:t>c,b</a:t>
            </a:r>
            <a:r>
              <a:rPr lang="es-MX" sz="2200" dirty="0">
                <a:solidFill>
                  <a:schemeClr val="tx1"/>
                </a:solidFill>
                <a:latin typeface="Times New Roman" panose="02020603050405020304" pitchFamily="18" charset="0"/>
                <a:cs typeface="Times New Roman" panose="02020603050405020304" pitchFamily="18" charset="0"/>
              </a:rPr>
              <a:t>) </a:t>
            </a:r>
            <a:r>
              <a:rPr lang="es-MX" sz="2200" dirty="0">
                <a:solidFill>
                  <a:schemeClr val="tx1"/>
                </a:solidFill>
              </a:rPr>
              <a:t>, o </a:t>
            </a:r>
          </a:p>
          <a:p>
            <a:pPr lvl="1">
              <a:spcBef>
                <a:spcPts val="0"/>
              </a:spcBef>
              <a:buFont typeface="Symbol" panose="05050102010706020507" pitchFamily="18" charset="2"/>
              <a:buChar char="·"/>
            </a:pPr>
            <a:r>
              <a:rPr lang="es-MX" sz="2200" dirty="0">
                <a:solidFill>
                  <a:schemeClr val="tx1"/>
                </a:solidFill>
              </a:rPr>
              <a:t>cóncava hacia abajo en </a:t>
            </a:r>
            <a:r>
              <a:rPr lang="es-MX" sz="2200" dirty="0">
                <a:solidFill>
                  <a:schemeClr val="tx1"/>
                </a:solidFill>
                <a:latin typeface="Times New Roman" panose="02020603050405020304" pitchFamily="18" charset="0"/>
                <a:cs typeface="Times New Roman" panose="02020603050405020304" pitchFamily="18" charset="0"/>
              </a:rPr>
              <a:t>(</a:t>
            </a:r>
            <a:r>
              <a:rPr lang="es-MX" sz="2200" i="1" dirty="0" err="1">
                <a:solidFill>
                  <a:schemeClr val="tx1"/>
                </a:solidFill>
                <a:latin typeface="Times New Roman" panose="02020603050405020304" pitchFamily="18" charset="0"/>
                <a:cs typeface="Times New Roman" panose="02020603050405020304" pitchFamily="18" charset="0"/>
              </a:rPr>
              <a:t>a,c</a:t>
            </a:r>
            <a:r>
              <a:rPr lang="es-MX" sz="2200" dirty="0">
                <a:solidFill>
                  <a:schemeClr val="tx1"/>
                </a:solidFill>
                <a:latin typeface="Times New Roman" panose="02020603050405020304" pitchFamily="18" charset="0"/>
                <a:cs typeface="Times New Roman" panose="02020603050405020304" pitchFamily="18" charset="0"/>
              </a:rPr>
              <a:t>) </a:t>
            </a:r>
            <a:r>
              <a:rPr lang="es-MX" sz="2200" dirty="0">
                <a:solidFill>
                  <a:schemeClr val="tx1"/>
                </a:solidFill>
              </a:rPr>
              <a:t>y cóncava hacia arriba en </a:t>
            </a:r>
            <a:r>
              <a:rPr lang="es-MX" sz="2200" dirty="0">
                <a:solidFill>
                  <a:schemeClr val="tx1"/>
                </a:solidFill>
                <a:latin typeface="Times New Roman" panose="02020603050405020304" pitchFamily="18" charset="0"/>
                <a:cs typeface="Times New Roman" panose="02020603050405020304" pitchFamily="18" charset="0"/>
              </a:rPr>
              <a:t>(</a:t>
            </a:r>
            <a:r>
              <a:rPr lang="es-MX" sz="2200" i="1" dirty="0" err="1">
                <a:solidFill>
                  <a:schemeClr val="tx1"/>
                </a:solidFill>
                <a:latin typeface="Times New Roman" panose="02020603050405020304" pitchFamily="18" charset="0"/>
                <a:cs typeface="Times New Roman" panose="02020603050405020304" pitchFamily="18" charset="0"/>
              </a:rPr>
              <a:t>c,b</a:t>
            </a:r>
            <a:r>
              <a:rPr lang="es-MX" sz="2200" dirty="0">
                <a:solidFill>
                  <a:schemeClr val="tx1"/>
                </a:solidFill>
                <a:latin typeface="Times New Roman" panose="02020603050405020304" pitchFamily="18" charset="0"/>
                <a:cs typeface="Times New Roman" panose="02020603050405020304" pitchFamily="18" charset="0"/>
              </a:rPr>
              <a:t>). </a:t>
            </a:r>
            <a:r>
              <a:rPr lang="es-MX" sz="2200" dirty="0">
                <a:solidFill>
                  <a:schemeClr val="tx1"/>
                </a:solidFill>
              </a:rPr>
              <a:t>	</a:t>
            </a:r>
          </a:p>
          <a:p>
            <a:pPr>
              <a:spcBef>
                <a:spcPts val="0"/>
              </a:spcBef>
            </a:pPr>
            <a:r>
              <a:rPr lang="es-MX" sz="2200" dirty="0">
                <a:solidFill>
                  <a:schemeClr val="tx1"/>
                </a:solidFill>
              </a:rPr>
              <a:t>Como consecuencia de las definiciones de concavidad y de punto de inflexión , observamos que un punto de inflexión </a:t>
            </a:r>
            <a:r>
              <a:rPr lang="es-MX" sz="2200" dirty="0">
                <a:solidFill>
                  <a:schemeClr val="tx1"/>
                </a:solidFill>
                <a:latin typeface="Times New Roman" panose="02020603050405020304" pitchFamily="18" charset="0"/>
                <a:cs typeface="Times New Roman" panose="02020603050405020304" pitchFamily="18" charset="0"/>
              </a:rPr>
              <a:t>[</a:t>
            </a:r>
            <a:r>
              <a:rPr lang="es-MX" sz="2200" i="1" dirty="0" err="1">
                <a:solidFill>
                  <a:schemeClr val="tx1"/>
                </a:solidFill>
                <a:latin typeface="Times New Roman" panose="02020603050405020304" pitchFamily="18" charset="0"/>
                <a:cs typeface="Times New Roman" panose="02020603050405020304" pitchFamily="18" charset="0"/>
              </a:rPr>
              <a:t>c,f</a:t>
            </a:r>
            <a:r>
              <a:rPr lang="es-MX" sz="2200" dirty="0">
                <a:solidFill>
                  <a:schemeClr val="tx1"/>
                </a:solidFill>
                <a:latin typeface="Times New Roman" panose="02020603050405020304" pitchFamily="18" charset="0"/>
                <a:cs typeface="Times New Roman" panose="02020603050405020304" pitchFamily="18" charset="0"/>
              </a:rPr>
              <a:t>(</a:t>
            </a:r>
            <a:r>
              <a:rPr lang="es-MX" sz="2200" i="1" dirty="0">
                <a:solidFill>
                  <a:schemeClr val="tx1"/>
                </a:solidFill>
                <a:latin typeface="Times New Roman" panose="02020603050405020304" pitchFamily="18" charset="0"/>
                <a:cs typeface="Times New Roman" panose="02020603050405020304" pitchFamily="18" charset="0"/>
              </a:rPr>
              <a:t>c</a:t>
            </a:r>
            <a:r>
              <a:rPr lang="es-MX" sz="2200" dirty="0">
                <a:solidFill>
                  <a:schemeClr val="tx1"/>
                </a:solidFill>
                <a:latin typeface="Times New Roman" panose="02020603050405020304" pitchFamily="18" charset="0"/>
                <a:cs typeface="Times New Roman" panose="02020603050405020304" pitchFamily="18" charset="0"/>
              </a:rPr>
              <a:t>)]</a:t>
            </a:r>
            <a:r>
              <a:rPr lang="es-MX" sz="2200" dirty="0" smtClean="0">
                <a:solidFill>
                  <a:schemeClr val="tx1"/>
                </a:solidFill>
              </a:rPr>
              <a:t> </a:t>
            </a:r>
            <a:r>
              <a:rPr lang="es-MX" sz="2200" dirty="0">
                <a:solidFill>
                  <a:schemeClr val="tx1"/>
                </a:solidFill>
              </a:rPr>
              <a:t>ocurre en un número </a:t>
            </a:r>
            <a:r>
              <a:rPr lang="es-MX" sz="2200" i="1" dirty="0">
                <a:solidFill>
                  <a:schemeClr val="tx1"/>
                </a:solidFill>
                <a:latin typeface="Times New Roman" panose="02020603050405020304" pitchFamily="18" charset="0"/>
                <a:cs typeface="Times New Roman" panose="02020603050405020304" pitchFamily="18" charset="0"/>
              </a:rPr>
              <a:t>c</a:t>
            </a:r>
            <a:r>
              <a:rPr lang="es-MX" sz="2200" dirty="0">
                <a:solidFill>
                  <a:schemeClr val="tx1"/>
                </a:solidFill>
              </a:rPr>
              <a:t> para el cual </a:t>
            </a:r>
            <a:r>
              <a:rPr lang="es-MX" sz="2200" i="1" dirty="0">
                <a:solidFill>
                  <a:schemeClr val="tx1"/>
                </a:solidFill>
                <a:latin typeface="Times New Roman" panose="02020603050405020304" pitchFamily="18" charset="0"/>
                <a:cs typeface="Times New Roman" panose="02020603050405020304" pitchFamily="18" charset="0"/>
              </a:rPr>
              <a:t>f''</a:t>
            </a:r>
            <a:r>
              <a:rPr lang="es-MX" sz="2200" dirty="0">
                <a:solidFill>
                  <a:schemeClr val="tx1"/>
                </a:solidFill>
                <a:latin typeface="Times New Roman" panose="02020603050405020304" pitchFamily="18" charset="0"/>
                <a:cs typeface="Times New Roman" panose="02020603050405020304" pitchFamily="18" charset="0"/>
              </a:rPr>
              <a:t>(</a:t>
            </a:r>
            <a:r>
              <a:rPr lang="es-MX" sz="2200" i="1" dirty="0">
                <a:solidFill>
                  <a:schemeClr val="tx1"/>
                </a:solidFill>
                <a:latin typeface="Times New Roman" panose="02020603050405020304" pitchFamily="18" charset="0"/>
                <a:cs typeface="Times New Roman" panose="02020603050405020304" pitchFamily="18" charset="0"/>
              </a:rPr>
              <a:t>c</a:t>
            </a:r>
            <a:r>
              <a:rPr lang="es-MX" sz="2200" dirty="0" smtClean="0">
                <a:solidFill>
                  <a:schemeClr val="tx1"/>
                </a:solidFill>
                <a:latin typeface="Times New Roman" panose="02020603050405020304" pitchFamily="18" charset="0"/>
                <a:cs typeface="Times New Roman" panose="02020603050405020304" pitchFamily="18" charset="0"/>
              </a:rPr>
              <a:t>) </a:t>
            </a:r>
            <a:r>
              <a:rPr lang="es-MX" sz="2200" i="1" dirty="0" smtClean="0">
                <a:solidFill>
                  <a:schemeClr val="tx1"/>
                </a:solidFill>
                <a:latin typeface="Times New Roman" panose="02020603050405020304" pitchFamily="18" charset="0"/>
                <a:cs typeface="Times New Roman" panose="02020603050405020304" pitchFamily="18" charset="0"/>
              </a:rPr>
              <a:t>= </a:t>
            </a:r>
            <a:r>
              <a:rPr lang="es-MX" sz="2200" dirty="0" smtClean="0">
                <a:solidFill>
                  <a:schemeClr val="tx1"/>
                </a:solidFill>
                <a:latin typeface="Times New Roman" panose="02020603050405020304" pitchFamily="18" charset="0"/>
                <a:cs typeface="Times New Roman" panose="02020603050405020304" pitchFamily="18" charset="0"/>
              </a:rPr>
              <a:t>0</a:t>
            </a:r>
            <a:r>
              <a:rPr lang="es-MX" sz="2200" dirty="0" smtClean="0">
                <a:solidFill>
                  <a:schemeClr val="tx1"/>
                </a:solidFill>
              </a:rPr>
              <a:t> </a:t>
            </a:r>
            <a:r>
              <a:rPr lang="es-MX" sz="2200" dirty="0">
                <a:solidFill>
                  <a:schemeClr val="tx1"/>
                </a:solidFill>
              </a:rPr>
              <a:t>o bien </a:t>
            </a:r>
            <a:r>
              <a:rPr lang="es-MX" sz="2200" i="1" dirty="0">
                <a:solidFill>
                  <a:schemeClr val="tx1"/>
                </a:solidFill>
                <a:latin typeface="Times New Roman" panose="02020603050405020304" pitchFamily="18" charset="0"/>
                <a:cs typeface="Times New Roman" panose="02020603050405020304" pitchFamily="18" charset="0"/>
              </a:rPr>
              <a:t>f''</a:t>
            </a:r>
            <a:r>
              <a:rPr lang="es-MX" sz="2200" dirty="0">
                <a:solidFill>
                  <a:schemeClr val="tx1"/>
                </a:solidFill>
                <a:latin typeface="Times New Roman" panose="02020603050405020304" pitchFamily="18" charset="0"/>
                <a:cs typeface="Times New Roman" panose="02020603050405020304" pitchFamily="18" charset="0"/>
              </a:rPr>
              <a:t>(</a:t>
            </a:r>
            <a:r>
              <a:rPr lang="es-MX" sz="2200" i="1" dirty="0">
                <a:solidFill>
                  <a:schemeClr val="tx1"/>
                </a:solidFill>
                <a:latin typeface="Times New Roman" panose="02020603050405020304" pitchFamily="18" charset="0"/>
                <a:cs typeface="Times New Roman" panose="02020603050405020304" pitchFamily="18" charset="0"/>
              </a:rPr>
              <a:t>c</a:t>
            </a:r>
            <a:r>
              <a:rPr lang="es-MX" sz="2200" dirty="0">
                <a:solidFill>
                  <a:schemeClr val="tx1"/>
                </a:solidFill>
                <a:latin typeface="Times New Roman" panose="02020603050405020304" pitchFamily="18" charset="0"/>
                <a:cs typeface="Times New Roman" panose="02020603050405020304" pitchFamily="18" charset="0"/>
              </a:rPr>
              <a:t>)</a:t>
            </a:r>
            <a:r>
              <a:rPr lang="es-MX" sz="2200" dirty="0">
                <a:solidFill>
                  <a:schemeClr val="tx1"/>
                </a:solidFill>
              </a:rPr>
              <a:t> no existe. </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20</a:t>
            </a:fld>
            <a:endParaRPr lang="en-US" dirty="0"/>
          </a:p>
        </p:txBody>
      </p:sp>
      <p:pic>
        <p:nvPicPr>
          <p:cNvPr id="7" name="Imagen 6"/>
          <p:cNvPicPr>
            <a:picLocks noChangeAspect="1"/>
          </p:cNvPicPr>
          <p:nvPr/>
        </p:nvPicPr>
        <p:blipFill>
          <a:blip r:embed="rId3">
            <a:clrChange>
              <a:clrFrom>
                <a:srgbClr val="FFFFFF"/>
              </a:clrFrom>
              <a:clrTo>
                <a:srgbClr val="FFFFFF">
                  <a:alpha val="0"/>
                </a:srgbClr>
              </a:clrTo>
            </a:clrChange>
          </a:blip>
          <a:stretch>
            <a:fillRect/>
          </a:stretch>
        </p:blipFill>
        <p:spPr>
          <a:xfrm>
            <a:off x="7305207" y="2053590"/>
            <a:ext cx="4572000" cy="2750820"/>
          </a:xfrm>
          <a:prstGeom prst="rect">
            <a:avLst/>
          </a:prstGeom>
        </p:spPr>
      </p:pic>
      <p:cxnSp>
        <p:nvCxnSpPr>
          <p:cNvPr id="6" name="11 Conector recto"/>
          <p:cNvCxnSpPr/>
          <p:nvPr/>
        </p:nvCxnSpPr>
        <p:spPr>
          <a:xfrm flipV="1">
            <a:off x="692913" y="878725"/>
            <a:ext cx="1090800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
        <p:nvSpPr>
          <p:cNvPr id="8" name="CuadroTexto 7"/>
          <p:cNvSpPr txBox="1"/>
          <p:nvPr/>
        </p:nvSpPr>
        <p:spPr>
          <a:xfrm>
            <a:off x="7667131" y="5067421"/>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5" name="Rectángulo 4"/>
          <p:cNvSpPr/>
          <p:nvPr/>
        </p:nvSpPr>
        <p:spPr>
          <a:xfrm>
            <a:off x="7523693" y="1421247"/>
            <a:ext cx="3794630" cy="369332"/>
          </a:xfrm>
          <a:prstGeom prst="rect">
            <a:avLst/>
          </a:prstGeom>
        </p:spPr>
        <p:txBody>
          <a:bodyPr wrap="none">
            <a:spAutoFit/>
          </a:bodyPr>
          <a:lstStyle/>
          <a:p>
            <a:pPr algn="ctr"/>
            <a:r>
              <a:rPr lang="es-ES" b="1" dirty="0"/>
              <a:t>Gráfica </a:t>
            </a:r>
            <a:r>
              <a:rPr lang="es-ES" b="1" dirty="0" smtClean="0"/>
              <a:t>4. Puntos de inflexión de</a:t>
            </a:r>
            <a:endParaRPr lang="es-ES" dirty="0"/>
          </a:p>
        </p:txBody>
      </p:sp>
      <p:graphicFrame>
        <p:nvGraphicFramePr>
          <p:cNvPr id="9" name="Objeto 8"/>
          <p:cNvGraphicFramePr>
            <a:graphicFrameLocks noChangeAspect="1"/>
          </p:cNvGraphicFramePr>
          <p:nvPr>
            <p:extLst>
              <p:ext uri="{D42A27DB-BD31-4B8C-83A1-F6EECF244321}">
                <p14:modId xmlns:p14="http://schemas.microsoft.com/office/powerpoint/2010/main" val="3306038758"/>
              </p:ext>
            </p:extLst>
          </p:nvPr>
        </p:nvGraphicFramePr>
        <p:xfrm>
          <a:off x="9142714" y="1775261"/>
          <a:ext cx="1149096" cy="265176"/>
        </p:xfrm>
        <a:graphic>
          <a:graphicData uri="http://schemas.openxmlformats.org/presentationml/2006/ole">
            <mc:AlternateContent xmlns:mc="http://schemas.openxmlformats.org/markup-compatibility/2006">
              <mc:Choice xmlns:v="urn:schemas-microsoft-com:vml" Requires="v">
                <p:oleObj spid="_x0000_s99355" name="Ecuación" r:id="rId4" imgW="990600" imgH="228600" progId="Equation.3">
                  <p:embed/>
                </p:oleObj>
              </mc:Choice>
              <mc:Fallback>
                <p:oleObj name="Ecuación" r:id="rId4" imgW="9906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2714" y="1775261"/>
                        <a:ext cx="1149096" cy="2651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227994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8190" y="147337"/>
            <a:ext cx="8911687" cy="640445"/>
          </a:xfrm>
        </p:spPr>
        <p:txBody>
          <a:bodyPr>
            <a:normAutofit/>
          </a:bodyPr>
          <a:lstStyle/>
          <a:p>
            <a:r>
              <a:rPr lang="es-MX" sz="3200" b="1" dirty="0">
                <a:solidFill>
                  <a:srgbClr val="C00000"/>
                </a:solidFill>
              </a:rPr>
              <a:t>Extremos absolutos</a:t>
            </a:r>
            <a:endParaRPr lang="es-MX" sz="3200" dirty="0">
              <a:solidFill>
                <a:srgbClr val="C00000"/>
              </a:solidFill>
            </a:endParaRPr>
          </a:p>
        </p:txBody>
      </p:sp>
      <p:sp>
        <p:nvSpPr>
          <p:cNvPr id="3" name="Marcador de contenido 2"/>
          <p:cNvSpPr>
            <a:spLocks noGrp="1"/>
          </p:cNvSpPr>
          <p:nvPr>
            <p:ph idx="1"/>
          </p:nvPr>
        </p:nvSpPr>
        <p:spPr>
          <a:xfrm>
            <a:off x="709684" y="1019330"/>
            <a:ext cx="10862723" cy="2633802"/>
          </a:xfrm>
        </p:spPr>
        <p:txBody>
          <a:bodyPr>
            <a:noAutofit/>
          </a:bodyPr>
          <a:lstStyle/>
          <a:p>
            <a:pPr>
              <a:lnSpc>
                <a:spcPct val="100000"/>
              </a:lnSpc>
            </a:pPr>
            <a:r>
              <a:rPr lang="es-MX" sz="2300" dirty="0">
                <a:solidFill>
                  <a:srgbClr val="000000"/>
                </a:solidFill>
              </a:rPr>
              <a:t>Sea </a:t>
            </a:r>
            <a:r>
              <a:rPr lang="es-MX" sz="2300" i="1" dirty="0">
                <a:solidFill>
                  <a:srgbClr val="000000"/>
                </a:solidFill>
                <a:latin typeface="Times New Roman" panose="02020603050405020304" pitchFamily="18" charset="0"/>
                <a:cs typeface="Times New Roman" panose="02020603050405020304" pitchFamily="18" charset="0"/>
              </a:rPr>
              <a:t>f</a:t>
            </a:r>
            <a:r>
              <a:rPr lang="es-MX" sz="2300" dirty="0">
                <a:solidFill>
                  <a:srgbClr val="000000"/>
                </a:solidFill>
                <a:latin typeface="Times New Roman" panose="02020603050405020304" pitchFamily="18" charset="0"/>
                <a:cs typeface="Times New Roman" panose="02020603050405020304" pitchFamily="18" charset="0"/>
              </a:rPr>
              <a:t>(</a:t>
            </a:r>
            <a:r>
              <a:rPr lang="es-MX" sz="2300" i="1" dirty="0">
                <a:solidFill>
                  <a:srgbClr val="000000"/>
                </a:solidFill>
                <a:latin typeface="Times New Roman" panose="02020603050405020304" pitchFamily="18" charset="0"/>
                <a:cs typeface="Times New Roman" panose="02020603050405020304" pitchFamily="18" charset="0"/>
              </a:rPr>
              <a:t>x</a:t>
            </a:r>
            <a:r>
              <a:rPr lang="es-MX" sz="2300" dirty="0">
                <a:solidFill>
                  <a:srgbClr val="000000"/>
                </a:solidFill>
                <a:latin typeface="Times New Roman" panose="02020603050405020304" pitchFamily="18" charset="0"/>
                <a:cs typeface="Times New Roman" panose="02020603050405020304" pitchFamily="18" charset="0"/>
              </a:rPr>
              <a:t>)</a:t>
            </a:r>
            <a:r>
              <a:rPr lang="es-MX" sz="2300" dirty="0">
                <a:solidFill>
                  <a:srgbClr val="000000"/>
                </a:solidFill>
              </a:rPr>
              <a:t> una función definida en un intervalo </a:t>
            </a:r>
            <a:r>
              <a:rPr lang="es-MX" sz="2300" i="1" dirty="0">
                <a:solidFill>
                  <a:srgbClr val="000000"/>
                </a:solidFill>
                <a:latin typeface="Times New Roman" panose="02020603050405020304" pitchFamily="18" charset="0"/>
                <a:cs typeface="Times New Roman" panose="02020603050405020304" pitchFamily="18" charset="0"/>
              </a:rPr>
              <a:t>I</a:t>
            </a:r>
            <a:r>
              <a:rPr lang="es-MX" sz="2300" dirty="0">
                <a:solidFill>
                  <a:srgbClr val="000000"/>
                </a:solidFill>
              </a:rPr>
              <a:t>, los valores máximo y mínimo de </a:t>
            </a:r>
            <a:r>
              <a:rPr lang="es-MX" sz="2300" i="1" dirty="0">
                <a:solidFill>
                  <a:srgbClr val="000000"/>
                </a:solidFill>
                <a:latin typeface="Times New Roman" panose="02020603050405020304" pitchFamily="18" charset="0"/>
                <a:cs typeface="Times New Roman" panose="02020603050405020304" pitchFamily="18" charset="0"/>
              </a:rPr>
              <a:t>f</a:t>
            </a:r>
            <a:r>
              <a:rPr lang="es-MX" sz="2300" dirty="0">
                <a:solidFill>
                  <a:srgbClr val="000000"/>
                </a:solidFill>
              </a:rPr>
              <a:t> en</a:t>
            </a:r>
            <a:r>
              <a:rPr lang="es-MX" sz="2300" i="1" dirty="0">
                <a:solidFill>
                  <a:srgbClr val="000000"/>
                </a:solidFill>
                <a:latin typeface="Times New Roman" panose="02020603050405020304" pitchFamily="18" charset="0"/>
                <a:cs typeface="Times New Roman" panose="02020603050405020304" pitchFamily="18" charset="0"/>
              </a:rPr>
              <a:t> I </a:t>
            </a:r>
            <a:r>
              <a:rPr lang="es-MX" sz="2300" dirty="0">
                <a:solidFill>
                  <a:srgbClr val="000000"/>
                </a:solidFill>
              </a:rPr>
              <a:t>(si los hay) se llaman extremos de la función. </a:t>
            </a:r>
          </a:p>
          <a:p>
            <a:pPr>
              <a:lnSpc>
                <a:spcPct val="100000"/>
              </a:lnSpc>
            </a:pPr>
            <a:r>
              <a:rPr lang="es-MX" sz="2300" dirty="0">
                <a:solidFill>
                  <a:srgbClr val="000000"/>
                </a:solidFill>
              </a:rPr>
              <a:t>Se distinguen dos clases: </a:t>
            </a:r>
          </a:p>
          <a:p>
            <a:pPr marL="514350" indent="-514350">
              <a:lnSpc>
                <a:spcPct val="100000"/>
              </a:lnSpc>
              <a:buFont typeface="+mj-lt"/>
              <a:buAutoNum type="romanLcPeriod"/>
            </a:pPr>
            <a:r>
              <a:rPr lang="es-MX" sz="2300" dirty="0">
                <a:solidFill>
                  <a:srgbClr val="000000"/>
                </a:solidFill>
              </a:rPr>
              <a:t>Un número </a:t>
            </a:r>
            <a:r>
              <a:rPr lang="es-MX" sz="2300" i="1" dirty="0">
                <a:solidFill>
                  <a:srgbClr val="000000"/>
                </a:solidFill>
                <a:latin typeface="Times New Roman" panose="02020603050405020304" pitchFamily="18" charset="0"/>
                <a:cs typeface="Times New Roman" panose="02020603050405020304" pitchFamily="18" charset="0"/>
              </a:rPr>
              <a:t>f</a:t>
            </a:r>
            <a:r>
              <a:rPr lang="es-MX" sz="2300" dirty="0">
                <a:solidFill>
                  <a:srgbClr val="000000"/>
                </a:solidFill>
                <a:latin typeface="Times New Roman" panose="02020603050405020304" pitchFamily="18" charset="0"/>
                <a:cs typeface="Times New Roman" panose="02020603050405020304" pitchFamily="18" charset="0"/>
              </a:rPr>
              <a:t>(</a:t>
            </a:r>
            <a:r>
              <a:rPr lang="es-MX" sz="2300" i="1" dirty="0">
                <a:solidFill>
                  <a:srgbClr val="000000"/>
                </a:solidFill>
                <a:latin typeface="Times New Roman" panose="02020603050405020304" pitchFamily="18" charset="0"/>
                <a:cs typeface="Times New Roman" panose="02020603050405020304" pitchFamily="18" charset="0"/>
              </a:rPr>
              <a:t>c</a:t>
            </a:r>
            <a:r>
              <a:rPr lang="es-MX" sz="2300" dirty="0">
                <a:solidFill>
                  <a:srgbClr val="000000"/>
                </a:solidFill>
                <a:latin typeface="Times New Roman" panose="02020603050405020304" pitchFamily="18" charset="0"/>
                <a:cs typeface="Times New Roman" panose="02020603050405020304" pitchFamily="18" charset="0"/>
              </a:rPr>
              <a:t>)</a:t>
            </a:r>
            <a:r>
              <a:rPr lang="es-MX" sz="2300" dirty="0">
                <a:solidFill>
                  <a:srgbClr val="000000"/>
                </a:solidFill>
              </a:rPr>
              <a:t> es un máximo absoluto de </a:t>
            </a:r>
            <a:r>
              <a:rPr lang="es-MX" sz="2300" i="1" dirty="0">
                <a:solidFill>
                  <a:srgbClr val="000000"/>
                </a:solidFill>
                <a:latin typeface="Times New Roman" panose="02020603050405020304" pitchFamily="18" charset="0"/>
                <a:cs typeface="Times New Roman" panose="02020603050405020304" pitchFamily="18" charset="0"/>
              </a:rPr>
              <a:t>f</a:t>
            </a:r>
            <a:r>
              <a:rPr lang="es-MX" sz="2300" dirty="0">
                <a:solidFill>
                  <a:srgbClr val="000000"/>
                </a:solidFill>
              </a:rPr>
              <a:t> si </a:t>
            </a:r>
            <a:r>
              <a:rPr lang="es-MX" sz="2300" i="1" dirty="0">
                <a:solidFill>
                  <a:srgbClr val="000000"/>
                </a:solidFill>
                <a:latin typeface="Times New Roman" panose="02020603050405020304" pitchFamily="18" charset="0"/>
                <a:cs typeface="Times New Roman" panose="02020603050405020304" pitchFamily="18" charset="0"/>
              </a:rPr>
              <a:t>f</a:t>
            </a:r>
            <a:r>
              <a:rPr lang="es-MX" sz="2300" dirty="0">
                <a:solidFill>
                  <a:srgbClr val="000000"/>
                </a:solidFill>
                <a:latin typeface="Times New Roman" panose="02020603050405020304" pitchFamily="18" charset="0"/>
                <a:cs typeface="Times New Roman" panose="02020603050405020304" pitchFamily="18" charset="0"/>
              </a:rPr>
              <a:t>(</a:t>
            </a:r>
            <a:r>
              <a:rPr lang="es-MX" sz="2300" i="1" dirty="0">
                <a:solidFill>
                  <a:srgbClr val="000000"/>
                </a:solidFill>
                <a:latin typeface="Times New Roman" panose="02020603050405020304" pitchFamily="18" charset="0"/>
                <a:cs typeface="Times New Roman" panose="02020603050405020304" pitchFamily="18" charset="0"/>
              </a:rPr>
              <a:t>x</a:t>
            </a:r>
            <a:r>
              <a:rPr lang="es-MX" sz="2300" dirty="0">
                <a:solidFill>
                  <a:srgbClr val="000000"/>
                </a:solidFill>
                <a:latin typeface="Times New Roman" panose="02020603050405020304" pitchFamily="18" charset="0"/>
                <a:cs typeface="Times New Roman" panose="02020603050405020304" pitchFamily="18" charset="0"/>
              </a:rPr>
              <a:t>)</a:t>
            </a:r>
            <a:r>
              <a:rPr lang="es-MX" sz="2300" i="1" dirty="0">
                <a:solidFill>
                  <a:srgbClr val="000000"/>
                </a:solidFill>
              </a:rPr>
              <a:t> </a:t>
            </a:r>
            <a:r>
              <a:rPr lang="es-MX" sz="2300" i="1" dirty="0" smtClean="0">
                <a:solidFill>
                  <a:srgbClr val="000000"/>
                </a:solidFill>
                <a:latin typeface="Times New Roman" panose="02020603050405020304" pitchFamily="18" charset="0"/>
                <a:cs typeface="Times New Roman" panose="02020603050405020304" pitchFamily="18" charset="0"/>
              </a:rPr>
              <a:t>≤  f</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smtClean="0">
                <a:solidFill>
                  <a:srgbClr val="000000"/>
                </a:solidFill>
                <a:latin typeface="Times New Roman" panose="02020603050405020304" pitchFamily="18" charset="0"/>
                <a:cs typeface="Times New Roman" panose="02020603050405020304" pitchFamily="18" charset="0"/>
              </a:rPr>
              <a:t>c</a:t>
            </a:r>
            <a:r>
              <a:rPr lang="es-MX" sz="2300" dirty="0">
                <a:solidFill>
                  <a:srgbClr val="000000"/>
                </a:solidFill>
                <a:latin typeface="Times New Roman" panose="02020603050405020304" pitchFamily="18" charset="0"/>
                <a:cs typeface="Times New Roman" panose="02020603050405020304" pitchFamily="18" charset="0"/>
              </a:rPr>
              <a:t>)</a:t>
            </a:r>
            <a:r>
              <a:rPr lang="es-MX" sz="2300" dirty="0">
                <a:solidFill>
                  <a:srgbClr val="000000"/>
                </a:solidFill>
              </a:rPr>
              <a:t> para todo</a:t>
            </a:r>
            <a:r>
              <a:rPr lang="es-MX" sz="2300" i="1" dirty="0">
                <a:solidFill>
                  <a:srgbClr val="000000"/>
                </a:solidFill>
              </a:rPr>
              <a:t> </a:t>
            </a:r>
            <a:r>
              <a:rPr lang="es-MX" sz="2300" i="1" dirty="0">
                <a:solidFill>
                  <a:srgbClr val="000000"/>
                </a:solidFill>
                <a:latin typeface="Times New Roman" panose="02020603050405020304" pitchFamily="18" charset="0"/>
                <a:cs typeface="Times New Roman" panose="02020603050405020304" pitchFamily="18" charset="0"/>
              </a:rPr>
              <a:t>x</a:t>
            </a:r>
            <a:r>
              <a:rPr lang="es-MX" sz="2300" dirty="0">
                <a:solidFill>
                  <a:srgbClr val="000000"/>
                </a:solidFill>
              </a:rPr>
              <a:t> en el intervalo </a:t>
            </a:r>
            <a:r>
              <a:rPr lang="es-MX" sz="2300" i="1" dirty="0">
                <a:solidFill>
                  <a:srgbClr val="000000"/>
                </a:solidFill>
                <a:latin typeface="Times New Roman" panose="02020603050405020304" pitchFamily="18" charset="0"/>
                <a:cs typeface="Times New Roman" panose="02020603050405020304" pitchFamily="18" charset="0"/>
              </a:rPr>
              <a:t>I</a:t>
            </a:r>
            <a:r>
              <a:rPr lang="es-MX" sz="2300" dirty="0">
                <a:solidFill>
                  <a:srgbClr val="000000"/>
                </a:solidFill>
              </a:rPr>
              <a:t>. </a:t>
            </a:r>
          </a:p>
          <a:p>
            <a:pPr marL="514350" indent="-514350">
              <a:lnSpc>
                <a:spcPct val="100000"/>
              </a:lnSpc>
              <a:buFont typeface="+mj-lt"/>
              <a:buAutoNum type="romanLcPeriod"/>
            </a:pPr>
            <a:r>
              <a:rPr lang="es-MX" sz="2300" dirty="0">
                <a:solidFill>
                  <a:srgbClr val="000000"/>
                </a:solidFill>
              </a:rPr>
              <a:t>Un número </a:t>
            </a:r>
            <a:r>
              <a:rPr lang="es-MX" sz="2300" i="1" dirty="0">
                <a:solidFill>
                  <a:srgbClr val="000000"/>
                </a:solidFill>
                <a:latin typeface="Times New Roman" panose="02020603050405020304" pitchFamily="18" charset="0"/>
                <a:cs typeface="Times New Roman" panose="02020603050405020304" pitchFamily="18" charset="0"/>
              </a:rPr>
              <a:t>f</a:t>
            </a:r>
            <a:r>
              <a:rPr lang="es-MX" sz="2300" dirty="0">
                <a:solidFill>
                  <a:srgbClr val="000000"/>
                </a:solidFill>
                <a:latin typeface="Times New Roman" panose="02020603050405020304" pitchFamily="18" charset="0"/>
                <a:cs typeface="Times New Roman" panose="02020603050405020304" pitchFamily="18" charset="0"/>
              </a:rPr>
              <a:t>(</a:t>
            </a:r>
            <a:r>
              <a:rPr lang="es-MX" sz="2300" i="1" dirty="0">
                <a:solidFill>
                  <a:srgbClr val="000000"/>
                </a:solidFill>
                <a:latin typeface="Times New Roman" panose="02020603050405020304" pitchFamily="18" charset="0"/>
                <a:cs typeface="Times New Roman" panose="02020603050405020304" pitchFamily="18" charset="0"/>
              </a:rPr>
              <a:t>c</a:t>
            </a:r>
            <a:r>
              <a:rPr lang="es-MX" sz="2300" dirty="0">
                <a:solidFill>
                  <a:srgbClr val="000000"/>
                </a:solidFill>
                <a:latin typeface="Times New Roman" panose="02020603050405020304" pitchFamily="18" charset="0"/>
                <a:cs typeface="Times New Roman" panose="02020603050405020304" pitchFamily="18" charset="0"/>
              </a:rPr>
              <a:t>)</a:t>
            </a:r>
            <a:r>
              <a:rPr lang="es-MX" sz="2300" dirty="0">
                <a:solidFill>
                  <a:srgbClr val="000000"/>
                </a:solidFill>
              </a:rPr>
              <a:t> es un mínimo absoluto de</a:t>
            </a:r>
            <a:r>
              <a:rPr lang="es-MX" sz="2300" i="1" dirty="0">
                <a:solidFill>
                  <a:srgbClr val="000000"/>
                </a:solidFill>
              </a:rPr>
              <a:t> </a:t>
            </a:r>
            <a:r>
              <a:rPr lang="es-MX" sz="2300" i="1" dirty="0">
                <a:solidFill>
                  <a:srgbClr val="000000"/>
                </a:solidFill>
                <a:latin typeface="Times New Roman" panose="02020603050405020304" pitchFamily="18" charset="0"/>
                <a:cs typeface="Times New Roman" panose="02020603050405020304" pitchFamily="18" charset="0"/>
              </a:rPr>
              <a:t>f</a:t>
            </a:r>
            <a:r>
              <a:rPr lang="es-MX" sz="2300" dirty="0">
                <a:solidFill>
                  <a:srgbClr val="000000"/>
                </a:solidFill>
              </a:rPr>
              <a:t> si </a:t>
            </a:r>
            <a:r>
              <a:rPr lang="es-MX" sz="2300" i="1" dirty="0">
                <a:solidFill>
                  <a:srgbClr val="000000"/>
                </a:solidFill>
                <a:latin typeface="Times New Roman" panose="02020603050405020304" pitchFamily="18" charset="0"/>
                <a:cs typeface="Times New Roman" panose="02020603050405020304" pitchFamily="18" charset="0"/>
              </a:rPr>
              <a:t>f</a:t>
            </a:r>
            <a:r>
              <a:rPr lang="es-MX" sz="2300" dirty="0">
                <a:solidFill>
                  <a:srgbClr val="000000"/>
                </a:solidFill>
                <a:latin typeface="Times New Roman" panose="02020603050405020304" pitchFamily="18" charset="0"/>
                <a:cs typeface="Times New Roman" panose="02020603050405020304" pitchFamily="18" charset="0"/>
              </a:rPr>
              <a:t>(</a:t>
            </a:r>
            <a:r>
              <a:rPr lang="es-MX" sz="2300" i="1" dirty="0">
                <a:solidFill>
                  <a:srgbClr val="000000"/>
                </a:solidFill>
                <a:latin typeface="Times New Roman" panose="02020603050405020304" pitchFamily="18" charset="0"/>
                <a:cs typeface="Times New Roman" panose="02020603050405020304" pitchFamily="18" charset="0"/>
              </a:rPr>
              <a:t>x</a:t>
            </a:r>
            <a:r>
              <a:rPr lang="es-MX" sz="2300" dirty="0" smtClean="0">
                <a:solidFill>
                  <a:srgbClr val="000000"/>
                </a:solidFill>
                <a:latin typeface="Times New Roman" panose="02020603050405020304" pitchFamily="18" charset="0"/>
                <a:cs typeface="Times New Roman" panose="02020603050405020304" pitchFamily="18" charset="0"/>
              </a:rPr>
              <a:t>) </a:t>
            </a:r>
            <a:r>
              <a:rPr lang="es-MX" sz="2300" i="1" dirty="0" smtClean="0">
                <a:solidFill>
                  <a:srgbClr val="000000"/>
                </a:solidFill>
                <a:latin typeface="Times New Roman" panose="02020603050405020304" pitchFamily="18" charset="0"/>
                <a:cs typeface="Times New Roman" panose="02020603050405020304" pitchFamily="18" charset="0"/>
              </a:rPr>
              <a:t>≥  f</a:t>
            </a:r>
            <a:r>
              <a:rPr lang="es-MX" sz="2300" dirty="0" smtClean="0">
                <a:solidFill>
                  <a:srgbClr val="000000"/>
                </a:solidFill>
                <a:latin typeface="Times New Roman" panose="02020603050405020304" pitchFamily="18" charset="0"/>
                <a:cs typeface="Times New Roman" panose="02020603050405020304" pitchFamily="18" charset="0"/>
              </a:rPr>
              <a:t>(</a:t>
            </a:r>
            <a:r>
              <a:rPr lang="es-MX" sz="2300" i="1" dirty="0" smtClean="0">
                <a:solidFill>
                  <a:srgbClr val="000000"/>
                </a:solidFill>
                <a:latin typeface="Times New Roman" panose="02020603050405020304" pitchFamily="18" charset="0"/>
                <a:cs typeface="Times New Roman" panose="02020603050405020304" pitchFamily="18" charset="0"/>
              </a:rPr>
              <a:t>c</a:t>
            </a:r>
            <a:r>
              <a:rPr lang="es-MX" sz="2300" dirty="0">
                <a:solidFill>
                  <a:srgbClr val="000000"/>
                </a:solidFill>
                <a:latin typeface="Times New Roman" panose="02020603050405020304" pitchFamily="18" charset="0"/>
                <a:cs typeface="Times New Roman" panose="02020603050405020304" pitchFamily="18" charset="0"/>
              </a:rPr>
              <a:t>)</a:t>
            </a:r>
            <a:r>
              <a:rPr lang="es-MX" sz="2300" dirty="0">
                <a:solidFill>
                  <a:srgbClr val="000000"/>
                </a:solidFill>
              </a:rPr>
              <a:t> para todo </a:t>
            </a:r>
            <a:r>
              <a:rPr lang="es-MX" sz="2300" i="1" dirty="0">
                <a:solidFill>
                  <a:srgbClr val="000000"/>
                </a:solidFill>
                <a:latin typeface="Times New Roman" panose="02020603050405020304" pitchFamily="18" charset="0"/>
                <a:cs typeface="Times New Roman" panose="02020603050405020304" pitchFamily="18" charset="0"/>
              </a:rPr>
              <a:t>x</a:t>
            </a:r>
            <a:r>
              <a:rPr lang="es-MX" sz="2300" i="1" dirty="0">
                <a:solidFill>
                  <a:srgbClr val="000000"/>
                </a:solidFill>
              </a:rPr>
              <a:t> </a:t>
            </a:r>
            <a:r>
              <a:rPr lang="es-MX" sz="2300" dirty="0">
                <a:solidFill>
                  <a:srgbClr val="000000"/>
                </a:solidFill>
              </a:rPr>
              <a:t>en el intervalo </a:t>
            </a:r>
            <a:r>
              <a:rPr lang="es-MX" sz="2300" i="1" dirty="0">
                <a:solidFill>
                  <a:srgbClr val="000000"/>
                </a:solidFill>
                <a:latin typeface="Times New Roman" panose="02020603050405020304" pitchFamily="18" charset="0"/>
                <a:cs typeface="Times New Roman" panose="02020603050405020304" pitchFamily="18" charset="0"/>
              </a:rPr>
              <a:t>I</a:t>
            </a:r>
            <a:r>
              <a:rPr lang="es-MX" sz="2300" dirty="0">
                <a:solidFill>
                  <a:srgbClr val="000000"/>
                </a:solidFill>
              </a:rPr>
              <a:t>. </a:t>
            </a:r>
          </a:p>
          <a:p>
            <a:pPr>
              <a:lnSpc>
                <a:spcPct val="100000"/>
              </a:lnSpc>
            </a:pPr>
            <a:endParaRPr lang="es-MX" sz="2300" dirty="0"/>
          </a:p>
        </p:txBody>
      </p:sp>
      <p:sp>
        <p:nvSpPr>
          <p:cNvPr id="4" name="Marcador de número de diapositiva 3"/>
          <p:cNvSpPr>
            <a:spLocks noGrp="1"/>
          </p:cNvSpPr>
          <p:nvPr>
            <p:ph type="sldNum" sz="quarter" idx="12"/>
          </p:nvPr>
        </p:nvSpPr>
        <p:spPr>
          <a:xfrm>
            <a:off x="8341864" y="6356350"/>
            <a:ext cx="3011936" cy="365125"/>
          </a:xfrm>
        </p:spPr>
        <p:txBody>
          <a:bodyPr/>
          <a:lstStyle/>
          <a:p>
            <a:fld id="{6D22F896-40B5-4ADD-8801-0D06FADFA095}" type="slidenum">
              <a:rPr lang="en-US" smtClean="0"/>
              <a:t>21</a:t>
            </a:fld>
            <a:endParaRPr lang="en-US" dirty="0"/>
          </a:p>
        </p:txBody>
      </p:sp>
      <p:sp>
        <p:nvSpPr>
          <p:cNvPr id="6" name="Rectángulo 5"/>
          <p:cNvSpPr/>
          <p:nvPr/>
        </p:nvSpPr>
        <p:spPr>
          <a:xfrm>
            <a:off x="755975" y="3690453"/>
            <a:ext cx="10343902" cy="400110"/>
          </a:xfrm>
          <a:prstGeom prst="rect">
            <a:avLst/>
          </a:prstGeom>
        </p:spPr>
        <p:txBody>
          <a:bodyPr wrap="square">
            <a:spAutoFit/>
          </a:bodyPr>
          <a:lstStyle/>
          <a:p>
            <a:r>
              <a:rPr lang="es-MX" sz="2000" dirty="0"/>
              <a:t>Los extremos absolutos también reciben el nombre de extremos globales. </a:t>
            </a:r>
          </a:p>
        </p:txBody>
      </p:sp>
      <p:sp>
        <p:nvSpPr>
          <p:cNvPr id="7" name="Rectangle 4"/>
          <p:cNvSpPr>
            <a:spLocks noChangeArrowheads="1"/>
          </p:cNvSpPr>
          <p:nvPr/>
        </p:nvSpPr>
        <p:spPr bwMode="auto">
          <a:xfrm>
            <a:off x="709684" y="4232814"/>
            <a:ext cx="10862721"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s-MX" sz="2000" i="0" u="none" strike="noStrike" cap="none" normalizeH="0" baseline="0" dirty="0" smtClean="0">
                <a:ln>
                  <a:noFill/>
                </a:ln>
                <a:solidFill>
                  <a:srgbClr val="C00000"/>
                </a:solidFill>
                <a:effectLst/>
                <a:latin typeface="Arial" panose="020B0604020202020204" pitchFamily="34" charset="0"/>
                <a:cs typeface="Arial" panose="020B0604020202020204" pitchFamily="34" charset="0"/>
              </a:rPr>
              <a:t>Teorema: Teorema de los valores extremos.</a:t>
            </a:r>
            <a:endParaRPr kumimoji="0" lang="es-MX" sz="2000" i="0" u="none" strike="noStrike" cap="none" normalizeH="0" baseline="0" dirty="0" smtClean="0">
              <a:ln>
                <a:noFill/>
              </a:ln>
              <a:solidFill>
                <a:srgbClr val="C00000"/>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s-MX" sz="2000" i="0" u="none" strike="noStrike" cap="none" normalizeH="0" baseline="0" dirty="0" smtClean="0">
                <a:ln>
                  <a:noFill/>
                </a:ln>
                <a:solidFill>
                  <a:srgbClr val="C00000"/>
                </a:solidFill>
                <a:effectLst/>
                <a:latin typeface="Arial" panose="020B0604020202020204" pitchFamily="34" charset="0"/>
              </a:rPr>
              <a:t>Una función </a:t>
            </a:r>
            <a:r>
              <a:rPr kumimoji="0" lang="es-MX" sz="2000" i="1"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f</a:t>
            </a:r>
            <a:r>
              <a:rPr kumimoji="0" lang="es-MX" sz="2000"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a:t>
            </a:r>
            <a:r>
              <a:rPr kumimoji="0" lang="es-MX" sz="2000" i="1"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x</a:t>
            </a:r>
            <a:r>
              <a:rPr kumimoji="0" lang="es-MX" sz="2000"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a:t>
            </a:r>
            <a:r>
              <a:rPr kumimoji="0" lang="es-MX" sz="2000" i="0" u="none" strike="noStrike" cap="none" normalizeH="0" baseline="0" dirty="0" smtClean="0">
                <a:ln>
                  <a:noFill/>
                </a:ln>
                <a:solidFill>
                  <a:srgbClr val="C00000"/>
                </a:solidFill>
                <a:effectLst/>
                <a:latin typeface="Arial" panose="020B0604020202020204" pitchFamily="34" charset="0"/>
              </a:rPr>
              <a:t> continua en un intervalo cerrado </a:t>
            </a:r>
            <a:r>
              <a:rPr kumimoji="0" lang="es-MX" sz="2000" i="0"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a:t>
            </a:r>
            <a:r>
              <a:rPr kumimoji="0" lang="es-MX" sz="2000" i="1" u="none" strike="noStrike" cap="none" normalizeH="0" baseline="0" dirty="0" err="1" smtClean="0">
                <a:ln>
                  <a:noFill/>
                </a:ln>
                <a:solidFill>
                  <a:srgbClr val="C00000"/>
                </a:solidFill>
                <a:effectLst/>
                <a:latin typeface="Times New Roman" panose="02020603050405020304" pitchFamily="18" charset="0"/>
                <a:cs typeface="Times New Roman" panose="02020603050405020304" pitchFamily="18" charset="0"/>
              </a:rPr>
              <a:t>a,b</a:t>
            </a:r>
            <a:r>
              <a:rPr kumimoji="0" lang="es-MX" sz="2000" i="0"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a:t>
            </a:r>
            <a:r>
              <a:rPr kumimoji="0" lang="es-MX" sz="2000" i="0" u="none" strike="noStrike" cap="none" normalizeH="0" baseline="0" dirty="0" smtClean="0">
                <a:ln>
                  <a:noFill/>
                </a:ln>
                <a:solidFill>
                  <a:srgbClr val="C00000"/>
                </a:solidFill>
                <a:effectLst/>
                <a:latin typeface="Arial" panose="020B0604020202020204" pitchFamily="34" charset="0"/>
              </a:rPr>
              <a:t> </a:t>
            </a:r>
            <a:r>
              <a:rPr kumimoji="0" lang="es-MX" sz="2000" i="0" strike="noStrike" cap="none" normalizeH="0" baseline="0" dirty="0" smtClean="0">
                <a:ln>
                  <a:noFill/>
                </a:ln>
                <a:solidFill>
                  <a:srgbClr val="C00000"/>
                </a:solidFill>
                <a:effectLst/>
                <a:latin typeface="Arial" panose="020B0604020202020204" pitchFamily="34" charset="0"/>
              </a:rPr>
              <a:t>siempre</a:t>
            </a:r>
            <a:r>
              <a:rPr kumimoji="0" lang="es-MX" sz="2000" i="0" u="none" strike="noStrike" cap="none" normalizeH="0" baseline="0" dirty="0" smtClean="0">
                <a:ln>
                  <a:noFill/>
                </a:ln>
                <a:solidFill>
                  <a:srgbClr val="C00000"/>
                </a:solidFill>
                <a:effectLst/>
                <a:latin typeface="Arial" panose="020B0604020202020204" pitchFamily="34" charset="0"/>
              </a:rPr>
              <a:t> tiene </a:t>
            </a:r>
            <a:r>
              <a:rPr kumimoji="0" lang="es-MX" sz="2000" b="1" i="0" u="none" strike="noStrike" cap="none" normalizeH="0" baseline="0" dirty="0" smtClean="0">
                <a:ln>
                  <a:noFill/>
                </a:ln>
                <a:effectLst>
                  <a:outerShdw blurRad="38100" dist="38100" dir="2700000" algn="tl">
                    <a:srgbClr val="000000">
                      <a:alpha val="43137"/>
                    </a:srgbClr>
                  </a:outerShdw>
                </a:effectLst>
                <a:latin typeface="Arial" panose="020B0604020202020204" pitchFamily="34" charset="0"/>
              </a:rPr>
              <a:t>máximo</a:t>
            </a:r>
            <a:r>
              <a:rPr kumimoji="0" lang="es-MX" sz="2000" i="0" u="none" strike="noStrike" cap="none" normalizeH="0" baseline="0" dirty="0" smtClean="0">
                <a:ln>
                  <a:noFill/>
                </a:ln>
                <a:effectLst/>
                <a:latin typeface="Arial" panose="020B0604020202020204" pitchFamily="34" charset="0"/>
              </a:rPr>
              <a:t> </a:t>
            </a:r>
            <a:r>
              <a:rPr kumimoji="0" lang="es-MX" sz="2000" i="0" u="none" strike="noStrike" cap="none" normalizeH="0" baseline="0" dirty="0" smtClean="0">
                <a:ln>
                  <a:noFill/>
                </a:ln>
                <a:solidFill>
                  <a:srgbClr val="C00000"/>
                </a:solidFill>
                <a:effectLst/>
                <a:latin typeface="Arial" panose="020B0604020202020204" pitchFamily="34" charset="0"/>
              </a:rPr>
              <a:t>absoluto y un </a:t>
            </a:r>
            <a:r>
              <a:rPr kumimoji="0" lang="es-MX" sz="2000" b="1" i="0" u="none" strike="noStrike" cap="none" normalizeH="0" baseline="0" dirty="0" smtClean="0">
                <a:ln>
                  <a:noFill/>
                </a:ln>
                <a:effectLst>
                  <a:outerShdw blurRad="38100" dist="38100" dir="2700000" algn="tl">
                    <a:srgbClr val="000000">
                      <a:alpha val="43137"/>
                    </a:srgbClr>
                  </a:outerShdw>
                </a:effectLst>
                <a:latin typeface="Arial" panose="020B0604020202020204" pitchFamily="34" charset="0"/>
              </a:rPr>
              <a:t>mínimo</a:t>
            </a:r>
            <a:r>
              <a:rPr kumimoji="0" lang="es-MX" sz="2000" i="0" u="none" strike="noStrike" cap="none" normalizeH="0" baseline="0" dirty="0" smtClean="0">
                <a:ln>
                  <a:noFill/>
                </a:ln>
                <a:solidFill>
                  <a:srgbClr val="C00000"/>
                </a:solidFill>
                <a:effectLst>
                  <a:outerShdw blurRad="38100" dist="38100" dir="2700000" algn="tl">
                    <a:srgbClr val="000000">
                      <a:alpha val="43137"/>
                    </a:srgbClr>
                  </a:outerShdw>
                </a:effectLst>
                <a:latin typeface="Arial" panose="020B0604020202020204" pitchFamily="34" charset="0"/>
              </a:rPr>
              <a:t> </a:t>
            </a:r>
            <a:r>
              <a:rPr kumimoji="0" lang="es-MX" sz="2000" i="0" u="none" strike="noStrike" cap="none" normalizeH="0" baseline="0" dirty="0" smtClean="0">
                <a:ln>
                  <a:noFill/>
                </a:ln>
                <a:solidFill>
                  <a:srgbClr val="C00000"/>
                </a:solidFill>
                <a:effectLst/>
                <a:latin typeface="Arial" panose="020B0604020202020204" pitchFamily="34" charset="0"/>
              </a:rPr>
              <a:t>absoluto en el intervalo. </a:t>
            </a:r>
          </a:p>
        </p:txBody>
      </p:sp>
      <p:sp>
        <p:nvSpPr>
          <p:cNvPr id="8" name="Rectángulo 7"/>
          <p:cNvSpPr/>
          <p:nvPr/>
        </p:nvSpPr>
        <p:spPr>
          <a:xfrm>
            <a:off x="686225" y="5308840"/>
            <a:ext cx="11125649" cy="1508105"/>
          </a:xfrm>
          <a:prstGeom prst="rect">
            <a:avLst/>
          </a:prstGeom>
        </p:spPr>
        <p:txBody>
          <a:bodyPr wrap="square">
            <a:spAutoFit/>
          </a:bodyPr>
          <a:lstStyle/>
          <a:p>
            <a:pPr marL="342900" indent="-342900">
              <a:buClr>
                <a:schemeClr val="accent1"/>
              </a:buClr>
              <a:buFont typeface="Wingdings 3" panose="05040102010807070707" pitchFamily="18" charset="2"/>
              <a:buChar char=""/>
            </a:pPr>
            <a:r>
              <a:rPr lang="es-MX" sz="2300" dirty="0"/>
              <a:t>El teorema </a:t>
            </a:r>
            <a:r>
              <a:rPr lang="es-MX" sz="2300" dirty="0" smtClean="0"/>
              <a:t>asegura </a:t>
            </a:r>
            <a:r>
              <a:rPr lang="es-MX" sz="2300" dirty="0"/>
              <a:t>que en un intervalo cerrado, una función continua siempre tendrá un valor máximo y un valor mínimo. </a:t>
            </a:r>
            <a:endParaRPr lang="es-MX" sz="2300" dirty="0" smtClean="0"/>
          </a:p>
          <a:p>
            <a:pPr marL="342900" indent="-342900">
              <a:buClr>
                <a:schemeClr val="accent1"/>
              </a:buClr>
              <a:buFont typeface="Wingdings 3" panose="05040102010807070707" pitchFamily="18" charset="2"/>
              <a:buChar char=""/>
            </a:pPr>
            <a:r>
              <a:rPr lang="es-MX" sz="2300" dirty="0"/>
              <a:t>Cuando </a:t>
            </a:r>
            <a:r>
              <a:rPr lang="es-MX" sz="2300" i="1" dirty="0"/>
              <a:t>I</a:t>
            </a:r>
            <a:r>
              <a:rPr lang="es-MX" sz="2300" dirty="0"/>
              <a:t> no es un intervalo cerrado entonces aún cuando </a:t>
            </a:r>
            <a:r>
              <a:rPr lang="es-MX" sz="2300" i="1" dirty="0"/>
              <a:t>f </a:t>
            </a:r>
            <a:r>
              <a:rPr lang="es-MX" sz="2300" dirty="0"/>
              <a:t>sea continua no hay garantía de que exista un extremo absoluto</a:t>
            </a:r>
          </a:p>
        </p:txBody>
      </p:sp>
      <p:cxnSp>
        <p:nvCxnSpPr>
          <p:cNvPr id="9" name="11 Conector recto"/>
          <p:cNvCxnSpPr/>
          <p:nvPr/>
        </p:nvCxnSpPr>
        <p:spPr>
          <a:xfrm flipV="1">
            <a:off x="747506" y="878725"/>
            <a:ext cx="1069200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61288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0447" y="258985"/>
            <a:ext cx="9405989" cy="528797"/>
          </a:xfrm>
        </p:spPr>
        <p:txBody>
          <a:bodyPr>
            <a:normAutofit fontScale="90000"/>
          </a:bodyPr>
          <a:lstStyle/>
          <a:p>
            <a:r>
              <a:rPr lang="es-MX" sz="3200" b="1" dirty="0">
                <a:solidFill>
                  <a:srgbClr val="C00000"/>
                </a:solidFill>
              </a:rPr>
              <a:t>Obtención de los extremos absolutos</a:t>
            </a:r>
            <a:endParaRPr lang="es-MX" sz="3200" dirty="0">
              <a:solidFill>
                <a:srgbClr val="C00000"/>
              </a:solidFill>
            </a:endParaRPr>
          </a:p>
        </p:txBody>
      </p:sp>
      <p:sp>
        <p:nvSpPr>
          <p:cNvPr id="3" name="Marcador de contenido 2"/>
          <p:cNvSpPr>
            <a:spLocks noGrp="1"/>
          </p:cNvSpPr>
          <p:nvPr>
            <p:ph idx="1"/>
          </p:nvPr>
        </p:nvSpPr>
        <p:spPr>
          <a:xfrm>
            <a:off x="559558" y="1294153"/>
            <a:ext cx="11132770" cy="3777622"/>
          </a:xfrm>
        </p:spPr>
        <p:txBody>
          <a:bodyPr>
            <a:noAutofit/>
          </a:bodyPr>
          <a:lstStyle/>
          <a:p>
            <a:r>
              <a:rPr lang="es-MX" sz="2300" dirty="0">
                <a:solidFill>
                  <a:schemeClr val="tx1"/>
                </a:solidFill>
              </a:rPr>
              <a:t>Para encontrar un extremo absoluto de una función </a:t>
            </a:r>
            <a:r>
              <a:rPr lang="es-MX" sz="2300" i="1" dirty="0">
                <a:solidFill>
                  <a:schemeClr val="tx1"/>
                </a:solidFill>
                <a:latin typeface="Times New Roman" panose="02020603050405020304" pitchFamily="18" charset="0"/>
                <a:cs typeface="Times New Roman" panose="02020603050405020304" pitchFamily="18" charset="0"/>
              </a:rPr>
              <a:t>f(x)</a:t>
            </a:r>
            <a:r>
              <a:rPr lang="es-MX" sz="2300" dirty="0">
                <a:solidFill>
                  <a:schemeClr val="tx1"/>
                </a:solidFill>
              </a:rPr>
              <a:t> continua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err="1">
                <a:solidFill>
                  <a:schemeClr val="tx1"/>
                </a:solidFill>
                <a:latin typeface="Times New Roman" panose="02020603050405020304" pitchFamily="18" charset="0"/>
                <a:cs typeface="Times New Roman" panose="02020603050405020304" pitchFamily="18" charset="0"/>
              </a:rPr>
              <a:t>a,b</a:t>
            </a:r>
            <a:r>
              <a:rPr lang="es-MX" sz="2300" dirty="0">
                <a:solidFill>
                  <a:schemeClr val="tx1"/>
                </a:solidFill>
                <a:latin typeface="Times New Roman" panose="02020603050405020304" pitchFamily="18" charset="0"/>
                <a:cs typeface="Times New Roman" panose="02020603050405020304" pitchFamily="18" charset="0"/>
              </a:rPr>
              <a:t>]: </a:t>
            </a:r>
          </a:p>
          <a:p>
            <a:endParaRPr lang="es-MX" sz="1000" dirty="0" smtClean="0">
              <a:solidFill>
                <a:schemeClr val="tx1"/>
              </a:solidFill>
            </a:endParaRPr>
          </a:p>
          <a:p>
            <a:pPr marL="514350" indent="-514350">
              <a:buFont typeface="+mj-lt"/>
              <a:buAutoNum type="romanLcPeriod"/>
            </a:pPr>
            <a:r>
              <a:rPr lang="es-MX" sz="2300" dirty="0" smtClean="0">
                <a:solidFill>
                  <a:schemeClr val="tx1"/>
                </a:solidFill>
              </a:rPr>
              <a:t>Evaluar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en </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rPr>
              <a:t> y en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rPr>
              <a:t>. </a:t>
            </a:r>
          </a:p>
          <a:p>
            <a:pPr marL="514350" indent="-514350">
              <a:buFont typeface="+mj-lt"/>
              <a:buAutoNum type="romanLcPeriod"/>
            </a:pPr>
            <a:r>
              <a:rPr lang="es-MX" sz="2300" dirty="0">
                <a:solidFill>
                  <a:schemeClr val="tx1"/>
                </a:solidFill>
              </a:rPr>
              <a:t>Determinar todos los valores críticos </a:t>
            </a:r>
            <a:r>
              <a:rPr lang="es-MX" sz="2300" i="1" dirty="0">
                <a:solidFill>
                  <a:schemeClr val="tx1"/>
                </a:solidFill>
                <a:latin typeface="Times New Roman" panose="02020603050405020304" pitchFamily="18" charset="0"/>
                <a:cs typeface="Times New Roman" panose="02020603050405020304" pitchFamily="18" charset="0"/>
              </a:rPr>
              <a:t>c</a:t>
            </a:r>
            <a:r>
              <a:rPr lang="es-MX" sz="2300" baseline="-25000" dirty="0">
                <a:solidFill>
                  <a:schemeClr val="tx1"/>
                </a:solidFill>
                <a:latin typeface="Times New Roman" panose="02020603050405020304" pitchFamily="18" charset="0"/>
                <a:cs typeface="Times New Roman" panose="02020603050405020304" pitchFamily="18" charset="0"/>
              </a:rPr>
              <a:t>1</a:t>
            </a:r>
            <a:r>
              <a:rPr lang="es-MX" sz="2300" i="1" dirty="0">
                <a:solidFill>
                  <a:schemeClr val="tx1"/>
                </a:solidFill>
                <a:latin typeface="Times New Roman" panose="02020603050405020304" pitchFamily="18" charset="0"/>
                <a:cs typeface="Times New Roman" panose="02020603050405020304" pitchFamily="18" charset="0"/>
              </a:rPr>
              <a:t>, c</a:t>
            </a:r>
            <a:r>
              <a:rPr lang="es-MX" sz="2300" baseline="-25000" dirty="0">
                <a:solidFill>
                  <a:schemeClr val="tx1"/>
                </a:solidFill>
                <a:latin typeface="Times New Roman" panose="02020603050405020304" pitchFamily="18" charset="0"/>
                <a:cs typeface="Times New Roman" panose="02020603050405020304" pitchFamily="18" charset="0"/>
              </a:rPr>
              <a:t>2</a:t>
            </a:r>
            <a:r>
              <a:rPr lang="es-MX" sz="2300" i="1" dirty="0">
                <a:solidFill>
                  <a:schemeClr val="tx1"/>
                </a:solidFill>
                <a:latin typeface="Times New Roman" panose="02020603050405020304" pitchFamily="18" charset="0"/>
                <a:cs typeface="Times New Roman" panose="02020603050405020304" pitchFamily="18" charset="0"/>
              </a:rPr>
              <a:t>, c</a:t>
            </a:r>
            <a:r>
              <a:rPr lang="es-MX" sz="2300" baseline="-25000" dirty="0">
                <a:solidFill>
                  <a:schemeClr val="tx1"/>
                </a:solidFill>
                <a:latin typeface="Times New Roman" panose="02020603050405020304" pitchFamily="18" charset="0"/>
                <a:cs typeface="Times New Roman" panose="02020603050405020304" pitchFamily="18" charset="0"/>
              </a:rPr>
              <a:t>3</a:t>
            </a:r>
            <a:r>
              <a:rPr lang="es-MX" sz="2300" i="1" dirty="0">
                <a:solidFill>
                  <a:schemeClr val="tx1"/>
                </a:solidFill>
                <a:latin typeface="Times New Roman" panose="02020603050405020304" pitchFamily="18" charset="0"/>
                <a:cs typeface="Times New Roman" panose="02020603050405020304" pitchFamily="18" charset="0"/>
              </a:rPr>
              <a:t>,..., </a:t>
            </a:r>
            <a:r>
              <a:rPr lang="es-MX" sz="2300" i="1" dirty="0" err="1">
                <a:solidFill>
                  <a:schemeClr val="tx1"/>
                </a:solidFill>
                <a:latin typeface="Times New Roman" panose="02020603050405020304" pitchFamily="18" charset="0"/>
                <a:cs typeface="Times New Roman" panose="02020603050405020304" pitchFamily="18" charset="0"/>
              </a:rPr>
              <a:t>c</a:t>
            </a:r>
            <a:r>
              <a:rPr lang="es-MX" sz="2300" i="1" baseline="-25000" dirty="0" err="1">
                <a:solidFill>
                  <a:schemeClr val="tx1"/>
                </a:solidFill>
                <a:latin typeface="Times New Roman" panose="02020603050405020304" pitchFamily="18" charset="0"/>
                <a:cs typeface="Times New Roman" panose="02020603050405020304" pitchFamily="18" charset="0"/>
              </a:rPr>
              <a:t>n</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err="1">
                <a:solidFill>
                  <a:schemeClr val="tx1"/>
                </a:solidFill>
                <a:latin typeface="Times New Roman" panose="02020603050405020304" pitchFamily="18" charset="0"/>
                <a:cs typeface="Times New Roman" panose="02020603050405020304" pitchFamily="18" charset="0"/>
              </a:rPr>
              <a:t>a,b</a:t>
            </a:r>
            <a:r>
              <a:rPr lang="es-MX" sz="2300" dirty="0">
                <a:solidFill>
                  <a:schemeClr val="tx1"/>
                </a:solidFill>
                <a:latin typeface="Times New Roman" panose="02020603050405020304" pitchFamily="18" charset="0"/>
                <a:cs typeface="Times New Roman" panose="02020603050405020304" pitchFamily="18" charset="0"/>
              </a:rPr>
              <a:t>). </a:t>
            </a:r>
          </a:p>
          <a:p>
            <a:pPr marL="514350" indent="-514350">
              <a:buFont typeface="+mj-lt"/>
              <a:buAutoNum type="romanLcPeriod"/>
            </a:pPr>
            <a:r>
              <a:rPr lang="es-MX" sz="2300" dirty="0">
                <a:solidFill>
                  <a:schemeClr val="tx1"/>
                </a:solidFill>
              </a:rPr>
              <a:t>Evaluar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en todos los valores críticos. </a:t>
            </a:r>
          </a:p>
          <a:p>
            <a:pPr marL="514350" indent="-514350">
              <a:buFont typeface="+mj-lt"/>
              <a:buAutoNum type="romanLcPeriod"/>
            </a:pPr>
            <a:r>
              <a:rPr lang="es-MX" sz="2300" dirty="0">
                <a:solidFill>
                  <a:schemeClr val="tx1"/>
                </a:solidFill>
              </a:rPr>
              <a:t>El más grande y el más pequeño de los valores de la lista,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 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 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c</a:t>
            </a:r>
            <a:r>
              <a:rPr lang="es-MX" sz="2300" baseline="-25000" dirty="0">
                <a:solidFill>
                  <a:schemeClr val="tx1"/>
                </a:solidFill>
                <a:latin typeface="Times New Roman" panose="02020603050405020304" pitchFamily="18" charset="0"/>
                <a:cs typeface="Times New Roman" panose="02020603050405020304" pitchFamily="18" charset="0"/>
              </a:rPr>
              <a:t>1</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 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c</a:t>
            </a:r>
            <a:r>
              <a:rPr lang="es-MX" sz="2300" baseline="-25000" dirty="0">
                <a:solidFill>
                  <a:schemeClr val="tx1"/>
                </a:solidFill>
                <a:latin typeface="Times New Roman" panose="02020603050405020304" pitchFamily="18" charset="0"/>
                <a:cs typeface="Times New Roman" panose="02020603050405020304" pitchFamily="18" charset="0"/>
              </a:rPr>
              <a:t>2</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 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err="1">
                <a:solidFill>
                  <a:schemeClr val="tx1"/>
                </a:solidFill>
                <a:latin typeface="Times New Roman" panose="02020603050405020304" pitchFamily="18" charset="0"/>
                <a:cs typeface="Times New Roman" panose="02020603050405020304" pitchFamily="18" charset="0"/>
              </a:rPr>
              <a:t>c</a:t>
            </a:r>
            <a:r>
              <a:rPr lang="es-MX" sz="2300" i="1" baseline="-25000" dirty="0" err="1">
                <a:solidFill>
                  <a:schemeClr val="tx1"/>
                </a:solidFill>
                <a:latin typeface="Times New Roman" panose="02020603050405020304" pitchFamily="18" charset="0"/>
                <a:cs typeface="Times New Roman" panose="02020603050405020304" pitchFamily="18" charset="0"/>
              </a:rPr>
              <a:t>n</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son el máximo absoluto y el mínimo absoluto, respectivamente, de </a:t>
            </a:r>
            <a:r>
              <a:rPr lang="es-MX" sz="2300" i="1" dirty="0">
                <a:solidFill>
                  <a:schemeClr val="tx1"/>
                </a:solidFill>
                <a:latin typeface="Times New Roman" panose="02020603050405020304" pitchFamily="18" charset="0"/>
                <a:cs typeface="Times New Roman" panose="02020603050405020304" pitchFamily="18" charset="0"/>
              </a:rPr>
              <a:t>f</a:t>
            </a:r>
            <a:r>
              <a:rPr lang="es-MX" sz="2300" i="1" dirty="0">
                <a:solidFill>
                  <a:schemeClr val="tx1"/>
                </a:solidFill>
              </a:rPr>
              <a:t> </a:t>
            </a:r>
            <a:r>
              <a:rPr lang="es-MX" sz="2300" dirty="0">
                <a:solidFill>
                  <a:schemeClr val="tx1"/>
                </a:solidFill>
              </a:rPr>
              <a:t>en el intervalo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err="1">
                <a:solidFill>
                  <a:schemeClr val="tx1"/>
                </a:solidFill>
                <a:latin typeface="Times New Roman" panose="02020603050405020304" pitchFamily="18" charset="0"/>
                <a:cs typeface="Times New Roman" panose="02020603050405020304" pitchFamily="18" charset="0"/>
              </a:rPr>
              <a:t>a,b</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	</a:t>
            </a:r>
          </a:p>
          <a:p>
            <a:pPr marL="0" indent="0">
              <a:buNone/>
            </a:pPr>
            <a:r>
              <a:rPr lang="es-MX" sz="2300" i="1" dirty="0">
                <a:solidFill>
                  <a:schemeClr val="tx1"/>
                </a:solidFill>
              </a:rPr>
              <a:t>Observaciones</a:t>
            </a:r>
            <a:r>
              <a:rPr lang="es-MX" sz="2300" dirty="0">
                <a:solidFill>
                  <a:schemeClr val="tx1"/>
                </a:solidFill>
              </a:rPr>
              <a:t>: </a:t>
            </a:r>
          </a:p>
          <a:p>
            <a:pPr marL="514350" marR="3600" indent="-514350">
              <a:buFont typeface="+mj-lt"/>
              <a:buAutoNum type="romanLcPeriod"/>
            </a:pPr>
            <a:r>
              <a:rPr lang="es-MX" sz="2300" dirty="0">
                <a:solidFill>
                  <a:schemeClr val="tx1"/>
                </a:solidFill>
              </a:rPr>
              <a:t>a) Una función puede tomar sus valores máximo y mínimo más de una vez en un intervalo, pero el máximo absoluto es un sólo número y el mínimo absoluto es también un solo número. </a:t>
            </a:r>
          </a:p>
          <a:p>
            <a:pPr marL="514350" marR="3600" indent="-514350">
              <a:buFont typeface="+mj-lt"/>
              <a:buAutoNum type="romanLcPeriod"/>
            </a:pPr>
            <a:r>
              <a:rPr lang="es-MX" sz="2300" dirty="0">
                <a:solidFill>
                  <a:schemeClr val="tx1"/>
                </a:solidFill>
              </a:rPr>
              <a:t>b) El recíproco del teorema anterior (extremos relativos) no es necesariamente cierto. Es decir un valor crítico de una función no siempre corresponde a un extremo relativo.</a:t>
            </a:r>
          </a:p>
          <a:p>
            <a:endParaRPr lang="es-MX" sz="2300"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22</a:t>
            </a:fld>
            <a:endParaRPr lang="en-US" dirty="0"/>
          </a:p>
        </p:txBody>
      </p:sp>
      <p:cxnSp>
        <p:nvCxnSpPr>
          <p:cNvPr id="5" name="11 Conector recto"/>
          <p:cNvCxnSpPr/>
          <p:nvPr/>
        </p:nvCxnSpPr>
        <p:spPr>
          <a:xfrm flipV="1">
            <a:off x="1061405"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06924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5355" y="215351"/>
            <a:ext cx="9622024" cy="747490"/>
          </a:xfrm>
        </p:spPr>
        <p:txBody>
          <a:bodyPr>
            <a:normAutofit/>
          </a:bodyPr>
          <a:lstStyle/>
          <a:p>
            <a:r>
              <a:rPr lang="es-ES" sz="3200" b="1" dirty="0">
                <a:solidFill>
                  <a:srgbClr val="C00000"/>
                </a:solidFill>
              </a:rPr>
              <a:t>Extremos de funciones de varias </a:t>
            </a:r>
            <a:r>
              <a:rPr lang="es-ES" sz="3200" b="1" dirty="0" smtClean="0">
                <a:solidFill>
                  <a:srgbClr val="C00000"/>
                </a:solidFill>
              </a:rPr>
              <a:t>variables</a:t>
            </a:r>
            <a:endParaRPr lang="es-MX" sz="3200" dirty="0">
              <a:solidFill>
                <a:srgbClr val="C00000"/>
              </a:solidFill>
            </a:endParaRPr>
          </a:p>
        </p:txBody>
      </p:sp>
      <p:sp>
        <p:nvSpPr>
          <p:cNvPr id="3" name="Marcador de contenido 2"/>
          <p:cNvSpPr>
            <a:spLocks noGrp="1"/>
          </p:cNvSpPr>
          <p:nvPr>
            <p:ph idx="1"/>
          </p:nvPr>
        </p:nvSpPr>
        <p:spPr>
          <a:xfrm>
            <a:off x="668740" y="1878107"/>
            <a:ext cx="11043648" cy="4791634"/>
          </a:xfrm>
          <a:noFill/>
        </p:spPr>
        <p:txBody>
          <a:bodyPr>
            <a:noAutofit/>
          </a:bodyPr>
          <a:lstStyle/>
          <a:p>
            <a:pPr algn="just">
              <a:lnSpc>
                <a:spcPct val="100000"/>
              </a:lnSpc>
            </a:pPr>
            <a:r>
              <a:rPr lang="es-MX" sz="2300" dirty="0">
                <a:solidFill>
                  <a:schemeClr val="tx1"/>
                </a:solidFill>
              </a:rPr>
              <a:t>Una de las aplicaciones más importante del Cálculo Infinitesimal se realiza al tratar problemas de optimización. </a:t>
            </a:r>
            <a:r>
              <a:rPr lang="es-MX" sz="2300" dirty="0" smtClean="0">
                <a:solidFill>
                  <a:schemeClr val="tx1"/>
                </a:solidFill>
              </a:rPr>
              <a:t>Los </a:t>
            </a:r>
            <a:r>
              <a:rPr lang="es-MX" sz="2300" dirty="0">
                <a:solidFill>
                  <a:schemeClr val="tx1"/>
                </a:solidFill>
              </a:rPr>
              <a:t>ejemplos de estas características serian muy numerosos.</a:t>
            </a:r>
          </a:p>
          <a:p>
            <a:pPr algn="just">
              <a:lnSpc>
                <a:spcPct val="100000"/>
              </a:lnSpc>
            </a:pPr>
            <a:r>
              <a:rPr lang="es-MX" sz="2300" dirty="0">
                <a:solidFill>
                  <a:schemeClr val="tx1"/>
                </a:solidFill>
              </a:rPr>
              <a:t>Aquí estudiaremos procedimientos </a:t>
            </a:r>
            <a:r>
              <a:rPr lang="es-MX" sz="2300" dirty="0" smtClean="0">
                <a:solidFill>
                  <a:schemeClr val="tx1"/>
                </a:solidFill>
              </a:rPr>
              <a:t>de </a:t>
            </a:r>
            <a:r>
              <a:rPr lang="es-MX" sz="2300" dirty="0">
                <a:solidFill>
                  <a:schemeClr val="tx1"/>
                </a:solidFill>
              </a:rPr>
              <a:t>optimización de funciones de varias variables.</a:t>
            </a:r>
          </a:p>
          <a:p>
            <a:pPr algn="just">
              <a:lnSpc>
                <a:spcPct val="100000"/>
              </a:lnSpc>
            </a:pPr>
            <a:endParaRPr lang="es-MX" sz="2300" dirty="0" smtClean="0">
              <a:solidFill>
                <a:schemeClr val="tx1"/>
              </a:solidFill>
            </a:endParaRPr>
          </a:p>
          <a:p>
            <a:pPr algn="just">
              <a:lnSpc>
                <a:spcPct val="100000"/>
              </a:lnSpc>
            </a:pPr>
            <a:r>
              <a:rPr lang="es-MX" sz="2300" dirty="0" smtClean="0">
                <a:solidFill>
                  <a:schemeClr val="tx1"/>
                </a:solidFill>
              </a:rPr>
              <a:t>Sea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una función de dos variables:</a:t>
            </a:r>
          </a:p>
          <a:p>
            <a:pPr algn="just">
              <a:lnSpc>
                <a:spcPct val="100000"/>
              </a:lnSpc>
            </a:pPr>
            <a:r>
              <a:rPr lang="es-MX" sz="2300" dirty="0">
                <a:solidFill>
                  <a:schemeClr val="tx1"/>
                </a:solidFill>
              </a:rPr>
              <a:t>Se dice que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presenta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un máximo relativo (o local) si se verifica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smtClean="0">
                <a:solidFill>
                  <a:schemeClr val="tx1"/>
                </a:solidFill>
                <a:latin typeface="Times New Roman" panose="02020603050405020304" pitchFamily="18" charset="0"/>
                <a:cs typeface="Times New Roman" panose="02020603050405020304" pitchFamily="18" charset="0"/>
              </a:rPr>
              <a:t>) ≤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perteneciente a cierto disco centrado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rPr>
              <a:t>) y de radio no nulo.</a:t>
            </a:r>
          </a:p>
          <a:p>
            <a:pPr algn="just">
              <a:lnSpc>
                <a:spcPct val="100000"/>
              </a:lnSpc>
            </a:pPr>
            <a:r>
              <a:rPr lang="es-MX" sz="2300" dirty="0">
                <a:solidFill>
                  <a:schemeClr val="tx1"/>
                </a:solidFill>
              </a:rPr>
              <a:t>Se dice que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presenta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un mínimo relativo (o local) si se verifica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smtClean="0">
                <a:solidFill>
                  <a:schemeClr val="tx1"/>
                </a:solidFill>
                <a:latin typeface="Times New Roman" panose="02020603050405020304" pitchFamily="18" charset="0"/>
                <a:cs typeface="Times New Roman" panose="02020603050405020304" pitchFamily="18" charset="0"/>
              </a:rPr>
              <a:t>) ≥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perteneciente a cierto disco centrado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rPr>
              <a:t>)</a:t>
            </a:r>
            <a:r>
              <a:rPr lang="es-MX" sz="2300" dirty="0" smtClean="0">
                <a:solidFill>
                  <a:schemeClr val="tx1"/>
                </a:solidFill>
              </a:rPr>
              <a:t> </a:t>
            </a:r>
            <a:r>
              <a:rPr lang="es-MX" sz="2300" dirty="0">
                <a:solidFill>
                  <a:schemeClr val="tx1"/>
                </a:solidFill>
              </a:rPr>
              <a:t>y de radio no nulo.</a:t>
            </a:r>
          </a:p>
          <a:p>
            <a:pPr>
              <a:lnSpc>
                <a:spcPct val="100000"/>
              </a:lnSpc>
            </a:pPr>
            <a:r>
              <a:rPr lang="es-MX" sz="2300" dirty="0">
                <a:solidFill>
                  <a:schemeClr val="tx1"/>
                </a:solidFill>
              </a:rPr>
              <a:t>Los máximos o mínimos relativos reciben el nombre de extremos relativos (o locales).</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t>23</a:t>
            </a:fld>
            <a:endParaRPr lang="en-US" dirty="0"/>
          </a:p>
        </p:txBody>
      </p:sp>
      <p:cxnSp>
        <p:nvCxnSpPr>
          <p:cNvPr id="5" name="11 Conector recto"/>
          <p:cNvCxnSpPr/>
          <p:nvPr/>
        </p:nvCxnSpPr>
        <p:spPr>
          <a:xfrm flipV="1">
            <a:off x="788449"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3091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843627" y="1291620"/>
            <a:ext cx="6920345" cy="461665"/>
          </a:xfrm>
          <a:prstGeom prst="rect">
            <a:avLst/>
          </a:prstGeom>
          <a:noFill/>
          <a:ln w="57150">
            <a:noFill/>
            <a:miter lim="800000"/>
            <a:headEnd/>
            <a:tailEnd/>
          </a:ln>
          <a:effectLst/>
          <a:extLst/>
        </p:spPr>
        <p:txBody>
          <a:bodyPr wrap="square">
            <a:spAutoFit/>
          </a:bodyPr>
          <a:lstStyle/>
          <a:p>
            <a:pPr>
              <a:spcBef>
                <a:spcPct val="50000"/>
              </a:spcBef>
            </a:pPr>
            <a:r>
              <a:rPr lang="es-ES_tradnl" sz="2400" dirty="0"/>
              <a:t>Punto mínimo y valor mínimo</a:t>
            </a:r>
          </a:p>
        </p:txBody>
      </p:sp>
      <p:graphicFrame>
        <p:nvGraphicFramePr>
          <p:cNvPr id="8196" name="Object 4"/>
          <p:cNvGraphicFramePr>
            <a:graphicFrameLocks noChangeAspect="1"/>
          </p:cNvGraphicFramePr>
          <p:nvPr>
            <p:extLst>
              <p:ext uri="{D42A27DB-BD31-4B8C-83A1-F6EECF244321}">
                <p14:modId xmlns:p14="http://schemas.microsoft.com/office/powerpoint/2010/main" val="2912306209"/>
              </p:ext>
            </p:extLst>
          </p:nvPr>
        </p:nvGraphicFramePr>
        <p:xfrm>
          <a:off x="5970011" y="1368270"/>
          <a:ext cx="3126469" cy="323460"/>
        </p:xfrm>
        <a:graphic>
          <a:graphicData uri="http://schemas.openxmlformats.org/presentationml/2006/ole">
            <mc:AlternateContent xmlns:mc="http://schemas.openxmlformats.org/markup-compatibility/2006">
              <mc:Choice xmlns:v="urn:schemas-microsoft-com:vml" Requires="v">
                <p:oleObj spid="_x0000_s88250" name="Ecuación" r:id="rId4" imgW="2120760" imgH="215640" progId="Equation.3">
                  <p:embed/>
                </p:oleObj>
              </mc:Choice>
              <mc:Fallback>
                <p:oleObj name="Ecuación" r:id="rId4" imgW="2120760" imgH="215640" progId="Equation.3">
                  <p:embed/>
                  <p:pic>
                    <p:nvPicPr>
                      <p:cNvPr id="0" name=""/>
                      <p:cNvPicPr>
                        <a:picLocks noChangeAspect="1" noChangeArrowheads="1"/>
                      </p:cNvPicPr>
                      <p:nvPr/>
                    </p:nvPicPr>
                    <p:blipFill>
                      <a:blip r:embed="rId5"/>
                      <a:srcRect/>
                      <a:stretch>
                        <a:fillRect/>
                      </a:stretch>
                    </p:blipFill>
                    <p:spPr bwMode="auto">
                      <a:xfrm>
                        <a:off x="5970011" y="1368270"/>
                        <a:ext cx="3126469" cy="323460"/>
                      </a:xfrm>
                      <a:prstGeom prst="rect">
                        <a:avLst/>
                      </a:prstGeom>
                      <a:noFill/>
                      <a:ln>
                        <a:noFill/>
                      </a:ln>
                      <a:effectLst/>
                      <a:extLst/>
                    </p:spPr>
                  </p:pic>
                </p:oleObj>
              </mc:Fallback>
            </mc:AlternateContent>
          </a:graphicData>
        </a:graphic>
      </p:graphicFrame>
      <p:sp>
        <p:nvSpPr>
          <p:cNvPr id="8197" name="Text Box 5"/>
          <p:cNvSpPr txBox="1">
            <a:spLocks noChangeArrowheads="1"/>
          </p:cNvSpPr>
          <p:nvPr/>
        </p:nvSpPr>
        <p:spPr bwMode="auto">
          <a:xfrm>
            <a:off x="1843627" y="1859124"/>
            <a:ext cx="9829800" cy="461665"/>
          </a:xfrm>
          <a:prstGeom prst="rect">
            <a:avLst/>
          </a:prstGeom>
          <a:noFill/>
          <a:ln w="57150">
            <a:noFill/>
            <a:miter lim="800000"/>
            <a:headEnd/>
            <a:tailEnd/>
          </a:ln>
          <a:effectLst/>
          <a:extLst/>
        </p:spPr>
        <p:txBody>
          <a:bodyPr wrap="square">
            <a:spAutoFit/>
          </a:bodyPr>
          <a:lstStyle/>
          <a:p>
            <a:pPr>
              <a:spcBef>
                <a:spcPct val="50000"/>
              </a:spcBef>
            </a:pPr>
            <a:r>
              <a:rPr lang="es-ES_tradnl" sz="2400" dirty="0" smtClean="0">
                <a:latin typeface="Times New Roman" panose="02020603050405020304" pitchFamily="18" charset="0"/>
                <a:cs typeface="Times New Roman" panose="02020603050405020304" pitchFamily="18" charset="0"/>
              </a:rPr>
              <a:t>(</a:t>
            </a:r>
            <a:r>
              <a:rPr lang="es-ES_tradnl" sz="2400" i="1" dirty="0" err="1" smtClean="0">
                <a:latin typeface="Times New Roman" panose="02020603050405020304" pitchFamily="18" charset="0"/>
                <a:cs typeface="Times New Roman" panose="02020603050405020304" pitchFamily="18" charset="0"/>
              </a:rPr>
              <a:t>a,b</a:t>
            </a:r>
            <a:r>
              <a:rPr lang="es-ES_tradnl" sz="2400" dirty="0">
                <a:latin typeface="Times New Roman" panose="02020603050405020304" pitchFamily="18" charset="0"/>
                <a:cs typeface="Times New Roman" panose="02020603050405020304" pitchFamily="18" charset="0"/>
              </a:rPr>
              <a:t>)</a:t>
            </a:r>
            <a:r>
              <a:rPr lang="es-ES_tradnl" sz="2400" dirty="0"/>
              <a:t> se llama punto mínimo de la función </a:t>
            </a:r>
            <a:r>
              <a:rPr lang="es-ES_tradnl" sz="2400" i="1" dirty="0">
                <a:latin typeface="Times New Roman" panose="02020603050405020304" pitchFamily="18" charset="0"/>
                <a:cs typeface="Times New Roman" panose="02020603050405020304" pitchFamily="18" charset="0"/>
              </a:rPr>
              <a:t>f</a:t>
            </a:r>
            <a:r>
              <a:rPr lang="es-ES_tradnl" sz="2400" dirty="0">
                <a:latin typeface="Times New Roman" panose="02020603050405020304" pitchFamily="18" charset="0"/>
                <a:cs typeface="Times New Roman" panose="02020603050405020304" pitchFamily="18" charset="0"/>
              </a:rPr>
              <a:t>(</a:t>
            </a:r>
            <a:r>
              <a:rPr lang="es-ES_tradnl" sz="2400" i="1" dirty="0" err="1">
                <a:latin typeface="Times New Roman" panose="02020603050405020304" pitchFamily="18" charset="0"/>
                <a:cs typeface="Times New Roman" panose="02020603050405020304" pitchFamily="18" charset="0"/>
              </a:rPr>
              <a:t>x,y</a:t>
            </a:r>
            <a:r>
              <a:rPr lang="es-ES_tradnl" sz="2400" dirty="0">
                <a:latin typeface="Times New Roman" panose="02020603050405020304" pitchFamily="18" charset="0"/>
                <a:cs typeface="Times New Roman" panose="02020603050405020304" pitchFamily="18" charset="0"/>
              </a:rPr>
              <a:t>)</a:t>
            </a:r>
            <a:r>
              <a:rPr lang="es-ES_tradnl" sz="2400" dirty="0"/>
              <a:t> en </a:t>
            </a:r>
            <a:r>
              <a:rPr lang="es-ES_tradnl" sz="2400" i="1" dirty="0">
                <a:latin typeface="Times New Roman" panose="02020603050405020304" pitchFamily="18" charset="0"/>
                <a:cs typeface="Times New Roman" panose="02020603050405020304" pitchFamily="18" charset="0"/>
              </a:rPr>
              <a:t>D</a:t>
            </a:r>
            <a:r>
              <a:rPr lang="es-ES_tradnl" sz="2400" dirty="0"/>
              <a:t> si: </a:t>
            </a:r>
          </a:p>
        </p:txBody>
      </p:sp>
      <p:graphicFrame>
        <p:nvGraphicFramePr>
          <p:cNvPr id="8198" name="Object 6"/>
          <p:cNvGraphicFramePr>
            <a:graphicFrameLocks/>
          </p:cNvGraphicFramePr>
          <p:nvPr>
            <p:extLst>
              <p:ext uri="{D42A27DB-BD31-4B8C-83A1-F6EECF244321}">
                <p14:modId xmlns:p14="http://schemas.microsoft.com/office/powerpoint/2010/main" val="1336369907"/>
              </p:ext>
            </p:extLst>
          </p:nvPr>
        </p:nvGraphicFramePr>
        <p:xfrm>
          <a:off x="2418190" y="2452835"/>
          <a:ext cx="2467183" cy="360280"/>
        </p:xfrm>
        <a:graphic>
          <a:graphicData uri="http://schemas.openxmlformats.org/presentationml/2006/ole">
            <mc:AlternateContent xmlns:mc="http://schemas.openxmlformats.org/markup-compatibility/2006">
              <mc:Choice xmlns:v="urn:schemas-microsoft-com:vml" Requires="v">
                <p:oleObj spid="_x0000_s88251" name="Ecuación" r:id="rId6" imgW="1739880" imgH="215640" progId="Equation.3">
                  <p:embed/>
                </p:oleObj>
              </mc:Choice>
              <mc:Fallback>
                <p:oleObj name="Ecuación" r:id="rId6" imgW="1739880" imgH="215640" progId="Equation.3">
                  <p:embed/>
                  <p:pic>
                    <p:nvPicPr>
                      <p:cNvPr id="0" name=""/>
                      <p:cNvPicPr>
                        <a:picLocks noChangeAspect="1" noChangeArrowheads="1"/>
                      </p:cNvPicPr>
                      <p:nvPr/>
                    </p:nvPicPr>
                    <p:blipFill>
                      <a:blip r:embed="rId7"/>
                      <a:srcRect/>
                      <a:stretch>
                        <a:fillRect/>
                      </a:stretch>
                    </p:blipFill>
                    <p:spPr bwMode="auto">
                      <a:xfrm>
                        <a:off x="2418190" y="2452835"/>
                        <a:ext cx="2467183" cy="360280"/>
                      </a:xfrm>
                      <a:prstGeom prst="rect">
                        <a:avLst/>
                      </a:prstGeom>
                      <a:noFill/>
                      <a:ln w="57150">
                        <a:noFill/>
                        <a:miter lim="800000"/>
                        <a:headEnd/>
                        <a:tailEnd/>
                      </a:ln>
                      <a:effectLst/>
                      <a:extLst/>
                    </p:spPr>
                  </p:pic>
                </p:oleObj>
              </mc:Fallback>
            </mc:AlternateContent>
          </a:graphicData>
        </a:graphic>
      </p:graphicFrame>
      <p:sp>
        <p:nvSpPr>
          <p:cNvPr id="8201" name="Text Box 9"/>
          <p:cNvSpPr txBox="1">
            <a:spLocks noChangeArrowheads="1"/>
          </p:cNvSpPr>
          <p:nvPr/>
        </p:nvSpPr>
        <p:spPr bwMode="auto">
          <a:xfrm>
            <a:off x="1843628" y="2867560"/>
            <a:ext cx="10006102" cy="461665"/>
          </a:xfrm>
          <a:prstGeom prst="rect">
            <a:avLst/>
          </a:prstGeom>
          <a:noFill/>
          <a:ln w="57150">
            <a:noFill/>
            <a:miter lim="800000"/>
            <a:headEnd/>
            <a:tailEnd/>
          </a:ln>
          <a:effectLst/>
          <a:extLst/>
        </p:spPr>
        <p:txBody>
          <a:bodyPr wrap="square">
            <a:spAutoFit/>
          </a:bodyPr>
          <a:lstStyle/>
          <a:p>
            <a:pPr>
              <a:spcBef>
                <a:spcPct val="50000"/>
              </a:spcBef>
            </a:pPr>
            <a:r>
              <a:rPr lang="es-ES_tradnl" sz="2400" i="1" dirty="0" smtClean="0">
                <a:latin typeface="Times New Roman" panose="02020603050405020304" pitchFamily="18" charset="0"/>
                <a:cs typeface="Times New Roman" panose="02020603050405020304" pitchFamily="18" charset="0"/>
              </a:rPr>
              <a:t>f</a:t>
            </a:r>
            <a:r>
              <a:rPr lang="es-ES_tradnl" sz="2400" dirty="0" smtClean="0">
                <a:latin typeface="Times New Roman" panose="02020603050405020304" pitchFamily="18" charset="0"/>
                <a:cs typeface="Times New Roman" panose="02020603050405020304" pitchFamily="18" charset="0"/>
              </a:rPr>
              <a:t>(</a:t>
            </a:r>
            <a:r>
              <a:rPr lang="es-ES_tradnl" sz="2400" i="1" dirty="0" err="1" smtClean="0">
                <a:latin typeface="Times New Roman" panose="02020603050405020304" pitchFamily="18" charset="0"/>
                <a:cs typeface="Times New Roman" panose="02020603050405020304" pitchFamily="18" charset="0"/>
              </a:rPr>
              <a:t>a,b</a:t>
            </a:r>
            <a:r>
              <a:rPr lang="es-ES_tradnl" sz="2400" dirty="0" smtClean="0">
                <a:latin typeface="Times New Roman" panose="02020603050405020304" pitchFamily="18" charset="0"/>
                <a:cs typeface="Times New Roman" panose="02020603050405020304" pitchFamily="18" charset="0"/>
              </a:rPr>
              <a:t>)</a:t>
            </a:r>
            <a:r>
              <a:rPr lang="es-ES_tradnl" sz="2400" dirty="0" smtClean="0"/>
              <a:t> se llama valor mínimo de </a:t>
            </a:r>
            <a:r>
              <a:rPr lang="es-ES_tradnl" sz="2400" i="1" dirty="0" smtClean="0">
                <a:latin typeface="Times New Roman" panose="02020603050405020304" pitchFamily="18" charset="0"/>
                <a:cs typeface="Times New Roman" panose="02020603050405020304" pitchFamily="18" charset="0"/>
              </a:rPr>
              <a:t>f</a:t>
            </a:r>
            <a:r>
              <a:rPr lang="es-ES_tradnl" sz="2400" dirty="0" smtClean="0">
                <a:latin typeface="Times New Roman" panose="02020603050405020304" pitchFamily="18" charset="0"/>
                <a:cs typeface="Times New Roman" panose="02020603050405020304" pitchFamily="18" charset="0"/>
              </a:rPr>
              <a:t>(</a:t>
            </a:r>
            <a:r>
              <a:rPr lang="es-ES_tradnl" sz="2400" i="1" dirty="0" err="1" smtClean="0">
                <a:latin typeface="Times New Roman" panose="02020603050405020304" pitchFamily="18" charset="0"/>
                <a:cs typeface="Times New Roman" panose="02020603050405020304" pitchFamily="18" charset="0"/>
              </a:rPr>
              <a:t>x,y</a:t>
            </a:r>
            <a:r>
              <a:rPr lang="es-ES_tradnl" sz="2400" dirty="0" smtClean="0">
                <a:latin typeface="Times New Roman" panose="02020603050405020304" pitchFamily="18" charset="0"/>
                <a:cs typeface="Times New Roman" panose="02020603050405020304" pitchFamily="18" charset="0"/>
              </a:rPr>
              <a:t>)</a:t>
            </a:r>
            <a:r>
              <a:rPr lang="es-ES_tradnl" sz="2400" dirty="0" smtClean="0"/>
              <a:t> en </a:t>
            </a:r>
            <a:r>
              <a:rPr lang="es-ES_tradnl" sz="2400" i="1" dirty="0" smtClean="0">
                <a:latin typeface="Times New Roman" panose="02020603050405020304" pitchFamily="18" charset="0"/>
                <a:cs typeface="Times New Roman" panose="02020603050405020304" pitchFamily="18" charset="0"/>
              </a:rPr>
              <a:t>D</a:t>
            </a:r>
            <a:r>
              <a:rPr lang="es-ES_tradnl" sz="2400" dirty="0" smtClean="0"/>
              <a:t> </a:t>
            </a:r>
            <a:r>
              <a:rPr lang="es-ES_tradnl" sz="2400" dirty="0" smtClean="0">
                <a:latin typeface="Times New Roman" panose="02020603050405020304" pitchFamily="18" charset="0"/>
                <a:cs typeface="Times New Roman" panose="02020603050405020304" pitchFamily="18" charset="0"/>
              </a:rPr>
              <a:t>[</a:t>
            </a:r>
            <a:r>
              <a:rPr lang="es-ES_tradnl" sz="2400" i="1" dirty="0" smtClean="0">
                <a:latin typeface="Times New Roman" panose="02020603050405020304" pitchFamily="18" charset="0"/>
                <a:cs typeface="Times New Roman" panose="02020603050405020304" pitchFamily="18" charset="0"/>
              </a:rPr>
              <a:t>f</a:t>
            </a:r>
            <a:r>
              <a:rPr lang="es-ES_tradnl" sz="2400" dirty="0" smtClean="0"/>
              <a:t> tiene un mínimo en </a:t>
            </a:r>
            <a:r>
              <a:rPr lang="es-ES_tradnl" sz="2400" dirty="0" smtClean="0">
                <a:latin typeface="Times New Roman" panose="02020603050405020304" pitchFamily="18" charset="0"/>
                <a:cs typeface="Times New Roman" panose="02020603050405020304" pitchFamily="18" charset="0"/>
              </a:rPr>
              <a:t>(</a:t>
            </a:r>
            <a:r>
              <a:rPr lang="es-ES_tradnl" sz="2400" i="1" dirty="0" err="1" smtClean="0">
                <a:latin typeface="Times New Roman" panose="02020603050405020304" pitchFamily="18" charset="0"/>
                <a:cs typeface="Times New Roman" panose="02020603050405020304" pitchFamily="18" charset="0"/>
              </a:rPr>
              <a:t>a,b</a:t>
            </a:r>
            <a:r>
              <a:rPr lang="es-ES_tradnl" sz="2400" dirty="0" smtClean="0">
                <a:latin typeface="Times New Roman" panose="02020603050405020304" pitchFamily="18" charset="0"/>
                <a:cs typeface="Times New Roman" panose="02020603050405020304" pitchFamily="18" charset="0"/>
              </a:rPr>
              <a:t>)]</a:t>
            </a:r>
            <a:endParaRPr lang="es-ES_tradnl" sz="2400" dirty="0">
              <a:latin typeface="Times New Roman" panose="02020603050405020304" pitchFamily="18" charset="0"/>
              <a:cs typeface="Times New Roman" panose="02020603050405020304" pitchFamily="18" charset="0"/>
            </a:endParaRPr>
          </a:p>
        </p:txBody>
      </p:sp>
      <p:sp>
        <p:nvSpPr>
          <p:cNvPr id="8202" name="Text Box 10"/>
          <p:cNvSpPr txBox="1">
            <a:spLocks noChangeArrowheads="1"/>
          </p:cNvSpPr>
          <p:nvPr/>
        </p:nvSpPr>
        <p:spPr bwMode="auto">
          <a:xfrm>
            <a:off x="1830554" y="2413005"/>
            <a:ext cx="129810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_tradnl" sz="2400" dirty="0">
                <a:latin typeface="Times New Roman" panose="02020603050405020304" pitchFamily="18" charset="0"/>
                <a:cs typeface="Times New Roman" panose="02020603050405020304" pitchFamily="18" charset="0"/>
              </a:rPr>
              <a:t>(1)</a:t>
            </a:r>
          </a:p>
        </p:txBody>
      </p:sp>
      <p:sp>
        <p:nvSpPr>
          <p:cNvPr id="3" name="2 CuadroTexto"/>
          <p:cNvSpPr txBox="1"/>
          <p:nvPr/>
        </p:nvSpPr>
        <p:spPr>
          <a:xfrm>
            <a:off x="1843628" y="760014"/>
            <a:ext cx="7086600" cy="461665"/>
          </a:xfrm>
          <a:prstGeom prst="rect">
            <a:avLst/>
          </a:prstGeom>
          <a:noFill/>
        </p:spPr>
        <p:txBody>
          <a:bodyPr wrap="square" rtlCol="0">
            <a:spAutoFit/>
          </a:bodyPr>
          <a:lstStyle/>
          <a:p>
            <a:r>
              <a:rPr lang="es-MX" sz="2400" dirty="0" smtClean="0"/>
              <a:t>Aquí debemos realizar una precisión </a:t>
            </a:r>
            <a:r>
              <a:rPr lang="es-MX" sz="2400" dirty="0"/>
              <a:t>e</a:t>
            </a:r>
            <a:r>
              <a:rPr lang="es-MX" sz="2400" dirty="0" smtClean="0"/>
              <a:t>n cuanto a:</a:t>
            </a:r>
            <a:endParaRPr lang="es-MX" sz="2400" dirty="0"/>
          </a:p>
        </p:txBody>
      </p:sp>
      <p:sp>
        <p:nvSpPr>
          <p:cNvPr id="10" name="Text Box 2"/>
          <p:cNvSpPr txBox="1">
            <a:spLocks noChangeArrowheads="1"/>
          </p:cNvSpPr>
          <p:nvPr/>
        </p:nvSpPr>
        <p:spPr bwMode="auto">
          <a:xfrm>
            <a:off x="1671738" y="4059446"/>
            <a:ext cx="6258480" cy="461665"/>
          </a:xfrm>
          <a:prstGeom prst="rect">
            <a:avLst/>
          </a:prstGeom>
          <a:noFill/>
          <a:ln w="57150">
            <a:noFill/>
            <a:miter lim="800000"/>
            <a:headEnd/>
            <a:tailEnd/>
          </a:ln>
          <a:effectLst/>
        </p:spPr>
        <p:txBody>
          <a:bodyPr wrap="square">
            <a:spAutoFit/>
          </a:bodyPr>
          <a:lstStyle/>
          <a:p>
            <a:pPr>
              <a:spcBef>
                <a:spcPct val="50000"/>
              </a:spcBef>
            </a:pPr>
            <a:r>
              <a:rPr lang="es-ES_tradnl" sz="2400" dirty="0"/>
              <a:t>Punto máximo y valor máximo</a:t>
            </a:r>
          </a:p>
        </p:txBody>
      </p:sp>
      <p:graphicFrame>
        <p:nvGraphicFramePr>
          <p:cNvPr id="17" name="Object 4"/>
          <p:cNvGraphicFramePr>
            <a:graphicFrameLocks noChangeAspect="1"/>
          </p:cNvGraphicFramePr>
          <p:nvPr>
            <p:extLst>
              <p:ext uri="{D42A27DB-BD31-4B8C-83A1-F6EECF244321}">
                <p14:modId xmlns:p14="http://schemas.microsoft.com/office/powerpoint/2010/main" val="3184147501"/>
              </p:ext>
            </p:extLst>
          </p:nvPr>
        </p:nvGraphicFramePr>
        <p:xfrm>
          <a:off x="6093470" y="4136096"/>
          <a:ext cx="3181140" cy="323460"/>
        </p:xfrm>
        <a:graphic>
          <a:graphicData uri="http://schemas.openxmlformats.org/presentationml/2006/ole">
            <mc:AlternateContent xmlns:mc="http://schemas.openxmlformats.org/markup-compatibility/2006">
              <mc:Choice xmlns:v="urn:schemas-microsoft-com:vml" Requires="v">
                <p:oleObj spid="_x0000_s88252" name="Ecuación" r:id="rId8" imgW="2120760" imgH="215640" progId="Equation.3">
                  <p:embed/>
                </p:oleObj>
              </mc:Choice>
              <mc:Fallback>
                <p:oleObj name="Ecuación" r:id="rId8" imgW="2120760" imgH="215640" progId="Equation.3">
                  <p:embed/>
                  <p:pic>
                    <p:nvPicPr>
                      <p:cNvPr id="0" name=""/>
                      <p:cNvPicPr>
                        <a:picLocks noChangeAspect="1" noChangeArrowheads="1"/>
                      </p:cNvPicPr>
                      <p:nvPr/>
                    </p:nvPicPr>
                    <p:blipFill>
                      <a:blip r:embed="rId5"/>
                      <a:srcRect/>
                      <a:stretch>
                        <a:fillRect/>
                      </a:stretch>
                    </p:blipFill>
                    <p:spPr bwMode="auto">
                      <a:xfrm>
                        <a:off x="6093470" y="4136096"/>
                        <a:ext cx="3181140" cy="3234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 name="Text Box 5"/>
          <p:cNvSpPr txBox="1">
            <a:spLocks noChangeArrowheads="1"/>
          </p:cNvSpPr>
          <p:nvPr/>
        </p:nvSpPr>
        <p:spPr bwMode="auto">
          <a:xfrm>
            <a:off x="1671737" y="4578568"/>
            <a:ext cx="10001690" cy="461665"/>
          </a:xfrm>
          <a:prstGeom prst="rect">
            <a:avLst/>
          </a:prstGeom>
          <a:noFill/>
          <a:ln w="57150">
            <a:noFill/>
            <a:miter lim="800000"/>
            <a:headEnd/>
            <a:tailEnd/>
          </a:ln>
          <a:effectLst/>
          <a:extLst/>
        </p:spPr>
        <p:txBody>
          <a:bodyPr wrap="square">
            <a:spAutoFit/>
          </a:bodyPr>
          <a:lstStyle/>
          <a:p>
            <a:pPr>
              <a:spcBef>
                <a:spcPct val="50000"/>
              </a:spcBef>
            </a:pPr>
            <a:r>
              <a:rPr lang="es-ES_tradnl" sz="2400" dirty="0" smtClean="0">
                <a:latin typeface="Times New Roman" panose="02020603050405020304" pitchFamily="18" charset="0"/>
                <a:cs typeface="Times New Roman" panose="02020603050405020304" pitchFamily="18" charset="0"/>
              </a:rPr>
              <a:t>(</a:t>
            </a:r>
            <a:r>
              <a:rPr lang="es-ES_tradnl" sz="2400" i="1" dirty="0" err="1" smtClean="0">
                <a:latin typeface="Times New Roman" panose="02020603050405020304" pitchFamily="18" charset="0"/>
                <a:cs typeface="Times New Roman" panose="02020603050405020304" pitchFamily="18" charset="0"/>
              </a:rPr>
              <a:t>a,b</a:t>
            </a:r>
            <a:r>
              <a:rPr lang="es-ES_tradnl" sz="2400" dirty="0">
                <a:latin typeface="Times New Roman" panose="02020603050405020304" pitchFamily="18" charset="0"/>
                <a:cs typeface="Times New Roman" panose="02020603050405020304" pitchFamily="18" charset="0"/>
              </a:rPr>
              <a:t>)</a:t>
            </a:r>
            <a:r>
              <a:rPr lang="es-ES_tradnl" sz="2400" dirty="0"/>
              <a:t> se llama punto </a:t>
            </a:r>
            <a:r>
              <a:rPr lang="es-ES_tradnl" sz="2400" dirty="0" smtClean="0"/>
              <a:t>máximo de </a:t>
            </a:r>
            <a:r>
              <a:rPr lang="es-ES_tradnl" sz="2400" dirty="0"/>
              <a:t>la función </a:t>
            </a:r>
            <a:r>
              <a:rPr lang="es-ES_tradnl" sz="2400" i="1" dirty="0">
                <a:latin typeface="Times New Roman" panose="02020603050405020304" pitchFamily="18" charset="0"/>
                <a:cs typeface="Times New Roman" panose="02020603050405020304" pitchFamily="18" charset="0"/>
              </a:rPr>
              <a:t>f</a:t>
            </a:r>
            <a:r>
              <a:rPr lang="es-ES_tradnl" sz="2400" dirty="0">
                <a:latin typeface="Times New Roman" panose="02020603050405020304" pitchFamily="18" charset="0"/>
                <a:cs typeface="Times New Roman" panose="02020603050405020304" pitchFamily="18" charset="0"/>
              </a:rPr>
              <a:t>(</a:t>
            </a:r>
            <a:r>
              <a:rPr lang="es-ES_tradnl" sz="2400" i="1" dirty="0" err="1">
                <a:latin typeface="Times New Roman" panose="02020603050405020304" pitchFamily="18" charset="0"/>
                <a:cs typeface="Times New Roman" panose="02020603050405020304" pitchFamily="18" charset="0"/>
              </a:rPr>
              <a:t>x,y</a:t>
            </a:r>
            <a:r>
              <a:rPr lang="es-ES_tradnl" sz="2400" dirty="0">
                <a:latin typeface="Times New Roman" panose="02020603050405020304" pitchFamily="18" charset="0"/>
                <a:cs typeface="Times New Roman" panose="02020603050405020304" pitchFamily="18" charset="0"/>
              </a:rPr>
              <a:t>)</a:t>
            </a:r>
            <a:r>
              <a:rPr lang="es-ES_tradnl" sz="2400" dirty="0"/>
              <a:t> en </a:t>
            </a:r>
            <a:r>
              <a:rPr lang="es-ES_tradnl" sz="2400" i="1" dirty="0">
                <a:latin typeface="Times New Roman" panose="02020603050405020304" pitchFamily="18" charset="0"/>
                <a:cs typeface="Times New Roman" panose="02020603050405020304" pitchFamily="18" charset="0"/>
              </a:rPr>
              <a:t>D</a:t>
            </a:r>
            <a:r>
              <a:rPr lang="es-ES_tradnl" sz="2400" dirty="0"/>
              <a:t> si: </a:t>
            </a:r>
          </a:p>
        </p:txBody>
      </p:sp>
      <p:graphicFrame>
        <p:nvGraphicFramePr>
          <p:cNvPr id="19" name="Object 6"/>
          <p:cNvGraphicFramePr>
            <a:graphicFrameLocks/>
          </p:cNvGraphicFramePr>
          <p:nvPr>
            <p:extLst>
              <p:ext uri="{D42A27DB-BD31-4B8C-83A1-F6EECF244321}">
                <p14:modId xmlns:p14="http://schemas.microsoft.com/office/powerpoint/2010/main" val="813596737"/>
              </p:ext>
            </p:extLst>
          </p:nvPr>
        </p:nvGraphicFramePr>
        <p:xfrm>
          <a:off x="2238929" y="5112902"/>
          <a:ext cx="2510326" cy="360280"/>
        </p:xfrm>
        <a:graphic>
          <a:graphicData uri="http://schemas.openxmlformats.org/presentationml/2006/ole">
            <mc:AlternateContent xmlns:mc="http://schemas.openxmlformats.org/markup-compatibility/2006">
              <mc:Choice xmlns:v="urn:schemas-microsoft-com:vml" Requires="v">
                <p:oleObj spid="_x0000_s88253" name="Ecuación" r:id="rId9" imgW="1739880" imgH="215640" progId="Equation.3">
                  <p:embed/>
                </p:oleObj>
              </mc:Choice>
              <mc:Fallback>
                <p:oleObj name="Ecuación" r:id="rId9" imgW="1739880" imgH="215640" progId="Equation.3">
                  <p:embed/>
                  <p:pic>
                    <p:nvPicPr>
                      <p:cNvPr id="0" name=""/>
                      <p:cNvPicPr>
                        <a:picLocks noChangeAspect="1" noChangeArrowheads="1"/>
                      </p:cNvPicPr>
                      <p:nvPr/>
                    </p:nvPicPr>
                    <p:blipFill>
                      <a:blip r:embed="rId10"/>
                      <a:srcRect/>
                      <a:stretch>
                        <a:fillRect/>
                      </a:stretch>
                    </p:blipFill>
                    <p:spPr bwMode="auto">
                      <a:xfrm>
                        <a:off x="2238929" y="5112902"/>
                        <a:ext cx="2510326" cy="360280"/>
                      </a:xfrm>
                      <a:prstGeom prst="rect">
                        <a:avLst/>
                      </a:prstGeom>
                      <a:noFill/>
                      <a:ln w="57150">
                        <a:noFill/>
                        <a:miter lim="800000"/>
                        <a:headEnd/>
                        <a:tailEnd/>
                      </a:ln>
                      <a:effectLst/>
                      <a:extLst/>
                    </p:spPr>
                  </p:pic>
                </p:oleObj>
              </mc:Fallback>
            </mc:AlternateContent>
          </a:graphicData>
        </a:graphic>
      </p:graphicFrame>
      <p:sp>
        <p:nvSpPr>
          <p:cNvPr id="20" name="Text Box 10"/>
          <p:cNvSpPr txBox="1">
            <a:spLocks noChangeArrowheads="1"/>
          </p:cNvSpPr>
          <p:nvPr/>
        </p:nvSpPr>
        <p:spPr bwMode="auto">
          <a:xfrm>
            <a:off x="1671737" y="5073072"/>
            <a:ext cx="1320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sz="2400" dirty="0" smtClean="0">
                <a:latin typeface="Times New Roman" panose="02020603050405020304" pitchFamily="18" charset="0"/>
                <a:cs typeface="Times New Roman" panose="02020603050405020304" pitchFamily="18" charset="0"/>
              </a:rPr>
              <a:t>(2)</a:t>
            </a:r>
            <a:endParaRPr lang="es-ES_tradnl" sz="2400" dirty="0">
              <a:latin typeface="Times New Roman" panose="02020603050405020304" pitchFamily="18" charset="0"/>
              <a:cs typeface="Times New Roman" panose="02020603050405020304" pitchFamily="18" charset="0"/>
            </a:endParaRPr>
          </a:p>
        </p:txBody>
      </p:sp>
      <p:sp>
        <p:nvSpPr>
          <p:cNvPr id="21" name="Text Box 9"/>
          <p:cNvSpPr txBox="1">
            <a:spLocks noChangeArrowheads="1"/>
          </p:cNvSpPr>
          <p:nvPr/>
        </p:nvSpPr>
        <p:spPr bwMode="auto">
          <a:xfrm>
            <a:off x="1671737" y="5473182"/>
            <a:ext cx="10177993" cy="461665"/>
          </a:xfrm>
          <a:prstGeom prst="rect">
            <a:avLst/>
          </a:prstGeom>
          <a:noFill/>
          <a:ln w="57150">
            <a:noFill/>
            <a:miter lim="800000"/>
            <a:headEnd/>
            <a:tailEnd/>
          </a:ln>
          <a:effectLst/>
          <a:extLst/>
        </p:spPr>
        <p:txBody>
          <a:bodyPr wrap="square">
            <a:spAutoFit/>
          </a:bodyPr>
          <a:lstStyle/>
          <a:p>
            <a:pPr>
              <a:spcBef>
                <a:spcPct val="50000"/>
              </a:spcBef>
            </a:pPr>
            <a:r>
              <a:rPr lang="es-ES_tradnl" sz="2400" i="1" dirty="0" smtClean="0">
                <a:latin typeface="Times New Roman" panose="02020603050405020304" pitchFamily="18" charset="0"/>
                <a:cs typeface="Times New Roman" panose="02020603050405020304" pitchFamily="18" charset="0"/>
              </a:rPr>
              <a:t>f</a:t>
            </a:r>
            <a:r>
              <a:rPr lang="es-ES_tradnl" sz="2400" dirty="0" smtClean="0">
                <a:latin typeface="Times New Roman" panose="02020603050405020304" pitchFamily="18" charset="0"/>
                <a:cs typeface="Times New Roman" panose="02020603050405020304" pitchFamily="18" charset="0"/>
              </a:rPr>
              <a:t>(</a:t>
            </a:r>
            <a:r>
              <a:rPr lang="es-ES_tradnl" sz="2400" i="1" dirty="0" err="1" smtClean="0">
                <a:latin typeface="Times New Roman" panose="02020603050405020304" pitchFamily="18" charset="0"/>
                <a:cs typeface="Times New Roman" panose="02020603050405020304" pitchFamily="18" charset="0"/>
              </a:rPr>
              <a:t>a,b</a:t>
            </a:r>
            <a:r>
              <a:rPr lang="es-ES_tradnl" sz="2400" dirty="0" smtClean="0">
                <a:latin typeface="Times New Roman" panose="02020603050405020304" pitchFamily="18" charset="0"/>
                <a:cs typeface="Times New Roman" panose="02020603050405020304" pitchFamily="18" charset="0"/>
              </a:rPr>
              <a:t>)</a:t>
            </a:r>
            <a:r>
              <a:rPr lang="es-ES_tradnl" sz="2400" dirty="0" smtClean="0"/>
              <a:t> se llama valor máximo de </a:t>
            </a:r>
            <a:r>
              <a:rPr lang="es-ES_tradnl" sz="2400" i="1" dirty="0" smtClean="0">
                <a:latin typeface="Times New Roman" panose="02020603050405020304" pitchFamily="18" charset="0"/>
                <a:cs typeface="Times New Roman" panose="02020603050405020304" pitchFamily="18" charset="0"/>
              </a:rPr>
              <a:t>f</a:t>
            </a:r>
            <a:r>
              <a:rPr lang="es-ES_tradnl" sz="2400" dirty="0" smtClean="0">
                <a:latin typeface="Times New Roman" panose="02020603050405020304" pitchFamily="18" charset="0"/>
                <a:cs typeface="Times New Roman" panose="02020603050405020304" pitchFamily="18" charset="0"/>
              </a:rPr>
              <a:t>(</a:t>
            </a:r>
            <a:r>
              <a:rPr lang="es-ES_tradnl" sz="2400" i="1" dirty="0" err="1" smtClean="0">
                <a:latin typeface="Times New Roman" panose="02020603050405020304" pitchFamily="18" charset="0"/>
                <a:cs typeface="Times New Roman" panose="02020603050405020304" pitchFamily="18" charset="0"/>
              </a:rPr>
              <a:t>x,y</a:t>
            </a:r>
            <a:r>
              <a:rPr lang="es-ES_tradnl" sz="2400" dirty="0" smtClean="0">
                <a:latin typeface="Times New Roman" panose="02020603050405020304" pitchFamily="18" charset="0"/>
                <a:cs typeface="Times New Roman" panose="02020603050405020304" pitchFamily="18" charset="0"/>
              </a:rPr>
              <a:t>)</a:t>
            </a:r>
            <a:r>
              <a:rPr lang="es-ES_tradnl" sz="2400" dirty="0" smtClean="0"/>
              <a:t> en </a:t>
            </a:r>
            <a:r>
              <a:rPr lang="es-ES_tradnl" sz="2400" i="1" dirty="0" smtClean="0">
                <a:latin typeface="Times New Roman" panose="02020603050405020304" pitchFamily="18" charset="0"/>
                <a:cs typeface="Times New Roman" panose="02020603050405020304" pitchFamily="18" charset="0"/>
              </a:rPr>
              <a:t>D</a:t>
            </a:r>
            <a:r>
              <a:rPr lang="es-ES_tradnl" sz="2400" dirty="0" smtClean="0"/>
              <a:t> </a:t>
            </a:r>
            <a:r>
              <a:rPr lang="es-ES_tradnl" sz="2400" dirty="0" smtClean="0">
                <a:latin typeface="Times New Roman" panose="02020603050405020304" pitchFamily="18" charset="0"/>
                <a:cs typeface="Times New Roman" panose="02020603050405020304" pitchFamily="18" charset="0"/>
              </a:rPr>
              <a:t>[</a:t>
            </a:r>
            <a:r>
              <a:rPr lang="es-ES_tradnl" sz="2400" i="1" dirty="0" smtClean="0">
                <a:latin typeface="Times New Roman" panose="02020603050405020304" pitchFamily="18" charset="0"/>
                <a:cs typeface="Times New Roman" panose="02020603050405020304" pitchFamily="18" charset="0"/>
              </a:rPr>
              <a:t>f</a:t>
            </a:r>
            <a:r>
              <a:rPr lang="es-ES_tradnl" sz="2400" dirty="0" smtClean="0"/>
              <a:t> tiene un máximo en </a:t>
            </a:r>
            <a:r>
              <a:rPr lang="es-ES_tradnl" sz="2400" dirty="0" smtClean="0">
                <a:latin typeface="Times New Roman" panose="02020603050405020304" pitchFamily="18" charset="0"/>
                <a:cs typeface="Times New Roman" panose="02020603050405020304" pitchFamily="18" charset="0"/>
              </a:rPr>
              <a:t>(</a:t>
            </a:r>
            <a:r>
              <a:rPr lang="es-ES_tradnl" sz="2400" i="1" dirty="0" err="1" smtClean="0">
                <a:latin typeface="Times New Roman" panose="02020603050405020304" pitchFamily="18" charset="0"/>
                <a:cs typeface="Times New Roman" panose="02020603050405020304" pitchFamily="18" charset="0"/>
              </a:rPr>
              <a:t>a,b</a:t>
            </a:r>
            <a:r>
              <a:rPr lang="es-ES_tradnl" sz="2400" dirty="0" smtClean="0">
                <a:latin typeface="Times New Roman" panose="02020603050405020304" pitchFamily="18" charset="0"/>
                <a:cs typeface="Times New Roman" panose="02020603050405020304" pitchFamily="18" charset="0"/>
              </a:rPr>
              <a:t>)]</a:t>
            </a:r>
            <a:endParaRPr lang="es-ES_tradnl" sz="2400" dirty="0">
              <a:latin typeface="Times New Roman" panose="02020603050405020304" pitchFamily="18" charset="0"/>
              <a:cs typeface="Times New Roman" panose="02020603050405020304" pitchFamily="18" charset="0"/>
            </a:endParaRPr>
          </a:p>
        </p:txBody>
      </p:sp>
      <p:sp>
        <p:nvSpPr>
          <p:cNvPr id="4" name="3 Marcador de número de diapositiva"/>
          <p:cNvSpPr>
            <a:spLocks noGrp="1"/>
          </p:cNvSpPr>
          <p:nvPr>
            <p:ph type="sldNum" sz="quarter" idx="12"/>
          </p:nvPr>
        </p:nvSpPr>
        <p:spPr/>
        <p:txBody>
          <a:bodyPr/>
          <a:lstStyle/>
          <a:p>
            <a:fld id="{6D22F896-40B5-4ADD-8801-0D06FADFA095}" type="slidenum">
              <a:rPr lang="en-US" sz="1400" smtClean="0"/>
              <a:t>24</a:t>
            </a:fld>
            <a:endParaRPr lang="en-US" sz="2400" dirty="0"/>
          </a:p>
        </p:txBody>
      </p:sp>
    </p:spTree>
    <p:extLst>
      <p:ext uri="{BB962C8B-B14F-4D97-AF65-F5344CB8AC3E}">
        <p14:creationId xmlns:p14="http://schemas.microsoft.com/office/powerpoint/2010/main" val="31709080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3"/>
          <p:cNvSpPr txBox="1">
            <a:spLocks noChangeArrowheads="1"/>
          </p:cNvSpPr>
          <p:nvPr/>
        </p:nvSpPr>
        <p:spPr bwMode="auto">
          <a:xfrm>
            <a:off x="982640" y="1270633"/>
            <a:ext cx="10498160" cy="1754326"/>
          </a:xfrm>
          <a:prstGeom prst="rect">
            <a:avLst/>
          </a:prstGeom>
          <a:noFill/>
          <a:ln w="571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_tradnl" sz="2400" dirty="0"/>
              <a:t>*  Cuando la relación </a:t>
            </a:r>
            <a:r>
              <a:rPr lang="es-ES_tradnl" sz="2400" dirty="0">
                <a:latin typeface="Times New Roman" panose="02020603050405020304" pitchFamily="18" charset="0"/>
                <a:cs typeface="Times New Roman" panose="02020603050405020304" pitchFamily="18" charset="0"/>
              </a:rPr>
              <a:t>(1)</a:t>
            </a:r>
            <a:r>
              <a:rPr lang="es-ES_tradnl" sz="2400" dirty="0"/>
              <a:t>  se verifica en algún disco centrado en </a:t>
            </a:r>
            <a:r>
              <a:rPr lang="es-ES_tradnl" sz="2400" dirty="0">
                <a:latin typeface="Times New Roman" panose="02020603050405020304" pitchFamily="18" charset="0"/>
                <a:cs typeface="Times New Roman" panose="02020603050405020304" pitchFamily="18" charset="0"/>
              </a:rPr>
              <a:t>(</a:t>
            </a:r>
            <a:r>
              <a:rPr lang="es-ES_tradnl" sz="2400" i="1" dirty="0" err="1">
                <a:latin typeface="Times New Roman" panose="02020603050405020304" pitchFamily="18" charset="0"/>
                <a:cs typeface="Times New Roman" panose="02020603050405020304" pitchFamily="18" charset="0"/>
              </a:rPr>
              <a:t>a,b</a:t>
            </a:r>
            <a:r>
              <a:rPr lang="es-ES_tradnl" sz="2400" dirty="0">
                <a:latin typeface="Times New Roman" panose="02020603050405020304" pitchFamily="18" charset="0"/>
                <a:cs typeface="Times New Roman" panose="02020603050405020304" pitchFamily="18" charset="0"/>
              </a:rPr>
              <a:t>)</a:t>
            </a:r>
            <a:r>
              <a:rPr lang="es-ES_tradnl" sz="2400" dirty="0" smtClean="0"/>
              <a:t> </a:t>
            </a:r>
            <a:r>
              <a:rPr lang="es-ES_tradnl" sz="2400" dirty="0"/>
              <a:t>diremos que es punto mínimo  local y </a:t>
            </a:r>
            <a:r>
              <a:rPr lang="es-ES_tradnl" sz="2400" i="1" dirty="0">
                <a:latin typeface="Times New Roman" panose="02020603050405020304" pitchFamily="18" charset="0"/>
                <a:cs typeface="Times New Roman" panose="02020603050405020304" pitchFamily="18" charset="0"/>
              </a:rPr>
              <a:t>f</a:t>
            </a:r>
            <a:r>
              <a:rPr lang="es-ES_tradnl" sz="2400" dirty="0">
                <a:latin typeface="Times New Roman" panose="02020603050405020304" pitchFamily="18" charset="0"/>
                <a:cs typeface="Times New Roman" panose="02020603050405020304" pitchFamily="18" charset="0"/>
              </a:rPr>
              <a:t>(</a:t>
            </a:r>
            <a:r>
              <a:rPr lang="es-ES_tradnl" sz="2400" i="1" dirty="0" err="1">
                <a:latin typeface="Times New Roman" panose="02020603050405020304" pitchFamily="18" charset="0"/>
                <a:cs typeface="Times New Roman" panose="02020603050405020304" pitchFamily="18" charset="0"/>
              </a:rPr>
              <a:t>a,b</a:t>
            </a:r>
            <a:r>
              <a:rPr lang="es-ES_tradnl" sz="2400" dirty="0">
                <a:latin typeface="Times New Roman" panose="02020603050405020304" pitchFamily="18" charset="0"/>
                <a:cs typeface="Times New Roman" panose="02020603050405020304" pitchFamily="18" charset="0"/>
              </a:rPr>
              <a:t>)</a:t>
            </a:r>
            <a:r>
              <a:rPr lang="es-ES_tradnl" sz="2400" dirty="0"/>
              <a:t> el valor mínimo local</a:t>
            </a:r>
          </a:p>
          <a:p>
            <a:pPr>
              <a:spcBef>
                <a:spcPct val="50000"/>
              </a:spcBef>
            </a:pPr>
            <a:r>
              <a:rPr lang="es-ES_tradnl" sz="2400" dirty="0"/>
              <a:t>*  Cuando la relación</a:t>
            </a:r>
            <a:r>
              <a:rPr lang="es-ES_tradnl" sz="2400" dirty="0">
                <a:latin typeface="Times New Roman" panose="02020603050405020304" pitchFamily="18" charset="0"/>
                <a:cs typeface="Times New Roman" panose="02020603050405020304" pitchFamily="18" charset="0"/>
              </a:rPr>
              <a:t> (1)</a:t>
            </a:r>
            <a:r>
              <a:rPr lang="es-ES_tradnl" sz="2400" dirty="0"/>
              <a:t> se verifica en todo el dominio de la función diremos que el punto es mínimo absoluto (global), y </a:t>
            </a:r>
            <a:r>
              <a:rPr lang="es-ES_tradnl" sz="2400" i="1" dirty="0">
                <a:latin typeface="Times New Roman" panose="02020603050405020304" pitchFamily="18" charset="0"/>
                <a:cs typeface="Times New Roman" panose="02020603050405020304" pitchFamily="18" charset="0"/>
              </a:rPr>
              <a:t>f</a:t>
            </a:r>
            <a:r>
              <a:rPr lang="es-ES_tradnl" sz="2400" dirty="0">
                <a:latin typeface="Times New Roman" panose="02020603050405020304" pitchFamily="18" charset="0"/>
                <a:cs typeface="Times New Roman" panose="02020603050405020304" pitchFamily="18" charset="0"/>
              </a:rPr>
              <a:t>(</a:t>
            </a:r>
            <a:r>
              <a:rPr lang="es-ES_tradnl" sz="2400" i="1" dirty="0" err="1">
                <a:latin typeface="Times New Roman" panose="02020603050405020304" pitchFamily="18" charset="0"/>
                <a:cs typeface="Times New Roman" panose="02020603050405020304" pitchFamily="18" charset="0"/>
              </a:rPr>
              <a:t>a,b</a:t>
            </a:r>
            <a:r>
              <a:rPr lang="es-ES_tradnl" sz="2400" dirty="0">
                <a:latin typeface="Times New Roman" panose="02020603050405020304" pitchFamily="18" charset="0"/>
                <a:cs typeface="Times New Roman" panose="02020603050405020304" pitchFamily="18" charset="0"/>
              </a:rPr>
              <a:t>)</a:t>
            </a:r>
            <a:r>
              <a:rPr lang="es-ES_tradnl" sz="2400" dirty="0" smtClean="0"/>
              <a:t> </a:t>
            </a:r>
            <a:r>
              <a:rPr lang="es-ES_tradnl" sz="2400" dirty="0"/>
              <a:t>es el valor mínimo absoluto (global)</a:t>
            </a:r>
          </a:p>
        </p:txBody>
      </p:sp>
      <p:sp>
        <p:nvSpPr>
          <p:cNvPr id="2" name="Rectángulo 1"/>
          <p:cNvSpPr/>
          <p:nvPr/>
        </p:nvSpPr>
        <p:spPr>
          <a:xfrm>
            <a:off x="982640" y="3950208"/>
            <a:ext cx="10498160" cy="1754326"/>
          </a:xfrm>
          <a:prstGeom prst="rect">
            <a:avLst/>
          </a:prstGeom>
        </p:spPr>
        <p:txBody>
          <a:bodyPr wrap="square">
            <a:spAutoFit/>
          </a:bodyPr>
          <a:lstStyle/>
          <a:p>
            <a:pPr>
              <a:spcBef>
                <a:spcPct val="50000"/>
              </a:spcBef>
            </a:pPr>
            <a:r>
              <a:rPr lang="es-ES_tradnl" sz="2400" dirty="0" smtClean="0"/>
              <a:t>Cuando la relación </a:t>
            </a:r>
            <a:r>
              <a:rPr lang="es-ES_tradnl" sz="2400" dirty="0">
                <a:latin typeface="Times New Roman" panose="02020603050405020304" pitchFamily="18" charset="0"/>
                <a:cs typeface="Times New Roman" panose="02020603050405020304" pitchFamily="18" charset="0"/>
              </a:rPr>
              <a:t>(2)  </a:t>
            </a:r>
            <a:r>
              <a:rPr lang="es-ES_tradnl" sz="2400" dirty="0" smtClean="0"/>
              <a:t>se verifica en algún disco centrado en </a:t>
            </a:r>
            <a:r>
              <a:rPr lang="es-ES_tradnl" sz="2400" dirty="0">
                <a:latin typeface="Times New Roman" panose="02020603050405020304" pitchFamily="18" charset="0"/>
                <a:cs typeface="Times New Roman" panose="02020603050405020304" pitchFamily="18" charset="0"/>
              </a:rPr>
              <a:t>(</a:t>
            </a:r>
            <a:r>
              <a:rPr lang="es-ES_tradnl" sz="2400" i="1" dirty="0" err="1">
                <a:latin typeface="Times New Roman" panose="02020603050405020304" pitchFamily="18" charset="0"/>
                <a:cs typeface="Times New Roman" panose="02020603050405020304" pitchFamily="18" charset="0"/>
              </a:rPr>
              <a:t>a,b</a:t>
            </a:r>
            <a:r>
              <a:rPr lang="es-ES_tradnl" sz="2400" dirty="0">
                <a:latin typeface="Times New Roman" panose="02020603050405020304" pitchFamily="18" charset="0"/>
                <a:cs typeface="Times New Roman" panose="02020603050405020304" pitchFamily="18" charset="0"/>
              </a:rPr>
              <a:t>)</a:t>
            </a:r>
            <a:r>
              <a:rPr lang="es-ES_tradnl" sz="2400" dirty="0" smtClean="0"/>
              <a:t> diremos que es punto máximo  local y </a:t>
            </a:r>
            <a:r>
              <a:rPr lang="es-ES_tradnl" sz="2400" i="1" dirty="0">
                <a:latin typeface="Times New Roman" panose="02020603050405020304" pitchFamily="18" charset="0"/>
                <a:cs typeface="Times New Roman" panose="02020603050405020304" pitchFamily="18" charset="0"/>
              </a:rPr>
              <a:t>f</a:t>
            </a:r>
            <a:r>
              <a:rPr lang="es-ES_tradnl" sz="2400" dirty="0">
                <a:latin typeface="Times New Roman" panose="02020603050405020304" pitchFamily="18" charset="0"/>
                <a:cs typeface="Times New Roman" panose="02020603050405020304" pitchFamily="18" charset="0"/>
              </a:rPr>
              <a:t>(</a:t>
            </a:r>
            <a:r>
              <a:rPr lang="es-ES_tradnl" sz="2400" i="1" dirty="0" err="1">
                <a:latin typeface="Times New Roman" panose="02020603050405020304" pitchFamily="18" charset="0"/>
                <a:cs typeface="Times New Roman" panose="02020603050405020304" pitchFamily="18" charset="0"/>
              </a:rPr>
              <a:t>a,b</a:t>
            </a:r>
            <a:r>
              <a:rPr lang="es-ES_tradnl" sz="2400" dirty="0">
                <a:latin typeface="Times New Roman" panose="02020603050405020304" pitchFamily="18" charset="0"/>
                <a:cs typeface="Times New Roman" panose="02020603050405020304" pitchFamily="18" charset="0"/>
              </a:rPr>
              <a:t>)</a:t>
            </a:r>
            <a:r>
              <a:rPr lang="es-ES_tradnl" sz="2400" dirty="0" smtClean="0"/>
              <a:t> el valor máximo local</a:t>
            </a:r>
          </a:p>
          <a:p>
            <a:pPr>
              <a:spcBef>
                <a:spcPct val="50000"/>
              </a:spcBef>
            </a:pPr>
            <a:r>
              <a:rPr lang="es-ES_tradnl" sz="2400" dirty="0" smtClean="0"/>
              <a:t>*  Cuando la relación </a:t>
            </a:r>
            <a:r>
              <a:rPr lang="es-ES_tradnl" sz="2400" dirty="0">
                <a:latin typeface="Times New Roman" panose="02020603050405020304" pitchFamily="18" charset="0"/>
                <a:cs typeface="Times New Roman" panose="02020603050405020304" pitchFamily="18" charset="0"/>
              </a:rPr>
              <a:t>(2) </a:t>
            </a:r>
            <a:r>
              <a:rPr lang="es-ES_tradnl" sz="2400" dirty="0" smtClean="0"/>
              <a:t>se verifica en todo el dominio de la función diremos que el punto es máximo absoluto ( global), y </a:t>
            </a:r>
            <a:r>
              <a:rPr lang="es-ES_tradnl" sz="2400" i="1" dirty="0">
                <a:latin typeface="Times New Roman" panose="02020603050405020304" pitchFamily="18" charset="0"/>
                <a:cs typeface="Times New Roman" panose="02020603050405020304" pitchFamily="18" charset="0"/>
              </a:rPr>
              <a:t>f</a:t>
            </a:r>
            <a:r>
              <a:rPr lang="es-ES_tradnl" sz="2400" dirty="0">
                <a:latin typeface="Times New Roman" panose="02020603050405020304" pitchFamily="18" charset="0"/>
                <a:cs typeface="Times New Roman" panose="02020603050405020304" pitchFamily="18" charset="0"/>
              </a:rPr>
              <a:t>(</a:t>
            </a:r>
            <a:r>
              <a:rPr lang="es-ES_tradnl" sz="2400" i="1" dirty="0" err="1">
                <a:latin typeface="Times New Roman" panose="02020603050405020304" pitchFamily="18" charset="0"/>
                <a:cs typeface="Times New Roman" panose="02020603050405020304" pitchFamily="18" charset="0"/>
              </a:rPr>
              <a:t>a,b</a:t>
            </a:r>
            <a:r>
              <a:rPr lang="es-ES_tradnl" sz="2400" dirty="0">
                <a:latin typeface="Times New Roman" panose="02020603050405020304" pitchFamily="18" charset="0"/>
                <a:cs typeface="Times New Roman" panose="02020603050405020304" pitchFamily="18" charset="0"/>
              </a:rPr>
              <a:t>)</a:t>
            </a:r>
            <a:r>
              <a:rPr lang="es-ES_tradnl" sz="2400" dirty="0" smtClean="0"/>
              <a:t> es el valor </a:t>
            </a:r>
            <a:r>
              <a:rPr lang="es-ES_tradnl" sz="2400" b="1" dirty="0" smtClean="0">
                <a:effectLst>
                  <a:outerShdw blurRad="38100" dist="38100" dir="2700000" algn="tl">
                    <a:srgbClr val="000000">
                      <a:alpha val="43137"/>
                    </a:srgbClr>
                  </a:outerShdw>
                </a:effectLst>
              </a:rPr>
              <a:t>máximo</a:t>
            </a:r>
            <a:r>
              <a:rPr lang="es-ES_tradnl" sz="2400" dirty="0" smtClean="0"/>
              <a:t> absoluto (global)</a:t>
            </a:r>
            <a:endParaRPr lang="es-ES_tradnl" sz="2400" dirty="0"/>
          </a:p>
        </p:txBody>
      </p:sp>
      <p:sp>
        <p:nvSpPr>
          <p:cNvPr id="3" name="2 Marcador de número de diapositiva"/>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36729204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98722" y="475379"/>
            <a:ext cx="3470646" cy="2863026"/>
          </a:xfrm>
        </p:spPr>
      </p:pic>
      <p:sp>
        <p:nvSpPr>
          <p:cNvPr id="2" name="1 Marcador de número de diapositiva"/>
          <p:cNvSpPr>
            <a:spLocks noGrp="1"/>
          </p:cNvSpPr>
          <p:nvPr>
            <p:ph type="sldNum" sz="quarter" idx="12"/>
          </p:nvPr>
        </p:nvSpPr>
        <p:spPr/>
        <p:txBody>
          <a:bodyPr/>
          <a:lstStyle/>
          <a:p>
            <a:fld id="{6D22F896-40B5-4ADD-8801-0D06FADFA095}" type="slidenum">
              <a:rPr lang="en-US" smtClean="0"/>
              <a:t>26</a:t>
            </a:fld>
            <a:endParaRPr lang="en-US" dirty="0"/>
          </a:p>
        </p:txBody>
      </p:sp>
      <p:pic>
        <p:nvPicPr>
          <p:cNvPr id="6" name="Imagen 5"/>
          <p:cNvPicPr>
            <a:picLocks noChangeAspect="1"/>
          </p:cNvPicPr>
          <p:nvPr/>
        </p:nvPicPr>
        <p:blipFill>
          <a:blip r:embed="rId3">
            <a:clrChange>
              <a:clrFrom>
                <a:srgbClr val="FEFEFE"/>
              </a:clrFrom>
              <a:clrTo>
                <a:srgbClr val="FEFEFE">
                  <a:alpha val="0"/>
                </a:srgbClr>
              </a:clrTo>
            </a:clrChange>
          </a:blip>
          <a:stretch>
            <a:fillRect/>
          </a:stretch>
        </p:blipFill>
        <p:spPr>
          <a:xfrm>
            <a:off x="6823171" y="600515"/>
            <a:ext cx="4069972" cy="2930378"/>
          </a:xfrm>
          <a:prstGeom prst="rect">
            <a:avLst/>
          </a:prstGeom>
        </p:spPr>
      </p:pic>
      <p:pic>
        <p:nvPicPr>
          <p:cNvPr id="9"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87340" y="3985305"/>
            <a:ext cx="4297020" cy="287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
          <p:cNvSpPr txBox="1">
            <a:spLocks noChangeArrowheads="1"/>
          </p:cNvSpPr>
          <p:nvPr/>
        </p:nvSpPr>
        <p:spPr bwMode="auto">
          <a:xfrm>
            <a:off x="836857" y="3530893"/>
            <a:ext cx="57908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sz="1600" dirty="0"/>
              <a:t>Gráfica de la función </a:t>
            </a:r>
            <a:r>
              <a:rPr lang="es-ES" sz="1600" i="1" dirty="0">
                <a:latin typeface="Times New Roman" panose="02020603050405020304" pitchFamily="18" charset="0"/>
                <a:cs typeface="Times New Roman" panose="02020603050405020304" pitchFamily="18" charset="0"/>
              </a:rPr>
              <a:t>z</a:t>
            </a:r>
            <a:r>
              <a:rPr lang="es-ES" sz="1600" dirty="0">
                <a:latin typeface="Times New Roman" panose="02020603050405020304" pitchFamily="18" charset="0"/>
                <a:cs typeface="Times New Roman" panose="02020603050405020304" pitchFamily="18" charset="0"/>
              </a:rPr>
              <a:t> = </a:t>
            </a:r>
            <a:r>
              <a:rPr lang="es-ES" sz="1600" dirty="0" smtClean="0">
                <a:latin typeface="Times New Roman" panose="02020603050405020304" pitchFamily="18" charset="0"/>
                <a:cs typeface="Times New Roman" panose="02020603050405020304" pitchFamily="18" charset="0"/>
              </a:rPr>
              <a:t>2</a:t>
            </a:r>
            <a:r>
              <a:rPr lang="es-ES" sz="1600" i="1" dirty="0" smtClean="0">
                <a:latin typeface="Times New Roman" panose="02020603050405020304" pitchFamily="18" charset="0"/>
                <a:cs typeface="Times New Roman" panose="02020603050405020304" pitchFamily="18" charset="0"/>
              </a:rPr>
              <a:t>x</a:t>
            </a:r>
            <a:r>
              <a:rPr lang="es-ES" sz="1600" baseline="30000" dirty="0" smtClean="0">
                <a:latin typeface="Times New Roman" panose="02020603050405020304" pitchFamily="18" charset="0"/>
                <a:cs typeface="Times New Roman" panose="02020603050405020304" pitchFamily="18" charset="0"/>
              </a:rPr>
              <a:t>2 </a:t>
            </a:r>
            <a:r>
              <a:rPr lang="es-ES" sz="1600" dirty="0" smtClean="0">
                <a:latin typeface="Times New Roman" panose="02020603050405020304" pitchFamily="18" charset="0"/>
                <a:cs typeface="Times New Roman" panose="02020603050405020304" pitchFamily="18" charset="0"/>
              </a:rPr>
              <a:t>+ </a:t>
            </a:r>
            <a:r>
              <a:rPr lang="es-ES" sz="1600" i="1" dirty="0" smtClean="0">
                <a:latin typeface="Times New Roman" panose="02020603050405020304" pitchFamily="18" charset="0"/>
                <a:cs typeface="Times New Roman" panose="02020603050405020304" pitchFamily="18" charset="0"/>
              </a:rPr>
              <a:t>y</a:t>
            </a:r>
            <a:r>
              <a:rPr lang="es-ES" sz="1600" baseline="30000" dirty="0" smtClean="0">
                <a:latin typeface="Times New Roman" panose="02020603050405020304" pitchFamily="18" charset="0"/>
                <a:cs typeface="Times New Roman" panose="02020603050405020304" pitchFamily="18" charset="0"/>
              </a:rPr>
              <a:t>2</a:t>
            </a:r>
            <a:r>
              <a:rPr lang="es-ES" sz="1600" dirty="0"/>
              <a:t>, en un entorno de </a:t>
            </a:r>
            <a:r>
              <a:rPr lang="es-ES" sz="1600" dirty="0">
                <a:latin typeface="Times New Roman" panose="02020603050405020304" pitchFamily="18" charset="0"/>
                <a:cs typeface="Times New Roman" panose="02020603050405020304" pitchFamily="18" charset="0"/>
              </a:rPr>
              <a:t>(0, 0)</a:t>
            </a:r>
            <a:r>
              <a:rPr lang="es-ES" sz="1600" dirty="0"/>
              <a:t> </a:t>
            </a:r>
            <a:r>
              <a:rPr lang="es-ES" sz="1600" dirty="0" smtClean="0"/>
              <a:t>mínimo relativo</a:t>
            </a:r>
            <a:endParaRPr lang="es-ES" sz="1600" baseline="30000" dirty="0"/>
          </a:p>
        </p:txBody>
      </p:sp>
      <p:sp>
        <p:nvSpPr>
          <p:cNvPr id="11" name="Text Box 5"/>
          <p:cNvSpPr txBox="1">
            <a:spLocks noChangeArrowheads="1"/>
          </p:cNvSpPr>
          <p:nvPr/>
        </p:nvSpPr>
        <p:spPr bwMode="auto">
          <a:xfrm>
            <a:off x="6823171" y="3500114"/>
            <a:ext cx="46392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dirty="0"/>
              <a:t>Gráfica de la función </a:t>
            </a:r>
            <a:r>
              <a:rPr lang="es-ES" i="1" dirty="0">
                <a:latin typeface="Times New Roman" panose="02020603050405020304" pitchFamily="18" charset="0"/>
                <a:cs typeface="Times New Roman" panose="02020603050405020304" pitchFamily="18" charset="0"/>
              </a:rPr>
              <a:t>z</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 -2</a:t>
            </a:r>
            <a:r>
              <a:rPr lang="es-ES" i="1" dirty="0" smtClean="0">
                <a:latin typeface="Times New Roman" panose="02020603050405020304" pitchFamily="18" charset="0"/>
                <a:cs typeface="Times New Roman" panose="02020603050405020304" pitchFamily="18" charset="0"/>
              </a:rPr>
              <a:t>x</a:t>
            </a:r>
            <a:r>
              <a:rPr lang="es-ES" baseline="30000" dirty="0" smtClean="0">
                <a:latin typeface="Times New Roman" panose="02020603050405020304" pitchFamily="18" charset="0"/>
                <a:cs typeface="Times New Roman" panose="02020603050405020304" pitchFamily="18" charset="0"/>
              </a:rPr>
              <a:t>2 </a:t>
            </a:r>
            <a:r>
              <a:rPr lang="es-ES" dirty="0" smtClean="0">
                <a:latin typeface="Times New Roman" panose="02020603050405020304" pitchFamily="18" charset="0"/>
                <a:cs typeface="Times New Roman" panose="02020603050405020304" pitchFamily="18" charset="0"/>
              </a:rPr>
              <a:t>– </a:t>
            </a:r>
            <a:r>
              <a:rPr lang="es-ES" i="1" dirty="0" smtClean="0">
                <a:latin typeface="Times New Roman" panose="02020603050405020304" pitchFamily="18" charset="0"/>
                <a:cs typeface="Times New Roman" panose="02020603050405020304" pitchFamily="18" charset="0"/>
              </a:rPr>
              <a:t>y</a:t>
            </a:r>
            <a:r>
              <a:rPr lang="es-ES" baseline="30000" dirty="0" smtClean="0">
                <a:latin typeface="Times New Roman" panose="02020603050405020304" pitchFamily="18" charset="0"/>
                <a:cs typeface="Times New Roman" panose="02020603050405020304" pitchFamily="18" charset="0"/>
              </a:rPr>
              <a:t>2</a:t>
            </a:r>
            <a:r>
              <a:rPr lang="es-ES" dirty="0"/>
              <a:t>, en un entorno de </a:t>
            </a:r>
            <a:r>
              <a:rPr lang="es-ES" dirty="0">
                <a:latin typeface="Times New Roman" panose="02020603050405020304" pitchFamily="18" charset="0"/>
                <a:cs typeface="Times New Roman" panose="02020603050405020304" pitchFamily="18" charset="0"/>
              </a:rPr>
              <a:t>(0, 0) </a:t>
            </a:r>
            <a:r>
              <a:rPr lang="es-ES" dirty="0" smtClean="0"/>
              <a:t>máximo relativo</a:t>
            </a:r>
            <a:endParaRPr lang="es-ES" baseline="30000" dirty="0"/>
          </a:p>
        </p:txBody>
      </p:sp>
      <p:pic>
        <p:nvPicPr>
          <p:cNvPr id="12" name="Picture 7"/>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62753" y="4042933"/>
            <a:ext cx="3739280" cy="2785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ángulo 14"/>
          <p:cNvSpPr/>
          <p:nvPr/>
        </p:nvSpPr>
        <p:spPr>
          <a:xfrm>
            <a:off x="928735" y="63507"/>
            <a:ext cx="10721333" cy="461665"/>
          </a:xfrm>
          <a:prstGeom prst="rect">
            <a:avLst/>
          </a:prstGeom>
        </p:spPr>
        <p:txBody>
          <a:bodyPr wrap="none">
            <a:spAutoFit/>
          </a:bodyPr>
          <a:lstStyle/>
          <a:p>
            <a:pPr algn="ctr"/>
            <a:r>
              <a:rPr lang="es-ES" sz="2400" dirty="0"/>
              <a:t>Gráfica </a:t>
            </a:r>
            <a:r>
              <a:rPr lang="es-ES" sz="2400" dirty="0" smtClean="0"/>
              <a:t>5. Ejemplo de extremo (máximos y mínimos) de funciones de varias variables</a:t>
            </a:r>
            <a:endParaRPr lang="es-ES" sz="2400" dirty="0"/>
          </a:p>
        </p:txBody>
      </p:sp>
    </p:spTree>
    <p:extLst>
      <p:ext uri="{BB962C8B-B14F-4D97-AF65-F5344CB8AC3E}">
        <p14:creationId xmlns:p14="http://schemas.microsoft.com/office/powerpoint/2010/main" val="12394980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4294" y="84711"/>
            <a:ext cx="8192923" cy="586125"/>
          </a:xfrm>
        </p:spPr>
        <p:txBody>
          <a:bodyPr>
            <a:normAutofit/>
          </a:bodyPr>
          <a:lstStyle/>
          <a:p>
            <a:r>
              <a:rPr lang="es-ES" sz="3200" b="1" dirty="0">
                <a:solidFill>
                  <a:srgbClr val="C00000"/>
                </a:solidFill>
              </a:rPr>
              <a:t>Puntos </a:t>
            </a:r>
            <a:r>
              <a:rPr lang="es-ES" sz="3200" b="1" dirty="0" smtClean="0">
                <a:solidFill>
                  <a:srgbClr val="C00000"/>
                </a:solidFill>
              </a:rPr>
              <a:t>críticos</a:t>
            </a:r>
            <a:endParaRPr lang="es-MX" sz="3200" dirty="0">
              <a:solidFill>
                <a:srgbClr val="C00000"/>
              </a:solidFill>
            </a:endParaRPr>
          </a:p>
        </p:txBody>
      </p:sp>
      <p:sp>
        <p:nvSpPr>
          <p:cNvPr id="3" name="Marcador de contenido 2"/>
          <p:cNvSpPr>
            <a:spLocks noGrp="1"/>
          </p:cNvSpPr>
          <p:nvPr>
            <p:ph idx="1"/>
          </p:nvPr>
        </p:nvSpPr>
        <p:spPr>
          <a:xfrm>
            <a:off x="5728446" y="887507"/>
            <a:ext cx="6104965" cy="5970494"/>
          </a:xfrm>
        </p:spPr>
        <p:txBody>
          <a:bodyPr>
            <a:normAutofit fontScale="62500" lnSpcReduction="20000"/>
          </a:bodyPr>
          <a:lstStyle/>
          <a:p>
            <a:pPr algn="just">
              <a:lnSpc>
                <a:spcPct val="120000"/>
              </a:lnSpc>
            </a:pPr>
            <a:r>
              <a:rPr lang="es-MX" dirty="0"/>
              <a:t>La función </a:t>
            </a:r>
            <a:r>
              <a:rPr lang="es-MX" i="1" dirty="0">
                <a:latin typeface="Times New Roman" panose="02020603050405020304" pitchFamily="18" charset="0"/>
                <a:cs typeface="Times New Roman" panose="02020603050405020304" pitchFamily="18" charset="0"/>
              </a:rPr>
              <a:t>f</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x, y</a:t>
            </a:r>
            <a:r>
              <a:rPr lang="es-MX" dirty="0">
                <a:latin typeface="Times New Roman" panose="02020603050405020304" pitchFamily="18" charset="0"/>
                <a:cs typeface="Times New Roman" panose="02020603050405020304" pitchFamily="18" charset="0"/>
              </a:rPr>
              <a:t>) = 2</a:t>
            </a:r>
            <a:r>
              <a:rPr lang="es-MX" i="1" dirty="0">
                <a:latin typeface="Times New Roman" panose="02020603050405020304" pitchFamily="18" charset="0"/>
                <a:cs typeface="Times New Roman" panose="02020603050405020304" pitchFamily="18" charset="0"/>
              </a:rPr>
              <a:t>x</a:t>
            </a:r>
            <a:r>
              <a:rPr lang="es-MX" baseline="30000" dirty="0">
                <a:latin typeface="Times New Roman" panose="02020603050405020304" pitchFamily="18" charset="0"/>
                <a:cs typeface="Times New Roman" panose="02020603050405020304" pitchFamily="18" charset="0"/>
              </a:rPr>
              <a:t>2</a:t>
            </a:r>
            <a:r>
              <a:rPr lang="es-MX" dirty="0">
                <a:latin typeface="Times New Roman" panose="02020603050405020304" pitchFamily="18" charset="0"/>
                <a:cs typeface="Times New Roman" panose="02020603050405020304" pitchFamily="18" charset="0"/>
              </a:rPr>
              <a:t> + </a:t>
            </a:r>
            <a:r>
              <a:rPr lang="es-MX" i="1" dirty="0">
                <a:latin typeface="Times New Roman" panose="02020603050405020304" pitchFamily="18" charset="0"/>
                <a:cs typeface="Times New Roman" panose="02020603050405020304" pitchFamily="18" charset="0"/>
              </a:rPr>
              <a:t>y</a:t>
            </a:r>
            <a:r>
              <a:rPr lang="es-MX" baseline="30000" dirty="0">
                <a:latin typeface="Times New Roman" panose="02020603050405020304" pitchFamily="18" charset="0"/>
                <a:cs typeface="Times New Roman" panose="02020603050405020304" pitchFamily="18" charset="0"/>
              </a:rPr>
              <a:t>2</a:t>
            </a:r>
            <a:r>
              <a:rPr lang="es-MX" dirty="0"/>
              <a:t>, presenta en </a:t>
            </a:r>
            <a:r>
              <a:rPr lang="es-MX" dirty="0">
                <a:latin typeface="Times New Roman" panose="02020603050405020304" pitchFamily="18" charset="0"/>
                <a:cs typeface="Times New Roman" panose="02020603050405020304" pitchFamily="18" charset="0"/>
              </a:rPr>
              <a:t>(0, 0)</a:t>
            </a:r>
            <a:r>
              <a:rPr lang="es-MX" dirty="0"/>
              <a:t> un mínimo relativo, pues </a:t>
            </a:r>
            <a:r>
              <a:rPr lang="es-MX" i="1" dirty="0">
                <a:latin typeface="Times New Roman" panose="02020603050405020304" pitchFamily="18" charset="0"/>
                <a:cs typeface="Times New Roman" panose="02020603050405020304" pitchFamily="18" charset="0"/>
              </a:rPr>
              <a:t>f</a:t>
            </a:r>
            <a:r>
              <a:rPr lang="es-MX" dirty="0">
                <a:latin typeface="Times New Roman" panose="02020603050405020304" pitchFamily="18" charset="0"/>
                <a:cs typeface="Times New Roman" panose="02020603050405020304" pitchFamily="18" charset="0"/>
              </a:rPr>
              <a:t>(0, 0) = 0, </a:t>
            </a:r>
            <a:r>
              <a:rPr lang="es-MX" dirty="0"/>
              <a:t>por lo que </a:t>
            </a:r>
            <a:r>
              <a:rPr lang="es-MX" i="1" dirty="0">
                <a:latin typeface="Times New Roman" panose="02020603050405020304" pitchFamily="18" charset="0"/>
                <a:cs typeface="Times New Roman" panose="02020603050405020304" pitchFamily="18" charset="0"/>
              </a:rPr>
              <a:t>f</a:t>
            </a:r>
            <a:r>
              <a:rPr lang="es-MX" dirty="0">
                <a:latin typeface="Times New Roman" panose="02020603050405020304" pitchFamily="18" charset="0"/>
                <a:cs typeface="Times New Roman" panose="02020603050405020304" pitchFamily="18" charset="0"/>
              </a:rPr>
              <a:t>(0, 0)</a:t>
            </a:r>
            <a:r>
              <a:rPr lang="es-MX" dirty="0"/>
              <a:t> </a:t>
            </a:r>
            <a:r>
              <a:rPr lang="es-MX" i="1" dirty="0" smtClean="0">
                <a:latin typeface="Times New Roman" panose="02020603050405020304" pitchFamily="18" charset="0"/>
                <a:cs typeface="Times New Roman" panose="02020603050405020304" pitchFamily="18" charset="0"/>
              </a:rPr>
              <a:t>≤</a:t>
            </a:r>
            <a:r>
              <a:rPr lang="es-MX" dirty="0" smtClean="0"/>
              <a:t> </a:t>
            </a:r>
            <a:r>
              <a:rPr lang="es-MX" i="1" dirty="0">
                <a:latin typeface="Times New Roman" panose="02020603050405020304" pitchFamily="18" charset="0"/>
                <a:cs typeface="Times New Roman" panose="02020603050405020304" pitchFamily="18" charset="0"/>
              </a:rPr>
              <a:t>f</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x</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y</a:t>
            </a:r>
            <a:r>
              <a:rPr lang="es-MX" dirty="0">
                <a:latin typeface="Times New Roman" panose="02020603050405020304" pitchFamily="18" charset="0"/>
                <a:cs typeface="Times New Roman" panose="02020603050405020304" pitchFamily="18" charset="0"/>
              </a:rPr>
              <a:t>)</a:t>
            </a:r>
            <a:r>
              <a:rPr lang="es-MX" dirty="0"/>
              <a:t> para </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x</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y</a:t>
            </a:r>
            <a:r>
              <a:rPr lang="es-MX" dirty="0">
                <a:latin typeface="Times New Roman" panose="02020603050405020304" pitchFamily="18" charset="0"/>
                <a:cs typeface="Times New Roman" panose="02020603050405020304" pitchFamily="18" charset="0"/>
              </a:rPr>
              <a:t>)</a:t>
            </a:r>
            <a:r>
              <a:rPr lang="es-MX" dirty="0"/>
              <a:t> perteneciente a cualquier disco de centro </a:t>
            </a:r>
            <a:r>
              <a:rPr lang="es-MX" dirty="0">
                <a:latin typeface="Times New Roman" panose="02020603050405020304" pitchFamily="18" charset="0"/>
                <a:cs typeface="Times New Roman" panose="02020603050405020304" pitchFamily="18" charset="0"/>
              </a:rPr>
              <a:t>(0, 0)</a:t>
            </a:r>
            <a:r>
              <a:rPr lang="es-MX" dirty="0"/>
              <a:t>.</a:t>
            </a:r>
          </a:p>
          <a:p>
            <a:pPr algn="just">
              <a:lnSpc>
                <a:spcPct val="120000"/>
              </a:lnSpc>
            </a:pPr>
            <a:r>
              <a:rPr lang="es-MX" dirty="0"/>
              <a:t>La función </a:t>
            </a:r>
            <a:r>
              <a:rPr lang="es-MX" i="1" dirty="0">
                <a:latin typeface="Times New Roman" panose="02020603050405020304" pitchFamily="18" charset="0"/>
                <a:cs typeface="Times New Roman" panose="02020603050405020304" pitchFamily="18" charset="0"/>
              </a:rPr>
              <a:t>f</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x</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y</a:t>
            </a:r>
            <a:r>
              <a:rPr lang="es-MX" dirty="0">
                <a:latin typeface="Times New Roman" panose="02020603050405020304" pitchFamily="18" charset="0"/>
                <a:cs typeface="Times New Roman" panose="02020603050405020304" pitchFamily="18" charset="0"/>
              </a:rPr>
              <a:t>) = -2</a:t>
            </a:r>
            <a:r>
              <a:rPr lang="es-MX" i="1" dirty="0">
                <a:latin typeface="Times New Roman" panose="02020603050405020304" pitchFamily="18" charset="0"/>
                <a:cs typeface="Times New Roman" panose="02020603050405020304" pitchFamily="18" charset="0"/>
              </a:rPr>
              <a:t>x</a:t>
            </a:r>
            <a:r>
              <a:rPr lang="es-MX" baseline="30000" dirty="0">
                <a:latin typeface="Times New Roman" panose="02020603050405020304" pitchFamily="18" charset="0"/>
                <a:cs typeface="Times New Roman" panose="02020603050405020304" pitchFamily="18" charset="0"/>
              </a:rPr>
              <a:t>2</a:t>
            </a:r>
            <a:r>
              <a:rPr lang="es-MX" dirty="0">
                <a:latin typeface="Times New Roman" panose="02020603050405020304" pitchFamily="18" charset="0"/>
                <a:cs typeface="Times New Roman" panose="02020603050405020304" pitchFamily="18" charset="0"/>
              </a:rPr>
              <a:t> - </a:t>
            </a:r>
            <a:r>
              <a:rPr lang="es-MX" i="1" dirty="0">
                <a:latin typeface="Times New Roman" panose="02020603050405020304" pitchFamily="18" charset="0"/>
                <a:cs typeface="Times New Roman" panose="02020603050405020304" pitchFamily="18" charset="0"/>
              </a:rPr>
              <a:t>y</a:t>
            </a:r>
            <a:r>
              <a:rPr lang="es-MX" baseline="30000" dirty="0">
                <a:latin typeface="Times New Roman" panose="02020603050405020304" pitchFamily="18" charset="0"/>
                <a:cs typeface="Times New Roman" panose="02020603050405020304" pitchFamily="18" charset="0"/>
              </a:rPr>
              <a:t>2</a:t>
            </a:r>
            <a:r>
              <a:rPr lang="es-MX" dirty="0"/>
              <a:t>, presenta en </a:t>
            </a:r>
            <a:r>
              <a:rPr lang="es-MX" dirty="0">
                <a:latin typeface="Times New Roman" panose="02020603050405020304" pitchFamily="18" charset="0"/>
                <a:cs typeface="Times New Roman" panose="02020603050405020304" pitchFamily="18" charset="0"/>
              </a:rPr>
              <a:t>(0, 0)</a:t>
            </a:r>
            <a:r>
              <a:rPr lang="es-MX" dirty="0" smtClean="0"/>
              <a:t> </a:t>
            </a:r>
            <a:r>
              <a:rPr lang="es-MX" dirty="0"/>
              <a:t>un máximo relativo, pues </a:t>
            </a:r>
            <a:r>
              <a:rPr lang="es-MX" i="1" dirty="0" smtClean="0">
                <a:latin typeface="Times New Roman" panose="02020603050405020304" pitchFamily="18" charset="0"/>
                <a:cs typeface="Times New Roman" panose="02020603050405020304" pitchFamily="18" charset="0"/>
              </a:rPr>
              <a:t>f</a:t>
            </a:r>
            <a:r>
              <a:rPr lang="es-MX" dirty="0">
                <a:latin typeface="Times New Roman" panose="02020603050405020304" pitchFamily="18" charset="0"/>
                <a:cs typeface="Times New Roman" panose="02020603050405020304" pitchFamily="18" charset="0"/>
              </a:rPr>
              <a:t>(0, 0)</a:t>
            </a:r>
            <a:r>
              <a:rPr lang="es-MX" dirty="0" smtClean="0"/>
              <a:t> </a:t>
            </a:r>
            <a:r>
              <a:rPr lang="es-MX" dirty="0">
                <a:latin typeface="Times New Roman" panose="02020603050405020304" pitchFamily="18" charset="0"/>
                <a:cs typeface="Times New Roman" panose="02020603050405020304" pitchFamily="18" charset="0"/>
              </a:rPr>
              <a:t>= 0</a:t>
            </a:r>
            <a:r>
              <a:rPr lang="es-MX" dirty="0"/>
              <a:t>, por lo que </a:t>
            </a:r>
            <a:r>
              <a:rPr lang="es-MX" i="1" dirty="0">
                <a:latin typeface="Times New Roman" panose="02020603050405020304" pitchFamily="18" charset="0"/>
                <a:cs typeface="Times New Roman" panose="02020603050405020304" pitchFamily="18" charset="0"/>
              </a:rPr>
              <a:t>f</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x</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y</a:t>
            </a:r>
            <a:r>
              <a:rPr lang="es-MX" dirty="0">
                <a:latin typeface="Times New Roman" panose="02020603050405020304" pitchFamily="18" charset="0"/>
                <a:cs typeface="Times New Roman" panose="02020603050405020304" pitchFamily="18" charset="0"/>
              </a:rPr>
              <a:t>)</a:t>
            </a:r>
            <a:r>
              <a:rPr lang="es-MX" dirty="0"/>
              <a:t> </a:t>
            </a:r>
            <a:r>
              <a:rPr lang="es-MX" dirty="0" smtClean="0">
                <a:latin typeface="Times New Roman" panose="02020603050405020304" pitchFamily="18" charset="0"/>
                <a:cs typeface="Times New Roman" panose="02020603050405020304" pitchFamily="18" charset="0"/>
              </a:rPr>
              <a:t>≤</a:t>
            </a:r>
            <a:r>
              <a:rPr lang="es-MX" dirty="0" smtClean="0"/>
              <a:t>  </a:t>
            </a:r>
            <a:r>
              <a:rPr lang="es-MX" i="1" dirty="0" smtClean="0">
                <a:latin typeface="Times New Roman" panose="02020603050405020304" pitchFamily="18" charset="0"/>
                <a:cs typeface="Times New Roman" panose="02020603050405020304" pitchFamily="18" charset="0"/>
              </a:rPr>
              <a:t>f</a:t>
            </a:r>
            <a:r>
              <a:rPr lang="es-MX" dirty="0" smtClean="0">
                <a:latin typeface="Times New Roman" panose="02020603050405020304" pitchFamily="18" charset="0"/>
                <a:cs typeface="Times New Roman" panose="02020603050405020304" pitchFamily="18" charset="0"/>
              </a:rPr>
              <a:t>(0</a:t>
            </a:r>
            <a:r>
              <a:rPr lang="es-MX" dirty="0">
                <a:latin typeface="Times New Roman" panose="02020603050405020304" pitchFamily="18" charset="0"/>
                <a:cs typeface="Times New Roman" panose="02020603050405020304" pitchFamily="18" charset="0"/>
              </a:rPr>
              <a:t>, 0)</a:t>
            </a:r>
            <a:r>
              <a:rPr lang="es-MX" dirty="0" smtClean="0"/>
              <a:t> </a:t>
            </a:r>
            <a:r>
              <a:rPr lang="es-MX" dirty="0"/>
              <a:t>para </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x</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y</a:t>
            </a:r>
            <a:r>
              <a:rPr lang="es-MX" dirty="0">
                <a:latin typeface="Times New Roman" panose="02020603050405020304" pitchFamily="18" charset="0"/>
                <a:cs typeface="Times New Roman" panose="02020603050405020304" pitchFamily="18" charset="0"/>
              </a:rPr>
              <a:t>)</a:t>
            </a:r>
            <a:r>
              <a:rPr lang="es-MX" dirty="0" smtClean="0"/>
              <a:t> </a:t>
            </a:r>
            <a:r>
              <a:rPr lang="es-MX" dirty="0"/>
              <a:t>perteneciente a cualquier disco de centro </a:t>
            </a:r>
            <a:r>
              <a:rPr lang="es-MX" dirty="0">
                <a:latin typeface="Times New Roman" panose="02020603050405020304" pitchFamily="18" charset="0"/>
                <a:cs typeface="Times New Roman" panose="02020603050405020304" pitchFamily="18" charset="0"/>
              </a:rPr>
              <a:t>(0, 0)</a:t>
            </a:r>
            <a:r>
              <a:rPr lang="es-MX" dirty="0" smtClean="0"/>
              <a:t>.</a:t>
            </a:r>
            <a:endParaRPr lang="es-MX" dirty="0"/>
          </a:p>
          <a:p>
            <a:pPr algn="just">
              <a:lnSpc>
                <a:spcPct val="120000"/>
              </a:lnSpc>
            </a:pPr>
            <a:r>
              <a:rPr lang="es-MX" dirty="0"/>
              <a:t>En el caso de una variable, la existencia de extremo relativo implicaba necesariamente la anulación de la derivada en el punto considerado o la no existencia de derivada en dicho punto.</a:t>
            </a:r>
          </a:p>
          <a:p>
            <a:pPr marL="0" indent="0" algn="just">
              <a:lnSpc>
                <a:spcPct val="120000"/>
              </a:lnSpc>
              <a:buNone/>
            </a:pPr>
            <a:r>
              <a:rPr lang="es-MX" dirty="0"/>
              <a:t>En el caso de dos variables se presenta una situación análoga.</a:t>
            </a:r>
          </a:p>
          <a:p>
            <a:pPr algn="just">
              <a:lnSpc>
                <a:spcPct val="120000"/>
              </a:lnSpc>
            </a:pPr>
            <a:r>
              <a:rPr lang="es-MX" dirty="0"/>
              <a:t>Se dice que el punto </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a</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b</a:t>
            </a:r>
            <a:r>
              <a:rPr lang="es-MX" dirty="0">
                <a:latin typeface="Times New Roman" panose="02020603050405020304" pitchFamily="18" charset="0"/>
                <a:cs typeface="Times New Roman" panose="02020603050405020304" pitchFamily="18" charset="0"/>
              </a:rPr>
              <a:t>)</a:t>
            </a:r>
            <a:r>
              <a:rPr lang="es-MX" dirty="0"/>
              <a:t> es un punto crítico o estacionario de la función </a:t>
            </a:r>
            <a:r>
              <a:rPr lang="es-MX" i="1" dirty="0">
                <a:latin typeface="Times New Roman" panose="02020603050405020304" pitchFamily="18" charset="0"/>
                <a:cs typeface="Times New Roman" panose="02020603050405020304" pitchFamily="18" charset="0"/>
              </a:rPr>
              <a:t>f </a:t>
            </a:r>
            <a:r>
              <a:rPr lang="es-MX" dirty="0"/>
              <a:t>si se verifica una de las siguientes condiciones:</a:t>
            </a:r>
          </a:p>
          <a:p>
            <a:pPr marL="400050" indent="-400050" algn="just">
              <a:lnSpc>
                <a:spcPct val="120000"/>
              </a:lnSpc>
              <a:buFont typeface="+mj-lt"/>
              <a:buAutoNum type="romanLcPeriod"/>
            </a:pPr>
            <a:r>
              <a:rPr lang="es-MX" dirty="0"/>
              <a:t>Existen las derivadas parciales en </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a</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b</a:t>
            </a:r>
            <a:r>
              <a:rPr lang="es-MX" dirty="0">
                <a:latin typeface="Times New Roman" panose="02020603050405020304" pitchFamily="18" charset="0"/>
                <a:cs typeface="Times New Roman" panose="02020603050405020304" pitchFamily="18" charset="0"/>
              </a:rPr>
              <a:t>)</a:t>
            </a:r>
            <a:r>
              <a:rPr lang="es-MX" dirty="0" smtClean="0"/>
              <a:t> </a:t>
            </a:r>
            <a:r>
              <a:rPr lang="es-MX" dirty="0"/>
              <a:t>y son </a:t>
            </a:r>
            <a:r>
              <a:rPr lang="es-MX" dirty="0" smtClean="0"/>
              <a:t>nulas: </a:t>
            </a:r>
            <a:r>
              <a:rPr lang="es-MX" i="1" dirty="0" err="1">
                <a:latin typeface="Times New Roman" panose="02020603050405020304" pitchFamily="18" charset="0"/>
                <a:cs typeface="Times New Roman" panose="02020603050405020304" pitchFamily="18" charset="0"/>
              </a:rPr>
              <a:t>f</a:t>
            </a:r>
            <a:r>
              <a:rPr lang="es-MX" i="1" baseline="-25000" dirty="0" err="1">
                <a:latin typeface="Times New Roman" panose="02020603050405020304" pitchFamily="18" charset="0"/>
                <a:cs typeface="Times New Roman" panose="02020603050405020304" pitchFamily="18" charset="0"/>
              </a:rPr>
              <a:t>x</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a</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b</a:t>
            </a:r>
            <a:r>
              <a:rPr lang="es-MX" dirty="0">
                <a:latin typeface="Times New Roman" panose="02020603050405020304" pitchFamily="18" charset="0"/>
                <a:cs typeface="Times New Roman" panose="02020603050405020304" pitchFamily="18" charset="0"/>
              </a:rPr>
              <a:t>) = </a:t>
            </a:r>
            <a:r>
              <a:rPr lang="es-MX" i="1" dirty="0" err="1">
                <a:latin typeface="Times New Roman" panose="02020603050405020304" pitchFamily="18" charset="0"/>
                <a:cs typeface="Times New Roman" panose="02020603050405020304" pitchFamily="18" charset="0"/>
              </a:rPr>
              <a:t>f</a:t>
            </a:r>
            <a:r>
              <a:rPr lang="es-MX" i="1" baseline="-25000" dirty="0" err="1">
                <a:latin typeface="Times New Roman" panose="02020603050405020304" pitchFamily="18" charset="0"/>
                <a:cs typeface="Times New Roman" panose="02020603050405020304" pitchFamily="18" charset="0"/>
              </a:rPr>
              <a:t>y</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a</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b</a:t>
            </a:r>
            <a:r>
              <a:rPr lang="es-MX" dirty="0">
                <a:latin typeface="Times New Roman" panose="02020603050405020304" pitchFamily="18" charset="0"/>
                <a:cs typeface="Times New Roman" panose="02020603050405020304" pitchFamily="18" charset="0"/>
              </a:rPr>
              <a:t>) = 0</a:t>
            </a:r>
          </a:p>
          <a:p>
            <a:pPr marL="400050" indent="-400050">
              <a:lnSpc>
                <a:spcPct val="120000"/>
              </a:lnSpc>
              <a:buFont typeface="+mj-lt"/>
              <a:buAutoNum type="romanLcPeriod"/>
            </a:pPr>
            <a:r>
              <a:rPr lang="es-MX" dirty="0"/>
              <a:t>Al menos una de las derivadas parciales en </a:t>
            </a:r>
            <a:r>
              <a:rPr lang="es-MX" dirty="0">
                <a:latin typeface="Times New Roman" panose="02020603050405020304" pitchFamily="18" charset="0"/>
                <a:cs typeface="Times New Roman" panose="02020603050405020304" pitchFamily="18" charset="0"/>
              </a:rPr>
              <a:t>(</a:t>
            </a:r>
            <a:r>
              <a:rPr lang="es-MX" i="1" dirty="0">
                <a:latin typeface="Times New Roman" panose="02020603050405020304" pitchFamily="18" charset="0"/>
                <a:cs typeface="Times New Roman" panose="02020603050405020304" pitchFamily="18" charset="0"/>
              </a:rPr>
              <a:t>a</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b</a:t>
            </a:r>
            <a:r>
              <a:rPr lang="es-MX" dirty="0">
                <a:latin typeface="Times New Roman" panose="02020603050405020304" pitchFamily="18" charset="0"/>
                <a:cs typeface="Times New Roman" panose="02020603050405020304" pitchFamily="18" charset="0"/>
              </a:rPr>
              <a:t>)</a:t>
            </a:r>
            <a:r>
              <a:rPr lang="es-MX" dirty="0" smtClean="0"/>
              <a:t> </a:t>
            </a:r>
            <a:r>
              <a:rPr lang="es-MX" dirty="0"/>
              <a:t>no existe</a:t>
            </a:r>
            <a:r>
              <a:rPr lang="es-MX" dirty="0" smtClean="0"/>
              <a:t>.</a:t>
            </a:r>
            <a:endParaRPr lang="es-MX" dirty="0"/>
          </a:p>
        </p:txBody>
      </p:sp>
      <p:sp>
        <p:nvSpPr>
          <p:cNvPr id="8" name="7 Marcador de número de diapositiva"/>
          <p:cNvSpPr>
            <a:spLocks noGrp="1"/>
          </p:cNvSpPr>
          <p:nvPr>
            <p:ph type="sldNum" sz="quarter" idx="12"/>
          </p:nvPr>
        </p:nvSpPr>
        <p:spPr>
          <a:xfrm>
            <a:off x="11053644" y="6474606"/>
            <a:ext cx="779767" cy="365125"/>
          </a:xfrm>
        </p:spPr>
        <p:txBody>
          <a:bodyPr/>
          <a:lstStyle/>
          <a:p>
            <a:fld id="{6D22F896-40B5-4ADD-8801-0D06FADFA095}" type="slidenum">
              <a:rPr lang="en-US" smtClean="0"/>
              <a:t>27</a:t>
            </a:fld>
            <a:endParaRPr lang="en-US" dirty="0"/>
          </a:p>
        </p:txBody>
      </p:sp>
      <p:pic>
        <p:nvPicPr>
          <p:cNvPr id="4"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38177" y="1187166"/>
            <a:ext cx="4297020" cy="287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7"/>
          <p:cNvSpPr txBox="1">
            <a:spLocks noChangeArrowheads="1"/>
          </p:cNvSpPr>
          <p:nvPr/>
        </p:nvSpPr>
        <p:spPr bwMode="auto">
          <a:xfrm>
            <a:off x="1385436" y="826936"/>
            <a:ext cx="403098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sz="1600" dirty="0"/>
              <a:t>Gráfica </a:t>
            </a:r>
            <a:r>
              <a:rPr lang="es-ES" sz="1600" dirty="0" smtClean="0"/>
              <a:t>6. Función </a:t>
            </a:r>
            <a:r>
              <a:rPr lang="es-ES" sz="1600" i="1" dirty="0">
                <a:latin typeface="Times New Roman" panose="02020603050405020304" pitchFamily="18" charset="0"/>
                <a:cs typeface="Times New Roman" panose="02020603050405020304" pitchFamily="18" charset="0"/>
              </a:rPr>
              <a:t>z</a:t>
            </a:r>
            <a:r>
              <a:rPr lang="es-ES" sz="1600" dirty="0">
                <a:latin typeface="Times New Roman" panose="02020603050405020304" pitchFamily="18" charset="0"/>
                <a:cs typeface="Times New Roman" panose="02020603050405020304" pitchFamily="18" charset="0"/>
              </a:rPr>
              <a:t> = </a:t>
            </a:r>
            <a:r>
              <a:rPr lang="es-ES" sz="1600" dirty="0" smtClean="0">
                <a:latin typeface="Times New Roman" panose="02020603050405020304" pitchFamily="18" charset="0"/>
                <a:cs typeface="Times New Roman" panose="02020603050405020304" pitchFamily="18" charset="0"/>
              </a:rPr>
              <a:t>2</a:t>
            </a:r>
            <a:r>
              <a:rPr lang="es-ES" sz="1600" i="1" dirty="0" smtClean="0">
                <a:latin typeface="Times New Roman" panose="02020603050405020304" pitchFamily="18" charset="0"/>
                <a:cs typeface="Times New Roman" panose="02020603050405020304" pitchFamily="18" charset="0"/>
              </a:rPr>
              <a:t>x</a:t>
            </a:r>
            <a:r>
              <a:rPr lang="es-ES" sz="1600" baseline="30000" dirty="0" smtClean="0">
                <a:latin typeface="Times New Roman" panose="02020603050405020304" pitchFamily="18" charset="0"/>
                <a:cs typeface="Times New Roman" panose="02020603050405020304" pitchFamily="18" charset="0"/>
              </a:rPr>
              <a:t>2 </a:t>
            </a:r>
            <a:r>
              <a:rPr lang="es-ES" sz="1600" dirty="0" smtClean="0">
                <a:latin typeface="Times New Roman" panose="02020603050405020304" pitchFamily="18" charset="0"/>
                <a:cs typeface="Times New Roman" panose="02020603050405020304" pitchFamily="18" charset="0"/>
              </a:rPr>
              <a:t>+ </a:t>
            </a:r>
            <a:r>
              <a:rPr lang="es-ES" sz="1600" i="1" dirty="0" smtClean="0">
                <a:latin typeface="Times New Roman" panose="02020603050405020304" pitchFamily="18" charset="0"/>
                <a:cs typeface="Times New Roman" panose="02020603050405020304" pitchFamily="18" charset="0"/>
              </a:rPr>
              <a:t>y</a:t>
            </a:r>
            <a:r>
              <a:rPr lang="es-ES" sz="1600" baseline="30000" dirty="0" smtClean="0">
                <a:latin typeface="Times New Roman" panose="02020603050405020304" pitchFamily="18" charset="0"/>
                <a:cs typeface="Times New Roman" panose="02020603050405020304" pitchFamily="18" charset="0"/>
              </a:rPr>
              <a:t>2</a:t>
            </a:r>
            <a:r>
              <a:rPr lang="es-ES" sz="1600" dirty="0"/>
              <a:t>, en un entorno de </a:t>
            </a:r>
            <a:r>
              <a:rPr lang="es-ES" sz="1600" dirty="0">
                <a:latin typeface="Times New Roman" panose="02020603050405020304" pitchFamily="18" charset="0"/>
                <a:cs typeface="Times New Roman" panose="02020603050405020304" pitchFamily="18" charset="0"/>
              </a:rPr>
              <a:t>(0, 0)</a:t>
            </a:r>
            <a:r>
              <a:rPr lang="es-ES" sz="1600" dirty="0"/>
              <a:t> </a:t>
            </a:r>
            <a:r>
              <a:rPr lang="es-ES" sz="1600" dirty="0" smtClean="0"/>
              <a:t>mínimo relativo</a:t>
            </a:r>
            <a:endParaRPr lang="es-ES" sz="1600" baseline="30000" dirty="0"/>
          </a:p>
        </p:txBody>
      </p:sp>
      <p:sp>
        <p:nvSpPr>
          <p:cNvPr id="6" name="Text Box 5"/>
          <p:cNvSpPr txBox="1">
            <a:spLocks noChangeArrowheads="1"/>
          </p:cNvSpPr>
          <p:nvPr/>
        </p:nvSpPr>
        <p:spPr bwMode="auto">
          <a:xfrm>
            <a:off x="884756" y="3632542"/>
            <a:ext cx="46392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dirty="0"/>
              <a:t>Gráfica </a:t>
            </a:r>
            <a:r>
              <a:rPr lang="es-ES" dirty="0" smtClean="0"/>
              <a:t>7. Función </a:t>
            </a:r>
            <a:r>
              <a:rPr lang="es-ES" i="1" dirty="0">
                <a:latin typeface="Times New Roman" panose="02020603050405020304" pitchFamily="18" charset="0"/>
                <a:cs typeface="Times New Roman" panose="02020603050405020304" pitchFamily="18" charset="0"/>
              </a:rPr>
              <a:t>z</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 -2</a:t>
            </a:r>
            <a:r>
              <a:rPr lang="es-ES" i="1" dirty="0" smtClean="0">
                <a:latin typeface="Times New Roman" panose="02020603050405020304" pitchFamily="18" charset="0"/>
                <a:cs typeface="Times New Roman" panose="02020603050405020304" pitchFamily="18" charset="0"/>
              </a:rPr>
              <a:t>x</a:t>
            </a:r>
            <a:r>
              <a:rPr lang="es-ES" baseline="30000" dirty="0" smtClean="0">
                <a:latin typeface="Times New Roman" panose="02020603050405020304" pitchFamily="18" charset="0"/>
                <a:cs typeface="Times New Roman" panose="02020603050405020304" pitchFamily="18" charset="0"/>
              </a:rPr>
              <a:t>2 </a:t>
            </a:r>
            <a:r>
              <a:rPr lang="es-ES" dirty="0" smtClean="0">
                <a:latin typeface="Times New Roman" panose="02020603050405020304" pitchFamily="18" charset="0"/>
                <a:cs typeface="Times New Roman" panose="02020603050405020304" pitchFamily="18" charset="0"/>
              </a:rPr>
              <a:t>– </a:t>
            </a:r>
            <a:r>
              <a:rPr lang="es-ES" i="1" dirty="0" smtClean="0">
                <a:latin typeface="Times New Roman" panose="02020603050405020304" pitchFamily="18" charset="0"/>
                <a:cs typeface="Times New Roman" panose="02020603050405020304" pitchFamily="18" charset="0"/>
              </a:rPr>
              <a:t>y</a:t>
            </a:r>
            <a:r>
              <a:rPr lang="es-ES" baseline="30000" dirty="0" smtClean="0">
                <a:latin typeface="Times New Roman" panose="02020603050405020304" pitchFamily="18" charset="0"/>
                <a:cs typeface="Times New Roman" panose="02020603050405020304" pitchFamily="18" charset="0"/>
              </a:rPr>
              <a:t>2</a:t>
            </a:r>
            <a:r>
              <a:rPr lang="es-ES" dirty="0"/>
              <a:t>, en un entorno de </a:t>
            </a:r>
            <a:r>
              <a:rPr lang="es-ES" dirty="0">
                <a:latin typeface="Times New Roman" panose="02020603050405020304" pitchFamily="18" charset="0"/>
                <a:cs typeface="Times New Roman" panose="02020603050405020304" pitchFamily="18" charset="0"/>
              </a:rPr>
              <a:t>(0, 0) </a:t>
            </a:r>
            <a:r>
              <a:rPr lang="es-ES" dirty="0" smtClean="0"/>
              <a:t>máximo relativo</a:t>
            </a:r>
            <a:endParaRPr lang="es-ES" baseline="30000" dirty="0"/>
          </a:p>
        </p:txBody>
      </p:sp>
      <p:pic>
        <p:nvPicPr>
          <p:cNvPr id="7" name="Picture 7"/>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32037" y="4072058"/>
            <a:ext cx="3739280" cy="2785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uadroTexto 8"/>
          <p:cNvSpPr txBox="1"/>
          <p:nvPr/>
        </p:nvSpPr>
        <p:spPr>
          <a:xfrm>
            <a:off x="1712705" y="6518670"/>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Tree>
    <p:extLst>
      <p:ext uri="{BB962C8B-B14F-4D97-AF65-F5344CB8AC3E}">
        <p14:creationId xmlns:p14="http://schemas.microsoft.com/office/powerpoint/2010/main" val="39757384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D22F896-40B5-4ADD-8801-0D06FADFA095}" type="slidenum">
              <a:rPr lang="en-US" smtClean="0"/>
              <a:t>28</a:t>
            </a:fld>
            <a:endParaRPr lang="en-US" dirty="0"/>
          </a:p>
        </p:txBody>
      </p:sp>
      <p:sp>
        <p:nvSpPr>
          <p:cNvPr id="5" name="Text Box 2"/>
          <p:cNvSpPr txBox="1">
            <a:spLocks noChangeArrowheads="1"/>
          </p:cNvSpPr>
          <p:nvPr/>
        </p:nvSpPr>
        <p:spPr bwMode="auto">
          <a:xfrm>
            <a:off x="1132764" y="2632811"/>
            <a:ext cx="10114356" cy="461665"/>
          </a:xfrm>
          <a:prstGeom prst="rect">
            <a:avLst/>
          </a:prstGeom>
          <a:noFill/>
          <a:ln>
            <a:noFill/>
          </a:ln>
          <a:effectLst/>
        </p:spPr>
        <p:txBody>
          <a:bodyPr wrap="square">
            <a:spAutoFit/>
          </a:bodyPr>
          <a:lstStyle/>
          <a:p>
            <a:pPr>
              <a:spcBef>
                <a:spcPct val="50000"/>
              </a:spcBef>
            </a:pPr>
            <a:endParaRPr lang="es-ES_tradnl" sz="2400"/>
          </a:p>
        </p:txBody>
      </p:sp>
      <p:sp>
        <p:nvSpPr>
          <p:cNvPr id="6" name="Text Box 3"/>
          <p:cNvSpPr txBox="1">
            <a:spLocks noChangeArrowheads="1"/>
          </p:cNvSpPr>
          <p:nvPr/>
        </p:nvSpPr>
        <p:spPr bwMode="auto">
          <a:xfrm>
            <a:off x="1132764" y="1297554"/>
            <a:ext cx="10114356" cy="1200329"/>
          </a:xfrm>
          <a:prstGeom prst="rect">
            <a:avLst/>
          </a:prstGeom>
          <a:noFill/>
          <a:ln w="57150">
            <a:noFill/>
            <a:miter lim="800000"/>
            <a:headEnd/>
            <a:tailEnd/>
          </a:ln>
          <a:effectLst/>
        </p:spPr>
        <p:txBody>
          <a:bodyPr wrap="square">
            <a:spAutoFit/>
          </a:bodyPr>
          <a:lstStyle/>
          <a:p>
            <a:pPr>
              <a:spcBef>
                <a:spcPct val="50000"/>
              </a:spcBef>
            </a:pPr>
            <a:r>
              <a:rPr lang="es-ES_tradnl" sz="2400" dirty="0"/>
              <a:t>Los puntos del dominio de la función que son mínimos locales </a:t>
            </a:r>
            <a:r>
              <a:rPr lang="es-ES_tradnl" sz="2400" dirty="0" smtClean="0"/>
              <a:t>o </a:t>
            </a:r>
            <a:r>
              <a:rPr lang="es-ES_tradnl" sz="2400" dirty="0"/>
              <a:t>máximos locales se llamarán puntos </a:t>
            </a:r>
            <a:r>
              <a:rPr lang="es-ES_tradnl" sz="2400" dirty="0" smtClean="0"/>
              <a:t>extremos, </a:t>
            </a:r>
            <a:r>
              <a:rPr lang="es-ES_tradnl" sz="2400" dirty="0"/>
              <a:t>los valores de la función en estos puntos se llamarán valores extremos.</a:t>
            </a:r>
          </a:p>
        </p:txBody>
      </p:sp>
      <p:sp>
        <p:nvSpPr>
          <p:cNvPr id="7" name="Text Box 2"/>
          <p:cNvSpPr txBox="1">
            <a:spLocks noChangeArrowheads="1"/>
          </p:cNvSpPr>
          <p:nvPr/>
        </p:nvSpPr>
        <p:spPr bwMode="auto">
          <a:xfrm>
            <a:off x="1132764" y="2556611"/>
            <a:ext cx="10114356" cy="830997"/>
          </a:xfrm>
          <a:prstGeom prst="rect">
            <a:avLst/>
          </a:prstGeom>
          <a:noFill/>
          <a:ln w="9525">
            <a:noFill/>
            <a:miter lim="800000"/>
            <a:headEnd/>
            <a:tailEnd/>
          </a:ln>
          <a:effectLst/>
        </p:spPr>
        <p:txBody>
          <a:bodyPr wrap="square">
            <a:spAutoFit/>
          </a:bodyPr>
          <a:lstStyle/>
          <a:p>
            <a:pPr>
              <a:spcBef>
                <a:spcPct val="50000"/>
              </a:spcBef>
            </a:pPr>
            <a:r>
              <a:rPr lang="es-ES_tradnl" sz="2400" dirty="0"/>
              <a:t>Si </a:t>
            </a:r>
            <a:r>
              <a:rPr lang="es-ES_tradnl" sz="2400" i="1" dirty="0">
                <a:latin typeface="Times New Roman" panose="02020603050405020304" pitchFamily="18" charset="0"/>
                <a:cs typeface="Times New Roman" panose="02020603050405020304" pitchFamily="18" charset="0"/>
              </a:rPr>
              <a:t>f</a:t>
            </a:r>
            <a:r>
              <a:rPr lang="es-ES_tradnl" sz="2400" dirty="0"/>
              <a:t> tiene un extremo local en </a:t>
            </a:r>
            <a:r>
              <a:rPr lang="es-ES_tradnl" sz="2400" dirty="0">
                <a:latin typeface="Times New Roman" panose="02020603050405020304" pitchFamily="18" charset="0"/>
                <a:cs typeface="Times New Roman" panose="02020603050405020304" pitchFamily="18" charset="0"/>
              </a:rPr>
              <a:t>(</a:t>
            </a:r>
            <a:r>
              <a:rPr lang="es-ES_tradnl" sz="2400" i="1" dirty="0" err="1">
                <a:latin typeface="Times New Roman" panose="02020603050405020304" pitchFamily="18" charset="0"/>
                <a:cs typeface="Times New Roman" panose="02020603050405020304" pitchFamily="18" charset="0"/>
              </a:rPr>
              <a:t>a,b</a:t>
            </a:r>
            <a:r>
              <a:rPr lang="es-ES_tradnl" sz="2400" dirty="0">
                <a:latin typeface="Times New Roman" panose="02020603050405020304" pitchFamily="18" charset="0"/>
                <a:cs typeface="Times New Roman" panose="02020603050405020304" pitchFamily="18" charset="0"/>
              </a:rPr>
              <a:t>)</a:t>
            </a:r>
            <a:r>
              <a:rPr lang="es-ES_tradnl" sz="2400" dirty="0"/>
              <a:t> y las derivadas parciales de </a:t>
            </a:r>
            <a:r>
              <a:rPr lang="es-ES_tradnl" sz="2400" i="1" dirty="0">
                <a:latin typeface="Times New Roman" panose="02020603050405020304" pitchFamily="18" charset="0"/>
                <a:cs typeface="Times New Roman" panose="02020603050405020304" pitchFamily="18" charset="0"/>
              </a:rPr>
              <a:t>f</a:t>
            </a:r>
            <a:r>
              <a:rPr lang="es-ES_tradnl" sz="2400" i="1" dirty="0"/>
              <a:t> </a:t>
            </a:r>
            <a:r>
              <a:rPr lang="es-ES_tradnl" sz="2400" dirty="0"/>
              <a:t>existen en dicho punto, entonces:</a:t>
            </a:r>
          </a:p>
        </p:txBody>
      </p:sp>
      <p:graphicFrame>
        <p:nvGraphicFramePr>
          <p:cNvPr id="8" name="Object 3"/>
          <p:cNvGraphicFramePr>
            <a:graphicFrameLocks noChangeAspect="1"/>
          </p:cNvGraphicFramePr>
          <p:nvPr>
            <p:extLst>
              <p:ext uri="{D42A27DB-BD31-4B8C-83A1-F6EECF244321}">
                <p14:modId xmlns:p14="http://schemas.microsoft.com/office/powerpoint/2010/main" val="2482958432"/>
              </p:ext>
            </p:extLst>
          </p:nvPr>
        </p:nvGraphicFramePr>
        <p:xfrm>
          <a:off x="2351733" y="3627652"/>
          <a:ext cx="3113602" cy="456927"/>
        </p:xfrm>
        <a:graphic>
          <a:graphicData uri="http://schemas.openxmlformats.org/presentationml/2006/ole">
            <mc:AlternateContent xmlns:mc="http://schemas.openxmlformats.org/markup-compatibility/2006">
              <mc:Choice xmlns:v="urn:schemas-microsoft-com:vml" Requires="v">
                <p:oleObj spid="_x0000_s92203" name="Ecuación" r:id="rId3" imgW="1523880" imgH="241200" progId="Equation.3">
                  <p:embed/>
                </p:oleObj>
              </mc:Choice>
              <mc:Fallback>
                <p:oleObj name="Ecuación" r:id="rId3" imgW="1523880" imgH="241200" progId="Equation.3">
                  <p:embed/>
                  <p:pic>
                    <p:nvPicPr>
                      <p:cNvPr id="0" name=""/>
                      <p:cNvPicPr>
                        <a:picLocks noChangeAspect="1" noChangeArrowheads="1"/>
                      </p:cNvPicPr>
                      <p:nvPr/>
                    </p:nvPicPr>
                    <p:blipFill>
                      <a:blip r:embed="rId4"/>
                      <a:srcRect/>
                      <a:stretch>
                        <a:fillRect/>
                      </a:stretch>
                    </p:blipFill>
                    <p:spPr bwMode="auto">
                      <a:xfrm>
                        <a:off x="2351733" y="3627652"/>
                        <a:ext cx="3113602" cy="456927"/>
                      </a:xfrm>
                      <a:prstGeom prst="rect">
                        <a:avLst/>
                      </a:prstGeom>
                      <a:noFill/>
                      <a:ln w="57150">
                        <a:noFill/>
                        <a:miter lim="800000"/>
                        <a:headEnd/>
                        <a:tailEnd/>
                      </a:ln>
                      <a:effectLst/>
                    </p:spPr>
                  </p:pic>
                </p:oleObj>
              </mc:Fallback>
            </mc:AlternateContent>
          </a:graphicData>
        </a:graphic>
      </p:graphicFrame>
      <p:sp>
        <p:nvSpPr>
          <p:cNvPr id="9" name="Text Box 4"/>
          <p:cNvSpPr txBox="1">
            <a:spLocks noChangeArrowheads="1"/>
          </p:cNvSpPr>
          <p:nvPr/>
        </p:nvSpPr>
        <p:spPr bwMode="auto">
          <a:xfrm>
            <a:off x="1132764" y="5007895"/>
            <a:ext cx="10114356" cy="830997"/>
          </a:xfrm>
          <a:prstGeom prst="rect">
            <a:avLst/>
          </a:prstGeom>
          <a:noFill/>
          <a:ln w="9525">
            <a:noFill/>
            <a:miter lim="800000"/>
            <a:headEnd/>
            <a:tailEnd/>
          </a:ln>
          <a:effectLst/>
        </p:spPr>
        <p:txBody>
          <a:bodyPr wrap="square">
            <a:spAutoFit/>
          </a:bodyPr>
          <a:lstStyle/>
          <a:p>
            <a:pPr>
              <a:spcBef>
                <a:spcPct val="50000"/>
              </a:spcBef>
            </a:pPr>
            <a:r>
              <a:rPr lang="es-ES_tradnl" sz="2400" dirty="0"/>
              <a:t>Es decir que los puntos que verifican las dos relaciones anteriores pueden ser puntos extremos</a:t>
            </a:r>
          </a:p>
        </p:txBody>
      </p:sp>
    </p:spTree>
    <p:extLst>
      <p:ext uri="{BB962C8B-B14F-4D97-AF65-F5344CB8AC3E}">
        <p14:creationId xmlns:p14="http://schemas.microsoft.com/office/powerpoint/2010/main" val="5698536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7084" y="274486"/>
            <a:ext cx="9537188" cy="693702"/>
          </a:xfrm>
        </p:spPr>
        <p:txBody>
          <a:bodyPr>
            <a:normAutofit/>
          </a:bodyPr>
          <a:lstStyle/>
          <a:p>
            <a:r>
              <a:rPr lang="es-ES" sz="3200" b="1" dirty="0">
                <a:solidFill>
                  <a:srgbClr val="C00000"/>
                </a:solidFill>
              </a:rPr>
              <a:t>Condición necesaria de </a:t>
            </a:r>
            <a:r>
              <a:rPr lang="es-ES" sz="3200" b="1" dirty="0" smtClean="0">
                <a:solidFill>
                  <a:srgbClr val="C00000"/>
                </a:solidFill>
              </a:rPr>
              <a:t>extremo</a:t>
            </a:r>
            <a:endParaRPr lang="es-MX" sz="3200" dirty="0">
              <a:solidFill>
                <a:srgbClr val="C00000"/>
              </a:solidFill>
            </a:endParaRPr>
          </a:p>
        </p:txBody>
      </p:sp>
      <p:sp>
        <p:nvSpPr>
          <p:cNvPr id="3" name="Marcador de contenido 2"/>
          <p:cNvSpPr>
            <a:spLocks noGrp="1"/>
          </p:cNvSpPr>
          <p:nvPr>
            <p:ph idx="1"/>
          </p:nvPr>
        </p:nvSpPr>
        <p:spPr>
          <a:xfrm>
            <a:off x="551544" y="1237130"/>
            <a:ext cx="11127880" cy="5513293"/>
          </a:xfrm>
        </p:spPr>
        <p:txBody>
          <a:bodyPr>
            <a:noAutofit/>
          </a:bodyPr>
          <a:lstStyle/>
          <a:p>
            <a:pPr algn="just">
              <a:lnSpc>
                <a:spcPct val="100000"/>
              </a:lnSpc>
              <a:spcBef>
                <a:spcPts val="0"/>
              </a:spcBef>
            </a:pPr>
            <a:r>
              <a:rPr lang="es-MX" sz="2400" dirty="0">
                <a:solidFill>
                  <a:schemeClr val="tx1"/>
                </a:solidFill>
              </a:rPr>
              <a:t>Para el caso de dos variables se tiene el </a:t>
            </a:r>
            <a:r>
              <a:rPr lang="es-MX" sz="2400" dirty="0" smtClean="0">
                <a:solidFill>
                  <a:schemeClr val="tx1"/>
                </a:solidFill>
              </a:rPr>
              <a:t>siguiente </a:t>
            </a:r>
            <a:r>
              <a:rPr lang="es-ES" sz="2400" dirty="0" smtClean="0">
                <a:solidFill>
                  <a:schemeClr val="tx1"/>
                </a:solidFill>
              </a:rPr>
              <a:t>Teorema</a:t>
            </a:r>
            <a:r>
              <a:rPr lang="es-ES" sz="2400" u="sng" dirty="0" smtClean="0">
                <a:solidFill>
                  <a:schemeClr val="tx1"/>
                </a:solidFill>
              </a:rPr>
              <a:t>  </a:t>
            </a:r>
            <a:endParaRPr lang="es-ES" sz="2400" u="sng" dirty="0">
              <a:solidFill>
                <a:schemeClr val="tx1"/>
              </a:solidFill>
            </a:endParaRPr>
          </a:p>
          <a:p>
            <a:pPr algn="just">
              <a:lnSpc>
                <a:spcPct val="100000"/>
              </a:lnSpc>
              <a:spcBef>
                <a:spcPts val="0"/>
              </a:spcBef>
            </a:pPr>
            <a:endParaRPr lang="es-ES" sz="2400" u="sng" dirty="0">
              <a:solidFill>
                <a:schemeClr val="tx1"/>
              </a:solidFill>
            </a:endParaRPr>
          </a:p>
          <a:p>
            <a:pPr algn="just">
              <a:lnSpc>
                <a:spcPct val="100000"/>
              </a:lnSpc>
              <a:spcBef>
                <a:spcPts val="0"/>
              </a:spcBef>
            </a:pPr>
            <a:r>
              <a:rPr lang="es-MX" sz="2400" dirty="0">
                <a:solidFill>
                  <a:schemeClr val="tx1"/>
                </a:solidFill>
              </a:rPr>
              <a:t>Si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presenta 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rPr>
              <a:t>un extremo relativo, entonces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rPr>
              <a:t>es un punto crítico de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a:t>
            </a:r>
          </a:p>
          <a:p>
            <a:pPr algn="just">
              <a:lnSpc>
                <a:spcPct val="100000"/>
              </a:lnSpc>
              <a:spcBef>
                <a:spcPts val="0"/>
              </a:spcBef>
            </a:pPr>
            <a:r>
              <a:rPr lang="es-MX" sz="2400" dirty="0" smtClean="0">
                <a:solidFill>
                  <a:schemeClr val="tx1"/>
                </a:solidFill>
              </a:rPr>
              <a:t>Supongamos </a:t>
            </a:r>
            <a:r>
              <a:rPr lang="es-MX" sz="2400" dirty="0">
                <a:solidFill>
                  <a:schemeClr val="tx1"/>
                </a:solidFill>
              </a:rPr>
              <a:t>en primer lugar, que no existe alguna de las derivadas parciales 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rPr>
              <a:t>En este caso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rPr>
              <a:t>es un punto crítico.</a:t>
            </a:r>
          </a:p>
          <a:p>
            <a:pPr algn="just">
              <a:lnSpc>
                <a:spcPct val="100000"/>
              </a:lnSpc>
              <a:spcBef>
                <a:spcPts val="0"/>
              </a:spcBef>
            </a:pPr>
            <a:r>
              <a:rPr lang="es-MX" sz="2400" dirty="0">
                <a:solidFill>
                  <a:schemeClr val="tx1"/>
                </a:solidFill>
              </a:rPr>
              <a:t>Supongamos ahora que existen las derivadas parciales 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rPr>
              <a:t>y que 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rPr>
              <a:t>se tiene un máximo relativo, </a:t>
            </a:r>
            <a:r>
              <a:rPr lang="es-MX" sz="2400" dirty="0" smtClean="0">
                <a:solidFill>
                  <a:schemeClr val="tx1"/>
                </a:solidFill>
              </a:rPr>
              <a:t>se </a:t>
            </a:r>
            <a:r>
              <a:rPr lang="es-MX" sz="2400" dirty="0">
                <a:solidFill>
                  <a:schemeClr val="tx1"/>
                </a:solidFill>
              </a:rPr>
              <a:t>cumple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smtClean="0">
                <a:solidFill>
                  <a:schemeClr val="tx1"/>
                </a:solidFill>
                <a:latin typeface="Times New Roman" panose="02020603050405020304" pitchFamily="18" charset="0"/>
                <a:cs typeface="Times New Roman" panose="02020603050405020304" pitchFamily="18" charset="0"/>
              </a:rPr>
              <a:t>y</a:t>
            </a:r>
            <a:r>
              <a:rPr lang="es-MX" sz="2400" dirty="0" smtClean="0">
                <a:solidFill>
                  <a:schemeClr val="tx1"/>
                </a:solidFill>
                <a:latin typeface="Times New Roman" panose="02020603050405020304" pitchFamily="18" charset="0"/>
                <a:cs typeface="Times New Roman" panose="02020603050405020304" pitchFamily="18" charset="0"/>
              </a:rPr>
              <a:t>) ≤ </a:t>
            </a:r>
            <a:r>
              <a:rPr lang="es-MX" sz="2400" i="1" dirty="0" smtClean="0">
                <a:solidFill>
                  <a:schemeClr val="tx1"/>
                </a:solidFill>
                <a:latin typeface="Times New Roman" panose="02020603050405020304" pitchFamily="18" charset="0"/>
                <a:cs typeface="Times New Roman" panose="02020603050405020304" pitchFamily="18" charset="0"/>
              </a:rPr>
              <a:t>f</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i="1" dirty="0" smtClean="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rPr>
              <a:t>para cierto disco de centro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a:t>
            </a:r>
            <a:endParaRPr lang="es-MX" sz="2400" dirty="0">
              <a:solidFill>
                <a:schemeClr val="tx1"/>
              </a:solidFill>
            </a:endParaRPr>
          </a:p>
          <a:p>
            <a:pPr algn="just">
              <a:lnSpc>
                <a:spcPct val="100000"/>
              </a:lnSpc>
              <a:spcBef>
                <a:spcPts val="0"/>
              </a:spcBef>
            </a:pPr>
            <a:r>
              <a:rPr lang="es-MX" sz="2400" dirty="0">
                <a:solidFill>
                  <a:schemeClr val="tx1"/>
                </a:solidFill>
              </a:rPr>
              <a:t>Fijando </a:t>
            </a:r>
            <a:r>
              <a:rPr lang="es-MX" sz="2400" i="1" dirty="0">
                <a:solidFill>
                  <a:schemeClr val="tx1"/>
                </a:solidFill>
                <a:latin typeface="Times New Roman" panose="02020603050405020304" pitchFamily="18" charset="0"/>
                <a:cs typeface="Times New Roman" panose="02020603050405020304" pitchFamily="18" charset="0"/>
              </a:rPr>
              <a:t>x</a:t>
            </a:r>
            <a:r>
              <a:rPr lang="es-MX" sz="2400" dirty="0">
                <a:solidFill>
                  <a:schemeClr val="tx1"/>
                </a:solidFill>
                <a:latin typeface="Times New Roman" panose="02020603050405020304" pitchFamily="18" charset="0"/>
                <a:cs typeface="Times New Roman" panose="02020603050405020304" pitchFamily="18" charset="0"/>
              </a:rPr>
              <a:t> = </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se convierte en función solo de </a:t>
            </a:r>
            <a:r>
              <a:rPr lang="es-MX" sz="2400" i="1" dirty="0">
                <a:solidFill>
                  <a:schemeClr val="tx1"/>
                </a:solidFill>
                <a:latin typeface="Times New Roman" panose="02020603050405020304" pitchFamily="18" charset="0"/>
                <a:cs typeface="Times New Roman" panose="02020603050405020304" pitchFamily="18" charset="0"/>
              </a:rPr>
              <a:t>y</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z</a:t>
            </a:r>
            <a:r>
              <a:rPr lang="es-MX" sz="2400" dirty="0">
                <a:solidFill>
                  <a:schemeClr val="tx1"/>
                </a:solidFill>
                <a:latin typeface="Times New Roman" panose="02020603050405020304" pitchFamily="18" charset="0"/>
                <a:cs typeface="Times New Roman" panose="02020603050405020304" pitchFamily="18" charset="0"/>
              </a:rPr>
              <a:t> =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y</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a:solidFill>
                  <a:schemeClr val="tx1"/>
                </a:solidFill>
              </a:rPr>
              <a:t>, por lo que presentará también un máximo relativo en el punto </a:t>
            </a:r>
            <a:r>
              <a:rPr lang="es-MX" sz="2400" i="1" dirty="0">
                <a:solidFill>
                  <a:schemeClr val="tx1"/>
                </a:solidFill>
                <a:latin typeface="Times New Roman" panose="02020603050405020304" pitchFamily="18" charset="0"/>
                <a:cs typeface="Times New Roman" panose="02020603050405020304" pitchFamily="18" charset="0"/>
              </a:rPr>
              <a:t>y</a:t>
            </a:r>
            <a:r>
              <a:rPr lang="es-MX" sz="2400" dirty="0">
                <a:solidFill>
                  <a:schemeClr val="tx1"/>
                </a:solidFill>
                <a:latin typeface="Times New Roman" panose="02020603050405020304" pitchFamily="18" charset="0"/>
                <a:cs typeface="Times New Roman" panose="02020603050405020304" pitchFamily="18" charset="0"/>
              </a:rPr>
              <a:t> =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rPr>
              <a:t>, luego su derivada será nula en dicho punto, es decir, </a:t>
            </a:r>
            <a:r>
              <a:rPr lang="es-MX" sz="2400" i="1" dirty="0" err="1" smtClean="0">
                <a:solidFill>
                  <a:schemeClr val="tx1"/>
                </a:solidFill>
                <a:latin typeface="Times New Roman" panose="02020603050405020304" pitchFamily="18" charset="0"/>
                <a:cs typeface="Times New Roman" panose="02020603050405020304" pitchFamily="18" charset="0"/>
              </a:rPr>
              <a:t>f</a:t>
            </a:r>
            <a:r>
              <a:rPr lang="es-MX" sz="2400" i="1" baseline="-25000" dirty="0" err="1" smtClean="0">
                <a:solidFill>
                  <a:schemeClr val="tx1"/>
                </a:solidFill>
                <a:latin typeface="Times New Roman" panose="02020603050405020304" pitchFamily="18" charset="0"/>
                <a:cs typeface="Times New Roman" panose="02020603050405020304" pitchFamily="18" charset="0"/>
              </a:rPr>
              <a:t>y</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i="1" dirty="0" smtClean="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latin typeface="Times New Roman" panose="02020603050405020304" pitchFamily="18" charset="0"/>
                <a:cs typeface="Times New Roman" panose="02020603050405020304" pitchFamily="18" charset="0"/>
              </a:rPr>
              <a:t>= 0</a:t>
            </a:r>
            <a:r>
              <a:rPr lang="es-MX" sz="2400" dirty="0">
                <a:solidFill>
                  <a:schemeClr val="tx1"/>
                </a:solidFill>
              </a:rPr>
              <a:t>.</a:t>
            </a:r>
          </a:p>
          <a:p>
            <a:pPr algn="just">
              <a:lnSpc>
                <a:spcPct val="100000"/>
              </a:lnSpc>
              <a:spcBef>
                <a:spcPts val="0"/>
              </a:spcBef>
            </a:pPr>
            <a:r>
              <a:rPr lang="es-MX" sz="2400" dirty="0">
                <a:solidFill>
                  <a:schemeClr val="tx1"/>
                </a:solidFill>
              </a:rPr>
              <a:t>Análogamente fijando </a:t>
            </a:r>
            <a:r>
              <a:rPr lang="es-MX" sz="2400" i="1" dirty="0">
                <a:solidFill>
                  <a:schemeClr val="tx1"/>
                </a:solidFill>
                <a:latin typeface="Times New Roman" panose="02020603050405020304" pitchFamily="18" charset="0"/>
                <a:cs typeface="Times New Roman" panose="02020603050405020304" pitchFamily="18" charset="0"/>
              </a:rPr>
              <a:t>y = b</a:t>
            </a:r>
            <a:r>
              <a:rPr lang="es-MX" sz="2400" dirty="0">
                <a:solidFill>
                  <a:schemeClr val="tx1"/>
                </a:solidFill>
              </a:rPr>
              <a:t> se obtendría</a:t>
            </a:r>
            <a:r>
              <a:rPr lang="es-MX" sz="2400" i="1" dirty="0">
                <a:solidFill>
                  <a:schemeClr val="tx1"/>
                </a:solidFill>
                <a:latin typeface="Times New Roman" panose="02020603050405020304" pitchFamily="18" charset="0"/>
                <a:cs typeface="Times New Roman" panose="02020603050405020304" pitchFamily="18" charset="0"/>
              </a:rPr>
              <a:t> </a:t>
            </a:r>
            <a:r>
              <a:rPr lang="es-MX" sz="2400" i="1" dirty="0" err="1" smtClean="0">
                <a:solidFill>
                  <a:schemeClr val="tx1"/>
                </a:solidFill>
                <a:latin typeface="Times New Roman" panose="02020603050405020304" pitchFamily="18" charset="0"/>
                <a:cs typeface="Times New Roman" panose="02020603050405020304" pitchFamily="18" charset="0"/>
              </a:rPr>
              <a:t>f</a:t>
            </a:r>
            <a:r>
              <a:rPr lang="es-MX" sz="2400" i="1" baseline="-25000" dirty="0" err="1" smtClean="0">
                <a:solidFill>
                  <a:schemeClr val="tx1"/>
                </a:solidFill>
                <a:latin typeface="Times New Roman" panose="02020603050405020304" pitchFamily="18" charset="0"/>
                <a:cs typeface="Times New Roman" panose="02020603050405020304" pitchFamily="18" charset="0"/>
              </a:rPr>
              <a:t>x</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i="1" dirty="0" smtClean="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latin typeface="Times New Roman" panose="02020603050405020304" pitchFamily="18" charset="0"/>
                <a:cs typeface="Times New Roman" panose="02020603050405020304" pitchFamily="18" charset="0"/>
              </a:rPr>
              <a:t>= 0</a:t>
            </a:r>
            <a:r>
              <a:rPr lang="es-MX" sz="2400" dirty="0">
                <a:solidFill>
                  <a:schemeClr val="tx1"/>
                </a:solidFill>
              </a:rPr>
              <a:t>.</a:t>
            </a:r>
          </a:p>
          <a:p>
            <a:pPr algn="just">
              <a:lnSpc>
                <a:spcPct val="100000"/>
              </a:lnSpc>
              <a:spcBef>
                <a:spcPts val="0"/>
              </a:spcBef>
            </a:pPr>
            <a:r>
              <a:rPr lang="es-MX" sz="2400" dirty="0" smtClean="0">
                <a:solidFill>
                  <a:schemeClr val="tx1"/>
                </a:solidFill>
              </a:rPr>
              <a:t>Es </a:t>
            </a:r>
            <a:r>
              <a:rPr lang="es-MX" sz="2400" dirty="0">
                <a:solidFill>
                  <a:schemeClr val="tx1"/>
                </a:solidFill>
              </a:rPr>
              <a:t>similar si suponemos que 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rPr>
              <a:t>se alcanza un mínimo relativo.</a:t>
            </a:r>
          </a:p>
          <a:p>
            <a:pPr algn="just">
              <a:lnSpc>
                <a:spcPct val="100000"/>
              </a:lnSpc>
              <a:spcBef>
                <a:spcPts val="0"/>
              </a:spcBef>
            </a:pPr>
            <a:r>
              <a:rPr lang="es-MX" sz="2400" dirty="0">
                <a:solidFill>
                  <a:schemeClr val="tx1"/>
                </a:solidFill>
              </a:rPr>
              <a:t>Si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presenta en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a:solidFill>
                  <a:schemeClr val="tx1"/>
                </a:solidFill>
              </a:rPr>
              <a:t>un extremo relativo, existiendo plano tangente en el punto </a:t>
            </a:r>
            <a:r>
              <a:rPr lang="es-MX" sz="2400" i="1" dirty="0" smtClean="0">
                <a:solidFill>
                  <a:schemeClr val="tx1"/>
                </a:solidFill>
                <a:latin typeface="Times New Roman" panose="02020603050405020304" pitchFamily="18" charset="0"/>
                <a:cs typeface="Times New Roman" panose="02020603050405020304" pitchFamily="18" charset="0"/>
              </a:rPr>
              <a:t>P</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i="1" dirty="0" smtClean="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smtClean="0">
                <a:solidFill>
                  <a:schemeClr val="tx1"/>
                </a:solidFill>
                <a:latin typeface="Times New Roman" panose="02020603050405020304" pitchFamily="18" charset="0"/>
                <a:cs typeface="Times New Roman" panose="02020603050405020304" pitchFamily="18" charset="0"/>
              </a:rPr>
              <a:t>f</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i="1" dirty="0" smtClean="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dirty="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 </a:t>
            </a:r>
            <a:r>
              <a:rPr lang="es-MX" sz="2400" dirty="0" smtClean="0">
                <a:solidFill>
                  <a:schemeClr val="tx1"/>
                </a:solidFill>
              </a:rPr>
              <a:t>consecuencia del </a:t>
            </a:r>
            <a:r>
              <a:rPr lang="es-MX" sz="2400" dirty="0">
                <a:solidFill>
                  <a:schemeClr val="tx1"/>
                </a:solidFill>
              </a:rPr>
              <a:t>teorema anterior, es que su ecuación debe ser </a:t>
            </a:r>
            <a:r>
              <a:rPr lang="es-MX" sz="2400" i="1" dirty="0">
                <a:solidFill>
                  <a:schemeClr val="tx1"/>
                </a:solidFill>
                <a:latin typeface="Times New Roman" panose="02020603050405020304" pitchFamily="18" charset="0"/>
                <a:cs typeface="Times New Roman" panose="02020603050405020304" pitchFamily="18" charset="0"/>
              </a:rPr>
              <a:t>z = </a:t>
            </a:r>
            <a:r>
              <a:rPr lang="es-MX" sz="2400" i="1" dirty="0" smtClean="0">
                <a:solidFill>
                  <a:schemeClr val="tx1"/>
                </a:solidFill>
                <a:latin typeface="Times New Roman" panose="02020603050405020304" pitchFamily="18" charset="0"/>
                <a:cs typeface="Times New Roman" panose="02020603050405020304" pitchFamily="18" charset="0"/>
              </a:rPr>
              <a:t>f</a:t>
            </a:r>
            <a:r>
              <a:rPr lang="es-MX" sz="2400" i="1" dirty="0">
                <a:solidFill>
                  <a:schemeClr val="tx1"/>
                </a:solidFill>
                <a:latin typeface="Times New Roman" panose="02020603050405020304" pitchFamily="18" charset="0"/>
                <a:cs typeface="Times New Roman" panose="02020603050405020304" pitchFamily="18" charset="0"/>
              </a:rPr>
              <a:t> </a:t>
            </a:r>
            <a:r>
              <a:rPr lang="es-MX" sz="2400" dirty="0">
                <a:solidFill>
                  <a:schemeClr val="tx1"/>
                </a:solidFill>
                <a:latin typeface="Times New Roman" panose="02020603050405020304" pitchFamily="18" charset="0"/>
                <a:cs typeface="Times New Roman" panose="02020603050405020304" pitchFamily="18" charset="0"/>
              </a:rPr>
              <a:t>(</a:t>
            </a:r>
            <a:r>
              <a:rPr lang="es-MX" sz="2400" i="1" dirty="0">
                <a:solidFill>
                  <a:schemeClr val="tx1"/>
                </a:solidFill>
                <a:latin typeface="Times New Roman" panose="02020603050405020304" pitchFamily="18" charset="0"/>
                <a:cs typeface="Times New Roman" panose="02020603050405020304" pitchFamily="18" charset="0"/>
              </a:rPr>
              <a:t>a</a:t>
            </a:r>
            <a:r>
              <a:rPr lang="es-MX" sz="2400" dirty="0">
                <a:solidFill>
                  <a:schemeClr val="tx1"/>
                </a:solidFill>
                <a:latin typeface="Times New Roman" panose="02020603050405020304" pitchFamily="18" charset="0"/>
                <a:cs typeface="Times New Roman" panose="02020603050405020304" pitchFamily="18" charset="0"/>
              </a:rPr>
              <a:t>, </a:t>
            </a:r>
            <a:r>
              <a:rPr lang="es-MX" sz="2400" i="1" dirty="0">
                <a:solidFill>
                  <a:schemeClr val="tx1"/>
                </a:solidFill>
                <a:latin typeface="Times New Roman" panose="02020603050405020304" pitchFamily="18" charset="0"/>
                <a:cs typeface="Times New Roman" panose="02020603050405020304" pitchFamily="18" charset="0"/>
              </a:rPr>
              <a:t>b</a:t>
            </a:r>
            <a:r>
              <a:rPr lang="es-MX" sz="2400" dirty="0" smtClean="0">
                <a:solidFill>
                  <a:schemeClr val="tx1"/>
                </a:solidFill>
                <a:latin typeface="Times New Roman" panose="02020603050405020304" pitchFamily="18" charset="0"/>
                <a:cs typeface="Times New Roman" panose="02020603050405020304" pitchFamily="18" charset="0"/>
              </a:rPr>
              <a:t>)</a:t>
            </a:r>
            <a:r>
              <a:rPr lang="es-MX" sz="2400" dirty="0" smtClean="0">
                <a:solidFill>
                  <a:schemeClr val="tx1"/>
                </a:solidFill>
              </a:rPr>
              <a:t>.</a:t>
            </a:r>
            <a:endParaRPr lang="es-MX" sz="2400" dirty="0">
              <a:solidFill>
                <a:schemeClr val="tx1"/>
              </a:solidFill>
            </a:endParaRPr>
          </a:p>
        </p:txBody>
      </p:sp>
      <p:sp>
        <p:nvSpPr>
          <p:cNvPr id="4" name="3 Marcador de número de diapositiva"/>
          <p:cNvSpPr>
            <a:spLocks noGrp="1"/>
          </p:cNvSpPr>
          <p:nvPr>
            <p:ph type="sldNum" sz="quarter" idx="12"/>
          </p:nvPr>
        </p:nvSpPr>
        <p:spPr/>
        <p:txBody>
          <a:bodyPr/>
          <a:lstStyle/>
          <a:p>
            <a:fld id="{6D22F896-40B5-4ADD-8801-0D06FADFA095}" type="slidenum">
              <a:rPr lang="en-US" smtClean="0">
                <a:solidFill>
                  <a:schemeClr val="tx1"/>
                </a:solidFill>
              </a:rPr>
              <a:t>29</a:t>
            </a:fld>
            <a:endParaRPr lang="en-US" dirty="0">
              <a:solidFill>
                <a:schemeClr val="tx1"/>
              </a:solidFill>
            </a:endParaRPr>
          </a:p>
        </p:txBody>
      </p:sp>
      <p:cxnSp>
        <p:nvCxnSpPr>
          <p:cNvPr id="5" name="11 Conector recto"/>
          <p:cNvCxnSpPr/>
          <p:nvPr/>
        </p:nvCxnSpPr>
        <p:spPr>
          <a:xfrm flipV="1">
            <a:off x="921685"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4830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767840" y="274639"/>
            <a:ext cx="9814560" cy="777875"/>
          </a:xfrm>
          <a:noFill/>
        </p:spPr>
        <p:txBody>
          <a:bodyPr>
            <a:normAutofit/>
          </a:bodyPr>
          <a:lstStyle/>
          <a:p>
            <a:pPr eaLnBrk="1" hangingPunct="1">
              <a:defRPr/>
            </a:pPr>
            <a:r>
              <a:rPr lang="es-MX" sz="2800" dirty="0" smtClean="0"/>
              <a:t>Guion explicativo</a:t>
            </a:r>
            <a:endParaRPr lang="es-MX" sz="2800" dirty="0"/>
          </a:p>
        </p:txBody>
      </p:sp>
      <p:sp>
        <p:nvSpPr>
          <p:cNvPr id="2" name="1 Marcador de contenido"/>
          <p:cNvSpPr>
            <a:spLocks noGrp="1"/>
          </p:cNvSpPr>
          <p:nvPr>
            <p:ph idx="1"/>
          </p:nvPr>
        </p:nvSpPr>
        <p:spPr>
          <a:xfrm>
            <a:off x="814917" y="1259839"/>
            <a:ext cx="10767483" cy="5487801"/>
          </a:xfrm>
        </p:spPr>
        <p:txBody>
          <a:bodyPr>
            <a:noAutofit/>
          </a:bodyPr>
          <a:lstStyle/>
          <a:p>
            <a:pPr marL="0" indent="0" algn="just" eaLnBrk="1" hangingPunct="1">
              <a:spcBef>
                <a:spcPts val="0"/>
              </a:spcBef>
              <a:buFont typeface="Wingdings 2" pitchFamily="18" charset="2"/>
              <a:buNone/>
              <a:defRPr/>
            </a:pPr>
            <a:r>
              <a:rPr lang="es-MX" sz="2000" dirty="0" smtClean="0"/>
              <a:t>Las diapositivas surgen como un elemento de apoyo en la impartición de clase correspondiente a la unidad de aprendizaje Fundamentos de Matemáticas 2, correspondiente al segundo semestre del programa de licenciatura en Negocios Internacionales Bilingüe.</a:t>
            </a:r>
          </a:p>
          <a:p>
            <a:pPr marL="0" indent="0" algn="just" eaLnBrk="1" hangingPunct="1">
              <a:spcBef>
                <a:spcPts val="0"/>
              </a:spcBef>
              <a:buFont typeface="Wingdings 2" pitchFamily="18" charset="2"/>
              <a:buNone/>
              <a:defRPr/>
            </a:pPr>
            <a:endParaRPr lang="es-MX" sz="2000" dirty="0" smtClean="0"/>
          </a:p>
          <a:p>
            <a:pPr marL="0" indent="0" algn="just" eaLnBrk="1" hangingPunct="1">
              <a:spcBef>
                <a:spcPts val="0"/>
              </a:spcBef>
              <a:buFont typeface="Wingdings 2" pitchFamily="18" charset="2"/>
              <a:buNone/>
              <a:defRPr/>
            </a:pPr>
            <a:r>
              <a:rPr lang="es-MX" sz="2000" dirty="0" smtClean="0"/>
              <a:t>Comprende a la unidad 1: La derivada, tema 1.4 Máximos y mínimos de una función,  siendo elaboradas considerando el  contenido del programa de estudios. </a:t>
            </a:r>
          </a:p>
          <a:p>
            <a:pPr algn="just" eaLnBrk="1" hangingPunct="1">
              <a:spcBef>
                <a:spcPts val="0"/>
              </a:spcBef>
              <a:buFont typeface="Wingdings 2" pitchFamily="18" charset="2"/>
              <a:buNone/>
              <a:defRPr/>
            </a:pPr>
            <a:endParaRPr lang="es-MX" sz="2000" dirty="0" smtClean="0"/>
          </a:p>
          <a:p>
            <a:pPr marL="0" indent="0" algn="just" eaLnBrk="1" hangingPunct="1">
              <a:spcBef>
                <a:spcPts val="0"/>
              </a:spcBef>
              <a:buFont typeface="Wingdings 2" pitchFamily="18" charset="2"/>
              <a:buNone/>
              <a:defRPr/>
            </a:pPr>
            <a:r>
              <a:rPr lang="es-MX" sz="2000" dirty="0" smtClean="0"/>
              <a:t>El orden que guardan </a:t>
            </a:r>
            <a:r>
              <a:rPr lang="es-MX" sz="2000" dirty="0"/>
              <a:t>d</a:t>
            </a:r>
            <a:r>
              <a:rPr lang="es-MX" sz="2000" dirty="0" smtClean="0"/>
              <a:t>epende de la profundidad del tema, así las diapositivas 6 a 8 brindan un panorama general de lo que es la optimización y del por que optimizar, la 8 y 9 brindan una definición formal de lo que es la optimización, nos muestra la clasificación de los problemas de optimización, para que en la 10 iniciemos con el estudio de la optimización sin restricciones, el punto de partida del curso.  La diapositiva 11 hace referencia a los tipos de óptimos que se pueden encontrar en cualquier problema, para que en la 12 y 13 estudiemos esos extremos relativos y sus puntos críticos, haciendo referencia a su definición, cómo se obtiene y los teoremas en donde se fundamenta el estudio.</a:t>
            </a:r>
          </a:p>
          <a:p>
            <a:pPr marL="0" indent="0" algn="just" eaLnBrk="1" hangingPunct="1">
              <a:spcBef>
                <a:spcPts val="0"/>
              </a:spcBef>
              <a:buFont typeface="Wingdings 2" pitchFamily="18" charset="2"/>
              <a:buNone/>
              <a:defRPr/>
            </a:pPr>
            <a:r>
              <a:rPr lang="es-MX" sz="2000" dirty="0" smtClean="0"/>
              <a:t>De la diapositiva 14 a 16, se presenta el análisis de la obtención y determinación de esos extremos, el criterio que se toma como referencia y un ejemplo.</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505653462"/>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531812" y="1395351"/>
            <a:ext cx="10169175" cy="461665"/>
          </a:xfrm>
          <a:prstGeom prst="rect">
            <a:avLst/>
          </a:prstGeom>
          <a:noFill/>
          <a:ln w="57150">
            <a:noFill/>
            <a:miter lim="800000"/>
            <a:headEnd/>
            <a:tailEnd/>
          </a:ln>
          <a:effectLst/>
          <a:extLst/>
        </p:spPr>
        <p:txBody>
          <a:bodyPr wrap="square">
            <a:spAutoFit/>
          </a:bodyPr>
          <a:lstStyle/>
          <a:p>
            <a:pPr>
              <a:spcBef>
                <a:spcPct val="50000"/>
              </a:spcBef>
            </a:pPr>
            <a:r>
              <a:rPr lang="es-ES_tradnl" sz="2300" dirty="0"/>
              <a:t>Llamamos puntos crítico a los puntos del dominio de la función donde:</a:t>
            </a:r>
          </a:p>
        </p:txBody>
      </p:sp>
      <p:graphicFrame>
        <p:nvGraphicFramePr>
          <p:cNvPr id="18435" name="Object 3"/>
          <p:cNvGraphicFramePr>
            <a:graphicFrameLocks noChangeAspect="1"/>
          </p:cNvGraphicFramePr>
          <p:nvPr>
            <p:extLst>
              <p:ext uri="{D42A27DB-BD31-4B8C-83A1-F6EECF244321}">
                <p14:modId xmlns:p14="http://schemas.microsoft.com/office/powerpoint/2010/main" val="1012785885"/>
              </p:ext>
            </p:extLst>
          </p:nvPr>
        </p:nvGraphicFramePr>
        <p:xfrm>
          <a:off x="4157508" y="1977241"/>
          <a:ext cx="3208862" cy="385948"/>
        </p:xfrm>
        <a:graphic>
          <a:graphicData uri="http://schemas.openxmlformats.org/presentationml/2006/ole">
            <mc:AlternateContent xmlns:mc="http://schemas.openxmlformats.org/markup-compatibility/2006">
              <mc:Choice xmlns:v="urn:schemas-microsoft-com:vml" Requires="v">
                <p:oleObj spid="_x0000_s90266" name="Ecuación" r:id="rId4" imgW="1612800" imgH="241200" progId="Equation.3">
                  <p:embed/>
                </p:oleObj>
              </mc:Choice>
              <mc:Fallback>
                <p:oleObj name="Ecuación" r:id="rId4" imgW="1612800" imgH="241200" progId="Equation.3">
                  <p:embed/>
                  <p:pic>
                    <p:nvPicPr>
                      <p:cNvPr id="0" name=""/>
                      <p:cNvPicPr>
                        <a:picLocks noChangeAspect="1" noChangeArrowheads="1"/>
                      </p:cNvPicPr>
                      <p:nvPr/>
                    </p:nvPicPr>
                    <p:blipFill>
                      <a:blip r:embed="rId5"/>
                      <a:srcRect/>
                      <a:stretch>
                        <a:fillRect/>
                      </a:stretch>
                    </p:blipFill>
                    <p:spPr bwMode="auto">
                      <a:xfrm>
                        <a:off x="4157508" y="1977241"/>
                        <a:ext cx="3208862" cy="385948"/>
                      </a:xfrm>
                      <a:prstGeom prst="rect">
                        <a:avLst/>
                      </a:prstGeom>
                      <a:noFill/>
                      <a:ln w="57150">
                        <a:noFill/>
                        <a:miter lim="800000"/>
                        <a:headEnd/>
                        <a:tailEnd/>
                      </a:ln>
                      <a:effectLst/>
                      <a:extLst/>
                    </p:spPr>
                  </p:pic>
                </p:oleObj>
              </mc:Fallback>
            </mc:AlternateContent>
          </a:graphicData>
        </a:graphic>
      </p:graphicFrame>
      <p:sp>
        <p:nvSpPr>
          <p:cNvPr id="2" name="1 Rectángulo"/>
          <p:cNvSpPr/>
          <p:nvPr/>
        </p:nvSpPr>
        <p:spPr>
          <a:xfrm>
            <a:off x="531812" y="346893"/>
            <a:ext cx="10892249" cy="800219"/>
          </a:xfrm>
          <a:prstGeom prst="rect">
            <a:avLst/>
          </a:prstGeom>
        </p:spPr>
        <p:txBody>
          <a:bodyPr wrap="square">
            <a:spAutoFit/>
          </a:bodyPr>
          <a:lstStyle/>
          <a:p>
            <a:r>
              <a:rPr lang="es-MX" sz="2300" dirty="0"/>
              <a:t>Para que en un punto </a:t>
            </a:r>
            <a:r>
              <a:rPr lang="es-MX" sz="2300" i="1" dirty="0">
                <a:latin typeface="Times New Roman" panose="02020603050405020304" pitchFamily="18" charset="0"/>
                <a:cs typeface="Times New Roman" panose="02020603050405020304" pitchFamily="18" charset="0"/>
              </a:rPr>
              <a:t>c</a:t>
            </a:r>
            <a:r>
              <a:rPr lang="es-MX" sz="2300" dirty="0"/>
              <a:t> alcance un extremo relativo, es necesario que sea un punto crítico. Sin embargo esta condición no es suficiente para la existencia de extremo relativo</a:t>
            </a:r>
          </a:p>
        </p:txBody>
      </p:sp>
      <p:sp>
        <p:nvSpPr>
          <p:cNvPr id="5" name="Text Box 2"/>
          <p:cNvSpPr txBox="1">
            <a:spLocks noChangeArrowheads="1"/>
          </p:cNvSpPr>
          <p:nvPr/>
        </p:nvSpPr>
        <p:spPr bwMode="auto">
          <a:xfrm>
            <a:off x="2689761" y="2776559"/>
            <a:ext cx="5836723" cy="523220"/>
          </a:xfrm>
          <a:prstGeom prst="rect">
            <a:avLst/>
          </a:prstGeom>
          <a:noFill/>
          <a:ln w="57150">
            <a:noFill/>
            <a:miter lim="800000"/>
            <a:headEnd/>
            <a:tailEnd/>
          </a:ln>
          <a:effectLst/>
          <a:extLst/>
        </p:spPr>
        <p:txBody>
          <a:bodyPr wrap="square">
            <a:spAutoFit/>
          </a:bodyPr>
          <a:lstStyle/>
          <a:p>
            <a:pPr algn="ctr">
              <a:spcBef>
                <a:spcPct val="50000"/>
              </a:spcBef>
            </a:pPr>
            <a:r>
              <a:rPr lang="es-ES_tradnl" sz="2800" dirty="0"/>
              <a:t>Criterio de la segunda derivada</a:t>
            </a:r>
          </a:p>
        </p:txBody>
      </p:sp>
      <p:sp>
        <p:nvSpPr>
          <p:cNvPr id="3" name="2 Marcador de número de diapositiva"/>
          <p:cNvSpPr>
            <a:spLocks noGrp="1"/>
          </p:cNvSpPr>
          <p:nvPr>
            <p:ph type="sldNum" sz="quarter" idx="12"/>
          </p:nvPr>
        </p:nvSpPr>
        <p:spPr/>
        <p:txBody>
          <a:bodyPr/>
          <a:lstStyle/>
          <a:p>
            <a:fld id="{6D22F896-40B5-4ADD-8801-0D06FADFA095}" type="slidenum">
              <a:rPr lang="en-US" smtClean="0">
                <a:solidFill>
                  <a:schemeClr val="bg1"/>
                </a:solidFill>
              </a:rPr>
              <a:t>30</a:t>
            </a:fld>
            <a:endParaRPr lang="en-US" dirty="0">
              <a:solidFill>
                <a:schemeClr val="bg1"/>
              </a:solidFill>
            </a:endParaRPr>
          </a:p>
        </p:txBody>
      </p:sp>
      <p:sp>
        <p:nvSpPr>
          <p:cNvPr id="12" name="Rectangle 24"/>
          <p:cNvSpPr>
            <a:spLocks noChangeArrowheads="1"/>
          </p:cNvSpPr>
          <p:nvPr/>
        </p:nvSpPr>
        <p:spPr bwMode="auto">
          <a:xfrm>
            <a:off x="531812" y="3072839"/>
            <a:ext cx="10892249"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2300" i="0" strike="noStrike" cap="none" normalizeH="0" baseline="0" dirty="0" smtClean="0">
                <a:ln>
                  <a:noFill/>
                </a:ln>
                <a:effectLst/>
                <a:ea typeface="Times New Roman" panose="02020603050405020304" pitchFamily="18" charset="0"/>
              </a:rPr>
              <a:t>Teorema </a:t>
            </a:r>
            <a:endParaRPr kumimoji="0" lang="es-MX" sz="2300" i="0" strike="noStrike" cap="none" normalizeH="0" baseline="0" dirty="0" smtClean="0">
              <a:ln>
                <a:noFill/>
              </a:ln>
              <a:effectLst/>
            </a:endParaRPr>
          </a:p>
          <a:p>
            <a:pPr lvl="0" algn="just" defTabSz="914400" eaLnBrk="0" fontAlgn="base" hangingPunct="0">
              <a:spcBef>
                <a:spcPct val="0"/>
              </a:spcBef>
              <a:spcAft>
                <a:spcPct val="0"/>
              </a:spcAft>
            </a:pPr>
            <a:r>
              <a:rPr kumimoji="0" lang="es-ES" sz="2300" i="0" u="none" strike="noStrike" cap="none" normalizeH="0" baseline="0" dirty="0" smtClean="0">
                <a:ln>
                  <a:noFill/>
                </a:ln>
                <a:effectLst/>
                <a:ea typeface="Times New Roman" panose="02020603050405020304" pitchFamily="18" charset="0"/>
              </a:rPr>
              <a:t>Sea </a:t>
            </a:r>
            <a:r>
              <a:rPr kumimoji="0" lang="es-ES" sz="230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 </a:t>
            </a:r>
            <a:r>
              <a:rPr kumimoji="0" lang="es-ES" sz="2300" i="0" u="none" strike="noStrike" cap="none" normalizeH="0" baseline="0" dirty="0" smtClean="0">
                <a:ln>
                  <a:noFill/>
                </a:ln>
                <a:effectLst/>
                <a:ea typeface="Times New Roman" panose="02020603050405020304" pitchFamily="18" charset="0"/>
              </a:rPr>
              <a:t>una función definida en una región abierta </a:t>
            </a:r>
            <a:r>
              <a:rPr kumimoji="0" lang="es-ES" sz="230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sz="2300" i="0" u="none" strike="noStrike" cap="none" normalizeH="0" baseline="0" dirty="0" smtClean="0">
                <a:ln>
                  <a:noFill/>
                </a:ln>
                <a:effectLst/>
                <a:ea typeface="Times New Roman" panose="02020603050405020304" pitchFamily="18" charset="0"/>
              </a:rPr>
              <a:t>, con derivadas parciales primeras y segundas continuas en </a:t>
            </a:r>
            <a:r>
              <a:rPr kumimoji="0" lang="es-ES" sz="230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si (</a:t>
            </a:r>
            <a:r>
              <a:rPr kumimoji="0" lang="es-ES" sz="230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sz="230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lang="es-ES" sz="2300" i="1" dirty="0" smtClean="0">
                <a:latin typeface="Times New Roman" panose="02020603050405020304" pitchFamily="18" charset="0"/>
                <a:ea typeface="Times New Roman" panose="02020603050405020304" pitchFamily="18" charset="0"/>
                <a:cs typeface="Times New Roman" panose="02020603050405020304" pitchFamily="18" charset="0"/>
              </a:rPr>
              <a:t>R</a:t>
            </a:r>
            <a:r>
              <a:rPr lang="es-ES" sz="2300" dirty="0">
                <a:ea typeface="Times New Roman" panose="02020603050405020304" pitchFamily="18" charset="0"/>
              </a:rPr>
              <a:t>, siendo un punto </a:t>
            </a:r>
            <a:r>
              <a:rPr lang="es-ES" sz="2300" dirty="0" smtClean="0">
                <a:ea typeface="Times New Roman" panose="02020603050405020304" pitchFamily="18" charset="0"/>
              </a:rPr>
              <a:t>crítico: </a:t>
            </a:r>
            <a:r>
              <a:rPr lang="es-ES" sz="2300" i="1" dirty="0" err="1" smtClean="0">
                <a:latin typeface="Times New Roman" panose="02020603050405020304" pitchFamily="18" charset="0"/>
                <a:ea typeface="Times New Roman" panose="02020603050405020304" pitchFamily="18" charset="0"/>
                <a:cs typeface="Times New Roman" panose="02020603050405020304" pitchFamily="18" charset="0"/>
              </a:rPr>
              <a:t>f</a:t>
            </a:r>
            <a:r>
              <a:rPr lang="es-ES" sz="2300" i="1"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x</a:t>
            </a:r>
            <a:r>
              <a:rPr lang="es-ES" sz="23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smtClean="0">
                <a:latin typeface="Times New Roman" panose="02020603050405020304" pitchFamily="18" charset="0"/>
                <a:ea typeface="Times New Roman" panose="02020603050405020304" pitchFamily="18" charset="0"/>
                <a:cs typeface="Times New Roman" panose="02020603050405020304" pitchFamily="18" charset="0"/>
              </a:rPr>
              <a:t>a</a:t>
            </a:r>
            <a:r>
              <a:rPr lang="es-ES" sz="2300" dirty="0" err="1"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smtClean="0">
                <a:latin typeface="Times New Roman" panose="02020603050405020304" pitchFamily="18" charset="0"/>
                <a:ea typeface="Times New Roman" panose="02020603050405020304" pitchFamily="18" charset="0"/>
                <a:cs typeface="Times New Roman" panose="02020603050405020304" pitchFamily="18" charset="0"/>
              </a:rPr>
              <a:t>b</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 = 0, </a:t>
            </a:r>
            <a:r>
              <a:rPr lang="es-ES" sz="2300" i="1" dirty="0" err="1" smtClean="0">
                <a:latin typeface="Times New Roman" panose="02020603050405020304" pitchFamily="18" charset="0"/>
                <a:ea typeface="Times New Roman" panose="02020603050405020304" pitchFamily="18" charset="0"/>
                <a:cs typeface="Times New Roman" panose="02020603050405020304" pitchFamily="18" charset="0"/>
              </a:rPr>
              <a:t>f</a:t>
            </a:r>
            <a:r>
              <a:rPr lang="es-ES" sz="2300" i="1"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y</a:t>
            </a:r>
            <a:r>
              <a:rPr lang="es-ES" sz="23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smtClean="0">
                <a:latin typeface="Times New Roman" panose="02020603050405020304" pitchFamily="18" charset="0"/>
                <a:ea typeface="Times New Roman" panose="02020603050405020304" pitchFamily="18" charset="0"/>
                <a:cs typeface="Times New Roman" panose="02020603050405020304" pitchFamily="18" charset="0"/>
              </a:rPr>
              <a:t>a</a:t>
            </a:r>
            <a:r>
              <a:rPr lang="es-ES" sz="2300" dirty="0" err="1"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smtClean="0">
                <a:latin typeface="Times New Roman" panose="02020603050405020304" pitchFamily="18" charset="0"/>
                <a:ea typeface="Times New Roman" panose="02020603050405020304" pitchFamily="18" charset="0"/>
                <a:cs typeface="Times New Roman" panose="02020603050405020304" pitchFamily="18" charset="0"/>
              </a:rPr>
              <a:t>b</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 = 0</a:t>
            </a:r>
            <a:r>
              <a:rPr lang="es-ES" sz="2300" dirty="0">
                <a:ea typeface="Times New Roman" panose="02020603050405020304" pitchFamily="18" charset="0"/>
              </a:rPr>
              <a:t>, y definiendo el </a:t>
            </a:r>
            <a:r>
              <a:rPr lang="es-ES" sz="2300" dirty="0" err="1">
                <a:ea typeface="Times New Roman" panose="02020603050405020304" pitchFamily="18" charset="0"/>
              </a:rPr>
              <a:t>hessiano</a:t>
            </a:r>
            <a:r>
              <a:rPr lang="es-ES" sz="2300" dirty="0">
                <a:ea typeface="Times New Roman" panose="02020603050405020304" pitchFamily="18" charset="0"/>
              </a:rPr>
              <a:t> de</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 </a:t>
            </a:r>
            <a:r>
              <a:rPr lang="es-ES" sz="2300" i="1" dirty="0">
                <a:latin typeface="Times New Roman" panose="02020603050405020304" pitchFamily="18" charset="0"/>
                <a:ea typeface="Times New Roman" panose="02020603050405020304" pitchFamily="18" charset="0"/>
                <a:cs typeface="Times New Roman" panose="02020603050405020304" pitchFamily="18" charset="0"/>
              </a:rPr>
              <a:t>f </a:t>
            </a:r>
            <a:r>
              <a:rPr lang="es-ES" sz="2300" dirty="0">
                <a:ea typeface="Times New Roman" panose="02020603050405020304" pitchFamily="18" charset="0"/>
              </a:rPr>
              <a:t>como la función:</a:t>
            </a:r>
            <a:endParaRPr kumimoji="0" lang="es-ES" sz="2300" i="0" u="none" strike="noStrike" cap="none" normalizeH="0" baseline="0" dirty="0" smtClean="0">
              <a:ln>
                <a:noFill/>
              </a:ln>
              <a:effectLst/>
              <a:latin typeface="Times New Roman" panose="02020603050405020304" pitchFamily="18" charset="0"/>
              <a:cs typeface="Times New Roman" panose="02020603050405020304" pitchFamily="18" charset="0"/>
            </a:endParaRPr>
          </a:p>
        </p:txBody>
      </p:sp>
      <p:sp>
        <p:nvSpPr>
          <p:cNvPr id="14" name="Rectangle 26"/>
          <p:cNvSpPr>
            <a:spLocks noChangeArrowheads="1"/>
          </p:cNvSpPr>
          <p:nvPr/>
        </p:nvSpPr>
        <p:spPr bwMode="auto">
          <a:xfrm>
            <a:off x="734994" y="5001140"/>
            <a:ext cx="10912840" cy="186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s-ES" sz="2300" i="0" u="none" strike="noStrike" cap="none" normalizeH="0" baseline="0" dirty="0" smtClean="0">
                <a:ln>
                  <a:noFill/>
                </a:ln>
                <a:effectLst/>
                <a:latin typeface="+mn-lt"/>
                <a:ea typeface="Times New Roman" panose="02020603050405020304" pitchFamily="18" charset="0"/>
              </a:rPr>
              <a:t>Entonces:</a:t>
            </a:r>
            <a:endParaRPr kumimoji="0" lang="es-MX" sz="2300" i="0" u="none" strike="noStrike" cap="none" normalizeH="0" baseline="0" dirty="0" smtClean="0">
              <a:ln>
                <a:noFill/>
              </a:ln>
              <a:effectLst/>
              <a:latin typeface="+mn-lt"/>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s-ES" sz="2300" i="0" u="none" strike="noStrike" cap="none" normalizeH="0" baseline="0" dirty="0" smtClean="0">
                <a:ln>
                  <a:noFill/>
                </a:ln>
                <a:effectLst/>
                <a:latin typeface="+mn-lt"/>
                <a:ea typeface="Times New Roman" panose="02020603050405020304" pitchFamily="18" charset="0"/>
              </a:rPr>
              <a:t>Si </a:t>
            </a:r>
            <a:r>
              <a:rPr kumimoji="0" lang="es-ES" sz="230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H</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300" i="0"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&gt; 0</a:t>
            </a:r>
            <a:r>
              <a:rPr kumimoji="0" lang="es-ES" sz="2300" i="0" u="none" strike="noStrike" cap="none" normalizeH="0" baseline="0" dirty="0" smtClean="0">
                <a:ln>
                  <a:noFill/>
                </a:ln>
                <a:effectLst/>
                <a:latin typeface="+mn-lt"/>
                <a:ea typeface="Times New Roman" panose="02020603050405020304" pitchFamily="18" charset="0"/>
              </a:rPr>
              <a:t> y </a:t>
            </a:r>
            <a:r>
              <a:rPr kumimoji="0" lang="es-ES" sz="2300" i="0" u="none" strike="noStrike" cap="none" normalizeH="0" baseline="0" dirty="0" smtClean="0">
                <a:ln>
                  <a:noFill/>
                </a:ln>
                <a:effectLst/>
                <a:latin typeface="+mn-lt"/>
                <a:ea typeface="Times New Roman" panose="02020603050405020304" pitchFamily="18" charset="0"/>
              </a:rPr>
              <a:t> </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300" i="1" u="none" strike="noStrike" cap="none" normalizeH="0" baseline="-3000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xx</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300" i="0"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&gt; 0 [</a:t>
            </a:r>
            <a:r>
              <a:rPr kumimoji="0" lang="es-ES" sz="2300" i="0" u="none" strike="noStrike" cap="none" normalizeH="0" baseline="0" dirty="0" smtClean="0">
                <a:ln>
                  <a:noFill/>
                </a:ln>
                <a:effectLst/>
                <a:ea typeface="Times New Roman" panose="02020603050405020304" pitchFamily="18" charset="0"/>
                <a:cs typeface="Arial" panose="020B0604020202020204" pitchFamily="34" charset="0"/>
              </a:rPr>
              <a:t>o</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300" i="1" u="none" strike="noStrike" cap="none" normalizeH="0" baseline="-3000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yy</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300" i="0"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&gt; 0]</a:t>
            </a:r>
            <a:r>
              <a:rPr kumimoji="0" lang="es-ES" sz="2300" i="0" u="none" strike="noStrike" cap="none" normalizeH="0" baseline="0" dirty="0" smtClean="0">
                <a:ln>
                  <a:noFill/>
                </a:ln>
                <a:effectLst/>
                <a:latin typeface="+mn-lt"/>
                <a:ea typeface="Times New Roman" panose="02020603050405020304" pitchFamily="18" charset="0"/>
              </a:rPr>
              <a:t>, </a:t>
            </a:r>
            <a:r>
              <a:rPr kumimoji="0" lang="es-ES" sz="230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300" i="0" u="none" strike="noStrike" cap="none" normalizeH="0" baseline="0" dirty="0" smtClean="0">
                <a:ln>
                  <a:noFill/>
                </a:ln>
                <a:effectLst/>
                <a:latin typeface="+mn-lt"/>
                <a:ea typeface="Times New Roman" panose="02020603050405020304" pitchFamily="18" charset="0"/>
              </a:rPr>
              <a:t> tiene un mínimo relativo o local en </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a:t>
            </a:r>
            <a:r>
              <a:rPr kumimoji="0" lang="es-ES" sz="2300" i="0"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1" u="none" strike="noStrike" cap="none" normalizeH="0" baseline="0" dirty="0" err="1"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sz="23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es-MX" sz="230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lvl="0" algn="just" defTabSz="914400">
              <a:buFontTx/>
              <a:buChar char="•"/>
            </a:pPr>
            <a:r>
              <a:rPr kumimoji="0" lang="es-ES" sz="2300" i="0" u="none" strike="noStrike" cap="none" normalizeH="0" baseline="0" dirty="0" smtClean="0">
                <a:ln>
                  <a:noFill/>
                </a:ln>
                <a:effectLst/>
                <a:latin typeface="+mn-lt"/>
                <a:ea typeface="Times New Roman" panose="02020603050405020304" pitchFamily="18" charset="0"/>
              </a:rPr>
              <a:t>Si </a:t>
            </a:r>
            <a:r>
              <a:rPr lang="es-ES" sz="2300" i="1" dirty="0">
                <a:latin typeface="Times New Roman" panose="02020603050405020304" pitchFamily="18" charset="0"/>
                <a:ea typeface="Times New Roman" panose="02020603050405020304" pitchFamily="18" charset="0"/>
                <a:cs typeface="Times New Roman" panose="02020603050405020304" pitchFamily="18" charset="0"/>
              </a:rPr>
              <a:t>H</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300"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 &gt; 0</a:t>
            </a:r>
            <a:r>
              <a:rPr kumimoji="0" lang="es-ES" sz="2300" i="0" u="none" strike="noStrike" cap="none" normalizeH="0" baseline="0" dirty="0" smtClean="0">
                <a:ln>
                  <a:noFill/>
                </a:ln>
                <a:effectLst/>
                <a:latin typeface="+mn-lt"/>
                <a:ea typeface="Times New Roman" panose="02020603050405020304" pitchFamily="18" charset="0"/>
              </a:rPr>
              <a:t> </a:t>
            </a:r>
            <a:r>
              <a:rPr kumimoji="0" lang="es-ES" sz="2300" i="0" u="none" strike="noStrike" cap="none" normalizeH="0" baseline="0" dirty="0" smtClean="0">
                <a:ln>
                  <a:noFill/>
                </a:ln>
                <a:effectLst/>
                <a:latin typeface="+mn-lt"/>
                <a:ea typeface="Times New Roman" panose="02020603050405020304" pitchFamily="18" charset="0"/>
              </a:rPr>
              <a:t>y  </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f</a:t>
            </a:r>
            <a:r>
              <a:rPr lang="es-ES" sz="2300" i="1" baseline="-30000" dirty="0" err="1">
                <a:latin typeface="Times New Roman" panose="02020603050405020304" pitchFamily="18" charset="0"/>
                <a:ea typeface="Times New Roman" panose="02020603050405020304" pitchFamily="18" charset="0"/>
                <a:cs typeface="Times New Roman" panose="02020603050405020304" pitchFamily="18" charset="0"/>
              </a:rPr>
              <a:t>xx</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300"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 </a:t>
            </a:r>
            <a:r>
              <a:rPr lang="es-ES" sz="2300" dirty="0" smtClean="0">
                <a:latin typeface="Times New Roman" panose="02020603050405020304" pitchFamily="18" charset="0"/>
                <a:ea typeface="Times New Roman" panose="02020603050405020304" pitchFamily="18" charset="0"/>
                <a:cs typeface="Times New Roman" panose="02020603050405020304" pitchFamily="18" charset="0"/>
              </a:rPr>
              <a:t>&lt; </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0</a:t>
            </a:r>
            <a:r>
              <a:rPr kumimoji="0" lang="es-ES" sz="2300" i="0" u="none" strike="noStrike" cap="none" normalizeH="0" baseline="0" dirty="0" smtClean="0">
                <a:ln>
                  <a:noFill/>
                </a:ln>
                <a:effectLst/>
                <a:latin typeface="+mn-lt"/>
                <a:ea typeface="Times New Roman" panose="02020603050405020304" pitchFamily="18" charset="0"/>
              </a:rPr>
              <a:t> </a:t>
            </a:r>
            <a:r>
              <a:rPr lang="es-ES" sz="23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300" dirty="0" smtClean="0">
                <a:ea typeface="Times New Roman" panose="02020603050405020304" pitchFamily="18" charset="0"/>
                <a:cs typeface="Arial" panose="020B0604020202020204" pitchFamily="34" charset="0"/>
              </a:rPr>
              <a:t>o</a:t>
            </a:r>
            <a:r>
              <a:rPr lang="es-ES" sz="23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s-ES" sz="2300" i="1" dirty="0" err="1" smtClean="0">
                <a:latin typeface="Times New Roman" panose="02020603050405020304" pitchFamily="18" charset="0"/>
                <a:ea typeface="Times New Roman" panose="02020603050405020304" pitchFamily="18" charset="0"/>
                <a:cs typeface="Times New Roman" panose="02020603050405020304" pitchFamily="18" charset="0"/>
              </a:rPr>
              <a:t>f</a:t>
            </a:r>
            <a:r>
              <a:rPr lang="es-ES" sz="2300" i="1"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yy</a:t>
            </a:r>
            <a:r>
              <a:rPr lang="es-ES" sz="23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smtClean="0">
                <a:latin typeface="Times New Roman" panose="02020603050405020304" pitchFamily="18" charset="0"/>
                <a:ea typeface="Times New Roman" panose="02020603050405020304" pitchFamily="18" charset="0"/>
                <a:cs typeface="Times New Roman" panose="02020603050405020304" pitchFamily="18" charset="0"/>
              </a:rPr>
              <a:t>a</a:t>
            </a:r>
            <a:r>
              <a:rPr lang="es-ES" sz="2300" dirty="0" err="1" smtClean="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smtClean="0">
                <a:latin typeface="Times New Roman" panose="02020603050405020304" pitchFamily="18" charset="0"/>
                <a:ea typeface="Times New Roman" panose="02020603050405020304" pitchFamily="18" charset="0"/>
                <a:cs typeface="Times New Roman" panose="02020603050405020304" pitchFamily="18" charset="0"/>
              </a:rPr>
              <a:t>b</a:t>
            </a:r>
            <a:r>
              <a:rPr lang="es-ES" sz="2300" dirty="0" smtClean="0">
                <a:latin typeface="Times New Roman" panose="02020603050405020304" pitchFamily="18" charset="0"/>
                <a:ea typeface="Times New Roman" panose="02020603050405020304" pitchFamily="18" charset="0"/>
                <a:cs typeface="Times New Roman" panose="02020603050405020304" pitchFamily="18" charset="0"/>
              </a:rPr>
              <a:t>) &lt; 0]</a:t>
            </a:r>
            <a:r>
              <a:rPr kumimoji="0" lang="es-ES" sz="2300" i="0" u="none" strike="noStrike" cap="none" normalizeH="0" baseline="0" dirty="0" smtClean="0">
                <a:ln>
                  <a:noFill/>
                </a:ln>
                <a:effectLst/>
                <a:latin typeface="+mn-lt"/>
                <a:ea typeface="Times New Roman" panose="02020603050405020304" pitchFamily="18" charset="0"/>
              </a:rPr>
              <a:t>, </a:t>
            </a:r>
            <a:r>
              <a:rPr kumimoji="0" lang="es-ES" sz="230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300" i="0" u="none" strike="noStrike" cap="none" normalizeH="0" baseline="0" dirty="0" smtClean="0">
                <a:ln>
                  <a:noFill/>
                </a:ln>
                <a:effectLst/>
                <a:latin typeface="+mn-lt"/>
                <a:ea typeface="Times New Roman" panose="02020603050405020304" pitchFamily="18" charset="0"/>
              </a:rPr>
              <a:t> tiene un máximo relativo o local en </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300"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0" u="none" strike="noStrike" cap="none" normalizeH="0" baseline="0" dirty="0" smtClean="0">
                <a:ln>
                  <a:noFill/>
                </a:ln>
                <a:effectLst/>
                <a:latin typeface="+mn-lt"/>
                <a:ea typeface="Times New Roman" panose="02020603050405020304" pitchFamily="18" charset="0"/>
              </a:rPr>
              <a:t>.</a:t>
            </a:r>
            <a:endParaRPr kumimoji="0" lang="es-MX" sz="2300" i="0" u="none" strike="noStrike" cap="none" normalizeH="0" baseline="0" dirty="0" smtClean="0">
              <a:ln>
                <a:noFill/>
              </a:ln>
              <a:effectLst/>
              <a:latin typeface="+mn-lt"/>
            </a:endParaRPr>
          </a:p>
          <a:p>
            <a:pPr lvl="0" algn="just" defTabSz="914400">
              <a:buFontTx/>
              <a:buChar char="•"/>
            </a:pPr>
            <a:r>
              <a:rPr kumimoji="0" lang="es-ES" sz="2300" i="0" u="none" strike="noStrike" cap="none" normalizeH="0" baseline="0" dirty="0" smtClean="0">
                <a:ln>
                  <a:noFill/>
                </a:ln>
                <a:effectLst/>
                <a:latin typeface="+mn-lt"/>
                <a:ea typeface="Times New Roman" panose="02020603050405020304" pitchFamily="18" charset="0"/>
              </a:rPr>
              <a:t>Si </a:t>
            </a:r>
            <a:r>
              <a:rPr lang="es-ES" sz="2300" i="1" dirty="0">
                <a:latin typeface="Times New Roman" panose="02020603050405020304" pitchFamily="18" charset="0"/>
                <a:ea typeface="Times New Roman" panose="02020603050405020304" pitchFamily="18" charset="0"/>
                <a:cs typeface="Times New Roman" panose="02020603050405020304" pitchFamily="18" charset="0"/>
              </a:rPr>
              <a:t>H</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300"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 </a:t>
            </a:r>
            <a:r>
              <a:rPr lang="es-ES" sz="2300" dirty="0" smtClean="0">
                <a:latin typeface="Times New Roman" panose="02020603050405020304" pitchFamily="18" charset="0"/>
                <a:ea typeface="Times New Roman" panose="02020603050405020304" pitchFamily="18" charset="0"/>
                <a:cs typeface="Times New Roman" panose="02020603050405020304" pitchFamily="18" charset="0"/>
              </a:rPr>
              <a:t>&lt; </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0</a:t>
            </a:r>
            <a:r>
              <a:rPr kumimoji="0" lang="es-ES" sz="2300" i="0" u="none" strike="noStrike" cap="none" normalizeH="0" baseline="0" dirty="0" smtClean="0">
                <a:ln>
                  <a:noFill/>
                </a:ln>
                <a:effectLst/>
                <a:latin typeface="+mn-lt"/>
                <a:ea typeface="Times New Roman" panose="02020603050405020304" pitchFamily="18" charset="0"/>
              </a:rPr>
              <a:t>, </a:t>
            </a:r>
            <a:r>
              <a:rPr kumimoji="0" lang="es-ES" sz="2300" i="0" u="none" strike="noStrike" cap="none" normalizeH="0" baseline="0" dirty="0" smtClean="0">
                <a:ln>
                  <a:noFill/>
                </a:ln>
                <a:effectLst/>
                <a:latin typeface="+mn-lt"/>
                <a:ea typeface="Times New Roman" panose="02020603050405020304" pitchFamily="18" charset="0"/>
              </a:rPr>
              <a:t> </a:t>
            </a:r>
            <a:r>
              <a:rPr kumimoji="0" lang="es-ES" sz="230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sz="2300" i="0" u="none" strike="noStrike" cap="none" normalizeH="0" baseline="0" dirty="0" smtClean="0">
                <a:ln>
                  <a:noFill/>
                </a:ln>
                <a:effectLst/>
                <a:latin typeface="+mn-lt"/>
                <a:ea typeface="Times New Roman" panose="02020603050405020304" pitchFamily="18" charset="0"/>
              </a:rPr>
              <a:t> </a:t>
            </a:r>
            <a:r>
              <a:rPr kumimoji="0" lang="es-ES" sz="2300" i="0" u="none" strike="noStrike" cap="none" normalizeH="0" baseline="0" dirty="0" smtClean="0">
                <a:ln>
                  <a:noFill/>
                </a:ln>
                <a:effectLst/>
                <a:latin typeface="+mn-lt"/>
                <a:ea typeface="Times New Roman" panose="02020603050405020304" pitchFamily="18" charset="0"/>
              </a:rPr>
              <a:t>tiene un punto de silla en </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300"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a:t>
            </a:r>
            <a:r>
              <a:rPr kumimoji="0" lang="es-ES" sz="2300" i="0" u="none" strike="noStrike" cap="none" normalizeH="0" baseline="0" dirty="0" smtClean="0">
                <a:ln>
                  <a:noFill/>
                </a:ln>
                <a:effectLst/>
                <a:latin typeface="+mn-lt"/>
                <a:ea typeface="Times New Roman" panose="02020603050405020304" pitchFamily="18" charset="0"/>
              </a:rPr>
              <a:t>.</a:t>
            </a:r>
            <a:endParaRPr kumimoji="0" lang="es-MX" sz="2300" i="0" u="none" strike="noStrike" cap="none" normalizeH="0" baseline="0" dirty="0" smtClean="0">
              <a:ln>
                <a:noFill/>
              </a:ln>
              <a:effectLst/>
              <a:latin typeface="+mn-lt"/>
            </a:endParaRPr>
          </a:p>
          <a:p>
            <a:pPr lvl="0" algn="just" defTabSz="914400">
              <a:buFontTx/>
              <a:buChar char="•"/>
            </a:pPr>
            <a:r>
              <a:rPr kumimoji="0" lang="es-ES" sz="2300" i="0" u="none" strike="noStrike" cap="none" normalizeH="0" baseline="0" dirty="0" smtClean="0">
                <a:ln>
                  <a:noFill/>
                </a:ln>
                <a:effectLst/>
                <a:latin typeface="+mn-lt"/>
                <a:ea typeface="Times New Roman" panose="02020603050405020304" pitchFamily="18" charset="0"/>
              </a:rPr>
              <a:t>Si </a:t>
            </a:r>
            <a:r>
              <a:rPr lang="es-ES" sz="2300" i="1" dirty="0">
                <a:latin typeface="Times New Roman" panose="02020603050405020304" pitchFamily="18" charset="0"/>
                <a:ea typeface="Times New Roman" panose="02020603050405020304" pitchFamily="18" charset="0"/>
                <a:cs typeface="Times New Roman" panose="02020603050405020304" pitchFamily="18" charset="0"/>
              </a:rPr>
              <a:t>H</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a</a:t>
            </a:r>
            <a:r>
              <a:rPr lang="es-ES" sz="2300" dirty="0" err="1">
                <a:latin typeface="Times New Roman" panose="02020603050405020304" pitchFamily="18" charset="0"/>
                <a:ea typeface="Times New Roman" panose="02020603050405020304" pitchFamily="18" charset="0"/>
                <a:cs typeface="Times New Roman" panose="02020603050405020304" pitchFamily="18" charset="0"/>
              </a:rPr>
              <a:t>,</a:t>
            </a:r>
            <a:r>
              <a:rPr lang="es-ES" sz="2300" i="1" dirty="0" err="1">
                <a:latin typeface="Times New Roman" panose="02020603050405020304" pitchFamily="18" charset="0"/>
                <a:ea typeface="Times New Roman" panose="02020603050405020304" pitchFamily="18" charset="0"/>
                <a:cs typeface="Times New Roman" panose="02020603050405020304" pitchFamily="18" charset="0"/>
              </a:rPr>
              <a:t>b</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 </a:t>
            </a:r>
            <a:r>
              <a:rPr lang="es-ES" sz="23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s-ES" sz="2300" dirty="0">
                <a:latin typeface="Times New Roman" panose="02020603050405020304" pitchFamily="18" charset="0"/>
                <a:ea typeface="Times New Roman" panose="02020603050405020304" pitchFamily="18" charset="0"/>
                <a:cs typeface="Times New Roman" panose="02020603050405020304" pitchFamily="18" charset="0"/>
              </a:rPr>
              <a:t>0</a:t>
            </a:r>
            <a:r>
              <a:rPr kumimoji="0" lang="es-ES" sz="2300" i="0" u="none" strike="noStrike" cap="none" normalizeH="0" baseline="0" dirty="0" smtClean="0">
                <a:ln>
                  <a:noFill/>
                </a:ln>
                <a:effectLst/>
                <a:latin typeface="+mn-lt"/>
                <a:ea typeface="Times New Roman" panose="02020603050405020304" pitchFamily="18" charset="0"/>
              </a:rPr>
              <a:t>, el </a:t>
            </a:r>
            <a:r>
              <a:rPr kumimoji="0" lang="es-ES" sz="2300" i="0" u="none" strike="noStrike" cap="none" normalizeH="0" baseline="0" dirty="0" smtClean="0">
                <a:ln>
                  <a:noFill/>
                </a:ln>
                <a:effectLst/>
                <a:latin typeface="+mn-lt"/>
                <a:ea typeface="Times New Roman" panose="02020603050405020304" pitchFamily="18" charset="0"/>
              </a:rPr>
              <a:t>caso es dudoso y el criterio no concluye nada.</a:t>
            </a:r>
            <a:endParaRPr kumimoji="0" lang="es-ES" sz="2300" i="0" u="none" strike="noStrike" cap="none" normalizeH="0" baseline="0" dirty="0" smtClean="0">
              <a:ln>
                <a:noFill/>
              </a:ln>
              <a:effectLst/>
              <a:latin typeface="+mn-lt"/>
            </a:endParaRPr>
          </a:p>
        </p:txBody>
      </p:sp>
      <p:sp>
        <p:nvSpPr>
          <p:cNvPr id="15" name="Rectangle 31"/>
          <p:cNvSpPr>
            <a:spLocks noChangeArrowheads="1"/>
          </p:cNvSpPr>
          <p:nvPr/>
        </p:nvSpPr>
        <p:spPr bwMode="auto">
          <a:xfrm>
            <a:off x="4830784" y="478728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Objeto 15"/>
          <p:cNvGraphicFramePr>
            <a:graphicFrameLocks noChangeAspect="1"/>
          </p:cNvGraphicFramePr>
          <p:nvPr>
            <p:extLst>
              <p:ext uri="{D42A27DB-BD31-4B8C-83A1-F6EECF244321}">
                <p14:modId xmlns:p14="http://schemas.microsoft.com/office/powerpoint/2010/main" val="1426724634"/>
              </p:ext>
            </p:extLst>
          </p:nvPr>
        </p:nvGraphicFramePr>
        <p:xfrm>
          <a:off x="3451671" y="4637384"/>
          <a:ext cx="5137023" cy="670814"/>
        </p:xfrm>
        <a:graphic>
          <a:graphicData uri="http://schemas.openxmlformats.org/presentationml/2006/ole">
            <mc:AlternateContent xmlns:mc="http://schemas.openxmlformats.org/markup-compatibility/2006">
              <mc:Choice xmlns:v="urn:schemas-microsoft-com:vml" Requires="v">
                <p:oleObj spid="_x0000_s90267" name="Ecuación" r:id="rId6" imgW="3695700" imgH="482600" progId="Equation.3">
                  <p:embed/>
                </p:oleObj>
              </mc:Choice>
              <mc:Fallback>
                <p:oleObj name="Ecuación" r:id="rId6" imgW="3695700" imgH="482600" progId="Equation.3">
                  <p:embed/>
                  <p:pic>
                    <p:nvPicPr>
                      <p:cNvPr id="0" name="Object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51671" y="4637384"/>
                        <a:ext cx="5137023" cy="6708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395825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17529" y="1586753"/>
            <a:ext cx="10687083" cy="4705775"/>
          </a:xfrm>
        </p:spPr>
        <p:txBody>
          <a:bodyPr>
            <a:noAutofit/>
          </a:bodyPr>
          <a:lstStyle/>
          <a:p>
            <a:pPr algn="just">
              <a:lnSpc>
                <a:spcPct val="100000"/>
              </a:lnSpc>
              <a:spcBef>
                <a:spcPts val="600"/>
              </a:spcBef>
            </a:pPr>
            <a:r>
              <a:rPr lang="es-MX" sz="2300" dirty="0" smtClean="0">
                <a:solidFill>
                  <a:schemeClr val="tx1"/>
                </a:solidFill>
              </a:rPr>
              <a:t>Consideremos </a:t>
            </a:r>
            <a:r>
              <a:rPr lang="es-MX" sz="2300" dirty="0">
                <a:solidFill>
                  <a:schemeClr val="tx1"/>
                </a:solidFill>
              </a:rPr>
              <a:t>la función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 y</a:t>
            </a:r>
            <a:r>
              <a:rPr lang="es-MX" sz="2300" dirty="0">
                <a:solidFill>
                  <a:schemeClr val="tx1"/>
                </a:solidFill>
                <a:latin typeface="Times New Roman" panose="02020603050405020304" pitchFamily="18" charset="0"/>
                <a:cs typeface="Times New Roman" panose="02020603050405020304" pitchFamily="18" charset="0"/>
              </a:rPr>
              <a:t>) = </a:t>
            </a:r>
            <a:r>
              <a:rPr lang="es-MX" sz="2300" i="1" dirty="0" smtClean="0">
                <a:solidFill>
                  <a:schemeClr val="tx1"/>
                </a:solidFill>
                <a:latin typeface="Times New Roman" panose="02020603050405020304" pitchFamily="18" charset="0"/>
                <a:cs typeface="Times New Roman" panose="02020603050405020304" pitchFamily="18" charset="0"/>
              </a:rPr>
              <a:t>x</a:t>
            </a:r>
            <a:r>
              <a:rPr lang="es-MX" sz="2300" baseline="30000" dirty="0" smtClean="0">
                <a:solidFill>
                  <a:schemeClr val="tx1"/>
                </a:solidFill>
                <a:latin typeface="Times New Roman" panose="02020603050405020304" pitchFamily="18" charset="0"/>
                <a:cs typeface="Times New Roman" panose="02020603050405020304" pitchFamily="18" charset="0"/>
              </a:rPr>
              <a:t>2 </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i="1" dirty="0" smtClean="0">
                <a:solidFill>
                  <a:schemeClr val="tx1"/>
                </a:solidFill>
                <a:latin typeface="Times New Roman" panose="02020603050405020304" pitchFamily="18" charset="0"/>
                <a:cs typeface="Times New Roman" panose="02020603050405020304" pitchFamily="18" charset="0"/>
              </a:rPr>
              <a:t>y</a:t>
            </a:r>
            <a:r>
              <a:rPr lang="es-MX" sz="2300" baseline="30000" dirty="0" smtClean="0">
                <a:solidFill>
                  <a:schemeClr val="tx1"/>
                </a:solidFill>
                <a:latin typeface="Times New Roman" panose="02020603050405020304" pitchFamily="18" charset="0"/>
                <a:cs typeface="Times New Roman" panose="02020603050405020304" pitchFamily="18" charset="0"/>
              </a:rPr>
              <a:t>2</a:t>
            </a:r>
            <a:r>
              <a:rPr lang="es-MX" sz="2300" dirty="0" smtClean="0">
                <a:solidFill>
                  <a:schemeClr val="tx1"/>
                </a:solidFill>
              </a:rPr>
              <a:t>. Calculando sus </a:t>
            </a:r>
            <a:r>
              <a:rPr lang="es-MX" sz="2300" dirty="0">
                <a:solidFill>
                  <a:schemeClr val="tx1"/>
                </a:solidFill>
              </a:rPr>
              <a:t>puntos críticos:</a:t>
            </a:r>
          </a:p>
          <a:p>
            <a:pPr algn="just">
              <a:lnSpc>
                <a:spcPct val="100000"/>
              </a:lnSpc>
              <a:spcBef>
                <a:spcPts val="600"/>
              </a:spcBef>
            </a:pPr>
            <a:r>
              <a:rPr lang="es-MX" sz="2300" i="1" dirty="0" err="1" smtClean="0">
                <a:solidFill>
                  <a:schemeClr val="tx1"/>
                </a:solidFill>
                <a:latin typeface="Times New Roman" panose="02020603050405020304" pitchFamily="18" charset="0"/>
                <a:cs typeface="Times New Roman" panose="02020603050405020304" pitchFamily="18" charset="0"/>
              </a:rPr>
              <a:t>f</a:t>
            </a:r>
            <a:r>
              <a:rPr lang="es-MX" sz="2300" i="1" baseline="-25000" dirty="0" err="1" smtClean="0">
                <a:solidFill>
                  <a:schemeClr val="tx1"/>
                </a:solidFill>
                <a:latin typeface="Times New Roman" panose="02020603050405020304" pitchFamily="18" charset="0"/>
                <a:cs typeface="Times New Roman" panose="02020603050405020304" pitchFamily="18" charset="0"/>
              </a:rPr>
              <a:t>x</a:t>
            </a:r>
            <a:r>
              <a:rPr lang="es-MX" sz="2300" i="1" baseline="-25000" dirty="0" smtClean="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rPr>
              <a:t>= 2</a:t>
            </a:r>
            <a:r>
              <a:rPr lang="es-MX" sz="2300" i="1" dirty="0" smtClean="0">
                <a:solidFill>
                  <a:schemeClr val="tx1"/>
                </a:solidFill>
                <a:latin typeface="Times New Roman" panose="02020603050405020304" pitchFamily="18" charset="0"/>
                <a:cs typeface="Times New Roman" panose="02020603050405020304" pitchFamily="18" charset="0"/>
              </a:rPr>
              <a:t>x</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latin typeface="Times New Roman" panose="02020603050405020304" pitchFamily="18" charset="0"/>
                <a:cs typeface="Times New Roman" panose="02020603050405020304" pitchFamily="18" charset="0"/>
              </a:rPr>
              <a:t>= 0, </a:t>
            </a:r>
            <a:r>
              <a:rPr lang="es-MX" sz="2300" i="1" dirty="0" err="1">
                <a:solidFill>
                  <a:schemeClr val="tx1"/>
                </a:solidFill>
                <a:latin typeface="Times New Roman" panose="02020603050405020304" pitchFamily="18" charset="0"/>
                <a:cs typeface="Times New Roman" panose="02020603050405020304" pitchFamily="18" charset="0"/>
              </a:rPr>
              <a:t>f</a:t>
            </a:r>
            <a:r>
              <a:rPr lang="es-MX" sz="2300" i="1" baseline="-25000" dirty="0" err="1">
                <a:solidFill>
                  <a:schemeClr val="tx1"/>
                </a:solidFill>
                <a:latin typeface="Times New Roman" panose="02020603050405020304" pitchFamily="18" charset="0"/>
                <a:cs typeface="Times New Roman" panose="02020603050405020304" pitchFamily="18" charset="0"/>
              </a:rPr>
              <a:t>y</a:t>
            </a:r>
            <a:r>
              <a:rPr lang="es-MX" sz="2300" baseline="-250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rPr>
              <a:t>- 2</a:t>
            </a:r>
            <a:r>
              <a:rPr lang="es-MX" sz="2300" i="1" dirty="0" smtClean="0">
                <a:solidFill>
                  <a:schemeClr val="tx1"/>
                </a:solidFill>
                <a:latin typeface="Times New Roman" panose="02020603050405020304" pitchFamily="18" charset="0"/>
                <a:cs typeface="Times New Roman" panose="02020603050405020304" pitchFamily="18" charset="0"/>
              </a:rPr>
              <a:t>y</a:t>
            </a:r>
            <a:r>
              <a:rPr lang="es-MX" sz="2300" dirty="0" smtClean="0">
                <a:solidFill>
                  <a:schemeClr val="tx1"/>
                </a:solidFill>
                <a:latin typeface="Times New Roman" panose="02020603050405020304" pitchFamily="18" charset="0"/>
                <a:cs typeface="Times New Roman" panose="02020603050405020304" pitchFamily="18" charset="0"/>
              </a:rPr>
              <a:t> = </a:t>
            </a:r>
            <a:r>
              <a:rPr lang="es-MX" sz="2300" dirty="0">
                <a:solidFill>
                  <a:schemeClr val="tx1"/>
                </a:solidFill>
                <a:latin typeface="Times New Roman" panose="02020603050405020304" pitchFamily="18" charset="0"/>
                <a:cs typeface="Times New Roman" panose="02020603050405020304" pitchFamily="18" charset="0"/>
              </a:rPr>
              <a:t>0 </a:t>
            </a:r>
            <a:r>
              <a:rPr lang="es-MX" sz="2300"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300" i="1" dirty="0" smtClean="0">
                <a:solidFill>
                  <a:schemeClr val="tx1"/>
                </a:solidFill>
                <a:latin typeface="Times New Roman" panose="02020603050405020304" pitchFamily="18" charset="0"/>
                <a:cs typeface="Times New Roman" panose="02020603050405020304" pitchFamily="18" charset="0"/>
              </a:rPr>
              <a:t>x</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latin typeface="Times New Roman" panose="02020603050405020304" pitchFamily="18" charset="0"/>
                <a:cs typeface="Times New Roman" panose="02020603050405020304" pitchFamily="18" charset="0"/>
              </a:rPr>
              <a:t>= 0,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a:solidFill>
                  <a:schemeClr val="tx1"/>
                </a:solidFill>
                <a:latin typeface="Times New Roman" panose="02020603050405020304" pitchFamily="18" charset="0"/>
                <a:cs typeface="Times New Roman" panose="02020603050405020304" pitchFamily="18" charset="0"/>
              </a:rPr>
              <a:t> = 0</a:t>
            </a:r>
            <a:r>
              <a:rPr lang="es-MX" sz="2300" dirty="0">
                <a:solidFill>
                  <a:schemeClr val="tx1"/>
                </a:solidFill>
              </a:rPr>
              <a:t>. Luego el único punto crítico es </a:t>
            </a:r>
            <a:r>
              <a:rPr lang="es-MX" sz="2300" dirty="0">
                <a:solidFill>
                  <a:schemeClr val="tx1"/>
                </a:solidFill>
                <a:latin typeface="Times New Roman" panose="02020603050405020304" pitchFamily="18" charset="0"/>
                <a:cs typeface="Times New Roman" panose="02020603050405020304" pitchFamily="18" charset="0"/>
              </a:rPr>
              <a:t>(0, 0)</a:t>
            </a:r>
            <a:r>
              <a:rPr lang="es-MX" sz="2300" dirty="0">
                <a:solidFill>
                  <a:schemeClr val="tx1"/>
                </a:solidFill>
              </a:rPr>
              <a:t>, siendo</a:t>
            </a:r>
          </a:p>
          <a:p>
            <a:pPr algn="just">
              <a:lnSpc>
                <a:spcPct val="100000"/>
              </a:lnSpc>
              <a:spcBef>
                <a:spcPts val="600"/>
              </a:spcBef>
            </a:pP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(0, 0) = 0</a:t>
            </a:r>
            <a:r>
              <a:rPr lang="es-MX" sz="2300" dirty="0">
                <a:solidFill>
                  <a:schemeClr val="tx1"/>
                </a:solidFill>
              </a:rPr>
              <a:t>. La función sobre el eje </a:t>
            </a:r>
            <a:r>
              <a:rPr lang="es-MX" sz="2300" dirty="0">
                <a:solidFill>
                  <a:schemeClr val="tx1"/>
                </a:solidFill>
                <a:latin typeface="Times New Roman" panose="02020603050405020304" pitchFamily="18" charset="0"/>
                <a:cs typeface="Times New Roman" panose="02020603050405020304" pitchFamily="18" charset="0"/>
              </a:rPr>
              <a:t>OX</a:t>
            </a:r>
            <a:r>
              <a:rPr lang="es-MX" sz="2300" dirty="0">
                <a:solidFill>
                  <a:schemeClr val="tx1"/>
                </a:solidFill>
              </a:rPr>
              <a:t> toma los valores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0) = </a:t>
            </a:r>
            <a:r>
              <a:rPr lang="es-MX" sz="2300" i="1" dirty="0">
                <a:solidFill>
                  <a:schemeClr val="tx1"/>
                </a:solidFill>
                <a:latin typeface="Times New Roman" panose="02020603050405020304" pitchFamily="18" charset="0"/>
                <a:cs typeface="Times New Roman" panose="02020603050405020304" pitchFamily="18" charset="0"/>
              </a:rPr>
              <a:t>x</a:t>
            </a:r>
            <a:r>
              <a:rPr lang="es-MX" sz="2300" baseline="30000" dirty="0">
                <a:solidFill>
                  <a:schemeClr val="tx1"/>
                </a:solidFill>
                <a:latin typeface="Times New Roman" panose="02020603050405020304" pitchFamily="18" charset="0"/>
                <a:cs typeface="Times New Roman" panose="02020603050405020304" pitchFamily="18" charset="0"/>
              </a:rPr>
              <a:t>2</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rPr>
              <a:t>≥ 0</a:t>
            </a:r>
            <a:r>
              <a:rPr lang="es-MX" sz="2300" dirty="0">
                <a:solidFill>
                  <a:schemeClr val="tx1"/>
                </a:solidFill>
              </a:rPr>
              <a:t>. Sobre el eje </a:t>
            </a:r>
            <a:r>
              <a:rPr lang="es-MX" sz="2300" dirty="0">
                <a:solidFill>
                  <a:schemeClr val="tx1"/>
                </a:solidFill>
                <a:latin typeface="Times New Roman" panose="02020603050405020304" pitchFamily="18" charset="0"/>
                <a:cs typeface="Times New Roman" panose="02020603050405020304" pitchFamily="18" charset="0"/>
              </a:rPr>
              <a:t>OY</a:t>
            </a:r>
            <a:r>
              <a:rPr lang="es-MX" sz="2300" dirty="0">
                <a:solidFill>
                  <a:schemeClr val="tx1"/>
                </a:solidFill>
              </a:rPr>
              <a:t> toma los valores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(0,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a:solidFill>
                  <a:schemeClr val="tx1"/>
                </a:solidFill>
                <a:latin typeface="Times New Roman" panose="02020603050405020304" pitchFamily="18" charset="0"/>
                <a:cs typeface="Times New Roman" panose="02020603050405020304" pitchFamily="18" charset="0"/>
              </a:rPr>
              <a:t>) = </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i="1" dirty="0" smtClean="0">
                <a:solidFill>
                  <a:schemeClr val="tx1"/>
                </a:solidFill>
                <a:latin typeface="Times New Roman" panose="02020603050405020304" pitchFamily="18" charset="0"/>
                <a:cs typeface="Times New Roman" panose="02020603050405020304" pitchFamily="18" charset="0"/>
              </a:rPr>
              <a:t>y</a:t>
            </a:r>
            <a:r>
              <a:rPr lang="es-MX" sz="2300" baseline="30000" dirty="0" smtClean="0">
                <a:solidFill>
                  <a:schemeClr val="tx1"/>
                </a:solidFill>
                <a:latin typeface="Times New Roman" panose="02020603050405020304" pitchFamily="18" charset="0"/>
                <a:cs typeface="Times New Roman" panose="02020603050405020304" pitchFamily="18" charset="0"/>
              </a:rPr>
              <a:t>2</a:t>
            </a:r>
            <a:r>
              <a:rPr lang="es-MX" sz="2300" dirty="0" smtClean="0">
                <a:solidFill>
                  <a:schemeClr val="tx1"/>
                </a:solidFill>
                <a:latin typeface="Times New Roman" panose="02020603050405020304" pitchFamily="18" charset="0"/>
                <a:cs typeface="Times New Roman" panose="02020603050405020304" pitchFamily="18" charset="0"/>
              </a:rPr>
              <a:t> ≤ 0</a:t>
            </a:r>
            <a:r>
              <a:rPr lang="es-MX" sz="2300" dirty="0">
                <a:solidFill>
                  <a:schemeClr val="tx1"/>
                </a:solidFill>
              </a:rPr>
              <a:t>.</a:t>
            </a:r>
          </a:p>
          <a:p>
            <a:pPr algn="just">
              <a:lnSpc>
                <a:spcPct val="100000"/>
              </a:lnSpc>
              <a:spcBef>
                <a:spcPts val="600"/>
              </a:spcBef>
            </a:pPr>
            <a:r>
              <a:rPr lang="es-MX" sz="2300" dirty="0">
                <a:solidFill>
                  <a:schemeClr val="tx1"/>
                </a:solidFill>
              </a:rPr>
              <a:t>Luego en cualquier disco de centro el origen hay puntos donde la función toma valores superiores a </a:t>
            </a:r>
            <a:r>
              <a:rPr lang="es-MX" sz="2300" dirty="0">
                <a:solidFill>
                  <a:schemeClr val="tx1"/>
                </a:solidFill>
                <a:latin typeface="Times New Roman" panose="02020603050405020304" pitchFamily="18" charset="0"/>
                <a:cs typeface="Times New Roman" panose="02020603050405020304" pitchFamily="18" charset="0"/>
              </a:rPr>
              <a:t>0</a:t>
            </a:r>
            <a:r>
              <a:rPr lang="es-MX" sz="2300" dirty="0">
                <a:solidFill>
                  <a:schemeClr val="tx1"/>
                </a:solidFill>
              </a:rPr>
              <a:t>, y puntos donde ocurre lo contrario, por lo que en el punto crítico </a:t>
            </a:r>
            <a:r>
              <a:rPr lang="es-MX" sz="2300" dirty="0">
                <a:solidFill>
                  <a:schemeClr val="tx1"/>
                </a:solidFill>
                <a:latin typeface="Times New Roman" panose="02020603050405020304" pitchFamily="18" charset="0"/>
                <a:cs typeface="Times New Roman" panose="02020603050405020304" pitchFamily="18" charset="0"/>
              </a:rPr>
              <a:t>(0, 0)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no tiene un extremo relativo, y el punto </a:t>
            </a:r>
            <a:r>
              <a:rPr lang="es-MX" sz="2300" dirty="0">
                <a:solidFill>
                  <a:schemeClr val="tx1"/>
                </a:solidFill>
                <a:latin typeface="Times New Roman" panose="02020603050405020304" pitchFamily="18" charset="0"/>
                <a:cs typeface="Times New Roman" panose="02020603050405020304" pitchFamily="18" charset="0"/>
              </a:rPr>
              <a:t>(0, 0) </a:t>
            </a:r>
            <a:r>
              <a:rPr lang="es-MX" sz="2300" dirty="0">
                <a:solidFill>
                  <a:schemeClr val="tx1"/>
                </a:solidFill>
              </a:rPr>
              <a:t>se denomina punto de silla.</a:t>
            </a:r>
          </a:p>
          <a:p>
            <a:pPr>
              <a:lnSpc>
                <a:spcPct val="100000"/>
              </a:lnSpc>
              <a:spcBef>
                <a:spcPts val="600"/>
              </a:spcBef>
            </a:pPr>
            <a:r>
              <a:rPr lang="es-MX" sz="2300" dirty="0">
                <a:solidFill>
                  <a:schemeClr val="tx1"/>
                </a:solidFill>
              </a:rPr>
              <a:t>En general, se dice que la función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tiene un punto de silla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si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es un punto crítico de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y  todo disco centrado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contiene puntos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del dominio de </a:t>
            </a:r>
            <a:r>
              <a:rPr lang="es-MX" sz="2300" i="1" dirty="0">
                <a:solidFill>
                  <a:schemeClr val="tx1"/>
                </a:solidFill>
                <a:latin typeface="Times New Roman" panose="02020603050405020304" pitchFamily="18" charset="0"/>
                <a:cs typeface="Times New Roman" panose="02020603050405020304" pitchFamily="18" charset="0"/>
              </a:rPr>
              <a:t>f </a:t>
            </a:r>
            <a:r>
              <a:rPr lang="es-MX" sz="2300" dirty="0">
                <a:solidFill>
                  <a:schemeClr val="tx1"/>
                </a:solidFill>
              </a:rPr>
              <a:t>tales que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smtClean="0">
                <a:solidFill>
                  <a:schemeClr val="tx1"/>
                </a:solidFill>
                <a:latin typeface="Times New Roman" panose="02020603050405020304" pitchFamily="18" charset="0"/>
                <a:cs typeface="Times New Roman" panose="02020603050405020304" pitchFamily="18" charset="0"/>
              </a:rPr>
              <a:t>) &lt;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y puntos </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x</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i="1" dirty="0" smtClean="0">
                <a:solidFill>
                  <a:schemeClr val="tx1"/>
                </a:solidFill>
                <a:latin typeface="Times New Roman" panose="02020603050405020304" pitchFamily="18" charset="0"/>
                <a:cs typeface="Times New Roman" panose="02020603050405020304" pitchFamily="18" charset="0"/>
              </a:rPr>
              <a:t>y</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en el dominio de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tales que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smtClean="0">
                <a:solidFill>
                  <a:schemeClr val="tx1"/>
                </a:solidFill>
                <a:latin typeface="Times New Roman" panose="02020603050405020304" pitchFamily="18" charset="0"/>
                <a:cs typeface="Times New Roman" panose="02020603050405020304" pitchFamily="18" charset="0"/>
              </a:rPr>
              <a:t>) &lt;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a:t>
            </a:r>
          </a:p>
        </p:txBody>
      </p:sp>
      <p:sp>
        <p:nvSpPr>
          <p:cNvPr id="6" name="5 Marcador de número de diapositiva"/>
          <p:cNvSpPr>
            <a:spLocks noGrp="1"/>
          </p:cNvSpPr>
          <p:nvPr>
            <p:ph type="sldNum" sz="quarter" idx="12"/>
          </p:nvPr>
        </p:nvSpPr>
        <p:spPr/>
        <p:txBody>
          <a:bodyPr/>
          <a:lstStyle/>
          <a:p>
            <a:fld id="{6D22F896-40B5-4ADD-8801-0D06FADFA095}" type="slidenum">
              <a:rPr lang="en-US" smtClean="0"/>
              <a:t>31</a:t>
            </a:fld>
            <a:endParaRPr lang="en-US" dirty="0"/>
          </a:p>
        </p:txBody>
      </p:sp>
      <p:sp>
        <p:nvSpPr>
          <p:cNvPr id="5" name="4 Rectángulo"/>
          <p:cNvSpPr/>
          <p:nvPr/>
        </p:nvSpPr>
        <p:spPr>
          <a:xfrm>
            <a:off x="817529" y="355505"/>
            <a:ext cx="1584088" cy="523220"/>
          </a:xfrm>
          <a:prstGeom prst="rect">
            <a:avLst/>
          </a:prstGeom>
        </p:spPr>
        <p:txBody>
          <a:bodyPr wrap="none">
            <a:spAutoFit/>
          </a:bodyPr>
          <a:lstStyle/>
          <a:p>
            <a:pPr algn="just">
              <a:spcBef>
                <a:spcPts val="0"/>
              </a:spcBef>
            </a:pPr>
            <a:r>
              <a:rPr lang="es-ES" sz="2800" b="1" dirty="0">
                <a:solidFill>
                  <a:srgbClr val="C00000"/>
                </a:solidFill>
              </a:rPr>
              <a:t>Ejemplo</a:t>
            </a:r>
          </a:p>
        </p:txBody>
      </p:sp>
      <p:cxnSp>
        <p:nvCxnSpPr>
          <p:cNvPr id="7" name="11 Conector recto"/>
          <p:cNvCxnSpPr/>
          <p:nvPr/>
        </p:nvCxnSpPr>
        <p:spPr>
          <a:xfrm flipV="1">
            <a:off x="674938"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93432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6731" y="1413976"/>
            <a:ext cx="4651376" cy="4406566"/>
          </a:xfrm>
        </p:spPr>
      </p:pic>
      <p:sp>
        <p:nvSpPr>
          <p:cNvPr id="2" name="1 Marcador de número de diapositiva"/>
          <p:cNvSpPr>
            <a:spLocks noGrp="1"/>
          </p:cNvSpPr>
          <p:nvPr>
            <p:ph type="sldNum" sz="quarter" idx="12"/>
          </p:nvPr>
        </p:nvSpPr>
        <p:spPr/>
        <p:txBody>
          <a:bodyPr/>
          <a:lstStyle/>
          <a:p>
            <a:fld id="{6D22F896-40B5-4ADD-8801-0D06FADFA095}" type="slidenum">
              <a:rPr lang="en-US" smtClean="0"/>
              <a:t>32</a:t>
            </a:fld>
            <a:endParaRPr lang="en-US" dirty="0"/>
          </a:p>
        </p:txBody>
      </p:sp>
      <p:pic>
        <p:nvPicPr>
          <p:cNvPr id="5" name="Imagen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46633" y="1653988"/>
            <a:ext cx="5546500" cy="3496236"/>
          </a:xfrm>
          <a:prstGeom prst="rect">
            <a:avLst/>
          </a:prstGeom>
        </p:spPr>
      </p:pic>
      <p:sp>
        <p:nvSpPr>
          <p:cNvPr id="8" name="Rectángulo 7"/>
          <p:cNvSpPr/>
          <p:nvPr/>
        </p:nvSpPr>
        <p:spPr>
          <a:xfrm>
            <a:off x="4407742" y="590922"/>
            <a:ext cx="4727577" cy="400110"/>
          </a:xfrm>
          <a:prstGeom prst="rect">
            <a:avLst/>
          </a:prstGeom>
        </p:spPr>
        <p:txBody>
          <a:bodyPr wrap="none">
            <a:spAutoFit/>
          </a:bodyPr>
          <a:lstStyle/>
          <a:p>
            <a:pPr algn="ctr"/>
            <a:r>
              <a:rPr lang="es-ES" sz="2000" b="1" dirty="0"/>
              <a:t>Gráfica 8</a:t>
            </a:r>
            <a:r>
              <a:rPr lang="es-ES" sz="2000" b="1" dirty="0" smtClean="0"/>
              <a:t>. Ejemplos de punto de silla</a:t>
            </a:r>
            <a:endParaRPr lang="es-ES" sz="2000" dirty="0"/>
          </a:p>
        </p:txBody>
      </p:sp>
    </p:spTree>
    <p:extLst>
      <p:ext uri="{BB962C8B-B14F-4D97-AF65-F5344CB8AC3E}">
        <p14:creationId xmlns:p14="http://schemas.microsoft.com/office/powerpoint/2010/main" val="9893014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6488" y="143595"/>
            <a:ext cx="8911687" cy="766369"/>
          </a:xfrm>
        </p:spPr>
        <p:txBody>
          <a:bodyPr/>
          <a:lstStyle/>
          <a:p>
            <a:r>
              <a:rPr lang="es-ES" sz="3200" b="1" dirty="0" smtClean="0">
                <a:solidFill>
                  <a:srgbClr val="C00000"/>
                </a:solidFill>
              </a:rPr>
              <a:t>Ejemplo</a:t>
            </a:r>
            <a:endParaRPr lang="es-MX" dirty="0">
              <a:solidFill>
                <a:srgbClr val="C00000"/>
              </a:solidFill>
            </a:endParaRPr>
          </a:p>
        </p:txBody>
      </p:sp>
      <p:sp>
        <p:nvSpPr>
          <p:cNvPr id="3" name="Marcador de contenido 2"/>
          <p:cNvSpPr>
            <a:spLocks noGrp="1"/>
          </p:cNvSpPr>
          <p:nvPr>
            <p:ph idx="1"/>
          </p:nvPr>
        </p:nvSpPr>
        <p:spPr>
          <a:xfrm>
            <a:off x="954594" y="1108813"/>
            <a:ext cx="10230210" cy="5591445"/>
          </a:xfrm>
        </p:spPr>
        <p:txBody>
          <a:bodyPr>
            <a:noAutofit/>
          </a:bodyPr>
          <a:lstStyle/>
          <a:p>
            <a:pPr algn="just"/>
            <a:r>
              <a:rPr lang="es-MX" sz="2200" dirty="0">
                <a:solidFill>
                  <a:schemeClr val="tx1"/>
                </a:solidFill>
              </a:rPr>
              <a:t>Obtener los extremos relativos de la función </a:t>
            </a:r>
            <a:r>
              <a:rPr lang="es-MX" sz="2200" i="1" dirty="0">
                <a:solidFill>
                  <a:schemeClr val="tx1"/>
                </a:solidFill>
                <a:latin typeface="Times New Roman" panose="02020603050405020304" pitchFamily="18" charset="0"/>
                <a:cs typeface="Times New Roman" panose="02020603050405020304" pitchFamily="18" charset="0"/>
              </a:rPr>
              <a:t>z</a:t>
            </a:r>
            <a:r>
              <a:rPr lang="es-MX" sz="2200" dirty="0">
                <a:solidFill>
                  <a:schemeClr val="tx1"/>
                </a:solidFill>
                <a:latin typeface="Times New Roman" panose="02020603050405020304" pitchFamily="18" charset="0"/>
                <a:cs typeface="Times New Roman" panose="02020603050405020304" pitchFamily="18" charset="0"/>
              </a:rPr>
              <a:t> = </a:t>
            </a:r>
            <a:r>
              <a:rPr lang="es-MX" sz="2200" i="1" dirty="0">
                <a:solidFill>
                  <a:schemeClr val="tx1"/>
                </a:solidFill>
                <a:latin typeface="Times New Roman" panose="02020603050405020304" pitchFamily="18" charset="0"/>
                <a:cs typeface="Times New Roman" panose="02020603050405020304" pitchFamily="18" charset="0"/>
              </a:rPr>
              <a:t>x</a:t>
            </a:r>
            <a:r>
              <a:rPr lang="es-MX" sz="2200" baseline="30000" dirty="0">
                <a:solidFill>
                  <a:schemeClr val="tx1"/>
                </a:solidFill>
                <a:latin typeface="Times New Roman" panose="02020603050405020304" pitchFamily="18" charset="0"/>
                <a:cs typeface="Times New Roman" panose="02020603050405020304" pitchFamily="18" charset="0"/>
              </a:rPr>
              <a:t>3</a:t>
            </a:r>
            <a:r>
              <a:rPr lang="es-MX" sz="2200" dirty="0">
                <a:solidFill>
                  <a:schemeClr val="tx1"/>
                </a:solidFill>
                <a:latin typeface="Times New Roman" panose="02020603050405020304" pitchFamily="18" charset="0"/>
                <a:cs typeface="Times New Roman" panose="02020603050405020304" pitchFamily="18" charset="0"/>
              </a:rPr>
              <a:t> + 3</a:t>
            </a:r>
            <a:r>
              <a:rPr lang="es-MX" sz="2200" i="1" dirty="0">
                <a:solidFill>
                  <a:schemeClr val="tx1"/>
                </a:solidFill>
                <a:latin typeface="Times New Roman" panose="02020603050405020304" pitchFamily="18" charset="0"/>
                <a:cs typeface="Times New Roman" panose="02020603050405020304" pitchFamily="18" charset="0"/>
              </a:rPr>
              <a:t>xy</a:t>
            </a:r>
            <a:r>
              <a:rPr lang="es-MX" sz="2200" baseline="30000" dirty="0">
                <a:solidFill>
                  <a:schemeClr val="tx1"/>
                </a:solidFill>
                <a:latin typeface="Times New Roman" panose="02020603050405020304" pitchFamily="18" charset="0"/>
                <a:cs typeface="Times New Roman" panose="02020603050405020304" pitchFamily="18" charset="0"/>
              </a:rPr>
              <a:t>2</a:t>
            </a:r>
            <a:r>
              <a:rPr lang="es-MX" sz="2200" dirty="0">
                <a:solidFill>
                  <a:schemeClr val="tx1"/>
                </a:solidFill>
                <a:latin typeface="Times New Roman" panose="02020603050405020304" pitchFamily="18" charset="0"/>
                <a:cs typeface="Times New Roman" panose="02020603050405020304" pitchFamily="18" charset="0"/>
              </a:rPr>
              <a:t> – 15</a:t>
            </a:r>
            <a:r>
              <a:rPr lang="es-MX" sz="2200" i="1" dirty="0">
                <a:solidFill>
                  <a:schemeClr val="tx1"/>
                </a:solidFill>
                <a:latin typeface="Times New Roman" panose="02020603050405020304" pitchFamily="18" charset="0"/>
                <a:cs typeface="Times New Roman" panose="02020603050405020304" pitchFamily="18" charset="0"/>
              </a:rPr>
              <a:t>x</a:t>
            </a:r>
            <a:r>
              <a:rPr lang="es-MX" sz="2200" dirty="0">
                <a:solidFill>
                  <a:schemeClr val="tx1"/>
                </a:solidFill>
                <a:latin typeface="Times New Roman" panose="02020603050405020304" pitchFamily="18" charset="0"/>
                <a:cs typeface="Times New Roman" panose="02020603050405020304" pitchFamily="18" charset="0"/>
              </a:rPr>
              <a:t> - 12</a:t>
            </a:r>
            <a:r>
              <a:rPr lang="es-MX" sz="2200" i="1" dirty="0">
                <a:solidFill>
                  <a:schemeClr val="tx1"/>
                </a:solidFill>
                <a:latin typeface="Times New Roman" panose="02020603050405020304" pitchFamily="18" charset="0"/>
                <a:cs typeface="Times New Roman" panose="02020603050405020304" pitchFamily="18" charset="0"/>
              </a:rPr>
              <a:t>y</a:t>
            </a:r>
            <a:r>
              <a:rPr lang="es-MX" sz="2200" dirty="0">
                <a:solidFill>
                  <a:schemeClr val="tx1"/>
                </a:solidFill>
              </a:rPr>
              <a:t>.</a:t>
            </a:r>
          </a:p>
          <a:p>
            <a:pPr algn="just"/>
            <a:r>
              <a:rPr lang="es-MX" sz="2200" dirty="0" smtClean="0">
                <a:solidFill>
                  <a:schemeClr val="tx1"/>
                </a:solidFill>
              </a:rPr>
              <a:t>En </a:t>
            </a:r>
            <a:r>
              <a:rPr lang="es-MX" sz="2200" dirty="0">
                <a:solidFill>
                  <a:schemeClr val="tx1"/>
                </a:solidFill>
              </a:rPr>
              <a:t>este caso </a:t>
            </a:r>
            <a:r>
              <a:rPr lang="es-MX" sz="2200" dirty="0">
                <a:solidFill>
                  <a:schemeClr val="tx1"/>
                </a:solidFill>
                <a:latin typeface="Times New Roman" panose="02020603050405020304" pitchFamily="18" charset="0"/>
                <a:cs typeface="Times New Roman" panose="02020603050405020304" pitchFamily="18" charset="0"/>
              </a:rPr>
              <a:t>R</a:t>
            </a:r>
            <a:r>
              <a:rPr lang="es-MX" sz="2200" dirty="0">
                <a:solidFill>
                  <a:schemeClr val="tx1"/>
                </a:solidFill>
              </a:rPr>
              <a:t> es todo el plano </a:t>
            </a:r>
            <a:r>
              <a:rPr lang="es-MX" sz="2200" dirty="0">
                <a:solidFill>
                  <a:schemeClr val="tx1"/>
                </a:solidFill>
                <a:latin typeface="Times New Roman" panose="02020603050405020304" pitchFamily="18" charset="0"/>
                <a:cs typeface="Times New Roman" panose="02020603050405020304" pitchFamily="18" charset="0"/>
              </a:rPr>
              <a:t>R</a:t>
            </a:r>
            <a:r>
              <a:rPr lang="es-MX" sz="2200" baseline="30000" dirty="0">
                <a:solidFill>
                  <a:schemeClr val="tx1"/>
                </a:solidFill>
                <a:latin typeface="Times New Roman" panose="02020603050405020304" pitchFamily="18" charset="0"/>
                <a:cs typeface="Times New Roman" panose="02020603050405020304" pitchFamily="18" charset="0"/>
              </a:rPr>
              <a:t>2</a:t>
            </a:r>
            <a:r>
              <a:rPr lang="es-MX" sz="2200" dirty="0">
                <a:solidFill>
                  <a:schemeClr val="tx1"/>
                </a:solidFill>
              </a:rPr>
              <a:t>,y la función cumple todas las condiciones del teorema por ser </a:t>
            </a:r>
            <a:r>
              <a:rPr lang="es-MX" sz="2200" dirty="0" err="1">
                <a:solidFill>
                  <a:schemeClr val="tx1"/>
                </a:solidFill>
              </a:rPr>
              <a:t>polinómica</a:t>
            </a:r>
            <a:r>
              <a:rPr lang="es-MX" sz="2200" dirty="0">
                <a:solidFill>
                  <a:schemeClr val="tx1"/>
                </a:solidFill>
              </a:rPr>
              <a:t>.</a:t>
            </a:r>
          </a:p>
          <a:p>
            <a:pPr algn="just"/>
            <a:r>
              <a:rPr lang="es-MX" sz="2200" dirty="0" smtClean="0">
                <a:solidFill>
                  <a:schemeClr val="tx1"/>
                </a:solidFill>
              </a:rPr>
              <a:t>Calculemos </a:t>
            </a:r>
            <a:r>
              <a:rPr lang="es-MX" sz="2200" dirty="0">
                <a:solidFill>
                  <a:schemeClr val="tx1"/>
                </a:solidFill>
              </a:rPr>
              <a:t>en primer lugar los puntos críticos</a:t>
            </a:r>
            <a:r>
              <a:rPr lang="es-MX" sz="2200" dirty="0" smtClean="0">
                <a:solidFill>
                  <a:schemeClr val="tx1"/>
                </a:solidFill>
              </a:rPr>
              <a:t>:</a:t>
            </a:r>
          </a:p>
          <a:p>
            <a:pPr algn="just"/>
            <a:endParaRPr lang="es-MX" sz="2200" dirty="0">
              <a:solidFill>
                <a:srgbClr val="C00000"/>
              </a:solidFill>
            </a:endParaRPr>
          </a:p>
          <a:p>
            <a:pPr algn="just"/>
            <a:endParaRPr lang="es-ES" sz="2200" dirty="0" smtClean="0">
              <a:solidFill>
                <a:srgbClr val="C00000"/>
              </a:solidFill>
            </a:endParaRPr>
          </a:p>
          <a:p>
            <a:pPr algn="just"/>
            <a:endParaRPr lang="es-ES" sz="2200" dirty="0" smtClean="0">
              <a:solidFill>
                <a:srgbClr val="C00000"/>
              </a:solidFill>
            </a:endParaRPr>
          </a:p>
          <a:p>
            <a:pPr algn="just"/>
            <a:endParaRPr lang="es-ES" sz="2200" dirty="0">
              <a:solidFill>
                <a:srgbClr val="C00000"/>
              </a:solidFill>
            </a:endParaRPr>
          </a:p>
          <a:p>
            <a:pPr algn="just"/>
            <a:endParaRPr lang="es-ES" sz="2200" dirty="0" smtClean="0">
              <a:solidFill>
                <a:schemeClr val="tx1"/>
              </a:solidFill>
            </a:endParaRPr>
          </a:p>
          <a:p>
            <a:pPr algn="just"/>
            <a:r>
              <a:rPr lang="es-ES" sz="2200" dirty="0" smtClean="0">
                <a:solidFill>
                  <a:schemeClr val="tx1"/>
                </a:solidFill>
              </a:rPr>
              <a:t>Luego </a:t>
            </a:r>
            <a:endParaRPr lang="es-ES" sz="2200" dirty="0">
              <a:solidFill>
                <a:schemeClr val="tx1"/>
              </a:solidFill>
            </a:endParaRPr>
          </a:p>
          <a:p>
            <a:pPr algn="just"/>
            <a:endParaRPr lang="es-ES" sz="2200" dirty="0" smtClean="0">
              <a:solidFill>
                <a:srgbClr val="C00000"/>
              </a:solidFill>
            </a:endParaRPr>
          </a:p>
          <a:p>
            <a:pPr algn="just"/>
            <a:endParaRPr lang="es-ES" sz="2200" dirty="0">
              <a:solidFill>
                <a:srgbClr val="C00000"/>
              </a:solidFill>
            </a:endParaRPr>
          </a:p>
          <a:p>
            <a:pPr algn="just"/>
            <a:r>
              <a:rPr lang="es-MX" sz="2200" dirty="0">
                <a:solidFill>
                  <a:schemeClr val="tx1"/>
                </a:solidFill>
              </a:rPr>
              <a:t>Los correspondientes valores de y serán: </a:t>
            </a:r>
            <a:r>
              <a:rPr lang="es-ES" sz="2200" dirty="0" smtClean="0">
                <a:solidFill>
                  <a:srgbClr val="C00000"/>
                </a:solidFill>
              </a:rPr>
              <a:t> </a:t>
            </a:r>
            <a:endParaRPr lang="es-ES" sz="2200" dirty="0">
              <a:solidFill>
                <a:srgbClr val="C00000"/>
              </a:solidFill>
            </a:endParaRPr>
          </a:p>
          <a:p>
            <a:endParaRPr lang="es-MX" sz="2200" dirty="0"/>
          </a:p>
        </p:txBody>
      </p:sp>
      <p:sp>
        <p:nvSpPr>
          <p:cNvPr id="5" name="4 Marcador de número de diapositiva"/>
          <p:cNvSpPr>
            <a:spLocks noGrp="1"/>
          </p:cNvSpPr>
          <p:nvPr>
            <p:ph type="sldNum" sz="quarter" idx="12"/>
          </p:nvPr>
        </p:nvSpPr>
        <p:spPr>
          <a:xfrm>
            <a:off x="8088086" y="6356350"/>
            <a:ext cx="2743200" cy="365125"/>
          </a:xfrm>
        </p:spPr>
        <p:txBody>
          <a:bodyPr/>
          <a:lstStyle/>
          <a:p>
            <a:fld id="{6D22F896-40B5-4ADD-8801-0D06FADFA095}" type="slidenum">
              <a:rPr lang="en-US" smtClean="0"/>
              <a:t>33</a:t>
            </a:fld>
            <a:endParaRPr lang="en-US" dirty="0"/>
          </a:p>
        </p:txBody>
      </p:sp>
      <p:sp>
        <p:nvSpPr>
          <p:cNvPr id="6" name="Rectangle 5"/>
          <p:cNvSpPr>
            <a:spLocks noChangeArrowheads="1"/>
          </p:cNvSpPr>
          <p:nvPr/>
        </p:nvSpPr>
        <p:spPr bwMode="auto">
          <a:xfrm>
            <a:off x="2922587" y="31854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3035879337"/>
              </p:ext>
            </p:extLst>
          </p:nvPr>
        </p:nvGraphicFramePr>
        <p:xfrm>
          <a:off x="1360160" y="2798322"/>
          <a:ext cx="6556576" cy="811487"/>
        </p:xfrm>
        <a:graphic>
          <a:graphicData uri="http://schemas.openxmlformats.org/presentationml/2006/ole">
            <mc:AlternateContent xmlns:mc="http://schemas.openxmlformats.org/markup-compatibility/2006">
              <mc:Choice xmlns:v="urn:schemas-microsoft-com:vml" Requires="v">
                <p:oleObj spid="_x0000_s84221" name="Ecuación" r:id="rId3" imgW="4483100" imgH="508000" progId="Equation.3">
                  <p:embed/>
                </p:oleObj>
              </mc:Choice>
              <mc:Fallback>
                <p:oleObj name="Ecuación" r:id="rId3" imgW="4483100" imgH="5080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0160" y="2798322"/>
                        <a:ext cx="6556576" cy="811487"/>
                      </a:xfrm>
                      <a:prstGeom prst="rect">
                        <a:avLst/>
                      </a:prstGeom>
                      <a:noFill/>
                    </p:spPr>
                  </p:pic>
                </p:oleObj>
              </mc:Fallback>
            </mc:AlternateContent>
          </a:graphicData>
        </a:graphic>
      </p:graphicFrame>
      <p:graphicFrame>
        <p:nvGraphicFramePr>
          <p:cNvPr id="9" name="Objeto 8"/>
          <p:cNvGraphicFramePr>
            <a:graphicFrameLocks noChangeAspect="1"/>
          </p:cNvGraphicFramePr>
          <p:nvPr>
            <p:extLst>
              <p:ext uri="{D42A27DB-BD31-4B8C-83A1-F6EECF244321}">
                <p14:modId xmlns:p14="http://schemas.microsoft.com/office/powerpoint/2010/main" val="908866199"/>
              </p:ext>
            </p:extLst>
          </p:nvPr>
        </p:nvGraphicFramePr>
        <p:xfrm>
          <a:off x="1360160" y="3625226"/>
          <a:ext cx="4224338" cy="1226625"/>
        </p:xfrm>
        <a:graphic>
          <a:graphicData uri="http://schemas.openxmlformats.org/presentationml/2006/ole">
            <mc:AlternateContent xmlns:mc="http://schemas.openxmlformats.org/markup-compatibility/2006">
              <mc:Choice xmlns:v="urn:schemas-microsoft-com:vml" Requires="v">
                <p:oleObj spid="_x0000_s84222" name="Ecuación" r:id="rId5" imgW="2692080" imgH="711000" progId="Equation.3">
                  <p:embed/>
                </p:oleObj>
              </mc:Choice>
              <mc:Fallback>
                <p:oleObj name="Ecuación" r:id="rId5" imgW="2692080" imgH="711000" progId="Equation.3">
                  <p:embed/>
                  <p:pic>
                    <p:nvPicPr>
                      <p:cNvPr id="0" name="Object 8"/>
                      <p:cNvPicPr>
                        <a:picLocks noChangeAspect="1" noChangeArrowheads="1"/>
                      </p:cNvPicPr>
                      <p:nvPr/>
                    </p:nvPicPr>
                    <p:blipFill>
                      <a:blip r:embed="rId6"/>
                      <a:srcRect/>
                      <a:stretch>
                        <a:fillRect/>
                      </a:stretch>
                    </p:blipFill>
                    <p:spPr bwMode="auto">
                      <a:xfrm>
                        <a:off x="1360160" y="3625226"/>
                        <a:ext cx="4224338" cy="1226625"/>
                      </a:xfrm>
                      <a:prstGeom prst="rect">
                        <a:avLst/>
                      </a:prstGeom>
                      <a:noFill/>
                    </p:spPr>
                  </p:pic>
                </p:oleObj>
              </mc:Fallback>
            </mc:AlternateContent>
          </a:graphicData>
        </a:graphic>
      </p:graphicFrame>
      <p:graphicFrame>
        <p:nvGraphicFramePr>
          <p:cNvPr id="11" name="Objeto 10"/>
          <p:cNvGraphicFramePr>
            <a:graphicFrameLocks noChangeAspect="1"/>
          </p:cNvGraphicFramePr>
          <p:nvPr>
            <p:extLst>
              <p:ext uri="{D42A27DB-BD31-4B8C-83A1-F6EECF244321}">
                <p14:modId xmlns:p14="http://schemas.microsoft.com/office/powerpoint/2010/main" val="766797717"/>
              </p:ext>
            </p:extLst>
          </p:nvPr>
        </p:nvGraphicFramePr>
        <p:xfrm>
          <a:off x="1360160" y="5259464"/>
          <a:ext cx="2558570" cy="866718"/>
        </p:xfrm>
        <a:graphic>
          <a:graphicData uri="http://schemas.openxmlformats.org/presentationml/2006/ole">
            <mc:AlternateContent xmlns:mc="http://schemas.openxmlformats.org/markup-compatibility/2006">
              <mc:Choice xmlns:v="urn:schemas-microsoft-com:vml" Requires="v">
                <p:oleObj spid="_x0000_s84223" name="Ecuación" r:id="rId7" imgW="1548728" imgH="482391" progId="Equation.3">
                  <p:embed/>
                </p:oleObj>
              </mc:Choice>
              <mc:Fallback>
                <p:oleObj name="Ecuación" r:id="rId7" imgW="1548728" imgH="482391"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60160" y="5259464"/>
                        <a:ext cx="2558570" cy="866718"/>
                      </a:xfrm>
                      <a:prstGeom prst="rect">
                        <a:avLst/>
                      </a:prstGeom>
                      <a:noFill/>
                    </p:spPr>
                  </p:pic>
                </p:oleObj>
              </mc:Fallback>
            </mc:AlternateContent>
          </a:graphicData>
        </a:graphic>
      </p:graphicFrame>
      <p:sp>
        <p:nvSpPr>
          <p:cNvPr id="12" name="Rectangle 1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3" name="Objeto 12"/>
          <p:cNvGraphicFramePr>
            <a:graphicFrameLocks noChangeAspect="1"/>
          </p:cNvGraphicFramePr>
          <p:nvPr>
            <p:extLst>
              <p:ext uri="{D42A27DB-BD31-4B8C-83A1-F6EECF244321}">
                <p14:modId xmlns:p14="http://schemas.microsoft.com/office/powerpoint/2010/main" val="979856112"/>
              </p:ext>
            </p:extLst>
          </p:nvPr>
        </p:nvGraphicFramePr>
        <p:xfrm>
          <a:off x="6373686" y="6041382"/>
          <a:ext cx="4978186" cy="658876"/>
        </p:xfrm>
        <a:graphic>
          <a:graphicData uri="http://schemas.openxmlformats.org/presentationml/2006/ole">
            <mc:AlternateContent xmlns:mc="http://schemas.openxmlformats.org/markup-compatibility/2006">
              <mc:Choice xmlns:v="urn:schemas-microsoft-com:vml" Requires="v">
                <p:oleObj spid="_x0000_s84224" name="Ecuación" r:id="rId9" imgW="3238500" imgH="431800" progId="Equation.3">
                  <p:embed/>
                </p:oleObj>
              </mc:Choice>
              <mc:Fallback>
                <p:oleObj name="Ecuación" r:id="rId9" imgW="3238500" imgH="431800" progId="Equation.3">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73686" y="6041382"/>
                        <a:ext cx="4978186" cy="658876"/>
                      </a:xfrm>
                      <a:prstGeom prst="rect">
                        <a:avLst/>
                      </a:prstGeom>
                      <a:noFill/>
                    </p:spPr>
                  </p:pic>
                </p:oleObj>
              </mc:Fallback>
            </mc:AlternateContent>
          </a:graphicData>
        </a:graphic>
      </p:graphicFrame>
      <p:cxnSp>
        <p:nvCxnSpPr>
          <p:cNvPr id="14" name="11 Conector recto"/>
          <p:cNvCxnSpPr/>
          <p:nvPr/>
        </p:nvCxnSpPr>
        <p:spPr>
          <a:xfrm flipV="1">
            <a:off x="892653"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89016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7919" y="445797"/>
            <a:ext cx="8911687" cy="410211"/>
          </a:xfrm>
        </p:spPr>
        <p:txBody>
          <a:bodyPr>
            <a:normAutofit/>
          </a:bodyPr>
          <a:lstStyle/>
          <a:p>
            <a:r>
              <a:rPr lang="es-MX" sz="2000" i="1" dirty="0">
                <a:solidFill>
                  <a:schemeClr val="tx1"/>
                </a:solidFill>
                <a:latin typeface="Times New Roman" panose="02020603050405020304" pitchFamily="18" charset="0"/>
                <a:cs typeface="Times New Roman" panose="02020603050405020304" pitchFamily="18" charset="0"/>
              </a:rPr>
              <a:t>z</a:t>
            </a:r>
            <a:r>
              <a:rPr lang="es-MX" sz="2000" dirty="0">
                <a:solidFill>
                  <a:schemeClr val="tx1"/>
                </a:solidFill>
                <a:latin typeface="Times New Roman" panose="02020603050405020304" pitchFamily="18" charset="0"/>
                <a:cs typeface="Times New Roman" panose="02020603050405020304" pitchFamily="18" charset="0"/>
              </a:rPr>
              <a:t> = </a:t>
            </a:r>
            <a:r>
              <a:rPr lang="es-MX" sz="2000" i="1" dirty="0">
                <a:solidFill>
                  <a:schemeClr val="tx1"/>
                </a:solidFill>
                <a:latin typeface="Times New Roman" panose="02020603050405020304" pitchFamily="18" charset="0"/>
                <a:cs typeface="Times New Roman" panose="02020603050405020304" pitchFamily="18" charset="0"/>
              </a:rPr>
              <a:t>x</a:t>
            </a:r>
            <a:r>
              <a:rPr lang="es-MX" sz="2000" baseline="30000" dirty="0">
                <a:solidFill>
                  <a:schemeClr val="tx1"/>
                </a:solidFill>
                <a:latin typeface="Times New Roman" panose="02020603050405020304" pitchFamily="18" charset="0"/>
                <a:cs typeface="Times New Roman" panose="02020603050405020304" pitchFamily="18" charset="0"/>
              </a:rPr>
              <a:t>3</a:t>
            </a:r>
            <a:r>
              <a:rPr lang="es-MX" sz="2000" dirty="0">
                <a:solidFill>
                  <a:schemeClr val="tx1"/>
                </a:solidFill>
                <a:latin typeface="Times New Roman" panose="02020603050405020304" pitchFamily="18" charset="0"/>
                <a:cs typeface="Times New Roman" panose="02020603050405020304" pitchFamily="18" charset="0"/>
              </a:rPr>
              <a:t> + 3</a:t>
            </a:r>
            <a:r>
              <a:rPr lang="es-MX" sz="2000" i="1" dirty="0">
                <a:solidFill>
                  <a:schemeClr val="tx1"/>
                </a:solidFill>
                <a:latin typeface="Times New Roman" panose="02020603050405020304" pitchFamily="18" charset="0"/>
                <a:cs typeface="Times New Roman" panose="02020603050405020304" pitchFamily="18" charset="0"/>
              </a:rPr>
              <a:t>xy</a:t>
            </a:r>
            <a:r>
              <a:rPr lang="es-MX" sz="2000" baseline="30000" dirty="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 – 15</a:t>
            </a:r>
            <a:r>
              <a:rPr lang="es-MX" sz="2000" i="1" dirty="0">
                <a:solidFill>
                  <a:schemeClr val="tx1"/>
                </a:solidFill>
                <a:latin typeface="Times New Roman" panose="02020603050405020304" pitchFamily="18" charset="0"/>
                <a:cs typeface="Times New Roman" panose="02020603050405020304" pitchFamily="18" charset="0"/>
              </a:rPr>
              <a:t>x</a:t>
            </a:r>
            <a:r>
              <a:rPr lang="es-MX" sz="2000" dirty="0">
                <a:solidFill>
                  <a:schemeClr val="tx1"/>
                </a:solidFill>
                <a:latin typeface="Times New Roman" panose="02020603050405020304" pitchFamily="18" charset="0"/>
                <a:cs typeface="Times New Roman" panose="02020603050405020304" pitchFamily="18" charset="0"/>
              </a:rPr>
              <a:t> - 12</a:t>
            </a:r>
            <a:r>
              <a:rPr lang="es-MX" sz="2000" i="1" dirty="0">
                <a:solidFill>
                  <a:schemeClr val="tx1"/>
                </a:solidFill>
                <a:latin typeface="Times New Roman" panose="02020603050405020304" pitchFamily="18" charset="0"/>
                <a:cs typeface="Times New Roman" panose="02020603050405020304" pitchFamily="18" charset="0"/>
              </a:rPr>
              <a:t>y</a:t>
            </a:r>
            <a:endParaRPr lang="es-MX" sz="2000" dirty="0">
              <a:solidFill>
                <a:schemeClr val="tx1"/>
              </a:solidFill>
            </a:endParaRPr>
          </a:p>
        </p:txBody>
      </p:sp>
      <p:sp>
        <p:nvSpPr>
          <p:cNvPr id="3" name="Marcador de contenido 2"/>
          <p:cNvSpPr>
            <a:spLocks noGrp="1"/>
          </p:cNvSpPr>
          <p:nvPr>
            <p:ph idx="1"/>
          </p:nvPr>
        </p:nvSpPr>
        <p:spPr>
          <a:xfrm>
            <a:off x="1228488" y="1469029"/>
            <a:ext cx="9840704" cy="5116743"/>
          </a:xfrm>
        </p:spPr>
        <p:txBody>
          <a:bodyPr>
            <a:noAutofit/>
          </a:bodyPr>
          <a:lstStyle/>
          <a:p>
            <a:pPr algn="just"/>
            <a:r>
              <a:rPr lang="es-ES" sz="2000" dirty="0">
                <a:solidFill>
                  <a:schemeClr val="tx1"/>
                </a:solidFill>
              </a:rPr>
              <a:t>Obtengamos el </a:t>
            </a:r>
            <a:r>
              <a:rPr lang="es-ES" sz="2000" dirty="0" err="1">
                <a:solidFill>
                  <a:schemeClr val="tx1"/>
                </a:solidFill>
              </a:rPr>
              <a:t>hessiano</a:t>
            </a:r>
            <a:r>
              <a:rPr lang="es-ES" sz="2000" dirty="0">
                <a:solidFill>
                  <a:schemeClr val="tx1"/>
                </a:solidFill>
              </a:rPr>
              <a:t>: </a:t>
            </a:r>
            <a:endParaRPr lang="es-ES" sz="2000" dirty="0" smtClean="0">
              <a:solidFill>
                <a:schemeClr val="tx1"/>
              </a:solidFill>
            </a:endParaRPr>
          </a:p>
          <a:p>
            <a:pPr algn="just"/>
            <a:endParaRPr lang="es-ES" sz="2000" dirty="0">
              <a:solidFill>
                <a:schemeClr val="tx1"/>
              </a:solidFill>
            </a:endParaRPr>
          </a:p>
          <a:p>
            <a:pPr algn="just">
              <a:lnSpc>
                <a:spcPct val="150000"/>
              </a:lnSpc>
            </a:pPr>
            <a:r>
              <a:rPr lang="es-MX" sz="2000" i="1" dirty="0" err="1" smtClean="0">
                <a:solidFill>
                  <a:schemeClr val="tx1"/>
                </a:solidFill>
                <a:latin typeface="Times New Roman" panose="02020603050405020304" pitchFamily="18" charset="0"/>
                <a:cs typeface="Times New Roman" panose="02020603050405020304" pitchFamily="18" charset="0"/>
              </a:rPr>
              <a:t>z</a:t>
            </a:r>
            <a:r>
              <a:rPr lang="es-MX" sz="2000" i="1" baseline="-25000" dirty="0" err="1" smtClean="0">
                <a:solidFill>
                  <a:schemeClr val="tx1"/>
                </a:solidFill>
                <a:latin typeface="Times New Roman" panose="02020603050405020304" pitchFamily="18" charset="0"/>
                <a:cs typeface="Times New Roman" panose="02020603050405020304" pitchFamily="18" charset="0"/>
              </a:rPr>
              <a:t>xx</a:t>
            </a:r>
            <a:r>
              <a:rPr lang="es-MX" sz="2000" baseline="-25000" dirty="0" smtClean="0">
                <a:solidFill>
                  <a:schemeClr val="tx1"/>
                </a:solidFill>
                <a:latin typeface="Times New Roman" panose="02020603050405020304" pitchFamily="18" charset="0"/>
                <a:cs typeface="Times New Roman" panose="02020603050405020304" pitchFamily="18" charset="0"/>
              </a:rPr>
              <a:t> </a:t>
            </a:r>
            <a:r>
              <a:rPr lang="es-MX" sz="2000" dirty="0">
                <a:solidFill>
                  <a:schemeClr val="tx1"/>
                </a:solidFill>
                <a:latin typeface="Times New Roman" panose="02020603050405020304" pitchFamily="18" charset="0"/>
                <a:cs typeface="Times New Roman" panose="02020603050405020304" pitchFamily="18" charset="0"/>
              </a:rPr>
              <a:t>= 6</a:t>
            </a:r>
            <a:r>
              <a:rPr lang="es-MX" sz="2000" i="1" dirty="0">
                <a:solidFill>
                  <a:schemeClr val="tx1"/>
                </a:solidFill>
                <a:latin typeface="Times New Roman" panose="02020603050405020304" pitchFamily="18" charset="0"/>
                <a:cs typeface="Times New Roman" panose="02020603050405020304" pitchFamily="18" charset="0"/>
              </a:rPr>
              <a:t>x</a:t>
            </a:r>
            <a:r>
              <a:rPr lang="es-MX" sz="2000" dirty="0">
                <a:solidFill>
                  <a:schemeClr val="tx1"/>
                </a:solidFill>
                <a:latin typeface="Times New Roman" panose="02020603050405020304" pitchFamily="18" charset="0"/>
                <a:cs typeface="Times New Roman" panose="02020603050405020304" pitchFamily="18" charset="0"/>
              </a:rPr>
              <a:t>, </a:t>
            </a:r>
            <a:r>
              <a:rPr lang="es-MX" sz="2000" dirty="0" smtClean="0">
                <a:solidFill>
                  <a:schemeClr val="tx1"/>
                </a:solidFill>
                <a:latin typeface="Times New Roman" panose="02020603050405020304" pitchFamily="18" charset="0"/>
                <a:cs typeface="Times New Roman" panose="02020603050405020304" pitchFamily="18" charset="0"/>
              </a:rPr>
              <a:t>  </a:t>
            </a:r>
            <a:r>
              <a:rPr lang="es-MX" sz="2000" i="1" dirty="0" err="1" smtClean="0">
                <a:solidFill>
                  <a:schemeClr val="tx1"/>
                </a:solidFill>
                <a:latin typeface="Times New Roman" panose="02020603050405020304" pitchFamily="18" charset="0"/>
                <a:cs typeface="Times New Roman" panose="02020603050405020304" pitchFamily="18" charset="0"/>
              </a:rPr>
              <a:t>z</a:t>
            </a:r>
            <a:r>
              <a:rPr lang="es-MX" sz="2000" i="1" baseline="-25000" dirty="0" err="1" smtClean="0">
                <a:solidFill>
                  <a:schemeClr val="tx1"/>
                </a:solidFill>
                <a:latin typeface="Times New Roman" panose="02020603050405020304" pitchFamily="18" charset="0"/>
                <a:cs typeface="Times New Roman" panose="02020603050405020304" pitchFamily="18" charset="0"/>
              </a:rPr>
              <a:t>yy</a:t>
            </a:r>
            <a:r>
              <a:rPr lang="es-MX" sz="2000" dirty="0" smtClean="0">
                <a:solidFill>
                  <a:schemeClr val="tx1"/>
                </a:solidFill>
                <a:latin typeface="Times New Roman" panose="02020603050405020304" pitchFamily="18" charset="0"/>
                <a:cs typeface="Times New Roman" panose="02020603050405020304" pitchFamily="18" charset="0"/>
              </a:rPr>
              <a:t> </a:t>
            </a:r>
            <a:r>
              <a:rPr lang="es-MX" sz="2000" dirty="0">
                <a:solidFill>
                  <a:schemeClr val="tx1"/>
                </a:solidFill>
                <a:latin typeface="Times New Roman" panose="02020603050405020304" pitchFamily="18" charset="0"/>
                <a:cs typeface="Times New Roman" panose="02020603050405020304" pitchFamily="18" charset="0"/>
              </a:rPr>
              <a:t>= 6</a:t>
            </a:r>
            <a:r>
              <a:rPr lang="es-MX" sz="2000" i="1" dirty="0">
                <a:solidFill>
                  <a:schemeClr val="tx1"/>
                </a:solidFill>
                <a:latin typeface="Times New Roman" panose="02020603050405020304" pitchFamily="18" charset="0"/>
                <a:cs typeface="Times New Roman" panose="02020603050405020304" pitchFamily="18" charset="0"/>
              </a:rPr>
              <a:t>x</a:t>
            </a:r>
            <a:r>
              <a:rPr lang="es-MX" sz="2000" dirty="0">
                <a:solidFill>
                  <a:schemeClr val="tx1"/>
                </a:solidFill>
                <a:latin typeface="Times New Roman" panose="02020603050405020304" pitchFamily="18" charset="0"/>
                <a:cs typeface="Times New Roman" panose="02020603050405020304" pitchFamily="18" charset="0"/>
              </a:rPr>
              <a:t>, </a:t>
            </a:r>
            <a:r>
              <a:rPr lang="es-MX" sz="2000" dirty="0" smtClean="0">
                <a:solidFill>
                  <a:schemeClr val="tx1"/>
                </a:solidFill>
                <a:latin typeface="Times New Roman" panose="02020603050405020304" pitchFamily="18" charset="0"/>
                <a:cs typeface="Times New Roman" panose="02020603050405020304" pitchFamily="18" charset="0"/>
              </a:rPr>
              <a:t>   </a:t>
            </a:r>
            <a:r>
              <a:rPr lang="es-MX" sz="2000" i="1" dirty="0" err="1" smtClean="0">
                <a:solidFill>
                  <a:schemeClr val="tx1"/>
                </a:solidFill>
                <a:latin typeface="Times New Roman" panose="02020603050405020304" pitchFamily="18" charset="0"/>
                <a:cs typeface="Times New Roman" panose="02020603050405020304" pitchFamily="18" charset="0"/>
              </a:rPr>
              <a:t>z</a:t>
            </a:r>
            <a:r>
              <a:rPr lang="es-MX" sz="2000" i="1" baseline="-25000" dirty="0" err="1" smtClean="0">
                <a:solidFill>
                  <a:schemeClr val="tx1"/>
                </a:solidFill>
                <a:latin typeface="Times New Roman" panose="02020603050405020304" pitchFamily="18" charset="0"/>
                <a:cs typeface="Times New Roman" panose="02020603050405020304" pitchFamily="18" charset="0"/>
              </a:rPr>
              <a:t>xy</a:t>
            </a:r>
            <a:r>
              <a:rPr lang="es-MX" sz="2000" i="1" dirty="0" smtClean="0">
                <a:solidFill>
                  <a:schemeClr val="tx1"/>
                </a:solidFill>
                <a:latin typeface="Times New Roman" panose="02020603050405020304" pitchFamily="18" charset="0"/>
                <a:cs typeface="Times New Roman" panose="02020603050405020304" pitchFamily="18" charset="0"/>
              </a:rPr>
              <a:t> </a:t>
            </a:r>
            <a:r>
              <a:rPr lang="es-MX" sz="2000" dirty="0">
                <a:solidFill>
                  <a:schemeClr val="tx1"/>
                </a:solidFill>
                <a:latin typeface="Times New Roman" panose="02020603050405020304" pitchFamily="18" charset="0"/>
                <a:cs typeface="Times New Roman" panose="02020603050405020304" pitchFamily="18" charset="0"/>
              </a:rPr>
              <a:t>= 6</a:t>
            </a:r>
            <a:r>
              <a:rPr lang="es-MX" sz="2000" i="1" dirty="0">
                <a:solidFill>
                  <a:schemeClr val="tx1"/>
                </a:solidFill>
                <a:latin typeface="Times New Roman" panose="02020603050405020304" pitchFamily="18" charset="0"/>
                <a:cs typeface="Times New Roman" panose="02020603050405020304" pitchFamily="18" charset="0"/>
              </a:rPr>
              <a:t>y</a:t>
            </a:r>
            <a:r>
              <a:rPr lang="es-MX" sz="2000" dirty="0">
                <a:solidFill>
                  <a:schemeClr val="tx1"/>
                </a:solidFill>
                <a:latin typeface="Times New Roman" panose="02020603050405020304" pitchFamily="18" charset="0"/>
                <a:cs typeface="Times New Roman" panose="02020603050405020304" pitchFamily="18" charset="0"/>
              </a:rPr>
              <a:t>  </a:t>
            </a:r>
            <a:r>
              <a:rPr lang="es-MX" sz="2000" i="1" dirty="0">
                <a:solidFill>
                  <a:schemeClr val="tx1"/>
                </a:solidFill>
                <a:latin typeface="Times New Roman" panose="02020603050405020304" pitchFamily="18" charset="0"/>
                <a:cs typeface="Times New Roman" panose="02020603050405020304" pitchFamily="18" charset="0"/>
              </a:rPr>
              <a:t>H</a:t>
            </a:r>
            <a:r>
              <a:rPr lang="es-MX" sz="2000" dirty="0">
                <a:solidFill>
                  <a:schemeClr val="tx1"/>
                </a:solidFill>
                <a:latin typeface="Times New Roman" panose="02020603050405020304" pitchFamily="18" charset="0"/>
                <a:cs typeface="Times New Roman" panose="02020603050405020304" pitchFamily="18" charset="0"/>
              </a:rPr>
              <a:t>(</a:t>
            </a:r>
            <a:r>
              <a:rPr lang="es-MX" sz="2000" i="1" dirty="0">
                <a:solidFill>
                  <a:schemeClr val="tx1"/>
                </a:solidFill>
                <a:latin typeface="Times New Roman" panose="02020603050405020304" pitchFamily="18" charset="0"/>
                <a:cs typeface="Times New Roman" panose="02020603050405020304" pitchFamily="18" charset="0"/>
              </a:rPr>
              <a:t>x, y</a:t>
            </a:r>
            <a:r>
              <a:rPr lang="es-MX" sz="2000" dirty="0">
                <a:solidFill>
                  <a:schemeClr val="tx1"/>
                </a:solidFill>
                <a:latin typeface="Times New Roman" panose="02020603050405020304" pitchFamily="18" charset="0"/>
                <a:cs typeface="Times New Roman" panose="02020603050405020304" pitchFamily="18" charset="0"/>
              </a:rPr>
              <a:t>) = 36</a:t>
            </a:r>
            <a:r>
              <a:rPr lang="es-MX" sz="2000" i="1" dirty="0">
                <a:solidFill>
                  <a:schemeClr val="tx1"/>
                </a:solidFill>
                <a:latin typeface="Times New Roman" panose="02020603050405020304" pitchFamily="18" charset="0"/>
                <a:cs typeface="Times New Roman" panose="02020603050405020304" pitchFamily="18" charset="0"/>
              </a:rPr>
              <a:t>x</a:t>
            </a:r>
            <a:r>
              <a:rPr lang="es-MX" sz="2000" baseline="30000" dirty="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-36</a:t>
            </a:r>
            <a:r>
              <a:rPr lang="es-MX" sz="2000" i="1" dirty="0">
                <a:solidFill>
                  <a:schemeClr val="tx1"/>
                </a:solidFill>
                <a:latin typeface="Times New Roman" panose="02020603050405020304" pitchFamily="18" charset="0"/>
                <a:cs typeface="Times New Roman" panose="02020603050405020304" pitchFamily="18" charset="0"/>
              </a:rPr>
              <a:t>y</a:t>
            </a:r>
            <a:r>
              <a:rPr lang="es-MX" sz="2000" baseline="30000" dirty="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 = </a:t>
            </a:r>
            <a:r>
              <a:rPr lang="es-MX" sz="2000" dirty="0" smtClean="0">
                <a:solidFill>
                  <a:schemeClr val="tx1"/>
                </a:solidFill>
                <a:latin typeface="Times New Roman" panose="02020603050405020304" pitchFamily="18" charset="0"/>
                <a:cs typeface="Times New Roman" panose="02020603050405020304" pitchFamily="18" charset="0"/>
              </a:rPr>
              <a:t>36(</a:t>
            </a:r>
            <a:r>
              <a:rPr lang="es-MX" sz="2000" i="1" dirty="0" smtClean="0">
                <a:solidFill>
                  <a:schemeClr val="tx1"/>
                </a:solidFill>
                <a:latin typeface="Times New Roman" panose="02020603050405020304" pitchFamily="18" charset="0"/>
                <a:cs typeface="Times New Roman" panose="02020603050405020304" pitchFamily="18" charset="0"/>
              </a:rPr>
              <a:t>x</a:t>
            </a:r>
            <a:r>
              <a:rPr lang="es-MX" sz="2000" baseline="30000" dirty="0" smtClean="0">
                <a:solidFill>
                  <a:schemeClr val="tx1"/>
                </a:solidFill>
                <a:latin typeface="Times New Roman" panose="02020603050405020304" pitchFamily="18" charset="0"/>
                <a:cs typeface="Times New Roman" panose="02020603050405020304" pitchFamily="18" charset="0"/>
              </a:rPr>
              <a:t>2 </a:t>
            </a:r>
            <a:r>
              <a:rPr lang="es-MX" sz="2000" dirty="0">
                <a:solidFill>
                  <a:schemeClr val="tx1"/>
                </a:solidFill>
                <a:latin typeface="Times New Roman" panose="02020603050405020304" pitchFamily="18" charset="0"/>
                <a:cs typeface="Times New Roman" panose="02020603050405020304" pitchFamily="18" charset="0"/>
              </a:rPr>
              <a:t>–</a:t>
            </a:r>
            <a:r>
              <a:rPr lang="es-MX" sz="2000" dirty="0" smtClean="0">
                <a:solidFill>
                  <a:schemeClr val="tx1"/>
                </a:solidFill>
                <a:latin typeface="Times New Roman" panose="02020603050405020304" pitchFamily="18" charset="0"/>
                <a:cs typeface="Times New Roman" panose="02020603050405020304" pitchFamily="18" charset="0"/>
              </a:rPr>
              <a:t> </a:t>
            </a:r>
            <a:r>
              <a:rPr lang="es-MX" sz="2000" i="1" dirty="0" smtClean="0">
                <a:solidFill>
                  <a:schemeClr val="tx1"/>
                </a:solidFill>
                <a:latin typeface="Times New Roman" panose="02020603050405020304" pitchFamily="18" charset="0"/>
                <a:cs typeface="Times New Roman" panose="02020603050405020304" pitchFamily="18" charset="0"/>
              </a:rPr>
              <a:t>y</a:t>
            </a:r>
            <a:r>
              <a:rPr lang="es-MX" sz="2000" baseline="30000" dirty="0" smtClean="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a:t>
            </a:r>
          </a:p>
          <a:p>
            <a:pPr algn="just">
              <a:lnSpc>
                <a:spcPct val="150000"/>
              </a:lnSpc>
            </a:pPr>
            <a:r>
              <a:rPr lang="es-MX" sz="2000" dirty="0" smtClean="0">
                <a:solidFill>
                  <a:schemeClr val="tx1"/>
                </a:solidFill>
              </a:rPr>
              <a:t>Calculemos </a:t>
            </a:r>
            <a:r>
              <a:rPr lang="es-MX" sz="2000" dirty="0">
                <a:solidFill>
                  <a:schemeClr val="tx1"/>
                </a:solidFill>
              </a:rPr>
              <a:t>el valor de </a:t>
            </a:r>
            <a:r>
              <a:rPr lang="es-MX" sz="2000" i="1" dirty="0">
                <a:solidFill>
                  <a:schemeClr val="tx1"/>
                </a:solidFill>
                <a:latin typeface="Times New Roman" panose="02020603050405020304" pitchFamily="18" charset="0"/>
                <a:cs typeface="Times New Roman" panose="02020603050405020304" pitchFamily="18" charset="0"/>
              </a:rPr>
              <a:t>H</a:t>
            </a:r>
            <a:r>
              <a:rPr lang="es-MX" sz="2000" dirty="0">
                <a:solidFill>
                  <a:schemeClr val="tx1"/>
                </a:solidFill>
                <a:latin typeface="Times New Roman" panose="02020603050405020304" pitchFamily="18" charset="0"/>
                <a:cs typeface="Times New Roman" panose="02020603050405020304" pitchFamily="18" charset="0"/>
              </a:rPr>
              <a:t>(</a:t>
            </a:r>
            <a:r>
              <a:rPr lang="es-MX" sz="2000" i="1" dirty="0">
                <a:solidFill>
                  <a:schemeClr val="tx1"/>
                </a:solidFill>
                <a:latin typeface="Times New Roman" panose="02020603050405020304" pitchFamily="18" charset="0"/>
                <a:cs typeface="Times New Roman" panose="02020603050405020304" pitchFamily="18" charset="0"/>
              </a:rPr>
              <a:t>x, y</a:t>
            </a:r>
            <a:r>
              <a:rPr lang="es-MX" sz="2000" dirty="0">
                <a:solidFill>
                  <a:schemeClr val="tx1"/>
                </a:solidFill>
                <a:latin typeface="Times New Roman" panose="02020603050405020304" pitchFamily="18" charset="0"/>
                <a:cs typeface="Times New Roman" panose="02020603050405020304" pitchFamily="18" charset="0"/>
              </a:rPr>
              <a:t>)</a:t>
            </a:r>
            <a:r>
              <a:rPr lang="es-MX" sz="2000" dirty="0" smtClean="0">
                <a:solidFill>
                  <a:schemeClr val="tx1"/>
                </a:solidFill>
              </a:rPr>
              <a:t> </a:t>
            </a:r>
            <a:r>
              <a:rPr lang="es-MX" sz="2000" dirty="0">
                <a:solidFill>
                  <a:schemeClr val="tx1"/>
                </a:solidFill>
              </a:rPr>
              <a:t>en cada punto crítico:</a:t>
            </a:r>
          </a:p>
          <a:p>
            <a:pPr algn="just">
              <a:lnSpc>
                <a:spcPct val="150000"/>
              </a:lnSpc>
            </a:pPr>
            <a:r>
              <a:rPr lang="es-MX" sz="2000" i="1" dirty="0" smtClean="0">
                <a:solidFill>
                  <a:schemeClr val="tx1"/>
                </a:solidFill>
                <a:latin typeface="Times New Roman" panose="02020603050405020304" pitchFamily="18" charset="0"/>
                <a:cs typeface="Times New Roman" panose="02020603050405020304" pitchFamily="18" charset="0"/>
              </a:rPr>
              <a:t>H</a:t>
            </a:r>
            <a:r>
              <a:rPr lang="es-MX" sz="2000" dirty="0" smtClean="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 1) = </a:t>
            </a:r>
            <a:r>
              <a:rPr lang="es-MX" sz="2000" dirty="0" smtClean="0">
                <a:solidFill>
                  <a:schemeClr val="tx1"/>
                </a:solidFill>
                <a:latin typeface="Times New Roman" panose="02020603050405020304" pitchFamily="18" charset="0"/>
                <a:cs typeface="Times New Roman" panose="02020603050405020304" pitchFamily="18" charset="0"/>
              </a:rPr>
              <a:t>36(4 – 1) &gt; 0</a:t>
            </a:r>
            <a:r>
              <a:rPr lang="es-MX" sz="2000" dirty="0">
                <a:solidFill>
                  <a:schemeClr val="tx1"/>
                </a:solidFill>
                <a:latin typeface="Times New Roman" panose="02020603050405020304" pitchFamily="18" charset="0"/>
                <a:cs typeface="Times New Roman" panose="02020603050405020304" pitchFamily="18" charset="0"/>
              </a:rPr>
              <a:t>, </a:t>
            </a:r>
            <a:r>
              <a:rPr lang="es-MX" sz="2000" dirty="0" smtClean="0">
                <a:solidFill>
                  <a:schemeClr val="tx1"/>
                </a:solidFill>
                <a:latin typeface="Times New Roman" panose="02020603050405020304" pitchFamily="18" charset="0"/>
                <a:cs typeface="Times New Roman" panose="02020603050405020304" pitchFamily="18" charset="0"/>
              </a:rPr>
              <a:t>  </a:t>
            </a:r>
            <a:r>
              <a:rPr lang="es-MX" sz="2000" i="1" dirty="0" err="1" smtClean="0">
                <a:solidFill>
                  <a:schemeClr val="tx1"/>
                </a:solidFill>
                <a:latin typeface="Times New Roman" panose="02020603050405020304" pitchFamily="18" charset="0"/>
                <a:cs typeface="Times New Roman" panose="02020603050405020304" pitchFamily="18" charset="0"/>
              </a:rPr>
              <a:t>z</a:t>
            </a:r>
            <a:r>
              <a:rPr lang="es-MX" sz="2000" i="1" baseline="-25000" dirty="0" err="1" smtClean="0">
                <a:solidFill>
                  <a:schemeClr val="tx1"/>
                </a:solidFill>
                <a:latin typeface="Times New Roman" panose="02020603050405020304" pitchFamily="18" charset="0"/>
                <a:cs typeface="Times New Roman" panose="02020603050405020304" pitchFamily="18" charset="0"/>
              </a:rPr>
              <a:t>xx</a:t>
            </a:r>
            <a:r>
              <a:rPr lang="es-MX" sz="2000" dirty="0" smtClean="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 1) = 12 </a:t>
            </a:r>
            <a:r>
              <a:rPr lang="es-MX" sz="2000"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000" dirty="0" smtClean="0">
                <a:solidFill>
                  <a:schemeClr val="tx1"/>
                </a:solidFill>
                <a:latin typeface="Times New Roman" panose="02020603050405020304" pitchFamily="18" charset="0"/>
                <a:cs typeface="Times New Roman" panose="02020603050405020304" pitchFamily="18" charset="0"/>
              </a:rPr>
              <a:t> </a:t>
            </a:r>
            <a:r>
              <a:rPr lang="es-MX" sz="2000" dirty="0">
                <a:solidFill>
                  <a:schemeClr val="tx1"/>
                </a:solidFill>
              </a:rPr>
              <a:t>en </a:t>
            </a:r>
            <a:r>
              <a:rPr lang="es-MX" sz="2000" i="1" dirty="0">
                <a:solidFill>
                  <a:schemeClr val="tx1"/>
                </a:solidFill>
                <a:latin typeface="Times New Roman" panose="02020603050405020304" pitchFamily="18" charset="0"/>
                <a:cs typeface="Times New Roman" panose="02020603050405020304" pitchFamily="18" charset="0"/>
              </a:rPr>
              <a:t>A</a:t>
            </a:r>
            <a:r>
              <a:rPr lang="es-MX" sz="2000" dirty="0">
                <a:solidFill>
                  <a:schemeClr val="tx1"/>
                </a:solidFill>
                <a:latin typeface="Times New Roman" panose="02020603050405020304" pitchFamily="18" charset="0"/>
                <a:cs typeface="Times New Roman" panose="02020603050405020304" pitchFamily="18" charset="0"/>
              </a:rPr>
              <a:t>(2, 1)</a:t>
            </a:r>
            <a:r>
              <a:rPr lang="es-MX" sz="2000" dirty="0">
                <a:solidFill>
                  <a:schemeClr val="tx1"/>
                </a:solidFill>
              </a:rPr>
              <a:t> hay mínimo relativo con valor </a:t>
            </a:r>
            <a:r>
              <a:rPr lang="es-ES" sz="2000" i="1" dirty="0" smtClean="0">
                <a:solidFill>
                  <a:schemeClr val="tx1"/>
                </a:solidFill>
                <a:latin typeface="Times New Roman" panose="02020603050405020304" pitchFamily="18" charset="0"/>
                <a:cs typeface="Times New Roman" panose="02020603050405020304" pitchFamily="18" charset="0"/>
              </a:rPr>
              <a:t>z</a:t>
            </a:r>
            <a:r>
              <a:rPr lang="es-ES" sz="2000" dirty="0" smtClean="0">
                <a:solidFill>
                  <a:schemeClr val="tx1"/>
                </a:solidFill>
                <a:latin typeface="Times New Roman" panose="02020603050405020304" pitchFamily="18" charset="0"/>
                <a:cs typeface="Times New Roman" panose="02020603050405020304" pitchFamily="18" charset="0"/>
              </a:rPr>
              <a:t>(2</a:t>
            </a:r>
            <a:r>
              <a:rPr lang="es-ES" sz="2000" dirty="0">
                <a:solidFill>
                  <a:schemeClr val="tx1"/>
                </a:solidFill>
                <a:latin typeface="Times New Roman" panose="02020603050405020304" pitchFamily="18" charset="0"/>
                <a:cs typeface="Times New Roman" panose="02020603050405020304" pitchFamily="18" charset="0"/>
              </a:rPr>
              <a:t>, 1) = </a:t>
            </a:r>
            <a:r>
              <a:rPr lang="es-ES" sz="2000" dirty="0" smtClean="0">
                <a:solidFill>
                  <a:schemeClr val="tx1"/>
                </a:solidFill>
                <a:latin typeface="Times New Roman" panose="02020603050405020304" pitchFamily="18" charset="0"/>
                <a:cs typeface="Times New Roman" panose="02020603050405020304" pitchFamily="18" charset="0"/>
              </a:rPr>
              <a:t>8 + 6 – 30 – 12 </a:t>
            </a:r>
            <a:r>
              <a:rPr lang="es-ES" sz="2000" dirty="0">
                <a:solidFill>
                  <a:schemeClr val="tx1"/>
                </a:solidFill>
                <a:latin typeface="Times New Roman" panose="02020603050405020304" pitchFamily="18" charset="0"/>
                <a:cs typeface="Times New Roman" panose="02020603050405020304" pitchFamily="18" charset="0"/>
              </a:rPr>
              <a:t>= –</a:t>
            </a:r>
            <a:r>
              <a:rPr lang="es-ES" sz="2000" dirty="0" smtClean="0">
                <a:solidFill>
                  <a:schemeClr val="tx1"/>
                </a:solidFill>
                <a:latin typeface="Times New Roman" panose="02020603050405020304" pitchFamily="18" charset="0"/>
                <a:cs typeface="Times New Roman" panose="02020603050405020304" pitchFamily="18" charset="0"/>
              </a:rPr>
              <a:t> 28</a:t>
            </a:r>
            <a:r>
              <a:rPr lang="es-ES" sz="2000" dirty="0" smtClean="0">
                <a:solidFill>
                  <a:schemeClr val="tx1"/>
                </a:solidFill>
              </a:rPr>
              <a:t>.</a:t>
            </a:r>
            <a:endParaRPr lang="es-ES" sz="2000" dirty="0">
              <a:solidFill>
                <a:schemeClr val="tx1"/>
              </a:solidFill>
            </a:endParaRPr>
          </a:p>
          <a:p>
            <a:pPr algn="just">
              <a:lnSpc>
                <a:spcPct val="150000"/>
              </a:lnSpc>
            </a:pPr>
            <a:r>
              <a:rPr lang="es-MX" sz="2000" i="1" dirty="0" smtClean="0">
                <a:solidFill>
                  <a:schemeClr val="tx1"/>
                </a:solidFill>
                <a:latin typeface="Times New Roman" panose="02020603050405020304" pitchFamily="18" charset="0"/>
                <a:cs typeface="Times New Roman" panose="02020603050405020304" pitchFamily="18" charset="0"/>
              </a:rPr>
              <a:t>H</a:t>
            </a:r>
            <a:r>
              <a:rPr lang="es-MX" sz="2000" dirty="0" smtClean="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 </a:t>
            </a:r>
            <a:r>
              <a:rPr lang="es-MX" sz="2000" dirty="0" smtClean="0">
                <a:solidFill>
                  <a:schemeClr val="tx1"/>
                </a:solidFill>
                <a:latin typeface="Times New Roman" panose="02020603050405020304" pitchFamily="18" charset="0"/>
                <a:cs typeface="Times New Roman" panose="02020603050405020304" pitchFamily="18" charset="0"/>
              </a:rPr>
              <a:t>–1</a:t>
            </a:r>
            <a:r>
              <a:rPr lang="es-MX" sz="2000" dirty="0">
                <a:solidFill>
                  <a:schemeClr val="tx1"/>
                </a:solidFill>
                <a:latin typeface="Times New Roman" panose="02020603050405020304" pitchFamily="18" charset="0"/>
                <a:cs typeface="Times New Roman" panose="02020603050405020304" pitchFamily="18" charset="0"/>
              </a:rPr>
              <a:t>) = </a:t>
            </a:r>
            <a:r>
              <a:rPr lang="es-MX" sz="2000" dirty="0" smtClean="0">
                <a:solidFill>
                  <a:schemeClr val="tx1"/>
                </a:solidFill>
                <a:latin typeface="Times New Roman" panose="02020603050405020304" pitchFamily="18" charset="0"/>
                <a:cs typeface="Times New Roman" panose="02020603050405020304" pitchFamily="18" charset="0"/>
              </a:rPr>
              <a:t>36(4 – 1) &gt; 0</a:t>
            </a:r>
            <a:r>
              <a:rPr lang="es-MX" sz="2000" dirty="0">
                <a:solidFill>
                  <a:schemeClr val="tx1"/>
                </a:solidFill>
                <a:latin typeface="Times New Roman" panose="02020603050405020304" pitchFamily="18" charset="0"/>
                <a:cs typeface="Times New Roman" panose="02020603050405020304" pitchFamily="18" charset="0"/>
              </a:rPr>
              <a:t>, </a:t>
            </a:r>
            <a:r>
              <a:rPr lang="es-MX" sz="2000" dirty="0" smtClean="0">
                <a:solidFill>
                  <a:schemeClr val="tx1"/>
                </a:solidFill>
                <a:latin typeface="Times New Roman" panose="02020603050405020304" pitchFamily="18" charset="0"/>
                <a:cs typeface="Times New Roman" panose="02020603050405020304" pitchFamily="18" charset="0"/>
              </a:rPr>
              <a:t>  </a:t>
            </a:r>
            <a:r>
              <a:rPr lang="es-MX" sz="2000" i="1" dirty="0" err="1" smtClean="0">
                <a:solidFill>
                  <a:schemeClr val="tx1"/>
                </a:solidFill>
                <a:latin typeface="Times New Roman" panose="02020603050405020304" pitchFamily="18" charset="0"/>
                <a:cs typeface="Times New Roman" panose="02020603050405020304" pitchFamily="18" charset="0"/>
              </a:rPr>
              <a:t>z</a:t>
            </a:r>
            <a:r>
              <a:rPr lang="es-MX" sz="2000" i="1" baseline="-25000" dirty="0" err="1" smtClean="0">
                <a:solidFill>
                  <a:schemeClr val="tx1"/>
                </a:solidFill>
                <a:latin typeface="Times New Roman" panose="02020603050405020304" pitchFamily="18" charset="0"/>
                <a:cs typeface="Times New Roman" panose="02020603050405020304" pitchFamily="18" charset="0"/>
              </a:rPr>
              <a:t>xx</a:t>
            </a:r>
            <a:r>
              <a:rPr lang="es-MX" sz="2000" dirty="0" smtClean="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 </a:t>
            </a:r>
            <a:r>
              <a:rPr lang="es-MX" sz="2000" dirty="0" smtClean="0">
                <a:solidFill>
                  <a:schemeClr val="tx1"/>
                </a:solidFill>
                <a:latin typeface="Times New Roman" panose="02020603050405020304" pitchFamily="18" charset="0"/>
                <a:cs typeface="Times New Roman" panose="02020603050405020304" pitchFamily="18" charset="0"/>
              </a:rPr>
              <a:t>–1</a:t>
            </a:r>
            <a:r>
              <a:rPr lang="es-MX" sz="2000" dirty="0">
                <a:solidFill>
                  <a:schemeClr val="tx1"/>
                </a:solidFill>
                <a:latin typeface="Times New Roman" panose="02020603050405020304" pitchFamily="18" charset="0"/>
                <a:cs typeface="Times New Roman" panose="02020603050405020304" pitchFamily="18" charset="0"/>
              </a:rPr>
              <a:t>) = – </a:t>
            </a:r>
            <a:r>
              <a:rPr lang="es-MX" sz="2000" dirty="0" smtClean="0">
                <a:solidFill>
                  <a:schemeClr val="tx1"/>
                </a:solidFill>
                <a:latin typeface="Times New Roman" panose="02020603050405020304" pitchFamily="18" charset="0"/>
                <a:cs typeface="Times New Roman" panose="02020603050405020304" pitchFamily="18" charset="0"/>
              </a:rPr>
              <a:t>12 </a:t>
            </a:r>
            <a:r>
              <a:rPr lang="es-MX" sz="2000"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000" dirty="0" smtClean="0">
                <a:solidFill>
                  <a:schemeClr val="tx1"/>
                </a:solidFill>
                <a:latin typeface="Times New Roman" panose="02020603050405020304" pitchFamily="18" charset="0"/>
                <a:cs typeface="Times New Roman" panose="02020603050405020304" pitchFamily="18" charset="0"/>
              </a:rPr>
              <a:t> </a:t>
            </a:r>
            <a:r>
              <a:rPr lang="es-MX" sz="2000" dirty="0">
                <a:solidFill>
                  <a:schemeClr val="tx1"/>
                </a:solidFill>
              </a:rPr>
              <a:t>en </a:t>
            </a:r>
            <a:r>
              <a:rPr lang="es-MX" sz="2000" i="1" dirty="0">
                <a:solidFill>
                  <a:schemeClr val="tx1"/>
                </a:solidFill>
                <a:latin typeface="Times New Roman" panose="02020603050405020304" pitchFamily="18" charset="0"/>
                <a:cs typeface="Times New Roman" panose="02020603050405020304" pitchFamily="18" charset="0"/>
              </a:rPr>
              <a:t>B</a:t>
            </a:r>
            <a:r>
              <a:rPr lang="es-MX" sz="2000" dirty="0" smtClean="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 </a:t>
            </a:r>
            <a:r>
              <a:rPr lang="es-MX" sz="2000" dirty="0" smtClean="0">
                <a:solidFill>
                  <a:schemeClr val="tx1"/>
                </a:solidFill>
                <a:latin typeface="Times New Roman" panose="02020603050405020304" pitchFamily="18" charset="0"/>
                <a:cs typeface="Times New Roman" panose="02020603050405020304" pitchFamily="18" charset="0"/>
              </a:rPr>
              <a:t>–1</a:t>
            </a:r>
            <a:r>
              <a:rPr lang="es-MX" sz="2000" dirty="0">
                <a:solidFill>
                  <a:schemeClr val="tx1"/>
                </a:solidFill>
                <a:latin typeface="Times New Roman" panose="02020603050405020304" pitchFamily="18" charset="0"/>
                <a:cs typeface="Times New Roman" panose="02020603050405020304" pitchFamily="18" charset="0"/>
              </a:rPr>
              <a:t>)</a:t>
            </a:r>
            <a:r>
              <a:rPr lang="es-MX" sz="2000" dirty="0">
                <a:solidFill>
                  <a:schemeClr val="tx1"/>
                </a:solidFill>
              </a:rPr>
              <a:t> hay un máximo relativo </a:t>
            </a:r>
            <a:r>
              <a:rPr lang="es-MX" sz="2000" dirty="0" smtClean="0">
                <a:solidFill>
                  <a:schemeClr val="tx1"/>
                </a:solidFill>
              </a:rPr>
              <a:t> con </a:t>
            </a:r>
            <a:r>
              <a:rPr lang="es-MX" sz="2000" dirty="0">
                <a:solidFill>
                  <a:schemeClr val="tx1"/>
                </a:solidFill>
              </a:rPr>
              <a:t>valor </a:t>
            </a:r>
            <a:r>
              <a:rPr lang="es-MX" sz="2000" i="1" dirty="0">
                <a:solidFill>
                  <a:schemeClr val="tx1"/>
                </a:solidFill>
                <a:latin typeface="Times New Roman" panose="02020603050405020304" pitchFamily="18" charset="0"/>
                <a:cs typeface="Times New Roman" panose="02020603050405020304" pitchFamily="18" charset="0"/>
              </a:rPr>
              <a:t>z</a:t>
            </a:r>
            <a:r>
              <a:rPr lang="es-MX" sz="2000" dirty="0" smtClean="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 </a:t>
            </a:r>
            <a:r>
              <a:rPr lang="es-MX" sz="2000" dirty="0" smtClean="0">
                <a:solidFill>
                  <a:schemeClr val="tx1"/>
                </a:solidFill>
                <a:latin typeface="Times New Roman" panose="02020603050405020304" pitchFamily="18" charset="0"/>
                <a:cs typeface="Times New Roman" panose="02020603050405020304" pitchFamily="18" charset="0"/>
              </a:rPr>
              <a:t>–1</a:t>
            </a:r>
            <a:r>
              <a:rPr lang="es-MX" sz="2000" dirty="0">
                <a:solidFill>
                  <a:schemeClr val="tx1"/>
                </a:solidFill>
                <a:latin typeface="Times New Roman" panose="02020603050405020304" pitchFamily="18" charset="0"/>
                <a:cs typeface="Times New Roman" panose="02020603050405020304" pitchFamily="18" charset="0"/>
              </a:rPr>
              <a:t>) = –</a:t>
            </a:r>
            <a:r>
              <a:rPr lang="es-MX" sz="2000" dirty="0" smtClean="0">
                <a:solidFill>
                  <a:schemeClr val="tx1"/>
                </a:solidFill>
                <a:latin typeface="Times New Roman" panose="02020603050405020304" pitchFamily="18" charset="0"/>
                <a:cs typeface="Times New Roman" panose="02020603050405020304" pitchFamily="18" charset="0"/>
              </a:rPr>
              <a:t> 8 – 6 + 30 + 12 </a:t>
            </a:r>
            <a:r>
              <a:rPr lang="es-MX" sz="2000" dirty="0">
                <a:solidFill>
                  <a:schemeClr val="tx1"/>
                </a:solidFill>
                <a:latin typeface="Times New Roman" panose="02020603050405020304" pitchFamily="18" charset="0"/>
                <a:cs typeface="Times New Roman" panose="02020603050405020304" pitchFamily="18" charset="0"/>
              </a:rPr>
              <a:t>= 28</a:t>
            </a:r>
            <a:r>
              <a:rPr lang="es-MX" sz="2000" dirty="0">
                <a:solidFill>
                  <a:schemeClr val="tx1"/>
                </a:solidFill>
              </a:rPr>
              <a:t>.</a:t>
            </a:r>
          </a:p>
          <a:p>
            <a:pPr algn="just">
              <a:lnSpc>
                <a:spcPct val="150000"/>
              </a:lnSpc>
            </a:pPr>
            <a:r>
              <a:rPr lang="es-MX" sz="2000" i="1" dirty="0" smtClean="0">
                <a:solidFill>
                  <a:schemeClr val="tx1"/>
                </a:solidFill>
                <a:latin typeface="Times New Roman" panose="02020603050405020304" pitchFamily="18" charset="0"/>
                <a:cs typeface="Times New Roman" panose="02020603050405020304" pitchFamily="18" charset="0"/>
              </a:rPr>
              <a:t>H</a:t>
            </a:r>
            <a:r>
              <a:rPr lang="es-MX" sz="2000" dirty="0" smtClean="0">
                <a:solidFill>
                  <a:schemeClr val="tx1"/>
                </a:solidFill>
                <a:latin typeface="Times New Roman" panose="02020603050405020304" pitchFamily="18" charset="0"/>
                <a:cs typeface="Times New Roman" panose="02020603050405020304" pitchFamily="18" charset="0"/>
              </a:rPr>
              <a:t>(1</a:t>
            </a:r>
            <a:r>
              <a:rPr lang="es-MX" sz="2000" dirty="0">
                <a:solidFill>
                  <a:schemeClr val="tx1"/>
                </a:solidFill>
                <a:latin typeface="Times New Roman" panose="02020603050405020304" pitchFamily="18" charset="0"/>
                <a:cs typeface="Times New Roman" panose="02020603050405020304" pitchFamily="18" charset="0"/>
              </a:rPr>
              <a:t>, 2) = </a:t>
            </a:r>
            <a:r>
              <a:rPr lang="es-MX" sz="2000" dirty="0" smtClean="0">
                <a:solidFill>
                  <a:schemeClr val="tx1"/>
                </a:solidFill>
                <a:latin typeface="Times New Roman" panose="02020603050405020304" pitchFamily="18" charset="0"/>
                <a:cs typeface="Times New Roman" panose="02020603050405020304" pitchFamily="18" charset="0"/>
              </a:rPr>
              <a:t>36(1 – 4) &lt; 0</a:t>
            </a:r>
            <a:r>
              <a:rPr lang="es-MX" sz="2000" dirty="0" smtClean="0">
                <a:solidFill>
                  <a:schemeClr val="tx1"/>
                </a:solidFill>
              </a:rPr>
              <a:t> </a:t>
            </a:r>
            <a:r>
              <a:rPr lang="es-MX" sz="2000" dirty="0" smtClean="0">
                <a:solidFill>
                  <a:schemeClr val="tx1"/>
                </a:solidFill>
                <a:sym typeface="Symbol" panose="05050102010706020507" pitchFamily="18" charset="2"/>
              </a:rPr>
              <a:t></a:t>
            </a:r>
            <a:r>
              <a:rPr lang="es-MX" sz="2000" dirty="0" smtClean="0">
                <a:solidFill>
                  <a:schemeClr val="tx1"/>
                </a:solidFill>
              </a:rPr>
              <a:t> </a:t>
            </a:r>
            <a:r>
              <a:rPr lang="es-MX" sz="2000" dirty="0">
                <a:solidFill>
                  <a:schemeClr val="tx1"/>
                </a:solidFill>
              </a:rPr>
              <a:t>en </a:t>
            </a:r>
            <a:r>
              <a:rPr lang="es-MX" sz="2000" i="1" dirty="0">
                <a:solidFill>
                  <a:schemeClr val="tx1"/>
                </a:solidFill>
                <a:latin typeface="Times New Roman" panose="02020603050405020304" pitchFamily="18" charset="0"/>
                <a:cs typeface="Times New Roman" panose="02020603050405020304" pitchFamily="18" charset="0"/>
              </a:rPr>
              <a:t>C</a:t>
            </a:r>
            <a:r>
              <a:rPr lang="es-MX" sz="2000" dirty="0">
                <a:solidFill>
                  <a:schemeClr val="tx1"/>
                </a:solidFill>
                <a:latin typeface="Times New Roman" panose="02020603050405020304" pitchFamily="18" charset="0"/>
                <a:cs typeface="Times New Roman" panose="02020603050405020304" pitchFamily="18" charset="0"/>
              </a:rPr>
              <a:t>(1, 2)</a:t>
            </a:r>
            <a:r>
              <a:rPr lang="es-MX" sz="2000" dirty="0">
                <a:solidFill>
                  <a:schemeClr val="tx1"/>
                </a:solidFill>
              </a:rPr>
              <a:t> hay un punto de silla.</a:t>
            </a:r>
          </a:p>
          <a:p>
            <a:pPr>
              <a:lnSpc>
                <a:spcPct val="150000"/>
              </a:lnSpc>
            </a:pPr>
            <a:r>
              <a:rPr lang="es-MX" sz="2000" i="1" dirty="0" smtClean="0">
                <a:solidFill>
                  <a:schemeClr val="tx1"/>
                </a:solidFill>
                <a:latin typeface="Times New Roman" panose="02020603050405020304" pitchFamily="18" charset="0"/>
                <a:cs typeface="Times New Roman" panose="02020603050405020304" pitchFamily="18" charset="0"/>
              </a:rPr>
              <a:t>H</a:t>
            </a:r>
            <a:r>
              <a:rPr lang="es-MX" sz="2000" dirty="0" smtClean="0">
                <a:solidFill>
                  <a:schemeClr val="tx1"/>
                </a:solidFill>
                <a:latin typeface="Times New Roman" panose="02020603050405020304" pitchFamily="18" charset="0"/>
                <a:cs typeface="Times New Roman" panose="02020603050405020304" pitchFamily="18" charset="0"/>
              </a:rPr>
              <a:t>(–1</a:t>
            </a:r>
            <a:r>
              <a:rPr lang="es-MX" sz="2000" dirty="0">
                <a:solidFill>
                  <a:schemeClr val="tx1"/>
                </a:solidFill>
                <a:latin typeface="Times New Roman" panose="02020603050405020304" pitchFamily="18" charset="0"/>
                <a:cs typeface="Times New Roman" panose="02020603050405020304" pitchFamily="18" charset="0"/>
              </a:rPr>
              <a:t>, </a:t>
            </a:r>
            <a:r>
              <a:rPr lang="es-MX" sz="2000" dirty="0" smtClean="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 = </a:t>
            </a:r>
            <a:r>
              <a:rPr lang="es-MX" sz="2000" dirty="0" smtClean="0">
                <a:solidFill>
                  <a:schemeClr val="tx1"/>
                </a:solidFill>
                <a:latin typeface="Times New Roman" panose="02020603050405020304" pitchFamily="18" charset="0"/>
                <a:cs typeface="Times New Roman" panose="02020603050405020304" pitchFamily="18" charset="0"/>
              </a:rPr>
              <a:t>36(1 – 4) &lt; 0</a:t>
            </a:r>
            <a:r>
              <a:rPr lang="es-MX" sz="2000" dirty="0" smtClean="0">
                <a:solidFill>
                  <a:schemeClr val="tx1"/>
                </a:solidFill>
              </a:rPr>
              <a:t> </a:t>
            </a:r>
            <a:r>
              <a:rPr lang="es-MX" sz="2000" dirty="0" smtClean="0">
                <a:solidFill>
                  <a:schemeClr val="tx1"/>
                </a:solidFill>
                <a:sym typeface="Symbol" panose="05050102010706020507" pitchFamily="18" charset="2"/>
              </a:rPr>
              <a:t></a:t>
            </a:r>
            <a:r>
              <a:rPr lang="es-MX" sz="2000" dirty="0" smtClean="0">
                <a:solidFill>
                  <a:schemeClr val="tx1"/>
                </a:solidFill>
              </a:rPr>
              <a:t> </a:t>
            </a:r>
            <a:r>
              <a:rPr lang="es-MX" sz="2000" dirty="0">
                <a:solidFill>
                  <a:schemeClr val="tx1"/>
                </a:solidFill>
              </a:rPr>
              <a:t>en </a:t>
            </a:r>
            <a:r>
              <a:rPr lang="es-MX" sz="2000" i="1" dirty="0">
                <a:solidFill>
                  <a:schemeClr val="tx1"/>
                </a:solidFill>
                <a:latin typeface="Times New Roman" panose="02020603050405020304" pitchFamily="18" charset="0"/>
                <a:cs typeface="Times New Roman" panose="02020603050405020304" pitchFamily="18" charset="0"/>
              </a:rPr>
              <a:t>D</a:t>
            </a:r>
            <a:r>
              <a:rPr lang="es-MX" sz="2000" dirty="0" smtClean="0">
                <a:solidFill>
                  <a:schemeClr val="tx1"/>
                </a:solidFill>
                <a:latin typeface="Times New Roman" panose="02020603050405020304" pitchFamily="18" charset="0"/>
                <a:cs typeface="Times New Roman" panose="02020603050405020304" pitchFamily="18" charset="0"/>
              </a:rPr>
              <a:t>(–1</a:t>
            </a:r>
            <a:r>
              <a:rPr lang="es-MX" sz="2000" dirty="0">
                <a:solidFill>
                  <a:schemeClr val="tx1"/>
                </a:solidFill>
                <a:latin typeface="Times New Roman" panose="02020603050405020304" pitchFamily="18" charset="0"/>
                <a:cs typeface="Times New Roman" panose="02020603050405020304" pitchFamily="18" charset="0"/>
              </a:rPr>
              <a:t>, – </a:t>
            </a:r>
            <a:r>
              <a:rPr lang="es-MX" sz="2000" dirty="0" smtClean="0">
                <a:solidFill>
                  <a:schemeClr val="tx1"/>
                </a:solidFill>
                <a:latin typeface="Times New Roman" panose="02020603050405020304" pitchFamily="18" charset="0"/>
                <a:cs typeface="Times New Roman" panose="02020603050405020304" pitchFamily="18" charset="0"/>
              </a:rPr>
              <a:t>2</a:t>
            </a:r>
            <a:r>
              <a:rPr lang="es-MX" sz="2000" dirty="0">
                <a:solidFill>
                  <a:schemeClr val="tx1"/>
                </a:solidFill>
                <a:latin typeface="Times New Roman" panose="02020603050405020304" pitchFamily="18" charset="0"/>
                <a:cs typeface="Times New Roman" panose="02020603050405020304" pitchFamily="18" charset="0"/>
              </a:rPr>
              <a:t>)</a:t>
            </a:r>
            <a:r>
              <a:rPr lang="es-MX" sz="2000" dirty="0">
                <a:solidFill>
                  <a:schemeClr val="tx1"/>
                </a:solidFill>
              </a:rPr>
              <a:t> hay un punto de silla</a:t>
            </a:r>
            <a:r>
              <a:rPr lang="es-MX" sz="2000" dirty="0" smtClean="0">
                <a:solidFill>
                  <a:schemeClr val="tx1"/>
                </a:solidFill>
              </a:rPr>
              <a:t>.</a:t>
            </a:r>
            <a:endParaRPr lang="es-MX" sz="2000" dirty="0">
              <a:solidFill>
                <a:schemeClr val="tx1"/>
              </a:solidFill>
            </a:endParaRPr>
          </a:p>
        </p:txBody>
      </p:sp>
      <p:sp>
        <p:nvSpPr>
          <p:cNvPr id="6" name="5 Marcador de número de diapositiva"/>
          <p:cNvSpPr>
            <a:spLocks noGrp="1"/>
          </p:cNvSpPr>
          <p:nvPr>
            <p:ph type="sldNum" sz="quarter" idx="12"/>
          </p:nvPr>
        </p:nvSpPr>
        <p:spPr>
          <a:xfrm>
            <a:off x="9104094" y="6356350"/>
            <a:ext cx="2743200" cy="365125"/>
          </a:xfrm>
        </p:spPr>
        <p:txBody>
          <a:bodyPr/>
          <a:lstStyle/>
          <a:p>
            <a:fld id="{6D22F896-40B5-4ADD-8801-0D06FADFA095}" type="slidenum">
              <a:rPr lang="en-US" smtClean="0"/>
              <a:t>34</a:t>
            </a:fld>
            <a:endParaRPr lang="en-US" dirty="0"/>
          </a:p>
        </p:txBody>
      </p:sp>
      <p:graphicFrame>
        <p:nvGraphicFramePr>
          <p:cNvPr id="5" name="Objeto 4"/>
          <p:cNvGraphicFramePr>
            <a:graphicFrameLocks noChangeAspect="1"/>
          </p:cNvGraphicFramePr>
          <p:nvPr>
            <p:extLst>
              <p:ext uri="{D42A27DB-BD31-4B8C-83A1-F6EECF244321}">
                <p14:modId xmlns:p14="http://schemas.microsoft.com/office/powerpoint/2010/main" val="3379395479"/>
              </p:ext>
            </p:extLst>
          </p:nvPr>
        </p:nvGraphicFramePr>
        <p:xfrm>
          <a:off x="4865982" y="1319126"/>
          <a:ext cx="6452700" cy="831532"/>
        </p:xfrm>
        <a:graphic>
          <a:graphicData uri="http://schemas.openxmlformats.org/presentationml/2006/ole">
            <mc:AlternateContent xmlns:mc="http://schemas.openxmlformats.org/markup-compatibility/2006">
              <mc:Choice xmlns:v="urn:schemas-microsoft-com:vml" Requires="v">
                <p:oleObj spid="_x0000_s87103" name="Ecuación" r:id="rId3" imgW="3695700" imgH="482600" progId="Equation.3">
                  <p:embed/>
                </p:oleObj>
              </mc:Choice>
              <mc:Fallback>
                <p:oleObj name="Ecuación" r:id="rId3" imgW="3695700" imgH="482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5982" y="1319126"/>
                        <a:ext cx="6452700" cy="831532"/>
                      </a:xfrm>
                      <a:prstGeom prst="rect">
                        <a:avLst/>
                      </a:prstGeom>
                      <a:noFill/>
                    </p:spPr>
                  </p:pic>
                </p:oleObj>
              </mc:Fallback>
            </mc:AlternateContent>
          </a:graphicData>
        </a:graphic>
      </p:graphicFrame>
    </p:spTree>
    <p:extLst>
      <p:ext uri="{BB962C8B-B14F-4D97-AF65-F5344CB8AC3E}">
        <p14:creationId xmlns:p14="http://schemas.microsoft.com/office/powerpoint/2010/main" val="14590968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1"/>
          <p:cNvSpPr>
            <a:spLocks noGrp="1"/>
          </p:cNvSpPr>
          <p:nvPr>
            <p:ph idx="1"/>
          </p:nvPr>
        </p:nvSpPr>
        <p:spPr>
          <a:xfrm>
            <a:off x="731495" y="919409"/>
            <a:ext cx="11038222" cy="2053653"/>
          </a:xfrm>
        </p:spPr>
        <p:txBody>
          <a:bodyPr>
            <a:noAutofit/>
          </a:bodyPr>
          <a:lstStyle/>
          <a:p>
            <a:pPr marL="342900" indent="-342900" algn="just">
              <a:buClr>
                <a:schemeClr val="accent1"/>
              </a:buClr>
              <a:buFont typeface="Wingdings 3" panose="05040102010807070707" pitchFamily="18" charset="2"/>
              <a:buChar char="´"/>
            </a:pPr>
            <a:r>
              <a:rPr lang="es-MX" sz="2300" dirty="0">
                <a:solidFill>
                  <a:schemeClr val="tx1"/>
                </a:solidFill>
              </a:rPr>
              <a:t>Desde el punto de vista gráfico, la forma de la superficie que representa a la función, en las cercanías de un extremo relativo, es parecida a la de un paraboloide elíptico</a:t>
            </a:r>
            <a:r>
              <a:rPr lang="es-MX" sz="2300" dirty="0" smtClean="0">
                <a:solidFill>
                  <a:schemeClr val="tx1"/>
                </a:solidFill>
              </a:rPr>
              <a:t>.</a:t>
            </a:r>
          </a:p>
          <a:p>
            <a:pPr algn="just"/>
            <a:endParaRPr lang="es-MX" sz="2300" dirty="0">
              <a:solidFill>
                <a:schemeClr val="tx1"/>
              </a:solidFill>
            </a:endParaRPr>
          </a:p>
          <a:p>
            <a:pPr marL="342900" indent="-342900" algn="just">
              <a:buClr>
                <a:srgbClr val="C00000"/>
              </a:buClr>
              <a:buFont typeface="Wingdings 3" panose="05040102010807070707" pitchFamily="18" charset="2"/>
              <a:buChar char="´"/>
            </a:pPr>
            <a:r>
              <a:rPr lang="es-MX" sz="2300" dirty="0">
                <a:solidFill>
                  <a:schemeClr val="tx1"/>
                </a:solidFill>
              </a:rPr>
              <a:t>Las curvas de nivel en las cercanías de un extremo relativo son curvas cerradas parecidas a óvalos concéntricos, mientras que en las cercanías de un punto de silla, las curvas de nivel son parecidas a las hipérbolas.</a:t>
            </a:r>
          </a:p>
          <a:p>
            <a:pPr algn="just"/>
            <a:r>
              <a:rPr lang="es-MX" sz="2300" dirty="0">
                <a:solidFill>
                  <a:schemeClr val="tx1"/>
                </a:solidFill>
              </a:rPr>
              <a:t>Comprobemos estas afirmaciones con los datos obtenidos del ejemplo anterior.</a:t>
            </a:r>
          </a:p>
          <a:p>
            <a:endParaRPr lang="es-MX" sz="2300"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35</a:t>
            </a:fld>
            <a:endParaRPr lang="en-US" dirty="0"/>
          </a:p>
        </p:txBody>
      </p:sp>
      <p:pic>
        <p:nvPicPr>
          <p:cNvPr id="7" name="Imagen 6"/>
          <p:cNvPicPr>
            <a:picLocks noChangeAspect="1"/>
          </p:cNvPicPr>
          <p:nvPr/>
        </p:nvPicPr>
        <p:blipFill>
          <a:blip r:embed="rId2">
            <a:duotone>
              <a:prstClr val="black"/>
              <a:schemeClr val="accent3">
                <a:tint val="45000"/>
                <a:satMod val="400000"/>
              </a:schemeClr>
            </a:duotone>
          </a:blip>
          <a:stretch>
            <a:fillRect/>
          </a:stretch>
        </p:blipFill>
        <p:spPr>
          <a:xfrm>
            <a:off x="731495" y="4175613"/>
            <a:ext cx="3938818" cy="2469176"/>
          </a:xfrm>
          <a:prstGeom prst="rect">
            <a:avLst/>
          </a:prstGeom>
          <a:noFill/>
          <a:ln>
            <a:noFill/>
          </a:ln>
        </p:spPr>
      </p:pic>
      <p:sp>
        <p:nvSpPr>
          <p:cNvPr id="8" name="Rectangle 4"/>
          <p:cNvSpPr>
            <a:spLocks noChangeArrowheads="1"/>
          </p:cNvSpPr>
          <p:nvPr/>
        </p:nvSpPr>
        <p:spPr bwMode="auto">
          <a:xfrm>
            <a:off x="5253534" y="6475512"/>
            <a:ext cx="22733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600" b="1" i="1" dirty="0">
                <a:latin typeface="Times New Roman" panose="02020603050405020304" pitchFamily="18" charset="0"/>
                <a:cs typeface="Times New Roman" panose="02020603050405020304" pitchFamily="18" charset="0"/>
              </a:rPr>
              <a:t>z</a:t>
            </a:r>
            <a:r>
              <a:rPr lang="es-ES" sz="1600" b="1" dirty="0">
                <a:latin typeface="Times New Roman" panose="02020603050405020304" pitchFamily="18" charset="0"/>
                <a:cs typeface="Times New Roman" panose="02020603050405020304" pitchFamily="18" charset="0"/>
              </a:rPr>
              <a:t> = </a:t>
            </a:r>
            <a:r>
              <a:rPr lang="es-ES" sz="1600" b="1" i="1" dirty="0">
                <a:latin typeface="Times New Roman" panose="02020603050405020304" pitchFamily="18" charset="0"/>
                <a:cs typeface="Times New Roman" panose="02020603050405020304" pitchFamily="18" charset="0"/>
              </a:rPr>
              <a:t>x</a:t>
            </a:r>
            <a:r>
              <a:rPr lang="es-ES" sz="1600" b="1" baseline="30000" dirty="0">
                <a:latin typeface="Times New Roman" panose="02020603050405020304" pitchFamily="18" charset="0"/>
                <a:cs typeface="Times New Roman" panose="02020603050405020304" pitchFamily="18" charset="0"/>
              </a:rPr>
              <a:t>3</a:t>
            </a:r>
            <a:r>
              <a:rPr lang="es-ES" sz="1600" b="1" dirty="0">
                <a:latin typeface="Times New Roman" panose="02020603050405020304" pitchFamily="18" charset="0"/>
                <a:cs typeface="Times New Roman" panose="02020603050405020304" pitchFamily="18" charset="0"/>
              </a:rPr>
              <a:t> + 3</a:t>
            </a:r>
            <a:r>
              <a:rPr lang="es-ES" sz="1600" b="1" i="1" dirty="0">
                <a:latin typeface="Times New Roman" panose="02020603050405020304" pitchFamily="18" charset="0"/>
                <a:cs typeface="Times New Roman" panose="02020603050405020304" pitchFamily="18" charset="0"/>
              </a:rPr>
              <a:t>xy</a:t>
            </a:r>
            <a:r>
              <a:rPr lang="es-ES" sz="1600" b="1" baseline="30000" dirty="0">
                <a:latin typeface="Times New Roman" panose="02020603050405020304" pitchFamily="18" charset="0"/>
                <a:cs typeface="Times New Roman" panose="02020603050405020304" pitchFamily="18" charset="0"/>
              </a:rPr>
              <a:t>2</a:t>
            </a:r>
            <a:r>
              <a:rPr lang="es-ES" sz="1600" b="1" dirty="0">
                <a:latin typeface="Times New Roman" panose="02020603050405020304" pitchFamily="18" charset="0"/>
                <a:cs typeface="Times New Roman" panose="02020603050405020304" pitchFamily="18" charset="0"/>
              </a:rPr>
              <a:t> – 15</a:t>
            </a:r>
            <a:r>
              <a:rPr lang="es-ES" sz="1600" b="1" i="1" dirty="0">
                <a:latin typeface="Times New Roman" panose="02020603050405020304" pitchFamily="18" charset="0"/>
                <a:cs typeface="Times New Roman" panose="02020603050405020304" pitchFamily="18" charset="0"/>
              </a:rPr>
              <a:t>x</a:t>
            </a:r>
            <a:r>
              <a:rPr lang="es-ES" sz="1600" b="1" dirty="0">
                <a:latin typeface="Times New Roman" panose="02020603050405020304" pitchFamily="18" charset="0"/>
                <a:cs typeface="Times New Roman" panose="02020603050405020304" pitchFamily="18" charset="0"/>
              </a:rPr>
              <a:t> - 12</a:t>
            </a:r>
            <a:r>
              <a:rPr lang="es-ES" sz="1600" b="1" i="1" dirty="0">
                <a:latin typeface="Times New Roman" panose="02020603050405020304" pitchFamily="18" charset="0"/>
                <a:cs typeface="Times New Roman" panose="02020603050405020304" pitchFamily="18" charset="0"/>
              </a:rPr>
              <a:t>y</a:t>
            </a:r>
            <a:r>
              <a:rPr lang="es-ES" sz="1600" dirty="0">
                <a:latin typeface="Times New Roman" panose="02020603050405020304" pitchFamily="18" charset="0"/>
                <a:cs typeface="Times New Roman" panose="02020603050405020304" pitchFamily="18" charset="0"/>
              </a:rPr>
              <a:t> </a:t>
            </a:r>
          </a:p>
        </p:txBody>
      </p:sp>
      <p:pic>
        <p:nvPicPr>
          <p:cNvPr id="9"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97470" y="3589589"/>
            <a:ext cx="5025324" cy="3420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43476" y="4335252"/>
            <a:ext cx="4048524" cy="2149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ángulo 12"/>
          <p:cNvSpPr/>
          <p:nvPr/>
        </p:nvSpPr>
        <p:spPr>
          <a:xfrm>
            <a:off x="8320821" y="6121569"/>
            <a:ext cx="3693833" cy="523220"/>
          </a:xfrm>
          <a:prstGeom prst="rect">
            <a:avLst/>
          </a:prstGeom>
        </p:spPr>
        <p:txBody>
          <a:bodyPr wrap="square">
            <a:spAutoFit/>
          </a:bodyPr>
          <a:lstStyle/>
          <a:p>
            <a:r>
              <a:rPr lang="es-ES" sz="1400" b="1" dirty="0"/>
              <a:t>Gráfica de z = x</a:t>
            </a:r>
            <a:r>
              <a:rPr lang="es-ES" sz="1400" b="1" baseline="30000" dirty="0"/>
              <a:t>3</a:t>
            </a:r>
            <a:r>
              <a:rPr lang="es-ES" sz="1400" b="1" dirty="0"/>
              <a:t> + 3xy</a:t>
            </a:r>
            <a:r>
              <a:rPr lang="es-ES" sz="1400" b="1" baseline="30000" dirty="0"/>
              <a:t>2</a:t>
            </a:r>
            <a:r>
              <a:rPr lang="es-ES" sz="1400" b="1" dirty="0"/>
              <a:t> – 15x - 12y en</a:t>
            </a:r>
          </a:p>
          <a:p>
            <a:r>
              <a:rPr lang="es-ES" sz="1400" b="1" dirty="0"/>
              <a:t> un entorno de A(2, 1) mínimo relativo</a:t>
            </a:r>
            <a:r>
              <a:rPr lang="es-ES" sz="1400" dirty="0"/>
              <a:t> </a:t>
            </a:r>
          </a:p>
        </p:txBody>
      </p:sp>
      <p:sp>
        <p:nvSpPr>
          <p:cNvPr id="15" name="Rectángulo 14"/>
          <p:cNvSpPr/>
          <p:nvPr/>
        </p:nvSpPr>
        <p:spPr>
          <a:xfrm>
            <a:off x="3457939" y="3784975"/>
            <a:ext cx="5474367" cy="446276"/>
          </a:xfrm>
          <a:prstGeom prst="rect">
            <a:avLst/>
          </a:prstGeom>
        </p:spPr>
        <p:txBody>
          <a:bodyPr wrap="square">
            <a:spAutoFit/>
          </a:bodyPr>
          <a:lstStyle/>
          <a:p>
            <a:pPr algn="ctr"/>
            <a:r>
              <a:rPr lang="es-ES" sz="2300" b="1" dirty="0"/>
              <a:t>Gráfica </a:t>
            </a:r>
            <a:r>
              <a:rPr lang="es-ES" sz="2300" b="1" dirty="0" smtClean="0"/>
              <a:t>9. Ejemplo de extremos relativos </a:t>
            </a:r>
            <a:endParaRPr lang="es-ES" sz="2300" dirty="0"/>
          </a:p>
        </p:txBody>
      </p:sp>
    </p:spTree>
    <p:extLst>
      <p:ext uri="{BB962C8B-B14F-4D97-AF65-F5344CB8AC3E}">
        <p14:creationId xmlns:p14="http://schemas.microsoft.com/office/powerpoint/2010/main" val="37810920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1695" y="1297607"/>
            <a:ext cx="4521962" cy="255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Rectangle 5"/>
          <p:cNvSpPr>
            <a:spLocks noChangeArrowheads="1"/>
          </p:cNvSpPr>
          <p:nvPr/>
        </p:nvSpPr>
        <p:spPr bwMode="auto">
          <a:xfrm>
            <a:off x="4656138" y="62115"/>
            <a:ext cx="41537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2400" b="1" dirty="0" smtClean="0"/>
              <a:t>Gráfica 10. Representación</a:t>
            </a:r>
            <a:endParaRPr lang="es-ES" sz="2400" b="1" dirty="0"/>
          </a:p>
        </p:txBody>
      </p:sp>
      <p:sp>
        <p:nvSpPr>
          <p:cNvPr id="17413" name="Rectangle 6"/>
          <p:cNvSpPr>
            <a:spLocks noChangeArrowheads="1"/>
          </p:cNvSpPr>
          <p:nvPr/>
        </p:nvSpPr>
        <p:spPr bwMode="auto">
          <a:xfrm>
            <a:off x="1514464" y="745453"/>
            <a:ext cx="36468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dirty="0"/>
              <a:t>Curvas de nivel de </a:t>
            </a:r>
            <a:r>
              <a:rPr lang="es-ES" sz="1400" b="1" i="1" dirty="0">
                <a:latin typeface="Times New Roman" panose="02020603050405020304" pitchFamily="18" charset="0"/>
                <a:cs typeface="Times New Roman" panose="02020603050405020304" pitchFamily="18" charset="0"/>
              </a:rPr>
              <a:t>z</a:t>
            </a:r>
            <a:r>
              <a:rPr lang="es-ES" sz="1400" b="1" dirty="0">
                <a:latin typeface="Times New Roman" panose="02020603050405020304" pitchFamily="18" charset="0"/>
                <a:cs typeface="Times New Roman" panose="02020603050405020304" pitchFamily="18" charset="0"/>
              </a:rPr>
              <a:t> = </a:t>
            </a:r>
            <a:r>
              <a:rPr lang="es-ES" sz="1400" b="1" i="1" dirty="0">
                <a:latin typeface="Times New Roman" panose="02020603050405020304" pitchFamily="18" charset="0"/>
                <a:cs typeface="Times New Roman" panose="02020603050405020304" pitchFamily="18" charset="0"/>
              </a:rPr>
              <a:t>x</a:t>
            </a:r>
            <a:r>
              <a:rPr lang="es-ES" sz="1400" b="1" baseline="30000" dirty="0">
                <a:latin typeface="Times New Roman" panose="02020603050405020304" pitchFamily="18" charset="0"/>
                <a:cs typeface="Times New Roman" panose="02020603050405020304" pitchFamily="18" charset="0"/>
              </a:rPr>
              <a:t>3</a:t>
            </a:r>
            <a:r>
              <a:rPr lang="es-ES" sz="1400" b="1" dirty="0">
                <a:latin typeface="Times New Roman" panose="02020603050405020304" pitchFamily="18" charset="0"/>
                <a:cs typeface="Times New Roman" panose="02020603050405020304" pitchFamily="18" charset="0"/>
              </a:rPr>
              <a:t> + 3</a:t>
            </a:r>
            <a:r>
              <a:rPr lang="es-ES" sz="1400" b="1" i="1" dirty="0">
                <a:latin typeface="Times New Roman" panose="02020603050405020304" pitchFamily="18" charset="0"/>
                <a:cs typeface="Times New Roman" panose="02020603050405020304" pitchFamily="18" charset="0"/>
              </a:rPr>
              <a:t>xy</a:t>
            </a:r>
            <a:r>
              <a:rPr lang="es-ES" sz="1400" b="1" baseline="30000" dirty="0">
                <a:latin typeface="Times New Roman" panose="02020603050405020304" pitchFamily="18" charset="0"/>
                <a:cs typeface="Times New Roman" panose="02020603050405020304" pitchFamily="18" charset="0"/>
              </a:rPr>
              <a:t>2</a:t>
            </a:r>
            <a:r>
              <a:rPr lang="es-ES" sz="1400" b="1" dirty="0">
                <a:latin typeface="Times New Roman" panose="02020603050405020304" pitchFamily="18" charset="0"/>
                <a:cs typeface="Times New Roman" panose="02020603050405020304" pitchFamily="18" charset="0"/>
              </a:rPr>
              <a:t> – 15</a:t>
            </a:r>
            <a:r>
              <a:rPr lang="es-ES" sz="1400" b="1" i="1" dirty="0">
                <a:latin typeface="Times New Roman" panose="02020603050405020304" pitchFamily="18" charset="0"/>
                <a:cs typeface="Times New Roman" panose="02020603050405020304" pitchFamily="18" charset="0"/>
              </a:rPr>
              <a:t>x</a:t>
            </a:r>
            <a:r>
              <a:rPr lang="es-ES" sz="1400" b="1" dirty="0">
                <a:latin typeface="Times New Roman" panose="02020603050405020304" pitchFamily="18" charset="0"/>
                <a:cs typeface="Times New Roman" panose="02020603050405020304" pitchFamily="18" charset="0"/>
              </a:rPr>
              <a:t> - 12</a:t>
            </a:r>
            <a:r>
              <a:rPr lang="es-ES" sz="1400" b="1" i="1" dirty="0">
                <a:latin typeface="Times New Roman" panose="02020603050405020304" pitchFamily="18" charset="0"/>
                <a:cs typeface="Times New Roman" panose="02020603050405020304" pitchFamily="18" charset="0"/>
              </a:rPr>
              <a:t>y</a:t>
            </a:r>
          </a:p>
          <a:p>
            <a:pPr eaLnBrk="1" hangingPunct="1"/>
            <a:r>
              <a:rPr lang="es-ES" sz="1400" b="1" dirty="0"/>
              <a:t>en un entorno de </a:t>
            </a:r>
            <a:r>
              <a:rPr lang="es-ES" sz="1400" b="1" i="1" dirty="0">
                <a:latin typeface="Times New Roman" panose="02020603050405020304" pitchFamily="18" charset="0"/>
                <a:cs typeface="Times New Roman" panose="02020603050405020304" pitchFamily="18" charset="0"/>
              </a:rPr>
              <a:t>A</a:t>
            </a:r>
            <a:r>
              <a:rPr lang="es-ES" sz="1400" b="1" dirty="0">
                <a:latin typeface="Times New Roman" panose="02020603050405020304" pitchFamily="18" charset="0"/>
                <a:cs typeface="Times New Roman" panose="02020603050405020304" pitchFamily="18" charset="0"/>
              </a:rPr>
              <a:t>(2, 1)</a:t>
            </a:r>
            <a:r>
              <a:rPr lang="es-ES" sz="1400" b="1" dirty="0"/>
              <a:t> mínimo relativo</a:t>
            </a:r>
            <a:r>
              <a:rPr lang="es-ES" sz="1400" dirty="0"/>
              <a:t> </a:t>
            </a:r>
          </a:p>
        </p:txBody>
      </p:sp>
      <p:pic>
        <p:nvPicPr>
          <p:cNvPr id="6"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34138" y="895394"/>
            <a:ext cx="5073890" cy="328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ChangeArrowheads="1"/>
          </p:cNvSpPr>
          <p:nvPr/>
        </p:nvSpPr>
        <p:spPr bwMode="auto">
          <a:xfrm>
            <a:off x="6946810" y="712832"/>
            <a:ext cx="43857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sz="1400" b="1" dirty="0"/>
              <a:t>Gráfica de </a:t>
            </a:r>
            <a:r>
              <a:rPr lang="es-ES" sz="1400" b="1" i="1" dirty="0">
                <a:latin typeface="Times New Roman" panose="02020603050405020304" pitchFamily="18" charset="0"/>
                <a:cs typeface="Times New Roman" panose="02020603050405020304" pitchFamily="18" charset="0"/>
              </a:rPr>
              <a:t>z</a:t>
            </a:r>
            <a:r>
              <a:rPr lang="es-ES" sz="1400" b="1" dirty="0">
                <a:latin typeface="Times New Roman" panose="02020603050405020304" pitchFamily="18" charset="0"/>
                <a:cs typeface="Times New Roman" panose="02020603050405020304" pitchFamily="18" charset="0"/>
              </a:rPr>
              <a:t> = </a:t>
            </a:r>
            <a:r>
              <a:rPr lang="es-ES" sz="1400" b="1" i="1" dirty="0">
                <a:latin typeface="Times New Roman" panose="02020603050405020304" pitchFamily="18" charset="0"/>
                <a:cs typeface="Times New Roman" panose="02020603050405020304" pitchFamily="18" charset="0"/>
              </a:rPr>
              <a:t>x</a:t>
            </a:r>
            <a:r>
              <a:rPr lang="es-ES" sz="1400" b="1" baseline="30000" dirty="0">
                <a:latin typeface="Times New Roman" panose="02020603050405020304" pitchFamily="18" charset="0"/>
                <a:cs typeface="Times New Roman" panose="02020603050405020304" pitchFamily="18" charset="0"/>
              </a:rPr>
              <a:t>3</a:t>
            </a:r>
            <a:r>
              <a:rPr lang="es-ES" sz="1400" b="1" dirty="0">
                <a:latin typeface="Times New Roman" panose="02020603050405020304" pitchFamily="18" charset="0"/>
                <a:cs typeface="Times New Roman" panose="02020603050405020304" pitchFamily="18" charset="0"/>
              </a:rPr>
              <a:t> + 3</a:t>
            </a:r>
            <a:r>
              <a:rPr lang="es-ES" sz="1400" b="1" i="1" dirty="0">
                <a:latin typeface="Times New Roman" panose="02020603050405020304" pitchFamily="18" charset="0"/>
                <a:cs typeface="Times New Roman" panose="02020603050405020304" pitchFamily="18" charset="0"/>
              </a:rPr>
              <a:t>xy</a:t>
            </a:r>
            <a:r>
              <a:rPr lang="es-ES" sz="1400" b="1" baseline="30000" dirty="0">
                <a:latin typeface="Times New Roman" panose="02020603050405020304" pitchFamily="18" charset="0"/>
                <a:cs typeface="Times New Roman" panose="02020603050405020304" pitchFamily="18" charset="0"/>
              </a:rPr>
              <a:t>2</a:t>
            </a:r>
            <a:r>
              <a:rPr lang="es-ES" sz="1400" b="1" dirty="0">
                <a:latin typeface="Times New Roman" panose="02020603050405020304" pitchFamily="18" charset="0"/>
                <a:cs typeface="Times New Roman" panose="02020603050405020304" pitchFamily="18" charset="0"/>
              </a:rPr>
              <a:t> – 15</a:t>
            </a:r>
            <a:r>
              <a:rPr lang="es-ES" sz="1400" b="1" i="1" dirty="0">
                <a:latin typeface="Times New Roman" panose="02020603050405020304" pitchFamily="18" charset="0"/>
                <a:cs typeface="Times New Roman" panose="02020603050405020304" pitchFamily="18" charset="0"/>
              </a:rPr>
              <a:t>x</a:t>
            </a:r>
            <a:r>
              <a:rPr lang="es-ES" sz="1400" b="1" dirty="0">
                <a:latin typeface="Times New Roman" panose="02020603050405020304" pitchFamily="18" charset="0"/>
                <a:cs typeface="Times New Roman" panose="02020603050405020304" pitchFamily="18" charset="0"/>
              </a:rPr>
              <a:t> - 12</a:t>
            </a:r>
            <a:r>
              <a:rPr lang="es-ES" sz="1400" b="1" i="1" dirty="0">
                <a:latin typeface="Times New Roman" panose="02020603050405020304" pitchFamily="18" charset="0"/>
                <a:cs typeface="Times New Roman" panose="02020603050405020304" pitchFamily="18" charset="0"/>
              </a:rPr>
              <a:t>y</a:t>
            </a:r>
            <a:r>
              <a:rPr lang="es-ES" sz="1400" b="1" dirty="0"/>
              <a:t>, </a:t>
            </a:r>
            <a:r>
              <a:rPr lang="es-ES" sz="1400" b="1" dirty="0" smtClean="0"/>
              <a:t>en un </a:t>
            </a:r>
            <a:r>
              <a:rPr lang="es-ES" sz="1400" b="1" dirty="0"/>
              <a:t>entorno de </a:t>
            </a:r>
            <a:r>
              <a:rPr lang="es-ES" sz="1400" b="1" i="1" dirty="0">
                <a:latin typeface="Times New Roman" panose="02020603050405020304" pitchFamily="18" charset="0"/>
                <a:cs typeface="Times New Roman" panose="02020603050405020304" pitchFamily="18" charset="0"/>
              </a:rPr>
              <a:t>B</a:t>
            </a:r>
            <a:r>
              <a:rPr lang="es-ES" sz="1400" b="1" dirty="0">
                <a:latin typeface="Times New Roman" panose="02020603050405020304" pitchFamily="18" charset="0"/>
                <a:cs typeface="Times New Roman" panose="02020603050405020304" pitchFamily="18" charset="0"/>
              </a:rPr>
              <a:t>(-2,- 1)</a:t>
            </a:r>
            <a:r>
              <a:rPr lang="es-ES" sz="1400" b="1" dirty="0"/>
              <a:t> máximo relativo</a:t>
            </a:r>
            <a:r>
              <a:rPr lang="es-ES" sz="1400" dirty="0"/>
              <a:t> </a:t>
            </a:r>
          </a:p>
        </p:txBody>
      </p:sp>
      <p:sp>
        <p:nvSpPr>
          <p:cNvPr id="9" name="Rectangle 4"/>
          <p:cNvSpPr>
            <a:spLocks noChangeArrowheads="1"/>
          </p:cNvSpPr>
          <p:nvPr/>
        </p:nvSpPr>
        <p:spPr bwMode="auto">
          <a:xfrm>
            <a:off x="1467302" y="3787071"/>
            <a:ext cx="34307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dirty="0"/>
              <a:t>Gráfica de </a:t>
            </a:r>
            <a:r>
              <a:rPr lang="es-ES" sz="1400" b="1" i="1" dirty="0">
                <a:latin typeface="Times New Roman" panose="02020603050405020304" pitchFamily="18" charset="0"/>
                <a:cs typeface="Times New Roman" panose="02020603050405020304" pitchFamily="18" charset="0"/>
              </a:rPr>
              <a:t>z</a:t>
            </a:r>
            <a:r>
              <a:rPr lang="es-ES" sz="1400" b="1" dirty="0">
                <a:latin typeface="Times New Roman" panose="02020603050405020304" pitchFamily="18" charset="0"/>
                <a:cs typeface="Times New Roman" panose="02020603050405020304" pitchFamily="18" charset="0"/>
              </a:rPr>
              <a:t> = </a:t>
            </a:r>
            <a:r>
              <a:rPr lang="es-ES" sz="1400" b="1" i="1" dirty="0">
                <a:latin typeface="Times New Roman" panose="02020603050405020304" pitchFamily="18" charset="0"/>
                <a:cs typeface="Times New Roman" panose="02020603050405020304" pitchFamily="18" charset="0"/>
              </a:rPr>
              <a:t>x</a:t>
            </a:r>
            <a:r>
              <a:rPr lang="es-ES" sz="1400" b="1" baseline="30000" dirty="0">
                <a:latin typeface="Times New Roman" panose="02020603050405020304" pitchFamily="18" charset="0"/>
                <a:cs typeface="Times New Roman" panose="02020603050405020304" pitchFamily="18" charset="0"/>
              </a:rPr>
              <a:t>3</a:t>
            </a:r>
            <a:r>
              <a:rPr lang="es-ES" sz="1400" b="1" dirty="0">
                <a:latin typeface="Times New Roman" panose="02020603050405020304" pitchFamily="18" charset="0"/>
                <a:cs typeface="Times New Roman" panose="02020603050405020304" pitchFamily="18" charset="0"/>
              </a:rPr>
              <a:t> + 3</a:t>
            </a:r>
            <a:r>
              <a:rPr lang="es-ES" sz="1400" b="1" i="1" dirty="0">
                <a:latin typeface="Times New Roman" panose="02020603050405020304" pitchFamily="18" charset="0"/>
                <a:cs typeface="Times New Roman" panose="02020603050405020304" pitchFamily="18" charset="0"/>
              </a:rPr>
              <a:t>xy</a:t>
            </a:r>
            <a:r>
              <a:rPr lang="es-ES" sz="1400" b="1" baseline="30000" dirty="0">
                <a:latin typeface="Times New Roman" panose="02020603050405020304" pitchFamily="18" charset="0"/>
                <a:cs typeface="Times New Roman" panose="02020603050405020304" pitchFamily="18" charset="0"/>
              </a:rPr>
              <a:t>2</a:t>
            </a:r>
            <a:r>
              <a:rPr lang="es-ES" sz="1400" b="1" dirty="0">
                <a:latin typeface="Times New Roman" panose="02020603050405020304" pitchFamily="18" charset="0"/>
                <a:cs typeface="Times New Roman" panose="02020603050405020304" pitchFamily="18" charset="0"/>
              </a:rPr>
              <a:t> – 15x - 12</a:t>
            </a:r>
            <a:r>
              <a:rPr lang="es-ES" sz="1400" b="1" i="1" dirty="0">
                <a:latin typeface="Times New Roman" panose="02020603050405020304" pitchFamily="18" charset="0"/>
                <a:cs typeface="Times New Roman" panose="02020603050405020304" pitchFamily="18" charset="0"/>
              </a:rPr>
              <a:t>y</a:t>
            </a:r>
          </a:p>
          <a:p>
            <a:pPr eaLnBrk="1" hangingPunct="1"/>
            <a:r>
              <a:rPr lang="es-ES" sz="1400" b="1" dirty="0"/>
              <a:t>en un entorno de </a:t>
            </a:r>
            <a:r>
              <a:rPr lang="es-ES" sz="1400" b="1" i="1" dirty="0">
                <a:latin typeface="Times New Roman" panose="02020603050405020304" pitchFamily="18" charset="0"/>
                <a:cs typeface="Times New Roman" panose="02020603050405020304" pitchFamily="18" charset="0"/>
              </a:rPr>
              <a:t>C</a:t>
            </a:r>
            <a:r>
              <a:rPr lang="es-ES" sz="1400" b="1" dirty="0">
                <a:latin typeface="Times New Roman" panose="02020603050405020304" pitchFamily="18" charset="0"/>
                <a:cs typeface="Times New Roman" panose="02020603050405020304" pitchFamily="18" charset="0"/>
              </a:rPr>
              <a:t>(1,2)</a:t>
            </a:r>
            <a:r>
              <a:rPr lang="es-ES" sz="1400" b="1" dirty="0"/>
              <a:t> punto de silla</a:t>
            </a:r>
            <a:r>
              <a:rPr lang="es-ES" sz="1400" dirty="0"/>
              <a:t> </a:t>
            </a:r>
          </a:p>
        </p:txBody>
      </p:sp>
      <p:pic>
        <p:nvPicPr>
          <p:cNvPr id="14"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46810" y="4209892"/>
            <a:ext cx="4559614" cy="2615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5"/>
          <p:cNvSpPr>
            <a:spLocks noChangeArrowheads="1"/>
          </p:cNvSpPr>
          <p:nvPr/>
        </p:nvSpPr>
        <p:spPr bwMode="auto">
          <a:xfrm>
            <a:off x="7409308" y="3555441"/>
            <a:ext cx="37978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dirty="0"/>
              <a:t>Curvas de nivel de </a:t>
            </a:r>
            <a:r>
              <a:rPr lang="es-ES" sz="1400" b="1" i="1" dirty="0">
                <a:latin typeface="Times New Roman" panose="02020603050405020304" pitchFamily="18" charset="0"/>
                <a:cs typeface="Times New Roman" panose="02020603050405020304" pitchFamily="18" charset="0"/>
              </a:rPr>
              <a:t>z</a:t>
            </a:r>
            <a:r>
              <a:rPr lang="es-ES" sz="1400" b="1" dirty="0">
                <a:latin typeface="Times New Roman" panose="02020603050405020304" pitchFamily="18" charset="0"/>
                <a:cs typeface="Times New Roman" panose="02020603050405020304" pitchFamily="18" charset="0"/>
              </a:rPr>
              <a:t> = </a:t>
            </a:r>
            <a:r>
              <a:rPr lang="es-ES" sz="1400" b="1" i="1" dirty="0">
                <a:latin typeface="Times New Roman" panose="02020603050405020304" pitchFamily="18" charset="0"/>
                <a:cs typeface="Times New Roman" panose="02020603050405020304" pitchFamily="18" charset="0"/>
              </a:rPr>
              <a:t>x</a:t>
            </a:r>
            <a:r>
              <a:rPr lang="es-ES" sz="1400" b="1" baseline="30000" dirty="0">
                <a:latin typeface="Times New Roman" panose="02020603050405020304" pitchFamily="18" charset="0"/>
                <a:cs typeface="Times New Roman" panose="02020603050405020304" pitchFamily="18" charset="0"/>
              </a:rPr>
              <a:t>3</a:t>
            </a:r>
            <a:r>
              <a:rPr lang="es-ES" sz="1400" b="1" dirty="0">
                <a:latin typeface="Times New Roman" panose="02020603050405020304" pitchFamily="18" charset="0"/>
                <a:cs typeface="Times New Roman" panose="02020603050405020304" pitchFamily="18" charset="0"/>
              </a:rPr>
              <a:t> + 3</a:t>
            </a:r>
            <a:r>
              <a:rPr lang="es-ES" sz="1400" b="1" i="1" dirty="0">
                <a:latin typeface="Times New Roman" panose="02020603050405020304" pitchFamily="18" charset="0"/>
                <a:cs typeface="Times New Roman" panose="02020603050405020304" pitchFamily="18" charset="0"/>
              </a:rPr>
              <a:t>xy</a:t>
            </a:r>
            <a:r>
              <a:rPr lang="es-ES" sz="1400" b="1" baseline="30000" dirty="0">
                <a:latin typeface="Times New Roman" panose="02020603050405020304" pitchFamily="18" charset="0"/>
                <a:cs typeface="Times New Roman" panose="02020603050405020304" pitchFamily="18" charset="0"/>
              </a:rPr>
              <a:t>2</a:t>
            </a:r>
            <a:r>
              <a:rPr lang="es-ES" sz="1400" b="1" dirty="0">
                <a:latin typeface="Times New Roman" panose="02020603050405020304" pitchFamily="18" charset="0"/>
                <a:cs typeface="Times New Roman" panose="02020603050405020304" pitchFamily="18" charset="0"/>
              </a:rPr>
              <a:t> – 15</a:t>
            </a:r>
            <a:r>
              <a:rPr lang="es-ES" sz="1400" b="1" i="1" dirty="0">
                <a:latin typeface="Times New Roman" panose="02020603050405020304" pitchFamily="18" charset="0"/>
                <a:cs typeface="Times New Roman" panose="02020603050405020304" pitchFamily="18" charset="0"/>
              </a:rPr>
              <a:t>x</a:t>
            </a:r>
            <a:r>
              <a:rPr lang="es-ES" sz="1400" b="1" dirty="0">
                <a:latin typeface="Times New Roman" panose="02020603050405020304" pitchFamily="18" charset="0"/>
                <a:cs typeface="Times New Roman" panose="02020603050405020304" pitchFamily="18" charset="0"/>
              </a:rPr>
              <a:t> - 12</a:t>
            </a:r>
            <a:r>
              <a:rPr lang="es-ES" sz="1400" b="1" i="1" dirty="0">
                <a:latin typeface="Times New Roman" panose="02020603050405020304" pitchFamily="18" charset="0"/>
                <a:cs typeface="Times New Roman" panose="02020603050405020304" pitchFamily="18" charset="0"/>
              </a:rPr>
              <a:t>y</a:t>
            </a:r>
          </a:p>
          <a:p>
            <a:pPr eaLnBrk="1" hangingPunct="1"/>
            <a:r>
              <a:rPr lang="es-ES" sz="1400" b="1" dirty="0"/>
              <a:t>en un entorno de </a:t>
            </a:r>
            <a:r>
              <a:rPr lang="es-ES" sz="1400" b="1" i="1" dirty="0">
                <a:latin typeface="Times New Roman" panose="02020603050405020304" pitchFamily="18" charset="0"/>
                <a:cs typeface="Times New Roman" panose="02020603050405020304" pitchFamily="18" charset="0"/>
              </a:rPr>
              <a:t>B</a:t>
            </a:r>
            <a:r>
              <a:rPr lang="es-ES" sz="1400" b="1" dirty="0">
                <a:latin typeface="Times New Roman" panose="02020603050405020304" pitchFamily="18" charset="0"/>
                <a:cs typeface="Times New Roman" panose="02020603050405020304" pitchFamily="18" charset="0"/>
              </a:rPr>
              <a:t>(-2, -1) </a:t>
            </a:r>
            <a:r>
              <a:rPr lang="es-ES" sz="1400" b="1" dirty="0"/>
              <a:t>mínimo relativo</a:t>
            </a:r>
            <a:r>
              <a:rPr lang="es-ES" sz="1400" dirty="0"/>
              <a:t> </a:t>
            </a:r>
          </a:p>
        </p:txBody>
      </p:sp>
      <p:pic>
        <p:nvPicPr>
          <p:cNvPr id="88066"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43100" y="4310291"/>
            <a:ext cx="3048000" cy="2524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36</a:t>
            </a:fld>
            <a:endParaRPr lang="en-US" dirty="0"/>
          </a:p>
        </p:txBody>
      </p:sp>
    </p:spTree>
    <p:extLst>
      <p:ext uri="{BB962C8B-B14F-4D97-AF65-F5344CB8AC3E}">
        <p14:creationId xmlns:p14="http://schemas.microsoft.com/office/powerpoint/2010/main" val="23175955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7623" y="224907"/>
            <a:ext cx="8911687" cy="635064"/>
          </a:xfrm>
        </p:spPr>
        <p:txBody>
          <a:bodyPr>
            <a:normAutofit fontScale="90000"/>
          </a:bodyPr>
          <a:lstStyle/>
          <a:p>
            <a:r>
              <a:rPr lang="es-ES" b="1" dirty="0">
                <a:solidFill>
                  <a:srgbClr val="C00000"/>
                </a:solidFill>
              </a:rPr>
              <a:t>Extremos </a:t>
            </a:r>
            <a:r>
              <a:rPr lang="es-ES" b="1" dirty="0" smtClean="0">
                <a:solidFill>
                  <a:srgbClr val="C00000"/>
                </a:solidFill>
              </a:rPr>
              <a:t>absolutos</a:t>
            </a:r>
            <a:endParaRPr lang="es-MX" dirty="0">
              <a:solidFill>
                <a:srgbClr val="C00000"/>
              </a:solidFill>
            </a:endParaRPr>
          </a:p>
        </p:txBody>
      </p:sp>
      <p:sp>
        <p:nvSpPr>
          <p:cNvPr id="3" name="Marcador de contenido 2"/>
          <p:cNvSpPr>
            <a:spLocks noGrp="1"/>
          </p:cNvSpPr>
          <p:nvPr>
            <p:ph idx="1"/>
          </p:nvPr>
        </p:nvSpPr>
        <p:spPr>
          <a:xfrm>
            <a:off x="887623" y="1289153"/>
            <a:ext cx="10616990" cy="4864904"/>
          </a:xfrm>
        </p:spPr>
        <p:txBody>
          <a:bodyPr>
            <a:noAutofit/>
          </a:bodyPr>
          <a:lstStyle/>
          <a:p>
            <a:pPr algn="just">
              <a:lnSpc>
                <a:spcPct val="100000"/>
              </a:lnSpc>
            </a:pPr>
            <a:r>
              <a:rPr lang="es-MX" sz="2300" dirty="0">
                <a:solidFill>
                  <a:schemeClr val="tx1"/>
                </a:solidFill>
              </a:rPr>
              <a:t>Si en lugar de comparar el valor de una función en un punto </a:t>
            </a:r>
            <a:r>
              <a:rPr lang="es-MX" sz="2300" i="1" dirty="0">
                <a:solidFill>
                  <a:schemeClr val="tx1"/>
                </a:solidFill>
                <a:latin typeface="Times New Roman" panose="02020603050405020304" pitchFamily="18" charset="0"/>
                <a:cs typeface="Times New Roman" panose="02020603050405020304" pitchFamily="18" charset="0"/>
              </a:rPr>
              <a:t>P</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con los valores que toma en los puntos “próximos” a </a:t>
            </a:r>
            <a:r>
              <a:rPr lang="es-MX" sz="2300" i="1" dirty="0">
                <a:solidFill>
                  <a:schemeClr val="tx1"/>
                </a:solidFill>
                <a:latin typeface="Times New Roman" panose="02020603050405020304" pitchFamily="18" charset="0"/>
                <a:cs typeface="Times New Roman" panose="02020603050405020304" pitchFamily="18" charset="0"/>
              </a:rPr>
              <a:t>P</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lo comparamos con los valores que toma la función en los puntos de una cierta región R, que contenga a </a:t>
            </a:r>
            <a:r>
              <a:rPr lang="es-MX" sz="2300" i="1" dirty="0">
                <a:solidFill>
                  <a:schemeClr val="tx1"/>
                </a:solidFill>
                <a:latin typeface="Times New Roman" panose="02020603050405020304" pitchFamily="18" charset="0"/>
                <a:cs typeface="Times New Roman" panose="02020603050405020304" pitchFamily="18" charset="0"/>
              </a:rPr>
              <a:t>P</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se llega al concepto de extremo absoluto.</a:t>
            </a:r>
          </a:p>
          <a:p>
            <a:pPr algn="just">
              <a:lnSpc>
                <a:spcPct val="100000"/>
              </a:lnSpc>
            </a:pPr>
            <a:r>
              <a:rPr lang="es-MX" sz="2300" dirty="0">
                <a:solidFill>
                  <a:schemeClr val="tx1"/>
                </a:solidFill>
              </a:rPr>
              <a:t>Se dice que la función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definida en la región R, alcanza en </a:t>
            </a:r>
            <a:r>
              <a:rPr lang="es-MX" sz="2300" i="1" dirty="0">
                <a:solidFill>
                  <a:schemeClr val="tx1"/>
                </a:solidFill>
                <a:latin typeface="Times New Roman" panose="02020603050405020304" pitchFamily="18" charset="0"/>
                <a:cs typeface="Times New Roman" panose="02020603050405020304" pitchFamily="18" charset="0"/>
              </a:rPr>
              <a:t>P</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un máximo absoluto, con valor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si se verifica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smtClean="0">
                <a:solidFill>
                  <a:schemeClr val="tx1"/>
                </a:solidFill>
                <a:latin typeface="Times New Roman" panose="02020603050405020304" pitchFamily="18" charset="0"/>
                <a:cs typeface="Times New Roman" panose="02020603050405020304" pitchFamily="18" charset="0"/>
              </a:rPr>
              <a:t>) ≤ </a:t>
            </a:r>
            <a:r>
              <a:rPr lang="es-MX" sz="2300" dirty="0" smtClean="0">
                <a:solidFill>
                  <a:schemeClr val="tx1"/>
                </a:solidFill>
              </a:rPr>
              <a:t>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rPr>
              <a:t>.</a:t>
            </a:r>
          </a:p>
          <a:p>
            <a:pPr algn="just">
              <a:lnSpc>
                <a:spcPct val="100000"/>
              </a:lnSpc>
            </a:pPr>
            <a:r>
              <a:rPr lang="es-MX" sz="2300" dirty="0" smtClean="0">
                <a:solidFill>
                  <a:schemeClr val="tx1"/>
                </a:solidFill>
              </a:rPr>
              <a:t>Se </a:t>
            </a:r>
            <a:r>
              <a:rPr lang="es-MX" sz="2300" dirty="0">
                <a:solidFill>
                  <a:schemeClr val="tx1"/>
                </a:solidFill>
              </a:rPr>
              <a:t>dice que la función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definida en la región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rPr>
              <a:t>, alcanza en </a:t>
            </a:r>
            <a:r>
              <a:rPr lang="es-MX" sz="2300" i="1" dirty="0">
                <a:solidFill>
                  <a:schemeClr val="tx1"/>
                </a:solidFill>
                <a:latin typeface="Times New Roman" panose="02020603050405020304" pitchFamily="18" charset="0"/>
                <a:cs typeface="Times New Roman" panose="02020603050405020304" pitchFamily="18" charset="0"/>
              </a:rPr>
              <a:t>P</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un mínimo absoluto, con valor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si se verifica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rPr>
              <a:t>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 </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rPr>
              <a:t>.</a:t>
            </a:r>
          </a:p>
          <a:p>
            <a:pPr algn="just">
              <a:lnSpc>
                <a:spcPct val="100000"/>
              </a:lnSpc>
            </a:pPr>
            <a:r>
              <a:rPr lang="es-MX" sz="2300" dirty="0">
                <a:solidFill>
                  <a:schemeClr val="tx1"/>
                </a:solidFill>
              </a:rPr>
              <a:t>En los dos casos, se dice que la función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presenta en el punto </a:t>
            </a:r>
            <a:r>
              <a:rPr lang="es-MX" sz="2300" i="1" dirty="0">
                <a:solidFill>
                  <a:schemeClr val="tx1"/>
                </a:solidFill>
                <a:latin typeface="Times New Roman" panose="02020603050405020304" pitchFamily="18" charset="0"/>
                <a:cs typeface="Times New Roman" panose="02020603050405020304" pitchFamily="18" charset="0"/>
              </a:rPr>
              <a:t>P</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un extremo absoluto con valor </a:t>
            </a:r>
            <a:r>
              <a:rPr lang="es-MX" sz="2300" i="1" dirty="0" smtClean="0">
                <a:solidFill>
                  <a:schemeClr val="tx1"/>
                </a:solidFill>
                <a:latin typeface="Times New Roman" panose="02020603050405020304" pitchFamily="18" charset="0"/>
                <a:cs typeface="Times New Roman" panose="02020603050405020304" pitchFamily="18" charset="0"/>
              </a:rPr>
              <a:t>f</a:t>
            </a:r>
            <a:r>
              <a:rPr lang="es-MX" sz="2300" dirty="0" smtClean="0">
                <a:solidFill>
                  <a:schemeClr val="tx1"/>
                </a:solidFill>
                <a:latin typeface="Times New Roman" panose="02020603050405020304" pitchFamily="18" charset="0"/>
                <a:cs typeface="Times New Roman" panose="02020603050405020304" pitchFamily="18" charset="0"/>
              </a:rPr>
              <a:t>(</a:t>
            </a:r>
            <a:r>
              <a:rPr lang="es-MX" sz="2300" i="1" dirty="0" smtClean="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a:t>
            </a:r>
            <a:endParaRPr lang="es-MX" sz="2300" dirty="0">
              <a:solidFill>
                <a:schemeClr val="tx1"/>
              </a:solidFill>
            </a:endParaRPr>
          </a:p>
          <a:p>
            <a:pPr algn="just">
              <a:lnSpc>
                <a:spcPct val="100000"/>
              </a:lnSpc>
            </a:pPr>
            <a:r>
              <a:rPr lang="es-MX" sz="2300" dirty="0">
                <a:solidFill>
                  <a:schemeClr val="tx1"/>
                </a:solidFill>
              </a:rPr>
              <a:t>Recordemos el siguiente resultado para una función de una variable: toda función continua en un intervalo cerrado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a:solidFill>
                  <a:schemeClr val="tx1"/>
                </a:solidFill>
              </a:rPr>
              <a:t>, alcanza los extremos absolutos (máximo y mínimo) en dicho intervalo</a:t>
            </a:r>
            <a:r>
              <a:rPr lang="es-MX" sz="2300" dirty="0" smtClean="0">
                <a:solidFill>
                  <a:schemeClr val="tx1"/>
                </a:solidFill>
              </a:rPr>
              <a:t>.</a:t>
            </a:r>
            <a:endParaRPr lang="es-MX" sz="2300" dirty="0">
              <a:solidFill>
                <a:schemeClr val="tx1"/>
              </a:solidFill>
            </a:endParaRPr>
          </a:p>
        </p:txBody>
      </p:sp>
      <p:sp>
        <p:nvSpPr>
          <p:cNvPr id="5" name="4 Marcador de número de diapositiva"/>
          <p:cNvSpPr>
            <a:spLocks noGrp="1"/>
          </p:cNvSpPr>
          <p:nvPr>
            <p:ph type="sldNum" sz="quarter" idx="12"/>
          </p:nvPr>
        </p:nvSpPr>
        <p:spPr/>
        <p:txBody>
          <a:bodyPr/>
          <a:lstStyle/>
          <a:p>
            <a:fld id="{6D22F896-40B5-4ADD-8801-0D06FADFA095}" type="slidenum">
              <a:rPr lang="en-US" smtClean="0"/>
              <a:t>37</a:t>
            </a:fld>
            <a:endParaRPr lang="en-US" dirty="0"/>
          </a:p>
        </p:txBody>
      </p:sp>
      <p:cxnSp>
        <p:nvCxnSpPr>
          <p:cNvPr id="6" name="11 Conector recto"/>
          <p:cNvCxnSpPr/>
          <p:nvPr/>
        </p:nvCxnSpPr>
        <p:spPr>
          <a:xfrm flipV="1">
            <a:off x="892654"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57965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5030" y="737755"/>
            <a:ext cx="10174514" cy="5798128"/>
          </a:xfrm>
        </p:spPr>
        <p:txBody>
          <a:bodyPr>
            <a:noAutofit/>
          </a:bodyPr>
          <a:lstStyle/>
          <a:p>
            <a:pPr algn="just"/>
            <a:r>
              <a:rPr lang="es-MX" sz="2300" dirty="0">
                <a:solidFill>
                  <a:schemeClr val="tx1"/>
                </a:solidFill>
              </a:rPr>
              <a:t>Para una función de dos variables, se tiene un resultado análogo.</a:t>
            </a:r>
          </a:p>
          <a:p>
            <a:pPr algn="just"/>
            <a:r>
              <a:rPr lang="es-MX" sz="2300" dirty="0">
                <a:solidFill>
                  <a:schemeClr val="tx1"/>
                </a:solidFill>
              </a:rPr>
              <a:t>Introducimos previamente una definición necesaria: se dice que una región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smtClean="0">
                <a:solidFill>
                  <a:schemeClr val="tx1"/>
                </a:solidFill>
                <a:latin typeface="Times New Roman" panose="02020603050405020304" pitchFamily="18" charset="0"/>
                <a:cs typeface="Times New Roman" panose="02020603050405020304" pitchFamily="18" charset="0"/>
                <a:sym typeface="Symbol"/>
              </a:rPr>
              <a:t></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R</a:t>
            </a:r>
            <a:r>
              <a:rPr lang="es-MX" sz="2300" baseline="30000" dirty="0">
                <a:solidFill>
                  <a:schemeClr val="tx1"/>
                </a:solidFill>
                <a:latin typeface="Times New Roman" panose="02020603050405020304" pitchFamily="18" charset="0"/>
                <a:cs typeface="Times New Roman" panose="02020603050405020304" pitchFamily="18" charset="0"/>
              </a:rPr>
              <a:t>2</a:t>
            </a:r>
            <a:r>
              <a:rPr lang="es-MX" sz="2300" dirty="0">
                <a:solidFill>
                  <a:schemeClr val="tx1"/>
                </a:solidFill>
              </a:rPr>
              <a:t>, es una región acotada, si existe un disco que la contiene completamente.</a:t>
            </a:r>
          </a:p>
          <a:p>
            <a:pPr algn="just"/>
            <a:endParaRPr lang="es-ES" sz="2300" u="sng" dirty="0" smtClean="0">
              <a:solidFill>
                <a:schemeClr val="tx1"/>
              </a:solidFill>
            </a:endParaRPr>
          </a:p>
          <a:p>
            <a:pPr marL="0" indent="0" algn="just">
              <a:buNone/>
            </a:pPr>
            <a:r>
              <a:rPr lang="es-ES" sz="2300" dirty="0" smtClean="0">
                <a:solidFill>
                  <a:schemeClr val="tx1"/>
                </a:solidFill>
              </a:rPr>
              <a:t>Teorema</a:t>
            </a:r>
            <a:r>
              <a:rPr lang="es-ES" sz="2300" u="sng" dirty="0" smtClean="0">
                <a:solidFill>
                  <a:schemeClr val="tx1"/>
                </a:solidFill>
              </a:rPr>
              <a:t> </a:t>
            </a:r>
            <a:endParaRPr lang="es-ES" sz="2300" u="sng" dirty="0">
              <a:solidFill>
                <a:schemeClr val="tx1"/>
              </a:solidFill>
            </a:endParaRPr>
          </a:p>
          <a:p>
            <a:pPr algn="just"/>
            <a:r>
              <a:rPr lang="es-MX" sz="2300" dirty="0">
                <a:solidFill>
                  <a:schemeClr val="tx1"/>
                </a:solidFill>
              </a:rPr>
              <a:t>Sea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x</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y</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continua en una región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latin typeface="Times New Roman" panose="02020603050405020304" pitchFamily="18" charset="0"/>
                <a:cs typeface="Times New Roman" panose="02020603050405020304" pitchFamily="18" charset="0"/>
                <a:sym typeface="Symbol"/>
              </a:rPr>
              <a:t></a:t>
            </a:r>
            <a:r>
              <a:rPr lang="es-MX" sz="2300" dirty="0" smtClean="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R</a:t>
            </a:r>
            <a:r>
              <a:rPr lang="es-MX" sz="2300" baseline="30000" dirty="0">
                <a:solidFill>
                  <a:schemeClr val="tx1"/>
                </a:solidFill>
                <a:latin typeface="Times New Roman" panose="02020603050405020304" pitchFamily="18" charset="0"/>
                <a:cs typeface="Times New Roman" panose="02020603050405020304" pitchFamily="18" charset="0"/>
              </a:rPr>
              <a:t>2</a:t>
            </a:r>
            <a:r>
              <a:rPr lang="es-MX" sz="2300" dirty="0" smtClean="0">
                <a:solidFill>
                  <a:schemeClr val="tx1"/>
                </a:solidFill>
              </a:rPr>
              <a:t>, </a:t>
            </a:r>
            <a:r>
              <a:rPr lang="es-MX" sz="2300" dirty="0">
                <a:solidFill>
                  <a:schemeClr val="tx1"/>
                </a:solidFill>
              </a:rPr>
              <a:t>cerrada y acotada, entonces </a:t>
            </a:r>
            <a:r>
              <a:rPr lang="es-MX" sz="2300" i="1" dirty="0">
                <a:solidFill>
                  <a:schemeClr val="tx1"/>
                </a:solidFill>
                <a:latin typeface="Times New Roman" panose="02020603050405020304" pitchFamily="18" charset="0"/>
                <a:cs typeface="Times New Roman" panose="02020603050405020304" pitchFamily="18" charset="0"/>
              </a:rPr>
              <a:t>f </a:t>
            </a:r>
            <a:r>
              <a:rPr lang="es-MX" sz="2300" dirty="0">
                <a:solidFill>
                  <a:schemeClr val="tx1"/>
                </a:solidFill>
              </a:rPr>
              <a:t>alcanza en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rPr>
              <a:t> el máximo absoluto y el mínimo absoluto. Dichos extremos absolutos se alcanzan en puntos críticos de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situados en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rPr>
              <a:t> o en puntos de la frontera de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rPr>
              <a:t>. </a:t>
            </a:r>
          </a:p>
          <a:p>
            <a:pPr algn="just"/>
            <a:r>
              <a:rPr lang="es-MX" sz="2300" dirty="0">
                <a:solidFill>
                  <a:schemeClr val="tx1"/>
                </a:solidFill>
              </a:rPr>
              <a:t>Si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alcanza en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 </a:t>
            </a:r>
            <a:r>
              <a:rPr lang="es-MX" sz="2300" dirty="0">
                <a:solidFill>
                  <a:schemeClr val="tx1"/>
                </a:solidFill>
              </a:rPr>
              <a:t>un extremo absoluto, siendo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punto interior de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rPr>
              <a:t> (cerrada y acotada), entonces </a:t>
            </a:r>
            <a:r>
              <a:rPr lang="es-MX" sz="2300" dirty="0">
                <a:solidFill>
                  <a:schemeClr val="tx1"/>
                </a:solidFill>
                <a:latin typeface="Times New Roman" panose="02020603050405020304" pitchFamily="18" charset="0"/>
                <a:cs typeface="Times New Roman" panose="02020603050405020304" pitchFamily="18" charset="0"/>
              </a:rPr>
              <a:t>(</a:t>
            </a:r>
            <a:r>
              <a:rPr lang="es-MX" sz="2300" i="1" dirty="0">
                <a:solidFill>
                  <a:schemeClr val="tx1"/>
                </a:solidFill>
                <a:latin typeface="Times New Roman" panose="02020603050405020304" pitchFamily="18" charset="0"/>
                <a:cs typeface="Times New Roman" panose="02020603050405020304" pitchFamily="18" charset="0"/>
              </a:rPr>
              <a:t>a</a:t>
            </a:r>
            <a:r>
              <a:rPr lang="es-MX" sz="2300" dirty="0">
                <a:solidFill>
                  <a:schemeClr val="tx1"/>
                </a:solidFill>
                <a:latin typeface="Times New Roman" panose="02020603050405020304" pitchFamily="18" charset="0"/>
                <a:cs typeface="Times New Roman" panose="02020603050405020304" pitchFamily="18" charset="0"/>
              </a:rPr>
              <a:t>, </a:t>
            </a:r>
            <a:r>
              <a:rPr lang="es-MX" sz="2300" i="1" dirty="0">
                <a:solidFill>
                  <a:schemeClr val="tx1"/>
                </a:solidFill>
                <a:latin typeface="Times New Roman" panose="02020603050405020304" pitchFamily="18" charset="0"/>
                <a:cs typeface="Times New Roman" panose="02020603050405020304" pitchFamily="18" charset="0"/>
              </a:rPr>
              <a:t>b</a:t>
            </a:r>
            <a:r>
              <a:rPr lang="es-MX" sz="2300" dirty="0">
                <a:solidFill>
                  <a:schemeClr val="tx1"/>
                </a:solidFill>
                <a:latin typeface="Times New Roman" panose="02020603050405020304" pitchFamily="18" charset="0"/>
                <a:cs typeface="Times New Roman" panose="02020603050405020304" pitchFamily="18" charset="0"/>
              </a:rPr>
              <a:t>)</a:t>
            </a:r>
            <a:r>
              <a:rPr lang="es-MX" sz="2300" dirty="0" smtClean="0">
                <a:solidFill>
                  <a:schemeClr val="tx1"/>
                </a:solidFill>
              </a:rPr>
              <a:t> </a:t>
            </a:r>
            <a:r>
              <a:rPr lang="es-MX" sz="2300" dirty="0">
                <a:solidFill>
                  <a:schemeClr val="tx1"/>
                </a:solidFill>
              </a:rPr>
              <a:t>será un extremo relativo de</a:t>
            </a:r>
            <a:r>
              <a:rPr lang="es-MX" sz="2300" i="1" dirty="0">
                <a:solidFill>
                  <a:schemeClr val="tx1"/>
                </a:solidFill>
                <a:latin typeface="Times New Roman" panose="02020603050405020304" pitchFamily="18" charset="0"/>
                <a:cs typeface="Times New Roman" panose="02020603050405020304" pitchFamily="18" charset="0"/>
              </a:rPr>
              <a:t> f </a:t>
            </a:r>
            <a:r>
              <a:rPr lang="es-MX" sz="2300" dirty="0">
                <a:solidFill>
                  <a:schemeClr val="tx1"/>
                </a:solidFill>
              </a:rPr>
              <a:t>y por </a:t>
            </a:r>
            <a:r>
              <a:rPr lang="es-MX" sz="2300" dirty="0" smtClean="0">
                <a:solidFill>
                  <a:schemeClr val="tx1"/>
                </a:solidFill>
              </a:rPr>
              <a:t>tanto, </a:t>
            </a:r>
            <a:r>
              <a:rPr lang="es-MX" sz="2300" dirty="0">
                <a:solidFill>
                  <a:schemeClr val="tx1"/>
                </a:solidFill>
              </a:rPr>
              <a:t>un punto crítico de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a:t>
            </a:r>
          </a:p>
          <a:p>
            <a:r>
              <a:rPr lang="es-MX" sz="2300" dirty="0">
                <a:solidFill>
                  <a:schemeClr val="tx1"/>
                </a:solidFill>
              </a:rPr>
              <a:t>Como consecuencia el procedimiento para obtener los extremos absolutos de una función </a:t>
            </a:r>
            <a:r>
              <a:rPr lang="es-MX" sz="2300" i="1" dirty="0">
                <a:solidFill>
                  <a:schemeClr val="tx1"/>
                </a:solidFill>
                <a:latin typeface="Times New Roman" panose="02020603050405020304" pitchFamily="18" charset="0"/>
                <a:cs typeface="Times New Roman" panose="02020603050405020304" pitchFamily="18" charset="0"/>
              </a:rPr>
              <a:t>f</a:t>
            </a:r>
            <a:r>
              <a:rPr lang="es-MX" sz="2300" dirty="0">
                <a:solidFill>
                  <a:schemeClr val="tx1"/>
                </a:solidFill>
              </a:rPr>
              <a:t>, sobre una región cerrada y acotada </a:t>
            </a:r>
            <a:r>
              <a:rPr lang="es-MX" sz="2300" i="1" dirty="0">
                <a:solidFill>
                  <a:schemeClr val="tx1"/>
                </a:solidFill>
                <a:latin typeface="Times New Roman" panose="02020603050405020304" pitchFamily="18" charset="0"/>
                <a:cs typeface="Times New Roman" panose="02020603050405020304" pitchFamily="18" charset="0"/>
              </a:rPr>
              <a:t>R</a:t>
            </a:r>
            <a:r>
              <a:rPr lang="es-MX" sz="2300" dirty="0">
                <a:solidFill>
                  <a:schemeClr val="tx1"/>
                </a:solidFill>
              </a:rPr>
              <a:t>, será el siguiente:</a:t>
            </a:r>
          </a:p>
        </p:txBody>
      </p:sp>
      <p:sp>
        <p:nvSpPr>
          <p:cNvPr id="2" name="1 Marcador de número de diapositiva"/>
          <p:cNvSpPr>
            <a:spLocks noGrp="1"/>
          </p:cNvSpPr>
          <p:nvPr>
            <p:ph type="sldNum" sz="quarter" idx="12"/>
          </p:nvPr>
        </p:nvSpPr>
        <p:spPr>
          <a:xfrm>
            <a:off x="8444627" y="6356350"/>
            <a:ext cx="2909173" cy="365125"/>
          </a:xfrm>
        </p:spPr>
        <p:txBody>
          <a:bodyPr/>
          <a:lstStyle/>
          <a:p>
            <a:fld id="{6D22F896-40B5-4ADD-8801-0D06FADFA095}" type="slidenum">
              <a:rPr lang="en-US" sz="1600" smtClean="0"/>
              <a:t>38</a:t>
            </a:fld>
            <a:endParaRPr lang="en-US" sz="2300" dirty="0"/>
          </a:p>
        </p:txBody>
      </p:sp>
    </p:spTree>
    <p:extLst>
      <p:ext uri="{BB962C8B-B14F-4D97-AF65-F5344CB8AC3E}">
        <p14:creationId xmlns:p14="http://schemas.microsoft.com/office/powerpoint/2010/main" val="27711815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Marcador de contenido"/>
          <p:cNvSpPr>
            <a:spLocks noGrp="1"/>
          </p:cNvSpPr>
          <p:nvPr>
            <p:ph idx="1"/>
          </p:nvPr>
        </p:nvSpPr>
        <p:spPr>
          <a:xfrm>
            <a:off x="943430" y="1233714"/>
            <a:ext cx="10058399" cy="4656569"/>
          </a:xfrm>
        </p:spPr>
        <p:txBody>
          <a:bodyPr>
            <a:normAutofit/>
          </a:bodyPr>
          <a:lstStyle/>
          <a:p>
            <a:pPr marL="360363" indent="-360363" algn="just">
              <a:lnSpc>
                <a:spcPct val="100000"/>
              </a:lnSpc>
              <a:buFont typeface="Times New Roman"/>
              <a:buChar char="1"/>
            </a:pPr>
            <a:r>
              <a:rPr lang="es-MX" sz="2400" dirty="0">
                <a:solidFill>
                  <a:schemeClr val="tx1"/>
                </a:solidFill>
              </a:rPr>
              <a:t>Hacer un estudio en el interior de la región, obteniendo los puntos donde se alcanzan los extremos relativos y los valores de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en cada uno de ellos.</a:t>
            </a:r>
          </a:p>
          <a:p>
            <a:pPr marL="360363" indent="-360363" algn="just">
              <a:lnSpc>
                <a:spcPct val="100000"/>
              </a:lnSpc>
            </a:pPr>
            <a:endParaRPr lang="es-ES" sz="2400" dirty="0">
              <a:solidFill>
                <a:schemeClr val="tx1"/>
              </a:solidFill>
            </a:endParaRPr>
          </a:p>
          <a:p>
            <a:pPr marL="360363" indent="-360363" algn="just">
              <a:lnSpc>
                <a:spcPct val="100000"/>
              </a:lnSpc>
              <a:buFont typeface="Times New Roman"/>
              <a:buChar char="2"/>
            </a:pPr>
            <a:r>
              <a:rPr lang="es-MX" sz="2400" dirty="0">
                <a:solidFill>
                  <a:schemeClr val="tx1"/>
                </a:solidFill>
              </a:rPr>
              <a:t>Hacer un estudio en la frontera de la región, sobre la cual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se convierte en función de una sola variable, calculando los extremos absolutos sobre dicha frontera, así como los valores de </a:t>
            </a:r>
            <a:r>
              <a:rPr lang="es-MX" sz="2400" i="1" dirty="0">
                <a:solidFill>
                  <a:schemeClr val="tx1"/>
                </a:solidFill>
                <a:latin typeface="Times New Roman" panose="02020603050405020304" pitchFamily="18" charset="0"/>
                <a:cs typeface="Times New Roman" panose="02020603050405020304" pitchFamily="18" charset="0"/>
              </a:rPr>
              <a:t>f </a:t>
            </a:r>
            <a:r>
              <a:rPr lang="es-MX" sz="2400" dirty="0">
                <a:solidFill>
                  <a:schemeClr val="tx1"/>
                </a:solidFill>
              </a:rPr>
              <a:t>en cada uno de ellos.</a:t>
            </a:r>
            <a:endParaRPr lang="es-MX" sz="2400" u="sng" dirty="0">
              <a:solidFill>
                <a:schemeClr val="tx1"/>
              </a:solidFill>
            </a:endParaRPr>
          </a:p>
          <a:p>
            <a:pPr marL="360363" indent="-360363" algn="just">
              <a:lnSpc>
                <a:spcPct val="100000"/>
              </a:lnSpc>
            </a:pPr>
            <a:endParaRPr lang="es-ES" sz="2400" u="sng" dirty="0">
              <a:solidFill>
                <a:schemeClr val="tx1"/>
              </a:solidFill>
            </a:endParaRPr>
          </a:p>
          <a:p>
            <a:pPr marL="360363" indent="-360363" algn="just">
              <a:lnSpc>
                <a:spcPct val="100000"/>
              </a:lnSpc>
              <a:buFont typeface="Times New Roman"/>
              <a:buChar char="3"/>
            </a:pPr>
            <a:r>
              <a:rPr lang="es-MX" sz="2400" dirty="0">
                <a:solidFill>
                  <a:schemeClr val="tx1"/>
                </a:solidFill>
              </a:rPr>
              <a:t>Comparar los valores obtenidos en </a:t>
            </a:r>
            <a:r>
              <a:rPr lang="es-MX" sz="2400" dirty="0" smtClean="0">
                <a:solidFill>
                  <a:schemeClr val="tx1"/>
                </a:solidFill>
              </a:rPr>
              <a:t>1 </a:t>
            </a:r>
            <a:r>
              <a:rPr lang="es-MX" sz="2400" dirty="0">
                <a:solidFill>
                  <a:schemeClr val="tx1"/>
                </a:solidFill>
              </a:rPr>
              <a:t>y </a:t>
            </a:r>
            <a:r>
              <a:rPr lang="es-MX" sz="2400" dirty="0" smtClean="0">
                <a:solidFill>
                  <a:schemeClr val="tx1"/>
                </a:solidFill>
              </a:rPr>
              <a:t>2; </a:t>
            </a:r>
            <a:r>
              <a:rPr lang="es-MX" sz="2400" dirty="0">
                <a:solidFill>
                  <a:schemeClr val="tx1"/>
                </a:solidFill>
              </a:rPr>
              <a:t>en el punto (o puntos) donde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tome el mayor valor, se alcanzará el máximo absoluto; y en el punto (o puntos ) donde </a:t>
            </a:r>
            <a:r>
              <a:rPr lang="es-MX" sz="2400" i="1" dirty="0">
                <a:solidFill>
                  <a:schemeClr val="tx1"/>
                </a:solidFill>
                <a:latin typeface="Times New Roman" panose="02020603050405020304" pitchFamily="18" charset="0"/>
                <a:cs typeface="Times New Roman" panose="02020603050405020304" pitchFamily="18" charset="0"/>
              </a:rPr>
              <a:t>f</a:t>
            </a:r>
            <a:r>
              <a:rPr lang="es-MX" sz="2400" dirty="0">
                <a:solidFill>
                  <a:schemeClr val="tx1"/>
                </a:solidFill>
              </a:rPr>
              <a:t> tome el menor valor se alcanzará el mínimo absoluto.</a:t>
            </a:r>
            <a:endParaRPr lang="es-MX" sz="2400" u="sng" dirty="0">
              <a:solidFill>
                <a:schemeClr val="tx1"/>
              </a:solidFill>
            </a:endParaRPr>
          </a:p>
          <a:p>
            <a:pPr>
              <a:lnSpc>
                <a:spcPct val="100000"/>
              </a:lnSpc>
            </a:pPr>
            <a:endParaRPr lang="es-MX" sz="2400" dirty="0">
              <a:solidFill>
                <a:schemeClr val="tx1"/>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4089103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67420" y="638038"/>
            <a:ext cx="10084676" cy="5372797"/>
          </a:xfrm>
        </p:spPr>
        <p:txBody>
          <a:bodyPr>
            <a:noAutofit/>
          </a:bodyPr>
          <a:lstStyle/>
          <a:p>
            <a:pPr marL="0" indent="0" algn="just" eaLnBrk="1" hangingPunct="1">
              <a:spcBef>
                <a:spcPts val="0"/>
              </a:spcBef>
              <a:buFont typeface="Wingdings 2" pitchFamily="18" charset="2"/>
              <a:buNone/>
              <a:defRPr/>
            </a:pPr>
            <a:r>
              <a:rPr lang="es-MX" sz="1900" dirty="0" smtClean="0"/>
              <a:t>De la diapositiva 17 a la 19 se analiza lo referente a la concavidad, el criterio en el cual se fundamenta y un ejemplo del como se determina. </a:t>
            </a:r>
          </a:p>
          <a:p>
            <a:pPr marL="0" indent="0" algn="just" eaLnBrk="1" hangingPunct="1">
              <a:spcBef>
                <a:spcPts val="0"/>
              </a:spcBef>
              <a:buFont typeface="Wingdings 2" pitchFamily="18" charset="2"/>
              <a:buNone/>
              <a:defRPr/>
            </a:pPr>
            <a:endParaRPr lang="es-MX" sz="1900" dirty="0"/>
          </a:p>
          <a:p>
            <a:pPr marL="0" indent="0" algn="just" eaLnBrk="1" hangingPunct="1">
              <a:spcBef>
                <a:spcPts val="0"/>
              </a:spcBef>
              <a:buFont typeface="Wingdings 2" pitchFamily="18" charset="2"/>
              <a:buNone/>
              <a:defRPr/>
            </a:pPr>
            <a:r>
              <a:rPr lang="es-MX" sz="1900" dirty="0" smtClean="0"/>
              <a:t>La 20 nos muestra la forma en como se determinan los puntos de inflexión, aquellos en donde la concavidad cambia de sentido.</a:t>
            </a:r>
          </a:p>
          <a:p>
            <a:pPr marL="0" indent="0" algn="just" eaLnBrk="1" hangingPunct="1">
              <a:spcBef>
                <a:spcPts val="0"/>
              </a:spcBef>
              <a:buFont typeface="Wingdings 2" pitchFamily="18" charset="2"/>
              <a:buNone/>
              <a:defRPr/>
            </a:pPr>
            <a:r>
              <a:rPr lang="es-MX" sz="1900" dirty="0" smtClean="0"/>
              <a:t>La diapositiva 21 nos muestra un análisis de los extremos absolutos, que son y el teorema en el cual se fundamentan, para que en la 22 se muestre la forma en como se determinan u obtienen dichos extremos.</a:t>
            </a:r>
          </a:p>
          <a:p>
            <a:pPr marL="0" indent="0" algn="just" eaLnBrk="1" hangingPunct="1">
              <a:spcBef>
                <a:spcPts val="0"/>
              </a:spcBef>
              <a:buFont typeface="Wingdings 2" pitchFamily="18" charset="2"/>
              <a:buNone/>
              <a:defRPr/>
            </a:pPr>
            <a:endParaRPr lang="es-MX" sz="1900" dirty="0"/>
          </a:p>
          <a:p>
            <a:pPr marL="0" indent="0" algn="just" eaLnBrk="1" hangingPunct="1">
              <a:spcBef>
                <a:spcPts val="0"/>
              </a:spcBef>
              <a:buFont typeface="Wingdings 2" pitchFamily="18" charset="2"/>
              <a:buNone/>
              <a:defRPr/>
            </a:pPr>
            <a:r>
              <a:rPr lang="es-MX" sz="1900" dirty="0" smtClean="0"/>
              <a:t>De la diapositiva 23 en adelante nos muestran los mismos elementos vistos con anterioridad pero aplicado a funciones de varias funciones, que son, como se obtienen y una ilustración gráfica. Así la 27 nos muestra la forma de obtener los puntos críticos, la 29 las condiciones necesarias para ser considerado como un extremo, haciendo referencia a los teoremas implicados, la 31 el criterio de la segunda derivada para su obtención</a:t>
            </a:r>
          </a:p>
          <a:p>
            <a:pPr marL="0" indent="0" algn="just" eaLnBrk="1" hangingPunct="1">
              <a:spcBef>
                <a:spcPts val="0"/>
              </a:spcBef>
              <a:buFont typeface="Wingdings 2" pitchFamily="18" charset="2"/>
              <a:buNone/>
              <a:defRPr/>
            </a:pPr>
            <a:endParaRPr lang="es-MX" sz="1900" dirty="0"/>
          </a:p>
          <a:p>
            <a:pPr marL="0" indent="0" algn="just" eaLnBrk="1" hangingPunct="1">
              <a:spcBef>
                <a:spcPts val="0"/>
              </a:spcBef>
              <a:buFont typeface="Wingdings 2" pitchFamily="18" charset="2"/>
              <a:buNone/>
              <a:defRPr/>
            </a:pPr>
            <a:r>
              <a:rPr lang="es-MX" sz="1900" dirty="0" smtClean="0"/>
              <a:t>Para posteriormente presentar dos ejemplos, para culminar con la determinación de los extremos absolutos, el criterio para su determinación y un ejemplo. Esto último desde la 37 hasta la 42.</a:t>
            </a:r>
            <a:endParaRPr lang="es-MX" sz="1900" dirty="0"/>
          </a:p>
          <a:p>
            <a:pPr algn="just" eaLnBrk="1" hangingPunct="1">
              <a:spcBef>
                <a:spcPts val="0"/>
              </a:spcBef>
              <a:buFont typeface="Wingdings 2" pitchFamily="18" charset="2"/>
              <a:buNone/>
              <a:defRPr/>
            </a:pPr>
            <a:endParaRPr lang="es-MX" sz="1900" dirty="0"/>
          </a:p>
          <a:p>
            <a:pPr marL="0" indent="0" algn="just" eaLnBrk="1" hangingPunct="1">
              <a:spcBef>
                <a:spcPts val="0"/>
              </a:spcBef>
              <a:buFont typeface="Wingdings 2" pitchFamily="18" charset="2"/>
              <a:buNone/>
              <a:defRPr/>
            </a:pPr>
            <a:r>
              <a:rPr lang="es-MX" sz="1900" dirty="0" smtClean="0"/>
              <a:t>La última </a:t>
            </a:r>
            <a:r>
              <a:rPr lang="es-MX" sz="1900" dirty="0"/>
              <a:t>diapositiva </a:t>
            </a:r>
            <a:r>
              <a:rPr lang="es-MX" sz="1900" dirty="0" smtClean="0"/>
              <a:t>muestra la </a:t>
            </a:r>
            <a:r>
              <a:rPr lang="es-MX" sz="1900" dirty="0"/>
              <a:t>bibliografía consultada para la elaboración del material que sirve  de </a:t>
            </a:r>
            <a:r>
              <a:rPr lang="es-MX" sz="1900" dirty="0" smtClean="0"/>
              <a:t>referencia para </a:t>
            </a:r>
            <a:r>
              <a:rPr lang="es-MX" sz="1900" dirty="0"/>
              <a:t>la explicación de los temas en el aula</a:t>
            </a:r>
            <a:r>
              <a:rPr lang="es-MX" sz="1900" dirty="0" smtClean="0"/>
              <a:t>.</a:t>
            </a:r>
            <a:endParaRPr lang="es-MX" sz="1900" dirty="0"/>
          </a:p>
          <a:p>
            <a:pPr algn="just" eaLnBrk="1" hangingPunct="1">
              <a:spcBef>
                <a:spcPts val="0"/>
              </a:spcBef>
              <a:buFont typeface="Wingdings 2" pitchFamily="18" charset="2"/>
              <a:buNone/>
              <a:defRPr/>
            </a:pPr>
            <a:r>
              <a:rPr lang="es-MX" sz="1900" dirty="0"/>
              <a:t> </a:t>
            </a:r>
          </a:p>
          <a:p>
            <a:pPr eaLnBrk="1" hangingPunct="1">
              <a:defRPr/>
            </a:pPr>
            <a:endParaRPr lang="es-MX" sz="1900" dirty="0"/>
          </a:p>
        </p:txBody>
      </p:sp>
      <p:sp>
        <p:nvSpPr>
          <p:cNvPr id="2" name="Marcador de número de diapositiva 1"/>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8593552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6 Marcador de contenido"/>
          <p:cNvSpPr>
            <a:spLocks noGrp="1"/>
          </p:cNvSpPr>
          <p:nvPr>
            <p:ph idx="1"/>
          </p:nvPr>
        </p:nvSpPr>
        <p:spPr>
          <a:xfrm>
            <a:off x="4349417" y="3632887"/>
            <a:ext cx="4714009" cy="2911132"/>
          </a:xfrm>
        </p:spPr>
        <p:txBody>
          <a:bodyPr>
            <a:noAutofit/>
          </a:bodyPr>
          <a:lstStyle/>
          <a:p>
            <a:pPr marL="179388" indent="-179388" algn="just">
              <a:spcBef>
                <a:spcPts val="600"/>
              </a:spcBef>
              <a:buFont typeface="Times New Roman"/>
              <a:buChar char="2"/>
            </a:pPr>
            <a:r>
              <a:rPr lang="es-ES" sz="1200" b="1" dirty="0">
                <a:latin typeface="Arial" panose="020B0604020202020204" pitchFamily="34" charset="0"/>
                <a:cs typeface="Arial" panose="020B0604020202020204" pitchFamily="34" charset="0"/>
              </a:rPr>
              <a:t>Estudio en la frontera:</a:t>
            </a:r>
          </a:p>
          <a:p>
            <a:pPr marL="0" indent="0" algn="just">
              <a:spcBef>
                <a:spcPts val="600"/>
              </a:spcBef>
              <a:buNone/>
            </a:pPr>
            <a:r>
              <a:rPr lang="es-ES" sz="1200" b="1" dirty="0" smtClean="0">
                <a:latin typeface="Arial" panose="020B0604020202020204" pitchFamily="34" charset="0"/>
                <a:cs typeface="Arial" panose="020B0604020202020204" pitchFamily="34" charset="0"/>
              </a:rPr>
              <a:t>En </a:t>
            </a:r>
            <a:r>
              <a:rPr lang="es-ES" sz="1200" b="1" dirty="0">
                <a:latin typeface="Arial" panose="020B0604020202020204" pitchFamily="34" charset="0"/>
                <a:cs typeface="Arial" panose="020B0604020202020204" pitchFamily="34" charset="0"/>
              </a:rPr>
              <a:t>OB: </a:t>
            </a:r>
            <a:r>
              <a:rPr lang="es-ES" sz="1200" b="1" dirty="0" smtClean="0">
                <a:latin typeface="Arial" panose="020B0604020202020204" pitchFamily="34" charset="0"/>
                <a:cs typeface="Arial" panose="020B0604020202020204" pitchFamily="34" charset="0"/>
              </a:rPr>
              <a:t> </a:t>
            </a:r>
            <a:endParaRPr lang="es-ES" sz="1200" b="1" dirty="0">
              <a:latin typeface="Arial" panose="020B0604020202020204" pitchFamily="34" charset="0"/>
              <a:cs typeface="Arial" panose="020B0604020202020204" pitchFamily="34" charset="0"/>
            </a:endParaRPr>
          </a:p>
          <a:p>
            <a:pPr marL="0" indent="0" algn="just">
              <a:spcBef>
                <a:spcPts val="600"/>
              </a:spcBef>
              <a:buNone/>
            </a:pPr>
            <a:r>
              <a:rPr lang="es-MX" sz="1200" b="1" dirty="0">
                <a:latin typeface="Arial" panose="020B0604020202020204" pitchFamily="34" charset="0"/>
                <a:cs typeface="Arial" panose="020B0604020202020204" pitchFamily="34" charset="0"/>
              </a:rPr>
              <a:t>Buscamos los extremos absolutos de </a:t>
            </a:r>
            <a:r>
              <a:rPr lang="es-MX" sz="1200" b="1" dirty="0">
                <a:latin typeface="Times New Roman" panose="02020603050405020304" pitchFamily="18" charset="0"/>
                <a:cs typeface="Times New Roman" panose="02020603050405020304" pitchFamily="18" charset="0"/>
              </a:rPr>
              <a:t>z</a:t>
            </a:r>
            <a:r>
              <a:rPr lang="es-MX" sz="1200" b="1" dirty="0">
                <a:latin typeface="Arial" panose="020B0604020202020204" pitchFamily="34" charset="0"/>
                <a:cs typeface="Arial" panose="020B0604020202020204" pitchFamily="34" charset="0"/>
              </a:rPr>
              <a:t> en </a:t>
            </a:r>
            <a:r>
              <a:rPr lang="es-MX" sz="1200" b="1" dirty="0">
                <a:latin typeface="Times New Roman" panose="02020603050405020304" pitchFamily="18" charset="0"/>
                <a:cs typeface="Times New Roman" panose="02020603050405020304" pitchFamily="18" charset="0"/>
              </a:rPr>
              <a:t>[-3, 0].</a:t>
            </a:r>
          </a:p>
          <a:p>
            <a:pPr marL="0" indent="0" algn="just">
              <a:spcBef>
                <a:spcPts val="600"/>
              </a:spcBef>
              <a:buNone/>
            </a:pPr>
            <a:endParaRPr lang="es-MX" sz="1200" b="1" dirty="0" smtClean="0">
              <a:latin typeface="Arial" panose="020B0604020202020204" pitchFamily="34" charset="0"/>
              <a:cs typeface="Arial" panose="020B0604020202020204" pitchFamily="34" charset="0"/>
            </a:endParaRPr>
          </a:p>
          <a:p>
            <a:pPr marL="0" indent="0" algn="just">
              <a:spcBef>
                <a:spcPts val="600"/>
              </a:spcBef>
              <a:buNone/>
            </a:pPr>
            <a:r>
              <a:rPr lang="es-MX" sz="1200" b="1" dirty="0" smtClean="0">
                <a:latin typeface="Arial" panose="020B0604020202020204" pitchFamily="34" charset="0"/>
                <a:cs typeface="Arial" panose="020B0604020202020204" pitchFamily="34" charset="0"/>
              </a:rPr>
              <a:t>En             se </a:t>
            </a:r>
            <a:r>
              <a:rPr lang="es-MX" sz="1200" b="1" dirty="0">
                <a:latin typeface="Arial" panose="020B0604020202020204" pitchFamily="34" charset="0"/>
                <a:cs typeface="Arial" panose="020B0604020202020204" pitchFamily="34" charset="0"/>
              </a:rPr>
              <a:t>alcanza un mínimo relativo con valor </a:t>
            </a:r>
            <a:r>
              <a:rPr lang="es-MX" sz="1200" b="1" dirty="0" smtClean="0">
                <a:latin typeface="Arial" panose="020B0604020202020204" pitchFamily="34" charset="0"/>
                <a:cs typeface="Arial" panose="020B0604020202020204" pitchFamily="34" charset="0"/>
              </a:rPr>
              <a:t>.</a:t>
            </a:r>
          </a:p>
          <a:p>
            <a:pPr marL="0" indent="0" algn="just">
              <a:spcBef>
                <a:spcPts val="600"/>
              </a:spcBef>
              <a:buNone/>
            </a:pPr>
            <a:endParaRPr lang="es-MX" sz="1200" b="1" dirty="0" smtClean="0">
              <a:latin typeface="Arial" panose="020B0604020202020204" pitchFamily="34" charset="0"/>
              <a:cs typeface="Arial" panose="020B0604020202020204" pitchFamily="34" charset="0"/>
            </a:endParaRPr>
          </a:p>
          <a:p>
            <a:pPr marL="0" indent="0" algn="just">
              <a:spcBef>
                <a:spcPts val="600"/>
              </a:spcBef>
              <a:buNone/>
            </a:pPr>
            <a:endParaRPr lang="es-MX" sz="1200" b="1" dirty="0">
              <a:latin typeface="Arial" panose="020B0604020202020204" pitchFamily="34" charset="0"/>
              <a:cs typeface="Arial" panose="020B0604020202020204" pitchFamily="34" charset="0"/>
            </a:endParaRPr>
          </a:p>
          <a:p>
            <a:pPr marL="0" indent="0" algn="just">
              <a:spcBef>
                <a:spcPts val="600"/>
              </a:spcBef>
              <a:buNone/>
            </a:pPr>
            <a:r>
              <a:rPr lang="es-MX" sz="1200" b="1" dirty="0">
                <a:latin typeface="Arial" panose="020B0604020202020204" pitchFamily="34" charset="0"/>
                <a:cs typeface="Arial" panose="020B0604020202020204" pitchFamily="34" charset="0"/>
              </a:rPr>
              <a:t>Los valores </a:t>
            </a:r>
            <a:r>
              <a:rPr lang="es-MX" sz="1200" b="1" dirty="0" smtClean="0">
                <a:latin typeface="Arial" panose="020B0604020202020204" pitchFamily="34" charset="0"/>
                <a:cs typeface="Arial" panose="020B0604020202020204" pitchFamily="34" charset="0"/>
              </a:rPr>
              <a:t>extremos </a:t>
            </a:r>
            <a:r>
              <a:rPr lang="es-MX" sz="1200" b="1" dirty="0">
                <a:latin typeface="Arial" panose="020B0604020202020204" pitchFamily="34" charset="0"/>
                <a:cs typeface="Arial" panose="020B0604020202020204" pitchFamily="34" charset="0"/>
              </a:rPr>
              <a:t>son</a:t>
            </a:r>
            <a:r>
              <a:rPr lang="es-MX" sz="1200" b="1" dirty="0" smtClean="0">
                <a:latin typeface="Arial" panose="020B0604020202020204" pitchFamily="34" charset="0"/>
                <a:cs typeface="Arial" panose="020B0604020202020204" pitchFamily="34" charset="0"/>
              </a:rPr>
              <a:t>: </a:t>
            </a:r>
            <a:r>
              <a:rPr lang="es-MX" sz="1200" b="1" i="1" dirty="0" smtClean="0">
                <a:latin typeface="Times New Roman" panose="02020603050405020304" pitchFamily="18" charset="0"/>
                <a:cs typeface="Times New Roman" panose="02020603050405020304" pitchFamily="18" charset="0"/>
              </a:rPr>
              <a:t>z</a:t>
            </a:r>
            <a:r>
              <a:rPr lang="es-MX" sz="1200" b="1" dirty="0" smtClean="0">
                <a:latin typeface="Times New Roman" panose="02020603050405020304" pitchFamily="18" charset="0"/>
                <a:cs typeface="Times New Roman" panose="02020603050405020304" pitchFamily="18" charset="0"/>
              </a:rPr>
              <a:t>(-3)= 9 – 3 = 6, </a:t>
            </a:r>
            <a:r>
              <a:rPr lang="es-MX" sz="1200" b="1" i="1" dirty="0" smtClean="0">
                <a:latin typeface="Times New Roman" panose="02020603050405020304" pitchFamily="18" charset="0"/>
                <a:cs typeface="Times New Roman" panose="02020603050405020304" pitchFamily="18" charset="0"/>
              </a:rPr>
              <a:t>z</a:t>
            </a:r>
            <a:r>
              <a:rPr lang="es-MX" sz="1200" b="1" dirty="0" smtClean="0">
                <a:latin typeface="Times New Roman" panose="02020603050405020304" pitchFamily="18" charset="0"/>
                <a:cs typeface="Times New Roman" panose="02020603050405020304" pitchFamily="18" charset="0"/>
              </a:rPr>
              <a:t>(0) = 0</a:t>
            </a:r>
            <a:r>
              <a:rPr lang="es-MX" sz="1200" b="1" dirty="0" smtClean="0">
                <a:latin typeface="Arial" panose="020B0604020202020204" pitchFamily="34" charset="0"/>
                <a:cs typeface="Arial" panose="020B0604020202020204" pitchFamily="34" charset="0"/>
              </a:rPr>
              <a:t>.</a:t>
            </a:r>
            <a:endParaRPr lang="es-MX" sz="1200" b="1" dirty="0">
              <a:latin typeface="Arial" panose="020B0604020202020204" pitchFamily="34" charset="0"/>
              <a:cs typeface="Arial" panose="020B0604020202020204" pitchFamily="34" charset="0"/>
            </a:endParaRPr>
          </a:p>
          <a:p>
            <a:pPr marL="0" indent="0" algn="just">
              <a:spcBef>
                <a:spcPts val="600"/>
              </a:spcBef>
              <a:buNone/>
            </a:pPr>
            <a:r>
              <a:rPr lang="es-MX" sz="1200" b="1" dirty="0">
                <a:latin typeface="Arial" panose="020B0604020202020204" pitchFamily="34" charset="0"/>
                <a:cs typeface="Arial" panose="020B0604020202020204" pitchFamily="34" charset="0"/>
              </a:rPr>
              <a:t>Comparando los resultados obtenidos, se tiene:</a:t>
            </a:r>
          </a:p>
          <a:p>
            <a:pPr marL="0" indent="0" algn="just">
              <a:spcBef>
                <a:spcPts val="600"/>
              </a:spcBef>
              <a:buNone/>
            </a:pPr>
            <a:r>
              <a:rPr lang="es-MX" sz="1200" b="1" dirty="0" smtClean="0">
                <a:latin typeface="Arial" panose="020B0604020202020204" pitchFamily="34" charset="0"/>
                <a:cs typeface="Arial" panose="020B0604020202020204" pitchFamily="34" charset="0"/>
              </a:rPr>
              <a:t>El </a:t>
            </a:r>
            <a:r>
              <a:rPr lang="es-MX" sz="1200" b="1" dirty="0">
                <a:latin typeface="Arial" panose="020B0604020202020204" pitchFamily="34" charset="0"/>
                <a:cs typeface="Arial" panose="020B0604020202020204" pitchFamily="34" charset="0"/>
              </a:rPr>
              <a:t>mínimo absoluto se alcanza en </a:t>
            </a:r>
            <a:r>
              <a:rPr lang="es-MX" sz="1200" b="1" dirty="0" smtClean="0">
                <a:latin typeface="Arial" panose="020B0604020202020204" pitchFamily="34" charset="0"/>
                <a:cs typeface="Arial" panose="020B0604020202020204" pitchFamily="34" charset="0"/>
              </a:rPr>
              <a:t>           con </a:t>
            </a:r>
            <a:r>
              <a:rPr lang="es-MX" sz="1200" b="1" dirty="0">
                <a:latin typeface="Arial" panose="020B0604020202020204" pitchFamily="34" charset="0"/>
                <a:cs typeface="Arial" panose="020B0604020202020204" pitchFamily="34" charset="0"/>
              </a:rPr>
              <a:t>valor </a:t>
            </a:r>
            <a:endParaRPr lang="es-MX" sz="1200" b="1" dirty="0" smtClean="0">
              <a:latin typeface="Arial" panose="020B0604020202020204" pitchFamily="34" charset="0"/>
              <a:cs typeface="Arial" panose="020B0604020202020204" pitchFamily="34" charset="0"/>
            </a:endParaRPr>
          </a:p>
          <a:p>
            <a:pPr marL="0" indent="0" algn="just">
              <a:spcBef>
                <a:spcPts val="1200"/>
              </a:spcBef>
              <a:buNone/>
            </a:pPr>
            <a:r>
              <a:rPr lang="es-MX" sz="1200" b="1" dirty="0" smtClean="0">
                <a:latin typeface="Arial" panose="020B0604020202020204" pitchFamily="34" charset="0"/>
                <a:cs typeface="Arial" panose="020B0604020202020204" pitchFamily="34" charset="0"/>
              </a:rPr>
              <a:t>El </a:t>
            </a:r>
            <a:r>
              <a:rPr lang="es-MX" sz="1200" b="1" dirty="0">
                <a:latin typeface="Arial" panose="020B0604020202020204" pitchFamily="34" charset="0"/>
                <a:cs typeface="Arial" panose="020B0604020202020204" pitchFamily="34" charset="0"/>
              </a:rPr>
              <a:t>máximo absoluto se alcanza en </a:t>
            </a:r>
            <a:r>
              <a:rPr lang="es-MX" sz="1200" b="1" dirty="0">
                <a:latin typeface="Times New Roman" panose="02020603050405020304" pitchFamily="18" charset="0"/>
                <a:cs typeface="Times New Roman" panose="02020603050405020304" pitchFamily="18" charset="0"/>
              </a:rPr>
              <a:t>(0, -3) </a:t>
            </a:r>
            <a:r>
              <a:rPr lang="es-MX" sz="1200" b="1" dirty="0">
                <a:latin typeface="Arial" panose="020B0604020202020204" pitchFamily="34" charset="0"/>
                <a:cs typeface="Arial" panose="020B0604020202020204" pitchFamily="34" charset="0"/>
              </a:rPr>
              <a:t>con valor </a:t>
            </a:r>
            <a:r>
              <a:rPr lang="es-MX" sz="1200" b="1" dirty="0">
                <a:latin typeface="Times New Roman" panose="02020603050405020304" pitchFamily="18" charset="0"/>
                <a:cs typeface="Times New Roman" panose="02020603050405020304" pitchFamily="18" charset="0"/>
              </a:rPr>
              <a:t>6.</a:t>
            </a:r>
          </a:p>
          <a:p>
            <a:pPr marL="0" indent="0">
              <a:spcBef>
                <a:spcPts val="600"/>
              </a:spcBef>
              <a:buNone/>
            </a:pPr>
            <a:endParaRPr lang="es-MX" sz="12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40</a:t>
            </a:fld>
            <a:endParaRPr lang="en-US" dirty="0"/>
          </a:p>
        </p:txBody>
      </p:sp>
      <p:sp>
        <p:nvSpPr>
          <p:cNvPr id="5" name="Rectangle 4"/>
          <p:cNvSpPr>
            <a:spLocks noChangeArrowheads="1"/>
          </p:cNvSpPr>
          <p:nvPr/>
        </p:nvSpPr>
        <p:spPr bwMode="auto">
          <a:xfrm>
            <a:off x="2010127" y="313561"/>
            <a:ext cx="1368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2400" b="1" dirty="0"/>
              <a:t>Ejemplo</a:t>
            </a:r>
          </a:p>
        </p:txBody>
      </p:sp>
      <p:grpSp>
        <p:nvGrpSpPr>
          <p:cNvPr id="6" name="Group 10"/>
          <p:cNvGrpSpPr>
            <a:grpSpLocks/>
          </p:cNvGrpSpPr>
          <p:nvPr/>
        </p:nvGrpSpPr>
        <p:grpSpPr bwMode="auto">
          <a:xfrm>
            <a:off x="1003809" y="3184461"/>
            <a:ext cx="3129352" cy="3196732"/>
            <a:chOff x="1837" y="1616"/>
            <a:chExt cx="2948" cy="2477"/>
          </a:xfrm>
        </p:grpSpPr>
        <p:pic>
          <p:nvPicPr>
            <p:cNvPr id="7"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37" y="1616"/>
              <a:ext cx="2948" cy="2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p:cNvSpPr txBox="1">
              <a:spLocks noChangeArrowheads="1"/>
            </p:cNvSpPr>
            <p:nvPr/>
          </p:nvSpPr>
          <p:spPr bwMode="auto">
            <a:xfrm>
              <a:off x="2109" y="2627"/>
              <a:ext cx="195"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600" i="1" dirty="0">
                  <a:latin typeface="Times New Roman" panose="02020603050405020304" pitchFamily="18" charset="0"/>
                  <a:cs typeface="Times New Roman" panose="02020603050405020304" pitchFamily="18" charset="0"/>
                </a:rPr>
                <a:t>A</a:t>
              </a:r>
            </a:p>
          </p:txBody>
        </p:sp>
        <p:sp>
          <p:nvSpPr>
            <p:cNvPr id="9" name="Text Box 7"/>
            <p:cNvSpPr txBox="1">
              <a:spLocks noChangeArrowheads="1"/>
            </p:cNvSpPr>
            <p:nvPr/>
          </p:nvSpPr>
          <p:spPr bwMode="auto">
            <a:xfrm>
              <a:off x="3288" y="2795"/>
              <a:ext cx="181"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600" dirty="0" smtClean="0">
                  <a:latin typeface="Times New Roman" panose="02020603050405020304" pitchFamily="18" charset="0"/>
                  <a:cs typeface="Times New Roman" panose="02020603050405020304" pitchFamily="18" charset="0"/>
                </a:rPr>
                <a:t>0</a:t>
              </a:r>
              <a:endParaRPr lang="es-ES" dirty="0">
                <a:latin typeface="Times New Roman" panose="02020603050405020304" pitchFamily="18" charset="0"/>
                <a:cs typeface="Times New Roman" panose="02020603050405020304" pitchFamily="18" charset="0"/>
              </a:endParaRPr>
            </a:p>
          </p:txBody>
        </p:sp>
        <p:sp>
          <p:nvSpPr>
            <p:cNvPr id="10" name="Text Box 8"/>
            <p:cNvSpPr txBox="1">
              <a:spLocks noChangeArrowheads="1"/>
            </p:cNvSpPr>
            <p:nvPr/>
          </p:nvSpPr>
          <p:spPr bwMode="auto">
            <a:xfrm>
              <a:off x="3334" y="3702"/>
              <a:ext cx="20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600" i="1" dirty="0">
                  <a:latin typeface="Times New Roman" panose="02020603050405020304" pitchFamily="18" charset="0"/>
                  <a:cs typeface="Times New Roman" panose="02020603050405020304" pitchFamily="18" charset="0"/>
                </a:rPr>
                <a:t>B</a:t>
              </a:r>
            </a:p>
          </p:txBody>
        </p:sp>
        <p:sp>
          <p:nvSpPr>
            <p:cNvPr id="11" name="Text Box 9"/>
            <p:cNvSpPr txBox="1">
              <a:spLocks noChangeArrowheads="1"/>
            </p:cNvSpPr>
            <p:nvPr/>
          </p:nvSpPr>
          <p:spPr bwMode="auto">
            <a:xfrm>
              <a:off x="2109" y="3339"/>
              <a:ext cx="67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i="1" dirty="0" smtClean="0">
                  <a:latin typeface="Times New Roman" panose="02020603050405020304" pitchFamily="18" charset="0"/>
                  <a:cs typeface="Times New Roman" panose="02020603050405020304" pitchFamily="18" charset="0"/>
                </a:rPr>
                <a:t>x</a:t>
              </a:r>
              <a:r>
                <a:rPr lang="es-ES" dirty="0" smtClean="0">
                  <a:latin typeface="Times New Roman" panose="02020603050405020304" pitchFamily="18" charset="0"/>
                  <a:cs typeface="Times New Roman" panose="02020603050405020304" pitchFamily="18" charset="0"/>
                </a:rPr>
                <a:t> + </a:t>
              </a:r>
              <a:r>
                <a:rPr lang="es-ES" i="1" dirty="0" smtClean="0">
                  <a:latin typeface="Times New Roman" panose="02020603050405020304" pitchFamily="18" charset="0"/>
                  <a:cs typeface="Times New Roman" panose="02020603050405020304" pitchFamily="18" charset="0"/>
                </a:rPr>
                <a:t>y</a:t>
              </a:r>
              <a:r>
                <a:rPr lang="es-ES" dirty="0" smtClean="0">
                  <a:latin typeface="Times New Roman" panose="02020603050405020304" pitchFamily="18" charset="0"/>
                  <a:cs typeface="Times New Roman" panose="02020603050405020304" pitchFamily="18" charset="0"/>
                </a:rPr>
                <a:t> </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-3</a:t>
              </a:r>
              <a:endParaRPr lang="es-ES" dirty="0">
                <a:latin typeface="Times New Roman" panose="02020603050405020304" pitchFamily="18" charset="0"/>
                <a:cs typeface="Times New Roman" panose="02020603050405020304" pitchFamily="18" charset="0"/>
              </a:endParaRPr>
            </a:p>
          </p:txBody>
        </p:sp>
      </p:grpSp>
      <p:sp>
        <p:nvSpPr>
          <p:cNvPr id="12" name="Rectangle 10"/>
          <p:cNvSpPr>
            <a:spLocks noChangeArrowheads="1"/>
          </p:cNvSpPr>
          <p:nvPr/>
        </p:nvSpPr>
        <p:spPr bwMode="auto">
          <a:xfrm>
            <a:off x="477898" y="1347148"/>
            <a:ext cx="418117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R="0" lvl="0" indent="0" defTabSz="914400" rtl="0" eaLnBrk="1" fontAlgn="base" latinLnBrk="0" hangingPunct="1">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Determinar, tanto los extremos absolutos como relativos, de la función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 y</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12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1200" b="1"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xy</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sobre la región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definida  por las condiciones: </a:t>
            </a:r>
            <a:endParaRPr kumimoji="0" lang="es-ES" altLang="es-MX"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5" name="7 Objeto"/>
          <p:cNvGraphicFramePr>
            <a:graphicFrameLocks noChangeAspect="1"/>
          </p:cNvGraphicFramePr>
          <p:nvPr>
            <p:extLst>
              <p:ext uri="{D42A27DB-BD31-4B8C-83A1-F6EECF244321}">
                <p14:modId xmlns:p14="http://schemas.microsoft.com/office/powerpoint/2010/main" val="3578087189"/>
              </p:ext>
            </p:extLst>
          </p:nvPr>
        </p:nvGraphicFramePr>
        <p:xfrm>
          <a:off x="1634921" y="1993479"/>
          <a:ext cx="1422400" cy="203200"/>
        </p:xfrm>
        <a:graphic>
          <a:graphicData uri="http://schemas.openxmlformats.org/presentationml/2006/ole">
            <mc:AlternateContent xmlns:mc="http://schemas.openxmlformats.org/markup-compatibility/2006">
              <mc:Choice xmlns:v="urn:schemas-microsoft-com:vml" Requires="v">
                <p:oleObj spid="_x0000_s97984" name="Ecuación" r:id="rId4" imgW="1384200" imgH="203040" progId="Equation.3">
                  <p:embed/>
                </p:oleObj>
              </mc:Choice>
              <mc:Fallback>
                <p:oleObj name="Ecuación" r:id="rId4" imgW="138420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4921" y="1993479"/>
                        <a:ext cx="14224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8 Objeto"/>
          <p:cNvGraphicFramePr>
            <a:graphicFrameLocks noChangeAspect="1"/>
          </p:cNvGraphicFramePr>
          <p:nvPr>
            <p:extLst>
              <p:ext uri="{D42A27DB-BD31-4B8C-83A1-F6EECF244321}">
                <p14:modId xmlns:p14="http://schemas.microsoft.com/office/powerpoint/2010/main" val="4141477647"/>
              </p:ext>
            </p:extLst>
          </p:nvPr>
        </p:nvGraphicFramePr>
        <p:xfrm>
          <a:off x="4381788" y="904490"/>
          <a:ext cx="2352675" cy="504825"/>
        </p:xfrm>
        <a:graphic>
          <a:graphicData uri="http://schemas.openxmlformats.org/presentationml/2006/ole">
            <mc:AlternateContent xmlns:mc="http://schemas.openxmlformats.org/markup-compatibility/2006">
              <mc:Choice xmlns:v="urn:schemas-microsoft-com:vml" Requires="v">
                <p:oleObj spid="_x0000_s97985" r:id="rId6" imgW="2349500" imgH="508000" progId="Equation.DSMT4">
                  <p:embed/>
                </p:oleObj>
              </mc:Choice>
              <mc:Fallback>
                <p:oleObj r:id="rId6" imgW="2349500" imgH="5080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81788" y="904490"/>
                        <a:ext cx="2352675"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18"/>
          <p:cNvSpPr>
            <a:spLocks noChangeArrowheads="1"/>
          </p:cNvSpPr>
          <p:nvPr/>
        </p:nvSpPr>
        <p:spPr bwMode="auto">
          <a:xfrm>
            <a:off x="4164158" y="371881"/>
            <a:ext cx="40734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fontAlgn="base">
              <a:spcBef>
                <a:spcPct val="0"/>
              </a:spcBef>
              <a:spcAft>
                <a:spcPct val="0"/>
              </a:spcAft>
              <a:tabLst>
                <a:tab pos="180975" algn="l"/>
              </a:tabLst>
              <a:defRPr>
                <a:solidFill>
                  <a:schemeClr val="tx1"/>
                </a:solidFill>
                <a:latin typeface="Arial" pitchFamily="34" charset="0"/>
                <a:cs typeface="Arial" pitchFamily="34" charset="0"/>
              </a:defRPr>
            </a:lvl1pPr>
            <a:lvl2pPr fontAlgn="base">
              <a:spcBef>
                <a:spcPct val="0"/>
              </a:spcBef>
              <a:spcAft>
                <a:spcPct val="0"/>
              </a:spcAft>
              <a:tabLst>
                <a:tab pos="180975" algn="l"/>
              </a:tabLst>
              <a:defRPr>
                <a:solidFill>
                  <a:schemeClr val="tx1"/>
                </a:solidFill>
                <a:latin typeface="Arial" pitchFamily="34" charset="0"/>
                <a:cs typeface="Arial" pitchFamily="34" charset="0"/>
              </a:defRPr>
            </a:lvl2pPr>
            <a:lvl3pPr fontAlgn="base">
              <a:spcBef>
                <a:spcPct val="0"/>
              </a:spcBef>
              <a:spcAft>
                <a:spcPct val="0"/>
              </a:spcAft>
              <a:tabLst>
                <a:tab pos="180975" algn="l"/>
              </a:tabLst>
              <a:defRPr>
                <a:solidFill>
                  <a:schemeClr val="tx1"/>
                </a:solidFill>
                <a:latin typeface="Arial" pitchFamily="34" charset="0"/>
                <a:cs typeface="Arial" pitchFamily="34" charset="0"/>
              </a:defRPr>
            </a:lvl3pPr>
            <a:lvl4pPr fontAlgn="base">
              <a:spcBef>
                <a:spcPct val="0"/>
              </a:spcBef>
              <a:spcAft>
                <a:spcPct val="0"/>
              </a:spcAft>
              <a:tabLst>
                <a:tab pos="180975" algn="l"/>
              </a:tabLst>
              <a:defRPr>
                <a:solidFill>
                  <a:schemeClr val="tx1"/>
                </a:solidFill>
                <a:latin typeface="Arial" pitchFamily="34" charset="0"/>
                <a:cs typeface="Arial" pitchFamily="34" charset="0"/>
              </a:defRPr>
            </a:lvl4pPr>
            <a:lvl5pPr fontAlgn="base">
              <a:spcBef>
                <a:spcPct val="0"/>
              </a:spcBef>
              <a:spcAft>
                <a:spcPct val="0"/>
              </a:spcAft>
              <a:tabLst>
                <a:tab pos="180975" algn="l"/>
              </a:tabLst>
              <a:defRPr>
                <a:solidFill>
                  <a:schemeClr val="tx1"/>
                </a:solidFill>
                <a:latin typeface="Arial" pitchFamily="34" charset="0"/>
                <a:cs typeface="Arial" pitchFamily="34" charset="0"/>
              </a:defRPr>
            </a:lvl5pPr>
            <a:lvl6pPr fontAlgn="base">
              <a:spcBef>
                <a:spcPct val="0"/>
              </a:spcBef>
              <a:spcAft>
                <a:spcPct val="0"/>
              </a:spcAft>
              <a:tabLst>
                <a:tab pos="180975" algn="l"/>
              </a:tabLst>
              <a:defRPr>
                <a:solidFill>
                  <a:schemeClr val="tx1"/>
                </a:solidFill>
                <a:latin typeface="Arial" pitchFamily="34" charset="0"/>
                <a:cs typeface="Arial" pitchFamily="34" charset="0"/>
              </a:defRPr>
            </a:lvl6pPr>
            <a:lvl7pPr fontAlgn="base">
              <a:spcBef>
                <a:spcPct val="0"/>
              </a:spcBef>
              <a:spcAft>
                <a:spcPct val="0"/>
              </a:spcAft>
              <a:tabLst>
                <a:tab pos="180975" algn="l"/>
              </a:tabLst>
              <a:defRPr>
                <a:solidFill>
                  <a:schemeClr val="tx1"/>
                </a:solidFill>
                <a:latin typeface="Arial" pitchFamily="34" charset="0"/>
                <a:cs typeface="Arial" pitchFamily="34" charset="0"/>
              </a:defRPr>
            </a:lvl7pPr>
            <a:lvl8pPr fontAlgn="base">
              <a:spcBef>
                <a:spcPct val="0"/>
              </a:spcBef>
              <a:spcAft>
                <a:spcPct val="0"/>
              </a:spcAft>
              <a:tabLst>
                <a:tab pos="180975" algn="l"/>
              </a:tabLst>
              <a:defRPr>
                <a:solidFill>
                  <a:schemeClr val="tx1"/>
                </a:solidFill>
                <a:latin typeface="Arial" pitchFamily="34" charset="0"/>
                <a:cs typeface="Arial" pitchFamily="34" charset="0"/>
              </a:defRPr>
            </a:lvl8pPr>
            <a:lvl9pPr fontAlgn="base">
              <a:spcBef>
                <a:spcPct val="0"/>
              </a:spcBef>
              <a:spcAft>
                <a:spcPct val="0"/>
              </a:spcAft>
              <a:tabLst>
                <a:tab pos="180975" algn="l"/>
              </a:tabLst>
              <a:defRPr>
                <a:solidFill>
                  <a:schemeClr val="tx1"/>
                </a:solidFill>
                <a:latin typeface="Arial" pitchFamily="34" charset="0"/>
                <a:cs typeface="Arial" pitchFamily="34" charset="0"/>
              </a:defRPr>
            </a:lvl9pPr>
          </a:lstStyle>
          <a:p>
            <a:pPr marL="228600" marR="0" lvl="0" indent="-228600" algn="l" defTabSz="914400" rtl="0" eaLnBrk="1" fontAlgn="base" latinLnBrk="0" hangingPunct="1">
              <a:lnSpc>
                <a:spcPct val="100000"/>
              </a:lnSpc>
              <a:spcBef>
                <a:spcPct val="0"/>
              </a:spcBef>
              <a:spcAft>
                <a:spcPct val="0"/>
              </a:spcAft>
              <a:buClrTx/>
              <a:buSzTx/>
              <a:buAutoNum type="arabicPeriod"/>
              <a:tabLst>
                <a:tab pos="180975" algn="l"/>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Estudio en el interior:</a:t>
            </a:r>
            <a:endParaRPr lang="es-MX" altLang="es-MX" sz="900" dirty="0"/>
          </a:p>
          <a:p>
            <a:pPr marR="0" lvl="0" indent="0" algn="l" defTabSz="914400" rtl="0" eaLnBrk="1" fontAlgn="base" latinLnBrk="0" hangingPunct="1">
              <a:lnSpc>
                <a:spcPct val="100000"/>
              </a:lnSpc>
              <a:spcBef>
                <a:spcPct val="0"/>
              </a:spcBef>
              <a:spcAft>
                <a:spcPct val="0"/>
              </a:spcAft>
              <a:buClrTx/>
              <a:buSzTx/>
              <a:tabLst>
                <a:tab pos="180975" algn="l"/>
              </a:tabLst>
            </a:pPr>
            <a:r>
              <a:rPr kumimoji="0" lang="es-MX" altLang="es-MX" sz="9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Obteniendo los puntos críticos</a:t>
            </a: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tab pos="180975" algn="l"/>
              </a:tabLst>
            </a:pP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9"/>
          <p:cNvSpPr>
            <a:spLocks noChangeArrowheads="1"/>
          </p:cNvSpPr>
          <p:nvPr/>
        </p:nvSpPr>
        <p:spPr bwMode="auto">
          <a:xfrm>
            <a:off x="4335260" y="1508037"/>
            <a:ext cx="4032964"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Como el punto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 -1) </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 interior a la región, es un punto crítico de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Calculando el </a:t>
            </a:r>
            <a:r>
              <a:rPr kumimoji="0" lang="es-ES" altLang="es-MX" sz="1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hessiano</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9" name="14 Objeto"/>
          <p:cNvGraphicFramePr>
            <a:graphicFrameLocks noChangeAspect="1"/>
          </p:cNvGraphicFramePr>
          <p:nvPr>
            <p:extLst>
              <p:ext uri="{D42A27DB-BD31-4B8C-83A1-F6EECF244321}">
                <p14:modId xmlns:p14="http://schemas.microsoft.com/office/powerpoint/2010/main" val="2433402368"/>
              </p:ext>
            </p:extLst>
          </p:nvPr>
        </p:nvGraphicFramePr>
        <p:xfrm>
          <a:off x="4421476" y="2367759"/>
          <a:ext cx="2120900" cy="457200"/>
        </p:xfrm>
        <a:graphic>
          <a:graphicData uri="http://schemas.openxmlformats.org/presentationml/2006/ole">
            <mc:AlternateContent xmlns:mc="http://schemas.openxmlformats.org/markup-compatibility/2006">
              <mc:Choice xmlns:v="urn:schemas-microsoft-com:vml" Requires="v">
                <p:oleObj spid="_x0000_s97986" name="Ecuación" r:id="rId8" imgW="2057400" imgH="457200" progId="Equation.3">
                  <p:embed/>
                </p:oleObj>
              </mc:Choice>
              <mc:Fallback>
                <p:oleObj name="Ecuación" r:id="rId8" imgW="2057400" imgH="457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1476" y="2367759"/>
                        <a:ext cx="2120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15 Rectángulo"/>
          <p:cNvSpPr/>
          <p:nvPr/>
        </p:nvSpPr>
        <p:spPr>
          <a:xfrm>
            <a:off x="4381813" y="2869106"/>
            <a:ext cx="3060453" cy="276999"/>
          </a:xfrm>
          <a:prstGeom prst="rect">
            <a:avLst/>
          </a:prstGeom>
        </p:spPr>
        <p:txBody>
          <a:bodyPr wrap="none">
            <a:spAutoFit/>
          </a:bodyPr>
          <a:lstStyle/>
          <a:p>
            <a:pPr lvl="0" defTabSz="914400" eaLnBrk="0" fontAlgn="base" hangingPunct="0">
              <a:spcBef>
                <a:spcPct val="0"/>
              </a:spcBef>
              <a:spcAft>
                <a:spcPct val="0"/>
              </a:spcAft>
            </a:pPr>
            <a:r>
              <a:rPr lang="es-ES" altLang="es-MX" sz="1200" b="1" i="1" dirty="0" smtClean="0">
                <a:latin typeface="Times New Roman" panose="02020603050405020304" pitchFamily="18" charset="0"/>
                <a:ea typeface="Times New Roman" panose="02020603050405020304" pitchFamily="18" charset="0"/>
                <a:cs typeface="Times New Roman" panose="02020603050405020304" pitchFamily="18" charset="0"/>
              </a:rPr>
              <a:t>P</a:t>
            </a:r>
            <a:r>
              <a:rPr lang="es-ES" altLang="es-MX" sz="1200" b="1" dirty="0" smtClean="0">
                <a:latin typeface="Times New Roman" panose="02020603050405020304" pitchFamily="18" charset="0"/>
                <a:ea typeface="Times New Roman" panose="02020603050405020304" pitchFamily="18" charset="0"/>
                <a:cs typeface="Times New Roman" panose="02020603050405020304" pitchFamily="18" charset="0"/>
              </a:rPr>
              <a:t>(-1,-1) </a:t>
            </a:r>
            <a:r>
              <a:rPr lang="es-ES" altLang="es-MX" sz="1200" b="1" dirty="0" smtClean="0">
                <a:latin typeface="Arial" pitchFamily="34" charset="0"/>
                <a:ea typeface="Times New Roman" pitchFamily="18" charset="0"/>
                <a:cs typeface="Arial" pitchFamily="34" charset="0"/>
              </a:rPr>
              <a:t>es un mínimo relativo con valor</a:t>
            </a:r>
            <a:endParaRPr lang="es-MX" altLang="es-MX" sz="900" dirty="0">
              <a:latin typeface="Arial" pitchFamily="34" charset="0"/>
              <a:cs typeface="Arial" pitchFamily="34" charset="0"/>
            </a:endParaRPr>
          </a:p>
        </p:txBody>
      </p:sp>
      <p:graphicFrame>
        <p:nvGraphicFramePr>
          <p:cNvPr id="21" name="16 Objeto"/>
          <p:cNvGraphicFramePr>
            <a:graphicFrameLocks noChangeAspect="1"/>
          </p:cNvGraphicFramePr>
          <p:nvPr>
            <p:extLst>
              <p:ext uri="{D42A27DB-BD31-4B8C-83A1-F6EECF244321}">
                <p14:modId xmlns:p14="http://schemas.microsoft.com/office/powerpoint/2010/main" val="4223834062"/>
              </p:ext>
            </p:extLst>
          </p:nvPr>
        </p:nvGraphicFramePr>
        <p:xfrm>
          <a:off x="4441002" y="3079932"/>
          <a:ext cx="3227387" cy="482600"/>
        </p:xfrm>
        <a:graphic>
          <a:graphicData uri="http://schemas.openxmlformats.org/presentationml/2006/ole">
            <mc:AlternateContent xmlns:mc="http://schemas.openxmlformats.org/markup-compatibility/2006">
              <mc:Choice xmlns:v="urn:schemas-microsoft-com:vml" Requires="v">
                <p:oleObj spid="_x0000_s97987" name="Ecuación" r:id="rId10" imgW="3124080" imgH="482400" progId="Equation.3">
                  <p:embed/>
                </p:oleObj>
              </mc:Choice>
              <mc:Fallback>
                <p:oleObj name="Ecuación" r:id="rId10" imgW="3124080" imgH="482400" progId="Equation.3">
                  <p:embed/>
                  <p:pic>
                    <p:nvPicPr>
                      <p:cNvPr id="0" name=""/>
                      <p:cNvPicPr>
                        <a:picLocks noChangeAspect="1" noChangeArrowheads="1"/>
                      </p:cNvPicPr>
                      <p:nvPr/>
                    </p:nvPicPr>
                    <p:blipFill>
                      <a:blip r:embed="rId11"/>
                      <a:srcRect/>
                      <a:stretch>
                        <a:fillRect/>
                      </a:stretch>
                    </p:blipFill>
                    <p:spPr bwMode="auto">
                      <a:xfrm>
                        <a:off x="4441002" y="3079932"/>
                        <a:ext cx="322738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18 Objeto"/>
          <p:cNvGraphicFramePr>
            <a:graphicFrameLocks noChangeAspect="1"/>
          </p:cNvGraphicFramePr>
          <p:nvPr>
            <p:extLst>
              <p:ext uri="{D42A27DB-BD31-4B8C-83A1-F6EECF244321}">
                <p14:modId xmlns:p14="http://schemas.microsoft.com/office/powerpoint/2010/main" val="2713469067"/>
              </p:ext>
            </p:extLst>
          </p:nvPr>
        </p:nvGraphicFramePr>
        <p:xfrm>
          <a:off x="5059494" y="3950918"/>
          <a:ext cx="1892300" cy="228600"/>
        </p:xfrm>
        <a:graphic>
          <a:graphicData uri="http://schemas.openxmlformats.org/presentationml/2006/ole">
            <mc:AlternateContent xmlns:mc="http://schemas.openxmlformats.org/markup-compatibility/2006">
              <mc:Choice xmlns:v="urn:schemas-microsoft-com:vml" Requires="v">
                <p:oleObj spid="_x0000_s97988" name="Ecuación" r:id="rId12" imgW="1828800" imgH="228600" progId="Equation.3">
                  <p:embed/>
                </p:oleObj>
              </mc:Choice>
              <mc:Fallback>
                <p:oleObj name="Ecuación" r:id="rId12" imgW="1828800" imgH="228600" progId="Equation.3">
                  <p:embed/>
                  <p:pic>
                    <p:nvPicPr>
                      <p:cNvPr id="0" name=""/>
                      <p:cNvPicPr>
                        <a:picLocks noChangeAspect="1" noChangeArrowheads="1"/>
                      </p:cNvPicPr>
                      <p:nvPr/>
                    </p:nvPicPr>
                    <p:blipFill>
                      <a:blip r:embed="rId13"/>
                      <a:srcRect/>
                      <a:stretch>
                        <a:fillRect/>
                      </a:stretch>
                    </p:blipFill>
                    <p:spPr bwMode="auto">
                      <a:xfrm>
                        <a:off x="5059494" y="3950918"/>
                        <a:ext cx="18923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19 Objeto"/>
          <p:cNvGraphicFramePr>
            <a:graphicFrameLocks noChangeAspect="1"/>
          </p:cNvGraphicFramePr>
          <p:nvPr>
            <p:extLst>
              <p:ext uri="{D42A27DB-BD31-4B8C-83A1-F6EECF244321}">
                <p14:modId xmlns:p14="http://schemas.microsoft.com/office/powerpoint/2010/main" val="175638206"/>
              </p:ext>
            </p:extLst>
          </p:nvPr>
        </p:nvGraphicFramePr>
        <p:xfrm>
          <a:off x="4478143" y="4389319"/>
          <a:ext cx="1600200" cy="393700"/>
        </p:xfrm>
        <a:graphic>
          <a:graphicData uri="http://schemas.openxmlformats.org/presentationml/2006/ole">
            <mc:AlternateContent xmlns:mc="http://schemas.openxmlformats.org/markup-compatibility/2006">
              <mc:Choice xmlns:v="urn:schemas-microsoft-com:vml" Requires="v">
                <p:oleObj spid="_x0000_s97989" name="Ecuación" r:id="rId14" imgW="1549080" imgH="393480" progId="Equation.3">
                  <p:embed/>
                </p:oleObj>
              </mc:Choice>
              <mc:Fallback>
                <p:oleObj name="Ecuación" r:id="rId14" imgW="1549080" imgH="39348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78143" y="4389319"/>
                        <a:ext cx="16002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 name="21 Objeto"/>
          <p:cNvGraphicFramePr>
            <a:graphicFrameLocks noChangeAspect="1"/>
          </p:cNvGraphicFramePr>
          <p:nvPr>
            <p:extLst>
              <p:ext uri="{D42A27DB-BD31-4B8C-83A1-F6EECF244321}">
                <p14:modId xmlns:p14="http://schemas.microsoft.com/office/powerpoint/2010/main" val="3781758344"/>
              </p:ext>
            </p:extLst>
          </p:nvPr>
        </p:nvGraphicFramePr>
        <p:xfrm>
          <a:off x="6431966" y="4459740"/>
          <a:ext cx="619125" cy="180975"/>
        </p:xfrm>
        <a:graphic>
          <a:graphicData uri="http://schemas.openxmlformats.org/presentationml/2006/ole">
            <mc:AlternateContent xmlns:mc="http://schemas.openxmlformats.org/markup-compatibility/2006">
              <mc:Choice xmlns:v="urn:schemas-microsoft-com:vml" Requires="v">
                <p:oleObj spid="_x0000_s97990" name="Ecuación" r:id="rId16" imgW="621760" imgH="177646" progId="Equation.3">
                  <p:embed/>
                </p:oleObj>
              </mc:Choice>
              <mc:Fallback>
                <p:oleObj name="Ecuación" r:id="rId16" imgW="621760" imgH="177646"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31966" y="4459740"/>
                        <a:ext cx="619125" cy="18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23 Objeto"/>
          <p:cNvGraphicFramePr>
            <a:graphicFrameLocks noChangeAspect="1"/>
          </p:cNvGraphicFramePr>
          <p:nvPr>
            <p:extLst>
              <p:ext uri="{D42A27DB-BD31-4B8C-83A1-F6EECF244321}">
                <p14:modId xmlns:p14="http://schemas.microsoft.com/office/powerpoint/2010/main" val="2895167755"/>
              </p:ext>
            </p:extLst>
          </p:nvPr>
        </p:nvGraphicFramePr>
        <p:xfrm>
          <a:off x="4676905" y="5246238"/>
          <a:ext cx="495300" cy="390525"/>
        </p:xfrm>
        <a:graphic>
          <a:graphicData uri="http://schemas.openxmlformats.org/presentationml/2006/ole">
            <mc:AlternateContent xmlns:mc="http://schemas.openxmlformats.org/markup-compatibility/2006">
              <mc:Choice xmlns:v="urn:schemas-microsoft-com:vml" Requires="v">
                <p:oleObj spid="_x0000_s97991" name="Ecuación" r:id="rId18" imgW="495085" imgH="393529" progId="Equation.3">
                  <p:embed/>
                </p:oleObj>
              </mc:Choice>
              <mc:Fallback>
                <p:oleObj name="Ecuación" r:id="rId18" imgW="495085" imgH="393529"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676905" y="5246238"/>
                        <a:ext cx="4953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24 Objeto"/>
          <p:cNvGraphicFramePr>
            <a:graphicFrameLocks noChangeAspect="1"/>
          </p:cNvGraphicFramePr>
          <p:nvPr>
            <p:extLst>
              <p:ext uri="{D42A27DB-BD31-4B8C-83A1-F6EECF244321}">
                <p14:modId xmlns:p14="http://schemas.microsoft.com/office/powerpoint/2010/main" val="886595360"/>
              </p:ext>
            </p:extLst>
          </p:nvPr>
        </p:nvGraphicFramePr>
        <p:xfrm>
          <a:off x="4416938" y="4958959"/>
          <a:ext cx="1955800" cy="469900"/>
        </p:xfrm>
        <a:graphic>
          <a:graphicData uri="http://schemas.openxmlformats.org/presentationml/2006/ole">
            <mc:AlternateContent xmlns:mc="http://schemas.openxmlformats.org/markup-compatibility/2006">
              <mc:Choice xmlns:v="urn:schemas-microsoft-com:vml" Requires="v">
                <p:oleObj spid="_x0000_s97992" name="Ecuación" r:id="rId20" imgW="1904760" imgH="457200" progId="Equation.3">
                  <p:embed/>
                </p:oleObj>
              </mc:Choice>
              <mc:Fallback>
                <p:oleObj name="Ecuación" r:id="rId20" imgW="1904760" imgH="45720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416938" y="4958959"/>
                        <a:ext cx="19558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 name="28 Objeto"/>
          <p:cNvGraphicFramePr>
            <a:graphicFrameLocks noChangeAspect="1"/>
          </p:cNvGraphicFramePr>
          <p:nvPr>
            <p:extLst>
              <p:ext uri="{D42A27DB-BD31-4B8C-83A1-F6EECF244321}">
                <p14:modId xmlns:p14="http://schemas.microsoft.com/office/powerpoint/2010/main" val="2506625728"/>
              </p:ext>
            </p:extLst>
          </p:nvPr>
        </p:nvGraphicFramePr>
        <p:xfrm>
          <a:off x="6880584" y="5916057"/>
          <a:ext cx="504825" cy="428625"/>
        </p:xfrm>
        <a:graphic>
          <a:graphicData uri="http://schemas.openxmlformats.org/presentationml/2006/ole">
            <mc:AlternateContent xmlns:mc="http://schemas.openxmlformats.org/markup-compatibility/2006">
              <mc:Choice xmlns:v="urn:schemas-microsoft-com:vml" Requires="v">
                <p:oleObj spid="_x0000_s97993" name="Ecuación" r:id="rId22" imgW="508000" imgH="431800" progId="Equation.3">
                  <p:embed/>
                </p:oleObj>
              </mc:Choice>
              <mc:Fallback>
                <p:oleObj name="Ecuación" r:id="rId22" imgW="508000" imgH="431800"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880584" y="5916057"/>
                        <a:ext cx="504825"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30 Objeto"/>
          <p:cNvGraphicFramePr>
            <a:graphicFrameLocks noChangeAspect="1"/>
          </p:cNvGraphicFramePr>
          <p:nvPr>
            <p:extLst>
              <p:ext uri="{D42A27DB-BD31-4B8C-83A1-F6EECF244321}">
                <p14:modId xmlns:p14="http://schemas.microsoft.com/office/powerpoint/2010/main" val="191308319"/>
              </p:ext>
            </p:extLst>
          </p:nvPr>
        </p:nvGraphicFramePr>
        <p:xfrm>
          <a:off x="8101436" y="5926217"/>
          <a:ext cx="266700" cy="390525"/>
        </p:xfrm>
        <a:graphic>
          <a:graphicData uri="http://schemas.openxmlformats.org/presentationml/2006/ole">
            <mc:AlternateContent xmlns:mc="http://schemas.openxmlformats.org/markup-compatibility/2006">
              <mc:Choice xmlns:v="urn:schemas-microsoft-com:vml" Requires="v">
                <p:oleObj spid="_x0000_s97994" name="Ecuación" r:id="rId24" imgW="266469" imgH="393359" progId="Equation.3">
                  <p:embed/>
                </p:oleObj>
              </mc:Choice>
              <mc:Fallback>
                <p:oleObj name="Ecuación" r:id="rId24" imgW="266469" imgH="393359"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101436" y="5926217"/>
                        <a:ext cx="2667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Rectangle 65"/>
          <p:cNvSpPr>
            <a:spLocks noChangeArrowheads="1"/>
          </p:cNvSpPr>
          <p:nvPr/>
        </p:nvSpPr>
        <p:spPr bwMode="auto">
          <a:xfrm>
            <a:off x="8388023" y="256453"/>
            <a:ext cx="78377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altLang="es-MX" sz="1200" b="1" i="0" strike="noStrike" cap="none" normalizeH="0" baseline="0" dirty="0" smtClean="0">
                <a:ln>
                  <a:noFill/>
                </a:ln>
                <a:solidFill>
                  <a:schemeClr val="tx1"/>
                </a:solidFill>
                <a:effectLst/>
                <a:latin typeface="Arial" pitchFamily="34" charset="0"/>
                <a:ea typeface="Times New Roman" pitchFamily="18" charset="0"/>
                <a:cs typeface="Arial" pitchFamily="34" charset="0"/>
              </a:rPr>
              <a:t>En OA: </a:t>
            </a:r>
            <a:endParaRPr kumimoji="0" lang="es-ES" altLang="es-MX" sz="1800" b="0" i="0"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66"/>
          <p:cNvSpPr>
            <a:spLocks noChangeArrowheads="1"/>
          </p:cNvSpPr>
          <p:nvPr/>
        </p:nvSpPr>
        <p:spPr bwMode="auto">
          <a:xfrm rot="10800000" flipV="1">
            <a:off x="8377006" y="520082"/>
            <a:ext cx="301639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Buscamos los extremos absolutos de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en </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[-3, 0].</a:t>
            </a:r>
            <a:endParaRPr kumimoji="0" lang="es-MX" altLang="es-MX" sz="9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graphicFrame>
        <p:nvGraphicFramePr>
          <p:cNvPr id="31" name="28693 Objeto"/>
          <p:cNvGraphicFramePr>
            <a:graphicFrameLocks noChangeAspect="1"/>
          </p:cNvGraphicFramePr>
          <p:nvPr>
            <p:extLst>
              <p:ext uri="{D42A27DB-BD31-4B8C-83A1-F6EECF244321}">
                <p14:modId xmlns:p14="http://schemas.microsoft.com/office/powerpoint/2010/main" val="3930770210"/>
              </p:ext>
            </p:extLst>
          </p:nvPr>
        </p:nvGraphicFramePr>
        <p:xfrm>
          <a:off x="9040034" y="294762"/>
          <a:ext cx="1879600" cy="228600"/>
        </p:xfrm>
        <a:graphic>
          <a:graphicData uri="http://schemas.openxmlformats.org/presentationml/2006/ole">
            <mc:AlternateContent xmlns:mc="http://schemas.openxmlformats.org/markup-compatibility/2006">
              <mc:Choice xmlns:v="urn:schemas-microsoft-com:vml" Requires="v">
                <p:oleObj spid="_x0000_s97995" name="Ecuación" r:id="rId26" imgW="1803240" imgH="228600" progId="Equation.3">
                  <p:embed/>
                </p:oleObj>
              </mc:Choice>
              <mc:Fallback>
                <p:oleObj name="Ecuación" r:id="rId26" imgW="1803240" imgH="228600"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040034" y="294762"/>
                        <a:ext cx="1879600" cy="228600"/>
                      </a:xfrm>
                      <a:prstGeom prst="rect">
                        <a:avLst/>
                      </a:prstGeom>
                      <a:noFill/>
                      <a:ln>
                        <a:noFill/>
                      </a:ln>
                    </p:spPr>
                  </p:pic>
                </p:oleObj>
              </mc:Fallback>
            </mc:AlternateContent>
          </a:graphicData>
        </a:graphic>
      </p:graphicFrame>
      <p:graphicFrame>
        <p:nvGraphicFramePr>
          <p:cNvPr id="32" name="28695 Objeto"/>
          <p:cNvGraphicFramePr>
            <a:graphicFrameLocks noChangeAspect="1"/>
          </p:cNvGraphicFramePr>
          <p:nvPr>
            <p:extLst>
              <p:ext uri="{D42A27DB-BD31-4B8C-83A1-F6EECF244321}">
                <p14:modId xmlns:p14="http://schemas.microsoft.com/office/powerpoint/2010/main" val="716760117"/>
              </p:ext>
            </p:extLst>
          </p:nvPr>
        </p:nvGraphicFramePr>
        <p:xfrm>
          <a:off x="8485846" y="894686"/>
          <a:ext cx="1574800" cy="393700"/>
        </p:xfrm>
        <a:graphic>
          <a:graphicData uri="http://schemas.openxmlformats.org/presentationml/2006/ole">
            <mc:AlternateContent xmlns:mc="http://schemas.openxmlformats.org/markup-compatibility/2006">
              <mc:Choice xmlns:v="urn:schemas-microsoft-com:vml" Requires="v">
                <p:oleObj spid="_x0000_s97996" name="Ecuación" r:id="rId28" imgW="1523880" imgH="393480" progId="Equation.3">
                  <p:embed/>
                </p:oleObj>
              </mc:Choice>
              <mc:Fallback>
                <p:oleObj name="Ecuación" r:id="rId28" imgW="1523880" imgH="393480"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8485846" y="894686"/>
                        <a:ext cx="15748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 name="28697 Objeto"/>
          <p:cNvGraphicFramePr>
            <a:graphicFrameLocks noChangeAspect="1"/>
          </p:cNvGraphicFramePr>
          <p:nvPr>
            <p:extLst>
              <p:ext uri="{D42A27DB-BD31-4B8C-83A1-F6EECF244321}">
                <p14:modId xmlns:p14="http://schemas.microsoft.com/office/powerpoint/2010/main" val="3336952301"/>
              </p:ext>
            </p:extLst>
          </p:nvPr>
        </p:nvGraphicFramePr>
        <p:xfrm>
          <a:off x="10291713" y="1003960"/>
          <a:ext cx="647700" cy="180975"/>
        </p:xfrm>
        <a:graphic>
          <a:graphicData uri="http://schemas.openxmlformats.org/presentationml/2006/ole">
            <mc:AlternateContent xmlns:mc="http://schemas.openxmlformats.org/markup-compatibility/2006">
              <mc:Choice xmlns:v="urn:schemas-microsoft-com:vml" Requires="v">
                <p:oleObj spid="_x0000_s97997" name="Ecuación" r:id="rId30" imgW="647419" imgH="177723" progId="Equation.3">
                  <p:embed/>
                </p:oleObj>
              </mc:Choice>
              <mc:Fallback>
                <p:oleObj name="Ecuación" r:id="rId30" imgW="647419" imgH="177723" progId="Equation.3">
                  <p:embed/>
                  <p:pic>
                    <p:nvPicPr>
                      <p:cNvPr id="0" name=""/>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0291713" y="1003960"/>
                        <a:ext cx="647700" cy="18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6 Marcador de contenido"/>
          <p:cNvSpPr txBox="1">
            <a:spLocks/>
          </p:cNvSpPr>
          <p:nvPr/>
        </p:nvSpPr>
        <p:spPr>
          <a:xfrm>
            <a:off x="8379990" y="1001115"/>
            <a:ext cx="3764510" cy="2470509"/>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spcBef>
                <a:spcPts val="600"/>
              </a:spcBef>
              <a:buFont typeface="Wingdings 3" charset="2"/>
              <a:buNone/>
            </a:pPr>
            <a:endParaRPr lang="es-MX" sz="1200" b="1" dirty="0" smtClean="0">
              <a:solidFill>
                <a:schemeClr val="tx1"/>
              </a:solidFill>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En           se alcanza un mínimo relativo con valor </a:t>
            </a:r>
          </a:p>
          <a:p>
            <a:pPr marL="0" indent="0" algn="just">
              <a:spcBef>
                <a:spcPts val="600"/>
              </a:spcBef>
              <a:buFont typeface="Wingdings 3" charset="2"/>
              <a:buNone/>
            </a:pPr>
            <a:endParaRPr lang="es-MX" sz="1200" b="1" dirty="0" smtClean="0">
              <a:solidFill>
                <a:schemeClr val="tx1"/>
              </a:solidFill>
              <a:latin typeface="Arial" panose="020B0604020202020204" pitchFamily="34" charset="0"/>
              <a:cs typeface="Arial" panose="020B0604020202020204" pitchFamily="34" charset="0"/>
            </a:endParaRPr>
          </a:p>
          <a:p>
            <a:pPr marL="0" indent="0" algn="just">
              <a:spcBef>
                <a:spcPts val="600"/>
              </a:spcBef>
              <a:buFont typeface="Wingdings 3" charset="2"/>
              <a:buNone/>
            </a:pPr>
            <a:endParaRPr lang="es-MX" sz="500" b="1" dirty="0" smtClean="0">
              <a:solidFill>
                <a:schemeClr val="tx1"/>
              </a:solidFill>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Los valores extremos son: </a:t>
            </a:r>
            <a:r>
              <a:rPr lang="es-MX" sz="1200" b="1" i="1" dirty="0" smtClean="0">
                <a:solidFill>
                  <a:schemeClr val="tx1"/>
                </a:solidFill>
                <a:latin typeface="Times New Roman" panose="02020603050405020304" pitchFamily="18" charset="0"/>
                <a:cs typeface="Times New Roman" panose="02020603050405020304" pitchFamily="18" charset="0"/>
              </a:rPr>
              <a:t>z</a:t>
            </a:r>
            <a:r>
              <a:rPr lang="es-MX" sz="1200" b="1" dirty="0" smtClean="0">
                <a:solidFill>
                  <a:schemeClr val="tx1"/>
                </a:solidFill>
                <a:latin typeface="Times New Roman" panose="02020603050405020304" pitchFamily="18" charset="0"/>
                <a:cs typeface="Times New Roman" panose="02020603050405020304" pitchFamily="18" charset="0"/>
              </a:rPr>
              <a:t>(-3) = 9 – 3 = 6, </a:t>
            </a:r>
            <a:r>
              <a:rPr lang="es-MX" sz="1200" b="1" i="1" dirty="0" smtClean="0">
                <a:solidFill>
                  <a:schemeClr val="tx1"/>
                </a:solidFill>
                <a:latin typeface="Times New Roman" panose="02020603050405020304" pitchFamily="18" charset="0"/>
                <a:cs typeface="Times New Roman" panose="02020603050405020304" pitchFamily="18" charset="0"/>
              </a:rPr>
              <a:t>z</a:t>
            </a:r>
            <a:r>
              <a:rPr lang="es-MX" sz="1200" b="1" dirty="0" smtClean="0">
                <a:solidFill>
                  <a:schemeClr val="tx1"/>
                </a:solidFill>
                <a:latin typeface="Times New Roman" panose="02020603050405020304" pitchFamily="18" charset="0"/>
                <a:cs typeface="Times New Roman" panose="02020603050405020304" pitchFamily="18" charset="0"/>
              </a:rPr>
              <a:t>(0) = 0</a:t>
            </a:r>
            <a:r>
              <a:rPr lang="es-MX" sz="1200" b="1" dirty="0" smtClean="0">
                <a:solidFill>
                  <a:schemeClr val="tx1"/>
                </a:solidFill>
                <a:latin typeface="Arial" panose="020B0604020202020204" pitchFamily="34" charset="0"/>
                <a:cs typeface="Arial" panose="020B0604020202020204" pitchFamily="34" charset="0"/>
              </a:rPr>
              <a:t>.</a:t>
            </a:r>
          </a:p>
          <a:p>
            <a:pPr marL="0" indent="0" algn="just">
              <a:spcBef>
                <a:spcPts val="6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Comparando los resultados obtenidos, se tiene:</a:t>
            </a:r>
          </a:p>
          <a:p>
            <a:pPr marL="0" indent="0" algn="just">
              <a:spcBef>
                <a:spcPts val="6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El mínimo absoluto se alcanza en            con valor </a:t>
            </a:r>
          </a:p>
          <a:p>
            <a:pPr marL="0" indent="0" algn="just">
              <a:spcBef>
                <a:spcPts val="1200"/>
              </a:spcBef>
              <a:buFont typeface="Wingdings 3" charset="2"/>
              <a:buNone/>
            </a:pPr>
            <a:r>
              <a:rPr lang="es-MX" sz="1200" b="1" dirty="0" smtClean="0">
                <a:solidFill>
                  <a:schemeClr val="tx1"/>
                </a:solidFill>
                <a:latin typeface="Arial" panose="020B0604020202020204" pitchFamily="34" charset="0"/>
                <a:cs typeface="Arial" panose="020B0604020202020204" pitchFamily="34" charset="0"/>
              </a:rPr>
              <a:t>El máximo absoluto se alcanza en </a:t>
            </a:r>
            <a:r>
              <a:rPr lang="es-MX" sz="1200" b="1" dirty="0" smtClean="0">
                <a:solidFill>
                  <a:schemeClr val="tx1"/>
                </a:solidFill>
                <a:latin typeface="Times New Roman" panose="02020603050405020304" pitchFamily="18" charset="0"/>
                <a:cs typeface="Times New Roman" panose="02020603050405020304" pitchFamily="18" charset="0"/>
              </a:rPr>
              <a:t>(0, -3) </a:t>
            </a:r>
            <a:r>
              <a:rPr lang="es-MX" sz="1200" b="1" dirty="0" smtClean="0">
                <a:solidFill>
                  <a:schemeClr val="tx1"/>
                </a:solidFill>
                <a:latin typeface="Arial" panose="020B0604020202020204" pitchFamily="34" charset="0"/>
                <a:cs typeface="Arial" panose="020B0604020202020204" pitchFamily="34" charset="0"/>
              </a:rPr>
              <a:t>con valor </a:t>
            </a:r>
            <a:r>
              <a:rPr lang="es-MX" sz="1200" b="1" dirty="0" smtClean="0">
                <a:solidFill>
                  <a:schemeClr val="tx1"/>
                </a:solidFill>
                <a:latin typeface="Times New Roman" panose="02020603050405020304" pitchFamily="18" charset="0"/>
                <a:cs typeface="Times New Roman" panose="02020603050405020304" pitchFamily="18" charset="0"/>
              </a:rPr>
              <a:t>6.</a:t>
            </a:r>
          </a:p>
        </p:txBody>
      </p:sp>
      <p:graphicFrame>
        <p:nvGraphicFramePr>
          <p:cNvPr id="35" name="28698 Objeto"/>
          <p:cNvGraphicFramePr>
            <a:graphicFrameLocks noChangeAspect="1"/>
          </p:cNvGraphicFramePr>
          <p:nvPr>
            <p:extLst>
              <p:ext uri="{D42A27DB-BD31-4B8C-83A1-F6EECF244321}">
                <p14:modId xmlns:p14="http://schemas.microsoft.com/office/powerpoint/2010/main" val="194214971"/>
              </p:ext>
            </p:extLst>
          </p:nvPr>
        </p:nvGraphicFramePr>
        <p:xfrm>
          <a:off x="8714592" y="1208130"/>
          <a:ext cx="495300" cy="393700"/>
        </p:xfrm>
        <a:graphic>
          <a:graphicData uri="http://schemas.openxmlformats.org/presentationml/2006/ole">
            <mc:AlternateContent xmlns:mc="http://schemas.openxmlformats.org/markup-compatibility/2006">
              <mc:Choice xmlns:v="urn:schemas-microsoft-com:vml" Requires="v">
                <p:oleObj spid="_x0000_s97998" name="Ecuación" r:id="rId32" imgW="482400" imgH="393480" progId="Equation.3">
                  <p:embed/>
                </p:oleObj>
              </mc:Choice>
              <mc:Fallback>
                <p:oleObj name="Ecuación" r:id="rId32" imgW="482400" imgH="393480" progId="Equation.3">
                  <p:embed/>
                  <p:pic>
                    <p:nvPicPr>
                      <p:cNvPr id="0" name=""/>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8714592" y="1208130"/>
                        <a:ext cx="4953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 name="28699 Objeto"/>
          <p:cNvGraphicFramePr>
            <a:graphicFrameLocks noChangeAspect="1"/>
          </p:cNvGraphicFramePr>
          <p:nvPr>
            <p:extLst>
              <p:ext uri="{D42A27DB-BD31-4B8C-83A1-F6EECF244321}">
                <p14:modId xmlns:p14="http://schemas.microsoft.com/office/powerpoint/2010/main" val="704460551"/>
              </p:ext>
            </p:extLst>
          </p:nvPr>
        </p:nvGraphicFramePr>
        <p:xfrm>
          <a:off x="8520108" y="1552093"/>
          <a:ext cx="1955800" cy="469900"/>
        </p:xfrm>
        <a:graphic>
          <a:graphicData uri="http://schemas.openxmlformats.org/presentationml/2006/ole">
            <mc:AlternateContent xmlns:mc="http://schemas.openxmlformats.org/markup-compatibility/2006">
              <mc:Choice xmlns:v="urn:schemas-microsoft-com:vml" Requires="v">
                <p:oleObj spid="_x0000_s97999" name="Ecuación" r:id="rId34" imgW="1904760" imgH="457200" progId="Equation.3">
                  <p:embed/>
                </p:oleObj>
              </mc:Choice>
              <mc:Fallback>
                <p:oleObj name="Ecuación" r:id="rId34" imgW="1904760" imgH="457200" progId="Equation.3">
                  <p:embed/>
                  <p:pic>
                    <p:nvPicPr>
                      <p:cNvPr id="0" name=""/>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8520108" y="1552093"/>
                        <a:ext cx="19558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 name="61 Objeto"/>
          <p:cNvGraphicFramePr>
            <a:graphicFrameLocks noChangeAspect="1"/>
          </p:cNvGraphicFramePr>
          <p:nvPr>
            <p:extLst>
              <p:ext uri="{D42A27DB-BD31-4B8C-83A1-F6EECF244321}">
                <p14:modId xmlns:p14="http://schemas.microsoft.com/office/powerpoint/2010/main" val="3396990451"/>
              </p:ext>
            </p:extLst>
          </p:nvPr>
        </p:nvGraphicFramePr>
        <p:xfrm>
          <a:off x="11070089" y="2397990"/>
          <a:ext cx="530225" cy="428625"/>
        </p:xfrm>
        <a:graphic>
          <a:graphicData uri="http://schemas.openxmlformats.org/presentationml/2006/ole">
            <mc:AlternateContent xmlns:mc="http://schemas.openxmlformats.org/markup-compatibility/2006">
              <mc:Choice xmlns:v="urn:schemas-microsoft-com:vml" Requires="v">
                <p:oleObj spid="_x0000_s98000" name="Ecuación" r:id="rId36" imgW="533160" imgH="431640" progId="Equation.3">
                  <p:embed/>
                </p:oleObj>
              </mc:Choice>
              <mc:Fallback>
                <p:oleObj name="Ecuación" r:id="rId36" imgW="533160" imgH="431640" progId="Equation.3">
                  <p:embed/>
                  <p:pic>
                    <p:nvPicPr>
                      <p:cNvPr id="0" name=""/>
                      <p:cNvPicPr>
                        <a:picLocks noChangeAspect="1" noChangeArrowheads="1"/>
                      </p:cNvPicPr>
                      <p:nvPr/>
                    </p:nvPicPr>
                    <p:blipFill>
                      <a:blip r:embed="rId37"/>
                      <a:srcRect/>
                      <a:stretch>
                        <a:fillRect/>
                      </a:stretch>
                    </p:blipFill>
                    <p:spPr bwMode="auto">
                      <a:xfrm>
                        <a:off x="11070089" y="2397990"/>
                        <a:ext cx="530225"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 name="62 Objeto"/>
          <p:cNvGraphicFramePr>
            <a:graphicFrameLocks noChangeAspect="1"/>
          </p:cNvGraphicFramePr>
          <p:nvPr>
            <p:extLst>
              <p:ext uri="{D42A27DB-BD31-4B8C-83A1-F6EECF244321}">
                <p14:modId xmlns:p14="http://schemas.microsoft.com/office/powerpoint/2010/main" val="3240151479"/>
              </p:ext>
            </p:extLst>
          </p:nvPr>
        </p:nvGraphicFramePr>
        <p:xfrm>
          <a:off x="8994900" y="2625673"/>
          <a:ext cx="266700" cy="390525"/>
        </p:xfrm>
        <a:graphic>
          <a:graphicData uri="http://schemas.openxmlformats.org/presentationml/2006/ole">
            <mc:AlternateContent xmlns:mc="http://schemas.openxmlformats.org/markup-compatibility/2006">
              <mc:Choice xmlns:v="urn:schemas-microsoft-com:vml" Requires="v">
                <p:oleObj spid="_x0000_s98001" name="Ecuación" r:id="rId38" imgW="266469" imgH="393359" progId="Equation.3">
                  <p:embed/>
                </p:oleObj>
              </mc:Choice>
              <mc:Fallback>
                <p:oleObj name="Ecuación" r:id="rId38" imgW="266469" imgH="393359"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994900" y="2625673"/>
                        <a:ext cx="2667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Rectangle 65"/>
          <p:cNvSpPr>
            <a:spLocks noChangeArrowheads="1"/>
          </p:cNvSpPr>
          <p:nvPr/>
        </p:nvSpPr>
        <p:spPr bwMode="auto">
          <a:xfrm>
            <a:off x="8370197" y="3482510"/>
            <a:ext cx="78377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altLang="es-MX" sz="1200" b="1" i="0" strike="noStrike" cap="none" normalizeH="0" baseline="0" dirty="0" smtClean="0">
                <a:ln>
                  <a:noFill/>
                </a:ln>
                <a:solidFill>
                  <a:schemeClr val="tx1"/>
                </a:solidFill>
                <a:effectLst/>
                <a:latin typeface="Arial" pitchFamily="34" charset="0"/>
                <a:ea typeface="Times New Roman" pitchFamily="18" charset="0"/>
                <a:cs typeface="Arial" pitchFamily="34" charset="0"/>
              </a:rPr>
              <a:t>En A</a:t>
            </a:r>
            <a:r>
              <a:rPr kumimoji="0" lang="es-ES" altLang="es-MX" sz="1200" b="1" i="0"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s-ES" altLang="es-MX" sz="1200" b="1" i="0"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s-ES" altLang="es-MX" sz="1800" b="0" i="0" strike="noStrike" cap="none" normalizeH="0" baseline="0" dirty="0" smtClean="0">
              <a:ln>
                <a:noFill/>
              </a:ln>
              <a:solidFill>
                <a:schemeClr val="tx1"/>
              </a:solidFill>
              <a:effectLst/>
              <a:latin typeface="Arial" pitchFamily="34" charset="0"/>
              <a:cs typeface="Arial" pitchFamily="34" charset="0"/>
            </a:endParaRPr>
          </a:p>
        </p:txBody>
      </p:sp>
      <p:sp>
        <p:nvSpPr>
          <p:cNvPr id="40" name="Rectangle 66"/>
          <p:cNvSpPr>
            <a:spLocks noChangeArrowheads="1"/>
          </p:cNvSpPr>
          <p:nvPr/>
        </p:nvSpPr>
        <p:spPr bwMode="auto">
          <a:xfrm rot="10800000" flipV="1">
            <a:off x="8359180" y="3878343"/>
            <a:ext cx="301639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Buscamos los extremos absolutos de </a:t>
            </a:r>
            <a:r>
              <a:rPr kumimoji="0" lang="es-ES" altLang="es-MX" sz="1200" b="1"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en </a:t>
            </a:r>
            <a:r>
              <a:rPr kumimoji="0" lang="es-ES" altLang="es-MX" sz="1200" b="1"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[-3, 0].</a:t>
            </a:r>
            <a:endParaRPr kumimoji="0" lang="es-MX" altLang="es-MX" sz="9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graphicFrame>
        <p:nvGraphicFramePr>
          <p:cNvPr id="41" name="73 Objeto"/>
          <p:cNvGraphicFramePr>
            <a:graphicFrameLocks noChangeAspect="1"/>
          </p:cNvGraphicFramePr>
          <p:nvPr>
            <p:extLst>
              <p:ext uri="{D42A27DB-BD31-4B8C-83A1-F6EECF244321}">
                <p14:modId xmlns:p14="http://schemas.microsoft.com/office/powerpoint/2010/main" val="2222782049"/>
              </p:ext>
            </p:extLst>
          </p:nvPr>
        </p:nvGraphicFramePr>
        <p:xfrm>
          <a:off x="8959850" y="3469989"/>
          <a:ext cx="3149600" cy="482600"/>
        </p:xfrm>
        <a:graphic>
          <a:graphicData uri="http://schemas.openxmlformats.org/presentationml/2006/ole">
            <mc:AlternateContent xmlns:mc="http://schemas.openxmlformats.org/markup-compatibility/2006">
              <mc:Choice xmlns:v="urn:schemas-microsoft-com:vml" Requires="v">
                <p:oleObj spid="_x0000_s98002" name="Ecuación" r:id="rId39" imgW="3022560" imgH="482400" progId="Equation.3">
                  <p:embed/>
                </p:oleObj>
              </mc:Choice>
              <mc:Fallback>
                <p:oleObj name="Ecuación" r:id="rId39" imgW="3022560" imgH="482400" progId="Equation.3">
                  <p:embed/>
                  <p:pic>
                    <p:nvPicPr>
                      <p:cNvPr id="0" name=""/>
                      <p:cNvPicPr>
                        <a:picLocks noChangeAspect="1" noChangeArrowheads="1"/>
                      </p:cNvPicPr>
                      <p:nvPr/>
                    </p:nvPicPr>
                    <p:blipFill>
                      <a:blip r:embed="rId40"/>
                      <a:srcRect/>
                      <a:stretch>
                        <a:fillRect/>
                      </a:stretch>
                    </p:blipFill>
                    <p:spPr bwMode="auto">
                      <a:xfrm>
                        <a:off x="8959850" y="3469989"/>
                        <a:ext cx="3149600" cy="482600"/>
                      </a:xfrm>
                      <a:prstGeom prst="rect">
                        <a:avLst/>
                      </a:prstGeom>
                      <a:noFill/>
                      <a:ln>
                        <a:noFill/>
                      </a:ln>
                    </p:spPr>
                  </p:pic>
                </p:oleObj>
              </mc:Fallback>
            </mc:AlternateContent>
          </a:graphicData>
        </a:graphic>
      </p:graphicFrame>
      <p:graphicFrame>
        <p:nvGraphicFramePr>
          <p:cNvPr id="42" name="74 Objeto"/>
          <p:cNvGraphicFramePr>
            <a:graphicFrameLocks noChangeAspect="1"/>
          </p:cNvGraphicFramePr>
          <p:nvPr>
            <p:extLst>
              <p:ext uri="{D42A27DB-BD31-4B8C-83A1-F6EECF244321}">
                <p14:modId xmlns:p14="http://schemas.microsoft.com/office/powerpoint/2010/main" val="2860972626"/>
              </p:ext>
            </p:extLst>
          </p:nvPr>
        </p:nvGraphicFramePr>
        <p:xfrm>
          <a:off x="8455025" y="4253581"/>
          <a:ext cx="1600200" cy="393700"/>
        </p:xfrm>
        <a:graphic>
          <a:graphicData uri="http://schemas.openxmlformats.org/presentationml/2006/ole">
            <mc:AlternateContent xmlns:mc="http://schemas.openxmlformats.org/markup-compatibility/2006">
              <mc:Choice xmlns:v="urn:schemas-microsoft-com:vml" Requires="v">
                <p:oleObj spid="_x0000_s98003" name="Ecuación" r:id="rId41" imgW="1549080" imgH="393480" progId="Equation.3">
                  <p:embed/>
                </p:oleObj>
              </mc:Choice>
              <mc:Fallback>
                <p:oleObj name="Ecuación" r:id="rId41" imgW="1549080" imgH="393480" progId="Equation.3">
                  <p:embed/>
                  <p:pic>
                    <p:nvPicPr>
                      <p:cNvPr id="0" name=""/>
                      <p:cNvPicPr>
                        <a:picLocks noChangeAspect="1" noChangeArrowheads="1"/>
                      </p:cNvPicPr>
                      <p:nvPr/>
                    </p:nvPicPr>
                    <p:blipFill>
                      <a:blip r:embed="rId42"/>
                      <a:srcRect/>
                      <a:stretch>
                        <a:fillRect/>
                      </a:stretch>
                    </p:blipFill>
                    <p:spPr bwMode="auto">
                      <a:xfrm>
                        <a:off x="8455025" y="4253581"/>
                        <a:ext cx="16002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75 Objeto"/>
          <p:cNvGraphicFramePr>
            <a:graphicFrameLocks noChangeAspect="1"/>
          </p:cNvGraphicFramePr>
          <p:nvPr>
            <p:extLst>
              <p:ext uri="{D42A27DB-BD31-4B8C-83A1-F6EECF244321}">
                <p14:modId xmlns:p14="http://schemas.microsoft.com/office/powerpoint/2010/main" val="357005359"/>
              </p:ext>
            </p:extLst>
          </p:nvPr>
        </p:nvGraphicFramePr>
        <p:xfrm>
          <a:off x="10287000" y="4361531"/>
          <a:ext cx="622300" cy="180975"/>
        </p:xfrm>
        <a:graphic>
          <a:graphicData uri="http://schemas.openxmlformats.org/presentationml/2006/ole">
            <mc:AlternateContent xmlns:mc="http://schemas.openxmlformats.org/markup-compatibility/2006">
              <mc:Choice xmlns:v="urn:schemas-microsoft-com:vml" Requires="v">
                <p:oleObj spid="_x0000_s98004" name="Ecuación" r:id="rId43" imgW="622080" imgH="177480" progId="Equation.3">
                  <p:embed/>
                </p:oleObj>
              </mc:Choice>
              <mc:Fallback>
                <p:oleObj name="Ecuación" r:id="rId43" imgW="622080" imgH="177480" progId="Equation.3">
                  <p:embed/>
                  <p:pic>
                    <p:nvPicPr>
                      <p:cNvPr id="0" name=""/>
                      <p:cNvPicPr>
                        <a:picLocks noChangeAspect="1" noChangeArrowheads="1"/>
                      </p:cNvPicPr>
                      <p:nvPr/>
                    </p:nvPicPr>
                    <p:blipFill>
                      <a:blip r:embed="rId44"/>
                      <a:srcRect/>
                      <a:stretch>
                        <a:fillRect/>
                      </a:stretch>
                    </p:blipFill>
                    <p:spPr bwMode="auto">
                      <a:xfrm>
                        <a:off x="10287000" y="4361531"/>
                        <a:ext cx="622300" cy="18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 name="6 Marcador de contenido"/>
          <p:cNvSpPr txBox="1">
            <a:spLocks/>
          </p:cNvSpPr>
          <p:nvPr/>
        </p:nvSpPr>
        <p:spPr>
          <a:xfrm>
            <a:off x="8399040" y="4373694"/>
            <a:ext cx="3764510" cy="236805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spcBef>
                <a:spcPts val="600"/>
              </a:spcBef>
              <a:buFont typeface="Wingdings 3" charset="2"/>
              <a:buNone/>
            </a:pPr>
            <a:endParaRPr lang="es-MX" sz="1200" b="1" dirty="0" smtClean="0">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latin typeface="Arial" panose="020B0604020202020204" pitchFamily="34" charset="0"/>
                <a:cs typeface="Arial" panose="020B0604020202020204" pitchFamily="34" charset="0"/>
              </a:rPr>
              <a:t>En           se alcanza un mínimo relativo con valor </a:t>
            </a:r>
          </a:p>
          <a:p>
            <a:pPr marL="0" indent="0" algn="just">
              <a:spcBef>
                <a:spcPts val="600"/>
              </a:spcBef>
              <a:buFont typeface="Wingdings 3" charset="2"/>
              <a:buNone/>
            </a:pPr>
            <a:endParaRPr lang="es-MX" sz="1200" b="1" dirty="0" smtClean="0">
              <a:latin typeface="Arial" panose="020B0604020202020204" pitchFamily="34" charset="0"/>
              <a:cs typeface="Arial" panose="020B0604020202020204" pitchFamily="34" charset="0"/>
            </a:endParaRPr>
          </a:p>
          <a:p>
            <a:pPr marL="0" indent="0" algn="just">
              <a:spcBef>
                <a:spcPts val="600"/>
              </a:spcBef>
              <a:buFont typeface="Wingdings 3" charset="2"/>
              <a:buNone/>
            </a:pPr>
            <a:endParaRPr lang="es-MX" sz="500" b="1" dirty="0" smtClean="0">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latin typeface="Arial" panose="020B0604020202020204" pitchFamily="34" charset="0"/>
                <a:cs typeface="Arial" panose="020B0604020202020204" pitchFamily="34" charset="0"/>
              </a:rPr>
              <a:t>Los valores extremos son: </a:t>
            </a:r>
            <a:r>
              <a:rPr lang="es-MX" sz="1200" b="1" i="1" dirty="0" smtClean="0">
                <a:latin typeface="Times New Roman" panose="02020603050405020304" pitchFamily="18" charset="0"/>
                <a:cs typeface="Times New Roman" panose="02020603050405020304" pitchFamily="18" charset="0"/>
              </a:rPr>
              <a:t>z</a:t>
            </a:r>
            <a:r>
              <a:rPr lang="es-MX" sz="1200" b="1" dirty="0" smtClean="0">
                <a:latin typeface="Times New Roman" panose="02020603050405020304" pitchFamily="18" charset="0"/>
                <a:cs typeface="Times New Roman" panose="02020603050405020304" pitchFamily="18" charset="0"/>
              </a:rPr>
              <a:t>(-3) = 6, </a:t>
            </a:r>
            <a:r>
              <a:rPr lang="es-MX" sz="1200" b="1" i="1" dirty="0" smtClean="0">
                <a:latin typeface="Times New Roman" panose="02020603050405020304" pitchFamily="18" charset="0"/>
                <a:cs typeface="Times New Roman" panose="02020603050405020304" pitchFamily="18" charset="0"/>
              </a:rPr>
              <a:t>z</a:t>
            </a:r>
            <a:r>
              <a:rPr lang="es-MX" sz="1200" b="1" dirty="0" smtClean="0">
                <a:latin typeface="Times New Roman" panose="02020603050405020304" pitchFamily="18" charset="0"/>
                <a:cs typeface="Times New Roman" panose="02020603050405020304" pitchFamily="18" charset="0"/>
              </a:rPr>
              <a:t>(0) = 6</a:t>
            </a:r>
            <a:r>
              <a:rPr lang="es-MX" sz="1200" b="1" dirty="0" smtClean="0">
                <a:latin typeface="Arial" panose="020B0604020202020204" pitchFamily="34" charset="0"/>
                <a:cs typeface="Arial" panose="020B0604020202020204" pitchFamily="34" charset="0"/>
              </a:rPr>
              <a:t>. </a:t>
            </a:r>
          </a:p>
          <a:p>
            <a:pPr marL="0" indent="0" algn="just">
              <a:spcBef>
                <a:spcPts val="600"/>
              </a:spcBef>
              <a:buFont typeface="Wingdings 3" charset="2"/>
              <a:buNone/>
            </a:pPr>
            <a:r>
              <a:rPr lang="es-MX" sz="1200" b="1" dirty="0" smtClean="0">
                <a:latin typeface="Arial" panose="020B0604020202020204" pitchFamily="34" charset="0"/>
                <a:cs typeface="Arial" panose="020B0604020202020204" pitchFamily="34" charset="0"/>
              </a:rPr>
              <a:t>Se tiene :</a:t>
            </a:r>
          </a:p>
          <a:p>
            <a:pPr marL="0" indent="0" algn="just">
              <a:spcBef>
                <a:spcPts val="600"/>
              </a:spcBef>
              <a:buFont typeface="Wingdings 3" charset="2"/>
              <a:buNone/>
            </a:pPr>
            <a:endParaRPr lang="es-MX" sz="100" b="1" dirty="0" smtClean="0">
              <a:latin typeface="Arial" panose="020B0604020202020204" pitchFamily="34" charset="0"/>
              <a:cs typeface="Arial" panose="020B0604020202020204" pitchFamily="34" charset="0"/>
            </a:endParaRPr>
          </a:p>
          <a:p>
            <a:pPr marL="0" indent="0" algn="just">
              <a:spcBef>
                <a:spcPts val="600"/>
              </a:spcBef>
              <a:buFont typeface="Wingdings 3" charset="2"/>
              <a:buNone/>
            </a:pPr>
            <a:r>
              <a:rPr lang="es-MX" sz="1200" b="1" dirty="0" smtClean="0">
                <a:latin typeface="Arial" panose="020B0604020202020204" pitchFamily="34" charset="0"/>
                <a:cs typeface="Arial" panose="020B0604020202020204" pitchFamily="34" charset="0"/>
              </a:rPr>
              <a:t>El mínimo absoluto se alcanza en            con valor </a:t>
            </a:r>
          </a:p>
          <a:p>
            <a:pPr marL="0" indent="0" algn="just">
              <a:spcBef>
                <a:spcPts val="1200"/>
              </a:spcBef>
              <a:buNone/>
            </a:pPr>
            <a:r>
              <a:rPr lang="es-MX" sz="1200" b="1" dirty="0" smtClean="0">
                <a:latin typeface="Arial" panose="020B0604020202020204" pitchFamily="34" charset="0"/>
                <a:cs typeface="Arial" panose="020B0604020202020204" pitchFamily="34" charset="0"/>
              </a:rPr>
              <a:t>El máximo absoluto se alcanza en </a:t>
            </a:r>
            <a:r>
              <a:rPr lang="es-MX" sz="1200" b="1" dirty="0" smtClean="0">
                <a:latin typeface="Times New Roman" panose="02020603050405020304" pitchFamily="18" charset="0"/>
                <a:cs typeface="Times New Roman" panose="02020603050405020304" pitchFamily="18" charset="0"/>
              </a:rPr>
              <a:t>(-3,0) </a:t>
            </a:r>
            <a:r>
              <a:rPr lang="es-MX" sz="1200" b="1" dirty="0" smtClean="0">
                <a:latin typeface="Arial" panose="020B0604020202020204" pitchFamily="34" charset="0"/>
                <a:cs typeface="Arial" panose="020B0604020202020204" pitchFamily="34" charset="0"/>
              </a:rPr>
              <a:t>y en </a:t>
            </a:r>
            <a:r>
              <a:rPr lang="es-MX" sz="1200" b="1" dirty="0" smtClean="0">
                <a:latin typeface="Times New Roman" panose="02020603050405020304" pitchFamily="18" charset="0"/>
                <a:cs typeface="Times New Roman" panose="02020603050405020304" pitchFamily="18" charset="0"/>
              </a:rPr>
              <a:t>(0,-3) </a:t>
            </a:r>
            <a:r>
              <a:rPr lang="es-MX" sz="1200" b="1" dirty="0" smtClean="0">
                <a:latin typeface="Arial" panose="020B0604020202020204" pitchFamily="34" charset="0"/>
                <a:cs typeface="Arial" panose="020B0604020202020204" pitchFamily="34" charset="0"/>
              </a:rPr>
              <a:t>con valor </a:t>
            </a:r>
            <a:r>
              <a:rPr lang="es-MX" sz="1200" b="1" dirty="0" smtClean="0">
                <a:latin typeface="Times New Roman" panose="02020603050405020304" pitchFamily="18" charset="0"/>
                <a:cs typeface="Times New Roman" panose="02020603050405020304" pitchFamily="18" charset="0"/>
              </a:rPr>
              <a:t>6.</a:t>
            </a:r>
          </a:p>
        </p:txBody>
      </p:sp>
      <p:graphicFrame>
        <p:nvGraphicFramePr>
          <p:cNvPr id="45" name="77 Objeto"/>
          <p:cNvGraphicFramePr>
            <a:graphicFrameLocks noChangeAspect="1"/>
          </p:cNvGraphicFramePr>
          <p:nvPr>
            <p:extLst>
              <p:ext uri="{D42A27DB-BD31-4B8C-83A1-F6EECF244321}">
                <p14:modId xmlns:p14="http://schemas.microsoft.com/office/powerpoint/2010/main" val="707609639"/>
              </p:ext>
            </p:extLst>
          </p:nvPr>
        </p:nvGraphicFramePr>
        <p:xfrm>
          <a:off x="8696766" y="4566391"/>
          <a:ext cx="495300" cy="393700"/>
        </p:xfrm>
        <a:graphic>
          <a:graphicData uri="http://schemas.openxmlformats.org/presentationml/2006/ole">
            <mc:AlternateContent xmlns:mc="http://schemas.openxmlformats.org/markup-compatibility/2006">
              <mc:Choice xmlns:v="urn:schemas-microsoft-com:vml" Requires="v">
                <p:oleObj spid="_x0000_s98005" name="Ecuación" r:id="rId45" imgW="482400" imgH="393480" progId="Equation.3">
                  <p:embed/>
                </p:oleObj>
              </mc:Choice>
              <mc:Fallback>
                <p:oleObj name="Ecuación" r:id="rId45" imgW="482400" imgH="393480" progId="Equation.3">
                  <p:embed/>
                  <p:pic>
                    <p:nvPicPr>
                      <p:cNvPr id="0" name=""/>
                      <p:cNvPicPr>
                        <a:picLocks noChangeAspect="1" noChangeArrowheads="1"/>
                      </p:cNvPicPr>
                      <p:nvPr/>
                    </p:nvPicPr>
                    <p:blipFill>
                      <a:blip r:embed="rId46"/>
                      <a:srcRect/>
                      <a:stretch>
                        <a:fillRect/>
                      </a:stretch>
                    </p:blipFill>
                    <p:spPr bwMode="auto">
                      <a:xfrm>
                        <a:off x="8696766" y="4566391"/>
                        <a:ext cx="4953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6" name="78 Objeto"/>
          <p:cNvGraphicFramePr>
            <a:graphicFrameLocks noChangeAspect="1"/>
          </p:cNvGraphicFramePr>
          <p:nvPr>
            <p:extLst>
              <p:ext uri="{D42A27DB-BD31-4B8C-83A1-F6EECF244321}">
                <p14:modId xmlns:p14="http://schemas.microsoft.com/office/powerpoint/2010/main" val="431148353"/>
              </p:ext>
            </p:extLst>
          </p:nvPr>
        </p:nvGraphicFramePr>
        <p:xfrm>
          <a:off x="8471520" y="4888581"/>
          <a:ext cx="2306638" cy="471488"/>
        </p:xfrm>
        <a:graphic>
          <a:graphicData uri="http://schemas.openxmlformats.org/presentationml/2006/ole">
            <mc:AlternateContent xmlns:mc="http://schemas.openxmlformats.org/markup-compatibility/2006">
              <mc:Choice xmlns:v="urn:schemas-microsoft-com:vml" Requires="v">
                <p:oleObj spid="_x0000_s98006" name="Ecuación" r:id="rId47" imgW="2247840" imgH="457200" progId="Equation.3">
                  <p:embed/>
                </p:oleObj>
              </mc:Choice>
              <mc:Fallback>
                <p:oleObj name="Ecuación" r:id="rId47" imgW="2247840" imgH="457200" progId="Equation.3">
                  <p:embed/>
                  <p:pic>
                    <p:nvPicPr>
                      <p:cNvPr id="0" name=""/>
                      <p:cNvPicPr>
                        <a:picLocks noChangeAspect="1" noChangeArrowheads="1"/>
                      </p:cNvPicPr>
                      <p:nvPr/>
                    </p:nvPicPr>
                    <p:blipFill>
                      <a:blip r:embed="rId48"/>
                      <a:srcRect/>
                      <a:stretch>
                        <a:fillRect/>
                      </a:stretch>
                    </p:blipFill>
                    <p:spPr bwMode="auto">
                      <a:xfrm>
                        <a:off x="8471520" y="4888581"/>
                        <a:ext cx="2306638"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7" name="79 Objeto"/>
          <p:cNvGraphicFramePr>
            <a:graphicFrameLocks noChangeAspect="1"/>
          </p:cNvGraphicFramePr>
          <p:nvPr>
            <p:extLst>
              <p:ext uri="{D42A27DB-BD31-4B8C-83A1-F6EECF244321}">
                <p14:modId xmlns:p14="http://schemas.microsoft.com/office/powerpoint/2010/main" val="312264792"/>
              </p:ext>
            </p:extLst>
          </p:nvPr>
        </p:nvGraphicFramePr>
        <p:xfrm>
          <a:off x="11067382" y="5878131"/>
          <a:ext cx="655637" cy="428625"/>
        </p:xfrm>
        <a:graphic>
          <a:graphicData uri="http://schemas.openxmlformats.org/presentationml/2006/ole">
            <mc:AlternateContent xmlns:mc="http://schemas.openxmlformats.org/markup-compatibility/2006">
              <mc:Choice xmlns:v="urn:schemas-microsoft-com:vml" Requires="v">
                <p:oleObj spid="_x0000_s98007" name="Ecuación" r:id="rId49" imgW="660240" imgH="431640" progId="Equation.3">
                  <p:embed/>
                </p:oleObj>
              </mc:Choice>
              <mc:Fallback>
                <p:oleObj name="Ecuación" r:id="rId49" imgW="660240" imgH="431640" progId="Equation.3">
                  <p:embed/>
                  <p:pic>
                    <p:nvPicPr>
                      <p:cNvPr id="0" name=""/>
                      <p:cNvPicPr>
                        <a:picLocks noChangeAspect="1" noChangeArrowheads="1"/>
                      </p:cNvPicPr>
                      <p:nvPr/>
                    </p:nvPicPr>
                    <p:blipFill>
                      <a:blip r:embed="rId50"/>
                      <a:srcRect/>
                      <a:stretch>
                        <a:fillRect/>
                      </a:stretch>
                    </p:blipFill>
                    <p:spPr bwMode="auto">
                      <a:xfrm>
                        <a:off x="11067382" y="5878131"/>
                        <a:ext cx="655637"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 name="80 Objeto"/>
          <p:cNvGraphicFramePr>
            <a:graphicFrameLocks noChangeAspect="1"/>
          </p:cNvGraphicFramePr>
          <p:nvPr>
            <p:extLst>
              <p:ext uri="{D42A27DB-BD31-4B8C-83A1-F6EECF244321}">
                <p14:modId xmlns:p14="http://schemas.microsoft.com/office/powerpoint/2010/main" val="1214855212"/>
              </p:ext>
            </p:extLst>
          </p:nvPr>
        </p:nvGraphicFramePr>
        <p:xfrm>
          <a:off x="8983663" y="6061075"/>
          <a:ext cx="254000" cy="390525"/>
        </p:xfrm>
        <a:graphic>
          <a:graphicData uri="http://schemas.openxmlformats.org/presentationml/2006/ole">
            <mc:AlternateContent xmlns:mc="http://schemas.openxmlformats.org/markup-compatibility/2006">
              <mc:Choice xmlns:v="urn:schemas-microsoft-com:vml" Requires="v">
                <p:oleObj spid="_x0000_s98008" name="Ecuación" r:id="rId51" imgW="253800" imgH="393480" progId="Equation.3">
                  <p:embed/>
                </p:oleObj>
              </mc:Choice>
              <mc:Fallback>
                <p:oleObj name="Ecuación" r:id="rId51" imgW="253800" imgH="393480" progId="Equation.3">
                  <p:embed/>
                  <p:pic>
                    <p:nvPicPr>
                      <p:cNvPr id="0" name=""/>
                      <p:cNvPicPr>
                        <a:picLocks noChangeAspect="1" noChangeArrowheads="1"/>
                      </p:cNvPicPr>
                      <p:nvPr/>
                    </p:nvPicPr>
                    <p:blipFill>
                      <a:blip r:embed="rId52"/>
                      <a:srcRect/>
                      <a:stretch>
                        <a:fillRect/>
                      </a:stretch>
                    </p:blipFill>
                    <p:spPr bwMode="auto">
                      <a:xfrm>
                        <a:off x="8983663" y="6061075"/>
                        <a:ext cx="2540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 name="82 Objeto"/>
          <p:cNvGraphicFramePr>
            <a:graphicFrameLocks noChangeAspect="1"/>
          </p:cNvGraphicFramePr>
          <p:nvPr>
            <p:extLst>
              <p:ext uri="{D42A27DB-BD31-4B8C-83A1-F6EECF244321}">
                <p14:modId xmlns:p14="http://schemas.microsoft.com/office/powerpoint/2010/main" val="713380660"/>
              </p:ext>
            </p:extLst>
          </p:nvPr>
        </p:nvGraphicFramePr>
        <p:xfrm>
          <a:off x="9216225" y="5525169"/>
          <a:ext cx="1173163" cy="393700"/>
        </p:xfrm>
        <a:graphic>
          <a:graphicData uri="http://schemas.openxmlformats.org/presentationml/2006/ole">
            <mc:AlternateContent xmlns:mc="http://schemas.openxmlformats.org/markup-compatibility/2006">
              <mc:Choice xmlns:v="urn:schemas-microsoft-com:vml" Requires="v">
                <p:oleObj spid="_x0000_s98009" name="Ecuación" r:id="rId53" imgW="1143000" imgH="393480" progId="Equation.3">
                  <p:embed/>
                </p:oleObj>
              </mc:Choice>
              <mc:Fallback>
                <p:oleObj name="Ecuación" r:id="rId53" imgW="1143000" imgH="393480" progId="Equation.3">
                  <p:embed/>
                  <p:pic>
                    <p:nvPicPr>
                      <p:cNvPr id="0" name=""/>
                      <p:cNvPicPr>
                        <a:picLocks noChangeAspect="1" noChangeArrowheads="1"/>
                      </p:cNvPicPr>
                      <p:nvPr/>
                    </p:nvPicPr>
                    <p:blipFill>
                      <a:blip r:embed="rId54"/>
                      <a:srcRect/>
                      <a:stretch>
                        <a:fillRect/>
                      </a:stretch>
                    </p:blipFill>
                    <p:spPr bwMode="auto">
                      <a:xfrm>
                        <a:off x="9216225" y="5525169"/>
                        <a:ext cx="117316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 name="83 Objeto"/>
          <p:cNvGraphicFramePr>
            <a:graphicFrameLocks noChangeAspect="1"/>
          </p:cNvGraphicFramePr>
          <p:nvPr>
            <p:extLst>
              <p:ext uri="{D42A27DB-BD31-4B8C-83A1-F6EECF244321}">
                <p14:modId xmlns:p14="http://schemas.microsoft.com/office/powerpoint/2010/main" val="3479133107"/>
              </p:ext>
            </p:extLst>
          </p:nvPr>
        </p:nvGraphicFramePr>
        <p:xfrm>
          <a:off x="10506744" y="5506942"/>
          <a:ext cx="1147762" cy="431800"/>
        </p:xfrm>
        <a:graphic>
          <a:graphicData uri="http://schemas.openxmlformats.org/presentationml/2006/ole">
            <mc:AlternateContent xmlns:mc="http://schemas.openxmlformats.org/markup-compatibility/2006">
              <mc:Choice xmlns:v="urn:schemas-microsoft-com:vml" Requires="v">
                <p:oleObj spid="_x0000_s98010" name="Ecuación" r:id="rId55" imgW="1117440" imgH="431640" progId="Equation.3">
                  <p:embed/>
                </p:oleObj>
              </mc:Choice>
              <mc:Fallback>
                <p:oleObj name="Ecuación" r:id="rId55" imgW="1117440" imgH="431640" progId="Equation.3">
                  <p:embed/>
                  <p:pic>
                    <p:nvPicPr>
                      <p:cNvPr id="0" name=""/>
                      <p:cNvPicPr>
                        <a:picLocks noChangeAspect="1" noChangeArrowheads="1"/>
                      </p:cNvPicPr>
                      <p:nvPr/>
                    </p:nvPicPr>
                    <p:blipFill>
                      <a:blip r:embed="rId56"/>
                      <a:srcRect/>
                      <a:stretch>
                        <a:fillRect/>
                      </a:stretch>
                    </p:blipFill>
                    <p:spPr bwMode="auto">
                      <a:xfrm>
                        <a:off x="10506744" y="5506942"/>
                        <a:ext cx="11477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 name="CuadroTexto 50"/>
          <p:cNvSpPr txBox="1"/>
          <p:nvPr/>
        </p:nvSpPr>
        <p:spPr>
          <a:xfrm>
            <a:off x="888585" y="6460635"/>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52" name="Rectángulo 51"/>
          <p:cNvSpPr/>
          <p:nvPr/>
        </p:nvSpPr>
        <p:spPr>
          <a:xfrm>
            <a:off x="706889" y="2674484"/>
            <a:ext cx="3278463" cy="553998"/>
          </a:xfrm>
          <a:prstGeom prst="rect">
            <a:avLst/>
          </a:prstGeom>
        </p:spPr>
        <p:txBody>
          <a:bodyPr wrap="none">
            <a:spAutoFit/>
          </a:bodyPr>
          <a:lstStyle/>
          <a:p>
            <a:pPr algn="ctr"/>
            <a:r>
              <a:rPr lang="es-ES" sz="1400" dirty="0"/>
              <a:t>Gráfica </a:t>
            </a:r>
            <a:r>
              <a:rPr lang="es-ES" sz="1400" dirty="0" smtClean="0"/>
              <a:t>11. Extremos absolutos de </a:t>
            </a:r>
          </a:p>
          <a:p>
            <a:pPr algn="ct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z</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f</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x, y</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x</a:t>
            </a:r>
            <a:r>
              <a:rPr lang="es-ES" altLang="es-MX" sz="1600" baseline="30000" dirty="0">
                <a:latin typeface="Times New Roman" panose="02020603050405020304" pitchFamily="18" charset="0"/>
                <a:ea typeface="Times New Roman" panose="02020603050405020304" pitchFamily="18" charset="0"/>
                <a:cs typeface="Times New Roman" panose="02020603050405020304" pitchFamily="18" charset="0"/>
              </a:rPr>
              <a:t>2</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y</a:t>
            </a:r>
            <a:r>
              <a:rPr lang="es-ES" altLang="es-MX" sz="1600" baseline="30000" dirty="0">
                <a:latin typeface="Times New Roman" panose="02020603050405020304" pitchFamily="18" charset="0"/>
                <a:ea typeface="Times New Roman" panose="02020603050405020304" pitchFamily="18" charset="0"/>
                <a:cs typeface="Times New Roman" panose="02020603050405020304" pitchFamily="18" charset="0"/>
              </a:rPr>
              <a:t>2</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err="1">
                <a:latin typeface="Times New Roman" panose="02020603050405020304" pitchFamily="18" charset="0"/>
                <a:ea typeface="Times New Roman" panose="02020603050405020304" pitchFamily="18" charset="0"/>
                <a:cs typeface="Times New Roman" panose="02020603050405020304" pitchFamily="18" charset="0"/>
              </a:rPr>
              <a:t>xy</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x</a:t>
            </a:r>
            <a:r>
              <a:rPr lang="es-ES" altLang="es-MX" sz="1600" dirty="0">
                <a:latin typeface="Times New Roman" panose="02020603050405020304" pitchFamily="18" charset="0"/>
                <a:ea typeface="Times New Roman" panose="02020603050405020304" pitchFamily="18" charset="0"/>
                <a:cs typeface="Times New Roman" panose="02020603050405020304" pitchFamily="18" charset="0"/>
              </a:rPr>
              <a:t> + </a:t>
            </a:r>
            <a:r>
              <a:rPr lang="es-ES" altLang="es-MX" sz="1600" i="1" dirty="0">
                <a:latin typeface="Times New Roman" panose="02020603050405020304" pitchFamily="18" charset="0"/>
                <a:ea typeface="Times New Roman" panose="02020603050405020304" pitchFamily="18" charset="0"/>
                <a:cs typeface="Times New Roman" panose="02020603050405020304" pitchFamily="18" charset="0"/>
              </a:rPr>
              <a:t>y</a:t>
            </a:r>
            <a:endParaRPr lang="es-ES" sz="1600" dirty="0"/>
          </a:p>
        </p:txBody>
      </p:sp>
    </p:spTree>
    <p:extLst>
      <p:ext uri="{BB962C8B-B14F-4D97-AF65-F5344CB8AC3E}">
        <p14:creationId xmlns:p14="http://schemas.microsoft.com/office/powerpoint/2010/main" val="40452693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D22F896-40B5-4ADD-8801-0D06FADFA095}" type="slidenum">
              <a:rPr lang="en-US" smtClean="0"/>
              <a:t>41</a:t>
            </a:fld>
            <a:endParaRPr lang="en-US" dirty="0"/>
          </a:p>
        </p:txBody>
      </p:sp>
      <p:pic>
        <p:nvPicPr>
          <p:cNvPr id="5" name="Picture 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33136" y="2452957"/>
            <a:ext cx="5497844" cy="409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Rectángulo"/>
          <p:cNvSpPr/>
          <p:nvPr/>
        </p:nvSpPr>
        <p:spPr>
          <a:xfrm>
            <a:off x="841829" y="420286"/>
            <a:ext cx="10546607" cy="2215991"/>
          </a:xfrm>
          <a:prstGeom prst="rect">
            <a:avLst/>
          </a:prstGeom>
        </p:spPr>
        <p:txBody>
          <a:bodyPr wrap="square">
            <a:spAutoFit/>
          </a:bodyPr>
          <a:lstStyle/>
          <a:p>
            <a:r>
              <a:rPr lang="es-ES" sz="2300" dirty="0"/>
              <a:t>Por último comparando todos los resultados obtenidos </a:t>
            </a:r>
            <a:r>
              <a:rPr lang="es-ES" sz="2300" dirty="0" smtClean="0"/>
              <a:t>anteriormente</a:t>
            </a:r>
            <a:r>
              <a:rPr lang="es-ES" sz="2300" dirty="0"/>
              <a:t>, se concluye que:</a:t>
            </a:r>
            <a:endParaRPr lang="es-MX" sz="2300" dirty="0"/>
          </a:p>
          <a:p>
            <a:r>
              <a:rPr lang="es-ES" sz="2300" dirty="0"/>
              <a:t> </a:t>
            </a:r>
            <a:endParaRPr lang="es-MX" sz="2300" dirty="0"/>
          </a:p>
          <a:p>
            <a:pPr marL="285750" indent="-285750">
              <a:buFont typeface="Arial" panose="020B0604020202020204" pitchFamily="34" charset="0"/>
              <a:buChar char="•"/>
            </a:pPr>
            <a:r>
              <a:rPr lang="es-ES" sz="2300" dirty="0" smtClean="0"/>
              <a:t>El </a:t>
            </a:r>
            <a:r>
              <a:rPr lang="es-ES" sz="2300" dirty="0"/>
              <a:t>máximo absoluto en </a:t>
            </a:r>
            <a:r>
              <a:rPr lang="es-ES" sz="2300" i="1" dirty="0">
                <a:latin typeface="Times New Roman" panose="02020603050405020304" pitchFamily="18" charset="0"/>
                <a:cs typeface="Times New Roman" panose="02020603050405020304" pitchFamily="18" charset="0"/>
              </a:rPr>
              <a:t>R</a:t>
            </a:r>
            <a:r>
              <a:rPr lang="es-ES" sz="2300" dirty="0"/>
              <a:t> se alcanza en los puntos frontera:  </a:t>
            </a:r>
            <a:r>
              <a:rPr lang="es-ES" sz="2300" dirty="0">
                <a:latin typeface="Times New Roman" panose="02020603050405020304" pitchFamily="18" charset="0"/>
                <a:cs typeface="Times New Roman" panose="02020603050405020304" pitchFamily="18" charset="0"/>
              </a:rPr>
              <a:t>(0, -3)</a:t>
            </a:r>
            <a:r>
              <a:rPr lang="es-ES" sz="2300" dirty="0"/>
              <a:t>  y  </a:t>
            </a:r>
            <a:r>
              <a:rPr lang="es-ES" sz="2300" dirty="0">
                <a:latin typeface="Times New Roman" panose="02020603050405020304" pitchFamily="18" charset="0"/>
                <a:cs typeface="Times New Roman" panose="02020603050405020304" pitchFamily="18" charset="0"/>
              </a:rPr>
              <a:t>(-3, 0)</a:t>
            </a:r>
            <a:r>
              <a:rPr lang="es-ES" sz="2300" dirty="0"/>
              <a:t> con valor </a:t>
            </a:r>
            <a:r>
              <a:rPr lang="es-ES" sz="2300" dirty="0">
                <a:latin typeface="Times New Roman" panose="02020603050405020304" pitchFamily="18" charset="0"/>
                <a:cs typeface="Times New Roman" panose="02020603050405020304" pitchFamily="18" charset="0"/>
              </a:rPr>
              <a:t>6</a:t>
            </a:r>
            <a:r>
              <a:rPr lang="es-ES" sz="2300" dirty="0"/>
              <a:t>.</a:t>
            </a:r>
            <a:endParaRPr lang="es-MX" sz="2300" dirty="0"/>
          </a:p>
          <a:p>
            <a:pPr marL="285750" indent="-285750">
              <a:buFont typeface="Arial" panose="020B0604020202020204" pitchFamily="34" charset="0"/>
              <a:buChar char="•"/>
            </a:pPr>
            <a:r>
              <a:rPr lang="es-ES" sz="2300" dirty="0" smtClean="0"/>
              <a:t>El </a:t>
            </a:r>
            <a:r>
              <a:rPr lang="es-ES" sz="2300" dirty="0"/>
              <a:t>mínimo absoluto en </a:t>
            </a:r>
            <a:r>
              <a:rPr lang="es-ES" sz="2300" i="1" dirty="0">
                <a:latin typeface="Times New Roman" panose="02020603050405020304" pitchFamily="18" charset="0"/>
                <a:cs typeface="Times New Roman" panose="02020603050405020304" pitchFamily="18" charset="0"/>
              </a:rPr>
              <a:t>R</a:t>
            </a:r>
            <a:r>
              <a:rPr lang="es-ES" sz="2300" dirty="0"/>
              <a:t> se alcanza en el punto interior </a:t>
            </a:r>
            <a:r>
              <a:rPr lang="es-ES" sz="2300" dirty="0">
                <a:latin typeface="Times New Roman" panose="02020603050405020304" pitchFamily="18" charset="0"/>
                <a:cs typeface="Times New Roman" panose="02020603050405020304" pitchFamily="18" charset="0"/>
              </a:rPr>
              <a:t>(-1, -1)</a:t>
            </a:r>
            <a:r>
              <a:rPr lang="es-ES" sz="2300" dirty="0"/>
              <a:t> con valor </a:t>
            </a:r>
            <a:r>
              <a:rPr lang="es-ES" sz="2300" dirty="0">
                <a:latin typeface="Times New Roman" panose="02020603050405020304" pitchFamily="18" charset="0"/>
                <a:cs typeface="Times New Roman" panose="02020603050405020304" pitchFamily="18" charset="0"/>
              </a:rPr>
              <a:t>-1</a:t>
            </a:r>
            <a:r>
              <a:rPr lang="es-ES" sz="2300" dirty="0"/>
              <a:t>.</a:t>
            </a:r>
            <a:endParaRPr lang="es-MX" sz="2300" dirty="0"/>
          </a:p>
        </p:txBody>
      </p:sp>
      <p:sp>
        <p:nvSpPr>
          <p:cNvPr id="7" name="CuadroTexto 6"/>
          <p:cNvSpPr txBox="1"/>
          <p:nvPr/>
        </p:nvSpPr>
        <p:spPr>
          <a:xfrm>
            <a:off x="4563317" y="6271370"/>
            <a:ext cx="3837482" cy="276999"/>
          </a:xfrm>
          <a:prstGeom prst="rect">
            <a:avLst/>
          </a:prstGeom>
          <a:noFill/>
        </p:spPr>
        <p:txBody>
          <a:bodyPr wrap="square" rtlCol="0">
            <a:spAutoFit/>
          </a:bodyPr>
          <a:lstStyle/>
          <a:p>
            <a:r>
              <a:rPr lang="es-MX" sz="1200" b="1" dirty="0" smtClean="0"/>
              <a:t>Fuente: Elaboración propia</a:t>
            </a:r>
            <a:endParaRPr lang="es-MX" sz="1200" b="1" dirty="0"/>
          </a:p>
        </p:txBody>
      </p:sp>
      <p:sp>
        <p:nvSpPr>
          <p:cNvPr id="8" name="Rectángulo 7"/>
          <p:cNvSpPr/>
          <p:nvPr/>
        </p:nvSpPr>
        <p:spPr>
          <a:xfrm>
            <a:off x="4609696" y="2882499"/>
            <a:ext cx="3664786" cy="369332"/>
          </a:xfrm>
          <a:prstGeom prst="rect">
            <a:avLst/>
          </a:prstGeom>
        </p:spPr>
        <p:txBody>
          <a:bodyPr wrap="none">
            <a:spAutoFit/>
          </a:bodyPr>
          <a:lstStyle/>
          <a:p>
            <a:r>
              <a:rPr lang="es-ES" altLang="es-MX" b="1" dirty="0" smtClean="0">
                <a:ea typeface="Times New Roman" panose="02020603050405020304" pitchFamily="18" charset="0"/>
                <a:cs typeface="Times New Roman" panose="02020603050405020304" pitchFamily="18" charset="0"/>
              </a:rPr>
              <a:t>Gráfica 12. Extremos absolutos </a:t>
            </a:r>
            <a:endParaRPr lang="es-MX" b="1" dirty="0"/>
          </a:p>
        </p:txBody>
      </p:sp>
    </p:spTree>
    <p:extLst>
      <p:ext uri="{BB962C8B-B14F-4D97-AF65-F5344CB8AC3E}">
        <p14:creationId xmlns:p14="http://schemas.microsoft.com/office/powerpoint/2010/main" val="416842813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a:xfrm>
            <a:off x="8572665" y="6112150"/>
            <a:ext cx="2743200" cy="365125"/>
          </a:xfrm>
        </p:spPr>
        <p:txBody>
          <a:bodyPr/>
          <a:lstStyle/>
          <a:p>
            <a:fld id="{6D22F896-40B5-4ADD-8801-0D06FADFA095}" type="slidenum">
              <a:rPr lang="en-US" smtClean="0"/>
              <a:t>42</a:t>
            </a:fld>
            <a:endParaRPr lang="en-US" dirty="0"/>
          </a:p>
        </p:txBody>
      </p:sp>
      <p:sp>
        <p:nvSpPr>
          <p:cNvPr id="13" name="Rectangle 14"/>
          <p:cNvSpPr>
            <a:spLocks noChangeArrowheads="1"/>
          </p:cNvSpPr>
          <p:nvPr/>
        </p:nvSpPr>
        <p:spPr bwMode="auto">
          <a:xfrm>
            <a:off x="818077" y="532974"/>
            <a:ext cx="10497788" cy="2569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Si la región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 no es cerrada y acotada, en general, no está garantizada la existencia de extremos absolutos, como se comprueba con el siguiente e</a:t>
            </a:r>
            <a:r>
              <a:rPr kumimoji="0" lang="es-ES" altLang="es-MX" sz="2300" i="1" u="none" strike="noStrike" cap="none" normalizeH="0" baseline="0" dirty="0" smtClean="0">
                <a:ln>
                  <a:noFill/>
                </a:ln>
                <a:solidFill>
                  <a:schemeClr val="tx1"/>
                </a:solidFill>
                <a:effectLst/>
                <a:ea typeface="Times New Roman" pitchFamily="18" charset="0"/>
                <a:cs typeface="Arial" pitchFamily="34" charset="0"/>
              </a:rPr>
              <a:t>jemplo.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altLang="es-MX" sz="230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MX" sz="2300" i="0" u="none" strike="noStrike" cap="none" normalizeH="0" baseline="0" dirty="0" smtClean="0">
              <a:ln>
                <a:noFill/>
              </a:ln>
              <a:solidFill>
                <a:schemeClr val="tx1"/>
              </a:solidFill>
              <a:effectLst/>
              <a:ea typeface="Times New Roman" pitchFamily="18" charset="0"/>
              <a:cs typeface="Arial" pitchFamily="34" charset="0"/>
            </a:endParaRPr>
          </a:p>
          <a:p>
            <a:pPr lvl="0" algn="just" defTabSz="914400" eaLnBrk="0" fontAlgn="base" hangingPunct="0">
              <a:spcBef>
                <a:spcPct val="0"/>
              </a:spcBef>
              <a:spcAft>
                <a:spcPct val="0"/>
              </a:spcAft>
            </a:pP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La función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30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2</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xy</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 no está acotada en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s-ES" altLang="es-MX" sz="230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 pues tomando, por ejemplo, la dirección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 = x</a:t>
            </a: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 se tiene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30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2</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30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 que tiende a ±∞ para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a:t>
            </a:r>
            <a:r>
              <a:rPr lang="es-ES" altLang="es-MX" sz="2300" dirty="0">
                <a:ea typeface="Times New Roman" pitchFamily="18" charset="0"/>
                <a:cs typeface="Arial" pitchFamily="34" charset="0"/>
              </a:rPr>
              <a:t>±∞</a:t>
            </a: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 </a:t>
            </a:r>
            <a:r>
              <a:rPr lang="es-ES" sz="2300" dirty="0" smtClean="0"/>
              <a:t>por </a:t>
            </a:r>
            <a:r>
              <a:rPr lang="es-ES" sz="2300" dirty="0"/>
              <a:t>lo que </a:t>
            </a:r>
            <a:r>
              <a:rPr lang="es-ES" sz="2300" i="1" dirty="0">
                <a:latin typeface="Times New Roman" panose="02020603050405020304" pitchFamily="18" charset="0"/>
                <a:cs typeface="Times New Roman" panose="02020603050405020304" pitchFamily="18" charset="0"/>
              </a:rPr>
              <a:t>f</a:t>
            </a:r>
            <a:r>
              <a:rPr lang="es-ES" sz="2300" dirty="0"/>
              <a:t> no tiene extremos absolutos</a:t>
            </a: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 </a:t>
            </a:r>
            <a:endParaRPr kumimoji="0" lang="es-ES" altLang="es-MX" sz="2300" i="0" u="none" strike="noStrike" cap="none" normalizeH="0" baseline="0" dirty="0" smtClean="0">
              <a:ln>
                <a:noFill/>
              </a:ln>
              <a:solidFill>
                <a:schemeClr val="tx1"/>
              </a:solidFill>
              <a:effectLst/>
              <a:cs typeface="Arial" pitchFamily="34" charset="0"/>
            </a:endParaRPr>
          </a:p>
        </p:txBody>
      </p:sp>
      <p:sp>
        <p:nvSpPr>
          <p:cNvPr id="14" name="Rectangle 18"/>
          <p:cNvSpPr>
            <a:spLocks noChangeArrowheads="1"/>
          </p:cNvSpPr>
          <p:nvPr/>
        </p:nvSpPr>
        <p:spPr bwMode="auto">
          <a:xfrm>
            <a:off x="746824" y="2926499"/>
            <a:ext cx="10390908" cy="186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MX" sz="2300" i="0" strike="noStrike" cap="none" normalizeH="0" baseline="0" dirty="0" smtClean="0">
                <a:ln>
                  <a:noFill/>
                </a:ln>
                <a:solidFill>
                  <a:schemeClr val="tx1"/>
                </a:solidFill>
                <a:effectLst/>
                <a:ea typeface="Times New Roman" pitchFamily="18" charset="0"/>
                <a:cs typeface="Arial" pitchFamily="34" charset="0"/>
              </a:rPr>
              <a:t>Ejercicio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230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Obtener los extremos absolutos y relativos, de la función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z</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kumimoji="0" lang="es-ES" altLang="es-MX" sz="230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kumimoji="0" lang="es-ES" altLang="es-MX" sz="230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es-ES" altLang="es-MX" sz="23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- 3</a:t>
            </a:r>
            <a:r>
              <a:rPr kumimoji="0" lang="es-ES" altLang="es-MX" sz="230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xy</a:t>
            </a: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 en la región definida por:</a:t>
            </a:r>
            <a:endParaRPr kumimoji="0" lang="es-MX" altLang="es-MX" sz="230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300" i="0" u="none" strike="noStrike" cap="none" normalizeH="0" baseline="0" dirty="0" smtClean="0">
              <a:ln>
                <a:noFill/>
              </a:ln>
              <a:solidFill>
                <a:schemeClr val="tx1"/>
              </a:solidFill>
              <a:effectLst/>
              <a:cs typeface="Arial" pitchFamily="34" charset="0"/>
            </a:endParaRPr>
          </a:p>
        </p:txBody>
      </p:sp>
      <p:graphicFrame>
        <p:nvGraphicFramePr>
          <p:cNvPr id="15" name="8 Objeto"/>
          <p:cNvGraphicFramePr>
            <a:graphicFrameLocks noChangeAspect="1"/>
          </p:cNvGraphicFramePr>
          <p:nvPr>
            <p:extLst>
              <p:ext uri="{D42A27DB-BD31-4B8C-83A1-F6EECF244321}">
                <p14:modId xmlns:p14="http://schemas.microsoft.com/office/powerpoint/2010/main" val="2626884920"/>
              </p:ext>
            </p:extLst>
          </p:nvPr>
        </p:nvGraphicFramePr>
        <p:xfrm>
          <a:off x="4617925" y="4237827"/>
          <a:ext cx="2311751" cy="366218"/>
        </p:xfrm>
        <a:graphic>
          <a:graphicData uri="http://schemas.openxmlformats.org/presentationml/2006/ole">
            <mc:AlternateContent xmlns:mc="http://schemas.openxmlformats.org/markup-compatibility/2006">
              <mc:Choice xmlns:v="urn:schemas-microsoft-com:vml" Requires="v">
                <p:oleObj spid="_x0000_s98356" r:id="rId3" imgW="1282700" imgH="203200" progId="Equation.DSMT4">
                  <p:embed/>
                </p:oleObj>
              </mc:Choice>
              <mc:Fallback>
                <p:oleObj r:id="rId3" imgW="1282700" imgH="2032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7925" y="4237827"/>
                        <a:ext cx="2311751" cy="366218"/>
                      </a:xfrm>
                      <a:prstGeom prst="rect">
                        <a:avLst/>
                      </a:prstGeom>
                      <a:noFill/>
                      <a:extLst/>
                    </p:spPr>
                  </p:pic>
                </p:oleObj>
              </mc:Fallback>
            </mc:AlternateContent>
          </a:graphicData>
        </a:graphic>
      </p:graphicFrame>
      <p:sp>
        <p:nvSpPr>
          <p:cNvPr id="16" name="Rectangle 19"/>
          <p:cNvSpPr>
            <a:spLocks noChangeArrowheads="1"/>
          </p:cNvSpPr>
          <p:nvPr/>
        </p:nvSpPr>
        <p:spPr bwMode="auto">
          <a:xfrm>
            <a:off x="903902" y="4604045"/>
            <a:ext cx="8742843"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La solución es:</a:t>
            </a:r>
            <a:endParaRPr kumimoji="0" lang="es-MX" altLang="es-MX" sz="230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El mínimo relativo se alcanza en (1, 1) con valor -1.</a:t>
            </a:r>
            <a:endParaRPr kumimoji="0" lang="es-MX" altLang="es-MX" sz="230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El mínimo absoluto se alcanza en los puntos (0,-1) y (1, 1) con valor -1.</a:t>
            </a:r>
            <a:endParaRPr kumimoji="0" lang="es-MX" altLang="es-MX" sz="230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2300" i="0" u="none" strike="noStrike" cap="none" normalizeH="0" baseline="0" dirty="0" smtClean="0">
                <a:ln>
                  <a:noFill/>
                </a:ln>
                <a:solidFill>
                  <a:schemeClr val="tx1"/>
                </a:solidFill>
                <a:effectLst/>
                <a:ea typeface="Times New Roman" pitchFamily="18" charset="0"/>
                <a:cs typeface="Arial" pitchFamily="34" charset="0"/>
              </a:rPr>
              <a:t>El máximo absoluto se alcanza en el punto (2, -1) con valor 13.</a:t>
            </a:r>
            <a:endParaRPr kumimoji="0" lang="es-ES" altLang="es-MX" sz="2300" i="0" u="none" strike="noStrike" cap="none" normalizeH="0" baseline="0" dirty="0" smtClean="0">
              <a:ln>
                <a:noFill/>
              </a:ln>
              <a:solidFill>
                <a:schemeClr val="tx1"/>
              </a:solidFill>
              <a:effectLst/>
              <a:cs typeface="Arial" pitchFamily="34" charset="0"/>
            </a:endParaRPr>
          </a:p>
        </p:txBody>
      </p:sp>
      <p:graphicFrame>
        <p:nvGraphicFramePr>
          <p:cNvPr id="17" name="10 Objeto"/>
          <p:cNvGraphicFramePr>
            <a:graphicFrameLocks noChangeAspect="1"/>
          </p:cNvGraphicFramePr>
          <p:nvPr>
            <p:extLst>
              <p:ext uri="{D42A27DB-BD31-4B8C-83A1-F6EECF244321}">
                <p14:modId xmlns:p14="http://schemas.microsoft.com/office/powerpoint/2010/main" val="3336307275"/>
              </p:ext>
            </p:extLst>
          </p:nvPr>
        </p:nvGraphicFramePr>
        <p:xfrm>
          <a:off x="4136942" y="1553714"/>
          <a:ext cx="2276764" cy="325252"/>
        </p:xfrm>
        <a:graphic>
          <a:graphicData uri="http://schemas.openxmlformats.org/presentationml/2006/ole">
            <mc:AlternateContent xmlns:mc="http://schemas.openxmlformats.org/markup-compatibility/2006">
              <mc:Choice xmlns:v="urn:schemas-microsoft-com:vml" Requires="v">
                <p:oleObj spid="_x0000_s98357" name="Ecuación" r:id="rId5" imgW="1371600" imgH="203040" progId="Equation.3">
                  <p:embed/>
                </p:oleObj>
              </mc:Choice>
              <mc:Fallback>
                <p:oleObj name="Ecuación" r:id="rId5" imgW="137160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6942" y="1553714"/>
                        <a:ext cx="2276764" cy="32525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459129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184" y="273499"/>
            <a:ext cx="8911687" cy="528797"/>
          </a:xfrm>
        </p:spPr>
        <p:txBody>
          <a:bodyPr>
            <a:normAutofit fontScale="90000"/>
          </a:bodyPr>
          <a:lstStyle/>
          <a:p>
            <a:r>
              <a:rPr lang="es-MX" sz="3200" b="1" dirty="0" smtClean="0"/>
              <a:t>Bibliografía</a:t>
            </a:r>
            <a:endParaRPr lang="es-MX" sz="3200" b="1" dirty="0"/>
          </a:p>
        </p:txBody>
      </p:sp>
      <p:sp>
        <p:nvSpPr>
          <p:cNvPr id="3" name="Marcador de contenido 2"/>
          <p:cNvSpPr>
            <a:spLocks noGrp="1"/>
          </p:cNvSpPr>
          <p:nvPr>
            <p:ph idx="1"/>
          </p:nvPr>
        </p:nvSpPr>
        <p:spPr>
          <a:xfrm>
            <a:off x="609601" y="1208971"/>
            <a:ext cx="10895012" cy="5316511"/>
          </a:xfrm>
        </p:spPr>
        <p:txBody>
          <a:bodyPr>
            <a:noAutofit/>
          </a:bodyPr>
          <a:lstStyle/>
          <a:p>
            <a:pPr>
              <a:spcBef>
                <a:spcPts val="600"/>
              </a:spcBef>
            </a:pPr>
            <a:r>
              <a:rPr lang="en-US" sz="2200" dirty="0">
                <a:solidFill>
                  <a:srgbClr val="000000"/>
                </a:solidFill>
              </a:rPr>
              <a:t>Chiang A. y Wainwright K. (2013). </a:t>
            </a:r>
            <a:r>
              <a:rPr lang="es-MX" sz="2200" i="1" dirty="0">
                <a:solidFill>
                  <a:srgbClr val="000000"/>
                </a:solidFill>
              </a:rPr>
              <a:t>Métodos fundamentales de Economía matemática</a:t>
            </a:r>
            <a:r>
              <a:rPr lang="es-MX" sz="2200" dirty="0">
                <a:solidFill>
                  <a:srgbClr val="000000"/>
                </a:solidFill>
              </a:rPr>
              <a:t>, Mc Graw Hill, México. </a:t>
            </a:r>
          </a:p>
          <a:p>
            <a:pPr>
              <a:spcBef>
                <a:spcPts val="600"/>
              </a:spcBef>
            </a:pPr>
            <a:r>
              <a:rPr lang="es-MX" sz="2200" dirty="0" err="1">
                <a:solidFill>
                  <a:srgbClr val="000000"/>
                </a:solidFill>
              </a:rPr>
              <a:t>Barbolla</a:t>
            </a:r>
            <a:r>
              <a:rPr lang="es-MX" sz="2200" dirty="0">
                <a:solidFill>
                  <a:srgbClr val="000000"/>
                </a:solidFill>
              </a:rPr>
              <a:t>, </a:t>
            </a:r>
            <a:r>
              <a:rPr lang="es-MX" sz="2200" dirty="0" err="1">
                <a:solidFill>
                  <a:srgbClr val="000000"/>
                </a:solidFill>
              </a:rPr>
              <a:t>Cerdá</a:t>
            </a:r>
            <a:r>
              <a:rPr lang="es-MX" sz="2200" dirty="0">
                <a:solidFill>
                  <a:srgbClr val="000000"/>
                </a:solidFill>
              </a:rPr>
              <a:t> y Sanz. (2013). </a:t>
            </a:r>
            <a:r>
              <a:rPr lang="es-MX" sz="2200" i="1" dirty="0">
                <a:solidFill>
                  <a:srgbClr val="000000"/>
                </a:solidFill>
              </a:rPr>
              <a:t>Optimización matemática</a:t>
            </a:r>
            <a:r>
              <a:rPr lang="es-MX" sz="2200" dirty="0">
                <a:solidFill>
                  <a:srgbClr val="000000"/>
                </a:solidFill>
              </a:rPr>
              <a:t>. Ed. Espasa Calpe.</a:t>
            </a:r>
          </a:p>
          <a:p>
            <a:pPr>
              <a:spcBef>
                <a:spcPts val="600"/>
              </a:spcBef>
            </a:pPr>
            <a:r>
              <a:rPr lang="es-MX" sz="2200" dirty="0">
                <a:solidFill>
                  <a:srgbClr val="000000"/>
                </a:solidFill>
              </a:rPr>
              <a:t>Barry, R. (2012). </a:t>
            </a:r>
            <a:r>
              <a:rPr lang="es-MX" sz="2200" i="1" dirty="0">
                <a:solidFill>
                  <a:srgbClr val="000000"/>
                </a:solidFill>
              </a:rPr>
              <a:t>Métodos cuantitativos para los negocios. </a:t>
            </a:r>
            <a:r>
              <a:rPr lang="es-MX" sz="2200" dirty="0">
                <a:solidFill>
                  <a:srgbClr val="000000"/>
                </a:solidFill>
              </a:rPr>
              <a:t>(11 ed.). México: Ed. Pearson. </a:t>
            </a:r>
          </a:p>
          <a:p>
            <a:pPr>
              <a:spcBef>
                <a:spcPts val="600"/>
              </a:spcBef>
            </a:pPr>
            <a:r>
              <a:rPr lang="es-MX" sz="2200" dirty="0" err="1">
                <a:solidFill>
                  <a:srgbClr val="000000"/>
                </a:solidFill>
              </a:rPr>
              <a:t>Baumol</a:t>
            </a:r>
            <a:r>
              <a:rPr lang="es-MX" sz="2200" dirty="0">
                <a:solidFill>
                  <a:srgbClr val="000000"/>
                </a:solidFill>
              </a:rPr>
              <a:t>, W. J. (1980). </a:t>
            </a:r>
            <a:r>
              <a:rPr lang="es-MX" sz="2200" i="1" dirty="0">
                <a:solidFill>
                  <a:srgbClr val="000000"/>
                </a:solidFill>
              </a:rPr>
              <a:t>Teoría Económica y análisis de operaciones, </a:t>
            </a:r>
            <a:r>
              <a:rPr lang="es-MX" sz="2200" dirty="0">
                <a:solidFill>
                  <a:srgbClr val="000000"/>
                </a:solidFill>
              </a:rPr>
              <a:t>Prentice Hall, </a:t>
            </a:r>
            <a:r>
              <a:rPr lang="es-MX" sz="2200" dirty="0" err="1">
                <a:solidFill>
                  <a:srgbClr val="000000"/>
                </a:solidFill>
              </a:rPr>
              <a:t>Dossat</a:t>
            </a:r>
            <a:r>
              <a:rPr lang="es-MX" sz="2200" dirty="0">
                <a:solidFill>
                  <a:srgbClr val="000000"/>
                </a:solidFill>
              </a:rPr>
              <a:t> Colombia. </a:t>
            </a:r>
          </a:p>
          <a:p>
            <a:pPr>
              <a:spcBef>
                <a:spcPts val="600"/>
              </a:spcBef>
            </a:pPr>
            <a:r>
              <a:rPr lang="es-MX" sz="2200" dirty="0" err="1" smtClean="0">
                <a:solidFill>
                  <a:srgbClr val="000000"/>
                </a:solidFill>
              </a:rPr>
              <a:t>Haeusseler</a:t>
            </a:r>
            <a:r>
              <a:rPr lang="es-MX" sz="2200" dirty="0">
                <a:solidFill>
                  <a:srgbClr val="000000"/>
                </a:solidFill>
              </a:rPr>
              <a:t>, E. F., y Paul, R. S. (2008). </a:t>
            </a:r>
            <a:r>
              <a:rPr lang="es-MX" sz="2200" i="1" dirty="0">
                <a:solidFill>
                  <a:srgbClr val="000000"/>
                </a:solidFill>
              </a:rPr>
              <a:t>Matemáticas para administración y economía. </a:t>
            </a:r>
            <a:r>
              <a:rPr lang="es-MX" sz="2200" dirty="0">
                <a:solidFill>
                  <a:srgbClr val="000000"/>
                </a:solidFill>
              </a:rPr>
              <a:t> México: Ed. Pearson- Prentice Hall. </a:t>
            </a:r>
          </a:p>
          <a:p>
            <a:pPr>
              <a:spcBef>
                <a:spcPts val="600"/>
              </a:spcBef>
            </a:pPr>
            <a:r>
              <a:rPr lang="es-MX" sz="2200" dirty="0" err="1" smtClean="0">
                <a:solidFill>
                  <a:srgbClr val="000000"/>
                </a:solidFill>
              </a:rPr>
              <a:t>Intriligator</a:t>
            </a:r>
            <a:r>
              <a:rPr lang="es-MX" sz="2200" dirty="0">
                <a:solidFill>
                  <a:srgbClr val="000000"/>
                </a:solidFill>
              </a:rPr>
              <a:t>, M. D. (1973). </a:t>
            </a:r>
            <a:r>
              <a:rPr lang="es-MX" sz="2200" i="1" dirty="0">
                <a:solidFill>
                  <a:srgbClr val="000000"/>
                </a:solidFill>
              </a:rPr>
              <a:t>Optimización matemática y teoría económica, </a:t>
            </a:r>
            <a:r>
              <a:rPr lang="es-MX" sz="2200" dirty="0">
                <a:solidFill>
                  <a:srgbClr val="000000"/>
                </a:solidFill>
              </a:rPr>
              <a:t>Prentice Hall, España. </a:t>
            </a:r>
          </a:p>
          <a:p>
            <a:pPr>
              <a:spcBef>
                <a:spcPts val="600"/>
              </a:spcBef>
            </a:pPr>
            <a:r>
              <a:rPr lang="en-US" sz="2200" dirty="0">
                <a:solidFill>
                  <a:srgbClr val="000000"/>
                </a:solidFill>
              </a:rPr>
              <a:t>Knut S. y Hammond M. (2012). </a:t>
            </a:r>
            <a:r>
              <a:rPr lang="es-MX" sz="2200" i="1" dirty="0">
                <a:solidFill>
                  <a:srgbClr val="000000"/>
                </a:solidFill>
              </a:rPr>
              <a:t>Matemáticas para el análisis Económico</a:t>
            </a:r>
            <a:r>
              <a:rPr lang="es-MX" sz="2200" dirty="0">
                <a:solidFill>
                  <a:srgbClr val="000000"/>
                </a:solidFill>
              </a:rPr>
              <a:t>, Prentice Hall, Madrid España </a:t>
            </a:r>
          </a:p>
          <a:p>
            <a:pPr>
              <a:spcBef>
                <a:spcPts val="600"/>
              </a:spcBef>
            </a:pPr>
            <a:r>
              <a:rPr lang="es-MX" sz="2200" dirty="0">
                <a:solidFill>
                  <a:srgbClr val="000000"/>
                </a:solidFill>
              </a:rPr>
              <a:t>Lomelí H. y Rumbos B. (2013). Métodos dinámicos en economía, </a:t>
            </a:r>
            <a:r>
              <a:rPr lang="es-MX" sz="2200" dirty="0" err="1">
                <a:solidFill>
                  <a:srgbClr val="000000"/>
                </a:solidFill>
              </a:rPr>
              <a:t>Thomsom</a:t>
            </a:r>
            <a:r>
              <a:rPr lang="es-MX" sz="2200" dirty="0">
                <a:solidFill>
                  <a:srgbClr val="000000"/>
                </a:solidFill>
              </a:rPr>
              <a:t>, México. </a:t>
            </a:r>
          </a:p>
          <a:p>
            <a:pPr>
              <a:spcBef>
                <a:spcPts val="600"/>
              </a:spcBef>
            </a:pPr>
            <a:r>
              <a:rPr lang="es-MX" sz="2200" dirty="0" err="1">
                <a:solidFill>
                  <a:srgbClr val="000000"/>
                </a:solidFill>
              </a:rPr>
              <a:t>Ludlow-Wiechers</a:t>
            </a:r>
            <a:r>
              <a:rPr lang="es-MX" sz="2200" dirty="0">
                <a:solidFill>
                  <a:srgbClr val="000000"/>
                </a:solidFill>
              </a:rPr>
              <a:t>, J. A. (1987). </a:t>
            </a:r>
            <a:r>
              <a:rPr lang="es-MX" sz="2200" i="1" dirty="0">
                <a:solidFill>
                  <a:srgbClr val="000000"/>
                </a:solidFill>
              </a:rPr>
              <a:t>Economía Matemática I y II, </a:t>
            </a:r>
            <a:r>
              <a:rPr lang="es-MX" sz="2200" dirty="0" err="1">
                <a:solidFill>
                  <a:srgbClr val="000000"/>
                </a:solidFill>
              </a:rPr>
              <a:t>Limusa</a:t>
            </a:r>
            <a:r>
              <a:rPr lang="es-MX" sz="2200" dirty="0">
                <a:solidFill>
                  <a:srgbClr val="000000"/>
                </a:solidFill>
              </a:rPr>
              <a:t>, Noriega Editores, México</a:t>
            </a:r>
            <a:r>
              <a:rPr lang="es-MX" sz="2200">
                <a:solidFill>
                  <a:srgbClr val="000000"/>
                </a:solidFill>
              </a:rPr>
              <a:t>. </a:t>
            </a:r>
            <a:endParaRPr lang="es-MX" sz="2200" dirty="0">
              <a:solidFill>
                <a:srgbClr val="000000"/>
              </a:solidFill>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43</a:t>
            </a:fld>
            <a:endParaRPr lang="en-US" dirty="0"/>
          </a:p>
        </p:txBody>
      </p:sp>
      <p:cxnSp>
        <p:nvCxnSpPr>
          <p:cNvPr id="5" name="11 Conector recto"/>
          <p:cNvCxnSpPr/>
          <p:nvPr/>
        </p:nvCxnSpPr>
        <p:spPr>
          <a:xfrm flipV="1">
            <a:off x="732996" y="878725"/>
            <a:ext cx="1054800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1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005" y="258985"/>
            <a:ext cx="8911687" cy="528797"/>
          </a:xfrm>
        </p:spPr>
        <p:txBody>
          <a:bodyPr>
            <a:normAutofit fontScale="90000"/>
          </a:bodyPr>
          <a:lstStyle/>
          <a:p>
            <a:r>
              <a:rPr lang="es-MX" sz="3200" dirty="0" smtClean="0"/>
              <a:t>ÍNDICE</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373569817"/>
              </p:ext>
            </p:extLst>
          </p:nvPr>
        </p:nvGraphicFramePr>
        <p:xfrm>
          <a:off x="1884997" y="841046"/>
          <a:ext cx="9615488" cy="5674360"/>
        </p:xfrm>
        <a:graphic>
          <a:graphicData uri="http://schemas.openxmlformats.org/drawingml/2006/table">
            <a:tbl>
              <a:tblPr firstRow="1" bandRow="1">
                <a:tableStyleId>{5C22544A-7EE6-4342-B048-85BDC9FD1C3A}</a:tableStyleId>
              </a:tblPr>
              <a:tblGrid>
                <a:gridCol w="9056272"/>
                <a:gridCol w="559216"/>
              </a:tblGrid>
              <a:tr h="370840">
                <a:tc>
                  <a:txBody>
                    <a:bodyPr/>
                    <a:lstStyle/>
                    <a:p>
                      <a:endParaRPr lang="es-MX" dirty="0"/>
                    </a:p>
                  </a:txBody>
                  <a:tcPr>
                    <a:noFill/>
                  </a:tcPr>
                </a:tc>
                <a:tc>
                  <a:txBody>
                    <a:bodyPr/>
                    <a:lstStyle/>
                    <a:p>
                      <a:r>
                        <a:rPr lang="es-MX" sz="1400" dirty="0" err="1" smtClean="0">
                          <a:solidFill>
                            <a:schemeClr val="tx1"/>
                          </a:solidFill>
                        </a:rPr>
                        <a:t>pág</a:t>
                      </a:r>
                      <a:endParaRPr lang="es-MX" dirty="0">
                        <a:solidFill>
                          <a:schemeClr val="tx1"/>
                        </a:solidFill>
                      </a:endParaRPr>
                    </a:p>
                  </a:txBody>
                  <a:tcPr>
                    <a:noFill/>
                  </a:tcPr>
                </a:tc>
              </a:tr>
              <a:tr h="370840">
                <a:tc>
                  <a:txBody>
                    <a:bodyPr/>
                    <a:lstStyle/>
                    <a:p>
                      <a:r>
                        <a:rPr lang="es-MX" sz="1800" b="1" kern="1200" dirty="0" smtClean="0">
                          <a:solidFill>
                            <a:schemeClr val="dk1"/>
                          </a:solidFill>
                          <a:effectLst/>
                          <a:latin typeface="+mn-lt"/>
                          <a:ea typeface="+mn-ea"/>
                          <a:cs typeface="+mn-cs"/>
                        </a:rPr>
                        <a:t>Guion explicativo…………………………………………………………………………………………………………............</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Máximos y mínimos un proceso de optimización…………………………………………………………………….</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Optimización……………………………………………………………………………................................................</a:t>
                      </a:r>
                      <a:endParaRPr lang="es-MX" sz="1800" kern="1200" dirty="0" smtClean="0">
                        <a:solidFill>
                          <a:schemeClr val="dk1"/>
                        </a:solidFill>
                        <a:effectLst/>
                        <a:latin typeface="+mn-lt"/>
                        <a:ea typeface="+mn-ea"/>
                        <a:cs typeface="+mn-cs"/>
                      </a:endParaRPr>
                    </a:p>
                    <a:p>
                      <a:r>
                        <a:rPr lang="es-ES_tradnl" sz="1800" b="1" kern="1200" dirty="0" smtClean="0">
                          <a:solidFill>
                            <a:schemeClr val="dk1"/>
                          </a:solidFill>
                          <a:effectLst/>
                          <a:latin typeface="+mn-lt"/>
                          <a:ea typeface="+mn-ea"/>
                          <a:cs typeface="+mn-cs"/>
                        </a:rPr>
                        <a:t>Clasificación de problemas de optimización…………………………………………………………………………….</a:t>
                      </a:r>
                      <a:endParaRPr lang="es-MX" sz="1800" kern="1200" dirty="0" smtClean="0">
                        <a:solidFill>
                          <a:schemeClr val="dk1"/>
                        </a:solidFill>
                        <a:effectLst/>
                        <a:latin typeface="+mn-lt"/>
                        <a:ea typeface="+mn-ea"/>
                        <a:cs typeface="+mn-cs"/>
                      </a:endParaRPr>
                    </a:p>
                    <a:p>
                      <a:r>
                        <a:rPr lang="es-ES_tradnl" sz="1800" b="1" kern="1200" dirty="0" smtClean="0">
                          <a:solidFill>
                            <a:schemeClr val="dk1"/>
                          </a:solidFill>
                          <a:effectLst/>
                          <a:latin typeface="+mn-lt"/>
                          <a:ea typeface="+mn-ea"/>
                          <a:cs typeface="+mn-cs"/>
                        </a:rPr>
                        <a:t>Optimización Sin Restricciones………………………………………………………………………………………………..</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Tipos de óptimos. </a:t>
                      </a:r>
                      <a:r>
                        <a:rPr lang="es-ES" sz="1800" b="1" kern="1200" dirty="0" smtClean="0">
                          <a:solidFill>
                            <a:schemeClr val="dk1"/>
                          </a:solidFill>
                          <a:effectLst/>
                          <a:latin typeface="+mn-lt"/>
                          <a:ea typeface="+mn-ea"/>
                          <a:cs typeface="+mn-cs"/>
                        </a:rPr>
                        <a:t>Extremos de funciones………………………………………..………………………………………</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Extremos relativos y números críticos………………………………………………………………………………………</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El criterio de la primera derivada…………………………………………………………....................................</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Concavidad………………….. ………………………………………………………………………………………………………..</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Criterio sobre concavidad………………………………………………………………………………………………………..</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Ejemplo</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Puntos de inflexión………………………………………………………………………………………………………………….</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Extremos absolutos…………………………………………………………………………………………………………………</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Obtención de los extremos absolutos……………………………………………………...................................</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Extremos de funciones de varias variables</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Puntos críticos</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Condición necesaria de extremo</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ES" sz="1800" b="1" kern="1200" dirty="0" smtClean="0">
                          <a:solidFill>
                            <a:schemeClr val="dk1"/>
                          </a:solidFill>
                          <a:effectLst/>
                          <a:latin typeface="+mn-lt"/>
                          <a:ea typeface="+mn-ea"/>
                          <a:cs typeface="+mn-cs"/>
                        </a:rPr>
                        <a:t>Extremos absolutos</a:t>
                      </a:r>
                      <a:r>
                        <a:rPr lang="es-MX" sz="1800" b="1" kern="1200" dirty="0" smtClean="0">
                          <a:solidFill>
                            <a:schemeClr val="dk1"/>
                          </a:solidFill>
                          <a:effectLst/>
                          <a:latin typeface="+mn-lt"/>
                          <a:ea typeface="+mn-ea"/>
                          <a:cs typeface="+mn-cs"/>
                        </a:rPr>
                        <a:t>…………………………………………………………………………………………………………………</a:t>
                      </a:r>
                      <a:endParaRPr lang="es-MX" sz="1800" kern="1200" dirty="0" smtClean="0">
                        <a:solidFill>
                          <a:schemeClr val="dk1"/>
                        </a:solidFill>
                        <a:effectLst/>
                        <a:latin typeface="+mn-lt"/>
                        <a:ea typeface="+mn-ea"/>
                        <a:cs typeface="+mn-cs"/>
                      </a:endParaRPr>
                    </a:p>
                    <a:p>
                      <a:r>
                        <a:rPr lang="es-MX" sz="1800" b="1" kern="1200" dirty="0" smtClean="0">
                          <a:solidFill>
                            <a:schemeClr val="dk1"/>
                          </a:solidFill>
                          <a:effectLst/>
                          <a:latin typeface="+mn-lt"/>
                          <a:ea typeface="+mn-ea"/>
                          <a:cs typeface="+mn-cs"/>
                        </a:rPr>
                        <a:t>Bibliografía………………………………………………………………………………………………………………………………</a:t>
                      </a:r>
                      <a:endParaRPr lang="es-MX" dirty="0"/>
                    </a:p>
                  </a:txBody>
                  <a:tcPr>
                    <a:noFill/>
                  </a:tcPr>
                </a:tc>
                <a:tc>
                  <a:txBody>
                    <a:bodyPr/>
                    <a:lstStyle/>
                    <a:p>
                      <a:pPr algn="r"/>
                      <a:r>
                        <a:rPr lang="es-MX" dirty="0" smtClean="0"/>
                        <a:t>3</a:t>
                      </a:r>
                    </a:p>
                    <a:p>
                      <a:pPr algn="r"/>
                      <a:r>
                        <a:rPr lang="es-MX" dirty="0" smtClean="0"/>
                        <a:t>6</a:t>
                      </a:r>
                    </a:p>
                    <a:p>
                      <a:pPr algn="r"/>
                      <a:r>
                        <a:rPr lang="es-MX" dirty="0" smtClean="0"/>
                        <a:t>7</a:t>
                      </a:r>
                    </a:p>
                    <a:p>
                      <a:pPr algn="r"/>
                      <a:r>
                        <a:rPr lang="es-MX" dirty="0" smtClean="0"/>
                        <a:t>9</a:t>
                      </a:r>
                    </a:p>
                    <a:p>
                      <a:pPr algn="r"/>
                      <a:r>
                        <a:rPr lang="es-MX" dirty="0" smtClean="0"/>
                        <a:t>10</a:t>
                      </a:r>
                    </a:p>
                    <a:p>
                      <a:pPr algn="r"/>
                      <a:r>
                        <a:rPr lang="es-MX" dirty="0" smtClean="0"/>
                        <a:t>11</a:t>
                      </a:r>
                    </a:p>
                    <a:p>
                      <a:pPr algn="r"/>
                      <a:r>
                        <a:rPr lang="es-MX" dirty="0" smtClean="0"/>
                        <a:t>12</a:t>
                      </a:r>
                    </a:p>
                    <a:p>
                      <a:pPr algn="r"/>
                      <a:r>
                        <a:rPr lang="es-MX" dirty="0" smtClean="0"/>
                        <a:t>14</a:t>
                      </a:r>
                    </a:p>
                    <a:p>
                      <a:pPr algn="r"/>
                      <a:r>
                        <a:rPr lang="es-MX" dirty="0" smtClean="0"/>
                        <a:t>17</a:t>
                      </a:r>
                    </a:p>
                    <a:p>
                      <a:pPr algn="r"/>
                      <a:r>
                        <a:rPr lang="es-MX" dirty="0" smtClean="0"/>
                        <a:t>18</a:t>
                      </a:r>
                    </a:p>
                    <a:p>
                      <a:pPr algn="r"/>
                      <a:r>
                        <a:rPr lang="es-MX" dirty="0" smtClean="0"/>
                        <a:t>19</a:t>
                      </a:r>
                    </a:p>
                    <a:p>
                      <a:pPr algn="r"/>
                      <a:r>
                        <a:rPr lang="es-MX" dirty="0" smtClean="0"/>
                        <a:t>20</a:t>
                      </a:r>
                    </a:p>
                    <a:p>
                      <a:pPr algn="r"/>
                      <a:r>
                        <a:rPr lang="es-MX" dirty="0" smtClean="0"/>
                        <a:t>21</a:t>
                      </a:r>
                    </a:p>
                    <a:p>
                      <a:pPr algn="r"/>
                      <a:r>
                        <a:rPr lang="es-MX" dirty="0" smtClean="0"/>
                        <a:t>22</a:t>
                      </a:r>
                    </a:p>
                    <a:p>
                      <a:pPr algn="r"/>
                      <a:r>
                        <a:rPr lang="es-MX" dirty="0" smtClean="0"/>
                        <a:t>23</a:t>
                      </a:r>
                    </a:p>
                    <a:p>
                      <a:pPr algn="r"/>
                      <a:r>
                        <a:rPr lang="es-MX" dirty="0" smtClean="0"/>
                        <a:t>27</a:t>
                      </a:r>
                    </a:p>
                    <a:p>
                      <a:pPr algn="r"/>
                      <a:r>
                        <a:rPr lang="es-MX" dirty="0" smtClean="0"/>
                        <a:t>29</a:t>
                      </a:r>
                    </a:p>
                    <a:p>
                      <a:pPr algn="r"/>
                      <a:r>
                        <a:rPr lang="es-MX" dirty="0" smtClean="0"/>
                        <a:t>37</a:t>
                      </a:r>
                    </a:p>
                    <a:p>
                      <a:pPr algn="r"/>
                      <a:r>
                        <a:rPr lang="es-MX" dirty="0" smtClean="0"/>
                        <a:t>43</a:t>
                      </a:r>
                      <a:endParaRPr lang="es-MX" dirty="0"/>
                    </a:p>
                  </a:txBody>
                  <a:tcPr>
                    <a:noFill/>
                  </a:tcPr>
                </a:tc>
              </a:tr>
            </a:tbl>
          </a:graphicData>
        </a:graphic>
      </p:graphicFrame>
      <p:sp>
        <p:nvSpPr>
          <p:cNvPr id="4" name="Marcador de número de diapositiva 3"/>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2447493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9"/>
          <p:cNvSpPr txBox="1">
            <a:spLocks noChangeArrowheads="1"/>
          </p:cNvSpPr>
          <p:nvPr/>
        </p:nvSpPr>
        <p:spPr bwMode="auto">
          <a:xfrm>
            <a:off x="1233921" y="225018"/>
            <a:ext cx="1011987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s-MX" altLang="es-CO" sz="3600" b="1" dirty="0" smtClean="0">
                <a:solidFill>
                  <a:srgbClr val="C00000"/>
                </a:solidFill>
                <a:latin typeface="Times New Roman" panose="02020603050405020304" pitchFamily="18" charset="0"/>
              </a:rPr>
              <a:t>Máximos y mínimos un proceso de optimización  </a:t>
            </a:r>
            <a:endParaRPr lang="es-ES" altLang="es-CO" sz="3600" b="1" dirty="0">
              <a:solidFill>
                <a:srgbClr val="C00000"/>
              </a:solidFill>
              <a:latin typeface="Times New Roman" panose="02020603050405020304" pitchFamily="18" charset="0"/>
            </a:endParaRPr>
          </a:p>
        </p:txBody>
      </p:sp>
      <p:sp>
        <p:nvSpPr>
          <p:cNvPr id="5125" name="Text Box 10"/>
          <p:cNvSpPr txBox="1">
            <a:spLocks noChangeArrowheads="1"/>
          </p:cNvSpPr>
          <p:nvPr/>
        </p:nvSpPr>
        <p:spPr bwMode="auto">
          <a:xfrm>
            <a:off x="794481" y="1273930"/>
            <a:ext cx="10792918"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50000"/>
              </a:spcBef>
            </a:pPr>
            <a:r>
              <a:rPr lang="es-CO" altLang="es-CO" sz="2200" dirty="0" smtClean="0">
                <a:latin typeface="+mn-lt"/>
              </a:rPr>
              <a:t>Es </a:t>
            </a:r>
            <a:r>
              <a:rPr lang="es-CO" altLang="es-CO" sz="2200" dirty="0">
                <a:latin typeface="+mn-lt"/>
              </a:rPr>
              <a:t>el arte de seleccionar la mejor alternativa entre un conjunto de opciones válidas.</a:t>
            </a:r>
          </a:p>
          <a:p>
            <a:pPr algn="just" eaLnBrk="1" hangingPunct="1">
              <a:spcBef>
                <a:spcPct val="50000"/>
              </a:spcBef>
            </a:pPr>
            <a:r>
              <a:rPr lang="es-CO" altLang="es-CO" sz="2200" dirty="0">
                <a:latin typeface="+mn-lt"/>
              </a:rPr>
              <a:t>En las ciencias aplicadas es la búsqueda de los valores de un conjunto de variables limitadas que maximizan o minimizan un objetivo.</a:t>
            </a:r>
            <a:endParaRPr lang="es-ES" altLang="es-CO" sz="2200" dirty="0">
              <a:latin typeface="+mn-lt"/>
            </a:endParaRPr>
          </a:p>
        </p:txBody>
      </p:sp>
      <p:sp>
        <p:nvSpPr>
          <p:cNvPr id="6" name="Text Box 9"/>
          <p:cNvSpPr txBox="1">
            <a:spLocks noChangeArrowheads="1"/>
          </p:cNvSpPr>
          <p:nvPr/>
        </p:nvSpPr>
        <p:spPr bwMode="auto">
          <a:xfrm>
            <a:off x="1287159" y="3069551"/>
            <a:ext cx="46085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0"/>
              </a:spcBef>
              <a:buFontTx/>
              <a:buNone/>
            </a:pPr>
            <a:r>
              <a:rPr lang="es-MX" altLang="es-CO" sz="2200" b="1" dirty="0">
                <a:solidFill>
                  <a:srgbClr val="C00000"/>
                </a:solidFill>
                <a:latin typeface="+mn-lt"/>
              </a:rPr>
              <a:t>Porque Optimizar? </a:t>
            </a:r>
            <a:endParaRPr lang="es-ES" altLang="es-CO" sz="2200" b="1" dirty="0">
              <a:solidFill>
                <a:srgbClr val="C00000"/>
              </a:solidFill>
              <a:latin typeface="+mn-lt"/>
            </a:endParaRPr>
          </a:p>
        </p:txBody>
      </p:sp>
      <p:sp>
        <p:nvSpPr>
          <p:cNvPr id="7" name="Text Box 10"/>
          <p:cNvSpPr txBox="1">
            <a:spLocks noChangeArrowheads="1"/>
          </p:cNvSpPr>
          <p:nvPr/>
        </p:nvSpPr>
        <p:spPr bwMode="auto">
          <a:xfrm>
            <a:off x="794480" y="3631418"/>
            <a:ext cx="1098679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0"/>
              </a:spcBef>
            </a:pPr>
            <a:r>
              <a:rPr lang="es-MX" altLang="es-CO" sz="2200" dirty="0">
                <a:latin typeface="+mn-lt"/>
              </a:rPr>
              <a:t>Porque existen recursos en las organizaciones que no están siendo aprovechados adecuadamente</a:t>
            </a:r>
            <a:r>
              <a:rPr lang="es-MX" altLang="es-CO" sz="2200" dirty="0" smtClean="0">
                <a:latin typeface="+mn-lt"/>
              </a:rPr>
              <a:t>.</a:t>
            </a:r>
          </a:p>
          <a:p>
            <a:pPr>
              <a:spcBef>
                <a:spcPts val="0"/>
              </a:spcBef>
            </a:pPr>
            <a:r>
              <a:rPr lang="es-MX" altLang="es-CO" sz="2200" dirty="0">
                <a:latin typeface="+mn-lt"/>
              </a:rPr>
              <a:t>Porque no se alcanzan los resultados deseados con los recursos disponibles.</a:t>
            </a:r>
          </a:p>
          <a:p>
            <a:pPr>
              <a:spcBef>
                <a:spcPts val="0"/>
              </a:spcBef>
            </a:pPr>
            <a:r>
              <a:rPr lang="es-ES" altLang="es-CO" sz="2200" dirty="0">
                <a:latin typeface="+mn-lt"/>
              </a:rPr>
              <a:t>Porque se tienen recursos ineficientes o que no se necesitan y que frenan el desarrollo.</a:t>
            </a:r>
          </a:p>
          <a:p>
            <a:pPr>
              <a:spcBef>
                <a:spcPts val="0"/>
              </a:spcBef>
            </a:pPr>
            <a:r>
              <a:rPr lang="es-ES" altLang="es-CO" sz="2200" dirty="0">
                <a:latin typeface="+mn-lt"/>
              </a:rPr>
              <a:t>Porque se requiere aumentar la </a:t>
            </a:r>
            <a:r>
              <a:rPr lang="es-ES" altLang="es-CO" sz="2200" dirty="0" smtClean="0">
                <a:latin typeface="+mn-lt"/>
              </a:rPr>
              <a:t>competitividad </a:t>
            </a:r>
            <a:r>
              <a:rPr lang="es-ES" altLang="es-CO" sz="2200" dirty="0">
                <a:latin typeface="+mn-lt"/>
              </a:rPr>
              <a:t>a costos eficientes de inversión, operación y mantenimiento.</a:t>
            </a:r>
          </a:p>
          <a:p>
            <a:pPr>
              <a:spcBef>
                <a:spcPts val="0"/>
              </a:spcBef>
            </a:pPr>
            <a:r>
              <a:rPr lang="es-ES" altLang="es-CO" sz="2200" dirty="0">
                <a:latin typeface="+mn-lt"/>
              </a:rPr>
              <a:t>Porque existe una exigencia creciente de sistemas y procedimientos más eficientes</a:t>
            </a:r>
            <a:r>
              <a:rPr lang="es-ES" altLang="es-CO" sz="2200" dirty="0" smtClean="0">
                <a:latin typeface="+mn-lt"/>
              </a:rPr>
              <a:t>.</a:t>
            </a:r>
            <a:endParaRPr lang="es-ES" altLang="es-CO" sz="2200" dirty="0">
              <a:latin typeface="+mn-lt"/>
            </a:endParaRPr>
          </a:p>
        </p:txBody>
      </p:sp>
      <p:sp>
        <p:nvSpPr>
          <p:cNvPr id="2" name="Marcador de número de diapositiva 1"/>
          <p:cNvSpPr>
            <a:spLocks noGrp="1"/>
          </p:cNvSpPr>
          <p:nvPr>
            <p:ph type="sldNum" sz="quarter" idx="12"/>
          </p:nvPr>
        </p:nvSpPr>
        <p:spPr>
          <a:xfrm>
            <a:off x="8678840" y="6365295"/>
            <a:ext cx="2743200" cy="365125"/>
          </a:xfrm>
        </p:spPr>
        <p:txBody>
          <a:bodyPr/>
          <a:lstStyle/>
          <a:p>
            <a:fld id="{6D22F896-40B5-4ADD-8801-0D06FADFA095}" type="slidenum">
              <a:rPr lang="en-US" smtClean="0">
                <a:solidFill>
                  <a:schemeClr val="bg1"/>
                </a:solidFill>
              </a:rPr>
              <a:t>6</a:t>
            </a:fld>
            <a:endParaRPr lang="en-US" dirty="0">
              <a:solidFill>
                <a:schemeClr val="bg1"/>
              </a:solidFill>
            </a:endParaRPr>
          </a:p>
        </p:txBody>
      </p:sp>
      <p:cxnSp>
        <p:nvCxnSpPr>
          <p:cNvPr id="8" name="11 Conector recto"/>
          <p:cNvCxnSpPr/>
          <p:nvPr/>
        </p:nvCxnSpPr>
        <p:spPr>
          <a:xfrm flipV="1">
            <a:off x="1287159" y="878725"/>
            <a:ext cx="10225290" cy="63822"/>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1870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9"/>
          <p:cNvSpPr txBox="1">
            <a:spLocks noChangeArrowheads="1"/>
          </p:cNvSpPr>
          <p:nvPr/>
        </p:nvSpPr>
        <p:spPr bwMode="auto">
          <a:xfrm>
            <a:off x="1019332" y="211664"/>
            <a:ext cx="795115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s-MX" altLang="es-CO" b="1" dirty="0" smtClean="0">
                <a:solidFill>
                  <a:srgbClr val="C00000"/>
                </a:solidFill>
                <a:latin typeface="Times New Roman" panose="02020603050405020304" pitchFamily="18" charset="0"/>
              </a:rPr>
              <a:t>Optimización </a:t>
            </a:r>
            <a:endParaRPr lang="es-ES" altLang="es-CO" b="1" dirty="0">
              <a:solidFill>
                <a:srgbClr val="C00000"/>
              </a:solidFill>
              <a:latin typeface="Times New Roman" panose="02020603050405020304" pitchFamily="18" charset="0"/>
            </a:endParaRPr>
          </a:p>
        </p:txBody>
      </p:sp>
      <p:pic>
        <p:nvPicPr>
          <p:cNvPr id="14341"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19332" y="1357312"/>
            <a:ext cx="1053691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6D22F896-40B5-4ADD-8801-0D06FADFA095}" type="slidenum">
              <a:rPr lang="en-US" smtClean="0"/>
              <a:t>7</a:t>
            </a:fld>
            <a:endParaRPr lang="en-US" dirty="0"/>
          </a:p>
        </p:txBody>
      </p:sp>
      <p:cxnSp>
        <p:nvCxnSpPr>
          <p:cNvPr id="5" name="11 Conector recto"/>
          <p:cNvCxnSpPr/>
          <p:nvPr/>
        </p:nvCxnSpPr>
        <p:spPr>
          <a:xfrm flipV="1">
            <a:off x="1019332" y="878725"/>
            <a:ext cx="10867868" cy="103914"/>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15819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29390" y="568960"/>
            <a:ext cx="10835890" cy="6136640"/>
          </a:xfrm>
        </p:spPr>
        <p:txBody>
          <a:bodyPr>
            <a:noAutofit/>
          </a:bodyPr>
          <a:lstStyle/>
          <a:p>
            <a:pPr marL="0" indent="-274320" algn="just">
              <a:lnSpc>
                <a:spcPct val="100000"/>
              </a:lnSpc>
              <a:spcBef>
                <a:spcPts val="0"/>
              </a:spcBef>
              <a:buNone/>
              <a:defRPr/>
            </a:pPr>
            <a:r>
              <a:rPr lang="es-ES" sz="2300" dirty="0">
                <a:solidFill>
                  <a:schemeClr val="tx1"/>
                </a:solidFill>
              </a:rPr>
              <a:t>La </a:t>
            </a:r>
            <a:r>
              <a:rPr lang="es-ES" sz="2300" dirty="0" smtClean="0">
                <a:solidFill>
                  <a:schemeClr val="tx1"/>
                </a:solidFill>
              </a:rPr>
              <a:t>optimización es </a:t>
            </a:r>
            <a:r>
              <a:rPr lang="es-ES" sz="2300" dirty="0">
                <a:solidFill>
                  <a:schemeClr val="tx1"/>
                </a:solidFill>
              </a:rPr>
              <a:t>una potente técnica de modelado usada en el proceso de toma de decisiones. Cuando se trata de resolver un problema de este tipo se deben tener en cuenta:</a:t>
            </a:r>
          </a:p>
          <a:p>
            <a:pPr marL="514350" indent="-514350" algn="just">
              <a:lnSpc>
                <a:spcPct val="100000"/>
              </a:lnSpc>
              <a:spcBef>
                <a:spcPts val="0"/>
              </a:spcBef>
              <a:buFont typeface="+mj-lt"/>
              <a:buAutoNum type="romanLcPeriod"/>
              <a:defRPr/>
            </a:pPr>
            <a:r>
              <a:rPr lang="es-ES" sz="2300" dirty="0">
                <a:solidFill>
                  <a:schemeClr val="tx1"/>
                </a:solidFill>
              </a:rPr>
              <a:t>Identificar las posibles decisiones a tomar.</a:t>
            </a:r>
          </a:p>
          <a:p>
            <a:pPr marL="514350" indent="-514350" algn="just">
              <a:lnSpc>
                <a:spcPct val="100000"/>
              </a:lnSpc>
              <a:spcBef>
                <a:spcPts val="0"/>
              </a:spcBef>
              <a:buFont typeface="+mj-lt"/>
              <a:buAutoNum type="romanLcPeriod"/>
              <a:defRPr/>
            </a:pPr>
            <a:r>
              <a:rPr lang="es-ES" sz="2300" dirty="0">
                <a:solidFill>
                  <a:schemeClr val="tx1"/>
                </a:solidFill>
              </a:rPr>
              <a:t>Determinar que decisiones resultan admisibles (Conjunto de restricciones).</a:t>
            </a:r>
          </a:p>
          <a:p>
            <a:pPr marL="514350" indent="-514350" algn="just">
              <a:lnSpc>
                <a:spcPct val="100000"/>
              </a:lnSpc>
              <a:spcBef>
                <a:spcPts val="0"/>
              </a:spcBef>
              <a:buFont typeface="+mj-lt"/>
              <a:buAutoNum type="romanLcPeriod"/>
              <a:defRPr/>
            </a:pPr>
            <a:r>
              <a:rPr lang="es-ES" sz="2300" dirty="0">
                <a:solidFill>
                  <a:schemeClr val="tx1"/>
                </a:solidFill>
              </a:rPr>
              <a:t>Cálculo </a:t>
            </a:r>
            <a:r>
              <a:rPr lang="es-ES" sz="2300" dirty="0" smtClean="0">
                <a:solidFill>
                  <a:schemeClr val="tx1"/>
                </a:solidFill>
              </a:rPr>
              <a:t>costo/beneficio </a:t>
            </a:r>
            <a:r>
              <a:rPr lang="es-ES" sz="2300" dirty="0">
                <a:solidFill>
                  <a:schemeClr val="tx1"/>
                </a:solidFill>
              </a:rPr>
              <a:t>de cada decisión (Función objetivo).</a:t>
            </a:r>
          </a:p>
          <a:p>
            <a:pPr marL="182880" indent="-457200" algn="just">
              <a:lnSpc>
                <a:spcPct val="100000"/>
              </a:lnSpc>
              <a:spcBef>
                <a:spcPts val="0"/>
              </a:spcBef>
              <a:buNone/>
              <a:defRPr/>
            </a:pPr>
            <a:endParaRPr lang="es-ES" sz="2300" dirty="0" smtClean="0">
              <a:solidFill>
                <a:schemeClr val="tx1"/>
              </a:solidFill>
            </a:endParaRPr>
          </a:p>
          <a:p>
            <a:pPr marL="182880" indent="-457200" algn="just">
              <a:lnSpc>
                <a:spcPct val="100000"/>
              </a:lnSpc>
              <a:spcBef>
                <a:spcPts val="0"/>
              </a:spcBef>
              <a:buNone/>
              <a:defRPr/>
            </a:pPr>
            <a:endParaRPr lang="es-ES" sz="2300" dirty="0">
              <a:solidFill>
                <a:schemeClr val="tx1"/>
              </a:solidFill>
            </a:endParaRPr>
          </a:p>
          <a:p>
            <a:pPr marL="0" indent="0" algn="just">
              <a:lnSpc>
                <a:spcPct val="100000"/>
              </a:lnSpc>
              <a:spcBef>
                <a:spcPts val="0"/>
              </a:spcBef>
              <a:buNone/>
              <a:defRPr/>
            </a:pPr>
            <a:r>
              <a:rPr lang="es-ES" sz="2300" dirty="0">
                <a:solidFill>
                  <a:schemeClr val="tx1"/>
                </a:solidFill>
              </a:rPr>
              <a:t>Cualquier problema de </a:t>
            </a:r>
            <a:r>
              <a:rPr lang="es-ES" sz="2300" dirty="0" smtClean="0">
                <a:solidFill>
                  <a:schemeClr val="tx1"/>
                </a:solidFill>
              </a:rPr>
              <a:t>optimización requiere </a:t>
            </a:r>
            <a:r>
              <a:rPr lang="es-ES" sz="2300" dirty="0">
                <a:solidFill>
                  <a:schemeClr val="tx1"/>
                </a:solidFill>
              </a:rPr>
              <a:t>identificar cuatro componentes básicos:</a:t>
            </a:r>
          </a:p>
          <a:p>
            <a:pPr marL="514350" indent="-514350" algn="just">
              <a:lnSpc>
                <a:spcPct val="100000"/>
              </a:lnSpc>
              <a:spcBef>
                <a:spcPts val="0"/>
              </a:spcBef>
              <a:buFont typeface="+mj-lt"/>
              <a:buAutoNum type="romanLcPeriod"/>
              <a:defRPr/>
            </a:pPr>
            <a:r>
              <a:rPr lang="es-ES" sz="2300" dirty="0">
                <a:solidFill>
                  <a:schemeClr val="tx1"/>
                </a:solidFill>
              </a:rPr>
              <a:t>El conjunto de datos</a:t>
            </a:r>
          </a:p>
          <a:p>
            <a:pPr marL="514350" indent="-514350" algn="just">
              <a:lnSpc>
                <a:spcPct val="100000"/>
              </a:lnSpc>
              <a:spcBef>
                <a:spcPts val="0"/>
              </a:spcBef>
              <a:buFont typeface="+mj-lt"/>
              <a:buAutoNum type="romanLcPeriod"/>
              <a:defRPr/>
            </a:pPr>
            <a:r>
              <a:rPr lang="es-ES" sz="2300" dirty="0">
                <a:solidFill>
                  <a:schemeClr val="tx1"/>
                </a:solidFill>
              </a:rPr>
              <a:t>El conjunto de variables involucradas en el problema, junto con sus dominios respectivos de definición.</a:t>
            </a:r>
          </a:p>
          <a:p>
            <a:pPr marL="514350" indent="-514350" algn="just">
              <a:lnSpc>
                <a:spcPct val="100000"/>
              </a:lnSpc>
              <a:spcBef>
                <a:spcPts val="0"/>
              </a:spcBef>
              <a:buFont typeface="+mj-lt"/>
              <a:buAutoNum type="romanLcPeriod"/>
              <a:defRPr/>
            </a:pPr>
            <a:r>
              <a:rPr lang="es-ES" sz="2300" dirty="0">
                <a:solidFill>
                  <a:schemeClr val="tx1"/>
                </a:solidFill>
              </a:rPr>
              <a:t>El conjunto de restricciones lineales del problema que definen el conjunto de soluciones admisibles.</a:t>
            </a:r>
          </a:p>
          <a:p>
            <a:pPr marL="514350" indent="-514350" algn="just">
              <a:lnSpc>
                <a:spcPct val="100000"/>
              </a:lnSpc>
              <a:spcBef>
                <a:spcPts val="0"/>
              </a:spcBef>
              <a:buFont typeface="+mj-lt"/>
              <a:buAutoNum type="romanLcPeriod"/>
              <a:defRPr/>
            </a:pPr>
            <a:r>
              <a:rPr lang="es-ES" sz="2300" dirty="0">
                <a:solidFill>
                  <a:schemeClr val="tx1"/>
                </a:solidFill>
              </a:rPr>
              <a:t>La función lineal que debe ser optimizada.</a:t>
            </a:r>
            <a:endParaRPr lang="en-US" sz="2300" dirty="0">
              <a:solidFill>
                <a:schemeClr val="tx1"/>
              </a:solidFill>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23406415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a:xfrm>
            <a:off x="719528" y="274638"/>
            <a:ext cx="10403174" cy="849624"/>
          </a:xfrm>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3200" b="1" dirty="0">
                <a:solidFill>
                  <a:srgbClr val="C00000"/>
                </a:solidFill>
              </a:rPr>
              <a:t>Clasificación de problemas de optimización</a:t>
            </a:r>
          </a:p>
        </p:txBody>
      </p:sp>
      <p:sp>
        <p:nvSpPr>
          <p:cNvPr id="13315" name="Rectangle 2"/>
          <p:cNvSpPr>
            <a:spLocks noGrp="1" noChangeArrowheads="1"/>
          </p:cNvSpPr>
          <p:nvPr>
            <p:ph idx="1"/>
          </p:nvPr>
        </p:nvSpPr>
        <p:spPr>
          <a:xfrm>
            <a:off x="719528" y="1454046"/>
            <a:ext cx="10717967" cy="5261547"/>
          </a:xfrm>
        </p:spPr>
        <p:txBody>
          <a:bodyPr>
            <a:noAutofit/>
          </a:bodyPr>
          <a:lstStyle/>
          <a:p>
            <a:pPr marL="341313" indent="-34131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De acuerdo a la forma de </a:t>
            </a:r>
            <a:r>
              <a:rPr lang="es-ES_tradnl" sz="2300" i="1" dirty="0">
                <a:solidFill>
                  <a:schemeClr val="tx1"/>
                </a:solidFill>
                <a:latin typeface="Times New Roman" panose="02020603050405020304" pitchFamily="18" charset="0"/>
              </a:rPr>
              <a:t>f</a:t>
            </a:r>
            <a:r>
              <a:rPr lang="es-ES_tradnl" sz="2300" dirty="0">
                <a:solidFill>
                  <a:schemeClr val="tx1"/>
                </a:solidFill>
              </a:rPr>
              <a:t>(</a:t>
            </a:r>
            <a:r>
              <a:rPr lang="es-ES_tradnl" sz="2300" i="1" dirty="0">
                <a:solidFill>
                  <a:schemeClr val="tx1"/>
                </a:solidFill>
                <a:latin typeface="Times New Roman" panose="02020603050405020304" pitchFamily="18" charset="0"/>
              </a:rPr>
              <a:t>x</a:t>
            </a:r>
            <a:r>
              <a:rPr lang="es-ES_tradnl" sz="2300" dirty="0">
                <a:solidFill>
                  <a:schemeClr val="tx1"/>
                </a:solidFill>
              </a:rPr>
              <a:t>) y las restricciones:</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Programación Lineal:  </a:t>
            </a:r>
            <a:r>
              <a:rPr lang="es-ES_tradnl" sz="2300" i="1" dirty="0">
                <a:solidFill>
                  <a:schemeClr val="tx1"/>
                </a:solidFill>
                <a:latin typeface="Times New Roman" panose="02020603050405020304" pitchFamily="18" charset="0"/>
              </a:rPr>
              <a:t>f</a:t>
            </a:r>
            <a:r>
              <a:rPr lang="es-ES_tradnl" sz="2300" dirty="0">
                <a:solidFill>
                  <a:schemeClr val="tx1"/>
                </a:solidFill>
              </a:rPr>
              <a:t>(</a:t>
            </a:r>
            <a:r>
              <a:rPr lang="es-ES_tradnl" sz="2300" i="1" dirty="0">
                <a:solidFill>
                  <a:schemeClr val="tx1"/>
                </a:solidFill>
                <a:latin typeface="Times New Roman" panose="02020603050405020304" pitchFamily="18" charset="0"/>
              </a:rPr>
              <a:t>x</a:t>
            </a:r>
            <a:r>
              <a:rPr lang="es-ES_tradnl" sz="2300" dirty="0">
                <a:solidFill>
                  <a:schemeClr val="tx1"/>
                </a:solidFill>
              </a:rPr>
              <a:t>) y las restricciones son lineales</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Programación No-lineal:  </a:t>
            </a:r>
            <a:r>
              <a:rPr lang="es-ES_tradnl" sz="2300" i="1" dirty="0">
                <a:solidFill>
                  <a:schemeClr val="tx1"/>
                </a:solidFill>
                <a:latin typeface="Times New Roman" panose="02020603050405020304" pitchFamily="18" charset="0"/>
              </a:rPr>
              <a:t>f</a:t>
            </a:r>
            <a:r>
              <a:rPr lang="es-ES_tradnl" sz="2300" dirty="0">
                <a:solidFill>
                  <a:schemeClr val="tx1"/>
                </a:solidFill>
              </a:rPr>
              <a:t>(</a:t>
            </a:r>
            <a:r>
              <a:rPr lang="es-ES_tradnl" sz="2300" i="1" dirty="0">
                <a:solidFill>
                  <a:schemeClr val="tx1"/>
                </a:solidFill>
                <a:latin typeface="Times New Roman" panose="02020603050405020304" pitchFamily="18" charset="0"/>
              </a:rPr>
              <a:t>x</a:t>
            </a:r>
            <a:r>
              <a:rPr lang="es-ES_tradnl" sz="2300" dirty="0">
                <a:solidFill>
                  <a:schemeClr val="tx1"/>
                </a:solidFill>
              </a:rPr>
              <a:t>) es no-lineal y las restricciones pueden ser no-lineales</a:t>
            </a:r>
          </a:p>
          <a:p>
            <a:pPr marL="341313" indent="-34131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De acuerdo a la presencia o no de restricciones:</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Optimización no restringida: El problema de optimización no tiene restricciones</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Optimización restringida: El problema de optimización tiene restricciones</a:t>
            </a:r>
          </a:p>
          <a:p>
            <a:pPr marL="341313" indent="-34131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Según su </a:t>
            </a:r>
            <a:r>
              <a:rPr lang="es-ES_tradnl" sz="2300" dirty="0" err="1">
                <a:solidFill>
                  <a:schemeClr val="tx1"/>
                </a:solidFill>
              </a:rPr>
              <a:t>dimensionalidad</a:t>
            </a:r>
            <a:r>
              <a:rPr lang="es-ES_tradnl" sz="2300" dirty="0">
                <a:solidFill>
                  <a:schemeClr val="tx1"/>
                </a:solidFill>
              </a:rPr>
              <a:t>: </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Optimización unidimensional: función objetivo de una variable</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Optimización multidimensional: función objetivo de varias variables</a:t>
            </a:r>
          </a:p>
          <a:p>
            <a:pPr marL="341313" indent="-34131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Según el número de funciones objetivo:</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Optimización con un objetivo: Una sola función objetivo</a:t>
            </a:r>
          </a:p>
          <a:p>
            <a:pPr marL="741363" lvl="1" indent="-284163">
              <a:lnSpc>
                <a:spcPct val="80000"/>
              </a:lnSpc>
              <a:spcBef>
                <a:spcPts val="1200"/>
              </a:spcBef>
              <a:buFont typeface="Arial" panose="020B0604020202020204"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ES_tradnl" sz="2300" dirty="0">
                <a:solidFill>
                  <a:schemeClr val="tx1"/>
                </a:solidFill>
              </a:rPr>
              <a:t>Optimización con múltiples objetivos: varias funciones </a:t>
            </a:r>
            <a:r>
              <a:rPr lang="es-ES_tradnl" sz="2300" dirty="0" smtClean="0">
                <a:solidFill>
                  <a:schemeClr val="tx1"/>
                </a:solidFill>
              </a:rPr>
              <a:t>objetivo</a:t>
            </a:r>
            <a:endParaRPr lang="es-ES_tradnl" sz="2300" dirty="0">
              <a:solidFill>
                <a:schemeClr val="tx1"/>
              </a:solidFill>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t>9</a:t>
            </a:fld>
            <a:endParaRPr lang="en-US" dirty="0"/>
          </a:p>
        </p:txBody>
      </p:sp>
      <p:cxnSp>
        <p:nvCxnSpPr>
          <p:cNvPr id="5" name="11 Conector recto"/>
          <p:cNvCxnSpPr/>
          <p:nvPr/>
        </p:nvCxnSpPr>
        <p:spPr>
          <a:xfrm flipV="1">
            <a:off x="719528" y="878725"/>
            <a:ext cx="11167672" cy="90266"/>
          </a:xfrm>
          <a:prstGeom prst="line">
            <a:avLst/>
          </a:prstGeom>
          <a:ln w="53975"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46834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1311</TotalTime>
  <Words>5869</Words>
  <Application>Microsoft Office PowerPoint</Application>
  <PresentationFormat>Panorámica</PresentationFormat>
  <Paragraphs>487</Paragraphs>
  <Slides>43</Slides>
  <Notes>8</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2</vt:i4>
      </vt:variant>
      <vt:variant>
        <vt:lpstr>Títulos de diapositiva</vt:lpstr>
      </vt:variant>
      <vt:variant>
        <vt:i4>43</vt:i4>
      </vt:variant>
    </vt:vector>
  </HeadingPairs>
  <TitlesOfParts>
    <vt:vector size="55" baseType="lpstr">
      <vt:lpstr>Arial Unicode MS</vt:lpstr>
      <vt:lpstr>Arial</vt:lpstr>
      <vt:lpstr>Calibri</vt:lpstr>
      <vt:lpstr>Calibri Light</vt:lpstr>
      <vt:lpstr>Symbol</vt:lpstr>
      <vt:lpstr>Times New Roman</vt:lpstr>
      <vt:lpstr>Wingdings</vt:lpstr>
      <vt:lpstr>Wingdings 2</vt:lpstr>
      <vt:lpstr>Wingdings 3</vt:lpstr>
      <vt:lpstr>Tema de Office</vt:lpstr>
      <vt:lpstr>Ecuación</vt:lpstr>
      <vt:lpstr>MathType 7.0 Equation</vt:lpstr>
      <vt:lpstr>Unidad de Aprendizaje: Fundamentos de Matemáticas 2 LICENCIATURA EN NEGOCIOS INTERNACIONALES BILINGÜE</vt:lpstr>
      <vt:lpstr>Presentación de PowerPoint</vt:lpstr>
      <vt:lpstr>Guion explicativo</vt:lpstr>
      <vt:lpstr>Presentación de PowerPoint</vt:lpstr>
      <vt:lpstr>ÍNDICE</vt:lpstr>
      <vt:lpstr>Presentación de PowerPoint</vt:lpstr>
      <vt:lpstr>Presentación de PowerPoint</vt:lpstr>
      <vt:lpstr>Presentación de PowerPoint</vt:lpstr>
      <vt:lpstr>Clasificación de problemas de optimización</vt:lpstr>
      <vt:lpstr>Optimización Sin Restricciones</vt:lpstr>
      <vt:lpstr>Tipos de óptimos. Extremos de funciones</vt:lpstr>
      <vt:lpstr>Extremos relativos y números críticos</vt:lpstr>
      <vt:lpstr>Presentación de PowerPoint</vt:lpstr>
      <vt:lpstr>Máximos y mínimos: el criterio de la primera derivada</vt:lpstr>
      <vt:lpstr>Presentación de PowerPoint</vt:lpstr>
      <vt:lpstr>Presentación de PowerPoint</vt:lpstr>
      <vt:lpstr>Concavidad</vt:lpstr>
      <vt:lpstr>Criterio sobre concavidad</vt:lpstr>
      <vt:lpstr>Ejemplo</vt:lpstr>
      <vt:lpstr>Puntos de inflexión</vt:lpstr>
      <vt:lpstr>Extremos absolutos</vt:lpstr>
      <vt:lpstr>Obtención de los extremos absolutos</vt:lpstr>
      <vt:lpstr>Extremos de funciones de varias variables</vt:lpstr>
      <vt:lpstr>Presentación de PowerPoint</vt:lpstr>
      <vt:lpstr>Presentación de PowerPoint</vt:lpstr>
      <vt:lpstr>Presentación de PowerPoint</vt:lpstr>
      <vt:lpstr>Puntos críticos</vt:lpstr>
      <vt:lpstr>Presentación de PowerPoint</vt:lpstr>
      <vt:lpstr>Condición necesaria de extremo</vt:lpstr>
      <vt:lpstr>Presentación de PowerPoint</vt:lpstr>
      <vt:lpstr>Presentación de PowerPoint</vt:lpstr>
      <vt:lpstr>Presentación de PowerPoint</vt:lpstr>
      <vt:lpstr>Ejemplo</vt:lpstr>
      <vt:lpstr>z = x3 + 3xy2 – 15x - 12y</vt:lpstr>
      <vt:lpstr>Presentación de PowerPoint</vt:lpstr>
      <vt:lpstr>Presentación de PowerPoint</vt:lpstr>
      <vt:lpstr>Extremos absolutos</vt:lpstr>
      <vt:lpstr>Presentación de PowerPoint</vt:lpstr>
      <vt:lpstr>Presentación de PowerPoint</vt:lpstr>
      <vt:lpstr>Presentación de PowerPoint</vt:lpstr>
      <vt:lpstr>Presentación de PowerPoint</vt:lpstr>
      <vt:lpstr>Presentación de PowerPoint</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LAP SAMSUNG</cp:lastModifiedBy>
  <cp:revision>108</cp:revision>
  <dcterms:created xsi:type="dcterms:W3CDTF">2015-09-18T23:22:40Z</dcterms:created>
  <dcterms:modified xsi:type="dcterms:W3CDTF">2019-09-28T23:12:57Z</dcterms:modified>
</cp:coreProperties>
</file>