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341" r:id="rId2"/>
    <p:sldId id="336" r:id="rId3"/>
    <p:sldId id="343" r:id="rId4"/>
    <p:sldId id="344" r:id="rId5"/>
    <p:sldId id="346" r:id="rId6"/>
    <p:sldId id="347" r:id="rId7"/>
    <p:sldId id="345" r:id="rId8"/>
    <p:sldId id="257" r:id="rId9"/>
    <p:sldId id="311" r:id="rId10"/>
    <p:sldId id="312" r:id="rId11"/>
    <p:sldId id="314" r:id="rId12"/>
    <p:sldId id="260" r:id="rId13"/>
    <p:sldId id="315" r:id="rId14"/>
    <p:sldId id="286" r:id="rId15"/>
    <p:sldId id="316" r:id="rId16"/>
    <p:sldId id="330" r:id="rId17"/>
    <p:sldId id="331" r:id="rId18"/>
    <p:sldId id="261" r:id="rId19"/>
    <p:sldId id="317" r:id="rId20"/>
    <p:sldId id="327" r:id="rId21"/>
    <p:sldId id="276" r:id="rId22"/>
    <p:sldId id="320" r:id="rId23"/>
    <p:sldId id="318" r:id="rId24"/>
    <p:sldId id="319" r:id="rId25"/>
    <p:sldId id="323" r:id="rId26"/>
    <p:sldId id="324" r:id="rId27"/>
    <p:sldId id="321" r:id="rId28"/>
    <p:sldId id="322" r:id="rId29"/>
    <p:sldId id="313" r:id="rId30"/>
    <p:sldId id="325" r:id="rId31"/>
    <p:sldId id="326" r:id="rId32"/>
    <p:sldId id="335" r:id="rId33"/>
    <p:sldId id="268" r:id="rId34"/>
    <p:sldId id="269" r:id="rId35"/>
    <p:sldId id="270" r:id="rId36"/>
    <p:sldId id="333" r:id="rId37"/>
    <p:sldId id="328" r:id="rId38"/>
    <p:sldId id="329" r:id="rId39"/>
    <p:sldId id="273" r:id="rId40"/>
    <p:sldId id="274" r:id="rId41"/>
    <p:sldId id="275" r:id="rId42"/>
    <p:sldId id="334" r:id="rId43"/>
    <p:sldId id="348"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p:cViewPr>
        <p:scale>
          <a:sx n="70" d="100"/>
          <a:sy n="70" d="100"/>
        </p:scale>
        <p:origin x="64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FACB3E-195D-4342-90A8-C71CBC88BC43}" type="datetimeFigureOut">
              <a:rPr lang="es-MX" smtClean="0"/>
              <a:t>28/09/2019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3B4A51-E851-4967-8781-C8CCD6C6EC7D}" type="slidenum">
              <a:rPr lang="es-MX" smtClean="0"/>
              <a:t>‹Nº›</a:t>
            </a:fld>
            <a:endParaRPr lang="es-MX"/>
          </a:p>
        </p:txBody>
      </p:sp>
    </p:spTree>
    <p:extLst>
      <p:ext uri="{BB962C8B-B14F-4D97-AF65-F5344CB8AC3E}">
        <p14:creationId xmlns:p14="http://schemas.microsoft.com/office/powerpoint/2010/main" val="3196910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E13B4A51-E851-4967-8781-C8CCD6C6EC7D}" type="slidenum">
              <a:rPr lang="es-MX" smtClean="0"/>
              <a:t>8</a:t>
            </a:fld>
            <a:endParaRPr lang="es-MX"/>
          </a:p>
        </p:txBody>
      </p:sp>
    </p:spTree>
    <p:extLst>
      <p:ext uri="{BB962C8B-B14F-4D97-AF65-F5344CB8AC3E}">
        <p14:creationId xmlns:p14="http://schemas.microsoft.com/office/powerpoint/2010/main" val="3532855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6E731273-5903-41B0-9542-3826E72E4B7F}" type="datetime1">
              <a:rPr lang="es-MX" smtClean="0"/>
              <a:t>28/09/2019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1825344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2C488A1-A6A5-4477-ABE7-235BEFDF063B}" type="datetime1">
              <a:rPr lang="es-MX" smtClean="0"/>
              <a:t>28/09/2019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1553734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511FF06-99DF-4906-BE14-67311E03C991}" type="datetime1">
              <a:rPr lang="es-MX" smtClean="0"/>
              <a:t>28/09/2019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7030514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609600" y="1600201"/>
            <a:ext cx="53848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6197600" y="1600200"/>
            <a:ext cx="53848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6197600" y="3938589"/>
            <a:ext cx="53848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fld id="{EB33C88E-81D7-496F-9712-D67A29D327AE}" type="datetime1">
              <a:rPr lang="es-MX" smtClean="0"/>
              <a:t>28/09/2019</a:t>
            </a:fld>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fld id="{453E9F3C-BAAA-41BA-B518-B0D765726EC2}" type="slidenum">
              <a:rPr lang="es-ES"/>
              <a:pPr/>
              <a:t>‹Nº›</a:t>
            </a:fld>
            <a:endParaRPr lang="es-ES"/>
          </a:p>
        </p:txBody>
      </p:sp>
    </p:spTree>
    <p:extLst>
      <p:ext uri="{BB962C8B-B14F-4D97-AF65-F5344CB8AC3E}">
        <p14:creationId xmlns:p14="http://schemas.microsoft.com/office/powerpoint/2010/main" val="2049814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2696432-D6FF-49AA-B12B-C0E14FAD6C3C}" type="datetime1">
              <a:rPr lang="es-MX" smtClean="0"/>
              <a:t>28/09/2019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4123007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C5D545F1-0011-48FB-9AD9-3DE48E670F58}" type="datetime1">
              <a:rPr lang="es-MX" smtClean="0"/>
              <a:t>28/09/2019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4126721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B271D7E2-D181-455F-82D3-B313A4DAFB35}" type="datetime1">
              <a:rPr lang="es-MX" smtClean="0"/>
              <a:t>28/09/2019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1653966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99B49F1C-32CA-4B2D-8CBE-5D6BF947B3B8}" type="datetime1">
              <a:rPr lang="es-MX" smtClean="0"/>
              <a:t>28/09/2019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2224475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CFA8EEDC-E6B9-4A6D-A656-CD02BEE3B398}" type="datetime1">
              <a:rPr lang="es-MX" smtClean="0"/>
              <a:t>28/09/2019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152035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4849ED8-55A6-441C-986F-DC790C40E0A8}" type="datetime1">
              <a:rPr lang="es-MX" smtClean="0"/>
              <a:t>28/09/2019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1385905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146CAEC-268D-4997-A328-F283253182B7}" type="datetime1">
              <a:rPr lang="es-MX" smtClean="0"/>
              <a:t>28/09/2019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105231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E9833E6-6C37-43F3-94DC-4E4EDF44680A}" type="datetime1">
              <a:rPr lang="es-MX" smtClean="0"/>
              <a:t>28/09/2019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3AFEF53-0496-429C-AE83-CAA04853D0D0}" type="slidenum">
              <a:rPr lang="es-MX" smtClean="0"/>
              <a:t>‹Nº›</a:t>
            </a:fld>
            <a:endParaRPr lang="es-MX"/>
          </a:p>
        </p:txBody>
      </p:sp>
    </p:spTree>
    <p:extLst>
      <p:ext uri="{BB962C8B-B14F-4D97-AF65-F5344CB8AC3E}">
        <p14:creationId xmlns:p14="http://schemas.microsoft.com/office/powerpoint/2010/main" val="673268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181BE-B2D1-4E8E-A30E-EEC2F02A4B6D}" type="datetime1">
              <a:rPr lang="es-MX" smtClean="0"/>
              <a:t>28/09/2019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AFEF53-0496-429C-AE83-CAA04853D0D0}" type="slidenum">
              <a:rPr lang="es-MX" smtClean="0"/>
              <a:t>‹Nº›</a:t>
            </a:fld>
            <a:endParaRPr lang="es-MX"/>
          </a:p>
        </p:txBody>
      </p:sp>
    </p:spTree>
    <p:extLst>
      <p:ext uri="{BB962C8B-B14F-4D97-AF65-F5344CB8AC3E}">
        <p14:creationId xmlns:p14="http://schemas.microsoft.com/office/powerpoint/2010/main" val="412439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6.tmp"/></Relationships>
</file>

<file path=ppt/slides/_rels/slide13.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tmp"/><Relationship Id="rId2" Type="http://schemas.openxmlformats.org/officeDocument/2006/relationships/image" Target="../media/image29.tmp"/><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2.tmp"/><Relationship Id="rId2" Type="http://schemas.openxmlformats.org/officeDocument/2006/relationships/image" Target="../media/image31.tmp"/><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3.tmp"/><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tmp"/><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4.tmp"/><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tmp"/><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9.tmp"/><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988569" y="4845185"/>
            <a:ext cx="8367713" cy="866461"/>
          </a:xfrm>
          <a:prstGeom prst="rect">
            <a:avLst/>
          </a:prstGeom>
        </p:spPr>
        <p:txBody>
          <a:bodyPr vert="horz" lIns="89654" tIns="44827" rIns="89654" bIns="44827"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353" b="1" cap="all" dirty="0">
                <a:solidFill>
                  <a:schemeClr val="tx1"/>
                </a:solidFill>
                <a:latin typeface="Arial" pitchFamily="34" charset="0"/>
                <a:cs typeface="Arial" pitchFamily="34" charset="0"/>
              </a:rPr>
              <a:t>Juvenal Rojas Merced</a:t>
            </a:r>
          </a:p>
        </p:txBody>
      </p:sp>
      <p:sp>
        <p:nvSpPr>
          <p:cNvPr id="5" name="Marcador de contenido 2"/>
          <p:cNvSpPr txBox="1">
            <a:spLocks/>
          </p:cNvSpPr>
          <p:nvPr/>
        </p:nvSpPr>
        <p:spPr>
          <a:xfrm>
            <a:off x="914659" y="2579945"/>
            <a:ext cx="10515534" cy="875517"/>
          </a:xfrm>
          <a:prstGeom prst="rect">
            <a:avLst/>
          </a:prstGeom>
        </p:spPr>
        <p:txBody>
          <a:bodyPr vert="horz" lIns="89654" tIns="44827" rIns="89654" bIns="44827" rtlCol="0" anchor="t">
            <a:normAutofit/>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ctr"/>
            <a:r>
              <a:rPr lang="es-MX" sz="3200" dirty="0">
                <a:solidFill>
                  <a:schemeClr val="tx1"/>
                </a:solidFill>
              </a:rPr>
              <a:t>Unidad </a:t>
            </a:r>
            <a:r>
              <a:rPr lang="es-MX" sz="3200" dirty="0" smtClean="0">
                <a:solidFill>
                  <a:schemeClr val="tx1"/>
                </a:solidFill>
              </a:rPr>
              <a:t>2.  FUNCIONES EXPONENCIALES Y LOGARITMICAS </a:t>
            </a:r>
            <a:endParaRPr lang="es-MX" sz="3200" b="1" dirty="0">
              <a:solidFill>
                <a:schemeClr val="tx1"/>
              </a:solidFill>
              <a:latin typeface="Arial" pitchFamily="34" charset="0"/>
              <a:cs typeface="Arial" pitchFamily="34" charset="0"/>
            </a:endParaRPr>
          </a:p>
        </p:txBody>
      </p:sp>
      <p:sp>
        <p:nvSpPr>
          <p:cNvPr id="6" name="Rectángulo 5"/>
          <p:cNvSpPr/>
          <p:nvPr/>
        </p:nvSpPr>
        <p:spPr>
          <a:xfrm>
            <a:off x="1942838" y="720890"/>
            <a:ext cx="7649082" cy="997581"/>
          </a:xfrm>
          <a:prstGeom prst="rect">
            <a:avLst/>
          </a:prstGeom>
        </p:spPr>
        <p:txBody>
          <a:bodyPr wrap="none">
            <a:spAutoFit/>
          </a:bodyPr>
          <a:lstStyle/>
          <a:p>
            <a:pPr algn="ctr">
              <a:spcBef>
                <a:spcPct val="0"/>
              </a:spcBef>
            </a:pPr>
            <a:r>
              <a:rPr lang="es-MX" sz="1961" b="1" cap="all" dirty="0" smtClean="0">
                <a:latin typeface="Arial" pitchFamily="34" charset="0"/>
                <a:ea typeface="+mj-ea"/>
                <a:cs typeface="Arial" pitchFamily="34" charset="0"/>
              </a:rPr>
              <a:t>UNIVERSIDAD AUTÓNOMA DEL ESTADO DE MEXICO</a:t>
            </a:r>
          </a:p>
          <a:p>
            <a:pPr algn="ctr">
              <a:spcBef>
                <a:spcPct val="0"/>
              </a:spcBef>
            </a:pPr>
            <a:r>
              <a:rPr lang="es-MX" sz="1961" b="1" cap="all" dirty="0" smtClean="0">
                <a:latin typeface="Arial" pitchFamily="34" charset="0"/>
                <a:ea typeface="+mj-ea"/>
                <a:cs typeface="Arial" pitchFamily="34" charset="0"/>
              </a:rPr>
              <a:t>Facultad </a:t>
            </a:r>
            <a:r>
              <a:rPr lang="es-MX" sz="1961" b="1" cap="all" dirty="0">
                <a:latin typeface="Arial" pitchFamily="34" charset="0"/>
                <a:ea typeface="+mj-ea"/>
                <a:cs typeface="Arial" pitchFamily="34" charset="0"/>
              </a:rPr>
              <a:t>de economía</a:t>
            </a:r>
          </a:p>
          <a:p>
            <a:pPr algn="ctr">
              <a:spcBef>
                <a:spcPct val="0"/>
              </a:spcBef>
            </a:pPr>
            <a:r>
              <a:rPr lang="es-MX" sz="1961" b="1" cap="all" dirty="0">
                <a:latin typeface="Arial" pitchFamily="34" charset="0"/>
                <a:ea typeface="+mj-ea"/>
                <a:cs typeface="Arial" pitchFamily="34" charset="0"/>
              </a:rPr>
              <a:t>Licenciatura en negocios internacionales bilingüe</a:t>
            </a:r>
          </a:p>
        </p:txBody>
      </p:sp>
      <p:sp>
        <p:nvSpPr>
          <p:cNvPr id="7" name="Título 1"/>
          <p:cNvSpPr txBox="1">
            <a:spLocks/>
          </p:cNvSpPr>
          <p:nvPr/>
        </p:nvSpPr>
        <p:spPr>
          <a:xfrm>
            <a:off x="789914" y="5145271"/>
            <a:ext cx="10765025" cy="1477632"/>
          </a:xfrm>
          <a:prstGeom prst="rect">
            <a:avLst/>
          </a:prstGeom>
          <a:effectLst/>
        </p:spPr>
        <p:txBody>
          <a:bodyPr vert="horz" lIns="89654" tIns="44827" rIns="89654" bIns="44827"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s-MX" sz="1961" b="1" cap="none" dirty="0">
              <a:latin typeface="Arial" pitchFamily="34" charset="0"/>
              <a:cs typeface="Arial" pitchFamily="34" charset="0"/>
            </a:endParaRPr>
          </a:p>
        </p:txBody>
      </p:sp>
      <p:pic>
        <p:nvPicPr>
          <p:cNvPr id="8" name="Imagen 7"/>
          <p:cNvPicPr>
            <a:picLocks noChangeAspect="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97182" y="563524"/>
            <a:ext cx="1279883" cy="1129500"/>
          </a:xfrm>
          <a:prstGeom prst="rect">
            <a:avLst/>
          </a:prstGeom>
        </p:spPr>
      </p:pic>
      <p:pic>
        <p:nvPicPr>
          <p:cNvPr id="9" name="Picture 2" descr="http://www.labsag.co.uk/es/wp-content/uploads/2012/08/uaem-feconomia-mx.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393801" y="505974"/>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a:spLocks noGrp="1" noChangeArrowheads="1"/>
          </p:cNvSpPr>
          <p:nvPr>
            <p:ph type="ctrTitle"/>
          </p:nvPr>
        </p:nvSpPr>
        <p:spPr>
          <a:xfrm>
            <a:off x="1343472" y="3647880"/>
            <a:ext cx="9230784" cy="1004887"/>
          </a:xfrm>
        </p:spPr>
        <p:txBody>
          <a:bodyPr>
            <a:noAutofit/>
          </a:bodyPr>
          <a:lstStyle/>
          <a:p>
            <a:pPr>
              <a:defRPr/>
            </a:pPr>
            <a:r>
              <a:rPr lang="es-MX" altLang="es-MX" sz="2000" dirty="0"/>
              <a:t>Unidad de aprendizaje: </a:t>
            </a:r>
            <a:r>
              <a:rPr lang="es-MX" altLang="es-MX" sz="2000" dirty="0" smtClean="0"/>
              <a:t>FUNDAMENTOS DE MATEMÁTICAS 1</a:t>
            </a:r>
            <a:r>
              <a:rPr lang="es-MX" altLang="es-MX" sz="2000" dirty="0"/>
              <a:t/>
            </a:r>
            <a:br>
              <a:rPr lang="es-MX" altLang="es-MX" sz="2000" dirty="0"/>
            </a:br>
            <a:r>
              <a:rPr lang="es-MX" altLang="es-MX" sz="2000" dirty="0"/>
              <a:t>Licenciatura en Negocios Internacionales Bilingüe</a:t>
            </a:r>
            <a:br>
              <a:rPr lang="es-MX" altLang="es-MX" sz="2000" dirty="0"/>
            </a:br>
            <a:r>
              <a:rPr lang="es-MX" altLang="es-MX" sz="2000" dirty="0" smtClean="0"/>
              <a:t>Primer </a:t>
            </a:r>
            <a:r>
              <a:rPr lang="es-MX" altLang="es-MX" sz="2000" dirty="0"/>
              <a:t>Semestre</a:t>
            </a:r>
            <a:endParaRPr lang="es-ES" altLang="es-MX" sz="2000" dirty="0"/>
          </a:p>
        </p:txBody>
      </p:sp>
      <p:sp>
        <p:nvSpPr>
          <p:cNvPr id="11" name="Rectangle 2"/>
          <p:cNvSpPr txBox="1">
            <a:spLocks noChangeArrowheads="1"/>
          </p:cNvSpPr>
          <p:nvPr/>
        </p:nvSpPr>
        <p:spPr>
          <a:xfrm>
            <a:off x="2005799" y="6011733"/>
            <a:ext cx="8793710" cy="611171"/>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a:defRPr/>
            </a:pPr>
            <a:r>
              <a:rPr lang="es-MX" altLang="es-MX" sz="2000" dirty="0">
                <a:solidFill>
                  <a:schemeClr val="tx1"/>
                </a:solidFill>
              </a:rPr>
              <a:t>Septiembre de 2019</a:t>
            </a:r>
            <a:endParaRPr lang="es-ES" altLang="es-MX" sz="2000" dirty="0">
              <a:solidFill>
                <a:schemeClr val="tx1"/>
              </a:solidFill>
            </a:endParaRPr>
          </a:p>
        </p:txBody>
      </p:sp>
      <p:sp>
        <p:nvSpPr>
          <p:cNvPr id="2" name="Marcador de número de diapositiva 1"/>
          <p:cNvSpPr>
            <a:spLocks noGrp="1"/>
          </p:cNvSpPr>
          <p:nvPr>
            <p:ph type="sldNum" sz="quarter" idx="12"/>
          </p:nvPr>
        </p:nvSpPr>
        <p:spPr/>
        <p:txBody>
          <a:bodyPr/>
          <a:lstStyle/>
          <a:p>
            <a:fld id="{03AFEF53-0496-429C-AE83-CAA04853D0D0}" type="slidenum">
              <a:rPr lang="es-MX" smtClean="0"/>
              <a:t>1</a:t>
            </a:fld>
            <a:endParaRPr lang="es-MX"/>
          </a:p>
        </p:txBody>
      </p:sp>
    </p:spTree>
    <p:extLst>
      <p:ext uri="{BB962C8B-B14F-4D97-AF65-F5344CB8AC3E}">
        <p14:creationId xmlns:p14="http://schemas.microsoft.com/office/powerpoint/2010/main" val="775004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04258"/>
          </a:xfrm>
        </p:spPr>
        <p:txBody>
          <a:bodyPr>
            <a:normAutofit/>
          </a:bodyPr>
          <a:lstStyle/>
          <a:p>
            <a:pPr algn="ctr"/>
            <a:r>
              <a:rPr lang="es-ES_tradnl" altLang="es-MX" sz="3800" b="1" dirty="0" smtClean="0">
                <a:solidFill>
                  <a:srgbClr val="C00000"/>
                </a:solidFill>
                <a:effectLst>
                  <a:outerShdw blurRad="38100" dist="38100" dir="2700000" algn="tl">
                    <a:srgbClr val="000000">
                      <a:alpha val="43137"/>
                    </a:srgbClr>
                  </a:outerShdw>
                </a:effectLst>
              </a:rPr>
              <a:t>Gráfica de una función</a:t>
            </a:r>
            <a:endParaRPr lang="es-MX" sz="3800" b="1" dirty="0">
              <a:solidFill>
                <a:srgbClr val="C00000"/>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667438"/>
            <a:ext cx="5027341" cy="3810280"/>
          </a:xfrm>
        </p:spPr>
        <p:txBody>
          <a:bodyPr>
            <a:normAutofit/>
          </a:bodyPr>
          <a:lstStyle/>
          <a:p>
            <a:r>
              <a:rPr lang="es-ES_tradnl" altLang="es-MX" sz="2400" dirty="0" smtClean="0"/>
              <a:t>La gráfica de una función </a:t>
            </a:r>
            <a:r>
              <a:rPr lang="es-ES_tradnl" altLang="es-MX" sz="2400" i="1" dirty="0" smtClean="0">
                <a:latin typeface="Times New Roman" panose="02020603050405020304" pitchFamily="18" charset="0"/>
                <a:cs typeface="Times New Roman" panose="02020603050405020304" pitchFamily="18" charset="0"/>
              </a:rPr>
              <a:t>y</a:t>
            </a:r>
            <a:r>
              <a:rPr lang="es-ES_tradnl" altLang="es-MX" sz="2400" dirty="0" smtClean="0">
                <a:latin typeface="Times New Roman" panose="02020603050405020304" pitchFamily="18" charset="0"/>
                <a:cs typeface="Times New Roman" panose="02020603050405020304" pitchFamily="18" charset="0"/>
              </a:rPr>
              <a:t> = </a:t>
            </a:r>
            <a:r>
              <a:rPr lang="es-ES_tradnl" altLang="es-MX" sz="2400" i="1" dirty="0" smtClean="0">
                <a:latin typeface="Times New Roman" panose="02020603050405020304" pitchFamily="18" charset="0"/>
                <a:cs typeface="Times New Roman" panose="02020603050405020304" pitchFamily="18" charset="0"/>
              </a:rPr>
              <a:t>f</a:t>
            </a:r>
            <a:r>
              <a:rPr lang="es-ES_tradnl" altLang="es-MX" sz="2400" dirty="0" smtClean="0">
                <a:latin typeface="Times New Roman" panose="02020603050405020304" pitchFamily="18" charset="0"/>
                <a:cs typeface="Times New Roman" panose="02020603050405020304" pitchFamily="18" charset="0"/>
              </a:rPr>
              <a:t>(</a:t>
            </a:r>
            <a:r>
              <a:rPr lang="es-ES_tradnl" altLang="es-MX" sz="2400" i="1" dirty="0" smtClean="0">
                <a:latin typeface="Times New Roman" panose="02020603050405020304" pitchFamily="18" charset="0"/>
                <a:cs typeface="Times New Roman" panose="02020603050405020304" pitchFamily="18" charset="0"/>
              </a:rPr>
              <a:t>x</a:t>
            </a:r>
            <a:r>
              <a:rPr lang="es-ES_tradnl" altLang="es-MX" sz="2400" dirty="0" smtClean="0">
                <a:latin typeface="Times New Roman" panose="02020603050405020304" pitchFamily="18" charset="0"/>
                <a:cs typeface="Times New Roman" panose="02020603050405020304" pitchFamily="18" charset="0"/>
              </a:rPr>
              <a:t>) </a:t>
            </a:r>
            <a:r>
              <a:rPr lang="es-ES_tradnl" altLang="es-MX" sz="2400" dirty="0" smtClean="0"/>
              <a:t>es el conjunto de todos los pares </a:t>
            </a:r>
            <a:r>
              <a:rPr lang="es-ES_tradnl" altLang="es-MX" sz="2400" dirty="0" smtClean="0">
                <a:latin typeface="Times New Roman" panose="02020603050405020304" pitchFamily="18" charset="0"/>
                <a:cs typeface="Times New Roman" panose="02020603050405020304" pitchFamily="18" charset="0"/>
              </a:rPr>
              <a:t>(</a:t>
            </a:r>
            <a:r>
              <a:rPr lang="es-ES_tradnl" altLang="es-MX" sz="2400" i="1" dirty="0" smtClean="0">
                <a:latin typeface="Times New Roman" panose="02020603050405020304" pitchFamily="18" charset="0"/>
                <a:cs typeface="Times New Roman" panose="02020603050405020304" pitchFamily="18" charset="0"/>
              </a:rPr>
              <a:t>x</a:t>
            </a:r>
            <a:r>
              <a:rPr lang="es-ES_tradnl" altLang="es-MX" sz="2400" dirty="0" smtClean="0">
                <a:latin typeface="Times New Roman" panose="02020603050405020304" pitchFamily="18" charset="0"/>
                <a:cs typeface="Times New Roman" panose="02020603050405020304" pitchFamily="18" charset="0"/>
              </a:rPr>
              <a:t>, </a:t>
            </a:r>
            <a:r>
              <a:rPr lang="es-ES_tradnl" altLang="es-MX" sz="2400" i="1" dirty="0" smtClean="0">
                <a:latin typeface="Times New Roman" panose="02020603050405020304" pitchFamily="18" charset="0"/>
                <a:cs typeface="Times New Roman" panose="02020603050405020304" pitchFamily="18" charset="0"/>
              </a:rPr>
              <a:t>y</a:t>
            </a:r>
            <a:r>
              <a:rPr lang="es-ES_tradnl" altLang="es-MX" sz="2400" dirty="0" smtClean="0">
                <a:latin typeface="Times New Roman" panose="02020603050405020304" pitchFamily="18" charset="0"/>
                <a:cs typeface="Times New Roman" panose="02020603050405020304" pitchFamily="18" charset="0"/>
              </a:rPr>
              <a:t>)</a:t>
            </a:r>
            <a:r>
              <a:rPr lang="es-ES_tradnl" altLang="es-MX" sz="2400" dirty="0" smtClean="0"/>
              <a:t>, donde </a:t>
            </a:r>
            <a:r>
              <a:rPr lang="es-ES_tradnl" altLang="es-MX" sz="2400" i="1" dirty="0" smtClean="0">
                <a:latin typeface="Times New Roman" panose="02020603050405020304" pitchFamily="18" charset="0"/>
                <a:cs typeface="Times New Roman" panose="02020603050405020304" pitchFamily="18" charset="0"/>
              </a:rPr>
              <a:t>x</a:t>
            </a:r>
            <a:r>
              <a:rPr lang="es-ES_tradnl" altLang="es-MX" sz="2400" dirty="0" smtClean="0"/>
              <a:t> pertenece a dominio de la función e </a:t>
            </a:r>
            <a:r>
              <a:rPr lang="es-ES_tradnl" altLang="es-MX" sz="2400" i="1" dirty="0" smtClean="0">
                <a:latin typeface="Times New Roman" panose="02020603050405020304" pitchFamily="18" charset="0"/>
                <a:cs typeface="Times New Roman" panose="02020603050405020304" pitchFamily="18" charset="0"/>
              </a:rPr>
              <a:t>y</a:t>
            </a:r>
            <a:r>
              <a:rPr lang="es-ES_tradnl" altLang="es-MX" sz="2400" dirty="0" smtClean="0">
                <a:latin typeface="Times New Roman" panose="02020603050405020304" pitchFamily="18" charset="0"/>
                <a:cs typeface="Times New Roman" panose="02020603050405020304" pitchFamily="18" charset="0"/>
              </a:rPr>
              <a:t> = </a:t>
            </a:r>
            <a:r>
              <a:rPr lang="es-ES_tradnl" altLang="es-MX" sz="2400" i="1" dirty="0" smtClean="0">
                <a:latin typeface="Times New Roman" panose="02020603050405020304" pitchFamily="18" charset="0"/>
                <a:cs typeface="Times New Roman" panose="02020603050405020304" pitchFamily="18" charset="0"/>
              </a:rPr>
              <a:t>f</a:t>
            </a:r>
            <a:r>
              <a:rPr lang="es-ES_tradnl" altLang="es-MX" sz="2400" dirty="0" smtClean="0">
                <a:latin typeface="Times New Roman" panose="02020603050405020304" pitchFamily="18" charset="0"/>
                <a:cs typeface="Times New Roman" panose="02020603050405020304" pitchFamily="18" charset="0"/>
              </a:rPr>
              <a:t>(</a:t>
            </a:r>
            <a:r>
              <a:rPr lang="es-ES_tradnl" altLang="es-MX" sz="2400" i="1" dirty="0" smtClean="0">
                <a:latin typeface="Times New Roman" panose="02020603050405020304" pitchFamily="18" charset="0"/>
                <a:cs typeface="Times New Roman" panose="02020603050405020304" pitchFamily="18" charset="0"/>
              </a:rPr>
              <a:t>x</a:t>
            </a:r>
            <a:r>
              <a:rPr lang="es-ES_tradnl" altLang="es-MX" sz="2400" dirty="0" smtClean="0">
                <a:latin typeface="Times New Roman" panose="02020603050405020304" pitchFamily="18" charset="0"/>
                <a:cs typeface="Times New Roman" panose="02020603050405020304" pitchFamily="18" charset="0"/>
              </a:rPr>
              <a:t>)</a:t>
            </a:r>
            <a:r>
              <a:rPr lang="es-ES_tradnl" altLang="es-MX" sz="2400" dirty="0" smtClean="0"/>
              <a:t> es el valor que toma la función </a:t>
            </a:r>
            <a:r>
              <a:rPr lang="es-ES_tradnl" altLang="es-MX" sz="2400" i="1" dirty="0">
                <a:latin typeface="Times New Roman" panose="02020603050405020304" pitchFamily="18" charset="0"/>
                <a:cs typeface="Times New Roman" panose="02020603050405020304" pitchFamily="18" charset="0"/>
              </a:rPr>
              <a:t>f</a:t>
            </a:r>
            <a:r>
              <a:rPr lang="es-ES_tradnl" altLang="es-MX" sz="2400" dirty="0" smtClean="0"/>
              <a:t> en el elemento </a:t>
            </a:r>
            <a:r>
              <a:rPr lang="es-ES_tradnl" altLang="es-MX" sz="2400" i="1" dirty="0" smtClean="0">
                <a:latin typeface="Times New Roman" panose="02020603050405020304" pitchFamily="18" charset="0"/>
                <a:cs typeface="Times New Roman" panose="02020603050405020304" pitchFamily="18" charset="0"/>
              </a:rPr>
              <a:t>x</a:t>
            </a:r>
          </a:p>
          <a:p>
            <a:endParaRPr lang="es-ES_tradnl" altLang="es-MX" sz="2400" i="1" dirty="0" smtClean="0">
              <a:latin typeface="Times New Roman" panose="02020603050405020304" pitchFamily="18" charset="0"/>
              <a:cs typeface="Times New Roman" panose="02020603050405020304" pitchFamily="18" charset="0"/>
            </a:endParaRPr>
          </a:p>
          <a:p>
            <a:r>
              <a:rPr lang="es-ES_tradnl" altLang="es-MX" sz="2400" dirty="0" smtClean="0">
                <a:latin typeface="Times New Roman" panose="02020603050405020304" pitchFamily="18" charset="0"/>
                <a:cs typeface="Times New Roman" panose="02020603050405020304" pitchFamily="18" charset="0"/>
              </a:rPr>
              <a:t>Los números de salida</a:t>
            </a:r>
            <a:r>
              <a:rPr lang="es-ES_tradnl" altLang="es-MX" sz="2400" i="1" dirty="0" smtClean="0">
                <a:latin typeface="Times New Roman" panose="02020603050405020304" pitchFamily="18" charset="0"/>
                <a:cs typeface="Times New Roman" panose="02020603050405020304" pitchFamily="18" charset="0"/>
              </a:rPr>
              <a:t> f</a:t>
            </a:r>
            <a:r>
              <a:rPr lang="es-ES_tradnl" altLang="es-MX" sz="2400" dirty="0" smtClean="0">
                <a:latin typeface="Times New Roman" panose="02020603050405020304" pitchFamily="18" charset="0"/>
                <a:cs typeface="Times New Roman" panose="02020603050405020304" pitchFamily="18" charset="0"/>
              </a:rPr>
              <a:t>(</a:t>
            </a:r>
            <a:r>
              <a:rPr lang="es-ES_tradnl" altLang="es-MX" sz="2400" i="1" dirty="0" smtClean="0">
                <a:latin typeface="Times New Roman" panose="02020603050405020304" pitchFamily="18" charset="0"/>
                <a:cs typeface="Times New Roman" panose="02020603050405020304" pitchFamily="18" charset="0"/>
              </a:rPr>
              <a:t>x</a:t>
            </a:r>
            <a:r>
              <a:rPr lang="es-ES_tradnl" altLang="es-MX" sz="2400" dirty="0" smtClean="0">
                <a:latin typeface="Times New Roman" panose="02020603050405020304" pitchFamily="18" charset="0"/>
                <a:cs typeface="Times New Roman" panose="02020603050405020304" pitchFamily="18" charset="0"/>
              </a:rPr>
              <a:t>) es lo mismo que </a:t>
            </a:r>
            <a:r>
              <a:rPr lang="es-ES_tradnl" altLang="es-MX" sz="2400" i="1" dirty="0" smtClean="0">
                <a:latin typeface="Times New Roman" panose="02020603050405020304" pitchFamily="18" charset="0"/>
                <a:cs typeface="Times New Roman" panose="02020603050405020304" pitchFamily="18" charset="0"/>
              </a:rPr>
              <a:t>y, </a:t>
            </a:r>
            <a:r>
              <a:rPr lang="es-ES_tradnl" altLang="es-MX" sz="2400" dirty="0" smtClean="0">
                <a:latin typeface="Times New Roman" panose="02020603050405020304" pitchFamily="18" charset="0"/>
                <a:cs typeface="Times New Roman" panose="02020603050405020304" pitchFamily="18" charset="0"/>
              </a:rPr>
              <a:t>se conocen como valores de la función.</a:t>
            </a:r>
            <a:endParaRPr lang="es-ES_tradnl" altLang="es-MX" sz="2400" i="1" dirty="0" smtClean="0">
              <a:latin typeface="Times New Roman" panose="02020603050405020304" pitchFamily="18" charset="0"/>
              <a:cs typeface="Times New Roman" panose="02020603050405020304" pitchFamily="18" charset="0"/>
            </a:endParaRPr>
          </a:p>
          <a:p>
            <a:endParaRPr lang="es-MX" sz="2400" dirty="0"/>
          </a:p>
        </p:txBody>
      </p:sp>
      <p:pic>
        <p:nvPicPr>
          <p:cNvPr id="5" name="Imagen 4"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82862" y="1360112"/>
            <a:ext cx="4065969" cy="4572000"/>
          </a:xfrm>
          <a:prstGeom prst="rect">
            <a:avLst/>
          </a:prstGeom>
        </p:spPr>
      </p:pic>
      <p:sp>
        <p:nvSpPr>
          <p:cNvPr id="4" name="Marcador de número de diapositiva 3"/>
          <p:cNvSpPr>
            <a:spLocks noGrp="1"/>
          </p:cNvSpPr>
          <p:nvPr>
            <p:ph type="sldNum" sz="quarter" idx="12"/>
          </p:nvPr>
        </p:nvSpPr>
        <p:spPr/>
        <p:txBody>
          <a:bodyPr/>
          <a:lstStyle/>
          <a:p>
            <a:fld id="{03AFEF53-0496-429C-AE83-CAA04853D0D0}" type="slidenum">
              <a:rPr lang="es-MX" smtClean="0"/>
              <a:t>10</a:t>
            </a:fld>
            <a:endParaRPr lang="es-MX"/>
          </a:p>
        </p:txBody>
      </p:sp>
    </p:spTree>
    <p:extLst>
      <p:ext uri="{BB962C8B-B14F-4D97-AF65-F5344CB8AC3E}">
        <p14:creationId xmlns:p14="http://schemas.microsoft.com/office/powerpoint/2010/main" val="7089575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5"/>
            <a:ext cx="10515600" cy="736601"/>
          </a:xfrm>
        </p:spPr>
        <p:txBody>
          <a:bodyPr>
            <a:normAutofit/>
          </a:bodyPr>
          <a:lstStyle/>
          <a:p>
            <a:pPr algn="ctr">
              <a:defRPr/>
            </a:pPr>
            <a:r>
              <a:rPr lang="es-ES_tradnl" sz="3600" b="1" dirty="0" smtClean="0">
                <a:solidFill>
                  <a:srgbClr val="C00000"/>
                </a:solidFill>
                <a:effectLst>
                  <a:outerShdw blurRad="38100" dist="38100" dir="2700000" algn="tl">
                    <a:srgbClr val="000000">
                      <a:alpha val="43137"/>
                    </a:srgbClr>
                  </a:outerShdw>
                </a:effectLst>
              </a:rPr>
              <a:t>Funciones especiales</a:t>
            </a:r>
            <a:endParaRPr lang="es-ES_tradnl" sz="3600" b="1" dirty="0">
              <a:solidFill>
                <a:srgbClr val="C00000"/>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01444" y="1362075"/>
            <a:ext cx="11310944" cy="1139077"/>
          </a:xfrm>
        </p:spPr>
        <p:txBody>
          <a:bodyPr>
            <a:noAutofit/>
          </a:bodyPr>
          <a:lstStyle/>
          <a:p>
            <a:pPr marL="0" lvl="1" indent="0">
              <a:buNone/>
              <a:defRPr/>
            </a:pPr>
            <a:r>
              <a:rPr lang="es-ES_tradnl" dirty="0" smtClean="0"/>
              <a:t>La </a:t>
            </a:r>
            <a:r>
              <a:rPr lang="es-ES_tradnl" dirty="0"/>
              <a:t>función de la forma </a:t>
            </a:r>
            <a:r>
              <a:rPr lang="es-ES_tradnl" i="1" dirty="0" smtClean="0">
                <a:latin typeface="Times New Roman" panose="02020603050405020304" pitchFamily="18" charset="0"/>
                <a:ea typeface="SimSun-ExtB" panose="02010609060101010101" pitchFamily="49" charset="-122"/>
                <a:cs typeface="Times New Roman" panose="02020603050405020304" pitchFamily="18" charset="0"/>
              </a:rPr>
              <a:t>f</a:t>
            </a:r>
            <a:r>
              <a:rPr lang="es-ES_tradnl" dirty="0" smtClean="0">
                <a:latin typeface="Times New Roman" panose="02020603050405020304" pitchFamily="18" charset="0"/>
                <a:ea typeface="SimSun-ExtB" panose="02010609060101010101" pitchFamily="49" charset="-122"/>
                <a:cs typeface="Times New Roman" panose="02020603050405020304" pitchFamily="18" charset="0"/>
              </a:rPr>
              <a:t>(</a:t>
            </a:r>
            <a:r>
              <a:rPr lang="es-ES_tradnl" i="1" dirty="0" smtClean="0">
                <a:latin typeface="Times New Roman" panose="02020603050405020304" pitchFamily="18" charset="0"/>
                <a:ea typeface="SimSun-ExtB" panose="02010609060101010101" pitchFamily="49" charset="-122"/>
                <a:cs typeface="Times New Roman" panose="02020603050405020304" pitchFamily="18" charset="0"/>
              </a:rPr>
              <a:t>x</a:t>
            </a:r>
            <a:r>
              <a:rPr lang="es-ES_tradnl" dirty="0" smtClean="0">
                <a:latin typeface="Times New Roman" panose="02020603050405020304" pitchFamily="18" charset="0"/>
                <a:ea typeface="SimSun-ExtB" panose="02010609060101010101" pitchFamily="49" charset="-122"/>
                <a:cs typeface="Times New Roman" panose="02020603050405020304" pitchFamily="18" charset="0"/>
              </a:rPr>
              <a:t>) = </a:t>
            </a:r>
            <a:r>
              <a:rPr lang="es-ES_tradnl" i="1" dirty="0" smtClean="0">
                <a:latin typeface="Times New Roman" panose="02020603050405020304" pitchFamily="18" charset="0"/>
                <a:ea typeface="SimSun-ExtB" panose="02010609060101010101" pitchFamily="49" charset="-122"/>
                <a:cs typeface="Times New Roman" panose="02020603050405020304" pitchFamily="18" charset="0"/>
              </a:rPr>
              <a:t>c</a:t>
            </a:r>
            <a:r>
              <a:rPr lang="es-ES_tradnl" dirty="0" smtClean="0"/>
              <a:t>,  donde </a:t>
            </a:r>
            <a:r>
              <a:rPr lang="es-ES_tradnl" i="1" dirty="0">
                <a:latin typeface="Times New Roman" panose="02020603050405020304" pitchFamily="18" charset="0"/>
                <a:ea typeface="SimSun-ExtB" panose="02010609060101010101" pitchFamily="49" charset="-122"/>
                <a:cs typeface="Times New Roman" panose="02020603050405020304" pitchFamily="18" charset="0"/>
              </a:rPr>
              <a:t>c</a:t>
            </a:r>
            <a:r>
              <a:rPr lang="es-ES_tradnl" i="1" dirty="0" smtClean="0"/>
              <a:t> es una </a:t>
            </a:r>
            <a:r>
              <a:rPr lang="es-ES_tradnl" dirty="0" smtClean="0"/>
              <a:t>constante, </a:t>
            </a:r>
            <a:r>
              <a:rPr lang="es-ES_tradnl" dirty="0"/>
              <a:t>se conoce como función </a:t>
            </a:r>
            <a:r>
              <a:rPr lang="es-ES_tradnl" dirty="0" smtClean="0"/>
              <a:t>constante</a:t>
            </a:r>
            <a:endParaRPr lang="es-ES_tradnl" dirty="0">
              <a:solidFill>
                <a:schemeClr val="accent2">
                  <a:lumMod val="60000"/>
                  <a:lumOff val="40000"/>
                </a:schemeClr>
              </a:solidFill>
            </a:endParaRPr>
          </a:p>
          <a:p>
            <a:pPr marL="274320" indent="-274320">
              <a:buNone/>
              <a:defRPr/>
            </a:pPr>
            <a:r>
              <a:rPr lang="es-ES_tradnl" sz="2400" dirty="0" smtClean="0"/>
              <a:t>El dominio consiste en todos los números reales </a:t>
            </a:r>
            <a:endParaRPr lang="es-ES_tradnl" sz="2400" dirty="0"/>
          </a:p>
        </p:txBody>
      </p:sp>
      <p:pic>
        <p:nvPicPr>
          <p:cNvPr id="6" name="Imagen 5"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3730" y="2821546"/>
            <a:ext cx="4276353" cy="3600000"/>
          </a:xfrm>
          <a:prstGeom prst="rect">
            <a:avLst/>
          </a:prstGeom>
        </p:spPr>
      </p:pic>
      <p:pic>
        <p:nvPicPr>
          <p:cNvPr id="7" name="Imagen 6" descr="Recorte de pantalla"/>
          <p:cNvPicPr>
            <a:picLocks noChangeAspect="1"/>
          </p:cNvPicPr>
          <p:nvPr/>
        </p:nvPicPr>
        <p:blipFill>
          <a:blip r:embed="rId3">
            <a:clrChange>
              <a:clrFrom>
                <a:srgbClr val="FFFFFF"/>
              </a:clrFrom>
              <a:clrTo>
                <a:srgbClr val="FFFFFF">
                  <a:alpha val="0"/>
                </a:srgbClr>
              </a:clrTo>
            </a:clrChange>
            <a:grayscl/>
            <a:extLst>
              <a:ext uri="{28A0092B-C50C-407E-A947-70E740481C1C}">
                <a14:useLocalDpi xmlns:a14="http://schemas.microsoft.com/office/drawing/2010/main" val="0"/>
              </a:ext>
            </a:extLst>
          </a:blip>
          <a:stretch>
            <a:fillRect/>
          </a:stretch>
        </p:blipFill>
        <p:spPr>
          <a:xfrm>
            <a:off x="6939717" y="2821546"/>
            <a:ext cx="3857150" cy="3600000"/>
          </a:xfrm>
          <a:prstGeom prst="rect">
            <a:avLst/>
          </a:prstGeom>
        </p:spPr>
      </p:pic>
      <p:sp>
        <p:nvSpPr>
          <p:cNvPr id="4" name="Marcador de número de diapositiva 3"/>
          <p:cNvSpPr>
            <a:spLocks noGrp="1"/>
          </p:cNvSpPr>
          <p:nvPr>
            <p:ph type="sldNum" sz="quarter" idx="12"/>
          </p:nvPr>
        </p:nvSpPr>
        <p:spPr/>
        <p:txBody>
          <a:bodyPr/>
          <a:lstStyle/>
          <a:p>
            <a:fld id="{03AFEF53-0496-429C-AE83-CAA04853D0D0}" type="slidenum">
              <a:rPr lang="es-MX" smtClean="0"/>
              <a:t>11</a:t>
            </a:fld>
            <a:endParaRPr lang="es-MX"/>
          </a:p>
        </p:txBody>
      </p:sp>
    </p:spTree>
    <p:extLst>
      <p:ext uri="{BB962C8B-B14F-4D97-AF65-F5344CB8AC3E}">
        <p14:creationId xmlns:p14="http://schemas.microsoft.com/office/powerpoint/2010/main" val="2610891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38200" y="239013"/>
            <a:ext cx="10515600" cy="766251"/>
          </a:xfrm>
        </p:spPr>
        <p:txBody>
          <a:bodyPr>
            <a:normAutofit/>
          </a:bodyPr>
          <a:lstStyle/>
          <a:p>
            <a:pPr algn="ctr"/>
            <a:r>
              <a:rPr lang="es-MX" sz="3800" b="1" dirty="0" smtClean="0">
                <a:solidFill>
                  <a:srgbClr val="C00000"/>
                </a:solidFill>
                <a:effectLst>
                  <a:outerShdw blurRad="38100" dist="38100" dir="2700000" algn="tl">
                    <a:srgbClr val="000000">
                      <a:alpha val="43137"/>
                    </a:srgbClr>
                  </a:outerShdw>
                </a:effectLst>
              </a:rPr>
              <a:t>Función </a:t>
            </a:r>
            <a:r>
              <a:rPr lang="es-MX" sz="3800" b="1" dirty="0" err="1" smtClean="0">
                <a:solidFill>
                  <a:srgbClr val="C00000"/>
                </a:solidFill>
                <a:effectLst>
                  <a:outerShdw blurRad="38100" dist="38100" dir="2700000" algn="tl">
                    <a:srgbClr val="000000">
                      <a:alpha val="43137"/>
                    </a:srgbClr>
                  </a:outerShdw>
                </a:effectLst>
              </a:rPr>
              <a:t>Polinomial</a:t>
            </a:r>
            <a:endParaRPr lang="es-ES" sz="3800" b="1" dirty="0" smtClean="0">
              <a:solidFill>
                <a:srgbClr val="C00000"/>
              </a:solidFill>
              <a:effectLst>
                <a:outerShdw blurRad="38100" dist="38100" dir="2700000" algn="tl">
                  <a:srgbClr val="000000">
                    <a:alpha val="43137"/>
                  </a:srgbClr>
                </a:outerShdw>
              </a:effectLst>
            </a:endParaRPr>
          </a:p>
        </p:txBody>
      </p:sp>
      <p:sp>
        <p:nvSpPr>
          <p:cNvPr id="7171" name="Rectangle 3"/>
          <p:cNvSpPr>
            <a:spLocks noGrp="1" noChangeArrowheads="1"/>
          </p:cNvSpPr>
          <p:nvPr>
            <p:ph idx="1"/>
          </p:nvPr>
        </p:nvSpPr>
        <p:spPr>
          <a:xfrm>
            <a:off x="868810" y="1910345"/>
            <a:ext cx="5677936" cy="4017840"/>
          </a:xfrm>
        </p:spPr>
        <p:txBody>
          <a:bodyPr>
            <a:normAutofit/>
          </a:bodyPr>
          <a:lstStyle/>
          <a:p>
            <a:pPr marL="0" indent="0" algn="just">
              <a:buNone/>
            </a:pPr>
            <a:r>
              <a:rPr lang="es-MX" sz="2400" dirty="0" smtClean="0"/>
              <a:t>Las funciones </a:t>
            </a:r>
            <a:r>
              <a:rPr lang="es-MX" sz="2400" dirty="0" err="1" smtClean="0"/>
              <a:t>polinomiales</a:t>
            </a:r>
            <a:r>
              <a:rPr lang="es-MX" sz="2400" dirty="0" smtClean="0"/>
              <a:t> tienen la siguiente notación:</a:t>
            </a:r>
          </a:p>
          <a:p>
            <a:pPr marL="0" indent="0" algn="just">
              <a:buNone/>
            </a:pPr>
            <a:endParaRPr lang="es-MX" sz="2400" dirty="0"/>
          </a:p>
          <a:p>
            <a:pPr marL="0" indent="0" algn="just">
              <a:buNone/>
            </a:pPr>
            <a:endParaRPr lang="es-MX" sz="2400" dirty="0" smtClean="0"/>
          </a:p>
          <a:p>
            <a:pPr marL="0" indent="0" algn="just">
              <a:buNone/>
            </a:pPr>
            <a:endParaRPr lang="es-MX" sz="2400" dirty="0" smtClean="0"/>
          </a:p>
          <a:p>
            <a:pPr marL="0" indent="0" algn="just">
              <a:buNone/>
            </a:pPr>
            <a:r>
              <a:rPr lang="es-MX" sz="2400" i="1" dirty="0" err="1">
                <a:latin typeface="Times New Roman" panose="02020603050405020304" pitchFamily="18" charset="0"/>
                <a:cs typeface="Times New Roman" panose="02020603050405020304" pitchFamily="18" charset="0"/>
              </a:rPr>
              <a:t>a</a:t>
            </a:r>
            <a:r>
              <a:rPr lang="es-MX" sz="2400" i="1" baseline="-25000" dirty="0" err="1" smtClean="0">
                <a:latin typeface="Times New Roman" panose="02020603050405020304" pitchFamily="18" charset="0"/>
                <a:cs typeface="Times New Roman" panose="02020603050405020304" pitchFamily="18" charset="0"/>
              </a:rPr>
              <a:t>n</a:t>
            </a:r>
            <a:r>
              <a:rPr lang="es-MX" sz="2400" i="1" dirty="0" smtClean="0">
                <a:latin typeface="Times New Roman" panose="02020603050405020304" pitchFamily="18" charset="0"/>
                <a:cs typeface="Times New Roman" panose="02020603050405020304" pitchFamily="18" charset="0"/>
              </a:rPr>
              <a:t> </a:t>
            </a:r>
            <a:r>
              <a:rPr lang="es-MX" sz="2400" dirty="0" smtClean="0"/>
              <a:t>es el coeficiente principal y el número </a:t>
            </a:r>
            <a:r>
              <a:rPr lang="es-MX" sz="2400" i="1" dirty="0" smtClean="0">
                <a:latin typeface="Times New Roman" panose="02020603050405020304" pitchFamily="18" charset="0"/>
                <a:cs typeface="Times New Roman" panose="02020603050405020304" pitchFamily="18" charset="0"/>
              </a:rPr>
              <a:t>n</a:t>
            </a:r>
            <a:r>
              <a:rPr lang="es-MX" sz="2400" dirty="0" smtClean="0"/>
              <a:t> es grado del polinomio.</a:t>
            </a:r>
          </a:p>
          <a:p>
            <a:pPr marL="0" indent="0" algn="just">
              <a:buNone/>
            </a:pPr>
            <a:r>
              <a:rPr lang="es-MX" sz="2400" dirty="0" smtClean="0"/>
              <a:t>El dominio de cualquier función </a:t>
            </a:r>
            <a:r>
              <a:rPr lang="es-MX" sz="2400" dirty="0" err="1" smtClean="0"/>
              <a:t>polinomial</a:t>
            </a:r>
            <a:r>
              <a:rPr lang="es-MX" sz="2400" dirty="0" smtClean="0"/>
              <a:t> consiste en todos los números reales</a:t>
            </a:r>
            <a:endParaRPr lang="es-MX" sz="2400" dirty="0"/>
          </a:p>
          <a:p>
            <a:pPr marL="0" indent="0" algn="just">
              <a:buNone/>
            </a:pPr>
            <a:endParaRPr lang="es-MX" sz="2400" dirty="0" smtClean="0"/>
          </a:p>
          <a:p>
            <a:pPr marL="0" indent="0" algn="just">
              <a:buNone/>
            </a:pPr>
            <a:endParaRPr lang="es-MX" sz="2400" dirty="0" smtClean="0"/>
          </a:p>
        </p:txBody>
      </p:sp>
      <mc:AlternateContent xmlns:mc="http://schemas.openxmlformats.org/markup-compatibility/2006" xmlns:a14="http://schemas.microsoft.com/office/drawing/2010/main">
        <mc:Choice Requires="a14">
          <p:sp>
            <p:nvSpPr>
              <p:cNvPr id="2" name="CuadroTexto 1"/>
              <p:cNvSpPr txBox="1"/>
              <p:nvPr/>
            </p:nvSpPr>
            <p:spPr>
              <a:xfrm>
                <a:off x="1088054" y="2876470"/>
                <a:ext cx="5239448" cy="369332"/>
              </a:xfrm>
              <a:prstGeom prst="rect">
                <a:avLst/>
              </a:prstGeom>
              <a:noFill/>
            </p:spPr>
            <p:txBody>
              <a:bodyPr wrap="none" lIns="0" tIns="0" rIns="0" bIns="0" rtlCol="0">
                <a:spAutoFit/>
              </a:bodyPr>
              <a:lstStyle/>
              <a:p>
                <a14:m>
                  <m:oMath xmlns:m="http://schemas.openxmlformats.org/officeDocument/2006/math">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sSub>
                      <m:sSubPr>
                        <m:ctrlPr>
                          <a:rPr lang="es-MX" sz="2400" b="0" i="1" smtClean="0">
                            <a:latin typeface="Cambria Math" panose="02040503050406030204" pitchFamily="18" charset="0"/>
                          </a:rPr>
                        </m:ctrlPr>
                      </m:sSubPr>
                      <m:e>
                        <m:r>
                          <a:rPr lang="es-MX" sz="2400" b="0" i="1" smtClean="0">
                            <a:latin typeface="Cambria Math" panose="02040503050406030204" pitchFamily="18" charset="0"/>
                          </a:rPr>
                          <m:t>𝑎</m:t>
                        </m:r>
                      </m:e>
                      <m:sub>
                        <m:r>
                          <a:rPr lang="es-MX" sz="2400" b="0" i="1" smtClean="0">
                            <a:latin typeface="Cambria Math" panose="02040503050406030204" pitchFamily="18" charset="0"/>
                          </a:rPr>
                          <m:t>𝑛</m:t>
                        </m:r>
                      </m:sub>
                    </m:sSub>
                    <m:sSup>
                      <m:sSupPr>
                        <m:ctrlPr>
                          <a:rPr lang="es-MX" sz="2400" b="0" i="1" smtClean="0">
                            <a:latin typeface="Cambria Math" panose="02040503050406030204" pitchFamily="18" charset="0"/>
                          </a:rPr>
                        </m:ctrlPr>
                      </m:sSupPr>
                      <m:e>
                        <m:r>
                          <a:rPr lang="es-MX" sz="2400" b="0" i="1" smtClean="0">
                            <a:latin typeface="Cambria Math" panose="02040503050406030204" pitchFamily="18" charset="0"/>
                          </a:rPr>
                          <m:t>𝑥</m:t>
                        </m:r>
                      </m:e>
                      <m:sup>
                        <m:r>
                          <a:rPr lang="es-MX" sz="2400" b="0" i="1" smtClean="0">
                            <a:latin typeface="Cambria Math" panose="02040503050406030204" pitchFamily="18" charset="0"/>
                          </a:rPr>
                          <m:t>𝑛</m:t>
                        </m:r>
                      </m:sup>
                    </m:sSup>
                  </m:oMath>
                </a14:m>
                <a:r>
                  <a:rPr lang="es-MX" sz="2400" dirty="0" smtClean="0"/>
                  <a:t>+</a:t>
                </a:r>
                <a14:m>
                  <m:oMath xmlns:m="http://schemas.openxmlformats.org/officeDocument/2006/math">
                    <m:sSub>
                      <m:sSubPr>
                        <m:ctrlPr>
                          <a:rPr lang="es-MX" sz="2400" b="0" i="1" smtClean="0">
                            <a:latin typeface="Cambria Math" panose="02040503050406030204" pitchFamily="18" charset="0"/>
                          </a:rPr>
                        </m:ctrlPr>
                      </m:sSubPr>
                      <m:e>
                        <m:r>
                          <a:rPr lang="es-MX" sz="2400" b="0" i="1" smtClean="0">
                            <a:latin typeface="Cambria Math" panose="02040503050406030204" pitchFamily="18" charset="0"/>
                          </a:rPr>
                          <m:t>𝑎</m:t>
                        </m:r>
                      </m:e>
                      <m:sub>
                        <m:r>
                          <a:rPr lang="es-MX" sz="2400" b="0" i="1" smtClean="0">
                            <a:latin typeface="Cambria Math" panose="02040503050406030204" pitchFamily="18" charset="0"/>
                          </a:rPr>
                          <m:t>𝑛</m:t>
                        </m:r>
                        <m:r>
                          <a:rPr lang="es-MX" sz="2400" b="0" i="1" smtClean="0">
                            <a:latin typeface="Cambria Math" panose="02040503050406030204" pitchFamily="18" charset="0"/>
                          </a:rPr>
                          <m:t>−1</m:t>
                        </m:r>
                      </m:sub>
                    </m:sSub>
                    <m:sSup>
                      <m:sSupPr>
                        <m:ctrlPr>
                          <a:rPr lang="es-MX" sz="2400" b="0" i="1" smtClean="0">
                            <a:latin typeface="Cambria Math" panose="02040503050406030204" pitchFamily="18" charset="0"/>
                          </a:rPr>
                        </m:ctrlPr>
                      </m:sSupPr>
                      <m:e>
                        <m:r>
                          <a:rPr lang="es-MX" sz="2400" b="0" i="1" smtClean="0">
                            <a:latin typeface="Cambria Math" panose="02040503050406030204" pitchFamily="18" charset="0"/>
                          </a:rPr>
                          <m:t>𝑥</m:t>
                        </m:r>
                      </m:e>
                      <m:sup>
                        <m:r>
                          <a:rPr lang="es-MX" sz="2400" b="0" i="1" smtClean="0">
                            <a:latin typeface="Cambria Math" panose="02040503050406030204" pitchFamily="18" charset="0"/>
                          </a:rPr>
                          <m:t>𝑛</m:t>
                        </m:r>
                        <m:r>
                          <a:rPr lang="es-MX" sz="2400" b="0" i="1" smtClean="0">
                            <a:latin typeface="Cambria Math" panose="02040503050406030204" pitchFamily="18" charset="0"/>
                          </a:rPr>
                          <m:t>−1</m:t>
                        </m:r>
                      </m:sup>
                    </m:sSup>
                    <m:r>
                      <a:rPr lang="es-MX" sz="2400" b="0" i="1" smtClean="0">
                        <a:latin typeface="Cambria Math" panose="02040503050406030204" pitchFamily="18" charset="0"/>
                      </a:rPr>
                      <m:t>+</m:t>
                    </m:r>
                    <m:r>
                      <a:rPr lang="es-MX" sz="2400" b="0" i="1" smtClean="0">
                        <a:latin typeface="Cambria Math" panose="02040503050406030204" pitchFamily="18" charset="0"/>
                        <a:ea typeface="Cambria Math" panose="02040503050406030204" pitchFamily="18" charset="0"/>
                      </a:rPr>
                      <m:t>⋯+</m:t>
                    </m:r>
                    <m:sSub>
                      <m:sSubPr>
                        <m:ctrlPr>
                          <a:rPr lang="es-MX" sz="2400" b="0" i="1" smtClean="0">
                            <a:latin typeface="Cambria Math" panose="02040503050406030204" pitchFamily="18" charset="0"/>
                            <a:ea typeface="Cambria Math" panose="02040503050406030204" pitchFamily="18" charset="0"/>
                          </a:rPr>
                        </m:ctrlPr>
                      </m:sSubPr>
                      <m:e>
                        <m:r>
                          <a:rPr lang="es-MX" sz="2400" b="0" i="1" smtClean="0">
                            <a:latin typeface="Cambria Math" panose="02040503050406030204" pitchFamily="18" charset="0"/>
                            <a:ea typeface="Cambria Math" panose="02040503050406030204" pitchFamily="18" charset="0"/>
                          </a:rPr>
                          <m:t>𝑎</m:t>
                        </m:r>
                      </m:e>
                      <m:sub>
                        <m:r>
                          <a:rPr lang="es-MX" sz="2400" b="0" i="1" smtClean="0">
                            <a:latin typeface="Cambria Math" panose="02040503050406030204" pitchFamily="18" charset="0"/>
                            <a:ea typeface="Cambria Math" panose="02040503050406030204" pitchFamily="18" charset="0"/>
                          </a:rPr>
                          <m:t>1</m:t>
                        </m:r>
                      </m:sub>
                    </m:sSub>
                    <m:r>
                      <a:rPr lang="es-MX" sz="2400" b="0" i="1" smtClean="0">
                        <a:latin typeface="Cambria Math" panose="02040503050406030204" pitchFamily="18" charset="0"/>
                        <a:ea typeface="Cambria Math" panose="02040503050406030204" pitchFamily="18" charset="0"/>
                      </a:rPr>
                      <m:t>𝑥</m:t>
                    </m:r>
                    <m:r>
                      <a:rPr lang="es-MX" sz="2400" b="0" i="1" smtClean="0">
                        <a:latin typeface="Cambria Math" panose="02040503050406030204" pitchFamily="18" charset="0"/>
                        <a:ea typeface="Cambria Math" panose="02040503050406030204" pitchFamily="18" charset="0"/>
                      </a:rPr>
                      <m:t>+</m:t>
                    </m:r>
                    <m:sSub>
                      <m:sSubPr>
                        <m:ctrlPr>
                          <a:rPr lang="es-MX" sz="2400" b="0" i="1" smtClean="0">
                            <a:latin typeface="Cambria Math" panose="02040503050406030204" pitchFamily="18" charset="0"/>
                            <a:ea typeface="Cambria Math" panose="02040503050406030204" pitchFamily="18" charset="0"/>
                          </a:rPr>
                        </m:ctrlPr>
                      </m:sSubPr>
                      <m:e>
                        <m:r>
                          <a:rPr lang="es-MX" sz="2400" b="0" i="1" smtClean="0">
                            <a:latin typeface="Cambria Math" panose="02040503050406030204" pitchFamily="18" charset="0"/>
                            <a:ea typeface="Cambria Math" panose="02040503050406030204" pitchFamily="18" charset="0"/>
                          </a:rPr>
                          <m:t>𝑎</m:t>
                        </m:r>
                      </m:e>
                      <m:sub>
                        <m:r>
                          <a:rPr lang="es-MX" sz="2400" b="0" i="1" smtClean="0">
                            <a:latin typeface="Cambria Math" panose="02040503050406030204" pitchFamily="18" charset="0"/>
                            <a:ea typeface="Cambria Math" panose="02040503050406030204" pitchFamily="18" charset="0"/>
                          </a:rPr>
                          <m:t>0</m:t>
                        </m:r>
                      </m:sub>
                    </m:sSub>
                  </m:oMath>
                </a14:m>
                <a:endParaRPr lang="es-MX" sz="2400" dirty="0"/>
              </a:p>
            </p:txBody>
          </p:sp>
        </mc:Choice>
        <mc:Fallback xmlns="">
          <p:sp>
            <p:nvSpPr>
              <p:cNvPr id="2" name="CuadroTexto 1"/>
              <p:cNvSpPr txBox="1">
                <a:spLocks noRot="1" noChangeAspect="1" noMove="1" noResize="1" noEditPoints="1" noAdjustHandles="1" noChangeArrowheads="1" noChangeShapeType="1" noTextEdit="1"/>
              </p:cNvSpPr>
              <p:nvPr/>
            </p:nvSpPr>
            <p:spPr>
              <a:xfrm>
                <a:off x="1088054" y="2876470"/>
                <a:ext cx="5239448" cy="369332"/>
              </a:xfrm>
              <a:prstGeom prst="rect">
                <a:avLst/>
              </a:prstGeom>
              <a:blipFill rotWithShape="0">
                <a:blip r:embed="rId2"/>
                <a:stretch>
                  <a:fillRect l="-2674" t="-26667" r="-116" b="-50000"/>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CuadroTexto 5"/>
              <p:cNvSpPr txBox="1"/>
              <p:nvPr/>
            </p:nvSpPr>
            <p:spPr>
              <a:xfrm>
                <a:off x="868810" y="3678172"/>
                <a:ext cx="97302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MX" sz="2400" b="0" i="1" smtClean="0">
                              <a:latin typeface="Cambria Math" panose="02040503050406030204" pitchFamily="18" charset="0"/>
                            </a:rPr>
                          </m:ctrlPr>
                        </m:sSubPr>
                        <m:e>
                          <m:r>
                            <a:rPr lang="es-MX" sz="2400" b="0" i="1" smtClean="0">
                              <a:latin typeface="Cambria Math" panose="02040503050406030204" pitchFamily="18" charset="0"/>
                            </a:rPr>
                            <m:t>𝑎</m:t>
                          </m:r>
                        </m:e>
                        <m:sub>
                          <m:r>
                            <a:rPr lang="es-MX" sz="2400" b="0" i="1" smtClean="0">
                              <a:latin typeface="Cambria Math" panose="02040503050406030204" pitchFamily="18" charset="0"/>
                            </a:rPr>
                            <m:t>𝑛</m:t>
                          </m:r>
                        </m:sub>
                      </m:sSub>
                      <m:r>
                        <a:rPr lang="es-MX" sz="2400" b="0" i="1" smtClean="0">
                          <a:latin typeface="Cambria Math" panose="02040503050406030204" pitchFamily="18" charset="0"/>
                          <a:ea typeface="Cambria Math" panose="02040503050406030204" pitchFamily="18" charset="0"/>
                        </a:rPr>
                        <m:t>≠0</m:t>
                      </m:r>
                    </m:oMath>
                  </m:oMathPara>
                </a14:m>
                <a:endParaRPr lang="es-MX" sz="2400" dirty="0"/>
              </a:p>
            </p:txBody>
          </p:sp>
        </mc:Choice>
        <mc:Fallback xmlns="">
          <p:sp>
            <p:nvSpPr>
              <p:cNvPr id="6" name="CuadroTexto 5"/>
              <p:cNvSpPr txBox="1">
                <a:spLocks noRot="1" noChangeAspect="1" noMove="1" noResize="1" noEditPoints="1" noAdjustHandles="1" noChangeArrowheads="1" noChangeShapeType="1" noTextEdit="1"/>
              </p:cNvSpPr>
              <p:nvPr/>
            </p:nvSpPr>
            <p:spPr>
              <a:xfrm>
                <a:off x="868810" y="3678172"/>
                <a:ext cx="973023" cy="369332"/>
              </a:xfrm>
              <a:prstGeom prst="rect">
                <a:avLst/>
              </a:prstGeom>
              <a:blipFill rotWithShape="0">
                <a:blip r:embed="rId3"/>
                <a:stretch>
                  <a:fillRect l="-4403" r="-7547" b="-9836"/>
                </a:stretch>
              </a:blipFill>
            </p:spPr>
            <p:txBody>
              <a:bodyPr/>
              <a:lstStyle/>
              <a:p>
                <a:r>
                  <a:rPr lang="es-MX">
                    <a:noFill/>
                  </a:rPr>
                  <a:t> </a:t>
                </a:r>
              </a:p>
            </p:txBody>
          </p:sp>
        </mc:Fallback>
      </mc:AlternateContent>
      <p:pic>
        <p:nvPicPr>
          <p:cNvPr id="5" name="Imagen 4" descr="Recorte de pantalla"/>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099570" y="1487163"/>
            <a:ext cx="3125139" cy="5040000"/>
          </a:xfrm>
          <a:prstGeom prst="rect">
            <a:avLst/>
          </a:prstGeom>
        </p:spPr>
      </p:pic>
      <p:sp>
        <p:nvSpPr>
          <p:cNvPr id="3" name="Marcador de número de diapositiva 2"/>
          <p:cNvSpPr>
            <a:spLocks noGrp="1"/>
          </p:cNvSpPr>
          <p:nvPr>
            <p:ph type="sldNum" sz="quarter" idx="12"/>
          </p:nvPr>
        </p:nvSpPr>
        <p:spPr/>
        <p:txBody>
          <a:bodyPr/>
          <a:lstStyle/>
          <a:p>
            <a:fld id="{03AFEF53-0496-429C-AE83-CAA04853D0D0}" type="slidenum">
              <a:rPr lang="es-MX" smtClean="0"/>
              <a:t>12</a:t>
            </a:fld>
            <a:endParaRPr lang="es-MX"/>
          </a:p>
        </p:txBody>
      </p:sp>
    </p:spTree>
    <p:extLst>
      <p:ext uri="{BB962C8B-B14F-4D97-AF65-F5344CB8AC3E}">
        <p14:creationId xmlns:p14="http://schemas.microsoft.com/office/powerpoint/2010/main" val="30403488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57200" y="341987"/>
            <a:ext cx="10005481" cy="725487"/>
          </a:xfrm>
        </p:spPr>
        <p:txBody>
          <a:bodyPr>
            <a:noAutofit/>
          </a:bodyPr>
          <a:lstStyle/>
          <a:p>
            <a:r>
              <a:rPr lang="es-MX" sz="3200" b="1" dirty="0">
                <a:solidFill>
                  <a:srgbClr val="C00000"/>
                </a:solidFill>
                <a:effectLst>
                  <a:outerShdw blurRad="38100" dist="38100" dir="2700000" algn="tl">
                    <a:srgbClr val="000000">
                      <a:alpha val="43137"/>
                    </a:srgbClr>
                  </a:outerShdw>
                </a:effectLst>
              </a:rPr>
              <a:t>Función lineal como caso particular de función </a:t>
            </a:r>
            <a:r>
              <a:rPr lang="es-MX" sz="3200" b="1" dirty="0" err="1">
                <a:solidFill>
                  <a:srgbClr val="C00000"/>
                </a:solidFill>
                <a:effectLst>
                  <a:outerShdw blurRad="38100" dist="38100" dir="2700000" algn="tl">
                    <a:srgbClr val="000000">
                      <a:alpha val="43137"/>
                    </a:srgbClr>
                  </a:outerShdw>
                </a:effectLst>
              </a:rPr>
              <a:t>polinomial</a:t>
            </a:r>
            <a:endParaRPr lang="es-MX" sz="3200" b="1" dirty="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14339" name="2 Marcador de contenido"/>
              <p:cNvSpPr>
                <a:spLocks noGrp="1"/>
              </p:cNvSpPr>
              <p:nvPr>
                <p:ph idx="1"/>
              </p:nvPr>
            </p:nvSpPr>
            <p:spPr>
              <a:xfrm>
                <a:off x="278969" y="1268761"/>
                <a:ext cx="5817031" cy="5124897"/>
              </a:xfrm>
            </p:spPr>
            <p:txBody>
              <a:bodyPr>
                <a:normAutofit/>
              </a:bodyPr>
              <a:lstStyle/>
              <a:p>
                <a:pPr algn="just"/>
                <a:endParaRPr lang="es-MX" sz="2400" b="1" dirty="0" smtClean="0">
                  <a:solidFill>
                    <a:srgbClr val="0070C0"/>
                  </a:solidFill>
                </a:endParaRPr>
              </a:p>
              <a:p>
                <a:pPr algn="just"/>
                <a:r>
                  <a:rPr lang="es-MX" sz="2400" dirty="0" smtClean="0"/>
                  <a:t>Representa </a:t>
                </a:r>
                <a:r>
                  <a:rPr lang="es-MX" sz="2400" dirty="0"/>
                  <a:t>gráficamente una recta, y </a:t>
                </a:r>
                <a:r>
                  <a:rPr lang="es-MX" sz="2400" dirty="0" smtClean="0"/>
                  <a:t>es </a:t>
                </a:r>
                <a:r>
                  <a:rPr lang="es-MX" sz="2400" dirty="0"/>
                  <a:t>de la forma </a:t>
                </a:r>
                <a14:m>
                  <m:oMath xmlns:m="http://schemas.openxmlformats.org/officeDocument/2006/math">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
                      <a:rPr lang="es-MX" sz="2400" b="0" i="1" smtClean="0">
                        <a:latin typeface="Cambria Math" panose="02040503050406030204" pitchFamily="18" charset="0"/>
                      </a:rPr>
                      <m:t>𝑏</m:t>
                    </m:r>
                    <m:r>
                      <a:rPr lang="es-MX" sz="2400" b="0" i="1" smtClean="0">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rPr>
                      <m:t>𝑚𝑥</m:t>
                    </m:r>
                  </m:oMath>
                </a14:m>
                <a:r>
                  <a:rPr lang="es-MX" sz="2400" dirty="0"/>
                  <a:t>, donde </a:t>
                </a:r>
                <a:r>
                  <a:rPr lang="es-MX" sz="2400" i="1" dirty="0">
                    <a:latin typeface="Times New Roman" panose="02020603050405020304" pitchFamily="18" charset="0"/>
                    <a:cs typeface="Times New Roman" panose="02020603050405020304" pitchFamily="18" charset="0"/>
                  </a:rPr>
                  <a:t>m</a:t>
                </a:r>
                <a:r>
                  <a:rPr lang="es-MX" sz="2400" dirty="0"/>
                  <a:t> es la pendiente de la recta y </a:t>
                </a:r>
                <a:r>
                  <a:rPr lang="es-MX" sz="2400" i="1" dirty="0">
                    <a:latin typeface="Times New Roman" panose="02020603050405020304" pitchFamily="18" charset="0"/>
                    <a:cs typeface="Times New Roman" panose="02020603050405020304" pitchFamily="18" charset="0"/>
                  </a:rPr>
                  <a:t>b</a:t>
                </a:r>
                <a:r>
                  <a:rPr lang="es-MX" sz="2400" dirty="0"/>
                  <a:t> es el valor de la ordenada al origen o la intersección con el eje </a:t>
                </a:r>
                <a:r>
                  <a:rPr lang="es-MX" sz="2400" i="1" dirty="0" smtClean="0">
                    <a:latin typeface="Times New Roman" panose="02020603050405020304" pitchFamily="18" charset="0"/>
                    <a:cs typeface="Times New Roman" panose="02020603050405020304" pitchFamily="18" charset="0"/>
                  </a:rPr>
                  <a:t>y</a:t>
                </a:r>
                <a:r>
                  <a:rPr lang="es-MX" sz="2400" dirty="0" smtClean="0"/>
                  <a:t>.</a:t>
                </a:r>
              </a:p>
              <a:p>
                <a:pPr algn="just"/>
                <a:endParaRPr lang="es-MX" sz="1000" dirty="0"/>
              </a:p>
              <a:p>
                <a:pPr marL="0" indent="0" algn="just">
                  <a:buNone/>
                </a:pPr>
                <a14:m>
                  <m:oMathPara xmlns:m="http://schemas.openxmlformats.org/officeDocument/2006/math">
                    <m:oMathParaPr>
                      <m:jc m:val="centerGroup"/>
                    </m:oMathParaPr>
                    <m:oMath xmlns:m="http://schemas.openxmlformats.org/officeDocument/2006/math">
                      <m:r>
                        <a:rPr lang="es-MX" sz="2400" b="0" i="1" smtClean="0">
                          <a:latin typeface="Cambria Math" panose="02040503050406030204" pitchFamily="18" charset="0"/>
                        </a:rPr>
                        <m:t>𝑚</m:t>
                      </m:r>
                      <m:r>
                        <a:rPr lang="es-MX" sz="2400" b="0" i="1" smtClean="0">
                          <a:latin typeface="Cambria Math" panose="02040503050406030204" pitchFamily="18" charset="0"/>
                        </a:rPr>
                        <m:t>=</m:t>
                      </m:r>
                      <m:f>
                        <m:fPr>
                          <m:ctrlPr>
                            <a:rPr lang="es-MX" sz="2400" b="0" i="1" smtClean="0">
                              <a:latin typeface="Cambria Math" panose="02040503050406030204" pitchFamily="18" charset="0"/>
                            </a:rPr>
                          </m:ctrlPr>
                        </m:fPr>
                        <m:num>
                          <m:r>
                            <a:rPr lang="es-MX" sz="2400" b="0" i="1" smtClean="0">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ea typeface="Cambria Math" panose="02040503050406030204" pitchFamily="18" charset="0"/>
                            </a:rPr>
                            <m:t>𝑦</m:t>
                          </m:r>
                        </m:num>
                        <m:den>
                          <m:r>
                            <a:rPr lang="es-MX" sz="2400" b="0" i="1" smtClean="0">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ea typeface="Cambria Math" panose="02040503050406030204" pitchFamily="18" charset="0"/>
                            </a:rPr>
                            <m:t>𝑥</m:t>
                          </m:r>
                        </m:den>
                      </m:f>
                      <m:r>
                        <a:rPr lang="es-MX" sz="2400" b="0" i="1" smtClean="0">
                          <a:latin typeface="Cambria Math" panose="02040503050406030204" pitchFamily="18" charset="0"/>
                        </a:rPr>
                        <m:t>=</m:t>
                      </m:r>
                      <m:f>
                        <m:fPr>
                          <m:ctrlPr>
                            <a:rPr lang="es-MX" sz="2400" b="0" i="1" smtClean="0">
                              <a:latin typeface="Cambria Math" panose="02040503050406030204" pitchFamily="18" charset="0"/>
                            </a:rPr>
                          </m:ctrlPr>
                        </m:fPr>
                        <m:num>
                          <m:sSub>
                            <m:sSubPr>
                              <m:ctrlPr>
                                <a:rPr lang="es-MX" sz="2400" b="0" i="1" smtClean="0">
                                  <a:latin typeface="Cambria Math" panose="02040503050406030204" pitchFamily="18" charset="0"/>
                                </a:rPr>
                              </m:ctrlPr>
                            </m:sSubPr>
                            <m:e>
                              <m:r>
                                <a:rPr lang="es-MX" sz="2400" b="0" i="1" smtClean="0">
                                  <a:latin typeface="Cambria Math" panose="02040503050406030204" pitchFamily="18" charset="0"/>
                                </a:rPr>
                                <m:t>𝑦</m:t>
                              </m:r>
                            </m:e>
                            <m:sub>
                              <m:r>
                                <a:rPr lang="es-MX" sz="2400" b="0" i="1" smtClean="0">
                                  <a:latin typeface="Cambria Math" panose="02040503050406030204" pitchFamily="18" charset="0"/>
                                </a:rPr>
                                <m:t>2</m:t>
                              </m:r>
                            </m:sub>
                          </m:sSub>
                          <m:r>
                            <a:rPr lang="es-MX" sz="2400" b="0" i="1" smtClean="0">
                              <a:latin typeface="Cambria Math" panose="02040503050406030204" pitchFamily="18" charset="0"/>
                            </a:rPr>
                            <m:t>−</m:t>
                          </m:r>
                          <m:sSub>
                            <m:sSubPr>
                              <m:ctrlPr>
                                <a:rPr lang="es-MX" sz="2400" b="0" i="1" smtClean="0">
                                  <a:latin typeface="Cambria Math" panose="02040503050406030204" pitchFamily="18" charset="0"/>
                                </a:rPr>
                              </m:ctrlPr>
                            </m:sSubPr>
                            <m:e>
                              <m:r>
                                <a:rPr lang="es-MX" sz="2400" b="0" i="1" smtClean="0">
                                  <a:latin typeface="Cambria Math" panose="02040503050406030204" pitchFamily="18" charset="0"/>
                                </a:rPr>
                                <m:t>𝑦</m:t>
                              </m:r>
                            </m:e>
                            <m:sub>
                              <m:r>
                                <a:rPr lang="es-MX" sz="2400" b="0" i="1" smtClean="0">
                                  <a:latin typeface="Cambria Math" panose="02040503050406030204" pitchFamily="18" charset="0"/>
                                </a:rPr>
                                <m:t>1</m:t>
                              </m:r>
                            </m:sub>
                          </m:sSub>
                        </m:num>
                        <m:den>
                          <m:sSub>
                            <m:sSubPr>
                              <m:ctrlPr>
                                <a:rPr lang="es-MX" sz="2400" b="0" i="1" smtClean="0">
                                  <a:latin typeface="Cambria Math" panose="02040503050406030204" pitchFamily="18" charset="0"/>
                                </a:rPr>
                              </m:ctrlPr>
                            </m:sSubPr>
                            <m:e>
                              <m:r>
                                <a:rPr lang="es-MX" sz="2400" b="0" i="1" smtClean="0">
                                  <a:latin typeface="Cambria Math" panose="02040503050406030204" pitchFamily="18" charset="0"/>
                                </a:rPr>
                                <m:t>𝑥</m:t>
                              </m:r>
                            </m:e>
                            <m:sub>
                              <m:r>
                                <a:rPr lang="es-MX" sz="2400" b="0" i="1" smtClean="0">
                                  <a:latin typeface="Cambria Math" panose="02040503050406030204" pitchFamily="18" charset="0"/>
                                </a:rPr>
                                <m:t>2</m:t>
                              </m:r>
                            </m:sub>
                          </m:sSub>
                          <m:r>
                            <a:rPr lang="es-MX" sz="2400" b="0" i="1" smtClean="0">
                              <a:latin typeface="Cambria Math" panose="02040503050406030204" pitchFamily="18" charset="0"/>
                            </a:rPr>
                            <m:t>−</m:t>
                          </m:r>
                          <m:sSub>
                            <m:sSubPr>
                              <m:ctrlPr>
                                <a:rPr lang="es-MX" sz="2400" b="0" i="1" smtClean="0">
                                  <a:latin typeface="Cambria Math" panose="02040503050406030204" pitchFamily="18" charset="0"/>
                                </a:rPr>
                              </m:ctrlPr>
                            </m:sSubPr>
                            <m:e>
                              <m:r>
                                <a:rPr lang="es-MX" sz="2400" b="0" i="1" smtClean="0">
                                  <a:latin typeface="Cambria Math" panose="02040503050406030204" pitchFamily="18" charset="0"/>
                                </a:rPr>
                                <m:t>𝑥</m:t>
                              </m:r>
                            </m:e>
                            <m:sub>
                              <m:r>
                                <a:rPr lang="es-MX" sz="2400" b="0" i="1" smtClean="0">
                                  <a:latin typeface="Cambria Math" panose="02040503050406030204" pitchFamily="18" charset="0"/>
                                </a:rPr>
                                <m:t>1</m:t>
                              </m:r>
                            </m:sub>
                          </m:sSub>
                        </m:den>
                      </m:f>
                    </m:oMath>
                  </m:oMathPara>
                </a14:m>
                <a:endParaRPr lang="es-MX" sz="2400" dirty="0" smtClean="0"/>
              </a:p>
              <a:p>
                <a:r>
                  <a:rPr lang="es-ES_tradnl" altLang="es-MX" sz="2400" dirty="0"/>
                  <a:t>Si </a:t>
                </a:r>
                <a:r>
                  <a:rPr lang="es-ES_tradnl" altLang="es-MX" sz="2400" i="1" dirty="0">
                    <a:latin typeface="Times New Roman" panose="02020603050405020304" pitchFamily="18" charset="0"/>
                    <a:cs typeface="Times New Roman" panose="02020603050405020304" pitchFamily="18" charset="0"/>
                  </a:rPr>
                  <a:t>m</a:t>
                </a:r>
                <a:r>
                  <a:rPr lang="es-ES_tradnl" altLang="es-MX" sz="2400" dirty="0">
                    <a:latin typeface="Times New Roman" panose="02020603050405020304" pitchFamily="18" charset="0"/>
                    <a:cs typeface="Times New Roman" panose="02020603050405020304" pitchFamily="18" charset="0"/>
                  </a:rPr>
                  <a:t> &lt; 0</a:t>
                </a:r>
                <a:r>
                  <a:rPr lang="es-ES_tradnl" altLang="es-MX" sz="2400" dirty="0"/>
                  <a:t>, </a:t>
                </a:r>
                <a:r>
                  <a:rPr lang="es-ES_tradnl" altLang="es-MX" sz="2400" dirty="0" smtClean="0"/>
                  <a:t>la </a:t>
                </a:r>
                <a:r>
                  <a:rPr lang="es-ES_tradnl" altLang="es-MX" sz="2400" dirty="0"/>
                  <a:t>función es decreciente.</a:t>
                </a:r>
              </a:p>
              <a:p>
                <a:r>
                  <a:rPr lang="es-ES_tradnl" altLang="es-MX" sz="2400" dirty="0"/>
                  <a:t>Si </a:t>
                </a:r>
                <a:r>
                  <a:rPr lang="es-ES_tradnl" altLang="es-MX" sz="2400" i="1" dirty="0">
                    <a:latin typeface="Times New Roman" panose="02020603050405020304" pitchFamily="18" charset="0"/>
                    <a:cs typeface="Times New Roman" panose="02020603050405020304" pitchFamily="18" charset="0"/>
                  </a:rPr>
                  <a:t>m</a:t>
                </a:r>
                <a:r>
                  <a:rPr lang="es-ES_tradnl" altLang="es-MX" sz="2400" dirty="0">
                    <a:latin typeface="Times New Roman" panose="02020603050405020304" pitchFamily="18" charset="0"/>
                    <a:cs typeface="Times New Roman" panose="02020603050405020304" pitchFamily="18" charset="0"/>
                  </a:rPr>
                  <a:t> = 0</a:t>
                </a:r>
                <a:r>
                  <a:rPr lang="es-ES_tradnl" altLang="es-MX" sz="2400" dirty="0"/>
                  <a:t>, </a:t>
                </a:r>
                <a:r>
                  <a:rPr lang="es-ES_tradnl" altLang="es-MX" sz="2400" dirty="0" smtClean="0"/>
                  <a:t>la </a:t>
                </a:r>
                <a:r>
                  <a:rPr lang="es-ES_tradnl" altLang="es-MX" sz="2400" dirty="0"/>
                  <a:t>función es constante.</a:t>
                </a:r>
              </a:p>
              <a:p>
                <a:r>
                  <a:rPr lang="es-ES_tradnl" altLang="es-MX" sz="2400" dirty="0"/>
                  <a:t>Si </a:t>
                </a:r>
                <a:r>
                  <a:rPr lang="es-ES_tradnl" altLang="es-MX" sz="2400" i="1" dirty="0">
                    <a:latin typeface="Times New Roman" panose="02020603050405020304" pitchFamily="18" charset="0"/>
                    <a:cs typeface="Times New Roman" panose="02020603050405020304" pitchFamily="18" charset="0"/>
                  </a:rPr>
                  <a:t>m</a:t>
                </a:r>
                <a:r>
                  <a:rPr lang="es-ES_tradnl" altLang="es-MX" sz="2400" dirty="0">
                    <a:latin typeface="Times New Roman" panose="02020603050405020304" pitchFamily="18" charset="0"/>
                    <a:cs typeface="Times New Roman" panose="02020603050405020304" pitchFamily="18" charset="0"/>
                  </a:rPr>
                  <a:t> &gt; 0</a:t>
                </a:r>
                <a:r>
                  <a:rPr lang="es-ES_tradnl" altLang="es-MX" sz="2400" dirty="0"/>
                  <a:t>, </a:t>
                </a:r>
                <a:r>
                  <a:rPr lang="es-ES_tradnl" altLang="es-MX" sz="2400" dirty="0" smtClean="0"/>
                  <a:t>la </a:t>
                </a:r>
                <a:r>
                  <a:rPr lang="es-ES_tradnl" altLang="es-MX" sz="2400" dirty="0"/>
                  <a:t>función es creciente</a:t>
                </a:r>
                <a:r>
                  <a:rPr lang="es-ES_tradnl" altLang="es-MX" sz="2400" dirty="0" smtClean="0"/>
                  <a:t>.</a:t>
                </a:r>
                <a:endParaRPr lang="es-MX" sz="2400" dirty="0" smtClean="0"/>
              </a:p>
              <a:p>
                <a:pPr algn="just"/>
                <a:endParaRPr lang="es-MX" sz="2400" dirty="0" smtClean="0"/>
              </a:p>
              <a:p>
                <a:endParaRPr lang="es-MX" sz="2400" dirty="0" smtClean="0"/>
              </a:p>
            </p:txBody>
          </p:sp>
        </mc:Choice>
        <mc:Fallback xmlns="">
          <p:sp>
            <p:nvSpPr>
              <p:cNvPr id="14339" name="2 Marcador de contenido"/>
              <p:cNvSpPr>
                <a:spLocks noGrp="1" noRot="1" noChangeAspect="1" noMove="1" noResize="1" noEditPoints="1" noAdjustHandles="1" noChangeArrowheads="1" noChangeShapeType="1" noTextEdit="1"/>
              </p:cNvSpPr>
              <p:nvPr>
                <p:ph idx="1"/>
              </p:nvPr>
            </p:nvSpPr>
            <p:spPr>
              <a:xfrm>
                <a:off x="278969" y="1268761"/>
                <a:ext cx="5817031" cy="5124897"/>
              </a:xfrm>
              <a:blipFill rotWithShape="0">
                <a:blip r:embed="rId2"/>
                <a:stretch>
                  <a:fillRect l="-1468" r="-1572"/>
                </a:stretch>
              </a:blipFill>
            </p:spPr>
            <p:txBody>
              <a:bodyPr/>
              <a:lstStyle/>
              <a:p>
                <a:r>
                  <a:rPr lang="es-MX">
                    <a:noFill/>
                  </a:rPr>
                  <a:t> </a:t>
                </a:r>
              </a:p>
            </p:txBody>
          </p:sp>
        </mc:Fallback>
      </mc:AlternateContent>
      <p:pic>
        <p:nvPicPr>
          <p:cNvPr id="3" name="Imagen 2" descr="Recorte de pantalla"/>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88950" y="1456752"/>
            <a:ext cx="3278810" cy="5040000"/>
          </a:xfrm>
          <a:prstGeom prst="rect">
            <a:avLst/>
          </a:prstGeom>
        </p:spPr>
      </p:pic>
      <p:sp>
        <p:nvSpPr>
          <p:cNvPr id="2" name="Marcador de número de diapositiva 1"/>
          <p:cNvSpPr>
            <a:spLocks noGrp="1"/>
          </p:cNvSpPr>
          <p:nvPr>
            <p:ph type="sldNum" sz="quarter" idx="12"/>
          </p:nvPr>
        </p:nvSpPr>
        <p:spPr/>
        <p:txBody>
          <a:bodyPr/>
          <a:lstStyle/>
          <a:p>
            <a:fld id="{03AFEF53-0496-429C-AE83-CAA04853D0D0}" type="slidenum">
              <a:rPr lang="es-MX" smtClean="0"/>
              <a:t>13</a:t>
            </a:fld>
            <a:endParaRPr lang="es-MX"/>
          </a:p>
        </p:txBody>
      </p:sp>
    </p:spTree>
    <p:extLst>
      <p:ext uri="{BB962C8B-B14F-4D97-AF65-F5344CB8AC3E}">
        <p14:creationId xmlns:p14="http://schemas.microsoft.com/office/powerpoint/2010/main" val="5821255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6"/>
            <a:ext cx="10515600" cy="534430"/>
          </a:xfrm>
        </p:spPr>
        <p:txBody>
          <a:bodyPr>
            <a:normAutofit/>
          </a:bodyPr>
          <a:lstStyle/>
          <a:p>
            <a:pPr algn="ctr">
              <a:defRPr/>
            </a:pPr>
            <a:r>
              <a:rPr lang="es-ES_tradnl" sz="3200" b="1" dirty="0" smtClean="0">
                <a:solidFill>
                  <a:srgbClr val="C00000"/>
                </a:solidFill>
                <a:effectLst>
                  <a:outerShdw blurRad="38100" dist="38100" dir="2700000" algn="tl">
                    <a:srgbClr val="000000">
                      <a:alpha val="43137"/>
                    </a:srgbClr>
                  </a:outerShdw>
                </a:effectLst>
              </a:rPr>
              <a:t>Función Lineal: función </a:t>
            </a:r>
            <a:r>
              <a:rPr lang="es-ES_tradnl" sz="3200" b="1" dirty="0" err="1" smtClean="0">
                <a:solidFill>
                  <a:srgbClr val="C00000"/>
                </a:solidFill>
                <a:effectLst>
                  <a:outerShdw blurRad="38100" dist="38100" dir="2700000" algn="tl">
                    <a:srgbClr val="000000">
                      <a:alpha val="43137"/>
                    </a:srgbClr>
                  </a:outerShdw>
                </a:effectLst>
              </a:rPr>
              <a:t>idéntidad</a:t>
            </a:r>
            <a:endParaRPr lang="es-ES_tradnl" sz="3200" b="1" dirty="0">
              <a:solidFill>
                <a:srgbClr val="C00000"/>
              </a:solidFill>
              <a:effectLst>
                <a:outerShdw blurRad="38100" dist="38100" dir="2700000" algn="tl">
                  <a:srgbClr val="000000">
                    <a:alpha val="43137"/>
                  </a:srgbClr>
                </a:outerShdw>
              </a:effectLst>
            </a:endParaRPr>
          </a:p>
        </p:txBody>
      </p:sp>
      <p:sp>
        <p:nvSpPr>
          <p:cNvPr id="27651" name="2 Marcador de contenido"/>
          <p:cNvSpPr>
            <a:spLocks noGrp="1"/>
          </p:cNvSpPr>
          <p:nvPr>
            <p:ph idx="1"/>
          </p:nvPr>
        </p:nvSpPr>
        <p:spPr>
          <a:xfrm>
            <a:off x="999565" y="3321425"/>
            <a:ext cx="4849906" cy="847164"/>
          </a:xfrm>
        </p:spPr>
        <p:txBody>
          <a:bodyPr>
            <a:noAutofit/>
          </a:bodyPr>
          <a:lstStyle/>
          <a:p>
            <a:pPr marL="0" lvl="1" indent="0" eaLnBrk="1" hangingPunct="1">
              <a:buNone/>
            </a:pPr>
            <a:r>
              <a:rPr lang="es-ES_tradnl" altLang="es-MX" dirty="0" smtClean="0"/>
              <a:t>Función </a:t>
            </a:r>
            <a:r>
              <a:rPr lang="es-ES_tradnl" altLang="es-MX" dirty="0"/>
              <a:t>de forma </a:t>
            </a:r>
            <a:r>
              <a:rPr lang="es-ES_tradnl" altLang="es-MX" i="1" dirty="0">
                <a:latin typeface="Times New Roman" panose="02020603050405020304" pitchFamily="18" charset="0"/>
                <a:cs typeface="Times New Roman" panose="02020603050405020304" pitchFamily="18" charset="0"/>
              </a:rPr>
              <a:t>f</a:t>
            </a:r>
            <a:r>
              <a:rPr lang="es-ES_tradnl" altLang="es-MX" dirty="0">
                <a:latin typeface="Times New Roman" panose="02020603050405020304" pitchFamily="18" charset="0"/>
                <a:cs typeface="Times New Roman" panose="02020603050405020304" pitchFamily="18" charset="0"/>
              </a:rPr>
              <a:t>(</a:t>
            </a:r>
            <a:r>
              <a:rPr lang="es-ES_tradnl" altLang="es-MX" i="1" dirty="0">
                <a:latin typeface="Times New Roman" panose="02020603050405020304" pitchFamily="18" charset="0"/>
                <a:cs typeface="Times New Roman" panose="02020603050405020304" pitchFamily="18" charset="0"/>
              </a:rPr>
              <a:t>x</a:t>
            </a:r>
            <a:r>
              <a:rPr lang="es-ES_tradnl" altLang="es-MX" dirty="0">
                <a:latin typeface="Times New Roman" panose="02020603050405020304" pitchFamily="18" charset="0"/>
                <a:cs typeface="Times New Roman" panose="02020603050405020304" pitchFamily="18" charset="0"/>
              </a:rPr>
              <a:t>) = </a:t>
            </a:r>
            <a:r>
              <a:rPr lang="es-ES_tradnl" altLang="es-MX" i="1" dirty="0">
                <a:latin typeface="Times New Roman" panose="02020603050405020304" pitchFamily="18" charset="0"/>
                <a:cs typeface="Times New Roman" panose="02020603050405020304" pitchFamily="18" charset="0"/>
              </a:rPr>
              <a:t>x</a:t>
            </a:r>
            <a:r>
              <a:rPr lang="es-ES_tradnl" altLang="es-MX" dirty="0"/>
              <a:t>, se reconoce como función </a:t>
            </a:r>
            <a:r>
              <a:rPr lang="es-ES_tradnl" altLang="es-MX" dirty="0" smtClean="0"/>
              <a:t>identidad</a:t>
            </a:r>
            <a:endParaRPr lang="es-ES_tradnl" altLang="es-MX" dirty="0"/>
          </a:p>
        </p:txBody>
      </p:sp>
      <p:pic>
        <p:nvPicPr>
          <p:cNvPr id="6" name="Imagen 5"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23422" y="1526394"/>
            <a:ext cx="4710485" cy="4680000"/>
          </a:xfrm>
          <a:prstGeom prst="rect">
            <a:avLst/>
          </a:prstGeom>
        </p:spPr>
      </p:pic>
      <p:sp>
        <p:nvSpPr>
          <p:cNvPr id="3" name="Marcador de número de diapositiva 2"/>
          <p:cNvSpPr>
            <a:spLocks noGrp="1"/>
          </p:cNvSpPr>
          <p:nvPr>
            <p:ph type="sldNum" sz="quarter" idx="12"/>
          </p:nvPr>
        </p:nvSpPr>
        <p:spPr/>
        <p:txBody>
          <a:bodyPr/>
          <a:lstStyle/>
          <a:p>
            <a:fld id="{03AFEF53-0496-429C-AE83-CAA04853D0D0}" type="slidenum">
              <a:rPr lang="es-MX" smtClean="0"/>
              <a:t>14</a:t>
            </a:fld>
            <a:endParaRPr lang="es-MX"/>
          </a:p>
        </p:txBody>
      </p:sp>
    </p:spTree>
    <p:extLst>
      <p:ext uri="{BB962C8B-B14F-4D97-AF65-F5344CB8AC3E}">
        <p14:creationId xmlns:p14="http://schemas.microsoft.com/office/powerpoint/2010/main" val="4274053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874058" y="214314"/>
            <a:ext cx="9991165" cy="714375"/>
          </a:xfrm>
        </p:spPr>
        <p:txBody>
          <a:bodyPr>
            <a:noAutofit/>
          </a:bodyPr>
          <a:lstStyle/>
          <a:p>
            <a:pPr algn="ctr"/>
            <a:r>
              <a:rPr lang="es-MX" sz="2800" b="1" dirty="0">
                <a:solidFill>
                  <a:srgbClr val="C00000"/>
                </a:solidFill>
                <a:effectLst>
                  <a:outerShdw blurRad="38100" dist="38100" dir="2700000" algn="tl">
                    <a:srgbClr val="000000">
                      <a:alpha val="43137"/>
                    </a:srgbClr>
                  </a:outerShdw>
                </a:effectLst>
              </a:rPr>
              <a:t>Función </a:t>
            </a:r>
            <a:r>
              <a:rPr lang="es-MX" sz="2800" b="1" dirty="0" smtClean="0">
                <a:solidFill>
                  <a:srgbClr val="C00000"/>
                </a:solidFill>
                <a:effectLst>
                  <a:outerShdw blurRad="38100" dist="38100" dir="2700000" algn="tl">
                    <a:srgbClr val="000000">
                      <a:alpha val="43137"/>
                    </a:srgbClr>
                  </a:outerShdw>
                </a:effectLst>
              </a:rPr>
              <a:t>Cuadrática (</a:t>
            </a:r>
            <a:r>
              <a:rPr lang="es-MX" sz="2800" b="1" dirty="0">
                <a:solidFill>
                  <a:srgbClr val="C00000"/>
                </a:solidFill>
                <a:effectLst>
                  <a:outerShdw blurRad="38100" dist="38100" dir="2700000" algn="tl">
                    <a:srgbClr val="000000">
                      <a:alpha val="43137"/>
                    </a:srgbClr>
                  </a:outerShdw>
                </a:effectLst>
              </a:rPr>
              <a:t>como caso particular de función </a:t>
            </a:r>
            <a:r>
              <a:rPr lang="es-MX" sz="2800" b="1" dirty="0" err="1">
                <a:solidFill>
                  <a:srgbClr val="C00000"/>
                </a:solidFill>
                <a:effectLst>
                  <a:outerShdw blurRad="38100" dist="38100" dir="2700000" algn="tl">
                    <a:srgbClr val="000000">
                      <a:alpha val="43137"/>
                    </a:srgbClr>
                  </a:outerShdw>
                </a:effectLst>
              </a:rPr>
              <a:t>polinomial</a:t>
            </a:r>
            <a:r>
              <a:rPr lang="es-MX" sz="2800" b="1" dirty="0">
                <a:solidFill>
                  <a:srgbClr val="C00000"/>
                </a:solidFill>
                <a:effectLst>
                  <a:outerShdw blurRad="38100" dist="38100" dir="2700000" algn="tl">
                    <a:srgbClr val="000000">
                      <a:alpha val="43137"/>
                    </a:srgbClr>
                  </a:outerShdw>
                </a:effectLst>
              </a:rPr>
              <a:t>)</a:t>
            </a:r>
            <a:endParaRPr lang="es-MX" sz="2800" b="1" dirty="0" smtClean="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17411" name="2 Marcador de contenido"/>
              <p:cNvSpPr>
                <a:spLocks noGrp="1"/>
              </p:cNvSpPr>
              <p:nvPr>
                <p:ph idx="1"/>
              </p:nvPr>
            </p:nvSpPr>
            <p:spPr>
              <a:xfrm>
                <a:off x="509747" y="1606137"/>
                <a:ext cx="5217459" cy="4471108"/>
              </a:xfrm>
            </p:spPr>
            <p:txBody>
              <a:bodyPr>
                <a:normAutofit/>
              </a:bodyPr>
              <a:lstStyle/>
              <a:p>
                <a:pPr algn="just">
                  <a:lnSpc>
                    <a:spcPct val="100000"/>
                  </a:lnSpc>
                  <a:spcBef>
                    <a:spcPts val="600"/>
                  </a:spcBef>
                </a:pPr>
                <a:r>
                  <a:rPr lang="es-MX" sz="2400" dirty="0" smtClean="0"/>
                  <a:t>Las funciones cuadráticas son aquellas cuya característica principal es que su grado máximo es 2 y son de la forma:</a:t>
                </a:r>
              </a:p>
              <a:p>
                <a:pPr marL="0" indent="0">
                  <a:lnSpc>
                    <a:spcPct val="100000"/>
                  </a:lnSpc>
                  <a:spcBef>
                    <a:spcPts val="600"/>
                  </a:spcBef>
                  <a:buNone/>
                </a:pPr>
                <a14:m>
                  <m:oMathPara xmlns:m="http://schemas.openxmlformats.org/officeDocument/2006/math">
                    <m:oMathParaPr>
                      <m:jc m:val="center"/>
                    </m:oMathParaPr>
                    <m:oMath xmlns:m="http://schemas.openxmlformats.org/officeDocument/2006/math">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
                        <a:rPr lang="es-MX" sz="2400" b="0" i="1" smtClean="0">
                          <a:latin typeface="Cambria Math" panose="02040503050406030204" pitchFamily="18" charset="0"/>
                        </a:rPr>
                        <m:t>𝑎</m:t>
                      </m:r>
                      <m:sSup>
                        <m:sSupPr>
                          <m:ctrlPr>
                            <a:rPr lang="es-MX" sz="2400" b="0" i="1" smtClean="0">
                              <a:latin typeface="Cambria Math" panose="02040503050406030204" pitchFamily="18" charset="0"/>
                            </a:rPr>
                          </m:ctrlPr>
                        </m:sSupPr>
                        <m:e>
                          <m:r>
                            <a:rPr lang="es-MX" sz="2400" b="0" i="1" smtClean="0">
                              <a:latin typeface="Cambria Math" panose="02040503050406030204" pitchFamily="18" charset="0"/>
                            </a:rPr>
                            <m:t>𝑥</m:t>
                          </m:r>
                        </m:e>
                        <m:sup>
                          <m:r>
                            <a:rPr lang="es-MX" sz="2400" b="0" i="1" smtClean="0">
                              <a:latin typeface="Cambria Math" panose="02040503050406030204" pitchFamily="18" charset="0"/>
                            </a:rPr>
                            <m:t>2</m:t>
                          </m:r>
                        </m:sup>
                      </m:sSup>
                      <m:r>
                        <a:rPr lang="es-MX" sz="2400" b="0" i="1" smtClean="0">
                          <a:latin typeface="Cambria Math" panose="02040503050406030204" pitchFamily="18" charset="0"/>
                        </a:rPr>
                        <m:t>+</m:t>
                      </m:r>
                      <m:r>
                        <a:rPr lang="es-MX" sz="2400" b="0" i="1" smtClean="0">
                          <a:latin typeface="Cambria Math" panose="02040503050406030204" pitchFamily="18" charset="0"/>
                        </a:rPr>
                        <m:t>𝑏𝑥</m:t>
                      </m:r>
                      <m:r>
                        <a:rPr lang="es-MX" sz="2400" b="0" i="1" smtClean="0">
                          <a:latin typeface="Cambria Math" panose="02040503050406030204" pitchFamily="18" charset="0"/>
                        </a:rPr>
                        <m:t>+</m:t>
                      </m:r>
                      <m:r>
                        <a:rPr lang="es-MX" sz="2400" b="0" i="1" smtClean="0">
                          <a:latin typeface="Cambria Math" panose="02040503050406030204" pitchFamily="18" charset="0"/>
                        </a:rPr>
                        <m:t>𝑐</m:t>
                      </m:r>
                    </m:oMath>
                  </m:oMathPara>
                </a14:m>
                <a:endParaRPr lang="es-MX" sz="2400" dirty="0" smtClean="0"/>
              </a:p>
              <a:p>
                <a:pPr marL="0" indent="0">
                  <a:lnSpc>
                    <a:spcPct val="100000"/>
                  </a:lnSpc>
                  <a:spcBef>
                    <a:spcPts val="600"/>
                  </a:spcBef>
                  <a:buNone/>
                </a:pPr>
                <a:r>
                  <a:rPr lang="es-MX" sz="2400" i="1" dirty="0" smtClean="0">
                    <a:latin typeface="Times New Roman" panose="02020603050405020304" pitchFamily="18" charset="0"/>
                    <a:cs typeface="Times New Roman" panose="02020603050405020304" pitchFamily="18" charset="0"/>
                  </a:rPr>
                  <a:t>a, b, c</a:t>
                </a:r>
                <a:r>
                  <a:rPr lang="es-MX" sz="2400" dirty="0" smtClean="0">
                    <a:latin typeface="Times New Roman" panose="02020603050405020304" pitchFamily="18" charset="0"/>
                    <a:cs typeface="Times New Roman" panose="02020603050405020304" pitchFamily="18" charset="0"/>
                  </a:rPr>
                  <a:t> </a:t>
                </a:r>
                <a:r>
                  <a:rPr lang="es-MX" sz="2400" dirty="0" smtClean="0"/>
                  <a:t>son números reales con </a:t>
                </a:r>
                <a:r>
                  <a:rPr lang="es-MX" sz="2400" i="1" dirty="0" smtClean="0">
                    <a:latin typeface="Times New Roman" panose="02020603050405020304" pitchFamily="18" charset="0"/>
                    <a:cs typeface="Times New Roman" panose="02020603050405020304" pitchFamily="18" charset="0"/>
                  </a:rPr>
                  <a:t>a</a:t>
                </a:r>
                <a:r>
                  <a:rPr lang="es-MX" sz="2400" dirty="0" smtClean="0">
                    <a:latin typeface="Times New Roman" panose="02020603050405020304" pitchFamily="18" charset="0"/>
                    <a:cs typeface="Times New Roman" panose="02020603050405020304" pitchFamily="18" charset="0"/>
                  </a:rPr>
                  <a:t> ≠ 0</a:t>
                </a:r>
              </a:p>
              <a:p>
                <a:pPr marL="0" indent="0">
                  <a:lnSpc>
                    <a:spcPct val="100000"/>
                  </a:lnSpc>
                  <a:spcBef>
                    <a:spcPts val="600"/>
                  </a:spcBef>
                  <a:buNone/>
                </a:pPr>
                <a:endParaRPr lang="es-MX" sz="2400" dirty="0" smtClean="0">
                  <a:latin typeface="Times New Roman" panose="02020603050405020304" pitchFamily="18" charset="0"/>
                  <a:cs typeface="Times New Roman" panose="02020603050405020304" pitchFamily="18" charset="0"/>
                </a:endParaRPr>
              </a:p>
              <a:p>
                <a:pPr>
                  <a:lnSpc>
                    <a:spcPct val="100000"/>
                  </a:lnSpc>
                  <a:spcBef>
                    <a:spcPts val="600"/>
                  </a:spcBef>
                </a:pPr>
                <a:r>
                  <a:rPr lang="es-MX" sz="2400" dirty="0" smtClean="0">
                    <a:cs typeface="Times New Roman" panose="02020603050405020304" pitchFamily="18" charset="0"/>
                  </a:rPr>
                  <a:t>Si </a:t>
                </a:r>
                <a:r>
                  <a:rPr lang="es-MX" sz="2400" i="1" dirty="0" smtClean="0">
                    <a:latin typeface="Times New Roman" panose="02020603050405020304" pitchFamily="18" charset="0"/>
                    <a:cs typeface="Times New Roman" panose="02020603050405020304" pitchFamily="18" charset="0"/>
                  </a:rPr>
                  <a:t>b</a:t>
                </a:r>
                <a:r>
                  <a:rPr lang="es-MX" sz="2400" dirty="0" smtClean="0">
                    <a:latin typeface="Times New Roman" panose="02020603050405020304" pitchFamily="18" charset="0"/>
                    <a:cs typeface="Times New Roman" panose="02020603050405020304" pitchFamily="18" charset="0"/>
                  </a:rPr>
                  <a:t> = 0 </a:t>
                </a:r>
                <a:r>
                  <a:rPr lang="es-MX" sz="2400" dirty="0"/>
                  <a:t>o</a:t>
                </a:r>
                <a:r>
                  <a:rPr lang="es-MX" sz="2400" dirty="0" smtClean="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c</a:t>
                </a:r>
                <a:r>
                  <a:rPr lang="es-MX" sz="2400" dirty="0" smtClean="0">
                    <a:latin typeface="Times New Roman" panose="02020603050405020304" pitchFamily="18" charset="0"/>
                    <a:cs typeface="Times New Roman" panose="02020603050405020304" pitchFamily="18" charset="0"/>
                  </a:rPr>
                  <a:t> = 0, </a:t>
                </a:r>
                <a:r>
                  <a:rPr lang="es-MX" sz="2400" dirty="0"/>
                  <a:t>la función es incompleta y tendrá la forma:</a:t>
                </a:r>
              </a:p>
              <a:p>
                <a:pPr marL="0" indent="0">
                  <a:lnSpc>
                    <a:spcPct val="100000"/>
                  </a:lnSpc>
                  <a:spcBef>
                    <a:spcPts val="600"/>
                  </a:spcBef>
                  <a:buNone/>
                </a:pPr>
                <a14:m>
                  <m:oMath xmlns:m="http://schemas.openxmlformats.org/officeDocument/2006/math">
                    <m:r>
                      <a:rPr lang="es-MX" sz="2400" i="1">
                        <a:latin typeface="Cambria Math" panose="02040503050406030204" pitchFamily="18" charset="0"/>
                      </a:rPr>
                      <m:t>𝑓</m:t>
                    </m:r>
                    <m:d>
                      <m:dPr>
                        <m:ctrlPr>
                          <a:rPr lang="es-MX" sz="2400" i="1">
                            <a:latin typeface="Cambria Math" panose="02040503050406030204" pitchFamily="18" charset="0"/>
                          </a:rPr>
                        </m:ctrlPr>
                      </m:dPr>
                      <m:e>
                        <m:r>
                          <a:rPr lang="es-MX" sz="2400" i="1">
                            <a:latin typeface="Cambria Math" panose="02040503050406030204" pitchFamily="18" charset="0"/>
                          </a:rPr>
                          <m:t>𝑥</m:t>
                        </m:r>
                      </m:e>
                    </m:d>
                    <m:r>
                      <a:rPr lang="es-MX" sz="2400" i="1">
                        <a:latin typeface="Cambria Math" panose="02040503050406030204" pitchFamily="18" charset="0"/>
                      </a:rPr>
                      <m:t>=</m:t>
                    </m:r>
                    <m:r>
                      <a:rPr lang="es-MX" sz="2400" i="1">
                        <a:latin typeface="Cambria Math" panose="02040503050406030204" pitchFamily="18" charset="0"/>
                      </a:rPr>
                      <m:t>𝑎</m:t>
                    </m:r>
                    <m:sSup>
                      <m:sSupPr>
                        <m:ctrlPr>
                          <a:rPr lang="es-MX" sz="2400" i="1">
                            <a:latin typeface="Cambria Math" panose="02040503050406030204" pitchFamily="18" charset="0"/>
                          </a:rPr>
                        </m:ctrlPr>
                      </m:sSupPr>
                      <m:e>
                        <m:r>
                          <a:rPr lang="es-MX" sz="2400" i="1">
                            <a:latin typeface="Cambria Math" panose="02040503050406030204" pitchFamily="18" charset="0"/>
                          </a:rPr>
                          <m:t>𝑥</m:t>
                        </m:r>
                      </m:e>
                      <m:sup>
                        <m:r>
                          <a:rPr lang="es-MX" sz="2400" i="1">
                            <a:latin typeface="Cambria Math" panose="02040503050406030204" pitchFamily="18" charset="0"/>
                          </a:rPr>
                          <m:t>2</m:t>
                        </m:r>
                      </m:sup>
                    </m:sSup>
                    <m:r>
                      <a:rPr lang="es-MX" sz="2400" i="1">
                        <a:latin typeface="Cambria Math" panose="02040503050406030204" pitchFamily="18" charset="0"/>
                      </a:rPr>
                      <m:t>+</m:t>
                    </m:r>
                    <m:r>
                      <a:rPr lang="es-MX" sz="2400" i="1">
                        <a:latin typeface="Cambria Math" panose="02040503050406030204" pitchFamily="18" charset="0"/>
                      </a:rPr>
                      <m:t>𝑏𝑥</m:t>
                    </m:r>
                  </m:oMath>
                </a14:m>
                <a:r>
                  <a:rPr lang="es-MX" sz="2400" dirty="0" smtClean="0">
                    <a:latin typeface="Times New Roman" panose="02020603050405020304" pitchFamily="18" charset="0"/>
                    <a:cs typeface="Times New Roman" panose="02020603050405020304" pitchFamily="18" charset="0"/>
                  </a:rPr>
                  <a:t>     </a:t>
                </a:r>
                <a:r>
                  <a:rPr lang="es-MX" sz="2400" dirty="0"/>
                  <a:t>Función mixta</a:t>
                </a:r>
              </a:p>
              <a:p>
                <a:pPr marL="0" indent="0">
                  <a:lnSpc>
                    <a:spcPct val="100000"/>
                  </a:lnSpc>
                  <a:spcBef>
                    <a:spcPts val="600"/>
                  </a:spcBef>
                  <a:buNone/>
                </a:pPr>
                <a14:m>
                  <m:oMath xmlns:m="http://schemas.openxmlformats.org/officeDocument/2006/math">
                    <m:r>
                      <a:rPr lang="es-MX" sz="2400" i="1">
                        <a:latin typeface="Cambria Math" panose="02040503050406030204" pitchFamily="18" charset="0"/>
                      </a:rPr>
                      <m:t>𝑓</m:t>
                    </m:r>
                    <m:d>
                      <m:dPr>
                        <m:ctrlPr>
                          <a:rPr lang="es-MX" sz="2400" i="1">
                            <a:latin typeface="Cambria Math" panose="02040503050406030204" pitchFamily="18" charset="0"/>
                          </a:rPr>
                        </m:ctrlPr>
                      </m:dPr>
                      <m:e>
                        <m:r>
                          <a:rPr lang="es-MX" sz="2400" i="1">
                            <a:latin typeface="Cambria Math" panose="02040503050406030204" pitchFamily="18" charset="0"/>
                          </a:rPr>
                          <m:t>𝑥</m:t>
                        </m:r>
                      </m:e>
                    </m:d>
                    <m:r>
                      <a:rPr lang="es-MX" sz="2400" i="1">
                        <a:latin typeface="Cambria Math" panose="02040503050406030204" pitchFamily="18" charset="0"/>
                      </a:rPr>
                      <m:t>=</m:t>
                    </m:r>
                    <m:r>
                      <a:rPr lang="es-MX" sz="2400" i="1">
                        <a:latin typeface="Cambria Math" panose="02040503050406030204" pitchFamily="18" charset="0"/>
                      </a:rPr>
                      <m:t>𝑎</m:t>
                    </m:r>
                    <m:sSup>
                      <m:sSupPr>
                        <m:ctrlPr>
                          <a:rPr lang="es-MX" sz="2400" i="1">
                            <a:latin typeface="Cambria Math" panose="02040503050406030204" pitchFamily="18" charset="0"/>
                          </a:rPr>
                        </m:ctrlPr>
                      </m:sSupPr>
                      <m:e>
                        <m:r>
                          <a:rPr lang="es-MX" sz="2400" i="1">
                            <a:latin typeface="Cambria Math" panose="02040503050406030204" pitchFamily="18" charset="0"/>
                          </a:rPr>
                          <m:t>𝑥</m:t>
                        </m:r>
                      </m:e>
                      <m:sup>
                        <m:r>
                          <a:rPr lang="es-MX" sz="2400" i="1">
                            <a:latin typeface="Cambria Math" panose="02040503050406030204" pitchFamily="18" charset="0"/>
                          </a:rPr>
                          <m:t>2</m:t>
                        </m:r>
                      </m:sup>
                    </m:sSup>
                    <m:r>
                      <a:rPr lang="es-MX" sz="2400" i="1">
                        <a:latin typeface="Cambria Math" panose="02040503050406030204" pitchFamily="18" charset="0"/>
                      </a:rPr>
                      <m:t>+</m:t>
                    </m:r>
                    <m:r>
                      <a:rPr lang="es-MX" sz="2400" i="1">
                        <a:latin typeface="Cambria Math" panose="02040503050406030204" pitchFamily="18" charset="0"/>
                      </a:rPr>
                      <m:t>𝑐</m:t>
                    </m:r>
                  </m:oMath>
                </a14:m>
                <a:r>
                  <a:rPr lang="es-MX" sz="2400" dirty="0" smtClean="0"/>
                  <a:t>         </a:t>
                </a:r>
                <a:r>
                  <a:rPr lang="es-MX" sz="2400" dirty="0"/>
                  <a:t>Función </a:t>
                </a:r>
                <a:r>
                  <a:rPr lang="es-MX" sz="2400" dirty="0" smtClean="0"/>
                  <a:t>pura</a:t>
                </a:r>
                <a:endParaRPr lang="es-MX" sz="2400" dirty="0"/>
              </a:p>
            </p:txBody>
          </p:sp>
        </mc:Choice>
        <mc:Fallback xmlns="">
          <p:sp>
            <p:nvSpPr>
              <p:cNvPr id="17411" name="2 Marcador de contenido"/>
              <p:cNvSpPr>
                <a:spLocks noGrp="1" noRot="1" noChangeAspect="1" noMove="1" noResize="1" noEditPoints="1" noAdjustHandles="1" noChangeArrowheads="1" noChangeShapeType="1" noTextEdit="1"/>
              </p:cNvSpPr>
              <p:nvPr>
                <p:ph idx="1"/>
              </p:nvPr>
            </p:nvSpPr>
            <p:spPr>
              <a:xfrm>
                <a:off x="509747" y="1606137"/>
                <a:ext cx="5217459" cy="4471108"/>
              </a:xfrm>
              <a:blipFill rotWithShape="0">
                <a:blip r:embed="rId2"/>
                <a:stretch>
                  <a:fillRect l="-1869" t="-1090" r="-1752"/>
                </a:stretch>
              </a:blipFill>
            </p:spPr>
            <p:txBody>
              <a:bodyPr/>
              <a:lstStyle/>
              <a:p>
                <a:r>
                  <a:rPr lang="es-MX">
                    <a:noFill/>
                  </a:rPr>
                  <a:t> </a:t>
                </a:r>
              </a:p>
            </p:txBody>
          </p:sp>
        </mc:Fallback>
      </mc:AlternateContent>
      <p:pic>
        <p:nvPicPr>
          <p:cNvPr id="3" name="Imagen 2" descr="Recorte de pantalla"/>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87206" y="1535797"/>
            <a:ext cx="4152669" cy="4680000"/>
          </a:xfrm>
          <a:prstGeom prst="rect">
            <a:avLst/>
          </a:prstGeom>
        </p:spPr>
      </p:pic>
      <p:sp>
        <p:nvSpPr>
          <p:cNvPr id="2" name="Marcador de número de diapositiva 1"/>
          <p:cNvSpPr>
            <a:spLocks noGrp="1"/>
          </p:cNvSpPr>
          <p:nvPr>
            <p:ph type="sldNum" sz="quarter" idx="12"/>
          </p:nvPr>
        </p:nvSpPr>
        <p:spPr/>
        <p:txBody>
          <a:bodyPr/>
          <a:lstStyle/>
          <a:p>
            <a:fld id="{03AFEF53-0496-429C-AE83-CAA04853D0D0}" type="slidenum">
              <a:rPr lang="es-MX" smtClean="0"/>
              <a:t>15</a:t>
            </a:fld>
            <a:endParaRPr lang="es-MX"/>
          </a:p>
        </p:txBody>
      </p:sp>
    </p:spTree>
    <p:extLst>
      <p:ext uri="{BB962C8B-B14F-4D97-AF65-F5344CB8AC3E}">
        <p14:creationId xmlns:p14="http://schemas.microsoft.com/office/powerpoint/2010/main" val="22541994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984739"/>
            <a:ext cx="10515600" cy="2063262"/>
          </a:xfrm>
        </p:spPr>
        <p:txBody>
          <a:bodyPr/>
          <a:lstStyle/>
          <a:p>
            <a:r>
              <a:rPr lang="es-MX" dirty="0"/>
              <a:t>La gráfica de la función cuadrática </a:t>
            </a:r>
            <a:r>
              <a:rPr lang="es-MX" i="1" dirty="0"/>
              <a:t>se </a:t>
            </a:r>
            <a:r>
              <a:rPr lang="es-MX" dirty="0" smtClean="0"/>
              <a:t>llama </a:t>
            </a:r>
            <a:r>
              <a:rPr lang="es-MX" b="1" dirty="0" smtClean="0"/>
              <a:t>parábola</a:t>
            </a:r>
            <a:r>
              <a:rPr lang="es-MX" dirty="0" smtClean="0"/>
              <a:t>. </a:t>
            </a:r>
          </a:p>
          <a:p>
            <a:r>
              <a:rPr lang="es-MX" dirty="0" smtClean="0"/>
              <a:t>Si </a:t>
            </a:r>
            <a:r>
              <a:rPr lang="es-MX" i="1" dirty="0" smtClean="0">
                <a:latin typeface="Times New Roman" panose="02020603050405020304" pitchFamily="18" charset="0"/>
                <a:cs typeface="Times New Roman" panose="02020603050405020304" pitchFamily="18" charset="0"/>
              </a:rPr>
              <a:t>a</a:t>
            </a:r>
            <a:r>
              <a:rPr lang="es-MX" dirty="0" smtClean="0">
                <a:latin typeface="Times New Roman" panose="02020603050405020304" pitchFamily="18" charset="0"/>
                <a:cs typeface="Times New Roman" panose="02020603050405020304" pitchFamily="18" charset="0"/>
              </a:rPr>
              <a:t> &gt; 0</a:t>
            </a:r>
            <a:r>
              <a:rPr lang="es-MX" dirty="0" smtClean="0"/>
              <a:t>, la gráfica </a:t>
            </a:r>
            <a:r>
              <a:rPr lang="es-MX" dirty="0"/>
              <a:t>se extiende hacia arriba de manera indefinida y decimos que la </a:t>
            </a:r>
            <a:r>
              <a:rPr lang="es-MX" dirty="0" smtClean="0"/>
              <a:t>parábola </a:t>
            </a:r>
            <a:r>
              <a:rPr lang="es-MX" i="1" dirty="0" smtClean="0"/>
              <a:t>abre </a:t>
            </a:r>
            <a:r>
              <a:rPr lang="es-MX" i="1" dirty="0"/>
              <a:t>hacia </a:t>
            </a:r>
            <a:r>
              <a:rPr lang="es-MX" i="1" dirty="0" smtClean="0"/>
              <a:t>arriba</a:t>
            </a:r>
            <a:r>
              <a:rPr lang="es-MX" dirty="0" smtClean="0"/>
              <a:t>. </a:t>
            </a:r>
          </a:p>
          <a:p>
            <a:r>
              <a:rPr lang="es-MX" dirty="0" smtClean="0"/>
              <a:t>Si </a:t>
            </a:r>
            <a:r>
              <a:rPr lang="es-MX" i="1" dirty="0" smtClean="0">
                <a:latin typeface="Times New Roman" panose="02020603050405020304" pitchFamily="18" charset="0"/>
                <a:cs typeface="Times New Roman" panose="02020603050405020304" pitchFamily="18" charset="0"/>
              </a:rPr>
              <a:t>a</a:t>
            </a:r>
            <a:r>
              <a:rPr lang="es-MX" dirty="0" smtClean="0">
                <a:latin typeface="Times New Roman" panose="02020603050405020304" pitchFamily="18" charset="0"/>
                <a:cs typeface="Times New Roman" panose="02020603050405020304" pitchFamily="18" charset="0"/>
              </a:rPr>
              <a:t> &lt; 0</a:t>
            </a:r>
            <a:r>
              <a:rPr lang="es-MX" dirty="0" smtClean="0"/>
              <a:t>, </a:t>
            </a:r>
            <a:r>
              <a:rPr lang="es-MX" dirty="0"/>
              <a:t>entonces la </a:t>
            </a:r>
            <a:r>
              <a:rPr lang="es-MX" dirty="0" smtClean="0"/>
              <a:t>parábola </a:t>
            </a:r>
            <a:r>
              <a:rPr lang="es-MX" i="1" dirty="0" smtClean="0"/>
              <a:t>abre </a:t>
            </a:r>
            <a:r>
              <a:rPr lang="es-MX" i="1" dirty="0"/>
              <a:t>hacia abajo</a:t>
            </a:r>
            <a:endParaRPr lang="es-MX" dirty="0"/>
          </a:p>
        </p:txBody>
      </p:sp>
      <p:pic>
        <p:nvPicPr>
          <p:cNvPr id="7" name="Imagen 6"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71928" y="3300663"/>
            <a:ext cx="7284253" cy="3240000"/>
          </a:xfrm>
          <a:prstGeom prst="rect">
            <a:avLst/>
          </a:prstGeom>
        </p:spPr>
      </p:pic>
      <p:sp>
        <p:nvSpPr>
          <p:cNvPr id="2" name="Marcador de número de diapositiva 1"/>
          <p:cNvSpPr>
            <a:spLocks noGrp="1"/>
          </p:cNvSpPr>
          <p:nvPr>
            <p:ph type="sldNum" sz="quarter" idx="12"/>
          </p:nvPr>
        </p:nvSpPr>
        <p:spPr/>
        <p:txBody>
          <a:bodyPr/>
          <a:lstStyle/>
          <a:p>
            <a:fld id="{03AFEF53-0496-429C-AE83-CAA04853D0D0}" type="slidenum">
              <a:rPr lang="es-MX" smtClean="0"/>
              <a:t>16</a:t>
            </a:fld>
            <a:endParaRPr lang="es-MX"/>
          </a:p>
        </p:txBody>
      </p:sp>
    </p:spTree>
    <p:extLst>
      <p:ext uri="{BB962C8B-B14F-4D97-AF65-F5344CB8AC3E}">
        <p14:creationId xmlns:p14="http://schemas.microsoft.com/office/powerpoint/2010/main" val="11202984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529389"/>
                <a:ext cx="10515600" cy="5647574"/>
              </a:xfrm>
            </p:spPr>
            <p:txBody>
              <a:bodyPr>
                <a:normAutofit/>
              </a:bodyPr>
              <a:lstStyle/>
              <a:p>
                <a:r>
                  <a:rPr lang="es-MX" sz="2400" dirty="0" smtClean="0"/>
                  <a:t>Cada parábola es </a:t>
                </a:r>
                <a:r>
                  <a:rPr lang="es-MX" sz="2400" i="1" dirty="0"/>
                  <a:t>simétrica </a:t>
                </a:r>
                <a:r>
                  <a:rPr lang="es-MX" sz="2400" dirty="0"/>
                  <a:t>con respecto a una recta vertical</a:t>
                </a:r>
                <a:r>
                  <a:rPr lang="es-MX" sz="2400" dirty="0" smtClean="0"/>
                  <a:t>, llamada </a:t>
                </a:r>
                <a:r>
                  <a:rPr lang="es-MX" sz="2400" dirty="0"/>
                  <a:t>el </a:t>
                </a:r>
                <a:r>
                  <a:rPr lang="es-MX" sz="2400" b="1" dirty="0"/>
                  <a:t>eje de simetría </a:t>
                </a:r>
                <a:r>
                  <a:rPr lang="es-MX" sz="2400" dirty="0"/>
                  <a:t>de la parábola. </a:t>
                </a:r>
                <a:endParaRPr lang="es-MX" sz="2400" dirty="0" smtClean="0"/>
              </a:p>
              <a:p>
                <a:r>
                  <a:rPr lang="es-MX" sz="2400" dirty="0" smtClean="0"/>
                  <a:t>También </a:t>
                </a:r>
                <a:r>
                  <a:rPr lang="es-MX" sz="2400" dirty="0"/>
                  <a:t>muestra puntos marcados como </a:t>
                </a:r>
                <a:r>
                  <a:rPr lang="es-MX" sz="2400" b="1" dirty="0"/>
                  <a:t>vértice, </a:t>
                </a:r>
                <a:r>
                  <a:rPr lang="es-MX" sz="2400" dirty="0"/>
                  <a:t>donde </a:t>
                </a:r>
                <a:r>
                  <a:rPr lang="es-MX" sz="2400" dirty="0" smtClean="0"/>
                  <a:t>el eje </a:t>
                </a:r>
                <a:r>
                  <a:rPr lang="es-MX" sz="2400" dirty="0"/>
                  <a:t>corta a la parábola. Si , el vértice es el punto </a:t>
                </a:r>
                <a:r>
                  <a:rPr lang="es-MX" sz="2400" dirty="0" smtClean="0"/>
                  <a:t>más bajo </a:t>
                </a:r>
                <a:r>
                  <a:rPr lang="es-MX" sz="2400" dirty="0"/>
                  <a:t>de la parábola</a:t>
                </a:r>
                <a:r>
                  <a:rPr lang="es-MX" sz="2400" dirty="0" smtClean="0"/>
                  <a:t>.</a:t>
                </a:r>
              </a:p>
              <a:p>
                <a:pPr marL="0" indent="0">
                  <a:buNone/>
                </a:pPr>
                <a:endParaRPr lang="es-MX" sz="2400" dirty="0" smtClean="0"/>
              </a:p>
              <a:p>
                <a:pPr marL="0" indent="0">
                  <a:buNone/>
                </a:pPr>
                <a:r>
                  <a:rPr lang="es-MX" sz="2400" dirty="0" smtClean="0"/>
                  <a:t>En general, para la gráfica de una función cuadrática </a:t>
                </a:r>
                <a:r>
                  <a:rPr lang="es-MX" sz="2400" i="1" dirty="0" smtClean="0">
                    <a:latin typeface="Times New Roman" panose="02020603050405020304" pitchFamily="18" charset="0"/>
                    <a:cs typeface="Times New Roman" panose="02020603050405020304" pitchFamily="18" charset="0"/>
                  </a:rPr>
                  <a:t>y</a:t>
                </a:r>
                <a:r>
                  <a:rPr lang="es-MX" sz="2400" dirty="0" smtClean="0">
                    <a:latin typeface="Times New Roman" panose="02020603050405020304" pitchFamily="18" charset="0"/>
                    <a:cs typeface="Times New Roman" panose="02020603050405020304" pitchFamily="18" charset="0"/>
                  </a:rPr>
                  <a:t> = </a:t>
                </a:r>
                <a:r>
                  <a:rPr lang="es-MX" sz="2400" i="1" dirty="0" smtClean="0">
                    <a:latin typeface="Times New Roman" panose="02020603050405020304" pitchFamily="18" charset="0"/>
                    <a:cs typeface="Times New Roman" panose="02020603050405020304" pitchFamily="18" charset="0"/>
                  </a:rPr>
                  <a:t>f</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a</a:t>
                </a:r>
                <a:r>
                  <a:rPr lang="es-MX" sz="2400" i="1" dirty="0" smtClean="0">
                    <a:latin typeface="Times New Roman" panose="02020603050405020304" pitchFamily="18" charset="0"/>
                    <a:cs typeface="Times New Roman" panose="02020603050405020304" pitchFamily="18" charset="0"/>
                  </a:rPr>
                  <a:t>x</a:t>
                </a:r>
                <a:r>
                  <a:rPr lang="es-MX" sz="2400" baseline="30000" dirty="0" smtClean="0">
                    <a:latin typeface="Times New Roman" panose="02020603050405020304" pitchFamily="18" charset="0"/>
                    <a:cs typeface="Times New Roman" panose="02020603050405020304" pitchFamily="18" charset="0"/>
                  </a:rPr>
                  <a:t>2</a:t>
                </a:r>
                <a:r>
                  <a:rPr lang="es-MX" sz="2400" dirty="0" smtClean="0">
                    <a:latin typeface="Times New Roman" panose="02020603050405020304" pitchFamily="18" charset="0"/>
                    <a:cs typeface="Times New Roman" panose="02020603050405020304" pitchFamily="18" charset="0"/>
                  </a:rPr>
                  <a:t> +</a:t>
                </a:r>
                <a:r>
                  <a:rPr lang="es-MX" sz="2400" i="1" dirty="0" err="1" smtClean="0">
                    <a:latin typeface="Times New Roman" panose="02020603050405020304" pitchFamily="18" charset="0"/>
                    <a:cs typeface="Times New Roman" panose="02020603050405020304" pitchFamily="18" charset="0"/>
                  </a:rPr>
                  <a:t>bx</a:t>
                </a:r>
                <a:r>
                  <a:rPr lang="es-MX" sz="2400" dirty="0" smtClean="0">
                    <a:latin typeface="Times New Roman" panose="02020603050405020304" pitchFamily="18" charset="0"/>
                    <a:cs typeface="Times New Roman" panose="02020603050405020304" pitchFamily="18" charset="0"/>
                  </a:rPr>
                  <a:t> + </a:t>
                </a:r>
                <a:r>
                  <a:rPr lang="es-MX" sz="2400" i="1" dirty="0" smtClean="0">
                    <a:latin typeface="Times New Roman" panose="02020603050405020304" pitchFamily="18" charset="0"/>
                    <a:cs typeface="Times New Roman" panose="02020603050405020304" pitchFamily="18" charset="0"/>
                  </a:rPr>
                  <a:t>c</a:t>
                </a:r>
                <a:r>
                  <a:rPr lang="es-MX" sz="2400" dirty="0" smtClean="0"/>
                  <a:t> es una parábola</a:t>
                </a:r>
              </a:p>
              <a:p>
                <a:pPr marL="514350" indent="-514350">
                  <a:buAutoNum type="arabicPeriod"/>
                </a:pPr>
                <a:r>
                  <a:rPr lang="es-MX" sz="2400" dirty="0" smtClean="0"/>
                  <a:t>Si </a:t>
                </a:r>
                <a:r>
                  <a:rPr lang="es-MX" sz="2400" i="1" dirty="0" smtClean="0">
                    <a:latin typeface="Times New Roman" panose="02020603050405020304" pitchFamily="18" charset="0"/>
                    <a:cs typeface="Times New Roman" panose="02020603050405020304" pitchFamily="18" charset="0"/>
                  </a:rPr>
                  <a:t>a</a:t>
                </a:r>
                <a:r>
                  <a:rPr lang="es-MX" sz="2400" dirty="0" smtClean="0">
                    <a:latin typeface="Times New Roman" panose="02020603050405020304" pitchFamily="18" charset="0"/>
                    <a:cs typeface="Times New Roman" panose="02020603050405020304" pitchFamily="18" charset="0"/>
                  </a:rPr>
                  <a:t> &gt; 0</a:t>
                </a:r>
                <a:r>
                  <a:rPr lang="es-MX" sz="2400" dirty="0" smtClean="0"/>
                  <a:t>, la parábola abre hacia arriba. Si </a:t>
                </a:r>
                <a:r>
                  <a:rPr lang="es-MX" sz="2400" i="1" dirty="0" smtClean="0">
                    <a:latin typeface="Times New Roman" panose="02020603050405020304" pitchFamily="18" charset="0"/>
                    <a:cs typeface="Times New Roman" panose="02020603050405020304" pitchFamily="18" charset="0"/>
                  </a:rPr>
                  <a:t>a</a:t>
                </a:r>
                <a:r>
                  <a:rPr lang="es-MX" sz="2400" dirty="0" smtClean="0">
                    <a:latin typeface="Times New Roman" panose="02020603050405020304" pitchFamily="18" charset="0"/>
                    <a:cs typeface="Times New Roman" panose="02020603050405020304" pitchFamily="18" charset="0"/>
                  </a:rPr>
                  <a:t> &lt; 0</a:t>
                </a:r>
                <a:r>
                  <a:rPr lang="es-MX" sz="2400" dirty="0" smtClean="0"/>
                  <a:t>, abre hacia abajo</a:t>
                </a:r>
              </a:p>
              <a:p>
                <a:pPr marL="514350" indent="-514350">
                  <a:buAutoNum type="arabicPeriod"/>
                </a:pPr>
                <a:r>
                  <a:rPr lang="es-MX" sz="2400" dirty="0" smtClean="0"/>
                  <a:t>El vértice es </a:t>
                </a:r>
                <a14:m>
                  <m:oMath xmlns:m="http://schemas.openxmlformats.org/officeDocument/2006/math">
                    <m:d>
                      <m:dPr>
                        <m:ctrlPr>
                          <a:rPr lang="es-MX" sz="2400" i="1" smtClean="0">
                            <a:latin typeface="Cambria Math" panose="02040503050406030204" pitchFamily="18" charset="0"/>
                          </a:rPr>
                        </m:ctrlPr>
                      </m:dPr>
                      <m:e>
                        <m:r>
                          <a:rPr lang="es-MX" sz="2400" b="0" i="1" smtClean="0">
                            <a:latin typeface="Cambria Math" panose="02040503050406030204" pitchFamily="18" charset="0"/>
                          </a:rPr>
                          <m:t>−</m:t>
                        </m:r>
                        <m:f>
                          <m:fPr>
                            <m:ctrlPr>
                              <a:rPr lang="es-MX" sz="2400" b="0" i="1" smtClean="0">
                                <a:latin typeface="Cambria Math" panose="02040503050406030204" pitchFamily="18" charset="0"/>
                              </a:rPr>
                            </m:ctrlPr>
                          </m:fPr>
                          <m:num>
                            <m:r>
                              <a:rPr lang="es-MX" sz="2400" b="0" i="1" smtClean="0">
                                <a:latin typeface="Cambria Math" panose="02040503050406030204" pitchFamily="18" charset="0"/>
                              </a:rPr>
                              <m:t>𝑏</m:t>
                            </m:r>
                          </m:num>
                          <m:den>
                            <m:r>
                              <a:rPr lang="es-MX" sz="2400" b="0" i="1" smtClean="0">
                                <a:latin typeface="Cambria Math" panose="02040503050406030204" pitchFamily="18" charset="0"/>
                              </a:rPr>
                              <m:t>2</m:t>
                            </m:r>
                            <m:r>
                              <a:rPr lang="es-MX" sz="2400" b="0" i="1" smtClean="0">
                                <a:latin typeface="Cambria Math" panose="02040503050406030204" pitchFamily="18" charset="0"/>
                              </a:rPr>
                              <m:t>𝑎</m:t>
                            </m:r>
                          </m:den>
                        </m:f>
                        <m:r>
                          <a:rPr lang="es-MX" sz="2400" b="0" i="1" smtClean="0">
                            <a:latin typeface="Cambria Math" panose="02040503050406030204" pitchFamily="18" charset="0"/>
                          </a:rPr>
                          <m:t>,</m:t>
                        </m:r>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i="1">
                                <a:latin typeface="Cambria Math" panose="02040503050406030204" pitchFamily="18" charset="0"/>
                              </a:rPr>
                              <m:t>−</m:t>
                            </m:r>
                            <m:f>
                              <m:fPr>
                                <m:ctrlPr>
                                  <a:rPr lang="es-MX" sz="2400" i="1">
                                    <a:latin typeface="Cambria Math" panose="02040503050406030204" pitchFamily="18" charset="0"/>
                                  </a:rPr>
                                </m:ctrlPr>
                              </m:fPr>
                              <m:num>
                                <m:r>
                                  <a:rPr lang="es-MX" sz="2400" i="1">
                                    <a:latin typeface="Cambria Math" panose="02040503050406030204" pitchFamily="18" charset="0"/>
                                  </a:rPr>
                                  <m:t>𝑏</m:t>
                                </m:r>
                              </m:num>
                              <m:den>
                                <m:r>
                                  <a:rPr lang="es-MX" sz="2400" i="1">
                                    <a:latin typeface="Cambria Math" panose="02040503050406030204" pitchFamily="18" charset="0"/>
                                  </a:rPr>
                                  <m:t>2</m:t>
                                </m:r>
                                <m:r>
                                  <a:rPr lang="es-MX" sz="2400" i="1">
                                    <a:latin typeface="Cambria Math" panose="02040503050406030204" pitchFamily="18" charset="0"/>
                                  </a:rPr>
                                  <m:t>𝑎</m:t>
                                </m:r>
                              </m:den>
                            </m:f>
                          </m:e>
                        </m:d>
                      </m:e>
                    </m:d>
                  </m:oMath>
                </a14:m>
                <a:endParaRPr lang="es-MX" sz="2400" dirty="0" smtClean="0"/>
              </a:p>
              <a:p>
                <a:pPr marL="514350" indent="-514350">
                  <a:buAutoNum type="arabicPeriod"/>
                </a:pPr>
                <a:r>
                  <a:rPr lang="es-MX" sz="2400" dirty="0" smtClean="0"/>
                  <a:t>La intersección </a:t>
                </a:r>
                <a:r>
                  <a:rPr lang="es-MX" sz="2400" i="1" dirty="0" smtClean="0">
                    <a:latin typeface="Times New Roman" panose="02020603050405020304" pitchFamily="18" charset="0"/>
                    <a:cs typeface="Times New Roman" panose="02020603050405020304" pitchFamily="18" charset="0"/>
                  </a:rPr>
                  <a:t>y</a:t>
                </a:r>
                <a:r>
                  <a:rPr lang="es-MX" sz="2400" dirty="0" smtClean="0"/>
                  <a:t> es </a:t>
                </a:r>
                <a:r>
                  <a:rPr lang="es-MX" sz="2400" i="1" dirty="0" smtClean="0">
                    <a:latin typeface="Times New Roman" panose="02020603050405020304" pitchFamily="18" charset="0"/>
                    <a:cs typeface="Times New Roman" panose="02020603050405020304" pitchFamily="18" charset="0"/>
                  </a:rPr>
                  <a:t>c</a:t>
                </a:r>
                <a:endParaRPr lang="es-MX" sz="2400" i="1" dirty="0">
                  <a:latin typeface="Times New Roman" panose="02020603050405020304" pitchFamily="18" charset="0"/>
                  <a:cs typeface="Times New Roman" panose="02020603050405020304" pitchFamily="18" charset="0"/>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529389"/>
                <a:ext cx="10515600" cy="5647574"/>
              </a:xfrm>
              <a:blipFill rotWithShape="0">
                <a:blip r:embed="rId2"/>
                <a:stretch>
                  <a:fillRect l="-928" t="-1512"/>
                </a:stretch>
              </a:blipFill>
            </p:spPr>
            <p:txBody>
              <a:bodyPr/>
              <a:lstStyle/>
              <a:p>
                <a:r>
                  <a:rPr lang="es-MX">
                    <a:noFill/>
                  </a:rPr>
                  <a:t> </a:t>
                </a:r>
              </a:p>
            </p:txBody>
          </p:sp>
        </mc:Fallback>
      </mc:AlternateContent>
      <p:sp>
        <p:nvSpPr>
          <p:cNvPr id="2" name="Marcador de número de diapositiva 1"/>
          <p:cNvSpPr>
            <a:spLocks noGrp="1"/>
          </p:cNvSpPr>
          <p:nvPr>
            <p:ph type="sldNum" sz="quarter" idx="12"/>
          </p:nvPr>
        </p:nvSpPr>
        <p:spPr/>
        <p:txBody>
          <a:bodyPr/>
          <a:lstStyle/>
          <a:p>
            <a:fld id="{03AFEF53-0496-429C-AE83-CAA04853D0D0}" type="slidenum">
              <a:rPr lang="es-MX" smtClean="0"/>
              <a:t>17</a:t>
            </a:fld>
            <a:endParaRPr lang="es-MX"/>
          </a:p>
        </p:txBody>
      </p:sp>
    </p:spTree>
    <p:extLst>
      <p:ext uri="{BB962C8B-B14F-4D97-AF65-F5344CB8AC3E}">
        <p14:creationId xmlns:p14="http://schemas.microsoft.com/office/powerpoint/2010/main" val="3129212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838200" y="365126"/>
            <a:ext cx="10515600" cy="657226"/>
          </a:xfrm>
        </p:spPr>
        <p:txBody>
          <a:bodyPr>
            <a:normAutofit/>
          </a:bodyPr>
          <a:lstStyle/>
          <a:p>
            <a:pPr algn="ctr"/>
            <a:r>
              <a:rPr lang="es-MX" sz="3600" b="1" dirty="0" smtClean="0">
                <a:solidFill>
                  <a:srgbClr val="C00000"/>
                </a:solidFill>
                <a:effectLst>
                  <a:outerShdw blurRad="38100" dist="38100" dir="2700000" algn="tl">
                    <a:srgbClr val="000000">
                      <a:alpha val="43137"/>
                    </a:srgbClr>
                  </a:outerShdw>
                </a:effectLst>
              </a:rPr>
              <a:t>Función Racional</a:t>
            </a:r>
          </a:p>
        </p:txBody>
      </p:sp>
      <mc:AlternateContent xmlns:mc="http://schemas.openxmlformats.org/markup-compatibility/2006" xmlns:a14="http://schemas.microsoft.com/office/drawing/2010/main">
        <mc:Choice Requires="a14">
          <p:sp>
            <p:nvSpPr>
              <p:cNvPr id="8195" name="2 Marcador de contenido"/>
              <p:cNvSpPr>
                <a:spLocks noGrp="1"/>
              </p:cNvSpPr>
              <p:nvPr>
                <p:ph idx="1"/>
              </p:nvPr>
            </p:nvSpPr>
            <p:spPr>
              <a:xfrm>
                <a:off x="588936" y="2380129"/>
                <a:ext cx="5507064" cy="4120685"/>
              </a:xfrm>
            </p:spPr>
            <p:txBody>
              <a:bodyPr>
                <a:normAutofit/>
              </a:bodyPr>
              <a:lstStyle/>
              <a:p>
                <a:pPr marL="0" indent="0">
                  <a:buNone/>
                </a:pPr>
                <a:r>
                  <a:rPr lang="es-MX" sz="2400" dirty="0" smtClean="0"/>
                  <a:t>Es aquella que puede escribirse como el cociente de dos polinomios. </a:t>
                </a:r>
              </a:p>
              <a:p>
                <a:pPr marL="0" indent="0">
                  <a:buNone/>
                </a:pPr>
                <a14:m>
                  <m:oMathPara xmlns:m="http://schemas.openxmlformats.org/officeDocument/2006/math">
                    <m:oMathParaPr>
                      <m:jc m:val="centerGroup"/>
                    </m:oMathParaPr>
                    <m:oMath xmlns:m="http://schemas.openxmlformats.org/officeDocument/2006/math">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f>
                        <m:fPr>
                          <m:ctrlPr>
                            <a:rPr lang="es-MX" sz="2400" b="0" i="1" smtClean="0">
                              <a:latin typeface="Cambria Math" panose="02040503050406030204" pitchFamily="18" charset="0"/>
                            </a:rPr>
                          </m:ctrlPr>
                        </m:fPr>
                        <m:num>
                          <m:r>
                            <a:rPr lang="es-MX" sz="2400" b="0" i="1" smtClean="0">
                              <a:latin typeface="Cambria Math" panose="02040503050406030204" pitchFamily="18" charset="0"/>
                            </a:rPr>
                            <m:t>𝑝</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num>
                        <m:den>
                          <m:r>
                            <a:rPr lang="es-MX" sz="2400" b="0" i="1" smtClean="0">
                              <a:latin typeface="Cambria Math" panose="02040503050406030204" pitchFamily="18" charset="0"/>
                            </a:rPr>
                            <m:t>𝑞</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den>
                      </m:f>
                    </m:oMath>
                  </m:oMathPara>
                </a14:m>
                <a:endParaRPr lang="es-MX" sz="2400" dirty="0" smtClean="0"/>
              </a:p>
              <a:p>
                <a:pPr marL="0" indent="0">
                  <a:buNone/>
                </a:pPr>
                <a14:m>
                  <m:oMathPara xmlns:m="http://schemas.openxmlformats.org/officeDocument/2006/math">
                    <m:oMathParaPr>
                      <m:jc m:val="centerGroup"/>
                    </m:oMathParaPr>
                    <m:oMath xmlns:m="http://schemas.openxmlformats.org/officeDocument/2006/math">
                      <m:r>
                        <a:rPr lang="es-MX" sz="2400" b="0" i="1" smtClean="0">
                          <a:latin typeface="Cambria Math" panose="02040503050406030204" pitchFamily="18" charset="0"/>
                        </a:rPr>
                        <m:t>𝑞</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ea typeface="Cambria Math" panose="02040503050406030204" pitchFamily="18" charset="0"/>
                        </a:rPr>
                        <m:t>≠0</m:t>
                      </m:r>
                    </m:oMath>
                  </m:oMathPara>
                </a14:m>
                <a:endParaRPr lang="es-MX" sz="2400" dirty="0" smtClean="0"/>
              </a:p>
              <a:p>
                <a:pPr marL="0" indent="0">
                  <a:buNone/>
                </a:pPr>
                <a14:m>
                  <m:oMath xmlns:m="http://schemas.openxmlformats.org/officeDocument/2006/math">
                    <m:r>
                      <a:rPr lang="es-MX" sz="2400" b="0" i="1" smtClean="0">
                        <a:latin typeface="Cambria Math" panose="02040503050406030204" pitchFamily="18" charset="0"/>
                      </a:rPr>
                      <m:t>𝑝</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  </m:t>
                    </m:r>
                    <m:r>
                      <a:rPr lang="es-MX" sz="2400" b="0" i="1" smtClean="0">
                        <a:latin typeface="Cambria Math" panose="02040503050406030204" pitchFamily="18" charset="0"/>
                      </a:rPr>
                      <m:t>𝑞</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oMath>
                </a14:m>
                <a:r>
                  <a:rPr lang="es-MX" sz="2400" dirty="0" smtClean="0"/>
                  <a:t> son polinomios</a:t>
                </a:r>
              </a:p>
              <a:p>
                <a:pPr marL="0" indent="0">
                  <a:buNone/>
                </a:pPr>
                <a:endParaRPr lang="es-MX" sz="2400" dirty="0" smtClean="0"/>
              </a:p>
              <a:p>
                <a:pPr marL="0" indent="0">
                  <a:buNone/>
                </a:pPr>
                <a:r>
                  <a:rPr lang="es-MX" sz="2400" dirty="0" smtClean="0"/>
                  <a:t>Toda función </a:t>
                </a:r>
                <a:r>
                  <a:rPr lang="es-MX" sz="2400" dirty="0" err="1" smtClean="0"/>
                  <a:t>polinomial</a:t>
                </a:r>
                <a:r>
                  <a:rPr lang="es-MX" sz="2400" dirty="0" smtClean="0"/>
                  <a:t> es una función racional</a:t>
                </a:r>
              </a:p>
              <a:p>
                <a:endParaRPr lang="es-MX" sz="2400" dirty="0" smtClean="0"/>
              </a:p>
            </p:txBody>
          </p:sp>
        </mc:Choice>
        <mc:Fallback xmlns="">
          <p:sp>
            <p:nvSpPr>
              <p:cNvPr id="8195" name="2 Marcador de contenido"/>
              <p:cNvSpPr>
                <a:spLocks noGrp="1" noRot="1" noChangeAspect="1" noMove="1" noResize="1" noEditPoints="1" noAdjustHandles="1" noChangeArrowheads="1" noChangeShapeType="1" noTextEdit="1"/>
              </p:cNvSpPr>
              <p:nvPr>
                <p:ph idx="1"/>
              </p:nvPr>
            </p:nvSpPr>
            <p:spPr>
              <a:xfrm>
                <a:off x="588936" y="2380129"/>
                <a:ext cx="5507064" cy="4120685"/>
              </a:xfrm>
              <a:blipFill rotWithShape="0">
                <a:blip r:embed="rId2"/>
                <a:stretch>
                  <a:fillRect l="-1772" t="-2071"/>
                </a:stretch>
              </a:blipFill>
            </p:spPr>
            <p:txBody>
              <a:bodyPr/>
              <a:lstStyle/>
              <a:p>
                <a:r>
                  <a:rPr lang="es-MX">
                    <a:noFill/>
                  </a:rPr>
                  <a:t> </a:t>
                </a:r>
              </a:p>
            </p:txBody>
          </p:sp>
        </mc:Fallback>
      </mc:AlternateContent>
      <p:pic>
        <p:nvPicPr>
          <p:cNvPr id="2" name="Imagen 1" descr="Recorte de pantalla"/>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46970" y="1890507"/>
            <a:ext cx="5677261" cy="4320000"/>
          </a:xfrm>
          <a:prstGeom prst="rect">
            <a:avLst/>
          </a:prstGeom>
        </p:spPr>
      </p:pic>
      <p:sp>
        <p:nvSpPr>
          <p:cNvPr id="3" name="Marcador de número de diapositiva 2"/>
          <p:cNvSpPr>
            <a:spLocks noGrp="1"/>
          </p:cNvSpPr>
          <p:nvPr>
            <p:ph type="sldNum" sz="quarter" idx="12"/>
          </p:nvPr>
        </p:nvSpPr>
        <p:spPr/>
        <p:txBody>
          <a:bodyPr/>
          <a:lstStyle/>
          <a:p>
            <a:fld id="{03AFEF53-0496-429C-AE83-CAA04853D0D0}" type="slidenum">
              <a:rPr lang="es-MX" smtClean="0"/>
              <a:t>18</a:t>
            </a:fld>
            <a:endParaRPr lang="es-MX"/>
          </a:p>
        </p:txBody>
      </p:sp>
    </p:spTree>
    <p:extLst>
      <p:ext uri="{BB962C8B-B14F-4D97-AF65-F5344CB8AC3E}">
        <p14:creationId xmlns:p14="http://schemas.microsoft.com/office/powerpoint/2010/main" val="1038128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671930"/>
            <a:ext cx="10515600" cy="474662"/>
          </a:xfrm>
        </p:spPr>
        <p:txBody>
          <a:bodyPr>
            <a:normAutofit fontScale="90000"/>
          </a:bodyPr>
          <a:lstStyle/>
          <a:p>
            <a:pPr algn="ctr">
              <a:defRPr/>
            </a:pPr>
            <a:r>
              <a:rPr lang="es-ES_tradnl" sz="3600" b="1" dirty="0" smtClean="0">
                <a:solidFill>
                  <a:srgbClr val="C00000"/>
                </a:solidFill>
                <a:effectLst>
                  <a:outerShdw blurRad="38100" dist="38100" dir="2700000" algn="tl">
                    <a:srgbClr val="000000">
                      <a:alpha val="43137"/>
                    </a:srgbClr>
                  </a:outerShdw>
                </a:effectLst>
              </a:rPr>
              <a:t>Función Valor Absoluto</a:t>
            </a:r>
            <a:endParaRPr lang="es-ES_tradnl" sz="3600" b="1" dirty="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52227" name="2 Marcador de contenido"/>
              <p:cNvSpPr>
                <a:spLocks noGrp="1"/>
              </p:cNvSpPr>
              <p:nvPr>
                <p:ph idx="1"/>
              </p:nvPr>
            </p:nvSpPr>
            <p:spPr>
              <a:xfrm>
                <a:off x="609600" y="1922929"/>
                <a:ext cx="4994189" cy="4524002"/>
              </a:xfrm>
            </p:spPr>
            <p:txBody>
              <a:bodyPr>
                <a:noAutofit/>
              </a:bodyPr>
              <a:lstStyle/>
              <a:p>
                <a:pPr marL="0" indent="0" eaLnBrk="1" hangingPunct="1">
                  <a:buNone/>
                </a:pPr>
                <a:r>
                  <a:rPr lang="es-ES_tradnl" altLang="es-MX" sz="2400" dirty="0" smtClean="0"/>
                  <a:t>Es la función </a:t>
                </a:r>
                <a14:m>
                  <m:oMath xmlns:m="http://schemas.openxmlformats.org/officeDocument/2006/math">
                    <m:r>
                      <a:rPr lang="es-MX" altLang="es-MX" sz="2400" b="0" i="1" smtClean="0">
                        <a:latin typeface="Cambria Math" panose="02040503050406030204" pitchFamily="18" charset="0"/>
                      </a:rPr>
                      <m:t>𝑓</m:t>
                    </m:r>
                    <m:d>
                      <m:dPr>
                        <m:ctrlPr>
                          <a:rPr lang="es-MX" altLang="es-MX" sz="2400" b="0" i="1" smtClean="0">
                            <a:latin typeface="Cambria Math" panose="02040503050406030204" pitchFamily="18" charset="0"/>
                          </a:rPr>
                        </m:ctrlPr>
                      </m:dPr>
                      <m:e>
                        <m:r>
                          <a:rPr lang="es-MX" altLang="es-MX" sz="2400" b="0" i="1" smtClean="0">
                            <a:latin typeface="Cambria Math" panose="02040503050406030204" pitchFamily="18" charset="0"/>
                          </a:rPr>
                          <m:t>𝑥</m:t>
                        </m:r>
                      </m:e>
                    </m:d>
                    <m:r>
                      <a:rPr lang="es-MX" altLang="es-MX" sz="2400" b="0" i="1" smtClean="0">
                        <a:latin typeface="Cambria Math" panose="02040503050406030204" pitchFamily="18" charset="0"/>
                      </a:rPr>
                      <m:t>=</m:t>
                    </m:r>
                    <m:d>
                      <m:dPr>
                        <m:begChr m:val="|"/>
                        <m:endChr m:val="|"/>
                        <m:ctrlPr>
                          <a:rPr lang="es-MX" altLang="es-MX" sz="2400" b="0" i="1" smtClean="0">
                            <a:latin typeface="Cambria Math" panose="02040503050406030204" pitchFamily="18" charset="0"/>
                          </a:rPr>
                        </m:ctrlPr>
                      </m:dPr>
                      <m:e>
                        <m:r>
                          <a:rPr lang="es-MX" altLang="es-MX" sz="2400" b="0" i="1" smtClean="0">
                            <a:latin typeface="Cambria Math" panose="02040503050406030204" pitchFamily="18" charset="0"/>
                          </a:rPr>
                          <m:t>𝑥</m:t>
                        </m:r>
                      </m:e>
                    </m:d>
                  </m:oMath>
                </a14:m>
                <a:endParaRPr lang="es-ES_tradnl" altLang="es-MX" sz="2400" dirty="0" smtClean="0"/>
              </a:p>
              <a:p>
                <a:pPr marL="0" indent="0" eaLnBrk="1" hangingPunct="1">
                  <a:buNone/>
                </a:pPr>
                <a:endParaRPr lang="es-ES_tradnl" altLang="es-MX" sz="2400" dirty="0"/>
              </a:p>
              <a:p>
                <a:pPr marL="0" indent="0">
                  <a:buNone/>
                </a:pPr>
                <a:r>
                  <a:rPr lang="es-ES_tradnl" altLang="es-MX" sz="2400" dirty="0" smtClean="0"/>
                  <a:t>El valor absoluto de un número real </a:t>
                </a:r>
                <a:r>
                  <a:rPr lang="es-ES_tradnl" altLang="es-MX" sz="2400" i="1" dirty="0" smtClean="0">
                    <a:latin typeface="Times New Roman" panose="02020603050405020304" pitchFamily="18" charset="0"/>
                    <a:cs typeface="Times New Roman" panose="02020603050405020304" pitchFamily="18" charset="0"/>
                  </a:rPr>
                  <a:t>x</a:t>
                </a:r>
                <a:r>
                  <a:rPr lang="es-ES_tradnl" altLang="es-MX" sz="2400" dirty="0" smtClean="0"/>
                  <a:t> se denota por  </a:t>
                </a:r>
                <a14:m>
                  <m:oMath xmlns:m="http://schemas.openxmlformats.org/officeDocument/2006/math">
                    <m:d>
                      <m:dPr>
                        <m:begChr m:val="|"/>
                        <m:endChr m:val="|"/>
                        <m:ctrlPr>
                          <a:rPr lang="es-MX" altLang="es-MX" sz="2400" i="1">
                            <a:latin typeface="Cambria Math" panose="02040503050406030204" pitchFamily="18" charset="0"/>
                          </a:rPr>
                        </m:ctrlPr>
                      </m:dPr>
                      <m:e>
                        <m:r>
                          <a:rPr lang="es-MX" altLang="es-MX" sz="2400" i="1">
                            <a:latin typeface="Cambria Math" panose="02040503050406030204" pitchFamily="18" charset="0"/>
                          </a:rPr>
                          <m:t>𝑥</m:t>
                        </m:r>
                      </m:e>
                    </m:d>
                  </m:oMath>
                </a14:m>
                <a:r>
                  <a:rPr lang="es-ES_tradnl" altLang="es-MX" sz="2400" dirty="0" smtClean="0"/>
                  <a:t> y se define por</a:t>
                </a:r>
                <a:endParaRPr lang="es-ES_tradnl" altLang="es-MX" sz="2400" dirty="0"/>
              </a:p>
              <a:p>
                <a:pPr eaLnBrk="1" hangingPunct="1"/>
                <a:endParaRPr lang="es-ES_tradnl" altLang="es-MX" sz="2400" dirty="0"/>
              </a:p>
              <a:p>
                <a:pPr marL="0" indent="0" eaLnBrk="1" hangingPunct="1">
                  <a:buNone/>
                </a:pPr>
                <a14:m>
                  <m:oMathPara xmlns:m="http://schemas.openxmlformats.org/officeDocument/2006/math">
                    <m:oMathParaPr>
                      <m:jc m:val="centerGroup"/>
                    </m:oMathParaPr>
                    <m:oMath xmlns:m="http://schemas.openxmlformats.org/officeDocument/2006/math">
                      <m:m>
                        <m:mPr>
                          <m:mcs>
                            <m:mc>
                              <m:mcPr>
                                <m:count m:val="2"/>
                                <m:mcJc m:val="center"/>
                              </m:mcPr>
                            </m:mc>
                          </m:mcs>
                          <m:ctrlPr>
                            <a:rPr lang="es-ES_tradnl" altLang="es-MX" sz="2400" i="1" smtClean="0">
                              <a:latin typeface="Cambria Math" panose="02040503050406030204" pitchFamily="18" charset="0"/>
                            </a:rPr>
                          </m:ctrlPr>
                        </m:mPr>
                        <m:mr>
                          <m:e>
                            <m:r>
                              <m:rPr>
                                <m:brk m:alnAt="7"/>
                              </m:rPr>
                              <a:rPr lang="es-MX" altLang="es-MX" sz="2400" b="0" i="1" smtClean="0">
                                <a:latin typeface="Cambria Math" panose="02040503050406030204" pitchFamily="18" charset="0"/>
                              </a:rPr>
                              <m:t>𝑓</m:t>
                            </m:r>
                            <m:d>
                              <m:dPr>
                                <m:ctrlPr>
                                  <a:rPr lang="es-MX" altLang="es-MX" sz="2400" b="0" i="1" smtClean="0">
                                    <a:latin typeface="Cambria Math" panose="02040503050406030204" pitchFamily="18" charset="0"/>
                                  </a:rPr>
                                </m:ctrlPr>
                              </m:dPr>
                              <m:e>
                                <m:r>
                                  <a:rPr lang="es-MX" altLang="es-MX" sz="2400" b="0" i="1" smtClean="0">
                                    <a:latin typeface="Cambria Math" panose="02040503050406030204" pitchFamily="18" charset="0"/>
                                  </a:rPr>
                                  <m:t>𝑥</m:t>
                                </m:r>
                              </m:e>
                            </m:d>
                            <m:r>
                              <m:rPr>
                                <m:brk m:alnAt="7"/>
                              </m:rPr>
                              <a:rPr lang="es-MX" altLang="es-MX" sz="2400" b="0" i="1" smtClean="0">
                                <a:latin typeface="Cambria Math" panose="02040503050406030204" pitchFamily="18" charset="0"/>
                              </a:rPr>
                              <m:t>=</m:t>
                            </m:r>
                          </m:e>
                          <m:e>
                            <m:d>
                              <m:dPr>
                                <m:begChr m:val="{"/>
                                <m:endChr m:val=""/>
                                <m:ctrlPr>
                                  <a:rPr lang="es-ES_tradnl" altLang="es-MX" sz="2400" i="1" smtClean="0">
                                    <a:latin typeface="Cambria Math" panose="02040503050406030204" pitchFamily="18" charset="0"/>
                                  </a:rPr>
                                </m:ctrlPr>
                              </m:dPr>
                              <m:e>
                                <m:m>
                                  <m:mPr>
                                    <m:mcs>
                                      <m:mc>
                                        <m:mcPr>
                                          <m:count m:val="1"/>
                                          <m:mcJc m:val="center"/>
                                        </m:mcPr>
                                      </m:mc>
                                    </m:mcs>
                                    <m:ctrlPr>
                                      <a:rPr lang="es-ES_tradnl" altLang="es-MX" sz="2400" i="1" smtClean="0">
                                        <a:latin typeface="Cambria Math" panose="02040503050406030204" pitchFamily="18" charset="0"/>
                                      </a:rPr>
                                    </m:ctrlPr>
                                  </m:mPr>
                                  <m:mr>
                                    <m:e>
                                      <m:r>
                                        <m:rPr>
                                          <m:brk m:alnAt="7"/>
                                        </m:rPr>
                                        <a:rPr lang="es-MX" altLang="es-MX" sz="2400" b="0" i="1" smtClean="0">
                                          <a:latin typeface="Cambria Math" panose="02040503050406030204" pitchFamily="18" charset="0"/>
                                        </a:rPr>
                                        <m:t>𝑥</m:t>
                                      </m:r>
                                      <m:r>
                                        <a:rPr lang="es-MX" altLang="es-MX" sz="2400" b="0" i="1" smtClean="0">
                                          <a:latin typeface="Cambria Math" panose="02040503050406030204" pitchFamily="18" charset="0"/>
                                        </a:rPr>
                                        <m:t> </m:t>
                                      </m:r>
                                      <m:r>
                                        <a:rPr lang="es-MX" altLang="es-MX" sz="2400" b="0" i="1" smtClean="0">
                                          <a:latin typeface="Cambria Math" panose="02040503050406030204" pitchFamily="18" charset="0"/>
                                        </a:rPr>
                                        <m:t>𝑠𝑖</m:t>
                                      </m:r>
                                      <m:r>
                                        <a:rPr lang="es-MX" altLang="es-MX" sz="2400" b="0" i="1" smtClean="0">
                                          <a:latin typeface="Cambria Math" panose="02040503050406030204" pitchFamily="18" charset="0"/>
                                        </a:rPr>
                                        <m:t> </m:t>
                                      </m:r>
                                      <m:r>
                                        <a:rPr lang="es-MX" altLang="es-MX" sz="2400" b="0" i="1" smtClean="0">
                                          <a:latin typeface="Cambria Math" panose="02040503050406030204" pitchFamily="18" charset="0"/>
                                        </a:rPr>
                                        <m:t>𝑥</m:t>
                                      </m:r>
                                      <m:r>
                                        <a:rPr lang="es-MX" altLang="es-MX" sz="2400" b="0" i="1" smtClean="0">
                                          <a:latin typeface="Cambria Math" panose="02040503050406030204" pitchFamily="18" charset="0"/>
                                          <a:ea typeface="Cambria Math" panose="02040503050406030204" pitchFamily="18" charset="0"/>
                                        </a:rPr>
                                        <m:t>≥0</m:t>
                                      </m:r>
                                    </m:e>
                                  </m:mr>
                                  <m:mr>
                                    <m:e>
                                      <m:r>
                                        <a:rPr lang="es-MX" altLang="es-MX" sz="2400" b="0" i="1" smtClean="0">
                                          <a:latin typeface="Cambria Math" panose="02040503050406030204" pitchFamily="18" charset="0"/>
                                        </a:rPr>
                                        <m:t>−</m:t>
                                      </m:r>
                                      <m:r>
                                        <a:rPr lang="es-MX" altLang="es-MX" sz="2400" b="0" i="1" smtClean="0">
                                          <a:latin typeface="Cambria Math" panose="02040503050406030204" pitchFamily="18" charset="0"/>
                                        </a:rPr>
                                        <m:t>𝑥</m:t>
                                      </m:r>
                                      <m:r>
                                        <a:rPr lang="es-MX" altLang="es-MX" sz="2400" b="0" i="1" smtClean="0">
                                          <a:latin typeface="Cambria Math" panose="02040503050406030204" pitchFamily="18" charset="0"/>
                                        </a:rPr>
                                        <m:t> </m:t>
                                      </m:r>
                                      <m:r>
                                        <a:rPr lang="es-MX" altLang="es-MX" sz="2400" b="0" i="1" smtClean="0">
                                          <a:latin typeface="Cambria Math" panose="02040503050406030204" pitchFamily="18" charset="0"/>
                                        </a:rPr>
                                        <m:t>𝑠𝑖</m:t>
                                      </m:r>
                                      <m:r>
                                        <a:rPr lang="es-MX" altLang="es-MX" sz="2400" b="0" i="1" smtClean="0">
                                          <a:latin typeface="Cambria Math" panose="02040503050406030204" pitchFamily="18" charset="0"/>
                                        </a:rPr>
                                        <m:t> </m:t>
                                      </m:r>
                                      <m:r>
                                        <a:rPr lang="es-MX" altLang="es-MX" sz="2400" b="0" i="1" smtClean="0">
                                          <a:latin typeface="Cambria Math" panose="02040503050406030204" pitchFamily="18" charset="0"/>
                                        </a:rPr>
                                        <m:t>𝑥</m:t>
                                      </m:r>
                                      <m:r>
                                        <a:rPr lang="es-MX" altLang="es-MX" sz="2400" b="0" i="1" smtClean="0">
                                          <a:latin typeface="Cambria Math" panose="02040503050406030204" pitchFamily="18" charset="0"/>
                                          <a:ea typeface="Cambria Math" panose="02040503050406030204" pitchFamily="18" charset="0"/>
                                        </a:rPr>
                                        <m:t>&lt;0</m:t>
                                      </m:r>
                                    </m:e>
                                  </m:mr>
                                </m:m>
                              </m:e>
                            </m:d>
                          </m:e>
                        </m:mr>
                      </m:m>
                    </m:oMath>
                  </m:oMathPara>
                </a14:m>
                <a:endParaRPr lang="es-ES_tradnl" altLang="es-MX" sz="2400" dirty="0" smtClean="0"/>
              </a:p>
              <a:p>
                <a:pPr eaLnBrk="1" hangingPunct="1"/>
                <a:endParaRPr lang="es-ES_tradnl" altLang="es-MX" sz="2400" dirty="0" smtClean="0"/>
              </a:p>
              <a:p>
                <a:pPr marL="0" indent="0" eaLnBrk="1" hangingPunct="1">
                  <a:buNone/>
                </a:pPr>
                <a:r>
                  <a:rPr lang="es-ES_tradnl" altLang="es-MX" sz="2400" dirty="0" smtClean="0"/>
                  <a:t>El dominio de la función son todos los números reales</a:t>
                </a:r>
                <a:endParaRPr lang="es-ES_tradnl" altLang="es-MX" sz="2400" dirty="0"/>
              </a:p>
              <a:p>
                <a:pPr eaLnBrk="1" hangingPunct="1"/>
                <a:endParaRPr lang="es-ES_tradnl" altLang="es-MX" sz="2400" dirty="0"/>
              </a:p>
              <a:p>
                <a:pPr eaLnBrk="1" hangingPunct="1">
                  <a:buFont typeface="Wingdings" panose="05000000000000000000" pitchFamily="2" charset="2"/>
                  <a:buNone/>
                </a:pPr>
                <a:r>
                  <a:rPr lang="es-ES_tradnl" altLang="es-MX" sz="2400" dirty="0"/>
                  <a:t>	</a:t>
                </a:r>
              </a:p>
            </p:txBody>
          </p:sp>
        </mc:Choice>
        <mc:Fallback xmlns="">
          <p:sp>
            <p:nvSpPr>
              <p:cNvPr id="52227" name="2 Marcador de contenido"/>
              <p:cNvSpPr>
                <a:spLocks noGrp="1" noRot="1" noChangeAspect="1" noMove="1" noResize="1" noEditPoints="1" noAdjustHandles="1" noChangeArrowheads="1" noChangeShapeType="1" noTextEdit="1"/>
              </p:cNvSpPr>
              <p:nvPr>
                <p:ph idx="1"/>
              </p:nvPr>
            </p:nvSpPr>
            <p:spPr>
              <a:xfrm>
                <a:off x="609600" y="1922929"/>
                <a:ext cx="4994189" cy="4524002"/>
              </a:xfrm>
              <a:blipFill rotWithShape="0">
                <a:blip r:embed="rId2"/>
                <a:stretch>
                  <a:fillRect l="-1832" t="-1884" r="-366"/>
                </a:stretch>
              </a:blipFill>
            </p:spPr>
            <p:txBody>
              <a:bodyPr/>
              <a:lstStyle/>
              <a:p>
                <a:r>
                  <a:rPr lang="es-MX">
                    <a:noFill/>
                  </a:rPr>
                  <a:t> </a:t>
                </a:r>
              </a:p>
            </p:txBody>
          </p:sp>
        </mc:Fallback>
      </mc:AlternateContent>
      <p:pic>
        <p:nvPicPr>
          <p:cNvPr id="3" name="Imagen 2" descr="Recorte de pantalla"/>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67849" y="1787013"/>
            <a:ext cx="5445528" cy="4500000"/>
          </a:xfrm>
          <a:prstGeom prst="rect">
            <a:avLst/>
          </a:prstGeom>
        </p:spPr>
      </p:pic>
      <p:sp>
        <p:nvSpPr>
          <p:cNvPr id="4" name="Marcador de número de diapositiva 3"/>
          <p:cNvSpPr>
            <a:spLocks noGrp="1"/>
          </p:cNvSpPr>
          <p:nvPr>
            <p:ph type="sldNum" sz="quarter" idx="12"/>
          </p:nvPr>
        </p:nvSpPr>
        <p:spPr/>
        <p:txBody>
          <a:bodyPr/>
          <a:lstStyle/>
          <a:p>
            <a:fld id="{03AFEF53-0496-429C-AE83-CAA04853D0D0}" type="slidenum">
              <a:rPr lang="es-MX" smtClean="0"/>
              <a:t>19</a:t>
            </a:fld>
            <a:endParaRPr lang="es-MX"/>
          </a:p>
        </p:txBody>
      </p:sp>
    </p:spTree>
    <p:extLst>
      <p:ext uri="{BB962C8B-B14F-4D97-AF65-F5344CB8AC3E}">
        <p14:creationId xmlns:p14="http://schemas.microsoft.com/office/powerpoint/2010/main" val="1317644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77078" y="596348"/>
            <a:ext cx="11257722" cy="6062799"/>
          </a:xfrm>
          <a:noFill/>
        </p:spPr>
        <p:txBody>
          <a:bodyPr anchor="ctr" anchorCtr="0">
            <a:noAutofit/>
          </a:bodyPr>
          <a:lstStyle/>
          <a:p>
            <a:pPr algn="ctr" eaLnBrk="1" hangingPunct="1">
              <a:spcBef>
                <a:spcPts val="0"/>
              </a:spcBef>
              <a:buFont typeface="Wingdings 2" pitchFamily="18" charset="2"/>
              <a:buNone/>
              <a:defRPr/>
            </a:pPr>
            <a:r>
              <a:rPr lang="es-MX" sz="2400" dirty="0" smtClean="0">
                <a:solidFill>
                  <a:schemeClr val="tx2">
                    <a:lumMod val="50000"/>
                  </a:schemeClr>
                </a:solidFill>
              </a:rPr>
              <a:t>UNIVERSIDAD AUTÓNOMA DEL ESTADO DE MÉXICO</a:t>
            </a:r>
          </a:p>
          <a:p>
            <a:pPr algn="ctr" eaLnBrk="1" hangingPunct="1">
              <a:spcBef>
                <a:spcPts val="0"/>
              </a:spcBef>
              <a:buFont typeface="Wingdings 2" pitchFamily="18" charset="2"/>
              <a:buNone/>
              <a:defRPr/>
            </a:pPr>
            <a:r>
              <a:rPr lang="es-MX" sz="2400" dirty="0" smtClean="0">
                <a:solidFill>
                  <a:schemeClr val="tx2">
                    <a:lumMod val="50000"/>
                  </a:schemeClr>
                </a:solidFill>
              </a:rPr>
              <a:t>FACULTAD DE ECONOMÍA </a:t>
            </a:r>
          </a:p>
          <a:p>
            <a:pPr algn="ctr" eaLnBrk="1" hangingPunct="1">
              <a:spcBef>
                <a:spcPts val="0"/>
              </a:spcBef>
              <a:buFont typeface="Wingdings 2" pitchFamily="18" charset="2"/>
              <a:buNone/>
              <a:defRPr/>
            </a:pPr>
            <a:endParaRPr lang="es-MX" sz="2400" dirty="0" smtClean="0">
              <a:solidFill>
                <a:schemeClr val="tx2">
                  <a:lumMod val="50000"/>
                </a:schemeClr>
              </a:solidFill>
            </a:endParaRPr>
          </a:p>
          <a:p>
            <a:pPr algn="ctr" eaLnBrk="1" hangingPunct="1">
              <a:spcBef>
                <a:spcPts val="0"/>
              </a:spcBef>
              <a:buFont typeface="Wingdings 2" pitchFamily="18" charset="2"/>
              <a:buNone/>
              <a:defRPr/>
            </a:pPr>
            <a:r>
              <a:rPr lang="es-MX" sz="1800" b="1" dirty="0" smtClean="0">
                <a:solidFill>
                  <a:schemeClr val="tx2">
                    <a:lumMod val="50000"/>
                  </a:schemeClr>
                </a:solidFill>
              </a:rPr>
              <a:t>DIAPOSITIVAS DE  LA UNIDAD</a:t>
            </a:r>
            <a:r>
              <a:rPr lang="es-MX" sz="1800" dirty="0" smtClean="0">
                <a:solidFill>
                  <a:schemeClr val="tx2">
                    <a:lumMod val="50000"/>
                  </a:schemeClr>
                </a:solidFill>
              </a:rPr>
              <a:t> 2</a:t>
            </a:r>
            <a:r>
              <a:rPr lang="es-MX" sz="1800" b="1" dirty="0" smtClean="0">
                <a:solidFill>
                  <a:schemeClr val="tx2">
                    <a:lumMod val="50000"/>
                  </a:schemeClr>
                </a:solidFill>
              </a:rPr>
              <a:t>: FUNCIONES EXPONENCIALES Y LOGARITMICAS</a:t>
            </a:r>
          </a:p>
          <a:p>
            <a:pPr algn="ctr" eaLnBrk="1" hangingPunct="1">
              <a:spcBef>
                <a:spcPts val="0"/>
              </a:spcBef>
              <a:buFont typeface="Wingdings 2" pitchFamily="18" charset="2"/>
              <a:buNone/>
              <a:defRPr/>
            </a:pPr>
            <a:endParaRPr lang="es-MX" sz="1800" dirty="0" smtClean="0">
              <a:solidFill>
                <a:schemeClr val="tx2">
                  <a:lumMod val="50000"/>
                </a:schemeClr>
              </a:solidFill>
            </a:endParaRPr>
          </a:p>
          <a:p>
            <a:pPr algn="ctr" eaLnBrk="1" hangingPunct="1">
              <a:spcBef>
                <a:spcPts val="0"/>
              </a:spcBef>
              <a:buFont typeface="Wingdings 2" pitchFamily="18" charset="2"/>
              <a:buNone/>
              <a:defRPr/>
            </a:pPr>
            <a:endParaRPr lang="es-MX" sz="1800" dirty="0" smtClean="0">
              <a:solidFill>
                <a:schemeClr val="tx2">
                  <a:lumMod val="50000"/>
                </a:schemeClr>
              </a:solidFill>
            </a:endParaRPr>
          </a:p>
          <a:p>
            <a:pPr algn="ctr" eaLnBrk="1" hangingPunct="1">
              <a:spcBef>
                <a:spcPts val="0"/>
              </a:spcBef>
              <a:buFont typeface="Wingdings 2" pitchFamily="18" charset="2"/>
              <a:buNone/>
              <a:defRPr/>
            </a:pPr>
            <a:r>
              <a:rPr lang="es-MX" sz="1800" dirty="0" smtClean="0">
                <a:solidFill>
                  <a:schemeClr val="tx2">
                    <a:lumMod val="50000"/>
                  </a:schemeClr>
                </a:solidFill>
              </a:rPr>
              <a:t>PROGRAMA EDUCATIVO: </a:t>
            </a:r>
            <a:r>
              <a:rPr lang="es-MX" sz="1800" b="1" dirty="0" smtClean="0">
                <a:solidFill>
                  <a:schemeClr val="tx2">
                    <a:lumMod val="50000"/>
                  </a:schemeClr>
                </a:solidFill>
              </a:rPr>
              <a:t>LICENCIATURA EN NEGOCIOS INTERNACIONALES BILINGÜE</a:t>
            </a:r>
          </a:p>
          <a:p>
            <a:pPr algn="ctr" eaLnBrk="1" hangingPunct="1">
              <a:spcBef>
                <a:spcPts val="0"/>
              </a:spcBef>
              <a:buFont typeface="Wingdings 2" pitchFamily="18" charset="2"/>
              <a:buNone/>
              <a:defRPr/>
            </a:pPr>
            <a:r>
              <a:rPr lang="es-MX" sz="1800" dirty="0" smtClean="0">
                <a:solidFill>
                  <a:schemeClr val="tx2">
                    <a:lumMod val="50000"/>
                  </a:schemeClr>
                </a:solidFill>
              </a:rPr>
              <a:t>UNIDAD DE APRENDIZAJE: </a:t>
            </a:r>
            <a:r>
              <a:rPr lang="es-MX" sz="1800" b="1" dirty="0" smtClean="0">
                <a:solidFill>
                  <a:schemeClr val="tx2">
                    <a:lumMod val="50000"/>
                  </a:schemeClr>
                </a:solidFill>
              </a:rPr>
              <a:t>FUNDAMENTOS DE MATEMÁTICAS 1</a:t>
            </a:r>
          </a:p>
          <a:p>
            <a:pPr algn="ctr">
              <a:spcBef>
                <a:spcPts val="0"/>
              </a:spcBef>
              <a:buNone/>
              <a:defRPr/>
            </a:pPr>
            <a:r>
              <a:rPr lang="es-MX" altLang="es-MX" dirty="0" smtClean="0">
                <a:solidFill>
                  <a:schemeClr val="tx2">
                    <a:lumMod val="50000"/>
                  </a:schemeClr>
                </a:solidFill>
              </a:rPr>
              <a:t>NÚCLEO DE FORMACIÓN:</a:t>
            </a:r>
            <a:r>
              <a:rPr lang="es-MX" altLang="es-MX" b="1" dirty="0" smtClean="0">
                <a:solidFill>
                  <a:schemeClr val="tx2">
                    <a:lumMod val="50000"/>
                  </a:schemeClr>
                </a:solidFill>
              </a:rPr>
              <a:t> BÁSICO</a:t>
            </a:r>
            <a:endParaRPr lang="es-MX" altLang="es-MX" dirty="0" smtClean="0">
              <a:solidFill>
                <a:schemeClr val="tx2">
                  <a:lumMod val="50000"/>
                </a:schemeClr>
              </a:solidFill>
            </a:endParaRPr>
          </a:p>
          <a:p>
            <a:pPr algn="ctr">
              <a:spcBef>
                <a:spcPts val="0"/>
              </a:spcBef>
              <a:buNone/>
              <a:defRPr/>
            </a:pPr>
            <a:endParaRPr lang="es-MX" sz="1800" dirty="0" smtClean="0">
              <a:solidFill>
                <a:schemeClr val="tx2">
                  <a:lumMod val="50000"/>
                </a:schemeClr>
              </a:solidFill>
            </a:endParaRPr>
          </a:p>
          <a:p>
            <a:pPr algn="ctr" eaLnBrk="1" hangingPunct="1">
              <a:spcBef>
                <a:spcPts val="0"/>
              </a:spcBef>
              <a:buFont typeface="Wingdings 2" pitchFamily="18" charset="2"/>
              <a:buNone/>
              <a:defRPr/>
            </a:pPr>
            <a:r>
              <a:rPr lang="es-MX" sz="1800" b="1" dirty="0" smtClean="0">
                <a:solidFill>
                  <a:schemeClr val="tx2">
                    <a:lumMod val="50000"/>
                  </a:schemeClr>
                </a:solidFill>
              </a:rPr>
              <a:t>HORAS TEORÍA</a:t>
            </a:r>
            <a:r>
              <a:rPr lang="es-MX" sz="1800" dirty="0" smtClean="0">
                <a:solidFill>
                  <a:schemeClr val="tx2">
                    <a:lumMod val="50000"/>
                  </a:schemeClr>
                </a:solidFill>
              </a:rPr>
              <a:t>: 4</a:t>
            </a:r>
          </a:p>
          <a:p>
            <a:pPr algn="ctr" eaLnBrk="1" hangingPunct="1">
              <a:spcBef>
                <a:spcPts val="0"/>
              </a:spcBef>
              <a:buFont typeface="Wingdings 2" pitchFamily="18" charset="2"/>
              <a:buNone/>
              <a:defRPr/>
            </a:pPr>
            <a:r>
              <a:rPr lang="es-MX" sz="1800" b="1" dirty="0" smtClean="0">
                <a:solidFill>
                  <a:schemeClr val="tx2">
                    <a:lumMod val="50000"/>
                  </a:schemeClr>
                </a:solidFill>
              </a:rPr>
              <a:t>HORAS PRÁCTICAS</a:t>
            </a:r>
            <a:r>
              <a:rPr lang="es-MX" sz="1800" dirty="0" smtClean="0">
                <a:solidFill>
                  <a:schemeClr val="tx2">
                    <a:lumMod val="50000"/>
                  </a:schemeClr>
                </a:solidFill>
              </a:rPr>
              <a:t>: 2</a:t>
            </a:r>
          </a:p>
          <a:p>
            <a:pPr algn="ctr" eaLnBrk="1" hangingPunct="1">
              <a:spcBef>
                <a:spcPts val="0"/>
              </a:spcBef>
              <a:buFont typeface="Wingdings 2" pitchFamily="18" charset="2"/>
              <a:buNone/>
              <a:defRPr/>
            </a:pPr>
            <a:r>
              <a:rPr lang="es-MX" sz="1800" b="1" dirty="0" smtClean="0">
                <a:solidFill>
                  <a:schemeClr val="tx2">
                    <a:lumMod val="50000"/>
                  </a:schemeClr>
                </a:solidFill>
              </a:rPr>
              <a:t>TOTAL DE HORAS</a:t>
            </a:r>
            <a:r>
              <a:rPr lang="es-MX" sz="1800" dirty="0" smtClean="0">
                <a:solidFill>
                  <a:schemeClr val="tx2">
                    <a:lumMod val="50000"/>
                  </a:schemeClr>
                </a:solidFill>
              </a:rPr>
              <a:t>: 6</a:t>
            </a:r>
          </a:p>
          <a:p>
            <a:pPr algn="ctr" eaLnBrk="1" hangingPunct="1">
              <a:spcBef>
                <a:spcPts val="0"/>
              </a:spcBef>
              <a:buFont typeface="Wingdings 2" pitchFamily="18" charset="2"/>
              <a:buNone/>
              <a:defRPr/>
            </a:pPr>
            <a:r>
              <a:rPr lang="es-MX" sz="1800" b="1" dirty="0" smtClean="0">
                <a:solidFill>
                  <a:schemeClr val="tx2">
                    <a:lumMod val="50000"/>
                  </a:schemeClr>
                </a:solidFill>
              </a:rPr>
              <a:t>CRÉDITOS</a:t>
            </a:r>
            <a:r>
              <a:rPr lang="es-MX" sz="1800" dirty="0" smtClean="0">
                <a:solidFill>
                  <a:schemeClr val="tx2">
                    <a:lumMod val="50000"/>
                  </a:schemeClr>
                </a:solidFill>
              </a:rPr>
              <a:t> : 10</a:t>
            </a:r>
          </a:p>
          <a:p>
            <a:pPr algn="ctr" eaLnBrk="1" hangingPunct="1">
              <a:spcBef>
                <a:spcPts val="0"/>
              </a:spcBef>
              <a:buFont typeface="Wingdings 2" pitchFamily="18" charset="2"/>
              <a:buNone/>
              <a:defRPr/>
            </a:pPr>
            <a:endParaRPr lang="es-MX" sz="1800" dirty="0" smtClean="0">
              <a:solidFill>
                <a:schemeClr val="tx2">
                  <a:lumMod val="50000"/>
                </a:schemeClr>
              </a:solidFill>
            </a:endParaRPr>
          </a:p>
          <a:p>
            <a:pPr algn="ctr" eaLnBrk="1" hangingPunct="1">
              <a:spcBef>
                <a:spcPts val="0"/>
              </a:spcBef>
              <a:buFont typeface="Wingdings 2" pitchFamily="18" charset="2"/>
              <a:buNone/>
              <a:defRPr/>
            </a:pPr>
            <a:r>
              <a:rPr lang="es-MX" sz="1800" dirty="0" smtClean="0">
                <a:solidFill>
                  <a:schemeClr val="tx2">
                    <a:lumMod val="50000"/>
                  </a:schemeClr>
                </a:solidFill>
              </a:rPr>
              <a:t>CURSO OBLIGATORIO</a:t>
            </a:r>
          </a:p>
          <a:p>
            <a:pPr algn="ctr" eaLnBrk="1" hangingPunct="1">
              <a:spcBef>
                <a:spcPts val="0"/>
              </a:spcBef>
              <a:buFont typeface="Wingdings 2" pitchFamily="18" charset="2"/>
              <a:buNone/>
              <a:defRPr/>
            </a:pPr>
            <a:r>
              <a:rPr lang="es-MX" sz="1800" b="1" dirty="0" smtClean="0">
                <a:solidFill>
                  <a:schemeClr val="tx2">
                    <a:lumMod val="50000"/>
                  </a:schemeClr>
                </a:solidFill>
              </a:rPr>
              <a:t>ELABORADAS POR</a:t>
            </a:r>
            <a:r>
              <a:rPr lang="es-MX" sz="1800" dirty="0" smtClean="0">
                <a:solidFill>
                  <a:schemeClr val="tx2">
                    <a:lumMod val="50000"/>
                  </a:schemeClr>
                </a:solidFill>
              </a:rPr>
              <a:t>: </a:t>
            </a:r>
            <a:r>
              <a:rPr lang="es-MX" sz="1800" b="1" dirty="0" smtClean="0">
                <a:solidFill>
                  <a:schemeClr val="tx2">
                    <a:lumMod val="50000"/>
                  </a:schemeClr>
                </a:solidFill>
              </a:rPr>
              <a:t>JUVENAL ROJAS MERCED</a:t>
            </a:r>
          </a:p>
          <a:p>
            <a:pPr algn="ctr" eaLnBrk="1" hangingPunct="1">
              <a:spcBef>
                <a:spcPts val="0"/>
              </a:spcBef>
              <a:buFont typeface="Wingdings 2" pitchFamily="18" charset="2"/>
              <a:buNone/>
              <a:defRPr/>
            </a:pPr>
            <a:endParaRPr lang="es-MX" sz="1800" b="1" dirty="0" smtClean="0">
              <a:solidFill>
                <a:schemeClr val="tx2">
                  <a:lumMod val="50000"/>
                </a:schemeClr>
              </a:solidFill>
            </a:endParaRPr>
          </a:p>
          <a:p>
            <a:pPr algn="ctr" eaLnBrk="1" hangingPunct="1">
              <a:spcBef>
                <a:spcPts val="0"/>
              </a:spcBef>
              <a:buFont typeface="Wingdings 2" pitchFamily="18" charset="2"/>
              <a:buNone/>
              <a:defRPr/>
            </a:pPr>
            <a:r>
              <a:rPr lang="es-MX" sz="1800" b="1" dirty="0" smtClean="0">
                <a:solidFill>
                  <a:schemeClr val="tx2">
                    <a:lumMod val="50000"/>
                  </a:schemeClr>
                </a:solidFill>
              </a:rPr>
              <a:t>SEPTIEMBRE DE 2019</a:t>
            </a:r>
            <a:endParaRPr lang="es-MX" sz="2800" b="1" dirty="0">
              <a:solidFill>
                <a:schemeClr val="tx2">
                  <a:lumMod val="50000"/>
                </a:schemeClr>
              </a:solidFill>
            </a:endParaRPr>
          </a:p>
        </p:txBody>
      </p:sp>
      <p:sp>
        <p:nvSpPr>
          <p:cNvPr id="3" name="Marcador de número de diapositiva 2"/>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000433519"/>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794935"/>
          </a:xfrm>
        </p:spPr>
        <p:txBody>
          <a:bodyPr>
            <a:normAutofit/>
          </a:bodyPr>
          <a:lstStyle/>
          <a:p>
            <a:pPr algn="ctr"/>
            <a:r>
              <a:rPr lang="es-MX" sz="3600" dirty="0" smtClean="0">
                <a:solidFill>
                  <a:srgbClr val="C00000"/>
                </a:solidFill>
              </a:rPr>
              <a:t>Funciones inversas</a:t>
            </a:r>
            <a:endParaRPr lang="es-MX" sz="3600" dirty="0">
              <a:solidFill>
                <a:srgbClr val="C00000"/>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1825625"/>
                <a:ext cx="5257800" cy="4351338"/>
              </a:xfrm>
            </p:spPr>
            <p:txBody>
              <a:bodyPr>
                <a:normAutofit/>
              </a:bodyPr>
              <a:lstStyle/>
              <a:p>
                <a:pPr>
                  <a:lnSpc>
                    <a:spcPct val="100000"/>
                  </a:lnSpc>
                </a:pPr>
                <a:r>
                  <a:rPr lang="es-MX" sz="2400" dirty="0" smtClean="0"/>
                  <a:t>Para determinar la inversa de una función </a:t>
                </a:r>
                <a:r>
                  <a:rPr lang="es-MX" sz="2400" i="1" dirty="0" smtClean="0">
                    <a:latin typeface="Times New Roman" panose="02020603050405020304" pitchFamily="18" charset="0"/>
                    <a:cs typeface="Times New Roman" panose="02020603050405020304" pitchFamily="18" charset="0"/>
                  </a:rPr>
                  <a:t>f</a:t>
                </a:r>
                <a:r>
                  <a:rPr lang="es-MX" sz="2400" dirty="0" smtClean="0"/>
                  <a:t>, resolver la ecuación </a:t>
                </a:r>
                <a:r>
                  <a:rPr lang="es-MX" sz="2400" i="1" dirty="0" smtClean="0">
                    <a:latin typeface="Times New Roman" panose="02020603050405020304" pitchFamily="18" charset="0"/>
                    <a:cs typeface="Times New Roman" panose="02020603050405020304" pitchFamily="18" charset="0"/>
                  </a:rPr>
                  <a:t>y</a:t>
                </a:r>
                <a:r>
                  <a:rPr lang="es-MX" sz="2400" dirty="0" smtClean="0">
                    <a:latin typeface="Times New Roman" panose="02020603050405020304" pitchFamily="18" charset="0"/>
                    <a:cs typeface="Times New Roman" panose="02020603050405020304" pitchFamily="18" charset="0"/>
                  </a:rPr>
                  <a:t> = </a:t>
                </a:r>
                <a:r>
                  <a:rPr lang="es-MX" sz="2400" i="1" dirty="0" smtClean="0">
                    <a:latin typeface="Times New Roman" panose="02020603050405020304" pitchFamily="18" charset="0"/>
                    <a:cs typeface="Times New Roman" panose="02020603050405020304" pitchFamily="18" charset="0"/>
                  </a:rPr>
                  <a:t>f</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a:t>
                </a:r>
                <a:r>
                  <a:rPr lang="es-MX" sz="2400" dirty="0" smtClean="0"/>
                  <a:t>para </a:t>
                </a:r>
                <a:r>
                  <a:rPr lang="es-MX" sz="2400" i="1" dirty="0">
                    <a:latin typeface="Times New Roman" panose="02020603050405020304" pitchFamily="18" charset="0"/>
                    <a:cs typeface="Times New Roman" panose="02020603050405020304" pitchFamily="18" charset="0"/>
                  </a:rPr>
                  <a:t>x</a:t>
                </a:r>
                <a:r>
                  <a:rPr lang="es-MX" sz="2400" dirty="0" smtClean="0"/>
                  <a:t> en términos de </a:t>
                </a:r>
                <a:r>
                  <a:rPr lang="es-MX" sz="2400" i="1" dirty="0" smtClean="0">
                    <a:latin typeface="Times New Roman" panose="02020603050405020304" pitchFamily="18" charset="0"/>
                    <a:cs typeface="Times New Roman" panose="02020603050405020304" pitchFamily="18" charset="0"/>
                  </a:rPr>
                  <a:t>y</a:t>
                </a:r>
                <a:r>
                  <a:rPr lang="es-MX" sz="2400" dirty="0" smtClean="0"/>
                  <a:t> para obtener  </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a:t>
                </a:r>
                <a:r>
                  <a:rPr lang="es-MX" sz="2400" i="1" dirty="0" smtClean="0">
                    <a:latin typeface="Times New Roman" panose="02020603050405020304" pitchFamily="18" charset="0"/>
                    <a:cs typeface="Times New Roman" panose="02020603050405020304" pitchFamily="18" charset="0"/>
                  </a:rPr>
                  <a:t>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y</a:t>
                </a:r>
                <a:r>
                  <a:rPr lang="es-MX" sz="2400" dirty="0" smtClean="0">
                    <a:latin typeface="Times New Roman" panose="02020603050405020304" pitchFamily="18" charset="0"/>
                    <a:cs typeface="Times New Roman" panose="02020603050405020304" pitchFamily="18" charset="0"/>
                  </a:rPr>
                  <a:t>)</a:t>
                </a:r>
                <a:r>
                  <a:rPr lang="es-MX" sz="2400" dirty="0" smtClean="0"/>
                  <a:t>. Entonces </a:t>
                </a:r>
                <a:r>
                  <a:rPr lang="es-MX" sz="2400" i="1" dirty="0" smtClean="0">
                    <a:latin typeface="Times New Roman" panose="02020603050405020304" pitchFamily="18" charset="0"/>
                    <a:cs typeface="Times New Roman" panose="02020603050405020304" pitchFamily="18" charset="0"/>
                  </a:rPr>
                  <a:t>f </a:t>
                </a:r>
                <a:r>
                  <a:rPr lang="es-MX" sz="2400" baseline="30000" dirty="0" smtClean="0">
                    <a:latin typeface="Times New Roman" panose="02020603050405020304" pitchFamily="18" charset="0"/>
                    <a:cs typeface="Times New Roman" panose="02020603050405020304" pitchFamily="18" charset="0"/>
                  </a:rPr>
                  <a:t>-1</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a:t>
                </a:r>
                <a:r>
                  <a:rPr lang="es-MX" sz="2400" i="1" dirty="0" smtClean="0">
                    <a:latin typeface="Times New Roman" panose="02020603050405020304" pitchFamily="18" charset="0"/>
                    <a:cs typeface="Times New Roman" panose="02020603050405020304" pitchFamily="18" charset="0"/>
                  </a:rPr>
                  <a:t>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a:t>
                </a:r>
                <a:r>
                  <a:rPr lang="es-MX" sz="2400" dirty="0" smtClean="0"/>
                  <a:t>.</a:t>
                </a:r>
              </a:p>
              <a:p>
                <a:endParaRPr lang="es-MX" sz="2400" dirty="0" smtClean="0"/>
              </a:p>
              <a:p>
                <a:pPr marL="0" indent="0">
                  <a:buNone/>
                </a:pPr>
                <a:r>
                  <a:rPr lang="es-MX" sz="2400" dirty="0" smtClean="0"/>
                  <a:t>Encontrar </a:t>
                </a:r>
                <a:r>
                  <a:rPr lang="es-MX" sz="2400" i="1" dirty="0">
                    <a:latin typeface="Times New Roman" panose="02020603050405020304" pitchFamily="18" charset="0"/>
                    <a:cs typeface="Times New Roman" panose="02020603050405020304" pitchFamily="18" charset="0"/>
                  </a:rPr>
                  <a:t>f </a:t>
                </a:r>
                <a:r>
                  <a:rPr lang="es-MX" sz="2400" baseline="30000" dirty="0">
                    <a:latin typeface="Times New Roman" panose="02020603050405020304" pitchFamily="18" charset="0"/>
                    <a:cs typeface="Times New Roman" panose="02020603050405020304" pitchFamily="18" charset="0"/>
                  </a:rPr>
                  <a:t>-1</a:t>
                </a:r>
                <a:r>
                  <a:rPr lang="es-MX" sz="2400" dirty="0">
                    <a:latin typeface="Times New Roman" panose="02020603050405020304" pitchFamily="18" charset="0"/>
                    <a:cs typeface="Times New Roman" panose="02020603050405020304" pitchFamily="18" charset="0"/>
                  </a:rPr>
                  <a:t>(</a:t>
                </a:r>
                <a:r>
                  <a:rPr lang="es-MX" sz="2400" i="1" dirty="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a:t>
                </a:r>
                <a:r>
                  <a:rPr lang="es-MX" sz="2400" dirty="0" smtClean="0">
                    <a:cs typeface="Times New Roman" panose="02020603050405020304" pitchFamily="18" charset="0"/>
                  </a:rPr>
                  <a:t>si</a:t>
                </a:r>
                <a:r>
                  <a:rPr lang="es-MX" sz="2400" dirty="0" smtClean="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f</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a:t>
                </a:r>
                <a:r>
                  <a:rPr lang="es-MX" sz="2400" dirty="0" smtClean="0">
                    <a:cs typeface="Times New Roman" panose="02020603050405020304" pitchFamily="18" charset="0"/>
                  </a:rPr>
                  <a:t>es</a:t>
                </a:r>
                <a:r>
                  <a:rPr lang="es-MX" sz="2400" dirty="0" smtClean="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f</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1)</a:t>
                </a:r>
                <a:r>
                  <a:rPr lang="es-MX" sz="2400" baseline="30000" dirty="0" smtClean="0">
                    <a:latin typeface="Times New Roman" panose="02020603050405020304" pitchFamily="18" charset="0"/>
                    <a:cs typeface="Times New Roman" panose="02020603050405020304" pitchFamily="18" charset="0"/>
                  </a:rPr>
                  <a:t>2</a:t>
                </a:r>
              </a:p>
              <a:p>
                <a:pPr marL="0" indent="0">
                  <a:buNone/>
                </a:pPr>
                <a:r>
                  <a:rPr lang="es-MX" sz="2400" dirty="0" smtClean="0"/>
                  <a:t>Despejando </a:t>
                </a:r>
                <a14:m>
                  <m:oMath xmlns:m="http://schemas.openxmlformats.org/officeDocument/2006/math">
                    <m:rad>
                      <m:radPr>
                        <m:degHide m:val="on"/>
                        <m:ctrlPr>
                          <a:rPr lang="es-MX" sz="2400" i="1" smtClean="0">
                            <a:latin typeface="Cambria Math" panose="02040503050406030204" pitchFamily="18" charset="0"/>
                          </a:rPr>
                        </m:ctrlPr>
                      </m:radPr>
                      <m:deg/>
                      <m:e>
                        <m:r>
                          <a:rPr lang="es-MX" sz="2400" b="0" i="1" smtClean="0">
                            <a:latin typeface="Cambria Math" panose="02040503050406030204" pitchFamily="18" charset="0"/>
                          </a:rPr>
                          <m:t>𝑦</m:t>
                        </m:r>
                      </m:e>
                    </m:rad>
                    <m:r>
                      <a:rPr lang="es-MX" sz="2400" b="0" i="1" smtClean="0">
                        <a:latin typeface="Cambria Math" panose="02040503050406030204" pitchFamily="18" charset="0"/>
                      </a:rPr>
                      <m:t>=</m:t>
                    </m:r>
                    <m:r>
                      <a:rPr lang="es-MX" sz="2400" b="0" i="1" smtClean="0">
                        <a:latin typeface="Cambria Math" panose="02040503050406030204" pitchFamily="18" charset="0"/>
                      </a:rPr>
                      <m:t>𝑥</m:t>
                    </m:r>
                    <m:r>
                      <a:rPr lang="es-MX" sz="2400" b="0" i="1" smtClean="0">
                        <a:latin typeface="Cambria Math" panose="02040503050406030204" pitchFamily="18" charset="0"/>
                      </a:rPr>
                      <m:t>−1</m:t>
                    </m:r>
                  </m:oMath>
                </a14:m>
                <a:r>
                  <a:rPr lang="es-MX" sz="2400" dirty="0" smtClean="0"/>
                  <a:t>, </a:t>
                </a:r>
              </a:p>
              <a:p>
                <a:pPr marL="0" indent="0">
                  <a:buNone/>
                </a:pPr>
                <a:r>
                  <a:rPr lang="es-MX" sz="2400" dirty="0" smtClean="0"/>
                  <a:t>por lo tanto, </a:t>
                </a:r>
                <a14:m>
                  <m:oMath xmlns:m="http://schemas.openxmlformats.org/officeDocument/2006/math">
                    <m:r>
                      <a:rPr lang="es-MX" sz="2400" b="0" i="1" smtClean="0">
                        <a:latin typeface="Cambria Math" panose="02040503050406030204" pitchFamily="18" charset="0"/>
                      </a:rPr>
                      <m:t>𝑥</m:t>
                    </m:r>
                    <m:r>
                      <a:rPr lang="es-MX" sz="2400" b="0" i="1" smtClean="0">
                        <a:latin typeface="Cambria Math" panose="02040503050406030204" pitchFamily="18" charset="0"/>
                      </a:rPr>
                      <m:t>=</m:t>
                    </m:r>
                    <m:rad>
                      <m:radPr>
                        <m:degHide m:val="on"/>
                        <m:ctrlPr>
                          <a:rPr lang="es-MX" sz="2400" b="0" i="1" smtClean="0">
                            <a:latin typeface="Cambria Math" panose="02040503050406030204" pitchFamily="18" charset="0"/>
                          </a:rPr>
                        </m:ctrlPr>
                      </m:radPr>
                      <m:deg/>
                      <m:e>
                        <m:r>
                          <a:rPr lang="es-MX" sz="2400" b="0" i="1" smtClean="0">
                            <a:latin typeface="Cambria Math" panose="02040503050406030204" pitchFamily="18" charset="0"/>
                          </a:rPr>
                          <m:t>𝑦</m:t>
                        </m:r>
                      </m:e>
                    </m:rad>
                    <m:r>
                      <a:rPr lang="es-MX" sz="2400" b="0" i="1" smtClean="0">
                        <a:latin typeface="Cambria Math" panose="02040503050406030204" pitchFamily="18" charset="0"/>
                      </a:rPr>
                      <m:t>+1</m:t>
                    </m:r>
                  </m:oMath>
                </a14:m>
                <a:r>
                  <a:rPr lang="es-MX" sz="2400" dirty="0" smtClean="0"/>
                  <a:t>, </a:t>
                </a:r>
              </a:p>
              <a:p>
                <a:pPr marL="0" indent="0">
                  <a:buNone/>
                </a:pPr>
                <a:r>
                  <a:rPr lang="es-MX" sz="2400" dirty="0" smtClean="0"/>
                  <a:t>con lo cual cambiando variables </a:t>
                </a:r>
                <a14:m>
                  <m:oMath xmlns:m="http://schemas.openxmlformats.org/officeDocument/2006/math">
                    <m:sSup>
                      <m:sSupPr>
                        <m:ctrlPr>
                          <a:rPr lang="es-MX" sz="2400" i="1" smtClean="0">
                            <a:latin typeface="Cambria Math" panose="02040503050406030204" pitchFamily="18" charset="0"/>
                          </a:rPr>
                        </m:ctrlPr>
                      </m:sSupPr>
                      <m:e>
                        <m:r>
                          <a:rPr lang="es-MX" sz="2400" b="0" i="1" smtClean="0">
                            <a:latin typeface="Cambria Math" panose="02040503050406030204" pitchFamily="18" charset="0"/>
                          </a:rPr>
                          <m:t>𝑓</m:t>
                        </m:r>
                      </m:e>
                      <m:sup>
                        <m:r>
                          <a:rPr lang="es-MX" sz="2400" b="0" i="1" smtClean="0">
                            <a:latin typeface="Cambria Math" panose="02040503050406030204" pitchFamily="18" charset="0"/>
                          </a:rPr>
                          <m:t>−1</m:t>
                        </m:r>
                      </m:sup>
                    </m:sSup>
                    <m:d>
                      <m:dPr>
                        <m:ctrlPr>
                          <a:rPr lang="es-MX" sz="2400" i="1" smtClean="0">
                            <a:latin typeface="Cambria Math" panose="02040503050406030204" pitchFamily="18" charset="0"/>
                          </a:rPr>
                        </m:ctrlPr>
                      </m:dPr>
                      <m:e>
                        <m:r>
                          <a:rPr lang="es-MX" sz="2400" b="0" i="1" smtClean="0">
                            <a:latin typeface="Cambria Math" panose="02040503050406030204" pitchFamily="18" charset="0"/>
                          </a:rPr>
                          <m:t>𝑥</m:t>
                        </m:r>
                      </m:e>
                    </m:d>
                    <m:r>
                      <a:rPr lang="es-MX" sz="2400" i="1">
                        <a:latin typeface="Cambria Math" panose="02040503050406030204" pitchFamily="18" charset="0"/>
                      </a:rPr>
                      <m:t>=</m:t>
                    </m:r>
                    <m:rad>
                      <m:radPr>
                        <m:degHide m:val="on"/>
                        <m:ctrlPr>
                          <a:rPr lang="es-MX" sz="2400" i="1">
                            <a:latin typeface="Cambria Math" panose="02040503050406030204" pitchFamily="18" charset="0"/>
                          </a:rPr>
                        </m:ctrlPr>
                      </m:radPr>
                      <m:deg/>
                      <m:e>
                        <m:r>
                          <a:rPr lang="es-MX" sz="2400" b="0" i="1" smtClean="0">
                            <a:latin typeface="Cambria Math" panose="02040503050406030204" pitchFamily="18" charset="0"/>
                          </a:rPr>
                          <m:t>𝑥</m:t>
                        </m:r>
                      </m:e>
                    </m:rad>
                    <m:r>
                      <a:rPr lang="es-MX" sz="2400" b="0" i="1" smtClean="0">
                        <a:latin typeface="Cambria Math" panose="02040503050406030204" pitchFamily="18" charset="0"/>
                      </a:rPr>
                      <m:t>+</m:t>
                    </m:r>
                    <m:r>
                      <a:rPr lang="es-MX" sz="2400" i="1">
                        <a:latin typeface="Cambria Math" panose="02040503050406030204" pitchFamily="18" charset="0"/>
                      </a:rPr>
                      <m:t>1</m:t>
                    </m:r>
                  </m:oMath>
                </a14:m>
                <a:endParaRPr lang="es-MX" sz="24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1825625"/>
                <a:ext cx="5257800" cy="4351338"/>
              </a:xfrm>
              <a:blipFill rotWithShape="0">
                <a:blip r:embed="rId2"/>
                <a:stretch>
                  <a:fillRect l="-1856" t="-1120"/>
                </a:stretch>
              </a:blipFill>
            </p:spPr>
            <p:txBody>
              <a:bodyPr/>
              <a:lstStyle/>
              <a:p>
                <a:r>
                  <a:rPr lang="es-MX">
                    <a:noFill/>
                  </a:rPr>
                  <a:t> </a:t>
                </a:r>
              </a:p>
            </p:txBody>
          </p:sp>
        </mc:Fallback>
      </mc:AlternateContent>
      <p:pic>
        <p:nvPicPr>
          <p:cNvPr id="5" name="Imagen 4" descr="Recorte de pantalla"/>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94448" y="1496963"/>
            <a:ext cx="5139786" cy="4680000"/>
          </a:xfrm>
          <a:prstGeom prst="rect">
            <a:avLst/>
          </a:prstGeom>
        </p:spPr>
      </p:pic>
      <p:sp>
        <p:nvSpPr>
          <p:cNvPr id="4" name="Marcador de número de diapositiva 3"/>
          <p:cNvSpPr>
            <a:spLocks noGrp="1"/>
          </p:cNvSpPr>
          <p:nvPr>
            <p:ph type="sldNum" sz="quarter" idx="12"/>
          </p:nvPr>
        </p:nvSpPr>
        <p:spPr/>
        <p:txBody>
          <a:bodyPr/>
          <a:lstStyle/>
          <a:p>
            <a:fld id="{03AFEF53-0496-429C-AE83-CAA04853D0D0}" type="slidenum">
              <a:rPr lang="es-MX" smtClean="0"/>
              <a:t>20</a:t>
            </a:fld>
            <a:endParaRPr lang="es-MX"/>
          </a:p>
        </p:txBody>
      </p:sp>
    </p:spTree>
    <p:extLst>
      <p:ext uri="{BB962C8B-B14F-4D97-AF65-F5344CB8AC3E}">
        <p14:creationId xmlns:p14="http://schemas.microsoft.com/office/powerpoint/2010/main" val="32144607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821410" y="419215"/>
            <a:ext cx="10755824" cy="706437"/>
          </a:xfrm>
        </p:spPr>
        <p:txBody>
          <a:bodyPr>
            <a:normAutofit/>
          </a:bodyPr>
          <a:lstStyle/>
          <a:p>
            <a:pPr algn="ctr"/>
            <a:r>
              <a:rPr lang="es-ES_tradnl" sz="3600" b="1" dirty="0">
                <a:effectLst>
                  <a:outerShdw blurRad="38100" dist="38100" dir="2700000" algn="tl">
                    <a:srgbClr val="000000">
                      <a:alpha val="43137"/>
                    </a:srgbClr>
                  </a:outerShdw>
                </a:effectLst>
              </a:rPr>
              <a:t>OPERACIONES CON FUNCIONES</a:t>
            </a:r>
            <a:r>
              <a:rPr lang="es-ES_tradnl" sz="3600" dirty="0">
                <a:effectLst>
                  <a:outerShdw blurRad="38100" dist="38100" dir="2700000" algn="tl">
                    <a:srgbClr val="000000">
                      <a:alpha val="43137"/>
                    </a:srgbClr>
                  </a:outerShdw>
                </a:effectLst>
              </a:rPr>
              <a:t> </a:t>
            </a:r>
            <a:endParaRPr lang="es-ES" sz="3600" dirty="0">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27651" name="Rectangle 3"/>
              <p:cNvSpPr>
                <a:spLocks noGrp="1" noChangeArrowheads="1"/>
              </p:cNvSpPr>
              <p:nvPr>
                <p:ph idx="1"/>
              </p:nvPr>
            </p:nvSpPr>
            <p:spPr>
              <a:xfrm>
                <a:off x="588936" y="1407294"/>
                <a:ext cx="11205274" cy="5450706"/>
              </a:xfrm>
            </p:spPr>
            <p:txBody>
              <a:bodyPr>
                <a:normAutofit/>
              </a:bodyPr>
              <a:lstStyle/>
              <a:p>
                <a:pPr>
                  <a:lnSpc>
                    <a:spcPct val="100000"/>
                  </a:lnSpc>
                  <a:spcBef>
                    <a:spcPts val="0"/>
                  </a:spcBef>
                </a:pPr>
                <a:r>
                  <a:rPr lang="es-ES_tradnl" sz="2400" b="1" dirty="0" smtClean="0"/>
                  <a:t>Suma. </a:t>
                </a:r>
                <a:r>
                  <a:rPr lang="es-ES_tradnl" sz="2400" dirty="0" smtClean="0"/>
                  <a:t>Sean</a:t>
                </a:r>
                <a:r>
                  <a:rPr lang="es-ES_tradnl" sz="2400" i="1" dirty="0" smtClean="0">
                    <a:latin typeface="Times New Roman" panose="02020603050405020304" pitchFamily="18" charset="0"/>
                    <a:cs typeface="Times New Roman" panose="02020603050405020304" pitchFamily="18" charset="0"/>
                  </a:rPr>
                  <a:t> </a:t>
                </a:r>
                <a:r>
                  <a:rPr lang="es-ES_tradnl" sz="2400" i="1" dirty="0">
                    <a:latin typeface="Times New Roman" panose="02020603050405020304" pitchFamily="18" charset="0"/>
                    <a:cs typeface="Times New Roman" panose="02020603050405020304" pitchFamily="18" charset="0"/>
                  </a:rPr>
                  <a:t>f  </a:t>
                </a:r>
                <a:r>
                  <a:rPr lang="es-ES_tradnl" sz="2400" dirty="0"/>
                  <a:t>y </a:t>
                </a:r>
                <a:r>
                  <a:rPr lang="es-ES_tradnl" sz="2400" i="1" dirty="0">
                    <a:latin typeface="Times New Roman" panose="02020603050405020304" pitchFamily="18" charset="0"/>
                    <a:cs typeface="Times New Roman" panose="02020603050405020304" pitchFamily="18" charset="0"/>
                  </a:rPr>
                  <a:t>g</a:t>
                </a:r>
                <a:r>
                  <a:rPr lang="es-ES_tradnl" sz="2400" dirty="0"/>
                  <a:t> dos funciones reales de variable real definidas en un mismo intervalo. Se llama suma de ambas funciones, y se representa por </a:t>
                </a:r>
                <a:r>
                  <a:rPr lang="es-ES_tradnl" sz="2400" i="1" dirty="0">
                    <a:latin typeface="Times New Roman" panose="02020603050405020304" pitchFamily="18" charset="0"/>
                    <a:cs typeface="Times New Roman" panose="02020603050405020304" pitchFamily="18" charset="0"/>
                  </a:rPr>
                  <a:t>f + </a:t>
                </a:r>
                <a:r>
                  <a:rPr lang="es-ES_tradnl" sz="2400" i="1" dirty="0" smtClean="0">
                    <a:latin typeface="Times New Roman" panose="02020603050405020304" pitchFamily="18" charset="0"/>
                    <a:cs typeface="Times New Roman" panose="02020603050405020304" pitchFamily="18" charset="0"/>
                  </a:rPr>
                  <a:t>g </a:t>
                </a:r>
                <a:r>
                  <a:rPr lang="es-ES_tradnl" sz="2400" dirty="0" smtClean="0"/>
                  <a:t> </a:t>
                </a:r>
                <a:endParaRPr lang="es-ES_tradnl" sz="2400" dirty="0"/>
              </a:p>
              <a:p>
                <a:pPr marL="0" indent="0" algn="ctr">
                  <a:lnSpc>
                    <a:spcPct val="80000"/>
                  </a:lnSpc>
                  <a:spcBef>
                    <a:spcPts val="600"/>
                  </a:spcBef>
                  <a:buNone/>
                </a:pPr>
                <a:r>
                  <a:rPr lang="es-ES_tradnl" sz="2400" dirty="0"/>
                  <a:t>  </a:t>
                </a:r>
                <a14:m>
                  <m:oMath xmlns:m="http://schemas.openxmlformats.org/officeDocument/2006/math">
                    <m:d>
                      <m:dPr>
                        <m:ctrlPr>
                          <a:rPr lang="es-ES_tradnl" sz="2200" i="1" smtClean="0">
                            <a:latin typeface="Cambria Math" panose="02040503050406030204" pitchFamily="18" charset="0"/>
                          </a:rPr>
                        </m:ctrlPr>
                      </m:dPr>
                      <m:e>
                        <m:r>
                          <a:rPr lang="es-MX" sz="2200" b="0" i="1" smtClean="0">
                            <a:latin typeface="Cambria Math" panose="02040503050406030204" pitchFamily="18" charset="0"/>
                          </a:rPr>
                          <m:t>𝑓</m:t>
                        </m:r>
                        <m:r>
                          <a:rPr lang="es-MX" sz="2200" b="0" i="1" smtClean="0">
                            <a:latin typeface="Cambria Math" panose="02040503050406030204" pitchFamily="18" charset="0"/>
                          </a:rPr>
                          <m:t>+</m:t>
                        </m:r>
                        <m:r>
                          <a:rPr lang="es-MX" sz="2200" b="0" i="1" smtClean="0">
                            <a:latin typeface="Cambria Math" panose="02040503050406030204" pitchFamily="18" charset="0"/>
                          </a:rPr>
                          <m:t>𝑔</m:t>
                        </m:r>
                      </m:e>
                    </m:d>
                    <m:d>
                      <m:dPr>
                        <m:ctrlPr>
                          <a:rPr lang="es-ES_tradnl" sz="220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r>
                      <a:rPr lang="es-MX" sz="2200" b="0" i="1" smtClean="0">
                        <a:latin typeface="Cambria Math" panose="02040503050406030204" pitchFamily="18" charset="0"/>
                      </a:rPr>
                      <m:t>𝑓</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r>
                      <a:rPr lang="es-MX" sz="2200" b="0" i="1" smtClean="0">
                        <a:latin typeface="Cambria Math" panose="02040503050406030204" pitchFamily="18" charset="0"/>
                      </a:rPr>
                      <m:t>𝑔</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oMath>
                </a14:m>
                <a:endParaRPr lang="es-ES_tradnl" sz="2200" dirty="0"/>
              </a:p>
              <a:p>
                <a:pPr>
                  <a:lnSpc>
                    <a:spcPct val="100000"/>
                  </a:lnSpc>
                  <a:spcBef>
                    <a:spcPts val="0"/>
                  </a:spcBef>
                </a:pPr>
                <a:r>
                  <a:rPr lang="es-ES_tradnl" sz="2400" b="1" dirty="0" smtClean="0"/>
                  <a:t>Resta. </a:t>
                </a:r>
                <a:r>
                  <a:rPr lang="es-ES_tradnl" sz="2400" dirty="0" smtClean="0"/>
                  <a:t> Se </a:t>
                </a:r>
                <a:r>
                  <a:rPr lang="es-ES_tradnl" sz="2400" dirty="0"/>
                  <a:t>define la resta de dos funciones reales de variable real </a:t>
                </a:r>
                <a:r>
                  <a:rPr lang="es-ES_tradnl" sz="2400" i="1" dirty="0">
                    <a:latin typeface="Times New Roman" panose="02020603050405020304" pitchFamily="18" charset="0"/>
                    <a:cs typeface="Times New Roman" panose="02020603050405020304" pitchFamily="18" charset="0"/>
                  </a:rPr>
                  <a:t>f</a:t>
                </a:r>
                <a:r>
                  <a:rPr lang="es-ES_tradnl" sz="2400" dirty="0"/>
                  <a:t> y </a:t>
                </a:r>
                <a:r>
                  <a:rPr lang="es-ES_tradnl" sz="2400" i="1" dirty="0">
                    <a:latin typeface="Times New Roman" panose="02020603050405020304" pitchFamily="18" charset="0"/>
                    <a:cs typeface="Times New Roman" panose="02020603050405020304" pitchFamily="18" charset="0"/>
                  </a:rPr>
                  <a:t>g</a:t>
                </a:r>
                <a:r>
                  <a:rPr lang="es-ES_tradnl" sz="2400" dirty="0"/>
                  <a:t>, como la función. Para que esto sea posible es necesario que </a:t>
                </a:r>
                <a:r>
                  <a:rPr lang="es-ES_tradnl" sz="2400" i="1" dirty="0">
                    <a:latin typeface="Times New Roman" panose="02020603050405020304" pitchFamily="18" charset="0"/>
                    <a:cs typeface="Times New Roman" panose="02020603050405020304" pitchFamily="18" charset="0"/>
                  </a:rPr>
                  <a:t>f</a:t>
                </a:r>
                <a:r>
                  <a:rPr lang="es-ES_tradnl" sz="2400" dirty="0"/>
                  <a:t> y </a:t>
                </a:r>
                <a:r>
                  <a:rPr lang="es-ES_tradnl" sz="2400" i="1" dirty="0">
                    <a:latin typeface="Times New Roman" panose="02020603050405020304" pitchFamily="18" charset="0"/>
                    <a:cs typeface="Times New Roman" panose="02020603050405020304" pitchFamily="18" charset="0"/>
                  </a:rPr>
                  <a:t>g</a:t>
                </a:r>
                <a:r>
                  <a:rPr lang="es-ES_tradnl" sz="2400" dirty="0"/>
                  <a:t> estén definidas en un mismo intervalo. </a:t>
                </a:r>
              </a:p>
              <a:p>
                <a:pPr marL="0" indent="0" algn="ctr">
                  <a:lnSpc>
                    <a:spcPct val="80000"/>
                  </a:lnSpc>
                  <a:spcBef>
                    <a:spcPts val="600"/>
                  </a:spcBef>
                  <a:buNone/>
                </a:pPr>
                <a:r>
                  <a:rPr lang="es-ES_tradnl" sz="2400" dirty="0"/>
                  <a:t> </a:t>
                </a:r>
                <a:r>
                  <a:rPr lang="es-ES_tradnl" sz="2400" dirty="0" smtClean="0"/>
                  <a:t> </a:t>
                </a:r>
                <a14:m>
                  <m:oMath xmlns:m="http://schemas.openxmlformats.org/officeDocument/2006/math">
                    <m:d>
                      <m:dPr>
                        <m:ctrlPr>
                          <a:rPr lang="es-ES_tradnl" sz="2400" i="1" smtClean="0">
                            <a:latin typeface="Cambria Math" panose="02040503050406030204" pitchFamily="18" charset="0"/>
                          </a:rPr>
                        </m:ctrlPr>
                      </m:dPr>
                      <m:e>
                        <m:r>
                          <a:rPr lang="es-MX" sz="2400" b="0" i="1" smtClean="0">
                            <a:latin typeface="Cambria Math" panose="02040503050406030204" pitchFamily="18" charset="0"/>
                          </a:rPr>
                          <m:t>𝑓</m:t>
                        </m:r>
                        <m:r>
                          <a:rPr lang="es-MX" sz="2400" b="0" i="1" smtClean="0">
                            <a:latin typeface="Cambria Math" panose="02040503050406030204" pitchFamily="18" charset="0"/>
                          </a:rPr>
                          <m:t>−</m:t>
                        </m:r>
                        <m:r>
                          <a:rPr lang="es-MX" sz="2400" b="0" i="1" smtClean="0">
                            <a:latin typeface="Cambria Math" panose="02040503050406030204" pitchFamily="18" charset="0"/>
                          </a:rPr>
                          <m:t>𝑔</m:t>
                        </m:r>
                      </m:e>
                    </m:d>
                    <m:d>
                      <m:dPr>
                        <m:ctrlPr>
                          <a:rPr lang="es-ES_tradnl" sz="240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
                      <a:rPr lang="es-MX" sz="2400" b="0" i="1" smtClean="0">
                        <a:latin typeface="Cambria Math" panose="02040503050406030204" pitchFamily="18" charset="0"/>
                      </a:rPr>
                      <m:t>𝑔</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oMath>
                </a14:m>
                <a:endParaRPr lang="es-ES_tradnl" sz="2400" dirty="0" smtClean="0"/>
              </a:p>
              <a:p>
                <a:pPr>
                  <a:lnSpc>
                    <a:spcPct val="100000"/>
                  </a:lnSpc>
                  <a:spcBef>
                    <a:spcPts val="0"/>
                  </a:spcBef>
                </a:pPr>
                <a:r>
                  <a:rPr lang="es-ES_tradnl" sz="2400" b="1" dirty="0" smtClean="0"/>
                  <a:t>Producto. </a:t>
                </a:r>
                <a:r>
                  <a:rPr lang="es-ES_tradnl" sz="2400" dirty="0" smtClean="0"/>
                  <a:t>Sean </a:t>
                </a:r>
                <a:r>
                  <a:rPr lang="es-ES_tradnl" sz="2400" i="1" dirty="0" smtClean="0">
                    <a:latin typeface="Times New Roman" panose="02020603050405020304" pitchFamily="18" charset="0"/>
                    <a:cs typeface="Times New Roman" panose="02020603050405020304" pitchFamily="18" charset="0"/>
                  </a:rPr>
                  <a:t>f</a:t>
                </a:r>
                <a:r>
                  <a:rPr lang="es-ES_tradnl" sz="2400" dirty="0" smtClean="0"/>
                  <a:t> y </a:t>
                </a:r>
                <a:r>
                  <a:rPr lang="es-ES_tradnl" sz="2400" i="1" dirty="0">
                    <a:latin typeface="Times New Roman" panose="02020603050405020304" pitchFamily="18" charset="0"/>
                    <a:cs typeface="Times New Roman" panose="02020603050405020304" pitchFamily="18" charset="0"/>
                  </a:rPr>
                  <a:t>g</a:t>
                </a:r>
                <a:r>
                  <a:rPr lang="es-ES_tradnl" sz="2400" dirty="0" smtClean="0"/>
                  <a:t> dos funciones reales de variable real, y definidas en un mismo intervalo. Se llama función producto de </a:t>
                </a:r>
                <a:r>
                  <a:rPr lang="es-ES_tradnl" sz="2400" i="1" dirty="0">
                    <a:latin typeface="Times New Roman" panose="02020603050405020304" pitchFamily="18" charset="0"/>
                    <a:cs typeface="Times New Roman" panose="02020603050405020304" pitchFamily="18" charset="0"/>
                  </a:rPr>
                  <a:t>f </a:t>
                </a:r>
                <a:r>
                  <a:rPr lang="es-ES_tradnl" sz="2400" dirty="0" smtClean="0"/>
                  <a:t>y </a:t>
                </a:r>
                <a:r>
                  <a:rPr lang="es-ES_tradnl" sz="2400" i="1" dirty="0">
                    <a:latin typeface="Times New Roman" panose="02020603050405020304" pitchFamily="18" charset="0"/>
                    <a:cs typeface="Times New Roman" panose="02020603050405020304" pitchFamily="18" charset="0"/>
                  </a:rPr>
                  <a:t>g </a:t>
                </a:r>
                <a:r>
                  <a:rPr lang="es-ES_tradnl" sz="2400" dirty="0" smtClean="0"/>
                  <a:t>a la función definida por</a:t>
                </a:r>
              </a:p>
              <a:p>
                <a:pPr marL="0" indent="0" algn="ctr">
                  <a:lnSpc>
                    <a:spcPct val="80000"/>
                  </a:lnSpc>
                  <a:spcBef>
                    <a:spcPts val="600"/>
                  </a:spcBef>
                  <a:buNone/>
                </a:pPr>
                <a:r>
                  <a:rPr lang="es-ES_tradnl" sz="2400" dirty="0" smtClean="0"/>
                  <a:t>  </a:t>
                </a:r>
                <a14:m>
                  <m:oMath xmlns:m="http://schemas.openxmlformats.org/officeDocument/2006/math">
                    <m:d>
                      <m:dPr>
                        <m:ctrlPr>
                          <a:rPr lang="es-ES_tradnl" sz="2400" i="1" smtClean="0">
                            <a:latin typeface="Cambria Math" panose="02040503050406030204" pitchFamily="18" charset="0"/>
                          </a:rPr>
                        </m:ctrlPr>
                      </m:dPr>
                      <m:e>
                        <m:r>
                          <a:rPr lang="es-MX" sz="2400" b="0" i="1" smtClean="0">
                            <a:latin typeface="Cambria Math" panose="02040503050406030204" pitchFamily="18" charset="0"/>
                          </a:rPr>
                          <m:t>𝑓</m:t>
                        </m:r>
                        <m:r>
                          <a:rPr lang="es-MX" sz="2400" b="0" i="1" smtClean="0">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rPr>
                          <m:t>𝑔</m:t>
                        </m:r>
                      </m:e>
                    </m:d>
                    <m:d>
                      <m:dPr>
                        <m:ctrlPr>
                          <a:rPr lang="es-ES_tradnl" sz="240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i="1">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rPr>
                      <m:t>𝑔</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oMath>
                </a14:m>
                <a:endParaRPr lang="es-ES_tradnl" sz="2400" dirty="0" smtClean="0"/>
              </a:p>
              <a:p>
                <a:pPr>
                  <a:lnSpc>
                    <a:spcPct val="100000"/>
                  </a:lnSpc>
                  <a:spcBef>
                    <a:spcPts val="0"/>
                  </a:spcBef>
                </a:pPr>
                <a:r>
                  <a:rPr lang="es-ES_tradnl" sz="2400" b="1" dirty="0"/>
                  <a:t>Cociente</a:t>
                </a:r>
                <a:r>
                  <a:rPr lang="es-ES_tradnl" sz="2000" b="1" dirty="0" smtClean="0"/>
                  <a:t>. </a:t>
                </a:r>
                <a:r>
                  <a:rPr lang="es-ES_tradnl" sz="2400" dirty="0" smtClean="0"/>
                  <a:t>Dadas dos funciones reales de variable real, </a:t>
                </a:r>
                <a:r>
                  <a:rPr lang="es-ES_tradnl" sz="2400" i="1" dirty="0" smtClean="0">
                    <a:latin typeface="Times New Roman" panose="02020603050405020304" pitchFamily="18" charset="0"/>
                    <a:cs typeface="Times New Roman" panose="02020603050405020304" pitchFamily="18" charset="0"/>
                  </a:rPr>
                  <a:t>f</a:t>
                </a:r>
                <a:r>
                  <a:rPr lang="es-ES_tradnl" sz="2400" dirty="0" smtClean="0"/>
                  <a:t> y </a:t>
                </a:r>
                <a:r>
                  <a:rPr lang="es-ES_tradnl" sz="2400" i="1" dirty="0">
                    <a:latin typeface="Times New Roman" panose="02020603050405020304" pitchFamily="18" charset="0"/>
                    <a:cs typeface="Times New Roman" panose="02020603050405020304" pitchFamily="18" charset="0"/>
                  </a:rPr>
                  <a:t>g</a:t>
                </a:r>
                <a:r>
                  <a:rPr lang="es-ES_tradnl" sz="2400" dirty="0" smtClean="0"/>
                  <a:t>, y definidas en un mismo intervalo, se llama función cociente de </a:t>
                </a:r>
                <a:r>
                  <a:rPr lang="es-ES_tradnl" sz="2400" i="1" dirty="0">
                    <a:latin typeface="Times New Roman" panose="02020603050405020304" pitchFamily="18" charset="0"/>
                    <a:cs typeface="Times New Roman" panose="02020603050405020304" pitchFamily="18" charset="0"/>
                  </a:rPr>
                  <a:t>f</a:t>
                </a:r>
                <a:r>
                  <a:rPr lang="es-ES_tradnl" sz="2400" dirty="0" smtClean="0"/>
                  <a:t> y </a:t>
                </a:r>
                <a:r>
                  <a:rPr lang="es-ES_tradnl" sz="2400" i="1" dirty="0">
                    <a:latin typeface="Times New Roman" panose="02020603050405020304" pitchFamily="18" charset="0"/>
                    <a:cs typeface="Times New Roman" panose="02020603050405020304" pitchFamily="18" charset="0"/>
                  </a:rPr>
                  <a:t>g</a:t>
                </a:r>
                <a:r>
                  <a:rPr lang="es-ES_tradnl" sz="2400" dirty="0" smtClean="0"/>
                  <a:t> a la función definida por (</a:t>
                </a:r>
                <a14:m>
                  <m:oMath xmlns:m="http://schemas.openxmlformats.org/officeDocument/2006/math">
                    <m:r>
                      <a:rPr lang="es-MX" sz="2400" b="0" i="1" smtClean="0">
                        <a:latin typeface="Cambria Math" panose="02040503050406030204" pitchFamily="18" charset="0"/>
                      </a:rPr>
                      <m:t>𝑔</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ea typeface="Cambria Math" panose="02040503050406030204" pitchFamily="18" charset="0"/>
                      </a:rPr>
                      <m:t>≠0</m:t>
                    </m:r>
                  </m:oMath>
                </a14:m>
                <a:r>
                  <a:rPr lang="es-ES_tradnl" sz="2400" dirty="0" smtClean="0"/>
                  <a:t>) </a:t>
                </a:r>
              </a:p>
              <a:p>
                <a:pPr>
                  <a:lnSpc>
                    <a:spcPct val="80000"/>
                  </a:lnSpc>
                  <a:spcBef>
                    <a:spcPts val="600"/>
                  </a:spcBef>
                </a:pPr>
                <a:endParaRPr lang="es-ES_tradnl" sz="1300" dirty="0" smtClean="0"/>
              </a:p>
              <a:p>
                <a:pPr marL="0" indent="0">
                  <a:lnSpc>
                    <a:spcPct val="80000"/>
                  </a:lnSpc>
                  <a:spcBef>
                    <a:spcPts val="600"/>
                  </a:spcBef>
                  <a:buNone/>
                </a:pPr>
                <a14:m>
                  <m:oMathPara xmlns:m="http://schemas.openxmlformats.org/officeDocument/2006/math">
                    <m:oMathParaPr>
                      <m:jc m:val="centerGroup"/>
                    </m:oMathParaPr>
                    <m:oMath xmlns:m="http://schemas.openxmlformats.org/officeDocument/2006/math">
                      <m:d>
                        <m:dPr>
                          <m:ctrlPr>
                            <a:rPr lang="es-ES_tradnl" sz="2200" i="1" smtClean="0">
                              <a:latin typeface="Cambria Math" panose="02040503050406030204" pitchFamily="18" charset="0"/>
                            </a:rPr>
                          </m:ctrlPr>
                        </m:dPr>
                        <m:e>
                          <m:f>
                            <m:fPr>
                              <m:ctrlPr>
                                <a:rPr lang="es-ES_tradnl" sz="2200" i="1" smtClean="0">
                                  <a:latin typeface="Cambria Math" panose="02040503050406030204" pitchFamily="18" charset="0"/>
                                </a:rPr>
                              </m:ctrlPr>
                            </m:fPr>
                            <m:num>
                              <m:r>
                                <a:rPr lang="es-MX" sz="2200" b="0" i="1" smtClean="0">
                                  <a:latin typeface="Cambria Math" panose="02040503050406030204" pitchFamily="18" charset="0"/>
                                </a:rPr>
                                <m:t>𝑓</m:t>
                              </m:r>
                            </m:num>
                            <m:den>
                              <m:r>
                                <a:rPr lang="es-MX" sz="2200" b="0" i="1" smtClean="0">
                                  <a:latin typeface="Cambria Math" panose="02040503050406030204" pitchFamily="18" charset="0"/>
                                </a:rPr>
                                <m:t>𝑔</m:t>
                              </m:r>
                            </m:den>
                          </m:f>
                        </m:e>
                      </m:d>
                      <m:d>
                        <m:dPr>
                          <m:ctrlPr>
                            <a:rPr lang="es-ES_tradnl" sz="220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𝑓</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num>
                        <m:den>
                          <m:r>
                            <a:rPr lang="es-MX" sz="2200" b="0" i="1" smtClean="0">
                              <a:latin typeface="Cambria Math" panose="02040503050406030204" pitchFamily="18" charset="0"/>
                            </a:rPr>
                            <m:t>𝑔</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den>
                      </m:f>
                    </m:oMath>
                  </m:oMathPara>
                </a14:m>
                <a:endParaRPr lang="es-ES_tradnl" sz="2200" dirty="0" smtClean="0"/>
              </a:p>
            </p:txBody>
          </p:sp>
        </mc:Choice>
        <mc:Fallback xmlns="">
          <p:sp>
            <p:nvSpPr>
              <p:cNvPr id="27651" name="Rectangle 3"/>
              <p:cNvSpPr>
                <a:spLocks noGrp="1" noRot="1" noChangeAspect="1" noMove="1" noResize="1" noEditPoints="1" noAdjustHandles="1" noChangeArrowheads="1" noChangeShapeType="1" noTextEdit="1"/>
              </p:cNvSpPr>
              <p:nvPr>
                <p:ph idx="1"/>
              </p:nvPr>
            </p:nvSpPr>
            <p:spPr>
              <a:xfrm>
                <a:off x="588936" y="1407294"/>
                <a:ext cx="11205274" cy="5450706"/>
              </a:xfrm>
              <a:blipFill rotWithShape="0">
                <a:blip r:embed="rId2"/>
                <a:stretch>
                  <a:fillRect l="-762" t="-1007" r="-1034"/>
                </a:stretch>
              </a:blipFill>
            </p:spPr>
            <p:txBody>
              <a:bodyPr/>
              <a:lstStyle/>
              <a:p>
                <a:r>
                  <a:rPr lang="es-MX">
                    <a:noFill/>
                  </a:rPr>
                  <a:t> </a:t>
                </a:r>
              </a:p>
            </p:txBody>
          </p:sp>
        </mc:Fallback>
      </mc:AlternateContent>
      <p:sp>
        <p:nvSpPr>
          <p:cNvPr id="2" name="Marcador de número de diapositiva 1"/>
          <p:cNvSpPr>
            <a:spLocks noGrp="1"/>
          </p:cNvSpPr>
          <p:nvPr>
            <p:ph type="sldNum" sz="quarter" idx="12"/>
          </p:nvPr>
        </p:nvSpPr>
        <p:spPr/>
        <p:txBody>
          <a:bodyPr/>
          <a:lstStyle/>
          <a:p>
            <a:fld id="{03AFEF53-0496-429C-AE83-CAA04853D0D0}" type="slidenum">
              <a:rPr lang="es-MX" smtClean="0"/>
              <a:t>21</a:t>
            </a:fld>
            <a:endParaRPr lang="es-MX"/>
          </a:p>
        </p:txBody>
      </p:sp>
    </p:spTree>
    <p:extLst>
      <p:ext uri="{BB962C8B-B14F-4D97-AF65-F5344CB8AC3E}">
        <p14:creationId xmlns:p14="http://schemas.microsoft.com/office/powerpoint/2010/main" val="18689301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440093"/>
          </a:xfrm>
        </p:spPr>
        <p:txBody>
          <a:bodyPr>
            <a:normAutofit fontScale="90000"/>
          </a:bodyPr>
          <a:lstStyle/>
          <a:p>
            <a:pPr algn="ctr"/>
            <a:r>
              <a:rPr lang="es-MX" sz="3600" dirty="0" smtClean="0">
                <a:solidFill>
                  <a:srgbClr val="C00000"/>
                </a:solidFill>
                <a:effectLst>
                  <a:outerShdw blurRad="38100" dist="38100" dir="2700000" algn="tl">
                    <a:srgbClr val="000000">
                      <a:alpha val="43137"/>
                    </a:srgbClr>
                  </a:outerShdw>
                </a:effectLst>
              </a:rPr>
              <a:t>Ejemplo de Combinación de funciones</a:t>
            </a:r>
            <a:endParaRPr lang="es-MX" sz="3600" dirty="0">
              <a:solidFill>
                <a:srgbClr val="C00000"/>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825625"/>
            <a:ext cx="10515600" cy="931223"/>
          </a:xfrm>
        </p:spPr>
        <p:txBody>
          <a:bodyPr>
            <a:normAutofit/>
          </a:bodyPr>
          <a:lstStyle/>
          <a:p>
            <a:pPr marL="0" indent="0">
              <a:buNone/>
            </a:pPr>
            <a:r>
              <a:rPr lang="es-MX" sz="2400" dirty="0" smtClean="0"/>
              <a:t>Si </a:t>
            </a:r>
            <a:r>
              <a:rPr lang="es-MX" sz="2400" i="1" dirty="0" smtClean="0">
                <a:latin typeface="Times New Roman" panose="02020603050405020304" pitchFamily="18" charset="0"/>
                <a:cs typeface="Times New Roman" panose="02020603050405020304" pitchFamily="18" charset="0"/>
              </a:rPr>
              <a:t>f</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3</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1</a:t>
            </a:r>
            <a:r>
              <a:rPr lang="es-MX" sz="2400" dirty="0" smtClean="0"/>
              <a:t>    y   </a:t>
            </a:r>
            <a:r>
              <a:rPr lang="es-MX" sz="2400" i="1" dirty="0" smtClean="0">
                <a:latin typeface="Times New Roman" panose="02020603050405020304" pitchFamily="18" charset="0"/>
                <a:cs typeface="Times New Roman" panose="02020603050405020304" pitchFamily="18" charset="0"/>
              </a:rPr>
              <a:t>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a:t>
            </a:r>
            <a:r>
              <a:rPr lang="es-MX" sz="2400" i="1" dirty="0" smtClean="0">
                <a:latin typeface="Times New Roman" panose="02020603050405020304" pitchFamily="18" charset="0"/>
                <a:cs typeface="Times New Roman" panose="02020603050405020304" pitchFamily="18" charset="0"/>
              </a:rPr>
              <a:t>x</a:t>
            </a:r>
            <a:r>
              <a:rPr lang="es-MX" sz="2400" baseline="30000" dirty="0" smtClean="0">
                <a:latin typeface="Times New Roman" panose="02020603050405020304" pitchFamily="18" charset="0"/>
                <a:cs typeface="Times New Roman" panose="02020603050405020304" pitchFamily="18" charset="0"/>
              </a:rPr>
              <a:t>2</a:t>
            </a:r>
            <a:r>
              <a:rPr lang="es-MX" sz="2400" dirty="0" smtClean="0">
                <a:latin typeface="Times New Roman" panose="02020603050405020304" pitchFamily="18" charset="0"/>
                <a:cs typeface="Times New Roman" panose="02020603050405020304" pitchFamily="18" charset="0"/>
              </a:rPr>
              <a:t> + 3</a:t>
            </a:r>
            <a:r>
              <a:rPr lang="es-MX" sz="2400" i="1" dirty="0" smtClean="0">
                <a:latin typeface="Times New Roman" panose="02020603050405020304" pitchFamily="18" charset="0"/>
                <a:cs typeface="Times New Roman" panose="02020603050405020304" pitchFamily="18" charset="0"/>
              </a:rPr>
              <a:t>x</a:t>
            </a:r>
            <a:r>
              <a:rPr lang="es-MX" sz="2400" dirty="0" smtClean="0"/>
              <a:t>, encontrar </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f + 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f – 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a:t>
            </a:r>
            <a:r>
              <a:rPr lang="es-MX" sz="2400" i="1" dirty="0" err="1" smtClean="0">
                <a:latin typeface="Times New Roman" panose="02020603050405020304" pitchFamily="18" charset="0"/>
                <a:cs typeface="Times New Roman" panose="02020603050405020304" pitchFamily="18" charset="0"/>
              </a:rPr>
              <a:t>fg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f/g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y (</a:t>
            </a:r>
            <a:r>
              <a:rPr lang="es-MX" sz="2400" baseline="30000" dirty="0" smtClean="0">
                <a:latin typeface="Times New Roman" panose="02020603050405020304" pitchFamily="18" charset="0"/>
                <a:cs typeface="Times New Roman" panose="02020603050405020304" pitchFamily="18" charset="0"/>
              </a:rPr>
              <a:t>1</a:t>
            </a:r>
            <a:r>
              <a:rPr lang="es-MX" sz="2400" dirty="0" smtClean="0">
                <a:latin typeface="Times New Roman" panose="02020603050405020304" pitchFamily="18" charset="0"/>
                <a:cs typeface="Times New Roman" panose="02020603050405020304" pitchFamily="18" charset="0"/>
              </a:rPr>
              <a:t>/</a:t>
            </a:r>
            <a:r>
              <a:rPr lang="es-MX" sz="2400" baseline="-25000" dirty="0" smtClean="0">
                <a:latin typeface="Times New Roman" panose="02020603050405020304" pitchFamily="18" charset="0"/>
                <a:cs typeface="Times New Roman" panose="02020603050405020304" pitchFamily="18" charset="0"/>
              </a:rPr>
              <a:t>2</a:t>
            </a:r>
            <a:r>
              <a:rPr lang="es-MX" sz="2400" dirty="0" smtClean="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f</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a:t>
            </a:r>
            <a:endParaRPr lang="es-MX" sz="24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CuadroTexto 3"/>
              <p:cNvSpPr txBox="1"/>
              <p:nvPr/>
            </p:nvSpPr>
            <p:spPr>
              <a:xfrm>
                <a:off x="2871334" y="2841686"/>
                <a:ext cx="7926081" cy="3385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MX" sz="2200" i="1" smtClean="0">
                              <a:latin typeface="Cambria Math" panose="02040503050406030204" pitchFamily="18" charset="0"/>
                            </a:rPr>
                          </m:ctrlPr>
                        </m:dPr>
                        <m:e>
                          <m:r>
                            <a:rPr lang="es-MX" sz="2200" b="0" i="1" smtClean="0">
                              <a:latin typeface="Cambria Math" panose="02040503050406030204" pitchFamily="18" charset="0"/>
                            </a:rPr>
                            <m:t>𝑓</m:t>
                          </m:r>
                          <m:r>
                            <a:rPr lang="es-MX" sz="2200" b="0" i="1" smtClean="0">
                              <a:latin typeface="Cambria Math" panose="02040503050406030204" pitchFamily="18" charset="0"/>
                            </a:rPr>
                            <m:t>+</m:t>
                          </m:r>
                          <m:r>
                            <a:rPr lang="es-MX" sz="2200" b="0" i="1" smtClean="0">
                              <a:latin typeface="Cambria Math" panose="02040503050406030204" pitchFamily="18" charset="0"/>
                            </a:rPr>
                            <m:t>𝑔</m:t>
                          </m:r>
                        </m:e>
                      </m:d>
                      <m:d>
                        <m:dPr>
                          <m:ctrlPr>
                            <a:rPr lang="es-MX" sz="220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r>
                        <a:rPr lang="es-MX" sz="2200" b="0" i="1" smtClean="0">
                          <a:latin typeface="Cambria Math" panose="02040503050406030204" pitchFamily="18" charset="0"/>
                        </a:rPr>
                        <m:t>𝑓</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r>
                        <a:rPr lang="es-MX" sz="2200" b="0" i="1" smtClean="0">
                          <a:latin typeface="Cambria Math" panose="02040503050406030204" pitchFamily="18" charset="0"/>
                        </a:rPr>
                        <m:t>𝑔</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3</m:t>
                          </m:r>
                          <m:r>
                            <a:rPr lang="es-MX" sz="2200" b="0" i="1" smtClean="0">
                              <a:latin typeface="Cambria Math" panose="02040503050406030204" pitchFamily="18" charset="0"/>
                            </a:rPr>
                            <m:t>𝑥</m:t>
                          </m:r>
                          <m:r>
                            <a:rPr lang="es-MX" sz="2200" b="0" i="1" smtClean="0">
                              <a:latin typeface="Cambria Math" panose="02040503050406030204" pitchFamily="18" charset="0"/>
                            </a:rPr>
                            <m:t>+1</m:t>
                          </m:r>
                        </m:e>
                      </m:d>
                      <m:r>
                        <a:rPr lang="es-MX" sz="2200" b="0" i="1" smtClean="0">
                          <a:latin typeface="Cambria Math" panose="02040503050406030204" pitchFamily="18" charset="0"/>
                        </a:rPr>
                        <m:t>+</m:t>
                      </m:r>
                      <m:d>
                        <m:dPr>
                          <m:ctrlPr>
                            <a:rPr lang="es-MX" sz="2200" b="0" i="1" smtClean="0">
                              <a:latin typeface="Cambria Math" panose="02040503050406030204" pitchFamily="18" charset="0"/>
                            </a:rPr>
                          </m:ctrlPr>
                        </m:dPr>
                        <m:e>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𝑥</m:t>
                              </m:r>
                            </m:e>
                            <m:sup>
                              <m:r>
                                <a:rPr lang="es-MX" sz="2200" b="0" i="1" smtClean="0">
                                  <a:latin typeface="Cambria Math" panose="02040503050406030204" pitchFamily="18" charset="0"/>
                                </a:rPr>
                                <m:t>2</m:t>
                              </m:r>
                            </m:sup>
                          </m:sSup>
                          <m:r>
                            <a:rPr lang="es-MX" sz="2200" b="0" i="1" smtClean="0">
                              <a:latin typeface="Cambria Math" panose="02040503050406030204" pitchFamily="18" charset="0"/>
                            </a:rPr>
                            <m:t>+3</m:t>
                          </m:r>
                          <m:r>
                            <a:rPr lang="es-MX" sz="2200" b="0" i="1" smtClean="0">
                              <a:latin typeface="Cambria Math" panose="02040503050406030204" pitchFamily="18" charset="0"/>
                            </a:rPr>
                            <m:t>𝑥</m:t>
                          </m:r>
                        </m:e>
                      </m:d>
                      <m:r>
                        <a:rPr lang="es-MX" sz="2200" b="0" i="1" smtClean="0">
                          <a:latin typeface="Cambria Math" panose="02040503050406030204" pitchFamily="18" charset="0"/>
                        </a:rPr>
                        <m:t>=</m:t>
                      </m:r>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𝑥</m:t>
                          </m:r>
                        </m:e>
                        <m:sup>
                          <m:r>
                            <a:rPr lang="es-MX" sz="2200" b="0" i="1" smtClean="0">
                              <a:latin typeface="Cambria Math" panose="02040503050406030204" pitchFamily="18" charset="0"/>
                            </a:rPr>
                            <m:t>2</m:t>
                          </m:r>
                        </m:sup>
                      </m:sSup>
                      <m:r>
                        <a:rPr lang="es-MX" sz="2200" b="0" i="1" smtClean="0">
                          <a:latin typeface="Cambria Math" panose="02040503050406030204" pitchFamily="18" charset="0"/>
                        </a:rPr>
                        <m:t>+6</m:t>
                      </m:r>
                      <m:r>
                        <a:rPr lang="es-MX" sz="2200" b="0" i="1" smtClean="0">
                          <a:latin typeface="Cambria Math" panose="02040503050406030204" pitchFamily="18" charset="0"/>
                        </a:rPr>
                        <m:t>𝑥</m:t>
                      </m:r>
                      <m:r>
                        <a:rPr lang="es-MX" sz="2200" b="0" i="1" smtClean="0">
                          <a:latin typeface="Cambria Math" panose="02040503050406030204" pitchFamily="18" charset="0"/>
                        </a:rPr>
                        <m:t>−1</m:t>
                      </m:r>
                    </m:oMath>
                  </m:oMathPara>
                </a14:m>
                <a:endParaRPr lang="es-MX" sz="2200" dirty="0"/>
              </a:p>
            </p:txBody>
          </p:sp>
        </mc:Choice>
        <mc:Fallback xmlns="">
          <p:sp>
            <p:nvSpPr>
              <p:cNvPr id="4" name="CuadroTexto 3"/>
              <p:cNvSpPr txBox="1">
                <a:spLocks noRot="1" noChangeAspect="1" noMove="1" noResize="1" noEditPoints="1" noAdjustHandles="1" noChangeArrowheads="1" noChangeShapeType="1" noTextEdit="1"/>
              </p:cNvSpPr>
              <p:nvPr/>
            </p:nvSpPr>
            <p:spPr>
              <a:xfrm>
                <a:off x="2871334" y="2841686"/>
                <a:ext cx="7926081" cy="338554"/>
              </a:xfrm>
              <a:prstGeom prst="rect">
                <a:avLst/>
              </a:prstGeom>
              <a:blipFill rotWithShape="0">
                <a:blip r:embed="rId2"/>
                <a:stretch>
                  <a:fillRect t="-3571" r="-308" b="-33929"/>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 name="CuadroTexto 4"/>
              <p:cNvSpPr txBox="1"/>
              <p:nvPr/>
            </p:nvSpPr>
            <p:spPr>
              <a:xfrm>
                <a:off x="2871334" y="3942186"/>
                <a:ext cx="7363491" cy="3385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MX" sz="2200" i="1" smtClean="0">
                              <a:latin typeface="Cambria Math" panose="02040503050406030204" pitchFamily="18" charset="0"/>
                            </a:rPr>
                          </m:ctrlPr>
                        </m:dPr>
                        <m:e>
                          <m:r>
                            <a:rPr lang="es-MX" sz="2200" b="0" i="1" smtClean="0">
                              <a:latin typeface="Cambria Math" panose="02040503050406030204" pitchFamily="18" charset="0"/>
                            </a:rPr>
                            <m:t>𝑓𝑔</m:t>
                          </m:r>
                        </m:e>
                      </m:d>
                      <m:d>
                        <m:dPr>
                          <m:ctrlPr>
                            <a:rPr lang="es-MX" sz="220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r>
                        <a:rPr lang="es-MX" sz="2200" b="0" i="1" smtClean="0">
                          <a:latin typeface="Cambria Math" panose="02040503050406030204" pitchFamily="18" charset="0"/>
                        </a:rPr>
                        <m:t>𝑓</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𝑔</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3</m:t>
                          </m:r>
                          <m:r>
                            <a:rPr lang="es-MX" sz="2200" b="0" i="1" smtClean="0">
                              <a:latin typeface="Cambria Math" panose="02040503050406030204" pitchFamily="18" charset="0"/>
                            </a:rPr>
                            <m:t>𝑥</m:t>
                          </m:r>
                          <m:r>
                            <a:rPr lang="es-MX" sz="2200" b="0" i="1" smtClean="0">
                              <a:latin typeface="Cambria Math" panose="02040503050406030204" pitchFamily="18" charset="0"/>
                            </a:rPr>
                            <m:t>+1</m:t>
                          </m:r>
                        </m:e>
                      </m:d>
                      <m:d>
                        <m:dPr>
                          <m:ctrlPr>
                            <a:rPr lang="es-MX" sz="2200" b="0" i="1" smtClean="0">
                              <a:latin typeface="Cambria Math" panose="02040503050406030204" pitchFamily="18" charset="0"/>
                            </a:rPr>
                          </m:ctrlPr>
                        </m:dPr>
                        <m:e>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𝑥</m:t>
                              </m:r>
                            </m:e>
                            <m:sup>
                              <m:r>
                                <a:rPr lang="es-MX" sz="2200" b="0" i="1" smtClean="0">
                                  <a:latin typeface="Cambria Math" panose="02040503050406030204" pitchFamily="18" charset="0"/>
                                </a:rPr>
                                <m:t>2</m:t>
                              </m:r>
                            </m:sup>
                          </m:sSup>
                          <m:r>
                            <a:rPr lang="es-MX" sz="2200" b="0" i="1" smtClean="0">
                              <a:latin typeface="Cambria Math" panose="02040503050406030204" pitchFamily="18" charset="0"/>
                            </a:rPr>
                            <m:t>+3</m:t>
                          </m:r>
                          <m:r>
                            <a:rPr lang="es-MX" sz="2200" b="0" i="1" smtClean="0">
                              <a:latin typeface="Cambria Math" panose="02040503050406030204" pitchFamily="18" charset="0"/>
                            </a:rPr>
                            <m:t>𝑥</m:t>
                          </m:r>
                        </m:e>
                      </m:d>
                      <m:r>
                        <a:rPr lang="es-MX" sz="2200" b="0" i="1" smtClean="0">
                          <a:latin typeface="Cambria Math" panose="02040503050406030204" pitchFamily="18" charset="0"/>
                        </a:rPr>
                        <m:t>=3</m:t>
                      </m:r>
                      <m:sSup>
                        <m:sSupPr>
                          <m:ctrlPr>
                            <a:rPr lang="es-MX" sz="2200" i="1">
                              <a:latin typeface="Cambria Math" panose="02040503050406030204" pitchFamily="18" charset="0"/>
                            </a:rPr>
                          </m:ctrlPr>
                        </m:sSupPr>
                        <m:e>
                          <m:r>
                            <a:rPr lang="es-MX" sz="2200" i="1">
                              <a:latin typeface="Cambria Math" panose="02040503050406030204" pitchFamily="18" charset="0"/>
                            </a:rPr>
                            <m:t>𝑥</m:t>
                          </m:r>
                        </m:e>
                        <m:sup>
                          <m:r>
                            <a:rPr lang="es-MX" sz="2200" b="0" i="1" smtClean="0">
                              <a:latin typeface="Cambria Math" panose="02040503050406030204" pitchFamily="18" charset="0"/>
                            </a:rPr>
                            <m:t>3</m:t>
                          </m:r>
                        </m:sup>
                      </m:sSup>
                      <m:r>
                        <a:rPr lang="es-MX" sz="2200" b="0" i="1" smtClean="0">
                          <a:latin typeface="Cambria Math" panose="02040503050406030204" pitchFamily="18" charset="0"/>
                        </a:rPr>
                        <m:t>+8</m:t>
                      </m:r>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𝑥</m:t>
                          </m:r>
                        </m:e>
                        <m:sup>
                          <m:r>
                            <a:rPr lang="es-MX" sz="2200" b="0" i="1" smtClean="0">
                              <a:latin typeface="Cambria Math" panose="02040503050406030204" pitchFamily="18" charset="0"/>
                            </a:rPr>
                            <m:t>2</m:t>
                          </m:r>
                        </m:sup>
                      </m:sSup>
                      <m:r>
                        <a:rPr lang="es-MX" sz="2200" b="0" i="1" smtClean="0">
                          <a:latin typeface="Cambria Math" panose="02040503050406030204" pitchFamily="18" charset="0"/>
                        </a:rPr>
                        <m:t>−3</m:t>
                      </m:r>
                      <m:r>
                        <a:rPr lang="es-MX" sz="2200" b="0" i="1" smtClean="0">
                          <a:latin typeface="Cambria Math" panose="02040503050406030204" pitchFamily="18" charset="0"/>
                        </a:rPr>
                        <m:t>𝑥</m:t>
                      </m:r>
                    </m:oMath>
                  </m:oMathPara>
                </a14:m>
                <a:endParaRPr lang="es-MX" sz="2200" dirty="0"/>
              </a:p>
            </p:txBody>
          </p:sp>
        </mc:Choice>
        <mc:Fallback xmlns="">
          <p:sp>
            <p:nvSpPr>
              <p:cNvPr id="5" name="CuadroTexto 4"/>
              <p:cNvSpPr txBox="1">
                <a:spLocks noRot="1" noChangeAspect="1" noMove="1" noResize="1" noEditPoints="1" noAdjustHandles="1" noChangeArrowheads="1" noChangeShapeType="1" noTextEdit="1"/>
              </p:cNvSpPr>
              <p:nvPr/>
            </p:nvSpPr>
            <p:spPr>
              <a:xfrm>
                <a:off x="2871334" y="3942186"/>
                <a:ext cx="7363491" cy="338554"/>
              </a:xfrm>
              <a:prstGeom prst="rect">
                <a:avLst/>
              </a:prstGeom>
              <a:blipFill rotWithShape="0">
                <a:blip r:embed="rId3"/>
                <a:stretch>
                  <a:fillRect t="-3636" r="-248" b="-34545"/>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CuadroTexto 5"/>
              <p:cNvSpPr txBox="1"/>
              <p:nvPr/>
            </p:nvSpPr>
            <p:spPr>
              <a:xfrm>
                <a:off x="2871334" y="3391936"/>
                <a:ext cx="7641451" cy="3385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MX" sz="2200" i="1" smtClean="0">
                              <a:latin typeface="Cambria Math" panose="02040503050406030204" pitchFamily="18" charset="0"/>
                            </a:rPr>
                          </m:ctrlPr>
                        </m:dPr>
                        <m:e>
                          <m:r>
                            <a:rPr lang="es-MX" sz="2200" b="0" i="1" smtClean="0">
                              <a:latin typeface="Cambria Math" panose="02040503050406030204" pitchFamily="18" charset="0"/>
                            </a:rPr>
                            <m:t>𝑓</m:t>
                          </m:r>
                          <m:r>
                            <a:rPr lang="es-MX" sz="2200" b="0" i="1" smtClean="0">
                              <a:latin typeface="Cambria Math" panose="02040503050406030204" pitchFamily="18" charset="0"/>
                            </a:rPr>
                            <m:t>−</m:t>
                          </m:r>
                          <m:r>
                            <a:rPr lang="es-MX" sz="2200" b="0" i="1" smtClean="0">
                              <a:latin typeface="Cambria Math" panose="02040503050406030204" pitchFamily="18" charset="0"/>
                            </a:rPr>
                            <m:t>𝑔</m:t>
                          </m:r>
                        </m:e>
                      </m:d>
                      <m:d>
                        <m:dPr>
                          <m:ctrlPr>
                            <a:rPr lang="es-MX" sz="220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r>
                        <a:rPr lang="es-MX" sz="2200" b="0" i="1" smtClean="0">
                          <a:latin typeface="Cambria Math" panose="02040503050406030204" pitchFamily="18" charset="0"/>
                        </a:rPr>
                        <m:t>𝑓</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r>
                        <a:rPr lang="es-MX" sz="2200" b="0" i="1" smtClean="0">
                          <a:latin typeface="Cambria Math" panose="02040503050406030204" pitchFamily="18" charset="0"/>
                        </a:rPr>
                        <m:t>𝑔</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d>
                        <m:dPr>
                          <m:ctrlPr>
                            <a:rPr lang="es-MX" sz="2200" b="0" i="1" smtClean="0">
                              <a:latin typeface="Cambria Math" panose="02040503050406030204" pitchFamily="18" charset="0"/>
                            </a:rPr>
                          </m:ctrlPr>
                        </m:dPr>
                        <m:e>
                          <m:r>
                            <a:rPr lang="es-MX" sz="2200" b="0" i="1" smtClean="0">
                              <a:latin typeface="Cambria Math" panose="02040503050406030204" pitchFamily="18" charset="0"/>
                            </a:rPr>
                            <m:t>3</m:t>
                          </m:r>
                          <m:r>
                            <a:rPr lang="es-MX" sz="2200" b="0" i="1" smtClean="0">
                              <a:latin typeface="Cambria Math" panose="02040503050406030204" pitchFamily="18" charset="0"/>
                            </a:rPr>
                            <m:t>𝑥</m:t>
                          </m:r>
                          <m:r>
                            <a:rPr lang="es-MX" sz="2200" b="0" i="1" smtClean="0">
                              <a:latin typeface="Cambria Math" panose="02040503050406030204" pitchFamily="18" charset="0"/>
                            </a:rPr>
                            <m:t>+1</m:t>
                          </m:r>
                        </m:e>
                      </m:d>
                      <m:r>
                        <a:rPr lang="es-MX" sz="2200" b="0" i="1" smtClean="0">
                          <a:latin typeface="Cambria Math" panose="02040503050406030204" pitchFamily="18" charset="0"/>
                        </a:rPr>
                        <m:t>−</m:t>
                      </m:r>
                      <m:d>
                        <m:dPr>
                          <m:ctrlPr>
                            <a:rPr lang="es-MX" sz="2200" b="0" i="1" smtClean="0">
                              <a:latin typeface="Cambria Math" panose="02040503050406030204" pitchFamily="18" charset="0"/>
                            </a:rPr>
                          </m:ctrlPr>
                        </m:dPr>
                        <m:e>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𝑥</m:t>
                              </m:r>
                            </m:e>
                            <m:sup>
                              <m:r>
                                <a:rPr lang="es-MX" sz="2200" b="0" i="1" smtClean="0">
                                  <a:latin typeface="Cambria Math" panose="02040503050406030204" pitchFamily="18" charset="0"/>
                                </a:rPr>
                                <m:t>2</m:t>
                              </m:r>
                            </m:sup>
                          </m:sSup>
                          <m:r>
                            <a:rPr lang="es-MX" sz="2200" b="0" i="1" smtClean="0">
                              <a:latin typeface="Cambria Math" panose="02040503050406030204" pitchFamily="18" charset="0"/>
                            </a:rPr>
                            <m:t>+3</m:t>
                          </m:r>
                          <m:r>
                            <a:rPr lang="es-MX" sz="2200" b="0" i="1" smtClean="0">
                              <a:latin typeface="Cambria Math" panose="02040503050406030204" pitchFamily="18" charset="0"/>
                            </a:rPr>
                            <m:t>𝑥</m:t>
                          </m:r>
                        </m:e>
                      </m:d>
                      <m:r>
                        <a:rPr lang="es-MX" sz="2200" b="0" i="1" smtClean="0">
                          <a:latin typeface="Cambria Math" panose="02040503050406030204" pitchFamily="18" charset="0"/>
                        </a:rPr>
                        <m:t>=−1−</m:t>
                      </m:r>
                      <m:sSup>
                        <m:sSupPr>
                          <m:ctrlPr>
                            <a:rPr lang="es-MX" sz="2200" b="0" i="1" smtClean="0">
                              <a:latin typeface="Cambria Math" panose="02040503050406030204" pitchFamily="18" charset="0"/>
                            </a:rPr>
                          </m:ctrlPr>
                        </m:sSupPr>
                        <m:e>
                          <m:r>
                            <a:rPr lang="es-MX" sz="2200" b="0" i="1" smtClean="0">
                              <a:latin typeface="Cambria Math" panose="02040503050406030204" pitchFamily="18" charset="0"/>
                            </a:rPr>
                            <m:t>𝑥</m:t>
                          </m:r>
                        </m:e>
                        <m:sup>
                          <m:r>
                            <a:rPr lang="es-MX" sz="2200" b="0" i="1" smtClean="0">
                              <a:latin typeface="Cambria Math" panose="02040503050406030204" pitchFamily="18" charset="0"/>
                            </a:rPr>
                            <m:t>2</m:t>
                          </m:r>
                        </m:sup>
                      </m:sSup>
                    </m:oMath>
                  </m:oMathPara>
                </a14:m>
                <a:endParaRPr lang="es-MX" sz="2200" dirty="0"/>
              </a:p>
            </p:txBody>
          </p:sp>
        </mc:Choice>
        <mc:Fallback xmlns="">
          <p:sp>
            <p:nvSpPr>
              <p:cNvPr id="6" name="CuadroTexto 5"/>
              <p:cNvSpPr txBox="1">
                <a:spLocks noRot="1" noChangeAspect="1" noMove="1" noResize="1" noEditPoints="1" noAdjustHandles="1" noChangeArrowheads="1" noChangeShapeType="1" noTextEdit="1"/>
              </p:cNvSpPr>
              <p:nvPr/>
            </p:nvSpPr>
            <p:spPr>
              <a:xfrm>
                <a:off x="2871334" y="3391936"/>
                <a:ext cx="7641451" cy="338554"/>
              </a:xfrm>
              <a:prstGeom prst="rect">
                <a:avLst/>
              </a:prstGeom>
              <a:blipFill rotWithShape="0">
                <a:blip r:embed="rId4"/>
                <a:stretch>
                  <a:fillRect t="-3571" b="-33929"/>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CuadroTexto 6"/>
              <p:cNvSpPr txBox="1"/>
              <p:nvPr/>
            </p:nvSpPr>
            <p:spPr>
              <a:xfrm>
                <a:off x="2871334" y="4492436"/>
                <a:ext cx="3581045" cy="7607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MX" sz="2200" i="1" smtClean="0">
                              <a:latin typeface="Cambria Math" panose="02040503050406030204" pitchFamily="18" charset="0"/>
                            </a:rPr>
                          </m:ctrlPr>
                        </m:dPr>
                        <m:e>
                          <m:f>
                            <m:fPr>
                              <m:ctrlPr>
                                <a:rPr lang="es-MX" sz="2200" i="1" smtClean="0">
                                  <a:latin typeface="Cambria Math" panose="02040503050406030204" pitchFamily="18" charset="0"/>
                                </a:rPr>
                              </m:ctrlPr>
                            </m:fPr>
                            <m:num>
                              <m:r>
                                <a:rPr lang="es-MX" sz="2200" b="0" i="1" smtClean="0">
                                  <a:latin typeface="Cambria Math" panose="02040503050406030204" pitchFamily="18" charset="0"/>
                                </a:rPr>
                                <m:t>𝑓</m:t>
                              </m:r>
                            </m:num>
                            <m:den>
                              <m:r>
                                <a:rPr lang="es-MX" sz="2200" b="0" i="1" smtClean="0">
                                  <a:latin typeface="Cambria Math" panose="02040503050406030204" pitchFamily="18" charset="0"/>
                                </a:rPr>
                                <m:t>𝑔</m:t>
                              </m:r>
                            </m:den>
                          </m:f>
                        </m:e>
                      </m:d>
                      <m:d>
                        <m:dPr>
                          <m:ctrlPr>
                            <a:rPr lang="es-MX" sz="220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d>
                        <m:dPr>
                          <m:ctrlPr>
                            <a:rPr lang="es-MX" sz="2200" i="1">
                              <a:latin typeface="Cambria Math" panose="02040503050406030204" pitchFamily="18" charset="0"/>
                            </a:rPr>
                          </m:ctrlPr>
                        </m:dPr>
                        <m:e>
                          <m:f>
                            <m:fPr>
                              <m:ctrlPr>
                                <a:rPr lang="es-MX" sz="2200" i="1">
                                  <a:latin typeface="Cambria Math" panose="02040503050406030204" pitchFamily="18" charset="0"/>
                                </a:rPr>
                              </m:ctrlPr>
                            </m:fPr>
                            <m:num>
                              <m:r>
                                <a:rPr lang="es-MX" sz="2200" i="1">
                                  <a:latin typeface="Cambria Math" panose="02040503050406030204" pitchFamily="18" charset="0"/>
                                </a:rPr>
                                <m:t>𝑓</m:t>
                              </m:r>
                              <m:d>
                                <m:dPr>
                                  <m:ctrlPr>
                                    <a:rPr lang="es-MX" sz="2200" i="1">
                                      <a:latin typeface="Cambria Math" panose="02040503050406030204" pitchFamily="18" charset="0"/>
                                    </a:rPr>
                                  </m:ctrlPr>
                                </m:dPr>
                                <m:e>
                                  <m:r>
                                    <a:rPr lang="es-MX" sz="2200" i="1">
                                      <a:latin typeface="Cambria Math" panose="02040503050406030204" pitchFamily="18" charset="0"/>
                                    </a:rPr>
                                    <m:t>𝑥</m:t>
                                  </m:r>
                                </m:e>
                              </m:d>
                            </m:num>
                            <m:den>
                              <m:r>
                                <a:rPr lang="es-MX" sz="2200" i="1">
                                  <a:latin typeface="Cambria Math" panose="02040503050406030204" pitchFamily="18" charset="0"/>
                                </a:rPr>
                                <m:t>𝑔</m:t>
                              </m:r>
                              <m:d>
                                <m:dPr>
                                  <m:ctrlPr>
                                    <a:rPr lang="es-MX" sz="2200" i="1">
                                      <a:latin typeface="Cambria Math" panose="02040503050406030204" pitchFamily="18" charset="0"/>
                                    </a:rPr>
                                  </m:ctrlPr>
                                </m:dPr>
                                <m:e>
                                  <m:r>
                                    <a:rPr lang="es-MX" sz="2200" i="1">
                                      <a:latin typeface="Cambria Math" panose="02040503050406030204" pitchFamily="18" charset="0"/>
                                    </a:rPr>
                                    <m:t>𝑥</m:t>
                                  </m:r>
                                </m:e>
                              </m:d>
                            </m:den>
                          </m:f>
                        </m:e>
                      </m:d>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i="1">
                              <a:latin typeface="Cambria Math" panose="02040503050406030204" pitchFamily="18" charset="0"/>
                            </a:rPr>
                            <m:t>3</m:t>
                          </m:r>
                          <m:r>
                            <a:rPr lang="es-MX" sz="2200" i="1">
                              <a:latin typeface="Cambria Math" panose="02040503050406030204" pitchFamily="18" charset="0"/>
                            </a:rPr>
                            <m:t>𝑥</m:t>
                          </m:r>
                          <m:r>
                            <a:rPr lang="es-MX" sz="2200" i="1">
                              <a:latin typeface="Cambria Math" panose="02040503050406030204" pitchFamily="18" charset="0"/>
                            </a:rPr>
                            <m:t>+1</m:t>
                          </m:r>
                        </m:num>
                        <m:den>
                          <m:sSup>
                            <m:sSupPr>
                              <m:ctrlPr>
                                <a:rPr lang="es-MX" sz="2200" i="1">
                                  <a:latin typeface="Cambria Math" panose="02040503050406030204" pitchFamily="18" charset="0"/>
                                </a:rPr>
                              </m:ctrlPr>
                            </m:sSupPr>
                            <m:e>
                              <m:r>
                                <a:rPr lang="es-MX" sz="2200" i="1">
                                  <a:latin typeface="Cambria Math" panose="02040503050406030204" pitchFamily="18" charset="0"/>
                                </a:rPr>
                                <m:t>𝑥</m:t>
                              </m:r>
                            </m:e>
                            <m:sup>
                              <m:r>
                                <a:rPr lang="es-MX" sz="2200" i="1">
                                  <a:latin typeface="Cambria Math" panose="02040503050406030204" pitchFamily="18" charset="0"/>
                                </a:rPr>
                                <m:t>2</m:t>
                              </m:r>
                            </m:sup>
                          </m:sSup>
                          <m:r>
                            <a:rPr lang="es-MX" sz="2200" i="1">
                              <a:latin typeface="Cambria Math" panose="02040503050406030204" pitchFamily="18" charset="0"/>
                            </a:rPr>
                            <m:t>+3</m:t>
                          </m:r>
                          <m:r>
                            <a:rPr lang="es-MX" sz="2200" i="1">
                              <a:latin typeface="Cambria Math" panose="02040503050406030204" pitchFamily="18" charset="0"/>
                            </a:rPr>
                            <m:t>𝑥</m:t>
                          </m:r>
                        </m:den>
                      </m:f>
                    </m:oMath>
                  </m:oMathPara>
                </a14:m>
                <a:endParaRPr lang="es-MX" sz="2200" dirty="0"/>
              </a:p>
            </p:txBody>
          </p:sp>
        </mc:Choice>
        <mc:Fallback xmlns="">
          <p:sp>
            <p:nvSpPr>
              <p:cNvPr id="7" name="CuadroTexto 6"/>
              <p:cNvSpPr txBox="1">
                <a:spLocks noRot="1" noChangeAspect="1" noMove="1" noResize="1" noEditPoints="1" noAdjustHandles="1" noChangeArrowheads="1" noChangeShapeType="1" noTextEdit="1"/>
              </p:cNvSpPr>
              <p:nvPr/>
            </p:nvSpPr>
            <p:spPr>
              <a:xfrm>
                <a:off x="2871334" y="4492436"/>
                <a:ext cx="3581045" cy="760721"/>
              </a:xfrm>
              <a:prstGeom prst="rect">
                <a:avLst/>
              </a:prstGeom>
              <a:blipFill rotWithShape="0">
                <a:blip r:embed="rId5"/>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CuadroTexto 7"/>
              <p:cNvSpPr txBox="1"/>
              <p:nvPr/>
            </p:nvSpPr>
            <p:spPr>
              <a:xfrm>
                <a:off x="2871333" y="5464853"/>
                <a:ext cx="5355569" cy="7607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MX" sz="2200" i="1" smtClean="0">
                              <a:latin typeface="Cambria Math" panose="02040503050406030204" pitchFamily="18" charset="0"/>
                            </a:rPr>
                          </m:ctrlPr>
                        </m:dPr>
                        <m:e>
                          <m:f>
                            <m:fPr>
                              <m:ctrlPr>
                                <a:rPr lang="es-MX" sz="2200" i="1" smtClean="0">
                                  <a:latin typeface="Cambria Math" panose="02040503050406030204" pitchFamily="18" charset="0"/>
                                </a:rPr>
                              </m:ctrlPr>
                            </m:fPr>
                            <m:num>
                              <m:r>
                                <a:rPr lang="es-MX" sz="2200" b="0" i="1" smtClean="0">
                                  <a:latin typeface="Cambria Math" panose="02040503050406030204" pitchFamily="18" charset="0"/>
                                </a:rPr>
                                <m:t>1</m:t>
                              </m:r>
                            </m:num>
                            <m:den>
                              <m:r>
                                <a:rPr lang="es-MX" sz="2200" b="0" i="1" smtClean="0">
                                  <a:latin typeface="Cambria Math" panose="02040503050406030204" pitchFamily="18" charset="0"/>
                                </a:rPr>
                                <m:t>2</m:t>
                              </m:r>
                            </m:den>
                          </m:f>
                          <m:r>
                            <a:rPr lang="es-MX" sz="2200" b="0" i="1" smtClean="0">
                              <a:latin typeface="Cambria Math" panose="02040503050406030204" pitchFamily="18" charset="0"/>
                            </a:rPr>
                            <m:t>𝑓</m:t>
                          </m:r>
                        </m:e>
                      </m:d>
                      <m:d>
                        <m:dPr>
                          <m:ctrlPr>
                            <a:rPr lang="es-MX" sz="2200" i="1" smtClean="0">
                              <a:latin typeface="Cambria Math" panose="02040503050406030204" pitchFamily="18" charset="0"/>
                            </a:rPr>
                          </m:ctrlPr>
                        </m:dPr>
                        <m:e>
                          <m:r>
                            <a:rPr lang="es-MX" sz="2200" b="0" i="1" smtClean="0">
                              <a:latin typeface="Cambria Math" panose="02040503050406030204" pitchFamily="18" charset="0"/>
                            </a:rPr>
                            <m:t>𝑥</m:t>
                          </m:r>
                        </m:e>
                      </m:d>
                      <m:r>
                        <a:rPr lang="es-MX" sz="2200" b="0" i="1" smtClean="0">
                          <a:latin typeface="Cambria Math" panose="02040503050406030204" pitchFamily="18" charset="0"/>
                        </a:rPr>
                        <m:t>=</m:t>
                      </m:r>
                      <m:f>
                        <m:fPr>
                          <m:ctrlPr>
                            <a:rPr lang="es-MX" sz="2200" i="1">
                              <a:latin typeface="Cambria Math" panose="02040503050406030204" pitchFamily="18" charset="0"/>
                            </a:rPr>
                          </m:ctrlPr>
                        </m:fPr>
                        <m:num>
                          <m:r>
                            <a:rPr lang="es-MX" sz="2200" i="1">
                              <a:latin typeface="Cambria Math" panose="02040503050406030204" pitchFamily="18" charset="0"/>
                            </a:rPr>
                            <m:t>1</m:t>
                          </m:r>
                        </m:num>
                        <m:den>
                          <m:r>
                            <a:rPr lang="es-MX" sz="2200" i="1">
                              <a:latin typeface="Cambria Math" panose="02040503050406030204" pitchFamily="18" charset="0"/>
                            </a:rPr>
                            <m:t>2</m:t>
                          </m:r>
                        </m:den>
                      </m:f>
                      <m:d>
                        <m:dPr>
                          <m:ctrlPr>
                            <a:rPr lang="es-MX" sz="2200" i="1">
                              <a:latin typeface="Cambria Math" panose="02040503050406030204" pitchFamily="18" charset="0"/>
                            </a:rPr>
                          </m:ctrlPr>
                        </m:dPr>
                        <m:e>
                          <m:r>
                            <a:rPr lang="es-MX" sz="2200" i="1">
                              <a:latin typeface="Cambria Math" panose="02040503050406030204" pitchFamily="18" charset="0"/>
                            </a:rPr>
                            <m:t>𝑓</m:t>
                          </m:r>
                          <m:d>
                            <m:dPr>
                              <m:ctrlPr>
                                <a:rPr lang="es-MX" sz="2200" i="1">
                                  <a:latin typeface="Cambria Math" panose="02040503050406030204" pitchFamily="18" charset="0"/>
                                </a:rPr>
                              </m:ctrlPr>
                            </m:dPr>
                            <m:e>
                              <m:r>
                                <a:rPr lang="es-MX" sz="2200" i="1">
                                  <a:latin typeface="Cambria Math" panose="02040503050406030204" pitchFamily="18" charset="0"/>
                                </a:rPr>
                                <m:t>𝑥</m:t>
                              </m:r>
                            </m:e>
                          </m:d>
                        </m:e>
                      </m:d>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b="0" i="1" smtClean="0">
                              <a:latin typeface="Cambria Math" panose="02040503050406030204" pitchFamily="18" charset="0"/>
                            </a:rPr>
                            <m:t>1</m:t>
                          </m:r>
                        </m:num>
                        <m:den>
                          <m:r>
                            <a:rPr lang="es-MX" sz="2200" b="0" i="1" smtClean="0">
                              <a:latin typeface="Cambria Math" panose="02040503050406030204" pitchFamily="18" charset="0"/>
                            </a:rPr>
                            <m:t>2</m:t>
                          </m:r>
                        </m:den>
                      </m:f>
                      <m:d>
                        <m:dPr>
                          <m:ctrlPr>
                            <a:rPr lang="es-MX" sz="2200" b="0" i="1" smtClean="0">
                              <a:latin typeface="Cambria Math" panose="02040503050406030204" pitchFamily="18" charset="0"/>
                            </a:rPr>
                          </m:ctrlPr>
                        </m:dPr>
                        <m:e>
                          <m:r>
                            <a:rPr lang="es-MX" sz="2200" i="1">
                              <a:latin typeface="Cambria Math" panose="02040503050406030204" pitchFamily="18" charset="0"/>
                            </a:rPr>
                            <m:t>3</m:t>
                          </m:r>
                          <m:r>
                            <a:rPr lang="es-MX" sz="2200" i="1">
                              <a:latin typeface="Cambria Math" panose="02040503050406030204" pitchFamily="18" charset="0"/>
                            </a:rPr>
                            <m:t>𝑥</m:t>
                          </m:r>
                          <m:r>
                            <a:rPr lang="es-MX" sz="2200" i="1">
                              <a:latin typeface="Cambria Math" panose="02040503050406030204" pitchFamily="18" charset="0"/>
                            </a:rPr>
                            <m:t>+1</m:t>
                          </m:r>
                        </m:e>
                      </m:d>
                      <m:r>
                        <a:rPr lang="es-MX" sz="2200" b="0" i="1" smtClean="0">
                          <a:latin typeface="Cambria Math" panose="02040503050406030204" pitchFamily="18" charset="0"/>
                        </a:rPr>
                        <m:t>=</m:t>
                      </m:r>
                      <m:f>
                        <m:fPr>
                          <m:ctrlPr>
                            <a:rPr lang="es-MX" sz="2200" b="0" i="1" smtClean="0">
                              <a:latin typeface="Cambria Math" panose="02040503050406030204" pitchFamily="18" charset="0"/>
                            </a:rPr>
                          </m:ctrlPr>
                        </m:fPr>
                        <m:num>
                          <m:r>
                            <a:rPr lang="es-MX" sz="2200" i="1">
                              <a:latin typeface="Cambria Math" panose="02040503050406030204" pitchFamily="18" charset="0"/>
                            </a:rPr>
                            <m:t>3</m:t>
                          </m:r>
                          <m:r>
                            <a:rPr lang="es-MX" sz="2200" i="1">
                              <a:latin typeface="Cambria Math" panose="02040503050406030204" pitchFamily="18" charset="0"/>
                            </a:rPr>
                            <m:t>𝑥</m:t>
                          </m:r>
                          <m:r>
                            <a:rPr lang="es-MX" sz="2200" i="1">
                              <a:latin typeface="Cambria Math" panose="02040503050406030204" pitchFamily="18" charset="0"/>
                            </a:rPr>
                            <m:t>+1</m:t>
                          </m:r>
                        </m:num>
                        <m:den>
                          <m:r>
                            <a:rPr lang="es-MX" sz="2200" b="0" i="1" smtClean="0">
                              <a:latin typeface="Cambria Math" panose="02040503050406030204" pitchFamily="18" charset="0"/>
                            </a:rPr>
                            <m:t>2</m:t>
                          </m:r>
                        </m:den>
                      </m:f>
                    </m:oMath>
                  </m:oMathPara>
                </a14:m>
                <a:endParaRPr lang="es-MX" sz="2200" dirty="0"/>
              </a:p>
            </p:txBody>
          </p:sp>
        </mc:Choice>
        <mc:Fallback xmlns="">
          <p:sp>
            <p:nvSpPr>
              <p:cNvPr id="8" name="CuadroTexto 7"/>
              <p:cNvSpPr txBox="1">
                <a:spLocks noRot="1" noChangeAspect="1" noMove="1" noResize="1" noEditPoints="1" noAdjustHandles="1" noChangeArrowheads="1" noChangeShapeType="1" noTextEdit="1"/>
              </p:cNvSpPr>
              <p:nvPr/>
            </p:nvSpPr>
            <p:spPr>
              <a:xfrm>
                <a:off x="2871333" y="5464853"/>
                <a:ext cx="5355569" cy="760721"/>
              </a:xfrm>
              <a:prstGeom prst="rect">
                <a:avLst/>
              </a:prstGeom>
              <a:blipFill rotWithShape="0">
                <a:blip r:embed="rId6"/>
                <a:stretch>
                  <a:fillRect/>
                </a:stretch>
              </a:blipFill>
            </p:spPr>
            <p:txBody>
              <a:bodyPr/>
              <a:lstStyle/>
              <a:p>
                <a:r>
                  <a:rPr lang="es-MX">
                    <a:noFill/>
                  </a:rPr>
                  <a:t> </a:t>
                </a:r>
              </a:p>
            </p:txBody>
          </p:sp>
        </mc:Fallback>
      </mc:AlternateContent>
      <p:sp>
        <p:nvSpPr>
          <p:cNvPr id="9" name="Marcador de número de diapositiva 8"/>
          <p:cNvSpPr>
            <a:spLocks noGrp="1"/>
          </p:cNvSpPr>
          <p:nvPr>
            <p:ph type="sldNum" sz="quarter" idx="12"/>
          </p:nvPr>
        </p:nvSpPr>
        <p:spPr/>
        <p:txBody>
          <a:bodyPr/>
          <a:lstStyle/>
          <a:p>
            <a:fld id="{03AFEF53-0496-429C-AE83-CAA04853D0D0}" type="slidenum">
              <a:rPr lang="es-MX" smtClean="0"/>
              <a:t>22</a:t>
            </a:fld>
            <a:endParaRPr lang="es-MX"/>
          </a:p>
        </p:txBody>
      </p:sp>
    </p:spTree>
    <p:extLst>
      <p:ext uri="{BB962C8B-B14F-4D97-AF65-F5344CB8AC3E}">
        <p14:creationId xmlns:p14="http://schemas.microsoft.com/office/powerpoint/2010/main" val="41363802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Grp="1" noChangeArrowheads="1"/>
          </p:cNvSpPr>
          <p:nvPr>
            <p:ph type="title"/>
          </p:nvPr>
        </p:nvSpPr>
        <p:spPr>
          <a:xfrm>
            <a:off x="838200" y="365125"/>
            <a:ext cx="10515600" cy="825501"/>
          </a:xfrm>
        </p:spPr>
        <p:txBody>
          <a:bodyPr>
            <a:normAutofit/>
          </a:bodyPr>
          <a:lstStyle/>
          <a:p>
            <a:pPr algn="ctr"/>
            <a:r>
              <a:rPr lang="es-MX" altLang="es-MX" sz="3600" b="1" dirty="0" smtClean="0">
                <a:solidFill>
                  <a:srgbClr val="C00000"/>
                </a:solidFill>
                <a:effectLst>
                  <a:outerShdw blurRad="38100" dist="38100" dir="2700000" algn="tl">
                    <a:srgbClr val="000000">
                      <a:alpha val="43137"/>
                    </a:srgbClr>
                  </a:outerShdw>
                </a:effectLst>
              </a:rPr>
              <a:t>Composición de </a:t>
            </a:r>
            <a:r>
              <a:rPr lang="es-MX" altLang="es-MX" sz="3600" b="1" dirty="0">
                <a:solidFill>
                  <a:srgbClr val="C00000"/>
                </a:solidFill>
                <a:effectLst>
                  <a:outerShdw blurRad="38100" dist="38100" dir="2700000" algn="tl">
                    <a:srgbClr val="000000">
                      <a:alpha val="43137"/>
                    </a:srgbClr>
                  </a:outerShdw>
                </a:effectLst>
              </a:rPr>
              <a:t>funciones</a:t>
            </a:r>
          </a:p>
        </p:txBody>
      </p:sp>
      <p:sp>
        <p:nvSpPr>
          <p:cNvPr id="59397" name="Text Box 5"/>
          <p:cNvSpPr txBox="1">
            <a:spLocks noChangeArrowheads="1"/>
          </p:cNvSpPr>
          <p:nvPr/>
        </p:nvSpPr>
        <p:spPr bwMode="auto">
          <a:xfrm>
            <a:off x="838200" y="1268414"/>
            <a:ext cx="10515600"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MX" altLang="es-MX" sz="2200" dirty="0" smtClean="0">
                <a:latin typeface="Arial" panose="020B0604020202020204" pitchFamily="34" charset="0"/>
              </a:rPr>
              <a:t>Si </a:t>
            </a:r>
            <a:r>
              <a:rPr lang="es-MX" altLang="es-MX" sz="2200" i="1" dirty="0">
                <a:latin typeface="Times New Roman" panose="02020603050405020304" pitchFamily="18" charset="0"/>
                <a:cs typeface="Times New Roman" panose="02020603050405020304" pitchFamily="18" charset="0"/>
              </a:rPr>
              <a:t>f</a:t>
            </a:r>
            <a:r>
              <a:rPr lang="es-MX" altLang="es-MX" sz="2200" dirty="0">
                <a:latin typeface="Arial" panose="020B0604020202020204" pitchFamily="34" charset="0"/>
              </a:rPr>
              <a:t> y </a:t>
            </a:r>
            <a:r>
              <a:rPr lang="es-MX" altLang="es-MX" sz="2200" i="1" dirty="0">
                <a:latin typeface="Times New Roman" panose="02020603050405020304" pitchFamily="18" charset="0"/>
                <a:cs typeface="Times New Roman" panose="02020603050405020304" pitchFamily="18" charset="0"/>
              </a:rPr>
              <a:t>g</a:t>
            </a:r>
            <a:r>
              <a:rPr lang="es-MX" altLang="es-MX" sz="2200" dirty="0">
                <a:latin typeface="Arial" panose="020B0604020202020204" pitchFamily="34" charset="0"/>
              </a:rPr>
              <a:t> son funciones, la composición </a:t>
            </a:r>
            <a:r>
              <a:rPr lang="es-MX" altLang="es-MX" sz="2200" i="1" dirty="0">
                <a:latin typeface="Times New Roman" panose="02020603050405020304" pitchFamily="18" charset="0"/>
                <a:cs typeface="Times New Roman" panose="02020603050405020304" pitchFamily="18" charset="0"/>
              </a:rPr>
              <a:t>f</a:t>
            </a:r>
            <a:r>
              <a:rPr lang="es-MX" altLang="es-MX" sz="2200" dirty="0">
                <a:latin typeface="Times New Roman" panose="02020603050405020304" pitchFamily="18" charset="0"/>
                <a:cs typeface="Times New Roman" panose="02020603050405020304" pitchFamily="18" charset="0"/>
              </a:rPr>
              <a:t> </a:t>
            </a:r>
            <a:r>
              <a:rPr lang="es-MX" altLang="es-MX" sz="2200" dirty="0" smtClean="0">
                <a:latin typeface="Times New Roman" panose="02020603050405020304" pitchFamily="18" charset="0"/>
                <a:cs typeface="Times New Roman" panose="02020603050405020304" pitchFamily="18" charset="0"/>
              </a:rPr>
              <a:t>° </a:t>
            </a:r>
            <a:r>
              <a:rPr lang="es-MX" altLang="es-MX" sz="2200" i="1" dirty="0">
                <a:latin typeface="Times New Roman" panose="02020603050405020304" pitchFamily="18" charset="0"/>
                <a:cs typeface="Times New Roman" panose="02020603050405020304" pitchFamily="18" charset="0"/>
              </a:rPr>
              <a:t>g</a:t>
            </a:r>
            <a:r>
              <a:rPr lang="es-MX" altLang="es-MX" sz="2200" dirty="0">
                <a:latin typeface="Arial" panose="020B0604020202020204" pitchFamily="34" charset="0"/>
              </a:rPr>
              <a:t> </a:t>
            </a:r>
            <a:r>
              <a:rPr lang="es-MX" altLang="es-MX" sz="2200" dirty="0" smtClean="0">
                <a:latin typeface="Times New Roman" panose="02020603050405020304" pitchFamily="18" charset="0"/>
                <a:cs typeface="Times New Roman" panose="02020603050405020304" pitchFamily="18" charset="0"/>
              </a:rPr>
              <a:t>(</a:t>
            </a:r>
            <a:r>
              <a:rPr lang="es-MX" altLang="es-MX" sz="2200" i="1" dirty="0" smtClean="0">
                <a:latin typeface="Times New Roman" panose="02020603050405020304" pitchFamily="18" charset="0"/>
                <a:cs typeface="Times New Roman" panose="02020603050405020304" pitchFamily="18" charset="0"/>
              </a:rPr>
              <a:t>f </a:t>
            </a:r>
            <a:r>
              <a:rPr lang="es-MX" altLang="es-MX" sz="2200" dirty="0">
                <a:latin typeface="Arial" panose="020B0604020202020204" pitchFamily="34" charset="0"/>
              </a:rPr>
              <a:t>círculo </a:t>
            </a:r>
            <a:r>
              <a:rPr lang="es-MX" altLang="es-MX" sz="2200" i="1" dirty="0" smtClean="0">
                <a:latin typeface="Times New Roman" panose="02020603050405020304" pitchFamily="18" charset="0"/>
                <a:cs typeface="Times New Roman" panose="02020603050405020304" pitchFamily="18" charset="0"/>
              </a:rPr>
              <a:t>g</a:t>
            </a:r>
            <a:r>
              <a:rPr lang="es-MX" altLang="es-MX" sz="2200" dirty="0" smtClean="0">
                <a:latin typeface="Arial" panose="020B0604020202020204" pitchFamily="34" charset="0"/>
              </a:rPr>
              <a:t>) </a:t>
            </a:r>
            <a:r>
              <a:rPr lang="es-MX" altLang="es-MX" sz="2200" dirty="0">
                <a:latin typeface="Arial" panose="020B0604020202020204" pitchFamily="34" charset="0"/>
              </a:rPr>
              <a:t>es la función definida mediante</a:t>
            </a:r>
          </a:p>
          <a:p>
            <a:pPr algn="ctr">
              <a:spcBef>
                <a:spcPct val="50000"/>
              </a:spcBef>
            </a:pPr>
            <a:r>
              <a:rPr lang="es-MX" altLang="es-MX" sz="2200" dirty="0">
                <a:latin typeface="Arial" panose="020B0604020202020204" pitchFamily="34" charset="0"/>
              </a:rPr>
              <a:t>		</a:t>
            </a:r>
            <a:r>
              <a:rPr lang="es-MX" altLang="es-MX" sz="2200" dirty="0">
                <a:latin typeface="Times New Roman" panose="02020603050405020304" pitchFamily="18" charset="0"/>
                <a:cs typeface="Times New Roman" panose="02020603050405020304" pitchFamily="18" charset="0"/>
              </a:rPr>
              <a:t>(</a:t>
            </a:r>
            <a:r>
              <a:rPr lang="es-MX" altLang="es-MX" sz="2200" i="1" dirty="0">
                <a:latin typeface="Times New Roman" panose="02020603050405020304" pitchFamily="18" charset="0"/>
                <a:cs typeface="Times New Roman" panose="02020603050405020304" pitchFamily="18" charset="0"/>
              </a:rPr>
              <a:t>f</a:t>
            </a:r>
            <a:r>
              <a:rPr lang="es-MX" altLang="es-MX" sz="2200" dirty="0">
                <a:latin typeface="Times New Roman" panose="02020603050405020304" pitchFamily="18" charset="0"/>
                <a:cs typeface="Times New Roman" panose="02020603050405020304" pitchFamily="18" charset="0"/>
              </a:rPr>
              <a:t> ° </a:t>
            </a:r>
            <a:r>
              <a:rPr lang="es-MX" altLang="es-MX" sz="2200" i="1" dirty="0">
                <a:latin typeface="Times New Roman" panose="02020603050405020304" pitchFamily="18" charset="0"/>
                <a:cs typeface="Times New Roman" panose="02020603050405020304" pitchFamily="18" charset="0"/>
              </a:rPr>
              <a:t>g</a:t>
            </a:r>
            <a:r>
              <a:rPr lang="es-MX" altLang="es-MX" sz="2200" dirty="0">
                <a:latin typeface="Times New Roman" panose="02020603050405020304" pitchFamily="18" charset="0"/>
                <a:cs typeface="Times New Roman" panose="02020603050405020304" pitchFamily="18" charset="0"/>
              </a:rPr>
              <a:t>) (</a:t>
            </a:r>
            <a:r>
              <a:rPr lang="es-MX" altLang="es-MX" sz="2200" i="1" dirty="0">
                <a:latin typeface="Times New Roman" panose="02020603050405020304" pitchFamily="18" charset="0"/>
                <a:cs typeface="Times New Roman" panose="02020603050405020304" pitchFamily="18" charset="0"/>
              </a:rPr>
              <a:t>x</a:t>
            </a:r>
            <a:r>
              <a:rPr lang="es-MX" altLang="es-MX" sz="2200" dirty="0">
                <a:latin typeface="Times New Roman" panose="02020603050405020304" pitchFamily="18" charset="0"/>
                <a:cs typeface="Times New Roman" panose="02020603050405020304" pitchFamily="18" charset="0"/>
              </a:rPr>
              <a:t>) = </a:t>
            </a:r>
            <a:r>
              <a:rPr lang="es-MX" altLang="es-MX" sz="2200" i="1" dirty="0">
                <a:latin typeface="Times New Roman" panose="02020603050405020304" pitchFamily="18" charset="0"/>
                <a:cs typeface="Times New Roman" panose="02020603050405020304" pitchFamily="18" charset="0"/>
              </a:rPr>
              <a:t>f</a:t>
            </a:r>
            <a:r>
              <a:rPr lang="es-MX" altLang="es-MX" sz="2200" dirty="0">
                <a:latin typeface="Times New Roman" panose="02020603050405020304" pitchFamily="18" charset="0"/>
                <a:cs typeface="Times New Roman" panose="02020603050405020304" pitchFamily="18" charset="0"/>
              </a:rPr>
              <a:t>(</a:t>
            </a:r>
            <a:r>
              <a:rPr lang="es-MX" altLang="es-MX" sz="2200" i="1" dirty="0">
                <a:latin typeface="Times New Roman" panose="02020603050405020304" pitchFamily="18" charset="0"/>
                <a:cs typeface="Times New Roman" panose="02020603050405020304" pitchFamily="18" charset="0"/>
              </a:rPr>
              <a:t>g</a:t>
            </a:r>
            <a:r>
              <a:rPr lang="es-MX" altLang="es-MX" sz="2200" dirty="0">
                <a:latin typeface="Times New Roman" panose="02020603050405020304" pitchFamily="18" charset="0"/>
                <a:cs typeface="Times New Roman" panose="02020603050405020304" pitchFamily="18" charset="0"/>
              </a:rPr>
              <a:t>(</a:t>
            </a:r>
            <a:r>
              <a:rPr lang="es-MX" altLang="es-MX" sz="2200" i="1" dirty="0">
                <a:latin typeface="Times New Roman" panose="02020603050405020304" pitchFamily="18" charset="0"/>
                <a:cs typeface="Times New Roman" panose="02020603050405020304" pitchFamily="18" charset="0"/>
              </a:rPr>
              <a:t>x</a:t>
            </a:r>
            <a:r>
              <a:rPr lang="es-MX" altLang="es-MX" sz="2200" dirty="0">
                <a:latin typeface="Times New Roman" panose="02020603050405020304" pitchFamily="18" charset="0"/>
                <a:cs typeface="Times New Roman" panose="02020603050405020304" pitchFamily="18" charset="0"/>
              </a:rPr>
              <a:t>))</a:t>
            </a:r>
          </a:p>
          <a:p>
            <a:pPr>
              <a:spcBef>
                <a:spcPct val="50000"/>
              </a:spcBef>
            </a:pPr>
            <a:r>
              <a:rPr lang="es-MX" altLang="es-MX" sz="2200" dirty="0">
                <a:latin typeface="Arial" panose="020B0604020202020204" pitchFamily="34" charset="0"/>
              </a:rPr>
              <a:t>El dominio de </a:t>
            </a:r>
            <a:r>
              <a:rPr lang="es-MX" altLang="es-MX" sz="2200" i="1" dirty="0">
                <a:latin typeface="Times New Roman" panose="02020603050405020304" pitchFamily="18" charset="0"/>
                <a:cs typeface="Times New Roman" panose="02020603050405020304" pitchFamily="18" charset="0"/>
              </a:rPr>
              <a:t>f</a:t>
            </a:r>
            <a:r>
              <a:rPr lang="es-MX" altLang="es-MX" sz="2200" dirty="0">
                <a:latin typeface="Times New Roman" panose="02020603050405020304" pitchFamily="18" charset="0"/>
                <a:cs typeface="Times New Roman" panose="02020603050405020304" pitchFamily="18" charset="0"/>
              </a:rPr>
              <a:t> </a:t>
            </a:r>
            <a:r>
              <a:rPr lang="es-MX" altLang="es-MX" sz="2200" dirty="0" err="1" smtClean="0">
                <a:latin typeface="Times New Roman" panose="02020603050405020304" pitchFamily="18" charset="0"/>
                <a:cs typeface="Times New Roman" panose="02020603050405020304" pitchFamily="18" charset="0"/>
              </a:rPr>
              <a:t>°</a:t>
            </a:r>
            <a:r>
              <a:rPr lang="es-MX" altLang="es-MX" sz="2200" i="1" dirty="0" err="1" smtClean="0">
                <a:latin typeface="Times New Roman" panose="02020603050405020304" pitchFamily="18" charset="0"/>
                <a:cs typeface="Times New Roman" panose="02020603050405020304" pitchFamily="18" charset="0"/>
              </a:rPr>
              <a:t>g</a:t>
            </a:r>
            <a:r>
              <a:rPr lang="es-MX" altLang="es-MX" sz="2200" dirty="0" smtClean="0">
                <a:latin typeface="Times New Roman" panose="02020603050405020304" pitchFamily="18" charset="0"/>
                <a:cs typeface="Times New Roman" panose="02020603050405020304" pitchFamily="18" charset="0"/>
              </a:rPr>
              <a:t> </a:t>
            </a:r>
            <a:r>
              <a:rPr lang="es-MX" altLang="es-MX" sz="2200" dirty="0">
                <a:latin typeface="Arial" panose="020B0604020202020204" pitchFamily="34" charset="0"/>
              </a:rPr>
              <a:t>consiste de todos los números y del dominio de </a:t>
            </a:r>
            <a:r>
              <a:rPr lang="es-MX" altLang="es-MX" sz="2200" i="1" dirty="0" smtClean="0">
                <a:latin typeface="Times New Roman" panose="02020603050405020304" pitchFamily="18" charset="0"/>
                <a:cs typeface="Times New Roman" panose="02020603050405020304" pitchFamily="18" charset="0"/>
              </a:rPr>
              <a:t>g</a:t>
            </a:r>
            <a:r>
              <a:rPr lang="es-MX" altLang="es-MX" sz="2200" dirty="0" smtClean="0">
                <a:latin typeface="Arial" panose="020B0604020202020204" pitchFamily="34" charset="0"/>
              </a:rPr>
              <a:t>, tales que </a:t>
            </a:r>
            <a:r>
              <a:rPr lang="es-MX" altLang="es-MX" sz="2200" i="1" dirty="0" smtClean="0">
                <a:latin typeface="Times New Roman" panose="02020603050405020304" pitchFamily="18" charset="0"/>
                <a:cs typeface="Times New Roman" panose="02020603050405020304" pitchFamily="18" charset="0"/>
              </a:rPr>
              <a:t>g</a:t>
            </a:r>
            <a:r>
              <a:rPr lang="es-MX" altLang="es-MX" sz="2200" dirty="0" smtClean="0">
                <a:latin typeface="Times New Roman" panose="02020603050405020304" pitchFamily="18" charset="0"/>
                <a:cs typeface="Times New Roman" panose="02020603050405020304" pitchFamily="18" charset="0"/>
              </a:rPr>
              <a:t>(</a:t>
            </a:r>
            <a:r>
              <a:rPr lang="es-MX" altLang="es-MX" sz="2200" i="1" dirty="0" smtClean="0">
                <a:latin typeface="Times New Roman" panose="02020603050405020304" pitchFamily="18" charset="0"/>
                <a:cs typeface="Times New Roman" panose="02020603050405020304" pitchFamily="18" charset="0"/>
              </a:rPr>
              <a:t>x</a:t>
            </a:r>
            <a:r>
              <a:rPr lang="es-MX" altLang="es-MX" sz="2200" dirty="0">
                <a:latin typeface="Times New Roman" panose="02020603050405020304" pitchFamily="18" charset="0"/>
                <a:cs typeface="Times New Roman" panose="02020603050405020304" pitchFamily="18" charset="0"/>
              </a:rPr>
              <a:t>) </a:t>
            </a:r>
            <a:r>
              <a:rPr lang="es-MX" altLang="es-MX" sz="2200" dirty="0" smtClean="0">
                <a:latin typeface="Arial" panose="020B0604020202020204" pitchFamily="34" charset="0"/>
              </a:rPr>
              <a:t>esté </a:t>
            </a:r>
            <a:r>
              <a:rPr lang="es-MX" altLang="es-MX" sz="2200" dirty="0">
                <a:latin typeface="Arial" panose="020B0604020202020204" pitchFamily="34" charset="0"/>
              </a:rPr>
              <a:t>en el dominio de </a:t>
            </a:r>
            <a:r>
              <a:rPr lang="es-MX" altLang="es-MX" sz="2200" i="1" dirty="0">
                <a:latin typeface="Times New Roman" panose="02020603050405020304" pitchFamily="18" charset="0"/>
                <a:cs typeface="Times New Roman" panose="02020603050405020304" pitchFamily="18" charset="0"/>
              </a:rPr>
              <a:t>f</a:t>
            </a:r>
            <a:r>
              <a:rPr lang="es-MX" altLang="es-MX" sz="2200" dirty="0"/>
              <a:t> </a:t>
            </a:r>
            <a:r>
              <a:rPr lang="es-MX" altLang="es-MX" sz="2200" dirty="0">
                <a:latin typeface="Arial" panose="020B0604020202020204" pitchFamily="34" charset="0"/>
              </a:rPr>
              <a:t>.</a:t>
            </a:r>
          </a:p>
        </p:txBody>
      </p:sp>
      <p:pic>
        <p:nvPicPr>
          <p:cNvPr id="2" name="Imagen 1"/>
          <p:cNvPicPr>
            <a:picLocks noChangeAspect="1"/>
          </p:cNvPicPr>
          <p:nvPr/>
        </p:nvPicPr>
        <p:blipFill>
          <a:blip r:embed="rId2">
            <a:clrChange>
              <a:clrFrom>
                <a:srgbClr val="EBFFFF"/>
              </a:clrFrom>
              <a:clrTo>
                <a:srgbClr val="EBFFFF">
                  <a:alpha val="0"/>
                </a:srgbClr>
              </a:clrTo>
            </a:clrChange>
          </a:blip>
          <a:stretch>
            <a:fillRect/>
          </a:stretch>
        </p:blipFill>
        <p:spPr>
          <a:xfrm>
            <a:off x="2373256" y="3890289"/>
            <a:ext cx="7734130" cy="2124000"/>
          </a:xfrm>
          <a:prstGeom prst="rect">
            <a:avLst/>
          </a:prstGeom>
        </p:spPr>
      </p:pic>
      <p:sp>
        <p:nvSpPr>
          <p:cNvPr id="3" name="Marcador de número de diapositiva 2"/>
          <p:cNvSpPr>
            <a:spLocks noGrp="1"/>
          </p:cNvSpPr>
          <p:nvPr>
            <p:ph type="sldNum" sz="quarter" idx="12"/>
          </p:nvPr>
        </p:nvSpPr>
        <p:spPr/>
        <p:txBody>
          <a:bodyPr/>
          <a:lstStyle/>
          <a:p>
            <a:fld id="{03AFEF53-0496-429C-AE83-CAA04853D0D0}" type="slidenum">
              <a:rPr lang="es-MX" smtClean="0"/>
              <a:t>23</a:t>
            </a:fld>
            <a:endParaRPr lang="es-MX"/>
          </a:p>
        </p:txBody>
      </p:sp>
    </p:spTree>
    <p:extLst>
      <p:ext uri="{BB962C8B-B14F-4D97-AF65-F5344CB8AC3E}">
        <p14:creationId xmlns:p14="http://schemas.microsoft.com/office/powerpoint/2010/main" val="6654702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a:bodyPr>
          <a:lstStyle/>
          <a:p>
            <a:pPr algn="ctr"/>
            <a:r>
              <a:rPr lang="es-MX" altLang="es-MX" sz="3600" dirty="0">
                <a:solidFill>
                  <a:srgbClr val="C00000"/>
                </a:solidFill>
                <a:effectLst>
                  <a:outerShdw blurRad="38100" dist="38100" dir="2700000" algn="tl">
                    <a:srgbClr val="000000">
                      <a:alpha val="43137"/>
                    </a:srgbClr>
                  </a:outerShdw>
                </a:effectLst>
              </a:rPr>
              <a:t>Ejemplos de composición</a:t>
            </a:r>
          </a:p>
        </p:txBody>
      </p:sp>
      <p:sp>
        <p:nvSpPr>
          <p:cNvPr id="3" name="CuadroTexto 2"/>
          <p:cNvSpPr txBox="1"/>
          <p:nvPr/>
        </p:nvSpPr>
        <p:spPr>
          <a:xfrm>
            <a:off x="762000" y="1866900"/>
            <a:ext cx="9372600" cy="523220"/>
          </a:xfrm>
          <a:prstGeom prst="rect">
            <a:avLst/>
          </a:prstGeom>
          <a:noFill/>
        </p:spPr>
        <p:txBody>
          <a:bodyPr wrap="square" rtlCol="0">
            <a:spAutoFit/>
          </a:bodyPr>
          <a:lstStyle/>
          <a:p>
            <a:r>
              <a:rPr lang="es-MX" sz="2400" dirty="0" smtClean="0"/>
              <a:t>Sean</a:t>
            </a:r>
            <a:r>
              <a:rPr lang="es-MX" sz="2800" dirty="0" smtClean="0"/>
              <a:t>                     </a:t>
            </a:r>
            <a:r>
              <a:rPr lang="es-MX" sz="2400" dirty="0" smtClean="0"/>
              <a:t>y </a:t>
            </a:r>
          </a:p>
        </p:txBody>
      </p:sp>
      <mc:AlternateContent xmlns:mc="http://schemas.openxmlformats.org/markup-compatibility/2006" xmlns:a14="http://schemas.microsoft.com/office/drawing/2010/main">
        <mc:Choice Requires="a14">
          <p:sp>
            <p:nvSpPr>
              <p:cNvPr id="4" name="CuadroTexto 3"/>
              <p:cNvSpPr txBox="1"/>
              <p:nvPr/>
            </p:nvSpPr>
            <p:spPr>
              <a:xfrm>
                <a:off x="1562100" y="1943100"/>
                <a:ext cx="1451231" cy="3734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ad>
                        <m:radPr>
                          <m:degHide m:val="on"/>
                          <m:ctrlPr>
                            <a:rPr lang="es-MX" sz="2400" b="0" i="1" smtClean="0">
                              <a:latin typeface="Cambria Math" panose="02040503050406030204" pitchFamily="18" charset="0"/>
                            </a:rPr>
                          </m:ctrlPr>
                        </m:radPr>
                        <m:deg/>
                        <m:e>
                          <m:r>
                            <a:rPr lang="es-MX" sz="2400" b="0" i="1" smtClean="0">
                              <a:latin typeface="Cambria Math" panose="02040503050406030204" pitchFamily="18" charset="0"/>
                            </a:rPr>
                            <m:t>𝑥</m:t>
                          </m:r>
                        </m:e>
                      </m:rad>
                    </m:oMath>
                  </m:oMathPara>
                </a14:m>
                <a:endParaRPr lang="es-MX" sz="2400" dirty="0"/>
              </a:p>
            </p:txBody>
          </p:sp>
        </mc:Choice>
        <mc:Fallback xmlns="">
          <p:sp>
            <p:nvSpPr>
              <p:cNvPr id="4" name="CuadroTexto 3"/>
              <p:cNvSpPr txBox="1">
                <a:spLocks noRot="1" noChangeAspect="1" noMove="1" noResize="1" noEditPoints="1" noAdjustHandles="1" noChangeArrowheads="1" noChangeShapeType="1" noTextEdit="1"/>
              </p:cNvSpPr>
              <p:nvPr/>
            </p:nvSpPr>
            <p:spPr>
              <a:xfrm>
                <a:off x="1562100" y="1943100"/>
                <a:ext cx="1451231" cy="373436"/>
              </a:xfrm>
              <a:prstGeom prst="rect">
                <a:avLst/>
              </a:prstGeom>
              <a:blipFill rotWithShape="0">
                <a:blip r:embed="rId2"/>
                <a:stretch>
                  <a:fillRect l="-6723" r="-2101" b="-34426"/>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 name="CuadroTexto 4"/>
              <p:cNvSpPr txBox="1"/>
              <p:nvPr/>
            </p:nvSpPr>
            <p:spPr>
              <a:xfrm>
                <a:off x="3396694" y="1946178"/>
                <a:ext cx="179895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MX" sz="2400" b="0" i="1" smtClean="0">
                          <a:latin typeface="Cambria Math" panose="02040503050406030204" pitchFamily="18" charset="0"/>
                        </a:rPr>
                        <m:t>𝑔</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
                        <a:rPr lang="es-MX" sz="2400" b="0" i="1" smtClean="0">
                          <a:latin typeface="Cambria Math" panose="02040503050406030204" pitchFamily="18" charset="0"/>
                        </a:rPr>
                        <m:t>𝑥</m:t>
                      </m:r>
                      <m:r>
                        <a:rPr lang="es-MX" sz="2400" b="0" i="1" smtClean="0">
                          <a:latin typeface="Cambria Math" panose="02040503050406030204" pitchFamily="18" charset="0"/>
                        </a:rPr>
                        <m:t>+1</m:t>
                      </m:r>
                    </m:oMath>
                  </m:oMathPara>
                </a14:m>
                <a:endParaRPr lang="es-MX" sz="2400" dirty="0"/>
              </a:p>
            </p:txBody>
          </p:sp>
        </mc:Choice>
        <mc:Fallback xmlns="">
          <p:sp>
            <p:nvSpPr>
              <p:cNvPr id="5" name="CuadroTexto 4"/>
              <p:cNvSpPr txBox="1">
                <a:spLocks noRot="1" noChangeAspect="1" noMove="1" noResize="1" noEditPoints="1" noAdjustHandles="1" noChangeArrowheads="1" noChangeShapeType="1" noTextEdit="1"/>
              </p:cNvSpPr>
              <p:nvPr/>
            </p:nvSpPr>
            <p:spPr>
              <a:xfrm>
                <a:off x="3396694" y="1946178"/>
                <a:ext cx="1798954" cy="369332"/>
              </a:xfrm>
              <a:prstGeom prst="rect">
                <a:avLst/>
              </a:prstGeom>
              <a:blipFill rotWithShape="0">
                <a:blip r:embed="rId3"/>
                <a:stretch>
                  <a:fillRect l="-3729" r="-3729" b="-24590"/>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CuadroTexto 5"/>
              <p:cNvSpPr txBox="1"/>
              <p:nvPr/>
            </p:nvSpPr>
            <p:spPr>
              <a:xfrm>
                <a:off x="2331338" y="2622562"/>
                <a:ext cx="5728620" cy="4424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MX" sz="2400" i="1" smtClean="0">
                              <a:latin typeface="Cambria Math" panose="02040503050406030204" pitchFamily="18" charset="0"/>
                            </a:rPr>
                          </m:ctrlPr>
                        </m:dPr>
                        <m:e>
                          <m:r>
                            <a:rPr lang="es-MX" sz="2400" b="0" i="1" smtClean="0">
                              <a:latin typeface="Cambria Math" panose="02040503050406030204" pitchFamily="18" charset="0"/>
                            </a:rPr>
                            <m:t>𝑓</m:t>
                          </m:r>
                          <m:r>
                            <a:rPr lang="es-MX" sz="2400" i="1">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ea typeface="Cambria Math" panose="02040503050406030204" pitchFamily="18" charset="0"/>
                            </a:rPr>
                            <m:t>𝑔</m:t>
                          </m:r>
                        </m:e>
                      </m:d>
                      <m:d>
                        <m:dPr>
                          <m:ctrlPr>
                            <a:rPr lang="es-MX" sz="240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𝑔</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e>
                      </m:d>
                      <m:r>
                        <a:rPr lang="es-MX" sz="2400" i="1">
                          <a:latin typeface="Cambria Math" panose="02040503050406030204" pitchFamily="18" charset="0"/>
                        </a:rPr>
                        <m:t>=</m:t>
                      </m:r>
                      <m:r>
                        <a:rPr lang="es-MX" sz="2400" i="1">
                          <a:latin typeface="Cambria Math" panose="02040503050406030204" pitchFamily="18" charset="0"/>
                        </a:rPr>
                        <m:t>𝑓</m:t>
                      </m:r>
                      <m:d>
                        <m:dPr>
                          <m:ctrlPr>
                            <a:rPr lang="es-MX" sz="2400" i="1">
                              <a:latin typeface="Cambria Math" panose="02040503050406030204" pitchFamily="18" charset="0"/>
                            </a:rPr>
                          </m:ctrlPr>
                        </m:dPr>
                        <m:e>
                          <m:r>
                            <a:rPr lang="es-MX" sz="2400" i="1">
                              <a:latin typeface="Cambria Math" panose="02040503050406030204" pitchFamily="18" charset="0"/>
                            </a:rPr>
                            <m:t>𝑥</m:t>
                          </m:r>
                          <m:r>
                            <a:rPr lang="es-MX" sz="2400" i="1">
                              <a:latin typeface="Cambria Math" panose="02040503050406030204" pitchFamily="18" charset="0"/>
                            </a:rPr>
                            <m:t>+1</m:t>
                          </m:r>
                        </m:e>
                      </m:d>
                      <m:r>
                        <a:rPr lang="es-MX" sz="2400" b="0" i="0" smtClean="0">
                          <a:latin typeface="Cambria Math" panose="02040503050406030204" pitchFamily="18" charset="0"/>
                        </a:rPr>
                        <m:t>=</m:t>
                      </m:r>
                      <m:rad>
                        <m:radPr>
                          <m:degHide m:val="on"/>
                          <m:ctrlPr>
                            <a:rPr lang="es-MX" sz="2400" b="0" i="1" smtClean="0">
                              <a:latin typeface="Cambria Math" panose="02040503050406030204" pitchFamily="18" charset="0"/>
                            </a:rPr>
                          </m:ctrlPr>
                        </m:radPr>
                        <m:deg/>
                        <m:e>
                          <m:r>
                            <a:rPr lang="es-MX" sz="2400" b="0" i="1" smtClean="0">
                              <a:latin typeface="Cambria Math" panose="02040503050406030204" pitchFamily="18" charset="0"/>
                            </a:rPr>
                            <m:t>𝑥</m:t>
                          </m:r>
                          <m:r>
                            <a:rPr lang="es-MX" sz="2400" b="0" i="1" smtClean="0">
                              <a:latin typeface="Cambria Math" panose="02040503050406030204" pitchFamily="18" charset="0"/>
                            </a:rPr>
                            <m:t>+1</m:t>
                          </m:r>
                        </m:e>
                      </m:rad>
                    </m:oMath>
                  </m:oMathPara>
                </a14:m>
                <a:endParaRPr lang="es-MX" sz="2400" dirty="0"/>
              </a:p>
            </p:txBody>
          </p:sp>
        </mc:Choice>
        <mc:Fallback xmlns="">
          <p:sp>
            <p:nvSpPr>
              <p:cNvPr id="6" name="CuadroTexto 5"/>
              <p:cNvSpPr txBox="1">
                <a:spLocks noRot="1" noChangeAspect="1" noMove="1" noResize="1" noEditPoints="1" noAdjustHandles="1" noChangeArrowheads="1" noChangeShapeType="1" noTextEdit="1"/>
              </p:cNvSpPr>
              <p:nvPr/>
            </p:nvSpPr>
            <p:spPr>
              <a:xfrm>
                <a:off x="2331338" y="2622562"/>
                <a:ext cx="5728620" cy="442493"/>
              </a:xfrm>
              <a:prstGeom prst="rect">
                <a:avLst/>
              </a:prstGeom>
              <a:blipFill rotWithShape="0">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5" name="CuadroTexto 14"/>
              <p:cNvSpPr txBox="1"/>
              <p:nvPr/>
            </p:nvSpPr>
            <p:spPr>
              <a:xfrm>
                <a:off x="3391701" y="4704749"/>
                <a:ext cx="5408597" cy="4168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MX" sz="2400" i="1" smtClean="0">
                              <a:latin typeface="Cambria Math" panose="02040503050406030204" pitchFamily="18" charset="0"/>
                            </a:rPr>
                          </m:ctrlPr>
                        </m:dPr>
                        <m:e>
                          <m:r>
                            <a:rPr lang="es-MX" sz="2400" b="0" i="1" smtClean="0">
                              <a:latin typeface="Cambria Math" panose="02040503050406030204" pitchFamily="18" charset="0"/>
                            </a:rPr>
                            <m:t>𝑔</m:t>
                          </m:r>
                          <m:r>
                            <a:rPr lang="es-MX" sz="2400" i="1">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ea typeface="Cambria Math" panose="02040503050406030204" pitchFamily="18" charset="0"/>
                            </a:rPr>
                            <m:t>𝑓</m:t>
                          </m:r>
                        </m:e>
                      </m:d>
                      <m:d>
                        <m:dPr>
                          <m:ctrlPr>
                            <a:rPr lang="es-MX" sz="240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
                        <a:rPr lang="es-MX" sz="2400" b="0" i="1" smtClean="0">
                          <a:latin typeface="Cambria Math" panose="02040503050406030204" pitchFamily="18" charset="0"/>
                        </a:rPr>
                        <m:t>𝑔</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e>
                      </m:d>
                      <m:r>
                        <a:rPr lang="es-MX" sz="2400" i="1">
                          <a:latin typeface="Cambria Math" panose="02040503050406030204" pitchFamily="18" charset="0"/>
                        </a:rPr>
                        <m:t>=</m:t>
                      </m:r>
                      <m:r>
                        <a:rPr lang="es-MX" sz="2400" b="0" i="1" smtClean="0">
                          <a:latin typeface="Cambria Math" panose="02040503050406030204" pitchFamily="18" charset="0"/>
                        </a:rPr>
                        <m:t>𝑔</m:t>
                      </m:r>
                      <m:d>
                        <m:dPr>
                          <m:ctrlPr>
                            <a:rPr lang="es-MX" sz="2400" i="1">
                              <a:latin typeface="Cambria Math" panose="02040503050406030204" pitchFamily="18" charset="0"/>
                            </a:rPr>
                          </m:ctrlPr>
                        </m:dPr>
                        <m:e>
                          <m:rad>
                            <m:radPr>
                              <m:degHide m:val="on"/>
                              <m:ctrlPr>
                                <a:rPr lang="es-MX" sz="2400" i="1" smtClean="0">
                                  <a:latin typeface="Cambria Math" panose="02040503050406030204" pitchFamily="18" charset="0"/>
                                </a:rPr>
                              </m:ctrlPr>
                            </m:radPr>
                            <m:deg/>
                            <m:e>
                              <m:r>
                                <a:rPr lang="es-MX" sz="2400" b="0" i="1" smtClean="0">
                                  <a:latin typeface="Cambria Math" panose="02040503050406030204" pitchFamily="18" charset="0"/>
                                </a:rPr>
                                <m:t>𝑥</m:t>
                              </m:r>
                            </m:e>
                          </m:rad>
                        </m:e>
                      </m:d>
                      <m:r>
                        <a:rPr lang="es-MX" sz="2400" b="0" i="0" smtClean="0">
                          <a:latin typeface="Cambria Math" panose="02040503050406030204" pitchFamily="18" charset="0"/>
                        </a:rPr>
                        <m:t>=</m:t>
                      </m:r>
                      <m:rad>
                        <m:radPr>
                          <m:degHide m:val="on"/>
                          <m:ctrlPr>
                            <a:rPr lang="es-MX" sz="2400" b="0" i="1" smtClean="0">
                              <a:latin typeface="Cambria Math" panose="02040503050406030204" pitchFamily="18" charset="0"/>
                            </a:rPr>
                          </m:ctrlPr>
                        </m:radPr>
                        <m:deg/>
                        <m:e>
                          <m:r>
                            <a:rPr lang="es-MX" sz="2400" b="0" i="1" smtClean="0">
                              <a:latin typeface="Cambria Math" panose="02040503050406030204" pitchFamily="18" charset="0"/>
                            </a:rPr>
                            <m:t>𝑥</m:t>
                          </m:r>
                        </m:e>
                      </m:rad>
                      <m:r>
                        <a:rPr lang="es-MX" sz="2400" b="0" i="1" smtClean="0">
                          <a:latin typeface="Cambria Math" panose="02040503050406030204" pitchFamily="18" charset="0"/>
                        </a:rPr>
                        <m:t>+1</m:t>
                      </m:r>
                    </m:oMath>
                  </m:oMathPara>
                </a14:m>
                <a:endParaRPr lang="es-MX" sz="2400" dirty="0"/>
              </a:p>
            </p:txBody>
          </p:sp>
        </mc:Choice>
        <mc:Fallback xmlns="">
          <p:sp>
            <p:nvSpPr>
              <p:cNvPr id="15" name="CuadroTexto 14"/>
              <p:cNvSpPr txBox="1">
                <a:spLocks noRot="1" noChangeAspect="1" noMove="1" noResize="1" noEditPoints="1" noAdjustHandles="1" noChangeArrowheads="1" noChangeShapeType="1" noTextEdit="1"/>
              </p:cNvSpPr>
              <p:nvPr/>
            </p:nvSpPr>
            <p:spPr>
              <a:xfrm>
                <a:off x="3391701" y="4704749"/>
                <a:ext cx="5408597" cy="416845"/>
              </a:xfrm>
              <a:prstGeom prst="rect">
                <a:avLst/>
              </a:prstGeom>
              <a:blipFill rotWithShape="0">
                <a:blip r:embed="rId5"/>
                <a:stretch>
                  <a:fillRect/>
                </a:stretch>
              </a:blipFill>
            </p:spPr>
            <p:txBody>
              <a:bodyPr/>
              <a:lstStyle/>
              <a:p>
                <a:r>
                  <a:rPr lang="es-MX">
                    <a:noFill/>
                  </a:rPr>
                  <a:t> </a:t>
                </a:r>
              </a:p>
            </p:txBody>
          </p:sp>
        </mc:Fallback>
      </mc:AlternateContent>
      <p:sp>
        <p:nvSpPr>
          <p:cNvPr id="16" name="CuadroTexto 15"/>
          <p:cNvSpPr txBox="1"/>
          <p:nvPr/>
        </p:nvSpPr>
        <p:spPr>
          <a:xfrm>
            <a:off x="609600" y="3330382"/>
            <a:ext cx="10744200" cy="1200329"/>
          </a:xfrm>
          <a:prstGeom prst="rect">
            <a:avLst/>
          </a:prstGeom>
          <a:noFill/>
        </p:spPr>
        <p:txBody>
          <a:bodyPr wrap="square" rtlCol="0">
            <a:spAutoFit/>
          </a:bodyPr>
          <a:lstStyle/>
          <a:p>
            <a:r>
              <a:rPr lang="es-MX" sz="2400" dirty="0" smtClean="0"/>
              <a:t>El dominio de </a:t>
            </a:r>
            <a:r>
              <a:rPr lang="es-MX" sz="2400" i="1" dirty="0" smtClean="0">
                <a:latin typeface="Times New Roman" panose="02020603050405020304" pitchFamily="18" charset="0"/>
                <a:cs typeface="Times New Roman" panose="02020603050405020304" pitchFamily="18" charset="0"/>
              </a:rPr>
              <a:t>g</a:t>
            </a:r>
            <a:r>
              <a:rPr lang="es-MX" sz="2400" dirty="0" smtClean="0"/>
              <a:t> consiste en todos los números reales </a:t>
            </a:r>
            <a:r>
              <a:rPr lang="es-MX" sz="2400" i="1" dirty="0">
                <a:latin typeface="Times New Roman" panose="02020603050405020304" pitchFamily="18" charset="0"/>
                <a:cs typeface="Times New Roman" panose="02020603050405020304" pitchFamily="18" charset="0"/>
              </a:rPr>
              <a:t>x</a:t>
            </a:r>
            <a:r>
              <a:rPr lang="es-MX" sz="2400" dirty="0" smtClean="0"/>
              <a:t>, y el de </a:t>
            </a:r>
            <a:r>
              <a:rPr lang="es-MX" sz="2400" i="1" dirty="0">
                <a:latin typeface="Times New Roman" panose="02020603050405020304" pitchFamily="18" charset="0"/>
                <a:cs typeface="Times New Roman" panose="02020603050405020304" pitchFamily="18" charset="0"/>
              </a:rPr>
              <a:t>f</a:t>
            </a:r>
            <a:r>
              <a:rPr lang="es-MX" sz="2400" dirty="0" smtClean="0"/>
              <a:t> en todos los números reales no negativos. El dominio de la composición esté  constituido por todas las</a:t>
            </a:r>
            <a:r>
              <a:rPr lang="es-MX" sz="2400" i="1" dirty="0">
                <a:latin typeface="Times New Roman" panose="02020603050405020304" pitchFamily="18" charset="0"/>
                <a:cs typeface="Times New Roman" panose="02020603050405020304" pitchFamily="18" charset="0"/>
              </a:rPr>
              <a:t> x </a:t>
            </a:r>
            <a:r>
              <a:rPr lang="es-MX" sz="2400" dirty="0" smtClean="0"/>
              <a:t>para las que </a:t>
            </a:r>
            <a:r>
              <a:rPr lang="es-MX" sz="2400" i="1" dirty="0" smtClean="0">
                <a:latin typeface="Times New Roman" panose="02020603050405020304" pitchFamily="18" charset="0"/>
                <a:cs typeface="Times New Roman" panose="02020603050405020304" pitchFamily="18" charset="0"/>
              </a:rPr>
              <a:t>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+ 1 </a:t>
            </a:r>
            <a:r>
              <a:rPr lang="es-MX" sz="2400" dirty="0" smtClean="0"/>
              <a:t>sea no negativa. El dominio es el intervalo [-1,</a:t>
            </a:r>
            <a:r>
              <a:rPr lang="es-MX" sz="2400" dirty="0" smtClean="0">
                <a:latin typeface="Times New Roman" panose="02020603050405020304" pitchFamily="18" charset="0"/>
                <a:cs typeface="Times New Roman" panose="02020603050405020304" pitchFamily="18" charset="0"/>
              </a:rPr>
              <a:t>∞</a:t>
            </a:r>
            <a:r>
              <a:rPr lang="es-MX" sz="2400" dirty="0" smtClean="0"/>
              <a:t>)</a:t>
            </a:r>
          </a:p>
        </p:txBody>
      </p:sp>
      <mc:AlternateContent xmlns:mc="http://schemas.openxmlformats.org/markup-compatibility/2006" xmlns:a14="http://schemas.microsoft.com/office/drawing/2010/main">
        <mc:Choice Requires="a14">
          <p:sp>
            <p:nvSpPr>
              <p:cNvPr id="17" name="CuadroTexto 16"/>
              <p:cNvSpPr txBox="1"/>
              <p:nvPr/>
            </p:nvSpPr>
            <p:spPr>
              <a:xfrm>
                <a:off x="609600" y="5295632"/>
                <a:ext cx="10744200" cy="1204432"/>
              </a:xfrm>
              <a:prstGeom prst="rect">
                <a:avLst/>
              </a:prstGeom>
              <a:noFill/>
            </p:spPr>
            <p:txBody>
              <a:bodyPr wrap="square" rtlCol="0">
                <a:spAutoFit/>
              </a:bodyPr>
              <a:lstStyle/>
              <a:p>
                <a:r>
                  <a:rPr lang="es-MX" sz="2400" dirty="0" smtClean="0"/>
                  <a:t>El dominio de </a:t>
                </a:r>
                <a:r>
                  <a:rPr lang="es-MX" sz="2400" i="1" dirty="0" smtClean="0">
                    <a:latin typeface="Times New Roman" panose="02020603050405020304" pitchFamily="18" charset="0"/>
                    <a:cs typeface="Times New Roman" panose="02020603050405020304" pitchFamily="18" charset="0"/>
                  </a:rPr>
                  <a:t>f</a:t>
                </a:r>
                <a:r>
                  <a:rPr lang="es-MX" sz="2400" dirty="0" smtClean="0"/>
                  <a:t> consiste en todas las </a:t>
                </a:r>
                <a:r>
                  <a:rPr lang="es-MX" sz="2400" i="1" dirty="0" smtClean="0">
                    <a:latin typeface="Times New Roman" panose="02020603050405020304" pitchFamily="18" charset="0"/>
                    <a:cs typeface="Times New Roman" panose="02020603050405020304" pitchFamily="18" charset="0"/>
                  </a:rPr>
                  <a:t>x ≥ </a:t>
                </a:r>
                <a:r>
                  <a:rPr lang="es-MX" sz="2400" dirty="0" smtClean="0">
                    <a:latin typeface="Times New Roman" panose="02020603050405020304" pitchFamily="18" charset="0"/>
                    <a:cs typeface="Times New Roman" panose="02020603050405020304" pitchFamily="18" charset="0"/>
                  </a:rPr>
                  <a:t>0</a:t>
                </a:r>
                <a:r>
                  <a:rPr lang="es-MX" sz="2400" dirty="0" smtClean="0"/>
                  <a:t>, y el de </a:t>
                </a:r>
                <a:r>
                  <a:rPr lang="es-MX" sz="2400" i="1" dirty="0" smtClean="0">
                    <a:latin typeface="Times New Roman" panose="02020603050405020304" pitchFamily="18" charset="0"/>
                    <a:cs typeface="Times New Roman" panose="02020603050405020304" pitchFamily="18" charset="0"/>
                  </a:rPr>
                  <a:t>g</a:t>
                </a:r>
                <a:r>
                  <a:rPr lang="es-MX" sz="2400" dirty="0" smtClean="0"/>
                  <a:t> en todos los números reales. El dominio de la composición está  constituido por todas las</a:t>
                </a:r>
                <a:r>
                  <a:rPr lang="es-MX" sz="2400" i="1" dirty="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x</a:t>
                </a:r>
                <a:r>
                  <a:rPr lang="es-MX" sz="2400" i="1" dirty="0">
                    <a:latin typeface="Times New Roman" panose="02020603050405020304" pitchFamily="18" charset="0"/>
                    <a:cs typeface="Times New Roman" panose="02020603050405020304" pitchFamily="18" charset="0"/>
                  </a:rPr>
                  <a:t> ≥ </a:t>
                </a:r>
                <a:r>
                  <a:rPr lang="es-MX" sz="2400" dirty="0">
                    <a:latin typeface="Times New Roman" panose="02020603050405020304" pitchFamily="18" charset="0"/>
                    <a:cs typeface="Times New Roman" panose="02020603050405020304" pitchFamily="18" charset="0"/>
                  </a:rPr>
                  <a:t>0</a:t>
                </a:r>
                <a:r>
                  <a:rPr lang="es-MX" sz="2400" i="1" dirty="0" smtClean="0">
                    <a:latin typeface="Times New Roman" panose="02020603050405020304" pitchFamily="18" charset="0"/>
                    <a:cs typeface="Times New Roman" panose="02020603050405020304" pitchFamily="18" charset="0"/>
                  </a:rPr>
                  <a:t> </a:t>
                </a:r>
                <a:r>
                  <a:rPr lang="es-MX" sz="2400" dirty="0" smtClean="0"/>
                  <a:t>para las que </a:t>
                </a:r>
                <a:br>
                  <a:rPr lang="es-MX" sz="2400" dirty="0" smtClean="0"/>
                </a:br>
                <a14:m>
                  <m:oMath xmlns:m="http://schemas.openxmlformats.org/officeDocument/2006/math">
                    <m:r>
                      <a:rPr lang="es-MX" sz="2400" b="0" i="1" smtClean="0">
                        <a:latin typeface="Cambria Math" panose="02040503050406030204" pitchFamily="18" charset="0"/>
                      </a:rPr>
                      <m:t>𝑓</m:t>
                    </m:r>
                    <m:d>
                      <m:dPr>
                        <m:ctrlPr>
                          <a:rPr lang="es-MX" sz="2400" i="1">
                            <a:latin typeface="Cambria Math" panose="02040503050406030204" pitchFamily="18" charset="0"/>
                          </a:rPr>
                        </m:ctrlPr>
                      </m:dPr>
                      <m:e>
                        <m:r>
                          <a:rPr lang="es-MX" sz="2400" b="0" i="1" smtClean="0">
                            <a:latin typeface="Cambria Math" panose="02040503050406030204" pitchFamily="18" charset="0"/>
                          </a:rPr>
                          <m:t>𝑥</m:t>
                        </m:r>
                      </m:e>
                    </m:d>
                    <m:r>
                      <a:rPr lang="es-MX" sz="2400">
                        <a:latin typeface="Cambria Math" panose="02040503050406030204" pitchFamily="18" charset="0"/>
                      </a:rPr>
                      <m:t>=</m:t>
                    </m:r>
                    <m:rad>
                      <m:radPr>
                        <m:degHide m:val="on"/>
                        <m:ctrlPr>
                          <a:rPr lang="es-MX" sz="2400" i="1">
                            <a:latin typeface="Cambria Math" panose="02040503050406030204" pitchFamily="18" charset="0"/>
                          </a:rPr>
                        </m:ctrlPr>
                      </m:radPr>
                      <m:deg/>
                      <m:e>
                        <m:r>
                          <a:rPr lang="es-MX" sz="2400" i="1">
                            <a:latin typeface="Cambria Math" panose="02040503050406030204" pitchFamily="18" charset="0"/>
                          </a:rPr>
                          <m:t>𝑥</m:t>
                        </m:r>
                      </m:e>
                    </m:rad>
                  </m:oMath>
                </a14:m>
                <a:r>
                  <a:rPr lang="es-MX" sz="2400" dirty="0" smtClean="0"/>
                  <a:t> es real.</a:t>
                </a:r>
              </a:p>
            </p:txBody>
          </p:sp>
        </mc:Choice>
        <mc:Fallback xmlns="">
          <p:sp>
            <p:nvSpPr>
              <p:cNvPr id="17" name="CuadroTexto 16"/>
              <p:cNvSpPr txBox="1">
                <a:spLocks noRot="1" noChangeAspect="1" noMove="1" noResize="1" noEditPoints="1" noAdjustHandles="1" noChangeArrowheads="1" noChangeShapeType="1" noTextEdit="1"/>
              </p:cNvSpPr>
              <p:nvPr/>
            </p:nvSpPr>
            <p:spPr>
              <a:xfrm>
                <a:off x="609600" y="5295632"/>
                <a:ext cx="10744200" cy="1204432"/>
              </a:xfrm>
              <a:prstGeom prst="rect">
                <a:avLst/>
              </a:prstGeom>
              <a:blipFill rotWithShape="0">
                <a:blip r:embed="rId6"/>
                <a:stretch>
                  <a:fillRect l="-851" t="-4569" b="-11168"/>
                </a:stretch>
              </a:blipFill>
            </p:spPr>
            <p:txBody>
              <a:bodyPr/>
              <a:lstStyle/>
              <a:p>
                <a:r>
                  <a:rPr lang="es-MX">
                    <a:noFill/>
                  </a:rPr>
                  <a:t> </a:t>
                </a:r>
              </a:p>
            </p:txBody>
          </p:sp>
        </mc:Fallback>
      </mc:AlternateContent>
      <p:sp>
        <p:nvSpPr>
          <p:cNvPr id="2" name="Marcador de número de diapositiva 1"/>
          <p:cNvSpPr>
            <a:spLocks noGrp="1"/>
          </p:cNvSpPr>
          <p:nvPr>
            <p:ph type="sldNum" sz="quarter" idx="12"/>
          </p:nvPr>
        </p:nvSpPr>
        <p:spPr/>
        <p:txBody>
          <a:bodyPr/>
          <a:lstStyle/>
          <a:p>
            <a:fld id="{03AFEF53-0496-429C-AE83-CAA04853D0D0}" type="slidenum">
              <a:rPr lang="es-MX" smtClean="0"/>
              <a:t>24</a:t>
            </a:fld>
            <a:endParaRPr lang="es-MX"/>
          </a:p>
        </p:txBody>
      </p:sp>
    </p:spTree>
    <p:extLst>
      <p:ext uri="{BB962C8B-B14F-4D97-AF65-F5344CB8AC3E}">
        <p14:creationId xmlns:p14="http://schemas.microsoft.com/office/powerpoint/2010/main" val="21100703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794935"/>
          </a:xfrm>
        </p:spPr>
        <p:txBody>
          <a:bodyPr>
            <a:normAutofit/>
          </a:bodyPr>
          <a:lstStyle/>
          <a:p>
            <a:pPr algn="ctr"/>
            <a:r>
              <a:rPr lang="es-MX" sz="3600" b="1" dirty="0" smtClean="0">
                <a:solidFill>
                  <a:srgbClr val="C00000"/>
                </a:solidFill>
                <a:effectLst>
                  <a:outerShdw blurRad="38100" dist="38100" dir="2700000" algn="tl">
                    <a:srgbClr val="000000">
                      <a:alpha val="43137"/>
                    </a:srgbClr>
                  </a:outerShdw>
                </a:effectLst>
              </a:rPr>
              <a:t>Simetría</a:t>
            </a:r>
            <a:endParaRPr lang="es-MX" sz="3600" b="1" dirty="0">
              <a:solidFill>
                <a:srgbClr val="C00000"/>
              </a:solidFill>
              <a:effectLst>
                <a:outerShdw blurRad="38100" dist="38100" dir="2700000" algn="tl">
                  <a:srgbClr val="000000">
                    <a:alpha val="43137"/>
                  </a:srgbClr>
                </a:outerShdw>
              </a:effectLst>
            </a:endParaRPr>
          </a:p>
        </p:txBody>
      </p:sp>
      <p:sp>
        <p:nvSpPr>
          <p:cNvPr id="3" name="Rectángulo 2"/>
          <p:cNvSpPr/>
          <p:nvPr/>
        </p:nvSpPr>
        <p:spPr>
          <a:xfrm>
            <a:off x="838199" y="1561616"/>
            <a:ext cx="10762397" cy="830997"/>
          </a:xfrm>
          <a:prstGeom prst="rect">
            <a:avLst/>
          </a:prstGeom>
        </p:spPr>
        <p:txBody>
          <a:bodyPr wrap="square">
            <a:spAutoFit/>
          </a:bodyPr>
          <a:lstStyle/>
          <a:p>
            <a:r>
              <a:rPr lang="es-MX" sz="2400" dirty="0"/>
              <a:t>Una gráfica es </a:t>
            </a:r>
            <a:r>
              <a:rPr lang="es-MX" sz="2400" b="1" i="1" dirty="0"/>
              <a:t>simétrica con respecto al eje y </a:t>
            </a:r>
            <a:r>
              <a:rPr lang="es-MX" sz="2400" dirty="0"/>
              <a:t>si sólo si pertenece a </a:t>
            </a:r>
            <a:r>
              <a:rPr lang="es-MX" sz="2400" dirty="0" smtClean="0"/>
              <a:t>la gráfica cuando </a:t>
            </a:r>
            <a:r>
              <a:rPr lang="es-MX" sz="2400" dirty="0"/>
              <a:t>está en ella.</a:t>
            </a:r>
          </a:p>
        </p:txBody>
      </p:sp>
      <p:graphicFrame>
        <p:nvGraphicFramePr>
          <p:cNvPr id="5" name="Tabla 4"/>
          <p:cNvGraphicFramePr>
            <a:graphicFrameLocks noGrp="1"/>
          </p:cNvGraphicFramePr>
          <p:nvPr>
            <p:extLst>
              <p:ext uri="{D42A27DB-BD31-4B8C-83A1-F6EECF244321}">
                <p14:modId xmlns:p14="http://schemas.microsoft.com/office/powerpoint/2010/main" val="3497774248"/>
              </p:ext>
            </p:extLst>
          </p:nvPr>
        </p:nvGraphicFramePr>
        <p:xfrm>
          <a:off x="2086588" y="2678373"/>
          <a:ext cx="8128000" cy="3850640"/>
        </p:xfrm>
        <a:graphic>
          <a:graphicData uri="http://schemas.openxmlformats.org/drawingml/2006/table">
            <a:tbl>
              <a:tblPr firstRow="1" bandRow="1">
                <a:tableStyleId>{93296810-A885-4BE3-A3E7-6D5BEEA58F35}</a:tableStyleId>
              </a:tblPr>
              <a:tblGrid>
                <a:gridCol w="4064000"/>
                <a:gridCol w="4064000"/>
              </a:tblGrid>
              <a:tr h="370840">
                <a:tc>
                  <a:txBody>
                    <a:bodyPr/>
                    <a:lstStyle/>
                    <a:p>
                      <a:r>
                        <a:rPr lang="es-MX" sz="1800" b="0" i="0" u="none" strike="noStrike" kern="1200" baseline="0" dirty="0" smtClean="0">
                          <a:solidFill>
                            <a:schemeClr val="lt1"/>
                          </a:solidFill>
                          <a:latin typeface="+mn-lt"/>
                          <a:ea typeface="+mn-ea"/>
                          <a:cs typeface="+mn-cs"/>
                        </a:rPr>
                        <a:t>Pruebas para la simetría</a:t>
                      </a:r>
                      <a:endParaRPr lang="es-MX" dirty="0"/>
                    </a:p>
                  </a:txBody>
                  <a:tcPr/>
                </a:tc>
                <a:tc>
                  <a:txBody>
                    <a:bodyPr/>
                    <a:lstStyle/>
                    <a:p>
                      <a:endParaRPr lang="es-MX" dirty="0"/>
                    </a:p>
                  </a:txBody>
                  <a:tcPr/>
                </a:tc>
              </a:tr>
              <a:tr h="370840">
                <a:tc>
                  <a:txBody>
                    <a:bodyPr/>
                    <a:lstStyle/>
                    <a:p>
                      <a:pPr algn="l"/>
                      <a:r>
                        <a:rPr lang="es-MX" sz="1800" b="0" i="0" u="none" strike="noStrike" baseline="0" dirty="0" smtClean="0">
                          <a:latin typeface="TimesTen-Roman"/>
                        </a:rPr>
                        <a:t>Simetría con respecto al eje </a:t>
                      </a:r>
                      <a:r>
                        <a:rPr lang="es-MX" sz="1800" b="0" i="1" u="none" strike="noStrike" baseline="0" dirty="0" smtClean="0">
                          <a:latin typeface="TimesTen-Italic"/>
                        </a:rPr>
                        <a:t>x</a:t>
                      </a:r>
                      <a:endParaRPr lang="es-MX" dirty="0"/>
                    </a:p>
                  </a:txBody>
                  <a:tcPr/>
                </a:tc>
                <a:tc>
                  <a:txBody>
                    <a:bodyPr/>
                    <a:lstStyle/>
                    <a:p>
                      <a:r>
                        <a:rPr lang="es-MX" sz="1800" b="0" i="0" u="none" strike="noStrike" kern="1200" baseline="0" dirty="0" smtClean="0">
                          <a:solidFill>
                            <a:schemeClr val="dk1"/>
                          </a:solidFill>
                          <a:latin typeface="+mn-lt"/>
                          <a:ea typeface="+mn-ea"/>
                          <a:cs typeface="+mn-cs"/>
                        </a:rPr>
                        <a:t>Reemplace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y</a:t>
                      </a:r>
                      <a:r>
                        <a:rPr lang="es-MX" sz="1800" b="0" i="1" u="none" strike="noStrike" kern="1200" baseline="0" dirty="0" smtClean="0">
                          <a:solidFill>
                            <a:schemeClr val="dk1"/>
                          </a:solidFill>
                          <a:latin typeface="+mn-lt"/>
                          <a:ea typeface="+mn-ea"/>
                          <a:cs typeface="+mn-cs"/>
                        </a:rPr>
                        <a:t> </a:t>
                      </a:r>
                      <a:r>
                        <a:rPr lang="es-MX" sz="1800" b="0" i="0" u="none" strike="noStrike" kern="1200" baseline="0" dirty="0" smtClean="0">
                          <a:solidFill>
                            <a:schemeClr val="dk1"/>
                          </a:solidFill>
                          <a:latin typeface="+mn-lt"/>
                          <a:ea typeface="+mn-ea"/>
                          <a:cs typeface="+mn-cs"/>
                        </a:rPr>
                        <a:t>por –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y</a:t>
                      </a:r>
                      <a:r>
                        <a:rPr lang="es-MX" sz="1800" b="0" i="1" u="none" strike="noStrike" kern="1200" baseline="0" dirty="0" smtClean="0">
                          <a:solidFill>
                            <a:schemeClr val="dk1"/>
                          </a:solidFill>
                          <a:latin typeface="+mn-lt"/>
                          <a:ea typeface="+mn-ea"/>
                          <a:cs typeface="+mn-cs"/>
                        </a:rPr>
                        <a:t> </a:t>
                      </a:r>
                      <a:r>
                        <a:rPr lang="es-MX" sz="1800" b="0" i="0" u="none" strike="noStrike" kern="1200" baseline="0" dirty="0" smtClean="0">
                          <a:solidFill>
                            <a:schemeClr val="dk1"/>
                          </a:solidFill>
                          <a:latin typeface="+mn-lt"/>
                          <a:ea typeface="+mn-ea"/>
                          <a:cs typeface="+mn-cs"/>
                        </a:rPr>
                        <a:t>en la ecuación dada. Es simétrica si se obtiene una ecuación equivalente.</a:t>
                      </a:r>
                      <a:endParaRPr lang="es-MX" dirty="0"/>
                    </a:p>
                  </a:txBody>
                  <a:tcPr/>
                </a:tc>
              </a:tr>
              <a:tr h="171659">
                <a:tc>
                  <a:txBody>
                    <a:bodyPr/>
                    <a:lstStyle/>
                    <a:p>
                      <a:endParaRPr lang="es-MX" sz="600" dirty="0"/>
                    </a:p>
                  </a:txBody>
                  <a:tcPr/>
                </a:tc>
                <a:tc>
                  <a:txBody>
                    <a:bodyPr/>
                    <a:lstStyle/>
                    <a:p>
                      <a:endParaRPr lang="es-MX"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800" b="0" i="0" u="none" strike="noStrike" baseline="0" dirty="0" smtClean="0">
                          <a:latin typeface="TimesTen-Roman"/>
                        </a:rPr>
                        <a:t>Simetría con respecto al eje </a:t>
                      </a:r>
                      <a:r>
                        <a:rPr lang="es-MX" sz="1800" b="0" i="1" u="none" strike="noStrike" baseline="0" dirty="0" smtClean="0">
                          <a:latin typeface="TimesTen-Italic"/>
                        </a:rPr>
                        <a:t>y</a:t>
                      </a:r>
                      <a:endParaRPr lang="es-MX" dirty="0" smtClean="0"/>
                    </a:p>
                    <a:p>
                      <a:endParaRPr lang="es-MX" dirty="0"/>
                    </a:p>
                  </a:txBody>
                  <a:tcPr/>
                </a:tc>
                <a:tc>
                  <a:txBody>
                    <a:bodyPr/>
                    <a:lstStyle/>
                    <a:p>
                      <a:pPr algn="l"/>
                      <a:r>
                        <a:rPr lang="es-MX" sz="1800" b="0" i="0" u="none" strike="noStrike" baseline="0" dirty="0" smtClean="0">
                          <a:latin typeface="TimesTen-Roman"/>
                        </a:rPr>
                        <a:t>Reemplace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x</a:t>
                      </a:r>
                      <a:r>
                        <a:rPr lang="es-MX" sz="1800" b="0" i="1" u="none" strike="noStrike" baseline="0" dirty="0" smtClean="0">
                          <a:latin typeface="TimesTen-Italic"/>
                        </a:rPr>
                        <a:t> </a:t>
                      </a:r>
                      <a:r>
                        <a:rPr lang="es-MX" sz="1800" b="0" i="0" u="none" strike="noStrike" baseline="0" dirty="0" smtClean="0">
                          <a:latin typeface="TimesTen-Roman"/>
                        </a:rPr>
                        <a:t>por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 x </a:t>
                      </a:r>
                      <a:r>
                        <a:rPr lang="es-MX" sz="1800" b="0" i="0" u="none" strike="noStrike" baseline="0" dirty="0" smtClean="0">
                          <a:latin typeface="TimesTen-Roman"/>
                        </a:rPr>
                        <a:t>en la ecuación dada. Es simétrica si se obtiene una ecuación equivalente.</a:t>
                      </a:r>
                      <a:endParaRPr lang="es-MX" dirty="0"/>
                    </a:p>
                  </a:txBody>
                  <a:tcPr/>
                </a:tc>
              </a:tr>
              <a:tr h="370840">
                <a:tc>
                  <a:txBody>
                    <a:bodyPr/>
                    <a:lstStyle/>
                    <a:p>
                      <a:endParaRPr lang="es-MX"/>
                    </a:p>
                  </a:txBody>
                  <a:tcPr/>
                </a:tc>
                <a:tc>
                  <a:txBody>
                    <a:bodyPr/>
                    <a:lstStyle/>
                    <a:p>
                      <a:endParaRPr lang="es-MX"/>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800" b="0" i="0" u="none" strike="noStrike" baseline="0" dirty="0" smtClean="0">
                          <a:latin typeface="TimesTen-Roman"/>
                        </a:rPr>
                        <a:t>Simetría con respecto al origen</a:t>
                      </a:r>
                      <a:endParaRPr lang="es-MX" dirty="0" smtClean="0"/>
                    </a:p>
                  </a:txBody>
                  <a:tcPr/>
                </a:tc>
                <a:tc>
                  <a:txBody>
                    <a:bodyPr/>
                    <a:lstStyle/>
                    <a:p>
                      <a:pPr algn="l"/>
                      <a:r>
                        <a:rPr lang="es-MX" sz="1800" b="0" i="0" u="none" strike="noStrike" baseline="0" dirty="0" smtClean="0">
                          <a:latin typeface="TimesTen-Roman"/>
                        </a:rPr>
                        <a:t>Reemplace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x</a:t>
                      </a:r>
                      <a:r>
                        <a:rPr lang="es-MX" sz="1800" b="0" i="1" u="none" strike="noStrike" baseline="0" dirty="0" smtClean="0">
                          <a:latin typeface="TimesTen-Italic"/>
                        </a:rPr>
                        <a:t> </a:t>
                      </a:r>
                      <a:r>
                        <a:rPr lang="es-MX" sz="1800" b="0" i="0" u="none" strike="noStrike" baseline="0" dirty="0" smtClean="0">
                          <a:latin typeface="TimesTen-Roman"/>
                        </a:rPr>
                        <a:t>por –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x </a:t>
                      </a:r>
                      <a:r>
                        <a:rPr lang="es-MX" sz="1800" b="0" i="0" u="none" strike="noStrike" baseline="0" dirty="0" smtClean="0">
                          <a:latin typeface="TimesTen-Roman"/>
                        </a:rPr>
                        <a:t>y </a:t>
                      </a:r>
                      <a:r>
                        <a:rPr lang="es-MX" sz="1800" b="0" i="1" u="none" strike="noStrike" kern="1200" baseline="0" dirty="0" err="1" smtClean="0">
                          <a:solidFill>
                            <a:schemeClr val="dk1"/>
                          </a:solidFill>
                          <a:latin typeface="Times New Roman" panose="02020603050405020304" pitchFamily="18" charset="0"/>
                          <a:ea typeface="+mn-ea"/>
                          <a:cs typeface="Times New Roman" panose="02020603050405020304" pitchFamily="18" charset="0"/>
                        </a:rPr>
                        <a:t>y</a:t>
                      </a:r>
                      <a:r>
                        <a:rPr lang="es-MX" sz="1800" b="0" i="1" u="none" strike="noStrike" baseline="0" dirty="0" smtClean="0">
                          <a:latin typeface="TimesTen-Italic"/>
                        </a:rPr>
                        <a:t> </a:t>
                      </a:r>
                      <a:r>
                        <a:rPr lang="es-MX" sz="1800" b="0" i="0" u="none" strike="noStrike" baseline="0" dirty="0" smtClean="0">
                          <a:latin typeface="TimesTen-Roman"/>
                        </a:rPr>
                        <a:t>por –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y</a:t>
                      </a:r>
                      <a:r>
                        <a:rPr lang="es-MX" sz="1800" b="0" i="1" u="none" strike="noStrike" baseline="0" dirty="0" smtClean="0">
                          <a:latin typeface="TimesTen-Italic"/>
                        </a:rPr>
                        <a:t> </a:t>
                      </a:r>
                      <a:r>
                        <a:rPr lang="es-MX" sz="1800" b="0" i="0" u="none" strike="noStrike" baseline="0" dirty="0" smtClean="0">
                          <a:latin typeface="TimesTen-Roman"/>
                        </a:rPr>
                        <a:t>en la ecuación dada. Es simétrica si se obtiene una ecuación equivalente</a:t>
                      </a:r>
                      <a:endParaRPr lang="es-MX" dirty="0"/>
                    </a:p>
                  </a:txBody>
                  <a:tcPr/>
                </a:tc>
              </a:tr>
            </a:tbl>
          </a:graphicData>
        </a:graphic>
      </p:graphicFrame>
      <p:sp>
        <p:nvSpPr>
          <p:cNvPr id="4" name="Marcador de número de diapositiva 3"/>
          <p:cNvSpPr>
            <a:spLocks noGrp="1"/>
          </p:cNvSpPr>
          <p:nvPr>
            <p:ph type="sldNum" sz="quarter" idx="12"/>
          </p:nvPr>
        </p:nvSpPr>
        <p:spPr/>
        <p:txBody>
          <a:bodyPr/>
          <a:lstStyle/>
          <a:p>
            <a:fld id="{03AFEF53-0496-429C-AE83-CAA04853D0D0}" type="slidenum">
              <a:rPr lang="es-MX" smtClean="0"/>
              <a:t>25</a:t>
            </a:fld>
            <a:endParaRPr lang="es-MX"/>
          </a:p>
        </p:txBody>
      </p:sp>
    </p:spTree>
    <p:extLst>
      <p:ext uri="{BB962C8B-B14F-4D97-AF65-F5344CB8AC3E}">
        <p14:creationId xmlns:p14="http://schemas.microsoft.com/office/powerpoint/2010/main" val="104167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13048"/>
          </a:xfrm>
        </p:spPr>
        <p:txBody>
          <a:bodyPr/>
          <a:lstStyle/>
          <a:p>
            <a:pPr algn="ctr"/>
            <a:r>
              <a:rPr lang="es-MX" sz="3600" dirty="0">
                <a:solidFill>
                  <a:srgbClr val="C00000"/>
                </a:solidFill>
                <a:effectLst>
                  <a:outerShdw blurRad="38100" dist="38100" dir="2700000" algn="tl">
                    <a:srgbClr val="000000">
                      <a:alpha val="43137"/>
                    </a:srgbClr>
                  </a:outerShdw>
                </a:effectLst>
                <a:latin typeface="+mn-lt"/>
              </a:rPr>
              <a:t>Simetría</a:t>
            </a:r>
            <a:r>
              <a:rPr lang="es-MX" sz="3600" dirty="0">
                <a:solidFill>
                  <a:srgbClr val="C00000"/>
                </a:solidFill>
                <a:effectLst>
                  <a:outerShdw blurRad="38100" dist="38100" dir="2700000" algn="tl">
                    <a:srgbClr val="000000">
                      <a:alpha val="43137"/>
                    </a:srgbClr>
                  </a:outerShdw>
                </a:effectLst>
                <a:latin typeface="OfficinaSans-Bold"/>
              </a:rPr>
              <a:t> con respecto al eje </a:t>
            </a:r>
            <a:r>
              <a:rPr lang="es-MX" sz="3600"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a:t>
            </a:r>
            <a:endParaRPr lang="es-MX"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ángulo 2"/>
          <p:cNvSpPr/>
          <p:nvPr/>
        </p:nvSpPr>
        <p:spPr>
          <a:xfrm>
            <a:off x="1214650" y="2636082"/>
            <a:ext cx="3505267" cy="1938992"/>
          </a:xfrm>
          <a:prstGeom prst="rect">
            <a:avLst/>
          </a:prstGeom>
        </p:spPr>
        <p:txBody>
          <a:bodyPr wrap="square">
            <a:spAutoFit/>
          </a:bodyPr>
          <a:lstStyle/>
          <a:p>
            <a:r>
              <a:rPr lang="es-MX" sz="2400" dirty="0">
                <a:solidFill>
                  <a:srgbClr val="C00000"/>
                </a:solidFill>
              </a:rPr>
              <a:t>Una gráfica es </a:t>
            </a:r>
            <a:r>
              <a:rPr lang="es-MX" sz="2400" b="1" i="1" dirty="0">
                <a:solidFill>
                  <a:srgbClr val="C00000"/>
                </a:solidFill>
              </a:rPr>
              <a:t>simétrica con respecto al eje y </a:t>
            </a:r>
            <a:r>
              <a:rPr lang="es-MX" sz="2400" dirty="0">
                <a:solidFill>
                  <a:srgbClr val="C00000"/>
                </a:solidFill>
              </a:rPr>
              <a:t>si sólo si </a:t>
            </a:r>
            <a:r>
              <a:rPr lang="es-MX" sz="2400" dirty="0" smtClean="0">
                <a:solidFill>
                  <a:srgbClr val="C00000"/>
                </a:solidFill>
                <a:latin typeface="Times New Roman" panose="02020603050405020304" pitchFamily="18" charset="0"/>
                <a:cs typeface="Times New Roman" panose="02020603050405020304" pitchFamily="18" charset="0"/>
              </a:rPr>
              <a:t>(-</a:t>
            </a:r>
            <a:r>
              <a:rPr lang="es-MX" sz="2400" i="1" dirty="0" smtClean="0">
                <a:solidFill>
                  <a:srgbClr val="C00000"/>
                </a:solidFill>
                <a:latin typeface="Times New Roman" panose="02020603050405020304" pitchFamily="18" charset="0"/>
                <a:cs typeface="Times New Roman" panose="02020603050405020304" pitchFamily="18" charset="0"/>
              </a:rPr>
              <a:t>x</a:t>
            </a:r>
            <a:r>
              <a:rPr lang="es-MX" sz="2400" dirty="0" smtClean="0">
                <a:solidFill>
                  <a:srgbClr val="C00000"/>
                </a:solidFill>
                <a:latin typeface="Times New Roman" panose="02020603050405020304" pitchFamily="18" charset="0"/>
                <a:cs typeface="Times New Roman" panose="02020603050405020304" pitchFamily="18" charset="0"/>
              </a:rPr>
              <a:t>, </a:t>
            </a:r>
            <a:r>
              <a:rPr lang="es-MX" sz="2400" i="1" dirty="0" smtClean="0">
                <a:solidFill>
                  <a:srgbClr val="C00000"/>
                </a:solidFill>
                <a:latin typeface="Times New Roman" panose="02020603050405020304" pitchFamily="18" charset="0"/>
                <a:cs typeface="Times New Roman" panose="02020603050405020304" pitchFamily="18" charset="0"/>
              </a:rPr>
              <a:t>y</a:t>
            </a:r>
            <a:r>
              <a:rPr lang="es-MX" sz="2400" dirty="0" smtClean="0">
                <a:solidFill>
                  <a:srgbClr val="C00000"/>
                </a:solidFill>
                <a:latin typeface="Times New Roman" panose="02020603050405020304" pitchFamily="18" charset="0"/>
                <a:cs typeface="Times New Roman" panose="02020603050405020304" pitchFamily="18" charset="0"/>
              </a:rPr>
              <a:t>)</a:t>
            </a:r>
            <a:r>
              <a:rPr lang="es-MX" sz="2400" dirty="0" smtClean="0">
                <a:solidFill>
                  <a:srgbClr val="C00000"/>
                </a:solidFill>
              </a:rPr>
              <a:t> pertenece </a:t>
            </a:r>
            <a:r>
              <a:rPr lang="es-MX" sz="2400" dirty="0">
                <a:solidFill>
                  <a:srgbClr val="C00000"/>
                </a:solidFill>
              </a:rPr>
              <a:t>a </a:t>
            </a:r>
            <a:r>
              <a:rPr lang="es-MX" sz="2400" dirty="0" smtClean="0">
                <a:solidFill>
                  <a:srgbClr val="C00000"/>
                </a:solidFill>
              </a:rPr>
              <a:t>la gráfica </a:t>
            </a:r>
            <a:r>
              <a:rPr lang="es-MX" sz="2400" dirty="0">
                <a:solidFill>
                  <a:srgbClr val="C00000"/>
                </a:solidFill>
              </a:rPr>
              <a:t>cuando </a:t>
            </a:r>
            <a:r>
              <a:rPr lang="es-MX" sz="2400" dirty="0" smtClean="0">
                <a:solidFill>
                  <a:srgbClr val="C00000"/>
                </a:solidFill>
                <a:latin typeface="Times New Roman" panose="02020603050405020304" pitchFamily="18" charset="0"/>
                <a:cs typeface="Times New Roman" panose="02020603050405020304" pitchFamily="18" charset="0"/>
              </a:rPr>
              <a:t>(</a:t>
            </a:r>
            <a:r>
              <a:rPr lang="es-MX" sz="2400" i="1" dirty="0" smtClean="0">
                <a:solidFill>
                  <a:srgbClr val="C00000"/>
                </a:solidFill>
                <a:latin typeface="Times New Roman" panose="02020603050405020304" pitchFamily="18" charset="0"/>
                <a:cs typeface="Times New Roman" panose="02020603050405020304" pitchFamily="18" charset="0"/>
              </a:rPr>
              <a:t>x</a:t>
            </a:r>
            <a:r>
              <a:rPr lang="es-MX" sz="2400" dirty="0" smtClean="0">
                <a:solidFill>
                  <a:srgbClr val="C00000"/>
                </a:solidFill>
                <a:latin typeface="Times New Roman" panose="02020603050405020304" pitchFamily="18" charset="0"/>
                <a:cs typeface="Times New Roman" panose="02020603050405020304" pitchFamily="18" charset="0"/>
              </a:rPr>
              <a:t>, </a:t>
            </a:r>
            <a:r>
              <a:rPr lang="es-MX" sz="2400" i="1" dirty="0" smtClean="0">
                <a:solidFill>
                  <a:srgbClr val="C00000"/>
                </a:solidFill>
                <a:latin typeface="Times New Roman" panose="02020603050405020304" pitchFamily="18" charset="0"/>
                <a:cs typeface="Times New Roman" panose="02020603050405020304" pitchFamily="18" charset="0"/>
              </a:rPr>
              <a:t>y</a:t>
            </a:r>
            <a:r>
              <a:rPr lang="es-MX" sz="2400" dirty="0" smtClean="0">
                <a:solidFill>
                  <a:srgbClr val="C00000"/>
                </a:solidFill>
                <a:latin typeface="Times New Roman" panose="02020603050405020304" pitchFamily="18" charset="0"/>
                <a:cs typeface="Times New Roman" panose="02020603050405020304" pitchFamily="18" charset="0"/>
              </a:rPr>
              <a:t>)</a:t>
            </a:r>
            <a:r>
              <a:rPr lang="es-MX" sz="2400" dirty="0" smtClean="0">
                <a:solidFill>
                  <a:srgbClr val="C00000"/>
                </a:solidFill>
              </a:rPr>
              <a:t> está </a:t>
            </a:r>
            <a:r>
              <a:rPr lang="es-MX" sz="2400" dirty="0">
                <a:solidFill>
                  <a:srgbClr val="C00000"/>
                </a:solidFill>
              </a:rPr>
              <a:t>en ella.</a:t>
            </a:r>
          </a:p>
        </p:txBody>
      </p:sp>
      <p:pic>
        <p:nvPicPr>
          <p:cNvPr id="7" name="Imagen 6"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49275" y="1604408"/>
            <a:ext cx="5134692" cy="4877481"/>
          </a:xfrm>
          <a:prstGeom prst="rect">
            <a:avLst/>
          </a:prstGeom>
        </p:spPr>
      </p:pic>
      <p:sp>
        <p:nvSpPr>
          <p:cNvPr id="4" name="Marcador de número de diapositiva 3"/>
          <p:cNvSpPr>
            <a:spLocks noGrp="1"/>
          </p:cNvSpPr>
          <p:nvPr>
            <p:ph type="sldNum" sz="quarter" idx="12"/>
          </p:nvPr>
        </p:nvSpPr>
        <p:spPr/>
        <p:txBody>
          <a:bodyPr/>
          <a:lstStyle/>
          <a:p>
            <a:fld id="{03AFEF53-0496-429C-AE83-CAA04853D0D0}" type="slidenum">
              <a:rPr lang="es-MX" smtClean="0"/>
              <a:t>26</a:t>
            </a:fld>
            <a:endParaRPr lang="es-MX"/>
          </a:p>
        </p:txBody>
      </p:sp>
    </p:spTree>
    <p:extLst>
      <p:ext uri="{BB962C8B-B14F-4D97-AF65-F5344CB8AC3E}">
        <p14:creationId xmlns:p14="http://schemas.microsoft.com/office/powerpoint/2010/main" val="8740192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03866"/>
          </a:xfrm>
        </p:spPr>
        <p:txBody>
          <a:bodyPr>
            <a:normAutofit/>
          </a:bodyPr>
          <a:lstStyle/>
          <a:p>
            <a:pPr algn="ctr"/>
            <a:r>
              <a:rPr lang="es-MX" sz="3600" dirty="0" smtClean="0">
                <a:solidFill>
                  <a:srgbClr val="C00000"/>
                </a:solidFill>
                <a:effectLst>
                  <a:outerShdw blurRad="38100" dist="38100" dir="2700000" algn="tl">
                    <a:srgbClr val="000000">
                      <a:alpha val="43137"/>
                    </a:srgbClr>
                  </a:outerShdw>
                </a:effectLst>
              </a:rPr>
              <a:t>Simetría con </a:t>
            </a:r>
            <a:r>
              <a:rPr lang="es-MX" sz="3600" dirty="0">
                <a:solidFill>
                  <a:srgbClr val="C00000"/>
                </a:solidFill>
                <a:effectLst>
                  <a:outerShdw blurRad="38100" dist="38100" dir="2700000" algn="tl">
                    <a:srgbClr val="000000">
                      <a:alpha val="43137"/>
                    </a:srgbClr>
                  </a:outerShdw>
                </a:effectLst>
              </a:rPr>
              <a:t>respecto al eje </a:t>
            </a:r>
            <a:r>
              <a:rPr lang="es-MX" sz="3600" i="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endParaRPr lang="es-MX" sz="3600" dirty="0">
              <a:solidFill>
                <a:srgbClr val="C00000"/>
              </a:solidFill>
              <a:effectLst>
                <a:outerShdw blurRad="38100" dist="38100" dir="2700000" algn="tl">
                  <a:srgbClr val="000000">
                    <a:alpha val="43137"/>
                  </a:srgbClr>
                </a:outerShdw>
              </a:effectLst>
            </a:endParaRPr>
          </a:p>
        </p:txBody>
      </p:sp>
      <p:sp>
        <p:nvSpPr>
          <p:cNvPr id="3" name="Rectángulo 2"/>
          <p:cNvSpPr/>
          <p:nvPr/>
        </p:nvSpPr>
        <p:spPr>
          <a:xfrm>
            <a:off x="1426903" y="3108194"/>
            <a:ext cx="4223271" cy="1569660"/>
          </a:xfrm>
          <a:prstGeom prst="rect">
            <a:avLst/>
          </a:prstGeom>
        </p:spPr>
        <p:txBody>
          <a:bodyPr wrap="square">
            <a:spAutoFit/>
          </a:bodyPr>
          <a:lstStyle/>
          <a:p>
            <a:r>
              <a:rPr lang="es-MX" sz="2400" dirty="0">
                <a:solidFill>
                  <a:srgbClr val="C00000"/>
                </a:solidFill>
              </a:rPr>
              <a:t>Una gráfica es </a:t>
            </a:r>
            <a:r>
              <a:rPr lang="es-MX" sz="2400" b="1" i="1" dirty="0">
                <a:solidFill>
                  <a:srgbClr val="C00000"/>
                </a:solidFill>
              </a:rPr>
              <a:t>simétrica con respecto al eje </a:t>
            </a:r>
            <a:r>
              <a:rPr lang="es-MX" sz="2400" b="1" i="1" dirty="0">
                <a:solidFill>
                  <a:srgbClr val="C00000"/>
                </a:solidFill>
                <a:latin typeface="Times New Roman" panose="02020603050405020304" pitchFamily="18" charset="0"/>
                <a:cs typeface="Times New Roman" panose="02020603050405020304" pitchFamily="18" charset="0"/>
              </a:rPr>
              <a:t>x</a:t>
            </a:r>
            <a:r>
              <a:rPr lang="es-MX" sz="2400" b="1" i="1" dirty="0">
                <a:solidFill>
                  <a:srgbClr val="C00000"/>
                </a:solidFill>
              </a:rPr>
              <a:t> </a:t>
            </a:r>
            <a:r>
              <a:rPr lang="es-MX" sz="2400" dirty="0">
                <a:solidFill>
                  <a:srgbClr val="C00000"/>
                </a:solidFill>
              </a:rPr>
              <a:t>si y sólo si </a:t>
            </a:r>
            <a:endParaRPr lang="es-MX" sz="2400" dirty="0" smtClean="0">
              <a:solidFill>
                <a:srgbClr val="C00000"/>
              </a:solidFill>
            </a:endParaRPr>
          </a:p>
          <a:p>
            <a:r>
              <a:rPr lang="es-MX" sz="2400" dirty="0" smtClean="0">
                <a:solidFill>
                  <a:srgbClr val="C00000"/>
                </a:solidFill>
                <a:latin typeface="Times New Roman" panose="02020603050405020304" pitchFamily="18" charset="0"/>
                <a:cs typeface="Times New Roman" panose="02020603050405020304" pitchFamily="18" charset="0"/>
              </a:rPr>
              <a:t>(</a:t>
            </a:r>
            <a:r>
              <a:rPr lang="es-MX" sz="2400" i="1" dirty="0" smtClean="0">
                <a:solidFill>
                  <a:srgbClr val="C00000"/>
                </a:solidFill>
                <a:latin typeface="Times New Roman" panose="02020603050405020304" pitchFamily="18" charset="0"/>
                <a:cs typeface="Times New Roman" panose="02020603050405020304" pitchFamily="18" charset="0"/>
              </a:rPr>
              <a:t>x</a:t>
            </a:r>
            <a:r>
              <a:rPr lang="es-MX" sz="2400" dirty="0" smtClean="0">
                <a:solidFill>
                  <a:srgbClr val="C00000"/>
                </a:solidFill>
                <a:latin typeface="Times New Roman" panose="02020603050405020304" pitchFamily="18" charset="0"/>
                <a:cs typeface="Times New Roman" panose="02020603050405020304" pitchFamily="18" charset="0"/>
              </a:rPr>
              <a:t>, </a:t>
            </a:r>
            <a:r>
              <a:rPr lang="es-MX" sz="2400" i="1" dirty="0">
                <a:solidFill>
                  <a:srgbClr val="C00000"/>
                </a:solidFill>
                <a:latin typeface="Times New Roman" panose="02020603050405020304" pitchFamily="18" charset="0"/>
                <a:cs typeface="Times New Roman" panose="02020603050405020304" pitchFamily="18" charset="0"/>
              </a:rPr>
              <a:t>-</a:t>
            </a:r>
            <a:r>
              <a:rPr lang="es-MX" sz="2400" i="1" dirty="0" smtClean="0">
                <a:solidFill>
                  <a:srgbClr val="C00000"/>
                </a:solidFill>
                <a:latin typeface="Times New Roman" panose="02020603050405020304" pitchFamily="18" charset="0"/>
                <a:cs typeface="Times New Roman" panose="02020603050405020304" pitchFamily="18" charset="0"/>
              </a:rPr>
              <a:t>y</a:t>
            </a:r>
            <a:r>
              <a:rPr lang="es-MX" sz="2400" dirty="0" smtClean="0">
                <a:solidFill>
                  <a:srgbClr val="C00000"/>
                </a:solidFill>
                <a:latin typeface="Times New Roman" panose="02020603050405020304" pitchFamily="18" charset="0"/>
                <a:cs typeface="Times New Roman" panose="02020603050405020304" pitchFamily="18" charset="0"/>
              </a:rPr>
              <a:t>)</a:t>
            </a:r>
            <a:r>
              <a:rPr lang="es-MX" sz="2400" dirty="0" smtClean="0">
                <a:solidFill>
                  <a:srgbClr val="C00000"/>
                </a:solidFill>
              </a:rPr>
              <a:t> pertenece </a:t>
            </a:r>
            <a:r>
              <a:rPr lang="es-MX" sz="2400" dirty="0">
                <a:solidFill>
                  <a:srgbClr val="C00000"/>
                </a:solidFill>
              </a:rPr>
              <a:t>a </a:t>
            </a:r>
            <a:r>
              <a:rPr lang="es-MX" sz="2400" dirty="0" smtClean="0">
                <a:solidFill>
                  <a:srgbClr val="C00000"/>
                </a:solidFill>
              </a:rPr>
              <a:t>la gráfica </a:t>
            </a:r>
            <a:r>
              <a:rPr lang="es-MX" sz="2400" dirty="0">
                <a:solidFill>
                  <a:srgbClr val="C00000"/>
                </a:solidFill>
              </a:rPr>
              <a:t>cuando </a:t>
            </a:r>
            <a:r>
              <a:rPr lang="es-MX" sz="2400" dirty="0" smtClean="0">
                <a:solidFill>
                  <a:srgbClr val="C00000"/>
                </a:solidFill>
                <a:latin typeface="Times New Roman" panose="02020603050405020304" pitchFamily="18" charset="0"/>
                <a:cs typeface="Times New Roman" panose="02020603050405020304" pitchFamily="18" charset="0"/>
              </a:rPr>
              <a:t>(</a:t>
            </a:r>
            <a:r>
              <a:rPr lang="es-MX" sz="2400" i="1" dirty="0">
                <a:solidFill>
                  <a:srgbClr val="C00000"/>
                </a:solidFill>
                <a:latin typeface="Times New Roman" panose="02020603050405020304" pitchFamily="18" charset="0"/>
                <a:cs typeface="Times New Roman" panose="02020603050405020304" pitchFamily="18" charset="0"/>
              </a:rPr>
              <a:t>x</a:t>
            </a:r>
            <a:r>
              <a:rPr lang="es-MX" sz="2400" dirty="0">
                <a:solidFill>
                  <a:srgbClr val="C00000"/>
                </a:solidFill>
                <a:latin typeface="Times New Roman" panose="02020603050405020304" pitchFamily="18" charset="0"/>
                <a:cs typeface="Times New Roman" panose="02020603050405020304" pitchFamily="18" charset="0"/>
              </a:rPr>
              <a:t>, </a:t>
            </a:r>
            <a:r>
              <a:rPr lang="es-MX" sz="2400" i="1" dirty="0">
                <a:solidFill>
                  <a:srgbClr val="C00000"/>
                </a:solidFill>
                <a:latin typeface="Times New Roman" panose="02020603050405020304" pitchFamily="18" charset="0"/>
                <a:cs typeface="Times New Roman" panose="02020603050405020304" pitchFamily="18" charset="0"/>
              </a:rPr>
              <a:t>y</a:t>
            </a:r>
            <a:r>
              <a:rPr lang="es-MX" sz="2400" dirty="0">
                <a:solidFill>
                  <a:srgbClr val="C00000"/>
                </a:solidFill>
                <a:latin typeface="Times New Roman" panose="02020603050405020304" pitchFamily="18" charset="0"/>
                <a:cs typeface="Times New Roman" panose="02020603050405020304" pitchFamily="18" charset="0"/>
              </a:rPr>
              <a:t>)</a:t>
            </a:r>
            <a:r>
              <a:rPr lang="es-MX" sz="2400" dirty="0">
                <a:solidFill>
                  <a:srgbClr val="C00000"/>
                </a:solidFill>
              </a:rPr>
              <a:t> pertenece a ella.</a:t>
            </a:r>
          </a:p>
        </p:txBody>
      </p:sp>
      <p:pic>
        <p:nvPicPr>
          <p:cNvPr id="4" name="Imagen 3"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04825" y="1778179"/>
            <a:ext cx="5287113" cy="4229690"/>
          </a:xfrm>
          <a:prstGeom prst="rect">
            <a:avLst/>
          </a:prstGeom>
        </p:spPr>
      </p:pic>
      <p:sp>
        <p:nvSpPr>
          <p:cNvPr id="5" name="Marcador de número de diapositiva 4"/>
          <p:cNvSpPr>
            <a:spLocks noGrp="1"/>
          </p:cNvSpPr>
          <p:nvPr>
            <p:ph type="sldNum" sz="quarter" idx="12"/>
          </p:nvPr>
        </p:nvSpPr>
        <p:spPr/>
        <p:txBody>
          <a:bodyPr/>
          <a:lstStyle/>
          <a:p>
            <a:fld id="{03AFEF53-0496-429C-AE83-CAA04853D0D0}" type="slidenum">
              <a:rPr lang="es-MX" smtClean="0"/>
              <a:t>27</a:t>
            </a:fld>
            <a:endParaRPr lang="es-MX"/>
          </a:p>
        </p:txBody>
      </p:sp>
    </p:spTree>
    <p:extLst>
      <p:ext uri="{BB962C8B-B14F-4D97-AF65-F5344CB8AC3E}">
        <p14:creationId xmlns:p14="http://schemas.microsoft.com/office/powerpoint/2010/main" val="14435194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13048"/>
          </a:xfrm>
        </p:spPr>
        <p:txBody>
          <a:bodyPr>
            <a:normAutofit/>
          </a:bodyPr>
          <a:lstStyle/>
          <a:p>
            <a:pPr algn="ctr"/>
            <a:r>
              <a:rPr lang="es-MX" sz="3600" b="1" dirty="0">
                <a:solidFill>
                  <a:srgbClr val="C00000"/>
                </a:solidFill>
                <a:effectLst>
                  <a:outerShdw blurRad="38100" dist="38100" dir="2700000" algn="tl">
                    <a:srgbClr val="000000">
                      <a:alpha val="43137"/>
                    </a:srgbClr>
                  </a:outerShdw>
                </a:effectLst>
              </a:rPr>
              <a:t>S</a:t>
            </a:r>
            <a:r>
              <a:rPr lang="es-MX" sz="3600" b="1" dirty="0" smtClean="0">
                <a:solidFill>
                  <a:srgbClr val="C00000"/>
                </a:solidFill>
                <a:effectLst>
                  <a:outerShdw blurRad="38100" dist="38100" dir="2700000" algn="tl">
                    <a:srgbClr val="000000">
                      <a:alpha val="43137"/>
                    </a:srgbClr>
                  </a:outerShdw>
                </a:effectLst>
              </a:rPr>
              <a:t>imétrica </a:t>
            </a:r>
            <a:r>
              <a:rPr lang="es-MX" sz="3600" b="1" dirty="0">
                <a:solidFill>
                  <a:srgbClr val="C00000"/>
                </a:solidFill>
                <a:effectLst>
                  <a:outerShdw blurRad="38100" dist="38100" dir="2700000" algn="tl">
                    <a:srgbClr val="000000">
                      <a:alpha val="43137"/>
                    </a:srgbClr>
                  </a:outerShdw>
                </a:effectLst>
              </a:rPr>
              <a:t>con respecto al origen</a:t>
            </a:r>
            <a:endParaRPr lang="es-MX" sz="3600" dirty="0">
              <a:solidFill>
                <a:srgbClr val="C00000"/>
              </a:solidFill>
              <a:effectLst>
                <a:outerShdw blurRad="38100" dist="38100" dir="2700000" algn="tl">
                  <a:srgbClr val="000000">
                    <a:alpha val="43137"/>
                  </a:srgbClr>
                </a:outerShdw>
              </a:effectLst>
            </a:endParaRPr>
          </a:p>
        </p:txBody>
      </p:sp>
      <p:sp>
        <p:nvSpPr>
          <p:cNvPr id="3" name="Rectángulo 2"/>
          <p:cNvSpPr/>
          <p:nvPr/>
        </p:nvSpPr>
        <p:spPr>
          <a:xfrm>
            <a:off x="1343168" y="3013706"/>
            <a:ext cx="4470779" cy="1569660"/>
          </a:xfrm>
          <a:prstGeom prst="rect">
            <a:avLst/>
          </a:prstGeom>
        </p:spPr>
        <p:txBody>
          <a:bodyPr wrap="square">
            <a:spAutoFit/>
          </a:bodyPr>
          <a:lstStyle/>
          <a:p>
            <a:r>
              <a:rPr lang="es-MX" sz="2400" dirty="0">
                <a:solidFill>
                  <a:srgbClr val="C00000"/>
                </a:solidFill>
              </a:rPr>
              <a:t>Una gráfica es </a:t>
            </a:r>
            <a:r>
              <a:rPr lang="es-MX" sz="2400" b="1" i="1" dirty="0">
                <a:solidFill>
                  <a:srgbClr val="C00000"/>
                </a:solidFill>
              </a:rPr>
              <a:t>simétrica con respecto al origen </a:t>
            </a:r>
            <a:r>
              <a:rPr lang="es-MX" sz="2400" dirty="0">
                <a:solidFill>
                  <a:srgbClr val="C00000"/>
                </a:solidFill>
              </a:rPr>
              <a:t>si y sólo </a:t>
            </a:r>
            <a:r>
              <a:rPr lang="es-MX" sz="2400" dirty="0" smtClean="0">
                <a:solidFill>
                  <a:srgbClr val="C00000"/>
                </a:solidFill>
              </a:rPr>
              <a:t>si </a:t>
            </a:r>
          </a:p>
          <a:p>
            <a:r>
              <a:rPr lang="es-MX" sz="2400" dirty="0" smtClean="0">
                <a:solidFill>
                  <a:srgbClr val="C00000"/>
                </a:solidFill>
                <a:latin typeface="Times New Roman" panose="02020603050405020304" pitchFamily="18" charset="0"/>
                <a:cs typeface="Times New Roman" panose="02020603050405020304" pitchFamily="18" charset="0"/>
              </a:rPr>
              <a:t>(</a:t>
            </a:r>
            <a:r>
              <a:rPr lang="es-MX" sz="2400" i="1" dirty="0" smtClean="0">
                <a:solidFill>
                  <a:srgbClr val="C00000"/>
                </a:solidFill>
                <a:latin typeface="Times New Roman" panose="02020603050405020304" pitchFamily="18" charset="0"/>
                <a:cs typeface="Times New Roman" panose="02020603050405020304" pitchFamily="18" charset="0"/>
              </a:rPr>
              <a:t>-x</a:t>
            </a:r>
            <a:r>
              <a:rPr lang="es-MX" sz="2400" dirty="0" smtClean="0">
                <a:solidFill>
                  <a:srgbClr val="C00000"/>
                </a:solidFill>
                <a:latin typeface="Times New Roman" panose="02020603050405020304" pitchFamily="18" charset="0"/>
                <a:cs typeface="Times New Roman" panose="02020603050405020304" pitchFamily="18" charset="0"/>
              </a:rPr>
              <a:t>, </a:t>
            </a:r>
            <a:r>
              <a:rPr lang="es-MX" sz="2400" i="1" dirty="0" smtClean="0">
                <a:solidFill>
                  <a:srgbClr val="C00000"/>
                </a:solidFill>
                <a:latin typeface="Times New Roman" panose="02020603050405020304" pitchFamily="18" charset="0"/>
                <a:cs typeface="Times New Roman" panose="02020603050405020304" pitchFamily="18" charset="0"/>
              </a:rPr>
              <a:t>-y</a:t>
            </a:r>
            <a:r>
              <a:rPr lang="es-MX" sz="2400" dirty="0" smtClean="0">
                <a:solidFill>
                  <a:srgbClr val="C00000"/>
                </a:solidFill>
                <a:latin typeface="Times New Roman" panose="02020603050405020304" pitchFamily="18" charset="0"/>
                <a:cs typeface="Times New Roman" panose="02020603050405020304" pitchFamily="18" charset="0"/>
              </a:rPr>
              <a:t>)</a:t>
            </a:r>
            <a:r>
              <a:rPr lang="es-MX" sz="2400" dirty="0" smtClean="0">
                <a:solidFill>
                  <a:srgbClr val="C00000"/>
                </a:solidFill>
              </a:rPr>
              <a:t> pertenece a </a:t>
            </a:r>
            <a:r>
              <a:rPr lang="es-MX" sz="2400" dirty="0">
                <a:solidFill>
                  <a:srgbClr val="C00000"/>
                </a:solidFill>
              </a:rPr>
              <a:t>la gráfica </a:t>
            </a:r>
            <a:r>
              <a:rPr lang="es-MX" sz="2400" dirty="0" smtClean="0">
                <a:solidFill>
                  <a:srgbClr val="C00000"/>
                </a:solidFill>
              </a:rPr>
              <a:t>cuando </a:t>
            </a:r>
            <a:r>
              <a:rPr lang="es-MX" sz="2400" dirty="0">
                <a:solidFill>
                  <a:srgbClr val="C00000"/>
                </a:solidFill>
                <a:latin typeface="Times New Roman" panose="02020603050405020304" pitchFamily="18" charset="0"/>
                <a:cs typeface="Times New Roman" panose="02020603050405020304" pitchFamily="18" charset="0"/>
              </a:rPr>
              <a:t>(</a:t>
            </a:r>
            <a:r>
              <a:rPr lang="es-MX" sz="2400" i="1" dirty="0">
                <a:solidFill>
                  <a:srgbClr val="C00000"/>
                </a:solidFill>
                <a:latin typeface="Times New Roman" panose="02020603050405020304" pitchFamily="18" charset="0"/>
                <a:cs typeface="Times New Roman" panose="02020603050405020304" pitchFamily="18" charset="0"/>
              </a:rPr>
              <a:t>x</a:t>
            </a:r>
            <a:r>
              <a:rPr lang="es-MX" sz="2400" dirty="0">
                <a:solidFill>
                  <a:srgbClr val="C00000"/>
                </a:solidFill>
                <a:latin typeface="Times New Roman" panose="02020603050405020304" pitchFamily="18" charset="0"/>
                <a:cs typeface="Times New Roman" panose="02020603050405020304" pitchFamily="18" charset="0"/>
              </a:rPr>
              <a:t>, </a:t>
            </a:r>
            <a:r>
              <a:rPr lang="es-MX" sz="2400" i="1" dirty="0">
                <a:solidFill>
                  <a:srgbClr val="C00000"/>
                </a:solidFill>
                <a:latin typeface="Times New Roman" panose="02020603050405020304" pitchFamily="18" charset="0"/>
                <a:cs typeface="Times New Roman" panose="02020603050405020304" pitchFamily="18" charset="0"/>
              </a:rPr>
              <a:t>y</a:t>
            </a:r>
            <a:r>
              <a:rPr lang="es-MX" sz="2400" dirty="0">
                <a:solidFill>
                  <a:srgbClr val="C00000"/>
                </a:solidFill>
                <a:latin typeface="Times New Roman" panose="02020603050405020304" pitchFamily="18" charset="0"/>
                <a:cs typeface="Times New Roman" panose="02020603050405020304" pitchFamily="18" charset="0"/>
              </a:rPr>
              <a:t>) </a:t>
            </a:r>
            <a:r>
              <a:rPr lang="es-MX" sz="2400" dirty="0">
                <a:solidFill>
                  <a:srgbClr val="C00000"/>
                </a:solidFill>
              </a:rPr>
              <a:t>pertenece a ella.</a:t>
            </a:r>
          </a:p>
        </p:txBody>
      </p:sp>
      <p:pic>
        <p:nvPicPr>
          <p:cNvPr id="5" name="Imagen 4"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4883" y="1468736"/>
            <a:ext cx="3885658" cy="5004000"/>
          </a:xfrm>
          <a:prstGeom prst="rect">
            <a:avLst/>
          </a:prstGeom>
          <a:solidFill>
            <a:schemeClr val="accent6">
              <a:lumMod val="40000"/>
              <a:lumOff val="60000"/>
            </a:schemeClr>
          </a:solidFill>
        </p:spPr>
      </p:pic>
      <p:sp>
        <p:nvSpPr>
          <p:cNvPr id="4" name="Marcador de número de diapositiva 3"/>
          <p:cNvSpPr>
            <a:spLocks noGrp="1"/>
          </p:cNvSpPr>
          <p:nvPr>
            <p:ph type="sldNum" sz="quarter" idx="12"/>
          </p:nvPr>
        </p:nvSpPr>
        <p:spPr/>
        <p:txBody>
          <a:bodyPr/>
          <a:lstStyle/>
          <a:p>
            <a:fld id="{03AFEF53-0496-429C-AE83-CAA04853D0D0}" type="slidenum">
              <a:rPr lang="es-MX" smtClean="0"/>
              <a:t>28</a:t>
            </a:fld>
            <a:endParaRPr lang="es-MX"/>
          </a:p>
        </p:txBody>
      </p:sp>
    </p:spTree>
    <p:extLst>
      <p:ext uri="{BB962C8B-B14F-4D97-AF65-F5344CB8AC3E}">
        <p14:creationId xmlns:p14="http://schemas.microsoft.com/office/powerpoint/2010/main" val="14859817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99400"/>
          </a:xfrm>
        </p:spPr>
        <p:txBody>
          <a:bodyPr>
            <a:normAutofit/>
          </a:bodyPr>
          <a:lstStyle/>
          <a:p>
            <a:pPr algn="ctr"/>
            <a:r>
              <a:rPr lang="es-MX" sz="3600" b="1" dirty="0" smtClean="0">
                <a:solidFill>
                  <a:srgbClr val="C00000"/>
                </a:solidFill>
                <a:effectLst>
                  <a:outerShdw blurRad="38100" dist="38100" dir="2700000" algn="tl">
                    <a:srgbClr val="000000">
                      <a:alpha val="43137"/>
                    </a:srgbClr>
                  </a:outerShdw>
                </a:effectLst>
              </a:rPr>
              <a:t>Traslaciones</a:t>
            </a:r>
            <a:endParaRPr lang="es-MX" sz="3600" b="1" dirty="0">
              <a:solidFill>
                <a:srgbClr val="C00000"/>
              </a:solidFill>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06872142"/>
              </p:ext>
            </p:extLst>
          </p:nvPr>
        </p:nvGraphicFramePr>
        <p:xfrm>
          <a:off x="1807191" y="2303297"/>
          <a:ext cx="9015484" cy="4053840"/>
        </p:xfrm>
        <a:graphic>
          <a:graphicData uri="http://schemas.openxmlformats.org/drawingml/2006/table">
            <a:tbl>
              <a:tblPr firstRow="1" bandRow="1">
                <a:tableStyleId>{5C22544A-7EE6-4342-B048-85BDC9FD1C3A}</a:tableStyleId>
              </a:tblPr>
              <a:tblGrid>
                <a:gridCol w="2369024"/>
                <a:gridCol w="6646460"/>
              </a:tblGrid>
              <a:tr h="370840">
                <a:tc>
                  <a:txBody>
                    <a:bodyPr/>
                    <a:lstStyle/>
                    <a:p>
                      <a:r>
                        <a:rPr lang="es-MX" sz="1800" b="1" i="0" u="none" strike="noStrike" baseline="0" dirty="0" smtClean="0">
                          <a:latin typeface="+mn-lt"/>
                        </a:rPr>
                        <a:t>Ecuación</a:t>
                      </a:r>
                      <a:endParaRPr lang="es-MX" dirty="0">
                        <a:latin typeface="+mn-lt"/>
                      </a:endParaRPr>
                    </a:p>
                  </a:txBody>
                  <a:tcPr/>
                </a:tc>
                <a:tc>
                  <a:txBody>
                    <a:bodyPr/>
                    <a:lstStyle/>
                    <a:p>
                      <a:pPr algn="l"/>
                      <a:r>
                        <a:rPr lang="es-MX" sz="1800" b="1" i="0" u="none" strike="noStrike" baseline="0" dirty="0" smtClean="0">
                          <a:latin typeface="+mn-lt"/>
                        </a:rPr>
                        <a:t>Cómo transformar la gráfica de </a:t>
                      </a:r>
                      <a:r>
                        <a:rPr lang="es-MX" sz="1800" b="1" i="1" u="none" strike="noStrike" baseline="0" dirty="0" smtClean="0">
                          <a:latin typeface="Times New Roman" panose="02020603050405020304" pitchFamily="18" charset="0"/>
                          <a:cs typeface="Times New Roman" panose="02020603050405020304" pitchFamily="18" charset="0"/>
                        </a:rPr>
                        <a:t>y</a:t>
                      </a:r>
                      <a:r>
                        <a:rPr lang="es-MX" sz="1800" b="1" i="0" u="none" strike="noStrike" baseline="0" dirty="0" smtClean="0">
                          <a:latin typeface="Times New Roman" panose="02020603050405020304" pitchFamily="18" charset="0"/>
                          <a:cs typeface="Times New Roman" panose="02020603050405020304" pitchFamily="18" charset="0"/>
                        </a:rPr>
                        <a:t> = </a:t>
                      </a:r>
                      <a:r>
                        <a:rPr lang="es-MX" sz="1800" b="1" i="1" u="none" strike="noStrike" baseline="0" dirty="0" smtClean="0">
                          <a:latin typeface="Times New Roman" panose="02020603050405020304" pitchFamily="18" charset="0"/>
                          <a:cs typeface="Times New Roman" panose="02020603050405020304" pitchFamily="18" charset="0"/>
                        </a:rPr>
                        <a:t>f</a:t>
                      </a:r>
                      <a:r>
                        <a:rPr lang="es-MX" sz="1800" b="1" i="0" u="none" strike="noStrike" baseline="0" dirty="0" smtClean="0">
                          <a:latin typeface="Times New Roman" panose="02020603050405020304" pitchFamily="18" charset="0"/>
                          <a:cs typeface="Times New Roman" panose="02020603050405020304" pitchFamily="18" charset="0"/>
                        </a:rPr>
                        <a:t>(</a:t>
                      </a:r>
                      <a:r>
                        <a:rPr lang="es-MX" sz="1800" b="1" i="1" u="none" strike="noStrike" baseline="0" dirty="0" smtClean="0">
                          <a:latin typeface="Times New Roman" panose="02020603050405020304" pitchFamily="18" charset="0"/>
                          <a:cs typeface="Times New Roman" panose="02020603050405020304" pitchFamily="18" charset="0"/>
                        </a:rPr>
                        <a:t>x</a:t>
                      </a:r>
                      <a:r>
                        <a:rPr lang="es-MX" sz="1800" b="1" i="0" u="none" strike="noStrike" baseline="0" dirty="0" smtClean="0">
                          <a:latin typeface="Times New Roman" panose="02020603050405020304" pitchFamily="18" charset="0"/>
                          <a:cs typeface="Times New Roman" panose="02020603050405020304" pitchFamily="18" charset="0"/>
                        </a:rPr>
                        <a:t>)</a:t>
                      </a:r>
                    </a:p>
                    <a:p>
                      <a:pPr algn="l"/>
                      <a:r>
                        <a:rPr lang="es-MX" sz="1800" b="1" i="0" u="none" strike="noStrike" baseline="0" dirty="0" smtClean="0">
                          <a:latin typeface="+mn-lt"/>
                        </a:rPr>
                        <a:t>Ecuación para obtener la gráfica de la ecuación</a:t>
                      </a:r>
                      <a:endParaRPr lang="es-MX" dirty="0">
                        <a:latin typeface="+mn-lt"/>
                      </a:endParaRPr>
                    </a:p>
                  </a:txBody>
                  <a:tcPr/>
                </a:tc>
              </a:tr>
              <a:tr h="370840">
                <a:tc>
                  <a:txBody>
                    <a:bodyPr/>
                    <a:lstStyle/>
                    <a:p>
                      <a:r>
                        <a:rPr lang="es-MX" sz="2200" b="0" i="1" u="none" strike="noStrike" baseline="0" dirty="0" smtClean="0">
                          <a:latin typeface="Times New Roman" panose="02020603050405020304" pitchFamily="18" charset="0"/>
                          <a:cs typeface="Times New Roman" panose="02020603050405020304" pitchFamily="18" charset="0"/>
                        </a:rPr>
                        <a:t>y</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f</a:t>
                      </a:r>
                      <a:r>
                        <a:rPr lang="es-MX" sz="2200" b="0" i="0" u="none" strike="noStrike" baseline="0" dirty="0" smtClean="0">
                          <a:latin typeface="Times New Roman" panose="02020603050405020304" pitchFamily="18" charset="0"/>
                          <a:cs typeface="Times New Roman" panose="02020603050405020304" pitchFamily="18" charset="0"/>
                        </a:rPr>
                        <a:t>(</a:t>
                      </a:r>
                      <a:r>
                        <a:rPr lang="es-MX" sz="2200" b="0" i="1" u="none" strike="noStrike" baseline="0" dirty="0" smtClean="0">
                          <a:latin typeface="Times New Roman" panose="02020603050405020304" pitchFamily="18" charset="0"/>
                          <a:cs typeface="Times New Roman" panose="02020603050405020304" pitchFamily="18" charset="0"/>
                        </a:rPr>
                        <a:t>x</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c</a:t>
                      </a:r>
                      <a:endParaRPr lang="es-MX" sz="2200" i="1" dirty="0">
                        <a:latin typeface="Times New Roman" panose="02020603050405020304" pitchFamily="18" charset="0"/>
                        <a:cs typeface="Times New Roman" panose="02020603050405020304" pitchFamily="18" charset="0"/>
                      </a:endParaRPr>
                    </a:p>
                  </a:txBody>
                  <a:tcPr/>
                </a:tc>
                <a:tc>
                  <a:txBody>
                    <a:bodyPr/>
                    <a:lstStyle/>
                    <a:p>
                      <a:r>
                        <a:rPr lang="es-MX" sz="1800" b="0" i="0" u="none" strike="noStrike" baseline="0" dirty="0" smtClean="0">
                          <a:latin typeface="+mn-lt"/>
                        </a:rPr>
                        <a:t>Desplazar </a:t>
                      </a:r>
                      <a:r>
                        <a:rPr lang="es-MX" sz="1800" b="0" i="1" u="none" strike="noStrike" baseline="0" dirty="0" smtClean="0">
                          <a:latin typeface="Times New Roman" panose="02020603050405020304" pitchFamily="18" charset="0"/>
                          <a:cs typeface="Times New Roman" panose="02020603050405020304" pitchFamily="18" charset="0"/>
                        </a:rPr>
                        <a:t>c</a:t>
                      </a:r>
                      <a:r>
                        <a:rPr lang="es-MX" sz="1800" b="0" i="1" u="none" strike="noStrike" baseline="0" dirty="0" smtClean="0">
                          <a:latin typeface="+mn-lt"/>
                        </a:rPr>
                        <a:t> </a:t>
                      </a:r>
                      <a:r>
                        <a:rPr lang="es-MX" sz="1800" b="0" i="0" u="none" strike="noStrike" baseline="0" dirty="0" smtClean="0">
                          <a:latin typeface="+mn-lt"/>
                        </a:rPr>
                        <a:t>unidades hacia arriba</a:t>
                      </a:r>
                      <a:endParaRPr lang="es-MX" dirty="0">
                        <a:latin typeface="+mn-lt"/>
                      </a:endParaRPr>
                    </a:p>
                  </a:txBody>
                  <a:tcPr/>
                </a:tc>
              </a:tr>
              <a:tr h="370840">
                <a:tc>
                  <a:txBody>
                    <a:bodyPr/>
                    <a:lstStyle/>
                    <a:p>
                      <a:pPr algn="l"/>
                      <a:r>
                        <a:rPr lang="es-MX" sz="2200" b="0" i="1" u="none" strike="noStrike" baseline="0" dirty="0" smtClean="0">
                          <a:latin typeface="Times New Roman" panose="02020603050405020304" pitchFamily="18" charset="0"/>
                          <a:cs typeface="Times New Roman" panose="02020603050405020304" pitchFamily="18" charset="0"/>
                        </a:rPr>
                        <a:t>y</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f</a:t>
                      </a:r>
                      <a:r>
                        <a:rPr lang="es-MX" sz="2200" b="0" i="0" u="none" strike="noStrike" baseline="0" dirty="0" smtClean="0">
                          <a:latin typeface="Times New Roman" panose="02020603050405020304" pitchFamily="18" charset="0"/>
                          <a:cs typeface="Times New Roman" panose="02020603050405020304" pitchFamily="18" charset="0"/>
                        </a:rPr>
                        <a:t>(</a:t>
                      </a:r>
                      <a:r>
                        <a:rPr lang="es-MX" sz="2200" b="0" i="1" u="none" strike="noStrike" baseline="0" dirty="0" smtClean="0">
                          <a:latin typeface="Times New Roman" panose="02020603050405020304" pitchFamily="18" charset="0"/>
                          <a:cs typeface="Times New Roman" panose="02020603050405020304" pitchFamily="18" charset="0"/>
                        </a:rPr>
                        <a:t>x</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c</a:t>
                      </a:r>
                      <a:endParaRPr lang="es-MX" sz="2200" i="1" dirty="0">
                        <a:latin typeface="Times New Roman" panose="02020603050405020304" pitchFamily="18" charset="0"/>
                        <a:cs typeface="Times New Roman" panose="02020603050405020304" pitchFamily="18" charset="0"/>
                      </a:endParaRPr>
                    </a:p>
                  </a:txBody>
                  <a:tcPr/>
                </a:tc>
                <a:tc>
                  <a:txBody>
                    <a:bodyPr/>
                    <a:lstStyle/>
                    <a:p>
                      <a:r>
                        <a:rPr lang="es-MX" sz="1800" b="0" i="0" u="none" strike="noStrike" baseline="0" dirty="0" smtClean="0">
                          <a:latin typeface="+mn-lt"/>
                        </a:rPr>
                        <a:t>Desplazar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c</a:t>
                      </a:r>
                      <a:r>
                        <a:rPr lang="es-MX" sz="1800" b="0" i="1" u="none" strike="noStrike" baseline="0" dirty="0" smtClean="0">
                          <a:latin typeface="+mn-lt"/>
                        </a:rPr>
                        <a:t> </a:t>
                      </a:r>
                      <a:r>
                        <a:rPr lang="es-MX" sz="1800" b="0" i="0" u="none" strike="noStrike" baseline="0" dirty="0" smtClean="0">
                          <a:latin typeface="+mn-lt"/>
                        </a:rPr>
                        <a:t>unidades hacia abajo</a:t>
                      </a:r>
                      <a:endParaRPr lang="es-MX" dirty="0">
                        <a:latin typeface="+mn-lt"/>
                      </a:endParaRPr>
                    </a:p>
                  </a:txBody>
                  <a:tcPr/>
                </a:tc>
              </a:tr>
              <a:tr h="370840">
                <a:tc>
                  <a:txBody>
                    <a:bodyPr/>
                    <a:lstStyle/>
                    <a:p>
                      <a:r>
                        <a:rPr lang="es-MX" sz="2200" b="0" i="1" u="none" strike="noStrike" baseline="0" dirty="0" smtClean="0">
                          <a:latin typeface="Times New Roman" panose="02020603050405020304" pitchFamily="18" charset="0"/>
                          <a:cs typeface="Times New Roman" panose="02020603050405020304" pitchFamily="18" charset="0"/>
                        </a:rPr>
                        <a:t>y</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f</a:t>
                      </a:r>
                      <a:r>
                        <a:rPr lang="es-MX" sz="2200" b="0" i="0" u="none" strike="noStrike" baseline="0" dirty="0" smtClean="0">
                          <a:latin typeface="Times New Roman" panose="02020603050405020304" pitchFamily="18" charset="0"/>
                          <a:cs typeface="Times New Roman" panose="02020603050405020304" pitchFamily="18" charset="0"/>
                        </a:rPr>
                        <a:t>(</a:t>
                      </a:r>
                      <a:r>
                        <a:rPr lang="es-MX" sz="2200" b="0" i="1" u="none" strike="noStrike" baseline="0" dirty="0" smtClean="0">
                          <a:latin typeface="Times New Roman" panose="02020603050405020304" pitchFamily="18" charset="0"/>
                          <a:cs typeface="Times New Roman" panose="02020603050405020304" pitchFamily="18" charset="0"/>
                        </a:rPr>
                        <a:t>x</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c</a:t>
                      </a:r>
                      <a:r>
                        <a:rPr lang="es-MX" sz="2200" b="0" i="0" u="none" strike="noStrike" baseline="0" dirty="0" smtClean="0">
                          <a:latin typeface="Times New Roman" panose="02020603050405020304" pitchFamily="18" charset="0"/>
                          <a:cs typeface="Times New Roman" panose="02020603050405020304" pitchFamily="18" charset="0"/>
                        </a:rPr>
                        <a:t>)</a:t>
                      </a:r>
                      <a:endParaRPr lang="es-MX" sz="2200" dirty="0">
                        <a:latin typeface="Times New Roman" panose="02020603050405020304" pitchFamily="18" charset="0"/>
                        <a:cs typeface="Times New Roman" panose="02020603050405020304" pitchFamily="18" charset="0"/>
                      </a:endParaRPr>
                    </a:p>
                  </a:txBody>
                  <a:tcPr/>
                </a:tc>
                <a:tc>
                  <a:txBody>
                    <a:bodyPr/>
                    <a:lstStyle/>
                    <a:p>
                      <a:r>
                        <a:rPr lang="es-MX" sz="1800" b="0" i="0" u="none" strike="noStrike" baseline="0" dirty="0" smtClean="0">
                          <a:latin typeface="+mn-lt"/>
                        </a:rPr>
                        <a:t>Desplazar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c</a:t>
                      </a:r>
                      <a:r>
                        <a:rPr lang="es-MX" sz="1800" b="0" i="1" u="none" strike="noStrike" baseline="0" dirty="0" smtClean="0">
                          <a:latin typeface="+mn-lt"/>
                        </a:rPr>
                        <a:t> </a:t>
                      </a:r>
                      <a:r>
                        <a:rPr lang="es-MX" sz="1800" b="0" i="0" u="none" strike="noStrike" baseline="0" dirty="0" smtClean="0">
                          <a:latin typeface="+mn-lt"/>
                        </a:rPr>
                        <a:t>unidades hacia la derecha</a:t>
                      </a:r>
                      <a:endParaRPr lang="es-MX" dirty="0">
                        <a:latin typeface="+mn-lt"/>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2200" b="0" i="1" u="none" strike="noStrike" baseline="0" dirty="0" smtClean="0">
                          <a:latin typeface="Times New Roman" panose="02020603050405020304" pitchFamily="18" charset="0"/>
                          <a:cs typeface="Times New Roman" panose="02020603050405020304" pitchFamily="18" charset="0"/>
                        </a:rPr>
                        <a:t>y</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f</a:t>
                      </a:r>
                      <a:r>
                        <a:rPr lang="es-MX" sz="2200" b="0" i="0" u="none" strike="noStrike" baseline="0" dirty="0" smtClean="0">
                          <a:latin typeface="Times New Roman" panose="02020603050405020304" pitchFamily="18" charset="0"/>
                          <a:cs typeface="Times New Roman" panose="02020603050405020304" pitchFamily="18" charset="0"/>
                        </a:rPr>
                        <a:t>(</a:t>
                      </a:r>
                      <a:r>
                        <a:rPr lang="es-MX" sz="2200" b="0" i="1" u="none" strike="noStrike" baseline="0" dirty="0" smtClean="0">
                          <a:latin typeface="Times New Roman" panose="02020603050405020304" pitchFamily="18" charset="0"/>
                          <a:cs typeface="Times New Roman" panose="02020603050405020304" pitchFamily="18" charset="0"/>
                        </a:rPr>
                        <a:t>x</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c</a:t>
                      </a:r>
                      <a:r>
                        <a:rPr lang="es-MX" sz="2200" b="0" i="0" u="none" strike="noStrike" baseline="0" dirty="0" smtClean="0">
                          <a:latin typeface="Times New Roman" panose="02020603050405020304" pitchFamily="18" charset="0"/>
                          <a:cs typeface="Times New Roman" panose="02020603050405020304" pitchFamily="18" charset="0"/>
                        </a:rPr>
                        <a:t>)</a:t>
                      </a:r>
                      <a:endParaRPr lang="es-MX" sz="2200" dirty="0" smtClean="0">
                        <a:latin typeface="Times New Roman" panose="02020603050405020304" pitchFamily="18" charset="0"/>
                        <a:cs typeface="Times New Roman" panose="02020603050405020304" pitchFamily="18" charset="0"/>
                      </a:endParaRPr>
                    </a:p>
                  </a:txBody>
                  <a:tcPr/>
                </a:tc>
                <a:tc>
                  <a:txBody>
                    <a:bodyPr/>
                    <a:lstStyle/>
                    <a:p>
                      <a:r>
                        <a:rPr lang="es-MX" sz="1800" b="0" i="0" u="none" strike="noStrike" baseline="0" dirty="0" smtClean="0">
                          <a:latin typeface="+mn-lt"/>
                        </a:rPr>
                        <a:t>Desplazar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c</a:t>
                      </a:r>
                      <a:r>
                        <a:rPr lang="es-MX" sz="1800" b="0" i="1" u="none" strike="noStrike" baseline="0" dirty="0" smtClean="0">
                          <a:latin typeface="+mn-lt"/>
                        </a:rPr>
                        <a:t> </a:t>
                      </a:r>
                      <a:r>
                        <a:rPr lang="es-MX" sz="1800" b="0" i="0" u="none" strike="noStrike" baseline="0" dirty="0" smtClean="0">
                          <a:latin typeface="+mn-lt"/>
                        </a:rPr>
                        <a:t>unidades hacia la izquierda</a:t>
                      </a:r>
                      <a:endParaRPr lang="es-MX" dirty="0">
                        <a:latin typeface="+mn-lt"/>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2200" b="0" i="1" u="none" strike="noStrike" baseline="0" dirty="0" smtClean="0">
                          <a:latin typeface="Times New Roman" panose="02020603050405020304" pitchFamily="18" charset="0"/>
                          <a:cs typeface="Times New Roman" panose="02020603050405020304" pitchFamily="18" charset="0"/>
                        </a:rPr>
                        <a:t>y</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f</a:t>
                      </a:r>
                      <a:r>
                        <a:rPr lang="es-MX" sz="2200" b="0" i="0" u="none" strike="noStrike" baseline="0" dirty="0" smtClean="0">
                          <a:latin typeface="Times New Roman" panose="02020603050405020304" pitchFamily="18" charset="0"/>
                          <a:cs typeface="Times New Roman" panose="02020603050405020304" pitchFamily="18" charset="0"/>
                        </a:rPr>
                        <a:t>(</a:t>
                      </a:r>
                      <a:r>
                        <a:rPr lang="es-MX" sz="2200" b="0" i="1" u="none" strike="noStrike" baseline="0" dirty="0" smtClean="0">
                          <a:latin typeface="Times New Roman" panose="02020603050405020304" pitchFamily="18" charset="0"/>
                          <a:cs typeface="Times New Roman" panose="02020603050405020304" pitchFamily="18" charset="0"/>
                        </a:rPr>
                        <a:t>x</a:t>
                      </a:r>
                      <a:r>
                        <a:rPr lang="es-MX" sz="2200" b="0" i="0" u="none" strike="noStrike" baseline="0" dirty="0" smtClean="0">
                          <a:latin typeface="Times New Roman" panose="02020603050405020304" pitchFamily="18" charset="0"/>
                          <a:cs typeface="Times New Roman" panose="02020603050405020304" pitchFamily="18" charset="0"/>
                        </a:rPr>
                        <a:t>)</a:t>
                      </a:r>
                      <a:endParaRPr lang="es-MX" sz="2200" dirty="0" smtClean="0">
                        <a:latin typeface="Times New Roman" panose="02020603050405020304" pitchFamily="18" charset="0"/>
                        <a:cs typeface="Times New Roman" panose="02020603050405020304" pitchFamily="18" charset="0"/>
                      </a:endParaRPr>
                    </a:p>
                  </a:txBody>
                  <a:tcPr/>
                </a:tc>
                <a:tc>
                  <a:txBody>
                    <a:bodyPr/>
                    <a:lstStyle/>
                    <a:p>
                      <a:r>
                        <a:rPr lang="es-MX" sz="1800" b="0" i="0" u="none" strike="noStrike" baseline="0" dirty="0" smtClean="0">
                          <a:latin typeface="+mn-lt"/>
                        </a:rPr>
                        <a:t>Reflejar con respecto al eje</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 x</a:t>
                      </a:r>
                      <a:endParaRPr lang="es-MX" sz="1800" b="0" i="1" u="none" strike="noStrike" kern="1200" baseline="0" dirty="0">
                        <a:solidFill>
                          <a:schemeClr val="dk1"/>
                        </a:solidFill>
                        <a:latin typeface="Times New Roman" panose="02020603050405020304" pitchFamily="18" charset="0"/>
                        <a:ea typeface="+mn-ea"/>
                        <a:cs typeface="Times New Roman" panose="02020603050405020304" pitchFamily="18" charset="0"/>
                      </a:endParaRPr>
                    </a:p>
                  </a:txBody>
                  <a:tcPr/>
                </a:tc>
              </a:tr>
              <a:tr h="370840">
                <a:tc>
                  <a:txBody>
                    <a:bodyPr/>
                    <a:lstStyle/>
                    <a:p>
                      <a:r>
                        <a:rPr lang="es-MX" sz="2200" b="0" i="1" u="none" strike="noStrike" baseline="0" dirty="0" smtClean="0">
                          <a:latin typeface="Times New Roman" panose="02020603050405020304" pitchFamily="18" charset="0"/>
                          <a:cs typeface="Times New Roman" panose="02020603050405020304" pitchFamily="18" charset="0"/>
                        </a:rPr>
                        <a:t>y</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smtClean="0">
                          <a:latin typeface="Times New Roman" panose="02020603050405020304" pitchFamily="18" charset="0"/>
                          <a:cs typeface="Times New Roman" panose="02020603050405020304" pitchFamily="18" charset="0"/>
                        </a:rPr>
                        <a:t>f</a:t>
                      </a:r>
                      <a:r>
                        <a:rPr lang="es-MX" sz="2200" b="0" i="0" u="none" strike="noStrike" baseline="0" dirty="0" smtClean="0">
                          <a:latin typeface="Times New Roman" panose="02020603050405020304" pitchFamily="18" charset="0"/>
                          <a:cs typeface="Times New Roman" panose="02020603050405020304" pitchFamily="18" charset="0"/>
                        </a:rPr>
                        <a:t>(-</a:t>
                      </a:r>
                      <a:r>
                        <a:rPr lang="es-MX" sz="2200" b="0" i="1" u="none" strike="noStrike" baseline="0" dirty="0" smtClean="0">
                          <a:latin typeface="Times New Roman" panose="02020603050405020304" pitchFamily="18" charset="0"/>
                          <a:cs typeface="Times New Roman" panose="02020603050405020304" pitchFamily="18" charset="0"/>
                        </a:rPr>
                        <a:t>x</a:t>
                      </a:r>
                      <a:r>
                        <a:rPr lang="es-MX" sz="2200" b="0" i="0" u="none" strike="noStrike" baseline="0" dirty="0" smtClean="0">
                          <a:latin typeface="Times New Roman" panose="02020603050405020304" pitchFamily="18" charset="0"/>
                          <a:cs typeface="Times New Roman" panose="02020603050405020304" pitchFamily="18" charset="0"/>
                        </a:rPr>
                        <a:t>)</a:t>
                      </a:r>
                      <a:endParaRPr lang="es-MX" sz="2200" dirty="0">
                        <a:latin typeface="Times New Roman" panose="02020603050405020304" pitchFamily="18" charset="0"/>
                        <a:cs typeface="Times New Roman" panose="02020603050405020304" pitchFamily="18" charset="0"/>
                      </a:endParaRPr>
                    </a:p>
                  </a:txBody>
                  <a:tcPr/>
                </a:tc>
                <a:tc>
                  <a:txBody>
                    <a:bodyPr/>
                    <a:lstStyle/>
                    <a:p>
                      <a:r>
                        <a:rPr lang="es-MX" sz="1800" b="0" i="0" u="none" strike="noStrike" baseline="0" dirty="0" smtClean="0">
                          <a:latin typeface="+mn-lt"/>
                        </a:rPr>
                        <a:t>Reflejar con respecto al eje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y</a:t>
                      </a:r>
                      <a:endParaRPr lang="es-MX" sz="1800" b="0" i="1" u="none" strike="noStrike" kern="1200" baseline="0" dirty="0">
                        <a:solidFill>
                          <a:schemeClr val="dk1"/>
                        </a:solidFill>
                        <a:latin typeface="Times New Roman" panose="02020603050405020304" pitchFamily="18" charset="0"/>
                        <a:ea typeface="+mn-ea"/>
                        <a:cs typeface="Times New Roman" panose="02020603050405020304" pitchFamily="18" charset="0"/>
                      </a:endParaRPr>
                    </a:p>
                  </a:txBody>
                  <a:tcPr/>
                </a:tc>
              </a:tr>
              <a:tr h="370840">
                <a:tc>
                  <a:txBody>
                    <a:bodyPr/>
                    <a:lstStyle/>
                    <a:p>
                      <a:r>
                        <a:rPr lang="es-MX" sz="2200" b="0" i="1" u="none" strike="noStrike" baseline="0" dirty="0" smtClean="0">
                          <a:latin typeface="Times New Roman" panose="02020603050405020304" pitchFamily="18" charset="0"/>
                          <a:cs typeface="Times New Roman" panose="02020603050405020304" pitchFamily="18" charset="0"/>
                        </a:rPr>
                        <a:t>y</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err="1" smtClean="0">
                          <a:latin typeface="Times New Roman" panose="02020603050405020304" pitchFamily="18" charset="0"/>
                          <a:cs typeface="Times New Roman" panose="02020603050405020304" pitchFamily="18" charset="0"/>
                        </a:rPr>
                        <a:t>cf</a:t>
                      </a:r>
                      <a:r>
                        <a:rPr lang="es-MX" sz="2200" b="0" i="0" u="none" strike="noStrike" baseline="0" dirty="0" smtClean="0">
                          <a:latin typeface="Times New Roman" panose="02020603050405020304" pitchFamily="18" charset="0"/>
                          <a:cs typeface="Times New Roman" panose="02020603050405020304" pitchFamily="18" charset="0"/>
                        </a:rPr>
                        <a:t>(</a:t>
                      </a:r>
                      <a:r>
                        <a:rPr lang="es-MX" sz="2200" b="0" i="1" u="none" strike="noStrike" baseline="0" dirty="0" smtClean="0">
                          <a:latin typeface="Times New Roman" panose="02020603050405020304" pitchFamily="18" charset="0"/>
                          <a:cs typeface="Times New Roman" panose="02020603050405020304" pitchFamily="18" charset="0"/>
                        </a:rPr>
                        <a:t>x</a:t>
                      </a:r>
                      <a:r>
                        <a:rPr lang="es-MX" sz="2200" b="0" i="0" u="none" strike="noStrike" baseline="0" dirty="0" smtClean="0">
                          <a:latin typeface="Times New Roman" panose="02020603050405020304" pitchFamily="18" charset="0"/>
                          <a:cs typeface="Times New Roman" panose="02020603050405020304" pitchFamily="18" charset="0"/>
                        </a:rPr>
                        <a:t>), </a:t>
                      </a:r>
                      <a:r>
                        <a:rPr lang="es-MX" sz="2200" b="0" i="1" u="none" strike="noStrike" baseline="0" dirty="0" smtClean="0">
                          <a:latin typeface="Times New Roman" panose="02020603050405020304" pitchFamily="18" charset="0"/>
                          <a:cs typeface="Times New Roman" panose="02020603050405020304" pitchFamily="18" charset="0"/>
                        </a:rPr>
                        <a:t>c</a:t>
                      </a:r>
                      <a:r>
                        <a:rPr lang="es-MX" sz="2200" b="0" i="0" u="none" strike="noStrike" baseline="0" dirty="0" smtClean="0">
                          <a:latin typeface="Times New Roman" panose="02020603050405020304" pitchFamily="18" charset="0"/>
                          <a:cs typeface="Times New Roman" panose="02020603050405020304" pitchFamily="18" charset="0"/>
                        </a:rPr>
                        <a:t> &gt; 1</a:t>
                      </a:r>
                      <a:endParaRPr lang="es-MX" sz="2200" dirty="0">
                        <a:latin typeface="Times New Roman" panose="02020603050405020304" pitchFamily="18" charset="0"/>
                        <a:cs typeface="Times New Roman" panose="02020603050405020304" pitchFamily="18" charset="0"/>
                      </a:endParaRPr>
                    </a:p>
                  </a:txBody>
                  <a:tcPr/>
                </a:tc>
                <a:tc>
                  <a:txBody>
                    <a:bodyPr/>
                    <a:lstStyle/>
                    <a:p>
                      <a:pPr algn="l"/>
                      <a:r>
                        <a:rPr lang="es-MX" sz="1800" b="0" i="0" u="none" strike="noStrike" baseline="0" dirty="0" smtClean="0">
                          <a:latin typeface="+mn-lt"/>
                        </a:rPr>
                        <a:t>Alargar verticalmente alejándose del eje</a:t>
                      </a:r>
                      <a:r>
                        <a:rPr lang="es-MX" sz="1800" b="0" i="0" u="none" strike="noStrike" baseline="0" dirty="0" smtClean="0">
                          <a:latin typeface="Times New Roman" panose="02020603050405020304" pitchFamily="18" charset="0"/>
                          <a:cs typeface="Times New Roman" panose="02020603050405020304" pitchFamily="18" charset="0"/>
                        </a:rPr>
                        <a:t> </a:t>
                      </a:r>
                      <a:r>
                        <a:rPr lang="es-MX" sz="1800" b="0" i="1" u="none" strike="noStrike" baseline="0" dirty="0" smtClean="0">
                          <a:latin typeface="Times New Roman" panose="02020603050405020304" pitchFamily="18" charset="0"/>
                          <a:cs typeface="Times New Roman" panose="02020603050405020304" pitchFamily="18" charset="0"/>
                        </a:rPr>
                        <a:t>x </a:t>
                      </a:r>
                      <a:r>
                        <a:rPr lang="es-MX" sz="1800" b="0" i="0" u="none" strike="noStrike" baseline="0" dirty="0" smtClean="0">
                          <a:latin typeface="+mn-lt"/>
                        </a:rPr>
                        <a:t>por un factor de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c</a:t>
                      </a:r>
                      <a:endParaRPr lang="es-MX" sz="1800" b="0" i="1" u="none" strike="noStrike" kern="1200" baseline="0" dirty="0">
                        <a:solidFill>
                          <a:schemeClr val="dk1"/>
                        </a:solidFill>
                        <a:latin typeface="Times New Roman" panose="02020603050405020304" pitchFamily="18" charset="0"/>
                        <a:ea typeface="+mn-ea"/>
                        <a:cs typeface="Times New Roman" panose="02020603050405020304" pitchFamily="18" charset="0"/>
                      </a:endParaRPr>
                    </a:p>
                  </a:txBody>
                  <a:tcPr/>
                </a:tc>
              </a:tr>
              <a:tr h="370840">
                <a:tc>
                  <a:txBody>
                    <a:bodyPr/>
                    <a:lstStyle/>
                    <a:p>
                      <a:r>
                        <a:rPr lang="es-MX" sz="2200" b="0" i="1" u="none" strike="noStrike" baseline="0" dirty="0" smtClean="0">
                          <a:latin typeface="Times New Roman" panose="02020603050405020304" pitchFamily="18" charset="0"/>
                          <a:cs typeface="Times New Roman" panose="02020603050405020304" pitchFamily="18" charset="0"/>
                        </a:rPr>
                        <a:t>y</a:t>
                      </a:r>
                      <a:r>
                        <a:rPr lang="es-MX" sz="2200" b="0" i="0" u="none" strike="noStrike" baseline="0" dirty="0" smtClean="0">
                          <a:latin typeface="Times New Roman" panose="02020603050405020304" pitchFamily="18" charset="0"/>
                          <a:cs typeface="Times New Roman" panose="02020603050405020304" pitchFamily="18" charset="0"/>
                        </a:rPr>
                        <a:t> = </a:t>
                      </a:r>
                      <a:r>
                        <a:rPr lang="es-MX" sz="2200" b="0" i="1" u="none" strike="noStrike" baseline="0" dirty="0" err="1" smtClean="0">
                          <a:latin typeface="Times New Roman" panose="02020603050405020304" pitchFamily="18" charset="0"/>
                          <a:cs typeface="Times New Roman" panose="02020603050405020304" pitchFamily="18" charset="0"/>
                        </a:rPr>
                        <a:t>cf</a:t>
                      </a:r>
                      <a:r>
                        <a:rPr lang="es-MX" sz="2200" b="0" i="0" u="none" strike="noStrike" baseline="0" dirty="0" smtClean="0">
                          <a:latin typeface="Times New Roman" panose="02020603050405020304" pitchFamily="18" charset="0"/>
                          <a:cs typeface="Times New Roman" panose="02020603050405020304" pitchFamily="18" charset="0"/>
                        </a:rPr>
                        <a:t>(</a:t>
                      </a:r>
                      <a:r>
                        <a:rPr lang="es-MX" sz="2200" b="0" i="1" u="none" strike="noStrike" baseline="0" dirty="0" smtClean="0">
                          <a:latin typeface="Times New Roman" panose="02020603050405020304" pitchFamily="18" charset="0"/>
                          <a:cs typeface="Times New Roman" panose="02020603050405020304" pitchFamily="18" charset="0"/>
                        </a:rPr>
                        <a:t>x</a:t>
                      </a:r>
                      <a:r>
                        <a:rPr lang="es-MX" sz="2200" b="0" i="0" u="none" strike="noStrike" baseline="0" dirty="0" smtClean="0">
                          <a:latin typeface="Times New Roman" panose="02020603050405020304" pitchFamily="18" charset="0"/>
                          <a:cs typeface="Times New Roman" panose="02020603050405020304" pitchFamily="18" charset="0"/>
                        </a:rPr>
                        <a:t>), </a:t>
                      </a:r>
                      <a:r>
                        <a:rPr lang="es-MX" sz="2200" b="0" i="1" u="none" strike="noStrike" baseline="0" dirty="0" smtClean="0">
                          <a:latin typeface="Times New Roman" panose="02020603050405020304" pitchFamily="18" charset="0"/>
                          <a:cs typeface="Times New Roman" panose="02020603050405020304" pitchFamily="18" charset="0"/>
                        </a:rPr>
                        <a:t>c</a:t>
                      </a:r>
                      <a:r>
                        <a:rPr lang="es-MX" sz="2200" b="0" i="0" u="none" strike="noStrike" baseline="0" dirty="0" smtClean="0">
                          <a:latin typeface="Times New Roman" panose="02020603050405020304" pitchFamily="18" charset="0"/>
                          <a:cs typeface="Times New Roman" panose="02020603050405020304" pitchFamily="18" charset="0"/>
                        </a:rPr>
                        <a:t> &lt; 1</a:t>
                      </a:r>
                      <a:endParaRPr lang="es-MX" sz="2200" dirty="0">
                        <a:latin typeface="Times New Roman" panose="02020603050405020304" pitchFamily="18" charset="0"/>
                        <a:cs typeface="Times New Roman" panose="02020603050405020304" pitchFamily="18" charset="0"/>
                      </a:endParaRPr>
                    </a:p>
                  </a:txBody>
                  <a:tcPr/>
                </a:tc>
                <a:tc>
                  <a:txBody>
                    <a:bodyPr/>
                    <a:lstStyle/>
                    <a:p>
                      <a:pPr algn="l"/>
                      <a:r>
                        <a:rPr lang="es-MX" sz="1800" b="0" i="0" u="none" strike="noStrike" baseline="0" dirty="0" smtClean="0">
                          <a:latin typeface="+mn-lt"/>
                        </a:rPr>
                        <a:t>Contraer verticalmente hacia el eje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x</a:t>
                      </a:r>
                      <a:r>
                        <a:rPr lang="es-MX" sz="1800" b="0" i="1" u="none" strike="noStrike" baseline="0" dirty="0" smtClean="0">
                          <a:latin typeface="+mn-lt"/>
                        </a:rPr>
                        <a:t> </a:t>
                      </a:r>
                      <a:r>
                        <a:rPr lang="es-MX" sz="1800" b="0" i="0" u="none" strike="noStrike" baseline="0" dirty="0" smtClean="0">
                          <a:latin typeface="+mn-lt"/>
                        </a:rPr>
                        <a:t>por un factor de </a:t>
                      </a:r>
                      <a:r>
                        <a:rPr lang="es-MX" sz="1800" b="0" i="1" u="none" strike="noStrike" kern="1200" baseline="0" dirty="0" smtClean="0">
                          <a:solidFill>
                            <a:schemeClr val="dk1"/>
                          </a:solidFill>
                          <a:latin typeface="Times New Roman" panose="02020603050405020304" pitchFamily="18" charset="0"/>
                          <a:ea typeface="+mn-ea"/>
                          <a:cs typeface="Times New Roman" panose="02020603050405020304" pitchFamily="18" charset="0"/>
                        </a:rPr>
                        <a:t>c</a:t>
                      </a:r>
                      <a:endParaRPr lang="es-MX" sz="1800" b="0" i="1" u="none" strike="noStrike" kern="1200" baseline="0" dirty="0">
                        <a:solidFill>
                          <a:schemeClr val="dk1"/>
                        </a:solidFill>
                        <a:latin typeface="Times New Roman" panose="02020603050405020304" pitchFamily="18" charset="0"/>
                        <a:ea typeface="+mn-ea"/>
                        <a:cs typeface="Times New Roman" panose="02020603050405020304" pitchFamily="18" charset="0"/>
                      </a:endParaRPr>
                    </a:p>
                  </a:txBody>
                  <a:tcPr/>
                </a:tc>
              </a:tr>
            </a:tbl>
          </a:graphicData>
        </a:graphic>
      </p:graphicFrame>
      <p:sp>
        <p:nvSpPr>
          <p:cNvPr id="5" name="Rectángulo 4"/>
          <p:cNvSpPr/>
          <p:nvPr/>
        </p:nvSpPr>
        <p:spPr>
          <a:xfrm>
            <a:off x="4429251" y="1729433"/>
            <a:ext cx="3483454" cy="461665"/>
          </a:xfrm>
          <a:prstGeom prst="rect">
            <a:avLst/>
          </a:prstGeom>
        </p:spPr>
        <p:txBody>
          <a:bodyPr wrap="none">
            <a:spAutoFit/>
          </a:bodyPr>
          <a:lstStyle/>
          <a:p>
            <a:r>
              <a:rPr lang="es-MX" sz="2400" dirty="0">
                <a:solidFill>
                  <a:srgbClr val="C00000"/>
                </a:solidFill>
                <a:latin typeface="OfficinaSans-Book"/>
              </a:rPr>
              <a:t>Transformaciones, </a:t>
            </a:r>
            <a:r>
              <a:rPr lang="es-MX" sz="2400" i="1" dirty="0">
                <a:solidFill>
                  <a:srgbClr val="C00000"/>
                </a:solidFill>
                <a:latin typeface="Times New Roman" panose="02020603050405020304" pitchFamily="18" charset="0"/>
                <a:cs typeface="Times New Roman" panose="02020603050405020304" pitchFamily="18" charset="0"/>
              </a:rPr>
              <a:t>c</a:t>
            </a:r>
            <a:r>
              <a:rPr lang="es-MX" sz="2400" dirty="0">
                <a:solidFill>
                  <a:srgbClr val="C00000"/>
                </a:solidFill>
                <a:latin typeface="Times New Roman" panose="02020603050405020304" pitchFamily="18" charset="0"/>
                <a:cs typeface="Times New Roman" panose="02020603050405020304" pitchFamily="18" charset="0"/>
              </a:rPr>
              <a:t> </a:t>
            </a:r>
            <a:r>
              <a:rPr lang="es-MX" sz="2400" dirty="0" smtClean="0">
                <a:solidFill>
                  <a:srgbClr val="C00000"/>
                </a:solidFill>
                <a:latin typeface="Times New Roman" panose="02020603050405020304" pitchFamily="18" charset="0"/>
                <a:cs typeface="Times New Roman" panose="02020603050405020304" pitchFamily="18" charset="0"/>
              </a:rPr>
              <a:t>&gt; </a:t>
            </a:r>
            <a:r>
              <a:rPr lang="es-MX" sz="2400" dirty="0">
                <a:solidFill>
                  <a:srgbClr val="C00000"/>
                </a:solidFill>
                <a:latin typeface="Times New Roman" panose="02020603050405020304" pitchFamily="18" charset="0"/>
                <a:cs typeface="Times New Roman" panose="02020603050405020304" pitchFamily="18" charset="0"/>
              </a:rPr>
              <a:t>0</a:t>
            </a:r>
          </a:p>
        </p:txBody>
      </p:sp>
      <p:sp>
        <p:nvSpPr>
          <p:cNvPr id="3" name="Marcador de número de diapositiva 2"/>
          <p:cNvSpPr>
            <a:spLocks noGrp="1"/>
          </p:cNvSpPr>
          <p:nvPr>
            <p:ph type="sldNum" sz="quarter" idx="12"/>
          </p:nvPr>
        </p:nvSpPr>
        <p:spPr/>
        <p:txBody>
          <a:bodyPr/>
          <a:lstStyle/>
          <a:p>
            <a:fld id="{03AFEF53-0496-429C-AE83-CAA04853D0D0}" type="slidenum">
              <a:rPr lang="es-MX" smtClean="0"/>
              <a:t>29</a:t>
            </a:fld>
            <a:endParaRPr lang="es-MX"/>
          </a:p>
        </p:txBody>
      </p:sp>
    </p:spTree>
    <p:extLst>
      <p:ext uri="{BB962C8B-B14F-4D97-AF65-F5344CB8AC3E}">
        <p14:creationId xmlns:p14="http://schemas.microsoft.com/office/powerpoint/2010/main" val="675156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14917" y="274639"/>
            <a:ext cx="10767483" cy="777875"/>
          </a:xfrm>
          <a:solidFill>
            <a:schemeClr val="accent2">
              <a:lumMod val="20000"/>
              <a:lumOff val="80000"/>
            </a:schemeClr>
          </a:solidFill>
        </p:spPr>
        <p:txBody>
          <a:bodyPr>
            <a:normAutofit/>
          </a:bodyPr>
          <a:lstStyle/>
          <a:p>
            <a:pPr eaLnBrk="1" hangingPunct="1">
              <a:defRPr/>
            </a:pPr>
            <a:r>
              <a:rPr lang="es-MX" sz="2800" b="1" dirty="0" smtClean="0"/>
              <a:t>Guion explicativo</a:t>
            </a:r>
            <a:endParaRPr lang="es-MX" sz="2800" b="1" dirty="0"/>
          </a:p>
        </p:txBody>
      </p:sp>
      <p:sp>
        <p:nvSpPr>
          <p:cNvPr id="2" name="1 Marcador de contenido"/>
          <p:cNvSpPr>
            <a:spLocks noGrp="1"/>
          </p:cNvSpPr>
          <p:nvPr>
            <p:ph sz="quarter" idx="1"/>
          </p:nvPr>
        </p:nvSpPr>
        <p:spPr>
          <a:xfrm>
            <a:off x="814917" y="1447799"/>
            <a:ext cx="10767483" cy="5189483"/>
          </a:xfrm>
        </p:spPr>
        <p:txBody>
          <a:bodyPr>
            <a:noAutofit/>
          </a:bodyPr>
          <a:lstStyle/>
          <a:p>
            <a:pPr marL="0" indent="0" algn="just" eaLnBrk="1" hangingPunct="1">
              <a:spcBef>
                <a:spcPts val="0"/>
              </a:spcBef>
              <a:buFont typeface="Wingdings 2" pitchFamily="18" charset="2"/>
              <a:buNone/>
              <a:defRPr/>
            </a:pPr>
            <a:r>
              <a:rPr lang="es-MX" sz="2100" dirty="0" smtClean="0"/>
              <a:t>Las diapositivas surgen como un elemento de apoyo en la impartición de la unidad de aprendizaje Fundamentos de matemáticas 1 del programa de licenciatura en Negocios Internacionales Bilingüe.</a:t>
            </a:r>
          </a:p>
          <a:p>
            <a:pPr marL="0" indent="0" algn="just" eaLnBrk="1" hangingPunct="1">
              <a:spcBef>
                <a:spcPts val="0"/>
              </a:spcBef>
              <a:buFont typeface="Wingdings 2" pitchFamily="18" charset="2"/>
              <a:buNone/>
              <a:defRPr/>
            </a:pPr>
            <a:r>
              <a:rPr lang="es-MX" sz="2100" dirty="0" smtClean="0"/>
              <a:t>Comprende a la unidad 2: Funciones exponenciales y logarítmicas, siendo elaboradas considerando el  contenido del programa de estudios. Adicionalmente de considerar aquellos elementos o conocimientos que apoyan su comprensión, buscando en todo momento que el alumno tenga un conocimiento más integral. </a:t>
            </a:r>
          </a:p>
          <a:p>
            <a:pPr algn="just" eaLnBrk="1" hangingPunct="1">
              <a:spcBef>
                <a:spcPts val="0"/>
              </a:spcBef>
              <a:buFont typeface="Wingdings 2" pitchFamily="18" charset="2"/>
              <a:buNone/>
              <a:defRPr/>
            </a:pPr>
            <a:endParaRPr lang="es-MX" sz="2100" dirty="0" smtClean="0"/>
          </a:p>
          <a:p>
            <a:pPr marL="0" indent="0">
              <a:buNone/>
            </a:pPr>
            <a:r>
              <a:rPr lang="es-MX" sz="2100" dirty="0" smtClean="0"/>
              <a:t>El orden que guardan </a:t>
            </a:r>
            <a:r>
              <a:rPr lang="es-MX" sz="2100" dirty="0"/>
              <a:t>d</a:t>
            </a:r>
            <a:r>
              <a:rPr lang="es-MX" sz="2100" dirty="0" smtClean="0"/>
              <a:t>epende </a:t>
            </a:r>
            <a:r>
              <a:rPr lang="es-MX" sz="2100" dirty="0" smtClean="0"/>
              <a:t>del tema</a:t>
            </a:r>
            <a:r>
              <a:rPr lang="es-MX" sz="2100" dirty="0" smtClean="0"/>
              <a:t>, así </a:t>
            </a:r>
            <a:r>
              <a:rPr lang="es-ES" sz="2100" dirty="0"/>
              <a:t>e</a:t>
            </a:r>
            <a:r>
              <a:rPr lang="es-ES" sz="2100" dirty="0" smtClean="0"/>
              <a:t>n las diapositivas 8 a 10 </a:t>
            </a:r>
            <a:r>
              <a:rPr lang="es-ES" sz="2100" dirty="0"/>
              <a:t>se </a:t>
            </a:r>
            <a:r>
              <a:rPr lang="es-ES" sz="2100" dirty="0" smtClean="0"/>
              <a:t>presentan los elementos de mayor importancia en cuanto a funciones, mostrándose su definición, los elementos que la constituyen y su gráfica.</a:t>
            </a:r>
            <a:endParaRPr lang="es-MX" sz="2100" dirty="0"/>
          </a:p>
          <a:p>
            <a:pPr marL="0" indent="0">
              <a:buNone/>
            </a:pPr>
            <a:r>
              <a:rPr lang="es-ES" sz="2100" dirty="0" smtClean="0"/>
              <a:t>A partir de la 11 hasta la 21 se muestran las diferentes funciones especiales, siendo la constante, </a:t>
            </a:r>
            <a:r>
              <a:rPr lang="es-ES" sz="2100" dirty="0" err="1" smtClean="0"/>
              <a:t>polinomiales</a:t>
            </a:r>
            <a:r>
              <a:rPr lang="es-ES" sz="2100" dirty="0" smtClean="0"/>
              <a:t>, lineal y cuadrática algunas de ellas.</a:t>
            </a:r>
            <a:endParaRPr lang="es-MX" sz="2100" dirty="0"/>
          </a:p>
          <a:p>
            <a:pPr marL="0" indent="0">
              <a:buNone/>
            </a:pPr>
            <a:r>
              <a:rPr lang="es-MX" sz="2100" dirty="0" smtClean="0"/>
              <a:t>De la diapositiva 22 a 24 se muestran las operaciones que se pueden realizar entre las funciones.</a:t>
            </a:r>
            <a:endParaRPr lang="es-MX" sz="2100" dirty="0"/>
          </a:p>
          <a:p>
            <a:pPr marL="0" indent="0">
              <a:buNone/>
            </a:pPr>
            <a:r>
              <a:rPr lang="es-MX" sz="2100" dirty="0" smtClean="0"/>
              <a:t>De la 25 a 28 se muestra lo referente a las simetría que puede presentarse en las funciones.</a:t>
            </a:r>
            <a:endParaRPr lang="es-MX" sz="21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75122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MX"/>
          </a:p>
        </p:txBody>
      </p:sp>
      <p:sp>
        <p:nvSpPr>
          <p:cNvPr id="5" name="Marcador de texto 4"/>
          <p:cNvSpPr>
            <a:spLocks noGrp="1"/>
          </p:cNvSpPr>
          <p:nvPr>
            <p:ph type="body" idx="1"/>
          </p:nvPr>
        </p:nvSpPr>
        <p:spPr>
          <a:xfrm>
            <a:off x="839788" y="1681163"/>
            <a:ext cx="4373657" cy="666252"/>
          </a:xfrm>
        </p:spPr>
        <p:txBody>
          <a:bodyPr/>
          <a:lstStyle/>
          <a:p>
            <a:pPr algn="ctr"/>
            <a:r>
              <a:rPr lang="es-MX" dirty="0" smtClean="0"/>
              <a:t>Traslado vertical</a:t>
            </a:r>
            <a:endParaRPr lang="es-MX" dirty="0"/>
          </a:p>
        </p:txBody>
      </p:sp>
      <p:pic>
        <p:nvPicPr>
          <p:cNvPr id="9" name="Marcador de contenido 8" descr="Recorte de pantalla"/>
          <p:cNvPicPr>
            <a:picLocks noGrp="1" noChangeAspect="1"/>
          </p:cNvPicPr>
          <p:nvPr>
            <p:ph sz="half" idx="2"/>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45316" y="2505075"/>
            <a:ext cx="3559235" cy="3888000"/>
          </a:xfrm>
        </p:spPr>
      </p:pic>
      <p:sp>
        <p:nvSpPr>
          <p:cNvPr id="7" name="Marcador de texto 6"/>
          <p:cNvSpPr>
            <a:spLocks noGrp="1"/>
          </p:cNvSpPr>
          <p:nvPr>
            <p:ph type="body" sz="quarter" idx="3"/>
          </p:nvPr>
        </p:nvSpPr>
        <p:spPr>
          <a:xfrm>
            <a:off x="6172200" y="1681163"/>
            <a:ext cx="5183188" cy="666252"/>
          </a:xfrm>
        </p:spPr>
        <p:txBody>
          <a:bodyPr/>
          <a:lstStyle/>
          <a:p>
            <a:pPr algn="ctr"/>
            <a:r>
              <a:rPr lang="es-MX" b="0" dirty="0" smtClean="0">
                <a:solidFill>
                  <a:srgbClr val="C00000"/>
                </a:solidFill>
              </a:rPr>
              <a:t>Reflejo </a:t>
            </a:r>
            <a:r>
              <a:rPr lang="es-MX" b="0" dirty="0">
                <a:solidFill>
                  <a:srgbClr val="C00000"/>
                </a:solidFill>
              </a:rPr>
              <a:t>con respecto al eje</a:t>
            </a:r>
            <a:r>
              <a:rPr lang="es-MX" b="0" i="1" dirty="0">
                <a:solidFill>
                  <a:srgbClr val="C00000"/>
                </a:solidFill>
                <a:latin typeface="Times New Roman" panose="02020603050405020304" pitchFamily="18" charset="0"/>
                <a:cs typeface="Times New Roman" panose="02020603050405020304" pitchFamily="18" charset="0"/>
              </a:rPr>
              <a:t> </a:t>
            </a:r>
            <a:r>
              <a:rPr lang="es-MX" b="0" i="1" dirty="0" smtClean="0">
                <a:solidFill>
                  <a:srgbClr val="C00000"/>
                </a:solidFill>
                <a:latin typeface="Times New Roman" panose="02020603050405020304" pitchFamily="18" charset="0"/>
                <a:cs typeface="Times New Roman" panose="02020603050405020304" pitchFamily="18" charset="0"/>
              </a:rPr>
              <a:t>x</a:t>
            </a:r>
            <a:endParaRPr lang="es-MX" b="0" i="1" dirty="0">
              <a:solidFill>
                <a:srgbClr val="C00000"/>
              </a:solidFill>
              <a:latin typeface="Times New Roman" panose="02020603050405020304" pitchFamily="18" charset="0"/>
              <a:cs typeface="Times New Roman" panose="02020603050405020304" pitchFamily="18" charset="0"/>
            </a:endParaRPr>
          </a:p>
        </p:txBody>
      </p:sp>
      <p:pic>
        <p:nvPicPr>
          <p:cNvPr id="12" name="Marcador de contenido 11" descr="Recorte de pantalla"/>
          <p:cNvPicPr>
            <a:picLocks noGrp="1" noChangeAspect="1"/>
          </p:cNvPicPr>
          <p:nvPr>
            <p:ph sz="quarter" idx="4"/>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69769" y="2505075"/>
            <a:ext cx="3302780" cy="3888000"/>
          </a:xfrm>
        </p:spPr>
      </p:pic>
      <p:sp>
        <p:nvSpPr>
          <p:cNvPr id="2" name="Marcador de número de diapositiva 1"/>
          <p:cNvSpPr>
            <a:spLocks noGrp="1"/>
          </p:cNvSpPr>
          <p:nvPr>
            <p:ph type="sldNum" sz="quarter" idx="12"/>
          </p:nvPr>
        </p:nvSpPr>
        <p:spPr/>
        <p:txBody>
          <a:bodyPr/>
          <a:lstStyle/>
          <a:p>
            <a:fld id="{03AFEF53-0496-429C-AE83-CAA04853D0D0}" type="slidenum">
              <a:rPr lang="es-MX" smtClean="0"/>
              <a:t>30</a:t>
            </a:fld>
            <a:endParaRPr lang="es-MX"/>
          </a:p>
        </p:txBody>
      </p:sp>
    </p:spTree>
    <p:extLst>
      <p:ext uri="{BB962C8B-B14F-4D97-AF65-F5344CB8AC3E}">
        <p14:creationId xmlns:p14="http://schemas.microsoft.com/office/powerpoint/2010/main" val="10271783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texto 2"/>
          <p:cNvSpPr>
            <a:spLocks noGrp="1"/>
          </p:cNvSpPr>
          <p:nvPr>
            <p:ph type="body" idx="1"/>
          </p:nvPr>
        </p:nvSpPr>
        <p:spPr>
          <a:xfrm>
            <a:off x="457651" y="1976345"/>
            <a:ext cx="5157787" cy="539797"/>
          </a:xfrm>
        </p:spPr>
        <p:txBody>
          <a:bodyPr/>
          <a:lstStyle/>
          <a:p>
            <a:pPr algn="ctr"/>
            <a:r>
              <a:rPr lang="es-MX" dirty="0"/>
              <a:t>Contracción</a:t>
            </a:r>
          </a:p>
        </p:txBody>
      </p:sp>
      <p:pic>
        <p:nvPicPr>
          <p:cNvPr id="7" name="Marcador de contenido 6" descr="Recorte de pantalla"/>
          <p:cNvPicPr>
            <a:picLocks noGrp="1" noChangeAspect="1"/>
          </p:cNvPicPr>
          <p:nvPr>
            <p:ph sz="half" idx="2"/>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5068" y="2801799"/>
            <a:ext cx="5157787" cy="3091139"/>
          </a:xfrm>
        </p:spPr>
      </p:pic>
      <p:sp>
        <p:nvSpPr>
          <p:cNvPr id="5" name="Marcador de texto 4"/>
          <p:cNvSpPr>
            <a:spLocks noGrp="1"/>
          </p:cNvSpPr>
          <p:nvPr>
            <p:ph type="body" sz="quarter" idx="3"/>
          </p:nvPr>
        </p:nvSpPr>
        <p:spPr/>
        <p:txBody>
          <a:bodyPr/>
          <a:lstStyle/>
          <a:p>
            <a:pPr algn="ctr"/>
            <a:r>
              <a:rPr lang="es-MX" dirty="0"/>
              <a:t>Traslado </a:t>
            </a:r>
            <a:r>
              <a:rPr lang="es-MX" dirty="0" smtClean="0"/>
              <a:t>horizontal</a:t>
            </a:r>
            <a:endParaRPr lang="es-MX" dirty="0"/>
          </a:p>
        </p:txBody>
      </p:sp>
      <p:pic>
        <p:nvPicPr>
          <p:cNvPr id="8" name="Marcador de contenido 9" descr="Recorte de pantalla"/>
          <p:cNvPicPr>
            <a:picLocks noGrp="1" noChangeAspect="1"/>
          </p:cNvPicPr>
          <p:nvPr>
            <p:ph sz="quarter" idx="4"/>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61694" y="2546019"/>
            <a:ext cx="2804200" cy="3684588"/>
          </a:xfrm>
        </p:spPr>
      </p:pic>
      <p:sp>
        <p:nvSpPr>
          <p:cNvPr id="4" name="Marcador de número de diapositiva 3"/>
          <p:cNvSpPr>
            <a:spLocks noGrp="1"/>
          </p:cNvSpPr>
          <p:nvPr>
            <p:ph type="sldNum" sz="quarter" idx="12"/>
          </p:nvPr>
        </p:nvSpPr>
        <p:spPr/>
        <p:txBody>
          <a:bodyPr/>
          <a:lstStyle/>
          <a:p>
            <a:fld id="{03AFEF53-0496-429C-AE83-CAA04853D0D0}" type="slidenum">
              <a:rPr lang="es-MX" smtClean="0"/>
              <a:t>31</a:t>
            </a:fld>
            <a:endParaRPr lang="es-MX"/>
          </a:p>
        </p:txBody>
      </p:sp>
    </p:spTree>
    <p:extLst>
      <p:ext uri="{BB962C8B-B14F-4D97-AF65-F5344CB8AC3E}">
        <p14:creationId xmlns:p14="http://schemas.microsoft.com/office/powerpoint/2010/main" val="35957306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Función irracional</a:t>
            </a:r>
            <a:endParaRPr lang="es-MX" dirty="0"/>
          </a:p>
        </p:txBody>
      </p:sp>
      <mc:AlternateContent xmlns:mc="http://schemas.openxmlformats.org/markup-compatibility/2006" xmlns:a14="http://schemas.microsoft.com/office/drawing/2010/main">
        <mc:Choice Requires="a14">
          <p:sp>
            <p:nvSpPr>
              <p:cNvPr id="7" name="Marcador de contenido 6"/>
              <p:cNvSpPr>
                <a:spLocks noGrp="1"/>
              </p:cNvSpPr>
              <p:nvPr>
                <p:ph idx="1"/>
              </p:nvPr>
            </p:nvSpPr>
            <p:spPr>
              <a:xfrm>
                <a:off x="515472" y="1825625"/>
                <a:ext cx="5257800" cy="4351338"/>
              </a:xfrm>
            </p:spPr>
            <p:txBody>
              <a:bodyPr>
                <a:noAutofit/>
              </a:bodyPr>
              <a:lstStyle/>
              <a:p>
                <a:r>
                  <a:rPr lang="es-MX" sz="2400" dirty="0" smtClean="0"/>
                  <a:t>Las funciones irracionales son aquellas cuya expresión matemática </a:t>
                </a:r>
                <a:r>
                  <a:rPr lang="es-MX" sz="2400" i="1" dirty="0">
                    <a:latin typeface="Times New Roman" panose="02020603050405020304" pitchFamily="18" charset="0"/>
                    <a:cs typeface="Times New Roman" panose="02020603050405020304" pitchFamily="18" charset="0"/>
                  </a:rPr>
                  <a:t>f</a:t>
                </a:r>
                <a:r>
                  <a:rPr lang="es-MX" sz="2400" dirty="0">
                    <a:latin typeface="Times New Roman" panose="02020603050405020304" pitchFamily="18" charset="0"/>
                    <a:cs typeface="Times New Roman" panose="02020603050405020304" pitchFamily="18" charset="0"/>
                  </a:rPr>
                  <a:t>(</a:t>
                </a:r>
                <a:r>
                  <a:rPr lang="es-MX" sz="2400" i="1" dirty="0">
                    <a:latin typeface="Times New Roman" panose="02020603050405020304" pitchFamily="18" charset="0"/>
                    <a:cs typeface="Times New Roman" panose="02020603050405020304" pitchFamily="18" charset="0"/>
                  </a:rPr>
                  <a:t>x</a:t>
                </a:r>
                <a:r>
                  <a:rPr lang="es-MX" sz="2400" dirty="0">
                    <a:latin typeface="Times New Roman" panose="02020603050405020304" pitchFamily="18" charset="0"/>
                    <a:cs typeface="Times New Roman" panose="02020603050405020304" pitchFamily="18" charset="0"/>
                  </a:rPr>
                  <a:t>)</a:t>
                </a:r>
                <a:r>
                  <a:rPr lang="es-MX" sz="2400" dirty="0" smtClean="0"/>
                  <a:t> presenta un radical</a:t>
                </a:r>
              </a:p>
              <a:p>
                <a:pPr marL="0" indent="0" algn="ctr">
                  <a:buNone/>
                </a:pPr>
                <a:r>
                  <a:rPr lang="es-MX" sz="2400" dirty="0" smtClean="0"/>
                  <a:t> </a:t>
                </a:r>
                <a14:m>
                  <m:oMath xmlns:m="http://schemas.openxmlformats.org/officeDocument/2006/math">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rad>
                      <m:radPr>
                        <m:ctrlPr>
                          <a:rPr lang="es-MX" sz="2400" b="0" i="1" smtClean="0">
                            <a:latin typeface="Cambria Math" panose="02040503050406030204" pitchFamily="18" charset="0"/>
                          </a:rPr>
                        </m:ctrlPr>
                      </m:radPr>
                      <m:deg>
                        <m:r>
                          <m:rPr>
                            <m:brk m:alnAt="7"/>
                          </m:rPr>
                          <a:rPr lang="es-MX" sz="2400" b="0" i="1" smtClean="0">
                            <a:latin typeface="Cambria Math" panose="02040503050406030204" pitchFamily="18" charset="0"/>
                          </a:rPr>
                          <m:t>𝑛</m:t>
                        </m:r>
                      </m:deg>
                      <m:e>
                        <m:r>
                          <a:rPr lang="es-MX" sz="2400" b="0" i="1" smtClean="0">
                            <a:latin typeface="Cambria Math" panose="02040503050406030204" pitchFamily="18" charset="0"/>
                          </a:rPr>
                          <m:t>𝑔</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e>
                    </m:rad>
                  </m:oMath>
                </a14:m>
                <a:endParaRPr lang="es-MX" sz="2400" dirty="0" smtClean="0"/>
              </a:p>
              <a:p>
                <a:r>
                  <a:rPr lang="es-MX" sz="2400" dirty="0" smtClean="0"/>
                  <a:t>Donde </a:t>
                </a:r>
                <a:r>
                  <a:rPr lang="es-MX" sz="2400" i="1" dirty="0" smtClean="0">
                    <a:latin typeface="Times New Roman" panose="02020603050405020304" pitchFamily="18" charset="0"/>
                    <a:cs typeface="Times New Roman" panose="02020603050405020304" pitchFamily="18" charset="0"/>
                  </a:rPr>
                  <a:t>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a:t>
                </a:r>
                <a:r>
                  <a:rPr lang="es-MX" sz="2400" dirty="0" smtClean="0"/>
                  <a:t>es una función </a:t>
                </a:r>
                <a:r>
                  <a:rPr lang="es-MX" sz="2400" dirty="0" err="1" smtClean="0"/>
                  <a:t>polinomial</a:t>
                </a:r>
                <a:r>
                  <a:rPr lang="es-MX" sz="2400" dirty="0" smtClean="0"/>
                  <a:t> o racional</a:t>
                </a:r>
              </a:p>
              <a:p>
                <a:r>
                  <a:rPr lang="es-MX" sz="2400" dirty="0" smtClean="0"/>
                  <a:t>Si </a:t>
                </a:r>
                <a:r>
                  <a:rPr lang="es-MX" sz="2400" i="1" dirty="0" smtClean="0">
                    <a:latin typeface="Times New Roman" panose="02020603050405020304" pitchFamily="18" charset="0"/>
                    <a:cs typeface="Times New Roman" panose="02020603050405020304" pitchFamily="18" charset="0"/>
                  </a:rPr>
                  <a:t>n</a:t>
                </a:r>
                <a:r>
                  <a:rPr lang="es-MX" sz="2400" dirty="0" smtClean="0"/>
                  <a:t> es par, el radical esta definido para </a:t>
                </a:r>
                <a:r>
                  <a:rPr lang="es-MX" sz="2400" i="1" dirty="0" smtClean="0">
                    <a:latin typeface="Times New Roman" panose="02020603050405020304" pitchFamily="18" charset="0"/>
                    <a:cs typeface="Times New Roman" panose="02020603050405020304" pitchFamily="18" charset="0"/>
                  </a:rPr>
                  <a:t>g</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0</a:t>
                </a:r>
                <a:r>
                  <a:rPr lang="es-MX" sz="2400" dirty="0" smtClean="0"/>
                  <a:t>; así que a los efectos de calcular el dominio de </a:t>
                </a:r>
                <a:r>
                  <a:rPr lang="es-MX" sz="2400" i="1" dirty="0" smtClean="0">
                    <a:latin typeface="Times New Roman" panose="02020603050405020304" pitchFamily="18" charset="0"/>
                    <a:cs typeface="Times New Roman" panose="02020603050405020304" pitchFamily="18" charset="0"/>
                  </a:rPr>
                  <a:t>f</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a:t>
                </a:r>
                <a:r>
                  <a:rPr lang="es-MX" sz="2400" dirty="0" smtClean="0"/>
                  <a:t> que contenga un radical, habrá que imponer la condición anterior al conjunto de la expresión </a:t>
                </a:r>
                <a:r>
                  <a:rPr lang="es-MX" sz="2400" i="1" dirty="0" smtClean="0">
                    <a:latin typeface="Times New Roman" panose="02020603050405020304" pitchFamily="18" charset="0"/>
                    <a:cs typeface="Times New Roman" panose="02020603050405020304" pitchFamily="18" charset="0"/>
                  </a:rPr>
                  <a:t>f</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a:t>
                </a:r>
                <a:endParaRPr lang="es-MX" sz="2400" dirty="0">
                  <a:latin typeface="Times New Roman" panose="02020603050405020304" pitchFamily="18" charset="0"/>
                  <a:cs typeface="Times New Roman" panose="02020603050405020304" pitchFamily="18" charset="0"/>
                </a:endParaRPr>
              </a:p>
            </p:txBody>
          </p:sp>
        </mc:Choice>
        <mc:Fallback xmlns="">
          <p:sp>
            <p:nvSpPr>
              <p:cNvPr id="7" name="Marcador de contenido 6"/>
              <p:cNvSpPr>
                <a:spLocks noGrp="1" noRot="1" noChangeAspect="1" noMove="1" noResize="1" noEditPoints="1" noAdjustHandles="1" noChangeArrowheads="1" noChangeShapeType="1" noTextEdit="1"/>
              </p:cNvSpPr>
              <p:nvPr>
                <p:ph idx="1"/>
              </p:nvPr>
            </p:nvSpPr>
            <p:spPr>
              <a:xfrm>
                <a:off x="515472" y="1825625"/>
                <a:ext cx="5257800" cy="4351338"/>
              </a:xfrm>
              <a:blipFill rotWithShape="0">
                <a:blip r:embed="rId2"/>
                <a:stretch>
                  <a:fillRect l="-1624" t="-1961" r="-1740" b="-6443"/>
                </a:stretch>
              </a:blipFill>
            </p:spPr>
            <p:txBody>
              <a:bodyPr/>
              <a:lstStyle/>
              <a:p>
                <a:r>
                  <a:rPr lang="es-MX">
                    <a:noFill/>
                  </a:rPr>
                  <a:t> </a:t>
                </a:r>
              </a:p>
            </p:txBody>
          </p:sp>
        </mc:Fallback>
      </mc:AlternateContent>
      <p:sp>
        <p:nvSpPr>
          <p:cNvPr id="8" name="CuadroTexto 7"/>
          <p:cNvSpPr txBox="1"/>
          <p:nvPr/>
        </p:nvSpPr>
        <p:spPr>
          <a:xfrm>
            <a:off x="5641041" y="2971800"/>
            <a:ext cx="65" cy="276999"/>
          </a:xfrm>
          <a:prstGeom prst="rect">
            <a:avLst/>
          </a:prstGeom>
          <a:noFill/>
        </p:spPr>
        <p:txBody>
          <a:bodyPr wrap="none" lIns="0" tIns="0" rIns="0" bIns="0" rtlCol="0">
            <a:spAutoFit/>
          </a:bodyPr>
          <a:lstStyle/>
          <a:p>
            <a:endParaRPr lang="es-MX" dirty="0"/>
          </a:p>
        </p:txBody>
      </p:sp>
      <p:pic>
        <p:nvPicPr>
          <p:cNvPr id="13" name="Imagen 12" descr="Recorte de pantalla"/>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05282" y="2093733"/>
            <a:ext cx="5328308" cy="3528000"/>
          </a:xfrm>
          <a:prstGeom prst="rect">
            <a:avLst/>
          </a:prstGeom>
        </p:spPr>
      </p:pic>
      <p:sp>
        <p:nvSpPr>
          <p:cNvPr id="3" name="Marcador de número de diapositiva 2"/>
          <p:cNvSpPr>
            <a:spLocks noGrp="1"/>
          </p:cNvSpPr>
          <p:nvPr>
            <p:ph type="sldNum" sz="quarter" idx="12"/>
          </p:nvPr>
        </p:nvSpPr>
        <p:spPr/>
        <p:txBody>
          <a:bodyPr/>
          <a:lstStyle/>
          <a:p>
            <a:fld id="{03AFEF53-0496-429C-AE83-CAA04853D0D0}" type="slidenum">
              <a:rPr lang="es-MX" smtClean="0"/>
              <a:t>32</a:t>
            </a:fld>
            <a:endParaRPr lang="es-MX"/>
          </a:p>
        </p:txBody>
      </p:sp>
    </p:spTree>
    <p:extLst>
      <p:ext uri="{BB962C8B-B14F-4D97-AF65-F5344CB8AC3E}">
        <p14:creationId xmlns:p14="http://schemas.microsoft.com/office/powerpoint/2010/main" val="3481040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1991544" y="620688"/>
            <a:ext cx="8229600" cy="774975"/>
          </a:xfrm>
        </p:spPr>
        <p:txBody>
          <a:bodyPr>
            <a:normAutofit/>
          </a:bodyPr>
          <a:lstStyle/>
          <a:p>
            <a:pPr algn="ctr"/>
            <a:r>
              <a:rPr lang="es-MX" sz="3600" dirty="0" smtClean="0">
                <a:solidFill>
                  <a:srgbClr val="3366FF"/>
                </a:solidFill>
              </a:rPr>
              <a:t>Función exponencial</a:t>
            </a:r>
          </a:p>
        </p:txBody>
      </p:sp>
      <p:sp>
        <p:nvSpPr>
          <p:cNvPr id="18435" name="2 Marcador de contenido"/>
          <p:cNvSpPr>
            <a:spLocks noGrp="1"/>
          </p:cNvSpPr>
          <p:nvPr>
            <p:ph idx="1"/>
          </p:nvPr>
        </p:nvSpPr>
        <p:spPr>
          <a:xfrm>
            <a:off x="481263" y="1917195"/>
            <a:ext cx="5582653" cy="4353347"/>
          </a:xfrm>
        </p:spPr>
        <p:txBody>
          <a:bodyPr>
            <a:normAutofit/>
          </a:bodyPr>
          <a:lstStyle/>
          <a:p>
            <a:pPr marL="0" indent="0" algn="just">
              <a:buNone/>
            </a:pPr>
            <a:r>
              <a:rPr lang="es-MX" sz="2400" dirty="0" smtClean="0"/>
              <a:t>Las funciones exponenciales esta definida por:</a:t>
            </a:r>
          </a:p>
          <a:p>
            <a:pPr marL="0" indent="0" algn="just">
              <a:buNone/>
            </a:pPr>
            <a:endParaRPr lang="es-MX" sz="2400" dirty="0" smtClean="0"/>
          </a:p>
          <a:p>
            <a:pPr marL="0" indent="0">
              <a:buNone/>
            </a:pPr>
            <a:r>
              <a:rPr lang="es-MX" sz="2400" dirty="0"/>
              <a:t>donde </a:t>
            </a:r>
            <a:r>
              <a:rPr lang="es-MX" sz="2400" dirty="0" smtClean="0"/>
              <a:t>b &gt; 0, b ≠ 1, y </a:t>
            </a:r>
            <a:r>
              <a:rPr lang="es-MX" sz="2400" dirty="0"/>
              <a:t>el exponente </a:t>
            </a:r>
            <a:r>
              <a:rPr lang="es-MX" sz="2400" i="1" dirty="0">
                <a:latin typeface="Times New Roman" panose="02020603050405020304" pitchFamily="18" charset="0"/>
                <a:cs typeface="Times New Roman" panose="02020603050405020304" pitchFamily="18" charset="0"/>
              </a:rPr>
              <a:t>x</a:t>
            </a:r>
            <a:r>
              <a:rPr lang="es-MX" sz="2400" i="1" dirty="0"/>
              <a:t> </a:t>
            </a:r>
            <a:r>
              <a:rPr lang="es-MX" sz="2400" dirty="0"/>
              <a:t>es cualquier número real, se </a:t>
            </a:r>
            <a:r>
              <a:rPr lang="es-MX" sz="2400" dirty="0" smtClean="0"/>
              <a:t>llama </a:t>
            </a:r>
            <a:r>
              <a:rPr lang="es-MX" sz="2400" b="1" i="1" dirty="0" smtClean="0"/>
              <a:t>función exponencial </a:t>
            </a:r>
            <a:r>
              <a:rPr lang="es-MX" sz="2400" dirty="0"/>
              <a:t>con base </a:t>
            </a:r>
            <a:r>
              <a:rPr lang="es-MX" sz="2400" i="1" dirty="0">
                <a:latin typeface="Times New Roman" panose="02020603050405020304" pitchFamily="18" charset="0"/>
                <a:cs typeface="Times New Roman" panose="02020603050405020304" pitchFamily="18" charset="0"/>
              </a:rPr>
              <a:t>b</a:t>
            </a:r>
            <a:r>
              <a:rPr lang="es-MX" sz="2400" dirty="0" smtClean="0"/>
              <a:t>.</a:t>
            </a:r>
          </a:p>
          <a:p>
            <a:pPr marL="0" indent="0">
              <a:buNone/>
            </a:pPr>
            <a:endParaRPr lang="es-MX" sz="2400" dirty="0"/>
          </a:p>
          <a:p>
            <a:pPr marL="0" indent="0">
              <a:buNone/>
            </a:pPr>
            <a:r>
              <a:rPr lang="es-MX" sz="2400" dirty="0"/>
              <a:t>Cuando se trabaja con funciones exponenciales puede ser necesario </a:t>
            </a:r>
            <a:r>
              <a:rPr lang="es-MX" sz="2400" dirty="0" smtClean="0"/>
              <a:t>aplicar las </a:t>
            </a:r>
            <a:r>
              <a:rPr lang="es-MX" sz="2400" dirty="0"/>
              <a:t>reglas de los exponentes</a:t>
            </a:r>
            <a:endParaRPr lang="es-MX" sz="2400" dirty="0" smtClean="0"/>
          </a:p>
        </p:txBody>
      </p:sp>
      <mc:AlternateContent xmlns:mc="http://schemas.openxmlformats.org/markup-compatibility/2006" xmlns:a14="http://schemas.microsoft.com/office/drawing/2010/main">
        <mc:Choice Requires="a14">
          <p:sp>
            <p:nvSpPr>
              <p:cNvPr id="2" name="CuadroTexto 1"/>
              <p:cNvSpPr txBox="1"/>
              <p:nvPr/>
            </p:nvSpPr>
            <p:spPr>
              <a:xfrm>
                <a:off x="2258562" y="2622885"/>
                <a:ext cx="141173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MX" sz="2400" b="0" i="1" smtClean="0">
                          <a:latin typeface="Cambria Math" panose="02040503050406030204" pitchFamily="18" charset="0"/>
                        </a:rPr>
                        <m:t>𝑓</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𝑥</m:t>
                          </m:r>
                        </m:e>
                      </m:d>
                      <m:r>
                        <a:rPr lang="es-MX" sz="2400" b="0" i="1" smtClean="0">
                          <a:latin typeface="Cambria Math" panose="02040503050406030204" pitchFamily="18" charset="0"/>
                        </a:rPr>
                        <m:t>=</m:t>
                      </m:r>
                      <m:sSup>
                        <m:sSupPr>
                          <m:ctrlPr>
                            <a:rPr lang="es-MX" sz="2400" b="0" i="1" smtClean="0">
                              <a:latin typeface="Cambria Math" panose="02040503050406030204" pitchFamily="18" charset="0"/>
                            </a:rPr>
                          </m:ctrlPr>
                        </m:sSupPr>
                        <m:e>
                          <m:r>
                            <a:rPr lang="es-MX" sz="2400" b="0" i="1" smtClean="0">
                              <a:latin typeface="Cambria Math" panose="02040503050406030204" pitchFamily="18" charset="0"/>
                            </a:rPr>
                            <m:t>𝑏</m:t>
                          </m:r>
                        </m:e>
                        <m:sup>
                          <m:r>
                            <a:rPr lang="es-MX" sz="2400" b="0" i="1" smtClean="0">
                              <a:latin typeface="Cambria Math" panose="02040503050406030204" pitchFamily="18" charset="0"/>
                            </a:rPr>
                            <m:t>𝑥</m:t>
                          </m:r>
                        </m:sup>
                      </m:sSup>
                    </m:oMath>
                  </m:oMathPara>
                </a14:m>
                <a:endParaRPr lang="es-MX" sz="2400" dirty="0"/>
              </a:p>
            </p:txBody>
          </p:sp>
        </mc:Choice>
        <mc:Fallback xmlns="">
          <p:sp>
            <p:nvSpPr>
              <p:cNvPr id="2" name="CuadroTexto 1"/>
              <p:cNvSpPr txBox="1">
                <a:spLocks noRot="1" noChangeAspect="1" noMove="1" noResize="1" noEditPoints="1" noAdjustHandles="1" noChangeArrowheads="1" noChangeShapeType="1" noTextEdit="1"/>
              </p:cNvSpPr>
              <p:nvPr/>
            </p:nvSpPr>
            <p:spPr>
              <a:xfrm>
                <a:off x="2258562" y="2622885"/>
                <a:ext cx="1411733" cy="369332"/>
              </a:xfrm>
              <a:prstGeom prst="rect">
                <a:avLst/>
              </a:prstGeom>
              <a:blipFill rotWithShape="0">
                <a:blip r:embed="rId2"/>
                <a:stretch>
                  <a:fillRect l="-6897" b="-34426"/>
                </a:stretch>
              </a:blipFill>
            </p:spPr>
            <p:txBody>
              <a:bodyPr/>
              <a:lstStyle/>
              <a:p>
                <a:r>
                  <a:rPr lang="es-MX">
                    <a:noFill/>
                  </a:rPr>
                  <a:t> </a:t>
                </a:r>
              </a:p>
            </p:txBody>
          </p:sp>
        </mc:Fallback>
      </mc:AlternateContent>
      <p:pic>
        <p:nvPicPr>
          <p:cNvPr id="3" name="Imagen 2" descr="Recorte de pantalla"/>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90824" y="1772817"/>
            <a:ext cx="5641533" cy="4680000"/>
          </a:xfrm>
          <a:prstGeom prst="rect">
            <a:avLst/>
          </a:prstGeom>
        </p:spPr>
      </p:pic>
      <p:sp>
        <p:nvSpPr>
          <p:cNvPr id="4" name="Marcador de número de diapositiva 3"/>
          <p:cNvSpPr>
            <a:spLocks noGrp="1"/>
          </p:cNvSpPr>
          <p:nvPr>
            <p:ph type="sldNum" sz="quarter" idx="12"/>
          </p:nvPr>
        </p:nvSpPr>
        <p:spPr/>
        <p:txBody>
          <a:bodyPr/>
          <a:lstStyle/>
          <a:p>
            <a:fld id="{03AFEF53-0496-429C-AE83-CAA04853D0D0}" type="slidenum">
              <a:rPr lang="es-MX" smtClean="0"/>
              <a:t>33</a:t>
            </a:fld>
            <a:endParaRPr lang="es-MX"/>
          </a:p>
        </p:txBody>
      </p:sp>
    </p:spTree>
    <p:extLst>
      <p:ext uri="{BB962C8B-B14F-4D97-AF65-F5344CB8AC3E}">
        <p14:creationId xmlns:p14="http://schemas.microsoft.com/office/powerpoint/2010/main" val="11369991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2 Marcador de contenido"/>
          <p:cNvSpPr>
            <a:spLocks noGrp="1"/>
          </p:cNvSpPr>
          <p:nvPr>
            <p:ph idx="1"/>
          </p:nvPr>
        </p:nvSpPr>
        <p:spPr>
          <a:xfrm>
            <a:off x="657726" y="928689"/>
            <a:ext cx="5309937" cy="5197475"/>
          </a:xfrm>
        </p:spPr>
        <p:txBody>
          <a:bodyPr>
            <a:normAutofit lnSpcReduction="10000"/>
          </a:bodyPr>
          <a:lstStyle/>
          <a:p>
            <a:pPr algn="just"/>
            <a:r>
              <a:rPr lang="es-MX" sz="2400" dirty="0" smtClean="0">
                <a:solidFill>
                  <a:schemeClr val="tx1">
                    <a:lumMod val="95000"/>
                    <a:lumOff val="5000"/>
                  </a:schemeClr>
                </a:solidFill>
              </a:rPr>
              <a:t>El dominio de la función exponencial está formado por el conjunto de los números reales.</a:t>
            </a:r>
          </a:p>
          <a:p>
            <a:pPr algn="just"/>
            <a:r>
              <a:rPr lang="es-MX" sz="2400" dirty="0" smtClean="0">
                <a:solidFill>
                  <a:schemeClr val="tx1">
                    <a:lumMod val="95000"/>
                    <a:lumOff val="5000"/>
                  </a:schemeClr>
                </a:solidFill>
              </a:rPr>
              <a:t>Su rango esta representado por el conjunto de los números positivos. </a:t>
            </a:r>
          </a:p>
          <a:p>
            <a:pPr algn="just"/>
            <a:r>
              <a:rPr lang="es-MX" sz="2400" dirty="0" smtClean="0">
                <a:solidFill>
                  <a:schemeClr val="tx1">
                    <a:lumMod val="95000"/>
                    <a:lumOff val="5000"/>
                  </a:schemeClr>
                </a:solidFill>
              </a:rPr>
              <a:t>Con base en esto observamos las propiedades:</a:t>
            </a:r>
          </a:p>
          <a:p>
            <a:pPr algn="just"/>
            <a:endParaRPr lang="es-MX" sz="2400" dirty="0" smtClean="0">
              <a:solidFill>
                <a:schemeClr val="tx1">
                  <a:lumMod val="95000"/>
                  <a:lumOff val="5000"/>
                </a:schemeClr>
              </a:solidFill>
            </a:endParaRPr>
          </a:p>
          <a:p>
            <a:pPr marL="914400" lvl="1" indent="-514350" algn="just">
              <a:buFont typeface="+mj-lt"/>
              <a:buAutoNum type="romanLcPeriod"/>
            </a:pPr>
            <a:r>
              <a:rPr lang="es-MX" dirty="0" smtClean="0">
                <a:solidFill>
                  <a:schemeClr val="tx1">
                    <a:lumMod val="95000"/>
                    <a:lumOff val="5000"/>
                  </a:schemeClr>
                </a:solidFill>
              </a:rPr>
              <a:t>La función existe  para cualquier valor de </a:t>
            </a:r>
            <a:r>
              <a:rPr lang="es-MX" i="1" dirty="0" smtClean="0">
                <a:solidFill>
                  <a:schemeClr val="tx1">
                    <a:lumMod val="95000"/>
                    <a:lumOff val="5000"/>
                  </a:schemeClr>
                </a:solidFill>
                <a:latin typeface="Times New Roman" panose="02020603050405020304" pitchFamily="18" charset="0"/>
                <a:cs typeface="Times New Roman" panose="02020603050405020304" pitchFamily="18" charset="0"/>
              </a:rPr>
              <a:t>x</a:t>
            </a:r>
            <a:r>
              <a:rPr lang="es-MX" dirty="0" smtClean="0">
                <a:solidFill>
                  <a:schemeClr val="tx1">
                    <a:lumMod val="95000"/>
                    <a:lumOff val="5000"/>
                  </a:schemeClr>
                </a:solidFill>
              </a:rPr>
              <a:t>.</a:t>
            </a:r>
          </a:p>
          <a:p>
            <a:pPr marL="914400" lvl="1" indent="-514350" algn="just">
              <a:buFont typeface="+mj-lt"/>
              <a:buAutoNum type="romanLcPeriod"/>
            </a:pPr>
            <a:r>
              <a:rPr lang="es-MX" dirty="0" smtClean="0">
                <a:solidFill>
                  <a:schemeClr val="tx1">
                    <a:lumMod val="95000"/>
                    <a:lumOff val="5000"/>
                  </a:schemeClr>
                </a:solidFill>
              </a:rPr>
              <a:t>En todos los casos la función pasa por un punto fijo </a:t>
            </a:r>
            <a:r>
              <a:rPr lang="es-MX" dirty="0" smtClean="0">
                <a:solidFill>
                  <a:schemeClr val="tx1">
                    <a:lumMod val="95000"/>
                    <a:lumOff val="5000"/>
                  </a:schemeClr>
                </a:solidFill>
                <a:latin typeface="Times New Roman" panose="02020603050405020304" pitchFamily="18" charset="0"/>
                <a:cs typeface="Times New Roman" panose="02020603050405020304" pitchFamily="18" charset="0"/>
              </a:rPr>
              <a:t>(0,1).</a:t>
            </a:r>
          </a:p>
          <a:p>
            <a:pPr marL="914400" lvl="1" indent="-514350" algn="just">
              <a:buFont typeface="+mj-lt"/>
              <a:buAutoNum type="romanLcPeriod"/>
            </a:pPr>
            <a:r>
              <a:rPr lang="es-MX" dirty="0" smtClean="0">
                <a:solidFill>
                  <a:schemeClr val="tx1">
                    <a:lumMod val="95000"/>
                    <a:lumOff val="5000"/>
                  </a:schemeClr>
                </a:solidFill>
              </a:rPr>
              <a:t>Los valores de la función son siempre positivos para cualquier valor de </a:t>
            </a:r>
            <a:r>
              <a:rPr lang="es-MX" i="1" dirty="0" smtClean="0">
                <a:solidFill>
                  <a:schemeClr val="tx1">
                    <a:lumMod val="95000"/>
                    <a:lumOff val="5000"/>
                  </a:schemeClr>
                </a:solidFill>
                <a:latin typeface="Times New Roman" panose="02020603050405020304" pitchFamily="18" charset="0"/>
                <a:cs typeface="Times New Roman" panose="02020603050405020304" pitchFamily="18" charset="0"/>
              </a:rPr>
              <a:t>x</a:t>
            </a:r>
            <a:r>
              <a:rPr lang="es-MX" dirty="0" smtClean="0">
                <a:solidFill>
                  <a:schemeClr val="tx1">
                    <a:lumMod val="95000"/>
                    <a:lumOff val="5000"/>
                  </a:schemeClr>
                </a:solidFill>
              </a:rPr>
              <a:t>.</a:t>
            </a:r>
          </a:p>
          <a:p>
            <a:pPr marL="914400" lvl="1" indent="-514350" algn="just">
              <a:buNone/>
            </a:pPr>
            <a:endParaRPr lang="es-MX" dirty="0" smtClean="0">
              <a:solidFill>
                <a:schemeClr val="tx1">
                  <a:lumMod val="95000"/>
                  <a:lumOff val="5000"/>
                </a:schemeClr>
              </a:solidFill>
            </a:endParaRPr>
          </a:p>
        </p:txBody>
      </p:sp>
      <p:pic>
        <p:nvPicPr>
          <p:cNvPr id="3" name="Imagen 2"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12287" y="928689"/>
            <a:ext cx="5298768" cy="4680000"/>
          </a:xfrm>
          <a:prstGeom prst="rect">
            <a:avLst/>
          </a:prstGeom>
        </p:spPr>
      </p:pic>
      <p:sp>
        <p:nvSpPr>
          <p:cNvPr id="2" name="Marcador de número de diapositiva 1"/>
          <p:cNvSpPr>
            <a:spLocks noGrp="1"/>
          </p:cNvSpPr>
          <p:nvPr>
            <p:ph type="sldNum" sz="quarter" idx="12"/>
          </p:nvPr>
        </p:nvSpPr>
        <p:spPr/>
        <p:txBody>
          <a:bodyPr/>
          <a:lstStyle/>
          <a:p>
            <a:fld id="{03AFEF53-0496-429C-AE83-CAA04853D0D0}" type="slidenum">
              <a:rPr lang="es-MX" smtClean="0"/>
              <a:t>34</a:t>
            </a:fld>
            <a:endParaRPr lang="es-MX"/>
          </a:p>
        </p:txBody>
      </p:sp>
    </p:spTree>
    <p:extLst>
      <p:ext uri="{BB962C8B-B14F-4D97-AF65-F5344CB8AC3E}">
        <p14:creationId xmlns:p14="http://schemas.microsoft.com/office/powerpoint/2010/main" val="35364194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1981200" y="-785813"/>
            <a:ext cx="8229600" cy="571500"/>
          </a:xfrm>
        </p:spPr>
        <p:txBody>
          <a:bodyPr>
            <a:normAutofit fontScale="90000"/>
          </a:bodyPr>
          <a:lstStyle/>
          <a:p>
            <a:r>
              <a:rPr lang="es-MX" smtClean="0"/>
              <a:t/>
            </a:r>
            <a:br>
              <a:rPr lang="es-MX" smtClean="0"/>
            </a:br>
            <a:endParaRPr lang="es-MX" smtClean="0"/>
          </a:p>
        </p:txBody>
      </p:sp>
      <p:sp>
        <p:nvSpPr>
          <p:cNvPr id="20483" name="2 Marcador de contenido"/>
          <p:cNvSpPr>
            <a:spLocks noGrp="1"/>
          </p:cNvSpPr>
          <p:nvPr>
            <p:ph idx="1"/>
          </p:nvPr>
        </p:nvSpPr>
        <p:spPr>
          <a:xfrm>
            <a:off x="385011" y="1608848"/>
            <a:ext cx="5422233" cy="3640303"/>
          </a:xfrm>
        </p:spPr>
        <p:txBody>
          <a:bodyPr/>
          <a:lstStyle/>
          <a:p>
            <a:pPr marL="801688" lvl="1" indent="-401638" algn="just">
              <a:buNone/>
            </a:pPr>
            <a:r>
              <a:rPr lang="es-MX" dirty="0" smtClean="0">
                <a:solidFill>
                  <a:schemeClr val="tx1">
                    <a:lumMod val="95000"/>
                    <a:lumOff val="5000"/>
                  </a:schemeClr>
                </a:solidFill>
              </a:rPr>
              <a:t>iv. La función siempre es creciente o decreciente (para cualquier valor de </a:t>
            </a:r>
            <a:r>
              <a:rPr lang="es-MX" i="1" dirty="0" smtClean="0">
                <a:solidFill>
                  <a:schemeClr val="tx1">
                    <a:lumMod val="95000"/>
                    <a:lumOff val="5000"/>
                  </a:schemeClr>
                </a:solidFill>
                <a:latin typeface="Times New Roman" panose="02020603050405020304" pitchFamily="18" charset="0"/>
                <a:cs typeface="Times New Roman" panose="02020603050405020304" pitchFamily="18" charset="0"/>
              </a:rPr>
              <a:t>x</a:t>
            </a:r>
            <a:r>
              <a:rPr lang="es-MX" dirty="0" smtClean="0">
                <a:solidFill>
                  <a:schemeClr val="tx1">
                    <a:lumMod val="95000"/>
                    <a:lumOff val="5000"/>
                  </a:schemeClr>
                </a:solidFill>
              </a:rPr>
              <a:t>) dependiendo de los valores de la base “</a:t>
            </a:r>
            <a:r>
              <a:rPr lang="es-MX" i="1" dirty="0">
                <a:solidFill>
                  <a:schemeClr val="tx1">
                    <a:lumMod val="95000"/>
                    <a:lumOff val="5000"/>
                  </a:schemeClr>
                </a:solidFill>
                <a:latin typeface="Times New Roman" panose="02020603050405020304" pitchFamily="18" charset="0"/>
                <a:cs typeface="Times New Roman" panose="02020603050405020304" pitchFamily="18" charset="0"/>
              </a:rPr>
              <a:t>a</a:t>
            </a:r>
            <a:r>
              <a:rPr lang="es-MX" dirty="0" smtClean="0">
                <a:solidFill>
                  <a:schemeClr val="tx1">
                    <a:lumMod val="95000"/>
                    <a:lumOff val="5000"/>
                  </a:schemeClr>
                </a:solidFill>
              </a:rPr>
              <a:t>”. La función es creciente si </a:t>
            </a:r>
            <a:r>
              <a:rPr lang="es-MX" i="1" dirty="0" smtClean="0">
                <a:solidFill>
                  <a:schemeClr val="tx1">
                    <a:lumMod val="95000"/>
                    <a:lumOff val="5000"/>
                  </a:schemeClr>
                </a:solidFill>
                <a:latin typeface="Times New Roman" panose="02020603050405020304" pitchFamily="18" charset="0"/>
                <a:cs typeface="Times New Roman" panose="02020603050405020304" pitchFamily="18" charset="0"/>
              </a:rPr>
              <a:t>a</a:t>
            </a:r>
            <a:r>
              <a:rPr lang="es-MX" dirty="0" smtClean="0">
                <a:solidFill>
                  <a:schemeClr val="tx1">
                    <a:lumMod val="95000"/>
                    <a:lumOff val="5000"/>
                  </a:schemeClr>
                </a:solidFill>
                <a:latin typeface="Times New Roman" panose="02020603050405020304" pitchFamily="18" charset="0"/>
                <a:cs typeface="Times New Roman" panose="02020603050405020304" pitchFamily="18" charset="0"/>
              </a:rPr>
              <a:t> &gt; 1</a:t>
            </a:r>
            <a:r>
              <a:rPr lang="es-MX" dirty="0" smtClean="0">
                <a:solidFill>
                  <a:schemeClr val="tx1">
                    <a:lumMod val="95000"/>
                    <a:lumOff val="5000"/>
                  </a:schemeClr>
                </a:solidFill>
              </a:rPr>
              <a:t>, y es decreciente si </a:t>
            </a:r>
            <a:r>
              <a:rPr lang="es-MX" dirty="0" smtClean="0">
                <a:solidFill>
                  <a:schemeClr val="tx1">
                    <a:lumMod val="95000"/>
                    <a:lumOff val="5000"/>
                  </a:schemeClr>
                </a:solidFill>
                <a:latin typeface="Times New Roman" panose="02020603050405020304" pitchFamily="18" charset="0"/>
                <a:cs typeface="Times New Roman" panose="02020603050405020304" pitchFamily="18" charset="0"/>
              </a:rPr>
              <a:t>0 &lt; </a:t>
            </a:r>
            <a:r>
              <a:rPr lang="es-MX" i="1" dirty="0" smtClean="0">
                <a:solidFill>
                  <a:schemeClr val="tx1">
                    <a:lumMod val="95000"/>
                    <a:lumOff val="5000"/>
                  </a:schemeClr>
                </a:solidFill>
                <a:latin typeface="Times New Roman" panose="02020603050405020304" pitchFamily="18" charset="0"/>
                <a:cs typeface="Times New Roman" panose="02020603050405020304" pitchFamily="18" charset="0"/>
              </a:rPr>
              <a:t>a</a:t>
            </a:r>
            <a:r>
              <a:rPr lang="es-MX" dirty="0" smtClean="0">
                <a:solidFill>
                  <a:schemeClr val="tx1">
                    <a:lumMod val="95000"/>
                    <a:lumOff val="5000"/>
                  </a:schemeClr>
                </a:solidFill>
                <a:latin typeface="Times New Roman" panose="02020603050405020304" pitchFamily="18" charset="0"/>
                <a:cs typeface="Times New Roman" panose="02020603050405020304" pitchFamily="18" charset="0"/>
              </a:rPr>
              <a:t> &lt; 1</a:t>
            </a:r>
          </a:p>
          <a:p>
            <a:pPr marL="400050" lvl="1" indent="0" algn="just">
              <a:buNone/>
            </a:pPr>
            <a:endParaRPr lang="es-MX" dirty="0" smtClean="0">
              <a:solidFill>
                <a:schemeClr val="tx1">
                  <a:lumMod val="95000"/>
                  <a:lumOff val="5000"/>
                </a:schemeClr>
              </a:solidFill>
            </a:endParaRPr>
          </a:p>
          <a:p>
            <a:pPr marL="400050" lvl="1" indent="0" algn="just">
              <a:buNone/>
            </a:pPr>
            <a:r>
              <a:rPr lang="es-MX" dirty="0" smtClean="0">
                <a:solidFill>
                  <a:schemeClr val="tx1">
                    <a:lumMod val="95000"/>
                    <a:lumOff val="5000"/>
                  </a:schemeClr>
                </a:solidFill>
              </a:rPr>
              <a:t>v. El eje </a:t>
            </a:r>
            <a:r>
              <a:rPr lang="es-MX" i="1" dirty="0" smtClean="0">
                <a:solidFill>
                  <a:schemeClr val="tx1">
                    <a:lumMod val="95000"/>
                    <a:lumOff val="5000"/>
                  </a:schemeClr>
                </a:solidFill>
                <a:latin typeface="Times New Roman" panose="02020603050405020304" pitchFamily="18" charset="0"/>
                <a:cs typeface="Times New Roman" panose="02020603050405020304" pitchFamily="18" charset="0"/>
              </a:rPr>
              <a:t>x</a:t>
            </a:r>
            <a:r>
              <a:rPr lang="es-MX" dirty="0" smtClean="0">
                <a:solidFill>
                  <a:schemeClr val="tx1">
                    <a:lumMod val="95000"/>
                    <a:lumOff val="5000"/>
                  </a:schemeClr>
                </a:solidFill>
              </a:rPr>
              <a:t> es una asíntota (hacia la izquierda si </a:t>
            </a:r>
            <a:r>
              <a:rPr lang="es-MX" i="1" dirty="0" smtClean="0">
                <a:solidFill>
                  <a:schemeClr val="tx1">
                    <a:lumMod val="95000"/>
                    <a:lumOff val="5000"/>
                  </a:schemeClr>
                </a:solidFill>
                <a:latin typeface="Times New Roman" panose="02020603050405020304" pitchFamily="18" charset="0"/>
                <a:cs typeface="Times New Roman" panose="02020603050405020304" pitchFamily="18" charset="0"/>
              </a:rPr>
              <a:t>a</a:t>
            </a:r>
            <a:r>
              <a:rPr lang="es-MX" dirty="0" smtClean="0">
                <a:solidFill>
                  <a:schemeClr val="tx1">
                    <a:lumMod val="95000"/>
                    <a:lumOff val="5000"/>
                  </a:schemeClr>
                </a:solidFill>
                <a:latin typeface="Times New Roman" panose="02020603050405020304" pitchFamily="18" charset="0"/>
                <a:cs typeface="Times New Roman" panose="02020603050405020304" pitchFamily="18" charset="0"/>
              </a:rPr>
              <a:t> &gt; 1   </a:t>
            </a:r>
            <a:r>
              <a:rPr lang="es-MX" dirty="0" smtClean="0">
                <a:solidFill>
                  <a:schemeClr val="tx1">
                    <a:lumMod val="95000"/>
                    <a:lumOff val="5000"/>
                  </a:schemeClr>
                </a:solidFill>
              </a:rPr>
              <a:t>y hacia la derecha si </a:t>
            </a:r>
            <a:r>
              <a:rPr lang="es-MX" i="1" dirty="0" smtClean="0">
                <a:solidFill>
                  <a:schemeClr val="tx1">
                    <a:lumMod val="95000"/>
                    <a:lumOff val="5000"/>
                  </a:schemeClr>
                </a:solidFill>
                <a:latin typeface="Times New Roman" panose="02020603050405020304" pitchFamily="18" charset="0"/>
                <a:cs typeface="Times New Roman" panose="02020603050405020304" pitchFamily="18" charset="0"/>
              </a:rPr>
              <a:t>a</a:t>
            </a:r>
            <a:r>
              <a:rPr lang="es-MX" dirty="0" smtClean="0">
                <a:solidFill>
                  <a:schemeClr val="tx1">
                    <a:lumMod val="95000"/>
                    <a:lumOff val="5000"/>
                  </a:schemeClr>
                </a:solidFill>
                <a:latin typeface="Times New Roman" panose="02020603050405020304" pitchFamily="18" charset="0"/>
                <a:cs typeface="Times New Roman" panose="02020603050405020304" pitchFamily="18" charset="0"/>
              </a:rPr>
              <a:t> &lt; 1</a:t>
            </a:r>
          </a:p>
        </p:txBody>
      </p:sp>
      <p:pic>
        <p:nvPicPr>
          <p:cNvPr id="2" name="Imagen 1"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48933" y="1071000"/>
            <a:ext cx="5308716" cy="4716000"/>
          </a:xfrm>
          <a:prstGeom prst="rect">
            <a:avLst/>
          </a:prstGeom>
        </p:spPr>
      </p:pic>
      <p:sp>
        <p:nvSpPr>
          <p:cNvPr id="3" name="Marcador de número de diapositiva 2"/>
          <p:cNvSpPr>
            <a:spLocks noGrp="1"/>
          </p:cNvSpPr>
          <p:nvPr>
            <p:ph type="sldNum" sz="quarter" idx="12"/>
          </p:nvPr>
        </p:nvSpPr>
        <p:spPr/>
        <p:txBody>
          <a:bodyPr/>
          <a:lstStyle/>
          <a:p>
            <a:fld id="{03AFEF53-0496-429C-AE83-CAA04853D0D0}" type="slidenum">
              <a:rPr lang="es-MX" smtClean="0"/>
              <a:t>35</a:t>
            </a:fld>
            <a:endParaRPr lang="es-MX"/>
          </a:p>
        </p:txBody>
      </p:sp>
    </p:spTree>
    <p:extLst>
      <p:ext uri="{BB962C8B-B14F-4D97-AF65-F5344CB8AC3E}">
        <p14:creationId xmlns:p14="http://schemas.microsoft.com/office/powerpoint/2010/main" val="25738107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86159"/>
          </a:xfrm>
        </p:spPr>
        <p:txBody>
          <a:bodyPr>
            <a:normAutofit/>
          </a:bodyPr>
          <a:lstStyle/>
          <a:p>
            <a:pPr algn="ctr"/>
            <a:r>
              <a:rPr lang="es-MX" sz="3600" b="1" dirty="0">
                <a:solidFill>
                  <a:srgbClr val="C00000"/>
                </a:solidFill>
                <a:effectLst>
                  <a:outerShdw blurRad="38100" dist="38100" dir="2700000" algn="tl">
                    <a:srgbClr val="000000">
                      <a:alpha val="43137"/>
                    </a:srgbClr>
                  </a:outerShdw>
                </a:effectLst>
              </a:rPr>
              <a:t>Propiedades de la función exponencial </a:t>
            </a:r>
            <a:r>
              <a:rPr lang="es-MX" sz="3600"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t>
            </a:r>
            <a:r>
              <a:rPr lang="es-MX"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s-MX" sz="3600" b="1"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r>
              <a:rPr lang="es-MX"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es-MX" sz="3600" b="1" i="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t>
            </a:r>
            <a:r>
              <a:rPr lang="es-MX" sz="3600" b="1" i="1" baseline="30000"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x</a:t>
            </a:r>
            <a:endParaRPr lang="es-MX" sz="3600" b="1" i="1" baseline="300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838200" y="1572126"/>
            <a:ext cx="10515600" cy="4604837"/>
          </a:xfrm>
        </p:spPr>
        <p:txBody>
          <a:bodyPr>
            <a:normAutofit/>
          </a:bodyPr>
          <a:lstStyle/>
          <a:p>
            <a:pPr marL="514350" indent="-514350">
              <a:lnSpc>
                <a:spcPct val="100000"/>
              </a:lnSpc>
              <a:buFont typeface="+mj-lt"/>
              <a:buAutoNum type="arabicPeriod"/>
            </a:pPr>
            <a:r>
              <a:rPr lang="es-MX" sz="2400" dirty="0" smtClean="0"/>
              <a:t>El </a:t>
            </a:r>
            <a:r>
              <a:rPr lang="es-MX" sz="2400" dirty="0"/>
              <a:t>dominio de una función exponencial es el conjunto de todos los </a:t>
            </a:r>
            <a:r>
              <a:rPr lang="es-MX" sz="2400" dirty="0" smtClean="0"/>
              <a:t>números reales</a:t>
            </a:r>
            <a:r>
              <a:rPr lang="es-MX" sz="2400" dirty="0"/>
              <a:t>. El rango es el conjunto de todos los números positivos.</a:t>
            </a:r>
          </a:p>
          <a:p>
            <a:pPr marL="514350" indent="-514350">
              <a:lnSpc>
                <a:spcPct val="100000"/>
              </a:lnSpc>
              <a:buFont typeface="+mj-lt"/>
              <a:buAutoNum type="arabicPeriod"/>
            </a:pPr>
            <a:r>
              <a:rPr lang="es-MX" sz="2400" dirty="0" smtClean="0"/>
              <a:t>La </a:t>
            </a:r>
            <a:r>
              <a:rPr lang="es-MX" sz="2400" dirty="0"/>
              <a:t>gráfica de </a:t>
            </a:r>
            <a:r>
              <a:rPr lang="es-MX" sz="2400" i="1" dirty="0" smtClean="0">
                <a:latin typeface="Times New Roman" panose="02020603050405020304" pitchFamily="18" charset="0"/>
                <a:cs typeface="Times New Roman" panose="02020603050405020304" pitchFamily="18" charset="0"/>
              </a:rPr>
              <a:t>f</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 </a:t>
            </a:r>
            <a:r>
              <a:rPr lang="es-MX" sz="2400" i="1" dirty="0" err="1" smtClean="0">
                <a:latin typeface="Times New Roman" panose="02020603050405020304" pitchFamily="18" charset="0"/>
                <a:cs typeface="Times New Roman" panose="02020603050405020304" pitchFamily="18" charset="0"/>
              </a:rPr>
              <a:t>b</a:t>
            </a:r>
            <a:r>
              <a:rPr lang="es-MX" sz="2400" i="1" baseline="30000" dirty="0" err="1" smtClean="0">
                <a:latin typeface="Times New Roman" panose="02020603050405020304" pitchFamily="18" charset="0"/>
                <a:cs typeface="Times New Roman" panose="02020603050405020304" pitchFamily="18" charset="0"/>
              </a:rPr>
              <a:t>x</a:t>
            </a:r>
            <a:r>
              <a:rPr lang="es-MX" sz="2400" dirty="0" smtClean="0">
                <a:latin typeface="Times New Roman" panose="02020603050405020304" pitchFamily="18" charset="0"/>
                <a:cs typeface="Times New Roman" panose="02020603050405020304" pitchFamily="18" charset="0"/>
              </a:rPr>
              <a:t> </a:t>
            </a:r>
            <a:r>
              <a:rPr lang="es-MX" sz="2400" dirty="0" smtClean="0"/>
              <a:t>tiene </a:t>
            </a:r>
            <a:r>
              <a:rPr lang="es-MX" sz="2400" dirty="0"/>
              <a:t>intersección con el eje </a:t>
            </a:r>
            <a:r>
              <a:rPr lang="es-MX" sz="2400" i="1" dirty="0">
                <a:latin typeface="Times New Roman" panose="02020603050405020304" pitchFamily="18" charset="0"/>
                <a:cs typeface="Times New Roman" panose="02020603050405020304" pitchFamily="18" charset="0"/>
              </a:rPr>
              <a:t>y </a:t>
            </a:r>
            <a:r>
              <a:rPr lang="es-MX" sz="2400" dirty="0" smtClean="0">
                <a:latin typeface="Times New Roman" panose="02020603050405020304" pitchFamily="18" charset="0"/>
                <a:cs typeface="Times New Roman" panose="02020603050405020304" pitchFamily="18" charset="0"/>
              </a:rPr>
              <a:t>(0,1)</a:t>
            </a:r>
            <a:r>
              <a:rPr lang="es-MX" sz="2400" dirty="0" smtClean="0"/>
              <a:t>. No </a:t>
            </a:r>
            <a:r>
              <a:rPr lang="es-MX" sz="2400" dirty="0"/>
              <a:t>existe intersección con el eje </a:t>
            </a:r>
            <a:r>
              <a:rPr lang="es-MX" sz="2400" i="1" dirty="0">
                <a:latin typeface="Times New Roman" panose="02020603050405020304" pitchFamily="18" charset="0"/>
                <a:cs typeface="Times New Roman" panose="02020603050405020304" pitchFamily="18" charset="0"/>
              </a:rPr>
              <a:t>x</a:t>
            </a:r>
            <a:r>
              <a:rPr lang="es-MX" sz="2400" dirty="0"/>
              <a:t>.</a:t>
            </a:r>
          </a:p>
          <a:p>
            <a:pPr marL="514350" indent="-514350">
              <a:lnSpc>
                <a:spcPct val="100000"/>
              </a:lnSpc>
              <a:buFont typeface="+mj-lt"/>
              <a:buAutoNum type="arabicPeriod"/>
            </a:pPr>
            <a:r>
              <a:rPr lang="es-MX" sz="2400" dirty="0" smtClean="0"/>
              <a:t>Si </a:t>
            </a:r>
            <a:r>
              <a:rPr lang="es-MX" sz="2400" i="1" dirty="0" smtClean="0">
                <a:latin typeface="Times New Roman" panose="02020603050405020304" pitchFamily="18" charset="0"/>
                <a:cs typeface="Times New Roman" panose="02020603050405020304" pitchFamily="18" charset="0"/>
              </a:rPr>
              <a:t>b</a:t>
            </a:r>
            <a:r>
              <a:rPr lang="es-MX" sz="2400" dirty="0" smtClean="0">
                <a:latin typeface="Times New Roman" panose="02020603050405020304" pitchFamily="18" charset="0"/>
                <a:cs typeface="Times New Roman" panose="02020603050405020304" pitchFamily="18" charset="0"/>
              </a:rPr>
              <a:t> &gt; 0</a:t>
            </a:r>
            <a:r>
              <a:rPr lang="es-MX" sz="2400" dirty="0" smtClean="0"/>
              <a:t>, la </a:t>
            </a:r>
            <a:r>
              <a:rPr lang="es-MX" sz="2400" dirty="0"/>
              <a:t>gráfica </a:t>
            </a:r>
            <a:r>
              <a:rPr lang="es-MX" sz="2400" i="1" dirty="0"/>
              <a:t>asciende </a:t>
            </a:r>
            <a:r>
              <a:rPr lang="es-MX" sz="2400" dirty="0"/>
              <a:t>de izquierda a derecha</a:t>
            </a:r>
            <a:r>
              <a:rPr lang="es-MX" sz="2400" dirty="0" smtClean="0"/>
              <a:t>. Si </a:t>
            </a:r>
            <a:r>
              <a:rPr lang="es-MX" sz="2400" i="1" dirty="0" smtClean="0">
                <a:latin typeface="Times New Roman" panose="02020603050405020304" pitchFamily="18" charset="0"/>
                <a:cs typeface="Times New Roman" panose="02020603050405020304" pitchFamily="18" charset="0"/>
              </a:rPr>
              <a:t>b</a:t>
            </a:r>
            <a:r>
              <a:rPr lang="es-MX" sz="2400" dirty="0" smtClean="0">
                <a:latin typeface="Times New Roman" panose="02020603050405020304" pitchFamily="18" charset="0"/>
                <a:cs typeface="Times New Roman" panose="02020603050405020304" pitchFamily="18" charset="0"/>
              </a:rPr>
              <a:t> &lt; 0</a:t>
            </a:r>
            <a:r>
              <a:rPr lang="es-MX" sz="2400" dirty="0" smtClean="0"/>
              <a:t>, la </a:t>
            </a:r>
            <a:r>
              <a:rPr lang="es-MX" sz="2400" dirty="0"/>
              <a:t>gráfica </a:t>
            </a:r>
            <a:r>
              <a:rPr lang="es-MX" sz="2400" i="1" dirty="0"/>
              <a:t>desciende </a:t>
            </a:r>
            <a:r>
              <a:rPr lang="es-MX" sz="2400" dirty="0"/>
              <a:t>de izquierda a derecha.</a:t>
            </a:r>
          </a:p>
          <a:p>
            <a:pPr marL="514350" indent="-514350">
              <a:lnSpc>
                <a:spcPct val="100000"/>
              </a:lnSpc>
              <a:buFont typeface="+mj-lt"/>
              <a:buAutoNum type="arabicPeriod"/>
            </a:pPr>
            <a:r>
              <a:rPr lang="es-MX" sz="2400" dirty="0" smtClean="0"/>
              <a:t>Si </a:t>
            </a:r>
            <a:r>
              <a:rPr lang="es-MX" sz="2400" i="1" dirty="0" smtClean="0">
                <a:latin typeface="Times New Roman" panose="02020603050405020304" pitchFamily="18" charset="0"/>
                <a:cs typeface="Times New Roman" panose="02020603050405020304" pitchFamily="18" charset="0"/>
              </a:rPr>
              <a:t>b</a:t>
            </a:r>
            <a:r>
              <a:rPr lang="es-MX" sz="2400" dirty="0" smtClean="0">
                <a:latin typeface="Times New Roman" panose="02020603050405020304" pitchFamily="18" charset="0"/>
                <a:cs typeface="Times New Roman" panose="02020603050405020304" pitchFamily="18" charset="0"/>
              </a:rPr>
              <a:t> &gt; 1</a:t>
            </a:r>
            <a:r>
              <a:rPr lang="es-MX" sz="2400" dirty="0" smtClean="0"/>
              <a:t>, </a:t>
            </a:r>
            <a:r>
              <a:rPr lang="es-MX" sz="2400" dirty="0"/>
              <a:t>la gráfica se aproxima al eje </a:t>
            </a:r>
            <a:r>
              <a:rPr lang="es-MX" sz="2400" i="1" dirty="0">
                <a:latin typeface="Times New Roman" panose="02020603050405020304" pitchFamily="18" charset="0"/>
                <a:cs typeface="Times New Roman" panose="02020603050405020304" pitchFamily="18" charset="0"/>
              </a:rPr>
              <a:t>x</a:t>
            </a:r>
            <a:r>
              <a:rPr lang="es-MX" sz="2400" i="1" dirty="0"/>
              <a:t> </a:t>
            </a:r>
            <a:r>
              <a:rPr lang="es-MX" sz="2400" dirty="0"/>
              <a:t>conforme </a:t>
            </a:r>
            <a:r>
              <a:rPr lang="es-MX" sz="2400" i="1" dirty="0">
                <a:latin typeface="Times New Roman" panose="02020603050405020304" pitchFamily="18" charset="0"/>
                <a:cs typeface="Times New Roman" panose="02020603050405020304" pitchFamily="18" charset="0"/>
              </a:rPr>
              <a:t>x</a:t>
            </a:r>
            <a:r>
              <a:rPr lang="es-MX" sz="2400" i="1" dirty="0"/>
              <a:t> </a:t>
            </a:r>
            <a:r>
              <a:rPr lang="es-MX" sz="2400" dirty="0"/>
              <a:t>toma valores negativos </a:t>
            </a:r>
            <a:r>
              <a:rPr lang="es-MX" sz="2400" dirty="0" smtClean="0"/>
              <a:t>cada vez </a:t>
            </a:r>
            <a:r>
              <a:rPr lang="es-MX" sz="2400" dirty="0"/>
              <a:t>más grandes en valor absoluto.</a:t>
            </a:r>
          </a:p>
          <a:p>
            <a:pPr marL="546100" indent="0">
              <a:lnSpc>
                <a:spcPct val="100000"/>
              </a:lnSpc>
              <a:buNone/>
            </a:pPr>
            <a:r>
              <a:rPr lang="es-MX" sz="2400" dirty="0" smtClean="0"/>
              <a:t>Si </a:t>
            </a:r>
            <a:r>
              <a:rPr lang="es-MX" sz="2400" dirty="0" smtClean="0">
                <a:latin typeface="Times New Roman" panose="02020603050405020304" pitchFamily="18" charset="0"/>
                <a:cs typeface="Times New Roman" panose="02020603050405020304" pitchFamily="18" charset="0"/>
              </a:rPr>
              <a:t>0 &lt; </a:t>
            </a:r>
            <a:r>
              <a:rPr lang="es-MX" sz="2400" i="1" dirty="0" smtClean="0">
                <a:latin typeface="Times New Roman" panose="02020603050405020304" pitchFamily="18" charset="0"/>
                <a:cs typeface="Times New Roman" panose="02020603050405020304" pitchFamily="18" charset="0"/>
              </a:rPr>
              <a:t>b </a:t>
            </a:r>
            <a:r>
              <a:rPr lang="es-MX" sz="2400" dirty="0" smtClean="0">
                <a:latin typeface="Times New Roman" panose="02020603050405020304" pitchFamily="18" charset="0"/>
                <a:cs typeface="Times New Roman" panose="02020603050405020304" pitchFamily="18" charset="0"/>
              </a:rPr>
              <a:t>&lt; 1</a:t>
            </a:r>
            <a:r>
              <a:rPr lang="es-MX" sz="2400" dirty="0" smtClean="0"/>
              <a:t>, </a:t>
            </a:r>
            <a:r>
              <a:rPr lang="es-MX" sz="2400" dirty="0"/>
              <a:t>la gráfica se aproxima al eje </a:t>
            </a:r>
            <a:r>
              <a:rPr lang="es-MX" sz="2400" i="1" dirty="0">
                <a:latin typeface="Times New Roman" panose="02020603050405020304" pitchFamily="18" charset="0"/>
                <a:cs typeface="Times New Roman" panose="02020603050405020304" pitchFamily="18" charset="0"/>
              </a:rPr>
              <a:t>x</a:t>
            </a:r>
            <a:r>
              <a:rPr lang="es-MX" sz="2400" i="1" dirty="0"/>
              <a:t> </a:t>
            </a:r>
            <a:r>
              <a:rPr lang="es-MX" sz="2400" dirty="0"/>
              <a:t>conforme </a:t>
            </a:r>
            <a:r>
              <a:rPr lang="es-MX" sz="2400" i="1" dirty="0">
                <a:latin typeface="Times New Roman" panose="02020603050405020304" pitchFamily="18" charset="0"/>
                <a:cs typeface="Times New Roman" panose="02020603050405020304" pitchFamily="18" charset="0"/>
              </a:rPr>
              <a:t>x</a:t>
            </a:r>
            <a:r>
              <a:rPr lang="es-MX" sz="2400" i="1" dirty="0"/>
              <a:t> </a:t>
            </a:r>
            <a:r>
              <a:rPr lang="es-MX" sz="2400" dirty="0"/>
              <a:t>toma valores </a:t>
            </a:r>
            <a:r>
              <a:rPr lang="es-MX" sz="2400" dirty="0" smtClean="0"/>
              <a:t>positivos cada </a:t>
            </a:r>
            <a:r>
              <a:rPr lang="es-MX" sz="2400" dirty="0"/>
              <a:t>vez más grandes.</a:t>
            </a:r>
          </a:p>
        </p:txBody>
      </p:sp>
      <p:sp>
        <p:nvSpPr>
          <p:cNvPr id="4" name="Marcador de número de diapositiva 3"/>
          <p:cNvSpPr>
            <a:spLocks noGrp="1"/>
          </p:cNvSpPr>
          <p:nvPr>
            <p:ph type="sldNum" sz="quarter" idx="12"/>
          </p:nvPr>
        </p:nvSpPr>
        <p:spPr/>
        <p:txBody>
          <a:bodyPr/>
          <a:lstStyle/>
          <a:p>
            <a:fld id="{03AFEF53-0496-429C-AE83-CAA04853D0D0}" type="slidenum">
              <a:rPr lang="es-MX" smtClean="0"/>
              <a:t>36</a:t>
            </a:fld>
            <a:endParaRPr lang="es-MX"/>
          </a:p>
        </p:txBody>
      </p:sp>
    </p:spTree>
    <p:extLst>
      <p:ext uri="{BB962C8B-B14F-4D97-AF65-F5344CB8AC3E}">
        <p14:creationId xmlns:p14="http://schemas.microsoft.com/office/powerpoint/2010/main" val="2381401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solidFill>
                  <a:srgbClr val="C00000"/>
                </a:solidFill>
                <a:effectLst>
                  <a:outerShdw blurRad="38100" dist="38100" dir="2700000" algn="tl">
                    <a:srgbClr val="000000">
                      <a:alpha val="43137"/>
                    </a:srgbClr>
                  </a:outerShdw>
                </a:effectLst>
              </a:rPr>
              <a:t>Reglas de los exponentes</a:t>
            </a:r>
            <a:endParaRPr lang="es-MX" sz="3600" b="1" dirty="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Marcador de contenido 2"/>
              <p:cNvSpPr>
                <a:spLocks noGrp="1"/>
              </p:cNvSpPr>
              <p:nvPr>
                <p:ph sz="half" idx="1"/>
              </p:nvPr>
            </p:nvSpPr>
            <p:spPr>
              <a:xfrm>
                <a:off x="1909010" y="1825625"/>
                <a:ext cx="4110789" cy="4351338"/>
              </a:xfrm>
            </p:spPr>
            <p:txBody>
              <a:bodyPr>
                <a:normAutofit fontScale="92500" lnSpcReduction="10000"/>
              </a:bodyPr>
              <a:lstStyle/>
              <a:p>
                <a:pPr marL="0" indent="0">
                  <a:lnSpc>
                    <a:spcPct val="100000"/>
                  </a:lnSpc>
                  <a:spcAft>
                    <a:spcPts val="600"/>
                  </a:spcAft>
                  <a:buNone/>
                </a:pPr>
                <a:r>
                  <a:rPr lang="es-MX" dirty="0" smtClean="0"/>
                  <a:t>1. </a:t>
                </a:r>
                <a14:m>
                  <m:oMath xmlns:m="http://schemas.openxmlformats.org/officeDocument/2006/math">
                    <m:sSup>
                      <m:sSupPr>
                        <m:ctrlPr>
                          <a:rPr lang="es-MX"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𝑚</m:t>
                        </m:r>
                      </m:sup>
                    </m:sSup>
                    <m:sSup>
                      <m:sSupPr>
                        <m:ctrlPr>
                          <a:rPr lang="es-MX"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𝑛</m:t>
                        </m:r>
                      </m:sup>
                    </m:sSup>
                    <m:r>
                      <a:rPr lang="es-MX" b="0" i="1" smtClean="0">
                        <a:latin typeface="Cambria Math" panose="02040503050406030204" pitchFamily="18" charset="0"/>
                      </a:rPr>
                      <m:t>=</m:t>
                    </m:r>
                    <m:sSup>
                      <m:sSupPr>
                        <m:ctrlPr>
                          <a:rPr lang="es-MX" b="0"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𝑚</m:t>
                        </m:r>
                        <m:r>
                          <a:rPr lang="es-MX" b="0" i="1" smtClean="0">
                            <a:latin typeface="Cambria Math" panose="02040503050406030204" pitchFamily="18" charset="0"/>
                          </a:rPr>
                          <m:t>+</m:t>
                        </m:r>
                        <m:r>
                          <a:rPr lang="es-MX" b="0" i="1" smtClean="0">
                            <a:latin typeface="Cambria Math" panose="02040503050406030204" pitchFamily="18" charset="0"/>
                          </a:rPr>
                          <m:t>𝑛</m:t>
                        </m:r>
                      </m:sup>
                    </m:sSup>
                  </m:oMath>
                </a14:m>
                <a:endParaRPr lang="es-MX" dirty="0" smtClean="0"/>
              </a:p>
              <a:p>
                <a:pPr marL="0" indent="0">
                  <a:lnSpc>
                    <a:spcPct val="100000"/>
                  </a:lnSpc>
                  <a:spcAft>
                    <a:spcPts val="600"/>
                  </a:spcAft>
                  <a:buNone/>
                </a:pPr>
                <a:endParaRPr lang="es-MX" dirty="0" smtClean="0"/>
              </a:p>
              <a:p>
                <a:pPr marL="0" indent="0">
                  <a:lnSpc>
                    <a:spcPct val="100000"/>
                  </a:lnSpc>
                  <a:spcAft>
                    <a:spcPts val="600"/>
                  </a:spcAft>
                  <a:buNone/>
                </a:pPr>
                <a:r>
                  <a:rPr lang="es-MX" dirty="0" smtClean="0"/>
                  <a:t>2. </a:t>
                </a:r>
                <a14:m>
                  <m:oMath xmlns:m="http://schemas.openxmlformats.org/officeDocument/2006/math">
                    <m:sSup>
                      <m:sSupPr>
                        <m:ctrlPr>
                          <a:rPr lang="es-MX" i="1" smtClean="0">
                            <a:latin typeface="Cambria Math" panose="02040503050406030204" pitchFamily="18" charset="0"/>
                          </a:rPr>
                        </m:ctrlPr>
                      </m:sSupPr>
                      <m:e>
                        <m:d>
                          <m:dPr>
                            <m:ctrlPr>
                              <a:rPr lang="es-MX" i="1">
                                <a:latin typeface="Cambria Math" panose="02040503050406030204" pitchFamily="18" charset="0"/>
                              </a:rPr>
                            </m:ctrlPr>
                          </m:dPr>
                          <m:e>
                            <m:sSup>
                              <m:sSupPr>
                                <m:ctrlPr>
                                  <a:rPr lang="es-MX" i="1">
                                    <a:latin typeface="Cambria Math" panose="02040503050406030204" pitchFamily="18" charset="0"/>
                                  </a:rPr>
                                </m:ctrlPr>
                              </m:sSupPr>
                              <m:e>
                                <m:r>
                                  <a:rPr lang="es-MX" i="1">
                                    <a:latin typeface="Cambria Math" panose="02040503050406030204" pitchFamily="18" charset="0"/>
                                  </a:rPr>
                                  <m:t>𝑎</m:t>
                                </m:r>
                              </m:e>
                              <m:sup>
                                <m:r>
                                  <a:rPr lang="es-MX" i="1">
                                    <a:latin typeface="Cambria Math" panose="02040503050406030204" pitchFamily="18" charset="0"/>
                                  </a:rPr>
                                  <m:t>𝑚</m:t>
                                </m:r>
                              </m:sup>
                            </m:sSup>
                          </m:e>
                        </m:d>
                      </m:e>
                      <m:sup>
                        <m:r>
                          <a:rPr lang="es-MX" b="0" i="1" smtClean="0">
                            <a:latin typeface="Cambria Math" panose="02040503050406030204" pitchFamily="18" charset="0"/>
                          </a:rPr>
                          <m:t>𝑛</m:t>
                        </m:r>
                      </m:sup>
                    </m:sSup>
                    <m:r>
                      <a:rPr lang="es-MX" b="0" i="1" smtClean="0">
                        <a:latin typeface="Cambria Math" panose="02040503050406030204" pitchFamily="18" charset="0"/>
                      </a:rPr>
                      <m:t>=</m:t>
                    </m:r>
                    <m:sSup>
                      <m:sSupPr>
                        <m:ctrlPr>
                          <a:rPr lang="es-MX" b="0"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𝑚𝑛</m:t>
                        </m:r>
                      </m:sup>
                    </m:sSup>
                  </m:oMath>
                </a14:m>
                <a:endParaRPr lang="es-MX" dirty="0" smtClean="0"/>
              </a:p>
              <a:p>
                <a:pPr marL="0" indent="0">
                  <a:lnSpc>
                    <a:spcPct val="100000"/>
                  </a:lnSpc>
                  <a:spcAft>
                    <a:spcPts val="600"/>
                  </a:spcAft>
                  <a:buNone/>
                </a:pPr>
                <a:endParaRPr lang="es-MX" dirty="0" smtClean="0"/>
              </a:p>
              <a:p>
                <a:pPr marL="0" indent="0">
                  <a:lnSpc>
                    <a:spcPct val="100000"/>
                  </a:lnSpc>
                  <a:spcAft>
                    <a:spcPts val="600"/>
                  </a:spcAft>
                  <a:buNone/>
                </a:pPr>
                <a:r>
                  <a:rPr lang="es-MX" dirty="0" smtClean="0"/>
                  <a:t>3. </a:t>
                </a:r>
                <a14:m>
                  <m:oMath xmlns:m="http://schemas.openxmlformats.org/officeDocument/2006/math">
                    <m:sSup>
                      <m:sSupPr>
                        <m:ctrlPr>
                          <a:rPr lang="es-MX" i="1" smtClean="0">
                            <a:latin typeface="Cambria Math" panose="02040503050406030204" pitchFamily="18" charset="0"/>
                          </a:rPr>
                        </m:ctrlPr>
                      </m:sSupPr>
                      <m:e>
                        <m:d>
                          <m:dPr>
                            <m:ctrlPr>
                              <a:rPr lang="es-MX" i="1">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panose="02040503050406030204" pitchFamily="18" charset="0"/>
                                  </a:rPr>
                                  <m:t>𝑎</m:t>
                                </m:r>
                              </m:num>
                              <m:den>
                                <m:r>
                                  <a:rPr lang="es-MX" i="1">
                                    <a:latin typeface="Cambria Math" panose="02040503050406030204" pitchFamily="18" charset="0"/>
                                  </a:rPr>
                                  <m:t>𝑏</m:t>
                                </m:r>
                              </m:den>
                            </m:f>
                          </m:e>
                        </m:d>
                      </m:e>
                      <m:sup>
                        <m:r>
                          <a:rPr lang="es-MX" b="0" i="1" smtClean="0">
                            <a:latin typeface="Cambria Math" panose="02040503050406030204" pitchFamily="18" charset="0"/>
                          </a:rPr>
                          <m:t>𝑛</m:t>
                        </m:r>
                      </m:sup>
                    </m:sSup>
                    <m:r>
                      <a:rPr lang="es-MX" b="0" i="1" smtClean="0">
                        <a:latin typeface="Cambria Math" panose="02040503050406030204" pitchFamily="18" charset="0"/>
                      </a:rPr>
                      <m:t>=</m:t>
                    </m:r>
                    <m:f>
                      <m:fPr>
                        <m:ctrlPr>
                          <a:rPr lang="es-MX" b="0" i="1" smtClean="0">
                            <a:latin typeface="Cambria Math" panose="02040503050406030204" pitchFamily="18" charset="0"/>
                          </a:rPr>
                        </m:ctrlPr>
                      </m:fPr>
                      <m:num>
                        <m:sSup>
                          <m:sSupPr>
                            <m:ctrlPr>
                              <a:rPr lang="es-MX" b="0"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𝑛</m:t>
                            </m:r>
                          </m:sup>
                        </m:sSup>
                      </m:num>
                      <m:den>
                        <m:sSup>
                          <m:sSupPr>
                            <m:ctrlPr>
                              <a:rPr lang="es-MX" b="0" i="1" smtClean="0">
                                <a:latin typeface="Cambria Math" panose="02040503050406030204" pitchFamily="18" charset="0"/>
                              </a:rPr>
                            </m:ctrlPr>
                          </m:sSupPr>
                          <m:e>
                            <m:r>
                              <a:rPr lang="es-MX" b="0" i="1" smtClean="0">
                                <a:latin typeface="Cambria Math" panose="02040503050406030204" pitchFamily="18" charset="0"/>
                              </a:rPr>
                              <m:t>𝑏</m:t>
                            </m:r>
                          </m:e>
                          <m:sup>
                            <m:r>
                              <a:rPr lang="es-MX" b="0" i="1" smtClean="0">
                                <a:latin typeface="Cambria Math" panose="02040503050406030204" pitchFamily="18" charset="0"/>
                              </a:rPr>
                              <m:t>𝑛</m:t>
                            </m:r>
                          </m:sup>
                        </m:sSup>
                      </m:den>
                    </m:f>
                  </m:oMath>
                </a14:m>
                <a:endParaRPr lang="es-MX" dirty="0" smtClean="0"/>
              </a:p>
              <a:p>
                <a:pPr marL="0" indent="0">
                  <a:lnSpc>
                    <a:spcPct val="100000"/>
                  </a:lnSpc>
                  <a:spcAft>
                    <a:spcPts val="600"/>
                  </a:spcAft>
                  <a:buNone/>
                </a:pPr>
                <a:endParaRPr lang="es-MX" dirty="0" smtClean="0"/>
              </a:p>
              <a:p>
                <a:pPr marL="0" indent="0">
                  <a:lnSpc>
                    <a:spcPct val="100000"/>
                  </a:lnSpc>
                  <a:spcAft>
                    <a:spcPts val="600"/>
                  </a:spcAft>
                  <a:buNone/>
                </a:pPr>
                <a:r>
                  <a:rPr lang="es-MX" dirty="0" smtClean="0"/>
                  <a:t>4. </a:t>
                </a:r>
                <a14:m>
                  <m:oMath xmlns:m="http://schemas.openxmlformats.org/officeDocument/2006/math">
                    <m:f>
                      <m:fPr>
                        <m:ctrlPr>
                          <a:rPr lang="es-MX" i="1" smtClean="0">
                            <a:latin typeface="Cambria Math" panose="02040503050406030204" pitchFamily="18" charset="0"/>
                          </a:rPr>
                        </m:ctrlPr>
                      </m:fPr>
                      <m:num>
                        <m:sSup>
                          <m:sSupPr>
                            <m:ctrlPr>
                              <a:rPr lang="es-MX"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𝑚</m:t>
                            </m:r>
                          </m:sup>
                        </m:sSup>
                      </m:num>
                      <m:den>
                        <m:sSup>
                          <m:sSupPr>
                            <m:ctrlPr>
                              <a:rPr lang="es-MX"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𝑛</m:t>
                            </m:r>
                          </m:sup>
                        </m:sSup>
                      </m:den>
                    </m:f>
                    <m:r>
                      <a:rPr lang="es-MX" b="0" i="1" smtClean="0">
                        <a:latin typeface="Cambria Math" panose="02040503050406030204" pitchFamily="18" charset="0"/>
                      </a:rPr>
                      <m:t>=</m:t>
                    </m:r>
                    <m:sSup>
                      <m:sSupPr>
                        <m:ctrlPr>
                          <a:rPr lang="es-MX" b="0"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𝑚</m:t>
                        </m:r>
                        <m:r>
                          <a:rPr lang="es-MX" b="0" i="1" smtClean="0">
                            <a:latin typeface="Cambria Math" panose="02040503050406030204" pitchFamily="18" charset="0"/>
                          </a:rPr>
                          <m:t>−</m:t>
                        </m:r>
                        <m:r>
                          <a:rPr lang="es-MX" b="0" i="1" smtClean="0">
                            <a:latin typeface="Cambria Math" panose="02040503050406030204" pitchFamily="18" charset="0"/>
                          </a:rPr>
                          <m:t>𝑛</m:t>
                        </m:r>
                      </m:sup>
                    </m:sSup>
                  </m:oMath>
                </a14:m>
                <a:endParaRPr lang="es-MX" dirty="0" smtClean="0"/>
              </a:p>
              <a:p>
                <a:pPr marL="514350" indent="-514350">
                  <a:buFont typeface="+mj-lt"/>
                  <a:buAutoNum type="arabicPeriod"/>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sz="half" idx="1"/>
              </p:nvPr>
            </p:nvSpPr>
            <p:spPr>
              <a:xfrm>
                <a:off x="1909010" y="1825625"/>
                <a:ext cx="4110789" cy="4351338"/>
              </a:xfrm>
              <a:blipFill rotWithShape="0">
                <a:blip r:embed="rId2"/>
                <a:stretch>
                  <a:fillRect l="-2671" t="-2101"/>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 name="Marcador de contenido 3"/>
              <p:cNvSpPr>
                <a:spLocks noGrp="1"/>
              </p:cNvSpPr>
              <p:nvPr>
                <p:ph sz="half" idx="2"/>
              </p:nvPr>
            </p:nvSpPr>
            <p:spPr>
              <a:xfrm>
                <a:off x="7243010" y="1825625"/>
                <a:ext cx="4110789" cy="4351338"/>
              </a:xfrm>
            </p:spPr>
            <p:txBody>
              <a:bodyPr>
                <a:normAutofit fontScale="92500" lnSpcReduction="10000"/>
              </a:bodyPr>
              <a:lstStyle/>
              <a:p>
                <a:pPr marL="0" indent="0">
                  <a:lnSpc>
                    <a:spcPct val="100000"/>
                  </a:lnSpc>
                  <a:spcAft>
                    <a:spcPts val="600"/>
                  </a:spcAft>
                  <a:buNone/>
                </a:pPr>
                <a:r>
                  <a:rPr lang="es-MX" dirty="0" smtClean="0"/>
                  <a:t>5. </a:t>
                </a:r>
                <a14:m>
                  <m:oMath xmlns:m="http://schemas.openxmlformats.org/officeDocument/2006/math">
                    <m:sSup>
                      <m:sSupPr>
                        <m:ctrlPr>
                          <a:rPr lang="es-MX" i="1" smtClean="0">
                            <a:latin typeface="Cambria Math" panose="02040503050406030204" pitchFamily="18" charset="0"/>
                          </a:rPr>
                        </m:ctrlPr>
                      </m:sSupPr>
                      <m:e>
                        <m:d>
                          <m:dPr>
                            <m:ctrlPr>
                              <a:rPr lang="es-MX" i="1" smtClean="0">
                                <a:latin typeface="Cambria Math" panose="02040503050406030204" pitchFamily="18" charset="0"/>
                              </a:rPr>
                            </m:ctrlPr>
                          </m:dPr>
                          <m:e>
                            <m:r>
                              <a:rPr lang="es-MX" b="0" i="1" smtClean="0">
                                <a:latin typeface="Cambria Math" panose="02040503050406030204" pitchFamily="18" charset="0"/>
                              </a:rPr>
                              <m:t>𝑎𝑏</m:t>
                            </m:r>
                          </m:e>
                        </m:d>
                      </m:e>
                      <m:sup>
                        <m:r>
                          <a:rPr lang="es-MX" b="0" i="1" smtClean="0">
                            <a:latin typeface="Cambria Math" panose="02040503050406030204" pitchFamily="18" charset="0"/>
                          </a:rPr>
                          <m:t>𝑛</m:t>
                        </m:r>
                      </m:sup>
                    </m:sSup>
                    <m:r>
                      <a:rPr lang="es-MX" b="0" i="1" smtClean="0">
                        <a:latin typeface="Cambria Math" panose="02040503050406030204" pitchFamily="18" charset="0"/>
                      </a:rPr>
                      <m:t>=</m:t>
                    </m:r>
                    <m:sSup>
                      <m:sSupPr>
                        <m:ctrlPr>
                          <a:rPr lang="es-MX" b="0"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𝑛</m:t>
                        </m:r>
                      </m:sup>
                    </m:sSup>
                    <m:sSup>
                      <m:sSupPr>
                        <m:ctrlPr>
                          <a:rPr lang="es-MX" b="0" i="1" smtClean="0">
                            <a:latin typeface="Cambria Math" panose="02040503050406030204" pitchFamily="18" charset="0"/>
                          </a:rPr>
                        </m:ctrlPr>
                      </m:sSupPr>
                      <m:e>
                        <m:r>
                          <a:rPr lang="es-MX" b="0" i="1" smtClean="0">
                            <a:latin typeface="Cambria Math" panose="02040503050406030204" pitchFamily="18" charset="0"/>
                          </a:rPr>
                          <m:t>𝑏</m:t>
                        </m:r>
                      </m:e>
                      <m:sup>
                        <m:r>
                          <a:rPr lang="es-MX" b="0" i="1" smtClean="0">
                            <a:latin typeface="Cambria Math" panose="02040503050406030204" pitchFamily="18" charset="0"/>
                          </a:rPr>
                          <m:t>𝑛</m:t>
                        </m:r>
                      </m:sup>
                    </m:sSup>
                  </m:oMath>
                </a14:m>
                <a:endParaRPr lang="es-MX" dirty="0" smtClean="0"/>
              </a:p>
              <a:p>
                <a:pPr marL="0" indent="0">
                  <a:lnSpc>
                    <a:spcPct val="100000"/>
                  </a:lnSpc>
                  <a:spcAft>
                    <a:spcPts val="600"/>
                  </a:spcAft>
                  <a:buNone/>
                </a:pPr>
                <a:endParaRPr lang="es-MX" dirty="0" smtClean="0"/>
              </a:p>
              <a:p>
                <a:pPr marL="0" indent="0">
                  <a:lnSpc>
                    <a:spcPct val="100000"/>
                  </a:lnSpc>
                  <a:spcAft>
                    <a:spcPts val="600"/>
                  </a:spcAft>
                  <a:buNone/>
                </a:pPr>
                <a:r>
                  <a:rPr lang="es-MX" dirty="0" smtClean="0"/>
                  <a:t>6. </a:t>
                </a:r>
                <a14:m>
                  <m:oMath xmlns:m="http://schemas.openxmlformats.org/officeDocument/2006/math">
                    <m:sSup>
                      <m:sSupPr>
                        <m:ctrlPr>
                          <a:rPr lang="es-MX"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1</m:t>
                        </m:r>
                      </m:sup>
                    </m:sSup>
                    <m:r>
                      <a:rPr lang="es-MX" b="0" i="1" smtClean="0">
                        <a:latin typeface="Cambria Math" panose="02040503050406030204" pitchFamily="18" charset="0"/>
                      </a:rPr>
                      <m:t>=</m:t>
                    </m:r>
                    <m:r>
                      <a:rPr lang="es-MX" b="0" i="1" smtClean="0">
                        <a:latin typeface="Cambria Math" panose="02040503050406030204" pitchFamily="18" charset="0"/>
                      </a:rPr>
                      <m:t>𝑎</m:t>
                    </m:r>
                  </m:oMath>
                </a14:m>
                <a:endParaRPr lang="es-MX" dirty="0" smtClean="0"/>
              </a:p>
              <a:p>
                <a:pPr marL="0" indent="0">
                  <a:lnSpc>
                    <a:spcPct val="100000"/>
                  </a:lnSpc>
                  <a:spcAft>
                    <a:spcPts val="600"/>
                  </a:spcAft>
                  <a:buNone/>
                </a:pPr>
                <a:endParaRPr lang="es-MX" dirty="0" smtClean="0"/>
              </a:p>
              <a:p>
                <a:pPr marL="0" indent="0">
                  <a:lnSpc>
                    <a:spcPct val="100000"/>
                  </a:lnSpc>
                  <a:spcAft>
                    <a:spcPts val="600"/>
                  </a:spcAft>
                  <a:buNone/>
                </a:pPr>
                <a:r>
                  <a:rPr lang="es-MX" dirty="0" smtClean="0"/>
                  <a:t>7. </a:t>
                </a:r>
                <a14:m>
                  <m:oMath xmlns:m="http://schemas.openxmlformats.org/officeDocument/2006/math">
                    <m:sSup>
                      <m:sSupPr>
                        <m:ctrlPr>
                          <a:rPr lang="es-MX"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0</m:t>
                        </m:r>
                      </m:sup>
                    </m:sSup>
                    <m:r>
                      <a:rPr lang="es-MX" b="0" i="1" smtClean="0">
                        <a:latin typeface="Cambria Math" panose="02040503050406030204" pitchFamily="18" charset="0"/>
                      </a:rPr>
                      <m:t>=1</m:t>
                    </m:r>
                  </m:oMath>
                </a14:m>
                <a:endParaRPr lang="es-MX" b="0" dirty="0" smtClean="0"/>
              </a:p>
              <a:p>
                <a:pPr marL="0" indent="0">
                  <a:lnSpc>
                    <a:spcPct val="100000"/>
                  </a:lnSpc>
                  <a:spcAft>
                    <a:spcPts val="600"/>
                  </a:spcAft>
                  <a:buNone/>
                </a:pPr>
                <a:endParaRPr lang="es-MX" dirty="0" smtClean="0"/>
              </a:p>
              <a:p>
                <a:pPr marL="0" indent="0">
                  <a:lnSpc>
                    <a:spcPct val="100000"/>
                  </a:lnSpc>
                  <a:spcAft>
                    <a:spcPts val="600"/>
                  </a:spcAft>
                  <a:buNone/>
                </a:pPr>
                <a:r>
                  <a:rPr lang="es-MX" dirty="0" smtClean="0"/>
                  <a:t>8. </a:t>
                </a:r>
                <a14:m>
                  <m:oMath xmlns:m="http://schemas.openxmlformats.org/officeDocument/2006/math">
                    <m:sSup>
                      <m:sSupPr>
                        <m:ctrlPr>
                          <a:rPr lang="es-MX"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m:t>
                        </m:r>
                        <m:r>
                          <a:rPr lang="es-MX" b="0" i="1" smtClean="0">
                            <a:latin typeface="Cambria Math" panose="02040503050406030204" pitchFamily="18" charset="0"/>
                          </a:rPr>
                          <m:t>𝑛</m:t>
                        </m:r>
                      </m:sup>
                    </m:sSup>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1</m:t>
                        </m:r>
                      </m:num>
                      <m:den>
                        <m:sSup>
                          <m:sSupPr>
                            <m:ctrlPr>
                              <a:rPr lang="es-MX" b="0" i="1" smtClean="0">
                                <a:latin typeface="Cambria Math" panose="02040503050406030204" pitchFamily="18" charset="0"/>
                              </a:rPr>
                            </m:ctrlPr>
                          </m:sSupPr>
                          <m:e>
                            <m:r>
                              <a:rPr lang="es-MX" b="0" i="1" smtClean="0">
                                <a:latin typeface="Cambria Math" panose="02040503050406030204" pitchFamily="18" charset="0"/>
                              </a:rPr>
                              <m:t>𝑎</m:t>
                            </m:r>
                          </m:e>
                          <m:sup>
                            <m:r>
                              <a:rPr lang="es-MX" b="0" i="1" smtClean="0">
                                <a:latin typeface="Cambria Math" panose="02040503050406030204" pitchFamily="18" charset="0"/>
                              </a:rPr>
                              <m:t>𝑛</m:t>
                            </m:r>
                          </m:sup>
                        </m:sSup>
                      </m:den>
                    </m:f>
                  </m:oMath>
                </a14:m>
                <a:endParaRPr lang="es-MX" dirty="0"/>
              </a:p>
            </p:txBody>
          </p:sp>
        </mc:Choice>
        <mc:Fallback xmlns="">
          <p:sp>
            <p:nvSpPr>
              <p:cNvPr id="4" name="Marcador de contenido 3"/>
              <p:cNvSpPr>
                <a:spLocks noGrp="1" noRot="1" noChangeAspect="1" noMove="1" noResize="1" noEditPoints="1" noAdjustHandles="1" noChangeArrowheads="1" noChangeShapeType="1" noTextEdit="1"/>
              </p:cNvSpPr>
              <p:nvPr>
                <p:ph sz="half" idx="2"/>
              </p:nvPr>
            </p:nvSpPr>
            <p:spPr>
              <a:xfrm>
                <a:off x="7243010" y="1825625"/>
                <a:ext cx="4110789" cy="4351338"/>
              </a:xfrm>
              <a:blipFill rotWithShape="0">
                <a:blip r:embed="rId3"/>
                <a:stretch>
                  <a:fillRect l="-2671" t="-2101"/>
                </a:stretch>
              </a:blipFill>
            </p:spPr>
            <p:txBody>
              <a:bodyPr/>
              <a:lstStyle/>
              <a:p>
                <a:r>
                  <a:rPr lang="es-MX">
                    <a:noFill/>
                  </a:rPr>
                  <a:t> </a:t>
                </a:r>
              </a:p>
            </p:txBody>
          </p:sp>
        </mc:Fallback>
      </mc:AlternateContent>
      <p:sp>
        <p:nvSpPr>
          <p:cNvPr id="5" name="Marcador de número de diapositiva 4"/>
          <p:cNvSpPr>
            <a:spLocks noGrp="1"/>
          </p:cNvSpPr>
          <p:nvPr>
            <p:ph type="sldNum" sz="quarter" idx="12"/>
          </p:nvPr>
        </p:nvSpPr>
        <p:spPr/>
        <p:txBody>
          <a:bodyPr/>
          <a:lstStyle/>
          <a:p>
            <a:fld id="{03AFEF53-0496-429C-AE83-CAA04853D0D0}" type="slidenum">
              <a:rPr lang="es-MX" smtClean="0"/>
              <a:t>37</a:t>
            </a:fld>
            <a:endParaRPr lang="es-MX"/>
          </a:p>
        </p:txBody>
      </p:sp>
    </p:spTree>
    <p:extLst>
      <p:ext uri="{BB962C8B-B14F-4D97-AF65-F5344CB8AC3E}">
        <p14:creationId xmlns:p14="http://schemas.microsoft.com/office/powerpoint/2010/main" val="16478136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56137" y="274638"/>
            <a:ext cx="10533185" cy="850900"/>
          </a:xfrm>
        </p:spPr>
        <p:txBody>
          <a:bodyPr/>
          <a:lstStyle/>
          <a:p>
            <a:pPr algn="ctr"/>
            <a:r>
              <a:rPr lang="es-MX" sz="3600" b="1" dirty="0" smtClean="0">
                <a:solidFill>
                  <a:srgbClr val="3366FF"/>
                </a:solidFill>
                <a:effectLst>
                  <a:outerShdw blurRad="38100" dist="38100" dir="2700000" algn="tl">
                    <a:srgbClr val="000000">
                      <a:alpha val="43137"/>
                    </a:srgbClr>
                  </a:outerShdw>
                </a:effectLst>
              </a:rPr>
              <a:t>Funciones</a:t>
            </a:r>
            <a:r>
              <a:rPr lang="es-MX" b="1" dirty="0" smtClean="0">
                <a:solidFill>
                  <a:srgbClr val="3366FF"/>
                </a:solidFill>
                <a:effectLst>
                  <a:outerShdw blurRad="38100" dist="38100" dir="2700000" algn="tl">
                    <a:srgbClr val="000000">
                      <a:alpha val="43137"/>
                    </a:srgbClr>
                  </a:outerShdw>
                </a:effectLst>
              </a:rPr>
              <a:t> </a:t>
            </a:r>
            <a:r>
              <a:rPr lang="es-MX" sz="3600" b="1" dirty="0" smtClean="0">
                <a:solidFill>
                  <a:srgbClr val="3366FF"/>
                </a:solidFill>
                <a:effectLst>
                  <a:outerShdw blurRad="38100" dist="38100" dir="2700000" algn="tl">
                    <a:srgbClr val="000000">
                      <a:alpha val="43137"/>
                    </a:srgbClr>
                  </a:outerShdw>
                </a:effectLst>
              </a:rPr>
              <a:t>Logarítmicas</a:t>
            </a:r>
            <a:endParaRPr lang="es-ES" sz="3600" b="1" dirty="0" smtClean="0">
              <a:solidFill>
                <a:srgbClr val="3366FF"/>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23555" name="Rectangle 3"/>
              <p:cNvSpPr>
                <a:spLocks noGrp="1" noChangeArrowheads="1"/>
              </p:cNvSpPr>
              <p:nvPr>
                <p:ph type="body" sz="half" idx="1"/>
              </p:nvPr>
            </p:nvSpPr>
            <p:spPr>
              <a:xfrm>
                <a:off x="756137" y="1052514"/>
                <a:ext cx="5339863" cy="5629640"/>
              </a:xfrm>
            </p:spPr>
            <p:txBody>
              <a:bodyPr>
                <a:normAutofit fontScale="92500" lnSpcReduction="10000"/>
              </a:bodyPr>
              <a:lstStyle/>
              <a:p>
                <a:pPr algn="just">
                  <a:lnSpc>
                    <a:spcPct val="110000"/>
                  </a:lnSpc>
                </a:pPr>
                <a:r>
                  <a:rPr lang="es-MX" dirty="0" smtClean="0"/>
                  <a:t>Están relacionadas con las funciones exponenciales</a:t>
                </a:r>
              </a:p>
              <a:p>
                <a:pPr algn="just">
                  <a:lnSpc>
                    <a:spcPct val="110000"/>
                  </a:lnSpc>
                </a:pPr>
                <a:r>
                  <a:rPr lang="es-MX" dirty="0" smtClean="0"/>
                  <a:t>Sí la función exponencial es </a:t>
                </a:r>
              </a:p>
              <a:p>
                <a:pPr marL="0" indent="0" algn="ctr">
                  <a:lnSpc>
                    <a:spcPct val="110000"/>
                  </a:lnSpc>
                  <a:buNone/>
                </a:pPr>
                <a14:m>
                  <m:oMath xmlns:m="http://schemas.openxmlformats.org/officeDocument/2006/math">
                    <m:r>
                      <a:rPr lang="es-MX" i="1">
                        <a:latin typeface="Cambria Math" panose="02040503050406030204" pitchFamily="18" charset="0"/>
                      </a:rPr>
                      <m:t>𝑦</m:t>
                    </m:r>
                    <m:r>
                      <a:rPr lang="es-MX" i="1">
                        <a:latin typeface="Cambria Math" panose="02040503050406030204" pitchFamily="18" charset="0"/>
                      </a:rPr>
                      <m:t>=</m:t>
                    </m:r>
                    <m:r>
                      <a:rPr lang="es-MX" i="1">
                        <a:latin typeface="Cambria Math" panose="02040503050406030204" pitchFamily="18" charset="0"/>
                      </a:rPr>
                      <m:t>𝑓</m:t>
                    </m:r>
                    <m:d>
                      <m:dPr>
                        <m:ctrlPr>
                          <a:rPr lang="es-MX" i="1">
                            <a:latin typeface="Cambria Math" panose="02040503050406030204" pitchFamily="18" charset="0"/>
                          </a:rPr>
                        </m:ctrlPr>
                      </m:dPr>
                      <m:e>
                        <m:r>
                          <a:rPr lang="es-MX" i="1">
                            <a:latin typeface="Cambria Math" panose="02040503050406030204" pitchFamily="18" charset="0"/>
                          </a:rPr>
                          <m:t>𝑥</m:t>
                        </m:r>
                      </m:e>
                    </m:d>
                    <m:r>
                      <a:rPr lang="es-MX" b="0" i="1" smtClean="0">
                        <a:latin typeface="Cambria Math" panose="02040503050406030204" pitchFamily="18" charset="0"/>
                      </a:rPr>
                      <m:t>=</m:t>
                    </m:r>
                    <m:sSup>
                      <m:sSupPr>
                        <m:ctrlPr>
                          <a:rPr lang="es-MX" b="0" i="1" smtClean="0">
                            <a:latin typeface="Cambria Math" panose="02040503050406030204" pitchFamily="18" charset="0"/>
                          </a:rPr>
                        </m:ctrlPr>
                      </m:sSupPr>
                      <m:e>
                        <m:r>
                          <a:rPr lang="es-MX" b="0" i="1" smtClean="0">
                            <a:latin typeface="Cambria Math" panose="02040503050406030204" pitchFamily="18" charset="0"/>
                          </a:rPr>
                          <m:t>2</m:t>
                        </m:r>
                      </m:e>
                      <m:sup>
                        <m:r>
                          <a:rPr lang="es-MX" b="0" i="1" smtClean="0">
                            <a:latin typeface="Cambria Math" panose="02040503050406030204" pitchFamily="18" charset="0"/>
                          </a:rPr>
                          <m:t>𝑥</m:t>
                        </m:r>
                      </m:sup>
                    </m:sSup>
                  </m:oMath>
                </a14:m>
                <a:r>
                  <a:rPr lang="es-MX" dirty="0" smtClean="0"/>
                  <a:t> </a:t>
                </a:r>
              </a:p>
              <a:p>
                <a:pPr algn="just">
                  <a:lnSpc>
                    <a:spcPct val="110000"/>
                  </a:lnSpc>
                </a:pPr>
                <a:r>
                  <a:rPr lang="es-MX" dirty="0" smtClean="0"/>
                  <a:t>donde </a:t>
                </a:r>
                <a:r>
                  <a:rPr lang="es-MX" i="1" dirty="0" smtClean="0">
                    <a:latin typeface="Times New Roman" panose="02020603050405020304" pitchFamily="18" charset="0"/>
                    <a:cs typeface="Times New Roman" panose="02020603050405020304" pitchFamily="18" charset="0"/>
                  </a:rPr>
                  <a:t>f</a:t>
                </a:r>
                <a:r>
                  <a:rPr lang="es-MX" dirty="0" smtClean="0"/>
                  <a:t> convierte un número de entrada </a:t>
                </a:r>
                <a:r>
                  <a:rPr lang="es-MX" i="1" dirty="0">
                    <a:latin typeface="Times New Roman" panose="02020603050405020304" pitchFamily="18" charset="0"/>
                    <a:cs typeface="Times New Roman" panose="02020603050405020304" pitchFamily="18" charset="0"/>
                  </a:rPr>
                  <a:t>x</a:t>
                </a:r>
                <a:r>
                  <a:rPr lang="es-MX" dirty="0" smtClean="0"/>
                  <a:t> </a:t>
                </a:r>
                <a:r>
                  <a:rPr lang="es-MX" dirty="0"/>
                  <a:t>e</a:t>
                </a:r>
                <a:r>
                  <a:rPr lang="es-MX" dirty="0" smtClean="0"/>
                  <a:t>n un número positivo de salida </a:t>
                </a:r>
                <a:r>
                  <a:rPr lang="es-MX" i="1" dirty="0" smtClean="0">
                    <a:latin typeface="Times New Roman" panose="02020603050405020304" pitchFamily="18" charset="0"/>
                    <a:cs typeface="Times New Roman" panose="02020603050405020304" pitchFamily="18" charset="0"/>
                  </a:rPr>
                  <a:t>y   f : x → y</a:t>
                </a:r>
                <a:endParaRPr lang="es-MX" i="1" dirty="0">
                  <a:latin typeface="Times New Roman" panose="02020603050405020304" pitchFamily="18" charset="0"/>
                  <a:cs typeface="Times New Roman" panose="02020603050405020304" pitchFamily="18" charset="0"/>
                </a:endParaRPr>
              </a:p>
              <a:p>
                <a:pPr algn="just">
                  <a:lnSpc>
                    <a:spcPct val="110000"/>
                  </a:lnSpc>
                </a:pPr>
                <a:r>
                  <a:rPr lang="es-MX" dirty="0" smtClean="0"/>
                  <a:t>Sí se piensa en </a:t>
                </a:r>
                <a:r>
                  <a:rPr lang="es-MX" i="1" dirty="0">
                    <a:latin typeface="Times New Roman" panose="02020603050405020304" pitchFamily="18" charset="0"/>
                    <a:cs typeface="Times New Roman" panose="02020603050405020304" pitchFamily="18" charset="0"/>
                  </a:rPr>
                  <a:t>y</a:t>
                </a:r>
                <a:r>
                  <a:rPr lang="es-MX" dirty="0" smtClean="0"/>
                  <a:t> como una entrada y </a:t>
                </a:r>
                <a:r>
                  <a:rPr lang="es-MX" i="1" dirty="0">
                    <a:latin typeface="Times New Roman" panose="02020603050405020304" pitchFamily="18" charset="0"/>
                    <a:cs typeface="Times New Roman" panose="02020603050405020304" pitchFamily="18" charset="0"/>
                  </a:rPr>
                  <a:t>x</a:t>
                </a:r>
                <a:r>
                  <a:rPr lang="es-MX" dirty="0" smtClean="0"/>
                  <a:t> como una salida, tenemos una función que envía cada </a:t>
                </a:r>
                <a:r>
                  <a:rPr lang="es-MX" i="1" dirty="0">
                    <a:latin typeface="Times New Roman" panose="02020603050405020304" pitchFamily="18" charset="0"/>
                    <a:cs typeface="Times New Roman" panose="02020603050405020304" pitchFamily="18" charset="0"/>
                  </a:rPr>
                  <a:t>y</a:t>
                </a:r>
                <a:r>
                  <a:rPr lang="es-MX" dirty="0" smtClean="0"/>
                  <a:t> a una </a:t>
                </a:r>
                <a:r>
                  <a:rPr lang="es-MX" i="1" dirty="0">
                    <a:latin typeface="Times New Roman" panose="02020603050405020304" pitchFamily="18" charset="0"/>
                    <a:cs typeface="Times New Roman" panose="02020603050405020304" pitchFamily="18" charset="0"/>
                  </a:rPr>
                  <a:t>x</a:t>
                </a:r>
                <a:r>
                  <a:rPr lang="es-MX" dirty="0" smtClean="0"/>
                  <a:t>, esa función se denota por </a:t>
                </a:r>
                <a:r>
                  <a:rPr lang="es-MX" i="1" dirty="0" smtClean="0">
                    <a:latin typeface="Times New Roman" panose="02020603050405020304" pitchFamily="18" charset="0"/>
                    <a:cs typeface="Times New Roman" panose="02020603050405020304" pitchFamily="18" charset="0"/>
                  </a:rPr>
                  <a:t>f </a:t>
                </a:r>
                <a:r>
                  <a:rPr lang="es-MX" i="1" baseline="30000" dirty="0" smtClean="0">
                    <a:latin typeface="Times New Roman" panose="02020603050405020304" pitchFamily="18" charset="0"/>
                    <a:cs typeface="Times New Roman" panose="02020603050405020304" pitchFamily="18" charset="0"/>
                  </a:rPr>
                  <a:t>-</a:t>
                </a:r>
                <a:r>
                  <a:rPr lang="es-MX" baseline="30000" dirty="0" smtClean="0">
                    <a:latin typeface="Times New Roman" panose="02020603050405020304" pitchFamily="18" charset="0"/>
                    <a:cs typeface="Times New Roman" panose="02020603050405020304" pitchFamily="18" charset="0"/>
                  </a:rPr>
                  <a:t>1</a:t>
                </a:r>
                <a:r>
                  <a:rPr lang="es-MX" dirty="0" smtClean="0">
                    <a:latin typeface="Times New Roman" panose="02020603050405020304" pitchFamily="18" charset="0"/>
                    <a:cs typeface="Times New Roman" panose="02020603050405020304" pitchFamily="18" charset="0"/>
                  </a:rPr>
                  <a:t> </a:t>
                </a:r>
                <a:endParaRPr lang="es-MX" dirty="0">
                  <a:latin typeface="Times New Roman" panose="02020603050405020304" pitchFamily="18" charset="0"/>
                  <a:cs typeface="Times New Roman" panose="02020603050405020304" pitchFamily="18" charset="0"/>
                </a:endParaRPr>
              </a:p>
              <a:p>
                <a:pPr marL="0" indent="0" algn="ctr">
                  <a:lnSpc>
                    <a:spcPct val="110000"/>
                  </a:lnSpc>
                  <a:buNone/>
                </a:pPr>
                <a:r>
                  <a:rPr lang="es-MX" dirty="0"/>
                  <a:t> </a:t>
                </a:r>
                <a:r>
                  <a:rPr lang="es-MX" i="1" dirty="0">
                    <a:latin typeface="Times New Roman" panose="02020603050405020304" pitchFamily="18" charset="0"/>
                    <a:cs typeface="Times New Roman" panose="02020603050405020304" pitchFamily="18" charset="0"/>
                  </a:rPr>
                  <a:t>f </a:t>
                </a:r>
                <a:r>
                  <a:rPr lang="es-MX" i="1" baseline="30000" dirty="0">
                    <a:latin typeface="Times New Roman" panose="02020603050405020304" pitchFamily="18" charset="0"/>
                    <a:cs typeface="Times New Roman" panose="02020603050405020304" pitchFamily="18" charset="0"/>
                  </a:rPr>
                  <a:t>-</a:t>
                </a:r>
                <a:r>
                  <a:rPr lang="es-MX" baseline="30000" dirty="0" smtClean="0">
                    <a:latin typeface="Times New Roman" panose="02020603050405020304" pitchFamily="18" charset="0"/>
                    <a:cs typeface="Times New Roman" panose="02020603050405020304" pitchFamily="18" charset="0"/>
                  </a:rPr>
                  <a:t>1</a:t>
                </a:r>
                <a:r>
                  <a:rPr lang="es-MX" dirty="0">
                    <a:latin typeface="Times New Roman" panose="02020603050405020304" pitchFamily="18" charset="0"/>
                    <a:cs typeface="Times New Roman" panose="02020603050405020304" pitchFamily="18" charset="0"/>
                  </a:rPr>
                  <a:t> </a:t>
                </a:r>
                <a:r>
                  <a:rPr lang="es-MX" dirty="0" smtClean="0">
                    <a:latin typeface="Times New Roman" panose="02020603050405020304" pitchFamily="18" charset="0"/>
                    <a:cs typeface="Times New Roman" panose="02020603050405020304" pitchFamily="18" charset="0"/>
                  </a:rPr>
                  <a:t>: </a:t>
                </a:r>
                <a:r>
                  <a:rPr lang="es-MX" i="1" dirty="0" smtClean="0">
                    <a:latin typeface="Times New Roman" panose="02020603050405020304" pitchFamily="18" charset="0"/>
                    <a:cs typeface="Times New Roman" panose="02020603050405020304" pitchFamily="18" charset="0"/>
                  </a:rPr>
                  <a:t>y </a:t>
                </a:r>
                <a:r>
                  <a:rPr lang="es-MX" i="1" dirty="0">
                    <a:latin typeface="Times New Roman" panose="02020603050405020304" pitchFamily="18" charset="0"/>
                    <a:cs typeface="Times New Roman" panose="02020603050405020304" pitchFamily="18" charset="0"/>
                  </a:rPr>
                  <a:t>→ </a:t>
                </a:r>
                <a:r>
                  <a:rPr lang="es-MX" i="1" dirty="0" smtClean="0">
                    <a:latin typeface="Times New Roman" panose="02020603050405020304" pitchFamily="18" charset="0"/>
                    <a:cs typeface="Times New Roman" panose="02020603050405020304" pitchFamily="18" charset="0"/>
                  </a:rPr>
                  <a:t>x </a:t>
                </a:r>
                <a:r>
                  <a:rPr lang="es-MX" dirty="0" smtClean="0">
                    <a:cs typeface="Times New Roman" panose="02020603050405020304" pitchFamily="18" charset="0"/>
                  </a:rPr>
                  <a:t>en donde </a:t>
                </a:r>
                <a:r>
                  <a:rPr lang="es-MX" i="1" dirty="0" smtClean="0">
                    <a:latin typeface="Times New Roman" panose="02020603050405020304" pitchFamily="18" charset="0"/>
                    <a:cs typeface="Times New Roman" panose="02020603050405020304" pitchFamily="18" charset="0"/>
                  </a:rPr>
                  <a:t>y = 2</a:t>
                </a:r>
                <a:r>
                  <a:rPr lang="es-MX" i="1" baseline="30000" dirty="0" smtClean="0">
                    <a:latin typeface="Times New Roman" panose="02020603050405020304" pitchFamily="18" charset="0"/>
                    <a:cs typeface="Times New Roman" panose="02020603050405020304" pitchFamily="18" charset="0"/>
                  </a:rPr>
                  <a:t>x</a:t>
                </a:r>
                <a:endParaRPr lang="es-MX" baseline="30000" dirty="0" smtClean="0"/>
              </a:p>
            </p:txBody>
          </p:sp>
        </mc:Choice>
        <mc:Fallback xmlns="">
          <p:sp>
            <p:nvSpPr>
              <p:cNvPr id="23555" name="Rectangle 3"/>
              <p:cNvSpPr>
                <a:spLocks noGrp="1" noRot="1" noChangeAspect="1" noMove="1" noResize="1" noEditPoints="1" noAdjustHandles="1" noChangeArrowheads="1" noChangeShapeType="1" noTextEdit="1"/>
              </p:cNvSpPr>
              <p:nvPr>
                <p:ph type="body" sz="half" idx="1"/>
              </p:nvPr>
            </p:nvSpPr>
            <p:spPr>
              <a:xfrm>
                <a:off x="756137" y="1052514"/>
                <a:ext cx="5339863" cy="5629640"/>
              </a:xfrm>
              <a:blipFill rotWithShape="0">
                <a:blip r:embed="rId2"/>
                <a:stretch>
                  <a:fillRect l="-1712" t="-975" r="-2055" b="-217"/>
                </a:stretch>
              </a:blipFill>
            </p:spPr>
            <p:txBody>
              <a:bodyPr/>
              <a:lstStyle/>
              <a:p>
                <a:r>
                  <a:rPr lang="es-MX">
                    <a:noFill/>
                  </a:rPr>
                  <a:t> </a:t>
                </a:r>
              </a:p>
            </p:txBody>
          </p:sp>
        </mc:Fallback>
      </mc:AlternateContent>
      <p:pic>
        <p:nvPicPr>
          <p:cNvPr id="7" name="Imagen 6" descr="Recorte de pantalla"/>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90824" y="1667307"/>
            <a:ext cx="5641533" cy="4680000"/>
          </a:xfrm>
          <a:prstGeom prst="rect">
            <a:avLst/>
          </a:prstGeom>
        </p:spPr>
      </p:pic>
      <p:sp>
        <p:nvSpPr>
          <p:cNvPr id="2" name="Marcador de número de diapositiva 1"/>
          <p:cNvSpPr>
            <a:spLocks noGrp="1"/>
          </p:cNvSpPr>
          <p:nvPr>
            <p:ph type="sldNum" sz="quarter" idx="12"/>
          </p:nvPr>
        </p:nvSpPr>
        <p:spPr/>
        <p:txBody>
          <a:bodyPr/>
          <a:lstStyle/>
          <a:p>
            <a:fld id="{453E9F3C-BAAA-41BA-B518-B0D765726EC2}" type="slidenum">
              <a:rPr lang="es-ES" smtClean="0"/>
              <a:pPr/>
              <a:t>38</a:t>
            </a:fld>
            <a:endParaRPr lang="es-ES"/>
          </a:p>
        </p:txBody>
      </p:sp>
    </p:spTree>
    <p:extLst>
      <p:ext uri="{BB962C8B-B14F-4D97-AF65-F5344CB8AC3E}">
        <p14:creationId xmlns:p14="http://schemas.microsoft.com/office/powerpoint/2010/main" val="17806410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sz="half" idx="1"/>
          </p:nvPr>
        </p:nvSpPr>
        <p:spPr>
          <a:xfrm>
            <a:off x="474785" y="738554"/>
            <a:ext cx="5621215" cy="5732584"/>
          </a:xfrm>
        </p:spPr>
        <p:txBody>
          <a:bodyPr>
            <a:normAutofit/>
          </a:bodyPr>
          <a:lstStyle/>
          <a:p>
            <a:pPr>
              <a:lnSpc>
                <a:spcPct val="100000"/>
              </a:lnSpc>
            </a:pPr>
            <a:r>
              <a:rPr lang="es-MX" sz="2400" dirty="0" smtClean="0"/>
              <a:t>Así</a:t>
            </a:r>
            <a:r>
              <a:rPr lang="es-MX" sz="2400" dirty="0"/>
              <a:t>, </a:t>
            </a:r>
            <a:r>
              <a:rPr lang="es-MX" sz="2400" i="1" dirty="0" smtClean="0">
                <a:latin typeface="Times New Roman" panose="02020603050405020304" pitchFamily="18" charset="0"/>
                <a:cs typeface="Times New Roman" panose="02020603050405020304" pitchFamily="18" charset="0"/>
              </a:rPr>
              <a:t>f </a:t>
            </a:r>
            <a:r>
              <a:rPr lang="es-MX" sz="2400" baseline="30000" dirty="0" smtClean="0">
                <a:latin typeface="Times New Roman" panose="02020603050405020304" pitchFamily="18" charset="0"/>
                <a:cs typeface="Times New Roman" panose="02020603050405020304" pitchFamily="18" charset="0"/>
              </a:rPr>
              <a:t>–1</a:t>
            </a:r>
            <a:r>
              <a:rPr lang="es-MX" sz="2400" dirty="0" smtClean="0">
                <a:latin typeface="Times New Roman" panose="02020603050405020304" pitchFamily="18" charset="0"/>
                <a:cs typeface="Times New Roman" panose="02020603050405020304" pitchFamily="18" charset="0"/>
              </a:rPr>
              <a:t>(</a:t>
            </a:r>
            <a:r>
              <a:rPr lang="es-MX" sz="2400" i="1" dirty="0">
                <a:latin typeface="Times New Roman" panose="02020603050405020304" pitchFamily="18" charset="0"/>
                <a:cs typeface="Times New Roman" panose="02020603050405020304" pitchFamily="18" charset="0"/>
              </a:rPr>
              <a:t>y</a:t>
            </a:r>
            <a:r>
              <a:rPr lang="es-MX" sz="2400" dirty="0" smtClean="0">
                <a:latin typeface="Times New Roman" panose="02020603050405020304" pitchFamily="18" charset="0"/>
                <a:cs typeface="Times New Roman" panose="02020603050405020304" pitchFamily="18" charset="0"/>
              </a:rPr>
              <a:t>) = </a:t>
            </a:r>
            <a:r>
              <a:rPr lang="es-MX" sz="2400" i="1" dirty="0">
                <a:latin typeface="Times New Roman" panose="02020603050405020304" pitchFamily="18" charset="0"/>
                <a:cs typeface="Times New Roman" panose="02020603050405020304" pitchFamily="18" charset="0"/>
              </a:rPr>
              <a:t>x</a:t>
            </a:r>
            <a:r>
              <a:rPr lang="es-MX" sz="2400" dirty="0" smtClean="0"/>
              <a:t>. </a:t>
            </a:r>
            <a:r>
              <a:rPr lang="es-MX" sz="2400" dirty="0"/>
              <a:t>El dominio de </a:t>
            </a:r>
            <a:r>
              <a:rPr lang="es-MX" sz="2400" i="1" dirty="0" smtClean="0">
                <a:latin typeface="Times New Roman" panose="02020603050405020304" pitchFamily="18" charset="0"/>
                <a:cs typeface="Times New Roman" panose="02020603050405020304" pitchFamily="18" charset="0"/>
              </a:rPr>
              <a:t>f </a:t>
            </a:r>
            <a:r>
              <a:rPr lang="es-MX" sz="2400" baseline="30000" dirty="0" smtClean="0">
                <a:latin typeface="Times New Roman" panose="02020603050405020304" pitchFamily="18" charset="0"/>
                <a:cs typeface="Times New Roman" panose="02020603050405020304" pitchFamily="18" charset="0"/>
              </a:rPr>
              <a:t>–</a:t>
            </a:r>
            <a:r>
              <a:rPr lang="es-MX" sz="2400" baseline="30000" dirty="0">
                <a:latin typeface="Times New Roman" panose="02020603050405020304" pitchFamily="18" charset="0"/>
                <a:cs typeface="Times New Roman" panose="02020603050405020304" pitchFamily="18" charset="0"/>
              </a:rPr>
              <a:t>1</a:t>
            </a:r>
            <a:r>
              <a:rPr lang="es-MX" sz="2400" dirty="0"/>
              <a:t> es el rango de </a:t>
            </a:r>
            <a:r>
              <a:rPr lang="es-MX" sz="2400" i="1" dirty="0">
                <a:latin typeface="Times New Roman" panose="02020603050405020304" pitchFamily="18" charset="0"/>
                <a:cs typeface="Times New Roman" panose="02020603050405020304" pitchFamily="18" charset="0"/>
              </a:rPr>
              <a:t>f</a:t>
            </a:r>
            <a:r>
              <a:rPr lang="es-MX" sz="2400" i="1" dirty="0"/>
              <a:t> </a:t>
            </a:r>
            <a:r>
              <a:rPr lang="es-MX" sz="2400" dirty="0"/>
              <a:t>(todos los números </a:t>
            </a:r>
            <a:r>
              <a:rPr lang="es-MX" sz="2400" dirty="0" smtClean="0"/>
              <a:t>reales positivos</a:t>
            </a:r>
            <a:r>
              <a:rPr lang="es-MX" sz="2400" dirty="0"/>
              <a:t>), y el rango de </a:t>
            </a:r>
            <a:r>
              <a:rPr lang="es-MX" sz="2400" i="1" dirty="0">
                <a:latin typeface="Times New Roman" panose="02020603050405020304" pitchFamily="18" charset="0"/>
                <a:cs typeface="Times New Roman" panose="02020603050405020304" pitchFamily="18" charset="0"/>
              </a:rPr>
              <a:t>f </a:t>
            </a:r>
            <a:r>
              <a:rPr lang="es-MX" sz="2400" baseline="30000" dirty="0">
                <a:latin typeface="Times New Roman" panose="02020603050405020304" pitchFamily="18" charset="0"/>
                <a:cs typeface="Times New Roman" panose="02020603050405020304" pitchFamily="18" charset="0"/>
              </a:rPr>
              <a:t>–1</a:t>
            </a:r>
            <a:r>
              <a:rPr lang="es-MX" sz="2400" dirty="0" smtClean="0"/>
              <a:t> </a:t>
            </a:r>
            <a:r>
              <a:rPr lang="es-MX" sz="2400" dirty="0"/>
              <a:t>es el dominio de</a:t>
            </a:r>
            <a:r>
              <a:rPr lang="es-MX" sz="2400" dirty="0">
                <a:latin typeface="Times New Roman" panose="02020603050405020304" pitchFamily="18" charset="0"/>
                <a:cs typeface="Times New Roman" panose="02020603050405020304" pitchFamily="18" charset="0"/>
              </a:rPr>
              <a:t> </a:t>
            </a:r>
            <a:r>
              <a:rPr lang="es-MX" sz="2400" i="1" dirty="0">
                <a:latin typeface="Times New Roman" panose="02020603050405020304" pitchFamily="18" charset="0"/>
                <a:cs typeface="Times New Roman" panose="02020603050405020304" pitchFamily="18" charset="0"/>
              </a:rPr>
              <a:t>f </a:t>
            </a:r>
            <a:r>
              <a:rPr lang="es-MX" sz="2400" dirty="0"/>
              <a:t>(todos los números reales</a:t>
            </a:r>
            <a:r>
              <a:rPr lang="es-MX" sz="2400" dirty="0" smtClean="0"/>
              <a:t>).</a:t>
            </a:r>
          </a:p>
          <a:p>
            <a:pPr>
              <a:lnSpc>
                <a:spcPct val="100000"/>
              </a:lnSpc>
            </a:pPr>
            <a:r>
              <a:rPr lang="es-MX" sz="2400" dirty="0" smtClean="0"/>
              <a:t>Las </a:t>
            </a:r>
            <a:r>
              <a:rPr lang="es-MX" sz="2400" dirty="0"/>
              <a:t>funciones </a:t>
            </a:r>
            <a:r>
              <a:rPr lang="es-MX" sz="2400" i="1" dirty="0">
                <a:latin typeface="Times New Roman" panose="02020603050405020304" pitchFamily="18" charset="0"/>
                <a:cs typeface="Times New Roman" panose="02020603050405020304" pitchFamily="18" charset="0"/>
              </a:rPr>
              <a:t>f</a:t>
            </a:r>
            <a:r>
              <a:rPr lang="es-MX" sz="2400" i="1" dirty="0"/>
              <a:t> </a:t>
            </a:r>
            <a:r>
              <a:rPr lang="es-MX" sz="2400" dirty="0"/>
              <a:t>y </a:t>
            </a:r>
            <a:r>
              <a:rPr lang="es-MX" sz="2400" i="1" dirty="0">
                <a:latin typeface="Times New Roman" panose="02020603050405020304" pitchFamily="18" charset="0"/>
                <a:cs typeface="Times New Roman" panose="02020603050405020304" pitchFamily="18" charset="0"/>
              </a:rPr>
              <a:t>f </a:t>
            </a:r>
            <a:r>
              <a:rPr lang="es-MX" sz="2400" baseline="30000" dirty="0">
                <a:latin typeface="Times New Roman" panose="02020603050405020304" pitchFamily="18" charset="0"/>
                <a:cs typeface="Times New Roman" panose="02020603050405020304" pitchFamily="18" charset="0"/>
              </a:rPr>
              <a:t>–1</a:t>
            </a:r>
            <a:r>
              <a:rPr lang="es-MX" sz="2400" dirty="0" smtClean="0"/>
              <a:t> </a:t>
            </a:r>
            <a:r>
              <a:rPr lang="es-MX" sz="2400" dirty="0"/>
              <a:t>están relacionadas</a:t>
            </a:r>
            <a:r>
              <a:rPr lang="es-MX" sz="2400" dirty="0" smtClean="0"/>
              <a:t>.</a:t>
            </a:r>
          </a:p>
          <a:p>
            <a:pPr marL="0" indent="0" algn="ctr">
              <a:lnSpc>
                <a:spcPct val="100000"/>
              </a:lnSpc>
              <a:buNone/>
            </a:pPr>
            <a:endParaRPr lang="es-MX" sz="2400" dirty="0" smtClean="0"/>
          </a:p>
          <a:p>
            <a:pPr marL="0" indent="0" algn="ctr">
              <a:lnSpc>
                <a:spcPct val="100000"/>
              </a:lnSpc>
              <a:buNone/>
            </a:pPr>
            <a:r>
              <a:rPr lang="es-MX" sz="2400" dirty="0" smtClean="0"/>
              <a:t>Generalizando</a:t>
            </a:r>
          </a:p>
          <a:p>
            <a:r>
              <a:rPr lang="es-MX" sz="2400" dirty="0"/>
              <a:t>La </a:t>
            </a:r>
            <a:r>
              <a:rPr lang="es-MX" sz="2400" b="1" i="1" dirty="0"/>
              <a:t>función logarítmica </a:t>
            </a:r>
            <a:r>
              <a:rPr lang="es-MX" sz="2400" dirty="0"/>
              <a:t>de base</a:t>
            </a:r>
            <a:r>
              <a:rPr lang="es-MX" sz="2400" i="1" dirty="0">
                <a:latin typeface="Times New Roman" panose="02020603050405020304" pitchFamily="18" charset="0"/>
                <a:cs typeface="Times New Roman" panose="02020603050405020304" pitchFamily="18" charset="0"/>
              </a:rPr>
              <a:t> b</a:t>
            </a:r>
            <a:r>
              <a:rPr lang="es-MX" sz="2400" dirty="0"/>
              <a:t>, donde </a:t>
            </a:r>
            <a:r>
              <a:rPr lang="es-MX" sz="2400" i="1" dirty="0" smtClean="0">
                <a:latin typeface="Times New Roman" panose="02020603050405020304" pitchFamily="18" charset="0"/>
                <a:cs typeface="Times New Roman" panose="02020603050405020304" pitchFamily="18" charset="0"/>
              </a:rPr>
              <a:t>b </a:t>
            </a:r>
            <a:r>
              <a:rPr lang="es-MX" sz="2400" dirty="0" smtClean="0">
                <a:latin typeface="Times New Roman" panose="02020603050405020304" pitchFamily="18" charset="0"/>
                <a:cs typeface="Times New Roman" panose="02020603050405020304" pitchFamily="18" charset="0"/>
              </a:rPr>
              <a:t>&gt; 0</a:t>
            </a:r>
            <a:r>
              <a:rPr lang="es-MX" sz="2400" dirty="0" smtClean="0"/>
              <a:t> </a:t>
            </a:r>
            <a:r>
              <a:rPr lang="es-MX" sz="2400" dirty="0"/>
              <a:t>y </a:t>
            </a:r>
            <a:r>
              <a:rPr lang="es-MX" sz="2400" i="1" dirty="0" smtClean="0">
                <a:latin typeface="Times New Roman" panose="02020603050405020304" pitchFamily="18" charset="0"/>
                <a:cs typeface="Times New Roman" panose="02020603050405020304" pitchFamily="18" charset="0"/>
              </a:rPr>
              <a:t>b</a:t>
            </a:r>
            <a:r>
              <a:rPr lang="es-MX" sz="2400" dirty="0" smtClean="0">
                <a:latin typeface="Times New Roman" panose="02020603050405020304" pitchFamily="18" charset="0"/>
                <a:cs typeface="Times New Roman" panose="02020603050405020304" pitchFamily="18" charset="0"/>
              </a:rPr>
              <a:t> ≠ 1</a:t>
            </a:r>
            <a:r>
              <a:rPr lang="es-MX" sz="2400" dirty="0" smtClean="0"/>
              <a:t>, </a:t>
            </a:r>
            <a:r>
              <a:rPr lang="es-MX" sz="2400" dirty="0"/>
              <a:t>se denota por </a:t>
            </a:r>
            <a:r>
              <a:rPr lang="es-MX" sz="2400" dirty="0" err="1">
                <a:latin typeface="Times New Roman" panose="02020603050405020304" pitchFamily="18" charset="0"/>
                <a:cs typeface="Times New Roman" panose="02020603050405020304" pitchFamily="18" charset="0"/>
              </a:rPr>
              <a:t>log</a:t>
            </a:r>
            <a:r>
              <a:rPr lang="es-MX" sz="2400" i="1" baseline="-25000" dirty="0" err="1">
                <a:latin typeface="Times New Roman" panose="02020603050405020304" pitchFamily="18" charset="0"/>
                <a:cs typeface="Times New Roman" panose="02020603050405020304" pitchFamily="18" charset="0"/>
              </a:rPr>
              <a:t>b</a:t>
            </a:r>
            <a:r>
              <a:rPr lang="es-MX" sz="2400" i="1" dirty="0"/>
              <a:t> </a:t>
            </a:r>
            <a:r>
              <a:rPr lang="es-MX" sz="2400" dirty="0" smtClean="0"/>
              <a:t>y se </a:t>
            </a:r>
            <a:r>
              <a:rPr lang="es-MX" sz="2400" dirty="0"/>
              <a:t>define como</a:t>
            </a:r>
          </a:p>
          <a:p>
            <a:pPr marL="0" indent="0" algn="ctr">
              <a:buNone/>
            </a:pPr>
            <a:r>
              <a:rPr lang="es-MX" sz="2400" i="1" dirty="0">
                <a:latin typeface="Times New Roman" panose="02020603050405020304" pitchFamily="18" charset="0"/>
                <a:cs typeface="Times New Roman" panose="02020603050405020304" pitchFamily="18" charset="0"/>
              </a:rPr>
              <a:t>y</a:t>
            </a:r>
            <a:r>
              <a:rPr lang="es-MX" sz="2400" i="1" dirty="0" smtClean="0">
                <a:latin typeface="Times New Roman" panose="02020603050405020304" pitchFamily="18" charset="0"/>
                <a:cs typeface="Times New Roman" panose="02020603050405020304" pitchFamily="18" charset="0"/>
              </a:rPr>
              <a:t> </a:t>
            </a:r>
            <a:r>
              <a:rPr lang="es-MX" sz="2400" dirty="0" smtClean="0">
                <a:latin typeface="Times New Roman" panose="02020603050405020304" pitchFamily="18" charset="0"/>
                <a:cs typeface="Times New Roman" panose="02020603050405020304" pitchFamily="18" charset="0"/>
              </a:rPr>
              <a:t>= </a:t>
            </a:r>
            <a:r>
              <a:rPr lang="es-MX" sz="2400" dirty="0" err="1" smtClean="0">
                <a:latin typeface="Times New Roman" panose="02020603050405020304" pitchFamily="18" charset="0"/>
                <a:cs typeface="Times New Roman" panose="02020603050405020304" pitchFamily="18" charset="0"/>
              </a:rPr>
              <a:t>log</a:t>
            </a:r>
            <a:r>
              <a:rPr lang="es-MX" sz="2400" i="1" baseline="-25000" dirty="0" err="1" smtClean="0">
                <a:latin typeface="Times New Roman" panose="02020603050405020304" pitchFamily="18" charset="0"/>
                <a:cs typeface="Times New Roman" panose="02020603050405020304" pitchFamily="18" charset="0"/>
              </a:rPr>
              <a:t>b</a:t>
            </a:r>
            <a:r>
              <a:rPr lang="es-MX" sz="2400" i="1" dirty="0" smtClean="0">
                <a:latin typeface="Times New Roman" panose="02020603050405020304" pitchFamily="18" charset="0"/>
                <a:cs typeface="Times New Roman" panose="02020603050405020304" pitchFamily="18" charset="0"/>
              </a:rPr>
              <a:t> </a:t>
            </a:r>
            <a:r>
              <a:rPr lang="es-MX" sz="2400" i="1" dirty="0">
                <a:latin typeface="Times New Roman" panose="02020603050405020304" pitchFamily="18" charset="0"/>
                <a:cs typeface="Times New Roman" panose="02020603050405020304" pitchFamily="18" charset="0"/>
              </a:rPr>
              <a:t>x </a:t>
            </a:r>
            <a:r>
              <a:rPr lang="es-MX" sz="2400" i="1" dirty="0" smtClean="0">
                <a:latin typeface="Times New Roman" panose="02020603050405020304" pitchFamily="18" charset="0"/>
                <a:cs typeface="Times New Roman" panose="02020603050405020304" pitchFamily="18" charset="0"/>
              </a:rPr>
              <a:t> </a:t>
            </a:r>
            <a:r>
              <a:rPr lang="es-MX" sz="2400" i="1" dirty="0" smtClean="0"/>
              <a:t>si </a:t>
            </a:r>
            <a:r>
              <a:rPr lang="es-MX" sz="2400" i="1" dirty="0"/>
              <a:t>y sólo si </a:t>
            </a:r>
            <a:r>
              <a:rPr lang="es-MX" sz="2400" i="1" dirty="0" err="1" smtClean="0">
                <a:latin typeface="Times New Roman" panose="02020603050405020304" pitchFamily="18" charset="0"/>
                <a:cs typeface="Times New Roman" panose="02020603050405020304" pitchFamily="18" charset="0"/>
              </a:rPr>
              <a:t>b</a:t>
            </a:r>
            <a:r>
              <a:rPr lang="es-MX" sz="2400" i="1" baseline="30000" dirty="0" err="1" smtClean="0">
                <a:latin typeface="Times New Roman" panose="02020603050405020304" pitchFamily="18" charset="0"/>
                <a:cs typeface="Times New Roman" panose="02020603050405020304" pitchFamily="18" charset="0"/>
              </a:rPr>
              <a:t>y</a:t>
            </a:r>
            <a:r>
              <a:rPr lang="es-MX" sz="2400" i="1" dirty="0" smtClean="0">
                <a:latin typeface="Times New Roman" panose="02020603050405020304" pitchFamily="18" charset="0"/>
                <a:cs typeface="Times New Roman" panose="02020603050405020304" pitchFamily="18" charset="0"/>
              </a:rPr>
              <a:t> </a:t>
            </a:r>
            <a:r>
              <a:rPr lang="es-MX" sz="2400" dirty="0" smtClean="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x</a:t>
            </a:r>
            <a:r>
              <a:rPr lang="es-MX" sz="2400" dirty="0"/>
              <a:t>.</a:t>
            </a:r>
          </a:p>
          <a:p>
            <a:r>
              <a:rPr lang="es-MX" sz="2400" dirty="0"/>
              <a:t>El dominio de </a:t>
            </a:r>
            <a:r>
              <a:rPr lang="es-MX" sz="2400" dirty="0" err="1">
                <a:latin typeface="Times New Roman" panose="02020603050405020304" pitchFamily="18" charset="0"/>
                <a:cs typeface="Times New Roman" panose="02020603050405020304" pitchFamily="18" charset="0"/>
              </a:rPr>
              <a:t>log</a:t>
            </a:r>
            <a:r>
              <a:rPr lang="es-MX" sz="2400" i="1" baseline="-25000" dirty="0" err="1">
                <a:latin typeface="Times New Roman" panose="02020603050405020304" pitchFamily="18" charset="0"/>
                <a:cs typeface="Times New Roman" panose="02020603050405020304" pitchFamily="18" charset="0"/>
              </a:rPr>
              <a:t>b</a:t>
            </a:r>
            <a:r>
              <a:rPr lang="es-MX" sz="2400" dirty="0"/>
              <a:t> es el conjunto de todos los números reales positivos y </a:t>
            </a:r>
            <a:r>
              <a:rPr lang="es-MX" sz="2400" dirty="0" smtClean="0"/>
              <a:t>el rango </a:t>
            </a:r>
            <a:r>
              <a:rPr lang="es-MX" sz="2400" dirty="0"/>
              <a:t>es el conjunto de todos los números reales.</a:t>
            </a:r>
            <a:r>
              <a:rPr lang="es-MX" sz="2400" dirty="0" smtClean="0"/>
              <a:t> </a:t>
            </a:r>
            <a:endParaRPr lang="es-MX" sz="2400" dirty="0"/>
          </a:p>
        </p:txBody>
      </p:sp>
      <p:pic>
        <p:nvPicPr>
          <p:cNvPr id="6" name="Imagen 5"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64947" y="1089000"/>
            <a:ext cx="5398835" cy="4680000"/>
          </a:xfrm>
          <a:prstGeom prst="rect">
            <a:avLst/>
          </a:prstGeom>
        </p:spPr>
      </p:pic>
      <p:sp>
        <p:nvSpPr>
          <p:cNvPr id="2" name="Marcador de número de diapositiva 1"/>
          <p:cNvSpPr>
            <a:spLocks noGrp="1"/>
          </p:cNvSpPr>
          <p:nvPr>
            <p:ph type="sldNum" sz="quarter" idx="12"/>
          </p:nvPr>
        </p:nvSpPr>
        <p:spPr/>
        <p:txBody>
          <a:bodyPr/>
          <a:lstStyle/>
          <a:p>
            <a:fld id="{453E9F3C-BAAA-41BA-B518-B0D765726EC2}" type="slidenum">
              <a:rPr lang="es-ES" smtClean="0"/>
              <a:pPr/>
              <a:t>39</a:t>
            </a:fld>
            <a:endParaRPr lang="es-ES"/>
          </a:p>
        </p:txBody>
      </p:sp>
    </p:spTree>
    <p:extLst>
      <p:ext uri="{BB962C8B-B14F-4D97-AF65-F5344CB8AC3E}">
        <p14:creationId xmlns:p14="http://schemas.microsoft.com/office/powerpoint/2010/main" val="3518538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250731" y="659634"/>
            <a:ext cx="10363200" cy="5867290"/>
          </a:xfrm>
        </p:spPr>
        <p:txBody>
          <a:bodyPr>
            <a:noAutofit/>
          </a:bodyPr>
          <a:lstStyle/>
          <a:p>
            <a:pPr marL="0" indent="0">
              <a:buNone/>
            </a:pPr>
            <a:r>
              <a:rPr lang="es-MX" sz="2200" dirty="0" smtClean="0"/>
              <a:t>De las diapositivas 29 a la 31 se presenta el análisis de las traslaciones que se pueden generar dentro de las funciones como consecuencia de algunas derivaciones que muestran dichas funciones. </a:t>
            </a:r>
          </a:p>
          <a:p>
            <a:pPr marL="0" indent="0">
              <a:buNone/>
            </a:pPr>
            <a:endParaRPr lang="es-MX" sz="2200" b="1" dirty="0"/>
          </a:p>
          <a:p>
            <a:pPr marL="0" indent="0" algn="just" eaLnBrk="1" hangingPunct="1">
              <a:spcBef>
                <a:spcPts val="0"/>
              </a:spcBef>
              <a:buNone/>
              <a:defRPr/>
            </a:pPr>
            <a:r>
              <a:rPr lang="es-MX" sz="2200" dirty="0" smtClean="0"/>
              <a:t>A partir de la dispositiva 33 se muestran las diapositivas referentes a las funciones exponenciales y logarítmicas, en aquellas se muestran las principales características inherentes a las funciones. Siendo una de ellas el hecho de que ambas funciones son inversas.</a:t>
            </a:r>
          </a:p>
          <a:p>
            <a:pPr marL="0" indent="0" algn="just" eaLnBrk="1" hangingPunct="1">
              <a:spcBef>
                <a:spcPts val="0"/>
              </a:spcBef>
              <a:buNone/>
              <a:defRPr/>
            </a:pPr>
            <a:endParaRPr lang="es-MX" sz="2200" dirty="0"/>
          </a:p>
          <a:p>
            <a:pPr marL="0" indent="0" algn="just" eaLnBrk="1" hangingPunct="1">
              <a:spcBef>
                <a:spcPts val="0"/>
              </a:spcBef>
              <a:buNone/>
              <a:defRPr/>
            </a:pPr>
            <a:r>
              <a:rPr lang="es-MX" sz="2200" dirty="0" smtClean="0"/>
              <a:t>Con ello se observa su representación y la forma en como están relacionadas.</a:t>
            </a:r>
            <a:endParaRPr lang="es-MX" sz="2200" dirty="0"/>
          </a:p>
          <a:p>
            <a:pPr algn="just" eaLnBrk="1" hangingPunct="1">
              <a:spcBef>
                <a:spcPts val="0"/>
              </a:spcBef>
              <a:buFont typeface="Wingdings 2" pitchFamily="18" charset="2"/>
              <a:buNone/>
              <a:defRPr/>
            </a:pPr>
            <a:r>
              <a:rPr lang="es-MX" sz="2200" dirty="0"/>
              <a:t> </a:t>
            </a:r>
          </a:p>
          <a:p>
            <a:pPr eaLnBrk="1" hangingPunct="1">
              <a:defRPr/>
            </a:pPr>
            <a:endParaRPr lang="es-MX" sz="22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980982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037492" y="474114"/>
            <a:ext cx="10322170" cy="633412"/>
          </a:xfrm>
        </p:spPr>
        <p:txBody>
          <a:bodyPr>
            <a:noAutofit/>
          </a:bodyPr>
          <a:lstStyle/>
          <a:p>
            <a:r>
              <a:rPr lang="es-MX" sz="3600" dirty="0" smtClean="0"/>
              <a:t>Propiedades </a:t>
            </a:r>
            <a:r>
              <a:rPr lang="es-MX" sz="3600" dirty="0"/>
              <a:t>de la función </a:t>
            </a:r>
            <a:r>
              <a:rPr lang="es-MX" sz="3600" dirty="0" smtClean="0"/>
              <a:t>logaritmo </a:t>
            </a:r>
            <a:r>
              <a:rPr lang="es-MX" sz="3600" dirty="0"/>
              <a:t>p</a:t>
            </a:r>
            <a:r>
              <a:rPr lang="es-MX" sz="3600" dirty="0" smtClean="0"/>
              <a:t>ara </a:t>
            </a:r>
            <a:r>
              <a:rPr lang="es-MX" sz="3600" i="1" dirty="0">
                <a:latin typeface="Times New Roman" panose="02020603050405020304" pitchFamily="18" charset="0"/>
                <a:cs typeface="Times New Roman" panose="02020603050405020304" pitchFamily="18" charset="0"/>
              </a:rPr>
              <a:t>b</a:t>
            </a:r>
            <a:r>
              <a:rPr lang="es-MX" sz="3600" dirty="0" smtClean="0">
                <a:latin typeface="Times New Roman" panose="02020603050405020304" pitchFamily="18" charset="0"/>
                <a:cs typeface="Times New Roman" panose="02020603050405020304" pitchFamily="18" charset="0"/>
              </a:rPr>
              <a:t> &gt;</a:t>
            </a:r>
            <a:r>
              <a:rPr lang="es-MX" sz="3600" dirty="0">
                <a:latin typeface="Times New Roman" panose="02020603050405020304" pitchFamily="18" charset="0"/>
                <a:cs typeface="Times New Roman" panose="02020603050405020304" pitchFamily="18" charset="0"/>
              </a:rPr>
              <a:t>1</a:t>
            </a:r>
            <a:endParaRPr lang="es-ES" sz="3600" dirty="0">
              <a:latin typeface="Times New Roman" panose="02020603050405020304" pitchFamily="18" charset="0"/>
              <a:cs typeface="Times New Roman" panose="02020603050405020304" pitchFamily="18" charset="0"/>
            </a:endParaRPr>
          </a:p>
        </p:txBody>
      </p:sp>
      <p:sp>
        <p:nvSpPr>
          <p:cNvPr id="25603" name="Rectangle 3"/>
          <p:cNvSpPr>
            <a:spLocks noGrp="1" noChangeArrowheads="1"/>
          </p:cNvSpPr>
          <p:nvPr>
            <p:ph idx="1"/>
          </p:nvPr>
        </p:nvSpPr>
        <p:spPr>
          <a:xfrm>
            <a:off x="457200" y="1472205"/>
            <a:ext cx="5451231" cy="5000625"/>
          </a:xfrm>
        </p:spPr>
        <p:txBody>
          <a:bodyPr>
            <a:normAutofit lnSpcReduction="10000"/>
          </a:bodyPr>
          <a:lstStyle/>
          <a:p>
            <a:pPr>
              <a:lnSpc>
                <a:spcPct val="100000"/>
              </a:lnSpc>
            </a:pPr>
            <a:r>
              <a:rPr lang="es-MX" sz="2400" dirty="0"/>
              <a:t>Su dominio son todos los números reales positivos.</a:t>
            </a:r>
          </a:p>
          <a:p>
            <a:pPr>
              <a:lnSpc>
                <a:spcPct val="100000"/>
              </a:lnSpc>
            </a:pPr>
            <a:r>
              <a:rPr lang="es-MX" sz="2400" dirty="0"/>
              <a:t>Su rango son todos los números reales</a:t>
            </a:r>
          </a:p>
          <a:p>
            <a:pPr>
              <a:lnSpc>
                <a:spcPct val="100000"/>
              </a:lnSpc>
            </a:pPr>
            <a:r>
              <a:rPr lang="es-MX" sz="2400" dirty="0"/>
              <a:t>Son continuas y crecientes en todo su dominio.</a:t>
            </a:r>
          </a:p>
          <a:p>
            <a:pPr>
              <a:lnSpc>
                <a:spcPct val="100000"/>
              </a:lnSpc>
            </a:pPr>
            <a:r>
              <a:rPr lang="es-MX" sz="2400" dirty="0"/>
              <a:t>Su gráfica siempre pasa por el punto </a:t>
            </a:r>
            <a:r>
              <a:rPr lang="es-MX" sz="2400" dirty="0">
                <a:latin typeface="Times New Roman" panose="02020603050405020304" pitchFamily="18" charset="0"/>
                <a:cs typeface="Times New Roman" panose="02020603050405020304" pitchFamily="18" charset="0"/>
              </a:rPr>
              <a:t>(1,0) </a:t>
            </a:r>
            <a:r>
              <a:rPr lang="es-MX" sz="2400" dirty="0"/>
              <a:t>y </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b</a:t>
            </a:r>
            <a:r>
              <a:rPr lang="es-MX" sz="2400" dirty="0" smtClean="0">
                <a:latin typeface="Times New Roman" panose="02020603050405020304" pitchFamily="18" charset="0"/>
                <a:cs typeface="Times New Roman" panose="02020603050405020304" pitchFamily="18" charset="0"/>
              </a:rPr>
              <a:t>,1</a:t>
            </a:r>
            <a:r>
              <a:rPr lang="es-MX" sz="2400" dirty="0">
                <a:latin typeface="Times New Roman" panose="02020603050405020304" pitchFamily="18" charset="0"/>
                <a:cs typeface="Times New Roman" panose="02020603050405020304" pitchFamily="18" charset="0"/>
              </a:rPr>
              <a:t>).</a:t>
            </a:r>
          </a:p>
          <a:p>
            <a:pPr>
              <a:lnSpc>
                <a:spcPct val="100000"/>
              </a:lnSpc>
            </a:pPr>
            <a:r>
              <a:rPr lang="es-MX" sz="2400" dirty="0"/>
              <a:t>El eje</a:t>
            </a:r>
            <a:r>
              <a:rPr lang="es-MX" sz="2400" i="1" dirty="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y </a:t>
            </a:r>
            <a:r>
              <a:rPr lang="es-MX" sz="2400" dirty="0"/>
              <a:t>es una asíntota vertical</a:t>
            </a:r>
          </a:p>
          <a:p>
            <a:pPr>
              <a:lnSpc>
                <a:spcPct val="100000"/>
              </a:lnSpc>
            </a:pPr>
            <a:r>
              <a:rPr lang="es-MX" sz="2400" dirty="0"/>
              <a:t>La función es negativa para valores de </a:t>
            </a:r>
            <a:r>
              <a:rPr lang="es-MX" sz="2400" i="1" dirty="0" smtClean="0">
                <a:latin typeface="Times New Roman" panose="02020603050405020304" pitchFamily="18" charset="0"/>
                <a:cs typeface="Times New Roman" panose="02020603050405020304" pitchFamily="18" charset="0"/>
              </a:rPr>
              <a:t>x</a:t>
            </a:r>
            <a:r>
              <a:rPr lang="es-MX" sz="2400" dirty="0" smtClean="0"/>
              <a:t> </a:t>
            </a:r>
            <a:r>
              <a:rPr lang="es-MX" sz="2400" dirty="0"/>
              <a:t>menores que </a:t>
            </a:r>
            <a:r>
              <a:rPr lang="es-MX" sz="2400" dirty="0">
                <a:latin typeface="Times New Roman" panose="02020603050405020304" pitchFamily="18" charset="0"/>
                <a:cs typeface="Times New Roman" panose="02020603050405020304" pitchFamily="18" charset="0"/>
              </a:rPr>
              <a:t>1</a:t>
            </a:r>
          </a:p>
          <a:p>
            <a:pPr>
              <a:lnSpc>
                <a:spcPct val="100000"/>
              </a:lnSpc>
            </a:pPr>
            <a:r>
              <a:rPr lang="es-MX" sz="2400" dirty="0"/>
              <a:t>La función es positiva para valores de</a:t>
            </a:r>
            <a:r>
              <a:rPr lang="es-MX" sz="2400" i="1" dirty="0">
                <a:latin typeface="Times New Roman" panose="02020603050405020304" pitchFamily="18" charset="0"/>
                <a:cs typeface="Times New Roman" panose="02020603050405020304" pitchFamily="18" charset="0"/>
              </a:rPr>
              <a:t> </a:t>
            </a:r>
            <a:r>
              <a:rPr lang="es-MX" sz="2400" i="1" dirty="0" smtClean="0">
                <a:latin typeface="Times New Roman" panose="02020603050405020304" pitchFamily="18" charset="0"/>
                <a:cs typeface="Times New Roman" panose="02020603050405020304" pitchFamily="18" charset="0"/>
              </a:rPr>
              <a:t>x </a:t>
            </a:r>
            <a:r>
              <a:rPr lang="es-MX" sz="2400" dirty="0"/>
              <a:t>mayores que </a:t>
            </a:r>
            <a:r>
              <a:rPr lang="es-MX" sz="2400" dirty="0">
                <a:latin typeface="Times New Roman" panose="02020603050405020304" pitchFamily="18" charset="0"/>
                <a:cs typeface="Times New Roman" panose="02020603050405020304" pitchFamily="18" charset="0"/>
              </a:rPr>
              <a:t>1</a:t>
            </a:r>
          </a:p>
          <a:p>
            <a:pPr>
              <a:lnSpc>
                <a:spcPct val="100000"/>
              </a:lnSpc>
            </a:pPr>
            <a:endParaRPr lang="es-ES" sz="2400" dirty="0"/>
          </a:p>
        </p:txBody>
      </p:sp>
      <p:pic>
        <p:nvPicPr>
          <p:cNvPr id="5" name="Imagen 4"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96000" y="1812495"/>
            <a:ext cx="5935150" cy="3600000"/>
          </a:xfrm>
          <a:prstGeom prst="rect">
            <a:avLst/>
          </a:prstGeom>
        </p:spPr>
      </p:pic>
      <p:sp>
        <p:nvSpPr>
          <p:cNvPr id="2" name="Marcador de número de diapositiva 1"/>
          <p:cNvSpPr>
            <a:spLocks noGrp="1"/>
          </p:cNvSpPr>
          <p:nvPr>
            <p:ph type="sldNum" sz="quarter" idx="12"/>
          </p:nvPr>
        </p:nvSpPr>
        <p:spPr/>
        <p:txBody>
          <a:bodyPr/>
          <a:lstStyle/>
          <a:p>
            <a:fld id="{03AFEF53-0496-429C-AE83-CAA04853D0D0}" type="slidenum">
              <a:rPr lang="es-MX" smtClean="0"/>
              <a:t>40</a:t>
            </a:fld>
            <a:endParaRPr lang="es-MX"/>
          </a:p>
        </p:txBody>
      </p:sp>
    </p:spTree>
    <p:extLst>
      <p:ext uri="{BB962C8B-B14F-4D97-AF65-F5344CB8AC3E}">
        <p14:creationId xmlns:p14="http://schemas.microsoft.com/office/powerpoint/2010/main" val="368434521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492624" y="226823"/>
            <a:ext cx="9740080" cy="981075"/>
          </a:xfrm>
        </p:spPr>
        <p:txBody>
          <a:bodyPr>
            <a:noAutofit/>
          </a:bodyPr>
          <a:lstStyle/>
          <a:p>
            <a:r>
              <a:rPr lang="es-MX" sz="3600" dirty="0"/>
              <a:t>Propiedades de la función </a:t>
            </a:r>
            <a:r>
              <a:rPr lang="es-MX" sz="3600" dirty="0" smtClean="0"/>
              <a:t>logaritmo para </a:t>
            </a:r>
            <a:r>
              <a:rPr lang="es-MX" sz="3600" dirty="0" smtClean="0">
                <a:latin typeface="Times New Roman" panose="02020603050405020304" pitchFamily="18" charset="0"/>
                <a:cs typeface="Times New Roman" panose="02020603050405020304" pitchFamily="18" charset="0"/>
              </a:rPr>
              <a:t>0 &lt; </a:t>
            </a:r>
            <a:r>
              <a:rPr lang="es-MX" sz="3600" i="1" dirty="0" smtClean="0">
                <a:latin typeface="Times New Roman" panose="02020603050405020304" pitchFamily="18" charset="0"/>
                <a:cs typeface="Times New Roman" panose="02020603050405020304" pitchFamily="18" charset="0"/>
              </a:rPr>
              <a:t>b</a:t>
            </a:r>
            <a:r>
              <a:rPr lang="es-MX" sz="3600" dirty="0" smtClean="0">
                <a:latin typeface="Times New Roman" panose="02020603050405020304" pitchFamily="18" charset="0"/>
                <a:cs typeface="Times New Roman" panose="02020603050405020304" pitchFamily="18" charset="0"/>
              </a:rPr>
              <a:t> &lt; 1</a:t>
            </a:r>
            <a:endParaRPr lang="es-ES" sz="3600" dirty="0">
              <a:latin typeface="Times New Roman" panose="02020603050405020304" pitchFamily="18" charset="0"/>
              <a:cs typeface="Times New Roman" panose="02020603050405020304" pitchFamily="18" charset="0"/>
            </a:endParaRPr>
          </a:p>
        </p:txBody>
      </p:sp>
      <p:sp>
        <p:nvSpPr>
          <p:cNvPr id="26627" name="Rectangle 3"/>
          <p:cNvSpPr>
            <a:spLocks noGrp="1" noChangeArrowheads="1"/>
          </p:cNvSpPr>
          <p:nvPr>
            <p:ph idx="1"/>
          </p:nvPr>
        </p:nvSpPr>
        <p:spPr>
          <a:xfrm>
            <a:off x="332783" y="1665096"/>
            <a:ext cx="5557029" cy="5000625"/>
          </a:xfrm>
        </p:spPr>
        <p:txBody>
          <a:bodyPr>
            <a:normAutofit/>
          </a:bodyPr>
          <a:lstStyle/>
          <a:p>
            <a:pPr>
              <a:lnSpc>
                <a:spcPct val="80000"/>
              </a:lnSpc>
            </a:pPr>
            <a:r>
              <a:rPr lang="es-MX" sz="2400" dirty="0"/>
              <a:t>Su dominio son todos los números reales positivos.</a:t>
            </a:r>
          </a:p>
          <a:p>
            <a:pPr>
              <a:lnSpc>
                <a:spcPct val="80000"/>
              </a:lnSpc>
            </a:pPr>
            <a:r>
              <a:rPr lang="es-MX" sz="2400" dirty="0"/>
              <a:t>Su rango son todos los números reales</a:t>
            </a:r>
          </a:p>
          <a:p>
            <a:pPr>
              <a:lnSpc>
                <a:spcPct val="80000"/>
              </a:lnSpc>
            </a:pPr>
            <a:r>
              <a:rPr lang="es-MX" sz="2400" dirty="0"/>
              <a:t>Son continuas y decrecientes en todo su dominio.</a:t>
            </a:r>
          </a:p>
          <a:p>
            <a:pPr>
              <a:lnSpc>
                <a:spcPct val="80000"/>
              </a:lnSpc>
            </a:pPr>
            <a:r>
              <a:rPr lang="es-MX" sz="2400" dirty="0"/>
              <a:t>Su gráfica siempre pasa por el punto </a:t>
            </a:r>
            <a:r>
              <a:rPr lang="es-MX" sz="2400" dirty="0">
                <a:latin typeface="Times New Roman" panose="02020603050405020304" pitchFamily="18" charset="0"/>
                <a:cs typeface="Times New Roman" panose="02020603050405020304" pitchFamily="18" charset="0"/>
              </a:rPr>
              <a:t>(1,0) </a:t>
            </a:r>
            <a:r>
              <a:rPr lang="es-MX" sz="2400" dirty="0"/>
              <a:t>y </a:t>
            </a:r>
            <a:r>
              <a:rPr lang="es-MX" sz="2400" dirty="0" smtClean="0">
                <a:latin typeface="Times New Roman" panose="02020603050405020304" pitchFamily="18" charset="0"/>
                <a:cs typeface="Times New Roman" panose="02020603050405020304" pitchFamily="18" charset="0"/>
              </a:rPr>
              <a:t>(</a:t>
            </a:r>
            <a:r>
              <a:rPr lang="es-MX" sz="2400" i="1" dirty="0" smtClean="0">
                <a:latin typeface="Times New Roman" panose="02020603050405020304" pitchFamily="18" charset="0"/>
                <a:cs typeface="Times New Roman" panose="02020603050405020304" pitchFamily="18" charset="0"/>
              </a:rPr>
              <a:t>b</a:t>
            </a:r>
            <a:r>
              <a:rPr lang="es-MX" sz="2400" dirty="0" smtClean="0">
                <a:latin typeface="Times New Roman" panose="02020603050405020304" pitchFamily="18" charset="0"/>
                <a:cs typeface="Times New Roman" panose="02020603050405020304" pitchFamily="18" charset="0"/>
              </a:rPr>
              <a:t>,1</a:t>
            </a:r>
            <a:r>
              <a:rPr lang="es-MX" sz="2400" dirty="0">
                <a:latin typeface="Times New Roman" panose="02020603050405020304" pitchFamily="18" charset="0"/>
                <a:cs typeface="Times New Roman" panose="02020603050405020304" pitchFamily="18" charset="0"/>
              </a:rPr>
              <a:t>)</a:t>
            </a:r>
            <a:r>
              <a:rPr lang="es-MX" sz="2400" dirty="0"/>
              <a:t>.</a:t>
            </a:r>
          </a:p>
          <a:p>
            <a:pPr>
              <a:lnSpc>
                <a:spcPct val="80000"/>
              </a:lnSpc>
            </a:pPr>
            <a:r>
              <a:rPr lang="es-MX" sz="2400" dirty="0"/>
              <a:t>El eje </a:t>
            </a:r>
            <a:r>
              <a:rPr lang="es-MX" sz="2400" i="1" dirty="0" smtClean="0">
                <a:latin typeface="Times New Roman" panose="02020603050405020304" pitchFamily="18" charset="0"/>
                <a:cs typeface="Times New Roman" panose="02020603050405020304" pitchFamily="18" charset="0"/>
              </a:rPr>
              <a:t>y</a:t>
            </a:r>
            <a:r>
              <a:rPr lang="es-MX" sz="2400" dirty="0" smtClean="0"/>
              <a:t> </a:t>
            </a:r>
            <a:r>
              <a:rPr lang="es-MX" sz="2400" dirty="0"/>
              <a:t>es una asíntota vertical</a:t>
            </a:r>
          </a:p>
          <a:p>
            <a:pPr>
              <a:lnSpc>
                <a:spcPct val="80000"/>
              </a:lnSpc>
            </a:pPr>
            <a:r>
              <a:rPr lang="es-MX" sz="2400" dirty="0"/>
              <a:t>La función es negativa para valores de </a:t>
            </a:r>
            <a:r>
              <a:rPr lang="es-MX" sz="2400" i="1" dirty="0" smtClean="0">
                <a:latin typeface="Times New Roman" panose="02020603050405020304" pitchFamily="18" charset="0"/>
                <a:cs typeface="Times New Roman" panose="02020603050405020304" pitchFamily="18" charset="0"/>
              </a:rPr>
              <a:t>x</a:t>
            </a:r>
            <a:r>
              <a:rPr lang="es-MX" sz="2400" dirty="0" smtClean="0"/>
              <a:t> </a:t>
            </a:r>
            <a:r>
              <a:rPr lang="es-MX" sz="2400" dirty="0"/>
              <a:t>mayores que </a:t>
            </a:r>
            <a:r>
              <a:rPr lang="es-MX" sz="2400" dirty="0">
                <a:latin typeface="Times New Roman" panose="02020603050405020304" pitchFamily="18" charset="0"/>
                <a:cs typeface="Times New Roman" panose="02020603050405020304" pitchFamily="18" charset="0"/>
              </a:rPr>
              <a:t>1</a:t>
            </a:r>
          </a:p>
          <a:p>
            <a:pPr>
              <a:lnSpc>
                <a:spcPct val="80000"/>
              </a:lnSpc>
            </a:pPr>
            <a:r>
              <a:rPr lang="es-MX" sz="2400" dirty="0"/>
              <a:t>La función es positiva para valores de </a:t>
            </a:r>
            <a:r>
              <a:rPr lang="es-MX" sz="2400" i="1" dirty="0" smtClean="0">
                <a:latin typeface="Times New Roman" panose="02020603050405020304" pitchFamily="18" charset="0"/>
                <a:cs typeface="Times New Roman" panose="02020603050405020304" pitchFamily="18" charset="0"/>
              </a:rPr>
              <a:t>x</a:t>
            </a:r>
            <a:r>
              <a:rPr lang="es-MX" sz="2400" dirty="0" smtClean="0"/>
              <a:t> menores </a:t>
            </a:r>
            <a:r>
              <a:rPr lang="es-MX" sz="2400" dirty="0"/>
              <a:t>que </a:t>
            </a:r>
            <a:r>
              <a:rPr lang="es-MX" sz="2400" dirty="0">
                <a:latin typeface="Times New Roman" panose="02020603050405020304" pitchFamily="18" charset="0"/>
                <a:cs typeface="Times New Roman" panose="02020603050405020304" pitchFamily="18" charset="0"/>
              </a:rPr>
              <a:t>1</a:t>
            </a:r>
          </a:p>
          <a:p>
            <a:pPr>
              <a:lnSpc>
                <a:spcPct val="80000"/>
              </a:lnSpc>
            </a:pPr>
            <a:endParaRPr lang="es-ES" sz="2400" dirty="0"/>
          </a:p>
          <a:p>
            <a:pPr>
              <a:lnSpc>
                <a:spcPct val="80000"/>
              </a:lnSpc>
            </a:pPr>
            <a:endParaRPr lang="es-ES" sz="2400" dirty="0"/>
          </a:p>
        </p:txBody>
      </p:sp>
      <p:pic>
        <p:nvPicPr>
          <p:cNvPr id="2" name="Imagen 1" descr="Recorte de pantalla"/>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02128" y="1960931"/>
            <a:ext cx="5802603" cy="3564000"/>
          </a:xfrm>
          <a:prstGeom prst="rect">
            <a:avLst/>
          </a:prstGeom>
        </p:spPr>
      </p:pic>
      <p:sp>
        <p:nvSpPr>
          <p:cNvPr id="3" name="Marcador de número de diapositiva 2"/>
          <p:cNvSpPr>
            <a:spLocks noGrp="1"/>
          </p:cNvSpPr>
          <p:nvPr>
            <p:ph type="sldNum" sz="quarter" idx="12"/>
          </p:nvPr>
        </p:nvSpPr>
        <p:spPr/>
        <p:txBody>
          <a:bodyPr/>
          <a:lstStyle/>
          <a:p>
            <a:fld id="{03AFEF53-0496-429C-AE83-CAA04853D0D0}" type="slidenum">
              <a:rPr lang="es-MX" smtClean="0"/>
              <a:t>41</a:t>
            </a:fld>
            <a:endParaRPr lang="es-MX"/>
          </a:p>
        </p:txBody>
      </p:sp>
    </p:spTree>
    <p:extLst>
      <p:ext uri="{BB962C8B-B14F-4D97-AF65-F5344CB8AC3E}">
        <p14:creationId xmlns:p14="http://schemas.microsoft.com/office/powerpoint/2010/main" val="22891565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918243"/>
          </a:xfrm>
        </p:spPr>
        <p:txBody>
          <a:bodyPr>
            <a:normAutofit/>
          </a:bodyPr>
          <a:lstStyle/>
          <a:p>
            <a:pPr algn="ctr"/>
            <a:r>
              <a:rPr lang="es-MX" sz="2400" b="1" dirty="0">
                <a:solidFill>
                  <a:srgbClr val="C00000"/>
                </a:solidFill>
              </a:rPr>
              <a:t>Conversión de forma exponencial a forma logarítmica</a:t>
            </a:r>
            <a:endParaRPr lang="es-MX" sz="2400" dirty="0">
              <a:solidFill>
                <a:srgbClr val="C0000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45268106"/>
              </p:ext>
            </p:extLst>
          </p:nvPr>
        </p:nvGraphicFramePr>
        <p:xfrm>
          <a:off x="1010653" y="1283368"/>
          <a:ext cx="10010274" cy="1752600"/>
        </p:xfrm>
        <a:graphic>
          <a:graphicData uri="http://schemas.openxmlformats.org/drawingml/2006/table">
            <a:tbl>
              <a:tblPr firstRow="1" bandRow="1">
                <a:tableStyleId>{5C22544A-7EE6-4342-B048-85BDC9FD1C3A}</a:tableStyleId>
              </a:tblPr>
              <a:tblGrid>
                <a:gridCol w="1529293"/>
                <a:gridCol w="582218"/>
                <a:gridCol w="2546235"/>
                <a:gridCol w="884972"/>
                <a:gridCol w="2095987"/>
                <a:gridCol w="2371569"/>
              </a:tblGrid>
              <a:tr h="370840">
                <a:tc>
                  <a:txBody>
                    <a:bodyPr/>
                    <a:lstStyle/>
                    <a:p>
                      <a:endParaRPr lang="es-MX" dirty="0"/>
                    </a:p>
                  </a:txBody>
                  <a:tcPr/>
                </a:tc>
                <a:tc>
                  <a:txBody>
                    <a:bodyPr/>
                    <a:lstStyle/>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Forma exponencial</a:t>
                      </a:r>
                    </a:p>
                    <a:p>
                      <a:endParaRPr lang="es-MX" dirty="0"/>
                    </a:p>
                  </a:txBody>
                  <a:tcPr/>
                </a:tc>
                <a:tc>
                  <a:txBody>
                    <a:bodyPr/>
                    <a:lstStyle/>
                    <a:p>
                      <a:endParaRPr lang="es-MX" dirty="0"/>
                    </a:p>
                  </a:txBody>
                  <a:tcPr/>
                </a:tc>
                <a:tc>
                  <a:txBody>
                    <a:bodyPr/>
                    <a:lstStyle/>
                    <a:p>
                      <a:endParaRPr lang="es-MX" dirty="0"/>
                    </a:p>
                  </a:txBody>
                  <a:tcPr/>
                </a:tc>
                <a:tc>
                  <a:txBody>
                    <a:bodyPr/>
                    <a:lstStyle/>
                    <a:p>
                      <a:r>
                        <a:rPr lang="es-MX" dirty="0" smtClean="0"/>
                        <a:t>Forma logarítmica</a:t>
                      </a:r>
                      <a:endParaRPr lang="es-MX" dirty="0"/>
                    </a:p>
                  </a:txBody>
                  <a:tcPr/>
                </a:tc>
              </a:tr>
              <a:tr h="370840">
                <a:tc>
                  <a:txBody>
                    <a:bodyPr/>
                    <a:lstStyle/>
                    <a:p>
                      <a:r>
                        <a:rPr lang="es-MX" dirty="0" smtClean="0"/>
                        <a:t>Como </a:t>
                      </a:r>
                      <a:endParaRPr lang="es-MX" dirty="0"/>
                    </a:p>
                  </a:txBody>
                  <a:tcPr/>
                </a:tc>
                <a:tc>
                  <a:txBody>
                    <a:bodyPr/>
                    <a:lstStyle/>
                    <a:p>
                      <a:endParaRPr lang="es-MX"/>
                    </a:p>
                  </a:txBody>
                  <a:tcPr/>
                </a:tc>
                <a:tc>
                  <a:txBody>
                    <a:bodyPr/>
                    <a:lstStyle/>
                    <a:p>
                      <a:r>
                        <a:rPr lang="es-MX" dirty="0" smtClean="0"/>
                        <a:t>5</a:t>
                      </a:r>
                      <a:r>
                        <a:rPr lang="es-MX" baseline="30000" dirty="0" smtClean="0"/>
                        <a:t>2</a:t>
                      </a:r>
                      <a:r>
                        <a:rPr lang="es-MX" dirty="0" smtClean="0"/>
                        <a:t> = 25</a:t>
                      </a:r>
                      <a:endParaRPr lang="es-MX" dirty="0"/>
                    </a:p>
                  </a:txBody>
                  <a:tcPr/>
                </a:tc>
                <a:tc>
                  <a:txBody>
                    <a:bodyPr/>
                    <a:lstStyle/>
                    <a:p>
                      <a:endParaRPr lang="es-MX"/>
                    </a:p>
                  </a:txBody>
                  <a:tcPr/>
                </a:tc>
                <a:tc>
                  <a:txBody>
                    <a:bodyPr/>
                    <a:lstStyle/>
                    <a:p>
                      <a:r>
                        <a:rPr lang="es-MX" dirty="0" smtClean="0"/>
                        <a:t>se concluye</a:t>
                      </a:r>
                      <a:r>
                        <a:rPr lang="es-MX" baseline="0" dirty="0" smtClean="0"/>
                        <a:t> que</a:t>
                      </a:r>
                      <a:endParaRPr lang="es-MX" dirty="0"/>
                    </a:p>
                  </a:txBody>
                  <a:tcPr/>
                </a:tc>
                <a:tc>
                  <a:txBody>
                    <a:bodyPr/>
                    <a:lstStyle/>
                    <a:p>
                      <a:r>
                        <a:rPr lang="es-MX" dirty="0" smtClean="0"/>
                        <a:t>Log</a:t>
                      </a:r>
                      <a:r>
                        <a:rPr lang="es-MX" baseline="-25000" dirty="0" smtClean="0"/>
                        <a:t>5</a:t>
                      </a:r>
                      <a:r>
                        <a:rPr lang="es-MX" dirty="0" smtClean="0"/>
                        <a:t>25 = 2</a:t>
                      </a:r>
                      <a:endParaRPr lang="es-MX" dirty="0"/>
                    </a:p>
                  </a:txBody>
                  <a:tcPr/>
                </a:tc>
              </a:tr>
              <a:tr h="370840">
                <a:tc>
                  <a:txBody>
                    <a:bodyPr/>
                    <a:lstStyle/>
                    <a:p>
                      <a:r>
                        <a:rPr lang="es-MX" dirty="0" smtClean="0"/>
                        <a:t>Como</a:t>
                      </a:r>
                      <a:endParaRPr lang="es-MX" dirty="0"/>
                    </a:p>
                  </a:txBody>
                  <a:tcPr/>
                </a:tc>
                <a:tc>
                  <a:txBody>
                    <a:bodyPr/>
                    <a:lstStyle/>
                    <a:p>
                      <a:endParaRPr lang="es-MX"/>
                    </a:p>
                  </a:txBody>
                  <a:tcPr/>
                </a:tc>
                <a:tc>
                  <a:txBody>
                    <a:bodyPr/>
                    <a:lstStyle/>
                    <a:p>
                      <a:r>
                        <a:rPr lang="es-MX" dirty="0" smtClean="0"/>
                        <a:t>3</a:t>
                      </a:r>
                      <a:r>
                        <a:rPr lang="es-MX" baseline="30000" dirty="0" smtClean="0"/>
                        <a:t>4 </a:t>
                      </a:r>
                      <a:r>
                        <a:rPr lang="es-MX" baseline="0" dirty="0" smtClean="0"/>
                        <a:t>= 81</a:t>
                      </a:r>
                      <a:endParaRPr lang="es-MX" dirty="0"/>
                    </a:p>
                  </a:txBody>
                  <a:tcPr/>
                </a:tc>
                <a:tc>
                  <a:txBody>
                    <a:bodyPr/>
                    <a:lstStyle/>
                    <a:p>
                      <a:endParaRPr lang="es-MX"/>
                    </a:p>
                  </a:txBody>
                  <a:tcPr/>
                </a:tc>
                <a:tc>
                  <a:txBody>
                    <a:bodyPr/>
                    <a:lstStyle/>
                    <a:p>
                      <a:r>
                        <a:rPr lang="es-MX" dirty="0" smtClean="0"/>
                        <a:t>se concluye</a:t>
                      </a:r>
                      <a:r>
                        <a:rPr lang="es-MX" baseline="0" dirty="0" smtClean="0"/>
                        <a:t> que</a:t>
                      </a:r>
                      <a:endParaRPr lang="es-MX" dirty="0"/>
                    </a:p>
                  </a:txBody>
                  <a:tcPr/>
                </a:tc>
                <a:tc>
                  <a:txBody>
                    <a:bodyPr/>
                    <a:lstStyle/>
                    <a:p>
                      <a:r>
                        <a:rPr lang="es-MX" dirty="0" smtClean="0"/>
                        <a:t>Log</a:t>
                      </a:r>
                      <a:r>
                        <a:rPr lang="es-MX" baseline="-25000" dirty="0" smtClean="0"/>
                        <a:t>3</a:t>
                      </a:r>
                      <a:r>
                        <a:rPr lang="es-MX" dirty="0" smtClean="0"/>
                        <a:t>81 = 4</a:t>
                      </a:r>
                      <a:endParaRPr lang="es-MX" dirty="0"/>
                    </a:p>
                  </a:txBody>
                  <a:tcPr/>
                </a:tc>
              </a:tr>
              <a:tr h="370840">
                <a:tc>
                  <a:txBody>
                    <a:bodyPr/>
                    <a:lstStyle/>
                    <a:p>
                      <a:r>
                        <a:rPr lang="es-MX" dirty="0" smtClean="0"/>
                        <a:t>Como</a:t>
                      </a:r>
                      <a:endParaRPr lang="es-MX" dirty="0"/>
                    </a:p>
                  </a:txBody>
                  <a:tcPr/>
                </a:tc>
                <a:tc>
                  <a:txBody>
                    <a:bodyPr/>
                    <a:lstStyle/>
                    <a:p>
                      <a:endParaRPr lang="es-MX"/>
                    </a:p>
                  </a:txBody>
                  <a:tcPr/>
                </a:tc>
                <a:tc>
                  <a:txBody>
                    <a:bodyPr/>
                    <a:lstStyle/>
                    <a:p>
                      <a:r>
                        <a:rPr lang="es-MX" dirty="0" smtClean="0"/>
                        <a:t>10</a:t>
                      </a:r>
                      <a:r>
                        <a:rPr lang="es-MX" baseline="30000" dirty="0" smtClean="0"/>
                        <a:t>0</a:t>
                      </a:r>
                      <a:r>
                        <a:rPr lang="es-MX" dirty="0" smtClean="0"/>
                        <a:t> = 1</a:t>
                      </a:r>
                      <a:endParaRPr lang="es-MX" dirty="0"/>
                    </a:p>
                  </a:txBody>
                  <a:tcPr/>
                </a:tc>
                <a:tc>
                  <a:txBody>
                    <a:bodyPr/>
                    <a:lstStyle/>
                    <a:p>
                      <a:endParaRPr lang="es-MX"/>
                    </a:p>
                  </a:txBody>
                  <a:tcPr/>
                </a:tc>
                <a:tc>
                  <a:txBody>
                    <a:bodyPr/>
                    <a:lstStyle/>
                    <a:p>
                      <a:r>
                        <a:rPr lang="es-MX" dirty="0" smtClean="0"/>
                        <a:t>se concluye</a:t>
                      </a:r>
                      <a:r>
                        <a:rPr lang="es-MX" baseline="0" dirty="0" smtClean="0"/>
                        <a:t> que</a:t>
                      </a:r>
                      <a:endParaRPr lang="es-MX" dirty="0"/>
                    </a:p>
                  </a:txBody>
                  <a:tcPr/>
                </a:tc>
                <a:tc>
                  <a:txBody>
                    <a:bodyPr/>
                    <a:lstStyle/>
                    <a:p>
                      <a:r>
                        <a:rPr lang="es-MX" dirty="0" smtClean="0"/>
                        <a:t>Log</a:t>
                      </a:r>
                      <a:r>
                        <a:rPr lang="es-MX" baseline="-25000" dirty="0" smtClean="0"/>
                        <a:t>10</a:t>
                      </a:r>
                      <a:r>
                        <a:rPr lang="es-MX" dirty="0" smtClean="0"/>
                        <a:t>1 = 0</a:t>
                      </a:r>
                      <a:endParaRPr lang="es-MX" dirty="0"/>
                    </a:p>
                  </a:txBody>
                  <a:tcPr/>
                </a:tc>
              </a:tr>
            </a:tbl>
          </a:graphicData>
        </a:graphic>
      </p:graphicFrame>
      <p:sp>
        <p:nvSpPr>
          <p:cNvPr id="5" name="Título 1"/>
          <p:cNvSpPr txBox="1">
            <a:spLocks/>
          </p:cNvSpPr>
          <p:nvPr/>
        </p:nvSpPr>
        <p:spPr>
          <a:xfrm>
            <a:off x="878306" y="3597607"/>
            <a:ext cx="10515600" cy="91824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b="1" dirty="0" smtClean="0">
                <a:solidFill>
                  <a:srgbClr val="C00000"/>
                </a:solidFill>
              </a:rPr>
              <a:t>Conversión de forma logarítmica a forma exponencial </a:t>
            </a:r>
            <a:endParaRPr lang="es-MX" sz="2400" dirty="0">
              <a:solidFill>
                <a:srgbClr val="C00000"/>
              </a:solidFill>
            </a:endParaRPr>
          </a:p>
        </p:txBody>
      </p:sp>
      <p:graphicFrame>
        <p:nvGraphicFramePr>
          <p:cNvPr id="6" name="Marcador de contenido 3"/>
          <p:cNvGraphicFramePr>
            <a:graphicFrameLocks/>
          </p:cNvGraphicFramePr>
          <p:nvPr>
            <p:extLst>
              <p:ext uri="{D42A27DB-BD31-4B8C-83A1-F6EECF244321}">
                <p14:modId xmlns:p14="http://schemas.microsoft.com/office/powerpoint/2010/main" val="1595211906"/>
              </p:ext>
            </p:extLst>
          </p:nvPr>
        </p:nvGraphicFramePr>
        <p:xfrm>
          <a:off x="2469153" y="4644187"/>
          <a:ext cx="7638705" cy="1752600"/>
        </p:xfrm>
        <a:graphic>
          <a:graphicData uri="http://schemas.openxmlformats.org/drawingml/2006/table">
            <a:tbl>
              <a:tblPr firstRow="1" bandRow="1">
                <a:tableStyleId>{5C22544A-7EE6-4342-B048-85BDC9FD1C3A}</a:tableStyleId>
              </a:tblPr>
              <a:tblGrid>
                <a:gridCol w="1903231"/>
                <a:gridCol w="799863"/>
                <a:gridCol w="1954652"/>
                <a:gridCol w="884972"/>
                <a:gridCol w="2095987"/>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Forma logarítmica</a:t>
                      </a:r>
                      <a:endParaRPr lang="es-MX" dirty="0"/>
                    </a:p>
                  </a:txBody>
                  <a:tcPr/>
                </a:tc>
                <a:tc>
                  <a:txBody>
                    <a:bodyPr/>
                    <a:lstStyle/>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smtClean="0"/>
                    </a:p>
                    <a:p>
                      <a:endParaRPr lang="es-MX" dirty="0"/>
                    </a:p>
                  </a:txBody>
                  <a:tcPr/>
                </a:tc>
                <a:tc>
                  <a:txBody>
                    <a:bodyPr/>
                    <a:lstStyle/>
                    <a:p>
                      <a:endParaRPr lang="es-MX" dirty="0"/>
                    </a:p>
                  </a:txBody>
                  <a:tcPr/>
                </a:tc>
                <a:tc>
                  <a:txBody>
                    <a:bodyPr/>
                    <a:lstStyle/>
                    <a:p>
                      <a:r>
                        <a:rPr lang="es-MX" dirty="0" smtClean="0"/>
                        <a:t>Forma exponencial</a:t>
                      </a:r>
                      <a:endParaRPr lang="es-MX" dirty="0"/>
                    </a:p>
                  </a:txBody>
                  <a:tcPr/>
                </a:tc>
              </a:tr>
              <a:tr h="370840">
                <a:tc>
                  <a:txBody>
                    <a:bodyPr/>
                    <a:lstStyle/>
                    <a:p>
                      <a:r>
                        <a:rPr lang="es-MX" dirty="0" smtClean="0"/>
                        <a:t>Log</a:t>
                      </a:r>
                      <a:r>
                        <a:rPr lang="es-MX" baseline="-25000" dirty="0" smtClean="0"/>
                        <a:t>10</a:t>
                      </a:r>
                      <a:r>
                        <a:rPr lang="es-MX" baseline="0" dirty="0" smtClean="0"/>
                        <a:t>1000</a:t>
                      </a:r>
                      <a:r>
                        <a:rPr lang="es-MX" dirty="0" smtClean="0"/>
                        <a:t> = 3</a:t>
                      </a:r>
                      <a:endParaRPr lang="es-MX" dirty="0"/>
                    </a:p>
                  </a:txBody>
                  <a:tcPr/>
                </a:tc>
                <a:tc>
                  <a:txBody>
                    <a:bodyPr/>
                    <a:lstStyle/>
                    <a:p>
                      <a:endParaRPr lang="es-MX" dirty="0"/>
                    </a:p>
                  </a:txBody>
                  <a:tcPr/>
                </a:tc>
                <a:tc>
                  <a:txBody>
                    <a:bodyPr/>
                    <a:lstStyle/>
                    <a:p>
                      <a:pPr algn="ctr"/>
                      <a:r>
                        <a:rPr lang="es-MX" dirty="0" smtClean="0"/>
                        <a:t>significa</a:t>
                      </a:r>
                      <a:endParaRPr lang="es-MX" dirty="0"/>
                    </a:p>
                  </a:txBody>
                  <a:tcPr/>
                </a:tc>
                <a:tc>
                  <a:txBody>
                    <a:bodyPr/>
                    <a:lstStyle/>
                    <a:p>
                      <a:endParaRPr lang="es-MX" dirty="0"/>
                    </a:p>
                  </a:txBody>
                  <a:tcPr/>
                </a:tc>
                <a:tc>
                  <a:txBody>
                    <a:bodyPr/>
                    <a:lstStyle/>
                    <a:p>
                      <a:r>
                        <a:rPr lang="es-MX" dirty="0" smtClean="0"/>
                        <a:t>10</a:t>
                      </a:r>
                      <a:r>
                        <a:rPr lang="es-MX" baseline="30000" dirty="0" smtClean="0"/>
                        <a:t>3</a:t>
                      </a:r>
                      <a:r>
                        <a:rPr lang="es-MX" dirty="0" smtClean="0"/>
                        <a:t> = 1000</a:t>
                      </a:r>
                      <a:endParaRPr lang="es-MX" dirty="0"/>
                    </a:p>
                  </a:txBody>
                  <a:tcPr/>
                </a:tc>
              </a:tr>
              <a:tr h="370840">
                <a:tc>
                  <a:txBody>
                    <a:bodyPr/>
                    <a:lstStyle/>
                    <a:p>
                      <a:r>
                        <a:rPr lang="es-MX" dirty="0" smtClean="0"/>
                        <a:t>Log</a:t>
                      </a:r>
                      <a:r>
                        <a:rPr lang="es-MX" baseline="-25000" dirty="0" smtClean="0"/>
                        <a:t>64</a:t>
                      </a:r>
                      <a:r>
                        <a:rPr lang="es-MX" dirty="0" smtClean="0"/>
                        <a:t>8 = ½</a:t>
                      </a:r>
                      <a:endParaRPr lang="es-MX" dirty="0"/>
                    </a:p>
                  </a:txBody>
                  <a:tcPr/>
                </a:tc>
                <a:tc>
                  <a:txBody>
                    <a:bodyPr/>
                    <a:lstStyle/>
                    <a:p>
                      <a:endParaRPr lang="es-MX"/>
                    </a:p>
                  </a:txBody>
                  <a:tcPr/>
                </a:tc>
                <a:tc>
                  <a:txBody>
                    <a:bodyPr/>
                    <a:lstStyle/>
                    <a:p>
                      <a:pPr algn="ctr"/>
                      <a:r>
                        <a:rPr lang="es-MX" dirty="0" smtClean="0"/>
                        <a:t>Significa</a:t>
                      </a:r>
                      <a:endParaRPr lang="es-MX" dirty="0"/>
                    </a:p>
                  </a:txBody>
                  <a:tcPr/>
                </a:tc>
                <a:tc>
                  <a:txBody>
                    <a:bodyPr/>
                    <a:lstStyle/>
                    <a:p>
                      <a:endParaRPr lang="es-MX"/>
                    </a:p>
                  </a:txBody>
                  <a:tcPr/>
                </a:tc>
                <a:tc>
                  <a:txBody>
                    <a:bodyPr/>
                    <a:lstStyle/>
                    <a:p>
                      <a:r>
                        <a:rPr lang="es-MX" baseline="0" dirty="0" smtClean="0"/>
                        <a:t>64</a:t>
                      </a:r>
                      <a:r>
                        <a:rPr lang="es-MX" baseline="30000" dirty="0" smtClean="0"/>
                        <a:t>1/2 </a:t>
                      </a:r>
                      <a:r>
                        <a:rPr lang="es-MX" baseline="0" dirty="0" smtClean="0"/>
                        <a:t>= 8</a:t>
                      </a:r>
                      <a:endParaRPr lang="es-MX" dirty="0"/>
                    </a:p>
                  </a:txBody>
                  <a:tcPr/>
                </a:tc>
              </a:tr>
              <a:tr h="370840">
                <a:tc>
                  <a:txBody>
                    <a:bodyPr/>
                    <a:lstStyle/>
                    <a:p>
                      <a:r>
                        <a:rPr lang="es-MX" dirty="0" smtClean="0"/>
                        <a:t>Log</a:t>
                      </a:r>
                      <a:r>
                        <a:rPr lang="es-MX" baseline="-25000" dirty="0" smtClean="0"/>
                        <a:t>2</a:t>
                      </a:r>
                      <a:r>
                        <a:rPr lang="es-MX" dirty="0" smtClean="0"/>
                        <a:t>1/16 = - 4 </a:t>
                      </a:r>
                      <a:endParaRPr lang="es-MX" dirty="0"/>
                    </a:p>
                  </a:txBody>
                  <a:tcPr/>
                </a:tc>
                <a:tc>
                  <a:txBody>
                    <a:bodyPr/>
                    <a:lstStyle/>
                    <a:p>
                      <a:endParaRPr lang="es-MX" dirty="0"/>
                    </a:p>
                  </a:txBody>
                  <a:tcPr/>
                </a:tc>
                <a:tc>
                  <a:txBody>
                    <a:bodyPr/>
                    <a:lstStyle/>
                    <a:p>
                      <a:pPr algn="ctr"/>
                      <a:r>
                        <a:rPr lang="es-MX" dirty="0" smtClean="0"/>
                        <a:t>significa</a:t>
                      </a:r>
                      <a:endParaRPr lang="es-MX" dirty="0"/>
                    </a:p>
                  </a:txBody>
                  <a:tcPr/>
                </a:tc>
                <a:tc>
                  <a:txBody>
                    <a:bodyPr/>
                    <a:lstStyle/>
                    <a:p>
                      <a:endParaRPr lang="es-MX" dirty="0"/>
                    </a:p>
                  </a:txBody>
                  <a:tcPr/>
                </a:tc>
                <a:tc>
                  <a:txBody>
                    <a:bodyPr/>
                    <a:lstStyle/>
                    <a:p>
                      <a:r>
                        <a:rPr lang="es-MX" baseline="0" dirty="0" smtClean="0"/>
                        <a:t>2 </a:t>
                      </a:r>
                      <a:r>
                        <a:rPr lang="es-MX" baseline="30000" dirty="0" smtClean="0"/>
                        <a:t>- 4</a:t>
                      </a:r>
                      <a:r>
                        <a:rPr lang="es-MX" dirty="0" smtClean="0"/>
                        <a:t> = 1/16</a:t>
                      </a:r>
                      <a:endParaRPr lang="es-MX" dirty="0"/>
                    </a:p>
                  </a:txBody>
                  <a:tcPr/>
                </a:tc>
              </a:tr>
            </a:tbl>
          </a:graphicData>
        </a:graphic>
      </p:graphicFrame>
      <p:sp>
        <p:nvSpPr>
          <p:cNvPr id="3" name="Marcador de número de diapositiva 2"/>
          <p:cNvSpPr>
            <a:spLocks noGrp="1"/>
          </p:cNvSpPr>
          <p:nvPr>
            <p:ph type="sldNum" sz="quarter" idx="12"/>
          </p:nvPr>
        </p:nvSpPr>
        <p:spPr/>
        <p:txBody>
          <a:bodyPr/>
          <a:lstStyle/>
          <a:p>
            <a:fld id="{03AFEF53-0496-429C-AE83-CAA04853D0D0}" type="slidenum">
              <a:rPr lang="es-MX" smtClean="0"/>
              <a:t>42</a:t>
            </a:fld>
            <a:endParaRPr lang="es-MX"/>
          </a:p>
        </p:txBody>
      </p:sp>
    </p:spTree>
    <p:extLst>
      <p:ext uri="{BB962C8B-B14F-4D97-AF65-F5344CB8AC3E}">
        <p14:creationId xmlns:p14="http://schemas.microsoft.com/office/powerpoint/2010/main" val="40675740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dirty="0" smtClean="0"/>
              <a:t>Bibliografía</a:t>
            </a:r>
            <a:endParaRPr lang="es-MX" sz="3600" dirty="0"/>
          </a:p>
        </p:txBody>
      </p:sp>
      <p:sp>
        <p:nvSpPr>
          <p:cNvPr id="3" name="Marcador de contenido 2"/>
          <p:cNvSpPr>
            <a:spLocks noGrp="1"/>
          </p:cNvSpPr>
          <p:nvPr>
            <p:ph idx="1"/>
          </p:nvPr>
        </p:nvSpPr>
        <p:spPr/>
        <p:txBody>
          <a:bodyPr>
            <a:normAutofit fontScale="70000" lnSpcReduction="20000"/>
          </a:bodyPr>
          <a:lstStyle/>
          <a:p>
            <a:r>
              <a:rPr lang="es-MX" dirty="0" err="1" smtClean="0"/>
              <a:t>Aira</a:t>
            </a:r>
            <a:r>
              <a:rPr lang="es-MX" dirty="0" smtClean="0"/>
              <a:t>, </a:t>
            </a:r>
            <a:r>
              <a:rPr lang="es-MX" dirty="0" err="1" smtClean="0"/>
              <a:t>Lardner</a:t>
            </a:r>
            <a:r>
              <a:rPr lang="es-MX" dirty="0" smtClean="0"/>
              <a:t> e Ibarra (2009 ). Matemáticas aplicadas a la administración y a la economía. 5ª ed. Pearson. México</a:t>
            </a:r>
          </a:p>
          <a:p>
            <a:r>
              <a:rPr lang="es-MX" dirty="0" err="1" smtClean="0"/>
              <a:t>Budnick</a:t>
            </a:r>
            <a:r>
              <a:rPr lang="es-MX" dirty="0" smtClean="0"/>
              <a:t> F. (2017). Matemáticas aplicadas para administración, economía y ciencias sociales. 4ª ed. McGraw Hill. México</a:t>
            </a:r>
          </a:p>
          <a:p>
            <a:r>
              <a:rPr lang="es-MX" dirty="0" err="1" smtClean="0"/>
              <a:t>Haeussler,E</a:t>
            </a:r>
            <a:r>
              <a:rPr lang="es-MX" dirty="0" smtClean="0"/>
              <a:t>.; Paul, R y Wood, R. (2015 ). Matemáticas para la administración y economía. 12ª ed. Pearson, Prentice Hall. México</a:t>
            </a:r>
            <a:endParaRPr lang="es-MX" dirty="0"/>
          </a:p>
          <a:p>
            <a:r>
              <a:rPr lang="es-MX" dirty="0" err="1" smtClean="0"/>
              <a:t>Swokowski</a:t>
            </a:r>
            <a:r>
              <a:rPr lang="es-MX" dirty="0" smtClean="0"/>
              <a:t> y Cole. (2009). </a:t>
            </a:r>
            <a:r>
              <a:rPr lang="es-MX" i="1" dirty="0"/>
              <a:t>Algebra y </a:t>
            </a:r>
            <a:r>
              <a:rPr lang="es-MX" i="1" dirty="0" err="1" smtClean="0"/>
              <a:t>trigometría</a:t>
            </a:r>
            <a:r>
              <a:rPr lang="es-MX" i="1" dirty="0" smtClean="0"/>
              <a:t> </a:t>
            </a:r>
            <a:r>
              <a:rPr lang="es-MX" i="1" dirty="0"/>
              <a:t>con </a:t>
            </a:r>
            <a:r>
              <a:rPr lang="es-MX" i="1" dirty="0" smtClean="0"/>
              <a:t>geometría </a:t>
            </a:r>
            <a:r>
              <a:rPr lang="es-MX" i="1" dirty="0"/>
              <a:t>analítica. </a:t>
            </a:r>
            <a:r>
              <a:rPr lang="es-MX" i="1" dirty="0" smtClean="0"/>
              <a:t>12 a ed. </a:t>
            </a:r>
            <a:r>
              <a:rPr lang="es-MX" dirty="0" smtClean="0"/>
              <a:t>Iberoamericana.</a:t>
            </a:r>
          </a:p>
          <a:p>
            <a:r>
              <a:rPr lang="it-IT" dirty="0" smtClean="0"/>
              <a:t>Grossman </a:t>
            </a:r>
            <a:r>
              <a:rPr lang="it-IT" dirty="0"/>
              <a:t>S.I. (1993) </a:t>
            </a:r>
            <a:r>
              <a:rPr lang="it-IT" i="1" dirty="0"/>
              <a:t>Algebra lineal</a:t>
            </a:r>
            <a:r>
              <a:rPr lang="it-IT" dirty="0"/>
              <a:t>. Iberoamericana.</a:t>
            </a:r>
          </a:p>
          <a:p>
            <a:r>
              <a:rPr lang="es-MX" dirty="0" err="1"/>
              <a:t>Madden</a:t>
            </a:r>
            <a:r>
              <a:rPr lang="es-MX" dirty="0"/>
              <a:t> (1990) </a:t>
            </a:r>
            <a:r>
              <a:rPr lang="es-MX" i="1" dirty="0"/>
              <a:t>Concavidad y optimización en microeconomía</a:t>
            </a:r>
            <a:r>
              <a:rPr lang="es-MX" dirty="0"/>
              <a:t>. Alianza editorial.</a:t>
            </a:r>
          </a:p>
          <a:p>
            <a:r>
              <a:rPr lang="es-MX" dirty="0" err="1" smtClean="0"/>
              <a:t>Soo</a:t>
            </a:r>
            <a:r>
              <a:rPr lang="es-MX" dirty="0" smtClean="0"/>
              <a:t> </a:t>
            </a:r>
            <a:r>
              <a:rPr lang="es-MX" dirty="0" err="1"/>
              <a:t>Tang</a:t>
            </a:r>
            <a:r>
              <a:rPr lang="es-MX" dirty="0"/>
              <a:t>, Tan (2005) </a:t>
            </a:r>
            <a:r>
              <a:rPr lang="es-MX" i="1" dirty="0"/>
              <a:t>Matemáticas para administración y economía. </a:t>
            </a:r>
            <a:r>
              <a:rPr lang="es-MX" dirty="0"/>
              <a:t>Thomson. Tercera</a:t>
            </a:r>
          </a:p>
          <a:p>
            <a:r>
              <a:rPr lang="es-MX" dirty="0"/>
              <a:t>edición.</a:t>
            </a:r>
          </a:p>
          <a:p>
            <a:r>
              <a:rPr lang="en-US" dirty="0" err="1"/>
              <a:t>Calter</a:t>
            </a:r>
            <a:r>
              <a:rPr lang="en-US" dirty="0"/>
              <a:t>, Paul (1995) </a:t>
            </a:r>
            <a:r>
              <a:rPr lang="en-US" i="1" dirty="0"/>
              <a:t>Technical Mathematics with Calculus. </a:t>
            </a:r>
            <a:r>
              <a:rPr lang="en-US" i="1" dirty="0" smtClean="0"/>
              <a:t> 3a ed. Prentice </a:t>
            </a:r>
            <a:r>
              <a:rPr lang="en-US" dirty="0" smtClean="0"/>
              <a:t> </a:t>
            </a:r>
            <a:r>
              <a:rPr lang="en-US" dirty="0"/>
              <a:t>Hall. </a:t>
            </a:r>
          </a:p>
          <a:p>
            <a:r>
              <a:rPr lang="es-MX" dirty="0" err="1"/>
              <a:t>Spiegel</a:t>
            </a:r>
            <a:r>
              <a:rPr lang="es-MX" dirty="0"/>
              <a:t>, Murray R. (1991) </a:t>
            </a:r>
            <a:r>
              <a:rPr lang="es-MX" i="1" dirty="0"/>
              <a:t>Teoría y problemas de Algebra Superior. </a:t>
            </a:r>
            <a:r>
              <a:rPr lang="es-MX" dirty="0"/>
              <a:t>Mc Graw Hill.</a:t>
            </a:r>
          </a:p>
        </p:txBody>
      </p:sp>
      <p:sp>
        <p:nvSpPr>
          <p:cNvPr id="4" name="Marcador de número de diapositiva 3"/>
          <p:cNvSpPr>
            <a:spLocks noGrp="1"/>
          </p:cNvSpPr>
          <p:nvPr>
            <p:ph type="sldNum" sz="quarter" idx="12"/>
          </p:nvPr>
        </p:nvSpPr>
        <p:spPr/>
        <p:txBody>
          <a:bodyPr/>
          <a:lstStyle/>
          <a:p>
            <a:fld id="{03AFEF53-0496-429C-AE83-CAA04853D0D0}" type="slidenum">
              <a:rPr lang="es-MX" smtClean="0"/>
              <a:t>43</a:t>
            </a:fld>
            <a:endParaRPr lang="es-MX"/>
          </a:p>
        </p:txBody>
      </p:sp>
    </p:spTree>
    <p:extLst>
      <p:ext uri="{BB962C8B-B14F-4D97-AF65-F5344CB8AC3E}">
        <p14:creationId xmlns:p14="http://schemas.microsoft.com/office/powerpoint/2010/main" val="2064291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005" y="258985"/>
            <a:ext cx="8911687" cy="528797"/>
          </a:xfrm>
        </p:spPr>
        <p:txBody>
          <a:bodyPr>
            <a:normAutofit fontScale="90000"/>
          </a:bodyPr>
          <a:lstStyle/>
          <a:p>
            <a:r>
              <a:rPr lang="es-MX" sz="3200" dirty="0" smtClean="0"/>
              <a:t>ÍNDICE</a:t>
            </a:r>
            <a:endParaRPr lang="es-MX" dirty="0"/>
          </a:p>
        </p:txBody>
      </p:sp>
      <p:graphicFrame>
        <p:nvGraphicFramePr>
          <p:cNvPr id="5" name="Marcador de contenido 4"/>
          <p:cNvGraphicFramePr>
            <a:graphicFrameLocks noGrp="1"/>
          </p:cNvGraphicFramePr>
          <p:nvPr>
            <p:ph idx="1"/>
            <p:extLst/>
          </p:nvPr>
        </p:nvGraphicFramePr>
        <p:xfrm>
          <a:off x="574158" y="841046"/>
          <a:ext cx="10926327" cy="5781261"/>
        </p:xfrm>
        <a:graphic>
          <a:graphicData uri="http://schemas.openxmlformats.org/drawingml/2006/table">
            <a:tbl>
              <a:tblPr firstRow="1" bandRow="1">
                <a:tableStyleId>{5C22544A-7EE6-4342-B048-85BDC9FD1C3A}</a:tableStyleId>
              </a:tblPr>
              <a:tblGrid>
                <a:gridCol w="10290876"/>
                <a:gridCol w="635451"/>
              </a:tblGrid>
              <a:tr h="344854">
                <a:tc>
                  <a:txBody>
                    <a:bodyPr/>
                    <a:lstStyle/>
                    <a:p>
                      <a:endParaRPr lang="es-MX" sz="2000" dirty="0"/>
                    </a:p>
                  </a:txBody>
                  <a:tcPr>
                    <a:noFill/>
                  </a:tcPr>
                </a:tc>
                <a:tc>
                  <a:txBody>
                    <a:bodyPr/>
                    <a:lstStyle/>
                    <a:p>
                      <a:r>
                        <a:rPr lang="es-MX" sz="1600" dirty="0" err="1" smtClean="0">
                          <a:solidFill>
                            <a:schemeClr val="tx1"/>
                          </a:solidFill>
                        </a:rPr>
                        <a:t>pág</a:t>
                      </a:r>
                      <a:endParaRPr lang="es-MX" sz="2000" dirty="0">
                        <a:solidFill>
                          <a:schemeClr val="tx1"/>
                        </a:solidFill>
                      </a:endParaRPr>
                    </a:p>
                  </a:txBody>
                  <a:tcPr>
                    <a:noFill/>
                  </a:tcPr>
                </a:tc>
              </a:tr>
              <a:tr h="5385021">
                <a:tc>
                  <a:txBody>
                    <a:bodyPr/>
                    <a:lstStyle/>
                    <a:p>
                      <a:r>
                        <a:rPr lang="es-MX" sz="2000" b="0" kern="1200" dirty="0" smtClean="0">
                          <a:solidFill>
                            <a:schemeClr val="tx2">
                              <a:lumMod val="50000"/>
                            </a:schemeClr>
                          </a:solidFill>
                          <a:effectLst/>
                          <a:latin typeface="+mn-lt"/>
                          <a:ea typeface="+mn-ea"/>
                          <a:cs typeface="+mn-cs"/>
                        </a:rPr>
                        <a:t>Guion explicativo……………………………………………………………………………………………..…….…………...........</a:t>
                      </a:r>
                    </a:p>
                    <a:p>
                      <a:r>
                        <a:rPr lang="es-MX" sz="2000" b="0" kern="1200" dirty="0" smtClean="0">
                          <a:solidFill>
                            <a:schemeClr val="tx2">
                              <a:lumMod val="50000"/>
                            </a:schemeClr>
                          </a:solidFill>
                          <a:effectLst/>
                          <a:latin typeface="+mn-lt"/>
                          <a:ea typeface="+mn-ea"/>
                          <a:cs typeface="+mn-cs"/>
                        </a:rPr>
                        <a:t>Funciones……………………………………………………………………………...........................................................</a:t>
                      </a:r>
                    </a:p>
                    <a:p>
                      <a:r>
                        <a:rPr lang="es-MX" sz="2000" b="0" kern="1200" dirty="0" smtClean="0">
                          <a:solidFill>
                            <a:schemeClr val="tx2">
                              <a:lumMod val="50000"/>
                            </a:schemeClr>
                          </a:solidFill>
                          <a:effectLst/>
                          <a:latin typeface="+mn-lt"/>
                          <a:ea typeface="+mn-ea"/>
                          <a:cs typeface="+mn-cs"/>
                        </a:rPr>
                        <a:t>Elementos para definir una función …………………………………………………………………………………………….</a:t>
                      </a:r>
                    </a:p>
                    <a:p>
                      <a:r>
                        <a:rPr lang="es-ES_tradnl" altLang="es-MX" sz="2000" b="0" dirty="0" smtClean="0">
                          <a:solidFill>
                            <a:schemeClr val="tx2">
                              <a:lumMod val="50000"/>
                            </a:schemeClr>
                          </a:solidFill>
                          <a:effectLst/>
                        </a:rPr>
                        <a:t>Gráfica de una función</a:t>
                      </a:r>
                      <a:r>
                        <a:rPr lang="es-ES_tradnl" sz="2000" b="0" kern="1200" dirty="0" smtClean="0">
                          <a:solidFill>
                            <a:schemeClr val="tx2">
                              <a:lumMod val="50000"/>
                            </a:schemeClr>
                          </a:solidFill>
                          <a:effectLst/>
                          <a:latin typeface="+mn-lt"/>
                          <a:ea typeface="+mn-ea"/>
                          <a:cs typeface="+mn-cs"/>
                        </a:rPr>
                        <a:t>…………………………………………………………………………………………………………………</a:t>
                      </a:r>
                      <a:endParaRPr lang="es-MX" sz="2000" b="0" kern="1200" dirty="0" smtClean="0">
                        <a:solidFill>
                          <a:schemeClr val="tx2">
                            <a:lumMod val="50000"/>
                          </a:schemeClr>
                        </a:solidFill>
                        <a:effectLst/>
                        <a:latin typeface="+mn-lt"/>
                        <a:ea typeface="+mn-ea"/>
                        <a:cs typeface="+mn-cs"/>
                      </a:endParaRPr>
                    </a:p>
                    <a:p>
                      <a:r>
                        <a:rPr lang="es-ES_tradnl" sz="2000" b="0" dirty="0" smtClean="0">
                          <a:solidFill>
                            <a:schemeClr val="tx2">
                              <a:lumMod val="50000"/>
                            </a:schemeClr>
                          </a:solidFill>
                          <a:effectLst/>
                        </a:rPr>
                        <a:t>Funciones especiales</a:t>
                      </a:r>
                      <a:r>
                        <a:rPr lang="es-ES_tradnl" sz="2000" b="0" kern="1200" dirty="0" smtClean="0">
                          <a:solidFill>
                            <a:schemeClr val="tx2">
                              <a:lumMod val="50000"/>
                            </a:schemeClr>
                          </a:solidFill>
                          <a:effectLst/>
                          <a:latin typeface="+mn-lt"/>
                          <a:ea typeface="+mn-ea"/>
                          <a:cs typeface="+mn-cs"/>
                        </a:rPr>
                        <a:t>……………………………………………………………………………………………………………………</a:t>
                      </a:r>
                      <a:endParaRPr lang="es-MX" sz="2000" b="0" kern="1200" dirty="0" smtClean="0">
                        <a:solidFill>
                          <a:schemeClr val="tx2">
                            <a:lumMod val="50000"/>
                          </a:schemeClr>
                        </a:solidFill>
                        <a:effectLst/>
                        <a:latin typeface="+mn-lt"/>
                        <a:ea typeface="+mn-ea"/>
                        <a:cs typeface="+mn-cs"/>
                      </a:endParaRPr>
                    </a:p>
                    <a:p>
                      <a:r>
                        <a:rPr lang="es-MX" sz="2000" b="0" dirty="0" smtClean="0">
                          <a:solidFill>
                            <a:schemeClr val="tx2">
                              <a:lumMod val="50000"/>
                            </a:schemeClr>
                          </a:solidFill>
                          <a:effectLst/>
                        </a:rPr>
                        <a:t>Función </a:t>
                      </a:r>
                      <a:r>
                        <a:rPr lang="es-MX" sz="2000" b="0" dirty="0" err="1" smtClean="0">
                          <a:solidFill>
                            <a:schemeClr val="tx2">
                              <a:lumMod val="50000"/>
                            </a:schemeClr>
                          </a:solidFill>
                          <a:effectLst/>
                        </a:rPr>
                        <a:t>Polinomial</a:t>
                      </a:r>
                      <a:r>
                        <a:rPr lang="es-ES" sz="2000" b="0" kern="1200" dirty="0" smtClean="0">
                          <a:solidFill>
                            <a:schemeClr val="tx2">
                              <a:lumMod val="50000"/>
                            </a:schemeClr>
                          </a:solidFill>
                          <a:effectLst/>
                          <a:latin typeface="+mn-lt"/>
                          <a:ea typeface="+mn-ea"/>
                          <a:cs typeface="+mn-cs"/>
                        </a:rPr>
                        <a:t>………………………………………..…………………………………………………………………………….</a:t>
                      </a:r>
                      <a:endParaRPr lang="es-MX" sz="2000" b="0" kern="1200" dirty="0" smtClean="0">
                        <a:solidFill>
                          <a:schemeClr val="tx2">
                            <a:lumMod val="50000"/>
                          </a:schemeClr>
                        </a:solidFill>
                        <a:effectLst/>
                        <a:latin typeface="+mn-lt"/>
                        <a:ea typeface="+mn-ea"/>
                        <a:cs typeface="+mn-cs"/>
                      </a:endParaRPr>
                    </a:p>
                    <a:p>
                      <a:r>
                        <a:rPr lang="es-MX" sz="2000" b="0" dirty="0" smtClean="0">
                          <a:solidFill>
                            <a:schemeClr val="tx2">
                              <a:lumMod val="50000"/>
                            </a:schemeClr>
                          </a:solidFill>
                          <a:effectLst/>
                        </a:rPr>
                        <a:t>Función lineal como caso particular de función </a:t>
                      </a:r>
                      <a:r>
                        <a:rPr lang="es-MX" sz="2000" b="0" dirty="0" err="1" smtClean="0">
                          <a:solidFill>
                            <a:schemeClr val="tx2">
                              <a:lumMod val="50000"/>
                            </a:schemeClr>
                          </a:solidFill>
                          <a:effectLst/>
                        </a:rPr>
                        <a:t>polinomial</a:t>
                      </a:r>
                      <a:r>
                        <a:rPr lang="es-MX" sz="2000" b="0" kern="1200" dirty="0" smtClean="0">
                          <a:solidFill>
                            <a:schemeClr val="tx2">
                              <a:lumMod val="50000"/>
                            </a:schemeClr>
                          </a:solidFill>
                          <a:effectLst/>
                          <a:latin typeface="+mn-lt"/>
                          <a:ea typeface="+mn-ea"/>
                          <a:cs typeface="+mn-cs"/>
                        </a:rPr>
                        <a:t>………………………………………………………….</a:t>
                      </a:r>
                    </a:p>
                    <a:p>
                      <a:r>
                        <a:rPr lang="es-ES_tradnl" sz="2000" b="0" dirty="0" smtClean="0">
                          <a:solidFill>
                            <a:schemeClr val="tx2">
                              <a:lumMod val="50000"/>
                            </a:schemeClr>
                          </a:solidFill>
                          <a:effectLst/>
                        </a:rPr>
                        <a:t>Función Lineal: función </a:t>
                      </a:r>
                      <a:r>
                        <a:rPr lang="es-ES_tradnl" sz="2000" b="0" dirty="0" err="1" smtClean="0">
                          <a:solidFill>
                            <a:schemeClr val="tx2">
                              <a:lumMod val="50000"/>
                            </a:schemeClr>
                          </a:solidFill>
                          <a:effectLst/>
                        </a:rPr>
                        <a:t>idéntidad</a:t>
                      </a:r>
                      <a:r>
                        <a:rPr lang="es-MX" sz="2000" b="0" kern="1200" dirty="0" smtClean="0">
                          <a:solidFill>
                            <a:schemeClr val="tx2">
                              <a:lumMod val="50000"/>
                            </a:schemeClr>
                          </a:solidFill>
                          <a:effectLst/>
                          <a:latin typeface="+mn-lt"/>
                          <a:ea typeface="+mn-ea"/>
                          <a:cs typeface="+mn-cs"/>
                        </a:rPr>
                        <a:t>…………………………………………………………........................................</a:t>
                      </a:r>
                    </a:p>
                    <a:p>
                      <a:r>
                        <a:rPr lang="es-MX" sz="2000" b="0" dirty="0" smtClean="0">
                          <a:solidFill>
                            <a:schemeClr val="tx2">
                              <a:lumMod val="50000"/>
                            </a:schemeClr>
                          </a:solidFill>
                          <a:effectLst/>
                        </a:rPr>
                        <a:t>Función Cuadrática (como caso particular de función </a:t>
                      </a:r>
                      <a:r>
                        <a:rPr lang="es-MX" sz="2000" b="0" dirty="0" err="1" smtClean="0">
                          <a:solidFill>
                            <a:schemeClr val="tx2">
                              <a:lumMod val="50000"/>
                            </a:schemeClr>
                          </a:solidFill>
                          <a:effectLst/>
                        </a:rPr>
                        <a:t>polinomial</a:t>
                      </a:r>
                      <a:r>
                        <a:rPr lang="es-MX" sz="2000" b="0" dirty="0" smtClean="0">
                          <a:solidFill>
                            <a:schemeClr val="tx2">
                              <a:lumMod val="50000"/>
                            </a:schemeClr>
                          </a:solidFill>
                          <a:effectLst/>
                        </a:rPr>
                        <a:t>)</a:t>
                      </a:r>
                      <a:r>
                        <a:rPr lang="es-MX" sz="2000" b="0" kern="1200" dirty="0" smtClean="0">
                          <a:solidFill>
                            <a:schemeClr val="tx2">
                              <a:lumMod val="50000"/>
                            </a:schemeClr>
                          </a:solidFill>
                          <a:effectLst/>
                          <a:latin typeface="+mn-lt"/>
                          <a:ea typeface="+mn-ea"/>
                          <a:cs typeface="+mn-cs"/>
                        </a:rPr>
                        <a:t>………………….. …………….…………..</a:t>
                      </a:r>
                    </a:p>
                    <a:p>
                      <a:r>
                        <a:rPr lang="es-MX" sz="2000" b="0" dirty="0" smtClean="0">
                          <a:solidFill>
                            <a:schemeClr val="tx2">
                              <a:lumMod val="50000"/>
                            </a:schemeClr>
                          </a:solidFill>
                          <a:effectLst/>
                        </a:rPr>
                        <a:t>Función Racional</a:t>
                      </a:r>
                      <a:r>
                        <a:rPr lang="es-MX" sz="2000" b="0" kern="1200" dirty="0" smtClean="0">
                          <a:solidFill>
                            <a:schemeClr val="tx2">
                              <a:lumMod val="50000"/>
                            </a:schemeClr>
                          </a:solidFill>
                          <a:effectLst/>
                          <a:latin typeface="+mn-lt"/>
                          <a:ea typeface="+mn-ea"/>
                          <a:cs typeface="+mn-cs"/>
                        </a:rPr>
                        <a:t>………………………………………………………………………………………………………………………….</a:t>
                      </a:r>
                    </a:p>
                    <a:p>
                      <a:r>
                        <a:rPr lang="es-ES_tradnl" sz="2000" b="0" dirty="0" smtClean="0">
                          <a:solidFill>
                            <a:schemeClr val="tx2">
                              <a:lumMod val="50000"/>
                            </a:schemeClr>
                          </a:solidFill>
                          <a:effectLst/>
                        </a:rPr>
                        <a:t>Función Valor Absoluto</a:t>
                      </a:r>
                      <a:r>
                        <a:rPr lang="es-MX" sz="2000" b="0" kern="1200" dirty="0" smtClean="0">
                          <a:solidFill>
                            <a:schemeClr val="tx2">
                              <a:lumMod val="50000"/>
                            </a:schemeClr>
                          </a:solidFill>
                          <a:effectLst/>
                          <a:latin typeface="+mn-lt"/>
                          <a:ea typeface="+mn-ea"/>
                          <a:cs typeface="+mn-cs"/>
                        </a:rPr>
                        <a:t>…………………………………………………………………………………………........................</a:t>
                      </a:r>
                    </a:p>
                    <a:p>
                      <a:r>
                        <a:rPr lang="es-MX" sz="2000" b="0" dirty="0" smtClean="0">
                          <a:solidFill>
                            <a:schemeClr val="tx2">
                              <a:lumMod val="50000"/>
                            </a:schemeClr>
                          </a:solidFill>
                          <a:effectLst/>
                        </a:rPr>
                        <a:t>Funciones inversas</a:t>
                      </a:r>
                      <a:r>
                        <a:rPr lang="es-MX" sz="2000" b="0" kern="1200" dirty="0" smtClean="0">
                          <a:solidFill>
                            <a:schemeClr val="tx2">
                              <a:lumMod val="50000"/>
                            </a:schemeClr>
                          </a:solidFill>
                          <a:effectLst/>
                          <a:latin typeface="+mn-lt"/>
                          <a:ea typeface="+mn-ea"/>
                          <a:cs typeface="+mn-cs"/>
                        </a:rPr>
                        <a:t>……………………………………………………………………………………………………………………….</a:t>
                      </a:r>
                    </a:p>
                    <a:p>
                      <a:r>
                        <a:rPr lang="es-MX" sz="2000" b="0" kern="1200" dirty="0" smtClean="0">
                          <a:solidFill>
                            <a:schemeClr val="tx2">
                              <a:lumMod val="50000"/>
                            </a:schemeClr>
                          </a:solidFill>
                          <a:effectLst/>
                          <a:latin typeface="+mn-lt"/>
                          <a:ea typeface="+mn-ea"/>
                          <a:cs typeface="+mn-cs"/>
                        </a:rPr>
                        <a:t>Operaciones con funciones…………………………………………………………………………………………………………</a:t>
                      </a:r>
                    </a:p>
                    <a:p>
                      <a:r>
                        <a:rPr lang="es-MX" sz="2000" b="0" dirty="0" smtClean="0">
                          <a:solidFill>
                            <a:schemeClr val="tx2">
                              <a:lumMod val="50000"/>
                            </a:schemeClr>
                          </a:solidFill>
                          <a:effectLst/>
                        </a:rPr>
                        <a:t>Ejemplo de Combinación de funciones</a:t>
                      </a:r>
                      <a:r>
                        <a:rPr lang="es-MX" sz="2000" b="0" kern="1200" dirty="0" smtClean="0">
                          <a:solidFill>
                            <a:schemeClr val="tx2">
                              <a:lumMod val="50000"/>
                            </a:schemeClr>
                          </a:solidFill>
                          <a:effectLst/>
                          <a:latin typeface="+mn-lt"/>
                          <a:ea typeface="+mn-ea"/>
                          <a:cs typeface="+mn-cs"/>
                        </a:rPr>
                        <a:t>…………………………………………………….....................................</a:t>
                      </a:r>
                    </a:p>
                    <a:p>
                      <a:r>
                        <a:rPr lang="es-MX" altLang="es-MX" sz="2000" b="0" dirty="0" smtClean="0">
                          <a:solidFill>
                            <a:schemeClr val="tx2">
                              <a:lumMod val="50000"/>
                            </a:schemeClr>
                          </a:solidFill>
                          <a:effectLst/>
                        </a:rPr>
                        <a:t>Composición de funciones</a:t>
                      </a:r>
                      <a:r>
                        <a:rPr lang="es-MX" sz="2000" b="0" kern="1200" dirty="0" smtClean="0">
                          <a:solidFill>
                            <a:schemeClr val="tx2">
                              <a:lumMod val="50000"/>
                            </a:schemeClr>
                          </a:solidFill>
                          <a:effectLst/>
                          <a:latin typeface="+mn-lt"/>
                          <a:ea typeface="+mn-ea"/>
                          <a:cs typeface="+mn-cs"/>
                        </a:rPr>
                        <a:t>…………………………………………………………………………………………………………..</a:t>
                      </a:r>
                    </a:p>
                    <a:p>
                      <a:r>
                        <a:rPr lang="es-MX" altLang="es-MX" sz="2000" b="0" dirty="0" smtClean="0">
                          <a:solidFill>
                            <a:schemeClr val="tx2">
                              <a:lumMod val="50000"/>
                            </a:schemeClr>
                          </a:solidFill>
                          <a:effectLst/>
                        </a:rPr>
                        <a:t>Ejemplos de composición</a:t>
                      </a:r>
                      <a:r>
                        <a:rPr lang="es-MX" sz="2000" b="0" kern="1200" dirty="0" smtClean="0">
                          <a:solidFill>
                            <a:schemeClr val="tx2">
                              <a:lumMod val="50000"/>
                            </a:schemeClr>
                          </a:solidFill>
                          <a:effectLst/>
                          <a:latin typeface="+mn-lt"/>
                          <a:ea typeface="+mn-ea"/>
                          <a:cs typeface="+mn-cs"/>
                        </a:rPr>
                        <a:t>…………………………………………………………………………………............................</a:t>
                      </a:r>
                    </a:p>
                  </a:txBody>
                  <a:tcPr>
                    <a:noFill/>
                  </a:tcPr>
                </a:tc>
                <a:tc>
                  <a:txBody>
                    <a:bodyPr/>
                    <a:lstStyle/>
                    <a:p>
                      <a:pPr algn="r"/>
                      <a:r>
                        <a:rPr lang="es-MX" sz="2000" dirty="0" smtClean="0"/>
                        <a:t>3</a:t>
                      </a:r>
                    </a:p>
                    <a:p>
                      <a:pPr algn="r"/>
                      <a:r>
                        <a:rPr lang="es-MX" sz="2000" dirty="0" smtClean="0"/>
                        <a:t>8</a:t>
                      </a:r>
                    </a:p>
                    <a:p>
                      <a:pPr algn="r"/>
                      <a:r>
                        <a:rPr lang="es-MX" sz="2000" dirty="0" smtClean="0"/>
                        <a:t>9</a:t>
                      </a:r>
                    </a:p>
                    <a:p>
                      <a:pPr algn="r"/>
                      <a:r>
                        <a:rPr lang="es-MX" sz="2000" dirty="0" smtClean="0"/>
                        <a:t>10</a:t>
                      </a:r>
                    </a:p>
                    <a:p>
                      <a:pPr algn="r"/>
                      <a:r>
                        <a:rPr lang="es-MX" sz="2000" dirty="0" smtClean="0"/>
                        <a:t>11</a:t>
                      </a:r>
                    </a:p>
                    <a:p>
                      <a:pPr algn="r"/>
                      <a:r>
                        <a:rPr lang="es-MX" sz="2000" dirty="0" smtClean="0"/>
                        <a:t>12</a:t>
                      </a:r>
                    </a:p>
                    <a:p>
                      <a:pPr algn="r"/>
                      <a:r>
                        <a:rPr lang="es-MX" sz="2000" dirty="0" smtClean="0"/>
                        <a:t>13</a:t>
                      </a:r>
                    </a:p>
                    <a:p>
                      <a:pPr algn="r"/>
                      <a:r>
                        <a:rPr lang="es-MX" sz="2000" dirty="0" smtClean="0"/>
                        <a:t>14</a:t>
                      </a:r>
                    </a:p>
                    <a:p>
                      <a:pPr algn="r"/>
                      <a:r>
                        <a:rPr lang="es-MX" sz="2000" dirty="0" smtClean="0"/>
                        <a:t>15</a:t>
                      </a:r>
                    </a:p>
                    <a:p>
                      <a:pPr algn="r"/>
                      <a:r>
                        <a:rPr lang="es-MX" sz="2000" dirty="0" smtClean="0"/>
                        <a:t>18</a:t>
                      </a:r>
                    </a:p>
                    <a:p>
                      <a:pPr algn="r"/>
                      <a:r>
                        <a:rPr lang="es-MX" sz="2000" dirty="0" smtClean="0"/>
                        <a:t>19</a:t>
                      </a:r>
                    </a:p>
                    <a:p>
                      <a:pPr algn="r"/>
                      <a:r>
                        <a:rPr lang="es-MX" sz="2000" dirty="0" smtClean="0"/>
                        <a:t>20</a:t>
                      </a:r>
                    </a:p>
                    <a:p>
                      <a:pPr algn="r"/>
                      <a:r>
                        <a:rPr lang="es-MX" sz="2000" dirty="0" smtClean="0"/>
                        <a:t>21</a:t>
                      </a:r>
                    </a:p>
                    <a:p>
                      <a:pPr algn="r"/>
                      <a:r>
                        <a:rPr lang="es-MX" sz="2000" dirty="0" smtClean="0"/>
                        <a:t>22</a:t>
                      </a:r>
                    </a:p>
                    <a:p>
                      <a:pPr algn="r"/>
                      <a:r>
                        <a:rPr lang="es-MX" sz="2000" dirty="0" smtClean="0"/>
                        <a:t>23</a:t>
                      </a:r>
                    </a:p>
                    <a:p>
                      <a:pPr algn="r"/>
                      <a:r>
                        <a:rPr lang="es-MX" sz="2000" dirty="0" smtClean="0"/>
                        <a:t>24</a:t>
                      </a:r>
                      <a:endParaRPr lang="es-MX" sz="2000" dirty="0"/>
                    </a:p>
                  </a:txBody>
                  <a:tcPr>
                    <a:noFill/>
                  </a:tcPr>
                </a:tc>
              </a:tr>
            </a:tbl>
          </a:graphicData>
        </a:graphic>
      </p:graphicFrame>
      <p:sp>
        <p:nvSpPr>
          <p:cNvPr id="4" name="Marcador de número de diapositiva 3"/>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3722489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3005" y="258985"/>
            <a:ext cx="8911687" cy="528797"/>
          </a:xfrm>
        </p:spPr>
        <p:txBody>
          <a:bodyPr>
            <a:normAutofit fontScale="90000"/>
          </a:bodyPr>
          <a:lstStyle/>
          <a:p>
            <a:r>
              <a:rPr lang="es-MX" sz="3200" dirty="0" smtClean="0"/>
              <a:t>ÍNDICE</a:t>
            </a:r>
            <a:endParaRPr lang="es-MX" dirty="0"/>
          </a:p>
        </p:txBody>
      </p:sp>
      <p:graphicFrame>
        <p:nvGraphicFramePr>
          <p:cNvPr id="5" name="Marcador de contenido 4"/>
          <p:cNvGraphicFramePr>
            <a:graphicFrameLocks noGrp="1"/>
          </p:cNvGraphicFramePr>
          <p:nvPr>
            <p:ph idx="1"/>
            <p:extLst/>
          </p:nvPr>
        </p:nvGraphicFramePr>
        <p:xfrm>
          <a:off x="1884997" y="841046"/>
          <a:ext cx="9615488" cy="4302760"/>
        </p:xfrm>
        <a:graphic>
          <a:graphicData uri="http://schemas.openxmlformats.org/drawingml/2006/table">
            <a:tbl>
              <a:tblPr firstRow="1" bandRow="1">
                <a:tableStyleId>{5C22544A-7EE6-4342-B048-85BDC9FD1C3A}</a:tableStyleId>
              </a:tblPr>
              <a:tblGrid>
                <a:gridCol w="9056272"/>
                <a:gridCol w="559216"/>
              </a:tblGrid>
              <a:tr h="370840">
                <a:tc>
                  <a:txBody>
                    <a:bodyPr/>
                    <a:lstStyle/>
                    <a:p>
                      <a:endParaRPr lang="es-MX" dirty="0"/>
                    </a:p>
                  </a:txBody>
                  <a:tcPr>
                    <a:noFill/>
                  </a:tcPr>
                </a:tc>
                <a:tc>
                  <a:txBody>
                    <a:bodyPr/>
                    <a:lstStyle/>
                    <a:p>
                      <a:r>
                        <a:rPr lang="es-MX" sz="1400" dirty="0" err="1" smtClean="0">
                          <a:solidFill>
                            <a:schemeClr val="tx1"/>
                          </a:solidFill>
                        </a:rPr>
                        <a:t>pág</a:t>
                      </a:r>
                      <a:endParaRPr lang="es-MX" dirty="0">
                        <a:solidFill>
                          <a:schemeClr val="tx1"/>
                        </a:solidFill>
                      </a:endParaRPr>
                    </a:p>
                  </a:txBody>
                  <a:tcPr>
                    <a:noFill/>
                  </a:tcPr>
                </a:tc>
              </a:tr>
              <a:tr h="370840">
                <a:tc>
                  <a:txBody>
                    <a:bodyPr/>
                    <a:lstStyle/>
                    <a:p>
                      <a:r>
                        <a:rPr lang="es-MX" sz="1800" b="0" dirty="0" smtClean="0">
                          <a:solidFill>
                            <a:schemeClr val="tx2">
                              <a:lumMod val="50000"/>
                            </a:schemeClr>
                          </a:solidFill>
                          <a:effectLst/>
                        </a:rPr>
                        <a:t>Simetría</a:t>
                      </a:r>
                      <a:r>
                        <a:rPr lang="es-MX" sz="1800" b="0" kern="1200" dirty="0" smtClean="0">
                          <a:solidFill>
                            <a:schemeClr val="tx2">
                              <a:lumMod val="50000"/>
                            </a:schemeClr>
                          </a:solidFill>
                          <a:effectLst/>
                          <a:latin typeface="+mn-lt"/>
                          <a:ea typeface="+mn-ea"/>
                          <a:cs typeface="+mn-cs"/>
                        </a:rPr>
                        <a:t>……………………………………………………………………………………………….……………………………………..</a:t>
                      </a:r>
                    </a:p>
                    <a:p>
                      <a:r>
                        <a:rPr lang="es-MX" sz="1800" b="0" dirty="0" smtClean="0">
                          <a:solidFill>
                            <a:schemeClr val="tx2">
                              <a:lumMod val="50000"/>
                            </a:schemeClr>
                          </a:solidFill>
                          <a:effectLst/>
                          <a:latin typeface="+mn-lt"/>
                        </a:rPr>
                        <a:t>Simetría</a:t>
                      </a:r>
                      <a:r>
                        <a:rPr lang="es-MX" sz="1800" b="0" dirty="0" smtClean="0">
                          <a:solidFill>
                            <a:schemeClr val="tx2">
                              <a:lumMod val="50000"/>
                            </a:schemeClr>
                          </a:solidFill>
                          <a:effectLst/>
                          <a:latin typeface="OfficinaSans-Bold"/>
                        </a:rPr>
                        <a:t> con respecto al eje </a:t>
                      </a:r>
                      <a:r>
                        <a:rPr lang="es-MX" sz="1800" b="0" i="1" dirty="0" smtClean="0">
                          <a:solidFill>
                            <a:schemeClr val="tx2">
                              <a:lumMod val="50000"/>
                            </a:schemeClr>
                          </a:solidFill>
                          <a:effectLst/>
                          <a:latin typeface="Times New Roman" panose="02020603050405020304" pitchFamily="18" charset="0"/>
                          <a:cs typeface="Times New Roman" panose="02020603050405020304" pitchFamily="18" charset="0"/>
                        </a:rPr>
                        <a:t>y</a:t>
                      </a:r>
                      <a:r>
                        <a:rPr lang="es-MX" sz="1800" b="0" kern="1200" dirty="0" smtClean="0">
                          <a:solidFill>
                            <a:schemeClr val="tx2">
                              <a:lumMod val="50000"/>
                            </a:schemeClr>
                          </a:solidFill>
                          <a:effectLst/>
                          <a:latin typeface="+mn-lt"/>
                          <a:ea typeface="+mn-ea"/>
                          <a:cs typeface="+mn-cs"/>
                        </a:rPr>
                        <a:t>…………………………………………………………..……………………………………..</a:t>
                      </a:r>
                    </a:p>
                    <a:p>
                      <a:r>
                        <a:rPr lang="es-MX" sz="1800" b="0" dirty="0" smtClean="0">
                          <a:solidFill>
                            <a:schemeClr val="tx2">
                              <a:lumMod val="50000"/>
                            </a:schemeClr>
                          </a:solidFill>
                          <a:effectLst/>
                        </a:rPr>
                        <a:t>Simetría con respecto al eje </a:t>
                      </a:r>
                      <a:r>
                        <a:rPr lang="es-MX" sz="1800" b="0" i="1" dirty="0" smtClean="0">
                          <a:solidFill>
                            <a:schemeClr val="tx2">
                              <a:lumMod val="50000"/>
                            </a:schemeClr>
                          </a:solidFill>
                          <a:effectLst/>
                          <a:latin typeface="Times New Roman" panose="02020603050405020304" pitchFamily="18" charset="0"/>
                          <a:cs typeface="Times New Roman" panose="02020603050405020304" pitchFamily="18" charset="0"/>
                        </a:rPr>
                        <a:t>x………………………………………………………………………………</a:t>
                      </a:r>
                    </a:p>
                    <a:p>
                      <a:r>
                        <a:rPr lang="es-MX" sz="1800" b="0" dirty="0" smtClean="0">
                          <a:solidFill>
                            <a:schemeClr val="tx2">
                              <a:lumMod val="50000"/>
                            </a:schemeClr>
                          </a:solidFill>
                          <a:effectLst/>
                        </a:rPr>
                        <a:t>Simétrica con respecto al origen…………………………………………………………………………………………………</a:t>
                      </a:r>
                    </a:p>
                    <a:p>
                      <a:r>
                        <a:rPr lang="es-MX" sz="1800" b="0" dirty="0" smtClean="0">
                          <a:solidFill>
                            <a:schemeClr val="tx2">
                              <a:lumMod val="50000"/>
                            </a:schemeClr>
                          </a:solidFill>
                          <a:effectLst/>
                        </a:rPr>
                        <a:t>Traslaciones…………………………………………………………………………………………………………………………………</a:t>
                      </a:r>
                    </a:p>
                    <a:p>
                      <a:r>
                        <a:rPr lang="es-MX" b="0" dirty="0" smtClean="0">
                          <a:solidFill>
                            <a:schemeClr val="tx2">
                              <a:lumMod val="50000"/>
                            </a:schemeClr>
                          </a:solidFill>
                          <a:effectLst/>
                        </a:rPr>
                        <a:t>Función irracional……………………………………………………………………………………………………………………….</a:t>
                      </a:r>
                    </a:p>
                    <a:p>
                      <a:r>
                        <a:rPr lang="es-MX" sz="1800" b="0" dirty="0" smtClean="0">
                          <a:solidFill>
                            <a:schemeClr val="tx2">
                              <a:lumMod val="50000"/>
                            </a:schemeClr>
                          </a:solidFill>
                          <a:effectLst/>
                        </a:rPr>
                        <a:t>Función exponencial…………………………………………………………………………………………………………………..</a:t>
                      </a:r>
                    </a:p>
                    <a:p>
                      <a:r>
                        <a:rPr lang="es-MX" sz="1800" b="0" dirty="0" smtClean="0">
                          <a:solidFill>
                            <a:schemeClr val="tx2">
                              <a:lumMod val="50000"/>
                            </a:schemeClr>
                          </a:solidFill>
                          <a:effectLst/>
                        </a:rPr>
                        <a:t>Propiedades de la función exponencial </a:t>
                      </a:r>
                      <a:r>
                        <a:rPr lang="es-MX" sz="1800" b="0" i="1" dirty="0" smtClean="0">
                          <a:solidFill>
                            <a:schemeClr val="tx2">
                              <a:lumMod val="50000"/>
                            </a:schemeClr>
                          </a:solidFill>
                          <a:effectLst/>
                          <a:latin typeface="Times New Roman" panose="02020603050405020304" pitchFamily="18" charset="0"/>
                          <a:cs typeface="Times New Roman" panose="02020603050405020304" pitchFamily="18" charset="0"/>
                        </a:rPr>
                        <a:t>f</a:t>
                      </a:r>
                      <a:r>
                        <a:rPr lang="es-MX" sz="1800" b="0" dirty="0" smtClean="0">
                          <a:solidFill>
                            <a:schemeClr val="tx2">
                              <a:lumMod val="50000"/>
                            </a:schemeClr>
                          </a:solidFill>
                          <a:effectLst/>
                          <a:latin typeface="Times New Roman" panose="02020603050405020304" pitchFamily="18" charset="0"/>
                          <a:cs typeface="Times New Roman" panose="02020603050405020304" pitchFamily="18" charset="0"/>
                        </a:rPr>
                        <a:t>(</a:t>
                      </a:r>
                      <a:r>
                        <a:rPr lang="es-MX" sz="1800" b="0" i="1" dirty="0" smtClean="0">
                          <a:solidFill>
                            <a:schemeClr val="tx2">
                              <a:lumMod val="50000"/>
                            </a:schemeClr>
                          </a:solidFill>
                          <a:effectLst/>
                          <a:latin typeface="Times New Roman" panose="02020603050405020304" pitchFamily="18" charset="0"/>
                          <a:cs typeface="Times New Roman" panose="02020603050405020304" pitchFamily="18" charset="0"/>
                        </a:rPr>
                        <a:t>x</a:t>
                      </a:r>
                      <a:r>
                        <a:rPr lang="es-MX" sz="1800" b="0" dirty="0" smtClean="0">
                          <a:solidFill>
                            <a:schemeClr val="tx2">
                              <a:lumMod val="50000"/>
                            </a:schemeClr>
                          </a:solidFill>
                          <a:effectLst/>
                          <a:latin typeface="Times New Roman" panose="02020603050405020304" pitchFamily="18" charset="0"/>
                          <a:cs typeface="Times New Roman" panose="02020603050405020304" pitchFamily="18" charset="0"/>
                        </a:rPr>
                        <a:t>) =  </a:t>
                      </a:r>
                      <a:r>
                        <a:rPr lang="es-MX" sz="1800" b="0" i="1" dirty="0" err="1" smtClean="0">
                          <a:solidFill>
                            <a:schemeClr val="tx2">
                              <a:lumMod val="50000"/>
                            </a:schemeClr>
                          </a:solidFill>
                          <a:effectLst/>
                          <a:latin typeface="Times New Roman" panose="02020603050405020304" pitchFamily="18" charset="0"/>
                          <a:cs typeface="Times New Roman" panose="02020603050405020304" pitchFamily="18" charset="0"/>
                        </a:rPr>
                        <a:t>b</a:t>
                      </a:r>
                      <a:r>
                        <a:rPr lang="es-MX" sz="1800" b="0" i="1" baseline="30000" dirty="0" err="1" smtClean="0">
                          <a:solidFill>
                            <a:schemeClr val="tx2">
                              <a:lumMod val="50000"/>
                            </a:schemeClr>
                          </a:solidFill>
                          <a:effectLst/>
                          <a:latin typeface="Times New Roman" panose="02020603050405020304" pitchFamily="18" charset="0"/>
                          <a:cs typeface="Times New Roman" panose="02020603050405020304" pitchFamily="18" charset="0"/>
                        </a:rPr>
                        <a:t>x</a:t>
                      </a:r>
                      <a:r>
                        <a:rPr lang="es-MX" sz="1800" b="0" i="1" baseline="30000" dirty="0" smtClean="0">
                          <a:solidFill>
                            <a:schemeClr val="tx2">
                              <a:lumMod val="50000"/>
                            </a:schemeClr>
                          </a:solidFill>
                          <a:effectLst/>
                          <a:latin typeface="Times New Roman" panose="02020603050405020304" pitchFamily="18" charset="0"/>
                          <a:cs typeface="Times New Roman" panose="02020603050405020304" pitchFamily="18" charset="0"/>
                        </a:rPr>
                        <a:t> </a:t>
                      </a:r>
                      <a:r>
                        <a:rPr lang="es-MX" sz="1800" b="0" i="1" baseline="0" dirty="0" smtClean="0">
                          <a:solidFill>
                            <a:schemeClr val="tx2">
                              <a:lumMod val="50000"/>
                            </a:schemeClr>
                          </a:solidFill>
                          <a:effectLst/>
                          <a:latin typeface="Times New Roman" panose="02020603050405020304" pitchFamily="18" charset="0"/>
                          <a:cs typeface="Times New Roman" panose="02020603050405020304" pitchFamily="18" charset="0"/>
                        </a:rPr>
                        <a:t>…........................................................................</a:t>
                      </a:r>
                      <a:endParaRPr lang="es-MX" sz="1800" b="0" i="1" baseline="30000" dirty="0" smtClean="0">
                        <a:solidFill>
                          <a:schemeClr val="tx2">
                            <a:lumMod val="50000"/>
                          </a:schemeClr>
                        </a:solidFill>
                        <a:effectLst/>
                        <a:latin typeface="Times New Roman" panose="02020603050405020304" pitchFamily="18" charset="0"/>
                        <a:cs typeface="Times New Roman" panose="02020603050405020304" pitchFamily="18" charset="0"/>
                      </a:endParaRPr>
                    </a:p>
                    <a:p>
                      <a:r>
                        <a:rPr lang="es-MX" sz="1800" b="0" dirty="0" smtClean="0">
                          <a:solidFill>
                            <a:schemeClr val="tx2">
                              <a:lumMod val="50000"/>
                            </a:schemeClr>
                          </a:solidFill>
                          <a:effectLst/>
                        </a:rPr>
                        <a:t>Reglas de los exponentes……………………………………………………………………………………………………………</a:t>
                      </a:r>
                    </a:p>
                    <a:p>
                      <a:r>
                        <a:rPr lang="es-MX" sz="1800" b="0" dirty="0" smtClean="0">
                          <a:solidFill>
                            <a:schemeClr val="tx2">
                              <a:lumMod val="50000"/>
                            </a:schemeClr>
                          </a:solidFill>
                          <a:effectLst/>
                        </a:rPr>
                        <a:t>Funciones</a:t>
                      </a:r>
                      <a:r>
                        <a:rPr lang="es-MX" b="0" dirty="0" smtClean="0">
                          <a:solidFill>
                            <a:schemeClr val="tx2">
                              <a:lumMod val="50000"/>
                            </a:schemeClr>
                          </a:solidFill>
                          <a:effectLst/>
                        </a:rPr>
                        <a:t> </a:t>
                      </a:r>
                      <a:r>
                        <a:rPr lang="es-MX" sz="1800" b="0" dirty="0" smtClean="0">
                          <a:solidFill>
                            <a:schemeClr val="tx2">
                              <a:lumMod val="50000"/>
                            </a:schemeClr>
                          </a:solidFill>
                          <a:effectLst/>
                        </a:rPr>
                        <a:t>Logarítmicas……………………………………………………………………………………………………………….</a:t>
                      </a:r>
                    </a:p>
                    <a:p>
                      <a:r>
                        <a:rPr lang="es-MX" sz="1800" b="0" dirty="0" smtClean="0">
                          <a:solidFill>
                            <a:schemeClr val="tx2">
                              <a:lumMod val="50000"/>
                            </a:schemeClr>
                          </a:solidFill>
                          <a:effectLst/>
                        </a:rPr>
                        <a:t>Propiedades de la función logaritmo para </a:t>
                      </a:r>
                      <a:r>
                        <a:rPr lang="es-MX" sz="1800" b="0" i="1" dirty="0" smtClean="0">
                          <a:solidFill>
                            <a:schemeClr val="tx2">
                              <a:lumMod val="50000"/>
                            </a:schemeClr>
                          </a:solidFill>
                          <a:effectLst/>
                          <a:latin typeface="Times New Roman" panose="02020603050405020304" pitchFamily="18" charset="0"/>
                          <a:cs typeface="Times New Roman" panose="02020603050405020304" pitchFamily="18" charset="0"/>
                        </a:rPr>
                        <a:t>b</a:t>
                      </a:r>
                      <a:r>
                        <a:rPr lang="es-MX" sz="1800" b="0" dirty="0" smtClean="0">
                          <a:solidFill>
                            <a:schemeClr val="tx2">
                              <a:lumMod val="50000"/>
                            </a:schemeClr>
                          </a:solidFill>
                          <a:effectLst/>
                          <a:latin typeface="Times New Roman" panose="02020603050405020304" pitchFamily="18" charset="0"/>
                          <a:cs typeface="Times New Roman" panose="02020603050405020304" pitchFamily="18" charset="0"/>
                        </a:rPr>
                        <a:t> &gt;1……………………………………………………</a:t>
                      </a:r>
                    </a:p>
                    <a:p>
                      <a:r>
                        <a:rPr lang="es-MX" sz="1800" b="0" dirty="0" smtClean="0">
                          <a:solidFill>
                            <a:schemeClr val="tx2">
                              <a:lumMod val="50000"/>
                            </a:schemeClr>
                          </a:solidFill>
                          <a:effectLst/>
                        </a:rPr>
                        <a:t>Propiedades de la función logaritmo para </a:t>
                      </a:r>
                      <a:r>
                        <a:rPr lang="es-MX" sz="1800" b="0" dirty="0" smtClean="0">
                          <a:solidFill>
                            <a:schemeClr val="tx2">
                              <a:lumMod val="50000"/>
                            </a:schemeClr>
                          </a:solidFill>
                          <a:effectLst/>
                          <a:latin typeface="Times New Roman" panose="02020603050405020304" pitchFamily="18" charset="0"/>
                          <a:cs typeface="Times New Roman" panose="02020603050405020304" pitchFamily="18" charset="0"/>
                        </a:rPr>
                        <a:t>0 &lt; </a:t>
                      </a:r>
                      <a:r>
                        <a:rPr lang="es-MX" sz="1800" b="0" i="1" dirty="0" smtClean="0">
                          <a:solidFill>
                            <a:schemeClr val="tx2">
                              <a:lumMod val="50000"/>
                            </a:schemeClr>
                          </a:solidFill>
                          <a:effectLst/>
                          <a:latin typeface="Times New Roman" panose="02020603050405020304" pitchFamily="18" charset="0"/>
                          <a:cs typeface="Times New Roman" panose="02020603050405020304" pitchFamily="18" charset="0"/>
                        </a:rPr>
                        <a:t>b</a:t>
                      </a:r>
                      <a:r>
                        <a:rPr lang="es-MX" sz="1800" b="0" dirty="0" smtClean="0">
                          <a:solidFill>
                            <a:schemeClr val="tx2">
                              <a:lumMod val="50000"/>
                            </a:schemeClr>
                          </a:solidFill>
                          <a:effectLst/>
                          <a:latin typeface="Times New Roman" panose="02020603050405020304" pitchFamily="18" charset="0"/>
                          <a:cs typeface="Times New Roman" panose="02020603050405020304" pitchFamily="18" charset="0"/>
                        </a:rPr>
                        <a:t> &lt; 1………………………………………………</a:t>
                      </a:r>
                      <a:endParaRPr lang="es-MX" sz="1800" b="0" i="1" kern="1200" baseline="30000" dirty="0" smtClean="0">
                        <a:solidFill>
                          <a:schemeClr val="tx2">
                            <a:lumMod val="50000"/>
                          </a:schemeClr>
                        </a:solidFill>
                        <a:effectLst/>
                        <a:latin typeface="Times New Roman" panose="02020603050405020304" pitchFamily="18" charset="0"/>
                        <a:ea typeface="+mn-ea"/>
                        <a:cs typeface="Times New Roman" panose="02020603050405020304" pitchFamily="18" charset="0"/>
                      </a:endParaRPr>
                    </a:p>
                    <a:p>
                      <a:r>
                        <a:rPr lang="es-MX" sz="1800" b="0" kern="1200" dirty="0" smtClean="0">
                          <a:solidFill>
                            <a:schemeClr val="tx2">
                              <a:lumMod val="50000"/>
                            </a:schemeClr>
                          </a:solidFill>
                          <a:effectLst/>
                          <a:latin typeface="+mn-lt"/>
                          <a:ea typeface="+mn-ea"/>
                          <a:cs typeface="+mn-cs"/>
                        </a:rPr>
                        <a:t>Bibliografía………………………………………………………………………………………………………………………………....</a:t>
                      </a:r>
                      <a:endParaRPr lang="es-MX" b="0" dirty="0">
                        <a:solidFill>
                          <a:schemeClr val="tx2">
                            <a:lumMod val="50000"/>
                          </a:schemeClr>
                        </a:solidFill>
                        <a:effectLst/>
                      </a:endParaRPr>
                    </a:p>
                  </a:txBody>
                  <a:tcPr>
                    <a:noFill/>
                  </a:tcPr>
                </a:tc>
                <a:tc>
                  <a:txBody>
                    <a:bodyPr/>
                    <a:lstStyle/>
                    <a:p>
                      <a:pPr algn="r"/>
                      <a:r>
                        <a:rPr lang="es-MX" dirty="0" smtClean="0"/>
                        <a:t>25</a:t>
                      </a:r>
                    </a:p>
                    <a:p>
                      <a:pPr algn="r"/>
                      <a:r>
                        <a:rPr lang="es-MX" dirty="0" smtClean="0"/>
                        <a:t>26</a:t>
                      </a:r>
                    </a:p>
                    <a:p>
                      <a:pPr algn="r"/>
                      <a:r>
                        <a:rPr lang="es-MX" dirty="0" smtClean="0"/>
                        <a:t>27</a:t>
                      </a:r>
                    </a:p>
                    <a:p>
                      <a:pPr algn="r"/>
                      <a:r>
                        <a:rPr lang="es-MX" dirty="0" smtClean="0"/>
                        <a:t>28</a:t>
                      </a:r>
                    </a:p>
                    <a:p>
                      <a:pPr algn="r"/>
                      <a:r>
                        <a:rPr lang="es-MX" dirty="0" smtClean="0"/>
                        <a:t>29</a:t>
                      </a:r>
                    </a:p>
                    <a:p>
                      <a:pPr algn="r"/>
                      <a:r>
                        <a:rPr lang="es-MX" dirty="0" smtClean="0"/>
                        <a:t>32</a:t>
                      </a:r>
                    </a:p>
                    <a:p>
                      <a:pPr algn="r"/>
                      <a:r>
                        <a:rPr lang="es-MX" dirty="0" smtClean="0"/>
                        <a:t>33</a:t>
                      </a:r>
                    </a:p>
                    <a:p>
                      <a:pPr algn="r"/>
                      <a:r>
                        <a:rPr lang="es-MX" dirty="0" smtClean="0"/>
                        <a:t>36</a:t>
                      </a:r>
                    </a:p>
                    <a:p>
                      <a:pPr algn="r"/>
                      <a:r>
                        <a:rPr lang="es-MX" dirty="0" smtClean="0"/>
                        <a:t>37</a:t>
                      </a:r>
                    </a:p>
                    <a:p>
                      <a:pPr algn="r"/>
                      <a:r>
                        <a:rPr lang="es-MX" dirty="0" smtClean="0"/>
                        <a:t>38</a:t>
                      </a:r>
                    </a:p>
                    <a:p>
                      <a:pPr algn="r"/>
                      <a:r>
                        <a:rPr lang="es-MX" dirty="0" smtClean="0"/>
                        <a:t>40</a:t>
                      </a:r>
                    </a:p>
                    <a:p>
                      <a:pPr algn="r"/>
                      <a:r>
                        <a:rPr lang="es-MX" dirty="0" smtClean="0"/>
                        <a:t>41</a:t>
                      </a:r>
                    </a:p>
                    <a:p>
                      <a:pPr algn="r"/>
                      <a:r>
                        <a:rPr lang="es-MX" dirty="0" smtClean="0"/>
                        <a:t>43</a:t>
                      </a:r>
                    </a:p>
                    <a:p>
                      <a:pPr algn="r"/>
                      <a:endParaRPr lang="es-MX" dirty="0"/>
                    </a:p>
                  </a:txBody>
                  <a:tcPr>
                    <a:noFill/>
                  </a:tcPr>
                </a:tc>
              </a:tr>
            </a:tbl>
          </a:graphicData>
        </a:graphic>
      </p:graphicFrame>
      <p:sp>
        <p:nvSpPr>
          <p:cNvPr id="4" name="Marcador de número de diapositiva 3"/>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3201446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048690"/>
            <a:ext cx="10515600" cy="1325563"/>
          </a:xfrm>
        </p:spPr>
        <p:txBody>
          <a:bodyPr>
            <a:normAutofit/>
          </a:bodyPr>
          <a:lstStyle/>
          <a:p>
            <a:pPr algn="ctr"/>
            <a:r>
              <a:rPr lang="es-MX" b="1" dirty="0">
                <a:solidFill>
                  <a:schemeClr val="tx2">
                    <a:lumMod val="50000"/>
                  </a:schemeClr>
                </a:solidFill>
              </a:rPr>
              <a:t>UNIDAD</a:t>
            </a:r>
            <a:r>
              <a:rPr lang="es-MX" dirty="0">
                <a:solidFill>
                  <a:schemeClr val="tx2">
                    <a:lumMod val="50000"/>
                  </a:schemeClr>
                </a:solidFill>
              </a:rPr>
              <a:t> 2</a:t>
            </a:r>
            <a:r>
              <a:rPr lang="es-MX" b="1" dirty="0">
                <a:solidFill>
                  <a:schemeClr val="tx2">
                    <a:lumMod val="50000"/>
                  </a:schemeClr>
                </a:solidFill>
              </a:rPr>
              <a:t>: FUNCIONES EXPONENCIALES Y </a:t>
            </a:r>
            <a:r>
              <a:rPr lang="es-MX" b="1" dirty="0" smtClean="0">
                <a:solidFill>
                  <a:schemeClr val="tx2">
                    <a:lumMod val="50000"/>
                  </a:schemeClr>
                </a:solidFill>
              </a:rPr>
              <a:t>LOGARITMICAS</a:t>
            </a:r>
            <a:endParaRPr lang="es-MX" dirty="0"/>
          </a:p>
        </p:txBody>
      </p:sp>
      <p:sp>
        <p:nvSpPr>
          <p:cNvPr id="4" name="Marcador de número de diapositiva 3"/>
          <p:cNvSpPr>
            <a:spLocks noGrp="1"/>
          </p:cNvSpPr>
          <p:nvPr>
            <p:ph type="sldNum" sz="quarter" idx="12"/>
          </p:nvPr>
        </p:nvSpPr>
        <p:spPr/>
        <p:txBody>
          <a:bodyPr/>
          <a:lstStyle/>
          <a:p>
            <a:fld id="{03AFEF53-0496-429C-AE83-CAA04853D0D0}" type="slidenum">
              <a:rPr lang="es-MX" smtClean="0"/>
              <a:t>7</a:t>
            </a:fld>
            <a:endParaRPr lang="es-MX"/>
          </a:p>
        </p:txBody>
      </p:sp>
    </p:spTree>
    <p:extLst>
      <p:ext uri="{BB962C8B-B14F-4D97-AF65-F5344CB8AC3E}">
        <p14:creationId xmlns:p14="http://schemas.microsoft.com/office/powerpoint/2010/main" val="4107841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67904" y="366280"/>
            <a:ext cx="10724827" cy="815975"/>
          </a:xfrm>
        </p:spPr>
        <p:txBody>
          <a:bodyPr>
            <a:normAutofit/>
          </a:bodyPr>
          <a:lstStyle/>
          <a:p>
            <a:pPr eaLnBrk="1" hangingPunct="1"/>
            <a:r>
              <a:rPr lang="es-MX" sz="3600" b="1" dirty="0" smtClean="0">
                <a:solidFill>
                  <a:srgbClr val="C00000"/>
                </a:solidFill>
                <a:effectLst>
                  <a:outerShdw blurRad="38100" dist="38100" dir="2700000" algn="tl">
                    <a:srgbClr val="000000">
                      <a:alpha val="43137"/>
                    </a:srgbClr>
                  </a:outerShdw>
                </a:effectLst>
              </a:rPr>
              <a:t>Funciones</a:t>
            </a:r>
            <a:endParaRPr lang="es-ES" sz="3600" b="1" dirty="0" smtClean="0">
              <a:solidFill>
                <a:srgbClr val="C0000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2051" name="Rectangle 3"/>
              <p:cNvSpPr>
                <a:spLocks noGrp="1" noChangeArrowheads="1"/>
              </p:cNvSpPr>
              <p:nvPr>
                <p:ph type="subTitle" idx="1"/>
              </p:nvPr>
            </p:nvSpPr>
            <p:spPr>
              <a:xfrm>
                <a:off x="743919" y="1472339"/>
                <a:ext cx="10848813" cy="5098942"/>
              </a:xfrm>
            </p:spPr>
            <p:txBody>
              <a:bodyPr>
                <a:normAutofit/>
              </a:bodyPr>
              <a:lstStyle/>
              <a:p>
                <a:pPr marL="342900" indent="-342900" algn="just" eaLnBrk="1" hangingPunct="1">
                  <a:lnSpc>
                    <a:spcPct val="90000"/>
                  </a:lnSpc>
                  <a:buFont typeface="Wingdings" panose="05000000000000000000" pitchFamily="2" charset="2"/>
                  <a:buChar char="§"/>
                </a:pPr>
                <a:r>
                  <a:rPr lang="es-ES" altLang="ja-JP" dirty="0" smtClean="0">
                    <a:ea typeface="ＭＳ Ｐゴシック" pitchFamily="34" charset="-128"/>
                  </a:rPr>
                  <a:t>Es una relación de correspondencia </a:t>
                </a:r>
                <a:r>
                  <a:rPr lang="es-ES" altLang="ja-JP" dirty="0">
                    <a:ea typeface="ＭＳ Ｐゴシック" pitchFamily="34" charset="-128"/>
                  </a:rPr>
                  <a:t>que existe entre dos </a:t>
                </a:r>
                <a:r>
                  <a:rPr lang="es-ES" altLang="ja-JP" dirty="0" smtClean="0">
                    <a:ea typeface="ＭＳ Ｐゴシック" pitchFamily="34" charset="-128"/>
                  </a:rPr>
                  <a:t>variables</a:t>
                </a:r>
                <a:r>
                  <a:rPr lang="es-ES" altLang="ja-JP" dirty="0">
                    <a:ea typeface="ＭＳ Ｐゴシック" pitchFamily="34" charset="-128"/>
                  </a:rPr>
                  <a:t>, </a:t>
                </a:r>
                <a:r>
                  <a:rPr lang="es-ES" altLang="ja-JP" dirty="0" smtClean="0">
                    <a:ea typeface="ＭＳ Ｐゴシック" pitchFamily="34" charset="-128"/>
                  </a:rPr>
                  <a:t>con </a:t>
                </a:r>
                <a:r>
                  <a:rPr lang="es-ES" altLang="ja-JP" dirty="0">
                    <a:ea typeface="ＭＳ Ｐゴシック" pitchFamily="34" charset="-128"/>
                  </a:rPr>
                  <a:t>la condición que a cada valor de la variable independiente (Dominio) le corresponde un sólo valor de la variable dependiente </a:t>
                </a:r>
                <a:r>
                  <a:rPr lang="es-ES" altLang="ja-JP" dirty="0" smtClean="0">
                    <a:ea typeface="ＭＳ Ｐゴシック" pitchFamily="34" charset="-128"/>
                  </a:rPr>
                  <a:t>(Rango).</a:t>
                </a:r>
              </a:p>
              <a:p>
                <a:pPr marL="342900" indent="-342900" algn="just">
                  <a:buFont typeface="Wingdings" panose="05000000000000000000" pitchFamily="2" charset="2"/>
                  <a:buChar char="§"/>
                </a:pPr>
                <a:r>
                  <a:rPr lang="es-ES_tradnl" altLang="es-MX" dirty="0">
                    <a:ea typeface="ＭＳ Ｐゴシック" pitchFamily="34" charset="-128"/>
                  </a:rPr>
                  <a:t>Una función es una ley que asigna a cada elemento </a:t>
                </a:r>
                <a:r>
                  <a:rPr lang="es-ES_tradnl" altLang="es-MX" i="1" dirty="0">
                    <a:latin typeface="Times New Roman" panose="02020603050405020304" pitchFamily="18" charset="0"/>
                    <a:ea typeface="ＭＳ Ｐゴシック" pitchFamily="34" charset="-128"/>
                    <a:cs typeface="Times New Roman" panose="02020603050405020304" pitchFamily="18" charset="0"/>
                  </a:rPr>
                  <a:t>x</a:t>
                </a:r>
                <a:r>
                  <a:rPr lang="es-ES_tradnl" altLang="es-MX" dirty="0">
                    <a:ea typeface="ＭＳ Ｐゴシック" pitchFamily="34" charset="-128"/>
                  </a:rPr>
                  <a:t>,  de un conjunto un único elemento, </a:t>
                </a:r>
                <a:r>
                  <a:rPr lang="es-ES_tradnl" altLang="es-MX" i="1" dirty="0">
                    <a:latin typeface="Times New Roman" panose="02020603050405020304" pitchFamily="18" charset="0"/>
                    <a:ea typeface="ＭＳ Ｐゴシック" pitchFamily="34" charset="-128"/>
                    <a:cs typeface="Times New Roman" panose="02020603050405020304" pitchFamily="18" charset="0"/>
                  </a:rPr>
                  <a:t>f</a:t>
                </a:r>
                <a:r>
                  <a:rPr lang="es-ES_tradnl" altLang="es-MX" dirty="0">
                    <a:latin typeface="Times New Roman" panose="02020603050405020304" pitchFamily="18" charset="0"/>
                    <a:ea typeface="ＭＳ Ｐゴシック" pitchFamily="34" charset="-128"/>
                    <a:cs typeface="Times New Roman" panose="02020603050405020304" pitchFamily="18" charset="0"/>
                  </a:rPr>
                  <a:t>(</a:t>
                </a:r>
                <a:r>
                  <a:rPr lang="es-ES_tradnl" altLang="es-MX" i="1" dirty="0">
                    <a:latin typeface="Times New Roman" panose="02020603050405020304" pitchFamily="18" charset="0"/>
                    <a:ea typeface="ＭＳ Ｐゴシック" pitchFamily="34" charset="-128"/>
                    <a:cs typeface="Times New Roman" panose="02020603050405020304" pitchFamily="18" charset="0"/>
                  </a:rPr>
                  <a:t>x</a:t>
                </a:r>
                <a:r>
                  <a:rPr lang="es-ES_tradnl" altLang="es-MX" dirty="0">
                    <a:latin typeface="Times New Roman" panose="02020603050405020304" pitchFamily="18" charset="0"/>
                    <a:ea typeface="ＭＳ Ｐゴシック" pitchFamily="34" charset="-128"/>
                    <a:cs typeface="Times New Roman" panose="02020603050405020304" pitchFamily="18" charset="0"/>
                  </a:rPr>
                  <a:t>)</a:t>
                </a:r>
                <a:r>
                  <a:rPr lang="es-ES_tradnl" altLang="es-MX" dirty="0">
                    <a:ea typeface="ＭＳ Ｐゴシック" pitchFamily="34" charset="-128"/>
                  </a:rPr>
                  <a:t> llamado imagen, de otro o del mismo </a:t>
                </a:r>
                <a:r>
                  <a:rPr lang="es-ES_tradnl" altLang="es-MX" dirty="0" smtClean="0">
                    <a:ea typeface="ＭＳ Ｐゴシック" pitchFamily="34" charset="-128"/>
                  </a:rPr>
                  <a:t>conjunto</a:t>
                </a:r>
                <a:r>
                  <a:rPr lang="es-ES_tradnl" altLang="es-MX" dirty="0" smtClean="0">
                    <a:ea typeface="ＭＳ Ｐゴシック" pitchFamily="34" charset="-128"/>
                    <a:sym typeface="Symbol" panose="05050102010706020507" pitchFamily="18" charset="2"/>
                  </a:rPr>
                  <a:t>.</a:t>
                </a:r>
              </a:p>
              <a:p>
                <a:pPr marL="342900" indent="-342900" algn="just">
                  <a:buFont typeface="Wingdings" panose="05000000000000000000" pitchFamily="2" charset="2"/>
                  <a:buChar char="§"/>
                </a:pPr>
                <a:r>
                  <a:rPr lang="es-ES" altLang="es-MX" dirty="0" smtClean="0"/>
                  <a:t>Una función </a:t>
                </a:r>
                <a:r>
                  <a:rPr lang="es-ES" altLang="es-MX" i="1" dirty="0" smtClean="0">
                    <a:latin typeface="Times New Roman" panose="02020603050405020304" pitchFamily="18" charset="0"/>
                    <a:cs typeface="Times New Roman" panose="02020603050405020304" pitchFamily="18" charset="0"/>
                  </a:rPr>
                  <a:t>f</a:t>
                </a:r>
                <a:r>
                  <a:rPr lang="es-ES" altLang="es-MX" dirty="0" smtClean="0"/>
                  <a:t> es una relación entre dos conjuntos </a:t>
                </a:r>
                <a:r>
                  <a:rPr lang="es-ES" altLang="es-MX" i="1" dirty="0" smtClean="0">
                    <a:latin typeface="Times New Roman" panose="02020603050405020304" pitchFamily="18" charset="0"/>
                    <a:cs typeface="Times New Roman" panose="02020603050405020304" pitchFamily="18" charset="0"/>
                  </a:rPr>
                  <a:t>A</a:t>
                </a:r>
                <a:r>
                  <a:rPr lang="es-ES" altLang="es-MX" dirty="0" smtClean="0"/>
                  <a:t> y </a:t>
                </a:r>
                <a:r>
                  <a:rPr lang="es-ES" altLang="es-MX" i="1" dirty="0">
                    <a:latin typeface="Times New Roman" panose="02020603050405020304" pitchFamily="18" charset="0"/>
                    <a:cs typeface="Times New Roman" panose="02020603050405020304" pitchFamily="18" charset="0"/>
                  </a:rPr>
                  <a:t>B</a:t>
                </a:r>
                <a:r>
                  <a:rPr lang="es-ES" altLang="es-MX" dirty="0" smtClean="0"/>
                  <a:t>, de manera que a cada valor del primero, </a:t>
                </a:r>
                <a:r>
                  <a:rPr lang="es-ES" altLang="es-MX" i="1" dirty="0">
                    <a:latin typeface="Times New Roman" panose="02020603050405020304" pitchFamily="18" charset="0"/>
                    <a:cs typeface="Times New Roman" panose="02020603050405020304" pitchFamily="18" charset="0"/>
                  </a:rPr>
                  <a:t>A</a:t>
                </a:r>
                <a:r>
                  <a:rPr lang="es-ES" altLang="es-MX" dirty="0" smtClean="0"/>
                  <a:t> le hace corresponder un único valor del segundo, </a:t>
                </a:r>
                <a:r>
                  <a:rPr lang="es-ES" altLang="es-MX" i="1" dirty="0">
                    <a:latin typeface="Times New Roman" panose="02020603050405020304" pitchFamily="18" charset="0"/>
                    <a:cs typeface="Times New Roman" panose="02020603050405020304" pitchFamily="18" charset="0"/>
                  </a:rPr>
                  <a:t>B</a:t>
                </a:r>
                <a:r>
                  <a:rPr lang="es-ES" altLang="es-MX" dirty="0" smtClean="0"/>
                  <a:t>.</a:t>
                </a:r>
              </a:p>
              <a:p>
                <a:pPr/>
                <a14:m>
                  <m:oMathPara xmlns:m="http://schemas.openxmlformats.org/officeDocument/2006/math">
                    <m:oMathParaPr>
                      <m:jc m:val="centerGroup"/>
                    </m:oMathParaPr>
                    <m:oMath xmlns:m="http://schemas.openxmlformats.org/officeDocument/2006/math">
                      <m:r>
                        <a:rPr lang="es-MX" altLang="es-MX" b="0" i="1" smtClean="0">
                          <a:latin typeface="Cambria Math" panose="02040503050406030204" pitchFamily="18" charset="0"/>
                        </a:rPr>
                        <m:t>𝑓</m:t>
                      </m:r>
                      <m:r>
                        <a:rPr lang="es-MX" altLang="es-MX" b="0" i="1" smtClean="0">
                          <a:latin typeface="Cambria Math" panose="02040503050406030204" pitchFamily="18" charset="0"/>
                        </a:rPr>
                        <m:t>:</m:t>
                      </m:r>
                      <m:r>
                        <a:rPr lang="es-MX" altLang="es-MX" b="0" i="1" smtClean="0">
                          <a:latin typeface="Cambria Math" panose="02040503050406030204" pitchFamily="18" charset="0"/>
                        </a:rPr>
                        <m:t>𝐴</m:t>
                      </m:r>
                      <m:r>
                        <a:rPr lang="es-MX" altLang="es-MX" b="0" i="1" smtClean="0">
                          <a:latin typeface="Cambria Math" panose="02040503050406030204" pitchFamily="18" charset="0"/>
                        </a:rPr>
                        <m:t> →</m:t>
                      </m:r>
                      <m:r>
                        <a:rPr lang="es-MX" altLang="es-MX" b="0" i="1" smtClean="0">
                          <a:latin typeface="Cambria Math" panose="02040503050406030204" pitchFamily="18" charset="0"/>
                          <a:ea typeface="Cambria Math" panose="02040503050406030204" pitchFamily="18" charset="0"/>
                        </a:rPr>
                        <m:t>𝐵</m:t>
                      </m:r>
                    </m:oMath>
                  </m:oMathPara>
                </a14:m>
                <a:endParaRPr lang="es-MX" altLang="es-MX" b="0" dirty="0" smtClean="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MX" altLang="es-MX" b="0" i="1" smtClean="0">
                          <a:latin typeface="Cambria Math" panose="02040503050406030204" pitchFamily="18" charset="0"/>
                        </a:rPr>
                        <m:t>𝑥</m:t>
                      </m:r>
                      <m:r>
                        <a:rPr lang="es-MX" altLang="es-MX" b="0" i="1" smtClean="0">
                          <a:latin typeface="Cambria Math" panose="02040503050406030204" pitchFamily="18" charset="0"/>
                          <a:ea typeface="Cambria Math" panose="02040503050406030204" pitchFamily="18" charset="0"/>
                        </a:rPr>
                        <m:t>→</m:t>
                      </m:r>
                      <m:r>
                        <a:rPr lang="es-MX" altLang="es-MX" b="0" i="1" smtClean="0">
                          <a:latin typeface="Cambria Math" panose="02040503050406030204" pitchFamily="18" charset="0"/>
                          <a:ea typeface="Cambria Math" panose="02040503050406030204" pitchFamily="18" charset="0"/>
                        </a:rPr>
                        <m:t>𝑓</m:t>
                      </m:r>
                      <m:d>
                        <m:dPr>
                          <m:ctrlPr>
                            <a:rPr lang="es-MX" altLang="es-MX" b="0" i="1" smtClean="0">
                              <a:latin typeface="Cambria Math" panose="02040503050406030204" pitchFamily="18" charset="0"/>
                              <a:ea typeface="Cambria Math" panose="02040503050406030204" pitchFamily="18" charset="0"/>
                            </a:rPr>
                          </m:ctrlPr>
                        </m:dPr>
                        <m:e>
                          <m:r>
                            <a:rPr lang="es-MX" altLang="es-MX" b="0" i="1" smtClean="0">
                              <a:latin typeface="Cambria Math" panose="02040503050406030204" pitchFamily="18" charset="0"/>
                              <a:ea typeface="Cambria Math" panose="02040503050406030204" pitchFamily="18" charset="0"/>
                            </a:rPr>
                            <m:t>𝑥</m:t>
                          </m:r>
                        </m:e>
                      </m:d>
                    </m:oMath>
                  </m:oMathPara>
                </a14:m>
                <a:endParaRPr lang="es-ES" altLang="es-MX" dirty="0" smtClean="0"/>
              </a:p>
              <a:p>
                <a:pPr marL="342900" indent="-342900" algn="just">
                  <a:buFont typeface="Arial" panose="020B0604020202020204" pitchFamily="34" charset="0"/>
                  <a:buChar char="•"/>
                </a:pPr>
                <a:r>
                  <a:rPr lang="es-ES_tradnl" altLang="es-MX" dirty="0" smtClean="0">
                    <a:ea typeface="ＭＳ Ｐゴシック" pitchFamily="34" charset="-128"/>
                  </a:rPr>
                  <a:t>Es una regla que asigna a cada número de entrada exactamente un número de salida. Al conjunto de números de entrada para los cuales se aplica la regla se denomina dominio de la función. Al conjunto de todos los números posibles de salida se llama rango (o </a:t>
                </a:r>
                <a:r>
                  <a:rPr lang="es-ES_tradnl" altLang="es-MX" dirty="0" err="1" smtClean="0">
                    <a:ea typeface="ＭＳ Ｐゴシック" pitchFamily="34" charset="-128"/>
                  </a:rPr>
                  <a:t>codominio</a:t>
                </a:r>
                <a:r>
                  <a:rPr lang="es-ES_tradnl" altLang="es-MX" dirty="0" smtClean="0">
                    <a:ea typeface="ＭＳ Ｐゴシック" pitchFamily="34" charset="-128"/>
                  </a:rPr>
                  <a:t>)</a:t>
                </a:r>
                <a:endParaRPr lang="es-ES_tradnl" altLang="es-MX" dirty="0">
                  <a:ea typeface="ＭＳ Ｐゴシック" pitchFamily="34" charset="-128"/>
                </a:endParaRPr>
              </a:p>
            </p:txBody>
          </p:sp>
        </mc:Choice>
        <mc:Fallback xmlns="">
          <p:sp>
            <p:nvSpPr>
              <p:cNvPr id="2051" name="Rectangle 3"/>
              <p:cNvSpPr>
                <a:spLocks noGrp="1" noRot="1" noChangeAspect="1" noMove="1" noResize="1" noEditPoints="1" noAdjustHandles="1" noChangeArrowheads="1" noChangeShapeType="1" noTextEdit="1"/>
              </p:cNvSpPr>
              <p:nvPr>
                <p:ph type="subTitle" idx="1"/>
              </p:nvPr>
            </p:nvSpPr>
            <p:spPr>
              <a:xfrm>
                <a:off x="743919" y="1472339"/>
                <a:ext cx="10848813" cy="5098942"/>
              </a:xfrm>
              <a:blipFill rotWithShape="0">
                <a:blip r:embed="rId3"/>
                <a:stretch>
                  <a:fillRect l="-730" t="-1675" r="-843"/>
                </a:stretch>
              </a:blipFill>
            </p:spPr>
            <p:txBody>
              <a:bodyPr/>
              <a:lstStyle/>
              <a:p>
                <a:r>
                  <a:rPr lang="es-MX">
                    <a:noFill/>
                  </a:rPr>
                  <a:t> </a:t>
                </a:r>
              </a:p>
            </p:txBody>
          </p:sp>
        </mc:Fallback>
      </mc:AlternateContent>
      <p:sp>
        <p:nvSpPr>
          <p:cNvPr id="2" name="Marcador de número de diapositiva 1"/>
          <p:cNvSpPr>
            <a:spLocks noGrp="1"/>
          </p:cNvSpPr>
          <p:nvPr>
            <p:ph type="sldNum" sz="quarter" idx="12"/>
          </p:nvPr>
        </p:nvSpPr>
        <p:spPr/>
        <p:txBody>
          <a:bodyPr/>
          <a:lstStyle/>
          <a:p>
            <a:fld id="{03AFEF53-0496-429C-AE83-CAA04853D0D0}" type="slidenum">
              <a:rPr lang="es-MX" smtClean="0"/>
              <a:t>8</a:t>
            </a:fld>
            <a:endParaRPr lang="es-MX"/>
          </a:p>
        </p:txBody>
      </p:sp>
    </p:spTree>
    <p:extLst>
      <p:ext uri="{BB962C8B-B14F-4D97-AF65-F5344CB8AC3E}">
        <p14:creationId xmlns:p14="http://schemas.microsoft.com/office/powerpoint/2010/main" val="187173528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4433" y="1503334"/>
            <a:ext cx="6892711" cy="5129939"/>
          </a:xfrm>
        </p:spPr>
        <p:txBody>
          <a:bodyPr>
            <a:normAutofit/>
          </a:bodyPr>
          <a:lstStyle/>
          <a:p>
            <a:pPr algn="just">
              <a:lnSpc>
                <a:spcPct val="100000"/>
              </a:lnSpc>
              <a:spcBef>
                <a:spcPts val="600"/>
              </a:spcBef>
              <a:buFontTx/>
              <a:buChar char="•"/>
            </a:pPr>
            <a:r>
              <a:rPr lang="es-ES_tradnl" altLang="es-MX" sz="2400" dirty="0" smtClean="0"/>
              <a:t>El dominio, </a:t>
            </a:r>
            <a:r>
              <a:rPr lang="es-ES_tradnl" altLang="es-MX" sz="2400" i="1" dirty="0" smtClean="0">
                <a:latin typeface="Times New Roman" panose="02020603050405020304" pitchFamily="18" charset="0"/>
                <a:cs typeface="Times New Roman" panose="02020603050405020304" pitchFamily="18" charset="0"/>
              </a:rPr>
              <a:t>D</a:t>
            </a:r>
            <a:r>
              <a:rPr lang="es-ES_tradnl" altLang="es-MX" sz="2400" dirty="0" smtClean="0"/>
              <a:t>, de una función es el conjunto de valores para los que está definida la función. </a:t>
            </a:r>
            <a:r>
              <a:rPr lang="es-ES" altLang="es-MX" sz="2400" dirty="0" smtClean="0"/>
              <a:t>Es el conjunto de valores que puede tomar la variable independiente </a:t>
            </a:r>
            <a:r>
              <a:rPr lang="es-ES" altLang="es-MX" sz="2400" i="1" dirty="0" smtClean="0">
                <a:latin typeface="Times New Roman" panose="02020603050405020304" pitchFamily="18" charset="0"/>
                <a:cs typeface="Times New Roman" panose="02020603050405020304" pitchFamily="18" charset="0"/>
              </a:rPr>
              <a:t>x</a:t>
            </a:r>
            <a:r>
              <a:rPr lang="es-ES" altLang="es-MX" sz="2400" dirty="0" smtClean="0"/>
              <a:t>.</a:t>
            </a:r>
            <a:endParaRPr lang="es-ES_tradnl" altLang="es-MX" sz="2400" dirty="0" smtClean="0"/>
          </a:p>
          <a:p>
            <a:pPr>
              <a:lnSpc>
                <a:spcPct val="100000"/>
              </a:lnSpc>
              <a:spcBef>
                <a:spcPts val="600"/>
              </a:spcBef>
              <a:buFontTx/>
              <a:buChar char="•"/>
            </a:pPr>
            <a:r>
              <a:rPr lang="es-ES_tradnl" altLang="es-MX" sz="2400" dirty="0" smtClean="0"/>
              <a:t>El Rango o recorrido, </a:t>
            </a:r>
            <a:r>
              <a:rPr lang="es-ES_tradnl" altLang="es-MX" sz="2400" i="1" dirty="0" err="1" smtClean="0">
                <a:latin typeface="Times New Roman" panose="02020603050405020304" pitchFamily="18" charset="0"/>
                <a:cs typeface="Times New Roman" panose="02020603050405020304" pitchFamily="18" charset="0"/>
              </a:rPr>
              <a:t>Rec</a:t>
            </a:r>
            <a:r>
              <a:rPr lang="es-ES_tradnl" altLang="es-MX" sz="2400" dirty="0" smtClean="0">
                <a:latin typeface="Times New Roman" panose="02020603050405020304" pitchFamily="18" charset="0"/>
                <a:cs typeface="Times New Roman" panose="02020603050405020304" pitchFamily="18" charset="0"/>
              </a:rPr>
              <a:t>(</a:t>
            </a:r>
            <a:r>
              <a:rPr lang="es-ES_tradnl" altLang="es-MX" sz="2400" i="1" dirty="0" smtClean="0">
                <a:latin typeface="Times New Roman" panose="02020603050405020304" pitchFamily="18" charset="0"/>
                <a:cs typeface="Times New Roman" panose="02020603050405020304" pitchFamily="18" charset="0"/>
              </a:rPr>
              <a:t>f</a:t>
            </a:r>
            <a:r>
              <a:rPr lang="es-ES_tradnl" altLang="es-MX" sz="2400" dirty="0" smtClean="0">
                <a:latin typeface="Times New Roman" panose="02020603050405020304" pitchFamily="18" charset="0"/>
                <a:cs typeface="Times New Roman" panose="02020603050405020304" pitchFamily="18" charset="0"/>
              </a:rPr>
              <a:t>)</a:t>
            </a:r>
            <a:r>
              <a:rPr lang="es-ES_tradnl" altLang="es-MX" sz="2400" dirty="0" smtClean="0"/>
              <a:t>, de una función es el conjunto de todas las imágenes. </a:t>
            </a:r>
            <a:r>
              <a:rPr lang="es-ES" altLang="es-MX" sz="2400" dirty="0" smtClean="0"/>
              <a:t>Es el conjunto de valores que toma la función.</a:t>
            </a:r>
            <a:endParaRPr lang="es-ES" altLang="es-MX" sz="2400" b="1" dirty="0" smtClean="0"/>
          </a:p>
          <a:p>
            <a:pPr>
              <a:lnSpc>
                <a:spcPct val="110000"/>
              </a:lnSpc>
              <a:spcBef>
                <a:spcPts val="600"/>
              </a:spcBef>
              <a:buFontTx/>
              <a:buChar char="•"/>
            </a:pPr>
            <a:r>
              <a:rPr lang="es-ES_tradnl" altLang="es-MX" sz="2400" dirty="0"/>
              <a:t>La variable </a:t>
            </a:r>
            <a:r>
              <a:rPr lang="es-ES_tradnl" altLang="es-MX" sz="2400" i="1" dirty="0">
                <a:latin typeface="Times New Roman" panose="02020603050405020304" pitchFamily="18" charset="0"/>
                <a:cs typeface="Times New Roman" panose="02020603050405020304" pitchFamily="18" charset="0"/>
              </a:rPr>
              <a:t>x</a:t>
            </a:r>
            <a:r>
              <a:rPr lang="es-ES_tradnl" altLang="es-MX" sz="2400" dirty="0"/>
              <a:t> </a:t>
            </a:r>
            <a:r>
              <a:rPr lang="es-ES_tradnl" altLang="es-MX" sz="2400" dirty="0" smtClean="0"/>
              <a:t>es la </a:t>
            </a:r>
            <a:r>
              <a:rPr lang="es-ES_tradnl" altLang="es-MX" sz="2400" dirty="0"/>
              <a:t>variable independiente y la variable cuyo valor viene determinado por el que toma </a:t>
            </a:r>
            <a:r>
              <a:rPr lang="es-ES_tradnl" altLang="es-MX" sz="2400" i="1" dirty="0">
                <a:latin typeface="Times New Roman" panose="02020603050405020304" pitchFamily="18" charset="0"/>
                <a:cs typeface="Times New Roman" panose="02020603050405020304" pitchFamily="18" charset="0"/>
              </a:rPr>
              <a:t>x</a:t>
            </a:r>
            <a:r>
              <a:rPr lang="es-ES_tradnl" altLang="es-MX" sz="2400" dirty="0"/>
              <a:t>, se llama variable independiente. Se designa generalmente por </a:t>
            </a:r>
            <a:r>
              <a:rPr lang="es-ES_tradnl" altLang="es-MX" sz="2400" i="1" dirty="0">
                <a:latin typeface="Times New Roman" panose="02020603050405020304" pitchFamily="18" charset="0"/>
                <a:cs typeface="Times New Roman" panose="02020603050405020304" pitchFamily="18" charset="0"/>
              </a:rPr>
              <a:t>y</a:t>
            </a:r>
            <a:r>
              <a:rPr lang="es-ES_tradnl" altLang="es-MX" sz="2400" dirty="0"/>
              <a:t> o </a:t>
            </a:r>
            <a:r>
              <a:rPr lang="es-ES_tradnl" altLang="es-MX" sz="2400" i="1" dirty="0">
                <a:latin typeface="Times New Roman" panose="02020603050405020304" pitchFamily="18" charset="0"/>
                <a:cs typeface="Times New Roman" panose="02020603050405020304" pitchFamily="18" charset="0"/>
              </a:rPr>
              <a:t>f</a:t>
            </a:r>
            <a:r>
              <a:rPr lang="es-ES_tradnl" altLang="es-MX" sz="2400" dirty="0">
                <a:latin typeface="Times New Roman" panose="02020603050405020304" pitchFamily="18" charset="0"/>
                <a:cs typeface="Times New Roman" panose="02020603050405020304" pitchFamily="18" charset="0"/>
              </a:rPr>
              <a:t>(</a:t>
            </a:r>
            <a:r>
              <a:rPr lang="es-ES_tradnl" altLang="es-MX" sz="2400" i="1" dirty="0">
                <a:latin typeface="Times New Roman" panose="02020603050405020304" pitchFamily="18" charset="0"/>
                <a:cs typeface="Times New Roman" panose="02020603050405020304" pitchFamily="18" charset="0"/>
              </a:rPr>
              <a:t>x</a:t>
            </a:r>
            <a:r>
              <a:rPr lang="es-ES_tradnl" altLang="es-MX" sz="2400" dirty="0">
                <a:latin typeface="Times New Roman" panose="02020603050405020304" pitchFamily="18" charset="0"/>
                <a:cs typeface="Times New Roman" panose="02020603050405020304" pitchFamily="18" charset="0"/>
              </a:rPr>
              <a:t>)</a:t>
            </a:r>
            <a:r>
              <a:rPr lang="es-ES_tradnl" altLang="es-MX" sz="2400" dirty="0"/>
              <a:t> </a:t>
            </a:r>
            <a:r>
              <a:rPr lang="es-ES_tradnl" altLang="es-MX" sz="2400" dirty="0" smtClean="0"/>
              <a:t>[</a:t>
            </a:r>
            <a:r>
              <a:rPr lang="es-ES_tradnl" altLang="es-MX" sz="2400" i="1" dirty="0">
                <a:latin typeface="Times New Roman" panose="02020603050405020304" pitchFamily="18" charset="0"/>
                <a:cs typeface="Times New Roman" panose="02020603050405020304" pitchFamily="18" charset="0"/>
              </a:rPr>
              <a:t>f</a:t>
            </a:r>
            <a:r>
              <a:rPr lang="es-ES_tradnl" altLang="es-MX" sz="2400" dirty="0" smtClean="0"/>
              <a:t> </a:t>
            </a:r>
            <a:r>
              <a:rPr lang="es-ES_tradnl" altLang="es-MX" sz="2400" dirty="0"/>
              <a:t>de </a:t>
            </a:r>
            <a:r>
              <a:rPr lang="es-ES_tradnl" altLang="es-MX" sz="2400" i="1" dirty="0" smtClean="0">
                <a:latin typeface="Times New Roman" panose="02020603050405020304" pitchFamily="18" charset="0"/>
                <a:cs typeface="Times New Roman" panose="02020603050405020304" pitchFamily="18" charset="0"/>
              </a:rPr>
              <a:t>x</a:t>
            </a:r>
            <a:r>
              <a:rPr lang="es-ES_tradnl" altLang="es-MX" sz="2400" dirty="0" smtClean="0"/>
              <a:t>]. </a:t>
            </a:r>
            <a:r>
              <a:rPr lang="es-ES_tradnl" altLang="es-MX" sz="2400" i="1" dirty="0" smtClean="0">
                <a:latin typeface="Times New Roman" panose="02020603050405020304" pitchFamily="18" charset="0"/>
                <a:cs typeface="Times New Roman" panose="02020603050405020304" pitchFamily="18" charset="0"/>
              </a:rPr>
              <a:t>y</a:t>
            </a:r>
            <a:r>
              <a:rPr lang="es-ES_tradnl" altLang="es-MX" sz="2400" dirty="0" smtClean="0"/>
              <a:t> </a:t>
            </a:r>
            <a:r>
              <a:rPr lang="es-ES_tradnl" altLang="es-MX" sz="2400" dirty="0"/>
              <a:t>depende de </a:t>
            </a:r>
            <a:r>
              <a:rPr lang="es-ES_tradnl" altLang="es-MX" sz="2400" i="1" dirty="0" smtClean="0">
                <a:latin typeface="Times New Roman" panose="02020603050405020304" pitchFamily="18" charset="0"/>
                <a:cs typeface="Times New Roman" panose="02020603050405020304" pitchFamily="18" charset="0"/>
              </a:rPr>
              <a:t>x</a:t>
            </a:r>
            <a:r>
              <a:rPr lang="es-ES_tradnl" altLang="es-MX" sz="2400" dirty="0" smtClean="0"/>
              <a:t>. </a:t>
            </a:r>
            <a:endParaRPr lang="es-ES_tradnl" altLang="es-MX" sz="2400" dirty="0"/>
          </a:p>
        </p:txBody>
      </p:sp>
      <p:sp>
        <p:nvSpPr>
          <p:cNvPr id="4" name="Rectangle 2"/>
          <p:cNvSpPr>
            <a:spLocks noGrp="1" noChangeArrowheads="1"/>
          </p:cNvSpPr>
          <p:nvPr>
            <p:ph type="title"/>
          </p:nvPr>
        </p:nvSpPr>
        <p:spPr>
          <a:xfrm>
            <a:off x="838200" y="365126"/>
            <a:ext cx="10515600" cy="797248"/>
          </a:xfrm>
        </p:spPr>
        <p:txBody>
          <a:bodyPr>
            <a:normAutofit/>
          </a:bodyPr>
          <a:lstStyle/>
          <a:p>
            <a:pPr algn="ctr" eaLnBrk="1" hangingPunct="1"/>
            <a:r>
              <a:rPr lang="es-MX" sz="3600" b="1" dirty="0">
                <a:solidFill>
                  <a:srgbClr val="C00000"/>
                </a:solidFill>
                <a:effectLst>
                  <a:outerShdw blurRad="38100" dist="38100" dir="2700000" algn="tl">
                    <a:srgbClr val="000000">
                      <a:alpha val="43137"/>
                    </a:srgbClr>
                  </a:outerShdw>
                </a:effectLst>
              </a:rPr>
              <a:t>Elementos para definir una Función </a:t>
            </a:r>
            <a:endParaRPr lang="es-ES" sz="3600" b="1" dirty="0">
              <a:solidFill>
                <a:srgbClr val="C00000"/>
              </a:solidFill>
              <a:effectLst>
                <a:outerShdw blurRad="38100" dist="38100" dir="2700000" algn="tl">
                  <a:srgbClr val="000000">
                    <a:alpha val="43137"/>
                  </a:srgbClr>
                </a:outerShdw>
              </a:effectLst>
            </a:endParaRPr>
          </a:p>
        </p:txBody>
      </p:sp>
      <p:sp>
        <p:nvSpPr>
          <p:cNvPr id="5" name="49 CuadroTexto"/>
          <p:cNvSpPr txBox="1">
            <a:spLocks noChangeArrowheads="1"/>
          </p:cNvSpPr>
          <p:nvPr/>
        </p:nvSpPr>
        <p:spPr bwMode="auto">
          <a:xfrm>
            <a:off x="10994193" y="2678543"/>
            <a:ext cx="6429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f(x)</a:t>
            </a:r>
          </a:p>
        </p:txBody>
      </p:sp>
      <p:grpSp>
        <p:nvGrpSpPr>
          <p:cNvPr id="6" name="54 Grupo"/>
          <p:cNvGrpSpPr>
            <a:grpSpLocks/>
          </p:cNvGrpSpPr>
          <p:nvPr/>
        </p:nvGrpSpPr>
        <p:grpSpPr bwMode="auto">
          <a:xfrm>
            <a:off x="8136692" y="1321230"/>
            <a:ext cx="3929062" cy="2214563"/>
            <a:chOff x="2071670" y="3429000"/>
            <a:chExt cx="3929090" cy="2214578"/>
          </a:xfrm>
        </p:grpSpPr>
        <p:grpSp>
          <p:nvGrpSpPr>
            <p:cNvPr id="7" name="52 Grupo"/>
            <p:cNvGrpSpPr>
              <a:grpSpLocks/>
            </p:cNvGrpSpPr>
            <p:nvPr/>
          </p:nvGrpSpPr>
          <p:grpSpPr bwMode="auto">
            <a:xfrm>
              <a:off x="2071670" y="3429000"/>
              <a:ext cx="3929090" cy="2214578"/>
              <a:chOff x="1928794" y="3357562"/>
              <a:chExt cx="3929090" cy="2214578"/>
            </a:xfrm>
          </p:grpSpPr>
          <p:sp>
            <p:nvSpPr>
              <p:cNvPr id="9" name="3 Elipse"/>
              <p:cNvSpPr/>
              <p:nvPr/>
            </p:nvSpPr>
            <p:spPr>
              <a:xfrm>
                <a:off x="1928794" y="3929066"/>
                <a:ext cx="1285884" cy="164307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s-ES_tradnl" dirty="0">
                  <a:latin typeface="Times New Roman" panose="02020603050405020304" pitchFamily="18" charset="0"/>
                  <a:cs typeface="Times New Roman" panose="02020603050405020304" pitchFamily="18" charset="0"/>
                </a:endParaRPr>
              </a:p>
            </p:txBody>
          </p:sp>
          <p:sp>
            <p:nvSpPr>
              <p:cNvPr id="10" name="4 Elipse"/>
              <p:cNvSpPr/>
              <p:nvPr/>
            </p:nvSpPr>
            <p:spPr>
              <a:xfrm>
                <a:off x="4572000" y="3929066"/>
                <a:ext cx="1285884" cy="164307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s-ES_tradnl" dirty="0">
                  <a:latin typeface="Times New Roman" panose="02020603050405020304" pitchFamily="18" charset="0"/>
                  <a:cs typeface="Times New Roman" panose="02020603050405020304" pitchFamily="18" charset="0"/>
                </a:endParaRPr>
              </a:p>
            </p:txBody>
          </p:sp>
          <p:sp>
            <p:nvSpPr>
              <p:cNvPr id="11" name="5 CuadroTexto"/>
              <p:cNvSpPr txBox="1">
                <a:spLocks noChangeArrowheads="1"/>
              </p:cNvSpPr>
              <p:nvPr/>
            </p:nvSpPr>
            <p:spPr bwMode="auto">
              <a:xfrm>
                <a:off x="2500298" y="3500438"/>
                <a:ext cx="3571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A</a:t>
                </a:r>
              </a:p>
            </p:txBody>
          </p:sp>
          <p:sp>
            <p:nvSpPr>
              <p:cNvPr id="12" name="6 CuadroTexto"/>
              <p:cNvSpPr txBox="1">
                <a:spLocks noChangeArrowheads="1"/>
              </p:cNvSpPr>
              <p:nvPr/>
            </p:nvSpPr>
            <p:spPr bwMode="auto">
              <a:xfrm>
                <a:off x="5000628" y="3500438"/>
                <a:ext cx="3571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B</a:t>
                </a:r>
              </a:p>
            </p:txBody>
          </p:sp>
          <p:cxnSp>
            <p:nvCxnSpPr>
              <p:cNvPr id="13" name="35 Conector recto de flecha"/>
              <p:cNvCxnSpPr/>
              <p:nvPr/>
            </p:nvCxnSpPr>
            <p:spPr>
              <a:xfrm>
                <a:off x="2928926" y="3714752"/>
                <a:ext cx="1928826"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37 CuadroTexto"/>
              <p:cNvSpPr txBox="1">
                <a:spLocks noChangeArrowheads="1"/>
              </p:cNvSpPr>
              <p:nvPr/>
            </p:nvSpPr>
            <p:spPr bwMode="auto">
              <a:xfrm>
                <a:off x="3786182" y="3357562"/>
                <a:ext cx="2857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b="1" i="1" dirty="0">
                    <a:latin typeface="Times New Roman" panose="02020603050405020304" pitchFamily="18" charset="0"/>
                    <a:cs typeface="Times New Roman" panose="02020603050405020304" pitchFamily="18" charset="0"/>
                  </a:rPr>
                  <a:t>f</a:t>
                </a:r>
              </a:p>
            </p:txBody>
          </p:sp>
          <p:sp>
            <p:nvSpPr>
              <p:cNvPr id="15" name="38 CuadroTexto"/>
              <p:cNvSpPr txBox="1">
                <a:spLocks noChangeArrowheads="1"/>
              </p:cNvSpPr>
              <p:nvPr/>
            </p:nvSpPr>
            <p:spPr bwMode="auto">
              <a:xfrm>
                <a:off x="2428860" y="4214818"/>
                <a:ext cx="2857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a</a:t>
                </a:r>
              </a:p>
            </p:txBody>
          </p:sp>
          <p:sp>
            <p:nvSpPr>
              <p:cNvPr id="16" name="39 CuadroTexto"/>
              <p:cNvSpPr txBox="1">
                <a:spLocks noChangeArrowheads="1"/>
              </p:cNvSpPr>
              <p:nvPr/>
            </p:nvSpPr>
            <p:spPr bwMode="auto">
              <a:xfrm>
                <a:off x="2428860" y="4786322"/>
                <a:ext cx="2857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x</a:t>
                </a:r>
              </a:p>
            </p:txBody>
          </p:sp>
          <p:sp>
            <p:nvSpPr>
              <p:cNvPr id="17" name="40 CuadroTexto"/>
              <p:cNvSpPr txBox="1">
                <a:spLocks noChangeArrowheads="1"/>
              </p:cNvSpPr>
              <p:nvPr/>
            </p:nvSpPr>
            <p:spPr bwMode="auto">
              <a:xfrm>
                <a:off x="4786314" y="4214818"/>
                <a:ext cx="10715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dirty="0">
                    <a:latin typeface="Times New Roman" panose="02020603050405020304" pitchFamily="18" charset="0"/>
                    <a:cs typeface="Times New Roman" panose="02020603050405020304" pitchFamily="18" charset="0"/>
                  </a:rPr>
                  <a:t>b = f</a:t>
                </a:r>
                <a:r>
                  <a:rPr lang="es-ES_tradnl" altLang="es-MX" sz="1800" dirty="0">
                    <a:latin typeface="Times New Roman" panose="02020603050405020304" pitchFamily="18" charset="0"/>
                    <a:cs typeface="Times New Roman" panose="02020603050405020304" pitchFamily="18" charset="0"/>
                  </a:rPr>
                  <a:t>(</a:t>
                </a:r>
                <a:r>
                  <a:rPr lang="es-ES_tradnl" altLang="es-MX" sz="1800" i="1" dirty="0">
                    <a:latin typeface="Times New Roman" panose="02020603050405020304" pitchFamily="18" charset="0"/>
                    <a:cs typeface="Times New Roman" panose="02020603050405020304" pitchFamily="18" charset="0"/>
                  </a:rPr>
                  <a:t>a</a:t>
                </a:r>
                <a:r>
                  <a:rPr lang="es-ES_tradnl" altLang="es-MX" sz="1800" dirty="0">
                    <a:latin typeface="Times New Roman" panose="02020603050405020304" pitchFamily="18" charset="0"/>
                    <a:cs typeface="Times New Roman" panose="02020603050405020304" pitchFamily="18" charset="0"/>
                  </a:rPr>
                  <a:t>)</a:t>
                </a:r>
              </a:p>
            </p:txBody>
          </p:sp>
          <p:cxnSp>
            <p:nvCxnSpPr>
              <p:cNvPr id="18" name="47 Conector recto de flecha"/>
              <p:cNvCxnSpPr/>
              <p:nvPr/>
            </p:nvCxnSpPr>
            <p:spPr>
              <a:xfrm>
                <a:off x="2857488" y="4429132"/>
                <a:ext cx="1857388"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51 Conector recto de flecha"/>
              <p:cNvCxnSpPr/>
              <p:nvPr/>
            </p:nvCxnSpPr>
            <p:spPr>
              <a:xfrm>
                <a:off x="2857488" y="5000636"/>
                <a:ext cx="1857388"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8" name="53 CuadroTexto"/>
            <p:cNvSpPr txBox="1">
              <a:spLocks noChangeArrowheads="1"/>
            </p:cNvSpPr>
            <p:nvPr/>
          </p:nvSpPr>
          <p:spPr bwMode="auto">
            <a:xfrm>
              <a:off x="5072066" y="4786322"/>
              <a:ext cx="6429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dirty="0">
                  <a:latin typeface="Times New Roman" panose="02020603050405020304" pitchFamily="18" charset="0"/>
                  <a:cs typeface="Times New Roman" panose="02020603050405020304" pitchFamily="18" charset="0"/>
                </a:rPr>
                <a:t>f</a:t>
              </a:r>
              <a:r>
                <a:rPr lang="es-ES_tradnl" altLang="es-MX" sz="1800" dirty="0">
                  <a:latin typeface="Times New Roman" panose="02020603050405020304" pitchFamily="18" charset="0"/>
                  <a:cs typeface="Times New Roman" panose="02020603050405020304" pitchFamily="18" charset="0"/>
                </a:rPr>
                <a:t>(</a:t>
              </a:r>
              <a:r>
                <a:rPr lang="es-ES_tradnl" altLang="es-MX" sz="1800" i="1" dirty="0">
                  <a:latin typeface="Times New Roman" panose="02020603050405020304" pitchFamily="18" charset="0"/>
                  <a:cs typeface="Times New Roman" panose="02020603050405020304" pitchFamily="18" charset="0"/>
                </a:rPr>
                <a:t>x</a:t>
              </a:r>
              <a:r>
                <a:rPr lang="es-ES_tradnl" altLang="es-MX" sz="1800" dirty="0">
                  <a:latin typeface="Times New Roman" panose="02020603050405020304" pitchFamily="18" charset="0"/>
                  <a:cs typeface="Times New Roman" panose="02020603050405020304" pitchFamily="18" charset="0"/>
                </a:rPr>
                <a:t>)</a:t>
              </a:r>
            </a:p>
          </p:txBody>
        </p:sp>
      </p:grpSp>
      <p:sp>
        <p:nvSpPr>
          <p:cNvPr id="20" name="4 Elipse"/>
          <p:cNvSpPr/>
          <p:nvPr/>
        </p:nvSpPr>
        <p:spPr>
          <a:xfrm>
            <a:off x="10448360" y="4315071"/>
            <a:ext cx="1285884" cy="207170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s-ES_tradnl" dirty="0">
              <a:latin typeface="Times New Roman" panose="02020603050405020304" pitchFamily="18" charset="0"/>
              <a:cs typeface="Times New Roman" panose="02020603050405020304" pitchFamily="18" charset="0"/>
            </a:endParaRPr>
          </a:p>
        </p:txBody>
      </p:sp>
      <p:sp>
        <p:nvSpPr>
          <p:cNvPr id="21" name="6 CuadroTexto"/>
          <p:cNvSpPr txBox="1">
            <a:spLocks noChangeArrowheads="1"/>
          </p:cNvSpPr>
          <p:nvPr/>
        </p:nvSpPr>
        <p:spPr bwMode="auto">
          <a:xfrm>
            <a:off x="10948421" y="4354760"/>
            <a:ext cx="357188"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1</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2</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3</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4</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5</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6</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7</a:t>
            </a:r>
          </a:p>
        </p:txBody>
      </p:sp>
      <p:grpSp>
        <p:nvGrpSpPr>
          <p:cNvPr id="22" name="28 Grupo"/>
          <p:cNvGrpSpPr>
            <a:grpSpLocks/>
          </p:cNvGrpSpPr>
          <p:nvPr/>
        </p:nvGrpSpPr>
        <p:grpSpPr bwMode="auto">
          <a:xfrm>
            <a:off x="8019484" y="3815010"/>
            <a:ext cx="3714750" cy="2603500"/>
            <a:chOff x="2357422" y="2714620"/>
            <a:chExt cx="3714776" cy="2602829"/>
          </a:xfrm>
        </p:grpSpPr>
        <p:sp>
          <p:nvSpPr>
            <p:cNvPr id="23" name="9 Elipse"/>
            <p:cNvSpPr/>
            <p:nvPr/>
          </p:nvSpPr>
          <p:spPr>
            <a:xfrm>
              <a:off x="2357422" y="3214686"/>
              <a:ext cx="1285884" cy="207170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s-ES_tradnl" dirty="0">
                <a:latin typeface="Times New Roman" panose="02020603050405020304" pitchFamily="18" charset="0"/>
                <a:cs typeface="Times New Roman" panose="02020603050405020304" pitchFamily="18" charset="0"/>
              </a:endParaRPr>
            </a:p>
          </p:txBody>
        </p:sp>
        <p:sp>
          <p:nvSpPr>
            <p:cNvPr id="24" name="5 CuadroTexto"/>
            <p:cNvSpPr txBox="1">
              <a:spLocks noChangeArrowheads="1"/>
            </p:cNvSpPr>
            <p:nvPr/>
          </p:nvSpPr>
          <p:spPr bwMode="auto">
            <a:xfrm>
              <a:off x="2857488" y="3451870"/>
              <a:ext cx="35719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a</a:t>
              </a:r>
            </a:p>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b</a:t>
              </a:r>
            </a:p>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c</a:t>
              </a:r>
            </a:p>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d</a:t>
              </a:r>
            </a:p>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e</a:t>
              </a:r>
            </a:p>
          </p:txBody>
        </p:sp>
        <p:sp>
          <p:nvSpPr>
            <p:cNvPr id="25" name="21 Elipse"/>
            <p:cNvSpPr/>
            <p:nvPr/>
          </p:nvSpPr>
          <p:spPr>
            <a:xfrm>
              <a:off x="4786314" y="3245747"/>
              <a:ext cx="1285884" cy="207170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s-ES_tradnl" dirty="0">
                <a:latin typeface="Times New Roman" panose="02020603050405020304" pitchFamily="18" charset="0"/>
                <a:cs typeface="Times New Roman" panose="02020603050405020304" pitchFamily="18" charset="0"/>
              </a:endParaRPr>
            </a:p>
          </p:txBody>
        </p:sp>
        <p:sp>
          <p:nvSpPr>
            <p:cNvPr id="26" name="22 CuadroTexto"/>
            <p:cNvSpPr txBox="1">
              <a:spLocks noChangeArrowheads="1"/>
            </p:cNvSpPr>
            <p:nvPr/>
          </p:nvSpPr>
          <p:spPr bwMode="auto">
            <a:xfrm>
              <a:off x="5286380" y="3286124"/>
              <a:ext cx="35719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1</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2</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3</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4</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5</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6</a:t>
              </a:r>
            </a:p>
            <a:p>
              <a:pPr eaLnBrk="1" hangingPunct="1">
                <a:spcBef>
                  <a:spcPct val="0"/>
                </a:spcBef>
                <a:buClrTx/>
                <a:buSzTx/>
                <a:buFontTx/>
                <a:buNone/>
              </a:pPr>
              <a:r>
                <a:rPr lang="es-ES_tradnl" altLang="es-MX" sz="1800">
                  <a:latin typeface="Times New Roman" panose="02020603050405020304" pitchFamily="18" charset="0"/>
                  <a:cs typeface="Times New Roman" panose="02020603050405020304" pitchFamily="18" charset="0"/>
                </a:rPr>
                <a:t>7</a:t>
              </a:r>
            </a:p>
          </p:txBody>
        </p:sp>
        <p:cxnSp>
          <p:nvCxnSpPr>
            <p:cNvPr id="27" name="17 Conector recto de flecha"/>
            <p:cNvCxnSpPr/>
            <p:nvPr/>
          </p:nvCxnSpPr>
          <p:spPr>
            <a:xfrm flipV="1">
              <a:off x="3214678" y="4285840"/>
              <a:ext cx="2071701" cy="21425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8" name="15 Conector recto de flecha"/>
            <p:cNvCxnSpPr>
              <a:stCxn id="24" idx="3"/>
            </p:cNvCxnSpPr>
            <p:nvPr/>
          </p:nvCxnSpPr>
          <p:spPr>
            <a:xfrm flipV="1">
              <a:off x="3214678" y="4000164"/>
              <a:ext cx="2071701" cy="19045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13 Conector recto de flecha"/>
            <p:cNvCxnSpPr/>
            <p:nvPr/>
          </p:nvCxnSpPr>
          <p:spPr>
            <a:xfrm flipV="1">
              <a:off x="3214678" y="3714487"/>
              <a:ext cx="2071701" cy="21425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 name="11 Conector recto de flecha"/>
            <p:cNvCxnSpPr/>
            <p:nvPr/>
          </p:nvCxnSpPr>
          <p:spPr>
            <a:xfrm flipV="1">
              <a:off x="3214678" y="3428811"/>
              <a:ext cx="2071701" cy="21425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 name="19 Conector recto de flecha"/>
            <p:cNvCxnSpPr/>
            <p:nvPr/>
          </p:nvCxnSpPr>
          <p:spPr>
            <a:xfrm>
              <a:off x="3214678" y="4785774"/>
              <a:ext cx="2071701" cy="2856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2" name="23 CuadroTexto"/>
            <p:cNvSpPr txBox="1">
              <a:spLocks noChangeArrowheads="1"/>
            </p:cNvSpPr>
            <p:nvPr/>
          </p:nvSpPr>
          <p:spPr bwMode="auto">
            <a:xfrm>
              <a:off x="2857488" y="2916792"/>
              <a:ext cx="3571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A</a:t>
              </a:r>
            </a:p>
          </p:txBody>
        </p:sp>
        <p:sp>
          <p:nvSpPr>
            <p:cNvPr id="33" name="24 CuadroTexto"/>
            <p:cNvSpPr txBox="1">
              <a:spLocks noChangeArrowheads="1"/>
            </p:cNvSpPr>
            <p:nvPr/>
          </p:nvSpPr>
          <p:spPr bwMode="auto">
            <a:xfrm>
              <a:off x="5286380" y="2916792"/>
              <a:ext cx="3571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B</a:t>
              </a:r>
            </a:p>
          </p:txBody>
        </p:sp>
        <p:cxnSp>
          <p:nvCxnSpPr>
            <p:cNvPr id="34" name="26 Conector recto de flecha"/>
            <p:cNvCxnSpPr/>
            <p:nvPr/>
          </p:nvCxnSpPr>
          <p:spPr>
            <a:xfrm>
              <a:off x="3286115" y="3071716"/>
              <a:ext cx="1928827"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27 CuadroTexto"/>
            <p:cNvSpPr txBox="1">
              <a:spLocks noChangeArrowheads="1"/>
            </p:cNvSpPr>
            <p:nvPr/>
          </p:nvSpPr>
          <p:spPr bwMode="auto">
            <a:xfrm>
              <a:off x="4071934" y="2714620"/>
              <a:ext cx="3571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defRPr>
              </a:lvl2pPr>
              <a:lvl3pPr marL="1143000" indent="-228600">
                <a:spcBef>
                  <a:spcPct val="20000"/>
                </a:spcBef>
                <a:buClr>
                  <a:srgbClr val="6FB833"/>
                </a:buClr>
                <a:buSzPct val="60000"/>
                <a:buFont typeface="Wingdings" panose="05000000000000000000" pitchFamily="2" charset="2"/>
                <a:buChar char=""/>
                <a:defRPr>
                  <a:solidFill>
                    <a:schemeClr val="tx1"/>
                  </a:solidFill>
                  <a:latin typeface="Century Schoolbook" panose="02040604050505020304" pitchFamily="18" charset="0"/>
                </a:defRPr>
              </a:lvl3pPr>
              <a:lvl4pPr marL="1600200" indent="-228600">
                <a:spcBef>
                  <a:spcPct val="20000"/>
                </a:spcBef>
                <a:buClr>
                  <a:srgbClr val="C0E5AF"/>
                </a:buClr>
                <a:buSzPct val="60000"/>
                <a:buFont typeface="Wingdings" panose="05000000000000000000" pitchFamily="2" charset="2"/>
                <a:buChar char=""/>
                <a:defRPr>
                  <a:solidFill>
                    <a:schemeClr val="tx1"/>
                  </a:solidFill>
                  <a:latin typeface="Century Schoolbook" panose="02040604050505020304" pitchFamily="18" charset="0"/>
                </a:defRPr>
              </a:lvl4pPr>
              <a:lvl5pPr marL="2057400" indent="-228600">
                <a:spcBef>
                  <a:spcPct val="20000"/>
                </a:spcBef>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F3AABE"/>
                </a:buClr>
                <a:buSzPct val="68000"/>
                <a:buFont typeface="Wingdings 2" panose="05020102010507070707" pitchFamily="18" charset="2"/>
                <a:buChar char=""/>
                <a:defRPr sz="1600">
                  <a:solidFill>
                    <a:schemeClr val="tx1"/>
                  </a:solidFill>
                  <a:latin typeface="Century Schoolbook" panose="02040604050505020304" pitchFamily="18" charset="0"/>
                </a:defRPr>
              </a:lvl9pPr>
            </a:lstStyle>
            <a:p>
              <a:pPr eaLnBrk="1" hangingPunct="1">
                <a:spcBef>
                  <a:spcPct val="0"/>
                </a:spcBef>
                <a:buClrTx/>
                <a:buSzTx/>
                <a:buFontTx/>
                <a:buNone/>
              </a:pPr>
              <a:r>
                <a:rPr lang="es-ES_tradnl" altLang="es-MX" sz="1800" i="1">
                  <a:latin typeface="Times New Roman" panose="02020603050405020304" pitchFamily="18" charset="0"/>
                  <a:cs typeface="Times New Roman" panose="02020603050405020304" pitchFamily="18" charset="0"/>
                </a:rPr>
                <a:t>f</a:t>
              </a:r>
            </a:p>
          </p:txBody>
        </p:sp>
      </p:grpSp>
      <p:sp>
        <p:nvSpPr>
          <p:cNvPr id="36" name="Rectángulo 35"/>
          <p:cNvSpPr/>
          <p:nvPr/>
        </p:nvSpPr>
        <p:spPr>
          <a:xfrm>
            <a:off x="7372225" y="6468530"/>
            <a:ext cx="4693529" cy="369332"/>
          </a:xfrm>
          <a:prstGeom prst="rect">
            <a:avLst/>
          </a:prstGeom>
        </p:spPr>
        <p:txBody>
          <a:bodyPr wrap="none">
            <a:spAutoFit/>
          </a:bodyPr>
          <a:lstStyle/>
          <a:p>
            <a:r>
              <a:rPr lang="es-ES_tradnl" altLang="es-MX" dirty="0" smtClean="0">
                <a:sym typeface="Symbol" panose="05050102010706020507" pitchFamily="18" charset="2"/>
              </a:rPr>
              <a:t> </a:t>
            </a:r>
            <a:r>
              <a:rPr lang="es-ES_tradnl" altLang="es-MX" dirty="0" smtClean="0"/>
              <a:t>elemento </a:t>
            </a:r>
            <a:r>
              <a:rPr lang="es-ES_tradnl" altLang="es-MX" dirty="0"/>
              <a:t>de </a:t>
            </a:r>
            <a:r>
              <a:rPr lang="es-ES_tradnl" altLang="es-MX" i="1" dirty="0">
                <a:latin typeface="Times New Roman" panose="02020603050405020304" pitchFamily="18" charset="0"/>
                <a:cs typeface="Times New Roman" panose="02020603050405020304" pitchFamily="18" charset="0"/>
              </a:rPr>
              <a:t>A</a:t>
            </a:r>
            <a:r>
              <a:rPr lang="es-ES_tradnl" altLang="es-MX" dirty="0"/>
              <a:t>, existe sólo una imagen en </a:t>
            </a:r>
            <a:r>
              <a:rPr lang="es-ES_tradnl" altLang="es-MX" i="1" dirty="0">
                <a:latin typeface="Times New Roman" panose="02020603050405020304" pitchFamily="18" charset="0"/>
                <a:cs typeface="Times New Roman" panose="02020603050405020304" pitchFamily="18" charset="0"/>
              </a:rPr>
              <a:t>B</a:t>
            </a:r>
            <a:r>
              <a:rPr lang="es-ES_tradnl" altLang="es-MX" i="1" dirty="0"/>
              <a:t>.</a:t>
            </a:r>
            <a:endParaRPr lang="es-MX" dirty="0"/>
          </a:p>
        </p:txBody>
      </p:sp>
      <p:sp>
        <p:nvSpPr>
          <p:cNvPr id="37" name="Rectángulo 36"/>
          <p:cNvSpPr/>
          <p:nvPr/>
        </p:nvSpPr>
        <p:spPr>
          <a:xfrm>
            <a:off x="7609211" y="3505177"/>
            <a:ext cx="4456543" cy="338554"/>
          </a:xfrm>
          <a:prstGeom prst="rect">
            <a:avLst/>
          </a:prstGeom>
        </p:spPr>
        <p:txBody>
          <a:bodyPr wrap="square">
            <a:spAutoFit/>
          </a:bodyPr>
          <a:lstStyle/>
          <a:p>
            <a:r>
              <a:rPr lang="es-ES_tradnl" altLang="es-MX" sz="1600" dirty="0" smtClean="0"/>
              <a:t>Variable independiente            Variable dependiente </a:t>
            </a:r>
            <a:endParaRPr lang="es-MX" sz="1600" dirty="0"/>
          </a:p>
        </p:txBody>
      </p:sp>
      <p:sp>
        <p:nvSpPr>
          <p:cNvPr id="2" name="Marcador de número de diapositiva 1"/>
          <p:cNvSpPr>
            <a:spLocks noGrp="1"/>
          </p:cNvSpPr>
          <p:nvPr>
            <p:ph type="sldNum" sz="quarter" idx="12"/>
          </p:nvPr>
        </p:nvSpPr>
        <p:spPr/>
        <p:txBody>
          <a:bodyPr/>
          <a:lstStyle/>
          <a:p>
            <a:fld id="{03AFEF53-0496-429C-AE83-CAA04853D0D0}" type="slidenum">
              <a:rPr lang="es-MX" smtClean="0"/>
              <a:t>9</a:t>
            </a:fld>
            <a:endParaRPr lang="es-MX"/>
          </a:p>
        </p:txBody>
      </p:sp>
    </p:spTree>
    <p:extLst>
      <p:ext uri="{BB962C8B-B14F-4D97-AF65-F5344CB8AC3E}">
        <p14:creationId xmlns:p14="http://schemas.microsoft.com/office/powerpoint/2010/main" val="130452062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989</TotalTime>
  <Words>2762</Words>
  <Application>Microsoft Office PowerPoint</Application>
  <PresentationFormat>Panorámica</PresentationFormat>
  <Paragraphs>441</Paragraphs>
  <Slides>43</Slides>
  <Notes>1</Notes>
  <HiddenSlides>0</HiddenSlides>
  <MMClips>0</MMClips>
  <ScaleCrop>false</ScaleCrop>
  <HeadingPairs>
    <vt:vector size="6" baseType="variant">
      <vt:variant>
        <vt:lpstr>Fuentes usadas</vt:lpstr>
      </vt:variant>
      <vt:variant>
        <vt:i4>15</vt:i4>
      </vt:variant>
      <vt:variant>
        <vt:lpstr>Tema</vt:lpstr>
      </vt:variant>
      <vt:variant>
        <vt:i4>1</vt:i4>
      </vt:variant>
      <vt:variant>
        <vt:lpstr>Títulos de diapositiva</vt:lpstr>
      </vt:variant>
      <vt:variant>
        <vt:i4>43</vt:i4>
      </vt:variant>
    </vt:vector>
  </HeadingPairs>
  <TitlesOfParts>
    <vt:vector size="59" baseType="lpstr">
      <vt:lpstr>ＭＳ Ｐゴシック</vt:lpstr>
      <vt:lpstr>SimSun-ExtB</vt:lpstr>
      <vt:lpstr>Arial</vt:lpstr>
      <vt:lpstr>Calibri</vt:lpstr>
      <vt:lpstr>Calibri Light</vt:lpstr>
      <vt:lpstr>Cambria Math</vt:lpstr>
      <vt:lpstr>OfficinaSans-Bold</vt:lpstr>
      <vt:lpstr>OfficinaSans-Book</vt:lpstr>
      <vt:lpstr>Symbol</vt:lpstr>
      <vt:lpstr>Times New Roman</vt:lpstr>
      <vt:lpstr>TimesTen-Italic</vt:lpstr>
      <vt:lpstr>TimesTen-Roman</vt:lpstr>
      <vt:lpstr>Wingdings</vt:lpstr>
      <vt:lpstr>Wingdings 2</vt:lpstr>
      <vt:lpstr>Wingdings 3</vt:lpstr>
      <vt:lpstr>Tema de Office</vt:lpstr>
      <vt:lpstr>Unidad de aprendizaje: FUNDAMENTOS DE MATEMÁTICAS 1 Licenciatura en Negocios Internacionales Bilingüe Primer Semestre</vt:lpstr>
      <vt:lpstr>Presentación de PowerPoint</vt:lpstr>
      <vt:lpstr>Guion explicativo</vt:lpstr>
      <vt:lpstr>Presentación de PowerPoint</vt:lpstr>
      <vt:lpstr>ÍNDICE</vt:lpstr>
      <vt:lpstr>ÍNDICE</vt:lpstr>
      <vt:lpstr>UNIDAD 2: FUNCIONES EXPONENCIALES Y LOGARITMICAS</vt:lpstr>
      <vt:lpstr>Funciones</vt:lpstr>
      <vt:lpstr>Elementos para definir una Función </vt:lpstr>
      <vt:lpstr>Gráfica de una función</vt:lpstr>
      <vt:lpstr>Funciones especiales</vt:lpstr>
      <vt:lpstr>Función Polinomial</vt:lpstr>
      <vt:lpstr>Función lineal como caso particular de función polinomial</vt:lpstr>
      <vt:lpstr>Función Lineal: función idéntidad</vt:lpstr>
      <vt:lpstr>Función Cuadrática (como caso particular de función polinomial)</vt:lpstr>
      <vt:lpstr>Presentación de PowerPoint</vt:lpstr>
      <vt:lpstr>Presentación de PowerPoint</vt:lpstr>
      <vt:lpstr>Función Racional</vt:lpstr>
      <vt:lpstr>Función Valor Absoluto</vt:lpstr>
      <vt:lpstr>Funciones inversas</vt:lpstr>
      <vt:lpstr>OPERACIONES CON FUNCIONES </vt:lpstr>
      <vt:lpstr>Ejemplo de Combinación de funciones</vt:lpstr>
      <vt:lpstr>Composición de funciones</vt:lpstr>
      <vt:lpstr>Ejemplos de composición</vt:lpstr>
      <vt:lpstr>Simetría</vt:lpstr>
      <vt:lpstr>Simetría con respecto al eje y</vt:lpstr>
      <vt:lpstr>Simetría con respecto al eje x</vt:lpstr>
      <vt:lpstr>Simétrica con respecto al origen</vt:lpstr>
      <vt:lpstr>Traslaciones</vt:lpstr>
      <vt:lpstr>Presentación de PowerPoint</vt:lpstr>
      <vt:lpstr>Presentación de PowerPoint</vt:lpstr>
      <vt:lpstr>Función irracional</vt:lpstr>
      <vt:lpstr>Función exponencial</vt:lpstr>
      <vt:lpstr>Presentación de PowerPoint</vt:lpstr>
      <vt:lpstr> </vt:lpstr>
      <vt:lpstr>Propiedades de la función exponencial f(x) = bx</vt:lpstr>
      <vt:lpstr>Reglas de los exponentes</vt:lpstr>
      <vt:lpstr>Funciones Logarítmicas</vt:lpstr>
      <vt:lpstr>Presentación de PowerPoint</vt:lpstr>
      <vt:lpstr>Propiedades de la función logaritmo para b &gt;1</vt:lpstr>
      <vt:lpstr>Propiedades de la función logaritmo para 0 &lt; b &lt; 1</vt:lpstr>
      <vt:lpstr>Conversión de forma exponencial a forma logarítmica</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LAP SAMSUNG</dc:creator>
  <cp:lastModifiedBy>LAP SAMSUNG</cp:lastModifiedBy>
  <cp:revision>76</cp:revision>
  <dcterms:created xsi:type="dcterms:W3CDTF">2019-09-18T03:28:45Z</dcterms:created>
  <dcterms:modified xsi:type="dcterms:W3CDTF">2019-09-28T23:19:01Z</dcterms:modified>
</cp:coreProperties>
</file>