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92"/>
  </p:notesMasterIdLst>
  <p:sldIdLst>
    <p:sldId id="256" r:id="rId2"/>
    <p:sldId id="437" r:id="rId3"/>
    <p:sldId id="257" r:id="rId4"/>
    <p:sldId id="259" r:id="rId5"/>
    <p:sldId id="290" r:id="rId6"/>
    <p:sldId id="289" r:id="rId7"/>
    <p:sldId id="293" r:id="rId8"/>
    <p:sldId id="291" r:id="rId9"/>
    <p:sldId id="262" r:id="rId10"/>
    <p:sldId id="324" r:id="rId11"/>
    <p:sldId id="325" r:id="rId12"/>
    <p:sldId id="326" r:id="rId13"/>
    <p:sldId id="327" r:id="rId14"/>
    <p:sldId id="328" r:id="rId15"/>
    <p:sldId id="330" r:id="rId16"/>
    <p:sldId id="335" r:id="rId17"/>
    <p:sldId id="331" r:id="rId18"/>
    <p:sldId id="333" r:id="rId19"/>
    <p:sldId id="287" r:id="rId20"/>
    <p:sldId id="329" r:id="rId21"/>
    <p:sldId id="336" r:id="rId22"/>
    <p:sldId id="337" r:id="rId23"/>
    <p:sldId id="338" r:id="rId24"/>
    <p:sldId id="339" r:id="rId25"/>
    <p:sldId id="341" r:id="rId26"/>
    <p:sldId id="344" r:id="rId27"/>
    <p:sldId id="345" r:id="rId28"/>
    <p:sldId id="347" r:id="rId29"/>
    <p:sldId id="348" r:id="rId30"/>
    <p:sldId id="349" r:id="rId31"/>
    <p:sldId id="346" r:id="rId32"/>
    <p:sldId id="351" r:id="rId33"/>
    <p:sldId id="350" r:id="rId34"/>
    <p:sldId id="354" r:id="rId35"/>
    <p:sldId id="353" r:id="rId36"/>
    <p:sldId id="355" r:id="rId37"/>
    <p:sldId id="356" r:id="rId38"/>
    <p:sldId id="357" r:id="rId39"/>
    <p:sldId id="358" r:id="rId40"/>
    <p:sldId id="364" r:id="rId41"/>
    <p:sldId id="367" r:id="rId42"/>
    <p:sldId id="365" r:id="rId43"/>
    <p:sldId id="370" r:id="rId44"/>
    <p:sldId id="369" r:id="rId45"/>
    <p:sldId id="368" r:id="rId46"/>
    <p:sldId id="371" r:id="rId47"/>
    <p:sldId id="372" r:id="rId48"/>
    <p:sldId id="379" r:id="rId49"/>
    <p:sldId id="380" r:id="rId50"/>
    <p:sldId id="373" r:id="rId51"/>
    <p:sldId id="382" r:id="rId52"/>
    <p:sldId id="383" r:id="rId53"/>
    <p:sldId id="384" r:id="rId54"/>
    <p:sldId id="385" r:id="rId55"/>
    <p:sldId id="386" r:id="rId56"/>
    <p:sldId id="408" r:id="rId57"/>
    <p:sldId id="392" r:id="rId58"/>
    <p:sldId id="416" r:id="rId59"/>
    <p:sldId id="393" r:id="rId60"/>
    <p:sldId id="394" r:id="rId61"/>
    <p:sldId id="395" r:id="rId62"/>
    <p:sldId id="396" r:id="rId63"/>
    <p:sldId id="397" r:id="rId64"/>
    <p:sldId id="398" r:id="rId65"/>
    <p:sldId id="400" r:id="rId66"/>
    <p:sldId id="401" r:id="rId67"/>
    <p:sldId id="402" r:id="rId68"/>
    <p:sldId id="403" r:id="rId69"/>
    <p:sldId id="417" r:id="rId70"/>
    <p:sldId id="409" r:id="rId71"/>
    <p:sldId id="410" r:id="rId72"/>
    <p:sldId id="411" r:id="rId73"/>
    <p:sldId id="412" r:id="rId74"/>
    <p:sldId id="415" r:id="rId75"/>
    <p:sldId id="288" r:id="rId76"/>
    <p:sldId id="428" r:id="rId77"/>
    <p:sldId id="420" r:id="rId78"/>
    <p:sldId id="421" r:id="rId79"/>
    <p:sldId id="418" r:id="rId80"/>
    <p:sldId id="423" r:id="rId81"/>
    <p:sldId id="424" r:id="rId82"/>
    <p:sldId id="425" r:id="rId83"/>
    <p:sldId id="429" r:id="rId84"/>
    <p:sldId id="430" r:id="rId85"/>
    <p:sldId id="432" r:id="rId86"/>
    <p:sldId id="433" r:id="rId87"/>
    <p:sldId id="286" r:id="rId88"/>
    <p:sldId id="434" r:id="rId89"/>
    <p:sldId id="435" r:id="rId90"/>
    <p:sldId id="260" r:id="rId91"/>
  </p:sldIdLst>
  <p:sldSz cx="9144000" cy="5143500" type="screen16x9"/>
  <p:notesSz cx="6858000" cy="9144000"/>
  <p:embeddedFontLst>
    <p:embeddedFont>
      <p:font typeface="Tahoma" panose="020B0604030504040204" pitchFamily="34" charset="0"/>
      <p:regular r:id="rId93"/>
      <p:bold r:id="rId94"/>
    </p:embeddedFont>
    <p:embeddedFont>
      <p:font typeface="Roboto Slab Light" panose="020B0604020202020204" charset="0"/>
      <p:regular r:id="rId95"/>
      <p:bold r:id="rId96"/>
    </p:embeddedFont>
    <p:embeddedFont>
      <p:font typeface="Arial Narrow" panose="020B0606020202030204" pitchFamily="34" charset="0"/>
      <p:regular r:id="rId97"/>
      <p:bold r:id="rId98"/>
      <p:italic r:id="rId99"/>
      <p:boldItalic r:id="rId100"/>
    </p:embeddedFont>
    <p:embeddedFont>
      <p:font typeface="Verdana" panose="020B0604030504040204" pitchFamily="34" charset="0"/>
      <p:regular r:id="rId101"/>
      <p:bold r:id="rId102"/>
      <p:italic r:id="rId103"/>
      <p:boldItalic r:id="rId104"/>
    </p:embeddedFont>
    <p:embeddedFont>
      <p:font typeface="Script MT Bold" panose="03040602040607080904" pitchFamily="66" charset="0"/>
      <p:bold r:id="rId105"/>
    </p:embeddedFont>
    <p:embeddedFont>
      <p:font typeface="Lato Light" panose="020B0604020202020204" charset="0"/>
      <p:regular r:id="rId106"/>
      <p:bold r:id="rId107"/>
      <p:italic r:id="rId108"/>
      <p:boldItalic r:id="rId10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9DCDE9C-64D2-49FA-B9C1-5FA9E044E458}">
  <a:tblStyle styleId="{E9DCDE9C-64D2-49FA-B9C1-5FA9E044E45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font" Target="fonts/font15.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font" Target="fonts/font10.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font" Target="fonts/font3.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tableStyles" Target="tableStyle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font" Target="fonts/font11.fntdata"/><Relationship Id="rId108" Type="http://schemas.openxmlformats.org/officeDocument/2006/relationships/font" Target="fonts/font16.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1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2.fntdata"/><Relationship Id="rId99" Type="http://schemas.openxmlformats.org/officeDocument/2006/relationships/font" Target="fonts/font7.fntdata"/><Relationship Id="rId10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17.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5.fntdata"/><Relationship Id="rId104" Type="http://schemas.openxmlformats.org/officeDocument/2006/relationships/font" Target="fonts/font12.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font" Target="fonts/font8.fntdata"/><Relationship Id="rId105" Type="http://schemas.openxmlformats.org/officeDocument/2006/relationships/font" Target="fonts/font13.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1.fntdata"/><Relationship Id="rId98" Type="http://schemas.openxmlformats.org/officeDocument/2006/relationships/font" Target="fonts/font6.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3C222-FD42-4C4B-9922-2D5FBA2803E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7F0E0074-928A-4F1B-B27E-71B80A3D3B43}">
      <dgm:prSet phldrT="[Texto]"/>
      <dgm:spPr/>
      <dgm:t>
        <a:bodyPr/>
        <a:lstStyle/>
        <a:p>
          <a:r>
            <a:rPr lang="en-GB" dirty="0" err="1" smtClean="0"/>
            <a:t>Financiera</a:t>
          </a:r>
          <a:endParaRPr lang="en-GB" dirty="0"/>
        </a:p>
      </dgm:t>
    </dgm:pt>
    <dgm:pt modelId="{45E53A24-A7D6-4AE9-BFD5-91057419B026}" type="parTrans" cxnId="{82DD512D-C8B0-48FD-B87D-332F75DBF50C}">
      <dgm:prSet/>
      <dgm:spPr/>
      <dgm:t>
        <a:bodyPr/>
        <a:lstStyle/>
        <a:p>
          <a:endParaRPr lang="en-GB"/>
        </a:p>
      </dgm:t>
    </dgm:pt>
    <dgm:pt modelId="{0FFF3A04-0355-4ADE-8C74-A17097BBFC51}" type="sibTrans" cxnId="{82DD512D-C8B0-48FD-B87D-332F75DBF50C}">
      <dgm:prSet/>
      <dgm:spPr/>
      <dgm:t>
        <a:bodyPr/>
        <a:lstStyle/>
        <a:p>
          <a:endParaRPr lang="en-GB"/>
        </a:p>
      </dgm:t>
    </dgm:pt>
    <dgm:pt modelId="{52F1FE28-D83F-45A3-8170-79EC75F4C6CA}">
      <dgm:prSet phldrT="[Texto]"/>
      <dgm:spPr/>
      <dgm:t>
        <a:bodyPr/>
        <a:lstStyle/>
        <a:p>
          <a:r>
            <a:rPr lang="en-GB" dirty="0" err="1" smtClean="0"/>
            <a:t>Precios</a:t>
          </a:r>
          <a:r>
            <a:rPr lang="en-GB" dirty="0" smtClean="0"/>
            <a:t> de </a:t>
          </a:r>
          <a:r>
            <a:rPr lang="en-GB" dirty="0" err="1" smtClean="0"/>
            <a:t>mercado</a:t>
          </a:r>
          <a:endParaRPr lang="en-GB" dirty="0"/>
        </a:p>
      </dgm:t>
    </dgm:pt>
    <dgm:pt modelId="{FDEC1F93-A9C8-473A-B912-2B176D1EB9CF}" type="parTrans" cxnId="{15CFCDCC-AC03-4983-BEAB-9189AB60430A}">
      <dgm:prSet/>
      <dgm:spPr/>
      <dgm:t>
        <a:bodyPr/>
        <a:lstStyle/>
        <a:p>
          <a:endParaRPr lang="en-GB"/>
        </a:p>
      </dgm:t>
    </dgm:pt>
    <dgm:pt modelId="{ABE2016C-5D99-4327-9ED1-48855D6023A3}" type="sibTrans" cxnId="{15CFCDCC-AC03-4983-BEAB-9189AB60430A}">
      <dgm:prSet/>
      <dgm:spPr/>
      <dgm:t>
        <a:bodyPr/>
        <a:lstStyle/>
        <a:p>
          <a:endParaRPr lang="en-GB"/>
        </a:p>
      </dgm:t>
    </dgm:pt>
    <dgm:pt modelId="{F698C897-A83E-46A3-8AAE-9A82B5D0596B}">
      <dgm:prSet phldrT="[Texto]"/>
      <dgm:spPr/>
      <dgm:t>
        <a:bodyPr/>
        <a:lstStyle/>
        <a:p>
          <a:r>
            <a:rPr lang="en-GB" dirty="0" err="1" smtClean="0"/>
            <a:t>Criterio</a:t>
          </a:r>
          <a:r>
            <a:rPr lang="en-GB" dirty="0" smtClean="0"/>
            <a:t> de </a:t>
          </a:r>
          <a:r>
            <a:rPr lang="en-GB" dirty="0" err="1" smtClean="0"/>
            <a:t>eficiencia</a:t>
          </a:r>
          <a:endParaRPr lang="en-GB" dirty="0"/>
        </a:p>
      </dgm:t>
    </dgm:pt>
    <dgm:pt modelId="{E9A579E8-A48F-4C82-884E-CED132DBD09D}" type="parTrans" cxnId="{AAA0A88C-B539-4CB3-8AA2-428093862A73}">
      <dgm:prSet/>
      <dgm:spPr/>
      <dgm:t>
        <a:bodyPr/>
        <a:lstStyle/>
        <a:p>
          <a:endParaRPr lang="en-GB"/>
        </a:p>
      </dgm:t>
    </dgm:pt>
    <dgm:pt modelId="{B1759F48-41F7-4CF3-9594-C04CC0D08DDE}" type="sibTrans" cxnId="{AAA0A88C-B539-4CB3-8AA2-428093862A73}">
      <dgm:prSet/>
      <dgm:spPr/>
      <dgm:t>
        <a:bodyPr/>
        <a:lstStyle/>
        <a:p>
          <a:endParaRPr lang="en-GB"/>
        </a:p>
      </dgm:t>
    </dgm:pt>
    <dgm:pt modelId="{AEE5B86E-9837-4967-A397-B61AA706CA98}">
      <dgm:prSet phldrT="[Texto]"/>
      <dgm:spPr/>
      <dgm:t>
        <a:bodyPr/>
        <a:lstStyle/>
        <a:p>
          <a:r>
            <a:rPr lang="en-GB" dirty="0" err="1" smtClean="0"/>
            <a:t>Económica</a:t>
          </a:r>
          <a:endParaRPr lang="en-GB" dirty="0"/>
        </a:p>
      </dgm:t>
    </dgm:pt>
    <dgm:pt modelId="{0A5D0133-DCFF-4F56-BE2F-0D21D8C88D42}" type="parTrans" cxnId="{AAD27567-9092-4B91-A519-74076D2497A9}">
      <dgm:prSet/>
      <dgm:spPr/>
      <dgm:t>
        <a:bodyPr/>
        <a:lstStyle/>
        <a:p>
          <a:endParaRPr lang="en-GB"/>
        </a:p>
      </dgm:t>
    </dgm:pt>
    <dgm:pt modelId="{10A12B42-704C-48E2-B37A-6B4A2009A8FE}" type="sibTrans" cxnId="{AAD27567-9092-4B91-A519-74076D2497A9}">
      <dgm:prSet/>
      <dgm:spPr/>
      <dgm:t>
        <a:bodyPr/>
        <a:lstStyle/>
        <a:p>
          <a:endParaRPr lang="en-GB"/>
        </a:p>
      </dgm:t>
    </dgm:pt>
    <dgm:pt modelId="{51FD3C64-C87A-45F0-AD95-4594267F9517}">
      <dgm:prSet phldrT="[Texto]"/>
      <dgm:spPr/>
      <dgm:t>
        <a:bodyPr/>
        <a:lstStyle/>
        <a:p>
          <a:r>
            <a:rPr lang="en-GB" dirty="0" err="1" smtClean="0"/>
            <a:t>Precio</a:t>
          </a:r>
          <a:r>
            <a:rPr lang="en-GB" dirty="0" smtClean="0"/>
            <a:t> </a:t>
          </a:r>
          <a:r>
            <a:rPr lang="en-GB" dirty="0" err="1" smtClean="0"/>
            <a:t>sombra</a:t>
          </a:r>
          <a:r>
            <a:rPr lang="en-GB" dirty="0" smtClean="0"/>
            <a:t>, P. </a:t>
          </a:r>
          <a:r>
            <a:rPr lang="en-GB" dirty="0" err="1" smtClean="0"/>
            <a:t>cuenta</a:t>
          </a:r>
          <a:endParaRPr lang="en-GB" dirty="0"/>
        </a:p>
      </dgm:t>
    </dgm:pt>
    <dgm:pt modelId="{957B770B-7B0E-45C5-B91C-80B7FD1DA527}" type="parTrans" cxnId="{1BC88605-4173-47EB-A81C-6BDE32B7217A}">
      <dgm:prSet/>
      <dgm:spPr/>
      <dgm:t>
        <a:bodyPr/>
        <a:lstStyle/>
        <a:p>
          <a:endParaRPr lang="en-GB"/>
        </a:p>
      </dgm:t>
    </dgm:pt>
    <dgm:pt modelId="{AE5B6F7B-A22E-4EE1-9A5F-CD77746AA453}" type="sibTrans" cxnId="{1BC88605-4173-47EB-A81C-6BDE32B7217A}">
      <dgm:prSet/>
      <dgm:spPr/>
      <dgm:t>
        <a:bodyPr/>
        <a:lstStyle/>
        <a:p>
          <a:endParaRPr lang="en-GB"/>
        </a:p>
      </dgm:t>
    </dgm:pt>
    <dgm:pt modelId="{75683DD2-B1F7-4078-8C89-AE26930437F1}">
      <dgm:prSet phldrT="[Texto]"/>
      <dgm:spPr/>
      <dgm:t>
        <a:bodyPr/>
        <a:lstStyle/>
        <a:p>
          <a:r>
            <a:rPr lang="en-GB" dirty="0" err="1" smtClean="0"/>
            <a:t>Criterio</a:t>
          </a:r>
          <a:r>
            <a:rPr lang="en-GB" dirty="0" smtClean="0"/>
            <a:t> de </a:t>
          </a:r>
          <a:r>
            <a:rPr lang="en-GB" dirty="0" err="1" smtClean="0"/>
            <a:t>eficiencia</a:t>
          </a:r>
          <a:endParaRPr lang="en-GB" dirty="0"/>
        </a:p>
      </dgm:t>
    </dgm:pt>
    <dgm:pt modelId="{A101F5C3-ABE0-4713-A134-52893A380664}" type="parTrans" cxnId="{90CA21A9-6002-4902-911B-54072D2EAB53}">
      <dgm:prSet/>
      <dgm:spPr/>
      <dgm:t>
        <a:bodyPr/>
        <a:lstStyle/>
        <a:p>
          <a:endParaRPr lang="en-GB"/>
        </a:p>
      </dgm:t>
    </dgm:pt>
    <dgm:pt modelId="{6268B1FB-6F97-45AB-B7AB-A78820F45959}" type="sibTrans" cxnId="{90CA21A9-6002-4902-911B-54072D2EAB53}">
      <dgm:prSet/>
      <dgm:spPr/>
      <dgm:t>
        <a:bodyPr/>
        <a:lstStyle/>
        <a:p>
          <a:endParaRPr lang="en-GB"/>
        </a:p>
      </dgm:t>
    </dgm:pt>
    <dgm:pt modelId="{FAB8AC00-851B-440A-B9E8-95C87BF4219C}">
      <dgm:prSet phldrT="[Texto]"/>
      <dgm:spPr/>
      <dgm:t>
        <a:bodyPr/>
        <a:lstStyle/>
        <a:p>
          <a:r>
            <a:rPr lang="en-GB" dirty="0" smtClean="0"/>
            <a:t>Social</a:t>
          </a:r>
          <a:endParaRPr lang="en-GB" dirty="0"/>
        </a:p>
      </dgm:t>
    </dgm:pt>
    <dgm:pt modelId="{16A97B6A-B85B-4757-8D0D-EB14BBB0E29B}" type="parTrans" cxnId="{44E19395-18D6-46AB-99E5-5B8FB7BE2EE9}">
      <dgm:prSet/>
      <dgm:spPr/>
      <dgm:t>
        <a:bodyPr/>
        <a:lstStyle/>
        <a:p>
          <a:endParaRPr lang="en-GB"/>
        </a:p>
      </dgm:t>
    </dgm:pt>
    <dgm:pt modelId="{0F6D1B12-5291-4A59-BCA7-B7A1A5C5EBF8}" type="sibTrans" cxnId="{44E19395-18D6-46AB-99E5-5B8FB7BE2EE9}">
      <dgm:prSet/>
      <dgm:spPr/>
      <dgm:t>
        <a:bodyPr/>
        <a:lstStyle/>
        <a:p>
          <a:endParaRPr lang="en-GB"/>
        </a:p>
      </dgm:t>
    </dgm:pt>
    <dgm:pt modelId="{18DACFB2-A80E-48EF-B17A-1189C6549678}">
      <dgm:prSet phldrT="[Texto]"/>
      <dgm:spPr/>
      <dgm:t>
        <a:bodyPr/>
        <a:lstStyle/>
        <a:p>
          <a:r>
            <a:rPr lang="en-GB" dirty="0" err="1" smtClean="0"/>
            <a:t>Precio</a:t>
          </a:r>
          <a:r>
            <a:rPr lang="en-GB" dirty="0" smtClean="0"/>
            <a:t> </a:t>
          </a:r>
          <a:r>
            <a:rPr lang="en-GB" dirty="0" err="1" smtClean="0"/>
            <a:t>sombra</a:t>
          </a:r>
          <a:endParaRPr lang="en-GB" dirty="0"/>
        </a:p>
      </dgm:t>
    </dgm:pt>
    <dgm:pt modelId="{9B0EB617-809E-4EB8-8C5A-B4DDAD9A051A}" type="parTrans" cxnId="{BAF1EC7A-F889-427E-B5C2-EDA39CDA848B}">
      <dgm:prSet/>
      <dgm:spPr/>
      <dgm:t>
        <a:bodyPr/>
        <a:lstStyle/>
        <a:p>
          <a:endParaRPr lang="en-GB"/>
        </a:p>
      </dgm:t>
    </dgm:pt>
    <dgm:pt modelId="{FFE7E21C-705A-4BF8-B453-B552ED33D084}" type="sibTrans" cxnId="{BAF1EC7A-F889-427E-B5C2-EDA39CDA848B}">
      <dgm:prSet/>
      <dgm:spPr/>
      <dgm:t>
        <a:bodyPr/>
        <a:lstStyle/>
        <a:p>
          <a:endParaRPr lang="en-GB"/>
        </a:p>
      </dgm:t>
    </dgm:pt>
    <dgm:pt modelId="{0723A07D-4A9A-4B52-AAAC-8CE5DAD6F1F4}">
      <dgm:prSet phldrT="[Texto]"/>
      <dgm:spPr/>
      <dgm:t>
        <a:bodyPr/>
        <a:lstStyle/>
        <a:p>
          <a:r>
            <a:rPr lang="en-GB" dirty="0" err="1" smtClean="0"/>
            <a:t>Criterio</a:t>
          </a:r>
          <a:r>
            <a:rPr lang="en-GB" dirty="0" smtClean="0"/>
            <a:t> de </a:t>
          </a:r>
          <a:r>
            <a:rPr lang="en-GB" dirty="0" err="1" smtClean="0"/>
            <a:t>equidad</a:t>
          </a:r>
          <a:endParaRPr lang="en-GB" dirty="0"/>
        </a:p>
      </dgm:t>
    </dgm:pt>
    <dgm:pt modelId="{81425424-AEE6-47C6-8530-62A676413EA6}" type="parTrans" cxnId="{A5D11D39-EB3E-4050-B9A8-4B1CDDC0E866}">
      <dgm:prSet/>
      <dgm:spPr/>
      <dgm:t>
        <a:bodyPr/>
        <a:lstStyle/>
        <a:p>
          <a:endParaRPr lang="en-GB"/>
        </a:p>
      </dgm:t>
    </dgm:pt>
    <dgm:pt modelId="{26EFE4EF-258A-4E9B-BF05-F65123DD7817}" type="sibTrans" cxnId="{A5D11D39-EB3E-4050-B9A8-4B1CDDC0E866}">
      <dgm:prSet/>
      <dgm:spPr/>
      <dgm:t>
        <a:bodyPr/>
        <a:lstStyle/>
        <a:p>
          <a:endParaRPr lang="en-GB"/>
        </a:p>
      </dgm:t>
    </dgm:pt>
    <dgm:pt modelId="{AE2C6D05-CE5B-4B59-9A04-9CE884C0B2C4}" type="pres">
      <dgm:prSet presAssocID="{43D3C222-FD42-4C4B-9922-2D5FBA2803E3}" presName="Name0" presStyleCnt="0">
        <dgm:presLayoutVars>
          <dgm:dir/>
          <dgm:animLvl val="lvl"/>
          <dgm:resizeHandles val="exact"/>
        </dgm:presLayoutVars>
      </dgm:prSet>
      <dgm:spPr/>
      <dgm:t>
        <a:bodyPr/>
        <a:lstStyle/>
        <a:p>
          <a:endParaRPr lang="en-GB"/>
        </a:p>
      </dgm:t>
    </dgm:pt>
    <dgm:pt modelId="{85A893AC-E836-4F68-AB35-E400B3FA1A5C}" type="pres">
      <dgm:prSet presAssocID="{7F0E0074-928A-4F1B-B27E-71B80A3D3B43}" presName="linNode" presStyleCnt="0"/>
      <dgm:spPr/>
    </dgm:pt>
    <dgm:pt modelId="{38762004-5D5F-4B15-B7B8-E7FEA70A4495}" type="pres">
      <dgm:prSet presAssocID="{7F0E0074-928A-4F1B-B27E-71B80A3D3B43}" presName="parentText" presStyleLbl="node1" presStyleIdx="0" presStyleCnt="3">
        <dgm:presLayoutVars>
          <dgm:chMax val="1"/>
          <dgm:bulletEnabled val="1"/>
        </dgm:presLayoutVars>
      </dgm:prSet>
      <dgm:spPr/>
      <dgm:t>
        <a:bodyPr/>
        <a:lstStyle/>
        <a:p>
          <a:endParaRPr lang="en-GB"/>
        </a:p>
      </dgm:t>
    </dgm:pt>
    <dgm:pt modelId="{D1251401-B386-4661-9B0D-CF3063F1A4BB}" type="pres">
      <dgm:prSet presAssocID="{7F0E0074-928A-4F1B-B27E-71B80A3D3B43}" presName="descendantText" presStyleLbl="alignAccFollowNode1" presStyleIdx="0" presStyleCnt="3">
        <dgm:presLayoutVars>
          <dgm:bulletEnabled val="1"/>
        </dgm:presLayoutVars>
      </dgm:prSet>
      <dgm:spPr/>
      <dgm:t>
        <a:bodyPr/>
        <a:lstStyle/>
        <a:p>
          <a:endParaRPr lang="en-GB"/>
        </a:p>
      </dgm:t>
    </dgm:pt>
    <dgm:pt modelId="{9F98A666-4ADA-4AED-AFD9-D455B8629DB4}" type="pres">
      <dgm:prSet presAssocID="{0FFF3A04-0355-4ADE-8C74-A17097BBFC51}" presName="sp" presStyleCnt="0"/>
      <dgm:spPr/>
    </dgm:pt>
    <dgm:pt modelId="{73D7F2E9-8DFA-4916-A04A-9F5C37DD1227}" type="pres">
      <dgm:prSet presAssocID="{AEE5B86E-9837-4967-A397-B61AA706CA98}" presName="linNode" presStyleCnt="0"/>
      <dgm:spPr/>
    </dgm:pt>
    <dgm:pt modelId="{3349C9E4-CCD4-46D0-9863-EB9B9878B1C2}" type="pres">
      <dgm:prSet presAssocID="{AEE5B86E-9837-4967-A397-B61AA706CA98}" presName="parentText" presStyleLbl="node1" presStyleIdx="1" presStyleCnt="3">
        <dgm:presLayoutVars>
          <dgm:chMax val="1"/>
          <dgm:bulletEnabled val="1"/>
        </dgm:presLayoutVars>
      </dgm:prSet>
      <dgm:spPr/>
      <dgm:t>
        <a:bodyPr/>
        <a:lstStyle/>
        <a:p>
          <a:endParaRPr lang="en-GB"/>
        </a:p>
      </dgm:t>
    </dgm:pt>
    <dgm:pt modelId="{855CFDD0-3A6D-4203-9912-13472BD00AA5}" type="pres">
      <dgm:prSet presAssocID="{AEE5B86E-9837-4967-A397-B61AA706CA98}" presName="descendantText" presStyleLbl="alignAccFollowNode1" presStyleIdx="1" presStyleCnt="3">
        <dgm:presLayoutVars>
          <dgm:bulletEnabled val="1"/>
        </dgm:presLayoutVars>
      </dgm:prSet>
      <dgm:spPr/>
      <dgm:t>
        <a:bodyPr/>
        <a:lstStyle/>
        <a:p>
          <a:endParaRPr lang="en-GB"/>
        </a:p>
      </dgm:t>
    </dgm:pt>
    <dgm:pt modelId="{C26A9F8B-6F34-423A-974E-B38AFBBC2F55}" type="pres">
      <dgm:prSet presAssocID="{10A12B42-704C-48E2-B37A-6B4A2009A8FE}" presName="sp" presStyleCnt="0"/>
      <dgm:spPr/>
    </dgm:pt>
    <dgm:pt modelId="{3AD05F2F-D0BC-4EDA-A0FC-5790B24566B3}" type="pres">
      <dgm:prSet presAssocID="{FAB8AC00-851B-440A-B9E8-95C87BF4219C}" presName="linNode" presStyleCnt="0"/>
      <dgm:spPr/>
    </dgm:pt>
    <dgm:pt modelId="{5AF3CE56-F088-4875-A79E-A6E9F97A8D89}" type="pres">
      <dgm:prSet presAssocID="{FAB8AC00-851B-440A-B9E8-95C87BF4219C}" presName="parentText" presStyleLbl="node1" presStyleIdx="2" presStyleCnt="3">
        <dgm:presLayoutVars>
          <dgm:chMax val="1"/>
          <dgm:bulletEnabled val="1"/>
        </dgm:presLayoutVars>
      </dgm:prSet>
      <dgm:spPr/>
      <dgm:t>
        <a:bodyPr/>
        <a:lstStyle/>
        <a:p>
          <a:endParaRPr lang="en-GB"/>
        </a:p>
      </dgm:t>
    </dgm:pt>
    <dgm:pt modelId="{851A8509-D263-4C48-909F-7ACE13F2557A}" type="pres">
      <dgm:prSet presAssocID="{FAB8AC00-851B-440A-B9E8-95C87BF4219C}" presName="descendantText" presStyleLbl="alignAccFollowNode1" presStyleIdx="2" presStyleCnt="3">
        <dgm:presLayoutVars>
          <dgm:bulletEnabled val="1"/>
        </dgm:presLayoutVars>
      </dgm:prSet>
      <dgm:spPr/>
      <dgm:t>
        <a:bodyPr/>
        <a:lstStyle/>
        <a:p>
          <a:endParaRPr lang="en-GB"/>
        </a:p>
      </dgm:t>
    </dgm:pt>
  </dgm:ptLst>
  <dgm:cxnLst>
    <dgm:cxn modelId="{9A8C526B-AEA0-4951-8103-7A3E39714CDE}" type="presOf" srcId="{7F0E0074-928A-4F1B-B27E-71B80A3D3B43}" destId="{38762004-5D5F-4B15-B7B8-E7FEA70A4495}" srcOrd="0" destOrd="0" presId="urn:microsoft.com/office/officeart/2005/8/layout/vList5"/>
    <dgm:cxn modelId="{7079636D-74C9-4CFE-A919-7C4B8BDA0A98}" type="presOf" srcId="{AEE5B86E-9837-4967-A397-B61AA706CA98}" destId="{3349C9E4-CCD4-46D0-9863-EB9B9878B1C2}" srcOrd="0" destOrd="0" presId="urn:microsoft.com/office/officeart/2005/8/layout/vList5"/>
    <dgm:cxn modelId="{90CA21A9-6002-4902-911B-54072D2EAB53}" srcId="{AEE5B86E-9837-4967-A397-B61AA706CA98}" destId="{75683DD2-B1F7-4078-8C89-AE26930437F1}" srcOrd="1" destOrd="0" parTransId="{A101F5C3-ABE0-4713-A134-52893A380664}" sibTransId="{6268B1FB-6F97-45AB-B7AB-A78820F45959}"/>
    <dgm:cxn modelId="{8AE730FA-209C-42C5-9404-8ACC68B77F76}" type="presOf" srcId="{52F1FE28-D83F-45A3-8170-79EC75F4C6CA}" destId="{D1251401-B386-4661-9B0D-CF3063F1A4BB}" srcOrd="0" destOrd="0" presId="urn:microsoft.com/office/officeart/2005/8/layout/vList5"/>
    <dgm:cxn modelId="{1BC88605-4173-47EB-A81C-6BDE32B7217A}" srcId="{AEE5B86E-9837-4967-A397-B61AA706CA98}" destId="{51FD3C64-C87A-45F0-AD95-4594267F9517}" srcOrd="0" destOrd="0" parTransId="{957B770B-7B0E-45C5-B91C-80B7FD1DA527}" sibTransId="{AE5B6F7B-A22E-4EE1-9A5F-CD77746AA453}"/>
    <dgm:cxn modelId="{84FA8E68-38E1-4CD4-A2CF-60AD088F6960}" type="presOf" srcId="{43D3C222-FD42-4C4B-9922-2D5FBA2803E3}" destId="{AE2C6D05-CE5B-4B59-9A04-9CE884C0B2C4}" srcOrd="0" destOrd="0" presId="urn:microsoft.com/office/officeart/2005/8/layout/vList5"/>
    <dgm:cxn modelId="{15CFCDCC-AC03-4983-BEAB-9189AB60430A}" srcId="{7F0E0074-928A-4F1B-B27E-71B80A3D3B43}" destId="{52F1FE28-D83F-45A3-8170-79EC75F4C6CA}" srcOrd="0" destOrd="0" parTransId="{FDEC1F93-A9C8-473A-B912-2B176D1EB9CF}" sibTransId="{ABE2016C-5D99-4327-9ED1-48855D6023A3}"/>
    <dgm:cxn modelId="{82DD512D-C8B0-48FD-B87D-332F75DBF50C}" srcId="{43D3C222-FD42-4C4B-9922-2D5FBA2803E3}" destId="{7F0E0074-928A-4F1B-B27E-71B80A3D3B43}" srcOrd="0" destOrd="0" parTransId="{45E53A24-A7D6-4AE9-BFD5-91057419B026}" sibTransId="{0FFF3A04-0355-4ADE-8C74-A17097BBFC51}"/>
    <dgm:cxn modelId="{BAF1EC7A-F889-427E-B5C2-EDA39CDA848B}" srcId="{FAB8AC00-851B-440A-B9E8-95C87BF4219C}" destId="{18DACFB2-A80E-48EF-B17A-1189C6549678}" srcOrd="0" destOrd="0" parTransId="{9B0EB617-809E-4EB8-8C5A-B4DDAD9A051A}" sibTransId="{FFE7E21C-705A-4BF8-B453-B552ED33D084}"/>
    <dgm:cxn modelId="{AAA0A88C-B539-4CB3-8AA2-428093862A73}" srcId="{7F0E0074-928A-4F1B-B27E-71B80A3D3B43}" destId="{F698C897-A83E-46A3-8AAE-9A82B5D0596B}" srcOrd="1" destOrd="0" parTransId="{E9A579E8-A48F-4C82-884E-CED132DBD09D}" sibTransId="{B1759F48-41F7-4CF3-9594-C04CC0D08DDE}"/>
    <dgm:cxn modelId="{A5D11D39-EB3E-4050-B9A8-4B1CDDC0E866}" srcId="{FAB8AC00-851B-440A-B9E8-95C87BF4219C}" destId="{0723A07D-4A9A-4B52-AAAC-8CE5DAD6F1F4}" srcOrd="1" destOrd="0" parTransId="{81425424-AEE6-47C6-8530-62A676413EA6}" sibTransId="{26EFE4EF-258A-4E9B-BF05-F65123DD7817}"/>
    <dgm:cxn modelId="{75962232-3749-425A-A21C-7CB1BC27DE31}" type="presOf" srcId="{51FD3C64-C87A-45F0-AD95-4594267F9517}" destId="{855CFDD0-3A6D-4203-9912-13472BD00AA5}" srcOrd="0" destOrd="0" presId="urn:microsoft.com/office/officeart/2005/8/layout/vList5"/>
    <dgm:cxn modelId="{94ED3F8B-7FE2-4B41-A8FD-25EFF462EE59}" type="presOf" srcId="{F698C897-A83E-46A3-8AAE-9A82B5D0596B}" destId="{D1251401-B386-4661-9B0D-CF3063F1A4BB}" srcOrd="0" destOrd="1" presId="urn:microsoft.com/office/officeart/2005/8/layout/vList5"/>
    <dgm:cxn modelId="{55F681CD-AA24-4F42-A04A-B23BC532C332}" type="presOf" srcId="{18DACFB2-A80E-48EF-B17A-1189C6549678}" destId="{851A8509-D263-4C48-909F-7ACE13F2557A}" srcOrd="0" destOrd="0" presId="urn:microsoft.com/office/officeart/2005/8/layout/vList5"/>
    <dgm:cxn modelId="{AAD27567-9092-4B91-A519-74076D2497A9}" srcId="{43D3C222-FD42-4C4B-9922-2D5FBA2803E3}" destId="{AEE5B86E-9837-4967-A397-B61AA706CA98}" srcOrd="1" destOrd="0" parTransId="{0A5D0133-DCFF-4F56-BE2F-0D21D8C88D42}" sibTransId="{10A12B42-704C-48E2-B37A-6B4A2009A8FE}"/>
    <dgm:cxn modelId="{244BCDDC-C082-4880-A26D-0633C670B2F8}" type="presOf" srcId="{FAB8AC00-851B-440A-B9E8-95C87BF4219C}" destId="{5AF3CE56-F088-4875-A79E-A6E9F97A8D89}" srcOrd="0" destOrd="0" presId="urn:microsoft.com/office/officeart/2005/8/layout/vList5"/>
    <dgm:cxn modelId="{44E19395-18D6-46AB-99E5-5B8FB7BE2EE9}" srcId="{43D3C222-FD42-4C4B-9922-2D5FBA2803E3}" destId="{FAB8AC00-851B-440A-B9E8-95C87BF4219C}" srcOrd="2" destOrd="0" parTransId="{16A97B6A-B85B-4757-8D0D-EB14BBB0E29B}" sibTransId="{0F6D1B12-5291-4A59-BCA7-B7A1A5C5EBF8}"/>
    <dgm:cxn modelId="{711184ED-6C72-4B10-9659-05E44A709F40}" type="presOf" srcId="{75683DD2-B1F7-4078-8C89-AE26930437F1}" destId="{855CFDD0-3A6D-4203-9912-13472BD00AA5}" srcOrd="0" destOrd="1" presId="urn:microsoft.com/office/officeart/2005/8/layout/vList5"/>
    <dgm:cxn modelId="{5EEC9338-BE05-49EE-B302-4EDE8EB58DB5}" type="presOf" srcId="{0723A07D-4A9A-4B52-AAAC-8CE5DAD6F1F4}" destId="{851A8509-D263-4C48-909F-7ACE13F2557A}" srcOrd="0" destOrd="1" presId="urn:microsoft.com/office/officeart/2005/8/layout/vList5"/>
    <dgm:cxn modelId="{5428E2AB-3603-4673-9841-0457924C0F33}" type="presParOf" srcId="{AE2C6D05-CE5B-4B59-9A04-9CE884C0B2C4}" destId="{85A893AC-E836-4F68-AB35-E400B3FA1A5C}" srcOrd="0" destOrd="0" presId="urn:microsoft.com/office/officeart/2005/8/layout/vList5"/>
    <dgm:cxn modelId="{2D5FE6BE-59EF-4B2A-A9A0-61F2FDAB17FA}" type="presParOf" srcId="{85A893AC-E836-4F68-AB35-E400B3FA1A5C}" destId="{38762004-5D5F-4B15-B7B8-E7FEA70A4495}" srcOrd="0" destOrd="0" presId="urn:microsoft.com/office/officeart/2005/8/layout/vList5"/>
    <dgm:cxn modelId="{0B6EC9F4-BD78-43C5-AE64-C76F5D068634}" type="presParOf" srcId="{85A893AC-E836-4F68-AB35-E400B3FA1A5C}" destId="{D1251401-B386-4661-9B0D-CF3063F1A4BB}" srcOrd="1" destOrd="0" presId="urn:microsoft.com/office/officeart/2005/8/layout/vList5"/>
    <dgm:cxn modelId="{8D0F44B7-4487-4078-96C6-25D4D97408C5}" type="presParOf" srcId="{AE2C6D05-CE5B-4B59-9A04-9CE884C0B2C4}" destId="{9F98A666-4ADA-4AED-AFD9-D455B8629DB4}" srcOrd="1" destOrd="0" presId="urn:microsoft.com/office/officeart/2005/8/layout/vList5"/>
    <dgm:cxn modelId="{1F279C6D-0ECF-4929-BE19-BCFD1989B9AB}" type="presParOf" srcId="{AE2C6D05-CE5B-4B59-9A04-9CE884C0B2C4}" destId="{73D7F2E9-8DFA-4916-A04A-9F5C37DD1227}" srcOrd="2" destOrd="0" presId="urn:microsoft.com/office/officeart/2005/8/layout/vList5"/>
    <dgm:cxn modelId="{75147EB0-ECF2-4D12-A69B-A658894A6E39}" type="presParOf" srcId="{73D7F2E9-8DFA-4916-A04A-9F5C37DD1227}" destId="{3349C9E4-CCD4-46D0-9863-EB9B9878B1C2}" srcOrd="0" destOrd="0" presId="urn:microsoft.com/office/officeart/2005/8/layout/vList5"/>
    <dgm:cxn modelId="{52F3F721-3BE8-428E-AA64-CEBA4FE9E131}" type="presParOf" srcId="{73D7F2E9-8DFA-4916-A04A-9F5C37DD1227}" destId="{855CFDD0-3A6D-4203-9912-13472BD00AA5}" srcOrd="1" destOrd="0" presId="urn:microsoft.com/office/officeart/2005/8/layout/vList5"/>
    <dgm:cxn modelId="{B2F2D2ED-8DB6-4AFA-957C-04E26A4B4414}" type="presParOf" srcId="{AE2C6D05-CE5B-4B59-9A04-9CE884C0B2C4}" destId="{C26A9F8B-6F34-423A-974E-B38AFBBC2F55}" srcOrd="3" destOrd="0" presId="urn:microsoft.com/office/officeart/2005/8/layout/vList5"/>
    <dgm:cxn modelId="{0A1DD128-E879-42FE-8E5E-336EFDCDAC2B}" type="presParOf" srcId="{AE2C6D05-CE5B-4B59-9A04-9CE884C0B2C4}" destId="{3AD05F2F-D0BC-4EDA-A0FC-5790B24566B3}" srcOrd="4" destOrd="0" presId="urn:microsoft.com/office/officeart/2005/8/layout/vList5"/>
    <dgm:cxn modelId="{0DACAE38-41AF-43AA-AC44-1F9BEBAA17B6}" type="presParOf" srcId="{3AD05F2F-D0BC-4EDA-A0FC-5790B24566B3}" destId="{5AF3CE56-F088-4875-A79E-A6E9F97A8D89}" srcOrd="0" destOrd="0" presId="urn:microsoft.com/office/officeart/2005/8/layout/vList5"/>
    <dgm:cxn modelId="{09049CD2-3E78-449E-8425-61FC32E86693}" type="presParOf" srcId="{3AD05F2F-D0BC-4EDA-A0FC-5790B24566B3}" destId="{851A8509-D263-4C48-909F-7ACE13F2557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BF9137-07F4-4446-AC00-BAF0D7D631FF}"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MX"/>
        </a:p>
      </dgm:t>
    </dgm:pt>
    <dgm:pt modelId="{09E75781-9BE5-4EDE-B396-1FD05DC1612E}">
      <dgm:prSet phldrT="[Texto]" custT="1"/>
      <dgm:spPr/>
      <dgm:t>
        <a:bodyPr/>
        <a:lstStyle/>
        <a:p>
          <a:r>
            <a:rPr lang="es-MX" sz="2000" dirty="0" smtClean="0"/>
            <a:t>Según Objetivos</a:t>
          </a:r>
          <a:endParaRPr lang="es-MX" sz="2000" dirty="0"/>
        </a:p>
      </dgm:t>
    </dgm:pt>
    <dgm:pt modelId="{4EAA5989-64B9-42A9-920E-DD6380259043}" type="parTrans" cxnId="{18B8D38B-A1D1-4104-AC19-1BF120C11271}">
      <dgm:prSet/>
      <dgm:spPr/>
      <dgm:t>
        <a:bodyPr/>
        <a:lstStyle/>
        <a:p>
          <a:endParaRPr lang="es-MX"/>
        </a:p>
      </dgm:t>
    </dgm:pt>
    <dgm:pt modelId="{53ED865D-73F3-465D-BC91-6EBE11899A05}" type="sibTrans" cxnId="{18B8D38B-A1D1-4104-AC19-1BF120C11271}">
      <dgm:prSet/>
      <dgm:spPr/>
      <dgm:t>
        <a:bodyPr/>
        <a:lstStyle/>
        <a:p>
          <a:endParaRPr lang="es-MX"/>
        </a:p>
      </dgm:t>
    </dgm:pt>
    <dgm:pt modelId="{D89BD943-D399-4318-B65A-2D9807E5F44B}">
      <dgm:prSet phldrT="[Texto]"/>
      <dgm:spPr/>
      <dgm:t>
        <a:bodyPr/>
        <a:lstStyle/>
        <a:p>
          <a:r>
            <a:rPr lang="es-MX" dirty="0" smtClean="0"/>
            <a:t>Privados</a:t>
          </a:r>
          <a:endParaRPr lang="es-MX" dirty="0"/>
        </a:p>
      </dgm:t>
    </dgm:pt>
    <dgm:pt modelId="{EF27F2D5-AAFE-4505-8EC1-42F65C9E5A04}" type="parTrans" cxnId="{944069A7-2032-45EC-B0B5-FFB700F68516}">
      <dgm:prSet/>
      <dgm:spPr/>
      <dgm:t>
        <a:bodyPr/>
        <a:lstStyle/>
        <a:p>
          <a:endParaRPr lang="es-MX"/>
        </a:p>
      </dgm:t>
    </dgm:pt>
    <dgm:pt modelId="{B1BF83E0-C746-4B92-9431-0F236C39B97D}" type="sibTrans" cxnId="{944069A7-2032-45EC-B0B5-FFB700F68516}">
      <dgm:prSet/>
      <dgm:spPr/>
      <dgm:t>
        <a:bodyPr/>
        <a:lstStyle/>
        <a:p>
          <a:endParaRPr lang="es-MX"/>
        </a:p>
      </dgm:t>
    </dgm:pt>
    <dgm:pt modelId="{8A00C4EB-A86D-452C-8E94-FF614A561636}">
      <dgm:prSet phldrT="[Texto]"/>
      <dgm:spPr/>
      <dgm:t>
        <a:bodyPr/>
        <a:lstStyle/>
        <a:p>
          <a:r>
            <a:rPr lang="es-MX" dirty="0" smtClean="0"/>
            <a:t>Sociales</a:t>
          </a:r>
          <a:endParaRPr lang="es-MX" dirty="0"/>
        </a:p>
      </dgm:t>
    </dgm:pt>
    <dgm:pt modelId="{FC7EE5F9-31B3-472D-9391-7911939521E9}" type="parTrans" cxnId="{ECB7D10A-8C9F-4609-AEFF-04CF946C23E5}">
      <dgm:prSet/>
      <dgm:spPr/>
      <dgm:t>
        <a:bodyPr/>
        <a:lstStyle/>
        <a:p>
          <a:endParaRPr lang="es-MX"/>
        </a:p>
      </dgm:t>
    </dgm:pt>
    <dgm:pt modelId="{DD397E52-60C5-49EF-9014-9E2A87DD9A41}" type="sibTrans" cxnId="{ECB7D10A-8C9F-4609-AEFF-04CF946C23E5}">
      <dgm:prSet/>
      <dgm:spPr/>
      <dgm:t>
        <a:bodyPr/>
        <a:lstStyle/>
        <a:p>
          <a:endParaRPr lang="es-MX"/>
        </a:p>
      </dgm:t>
    </dgm:pt>
    <dgm:pt modelId="{9B014578-0386-4063-B0D6-16CAB6837934}">
      <dgm:prSet phldrT="[Texto]" custT="1"/>
      <dgm:spPr/>
      <dgm:t>
        <a:bodyPr/>
        <a:lstStyle/>
        <a:p>
          <a:r>
            <a:rPr lang="es-MX" sz="2000" dirty="0" smtClean="0"/>
            <a:t>Según Producto</a:t>
          </a:r>
          <a:endParaRPr lang="es-MX" sz="2000" dirty="0"/>
        </a:p>
      </dgm:t>
    </dgm:pt>
    <dgm:pt modelId="{1181A909-1537-42F5-8C2D-B3181D3F4706}" type="parTrans" cxnId="{47CD1627-396D-4A58-90C9-2084F1E405B7}">
      <dgm:prSet/>
      <dgm:spPr/>
      <dgm:t>
        <a:bodyPr/>
        <a:lstStyle/>
        <a:p>
          <a:endParaRPr lang="es-MX"/>
        </a:p>
      </dgm:t>
    </dgm:pt>
    <dgm:pt modelId="{E8B5A8BF-2FC2-4BB9-A1DE-FE88C74884A0}" type="sibTrans" cxnId="{47CD1627-396D-4A58-90C9-2084F1E405B7}">
      <dgm:prSet/>
      <dgm:spPr/>
      <dgm:t>
        <a:bodyPr/>
        <a:lstStyle/>
        <a:p>
          <a:endParaRPr lang="es-MX"/>
        </a:p>
      </dgm:t>
    </dgm:pt>
    <dgm:pt modelId="{97F07DA5-AC4C-47A2-B668-7FB063EC8156}">
      <dgm:prSet phldrT="[Texto]"/>
      <dgm:spPr/>
      <dgm:t>
        <a:bodyPr/>
        <a:lstStyle/>
        <a:p>
          <a:r>
            <a:rPr lang="es-MX" dirty="0" smtClean="0"/>
            <a:t>Productivos</a:t>
          </a:r>
          <a:endParaRPr lang="es-MX" dirty="0"/>
        </a:p>
      </dgm:t>
    </dgm:pt>
    <dgm:pt modelId="{C9EDA1D6-AAAF-4F31-B7BA-36142933F712}" type="parTrans" cxnId="{F2CD366B-884B-4184-86B8-46632311F605}">
      <dgm:prSet/>
      <dgm:spPr/>
      <dgm:t>
        <a:bodyPr/>
        <a:lstStyle/>
        <a:p>
          <a:endParaRPr lang="es-MX"/>
        </a:p>
      </dgm:t>
    </dgm:pt>
    <dgm:pt modelId="{98EBFA45-75A7-47C0-AABD-25ADB75FC549}" type="sibTrans" cxnId="{F2CD366B-884B-4184-86B8-46632311F605}">
      <dgm:prSet/>
      <dgm:spPr/>
      <dgm:t>
        <a:bodyPr/>
        <a:lstStyle/>
        <a:p>
          <a:endParaRPr lang="es-MX"/>
        </a:p>
      </dgm:t>
    </dgm:pt>
    <dgm:pt modelId="{978514FA-4DA6-4157-8E20-F6F1A01AA4DB}">
      <dgm:prSet phldrT="[Texto]"/>
      <dgm:spPr/>
      <dgm:t>
        <a:bodyPr/>
        <a:lstStyle/>
        <a:p>
          <a:r>
            <a:rPr lang="es-MX" dirty="0" smtClean="0"/>
            <a:t>Infraestructura</a:t>
          </a:r>
          <a:endParaRPr lang="es-MX" dirty="0"/>
        </a:p>
      </dgm:t>
    </dgm:pt>
    <dgm:pt modelId="{7494C5B6-1761-4ABE-9F89-51D52F625EE9}" type="parTrans" cxnId="{5A3090BB-E303-4FED-8605-007EC470F68F}">
      <dgm:prSet/>
      <dgm:spPr/>
      <dgm:t>
        <a:bodyPr/>
        <a:lstStyle/>
        <a:p>
          <a:endParaRPr lang="es-MX"/>
        </a:p>
      </dgm:t>
    </dgm:pt>
    <dgm:pt modelId="{58046660-C4E1-44EB-9A65-5D393D2444A7}" type="sibTrans" cxnId="{5A3090BB-E303-4FED-8605-007EC470F68F}">
      <dgm:prSet/>
      <dgm:spPr/>
      <dgm:t>
        <a:bodyPr/>
        <a:lstStyle/>
        <a:p>
          <a:endParaRPr lang="es-MX"/>
        </a:p>
      </dgm:t>
    </dgm:pt>
    <dgm:pt modelId="{3593414C-1863-4E9C-99DC-85C96916AE8F}">
      <dgm:prSet phldrT="[Texto]" custT="1"/>
      <dgm:spPr/>
      <dgm:t>
        <a:bodyPr/>
        <a:lstStyle/>
        <a:p>
          <a:r>
            <a:rPr lang="es-MX" sz="2000" dirty="0" smtClean="0"/>
            <a:t>Según Promotor</a:t>
          </a:r>
          <a:endParaRPr lang="es-MX" sz="2000" dirty="0"/>
        </a:p>
      </dgm:t>
    </dgm:pt>
    <dgm:pt modelId="{2E8C96F4-645F-4DBB-8137-5974E8B8B763}" type="parTrans" cxnId="{6E8C3629-048D-4C76-8F0A-F4B609246E9F}">
      <dgm:prSet/>
      <dgm:spPr/>
      <dgm:t>
        <a:bodyPr/>
        <a:lstStyle/>
        <a:p>
          <a:endParaRPr lang="es-MX"/>
        </a:p>
      </dgm:t>
    </dgm:pt>
    <dgm:pt modelId="{3808E3CE-A691-4C97-A54F-BAB0E5317421}" type="sibTrans" cxnId="{6E8C3629-048D-4C76-8F0A-F4B609246E9F}">
      <dgm:prSet/>
      <dgm:spPr/>
      <dgm:t>
        <a:bodyPr/>
        <a:lstStyle/>
        <a:p>
          <a:endParaRPr lang="es-MX"/>
        </a:p>
      </dgm:t>
    </dgm:pt>
    <dgm:pt modelId="{F2CF5CE0-22DE-4340-8955-F324719CD162}">
      <dgm:prSet phldrT="[Texto]"/>
      <dgm:spPr/>
      <dgm:t>
        <a:bodyPr/>
        <a:lstStyle/>
        <a:p>
          <a:r>
            <a:rPr lang="es-MX" dirty="0" smtClean="0"/>
            <a:t>Por agentes privados</a:t>
          </a:r>
          <a:endParaRPr lang="es-MX" dirty="0"/>
        </a:p>
      </dgm:t>
    </dgm:pt>
    <dgm:pt modelId="{6110B33A-9B39-40E1-9127-291090911837}" type="parTrans" cxnId="{9D6746A5-3031-47D5-97AC-8DA2C0585DFB}">
      <dgm:prSet/>
      <dgm:spPr/>
      <dgm:t>
        <a:bodyPr/>
        <a:lstStyle/>
        <a:p>
          <a:endParaRPr lang="es-MX"/>
        </a:p>
      </dgm:t>
    </dgm:pt>
    <dgm:pt modelId="{02B0FF7B-20F1-4D0A-AFA3-4568982106B7}" type="sibTrans" cxnId="{9D6746A5-3031-47D5-97AC-8DA2C0585DFB}">
      <dgm:prSet/>
      <dgm:spPr/>
      <dgm:t>
        <a:bodyPr/>
        <a:lstStyle/>
        <a:p>
          <a:endParaRPr lang="es-MX"/>
        </a:p>
      </dgm:t>
    </dgm:pt>
    <dgm:pt modelId="{E949691A-A18D-4C8D-8CEA-30545BE507DF}">
      <dgm:prSet phldrT="[Texto]"/>
      <dgm:spPr/>
      <dgm:t>
        <a:bodyPr/>
        <a:lstStyle/>
        <a:p>
          <a:r>
            <a:rPr lang="es-MX" dirty="0" smtClean="0"/>
            <a:t>Por empresas sociales</a:t>
          </a:r>
          <a:endParaRPr lang="es-MX" dirty="0"/>
        </a:p>
      </dgm:t>
    </dgm:pt>
    <dgm:pt modelId="{F459F323-73E6-43FF-B574-59CE8427CB4B}" type="parTrans" cxnId="{C1563BAE-01BB-476A-9077-65EEE2B86795}">
      <dgm:prSet/>
      <dgm:spPr/>
      <dgm:t>
        <a:bodyPr/>
        <a:lstStyle/>
        <a:p>
          <a:endParaRPr lang="es-MX"/>
        </a:p>
      </dgm:t>
    </dgm:pt>
    <dgm:pt modelId="{73DA073D-B883-461C-9E32-839282040AF0}" type="sibTrans" cxnId="{C1563BAE-01BB-476A-9077-65EEE2B86795}">
      <dgm:prSet/>
      <dgm:spPr/>
      <dgm:t>
        <a:bodyPr/>
        <a:lstStyle/>
        <a:p>
          <a:endParaRPr lang="es-MX"/>
        </a:p>
      </dgm:t>
    </dgm:pt>
    <dgm:pt modelId="{62626C0A-9A40-4302-8223-C28D243BAD77}">
      <dgm:prSet phldrT="[Texto]"/>
      <dgm:spPr/>
      <dgm:t>
        <a:bodyPr/>
        <a:lstStyle/>
        <a:p>
          <a:r>
            <a:rPr lang="es-MX" dirty="0" smtClean="0"/>
            <a:t>Ambientales</a:t>
          </a:r>
          <a:endParaRPr lang="es-MX" dirty="0"/>
        </a:p>
      </dgm:t>
    </dgm:pt>
    <dgm:pt modelId="{AB9ED89B-C0F9-4D09-8F01-020AF201D67C}" type="parTrans" cxnId="{4609D341-0F75-4335-B01C-CE3501D7BC09}">
      <dgm:prSet/>
      <dgm:spPr/>
      <dgm:t>
        <a:bodyPr/>
        <a:lstStyle/>
        <a:p>
          <a:endParaRPr lang="es-MX"/>
        </a:p>
      </dgm:t>
    </dgm:pt>
    <dgm:pt modelId="{5CE392B3-0833-4B6B-9068-C304A21D4EBA}" type="sibTrans" cxnId="{4609D341-0F75-4335-B01C-CE3501D7BC09}">
      <dgm:prSet/>
      <dgm:spPr/>
      <dgm:t>
        <a:bodyPr/>
        <a:lstStyle/>
        <a:p>
          <a:endParaRPr lang="es-MX"/>
        </a:p>
      </dgm:t>
    </dgm:pt>
    <dgm:pt modelId="{5B5D47B8-B083-4CA3-A0D2-7532A88C12B5}">
      <dgm:prSet phldrT="[Texto]"/>
      <dgm:spPr/>
      <dgm:t>
        <a:bodyPr/>
        <a:lstStyle/>
        <a:p>
          <a:r>
            <a:rPr lang="es-MX" dirty="0" smtClean="0"/>
            <a:t>Sociales</a:t>
          </a:r>
          <a:endParaRPr lang="es-MX" dirty="0"/>
        </a:p>
      </dgm:t>
    </dgm:pt>
    <dgm:pt modelId="{68863647-73AF-4150-B533-DA1A5765C645}" type="parTrans" cxnId="{FAF2920F-2A46-4303-B413-88F32324CB9A}">
      <dgm:prSet/>
      <dgm:spPr/>
      <dgm:t>
        <a:bodyPr/>
        <a:lstStyle/>
        <a:p>
          <a:endParaRPr lang="es-MX"/>
        </a:p>
      </dgm:t>
    </dgm:pt>
    <dgm:pt modelId="{4972970D-8429-48F7-8929-366274CDE6D4}" type="sibTrans" cxnId="{FAF2920F-2A46-4303-B413-88F32324CB9A}">
      <dgm:prSet/>
      <dgm:spPr/>
      <dgm:t>
        <a:bodyPr/>
        <a:lstStyle/>
        <a:p>
          <a:endParaRPr lang="es-MX"/>
        </a:p>
      </dgm:t>
    </dgm:pt>
    <dgm:pt modelId="{6641FD3A-68F2-4C44-B09D-6D20933C0E17}" type="pres">
      <dgm:prSet presAssocID="{6BBF9137-07F4-4446-AC00-BAF0D7D631FF}" presName="Name0" presStyleCnt="0">
        <dgm:presLayoutVars>
          <dgm:chMax val="7"/>
          <dgm:dir/>
          <dgm:animLvl val="lvl"/>
          <dgm:resizeHandles val="exact"/>
        </dgm:presLayoutVars>
      </dgm:prSet>
      <dgm:spPr/>
      <dgm:t>
        <a:bodyPr/>
        <a:lstStyle/>
        <a:p>
          <a:endParaRPr lang="es-MX"/>
        </a:p>
      </dgm:t>
    </dgm:pt>
    <dgm:pt modelId="{E74DA13E-FC0A-4007-8E37-BA460B921A85}" type="pres">
      <dgm:prSet presAssocID="{09E75781-9BE5-4EDE-B396-1FD05DC1612E}" presName="circle1" presStyleLbl="node1" presStyleIdx="0" presStyleCnt="3"/>
      <dgm:spPr/>
    </dgm:pt>
    <dgm:pt modelId="{4D96A528-2AA1-455D-A9C2-1A74C3646875}" type="pres">
      <dgm:prSet presAssocID="{09E75781-9BE5-4EDE-B396-1FD05DC1612E}" presName="space" presStyleCnt="0"/>
      <dgm:spPr/>
    </dgm:pt>
    <dgm:pt modelId="{543D76F8-0BF8-470A-88EA-92BB99BB73DB}" type="pres">
      <dgm:prSet presAssocID="{09E75781-9BE5-4EDE-B396-1FD05DC1612E}" presName="rect1" presStyleLbl="alignAcc1" presStyleIdx="0" presStyleCnt="3"/>
      <dgm:spPr/>
      <dgm:t>
        <a:bodyPr/>
        <a:lstStyle/>
        <a:p>
          <a:endParaRPr lang="es-MX"/>
        </a:p>
      </dgm:t>
    </dgm:pt>
    <dgm:pt modelId="{2CE7781D-BC31-493B-8057-5EE13DE9C96A}" type="pres">
      <dgm:prSet presAssocID="{9B014578-0386-4063-B0D6-16CAB6837934}" presName="vertSpace2" presStyleLbl="node1" presStyleIdx="0" presStyleCnt="3"/>
      <dgm:spPr/>
    </dgm:pt>
    <dgm:pt modelId="{3D8E66BD-686F-405C-BEEE-499AD61FA778}" type="pres">
      <dgm:prSet presAssocID="{9B014578-0386-4063-B0D6-16CAB6837934}" presName="circle2" presStyleLbl="node1" presStyleIdx="1" presStyleCnt="3"/>
      <dgm:spPr/>
    </dgm:pt>
    <dgm:pt modelId="{7793CEFC-5CF6-406E-9C3E-A1BD4CE17C9D}" type="pres">
      <dgm:prSet presAssocID="{9B014578-0386-4063-B0D6-16CAB6837934}" presName="rect2" presStyleLbl="alignAcc1" presStyleIdx="1" presStyleCnt="3"/>
      <dgm:spPr/>
      <dgm:t>
        <a:bodyPr/>
        <a:lstStyle/>
        <a:p>
          <a:endParaRPr lang="es-MX"/>
        </a:p>
      </dgm:t>
    </dgm:pt>
    <dgm:pt modelId="{BC07E73F-AB48-4376-9240-D1E9A0CAB8CB}" type="pres">
      <dgm:prSet presAssocID="{3593414C-1863-4E9C-99DC-85C96916AE8F}" presName="vertSpace3" presStyleLbl="node1" presStyleIdx="1" presStyleCnt="3"/>
      <dgm:spPr/>
    </dgm:pt>
    <dgm:pt modelId="{10460C06-880B-4C4B-99A4-718DB5FBF5B0}" type="pres">
      <dgm:prSet presAssocID="{3593414C-1863-4E9C-99DC-85C96916AE8F}" presName="circle3" presStyleLbl="node1" presStyleIdx="2" presStyleCnt="3"/>
      <dgm:spPr/>
    </dgm:pt>
    <dgm:pt modelId="{4D2D30C1-C64B-4A87-9793-C7E6BBB1A921}" type="pres">
      <dgm:prSet presAssocID="{3593414C-1863-4E9C-99DC-85C96916AE8F}" presName="rect3" presStyleLbl="alignAcc1" presStyleIdx="2" presStyleCnt="3"/>
      <dgm:spPr/>
      <dgm:t>
        <a:bodyPr/>
        <a:lstStyle/>
        <a:p>
          <a:endParaRPr lang="es-MX"/>
        </a:p>
      </dgm:t>
    </dgm:pt>
    <dgm:pt modelId="{802C61BE-45F8-4A0A-B423-0C09A6050078}" type="pres">
      <dgm:prSet presAssocID="{09E75781-9BE5-4EDE-B396-1FD05DC1612E}" presName="rect1ParTx" presStyleLbl="alignAcc1" presStyleIdx="2" presStyleCnt="3">
        <dgm:presLayoutVars>
          <dgm:chMax val="1"/>
          <dgm:bulletEnabled val="1"/>
        </dgm:presLayoutVars>
      </dgm:prSet>
      <dgm:spPr/>
      <dgm:t>
        <a:bodyPr/>
        <a:lstStyle/>
        <a:p>
          <a:endParaRPr lang="es-MX"/>
        </a:p>
      </dgm:t>
    </dgm:pt>
    <dgm:pt modelId="{59D3A991-60B0-42E2-801E-26FDAC77293B}" type="pres">
      <dgm:prSet presAssocID="{09E75781-9BE5-4EDE-B396-1FD05DC1612E}" presName="rect1ChTx" presStyleLbl="alignAcc1" presStyleIdx="2" presStyleCnt="3">
        <dgm:presLayoutVars>
          <dgm:bulletEnabled val="1"/>
        </dgm:presLayoutVars>
      </dgm:prSet>
      <dgm:spPr/>
      <dgm:t>
        <a:bodyPr/>
        <a:lstStyle/>
        <a:p>
          <a:endParaRPr lang="es-MX"/>
        </a:p>
      </dgm:t>
    </dgm:pt>
    <dgm:pt modelId="{0D930F3C-7ADF-422B-98C5-C410EEE7F7C4}" type="pres">
      <dgm:prSet presAssocID="{9B014578-0386-4063-B0D6-16CAB6837934}" presName="rect2ParTx" presStyleLbl="alignAcc1" presStyleIdx="2" presStyleCnt="3">
        <dgm:presLayoutVars>
          <dgm:chMax val="1"/>
          <dgm:bulletEnabled val="1"/>
        </dgm:presLayoutVars>
      </dgm:prSet>
      <dgm:spPr/>
      <dgm:t>
        <a:bodyPr/>
        <a:lstStyle/>
        <a:p>
          <a:endParaRPr lang="es-MX"/>
        </a:p>
      </dgm:t>
    </dgm:pt>
    <dgm:pt modelId="{98CDEBFE-6E02-4AEC-9213-06C0F92A0FE4}" type="pres">
      <dgm:prSet presAssocID="{9B014578-0386-4063-B0D6-16CAB6837934}" presName="rect2ChTx" presStyleLbl="alignAcc1" presStyleIdx="2" presStyleCnt="3">
        <dgm:presLayoutVars>
          <dgm:bulletEnabled val="1"/>
        </dgm:presLayoutVars>
      </dgm:prSet>
      <dgm:spPr/>
      <dgm:t>
        <a:bodyPr/>
        <a:lstStyle/>
        <a:p>
          <a:endParaRPr lang="es-MX"/>
        </a:p>
      </dgm:t>
    </dgm:pt>
    <dgm:pt modelId="{B6D2DC8C-9B8D-4DCF-989E-FCC7117D4014}" type="pres">
      <dgm:prSet presAssocID="{3593414C-1863-4E9C-99DC-85C96916AE8F}" presName="rect3ParTx" presStyleLbl="alignAcc1" presStyleIdx="2" presStyleCnt="3">
        <dgm:presLayoutVars>
          <dgm:chMax val="1"/>
          <dgm:bulletEnabled val="1"/>
        </dgm:presLayoutVars>
      </dgm:prSet>
      <dgm:spPr/>
      <dgm:t>
        <a:bodyPr/>
        <a:lstStyle/>
        <a:p>
          <a:endParaRPr lang="es-MX"/>
        </a:p>
      </dgm:t>
    </dgm:pt>
    <dgm:pt modelId="{0FD112CC-159B-4A2C-B30F-EC1816219D22}" type="pres">
      <dgm:prSet presAssocID="{3593414C-1863-4E9C-99DC-85C96916AE8F}" presName="rect3ChTx" presStyleLbl="alignAcc1" presStyleIdx="2" presStyleCnt="3">
        <dgm:presLayoutVars>
          <dgm:bulletEnabled val="1"/>
        </dgm:presLayoutVars>
      </dgm:prSet>
      <dgm:spPr/>
      <dgm:t>
        <a:bodyPr/>
        <a:lstStyle/>
        <a:p>
          <a:endParaRPr lang="es-MX"/>
        </a:p>
      </dgm:t>
    </dgm:pt>
  </dgm:ptLst>
  <dgm:cxnLst>
    <dgm:cxn modelId="{6E8C3629-048D-4C76-8F0A-F4B609246E9F}" srcId="{6BBF9137-07F4-4446-AC00-BAF0D7D631FF}" destId="{3593414C-1863-4E9C-99DC-85C96916AE8F}" srcOrd="2" destOrd="0" parTransId="{2E8C96F4-645F-4DBB-8137-5974E8B8B763}" sibTransId="{3808E3CE-A691-4C97-A54F-BAB0E5317421}"/>
    <dgm:cxn modelId="{F2CD366B-884B-4184-86B8-46632311F605}" srcId="{9B014578-0386-4063-B0D6-16CAB6837934}" destId="{97F07DA5-AC4C-47A2-B668-7FB063EC8156}" srcOrd="0" destOrd="0" parTransId="{C9EDA1D6-AAAF-4F31-B7BA-36142933F712}" sibTransId="{98EBFA45-75A7-47C0-AABD-25ADB75FC549}"/>
    <dgm:cxn modelId="{18B8D38B-A1D1-4104-AC19-1BF120C11271}" srcId="{6BBF9137-07F4-4446-AC00-BAF0D7D631FF}" destId="{09E75781-9BE5-4EDE-B396-1FD05DC1612E}" srcOrd="0" destOrd="0" parTransId="{4EAA5989-64B9-42A9-920E-DD6380259043}" sibTransId="{53ED865D-73F3-465D-BC91-6EBE11899A05}"/>
    <dgm:cxn modelId="{60E3A312-9345-49D6-B0DE-BA95C233A4AA}" type="presOf" srcId="{3593414C-1863-4E9C-99DC-85C96916AE8F}" destId="{4D2D30C1-C64B-4A87-9793-C7E6BBB1A921}" srcOrd="0" destOrd="0" presId="urn:microsoft.com/office/officeart/2005/8/layout/target3"/>
    <dgm:cxn modelId="{941E62BE-A257-42CA-9662-0587257F9B7B}" type="presOf" srcId="{62626C0A-9A40-4302-8223-C28D243BAD77}" destId="{59D3A991-60B0-42E2-801E-26FDAC77293B}" srcOrd="0" destOrd="2" presId="urn:microsoft.com/office/officeart/2005/8/layout/target3"/>
    <dgm:cxn modelId="{FFCEA98E-E5FA-4B22-A833-A6FC36032F92}" type="presOf" srcId="{9B014578-0386-4063-B0D6-16CAB6837934}" destId="{0D930F3C-7ADF-422B-98C5-C410EEE7F7C4}" srcOrd="1" destOrd="0" presId="urn:microsoft.com/office/officeart/2005/8/layout/target3"/>
    <dgm:cxn modelId="{DFDF23EF-0E4F-4658-B94A-88D6C6C4BCBF}" type="presOf" srcId="{E949691A-A18D-4C8D-8CEA-30545BE507DF}" destId="{0FD112CC-159B-4A2C-B30F-EC1816219D22}" srcOrd="0" destOrd="1" presId="urn:microsoft.com/office/officeart/2005/8/layout/target3"/>
    <dgm:cxn modelId="{D7441F10-E198-4C63-937B-E3E95118EF30}" type="presOf" srcId="{09E75781-9BE5-4EDE-B396-1FD05DC1612E}" destId="{543D76F8-0BF8-470A-88EA-92BB99BB73DB}" srcOrd="0" destOrd="0" presId="urn:microsoft.com/office/officeart/2005/8/layout/target3"/>
    <dgm:cxn modelId="{5624213F-61A0-4FB3-B445-631269B59975}" type="presOf" srcId="{F2CF5CE0-22DE-4340-8955-F324719CD162}" destId="{0FD112CC-159B-4A2C-B30F-EC1816219D22}" srcOrd="0" destOrd="0" presId="urn:microsoft.com/office/officeart/2005/8/layout/target3"/>
    <dgm:cxn modelId="{93D355D5-C430-4C01-B6C4-223F0608B4EA}" type="presOf" srcId="{9B014578-0386-4063-B0D6-16CAB6837934}" destId="{7793CEFC-5CF6-406E-9C3E-A1BD4CE17C9D}" srcOrd="0" destOrd="0" presId="urn:microsoft.com/office/officeart/2005/8/layout/target3"/>
    <dgm:cxn modelId="{88B45B2F-7B2C-4E04-A807-CB314773E6F0}" type="presOf" srcId="{97F07DA5-AC4C-47A2-B668-7FB063EC8156}" destId="{98CDEBFE-6E02-4AEC-9213-06C0F92A0FE4}" srcOrd="0" destOrd="0" presId="urn:microsoft.com/office/officeart/2005/8/layout/target3"/>
    <dgm:cxn modelId="{5A3090BB-E303-4FED-8605-007EC470F68F}" srcId="{9B014578-0386-4063-B0D6-16CAB6837934}" destId="{978514FA-4DA6-4157-8E20-F6F1A01AA4DB}" srcOrd="2" destOrd="0" parTransId="{7494C5B6-1761-4ABE-9F89-51D52F625EE9}" sibTransId="{58046660-C4E1-44EB-9A65-5D393D2444A7}"/>
    <dgm:cxn modelId="{C1563BAE-01BB-476A-9077-65EEE2B86795}" srcId="{3593414C-1863-4E9C-99DC-85C96916AE8F}" destId="{E949691A-A18D-4C8D-8CEA-30545BE507DF}" srcOrd="1" destOrd="0" parTransId="{F459F323-73E6-43FF-B574-59CE8427CB4B}" sibTransId="{73DA073D-B883-461C-9E32-839282040AF0}"/>
    <dgm:cxn modelId="{49579523-B602-40B3-9881-61AEAE136652}" type="presOf" srcId="{8A00C4EB-A86D-452C-8E94-FF614A561636}" destId="{59D3A991-60B0-42E2-801E-26FDAC77293B}" srcOrd="0" destOrd="1" presId="urn:microsoft.com/office/officeart/2005/8/layout/target3"/>
    <dgm:cxn modelId="{944069A7-2032-45EC-B0B5-FFB700F68516}" srcId="{09E75781-9BE5-4EDE-B396-1FD05DC1612E}" destId="{D89BD943-D399-4318-B65A-2D9807E5F44B}" srcOrd="0" destOrd="0" parTransId="{EF27F2D5-AAFE-4505-8EC1-42F65C9E5A04}" sibTransId="{B1BF83E0-C746-4B92-9431-0F236C39B97D}"/>
    <dgm:cxn modelId="{4609D341-0F75-4335-B01C-CE3501D7BC09}" srcId="{09E75781-9BE5-4EDE-B396-1FD05DC1612E}" destId="{62626C0A-9A40-4302-8223-C28D243BAD77}" srcOrd="2" destOrd="0" parTransId="{AB9ED89B-C0F9-4D09-8F01-020AF201D67C}" sibTransId="{5CE392B3-0833-4B6B-9068-C304A21D4EBA}"/>
    <dgm:cxn modelId="{9EE23DCD-478C-4A67-9972-15CFB8CBD14E}" type="presOf" srcId="{D89BD943-D399-4318-B65A-2D9807E5F44B}" destId="{59D3A991-60B0-42E2-801E-26FDAC77293B}" srcOrd="0" destOrd="0" presId="urn:microsoft.com/office/officeart/2005/8/layout/target3"/>
    <dgm:cxn modelId="{FAF2920F-2A46-4303-B413-88F32324CB9A}" srcId="{9B014578-0386-4063-B0D6-16CAB6837934}" destId="{5B5D47B8-B083-4CA3-A0D2-7532A88C12B5}" srcOrd="1" destOrd="0" parTransId="{68863647-73AF-4150-B533-DA1A5765C645}" sibTransId="{4972970D-8429-48F7-8929-366274CDE6D4}"/>
    <dgm:cxn modelId="{ECB7D10A-8C9F-4609-AEFF-04CF946C23E5}" srcId="{09E75781-9BE5-4EDE-B396-1FD05DC1612E}" destId="{8A00C4EB-A86D-452C-8E94-FF614A561636}" srcOrd="1" destOrd="0" parTransId="{FC7EE5F9-31B3-472D-9391-7911939521E9}" sibTransId="{DD397E52-60C5-49EF-9014-9E2A87DD9A41}"/>
    <dgm:cxn modelId="{4BDB2884-0E56-4A82-BEE4-C88CF8B9577C}" type="presOf" srcId="{6BBF9137-07F4-4446-AC00-BAF0D7D631FF}" destId="{6641FD3A-68F2-4C44-B09D-6D20933C0E17}" srcOrd="0" destOrd="0" presId="urn:microsoft.com/office/officeart/2005/8/layout/target3"/>
    <dgm:cxn modelId="{C355175C-9BFB-499C-AA4F-4CDDC0851F87}" type="presOf" srcId="{09E75781-9BE5-4EDE-B396-1FD05DC1612E}" destId="{802C61BE-45F8-4A0A-B423-0C09A6050078}" srcOrd="1" destOrd="0" presId="urn:microsoft.com/office/officeart/2005/8/layout/target3"/>
    <dgm:cxn modelId="{47CD1627-396D-4A58-90C9-2084F1E405B7}" srcId="{6BBF9137-07F4-4446-AC00-BAF0D7D631FF}" destId="{9B014578-0386-4063-B0D6-16CAB6837934}" srcOrd="1" destOrd="0" parTransId="{1181A909-1537-42F5-8C2D-B3181D3F4706}" sibTransId="{E8B5A8BF-2FC2-4BB9-A1DE-FE88C74884A0}"/>
    <dgm:cxn modelId="{AFDF84CD-1C07-4451-9EF2-CC7C86BB8DDB}" type="presOf" srcId="{3593414C-1863-4E9C-99DC-85C96916AE8F}" destId="{B6D2DC8C-9B8D-4DCF-989E-FCC7117D4014}" srcOrd="1" destOrd="0" presId="urn:microsoft.com/office/officeart/2005/8/layout/target3"/>
    <dgm:cxn modelId="{D3365585-1E97-49DA-A34B-5D414B91E9DD}" type="presOf" srcId="{5B5D47B8-B083-4CA3-A0D2-7532A88C12B5}" destId="{98CDEBFE-6E02-4AEC-9213-06C0F92A0FE4}" srcOrd="0" destOrd="1" presId="urn:microsoft.com/office/officeart/2005/8/layout/target3"/>
    <dgm:cxn modelId="{07584082-F129-4E7D-BC62-646A6EB144B6}" type="presOf" srcId="{978514FA-4DA6-4157-8E20-F6F1A01AA4DB}" destId="{98CDEBFE-6E02-4AEC-9213-06C0F92A0FE4}" srcOrd="0" destOrd="2" presId="urn:microsoft.com/office/officeart/2005/8/layout/target3"/>
    <dgm:cxn modelId="{9D6746A5-3031-47D5-97AC-8DA2C0585DFB}" srcId="{3593414C-1863-4E9C-99DC-85C96916AE8F}" destId="{F2CF5CE0-22DE-4340-8955-F324719CD162}" srcOrd="0" destOrd="0" parTransId="{6110B33A-9B39-40E1-9127-291090911837}" sibTransId="{02B0FF7B-20F1-4D0A-AFA3-4568982106B7}"/>
    <dgm:cxn modelId="{A76A5C76-95CB-4E03-BB8E-DA3C24FB234A}" type="presParOf" srcId="{6641FD3A-68F2-4C44-B09D-6D20933C0E17}" destId="{E74DA13E-FC0A-4007-8E37-BA460B921A85}" srcOrd="0" destOrd="0" presId="urn:microsoft.com/office/officeart/2005/8/layout/target3"/>
    <dgm:cxn modelId="{DB06EA2C-A344-4D72-AD6D-F895E326CEE0}" type="presParOf" srcId="{6641FD3A-68F2-4C44-B09D-6D20933C0E17}" destId="{4D96A528-2AA1-455D-A9C2-1A74C3646875}" srcOrd="1" destOrd="0" presId="urn:microsoft.com/office/officeart/2005/8/layout/target3"/>
    <dgm:cxn modelId="{7237ED9D-20AE-451E-9CA0-770208D868EE}" type="presParOf" srcId="{6641FD3A-68F2-4C44-B09D-6D20933C0E17}" destId="{543D76F8-0BF8-470A-88EA-92BB99BB73DB}" srcOrd="2" destOrd="0" presId="urn:microsoft.com/office/officeart/2005/8/layout/target3"/>
    <dgm:cxn modelId="{E6CE12E2-B2FA-4F04-9C55-4AF39CDED8E4}" type="presParOf" srcId="{6641FD3A-68F2-4C44-B09D-6D20933C0E17}" destId="{2CE7781D-BC31-493B-8057-5EE13DE9C96A}" srcOrd="3" destOrd="0" presId="urn:microsoft.com/office/officeart/2005/8/layout/target3"/>
    <dgm:cxn modelId="{429314DF-80BC-4456-B965-28D529F7675A}" type="presParOf" srcId="{6641FD3A-68F2-4C44-B09D-6D20933C0E17}" destId="{3D8E66BD-686F-405C-BEEE-499AD61FA778}" srcOrd="4" destOrd="0" presId="urn:microsoft.com/office/officeart/2005/8/layout/target3"/>
    <dgm:cxn modelId="{19DA8E83-2BDC-4B29-A5AE-92EA7E24C172}" type="presParOf" srcId="{6641FD3A-68F2-4C44-B09D-6D20933C0E17}" destId="{7793CEFC-5CF6-406E-9C3E-A1BD4CE17C9D}" srcOrd="5" destOrd="0" presId="urn:microsoft.com/office/officeart/2005/8/layout/target3"/>
    <dgm:cxn modelId="{7B7B57D7-E8A9-447F-B33D-66B7334D8671}" type="presParOf" srcId="{6641FD3A-68F2-4C44-B09D-6D20933C0E17}" destId="{BC07E73F-AB48-4376-9240-D1E9A0CAB8CB}" srcOrd="6" destOrd="0" presId="urn:microsoft.com/office/officeart/2005/8/layout/target3"/>
    <dgm:cxn modelId="{EF490945-CFA6-46D8-8FE6-AA53ED744E42}" type="presParOf" srcId="{6641FD3A-68F2-4C44-B09D-6D20933C0E17}" destId="{10460C06-880B-4C4B-99A4-718DB5FBF5B0}" srcOrd="7" destOrd="0" presId="urn:microsoft.com/office/officeart/2005/8/layout/target3"/>
    <dgm:cxn modelId="{46A4B451-FDC4-485C-9ED3-D0629A737968}" type="presParOf" srcId="{6641FD3A-68F2-4C44-B09D-6D20933C0E17}" destId="{4D2D30C1-C64B-4A87-9793-C7E6BBB1A921}" srcOrd="8" destOrd="0" presId="urn:microsoft.com/office/officeart/2005/8/layout/target3"/>
    <dgm:cxn modelId="{F95368F6-BB58-4981-B64F-AFB53606F496}" type="presParOf" srcId="{6641FD3A-68F2-4C44-B09D-6D20933C0E17}" destId="{802C61BE-45F8-4A0A-B423-0C09A6050078}" srcOrd="9" destOrd="0" presId="urn:microsoft.com/office/officeart/2005/8/layout/target3"/>
    <dgm:cxn modelId="{8A41B6FD-C134-4A8D-9F35-0211F6BFC276}" type="presParOf" srcId="{6641FD3A-68F2-4C44-B09D-6D20933C0E17}" destId="{59D3A991-60B0-42E2-801E-26FDAC77293B}" srcOrd="10" destOrd="0" presId="urn:microsoft.com/office/officeart/2005/8/layout/target3"/>
    <dgm:cxn modelId="{C1D560E0-1938-4B19-99AB-5F3D2B8A2063}" type="presParOf" srcId="{6641FD3A-68F2-4C44-B09D-6D20933C0E17}" destId="{0D930F3C-7ADF-422B-98C5-C410EEE7F7C4}" srcOrd="11" destOrd="0" presId="urn:microsoft.com/office/officeart/2005/8/layout/target3"/>
    <dgm:cxn modelId="{A3AFB072-563B-4613-9529-6A427ED209ED}" type="presParOf" srcId="{6641FD3A-68F2-4C44-B09D-6D20933C0E17}" destId="{98CDEBFE-6E02-4AEC-9213-06C0F92A0FE4}" srcOrd="12" destOrd="0" presId="urn:microsoft.com/office/officeart/2005/8/layout/target3"/>
    <dgm:cxn modelId="{B76CBF39-F8B3-4F1E-BCFC-441FCD78FC95}" type="presParOf" srcId="{6641FD3A-68F2-4C44-B09D-6D20933C0E17}" destId="{B6D2DC8C-9B8D-4DCF-989E-FCC7117D4014}" srcOrd="13" destOrd="0" presId="urn:microsoft.com/office/officeart/2005/8/layout/target3"/>
    <dgm:cxn modelId="{B72FEBF9-9F12-43E1-A8A6-F48E8CAC9FBD}" type="presParOf" srcId="{6641FD3A-68F2-4C44-B09D-6D20933C0E17}" destId="{0FD112CC-159B-4A2C-B30F-EC1816219D22}"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7633C6-92BB-400C-B514-570A963E976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47E7016F-31E0-441C-BA99-EFD5337737DA}">
      <dgm:prSet phldrT="[Texto]" custT="1"/>
      <dgm:spPr/>
      <dgm:t>
        <a:bodyPr/>
        <a:lstStyle/>
        <a:p>
          <a:r>
            <a:rPr lang="es-MX" sz="2000" dirty="0" smtClean="0">
              <a:solidFill>
                <a:srgbClr val="FFFF00"/>
              </a:solidFill>
            </a:rPr>
            <a:t>¿De qué depende el Tamaño?</a:t>
          </a:r>
          <a:endParaRPr lang="es-MX" sz="2000" dirty="0">
            <a:solidFill>
              <a:srgbClr val="FFFF00"/>
            </a:solidFill>
          </a:endParaRPr>
        </a:p>
      </dgm:t>
    </dgm:pt>
    <dgm:pt modelId="{58709589-9426-4876-AFD5-519BBD6813F7}" type="parTrans" cxnId="{4AEA32FE-0A42-40C0-B84C-687CF4D1FB97}">
      <dgm:prSet/>
      <dgm:spPr/>
      <dgm:t>
        <a:bodyPr/>
        <a:lstStyle/>
        <a:p>
          <a:endParaRPr lang="es-MX"/>
        </a:p>
      </dgm:t>
    </dgm:pt>
    <dgm:pt modelId="{6B076123-BE6F-4EC4-86E5-CBED5966A12E}" type="sibTrans" cxnId="{4AEA32FE-0A42-40C0-B84C-687CF4D1FB97}">
      <dgm:prSet/>
      <dgm:spPr/>
      <dgm:t>
        <a:bodyPr/>
        <a:lstStyle/>
        <a:p>
          <a:endParaRPr lang="es-MX"/>
        </a:p>
      </dgm:t>
    </dgm:pt>
    <dgm:pt modelId="{954BA10A-322D-4169-A6B9-5B78E06601C2}">
      <dgm:prSet phldrT="[Texto]"/>
      <dgm:spPr/>
      <dgm:t>
        <a:bodyPr/>
        <a:lstStyle/>
        <a:p>
          <a:r>
            <a:rPr lang="es-MX" dirty="0" smtClean="0"/>
            <a:t>Mercado</a:t>
          </a:r>
          <a:endParaRPr lang="es-MX" dirty="0"/>
        </a:p>
      </dgm:t>
    </dgm:pt>
    <dgm:pt modelId="{8DC0EF4B-11DE-4093-AA36-588AE041DA54}" type="parTrans" cxnId="{9D53CD6C-D53C-423B-8CC9-6D7CACE65EC1}">
      <dgm:prSet/>
      <dgm:spPr/>
      <dgm:t>
        <a:bodyPr/>
        <a:lstStyle/>
        <a:p>
          <a:endParaRPr lang="es-MX"/>
        </a:p>
      </dgm:t>
    </dgm:pt>
    <dgm:pt modelId="{0BD90233-8539-4945-90D1-B02B11DEECCA}" type="sibTrans" cxnId="{9D53CD6C-D53C-423B-8CC9-6D7CACE65EC1}">
      <dgm:prSet/>
      <dgm:spPr/>
      <dgm:t>
        <a:bodyPr/>
        <a:lstStyle/>
        <a:p>
          <a:endParaRPr lang="es-MX"/>
        </a:p>
      </dgm:t>
    </dgm:pt>
    <dgm:pt modelId="{B7AA1CF0-DB07-4762-8485-8FA8ADD64D1C}">
      <dgm:prSet phldrT="[Texto]"/>
      <dgm:spPr/>
      <dgm:t>
        <a:bodyPr/>
        <a:lstStyle/>
        <a:p>
          <a:r>
            <a:rPr lang="es-MX" dirty="0" smtClean="0"/>
            <a:t>Costos  y Aspectos técnicos</a:t>
          </a:r>
          <a:endParaRPr lang="es-MX" dirty="0"/>
        </a:p>
      </dgm:t>
    </dgm:pt>
    <dgm:pt modelId="{602CBC14-E638-482B-95B8-A45C4567F2E6}" type="parTrans" cxnId="{0ABCD811-C0F4-4458-8710-8BA853AC6EA4}">
      <dgm:prSet/>
      <dgm:spPr/>
      <dgm:t>
        <a:bodyPr/>
        <a:lstStyle/>
        <a:p>
          <a:endParaRPr lang="es-MX"/>
        </a:p>
      </dgm:t>
    </dgm:pt>
    <dgm:pt modelId="{73709B14-13D1-45AD-9E88-A1104F31D1E0}" type="sibTrans" cxnId="{0ABCD811-C0F4-4458-8710-8BA853AC6EA4}">
      <dgm:prSet/>
      <dgm:spPr/>
      <dgm:t>
        <a:bodyPr/>
        <a:lstStyle/>
        <a:p>
          <a:endParaRPr lang="es-MX"/>
        </a:p>
      </dgm:t>
    </dgm:pt>
    <dgm:pt modelId="{AF32E153-8235-4BBA-94DB-F66B1C62A113}">
      <dgm:prSet phldrT="[Texto]"/>
      <dgm:spPr/>
      <dgm:t>
        <a:bodyPr/>
        <a:lstStyle/>
        <a:p>
          <a:r>
            <a:rPr lang="es-MX" dirty="0" smtClean="0"/>
            <a:t>Localización</a:t>
          </a:r>
          <a:endParaRPr lang="es-MX" dirty="0"/>
        </a:p>
      </dgm:t>
    </dgm:pt>
    <dgm:pt modelId="{5FEA25E0-3C36-4129-B838-A74A84A566E6}" type="parTrans" cxnId="{CF977493-F96A-40D4-8885-B8DC6BB96AA9}">
      <dgm:prSet/>
      <dgm:spPr/>
      <dgm:t>
        <a:bodyPr/>
        <a:lstStyle/>
        <a:p>
          <a:endParaRPr lang="es-MX"/>
        </a:p>
      </dgm:t>
    </dgm:pt>
    <dgm:pt modelId="{53703176-104F-4304-AC73-A37E9B8D5F20}" type="sibTrans" cxnId="{CF977493-F96A-40D4-8885-B8DC6BB96AA9}">
      <dgm:prSet/>
      <dgm:spPr/>
      <dgm:t>
        <a:bodyPr/>
        <a:lstStyle/>
        <a:p>
          <a:endParaRPr lang="es-MX"/>
        </a:p>
      </dgm:t>
    </dgm:pt>
    <dgm:pt modelId="{BF9C0A8C-C85E-45A4-8BDE-CEF6CE372364}">
      <dgm:prSet/>
      <dgm:spPr/>
      <dgm:t>
        <a:bodyPr/>
        <a:lstStyle/>
        <a:p>
          <a:r>
            <a:rPr lang="es-MX" dirty="0" smtClean="0"/>
            <a:t>Disponibilidad de insumos</a:t>
          </a:r>
          <a:endParaRPr lang="es-MX" dirty="0"/>
        </a:p>
      </dgm:t>
    </dgm:pt>
    <dgm:pt modelId="{B85FCE64-D545-427A-82F2-89ABFF0ECD72}" type="parTrans" cxnId="{F4DC505E-9141-4F41-842E-37B493DC4D93}">
      <dgm:prSet/>
      <dgm:spPr/>
      <dgm:t>
        <a:bodyPr/>
        <a:lstStyle/>
        <a:p>
          <a:endParaRPr lang="es-MX"/>
        </a:p>
      </dgm:t>
    </dgm:pt>
    <dgm:pt modelId="{209C8E09-CFA3-49FE-9A05-58061091C7E3}" type="sibTrans" cxnId="{F4DC505E-9141-4F41-842E-37B493DC4D93}">
      <dgm:prSet/>
      <dgm:spPr/>
      <dgm:t>
        <a:bodyPr/>
        <a:lstStyle/>
        <a:p>
          <a:endParaRPr lang="es-MX"/>
        </a:p>
      </dgm:t>
    </dgm:pt>
    <dgm:pt modelId="{3D852406-04B2-4481-93CE-36EF30735D59}">
      <dgm:prSet/>
      <dgm:spPr/>
      <dgm:t>
        <a:bodyPr/>
        <a:lstStyle/>
        <a:p>
          <a:r>
            <a:rPr lang="es-MX" dirty="0" smtClean="0"/>
            <a:t>Financiamiento</a:t>
          </a:r>
          <a:endParaRPr lang="es-MX" dirty="0"/>
        </a:p>
      </dgm:t>
    </dgm:pt>
    <dgm:pt modelId="{2EB23BD4-1757-4206-8FDA-621B083B2AE5}" type="parTrans" cxnId="{F1DF72B6-9C7A-4260-BAA9-339BF24ED0AE}">
      <dgm:prSet/>
      <dgm:spPr/>
      <dgm:t>
        <a:bodyPr/>
        <a:lstStyle/>
        <a:p>
          <a:endParaRPr lang="es-MX"/>
        </a:p>
      </dgm:t>
    </dgm:pt>
    <dgm:pt modelId="{F5B5D363-44AE-4693-8CB3-3F6D4D849639}" type="sibTrans" cxnId="{F1DF72B6-9C7A-4260-BAA9-339BF24ED0AE}">
      <dgm:prSet/>
      <dgm:spPr/>
      <dgm:t>
        <a:bodyPr/>
        <a:lstStyle/>
        <a:p>
          <a:endParaRPr lang="es-MX"/>
        </a:p>
      </dgm:t>
    </dgm:pt>
    <dgm:pt modelId="{02502E68-3421-4FB0-ADE9-644FE44C2FF6}" type="pres">
      <dgm:prSet presAssocID="{B87633C6-92BB-400C-B514-570A963E976E}" presName="cycle" presStyleCnt="0">
        <dgm:presLayoutVars>
          <dgm:chMax val="1"/>
          <dgm:dir/>
          <dgm:animLvl val="ctr"/>
          <dgm:resizeHandles val="exact"/>
        </dgm:presLayoutVars>
      </dgm:prSet>
      <dgm:spPr/>
      <dgm:t>
        <a:bodyPr/>
        <a:lstStyle/>
        <a:p>
          <a:endParaRPr lang="es-MX"/>
        </a:p>
      </dgm:t>
    </dgm:pt>
    <dgm:pt modelId="{47A0FFD4-C482-4C1C-9E82-E1FA783456CF}" type="pres">
      <dgm:prSet presAssocID="{47E7016F-31E0-441C-BA99-EFD5337737DA}" presName="centerShape" presStyleLbl="node0" presStyleIdx="0" presStyleCnt="1" custScaleX="114137"/>
      <dgm:spPr/>
      <dgm:t>
        <a:bodyPr/>
        <a:lstStyle/>
        <a:p>
          <a:endParaRPr lang="es-MX"/>
        </a:p>
      </dgm:t>
    </dgm:pt>
    <dgm:pt modelId="{DB5DCD81-8751-4E92-B216-91973F704F97}" type="pres">
      <dgm:prSet presAssocID="{8DC0EF4B-11DE-4093-AA36-588AE041DA54}" presName="parTrans" presStyleLbl="bgSibTrans2D1" presStyleIdx="0" presStyleCnt="5"/>
      <dgm:spPr/>
      <dgm:t>
        <a:bodyPr/>
        <a:lstStyle/>
        <a:p>
          <a:endParaRPr lang="es-MX"/>
        </a:p>
      </dgm:t>
    </dgm:pt>
    <dgm:pt modelId="{16B836AD-06BA-4858-BA32-4AE7EBBADB8C}" type="pres">
      <dgm:prSet presAssocID="{954BA10A-322D-4169-A6B9-5B78E06601C2}" presName="node" presStyleLbl="node1" presStyleIdx="0" presStyleCnt="5">
        <dgm:presLayoutVars>
          <dgm:bulletEnabled val="1"/>
        </dgm:presLayoutVars>
      </dgm:prSet>
      <dgm:spPr/>
      <dgm:t>
        <a:bodyPr/>
        <a:lstStyle/>
        <a:p>
          <a:endParaRPr lang="es-MX"/>
        </a:p>
      </dgm:t>
    </dgm:pt>
    <dgm:pt modelId="{34254330-F6EB-40AD-9D1C-2310B278491F}" type="pres">
      <dgm:prSet presAssocID="{602CBC14-E638-482B-95B8-A45C4567F2E6}" presName="parTrans" presStyleLbl="bgSibTrans2D1" presStyleIdx="1" presStyleCnt="5"/>
      <dgm:spPr/>
      <dgm:t>
        <a:bodyPr/>
        <a:lstStyle/>
        <a:p>
          <a:endParaRPr lang="es-MX"/>
        </a:p>
      </dgm:t>
    </dgm:pt>
    <dgm:pt modelId="{959E645A-038F-4F75-974E-3CEE74A528CE}" type="pres">
      <dgm:prSet presAssocID="{B7AA1CF0-DB07-4762-8485-8FA8ADD64D1C}" presName="node" presStyleLbl="node1" presStyleIdx="1" presStyleCnt="5">
        <dgm:presLayoutVars>
          <dgm:bulletEnabled val="1"/>
        </dgm:presLayoutVars>
      </dgm:prSet>
      <dgm:spPr/>
      <dgm:t>
        <a:bodyPr/>
        <a:lstStyle/>
        <a:p>
          <a:endParaRPr lang="es-MX"/>
        </a:p>
      </dgm:t>
    </dgm:pt>
    <dgm:pt modelId="{19B68D80-FDC8-440D-A355-1ABA4F86A8A8}" type="pres">
      <dgm:prSet presAssocID="{B85FCE64-D545-427A-82F2-89ABFF0ECD72}" presName="parTrans" presStyleLbl="bgSibTrans2D1" presStyleIdx="2" presStyleCnt="5"/>
      <dgm:spPr/>
      <dgm:t>
        <a:bodyPr/>
        <a:lstStyle/>
        <a:p>
          <a:endParaRPr lang="es-MX"/>
        </a:p>
      </dgm:t>
    </dgm:pt>
    <dgm:pt modelId="{E80D7FC0-E6CD-4C82-88CF-EA58268D1DEE}" type="pres">
      <dgm:prSet presAssocID="{BF9C0A8C-C85E-45A4-8BDE-CEF6CE372364}" presName="node" presStyleLbl="node1" presStyleIdx="2" presStyleCnt="5">
        <dgm:presLayoutVars>
          <dgm:bulletEnabled val="1"/>
        </dgm:presLayoutVars>
      </dgm:prSet>
      <dgm:spPr/>
      <dgm:t>
        <a:bodyPr/>
        <a:lstStyle/>
        <a:p>
          <a:endParaRPr lang="es-MX"/>
        </a:p>
      </dgm:t>
    </dgm:pt>
    <dgm:pt modelId="{F1932C8E-74E8-470D-B7D4-E5651439DEB4}" type="pres">
      <dgm:prSet presAssocID="{5FEA25E0-3C36-4129-B838-A74A84A566E6}" presName="parTrans" presStyleLbl="bgSibTrans2D1" presStyleIdx="3" presStyleCnt="5"/>
      <dgm:spPr/>
      <dgm:t>
        <a:bodyPr/>
        <a:lstStyle/>
        <a:p>
          <a:endParaRPr lang="es-MX"/>
        </a:p>
      </dgm:t>
    </dgm:pt>
    <dgm:pt modelId="{F1DA3C20-624B-43CD-8CEF-CF17E6CDA494}" type="pres">
      <dgm:prSet presAssocID="{AF32E153-8235-4BBA-94DB-F66B1C62A113}" presName="node" presStyleLbl="node1" presStyleIdx="3" presStyleCnt="5">
        <dgm:presLayoutVars>
          <dgm:bulletEnabled val="1"/>
        </dgm:presLayoutVars>
      </dgm:prSet>
      <dgm:spPr/>
      <dgm:t>
        <a:bodyPr/>
        <a:lstStyle/>
        <a:p>
          <a:endParaRPr lang="es-MX"/>
        </a:p>
      </dgm:t>
    </dgm:pt>
    <dgm:pt modelId="{DF9E60F6-42BF-4D23-AB27-65F75CBC9974}" type="pres">
      <dgm:prSet presAssocID="{2EB23BD4-1757-4206-8FDA-621B083B2AE5}" presName="parTrans" presStyleLbl="bgSibTrans2D1" presStyleIdx="4" presStyleCnt="5"/>
      <dgm:spPr/>
      <dgm:t>
        <a:bodyPr/>
        <a:lstStyle/>
        <a:p>
          <a:endParaRPr lang="es-MX"/>
        </a:p>
      </dgm:t>
    </dgm:pt>
    <dgm:pt modelId="{ADAFC36F-5DD8-4048-B136-16640BD923D0}" type="pres">
      <dgm:prSet presAssocID="{3D852406-04B2-4481-93CE-36EF30735D59}" presName="node" presStyleLbl="node1" presStyleIdx="4" presStyleCnt="5">
        <dgm:presLayoutVars>
          <dgm:bulletEnabled val="1"/>
        </dgm:presLayoutVars>
      </dgm:prSet>
      <dgm:spPr/>
      <dgm:t>
        <a:bodyPr/>
        <a:lstStyle/>
        <a:p>
          <a:endParaRPr lang="es-MX"/>
        </a:p>
      </dgm:t>
    </dgm:pt>
  </dgm:ptLst>
  <dgm:cxnLst>
    <dgm:cxn modelId="{931F4376-3841-4A19-8DFD-7F07B902D524}" type="presOf" srcId="{5FEA25E0-3C36-4129-B838-A74A84A566E6}" destId="{F1932C8E-74E8-470D-B7D4-E5651439DEB4}" srcOrd="0" destOrd="0" presId="urn:microsoft.com/office/officeart/2005/8/layout/radial4"/>
    <dgm:cxn modelId="{EF90E7B0-F66F-44B6-ACEA-44AF184BF936}" type="presOf" srcId="{AF32E153-8235-4BBA-94DB-F66B1C62A113}" destId="{F1DA3C20-624B-43CD-8CEF-CF17E6CDA494}" srcOrd="0" destOrd="0" presId="urn:microsoft.com/office/officeart/2005/8/layout/radial4"/>
    <dgm:cxn modelId="{A0E5CCE1-898D-4719-B6B4-069200260A1F}" type="presOf" srcId="{8DC0EF4B-11DE-4093-AA36-588AE041DA54}" destId="{DB5DCD81-8751-4E92-B216-91973F704F97}" srcOrd="0" destOrd="0" presId="urn:microsoft.com/office/officeart/2005/8/layout/radial4"/>
    <dgm:cxn modelId="{9D53CD6C-D53C-423B-8CC9-6D7CACE65EC1}" srcId="{47E7016F-31E0-441C-BA99-EFD5337737DA}" destId="{954BA10A-322D-4169-A6B9-5B78E06601C2}" srcOrd="0" destOrd="0" parTransId="{8DC0EF4B-11DE-4093-AA36-588AE041DA54}" sibTransId="{0BD90233-8539-4945-90D1-B02B11DEECCA}"/>
    <dgm:cxn modelId="{6B10D829-BED8-4AEB-9E24-358CBF716284}" type="presOf" srcId="{B7AA1CF0-DB07-4762-8485-8FA8ADD64D1C}" destId="{959E645A-038F-4F75-974E-3CEE74A528CE}" srcOrd="0" destOrd="0" presId="urn:microsoft.com/office/officeart/2005/8/layout/radial4"/>
    <dgm:cxn modelId="{F4DC505E-9141-4F41-842E-37B493DC4D93}" srcId="{47E7016F-31E0-441C-BA99-EFD5337737DA}" destId="{BF9C0A8C-C85E-45A4-8BDE-CEF6CE372364}" srcOrd="2" destOrd="0" parTransId="{B85FCE64-D545-427A-82F2-89ABFF0ECD72}" sibTransId="{209C8E09-CFA3-49FE-9A05-58061091C7E3}"/>
    <dgm:cxn modelId="{CF977493-F96A-40D4-8885-B8DC6BB96AA9}" srcId="{47E7016F-31E0-441C-BA99-EFD5337737DA}" destId="{AF32E153-8235-4BBA-94DB-F66B1C62A113}" srcOrd="3" destOrd="0" parTransId="{5FEA25E0-3C36-4129-B838-A74A84A566E6}" sibTransId="{53703176-104F-4304-AC73-A37E9B8D5F20}"/>
    <dgm:cxn modelId="{4AEA32FE-0A42-40C0-B84C-687CF4D1FB97}" srcId="{B87633C6-92BB-400C-B514-570A963E976E}" destId="{47E7016F-31E0-441C-BA99-EFD5337737DA}" srcOrd="0" destOrd="0" parTransId="{58709589-9426-4876-AFD5-519BBD6813F7}" sibTransId="{6B076123-BE6F-4EC4-86E5-CBED5966A12E}"/>
    <dgm:cxn modelId="{99A4C500-89D9-4B0C-9A87-07629E7E2483}" type="presOf" srcId="{47E7016F-31E0-441C-BA99-EFD5337737DA}" destId="{47A0FFD4-C482-4C1C-9E82-E1FA783456CF}" srcOrd="0" destOrd="0" presId="urn:microsoft.com/office/officeart/2005/8/layout/radial4"/>
    <dgm:cxn modelId="{54881AD4-3827-4D58-8EA4-2A7C4091B169}" type="presOf" srcId="{2EB23BD4-1757-4206-8FDA-621B083B2AE5}" destId="{DF9E60F6-42BF-4D23-AB27-65F75CBC9974}" srcOrd="0" destOrd="0" presId="urn:microsoft.com/office/officeart/2005/8/layout/radial4"/>
    <dgm:cxn modelId="{F1DF72B6-9C7A-4260-BAA9-339BF24ED0AE}" srcId="{47E7016F-31E0-441C-BA99-EFD5337737DA}" destId="{3D852406-04B2-4481-93CE-36EF30735D59}" srcOrd="4" destOrd="0" parTransId="{2EB23BD4-1757-4206-8FDA-621B083B2AE5}" sibTransId="{F5B5D363-44AE-4693-8CB3-3F6D4D849639}"/>
    <dgm:cxn modelId="{22B646ED-408C-4A78-AFE0-56F75925C47F}" type="presOf" srcId="{BF9C0A8C-C85E-45A4-8BDE-CEF6CE372364}" destId="{E80D7FC0-E6CD-4C82-88CF-EA58268D1DEE}" srcOrd="0" destOrd="0" presId="urn:microsoft.com/office/officeart/2005/8/layout/radial4"/>
    <dgm:cxn modelId="{131AD072-5EC9-434C-B7F5-D4E885F87786}" type="presOf" srcId="{3D852406-04B2-4481-93CE-36EF30735D59}" destId="{ADAFC36F-5DD8-4048-B136-16640BD923D0}" srcOrd="0" destOrd="0" presId="urn:microsoft.com/office/officeart/2005/8/layout/radial4"/>
    <dgm:cxn modelId="{B1B1CBCE-8CD1-455C-9282-2A8043F030F3}" type="presOf" srcId="{954BA10A-322D-4169-A6B9-5B78E06601C2}" destId="{16B836AD-06BA-4858-BA32-4AE7EBBADB8C}" srcOrd="0" destOrd="0" presId="urn:microsoft.com/office/officeart/2005/8/layout/radial4"/>
    <dgm:cxn modelId="{19A6C105-AFE2-425E-A516-555DAF12EFBC}" type="presOf" srcId="{602CBC14-E638-482B-95B8-A45C4567F2E6}" destId="{34254330-F6EB-40AD-9D1C-2310B278491F}" srcOrd="0" destOrd="0" presId="urn:microsoft.com/office/officeart/2005/8/layout/radial4"/>
    <dgm:cxn modelId="{12DEC957-C73C-42CD-B030-3EDA753E3184}" type="presOf" srcId="{B87633C6-92BB-400C-B514-570A963E976E}" destId="{02502E68-3421-4FB0-ADE9-644FE44C2FF6}" srcOrd="0" destOrd="0" presId="urn:microsoft.com/office/officeart/2005/8/layout/radial4"/>
    <dgm:cxn modelId="{5240E47C-CEC9-4D74-A2AC-FAFA856E9F8B}" type="presOf" srcId="{B85FCE64-D545-427A-82F2-89ABFF0ECD72}" destId="{19B68D80-FDC8-440D-A355-1ABA4F86A8A8}" srcOrd="0" destOrd="0" presId="urn:microsoft.com/office/officeart/2005/8/layout/radial4"/>
    <dgm:cxn modelId="{0ABCD811-C0F4-4458-8710-8BA853AC6EA4}" srcId="{47E7016F-31E0-441C-BA99-EFD5337737DA}" destId="{B7AA1CF0-DB07-4762-8485-8FA8ADD64D1C}" srcOrd="1" destOrd="0" parTransId="{602CBC14-E638-482B-95B8-A45C4567F2E6}" sibTransId="{73709B14-13D1-45AD-9E88-A1104F31D1E0}"/>
    <dgm:cxn modelId="{A6B02677-5CBA-4F7D-A1E7-89C94D965324}" type="presParOf" srcId="{02502E68-3421-4FB0-ADE9-644FE44C2FF6}" destId="{47A0FFD4-C482-4C1C-9E82-E1FA783456CF}" srcOrd="0" destOrd="0" presId="urn:microsoft.com/office/officeart/2005/8/layout/radial4"/>
    <dgm:cxn modelId="{6043E9F9-8891-42F9-9874-27BE7A5A827E}" type="presParOf" srcId="{02502E68-3421-4FB0-ADE9-644FE44C2FF6}" destId="{DB5DCD81-8751-4E92-B216-91973F704F97}" srcOrd="1" destOrd="0" presId="urn:microsoft.com/office/officeart/2005/8/layout/radial4"/>
    <dgm:cxn modelId="{5BF013AB-6FCD-4F25-A953-9A465B655967}" type="presParOf" srcId="{02502E68-3421-4FB0-ADE9-644FE44C2FF6}" destId="{16B836AD-06BA-4858-BA32-4AE7EBBADB8C}" srcOrd="2" destOrd="0" presId="urn:microsoft.com/office/officeart/2005/8/layout/radial4"/>
    <dgm:cxn modelId="{DFE02B3C-3E63-4A09-BB7A-DD97A3B8A777}" type="presParOf" srcId="{02502E68-3421-4FB0-ADE9-644FE44C2FF6}" destId="{34254330-F6EB-40AD-9D1C-2310B278491F}" srcOrd="3" destOrd="0" presId="urn:microsoft.com/office/officeart/2005/8/layout/radial4"/>
    <dgm:cxn modelId="{0D89161F-2C90-472C-8406-DF57EB033F99}" type="presParOf" srcId="{02502E68-3421-4FB0-ADE9-644FE44C2FF6}" destId="{959E645A-038F-4F75-974E-3CEE74A528CE}" srcOrd="4" destOrd="0" presId="urn:microsoft.com/office/officeart/2005/8/layout/radial4"/>
    <dgm:cxn modelId="{23DBB3E9-939D-4CD5-B800-D2E892C17085}" type="presParOf" srcId="{02502E68-3421-4FB0-ADE9-644FE44C2FF6}" destId="{19B68D80-FDC8-440D-A355-1ABA4F86A8A8}" srcOrd="5" destOrd="0" presId="urn:microsoft.com/office/officeart/2005/8/layout/radial4"/>
    <dgm:cxn modelId="{5429D7A2-93B4-4233-A114-AFDB66079B5F}" type="presParOf" srcId="{02502E68-3421-4FB0-ADE9-644FE44C2FF6}" destId="{E80D7FC0-E6CD-4C82-88CF-EA58268D1DEE}" srcOrd="6" destOrd="0" presId="urn:microsoft.com/office/officeart/2005/8/layout/radial4"/>
    <dgm:cxn modelId="{2C9C9541-0005-40E1-9AFC-EFA6CE649913}" type="presParOf" srcId="{02502E68-3421-4FB0-ADE9-644FE44C2FF6}" destId="{F1932C8E-74E8-470D-B7D4-E5651439DEB4}" srcOrd="7" destOrd="0" presId="urn:microsoft.com/office/officeart/2005/8/layout/radial4"/>
    <dgm:cxn modelId="{072E7B01-7031-4E83-949E-107746EC7610}" type="presParOf" srcId="{02502E68-3421-4FB0-ADE9-644FE44C2FF6}" destId="{F1DA3C20-624B-43CD-8CEF-CF17E6CDA494}" srcOrd="8" destOrd="0" presId="urn:microsoft.com/office/officeart/2005/8/layout/radial4"/>
    <dgm:cxn modelId="{B4044245-3814-4BEB-B10B-4335DEBA3E71}" type="presParOf" srcId="{02502E68-3421-4FB0-ADE9-644FE44C2FF6}" destId="{DF9E60F6-42BF-4D23-AB27-65F75CBC9974}" srcOrd="9" destOrd="0" presId="urn:microsoft.com/office/officeart/2005/8/layout/radial4"/>
    <dgm:cxn modelId="{FD025554-8E6B-49EC-806C-27BE97AD2867}" type="presParOf" srcId="{02502E68-3421-4FB0-ADE9-644FE44C2FF6}" destId="{ADAFC36F-5DD8-4048-B136-16640BD923D0}"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165035-33C5-4F0D-B872-FF2162FB5377}" type="doc">
      <dgm:prSet loTypeId="urn:microsoft.com/office/officeart/2005/8/layout/vList5" loCatId="list" qsTypeId="urn:microsoft.com/office/officeart/2005/8/quickstyle/simple1" qsCatId="simple" csTypeId="urn:microsoft.com/office/officeart/2005/8/colors/colorful1#3" csCatId="colorful" phldr="1"/>
      <dgm:spPr/>
      <dgm:t>
        <a:bodyPr/>
        <a:lstStyle/>
        <a:p>
          <a:endParaRPr lang="es-MX"/>
        </a:p>
      </dgm:t>
    </dgm:pt>
    <dgm:pt modelId="{72FD7FB3-59B1-4293-B212-C85C6E5CBB73}">
      <dgm:prSet phldrT="[Texto]"/>
      <dgm:spPr/>
      <dgm:t>
        <a:bodyPr/>
        <a:lstStyle/>
        <a:p>
          <a:r>
            <a:rPr lang="es-MX" dirty="0" smtClean="0"/>
            <a:t>Costos y beneficios directos</a:t>
          </a:r>
          <a:endParaRPr lang="es-MX" dirty="0"/>
        </a:p>
      </dgm:t>
    </dgm:pt>
    <dgm:pt modelId="{26FAD2D4-A9DB-469B-AF47-6B2C3EEC35ED}" type="parTrans" cxnId="{DE1C11ED-C0EF-4A55-9DA7-5BDCD0D60880}">
      <dgm:prSet/>
      <dgm:spPr/>
      <dgm:t>
        <a:bodyPr/>
        <a:lstStyle/>
        <a:p>
          <a:endParaRPr lang="es-MX"/>
        </a:p>
      </dgm:t>
    </dgm:pt>
    <dgm:pt modelId="{5D28FC49-742A-449F-ABCC-6569CC6C4F2C}" type="sibTrans" cxnId="{DE1C11ED-C0EF-4A55-9DA7-5BDCD0D60880}">
      <dgm:prSet/>
      <dgm:spPr/>
      <dgm:t>
        <a:bodyPr/>
        <a:lstStyle/>
        <a:p>
          <a:endParaRPr lang="es-MX"/>
        </a:p>
      </dgm:t>
    </dgm:pt>
    <dgm:pt modelId="{6F85162D-7BD0-4D7D-AFFC-0E16D53E51AD}">
      <dgm:prSet phldrT="[Texto]"/>
      <dgm:spPr/>
      <dgm:t>
        <a:bodyPr/>
        <a:lstStyle/>
        <a:p>
          <a:r>
            <a:rPr lang="es-MX" dirty="0" smtClean="0"/>
            <a:t>Empleo</a:t>
          </a:r>
          <a:endParaRPr lang="es-MX" dirty="0"/>
        </a:p>
      </dgm:t>
    </dgm:pt>
    <dgm:pt modelId="{B70E6469-6F61-454F-AA33-1A21C7D3588B}" type="parTrans" cxnId="{24F16B85-A32E-41CF-AE1B-779847F3DAF6}">
      <dgm:prSet/>
      <dgm:spPr/>
      <dgm:t>
        <a:bodyPr/>
        <a:lstStyle/>
        <a:p>
          <a:endParaRPr lang="es-MX"/>
        </a:p>
      </dgm:t>
    </dgm:pt>
    <dgm:pt modelId="{02307618-AC5E-488D-8ACB-6252E08BDDE8}" type="sibTrans" cxnId="{24F16B85-A32E-41CF-AE1B-779847F3DAF6}">
      <dgm:prSet/>
      <dgm:spPr/>
      <dgm:t>
        <a:bodyPr/>
        <a:lstStyle/>
        <a:p>
          <a:endParaRPr lang="es-MX"/>
        </a:p>
      </dgm:t>
    </dgm:pt>
    <dgm:pt modelId="{C7CE2D3F-1D5E-4305-B607-20D0CF357607}">
      <dgm:prSet phldrT="[Texto]"/>
      <dgm:spPr/>
      <dgm:t>
        <a:bodyPr/>
        <a:lstStyle/>
        <a:p>
          <a:r>
            <a:rPr lang="es-MX" dirty="0" smtClean="0"/>
            <a:t>Producción</a:t>
          </a:r>
          <a:endParaRPr lang="es-MX" dirty="0"/>
        </a:p>
      </dgm:t>
    </dgm:pt>
    <dgm:pt modelId="{697335F2-FE83-480E-B87C-D26B48AF2ED7}" type="parTrans" cxnId="{5E46764C-300F-4FFF-9154-3303C29098E6}">
      <dgm:prSet/>
      <dgm:spPr/>
      <dgm:t>
        <a:bodyPr/>
        <a:lstStyle/>
        <a:p>
          <a:endParaRPr lang="es-MX"/>
        </a:p>
      </dgm:t>
    </dgm:pt>
    <dgm:pt modelId="{4D2C8C6D-35F5-4A92-934F-C300193E43D5}" type="sibTrans" cxnId="{5E46764C-300F-4FFF-9154-3303C29098E6}">
      <dgm:prSet/>
      <dgm:spPr/>
      <dgm:t>
        <a:bodyPr/>
        <a:lstStyle/>
        <a:p>
          <a:endParaRPr lang="es-MX"/>
        </a:p>
      </dgm:t>
    </dgm:pt>
    <dgm:pt modelId="{2CEBEAD9-2B87-4125-A0DF-9483217F0B9F}">
      <dgm:prSet phldrT="[Texto]"/>
      <dgm:spPr/>
      <dgm:t>
        <a:bodyPr/>
        <a:lstStyle/>
        <a:p>
          <a:r>
            <a:rPr lang="es-MX" dirty="0" smtClean="0"/>
            <a:t>Costos y beneficios indirectos</a:t>
          </a:r>
          <a:endParaRPr lang="es-MX" dirty="0"/>
        </a:p>
      </dgm:t>
    </dgm:pt>
    <dgm:pt modelId="{C67AA490-850F-4CD6-A8F7-34D4E0C4E5E3}" type="parTrans" cxnId="{86ADA308-05A3-44AE-BB4F-56251EF0153D}">
      <dgm:prSet/>
      <dgm:spPr/>
      <dgm:t>
        <a:bodyPr/>
        <a:lstStyle/>
        <a:p>
          <a:endParaRPr lang="es-MX"/>
        </a:p>
      </dgm:t>
    </dgm:pt>
    <dgm:pt modelId="{98E88B77-4190-4A86-B0A3-E1390575CD2C}" type="sibTrans" cxnId="{86ADA308-05A3-44AE-BB4F-56251EF0153D}">
      <dgm:prSet/>
      <dgm:spPr/>
      <dgm:t>
        <a:bodyPr/>
        <a:lstStyle/>
        <a:p>
          <a:endParaRPr lang="es-MX"/>
        </a:p>
      </dgm:t>
    </dgm:pt>
    <dgm:pt modelId="{591F1410-66F8-46C8-9D62-431DD1BB1385}">
      <dgm:prSet phldrT="[Texto]"/>
      <dgm:spPr/>
      <dgm:t>
        <a:bodyPr/>
        <a:lstStyle/>
        <a:p>
          <a:r>
            <a:rPr lang="es-MX" dirty="0" smtClean="0"/>
            <a:t>Generación de eslabonamientos</a:t>
          </a:r>
          <a:endParaRPr lang="es-MX" dirty="0"/>
        </a:p>
      </dgm:t>
    </dgm:pt>
    <dgm:pt modelId="{12693F16-3D53-469C-B75A-98DCF272E72A}" type="parTrans" cxnId="{4D77F678-AEDA-442E-9E34-6436F593B8C4}">
      <dgm:prSet/>
      <dgm:spPr/>
      <dgm:t>
        <a:bodyPr/>
        <a:lstStyle/>
        <a:p>
          <a:endParaRPr lang="es-MX"/>
        </a:p>
      </dgm:t>
    </dgm:pt>
    <dgm:pt modelId="{A71989D3-D2C6-4EF8-AE4B-C893D486A123}" type="sibTrans" cxnId="{4D77F678-AEDA-442E-9E34-6436F593B8C4}">
      <dgm:prSet/>
      <dgm:spPr/>
      <dgm:t>
        <a:bodyPr/>
        <a:lstStyle/>
        <a:p>
          <a:endParaRPr lang="es-MX"/>
        </a:p>
      </dgm:t>
    </dgm:pt>
    <dgm:pt modelId="{4584BC2F-E242-40A4-953B-066C9A820A3A}">
      <dgm:prSet phldrT="[Texto]"/>
      <dgm:spPr/>
      <dgm:t>
        <a:bodyPr/>
        <a:lstStyle/>
        <a:p>
          <a:r>
            <a:rPr lang="es-MX" dirty="0" smtClean="0"/>
            <a:t>Muerte de otros productos o empresas</a:t>
          </a:r>
          <a:endParaRPr lang="es-MX" dirty="0"/>
        </a:p>
      </dgm:t>
    </dgm:pt>
    <dgm:pt modelId="{F8F312AD-F52B-423A-9810-2461621DF00D}" type="parTrans" cxnId="{98F3FF2F-58C7-44F9-B758-DC50A99DA300}">
      <dgm:prSet/>
      <dgm:spPr/>
      <dgm:t>
        <a:bodyPr/>
        <a:lstStyle/>
        <a:p>
          <a:endParaRPr lang="es-MX"/>
        </a:p>
      </dgm:t>
    </dgm:pt>
    <dgm:pt modelId="{E2EF7523-EF1F-427B-B4BD-4AA7059DA571}" type="sibTrans" cxnId="{98F3FF2F-58C7-44F9-B758-DC50A99DA300}">
      <dgm:prSet/>
      <dgm:spPr/>
      <dgm:t>
        <a:bodyPr/>
        <a:lstStyle/>
        <a:p>
          <a:endParaRPr lang="es-MX"/>
        </a:p>
      </dgm:t>
    </dgm:pt>
    <dgm:pt modelId="{C0848326-2B54-4CE0-A9BB-361D042C3CCC}">
      <dgm:prSet phldrT="[Texto]"/>
      <dgm:spPr/>
      <dgm:t>
        <a:bodyPr/>
        <a:lstStyle/>
        <a:p>
          <a:r>
            <a:rPr lang="es-MX" dirty="0" smtClean="0"/>
            <a:t>Costos y beneficios intangibles</a:t>
          </a:r>
          <a:endParaRPr lang="es-MX" dirty="0"/>
        </a:p>
      </dgm:t>
    </dgm:pt>
    <dgm:pt modelId="{BB3218D7-9245-48D8-A87E-4CE6910C10EA}" type="parTrans" cxnId="{699A7112-51DF-46A9-8E24-889535EBA57D}">
      <dgm:prSet/>
      <dgm:spPr/>
      <dgm:t>
        <a:bodyPr/>
        <a:lstStyle/>
        <a:p>
          <a:endParaRPr lang="es-MX"/>
        </a:p>
      </dgm:t>
    </dgm:pt>
    <dgm:pt modelId="{FB2983F0-BE81-4890-8335-332A2A67C0EF}" type="sibTrans" cxnId="{699A7112-51DF-46A9-8E24-889535EBA57D}">
      <dgm:prSet/>
      <dgm:spPr/>
      <dgm:t>
        <a:bodyPr/>
        <a:lstStyle/>
        <a:p>
          <a:endParaRPr lang="es-MX"/>
        </a:p>
      </dgm:t>
    </dgm:pt>
    <dgm:pt modelId="{2D07752F-F378-4404-998F-400BBF59BCE2}">
      <dgm:prSet phldrT="[Texto]"/>
      <dgm:spPr/>
      <dgm:t>
        <a:bodyPr/>
        <a:lstStyle/>
        <a:p>
          <a:r>
            <a:rPr lang="es-MX" dirty="0" smtClean="0"/>
            <a:t>Cambio de hábitos</a:t>
          </a:r>
          <a:endParaRPr lang="es-MX" dirty="0"/>
        </a:p>
      </dgm:t>
    </dgm:pt>
    <dgm:pt modelId="{5E2216B7-076F-4BFF-BBFC-EB61F8E27D60}" type="parTrans" cxnId="{8523BCE3-EC41-4428-BC96-7E30E2DC1AC0}">
      <dgm:prSet/>
      <dgm:spPr/>
      <dgm:t>
        <a:bodyPr/>
        <a:lstStyle/>
        <a:p>
          <a:endParaRPr lang="es-MX"/>
        </a:p>
      </dgm:t>
    </dgm:pt>
    <dgm:pt modelId="{298682CC-70A3-4859-8E9D-8B6EC23BED1C}" type="sibTrans" cxnId="{8523BCE3-EC41-4428-BC96-7E30E2DC1AC0}">
      <dgm:prSet/>
      <dgm:spPr/>
      <dgm:t>
        <a:bodyPr/>
        <a:lstStyle/>
        <a:p>
          <a:endParaRPr lang="es-MX"/>
        </a:p>
      </dgm:t>
    </dgm:pt>
    <dgm:pt modelId="{C97B7A3D-240E-4A72-84E9-C9160E8542E8}">
      <dgm:prSet phldrT="[Texto]"/>
      <dgm:spPr/>
      <dgm:t>
        <a:bodyPr/>
        <a:lstStyle/>
        <a:p>
          <a:r>
            <a:rPr lang="es-MX" dirty="0" smtClean="0"/>
            <a:t>Modificación de valores</a:t>
          </a:r>
          <a:endParaRPr lang="es-MX" dirty="0"/>
        </a:p>
      </dgm:t>
    </dgm:pt>
    <dgm:pt modelId="{B28B89B5-2540-4A04-8457-B5A6BA16BC8F}" type="parTrans" cxnId="{13EBB0EE-E9F3-4559-80F8-36A96F4BBA64}">
      <dgm:prSet/>
      <dgm:spPr/>
      <dgm:t>
        <a:bodyPr/>
        <a:lstStyle/>
        <a:p>
          <a:endParaRPr lang="es-MX"/>
        </a:p>
      </dgm:t>
    </dgm:pt>
    <dgm:pt modelId="{5C42144F-B3BF-4D9E-948F-01F58BCD2C72}" type="sibTrans" cxnId="{13EBB0EE-E9F3-4559-80F8-36A96F4BBA64}">
      <dgm:prSet/>
      <dgm:spPr/>
      <dgm:t>
        <a:bodyPr/>
        <a:lstStyle/>
        <a:p>
          <a:endParaRPr lang="es-MX"/>
        </a:p>
      </dgm:t>
    </dgm:pt>
    <dgm:pt modelId="{ECCCBD69-C136-49E1-95A0-739C4FC5AAE4}">
      <dgm:prSet phldrT="[Texto]"/>
      <dgm:spPr/>
      <dgm:t>
        <a:bodyPr/>
        <a:lstStyle/>
        <a:p>
          <a:r>
            <a:rPr lang="es-MX" dirty="0" smtClean="0"/>
            <a:t>Ingreso</a:t>
          </a:r>
          <a:endParaRPr lang="es-MX" dirty="0"/>
        </a:p>
      </dgm:t>
    </dgm:pt>
    <dgm:pt modelId="{377AA3F9-AE17-4014-A7DC-B5EA2E2F7913}" type="parTrans" cxnId="{BA2198F8-30A1-44C4-B1A9-442F38F115AC}">
      <dgm:prSet/>
      <dgm:spPr/>
      <dgm:t>
        <a:bodyPr/>
        <a:lstStyle/>
        <a:p>
          <a:endParaRPr lang="es-MX"/>
        </a:p>
      </dgm:t>
    </dgm:pt>
    <dgm:pt modelId="{2E1B07F9-9CD0-43B1-91B6-F5D746F1A8A5}" type="sibTrans" cxnId="{BA2198F8-30A1-44C4-B1A9-442F38F115AC}">
      <dgm:prSet/>
      <dgm:spPr/>
      <dgm:t>
        <a:bodyPr/>
        <a:lstStyle/>
        <a:p>
          <a:endParaRPr lang="es-MX"/>
        </a:p>
      </dgm:t>
    </dgm:pt>
    <dgm:pt modelId="{34B84A66-0E8A-43DC-8F01-E96100887D8A}">
      <dgm:prSet phldrT="[Texto]"/>
      <dgm:spPr/>
      <dgm:t>
        <a:bodyPr/>
        <a:lstStyle/>
        <a:p>
          <a:r>
            <a:rPr lang="es-MX" dirty="0" smtClean="0"/>
            <a:t>Movimiento en la cultura</a:t>
          </a:r>
          <a:endParaRPr lang="es-MX" dirty="0"/>
        </a:p>
      </dgm:t>
    </dgm:pt>
    <dgm:pt modelId="{76A4328B-CA86-4D52-A79D-389A163AF0DF}" type="parTrans" cxnId="{19A0D84B-6AAF-4F98-9172-14F115555A7D}">
      <dgm:prSet/>
      <dgm:spPr/>
      <dgm:t>
        <a:bodyPr/>
        <a:lstStyle/>
        <a:p>
          <a:endParaRPr lang="es-MX"/>
        </a:p>
      </dgm:t>
    </dgm:pt>
    <dgm:pt modelId="{9DAC46F4-7F9B-4E19-B460-D0DC02B04DC2}" type="sibTrans" cxnId="{19A0D84B-6AAF-4F98-9172-14F115555A7D}">
      <dgm:prSet/>
      <dgm:spPr/>
      <dgm:t>
        <a:bodyPr/>
        <a:lstStyle/>
        <a:p>
          <a:endParaRPr lang="es-MX"/>
        </a:p>
      </dgm:t>
    </dgm:pt>
    <dgm:pt modelId="{C14931D5-D09A-4C6E-9B2F-3CB4B7CD1372}" type="pres">
      <dgm:prSet presAssocID="{37165035-33C5-4F0D-B872-FF2162FB5377}" presName="Name0" presStyleCnt="0">
        <dgm:presLayoutVars>
          <dgm:dir/>
          <dgm:animLvl val="lvl"/>
          <dgm:resizeHandles val="exact"/>
        </dgm:presLayoutVars>
      </dgm:prSet>
      <dgm:spPr/>
      <dgm:t>
        <a:bodyPr/>
        <a:lstStyle/>
        <a:p>
          <a:endParaRPr lang="es-MX"/>
        </a:p>
      </dgm:t>
    </dgm:pt>
    <dgm:pt modelId="{98871A92-FC21-4570-BDBE-6CAC2340B2E2}" type="pres">
      <dgm:prSet presAssocID="{72FD7FB3-59B1-4293-B212-C85C6E5CBB73}" presName="linNode" presStyleCnt="0"/>
      <dgm:spPr/>
    </dgm:pt>
    <dgm:pt modelId="{0313DD46-9014-40D8-87B2-2340E16ED376}" type="pres">
      <dgm:prSet presAssocID="{72FD7FB3-59B1-4293-B212-C85C6E5CBB73}" presName="parentText" presStyleLbl="node1" presStyleIdx="0" presStyleCnt="3">
        <dgm:presLayoutVars>
          <dgm:chMax val="1"/>
          <dgm:bulletEnabled val="1"/>
        </dgm:presLayoutVars>
      </dgm:prSet>
      <dgm:spPr/>
      <dgm:t>
        <a:bodyPr/>
        <a:lstStyle/>
        <a:p>
          <a:endParaRPr lang="es-MX"/>
        </a:p>
      </dgm:t>
    </dgm:pt>
    <dgm:pt modelId="{9B640696-42CB-405C-AE22-A2532C1FAB5A}" type="pres">
      <dgm:prSet presAssocID="{72FD7FB3-59B1-4293-B212-C85C6E5CBB73}" presName="descendantText" presStyleLbl="alignAccFollowNode1" presStyleIdx="0" presStyleCnt="3">
        <dgm:presLayoutVars>
          <dgm:bulletEnabled val="1"/>
        </dgm:presLayoutVars>
      </dgm:prSet>
      <dgm:spPr/>
      <dgm:t>
        <a:bodyPr/>
        <a:lstStyle/>
        <a:p>
          <a:endParaRPr lang="es-MX"/>
        </a:p>
      </dgm:t>
    </dgm:pt>
    <dgm:pt modelId="{5EB49350-3BDE-4088-B965-AC3FF65A1F5C}" type="pres">
      <dgm:prSet presAssocID="{5D28FC49-742A-449F-ABCC-6569CC6C4F2C}" presName="sp" presStyleCnt="0"/>
      <dgm:spPr/>
    </dgm:pt>
    <dgm:pt modelId="{5714CA42-14A5-45C6-ABF9-E053C445CB08}" type="pres">
      <dgm:prSet presAssocID="{2CEBEAD9-2B87-4125-A0DF-9483217F0B9F}" presName="linNode" presStyleCnt="0"/>
      <dgm:spPr/>
    </dgm:pt>
    <dgm:pt modelId="{F9EB6CA2-9388-48AD-989A-E363820A7E86}" type="pres">
      <dgm:prSet presAssocID="{2CEBEAD9-2B87-4125-A0DF-9483217F0B9F}" presName="parentText" presStyleLbl="node1" presStyleIdx="1" presStyleCnt="3">
        <dgm:presLayoutVars>
          <dgm:chMax val="1"/>
          <dgm:bulletEnabled val="1"/>
        </dgm:presLayoutVars>
      </dgm:prSet>
      <dgm:spPr/>
      <dgm:t>
        <a:bodyPr/>
        <a:lstStyle/>
        <a:p>
          <a:endParaRPr lang="es-MX"/>
        </a:p>
      </dgm:t>
    </dgm:pt>
    <dgm:pt modelId="{9D557354-1147-4B45-8473-4B6C9363DFCA}" type="pres">
      <dgm:prSet presAssocID="{2CEBEAD9-2B87-4125-A0DF-9483217F0B9F}" presName="descendantText" presStyleLbl="alignAccFollowNode1" presStyleIdx="1" presStyleCnt="3">
        <dgm:presLayoutVars>
          <dgm:bulletEnabled val="1"/>
        </dgm:presLayoutVars>
      </dgm:prSet>
      <dgm:spPr/>
      <dgm:t>
        <a:bodyPr/>
        <a:lstStyle/>
        <a:p>
          <a:endParaRPr lang="es-MX"/>
        </a:p>
      </dgm:t>
    </dgm:pt>
    <dgm:pt modelId="{538D0E81-C026-4B9A-AB04-D1E714E35D37}" type="pres">
      <dgm:prSet presAssocID="{98E88B77-4190-4A86-B0A3-E1390575CD2C}" presName="sp" presStyleCnt="0"/>
      <dgm:spPr/>
    </dgm:pt>
    <dgm:pt modelId="{7EB0621B-8F1F-4A83-9AEA-C4D94D0ED7EE}" type="pres">
      <dgm:prSet presAssocID="{C0848326-2B54-4CE0-A9BB-361D042C3CCC}" presName="linNode" presStyleCnt="0"/>
      <dgm:spPr/>
    </dgm:pt>
    <dgm:pt modelId="{E7E24FD8-B50E-440B-8EEA-4EDEA692AAF9}" type="pres">
      <dgm:prSet presAssocID="{C0848326-2B54-4CE0-A9BB-361D042C3CCC}" presName="parentText" presStyleLbl="node1" presStyleIdx="2" presStyleCnt="3">
        <dgm:presLayoutVars>
          <dgm:chMax val="1"/>
          <dgm:bulletEnabled val="1"/>
        </dgm:presLayoutVars>
      </dgm:prSet>
      <dgm:spPr/>
      <dgm:t>
        <a:bodyPr/>
        <a:lstStyle/>
        <a:p>
          <a:endParaRPr lang="es-MX"/>
        </a:p>
      </dgm:t>
    </dgm:pt>
    <dgm:pt modelId="{D5BB6C22-CCEF-4D2A-B2F6-27F8D380CF28}" type="pres">
      <dgm:prSet presAssocID="{C0848326-2B54-4CE0-A9BB-361D042C3CCC}" presName="descendantText" presStyleLbl="alignAccFollowNode1" presStyleIdx="2" presStyleCnt="3">
        <dgm:presLayoutVars>
          <dgm:bulletEnabled val="1"/>
        </dgm:presLayoutVars>
      </dgm:prSet>
      <dgm:spPr/>
      <dgm:t>
        <a:bodyPr/>
        <a:lstStyle/>
        <a:p>
          <a:endParaRPr lang="es-MX"/>
        </a:p>
      </dgm:t>
    </dgm:pt>
  </dgm:ptLst>
  <dgm:cxnLst>
    <dgm:cxn modelId="{0D2DD0D3-7029-40D6-8BF3-0C95688331F4}" type="presOf" srcId="{C97B7A3D-240E-4A72-84E9-C9160E8542E8}" destId="{D5BB6C22-CCEF-4D2A-B2F6-27F8D380CF28}" srcOrd="0" destOrd="1" presId="urn:microsoft.com/office/officeart/2005/8/layout/vList5"/>
    <dgm:cxn modelId="{22ECC89E-102F-40FA-B39A-0697A6C6F0FE}" type="presOf" srcId="{C7CE2D3F-1D5E-4305-B607-20D0CF357607}" destId="{9B640696-42CB-405C-AE22-A2532C1FAB5A}" srcOrd="0" destOrd="1" presId="urn:microsoft.com/office/officeart/2005/8/layout/vList5"/>
    <dgm:cxn modelId="{DE1C11ED-C0EF-4A55-9DA7-5BDCD0D60880}" srcId="{37165035-33C5-4F0D-B872-FF2162FB5377}" destId="{72FD7FB3-59B1-4293-B212-C85C6E5CBB73}" srcOrd="0" destOrd="0" parTransId="{26FAD2D4-A9DB-469B-AF47-6B2C3EEC35ED}" sibTransId="{5D28FC49-742A-449F-ABCC-6569CC6C4F2C}"/>
    <dgm:cxn modelId="{8523BCE3-EC41-4428-BC96-7E30E2DC1AC0}" srcId="{C0848326-2B54-4CE0-A9BB-361D042C3CCC}" destId="{2D07752F-F378-4404-998F-400BBF59BCE2}" srcOrd="0" destOrd="0" parTransId="{5E2216B7-076F-4BFF-BBFC-EB61F8E27D60}" sibTransId="{298682CC-70A3-4859-8E9D-8B6EC23BED1C}"/>
    <dgm:cxn modelId="{63FC025D-BC42-4371-86AA-1F0A145343F0}" type="presOf" srcId="{2D07752F-F378-4404-998F-400BBF59BCE2}" destId="{D5BB6C22-CCEF-4D2A-B2F6-27F8D380CF28}" srcOrd="0" destOrd="0" presId="urn:microsoft.com/office/officeart/2005/8/layout/vList5"/>
    <dgm:cxn modelId="{4D77F678-AEDA-442E-9E34-6436F593B8C4}" srcId="{2CEBEAD9-2B87-4125-A0DF-9483217F0B9F}" destId="{591F1410-66F8-46C8-9D62-431DD1BB1385}" srcOrd="0" destOrd="0" parTransId="{12693F16-3D53-469C-B75A-98DCF272E72A}" sibTransId="{A71989D3-D2C6-4EF8-AE4B-C893D486A123}"/>
    <dgm:cxn modelId="{BA2198F8-30A1-44C4-B1A9-442F38F115AC}" srcId="{72FD7FB3-59B1-4293-B212-C85C6E5CBB73}" destId="{ECCCBD69-C136-49E1-95A0-739C4FC5AAE4}" srcOrd="2" destOrd="0" parTransId="{377AA3F9-AE17-4014-A7DC-B5EA2E2F7913}" sibTransId="{2E1B07F9-9CD0-43B1-91B6-F5D746F1A8A5}"/>
    <dgm:cxn modelId="{96B03913-1CA4-4B4B-BAAA-5CDFEC60C102}" type="presOf" srcId="{2CEBEAD9-2B87-4125-A0DF-9483217F0B9F}" destId="{F9EB6CA2-9388-48AD-989A-E363820A7E86}" srcOrd="0" destOrd="0" presId="urn:microsoft.com/office/officeart/2005/8/layout/vList5"/>
    <dgm:cxn modelId="{5E46764C-300F-4FFF-9154-3303C29098E6}" srcId="{72FD7FB3-59B1-4293-B212-C85C6E5CBB73}" destId="{C7CE2D3F-1D5E-4305-B607-20D0CF357607}" srcOrd="1" destOrd="0" parTransId="{697335F2-FE83-480E-B87C-D26B48AF2ED7}" sibTransId="{4D2C8C6D-35F5-4A92-934F-C300193E43D5}"/>
    <dgm:cxn modelId="{ECC53B1C-2984-4201-AFBE-57CEBF70E95E}" type="presOf" srcId="{34B84A66-0E8A-43DC-8F01-E96100887D8A}" destId="{D5BB6C22-CCEF-4D2A-B2F6-27F8D380CF28}" srcOrd="0" destOrd="2" presId="urn:microsoft.com/office/officeart/2005/8/layout/vList5"/>
    <dgm:cxn modelId="{F8B240D4-5336-4CA5-9ABE-644145103BC3}" type="presOf" srcId="{C0848326-2B54-4CE0-A9BB-361D042C3CCC}" destId="{E7E24FD8-B50E-440B-8EEA-4EDEA692AAF9}" srcOrd="0" destOrd="0" presId="urn:microsoft.com/office/officeart/2005/8/layout/vList5"/>
    <dgm:cxn modelId="{98F3FF2F-58C7-44F9-B758-DC50A99DA300}" srcId="{2CEBEAD9-2B87-4125-A0DF-9483217F0B9F}" destId="{4584BC2F-E242-40A4-953B-066C9A820A3A}" srcOrd="1" destOrd="0" parTransId="{F8F312AD-F52B-423A-9810-2461621DF00D}" sibTransId="{E2EF7523-EF1F-427B-B4BD-4AA7059DA571}"/>
    <dgm:cxn modelId="{13EBB0EE-E9F3-4559-80F8-36A96F4BBA64}" srcId="{C0848326-2B54-4CE0-A9BB-361D042C3CCC}" destId="{C97B7A3D-240E-4A72-84E9-C9160E8542E8}" srcOrd="1" destOrd="0" parTransId="{B28B89B5-2540-4A04-8457-B5A6BA16BC8F}" sibTransId="{5C42144F-B3BF-4D9E-948F-01F58BCD2C72}"/>
    <dgm:cxn modelId="{C081BE36-FA49-4991-8E36-58832A07979E}" type="presOf" srcId="{6F85162D-7BD0-4D7D-AFFC-0E16D53E51AD}" destId="{9B640696-42CB-405C-AE22-A2532C1FAB5A}" srcOrd="0" destOrd="0" presId="urn:microsoft.com/office/officeart/2005/8/layout/vList5"/>
    <dgm:cxn modelId="{D76B801F-3169-4B5B-A523-9B456FCABF03}" type="presOf" srcId="{37165035-33C5-4F0D-B872-FF2162FB5377}" destId="{C14931D5-D09A-4C6E-9B2F-3CB4B7CD1372}" srcOrd="0" destOrd="0" presId="urn:microsoft.com/office/officeart/2005/8/layout/vList5"/>
    <dgm:cxn modelId="{86ADA308-05A3-44AE-BB4F-56251EF0153D}" srcId="{37165035-33C5-4F0D-B872-FF2162FB5377}" destId="{2CEBEAD9-2B87-4125-A0DF-9483217F0B9F}" srcOrd="1" destOrd="0" parTransId="{C67AA490-850F-4CD6-A8F7-34D4E0C4E5E3}" sibTransId="{98E88B77-4190-4A86-B0A3-E1390575CD2C}"/>
    <dgm:cxn modelId="{F0C565CF-DE14-47C3-AE51-769E75AD6789}" type="presOf" srcId="{591F1410-66F8-46C8-9D62-431DD1BB1385}" destId="{9D557354-1147-4B45-8473-4B6C9363DFCA}" srcOrd="0" destOrd="0" presId="urn:microsoft.com/office/officeart/2005/8/layout/vList5"/>
    <dgm:cxn modelId="{2E0E104D-C1A4-471D-885C-8AD05C3B5A67}" type="presOf" srcId="{ECCCBD69-C136-49E1-95A0-739C4FC5AAE4}" destId="{9B640696-42CB-405C-AE22-A2532C1FAB5A}" srcOrd="0" destOrd="2" presId="urn:microsoft.com/office/officeart/2005/8/layout/vList5"/>
    <dgm:cxn modelId="{790EA950-B689-4F03-B1D7-F92E4164E6D7}" type="presOf" srcId="{72FD7FB3-59B1-4293-B212-C85C6E5CBB73}" destId="{0313DD46-9014-40D8-87B2-2340E16ED376}" srcOrd="0" destOrd="0" presId="urn:microsoft.com/office/officeart/2005/8/layout/vList5"/>
    <dgm:cxn modelId="{6044FF09-135D-4927-849D-3367EC1DCC1F}" type="presOf" srcId="{4584BC2F-E242-40A4-953B-066C9A820A3A}" destId="{9D557354-1147-4B45-8473-4B6C9363DFCA}" srcOrd="0" destOrd="1" presId="urn:microsoft.com/office/officeart/2005/8/layout/vList5"/>
    <dgm:cxn modelId="{24F16B85-A32E-41CF-AE1B-779847F3DAF6}" srcId="{72FD7FB3-59B1-4293-B212-C85C6E5CBB73}" destId="{6F85162D-7BD0-4D7D-AFFC-0E16D53E51AD}" srcOrd="0" destOrd="0" parTransId="{B70E6469-6F61-454F-AA33-1A21C7D3588B}" sibTransId="{02307618-AC5E-488D-8ACB-6252E08BDDE8}"/>
    <dgm:cxn modelId="{19A0D84B-6AAF-4F98-9172-14F115555A7D}" srcId="{C0848326-2B54-4CE0-A9BB-361D042C3CCC}" destId="{34B84A66-0E8A-43DC-8F01-E96100887D8A}" srcOrd="2" destOrd="0" parTransId="{76A4328B-CA86-4D52-A79D-389A163AF0DF}" sibTransId="{9DAC46F4-7F9B-4E19-B460-D0DC02B04DC2}"/>
    <dgm:cxn modelId="{699A7112-51DF-46A9-8E24-889535EBA57D}" srcId="{37165035-33C5-4F0D-B872-FF2162FB5377}" destId="{C0848326-2B54-4CE0-A9BB-361D042C3CCC}" srcOrd="2" destOrd="0" parTransId="{BB3218D7-9245-48D8-A87E-4CE6910C10EA}" sibTransId="{FB2983F0-BE81-4890-8335-332A2A67C0EF}"/>
    <dgm:cxn modelId="{8CBEA966-FEB3-4C46-B2F9-99F7DDA42CE0}" type="presParOf" srcId="{C14931D5-D09A-4C6E-9B2F-3CB4B7CD1372}" destId="{98871A92-FC21-4570-BDBE-6CAC2340B2E2}" srcOrd="0" destOrd="0" presId="urn:microsoft.com/office/officeart/2005/8/layout/vList5"/>
    <dgm:cxn modelId="{C9E845A4-A2ED-46DB-9261-777CDFF3DD56}" type="presParOf" srcId="{98871A92-FC21-4570-BDBE-6CAC2340B2E2}" destId="{0313DD46-9014-40D8-87B2-2340E16ED376}" srcOrd="0" destOrd="0" presId="urn:microsoft.com/office/officeart/2005/8/layout/vList5"/>
    <dgm:cxn modelId="{A31567F6-EC30-4EB6-B38B-9797E837FCA4}" type="presParOf" srcId="{98871A92-FC21-4570-BDBE-6CAC2340B2E2}" destId="{9B640696-42CB-405C-AE22-A2532C1FAB5A}" srcOrd="1" destOrd="0" presId="urn:microsoft.com/office/officeart/2005/8/layout/vList5"/>
    <dgm:cxn modelId="{5C9C629D-AE13-4BA4-A864-EB28B18E3F5B}" type="presParOf" srcId="{C14931D5-D09A-4C6E-9B2F-3CB4B7CD1372}" destId="{5EB49350-3BDE-4088-B965-AC3FF65A1F5C}" srcOrd="1" destOrd="0" presId="urn:microsoft.com/office/officeart/2005/8/layout/vList5"/>
    <dgm:cxn modelId="{4AB4A88A-F9C0-4EF1-A29C-647A2CCF697C}" type="presParOf" srcId="{C14931D5-D09A-4C6E-9B2F-3CB4B7CD1372}" destId="{5714CA42-14A5-45C6-ABF9-E053C445CB08}" srcOrd="2" destOrd="0" presId="urn:microsoft.com/office/officeart/2005/8/layout/vList5"/>
    <dgm:cxn modelId="{DD66F16A-4E51-4298-9218-F6BD023B2522}" type="presParOf" srcId="{5714CA42-14A5-45C6-ABF9-E053C445CB08}" destId="{F9EB6CA2-9388-48AD-989A-E363820A7E86}" srcOrd="0" destOrd="0" presId="urn:microsoft.com/office/officeart/2005/8/layout/vList5"/>
    <dgm:cxn modelId="{73F89C36-03E1-482D-94F2-7DDD3B604100}" type="presParOf" srcId="{5714CA42-14A5-45C6-ABF9-E053C445CB08}" destId="{9D557354-1147-4B45-8473-4B6C9363DFCA}" srcOrd="1" destOrd="0" presId="urn:microsoft.com/office/officeart/2005/8/layout/vList5"/>
    <dgm:cxn modelId="{C34912D9-6296-472F-A419-F58D26E797EA}" type="presParOf" srcId="{C14931D5-D09A-4C6E-9B2F-3CB4B7CD1372}" destId="{538D0E81-C026-4B9A-AB04-D1E714E35D37}" srcOrd="3" destOrd="0" presId="urn:microsoft.com/office/officeart/2005/8/layout/vList5"/>
    <dgm:cxn modelId="{382DA024-A0A1-472F-94D6-9FEF4AAA2BEB}" type="presParOf" srcId="{C14931D5-D09A-4C6E-9B2F-3CB4B7CD1372}" destId="{7EB0621B-8F1F-4A83-9AEA-C4D94D0ED7EE}" srcOrd="4" destOrd="0" presId="urn:microsoft.com/office/officeart/2005/8/layout/vList5"/>
    <dgm:cxn modelId="{119293C3-E3AF-444E-876F-0BED09AB751A}" type="presParOf" srcId="{7EB0621B-8F1F-4A83-9AEA-C4D94D0ED7EE}" destId="{E7E24FD8-B50E-440B-8EEA-4EDEA692AAF9}" srcOrd="0" destOrd="0" presId="urn:microsoft.com/office/officeart/2005/8/layout/vList5"/>
    <dgm:cxn modelId="{AA9AD264-3C5E-4DE0-8103-16595D2A8A75}" type="presParOf" srcId="{7EB0621B-8F1F-4A83-9AEA-C4D94D0ED7EE}" destId="{D5BB6C22-CCEF-4D2A-B2F6-27F8D380CF2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5FE5530-4D6B-4736-B287-D469B374D68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4D764F13-36B7-43F5-876C-04F3D66089FE}">
      <dgm:prSet phldrT="[Texto]" custT="1"/>
      <dgm:spPr/>
      <dgm:t>
        <a:bodyPr/>
        <a:lstStyle/>
        <a:p>
          <a:r>
            <a:rPr lang="es-MX" sz="2800" dirty="0" smtClean="0"/>
            <a:t>Costos y beneficios directos</a:t>
          </a:r>
          <a:endParaRPr lang="es-MX" sz="2800" dirty="0"/>
        </a:p>
      </dgm:t>
    </dgm:pt>
    <dgm:pt modelId="{CBD1CB5D-15AF-4515-A2AF-6F476C35806B}" type="parTrans" cxnId="{2430B8BC-1559-437D-A66F-B38EC111ECE4}">
      <dgm:prSet/>
      <dgm:spPr/>
      <dgm:t>
        <a:bodyPr/>
        <a:lstStyle/>
        <a:p>
          <a:endParaRPr lang="es-MX"/>
        </a:p>
      </dgm:t>
    </dgm:pt>
    <dgm:pt modelId="{48D82525-63E5-4EE8-B9EC-EE4095B8415A}" type="sibTrans" cxnId="{2430B8BC-1559-437D-A66F-B38EC111ECE4}">
      <dgm:prSet/>
      <dgm:spPr/>
      <dgm:t>
        <a:bodyPr/>
        <a:lstStyle/>
        <a:p>
          <a:endParaRPr lang="es-MX"/>
        </a:p>
      </dgm:t>
    </dgm:pt>
    <dgm:pt modelId="{76445BCF-06F7-4DB3-92B5-986F2D779388}">
      <dgm:prSet phldrT="[Texto]"/>
      <dgm:spPr/>
      <dgm:t>
        <a:bodyPr/>
        <a:lstStyle/>
        <a:p>
          <a:r>
            <a:rPr lang="es-MX" dirty="0" smtClean="0"/>
            <a:t>Generación (o Ahorro) de emisión  Dióxido de carbono (cantidad de </a:t>
          </a:r>
          <a:r>
            <a:rPr lang="es-MX" dirty="0" err="1" smtClean="0"/>
            <a:t>Imecas</a:t>
          </a:r>
          <a:r>
            <a:rPr lang="es-MX" dirty="0" smtClean="0"/>
            <a:t>)</a:t>
          </a:r>
          <a:endParaRPr lang="es-MX" dirty="0"/>
        </a:p>
      </dgm:t>
    </dgm:pt>
    <dgm:pt modelId="{0B82A101-34E7-494F-8820-E29F3B6FE26E}" type="parTrans" cxnId="{79EA5670-30CD-4C41-97F2-665B8D4F74E6}">
      <dgm:prSet/>
      <dgm:spPr/>
      <dgm:t>
        <a:bodyPr/>
        <a:lstStyle/>
        <a:p>
          <a:endParaRPr lang="es-MX"/>
        </a:p>
      </dgm:t>
    </dgm:pt>
    <dgm:pt modelId="{F1DC8DF3-2C15-4D31-BE2D-D0068BBA633C}" type="sibTrans" cxnId="{79EA5670-30CD-4C41-97F2-665B8D4F74E6}">
      <dgm:prSet/>
      <dgm:spPr/>
      <dgm:t>
        <a:bodyPr/>
        <a:lstStyle/>
        <a:p>
          <a:endParaRPr lang="es-MX"/>
        </a:p>
      </dgm:t>
    </dgm:pt>
    <dgm:pt modelId="{E815DD13-D448-4667-9053-CCBA1D5C7F53}">
      <dgm:prSet phldrT="[Texto]"/>
      <dgm:spPr/>
      <dgm:t>
        <a:bodyPr/>
        <a:lstStyle/>
        <a:p>
          <a:r>
            <a:rPr lang="es-MX" dirty="0" smtClean="0"/>
            <a:t>Generación de residuos sólidos (</a:t>
          </a:r>
          <a:r>
            <a:rPr lang="es-MX" dirty="0" err="1" smtClean="0"/>
            <a:t>cant</a:t>
          </a:r>
          <a:r>
            <a:rPr lang="es-MX" dirty="0" smtClean="0"/>
            <a:t>./ton/día</a:t>
          </a:r>
          <a:endParaRPr lang="es-MX" dirty="0"/>
        </a:p>
      </dgm:t>
    </dgm:pt>
    <dgm:pt modelId="{EF8C7468-2E66-4BB8-AFBB-2AE544787AEB}" type="parTrans" cxnId="{675FF7DA-63FD-4C37-9DD6-AAC0F0EAF436}">
      <dgm:prSet/>
      <dgm:spPr/>
      <dgm:t>
        <a:bodyPr/>
        <a:lstStyle/>
        <a:p>
          <a:endParaRPr lang="es-MX"/>
        </a:p>
      </dgm:t>
    </dgm:pt>
    <dgm:pt modelId="{1E466F59-5E55-4000-A56D-B748C02414C9}" type="sibTrans" cxnId="{675FF7DA-63FD-4C37-9DD6-AAC0F0EAF436}">
      <dgm:prSet/>
      <dgm:spPr/>
      <dgm:t>
        <a:bodyPr/>
        <a:lstStyle/>
        <a:p>
          <a:endParaRPr lang="es-MX"/>
        </a:p>
      </dgm:t>
    </dgm:pt>
    <dgm:pt modelId="{4AE03FA7-3D47-401A-BD2B-A0DDD6B8CB1E}">
      <dgm:prSet phldrT="[Texto]" custT="1"/>
      <dgm:spPr/>
      <dgm:t>
        <a:bodyPr/>
        <a:lstStyle/>
        <a:p>
          <a:r>
            <a:rPr lang="es-MX" sz="2400" dirty="0" smtClean="0"/>
            <a:t>Costos y Beneficios indirectos</a:t>
          </a:r>
          <a:endParaRPr lang="es-MX" sz="2400" dirty="0"/>
        </a:p>
      </dgm:t>
    </dgm:pt>
    <dgm:pt modelId="{7C80B73B-81B5-407B-84FB-CAE7B08DA0D3}" type="parTrans" cxnId="{7B3377B6-5CF2-40A0-BAF8-CB0D77C95691}">
      <dgm:prSet/>
      <dgm:spPr/>
      <dgm:t>
        <a:bodyPr/>
        <a:lstStyle/>
        <a:p>
          <a:endParaRPr lang="es-MX"/>
        </a:p>
      </dgm:t>
    </dgm:pt>
    <dgm:pt modelId="{22DD8964-3F43-4594-80C2-B8B233AD78D1}" type="sibTrans" cxnId="{7B3377B6-5CF2-40A0-BAF8-CB0D77C95691}">
      <dgm:prSet/>
      <dgm:spPr/>
      <dgm:t>
        <a:bodyPr/>
        <a:lstStyle/>
        <a:p>
          <a:endParaRPr lang="es-MX"/>
        </a:p>
      </dgm:t>
    </dgm:pt>
    <dgm:pt modelId="{C256AE16-37A2-41F4-B8BE-27EA8FA5384D}">
      <dgm:prSet phldrT="[Texto]"/>
      <dgm:spPr/>
      <dgm:t>
        <a:bodyPr/>
        <a:lstStyle/>
        <a:p>
          <a:r>
            <a:rPr lang="es-MX" dirty="0" smtClean="0"/>
            <a:t>Cantidad de personas enfermas por enfermedades estomacales relacionada con contaminación de agua</a:t>
          </a:r>
          <a:endParaRPr lang="es-MX" dirty="0"/>
        </a:p>
      </dgm:t>
    </dgm:pt>
    <dgm:pt modelId="{628C7FD4-343E-4715-A040-A823D3CA8AFA}" type="parTrans" cxnId="{5220A048-B509-4412-B952-FCC503E64D5D}">
      <dgm:prSet/>
      <dgm:spPr/>
      <dgm:t>
        <a:bodyPr/>
        <a:lstStyle/>
        <a:p>
          <a:endParaRPr lang="es-MX"/>
        </a:p>
      </dgm:t>
    </dgm:pt>
    <dgm:pt modelId="{AAD55EF5-03D5-4AA4-A0AD-200ACA8B6A81}" type="sibTrans" cxnId="{5220A048-B509-4412-B952-FCC503E64D5D}">
      <dgm:prSet/>
      <dgm:spPr/>
      <dgm:t>
        <a:bodyPr/>
        <a:lstStyle/>
        <a:p>
          <a:endParaRPr lang="es-MX"/>
        </a:p>
      </dgm:t>
    </dgm:pt>
    <dgm:pt modelId="{B50A850D-CB72-411C-91D1-DFB0E3B422CE}">
      <dgm:prSet phldrT="[Texto]" custT="1"/>
      <dgm:spPr/>
      <dgm:t>
        <a:bodyPr/>
        <a:lstStyle/>
        <a:p>
          <a:r>
            <a:rPr lang="es-MX" sz="2800" dirty="0" smtClean="0"/>
            <a:t>Costos y Beneficios intangibles</a:t>
          </a:r>
          <a:endParaRPr lang="es-MX" sz="2800" dirty="0"/>
        </a:p>
      </dgm:t>
    </dgm:pt>
    <dgm:pt modelId="{2AE316F9-5F94-496A-A01D-EC33CFE7D6DE}" type="parTrans" cxnId="{93C1CEEF-1BBD-4C4E-B7B8-B6FA84E3A6B5}">
      <dgm:prSet/>
      <dgm:spPr/>
      <dgm:t>
        <a:bodyPr/>
        <a:lstStyle/>
        <a:p>
          <a:endParaRPr lang="es-MX"/>
        </a:p>
      </dgm:t>
    </dgm:pt>
    <dgm:pt modelId="{EBFCC11C-EA16-41C6-B1E8-0ADB30164F97}" type="sibTrans" cxnId="{93C1CEEF-1BBD-4C4E-B7B8-B6FA84E3A6B5}">
      <dgm:prSet/>
      <dgm:spPr/>
      <dgm:t>
        <a:bodyPr/>
        <a:lstStyle/>
        <a:p>
          <a:endParaRPr lang="es-MX"/>
        </a:p>
      </dgm:t>
    </dgm:pt>
    <dgm:pt modelId="{03B66264-D6F1-4B58-B68F-C79C613E959A}">
      <dgm:prSet phldrT="[Texto]"/>
      <dgm:spPr/>
      <dgm:t>
        <a:bodyPr/>
        <a:lstStyle/>
        <a:p>
          <a:r>
            <a:rPr lang="es-MX" dirty="0" smtClean="0"/>
            <a:t>-No. de personas q reciben educación ambiental.</a:t>
          </a:r>
          <a:endParaRPr lang="es-MX" dirty="0"/>
        </a:p>
      </dgm:t>
    </dgm:pt>
    <dgm:pt modelId="{6CD76CFA-AAFE-4472-B694-461E6B7169CC}" type="parTrans" cxnId="{C56B2908-3828-456B-935D-E78C4F3F6CDF}">
      <dgm:prSet/>
      <dgm:spPr/>
      <dgm:t>
        <a:bodyPr/>
        <a:lstStyle/>
        <a:p>
          <a:endParaRPr lang="es-MX"/>
        </a:p>
      </dgm:t>
    </dgm:pt>
    <dgm:pt modelId="{4F284330-45EC-45E6-96FB-0E962619FF56}" type="sibTrans" cxnId="{C56B2908-3828-456B-935D-E78C4F3F6CDF}">
      <dgm:prSet/>
      <dgm:spPr/>
      <dgm:t>
        <a:bodyPr/>
        <a:lstStyle/>
        <a:p>
          <a:endParaRPr lang="es-MX"/>
        </a:p>
      </dgm:t>
    </dgm:pt>
    <dgm:pt modelId="{C49293B6-B2DC-4352-B74A-67C1CEBB7D3B}">
      <dgm:prSet phldrT="[Texto]"/>
      <dgm:spPr/>
      <dgm:t>
        <a:bodyPr/>
        <a:lstStyle/>
        <a:p>
          <a:r>
            <a:rPr lang="es-MX" dirty="0" smtClean="0"/>
            <a:t>Actitudes</a:t>
          </a:r>
          <a:endParaRPr lang="es-MX" dirty="0"/>
        </a:p>
      </dgm:t>
    </dgm:pt>
    <dgm:pt modelId="{8BBBB884-D543-46EB-8FD5-4101FB314F16}" type="parTrans" cxnId="{BF8DB356-6830-4960-AD7A-D171D6DC02B7}">
      <dgm:prSet/>
      <dgm:spPr/>
      <dgm:t>
        <a:bodyPr/>
        <a:lstStyle/>
        <a:p>
          <a:endParaRPr lang="es-MX"/>
        </a:p>
      </dgm:t>
    </dgm:pt>
    <dgm:pt modelId="{B0C1F5C0-CDA3-4B79-91F0-AF4C1F789A52}" type="sibTrans" cxnId="{BF8DB356-6830-4960-AD7A-D171D6DC02B7}">
      <dgm:prSet/>
      <dgm:spPr/>
      <dgm:t>
        <a:bodyPr/>
        <a:lstStyle/>
        <a:p>
          <a:endParaRPr lang="es-MX"/>
        </a:p>
      </dgm:t>
    </dgm:pt>
    <dgm:pt modelId="{4EABA618-87CF-4556-BA41-1CA30AA1C5E3}">
      <dgm:prSet phldrT="[Texto]"/>
      <dgm:spPr/>
      <dgm:t>
        <a:bodyPr/>
        <a:lstStyle/>
        <a:p>
          <a:r>
            <a:rPr lang="es-MX" dirty="0" smtClean="0"/>
            <a:t>Contaminación  ( depuración) de aguas residual</a:t>
          </a:r>
          <a:endParaRPr lang="es-MX" dirty="0"/>
        </a:p>
      </dgm:t>
    </dgm:pt>
    <dgm:pt modelId="{73F87A53-6E2C-48EA-97EB-8FBB7FAA717D}" type="parTrans" cxnId="{1F20200C-5822-4CBE-BADF-293A93811443}">
      <dgm:prSet/>
      <dgm:spPr/>
      <dgm:t>
        <a:bodyPr/>
        <a:lstStyle/>
        <a:p>
          <a:endParaRPr lang="es-MX"/>
        </a:p>
      </dgm:t>
    </dgm:pt>
    <dgm:pt modelId="{4ACCE0F2-E24D-4BDD-92B2-AAF374FBAC39}" type="sibTrans" cxnId="{1F20200C-5822-4CBE-BADF-293A93811443}">
      <dgm:prSet/>
      <dgm:spPr/>
      <dgm:t>
        <a:bodyPr/>
        <a:lstStyle/>
        <a:p>
          <a:endParaRPr lang="es-MX"/>
        </a:p>
      </dgm:t>
    </dgm:pt>
    <dgm:pt modelId="{280C9EF8-7FCC-42DD-BFA5-8621E364A8D8}" type="pres">
      <dgm:prSet presAssocID="{C5FE5530-4D6B-4736-B287-D469B374D685}" presName="Name0" presStyleCnt="0">
        <dgm:presLayoutVars>
          <dgm:dir/>
          <dgm:animLvl val="lvl"/>
          <dgm:resizeHandles val="exact"/>
        </dgm:presLayoutVars>
      </dgm:prSet>
      <dgm:spPr/>
      <dgm:t>
        <a:bodyPr/>
        <a:lstStyle/>
        <a:p>
          <a:endParaRPr lang="es-MX"/>
        </a:p>
      </dgm:t>
    </dgm:pt>
    <dgm:pt modelId="{7B94F01D-6EA2-40D2-B265-04FFBA0E152E}" type="pres">
      <dgm:prSet presAssocID="{4D764F13-36B7-43F5-876C-04F3D66089FE}" presName="linNode" presStyleCnt="0"/>
      <dgm:spPr/>
    </dgm:pt>
    <dgm:pt modelId="{C68C486D-C244-4A00-84D8-E988BD920D4F}" type="pres">
      <dgm:prSet presAssocID="{4D764F13-36B7-43F5-876C-04F3D66089FE}" presName="parentText" presStyleLbl="node1" presStyleIdx="0" presStyleCnt="3">
        <dgm:presLayoutVars>
          <dgm:chMax val="1"/>
          <dgm:bulletEnabled val="1"/>
        </dgm:presLayoutVars>
      </dgm:prSet>
      <dgm:spPr/>
      <dgm:t>
        <a:bodyPr/>
        <a:lstStyle/>
        <a:p>
          <a:endParaRPr lang="es-MX"/>
        </a:p>
      </dgm:t>
    </dgm:pt>
    <dgm:pt modelId="{BAC2B7E2-9B60-4BCE-8DD6-2346EC86A01D}" type="pres">
      <dgm:prSet presAssocID="{4D764F13-36B7-43F5-876C-04F3D66089FE}" presName="descendantText" presStyleLbl="alignAccFollowNode1" presStyleIdx="0" presStyleCnt="3">
        <dgm:presLayoutVars>
          <dgm:bulletEnabled val="1"/>
        </dgm:presLayoutVars>
      </dgm:prSet>
      <dgm:spPr/>
      <dgm:t>
        <a:bodyPr/>
        <a:lstStyle/>
        <a:p>
          <a:endParaRPr lang="es-MX"/>
        </a:p>
      </dgm:t>
    </dgm:pt>
    <dgm:pt modelId="{4608D1F3-02B3-499B-BA6D-A2CBD172336D}" type="pres">
      <dgm:prSet presAssocID="{48D82525-63E5-4EE8-B9EC-EE4095B8415A}" presName="sp" presStyleCnt="0"/>
      <dgm:spPr/>
    </dgm:pt>
    <dgm:pt modelId="{55325D36-F5D4-4E17-B67D-DAAC02EF0558}" type="pres">
      <dgm:prSet presAssocID="{4AE03FA7-3D47-401A-BD2B-A0DDD6B8CB1E}" presName="linNode" presStyleCnt="0"/>
      <dgm:spPr/>
    </dgm:pt>
    <dgm:pt modelId="{FA299E62-CFB4-4F27-BDE4-5EEC876C54B9}" type="pres">
      <dgm:prSet presAssocID="{4AE03FA7-3D47-401A-BD2B-A0DDD6B8CB1E}" presName="parentText" presStyleLbl="node1" presStyleIdx="1" presStyleCnt="3">
        <dgm:presLayoutVars>
          <dgm:chMax val="1"/>
          <dgm:bulletEnabled val="1"/>
        </dgm:presLayoutVars>
      </dgm:prSet>
      <dgm:spPr/>
      <dgm:t>
        <a:bodyPr/>
        <a:lstStyle/>
        <a:p>
          <a:endParaRPr lang="es-MX"/>
        </a:p>
      </dgm:t>
    </dgm:pt>
    <dgm:pt modelId="{78CF6CCB-D31B-4C10-A40F-69A50826EEC7}" type="pres">
      <dgm:prSet presAssocID="{4AE03FA7-3D47-401A-BD2B-A0DDD6B8CB1E}" presName="descendantText" presStyleLbl="alignAccFollowNode1" presStyleIdx="1" presStyleCnt="3">
        <dgm:presLayoutVars>
          <dgm:bulletEnabled val="1"/>
        </dgm:presLayoutVars>
      </dgm:prSet>
      <dgm:spPr/>
      <dgm:t>
        <a:bodyPr/>
        <a:lstStyle/>
        <a:p>
          <a:endParaRPr lang="es-MX"/>
        </a:p>
      </dgm:t>
    </dgm:pt>
    <dgm:pt modelId="{1B3467D0-5064-4D03-81B6-84F52BADC508}" type="pres">
      <dgm:prSet presAssocID="{22DD8964-3F43-4594-80C2-B8B233AD78D1}" presName="sp" presStyleCnt="0"/>
      <dgm:spPr/>
    </dgm:pt>
    <dgm:pt modelId="{F126C6B2-56E9-497E-A489-F144DB55E6E5}" type="pres">
      <dgm:prSet presAssocID="{B50A850D-CB72-411C-91D1-DFB0E3B422CE}" presName="linNode" presStyleCnt="0"/>
      <dgm:spPr/>
    </dgm:pt>
    <dgm:pt modelId="{5D793DAB-76B7-49FF-94F8-97C0A58CE975}" type="pres">
      <dgm:prSet presAssocID="{B50A850D-CB72-411C-91D1-DFB0E3B422CE}" presName="parentText" presStyleLbl="node1" presStyleIdx="2" presStyleCnt="3">
        <dgm:presLayoutVars>
          <dgm:chMax val="1"/>
          <dgm:bulletEnabled val="1"/>
        </dgm:presLayoutVars>
      </dgm:prSet>
      <dgm:spPr/>
      <dgm:t>
        <a:bodyPr/>
        <a:lstStyle/>
        <a:p>
          <a:endParaRPr lang="es-MX"/>
        </a:p>
      </dgm:t>
    </dgm:pt>
    <dgm:pt modelId="{0B255950-585C-4DB7-90B1-DD91E260B681}" type="pres">
      <dgm:prSet presAssocID="{B50A850D-CB72-411C-91D1-DFB0E3B422CE}" presName="descendantText" presStyleLbl="alignAccFollowNode1" presStyleIdx="2" presStyleCnt="3">
        <dgm:presLayoutVars>
          <dgm:bulletEnabled val="1"/>
        </dgm:presLayoutVars>
      </dgm:prSet>
      <dgm:spPr/>
      <dgm:t>
        <a:bodyPr/>
        <a:lstStyle/>
        <a:p>
          <a:endParaRPr lang="es-MX"/>
        </a:p>
      </dgm:t>
    </dgm:pt>
  </dgm:ptLst>
  <dgm:cxnLst>
    <dgm:cxn modelId="{6B34D682-8055-4A8B-92BB-E948C6B82F6F}" type="presOf" srcId="{E815DD13-D448-4667-9053-CCBA1D5C7F53}" destId="{BAC2B7E2-9B60-4BCE-8DD6-2346EC86A01D}" srcOrd="0" destOrd="1" presId="urn:microsoft.com/office/officeart/2005/8/layout/vList5"/>
    <dgm:cxn modelId="{1F20200C-5822-4CBE-BADF-293A93811443}" srcId="{4D764F13-36B7-43F5-876C-04F3D66089FE}" destId="{4EABA618-87CF-4556-BA41-1CA30AA1C5E3}" srcOrd="2" destOrd="0" parTransId="{73F87A53-6E2C-48EA-97EB-8FBB7FAA717D}" sibTransId="{4ACCE0F2-E24D-4BDD-92B2-AAF374FBAC39}"/>
    <dgm:cxn modelId="{8A2E5337-E4BD-4F72-BBC2-DBFED70FAB5F}" type="presOf" srcId="{76445BCF-06F7-4DB3-92B5-986F2D779388}" destId="{BAC2B7E2-9B60-4BCE-8DD6-2346EC86A01D}" srcOrd="0" destOrd="0" presId="urn:microsoft.com/office/officeart/2005/8/layout/vList5"/>
    <dgm:cxn modelId="{5647FC33-427E-4576-B798-460CB193D712}" type="presOf" srcId="{C5FE5530-4D6B-4736-B287-D469B374D685}" destId="{280C9EF8-7FCC-42DD-BFA5-8621E364A8D8}" srcOrd="0" destOrd="0" presId="urn:microsoft.com/office/officeart/2005/8/layout/vList5"/>
    <dgm:cxn modelId="{4DCBB3FD-5179-4F08-BA4E-49901EF7B5F4}" type="presOf" srcId="{03B66264-D6F1-4B58-B68F-C79C613E959A}" destId="{0B255950-585C-4DB7-90B1-DD91E260B681}" srcOrd="0" destOrd="0" presId="urn:microsoft.com/office/officeart/2005/8/layout/vList5"/>
    <dgm:cxn modelId="{20396DD5-6549-4837-861F-C25FE0A0BDE5}" type="presOf" srcId="{C49293B6-B2DC-4352-B74A-67C1CEBB7D3B}" destId="{0B255950-585C-4DB7-90B1-DD91E260B681}" srcOrd="0" destOrd="1" presId="urn:microsoft.com/office/officeart/2005/8/layout/vList5"/>
    <dgm:cxn modelId="{BF8DB356-6830-4960-AD7A-D171D6DC02B7}" srcId="{B50A850D-CB72-411C-91D1-DFB0E3B422CE}" destId="{C49293B6-B2DC-4352-B74A-67C1CEBB7D3B}" srcOrd="1" destOrd="0" parTransId="{8BBBB884-D543-46EB-8FD5-4101FB314F16}" sibTransId="{B0C1F5C0-CDA3-4B79-91F0-AF4C1F789A52}"/>
    <dgm:cxn modelId="{675FF7DA-63FD-4C37-9DD6-AAC0F0EAF436}" srcId="{4D764F13-36B7-43F5-876C-04F3D66089FE}" destId="{E815DD13-D448-4667-9053-CCBA1D5C7F53}" srcOrd="1" destOrd="0" parTransId="{EF8C7468-2E66-4BB8-AFBB-2AE544787AEB}" sibTransId="{1E466F59-5E55-4000-A56D-B748C02414C9}"/>
    <dgm:cxn modelId="{C5BA161F-ADF2-43E6-AB3B-B145D9FF56A1}" type="presOf" srcId="{4AE03FA7-3D47-401A-BD2B-A0DDD6B8CB1E}" destId="{FA299E62-CFB4-4F27-BDE4-5EEC876C54B9}" srcOrd="0" destOrd="0" presId="urn:microsoft.com/office/officeart/2005/8/layout/vList5"/>
    <dgm:cxn modelId="{0345C147-F10D-41CE-A710-D6C95125FA4F}" type="presOf" srcId="{4EABA618-87CF-4556-BA41-1CA30AA1C5E3}" destId="{BAC2B7E2-9B60-4BCE-8DD6-2346EC86A01D}" srcOrd="0" destOrd="2" presId="urn:microsoft.com/office/officeart/2005/8/layout/vList5"/>
    <dgm:cxn modelId="{7B3377B6-5CF2-40A0-BAF8-CB0D77C95691}" srcId="{C5FE5530-4D6B-4736-B287-D469B374D685}" destId="{4AE03FA7-3D47-401A-BD2B-A0DDD6B8CB1E}" srcOrd="1" destOrd="0" parTransId="{7C80B73B-81B5-407B-84FB-CAE7B08DA0D3}" sibTransId="{22DD8964-3F43-4594-80C2-B8B233AD78D1}"/>
    <dgm:cxn modelId="{C56B2908-3828-456B-935D-E78C4F3F6CDF}" srcId="{B50A850D-CB72-411C-91D1-DFB0E3B422CE}" destId="{03B66264-D6F1-4B58-B68F-C79C613E959A}" srcOrd="0" destOrd="0" parTransId="{6CD76CFA-AAFE-4472-B694-461E6B7169CC}" sibTransId="{4F284330-45EC-45E6-96FB-0E962619FF56}"/>
    <dgm:cxn modelId="{2430B8BC-1559-437D-A66F-B38EC111ECE4}" srcId="{C5FE5530-4D6B-4736-B287-D469B374D685}" destId="{4D764F13-36B7-43F5-876C-04F3D66089FE}" srcOrd="0" destOrd="0" parTransId="{CBD1CB5D-15AF-4515-A2AF-6F476C35806B}" sibTransId="{48D82525-63E5-4EE8-B9EC-EE4095B8415A}"/>
    <dgm:cxn modelId="{93C1CEEF-1BBD-4C4E-B7B8-B6FA84E3A6B5}" srcId="{C5FE5530-4D6B-4736-B287-D469B374D685}" destId="{B50A850D-CB72-411C-91D1-DFB0E3B422CE}" srcOrd="2" destOrd="0" parTransId="{2AE316F9-5F94-496A-A01D-EC33CFE7D6DE}" sibTransId="{EBFCC11C-EA16-41C6-B1E8-0ADB30164F97}"/>
    <dgm:cxn modelId="{03332965-3F84-428E-87BF-D53ADFA412A4}" type="presOf" srcId="{C256AE16-37A2-41F4-B8BE-27EA8FA5384D}" destId="{78CF6CCB-D31B-4C10-A40F-69A50826EEC7}" srcOrd="0" destOrd="0" presId="urn:microsoft.com/office/officeart/2005/8/layout/vList5"/>
    <dgm:cxn modelId="{79EA5670-30CD-4C41-97F2-665B8D4F74E6}" srcId="{4D764F13-36B7-43F5-876C-04F3D66089FE}" destId="{76445BCF-06F7-4DB3-92B5-986F2D779388}" srcOrd="0" destOrd="0" parTransId="{0B82A101-34E7-494F-8820-E29F3B6FE26E}" sibTransId="{F1DC8DF3-2C15-4D31-BE2D-D0068BBA633C}"/>
    <dgm:cxn modelId="{5220A048-B509-4412-B952-FCC503E64D5D}" srcId="{4AE03FA7-3D47-401A-BD2B-A0DDD6B8CB1E}" destId="{C256AE16-37A2-41F4-B8BE-27EA8FA5384D}" srcOrd="0" destOrd="0" parTransId="{628C7FD4-343E-4715-A040-A823D3CA8AFA}" sibTransId="{AAD55EF5-03D5-4AA4-A0AD-200ACA8B6A81}"/>
    <dgm:cxn modelId="{D2731CC8-A813-4638-AE4B-9EDE29D5CEBA}" type="presOf" srcId="{4D764F13-36B7-43F5-876C-04F3D66089FE}" destId="{C68C486D-C244-4A00-84D8-E988BD920D4F}" srcOrd="0" destOrd="0" presId="urn:microsoft.com/office/officeart/2005/8/layout/vList5"/>
    <dgm:cxn modelId="{BC9A0B31-0ECA-49D1-97B5-13FF99B7F25A}" type="presOf" srcId="{B50A850D-CB72-411C-91D1-DFB0E3B422CE}" destId="{5D793DAB-76B7-49FF-94F8-97C0A58CE975}" srcOrd="0" destOrd="0" presId="urn:microsoft.com/office/officeart/2005/8/layout/vList5"/>
    <dgm:cxn modelId="{9652D821-2109-4C7C-995E-7A61F3D14D08}" type="presParOf" srcId="{280C9EF8-7FCC-42DD-BFA5-8621E364A8D8}" destId="{7B94F01D-6EA2-40D2-B265-04FFBA0E152E}" srcOrd="0" destOrd="0" presId="urn:microsoft.com/office/officeart/2005/8/layout/vList5"/>
    <dgm:cxn modelId="{4276D41C-165E-4436-98E5-5414B30C3475}" type="presParOf" srcId="{7B94F01D-6EA2-40D2-B265-04FFBA0E152E}" destId="{C68C486D-C244-4A00-84D8-E988BD920D4F}" srcOrd="0" destOrd="0" presId="urn:microsoft.com/office/officeart/2005/8/layout/vList5"/>
    <dgm:cxn modelId="{A45C3A35-6702-4247-ABB4-E6EF03A0EF40}" type="presParOf" srcId="{7B94F01D-6EA2-40D2-B265-04FFBA0E152E}" destId="{BAC2B7E2-9B60-4BCE-8DD6-2346EC86A01D}" srcOrd="1" destOrd="0" presId="urn:microsoft.com/office/officeart/2005/8/layout/vList5"/>
    <dgm:cxn modelId="{83A73344-740A-4B00-9488-8DB14E7C4615}" type="presParOf" srcId="{280C9EF8-7FCC-42DD-BFA5-8621E364A8D8}" destId="{4608D1F3-02B3-499B-BA6D-A2CBD172336D}" srcOrd="1" destOrd="0" presId="urn:microsoft.com/office/officeart/2005/8/layout/vList5"/>
    <dgm:cxn modelId="{6F3B8393-6239-4D2B-9642-0C58B06F735C}" type="presParOf" srcId="{280C9EF8-7FCC-42DD-BFA5-8621E364A8D8}" destId="{55325D36-F5D4-4E17-B67D-DAAC02EF0558}" srcOrd="2" destOrd="0" presId="urn:microsoft.com/office/officeart/2005/8/layout/vList5"/>
    <dgm:cxn modelId="{E9EE261F-B4B7-41D7-A207-B0DBA450C98E}" type="presParOf" srcId="{55325D36-F5D4-4E17-B67D-DAAC02EF0558}" destId="{FA299E62-CFB4-4F27-BDE4-5EEC876C54B9}" srcOrd="0" destOrd="0" presId="urn:microsoft.com/office/officeart/2005/8/layout/vList5"/>
    <dgm:cxn modelId="{C42B598C-191F-44C4-995C-DAC0CC3BB55E}" type="presParOf" srcId="{55325D36-F5D4-4E17-B67D-DAAC02EF0558}" destId="{78CF6CCB-D31B-4C10-A40F-69A50826EEC7}" srcOrd="1" destOrd="0" presId="urn:microsoft.com/office/officeart/2005/8/layout/vList5"/>
    <dgm:cxn modelId="{C1F2E55F-47A6-42E9-986F-F114260BFA50}" type="presParOf" srcId="{280C9EF8-7FCC-42DD-BFA5-8621E364A8D8}" destId="{1B3467D0-5064-4D03-81B6-84F52BADC508}" srcOrd="3" destOrd="0" presId="urn:microsoft.com/office/officeart/2005/8/layout/vList5"/>
    <dgm:cxn modelId="{11BEAB43-1404-49FF-9721-1628AC967E22}" type="presParOf" srcId="{280C9EF8-7FCC-42DD-BFA5-8621E364A8D8}" destId="{F126C6B2-56E9-497E-A489-F144DB55E6E5}" srcOrd="4" destOrd="0" presId="urn:microsoft.com/office/officeart/2005/8/layout/vList5"/>
    <dgm:cxn modelId="{2D0FB625-4396-4046-994B-3A69C8D897D3}" type="presParOf" srcId="{F126C6B2-56E9-497E-A489-F144DB55E6E5}" destId="{5D793DAB-76B7-49FF-94F8-97C0A58CE975}" srcOrd="0" destOrd="0" presId="urn:microsoft.com/office/officeart/2005/8/layout/vList5"/>
    <dgm:cxn modelId="{6AD29742-220B-443F-B58E-4CFC6B28FF95}" type="presParOf" srcId="{F126C6B2-56E9-497E-A489-F144DB55E6E5}" destId="{0B255950-585C-4DB7-90B1-DD91E260B68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FE9A17D-8546-487C-9E97-34178ACBA75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61F5876D-21C4-4C48-AF3A-B6972669D8F3}">
      <dgm:prSet phldrT="[Texto]" custT="1"/>
      <dgm:spPr/>
      <dgm:t>
        <a:bodyPr/>
        <a:lstStyle/>
        <a:p>
          <a:r>
            <a:rPr lang="es-MX" sz="2800" dirty="0" smtClean="0">
              <a:solidFill>
                <a:srgbClr val="FFFF00"/>
              </a:solidFill>
            </a:rPr>
            <a:t>Públicas</a:t>
          </a:r>
          <a:endParaRPr lang="es-MX" sz="2800" dirty="0">
            <a:solidFill>
              <a:srgbClr val="FFFF00"/>
            </a:solidFill>
          </a:endParaRPr>
        </a:p>
      </dgm:t>
    </dgm:pt>
    <dgm:pt modelId="{88DB1A45-969C-42CB-91BD-97E66924BD2E}" type="parTrans" cxnId="{0ACC9CC1-55CC-4780-B5B1-03356B5E8906}">
      <dgm:prSet/>
      <dgm:spPr/>
      <dgm:t>
        <a:bodyPr/>
        <a:lstStyle/>
        <a:p>
          <a:endParaRPr lang="es-MX"/>
        </a:p>
      </dgm:t>
    </dgm:pt>
    <dgm:pt modelId="{B4A04E04-8D07-4A50-913D-2A7EA6C46F99}" type="sibTrans" cxnId="{0ACC9CC1-55CC-4780-B5B1-03356B5E8906}">
      <dgm:prSet/>
      <dgm:spPr/>
      <dgm:t>
        <a:bodyPr/>
        <a:lstStyle/>
        <a:p>
          <a:endParaRPr lang="es-MX"/>
        </a:p>
      </dgm:t>
    </dgm:pt>
    <dgm:pt modelId="{909B961E-E7C5-40B4-B74B-8FB0A148D79A}">
      <dgm:prSet phldrT="[Texto]"/>
      <dgm:spPr/>
      <dgm:t>
        <a:bodyPr/>
        <a:lstStyle/>
        <a:p>
          <a:r>
            <a:rPr lang="es-MX" dirty="0" smtClean="0"/>
            <a:t>INAES</a:t>
          </a:r>
          <a:endParaRPr lang="es-MX" dirty="0"/>
        </a:p>
      </dgm:t>
    </dgm:pt>
    <dgm:pt modelId="{250E05DF-E01A-4826-A612-EF52432D211E}" type="parTrans" cxnId="{EA2EED38-32EC-499B-A4DB-6DF9D485D0D4}">
      <dgm:prSet/>
      <dgm:spPr/>
      <dgm:t>
        <a:bodyPr/>
        <a:lstStyle/>
        <a:p>
          <a:endParaRPr lang="es-MX"/>
        </a:p>
      </dgm:t>
    </dgm:pt>
    <dgm:pt modelId="{C02A3EAE-D062-479B-B0B5-28B378E92BA1}" type="sibTrans" cxnId="{EA2EED38-32EC-499B-A4DB-6DF9D485D0D4}">
      <dgm:prSet/>
      <dgm:spPr/>
      <dgm:t>
        <a:bodyPr/>
        <a:lstStyle/>
        <a:p>
          <a:endParaRPr lang="es-MX"/>
        </a:p>
      </dgm:t>
    </dgm:pt>
    <dgm:pt modelId="{F226020E-F965-4FF5-9992-F4A2F27D66DA}">
      <dgm:prSet phldrT="[Texto]"/>
      <dgm:spPr/>
      <dgm:t>
        <a:bodyPr/>
        <a:lstStyle/>
        <a:p>
          <a:r>
            <a:rPr lang="es-MX" dirty="0" smtClean="0"/>
            <a:t>SEMARNAT</a:t>
          </a:r>
          <a:endParaRPr lang="es-MX" dirty="0"/>
        </a:p>
      </dgm:t>
    </dgm:pt>
    <dgm:pt modelId="{7C797017-3DC1-4997-AB40-C86F036BAFDB}" type="parTrans" cxnId="{A20368A5-AADF-4E6B-81BC-F0F30260CA32}">
      <dgm:prSet/>
      <dgm:spPr/>
      <dgm:t>
        <a:bodyPr/>
        <a:lstStyle/>
        <a:p>
          <a:endParaRPr lang="es-MX"/>
        </a:p>
      </dgm:t>
    </dgm:pt>
    <dgm:pt modelId="{88DD6E24-6A9C-4891-9F53-BB039D1C6BFB}" type="sibTrans" cxnId="{A20368A5-AADF-4E6B-81BC-F0F30260CA32}">
      <dgm:prSet/>
      <dgm:spPr/>
      <dgm:t>
        <a:bodyPr/>
        <a:lstStyle/>
        <a:p>
          <a:endParaRPr lang="es-MX"/>
        </a:p>
      </dgm:t>
    </dgm:pt>
    <dgm:pt modelId="{0CD09504-B1CE-4A49-8805-6A36BABE1B53}">
      <dgm:prSet phldrT="[Texto]" custT="1"/>
      <dgm:spPr/>
      <dgm:t>
        <a:bodyPr/>
        <a:lstStyle/>
        <a:p>
          <a:r>
            <a:rPr lang="es-MX" sz="2800" dirty="0" smtClean="0">
              <a:solidFill>
                <a:srgbClr val="FFFF00"/>
              </a:solidFill>
            </a:rPr>
            <a:t>Privadas</a:t>
          </a:r>
          <a:r>
            <a:rPr lang="es-MX" sz="2800" dirty="0" smtClean="0"/>
            <a:t> </a:t>
          </a:r>
          <a:endParaRPr lang="es-MX" sz="2800" dirty="0"/>
        </a:p>
      </dgm:t>
    </dgm:pt>
    <dgm:pt modelId="{4177E60F-CC69-418D-B7BE-4919E72D4D75}" type="parTrans" cxnId="{02A6FBAB-DFCF-4A5A-B529-E0A7C73D71F1}">
      <dgm:prSet/>
      <dgm:spPr/>
      <dgm:t>
        <a:bodyPr/>
        <a:lstStyle/>
        <a:p>
          <a:endParaRPr lang="es-MX"/>
        </a:p>
      </dgm:t>
    </dgm:pt>
    <dgm:pt modelId="{91FBAFD8-2AE7-4BC2-952D-FD24E7D5CC94}" type="sibTrans" cxnId="{02A6FBAB-DFCF-4A5A-B529-E0A7C73D71F1}">
      <dgm:prSet/>
      <dgm:spPr/>
      <dgm:t>
        <a:bodyPr/>
        <a:lstStyle/>
        <a:p>
          <a:endParaRPr lang="es-MX"/>
        </a:p>
      </dgm:t>
    </dgm:pt>
    <dgm:pt modelId="{8742DF08-AE23-491B-A4A1-23722496AC3D}">
      <dgm:prSet phldrT="[Texto]"/>
      <dgm:spPr/>
      <dgm:t>
        <a:bodyPr/>
        <a:lstStyle/>
        <a:p>
          <a:r>
            <a:rPr lang="es-MX" dirty="0" smtClean="0"/>
            <a:t>BANCA COMERCIAL</a:t>
          </a:r>
          <a:endParaRPr lang="es-MX" dirty="0"/>
        </a:p>
      </dgm:t>
    </dgm:pt>
    <dgm:pt modelId="{0CEB0E2E-1617-4112-BF64-59634173F743}" type="parTrans" cxnId="{4281185F-DBAB-45AF-827E-CF69E9257770}">
      <dgm:prSet/>
      <dgm:spPr/>
      <dgm:t>
        <a:bodyPr/>
        <a:lstStyle/>
        <a:p>
          <a:endParaRPr lang="es-MX"/>
        </a:p>
      </dgm:t>
    </dgm:pt>
    <dgm:pt modelId="{DA253877-9C51-4CEC-9970-136A7D9B2884}" type="sibTrans" cxnId="{4281185F-DBAB-45AF-827E-CF69E9257770}">
      <dgm:prSet/>
      <dgm:spPr/>
      <dgm:t>
        <a:bodyPr/>
        <a:lstStyle/>
        <a:p>
          <a:endParaRPr lang="es-MX"/>
        </a:p>
      </dgm:t>
    </dgm:pt>
    <dgm:pt modelId="{ADF38446-54ED-4E47-87CD-001D7FD9DA53}">
      <dgm:prSet phldrT="[Texto]"/>
      <dgm:spPr/>
      <dgm:t>
        <a:bodyPr/>
        <a:lstStyle/>
        <a:p>
          <a:r>
            <a:rPr lang="es-MX" dirty="0" smtClean="0"/>
            <a:t>FONDOS</a:t>
          </a:r>
          <a:endParaRPr lang="es-MX" dirty="0"/>
        </a:p>
      </dgm:t>
    </dgm:pt>
    <dgm:pt modelId="{D1B13722-5681-4E44-9708-F2AE5F155009}" type="parTrans" cxnId="{2D1B106F-3B22-4DA6-90D1-F1574A7B3BE5}">
      <dgm:prSet/>
      <dgm:spPr/>
      <dgm:t>
        <a:bodyPr/>
        <a:lstStyle/>
        <a:p>
          <a:endParaRPr lang="es-MX"/>
        </a:p>
      </dgm:t>
    </dgm:pt>
    <dgm:pt modelId="{F9B1E73B-46A9-4CD4-8A03-B92216C46F57}" type="sibTrans" cxnId="{2D1B106F-3B22-4DA6-90D1-F1574A7B3BE5}">
      <dgm:prSet/>
      <dgm:spPr/>
      <dgm:t>
        <a:bodyPr/>
        <a:lstStyle/>
        <a:p>
          <a:endParaRPr lang="es-MX"/>
        </a:p>
      </dgm:t>
    </dgm:pt>
    <dgm:pt modelId="{52B843CD-E7B2-4738-BC8A-507F76045468}">
      <dgm:prSet phldrT="[Texto]" custT="1"/>
      <dgm:spPr/>
      <dgm:t>
        <a:bodyPr/>
        <a:lstStyle/>
        <a:p>
          <a:r>
            <a:rPr lang="es-MX" sz="2800" dirty="0" smtClean="0">
              <a:solidFill>
                <a:srgbClr val="FFFF00"/>
              </a:solidFill>
            </a:rPr>
            <a:t>Social</a:t>
          </a:r>
          <a:endParaRPr lang="es-MX" sz="2800" dirty="0">
            <a:solidFill>
              <a:srgbClr val="FFFF00"/>
            </a:solidFill>
          </a:endParaRPr>
        </a:p>
      </dgm:t>
    </dgm:pt>
    <dgm:pt modelId="{82593D70-88D7-4630-B2AE-F4B8C1CDD761}" type="parTrans" cxnId="{F14F105F-7555-479D-A2F1-9B75EB1E5030}">
      <dgm:prSet/>
      <dgm:spPr/>
      <dgm:t>
        <a:bodyPr/>
        <a:lstStyle/>
        <a:p>
          <a:endParaRPr lang="es-MX"/>
        </a:p>
      </dgm:t>
    </dgm:pt>
    <dgm:pt modelId="{83BED3DE-7A4A-401C-92D7-FF2D61A0BA78}" type="sibTrans" cxnId="{F14F105F-7555-479D-A2F1-9B75EB1E5030}">
      <dgm:prSet/>
      <dgm:spPr/>
      <dgm:t>
        <a:bodyPr/>
        <a:lstStyle/>
        <a:p>
          <a:endParaRPr lang="es-MX"/>
        </a:p>
      </dgm:t>
    </dgm:pt>
    <dgm:pt modelId="{0F5C3F1F-30DA-4413-AE4C-4D4A5675A27B}">
      <dgm:prSet phldrT="[Texto]"/>
      <dgm:spPr/>
      <dgm:t>
        <a:bodyPr/>
        <a:lstStyle/>
        <a:p>
          <a:r>
            <a:rPr lang="es-MX" dirty="0" smtClean="0"/>
            <a:t>ONG</a:t>
          </a:r>
          <a:endParaRPr lang="es-MX" dirty="0"/>
        </a:p>
      </dgm:t>
    </dgm:pt>
    <dgm:pt modelId="{3349A775-A70D-41A5-A294-FD35261C2039}" type="parTrans" cxnId="{E4BC601D-3EF7-4489-ABA7-97FC531FC411}">
      <dgm:prSet/>
      <dgm:spPr/>
      <dgm:t>
        <a:bodyPr/>
        <a:lstStyle/>
        <a:p>
          <a:endParaRPr lang="es-MX"/>
        </a:p>
      </dgm:t>
    </dgm:pt>
    <dgm:pt modelId="{576CBA36-5794-48A9-B34A-8F0EF4ED2F47}" type="sibTrans" cxnId="{E4BC601D-3EF7-4489-ABA7-97FC531FC411}">
      <dgm:prSet/>
      <dgm:spPr/>
      <dgm:t>
        <a:bodyPr/>
        <a:lstStyle/>
        <a:p>
          <a:endParaRPr lang="es-MX"/>
        </a:p>
      </dgm:t>
    </dgm:pt>
    <dgm:pt modelId="{AFD071CF-8C11-4798-891A-9CB97CDE877D}">
      <dgm:prSet phldrT="[Texto]"/>
      <dgm:spPr/>
      <dgm:t>
        <a:bodyPr/>
        <a:lstStyle/>
        <a:p>
          <a:r>
            <a:rPr lang="es-MX" dirty="0" smtClean="0"/>
            <a:t>BANOBRAS</a:t>
          </a:r>
          <a:endParaRPr lang="es-MX" dirty="0"/>
        </a:p>
      </dgm:t>
    </dgm:pt>
    <dgm:pt modelId="{82D0E23A-0A0C-4462-8A90-E7A67B9F6BEA}" type="parTrans" cxnId="{71E59598-F1DD-4328-A102-E1B3649B5DBA}">
      <dgm:prSet/>
      <dgm:spPr/>
      <dgm:t>
        <a:bodyPr/>
        <a:lstStyle/>
        <a:p>
          <a:endParaRPr lang="es-MX"/>
        </a:p>
      </dgm:t>
    </dgm:pt>
    <dgm:pt modelId="{6D926FBE-32C6-45E3-B5D5-CDDBB65B3967}" type="sibTrans" cxnId="{71E59598-F1DD-4328-A102-E1B3649B5DBA}">
      <dgm:prSet/>
      <dgm:spPr/>
      <dgm:t>
        <a:bodyPr/>
        <a:lstStyle/>
        <a:p>
          <a:endParaRPr lang="es-MX"/>
        </a:p>
      </dgm:t>
    </dgm:pt>
    <dgm:pt modelId="{AB83119A-7220-4399-A703-A5AD8D8A9B4C}">
      <dgm:prSet phldrT="[Texto]"/>
      <dgm:spPr/>
      <dgm:t>
        <a:bodyPr/>
        <a:lstStyle/>
        <a:p>
          <a:r>
            <a:rPr lang="es-MX" dirty="0" smtClean="0"/>
            <a:t>FUNDACIONES</a:t>
          </a:r>
          <a:endParaRPr lang="es-MX" dirty="0"/>
        </a:p>
      </dgm:t>
    </dgm:pt>
    <dgm:pt modelId="{9AD46500-F47C-4054-8E64-D505DF0D5EFB}" type="parTrans" cxnId="{E878FD86-FD73-4907-AC59-7B434F828210}">
      <dgm:prSet/>
      <dgm:spPr/>
      <dgm:t>
        <a:bodyPr/>
        <a:lstStyle/>
        <a:p>
          <a:endParaRPr lang="es-MX"/>
        </a:p>
      </dgm:t>
    </dgm:pt>
    <dgm:pt modelId="{A8C5175F-3E3A-4515-9B01-96F33114F47E}" type="sibTrans" cxnId="{E878FD86-FD73-4907-AC59-7B434F828210}">
      <dgm:prSet/>
      <dgm:spPr/>
      <dgm:t>
        <a:bodyPr/>
        <a:lstStyle/>
        <a:p>
          <a:endParaRPr lang="es-MX"/>
        </a:p>
      </dgm:t>
    </dgm:pt>
    <dgm:pt modelId="{9F1755A9-838D-4B68-BE76-0783FE1D8203}" type="pres">
      <dgm:prSet presAssocID="{9FE9A17D-8546-487C-9E97-34178ACBA75A}" presName="Name0" presStyleCnt="0">
        <dgm:presLayoutVars>
          <dgm:dir/>
          <dgm:animLvl val="lvl"/>
          <dgm:resizeHandles val="exact"/>
        </dgm:presLayoutVars>
      </dgm:prSet>
      <dgm:spPr/>
      <dgm:t>
        <a:bodyPr/>
        <a:lstStyle/>
        <a:p>
          <a:endParaRPr lang="es-MX"/>
        </a:p>
      </dgm:t>
    </dgm:pt>
    <dgm:pt modelId="{151A6930-7717-4DBC-A65F-BD1994323787}" type="pres">
      <dgm:prSet presAssocID="{61F5876D-21C4-4C48-AF3A-B6972669D8F3}" presName="linNode" presStyleCnt="0"/>
      <dgm:spPr/>
    </dgm:pt>
    <dgm:pt modelId="{50379E8C-B1D3-46AD-AF41-37B169EEE9C0}" type="pres">
      <dgm:prSet presAssocID="{61F5876D-21C4-4C48-AF3A-B6972669D8F3}" presName="parentText" presStyleLbl="node1" presStyleIdx="0" presStyleCnt="3" custLinFactNeighborY="-151">
        <dgm:presLayoutVars>
          <dgm:chMax val="1"/>
          <dgm:bulletEnabled val="1"/>
        </dgm:presLayoutVars>
      </dgm:prSet>
      <dgm:spPr/>
      <dgm:t>
        <a:bodyPr/>
        <a:lstStyle/>
        <a:p>
          <a:endParaRPr lang="es-MX"/>
        </a:p>
      </dgm:t>
    </dgm:pt>
    <dgm:pt modelId="{15C401C1-2135-4BA5-8CC0-531D26EA54BD}" type="pres">
      <dgm:prSet presAssocID="{61F5876D-21C4-4C48-AF3A-B6972669D8F3}" presName="descendantText" presStyleLbl="alignAccFollowNode1" presStyleIdx="0" presStyleCnt="3">
        <dgm:presLayoutVars>
          <dgm:bulletEnabled val="1"/>
        </dgm:presLayoutVars>
      </dgm:prSet>
      <dgm:spPr/>
      <dgm:t>
        <a:bodyPr/>
        <a:lstStyle/>
        <a:p>
          <a:endParaRPr lang="es-MX"/>
        </a:p>
      </dgm:t>
    </dgm:pt>
    <dgm:pt modelId="{1D0A49D1-A530-491A-A967-4B8FCE3774CE}" type="pres">
      <dgm:prSet presAssocID="{B4A04E04-8D07-4A50-913D-2A7EA6C46F99}" presName="sp" presStyleCnt="0"/>
      <dgm:spPr/>
    </dgm:pt>
    <dgm:pt modelId="{5765EC08-5C11-4853-A15D-725BA67BCD80}" type="pres">
      <dgm:prSet presAssocID="{0CD09504-B1CE-4A49-8805-6A36BABE1B53}" presName="linNode" presStyleCnt="0"/>
      <dgm:spPr/>
    </dgm:pt>
    <dgm:pt modelId="{3A92736C-D182-4304-9FC5-0ABB8C78D860}" type="pres">
      <dgm:prSet presAssocID="{0CD09504-B1CE-4A49-8805-6A36BABE1B53}" presName="parentText" presStyleLbl="node1" presStyleIdx="1" presStyleCnt="3">
        <dgm:presLayoutVars>
          <dgm:chMax val="1"/>
          <dgm:bulletEnabled val="1"/>
        </dgm:presLayoutVars>
      </dgm:prSet>
      <dgm:spPr/>
      <dgm:t>
        <a:bodyPr/>
        <a:lstStyle/>
        <a:p>
          <a:endParaRPr lang="es-MX"/>
        </a:p>
      </dgm:t>
    </dgm:pt>
    <dgm:pt modelId="{F58387D5-1CF3-4C1C-A533-8BF7DF0E5C10}" type="pres">
      <dgm:prSet presAssocID="{0CD09504-B1CE-4A49-8805-6A36BABE1B53}" presName="descendantText" presStyleLbl="alignAccFollowNode1" presStyleIdx="1" presStyleCnt="3">
        <dgm:presLayoutVars>
          <dgm:bulletEnabled val="1"/>
        </dgm:presLayoutVars>
      </dgm:prSet>
      <dgm:spPr/>
      <dgm:t>
        <a:bodyPr/>
        <a:lstStyle/>
        <a:p>
          <a:endParaRPr lang="es-MX"/>
        </a:p>
      </dgm:t>
    </dgm:pt>
    <dgm:pt modelId="{672BC326-EA84-41DB-A963-27C6CFF3854E}" type="pres">
      <dgm:prSet presAssocID="{91FBAFD8-2AE7-4BC2-952D-FD24E7D5CC94}" presName="sp" presStyleCnt="0"/>
      <dgm:spPr/>
    </dgm:pt>
    <dgm:pt modelId="{72D1A9D2-9F2F-4B45-8851-44030545A15E}" type="pres">
      <dgm:prSet presAssocID="{52B843CD-E7B2-4738-BC8A-507F76045468}" presName="linNode" presStyleCnt="0"/>
      <dgm:spPr/>
    </dgm:pt>
    <dgm:pt modelId="{567DE67D-88F5-49ED-BA97-7D135C9649D8}" type="pres">
      <dgm:prSet presAssocID="{52B843CD-E7B2-4738-BC8A-507F76045468}" presName="parentText" presStyleLbl="node1" presStyleIdx="2" presStyleCnt="3">
        <dgm:presLayoutVars>
          <dgm:chMax val="1"/>
          <dgm:bulletEnabled val="1"/>
        </dgm:presLayoutVars>
      </dgm:prSet>
      <dgm:spPr/>
      <dgm:t>
        <a:bodyPr/>
        <a:lstStyle/>
        <a:p>
          <a:endParaRPr lang="es-MX"/>
        </a:p>
      </dgm:t>
    </dgm:pt>
    <dgm:pt modelId="{727ABF76-511A-432B-8966-4C8A1D1651A1}" type="pres">
      <dgm:prSet presAssocID="{52B843CD-E7B2-4738-BC8A-507F76045468}" presName="descendantText" presStyleLbl="alignAccFollowNode1" presStyleIdx="2" presStyleCnt="3">
        <dgm:presLayoutVars>
          <dgm:bulletEnabled val="1"/>
        </dgm:presLayoutVars>
      </dgm:prSet>
      <dgm:spPr/>
      <dgm:t>
        <a:bodyPr/>
        <a:lstStyle/>
        <a:p>
          <a:endParaRPr lang="es-MX"/>
        </a:p>
      </dgm:t>
    </dgm:pt>
  </dgm:ptLst>
  <dgm:cxnLst>
    <dgm:cxn modelId="{EA2EED38-32EC-499B-A4DB-6DF9D485D0D4}" srcId="{61F5876D-21C4-4C48-AF3A-B6972669D8F3}" destId="{909B961E-E7C5-40B4-B74B-8FB0A148D79A}" srcOrd="0" destOrd="0" parTransId="{250E05DF-E01A-4826-A612-EF52432D211E}" sibTransId="{C02A3EAE-D062-479B-B0B5-28B378E92BA1}"/>
    <dgm:cxn modelId="{7F18FA04-F81E-4699-A05E-55F1BBE4428B}" type="presOf" srcId="{AFD071CF-8C11-4798-891A-9CB97CDE877D}" destId="{15C401C1-2135-4BA5-8CC0-531D26EA54BD}" srcOrd="0" destOrd="1" presId="urn:microsoft.com/office/officeart/2005/8/layout/vList5"/>
    <dgm:cxn modelId="{A20368A5-AADF-4E6B-81BC-F0F30260CA32}" srcId="{61F5876D-21C4-4C48-AF3A-B6972669D8F3}" destId="{F226020E-F965-4FF5-9992-F4A2F27D66DA}" srcOrd="2" destOrd="0" parTransId="{7C797017-3DC1-4997-AB40-C86F036BAFDB}" sibTransId="{88DD6E24-6A9C-4891-9F53-BB039D1C6BFB}"/>
    <dgm:cxn modelId="{1C3F451F-6599-48D2-9C3F-C2930DCE6FAD}" type="presOf" srcId="{ADF38446-54ED-4E47-87CD-001D7FD9DA53}" destId="{F58387D5-1CF3-4C1C-A533-8BF7DF0E5C10}" srcOrd="0" destOrd="1" presId="urn:microsoft.com/office/officeart/2005/8/layout/vList5"/>
    <dgm:cxn modelId="{D43A35A2-BF5F-4CA4-8A8B-50F243866B04}" type="presOf" srcId="{61F5876D-21C4-4C48-AF3A-B6972669D8F3}" destId="{50379E8C-B1D3-46AD-AF41-37B169EEE9C0}" srcOrd="0" destOrd="0" presId="urn:microsoft.com/office/officeart/2005/8/layout/vList5"/>
    <dgm:cxn modelId="{E4BC601D-3EF7-4489-ABA7-97FC531FC411}" srcId="{52B843CD-E7B2-4738-BC8A-507F76045468}" destId="{0F5C3F1F-30DA-4413-AE4C-4D4A5675A27B}" srcOrd="0" destOrd="0" parTransId="{3349A775-A70D-41A5-A294-FD35261C2039}" sibTransId="{576CBA36-5794-48A9-B34A-8F0EF4ED2F47}"/>
    <dgm:cxn modelId="{2A22C152-FC38-472D-8068-C2F71E833939}" type="presOf" srcId="{F226020E-F965-4FF5-9992-F4A2F27D66DA}" destId="{15C401C1-2135-4BA5-8CC0-531D26EA54BD}" srcOrd="0" destOrd="2" presId="urn:microsoft.com/office/officeart/2005/8/layout/vList5"/>
    <dgm:cxn modelId="{E878FD86-FD73-4907-AC59-7B434F828210}" srcId="{52B843CD-E7B2-4738-BC8A-507F76045468}" destId="{AB83119A-7220-4399-A703-A5AD8D8A9B4C}" srcOrd="1" destOrd="0" parTransId="{9AD46500-F47C-4054-8E64-D505DF0D5EFB}" sibTransId="{A8C5175F-3E3A-4515-9B01-96F33114F47E}"/>
    <dgm:cxn modelId="{0ACC9CC1-55CC-4780-B5B1-03356B5E8906}" srcId="{9FE9A17D-8546-487C-9E97-34178ACBA75A}" destId="{61F5876D-21C4-4C48-AF3A-B6972669D8F3}" srcOrd="0" destOrd="0" parTransId="{88DB1A45-969C-42CB-91BD-97E66924BD2E}" sibTransId="{B4A04E04-8D07-4A50-913D-2A7EA6C46F99}"/>
    <dgm:cxn modelId="{02A6FBAB-DFCF-4A5A-B529-E0A7C73D71F1}" srcId="{9FE9A17D-8546-487C-9E97-34178ACBA75A}" destId="{0CD09504-B1CE-4A49-8805-6A36BABE1B53}" srcOrd="1" destOrd="0" parTransId="{4177E60F-CC69-418D-B7BE-4919E72D4D75}" sibTransId="{91FBAFD8-2AE7-4BC2-952D-FD24E7D5CC94}"/>
    <dgm:cxn modelId="{7F9A6E23-BF51-4A97-B126-5D4B3C9C3896}" type="presOf" srcId="{8742DF08-AE23-491B-A4A1-23722496AC3D}" destId="{F58387D5-1CF3-4C1C-A533-8BF7DF0E5C10}" srcOrd="0" destOrd="0" presId="urn:microsoft.com/office/officeart/2005/8/layout/vList5"/>
    <dgm:cxn modelId="{A79D40A9-73D7-4651-AD98-D09DD33107A4}" type="presOf" srcId="{9FE9A17D-8546-487C-9E97-34178ACBA75A}" destId="{9F1755A9-838D-4B68-BE76-0783FE1D8203}" srcOrd="0" destOrd="0" presId="urn:microsoft.com/office/officeart/2005/8/layout/vList5"/>
    <dgm:cxn modelId="{83CE20B5-C975-48F9-8C26-D645B99F916E}" type="presOf" srcId="{909B961E-E7C5-40B4-B74B-8FB0A148D79A}" destId="{15C401C1-2135-4BA5-8CC0-531D26EA54BD}" srcOrd="0" destOrd="0" presId="urn:microsoft.com/office/officeart/2005/8/layout/vList5"/>
    <dgm:cxn modelId="{42A2DC08-423B-4081-BB1C-B4FDBAAEE4B6}" type="presOf" srcId="{0CD09504-B1CE-4A49-8805-6A36BABE1B53}" destId="{3A92736C-D182-4304-9FC5-0ABB8C78D860}" srcOrd="0" destOrd="0" presId="urn:microsoft.com/office/officeart/2005/8/layout/vList5"/>
    <dgm:cxn modelId="{23183B23-86CA-4F21-BFAD-971712503699}" type="presOf" srcId="{0F5C3F1F-30DA-4413-AE4C-4D4A5675A27B}" destId="{727ABF76-511A-432B-8966-4C8A1D1651A1}" srcOrd="0" destOrd="0" presId="urn:microsoft.com/office/officeart/2005/8/layout/vList5"/>
    <dgm:cxn modelId="{4281185F-DBAB-45AF-827E-CF69E9257770}" srcId="{0CD09504-B1CE-4A49-8805-6A36BABE1B53}" destId="{8742DF08-AE23-491B-A4A1-23722496AC3D}" srcOrd="0" destOrd="0" parTransId="{0CEB0E2E-1617-4112-BF64-59634173F743}" sibTransId="{DA253877-9C51-4CEC-9970-136A7D9B2884}"/>
    <dgm:cxn modelId="{FA46D1C5-4665-4BE3-A259-22E10C9BECAC}" type="presOf" srcId="{52B843CD-E7B2-4738-BC8A-507F76045468}" destId="{567DE67D-88F5-49ED-BA97-7D135C9649D8}" srcOrd="0" destOrd="0" presId="urn:microsoft.com/office/officeart/2005/8/layout/vList5"/>
    <dgm:cxn modelId="{71E59598-F1DD-4328-A102-E1B3649B5DBA}" srcId="{61F5876D-21C4-4C48-AF3A-B6972669D8F3}" destId="{AFD071CF-8C11-4798-891A-9CB97CDE877D}" srcOrd="1" destOrd="0" parTransId="{82D0E23A-0A0C-4462-8A90-E7A67B9F6BEA}" sibTransId="{6D926FBE-32C6-45E3-B5D5-CDDBB65B3967}"/>
    <dgm:cxn modelId="{C9AC63A7-BB8C-43B0-8BD5-EF3314061ED4}" type="presOf" srcId="{AB83119A-7220-4399-A703-A5AD8D8A9B4C}" destId="{727ABF76-511A-432B-8966-4C8A1D1651A1}" srcOrd="0" destOrd="1" presId="urn:microsoft.com/office/officeart/2005/8/layout/vList5"/>
    <dgm:cxn modelId="{2D1B106F-3B22-4DA6-90D1-F1574A7B3BE5}" srcId="{0CD09504-B1CE-4A49-8805-6A36BABE1B53}" destId="{ADF38446-54ED-4E47-87CD-001D7FD9DA53}" srcOrd="1" destOrd="0" parTransId="{D1B13722-5681-4E44-9708-F2AE5F155009}" sibTransId="{F9B1E73B-46A9-4CD4-8A03-B92216C46F57}"/>
    <dgm:cxn modelId="{F14F105F-7555-479D-A2F1-9B75EB1E5030}" srcId="{9FE9A17D-8546-487C-9E97-34178ACBA75A}" destId="{52B843CD-E7B2-4738-BC8A-507F76045468}" srcOrd="2" destOrd="0" parTransId="{82593D70-88D7-4630-B2AE-F4B8C1CDD761}" sibTransId="{83BED3DE-7A4A-401C-92D7-FF2D61A0BA78}"/>
    <dgm:cxn modelId="{0FFDD6E6-014D-4C41-8C19-6438A8A8B8B3}" type="presParOf" srcId="{9F1755A9-838D-4B68-BE76-0783FE1D8203}" destId="{151A6930-7717-4DBC-A65F-BD1994323787}" srcOrd="0" destOrd="0" presId="urn:microsoft.com/office/officeart/2005/8/layout/vList5"/>
    <dgm:cxn modelId="{B6165738-3D1A-478C-9934-0E99C82B9597}" type="presParOf" srcId="{151A6930-7717-4DBC-A65F-BD1994323787}" destId="{50379E8C-B1D3-46AD-AF41-37B169EEE9C0}" srcOrd="0" destOrd="0" presId="urn:microsoft.com/office/officeart/2005/8/layout/vList5"/>
    <dgm:cxn modelId="{3672B7F5-E1FB-48F9-B69A-A986793E78C2}" type="presParOf" srcId="{151A6930-7717-4DBC-A65F-BD1994323787}" destId="{15C401C1-2135-4BA5-8CC0-531D26EA54BD}" srcOrd="1" destOrd="0" presId="urn:microsoft.com/office/officeart/2005/8/layout/vList5"/>
    <dgm:cxn modelId="{7C77959A-1EB5-489B-8D92-C08C87C44E88}" type="presParOf" srcId="{9F1755A9-838D-4B68-BE76-0783FE1D8203}" destId="{1D0A49D1-A530-491A-A967-4B8FCE3774CE}" srcOrd="1" destOrd="0" presId="urn:microsoft.com/office/officeart/2005/8/layout/vList5"/>
    <dgm:cxn modelId="{976AC078-C4AE-426F-94A8-E8E5C0286624}" type="presParOf" srcId="{9F1755A9-838D-4B68-BE76-0783FE1D8203}" destId="{5765EC08-5C11-4853-A15D-725BA67BCD80}" srcOrd="2" destOrd="0" presId="urn:microsoft.com/office/officeart/2005/8/layout/vList5"/>
    <dgm:cxn modelId="{B5C54D1C-E8AD-4688-B2E8-60FAFCD69703}" type="presParOf" srcId="{5765EC08-5C11-4853-A15D-725BA67BCD80}" destId="{3A92736C-D182-4304-9FC5-0ABB8C78D860}" srcOrd="0" destOrd="0" presId="urn:microsoft.com/office/officeart/2005/8/layout/vList5"/>
    <dgm:cxn modelId="{6076A8AD-E11C-4D0F-BC80-55DA7470E0DD}" type="presParOf" srcId="{5765EC08-5C11-4853-A15D-725BA67BCD80}" destId="{F58387D5-1CF3-4C1C-A533-8BF7DF0E5C10}" srcOrd="1" destOrd="0" presId="urn:microsoft.com/office/officeart/2005/8/layout/vList5"/>
    <dgm:cxn modelId="{0A80F014-AE11-4527-8E78-71E5C35EC5CC}" type="presParOf" srcId="{9F1755A9-838D-4B68-BE76-0783FE1D8203}" destId="{672BC326-EA84-41DB-A963-27C6CFF3854E}" srcOrd="3" destOrd="0" presId="urn:microsoft.com/office/officeart/2005/8/layout/vList5"/>
    <dgm:cxn modelId="{1958140F-5F1C-4C56-A96E-77CA6ADEA6EE}" type="presParOf" srcId="{9F1755A9-838D-4B68-BE76-0783FE1D8203}" destId="{72D1A9D2-9F2F-4B45-8851-44030545A15E}" srcOrd="4" destOrd="0" presId="urn:microsoft.com/office/officeart/2005/8/layout/vList5"/>
    <dgm:cxn modelId="{BD45B910-3CEF-4C38-872C-68E4F0F2C7F3}" type="presParOf" srcId="{72D1A9D2-9F2F-4B45-8851-44030545A15E}" destId="{567DE67D-88F5-49ED-BA97-7D135C9649D8}" srcOrd="0" destOrd="0" presId="urn:microsoft.com/office/officeart/2005/8/layout/vList5"/>
    <dgm:cxn modelId="{26B95F9F-2B4B-46D1-AB64-9B2560568F69}" type="presParOf" srcId="{72D1A9D2-9F2F-4B45-8851-44030545A15E}" destId="{727ABF76-511A-432B-8966-4C8A1D1651A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FE32D5C-76FC-4A3D-BBBA-9D1F145E9AE7}" type="doc">
      <dgm:prSet loTypeId="urn:microsoft.com/office/officeart/2005/8/layout/pyramid2" loCatId="list" qsTypeId="urn:microsoft.com/office/officeart/2005/8/quickstyle/simple1" qsCatId="simple" csTypeId="urn:microsoft.com/office/officeart/2005/8/colors/accent1_2" csCatId="accent1" phldr="1"/>
      <dgm:spPr/>
    </dgm:pt>
    <dgm:pt modelId="{FBD63FDB-B43A-4E52-B3B4-ECE320C913C9}">
      <dgm:prSet phldrT="[Texto]"/>
      <dgm:spPr/>
      <dgm:t>
        <a:bodyPr/>
        <a:lstStyle/>
        <a:p>
          <a:r>
            <a:rPr lang="es-MX" dirty="0" smtClean="0">
              <a:solidFill>
                <a:srgbClr val="92D050"/>
              </a:solidFill>
            </a:rPr>
            <a:t>Financiero</a:t>
          </a:r>
          <a:endParaRPr lang="es-MX" dirty="0">
            <a:solidFill>
              <a:srgbClr val="92D050"/>
            </a:solidFill>
          </a:endParaRPr>
        </a:p>
      </dgm:t>
    </dgm:pt>
    <dgm:pt modelId="{38D370C3-50C7-4223-A403-06AC4B156775}" type="parTrans" cxnId="{4C31FEF0-6B89-48BC-B524-BB2F08F7C9C0}">
      <dgm:prSet/>
      <dgm:spPr/>
      <dgm:t>
        <a:bodyPr/>
        <a:lstStyle/>
        <a:p>
          <a:endParaRPr lang="es-MX"/>
        </a:p>
      </dgm:t>
    </dgm:pt>
    <dgm:pt modelId="{6473F0DD-7BFA-49DF-A58D-1CA066CC67D7}" type="sibTrans" cxnId="{4C31FEF0-6B89-48BC-B524-BB2F08F7C9C0}">
      <dgm:prSet/>
      <dgm:spPr/>
      <dgm:t>
        <a:bodyPr/>
        <a:lstStyle/>
        <a:p>
          <a:endParaRPr lang="es-MX"/>
        </a:p>
      </dgm:t>
    </dgm:pt>
    <dgm:pt modelId="{BB551424-DA5B-4259-ABDD-BABB546AEA19}">
      <dgm:prSet phldrT="[Texto]"/>
      <dgm:spPr/>
      <dgm:t>
        <a:bodyPr/>
        <a:lstStyle/>
        <a:p>
          <a:r>
            <a:rPr lang="es-MX" dirty="0" smtClean="0">
              <a:solidFill>
                <a:srgbClr val="7030A0"/>
              </a:solidFill>
            </a:rPr>
            <a:t>Especie</a:t>
          </a:r>
          <a:endParaRPr lang="es-MX" dirty="0">
            <a:solidFill>
              <a:srgbClr val="7030A0"/>
            </a:solidFill>
          </a:endParaRPr>
        </a:p>
      </dgm:t>
    </dgm:pt>
    <dgm:pt modelId="{BCE03355-D02E-43D7-BE43-04BF274BFB12}" type="parTrans" cxnId="{3BD790A9-E2DE-4379-BA60-8C3D5C7F6A5D}">
      <dgm:prSet/>
      <dgm:spPr/>
      <dgm:t>
        <a:bodyPr/>
        <a:lstStyle/>
        <a:p>
          <a:endParaRPr lang="es-MX"/>
        </a:p>
      </dgm:t>
    </dgm:pt>
    <dgm:pt modelId="{88823CED-C8BE-4E3F-B4AA-B7CD7F279823}" type="sibTrans" cxnId="{3BD790A9-E2DE-4379-BA60-8C3D5C7F6A5D}">
      <dgm:prSet/>
      <dgm:spPr/>
      <dgm:t>
        <a:bodyPr/>
        <a:lstStyle/>
        <a:p>
          <a:endParaRPr lang="es-MX"/>
        </a:p>
      </dgm:t>
    </dgm:pt>
    <dgm:pt modelId="{B0B4C5A9-C0DB-4596-A455-355F6DBE1165}">
      <dgm:prSet phldrT="[Texto]"/>
      <dgm:spPr/>
      <dgm:t>
        <a:bodyPr/>
        <a:lstStyle/>
        <a:p>
          <a:r>
            <a:rPr lang="es-MX" dirty="0" smtClean="0">
              <a:solidFill>
                <a:srgbClr val="FFC000"/>
              </a:solidFill>
            </a:rPr>
            <a:t>Intangibles</a:t>
          </a:r>
          <a:endParaRPr lang="es-MX" dirty="0">
            <a:solidFill>
              <a:srgbClr val="FFC000"/>
            </a:solidFill>
          </a:endParaRPr>
        </a:p>
      </dgm:t>
    </dgm:pt>
    <dgm:pt modelId="{FD370E75-5D9E-454E-BC3F-FBFB986B8E8E}" type="parTrans" cxnId="{B8AA7EE9-07B1-479D-8909-A0629DEB1916}">
      <dgm:prSet/>
      <dgm:spPr/>
      <dgm:t>
        <a:bodyPr/>
        <a:lstStyle/>
        <a:p>
          <a:endParaRPr lang="es-MX"/>
        </a:p>
      </dgm:t>
    </dgm:pt>
    <dgm:pt modelId="{296D90EB-228D-4EFE-B462-7373C01F914D}" type="sibTrans" cxnId="{B8AA7EE9-07B1-479D-8909-A0629DEB1916}">
      <dgm:prSet/>
      <dgm:spPr/>
      <dgm:t>
        <a:bodyPr/>
        <a:lstStyle/>
        <a:p>
          <a:endParaRPr lang="es-MX"/>
        </a:p>
      </dgm:t>
    </dgm:pt>
    <dgm:pt modelId="{9B00862F-F531-4E9D-B24D-D8E3693D8783}" type="pres">
      <dgm:prSet presAssocID="{AFE32D5C-76FC-4A3D-BBBA-9D1F145E9AE7}" presName="compositeShape" presStyleCnt="0">
        <dgm:presLayoutVars>
          <dgm:dir/>
          <dgm:resizeHandles/>
        </dgm:presLayoutVars>
      </dgm:prSet>
      <dgm:spPr/>
    </dgm:pt>
    <dgm:pt modelId="{FFB22B45-8D1D-4CC1-83DB-678A5DFA44DA}" type="pres">
      <dgm:prSet presAssocID="{AFE32D5C-76FC-4A3D-BBBA-9D1F145E9AE7}" presName="pyramid" presStyleLbl="node1" presStyleIdx="0" presStyleCnt="1"/>
      <dgm:spPr/>
    </dgm:pt>
    <dgm:pt modelId="{CE2577A9-E314-40B7-9820-B921619FB856}" type="pres">
      <dgm:prSet presAssocID="{AFE32D5C-76FC-4A3D-BBBA-9D1F145E9AE7}" presName="theList" presStyleCnt="0"/>
      <dgm:spPr/>
    </dgm:pt>
    <dgm:pt modelId="{E9892CAE-0821-4637-88A9-CBE3D5211DBD}" type="pres">
      <dgm:prSet presAssocID="{FBD63FDB-B43A-4E52-B3B4-ECE320C913C9}" presName="aNode" presStyleLbl="fgAcc1" presStyleIdx="0" presStyleCnt="3">
        <dgm:presLayoutVars>
          <dgm:bulletEnabled val="1"/>
        </dgm:presLayoutVars>
      </dgm:prSet>
      <dgm:spPr/>
      <dgm:t>
        <a:bodyPr/>
        <a:lstStyle/>
        <a:p>
          <a:endParaRPr lang="es-MX"/>
        </a:p>
      </dgm:t>
    </dgm:pt>
    <dgm:pt modelId="{D17F2F2C-BDE8-4683-B502-F9518016DA81}" type="pres">
      <dgm:prSet presAssocID="{FBD63FDB-B43A-4E52-B3B4-ECE320C913C9}" presName="aSpace" presStyleCnt="0"/>
      <dgm:spPr/>
    </dgm:pt>
    <dgm:pt modelId="{11C201DE-91A7-4098-84DC-378B9B64355B}" type="pres">
      <dgm:prSet presAssocID="{BB551424-DA5B-4259-ABDD-BABB546AEA19}" presName="aNode" presStyleLbl="fgAcc1" presStyleIdx="1" presStyleCnt="3">
        <dgm:presLayoutVars>
          <dgm:bulletEnabled val="1"/>
        </dgm:presLayoutVars>
      </dgm:prSet>
      <dgm:spPr/>
      <dgm:t>
        <a:bodyPr/>
        <a:lstStyle/>
        <a:p>
          <a:endParaRPr lang="es-MX"/>
        </a:p>
      </dgm:t>
    </dgm:pt>
    <dgm:pt modelId="{F52A6EE8-85B8-4DF5-A766-1356BA313B32}" type="pres">
      <dgm:prSet presAssocID="{BB551424-DA5B-4259-ABDD-BABB546AEA19}" presName="aSpace" presStyleCnt="0"/>
      <dgm:spPr/>
    </dgm:pt>
    <dgm:pt modelId="{44D97431-E39A-41B1-9E48-DAE02FF12F79}" type="pres">
      <dgm:prSet presAssocID="{B0B4C5A9-C0DB-4596-A455-355F6DBE1165}" presName="aNode" presStyleLbl="fgAcc1" presStyleIdx="2" presStyleCnt="3">
        <dgm:presLayoutVars>
          <dgm:bulletEnabled val="1"/>
        </dgm:presLayoutVars>
      </dgm:prSet>
      <dgm:spPr/>
      <dgm:t>
        <a:bodyPr/>
        <a:lstStyle/>
        <a:p>
          <a:endParaRPr lang="es-MX"/>
        </a:p>
      </dgm:t>
    </dgm:pt>
    <dgm:pt modelId="{9F6242EB-8F1A-4BA9-8ED0-B82768839FB7}" type="pres">
      <dgm:prSet presAssocID="{B0B4C5A9-C0DB-4596-A455-355F6DBE1165}" presName="aSpace" presStyleCnt="0"/>
      <dgm:spPr/>
    </dgm:pt>
  </dgm:ptLst>
  <dgm:cxnLst>
    <dgm:cxn modelId="{D7B6B867-56AD-48E9-979D-06CF7DAAA29C}" type="presOf" srcId="{AFE32D5C-76FC-4A3D-BBBA-9D1F145E9AE7}" destId="{9B00862F-F531-4E9D-B24D-D8E3693D8783}" srcOrd="0" destOrd="0" presId="urn:microsoft.com/office/officeart/2005/8/layout/pyramid2"/>
    <dgm:cxn modelId="{3BD790A9-E2DE-4379-BA60-8C3D5C7F6A5D}" srcId="{AFE32D5C-76FC-4A3D-BBBA-9D1F145E9AE7}" destId="{BB551424-DA5B-4259-ABDD-BABB546AEA19}" srcOrd="1" destOrd="0" parTransId="{BCE03355-D02E-43D7-BE43-04BF274BFB12}" sibTransId="{88823CED-C8BE-4E3F-B4AA-B7CD7F279823}"/>
    <dgm:cxn modelId="{4C31FEF0-6B89-48BC-B524-BB2F08F7C9C0}" srcId="{AFE32D5C-76FC-4A3D-BBBA-9D1F145E9AE7}" destId="{FBD63FDB-B43A-4E52-B3B4-ECE320C913C9}" srcOrd="0" destOrd="0" parTransId="{38D370C3-50C7-4223-A403-06AC4B156775}" sibTransId="{6473F0DD-7BFA-49DF-A58D-1CA066CC67D7}"/>
    <dgm:cxn modelId="{FCF9A718-8DFD-4FF5-AC21-E7CEA7AF24E8}" type="presOf" srcId="{B0B4C5A9-C0DB-4596-A455-355F6DBE1165}" destId="{44D97431-E39A-41B1-9E48-DAE02FF12F79}" srcOrd="0" destOrd="0" presId="urn:microsoft.com/office/officeart/2005/8/layout/pyramid2"/>
    <dgm:cxn modelId="{21EF9C51-E6CE-4E42-BA99-89A51B6305D5}" type="presOf" srcId="{FBD63FDB-B43A-4E52-B3B4-ECE320C913C9}" destId="{E9892CAE-0821-4637-88A9-CBE3D5211DBD}" srcOrd="0" destOrd="0" presId="urn:microsoft.com/office/officeart/2005/8/layout/pyramid2"/>
    <dgm:cxn modelId="{B8AA7EE9-07B1-479D-8909-A0629DEB1916}" srcId="{AFE32D5C-76FC-4A3D-BBBA-9D1F145E9AE7}" destId="{B0B4C5A9-C0DB-4596-A455-355F6DBE1165}" srcOrd="2" destOrd="0" parTransId="{FD370E75-5D9E-454E-BC3F-FBFB986B8E8E}" sibTransId="{296D90EB-228D-4EFE-B462-7373C01F914D}"/>
    <dgm:cxn modelId="{CB5A9144-0A12-47C5-AB2B-1B52CB49D9CF}" type="presOf" srcId="{BB551424-DA5B-4259-ABDD-BABB546AEA19}" destId="{11C201DE-91A7-4098-84DC-378B9B64355B}" srcOrd="0" destOrd="0" presId="urn:microsoft.com/office/officeart/2005/8/layout/pyramid2"/>
    <dgm:cxn modelId="{D0139A9D-008D-4C21-BA8D-E1338C593248}" type="presParOf" srcId="{9B00862F-F531-4E9D-B24D-D8E3693D8783}" destId="{FFB22B45-8D1D-4CC1-83DB-678A5DFA44DA}" srcOrd="0" destOrd="0" presId="urn:microsoft.com/office/officeart/2005/8/layout/pyramid2"/>
    <dgm:cxn modelId="{08229C5E-0614-45C6-8CF4-69AB06A4A69F}" type="presParOf" srcId="{9B00862F-F531-4E9D-B24D-D8E3693D8783}" destId="{CE2577A9-E314-40B7-9820-B921619FB856}" srcOrd="1" destOrd="0" presId="urn:microsoft.com/office/officeart/2005/8/layout/pyramid2"/>
    <dgm:cxn modelId="{3062B191-B19E-445E-9CF3-B05AA8610688}" type="presParOf" srcId="{CE2577A9-E314-40B7-9820-B921619FB856}" destId="{E9892CAE-0821-4637-88A9-CBE3D5211DBD}" srcOrd="0" destOrd="0" presId="urn:microsoft.com/office/officeart/2005/8/layout/pyramid2"/>
    <dgm:cxn modelId="{82ED1A60-F8CF-4717-B8D2-6C0B79D8062B}" type="presParOf" srcId="{CE2577A9-E314-40B7-9820-B921619FB856}" destId="{D17F2F2C-BDE8-4683-B502-F9518016DA81}" srcOrd="1" destOrd="0" presId="urn:microsoft.com/office/officeart/2005/8/layout/pyramid2"/>
    <dgm:cxn modelId="{6A5E0C42-4EB4-4E97-AFB7-930E6F4BBE3C}" type="presParOf" srcId="{CE2577A9-E314-40B7-9820-B921619FB856}" destId="{11C201DE-91A7-4098-84DC-378B9B64355B}" srcOrd="2" destOrd="0" presId="urn:microsoft.com/office/officeart/2005/8/layout/pyramid2"/>
    <dgm:cxn modelId="{3B3F87F2-7F08-4E90-8EC2-BDD828C1F682}" type="presParOf" srcId="{CE2577A9-E314-40B7-9820-B921619FB856}" destId="{F52A6EE8-85B8-4DF5-A766-1356BA313B32}" srcOrd="3" destOrd="0" presId="urn:microsoft.com/office/officeart/2005/8/layout/pyramid2"/>
    <dgm:cxn modelId="{00D6C92D-B190-4146-BFEE-BCBF772F5C6E}" type="presParOf" srcId="{CE2577A9-E314-40B7-9820-B921619FB856}" destId="{44D97431-E39A-41B1-9E48-DAE02FF12F79}" srcOrd="4" destOrd="0" presId="urn:microsoft.com/office/officeart/2005/8/layout/pyramid2"/>
    <dgm:cxn modelId="{F49D7F40-6F3D-4C97-A156-FC2E8C21DC17}" type="presParOf" srcId="{CE2577A9-E314-40B7-9820-B921619FB856}" destId="{9F6242EB-8F1A-4BA9-8ED0-B82768839FB7}"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66314408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8795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3318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462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5855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3967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2906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837025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a:xfrm>
            <a:off x="3970338" y="8829675"/>
            <a:ext cx="3038475" cy="465138"/>
          </a:xfrm>
          <a:prstGeom prst="rect">
            <a:avLst/>
          </a:prstGeom>
        </p:spPr>
        <p:txBody>
          <a:bodyPr/>
          <a:lstStyle/>
          <a:p>
            <a:fld id="{AF8A507B-4BEB-484F-BD60-EBE8B4BC9733}" type="slidenum">
              <a:rPr lang="es-ES" smtClean="0"/>
              <a:pPr/>
              <a:t>55</a:t>
            </a:fld>
            <a:endParaRPr lang="es-ES"/>
          </a:p>
        </p:txBody>
      </p:sp>
    </p:spTree>
    <p:extLst>
      <p:ext uri="{BB962C8B-B14F-4D97-AF65-F5344CB8AC3E}">
        <p14:creationId xmlns:p14="http://schemas.microsoft.com/office/powerpoint/2010/main" val="644598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90362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40139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p:nvPr/>
        </p:nvSpPr>
        <p:spPr>
          <a:xfrm>
            <a:off x="2630450" y="630150"/>
            <a:ext cx="3883200" cy="3883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5430350" y="228600"/>
            <a:ext cx="1388100" cy="13881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5908250" y="4660825"/>
            <a:ext cx="605400" cy="6054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706650" y="3872629"/>
            <a:ext cx="1097700" cy="10977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081694" y="771271"/>
            <a:ext cx="774600" cy="7746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6513651" y="161669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420476" y="3612044"/>
            <a:ext cx="336900" cy="336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362484" y="1670133"/>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6818461" y="1338692"/>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163989" y="4374525"/>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300611" y="990190"/>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 name="Google Shape;21;p2"/>
          <p:cNvGrpSpPr/>
          <p:nvPr/>
        </p:nvGrpSpPr>
        <p:grpSpPr>
          <a:xfrm>
            <a:off x="3001075" y="4182123"/>
            <a:ext cx="508851" cy="478711"/>
            <a:chOff x="5972700" y="2330200"/>
            <a:chExt cx="411625" cy="387275"/>
          </a:xfrm>
        </p:grpSpPr>
        <p:sp>
          <p:nvSpPr>
            <p:cNvPr id="22" name="Google Shape;22;p2"/>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24;p2"/>
          <p:cNvGrpSpPr/>
          <p:nvPr/>
        </p:nvGrpSpPr>
        <p:grpSpPr>
          <a:xfrm>
            <a:off x="5861768" y="506559"/>
            <a:ext cx="524975" cy="832145"/>
            <a:chOff x="6718575" y="2318625"/>
            <a:chExt cx="256950" cy="407375"/>
          </a:xfrm>
        </p:grpSpPr>
        <p:sp>
          <p:nvSpPr>
            <p:cNvPr id="25" name="Google Shape;25;p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6" name="Google Shape;26;p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7" name="Google Shape;27;p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8" name="Google Shape;28;p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9" name="Google Shape;29;p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0" name="Google Shape;30;p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 name="Google Shape;31;p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2" name="Google Shape;32;p2"/>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
        <p:nvSpPr>
          <p:cNvPr id="33" name="Google Shape;33;p2"/>
          <p:cNvSpPr txBox="1">
            <a:spLocks noGrp="1"/>
          </p:cNvSpPr>
          <p:nvPr>
            <p:ph type="ctrTitle"/>
          </p:nvPr>
        </p:nvSpPr>
        <p:spPr>
          <a:xfrm>
            <a:off x="2757250" y="961350"/>
            <a:ext cx="3629400" cy="3220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4" name="Google Shape;34;p2"/>
          <p:cNvSpPr/>
          <p:nvPr/>
        </p:nvSpPr>
        <p:spPr>
          <a:xfrm>
            <a:off x="2757247" y="861970"/>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509928" y="4757335"/>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5494851" y="4374527"/>
            <a:ext cx="413400" cy="413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Yellow">
  <p:cSld name="BLANK_1_1">
    <p:spTree>
      <p:nvGrpSpPr>
        <p:cNvPr id="1" name="Shape 329"/>
        <p:cNvGrpSpPr/>
        <p:nvPr/>
      </p:nvGrpSpPr>
      <p:grpSpPr>
        <a:xfrm>
          <a:off x="0" y="0"/>
          <a:ext cx="0" cy="0"/>
          <a:chOff x="0" y="0"/>
          <a:chExt cx="0" cy="0"/>
        </a:xfrm>
      </p:grpSpPr>
      <p:sp>
        <p:nvSpPr>
          <p:cNvPr id="330" name="Google Shape;330;p13"/>
          <p:cNvSpPr/>
          <p:nvPr/>
        </p:nvSpPr>
        <p:spPr>
          <a:xfrm>
            <a:off x="407150" y="407075"/>
            <a:ext cx="8329800" cy="4329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3"/>
          <p:cNvSpPr/>
          <p:nvPr/>
        </p:nvSpPr>
        <p:spPr>
          <a:xfrm>
            <a:off x="-117275" y="847257"/>
            <a:ext cx="605400" cy="605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3"/>
          <p:cNvSpPr/>
          <p:nvPr/>
        </p:nvSpPr>
        <p:spPr>
          <a:xfrm>
            <a:off x="217850" y="171250"/>
            <a:ext cx="1054200" cy="10542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3"/>
          <p:cNvSpPr/>
          <p:nvPr/>
        </p:nvSpPr>
        <p:spPr>
          <a:xfrm>
            <a:off x="1156976" y="-137274"/>
            <a:ext cx="398700" cy="398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3"/>
          <p:cNvSpPr/>
          <p:nvPr/>
        </p:nvSpPr>
        <p:spPr>
          <a:xfrm>
            <a:off x="1397225" y="337514"/>
            <a:ext cx="136800" cy="1368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3"/>
          <p:cNvSpPr/>
          <p:nvPr/>
        </p:nvSpPr>
        <p:spPr>
          <a:xfrm>
            <a:off x="488128" y="13344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3"/>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3"/>
          <p:cNvSpPr/>
          <p:nvPr/>
        </p:nvSpPr>
        <p:spPr>
          <a:xfrm>
            <a:off x="8507494" y="2981146"/>
            <a:ext cx="774600" cy="7746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3"/>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3"/>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3"/>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3"/>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258289" y="157710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13"/>
          <p:cNvGrpSpPr/>
          <p:nvPr/>
        </p:nvGrpSpPr>
        <p:grpSpPr>
          <a:xfrm>
            <a:off x="8142375" y="4477573"/>
            <a:ext cx="508851" cy="478711"/>
            <a:chOff x="5972700" y="2330200"/>
            <a:chExt cx="411625" cy="387275"/>
          </a:xfrm>
        </p:grpSpPr>
        <p:sp>
          <p:nvSpPr>
            <p:cNvPr id="345" name="Google Shape;345;p13"/>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7" name="Google Shape;347;p13"/>
          <p:cNvGrpSpPr/>
          <p:nvPr/>
        </p:nvGrpSpPr>
        <p:grpSpPr>
          <a:xfrm>
            <a:off x="545621" y="382390"/>
            <a:ext cx="398658" cy="631920"/>
            <a:chOff x="6718575" y="2318625"/>
            <a:chExt cx="256950" cy="407375"/>
          </a:xfrm>
        </p:grpSpPr>
        <p:sp>
          <p:nvSpPr>
            <p:cNvPr id="348" name="Google Shape;348;p13"/>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6" name="Google Shape;356;p13"/>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7" name="6 Rectángulo"/>
          <p:cNvSpPr/>
          <p:nvPr/>
        </p:nvSpPr>
        <p:spPr>
          <a:xfrm>
            <a:off x="588392" y="1068441"/>
            <a:ext cx="8001000" cy="6858"/>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050">
              <a:solidFill>
                <a:prstClr val="white"/>
              </a:solidFill>
            </a:endParaRPr>
          </a:p>
        </p:txBody>
      </p:sp>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5562600" y="4800600"/>
            <a:ext cx="3002280" cy="205740"/>
          </a:xfrm>
          <a:prstGeom prst="rect">
            <a:avLst/>
          </a:prstGeom>
        </p:spPr>
        <p:txBody>
          <a:bodyPr/>
          <a:lstStyle>
            <a:extLst/>
          </a:lstStyle>
          <a:p>
            <a:endParaRPr lang="es-ES">
              <a:solidFill>
                <a:srgbClr val="676A55">
                  <a:tint val="60000"/>
                  <a:satMod val="155000"/>
                </a:srgbClr>
              </a:solidFill>
            </a:endParaRPr>
          </a:p>
        </p:txBody>
      </p:sp>
      <p:sp>
        <p:nvSpPr>
          <p:cNvPr id="5" name="4 Marcador de pie de página"/>
          <p:cNvSpPr>
            <a:spLocks noGrp="1"/>
          </p:cNvSpPr>
          <p:nvPr>
            <p:ph type="ftr" sz="quarter" idx="11"/>
          </p:nvPr>
        </p:nvSpPr>
        <p:spPr>
          <a:xfrm>
            <a:off x="1295400" y="4800600"/>
            <a:ext cx="4212264" cy="205740"/>
          </a:xfrm>
          <a:prstGeom prst="rect">
            <a:avLst/>
          </a:prstGeom>
        </p:spPr>
        <p:txBody>
          <a:bodyPr/>
          <a:lstStyle>
            <a:extLst/>
          </a:lstStyle>
          <a:p>
            <a:endParaRPr lang="es-ES">
              <a:solidFill>
                <a:srgbClr val="676A55">
                  <a:tint val="60000"/>
                  <a:satMod val="155000"/>
                </a:srgbClr>
              </a:solidFill>
            </a:endParaRPr>
          </a:p>
        </p:txBody>
      </p:sp>
      <p:sp>
        <p:nvSpPr>
          <p:cNvPr id="6" name="5 Marcador de número de diapositiva"/>
          <p:cNvSpPr>
            <a:spLocks noGrp="1"/>
          </p:cNvSpPr>
          <p:nvPr>
            <p:ph type="sldNum" sz="quarter" idx="12"/>
          </p:nvPr>
        </p:nvSpPr>
        <p:spPr/>
        <p:txBody>
          <a:bodyPr/>
          <a:lstStyle>
            <a:extLst/>
          </a:lstStyle>
          <a:p>
            <a:fld id="{E1154E33-493F-4AD8-8655-C1403786B3DF}" type="slidenum">
              <a:rPr lang="es-ES" smtClean="0">
                <a:solidFill>
                  <a:srgbClr val="EAEBDE">
                    <a:shade val="90000"/>
                  </a:srgbClr>
                </a:solidFill>
              </a:rPr>
              <a:pPr/>
              <a:t>‹Nº›</a:t>
            </a:fld>
            <a:endParaRPr lang="es-ES">
              <a:solidFill>
                <a:srgbClr val="EAEBDE">
                  <a:shade val="90000"/>
                </a:srgbClr>
              </a:solidFill>
            </a:endParaRPr>
          </a:p>
        </p:txBody>
      </p:sp>
    </p:spTree>
    <p:extLst>
      <p:ext uri="{BB962C8B-B14F-4D97-AF65-F5344CB8AC3E}">
        <p14:creationId xmlns:p14="http://schemas.microsoft.com/office/powerpoint/2010/main" val="2454312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37"/>
        <p:cNvGrpSpPr/>
        <p:nvPr/>
      </p:nvGrpSpPr>
      <p:grpSpPr>
        <a:xfrm>
          <a:off x="0" y="0"/>
          <a:ext cx="0" cy="0"/>
          <a:chOff x="0" y="0"/>
          <a:chExt cx="0" cy="0"/>
        </a:xfrm>
      </p:grpSpPr>
      <p:sp>
        <p:nvSpPr>
          <p:cNvPr id="38" name="Google Shape;38;p3"/>
          <p:cNvSpPr/>
          <p:nvPr/>
        </p:nvSpPr>
        <p:spPr>
          <a:xfrm>
            <a:off x="407150" y="407075"/>
            <a:ext cx="8329800" cy="4329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2630450" y="630150"/>
            <a:ext cx="3883200" cy="38832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5430350" y="228600"/>
            <a:ext cx="1388100" cy="13881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5908250" y="4660825"/>
            <a:ext cx="605400" cy="6054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2706650" y="3872629"/>
            <a:ext cx="1097700" cy="10977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2081694" y="771271"/>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6513651" y="1616690"/>
            <a:ext cx="413400" cy="413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2420476" y="3612044"/>
            <a:ext cx="336900" cy="336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2362484" y="1670133"/>
            <a:ext cx="213000" cy="2130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6818461" y="1338692"/>
            <a:ext cx="93900" cy="939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6163989" y="4374525"/>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2300611" y="990190"/>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 name="Google Shape;50;p3"/>
          <p:cNvGrpSpPr/>
          <p:nvPr/>
        </p:nvGrpSpPr>
        <p:grpSpPr>
          <a:xfrm>
            <a:off x="3001075" y="4182123"/>
            <a:ext cx="508851" cy="478711"/>
            <a:chOff x="5972700" y="2330200"/>
            <a:chExt cx="411625" cy="387275"/>
          </a:xfrm>
        </p:grpSpPr>
        <p:sp>
          <p:nvSpPr>
            <p:cNvPr id="51" name="Google Shape;51;p3"/>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 name="Google Shape;53;p3"/>
          <p:cNvGrpSpPr/>
          <p:nvPr/>
        </p:nvGrpSpPr>
        <p:grpSpPr>
          <a:xfrm>
            <a:off x="5861768" y="506559"/>
            <a:ext cx="524975" cy="832145"/>
            <a:chOff x="6718575" y="2318625"/>
            <a:chExt cx="256950" cy="407375"/>
          </a:xfrm>
        </p:grpSpPr>
        <p:sp>
          <p:nvSpPr>
            <p:cNvPr id="54" name="Google Shape;54;p3"/>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5" name="Google Shape;55;p3"/>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6" name="Google Shape;56;p3"/>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7" name="Google Shape;57;p3"/>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8" name="Google Shape;58;p3"/>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9" name="Google Shape;59;p3"/>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0" name="Google Shape;60;p3"/>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1" name="Google Shape;61;p3"/>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sp>
        <p:nvSpPr>
          <p:cNvPr id="62" name="Google Shape;62;p3"/>
          <p:cNvSpPr/>
          <p:nvPr/>
        </p:nvSpPr>
        <p:spPr>
          <a:xfrm>
            <a:off x="2757247" y="861970"/>
            <a:ext cx="300900" cy="3009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3509928" y="4757335"/>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5494851" y="4374527"/>
            <a:ext cx="413400" cy="413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txBox="1">
            <a:spLocks noGrp="1"/>
          </p:cNvSpPr>
          <p:nvPr>
            <p:ph type="ctrTitle"/>
          </p:nvPr>
        </p:nvSpPr>
        <p:spPr>
          <a:xfrm>
            <a:off x="2886100" y="1888150"/>
            <a:ext cx="33717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3000"/>
              <a:buNone/>
              <a:defRPr sz="3000">
                <a:solidFill>
                  <a:schemeClr val="accent1"/>
                </a:solidFill>
              </a:defRPr>
            </a:lvl1pPr>
            <a:lvl2pPr lvl="1" algn="ctr" rtl="0">
              <a:spcBef>
                <a:spcPts val="0"/>
              </a:spcBef>
              <a:spcAft>
                <a:spcPts val="0"/>
              </a:spcAft>
              <a:buClr>
                <a:schemeClr val="accent1"/>
              </a:buClr>
              <a:buSzPts val="3000"/>
              <a:buNone/>
              <a:defRPr sz="3000">
                <a:solidFill>
                  <a:schemeClr val="accent1"/>
                </a:solidFill>
              </a:defRPr>
            </a:lvl2pPr>
            <a:lvl3pPr lvl="2" algn="ctr" rtl="0">
              <a:spcBef>
                <a:spcPts val="0"/>
              </a:spcBef>
              <a:spcAft>
                <a:spcPts val="0"/>
              </a:spcAft>
              <a:buClr>
                <a:schemeClr val="accent1"/>
              </a:buClr>
              <a:buSzPts val="3000"/>
              <a:buNone/>
              <a:defRPr sz="3000">
                <a:solidFill>
                  <a:schemeClr val="accent1"/>
                </a:solidFill>
              </a:defRPr>
            </a:lvl3pPr>
            <a:lvl4pPr lvl="3" algn="ctr" rtl="0">
              <a:spcBef>
                <a:spcPts val="0"/>
              </a:spcBef>
              <a:spcAft>
                <a:spcPts val="0"/>
              </a:spcAft>
              <a:buClr>
                <a:schemeClr val="accent1"/>
              </a:buClr>
              <a:buSzPts val="3000"/>
              <a:buNone/>
              <a:defRPr sz="3000">
                <a:solidFill>
                  <a:schemeClr val="accent1"/>
                </a:solidFill>
              </a:defRPr>
            </a:lvl4pPr>
            <a:lvl5pPr lvl="4" algn="ctr" rtl="0">
              <a:spcBef>
                <a:spcPts val="0"/>
              </a:spcBef>
              <a:spcAft>
                <a:spcPts val="0"/>
              </a:spcAft>
              <a:buClr>
                <a:schemeClr val="accent1"/>
              </a:buClr>
              <a:buSzPts val="3000"/>
              <a:buNone/>
              <a:defRPr sz="3000">
                <a:solidFill>
                  <a:schemeClr val="accent1"/>
                </a:solidFill>
              </a:defRPr>
            </a:lvl5pPr>
            <a:lvl6pPr lvl="5" algn="ctr" rtl="0">
              <a:spcBef>
                <a:spcPts val="0"/>
              </a:spcBef>
              <a:spcAft>
                <a:spcPts val="0"/>
              </a:spcAft>
              <a:buClr>
                <a:schemeClr val="accent1"/>
              </a:buClr>
              <a:buSzPts val="3000"/>
              <a:buNone/>
              <a:defRPr sz="3000">
                <a:solidFill>
                  <a:schemeClr val="accent1"/>
                </a:solidFill>
              </a:defRPr>
            </a:lvl6pPr>
            <a:lvl7pPr lvl="6" algn="ctr" rtl="0">
              <a:spcBef>
                <a:spcPts val="0"/>
              </a:spcBef>
              <a:spcAft>
                <a:spcPts val="0"/>
              </a:spcAft>
              <a:buClr>
                <a:schemeClr val="accent1"/>
              </a:buClr>
              <a:buSzPts val="3000"/>
              <a:buNone/>
              <a:defRPr sz="3000">
                <a:solidFill>
                  <a:schemeClr val="accent1"/>
                </a:solidFill>
              </a:defRPr>
            </a:lvl7pPr>
            <a:lvl8pPr lvl="7" algn="ctr" rtl="0">
              <a:spcBef>
                <a:spcPts val="0"/>
              </a:spcBef>
              <a:spcAft>
                <a:spcPts val="0"/>
              </a:spcAft>
              <a:buClr>
                <a:schemeClr val="accent1"/>
              </a:buClr>
              <a:buSzPts val="3000"/>
              <a:buNone/>
              <a:defRPr sz="3000">
                <a:solidFill>
                  <a:schemeClr val="accent1"/>
                </a:solidFill>
              </a:defRPr>
            </a:lvl8pPr>
            <a:lvl9pPr lvl="8" algn="ctr" rtl="0">
              <a:spcBef>
                <a:spcPts val="0"/>
              </a:spcBef>
              <a:spcAft>
                <a:spcPts val="0"/>
              </a:spcAft>
              <a:buClr>
                <a:schemeClr val="accent1"/>
              </a:buClr>
              <a:buSzPts val="3000"/>
              <a:buNone/>
              <a:defRPr sz="3000">
                <a:solidFill>
                  <a:schemeClr val="accent1"/>
                </a:solidFill>
              </a:defRPr>
            </a:lvl9pPr>
          </a:lstStyle>
          <a:p>
            <a:endParaRPr/>
          </a:p>
        </p:txBody>
      </p:sp>
      <p:sp>
        <p:nvSpPr>
          <p:cNvPr id="66" name="Google Shape;66;p3"/>
          <p:cNvSpPr txBox="1">
            <a:spLocks noGrp="1"/>
          </p:cNvSpPr>
          <p:nvPr>
            <p:ph type="subTitle" idx="1"/>
          </p:nvPr>
        </p:nvSpPr>
        <p:spPr>
          <a:xfrm>
            <a:off x="2886100" y="2916252"/>
            <a:ext cx="33717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2000"/>
              <a:buNone/>
              <a:defRPr>
                <a:solidFill>
                  <a:schemeClr val="accent2"/>
                </a:solidFill>
              </a:defRPr>
            </a:lvl1pPr>
            <a:lvl2pPr lvl="1" algn="ctr" rtl="0">
              <a:spcBef>
                <a:spcPts val="1000"/>
              </a:spcBef>
              <a:spcAft>
                <a:spcPts val="0"/>
              </a:spcAft>
              <a:buClr>
                <a:schemeClr val="accent2"/>
              </a:buClr>
              <a:buSzPts val="3000"/>
              <a:buNone/>
              <a:defRPr sz="3000">
                <a:solidFill>
                  <a:schemeClr val="accent2"/>
                </a:solidFill>
              </a:defRPr>
            </a:lvl2pPr>
            <a:lvl3pPr lvl="2" algn="ctr" rtl="0">
              <a:spcBef>
                <a:spcPts val="1000"/>
              </a:spcBef>
              <a:spcAft>
                <a:spcPts val="0"/>
              </a:spcAft>
              <a:buClr>
                <a:schemeClr val="accent2"/>
              </a:buClr>
              <a:buSzPts val="3000"/>
              <a:buNone/>
              <a:defRPr sz="3000">
                <a:solidFill>
                  <a:schemeClr val="accent2"/>
                </a:solidFill>
              </a:defRPr>
            </a:lvl3pPr>
            <a:lvl4pPr lvl="3" algn="ctr" rtl="0">
              <a:spcBef>
                <a:spcPts val="1000"/>
              </a:spcBef>
              <a:spcAft>
                <a:spcPts val="0"/>
              </a:spcAft>
              <a:buClr>
                <a:schemeClr val="accent2"/>
              </a:buClr>
              <a:buSzPts val="3000"/>
              <a:buNone/>
              <a:defRPr sz="3000">
                <a:solidFill>
                  <a:schemeClr val="accent2"/>
                </a:solidFill>
              </a:defRPr>
            </a:lvl4pPr>
            <a:lvl5pPr lvl="4" algn="ctr" rtl="0">
              <a:spcBef>
                <a:spcPts val="1000"/>
              </a:spcBef>
              <a:spcAft>
                <a:spcPts val="0"/>
              </a:spcAft>
              <a:buClr>
                <a:schemeClr val="accent2"/>
              </a:buClr>
              <a:buSzPts val="3000"/>
              <a:buNone/>
              <a:defRPr sz="3000">
                <a:solidFill>
                  <a:schemeClr val="accent2"/>
                </a:solidFill>
              </a:defRPr>
            </a:lvl5pPr>
            <a:lvl6pPr lvl="5" algn="ctr" rtl="0">
              <a:spcBef>
                <a:spcPts val="1000"/>
              </a:spcBef>
              <a:spcAft>
                <a:spcPts val="0"/>
              </a:spcAft>
              <a:buClr>
                <a:schemeClr val="accent2"/>
              </a:buClr>
              <a:buSzPts val="3000"/>
              <a:buNone/>
              <a:defRPr sz="3000">
                <a:solidFill>
                  <a:schemeClr val="accent2"/>
                </a:solidFill>
              </a:defRPr>
            </a:lvl6pPr>
            <a:lvl7pPr lvl="6" algn="ctr" rtl="0">
              <a:spcBef>
                <a:spcPts val="1000"/>
              </a:spcBef>
              <a:spcAft>
                <a:spcPts val="0"/>
              </a:spcAft>
              <a:buClr>
                <a:schemeClr val="accent2"/>
              </a:buClr>
              <a:buSzPts val="3000"/>
              <a:buNone/>
              <a:defRPr sz="3000">
                <a:solidFill>
                  <a:schemeClr val="accent2"/>
                </a:solidFill>
              </a:defRPr>
            </a:lvl7pPr>
            <a:lvl8pPr lvl="7" algn="ctr" rtl="0">
              <a:spcBef>
                <a:spcPts val="1000"/>
              </a:spcBef>
              <a:spcAft>
                <a:spcPts val="0"/>
              </a:spcAft>
              <a:buClr>
                <a:schemeClr val="accent2"/>
              </a:buClr>
              <a:buSzPts val="3000"/>
              <a:buNone/>
              <a:defRPr sz="3000">
                <a:solidFill>
                  <a:schemeClr val="accent2"/>
                </a:solidFill>
              </a:defRPr>
            </a:lvl8pPr>
            <a:lvl9pPr lvl="8" algn="ctr" rtl="0">
              <a:spcBef>
                <a:spcPts val="1000"/>
              </a:spcBef>
              <a:spcAft>
                <a:spcPts val="1000"/>
              </a:spcAft>
              <a:buClr>
                <a:schemeClr val="accent2"/>
              </a:buClr>
              <a:buSzPts val="3000"/>
              <a:buNone/>
              <a:defRPr sz="3000">
                <a:solidFill>
                  <a:schemeClr val="accent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67"/>
        <p:cNvGrpSpPr/>
        <p:nvPr/>
      </p:nvGrpSpPr>
      <p:grpSpPr>
        <a:xfrm>
          <a:off x="0" y="0"/>
          <a:ext cx="0" cy="0"/>
          <a:chOff x="0" y="0"/>
          <a:chExt cx="0" cy="0"/>
        </a:xfrm>
      </p:grpSpPr>
      <p:sp>
        <p:nvSpPr>
          <p:cNvPr id="68" name="Google Shape;68;p4"/>
          <p:cNvSpPr/>
          <p:nvPr/>
        </p:nvSpPr>
        <p:spPr>
          <a:xfrm>
            <a:off x="407150" y="407075"/>
            <a:ext cx="8329800" cy="43293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4"/>
          <p:cNvSpPr/>
          <p:nvPr/>
        </p:nvSpPr>
        <p:spPr>
          <a:xfrm>
            <a:off x="3811800" y="-194800"/>
            <a:ext cx="1520400" cy="152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4"/>
          <p:cNvSpPr/>
          <p:nvPr/>
        </p:nvSpPr>
        <p:spPr>
          <a:xfrm>
            <a:off x="4982150" y="734775"/>
            <a:ext cx="774600" cy="7746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4"/>
          <p:cNvSpPr/>
          <p:nvPr/>
        </p:nvSpPr>
        <p:spPr>
          <a:xfrm>
            <a:off x="3469949" y="810973"/>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p:nvPr/>
        </p:nvSpPr>
        <p:spPr>
          <a:xfrm>
            <a:off x="3109875" y="154418"/>
            <a:ext cx="508800" cy="5088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
          <p:cNvSpPr/>
          <p:nvPr/>
        </p:nvSpPr>
        <p:spPr>
          <a:xfrm>
            <a:off x="5395528" y="-85690"/>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140400" y="3784204"/>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8079301" y="4416226"/>
            <a:ext cx="879300" cy="8793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407150" y="4701449"/>
            <a:ext cx="336900" cy="3369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8896576" y="4123321"/>
            <a:ext cx="292800" cy="2928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7800547" y="4653308"/>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8471997" y="4203227"/>
            <a:ext cx="93900" cy="939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528659" y="3509275"/>
            <a:ext cx="213000" cy="2130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8327788" y="4664713"/>
            <a:ext cx="382244" cy="382244"/>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 name="Google Shape;82;p4"/>
          <p:cNvGrpSpPr/>
          <p:nvPr/>
        </p:nvGrpSpPr>
        <p:grpSpPr>
          <a:xfrm>
            <a:off x="154025" y="4093698"/>
            <a:ext cx="508851" cy="478711"/>
            <a:chOff x="5972700" y="2330200"/>
            <a:chExt cx="411625" cy="387275"/>
          </a:xfrm>
        </p:grpSpPr>
        <p:sp>
          <p:nvSpPr>
            <p:cNvPr id="83" name="Google Shape;83;p4"/>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4"/>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 name="Google Shape;85;p4"/>
          <p:cNvGrpSpPr/>
          <p:nvPr/>
        </p:nvGrpSpPr>
        <p:grpSpPr>
          <a:xfrm>
            <a:off x="5222963" y="889722"/>
            <a:ext cx="292923" cy="464285"/>
            <a:chOff x="6718575" y="2318625"/>
            <a:chExt cx="256950" cy="407375"/>
          </a:xfrm>
        </p:grpSpPr>
        <p:sp>
          <p:nvSpPr>
            <p:cNvPr id="86" name="Google Shape;86;p4"/>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4"/>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4"/>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4"/>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4"/>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 name="Google Shape;94;p4"/>
          <p:cNvSpPr txBox="1">
            <a:spLocks noGrp="1"/>
          </p:cNvSpPr>
          <p:nvPr>
            <p:ph type="body" idx="1"/>
          </p:nvPr>
        </p:nvSpPr>
        <p:spPr>
          <a:xfrm>
            <a:off x="1242275" y="1704600"/>
            <a:ext cx="6659700" cy="819900"/>
          </a:xfrm>
          <a:prstGeom prst="rect">
            <a:avLst/>
          </a:prstGeom>
        </p:spPr>
        <p:txBody>
          <a:bodyPr spcFirstLastPara="1" wrap="square" lIns="91425" tIns="91425" rIns="91425" bIns="91425" anchor="t" anchorCtr="0">
            <a:noAutofit/>
          </a:bodyPr>
          <a:lstStyle>
            <a:lvl1pPr marL="457200" lvl="0" indent="-419100" algn="ctr" rtl="0">
              <a:spcBef>
                <a:spcPts val="600"/>
              </a:spcBef>
              <a:spcAft>
                <a:spcPts val="0"/>
              </a:spcAft>
              <a:buClr>
                <a:schemeClr val="dk1"/>
              </a:buClr>
              <a:buSzPts val="3000"/>
              <a:buChar char="○"/>
              <a:defRPr sz="3000" i="1"/>
            </a:lvl1pPr>
            <a:lvl2pPr marL="914400" lvl="1" indent="-419100" algn="ctr" rtl="0">
              <a:spcBef>
                <a:spcPts val="1000"/>
              </a:spcBef>
              <a:spcAft>
                <a:spcPts val="0"/>
              </a:spcAft>
              <a:buClr>
                <a:schemeClr val="dk1"/>
              </a:buClr>
              <a:buSzPts val="3000"/>
              <a:buChar char="◦"/>
              <a:defRPr sz="3000" i="1"/>
            </a:lvl2pPr>
            <a:lvl3pPr marL="1371600" lvl="2" indent="-419100" algn="ctr" rtl="0">
              <a:spcBef>
                <a:spcPts val="1000"/>
              </a:spcBef>
              <a:spcAft>
                <a:spcPts val="0"/>
              </a:spcAft>
              <a:buClr>
                <a:schemeClr val="dk1"/>
              </a:buClr>
              <a:buSzPts val="3000"/>
              <a:buChar char="◦"/>
              <a:defRPr sz="3000" i="1"/>
            </a:lvl3pPr>
            <a:lvl4pPr marL="1828800" lvl="3" indent="-419100" algn="ctr" rtl="0">
              <a:spcBef>
                <a:spcPts val="1000"/>
              </a:spcBef>
              <a:spcAft>
                <a:spcPts val="0"/>
              </a:spcAft>
              <a:buSzPts val="3000"/>
              <a:buChar char="◦"/>
              <a:defRPr sz="3000" i="1"/>
            </a:lvl4pPr>
            <a:lvl5pPr marL="2286000" lvl="4" indent="-419100" algn="ctr" rtl="0">
              <a:spcBef>
                <a:spcPts val="1000"/>
              </a:spcBef>
              <a:spcAft>
                <a:spcPts val="0"/>
              </a:spcAft>
              <a:buSzPts val="3000"/>
              <a:buChar char="◦"/>
              <a:defRPr sz="3000" i="1"/>
            </a:lvl5pPr>
            <a:lvl6pPr marL="2743200" lvl="5" indent="-419100" algn="ctr" rtl="0">
              <a:spcBef>
                <a:spcPts val="1000"/>
              </a:spcBef>
              <a:spcAft>
                <a:spcPts val="0"/>
              </a:spcAft>
              <a:buSzPts val="3000"/>
              <a:buChar char="◦"/>
              <a:defRPr sz="3000" i="1"/>
            </a:lvl6pPr>
            <a:lvl7pPr marL="3200400" lvl="6" indent="-419100" algn="ctr" rtl="0">
              <a:spcBef>
                <a:spcPts val="1000"/>
              </a:spcBef>
              <a:spcAft>
                <a:spcPts val="0"/>
              </a:spcAft>
              <a:buSzPts val="3000"/>
              <a:buChar char="◦"/>
              <a:defRPr sz="3000" i="1"/>
            </a:lvl7pPr>
            <a:lvl8pPr marL="3657600" lvl="7" indent="-419100" algn="ctr" rtl="0">
              <a:spcBef>
                <a:spcPts val="1000"/>
              </a:spcBef>
              <a:spcAft>
                <a:spcPts val="0"/>
              </a:spcAft>
              <a:buSzPts val="3000"/>
              <a:buChar char="◦"/>
              <a:defRPr sz="3000" i="1"/>
            </a:lvl8pPr>
            <a:lvl9pPr marL="4114800" lvl="8" indent="-419100" algn="ctr">
              <a:spcBef>
                <a:spcPts val="1000"/>
              </a:spcBef>
              <a:spcAft>
                <a:spcPts val="1000"/>
              </a:spcAft>
              <a:buSzPts val="3000"/>
              <a:buChar char="◦"/>
              <a:defRPr sz="3000" i="1"/>
            </a:lvl9pPr>
          </a:lstStyle>
          <a:p>
            <a:endParaRPr/>
          </a:p>
        </p:txBody>
      </p:sp>
      <p:sp>
        <p:nvSpPr>
          <p:cNvPr id="95" name="Google Shape;95;p4"/>
          <p:cNvSpPr txBox="1"/>
          <p:nvPr/>
        </p:nvSpPr>
        <p:spPr>
          <a:xfrm>
            <a:off x="3593400" y="8930"/>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b="1">
                <a:solidFill>
                  <a:srgbClr val="FFFFFF"/>
                </a:solidFill>
              </a:rPr>
              <a:t>“</a:t>
            </a:r>
            <a:endParaRPr sz="9600" b="1">
              <a:solidFill>
                <a:srgbClr val="FFFFFF"/>
              </a:solidFill>
            </a:endParaRPr>
          </a:p>
        </p:txBody>
      </p:sp>
      <p:sp>
        <p:nvSpPr>
          <p:cNvPr id="96" name="Google Shape;96;p4"/>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97"/>
        <p:cNvGrpSpPr/>
        <p:nvPr/>
      </p:nvGrpSpPr>
      <p:grpSpPr>
        <a:xfrm>
          <a:off x="0" y="0"/>
          <a:ext cx="0" cy="0"/>
          <a:chOff x="0" y="0"/>
          <a:chExt cx="0" cy="0"/>
        </a:xfrm>
      </p:grpSpPr>
      <p:sp>
        <p:nvSpPr>
          <p:cNvPr id="98" name="Google Shape;98;p5"/>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5"/>
          <p:cNvSpPr/>
          <p:nvPr/>
        </p:nvSpPr>
        <p:spPr>
          <a:xfrm>
            <a:off x="-167025" y="559475"/>
            <a:ext cx="2630400" cy="263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5"/>
          <p:cNvSpPr/>
          <p:nvPr/>
        </p:nvSpPr>
        <p:spPr>
          <a:xfrm>
            <a:off x="1812100" y="27140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5"/>
          <p:cNvSpPr/>
          <p:nvPr/>
        </p:nvSpPr>
        <p:spPr>
          <a:xfrm>
            <a:off x="1704597" y="-129655"/>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5"/>
          <p:cNvSpPr/>
          <p:nvPr/>
        </p:nvSpPr>
        <p:spPr>
          <a:xfrm>
            <a:off x="228600" y="2887250"/>
            <a:ext cx="605400" cy="605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5"/>
          <p:cNvSpPr/>
          <p:nvPr/>
        </p:nvSpPr>
        <p:spPr>
          <a:xfrm>
            <a:off x="1522903" y="3162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5"/>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5"/>
          <p:cNvSpPr/>
          <p:nvPr/>
        </p:nvSpPr>
        <p:spPr>
          <a:xfrm>
            <a:off x="8507494" y="2981146"/>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5"/>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5"/>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5"/>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5"/>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91939" y="288725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5"/>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 name="Google Shape;112;p5"/>
          <p:cNvGrpSpPr/>
          <p:nvPr/>
        </p:nvGrpSpPr>
        <p:grpSpPr>
          <a:xfrm>
            <a:off x="8142375" y="4477573"/>
            <a:ext cx="508851" cy="478711"/>
            <a:chOff x="5972700" y="2330200"/>
            <a:chExt cx="411625" cy="387275"/>
          </a:xfrm>
        </p:grpSpPr>
        <p:sp>
          <p:nvSpPr>
            <p:cNvPr id="113" name="Google Shape;113;p5"/>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5"/>
          <p:cNvGrpSpPr/>
          <p:nvPr/>
        </p:nvGrpSpPr>
        <p:grpSpPr>
          <a:xfrm>
            <a:off x="2139871" y="482540"/>
            <a:ext cx="398658" cy="631920"/>
            <a:chOff x="6718575" y="2318625"/>
            <a:chExt cx="256950" cy="407375"/>
          </a:xfrm>
        </p:grpSpPr>
        <p:sp>
          <p:nvSpPr>
            <p:cNvPr id="116" name="Google Shape;116;p5"/>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5"/>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5"/>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5"/>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5"/>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5"/>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5"/>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5"/>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 name="Google Shape;124;p5"/>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25" name="Google Shape;125;p5"/>
          <p:cNvSpPr txBox="1">
            <a:spLocks noGrp="1"/>
          </p:cNvSpPr>
          <p:nvPr>
            <p:ph type="body" idx="1"/>
          </p:nvPr>
        </p:nvSpPr>
        <p:spPr>
          <a:xfrm>
            <a:off x="2901875" y="1033400"/>
            <a:ext cx="5292300" cy="3267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1000"/>
              </a:spcBef>
              <a:spcAft>
                <a:spcPts val="0"/>
              </a:spcAft>
              <a:buSzPts val="2000"/>
              <a:buChar char="◦"/>
              <a:defRPr/>
            </a:lvl2pPr>
            <a:lvl3pPr marL="1371600" lvl="2" indent="-355600">
              <a:spcBef>
                <a:spcPts val="1000"/>
              </a:spcBef>
              <a:spcAft>
                <a:spcPts val="0"/>
              </a:spcAft>
              <a:buSzPts val="2000"/>
              <a:buChar char="◦"/>
              <a:defRPr/>
            </a:lvl3pPr>
            <a:lvl4pPr marL="1828800" lvl="3" indent="-355600">
              <a:spcBef>
                <a:spcPts val="1000"/>
              </a:spcBef>
              <a:spcAft>
                <a:spcPts val="0"/>
              </a:spcAft>
              <a:buSzPts val="2000"/>
              <a:buChar char="◦"/>
              <a:defRPr/>
            </a:lvl4pPr>
            <a:lvl5pPr marL="2286000" lvl="4" indent="-355600">
              <a:spcBef>
                <a:spcPts val="1000"/>
              </a:spcBef>
              <a:spcAft>
                <a:spcPts val="0"/>
              </a:spcAft>
              <a:buSzPts val="2000"/>
              <a:buChar char="◦"/>
              <a:defRPr/>
            </a:lvl5pPr>
            <a:lvl6pPr marL="2743200" lvl="5" indent="-355600">
              <a:spcBef>
                <a:spcPts val="1000"/>
              </a:spcBef>
              <a:spcAft>
                <a:spcPts val="0"/>
              </a:spcAft>
              <a:buSzPts val="2000"/>
              <a:buChar char="◦"/>
              <a:defRPr/>
            </a:lvl6pPr>
            <a:lvl7pPr marL="3200400" lvl="6" indent="-355600">
              <a:spcBef>
                <a:spcPts val="1000"/>
              </a:spcBef>
              <a:spcAft>
                <a:spcPts val="0"/>
              </a:spcAft>
              <a:buSzPts val="2000"/>
              <a:buChar char="◦"/>
              <a:defRPr/>
            </a:lvl7pPr>
            <a:lvl8pPr marL="3657600" lvl="7" indent="-355600">
              <a:spcBef>
                <a:spcPts val="1000"/>
              </a:spcBef>
              <a:spcAft>
                <a:spcPts val="0"/>
              </a:spcAft>
              <a:buSzPts val="2000"/>
              <a:buChar char="◦"/>
              <a:defRPr/>
            </a:lvl8pPr>
            <a:lvl9pPr marL="4114800" lvl="8" indent="-355600">
              <a:spcBef>
                <a:spcPts val="1000"/>
              </a:spcBef>
              <a:spcAft>
                <a:spcPts val="1000"/>
              </a:spcAft>
              <a:buSzPts val="2000"/>
              <a:buChar char="◦"/>
              <a:defRPr/>
            </a:lvl9pPr>
          </a:lstStyle>
          <a:p>
            <a:endParaRPr/>
          </a:p>
        </p:txBody>
      </p:sp>
      <p:sp>
        <p:nvSpPr>
          <p:cNvPr id="126" name="Google Shape;126;p5"/>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27"/>
        <p:cNvGrpSpPr/>
        <p:nvPr/>
      </p:nvGrpSpPr>
      <p:grpSpPr>
        <a:xfrm>
          <a:off x="0" y="0"/>
          <a:ext cx="0" cy="0"/>
          <a:chOff x="0" y="0"/>
          <a:chExt cx="0" cy="0"/>
        </a:xfrm>
      </p:grpSpPr>
      <p:sp>
        <p:nvSpPr>
          <p:cNvPr id="128" name="Google Shape;128;p6"/>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6"/>
          <p:cNvSpPr/>
          <p:nvPr/>
        </p:nvSpPr>
        <p:spPr>
          <a:xfrm>
            <a:off x="-167025" y="559475"/>
            <a:ext cx="2630400" cy="2630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6"/>
          <p:cNvSpPr/>
          <p:nvPr/>
        </p:nvSpPr>
        <p:spPr>
          <a:xfrm>
            <a:off x="1812100" y="27140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6"/>
          <p:cNvSpPr/>
          <p:nvPr/>
        </p:nvSpPr>
        <p:spPr>
          <a:xfrm>
            <a:off x="1704597" y="-129655"/>
            <a:ext cx="300900" cy="3009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6"/>
          <p:cNvSpPr/>
          <p:nvPr/>
        </p:nvSpPr>
        <p:spPr>
          <a:xfrm>
            <a:off x="228600" y="2887250"/>
            <a:ext cx="605400" cy="605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6"/>
          <p:cNvSpPr/>
          <p:nvPr/>
        </p:nvSpPr>
        <p:spPr>
          <a:xfrm>
            <a:off x="1522903" y="3162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6"/>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6"/>
          <p:cNvSpPr/>
          <p:nvPr/>
        </p:nvSpPr>
        <p:spPr>
          <a:xfrm>
            <a:off x="8507494" y="2981146"/>
            <a:ext cx="774600" cy="7746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6"/>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6"/>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6"/>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6"/>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6"/>
          <p:cNvSpPr/>
          <p:nvPr/>
        </p:nvSpPr>
        <p:spPr>
          <a:xfrm>
            <a:off x="91939" y="288725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6"/>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 name="Google Shape;142;p6"/>
          <p:cNvGrpSpPr/>
          <p:nvPr/>
        </p:nvGrpSpPr>
        <p:grpSpPr>
          <a:xfrm>
            <a:off x="8142375" y="4477573"/>
            <a:ext cx="508851" cy="478711"/>
            <a:chOff x="5972700" y="2330200"/>
            <a:chExt cx="411625" cy="387275"/>
          </a:xfrm>
        </p:grpSpPr>
        <p:sp>
          <p:nvSpPr>
            <p:cNvPr id="143" name="Google Shape;143;p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 name="Google Shape;145;p6"/>
          <p:cNvGrpSpPr/>
          <p:nvPr/>
        </p:nvGrpSpPr>
        <p:grpSpPr>
          <a:xfrm>
            <a:off x="2139871" y="482540"/>
            <a:ext cx="398658" cy="631920"/>
            <a:chOff x="6718575" y="2318625"/>
            <a:chExt cx="256950" cy="407375"/>
          </a:xfrm>
        </p:grpSpPr>
        <p:sp>
          <p:nvSpPr>
            <p:cNvPr id="146" name="Google Shape;146;p6"/>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6"/>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6"/>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6"/>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6"/>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6"/>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6"/>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6"/>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 name="Google Shape;154;p6"/>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55" name="Google Shape;155;p6"/>
          <p:cNvSpPr txBox="1">
            <a:spLocks noGrp="1"/>
          </p:cNvSpPr>
          <p:nvPr>
            <p:ph type="body" idx="1"/>
          </p:nvPr>
        </p:nvSpPr>
        <p:spPr>
          <a:xfrm>
            <a:off x="2830925" y="1200150"/>
            <a:ext cx="2516400" cy="3120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1000"/>
              </a:spcBef>
              <a:spcAft>
                <a:spcPts val="0"/>
              </a:spcAft>
              <a:buSzPts val="1800"/>
              <a:buChar char="◦"/>
              <a:defRPr sz="1800"/>
            </a:lvl2pPr>
            <a:lvl3pPr marL="1371600" lvl="2" indent="-342900">
              <a:spcBef>
                <a:spcPts val="1000"/>
              </a:spcBef>
              <a:spcAft>
                <a:spcPts val="0"/>
              </a:spcAft>
              <a:buSzPts val="1800"/>
              <a:buChar char="◦"/>
              <a:defRPr sz="1800"/>
            </a:lvl3pPr>
            <a:lvl4pPr marL="1828800" lvl="3" indent="-342900">
              <a:spcBef>
                <a:spcPts val="1000"/>
              </a:spcBef>
              <a:spcAft>
                <a:spcPts val="0"/>
              </a:spcAft>
              <a:buSzPts val="1800"/>
              <a:buChar char="◦"/>
              <a:defRPr sz="1800"/>
            </a:lvl4pPr>
            <a:lvl5pPr marL="2286000" lvl="4" indent="-342900">
              <a:spcBef>
                <a:spcPts val="1000"/>
              </a:spcBef>
              <a:spcAft>
                <a:spcPts val="0"/>
              </a:spcAft>
              <a:buSzPts val="1800"/>
              <a:buChar char="◦"/>
              <a:defRPr sz="1800"/>
            </a:lvl5pPr>
            <a:lvl6pPr marL="2743200" lvl="5" indent="-342900">
              <a:spcBef>
                <a:spcPts val="1000"/>
              </a:spcBef>
              <a:spcAft>
                <a:spcPts val="0"/>
              </a:spcAft>
              <a:buSzPts val="1800"/>
              <a:buChar char="◦"/>
              <a:defRPr sz="1800"/>
            </a:lvl6pPr>
            <a:lvl7pPr marL="3200400" lvl="6" indent="-342900">
              <a:spcBef>
                <a:spcPts val="1000"/>
              </a:spcBef>
              <a:spcAft>
                <a:spcPts val="0"/>
              </a:spcAft>
              <a:buSzPts val="1800"/>
              <a:buChar char="◦"/>
              <a:defRPr sz="1800"/>
            </a:lvl7pPr>
            <a:lvl8pPr marL="3657600" lvl="7" indent="-342900">
              <a:spcBef>
                <a:spcPts val="1000"/>
              </a:spcBef>
              <a:spcAft>
                <a:spcPts val="0"/>
              </a:spcAft>
              <a:buSzPts val="1800"/>
              <a:buChar char="◦"/>
              <a:defRPr sz="1800"/>
            </a:lvl8pPr>
            <a:lvl9pPr marL="4114800" lvl="8" indent="-342900">
              <a:spcBef>
                <a:spcPts val="1000"/>
              </a:spcBef>
              <a:spcAft>
                <a:spcPts val="1000"/>
              </a:spcAft>
              <a:buSzPts val="1800"/>
              <a:buChar char="◦"/>
              <a:defRPr sz="1800"/>
            </a:lvl9pPr>
          </a:lstStyle>
          <a:p>
            <a:endParaRPr/>
          </a:p>
        </p:txBody>
      </p:sp>
      <p:sp>
        <p:nvSpPr>
          <p:cNvPr id="156" name="Google Shape;156;p6"/>
          <p:cNvSpPr txBox="1">
            <a:spLocks noGrp="1"/>
          </p:cNvSpPr>
          <p:nvPr>
            <p:ph type="body" idx="2"/>
          </p:nvPr>
        </p:nvSpPr>
        <p:spPr>
          <a:xfrm>
            <a:off x="5651044" y="1200150"/>
            <a:ext cx="2671500" cy="3120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1000"/>
              </a:spcBef>
              <a:spcAft>
                <a:spcPts val="0"/>
              </a:spcAft>
              <a:buSzPts val="1800"/>
              <a:buChar char="◦"/>
              <a:defRPr sz="1800"/>
            </a:lvl2pPr>
            <a:lvl3pPr marL="1371600" lvl="2" indent="-342900">
              <a:spcBef>
                <a:spcPts val="1000"/>
              </a:spcBef>
              <a:spcAft>
                <a:spcPts val="0"/>
              </a:spcAft>
              <a:buSzPts val="1800"/>
              <a:buChar char="◦"/>
              <a:defRPr sz="1800"/>
            </a:lvl3pPr>
            <a:lvl4pPr marL="1828800" lvl="3" indent="-342900">
              <a:spcBef>
                <a:spcPts val="1000"/>
              </a:spcBef>
              <a:spcAft>
                <a:spcPts val="0"/>
              </a:spcAft>
              <a:buSzPts val="1800"/>
              <a:buChar char="◦"/>
              <a:defRPr sz="1800"/>
            </a:lvl4pPr>
            <a:lvl5pPr marL="2286000" lvl="4" indent="-342900">
              <a:spcBef>
                <a:spcPts val="1000"/>
              </a:spcBef>
              <a:spcAft>
                <a:spcPts val="0"/>
              </a:spcAft>
              <a:buSzPts val="1800"/>
              <a:buChar char="◦"/>
              <a:defRPr sz="1800"/>
            </a:lvl5pPr>
            <a:lvl6pPr marL="2743200" lvl="5" indent="-342900">
              <a:spcBef>
                <a:spcPts val="1000"/>
              </a:spcBef>
              <a:spcAft>
                <a:spcPts val="0"/>
              </a:spcAft>
              <a:buSzPts val="1800"/>
              <a:buChar char="◦"/>
              <a:defRPr sz="1800"/>
            </a:lvl6pPr>
            <a:lvl7pPr marL="3200400" lvl="6" indent="-342900">
              <a:spcBef>
                <a:spcPts val="1000"/>
              </a:spcBef>
              <a:spcAft>
                <a:spcPts val="0"/>
              </a:spcAft>
              <a:buSzPts val="1800"/>
              <a:buChar char="◦"/>
              <a:defRPr sz="1800"/>
            </a:lvl7pPr>
            <a:lvl8pPr marL="3657600" lvl="7" indent="-342900">
              <a:spcBef>
                <a:spcPts val="1000"/>
              </a:spcBef>
              <a:spcAft>
                <a:spcPts val="0"/>
              </a:spcAft>
              <a:buSzPts val="1800"/>
              <a:buChar char="◦"/>
              <a:defRPr sz="1800"/>
            </a:lvl8pPr>
            <a:lvl9pPr marL="4114800" lvl="8" indent="-342900">
              <a:spcBef>
                <a:spcPts val="1000"/>
              </a:spcBef>
              <a:spcAft>
                <a:spcPts val="1000"/>
              </a:spcAft>
              <a:buSzPts val="1800"/>
              <a:buChar char="◦"/>
              <a:defRPr sz="1800"/>
            </a:lvl9pPr>
          </a:lstStyle>
          <a:p>
            <a:endParaRPr/>
          </a:p>
        </p:txBody>
      </p:sp>
      <p:sp>
        <p:nvSpPr>
          <p:cNvPr id="157" name="Google Shape;157;p6"/>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19"/>
        <p:cNvGrpSpPr/>
        <p:nvPr/>
      </p:nvGrpSpPr>
      <p:grpSpPr>
        <a:xfrm>
          <a:off x="0" y="0"/>
          <a:ext cx="0" cy="0"/>
          <a:chOff x="0" y="0"/>
          <a:chExt cx="0" cy="0"/>
        </a:xfrm>
      </p:grpSpPr>
      <p:sp>
        <p:nvSpPr>
          <p:cNvPr id="220" name="Google Shape;220;p9"/>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9"/>
          <p:cNvSpPr/>
          <p:nvPr/>
        </p:nvSpPr>
        <p:spPr>
          <a:xfrm>
            <a:off x="794200" y="78224"/>
            <a:ext cx="141600" cy="1416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9"/>
          <p:cNvSpPr/>
          <p:nvPr/>
        </p:nvSpPr>
        <p:spPr>
          <a:xfrm>
            <a:off x="-140400" y="150205"/>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9"/>
          <p:cNvSpPr/>
          <p:nvPr/>
        </p:nvSpPr>
        <p:spPr>
          <a:xfrm>
            <a:off x="8079301" y="377626"/>
            <a:ext cx="879300" cy="8793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9"/>
          <p:cNvSpPr/>
          <p:nvPr/>
        </p:nvSpPr>
        <p:spPr>
          <a:xfrm>
            <a:off x="696550" y="917625"/>
            <a:ext cx="336900" cy="3369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9"/>
          <p:cNvSpPr/>
          <p:nvPr/>
        </p:nvSpPr>
        <p:spPr>
          <a:xfrm>
            <a:off x="8924303" y="119381"/>
            <a:ext cx="292800" cy="2928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9"/>
          <p:cNvSpPr/>
          <p:nvPr/>
        </p:nvSpPr>
        <p:spPr>
          <a:xfrm>
            <a:off x="7724347" y="767108"/>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9"/>
          <p:cNvSpPr/>
          <p:nvPr/>
        </p:nvSpPr>
        <p:spPr>
          <a:xfrm>
            <a:off x="8923937" y="451941"/>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9"/>
          <p:cNvSpPr/>
          <p:nvPr/>
        </p:nvSpPr>
        <p:spPr>
          <a:xfrm>
            <a:off x="528659" y="-124724"/>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9"/>
          <p:cNvSpPr/>
          <p:nvPr/>
        </p:nvSpPr>
        <p:spPr>
          <a:xfrm>
            <a:off x="8327788" y="626113"/>
            <a:ext cx="382244" cy="382244"/>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0" name="Google Shape;230;p9"/>
          <p:cNvGrpSpPr/>
          <p:nvPr/>
        </p:nvGrpSpPr>
        <p:grpSpPr>
          <a:xfrm>
            <a:off x="154025" y="438904"/>
            <a:ext cx="508851" cy="478711"/>
            <a:chOff x="5972700" y="2330200"/>
            <a:chExt cx="411625" cy="387275"/>
          </a:xfrm>
        </p:grpSpPr>
        <p:sp>
          <p:nvSpPr>
            <p:cNvPr id="231" name="Google Shape;231;p9"/>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9"/>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3" name="Google Shape;233;p9"/>
          <p:cNvSpPr txBox="1">
            <a:spLocks noGrp="1"/>
          </p:cNvSpPr>
          <p:nvPr>
            <p:ph type="body" idx="1"/>
          </p:nvPr>
        </p:nvSpPr>
        <p:spPr>
          <a:xfrm>
            <a:off x="457200" y="4177709"/>
            <a:ext cx="8229600" cy="519600"/>
          </a:xfrm>
          <a:prstGeom prst="rect">
            <a:avLst/>
          </a:prstGeom>
        </p:spPr>
        <p:txBody>
          <a:bodyPr spcFirstLastPara="1" wrap="square" lIns="91425" tIns="91425" rIns="91425" bIns="91425" anchor="t" anchorCtr="0">
            <a:noAutofit/>
          </a:bodyPr>
          <a:lstStyle>
            <a:lvl1pPr marL="457200" lvl="0" indent="-228600" algn="ctr">
              <a:spcBef>
                <a:spcPts val="360"/>
              </a:spcBef>
              <a:spcAft>
                <a:spcPts val="1000"/>
              </a:spcAft>
              <a:buSzPts val="1400"/>
              <a:buNone/>
              <a:defRPr sz="1400"/>
            </a:lvl1pPr>
          </a:lstStyle>
          <a:p>
            <a:endParaRPr/>
          </a:p>
        </p:txBody>
      </p:sp>
      <p:sp>
        <p:nvSpPr>
          <p:cNvPr id="234" name="Google Shape;234;p9"/>
          <p:cNvSpPr/>
          <p:nvPr/>
        </p:nvSpPr>
        <p:spPr>
          <a:xfrm>
            <a:off x="7720375" y="103875"/>
            <a:ext cx="626400" cy="6264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5" name="Google Shape;235;p9"/>
          <p:cNvGrpSpPr/>
          <p:nvPr/>
        </p:nvGrpSpPr>
        <p:grpSpPr>
          <a:xfrm>
            <a:off x="7915421" y="229147"/>
            <a:ext cx="236882" cy="375437"/>
            <a:chOff x="6718575" y="2318625"/>
            <a:chExt cx="256950" cy="407375"/>
          </a:xfrm>
        </p:grpSpPr>
        <p:sp>
          <p:nvSpPr>
            <p:cNvPr id="236" name="Google Shape;236;p9"/>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9"/>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9"/>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9"/>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9"/>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9"/>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9"/>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9"/>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4" name="Google Shape;244;p9"/>
          <p:cNvSpPr txBox="1">
            <a:spLocks noGrp="1"/>
          </p:cNvSpPr>
          <p:nvPr>
            <p:ph type="sldNum" idx="12"/>
          </p:nvPr>
        </p:nvSpPr>
        <p:spPr>
          <a:xfrm>
            <a:off x="8117984" y="430368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5"/>
        <p:cNvGrpSpPr/>
        <p:nvPr/>
      </p:nvGrpSpPr>
      <p:grpSpPr>
        <a:xfrm>
          <a:off x="0" y="0"/>
          <a:ext cx="0" cy="0"/>
          <a:chOff x="0" y="0"/>
          <a:chExt cx="0" cy="0"/>
        </a:xfrm>
      </p:grpSpPr>
      <p:sp>
        <p:nvSpPr>
          <p:cNvPr id="246" name="Google Shape;246;p10"/>
          <p:cNvSpPr/>
          <p:nvPr/>
        </p:nvSpPr>
        <p:spPr>
          <a:xfrm>
            <a:off x="407150" y="407075"/>
            <a:ext cx="8329800" cy="4329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0"/>
          <p:cNvSpPr/>
          <p:nvPr/>
        </p:nvSpPr>
        <p:spPr>
          <a:xfrm>
            <a:off x="-117275" y="847257"/>
            <a:ext cx="605400" cy="605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0"/>
          <p:cNvSpPr/>
          <p:nvPr/>
        </p:nvSpPr>
        <p:spPr>
          <a:xfrm>
            <a:off x="217850" y="17125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0"/>
          <p:cNvSpPr/>
          <p:nvPr/>
        </p:nvSpPr>
        <p:spPr>
          <a:xfrm>
            <a:off x="1156976" y="-137274"/>
            <a:ext cx="398700" cy="398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0"/>
          <p:cNvSpPr/>
          <p:nvPr/>
        </p:nvSpPr>
        <p:spPr>
          <a:xfrm>
            <a:off x="1397225" y="337514"/>
            <a:ext cx="136800" cy="1368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0"/>
          <p:cNvSpPr/>
          <p:nvPr/>
        </p:nvSpPr>
        <p:spPr>
          <a:xfrm>
            <a:off x="488128" y="13344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0"/>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0"/>
          <p:cNvSpPr/>
          <p:nvPr/>
        </p:nvSpPr>
        <p:spPr>
          <a:xfrm>
            <a:off x="8507494" y="2981146"/>
            <a:ext cx="774600" cy="7746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0"/>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0"/>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0"/>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0"/>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0"/>
          <p:cNvSpPr/>
          <p:nvPr/>
        </p:nvSpPr>
        <p:spPr>
          <a:xfrm>
            <a:off x="258289" y="157710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0"/>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 name="Google Shape;260;p10"/>
          <p:cNvGrpSpPr/>
          <p:nvPr/>
        </p:nvGrpSpPr>
        <p:grpSpPr>
          <a:xfrm>
            <a:off x="8142375" y="4477573"/>
            <a:ext cx="508851" cy="478711"/>
            <a:chOff x="5972700" y="2330200"/>
            <a:chExt cx="411625" cy="387275"/>
          </a:xfrm>
        </p:grpSpPr>
        <p:sp>
          <p:nvSpPr>
            <p:cNvPr id="261" name="Google Shape;261;p10"/>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0"/>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3" name="Google Shape;263;p10"/>
          <p:cNvGrpSpPr/>
          <p:nvPr/>
        </p:nvGrpSpPr>
        <p:grpSpPr>
          <a:xfrm>
            <a:off x="545621" y="382390"/>
            <a:ext cx="398658" cy="631920"/>
            <a:chOff x="6718575" y="2318625"/>
            <a:chExt cx="256950" cy="407375"/>
          </a:xfrm>
        </p:grpSpPr>
        <p:sp>
          <p:nvSpPr>
            <p:cNvPr id="264" name="Google Shape;264;p10"/>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0"/>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0"/>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0"/>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0"/>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0"/>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0"/>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0"/>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 name="Google Shape;272;p10"/>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 background">
  <p:cSld name="BLANK_2">
    <p:spTree>
      <p:nvGrpSpPr>
        <p:cNvPr id="1" name="Shape 273"/>
        <p:cNvGrpSpPr/>
        <p:nvPr/>
      </p:nvGrpSpPr>
      <p:grpSpPr>
        <a:xfrm>
          <a:off x="0" y="0"/>
          <a:ext cx="0" cy="0"/>
          <a:chOff x="0" y="0"/>
          <a:chExt cx="0" cy="0"/>
        </a:xfrm>
      </p:grpSpPr>
      <p:sp>
        <p:nvSpPr>
          <p:cNvPr id="274" name="Google Shape;274;p11"/>
          <p:cNvSpPr/>
          <p:nvPr/>
        </p:nvSpPr>
        <p:spPr>
          <a:xfrm>
            <a:off x="0" y="0"/>
            <a:ext cx="9144000" cy="5157300"/>
          </a:xfrm>
          <a:prstGeom prst="frame">
            <a:avLst>
              <a:gd name="adj1" fmla="val 7929"/>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1"/>
          <p:cNvSpPr/>
          <p:nvPr/>
        </p:nvSpPr>
        <p:spPr>
          <a:xfrm>
            <a:off x="-117275" y="847257"/>
            <a:ext cx="605400" cy="6054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1"/>
          <p:cNvSpPr/>
          <p:nvPr/>
        </p:nvSpPr>
        <p:spPr>
          <a:xfrm>
            <a:off x="217850" y="171250"/>
            <a:ext cx="1054200" cy="1054200"/>
          </a:xfrm>
          <a:prstGeom prst="ellipse">
            <a:avLst/>
          </a:prstGeom>
          <a:solidFill>
            <a:srgbClr val="FFB600">
              <a:alpha val="79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1"/>
          <p:cNvSpPr/>
          <p:nvPr/>
        </p:nvSpPr>
        <p:spPr>
          <a:xfrm>
            <a:off x="1156976" y="-137274"/>
            <a:ext cx="398700" cy="398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1"/>
          <p:cNvSpPr/>
          <p:nvPr/>
        </p:nvSpPr>
        <p:spPr>
          <a:xfrm>
            <a:off x="1397225" y="337514"/>
            <a:ext cx="136800" cy="1368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1"/>
          <p:cNvSpPr/>
          <p:nvPr/>
        </p:nvSpPr>
        <p:spPr>
          <a:xfrm>
            <a:off x="488128" y="1334485"/>
            <a:ext cx="213000" cy="2130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1"/>
          <p:cNvSpPr/>
          <p:nvPr/>
        </p:nvSpPr>
        <p:spPr>
          <a:xfrm>
            <a:off x="7847950" y="4168079"/>
            <a:ext cx="1097700" cy="10977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1"/>
          <p:cNvSpPr/>
          <p:nvPr/>
        </p:nvSpPr>
        <p:spPr>
          <a:xfrm>
            <a:off x="8507494" y="2981146"/>
            <a:ext cx="774600" cy="7746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1"/>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1"/>
          <p:cNvSpPr/>
          <p:nvPr/>
        </p:nvSpPr>
        <p:spPr>
          <a:xfrm>
            <a:off x="8622049" y="3872635"/>
            <a:ext cx="213000" cy="2130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1"/>
          <p:cNvSpPr/>
          <p:nvPr/>
        </p:nvSpPr>
        <p:spPr>
          <a:xfrm>
            <a:off x="7550022" y="4801658"/>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1"/>
          <p:cNvSpPr/>
          <p:nvPr/>
        </p:nvSpPr>
        <p:spPr>
          <a:xfrm>
            <a:off x="7325661" y="4674667"/>
            <a:ext cx="93900" cy="939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1"/>
          <p:cNvSpPr/>
          <p:nvPr/>
        </p:nvSpPr>
        <p:spPr>
          <a:xfrm>
            <a:off x="258289" y="157710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1"/>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 name="Google Shape;288;p11"/>
          <p:cNvGrpSpPr/>
          <p:nvPr/>
        </p:nvGrpSpPr>
        <p:grpSpPr>
          <a:xfrm>
            <a:off x="8142375" y="4477573"/>
            <a:ext cx="508851" cy="478711"/>
            <a:chOff x="5972700" y="2330200"/>
            <a:chExt cx="411625" cy="387275"/>
          </a:xfrm>
        </p:grpSpPr>
        <p:sp>
          <p:nvSpPr>
            <p:cNvPr id="289" name="Google Shape;289;p11"/>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1"/>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1" name="Google Shape;291;p11"/>
          <p:cNvGrpSpPr/>
          <p:nvPr/>
        </p:nvGrpSpPr>
        <p:grpSpPr>
          <a:xfrm>
            <a:off x="545621" y="382390"/>
            <a:ext cx="398658" cy="631920"/>
            <a:chOff x="6718575" y="2318625"/>
            <a:chExt cx="256950" cy="407375"/>
          </a:xfrm>
        </p:grpSpPr>
        <p:sp>
          <p:nvSpPr>
            <p:cNvPr id="292" name="Google Shape;292;p11"/>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1"/>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1"/>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1"/>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1"/>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1"/>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1"/>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1"/>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02BDC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0" name="Google Shape;300;p11"/>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Aqua">
  <p:cSld name="BLANK_1">
    <p:spTree>
      <p:nvGrpSpPr>
        <p:cNvPr id="1" name="Shape 301"/>
        <p:cNvGrpSpPr/>
        <p:nvPr/>
      </p:nvGrpSpPr>
      <p:grpSpPr>
        <a:xfrm>
          <a:off x="0" y="0"/>
          <a:ext cx="0" cy="0"/>
          <a:chOff x="0" y="0"/>
          <a:chExt cx="0" cy="0"/>
        </a:xfrm>
      </p:grpSpPr>
      <p:sp>
        <p:nvSpPr>
          <p:cNvPr id="302" name="Google Shape;302;p12"/>
          <p:cNvSpPr/>
          <p:nvPr/>
        </p:nvSpPr>
        <p:spPr>
          <a:xfrm>
            <a:off x="407150" y="407075"/>
            <a:ext cx="8329800" cy="43293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2"/>
          <p:cNvSpPr/>
          <p:nvPr/>
        </p:nvSpPr>
        <p:spPr>
          <a:xfrm>
            <a:off x="-117275" y="847257"/>
            <a:ext cx="605400" cy="6054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2"/>
          <p:cNvSpPr/>
          <p:nvPr/>
        </p:nvSpPr>
        <p:spPr>
          <a:xfrm>
            <a:off x="217850" y="171250"/>
            <a:ext cx="1054200" cy="10542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2"/>
          <p:cNvSpPr/>
          <p:nvPr/>
        </p:nvSpPr>
        <p:spPr>
          <a:xfrm>
            <a:off x="1156976" y="-137274"/>
            <a:ext cx="398700" cy="398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2"/>
          <p:cNvSpPr/>
          <p:nvPr/>
        </p:nvSpPr>
        <p:spPr>
          <a:xfrm>
            <a:off x="1397225" y="337514"/>
            <a:ext cx="136800" cy="1368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2"/>
          <p:cNvSpPr/>
          <p:nvPr/>
        </p:nvSpPr>
        <p:spPr>
          <a:xfrm>
            <a:off x="488128" y="1334485"/>
            <a:ext cx="213000" cy="2130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2"/>
          <p:cNvSpPr/>
          <p:nvPr/>
        </p:nvSpPr>
        <p:spPr>
          <a:xfrm>
            <a:off x="7847950" y="4168079"/>
            <a:ext cx="1097700" cy="1097700"/>
          </a:xfrm>
          <a:prstGeom prst="ellipse">
            <a:avLst/>
          </a:prstGeom>
          <a:solidFill>
            <a:srgbClr val="FF97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2"/>
          <p:cNvSpPr/>
          <p:nvPr/>
        </p:nvSpPr>
        <p:spPr>
          <a:xfrm>
            <a:off x="8507494" y="2981146"/>
            <a:ext cx="774600" cy="774600"/>
          </a:xfrm>
          <a:prstGeom prst="ellipse">
            <a:avLst/>
          </a:prstGeom>
          <a:solidFill>
            <a:srgbClr val="FC40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2"/>
          <p:cNvSpPr/>
          <p:nvPr/>
        </p:nvSpPr>
        <p:spPr>
          <a:xfrm>
            <a:off x="8094101" y="3973940"/>
            <a:ext cx="413400" cy="413400"/>
          </a:xfrm>
          <a:prstGeom prst="ellipse">
            <a:avLst/>
          </a:prstGeom>
          <a:solidFill>
            <a:srgbClr val="FC4540">
              <a:alpha val="78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2"/>
          <p:cNvSpPr/>
          <p:nvPr/>
        </p:nvSpPr>
        <p:spPr>
          <a:xfrm>
            <a:off x="8622049" y="3872635"/>
            <a:ext cx="213000" cy="2130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2"/>
          <p:cNvSpPr/>
          <p:nvPr/>
        </p:nvSpPr>
        <p:spPr>
          <a:xfrm>
            <a:off x="7550022" y="4801658"/>
            <a:ext cx="213000" cy="213000"/>
          </a:xfrm>
          <a:prstGeom prst="ellipse">
            <a:avLst/>
          </a:prstGeom>
          <a:solidFill>
            <a:srgbClr val="02BD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2"/>
          <p:cNvSpPr/>
          <p:nvPr/>
        </p:nvSpPr>
        <p:spPr>
          <a:xfrm>
            <a:off x="7325661" y="4674667"/>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2"/>
          <p:cNvSpPr/>
          <p:nvPr/>
        </p:nvSpPr>
        <p:spPr>
          <a:xfrm>
            <a:off x="258289" y="1577100"/>
            <a:ext cx="93900" cy="93900"/>
          </a:xfrm>
          <a:prstGeom prst="ellipse">
            <a:avLst/>
          </a:prstGeom>
          <a:solidFill>
            <a:srgbClr val="FFB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2"/>
          <p:cNvSpPr/>
          <p:nvPr/>
        </p:nvSpPr>
        <p:spPr>
          <a:xfrm>
            <a:off x="8726411" y="3200065"/>
            <a:ext cx="336767" cy="336767"/>
          </a:xfrm>
          <a:custGeom>
            <a:avLst/>
            <a:gdLst/>
            <a:ahLst/>
            <a:cxnLst/>
            <a:rect l="l" t="t" r="r" b="b"/>
            <a:pathLst>
              <a:path w="16027" h="16027" fill="none" extrusionOk="0">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w="12175"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6" name="Google Shape;316;p12"/>
          <p:cNvGrpSpPr/>
          <p:nvPr/>
        </p:nvGrpSpPr>
        <p:grpSpPr>
          <a:xfrm>
            <a:off x="8142375" y="4477573"/>
            <a:ext cx="508851" cy="478711"/>
            <a:chOff x="5972700" y="2330200"/>
            <a:chExt cx="411625" cy="387275"/>
          </a:xfrm>
        </p:grpSpPr>
        <p:sp>
          <p:nvSpPr>
            <p:cNvPr id="317" name="Google Shape;317;p12"/>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2"/>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 name="Google Shape;319;p12"/>
          <p:cNvGrpSpPr/>
          <p:nvPr/>
        </p:nvGrpSpPr>
        <p:grpSpPr>
          <a:xfrm>
            <a:off x="545621" y="382390"/>
            <a:ext cx="398658" cy="631920"/>
            <a:chOff x="6718575" y="2318625"/>
            <a:chExt cx="256950" cy="407375"/>
          </a:xfrm>
        </p:grpSpPr>
        <p:sp>
          <p:nvSpPr>
            <p:cNvPr id="320" name="Google Shape;320;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2"/>
            <p:cNvSpPr/>
            <p:nvPr/>
          </p:nvSpPr>
          <p:spPr>
            <a:xfrm>
              <a:off x="6795900" y="2628550"/>
              <a:ext cx="102300" cy="25"/>
            </a:xfrm>
            <a:custGeom>
              <a:avLst/>
              <a:gdLst/>
              <a:ahLst/>
              <a:cxnLst/>
              <a:rect l="l" t="t" r="r" b="b"/>
              <a:pathLst>
                <a:path w="4092" h="1" fill="none" extrusionOk="0">
                  <a:moveTo>
                    <a:pt x="0" y="1"/>
                  </a:moveTo>
                  <a:lnTo>
                    <a:pt x="4092"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8" name="Google Shape;328;p12"/>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2901875" y="1033400"/>
            <a:ext cx="5292300" cy="3267300"/>
          </a:xfrm>
          <a:prstGeom prst="rect">
            <a:avLst/>
          </a:prstGeom>
          <a:noFill/>
          <a:ln>
            <a:noFill/>
          </a:ln>
        </p:spPr>
        <p:txBody>
          <a:bodyPr spcFirstLastPara="1" wrap="square" lIns="91425" tIns="91425" rIns="91425" bIns="91425" anchor="t" anchorCtr="0">
            <a:noAutofit/>
          </a:bodyPr>
          <a:lstStyle>
            <a:lvl1pPr marL="457200" lvl="0" indent="-355600">
              <a:spcBef>
                <a:spcPts val="600"/>
              </a:spcBef>
              <a:spcAft>
                <a:spcPts val="0"/>
              </a:spcAft>
              <a:buClr>
                <a:schemeClr val="dk2"/>
              </a:buClr>
              <a:buSzPts val="2000"/>
              <a:buFont typeface="Lato Light"/>
              <a:buChar char="○"/>
              <a:defRPr sz="2000">
                <a:solidFill>
                  <a:schemeClr val="dk1"/>
                </a:solidFill>
                <a:latin typeface="Lato Light"/>
                <a:ea typeface="Lato Light"/>
                <a:cs typeface="Lato Light"/>
                <a:sym typeface="Lato Light"/>
              </a:defRPr>
            </a:lvl1pPr>
            <a:lvl2pPr marL="914400" lvl="1" indent="-355600">
              <a:spcBef>
                <a:spcPts val="1000"/>
              </a:spcBef>
              <a:spcAft>
                <a:spcPts val="0"/>
              </a:spcAft>
              <a:buClr>
                <a:schemeClr val="dk2"/>
              </a:buClr>
              <a:buSzPts val="2000"/>
              <a:buFont typeface="Lato Light"/>
              <a:buChar char="◦"/>
              <a:defRPr sz="2000">
                <a:solidFill>
                  <a:schemeClr val="dk1"/>
                </a:solidFill>
                <a:latin typeface="Lato Light"/>
                <a:ea typeface="Lato Light"/>
                <a:cs typeface="Lato Light"/>
                <a:sym typeface="Lato Light"/>
              </a:defRPr>
            </a:lvl2pPr>
            <a:lvl3pPr marL="1371600" lvl="2" indent="-355600">
              <a:spcBef>
                <a:spcPts val="1000"/>
              </a:spcBef>
              <a:spcAft>
                <a:spcPts val="0"/>
              </a:spcAft>
              <a:buClr>
                <a:schemeClr val="dk2"/>
              </a:buClr>
              <a:buSzPts val="2000"/>
              <a:buFont typeface="Lato Light"/>
              <a:buChar char="◦"/>
              <a:defRPr sz="2000">
                <a:solidFill>
                  <a:schemeClr val="dk1"/>
                </a:solidFill>
                <a:latin typeface="Lato Light"/>
                <a:ea typeface="Lato Light"/>
                <a:cs typeface="Lato Light"/>
                <a:sym typeface="Lato Light"/>
              </a:defRPr>
            </a:lvl3pPr>
            <a:lvl4pPr marL="1828800" lvl="3"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4pPr>
            <a:lvl5pPr marL="2286000" lvl="4"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5pPr>
            <a:lvl6pPr marL="2743200" lvl="5"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6pPr>
            <a:lvl7pPr marL="3200400" lvl="6"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7pPr>
            <a:lvl8pPr marL="3657600" lvl="7" indent="-355600">
              <a:spcBef>
                <a:spcPts val="1000"/>
              </a:spcBef>
              <a:spcAft>
                <a:spcPts val="0"/>
              </a:spcAft>
              <a:buClr>
                <a:schemeClr val="dk1"/>
              </a:buClr>
              <a:buSzPts val="2000"/>
              <a:buFont typeface="Lato Light"/>
              <a:buChar char="◦"/>
              <a:defRPr sz="2000">
                <a:solidFill>
                  <a:schemeClr val="dk1"/>
                </a:solidFill>
                <a:latin typeface="Lato Light"/>
                <a:ea typeface="Lato Light"/>
                <a:cs typeface="Lato Light"/>
                <a:sym typeface="Lato Light"/>
              </a:defRPr>
            </a:lvl8pPr>
            <a:lvl9pPr marL="4114800" lvl="8" indent="-355600">
              <a:spcBef>
                <a:spcPts val="1000"/>
              </a:spcBef>
              <a:spcAft>
                <a:spcPts val="1000"/>
              </a:spcAft>
              <a:buClr>
                <a:schemeClr val="dk1"/>
              </a:buClr>
              <a:buSzPts val="2000"/>
              <a:buFont typeface="Lato Light"/>
              <a:buChar char="◦"/>
              <a:defRPr sz="2000">
                <a:solidFill>
                  <a:schemeClr val="dk1"/>
                </a:solidFill>
                <a:latin typeface="Lato Light"/>
                <a:ea typeface="Lato Light"/>
                <a:cs typeface="Lato Light"/>
                <a:sym typeface="Lato Light"/>
              </a:defRPr>
            </a:lvl9pPr>
          </a:lstStyle>
          <a:p>
            <a:endParaRPr/>
          </a:p>
        </p:txBody>
      </p:sp>
      <p:sp>
        <p:nvSpPr>
          <p:cNvPr id="7" name="Google Shape;7;p1"/>
          <p:cNvSpPr txBox="1">
            <a:spLocks noGrp="1"/>
          </p:cNvSpPr>
          <p:nvPr>
            <p:ph type="title"/>
          </p:nvPr>
        </p:nvSpPr>
        <p:spPr>
          <a:xfrm>
            <a:off x="144075" y="559475"/>
            <a:ext cx="2142000" cy="26304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1pPr>
            <a:lvl2pPr lvl="1">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2pPr>
            <a:lvl3pPr lvl="2">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3pPr>
            <a:lvl4pPr lvl="3">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4pPr>
            <a:lvl5pPr lvl="4">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5pPr>
            <a:lvl6pPr lvl="5">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6pPr>
            <a:lvl7pPr lvl="6">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7pPr>
            <a:lvl8pPr lvl="7">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8pPr>
            <a:lvl9pPr lvl="8">
              <a:spcBef>
                <a:spcPts val="0"/>
              </a:spcBef>
              <a:spcAft>
                <a:spcPts val="0"/>
              </a:spcAft>
              <a:buClr>
                <a:schemeClr val="lt1"/>
              </a:buClr>
              <a:buSzPts val="2000"/>
              <a:buFont typeface="Roboto Slab Light"/>
              <a:buNone/>
              <a:defRPr sz="2000">
                <a:solidFill>
                  <a:schemeClr val="lt1"/>
                </a:solidFill>
                <a:latin typeface="Roboto Slab Light"/>
                <a:ea typeface="Roboto Slab Light"/>
                <a:cs typeface="Roboto Slab Light"/>
                <a:sym typeface="Roboto Slab Light"/>
              </a:defRPr>
            </a:lvl9pPr>
          </a:lstStyle>
          <a:p>
            <a:endParaRPr/>
          </a:p>
        </p:txBody>
      </p:sp>
      <p:sp>
        <p:nvSpPr>
          <p:cNvPr id="8" name="Google Shape;8;p1"/>
          <p:cNvSpPr txBox="1">
            <a:spLocks noGrp="1"/>
          </p:cNvSpPr>
          <p:nvPr>
            <p:ph type="sldNum" idx="12"/>
          </p:nvPr>
        </p:nvSpPr>
        <p:spPr>
          <a:xfrm>
            <a:off x="8117984" y="418063"/>
            <a:ext cx="548700" cy="393600"/>
          </a:xfrm>
          <a:prstGeom prst="rect">
            <a:avLst/>
          </a:prstGeom>
          <a:noFill/>
          <a:ln>
            <a:noFill/>
          </a:ln>
        </p:spPr>
        <p:txBody>
          <a:bodyPr spcFirstLastPara="1" wrap="square" lIns="91425" tIns="91425" rIns="91425" bIns="91425" anchor="ctr" anchorCtr="0">
            <a:noAutofit/>
          </a:bodyPr>
          <a:lstStyle>
            <a:lvl1pPr lvl="0" algn="r">
              <a:buNone/>
              <a:defRPr sz="1200">
                <a:solidFill>
                  <a:schemeClr val="dk2"/>
                </a:solidFill>
                <a:latin typeface="Lato Light"/>
                <a:ea typeface="Lato Light"/>
                <a:cs typeface="Lato Light"/>
                <a:sym typeface="Lato Light"/>
              </a:defRPr>
            </a:lvl1pPr>
            <a:lvl2pPr lvl="1" algn="r">
              <a:buNone/>
              <a:defRPr sz="1200">
                <a:solidFill>
                  <a:schemeClr val="dk2"/>
                </a:solidFill>
                <a:latin typeface="Lato Light"/>
                <a:ea typeface="Lato Light"/>
                <a:cs typeface="Lato Light"/>
                <a:sym typeface="Lato Light"/>
              </a:defRPr>
            </a:lvl2pPr>
            <a:lvl3pPr lvl="2" algn="r">
              <a:buNone/>
              <a:defRPr sz="1200">
                <a:solidFill>
                  <a:schemeClr val="dk2"/>
                </a:solidFill>
                <a:latin typeface="Lato Light"/>
                <a:ea typeface="Lato Light"/>
                <a:cs typeface="Lato Light"/>
                <a:sym typeface="Lato Light"/>
              </a:defRPr>
            </a:lvl3pPr>
            <a:lvl4pPr lvl="3" algn="r">
              <a:buNone/>
              <a:defRPr sz="1200">
                <a:solidFill>
                  <a:schemeClr val="dk2"/>
                </a:solidFill>
                <a:latin typeface="Lato Light"/>
                <a:ea typeface="Lato Light"/>
                <a:cs typeface="Lato Light"/>
                <a:sym typeface="Lato Light"/>
              </a:defRPr>
            </a:lvl4pPr>
            <a:lvl5pPr lvl="4" algn="r">
              <a:buNone/>
              <a:defRPr sz="1200">
                <a:solidFill>
                  <a:schemeClr val="dk2"/>
                </a:solidFill>
                <a:latin typeface="Lato Light"/>
                <a:ea typeface="Lato Light"/>
                <a:cs typeface="Lato Light"/>
                <a:sym typeface="Lato Light"/>
              </a:defRPr>
            </a:lvl5pPr>
            <a:lvl6pPr lvl="5" algn="r">
              <a:buNone/>
              <a:defRPr sz="1200">
                <a:solidFill>
                  <a:schemeClr val="dk2"/>
                </a:solidFill>
                <a:latin typeface="Lato Light"/>
                <a:ea typeface="Lato Light"/>
                <a:cs typeface="Lato Light"/>
                <a:sym typeface="Lato Light"/>
              </a:defRPr>
            </a:lvl6pPr>
            <a:lvl7pPr lvl="6" algn="r">
              <a:buNone/>
              <a:defRPr sz="1200">
                <a:solidFill>
                  <a:schemeClr val="dk2"/>
                </a:solidFill>
                <a:latin typeface="Lato Light"/>
                <a:ea typeface="Lato Light"/>
                <a:cs typeface="Lato Light"/>
                <a:sym typeface="Lato Light"/>
              </a:defRPr>
            </a:lvl7pPr>
            <a:lvl8pPr lvl="7" algn="r">
              <a:buNone/>
              <a:defRPr sz="1200">
                <a:solidFill>
                  <a:schemeClr val="dk2"/>
                </a:solidFill>
                <a:latin typeface="Lato Light"/>
                <a:ea typeface="Lato Light"/>
                <a:cs typeface="Lato Light"/>
                <a:sym typeface="Lato Light"/>
              </a:defRPr>
            </a:lvl8pPr>
            <a:lvl9pPr lvl="8" algn="r">
              <a:buNone/>
              <a:defRPr sz="1200">
                <a:solidFill>
                  <a:schemeClr val="dk2"/>
                </a:solidFill>
                <a:latin typeface="Lato Light"/>
                <a:ea typeface="Lato Light"/>
                <a:cs typeface="Lato Light"/>
                <a:sym typeface="Lato Light"/>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5" r:id="rId6"/>
    <p:sldLayoutId id="2147483656" r:id="rId7"/>
    <p:sldLayoutId id="2147483657" r:id="rId8"/>
    <p:sldLayoutId id="2147483658" r:id="rId9"/>
    <p:sldLayoutId id="2147483659" r:id="rId10"/>
    <p:sldLayoutId id="2147483662"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3" Type="http://schemas.openxmlformats.org/officeDocument/2006/relationships/hyperlink" Target="http://www.gerencie.com/activos-intangibles.html" TargetMode="External"/><Relationship Id="rId2" Type="http://schemas.openxmlformats.org/officeDocument/2006/relationships/hyperlink" Target="http://www.gerencie.com/concepto-o-definicion-de-activo-fijo.html" TargetMode="External"/><Relationship Id="rId1" Type="http://schemas.openxmlformats.org/officeDocument/2006/relationships/slideLayout" Target="../slideLayouts/slideLayout11.xml"/><Relationship Id="rId6" Type="http://schemas.openxmlformats.org/officeDocument/2006/relationships/hyperlink" Target="http://www.gerencie.com/depreciacion.html" TargetMode="External"/><Relationship Id="rId5" Type="http://schemas.openxmlformats.org/officeDocument/2006/relationships/hyperlink" Target="http://www.gerencie.com/quienes-son-comerciantes.html" TargetMode="External"/><Relationship Id="rId4" Type="http://schemas.openxmlformats.org/officeDocument/2006/relationships/hyperlink" Target="http://www.gerencie.com/vida-util-de-los-activos-fijos.html"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5"/>
          <p:cNvSpPr txBox="1">
            <a:spLocks noGrp="1"/>
          </p:cNvSpPr>
          <p:nvPr>
            <p:ph type="ctrTitle"/>
          </p:nvPr>
        </p:nvSpPr>
        <p:spPr>
          <a:xfrm>
            <a:off x="1027417" y="961350"/>
            <a:ext cx="6493266" cy="3220800"/>
          </a:xfrm>
          <a:prstGeom prst="rect">
            <a:avLst/>
          </a:prstGeom>
        </p:spPr>
        <p:txBody>
          <a:bodyPr spcFirstLastPara="1" wrap="square" lIns="91425" tIns="91425" rIns="91425" bIns="91425" anchor="ctr" anchorCtr="0">
            <a:noAutofit/>
          </a:bodyPr>
          <a:lstStyle/>
          <a:p>
            <a:pPr lvl="0"/>
            <a:r>
              <a:rPr lang="es-ES" sz="5400" b="1" dirty="0">
                <a:solidFill>
                  <a:schemeClr val="tx2">
                    <a:lumMod val="10000"/>
                  </a:schemeClr>
                </a:solidFill>
              </a:rPr>
              <a:t>FORMULACIÓN Y FINANCIAMIENTO  DE </a:t>
            </a:r>
            <a:r>
              <a:rPr lang="es-ES" sz="5400" b="1" dirty="0" smtClean="0">
                <a:solidFill>
                  <a:schemeClr val="tx2">
                    <a:lumMod val="10000"/>
                  </a:schemeClr>
                </a:solidFill>
              </a:rPr>
              <a:t>PROYECTOS</a:t>
            </a:r>
            <a:endParaRPr sz="5400" b="1" dirty="0">
              <a:solidFill>
                <a:schemeClr val="tx2">
                  <a:lumMod val="10000"/>
                </a:schemeClr>
              </a:solidFill>
            </a:endParaRPr>
          </a:p>
        </p:txBody>
      </p:sp>
      <p:sp>
        <p:nvSpPr>
          <p:cNvPr id="2" name="CuadroTexto 1"/>
          <p:cNvSpPr txBox="1"/>
          <p:nvPr/>
        </p:nvSpPr>
        <p:spPr>
          <a:xfrm>
            <a:off x="5681608" y="4417888"/>
            <a:ext cx="3462391" cy="369332"/>
          </a:xfrm>
          <a:prstGeom prst="rect">
            <a:avLst/>
          </a:prstGeom>
          <a:noFill/>
        </p:spPr>
        <p:txBody>
          <a:bodyPr wrap="square" rtlCol="0">
            <a:spAutoFit/>
          </a:bodyPr>
          <a:lstStyle/>
          <a:p>
            <a:r>
              <a:rPr lang="es-MX" sz="1800" b="1" dirty="0" smtClean="0">
                <a:solidFill>
                  <a:srgbClr val="002060"/>
                </a:solidFill>
                <a:latin typeface="Script MT Bold" panose="03040602040607080904" pitchFamily="66" charset="0"/>
              </a:rPr>
              <a:t>M. en D.M. Elizabeth Díaz Cuenca</a:t>
            </a:r>
            <a:endParaRPr lang="es-MX" sz="1800" b="1" dirty="0">
              <a:solidFill>
                <a:srgbClr val="002060"/>
              </a:solidFill>
              <a:latin typeface="Script MT Bold" panose="03040602040607080904"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10</a:t>
            </a:fld>
            <a:endParaRPr lang="es-MX"/>
          </a:p>
        </p:txBody>
      </p:sp>
      <p:sp>
        <p:nvSpPr>
          <p:cNvPr id="6" name="Rectángulo 5"/>
          <p:cNvSpPr/>
          <p:nvPr/>
        </p:nvSpPr>
        <p:spPr>
          <a:xfrm>
            <a:off x="1741468" y="811663"/>
            <a:ext cx="6251825" cy="1138773"/>
          </a:xfrm>
          <a:prstGeom prst="rect">
            <a:avLst/>
          </a:prstGeom>
        </p:spPr>
        <p:txBody>
          <a:bodyPr wrap="square">
            <a:spAutoFit/>
          </a:bodyPr>
          <a:lstStyle/>
          <a:p>
            <a:r>
              <a:rPr lang="es-MX" sz="3200" b="1" dirty="0">
                <a:solidFill>
                  <a:srgbClr val="FF0000"/>
                </a:solidFill>
              </a:rPr>
              <a:t>Estudio de </a:t>
            </a:r>
            <a:r>
              <a:rPr lang="es-MX" sz="3200" b="1" dirty="0" err="1">
                <a:solidFill>
                  <a:srgbClr val="FF0000"/>
                </a:solidFill>
              </a:rPr>
              <a:t>Preinversión</a:t>
            </a:r>
            <a:r>
              <a:rPr lang="es-MX" sz="1800" b="1" dirty="0">
                <a:solidFill>
                  <a:schemeClr val="accent2"/>
                </a:solidFill>
              </a:rPr>
              <a:t/>
            </a:r>
            <a:br>
              <a:rPr lang="es-MX" sz="1800" b="1" dirty="0">
                <a:solidFill>
                  <a:schemeClr val="accent2"/>
                </a:solidFill>
              </a:rPr>
            </a:br>
            <a:r>
              <a:rPr lang="es-MX" sz="1800" b="1" dirty="0">
                <a:solidFill>
                  <a:schemeClr val="hlink"/>
                </a:solidFill>
              </a:rPr>
              <a:t/>
            </a:r>
            <a:br>
              <a:rPr lang="es-MX" sz="1800" b="1" dirty="0">
                <a:solidFill>
                  <a:schemeClr val="hlink"/>
                </a:solidFill>
              </a:rPr>
            </a:br>
            <a:endParaRPr lang="es-MX" sz="1800" dirty="0"/>
          </a:p>
        </p:txBody>
      </p:sp>
      <p:sp>
        <p:nvSpPr>
          <p:cNvPr id="7" name="CuadroTexto 6"/>
          <p:cNvSpPr txBox="1"/>
          <p:nvPr/>
        </p:nvSpPr>
        <p:spPr>
          <a:xfrm>
            <a:off x="1027416" y="1520576"/>
            <a:ext cx="7346022" cy="2769989"/>
          </a:xfrm>
          <a:prstGeom prst="rect">
            <a:avLst/>
          </a:prstGeom>
          <a:noFill/>
        </p:spPr>
        <p:txBody>
          <a:bodyPr wrap="square" rtlCol="0">
            <a:spAutoFit/>
          </a:bodyPr>
          <a:lstStyle/>
          <a:p>
            <a:pPr>
              <a:buFont typeface="Wingdings" pitchFamily="2" charset="2"/>
              <a:buNone/>
            </a:pPr>
            <a:r>
              <a:rPr lang="es-MX" sz="2000" dirty="0">
                <a:solidFill>
                  <a:schemeClr val="accent2"/>
                </a:solidFill>
                <a:effectLst>
                  <a:outerShdw blurRad="38100" dist="38100" dir="2700000" algn="tl">
                    <a:srgbClr val="000000"/>
                  </a:outerShdw>
                </a:effectLst>
              </a:rPr>
              <a:t>a) Perfil</a:t>
            </a:r>
          </a:p>
          <a:p>
            <a:pPr algn="just"/>
            <a:r>
              <a:rPr lang="es-MX" dirty="0" smtClean="0"/>
              <a:t>- Se </a:t>
            </a:r>
            <a:r>
              <a:rPr lang="es-MX" dirty="0"/>
              <a:t>elabora con base a información existente, </a:t>
            </a:r>
            <a:r>
              <a:rPr lang="es-MX" dirty="0" smtClean="0"/>
              <a:t>al </a:t>
            </a:r>
            <a:r>
              <a:rPr lang="es-MX" dirty="0"/>
              <a:t>juicio común y la experiencia.</a:t>
            </a:r>
          </a:p>
          <a:p>
            <a:pPr algn="just">
              <a:buFont typeface="Wingdings" pitchFamily="2" charset="2"/>
              <a:buNone/>
            </a:pPr>
            <a:endParaRPr lang="es-MX" dirty="0"/>
          </a:p>
          <a:p>
            <a:r>
              <a:rPr lang="es-MX" dirty="0" smtClean="0"/>
              <a:t>- </a:t>
            </a:r>
            <a:r>
              <a:rPr lang="es-MX" dirty="0"/>
              <a:t>I</a:t>
            </a:r>
            <a:r>
              <a:rPr lang="es-MX" dirty="0" smtClean="0"/>
              <a:t>nformación </a:t>
            </a:r>
            <a:r>
              <a:rPr lang="es-MX" dirty="0"/>
              <a:t>de fuentes secundarias y de personas que aportan su experiencia y sensibilidad a la viabilidad de la idea</a:t>
            </a:r>
            <a:r>
              <a:rPr lang="es-MX" dirty="0" smtClean="0"/>
              <a:t>.</a:t>
            </a:r>
            <a:r>
              <a:rPr lang="es-MX" dirty="0"/>
              <a:t> Considerar la situación “sin proyecto”.</a:t>
            </a:r>
          </a:p>
          <a:p>
            <a:pPr algn="just">
              <a:buFont typeface="Wingdings" pitchFamily="2" charset="2"/>
              <a:buNone/>
            </a:pPr>
            <a:endParaRPr lang="es-MX" dirty="0"/>
          </a:p>
          <a:p>
            <a:pPr algn="just"/>
            <a:r>
              <a:rPr lang="es-MX" dirty="0" smtClean="0"/>
              <a:t>- El </a:t>
            </a:r>
            <a:r>
              <a:rPr lang="es-MX" dirty="0"/>
              <a:t>análisis esta referido en términos de económicos, técnicos, institucionales, sociales, ambientales y financieros.</a:t>
            </a:r>
          </a:p>
          <a:p>
            <a:pPr algn="just">
              <a:buNone/>
            </a:pPr>
            <a:endParaRPr lang="es-MX" dirty="0"/>
          </a:p>
          <a:p>
            <a:pPr algn="just"/>
            <a:r>
              <a:rPr lang="es-MX" dirty="0" smtClean="0"/>
              <a:t>- En este se </a:t>
            </a:r>
            <a:r>
              <a:rPr lang="es-MX" dirty="0"/>
              <a:t>argumenta por qué </a:t>
            </a:r>
            <a:r>
              <a:rPr lang="es-MX" b="1" dirty="0"/>
              <a:t>esta alternativa es la mejor </a:t>
            </a:r>
            <a:r>
              <a:rPr lang="es-MX" dirty="0"/>
              <a:t>y las ventajas que posee esta con relación a otras.</a:t>
            </a:r>
          </a:p>
          <a:p>
            <a:pPr algn="just"/>
            <a:endParaRPr lang="es-MX" dirty="0"/>
          </a:p>
        </p:txBody>
      </p:sp>
    </p:spTree>
    <p:extLst>
      <p:ext uri="{BB962C8B-B14F-4D97-AF65-F5344CB8AC3E}">
        <p14:creationId xmlns:p14="http://schemas.microsoft.com/office/powerpoint/2010/main" val="1816877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11</a:t>
            </a:fld>
            <a:endParaRPr lang="es-MX"/>
          </a:p>
        </p:txBody>
      </p:sp>
      <p:sp>
        <p:nvSpPr>
          <p:cNvPr id="3" name="Rectángulo 2"/>
          <p:cNvSpPr/>
          <p:nvPr/>
        </p:nvSpPr>
        <p:spPr>
          <a:xfrm>
            <a:off x="1833937" y="811663"/>
            <a:ext cx="5830584" cy="400110"/>
          </a:xfrm>
          <a:prstGeom prst="rect">
            <a:avLst/>
          </a:prstGeom>
        </p:spPr>
        <p:txBody>
          <a:bodyPr wrap="square">
            <a:spAutoFit/>
          </a:bodyPr>
          <a:lstStyle/>
          <a:p>
            <a:r>
              <a:rPr lang="es-MX" sz="2000" dirty="0" smtClean="0">
                <a:solidFill>
                  <a:schemeClr val="accent2"/>
                </a:solidFill>
              </a:rPr>
              <a:t>b) Estudio </a:t>
            </a:r>
            <a:r>
              <a:rPr lang="es-MX" sz="2000" dirty="0">
                <a:solidFill>
                  <a:schemeClr val="accent2"/>
                </a:solidFill>
              </a:rPr>
              <a:t>de </a:t>
            </a:r>
            <a:r>
              <a:rPr lang="es-MX" sz="2000" dirty="0" err="1">
                <a:solidFill>
                  <a:schemeClr val="accent2"/>
                </a:solidFill>
              </a:rPr>
              <a:t>Prefactibilidad</a:t>
            </a:r>
            <a:r>
              <a:rPr lang="es-MX" sz="2000" dirty="0">
                <a:solidFill>
                  <a:schemeClr val="accent2"/>
                </a:solidFill>
              </a:rPr>
              <a:t> </a:t>
            </a:r>
            <a:r>
              <a:rPr lang="es-MX" sz="2000" dirty="0" err="1">
                <a:solidFill>
                  <a:schemeClr val="accent2"/>
                </a:solidFill>
              </a:rPr>
              <a:t>ó</a:t>
            </a:r>
            <a:r>
              <a:rPr lang="es-MX" sz="2000" dirty="0" smtClean="0">
                <a:solidFill>
                  <a:schemeClr val="accent2"/>
                </a:solidFill>
              </a:rPr>
              <a:t> </a:t>
            </a:r>
            <a:r>
              <a:rPr lang="es-MX" sz="2000" dirty="0">
                <a:solidFill>
                  <a:schemeClr val="accent2"/>
                </a:solidFill>
              </a:rPr>
              <a:t>Anteproyecto</a:t>
            </a:r>
          </a:p>
        </p:txBody>
      </p:sp>
      <p:sp>
        <p:nvSpPr>
          <p:cNvPr id="5" name="Rectángulo 4"/>
          <p:cNvSpPr/>
          <p:nvPr/>
        </p:nvSpPr>
        <p:spPr>
          <a:xfrm>
            <a:off x="1202077" y="1771531"/>
            <a:ext cx="6698750" cy="1569660"/>
          </a:xfrm>
          <a:prstGeom prst="rect">
            <a:avLst/>
          </a:prstGeom>
        </p:spPr>
        <p:txBody>
          <a:bodyPr wrap="square">
            <a:spAutoFit/>
          </a:bodyPr>
          <a:lstStyle/>
          <a:p>
            <a:pPr algn="just"/>
            <a:r>
              <a:rPr lang="es-MX" sz="1600" dirty="0"/>
              <a:t>Definir con que recursos y cómo se realizaran las diversas actividades requeridas para el logro del fin especificado.</a:t>
            </a:r>
          </a:p>
          <a:p>
            <a:pPr algn="just">
              <a:buFont typeface="Wingdings" pitchFamily="2" charset="2"/>
              <a:buNone/>
            </a:pPr>
            <a:endParaRPr lang="es-MX" sz="1600" dirty="0"/>
          </a:p>
          <a:p>
            <a:pPr algn="just"/>
            <a:r>
              <a:rPr lang="es-MX" sz="1600" dirty="0"/>
              <a:t>Información de fuentes secundarias para profundizar con variables principales de mercado, las alternativas técnicas de producción y a la capacidad financiera </a:t>
            </a:r>
            <a:endParaRPr lang="es-ES" sz="1600" dirty="0"/>
          </a:p>
        </p:txBody>
      </p:sp>
    </p:spTree>
    <p:extLst>
      <p:ext uri="{BB962C8B-B14F-4D97-AF65-F5344CB8AC3E}">
        <p14:creationId xmlns:p14="http://schemas.microsoft.com/office/powerpoint/2010/main" val="3775599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12</a:t>
            </a:fld>
            <a:endParaRPr lang="es-MX"/>
          </a:p>
        </p:txBody>
      </p:sp>
      <p:sp>
        <p:nvSpPr>
          <p:cNvPr id="3" name="Rectángulo 2"/>
          <p:cNvSpPr/>
          <p:nvPr/>
        </p:nvSpPr>
        <p:spPr>
          <a:xfrm>
            <a:off x="2046762" y="979480"/>
            <a:ext cx="4693085" cy="400110"/>
          </a:xfrm>
          <a:prstGeom prst="rect">
            <a:avLst/>
          </a:prstGeom>
        </p:spPr>
        <p:txBody>
          <a:bodyPr wrap="square">
            <a:spAutoFit/>
          </a:bodyPr>
          <a:lstStyle/>
          <a:p>
            <a:r>
              <a:rPr lang="es-MX" sz="2000" b="1" dirty="0" smtClean="0">
                <a:solidFill>
                  <a:schemeClr val="accent2"/>
                </a:solidFill>
              </a:rPr>
              <a:t>c) Estudio </a:t>
            </a:r>
            <a:r>
              <a:rPr lang="es-MX" sz="2000" b="1" dirty="0">
                <a:solidFill>
                  <a:schemeClr val="accent2"/>
                </a:solidFill>
              </a:rPr>
              <a:t>de factibilidad</a:t>
            </a:r>
          </a:p>
        </p:txBody>
      </p:sp>
      <p:sp>
        <p:nvSpPr>
          <p:cNvPr id="4" name="Rectángulo 3"/>
          <p:cNvSpPr/>
          <p:nvPr/>
        </p:nvSpPr>
        <p:spPr>
          <a:xfrm>
            <a:off x="1294545" y="1771531"/>
            <a:ext cx="6452170" cy="3046988"/>
          </a:xfrm>
          <a:prstGeom prst="rect">
            <a:avLst/>
          </a:prstGeom>
        </p:spPr>
        <p:txBody>
          <a:bodyPr wrap="square">
            <a:spAutoFit/>
          </a:bodyPr>
          <a:lstStyle/>
          <a:p>
            <a:pPr>
              <a:lnSpc>
                <a:spcPct val="150000"/>
              </a:lnSpc>
            </a:pPr>
            <a:r>
              <a:rPr lang="es-MX" sz="1600" dirty="0" smtClean="0"/>
              <a:t>- Fuentes </a:t>
            </a:r>
            <a:r>
              <a:rPr lang="es-MX" sz="1600" dirty="0"/>
              <a:t>primarias de información</a:t>
            </a:r>
          </a:p>
          <a:p>
            <a:pPr>
              <a:lnSpc>
                <a:spcPct val="150000"/>
              </a:lnSpc>
            </a:pPr>
            <a:r>
              <a:rPr lang="es-MX" sz="1600" dirty="0" smtClean="0"/>
              <a:t>- La </a:t>
            </a:r>
            <a:r>
              <a:rPr lang="es-MX" sz="1600" dirty="0"/>
              <a:t>información de mercado, </a:t>
            </a:r>
            <a:r>
              <a:rPr lang="es-MX" sz="1600" dirty="0" smtClean="0"/>
              <a:t>técnica </a:t>
            </a:r>
            <a:r>
              <a:rPr lang="es-MX" sz="1600" dirty="0"/>
              <a:t>y financiera debe ser precisa y demostrativa</a:t>
            </a:r>
          </a:p>
          <a:p>
            <a:pPr>
              <a:lnSpc>
                <a:spcPct val="150000"/>
              </a:lnSpc>
            </a:pPr>
            <a:r>
              <a:rPr lang="es-MX" sz="1600" dirty="0" smtClean="0"/>
              <a:t>- Las </a:t>
            </a:r>
            <a:r>
              <a:rPr lang="es-MX" sz="1600" dirty="0"/>
              <a:t>variables cualitativas son mínimas</a:t>
            </a:r>
          </a:p>
          <a:p>
            <a:pPr>
              <a:lnSpc>
                <a:spcPct val="150000"/>
              </a:lnSpc>
            </a:pPr>
            <a:r>
              <a:rPr lang="es-MX" sz="1600" dirty="0" smtClean="0"/>
              <a:t>- Se </a:t>
            </a:r>
            <a:r>
              <a:rPr lang="es-MX" sz="1600" dirty="0"/>
              <a:t>destaca el trabajo multidisciplinario</a:t>
            </a:r>
          </a:p>
          <a:p>
            <a:pPr>
              <a:lnSpc>
                <a:spcPct val="150000"/>
              </a:lnSpc>
            </a:pPr>
            <a:r>
              <a:rPr lang="es-MX" sz="1600" dirty="0" smtClean="0"/>
              <a:t>- Evaluación </a:t>
            </a:r>
            <a:r>
              <a:rPr lang="es-MX" sz="1600" dirty="0"/>
              <a:t>cuantitativa y </a:t>
            </a:r>
            <a:r>
              <a:rPr lang="es-MX" sz="1600" dirty="0" smtClean="0"/>
              <a:t>cualitativa de lo financiero, </a:t>
            </a:r>
            <a:r>
              <a:rPr lang="es-MX" sz="1600" dirty="0" err="1" smtClean="0"/>
              <a:t>socieconómica</a:t>
            </a:r>
            <a:r>
              <a:rPr lang="es-MX" sz="1600" dirty="0" smtClean="0"/>
              <a:t> y ambiental.</a:t>
            </a:r>
            <a:endParaRPr lang="es-MX" sz="1600" dirty="0"/>
          </a:p>
          <a:p>
            <a:pPr>
              <a:lnSpc>
                <a:spcPct val="150000"/>
              </a:lnSpc>
            </a:pPr>
            <a:r>
              <a:rPr lang="es-MX" sz="1600" dirty="0" smtClean="0"/>
              <a:t>- Diseño </a:t>
            </a:r>
            <a:r>
              <a:rPr lang="es-MX" sz="1600" dirty="0"/>
              <a:t>del modelo </a:t>
            </a:r>
            <a:r>
              <a:rPr lang="es-MX" sz="1600" dirty="0" smtClean="0"/>
              <a:t>administrativo optimo.</a:t>
            </a:r>
            <a:endParaRPr lang="es-ES" sz="1600" dirty="0"/>
          </a:p>
        </p:txBody>
      </p:sp>
    </p:spTree>
    <p:extLst>
      <p:ext uri="{BB962C8B-B14F-4D97-AF65-F5344CB8AC3E}">
        <p14:creationId xmlns:p14="http://schemas.microsoft.com/office/powerpoint/2010/main" val="2497864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13</a:t>
            </a:fld>
            <a:endParaRPr lang="es-MX"/>
          </a:p>
        </p:txBody>
      </p:sp>
      <p:sp>
        <p:nvSpPr>
          <p:cNvPr id="3" name="CuadroTexto 2"/>
          <p:cNvSpPr txBox="1"/>
          <p:nvPr/>
        </p:nvSpPr>
        <p:spPr>
          <a:xfrm>
            <a:off x="1695236" y="614863"/>
            <a:ext cx="4253502" cy="584775"/>
          </a:xfrm>
          <a:prstGeom prst="rect">
            <a:avLst/>
          </a:prstGeom>
          <a:noFill/>
        </p:spPr>
        <p:txBody>
          <a:bodyPr wrap="square" rtlCol="0">
            <a:spAutoFit/>
          </a:bodyPr>
          <a:lstStyle/>
          <a:p>
            <a:r>
              <a:rPr lang="es-MX" sz="3200" b="1" dirty="0" smtClean="0">
                <a:solidFill>
                  <a:srgbClr val="FF0000"/>
                </a:solidFill>
              </a:rPr>
              <a:t>Inversión</a:t>
            </a:r>
            <a:endParaRPr lang="es-MX" sz="3200" b="1" dirty="0">
              <a:solidFill>
                <a:srgbClr val="FF0000"/>
              </a:solidFill>
            </a:endParaRPr>
          </a:p>
        </p:txBody>
      </p:sp>
      <p:pic>
        <p:nvPicPr>
          <p:cNvPr id="4" name="3 Marcador de contenido" descr="imagesCAUAGWOA.jpg"/>
          <p:cNvPicPr>
            <a:picLocks noChangeAspect="1"/>
          </p:cNvPicPr>
          <p:nvPr/>
        </p:nvPicPr>
        <p:blipFill>
          <a:blip r:embed="rId2" cstate="print"/>
          <a:stretch>
            <a:fillRect/>
          </a:stretch>
        </p:blipFill>
        <p:spPr>
          <a:xfrm>
            <a:off x="2388576" y="1640472"/>
            <a:ext cx="4104456" cy="2754306"/>
          </a:xfrm>
          <a:prstGeom prst="rect">
            <a:avLst/>
          </a:prstGeom>
        </p:spPr>
      </p:pic>
    </p:spTree>
    <p:extLst>
      <p:ext uri="{BB962C8B-B14F-4D97-AF65-F5344CB8AC3E}">
        <p14:creationId xmlns:p14="http://schemas.microsoft.com/office/powerpoint/2010/main" val="3493569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14</a:t>
            </a:fld>
            <a:endParaRPr lang="es-MX"/>
          </a:p>
        </p:txBody>
      </p:sp>
      <p:sp>
        <p:nvSpPr>
          <p:cNvPr id="4" name="Rectángulo 3"/>
          <p:cNvSpPr/>
          <p:nvPr/>
        </p:nvSpPr>
        <p:spPr>
          <a:xfrm>
            <a:off x="1160979" y="1164360"/>
            <a:ext cx="6616557" cy="3001334"/>
          </a:xfrm>
          <a:prstGeom prst="rect">
            <a:avLst/>
          </a:prstGeom>
        </p:spPr>
        <p:txBody>
          <a:bodyPr wrap="square">
            <a:spAutoFit/>
          </a:bodyPr>
          <a:lstStyle/>
          <a:p>
            <a:pPr>
              <a:lnSpc>
                <a:spcPct val="150000"/>
              </a:lnSpc>
            </a:pPr>
            <a:r>
              <a:rPr lang="es-MX" dirty="0" smtClean="0"/>
              <a:t>- </a:t>
            </a:r>
            <a:r>
              <a:rPr lang="es-MX" sz="1600" dirty="0" smtClean="0"/>
              <a:t>Obtención </a:t>
            </a:r>
            <a:r>
              <a:rPr lang="es-MX" sz="1600" dirty="0"/>
              <a:t>de financiamiento</a:t>
            </a:r>
          </a:p>
          <a:p>
            <a:pPr>
              <a:lnSpc>
                <a:spcPct val="150000"/>
              </a:lnSpc>
            </a:pPr>
            <a:r>
              <a:rPr lang="es-MX" sz="1600" dirty="0" smtClean="0"/>
              <a:t>- Construcción </a:t>
            </a:r>
            <a:r>
              <a:rPr lang="es-MX" sz="1600" dirty="0"/>
              <a:t>del inmueble</a:t>
            </a:r>
          </a:p>
          <a:p>
            <a:pPr>
              <a:lnSpc>
                <a:spcPct val="150000"/>
              </a:lnSpc>
            </a:pPr>
            <a:r>
              <a:rPr lang="es-MX" sz="1600" dirty="0" smtClean="0"/>
              <a:t>- Cotización </a:t>
            </a:r>
            <a:r>
              <a:rPr lang="es-MX" sz="1600" dirty="0"/>
              <a:t>y compra del equipo y maquinaria</a:t>
            </a:r>
          </a:p>
          <a:p>
            <a:pPr>
              <a:lnSpc>
                <a:spcPct val="150000"/>
              </a:lnSpc>
            </a:pPr>
            <a:r>
              <a:rPr lang="es-MX" sz="1600" dirty="0" smtClean="0"/>
              <a:t>- Supervisión </a:t>
            </a:r>
            <a:r>
              <a:rPr lang="es-MX" sz="1600" dirty="0"/>
              <a:t>de la obra</a:t>
            </a:r>
          </a:p>
          <a:p>
            <a:pPr>
              <a:lnSpc>
                <a:spcPct val="150000"/>
              </a:lnSpc>
            </a:pPr>
            <a:r>
              <a:rPr lang="es-MX" sz="1600" dirty="0" smtClean="0"/>
              <a:t>- Realizar </a:t>
            </a:r>
            <a:r>
              <a:rPr lang="es-MX" sz="1600" dirty="0"/>
              <a:t>los contratos de los insumos</a:t>
            </a:r>
          </a:p>
          <a:p>
            <a:pPr>
              <a:lnSpc>
                <a:spcPct val="150000"/>
              </a:lnSpc>
            </a:pPr>
            <a:r>
              <a:rPr lang="es-MX" sz="1600" dirty="0" smtClean="0"/>
              <a:t>- Elección </a:t>
            </a:r>
            <a:r>
              <a:rPr lang="es-MX" sz="1600" dirty="0"/>
              <a:t>de proveedores</a:t>
            </a:r>
          </a:p>
          <a:p>
            <a:pPr>
              <a:lnSpc>
                <a:spcPct val="150000"/>
              </a:lnSpc>
            </a:pPr>
            <a:r>
              <a:rPr lang="es-MX" sz="1600" dirty="0" smtClean="0"/>
              <a:t>- Trámites </a:t>
            </a:r>
            <a:r>
              <a:rPr lang="es-MX" sz="1600" dirty="0"/>
              <a:t>de licencias y permisos</a:t>
            </a:r>
          </a:p>
          <a:p>
            <a:pPr>
              <a:lnSpc>
                <a:spcPct val="150000"/>
              </a:lnSpc>
            </a:pPr>
            <a:r>
              <a:rPr lang="es-MX" sz="1600" dirty="0" smtClean="0"/>
              <a:t>- Contrato </a:t>
            </a:r>
            <a:r>
              <a:rPr lang="es-MX" sz="1600" dirty="0"/>
              <a:t>del personal</a:t>
            </a:r>
            <a:endParaRPr lang="es-ES" sz="1600" dirty="0"/>
          </a:p>
        </p:txBody>
      </p:sp>
    </p:spTree>
    <p:extLst>
      <p:ext uri="{BB962C8B-B14F-4D97-AF65-F5344CB8AC3E}">
        <p14:creationId xmlns:p14="http://schemas.microsoft.com/office/powerpoint/2010/main" val="4243649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15</a:t>
            </a:fld>
            <a:endParaRPr lang="es-MX"/>
          </a:p>
        </p:txBody>
      </p:sp>
      <p:grpSp>
        <p:nvGrpSpPr>
          <p:cNvPr id="4" name="Grupo 3"/>
          <p:cNvGrpSpPr/>
          <p:nvPr/>
        </p:nvGrpSpPr>
        <p:grpSpPr>
          <a:xfrm>
            <a:off x="713992" y="1364475"/>
            <a:ext cx="3195386" cy="3195386"/>
            <a:chOff x="278" y="712106"/>
            <a:chExt cx="3195386" cy="3195386"/>
          </a:xfrm>
        </p:grpSpPr>
        <p:sp>
          <p:nvSpPr>
            <p:cNvPr id="5" name="Flecha arriba 4"/>
            <p:cNvSpPr/>
            <p:nvPr/>
          </p:nvSpPr>
          <p:spPr>
            <a:xfrm rot="16200000">
              <a:off x="278" y="712106"/>
              <a:ext cx="3195386" cy="3195386"/>
            </a:xfrm>
            <a:prstGeom prst="upArrow">
              <a:avLst>
                <a:gd name="adj1" fmla="val 50000"/>
                <a:gd name="adj2" fmla="val 35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Flecha arriba 4"/>
            <p:cNvSpPr/>
            <p:nvPr/>
          </p:nvSpPr>
          <p:spPr>
            <a:xfrm rot="21600000">
              <a:off x="559471" y="1510952"/>
              <a:ext cx="2636193" cy="15976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t>Evaluación Ex-ante</a:t>
              </a:r>
              <a:endParaRPr lang="es-MX" sz="3100" kern="1200" dirty="0"/>
            </a:p>
          </p:txBody>
        </p:sp>
      </p:grpSp>
      <p:grpSp>
        <p:nvGrpSpPr>
          <p:cNvPr id="7" name="Grupo 6"/>
          <p:cNvGrpSpPr/>
          <p:nvPr/>
        </p:nvGrpSpPr>
        <p:grpSpPr>
          <a:xfrm>
            <a:off x="4135287" y="1364474"/>
            <a:ext cx="3195386" cy="3195386"/>
            <a:chOff x="3516284" y="712106"/>
            <a:chExt cx="3195386" cy="3195386"/>
          </a:xfrm>
        </p:grpSpPr>
        <p:sp>
          <p:nvSpPr>
            <p:cNvPr id="8" name="Flecha arriba 7"/>
            <p:cNvSpPr/>
            <p:nvPr/>
          </p:nvSpPr>
          <p:spPr>
            <a:xfrm rot="5400000">
              <a:off x="3516284" y="712106"/>
              <a:ext cx="3195386" cy="3195386"/>
            </a:xfrm>
            <a:prstGeom prst="upArrow">
              <a:avLst>
                <a:gd name="adj1" fmla="val 50000"/>
                <a:gd name="adj2" fmla="val 35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lecha arriba 4"/>
            <p:cNvSpPr/>
            <p:nvPr/>
          </p:nvSpPr>
          <p:spPr>
            <a:xfrm>
              <a:off x="3516284" y="1510953"/>
              <a:ext cx="2636193" cy="15976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MX" sz="3100" kern="1200" dirty="0" smtClean="0"/>
                <a:t>Evaluación </a:t>
              </a:r>
              <a:r>
                <a:rPr lang="es-MX" sz="3100" kern="1200" dirty="0" err="1" smtClean="0"/>
                <a:t>Expost</a:t>
              </a:r>
              <a:endParaRPr lang="es-MX" sz="3100" kern="1200" dirty="0"/>
            </a:p>
          </p:txBody>
        </p:sp>
      </p:grpSp>
      <p:sp>
        <p:nvSpPr>
          <p:cNvPr id="3" name="CuadroTexto 2"/>
          <p:cNvSpPr txBox="1"/>
          <p:nvPr/>
        </p:nvSpPr>
        <p:spPr>
          <a:xfrm>
            <a:off x="2219218" y="614863"/>
            <a:ext cx="4130211" cy="584775"/>
          </a:xfrm>
          <a:prstGeom prst="rect">
            <a:avLst/>
          </a:prstGeom>
          <a:noFill/>
        </p:spPr>
        <p:txBody>
          <a:bodyPr wrap="square" rtlCol="0">
            <a:spAutoFit/>
          </a:bodyPr>
          <a:lstStyle/>
          <a:p>
            <a:r>
              <a:rPr lang="es-MX" sz="3200" b="1" dirty="0" smtClean="0">
                <a:solidFill>
                  <a:srgbClr val="FF0000"/>
                </a:solidFill>
              </a:rPr>
              <a:t>Evaluación</a:t>
            </a:r>
            <a:endParaRPr lang="es-MX" sz="3200" b="1" dirty="0">
              <a:solidFill>
                <a:srgbClr val="FF0000"/>
              </a:solidFill>
            </a:endParaRPr>
          </a:p>
        </p:txBody>
      </p:sp>
    </p:spTree>
    <p:extLst>
      <p:ext uri="{BB962C8B-B14F-4D97-AF65-F5344CB8AC3E}">
        <p14:creationId xmlns:p14="http://schemas.microsoft.com/office/powerpoint/2010/main" val="2310920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2141730" y="1383618"/>
          <a:ext cx="3726414" cy="2268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2141730" y="3651871"/>
            <a:ext cx="1341509" cy="730979"/>
            <a:chOff x="0" y="2048219"/>
            <a:chExt cx="1788678" cy="974639"/>
          </a:xfrm>
        </p:grpSpPr>
        <p:sp>
          <p:nvSpPr>
            <p:cNvPr id="6" name="5 Rectángulo redondeado"/>
            <p:cNvSpPr/>
            <p:nvPr/>
          </p:nvSpPr>
          <p:spPr>
            <a:xfrm>
              <a:off x="0" y="2048219"/>
              <a:ext cx="1788678" cy="97463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6 Rectángulo"/>
            <p:cNvSpPr/>
            <p:nvPr/>
          </p:nvSpPr>
          <p:spPr>
            <a:xfrm>
              <a:off x="47578" y="2095797"/>
              <a:ext cx="1693522" cy="87948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5723" tIns="32861" rIns="65723" bIns="32861" numCol="1" spcCol="1270" anchor="ctr" anchorCtr="0">
              <a:noAutofit/>
            </a:bodyPr>
            <a:lstStyle/>
            <a:p>
              <a:pPr algn="ctr" defTabSz="766763">
                <a:lnSpc>
                  <a:spcPct val="90000"/>
                </a:lnSpc>
                <a:spcAft>
                  <a:spcPct val="35000"/>
                </a:spcAft>
              </a:pPr>
              <a:r>
                <a:rPr lang="en-GB" sz="1725" dirty="0" err="1">
                  <a:solidFill>
                    <a:prstClr val="white"/>
                  </a:solidFill>
                </a:rPr>
                <a:t>Ambiental</a:t>
              </a:r>
              <a:endParaRPr lang="en-GB" sz="1725" dirty="0">
                <a:solidFill>
                  <a:prstClr val="white"/>
                </a:solidFill>
              </a:endParaRPr>
            </a:p>
          </p:txBody>
        </p:sp>
      </p:grpSp>
      <p:grpSp>
        <p:nvGrpSpPr>
          <p:cNvPr id="8" name="7 Grupo"/>
          <p:cNvGrpSpPr/>
          <p:nvPr/>
        </p:nvGrpSpPr>
        <p:grpSpPr>
          <a:xfrm>
            <a:off x="3379548" y="2279359"/>
            <a:ext cx="2384905" cy="584783"/>
            <a:chOff x="1788678" y="2145683"/>
            <a:chExt cx="3179873" cy="779711"/>
          </a:xfrm>
        </p:grpSpPr>
        <p:sp>
          <p:nvSpPr>
            <p:cNvPr id="9" name="8 Redondear rectángulo de esquina del mismo lado"/>
            <p:cNvSpPr/>
            <p:nvPr/>
          </p:nvSpPr>
          <p:spPr>
            <a:xfrm rot="5400000">
              <a:off x="2988759" y="945602"/>
              <a:ext cx="779711" cy="3179873"/>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Redondear rectángulo de esquina del mismo lado 4"/>
            <p:cNvSpPr/>
            <p:nvPr/>
          </p:nvSpPr>
          <p:spPr>
            <a:xfrm>
              <a:off x="1788678" y="2183745"/>
              <a:ext cx="3141811" cy="7035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28575" rIns="57150" bIns="28575" numCol="1" spcCol="1270" anchor="ctr" anchorCtr="0">
              <a:noAutofit/>
            </a:bodyPr>
            <a:lstStyle/>
            <a:p>
              <a:pPr marL="171450" lvl="1" indent="-171450" defTabSz="666750">
                <a:lnSpc>
                  <a:spcPct val="90000"/>
                </a:lnSpc>
                <a:spcAft>
                  <a:spcPct val="15000"/>
                </a:spcAft>
                <a:buFontTx/>
                <a:buChar char="••"/>
              </a:pPr>
              <a:r>
                <a:rPr lang="en-GB" sz="1500" dirty="0" err="1">
                  <a:solidFill>
                    <a:prstClr val="black">
                      <a:hueOff val="0"/>
                      <a:satOff val="0"/>
                      <a:lumOff val="0"/>
                      <a:alphaOff val="0"/>
                    </a:prstClr>
                  </a:solidFill>
                </a:rPr>
                <a:t>Precio</a:t>
              </a:r>
              <a:r>
                <a:rPr lang="en-GB" sz="1500" dirty="0">
                  <a:solidFill>
                    <a:prstClr val="black">
                      <a:hueOff val="0"/>
                      <a:satOff val="0"/>
                      <a:lumOff val="0"/>
                      <a:alphaOff val="0"/>
                    </a:prstClr>
                  </a:solidFill>
                </a:rPr>
                <a:t> </a:t>
              </a:r>
              <a:r>
                <a:rPr lang="en-GB" sz="1500" dirty="0" err="1">
                  <a:solidFill>
                    <a:prstClr val="black">
                      <a:hueOff val="0"/>
                      <a:satOff val="0"/>
                      <a:lumOff val="0"/>
                      <a:alphaOff val="0"/>
                    </a:prstClr>
                  </a:solidFill>
                </a:rPr>
                <a:t>sombra</a:t>
              </a:r>
              <a:endParaRPr lang="en-GB" sz="1500" dirty="0">
                <a:solidFill>
                  <a:prstClr val="black">
                    <a:hueOff val="0"/>
                    <a:satOff val="0"/>
                    <a:lumOff val="0"/>
                    <a:alphaOff val="0"/>
                  </a:prstClr>
                </a:solidFill>
              </a:endParaRPr>
            </a:p>
            <a:p>
              <a:pPr marL="171450" lvl="1" indent="-171450" defTabSz="666750">
                <a:lnSpc>
                  <a:spcPct val="90000"/>
                </a:lnSpc>
                <a:spcAft>
                  <a:spcPct val="15000"/>
                </a:spcAft>
                <a:buFontTx/>
                <a:buChar char="••"/>
              </a:pPr>
              <a:r>
                <a:rPr lang="en-GB" sz="1500" dirty="0" err="1">
                  <a:solidFill>
                    <a:prstClr val="black">
                      <a:hueOff val="0"/>
                      <a:satOff val="0"/>
                      <a:lumOff val="0"/>
                      <a:alphaOff val="0"/>
                    </a:prstClr>
                  </a:solidFill>
                </a:rPr>
                <a:t>Criterio</a:t>
              </a:r>
              <a:r>
                <a:rPr lang="en-GB" sz="1500" dirty="0">
                  <a:solidFill>
                    <a:prstClr val="black">
                      <a:hueOff val="0"/>
                      <a:satOff val="0"/>
                      <a:lumOff val="0"/>
                      <a:alphaOff val="0"/>
                    </a:prstClr>
                  </a:solidFill>
                </a:rPr>
                <a:t> de </a:t>
              </a:r>
              <a:r>
                <a:rPr lang="en-GB" sz="1500" dirty="0" err="1">
                  <a:solidFill>
                    <a:prstClr val="black">
                      <a:hueOff val="0"/>
                      <a:satOff val="0"/>
                      <a:lumOff val="0"/>
                      <a:alphaOff val="0"/>
                    </a:prstClr>
                  </a:solidFill>
                </a:rPr>
                <a:t>equidad</a:t>
              </a:r>
              <a:endParaRPr lang="en-GB" sz="1500" dirty="0">
                <a:solidFill>
                  <a:prstClr val="black">
                    <a:hueOff val="0"/>
                    <a:satOff val="0"/>
                    <a:lumOff val="0"/>
                    <a:alphaOff val="0"/>
                  </a:prstClr>
                </a:solidFill>
              </a:endParaRPr>
            </a:p>
          </p:txBody>
        </p:sp>
      </p:grpSp>
      <p:sp>
        <p:nvSpPr>
          <p:cNvPr id="13" name="Redondear rectángulo de esquina del mismo lado 4"/>
          <p:cNvSpPr/>
          <p:nvPr/>
        </p:nvSpPr>
        <p:spPr>
          <a:xfrm>
            <a:off x="3511786" y="3753514"/>
            <a:ext cx="2356358" cy="527690"/>
          </a:xfrm>
          <a:prstGeom prst="rect">
            <a:avLst/>
          </a:prstGeom>
          <a:solidFill>
            <a:schemeClr val="tx2"/>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28575" rIns="57150" bIns="28575" numCol="1" spcCol="1270" anchor="ctr" anchorCtr="0">
            <a:noAutofit/>
          </a:bodyPr>
          <a:lstStyle/>
          <a:p>
            <a:pPr marL="171450" lvl="1" indent="-171450" defTabSz="666750">
              <a:lnSpc>
                <a:spcPct val="90000"/>
              </a:lnSpc>
              <a:spcAft>
                <a:spcPct val="15000"/>
              </a:spcAft>
              <a:buFontTx/>
              <a:buChar char="••"/>
            </a:pPr>
            <a:r>
              <a:rPr lang="en-GB" sz="1500" dirty="0" err="1">
                <a:solidFill>
                  <a:prstClr val="black">
                    <a:hueOff val="0"/>
                    <a:satOff val="0"/>
                    <a:lumOff val="0"/>
                    <a:alphaOff val="0"/>
                  </a:prstClr>
                </a:solidFill>
              </a:rPr>
              <a:t>Impacto</a:t>
            </a:r>
            <a:r>
              <a:rPr lang="en-GB" sz="1500" dirty="0">
                <a:solidFill>
                  <a:prstClr val="black">
                    <a:hueOff val="0"/>
                    <a:satOff val="0"/>
                    <a:lumOff val="0"/>
                    <a:alphaOff val="0"/>
                  </a:prstClr>
                </a:solidFill>
              </a:rPr>
              <a:t> </a:t>
            </a:r>
            <a:r>
              <a:rPr lang="en-GB" sz="1500" dirty="0" err="1">
                <a:solidFill>
                  <a:prstClr val="black">
                    <a:hueOff val="0"/>
                    <a:satOff val="0"/>
                    <a:lumOff val="0"/>
                    <a:alphaOff val="0"/>
                  </a:prstClr>
                </a:solidFill>
              </a:rPr>
              <a:t>ambiental</a:t>
            </a:r>
            <a:r>
              <a:rPr lang="en-GB" sz="1500" dirty="0">
                <a:solidFill>
                  <a:prstClr val="black">
                    <a:hueOff val="0"/>
                    <a:satOff val="0"/>
                    <a:lumOff val="0"/>
                    <a:alphaOff val="0"/>
                  </a:prstClr>
                </a:solidFill>
              </a:rPr>
              <a:t> </a:t>
            </a:r>
          </a:p>
        </p:txBody>
      </p:sp>
      <p:sp>
        <p:nvSpPr>
          <p:cNvPr id="11" name="CuadroTexto 10"/>
          <p:cNvSpPr txBox="1"/>
          <p:nvPr/>
        </p:nvSpPr>
        <p:spPr>
          <a:xfrm>
            <a:off x="1078787" y="667820"/>
            <a:ext cx="5435029" cy="400110"/>
          </a:xfrm>
          <a:prstGeom prst="rect">
            <a:avLst/>
          </a:prstGeom>
          <a:noFill/>
        </p:spPr>
        <p:txBody>
          <a:bodyPr wrap="square" rtlCol="0">
            <a:spAutoFit/>
          </a:bodyPr>
          <a:lstStyle/>
          <a:p>
            <a:r>
              <a:rPr lang="es-MX" sz="2000" b="1" dirty="0" smtClean="0">
                <a:solidFill>
                  <a:srgbClr val="FF0000"/>
                </a:solidFill>
              </a:rPr>
              <a:t>Criterios de Evaluación </a:t>
            </a:r>
            <a:r>
              <a:rPr lang="es-MX" sz="2000" b="1" dirty="0" err="1" smtClean="0">
                <a:solidFill>
                  <a:srgbClr val="FF0000"/>
                </a:solidFill>
              </a:rPr>
              <a:t>exante</a:t>
            </a:r>
            <a:r>
              <a:rPr lang="es-MX" sz="2000" b="1" dirty="0">
                <a:solidFill>
                  <a:srgbClr val="FF0000"/>
                </a:solidFill>
              </a:rPr>
              <a:t>.</a:t>
            </a:r>
          </a:p>
        </p:txBody>
      </p:sp>
    </p:spTree>
    <p:extLst>
      <p:ext uri="{BB962C8B-B14F-4D97-AF65-F5344CB8AC3E}">
        <p14:creationId xmlns:p14="http://schemas.microsoft.com/office/powerpoint/2010/main" val="13802794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17</a:t>
            </a:fld>
            <a:endParaRPr lang="es-MX"/>
          </a:p>
        </p:txBody>
      </p:sp>
      <p:graphicFrame>
        <p:nvGraphicFramePr>
          <p:cNvPr id="3" name="Diagrama 2"/>
          <p:cNvGraphicFramePr/>
          <p:nvPr>
            <p:extLst>
              <p:ext uri="{D42A27DB-BD31-4B8C-83A1-F6EECF244321}">
                <p14:modId xmlns:p14="http://schemas.microsoft.com/office/powerpoint/2010/main" val="834459830"/>
              </p:ext>
            </p:extLst>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880170" y="139640"/>
            <a:ext cx="4407614" cy="584775"/>
          </a:xfrm>
          <a:prstGeom prst="rect">
            <a:avLst/>
          </a:prstGeom>
          <a:noFill/>
        </p:spPr>
        <p:txBody>
          <a:bodyPr wrap="square" rtlCol="0">
            <a:spAutoFit/>
          </a:bodyPr>
          <a:lstStyle/>
          <a:p>
            <a:r>
              <a:rPr lang="es-MX" sz="3200" dirty="0" smtClean="0">
                <a:solidFill>
                  <a:srgbClr val="FF0000"/>
                </a:solidFill>
              </a:rPr>
              <a:t>Tipos de Proyectos</a:t>
            </a:r>
            <a:endParaRPr lang="es-MX" sz="3200" dirty="0">
              <a:solidFill>
                <a:srgbClr val="FF0000"/>
              </a:solidFill>
            </a:endParaRPr>
          </a:p>
        </p:txBody>
      </p:sp>
    </p:spTree>
    <p:extLst>
      <p:ext uri="{BB962C8B-B14F-4D97-AF65-F5344CB8AC3E}">
        <p14:creationId xmlns:p14="http://schemas.microsoft.com/office/powerpoint/2010/main" val="1637059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98308" name="Group 32"/>
          <p:cNvGrpSpPr>
            <a:grpSpLocks/>
          </p:cNvGrpSpPr>
          <p:nvPr/>
        </p:nvGrpSpPr>
        <p:grpSpPr bwMode="auto">
          <a:xfrm>
            <a:off x="-74719" y="0"/>
            <a:ext cx="8944118" cy="4382639"/>
            <a:chOff x="-36" y="396"/>
            <a:chExt cx="7732" cy="3451"/>
          </a:xfrm>
        </p:grpSpPr>
        <p:sp>
          <p:nvSpPr>
            <p:cNvPr id="98309" name="Oval 21"/>
            <p:cNvSpPr>
              <a:spLocks noChangeArrowheads="1"/>
            </p:cNvSpPr>
            <p:nvPr/>
          </p:nvSpPr>
          <p:spPr bwMode="auto">
            <a:xfrm>
              <a:off x="-36" y="396"/>
              <a:ext cx="1663" cy="635"/>
            </a:xfrm>
            <a:prstGeom prst="ellipse">
              <a:avLst/>
            </a:prstGeom>
            <a:gradFill rotWithShape="1">
              <a:gsLst>
                <a:gs pos="0">
                  <a:srgbClr val="FFFF66"/>
                </a:gs>
                <a:gs pos="100000">
                  <a:srgbClr val="FC2D04"/>
                </a:gs>
              </a:gsLst>
              <a:path path="shape">
                <a:fillToRect l="50000" t="50000" r="50000" b="50000"/>
              </a:path>
            </a:gradFill>
            <a:ln w="9525">
              <a:solidFill>
                <a:schemeClr val="tx1"/>
              </a:solidFill>
              <a:round/>
              <a:headEnd/>
              <a:tailEnd/>
            </a:ln>
          </p:spPr>
          <p:txBody>
            <a:bodyPr wrap="none" anchor="ctr"/>
            <a:lstStyle/>
            <a:p>
              <a:pPr algn="just"/>
              <a:r>
                <a:rPr lang="es-MX" sz="1600" dirty="0">
                  <a:latin typeface="Tahoma" pitchFamily="34" charset="0"/>
                </a:rPr>
                <a:t>SISTEMA DE </a:t>
              </a:r>
            </a:p>
            <a:p>
              <a:pPr algn="just"/>
              <a:r>
                <a:rPr lang="es-MX" sz="1600" dirty="0">
                  <a:latin typeface="Tahoma" pitchFamily="34" charset="0"/>
                </a:rPr>
                <a:t>PLANEACIÓN</a:t>
              </a:r>
            </a:p>
            <a:p>
              <a:pPr algn="just"/>
              <a:endParaRPr lang="es-ES" sz="1050" dirty="0">
                <a:latin typeface="Tahoma" pitchFamily="34" charset="0"/>
              </a:endParaRPr>
            </a:p>
          </p:txBody>
        </p:sp>
        <p:sp>
          <p:nvSpPr>
            <p:cNvPr id="98310" name="Oval 22"/>
            <p:cNvSpPr>
              <a:spLocks noChangeArrowheads="1"/>
            </p:cNvSpPr>
            <p:nvPr/>
          </p:nvSpPr>
          <p:spPr bwMode="auto">
            <a:xfrm>
              <a:off x="3423" y="2107"/>
              <a:ext cx="2450" cy="635"/>
            </a:xfrm>
            <a:prstGeom prst="ellipse">
              <a:avLst/>
            </a:prstGeom>
            <a:gradFill rotWithShape="1">
              <a:gsLst>
                <a:gs pos="0">
                  <a:srgbClr val="FFFF66"/>
                </a:gs>
                <a:gs pos="100000">
                  <a:srgbClr val="FC2D04"/>
                </a:gs>
              </a:gsLst>
              <a:path path="shape">
                <a:fillToRect l="50000" t="50000" r="50000" b="50000"/>
              </a:path>
            </a:gradFill>
            <a:ln w="9525">
              <a:solidFill>
                <a:schemeClr val="tx1"/>
              </a:solidFill>
              <a:round/>
              <a:headEnd/>
              <a:tailEnd/>
            </a:ln>
          </p:spPr>
          <p:txBody>
            <a:bodyPr wrap="none" anchor="ctr"/>
            <a:lstStyle/>
            <a:p>
              <a:pPr algn="ctr"/>
              <a:r>
                <a:rPr lang="es-MX" sz="1600" dirty="0">
                  <a:latin typeface="Tahoma" pitchFamily="34" charset="0"/>
                </a:rPr>
                <a:t>PROGRAMAS</a:t>
              </a:r>
              <a:endParaRPr lang="es-ES" sz="1600" dirty="0">
                <a:latin typeface="Tahoma" pitchFamily="34" charset="0"/>
              </a:endParaRPr>
            </a:p>
          </p:txBody>
        </p:sp>
        <p:sp>
          <p:nvSpPr>
            <p:cNvPr id="98311" name="Oval 24"/>
            <p:cNvSpPr>
              <a:spLocks noChangeArrowheads="1"/>
            </p:cNvSpPr>
            <p:nvPr/>
          </p:nvSpPr>
          <p:spPr bwMode="auto">
            <a:xfrm>
              <a:off x="2010" y="1037"/>
              <a:ext cx="2077" cy="635"/>
            </a:xfrm>
            <a:prstGeom prst="ellipse">
              <a:avLst/>
            </a:prstGeom>
            <a:gradFill rotWithShape="1">
              <a:gsLst>
                <a:gs pos="0">
                  <a:srgbClr val="FFFF66"/>
                </a:gs>
                <a:gs pos="100000">
                  <a:srgbClr val="FC2D04"/>
                </a:gs>
              </a:gsLst>
              <a:path path="shape">
                <a:fillToRect l="50000" t="50000" r="50000" b="50000"/>
              </a:path>
            </a:gradFill>
            <a:ln w="9525">
              <a:solidFill>
                <a:schemeClr val="tx1"/>
              </a:solidFill>
              <a:round/>
              <a:headEnd/>
              <a:tailEnd/>
            </a:ln>
          </p:spPr>
          <p:txBody>
            <a:bodyPr wrap="none" anchor="ctr"/>
            <a:lstStyle/>
            <a:p>
              <a:pPr algn="ctr"/>
              <a:r>
                <a:rPr lang="es-MX" sz="1600" dirty="0">
                  <a:latin typeface="Tahoma" pitchFamily="34" charset="0"/>
                </a:rPr>
                <a:t>PLAN DE DESARROLLO</a:t>
              </a:r>
              <a:endParaRPr lang="es-ES" sz="1600" dirty="0">
                <a:latin typeface="Tahoma" pitchFamily="34" charset="0"/>
              </a:endParaRPr>
            </a:p>
          </p:txBody>
        </p:sp>
        <p:sp>
          <p:nvSpPr>
            <p:cNvPr id="98312" name="Oval 25"/>
            <p:cNvSpPr>
              <a:spLocks noChangeArrowheads="1"/>
            </p:cNvSpPr>
            <p:nvPr/>
          </p:nvSpPr>
          <p:spPr bwMode="auto">
            <a:xfrm>
              <a:off x="5043" y="3212"/>
              <a:ext cx="2653" cy="635"/>
            </a:xfrm>
            <a:prstGeom prst="ellipse">
              <a:avLst/>
            </a:prstGeom>
            <a:gradFill rotWithShape="1">
              <a:gsLst>
                <a:gs pos="0">
                  <a:srgbClr val="FFFF66"/>
                </a:gs>
                <a:gs pos="100000">
                  <a:srgbClr val="FC2D04"/>
                </a:gs>
              </a:gsLst>
              <a:path path="shape">
                <a:fillToRect l="50000" t="50000" r="50000" b="50000"/>
              </a:path>
            </a:gradFill>
            <a:ln w="9525">
              <a:solidFill>
                <a:schemeClr val="tx1"/>
              </a:solidFill>
              <a:round/>
              <a:headEnd/>
              <a:tailEnd/>
            </a:ln>
          </p:spPr>
          <p:txBody>
            <a:bodyPr wrap="none" anchor="ctr"/>
            <a:lstStyle/>
            <a:p>
              <a:pPr algn="ctr"/>
              <a:r>
                <a:rPr lang="es-MX" sz="1600" dirty="0">
                  <a:latin typeface="Tahoma" pitchFamily="34" charset="0"/>
                </a:rPr>
                <a:t>PROYECTOS</a:t>
              </a:r>
              <a:r>
                <a:rPr lang="es-MX" sz="1600" dirty="0">
                  <a:solidFill>
                    <a:schemeClr val="bg1"/>
                  </a:solidFill>
                  <a:latin typeface="Tahoma" pitchFamily="34" charset="0"/>
                </a:rPr>
                <a:t> </a:t>
              </a:r>
              <a:endParaRPr lang="es-ES" sz="1600" dirty="0">
                <a:solidFill>
                  <a:schemeClr val="bg1"/>
                </a:solidFill>
                <a:latin typeface="Tahoma" pitchFamily="34" charset="0"/>
              </a:endParaRPr>
            </a:p>
          </p:txBody>
        </p:sp>
        <p:sp>
          <p:nvSpPr>
            <p:cNvPr id="98313" name="AutoShape 28"/>
            <p:cNvSpPr>
              <a:spLocks noChangeArrowheads="1"/>
            </p:cNvSpPr>
            <p:nvPr/>
          </p:nvSpPr>
          <p:spPr bwMode="auto">
            <a:xfrm>
              <a:off x="1506" y="418"/>
              <a:ext cx="1542" cy="590"/>
            </a:xfrm>
            <a:prstGeom prst="curvedDownArrow">
              <a:avLst>
                <a:gd name="adj1" fmla="val 52271"/>
                <a:gd name="adj2" fmla="val 104542"/>
                <a:gd name="adj3" fmla="val 33333"/>
              </a:avLst>
            </a:prstGeom>
            <a:gradFill rotWithShape="1">
              <a:gsLst>
                <a:gs pos="0">
                  <a:schemeClr val="tx1"/>
                </a:gs>
                <a:gs pos="100000">
                  <a:srgbClr val="FFFF66"/>
                </a:gs>
              </a:gsLst>
              <a:path path="rect">
                <a:fillToRect l="50000" t="50000" r="50000" b="50000"/>
              </a:path>
            </a:gradFill>
            <a:ln w="9525">
              <a:solidFill>
                <a:schemeClr val="tx1"/>
              </a:solidFill>
              <a:miter lim="800000"/>
              <a:headEnd/>
              <a:tailEnd/>
            </a:ln>
          </p:spPr>
          <p:txBody>
            <a:bodyPr wrap="none" anchor="ctr"/>
            <a:lstStyle/>
            <a:p>
              <a:pPr algn="ctr"/>
              <a:endParaRPr lang="es-MX" sz="1050">
                <a:latin typeface="Tahoma" pitchFamily="34" charset="0"/>
              </a:endParaRPr>
            </a:p>
          </p:txBody>
        </p:sp>
        <p:sp>
          <p:nvSpPr>
            <p:cNvPr id="98314" name="AutoShape 30"/>
            <p:cNvSpPr>
              <a:spLocks noChangeArrowheads="1"/>
            </p:cNvSpPr>
            <p:nvPr/>
          </p:nvSpPr>
          <p:spPr bwMode="auto">
            <a:xfrm>
              <a:off x="3423" y="1539"/>
              <a:ext cx="1723" cy="590"/>
            </a:xfrm>
            <a:prstGeom prst="curvedDownArrow">
              <a:avLst>
                <a:gd name="adj1" fmla="val 58407"/>
                <a:gd name="adj2" fmla="val 116814"/>
                <a:gd name="adj3" fmla="val 33333"/>
              </a:avLst>
            </a:prstGeom>
            <a:gradFill rotWithShape="1">
              <a:gsLst>
                <a:gs pos="0">
                  <a:schemeClr val="tx1"/>
                </a:gs>
                <a:gs pos="100000">
                  <a:srgbClr val="FFFF66"/>
                </a:gs>
              </a:gsLst>
              <a:path path="rect">
                <a:fillToRect l="50000" t="50000" r="50000" b="50000"/>
              </a:path>
            </a:gradFill>
            <a:ln w="9525">
              <a:solidFill>
                <a:schemeClr val="tx1"/>
              </a:solidFill>
              <a:miter lim="800000"/>
              <a:headEnd/>
              <a:tailEnd/>
            </a:ln>
          </p:spPr>
          <p:txBody>
            <a:bodyPr wrap="none" anchor="ctr"/>
            <a:lstStyle/>
            <a:p>
              <a:pPr algn="ctr"/>
              <a:endParaRPr lang="es-MX" sz="1050">
                <a:latin typeface="Tahoma" pitchFamily="34" charset="0"/>
              </a:endParaRPr>
            </a:p>
          </p:txBody>
        </p:sp>
        <p:sp>
          <p:nvSpPr>
            <p:cNvPr id="98315" name="AutoShape 31"/>
            <p:cNvSpPr>
              <a:spLocks noChangeArrowheads="1"/>
            </p:cNvSpPr>
            <p:nvPr/>
          </p:nvSpPr>
          <p:spPr bwMode="auto">
            <a:xfrm>
              <a:off x="4915" y="2694"/>
              <a:ext cx="1723" cy="454"/>
            </a:xfrm>
            <a:prstGeom prst="curvedDownArrow">
              <a:avLst>
                <a:gd name="adj1" fmla="val 75903"/>
                <a:gd name="adj2" fmla="val 151806"/>
                <a:gd name="adj3" fmla="val 33333"/>
              </a:avLst>
            </a:prstGeom>
            <a:gradFill rotWithShape="1">
              <a:gsLst>
                <a:gs pos="0">
                  <a:schemeClr val="tx1"/>
                </a:gs>
                <a:gs pos="100000">
                  <a:srgbClr val="FFFF66"/>
                </a:gs>
              </a:gsLst>
              <a:path path="rect">
                <a:fillToRect l="50000" t="50000" r="50000" b="50000"/>
              </a:path>
            </a:gradFill>
            <a:ln w="9525">
              <a:solidFill>
                <a:schemeClr val="tx1"/>
              </a:solidFill>
              <a:miter lim="800000"/>
              <a:headEnd/>
              <a:tailEnd/>
            </a:ln>
          </p:spPr>
          <p:txBody>
            <a:bodyPr wrap="none" anchor="ctr"/>
            <a:lstStyle/>
            <a:p>
              <a:pPr algn="ctr"/>
              <a:endParaRPr lang="es-MX" sz="1050">
                <a:latin typeface="Tahoma" pitchFamily="34" charset="0"/>
              </a:endParaRPr>
            </a:p>
          </p:txBody>
        </p:sp>
      </p:grpSp>
      <p:sp>
        <p:nvSpPr>
          <p:cNvPr id="2" name="CuadroTexto 1"/>
          <p:cNvSpPr txBox="1"/>
          <p:nvPr/>
        </p:nvSpPr>
        <p:spPr>
          <a:xfrm>
            <a:off x="4037745" y="-51470"/>
            <a:ext cx="5435028" cy="523220"/>
          </a:xfrm>
          <a:prstGeom prst="rect">
            <a:avLst/>
          </a:prstGeom>
          <a:noFill/>
        </p:spPr>
        <p:txBody>
          <a:bodyPr wrap="square" rtlCol="0">
            <a:spAutoFit/>
          </a:bodyPr>
          <a:lstStyle/>
          <a:p>
            <a:r>
              <a:rPr lang="es-MX" sz="2800" b="1" dirty="0" smtClean="0">
                <a:solidFill>
                  <a:srgbClr val="FF0000"/>
                </a:solidFill>
              </a:rPr>
              <a:t>El Proyecto en la Planeación</a:t>
            </a:r>
            <a:endParaRPr lang="es-MX" sz="2800" b="1" dirty="0">
              <a:solidFill>
                <a:srgbClr val="FF0000"/>
              </a:solidFill>
            </a:endParaRPr>
          </a:p>
        </p:txBody>
      </p:sp>
    </p:spTree>
    <p:extLst>
      <p:ext uri="{BB962C8B-B14F-4D97-AF65-F5344CB8AC3E}">
        <p14:creationId xmlns:p14="http://schemas.microsoft.com/office/powerpoint/2010/main" val="201632871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716995" y="1508006"/>
            <a:ext cx="3709909"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MX" dirty="0" smtClean="0">
                <a:solidFill>
                  <a:srgbClr val="4A5C65"/>
                </a:solidFill>
              </a:rPr>
              <a:t>II. Fases del diseño del Proyecto</a:t>
            </a:r>
            <a:endParaRPr dirty="0">
              <a:solidFill>
                <a:srgbClr val="4A5C65"/>
              </a:solidFill>
            </a:endParaRPr>
          </a:p>
        </p:txBody>
      </p:sp>
      <p:sp>
        <p:nvSpPr>
          <p:cNvPr id="412" name="Google Shape;412;p18"/>
          <p:cNvSpPr txBox="1">
            <a:spLocks noGrp="1"/>
          </p:cNvSpPr>
          <p:nvPr>
            <p:ph type="subTitle" idx="1"/>
          </p:nvPr>
        </p:nvSpPr>
        <p:spPr>
          <a:xfrm>
            <a:off x="2886100" y="2916252"/>
            <a:ext cx="3371700" cy="101875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r>
              <a:rPr lang="en" b="1" dirty="0" smtClean="0"/>
              <a:t>ESTUDIOS DE FORMULACIÓN DE PROYECTOS</a:t>
            </a:r>
            <a:endParaRPr b="1" dirty="0"/>
          </a:p>
        </p:txBody>
      </p:sp>
    </p:spTree>
    <p:extLst>
      <p:ext uri="{BB962C8B-B14F-4D97-AF65-F5344CB8AC3E}">
        <p14:creationId xmlns:p14="http://schemas.microsoft.com/office/powerpoint/2010/main" val="1593004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a:t>
            </a:fld>
            <a:endParaRPr lang="es-MX"/>
          </a:p>
        </p:txBody>
      </p:sp>
      <p:sp>
        <p:nvSpPr>
          <p:cNvPr id="5" name="CuadroTexto 4"/>
          <p:cNvSpPr txBox="1"/>
          <p:nvPr/>
        </p:nvSpPr>
        <p:spPr>
          <a:xfrm>
            <a:off x="1119884" y="904126"/>
            <a:ext cx="7459038" cy="3539430"/>
          </a:xfrm>
          <a:prstGeom prst="rect">
            <a:avLst/>
          </a:prstGeom>
          <a:noFill/>
        </p:spPr>
        <p:txBody>
          <a:bodyPr wrap="square" rtlCol="0">
            <a:spAutoFit/>
          </a:bodyPr>
          <a:lstStyle/>
          <a:p>
            <a:r>
              <a:rPr lang="es-MX" b="1" dirty="0" smtClean="0"/>
              <a:t>PRESENTACIÓN</a:t>
            </a:r>
          </a:p>
          <a:p>
            <a:endParaRPr lang="es-MX" dirty="0"/>
          </a:p>
          <a:p>
            <a:pPr algn="just"/>
            <a:r>
              <a:rPr lang="es-MX" dirty="0" smtClean="0"/>
              <a:t>El estudiante de hoy requiere más interacción y motivar su atención, con relación al de décadas pasadas, por ello es necesario contar con material didáctico,  que estimule su visión, su audio y su sentir,  para reforzar su enseñanza –aprendizaje.</a:t>
            </a:r>
          </a:p>
          <a:p>
            <a:pPr algn="just"/>
            <a:r>
              <a:rPr lang="es-MX" dirty="0" smtClean="0"/>
              <a:t>La asignatura Formulación y Financiamiento de Proyectos es una unidad de aprendizaje de la licenciatura en Planeación Territorial, la cual invita a la aplicación de un estudio de caso, por ello es importante que el estudiante maneje la información conceptual de manera clara y rápida, para que se cumpla con la programación del curso en el tiempo dispuesto, de ahí la necesidad de preparar este material.</a:t>
            </a:r>
          </a:p>
          <a:p>
            <a:pPr algn="just"/>
            <a:r>
              <a:rPr lang="es-MX" dirty="0" smtClean="0"/>
              <a:t>El presente material visual, es producto de alrededor de una década impartiendo la unidad de aprendizaje de proyectos de inversión a estudiantes de la licenciatura de Planeación Territorial, por lo cual hace caso a las particularidades de dicha profesión.</a:t>
            </a:r>
          </a:p>
          <a:p>
            <a:pPr algn="just"/>
            <a:r>
              <a:rPr lang="es-MX" dirty="0" smtClean="0"/>
              <a:t>Este material es para que el profesor se apoye en su enseñanza de dicha unidad, así como para que el estudiante se guie en el aprendizaje, apoyado en el material bibliográfico que en el programa de la unidad de aprendizaje contiene. </a:t>
            </a:r>
            <a:endParaRPr lang="es-MX" dirty="0"/>
          </a:p>
        </p:txBody>
      </p:sp>
    </p:spTree>
    <p:extLst>
      <p:ext uri="{BB962C8B-B14F-4D97-AF65-F5344CB8AC3E}">
        <p14:creationId xmlns:p14="http://schemas.microsoft.com/office/powerpoint/2010/main" val="23925072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20</a:t>
            </a:fld>
            <a:endParaRPr lang="es-MX"/>
          </a:p>
        </p:txBody>
      </p:sp>
      <p:pic>
        <p:nvPicPr>
          <p:cNvPr id="1026" name="Picture 2" descr="https://lh6.ggpht.com/-myJJ13ghVrw/TlDEAQvEhQI/AAAAAAAAD2s/lM3R2iE2Q8Q/mano-1.JPG?imgmax=6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8488" y="614863"/>
            <a:ext cx="4133850" cy="4362451"/>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3714840" y="1459558"/>
            <a:ext cx="246580" cy="1600438"/>
          </a:xfrm>
          <a:prstGeom prst="rect">
            <a:avLst/>
          </a:prstGeom>
          <a:noFill/>
        </p:spPr>
        <p:txBody>
          <a:bodyPr wrap="square" rtlCol="0">
            <a:spAutoFit/>
          </a:bodyPr>
          <a:lstStyle/>
          <a:p>
            <a:r>
              <a:rPr lang="es-MX"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Técnico</a:t>
            </a:r>
            <a:endParaRPr lang="es-MX"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CuadroTexto 4"/>
          <p:cNvSpPr txBox="1"/>
          <p:nvPr/>
        </p:nvSpPr>
        <p:spPr>
          <a:xfrm>
            <a:off x="5183348" y="1890445"/>
            <a:ext cx="277402" cy="1169551"/>
          </a:xfrm>
          <a:prstGeom prst="rect">
            <a:avLst/>
          </a:prstGeom>
          <a:noFill/>
        </p:spPr>
        <p:txBody>
          <a:bodyPr wrap="square" rtlCol="0">
            <a:spAutoFit/>
          </a:bodyPr>
          <a:lstStyle/>
          <a:p>
            <a:r>
              <a:rPr lang="es-MX"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Legal</a:t>
            </a:r>
            <a:endParaRPr lang="es-MX"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CuadroTexto 5"/>
          <p:cNvSpPr txBox="1"/>
          <p:nvPr/>
        </p:nvSpPr>
        <p:spPr>
          <a:xfrm>
            <a:off x="5537771" y="2796088"/>
            <a:ext cx="380144" cy="2246769"/>
          </a:xfrm>
          <a:prstGeom prst="rect">
            <a:avLst/>
          </a:prstGeom>
          <a:noFill/>
        </p:spPr>
        <p:txBody>
          <a:bodyPr wrap="square" rtlCol="0">
            <a:spAutoFit/>
          </a:bodyPr>
          <a:lstStyle/>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F</a:t>
            </a: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I</a:t>
            </a: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n</a:t>
            </a: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a</a:t>
            </a: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n c</a:t>
            </a: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I</a:t>
            </a: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e</a:t>
            </a:r>
          </a:p>
          <a:p>
            <a:r>
              <a:rPr lang="es-MX" b="1" dirty="0">
                <a:ln w="9525">
                  <a:solidFill>
                    <a:schemeClr val="bg1"/>
                  </a:solidFill>
                  <a:prstDash val="solid"/>
                </a:ln>
                <a:solidFill>
                  <a:schemeClr val="tx1"/>
                </a:solidFill>
                <a:effectLst>
                  <a:outerShdw blurRad="12700" dist="38100" dir="2700000" algn="tl" rotWithShape="0">
                    <a:schemeClr val="bg1">
                      <a:lumMod val="50000"/>
                    </a:schemeClr>
                  </a:outerShdw>
                </a:effectLst>
              </a:rPr>
              <a:t>r</a:t>
            </a:r>
            <a:endPar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endParaRPr>
          </a:p>
          <a:p>
            <a:r>
              <a:rPr lang="es-MX"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o</a:t>
            </a:r>
            <a:endParaRPr lang="es-MX"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7" name="CuadroTexto 6"/>
          <p:cNvSpPr txBox="1"/>
          <p:nvPr/>
        </p:nvSpPr>
        <p:spPr>
          <a:xfrm>
            <a:off x="2473233" y="2079856"/>
            <a:ext cx="184731" cy="1600438"/>
          </a:xfrm>
          <a:prstGeom prst="rect">
            <a:avLst/>
          </a:prstGeom>
          <a:noFill/>
        </p:spPr>
        <p:txBody>
          <a:bodyPr wrap="square" rtlCol="0">
            <a:spAutoFit/>
          </a:bodyPr>
          <a:lstStyle/>
          <a:p>
            <a:r>
              <a:rPr lang="es-MX"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Mercado</a:t>
            </a:r>
            <a:endParaRPr lang="es-MX"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8" name="CuadroTexto 7"/>
          <p:cNvSpPr txBox="1"/>
          <p:nvPr/>
        </p:nvSpPr>
        <p:spPr>
          <a:xfrm>
            <a:off x="7037798" y="986319"/>
            <a:ext cx="1628886" cy="923330"/>
          </a:xfrm>
          <a:prstGeom prst="rect">
            <a:avLst/>
          </a:prstGeom>
          <a:noFill/>
        </p:spPr>
        <p:txBody>
          <a:bodyPr wrap="square" rtlCol="0">
            <a:spAutoFit/>
          </a:bodyPr>
          <a:lstStyle/>
          <a:p>
            <a:pPr algn="ctr"/>
            <a:r>
              <a:rPr lang="es-MX" sz="1800" b="1" dirty="0" smtClean="0"/>
              <a:t>Estudios para la Formulación</a:t>
            </a:r>
            <a:endParaRPr lang="es-MX" sz="1800" b="1" dirty="0"/>
          </a:p>
        </p:txBody>
      </p:sp>
      <p:sp>
        <p:nvSpPr>
          <p:cNvPr id="11" name="CuadroTexto 10"/>
          <p:cNvSpPr txBox="1"/>
          <p:nvPr/>
        </p:nvSpPr>
        <p:spPr>
          <a:xfrm>
            <a:off x="4318879" y="1304978"/>
            <a:ext cx="339047" cy="2677656"/>
          </a:xfrm>
          <a:prstGeom prst="rect">
            <a:avLst/>
          </a:prstGeom>
          <a:noFill/>
        </p:spPr>
        <p:txBody>
          <a:bodyPr wrap="square" rtlCol="0">
            <a:spAutoFit/>
          </a:bodyPr>
          <a:lstStyle/>
          <a:p>
            <a:r>
              <a:rPr lang="es-MX"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Organ</a:t>
            </a:r>
            <a:endParaRPr lang="es-MX"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r>
              <a:rPr lang="es-MX"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I</a:t>
            </a:r>
          </a:p>
          <a:p>
            <a:r>
              <a:rPr lang="es-MX"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zac</a:t>
            </a:r>
            <a:r>
              <a:rPr lang="es-MX"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i </a:t>
            </a:r>
            <a:r>
              <a:rPr lang="es-MX"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ó</a:t>
            </a:r>
            <a:endParaRPr lang="es-MX"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r>
              <a:rPr lang="es-MX"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n</a:t>
            </a:r>
            <a:endParaRPr lang="es-MX"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697577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dirty="0" smtClean="0"/>
              <a:t/>
            </a:r>
            <a:br>
              <a:rPr lang="es-MX" sz="2800" b="1" dirty="0" smtClean="0"/>
            </a:br>
            <a:r>
              <a:rPr lang="es-MX" sz="2800" b="1" dirty="0" smtClean="0"/>
              <a:t>MERCADO</a:t>
            </a:r>
            <a:r>
              <a:rPr lang="es-MX" dirty="0" smtClean="0"/>
              <a:t/>
            </a:r>
            <a:br>
              <a:rPr lang="es-MX" dirty="0" smtClean="0"/>
            </a:br>
            <a:r>
              <a:rPr lang="es-MX" dirty="0"/>
              <a:t/>
            </a:r>
            <a:br>
              <a:rPr lang="es-MX" dirty="0"/>
            </a:br>
            <a:endParaRPr lang="es-MX" dirty="0"/>
          </a:p>
        </p:txBody>
      </p:sp>
      <p:sp>
        <p:nvSpPr>
          <p:cNvPr id="3" name="Marcador de texto 2"/>
          <p:cNvSpPr>
            <a:spLocks noGrp="1"/>
          </p:cNvSpPr>
          <p:nvPr>
            <p:ph type="body" idx="1"/>
          </p:nvPr>
        </p:nvSpPr>
        <p:spPr/>
        <p:txBody>
          <a:bodyPr/>
          <a:lstStyle/>
          <a:p>
            <a:pPr marL="101600" indent="0">
              <a:buNone/>
            </a:pPr>
            <a:r>
              <a:rPr lang="es-ES" sz="2800" dirty="0" smtClean="0">
                <a:latin typeface="+mj-lt"/>
              </a:rPr>
              <a:t>¿ Cuál es el objetivo del estudio de Mercado?</a:t>
            </a:r>
          </a:p>
          <a:p>
            <a:endParaRPr lang="es-ES" dirty="0" smtClean="0"/>
          </a:p>
          <a:p>
            <a:r>
              <a:rPr lang="es-ES" dirty="0" smtClean="0"/>
              <a:t>Conocer </a:t>
            </a:r>
            <a:r>
              <a:rPr lang="es-ES" dirty="0"/>
              <a:t>las necesidades del bien o servicio, el comportamiento del consumidor y la competencia del producto a tratar</a:t>
            </a:r>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21</a:t>
            </a:fld>
            <a:endParaRPr lang="es-MX"/>
          </a:p>
        </p:txBody>
      </p:sp>
    </p:spTree>
    <p:extLst>
      <p:ext uri="{BB962C8B-B14F-4D97-AF65-F5344CB8AC3E}">
        <p14:creationId xmlns:p14="http://schemas.microsoft.com/office/powerpoint/2010/main" val="26141607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22</a:t>
            </a:fld>
            <a:endParaRPr lang="es-MX"/>
          </a:p>
        </p:txBody>
      </p:sp>
      <p:sp>
        <p:nvSpPr>
          <p:cNvPr id="3" name="Rectángulo 2"/>
          <p:cNvSpPr/>
          <p:nvPr/>
        </p:nvSpPr>
        <p:spPr>
          <a:xfrm>
            <a:off x="2286000" y="1556088"/>
            <a:ext cx="4572000" cy="2585323"/>
          </a:xfrm>
          <a:prstGeom prst="rect">
            <a:avLst/>
          </a:prstGeom>
        </p:spPr>
        <p:txBody>
          <a:bodyPr>
            <a:spAutoFit/>
          </a:bodyPr>
          <a:lstStyle/>
          <a:p>
            <a:r>
              <a:rPr lang="es-MX" sz="1800" dirty="0"/>
              <a:t>1. Identificación del bien o servicio</a:t>
            </a:r>
          </a:p>
          <a:p>
            <a:endParaRPr lang="es-MX" sz="1800" dirty="0"/>
          </a:p>
          <a:p>
            <a:r>
              <a:rPr lang="es-MX" sz="1800" dirty="0"/>
              <a:t>2. La  demanda</a:t>
            </a:r>
          </a:p>
          <a:p>
            <a:endParaRPr lang="es-MX" sz="1800" dirty="0"/>
          </a:p>
          <a:p>
            <a:r>
              <a:rPr lang="es-MX" sz="1800" dirty="0"/>
              <a:t>3. La oferta</a:t>
            </a:r>
          </a:p>
          <a:p>
            <a:endParaRPr lang="es-MX" sz="1800" dirty="0"/>
          </a:p>
          <a:p>
            <a:r>
              <a:rPr lang="es-MX" sz="1800" dirty="0"/>
              <a:t>4. El precio</a:t>
            </a:r>
          </a:p>
          <a:p>
            <a:endParaRPr lang="es-MX" sz="1800" dirty="0"/>
          </a:p>
          <a:p>
            <a:r>
              <a:rPr lang="es-MX" sz="1800" dirty="0"/>
              <a:t>5. La comercialización</a:t>
            </a:r>
            <a:endParaRPr lang="en-GB" sz="1800" dirty="0"/>
          </a:p>
        </p:txBody>
      </p:sp>
      <p:sp>
        <p:nvSpPr>
          <p:cNvPr id="4" name="Rectángulo 3"/>
          <p:cNvSpPr/>
          <p:nvPr/>
        </p:nvSpPr>
        <p:spPr>
          <a:xfrm>
            <a:off x="1806835" y="811663"/>
            <a:ext cx="5282334" cy="461665"/>
          </a:xfrm>
          <a:prstGeom prst="rect">
            <a:avLst/>
          </a:prstGeom>
        </p:spPr>
        <p:txBody>
          <a:bodyPr wrap="square">
            <a:spAutoFit/>
          </a:bodyPr>
          <a:lstStyle/>
          <a:p>
            <a:r>
              <a:rPr lang="es-MX" sz="2400" b="1" dirty="0">
                <a:solidFill>
                  <a:schemeClr val="accent2"/>
                </a:solidFill>
              </a:rPr>
              <a:t>Elementos del estudio de Mercado</a:t>
            </a:r>
          </a:p>
        </p:txBody>
      </p:sp>
    </p:spTree>
    <p:extLst>
      <p:ext uri="{BB962C8B-B14F-4D97-AF65-F5344CB8AC3E}">
        <p14:creationId xmlns:p14="http://schemas.microsoft.com/office/powerpoint/2010/main" val="34629971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23</a:t>
            </a:fld>
            <a:endParaRPr lang="es-MX"/>
          </a:p>
        </p:txBody>
      </p:sp>
      <p:sp>
        <p:nvSpPr>
          <p:cNvPr id="3" name="Rectángulo 2"/>
          <p:cNvSpPr/>
          <p:nvPr/>
        </p:nvSpPr>
        <p:spPr>
          <a:xfrm>
            <a:off x="1458929" y="1602769"/>
            <a:ext cx="6174769" cy="1588127"/>
          </a:xfrm>
          <a:prstGeom prst="rect">
            <a:avLst/>
          </a:prstGeom>
        </p:spPr>
        <p:txBody>
          <a:bodyPr wrap="square">
            <a:spAutoFit/>
          </a:bodyPr>
          <a:lstStyle/>
          <a:p>
            <a:pPr algn="just">
              <a:lnSpc>
                <a:spcPct val="90000"/>
              </a:lnSpc>
            </a:pPr>
            <a:r>
              <a:rPr lang="es-ES" sz="1800" dirty="0">
                <a:solidFill>
                  <a:srgbClr val="C00000"/>
                </a:solidFill>
              </a:rPr>
              <a:t>Privados</a:t>
            </a:r>
            <a:r>
              <a:rPr lang="es-ES" sz="1800" dirty="0"/>
              <a:t>: Estudiar el comportamiento actual y futuro, en un área de influencia determinada y en ciertos niveles de precios, capacidad de pago de consumidores.</a:t>
            </a:r>
          </a:p>
          <a:p>
            <a:pPr algn="just">
              <a:lnSpc>
                <a:spcPct val="90000"/>
              </a:lnSpc>
            </a:pPr>
            <a:endParaRPr lang="es-ES" sz="1800" dirty="0"/>
          </a:p>
          <a:p>
            <a:pPr algn="just">
              <a:lnSpc>
                <a:spcPct val="90000"/>
              </a:lnSpc>
            </a:pPr>
            <a:r>
              <a:rPr lang="es-ES" sz="1800" dirty="0">
                <a:solidFill>
                  <a:srgbClr val="C00000"/>
                </a:solidFill>
              </a:rPr>
              <a:t>Sociales</a:t>
            </a:r>
            <a:r>
              <a:rPr lang="es-ES" sz="1800" dirty="0"/>
              <a:t>: Estimación de necesidades colectivas tengan o no respaldo de poder adquisitivo </a:t>
            </a:r>
          </a:p>
        </p:txBody>
      </p:sp>
      <p:sp>
        <p:nvSpPr>
          <p:cNvPr id="4" name="CuadroTexto 3"/>
          <p:cNvSpPr txBox="1"/>
          <p:nvPr/>
        </p:nvSpPr>
        <p:spPr>
          <a:xfrm>
            <a:off x="1458930" y="811663"/>
            <a:ext cx="6390526" cy="523220"/>
          </a:xfrm>
          <a:prstGeom prst="rect">
            <a:avLst/>
          </a:prstGeom>
          <a:noFill/>
        </p:spPr>
        <p:txBody>
          <a:bodyPr wrap="square" rtlCol="0">
            <a:spAutoFit/>
          </a:bodyPr>
          <a:lstStyle/>
          <a:p>
            <a:r>
              <a:rPr lang="es-MX" sz="2800" b="1" dirty="0" smtClean="0">
                <a:solidFill>
                  <a:schemeClr val="accent2"/>
                </a:solidFill>
              </a:rPr>
              <a:t>¿Cuál es el objetivo de la Demanda?</a:t>
            </a:r>
            <a:endParaRPr lang="es-MX" sz="2800" b="1" dirty="0">
              <a:solidFill>
                <a:schemeClr val="accent2"/>
              </a:solidFill>
            </a:endParaRPr>
          </a:p>
        </p:txBody>
      </p:sp>
    </p:spTree>
    <p:extLst>
      <p:ext uri="{BB962C8B-B14F-4D97-AF65-F5344CB8AC3E}">
        <p14:creationId xmlns:p14="http://schemas.microsoft.com/office/powerpoint/2010/main" val="1184593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24</a:t>
            </a:fld>
            <a:endParaRPr lang="es-MX"/>
          </a:p>
        </p:txBody>
      </p:sp>
      <p:sp>
        <p:nvSpPr>
          <p:cNvPr id="3" name="Rectángulo 2"/>
          <p:cNvSpPr/>
          <p:nvPr/>
        </p:nvSpPr>
        <p:spPr>
          <a:xfrm>
            <a:off x="585627" y="2187881"/>
            <a:ext cx="7715891" cy="2062103"/>
          </a:xfrm>
          <a:prstGeom prst="rect">
            <a:avLst/>
          </a:prstGeom>
        </p:spPr>
        <p:txBody>
          <a:bodyPr wrap="square">
            <a:spAutoFit/>
          </a:bodyPr>
          <a:lstStyle/>
          <a:p>
            <a:pPr marL="0" indent="0">
              <a:buNone/>
            </a:pPr>
            <a:r>
              <a:rPr lang="es-MX" sz="2400" b="1" dirty="0" err="1">
                <a:solidFill>
                  <a:srgbClr val="00B050"/>
                </a:solidFill>
              </a:rPr>
              <a:t>Dx</a:t>
            </a:r>
            <a:r>
              <a:rPr lang="es-MX" sz="2400" b="1" dirty="0"/>
              <a:t> = f (  </a:t>
            </a:r>
            <a:r>
              <a:rPr lang="es-MX" sz="2400" b="1" dirty="0" err="1"/>
              <a:t>Px</a:t>
            </a:r>
            <a:r>
              <a:rPr lang="es-MX" sz="2400" b="1" dirty="0"/>
              <a:t> + Y + </a:t>
            </a:r>
            <a:r>
              <a:rPr lang="es-MX" sz="2400" b="1" dirty="0" err="1"/>
              <a:t>Gtos</a:t>
            </a:r>
            <a:r>
              <a:rPr lang="es-MX" sz="2400" b="1" dirty="0"/>
              <a:t> y Pref. + </a:t>
            </a:r>
            <a:r>
              <a:rPr lang="es-MX" sz="2400" b="1" dirty="0" err="1"/>
              <a:t>Py</a:t>
            </a:r>
            <a:r>
              <a:rPr lang="es-MX" sz="2400" b="1" dirty="0"/>
              <a:t> + Gobierno)</a:t>
            </a:r>
          </a:p>
          <a:p>
            <a:pPr marL="0" indent="0">
              <a:buNone/>
            </a:pPr>
            <a:endParaRPr lang="es-MX" dirty="0"/>
          </a:p>
          <a:p>
            <a:pPr marL="0" indent="0">
              <a:buNone/>
            </a:pPr>
            <a:r>
              <a:rPr lang="es-MX" sz="1800" b="1" dirty="0" err="1"/>
              <a:t>Px</a:t>
            </a:r>
            <a:r>
              <a:rPr lang="es-MX" sz="1800" dirty="0"/>
              <a:t>= Precio del producto en cuestión</a:t>
            </a:r>
          </a:p>
          <a:p>
            <a:pPr marL="0" indent="0">
              <a:buNone/>
            </a:pPr>
            <a:r>
              <a:rPr lang="es-MX" sz="1800" b="1" dirty="0"/>
              <a:t>Y</a:t>
            </a:r>
            <a:r>
              <a:rPr lang="es-MX" sz="1800" dirty="0"/>
              <a:t>= Ingresos de la población</a:t>
            </a:r>
          </a:p>
          <a:p>
            <a:pPr marL="0" indent="0">
              <a:buNone/>
            </a:pPr>
            <a:r>
              <a:rPr lang="es-MX" sz="1800" b="1" dirty="0" err="1"/>
              <a:t>Gtos</a:t>
            </a:r>
            <a:r>
              <a:rPr lang="es-MX" sz="1800" b="1" dirty="0"/>
              <a:t> y Pref</a:t>
            </a:r>
            <a:r>
              <a:rPr lang="es-MX" sz="1800" dirty="0"/>
              <a:t>.= Gustos y preferencias</a:t>
            </a:r>
          </a:p>
          <a:p>
            <a:pPr marL="0" indent="0">
              <a:buNone/>
            </a:pPr>
            <a:r>
              <a:rPr lang="es-MX" sz="1800" b="1" dirty="0"/>
              <a:t>PY</a:t>
            </a:r>
            <a:r>
              <a:rPr lang="es-MX" sz="1800" dirty="0"/>
              <a:t>= Precio de productos sustitutos</a:t>
            </a:r>
          </a:p>
          <a:p>
            <a:pPr marL="0" indent="0">
              <a:buNone/>
            </a:pPr>
            <a:r>
              <a:rPr lang="es-MX" sz="1800" b="1" dirty="0"/>
              <a:t>Gobierno</a:t>
            </a:r>
            <a:r>
              <a:rPr lang="es-MX" sz="1800" dirty="0"/>
              <a:t>= Políticas   </a:t>
            </a:r>
            <a:endParaRPr lang="en-GB" sz="1800" dirty="0"/>
          </a:p>
        </p:txBody>
      </p:sp>
      <p:sp>
        <p:nvSpPr>
          <p:cNvPr id="4" name="CuadroTexto 3"/>
          <p:cNvSpPr txBox="1"/>
          <p:nvPr/>
        </p:nvSpPr>
        <p:spPr>
          <a:xfrm>
            <a:off x="1448656" y="1140431"/>
            <a:ext cx="5527497" cy="523220"/>
          </a:xfrm>
          <a:prstGeom prst="rect">
            <a:avLst/>
          </a:prstGeom>
          <a:noFill/>
        </p:spPr>
        <p:txBody>
          <a:bodyPr wrap="square" rtlCol="0">
            <a:spAutoFit/>
          </a:bodyPr>
          <a:lstStyle/>
          <a:p>
            <a:r>
              <a:rPr lang="es-MX" sz="2800" b="1" dirty="0" smtClean="0">
                <a:solidFill>
                  <a:schemeClr val="accent2"/>
                </a:solidFill>
              </a:rPr>
              <a:t>Factores de la Demanda</a:t>
            </a:r>
            <a:endParaRPr lang="es-MX" sz="2800" b="1" dirty="0">
              <a:solidFill>
                <a:schemeClr val="accent2"/>
              </a:solidFill>
            </a:endParaRPr>
          </a:p>
        </p:txBody>
      </p:sp>
    </p:spTree>
    <p:extLst>
      <p:ext uri="{BB962C8B-B14F-4D97-AF65-F5344CB8AC3E}">
        <p14:creationId xmlns:p14="http://schemas.microsoft.com/office/powerpoint/2010/main" val="20833282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25</a:t>
            </a:fld>
            <a:endParaRPr lang="es-MX"/>
          </a:p>
        </p:txBody>
      </p:sp>
      <p:pic>
        <p:nvPicPr>
          <p:cNvPr id="3074" name="Picture 2" descr="Resultado de imagen para imagen de una mandarina en gaj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466" y="1550731"/>
            <a:ext cx="3869220" cy="257948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756881" y="811663"/>
            <a:ext cx="5517222" cy="461665"/>
          </a:xfrm>
          <a:prstGeom prst="rect">
            <a:avLst/>
          </a:prstGeom>
          <a:noFill/>
        </p:spPr>
        <p:txBody>
          <a:bodyPr wrap="square" rtlCol="0">
            <a:spAutoFit/>
          </a:bodyPr>
          <a:lstStyle/>
          <a:p>
            <a:r>
              <a:rPr lang="es-MX" sz="2400" b="1" dirty="0" smtClean="0">
                <a:solidFill>
                  <a:srgbClr val="FF0000"/>
                </a:solidFill>
              </a:rPr>
              <a:t>¿Qué es Segmento de Mercado ?</a:t>
            </a:r>
            <a:endParaRPr lang="es-MX" sz="2400" b="1" dirty="0">
              <a:solidFill>
                <a:srgbClr val="FF0000"/>
              </a:solidFill>
            </a:endParaRPr>
          </a:p>
        </p:txBody>
      </p:sp>
      <p:pic>
        <p:nvPicPr>
          <p:cNvPr id="3076" name="Picture 4" descr="Resultado de imagen para imagen de gajo de mandarina"/>
          <p:cNvPicPr>
            <a:picLocks noChangeAspect="1" noChangeArrowheads="1"/>
          </p:cNvPicPr>
          <p:nvPr/>
        </p:nvPicPr>
        <p:blipFill rotWithShape="1">
          <a:blip r:embed="rId3">
            <a:extLst>
              <a:ext uri="{28A0092B-C50C-407E-A947-70E740481C1C}">
                <a14:useLocalDpi xmlns:a14="http://schemas.microsoft.com/office/drawing/2010/main" val="0"/>
              </a:ext>
            </a:extLst>
          </a:blip>
          <a:srcRect b="5208"/>
          <a:stretch/>
        </p:blipFill>
        <p:spPr bwMode="auto">
          <a:xfrm>
            <a:off x="4861139" y="1550736"/>
            <a:ext cx="3714750" cy="2528104"/>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5856270" y="2619910"/>
            <a:ext cx="2982072" cy="1323439"/>
          </a:xfrm>
          <a:prstGeom prst="rect">
            <a:avLst/>
          </a:prstGeom>
          <a:noFill/>
        </p:spPr>
        <p:txBody>
          <a:bodyPr wrap="square" rtlCol="0">
            <a:spAutoFit/>
          </a:bodyPr>
          <a:lstStyle/>
          <a:p>
            <a:r>
              <a:rPr lang="es-MX" b="1" dirty="0" smtClean="0"/>
              <a:t>-</a:t>
            </a:r>
            <a:r>
              <a:rPr lang="es-MX" dirty="0" smtClean="0"/>
              <a:t> </a:t>
            </a:r>
            <a:r>
              <a:rPr lang="es-MX" sz="1600" b="1" dirty="0" smtClean="0"/>
              <a:t>Características</a:t>
            </a:r>
          </a:p>
          <a:p>
            <a:r>
              <a:rPr lang="es-MX" sz="1600" b="1" dirty="0" smtClean="0"/>
              <a:t>- Hábitos</a:t>
            </a:r>
          </a:p>
          <a:p>
            <a:r>
              <a:rPr lang="es-MX" sz="1600" b="1" dirty="0" smtClean="0"/>
              <a:t>- Ubicación geográfica</a:t>
            </a:r>
          </a:p>
          <a:p>
            <a:r>
              <a:rPr lang="es-MX" sz="1600" b="1" dirty="0" smtClean="0"/>
              <a:t>- Volumen Frecuencia</a:t>
            </a:r>
          </a:p>
          <a:p>
            <a:r>
              <a:rPr lang="es-MX" sz="1600" b="1" dirty="0" smtClean="0"/>
              <a:t>- Motivación y actitudes</a:t>
            </a:r>
            <a:endParaRPr lang="es-MX" sz="1600" b="1" dirty="0"/>
          </a:p>
        </p:txBody>
      </p:sp>
      <p:sp>
        <p:nvSpPr>
          <p:cNvPr id="10" name="CuadroTexto 9"/>
          <p:cNvSpPr txBox="1"/>
          <p:nvPr/>
        </p:nvSpPr>
        <p:spPr>
          <a:xfrm>
            <a:off x="1592494" y="4438436"/>
            <a:ext cx="2208944" cy="338554"/>
          </a:xfrm>
          <a:prstGeom prst="rect">
            <a:avLst/>
          </a:prstGeom>
          <a:noFill/>
        </p:spPr>
        <p:txBody>
          <a:bodyPr wrap="square" rtlCol="0">
            <a:spAutoFit/>
          </a:bodyPr>
          <a:lstStyle/>
          <a:p>
            <a:r>
              <a:rPr lang="es-MX" sz="1600" b="1" dirty="0" smtClean="0"/>
              <a:t>Demanda Total</a:t>
            </a:r>
            <a:endParaRPr lang="es-MX" sz="1600" b="1" dirty="0"/>
          </a:p>
        </p:txBody>
      </p:sp>
      <p:sp>
        <p:nvSpPr>
          <p:cNvPr id="11" name="CuadroTexto 10"/>
          <p:cNvSpPr txBox="1"/>
          <p:nvPr/>
        </p:nvSpPr>
        <p:spPr>
          <a:xfrm>
            <a:off x="5671335" y="4341255"/>
            <a:ext cx="2446649" cy="338554"/>
          </a:xfrm>
          <a:prstGeom prst="rect">
            <a:avLst/>
          </a:prstGeom>
          <a:noFill/>
        </p:spPr>
        <p:txBody>
          <a:bodyPr wrap="square" rtlCol="0">
            <a:spAutoFit/>
          </a:bodyPr>
          <a:lstStyle/>
          <a:p>
            <a:r>
              <a:rPr lang="es-MX" sz="1600" b="1" dirty="0" smtClean="0"/>
              <a:t>Segmento de demanda</a:t>
            </a:r>
            <a:endParaRPr lang="es-MX" sz="1600" b="1" dirty="0"/>
          </a:p>
        </p:txBody>
      </p:sp>
    </p:spTree>
    <p:extLst>
      <p:ext uri="{BB962C8B-B14F-4D97-AF65-F5344CB8AC3E}">
        <p14:creationId xmlns:p14="http://schemas.microsoft.com/office/powerpoint/2010/main" val="17388313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400" b="1" dirty="0" smtClean="0">
                <a:solidFill>
                  <a:srgbClr val="FF0000"/>
                </a:solidFill>
              </a:rPr>
              <a:t>OFERTA</a:t>
            </a:r>
            <a:endParaRPr lang="es-MX" sz="2400" b="1"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26</a:t>
            </a:fld>
            <a:endParaRPr lang="es-MX"/>
          </a:p>
        </p:txBody>
      </p:sp>
      <p:sp>
        <p:nvSpPr>
          <p:cNvPr id="4" name="Rectángulo 3"/>
          <p:cNvSpPr/>
          <p:nvPr/>
        </p:nvSpPr>
        <p:spPr>
          <a:xfrm>
            <a:off x="1932970" y="917835"/>
            <a:ext cx="5857694" cy="523220"/>
          </a:xfrm>
          <a:prstGeom prst="rect">
            <a:avLst/>
          </a:prstGeom>
        </p:spPr>
        <p:txBody>
          <a:bodyPr wrap="none">
            <a:spAutoFit/>
          </a:bodyPr>
          <a:lstStyle/>
          <a:p>
            <a:r>
              <a:rPr lang="es-MX" sz="2800" b="1" dirty="0">
                <a:solidFill>
                  <a:schemeClr val="accent2"/>
                </a:solidFill>
              </a:rPr>
              <a:t>¿Cuál es el objetivo de </a:t>
            </a:r>
            <a:r>
              <a:rPr lang="es-MX" sz="2800" b="1" dirty="0" smtClean="0">
                <a:solidFill>
                  <a:schemeClr val="accent2"/>
                </a:solidFill>
              </a:rPr>
              <a:t>la Oferta?</a:t>
            </a:r>
            <a:endParaRPr lang="es-MX" sz="2800" b="1" dirty="0">
              <a:solidFill>
                <a:schemeClr val="accent2"/>
              </a:solidFill>
            </a:endParaRPr>
          </a:p>
        </p:txBody>
      </p:sp>
      <p:sp>
        <p:nvSpPr>
          <p:cNvPr id="5" name="Rectángulo 4"/>
          <p:cNvSpPr/>
          <p:nvPr/>
        </p:nvSpPr>
        <p:spPr>
          <a:xfrm>
            <a:off x="976045" y="1900719"/>
            <a:ext cx="6832315" cy="1015663"/>
          </a:xfrm>
          <a:prstGeom prst="rect">
            <a:avLst/>
          </a:prstGeom>
        </p:spPr>
        <p:txBody>
          <a:bodyPr wrap="square">
            <a:spAutoFit/>
          </a:bodyPr>
          <a:lstStyle/>
          <a:p>
            <a:pPr algn="just"/>
            <a:r>
              <a:rPr lang="es-ES" sz="2000" dirty="0"/>
              <a:t>Identificar la forma como se han atendido y se atenderán en un futuro, las demandas o necesidades de la comunidad.</a:t>
            </a:r>
          </a:p>
        </p:txBody>
      </p:sp>
    </p:spTree>
    <p:extLst>
      <p:ext uri="{BB962C8B-B14F-4D97-AF65-F5344CB8AC3E}">
        <p14:creationId xmlns:p14="http://schemas.microsoft.com/office/powerpoint/2010/main" val="23610033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27</a:t>
            </a:fld>
            <a:endParaRPr lang="es-MX"/>
          </a:p>
        </p:txBody>
      </p:sp>
      <p:sp>
        <p:nvSpPr>
          <p:cNvPr id="3" name="Rectángulo 2"/>
          <p:cNvSpPr/>
          <p:nvPr/>
        </p:nvSpPr>
        <p:spPr>
          <a:xfrm>
            <a:off x="1304817" y="1777429"/>
            <a:ext cx="7068621" cy="2123658"/>
          </a:xfrm>
          <a:prstGeom prst="rect">
            <a:avLst/>
          </a:prstGeom>
        </p:spPr>
        <p:txBody>
          <a:bodyPr wrap="square">
            <a:spAutoFit/>
          </a:bodyPr>
          <a:lstStyle/>
          <a:p>
            <a:pPr marL="0" indent="0">
              <a:buNone/>
            </a:pPr>
            <a:r>
              <a:rPr lang="es-MX" sz="2800" b="1" dirty="0" err="1">
                <a:solidFill>
                  <a:srgbClr val="00B050"/>
                </a:solidFill>
              </a:rPr>
              <a:t>Ox</a:t>
            </a:r>
            <a:r>
              <a:rPr lang="es-MX" sz="2800" b="1" dirty="0"/>
              <a:t> = f (  </a:t>
            </a:r>
            <a:r>
              <a:rPr lang="es-MX" sz="2800" b="1" dirty="0" err="1"/>
              <a:t>Px</a:t>
            </a:r>
            <a:r>
              <a:rPr lang="es-MX" sz="2800" b="1" dirty="0"/>
              <a:t> + CP+ </a:t>
            </a:r>
            <a:r>
              <a:rPr lang="es-MX" sz="2800" b="1" dirty="0" err="1"/>
              <a:t>Tec</a:t>
            </a:r>
            <a:r>
              <a:rPr lang="es-MX" sz="2800" b="1" dirty="0"/>
              <a:t> + </a:t>
            </a:r>
            <a:r>
              <a:rPr lang="es-MX" sz="2800" b="1" dirty="0" err="1"/>
              <a:t>Py</a:t>
            </a:r>
            <a:r>
              <a:rPr lang="es-MX" sz="2800" b="1" dirty="0"/>
              <a:t> + Gobierno)</a:t>
            </a:r>
          </a:p>
          <a:p>
            <a:pPr marL="0" indent="0">
              <a:buNone/>
            </a:pPr>
            <a:endParaRPr lang="es-MX" b="1" dirty="0"/>
          </a:p>
          <a:p>
            <a:pPr marL="0" indent="0">
              <a:buNone/>
            </a:pPr>
            <a:r>
              <a:rPr lang="es-MX" sz="1800" b="1" dirty="0" err="1"/>
              <a:t>Px</a:t>
            </a:r>
            <a:r>
              <a:rPr lang="es-MX" sz="1800" b="1" dirty="0"/>
              <a:t>= </a:t>
            </a:r>
            <a:r>
              <a:rPr lang="es-MX" sz="1800" dirty="0"/>
              <a:t>Precio de venta del bien o servicio</a:t>
            </a:r>
          </a:p>
          <a:p>
            <a:pPr marL="0" indent="0">
              <a:buNone/>
            </a:pPr>
            <a:r>
              <a:rPr lang="es-MX" sz="1800" b="1" dirty="0"/>
              <a:t>CP</a:t>
            </a:r>
            <a:r>
              <a:rPr lang="es-MX" sz="1800" dirty="0"/>
              <a:t>: Costos de producción</a:t>
            </a:r>
          </a:p>
          <a:p>
            <a:pPr marL="0" indent="0">
              <a:buNone/>
            </a:pPr>
            <a:r>
              <a:rPr lang="es-MX" sz="1800" b="1" dirty="0" err="1"/>
              <a:t>Tec</a:t>
            </a:r>
            <a:r>
              <a:rPr lang="es-MX" sz="1800" dirty="0"/>
              <a:t>: Desarrollo </a:t>
            </a:r>
            <a:r>
              <a:rPr lang="es-MX" sz="1800" dirty="0" smtClean="0"/>
              <a:t>tecnológico</a:t>
            </a:r>
            <a:endParaRPr lang="es-MX" sz="1800" dirty="0"/>
          </a:p>
          <a:p>
            <a:pPr marL="0" indent="0">
              <a:buNone/>
            </a:pPr>
            <a:r>
              <a:rPr lang="es-MX" sz="1800" b="1" dirty="0" err="1"/>
              <a:t>Gob</a:t>
            </a:r>
            <a:r>
              <a:rPr lang="es-MX" sz="1800" dirty="0"/>
              <a:t>: </a:t>
            </a:r>
            <a:r>
              <a:rPr lang="es-MX" sz="1800" dirty="0" smtClean="0"/>
              <a:t>Políticas </a:t>
            </a:r>
            <a:r>
              <a:rPr lang="es-MX" sz="1800" dirty="0"/>
              <a:t>del gobierno</a:t>
            </a:r>
          </a:p>
          <a:p>
            <a:pPr marL="0" indent="0">
              <a:buNone/>
            </a:pPr>
            <a:r>
              <a:rPr lang="es-MX" sz="1800" b="1" dirty="0" err="1"/>
              <a:t>Py</a:t>
            </a:r>
            <a:r>
              <a:rPr lang="es-MX" sz="1800" dirty="0"/>
              <a:t>: Precio de bienes relacionados</a:t>
            </a:r>
          </a:p>
        </p:txBody>
      </p:sp>
      <p:sp>
        <p:nvSpPr>
          <p:cNvPr id="4" name="CuadroTexto 3"/>
          <p:cNvSpPr txBox="1"/>
          <p:nvPr/>
        </p:nvSpPr>
        <p:spPr>
          <a:xfrm>
            <a:off x="1849348" y="1037690"/>
            <a:ext cx="3883632" cy="523220"/>
          </a:xfrm>
          <a:prstGeom prst="rect">
            <a:avLst/>
          </a:prstGeom>
          <a:noFill/>
        </p:spPr>
        <p:txBody>
          <a:bodyPr wrap="square" rtlCol="0">
            <a:spAutoFit/>
          </a:bodyPr>
          <a:lstStyle/>
          <a:p>
            <a:r>
              <a:rPr lang="es-MX" sz="2800" dirty="0" smtClean="0">
                <a:solidFill>
                  <a:schemeClr val="accent2"/>
                </a:solidFill>
              </a:rPr>
              <a:t>Factores de la Oferta</a:t>
            </a:r>
            <a:endParaRPr lang="es-MX" sz="2800" dirty="0">
              <a:solidFill>
                <a:schemeClr val="accent2"/>
              </a:solidFill>
            </a:endParaRPr>
          </a:p>
        </p:txBody>
      </p:sp>
    </p:spTree>
    <p:extLst>
      <p:ext uri="{BB962C8B-B14F-4D97-AF65-F5344CB8AC3E}">
        <p14:creationId xmlns:p14="http://schemas.microsoft.com/office/powerpoint/2010/main" val="32091806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28</a:t>
            </a:fld>
            <a:endParaRPr lang="es-MX"/>
          </a:p>
        </p:txBody>
      </p:sp>
      <p:pic>
        <p:nvPicPr>
          <p:cNvPr id="3" name="Picture 2" descr="C:\Program Files\Microsoft Office\MEDIA\CAGCAT10\j030084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9437" y="1160832"/>
            <a:ext cx="5967983" cy="3894894"/>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1849348" y="614863"/>
            <a:ext cx="5928189" cy="523220"/>
          </a:xfrm>
          <a:prstGeom prst="rect">
            <a:avLst/>
          </a:prstGeom>
          <a:noFill/>
        </p:spPr>
        <p:txBody>
          <a:bodyPr wrap="square" rtlCol="0">
            <a:spAutoFit/>
          </a:bodyPr>
          <a:lstStyle/>
          <a:p>
            <a:r>
              <a:rPr lang="es-MX" sz="2800" dirty="0" smtClean="0">
                <a:solidFill>
                  <a:schemeClr val="accent2"/>
                </a:solidFill>
              </a:rPr>
              <a:t>Balance entre Demanda y Oferta</a:t>
            </a:r>
            <a:endParaRPr lang="es-MX" sz="2800" dirty="0">
              <a:solidFill>
                <a:schemeClr val="accent2"/>
              </a:solidFill>
            </a:endParaRPr>
          </a:p>
        </p:txBody>
      </p:sp>
    </p:spTree>
    <p:extLst>
      <p:ext uri="{BB962C8B-B14F-4D97-AF65-F5344CB8AC3E}">
        <p14:creationId xmlns:p14="http://schemas.microsoft.com/office/powerpoint/2010/main" val="38294187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800" b="1" dirty="0" smtClean="0">
                <a:solidFill>
                  <a:srgbClr val="FF0000"/>
                </a:solidFill>
              </a:rPr>
              <a:t>Precio</a:t>
            </a:r>
            <a:endParaRPr lang="es-MX" sz="2800" b="1"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29</a:t>
            </a:fld>
            <a:endParaRPr lang="es-MX"/>
          </a:p>
        </p:txBody>
      </p:sp>
      <p:sp>
        <p:nvSpPr>
          <p:cNvPr id="4" name="Rectángulo 3"/>
          <p:cNvSpPr/>
          <p:nvPr/>
        </p:nvSpPr>
        <p:spPr>
          <a:xfrm>
            <a:off x="1443519" y="1887037"/>
            <a:ext cx="4572000" cy="2169825"/>
          </a:xfrm>
          <a:prstGeom prst="rect">
            <a:avLst/>
          </a:prstGeom>
        </p:spPr>
        <p:txBody>
          <a:bodyPr>
            <a:spAutoFit/>
          </a:bodyPr>
          <a:lstStyle/>
          <a:p>
            <a:pPr marL="285750" indent="-285750">
              <a:lnSpc>
                <a:spcPct val="150000"/>
              </a:lnSpc>
              <a:buFont typeface="Arial" panose="020B0604020202020204" pitchFamily="34" charset="0"/>
              <a:buChar char="•"/>
            </a:pPr>
            <a:r>
              <a:rPr lang="es-ES" sz="1800" dirty="0"/>
              <a:t>Estructura  de costos de la empresa</a:t>
            </a:r>
          </a:p>
          <a:p>
            <a:pPr marL="285750" indent="-285750">
              <a:buFont typeface="Arial" panose="020B0604020202020204" pitchFamily="34" charset="0"/>
              <a:buChar char="•"/>
            </a:pPr>
            <a:r>
              <a:rPr lang="es-ES" sz="1800" dirty="0"/>
              <a:t>Las fuerzas de Demanda y Oferta</a:t>
            </a:r>
          </a:p>
          <a:p>
            <a:pPr marL="285750" indent="-285750">
              <a:buFont typeface="Arial" panose="020B0604020202020204" pitchFamily="34" charset="0"/>
              <a:buChar char="•"/>
            </a:pPr>
            <a:r>
              <a:rPr lang="es-ES" sz="1800" dirty="0"/>
              <a:t>Según la competencia</a:t>
            </a:r>
          </a:p>
          <a:p>
            <a:pPr marL="285750" indent="-285750">
              <a:buFont typeface="Arial" panose="020B0604020202020204" pitchFamily="34" charset="0"/>
              <a:buChar char="•"/>
            </a:pPr>
            <a:r>
              <a:rPr lang="es-ES" sz="1800" dirty="0"/>
              <a:t>Disposiciones políticas</a:t>
            </a:r>
          </a:p>
          <a:p>
            <a:pPr marL="285750" indent="-285750">
              <a:buFont typeface="Arial" panose="020B0604020202020204" pitchFamily="34" charset="0"/>
              <a:buChar char="•"/>
            </a:pPr>
            <a:r>
              <a:rPr lang="es-ES" sz="1800" dirty="0"/>
              <a:t>Según precios del mercado internacional</a:t>
            </a:r>
          </a:p>
          <a:p>
            <a:pPr marL="285750" indent="-285750">
              <a:buFont typeface="Arial" panose="020B0604020202020204" pitchFamily="34" charset="0"/>
              <a:buChar char="•"/>
            </a:pPr>
            <a:r>
              <a:rPr lang="es-ES" sz="1800" dirty="0"/>
              <a:t>Tarifas de servicios públicos</a:t>
            </a:r>
          </a:p>
        </p:txBody>
      </p:sp>
      <p:sp>
        <p:nvSpPr>
          <p:cNvPr id="5" name="Rectángulo 4"/>
          <p:cNvSpPr/>
          <p:nvPr/>
        </p:nvSpPr>
        <p:spPr>
          <a:xfrm>
            <a:off x="2286000" y="1087814"/>
            <a:ext cx="5485797" cy="523220"/>
          </a:xfrm>
          <a:prstGeom prst="rect">
            <a:avLst/>
          </a:prstGeom>
        </p:spPr>
        <p:txBody>
          <a:bodyPr wrap="none">
            <a:spAutoFit/>
          </a:bodyPr>
          <a:lstStyle/>
          <a:p>
            <a:r>
              <a:rPr lang="es-ES" sz="2800" dirty="0">
                <a:solidFill>
                  <a:srgbClr val="FFC000"/>
                </a:solidFill>
              </a:rPr>
              <a:t>Determinantes para fijar el precio</a:t>
            </a:r>
            <a:endParaRPr lang="es-MX" sz="2800" dirty="0"/>
          </a:p>
        </p:txBody>
      </p:sp>
    </p:spTree>
    <p:extLst>
      <p:ext uri="{BB962C8B-B14F-4D97-AF65-F5344CB8AC3E}">
        <p14:creationId xmlns:p14="http://schemas.microsoft.com/office/powerpoint/2010/main" val="3140151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16"/>
          <p:cNvSpPr txBox="1">
            <a:spLocks noGrp="1"/>
          </p:cNvSpPr>
          <p:nvPr>
            <p:ph type="title"/>
          </p:nvPr>
        </p:nvSpPr>
        <p:spPr>
          <a:xfrm>
            <a:off x="144075" y="559475"/>
            <a:ext cx="2142000" cy="2630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MX" dirty="0" smtClean="0"/>
              <a:t>CONTENIDO</a:t>
            </a:r>
            <a:endParaRPr dirty="0"/>
          </a:p>
        </p:txBody>
      </p:sp>
      <p:sp>
        <p:nvSpPr>
          <p:cNvPr id="395" name="Google Shape;395;p16"/>
          <p:cNvSpPr txBox="1">
            <a:spLocks noGrp="1"/>
          </p:cNvSpPr>
          <p:nvPr>
            <p:ph type="body" idx="2"/>
          </p:nvPr>
        </p:nvSpPr>
        <p:spPr>
          <a:xfrm>
            <a:off x="479900" y="4686705"/>
            <a:ext cx="4943700" cy="4571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00" dirty="0" smtClean="0">
                <a:solidFill>
                  <a:srgbClr val="02BDC7"/>
                </a:solidFill>
              </a:rPr>
              <a:t>.</a:t>
            </a:r>
            <a:endParaRPr sz="1000" dirty="0">
              <a:solidFill>
                <a:srgbClr val="02BDC7"/>
              </a:solidFill>
            </a:endParaRPr>
          </a:p>
          <a:p>
            <a:pPr marL="0" lvl="0" indent="0" algn="l" rtl="0">
              <a:spcBef>
                <a:spcPts val="0"/>
              </a:spcBef>
              <a:spcAft>
                <a:spcPts val="0"/>
              </a:spcAft>
              <a:buClr>
                <a:schemeClr val="dk1"/>
              </a:buClr>
              <a:buSzPts val="1100"/>
              <a:buFont typeface="Arial"/>
              <a:buNone/>
            </a:pPr>
            <a:endParaRPr sz="1000" dirty="0">
              <a:solidFill>
                <a:srgbClr val="02BDC7"/>
              </a:solidFill>
            </a:endParaRPr>
          </a:p>
          <a:p>
            <a:pPr marL="0" lvl="0" indent="0" algn="l" rtl="0">
              <a:spcBef>
                <a:spcPts val="0"/>
              </a:spcBef>
              <a:spcAft>
                <a:spcPts val="0"/>
              </a:spcAft>
              <a:buNone/>
            </a:pPr>
            <a:endParaRPr sz="1000" dirty="0">
              <a:solidFill>
                <a:srgbClr val="02BDC7"/>
              </a:solidFill>
            </a:endParaRPr>
          </a:p>
        </p:txBody>
      </p:sp>
      <p:sp>
        <p:nvSpPr>
          <p:cNvPr id="396" name="Google Shape;396;p16"/>
          <p:cNvSpPr txBox="1">
            <a:spLocks noGrp="1"/>
          </p:cNvSpPr>
          <p:nvPr>
            <p:ph type="body" idx="1"/>
          </p:nvPr>
        </p:nvSpPr>
        <p:spPr>
          <a:xfrm>
            <a:off x="2907200" y="559475"/>
            <a:ext cx="2516400" cy="3833961"/>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endParaRPr sz="1200" dirty="0"/>
          </a:p>
          <a:p>
            <a:pPr marL="114300" indent="0">
              <a:buNone/>
            </a:pPr>
            <a:r>
              <a:rPr lang="es-ES" sz="1600" dirty="0"/>
              <a:t>I</a:t>
            </a:r>
            <a:r>
              <a:rPr lang="es-ES" sz="1600" dirty="0" smtClean="0"/>
              <a:t>. </a:t>
            </a:r>
            <a:r>
              <a:rPr lang="es-ES" sz="1600" b="1" dirty="0" smtClean="0"/>
              <a:t>Conceptos básicos</a:t>
            </a:r>
          </a:p>
          <a:p>
            <a:pPr marL="114300" indent="0">
              <a:buNone/>
            </a:pPr>
            <a:r>
              <a:rPr lang="es-ES" sz="1600" dirty="0" smtClean="0"/>
              <a:t>II. </a:t>
            </a:r>
            <a:r>
              <a:rPr lang="es-ES" sz="1600" b="1" dirty="0" smtClean="0"/>
              <a:t>Fases del diseño del Proyecto</a:t>
            </a:r>
          </a:p>
          <a:p>
            <a:pPr marL="114300" indent="0">
              <a:buNone/>
            </a:pPr>
            <a:r>
              <a:rPr lang="es-ES" sz="1600" dirty="0" smtClean="0"/>
              <a:t> 2.1. Estudios </a:t>
            </a:r>
            <a:r>
              <a:rPr lang="es-ES" sz="1600" dirty="0"/>
              <a:t>de la Formulación de proyectos</a:t>
            </a:r>
          </a:p>
          <a:p>
            <a:pPr>
              <a:buFontTx/>
              <a:buChar char="-"/>
            </a:pPr>
            <a:r>
              <a:rPr lang="es-ES" sz="1600" dirty="0"/>
              <a:t>Mercado</a:t>
            </a:r>
          </a:p>
          <a:p>
            <a:pPr>
              <a:buFontTx/>
              <a:buChar char="-"/>
            </a:pPr>
            <a:r>
              <a:rPr lang="es-ES" sz="1600" dirty="0"/>
              <a:t>Técnico</a:t>
            </a:r>
          </a:p>
          <a:p>
            <a:pPr>
              <a:buFontTx/>
              <a:buChar char="-"/>
            </a:pPr>
            <a:r>
              <a:rPr lang="es-ES" sz="1600" dirty="0"/>
              <a:t>Organizativo</a:t>
            </a:r>
          </a:p>
          <a:p>
            <a:pPr>
              <a:buFontTx/>
              <a:buChar char="-"/>
            </a:pPr>
            <a:r>
              <a:rPr lang="es-ES" sz="1600" dirty="0"/>
              <a:t>Legal</a:t>
            </a:r>
          </a:p>
          <a:p>
            <a:pPr>
              <a:buFontTx/>
              <a:buChar char="-"/>
            </a:pPr>
            <a:r>
              <a:rPr lang="es-ES" sz="1600" dirty="0"/>
              <a:t>Financiero</a:t>
            </a:r>
          </a:p>
          <a:p>
            <a:pPr>
              <a:buAutoNum type="arabicPeriod"/>
            </a:pPr>
            <a:endParaRPr dirty="0">
              <a:solidFill>
                <a:srgbClr val="4A5C65"/>
              </a:solidFill>
            </a:endParaRPr>
          </a:p>
        </p:txBody>
      </p:sp>
      <p:sp>
        <p:nvSpPr>
          <p:cNvPr id="397" name="Google Shape;397;p16"/>
          <p:cNvSpPr txBox="1">
            <a:spLocks noGrp="1"/>
          </p:cNvSpPr>
          <p:nvPr>
            <p:ph type="body" idx="2"/>
          </p:nvPr>
        </p:nvSpPr>
        <p:spPr>
          <a:xfrm>
            <a:off x="5423600" y="739740"/>
            <a:ext cx="3051300" cy="420213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endParaRPr sz="1200" dirty="0">
              <a:solidFill>
                <a:srgbClr val="4A5C65"/>
              </a:solidFill>
            </a:endParaRPr>
          </a:p>
          <a:p>
            <a:pPr marL="114300" indent="0">
              <a:buNone/>
            </a:pPr>
            <a:r>
              <a:rPr lang="es-ES" sz="1600" dirty="0" smtClean="0"/>
              <a:t>2.2. Estudios </a:t>
            </a:r>
            <a:r>
              <a:rPr lang="es-ES" sz="1600" dirty="0"/>
              <a:t>de la evaluación de </a:t>
            </a:r>
            <a:r>
              <a:rPr lang="es-ES" sz="1600" dirty="0" smtClean="0"/>
              <a:t>proyectos</a:t>
            </a:r>
          </a:p>
          <a:p>
            <a:pPr>
              <a:buFontTx/>
              <a:buChar char="-"/>
            </a:pPr>
            <a:r>
              <a:rPr lang="es-ES" sz="1600" dirty="0" smtClean="0"/>
              <a:t>VAN</a:t>
            </a:r>
          </a:p>
          <a:p>
            <a:pPr>
              <a:buFontTx/>
              <a:buChar char="-"/>
            </a:pPr>
            <a:r>
              <a:rPr lang="es-ES" sz="1600" dirty="0" smtClean="0"/>
              <a:t>PRI</a:t>
            </a:r>
          </a:p>
          <a:p>
            <a:pPr>
              <a:buFontTx/>
              <a:buChar char="-"/>
            </a:pPr>
            <a:r>
              <a:rPr lang="es-ES" sz="1600" dirty="0" smtClean="0"/>
              <a:t>Social y ambiental</a:t>
            </a:r>
          </a:p>
          <a:p>
            <a:pPr marL="114300" indent="0">
              <a:buNone/>
            </a:pPr>
            <a:r>
              <a:rPr lang="es-ES" sz="1600" b="1" dirty="0" smtClean="0"/>
              <a:t>III.  </a:t>
            </a:r>
            <a:r>
              <a:rPr lang="es-ES" sz="1600" b="1" dirty="0"/>
              <a:t>Fuentes de financiamiento </a:t>
            </a:r>
            <a:r>
              <a:rPr lang="es-ES" sz="1600" b="1" dirty="0" smtClean="0"/>
              <a:t>para proyectos </a:t>
            </a:r>
            <a:endParaRPr lang="es-MX" sz="1600" b="1" dirty="0"/>
          </a:p>
        </p:txBody>
      </p:sp>
      <p:sp>
        <p:nvSpPr>
          <p:cNvPr id="398" name="Google Shape;398;p16"/>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800" dirty="0" smtClean="0">
                <a:solidFill>
                  <a:srgbClr val="FF0000"/>
                </a:solidFill>
              </a:rPr>
              <a:t>Comercialización</a:t>
            </a:r>
            <a:endParaRPr lang="es-MX" sz="2800"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30</a:t>
            </a:fld>
            <a:endParaRPr lang="es-MX"/>
          </a:p>
        </p:txBody>
      </p:sp>
      <p:pic>
        <p:nvPicPr>
          <p:cNvPr id="4" name="Imagen 3"/>
          <p:cNvPicPr>
            <a:picLocks noChangeAspect="1"/>
          </p:cNvPicPr>
          <p:nvPr/>
        </p:nvPicPr>
        <p:blipFill>
          <a:blip r:embed="rId2"/>
          <a:stretch>
            <a:fillRect/>
          </a:stretch>
        </p:blipFill>
        <p:spPr>
          <a:xfrm>
            <a:off x="1523736" y="538558"/>
            <a:ext cx="6096528" cy="4066384"/>
          </a:xfrm>
          <a:prstGeom prst="rect">
            <a:avLst/>
          </a:prstGeom>
        </p:spPr>
      </p:pic>
    </p:spTree>
    <p:extLst>
      <p:ext uri="{BB962C8B-B14F-4D97-AF65-F5344CB8AC3E}">
        <p14:creationId xmlns:p14="http://schemas.microsoft.com/office/powerpoint/2010/main" val="16419167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31</a:t>
            </a:fld>
            <a:endParaRPr lang="es-MX"/>
          </a:p>
        </p:txBody>
      </p:sp>
      <p:sp>
        <p:nvSpPr>
          <p:cNvPr id="3" name="Rectángulo 2"/>
          <p:cNvSpPr/>
          <p:nvPr/>
        </p:nvSpPr>
        <p:spPr>
          <a:xfrm>
            <a:off x="1726058" y="1541125"/>
            <a:ext cx="5558320" cy="3000821"/>
          </a:xfrm>
          <a:prstGeom prst="rect">
            <a:avLst/>
          </a:prstGeom>
        </p:spPr>
        <p:txBody>
          <a:bodyPr wrap="square">
            <a:spAutoFit/>
          </a:bodyPr>
          <a:lstStyle/>
          <a:p>
            <a:pPr marL="285750" indent="-285750">
              <a:lnSpc>
                <a:spcPct val="150000"/>
              </a:lnSpc>
              <a:buFont typeface="Arial" panose="020B0604020202020204" pitchFamily="34" charset="0"/>
              <a:buChar char="•"/>
            </a:pPr>
            <a:r>
              <a:rPr lang="es-ES" sz="1800" dirty="0"/>
              <a:t>Relación directa entre productor y el </a:t>
            </a:r>
            <a:r>
              <a:rPr lang="es-ES" sz="1800" dirty="0" smtClean="0"/>
              <a:t>consumidor</a:t>
            </a:r>
          </a:p>
          <a:p>
            <a:pPr marL="285750" indent="-285750">
              <a:lnSpc>
                <a:spcPct val="150000"/>
              </a:lnSpc>
              <a:buFont typeface="Arial" panose="020B0604020202020204" pitchFamily="34" charset="0"/>
              <a:buChar char="•"/>
            </a:pPr>
            <a:r>
              <a:rPr lang="es-ES" sz="1800" dirty="0" smtClean="0"/>
              <a:t>Del </a:t>
            </a:r>
            <a:r>
              <a:rPr lang="es-ES" sz="1800" dirty="0"/>
              <a:t>productor al detallista y este al consumidor</a:t>
            </a:r>
          </a:p>
          <a:p>
            <a:pPr marL="285750" indent="-285750">
              <a:lnSpc>
                <a:spcPct val="150000"/>
              </a:lnSpc>
              <a:buFont typeface="Arial" panose="020B0604020202020204" pitchFamily="34" charset="0"/>
              <a:buChar char="•"/>
            </a:pPr>
            <a:r>
              <a:rPr lang="es-ES" sz="1800" dirty="0"/>
              <a:t>Del productor al mayorista, de este al minorista y luego al consumidor</a:t>
            </a:r>
          </a:p>
          <a:p>
            <a:pPr marL="285750" indent="-285750">
              <a:lnSpc>
                <a:spcPct val="150000"/>
              </a:lnSpc>
              <a:buFont typeface="Arial" panose="020B0604020202020204" pitchFamily="34" charset="0"/>
              <a:buChar char="•"/>
            </a:pPr>
            <a:r>
              <a:rPr lang="es-ES" sz="1800" dirty="0"/>
              <a:t>Del productor  al agente intermediario, de este mayorista, de este al minorista y finalmente al consumidor </a:t>
            </a:r>
          </a:p>
        </p:txBody>
      </p:sp>
      <p:sp>
        <p:nvSpPr>
          <p:cNvPr id="4" name="Rectángulo 3"/>
          <p:cNvSpPr/>
          <p:nvPr/>
        </p:nvSpPr>
        <p:spPr>
          <a:xfrm>
            <a:off x="1954547" y="811663"/>
            <a:ext cx="6434775" cy="461665"/>
          </a:xfrm>
          <a:prstGeom prst="rect">
            <a:avLst/>
          </a:prstGeom>
        </p:spPr>
        <p:txBody>
          <a:bodyPr wrap="none">
            <a:spAutoFit/>
          </a:bodyPr>
          <a:lstStyle/>
          <a:p>
            <a:r>
              <a:rPr lang="es-ES" sz="2400" dirty="0">
                <a:solidFill>
                  <a:srgbClr val="FFC000"/>
                </a:solidFill>
              </a:rPr>
              <a:t>Estructura de los canales de comercialización</a:t>
            </a:r>
            <a:endParaRPr lang="es-MX" sz="2400" dirty="0"/>
          </a:p>
        </p:txBody>
      </p:sp>
    </p:spTree>
    <p:extLst>
      <p:ext uri="{BB962C8B-B14F-4D97-AF65-F5344CB8AC3E}">
        <p14:creationId xmlns:p14="http://schemas.microsoft.com/office/powerpoint/2010/main" val="31090995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smtClean="0"/>
              <a:t>TÉCNICO</a:t>
            </a:r>
            <a:endParaRPr lang="es-MX" sz="2800" dirty="0"/>
          </a:p>
        </p:txBody>
      </p:sp>
      <p:sp>
        <p:nvSpPr>
          <p:cNvPr id="3" name="Marcador de texto 2"/>
          <p:cNvSpPr>
            <a:spLocks noGrp="1"/>
          </p:cNvSpPr>
          <p:nvPr>
            <p:ph type="body" idx="1"/>
          </p:nvPr>
        </p:nvSpPr>
        <p:spPr/>
        <p:txBody>
          <a:bodyPr/>
          <a:lstStyle/>
          <a:p>
            <a:pPr marL="101600" indent="0">
              <a:buNone/>
            </a:pPr>
            <a:r>
              <a:rPr lang="es-ES" sz="2800" dirty="0" smtClean="0"/>
              <a:t>¿Cuál es el objetivo del estudio Técnico?</a:t>
            </a:r>
          </a:p>
          <a:p>
            <a:endParaRPr lang="es-ES" dirty="0"/>
          </a:p>
          <a:p>
            <a:r>
              <a:rPr lang="es-ES" dirty="0" smtClean="0"/>
              <a:t>Determinar </a:t>
            </a:r>
            <a:r>
              <a:rPr lang="es-ES" dirty="0"/>
              <a:t>el </a:t>
            </a:r>
            <a:r>
              <a:rPr lang="es-ES" dirty="0">
                <a:solidFill>
                  <a:srgbClr val="FF0000"/>
                </a:solidFill>
              </a:rPr>
              <a:t>tamaño</a:t>
            </a:r>
            <a:r>
              <a:rPr lang="es-ES" dirty="0"/>
              <a:t> más conveniente, la </a:t>
            </a:r>
            <a:r>
              <a:rPr lang="es-ES" dirty="0">
                <a:solidFill>
                  <a:srgbClr val="FF0000"/>
                </a:solidFill>
              </a:rPr>
              <a:t>localización</a:t>
            </a:r>
            <a:r>
              <a:rPr lang="es-ES" dirty="0"/>
              <a:t> apropiada, la selección tecnológica (</a:t>
            </a:r>
            <a:r>
              <a:rPr lang="es-ES" dirty="0">
                <a:solidFill>
                  <a:srgbClr val="FF0000"/>
                </a:solidFill>
              </a:rPr>
              <a:t>función de producción</a:t>
            </a:r>
            <a:r>
              <a:rPr lang="es-ES" dirty="0"/>
              <a:t>) y, consecuentes con el comportamiento administrativo y las restricciones del orden financiero.</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32</a:t>
            </a:fld>
            <a:endParaRPr lang="es-MX"/>
          </a:p>
        </p:txBody>
      </p:sp>
    </p:spTree>
    <p:extLst>
      <p:ext uri="{BB962C8B-B14F-4D97-AF65-F5344CB8AC3E}">
        <p14:creationId xmlns:p14="http://schemas.microsoft.com/office/powerpoint/2010/main" val="10830188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33</a:t>
            </a:fld>
            <a:endParaRPr lang="es-MX"/>
          </a:p>
        </p:txBody>
      </p:sp>
      <p:sp>
        <p:nvSpPr>
          <p:cNvPr id="3" name="Rectángulo 2"/>
          <p:cNvSpPr/>
          <p:nvPr/>
        </p:nvSpPr>
        <p:spPr>
          <a:xfrm>
            <a:off x="2286000" y="1448366"/>
            <a:ext cx="4572000" cy="3139321"/>
          </a:xfrm>
          <a:prstGeom prst="rect">
            <a:avLst/>
          </a:prstGeom>
        </p:spPr>
        <p:txBody>
          <a:bodyPr>
            <a:spAutoFit/>
          </a:bodyPr>
          <a:lstStyle/>
          <a:p>
            <a:pPr marL="0" indent="0">
              <a:buNone/>
            </a:pPr>
            <a:r>
              <a:rPr lang="es-MX" sz="1800" dirty="0"/>
              <a:t>1. Tamaño</a:t>
            </a:r>
          </a:p>
          <a:p>
            <a:pPr marL="0" indent="0">
              <a:buNone/>
            </a:pPr>
            <a:r>
              <a:rPr lang="es-MX" sz="1800" dirty="0"/>
              <a:t>2. Localización</a:t>
            </a:r>
          </a:p>
          <a:p>
            <a:pPr marL="0" indent="0">
              <a:buNone/>
            </a:pPr>
            <a:r>
              <a:rPr lang="es-MX" sz="1800" dirty="0"/>
              <a:t>3. Proceso de producción (ingeniería del  proyecto)</a:t>
            </a:r>
          </a:p>
          <a:p>
            <a:pPr marL="0" indent="0">
              <a:buNone/>
            </a:pPr>
            <a:r>
              <a:rPr lang="es-MX" sz="1800" dirty="0"/>
              <a:t>3.1. Descripción de las fases del proceso de producción</a:t>
            </a:r>
          </a:p>
          <a:p>
            <a:pPr marL="0" indent="0">
              <a:buNone/>
            </a:pPr>
            <a:r>
              <a:rPr lang="es-MX" sz="1800" dirty="0"/>
              <a:t>3.2. Diagrama de flujo del PP</a:t>
            </a:r>
          </a:p>
          <a:p>
            <a:pPr marL="0" indent="0">
              <a:buNone/>
            </a:pPr>
            <a:r>
              <a:rPr lang="es-MX" sz="1800" dirty="0"/>
              <a:t>3.3. Listado de equipo, materiales, mano de obra (cuadro)</a:t>
            </a:r>
          </a:p>
          <a:p>
            <a:pPr marL="0" indent="0">
              <a:buNone/>
            </a:pPr>
            <a:r>
              <a:rPr lang="es-MX" sz="1800" dirty="0"/>
              <a:t>3.4. Distribución espacial (plano)</a:t>
            </a:r>
          </a:p>
          <a:p>
            <a:pPr marL="0" indent="0">
              <a:buNone/>
            </a:pPr>
            <a:r>
              <a:rPr lang="es-MX" sz="1800" dirty="0"/>
              <a:t>4. Cronograma de realización</a:t>
            </a:r>
          </a:p>
        </p:txBody>
      </p:sp>
      <p:sp>
        <p:nvSpPr>
          <p:cNvPr id="4" name="Rectángulo 3"/>
          <p:cNvSpPr/>
          <p:nvPr/>
        </p:nvSpPr>
        <p:spPr>
          <a:xfrm>
            <a:off x="1924943" y="811663"/>
            <a:ext cx="4379725" cy="461665"/>
          </a:xfrm>
          <a:prstGeom prst="rect">
            <a:avLst/>
          </a:prstGeom>
        </p:spPr>
        <p:txBody>
          <a:bodyPr wrap="none">
            <a:spAutoFit/>
          </a:bodyPr>
          <a:lstStyle/>
          <a:p>
            <a:r>
              <a:rPr lang="es-ES" sz="2400" dirty="0">
                <a:solidFill>
                  <a:schemeClr val="accent2"/>
                </a:solidFill>
              </a:rPr>
              <a:t>Elementos del estudio Técnico</a:t>
            </a:r>
            <a:endParaRPr lang="es-MX" sz="2400" dirty="0">
              <a:solidFill>
                <a:schemeClr val="accent2"/>
              </a:solidFill>
            </a:endParaRPr>
          </a:p>
        </p:txBody>
      </p:sp>
    </p:spTree>
    <p:extLst>
      <p:ext uri="{BB962C8B-B14F-4D97-AF65-F5344CB8AC3E}">
        <p14:creationId xmlns:p14="http://schemas.microsoft.com/office/powerpoint/2010/main" val="27095615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800" dirty="0" smtClean="0">
                <a:solidFill>
                  <a:srgbClr val="FF0000"/>
                </a:solidFill>
              </a:rPr>
              <a:t>Tamaño</a:t>
            </a:r>
            <a:endParaRPr lang="es-MX" sz="2800"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34</a:t>
            </a:fld>
            <a:endParaRPr lang="es-MX"/>
          </a:p>
        </p:txBody>
      </p:sp>
      <p:sp>
        <p:nvSpPr>
          <p:cNvPr id="4" name="Rectángulo 3"/>
          <p:cNvSpPr/>
          <p:nvPr/>
        </p:nvSpPr>
        <p:spPr>
          <a:xfrm>
            <a:off x="2286000" y="1663809"/>
            <a:ext cx="4572000" cy="2308324"/>
          </a:xfrm>
          <a:prstGeom prst="rect">
            <a:avLst/>
          </a:prstGeom>
        </p:spPr>
        <p:txBody>
          <a:bodyPr>
            <a:spAutoFit/>
          </a:bodyPr>
          <a:lstStyle/>
          <a:p>
            <a:pPr marL="0" indent="0" algn="just">
              <a:buNone/>
            </a:pPr>
            <a:r>
              <a:rPr lang="es-MX" sz="1600" dirty="0"/>
              <a:t>Es la capacidad  de producción de un bien o de la prestación de un servicio durante la vigencia del proyecto, es decir, la cantidad de producción  o prestación del servicio  por unidad de tiempo.</a:t>
            </a:r>
          </a:p>
          <a:p>
            <a:pPr marL="0" indent="0" algn="just">
              <a:buNone/>
            </a:pPr>
            <a:endParaRPr lang="es-MX" sz="1600" dirty="0"/>
          </a:p>
          <a:p>
            <a:pPr marL="0" indent="0" algn="just">
              <a:buNone/>
            </a:pPr>
            <a:r>
              <a:rPr lang="es-MX" sz="1600" dirty="0"/>
              <a:t>Ejemplo de indicadores para dimensionar el tamaño son: número de turnos diarios, número de días de trabajo, monto de inversión asignada. </a:t>
            </a:r>
            <a:endParaRPr lang="en-GB" sz="1600" dirty="0"/>
          </a:p>
        </p:txBody>
      </p:sp>
      <p:sp>
        <p:nvSpPr>
          <p:cNvPr id="5" name="CuadroTexto 4"/>
          <p:cNvSpPr txBox="1"/>
          <p:nvPr/>
        </p:nvSpPr>
        <p:spPr>
          <a:xfrm>
            <a:off x="1839074" y="868524"/>
            <a:ext cx="5018926" cy="461665"/>
          </a:xfrm>
          <a:prstGeom prst="rect">
            <a:avLst/>
          </a:prstGeom>
          <a:noFill/>
        </p:spPr>
        <p:txBody>
          <a:bodyPr wrap="square" rtlCol="0">
            <a:spAutoFit/>
          </a:bodyPr>
          <a:lstStyle/>
          <a:p>
            <a:r>
              <a:rPr lang="es-MX" sz="2400" dirty="0" smtClean="0">
                <a:solidFill>
                  <a:schemeClr val="accent2"/>
                </a:solidFill>
              </a:rPr>
              <a:t>¿ A qué se le llama Tamaño?</a:t>
            </a:r>
            <a:endParaRPr lang="es-MX" sz="2400" dirty="0">
              <a:solidFill>
                <a:schemeClr val="accent2"/>
              </a:solidFill>
            </a:endParaRPr>
          </a:p>
        </p:txBody>
      </p:sp>
    </p:spTree>
    <p:extLst>
      <p:ext uri="{BB962C8B-B14F-4D97-AF65-F5344CB8AC3E}">
        <p14:creationId xmlns:p14="http://schemas.microsoft.com/office/powerpoint/2010/main" val="33354548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35</a:t>
            </a:fld>
            <a:endParaRPr lang="es-MX"/>
          </a:p>
        </p:txBody>
      </p:sp>
      <p:graphicFrame>
        <p:nvGraphicFramePr>
          <p:cNvPr id="3" name="3 Marcador de contenido"/>
          <p:cNvGraphicFramePr>
            <a:graphicFrameLocks/>
          </p:cNvGraphicFramePr>
          <p:nvPr>
            <p:extLst>
              <p:ext uri="{D42A27DB-BD31-4B8C-83A1-F6EECF244321}">
                <p14:modId xmlns:p14="http://schemas.microsoft.com/office/powerpoint/2010/main" val="2033077088"/>
              </p:ext>
            </p:extLst>
          </p:nvPr>
        </p:nvGraphicFramePr>
        <p:xfrm>
          <a:off x="446567" y="418063"/>
          <a:ext cx="8133907" cy="41752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47019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800" dirty="0" smtClean="0">
                <a:solidFill>
                  <a:srgbClr val="FF0000"/>
                </a:solidFill>
              </a:rPr>
              <a:t>Localización</a:t>
            </a:r>
            <a:endParaRPr lang="es-MX" sz="2800"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36</a:t>
            </a:fld>
            <a:endParaRPr lang="es-MX"/>
          </a:p>
        </p:txBody>
      </p:sp>
      <p:pic>
        <p:nvPicPr>
          <p:cNvPr id="4" name="3 Marcador de contenido" descr="escanear0010.jpg"/>
          <p:cNvPicPr>
            <a:picLocks noChangeAspect="1"/>
          </p:cNvPicPr>
          <p:nvPr/>
        </p:nvPicPr>
        <p:blipFill>
          <a:blip r:embed="rId2" cstate="print"/>
          <a:stretch>
            <a:fillRect/>
          </a:stretch>
        </p:blipFill>
        <p:spPr>
          <a:xfrm>
            <a:off x="457200" y="468899"/>
            <a:ext cx="8314660" cy="3834790"/>
          </a:xfrm>
          <a:prstGeom prst="rect">
            <a:avLst/>
          </a:prstGeom>
          <a:noFill/>
          <a:ln>
            <a:noFill/>
          </a:ln>
        </p:spPr>
      </p:pic>
    </p:spTree>
    <p:extLst>
      <p:ext uri="{BB962C8B-B14F-4D97-AF65-F5344CB8AC3E}">
        <p14:creationId xmlns:p14="http://schemas.microsoft.com/office/powerpoint/2010/main" val="12411533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800" dirty="0" smtClean="0">
                <a:solidFill>
                  <a:srgbClr val="FF0000"/>
                </a:solidFill>
              </a:rPr>
              <a:t>Ingeniería del proyecto </a:t>
            </a:r>
            <a:endParaRPr lang="es-MX" sz="2800"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37</a:t>
            </a:fld>
            <a:endParaRPr lang="es-MX"/>
          </a:p>
        </p:txBody>
      </p:sp>
      <p:sp>
        <p:nvSpPr>
          <p:cNvPr id="5" name="Rectángulo 4"/>
          <p:cNvSpPr/>
          <p:nvPr/>
        </p:nvSpPr>
        <p:spPr>
          <a:xfrm>
            <a:off x="990686" y="1297133"/>
            <a:ext cx="3446098" cy="2308324"/>
          </a:xfrm>
          <a:prstGeom prst="rect">
            <a:avLst/>
          </a:prstGeom>
        </p:spPr>
        <p:txBody>
          <a:bodyPr wrap="square">
            <a:spAutoFit/>
          </a:bodyPr>
          <a:lstStyle/>
          <a:p>
            <a:pPr algn="just"/>
            <a:r>
              <a:rPr lang="es-MX" sz="1800" dirty="0"/>
              <a:t>El objetivo es buscar la función producción que optimice la utilización de los recursos disponibles  en la elaboración de un bien o servicio. </a:t>
            </a:r>
          </a:p>
          <a:p>
            <a:pPr algn="just"/>
            <a:endParaRPr lang="es-MX" sz="1800" dirty="0"/>
          </a:p>
          <a:p>
            <a:pPr algn="just"/>
            <a:r>
              <a:rPr lang="es-MX" sz="1800" dirty="0"/>
              <a:t>La tecnología  ofrece diferentes alternativas</a:t>
            </a:r>
          </a:p>
        </p:txBody>
      </p:sp>
      <p:pic>
        <p:nvPicPr>
          <p:cNvPr id="6"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9676" y="796085"/>
            <a:ext cx="3993243" cy="2563564"/>
          </a:xfrm>
          <a:prstGeom prst="rect">
            <a:avLst/>
          </a:prstGeom>
        </p:spPr>
      </p:pic>
    </p:spTree>
    <p:extLst>
      <p:ext uri="{BB962C8B-B14F-4D97-AF65-F5344CB8AC3E}">
        <p14:creationId xmlns:p14="http://schemas.microsoft.com/office/powerpoint/2010/main" val="40189475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38</a:t>
            </a:fld>
            <a:endParaRPr lang="es-MX"/>
          </a:p>
        </p:txBody>
      </p:sp>
      <p:sp>
        <p:nvSpPr>
          <p:cNvPr id="3" name="Rectángulo 2"/>
          <p:cNvSpPr/>
          <p:nvPr/>
        </p:nvSpPr>
        <p:spPr>
          <a:xfrm>
            <a:off x="2286000" y="1986975"/>
            <a:ext cx="4572000" cy="2246769"/>
          </a:xfrm>
          <a:prstGeom prst="rect">
            <a:avLst/>
          </a:prstGeom>
        </p:spPr>
        <p:txBody>
          <a:bodyPr>
            <a:spAutoFit/>
          </a:bodyPr>
          <a:lstStyle/>
          <a:p>
            <a:pPr marL="514350" indent="-514350">
              <a:buAutoNum type="arabicPeriod"/>
            </a:pPr>
            <a:r>
              <a:rPr lang="es-MX" sz="2000" dirty="0"/>
              <a:t>Descripción técnica del bien o servicio</a:t>
            </a:r>
          </a:p>
          <a:p>
            <a:pPr marL="514350" indent="-514350">
              <a:buAutoNum type="arabicPeriod"/>
            </a:pPr>
            <a:r>
              <a:rPr lang="es-MX" sz="2000" dirty="0"/>
              <a:t>Identificación y selección de procesos</a:t>
            </a:r>
          </a:p>
          <a:p>
            <a:pPr marL="514350" indent="-514350">
              <a:buAutoNum type="arabicPeriod"/>
            </a:pPr>
            <a:r>
              <a:rPr lang="es-MX" sz="2000" dirty="0"/>
              <a:t>Listado de equipos</a:t>
            </a:r>
          </a:p>
          <a:p>
            <a:pPr marL="514350" indent="-514350">
              <a:buAutoNum type="arabicPeriod"/>
            </a:pPr>
            <a:r>
              <a:rPr lang="es-MX" sz="2000" dirty="0"/>
              <a:t>Descripción de los insumos</a:t>
            </a:r>
          </a:p>
          <a:p>
            <a:pPr marL="514350" indent="-514350">
              <a:buAutoNum type="arabicPeriod"/>
            </a:pPr>
            <a:r>
              <a:rPr lang="es-MX" sz="2000" dirty="0"/>
              <a:t>Distribución espacial</a:t>
            </a:r>
            <a:endParaRPr lang="en-GB" sz="2000" dirty="0"/>
          </a:p>
        </p:txBody>
      </p:sp>
      <p:sp>
        <p:nvSpPr>
          <p:cNvPr id="4" name="CuadroTexto 3"/>
          <p:cNvSpPr txBox="1"/>
          <p:nvPr/>
        </p:nvSpPr>
        <p:spPr>
          <a:xfrm>
            <a:off x="1690576" y="935665"/>
            <a:ext cx="5039833" cy="400110"/>
          </a:xfrm>
          <a:prstGeom prst="rect">
            <a:avLst/>
          </a:prstGeom>
          <a:noFill/>
        </p:spPr>
        <p:txBody>
          <a:bodyPr wrap="square" rtlCol="0">
            <a:spAutoFit/>
          </a:bodyPr>
          <a:lstStyle/>
          <a:p>
            <a:r>
              <a:rPr lang="es-MX" sz="2000" dirty="0" smtClean="0">
                <a:solidFill>
                  <a:schemeClr val="accent2"/>
                </a:solidFill>
              </a:rPr>
              <a:t>Apartados de la ingeniería del Proyecto</a:t>
            </a:r>
            <a:endParaRPr lang="es-MX" sz="2000" dirty="0">
              <a:solidFill>
                <a:schemeClr val="accent2"/>
              </a:solidFill>
            </a:endParaRPr>
          </a:p>
        </p:txBody>
      </p:sp>
    </p:spTree>
    <p:extLst>
      <p:ext uri="{BB962C8B-B14F-4D97-AF65-F5344CB8AC3E}">
        <p14:creationId xmlns:p14="http://schemas.microsoft.com/office/powerpoint/2010/main" val="42474215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39</a:t>
            </a:fld>
            <a:endParaRPr lang="es-MX"/>
          </a:p>
        </p:txBody>
      </p:sp>
      <p:sp>
        <p:nvSpPr>
          <p:cNvPr id="3" name="Rectangle 3"/>
          <p:cNvSpPr txBox="1">
            <a:spLocks noChangeArrowheads="1"/>
          </p:cNvSpPr>
          <p:nvPr/>
        </p:nvSpPr>
        <p:spPr>
          <a:xfrm>
            <a:off x="1339702" y="946298"/>
            <a:ext cx="6204099" cy="3487119"/>
          </a:xfrm>
          <a:prstGeom prst="rect">
            <a:avLst/>
          </a:prstGeom>
        </p:spPr>
        <p:txBody>
          <a:bodyPr>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90000"/>
              </a:lnSpc>
              <a:buFont typeface="Wingdings" pitchFamily="2" charset="2"/>
              <a:buNone/>
            </a:pPr>
            <a:endParaRPr lang="es-MX" dirty="0" smtClean="0">
              <a:solidFill>
                <a:schemeClr val="hlink"/>
              </a:solidFill>
              <a:effectLst>
                <a:outerShdw blurRad="38100" dist="38100" dir="2700000" algn="tl">
                  <a:srgbClr val="000000"/>
                </a:outerShdw>
              </a:effectLst>
            </a:endParaRPr>
          </a:p>
          <a:p>
            <a:pPr algn="just">
              <a:lnSpc>
                <a:spcPct val="90000"/>
              </a:lnSpc>
              <a:buFont typeface="Wingdings" pitchFamily="2" charset="2"/>
              <a:buNone/>
            </a:pPr>
            <a:r>
              <a:rPr lang="es-MX" sz="1800" dirty="0" smtClean="0">
                <a:solidFill>
                  <a:schemeClr val="hlink"/>
                </a:solidFill>
                <a:effectLst>
                  <a:outerShdw blurRad="38100" dist="38100" dir="2700000" algn="tl">
                    <a:srgbClr val="000000"/>
                  </a:outerShdw>
                </a:effectLst>
              </a:rPr>
              <a:t>Disponibilidad y costos de insumos </a:t>
            </a:r>
          </a:p>
          <a:p>
            <a:pPr algn="just">
              <a:lnSpc>
                <a:spcPct val="90000"/>
              </a:lnSpc>
            </a:pPr>
            <a:r>
              <a:rPr lang="es-MX" sz="1800" dirty="0" smtClean="0">
                <a:solidFill>
                  <a:schemeClr val="hlink"/>
                </a:solidFill>
                <a:effectLst>
                  <a:outerShdw blurRad="38100" dist="38100" dir="2700000" algn="tl">
                    <a:srgbClr val="000000"/>
                  </a:outerShdw>
                </a:effectLst>
              </a:rPr>
              <a:t>Inversiones en equipamiento</a:t>
            </a:r>
            <a:r>
              <a:rPr lang="es-MX" sz="1800" dirty="0" smtClean="0"/>
              <a:t>: Son las inversiones que permitan la operación normal de la empresa, por ejemplo: maquinaria, herramientas, vehículos, mobiliario y equipos en general.</a:t>
            </a:r>
          </a:p>
          <a:p>
            <a:pPr algn="just">
              <a:lnSpc>
                <a:spcPct val="90000"/>
              </a:lnSpc>
            </a:pPr>
            <a:endParaRPr lang="es-MX" sz="1800" dirty="0"/>
          </a:p>
          <a:p>
            <a:pPr algn="just"/>
            <a:r>
              <a:rPr lang="es-MX" sz="1800" dirty="0">
                <a:solidFill>
                  <a:schemeClr val="hlink"/>
                </a:solidFill>
                <a:effectLst>
                  <a:outerShdw blurRad="38100" dist="38100" dir="2700000" algn="tl">
                    <a:srgbClr val="000000"/>
                  </a:outerShdw>
                </a:effectLst>
              </a:rPr>
              <a:t>Valorización de obras físicas</a:t>
            </a:r>
            <a:r>
              <a:rPr lang="es-MX" sz="1800" dirty="0"/>
              <a:t>: es la determinación de las inversiones desde la construcción o remodelación  de edificios, oficinas o salas de venta hasta la construcción de caminos, cercos o estacionamientos.</a:t>
            </a:r>
          </a:p>
          <a:p>
            <a:pPr algn="just"/>
            <a:endParaRPr lang="es-MX" sz="1800" dirty="0">
              <a:solidFill>
                <a:schemeClr val="hlink"/>
              </a:solidFill>
              <a:effectLst>
                <a:outerShdw blurRad="38100" dist="38100" dir="2700000" algn="tl">
                  <a:srgbClr val="000000"/>
                </a:outerShdw>
              </a:effectLst>
            </a:endParaRPr>
          </a:p>
          <a:p>
            <a:pPr algn="just">
              <a:lnSpc>
                <a:spcPct val="90000"/>
              </a:lnSpc>
            </a:pPr>
            <a:endParaRPr lang="es-MX" sz="1800" dirty="0" smtClean="0"/>
          </a:p>
          <a:p>
            <a:pPr algn="just">
              <a:lnSpc>
                <a:spcPct val="90000"/>
              </a:lnSpc>
              <a:buFont typeface="Wingdings" pitchFamily="2" charset="2"/>
              <a:buNone/>
            </a:pPr>
            <a:endParaRPr lang="es-MX" sz="1800" dirty="0" smtClean="0"/>
          </a:p>
          <a:p>
            <a:pPr algn="just">
              <a:lnSpc>
                <a:spcPct val="90000"/>
              </a:lnSpc>
              <a:buFont typeface="Wingdings" pitchFamily="2" charset="2"/>
              <a:buNone/>
            </a:pPr>
            <a:r>
              <a:rPr lang="es-MX" sz="1800" dirty="0" smtClean="0"/>
              <a:t>    </a:t>
            </a:r>
            <a:endParaRPr lang="es-MX" dirty="0"/>
          </a:p>
        </p:txBody>
      </p:sp>
    </p:spTree>
    <p:extLst>
      <p:ext uri="{BB962C8B-B14F-4D97-AF65-F5344CB8AC3E}">
        <p14:creationId xmlns:p14="http://schemas.microsoft.com/office/powerpoint/2010/main" val="2249447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00" y="1888150"/>
            <a:ext cx="3371700" cy="1159800"/>
          </a:xfrm>
          <a:prstGeom prst="rect">
            <a:avLst/>
          </a:prstGeom>
        </p:spPr>
        <p:txBody>
          <a:bodyPr spcFirstLastPara="1" wrap="square" lIns="91425" tIns="91425" rIns="91425" bIns="91425" anchor="b" anchorCtr="0">
            <a:noAutofit/>
          </a:bodyPr>
          <a:lstStyle/>
          <a:p>
            <a:r>
              <a:rPr lang="es-ES" sz="2800" dirty="0"/>
              <a:t>I. Conceptos básicos</a:t>
            </a:r>
            <a:r>
              <a:rPr lang="es-ES" sz="3200" dirty="0"/>
              <a:t/>
            </a:r>
            <a:br>
              <a:rPr lang="es-ES" sz="3200" dirty="0"/>
            </a:br>
            <a:endParaRPr dirty="0">
              <a:solidFill>
                <a:srgbClr val="4A5C65"/>
              </a:solidFill>
            </a:endParaRPr>
          </a:p>
        </p:txBody>
      </p:sp>
      <p:sp>
        <p:nvSpPr>
          <p:cNvPr id="412" name="Google Shape;412;p18"/>
          <p:cNvSpPr txBox="1">
            <a:spLocks noGrp="1"/>
          </p:cNvSpPr>
          <p:nvPr>
            <p:ph type="subTitle" idx="1"/>
          </p:nvPr>
        </p:nvSpPr>
        <p:spPr>
          <a:xfrm>
            <a:off x="2886100" y="2916252"/>
            <a:ext cx="33717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endParaRP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40</a:t>
            </a:fld>
            <a:endParaRPr lang="es-MX"/>
          </a:p>
        </p:txBody>
      </p:sp>
      <p:sp>
        <p:nvSpPr>
          <p:cNvPr id="4" name="Rectángulo 3"/>
          <p:cNvSpPr/>
          <p:nvPr/>
        </p:nvSpPr>
        <p:spPr>
          <a:xfrm>
            <a:off x="1212112" y="1265275"/>
            <a:ext cx="5645888" cy="3077766"/>
          </a:xfrm>
          <a:prstGeom prst="rect">
            <a:avLst/>
          </a:prstGeom>
        </p:spPr>
        <p:txBody>
          <a:bodyPr wrap="square">
            <a:spAutoFit/>
          </a:bodyPr>
          <a:lstStyle/>
          <a:p>
            <a:pPr algn="just"/>
            <a:r>
              <a:rPr lang="es-MX" sz="1800" dirty="0" smtClean="0">
                <a:solidFill>
                  <a:schemeClr val="hlink"/>
                </a:solidFill>
                <a:effectLst>
                  <a:outerShdw blurRad="38100" dist="38100" dir="2700000" algn="tl">
                    <a:srgbClr val="000000"/>
                  </a:outerShdw>
                </a:effectLst>
              </a:rPr>
              <a:t>Valorización </a:t>
            </a:r>
            <a:r>
              <a:rPr lang="es-MX" sz="1800" dirty="0">
                <a:solidFill>
                  <a:schemeClr val="hlink"/>
                </a:solidFill>
                <a:effectLst>
                  <a:outerShdw blurRad="38100" dist="38100" dir="2700000" algn="tl">
                    <a:srgbClr val="000000"/>
                  </a:outerShdw>
                </a:effectLst>
              </a:rPr>
              <a:t>de materiales</a:t>
            </a:r>
            <a:r>
              <a:rPr lang="es-MX" sz="1800" dirty="0"/>
              <a:t>: este se realiza  a partir de un programa de producción que define en primer término el tipo, calidad y cantidad de materiales requeridos para operar en los niveles de producción esperados.</a:t>
            </a:r>
          </a:p>
          <a:p>
            <a:pPr algn="just"/>
            <a:r>
              <a:rPr lang="es-MX" sz="1800" dirty="0">
                <a:solidFill>
                  <a:schemeClr val="hlink"/>
                </a:solidFill>
                <a:effectLst>
                  <a:outerShdw blurRad="38100" dist="38100" dir="2700000" algn="tl">
                    <a:srgbClr val="000000"/>
                  </a:outerShdw>
                </a:effectLst>
              </a:rPr>
              <a:t>Valorización del personal</a:t>
            </a:r>
            <a:r>
              <a:rPr lang="es-MX" sz="1800" dirty="0"/>
              <a:t>:</a:t>
            </a:r>
            <a:r>
              <a:rPr lang="es-MX" sz="1800" dirty="0">
                <a:solidFill>
                  <a:schemeClr val="hlink"/>
                </a:solidFill>
                <a:effectLst>
                  <a:outerShdw blurRad="38100" dist="38100" dir="2700000" algn="tl">
                    <a:srgbClr val="000000"/>
                  </a:outerShdw>
                </a:effectLst>
              </a:rPr>
              <a:t> </a:t>
            </a:r>
            <a:r>
              <a:rPr lang="es-MX" sz="1800" dirty="0"/>
              <a:t>es la identificación  y cuantificación del personal que se necesitará en la operación para determinar el costo de las remuneraciones por período. </a:t>
            </a:r>
          </a:p>
          <a:p>
            <a:pPr algn="just"/>
            <a:endParaRPr lang="es-MX" sz="1800" dirty="0"/>
          </a:p>
          <a:p>
            <a:pPr algn="just">
              <a:buFont typeface="Wingdings" pitchFamily="2" charset="2"/>
              <a:buNone/>
            </a:pPr>
            <a:endParaRPr lang="es-MX" dirty="0"/>
          </a:p>
        </p:txBody>
      </p:sp>
    </p:spTree>
    <p:extLst>
      <p:ext uri="{BB962C8B-B14F-4D97-AF65-F5344CB8AC3E}">
        <p14:creationId xmlns:p14="http://schemas.microsoft.com/office/powerpoint/2010/main" val="37432730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074" y="559475"/>
            <a:ext cx="2567228" cy="2630400"/>
          </a:xfrm>
        </p:spPr>
        <p:txBody>
          <a:bodyPr/>
          <a:lstStyle/>
          <a:p>
            <a:r>
              <a:rPr lang="es-MX" dirty="0" smtClean="0"/>
              <a:t>ORGANIZACIONAL</a:t>
            </a:r>
            <a:endParaRPr lang="es-MX" dirty="0"/>
          </a:p>
        </p:txBody>
      </p:sp>
      <p:sp>
        <p:nvSpPr>
          <p:cNvPr id="3" name="Marcador de texto 2"/>
          <p:cNvSpPr>
            <a:spLocks noGrp="1"/>
          </p:cNvSpPr>
          <p:nvPr>
            <p:ph type="body" idx="1"/>
          </p:nvPr>
        </p:nvSpPr>
        <p:spPr/>
        <p:txBody>
          <a:bodyPr/>
          <a:lstStyle/>
          <a:p>
            <a:pPr marL="101600" indent="0">
              <a:buNone/>
            </a:pPr>
            <a:r>
              <a:rPr lang="es-MX" sz="2800" dirty="0" smtClean="0"/>
              <a:t>¿ Cuál es el objetivo del estudio Organizacional?</a:t>
            </a:r>
          </a:p>
          <a:p>
            <a:r>
              <a:rPr lang="es-MX" dirty="0" smtClean="0"/>
              <a:t>Es </a:t>
            </a:r>
            <a:r>
              <a:rPr lang="es-MX" dirty="0"/>
              <a:t>seleccionar el modelo administrativo adecuado, que vigile  tanto la </a:t>
            </a:r>
            <a:r>
              <a:rPr lang="es-MX" u="sng" dirty="0"/>
              <a:t>ejecución</a:t>
            </a:r>
            <a:r>
              <a:rPr lang="es-MX" dirty="0"/>
              <a:t>  del proyecto, como la  durante la </a:t>
            </a:r>
            <a:r>
              <a:rPr lang="es-MX" u="sng" dirty="0"/>
              <a:t>vida del proyecto </a:t>
            </a:r>
            <a:r>
              <a:rPr lang="es-MX" dirty="0"/>
              <a:t>.</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41</a:t>
            </a:fld>
            <a:endParaRPr lang="es-MX"/>
          </a:p>
        </p:txBody>
      </p:sp>
    </p:spTree>
    <p:extLst>
      <p:ext uri="{BB962C8B-B14F-4D97-AF65-F5344CB8AC3E}">
        <p14:creationId xmlns:p14="http://schemas.microsoft.com/office/powerpoint/2010/main" val="27207870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42</a:t>
            </a:fld>
            <a:endParaRPr lang="es-MX"/>
          </a:p>
        </p:txBody>
      </p:sp>
      <p:sp>
        <p:nvSpPr>
          <p:cNvPr id="3" name="CuadroTexto 2"/>
          <p:cNvSpPr txBox="1"/>
          <p:nvPr/>
        </p:nvSpPr>
        <p:spPr>
          <a:xfrm>
            <a:off x="1871330" y="935665"/>
            <a:ext cx="5454503" cy="461665"/>
          </a:xfrm>
          <a:prstGeom prst="rect">
            <a:avLst/>
          </a:prstGeom>
          <a:noFill/>
        </p:spPr>
        <p:txBody>
          <a:bodyPr wrap="square" rtlCol="0">
            <a:spAutoFit/>
          </a:bodyPr>
          <a:lstStyle/>
          <a:p>
            <a:r>
              <a:rPr lang="es-MX" sz="2400" dirty="0" smtClean="0">
                <a:solidFill>
                  <a:schemeClr val="accent2"/>
                </a:solidFill>
              </a:rPr>
              <a:t>Elementos del estudio Organizacional</a:t>
            </a:r>
            <a:endParaRPr lang="es-MX" sz="2400" dirty="0">
              <a:solidFill>
                <a:schemeClr val="accent2"/>
              </a:solidFill>
            </a:endParaRPr>
          </a:p>
        </p:txBody>
      </p:sp>
      <p:sp>
        <p:nvSpPr>
          <p:cNvPr id="4" name="CuadroTexto 3"/>
          <p:cNvSpPr txBox="1"/>
          <p:nvPr/>
        </p:nvSpPr>
        <p:spPr>
          <a:xfrm>
            <a:off x="1871330" y="1935126"/>
            <a:ext cx="5337544" cy="1323439"/>
          </a:xfrm>
          <a:prstGeom prst="rect">
            <a:avLst/>
          </a:prstGeom>
          <a:noFill/>
        </p:spPr>
        <p:txBody>
          <a:bodyPr wrap="square" rtlCol="0">
            <a:spAutoFit/>
          </a:bodyPr>
          <a:lstStyle/>
          <a:p>
            <a:pPr marL="342900" indent="-342900">
              <a:buAutoNum type="arabicPeriod"/>
            </a:pPr>
            <a:r>
              <a:rPr lang="es-MX" sz="2000" dirty="0" smtClean="0"/>
              <a:t>Funciones de los departamentos administrativos</a:t>
            </a:r>
          </a:p>
          <a:p>
            <a:pPr marL="342900" indent="-342900">
              <a:buAutoNum type="arabicPeriod"/>
            </a:pPr>
            <a:r>
              <a:rPr lang="es-MX" sz="2000" dirty="0" smtClean="0"/>
              <a:t>Organigrama</a:t>
            </a:r>
          </a:p>
          <a:p>
            <a:pPr marL="342900" indent="-342900">
              <a:buAutoNum type="arabicPeriod"/>
            </a:pPr>
            <a:r>
              <a:rPr lang="es-MX" sz="2000" dirty="0" smtClean="0"/>
              <a:t>Alianzas entre diferentes instituciones</a:t>
            </a:r>
            <a:endParaRPr lang="es-MX" sz="2000" dirty="0"/>
          </a:p>
        </p:txBody>
      </p:sp>
    </p:spTree>
    <p:extLst>
      <p:ext uri="{BB962C8B-B14F-4D97-AF65-F5344CB8AC3E}">
        <p14:creationId xmlns:p14="http://schemas.microsoft.com/office/powerpoint/2010/main" val="27336120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p:txBody>
          <a:bodyPr/>
          <a:lstStyle/>
          <a:p>
            <a:r>
              <a:rPr lang="es-MX" sz="2000" b="1" dirty="0" smtClean="0">
                <a:solidFill>
                  <a:srgbClr val="FF0000"/>
                </a:solidFill>
              </a:rPr>
              <a:t>Funciones administrativas de cada departamento</a:t>
            </a:r>
            <a:endParaRPr lang="es-MX" sz="2000" b="1" dirty="0">
              <a:solidFill>
                <a:srgbClr val="FF0000"/>
              </a:solidFill>
            </a:endParaRPr>
          </a:p>
        </p:txBody>
      </p:sp>
      <p:sp>
        <p:nvSpPr>
          <p:cNvPr id="3" name="Marcador de número de diapositiva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43</a:t>
            </a:fld>
            <a:endParaRPr lang="es-MX"/>
          </a:p>
        </p:txBody>
      </p:sp>
      <p:sp>
        <p:nvSpPr>
          <p:cNvPr id="4" name="Rectángulo 3"/>
          <p:cNvSpPr/>
          <p:nvPr/>
        </p:nvSpPr>
        <p:spPr>
          <a:xfrm>
            <a:off x="1871329" y="1024459"/>
            <a:ext cx="5954233" cy="2862322"/>
          </a:xfrm>
          <a:prstGeom prst="rect">
            <a:avLst/>
          </a:prstGeom>
        </p:spPr>
        <p:txBody>
          <a:bodyPr wrap="square">
            <a:spAutoFit/>
          </a:bodyPr>
          <a:lstStyle/>
          <a:p>
            <a:pPr algn="just">
              <a:lnSpc>
                <a:spcPct val="90000"/>
              </a:lnSpc>
            </a:pPr>
            <a:r>
              <a:rPr lang="es-MX" sz="2000" dirty="0"/>
              <a:t>El diseño administrativo supone la construcción de </a:t>
            </a:r>
            <a:r>
              <a:rPr lang="es-MX" sz="2000" dirty="0">
                <a:solidFill>
                  <a:schemeClr val="tx1"/>
                </a:solidFill>
              </a:rPr>
              <a:t>estructuras, definición de funciones, asignación de responsabilidades, delimitación de autoridad, identificación de canales de comunicación</a:t>
            </a:r>
            <a:r>
              <a:rPr lang="es-MX" sz="2000" dirty="0"/>
              <a:t>.</a:t>
            </a:r>
          </a:p>
          <a:p>
            <a:pPr algn="just">
              <a:lnSpc>
                <a:spcPct val="90000"/>
              </a:lnSpc>
              <a:buNone/>
            </a:pPr>
            <a:r>
              <a:rPr lang="es-MX" sz="2000" dirty="0"/>
              <a:t> </a:t>
            </a:r>
          </a:p>
          <a:p>
            <a:pPr algn="just">
              <a:lnSpc>
                <a:spcPct val="90000"/>
              </a:lnSpc>
            </a:pPr>
            <a:r>
              <a:rPr lang="es-MX" sz="2000" dirty="0"/>
              <a:t>Las estructuras se refieren a las relaciones relativamente fijas entre los puestos de una organización, y son resultado de una división de trabajo, departamentalización, esferas de control y delegación.</a:t>
            </a:r>
            <a:endParaRPr lang="es-ES" sz="2000" dirty="0"/>
          </a:p>
        </p:txBody>
      </p:sp>
    </p:spTree>
    <p:extLst>
      <p:ext uri="{BB962C8B-B14F-4D97-AF65-F5344CB8AC3E}">
        <p14:creationId xmlns:p14="http://schemas.microsoft.com/office/powerpoint/2010/main" val="28647140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44</a:t>
            </a:fld>
            <a:endParaRPr lang="es-MX"/>
          </a:p>
        </p:txBody>
      </p:sp>
      <p:sp>
        <p:nvSpPr>
          <p:cNvPr id="3" name="Rectángulo 2"/>
          <p:cNvSpPr/>
          <p:nvPr/>
        </p:nvSpPr>
        <p:spPr>
          <a:xfrm>
            <a:off x="1233377" y="1063256"/>
            <a:ext cx="7251404" cy="2585323"/>
          </a:xfrm>
          <a:prstGeom prst="rect">
            <a:avLst/>
          </a:prstGeom>
        </p:spPr>
        <p:txBody>
          <a:bodyPr wrap="square">
            <a:spAutoFit/>
          </a:bodyPr>
          <a:lstStyle/>
          <a:p>
            <a:pPr algn="just">
              <a:buNone/>
            </a:pPr>
            <a:r>
              <a:rPr lang="es-MX" sz="1800" dirty="0"/>
              <a:t>1. Identificar las </a:t>
            </a:r>
            <a:r>
              <a:rPr lang="es-MX" sz="1800" dirty="0">
                <a:solidFill>
                  <a:schemeClr val="accent2"/>
                </a:solidFill>
              </a:rPr>
              <a:t>actividades</a:t>
            </a:r>
            <a:r>
              <a:rPr lang="es-MX" sz="1800" dirty="0"/>
              <a:t>  o tareas </a:t>
            </a:r>
          </a:p>
          <a:p>
            <a:pPr algn="just">
              <a:buNone/>
            </a:pPr>
            <a:r>
              <a:rPr lang="es-MX" sz="1800" dirty="0"/>
              <a:t>2. Agrupar </a:t>
            </a:r>
            <a:r>
              <a:rPr lang="es-MX" sz="1800" dirty="0">
                <a:solidFill>
                  <a:schemeClr val="accent2"/>
                </a:solidFill>
              </a:rPr>
              <a:t>tareas</a:t>
            </a:r>
            <a:r>
              <a:rPr lang="es-MX" sz="1800" dirty="0"/>
              <a:t> que se orienten a cumplir una función específica</a:t>
            </a:r>
          </a:p>
          <a:p>
            <a:pPr algn="just">
              <a:buNone/>
            </a:pPr>
            <a:r>
              <a:rPr lang="es-MX" sz="1800" dirty="0"/>
              <a:t>3. Determinar los </a:t>
            </a:r>
            <a:r>
              <a:rPr lang="es-MX" sz="1800" dirty="0">
                <a:solidFill>
                  <a:schemeClr val="accent2"/>
                </a:solidFill>
              </a:rPr>
              <a:t>requerimientos  de personal</a:t>
            </a:r>
            <a:r>
              <a:rPr lang="es-MX" sz="1800" dirty="0"/>
              <a:t>  para el ejercicio de cada función</a:t>
            </a:r>
          </a:p>
          <a:p>
            <a:pPr algn="just">
              <a:buNone/>
            </a:pPr>
            <a:r>
              <a:rPr lang="es-MX" sz="1800" dirty="0"/>
              <a:t>4. Convertir las </a:t>
            </a:r>
            <a:r>
              <a:rPr lang="es-MX" sz="1800" dirty="0">
                <a:solidFill>
                  <a:schemeClr val="accent2"/>
                </a:solidFill>
              </a:rPr>
              <a:t>funciones en unidades administrativas</a:t>
            </a:r>
            <a:r>
              <a:rPr lang="es-MX" sz="1800" dirty="0"/>
              <a:t> tangibles y establecer la </a:t>
            </a:r>
            <a:r>
              <a:rPr lang="es-MX" sz="1800" dirty="0">
                <a:solidFill>
                  <a:schemeClr val="accent2"/>
                </a:solidFill>
              </a:rPr>
              <a:t>relación</a:t>
            </a:r>
            <a:r>
              <a:rPr lang="es-MX" sz="1800" dirty="0"/>
              <a:t> de dependencia, responsabilidad, complementariedad y comunicación entren estas.</a:t>
            </a:r>
          </a:p>
          <a:p>
            <a:pPr algn="just">
              <a:buNone/>
            </a:pPr>
            <a:r>
              <a:rPr lang="es-MX" sz="1800" dirty="0"/>
              <a:t>5. Con base a lo anterior diseñar el </a:t>
            </a:r>
            <a:r>
              <a:rPr lang="es-MX" sz="1800" dirty="0">
                <a:solidFill>
                  <a:schemeClr val="accent2"/>
                </a:solidFill>
              </a:rPr>
              <a:t>organigrama </a:t>
            </a:r>
            <a:r>
              <a:rPr lang="es-MX" sz="1800" dirty="0"/>
              <a:t>con sus correspondientes manuales de  métodos y procedimientos</a:t>
            </a:r>
          </a:p>
        </p:txBody>
      </p:sp>
      <p:sp>
        <p:nvSpPr>
          <p:cNvPr id="4" name="CuadroTexto 3"/>
          <p:cNvSpPr txBox="1"/>
          <p:nvPr/>
        </p:nvSpPr>
        <p:spPr>
          <a:xfrm>
            <a:off x="2466753" y="499730"/>
            <a:ext cx="3912782" cy="400110"/>
          </a:xfrm>
          <a:prstGeom prst="rect">
            <a:avLst/>
          </a:prstGeom>
          <a:noFill/>
        </p:spPr>
        <p:txBody>
          <a:bodyPr wrap="square" rtlCol="0">
            <a:spAutoFit/>
          </a:bodyPr>
          <a:lstStyle/>
          <a:p>
            <a:r>
              <a:rPr lang="es-MX" sz="2000" b="1" dirty="0" smtClean="0">
                <a:solidFill>
                  <a:srgbClr val="FFC000"/>
                </a:solidFill>
              </a:rPr>
              <a:t>Etapas para la Organización</a:t>
            </a:r>
            <a:endParaRPr lang="es-MX" sz="2000" b="1" dirty="0">
              <a:solidFill>
                <a:srgbClr val="FFC000"/>
              </a:solidFill>
            </a:endParaRPr>
          </a:p>
        </p:txBody>
      </p:sp>
    </p:spTree>
    <p:extLst>
      <p:ext uri="{BB962C8B-B14F-4D97-AF65-F5344CB8AC3E}">
        <p14:creationId xmlns:p14="http://schemas.microsoft.com/office/powerpoint/2010/main" val="7397051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45</a:t>
            </a:fld>
            <a:endParaRPr lang="es-MX"/>
          </a:p>
        </p:txBody>
      </p:sp>
      <p:pic>
        <p:nvPicPr>
          <p:cNvPr id="3" name="3 Marcador de contenido" descr="escanear0011.jpg"/>
          <p:cNvPicPr>
            <a:picLocks noChangeAspect="1"/>
          </p:cNvPicPr>
          <p:nvPr/>
        </p:nvPicPr>
        <p:blipFill>
          <a:blip r:embed="rId2" cstate="print"/>
          <a:stretch>
            <a:fillRect/>
          </a:stretch>
        </p:blipFill>
        <p:spPr>
          <a:xfrm>
            <a:off x="1771444" y="1059681"/>
            <a:ext cx="6895240" cy="3760159"/>
          </a:xfrm>
          <a:prstGeom prst="rect">
            <a:avLst/>
          </a:prstGeom>
        </p:spPr>
      </p:pic>
      <p:sp>
        <p:nvSpPr>
          <p:cNvPr id="4" name="CuadroTexto 3"/>
          <p:cNvSpPr txBox="1"/>
          <p:nvPr/>
        </p:nvSpPr>
        <p:spPr>
          <a:xfrm>
            <a:off x="2232837" y="418063"/>
            <a:ext cx="4508205" cy="523220"/>
          </a:xfrm>
          <a:prstGeom prst="rect">
            <a:avLst/>
          </a:prstGeom>
          <a:noFill/>
        </p:spPr>
        <p:txBody>
          <a:bodyPr wrap="square" rtlCol="0">
            <a:spAutoFit/>
          </a:bodyPr>
          <a:lstStyle/>
          <a:p>
            <a:r>
              <a:rPr lang="es-MX" sz="2800" dirty="0" smtClean="0">
                <a:solidFill>
                  <a:schemeClr val="accent2"/>
                </a:solidFill>
              </a:rPr>
              <a:t>Formas de organización</a:t>
            </a:r>
            <a:endParaRPr lang="es-MX" sz="2800" dirty="0">
              <a:solidFill>
                <a:schemeClr val="accent2"/>
              </a:solidFill>
            </a:endParaRPr>
          </a:p>
        </p:txBody>
      </p:sp>
    </p:spTree>
    <p:extLst>
      <p:ext uri="{BB962C8B-B14F-4D97-AF65-F5344CB8AC3E}">
        <p14:creationId xmlns:p14="http://schemas.microsoft.com/office/powerpoint/2010/main" val="12380943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46</a:t>
            </a:fld>
            <a:endParaRPr lang="es-MX"/>
          </a:p>
        </p:txBody>
      </p:sp>
      <p:pic>
        <p:nvPicPr>
          <p:cNvPr id="3" name="3 Marcador de contenido" descr="escanear0012.jpg"/>
          <p:cNvPicPr>
            <a:picLocks noChangeAspect="1"/>
          </p:cNvPicPr>
          <p:nvPr/>
        </p:nvPicPr>
        <p:blipFill>
          <a:blip r:embed="rId2" cstate="print"/>
          <a:stretch>
            <a:fillRect/>
          </a:stretch>
        </p:blipFill>
        <p:spPr>
          <a:xfrm>
            <a:off x="1993718" y="614863"/>
            <a:ext cx="4651631" cy="3767073"/>
          </a:xfrm>
          <a:prstGeom prst="rect">
            <a:avLst/>
          </a:prstGeom>
        </p:spPr>
      </p:pic>
    </p:spTree>
    <p:extLst>
      <p:ext uri="{BB962C8B-B14F-4D97-AF65-F5344CB8AC3E}">
        <p14:creationId xmlns:p14="http://schemas.microsoft.com/office/powerpoint/2010/main" val="869084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47</a:t>
            </a:fld>
            <a:endParaRPr lang="es-MX"/>
          </a:p>
        </p:txBody>
      </p:sp>
      <p:sp>
        <p:nvSpPr>
          <p:cNvPr id="3" name="Rectángulo 2"/>
          <p:cNvSpPr/>
          <p:nvPr/>
        </p:nvSpPr>
        <p:spPr>
          <a:xfrm>
            <a:off x="2286000" y="2094697"/>
            <a:ext cx="6294474" cy="1881990"/>
          </a:xfrm>
          <a:prstGeom prst="rect">
            <a:avLst/>
          </a:prstGeom>
        </p:spPr>
        <p:txBody>
          <a:bodyPr wrap="square">
            <a:spAutoFit/>
          </a:bodyPr>
          <a:lstStyle/>
          <a:p>
            <a:pPr indent="-457200">
              <a:lnSpc>
                <a:spcPct val="150000"/>
              </a:lnSpc>
              <a:buFont typeface="Wingdings" pitchFamily="2" charset="2"/>
              <a:buAutoNum type="arabicPeriod"/>
            </a:pPr>
            <a:r>
              <a:rPr lang="es-MX" sz="2000" dirty="0" smtClean="0"/>
              <a:t>Participación de unidades externas al proyecto</a:t>
            </a:r>
          </a:p>
          <a:p>
            <a:pPr indent="-457200">
              <a:lnSpc>
                <a:spcPct val="150000"/>
              </a:lnSpc>
              <a:buFont typeface="Wingdings" pitchFamily="2" charset="2"/>
              <a:buAutoNum type="arabicPeriod"/>
            </a:pPr>
            <a:r>
              <a:rPr lang="es-MX" sz="2000" dirty="0" smtClean="0"/>
              <a:t>Tamaño </a:t>
            </a:r>
            <a:r>
              <a:rPr lang="es-MX" sz="2000" dirty="0"/>
              <a:t>de </a:t>
            </a:r>
            <a:r>
              <a:rPr lang="es-MX" sz="2000" dirty="0" smtClean="0"/>
              <a:t>la estructura organizativa</a:t>
            </a:r>
          </a:p>
          <a:p>
            <a:pPr indent="-457200">
              <a:lnSpc>
                <a:spcPct val="150000"/>
              </a:lnSpc>
              <a:buFont typeface="Wingdings" pitchFamily="2" charset="2"/>
              <a:buAutoNum type="arabicPeriod"/>
            </a:pPr>
            <a:r>
              <a:rPr lang="es-MX" sz="2000" dirty="0" smtClean="0"/>
              <a:t>Tecnología administrativa</a:t>
            </a:r>
          </a:p>
          <a:p>
            <a:pPr indent="-457200">
              <a:lnSpc>
                <a:spcPct val="150000"/>
              </a:lnSpc>
              <a:buFont typeface="Wingdings" pitchFamily="2" charset="2"/>
              <a:buAutoNum type="arabicPeriod"/>
            </a:pPr>
            <a:r>
              <a:rPr lang="es-MX" sz="2000" dirty="0" smtClean="0"/>
              <a:t>Complejidad de las tareas administrativas</a:t>
            </a:r>
            <a:endParaRPr lang="es-ES" sz="2000" dirty="0"/>
          </a:p>
        </p:txBody>
      </p:sp>
      <p:sp>
        <p:nvSpPr>
          <p:cNvPr id="4" name="CuadroTexto 3"/>
          <p:cNvSpPr txBox="1"/>
          <p:nvPr/>
        </p:nvSpPr>
        <p:spPr>
          <a:xfrm>
            <a:off x="1286541" y="1116419"/>
            <a:ext cx="6719776" cy="523220"/>
          </a:xfrm>
          <a:prstGeom prst="rect">
            <a:avLst/>
          </a:prstGeom>
          <a:noFill/>
        </p:spPr>
        <p:txBody>
          <a:bodyPr wrap="square" rtlCol="0">
            <a:spAutoFit/>
          </a:bodyPr>
          <a:lstStyle/>
          <a:p>
            <a:r>
              <a:rPr lang="es-MX" sz="2800" dirty="0" smtClean="0">
                <a:solidFill>
                  <a:schemeClr val="accent2"/>
                </a:solidFill>
              </a:rPr>
              <a:t>Factores que influyen en la organización</a:t>
            </a:r>
            <a:endParaRPr lang="es-MX" sz="2800" dirty="0">
              <a:solidFill>
                <a:schemeClr val="accent2"/>
              </a:solidFill>
            </a:endParaRPr>
          </a:p>
        </p:txBody>
      </p:sp>
    </p:spTree>
    <p:extLst>
      <p:ext uri="{BB962C8B-B14F-4D97-AF65-F5344CB8AC3E}">
        <p14:creationId xmlns:p14="http://schemas.microsoft.com/office/powerpoint/2010/main" val="10730337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48</a:t>
            </a:fld>
            <a:endParaRPr lang="es-MX"/>
          </a:p>
        </p:txBody>
      </p:sp>
      <p:sp>
        <p:nvSpPr>
          <p:cNvPr id="3" name="Rectángulo 2"/>
          <p:cNvSpPr/>
          <p:nvPr/>
        </p:nvSpPr>
        <p:spPr>
          <a:xfrm>
            <a:off x="2286000" y="1556088"/>
            <a:ext cx="4572000" cy="2862322"/>
          </a:xfrm>
          <a:prstGeom prst="rect">
            <a:avLst/>
          </a:prstGeom>
        </p:spPr>
        <p:txBody>
          <a:bodyPr>
            <a:spAutoFit/>
          </a:bodyPr>
          <a:lstStyle/>
          <a:p>
            <a:r>
              <a:rPr lang="es-MX" sz="1800" dirty="0"/>
              <a:t>Función Producción (ingeniería del proyecto)</a:t>
            </a:r>
          </a:p>
          <a:p>
            <a:endParaRPr lang="es-MX" sz="1800" dirty="0"/>
          </a:p>
          <a:p>
            <a:r>
              <a:rPr lang="es-MX" sz="1800" dirty="0"/>
              <a:t>Función Financiera</a:t>
            </a:r>
          </a:p>
          <a:p>
            <a:endParaRPr lang="es-MX" sz="1800" dirty="0"/>
          </a:p>
          <a:p>
            <a:r>
              <a:rPr lang="es-MX" sz="1800" dirty="0"/>
              <a:t>Función  de Recursos Humanos</a:t>
            </a:r>
          </a:p>
          <a:p>
            <a:endParaRPr lang="es-MX" sz="1800" dirty="0"/>
          </a:p>
          <a:p>
            <a:r>
              <a:rPr lang="es-MX" sz="1800" dirty="0"/>
              <a:t>Función de Mercadeo</a:t>
            </a:r>
          </a:p>
          <a:p>
            <a:pPr marL="0" indent="0">
              <a:buNone/>
            </a:pPr>
            <a:endParaRPr lang="es-MX" sz="1800" dirty="0"/>
          </a:p>
          <a:p>
            <a:r>
              <a:rPr lang="es-MX" sz="1800" dirty="0"/>
              <a:t>Investigación y Desarrollo</a:t>
            </a:r>
            <a:endParaRPr lang="en-GB" sz="1800" dirty="0"/>
          </a:p>
        </p:txBody>
      </p:sp>
      <p:sp>
        <p:nvSpPr>
          <p:cNvPr id="4" name="Rectángulo 3"/>
          <p:cNvSpPr/>
          <p:nvPr/>
        </p:nvSpPr>
        <p:spPr>
          <a:xfrm>
            <a:off x="2286000" y="811663"/>
            <a:ext cx="5133136" cy="461665"/>
          </a:xfrm>
          <a:prstGeom prst="rect">
            <a:avLst/>
          </a:prstGeom>
        </p:spPr>
        <p:txBody>
          <a:bodyPr wrap="none">
            <a:spAutoFit/>
          </a:bodyPr>
          <a:lstStyle/>
          <a:p>
            <a:r>
              <a:rPr lang="en-GB" sz="2400" dirty="0" err="1">
                <a:solidFill>
                  <a:schemeClr val="accent2">
                    <a:lumMod val="75000"/>
                  </a:schemeClr>
                </a:solidFill>
              </a:rPr>
              <a:t>Funciones</a:t>
            </a:r>
            <a:r>
              <a:rPr lang="en-GB" sz="2400" dirty="0">
                <a:solidFill>
                  <a:schemeClr val="accent2">
                    <a:lumMod val="75000"/>
                  </a:schemeClr>
                </a:solidFill>
              </a:rPr>
              <a:t>  </a:t>
            </a:r>
            <a:r>
              <a:rPr lang="en-GB" sz="2400" dirty="0" err="1">
                <a:solidFill>
                  <a:schemeClr val="accent2">
                    <a:lumMod val="75000"/>
                  </a:schemeClr>
                </a:solidFill>
              </a:rPr>
              <a:t>básicas</a:t>
            </a:r>
            <a:r>
              <a:rPr lang="en-GB" sz="2400" dirty="0">
                <a:solidFill>
                  <a:schemeClr val="accent2">
                    <a:lumMod val="75000"/>
                  </a:schemeClr>
                </a:solidFill>
              </a:rPr>
              <a:t> de </a:t>
            </a:r>
            <a:r>
              <a:rPr lang="en-GB" sz="2400" dirty="0" err="1">
                <a:solidFill>
                  <a:schemeClr val="accent2">
                    <a:lumMod val="75000"/>
                  </a:schemeClr>
                </a:solidFill>
              </a:rPr>
              <a:t>una</a:t>
            </a:r>
            <a:r>
              <a:rPr lang="en-GB" sz="2400" dirty="0">
                <a:solidFill>
                  <a:schemeClr val="accent2">
                    <a:lumMod val="75000"/>
                  </a:schemeClr>
                </a:solidFill>
              </a:rPr>
              <a:t> </a:t>
            </a:r>
            <a:r>
              <a:rPr lang="en-GB" sz="2400" dirty="0" err="1">
                <a:solidFill>
                  <a:schemeClr val="accent2">
                    <a:lumMod val="75000"/>
                  </a:schemeClr>
                </a:solidFill>
              </a:rPr>
              <a:t>empresa</a:t>
            </a:r>
            <a:endParaRPr lang="es-MX" sz="2400" dirty="0"/>
          </a:p>
        </p:txBody>
      </p:sp>
    </p:spTree>
    <p:extLst>
      <p:ext uri="{BB962C8B-B14F-4D97-AF65-F5344CB8AC3E}">
        <p14:creationId xmlns:p14="http://schemas.microsoft.com/office/powerpoint/2010/main" val="30881409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b="1" dirty="0" smtClean="0"/>
              <a:t>LEGAL</a:t>
            </a:r>
            <a:endParaRPr lang="es-MX" sz="3600" b="1" dirty="0"/>
          </a:p>
        </p:txBody>
      </p:sp>
      <p:sp>
        <p:nvSpPr>
          <p:cNvPr id="3" name="Marcador de texto 2"/>
          <p:cNvSpPr>
            <a:spLocks noGrp="1"/>
          </p:cNvSpPr>
          <p:nvPr>
            <p:ph type="body" idx="1"/>
          </p:nvPr>
        </p:nvSpPr>
        <p:spPr/>
        <p:txBody>
          <a:bodyPr/>
          <a:lstStyle/>
          <a:p>
            <a:pPr marL="101600" indent="0">
              <a:buNone/>
            </a:pPr>
            <a:r>
              <a:rPr lang="es-MX" dirty="0" smtClean="0"/>
              <a:t>¿ </a:t>
            </a:r>
            <a:r>
              <a:rPr lang="es-MX" sz="2800" dirty="0" smtClean="0"/>
              <a:t>Cuál es el estudio del estudio legal?</a:t>
            </a:r>
          </a:p>
          <a:p>
            <a:pPr marL="101600" indent="0">
              <a:buNone/>
            </a:pPr>
            <a:endParaRPr lang="es-MX" sz="2800" dirty="0" smtClean="0"/>
          </a:p>
          <a:p>
            <a:r>
              <a:rPr lang="es-MX" dirty="0" smtClean="0"/>
              <a:t>Determinar </a:t>
            </a:r>
            <a:r>
              <a:rPr lang="es-MX" dirty="0"/>
              <a:t>cómo la normatividad vigente afecta a al cuantía de los beneficios y costos de un proyecto que ya demostró su viabilidad legal.</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49</a:t>
            </a:fld>
            <a:endParaRPr lang="es-MX"/>
          </a:p>
        </p:txBody>
      </p:sp>
    </p:spTree>
    <p:extLst>
      <p:ext uri="{BB962C8B-B14F-4D97-AF65-F5344CB8AC3E}">
        <p14:creationId xmlns:p14="http://schemas.microsoft.com/office/powerpoint/2010/main" val="2547165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a:t>
            </a:fld>
            <a:endParaRPr lang="es-MX"/>
          </a:p>
        </p:txBody>
      </p:sp>
      <p:sp>
        <p:nvSpPr>
          <p:cNvPr id="3" name="Rectángulo 2"/>
          <p:cNvSpPr/>
          <p:nvPr/>
        </p:nvSpPr>
        <p:spPr>
          <a:xfrm>
            <a:off x="739739" y="1282928"/>
            <a:ext cx="7378245" cy="3527119"/>
          </a:xfrm>
          <a:prstGeom prst="rect">
            <a:avLst/>
          </a:prstGeom>
        </p:spPr>
        <p:txBody>
          <a:bodyPr wrap="square">
            <a:spAutoFit/>
          </a:bodyPr>
          <a:lstStyle/>
          <a:p>
            <a:pPr marL="257175" indent="-257175" algn="just">
              <a:spcBef>
                <a:spcPct val="20000"/>
              </a:spcBef>
              <a:buClr>
                <a:schemeClr val="hlink"/>
              </a:buClr>
              <a:buSzPct val="60000"/>
              <a:buFont typeface="Wingdings" pitchFamily="2" charset="2"/>
              <a:buChar char="n"/>
            </a:pPr>
            <a:r>
              <a:rPr lang="es-ES" sz="1800" dirty="0"/>
              <a:t>Es un conjunto de antecedentes que permiten juzgar las ventajas y desventajas que presenta la asignación de recur­sos (llamados también insumos) a un centro o unidad productora donde serán transformados en bienes o servicios".  ONU (Organización de las Naciones Unidas )</a:t>
            </a:r>
          </a:p>
          <a:p>
            <a:pPr marL="257175" indent="-257175" algn="just">
              <a:spcBef>
                <a:spcPct val="20000"/>
              </a:spcBef>
              <a:buClr>
                <a:schemeClr val="hlink"/>
              </a:buClr>
              <a:buSzPct val="60000"/>
              <a:buFont typeface="Wingdings" pitchFamily="2" charset="2"/>
              <a:buChar char="n"/>
            </a:pPr>
            <a:r>
              <a:rPr lang="es-ES" sz="1800" dirty="0"/>
              <a:t>Es el plan prospectivo de una unidad de acción capaz de materializar algún aspecto del desarrollo económico o social. ILPES (Instituto Latinoamericano de Planificación Económica y Social)</a:t>
            </a:r>
          </a:p>
          <a:p>
            <a:pPr marL="257175" indent="-257175" algn="just">
              <a:spcBef>
                <a:spcPct val="20000"/>
              </a:spcBef>
              <a:buClr>
                <a:schemeClr val="hlink"/>
              </a:buClr>
              <a:buSzPct val="60000"/>
              <a:buFont typeface="Wingdings" pitchFamily="2" charset="2"/>
              <a:buChar char="n"/>
            </a:pPr>
            <a:r>
              <a:rPr lang="es-ES" sz="1800" dirty="0"/>
              <a:t>Son unidades microeconómicas o </a:t>
            </a:r>
            <a:r>
              <a:rPr lang="es-ES" sz="1800" dirty="0" err="1"/>
              <a:t>microsociales</a:t>
            </a:r>
            <a:r>
              <a:rPr lang="es-ES" sz="1800" dirty="0"/>
              <a:t> cuyo significado concreto siempre depende de una estrategia general del desarrollo y que no puede analizarse, sino ésta relacionado con la estrategia genera (Estefan A. </a:t>
            </a:r>
            <a:r>
              <a:rPr lang="es-ES" sz="1800" dirty="0" err="1"/>
              <a:t>Musto</a:t>
            </a:r>
            <a:r>
              <a:rPr lang="es-ES" sz="1800" dirty="0"/>
              <a:t>)</a:t>
            </a:r>
            <a:endParaRPr lang="es-ES" sz="1800" dirty="0">
              <a:latin typeface="Arial" charset="0"/>
              <a:ea typeface="Times New Roman" pitchFamily="18" charset="0"/>
              <a:cs typeface="Arial" charset="0"/>
            </a:endParaRPr>
          </a:p>
        </p:txBody>
      </p:sp>
      <p:pic>
        <p:nvPicPr>
          <p:cNvPr id="5" name="Imagen 4"/>
          <p:cNvPicPr>
            <a:picLocks noChangeAspect="1"/>
          </p:cNvPicPr>
          <p:nvPr/>
        </p:nvPicPr>
        <p:blipFill>
          <a:blip r:embed="rId2"/>
          <a:stretch>
            <a:fillRect/>
          </a:stretch>
        </p:blipFill>
        <p:spPr>
          <a:xfrm>
            <a:off x="1565272" y="346616"/>
            <a:ext cx="6253362" cy="845186"/>
          </a:xfrm>
          <a:prstGeom prst="rect">
            <a:avLst/>
          </a:prstGeom>
        </p:spPr>
      </p:pic>
    </p:spTree>
    <p:extLst>
      <p:ext uri="{BB962C8B-B14F-4D97-AF65-F5344CB8AC3E}">
        <p14:creationId xmlns:p14="http://schemas.microsoft.com/office/powerpoint/2010/main" val="16911004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50</a:t>
            </a:fld>
            <a:endParaRPr lang="es-MX"/>
          </a:p>
        </p:txBody>
      </p:sp>
      <p:sp>
        <p:nvSpPr>
          <p:cNvPr id="3" name="Rectángulo 2"/>
          <p:cNvSpPr/>
          <p:nvPr/>
        </p:nvSpPr>
        <p:spPr>
          <a:xfrm>
            <a:off x="1924492" y="941912"/>
            <a:ext cx="5199321" cy="3613297"/>
          </a:xfrm>
          <a:prstGeom prst="rect">
            <a:avLst/>
          </a:prstGeom>
        </p:spPr>
        <p:txBody>
          <a:bodyPr wrap="square">
            <a:spAutoFit/>
          </a:bodyPr>
          <a:lstStyle/>
          <a:p>
            <a:pPr algn="just">
              <a:lnSpc>
                <a:spcPct val="80000"/>
              </a:lnSpc>
            </a:pPr>
            <a:r>
              <a:rPr lang="es-MX" sz="1600" dirty="0"/>
              <a:t>El proyecto se convierte en un ente jurídico en el que se entrelazan contratos laborales y comerciales que implican costos.</a:t>
            </a:r>
          </a:p>
          <a:p>
            <a:pPr algn="just">
              <a:lnSpc>
                <a:spcPct val="80000"/>
              </a:lnSpc>
              <a:buFont typeface="Wingdings" pitchFamily="2" charset="2"/>
              <a:buNone/>
            </a:pPr>
            <a:endParaRPr lang="es-MX" sz="1600" dirty="0"/>
          </a:p>
          <a:p>
            <a:pPr algn="just">
              <a:lnSpc>
                <a:spcPct val="80000"/>
              </a:lnSpc>
              <a:buFont typeface="Wingdings" pitchFamily="2" charset="2"/>
              <a:buNone/>
            </a:pPr>
            <a:endParaRPr lang="es-MX" sz="1600" dirty="0"/>
          </a:p>
          <a:p>
            <a:pPr algn="just">
              <a:lnSpc>
                <a:spcPct val="80000"/>
              </a:lnSpc>
            </a:pPr>
            <a:r>
              <a:rPr lang="es-MX" sz="1600" dirty="0"/>
              <a:t>Los contratos que deben suscribirse entre empresas participantes, en donde las multas por atrasos o incumplimientos están vinculados a los costos de las empresas</a:t>
            </a:r>
            <a:r>
              <a:rPr lang="es-MX" sz="1600" dirty="0" smtClean="0"/>
              <a:t>.</a:t>
            </a:r>
          </a:p>
          <a:p>
            <a:pPr algn="just">
              <a:lnSpc>
                <a:spcPct val="80000"/>
              </a:lnSpc>
            </a:pPr>
            <a:endParaRPr lang="es-MX" sz="1600" dirty="0" smtClean="0"/>
          </a:p>
          <a:p>
            <a:pPr algn="just">
              <a:lnSpc>
                <a:spcPct val="80000"/>
              </a:lnSpc>
            </a:pPr>
            <a:r>
              <a:rPr lang="es-MX" sz="1600" dirty="0" smtClean="0"/>
              <a:t>Ejemplos </a:t>
            </a:r>
            <a:r>
              <a:rPr lang="es-MX" sz="1600" dirty="0"/>
              <a:t>de aspectos legales a considerar por su repercusión en costos:   costo en la confección de contratos,  escrituras, gastos notariales de la constitución de la empresa, permisos sanitarios, títulos de dominio de bienes raíces, demarcación de limites, compra de marcas, licencias o patentes, impuestos sobre la renta y al patrimonio, IVA.</a:t>
            </a:r>
            <a:endParaRPr lang="es-ES" sz="1600" dirty="0"/>
          </a:p>
          <a:p>
            <a:pPr algn="just">
              <a:lnSpc>
                <a:spcPct val="80000"/>
              </a:lnSpc>
            </a:pPr>
            <a:endParaRPr lang="es-ES" dirty="0"/>
          </a:p>
        </p:txBody>
      </p:sp>
    </p:spTree>
    <p:extLst>
      <p:ext uri="{BB962C8B-B14F-4D97-AF65-F5344CB8AC3E}">
        <p14:creationId xmlns:p14="http://schemas.microsoft.com/office/powerpoint/2010/main" val="26491855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Legislación en México</a:t>
            </a:r>
            <a:endParaRPr lang="es-ES" dirty="0"/>
          </a:p>
        </p:txBody>
      </p:sp>
      <p:sp>
        <p:nvSpPr>
          <p:cNvPr id="3" name="2 Marcador de contenido"/>
          <p:cNvSpPr>
            <a:spLocks noGrp="1"/>
          </p:cNvSpPr>
          <p:nvPr>
            <p:ph idx="1"/>
          </p:nvPr>
        </p:nvSpPr>
        <p:spPr>
          <a:xfrm>
            <a:off x="1828800" y="1033399"/>
            <a:ext cx="6365375" cy="3591763"/>
          </a:xfrm>
        </p:spPr>
        <p:txBody>
          <a:bodyPr>
            <a:normAutofit fontScale="92500" lnSpcReduction="20000"/>
          </a:bodyPr>
          <a:lstStyle/>
          <a:p>
            <a:pPr marL="0" indent="0" algn="just">
              <a:buNone/>
            </a:pPr>
            <a:r>
              <a:rPr lang="es-ES" dirty="0"/>
              <a:t>Para la Ley Mexicana, existen dos tipos de personas: a) La Física y b) La Moral.</a:t>
            </a:r>
          </a:p>
          <a:p>
            <a:pPr marL="0" indent="0">
              <a:buNone/>
            </a:pPr>
            <a:endParaRPr lang="es-ES" dirty="0" smtClean="0"/>
          </a:p>
          <a:p>
            <a:pPr algn="just"/>
            <a:r>
              <a:rPr lang="es-ES" dirty="0" smtClean="0">
                <a:solidFill>
                  <a:srgbClr val="FFC000"/>
                </a:solidFill>
              </a:rPr>
              <a:t>Física</a:t>
            </a:r>
            <a:r>
              <a:rPr lang="es-ES" dirty="0" smtClean="0"/>
              <a:t>: </a:t>
            </a:r>
            <a:r>
              <a:rPr lang="es-ES" dirty="0"/>
              <a:t>es cualquier persona mayor de 18 años que puede disponer libremente de su persona y de sus bienes; </a:t>
            </a:r>
            <a:endParaRPr lang="es-ES" dirty="0" smtClean="0"/>
          </a:p>
          <a:p>
            <a:pPr algn="just"/>
            <a:r>
              <a:rPr lang="es-ES" dirty="0" smtClean="0">
                <a:solidFill>
                  <a:srgbClr val="FFC000"/>
                </a:solidFill>
              </a:rPr>
              <a:t>Moral</a:t>
            </a:r>
            <a:r>
              <a:rPr lang="es-ES" dirty="0" smtClean="0"/>
              <a:t>: </a:t>
            </a:r>
            <a:r>
              <a:rPr lang="es-ES" dirty="0"/>
              <a:t>es una entidad formada por dos o más personas físicas, que persigue fines comunes y a la que la Ley le reconoce capacidad para tener derechos y obligaciones. Ejemplos de estas últimas lo son las Sociedades, los Sindicatos y las Asociaciones, entre otras.</a:t>
            </a:r>
          </a:p>
          <a:p>
            <a:endParaRPr lang="es-ES" dirty="0"/>
          </a:p>
        </p:txBody>
      </p:sp>
    </p:spTree>
    <p:extLst>
      <p:ext uri="{BB962C8B-B14F-4D97-AF65-F5344CB8AC3E}">
        <p14:creationId xmlns:p14="http://schemas.microsoft.com/office/powerpoint/2010/main" val="13405901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solidFill>
                  <a:srgbClr val="FFC000"/>
                </a:solidFill>
              </a:rPr>
              <a:t>Tipos de sociedades en México</a:t>
            </a:r>
            <a:endParaRPr lang="es-ES" dirty="0">
              <a:solidFill>
                <a:srgbClr val="FFC000"/>
              </a:solidFill>
            </a:endParaRPr>
          </a:p>
        </p:txBody>
      </p:sp>
      <p:sp>
        <p:nvSpPr>
          <p:cNvPr id="3" name="2 Marcador de contenido"/>
          <p:cNvSpPr>
            <a:spLocks noGrp="1"/>
          </p:cNvSpPr>
          <p:nvPr>
            <p:ph idx="1"/>
          </p:nvPr>
        </p:nvSpPr>
        <p:spPr>
          <a:xfrm>
            <a:off x="2411761" y="1329612"/>
            <a:ext cx="5132040" cy="3103805"/>
          </a:xfrm>
        </p:spPr>
        <p:txBody>
          <a:bodyPr>
            <a:normAutofit lnSpcReduction="10000"/>
          </a:bodyPr>
          <a:lstStyle/>
          <a:p>
            <a:pPr marL="0" indent="0">
              <a:buNone/>
            </a:pPr>
            <a:r>
              <a:rPr lang="es-ES" sz="1800" dirty="0"/>
              <a:t>Tipos básicos son tres grandes grupos:</a:t>
            </a:r>
          </a:p>
          <a:p>
            <a:pPr marL="0" indent="0" algn="just">
              <a:buNone/>
            </a:pPr>
            <a:r>
              <a:rPr lang="es-ES" sz="1800" dirty="0">
                <a:solidFill>
                  <a:srgbClr val="FFC000"/>
                </a:solidFill>
              </a:rPr>
              <a:t>Sociedades Mercantiles</a:t>
            </a:r>
            <a:r>
              <a:rPr lang="es-ES" sz="1800" dirty="0"/>
              <a:t>: dentro de las que se encuentran la Sociedad Anónima, la Sociedad de Responsabilidad Limitada, Sociedad en Nombre Colectivo, entre otras.</a:t>
            </a:r>
          </a:p>
          <a:p>
            <a:pPr marL="0" indent="0">
              <a:buNone/>
            </a:pPr>
            <a:r>
              <a:rPr lang="es-ES" sz="1800" dirty="0">
                <a:solidFill>
                  <a:srgbClr val="FFC000"/>
                </a:solidFill>
              </a:rPr>
              <a:t>Sociedades Civiles:</a:t>
            </a:r>
            <a:r>
              <a:rPr lang="es-ES" sz="1800" dirty="0"/>
              <a:t> como, la Sociedad Civil y la Asociación Civil.</a:t>
            </a:r>
          </a:p>
          <a:p>
            <a:pPr marL="0" indent="0">
              <a:buNone/>
            </a:pPr>
            <a:r>
              <a:rPr lang="es-ES" sz="1800" dirty="0">
                <a:solidFill>
                  <a:srgbClr val="FFC000"/>
                </a:solidFill>
              </a:rPr>
              <a:t>Sociedades Especiales:</a:t>
            </a:r>
            <a:r>
              <a:rPr lang="es-ES" sz="1800" dirty="0"/>
              <a:t> como la Sociedad Cooperativa y la Sociedad de Producción Rural, por mencionar algunas.</a:t>
            </a:r>
          </a:p>
          <a:p>
            <a:endParaRPr lang="es-ES" sz="1800" dirty="0"/>
          </a:p>
        </p:txBody>
      </p:sp>
    </p:spTree>
    <p:extLst>
      <p:ext uri="{BB962C8B-B14F-4D97-AF65-F5344CB8AC3E}">
        <p14:creationId xmlns:p14="http://schemas.microsoft.com/office/powerpoint/2010/main" val="31553871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FFC000"/>
                </a:solidFill>
              </a:rPr>
              <a:t>Sociedades  Mercantiles</a:t>
            </a:r>
            <a:endParaRPr lang="es-ES" dirty="0">
              <a:solidFill>
                <a:srgbClr val="FFC000"/>
              </a:solidFill>
            </a:endParaRPr>
          </a:p>
        </p:txBody>
      </p:sp>
      <p:sp>
        <p:nvSpPr>
          <p:cNvPr id="3" name="2 Marcador de contenido"/>
          <p:cNvSpPr>
            <a:spLocks noGrp="1"/>
          </p:cNvSpPr>
          <p:nvPr>
            <p:ph idx="1"/>
          </p:nvPr>
        </p:nvSpPr>
        <p:spPr>
          <a:xfrm>
            <a:off x="2303749" y="1275606"/>
            <a:ext cx="5240052" cy="3157811"/>
          </a:xfrm>
        </p:spPr>
        <p:txBody>
          <a:bodyPr>
            <a:normAutofit/>
          </a:bodyPr>
          <a:lstStyle/>
          <a:p>
            <a:pPr algn="just"/>
            <a:r>
              <a:rPr lang="es-ES" sz="1800" dirty="0">
                <a:solidFill>
                  <a:srgbClr val="00B0F0"/>
                </a:solidFill>
              </a:rPr>
              <a:t>La Sociedad Anónima (S.A.)</a:t>
            </a:r>
            <a:r>
              <a:rPr lang="es-ES" sz="1800" dirty="0"/>
              <a:t>: Su objetivo es realizar cualquier actividad lícita que constituya especulación comercial (es decir actividades que sean actos de comercio) con fines de lucro, es decir, de generar utilidades. </a:t>
            </a:r>
          </a:p>
          <a:p>
            <a:endParaRPr lang="es-ES" dirty="0"/>
          </a:p>
        </p:txBody>
      </p:sp>
    </p:spTree>
    <p:extLst>
      <p:ext uri="{BB962C8B-B14F-4D97-AF65-F5344CB8AC3E}">
        <p14:creationId xmlns:p14="http://schemas.microsoft.com/office/powerpoint/2010/main" val="16926318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FC000"/>
                </a:solidFill>
              </a:rPr>
              <a:t>Sociedades  Mercantiles</a:t>
            </a:r>
            <a:endParaRPr lang="es-ES" dirty="0"/>
          </a:p>
        </p:txBody>
      </p:sp>
      <p:sp>
        <p:nvSpPr>
          <p:cNvPr id="3" name="2 Marcador de contenido"/>
          <p:cNvSpPr>
            <a:spLocks noGrp="1"/>
          </p:cNvSpPr>
          <p:nvPr>
            <p:ph idx="1"/>
          </p:nvPr>
        </p:nvSpPr>
        <p:spPr>
          <a:xfrm>
            <a:off x="2411761" y="1221600"/>
            <a:ext cx="5132040" cy="3211817"/>
          </a:xfrm>
        </p:spPr>
        <p:txBody>
          <a:bodyPr>
            <a:normAutofit/>
          </a:bodyPr>
          <a:lstStyle/>
          <a:p>
            <a:pPr marL="0" indent="0">
              <a:buNone/>
            </a:pPr>
            <a:r>
              <a:rPr lang="es-ES" sz="1800" dirty="0">
                <a:solidFill>
                  <a:srgbClr val="00B0F0"/>
                </a:solidFill>
              </a:rPr>
              <a:t>La Sociedad de Responsabilidad Limitada (S. DE R.L.)</a:t>
            </a:r>
          </a:p>
          <a:p>
            <a:pPr marL="0" indent="0" algn="just">
              <a:buNone/>
            </a:pPr>
            <a:r>
              <a:rPr lang="es-ES" sz="1800" dirty="0"/>
              <a:t>Es la que se constituye entre socios que solamente están obligados al pago de sus aportaciones sin que las partes sociales puedan estar representadas por títulos negociables o acciones, a la orden o al portador, pues dichas partes sociales sólo podrán ser transmitidas a otros en los casos y con los requisitos que establece la ley. </a:t>
            </a:r>
          </a:p>
          <a:p>
            <a:endParaRPr lang="es-ES" sz="1800" dirty="0"/>
          </a:p>
        </p:txBody>
      </p:sp>
    </p:spTree>
    <p:extLst>
      <p:ext uri="{BB962C8B-B14F-4D97-AF65-F5344CB8AC3E}">
        <p14:creationId xmlns:p14="http://schemas.microsoft.com/office/powerpoint/2010/main" val="2452863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01901" y="468082"/>
            <a:ext cx="4941899" cy="375476"/>
          </a:xfrm>
        </p:spPr>
        <p:txBody>
          <a:bodyPr>
            <a:normAutofit fontScale="90000"/>
          </a:bodyPr>
          <a:lstStyle/>
          <a:p>
            <a:endParaRPr lang="es-ES" dirty="0"/>
          </a:p>
        </p:txBody>
      </p:sp>
      <p:sp>
        <p:nvSpPr>
          <p:cNvPr id="3" name="2 Marcador de contenido"/>
          <p:cNvSpPr>
            <a:spLocks noGrp="1"/>
          </p:cNvSpPr>
          <p:nvPr>
            <p:ph idx="1"/>
          </p:nvPr>
        </p:nvSpPr>
        <p:spPr>
          <a:xfrm>
            <a:off x="2357755" y="1059582"/>
            <a:ext cx="5186046" cy="3373835"/>
          </a:xfrm>
        </p:spPr>
        <p:txBody>
          <a:bodyPr>
            <a:normAutofit/>
          </a:bodyPr>
          <a:lstStyle/>
          <a:p>
            <a:pPr marL="0" indent="0" algn="just">
              <a:buNone/>
            </a:pPr>
            <a:r>
              <a:rPr lang="es-ES" sz="2100" dirty="0">
                <a:solidFill>
                  <a:srgbClr val="00B0F0"/>
                </a:solidFill>
              </a:rPr>
              <a:t>La Sociedad Civil: </a:t>
            </a:r>
            <a:r>
              <a:rPr lang="es-ES" sz="2100" dirty="0"/>
              <a:t>Bajo esta sociedad, los socios se obligan mutuamente a combinar sus recursos o sus esfuerzos para la realización de un fin común de carácter económico, pero que no constituya una especulación comercial (es decir, que no realicen actividades que sean actos de comercio para la ley).</a:t>
            </a:r>
          </a:p>
          <a:p>
            <a:endParaRPr lang="es-ES" dirty="0"/>
          </a:p>
        </p:txBody>
      </p:sp>
    </p:spTree>
    <p:extLst>
      <p:ext uri="{BB962C8B-B14F-4D97-AF65-F5344CB8AC3E}">
        <p14:creationId xmlns:p14="http://schemas.microsoft.com/office/powerpoint/2010/main" val="29277410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FINANCIERO</a:t>
            </a:r>
            <a:endParaRPr lang="es-MX" dirty="0"/>
          </a:p>
        </p:txBody>
      </p:sp>
      <p:sp>
        <p:nvSpPr>
          <p:cNvPr id="3" name="Marcador de texto 2"/>
          <p:cNvSpPr>
            <a:spLocks noGrp="1"/>
          </p:cNvSpPr>
          <p:nvPr>
            <p:ph type="body" idx="1"/>
          </p:nvPr>
        </p:nvSpPr>
        <p:spPr/>
        <p:txBody>
          <a:bodyPr/>
          <a:lstStyle/>
          <a:p>
            <a:pPr marL="101600" indent="0">
              <a:buNone/>
            </a:pPr>
            <a:r>
              <a:rPr lang="es-MX" dirty="0" smtClean="0"/>
              <a:t>¿ Cuál es el objetivo del estudio Financiero?</a:t>
            </a:r>
          </a:p>
          <a:p>
            <a:endParaRPr lang="es-MX" dirty="0" smtClean="0"/>
          </a:p>
          <a:p>
            <a:r>
              <a:rPr lang="es-MX" dirty="0" smtClean="0"/>
              <a:t>Definir  </a:t>
            </a:r>
            <a:r>
              <a:rPr lang="es-MX" dirty="0"/>
              <a:t>y organizar las </a:t>
            </a:r>
            <a:r>
              <a:rPr lang="es-MX" dirty="0">
                <a:solidFill>
                  <a:srgbClr val="C00000"/>
                </a:solidFill>
              </a:rPr>
              <a:t>inversiones</a:t>
            </a:r>
            <a:r>
              <a:rPr lang="es-MX" dirty="0"/>
              <a:t> necesarias para poner en funcionamiento, los </a:t>
            </a:r>
            <a:r>
              <a:rPr lang="es-MX" dirty="0">
                <a:solidFill>
                  <a:srgbClr val="C00000"/>
                </a:solidFill>
              </a:rPr>
              <a:t>costos</a:t>
            </a:r>
            <a:r>
              <a:rPr lang="es-MX" dirty="0"/>
              <a:t> que concurren en la elaboración, administración, venta y funcionamiento de cada uno de los productos o servicios, el </a:t>
            </a:r>
            <a:r>
              <a:rPr lang="es-MX" dirty="0">
                <a:solidFill>
                  <a:srgbClr val="C00000"/>
                </a:solidFill>
              </a:rPr>
              <a:t>ingreso</a:t>
            </a:r>
            <a:r>
              <a:rPr lang="es-MX" dirty="0"/>
              <a:t> derivado de las ventas de los mismos; toda la información proyectada. </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56</a:t>
            </a:fld>
            <a:endParaRPr lang="es-MX"/>
          </a:p>
        </p:txBody>
      </p:sp>
    </p:spTree>
    <p:extLst>
      <p:ext uri="{BB962C8B-B14F-4D97-AF65-F5344CB8AC3E}">
        <p14:creationId xmlns:p14="http://schemas.microsoft.com/office/powerpoint/2010/main" val="17543994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871701" y="1221600"/>
            <a:ext cx="5672100" cy="3211817"/>
          </a:xfrm>
        </p:spPr>
        <p:txBody>
          <a:bodyPr>
            <a:noAutofit/>
          </a:bodyPr>
          <a:lstStyle/>
          <a:p>
            <a:r>
              <a:rPr lang="es-MX" sz="1800" dirty="0"/>
              <a:t>Se trata de ordenar la necesidad de activos que requiere el proyecto  y la determinación del monto de capital de trabajo.</a:t>
            </a:r>
          </a:p>
          <a:p>
            <a:endParaRPr lang="es-MX" sz="1800" dirty="0"/>
          </a:p>
          <a:p>
            <a:r>
              <a:rPr lang="es-MX" sz="1800" dirty="0"/>
              <a:t>El HP tiene tres momentos:</a:t>
            </a:r>
          </a:p>
          <a:p>
            <a:pPr marL="385763" indent="-385763">
              <a:buAutoNum type="arabicParenR"/>
            </a:pPr>
            <a:r>
              <a:rPr lang="es-MX" sz="1800" dirty="0"/>
              <a:t>Instalación o ejecución  (Inversiones)</a:t>
            </a:r>
          </a:p>
          <a:p>
            <a:pPr marL="385763" indent="-385763">
              <a:buAutoNum type="arabicParenR"/>
            </a:pPr>
            <a:r>
              <a:rPr lang="es-MX" sz="1800" dirty="0"/>
              <a:t>Operación (costos e ingresos)</a:t>
            </a:r>
          </a:p>
          <a:p>
            <a:pPr marL="385763" indent="-385763">
              <a:buAutoNum type="arabicParenR"/>
            </a:pPr>
            <a:r>
              <a:rPr lang="es-MX" sz="1800" dirty="0"/>
              <a:t>Termina su actividad regular (proyecciones)</a:t>
            </a:r>
          </a:p>
        </p:txBody>
      </p:sp>
      <p:sp>
        <p:nvSpPr>
          <p:cNvPr id="3" name="2 Título"/>
          <p:cNvSpPr>
            <a:spLocks noGrp="1"/>
          </p:cNvSpPr>
          <p:nvPr>
            <p:ph type="title"/>
          </p:nvPr>
        </p:nvSpPr>
        <p:spPr/>
        <p:txBody>
          <a:bodyPr/>
          <a:lstStyle/>
          <a:p>
            <a:r>
              <a:rPr lang="es-MX" dirty="0" smtClean="0">
                <a:solidFill>
                  <a:schemeClr val="tx2">
                    <a:lumMod val="50000"/>
                  </a:schemeClr>
                </a:solidFill>
              </a:rPr>
              <a:t>Presupuesto de inversiones</a:t>
            </a:r>
            <a:endParaRPr lang="es-MX" dirty="0">
              <a:solidFill>
                <a:schemeClr val="tx2">
                  <a:lumMod val="50000"/>
                </a:schemeClr>
              </a:solidFill>
            </a:endParaRPr>
          </a:p>
        </p:txBody>
      </p:sp>
    </p:spTree>
    <p:extLst>
      <p:ext uri="{BB962C8B-B14F-4D97-AF65-F5344CB8AC3E}">
        <p14:creationId xmlns:p14="http://schemas.microsoft.com/office/powerpoint/2010/main" val="35210156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txBody>
          <a:bodyPr/>
          <a:lstStyle/>
          <a:p>
            <a:r>
              <a:rPr lang="es-ES" dirty="0"/>
              <a:t>V. </a:t>
            </a:r>
            <a:r>
              <a:rPr lang="es-ES" dirty="0">
                <a:solidFill>
                  <a:srgbClr val="FF0000"/>
                </a:solidFill>
              </a:rPr>
              <a:t>ESTUDIO FINANCIERO</a:t>
            </a:r>
            <a:r>
              <a:rPr lang="es-ES" dirty="0"/>
              <a:t>	</a:t>
            </a:r>
          </a:p>
        </p:txBody>
      </p:sp>
      <p:sp>
        <p:nvSpPr>
          <p:cNvPr id="243715" name="Rectangle 3"/>
          <p:cNvSpPr>
            <a:spLocks noGrp="1" noChangeArrowheads="1"/>
          </p:cNvSpPr>
          <p:nvPr>
            <p:ph idx="1"/>
          </p:nvPr>
        </p:nvSpPr>
        <p:spPr/>
        <p:txBody>
          <a:bodyPr/>
          <a:lstStyle/>
          <a:p>
            <a:r>
              <a:rPr lang="es-ES" dirty="0"/>
              <a:t>   </a:t>
            </a:r>
            <a:r>
              <a:rPr lang="es-ES" sz="1800" dirty="0">
                <a:solidFill>
                  <a:schemeClr val="tx2"/>
                </a:solidFill>
                <a:effectLst>
                  <a:outerShdw blurRad="38100" dist="38100" dir="2700000" algn="tl">
                    <a:srgbClr val="000000"/>
                  </a:outerShdw>
                </a:effectLst>
              </a:rPr>
              <a:t>Momentos de la Inversión</a:t>
            </a:r>
            <a:r>
              <a:rPr lang="es-ES" sz="1800" dirty="0"/>
              <a:t>:</a:t>
            </a:r>
          </a:p>
          <a:p>
            <a:pPr>
              <a:buFont typeface="Wingdings" pitchFamily="2" charset="2"/>
              <a:buNone/>
            </a:pPr>
            <a:endParaRPr lang="es-ES" sz="1800" dirty="0"/>
          </a:p>
          <a:p>
            <a:pPr>
              <a:buFont typeface="Wingdings" pitchFamily="2" charset="2"/>
              <a:buNone/>
            </a:pPr>
            <a:r>
              <a:rPr lang="es-ES" sz="1800" dirty="0">
                <a:solidFill>
                  <a:schemeClr val="hlink"/>
                </a:solidFill>
                <a:effectLst>
                  <a:outerShdw blurRad="38100" dist="38100" dir="2700000" algn="tl">
                    <a:srgbClr val="000000"/>
                  </a:outerShdw>
                </a:effectLst>
              </a:rPr>
              <a:t>a)</a:t>
            </a:r>
            <a:r>
              <a:rPr lang="es-ES" sz="1800" dirty="0"/>
              <a:t> Inversiones previas a la puesta en marcha</a:t>
            </a:r>
          </a:p>
          <a:p>
            <a:pPr>
              <a:buFont typeface="Wingdings" pitchFamily="2" charset="2"/>
              <a:buNone/>
            </a:pPr>
            <a:r>
              <a:rPr lang="es-ES" sz="1800" dirty="0"/>
              <a:t> </a:t>
            </a:r>
          </a:p>
          <a:p>
            <a:pPr>
              <a:buFont typeface="Wingdings" pitchFamily="2" charset="2"/>
              <a:buNone/>
            </a:pPr>
            <a:r>
              <a:rPr lang="es-ES" sz="1800" dirty="0">
                <a:solidFill>
                  <a:schemeClr val="hlink"/>
                </a:solidFill>
                <a:effectLst>
                  <a:outerShdw blurRad="38100" dist="38100" dir="2700000" algn="tl">
                    <a:srgbClr val="000000"/>
                  </a:outerShdw>
                </a:effectLst>
              </a:rPr>
              <a:t>b)</a:t>
            </a:r>
            <a:r>
              <a:rPr lang="es-ES" sz="1800" dirty="0"/>
              <a:t> Inversiones durante la operación</a:t>
            </a:r>
          </a:p>
        </p:txBody>
      </p:sp>
    </p:spTree>
    <p:extLst>
      <p:ext uri="{BB962C8B-B14F-4D97-AF65-F5344CB8AC3E}">
        <p14:creationId xmlns:p14="http://schemas.microsoft.com/office/powerpoint/2010/main" val="403529391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25707" y="951570"/>
            <a:ext cx="5618094" cy="3481847"/>
          </a:xfrm>
        </p:spPr>
        <p:txBody>
          <a:bodyPr>
            <a:normAutofit/>
          </a:bodyPr>
          <a:lstStyle/>
          <a:p>
            <a:r>
              <a:rPr lang="es-MX" sz="2100" dirty="0"/>
              <a:t>Las inversiones  se clasifican en tres:</a:t>
            </a:r>
          </a:p>
          <a:p>
            <a:endParaRPr lang="es-MX" sz="2100" dirty="0"/>
          </a:p>
          <a:p>
            <a:pPr marL="385763" indent="-385763">
              <a:buAutoNum type="arabicParenR"/>
            </a:pPr>
            <a:r>
              <a:rPr lang="es-MX" sz="2100" b="1" dirty="0"/>
              <a:t>Inversión Fija o Tangible</a:t>
            </a:r>
          </a:p>
          <a:p>
            <a:pPr marL="385763" indent="-385763">
              <a:buAutoNum type="arabicParenR"/>
            </a:pPr>
            <a:endParaRPr lang="es-MX" sz="2100" b="1" dirty="0"/>
          </a:p>
          <a:p>
            <a:pPr marL="385763" indent="-385763">
              <a:buAutoNum type="arabicParenR"/>
            </a:pPr>
            <a:r>
              <a:rPr lang="es-MX" sz="2100" b="1" dirty="0"/>
              <a:t>Inversión Diferida o Intangible</a:t>
            </a:r>
          </a:p>
          <a:p>
            <a:pPr marL="385763" indent="-385763">
              <a:buAutoNum type="arabicParenR"/>
            </a:pPr>
            <a:endParaRPr lang="es-MX" sz="2100" b="1" dirty="0"/>
          </a:p>
          <a:p>
            <a:pPr marL="385763" indent="-385763">
              <a:buAutoNum type="arabicParenR"/>
            </a:pPr>
            <a:r>
              <a:rPr lang="es-MX" sz="2100" b="1" dirty="0"/>
              <a:t>Capital de Trabajo</a:t>
            </a:r>
          </a:p>
        </p:txBody>
      </p:sp>
      <p:sp>
        <p:nvSpPr>
          <p:cNvPr id="3" name="2 Título"/>
          <p:cNvSpPr>
            <a:spLocks noGrp="1"/>
          </p:cNvSpPr>
          <p:nvPr>
            <p:ph type="title"/>
          </p:nvPr>
        </p:nvSpPr>
        <p:spPr>
          <a:xfrm>
            <a:off x="2601901" y="468082"/>
            <a:ext cx="4941899" cy="267464"/>
          </a:xfrm>
        </p:spPr>
        <p:txBody>
          <a:bodyPr>
            <a:normAutofit fontScale="90000"/>
          </a:bodyPr>
          <a:lstStyle/>
          <a:p>
            <a:endParaRPr lang="es-MX" dirty="0"/>
          </a:p>
        </p:txBody>
      </p:sp>
    </p:spTree>
    <p:extLst>
      <p:ext uri="{BB962C8B-B14F-4D97-AF65-F5344CB8AC3E}">
        <p14:creationId xmlns:p14="http://schemas.microsoft.com/office/powerpoint/2010/main" val="2816521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6</a:t>
            </a:fld>
            <a:endParaRPr lang="es-MX"/>
          </a:p>
        </p:txBody>
      </p:sp>
      <p:sp>
        <p:nvSpPr>
          <p:cNvPr id="3" name="Rectángulo 2"/>
          <p:cNvSpPr/>
          <p:nvPr/>
        </p:nvSpPr>
        <p:spPr>
          <a:xfrm>
            <a:off x="1130157" y="1663809"/>
            <a:ext cx="6987827" cy="2308324"/>
          </a:xfrm>
          <a:prstGeom prst="rect">
            <a:avLst/>
          </a:prstGeom>
        </p:spPr>
        <p:txBody>
          <a:bodyPr wrap="square">
            <a:spAutoFit/>
          </a:bodyPr>
          <a:lstStyle/>
          <a:p>
            <a:pPr algn="just"/>
            <a:r>
              <a:rPr lang="es-ES" sz="1800" dirty="0"/>
              <a:t>Es el ladrillo con el cual se construyen los muros de los planes de desarrollo". (Julio </a:t>
            </a:r>
            <a:r>
              <a:rPr lang="es-ES" sz="1800" dirty="0" err="1"/>
              <a:t>Melnick</a:t>
            </a:r>
            <a:r>
              <a:rPr lang="es-ES" sz="1800" dirty="0"/>
              <a:t>)</a:t>
            </a:r>
          </a:p>
          <a:p>
            <a:pPr algn="just"/>
            <a:endParaRPr lang="es-ES" sz="1800" dirty="0"/>
          </a:p>
          <a:p>
            <a:pPr algn="just"/>
            <a:r>
              <a:rPr lang="es-ES" sz="1800" dirty="0"/>
              <a:t>Es la unidad mínima económica de planeación, formada por un conjunto de activi­dades concatenadas, que se suceden, complementan y deciden entre si, la ultima de las cuales es parte importante para la toma de decisio­nes sobre la inversión (</a:t>
            </a:r>
            <a:r>
              <a:rPr lang="es-ES" sz="1800" dirty="0" err="1"/>
              <a:t>Cortazar</a:t>
            </a:r>
            <a:r>
              <a:rPr lang="es-ES" sz="1800" dirty="0"/>
              <a:t>)</a:t>
            </a:r>
          </a:p>
        </p:txBody>
      </p:sp>
    </p:spTree>
    <p:extLst>
      <p:ext uri="{BB962C8B-B14F-4D97-AF65-F5344CB8AC3E}">
        <p14:creationId xmlns:p14="http://schemas.microsoft.com/office/powerpoint/2010/main" val="41502387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925707" y="1148316"/>
            <a:ext cx="6782358" cy="3880884"/>
          </a:xfrm>
        </p:spPr>
        <p:txBody>
          <a:bodyPr>
            <a:normAutofit fontScale="62500" lnSpcReduction="20000"/>
          </a:bodyPr>
          <a:lstStyle/>
          <a:p>
            <a:pPr marL="101600" indent="0" algn="just">
              <a:buNone/>
            </a:pPr>
            <a:r>
              <a:rPr lang="es-MX" sz="2900" dirty="0"/>
              <a:t>Son aquellas  que se realizan en bienes tangibles , se utilizan para garantizar la operación del proyecto  y  no son objeto de comercialización por parte de la empresa y se adquieren para utilizarse  durante su vida útil.</a:t>
            </a:r>
          </a:p>
          <a:p>
            <a:endParaRPr lang="es-MX" sz="2900" dirty="0"/>
          </a:p>
          <a:p>
            <a:pPr marL="101600" indent="0" algn="just">
              <a:buNone/>
            </a:pPr>
            <a:r>
              <a:rPr lang="es-MX" sz="2900" dirty="0"/>
              <a:t>Estos activos fijos, a excepción del terreno, van perdiendo valor a consecuencia de su uso y también  por efecto de la obsolescencia, debido al desarrollo tecnológico. Coste que se ve reflejado en la </a:t>
            </a:r>
            <a:r>
              <a:rPr lang="es-MX" sz="2900" dirty="0">
                <a:solidFill>
                  <a:srgbClr val="C00000"/>
                </a:solidFill>
              </a:rPr>
              <a:t>depreciación</a:t>
            </a:r>
            <a:r>
              <a:rPr lang="es-MX" sz="2900" dirty="0"/>
              <a:t>, por lo que estos  se denominan activos fijos depreciables.</a:t>
            </a:r>
          </a:p>
          <a:p>
            <a:endParaRPr lang="es-MX" sz="2900" dirty="0"/>
          </a:p>
          <a:p>
            <a:pPr marL="0" indent="0" algn="just">
              <a:buNone/>
            </a:pPr>
            <a:r>
              <a:rPr lang="es-MX" sz="2900" dirty="0"/>
              <a:t>Los activos agotables  son recursos naturales como minas, bosques , reservas petroleras entre otros,  que se consumen a tráves del tiempo por efecto de su explotación</a:t>
            </a:r>
            <a:r>
              <a:rPr lang="es-MX" sz="2900" dirty="0" smtClean="0"/>
              <a:t>.</a:t>
            </a:r>
          </a:p>
          <a:p>
            <a:pPr marL="0" indent="0">
              <a:buNone/>
            </a:pPr>
            <a:r>
              <a:rPr lang="es-MX" dirty="0" smtClean="0"/>
              <a:t> </a:t>
            </a:r>
            <a:endParaRPr lang="es-MX" dirty="0"/>
          </a:p>
        </p:txBody>
      </p:sp>
      <p:sp>
        <p:nvSpPr>
          <p:cNvPr id="3" name="2 Título"/>
          <p:cNvSpPr>
            <a:spLocks noGrp="1"/>
          </p:cNvSpPr>
          <p:nvPr>
            <p:ph type="title"/>
          </p:nvPr>
        </p:nvSpPr>
        <p:spPr/>
        <p:txBody>
          <a:bodyPr/>
          <a:lstStyle/>
          <a:p>
            <a:r>
              <a:rPr lang="es-MX" dirty="0" smtClean="0">
                <a:solidFill>
                  <a:schemeClr val="accent3"/>
                </a:solidFill>
              </a:rPr>
              <a:t>Inversiones Fijas:</a:t>
            </a:r>
            <a:endParaRPr lang="es-MX" dirty="0">
              <a:solidFill>
                <a:schemeClr val="accent3"/>
              </a:solidFill>
            </a:endParaRPr>
          </a:p>
        </p:txBody>
      </p:sp>
    </p:spTree>
    <p:extLst>
      <p:ext uri="{BB962C8B-B14F-4D97-AF65-F5344CB8AC3E}">
        <p14:creationId xmlns:p14="http://schemas.microsoft.com/office/powerpoint/2010/main" val="46150648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871701" y="1275606"/>
            <a:ext cx="5672100" cy="3157811"/>
          </a:xfrm>
        </p:spPr>
        <p:txBody>
          <a:bodyPr>
            <a:normAutofit/>
          </a:bodyPr>
          <a:lstStyle/>
          <a:p>
            <a:pPr marL="0" indent="0">
              <a:buNone/>
            </a:pPr>
            <a:r>
              <a:rPr lang="es-MX" dirty="0" smtClean="0"/>
              <a:t>a</a:t>
            </a:r>
            <a:r>
              <a:rPr lang="es-MX" sz="1500" dirty="0"/>
              <a:t>) Terrenos</a:t>
            </a:r>
          </a:p>
          <a:p>
            <a:pPr marL="0" indent="0">
              <a:buNone/>
            </a:pPr>
            <a:endParaRPr lang="es-MX" sz="1500" dirty="0"/>
          </a:p>
          <a:p>
            <a:pPr marL="0" indent="0">
              <a:buNone/>
            </a:pPr>
            <a:r>
              <a:rPr lang="es-MX" sz="1500" dirty="0"/>
              <a:t>b) Construcciones y obras civiles</a:t>
            </a:r>
          </a:p>
          <a:p>
            <a:pPr marL="0" indent="0">
              <a:buNone/>
            </a:pPr>
            <a:endParaRPr lang="es-MX" sz="1500" dirty="0"/>
          </a:p>
          <a:p>
            <a:pPr marL="0" indent="0">
              <a:buNone/>
            </a:pPr>
            <a:r>
              <a:rPr lang="es-MX" sz="1500" dirty="0"/>
              <a:t>c) Maquinaria y equipo</a:t>
            </a:r>
          </a:p>
          <a:p>
            <a:pPr marL="0" indent="0">
              <a:buNone/>
            </a:pPr>
            <a:endParaRPr lang="es-MX" sz="1500" dirty="0"/>
          </a:p>
          <a:p>
            <a:pPr marL="0" indent="0">
              <a:buNone/>
            </a:pPr>
            <a:r>
              <a:rPr lang="es-MX" sz="1500" dirty="0"/>
              <a:t>d) Vehículos</a:t>
            </a:r>
          </a:p>
          <a:p>
            <a:pPr marL="0" indent="0">
              <a:buNone/>
            </a:pPr>
            <a:endParaRPr lang="es-MX" sz="1500" dirty="0"/>
          </a:p>
          <a:p>
            <a:pPr marL="0" indent="0">
              <a:buNone/>
            </a:pPr>
            <a:r>
              <a:rPr lang="es-MX" sz="1500" dirty="0"/>
              <a:t>e) Muebles</a:t>
            </a:r>
          </a:p>
          <a:p>
            <a:pPr marL="385763" indent="-385763">
              <a:buAutoNum type="alphaLcParenR"/>
            </a:pPr>
            <a:endParaRPr lang="es-MX" dirty="0"/>
          </a:p>
        </p:txBody>
      </p:sp>
      <p:sp>
        <p:nvSpPr>
          <p:cNvPr id="3" name="2 Título"/>
          <p:cNvSpPr>
            <a:spLocks noGrp="1"/>
          </p:cNvSpPr>
          <p:nvPr>
            <p:ph type="title"/>
          </p:nvPr>
        </p:nvSpPr>
        <p:spPr/>
        <p:txBody>
          <a:bodyPr/>
          <a:lstStyle/>
          <a:p>
            <a:r>
              <a:rPr lang="es-MX" dirty="0" smtClean="0">
                <a:solidFill>
                  <a:schemeClr val="accent3"/>
                </a:solidFill>
              </a:rPr>
              <a:t>Ejemplos de  inversión fija:</a:t>
            </a:r>
            <a:endParaRPr lang="es-MX" dirty="0">
              <a:solidFill>
                <a:schemeClr val="accent3"/>
              </a:solidFill>
            </a:endParaRPr>
          </a:p>
        </p:txBody>
      </p:sp>
    </p:spTree>
    <p:extLst>
      <p:ext uri="{BB962C8B-B14F-4D97-AF65-F5344CB8AC3E}">
        <p14:creationId xmlns:p14="http://schemas.microsoft.com/office/powerpoint/2010/main" val="373419999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087725" y="1059582"/>
            <a:ext cx="5456076" cy="3373835"/>
          </a:xfrm>
        </p:spPr>
        <p:txBody>
          <a:bodyPr/>
          <a:lstStyle/>
          <a:p>
            <a:pPr algn="just"/>
            <a:endParaRPr lang="es-MX" dirty="0" smtClean="0"/>
          </a:p>
          <a:p>
            <a:pPr algn="just"/>
            <a:r>
              <a:rPr lang="es-MX" sz="1800" dirty="0"/>
              <a:t>Son aquellas que se hacen sobre la compra de servicios o derechos que son necesarios para la puesta en marcha  del proyecto; tales como: los estudios técnicos, económicos, jurídicos los gastos de organización,  los gastos de montaje, ensayos y puestas en marcha y patentes, los gastos por capacitación y entrenamiento de personal, gastos financieros durante la instalación</a:t>
            </a:r>
            <a:r>
              <a:rPr lang="es-MX" dirty="0" smtClean="0"/>
              <a:t>.</a:t>
            </a:r>
            <a:endParaRPr lang="es-MX" dirty="0"/>
          </a:p>
        </p:txBody>
      </p:sp>
      <p:sp>
        <p:nvSpPr>
          <p:cNvPr id="3" name="2 Título"/>
          <p:cNvSpPr>
            <a:spLocks noGrp="1"/>
          </p:cNvSpPr>
          <p:nvPr>
            <p:ph type="title"/>
          </p:nvPr>
        </p:nvSpPr>
        <p:spPr/>
        <p:txBody>
          <a:bodyPr/>
          <a:lstStyle/>
          <a:p>
            <a:r>
              <a:rPr lang="es-MX" dirty="0" smtClean="0">
                <a:solidFill>
                  <a:schemeClr val="accent3"/>
                </a:solidFill>
              </a:rPr>
              <a:t>Inversiones Diferidas</a:t>
            </a:r>
            <a:endParaRPr lang="es-MX" dirty="0">
              <a:solidFill>
                <a:schemeClr val="accent3"/>
              </a:solidFill>
            </a:endParaRPr>
          </a:p>
        </p:txBody>
      </p:sp>
    </p:spTree>
    <p:extLst>
      <p:ext uri="{BB962C8B-B14F-4D97-AF65-F5344CB8AC3E}">
        <p14:creationId xmlns:p14="http://schemas.microsoft.com/office/powerpoint/2010/main" val="4043183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99812" y="1329612"/>
            <a:ext cx="4943989" cy="3103805"/>
          </a:xfrm>
        </p:spPr>
        <p:txBody>
          <a:bodyPr>
            <a:normAutofit/>
          </a:bodyPr>
          <a:lstStyle/>
          <a:p>
            <a:pPr algn="just"/>
            <a:r>
              <a:rPr lang="es-MX" sz="1800" dirty="0"/>
              <a:t>Se refiere al conjunto de recursos necesarios, en forma de activos corrientes, para la operación normal del proyecto durante un ciclo productivo, esto es , el proceso que se inicia con el primer desembolso para adquirir los insumos de la operación y finaliza cuando los insumos  transformados en producto son vendidos y el monto de  la venta permite comprar otros insumos.</a:t>
            </a:r>
          </a:p>
        </p:txBody>
      </p:sp>
      <p:sp>
        <p:nvSpPr>
          <p:cNvPr id="3" name="2 Título"/>
          <p:cNvSpPr>
            <a:spLocks noGrp="1"/>
          </p:cNvSpPr>
          <p:nvPr>
            <p:ph type="title"/>
          </p:nvPr>
        </p:nvSpPr>
        <p:spPr/>
        <p:txBody>
          <a:bodyPr/>
          <a:lstStyle/>
          <a:p>
            <a:r>
              <a:rPr lang="es-MX" dirty="0" smtClean="0">
                <a:solidFill>
                  <a:schemeClr val="accent3"/>
                </a:solidFill>
              </a:rPr>
              <a:t>Capital de Trabajo</a:t>
            </a:r>
            <a:endParaRPr lang="es-MX" dirty="0">
              <a:solidFill>
                <a:schemeClr val="accent3"/>
              </a:solidFill>
            </a:endParaRPr>
          </a:p>
        </p:txBody>
      </p:sp>
    </p:spTree>
    <p:extLst>
      <p:ext uri="{BB962C8B-B14F-4D97-AF65-F5344CB8AC3E}">
        <p14:creationId xmlns:p14="http://schemas.microsoft.com/office/powerpoint/2010/main" val="20960170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buNone/>
            </a:pPr>
            <a:r>
              <a:rPr lang="es-MX" sz="2400" dirty="0"/>
              <a:t>a) Efectivo y bancos</a:t>
            </a:r>
          </a:p>
          <a:p>
            <a:pPr marL="0" indent="0">
              <a:buNone/>
            </a:pPr>
            <a:r>
              <a:rPr lang="es-MX" sz="2400" dirty="0"/>
              <a:t>b) Inventario de materia prima y materiales</a:t>
            </a:r>
          </a:p>
          <a:p>
            <a:pPr marL="0" indent="0">
              <a:buNone/>
            </a:pPr>
            <a:r>
              <a:rPr lang="es-MX" sz="2400" dirty="0"/>
              <a:t>c) Productos en proceso</a:t>
            </a:r>
          </a:p>
          <a:p>
            <a:pPr marL="0" indent="0">
              <a:buNone/>
            </a:pPr>
            <a:r>
              <a:rPr lang="es-MX" sz="2400" dirty="0"/>
              <a:t>d) Inventario de productos terminados</a:t>
            </a:r>
          </a:p>
          <a:p>
            <a:pPr marL="0" indent="0">
              <a:buNone/>
            </a:pPr>
            <a:r>
              <a:rPr lang="es-MX" sz="2400" dirty="0"/>
              <a:t>e) Cuentas por cobrar</a:t>
            </a:r>
          </a:p>
          <a:p>
            <a:pPr marL="0" indent="0">
              <a:buNone/>
            </a:pPr>
            <a:r>
              <a:rPr lang="es-MX" sz="2400" dirty="0"/>
              <a:t>f) Cuentas por pagar</a:t>
            </a:r>
          </a:p>
          <a:p>
            <a:pPr marL="0" indent="0">
              <a:buNone/>
            </a:pPr>
            <a:endParaRPr lang="es-MX" dirty="0" smtClean="0"/>
          </a:p>
          <a:p>
            <a:endParaRPr lang="es-MX" dirty="0"/>
          </a:p>
        </p:txBody>
      </p:sp>
      <p:sp>
        <p:nvSpPr>
          <p:cNvPr id="3" name="2 Título"/>
          <p:cNvSpPr>
            <a:spLocks noGrp="1"/>
          </p:cNvSpPr>
          <p:nvPr>
            <p:ph type="title"/>
          </p:nvPr>
        </p:nvSpPr>
        <p:spPr/>
        <p:txBody>
          <a:bodyPr/>
          <a:lstStyle/>
          <a:p>
            <a:r>
              <a:rPr lang="es-MX" dirty="0" smtClean="0">
                <a:solidFill>
                  <a:schemeClr val="accent3"/>
                </a:solidFill>
              </a:rPr>
              <a:t>Componentes del capital de trabajo:</a:t>
            </a:r>
            <a:endParaRPr lang="es-MX" dirty="0">
              <a:solidFill>
                <a:schemeClr val="accent3"/>
              </a:solidFill>
            </a:endParaRPr>
          </a:p>
        </p:txBody>
      </p:sp>
    </p:spTree>
    <p:extLst>
      <p:ext uri="{BB962C8B-B14F-4D97-AF65-F5344CB8AC3E}">
        <p14:creationId xmlns:p14="http://schemas.microsoft.com/office/powerpoint/2010/main" val="302672421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485900" y="114300"/>
            <a:ext cx="6172200" cy="459228"/>
          </a:xfrm>
        </p:spPr>
        <p:txBody>
          <a:bodyPr>
            <a:normAutofit fontScale="90000"/>
          </a:bodyPr>
          <a:lstStyle/>
          <a:p>
            <a:r>
              <a:rPr lang="es-MX" dirty="0" smtClean="0">
                <a:solidFill>
                  <a:schemeClr val="accent2"/>
                </a:solidFill>
              </a:rPr>
              <a:t>Depreciación y amortización</a:t>
            </a:r>
            <a:endParaRPr lang="es-MX" dirty="0">
              <a:solidFill>
                <a:schemeClr val="accent2"/>
              </a:solidFill>
            </a:endParaRPr>
          </a:p>
        </p:txBody>
      </p:sp>
      <p:sp>
        <p:nvSpPr>
          <p:cNvPr id="2" name="Marcador de contenido 1"/>
          <p:cNvSpPr>
            <a:spLocks noGrp="1"/>
          </p:cNvSpPr>
          <p:nvPr>
            <p:ph idx="1"/>
          </p:nvPr>
        </p:nvSpPr>
        <p:spPr>
          <a:xfrm>
            <a:off x="1485900" y="735546"/>
            <a:ext cx="7200900" cy="4407954"/>
          </a:xfrm>
        </p:spPr>
        <p:txBody>
          <a:bodyPr>
            <a:normAutofit lnSpcReduction="10000"/>
          </a:bodyPr>
          <a:lstStyle/>
          <a:p>
            <a:pPr marL="101600" indent="0" algn="just">
              <a:buNone/>
            </a:pPr>
            <a:r>
              <a:rPr lang="es-ES" sz="1425" dirty="0"/>
              <a:t>La depreciación y la amortizaciones el reconocimiento contable de la pérdida de valor de un activo ya sea por el paso del tiempo, como por su utilización, precisa el  desgaste y/o agotamiento que sufre todo activo al ser utilizado por la empresa.</a:t>
            </a:r>
          </a:p>
          <a:p>
            <a:pPr algn="just"/>
            <a:endParaRPr lang="es-MX" sz="1425" dirty="0"/>
          </a:p>
          <a:p>
            <a:pPr marL="101600" indent="0" algn="just">
              <a:buNone/>
            </a:pPr>
            <a:r>
              <a:rPr lang="es-ES" sz="1425" dirty="0"/>
              <a:t>¿</a:t>
            </a:r>
            <a:r>
              <a:rPr lang="es-ES" sz="1425" dirty="0" smtClean="0"/>
              <a:t>Peo </a:t>
            </a:r>
            <a:r>
              <a:rPr lang="es-ES" sz="1425" dirty="0"/>
              <a:t>qué diferencia hay entre un concepto y </a:t>
            </a:r>
            <a:r>
              <a:rPr lang="es-ES" sz="1425" dirty="0" smtClean="0"/>
              <a:t>otro?</a:t>
            </a:r>
            <a:endParaRPr lang="es-MX" sz="1425" dirty="0" smtClean="0"/>
          </a:p>
          <a:p>
            <a:pPr marL="101600" indent="0" algn="just">
              <a:buNone/>
            </a:pPr>
            <a:r>
              <a:rPr lang="es-ES" sz="1425" dirty="0"/>
              <a:t>En realidad no hay mayor diferencia, puesto que el objetivo y hasta las metodologías y procedimientos de los dos, son básicamente iguales. La única diferencia importante a resaltar, es el tipo de activo sobre el que se aplica cada concepto. Mientras la depreciación hace referencia exclusivamente a los </a:t>
            </a:r>
            <a:r>
              <a:rPr lang="es-ES" sz="1425" dirty="0">
                <a:hlinkClick r:id="rId2"/>
              </a:rPr>
              <a:t>activos fijos</a:t>
            </a:r>
            <a:r>
              <a:rPr lang="es-ES" sz="1425" dirty="0"/>
              <a:t>, la amortización hace referencia a los </a:t>
            </a:r>
            <a:r>
              <a:rPr lang="es-ES" sz="1425" dirty="0">
                <a:hlinkClick r:id="rId3"/>
              </a:rPr>
              <a:t>activos intangibles</a:t>
            </a:r>
            <a:r>
              <a:rPr lang="es-ES" sz="1425" dirty="0"/>
              <a:t> y a los activos diferidos.</a:t>
            </a:r>
            <a:endParaRPr lang="es-MX" sz="1425" dirty="0"/>
          </a:p>
          <a:p>
            <a:pPr marL="101600" indent="0" algn="just">
              <a:buNone/>
            </a:pPr>
            <a:r>
              <a:rPr lang="es-ES" sz="1425" dirty="0" smtClean="0"/>
              <a:t>Otra </a:t>
            </a:r>
            <a:r>
              <a:rPr lang="es-ES" sz="1425" dirty="0"/>
              <a:t>diferencia es que para la depreciación, la ley ha fijado de forma expresa la </a:t>
            </a:r>
            <a:r>
              <a:rPr lang="es-ES" sz="1425" dirty="0">
                <a:hlinkClick r:id="rId4"/>
              </a:rPr>
              <a:t>vida útil</a:t>
            </a:r>
            <a:r>
              <a:rPr lang="es-ES" sz="1425" dirty="0"/>
              <a:t> de cada uno de ellos, mientras que los intangibles y los activos diferidos, se amortizan según la naturaleza y condiciones de cada uno de ellos, y en por lo general el nivel de amortización se fija según el criterio del </a:t>
            </a:r>
            <a:r>
              <a:rPr lang="es-ES" sz="1425" dirty="0">
                <a:hlinkClick r:id="rId5"/>
              </a:rPr>
              <a:t>comerciante</a:t>
            </a:r>
            <a:r>
              <a:rPr lang="es-ES" sz="1425" dirty="0"/>
              <a:t> o empresa</a:t>
            </a:r>
            <a:endParaRPr lang="es-MX" sz="1425" dirty="0"/>
          </a:p>
          <a:p>
            <a:pPr marL="101600" indent="0" algn="just">
              <a:buNone/>
            </a:pPr>
            <a:r>
              <a:rPr lang="es-ES" sz="1425" dirty="0"/>
              <a:t>En la amortización de los activos intangibles, diferente a la </a:t>
            </a:r>
            <a:r>
              <a:rPr lang="es-ES" sz="1425" dirty="0">
                <a:hlinkClick r:id="rId6"/>
              </a:rPr>
              <a:t>depreciación</a:t>
            </a:r>
            <a:r>
              <a:rPr lang="es-ES" sz="1425" dirty="0"/>
              <a:t> de activos fijos, no tienen una vida útil definida, por lo que </a:t>
            </a:r>
            <a:r>
              <a:rPr lang="es-ES" sz="1425" b="1" dirty="0"/>
              <a:t>cada empresa deberá determinar la vida útil de su intangible </a:t>
            </a:r>
            <a:r>
              <a:rPr lang="es-ES" sz="1425" dirty="0"/>
              <a:t>considerando que ésta debe ser la menor entre la vida útil estimada y la duración de su respaldo legal.</a:t>
            </a:r>
            <a:endParaRPr lang="es-MX" sz="1425" dirty="0"/>
          </a:p>
          <a:p>
            <a:endParaRPr lang="es-MX" dirty="0" smtClean="0">
              <a:solidFill>
                <a:schemeClr val="tx2"/>
              </a:solidFill>
            </a:endParaRPr>
          </a:p>
        </p:txBody>
      </p:sp>
    </p:spTree>
    <p:extLst>
      <p:ext uri="{BB962C8B-B14F-4D97-AF65-F5344CB8AC3E}">
        <p14:creationId xmlns:p14="http://schemas.microsoft.com/office/powerpoint/2010/main" val="191914701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es-MX" dirty="0" smtClean="0">
                <a:solidFill>
                  <a:schemeClr val="accent2"/>
                </a:solidFill>
              </a:rPr>
              <a:t>Calculo de  depreciación y amortización</a:t>
            </a:r>
            <a:endParaRPr lang="es-MX" dirty="0">
              <a:solidFill>
                <a:schemeClr val="accent2"/>
              </a:solidFill>
            </a:endParaRPr>
          </a:p>
        </p:txBody>
      </p:sp>
      <p:sp>
        <p:nvSpPr>
          <p:cNvPr id="2" name="Marcador de contenido 1"/>
          <p:cNvSpPr>
            <a:spLocks noGrp="1"/>
          </p:cNvSpPr>
          <p:nvPr>
            <p:ph idx="1"/>
          </p:nvPr>
        </p:nvSpPr>
        <p:spPr>
          <a:xfrm>
            <a:off x="2901875" y="1033400"/>
            <a:ext cx="5838088" cy="3267300"/>
          </a:xfrm>
        </p:spPr>
        <p:txBody>
          <a:bodyPr>
            <a:normAutofit fontScale="92500" lnSpcReduction="20000"/>
          </a:bodyPr>
          <a:lstStyle/>
          <a:p>
            <a:endParaRPr lang="es-MX" dirty="0">
              <a:solidFill>
                <a:schemeClr val="tx2"/>
              </a:solidFill>
            </a:endParaRPr>
          </a:p>
          <a:p>
            <a:r>
              <a:rPr lang="es-MX" dirty="0">
                <a:solidFill>
                  <a:schemeClr val="tx2">
                    <a:lumMod val="50000"/>
                  </a:schemeClr>
                </a:solidFill>
              </a:rPr>
              <a:t>Método de la línea recta</a:t>
            </a:r>
            <a:r>
              <a:rPr lang="es-MX" dirty="0" smtClean="0">
                <a:solidFill>
                  <a:schemeClr val="tx2"/>
                </a:solidFill>
              </a:rPr>
              <a:t>:</a:t>
            </a:r>
          </a:p>
          <a:p>
            <a:endParaRPr lang="es-MX" dirty="0">
              <a:solidFill>
                <a:schemeClr val="tx2"/>
              </a:solidFill>
            </a:endParaRPr>
          </a:p>
          <a:p>
            <a:pPr marL="0" indent="0" algn="ctr">
              <a:buNone/>
            </a:pPr>
            <a:r>
              <a:rPr lang="es-MX" dirty="0" smtClean="0">
                <a:solidFill>
                  <a:schemeClr val="accent2"/>
                </a:solidFill>
              </a:rPr>
              <a:t>Depreciación</a:t>
            </a:r>
            <a:r>
              <a:rPr lang="es-MX" dirty="0" smtClean="0">
                <a:solidFill>
                  <a:schemeClr val="tx2"/>
                </a:solidFill>
              </a:rPr>
              <a:t> </a:t>
            </a:r>
            <a:r>
              <a:rPr lang="es-MX" dirty="0">
                <a:solidFill>
                  <a:schemeClr val="tx1"/>
                </a:solidFill>
              </a:rPr>
              <a:t>=  </a:t>
            </a:r>
            <a:r>
              <a:rPr lang="es-MX" u="sng" dirty="0">
                <a:solidFill>
                  <a:schemeClr val="tx1"/>
                </a:solidFill>
              </a:rPr>
              <a:t>valor total del activo</a:t>
            </a:r>
          </a:p>
          <a:p>
            <a:pPr marL="0" indent="0" algn="ctr">
              <a:buNone/>
            </a:pPr>
            <a:r>
              <a:rPr lang="es-MX" dirty="0">
                <a:solidFill>
                  <a:schemeClr val="tx1"/>
                </a:solidFill>
              </a:rPr>
              <a:t>   número de años de vida útil del </a:t>
            </a:r>
            <a:r>
              <a:rPr lang="es-MX" dirty="0" smtClean="0">
                <a:solidFill>
                  <a:schemeClr val="tx1"/>
                </a:solidFill>
              </a:rPr>
              <a:t>activo fijados contablemente</a:t>
            </a:r>
            <a:r>
              <a:rPr lang="es-MX" dirty="0" smtClean="0">
                <a:solidFill>
                  <a:schemeClr val="tx2"/>
                </a:solidFill>
              </a:rPr>
              <a:t>.</a:t>
            </a:r>
            <a:endParaRPr lang="es-MX" dirty="0">
              <a:solidFill>
                <a:schemeClr val="tx2"/>
              </a:solidFill>
            </a:endParaRPr>
          </a:p>
          <a:p>
            <a:endParaRPr lang="es-MX" dirty="0" smtClean="0">
              <a:solidFill>
                <a:schemeClr val="tx2"/>
              </a:solidFill>
            </a:endParaRPr>
          </a:p>
          <a:p>
            <a:pPr marL="0" indent="0" algn="ctr">
              <a:buNone/>
            </a:pPr>
            <a:r>
              <a:rPr lang="es-MX" dirty="0" smtClean="0">
                <a:solidFill>
                  <a:schemeClr val="accent2"/>
                </a:solidFill>
              </a:rPr>
              <a:t>Amortización</a:t>
            </a:r>
            <a:r>
              <a:rPr lang="es-MX" dirty="0" smtClean="0">
                <a:solidFill>
                  <a:schemeClr val="tx2"/>
                </a:solidFill>
              </a:rPr>
              <a:t> </a:t>
            </a:r>
            <a:r>
              <a:rPr lang="es-MX" dirty="0">
                <a:solidFill>
                  <a:schemeClr val="tx1"/>
                </a:solidFill>
              </a:rPr>
              <a:t>=  </a:t>
            </a:r>
            <a:r>
              <a:rPr lang="es-MX" u="sng" dirty="0">
                <a:solidFill>
                  <a:schemeClr val="tx1"/>
                </a:solidFill>
              </a:rPr>
              <a:t>valor total del activo</a:t>
            </a:r>
          </a:p>
          <a:p>
            <a:pPr marL="0" indent="0" algn="ctr">
              <a:buNone/>
            </a:pPr>
            <a:r>
              <a:rPr lang="es-MX" dirty="0">
                <a:solidFill>
                  <a:schemeClr val="tx1"/>
                </a:solidFill>
              </a:rPr>
              <a:t>   número de años de vida útil del </a:t>
            </a:r>
            <a:r>
              <a:rPr lang="es-MX" dirty="0" smtClean="0">
                <a:solidFill>
                  <a:schemeClr val="tx1"/>
                </a:solidFill>
              </a:rPr>
              <a:t>activo definidos por el empresario</a:t>
            </a:r>
            <a:r>
              <a:rPr lang="es-MX" dirty="0" smtClean="0">
                <a:solidFill>
                  <a:schemeClr val="tx2"/>
                </a:solidFill>
              </a:rPr>
              <a:t>.</a:t>
            </a:r>
            <a:endParaRPr lang="es-MX" dirty="0">
              <a:solidFill>
                <a:schemeClr val="tx2"/>
              </a:solidFill>
            </a:endParaRPr>
          </a:p>
          <a:p>
            <a:pPr marL="0" indent="0">
              <a:buNone/>
            </a:pPr>
            <a:endParaRPr lang="es-MX" dirty="0">
              <a:solidFill>
                <a:schemeClr val="tx2"/>
              </a:solidFill>
            </a:endParaRPr>
          </a:p>
        </p:txBody>
      </p:sp>
    </p:spTree>
    <p:extLst>
      <p:ext uri="{BB962C8B-B14F-4D97-AF65-F5344CB8AC3E}">
        <p14:creationId xmlns:p14="http://schemas.microsoft.com/office/powerpoint/2010/main" val="18828871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n-GB" dirty="0" smtClean="0">
                <a:solidFill>
                  <a:schemeClr val="accent2"/>
                </a:solidFill>
              </a:rPr>
              <a:t>Presupuesto de </a:t>
            </a:r>
            <a:r>
              <a:rPr lang="en-GB" dirty="0" err="1" smtClean="0">
                <a:solidFill>
                  <a:schemeClr val="accent2"/>
                </a:solidFill>
              </a:rPr>
              <a:t>costos</a:t>
            </a:r>
            <a:r>
              <a:rPr lang="en-GB" dirty="0" smtClean="0">
                <a:solidFill>
                  <a:schemeClr val="accent2"/>
                </a:solidFill>
              </a:rPr>
              <a:t> (</a:t>
            </a:r>
            <a:r>
              <a:rPr lang="en-GB" dirty="0" err="1" smtClean="0">
                <a:solidFill>
                  <a:schemeClr val="accent2"/>
                </a:solidFill>
              </a:rPr>
              <a:t>Clasificación</a:t>
            </a:r>
            <a:r>
              <a:rPr lang="en-GB" dirty="0" smtClean="0">
                <a:solidFill>
                  <a:schemeClr val="accent2"/>
                </a:solidFill>
              </a:rPr>
              <a:t>)</a:t>
            </a:r>
            <a:endParaRPr lang="en-GB" dirty="0">
              <a:solidFill>
                <a:schemeClr val="accent2"/>
              </a:solidFill>
            </a:endParaRPr>
          </a:p>
        </p:txBody>
      </p:sp>
      <p:sp>
        <p:nvSpPr>
          <p:cNvPr id="2" name="1 Marcador de contenido"/>
          <p:cNvSpPr>
            <a:spLocks noGrp="1"/>
          </p:cNvSpPr>
          <p:nvPr>
            <p:ph idx="1"/>
          </p:nvPr>
        </p:nvSpPr>
        <p:spPr>
          <a:xfrm>
            <a:off x="2901874" y="1033400"/>
            <a:ext cx="6008209" cy="3267300"/>
          </a:xfrm>
        </p:spPr>
        <p:txBody>
          <a:bodyPr>
            <a:normAutofit fontScale="70000" lnSpcReduction="20000"/>
          </a:bodyPr>
          <a:lstStyle/>
          <a:p>
            <a:pPr marL="0" indent="0">
              <a:buNone/>
            </a:pPr>
            <a:endParaRPr lang="en-GB" dirty="0" smtClean="0">
              <a:solidFill>
                <a:schemeClr val="tx1"/>
              </a:solidFill>
            </a:endParaRPr>
          </a:p>
          <a:p>
            <a:pPr marL="0" indent="0">
              <a:buNone/>
            </a:pPr>
            <a:endParaRPr lang="en-GB" dirty="0">
              <a:solidFill>
                <a:schemeClr val="accent2"/>
              </a:solidFill>
            </a:endParaRPr>
          </a:p>
          <a:p>
            <a:pPr marL="385763" indent="-385763" algn="just">
              <a:buAutoNum type="alphaLcParenR"/>
            </a:pPr>
            <a:r>
              <a:rPr lang="en-GB" dirty="0" err="1" smtClean="0"/>
              <a:t>Costos</a:t>
            </a:r>
            <a:r>
              <a:rPr lang="en-GB" dirty="0" smtClean="0"/>
              <a:t> de </a:t>
            </a:r>
            <a:r>
              <a:rPr lang="en-GB" dirty="0" err="1" smtClean="0"/>
              <a:t>Fabricación</a:t>
            </a:r>
            <a:r>
              <a:rPr lang="en-GB" dirty="0" smtClean="0"/>
              <a:t> (</a:t>
            </a:r>
            <a:r>
              <a:rPr lang="en-GB" dirty="0" err="1" smtClean="0"/>
              <a:t>directos</a:t>
            </a:r>
            <a:r>
              <a:rPr lang="en-GB" dirty="0" smtClean="0"/>
              <a:t>); </a:t>
            </a:r>
            <a:r>
              <a:rPr lang="en-GB" dirty="0" err="1" smtClean="0"/>
              <a:t>gastos</a:t>
            </a:r>
            <a:r>
              <a:rPr lang="en-GB" dirty="0" smtClean="0"/>
              <a:t> de </a:t>
            </a:r>
            <a:r>
              <a:rPr lang="en-GB" dirty="0" err="1" smtClean="0"/>
              <a:t>fabricación</a:t>
            </a:r>
            <a:r>
              <a:rPr lang="en-GB" dirty="0" smtClean="0"/>
              <a:t> (</a:t>
            </a:r>
            <a:r>
              <a:rPr lang="en-GB" dirty="0" err="1" smtClean="0"/>
              <a:t>indirectos</a:t>
            </a:r>
            <a:r>
              <a:rPr lang="en-GB" dirty="0" smtClean="0"/>
              <a:t>); </a:t>
            </a:r>
            <a:r>
              <a:rPr lang="en-GB" dirty="0" err="1" smtClean="0"/>
              <a:t>otros</a:t>
            </a:r>
            <a:r>
              <a:rPr lang="en-GB" dirty="0" smtClean="0"/>
              <a:t> </a:t>
            </a:r>
            <a:r>
              <a:rPr lang="en-GB" dirty="0" err="1" smtClean="0"/>
              <a:t>gastos</a:t>
            </a:r>
            <a:r>
              <a:rPr lang="en-GB" dirty="0" smtClean="0"/>
              <a:t> de </a:t>
            </a:r>
            <a:r>
              <a:rPr lang="en-GB" dirty="0" err="1" smtClean="0"/>
              <a:t>fabricación</a:t>
            </a:r>
            <a:r>
              <a:rPr lang="en-GB" dirty="0" smtClean="0"/>
              <a:t> (</a:t>
            </a:r>
            <a:r>
              <a:rPr lang="en-GB" dirty="0" err="1" smtClean="0"/>
              <a:t>depreciación</a:t>
            </a:r>
            <a:r>
              <a:rPr lang="en-GB" dirty="0" smtClean="0"/>
              <a:t>, </a:t>
            </a:r>
            <a:r>
              <a:rPr lang="en-GB" dirty="0" err="1" smtClean="0"/>
              <a:t>amortización</a:t>
            </a:r>
            <a:r>
              <a:rPr lang="en-GB" dirty="0" smtClean="0"/>
              <a:t>, etc.)</a:t>
            </a:r>
          </a:p>
          <a:p>
            <a:pPr marL="385763" indent="-385763">
              <a:buAutoNum type="alphaLcParenR"/>
            </a:pPr>
            <a:endParaRPr lang="en-GB" dirty="0" smtClean="0"/>
          </a:p>
          <a:p>
            <a:pPr marL="385763" indent="-385763" algn="just">
              <a:buAutoNum type="alphaLcParenR"/>
            </a:pPr>
            <a:r>
              <a:rPr lang="en-GB" dirty="0" err="1" smtClean="0"/>
              <a:t>Costos</a:t>
            </a:r>
            <a:r>
              <a:rPr lang="en-GB" dirty="0" smtClean="0"/>
              <a:t>  </a:t>
            </a:r>
            <a:r>
              <a:rPr lang="en-GB" dirty="0" err="1" smtClean="0"/>
              <a:t>Administrativos</a:t>
            </a:r>
            <a:r>
              <a:rPr lang="en-GB" dirty="0"/>
              <a:t> </a:t>
            </a:r>
            <a:r>
              <a:rPr lang="en-GB" dirty="0" smtClean="0"/>
              <a:t> (</a:t>
            </a:r>
            <a:r>
              <a:rPr lang="en-GB" dirty="0" err="1" smtClean="0"/>
              <a:t>sueldos</a:t>
            </a:r>
            <a:r>
              <a:rPr lang="en-GB" dirty="0" smtClean="0"/>
              <a:t>, </a:t>
            </a:r>
            <a:r>
              <a:rPr lang="en-GB" dirty="0" err="1" smtClean="0"/>
              <a:t>prestaciones</a:t>
            </a:r>
            <a:r>
              <a:rPr lang="en-GB" dirty="0" smtClean="0"/>
              <a:t>, </a:t>
            </a:r>
            <a:r>
              <a:rPr lang="en-GB" dirty="0" err="1" smtClean="0"/>
              <a:t>depreciaciones</a:t>
            </a:r>
            <a:r>
              <a:rPr lang="en-GB" dirty="0" smtClean="0"/>
              <a:t>, </a:t>
            </a:r>
            <a:r>
              <a:rPr lang="en-GB" dirty="0" err="1" smtClean="0"/>
              <a:t>amortizaciones</a:t>
            </a:r>
            <a:r>
              <a:rPr lang="en-GB" dirty="0" smtClean="0"/>
              <a:t>, </a:t>
            </a:r>
            <a:r>
              <a:rPr lang="en-GB" dirty="0" err="1" smtClean="0"/>
              <a:t>seguros</a:t>
            </a:r>
            <a:r>
              <a:rPr lang="en-GB" dirty="0" smtClean="0"/>
              <a:t>, </a:t>
            </a:r>
            <a:r>
              <a:rPr lang="en-GB" dirty="0" err="1" smtClean="0"/>
              <a:t>impuestos</a:t>
            </a:r>
            <a:r>
              <a:rPr lang="en-GB" dirty="0" smtClean="0"/>
              <a:t> </a:t>
            </a:r>
            <a:r>
              <a:rPr lang="en-GB" dirty="0" err="1" smtClean="0"/>
              <a:t>otros</a:t>
            </a:r>
            <a:r>
              <a:rPr lang="en-GB" dirty="0" smtClean="0"/>
              <a:t>)</a:t>
            </a:r>
          </a:p>
          <a:p>
            <a:pPr marL="385763" indent="-385763">
              <a:buAutoNum type="alphaLcParenR"/>
            </a:pPr>
            <a:endParaRPr lang="en-GB" dirty="0" smtClean="0"/>
          </a:p>
          <a:p>
            <a:pPr marL="385763" indent="-385763">
              <a:buAutoNum type="alphaLcParenR"/>
            </a:pPr>
            <a:r>
              <a:rPr lang="en-GB" dirty="0" err="1" smtClean="0"/>
              <a:t>Costo</a:t>
            </a:r>
            <a:r>
              <a:rPr lang="en-GB" dirty="0" smtClean="0"/>
              <a:t> de </a:t>
            </a:r>
            <a:r>
              <a:rPr lang="en-GB" dirty="0" err="1" smtClean="0"/>
              <a:t>Ventas</a:t>
            </a:r>
            <a:r>
              <a:rPr lang="en-GB" dirty="0" smtClean="0"/>
              <a:t> (</a:t>
            </a:r>
            <a:r>
              <a:rPr lang="en-GB" dirty="0" err="1" smtClean="0"/>
              <a:t>gastos</a:t>
            </a:r>
            <a:r>
              <a:rPr lang="en-GB" dirty="0" smtClean="0"/>
              <a:t> de </a:t>
            </a:r>
            <a:r>
              <a:rPr lang="en-GB" dirty="0" err="1" smtClean="0"/>
              <a:t>comercialización</a:t>
            </a:r>
            <a:r>
              <a:rPr lang="en-GB" dirty="0" smtClean="0"/>
              <a:t> y los </a:t>
            </a:r>
            <a:r>
              <a:rPr lang="en-GB" dirty="0" err="1" smtClean="0"/>
              <a:t>gastos</a:t>
            </a:r>
            <a:r>
              <a:rPr lang="en-GB" dirty="0" smtClean="0"/>
              <a:t> de </a:t>
            </a:r>
            <a:r>
              <a:rPr lang="en-GB" dirty="0" err="1" smtClean="0"/>
              <a:t>distribución</a:t>
            </a:r>
            <a:r>
              <a:rPr lang="en-GB" dirty="0" smtClean="0"/>
              <a:t>)</a:t>
            </a:r>
          </a:p>
          <a:p>
            <a:pPr marL="385763" indent="-385763">
              <a:buAutoNum type="alphaLcParenR"/>
            </a:pPr>
            <a:endParaRPr lang="en-GB" dirty="0" smtClean="0"/>
          </a:p>
          <a:p>
            <a:pPr marL="385763" indent="-385763">
              <a:buAutoNum type="alphaLcParenR"/>
            </a:pPr>
            <a:r>
              <a:rPr lang="en-GB" dirty="0" err="1" smtClean="0"/>
              <a:t>Costo</a:t>
            </a:r>
            <a:r>
              <a:rPr lang="en-GB" dirty="0" smtClean="0"/>
              <a:t> </a:t>
            </a:r>
            <a:r>
              <a:rPr lang="en-GB" dirty="0" err="1" smtClean="0"/>
              <a:t>Financiero</a:t>
            </a:r>
            <a:endParaRPr lang="en-GB" dirty="0"/>
          </a:p>
        </p:txBody>
      </p:sp>
    </p:spTree>
    <p:extLst>
      <p:ext uri="{BB962C8B-B14F-4D97-AF65-F5344CB8AC3E}">
        <p14:creationId xmlns:p14="http://schemas.microsoft.com/office/powerpoint/2010/main" val="342467039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solidFill>
                  <a:schemeClr val="accent2"/>
                </a:solidFill>
              </a:rPr>
              <a:t>Presupuesto de ingreso</a:t>
            </a:r>
            <a:endParaRPr lang="es-MX" dirty="0">
              <a:solidFill>
                <a:schemeClr val="accent2"/>
              </a:solidFill>
            </a:endParaRPr>
          </a:p>
        </p:txBody>
      </p:sp>
      <p:sp>
        <p:nvSpPr>
          <p:cNvPr id="2" name="Marcador de contenido 1"/>
          <p:cNvSpPr>
            <a:spLocks noGrp="1"/>
          </p:cNvSpPr>
          <p:nvPr>
            <p:ph idx="1"/>
          </p:nvPr>
        </p:nvSpPr>
        <p:spPr/>
        <p:txBody>
          <a:bodyPr>
            <a:normAutofit/>
          </a:bodyPr>
          <a:lstStyle/>
          <a:p>
            <a:pPr indent="-457200"/>
            <a:r>
              <a:rPr lang="es-ES" sz="1800" dirty="0">
                <a:solidFill>
                  <a:schemeClr val="tx2"/>
                </a:solidFill>
                <a:effectLst>
                  <a:outerShdw blurRad="38100" dist="38100" dir="2700000" algn="tl">
                    <a:srgbClr val="000000"/>
                  </a:outerShdw>
                </a:effectLst>
              </a:rPr>
              <a:t>Ingresos del Proyecto</a:t>
            </a:r>
            <a:r>
              <a:rPr lang="es-ES" sz="1800" dirty="0"/>
              <a:t>:</a:t>
            </a:r>
          </a:p>
          <a:p>
            <a:pPr indent="-457200">
              <a:buNone/>
            </a:pPr>
            <a:endParaRPr lang="es-ES" sz="1800" dirty="0"/>
          </a:p>
          <a:p>
            <a:pPr indent="-457200" algn="just">
              <a:buFont typeface="Wingdings" pitchFamily="2" charset="2"/>
              <a:buAutoNum type="alphaLcParenR"/>
            </a:pPr>
            <a:r>
              <a:rPr lang="es-ES" sz="1800" dirty="0"/>
              <a:t>Ingresos directos por la venta del bien o servicio</a:t>
            </a:r>
          </a:p>
          <a:p>
            <a:pPr indent="-457200" algn="just">
              <a:buFont typeface="Wingdings" pitchFamily="2" charset="2"/>
              <a:buAutoNum type="alphaLcParenR"/>
            </a:pPr>
            <a:r>
              <a:rPr lang="es-ES" sz="1800" dirty="0"/>
              <a:t>Ingresos por venta de activos que se reemplazaran</a:t>
            </a:r>
          </a:p>
          <a:p>
            <a:pPr indent="-457200" algn="just">
              <a:buFont typeface="Wingdings" pitchFamily="2" charset="2"/>
              <a:buAutoNum type="alphaLcParenR"/>
            </a:pPr>
            <a:r>
              <a:rPr lang="es-ES" sz="1800" dirty="0"/>
              <a:t>Ingresos por la venta de subproductos o desechos  </a:t>
            </a:r>
          </a:p>
          <a:p>
            <a:endParaRPr lang="es-MX" sz="1800" dirty="0"/>
          </a:p>
        </p:txBody>
      </p:sp>
    </p:spTree>
    <p:extLst>
      <p:ext uri="{BB962C8B-B14F-4D97-AF65-F5344CB8AC3E}">
        <p14:creationId xmlns:p14="http://schemas.microsoft.com/office/powerpoint/2010/main" val="30686190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485900" y="114300"/>
            <a:ext cx="6172200" cy="783264"/>
          </a:xfrm>
        </p:spPr>
        <p:txBody>
          <a:bodyPr/>
          <a:lstStyle/>
          <a:p>
            <a:r>
              <a:rPr lang="es-MX" dirty="0">
                <a:solidFill>
                  <a:schemeClr val="accent2"/>
                </a:solidFill>
              </a:rPr>
              <a:t>Estudio </a:t>
            </a:r>
            <a:r>
              <a:rPr lang="es-MX" dirty="0" smtClean="0">
                <a:solidFill>
                  <a:schemeClr val="accent2"/>
                </a:solidFill>
              </a:rPr>
              <a:t>Financiero (Formato)</a:t>
            </a:r>
            <a:endParaRPr lang="es-MX" dirty="0"/>
          </a:p>
        </p:txBody>
      </p:sp>
      <p:sp>
        <p:nvSpPr>
          <p:cNvPr id="2" name="Marcador de contenido 1"/>
          <p:cNvSpPr>
            <a:spLocks noGrp="1"/>
          </p:cNvSpPr>
          <p:nvPr>
            <p:ph idx="1"/>
          </p:nvPr>
        </p:nvSpPr>
        <p:spPr>
          <a:xfrm>
            <a:off x="1485900" y="1005576"/>
            <a:ext cx="6172200" cy="3566424"/>
          </a:xfrm>
        </p:spPr>
        <p:txBody>
          <a:bodyPr/>
          <a:lstStyle/>
          <a:p>
            <a:pPr marL="0" indent="0" algn="ctr">
              <a:buNone/>
            </a:pPr>
            <a:r>
              <a:rPr lang="es-MX" dirty="0" smtClean="0"/>
              <a:t>Presupuesto de Ingresos</a:t>
            </a:r>
          </a:p>
          <a:p>
            <a:pPr marL="0" indent="0" algn="ctr">
              <a:buNone/>
            </a:pPr>
            <a:r>
              <a:rPr lang="es-MX" dirty="0" smtClean="0"/>
              <a:t>(miles de pesos)</a:t>
            </a:r>
          </a:p>
          <a:p>
            <a:pPr marL="0" indent="0" algn="ctr">
              <a:buNone/>
            </a:pPr>
            <a:endParaRPr lang="es-MX" dirty="0"/>
          </a:p>
          <a:p>
            <a:pPr marL="0" indent="0" algn="ctr">
              <a:buNone/>
            </a:pPr>
            <a:endParaRPr lang="es-MX" dirty="0" smtClean="0"/>
          </a:p>
          <a:p>
            <a:pPr marL="0" indent="0">
              <a:buNone/>
            </a:pPr>
            <a:endParaRPr lang="es-MX" dirty="0"/>
          </a:p>
        </p:txBody>
      </p:sp>
      <p:graphicFrame>
        <p:nvGraphicFramePr>
          <p:cNvPr id="4" name="Tabla 3"/>
          <p:cNvGraphicFramePr>
            <a:graphicFrameLocks noGrp="1"/>
          </p:cNvGraphicFramePr>
          <p:nvPr>
            <p:extLst/>
          </p:nvPr>
        </p:nvGraphicFramePr>
        <p:xfrm>
          <a:off x="2357754" y="1977684"/>
          <a:ext cx="4572000" cy="1348740"/>
        </p:xfrm>
        <a:graphic>
          <a:graphicData uri="http://schemas.openxmlformats.org/drawingml/2006/table">
            <a:tbl>
              <a:tblPr firstRow="1" bandRow="1">
                <a:tableStyleId>{5C22544A-7EE6-4342-B048-85BDC9FD1C3A}</a:tableStyleId>
              </a:tblPr>
              <a:tblGrid>
                <a:gridCol w="2286000"/>
                <a:gridCol w="457200"/>
                <a:gridCol w="457200"/>
                <a:gridCol w="457200"/>
                <a:gridCol w="457200"/>
                <a:gridCol w="457200"/>
              </a:tblGrid>
              <a:tr h="228600">
                <a:tc>
                  <a:txBody>
                    <a:bodyPr/>
                    <a:lstStyle/>
                    <a:p>
                      <a:r>
                        <a:rPr lang="es-MX" sz="1100" dirty="0" smtClean="0"/>
                        <a:t>Concepto/ Tiempo</a:t>
                      </a:r>
                      <a:endParaRPr lang="es-MX" sz="1100" dirty="0"/>
                    </a:p>
                  </a:txBody>
                  <a:tcPr marL="68580" marR="68580" marT="34290" marB="34290"/>
                </a:tc>
                <a:tc>
                  <a:txBody>
                    <a:bodyPr/>
                    <a:lstStyle/>
                    <a:p>
                      <a:r>
                        <a:rPr lang="es-MX" sz="1100" dirty="0" smtClean="0"/>
                        <a:t>1</a:t>
                      </a:r>
                      <a:endParaRPr lang="es-MX" sz="1100" dirty="0"/>
                    </a:p>
                  </a:txBody>
                  <a:tcPr marL="68580" marR="68580" marT="34290" marB="34290"/>
                </a:tc>
                <a:tc>
                  <a:txBody>
                    <a:bodyPr/>
                    <a:lstStyle/>
                    <a:p>
                      <a:r>
                        <a:rPr lang="es-MX" sz="1100" dirty="0" smtClean="0"/>
                        <a:t>2</a:t>
                      </a:r>
                      <a:endParaRPr lang="es-MX" sz="1100" dirty="0"/>
                    </a:p>
                  </a:txBody>
                  <a:tcPr marL="68580" marR="68580" marT="34290" marB="34290"/>
                </a:tc>
                <a:tc>
                  <a:txBody>
                    <a:bodyPr/>
                    <a:lstStyle/>
                    <a:p>
                      <a:r>
                        <a:rPr lang="es-MX" sz="1100" dirty="0" smtClean="0"/>
                        <a:t>3</a:t>
                      </a:r>
                      <a:endParaRPr lang="es-MX" sz="1100" dirty="0"/>
                    </a:p>
                  </a:txBody>
                  <a:tcPr marL="68580" marR="68580" marT="34290" marB="34290"/>
                </a:tc>
                <a:tc>
                  <a:txBody>
                    <a:bodyPr/>
                    <a:lstStyle/>
                    <a:p>
                      <a:r>
                        <a:rPr lang="es-MX" sz="1100" dirty="0" smtClean="0"/>
                        <a:t>4</a:t>
                      </a:r>
                      <a:endParaRPr lang="es-MX" sz="1100" dirty="0"/>
                    </a:p>
                  </a:txBody>
                  <a:tcPr marL="68580" marR="68580" marT="34290" marB="34290"/>
                </a:tc>
                <a:tc>
                  <a:txBody>
                    <a:bodyPr/>
                    <a:lstStyle/>
                    <a:p>
                      <a:r>
                        <a:rPr lang="es-MX" sz="1100" dirty="0" smtClean="0"/>
                        <a:t>5</a:t>
                      </a:r>
                      <a:endParaRPr lang="es-MX" sz="1100" dirty="0"/>
                    </a:p>
                  </a:txBody>
                  <a:tcPr marL="68580" marR="68580" marT="34290" marB="34290"/>
                </a:tc>
              </a:tr>
              <a:tr h="278130">
                <a:tc>
                  <a:txBody>
                    <a:bodyPr/>
                    <a:lstStyle/>
                    <a:p>
                      <a:r>
                        <a:rPr lang="es-MX" sz="1100" dirty="0" smtClean="0"/>
                        <a:t>Ingresos</a:t>
                      </a:r>
                      <a:r>
                        <a:rPr lang="es-MX" sz="1100" baseline="0" dirty="0" smtClean="0"/>
                        <a:t> por ventas</a:t>
                      </a:r>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r>
                        <a:rPr lang="es-MX" sz="1100" dirty="0" smtClean="0"/>
                        <a:t>Ingresos por subproductos</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r>
                        <a:rPr lang="es-MX" sz="1100" dirty="0" smtClean="0"/>
                        <a:t>Otros ingresos</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r>
                        <a:rPr lang="es-MX" sz="1100" dirty="0" smtClean="0"/>
                        <a:t>Total</a:t>
                      </a:r>
                      <a:endParaRPr lang="es-MX" sz="1100" dirty="0"/>
                    </a:p>
                  </a:txBody>
                  <a:tcPr marL="68580" marR="68580" marT="34290" marB="34290"/>
                </a:tc>
                <a:tc gridSpan="5">
                  <a:txBody>
                    <a:bodyPr/>
                    <a:lstStyle/>
                    <a:p>
                      <a:endParaRPr lang="es-MX" sz="1100" dirty="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2313116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2" name="Rectangle 2"/>
          <p:cNvSpPr>
            <a:spLocks noChangeArrowheads="1"/>
          </p:cNvSpPr>
          <p:nvPr/>
        </p:nvSpPr>
        <p:spPr bwMode="auto">
          <a:xfrm>
            <a:off x="3649266" y="4017169"/>
            <a:ext cx="1835944" cy="400050"/>
          </a:xfrm>
          <a:prstGeom prst="rect">
            <a:avLst/>
          </a:prstGeom>
          <a:solidFill>
            <a:srgbClr val="00FFFF"/>
          </a:solidFill>
          <a:ln w="9525">
            <a:solidFill>
              <a:srgbClr val="FFFF00"/>
            </a:solidFill>
            <a:miter lim="800000"/>
            <a:headEnd/>
            <a:tailEnd/>
          </a:ln>
        </p:spPr>
        <p:txBody>
          <a:bodyPr wrap="none" anchor="ctr"/>
          <a:lstStyle/>
          <a:p>
            <a:pPr algn="ctr"/>
            <a:r>
              <a:rPr lang="es-BO" sz="1200" b="1">
                <a:solidFill>
                  <a:srgbClr val="000099"/>
                </a:solidFill>
                <a:latin typeface="Arial" charset="0"/>
              </a:rPr>
              <a:t>Retroalimentación</a:t>
            </a:r>
          </a:p>
        </p:txBody>
      </p:sp>
      <p:sp>
        <p:nvSpPr>
          <p:cNvPr id="106503" name="AutoShape 3"/>
          <p:cNvSpPr>
            <a:spLocks noChangeArrowheads="1"/>
          </p:cNvSpPr>
          <p:nvPr/>
        </p:nvSpPr>
        <p:spPr bwMode="auto">
          <a:xfrm>
            <a:off x="7305675" y="2826544"/>
            <a:ext cx="571500" cy="285750"/>
          </a:xfrm>
          <a:prstGeom prst="roundRect">
            <a:avLst>
              <a:gd name="adj" fmla="val 50000"/>
            </a:avLst>
          </a:prstGeom>
          <a:noFill/>
          <a:ln w="9525">
            <a:solidFill>
              <a:srgbClr val="FFFF00"/>
            </a:solidFill>
            <a:round/>
            <a:headEnd/>
            <a:tailEnd/>
          </a:ln>
        </p:spPr>
        <p:txBody>
          <a:bodyPr wrap="none" anchor="ctr"/>
          <a:lstStyle/>
          <a:p>
            <a:pPr algn="ctr"/>
            <a:r>
              <a:rPr lang="es-BO" sz="1050" b="1" dirty="0">
                <a:latin typeface="Arial" charset="0"/>
              </a:rPr>
              <a:t>Fin</a:t>
            </a:r>
          </a:p>
        </p:txBody>
      </p:sp>
      <p:sp>
        <p:nvSpPr>
          <p:cNvPr id="106504" name="Rectangle 4"/>
          <p:cNvSpPr>
            <a:spLocks noChangeArrowheads="1"/>
          </p:cNvSpPr>
          <p:nvPr/>
        </p:nvSpPr>
        <p:spPr bwMode="auto">
          <a:xfrm>
            <a:off x="6010275" y="1616869"/>
            <a:ext cx="1257300" cy="2171700"/>
          </a:xfrm>
          <a:prstGeom prst="rect">
            <a:avLst/>
          </a:prstGeom>
          <a:noFill/>
          <a:ln w="9525">
            <a:solidFill>
              <a:srgbClr val="FFFF00"/>
            </a:solidFill>
            <a:miter lim="800000"/>
            <a:headEnd/>
            <a:tailEnd/>
          </a:ln>
        </p:spPr>
        <p:txBody>
          <a:bodyPr wrap="none" anchor="ctr"/>
          <a:lstStyle/>
          <a:p>
            <a:pPr algn="ctr"/>
            <a:r>
              <a:rPr lang="es-BO" sz="1500" b="1" dirty="0">
                <a:solidFill>
                  <a:srgbClr val="C00000"/>
                </a:solidFill>
                <a:latin typeface="Arial" charset="0"/>
              </a:rPr>
              <a:t>Post-</a:t>
            </a:r>
          </a:p>
          <a:p>
            <a:pPr algn="ctr"/>
            <a:r>
              <a:rPr lang="es-BO" sz="1500" b="1" dirty="0">
                <a:solidFill>
                  <a:srgbClr val="C00000"/>
                </a:solidFill>
                <a:latin typeface="Arial" charset="0"/>
              </a:rPr>
              <a:t>Inversión</a:t>
            </a:r>
          </a:p>
          <a:p>
            <a:pPr algn="ctr"/>
            <a:endParaRPr lang="es-BO" sz="1500" b="1" dirty="0">
              <a:solidFill>
                <a:schemeClr val="bg1"/>
              </a:solidFill>
              <a:latin typeface="Arial" charset="0"/>
            </a:endParaRPr>
          </a:p>
          <a:p>
            <a:pPr algn="ctr"/>
            <a:endParaRPr lang="es-BO" sz="1500" b="1" dirty="0">
              <a:solidFill>
                <a:srgbClr val="FFFF00"/>
              </a:solidFill>
              <a:latin typeface="Arial" charset="0"/>
            </a:endParaRPr>
          </a:p>
          <a:p>
            <a:pPr algn="ctr"/>
            <a:endParaRPr lang="es-BO" sz="1500" b="1" dirty="0">
              <a:solidFill>
                <a:srgbClr val="FFFF00"/>
              </a:solidFill>
              <a:latin typeface="Arial" charset="0"/>
            </a:endParaRPr>
          </a:p>
          <a:p>
            <a:pPr algn="ctr"/>
            <a:endParaRPr lang="es-BO" sz="1500" b="1" dirty="0">
              <a:solidFill>
                <a:srgbClr val="FFFF00"/>
              </a:solidFill>
              <a:latin typeface="Arial" charset="0"/>
            </a:endParaRPr>
          </a:p>
          <a:p>
            <a:pPr algn="ctr"/>
            <a:endParaRPr lang="es-BO" sz="1500" b="1" dirty="0">
              <a:solidFill>
                <a:srgbClr val="FFFF00"/>
              </a:solidFill>
              <a:latin typeface="Arial" charset="0"/>
            </a:endParaRPr>
          </a:p>
          <a:p>
            <a:pPr algn="ctr"/>
            <a:endParaRPr lang="es-BO" sz="1500" b="1" dirty="0">
              <a:solidFill>
                <a:srgbClr val="FFFF00"/>
              </a:solidFill>
              <a:latin typeface="Arial" charset="0"/>
            </a:endParaRPr>
          </a:p>
          <a:p>
            <a:pPr algn="ctr"/>
            <a:endParaRPr lang="es-BO" sz="1500" b="1" dirty="0">
              <a:solidFill>
                <a:srgbClr val="FFFF00"/>
              </a:solidFill>
              <a:latin typeface="Arial" charset="0"/>
            </a:endParaRPr>
          </a:p>
        </p:txBody>
      </p:sp>
      <p:sp>
        <p:nvSpPr>
          <p:cNvPr id="106505" name="Rectangle 5"/>
          <p:cNvSpPr>
            <a:spLocks noChangeArrowheads="1"/>
          </p:cNvSpPr>
          <p:nvPr/>
        </p:nvSpPr>
        <p:spPr bwMode="auto">
          <a:xfrm>
            <a:off x="6092429" y="2487216"/>
            <a:ext cx="1092994" cy="400050"/>
          </a:xfrm>
          <a:prstGeom prst="rect">
            <a:avLst/>
          </a:prstGeom>
          <a:solidFill>
            <a:srgbClr val="FF6600"/>
          </a:solidFill>
          <a:ln w="9525">
            <a:solidFill>
              <a:srgbClr val="FFFF00"/>
            </a:solidFill>
            <a:miter lim="800000"/>
            <a:headEnd/>
            <a:tailEnd/>
          </a:ln>
        </p:spPr>
        <p:txBody>
          <a:bodyPr wrap="none" anchor="ctr"/>
          <a:lstStyle/>
          <a:p>
            <a:pPr algn="ctr"/>
            <a:r>
              <a:rPr lang="es-BO" sz="1050" b="1">
                <a:latin typeface="Arial" charset="0"/>
              </a:rPr>
              <a:t>Evaluación</a:t>
            </a:r>
          </a:p>
        </p:txBody>
      </p:sp>
      <p:cxnSp>
        <p:nvCxnSpPr>
          <p:cNvPr id="106506" name="AutoShape 6"/>
          <p:cNvCxnSpPr>
            <a:cxnSpLocks noChangeShapeType="1"/>
            <a:stCxn id="106504" idx="2"/>
            <a:endCxn id="106502" idx="3"/>
          </p:cNvCxnSpPr>
          <p:nvPr/>
        </p:nvCxnSpPr>
        <p:spPr bwMode="auto">
          <a:xfrm rot="5400000">
            <a:off x="5847755" y="3426024"/>
            <a:ext cx="428625" cy="1153715"/>
          </a:xfrm>
          <a:prstGeom prst="bentConnector2">
            <a:avLst/>
          </a:prstGeom>
          <a:noFill/>
          <a:ln w="38100">
            <a:solidFill>
              <a:srgbClr val="FFFF00"/>
            </a:solidFill>
            <a:miter lim="800000"/>
            <a:headEnd/>
            <a:tailEnd type="triangle" w="med" len="med"/>
          </a:ln>
        </p:spPr>
      </p:cxnSp>
      <p:cxnSp>
        <p:nvCxnSpPr>
          <p:cNvPr id="106507" name="AutoShape 7"/>
          <p:cNvCxnSpPr>
            <a:cxnSpLocks noChangeShapeType="1"/>
            <a:stCxn id="106502" idx="1"/>
            <a:endCxn id="106513" idx="2"/>
          </p:cNvCxnSpPr>
          <p:nvPr/>
        </p:nvCxnSpPr>
        <p:spPr bwMode="auto">
          <a:xfrm rot="10800000">
            <a:off x="2621757" y="3771900"/>
            <a:ext cx="1027510" cy="445294"/>
          </a:xfrm>
          <a:prstGeom prst="bentConnector2">
            <a:avLst/>
          </a:prstGeom>
          <a:noFill/>
          <a:ln w="38100">
            <a:solidFill>
              <a:srgbClr val="FFFF00"/>
            </a:solidFill>
            <a:miter lim="800000"/>
            <a:headEnd/>
            <a:tailEnd type="triangle" w="med" len="med"/>
          </a:ln>
        </p:spPr>
      </p:cxnSp>
      <p:sp>
        <p:nvSpPr>
          <p:cNvPr id="106508" name="Rectangle 8"/>
          <p:cNvSpPr>
            <a:spLocks noChangeArrowheads="1"/>
          </p:cNvSpPr>
          <p:nvPr/>
        </p:nvSpPr>
        <p:spPr bwMode="auto">
          <a:xfrm>
            <a:off x="3881438" y="1616869"/>
            <a:ext cx="1371600" cy="2171700"/>
          </a:xfrm>
          <a:prstGeom prst="rect">
            <a:avLst/>
          </a:prstGeom>
          <a:noFill/>
          <a:ln w="9525">
            <a:solidFill>
              <a:srgbClr val="FFFF00"/>
            </a:solidFill>
            <a:miter lim="800000"/>
            <a:headEnd/>
            <a:tailEnd/>
          </a:ln>
        </p:spPr>
        <p:txBody>
          <a:bodyPr wrap="none" anchor="ctr"/>
          <a:lstStyle/>
          <a:p>
            <a:pPr algn="ctr"/>
            <a:r>
              <a:rPr lang="es-BO" sz="1500" b="1" dirty="0">
                <a:solidFill>
                  <a:srgbClr val="C00000"/>
                </a:solidFill>
                <a:latin typeface="Arial" charset="0"/>
              </a:rPr>
              <a:t>Inversión</a:t>
            </a:r>
            <a:endParaRPr lang="es-BO" sz="1500" b="1" dirty="0">
              <a:solidFill>
                <a:schemeClr val="bg1"/>
              </a:solidFill>
              <a:latin typeface="Arial" charset="0"/>
            </a:endParaRPr>
          </a:p>
          <a:p>
            <a:pPr algn="ctr"/>
            <a:endParaRPr lang="es-BO" sz="1500" b="1" dirty="0">
              <a:latin typeface="Arial" charset="0"/>
            </a:endParaRPr>
          </a:p>
          <a:p>
            <a:pPr algn="ctr"/>
            <a:endParaRPr lang="es-BO" sz="1500" b="1" dirty="0">
              <a:latin typeface="Arial" charset="0"/>
            </a:endParaRPr>
          </a:p>
          <a:p>
            <a:pPr algn="ctr"/>
            <a:endParaRPr lang="es-BO" sz="1500" b="1" dirty="0">
              <a:latin typeface="Arial" charset="0"/>
            </a:endParaRPr>
          </a:p>
          <a:p>
            <a:pPr algn="ctr"/>
            <a:endParaRPr lang="es-BO" sz="1500" b="1" dirty="0">
              <a:latin typeface="Arial" charset="0"/>
            </a:endParaRPr>
          </a:p>
          <a:p>
            <a:pPr algn="ctr"/>
            <a:endParaRPr lang="es-BO" sz="1500" b="1" dirty="0">
              <a:latin typeface="Arial" charset="0"/>
            </a:endParaRPr>
          </a:p>
          <a:p>
            <a:pPr algn="ctr"/>
            <a:endParaRPr lang="es-BO" sz="1500" b="1" dirty="0">
              <a:latin typeface="Arial" charset="0"/>
            </a:endParaRPr>
          </a:p>
          <a:p>
            <a:pPr algn="ctr"/>
            <a:endParaRPr lang="es-BO" sz="1500" b="1" dirty="0">
              <a:latin typeface="Arial" charset="0"/>
            </a:endParaRPr>
          </a:p>
          <a:p>
            <a:pPr algn="ctr"/>
            <a:endParaRPr lang="es-BO" sz="1500" b="1" dirty="0">
              <a:latin typeface="Arial" charset="0"/>
            </a:endParaRPr>
          </a:p>
        </p:txBody>
      </p:sp>
      <p:grpSp>
        <p:nvGrpSpPr>
          <p:cNvPr id="106509" name="Group 9"/>
          <p:cNvGrpSpPr>
            <a:grpSpLocks/>
          </p:cNvGrpSpPr>
          <p:nvPr/>
        </p:nvGrpSpPr>
        <p:grpSpPr bwMode="auto">
          <a:xfrm>
            <a:off x="3999310" y="2085975"/>
            <a:ext cx="1134665" cy="1534716"/>
            <a:chOff x="2381" y="1752"/>
            <a:chExt cx="953" cy="1289"/>
          </a:xfrm>
        </p:grpSpPr>
        <p:sp>
          <p:nvSpPr>
            <p:cNvPr id="106510" name="Rectangle 10"/>
            <p:cNvSpPr>
              <a:spLocks noChangeArrowheads="1"/>
            </p:cNvSpPr>
            <p:nvPr/>
          </p:nvSpPr>
          <p:spPr bwMode="auto">
            <a:xfrm>
              <a:off x="2381" y="1752"/>
              <a:ext cx="953" cy="771"/>
            </a:xfrm>
            <a:prstGeom prst="rect">
              <a:avLst/>
            </a:prstGeom>
            <a:solidFill>
              <a:srgbClr val="FF6600"/>
            </a:solidFill>
            <a:ln w="9525">
              <a:solidFill>
                <a:srgbClr val="FFFF00"/>
              </a:solidFill>
              <a:miter lim="800000"/>
              <a:headEnd/>
              <a:tailEnd/>
            </a:ln>
          </p:spPr>
          <p:txBody>
            <a:bodyPr wrap="none" anchor="ctr"/>
            <a:lstStyle/>
            <a:p>
              <a:pPr algn="ctr">
                <a:lnSpc>
                  <a:spcPct val="90000"/>
                </a:lnSpc>
              </a:pPr>
              <a:r>
                <a:rPr lang="es-BO" sz="1500" b="1">
                  <a:latin typeface="Arial Narrow" pitchFamily="34" charset="0"/>
                </a:rPr>
                <a:t>Estudios </a:t>
              </a:r>
            </a:p>
            <a:p>
              <a:pPr algn="ctr">
                <a:lnSpc>
                  <a:spcPct val="90000"/>
                </a:lnSpc>
              </a:pPr>
              <a:r>
                <a:rPr lang="es-BO" sz="1500" b="1">
                  <a:latin typeface="Arial Narrow" pitchFamily="34" charset="0"/>
                </a:rPr>
                <a:t>Definitivos/</a:t>
              </a:r>
            </a:p>
            <a:p>
              <a:pPr algn="ctr">
                <a:lnSpc>
                  <a:spcPct val="90000"/>
                </a:lnSpc>
              </a:pPr>
              <a:r>
                <a:rPr lang="es-BO" sz="1500" b="1">
                  <a:latin typeface="Arial Narrow" pitchFamily="34" charset="0"/>
                </a:rPr>
                <a:t>Expediente</a:t>
              </a:r>
            </a:p>
            <a:p>
              <a:pPr algn="ctr">
                <a:lnSpc>
                  <a:spcPct val="90000"/>
                </a:lnSpc>
              </a:pPr>
              <a:r>
                <a:rPr lang="es-BO" sz="1500" b="1">
                  <a:latin typeface="Arial Narrow" pitchFamily="34" charset="0"/>
                </a:rPr>
                <a:t>Técnico</a:t>
              </a:r>
            </a:p>
          </p:txBody>
        </p:sp>
        <p:sp>
          <p:nvSpPr>
            <p:cNvPr id="106511" name="Rectangle 11"/>
            <p:cNvSpPr>
              <a:spLocks noChangeArrowheads="1"/>
            </p:cNvSpPr>
            <p:nvPr/>
          </p:nvSpPr>
          <p:spPr bwMode="auto">
            <a:xfrm>
              <a:off x="2381" y="2705"/>
              <a:ext cx="953" cy="336"/>
            </a:xfrm>
            <a:prstGeom prst="rect">
              <a:avLst/>
            </a:prstGeom>
            <a:solidFill>
              <a:srgbClr val="FF6600"/>
            </a:solidFill>
            <a:ln w="9525">
              <a:solidFill>
                <a:srgbClr val="FFFF00"/>
              </a:solidFill>
              <a:miter lim="800000"/>
              <a:headEnd/>
              <a:tailEnd/>
            </a:ln>
          </p:spPr>
          <p:txBody>
            <a:bodyPr wrap="none" anchor="ctr"/>
            <a:lstStyle/>
            <a:p>
              <a:pPr algn="ctr"/>
              <a:r>
                <a:rPr lang="es-BO" sz="1500" b="1">
                  <a:latin typeface="Arial" charset="0"/>
                </a:rPr>
                <a:t>Ejecución</a:t>
              </a:r>
            </a:p>
          </p:txBody>
        </p:sp>
      </p:grpSp>
      <p:sp>
        <p:nvSpPr>
          <p:cNvPr id="106512" name="AutoShape 12"/>
          <p:cNvSpPr>
            <a:spLocks noChangeArrowheads="1"/>
          </p:cNvSpPr>
          <p:nvPr/>
        </p:nvSpPr>
        <p:spPr bwMode="auto">
          <a:xfrm>
            <a:off x="5448300" y="2493169"/>
            <a:ext cx="342900" cy="457200"/>
          </a:xfrm>
          <a:prstGeom prst="rightArrow">
            <a:avLst>
              <a:gd name="adj1" fmla="val 50000"/>
              <a:gd name="adj2" fmla="val 25000"/>
            </a:avLst>
          </a:prstGeom>
          <a:solidFill>
            <a:srgbClr val="00FFFF"/>
          </a:solidFill>
          <a:ln w="9525">
            <a:solidFill>
              <a:srgbClr val="FFFF00"/>
            </a:solidFill>
            <a:miter lim="800000"/>
            <a:headEnd/>
            <a:tailEnd/>
          </a:ln>
        </p:spPr>
        <p:txBody>
          <a:bodyPr wrap="none" anchor="ctr"/>
          <a:lstStyle/>
          <a:p>
            <a:endParaRPr kumimoji="1" lang="es-PE" sz="1050"/>
          </a:p>
        </p:txBody>
      </p:sp>
      <p:sp>
        <p:nvSpPr>
          <p:cNvPr id="106513" name="Rectangle 13"/>
          <p:cNvSpPr>
            <a:spLocks noChangeArrowheads="1"/>
          </p:cNvSpPr>
          <p:nvPr/>
        </p:nvSpPr>
        <p:spPr bwMode="auto">
          <a:xfrm>
            <a:off x="1871662" y="1600200"/>
            <a:ext cx="1500188" cy="2171700"/>
          </a:xfrm>
          <a:prstGeom prst="rect">
            <a:avLst/>
          </a:prstGeom>
          <a:noFill/>
          <a:ln w="9525">
            <a:solidFill>
              <a:srgbClr val="FFFF00"/>
            </a:solidFill>
            <a:miter lim="800000"/>
            <a:headEnd/>
            <a:tailEnd/>
          </a:ln>
        </p:spPr>
        <p:txBody>
          <a:bodyPr wrap="none" anchor="ctr"/>
          <a:lstStyle/>
          <a:p>
            <a:pPr algn="ctr"/>
            <a:r>
              <a:rPr lang="es-BO" sz="1500" b="1" dirty="0">
                <a:solidFill>
                  <a:srgbClr val="C00000"/>
                </a:solidFill>
                <a:latin typeface="Arial" charset="0"/>
              </a:rPr>
              <a:t>Pre Inversión</a:t>
            </a:r>
            <a:endParaRPr lang="es-BO" sz="2400" b="1" dirty="0">
              <a:solidFill>
                <a:srgbClr val="C00000"/>
              </a:solidFill>
              <a:latin typeface="Arial" charset="0"/>
            </a:endParaRPr>
          </a:p>
          <a:p>
            <a:pPr algn="ctr"/>
            <a:endParaRPr lang="es-BO" sz="2400" b="1" dirty="0">
              <a:latin typeface="Arial" charset="0"/>
            </a:endParaRPr>
          </a:p>
          <a:p>
            <a:pPr algn="ctr"/>
            <a:endParaRPr lang="es-BO" sz="2400" b="1" dirty="0">
              <a:latin typeface="Arial" charset="0"/>
            </a:endParaRPr>
          </a:p>
          <a:p>
            <a:pPr algn="ctr"/>
            <a:endParaRPr lang="es-BO" sz="2400" b="1" dirty="0">
              <a:latin typeface="Arial" charset="0"/>
            </a:endParaRPr>
          </a:p>
          <a:p>
            <a:pPr algn="ctr"/>
            <a:endParaRPr lang="es-BO" sz="2400" b="1" dirty="0">
              <a:latin typeface="Arial" charset="0"/>
            </a:endParaRPr>
          </a:p>
          <a:p>
            <a:pPr algn="ctr"/>
            <a:endParaRPr lang="es-BO" sz="2400" b="1" dirty="0">
              <a:latin typeface="Arial" charset="0"/>
            </a:endParaRPr>
          </a:p>
        </p:txBody>
      </p:sp>
      <p:grpSp>
        <p:nvGrpSpPr>
          <p:cNvPr id="106514" name="Group 14"/>
          <p:cNvGrpSpPr>
            <a:grpSpLocks/>
          </p:cNvGrpSpPr>
          <p:nvPr/>
        </p:nvGrpSpPr>
        <p:grpSpPr bwMode="auto">
          <a:xfrm>
            <a:off x="2082403" y="2037160"/>
            <a:ext cx="1079897" cy="1543050"/>
            <a:chOff x="797" y="1711"/>
            <a:chExt cx="907" cy="1296"/>
          </a:xfrm>
        </p:grpSpPr>
        <p:sp>
          <p:nvSpPr>
            <p:cNvPr id="106515" name="Rectangle 15"/>
            <p:cNvSpPr>
              <a:spLocks noChangeArrowheads="1"/>
            </p:cNvSpPr>
            <p:nvPr/>
          </p:nvSpPr>
          <p:spPr bwMode="auto">
            <a:xfrm>
              <a:off x="797" y="1711"/>
              <a:ext cx="907" cy="336"/>
            </a:xfrm>
            <a:prstGeom prst="rect">
              <a:avLst/>
            </a:prstGeom>
            <a:solidFill>
              <a:srgbClr val="FF6600"/>
            </a:solidFill>
            <a:ln w="9525">
              <a:solidFill>
                <a:schemeClr val="tx1"/>
              </a:solidFill>
              <a:miter lim="800000"/>
              <a:headEnd/>
              <a:tailEnd/>
            </a:ln>
          </p:spPr>
          <p:txBody>
            <a:bodyPr wrap="none" anchor="ctr"/>
            <a:lstStyle/>
            <a:p>
              <a:pPr algn="ctr">
                <a:lnSpc>
                  <a:spcPct val="85000"/>
                </a:lnSpc>
              </a:pPr>
              <a:r>
                <a:rPr lang="es-BO" sz="1425" b="1">
                  <a:latin typeface="Arial Narrow" pitchFamily="34" charset="0"/>
                </a:rPr>
                <a:t>Perfil</a:t>
              </a:r>
            </a:p>
          </p:txBody>
        </p:sp>
        <p:sp>
          <p:nvSpPr>
            <p:cNvPr id="106516" name="Rectangle 16"/>
            <p:cNvSpPr>
              <a:spLocks noChangeArrowheads="1"/>
            </p:cNvSpPr>
            <p:nvPr/>
          </p:nvSpPr>
          <p:spPr bwMode="auto">
            <a:xfrm>
              <a:off x="797" y="2191"/>
              <a:ext cx="907" cy="336"/>
            </a:xfrm>
            <a:prstGeom prst="rect">
              <a:avLst/>
            </a:prstGeom>
            <a:solidFill>
              <a:srgbClr val="FF6600"/>
            </a:solidFill>
            <a:ln w="9525">
              <a:solidFill>
                <a:schemeClr val="tx1"/>
              </a:solidFill>
              <a:miter lim="800000"/>
              <a:headEnd/>
              <a:tailEnd/>
            </a:ln>
          </p:spPr>
          <p:txBody>
            <a:bodyPr wrap="none" anchor="ctr"/>
            <a:lstStyle/>
            <a:p>
              <a:pPr algn="ctr">
                <a:lnSpc>
                  <a:spcPct val="85000"/>
                </a:lnSpc>
              </a:pPr>
              <a:r>
                <a:rPr lang="es-BO" sz="1425" b="1">
                  <a:latin typeface="Arial Narrow" pitchFamily="34" charset="0"/>
                </a:rPr>
                <a:t>Pre </a:t>
              </a:r>
            </a:p>
            <a:p>
              <a:pPr algn="ctr">
                <a:lnSpc>
                  <a:spcPct val="85000"/>
                </a:lnSpc>
              </a:pPr>
              <a:r>
                <a:rPr lang="es-BO" sz="1425" b="1">
                  <a:latin typeface="Arial Narrow" pitchFamily="34" charset="0"/>
                </a:rPr>
                <a:t>factibilidad</a:t>
              </a:r>
            </a:p>
          </p:txBody>
        </p:sp>
        <p:sp>
          <p:nvSpPr>
            <p:cNvPr id="106517" name="Rectangle 17"/>
            <p:cNvSpPr>
              <a:spLocks noChangeArrowheads="1"/>
            </p:cNvSpPr>
            <p:nvPr/>
          </p:nvSpPr>
          <p:spPr bwMode="auto">
            <a:xfrm>
              <a:off x="797" y="2671"/>
              <a:ext cx="907" cy="336"/>
            </a:xfrm>
            <a:prstGeom prst="rect">
              <a:avLst/>
            </a:prstGeom>
            <a:solidFill>
              <a:srgbClr val="FF6600"/>
            </a:solidFill>
            <a:ln w="9525">
              <a:solidFill>
                <a:schemeClr val="tx1"/>
              </a:solidFill>
              <a:miter lim="800000"/>
              <a:headEnd/>
              <a:tailEnd/>
            </a:ln>
          </p:spPr>
          <p:txBody>
            <a:bodyPr wrap="none" anchor="ctr"/>
            <a:lstStyle/>
            <a:p>
              <a:pPr algn="ctr">
                <a:lnSpc>
                  <a:spcPct val="85000"/>
                </a:lnSpc>
              </a:pPr>
              <a:r>
                <a:rPr lang="es-BO" sz="1425" b="1">
                  <a:latin typeface="Arial Narrow" pitchFamily="34" charset="0"/>
                </a:rPr>
                <a:t>Factibilidad</a:t>
              </a:r>
            </a:p>
          </p:txBody>
        </p:sp>
      </p:grpSp>
      <p:sp>
        <p:nvSpPr>
          <p:cNvPr id="106518" name="AutoShape 18"/>
          <p:cNvSpPr>
            <a:spLocks noChangeArrowheads="1"/>
          </p:cNvSpPr>
          <p:nvPr/>
        </p:nvSpPr>
        <p:spPr bwMode="auto">
          <a:xfrm>
            <a:off x="1143000" y="1168004"/>
            <a:ext cx="647700" cy="339328"/>
          </a:xfrm>
          <a:prstGeom prst="roundRect">
            <a:avLst>
              <a:gd name="adj" fmla="val 50000"/>
            </a:avLst>
          </a:prstGeom>
          <a:solidFill>
            <a:srgbClr val="FF9900"/>
          </a:solidFill>
          <a:ln w="19050">
            <a:solidFill>
              <a:schemeClr val="tx1"/>
            </a:solidFill>
            <a:round/>
            <a:headEnd/>
            <a:tailEnd/>
          </a:ln>
        </p:spPr>
        <p:txBody>
          <a:bodyPr wrap="none" anchor="ctr"/>
          <a:lstStyle/>
          <a:p>
            <a:pPr algn="ctr"/>
            <a:r>
              <a:rPr lang="es-BO" sz="1200" b="1" dirty="0">
                <a:solidFill>
                  <a:schemeClr val="bg1"/>
                </a:solidFill>
                <a:latin typeface="Arial" charset="0"/>
              </a:rPr>
              <a:t>Idea</a:t>
            </a:r>
          </a:p>
        </p:txBody>
      </p:sp>
      <p:sp>
        <p:nvSpPr>
          <p:cNvPr id="106520" name="Rectangle 20"/>
          <p:cNvSpPr>
            <a:spLocks noChangeArrowheads="1"/>
          </p:cNvSpPr>
          <p:nvPr/>
        </p:nvSpPr>
        <p:spPr bwMode="auto">
          <a:xfrm>
            <a:off x="1714500" y="4636294"/>
            <a:ext cx="5715000" cy="323165"/>
          </a:xfrm>
          <a:prstGeom prst="rect">
            <a:avLst/>
          </a:prstGeom>
          <a:noFill/>
          <a:ln w="9525">
            <a:noFill/>
            <a:miter lim="800000"/>
            <a:headEnd/>
            <a:tailEnd/>
          </a:ln>
        </p:spPr>
        <p:txBody>
          <a:bodyPr lIns="0" tIns="0" rIns="0" bIns="0">
            <a:spAutoFit/>
          </a:bodyPr>
          <a:lstStyle/>
          <a:p>
            <a:pPr marL="209550" indent="-139304" algn="r">
              <a:spcBef>
                <a:spcPct val="50000"/>
              </a:spcBef>
            </a:pPr>
            <a:r>
              <a:rPr lang="es-PE" sz="1050" b="1" i="1">
                <a:latin typeface="Arial" charset="0"/>
              </a:rPr>
              <a:t>*</a:t>
            </a:r>
            <a:r>
              <a:rPr lang="es-PE" sz="1050" i="1">
                <a:latin typeface="Arial" charset="0"/>
              </a:rPr>
              <a:t>La declaración de viabilidad es un requisito para pasar de la fase de preinversión a la fase de inversión.</a:t>
            </a:r>
          </a:p>
        </p:txBody>
      </p:sp>
      <p:sp>
        <p:nvSpPr>
          <p:cNvPr id="106521" name="AutoShape 22"/>
          <p:cNvSpPr>
            <a:spLocks noChangeArrowheads="1"/>
          </p:cNvSpPr>
          <p:nvPr/>
        </p:nvSpPr>
        <p:spPr bwMode="auto">
          <a:xfrm>
            <a:off x="3487341" y="2493169"/>
            <a:ext cx="342900" cy="457200"/>
          </a:xfrm>
          <a:prstGeom prst="rightArrow">
            <a:avLst>
              <a:gd name="adj1" fmla="val 50000"/>
              <a:gd name="adj2" fmla="val 25000"/>
            </a:avLst>
          </a:prstGeom>
          <a:solidFill>
            <a:srgbClr val="00FFFF"/>
          </a:solidFill>
          <a:ln w="9525">
            <a:noFill/>
            <a:miter lim="800000"/>
            <a:headEnd/>
            <a:tailEnd/>
          </a:ln>
        </p:spPr>
        <p:txBody>
          <a:bodyPr wrap="none" anchor="ctr"/>
          <a:lstStyle/>
          <a:p>
            <a:endParaRPr kumimoji="1" lang="es-PE" sz="1050"/>
          </a:p>
        </p:txBody>
      </p:sp>
      <p:sp>
        <p:nvSpPr>
          <p:cNvPr id="106522" name="Text Box 23"/>
          <p:cNvSpPr txBox="1">
            <a:spLocks noChangeArrowheads="1"/>
          </p:cNvSpPr>
          <p:nvPr/>
        </p:nvSpPr>
        <p:spPr bwMode="auto">
          <a:xfrm>
            <a:off x="3519488" y="2550319"/>
            <a:ext cx="342900" cy="507831"/>
          </a:xfrm>
          <a:prstGeom prst="rect">
            <a:avLst/>
          </a:prstGeom>
          <a:noFill/>
          <a:ln w="9525">
            <a:noFill/>
            <a:miter lim="800000"/>
            <a:headEnd/>
            <a:tailEnd/>
          </a:ln>
        </p:spPr>
        <p:txBody>
          <a:bodyPr lIns="40500" tIns="0" rIns="40500" bIns="0">
            <a:spAutoFit/>
          </a:bodyPr>
          <a:lstStyle/>
          <a:p>
            <a:pPr>
              <a:spcBef>
                <a:spcPct val="50000"/>
              </a:spcBef>
            </a:pPr>
            <a:r>
              <a:rPr lang="es-PE" sz="3300" b="1">
                <a:solidFill>
                  <a:srgbClr val="FFFF00"/>
                </a:solidFill>
                <a:latin typeface="Arial" charset="0"/>
              </a:rPr>
              <a:t>*</a:t>
            </a:r>
            <a:endParaRPr lang="es-ES" sz="3300" b="1">
              <a:solidFill>
                <a:srgbClr val="FFFF00"/>
              </a:solidFill>
              <a:latin typeface="Arial" charset="0"/>
            </a:endParaRPr>
          </a:p>
        </p:txBody>
      </p:sp>
      <p:sp>
        <p:nvSpPr>
          <p:cNvPr id="106528" name="Rectangle 32"/>
          <p:cNvSpPr>
            <a:spLocks noGrp="1" noChangeArrowheads="1"/>
          </p:cNvSpPr>
          <p:nvPr>
            <p:ph type="title" idx="4294967295"/>
          </p:nvPr>
        </p:nvSpPr>
        <p:spPr>
          <a:xfrm>
            <a:off x="1828799" y="195262"/>
            <a:ext cx="6565187" cy="767954"/>
          </a:xfrm>
        </p:spPr>
        <p:txBody>
          <a:bodyPr>
            <a:normAutofit/>
          </a:bodyPr>
          <a:lstStyle/>
          <a:p>
            <a:r>
              <a:rPr lang="es-MX" b="1" dirty="0">
                <a:solidFill>
                  <a:schemeClr val="tx2">
                    <a:lumMod val="10000"/>
                  </a:schemeClr>
                </a:solidFill>
              </a:rPr>
              <a:t>Ciclo o Fases </a:t>
            </a:r>
            <a:r>
              <a:rPr lang="es-MX" b="1" dirty="0" smtClean="0">
                <a:solidFill>
                  <a:schemeClr val="tx2">
                    <a:lumMod val="10000"/>
                  </a:schemeClr>
                </a:solidFill>
              </a:rPr>
              <a:t>de la Formulación del Proyecto</a:t>
            </a:r>
            <a:endParaRPr lang="es-ES" b="1" dirty="0">
              <a:solidFill>
                <a:schemeClr val="tx2">
                  <a:lumMod val="10000"/>
                </a:schemeClr>
              </a:solidFill>
            </a:endParaRPr>
          </a:p>
        </p:txBody>
      </p:sp>
    </p:spTree>
    <p:extLst>
      <p:ext uri="{BB962C8B-B14F-4D97-AF65-F5344CB8AC3E}">
        <p14:creationId xmlns:p14="http://schemas.microsoft.com/office/powerpoint/2010/main" val="131666494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r>
              <a:rPr lang="es-MX" dirty="0">
                <a:solidFill>
                  <a:schemeClr val="accent2"/>
                </a:solidFill>
              </a:rPr>
              <a:t>Flujo de caja o Efectivo</a:t>
            </a:r>
            <a:endParaRPr lang="es-ES" dirty="0">
              <a:solidFill>
                <a:schemeClr val="accent2"/>
              </a:solidFill>
            </a:endParaRPr>
          </a:p>
        </p:txBody>
      </p:sp>
      <p:sp>
        <p:nvSpPr>
          <p:cNvPr id="265219" name="Rectangle 3"/>
          <p:cNvSpPr>
            <a:spLocks noGrp="1" noChangeArrowheads="1"/>
          </p:cNvSpPr>
          <p:nvPr>
            <p:ph idx="1"/>
          </p:nvPr>
        </p:nvSpPr>
        <p:spPr>
          <a:xfrm>
            <a:off x="2357755" y="1221600"/>
            <a:ext cx="5186046" cy="3211817"/>
          </a:xfrm>
        </p:spPr>
        <p:txBody>
          <a:bodyPr>
            <a:normAutofit fontScale="92500" lnSpcReduction="10000"/>
          </a:bodyPr>
          <a:lstStyle/>
          <a:p>
            <a:pPr marL="0" indent="0" algn="just">
              <a:buNone/>
            </a:pPr>
            <a:r>
              <a:rPr lang="es-ES" sz="2100" dirty="0"/>
              <a:t>El flujo de Caja llamado también flujo de efectivo, presupuesto de caja o cash </a:t>
            </a:r>
            <a:r>
              <a:rPr lang="es-ES" sz="2100" dirty="0" err="1"/>
              <a:t>flow</a:t>
            </a:r>
            <a:r>
              <a:rPr lang="es-ES" sz="2100" dirty="0"/>
              <a:t>. Es un cálculo del volumen de ingresos y de gastos, que ocurrirán en una empresa durante un determinado período. Ello posibilita saber si sobra o falta dinero en determinado momento. Si vemos que sobra, podemos pensar en invertirlo. Si falta buscaremos dónde conseguirlo (bancos, cooperativas de crédito, crédito de proveedores, préstamos de amigos o familiares)</a:t>
            </a:r>
            <a:endParaRPr lang="es-ES" sz="2100" b="1" dirty="0"/>
          </a:p>
        </p:txBody>
      </p:sp>
    </p:spTree>
    <p:extLst>
      <p:ext uri="{BB962C8B-B14F-4D97-AF65-F5344CB8AC3E}">
        <p14:creationId xmlns:p14="http://schemas.microsoft.com/office/powerpoint/2010/main" val="252822758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p:txBody>
          <a:bodyPr/>
          <a:lstStyle/>
          <a:p>
            <a:r>
              <a:rPr lang="es-MX" dirty="0">
                <a:solidFill>
                  <a:schemeClr val="accent2"/>
                </a:solidFill>
              </a:rPr>
              <a:t>Flujo de caja o Efectivo</a:t>
            </a:r>
            <a:endParaRPr lang="es-ES" dirty="0">
              <a:solidFill>
                <a:schemeClr val="accent2"/>
              </a:solidFill>
            </a:endParaRPr>
          </a:p>
        </p:txBody>
      </p:sp>
      <p:sp>
        <p:nvSpPr>
          <p:cNvPr id="267267" name="Rectangle 3"/>
          <p:cNvSpPr>
            <a:spLocks noGrp="1" noChangeArrowheads="1"/>
          </p:cNvSpPr>
          <p:nvPr>
            <p:ph idx="1"/>
          </p:nvPr>
        </p:nvSpPr>
        <p:spPr>
          <a:xfrm>
            <a:off x="2195737" y="1113588"/>
            <a:ext cx="5562617" cy="3618402"/>
          </a:xfrm>
        </p:spPr>
        <p:txBody>
          <a:bodyPr>
            <a:normAutofit lnSpcReduction="10000"/>
          </a:bodyPr>
          <a:lstStyle/>
          <a:p>
            <a:pPr marL="0" indent="0" algn="just">
              <a:lnSpc>
                <a:spcPct val="80000"/>
              </a:lnSpc>
              <a:buNone/>
            </a:pPr>
            <a:r>
              <a:rPr lang="es-ES" sz="1500" dirty="0"/>
              <a:t>La importancia del Flujo de Caja es que éste nos permite conocer la liquidez de la empresa, es decir, conocer con cuánto de dinero en efectivo se cuenta, de modo que, con dicha información se  tomen decisiones, tales como:</a:t>
            </a:r>
          </a:p>
          <a:p>
            <a:pPr algn="just">
              <a:lnSpc>
                <a:spcPct val="80000"/>
              </a:lnSpc>
              <a:buFont typeface="Wingdings" pitchFamily="2" charset="2"/>
              <a:buNone/>
            </a:pPr>
            <a:endParaRPr lang="es-ES" sz="1500" dirty="0"/>
          </a:p>
          <a:p>
            <a:pPr>
              <a:lnSpc>
                <a:spcPct val="80000"/>
              </a:lnSpc>
            </a:pPr>
            <a:r>
              <a:rPr lang="es-ES" sz="1500" dirty="0"/>
              <a:t>cuánto podemos comprar de mercadería. </a:t>
            </a:r>
          </a:p>
          <a:p>
            <a:pPr>
              <a:lnSpc>
                <a:spcPct val="80000"/>
              </a:lnSpc>
            </a:pPr>
            <a:r>
              <a:rPr lang="es-ES" sz="1500" dirty="0"/>
              <a:t>si es posible comprar al contado o es necesario o preferible solicitar crédito. </a:t>
            </a:r>
          </a:p>
          <a:p>
            <a:pPr>
              <a:lnSpc>
                <a:spcPct val="80000"/>
              </a:lnSpc>
            </a:pPr>
            <a:r>
              <a:rPr lang="es-ES" sz="1500" dirty="0"/>
              <a:t>si es necesario o preferible cobrar al contado o es posible otorgar créditos. </a:t>
            </a:r>
          </a:p>
          <a:p>
            <a:pPr>
              <a:lnSpc>
                <a:spcPct val="80000"/>
              </a:lnSpc>
            </a:pPr>
            <a:r>
              <a:rPr lang="es-ES" sz="1500" dirty="0"/>
              <a:t>si es posible pagar deudas a su fecha de vencimiento o es necesario pedir un refinanciamiento o un nuevo financiamiento. </a:t>
            </a:r>
          </a:p>
          <a:p>
            <a:pPr>
              <a:lnSpc>
                <a:spcPct val="80000"/>
              </a:lnSpc>
            </a:pPr>
            <a:r>
              <a:rPr lang="es-ES" sz="1500" dirty="0"/>
              <a:t>si tenemos un excedente de dinero suficiente como para poder invertirlo, por ejemplo, al adquirir nueva maquinaria. </a:t>
            </a:r>
          </a:p>
          <a:p>
            <a:pPr>
              <a:lnSpc>
                <a:spcPct val="80000"/>
              </a:lnSpc>
            </a:pPr>
            <a:r>
              <a:rPr lang="es-ES" sz="1500" dirty="0"/>
              <a:t>si es necesario aumentar el disponible, por ejemplo, para una eventual oportunidad de inversión.</a:t>
            </a:r>
          </a:p>
          <a:p>
            <a:pPr>
              <a:lnSpc>
                <a:spcPct val="80000"/>
              </a:lnSpc>
            </a:pPr>
            <a:endParaRPr lang="es-ES" sz="1500" dirty="0"/>
          </a:p>
        </p:txBody>
      </p:sp>
    </p:spTree>
    <p:extLst>
      <p:ext uri="{BB962C8B-B14F-4D97-AF65-F5344CB8AC3E}">
        <p14:creationId xmlns:p14="http://schemas.microsoft.com/office/powerpoint/2010/main" val="65219544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¿Qué problemas ocasiona tener mucho o poco efectivo?</a:t>
            </a:r>
            <a:endParaRPr lang="es-MX" dirty="0"/>
          </a:p>
        </p:txBody>
      </p:sp>
      <p:pic>
        <p:nvPicPr>
          <p:cNvPr id="4" name="Marcador de contenido 3"/>
          <p:cNvPicPr>
            <a:picLocks noGrp="1" noChangeAspect="1"/>
          </p:cNvPicPr>
          <p:nvPr>
            <p:ph idx="1"/>
          </p:nvPr>
        </p:nvPicPr>
        <p:blipFill>
          <a:blip r:embed="rId2"/>
          <a:stretch>
            <a:fillRect/>
          </a:stretch>
        </p:blipFill>
        <p:spPr>
          <a:xfrm>
            <a:off x="2027949" y="1545636"/>
            <a:ext cx="5500891" cy="3049712"/>
          </a:xfrm>
          <a:prstGeom prst="rect">
            <a:avLst/>
          </a:prstGeom>
        </p:spPr>
      </p:pic>
      <p:sp>
        <p:nvSpPr>
          <p:cNvPr id="3" name="CuadroTexto 2"/>
          <p:cNvSpPr txBox="1"/>
          <p:nvPr/>
        </p:nvSpPr>
        <p:spPr>
          <a:xfrm>
            <a:off x="797442" y="701749"/>
            <a:ext cx="6018028" cy="400110"/>
          </a:xfrm>
          <a:prstGeom prst="rect">
            <a:avLst/>
          </a:prstGeom>
          <a:noFill/>
        </p:spPr>
        <p:txBody>
          <a:bodyPr wrap="square" rtlCol="0">
            <a:spAutoFit/>
          </a:bodyPr>
          <a:lstStyle/>
          <a:p>
            <a:r>
              <a:rPr lang="es-MX" sz="2000" dirty="0" smtClean="0">
                <a:solidFill>
                  <a:srgbClr val="FFC000"/>
                </a:solidFill>
              </a:rPr>
              <a:t>¿Qué implica tener exceso o escasez de Flujo? </a:t>
            </a:r>
            <a:endParaRPr lang="es-MX" sz="2000" dirty="0">
              <a:solidFill>
                <a:srgbClr val="FFC000"/>
              </a:solidFill>
            </a:endParaRPr>
          </a:p>
        </p:txBody>
      </p:sp>
    </p:spTree>
    <p:extLst>
      <p:ext uri="{BB962C8B-B14F-4D97-AF65-F5344CB8AC3E}">
        <p14:creationId xmlns:p14="http://schemas.microsoft.com/office/powerpoint/2010/main" val="36562266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r>
              <a:rPr lang="es-MX" dirty="0">
                <a:solidFill>
                  <a:schemeClr val="accent2"/>
                </a:solidFill>
              </a:rPr>
              <a:t>Flujo de caja o Efectivo</a:t>
            </a:r>
            <a:endParaRPr lang="es-ES" dirty="0">
              <a:solidFill>
                <a:schemeClr val="accent2"/>
              </a:solidFill>
            </a:endParaRPr>
          </a:p>
        </p:txBody>
      </p:sp>
      <p:sp>
        <p:nvSpPr>
          <p:cNvPr id="266243" name="Rectangle 3"/>
          <p:cNvSpPr>
            <a:spLocks noGrp="1" noChangeArrowheads="1"/>
          </p:cNvSpPr>
          <p:nvPr>
            <p:ph idx="1"/>
          </p:nvPr>
        </p:nvSpPr>
        <p:spPr>
          <a:xfrm>
            <a:off x="2141731" y="1383618"/>
            <a:ext cx="5508611" cy="3240360"/>
          </a:xfrm>
        </p:spPr>
        <p:txBody>
          <a:bodyPr>
            <a:normAutofit fontScale="85000" lnSpcReduction="20000"/>
          </a:bodyPr>
          <a:lstStyle/>
          <a:p>
            <a:pPr>
              <a:lnSpc>
                <a:spcPct val="90000"/>
              </a:lnSpc>
            </a:pPr>
            <a:r>
              <a:rPr lang="es-ES" sz="1800" b="1" dirty="0"/>
              <a:t>No tener efectivo implica:</a:t>
            </a:r>
            <a:endParaRPr lang="es-ES" sz="1800" dirty="0"/>
          </a:p>
          <a:p>
            <a:pPr>
              <a:lnSpc>
                <a:spcPct val="90000"/>
              </a:lnSpc>
            </a:pPr>
            <a:r>
              <a:rPr lang="es-ES" sz="1800" dirty="0"/>
              <a:t>No tener suficiente efectivo para hacer frente a sus obligaciones financieras </a:t>
            </a:r>
          </a:p>
          <a:p>
            <a:pPr>
              <a:lnSpc>
                <a:spcPct val="90000"/>
              </a:lnSpc>
            </a:pPr>
            <a:r>
              <a:rPr lang="es-ES" sz="1800" dirty="0"/>
              <a:t>Descrédito </a:t>
            </a:r>
          </a:p>
          <a:p>
            <a:pPr>
              <a:lnSpc>
                <a:spcPct val="90000"/>
              </a:lnSpc>
            </a:pPr>
            <a:r>
              <a:rPr lang="es-ES" sz="1800" dirty="0"/>
              <a:t>Acudir a sistemas costosos de financiación </a:t>
            </a:r>
          </a:p>
          <a:p>
            <a:pPr>
              <a:lnSpc>
                <a:spcPct val="90000"/>
              </a:lnSpc>
            </a:pPr>
            <a:r>
              <a:rPr lang="es-ES" sz="1800" dirty="0"/>
              <a:t>Quiebra</a:t>
            </a:r>
          </a:p>
          <a:p>
            <a:pPr marL="0" indent="0">
              <a:lnSpc>
                <a:spcPct val="90000"/>
              </a:lnSpc>
              <a:buNone/>
            </a:pPr>
            <a:endParaRPr lang="es-ES" sz="1800" dirty="0"/>
          </a:p>
          <a:p>
            <a:pPr>
              <a:lnSpc>
                <a:spcPct val="90000"/>
              </a:lnSpc>
            </a:pPr>
            <a:r>
              <a:rPr lang="es-ES" sz="1800" b="1" dirty="0"/>
              <a:t>Tener exceso de efectivo implica:</a:t>
            </a:r>
            <a:endParaRPr lang="es-ES" sz="1800" dirty="0"/>
          </a:p>
          <a:p>
            <a:pPr>
              <a:lnSpc>
                <a:spcPct val="90000"/>
              </a:lnSpc>
            </a:pPr>
            <a:r>
              <a:rPr lang="es-ES" sz="1800" dirty="0"/>
              <a:t>Pérdida por inflación (los precios de materiales y productos suben más que lo que el dinero dormido le produciría) </a:t>
            </a:r>
          </a:p>
          <a:p>
            <a:pPr>
              <a:lnSpc>
                <a:spcPct val="90000"/>
              </a:lnSpc>
            </a:pPr>
            <a:r>
              <a:rPr lang="es-ES" sz="1800" dirty="0"/>
              <a:t>Pérdida por no invertir su dinero adecuada y oportunamente </a:t>
            </a:r>
          </a:p>
          <a:p>
            <a:pPr>
              <a:lnSpc>
                <a:spcPct val="90000"/>
              </a:lnSpc>
            </a:pPr>
            <a:r>
              <a:rPr lang="es-ES" sz="1800" dirty="0"/>
              <a:t>Riesgo de pérdida por robo</a:t>
            </a:r>
          </a:p>
        </p:txBody>
      </p:sp>
    </p:spTree>
    <p:extLst>
      <p:ext uri="{BB962C8B-B14F-4D97-AF65-F5344CB8AC3E}">
        <p14:creationId xmlns:p14="http://schemas.microsoft.com/office/powerpoint/2010/main" val="30671096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485900" y="114300"/>
            <a:ext cx="6172200" cy="729258"/>
          </a:xfrm>
        </p:spPr>
        <p:txBody>
          <a:bodyPr/>
          <a:lstStyle/>
          <a:p>
            <a:r>
              <a:rPr lang="es-ES" dirty="0">
                <a:solidFill>
                  <a:schemeClr val="accent2"/>
                </a:solidFill>
              </a:rPr>
              <a:t>Estudio Financiero</a:t>
            </a:r>
            <a:endParaRPr lang="es-MX" dirty="0"/>
          </a:p>
        </p:txBody>
      </p:sp>
      <p:sp>
        <p:nvSpPr>
          <p:cNvPr id="2" name="Marcador de contenido 1"/>
          <p:cNvSpPr>
            <a:spLocks noGrp="1"/>
          </p:cNvSpPr>
          <p:nvPr>
            <p:ph idx="1"/>
          </p:nvPr>
        </p:nvSpPr>
        <p:spPr>
          <a:xfrm>
            <a:off x="1485900" y="1005576"/>
            <a:ext cx="6172200" cy="3566424"/>
          </a:xfrm>
        </p:spPr>
        <p:txBody>
          <a:bodyPr/>
          <a:lstStyle/>
          <a:p>
            <a:pPr marL="0" indent="0" algn="ctr">
              <a:buNone/>
            </a:pPr>
            <a:endParaRPr lang="es-MX" dirty="0" smtClean="0"/>
          </a:p>
          <a:p>
            <a:pPr marL="0" indent="0" algn="ctr">
              <a:buNone/>
            </a:pPr>
            <a:r>
              <a:rPr lang="es-MX" dirty="0" smtClean="0"/>
              <a:t>(miles de pesos)</a:t>
            </a:r>
          </a:p>
          <a:p>
            <a:pPr marL="0" indent="0" algn="ctr">
              <a:buNone/>
            </a:pPr>
            <a:endParaRPr lang="es-MX" dirty="0"/>
          </a:p>
          <a:p>
            <a:pPr marL="0" indent="0" algn="ctr">
              <a:buNone/>
            </a:pP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2280328803"/>
              </p:ext>
            </p:extLst>
          </p:nvPr>
        </p:nvGraphicFramePr>
        <p:xfrm>
          <a:off x="2357754" y="2085696"/>
          <a:ext cx="4572000" cy="2644140"/>
        </p:xfrm>
        <a:graphic>
          <a:graphicData uri="http://schemas.openxmlformats.org/drawingml/2006/table">
            <a:tbl>
              <a:tblPr firstRow="1" bandRow="1">
                <a:tableStyleId>{5C22544A-7EE6-4342-B048-85BDC9FD1C3A}</a:tableStyleId>
              </a:tblPr>
              <a:tblGrid>
                <a:gridCol w="2286000"/>
                <a:gridCol w="457200"/>
                <a:gridCol w="457200"/>
                <a:gridCol w="457200"/>
                <a:gridCol w="457200"/>
                <a:gridCol w="457200"/>
              </a:tblGrid>
              <a:tr h="278130">
                <a:tc>
                  <a:txBody>
                    <a:bodyPr/>
                    <a:lstStyle/>
                    <a:p>
                      <a:r>
                        <a:rPr lang="es-MX" sz="1100" dirty="0" smtClean="0"/>
                        <a:t>Concepto/ Tiempo</a:t>
                      </a:r>
                      <a:endParaRPr lang="es-MX" sz="1100" dirty="0"/>
                    </a:p>
                  </a:txBody>
                  <a:tcPr marL="68580" marR="68580" marT="34290" marB="34290"/>
                </a:tc>
                <a:tc>
                  <a:txBody>
                    <a:bodyPr/>
                    <a:lstStyle/>
                    <a:p>
                      <a:endParaRPr lang="es-MX" sz="1100" dirty="0"/>
                    </a:p>
                  </a:txBody>
                  <a:tcPr marL="68580" marR="68580" marT="34290" marB="34290"/>
                </a:tc>
                <a:tc>
                  <a:txBody>
                    <a:bodyPr/>
                    <a:lstStyle/>
                    <a:p>
                      <a:endParaRPr lang="es-MX" sz="1100"/>
                    </a:p>
                  </a:txBody>
                  <a:tcPr marL="68580" marR="68580" marT="34290" marB="34290"/>
                </a:tc>
                <a:tc>
                  <a:txBody>
                    <a:bodyPr/>
                    <a:lstStyle/>
                    <a:p>
                      <a:endParaRPr lang="es-MX" sz="1100"/>
                    </a:p>
                  </a:txBody>
                  <a:tcPr marL="68580" marR="68580" marT="34290" marB="34290"/>
                </a:tc>
                <a:tc>
                  <a:txBody>
                    <a:bodyPr/>
                    <a:lstStyle/>
                    <a:p>
                      <a:endParaRPr lang="es-MX" sz="1100"/>
                    </a:p>
                  </a:txBody>
                  <a:tcPr marL="68580" marR="68580" marT="34290" marB="34290"/>
                </a:tc>
                <a:tc>
                  <a:txBody>
                    <a:bodyPr/>
                    <a:lstStyle/>
                    <a:p>
                      <a:endParaRPr lang="es-MX" sz="1100" dirty="0"/>
                    </a:p>
                  </a:txBody>
                  <a:tcPr marL="68580" marR="68580" marT="34290" marB="34290"/>
                </a:tc>
              </a:tr>
              <a:tr h="278130">
                <a:tc>
                  <a:txBody>
                    <a:bodyPr/>
                    <a:lstStyle/>
                    <a:p>
                      <a:r>
                        <a:rPr lang="es-MX" sz="1100" dirty="0" smtClean="0"/>
                        <a:t>+ Ingresos</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r>
                        <a:rPr lang="es-MX" sz="1100" dirty="0" smtClean="0"/>
                        <a:t>-</a:t>
                      </a:r>
                      <a:r>
                        <a:rPr lang="es-MX" sz="1100" baseline="0" dirty="0" smtClean="0"/>
                        <a:t> Costos</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88620">
                <a:tc>
                  <a:txBody>
                    <a:bodyPr/>
                    <a:lstStyle/>
                    <a:p>
                      <a:r>
                        <a:rPr lang="es-MX" sz="1100" dirty="0" smtClean="0"/>
                        <a:t>= Utilidad Bruta ( antes de Impuesto)</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48640">
                <a:tc>
                  <a:txBody>
                    <a:bodyPr/>
                    <a:lstStyle/>
                    <a:p>
                      <a:pPr marL="285750" indent="-285750">
                        <a:buFontTx/>
                        <a:buChar char="-"/>
                      </a:pPr>
                      <a:r>
                        <a:rPr lang="es-MX" sz="1100" dirty="0" smtClean="0"/>
                        <a:t>Impuestos</a:t>
                      </a:r>
                    </a:p>
                    <a:p>
                      <a:pPr marL="0" indent="0">
                        <a:buFontTx/>
                        <a:buNone/>
                      </a:pPr>
                      <a:r>
                        <a:rPr lang="es-MX" sz="1100" dirty="0" smtClean="0"/>
                        <a:t>= Utilidad</a:t>
                      </a:r>
                      <a:r>
                        <a:rPr lang="es-MX" sz="1100" baseline="0" dirty="0" smtClean="0"/>
                        <a:t> Neta (después de Impuesto)</a:t>
                      </a:r>
                      <a:r>
                        <a:rPr lang="es-MX" sz="1100" dirty="0" smtClean="0"/>
                        <a:t> </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r>
                        <a:rPr lang="es-MX" sz="1100" dirty="0" smtClean="0"/>
                        <a:t>+Depreciación</a:t>
                      </a:r>
                      <a:r>
                        <a:rPr lang="es-MX" sz="1100" baseline="0" dirty="0" smtClean="0"/>
                        <a:t> y amortizaciones</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r>
                        <a:rPr lang="es-MX" sz="1100" dirty="0" smtClean="0"/>
                        <a:t>= FLUJO DE EFECTIVO</a:t>
                      </a:r>
                      <a:endParaRPr lang="es-MX" sz="1100" dirty="0"/>
                    </a:p>
                  </a:txBody>
                  <a:tcPr marL="68580" marR="68580" marT="34290" marB="34290"/>
                </a:tc>
                <a:tc gridSpan="5">
                  <a:txBody>
                    <a:bodyPr/>
                    <a:lstStyle/>
                    <a:p>
                      <a:endParaRPr lang="es-MX" sz="110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78130">
                <a:tc>
                  <a:txBody>
                    <a:bodyPr/>
                    <a:lstStyle/>
                    <a:p>
                      <a:endParaRPr lang="es-MX" sz="1100"/>
                    </a:p>
                  </a:txBody>
                  <a:tcPr marL="68580" marR="68580" marT="34290" marB="34290"/>
                </a:tc>
                <a:tc gridSpan="5">
                  <a:txBody>
                    <a:bodyPr/>
                    <a:lstStyle/>
                    <a:p>
                      <a:endParaRPr lang="es-MX" sz="1100" dirty="0"/>
                    </a:p>
                  </a:txBody>
                  <a:tcPr marL="68580" marR="68580" marT="34290" marB="3429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403819558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00" y="1888150"/>
            <a:ext cx="33717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MX" dirty="0" smtClean="0">
                <a:solidFill>
                  <a:srgbClr val="4A5C65"/>
                </a:solidFill>
              </a:rPr>
              <a:t>II. Fases del diseño del proyecto</a:t>
            </a:r>
            <a:endParaRPr dirty="0">
              <a:solidFill>
                <a:srgbClr val="4A5C65"/>
              </a:solidFill>
            </a:endParaRPr>
          </a:p>
        </p:txBody>
      </p:sp>
      <p:sp>
        <p:nvSpPr>
          <p:cNvPr id="412" name="Google Shape;412;p18"/>
          <p:cNvSpPr txBox="1">
            <a:spLocks noGrp="1"/>
          </p:cNvSpPr>
          <p:nvPr>
            <p:ph type="subTitle" idx="1"/>
          </p:nvPr>
        </p:nvSpPr>
        <p:spPr>
          <a:xfrm>
            <a:off x="2886100" y="2916252"/>
            <a:ext cx="3371700" cy="784800"/>
          </a:xfrm>
          <a:prstGeom prst="rect">
            <a:avLst/>
          </a:prstGeom>
        </p:spPr>
        <p:txBody>
          <a:bodyPr spcFirstLastPara="1" wrap="square" lIns="91425" tIns="91425" rIns="91425" bIns="91425" anchor="t" anchorCtr="0">
            <a:noAutofit/>
          </a:bodyPr>
          <a:lstStyle/>
          <a:p>
            <a:pPr marL="0" lvl="0" indent="0">
              <a:spcAft>
                <a:spcPts val="1000"/>
              </a:spcAft>
            </a:pPr>
            <a:r>
              <a:rPr lang="es-MX" dirty="0" smtClean="0">
                <a:solidFill>
                  <a:srgbClr val="FFC000"/>
                </a:solidFill>
              </a:rPr>
              <a:t>Estudios de Evaluación </a:t>
            </a:r>
            <a:r>
              <a:rPr lang="es-MX" dirty="0">
                <a:solidFill>
                  <a:srgbClr val="FFC000"/>
                </a:solidFill>
              </a:rPr>
              <a:t>del </a:t>
            </a:r>
            <a:r>
              <a:rPr lang="es-MX" dirty="0" smtClean="0">
                <a:solidFill>
                  <a:srgbClr val="FFC000"/>
                </a:solidFill>
              </a:rPr>
              <a:t>Proyecto</a:t>
            </a:r>
            <a:endParaRPr dirty="0">
              <a:solidFill>
                <a:srgbClr val="FFC000"/>
              </a:solidFill>
            </a:endParaRPr>
          </a:p>
        </p:txBody>
      </p:sp>
    </p:spTree>
    <p:extLst>
      <p:ext uri="{BB962C8B-B14F-4D97-AF65-F5344CB8AC3E}">
        <p14:creationId xmlns:p14="http://schemas.microsoft.com/office/powerpoint/2010/main" val="336270167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EVALUACIÓN FINANCIERA</a:t>
            </a:r>
            <a:endParaRPr lang="es-MX" dirty="0"/>
          </a:p>
        </p:txBody>
      </p:sp>
      <p:sp>
        <p:nvSpPr>
          <p:cNvPr id="3" name="Marcador de texto 2"/>
          <p:cNvSpPr>
            <a:spLocks noGrp="1"/>
          </p:cNvSpPr>
          <p:nvPr>
            <p:ph type="body" idx="1"/>
          </p:nvPr>
        </p:nvSpPr>
        <p:spPr/>
        <p:txBody>
          <a:bodyPr/>
          <a:lstStyle/>
          <a:p>
            <a:pPr marL="0" indent="0" algn="just">
              <a:buNone/>
            </a:pPr>
            <a:r>
              <a:rPr lang="es-MX" dirty="0">
                <a:solidFill>
                  <a:schemeClr val="accent3"/>
                </a:solidFill>
              </a:rPr>
              <a:t>Objetivo:</a:t>
            </a:r>
          </a:p>
          <a:p>
            <a:pPr marL="0" indent="0" algn="just">
              <a:buNone/>
            </a:pPr>
            <a:r>
              <a:rPr lang="es-MX" dirty="0"/>
              <a:t>Determinar hasta qué punto se justifica el sacrificio de la inversión por efecto de los resultados que se esperan obtener  al confrontar los costos con los ingresos, es decir, se trata de determinar la rentabilidad de la inversión. </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76</a:t>
            </a:fld>
            <a:endParaRPr lang="es-MX"/>
          </a:p>
        </p:txBody>
      </p:sp>
    </p:spTree>
    <p:extLst>
      <p:ext uri="{BB962C8B-B14F-4D97-AF65-F5344CB8AC3E}">
        <p14:creationId xmlns:p14="http://schemas.microsoft.com/office/powerpoint/2010/main" val="152931975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485900" y="114300"/>
            <a:ext cx="6172200" cy="351216"/>
          </a:xfrm>
        </p:spPr>
        <p:txBody>
          <a:bodyPr>
            <a:normAutofit fontScale="90000"/>
          </a:bodyPr>
          <a:lstStyle/>
          <a:p>
            <a:endParaRPr lang="es-MX" dirty="0"/>
          </a:p>
        </p:txBody>
      </p:sp>
      <p:sp>
        <p:nvSpPr>
          <p:cNvPr id="2" name="Marcador de contenido 1"/>
          <p:cNvSpPr>
            <a:spLocks noGrp="1"/>
          </p:cNvSpPr>
          <p:nvPr>
            <p:ph idx="1"/>
          </p:nvPr>
        </p:nvSpPr>
        <p:spPr>
          <a:xfrm>
            <a:off x="1485900" y="681540"/>
            <a:ext cx="6172200" cy="3890460"/>
          </a:xfrm>
        </p:spPr>
        <p:txBody>
          <a:bodyPr>
            <a:normAutofit fontScale="92500" lnSpcReduction="20000"/>
          </a:bodyPr>
          <a:lstStyle/>
          <a:p>
            <a:pPr algn="just"/>
            <a:r>
              <a:rPr lang="es-MX" dirty="0"/>
              <a:t>Pasos  para hacer la evaluación</a:t>
            </a:r>
            <a:r>
              <a:rPr lang="es-MX" dirty="0" smtClean="0"/>
              <a:t>:</a:t>
            </a:r>
          </a:p>
          <a:p>
            <a:pPr algn="just"/>
            <a:endParaRPr lang="es-MX" dirty="0"/>
          </a:p>
          <a:p>
            <a:pPr marL="385763" indent="-385763" algn="just">
              <a:buAutoNum type="arabicParenR"/>
            </a:pPr>
            <a:r>
              <a:rPr lang="es-MX" dirty="0" smtClean="0"/>
              <a:t>Identificación </a:t>
            </a:r>
            <a:r>
              <a:rPr lang="es-MX" dirty="0"/>
              <a:t>de flujos de fondos, con base a la magnitud y cronología de los ingresos y egresos , basados en aspectos económicos, técnicos, administrativos  e institucionales</a:t>
            </a:r>
            <a:r>
              <a:rPr lang="es-MX" dirty="0" smtClean="0"/>
              <a:t>.</a:t>
            </a:r>
          </a:p>
          <a:p>
            <a:pPr marL="0" indent="0" algn="just">
              <a:buNone/>
            </a:pPr>
            <a:endParaRPr lang="es-MX" dirty="0" smtClean="0"/>
          </a:p>
          <a:p>
            <a:pPr marL="0" indent="0" algn="just">
              <a:buNone/>
            </a:pPr>
            <a:endParaRPr lang="es-MX" dirty="0"/>
          </a:p>
          <a:p>
            <a:pPr marL="0" indent="0" algn="just">
              <a:buNone/>
            </a:pPr>
            <a:r>
              <a:rPr lang="es-MX" dirty="0" smtClean="0">
                <a:solidFill>
                  <a:schemeClr val="bg2"/>
                </a:solidFill>
              </a:rPr>
              <a:t>2) </a:t>
            </a:r>
            <a:r>
              <a:rPr lang="es-MX" dirty="0" smtClean="0"/>
              <a:t>Comparar </a:t>
            </a:r>
            <a:r>
              <a:rPr lang="es-MX" dirty="0"/>
              <a:t>la rentabilidad del proyecto con otras alternativas</a:t>
            </a:r>
            <a:r>
              <a:rPr lang="es-MX" dirty="0" smtClean="0"/>
              <a:t>.</a:t>
            </a:r>
          </a:p>
          <a:p>
            <a:pPr marL="0" indent="0" algn="just">
              <a:buNone/>
            </a:pPr>
            <a:endParaRPr lang="es-MX" dirty="0"/>
          </a:p>
          <a:p>
            <a:r>
              <a:rPr lang="es-MX" dirty="0" smtClean="0"/>
              <a:t> </a:t>
            </a:r>
            <a:endParaRPr lang="es-MX" dirty="0"/>
          </a:p>
        </p:txBody>
      </p:sp>
    </p:spTree>
    <p:extLst>
      <p:ext uri="{BB962C8B-B14F-4D97-AF65-F5344CB8AC3E}">
        <p14:creationId xmlns:p14="http://schemas.microsoft.com/office/powerpoint/2010/main" val="225856159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485900" y="114300"/>
            <a:ext cx="6172200" cy="351216"/>
          </a:xfrm>
        </p:spPr>
        <p:txBody>
          <a:bodyPr>
            <a:normAutofit fontScale="90000"/>
          </a:bodyPr>
          <a:lstStyle/>
          <a:p>
            <a:endParaRPr lang="es-MX" dirty="0"/>
          </a:p>
        </p:txBody>
      </p:sp>
      <p:sp>
        <p:nvSpPr>
          <p:cNvPr id="2" name="Marcador de contenido 1"/>
          <p:cNvSpPr>
            <a:spLocks noGrp="1"/>
          </p:cNvSpPr>
          <p:nvPr>
            <p:ph idx="1"/>
          </p:nvPr>
        </p:nvSpPr>
        <p:spPr>
          <a:xfrm>
            <a:off x="1485900" y="465516"/>
            <a:ext cx="6172200" cy="4106484"/>
          </a:xfrm>
        </p:spPr>
        <p:txBody>
          <a:bodyPr>
            <a:normAutofit fontScale="92500" lnSpcReduction="10000"/>
          </a:bodyPr>
          <a:lstStyle/>
          <a:p>
            <a:pPr marL="0" indent="0">
              <a:buNone/>
            </a:pPr>
            <a:endParaRPr lang="es-MX" dirty="0"/>
          </a:p>
          <a:p>
            <a:pPr algn="just"/>
            <a:r>
              <a:rPr lang="es-MX" dirty="0" smtClean="0"/>
              <a:t> </a:t>
            </a:r>
            <a:r>
              <a:rPr lang="es-MX" dirty="0"/>
              <a:t>Flujos líquidos en el futuro, es decir que sean en </a:t>
            </a:r>
            <a:r>
              <a:rPr lang="es-MX" dirty="0" smtClean="0"/>
              <a:t>efectivo.</a:t>
            </a:r>
            <a:endParaRPr lang="es-MX" dirty="0"/>
          </a:p>
          <a:p>
            <a:pPr algn="just"/>
            <a:r>
              <a:rPr lang="es-MX" dirty="0" smtClean="0"/>
              <a:t>Interesa los valores futuros, no los costos incurridos “hundidos” “muertos”</a:t>
            </a:r>
          </a:p>
          <a:p>
            <a:pPr algn="just"/>
            <a:r>
              <a:rPr lang="es-MX" dirty="0" smtClean="0">
                <a:solidFill>
                  <a:srgbClr val="FF0000"/>
                </a:solidFill>
              </a:rPr>
              <a:t>Costo de oportunidad</a:t>
            </a:r>
            <a:r>
              <a:rPr lang="es-MX" dirty="0" smtClean="0"/>
              <a:t>  Si sigo la actividad de M significa no seguir la actividad de N, entonces el valor de N es el costo de oportunidad de M.</a:t>
            </a:r>
          </a:p>
          <a:p>
            <a:pPr algn="just"/>
            <a:r>
              <a:rPr lang="es-MX" dirty="0" smtClean="0">
                <a:solidFill>
                  <a:srgbClr val="FF0000"/>
                </a:solidFill>
              </a:rPr>
              <a:t>La tasa</a:t>
            </a:r>
            <a:r>
              <a:rPr lang="es-MX" dirty="0" smtClean="0"/>
              <a:t> que reflejo el costo de oportunidad del dinero será la tasa de interés de oportunidad, lo que determina que un proyecto será atractivo en la medida que su rentabilidad supere por lo menos la tasa de oportunidad.</a:t>
            </a:r>
          </a:p>
          <a:p>
            <a:endParaRPr lang="es-MX" dirty="0" smtClean="0"/>
          </a:p>
          <a:p>
            <a:endParaRPr lang="es-MX" dirty="0"/>
          </a:p>
        </p:txBody>
      </p:sp>
    </p:spTree>
    <p:extLst>
      <p:ext uri="{BB962C8B-B14F-4D97-AF65-F5344CB8AC3E}">
        <p14:creationId xmlns:p14="http://schemas.microsoft.com/office/powerpoint/2010/main" val="17946961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01050" y="536575"/>
            <a:ext cx="4941899" cy="34289"/>
          </a:xfrm>
        </p:spPr>
        <p:txBody>
          <a:bodyPr>
            <a:normAutofit fontScale="90000"/>
          </a:bodyPr>
          <a:lstStyle/>
          <a:p>
            <a:endParaRPr lang="es-MX" dirty="0"/>
          </a:p>
        </p:txBody>
      </p:sp>
      <p:sp>
        <p:nvSpPr>
          <p:cNvPr id="3" name="Marcador de contenido 2"/>
          <p:cNvSpPr>
            <a:spLocks noGrp="1"/>
          </p:cNvSpPr>
          <p:nvPr>
            <p:ph idx="1"/>
          </p:nvPr>
        </p:nvSpPr>
        <p:spPr>
          <a:xfrm>
            <a:off x="1446028" y="2010295"/>
            <a:ext cx="6352057" cy="2664446"/>
          </a:xfrm>
        </p:spPr>
        <p:txBody>
          <a:bodyPr/>
          <a:lstStyle/>
          <a:p>
            <a:pPr marL="101600" indent="0">
              <a:buNone/>
            </a:pPr>
            <a:r>
              <a:rPr lang="es-MX" altLang="es-MX" sz="1800" dirty="0" smtClean="0">
                <a:solidFill>
                  <a:srgbClr val="000099"/>
                </a:solidFill>
                <a:latin typeface="Verdana" panose="020B0604030504040204" pitchFamily="34" charset="0"/>
                <a:cs typeface="Times New Roman" panose="02020603050405020304" pitchFamily="18" charset="0"/>
              </a:rPr>
              <a:t>Se refiere a ala duración en tiempo que implica recuperar la </a:t>
            </a:r>
            <a:r>
              <a:rPr lang="es-MX" altLang="es-MX" sz="1800" dirty="0">
                <a:solidFill>
                  <a:srgbClr val="000099"/>
                </a:solidFill>
                <a:latin typeface="Verdana" panose="020B0604030504040204" pitchFamily="34" charset="0"/>
                <a:cs typeface="Times New Roman" panose="02020603050405020304" pitchFamily="18" charset="0"/>
              </a:rPr>
              <a:t>inversión inicial equivalente a $1.000.00. El proyecto </a:t>
            </a:r>
            <a:r>
              <a:rPr lang="es-MX" altLang="es-MX" sz="1800" dirty="0" smtClean="0">
                <a:solidFill>
                  <a:srgbClr val="000099"/>
                </a:solidFill>
                <a:latin typeface="Verdana" panose="020B0604030504040204" pitchFamily="34" charset="0"/>
                <a:cs typeface="Times New Roman" panose="02020603050405020304" pitchFamily="18" charset="0"/>
              </a:rPr>
              <a:t> </a:t>
            </a:r>
            <a:r>
              <a:rPr lang="es-MX" altLang="es-MX" sz="1800" dirty="0">
                <a:solidFill>
                  <a:srgbClr val="000099"/>
                </a:solidFill>
                <a:latin typeface="Verdana" panose="020B0604030504040204" pitchFamily="34" charset="0"/>
                <a:cs typeface="Times New Roman" panose="02020603050405020304" pitchFamily="18" charset="0"/>
              </a:rPr>
              <a:t>presenta los siguientes FNE (datos en </a:t>
            </a:r>
            <a:r>
              <a:rPr lang="es-MX" altLang="es-MX" sz="1800" dirty="0" smtClean="0">
                <a:solidFill>
                  <a:srgbClr val="000099"/>
                </a:solidFill>
                <a:latin typeface="Verdana" panose="020B0604030504040204" pitchFamily="34" charset="0"/>
                <a:cs typeface="Times New Roman" panose="02020603050405020304" pitchFamily="18" charset="0"/>
              </a:rPr>
              <a:t>miles de pesos)</a:t>
            </a:r>
            <a:endParaRPr lang="es-MX" sz="1800" dirty="0"/>
          </a:p>
        </p:txBody>
      </p:sp>
      <p:sp>
        <p:nvSpPr>
          <p:cNvPr id="4" name="Rectangle 1"/>
          <p:cNvSpPr>
            <a:spLocks noChangeArrowheads="1"/>
          </p:cNvSpPr>
          <p:nvPr/>
        </p:nvSpPr>
        <p:spPr bwMode="auto">
          <a:xfrm>
            <a:off x="1185886" y="532967"/>
            <a:ext cx="5721759"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fontAlgn="base">
              <a:spcBef>
                <a:spcPct val="0"/>
              </a:spcBef>
              <a:spcAft>
                <a:spcPct val="0"/>
              </a:spcAft>
              <a:buClrTx/>
            </a:pPr>
            <a:endParaRPr lang="es-MX" altLang="es-MX" sz="2100" b="1" dirty="0">
              <a:solidFill>
                <a:srgbClr val="000099"/>
              </a:solidFill>
              <a:latin typeface="Verdana" panose="020B0604030504040204" pitchFamily="34" charset="0"/>
              <a:cs typeface="Times New Roman" panose="02020603050405020304" pitchFamily="18" charset="0"/>
            </a:endParaRPr>
          </a:p>
          <a:p>
            <a:pPr algn="just" defTabSz="685800" fontAlgn="base">
              <a:spcBef>
                <a:spcPct val="0"/>
              </a:spcBef>
              <a:spcAft>
                <a:spcPct val="0"/>
              </a:spcAft>
              <a:buClrTx/>
            </a:pPr>
            <a:endParaRPr lang="es-MX" altLang="es-MX" sz="2100" b="1" dirty="0">
              <a:solidFill>
                <a:srgbClr val="000099"/>
              </a:solidFill>
              <a:latin typeface="Verdana" panose="020B0604030504040204" pitchFamily="34" charset="0"/>
              <a:cs typeface="Times New Roman" panose="02020603050405020304" pitchFamily="18" charset="0"/>
            </a:endParaRPr>
          </a:p>
          <a:p>
            <a:pPr algn="just" defTabSz="685800" fontAlgn="base">
              <a:spcBef>
                <a:spcPct val="0"/>
              </a:spcBef>
              <a:spcAft>
                <a:spcPct val="0"/>
              </a:spcAft>
              <a:buClrTx/>
            </a:pPr>
            <a:r>
              <a:rPr lang="es-MX" altLang="es-MX" sz="2100" b="1" dirty="0" smtClean="0">
                <a:solidFill>
                  <a:srgbClr val="000099"/>
                </a:solidFill>
                <a:latin typeface="Verdana" panose="020B0604030504040204" pitchFamily="34" charset="0"/>
                <a:cs typeface="Times New Roman" panose="02020603050405020304" pitchFamily="18" charset="0"/>
              </a:rPr>
              <a:t>Calculo del  Periodo de Recuperación</a:t>
            </a:r>
          </a:p>
          <a:p>
            <a:pPr algn="just" defTabSz="685800" fontAlgn="base">
              <a:spcBef>
                <a:spcPct val="0"/>
              </a:spcBef>
              <a:spcAft>
                <a:spcPct val="0"/>
              </a:spcAft>
              <a:buClrTx/>
            </a:pPr>
            <a:r>
              <a:rPr lang="es-MX" altLang="es-MX" sz="2100" b="1" dirty="0" smtClean="0">
                <a:solidFill>
                  <a:srgbClr val="000099"/>
                </a:solidFill>
                <a:latin typeface="Verdana" panose="020B0604030504040204" pitchFamily="34" charset="0"/>
                <a:cs typeface="Times New Roman" panose="02020603050405020304" pitchFamily="18" charset="0"/>
              </a:rPr>
              <a:t> de la Inversión (PRI)</a:t>
            </a:r>
            <a:endParaRPr lang="es-MX" altLang="es-MX" sz="2100" dirty="0"/>
          </a:p>
          <a:p>
            <a:pPr algn="just"/>
            <a:r>
              <a:rPr lang="es-MX" altLang="es-MX" sz="750" dirty="0">
                <a:solidFill>
                  <a:srgbClr val="000099"/>
                </a:solidFill>
                <a:latin typeface="Times New Roman" panose="02020603050405020304" pitchFamily="18" charset="0"/>
                <a:cs typeface="Times New Roman" panose="02020603050405020304" pitchFamily="18" charset="0"/>
              </a:rPr>
              <a:t>            </a:t>
            </a:r>
            <a:endParaRPr lang="es-MX" sz="3300" dirty="0"/>
          </a:p>
        </p:txBody>
      </p:sp>
      <p:pic>
        <p:nvPicPr>
          <p:cNvPr id="1026" name="Picture 2" descr="http://www.pymesfuturo.com/valor_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944" y="3592694"/>
            <a:ext cx="4561726" cy="108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227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8</a:t>
            </a:fld>
            <a:endParaRPr lang="es-MX"/>
          </a:p>
        </p:txBody>
      </p:sp>
      <p:sp>
        <p:nvSpPr>
          <p:cNvPr id="3" name="Rectángulo 2"/>
          <p:cNvSpPr/>
          <p:nvPr/>
        </p:nvSpPr>
        <p:spPr>
          <a:xfrm>
            <a:off x="3955551" y="1986976"/>
            <a:ext cx="4068565" cy="3323987"/>
          </a:xfrm>
          <a:prstGeom prst="rect">
            <a:avLst/>
          </a:prstGeom>
        </p:spPr>
        <p:txBody>
          <a:bodyPr wrap="square">
            <a:spAutoFit/>
          </a:bodyPr>
          <a:lstStyle/>
          <a:p>
            <a:pPr>
              <a:lnSpc>
                <a:spcPct val="150000"/>
              </a:lnSpc>
            </a:pPr>
            <a:r>
              <a:rPr lang="es-MX" dirty="0" smtClean="0"/>
              <a:t>- </a:t>
            </a:r>
            <a:r>
              <a:rPr lang="es-MX" sz="1600" dirty="0" smtClean="0"/>
              <a:t>¿</a:t>
            </a:r>
            <a:r>
              <a:rPr lang="es-MX" sz="1600" dirty="0"/>
              <a:t>Qué problema o demanda va a solucionar la idea?</a:t>
            </a:r>
          </a:p>
          <a:p>
            <a:pPr>
              <a:lnSpc>
                <a:spcPct val="150000"/>
              </a:lnSpc>
            </a:pPr>
            <a:r>
              <a:rPr lang="es-MX" sz="1600" dirty="0" smtClean="0"/>
              <a:t>- ¿</a:t>
            </a:r>
            <a:r>
              <a:rPr lang="es-MX" sz="1600" dirty="0"/>
              <a:t>De quién surgió la idea?</a:t>
            </a:r>
          </a:p>
          <a:p>
            <a:pPr>
              <a:lnSpc>
                <a:spcPct val="150000"/>
              </a:lnSpc>
            </a:pPr>
            <a:r>
              <a:rPr lang="es-MX" sz="1600" dirty="0" smtClean="0"/>
              <a:t>- ¿</a:t>
            </a:r>
            <a:r>
              <a:rPr lang="es-MX" sz="1600" dirty="0"/>
              <a:t>Por qué es necesaria dicha solución?</a:t>
            </a:r>
          </a:p>
          <a:p>
            <a:pPr>
              <a:lnSpc>
                <a:spcPct val="150000"/>
              </a:lnSpc>
            </a:pPr>
            <a:r>
              <a:rPr lang="es-MX" sz="1600" dirty="0" smtClean="0"/>
              <a:t>-  De un diagnóstico </a:t>
            </a:r>
            <a:endParaRPr lang="es-MX" sz="1600" dirty="0"/>
          </a:p>
          <a:p>
            <a:pPr>
              <a:lnSpc>
                <a:spcPct val="150000"/>
              </a:lnSpc>
            </a:pPr>
            <a:r>
              <a:rPr lang="es-MX" sz="1600" dirty="0" smtClean="0"/>
              <a:t>-  De una necesidad evidente manifiesta</a:t>
            </a:r>
            <a:endParaRPr lang="es-MX" sz="1600" dirty="0"/>
          </a:p>
          <a:p>
            <a:pPr>
              <a:lnSpc>
                <a:spcPct val="150000"/>
              </a:lnSpc>
            </a:pPr>
            <a:r>
              <a:rPr lang="es-MX" sz="1600" dirty="0" smtClean="0"/>
              <a:t>- De la existencia de ciertos recursos </a:t>
            </a:r>
            <a:endParaRPr lang="es-ES" sz="1600" dirty="0"/>
          </a:p>
          <a:p>
            <a:endParaRPr lang="es-MX" dirty="0" smtClean="0"/>
          </a:p>
          <a:p>
            <a:endParaRPr lang="es-MX" dirty="0"/>
          </a:p>
          <a:p>
            <a:pPr>
              <a:buNone/>
            </a:pPr>
            <a:endParaRPr lang="es-MX" dirty="0"/>
          </a:p>
        </p:txBody>
      </p:sp>
      <p:sp>
        <p:nvSpPr>
          <p:cNvPr id="4" name="CuadroTexto 3"/>
          <p:cNvSpPr txBox="1"/>
          <p:nvPr/>
        </p:nvSpPr>
        <p:spPr>
          <a:xfrm>
            <a:off x="1849348" y="976045"/>
            <a:ext cx="5948737" cy="584775"/>
          </a:xfrm>
          <a:prstGeom prst="rect">
            <a:avLst/>
          </a:prstGeom>
          <a:noFill/>
        </p:spPr>
        <p:txBody>
          <a:bodyPr wrap="square" rtlCol="0">
            <a:spAutoFit/>
          </a:bodyPr>
          <a:lstStyle/>
          <a:p>
            <a:r>
              <a:rPr lang="es-MX" sz="3200" dirty="0" smtClean="0">
                <a:solidFill>
                  <a:srgbClr val="FF0000"/>
                </a:solidFill>
              </a:rPr>
              <a:t>¿Cómo surge la idea?</a:t>
            </a:r>
            <a:endParaRPr lang="es-MX" sz="3200" dirty="0">
              <a:solidFill>
                <a:srgbClr val="FF0000"/>
              </a:solidFill>
            </a:endParaRPr>
          </a:p>
        </p:txBody>
      </p:sp>
      <p:pic>
        <p:nvPicPr>
          <p:cNvPr id="5" name="3 Imagen" descr="negocios-novedosos2[1].jpg"/>
          <p:cNvPicPr>
            <a:picLocks noChangeAspect="1"/>
          </p:cNvPicPr>
          <p:nvPr/>
        </p:nvPicPr>
        <p:blipFill>
          <a:blip r:embed="rId2" cstate="print"/>
          <a:stretch>
            <a:fillRect/>
          </a:stretch>
        </p:blipFill>
        <p:spPr>
          <a:xfrm>
            <a:off x="979213" y="1642185"/>
            <a:ext cx="2596921" cy="2033478"/>
          </a:xfrm>
          <a:prstGeom prst="rect">
            <a:avLst/>
          </a:prstGeom>
        </p:spPr>
      </p:pic>
    </p:spTree>
    <p:extLst>
      <p:ext uri="{BB962C8B-B14F-4D97-AF65-F5344CB8AC3E}">
        <p14:creationId xmlns:p14="http://schemas.microsoft.com/office/powerpoint/2010/main" val="142596359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normAutofit/>
          </a:bodyPr>
          <a:lstStyle/>
          <a:p>
            <a:r>
              <a:rPr lang="es-MX" dirty="0">
                <a:solidFill>
                  <a:schemeClr val="accent3"/>
                </a:solidFill>
              </a:rPr>
              <a:t>Valor Actual Neto (</a:t>
            </a:r>
            <a:r>
              <a:rPr lang="es-MX" dirty="0" smtClean="0">
                <a:solidFill>
                  <a:schemeClr val="accent3"/>
                </a:solidFill>
              </a:rPr>
              <a:t>VAN o VPN)</a:t>
            </a:r>
            <a:endParaRPr lang="es-ES" dirty="0">
              <a:solidFill>
                <a:schemeClr val="accent3"/>
              </a:solidFill>
            </a:endParaRPr>
          </a:p>
        </p:txBody>
      </p:sp>
      <p:sp>
        <p:nvSpPr>
          <p:cNvPr id="254979" name="Rectangle 3"/>
          <p:cNvSpPr>
            <a:spLocks noGrp="1" noChangeArrowheads="1"/>
          </p:cNvSpPr>
          <p:nvPr>
            <p:ph idx="1"/>
          </p:nvPr>
        </p:nvSpPr>
        <p:spPr/>
        <p:txBody>
          <a:bodyPr>
            <a:normAutofit fontScale="92500" lnSpcReduction="20000"/>
          </a:bodyPr>
          <a:lstStyle/>
          <a:p>
            <a:pPr algn="just"/>
            <a:r>
              <a:rPr lang="es-ES" dirty="0">
                <a:effectLst/>
              </a:rPr>
              <a:t>Es el valor monetario que resulta de restar la suma de los flujos </a:t>
            </a:r>
            <a:r>
              <a:rPr lang="es-ES" dirty="0" smtClean="0">
                <a:effectLst/>
              </a:rPr>
              <a:t>netos </a:t>
            </a:r>
            <a:r>
              <a:rPr lang="es-ES" dirty="0">
                <a:effectLst/>
              </a:rPr>
              <a:t>a la inversión inicial, se trata de descontar el valor del dinero en el futuro a su equivalente en el presente, es decir, se comparan todas las ganancias esperadas contra todos los desembolsos necesarios en el tiempo cero</a:t>
            </a:r>
            <a:r>
              <a:rPr lang="es-ES" dirty="0" smtClean="0">
                <a:effectLst/>
              </a:rPr>
              <a:t>.</a:t>
            </a:r>
          </a:p>
          <a:p>
            <a:pPr algn="just"/>
            <a:r>
              <a:rPr lang="es-ES" dirty="0" smtClean="0"/>
              <a:t>VPN=VPI-VPE=0</a:t>
            </a:r>
            <a:endParaRPr lang="es-ES" dirty="0" smtClean="0">
              <a:effectLst/>
            </a:endParaRPr>
          </a:p>
          <a:p>
            <a:pPr algn="just"/>
            <a:endParaRPr lang="es-ES" dirty="0"/>
          </a:p>
          <a:p>
            <a:pPr algn="just"/>
            <a:r>
              <a:rPr lang="es-ES" dirty="0" smtClean="0">
                <a:effectLst/>
              </a:rPr>
              <a:t>VAN=  </a:t>
            </a:r>
            <a:r>
              <a:rPr lang="es-ES" u="sng" dirty="0" smtClean="0">
                <a:effectLst/>
              </a:rPr>
              <a:t>Flujo de efectivo </a:t>
            </a:r>
            <a:r>
              <a:rPr lang="es-ES" dirty="0" smtClean="0">
                <a:effectLst/>
              </a:rPr>
              <a:t>– Inversión</a:t>
            </a:r>
            <a:endParaRPr lang="es-ES" dirty="0">
              <a:effectLst/>
            </a:endParaRPr>
          </a:p>
          <a:p>
            <a:pPr algn="just">
              <a:buFont typeface="Wingdings" pitchFamily="2" charset="2"/>
              <a:buNone/>
            </a:pPr>
            <a:r>
              <a:rPr lang="es-ES" dirty="0" smtClean="0">
                <a:effectLst/>
              </a:rPr>
              <a:t>              (1+interes)tiempo  </a:t>
            </a:r>
            <a:endParaRPr lang="es-ES" dirty="0">
              <a:effectLst/>
            </a:endParaRPr>
          </a:p>
        </p:txBody>
      </p:sp>
    </p:spTree>
    <p:extLst>
      <p:ext uri="{BB962C8B-B14F-4D97-AF65-F5344CB8AC3E}">
        <p14:creationId xmlns:p14="http://schemas.microsoft.com/office/powerpoint/2010/main" val="9654405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normAutofit/>
          </a:bodyPr>
          <a:lstStyle/>
          <a:p>
            <a:r>
              <a:rPr lang="es-MX" dirty="0">
                <a:solidFill>
                  <a:schemeClr val="accent3"/>
                </a:solidFill>
              </a:rPr>
              <a:t>Valor Actual Neto (Ejemplo)</a:t>
            </a:r>
            <a:endParaRPr lang="es-ES" dirty="0">
              <a:solidFill>
                <a:schemeClr val="accent3"/>
              </a:solidFill>
            </a:endParaRPr>
          </a:p>
        </p:txBody>
      </p:sp>
      <p:sp>
        <p:nvSpPr>
          <p:cNvPr id="264195" name="Rectangle 3"/>
          <p:cNvSpPr>
            <a:spLocks noGrp="1" noChangeArrowheads="1"/>
          </p:cNvSpPr>
          <p:nvPr>
            <p:ph idx="1"/>
          </p:nvPr>
        </p:nvSpPr>
        <p:spPr/>
        <p:txBody>
          <a:bodyPr/>
          <a:lstStyle/>
          <a:p>
            <a:pPr>
              <a:buFont typeface="Wingdings" pitchFamily="2" charset="2"/>
              <a:buNone/>
            </a:pPr>
            <a:r>
              <a:rPr lang="es-MX"/>
              <a:t>Inversión $ 6 500 000</a:t>
            </a:r>
          </a:p>
          <a:p>
            <a:pPr>
              <a:buFont typeface="Wingdings" pitchFamily="2" charset="2"/>
              <a:buNone/>
            </a:pPr>
            <a:r>
              <a:rPr lang="es-MX"/>
              <a:t>Flujos netos de efectivo anuales: $ 3 000 000</a:t>
            </a:r>
          </a:p>
          <a:p>
            <a:pPr>
              <a:buFont typeface="Wingdings" pitchFamily="2" charset="2"/>
              <a:buNone/>
            </a:pPr>
            <a:r>
              <a:rPr lang="es-MX"/>
              <a:t>Vida del proyecto: 5 años</a:t>
            </a:r>
          </a:p>
          <a:p>
            <a:pPr>
              <a:buFont typeface="Wingdings" pitchFamily="2" charset="2"/>
              <a:buNone/>
            </a:pPr>
            <a:r>
              <a:rPr lang="es-MX"/>
              <a:t>Tasa de descuento: 30%</a:t>
            </a:r>
          </a:p>
          <a:p>
            <a:pPr>
              <a:buFont typeface="Wingdings" pitchFamily="2" charset="2"/>
              <a:buNone/>
            </a:pPr>
            <a:endParaRPr lang="es-MX"/>
          </a:p>
          <a:p>
            <a:pPr>
              <a:buFont typeface="Wingdings" pitchFamily="2" charset="2"/>
              <a:buNone/>
            </a:pPr>
            <a:r>
              <a:rPr lang="es-MX"/>
              <a:t>VPN= 3M------3M-----3M----3M-----3M</a:t>
            </a:r>
          </a:p>
          <a:p>
            <a:pPr>
              <a:buFont typeface="Wingdings" pitchFamily="2" charset="2"/>
              <a:buNone/>
            </a:pPr>
            <a:endParaRPr lang="es-ES"/>
          </a:p>
        </p:txBody>
      </p:sp>
      <p:sp>
        <p:nvSpPr>
          <p:cNvPr id="264196" name="Line 4"/>
          <p:cNvSpPr>
            <a:spLocks noChangeShapeType="1"/>
          </p:cNvSpPr>
          <p:nvPr/>
        </p:nvSpPr>
        <p:spPr bwMode="auto">
          <a:xfrm flipV="1">
            <a:off x="2574131" y="3759994"/>
            <a:ext cx="3239691" cy="53579"/>
          </a:xfrm>
          <a:prstGeom prst="line">
            <a:avLst/>
          </a:prstGeom>
          <a:noFill/>
          <a:ln w="9525">
            <a:solidFill>
              <a:schemeClr val="tx1"/>
            </a:solidFill>
            <a:round/>
            <a:headEnd/>
            <a:tailEnd/>
          </a:ln>
          <a:effectLst/>
        </p:spPr>
        <p:txBody>
          <a:bodyPr/>
          <a:lstStyle/>
          <a:p>
            <a:endParaRPr lang="es-MX" sz="1050"/>
          </a:p>
        </p:txBody>
      </p:sp>
      <p:sp>
        <p:nvSpPr>
          <p:cNvPr id="264197" name="Line 5"/>
          <p:cNvSpPr>
            <a:spLocks noChangeShapeType="1"/>
          </p:cNvSpPr>
          <p:nvPr/>
        </p:nvSpPr>
        <p:spPr bwMode="auto">
          <a:xfrm>
            <a:off x="5760244" y="3759994"/>
            <a:ext cx="971550" cy="0"/>
          </a:xfrm>
          <a:prstGeom prst="line">
            <a:avLst/>
          </a:prstGeom>
          <a:noFill/>
          <a:ln w="9525">
            <a:solidFill>
              <a:schemeClr val="tx1"/>
            </a:solidFill>
            <a:round/>
            <a:headEnd/>
            <a:tailEnd/>
          </a:ln>
          <a:effectLst/>
        </p:spPr>
        <p:txBody>
          <a:bodyPr/>
          <a:lstStyle/>
          <a:p>
            <a:endParaRPr lang="es-MX" sz="1050"/>
          </a:p>
        </p:txBody>
      </p:sp>
      <p:sp>
        <p:nvSpPr>
          <p:cNvPr id="264199" name="Line 7"/>
          <p:cNvSpPr>
            <a:spLocks noChangeShapeType="1"/>
          </p:cNvSpPr>
          <p:nvPr/>
        </p:nvSpPr>
        <p:spPr bwMode="auto">
          <a:xfrm>
            <a:off x="2519363" y="3813573"/>
            <a:ext cx="0" cy="216694"/>
          </a:xfrm>
          <a:prstGeom prst="line">
            <a:avLst/>
          </a:prstGeom>
          <a:noFill/>
          <a:ln w="9525">
            <a:solidFill>
              <a:schemeClr val="tx1"/>
            </a:solidFill>
            <a:round/>
            <a:headEnd/>
            <a:tailEnd type="triangle" w="med" len="med"/>
          </a:ln>
          <a:effectLst/>
        </p:spPr>
        <p:txBody>
          <a:bodyPr/>
          <a:lstStyle/>
          <a:p>
            <a:endParaRPr lang="es-MX" sz="1050"/>
          </a:p>
        </p:txBody>
      </p:sp>
    </p:spTree>
    <p:extLst>
      <p:ext uri="{BB962C8B-B14F-4D97-AF65-F5344CB8AC3E}">
        <p14:creationId xmlns:p14="http://schemas.microsoft.com/office/powerpoint/2010/main" val="44953126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s-MX" dirty="0">
                <a:solidFill>
                  <a:schemeClr val="accent3"/>
                </a:solidFill>
              </a:rPr>
              <a:t>Valor Actual Neto</a:t>
            </a:r>
            <a:endParaRPr lang="es-ES" dirty="0">
              <a:solidFill>
                <a:schemeClr val="accent3"/>
              </a:solidFill>
            </a:endParaRPr>
          </a:p>
        </p:txBody>
      </p:sp>
      <p:sp>
        <p:nvSpPr>
          <p:cNvPr id="250883" name="Rectangle 3"/>
          <p:cNvSpPr>
            <a:spLocks noGrp="1" noChangeArrowheads="1"/>
          </p:cNvSpPr>
          <p:nvPr>
            <p:ph idx="1"/>
          </p:nvPr>
        </p:nvSpPr>
        <p:spPr/>
        <p:txBody>
          <a:bodyPr>
            <a:normAutofit fontScale="85000" lnSpcReduction="10000"/>
          </a:bodyPr>
          <a:lstStyle/>
          <a:p>
            <a:pPr>
              <a:lnSpc>
                <a:spcPct val="90000"/>
              </a:lnSpc>
            </a:pPr>
            <a:r>
              <a:rPr lang="es-MX" b="1" dirty="0">
                <a:effectLst/>
              </a:rPr>
              <a:t>Criterios de decisión del VAN o Valor Presente Neto:</a:t>
            </a:r>
          </a:p>
          <a:p>
            <a:pPr>
              <a:lnSpc>
                <a:spcPct val="90000"/>
              </a:lnSpc>
            </a:pPr>
            <a:endParaRPr lang="es-MX" b="1" dirty="0">
              <a:effectLst/>
            </a:endParaRPr>
          </a:p>
          <a:p>
            <a:pPr>
              <a:lnSpc>
                <a:spcPct val="90000"/>
              </a:lnSpc>
              <a:buFont typeface="Wingdings" pitchFamily="2" charset="2"/>
              <a:buNone/>
            </a:pPr>
            <a:r>
              <a:rPr lang="es-MX" dirty="0">
                <a:effectLst/>
              </a:rPr>
              <a:t> </a:t>
            </a:r>
            <a:r>
              <a:rPr lang="es-MX" b="1" dirty="0">
                <a:solidFill>
                  <a:schemeClr val="hlink"/>
                </a:solidFill>
                <a:effectLst/>
              </a:rPr>
              <a:t>VAN &gt; 0</a:t>
            </a:r>
            <a:r>
              <a:rPr lang="es-MX" dirty="0">
                <a:effectLst/>
              </a:rPr>
              <a:t>  Aceptar el </a:t>
            </a:r>
            <a:r>
              <a:rPr lang="es-MX" dirty="0" smtClean="0">
                <a:effectLst/>
              </a:rPr>
              <a:t>proyecto, la I producirá ganancias por encima de la rentabilidad exigida.</a:t>
            </a:r>
            <a:endParaRPr lang="es-MX" dirty="0">
              <a:effectLst/>
            </a:endParaRPr>
          </a:p>
          <a:p>
            <a:pPr>
              <a:lnSpc>
                <a:spcPct val="90000"/>
              </a:lnSpc>
              <a:buFont typeface="Wingdings" pitchFamily="2" charset="2"/>
              <a:buNone/>
            </a:pPr>
            <a:endParaRPr lang="es-MX" dirty="0">
              <a:effectLst/>
            </a:endParaRPr>
          </a:p>
          <a:p>
            <a:pPr>
              <a:lnSpc>
                <a:spcPct val="90000"/>
              </a:lnSpc>
              <a:buFont typeface="Wingdings" pitchFamily="2" charset="2"/>
              <a:buNone/>
            </a:pPr>
            <a:r>
              <a:rPr lang="es-MX" dirty="0">
                <a:effectLst/>
              </a:rPr>
              <a:t> </a:t>
            </a:r>
            <a:r>
              <a:rPr lang="es-MX" b="1" dirty="0">
                <a:solidFill>
                  <a:schemeClr val="hlink"/>
                </a:solidFill>
                <a:effectLst/>
              </a:rPr>
              <a:t>VAN = 0</a:t>
            </a:r>
            <a:r>
              <a:rPr lang="es-MX" dirty="0">
                <a:effectLst/>
              </a:rPr>
              <a:t>  Indiferencia entre hacerlo o </a:t>
            </a:r>
            <a:r>
              <a:rPr lang="es-MX" dirty="0" smtClean="0">
                <a:effectLst/>
              </a:rPr>
              <a:t>no, la I no producirá, ni perdidas, ni ganancias. </a:t>
            </a:r>
            <a:endParaRPr lang="es-MX" dirty="0">
              <a:effectLst/>
            </a:endParaRPr>
          </a:p>
          <a:p>
            <a:pPr>
              <a:lnSpc>
                <a:spcPct val="90000"/>
              </a:lnSpc>
              <a:buFont typeface="Wingdings" pitchFamily="2" charset="2"/>
              <a:buNone/>
            </a:pPr>
            <a:endParaRPr lang="es-MX" dirty="0">
              <a:effectLst/>
            </a:endParaRPr>
          </a:p>
          <a:p>
            <a:pPr>
              <a:lnSpc>
                <a:spcPct val="90000"/>
              </a:lnSpc>
              <a:buFont typeface="Wingdings" pitchFamily="2" charset="2"/>
              <a:buNone/>
            </a:pPr>
            <a:r>
              <a:rPr lang="es-MX" dirty="0">
                <a:effectLst/>
              </a:rPr>
              <a:t> </a:t>
            </a:r>
            <a:r>
              <a:rPr lang="es-MX" b="1" dirty="0">
                <a:solidFill>
                  <a:schemeClr val="hlink"/>
                </a:solidFill>
                <a:effectLst/>
              </a:rPr>
              <a:t>VAN &lt; 0</a:t>
            </a:r>
            <a:r>
              <a:rPr lang="es-MX" dirty="0">
                <a:effectLst/>
              </a:rPr>
              <a:t>  Rechazar el </a:t>
            </a:r>
            <a:r>
              <a:rPr lang="es-MX" dirty="0" smtClean="0">
                <a:effectLst/>
              </a:rPr>
              <a:t>proyecto, la I producirá perdidas por debajo de la rentabilidad exigida,</a:t>
            </a:r>
            <a:endParaRPr lang="es-MX" dirty="0">
              <a:effectLst/>
            </a:endParaRPr>
          </a:p>
          <a:p>
            <a:pPr>
              <a:lnSpc>
                <a:spcPct val="90000"/>
              </a:lnSpc>
            </a:pPr>
            <a:endParaRPr lang="es-MX" dirty="0">
              <a:effectLst/>
            </a:endParaRPr>
          </a:p>
          <a:p>
            <a:pPr>
              <a:lnSpc>
                <a:spcPct val="90000"/>
              </a:lnSpc>
            </a:pPr>
            <a:endParaRPr lang="es-ES" dirty="0">
              <a:effectLst/>
            </a:endParaRPr>
          </a:p>
        </p:txBody>
      </p:sp>
    </p:spTree>
    <p:extLst>
      <p:ext uri="{BB962C8B-B14F-4D97-AF65-F5344CB8AC3E}">
        <p14:creationId xmlns:p14="http://schemas.microsoft.com/office/powerpoint/2010/main" val="144571839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074" y="559475"/>
            <a:ext cx="2757801" cy="2630400"/>
          </a:xfrm>
        </p:spPr>
        <p:txBody>
          <a:bodyPr/>
          <a:lstStyle/>
          <a:p>
            <a:r>
              <a:rPr lang="es-MX" dirty="0" smtClean="0"/>
              <a:t>EVALUACIÓN SOCIOECONÓMICA Y AMBIENTAL</a:t>
            </a:r>
            <a:endParaRPr lang="es-MX" dirty="0"/>
          </a:p>
        </p:txBody>
      </p:sp>
      <p:sp>
        <p:nvSpPr>
          <p:cNvPr id="3" name="Marcador de texto 2"/>
          <p:cNvSpPr>
            <a:spLocks noGrp="1"/>
          </p:cNvSpPr>
          <p:nvPr>
            <p:ph type="body" idx="1"/>
          </p:nvPr>
        </p:nvSpPr>
        <p:spPr>
          <a:xfrm>
            <a:off x="2901875" y="559475"/>
            <a:ext cx="5292300" cy="4448459"/>
          </a:xfrm>
        </p:spPr>
        <p:txBody>
          <a:bodyPr/>
          <a:lstStyle/>
          <a:p>
            <a:pPr algn="just"/>
            <a:r>
              <a:rPr lang="es-MX" dirty="0">
                <a:solidFill>
                  <a:schemeClr val="accent5"/>
                </a:solidFill>
              </a:rPr>
              <a:t>Objetivo de lo económico</a:t>
            </a:r>
            <a:r>
              <a:rPr lang="es-MX" dirty="0"/>
              <a:t>: es  asignar los recursos en forma óptima teniendo en cuenta los efectos del proyecto sobre las variables económicas de empleo, producción, comercio exterior, consumo ahorro, inversión entre otras.                        </a:t>
            </a:r>
            <a:r>
              <a:rPr lang="es-MX" dirty="0" smtClean="0">
                <a:solidFill>
                  <a:srgbClr val="C00000"/>
                </a:solidFill>
              </a:rPr>
              <a:t>Eficiencia</a:t>
            </a:r>
            <a:endParaRPr lang="es-MX" dirty="0">
              <a:solidFill>
                <a:srgbClr val="C00000"/>
              </a:solidFill>
            </a:endParaRPr>
          </a:p>
          <a:p>
            <a:pPr marL="0" indent="0">
              <a:buNone/>
            </a:pPr>
            <a:endParaRPr lang="es-MX" dirty="0"/>
          </a:p>
          <a:p>
            <a:pPr algn="just"/>
            <a:r>
              <a:rPr lang="es-MX" dirty="0">
                <a:solidFill>
                  <a:schemeClr val="accent5"/>
                </a:solidFill>
              </a:rPr>
              <a:t>Objetivo de lo social</a:t>
            </a:r>
            <a:r>
              <a:rPr lang="es-MX" dirty="0"/>
              <a:t>: considera los efectos redistributivos atribuibles al proyecto como beneficiando a ciertos estratos o sectores que se encuentran marginados.                   </a:t>
            </a:r>
            <a:r>
              <a:rPr lang="es-MX" dirty="0">
                <a:solidFill>
                  <a:srgbClr val="C00000"/>
                </a:solidFill>
              </a:rPr>
              <a:t>Equidad</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83</a:t>
            </a:fld>
            <a:endParaRPr lang="es-MX"/>
          </a:p>
        </p:txBody>
      </p:sp>
    </p:spTree>
    <p:extLst>
      <p:ext uri="{BB962C8B-B14F-4D97-AF65-F5344CB8AC3E}">
        <p14:creationId xmlns:p14="http://schemas.microsoft.com/office/powerpoint/2010/main" val="21722442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871701" y="303499"/>
            <a:ext cx="5562617" cy="702077"/>
          </a:xfrm>
        </p:spPr>
        <p:txBody>
          <a:bodyPr>
            <a:normAutofit/>
          </a:bodyPr>
          <a:lstStyle/>
          <a:p>
            <a:r>
              <a:rPr lang="es-MX" b="1" dirty="0">
                <a:solidFill>
                  <a:schemeClr val="accent3"/>
                </a:solidFill>
              </a:rPr>
              <a:t>Elementos para </a:t>
            </a:r>
            <a:r>
              <a:rPr lang="es-MX" b="1" dirty="0" smtClean="0">
                <a:solidFill>
                  <a:schemeClr val="accent3"/>
                </a:solidFill>
              </a:rPr>
              <a:t>evaluar Social y Económico</a:t>
            </a:r>
            <a:r>
              <a:rPr lang="es-MX" dirty="0" smtClean="0">
                <a:solidFill>
                  <a:schemeClr val="accent3"/>
                </a:solidFill>
              </a:rPr>
              <a:t>:</a:t>
            </a:r>
            <a:endParaRPr lang="es-MX" dirty="0"/>
          </a:p>
        </p:txBody>
      </p:sp>
      <p:sp>
        <p:nvSpPr>
          <p:cNvPr id="2" name="Marcador de contenido 1"/>
          <p:cNvSpPr>
            <a:spLocks noGrp="1"/>
          </p:cNvSpPr>
          <p:nvPr>
            <p:ph idx="1"/>
          </p:nvPr>
        </p:nvSpPr>
        <p:spPr/>
        <p:txBody>
          <a:bodyPr>
            <a:normAutofit fontScale="92500" lnSpcReduction="20000"/>
          </a:bodyPr>
          <a:lstStyle/>
          <a:p>
            <a:pPr algn="just"/>
            <a:r>
              <a:rPr lang="es-MX" dirty="0"/>
              <a:t>Tres categorías a evaluar</a:t>
            </a:r>
            <a:r>
              <a:rPr lang="es-MX" dirty="0" smtClean="0"/>
              <a:t>:</a:t>
            </a:r>
          </a:p>
          <a:p>
            <a:pPr algn="just"/>
            <a:endParaRPr lang="es-MX" dirty="0"/>
          </a:p>
          <a:p>
            <a:pPr algn="just"/>
            <a:endParaRPr lang="es-MX" dirty="0" smtClean="0"/>
          </a:p>
          <a:p>
            <a:pPr algn="just"/>
            <a:endParaRPr lang="es-MX" dirty="0"/>
          </a:p>
          <a:p>
            <a:pPr algn="just"/>
            <a:endParaRPr lang="es-MX" dirty="0"/>
          </a:p>
          <a:p>
            <a:pPr marL="0" indent="0" algn="just">
              <a:buNone/>
            </a:pPr>
            <a:r>
              <a:rPr lang="es-MX" dirty="0"/>
              <a:t> costos y beneficios directos</a:t>
            </a:r>
          </a:p>
          <a:p>
            <a:pPr marL="0" indent="0" algn="just">
              <a:buNone/>
            </a:pPr>
            <a:r>
              <a:rPr lang="es-MX" dirty="0"/>
              <a:t> costos y beneficios indirectos</a:t>
            </a:r>
          </a:p>
          <a:p>
            <a:pPr marL="0" indent="0" algn="just">
              <a:buNone/>
            </a:pPr>
            <a:r>
              <a:rPr lang="es-MX" dirty="0"/>
              <a:t> costos y beneficios intangibles</a:t>
            </a:r>
          </a:p>
          <a:p>
            <a:pPr marL="0" indent="0" algn="just">
              <a:buNone/>
            </a:pPr>
            <a:r>
              <a:rPr lang="es-MX" dirty="0"/>
              <a:t>Efecto indirecto: externalidades; </a:t>
            </a:r>
            <a:r>
              <a:rPr lang="es-MX" dirty="0" smtClean="0"/>
              <a:t>e </a:t>
            </a:r>
            <a:r>
              <a:rPr lang="es-MX" dirty="0"/>
              <a:t>externas  o </a:t>
            </a:r>
            <a:r>
              <a:rPr lang="es-MX" dirty="0" err="1"/>
              <a:t>deseconomías</a:t>
            </a:r>
            <a:r>
              <a:rPr lang="es-MX" dirty="0"/>
              <a:t> externas</a:t>
            </a:r>
          </a:p>
          <a:p>
            <a:endParaRPr lang="es-MX" dirty="0"/>
          </a:p>
        </p:txBody>
      </p:sp>
      <p:graphicFrame>
        <p:nvGraphicFramePr>
          <p:cNvPr id="4" name="Diagrama 3"/>
          <p:cNvGraphicFramePr/>
          <p:nvPr>
            <p:extLst>
              <p:ext uri="{D42A27DB-BD31-4B8C-83A1-F6EECF244321}">
                <p14:modId xmlns:p14="http://schemas.microsoft.com/office/powerpoint/2010/main" val="3372014346"/>
              </p:ext>
            </p:extLst>
          </p:nvPr>
        </p:nvGraphicFramePr>
        <p:xfrm>
          <a:off x="1315092" y="1113588"/>
          <a:ext cx="7020834" cy="3500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258130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EVALUACIÓN AMBIENTAL</a:t>
            </a:r>
            <a:endParaRPr lang="es-MX" dirty="0"/>
          </a:p>
        </p:txBody>
      </p:sp>
      <p:sp>
        <p:nvSpPr>
          <p:cNvPr id="3" name="Marcador de texto 2"/>
          <p:cNvSpPr>
            <a:spLocks noGrp="1"/>
          </p:cNvSpPr>
          <p:nvPr>
            <p:ph type="body" idx="1"/>
          </p:nvPr>
        </p:nvSpPr>
        <p:spPr>
          <a:xfrm>
            <a:off x="2901874" y="559475"/>
            <a:ext cx="5764809" cy="4331502"/>
          </a:xfrm>
        </p:spPr>
        <p:txBody>
          <a:bodyPr/>
          <a:lstStyle/>
          <a:p>
            <a:r>
              <a:rPr lang="es-MX" dirty="0" smtClean="0"/>
              <a:t>Objetivo:</a:t>
            </a:r>
          </a:p>
          <a:p>
            <a:pPr marL="101600" indent="0" algn="just">
              <a:buNone/>
            </a:pPr>
            <a:r>
              <a:rPr lang="es-MX" dirty="0" smtClean="0"/>
              <a:t>Es </a:t>
            </a:r>
            <a:r>
              <a:rPr lang="es-ES" dirty="0" smtClean="0"/>
              <a:t>identificar </a:t>
            </a:r>
            <a:r>
              <a:rPr lang="es-ES" dirty="0"/>
              <a:t>maneras de </a:t>
            </a:r>
            <a:r>
              <a:rPr lang="es-ES" dirty="0">
                <a:solidFill>
                  <a:srgbClr val="FF0000"/>
                </a:solidFill>
              </a:rPr>
              <a:t>mejorar</a:t>
            </a:r>
            <a:r>
              <a:rPr lang="es-ES" dirty="0"/>
              <a:t> ambientalmente los proyectos y </a:t>
            </a:r>
            <a:r>
              <a:rPr lang="es-ES" dirty="0">
                <a:solidFill>
                  <a:srgbClr val="FF0000"/>
                </a:solidFill>
              </a:rPr>
              <a:t>minimizar</a:t>
            </a:r>
            <a:r>
              <a:rPr lang="es-ES" dirty="0"/>
              <a:t>, atenuar, o compensar los impactos adversos. </a:t>
            </a:r>
          </a:p>
          <a:p>
            <a:pPr algn="just">
              <a:buFont typeface="Wingdings" pitchFamily="2" charset="2"/>
              <a:buNone/>
            </a:pPr>
            <a:r>
              <a:rPr lang="es-ES" dirty="0"/>
              <a:t>  </a:t>
            </a:r>
            <a:r>
              <a:rPr lang="es-ES" dirty="0" smtClean="0"/>
              <a:t>  </a:t>
            </a:r>
            <a:r>
              <a:rPr lang="es-ES" dirty="0"/>
              <a:t>Ejemplos: </a:t>
            </a:r>
          </a:p>
          <a:p>
            <a:pPr algn="just">
              <a:buFontTx/>
              <a:buChar char="-"/>
            </a:pPr>
            <a:r>
              <a:rPr lang="es-ES" dirty="0"/>
              <a:t>Ser una </a:t>
            </a:r>
            <a:r>
              <a:rPr lang="es-ES" i="1" dirty="0"/>
              <a:t>empresa verde </a:t>
            </a:r>
            <a:r>
              <a:rPr lang="es-ES" dirty="0"/>
              <a:t>implica ciertos beneficios  adicionales, como eximir algunos impuestos.</a:t>
            </a:r>
          </a:p>
          <a:p>
            <a:pPr algn="just">
              <a:buFontTx/>
              <a:buChar char="-"/>
            </a:pPr>
            <a:r>
              <a:rPr lang="es-ES" dirty="0" smtClean="0"/>
              <a:t>Si </a:t>
            </a:r>
            <a:r>
              <a:rPr lang="es-ES" dirty="0"/>
              <a:t>el impacto al medio ambiente es negativo, entonces puede ser un obstáculo para la autorización del proyecto.  </a:t>
            </a:r>
          </a:p>
          <a:p>
            <a:endParaRPr lang="es-MX" dirty="0"/>
          </a:p>
        </p:txBody>
      </p:sp>
      <p:sp>
        <p:nvSpPr>
          <p:cNvPr id="4" name="Marcador de número de diapositiva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MX" smtClean="0"/>
              <a:t>85</a:t>
            </a:fld>
            <a:endParaRPr lang="es-MX"/>
          </a:p>
        </p:txBody>
      </p:sp>
    </p:spTree>
    <p:extLst>
      <p:ext uri="{BB962C8B-B14F-4D97-AF65-F5344CB8AC3E}">
        <p14:creationId xmlns:p14="http://schemas.microsoft.com/office/powerpoint/2010/main" val="29797330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85900" y="114300"/>
            <a:ext cx="6172200" cy="621246"/>
          </a:xfrm>
        </p:spPr>
        <p:txBody>
          <a:bodyPr>
            <a:normAutofit/>
          </a:bodyPr>
          <a:lstStyle/>
          <a:p>
            <a:r>
              <a:rPr lang="es-MX" b="1" dirty="0" smtClean="0">
                <a:solidFill>
                  <a:schemeClr val="accent3"/>
                </a:solidFill>
              </a:rPr>
              <a:t>Elementos para Evaluación Ambiental</a:t>
            </a:r>
            <a:endParaRPr lang="en-GB" b="1" dirty="0"/>
          </a:p>
        </p:txBody>
      </p:sp>
      <p:sp>
        <p:nvSpPr>
          <p:cNvPr id="2" name="1 Marcador de contenido"/>
          <p:cNvSpPr>
            <a:spLocks noGrp="1"/>
          </p:cNvSpPr>
          <p:nvPr>
            <p:ph idx="1"/>
          </p:nvPr>
        </p:nvSpPr>
        <p:spPr>
          <a:xfrm>
            <a:off x="1485900" y="789552"/>
            <a:ext cx="6172200" cy="3782448"/>
          </a:xfrm>
        </p:spPr>
        <p:txBody>
          <a:bodyPr/>
          <a:lstStyle/>
          <a:p>
            <a:endParaRPr lang="en-GB" dirty="0" smtClean="0"/>
          </a:p>
          <a:p>
            <a:endParaRPr lang="en-GB" dirty="0"/>
          </a:p>
        </p:txBody>
      </p:sp>
      <p:graphicFrame>
        <p:nvGraphicFramePr>
          <p:cNvPr id="5" name="Diagrama 4"/>
          <p:cNvGraphicFramePr/>
          <p:nvPr>
            <p:extLst>
              <p:ext uri="{D42A27DB-BD31-4B8C-83A1-F6EECF244321}">
                <p14:modId xmlns:p14="http://schemas.microsoft.com/office/powerpoint/2010/main" val="1749461345"/>
              </p:ext>
            </p:extLst>
          </p:nvPr>
        </p:nvGraphicFramePr>
        <p:xfrm>
          <a:off x="2033717" y="735545"/>
          <a:ext cx="5940701" cy="3964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874542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8"/>
          <p:cNvSpPr txBox="1">
            <a:spLocks noGrp="1"/>
          </p:cNvSpPr>
          <p:nvPr>
            <p:ph type="ctrTitle"/>
          </p:nvPr>
        </p:nvSpPr>
        <p:spPr>
          <a:xfrm>
            <a:off x="2886100" y="1888150"/>
            <a:ext cx="33717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MX" dirty="0" smtClean="0">
                <a:solidFill>
                  <a:srgbClr val="4A5C65"/>
                </a:solidFill>
              </a:rPr>
              <a:t>III. Fuentes de Financiamiento</a:t>
            </a:r>
            <a:endParaRPr dirty="0">
              <a:solidFill>
                <a:srgbClr val="4A5C65"/>
              </a:solidFill>
            </a:endParaRPr>
          </a:p>
        </p:txBody>
      </p:sp>
      <p:sp>
        <p:nvSpPr>
          <p:cNvPr id="412" name="Google Shape;412;p18"/>
          <p:cNvSpPr txBox="1">
            <a:spLocks noGrp="1"/>
          </p:cNvSpPr>
          <p:nvPr>
            <p:ph type="subTitle" idx="1"/>
          </p:nvPr>
        </p:nvSpPr>
        <p:spPr>
          <a:xfrm>
            <a:off x="2886100" y="2916252"/>
            <a:ext cx="33717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endParaRPr dirty="0"/>
          </a:p>
        </p:txBody>
      </p:sp>
    </p:spTree>
    <p:extLst>
      <p:ext uri="{BB962C8B-B14F-4D97-AF65-F5344CB8AC3E}">
        <p14:creationId xmlns:p14="http://schemas.microsoft.com/office/powerpoint/2010/main" val="269017445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95737" y="249492"/>
            <a:ext cx="5454605" cy="486054"/>
          </a:xfrm>
        </p:spPr>
        <p:txBody>
          <a:bodyPr>
            <a:normAutofit fontScale="90000"/>
          </a:bodyPr>
          <a:lstStyle/>
          <a:p>
            <a:r>
              <a:rPr lang="es-MX" dirty="0" smtClean="0"/>
              <a:t>Origen de las fuentes de Financiamiento.</a:t>
            </a:r>
            <a:endParaRPr lang="es-MX" dirty="0"/>
          </a:p>
        </p:txBody>
      </p:sp>
      <p:graphicFrame>
        <p:nvGraphicFramePr>
          <p:cNvPr id="4" name="Marcador de contenido 3"/>
          <p:cNvGraphicFramePr>
            <a:graphicFrameLocks noGrp="1"/>
          </p:cNvGraphicFramePr>
          <p:nvPr>
            <p:ph idx="1"/>
            <p:extLst/>
          </p:nvPr>
        </p:nvGraphicFramePr>
        <p:xfrm>
          <a:off x="1925706" y="1059582"/>
          <a:ext cx="5724635" cy="3780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485294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01901" y="468082"/>
            <a:ext cx="5638332" cy="753518"/>
          </a:xfrm>
        </p:spPr>
        <p:txBody>
          <a:bodyPr/>
          <a:lstStyle/>
          <a:p>
            <a:r>
              <a:rPr lang="es-MX" sz="2400" dirty="0" smtClean="0">
                <a:solidFill>
                  <a:schemeClr val="accent2"/>
                </a:solidFill>
              </a:rPr>
              <a:t>Tipos de Tipos de Financiamiento</a:t>
            </a:r>
            <a:endParaRPr lang="es-MX" sz="2400" dirty="0">
              <a:solidFill>
                <a:schemeClr val="accent2"/>
              </a:solidFill>
            </a:endParaRPr>
          </a:p>
        </p:txBody>
      </p:sp>
      <p:graphicFrame>
        <p:nvGraphicFramePr>
          <p:cNvPr id="4" name="Marcador de contenido 3"/>
          <p:cNvGraphicFramePr>
            <a:graphicFrameLocks noGrp="1"/>
          </p:cNvGraphicFramePr>
          <p:nvPr>
            <p:ph idx="1"/>
            <p:extLst/>
          </p:nvPr>
        </p:nvGraphicFramePr>
        <p:xfrm>
          <a:off x="2601516" y="1329929"/>
          <a:ext cx="4942284" cy="3103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6757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1"/>
          <p:cNvSpPr/>
          <p:nvPr/>
        </p:nvSpPr>
        <p:spPr>
          <a:xfrm>
            <a:off x="3459600" y="628000"/>
            <a:ext cx="2224800" cy="22248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1"/>
          <p:cNvSpPr txBox="1">
            <a:spLocks noGrp="1"/>
          </p:cNvSpPr>
          <p:nvPr>
            <p:ph type="ctrTitle" idx="4294967295"/>
          </p:nvPr>
        </p:nvSpPr>
        <p:spPr>
          <a:xfrm>
            <a:off x="1294544" y="2708950"/>
            <a:ext cx="5643981"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MX" sz="1200" dirty="0" smtClean="0">
                <a:solidFill>
                  <a:schemeClr val="tx2">
                    <a:lumMod val="10000"/>
                  </a:schemeClr>
                </a:solidFill>
              </a:rPr>
              <a:t>Videos: </a:t>
            </a:r>
            <a:r>
              <a:rPr lang="es-MX" sz="1200" i="1" dirty="0" smtClean="0">
                <a:solidFill>
                  <a:schemeClr val="tx2">
                    <a:lumMod val="10000"/>
                  </a:schemeClr>
                </a:solidFill>
              </a:rPr>
              <a:t>Los enemigos de la creatividad y La culpa de la vaca:</a:t>
            </a:r>
            <a:endParaRPr sz="1200" i="1" dirty="0">
              <a:solidFill>
                <a:schemeClr val="tx2">
                  <a:lumMod val="10000"/>
                </a:schemeClr>
              </a:solidFill>
            </a:endParaRPr>
          </a:p>
        </p:txBody>
      </p:sp>
      <p:grpSp>
        <p:nvGrpSpPr>
          <p:cNvPr id="433" name="Google Shape;433;p21"/>
          <p:cNvGrpSpPr/>
          <p:nvPr/>
        </p:nvGrpSpPr>
        <p:grpSpPr>
          <a:xfrm>
            <a:off x="3940048" y="628007"/>
            <a:ext cx="1447570" cy="1447577"/>
            <a:chOff x="6643075" y="3664250"/>
            <a:chExt cx="407950" cy="407975"/>
          </a:xfrm>
        </p:grpSpPr>
        <p:sp>
          <p:nvSpPr>
            <p:cNvPr id="434" name="Google Shape;434;p21"/>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9050" cap="rnd" cmpd="sng">
              <a:solidFill>
                <a:srgbClr val="FF97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1"/>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9050" cap="rnd" cmpd="sng">
              <a:solidFill>
                <a:srgbClr val="FF97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1"/>
          <p:cNvGrpSpPr/>
          <p:nvPr/>
        </p:nvGrpSpPr>
        <p:grpSpPr>
          <a:xfrm rot="-587344">
            <a:off x="3600928" y="2274183"/>
            <a:ext cx="595166" cy="595133"/>
            <a:chOff x="576250" y="4319400"/>
            <a:chExt cx="442075" cy="442050"/>
          </a:xfrm>
        </p:grpSpPr>
        <p:sp>
          <p:nvSpPr>
            <p:cNvPr id="437" name="Google Shape;437;p21"/>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1"/>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1"/>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1"/>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C406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1" name="Google Shape;441;p21"/>
          <p:cNvSpPr/>
          <p:nvPr/>
        </p:nvSpPr>
        <p:spPr>
          <a:xfrm>
            <a:off x="3593939" y="962288"/>
            <a:ext cx="226251" cy="21606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1"/>
          <p:cNvSpPr/>
          <p:nvPr/>
        </p:nvSpPr>
        <p:spPr>
          <a:xfrm rot="2697328">
            <a:off x="5346647" y="2148789"/>
            <a:ext cx="343459" cy="327947"/>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1"/>
          <p:cNvSpPr/>
          <p:nvPr/>
        </p:nvSpPr>
        <p:spPr>
          <a:xfrm>
            <a:off x="5356714" y="1881143"/>
            <a:ext cx="137570" cy="13142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1"/>
          <p:cNvSpPr/>
          <p:nvPr/>
        </p:nvSpPr>
        <p:spPr>
          <a:xfrm rot="1280404">
            <a:off x="3589575" y="1613971"/>
            <a:ext cx="137564" cy="13139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B6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1"/>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19"/>
          <p:cNvSpPr txBox="1">
            <a:spLocks noGrp="1"/>
          </p:cNvSpPr>
          <p:nvPr>
            <p:ph type="body" idx="1"/>
          </p:nvPr>
        </p:nvSpPr>
        <p:spPr>
          <a:xfrm>
            <a:off x="1242275" y="1704600"/>
            <a:ext cx="6659700" cy="819900"/>
          </a:xfrm>
          <a:prstGeom prst="rect">
            <a:avLst/>
          </a:prstGeom>
        </p:spPr>
        <p:txBody>
          <a:bodyPr spcFirstLastPara="1" wrap="square" lIns="91425" tIns="91425" rIns="91425" bIns="91425" anchor="t" anchorCtr="0">
            <a:noAutofit/>
          </a:bodyPr>
          <a:lstStyle/>
          <a:p>
            <a:pPr marL="0" lvl="0" indent="0" algn="ctr" rtl="0">
              <a:spcBef>
                <a:spcPts val="600"/>
              </a:spcBef>
              <a:spcAft>
                <a:spcPts val="1000"/>
              </a:spcAft>
              <a:buNone/>
            </a:pPr>
            <a:r>
              <a:rPr lang="es-MX" dirty="0" smtClean="0"/>
              <a:t>Muchas Gracias por acompañarnos en este viaje.</a:t>
            </a:r>
            <a:endParaRPr dirty="0"/>
          </a:p>
        </p:txBody>
      </p:sp>
      <p:sp>
        <p:nvSpPr>
          <p:cNvPr id="418" name="Google Shape;418;p19"/>
          <p:cNvSpPr txBox="1">
            <a:spLocks noGrp="1"/>
          </p:cNvSpPr>
          <p:nvPr>
            <p:ph type="sldNum" idx="12"/>
          </p:nvPr>
        </p:nvSpPr>
        <p:spPr>
          <a:xfrm>
            <a:off x="8117984" y="418063"/>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90</a:t>
            </a:fld>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Kent template">
  <a:themeElements>
    <a:clrScheme name="Custom 347">
      <a:dk1>
        <a:srgbClr val="4A5C65"/>
      </a:dk1>
      <a:lt1>
        <a:srgbClr val="FFFFFF"/>
      </a:lt1>
      <a:dk2>
        <a:srgbClr val="A6BCC9"/>
      </a:dk2>
      <a:lt2>
        <a:srgbClr val="DEE9F2"/>
      </a:lt2>
      <a:accent1>
        <a:srgbClr val="02BDC7"/>
      </a:accent1>
      <a:accent2>
        <a:srgbClr val="FFB600"/>
      </a:accent2>
      <a:accent3>
        <a:srgbClr val="FF9755"/>
      </a:accent3>
      <a:accent4>
        <a:srgbClr val="FD6C68"/>
      </a:accent4>
      <a:accent5>
        <a:srgbClr val="FC4067"/>
      </a:accent5>
      <a:accent6>
        <a:srgbClr val="A6BCC9"/>
      </a:accent6>
      <a:hlink>
        <a:srgbClr val="02BDC7"/>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TotalTime>
  <Words>4412</Words>
  <Application>Microsoft Office PowerPoint</Application>
  <PresentationFormat>Presentación en pantalla (16:9)</PresentationFormat>
  <Paragraphs>610</Paragraphs>
  <Slides>90</Slides>
  <Notes>10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90</vt:i4>
      </vt:variant>
    </vt:vector>
  </HeadingPairs>
  <TitlesOfParts>
    <vt:vector size="100" baseType="lpstr">
      <vt:lpstr>Arial</vt:lpstr>
      <vt:lpstr>Tahoma</vt:lpstr>
      <vt:lpstr>Roboto Slab Light</vt:lpstr>
      <vt:lpstr>Arial Narrow</vt:lpstr>
      <vt:lpstr>Verdana</vt:lpstr>
      <vt:lpstr>Times New Roman</vt:lpstr>
      <vt:lpstr>Wingdings</vt:lpstr>
      <vt:lpstr>Script MT Bold</vt:lpstr>
      <vt:lpstr>Lato Light</vt:lpstr>
      <vt:lpstr>Kent template</vt:lpstr>
      <vt:lpstr>FORMULACIÓN Y FINANCIAMIENTO  DE PROYECTOS</vt:lpstr>
      <vt:lpstr>Presentación de PowerPoint</vt:lpstr>
      <vt:lpstr>CONTENIDO</vt:lpstr>
      <vt:lpstr>I. Conceptos básicos </vt:lpstr>
      <vt:lpstr>Presentación de PowerPoint</vt:lpstr>
      <vt:lpstr>Presentación de PowerPoint</vt:lpstr>
      <vt:lpstr>Ciclo o Fases de la Formulación del Proyecto</vt:lpstr>
      <vt:lpstr>Presentación de PowerPoint</vt:lpstr>
      <vt:lpstr>Videos: Los enemigos de la creatividad y La culpa de la vaca: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 Fases del diseño del Proyecto</vt:lpstr>
      <vt:lpstr>Presentación de PowerPoint</vt:lpstr>
      <vt:lpstr> MERCADO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TÉCNICO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ORGANIZACIONAL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LEGAL</vt:lpstr>
      <vt:lpstr>Presentación de PowerPoint</vt:lpstr>
      <vt:lpstr>Legislación en México</vt:lpstr>
      <vt:lpstr>Tipos de sociedades en México</vt:lpstr>
      <vt:lpstr>Sociedades  Mercantiles</vt:lpstr>
      <vt:lpstr>Sociedades  Mercantiles</vt:lpstr>
      <vt:lpstr>Presentación de PowerPoint</vt:lpstr>
      <vt:lpstr>FINANCIERO</vt:lpstr>
      <vt:lpstr>Presupuesto de inversiones</vt:lpstr>
      <vt:lpstr>V. ESTUDIO FINANCIERO </vt:lpstr>
      <vt:lpstr>Presentación de PowerPoint</vt:lpstr>
      <vt:lpstr>Inversiones Fijas:</vt:lpstr>
      <vt:lpstr>Ejemplos de  inversión fija:</vt:lpstr>
      <vt:lpstr>Inversiones Diferidas</vt:lpstr>
      <vt:lpstr>Capital de Trabajo</vt:lpstr>
      <vt:lpstr>Componentes del capital de trabajo:</vt:lpstr>
      <vt:lpstr>Depreciación y amortización</vt:lpstr>
      <vt:lpstr>Calculo de  depreciación y amortización</vt:lpstr>
      <vt:lpstr>Presupuesto de costos (Clasificación)</vt:lpstr>
      <vt:lpstr>Presupuesto de ingreso</vt:lpstr>
      <vt:lpstr>Estudio Financiero (Formato)</vt:lpstr>
      <vt:lpstr>Flujo de caja o Efectivo</vt:lpstr>
      <vt:lpstr>Flujo de caja o Efectivo</vt:lpstr>
      <vt:lpstr>¿Qué problemas ocasiona tener mucho o poco efectivo?</vt:lpstr>
      <vt:lpstr>Flujo de caja o Efectivo</vt:lpstr>
      <vt:lpstr>Estudio Financiero</vt:lpstr>
      <vt:lpstr>II. Fases del diseño del proyecto</vt:lpstr>
      <vt:lpstr>EVALUACIÓN FINANCIERA</vt:lpstr>
      <vt:lpstr>Presentación de PowerPoint</vt:lpstr>
      <vt:lpstr>Presentación de PowerPoint</vt:lpstr>
      <vt:lpstr>Presentación de PowerPoint</vt:lpstr>
      <vt:lpstr>Valor Actual Neto (VAN o VPN)</vt:lpstr>
      <vt:lpstr>Valor Actual Neto (Ejemplo)</vt:lpstr>
      <vt:lpstr>Valor Actual Neto</vt:lpstr>
      <vt:lpstr>EVALUACIÓN SOCIOECONÓMICA Y AMBIENTAL</vt:lpstr>
      <vt:lpstr>Elementos para evaluar Social y Económico:</vt:lpstr>
      <vt:lpstr>EVALUACIÓN AMBIENTAL</vt:lpstr>
      <vt:lpstr>Elementos para Evaluación Ambiental</vt:lpstr>
      <vt:lpstr>III. Fuentes de Financiamiento</vt:lpstr>
      <vt:lpstr>Origen de las fuentes de Financiamiento.</vt:lpstr>
      <vt:lpstr>Tipos de Tipos de Financiamiento</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FORMULACIÓN Y FINANCIAMIENTO  DE PROYECTOS</dc:title>
  <dc:creator>Elizabeth</dc:creator>
  <cp:lastModifiedBy>Ada Elizabeth Zaragoza</cp:lastModifiedBy>
  <cp:revision>47</cp:revision>
  <dcterms:modified xsi:type="dcterms:W3CDTF">2019-09-30T22:44:59Z</dcterms:modified>
</cp:coreProperties>
</file>