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0"/>
  </p:notesMasterIdLst>
  <p:sldIdLst>
    <p:sldId id="350" r:id="rId2"/>
    <p:sldId id="351" r:id="rId3"/>
    <p:sldId id="352" r:id="rId4"/>
    <p:sldId id="353" r:id="rId5"/>
    <p:sldId id="256" r:id="rId6"/>
    <p:sldId id="345" r:id="rId7"/>
    <p:sldId id="260" r:id="rId8"/>
    <p:sldId id="259" r:id="rId9"/>
    <p:sldId id="261" r:id="rId10"/>
    <p:sldId id="262" r:id="rId11"/>
    <p:sldId id="264" r:id="rId12"/>
    <p:sldId id="265" r:id="rId13"/>
    <p:sldId id="266" r:id="rId14"/>
    <p:sldId id="268" r:id="rId15"/>
    <p:sldId id="270" r:id="rId16"/>
    <p:sldId id="295" r:id="rId17"/>
    <p:sldId id="356" r:id="rId18"/>
    <p:sldId id="269" r:id="rId19"/>
    <p:sldId id="296" r:id="rId20"/>
    <p:sldId id="271" r:id="rId21"/>
    <p:sldId id="297" r:id="rId22"/>
    <p:sldId id="272" r:id="rId23"/>
    <p:sldId id="273" r:id="rId24"/>
    <p:sldId id="267" r:id="rId25"/>
    <p:sldId id="357" r:id="rId26"/>
    <p:sldId id="358" r:id="rId27"/>
    <p:sldId id="274" r:id="rId28"/>
    <p:sldId id="275" r:id="rId29"/>
    <p:sldId id="276" r:id="rId30"/>
    <p:sldId id="277" r:id="rId31"/>
    <p:sldId id="278" r:id="rId32"/>
    <p:sldId id="279" r:id="rId33"/>
    <p:sldId id="280" r:id="rId34"/>
    <p:sldId id="281" r:id="rId35"/>
    <p:sldId id="282" r:id="rId36"/>
    <p:sldId id="263" r:id="rId37"/>
    <p:sldId id="283" r:id="rId38"/>
    <p:sldId id="284" r:id="rId39"/>
    <p:sldId id="287" r:id="rId40"/>
    <p:sldId id="288" r:id="rId41"/>
    <p:sldId id="289" r:id="rId42"/>
    <p:sldId id="290" r:id="rId43"/>
    <p:sldId id="291" r:id="rId44"/>
    <p:sldId id="292" r:id="rId45"/>
    <p:sldId id="293" r:id="rId46"/>
    <p:sldId id="354" r:id="rId47"/>
    <p:sldId id="355" r:id="rId48"/>
    <p:sldId id="294" r:id="rId49"/>
    <p:sldId id="302" r:id="rId50"/>
    <p:sldId id="303" r:id="rId51"/>
    <p:sldId id="359" r:id="rId52"/>
    <p:sldId id="360" r:id="rId53"/>
    <p:sldId id="304" r:id="rId54"/>
    <p:sldId id="305" r:id="rId55"/>
    <p:sldId id="306" r:id="rId56"/>
    <p:sldId id="329" r:id="rId57"/>
    <p:sldId id="342" r:id="rId58"/>
    <p:sldId id="343"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49" autoAdjust="0"/>
  </p:normalViewPr>
  <p:slideViewPr>
    <p:cSldViewPr snapToGrid="0">
      <p:cViewPr varScale="1">
        <p:scale>
          <a:sx n="68" d="100"/>
          <a:sy n="68" d="100"/>
        </p:scale>
        <p:origin x="1470"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22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FF4F50-178F-42A0-AD1F-E3EAE6ED8B97}" type="datetimeFigureOut">
              <a:rPr lang="es-MX" smtClean="0"/>
              <a:t>29/09/2019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5E6EFA-9992-4D95-A7F9-3E5E1D20E0DB}" type="slidenum">
              <a:rPr lang="es-MX" smtClean="0"/>
              <a:t>‹Nº›</a:t>
            </a:fld>
            <a:endParaRPr lang="es-MX"/>
          </a:p>
        </p:txBody>
      </p:sp>
    </p:spTree>
    <p:extLst>
      <p:ext uri="{BB962C8B-B14F-4D97-AF65-F5344CB8AC3E}">
        <p14:creationId xmlns:p14="http://schemas.microsoft.com/office/powerpoint/2010/main" val="420957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5f391192_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5f391192_0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0D5E6EFA-9992-4D95-A7F9-3E5E1D20E0DB}" type="slidenum">
              <a:rPr lang="es-MX" smtClean="0"/>
              <a:t>20</a:t>
            </a:fld>
            <a:endParaRPr lang="es-MX"/>
          </a:p>
        </p:txBody>
      </p:sp>
    </p:spTree>
    <p:extLst>
      <p:ext uri="{BB962C8B-B14F-4D97-AF65-F5344CB8AC3E}">
        <p14:creationId xmlns:p14="http://schemas.microsoft.com/office/powerpoint/2010/main" val="2331038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Animated Title Slide">
    <p:bg>
      <p:bgPr>
        <a:solidFill>
          <a:schemeClr val="tx1"/>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a:ln w="50800">
            <a:solidFill>
              <a:schemeClr val="bg1"/>
            </a:solidFill>
          </a:ln>
        </p:spPr>
      </p:pic>
      <p:sp>
        <p:nvSpPr>
          <p:cNvPr id="2" name="Title 1"/>
          <p:cNvSpPr>
            <a:spLocks noGrp="1"/>
          </p:cNvSpPr>
          <p:nvPr>
            <p:ph type="ctrTitle"/>
          </p:nvPr>
        </p:nvSpPr>
        <p:spPr>
          <a:xfrm>
            <a:off x="914400" y="1676400"/>
            <a:ext cx="7772400" cy="1470025"/>
          </a:xfrm>
        </p:spPr>
        <p:txBody>
          <a:bodyPr anchor="b"/>
          <a:lstStyle>
            <a:lvl1pPr algn="r">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86000" y="3048000"/>
            <a:ext cx="6400800" cy="1752600"/>
          </a:xfrm>
        </p:spPr>
        <p:txBody>
          <a:bodyPr/>
          <a:lstStyle>
            <a:lvl1pPr marL="0" indent="0" algn="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4098796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1828800" y="914400"/>
            <a:ext cx="5486400" cy="37369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38C62D83-0BC0-4BDA-88CD-281BC55A11BE}"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3275820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3276600" y="19050"/>
            <a:ext cx="5486400" cy="685800"/>
          </a:xfrm>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228600" y="914401"/>
            <a:ext cx="8458200" cy="48768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2136817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838201"/>
            <a:ext cx="2057400" cy="4953000"/>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457200" y="838201"/>
            <a:ext cx="6019800" cy="49530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1226833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s-MX"/>
          </a:p>
        </p:txBody>
      </p:sp>
      <p:sp>
        <p:nvSpPr>
          <p:cNvPr id="4" name="Slide Number Placeholder 3"/>
          <p:cNvSpPr>
            <a:spLocks noGrp="1"/>
          </p:cNvSpPr>
          <p:nvPr>
            <p:ph type="sldNum" sz="quarter" idx="11"/>
          </p:nvPr>
        </p:nvSpPr>
        <p:spPr/>
        <p:txBody>
          <a:bodyPr/>
          <a:lstStyle/>
          <a:p>
            <a:fld id="{4C9C7B51-B01C-4C4A-910C-D8D92C2AB142}" type="slidenum">
              <a:rPr lang="es-MX" smtClean="0"/>
              <a:t>‹Nº›</a:t>
            </a:fld>
            <a:endParaRPr lang="es-MX"/>
          </a:p>
        </p:txBody>
      </p:sp>
      <p:sp>
        <p:nvSpPr>
          <p:cNvPr id="9" name="Text Placeholder 8"/>
          <p:cNvSpPr>
            <a:spLocks noGrp="1"/>
          </p:cNvSpPr>
          <p:nvPr>
            <p:ph type="body" sz="quarter" idx="15"/>
          </p:nvPr>
        </p:nvSpPr>
        <p:spPr>
          <a:xfrm>
            <a:off x="2438400" y="3237600"/>
            <a:ext cx="6324600" cy="838200"/>
          </a:xfrm>
        </p:spPr>
        <p:txBody>
          <a:bodyPr>
            <a:normAutofit/>
          </a:bodyPr>
          <a:lstStyle>
            <a:lvl1pPr marL="57150" indent="0">
              <a:buFontTx/>
              <a:buNone/>
              <a:defRPr sz="1800" baseline="0"/>
            </a:lvl1pPr>
          </a:lstStyle>
          <a:p>
            <a:pPr lvl="0"/>
            <a:r>
              <a:rPr lang="es-ES"/>
              <a:t>Editar los estilos de texto del patrón</a:t>
            </a:r>
          </a:p>
        </p:txBody>
      </p:sp>
      <p:sp>
        <p:nvSpPr>
          <p:cNvPr id="7" name="Title 6"/>
          <p:cNvSpPr>
            <a:spLocks noGrp="1"/>
          </p:cNvSpPr>
          <p:nvPr>
            <p:ph type="title"/>
          </p:nvPr>
        </p:nvSpPr>
        <p:spPr>
          <a:xfrm>
            <a:off x="3352800" y="0"/>
            <a:ext cx="5486400" cy="685800"/>
          </a:xfrm>
        </p:spPr>
        <p:txBody>
          <a:bodyPr/>
          <a:lstStyle>
            <a:lvl1pPr algn="r">
              <a:defRPr/>
            </a:lvl1pPr>
          </a:lstStyle>
          <a:p>
            <a:r>
              <a:rPr lang="es-ES"/>
              <a:t>Haga clic para modificar el estilo de título del patrón</a:t>
            </a:r>
            <a:endParaRPr lang="en-US" dirty="0"/>
          </a:p>
        </p:txBody>
      </p:sp>
      <p:sp>
        <p:nvSpPr>
          <p:cNvPr id="12" name="Text Placeholder 8"/>
          <p:cNvSpPr>
            <a:spLocks noGrp="1"/>
          </p:cNvSpPr>
          <p:nvPr>
            <p:ph type="body" sz="quarter" idx="16"/>
          </p:nvPr>
        </p:nvSpPr>
        <p:spPr>
          <a:xfrm>
            <a:off x="2438400" y="1635600"/>
            <a:ext cx="6324600" cy="838200"/>
          </a:xfrm>
        </p:spPr>
        <p:txBody>
          <a:bodyPr>
            <a:normAutofit/>
          </a:bodyPr>
          <a:lstStyle>
            <a:lvl1pPr marL="57150" indent="0">
              <a:buFontTx/>
              <a:buNone/>
              <a:defRPr sz="1800" baseline="0"/>
            </a:lvl1pPr>
          </a:lstStyle>
          <a:p>
            <a:pPr lvl="0"/>
            <a:r>
              <a:rPr lang="es-ES"/>
              <a:t>Editar los estilos de texto del patrón</a:t>
            </a:r>
          </a:p>
        </p:txBody>
      </p:sp>
      <p:sp>
        <p:nvSpPr>
          <p:cNvPr id="14" name="Text Placeholder 8"/>
          <p:cNvSpPr>
            <a:spLocks noGrp="1"/>
          </p:cNvSpPr>
          <p:nvPr>
            <p:ph type="body" sz="quarter" idx="17"/>
          </p:nvPr>
        </p:nvSpPr>
        <p:spPr>
          <a:xfrm>
            <a:off x="2438400" y="2436600"/>
            <a:ext cx="6324600" cy="838200"/>
          </a:xfrm>
        </p:spPr>
        <p:txBody>
          <a:bodyPr>
            <a:normAutofit/>
          </a:bodyPr>
          <a:lstStyle>
            <a:lvl1pPr marL="57150" indent="0">
              <a:buFontTx/>
              <a:buNone/>
              <a:defRPr sz="1800" baseline="0"/>
            </a:lvl1pPr>
          </a:lstStyle>
          <a:p>
            <a:pPr lvl="0"/>
            <a:r>
              <a:rPr lang="es-ES"/>
              <a:t>Editar los estilos de texto del patrón</a:t>
            </a:r>
          </a:p>
        </p:txBody>
      </p:sp>
      <p:sp>
        <p:nvSpPr>
          <p:cNvPr id="15" name="Text Placeholder 8"/>
          <p:cNvSpPr>
            <a:spLocks noGrp="1"/>
          </p:cNvSpPr>
          <p:nvPr>
            <p:ph type="body" sz="quarter" idx="18"/>
          </p:nvPr>
        </p:nvSpPr>
        <p:spPr>
          <a:xfrm>
            <a:off x="2438400" y="4038600"/>
            <a:ext cx="6324600" cy="838200"/>
          </a:xfrm>
        </p:spPr>
        <p:txBody>
          <a:bodyPr>
            <a:normAutofit/>
          </a:bodyPr>
          <a:lstStyle>
            <a:lvl1pPr marL="57150" indent="0">
              <a:buFontTx/>
              <a:buNone/>
              <a:defRPr sz="1800" baseline="0"/>
            </a:lvl1pPr>
          </a:lstStyle>
          <a:p>
            <a:pPr lvl="0"/>
            <a:r>
              <a:rPr lang="es-ES"/>
              <a:t>Editar los estilos de texto del patrón</a:t>
            </a:r>
          </a:p>
        </p:txBody>
      </p:sp>
      <p:sp>
        <p:nvSpPr>
          <p:cNvPr id="13" name="Text Placeholder 10"/>
          <p:cNvSpPr>
            <a:spLocks noGrp="1"/>
          </p:cNvSpPr>
          <p:nvPr>
            <p:ph type="body" sz="quarter" idx="13"/>
          </p:nvPr>
        </p:nvSpPr>
        <p:spPr>
          <a:xfrm>
            <a:off x="1295400" y="762000"/>
            <a:ext cx="7620000" cy="457200"/>
          </a:xfrm>
        </p:spPr>
        <p:txBody>
          <a:bodyPr>
            <a:normAutofit/>
          </a:bodyPr>
          <a:lstStyle>
            <a:lvl1pPr algn="r">
              <a:buFontTx/>
              <a:buNone/>
              <a:defRPr sz="2400"/>
            </a:lvl1pPr>
          </a:lstStyle>
          <a:p>
            <a:pPr lvl="0"/>
            <a:r>
              <a:rPr lang="es-ES"/>
              <a:t>Editar los estilos de texto del patrón</a:t>
            </a:r>
          </a:p>
        </p:txBody>
      </p:sp>
      <p:sp>
        <p:nvSpPr>
          <p:cNvPr id="5" name="Text Placeholder 4"/>
          <p:cNvSpPr>
            <a:spLocks noGrp="1"/>
          </p:cNvSpPr>
          <p:nvPr>
            <p:ph type="body" sz="quarter" idx="19"/>
          </p:nvPr>
        </p:nvSpPr>
        <p:spPr>
          <a:xfrm>
            <a:off x="2438400" y="4876800"/>
            <a:ext cx="6400800" cy="914400"/>
          </a:xfrm>
        </p:spPr>
        <p:txBody>
          <a:bodyPr/>
          <a:lstStyle>
            <a:lvl1pPr>
              <a:defRPr lang="en-US" sz="1800" kern="1200" baseline="0" dirty="0" smtClean="0">
                <a:solidFill>
                  <a:schemeClr val="bg1"/>
                </a:solidFill>
                <a:latin typeface="+mn-lt"/>
                <a:ea typeface="+mn-ea"/>
                <a:cs typeface="+mn-cs"/>
              </a:defRPr>
            </a:lvl1pPr>
          </a:lstStyle>
          <a:p>
            <a:pPr marL="57150" lvl="0" indent="0" algn="l" defTabSz="914400" rtl="0" eaLnBrk="1" latinLnBrk="0" hangingPunct="1">
              <a:spcBef>
                <a:spcPct val="20000"/>
              </a:spcBef>
              <a:buFontTx/>
              <a:buNone/>
            </a:pPr>
            <a:r>
              <a:rPr lang="es-ES"/>
              <a:t>Editar los estilos de texto del patrón</a:t>
            </a:r>
          </a:p>
        </p:txBody>
      </p:sp>
    </p:spTree>
    <p:extLst>
      <p:ext uri="{BB962C8B-B14F-4D97-AF65-F5344CB8AC3E}">
        <p14:creationId xmlns:p14="http://schemas.microsoft.com/office/powerpoint/2010/main" val="313040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400" y="1371601"/>
            <a:ext cx="3505200" cy="4267199"/>
          </a:xfrm>
        </p:spPr>
        <p:txBody>
          <a:bodyPr>
            <a:normAutofit/>
          </a:bodyPr>
          <a:lstStyle>
            <a:lvl1pPr marL="0" indent="0">
              <a:buFontTx/>
              <a:buNone/>
              <a:defRPr sz="1600" b="0">
                <a:solidFill>
                  <a:schemeClr val="bg1"/>
                </a:solidFill>
              </a:defRPr>
            </a:lvl1pPr>
            <a:lvl2pPr marL="1828800" indent="-1828800">
              <a:buFontTx/>
              <a:buNone/>
              <a:defRPr sz="1600">
                <a:solidFill>
                  <a:schemeClr val="bg1"/>
                </a:solidFill>
              </a:defRPr>
            </a:lvl2pPr>
            <a:lvl3pPr marL="1828800" indent="-1828800">
              <a:buFontTx/>
              <a:buNone/>
              <a:defRPr sz="1600">
                <a:solidFill>
                  <a:schemeClr val="bg1"/>
                </a:solidFill>
              </a:defRPr>
            </a:lvl3pPr>
            <a:lvl4pPr marL="1828800" indent="-1828800">
              <a:buFontTx/>
              <a:buNone/>
              <a:defRPr sz="1600">
                <a:solidFill>
                  <a:schemeClr val="bg1"/>
                </a:solidFill>
              </a:defRPr>
            </a:lvl4pPr>
            <a:lvl5pPr marL="1828800" indent="-1828800">
              <a:buFontTx/>
              <a:buNone/>
              <a:defRPr sz="1600">
                <a:solidFill>
                  <a:schemeClr val="bg1"/>
                </a:solidFill>
              </a:defRPr>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29200" y="1371601"/>
            <a:ext cx="3429000" cy="4343399"/>
          </a:xfrm>
        </p:spPr>
        <p:txBody>
          <a:bodyPr>
            <a:normAutofit/>
          </a:bodyPr>
          <a:lstStyle>
            <a:lvl1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1pPr>
            <a:lvl2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2pPr>
            <a:lvl3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3pPr>
            <a:lvl4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4pPr>
            <a:lvl5pPr marL="0" indent="0" algn="l" defTabSz="914400" rtl="0" eaLnBrk="1" latinLnBrk="0" hangingPunct="1">
              <a:spcBef>
                <a:spcPct val="20000"/>
              </a:spcBef>
              <a:buFontTx/>
              <a:buNone/>
              <a:defRPr lang="en-US" sz="1600" b="0" kern="1200" dirty="0">
                <a:ln w="6350">
                  <a:noFill/>
                </a:ln>
                <a:solidFill>
                  <a:schemeClr val="bg1"/>
                </a:solidFill>
                <a:effectLst>
                  <a:outerShdw blurRad="50800" dist="38100" dir="2700000" algn="tl" rotWithShape="0">
                    <a:prstClr val="black">
                      <a:alpha val="40000"/>
                    </a:prstClr>
                  </a:outerShdw>
                </a:effectLst>
                <a:latin typeface="+mn-lt"/>
                <a:ea typeface="+mn-ea"/>
                <a:cs typeface="+mn-cs"/>
              </a:defRPr>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Slide Number Placeholder 8"/>
          <p:cNvSpPr>
            <a:spLocks noGrp="1"/>
          </p:cNvSpPr>
          <p:nvPr>
            <p:ph type="sldNum" sz="quarter" idx="14"/>
          </p:nvPr>
        </p:nvSpPr>
        <p:spPr/>
        <p:txBody>
          <a:bodyPr/>
          <a:lstStyle/>
          <a:p>
            <a:fld id="{4C9C7B51-B01C-4C4A-910C-D8D92C2AB142}" type="slidenum">
              <a:rPr lang="es-MX" smtClean="0"/>
              <a:t>‹Nº›</a:t>
            </a:fld>
            <a:endParaRPr lang="es-MX"/>
          </a:p>
        </p:txBody>
      </p:sp>
      <p:sp>
        <p:nvSpPr>
          <p:cNvPr id="10" name="Footer Placeholder 9"/>
          <p:cNvSpPr>
            <a:spLocks noGrp="1"/>
          </p:cNvSpPr>
          <p:nvPr>
            <p:ph type="ftr" sz="quarter" idx="15"/>
          </p:nvPr>
        </p:nvSpPr>
        <p:spPr/>
        <p:txBody>
          <a:bodyPr/>
          <a:lstStyle/>
          <a:p>
            <a:endParaRPr lang="es-MX"/>
          </a:p>
        </p:txBody>
      </p:sp>
      <p:sp>
        <p:nvSpPr>
          <p:cNvPr id="12" name="Title 11"/>
          <p:cNvSpPr>
            <a:spLocks noGrp="1"/>
          </p:cNvSpPr>
          <p:nvPr>
            <p:ph type="title"/>
          </p:nvPr>
        </p:nvSpPr>
        <p:spPr>
          <a:xfrm>
            <a:off x="3238500" y="0"/>
            <a:ext cx="5486400" cy="685800"/>
          </a:xfrm>
        </p:spPr>
        <p:txBody>
          <a:bodyPr/>
          <a:lstStyle>
            <a:lvl1pPr algn="r">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1792271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hree Pict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s-MX"/>
          </a:p>
        </p:txBody>
      </p:sp>
      <p:sp>
        <p:nvSpPr>
          <p:cNvPr id="4" name="Slide Number Placeholder 3"/>
          <p:cNvSpPr>
            <a:spLocks noGrp="1"/>
          </p:cNvSpPr>
          <p:nvPr>
            <p:ph type="sldNum" sz="quarter" idx="11"/>
          </p:nvPr>
        </p:nvSpPr>
        <p:spPr/>
        <p:txBody>
          <a:bodyPr/>
          <a:lstStyle/>
          <a:p>
            <a:fld id="{4C9C7B51-B01C-4C4A-910C-D8D92C2AB142}" type="slidenum">
              <a:rPr lang="es-MX" smtClean="0"/>
              <a:t>‹Nº›</a:t>
            </a:fld>
            <a:endParaRPr lang="es-MX"/>
          </a:p>
        </p:txBody>
      </p:sp>
      <p:sp>
        <p:nvSpPr>
          <p:cNvPr id="9" name="Content Placeholder 2"/>
          <p:cNvSpPr>
            <a:spLocks noGrp="1"/>
          </p:cNvSpPr>
          <p:nvPr>
            <p:ph sz="half" idx="1"/>
          </p:nvPr>
        </p:nvSpPr>
        <p:spPr>
          <a:xfrm>
            <a:off x="457200" y="3048001"/>
            <a:ext cx="2743200" cy="2666999"/>
          </a:xfrm>
        </p:spPr>
        <p:txBody>
          <a:bodyPr lIns="274320" tIns="0" rIns="182880">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10" name="Content Placeholder 3"/>
          <p:cNvSpPr>
            <a:spLocks noGrp="1"/>
          </p:cNvSpPr>
          <p:nvPr>
            <p:ph sz="half" idx="2"/>
          </p:nvPr>
        </p:nvSpPr>
        <p:spPr>
          <a:xfrm>
            <a:off x="3238500" y="3048001"/>
            <a:ext cx="2743200" cy="2666999"/>
          </a:xfrm>
        </p:spPr>
        <p:txBody>
          <a:bodyPr lIns="274320" tIns="0" rIns="182880">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11" name="Content Placeholder 3"/>
          <p:cNvSpPr>
            <a:spLocks noGrp="1"/>
          </p:cNvSpPr>
          <p:nvPr>
            <p:ph sz="half" idx="14"/>
          </p:nvPr>
        </p:nvSpPr>
        <p:spPr>
          <a:xfrm>
            <a:off x="6019800" y="3048001"/>
            <a:ext cx="2743200" cy="2666999"/>
          </a:xfrm>
        </p:spPr>
        <p:txBody>
          <a:bodyPr lIns="274320" tIns="0" rIns="182880">
            <a:normAutofit/>
          </a:bodyPr>
          <a:lstStyle>
            <a:lvl1pPr>
              <a:lnSpc>
                <a:spcPts val="2000"/>
              </a:lnSpc>
              <a:defRPr lang="en-US" sz="1800" kern="1200" dirty="0" smtClean="0">
                <a:solidFill>
                  <a:schemeClr val="bg1"/>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lvl="0" indent="0" algn="l" defTabSz="914400" rtl="0" eaLnBrk="1" latinLnBrk="0" hangingPunct="1">
              <a:lnSpc>
                <a:spcPts val="2000"/>
              </a:lnSpc>
              <a:spcBef>
                <a:spcPct val="20000"/>
              </a:spcBef>
              <a:buFontTx/>
              <a:buNone/>
            </a:pPr>
            <a:r>
              <a:rPr lang="es-ES"/>
              <a:t>Editar los estilos de texto del patrón</a:t>
            </a:r>
          </a:p>
        </p:txBody>
      </p:sp>
      <p:sp>
        <p:nvSpPr>
          <p:cNvPr id="15" name="Content Placeholder 2"/>
          <p:cNvSpPr>
            <a:spLocks noGrp="1"/>
          </p:cNvSpPr>
          <p:nvPr>
            <p:ph sz="half" idx="15"/>
          </p:nvPr>
        </p:nvSpPr>
        <p:spPr>
          <a:xfrm>
            <a:off x="457200" y="1066801"/>
            <a:ext cx="2743200" cy="1905000"/>
          </a:xfrm>
        </p:spPr>
        <p:txBody>
          <a:bodyPr>
            <a:noAutofit/>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16" name="Content Placeholder 3"/>
          <p:cNvSpPr>
            <a:spLocks noGrp="1"/>
          </p:cNvSpPr>
          <p:nvPr>
            <p:ph sz="half" idx="16"/>
          </p:nvPr>
        </p:nvSpPr>
        <p:spPr>
          <a:xfrm>
            <a:off x="3276600" y="1066801"/>
            <a:ext cx="2667000" cy="1905000"/>
          </a:xfrm>
        </p:spPr>
        <p:txBody>
          <a:bodyPr>
            <a:normAutofit/>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17" name="Content Placeholder 3"/>
          <p:cNvSpPr>
            <a:spLocks noGrp="1"/>
          </p:cNvSpPr>
          <p:nvPr>
            <p:ph sz="half" idx="17"/>
          </p:nvPr>
        </p:nvSpPr>
        <p:spPr>
          <a:xfrm>
            <a:off x="6019800" y="1066801"/>
            <a:ext cx="2743200" cy="1905000"/>
          </a:xfrm>
        </p:spPr>
        <p:txBody>
          <a:bodyPr>
            <a:normAutofit/>
          </a:bodyPr>
          <a:lstStyle>
            <a:lvl1pPr>
              <a:defRPr lang="en-US" sz="2000" kern="1200" dirty="0" smtClean="0">
                <a:solidFill>
                  <a:schemeClr val="bg1"/>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Tx/>
              <a:buNone/>
            </a:pPr>
            <a:r>
              <a:rPr lang="es-ES"/>
              <a:t>Editar los estilos de texto del patrón</a:t>
            </a:r>
          </a:p>
        </p:txBody>
      </p:sp>
      <p:sp>
        <p:nvSpPr>
          <p:cNvPr id="19" name="Title 18"/>
          <p:cNvSpPr>
            <a:spLocks noGrp="1"/>
          </p:cNvSpPr>
          <p:nvPr>
            <p:ph type="title"/>
          </p:nvPr>
        </p:nvSpPr>
        <p:spPr>
          <a:xfrm>
            <a:off x="3352800" y="0"/>
            <a:ext cx="5486400" cy="685800"/>
          </a:xfrm>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36119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wo Picture">
    <p:spTree>
      <p:nvGrpSpPr>
        <p:cNvPr id="1" name=""/>
        <p:cNvGrpSpPr/>
        <p:nvPr/>
      </p:nvGrpSpPr>
      <p:grpSpPr>
        <a:xfrm>
          <a:off x="0" y="0"/>
          <a:ext cx="0" cy="0"/>
          <a:chOff x="0" y="0"/>
          <a:chExt cx="0" cy="0"/>
        </a:xfrm>
      </p:grpSpPr>
      <p:sp>
        <p:nvSpPr>
          <p:cNvPr id="12" name="Rounded Rectangle 11"/>
          <p:cNvSpPr/>
          <p:nvPr/>
        </p:nvSpPr>
        <p:spPr>
          <a:xfrm>
            <a:off x="4800599" y="3495675"/>
            <a:ext cx="3733801" cy="2162175"/>
          </a:xfrm>
          <a:prstGeom prst="roundRect">
            <a:avLst/>
          </a:prstGeom>
          <a:solidFill>
            <a:schemeClr val="accent1">
              <a:lumMod val="60000"/>
              <a:lumOff val="40000"/>
              <a:alpha val="53000"/>
            </a:schemeClr>
          </a:solidFill>
          <a:ln>
            <a:solidFill>
              <a:schemeClr val="bg1">
                <a:alpha val="33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990599" y="3495675"/>
            <a:ext cx="3429001" cy="2133600"/>
          </a:xfrm>
          <a:prstGeom prst="roundRect">
            <a:avLst/>
          </a:prstGeom>
          <a:solidFill>
            <a:schemeClr val="tx2">
              <a:lumMod val="75000"/>
              <a:alpha val="53000"/>
            </a:schemeClr>
          </a:solidFill>
          <a:ln>
            <a:solidFill>
              <a:schemeClr val="bg1">
                <a:alpha val="33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0"/>
          </p:nvPr>
        </p:nvSpPr>
        <p:spPr/>
        <p:txBody>
          <a:bodyPr/>
          <a:lstStyle/>
          <a:p>
            <a:endParaRPr lang="es-MX"/>
          </a:p>
        </p:txBody>
      </p:sp>
      <p:sp>
        <p:nvSpPr>
          <p:cNvPr id="4" name="Slide Number Placeholder 3"/>
          <p:cNvSpPr>
            <a:spLocks noGrp="1"/>
          </p:cNvSpPr>
          <p:nvPr>
            <p:ph type="sldNum" sz="quarter" idx="11"/>
          </p:nvPr>
        </p:nvSpPr>
        <p:spPr/>
        <p:txBody>
          <a:bodyPr/>
          <a:lstStyle/>
          <a:p>
            <a:fld id="{4C9C7B51-B01C-4C4A-910C-D8D92C2AB142}" type="slidenum">
              <a:rPr lang="es-MX" smtClean="0"/>
              <a:t>‹Nº›</a:t>
            </a:fld>
            <a:endParaRPr lang="es-MX"/>
          </a:p>
        </p:txBody>
      </p:sp>
      <p:sp>
        <p:nvSpPr>
          <p:cNvPr id="5" name="Content Placeholder 2"/>
          <p:cNvSpPr>
            <a:spLocks noGrp="1"/>
          </p:cNvSpPr>
          <p:nvPr>
            <p:ph sz="half" idx="1"/>
          </p:nvPr>
        </p:nvSpPr>
        <p:spPr>
          <a:xfrm>
            <a:off x="1017638" y="1142999"/>
            <a:ext cx="3429000" cy="2352675"/>
          </a:xfrm>
        </p:spPr>
        <p:txBody>
          <a:bodyPr>
            <a:normAutofit/>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6" name="Content Placeholder 3"/>
          <p:cNvSpPr>
            <a:spLocks noGrp="1"/>
          </p:cNvSpPr>
          <p:nvPr>
            <p:ph sz="half" idx="2"/>
          </p:nvPr>
        </p:nvSpPr>
        <p:spPr>
          <a:xfrm>
            <a:off x="4876799" y="3662362"/>
            <a:ext cx="3581400" cy="1828800"/>
          </a:xfrm>
        </p:spPr>
        <p:txBody>
          <a:bodyPr>
            <a:normAutofit/>
          </a:bodyPr>
          <a:lstStyle>
            <a:lvl1pPr marL="0" indent="0" algn="l">
              <a:buFontTx/>
              <a:buNone/>
              <a:defRPr sz="1400" b="1">
                <a:solidFill>
                  <a:schemeClr val="bg1"/>
                </a:solidFill>
              </a:defRPr>
            </a:lvl1pPr>
            <a:lvl2pPr marL="0" indent="0" algn="l">
              <a:buFontTx/>
              <a:buNone/>
              <a:defRPr sz="1200">
                <a:solidFill>
                  <a:schemeClr val="bg1"/>
                </a:solidFill>
              </a:defRPr>
            </a:lvl2pPr>
            <a:lvl3pPr marL="0" indent="0" algn="l">
              <a:buFontTx/>
              <a:buNone/>
              <a:defRPr sz="1200">
                <a:solidFill>
                  <a:schemeClr val="bg1"/>
                </a:solidFill>
              </a:defRPr>
            </a:lvl3pPr>
            <a:lvl4pPr marL="0" indent="0" algn="l">
              <a:buFontTx/>
              <a:buNone/>
              <a:defRPr sz="1200">
                <a:solidFill>
                  <a:schemeClr val="bg1"/>
                </a:solidFill>
              </a:defRPr>
            </a:lvl4pPr>
            <a:lvl5pPr marL="0" indent="0" algn="l">
              <a:buFontTx/>
              <a:buNone/>
              <a:defRPr sz="1200">
                <a:solidFill>
                  <a:schemeClr val="bg1"/>
                </a:solidFill>
              </a:defRPr>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9" name="Content Placeholder 2"/>
          <p:cNvSpPr>
            <a:spLocks noGrp="1"/>
          </p:cNvSpPr>
          <p:nvPr>
            <p:ph sz="half" idx="14"/>
          </p:nvPr>
        </p:nvSpPr>
        <p:spPr>
          <a:xfrm>
            <a:off x="4838699" y="1143000"/>
            <a:ext cx="3657600" cy="2352675"/>
          </a:xfrm>
        </p:spPr>
        <p:txBody>
          <a:bodyPr>
            <a:normAutofit/>
          </a:bodyPr>
          <a:lstStyle>
            <a:lvl1pP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p:txBody>
      </p:sp>
      <p:sp>
        <p:nvSpPr>
          <p:cNvPr id="10" name="Content Placeholder 3"/>
          <p:cNvSpPr>
            <a:spLocks noGrp="1"/>
          </p:cNvSpPr>
          <p:nvPr>
            <p:ph sz="half" idx="15"/>
          </p:nvPr>
        </p:nvSpPr>
        <p:spPr>
          <a:xfrm>
            <a:off x="1066799" y="3657600"/>
            <a:ext cx="3276600" cy="1828800"/>
          </a:xfrm>
        </p:spPr>
        <p:txBody>
          <a:bodyPr>
            <a:normAutofit/>
          </a:bodyPr>
          <a:lstStyle>
            <a:lvl1pPr marL="0" indent="0">
              <a:buFontTx/>
              <a:buNone/>
              <a:defRPr sz="1400" b="1">
                <a:solidFill>
                  <a:schemeClr val="bg1"/>
                </a:solidFill>
              </a:defRPr>
            </a:lvl1pPr>
            <a:lvl2pPr marL="0" indent="0">
              <a:buFontTx/>
              <a:buNone/>
              <a:defRPr sz="1200">
                <a:solidFill>
                  <a:schemeClr val="bg1"/>
                </a:solidFill>
              </a:defRPr>
            </a:lvl2pPr>
            <a:lvl3pPr marL="0" indent="0">
              <a:buFontTx/>
              <a:buNone/>
              <a:defRPr sz="1200">
                <a:solidFill>
                  <a:schemeClr val="bg1"/>
                </a:solidFill>
              </a:defRPr>
            </a:lvl3pPr>
            <a:lvl4pPr marL="0" indent="0">
              <a:buFontTx/>
              <a:buNone/>
              <a:defRPr sz="1200">
                <a:solidFill>
                  <a:schemeClr val="bg1"/>
                </a:solidFill>
              </a:defRPr>
            </a:lvl4pPr>
            <a:lvl5pPr marL="0" indent="0">
              <a:buFontTx/>
              <a:buNone/>
              <a:defRPr sz="1200">
                <a:solidFill>
                  <a:schemeClr val="bg1"/>
                </a:solidFill>
              </a:defRPr>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itle 10"/>
          <p:cNvSpPr>
            <a:spLocks noGrp="1"/>
          </p:cNvSpPr>
          <p:nvPr>
            <p:ph type="title"/>
          </p:nvPr>
        </p:nvSpPr>
        <p:spPr>
          <a:xfrm>
            <a:off x="3200400" y="19050"/>
            <a:ext cx="5486400" cy="685800"/>
          </a:xfrm>
        </p:spPr>
        <p:txBody>
          <a:bodyPr/>
          <a:lstStyle>
            <a:lvl1pPr algn="r">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3363028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638800" y="990600"/>
            <a:ext cx="3048000" cy="4572000"/>
          </a:xfrm>
        </p:spPr>
        <p:txBody>
          <a:bodyPr/>
          <a:lstStyle>
            <a:lvl1pPr marL="0" indent="0" algn="ctr">
              <a:lnSpc>
                <a:spcPts val="1600"/>
              </a:lnSpc>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2" name="Slide Number Placeholder 11"/>
          <p:cNvSpPr>
            <a:spLocks noGrp="1"/>
          </p:cNvSpPr>
          <p:nvPr>
            <p:ph type="sldNum" sz="quarter" idx="14"/>
          </p:nvPr>
        </p:nvSpPr>
        <p:spPr/>
        <p:txBody>
          <a:bodyPr/>
          <a:lstStyle/>
          <a:p>
            <a:fld id="{4C9C7B51-B01C-4C4A-910C-D8D92C2AB142}" type="slidenum">
              <a:rPr lang="es-MX" smtClean="0"/>
              <a:t>‹Nº›</a:t>
            </a:fld>
            <a:endParaRPr lang="es-MX"/>
          </a:p>
        </p:txBody>
      </p:sp>
      <p:sp>
        <p:nvSpPr>
          <p:cNvPr id="13" name="Footer Placeholder 12"/>
          <p:cNvSpPr>
            <a:spLocks noGrp="1"/>
          </p:cNvSpPr>
          <p:nvPr>
            <p:ph type="ftr" sz="quarter" idx="15"/>
          </p:nvPr>
        </p:nvSpPr>
        <p:spPr/>
        <p:txBody>
          <a:bodyPr/>
          <a:lstStyle/>
          <a:p>
            <a:endParaRPr lang="es-MX"/>
          </a:p>
        </p:txBody>
      </p:sp>
      <p:sp>
        <p:nvSpPr>
          <p:cNvPr id="14" name="Title 13"/>
          <p:cNvSpPr>
            <a:spLocks noGrp="1"/>
          </p:cNvSpPr>
          <p:nvPr>
            <p:ph type="title"/>
          </p:nvPr>
        </p:nvSpPr>
        <p:spPr>
          <a:xfrm>
            <a:off x="3429000" y="38100"/>
            <a:ext cx="5486400" cy="685800"/>
          </a:xfrm>
        </p:spPr>
        <p:txBody>
          <a:bodyPr>
            <a:normAutofit/>
          </a:bodyPr>
          <a:lstStyle>
            <a:lvl1pPr algn="r" defTabSz="914400" rtl="0" eaLnBrk="1" latinLnBrk="0" hangingPunct="1">
              <a:spcBef>
                <a:spcPct val="0"/>
              </a:spcBef>
              <a:buNone/>
              <a:defRPr lang="en-US" sz="3200" kern="1200" dirty="0">
                <a:solidFill>
                  <a:schemeClr val="bg1"/>
                </a:solidFill>
                <a:latin typeface="+mj-lt"/>
                <a:ea typeface="+mj-ea"/>
                <a:cs typeface="+mj-cs"/>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1959367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222222"/>
        </a:solidFill>
        <a:effectLst/>
      </p:bgPr>
    </p:bg>
    <p:spTree>
      <p:nvGrpSpPr>
        <p:cNvPr id="1" name="Shape 9"/>
        <p:cNvGrpSpPr/>
        <p:nvPr/>
      </p:nvGrpSpPr>
      <p:grpSpPr>
        <a:xfrm>
          <a:off x="0" y="0"/>
          <a:ext cx="0" cy="0"/>
          <a:chOff x="0" y="0"/>
          <a:chExt cx="0" cy="0"/>
        </a:xfrm>
      </p:grpSpPr>
      <p:sp>
        <p:nvSpPr>
          <p:cNvPr id="10" name="Google Shape;10;p2"/>
          <p:cNvSpPr/>
          <p:nvPr/>
        </p:nvSpPr>
        <p:spPr>
          <a:xfrm>
            <a:off x="-11025" y="-14700"/>
            <a:ext cx="9144000" cy="6858000"/>
          </a:xfrm>
          <a:prstGeom prst="rect">
            <a:avLst/>
          </a:prstGeom>
          <a:solidFill>
            <a:srgbClr val="222222">
              <a:alpha val="64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1" name="Google Shape;11;p2"/>
          <p:cNvSpPr/>
          <p:nvPr/>
        </p:nvSpPr>
        <p:spPr>
          <a:xfrm>
            <a:off x="5086351" y="-50800"/>
            <a:ext cx="4114800" cy="69596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8700">
              <a:alpha val="85380"/>
            </a:srgbClr>
          </a:solidFill>
          <a:ln>
            <a:noFill/>
          </a:ln>
        </p:spPr>
      </p:sp>
      <p:sp>
        <p:nvSpPr>
          <p:cNvPr id="12" name="Google Shape;12;p2"/>
          <p:cNvSpPr/>
          <p:nvPr/>
        </p:nvSpPr>
        <p:spPr>
          <a:xfrm flipH="1">
            <a:off x="-418950" y="5859200"/>
            <a:ext cx="8172300" cy="998800"/>
          </a:xfrm>
          <a:prstGeom prst="parallelogram">
            <a:avLst>
              <a:gd name="adj" fmla="val 51542"/>
            </a:avLst>
          </a:prstGeom>
          <a:solidFill>
            <a:srgbClr val="FFFFFF">
              <a:alpha val="17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rgbClr val="434343"/>
              </a:solidFill>
            </a:endParaRPr>
          </a:p>
        </p:txBody>
      </p:sp>
      <p:sp>
        <p:nvSpPr>
          <p:cNvPr id="13" name="Google Shape;13;p2"/>
          <p:cNvSpPr/>
          <p:nvPr/>
        </p:nvSpPr>
        <p:spPr>
          <a:xfrm flipH="1">
            <a:off x="1028475" y="5555200"/>
            <a:ext cx="8369700" cy="304000"/>
          </a:xfrm>
          <a:prstGeom prst="parallelogram">
            <a:avLst>
              <a:gd name="adj" fmla="val 51542"/>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4" name="Google Shape;14;p2"/>
          <p:cNvSpPr txBox="1">
            <a:spLocks noGrp="1"/>
          </p:cNvSpPr>
          <p:nvPr>
            <p:ph type="ctrTitle"/>
          </p:nvPr>
        </p:nvSpPr>
        <p:spPr>
          <a:xfrm>
            <a:off x="1028475" y="0"/>
            <a:ext cx="5238600" cy="5360000"/>
          </a:xfrm>
          <a:prstGeom prst="rect">
            <a:avLst/>
          </a:prstGeom>
        </p:spPr>
        <p:txBody>
          <a:bodyPr spcFirstLastPara="1" wrap="square" lIns="91425" tIns="91425" rIns="91425" bIns="91425" anchor="b" anchorCtr="0"/>
          <a:lstStyle>
            <a:lvl1pPr lvl="0">
              <a:spcBef>
                <a:spcPts val="0"/>
              </a:spcBef>
              <a:spcAft>
                <a:spcPts val="0"/>
              </a:spcAft>
              <a:buSzPts val="5200"/>
              <a:buNone/>
              <a:defRPr sz="5200"/>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Tree>
    <p:extLst>
      <p:ext uri="{BB962C8B-B14F-4D97-AF65-F5344CB8AC3E}">
        <p14:creationId xmlns:p14="http://schemas.microsoft.com/office/powerpoint/2010/main" val="3632445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inverted">
  <p:cSld name="Blank inverted">
    <p:bg>
      <p:bgPr>
        <a:solidFill>
          <a:srgbClr val="222222"/>
        </a:solidFill>
        <a:effectLst/>
      </p:bgPr>
    </p:bg>
    <p:spTree>
      <p:nvGrpSpPr>
        <p:cNvPr id="1" name="Shape 95"/>
        <p:cNvGrpSpPr/>
        <p:nvPr/>
      </p:nvGrpSpPr>
      <p:grpSpPr>
        <a:xfrm>
          <a:off x="0" y="0"/>
          <a:ext cx="0" cy="0"/>
          <a:chOff x="0" y="0"/>
          <a:chExt cx="0" cy="0"/>
        </a:xfrm>
      </p:grpSpPr>
      <p:sp>
        <p:nvSpPr>
          <p:cNvPr id="96" name="Google Shape;96;p12"/>
          <p:cNvSpPr/>
          <p:nvPr/>
        </p:nvSpPr>
        <p:spPr>
          <a:xfrm>
            <a:off x="-55074" y="-50800"/>
            <a:ext cx="3312625" cy="6952867"/>
          </a:xfrm>
          <a:custGeom>
            <a:avLst/>
            <a:gdLst/>
            <a:ahLst/>
            <a:cxnLst/>
            <a:rect l="l" t="t" r="r" b="b"/>
            <a:pathLst>
              <a:path w="132505" h="208586" extrusionOk="0">
                <a:moveTo>
                  <a:pt x="132505" y="207264"/>
                </a:moveTo>
                <a:lnTo>
                  <a:pt x="25063" y="0"/>
                </a:lnTo>
                <a:lnTo>
                  <a:pt x="0" y="202"/>
                </a:lnTo>
                <a:lnTo>
                  <a:pt x="1322" y="208586"/>
                </a:lnTo>
                <a:close/>
              </a:path>
            </a:pathLst>
          </a:custGeom>
          <a:solidFill>
            <a:srgbClr val="333333"/>
          </a:solidFill>
          <a:ln>
            <a:noFill/>
          </a:ln>
        </p:spPr>
      </p:sp>
      <p:sp>
        <p:nvSpPr>
          <p:cNvPr id="97" name="Google Shape;97;p12"/>
          <p:cNvSpPr/>
          <p:nvPr/>
        </p:nvSpPr>
        <p:spPr>
          <a:xfrm flipH="1">
            <a:off x="-903537" y="-23415"/>
            <a:ext cx="1759200" cy="9988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98" name="Google Shape;98;p12"/>
          <p:cNvSpPr/>
          <p:nvPr/>
        </p:nvSpPr>
        <p:spPr>
          <a:xfrm flipH="1">
            <a:off x="472135" y="-12700"/>
            <a:ext cx="518400" cy="998800"/>
          </a:xfrm>
          <a:prstGeom prst="parallelogram">
            <a:avLst>
              <a:gd name="adj" fmla="val 75009"/>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99" name="Google Shape;99;p12"/>
          <p:cNvSpPr/>
          <p:nvPr/>
        </p:nvSpPr>
        <p:spPr>
          <a:xfrm flipH="1">
            <a:off x="990375" y="6567800"/>
            <a:ext cx="8369700" cy="3040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00" name="Google Shape;100;p12"/>
          <p:cNvSpPr txBox="1">
            <a:spLocks noGrp="1"/>
          </p:cNvSpPr>
          <p:nvPr>
            <p:ph type="sldNum" idx="12"/>
          </p:nvPr>
        </p:nvSpPr>
        <p:spPr>
          <a:xfrm>
            <a:off x="1" y="0"/>
            <a:ext cx="594900" cy="975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MX" smtClean="0"/>
              <a:pPr/>
              <a:t>‹Nº›</a:t>
            </a:fld>
            <a:endParaRPr lang="es-MX"/>
          </a:p>
        </p:txBody>
      </p:sp>
    </p:spTree>
    <p:extLst>
      <p:ext uri="{BB962C8B-B14F-4D97-AF65-F5344CB8AC3E}">
        <p14:creationId xmlns:p14="http://schemas.microsoft.com/office/powerpoint/2010/main" val="3750513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nimate Title and Content">
    <p:spTree>
      <p:nvGrpSpPr>
        <p:cNvPr id="1" name=""/>
        <p:cNvGrpSpPr/>
        <p:nvPr/>
      </p:nvGrpSpPr>
      <p:grpSpPr>
        <a:xfrm>
          <a:off x="0" y="0"/>
          <a:ext cx="0" cy="0"/>
          <a:chOff x="0" y="0"/>
          <a:chExt cx="0" cy="0"/>
        </a:xfrm>
      </p:grpSpPr>
      <p:pic>
        <p:nvPicPr>
          <p:cNvPr id="13" name="bottom image"/>
          <p:cNvPicPr>
            <a:picLocks noChangeAspect="1"/>
          </p:cNvPicPr>
          <p:nvPr/>
        </p:nvPicPr>
        <p:blipFill rotWithShape="1">
          <a:blip r:embed="rId2">
            <a:extLst>
              <a:ext uri="{28A0092B-C50C-407E-A947-70E740481C1C}">
                <a14:useLocalDpi xmlns:a14="http://schemas.microsoft.com/office/drawing/2010/main" val="0"/>
              </a:ext>
            </a:extLst>
          </a:blip>
          <a:srcRect t="87978" b="-87978"/>
          <a:stretch/>
        </p:blipFill>
        <p:spPr>
          <a:xfrm>
            <a:off x="0" y="6035040"/>
            <a:ext cx="9144000" cy="6858000"/>
          </a:xfrm>
          <a:prstGeom prst="rect">
            <a:avLst/>
          </a:prstGeom>
          <a:ln w="50800">
            <a:solidFill>
              <a:schemeClr val="bg1"/>
            </a:solidFill>
          </a:ln>
        </p:spPr>
      </p:pic>
      <p:pic>
        <p:nvPicPr>
          <p:cNvPr id="14" name="Top Image"/>
          <p:cNvPicPr>
            <a:picLocks noChangeAspect="1"/>
          </p:cNvPicPr>
          <p:nvPr/>
        </p:nvPicPr>
        <p:blipFill rotWithShape="1">
          <a:blip r:embed="rId3">
            <a:extLst>
              <a:ext uri="{28A0092B-C50C-407E-A947-70E740481C1C}">
                <a14:useLocalDpi xmlns:a14="http://schemas.microsoft.com/office/drawing/2010/main" val="0"/>
              </a:ext>
            </a:extLst>
          </a:blip>
          <a:srcRect t="-89311" b="89311"/>
          <a:stretch/>
        </p:blipFill>
        <p:spPr>
          <a:xfrm>
            <a:off x="0" y="-6126480"/>
            <a:ext cx="9144000" cy="6858000"/>
          </a:xfrm>
          <a:prstGeom prst="rect">
            <a:avLst/>
          </a:prstGeom>
          <a:ln w="38100">
            <a:solidFill>
              <a:schemeClr val="bg1"/>
            </a:solidFill>
          </a:ln>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0" y="-1371600"/>
            <a:ext cx="9067800" cy="9067800"/>
          </a:xfrm>
          <a:prstGeom prst="rect">
            <a:avLst/>
          </a:prstGeom>
        </p:spPr>
      </p:pic>
      <p:sp>
        <p:nvSpPr>
          <p:cNvPr id="2" name="Title 1"/>
          <p:cNvSpPr>
            <a:spLocks noGrp="1"/>
          </p:cNvSpPr>
          <p:nvPr>
            <p:ph type="title"/>
          </p:nvPr>
        </p:nvSpPr>
        <p:spPr>
          <a:xfrm>
            <a:off x="3200400" y="838200"/>
            <a:ext cx="5486400" cy="685800"/>
          </a:xfrm>
        </p:spPr>
        <p:txBody>
          <a:bodyPr>
            <a:normAutofit/>
          </a:bodyPr>
          <a:lstStyle>
            <a:lvl1pPr algn="ct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200400" y="1524000"/>
            <a:ext cx="5486400" cy="460216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285368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2000" fill="hold"/>
                                        <p:tgtEl>
                                          <p:spTgt spid="15"/>
                                        </p:tgtEl>
                                        <p:attrNameLst>
                                          <p:attrName>ppt_x</p:attrName>
                                        </p:attrNameLst>
                                      </p:cBhvr>
                                      <p:tavLst>
                                        <p:tav tm="0">
                                          <p:val>
                                            <p:strVal val="1+#ppt_w/2"/>
                                          </p:val>
                                        </p:tav>
                                        <p:tav tm="100000">
                                          <p:val>
                                            <p:strVal val="#ppt_x"/>
                                          </p:val>
                                        </p:tav>
                                      </p:tavLst>
                                    </p:anim>
                                    <p:anim calcmode="lin" valueType="num">
                                      <p:cBhvr additive="base">
                                        <p:cTn id="14" dur="2000" fill="hold"/>
                                        <p:tgtEl>
                                          <p:spTgt spid="15"/>
                                        </p:tgtEl>
                                        <p:attrNameLst>
                                          <p:attrName>ppt_y</p:attrName>
                                        </p:attrNameLst>
                                      </p:cBhvr>
                                      <p:tavLst>
                                        <p:tav tm="0">
                                          <p:val>
                                            <p:strVal val="#ppt_y"/>
                                          </p:val>
                                        </p:tav>
                                        <p:tav tm="100000">
                                          <p:val>
                                            <p:strVal val="#ppt_y"/>
                                          </p:val>
                                        </p:tav>
                                      </p:tavLst>
                                    </p:anim>
                                  </p:childTnLst>
                                </p:cTn>
                              </p:par>
                              <p:par>
                                <p:cTn id="15" presetID="10" presetClass="entr" presetSubtype="0" fill="hold" grpId="0" nodeType="withEffect">
                                  <p:stCondLst>
                                    <p:cond delay="14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childTnLst>
                                </p:cTn>
                              </p:par>
                              <p:par>
                                <p:cTn id="18" presetID="10" presetClass="entr" presetSubtype="0" fill="hold" grpId="0" nodeType="withEffect">
                                  <p:stCondLst>
                                    <p:cond delay="200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childTnLst>
                                </p:cTn>
                              </p:par>
                              <p:par>
                                <p:cTn id="21" presetID="10" presetClass="entr" presetSubtype="0" fill="hold" grpId="0" nodeType="withEffect">
                                  <p:stCondLst>
                                    <p:cond delay="260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par>
                                <p:cTn id="24" presetID="10" presetClass="entr" presetSubtype="0" fill="hold" grpId="0" nodeType="withEffect">
                                  <p:stCondLst>
                                    <p:cond delay="260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grpId="0" nodeType="withEffect">
                                  <p:stCondLst>
                                    <p:cond delay="260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par>
                                <p:cTn id="30" presetID="10" presetClass="entr" presetSubtype="0" fill="hold" grpId="0" nodeType="withEffect">
                                  <p:stCondLst>
                                    <p:cond delay="260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presetID="10" presetClass="entr" presetSubtype="0" fill="hold" nodeType="withEffect">
                  <p:stCondLst>
                    <p:cond delay="200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 lvl="2">
            <p:tnLst>
              <p:par>
                <p:cTn presetID="10" presetClass="entr" presetSubtype="0" fill="hold" nodeType="withEffect">
                  <p:stCondLst>
                    <p:cond delay="26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3">
            <p:tnLst>
              <p:par>
                <p:cTn presetID="10" presetClass="entr" presetSubtype="0" fill="hold" nodeType="withEffect">
                  <p:stCondLst>
                    <p:cond delay="26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4">
            <p:tnLst>
              <p:par>
                <p:cTn presetID="10" presetClass="entr" presetSubtype="0" fill="hold" nodeType="withEffect">
                  <p:stCondLst>
                    <p:cond delay="26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 lvl="5">
            <p:tnLst>
              <p:par>
                <p:cTn presetID="10" presetClass="entr" presetSubtype="0" fill="hold" nodeType="withEffect">
                  <p:stCondLst>
                    <p:cond delay="26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btitle">
  <p:cSld name="Subtitle">
    <p:bg>
      <p:bgPr>
        <a:solidFill>
          <a:srgbClr val="FF8700"/>
        </a:solidFill>
        <a:effectLst/>
      </p:bgPr>
    </p:bg>
    <p:spTree>
      <p:nvGrpSpPr>
        <p:cNvPr id="1" name="Shape 15"/>
        <p:cNvGrpSpPr/>
        <p:nvPr/>
      </p:nvGrpSpPr>
      <p:grpSpPr>
        <a:xfrm>
          <a:off x="0" y="0"/>
          <a:ext cx="0" cy="0"/>
          <a:chOff x="0" y="0"/>
          <a:chExt cx="0" cy="0"/>
        </a:xfrm>
      </p:grpSpPr>
      <p:sp>
        <p:nvSpPr>
          <p:cNvPr id="16" name="Google Shape;16;p3"/>
          <p:cNvSpPr/>
          <p:nvPr/>
        </p:nvSpPr>
        <p:spPr>
          <a:xfrm>
            <a:off x="5086351" y="-50800"/>
            <a:ext cx="4114800" cy="69596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FFFF">
              <a:alpha val="17690"/>
            </a:srgbClr>
          </a:solidFill>
          <a:ln>
            <a:noFill/>
          </a:ln>
        </p:spPr>
      </p:sp>
      <p:sp>
        <p:nvSpPr>
          <p:cNvPr id="17" name="Google Shape;17;p3"/>
          <p:cNvSpPr/>
          <p:nvPr/>
        </p:nvSpPr>
        <p:spPr>
          <a:xfrm flipH="1">
            <a:off x="-418950" y="5859200"/>
            <a:ext cx="8172300" cy="998800"/>
          </a:xfrm>
          <a:prstGeom prst="parallelogram">
            <a:avLst>
              <a:gd name="adj" fmla="val 51542"/>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rgbClr val="434343"/>
              </a:solidFill>
            </a:endParaRPr>
          </a:p>
        </p:txBody>
      </p:sp>
      <p:sp>
        <p:nvSpPr>
          <p:cNvPr id="18" name="Google Shape;18;p3"/>
          <p:cNvSpPr/>
          <p:nvPr/>
        </p:nvSpPr>
        <p:spPr>
          <a:xfrm flipH="1">
            <a:off x="1028475" y="5555200"/>
            <a:ext cx="8369700" cy="304000"/>
          </a:xfrm>
          <a:prstGeom prst="parallelogram">
            <a:avLst>
              <a:gd name="adj" fmla="val 51542"/>
            </a:avLst>
          </a:pr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9" name="Google Shape;19;p3"/>
          <p:cNvSpPr txBox="1">
            <a:spLocks noGrp="1"/>
          </p:cNvSpPr>
          <p:nvPr>
            <p:ph type="ctrTitle"/>
          </p:nvPr>
        </p:nvSpPr>
        <p:spPr>
          <a:xfrm>
            <a:off x="1028475" y="3127133"/>
            <a:ext cx="5220000" cy="1546400"/>
          </a:xfrm>
          <a:prstGeom prst="rect">
            <a:avLst/>
          </a:prstGeom>
        </p:spPr>
        <p:txBody>
          <a:bodyPr spcFirstLastPara="1" wrap="square" lIns="91425" tIns="91425" rIns="91425" bIns="91425" anchor="b"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20" name="Google Shape;20;p3"/>
          <p:cNvSpPr txBox="1">
            <a:spLocks noGrp="1"/>
          </p:cNvSpPr>
          <p:nvPr>
            <p:ph type="subTitle" idx="1"/>
          </p:nvPr>
        </p:nvSpPr>
        <p:spPr>
          <a:xfrm>
            <a:off x="1028475" y="4599533"/>
            <a:ext cx="5220000" cy="760000"/>
          </a:xfrm>
          <a:prstGeom prst="rect">
            <a:avLst/>
          </a:prstGeom>
        </p:spPr>
        <p:txBody>
          <a:bodyPr spcFirstLastPara="1" wrap="square" lIns="91425" tIns="91425" rIns="91425" bIns="91425" anchor="t" anchorCtr="0"/>
          <a:lstStyle>
            <a:lvl1pPr lvl="0" rtl="0">
              <a:spcBef>
                <a:spcPts val="0"/>
              </a:spcBef>
              <a:spcAft>
                <a:spcPts val="0"/>
              </a:spcAft>
              <a:buClr>
                <a:srgbClr val="222222"/>
              </a:buClr>
              <a:buSzPts val="2400"/>
              <a:buNone/>
              <a:defRPr sz="2400"/>
            </a:lvl1pPr>
            <a:lvl2pPr lvl="1" rtl="0">
              <a:spcBef>
                <a:spcPts val="0"/>
              </a:spcBef>
              <a:spcAft>
                <a:spcPts val="0"/>
              </a:spcAft>
              <a:buClr>
                <a:srgbClr val="222222"/>
              </a:buClr>
              <a:buSzPts val="2400"/>
              <a:buNone/>
              <a:defRPr/>
            </a:lvl2pPr>
            <a:lvl3pPr lvl="2" rtl="0">
              <a:spcBef>
                <a:spcPts val="0"/>
              </a:spcBef>
              <a:spcAft>
                <a:spcPts val="0"/>
              </a:spcAft>
              <a:buClr>
                <a:srgbClr val="222222"/>
              </a:buClr>
              <a:buSzPts val="2400"/>
              <a:buNone/>
              <a:defRPr/>
            </a:lvl3pPr>
            <a:lvl4pPr lvl="3" rtl="0">
              <a:spcBef>
                <a:spcPts val="0"/>
              </a:spcBef>
              <a:spcAft>
                <a:spcPts val="0"/>
              </a:spcAft>
              <a:buClr>
                <a:srgbClr val="222222"/>
              </a:buClr>
              <a:buSzPts val="2400"/>
              <a:buNone/>
              <a:defRPr sz="2400"/>
            </a:lvl4pPr>
            <a:lvl5pPr lvl="4" rtl="0">
              <a:spcBef>
                <a:spcPts val="0"/>
              </a:spcBef>
              <a:spcAft>
                <a:spcPts val="0"/>
              </a:spcAft>
              <a:buClr>
                <a:srgbClr val="222222"/>
              </a:buClr>
              <a:buSzPts val="2400"/>
              <a:buNone/>
              <a:defRPr sz="2400"/>
            </a:lvl5pPr>
            <a:lvl6pPr lvl="5" rtl="0">
              <a:spcBef>
                <a:spcPts val="0"/>
              </a:spcBef>
              <a:spcAft>
                <a:spcPts val="0"/>
              </a:spcAft>
              <a:buClr>
                <a:srgbClr val="222222"/>
              </a:buClr>
              <a:buSzPts val="2400"/>
              <a:buNone/>
              <a:defRPr sz="2400"/>
            </a:lvl6pPr>
            <a:lvl7pPr lvl="6" rtl="0">
              <a:spcBef>
                <a:spcPts val="0"/>
              </a:spcBef>
              <a:spcAft>
                <a:spcPts val="0"/>
              </a:spcAft>
              <a:buClr>
                <a:srgbClr val="222222"/>
              </a:buClr>
              <a:buSzPts val="2400"/>
              <a:buNone/>
              <a:defRPr sz="2400"/>
            </a:lvl7pPr>
            <a:lvl8pPr lvl="7" rtl="0">
              <a:spcBef>
                <a:spcPts val="0"/>
              </a:spcBef>
              <a:spcAft>
                <a:spcPts val="0"/>
              </a:spcAft>
              <a:buClr>
                <a:srgbClr val="222222"/>
              </a:buClr>
              <a:buSzPts val="2400"/>
              <a:buNone/>
              <a:defRPr sz="2400"/>
            </a:lvl8pPr>
            <a:lvl9pPr lvl="8" rtl="0">
              <a:spcBef>
                <a:spcPts val="0"/>
              </a:spcBef>
              <a:spcAft>
                <a:spcPts val="0"/>
              </a:spcAft>
              <a:buClr>
                <a:srgbClr val="222222"/>
              </a:buClr>
              <a:buSzPts val="2400"/>
              <a:buNone/>
              <a:defRPr sz="2400"/>
            </a:lvl9pPr>
          </a:lstStyle>
          <a:p>
            <a:endParaRPr/>
          </a:p>
        </p:txBody>
      </p:sp>
    </p:spTree>
    <p:extLst>
      <p:ext uri="{BB962C8B-B14F-4D97-AF65-F5344CB8AC3E}">
        <p14:creationId xmlns:p14="http://schemas.microsoft.com/office/powerpoint/2010/main" val="1561190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tatic 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00400" y="838200"/>
            <a:ext cx="5486400" cy="685800"/>
          </a:xfrm>
        </p:spPr>
        <p:txBody>
          <a:bodyPr>
            <a:normAutofit/>
          </a:bodyPr>
          <a:lstStyle>
            <a:lvl1pPr algn="ct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200400" y="1524000"/>
            <a:ext cx="5486400" cy="460216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1371600"/>
            <a:ext cx="9067800" cy="9067800"/>
          </a:xfrm>
          <a:prstGeom prst="rect">
            <a:avLst/>
          </a:prstGeom>
        </p:spPr>
      </p:pic>
    </p:spTree>
    <p:extLst>
      <p:ext uri="{BB962C8B-B14F-4D97-AF65-F5344CB8AC3E}">
        <p14:creationId xmlns:p14="http://schemas.microsoft.com/office/powerpoint/2010/main" val="382177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3429000" y="3252787"/>
            <a:ext cx="5218113"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3429000" y="1752600"/>
            <a:ext cx="521811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38C62D83-0BC0-4BDA-88CD-281BC55A11BE}" type="datetimeFigureOut">
              <a:rPr lang="es-MX" smtClean="0"/>
              <a:t>29/09/2019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C9C7B51-B01C-4C4A-910C-D8D92C2AB142}" type="slidenum">
              <a:rPr lang="es-MX" smtClean="0"/>
              <a:t>‹Nº›</a:t>
            </a:fld>
            <a:endParaRPr lang="es-MX"/>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533400"/>
            <a:ext cx="5257800" cy="5257800"/>
          </a:xfrm>
          <a:prstGeom prst="rect">
            <a:avLst/>
          </a:prstGeom>
        </p:spPr>
      </p:pic>
    </p:spTree>
    <p:extLst>
      <p:ext uri="{BB962C8B-B14F-4D97-AF65-F5344CB8AC3E}">
        <p14:creationId xmlns:p14="http://schemas.microsoft.com/office/powerpoint/2010/main" val="1745584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3276600" y="0"/>
            <a:ext cx="5486400" cy="685800"/>
          </a:xfrm>
        </p:spPr>
        <p:txBody>
          <a:bodyPr/>
          <a:lstStyle>
            <a:lvl1pPr algn="r">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457200" y="111283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4648200" y="111283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p:txBody>
          <a:bodyPr/>
          <a:lstStyle/>
          <a:p>
            <a:fld id="{38C62D83-0BC0-4BDA-88CD-281BC55A11BE}"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3529715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3200400" y="0"/>
            <a:ext cx="5486400" cy="685800"/>
          </a:xfrm>
        </p:spPr>
        <p:txBody>
          <a:bodyPr/>
          <a:lstStyle>
            <a:lvl1pPr algn="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0477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457200" y="1687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4645025" y="10477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45025" y="1687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38C62D83-0BC0-4BDA-88CD-281BC55A11BE}" type="datetimeFigureOut">
              <a:rPr lang="es-MX" smtClean="0"/>
              <a:t>29/09/2019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3632123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3276600" y="0"/>
            <a:ext cx="5486400" cy="685800"/>
          </a:xfrm>
        </p:spPr>
        <p:txBody>
          <a:bodyPr/>
          <a:lstStyle>
            <a:lvl1pPr algn="r">
              <a:defRPr/>
            </a:lvl1p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8C62D83-0BC0-4BDA-88CD-281BC55A11BE}" type="datetimeFigureOut">
              <a:rPr lang="es-MX" smtClean="0"/>
              <a:t>29/09/2019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2034430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C62D83-0BC0-4BDA-88CD-281BC55A11BE}" type="datetimeFigureOut">
              <a:rPr lang="es-MX" smtClean="0"/>
              <a:t>29/09/2019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3619436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38C62D83-0BC0-4BDA-88CD-281BC55A11BE}" type="datetimeFigureOut">
              <a:rPr lang="es-MX" smtClean="0"/>
              <a:t>29/09/2019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C9C7B51-B01C-4C4A-910C-D8D92C2AB142}" type="slidenum">
              <a:rPr lang="es-MX" smtClean="0"/>
              <a:t>‹Nº›</a:t>
            </a:fld>
            <a:endParaRPr lang="es-MX"/>
          </a:p>
        </p:txBody>
      </p:sp>
    </p:spTree>
    <p:extLst>
      <p:ext uri="{BB962C8B-B14F-4D97-AF65-F5344CB8AC3E}">
        <p14:creationId xmlns:p14="http://schemas.microsoft.com/office/powerpoint/2010/main" val="945195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0400" y="838200"/>
            <a:ext cx="5486400" cy="6858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3200400" y="1524000"/>
            <a:ext cx="5486400" cy="460216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62D83-0BC0-4BDA-88CD-281BC55A11BE}" type="datetimeFigureOut">
              <a:rPr lang="es-MX" smtClean="0"/>
              <a:t>29/09/2019</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C7B51-B01C-4C4A-910C-D8D92C2AB142}" type="slidenum">
              <a:rPr lang="es-MX" smtClean="0"/>
              <a:t>‹Nº›</a:t>
            </a:fld>
            <a:endParaRPr lang="es-MX"/>
          </a:p>
        </p:txBody>
      </p:sp>
      <p:pic>
        <p:nvPicPr>
          <p:cNvPr id="8" name="bottom image"/>
          <p:cNvPicPr>
            <a:picLocks noChangeAspect="1"/>
          </p:cNvPicPr>
          <p:nvPr/>
        </p:nvPicPr>
        <p:blipFill rotWithShape="1">
          <a:blip r:embed="rId22">
            <a:extLst>
              <a:ext uri="{28A0092B-C50C-407E-A947-70E740481C1C}">
                <a14:useLocalDpi xmlns:a14="http://schemas.microsoft.com/office/drawing/2010/main" val="0"/>
              </a:ext>
            </a:extLst>
          </a:blip>
          <a:srcRect t="87978" b="-87978"/>
          <a:stretch/>
        </p:blipFill>
        <p:spPr>
          <a:xfrm>
            <a:off x="0" y="6035040"/>
            <a:ext cx="9144000" cy="6858000"/>
          </a:xfrm>
          <a:prstGeom prst="rect">
            <a:avLst/>
          </a:prstGeom>
          <a:ln w="50800">
            <a:solidFill>
              <a:schemeClr val="bg1"/>
            </a:solidFill>
          </a:ln>
        </p:spPr>
      </p:pic>
      <p:pic>
        <p:nvPicPr>
          <p:cNvPr id="9" name="Top Image"/>
          <p:cNvPicPr>
            <a:picLocks noChangeAspect="1"/>
          </p:cNvPicPr>
          <p:nvPr/>
        </p:nvPicPr>
        <p:blipFill rotWithShape="1">
          <a:blip r:embed="rId23">
            <a:extLst>
              <a:ext uri="{28A0092B-C50C-407E-A947-70E740481C1C}">
                <a14:useLocalDpi xmlns:a14="http://schemas.microsoft.com/office/drawing/2010/main" val="0"/>
              </a:ext>
            </a:extLst>
          </a:blip>
          <a:srcRect t="-89311" b="89311"/>
          <a:stretch/>
        </p:blipFill>
        <p:spPr>
          <a:xfrm>
            <a:off x="0" y="-6126480"/>
            <a:ext cx="9144000" cy="6858000"/>
          </a:xfrm>
          <a:prstGeom prst="rect">
            <a:avLst/>
          </a:prstGeom>
          <a:ln w="38100">
            <a:solidFill>
              <a:schemeClr val="bg1"/>
            </a:solidFill>
          </a:ln>
        </p:spPr>
      </p:pic>
    </p:spTree>
    <p:extLst>
      <p:ext uri="{BB962C8B-B14F-4D97-AF65-F5344CB8AC3E}">
        <p14:creationId xmlns:p14="http://schemas.microsoft.com/office/powerpoint/2010/main" val="23374997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p:txStyles>
    <p:titleStyle>
      <a:lvl1pPr algn="ctr" defTabSz="914400" rtl="0" eaLnBrk="1" latinLnBrk="0" hangingPunct="1">
        <a:spcBef>
          <a:spcPct val="0"/>
        </a:spcBef>
        <a:buNone/>
        <a:defRPr lang="en-US" sz="3200" kern="1200" dirty="0" smtClean="0">
          <a:solidFill>
            <a:schemeClr val="bg1"/>
          </a:solidFill>
          <a:latin typeface="+mj-lt"/>
          <a:ea typeface="+mj-ea"/>
          <a:cs typeface="+mj-cs"/>
        </a:defRPr>
      </a:lvl1pPr>
    </p:titleStyle>
    <p:bodyStyle>
      <a:lvl1pPr marL="0" indent="0" algn="l" defTabSz="914400" rtl="0" eaLnBrk="1" latinLnBrk="0" hangingPunct="1">
        <a:spcBef>
          <a:spcPct val="20000"/>
        </a:spcBef>
        <a:buFontTx/>
        <a:buNone/>
        <a:defRPr sz="2000" kern="1200">
          <a:solidFill>
            <a:schemeClr val="bg1"/>
          </a:solidFill>
          <a:latin typeface="+mn-lt"/>
          <a:ea typeface="+mn-ea"/>
          <a:cs typeface="+mn-cs"/>
        </a:defRPr>
      </a:lvl1pPr>
      <a:lvl2pPr marL="0" indent="0" algn="l" defTabSz="914400" rtl="0" eaLnBrk="1" latinLnBrk="0" hangingPunct="1">
        <a:spcBef>
          <a:spcPct val="20000"/>
        </a:spcBef>
        <a:buFontTx/>
        <a:buNone/>
        <a:defRPr sz="2000" kern="1200">
          <a:solidFill>
            <a:schemeClr val="bg1"/>
          </a:solidFill>
          <a:latin typeface="+mn-lt"/>
          <a:ea typeface="+mn-ea"/>
          <a:cs typeface="+mn-cs"/>
        </a:defRPr>
      </a:lvl2pPr>
      <a:lvl3pPr marL="0" indent="0" algn="l" defTabSz="914400" rtl="0" eaLnBrk="1" latinLnBrk="0" hangingPunct="1">
        <a:spcBef>
          <a:spcPct val="20000"/>
        </a:spcBef>
        <a:buFontTx/>
        <a:buNone/>
        <a:defRPr sz="2000" kern="1200">
          <a:solidFill>
            <a:schemeClr val="bg1"/>
          </a:solidFill>
          <a:latin typeface="+mn-lt"/>
          <a:ea typeface="+mn-ea"/>
          <a:cs typeface="+mn-cs"/>
        </a:defRPr>
      </a:lvl3pPr>
      <a:lvl4pPr marL="0" indent="0" algn="l" defTabSz="914400" rtl="0" eaLnBrk="1" latinLnBrk="0" hangingPunct="1">
        <a:spcBef>
          <a:spcPct val="20000"/>
        </a:spcBef>
        <a:buFontTx/>
        <a:buNone/>
        <a:defRPr sz="2000" kern="1200">
          <a:solidFill>
            <a:schemeClr val="bg1"/>
          </a:solidFill>
          <a:latin typeface="+mn-lt"/>
          <a:ea typeface="+mn-ea"/>
          <a:cs typeface="+mn-cs"/>
        </a:defRPr>
      </a:lvl4pPr>
      <a:lvl5pPr marL="0" indent="0" algn="l" defTabSz="914400" rtl="0" eaLnBrk="1" latinLnBrk="0" hangingPunct="1">
        <a:spcBef>
          <a:spcPct val="20000"/>
        </a:spcBef>
        <a:buFontTx/>
        <a:buNone/>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www.nist.gov/baldrige/baldrige-award/award-cycle-overview" TargetMode="External"/><Relationship Id="rId2" Type="http://schemas.openxmlformats.org/officeDocument/2006/relationships/hyperlink" Target="https://www.isotools.org/2017/02/22/indicadores-modelo-excelencia-la-gestion-malcolm-baldrige/" TargetMode="Externa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hyperlink" Target="http://www.praxis.com.pe/portal/sites/default/files/m_baldrige_2006.pdf" TargetMode="Externa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5" name="3 Rectángulo">
            <a:extLst>
              <a:ext uri="{FF2B5EF4-FFF2-40B4-BE49-F238E27FC236}">
                <a16:creationId xmlns:a16="http://schemas.microsoft.com/office/drawing/2014/main" id="{D828A685-2A4F-4F5D-BB3E-4179B074F766}"/>
              </a:ext>
            </a:extLst>
          </p:cNvPr>
          <p:cNvSpPr/>
          <p:nvPr/>
        </p:nvSpPr>
        <p:spPr>
          <a:xfrm>
            <a:off x="1735189" y="5074500"/>
            <a:ext cx="5832648" cy="484750"/>
          </a:xfrm>
          <a:prstGeom prst="rect">
            <a:avLst/>
          </a:prstGeom>
          <a:noFill/>
        </p:spPr>
        <p:txBody>
          <a:bodyPr wrap="square" lIns="68580" tIns="34291" rIns="68580" bIns="34291">
            <a:spAutoFit/>
            <a:scene3d>
              <a:camera prst="orthographicFront"/>
              <a:lightRig rig="threePt" dir="t"/>
            </a:scene3d>
            <a:sp3d extrusionH="57150">
              <a:bevelT w="38100" h="38100"/>
            </a:sp3d>
          </a:bodyPr>
          <a:lstStyle/>
          <a:p>
            <a:pPr algn="ctr"/>
            <a:r>
              <a:rPr lang="es-ES" sz="2700"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Premio de calidad Malcolm Baldrige</a:t>
            </a:r>
          </a:p>
        </p:txBody>
      </p:sp>
      <p:sp>
        <p:nvSpPr>
          <p:cNvPr id="6" name="CuadroTexto 5">
            <a:extLst>
              <a:ext uri="{FF2B5EF4-FFF2-40B4-BE49-F238E27FC236}">
                <a16:creationId xmlns:a16="http://schemas.microsoft.com/office/drawing/2014/main" id="{80C167F7-F9CB-4A6F-9E57-A3DE4D039D2C}"/>
              </a:ext>
            </a:extLst>
          </p:cNvPr>
          <p:cNvSpPr txBox="1"/>
          <p:nvPr/>
        </p:nvSpPr>
        <p:spPr>
          <a:xfrm>
            <a:off x="272333" y="6129574"/>
            <a:ext cx="1515095" cy="307777"/>
          </a:xfrm>
          <a:prstGeom prst="rect">
            <a:avLst/>
          </a:prstGeom>
          <a:noFill/>
        </p:spPr>
        <p:txBody>
          <a:bodyPr wrap="none" rtlCol="0">
            <a:spAutoFit/>
          </a:bodyPr>
          <a:lstStyle/>
          <a:p>
            <a:r>
              <a:rPr lang="es-MX" sz="1400" dirty="0"/>
              <a:t>Fecha: Mayo 2019</a:t>
            </a:r>
          </a:p>
        </p:txBody>
      </p:sp>
      <p:sp>
        <p:nvSpPr>
          <p:cNvPr id="7" name="CuadroTexto 6">
            <a:extLst>
              <a:ext uri="{FF2B5EF4-FFF2-40B4-BE49-F238E27FC236}">
                <a16:creationId xmlns:a16="http://schemas.microsoft.com/office/drawing/2014/main" id="{53E28804-3B12-42D3-94F6-C95111E6224B}"/>
              </a:ext>
            </a:extLst>
          </p:cNvPr>
          <p:cNvSpPr txBox="1"/>
          <p:nvPr/>
        </p:nvSpPr>
        <p:spPr>
          <a:xfrm>
            <a:off x="4544024" y="6017900"/>
            <a:ext cx="4073551" cy="415498"/>
          </a:xfrm>
          <a:prstGeom prst="rect">
            <a:avLst/>
          </a:prstGeom>
          <a:noFill/>
        </p:spPr>
        <p:txBody>
          <a:bodyPr wrap="none" rtlCol="0">
            <a:spAutoFit/>
          </a:bodyPr>
          <a:lstStyle/>
          <a:p>
            <a:r>
              <a:rPr lang="es-MX" sz="2100" dirty="0"/>
              <a:t>Elaboró: Diana Beatriz Ruiz Tinajero</a:t>
            </a:r>
          </a:p>
        </p:txBody>
      </p:sp>
      <p:sp>
        <p:nvSpPr>
          <p:cNvPr id="8" name="Rectángulo 7">
            <a:extLst>
              <a:ext uri="{FF2B5EF4-FFF2-40B4-BE49-F238E27FC236}">
                <a16:creationId xmlns:a16="http://schemas.microsoft.com/office/drawing/2014/main" id="{4C5A10DB-C840-4676-9B4E-EB2B2EC12935}"/>
              </a:ext>
            </a:extLst>
          </p:cNvPr>
          <p:cNvSpPr/>
          <p:nvPr/>
        </p:nvSpPr>
        <p:spPr>
          <a:xfrm>
            <a:off x="3065902" y="3672138"/>
            <a:ext cx="3373039" cy="484750"/>
          </a:xfrm>
          <a:prstGeom prst="rect">
            <a:avLst/>
          </a:prstGeom>
          <a:noFill/>
        </p:spPr>
        <p:txBody>
          <a:bodyPr wrap="none" lIns="68580" tIns="34291" rIns="68580" bIns="34291">
            <a:spAutoFit/>
          </a:bodyPr>
          <a:lstStyle/>
          <a:p>
            <a:pPr algn="ctr"/>
            <a:r>
              <a:rPr lang="es-ES" sz="2700"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700" b="1" dirty="0">
              <a:ln w="9525">
                <a:solidFill>
                  <a:schemeClr val="tx2"/>
                </a:solidFill>
                <a:prstDash val="solid"/>
              </a:ln>
              <a:solidFill>
                <a:schemeClr val="tx2">
                  <a:lumMod val="75000"/>
                </a:schemeClr>
              </a:solidFill>
            </a:endParaRPr>
          </a:p>
        </p:txBody>
      </p:sp>
      <p:sp>
        <p:nvSpPr>
          <p:cNvPr id="9" name="Rectángulo 8">
            <a:extLst>
              <a:ext uri="{FF2B5EF4-FFF2-40B4-BE49-F238E27FC236}">
                <a16:creationId xmlns:a16="http://schemas.microsoft.com/office/drawing/2014/main" id="{5B357DBD-A3EA-462B-B8B4-BD4C0DCF2243}"/>
              </a:ext>
            </a:extLst>
          </p:cNvPr>
          <p:cNvSpPr/>
          <p:nvPr/>
        </p:nvSpPr>
        <p:spPr>
          <a:xfrm>
            <a:off x="2026456" y="4438543"/>
            <a:ext cx="5612049" cy="500139"/>
          </a:xfrm>
          <a:prstGeom prst="rect">
            <a:avLst/>
          </a:prstGeom>
          <a:noFill/>
        </p:spPr>
        <p:txBody>
          <a:bodyPr wrap="none" lIns="68580" tIns="34291" rIns="68580" bIns="34291">
            <a:spAutoFit/>
          </a:bodyPr>
          <a:lstStyle/>
          <a:p>
            <a:pPr algn="ctr"/>
            <a:r>
              <a:rPr lang="es-ES" sz="2800" b="1" spc="37" dirty="0">
                <a:ln w="0"/>
                <a:solidFill>
                  <a:schemeClr val="bg1">
                    <a:lumMod val="95000"/>
                  </a:schemeClr>
                </a:solidFill>
                <a:effectLst>
                  <a:innerShdw blurRad="63500" dist="50800" dir="13500000">
                    <a:srgbClr val="000000">
                      <a:alpha val="50000"/>
                    </a:srgbClr>
                  </a:innerShdw>
                </a:effectLst>
              </a:rPr>
              <a:t>Taller, liderazgo y cultura de calidad</a:t>
            </a:r>
            <a:endParaRPr lang="es-MX" sz="2800" b="1" spc="37" dirty="0">
              <a:ln w="0"/>
              <a:solidFill>
                <a:schemeClr val="bg1">
                  <a:lumMod val="95000"/>
                </a:schemeClr>
              </a:solidFill>
              <a:effectLst>
                <a:innerShdw blurRad="63500" dist="50800" dir="13500000">
                  <a:srgbClr val="000000">
                    <a:alpha val="50000"/>
                  </a:srgbClr>
                </a:innerShdw>
              </a:effectLst>
            </a:endParaRPr>
          </a:p>
        </p:txBody>
      </p:sp>
      <p:sp>
        <p:nvSpPr>
          <p:cNvPr id="10" name="Rectángulo 9">
            <a:extLst>
              <a:ext uri="{FF2B5EF4-FFF2-40B4-BE49-F238E27FC236}">
                <a16:creationId xmlns:a16="http://schemas.microsoft.com/office/drawing/2014/main" id="{18EB2A27-C219-400E-9EAF-DAE608AE4EA6}"/>
              </a:ext>
            </a:extLst>
          </p:cNvPr>
          <p:cNvSpPr/>
          <p:nvPr/>
        </p:nvSpPr>
        <p:spPr>
          <a:xfrm>
            <a:off x="609600" y="251791"/>
            <a:ext cx="8083827" cy="1454246"/>
          </a:xfrm>
          <a:prstGeom prst="rect">
            <a:avLst/>
          </a:prstGeom>
          <a:solidFill>
            <a:srgbClr val="F68412"/>
          </a:solidFill>
        </p:spPr>
        <p:style>
          <a:lnRef idx="1">
            <a:schemeClr val="accent1"/>
          </a:lnRef>
          <a:fillRef idx="2">
            <a:schemeClr val="accent1"/>
          </a:fillRef>
          <a:effectRef idx="1">
            <a:schemeClr val="accent1"/>
          </a:effectRef>
          <a:fontRef idx="minor">
            <a:schemeClr val="dk1"/>
          </a:fontRef>
        </p:style>
        <p:txBody>
          <a:bodyPr wrap="square" lIns="68580" tIns="34291" rIns="68580" bIns="34291">
            <a:spAutoFit/>
            <a:scene3d>
              <a:camera prst="orthographicFront"/>
              <a:lightRig rig="soft" dir="t">
                <a:rot lat="0" lon="0" rev="15600000"/>
              </a:lightRig>
            </a:scene3d>
            <a:sp3d extrusionH="57150" prstMaterial="softEdge">
              <a:bevelT w="25400" h="38100"/>
            </a:sp3d>
          </a:bodyPr>
          <a:lstStyle/>
          <a:p>
            <a:pPr algn="ctr"/>
            <a:r>
              <a:rPr lang="es-MX" sz="3000" b="1" dirty="0">
                <a:ln/>
                <a:solidFill>
                  <a:schemeClr val="bg2">
                    <a:lumMod val="50000"/>
                  </a:schemeClr>
                </a:solidFill>
                <a:effectLst>
                  <a:reflection blurRad="6350" stA="55000" endA="300" endPos="45500" dir="5400000" sy="-100000" algn="bl" rotWithShape="0"/>
                </a:effectLst>
              </a:rPr>
              <a:t>UNIVERSIDAD AUTÓNOMA DEL ESTADO DE </a:t>
            </a:r>
            <a:r>
              <a:rPr lang="es-MX" sz="3000" b="1" dirty="0">
                <a:ln/>
                <a:solidFill>
                  <a:schemeClr val="bg2">
                    <a:lumMod val="50000"/>
                  </a:schemeClr>
                </a:solidFill>
              </a:rPr>
              <a:t>MÉXICO</a:t>
            </a:r>
          </a:p>
          <a:p>
            <a:pPr algn="ctr"/>
            <a:r>
              <a:rPr lang="es-MX" sz="300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11" name="Rectángulo 10">
            <a:extLst>
              <a:ext uri="{FF2B5EF4-FFF2-40B4-BE49-F238E27FC236}">
                <a16:creationId xmlns:a16="http://schemas.microsoft.com/office/drawing/2014/main" id="{34DCEC29-38FE-4DF4-91FE-A2C8C48EDC11}"/>
              </a:ext>
            </a:extLst>
          </p:cNvPr>
          <p:cNvSpPr/>
          <p:nvPr/>
        </p:nvSpPr>
        <p:spPr>
          <a:xfrm>
            <a:off x="1329106" y="2076136"/>
            <a:ext cx="7364321" cy="1316003"/>
          </a:xfrm>
          <a:prstGeom prst="rect">
            <a:avLst/>
          </a:prstGeom>
          <a:noFill/>
        </p:spPr>
        <p:txBody>
          <a:bodyPr wrap="square" lIns="68580" tIns="34291" rIns="68580" bIns="34291">
            <a:spAutoFit/>
          </a:bodyPr>
          <a:lstStyle/>
          <a:p>
            <a:pPr algn="ctr"/>
            <a:r>
              <a:rPr lang="es-ES" sz="4051" b="1" dirty="0">
                <a:ln w="0"/>
                <a:solidFill>
                  <a:schemeClr val="bg1"/>
                </a:solidFill>
                <a:effectLst>
                  <a:reflection blurRad="6350" stA="53000" endA="300" endPos="35500" dir="5400000" sy="-90000" algn="bl" rotWithShape="0"/>
                </a:effectLst>
              </a:rPr>
              <a:t>Licenciatura en Relaciones Económicas Internacionales </a:t>
            </a:r>
            <a:endParaRPr lang="es-MX" sz="4051" b="1" dirty="0">
              <a:ln w="0"/>
              <a:solidFill>
                <a:schemeClr val="bg1"/>
              </a:solidFill>
              <a:effectLst>
                <a:reflection blurRad="6350" stA="53000" endA="300" endPos="35500" dir="5400000" sy="-9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060A0701-9C0B-4F67-A26F-5EE7F8CDAB87}"/>
              </a:ext>
            </a:extLst>
          </p:cNvPr>
          <p:cNvSpPr>
            <a:spLocks noGrp="1"/>
          </p:cNvSpPr>
          <p:nvPr>
            <p:ph type="body" sz="half" idx="2"/>
          </p:nvPr>
        </p:nvSpPr>
        <p:spPr>
          <a:xfrm>
            <a:off x="407963" y="990600"/>
            <a:ext cx="8278837" cy="4572000"/>
          </a:xfrm>
        </p:spPr>
        <p:txBody>
          <a:bodyPr/>
          <a:lstStyle/>
          <a:p>
            <a:pPr algn="l">
              <a:lnSpc>
                <a:spcPct val="150000"/>
              </a:lnSpc>
            </a:pPr>
            <a:r>
              <a:rPr lang="es-ES" sz="2400" dirty="0">
                <a:latin typeface="Arial" panose="020B0604020202020204" pitchFamily="34" charset="0"/>
                <a:cs typeface="Arial" panose="020B0604020202020204" pitchFamily="34" charset="0"/>
              </a:rPr>
              <a:t>El objetivo de la Ley Nacional de Mejora de la Calidad de Malcolm Baldrige de 1987 fue mejorar la competitividad de las empresas estadounidenses. </a:t>
            </a:r>
            <a:endParaRPr lang="es-MX" sz="2400" dirty="0">
              <a:latin typeface="Arial" panose="020B0604020202020204" pitchFamily="34" charset="0"/>
              <a:cs typeface="Arial" panose="020B0604020202020204" pitchFamily="34" charset="0"/>
            </a:endParaRPr>
          </a:p>
          <a:p>
            <a:pPr algn="l">
              <a:lnSpc>
                <a:spcPct val="150000"/>
              </a:lnSpc>
            </a:pPr>
            <a:r>
              <a:rPr lang="es-ES" sz="2400" dirty="0">
                <a:latin typeface="Arial" panose="020B0604020202020204" pitchFamily="34" charset="0"/>
                <a:cs typeface="Arial" panose="020B0604020202020204" pitchFamily="34" charset="0"/>
              </a:rPr>
              <a:t>Desde entonces, su alcance se ha ampliado a las organizaciones de atención de salud y educación (en 1999) y a organizaciones sin fines de lucro y gubernamentales (en 2007).</a:t>
            </a:r>
            <a:endParaRPr lang="es-MX" sz="2400" dirty="0">
              <a:latin typeface="Arial" panose="020B0604020202020204" pitchFamily="34" charset="0"/>
              <a:cs typeface="Arial" panose="020B0604020202020204" pitchFamily="34" charset="0"/>
            </a:endParaRPr>
          </a:p>
          <a:p>
            <a:endParaRPr lang="es-MX" dirty="0"/>
          </a:p>
        </p:txBody>
      </p:sp>
      <p:sp>
        <p:nvSpPr>
          <p:cNvPr id="3" name="Título 2">
            <a:extLst>
              <a:ext uri="{FF2B5EF4-FFF2-40B4-BE49-F238E27FC236}">
                <a16:creationId xmlns:a16="http://schemas.microsoft.com/office/drawing/2014/main" id="{ACC9A3CD-3828-4D0B-B5AD-378D055E2480}"/>
              </a:ext>
            </a:extLst>
          </p:cNvPr>
          <p:cNvSpPr>
            <a:spLocks noGrp="1"/>
          </p:cNvSpPr>
          <p:nvPr>
            <p:ph type="title"/>
          </p:nvPr>
        </p:nvSpPr>
        <p:spPr/>
        <p:txBody>
          <a:bodyPr/>
          <a:lstStyle/>
          <a:p>
            <a:r>
              <a:rPr lang="es-MX" dirty="0"/>
              <a:t>ANTECEDENTES</a:t>
            </a:r>
          </a:p>
        </p:txBody>
      </p:sp>
    </p:spTree>
    <p:extLst>
      <p:ext uri="{BB962C8B-B14F-4D97-AF65-F5344CB8AC3E}">
        <p14:creationId xmlns:p14="http://schemas.microsoft.com/office/powerpoint/2010/main" val="1593324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140401DF-4435-43B2-86FB-09E1CF980C78}"/>
              </a:ext>
            </a:extLst>
          </p:cNvPr>
          <p:cNvSpPr>
            <a:spLocks noGrp="1"/>
          </p:cNvSpPr>
          <p:nvPr>
            <p:ph type="title"/>
          </p:nvPr>
        </p:nvSpPr>
        <p:spPr/>
        <p:txBody>
          <a:bodyPr/>
          <a:lstStyle/>
          <a:p>
            <a:r>
              <a:rPr lang="es-MX" dirty="0"/>
              <a:t>ANTECEDENTES </a:t>
            </a:r>
          </a:p>
        </p:txBody>
      </p:sp>
      <p:sp>
        <p:nvSpPr>
          <p:cNvPr id="5" name="Rectangle 2">
            <a:extLst>
              <a:ext uri="{FF2B5EF4-FFF2-40B4-BE49-F238E27FC236}">
                <a16:creationId xmlns:a16="http://schemas.microsoft.com/office/drawing/2014/main" id="{D5F2B0EF-C571-4EB9-8270-A73A5DBA0F27}"/>
              </a:ext>
            </a:extLst>
          </p:cNvPr>
          <p:cNvSpPr>
            <a:spLocks noGrp="1" noChangeArrowheads="1"/>
          </p:cNvSpPr>
          <p:nvPr>
            <p:ph type="body" sz="half" idx="2"/>
          </p:nvPr>
        </p:nvSpPr>
        <p:spPr bwMode="auto">
          <a:xfrm>
            <a:off x="351718" y="824297"/>
            <a:ext cx="8159237" cy="3413435"/>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0" i="0" u="none" strike="noStrike" cap="none" normalizeH="0" baseline="0" dirty="0">
                <a:ln>
                  <a:noFill/>
                </a:ln>
                <a:effectLst/>
                <a:latin typeface="Arial" panose="020B0604020202020204" pitchFamily="34" charset="0"/>
                <a:ea typeface="Times New Roman" panose="02020603050405020304" pitchFamily="18" charset="0"/>
                <a:cs typeface="Arial" panose="020B0604020202020204" pitchFamily="34" charset="0"/>
              </a:rPr>
              <a:t>Los tres propósitos principales del programa se muestran aquí:</a:t>
            </a:r>
          </a:p>
          <a:p>
            <a:pPr marL="457200" marR="0" lvl="0" indent="-4572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800" b="0" i="0" u="none" strike="noStrike" cap="none" normalizeH="0" baseline="0" dirty="0">
                <a:ln>
                  <a:noFill/>
                </a:ln>
                <a:effectLst/>
                <a:latin typeface="Arial" panose="020B0604020202020204" pitchFamily="34" charset="0"/>
                <a:ea typeface="Times New Roman" panose="02020603050405020304" pitchFamily="18" charset="0"/>
                <a:cs typeface="Arial" panose="020B0604020202020204" pitchFamily="34" charset="0"/>
              </a:rPr>
              <a:t>Establecer el estándar de excelencia.</a:t>
            </a:r>
          </a:p>
          <a:p>
            <a:pPr marL="457200" marR="0" lvl="0" indent="-4572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lang="es-ES" altLang="es-MX" sz="2800" dirty="0">
                <a:latin typeface="Arial" panose="020B0604020202020204" pitchFamily="34" charset="0"/>
                <a:ea typeface="Times New Roman" panose="02020603050405020304" pitchFamily="18" charset="0"/>
                <a:cs typeface="Arial" panose="020B0604020202020204" pitchFamily="34" charset="0"/>
              </a:rPr>
              <a:t>I</a:t>
            </a:r>
            <a:r>
              <a:rPr kumimoji="0" lang="es-ES" altLang="es-MX" sz="2800" b="0" i="0" u="none" strike="noStrike" cap="none" normalizeH="0" baseline="0" dirty="0">
                <a:ln>
                  <a:noFill/>
                </a:ln>
                <a:effectLst/>
                <a:latin typeface="Arial" panose="020B0604020202020204" pitchFamily="34" charset="0"/>
                <a:ea typeface="Times New Roman" panose="02020603050405020304" pitchFamily="18" charset="0"/>
                <a:cs typeface="Arial" panose="020B0604020202020204" pitchFamily="34" charset="0"/>
              </a:rPr>
              <a:t>dentificar organizaciones modelo a seguir.</a:t>
            </a:r>
          </a:p>
          <a:p>
            <a:pPr marL="457200" marR="0" lvl="0" indent="-4572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800" b="0" i="0" u="none" strike="noStrike" cap="none" normalizeH="0" baseline="0" dirty="0">
                <a:ln>
                  <a:noFill/>
                </a:ln>
                <a:effectLst/>
                <a:latin typeface="Arial" panose="020B0604020202020204" pitchFamily="34" charset="0"/>
                <a:ea typeface="Times New Roman" panose="02020603050405020304" pitchFamily="18" charset="0"/>
                <a:cs typeface="Arial" panose="020B0604020202020204" pitchFamily="34" charset="0"/>
              </a:rPr>
              <a:t>Fomentar el uso de la norma y compartir las mejores prácticas</a:t>
            </a:r>
            <a:r>
              <a:rPr kumimoji="0" lang="es-ES" altLang="es-MX" sz="2000" b="0" i="0" u="none" strike="noStrike" cap="none" normalizeH="0" baseline="0" dirty="0">
                <a:ln>
                  <a:noFill/>
                </a:ln>
                <a:solidFill>
                  <a:srgbClr val="212121"/>
                </a:solidFill>
                <a:effectLst/>
                <a:latin typeface="Arial" panose="020B0604020202020204" pitchFamily="34" charset="0"/>
                <a:ea typeface="Times New Roman" panose="02020603050405020304" pitchFamily="18" charset="0"/>
                <a:cs typeface="Arial" panose="020B0604020202020204" pitchFamily="34" charset="0"/>
              </a:rPr>
              <a:t>.</a:t>
            </a:r>
            <a:r>
              <a:rPr kumimoji="0" lang="es-MX" altLang="es-MX" sz="800" b="0" i="0" u="none" strike="noStrike" cap="none" normalizeH="0" baseline="0" dirty="0">
                <a:ln>
                  <a:noFill/>
                </a:ln>
                <a:solidFill>
                  <a:schemeClr val="tx1"/>
                </a:solidFill>
                <a:effectLst/>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90923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FADE1-205C-4ABB-9A33-18DC8239D2DF}"/>
              </a:ext>
            </a:extLst>
          </p:cNvPr>
          <p:cNvSpPr>
            <a:spLocks noGrp="1"/>
          </p:cNvSpPr>
          <p:nvPr>
            <p:ph type="title"/>
          </p:nvPr>
        </p:nvSpPr>
        <p:spPr/>
        <p:txBody>
          <a:bodyPr/>
          <a:lstStyle/>
          <a:p>
            <a:r>
              <a:rPr lang="es-MX" dirty="0"/>
              <a:t>PREMIO BALDRIGE</a:t>
            </a:r>
          </a:p>
        </p:txBody>
      </p:sp>
      <p:sp>
        <p:nvSpPr>
          <p:cNvPr id="7" name="Rectangle 4">
            <a:extLst>
              <a:ext uri="{FF2B5EF4-FFF2-40B4-BE49-F238E27FC236}">
                <a16:creationId xmlns:a16="http://schemas.microsoft.com/office/drawing/2014/main" id="{55998B20-429E-4E0E-836A-484986359D0E}"/>
              </a:ext>
            </a:extLst>
          </p:cNvPr>
          <p:cNvSpPr>
            <a:spLocks noChangeArrowheads="1"/>
          </p:cNvSpPr>
          <p:nvPr/>
        </p:nvSpPr>
        <p:spPr bwMode="auto">
          <a:xfrm>
            <a:off x="95864" y="932492"/>
            <a:ext cx="8952271" cy="4473019"/>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es-ES" altLang="es-MX" sz="2400" b="0" i="0" u="none" strike="noStrike" cap="none" normalizeH="0" baseline="0" dirty="0">
                <a:ln>
                  <a:noFill/>
                </a:ln>
                <a:solidFill>
                  <a:schemeClr val="bg1"/>
                </a:solidFill>
                <a:effectLst/>
                <a:latin typeface="Arial" panose="020B0604020202020204" pitchFamily="34" charset="0"/>
                <a:ea typeface="Times New Roman" panose="02020603050405020304" pitchFamily="18" charset="0"/>
                <a:cs typeface="Arial" panose="020B0604020202020204" pitchFamily="34" charset="0"/>
              </a:rPr>
              <a:t>El Programa Baldrige tiene como objetivo identificar y reconocer organizaciones que demuestren excelencia en el desempeño, difundir las mejores prácticas y ayudar a las organizaciones a alcanzar la excelencia en el desempeño</a:t>
            </a:r>
            <a:r>
              <a:rPr lang="es-ES" altLang="es-MX" sz="2000" dirty="0">
                <a:solidFill>
                  <a:schemeClr val="bg1"/>
                </a:solidFill>
                <a:latin typeface="Arial" panose="020B0604020202020204" pitchFamily="34" charset="0"/>
                <a:ea typeface="Times New Roman" panose="02020603050405020304" pitchFamily="18" charset="0"/>
                <a:cs typeface="Arial" panose="020B0604020202020204" pitchFamily="34" charset="0"/>
              </a:rPr>
              <a:t>.</a:t>
            </a:r>
          </a:p>
          <a:p>
            <a:pPr marL="0" marR="0" lvl="0" indent="0" algn="just" defTabSz="914400" rtl="0" eaLnBrk="0" fontAlgn="base" latinLnBrk="0" hangingPunct="0">
              <a:lnSpc>
                <a:spcPct val="150000"/>
              </a:lnSpc>
              <a:spcBef>
                <a:spcPct val="0"/>
              </a:spcBef>
              <a:spcAft>
                <a:spcPct val="0"/>
              </a:spcAft>
              <a:buClrTx/>
              <a:buSzTx/>
              <a:buFontTx/>
              <a:buNone/>
              <a:tabLst/>
            </a:pPr>
            <a:endParaRPr kumimoji="0" lang="es-MX" altLang="es-MX" sz="800" b="0" i="0" u="none" strike="noStrike" cap="none" normalizeH="0" baseline="0" dirty="0">
              <a:ln>
                <a:noFill/>
              </a:ln>
              <a:solidFill>
                <a:schemeClr val="bg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es-MX"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La excelencia en el desempeño se refiere a un enfoque integrado para la gestión del desempeño organizacional.</a:t>
            </a:r>
          </a:p>
          <a:p>
            <a:pPr marL="0" marR="0" lvl="0" indent="0" algn="just" defTabSz="914400" rtl="0" eaLnBrk="0" fontAlgn="base" latinLnBrk="0" hangingPunct="0">
              <a:lnSpc>
                <a:spcPct val="150000"/>
              </a:lnSpc>
              <a:spcBef>
                <a:spcPct val="0"/>
              </a:spcBef>
              <a:spcAft>
                <a:spcPct val="0"/>
              </a:spcAft>
              <a:buClrTx/>
              <a:buSzTx/>
              <a:buFontTx/>
              <a:buNone/>
              <a:tabLst/>
            </a:pPr>
            <a:endParaRPr kumimoji="0" lang="es-MX"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1253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FADE1-205C-4ABB-9A33-18DC8239D2DF}"/>
              </a:ext>
            </a:extLst>
          </p:cNvPr>
          <p:cNvSpPr>
            <a:spLocks noGrp="1"/>
          </p:cNvSpPr>
          <p:nvPr>
            <p:ph type="title"/>
          </p:nvPr>
        </p:nvSpPr>
        <p:spPr/>
        <p:txBody>
          <a:bodyPr/>
          <a:lstStyle/>
          <a:p>
            <a:r>
              <a:rPr lang="es-MX" dirty="0"/>
              <a:t>PREMIO BALDRIGE</a:t>
            </a:r>
          </a:p>
        </p:txBody>
      </p:sp>
      <p:sp>
        <p:nvSpPr>
          <p:cNvPr id="3" name="Rectangle 1">
            <a:extLst>
              <a:ext uri="{FF2B5EF4-FFF2-40B4-BE49-F238E27FC236}">
                <a16:creationId xmlns:a16="http://schemas.microsoft.com/office/drawing/2014/main" id="{CEF925CE-660D-442A-B9CA-5C62B596E90A}"/>
              </a:ext>
            </a:extLst>
          </p:cNvPr>
          <p:cNvSpPr>
            <a:spLocks noChangeArrowheads="1"/>
          </p:cNvSpPr>
          <p:nvPr/>
        </p:nvSpPr>
        <p:spPr bwMode="auto">
          <a:xfrm>
            <a:off x="238431" y="987250"/>
            <a:ext cx="8667135" cy="4363502"/>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Este enfoque da como resultado:</a:t>
            </a:r>
          </a:p>
          <a:p>
            <a:pPr marL="457200" marR="0" lvl="0" indent="-457200" algn="l" defTabSz="914400" rtl="0" eaLnBrk="0" fontAlgn="base" latinLnBrk="0" hangingPunct="0">
              <a:lnSpc>
                <a:spcPct val="150000"/>
              </a:lnSpc>
              <a:spcBef>
                <a:spcPct val="0"/>
              </a:spcBef>
              <a:spcAft>
                <a:spcPct val="0"/>
              </a:spcAft>
              <a:buClrTx/>
              <a:buSzTx/>
              <a:buFont typeface="+mj-lt"/>
              <a:buAutoNum type="arabicPeriod"/>
              <a:tabLst/>
            </a:pPr>
            <a:r>
              <a:rPr lang="es-ES" altLang="es-MX" sz="2400" dirty="0">
                <a:solidFill>
                  <a:schemeClr val="bg1"/>
                </a:solidFill>
                <a:latin typeface="Arial" panose="020B0604020202020204" pitchFamily="34" charset="0"/>
                <a:cs typeface="Arial" panose="020B0604020202020204" pitchFamily="34" charset="0"/>
              </a:rPr>
              <a:t>L</a:t>
            </a: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a entrega de un valor cada vez mayor a los clientes y partes interesadas, lo que contribuye a la sostenibilidad de la organización y al éxito del mercado (un enfoque externo)</a:t>
            </a:r>
          </a:p>
          <a:p>
            <a:pPr marL="457200" marR="0" lvl="0" indent="-457200" algn="l" defTabSz="914400" rtl="0" eaLnBrk="0" fontAlgn="base" latinLnBrk="0" hangingPunct="0">
              <a:lnSpc>
                <a:spcPct val="150000"/>
              </a:lnSpc>
              <a:spcBef>
                <a:spcPct val="0"/>
              </a:spcBef>
              <a:spcAft>
                <a:spcPct val="0"/>
              </a:spcAft>
              <a:buClrTx/>
              <a:buSzTx/>
              <a:buFont typeface="+mj-lt"/>
              <a:buAutoNum type="arabicPeriod"/>
              <a:tabLst/>
            </a:pPr>
            <a:r>
              <a:rPr lang="es-ES" altLang="es-MX" sz="2400" dirty="0">
                <a:solidFill>
                  <a:schemeClr val="bg1"/>
                </a:solidFill>
                <a:latin typeface="Arial" panose="020B0604020202020204" pitchFamily="34" charset="0"/>
                <a:cs typeface="Arial" panose="020B0604020202020204" pitchFamily="34" charset="0"/>
              </a:rPr>
              <a:t>M</a:t>
            </a: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ejora de la efectividad y las capacidades de la organización en general (un enfoque operacional) </a:t>
            </a:r>
          </a:p>
          <a:p>
            <a:pPr marL="457200" marR="0" lvl="0" indent="-457200" algn="l" defTabSz="914400" rtl="0" eaLnBrk="0" fontAlgn="base" latinLnBrk="0" hangingPunct="0">
              <a:lnSpc>
                <a:spcPct val="150000"/>
              </a:lnSpc>
              <a:spcBef>
                <a:spcPct val="0"/>
              </a:spcBef>
              <a:spcAft>
                <a:spcPct val="0"/>
              </a:spcAft>
              <a:buClrTx/>
              <a:buSzTx/>
              <a:buFont typeface="+mj-lt"/>
              <a:buAutoNum type="arabicPeriod"/>
              <a:tabLst/>
            </a:pPr>
            <a:r>
              <a:rPr lang="es-ES" altLang="es-MX" sz="2400" dirty="0">
                <a:solidFill>
                  <a:schemeClr val="bg1"/>
                </a:solidFill>
                <a:latin typeface="Arial" panose="020B0604020202020204" pitchFamily="34" charset="0"/>
                <a:cs typeface="Arial" panose="020B0604020202020204" pitchFamily="34" charset="0"/>
              </a:rPr>
              <a:t>A</a:t>
            </a: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prendizaje organizacional y personal (un enfoque de aprendizaje). </a:t>
            </a:r>
          </a:p>
        </p:txBody>
      </p:sp>
    </p:spTree>
    <p:extLst>
      <p:ext uri="{BB962C8B-B14F-4D97-AF65-F5344CB8AC3E}">
        <p14:creationId xmlns:p14="http://schemas.microsoft.com/office/powerpoint/2010/main" val="2193617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FADE1-205C-4ABB-9A33-18DC8239D2DF}"/>
              </a:ext>
            </a:extLst>
          </p:cNvPr>
          <p:cNvSpPr>
            <a:spLocks noGrp="1"/>
          </p:cNvSpPr>
          <p:nvPr>
            <p:ph type="title"/>
          </p:nvPr>
        </p:nvSpPr>
        <p:spPr/>
        <p:txBody>
          <a:bodyPr/>
          <a:lstStyle/>
          <a:p>
            <a:r>
              <a:rPr lang="es-MX" dirty="0"/>
              <a:t>PREMIO BALDRIGE</a:t>
            </a:r>
          </a:p>
        </p:txBody>
      </p:sp>
      <p:sp>
        <p:nvSpPr>
          <p:cNvPr id="5" name="Rectangle 1">
            <a:extLst>
              <a:ext uri="{FF2B5EF4-FFF2-40B4-BE49-F238E27FC236}">
                <a16:creationId xmlns:a16="http://schemas.microsoft.com/office/drawing/2014/main" id="{021E2269-1F05-4A6C-A0CB-626EBC63B18A}"/>
              </a:ext>
            </a:extLst>
          </p:cNvPr>
          <p:cNvSpPr>
            <a:spLocks noChangeArrowheads="1"/>
          </p:cNvSpPr>
          <p:nvPr/>
        </p:nvSpPr>
        <p:spPr bwMode="auto">
          <a:xfrm>
            <a:off x="191729" y="193719"/>
            <a:ext cx="8952271" cy="5717719"/>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2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Propósitos: </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MX" sz="2400" dirty="0">
              <a:solidFill>
                <a:schemeClr val="bg1"/>
              </a:solidFill>
              <a:latin typeface="Arial" panose="020B0604020202020204" pitchFamily="34" charset="0"/>
              <a:cs typeface="Arial" panose="020B0604020202020204" pitchFamily="34" charset="0"/>
            </a:endParaRPr>
          </a:p>
          <a:p>
            <a:pPr marL="342900" marR="0" lvl="0" indent="-3429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Ayudar a estimular a las organizaciones estadounidenses a mejorar la calidad y productividad</a:t>
            </a:r>
          </a:p>
          <a:p>
            <a:pPr marL="342900" marR="0" lvl="0" indent="-3429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Reconocer logros.</a:t>
            </a:r>
          </a:p>
          <a:p>
            <a:pPr marL="342900" marR="0" lvl="0" indent="-3429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Establecer pautas y criterios que puedan ser utilizados por cualquier organización en evaluando sus propios esfuerzos de mejora de la calidad </a:t>
            </a:r>
          </a:p>
          <a:p>
            <a:pPr marL="342900" marR="0" lvl="0" indent="-342900" algn="l"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Proporcionar orientación específica para otras organizaciones estadounidenses que deseen Aprende a gestionar para alta calidad, etc. </a:t>
            </a:r>
          </a:p>
        </p:txBody>
      </p:sp>
    </p:spTree>
    <p:extLst>
      <p:ext uri="{BB962C8B-B14F-4D97-AF65-F5344CB8AC3E}">
        <p14:creationId xmlns:p14="http://schemas.microsoft.com/office/powerpoint/2010/main" val="141024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FADE1-205C-4ABB-9A33-18DC8239D2DF}"/>
              </a:ext>
            </a:extLst>
          </p:cNvPr>
          <p:cNvSpPr>
            <a:spLocks noGrp="1"/>
          </p:cNvSpPr>
          <p:nvPr>
            <p:ph type="title"/>
          </p:nvPr>
        </p:nvSpPr>
        <p:spPr/>
        <p:txBody>
          <a:bodyPr/>
          <a:lstStyle/>
          <a:p>
            <a:r>
              <a:rPr lang="es-MX" dirty="0"/>
              <a:t>PREMIO BALDRIGE</a:t>
            </a:r>
          </a:p>
        </p:txBody>
      </p:sp>
      <p:sp>
        <p:nvSpPr>
          <p:cNvPr id="5" name="Rectangle 1">
            <a:extLst>
              <a:ext uri="{FF2B5EF4-FFF2-40B4-BE49-F238E27FC236}">
                <a16:creationId xmlns:a16="http://schemas.microsoft.com/office/drawing/2014/main" id="{CB31CCBC-CA78-4787-A9DD-90BAAC4F4338}"/>
              </a:ext>
            </a:extLst>
          </p:cNvPr>
          <p:cNvSpPr>
            <a:spLocks noChangeArrowheads="1"/>
          </p:cNvSpPr>
          <p:nvPr/>
        </p:nvSpPr>
        <p:spPr bwMode="auto">
          <a:xfrm>
            <a:off x="95862" y="949676"/>
            <a:ext cx="8952271" cy="2701509"/>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El Marco de Excelencia de Baldrige tiene dos usos: </a:t>
            </a:r>
          </a:p>
          <a:p>
            <a:pPr marL="457200" marR="0" lvl="0" indent="-457200" algn="l" defTabSz="914400" rtl="0" eaLnBrk="0" fontAlgn="base" latinLnBrk="0" hangingPunct="0">
              <a:lnSpc>
                <a:spcPct val="150000"/>
              </a:lnSpc>
              <a:spcBef>
                <a:spcPct val="0"/>
              </a:spcBef>
              <a:spcAft>
                <a:spcPct val="0"/>
              </a:spcAft>
              <a:buClrTx/>
              <a:buSzTx/>
              <a:buFontTx/>
              <a:buAutoNum type="arabicParenBoth"/>
              <a:tabLst/>
            </a:pPr>
            <a:r>
              <a:rPr lang="es-ES" altLang="es-MX" sz="2400" dirty="0">
                <a:solidFill>
                  <a:schemeClr val="bg1"/>
                </a:solidFill>
                <a:latin typeface="Arial" panose="020B0604020202020204" pitchFamily="34" charset="0"/>
                <a:cs typeface="Arial" panose="020B0604020202020204" pitchFamily="34" charset="0"/>
              </a:rPr>
              <a:t>A</a:t>
            </a: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yudar a las organizaciones a mejorar</a:t>
            </a:r>
          </a:p>
          <a:p>
            <a:pPr marL="457200" marR="0" lvl="0" indent="-457200" algn="l" defTabSz="914400" rtl="0" eaLnBrk="0" fontAlgn="base" latinLnBrk="0" hangingPunct="0">
              <a:lnSpc>
                <a:spcPct val="150000"/>
              </a:lnSpc>
              <a:spcBef>
                <a:spcPct val="0"/>
              </a:spcBef>
              <a:spcAft>
                <a:spcPct val="0"/>
              </a:spcAft>
              <a:buClrTx/>
              <a:buSzTx/>
              <a:buFontTx/>
              <a:buAutoNum type="arabicParenBoth"/>
              <a:tabLst/>
            </a:pPr>
            <a:r>
              <a:rPr lang="es-ES" altLang="es-MX" sz="2400" dirty="0">
                <a:solidFill>
                  <a:schemeClr val="bg1"/>
                </a:solidFill>
                <a:latin typeface="Arial" panose="020B0604020202020204" pitchFamily="34" charset="0"/>
                <a:cs typeface="Arial" panose="020B0604020202020204" pitchFamily="34" charset="0"/>
              </a:rPr>
              <a:t>I</a:t>
            </a:r>
            <a:r>
              <a:rPr kumimoji="0" lang="es-ES" altLang="es-MX" sz="2400" b="0" i="0" u="none" strike="noStrike" cap="none" normalizeH="0" baseline="0" dirty="0">
                <a:ln>
                  <a:noFill/>
                </a:ln>
                <a:solidFill>
                  <a:schemeClr val="bg1"/>
                </a:solidFill>
                <a:effectLst/>
                <a:latin typeface="Arial" panose="020B0604020202020204" pitchFamily="34" charset="0"/>
                <a:cs typeface="Arial" panose="020B0604020202020204" pitchFamily="34" charset="0"/>
              </a:rPr>
              <a:t>dentificar a los ganadores del Premio Baldrige para que sirvan como modelos a seguir de excelencia en el desempeño. </a:t>
            </a:r>
          </a:p>
        </p:txBody>
      </p:sp>
      <p:pic>
        <p:nvPicPr>
          <p:cNvPr id="9219" name="Picture 3" descr="Resultado de imagen para premio malcolm baldrige">
            <a:extLst>
              <a:ext uri="{FF2B5EF4-FFF2-40B4-BE49-F238E27FC236}">
                <a16:creationId xmlns:a16="http://schemas.microsoft.com/office/drawing/2014/main" id="{6651DE83-5A13-4471-BA97-FA9FD8B172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7" y="3411760"/>
            <a:ext cx="4105642" cy="2152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074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3BB4555-DC20-48FE-85FC-4DE0C3D4A634}"/>
              </a:ext>
            </a:extLst>
          </p:cNvPr>
          <p:cNvSpPr/>
          <p:nvPr/>
        </p:nvSpPr>
        <p:spPr>
          <a:xfrm>
            <a:off x="172278" y="1152939"/>
            <a:ext cx="8680174" cy="4031873"/>
          </a:xfrm>
          <a:prstGeom prst="rect">
            <a:avLst/>
          </a:prstGeom>
        </p:spPr>
        <p:txBody>
          <a:bodyPr wrap="square">
            <a:spAutoFit/>
          </a:bodyPr>
          <a:lstStyle/>
          <a:p>
            <a:pPr algn="just"/>
            <a:r>
              <a:rPr lang="es-MX" sz="3200" dirty="0">
                <a:solidFill>
                  <a:schemeClr val="bg1"/>
                </a:solidFill>
                <a:latin typeface="Yantramanav"/>
              </a:rPr>
              <a:t>El premio se otorga a empresas privadas de todos los sectores de actividad, ya sean pequeñas o grandes y a organizaciones sin ánimo de lucro. Existen 6 categorías para el premio: industrias manufactureras, empresas de servicios, pequeñas empresas, sector educativo, sector sanitario y organizaciones sin ánimo de lucro para cada una de las cuales se otorgan dos galardones.</a:t>
            </a:r>
            <a:endParaRPr lang="es-MX" sz="3200" dirty="0">
              <a:solidFill>
                <a:schemeClr val="bg1"/>
              </a:solidFill>
            </a:endParaRPr>
          </a:p>
        </p:txBody>
      </p:sp>
      <p:sp>
        <p:nvSpPr>
          <p:cNvPr id="3" name="Título 1">
            <a:extLst>
              <a:ext uri="{FF2B5EF4-FFF2-40B4-BE49-F238E27FC236}">
                <a16:creationId xmlns:a16="http://schemas.microsoft.com/office/drawing/2014/main" id="{3B78BD2F-367E-4748-8B9E-FA003D731B15}"/>
              </a:ext>
            </a:extLst>
          </p:cNvPr>
          <p:cNvSpPr txBox="1">
            <a:spLocks/>
          </p:cNvSpPr>
          <p:nvPr/>
        </p:nvSpPr>
        <p:spPr>
          <a:xfrm>
            <a:off x="3276600" y="0"/>
            <a:ext cx="5486400" cy="685800"/>
          </a:xfrm>
          <a:prstGeom prst="rect">
            <a:avLst/>
          </a:prstGeom>
        </p:spPr>
        <p:txBody>
          <a:bodyPr/>
          <a:lstStyle>
            <a:lvl1pPr algn="ctr" defTabSz="914400" rtl="0" eaLnBrk="1" latinLnBrk="0" hangingPunct="1">
              <a:spcBef>
                <a:spcPct val="0"/>
              </a:spcBef>
              <a:buNone/>
              <a:defRPr lang="en-US" sz="3200" kern="1200" dirty="0" smtClean="0">
                <a:solidFill>
                  <a:schemeClr val="bg1"/>
                </a:solidFill>
                <a:latin typeface="+mj-lt"/>
                <a:ea typeface="+mj-ea"/>
                <a:cs typeface="+mj-cs"/>
              </a:defRPr>
            </a:lvl1pPr>
          </a:lstStyle>
          <a:p>
            <a:pPr algn="l"/>
            <a:r>
              <a:rPr lang="es-MX" dirty="0"/>
              <a:t>                       PREMIO BALDRIGE</a:t>
            </a:r>
          </a:p>
        </p:txBody>
      </p:sp>
    </p:spTree>
    <p:extLst>
      <p:ext uri="{BB962C8B-B14F-4D97-AF65-F5344CB8AC3E}">
        <p14:creationId xmlns:p14="http://schemas.microsoft.com/office/powerpoint/2010/main" val="2131579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82A0B56-BCEE-4D17-B3F0-F453FED3A2C1}"/>
              </a:ext>
            </a:extLst>
          </p:cNvPr>
          <p:cNvSpPr/>
          <p:nvPr/>
        </p:nvSpPr>
        <p:spPr>
          <a:xfrm>
            <a:off x="323557" y="872197"/>
            <a:ext cx="8496886" cy="3970318"/>
          </a:xfrm>
          <a:prstGeom prst="rect">
            <a:avLst/>
          </a:prstGeom>
        </p:spPr>
        <p:txBody>
          <a:bodyPr wrap="square">
            <a:spAutoFit/>
          </a:bodyPr>
          <a:lstStyle/>
          <a:p>
            <a:pPr algn="just"/>
            <a:r>
              <a:rPr lang="es-MX" sz="2800" dirty="0">
                <a:solidFill>
                  <a:schemeClr val="bg1"/>
                </a:solidFill>
                <a:latin typeface="Lato"/>
              </a:rPr>
              <a:t>Una de las características principales de este premio es que cuenta con una marcada orientación a resultados. </a:t>
            </a:r>
          </a:p>
          <a:p>
            <a:pPr algn="just"/>
            <a:endParaRPr lang="es-MX" sz="2800" dirty="0">
              <a:solidFill>
                <a:schemeClr val="bg1"/>
              </a:solidFill>
              <a:latin typeface="Lato"/>
            </a:endParaRPr>
          </a:p>
          <a:p>
            <a:pPr algn="just"/>
            <a:r>
              <a:rPr lang="es-MX" sz="2800" dirty="0">
                <a:solidFill>
                  <a:schemeClr val="bg1"/>
                </a:solidFill>
                <a:latin typeface="Lato"/>
              </a:rPr>
              <a:t>Establece un gran énfasis en la necesidad de desarrollar alineamiento empresarial, desarrolla un enfoque en clientes y </a:t>
            </a:r>
            <a:r>
              <a:rPr lang="es-MX" sz="2800" b="1" dirty="0">
                <a:solidFill>
                  <a:schemeClr val="bg1"/>
                </a:solidFill>
                <a:latin typeface="Lato"/>
              </a:rPr>
              <a:t>busca la focalización en todos los procesos</a:t>
            </a:r>
            <a:r>
              <a:rPr lang="es-MX" sz="2800" dirty="0">
                <a:solidFill>
                  <a:schemeClr val="bg1"/>
                </a:solidFill>
                <a:latin typeface="Lato"/>
              </a:rPr>
              <a:t>, áreas y actividades clave del negocio.</a:t>
            </a:r>
            <a:endParaRPr lang="es-MX" sz="2800" dirty="0">
              <a:solidFill>
                <a:schemeClr val="bg1"/>
              </a:solidFill>
            </a:endParaRPr>
          </a:p>
        </p:txBody>
      </p:sp>
      <p:sp>
        <p:nvSpPr>
          <p:cNvPr id="3" name="Título 1">
            <a:extLst>
              <a:ext uri="{FF2B5EF4-FFF2-40B4-BE49-F238E27FC236}">
                <a16:creationId xmlns:a16="http://schemas.microsoft.com/office/drawing/2014/main" id="{6AD4CEBF-EE0A-47C7-B0EB-5B4D8342A563}"/>
              </a:ext>
            </a:extLst>
          </p:cNvPr>
          <p:cNvSpPr txBox="1">
            <a:spLocks/>
          </p:cNvSpPr>
          <p:nvPr/>
        </p:nvSpPr>
        <p:spPr>
          <a:xfrm>
            <a:off x="3276600" y="0"/>
            <a:ext cx="5486400" cy="685800"/>
          </a:xfrm>
          <a:prstGeom prst="rect">
            <a:avLst/>
          </a:prstGeom>
        </p:spPr>
        <p:txBody>
          <a:bodyPr/>
          <a:lstStyle>
            <a:lvl1pPr algn="ctr" defTabSz="914400" rtl="0" eaLnBrk="1" latinLnBrk="0" hangingPunct="1">
              <a:spcBef>
                <a:spcPct val="0"/>
              </a:spcBef>
              <a:buNone/>
              <a:defRPr lang="en-US" sz="3200" kern="1200" dirty="0" smtClean="0">
                <a:solidFill>
                  <a:schemeClr val="bg1"/>
                </a:solidFill>
                <a:latin typeface="+mj-lt"/>
                <a:ea typeface="+mj-ea"/>
                <a:cs typeface="+mj-cs"/>
              </a:defRPr>
            </a:lvl1pPr>
          </a:lstStyle>
          <a:p>
            <a:r>
              <a:rPr lang="es-MX" dirty="0"/>
              <a:t>                       PREMIO BALDRIGE</a:t>
            </a:r>
          </a:p>
        </p:txBody>
      </p:sp>
    </p:spTree>
    <p:extLst>
      <p:ext uri="{BB962C8B-B14F-4D97-AF65-F5344CB8AC3E}">
        <p14:creationId xmlns:p14="http://schemas.microsoft.com/office/powerpoint/2010/main" val="4027976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FADE1-205C-4ABB-9A33-18DC8239D2DF}"/>
              </a:ext>
            </a:extLst>
          </p:cNvPr>
          <p:cNvSpPr>
            <a:spLocks noGrp="1"/>
          </p:cNvSpPr>
          <p:nvPr>
            <p:ph type="title"/>
          </p:nvPr>
        </p:nvSpPr>
        <p:spPr/>
        <p:txBody>
          <a:bodyPr/>
          <a:lstStyle/>
          <a:p>
            <a:r>
              <a:rPr lang="es-MX" dirty="0"/>
              <a:t>PREMIO BALDRIGE</a:t>
            </a:r>
          </a:p>
        </p:txBody>
      </p:sp>
      <p:sp>
        <p:nvSpPr>
          <p:cNvPr id="5" name="Rectángulo 4">
            <a:extLst>
              <a:ext uri="{FF2B5EF4-FFF2-40B4-BE49-F238E27FC236}">
                <a16:creationId xmlns:a16="http://schemas.microsoft.com/office/drawing/2014/main" id="{718345FE-8D3F-4BA1-B2A9-7750E746C973}"/>
              </a:ext>
            </a:extLst>
          </p:cNvPr>
          <p:cNvSpPr/>
          <p:nvPr/>
        </p:nvSpPr>
        <p:spPr>
          <a:xfrm>
            <a:off x="95863" y="727649"/>
            <a:ext cx="8952271" cy="4559646"/>
          </a:xfrm>
          <a:prstGeom prst="rect">
            <a:avLst/>
          </a:prstGeom>
        </p:spPr>
        <p:txBody>
          <a:bodyPr wrap="square">
            <a:spAutoFit/>
          </a:bodyPr>
          <a:lstStyle/>
          <a:p>
            <a:pPr algn="just">
              <a:lnSpc>
                <a:spcPct val="150000"/>
              </a:lnSpc>
            </a:pPr>
            <a:r>
              <a:rPr lang="es-MX" sz="3200" b="1" dirty="0">
                <a:solidFill>
                  <a:schemeClr val="accent1">
                    <a:lumMod val="60000"/>
                    <a:lumOff val="40000"/>
                  </a:schemeClr>
                </a:solidFill>
              </a:rPr>
              <a:t>Negocios</a:t>
            </a:r>
          </a:p>
          <a:p>
            <a:pPr algn="just">
              <a:lnSpc>
                <a:spcPct val="150000"/>
              </a:lnSpc>
            </a:pPr>
            <a:r>
              <a:rPr lang="es-MX" sz="2400" b="1" dirty="0">
                <a:solidFill>
                  <a:schemeClr val="bg1"/>
                </a:solidFill>
              </a:rPr>
              <a:t>Los negocios elegibles con fines de lucro incluyen corporaciones de propiedad pública o privada, empresas conjuntas, empresas unipersonales, sociedades y sociedades de cartera. </a:t>
            </a:r>
          </a:p>
          <a:p>
            <a:pPr algn="just">
              <a:lnSpc>
                <a:spcPct val="150000"/>
              </a:lnSpc>
            </a:pPr>
            <a:r>
              <a:rPr lang="es-MX" sz="2400" b="1" dirty="0">
                <a:solidFill>
                  <a:schemeClr val="accent1">
                    <a:lumMod val="60000"/>
                    <a:lumOff val="40000"/>
                  </a:schemeClr>
                </a:solidFill>
              </a:rPr>
              <a:t>Empresas de manufactura: </a:t>
            </a:r>
            <a:r>
              <a:rPr lang="es-MX" sz="2400" b="1" dirty="0">
                <a:solidFill>
                  <a:schemeClr val="bg1"/>
                </a:solidFill>
              </a:rPr>
              <a:t>Producen y venden productos manufacturados o procesos de fabricación, o producen productos agrícolas, mineros o de construcción. </a:t>
            </a:r>
          </a:p>
          <a:p>
            <a:pPr algn="just">
              <a:lnSpc>
                <a:spcPct val="150000"/>
              </a:lnSpc>
            </a:pPr>
            <a:endParaRPr lang="es-MX" sz="2000" b="1" i="0" dirty="0">
              <a:solidFill>
                <a:schemeClr val="bg1"/>
              </a:solidFill>
              <a:effectLst/>
              <a:latin typeface="Arial" panose="020B0604020202020204" pitchFamily="34" charset="0"/>
              <a:cs typeface="Arial" panose="020B0604020202020204" pitchFamily="34" charset="0"/>
            </a:endParaRPr>
          </a:p>
        </p:txBody>
      </p:sp>
      <p:pic>
        <p:nvPicPr>
          <p:cNvPr id="1028" name="Picture 4" descr="Resultado de imagen para manufactura">
            <a:extLst>
              <a:ext uri="{FF2B5EF4-FFF2-40B4-BE49-F238E27FC236}">
                <a16:creationId xmlns:a16="http://schemas.microsoft.com/office/drawing/2014/main" id="{D9DE9BAE-5C63-4DB8-99C5-11F3502644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6911" y="4447788"/>
            <a:ext cx="3617089" cy="241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087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5A25D9-C2B1-4D21-9B9F-C09EDA70752F}"/>
              </a:ext>
            </a:extLst>
          </p:cNvPr>
          <p:cNvSpPr>
            <a:spLocks noGrp="1"/>
          </p:cNvSpPr>
          <p:nvPr>
            <p:ph type="title"/>
          </p:nvPr>
        </p:nvSpPr>
        <p:spPr/>
        <p:txBody>
          <a:bodyPr/>
          <a:lstStyle/>
          <a:p>
            <a:r>
              <a:rPr lang="es-MX" dirty="0"/>
              <a:t>PREMIO BALDRIGE</a:t>
            </a:r>
          </a:p>
        </p:txBody>
      </p:sp>
      <p:sp>
        <p:nvSpPr>
          <p:cNvPr id="3" name="Rectángulo 2">
            <a:extLst>
              <a:ext uri="{FF2B5EF4-FFF2-40B4-BE49-F238E27FC236}">
                <a16:creationId xmlns:a16="http://schemas.microsoft.com/office/drawing/2014/main" id="{2FF3F82A-FD54-4CDA-9966-96EC7FE5E3B1}"/>
              </a:ext>
            </a:extLst>
          </p:cNvPr>
          <p:cNvSpPr/>
          <p:nvPr/>
        </p:nvSpPr>
        <p:spPr>
          <a:xfrm>
            <a:off x="0" y="861391"/>
            <a:ext cx="8670235" cy="3046988"/>
          </a:xfrm>
          <a:prstGeom prst="rect">
            <a:avLst/>
          </a:prstGeom>
        </p:spPr>
        <p:txBody>
          <a:bodyPr wrap="square">
            <a:spAutoFit/>
          </a:bodyPr>
          <a:lstStyle/>
          <a:p>
            <a:pPr algn="just"/>
            <a:r>
              <a:rPr lang="es-MX" sz="2400" b="1" dirty="0">
                <a:solidFill>
                  <a:schemeClr val="accent1">
                    <a:lumMod val="60000"/>
                    <a:lumOff val="40000"/>
                  </a:schemeClr>
                </a:solidFill>
              </a:rPr>
              <a:t>Empresas de servicios</a:t>
            </a:r>
            <a:r>
              <a:rPr lang="es-MX" sz="2400" b="1" dirty="0">
                <a:solidFill>
                  <a:schemeClr val="bg1"/>
                </a:solidFill>
              </a:rPr>
              <a:t>: Brindan o venden servicios. Si la organización es un fabricante y un proveedor de servicios, debe elegir la categoría de elegibilidad en función de la actividad que proporcione el mayor porcentaje de las ventas. </a:t>
            </a:r>
          </a:p>
          <a:p>
            <a:endParaRPr lang="es-MX" sz="2400" b="1" dirty="0">
              <a:solidFill>
                <a:schemeClr val="bg1"/>
              </a:solidFill>
            </a:endParaRPr>
          </a:p>
          <a:p>
            <a:pPr algn="just"/>
            <a:r>
              <a:rPr lang="es-MX" sz="2400" b="1" dirty="0">
                <a:solidFill>
                  <a:schemeClr val="accent1">
                    <a:lumMod val="60000"/>
                    <a:lumOff val="40000"/>
                  </a:schemeClr>
                </a:solidFill>
              </a:rPr>
              <a:t>Las pequeñas empresas </a:t>
            </a:r>
            <a:r>
              <a:rPr lang="es-MX" sz="2400" b="1" dirty="0">
                <a:solidFill>
                  <a:schemeClr val="bg1"/>
                </a:solidFill>
              </a:rPr>
              <a:t>tienen 500 o menos empleados remunerados, se dedican a la fabricación y / o prestación de servicios, y son entidades discretas e independientes</a:t>
            </a:r>
            <a:endParaRPr lang="es-MX" sz="2400" dirty="0"/>
          </a:p>
        </p:txBody>
      </p:sp>
      <p:pic>
        <p:nvPicPr>
          <p:cNvPr id="2050" name="Picture 2" descr="Resultado de imagen para servicios">
            <a:extLst>
              <a:ext uri="{FF2B5EF4-FFF2-40B4-BE49-F238E27FC236}">
                <a16:creationId xmlns:a16="http://schemas.microsoft.com/office/drawing/2014/main" id="{7ADF7395-6F60-4777-9BEA-4615F38371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0789" y="3574177"/>
            <a:ext cx="2553942" cy="2553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28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95AD3A2B-012F-4706-A11B-FAF3A2A676CB}"/>
              </a:ext>
            </a:extLst>
          </p:cNvPr>
          <p:cNvPicPr>
            <a:picLocks noChangeAspect="1"/>
          </p:cNvPicPr>
          <p:nvPr/>
        </p:nvPicPr>
        <p:blipFill>
          <a:blip r:embed="rId2"/>
          <a:stretch>
            <a:fillRect/>
          </a:stretch>
        </p:blipFill>
        <p:spPr>
          <a:xfrm>
            <a:off x="0" y="39168"/>
            <a:ext cx="9144000" cy="6779664"/>
          </a:xfrm>
          <a:prstGeom prst="rect">
            <a:avLst/>
          </a:prstGeom>
        </p:spPr>
      </p:pic>
    </p:spTree>
    <p:extLst>
      <p:ext uri="{BB962C8B-B14F-4D97-AF65-F5344CB8AC3E}">
        <p14:creationId xmlns:p14="http://schemas.microsoft.com/office/powerpoint/2010/main" val="8338913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sp>
        <p:nvSpPr>
          <p:cNvPr id="4" name="Rectángulo 3">
            <a:extLst>
              <a:ext uri="{FF2B5EF4-FFF2-40B4-BE49-F238E27FC236}">
                <a16:creationId xmlns:a16="http://schemas.microsoft.com/office/drawing/2014/main" id="{6CFF768F-87D9-4805-8D6A-C6935AD24871}"/>
              </a:ext>
            </a:extLst>
          </p:cNvPr>
          <p:cNvSpPr/>
          <p:nvPr/>
        </p:nvSpPr>
        <p:spPr>
          <a:xfrm>
            <a:off x="112541" y="685800"/>
            <a:ext cx="9031459" cy="3170099"/>
          </a:xfrm>
          <a:prstGeom prst="rect">
            <a:avLst/>
          </a:prstGeom>
        </p:spPr>
        <p:txBody>
          <a:bodyPr wrap="square">
            <a:spAutoFit/>
          </a:bodyPr>
          <a:lstStyle/>
          <a:p>
            <a:r>
              <a:rPr lang="es-MX" sz="3200" b="1" dirty="0">
                <a:solidFill>
                  <a:schemeClr val="accent1">
                    <a:lumMod val="60000"/>
                    <a:lumOff val="40000"/>
                  </a:schemeClr>
                </a:solidFill>
                <a:latin typeface="Source Sans Pro" panose="020B0503030403020204" pitchFamily="34" charset="0"/>
              </a:rPr>
              <a:t>Educación</a:t>
            </a:r>
          </a:p>
          <a:p>
            <a:r>
              <a:rPr lang="es-MX" sz="2400" dirty="0">
                <a:solidFill>
                  <a:schemeClr val="bg1"/>
                </a:solidFill>
                <a:latin typeface="Source Sans Pro" panose="020B0503030403020204" pitchFamily="34" charset="0"/>
              </a:rPr>
              <a:t>Las organizaciones elegibles en esta categoría son organizaciones sin fines de lucro, públicas, privadas y gubernamentales que dedican más del 50 por ciento de su personal docente y administrativo y / o presupuesto para brindar servicios de enseñanza e instrucción directamente a los estudiantes.</a:t>
            </a:r>
          </a:p>
          <a:p>
            <a:endParaRPr lang="es-MX" sz="2400" dirty="0">
              <a:solidFill>
                <a:schemeClr val="bg1"/>
              </a:solidFill>
              <a:latin typeface="Source Sans Pro" panose="020B0503030403020204" pitchFamily="34" charset="0"/>
            </a:endParaRPr>
          </a:p>
          <a:p>
            <a:r>
              <a:rPr lang="es-MX" sz="2400" dirty="0">
                <a:solidFill>
                  <a:schemeClr val="bg1"/>
                </a:solidFill>
                <a:latin typeface="Source Sans Pro" panose="020B0503030403020204" pitchFamily="34" charset="0"/>
              </a:rPr>
              <a:t> </a:t>
            </a:r>
            <a:endParaRPr lang="es-MX" sz="2400" b="0" i="0" dirty="0">
              <a:solidFill>
                <a:schemeClr val="bg1"/>
              </a:solidFill>
              <a:effectLst/>
              <a:latin typeface="Source Sans Pro" panose="020B0503030403020204" pitchFamily="34" charset="0"/>
            </a:endParaRPr>
          </a:p>
        </p:txBody>
      </p:sp>
      <p:pic>
        <p:nvPicPr>
          <p:cNvPr id="3074" name="Picture 2" descr="Resultado de imagen para escuelas y colegios">
            <a:extLst>
              <a:ext uri="{FF2B5EF4-FFF2-40B4-BE49-F238E27FC236}">
                <a16:creationId xmlns:a16="http://schemas.microsoft.com/office/drawing/2014/main" id="{0A0AB7D7-6CE2-4998-927C-D601D496AB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595" y="3101009"/>
            <a:ext cx="5127405" cy="2653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9170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091168-E23A-4F0F-8008-88536DF17CB3}"/>
              </a:ext>
            </a:extLst>
          </p:cNvPr>
          <p:cNvSpPr>
            <a:spLocks noGrp="1"/>
          </p:cNvSpPr>
          <p:nvPr>
            <p:ph type="title"/>
          </p:nvPr>
        </p:nvSpPr>
        <p:spPr/>
        <p:txBody>
          <a:bodyPr/>
          <a:lstStyle/>
          <a:p>
            <a:r>
              <a:rPr lang="es-MX" dirty="0"/>
              <a:t>PREMIO BALDRIGE</a:t>
            </a:r>
          </a:p>
        </p:txBody>
      </p:sp>
      <p:sp>
        <p:nvSpPr>
          <p:cNvPr id="3" name="Rectángulo 2">
            <a:extLst>
              <a:ext uri="{FF2B5EF4-FFF2-40B4-BE49-F238E27FC236}">
                <a16:creationId xmlns:a16="http://schemas.microsoft.com/office/drawing/2014/main" id="{4DBB1927-A70B-4D81-B7D0-63E2224F9C5B}"/>
              </a:ext>
            </a:extLst>
          </p:cNvPr>
          <p:cNvSpPr/>
          <p:nvPr/>
        </p:nvSpPr>
        <p:spPr>
          <a:xfrm>
            <a:off x="205408" y="871404"/>
            <a:ext cx="8557592" cy="3108543"/>
          </a:xfrm>
          <a:prstGeom prst="rect">
            <a:avLst/>
          </a:prstGeom>
        </p:spPr>
        <p:txBody>
          <a:bodyPr wrap="square">
            <a:spAutoFit/>
          </a:bodyPr>
          <a:lstStyle/>
          <a:p>
            <a:r>
              <a:rPr lang="es-MX" sz="2800" dirty="0">
                <a:solidFill>
                  <a:schemeClr val="bg1"/>
                </a:solidFill>
                <a:latin typeface="Source Sans Pro" panose="020B0503030403020204" pitchFamily="34" charset="0"/>
              </a:rPr>
              <a:t>Ejemplos incluyen:</a:t>
            </a:r>
          </a:p>
          <a:p>
            <a:pPr>
              <a:buFont typeface="Arial" panose="020B0604020202020204" pitchFamily="34" charset="0"/>
              <a:buChar char="•"/>
            </a:pPr>
            <a:r>
              <a:rPr lang="es-MX" sz="2800" dirty="0">
                <a:solidFill>
                  <a:schemeClr val="bg1"/>
                </a:solidFill>
                <a:latin typeface="Source Sans Pro" panose="020B0503030403020204" pitchFamily="34" charset="0"/>
              </a:rPr>
              <a:t>Escuelas primarias y secundarias y distritos escolares.</a:t>
            </a:r>
          </a:p>
          <a:p>
            <a:pPr>
              <a:buFont typeface="Arial" panose="020B0604020202020204" pitchFamily="34" charset="0"/>
              <a:buChar char="•"/>
            </a:pPr>
            <a:r>
              <a:rPr lang="es-MX" sz="2800" dirty="0">
                <a:solidFill>
                  <a:schemeClr val="bg1"/>
                </a:solidFill>
                <a:latin typeface="Source Sans Pro" panose="020B0503030403020204" pitchFamily="34" charset="0"/>
              </a:rPr>
              <a:t>Colegios, universidades y sistemas universitarios</a:t>
            </a:r>
          </a:p>
          <a:p>
            <a:pPr>
              <a:buFont typeface="Arial" panose="020B0604020202020204" pitchFamily="34" charset="0"/>
              <a:buChar char="•"/>
            </a:pPr>
            <a:r>
              <a:rPr lang="es-MX" sz="2800" dirty="0">
                <a:solidFill>
                  <a:schemeClr val="bg1"/>
                </a:solidFill>
                <a:latin typeface="Source Sans Pro" panose="020B0503030403020204" pitchFamily="34" charset="0"/>
              </a:rPr>
              <a:t>Escuelas o colegios dentro de las universidades</a:t>
            </a:r>
          </a:p>
          <a:p>
            <a:pPr>
              <a:buFont typeface="Arial" panose="020B0604020202020204" pitchFamily="34" charset="0"/>
              <a:buChar char="•"/>
            </a:pPr>
            <a:r>
              <a:rPr lang="es-MX" sz="2800" dirty="0">
                <a:solidFill>
                  <a:schemeClr val="bg1"/>
                </a:solidFill>
                <a:latin typeface="Source Sans Pro" panose="020B0503030403020204" pitchFamily="34" charset="0"/>
              </a:rPr>
              <a:t>Escuelas profesionales</a:t>
            </a:r>
          </a:p>
          <a:p>
            <a:pPr>
              <a:buFont typeface="Arial" panose="020B0604020202020204" pitchFamily="34" charset="0"/>
              <a:buChar char="•"/>
            </a:pPr>
            <a:r>
              <a:rPr lang="es-MX" sz="2800" dirty="0">
                <a:solidFill>
                  <a:schemeClr val="bg1"/>
                </a:solidFill>
                <a:latin typeface="Source Sans Pro" panose="020B0503030403020204" pitchFamily="34" charset="0"/>
              </a:rPr>
              <a:t>Colegios comunitarios</a:t>
            </a:r>
          </a:p>
          <a:p>
            <a:pPr>
              <a:buFont typeface="Arial" panose="020B0604020202020204" pitchFamily="34" charset="0"/>
              <a:buChar char="•"/>
            </a:pPr>
            <a:r>
              <a:rPr lang="es-MX" sz="2800" dirty="0">
                <a:solidFill>
                  <a:schemeClr val="bg1"/>
                </a:solidFill>
                <a:latin typeface="Source Sans Pro" panose="020B0503030403020204" pitchFamily="34" charset="0"/>
              </a:rPr>
              <a:t>Escuelas técnicas</a:t>
            </a:r>
          </a:p>
        </p:txBody>
      </p:sp>
      <p:pic>
        <p:nvPicPr>
          <p:cNvPr id="4098" name="Picture 2" descr="Resultado de imagen para escuelas y colegios">
            <a:extLst>
              <a:ext uri="{FF2B5EF4-FFF2-40B4-BE49-F238E27FC236}">
                <a16:creationId xmlns:a16="http://schemas.microsoft.com/office/drawing/2014/main" id="{9F03BFDE-2927-40A7-93AF-D91E4B9526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5581" y="3074504"/>
            <a:ext cx="5153011" cy="2666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400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3314" name="Picture 2" descr="Imagen relacionada">
            <a:extLst>
              <a:ext uri="{FF2B5EF4-FFF2-40B4-BE49-F238E27FC236}">
                <a16:creationId xmlns:a16="http://schemas.microsoft.com/office/drawing/2014/main" id="{22663ED0-9191-49F9-AEC5-E88758BBB6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3827" y="4030408"/>
            <a:ext cx="3420173" cy="194318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ED0B3750-302E-4B72-956B-7A4301333724}"/>
              </a:ext>
            </a:extLst>
          </p:cNvPr>
          <p:cNvSpPr/>
          <p:nvPr/>
        </p:nvSpPr>
        <p:spPr>
          <a:xfrm>
            <a:off x="0" y="884404"/>
            <a:ext cx="9031458" cy="4493538"/>
          </a:xfrm>
          <a:prstGeom prst="rect">
            <a:avLst/>
          </a:prstGeom>
        </p:spPr>
        <p:txBody>
          <a:bodyPr wrap="square">
            <a:spAutoFit/>
          </a:bodyPr>
          <a:lstStyle/>
          <a:p>
            <a:r>
              <a:rPr lang="es-MX" sz="2200" b="1" dirty="0">
                <a:solidFill>
                  <a:schemeClr val="accent1">
                    <a:lumMod val="60000"/>
                    <a:lumOff val="40000"/>
                  </a:schemeClr>
                </a:solidFill>
                <a:latin typeface="Source Sans Pro" panose="020B0503030403020204" pitchFamily="34" charset="0"/>
              </a:rPr>
              <a:t>Cuidado de la salud</a:t>
            </a:r>
          </a:p>
          <a:p>
            <a:r>
              <a:rPr lang="es-MX" sz="2200" dirty="0">
                <a:solidFill>
                  <a:schemeClr val="bg1"/>
                </a:solidFill>
                <a:latin typeface="Source Sans Pro" panose="020B0503030403020204" pitchFamily="34" charset="0"/>
              </a:rPr>
              <a:t>Las organizaciones elegibles en la categoría de atención médica son organizaciones públicas, privadas y gubernamentales con fines de lucro y sin fines de lucro que dedican más del 50 por ciento de su personal y / o presupuesto a brindar servicios de atención médica directamente a las personas. Ejemplos incluyen</a:t>
            </a:r>
          </a:p>
          <a:p>
            <a:pPr>
              <a:buFont typeface="Arial" panose="020B0604020202020204" pitchFamily="34" charset="0"/>
              <a:buChar char="•"/>
            </a:pPr>
            <a:r>
              <a:rPr lang="es-MX" sz="2200" dirty="0">
                <a:solidFill>
                  <a:schemeClr val="bg1"/>
                </a:solidFill>
                <a:latin typeface="Source Sans Pro" panose="020B0503030403020204" pitchFamily="34" charset="0"/>
              </a:rPr>
              <a:t>Sistemas de salud</a:t>
            </a:r>
          </a:p>
          <a:p>
            <a:pPr>
              <a:buFont typeface="Arial" panose="020B0604020202020204" pitchFamily="34" charset="0"/>
              <a:buChar char="•"/>
            </a:pPr>
            <a:r>
              <a:rPr lang="es-MX" sz="2200" dirty="0">
                <a:solidFill>
                  <a:schemeClr val="bg1"/>
                </a:solidFill>
                <a:latin typeface="Source Sans Pro" panose="020B0503030403020204" pitchFamily="34" charset="0"/>
              </a:rPr>
              <a:t>Hospitales</a:t>
            </a:r>
          </a:p>
          <a:p>
            <a:pPr>
              <a:buFont typeface="Arial" panose="020B0604020202020204" pitchFamily="34" charset="0"/>
              <a:buChar char="•"/>
            </a:pPr>
            <a:r>
              <a:rPr lang="es-MX" sz="2200" dirty="0">
                <a:solidFill>
                  <a:schemeClr val="bg1"/>
                </a:solidFill>
                <a:latin typeface="Source Sans Pro" panose="020B0503030403020204" pitchFamily="34" charset="0"/>
              </a:rPr>
              <a:t>Organizaciones de mantenimiento de la salud</a:t>
            </a:r>
          </a:p>
          <a:p>
            <a:pPr>
              <a:buFont typeface="Arial" panose="020B0604020202020204" pitchFamily="34" charset="0"/>
              <a:buChar char="•"/>
            </a:pPr>
            <a:r>
              <a:rPr lang="es-MX" sz="2200" dirty="0">
                <a:solidFill>
                  <a:schemeClr val="bg1"/>
                </a:solidFill>
                <a:latin typeface="Source Sans Pro" panose="020B0503030403020204" pitchFamily="34" charset="0"/>
              </a:rPr>
              <a:t>Instalaciones de cuidado a largo plazo</a:t>
            </a:r>
          </a:p>
          <a:p>
            <a:pPr>
              <a:buFont typeface="Arial" panose="020B0604020202020204" pitchFamily="34" charset="0"/>
              <a:buChar char="•"/>
            </a:pPr>
            <a:r>
              <a:rPr lang="es-MX" sz="2200" dirty="0">
                <a:solidFill>
                  <a:schemeClr val="bg1"/>
                </a:solidFill>
                <a:latin typeface="Source Sans Pro" panose="020B0503030403020204" pitchFamily="34" charset="0"/>
              </a:rPr>
              <a:t>Oficinas de profesionales de la salud</a:t>
            </a:r>
          </a:p>
          <a:p>
            <a:pPr>
              <a:buFont typeface="Arial" panose="020B0604020202020204" pitchFamily="34" charset="0"/>
              <a:buChar char="•"/>
            </a:pPr>
            <a:r>
              <a:rPr lang="es-MX" sz="2200" dirty="0">
                <a:solidFill>
                  <a:schemeClr val="bg1"/>
                </a:solidFill>
                <a:latin typeface="Source Sans Pro" panose="020B0503030403020204" pitchFamily="34" charset="0"/>
              </a:rPr>
              <a:t>Agencias de salud en el hogar</a:t>
            </a:r>
          </a:p>
          <a:p>
            <a:pPr>
              <a:buFont typeface="Arial" panose="020B0604020202020204" pitchFamily="34" charset="0"/>
              <a:buChar char="•"/>
            </a:pPr>
            <a:r>
              <a:rPr lang="es-MX" sz="2200" dirty="0">
                <a:solidFill>
                  <a:schemeClr val="bg1"/>
                </a:solidFill>
                <a:latin typeface="Source Sans Pro" panose="020B0503030403020204" pitchFamily="34" charset="0"/>
              </a:rPr>
              <a:t>Centros de diálisis y cirugía ambulatoria</a:t>
            </a:r>
            <a:r>
              <a:rPr lang="es-MX" sz="2200" b="1" dirty="0">
                <a:solidFill>
                  <a:schemeClr val="bg1"/>
                </a:solidFill>
                <a:latin typeface="Source Sans Pro" panose="020B0503030403020204" pitchFamily="34" charset="0"/>
              </a:rPr>
              <a:t>.</a:t>
            </a:r>
            <a:endParaRPr lang="es-MX" sz="2200" b="1" i="0" dirty="0">
              <a:solidFill>
                <a:schemeClr val="bg1"/>
              </a:solidFill>
              <a:effectLst/>
              <a:latin typeface="Source Sans Pro" panose="020B0503030403020204" pitchFamily="34" charset="0"/>
            </a:endParaRPr>
          </a:p>
        </p:txBody>
      </p:sp>
    </p:spTree>
    <p:extLst>
      <p:ext uri="{BB962C8B-B14F-4D97-AF65-F5344CB8AC3E}">
        <p14:creationId xmlns:p14="http://schemas.microsoft.com/office/powerpoint/2010/main" val="126038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4338" name="Picture 2" descr="Resultado de imagen para empresas sin fines de lucro y gubernamentales">
            <a:extLst>
              <a:ext uri="{FF2B5EF4-FFF2-40B4-BE49-F238E27FC236}">
                <a16:creationId xmlns:a16="http://schemas.microsoft.com/office/drawing/2014/main" id="{51A776E9-22C8-4AE0-A84E-DB9002119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62711"/>
            <a:ext cx="9144000" cy="513257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3FA63152-C4C5-48D9-8703-3A7A7E260E00}"/>
              </a:ext>
            </a:extLst>
          </p:cNvPr>
          <p:cNvSpPr/>
          <p:nvPr/>
        </p:nvSpPr>
        <p:spPr>
          <a:xfrm>
            <a:off x="225083" y="1012954"/>
            <a:ext cx="9017391" cy="4832092"/>
          </a:xfrm>
          <a:prstGeom prst="rect">
            <a:avLst/>
          </a:prstGeom>
        </p:spPr>
        <p:txBody>
          <a:bodyPr wrap="square">
            <a:spAutoFit/>
          </a:bodyPr>
          <a:lstStyle/>
          <a:p>
            <a:r>
              <a:rPr lang="es-MX" sz="2800" b="1" dirty="0">
                <a:latin typeface="Arial" panose="020B0604020202020204" pitchFamily="34" charset="0"/>
                <a:cs typeface="Arial" panose="020B0604020202020204" pitchFamily="34" charset="0"/>
              </a:rPr>
              <a:t>Sin ánimo de lucro</a:t>
            </a:r>
          </a:p>
          <a:p>
            <a:r>
              <a:rPr lang="es-MX" sz="2800" dirty="0">
                <a:latin typeface="Arial" panose="020B0604020202020204" pitchFamily="34" charset="0"/>
                <a:cs typeface="Arial" panose="020B0604020202020204" pitchFamily="34" charset="0"/>
              </a:rPr>
              <a:t>Las organizaciones sin fines de lucro y gubernamentales son elegibles para postularse en esta categoría. Ejemplos incluyen</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Agencias gubernamentales locales, estatales y federales</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Asociaciones comerciales</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Organizaciones de caridad</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Agencias de servicios sociales</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Las cooperativas de crédito</a:t>
            </a:r>
          </a:p>
          <a:p>
            <a:pPr>
              <a:buFont typeface="Arial" panose="020B0604020202020204" pitchFamily="34" charset="0"/>
              <a:buChar char="•"/>
            </a:pPr>
            <a:r>
              <a:rPr lang="es-MX" sz="2800" dirty="0">
                <a:latin typeface="Arial" panose="020B0604020202020204" pitchFamily="34" charset="0"/>
                <a:cs typeface="Arial" panose="020B0604020202020204" pitchFamily="34" charset="0"/>
              </a:rPr>
              <a:t>Sociedades profesionales</a:t>
            </a:r>
            <a:endParaRPr lang="es-MX" sz="28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5846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3DD765-1D6C-4CE0-BEE4-B11026CB3B4A}"/>
              </a:ext>
            </a:extLst>
          </p:cNvPr>
          <p:cNvSpPr>
            <a:spLocks noGrp="1"/>
          </p:cNvSpPr>
          <p:nvPr>
            <p:ph type="title"/>
          </p:nvPr>
        </p:nvSpPr>
        <p:spPr/>
        <p:txBody>
          <a:bodyPr/>
          <a:lstStyle/>
          <a:p>
            <a:r>
              <a:rPr lang="es-MX" dirty="0"/>
              <a:t>CRITERIOS DE EVALUACIÓN</a:t>
            </a:r>
          </a:p>
        </p:txBody>
      </p:sp>
      <p:pic>
        <p:nvPicPr>
          <p:cNvPr id="3" name="Imagen 2">
            <a:extLst>
              <a:ext uri="{FF2B5EF4-FFF2-40B4-BE49-F238E27FC236}">
                <a16:creationId xmlns:a16="http://schemas.microsoft.com/office/drawing/2014/main" id="{B049E821-F2E0-461E-8348-C4800774B53E}"/>
              </a:ext>
            </a:extLst>
          </p:cNvPr>
          <p:cNvPicPr>
            <a:picLocks noChangeAspect="1"/>
          </p:cNvPicPr>
          <p:nvPr/>
        </p:nvPicPr>
        <p:blipFill>
          <a:blip r:embed="rId2"/>
          <a:stretch>
            <a:fillRect/>
          </a:stretch>
        </p:blipFill>
        <p:spPr>
          <a:xfrm>
            <a:off x="253218" y="844062"/>
            <a:ext cx="8609428" cy="5036233"/>
          </a:xfrm>
          <a:prstGeom prst="rect">
            <a:avLst/>
          </a:prstGeom>
        </p:spPr>
      </p:pic>
    </p:spTree>
    <p:extLst>
      <p:ext uri="{BB962C8B-B14F-4D97-AF65-F5344CB8AC3E}">
        <p14:creationId xmlns:p14="http://schemas.microsoft.com/office/powerpoint/2010/main" val="3344714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19BC92-D4F4-4739-B696-C6127AAD7986}"/>
              </a:ext>
            </a:extLst>
          </p:cNvPr>
          <p:cNvSpPr>
            <a:spLocks noGrp="1"/>
          </p:cNvSpPr>
          <p:nvPr>
            <p:ph type="title"/>
          </p:nvPr>
        </p:nvSpPr>
        <p:spPr/>
        <p:txBody>
          <a:bodyPr/>
          <a:lstStyle/>
          <a:p>
            <a:r>
              <a:rPr lang="es-MX" dirty="0"/>
              <a:t>CRITERIOS DE EVALUACIÓN</a:t>
            </a:r>
          </a:p>
        </p:txBody>
      </p:sp>
      <p:sp>
        <p:nvSpPr>
          <p:cNvPr id="3" name="Rectángulo 2">
            <a:extLst>
              <a:ext uri="{FF2B5EF4-FFF2-40B4-BE49-F238E27FC236}">
                <a16:creationId xmlns:a16="http://schemas.microsoft.com/office/drawing/2014/main" id="{BD0DA584-03F3-4F82-9AEE-F6757011C9F5}"/>
              </a:ext>
            </a:extLst>
          </p:cNvPr>
          <p:cNvSpPr/>
          <p:nvPr/>
        </p:nvSpPr>
        <p:spPr>
          <a:xfrm>
            <a:off x="381000" y="1041407"/>
            <a:ext cx="8382000" cy="4832092"/>
          </a:xfrm>
          <a:prstGeom prst="rect">
            <a:avLst/>
          </a:prstGeom>
        </p:spPr>
        <p:txBody>
          <a:bodyPr wrap="square">
            <a:spAutoFit/>
          </a:bodyPr>
          <a:lstStyle/>
          <a:p>
            <a:r>
              <a:rPr lang="es-MX" sz="2800" dirty="0">
                <a:solidFill>
                  <a:schemeClr val="bg1"/>
                </a:solidFill>
                <a:latin typeface="Lato"/>
              </a:rPr>
              <a:t>El Modelo Baldrige propone su propio mecanismo de evaluación del desempeño de los indicadores. En lo fundamental esto </a:t>
            </a:r>
            <a:r>
              <a:rPr lang="es-MX" sz="2800" b="1" dirty="0">
                <a:solidFill>
                  <a:schemeClr val="bg1"/>
                </a:solidFill>
                <a:latin typeface="Lato"/>
              </a:rPr>
              <a:t>se refiere a que los indicadores deben permitir la generación</a:t>
            </a:r>
            <a:r>
              <a:rPr lang="es-MX" sz="2800" dirty="0">
                <a:solidFill>
                  <a:schemeClr val="bg1"/>
                </a:solidFill>
                <a:latin typeface="Lato"/>
              </a:rPr>
              <a:t> de:</a:t>
            </a:r>
          </a:p>
          <a:p>
            <a:endParaRPr lang="es-MX" sz="2800" dirty="0">
              <a:solidFill>
                <a:schemeClr val="bg1"/>
              </a:solidFill>
              <a:latin typeface="Lato"/>
            </a:endParaRPr>
          </a:p>
          <a:p>
            <a:pPr>
              <a:buFont typeface="Arial" panose="020B0604020202020204" pitchFamily="34" charset="0"/>
              <a:buChar char="•"/>
            </a:pPr>
            <a:r>
              <a:rPr lang="es-MX" sz="2800" b="1" dirty="0">
                <a:solidFill>
                  <a:schemeClr val="bg1"/>
                </a:solidFill>
                <a:latin typeface="Lato"/>
              </a:rPr>
              <a:t>Datos disponibles que muestren tendencias de largo plazo favorables</a:t>
            </a:r>
            <a:r>
              <a:rPr lang="es-MX" sz="2800" dirty="0">
                <a:solidFill>
                  <a:schemeClr val="bg1"/>
                </a:solidFill>
                <a:latin typeface="Lato"/>
              </a:rPr>
              <a:t>. Esto supone que las empresas persistan en la medición, análisis y mejora de los indicadores hasta ser capaces de generar series de datos a lo largo de plazo. Los indicadores deben configurar las tendencias favorables.</a:t>
            </a:r>
          </a:p>
        </p:txBody>
      </p:sp>
    </p:spTree>
    <p:extLst>
      <p:ext uri="{BB962C8B-B14F-4D97-AF65-F5344CB8AC3E}">
        <p14:creationId xmlns:p14="http://schemas.microsoft.com/office/powerpoint/2010/main" val="5029411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9C9FB4-6D75-4D90-AE72-1ED8F3FCCDA6}"/>
              </a:ext>
            </a:extLst>
          </p:cNvPr>
          <p:cNvSpPr>
            <a:spLocks noGrp="1"/>
          </p:cNvSpPr>
          <p:nvPr>
            <p:ph type="title"/>
          </p:nvPr>
        </p:nvSpPr>
        <p:spPr/>
        <p:txBody>
          <a:bodyPr/>
          <a:lstStyle/>
          <a:p>
            <a:r>
              <a:rPr lang="es-MX" dirty="0"/>
              <a:t>CRITERIOS DE EVALUACIÓN</a:t>
            </a:r>
          </a:p>
        </p:txBody>
      </p:sp>
      <p:sp>
        <p:nvSpPr>
          <p:cNvPr id="3" name="Rectángulo 2">
            <a:extLst>
              <a:ext uri="{FF2B5EF4-FFF2-40B4-BE49-F238E27FC236}">
                <a16:creationId xmlns:a16="http://schemas.microsoft.com/office/drawing/2014/main" id="{72FD04E3-FFC1-4092-89B9-408D51E1D91A}"/>
              </a:ext>
            </a:extLst>
          </p:cNvPr>
          <p:cNvSpPr/>
          <p:nvPr/>
        </p:nvSpPr>
        <p:spPr>
          <a:xfrm>
            <a:off x="288388" y="942762"/>
            <a:ext cx="8474612" cy="3539430"/>
          </a:xfrm>
          <a:prstGeom prst="rect">
            <a:avLst/>
          </a:prstGeom>
        </p:spPr>
        <p:txBody>
          <a:bodyPr wrap="square">
            <a:spAutoFit/>
          </a:bodyPr>
          <a:lstStyle/>
          <a:p>
            <a:pPr>
              <a:buFont typeface="Arial" panose="020B0604020202020204" pitchFamily="34" charset="0"/>
              <a:buChar char="•"/>
            </a:pPr>
            <a:r>
              <a:rPr lang="es-MX" sz="2800" b="1" dirty="0">
                <a:solidFill>
                  <a:schemeClr val="bg1"/>
                </a:solidFill>
                <a:latin typeface="Lato"/>
              </a:rPr>
              <a:t>Comparaciones pertinentes que se muestran de forma favorable.</a:t>
            </a:r>
            <a:r>
              <a:rPr lang="es-MX" sz="2800" dirty="0">
                <a:solidFill>
                  <a:schemeClr val="bg1"/>
                </a:solidFill>
                <a:latin typeface="Lato"/>
              </a:rPr>
              <a:t> Las empresas tienen que acumular información comparativa para cada indicador definido. Las comparaciones deben comprender las metas propias, el desempeño de empresas o procesos similares. Las comparaciones tienen como propósito asegurar un marco de referencia para la mejora permanente y la excelencia de la gestión.</a:t>
            </a:r>
          </a:p>
        </p:txBody>
      </p:sp>
    </p:spTree>
    <p:extLst>
      <p:ext uri="{BB962C8B-B14F-4D97-AF65-F5344CB8AC3E}">
        <p14:creationId xmlns:p14="http://schemas.microsoft.com/office/powerpoint/2010/main" val="4028823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Perfil organizacional</a:t>
            </a:r>
          </a:p>
        </p:txBody>
      </p:sp>
      <p:pic>
        <p:nvPicPr>
          <p:cNvPr id="15362" name="Picture 2" descr="Resultado de imagen para PERFIL ORGANIZACIONAL">
            <a:extLst>
              <a:ext uri="{FF2B5EF4-FFF2-40B4-BE49-F238E27FC236}">
                <a16:creationId xmlns:a16="http://schemas.microsoft.com/office/drawing/2014/main" id="{1A518F34-49A9-4ADB-B936-A3F740D02C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9048"/>
            <a:ext cx="9144000" cy="531990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31F635D7-7361-4630-B47E-3E0C8FD50C5A}"/>
              </a:ext>
            </a:extLst>
          </p:cNvPr>
          <p:cNvSpPr/>
          <p:nvPr/>
        </p:nvSpPr>
        <p:spPr>
          <a:xfrm>
            <a:off x="225083" y="1375682"/>
            <a:ext cx="8312834" cy="3785652"/>
          </a:xfrm>
          <a:prstGeom prst="rect">
            <a:avLst/>
          </a:prstGeom>
        </p:spPr>
        <p:txBody>
          <a:bodyPr wrap="square">
            <a:spAutoFit/>
          </a:bodyPr>
          <a:lstStyle/>
          <a:p>
            <a:pPr algn="just"/>
            <a:r>
              <a:rPr lang="es-MX" sz="2400" dirty="0">
                <a:latin typeface="Source Sans Pro" panose="020B0503030403020204" pitchFamily="34" charset="0"/>
              </a:rPr>
              <a:t>El perfil organizacional le brinda una visión crítica de los factores internos y externos clave que dan forma a su entorno operativo. Estos factores, como la visión, los valores, la misión, las competencias básicas, el entorno competitivo y los desafíos y ventajas estratégicas de su organización, afectan la forma en que se ejecuta su organización y las decisiones que toma. </a:t>
            </a:r>
          </a:p>
          <a:p>
            <a:pPr algn="just"/>
            <a:r>
              <a:rPr lang="es-MX" sz="2400" dirty="0">
                <a:latin typeface="Source Sans Pro" panose="020B0503030403020204" pitchFamily="34" charset="0"/>
              </a:rPr>
              <a:t>Como tal, el Perfil organizacional lo ayuda a comprender mejor el contexto en el que opera; los requisitos clave para el éxito empresarial actual y futuro; y las necesidades, oportunidades y limitaciones puestas en sus sistemas de gestión</a:t>
            </a:r>
            <a:r>
              <a:rPr lang="es-MX" sz="2400" dirty="0">
                <a:solidFill>
                  <a:schemeClr val="bg1"/>
                </a:solidFill>
                <a:latin typeface="Source Sans Pro" panose="020B0503030403020204" pitchFamily="34" charset="0"/>
              </a:rPr>
              <a:t>.</a:t>
            </a:r>
            <a:endParaRPr lang="es-MX" sz="2400" dirty="0">
              <a:solidFill>
                <a:schemeClr val="bg1"/>
              </a:solidFill>
            </a:endParaRPr>
          </a:p>
        </p:txBody>
      </p:sp>
    </p:spTree>
    <p:extLst>
      <p:ext uri="{BB962C8B-B14F-4D97-AF65-F5344CB8AC3E}">
        <p14:creationId xmlns:p14="http://schemas.microsoft.com/office/powerpoint/2010/main" val="2604374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8434" name="Picture 2" descr="Imagen relacionada">
            <a:extLst>
              <a:ext uri="{FF2B5EF4-FFF2-40B4-BE49-F238E27FC236}">
                <a16:creationId xmlns:a16="http://schemas.microsoft.com/office/drawing/2014/main" id="{AD86357A-7BE8-4640-BC0B-2007877BB1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1" y="767075"/>
            <a:ext cx="9144000" cy="5211794"/>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2F75A157-0A41-41B9-B21A-DBCF55F5F989}"/>
              </a:ext>
            </a:extLst>
          </p:cNvPr>
          <p:cNvSpPr/>
          <p:nvPr/>
        </p:nvSpPr>
        <p:spPr>
          <a:xfrm>
            <a:off x="242668" y="3237074"/>
            <a:ext cx="8679766" cy="2246769"/>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2. Situación organizacional</a:t>
            </a:r>
          </a:p>
          <a:p>
            <a:r>
              <a:rPr lang="es-MX" sz="2000" dirty="0">
                <a:latin typeface="Arial" panose="020B0604020202020204" pitchFamily="34" charset="0"/>
                <a:cs typeface="Arial" panose="020B0604020202020204" pitchFamily="34" charset="0"/>
              </a:rPr>
              <a:t>Propósito</a:t>
            </a:r>
          </a:p>
          <a:p>
            <a:r>
              <a:rPr lang="es-MX" sz="2000" dirty="0">
                <a:latin typeface="Arial" panose="020B0604020202020204" pitchFamily="34" charset="0"/>
                <a:cs typeface="Arial" panose="020B0604020202020204" pitchFamily="34" charset="0"/>
              </a:rPr>
              <a:t>Este elemento pregunta sobre el entorno competitivo en el que opera su organización, incluidos sus desafíos y ventajas estratégicas clave. También le pregunta cómo enfoca la mejora del rendimiento y el aprendizaje. El objetivo es ayudarlo a comprender sus desafíos organizacionales clave y su sistema para establecer y preservar su ventaja competitiva.</a:t>
            </a:r>
            <a:endParaRPr lang="es-MX" sz="2000" b="0" i="0" dirty="0">
              <a:effectLst/>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0918060D-CB57-4A66-BDB0-5D0E909C7625}"/>
              </a:ext>
            </a:extLst>
          </p:cNvPr>
          <p:cNvSpPr/>
          <p:nvPr/>
        </p:nvSpPr>
        <p:spPr>
          <a:xfrm>
            <a:off x="232117" y="962188"/>
            <a:ext cx="8700868" cy="1938992"/>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1. Descripción de la organización</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Propósito</a:t>
            </a:r>
          </a:p>
          <a:p>
            <a:r>
              <a:rPr lang="es-MX" sz="2000" dirty="0">
                <a:latin typeface="Arial" panose="020B0604020202020204" pitchFamily="34" charset="0"/>
                <a:cs typeface="Arial" panose="020B0604020202020204" pitchFamily="34" charset="0"/>
              </a:rPr>
              <a:t>Este elemento aborda las características y relaciones clave que dan forma a su entorno organizativo. El objetivo es establecer el contexto para su organización</a:t>
            </a:r>
            <a:endParaRPr lang="es-MX" sz="20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9536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LIDERAZGO</a:t>
            </a:r>
          </a:p>
        </p:txBody>
      </p:sp>
      <p:pic>
        <p:nvPicPr>
          <p:cNvPr id="17410" name="Picture 2" descr="Resultado de imagen para liderazgo">
            <a:extLst>
              <a:ext uri="{FF2B5EF4-FFF2-40B4-BE49-F238E27FC236}">
                <a16:creationId xmlns:a16="http://schemas.microsoft.com/office/drawing/2014/main" id="{3A934C23-5CC5-454A-932E-204A7DC83E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948" y="834575"/>
            <a:ext cx="8750104" cy="5087924"/>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5055A2C9-EFE3-4019-BABF-D46677AC85E8}"/>
              </a:ext>
            </a:extLst>
          </p:cNvPr>
          <p:cNvSpPr/>
          <p:nvPr/>
        </p:nvSpPr>
        <p:spPr>
          <a:xfrm>
            <a:off x="4093699" y="799405"/>
            <a:ext cx="5050301" cy="5262979"/>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Liderazgo (120 puntos)</a:t>
            </a:r>
          </a:p>
          <a:p>
            <a:r>
              <a:rPr lang="es-MX" sz="2400" dirty="0">
                <a:solidFill>
                  <a:schemeClr val="bg1"/>
                </a:solidFill>
                <a:latin typeface="Arial" panose="020B0604020202020204" pitchFamily="34" charset="0"/>
                <a:cs typeface="Arial" panose="020B0604020202020204" pitchFamily="34" charset="0"/>
              </a:rPr>
              <a:t>Esta categoría pregunta cómo las acciones personales de los líderes principales y su sistema de gobierno guían y sostienen a su organización.</a:t>
            </a:r>
          </a:p>
          <a:p>
            <a:r>
              <a:rPr lang="es-MX" sz="2400" b="1" dirty="0">
                <a:solidFill>
                  <a:schemeClr val="bg1"/>
                </a:solidFill>
                <a:latin typeface="Arial" panose="020B0604020202020204" pitchFamily="34" charset="0"/>
                <a:cs typeface="Arial" panose="020B0604020202020204" pitchFamily="34" charset="0"/>
              </a:rPr>
              <a:t>1.1 liderazgo superior (70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r>
              <a:rPr lang="es-MX" sz="2400" dirty="0">
                <a:solidFill>
                  <a:schemeClr val="bg1"/>
                </a:solidFill>
                <a:latin typeface="Arial" panose="020B0604020202020204" pitchFamily="34" charset="0"/>
                <a:cs typeface="Arial" panose="020B0604020202020204" pitchFamily="34" charset="0"/>
              </a:rPr>
              <a:t>Este punto pregunta sobre los aspectos clave de las responsabilidades de sus líderes intermedios, con el objetivo de crear una organización que sea exitosa ahora y en el futuro</a:t>
            </a:r>
            <a:r>
              <a:rPr lang="es-MX" dirty="0">
                <a:solidFill>
                  <a:schemeClr val="bg1"/>
                </a:solidFill>
                <a:latin typeface="Source Sans Pro" panose="020B0503030403020204" pitchFamily="34" charset="0"/>
              </a:rPr>
              <a:t>.</a:t>
            </a:r>
            <a:endParaRPr lang="es-MX" b="0" i="0" dirty="0">
              <a:solidFill>
                <a:schemeClr val="bg1"/>
              </a:solidFill>
              <a:effectLst/>
              <a:latin typeface="Source Sans Pro" panose="020B0503030403020204" pitchFamily="34" charset="0"/>
            </a:endParaRPr>
          </a:p>
        </p:txBody>
      </p:sp>
    </p:spTree>
    <p:extLst>
      <p:ext uri="{BB962C8B-B14F-4D97-AF65-F5344CB8AC3E}">
        <p14:creationId xmlns:p14="http://schemas.microsoft.com/office/powerpoint/2010/main" val="3782735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771DB00-8976-48D1-8A6E-94422169C83F}"/>
              </a:ext>
            </a:extLst>
          </p:cNvPr>
          <p:cNvPicPr>
            <a:picLocks noChangeAspect="1"/>
          </p:cNvPicPr>
          <p:nvPr/>
        </p:nvPicPr>
        <p:blipFill>
          <a:blip r:embed="rId2"/>
          <a:stretch>
            <a:fillRect/>
          </a:stretch>
        </p:blipFill>
        <p:spPr>
          <a:xfrm>
            <a:off x="118118" y="171660"/>
            <a:ext cx="8907764" cy="6188765"/>
          </a:xfrm>
          <a:prstGeom prst="rect">
            <a:avLst/>
          </a:prstGeom>
        </p:spPr>
      </p:pic>
      <p:sp>
        <p:nvSpPr>
          <p:cNvPr id="3" name="Elipse 2">
            <a:extLst>
              <a:ext uri="{FF2B5EF4-FFF2-40B4-BE49-F238E27FC236}">
                <a16:creationId xmlns:a16="http://schemas.microsoft.com/office/drawing/2014/main" id="{76787E6D-7D3E-443C-B3C9-DA9DECA29782}"/>
              </a:ext>
            </a:extLst>
          </p:cNvPr>
          <p:cNvSpPr/>
          <p:nvPr/>
        </p:nvSpPr>
        <p:spPr>
          <a:xfrm>
            <a:off x="7158833" y="3266043"/>
            <a:ext cx="901148" cy="424069"/>
          </a:xfrm>
          <a:prstGeom prst="ellipse">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sz="2000" dirty="0">
              <a:solidFill>
                <a:schemeClr val="bg1"/>
              </a:solidFill>
            </a:endParaRPr>
          </a:p>
        </p:txBody>
      </p:sp>
      <p:sp>
        <p:nvSpPr>
          <p:cNvPr id="4" name="Título 3">
            <a:extLst>
              <a:ext uri="{FF2B5EF4-FFF2-40B4-BE49-F238E27FC236}">
                <a16:creationId xmlns:a16="http://schemas.microsoft.com/office/drawing/2014/main" id="{11343D0D-9987-4886-BC31-4942F76793C7}"/>
              </a:ext>
            </a:extLst>
          </p:cNvPr>
          <p:cNvSpPr>
            <a:spLocks noGrp="1"/>
          </p:cNvSpPr>
          <p:nvPr>
            <p:ph type="ctrTitle"/>
          </p:nvPr>
        </p:nvSpPr>
        <p:spPr/>
        <p:txBody>
          <a:bodyPr/>
          <a:lstStyle/>
          <a:p>
            <a:endParaRPr lang="es-MX"/>
          </a:p>
        </p:txBody>
      </p:sp>
      <p:sp>
        <p:nvSpPr>
          <p:cNvPr id="5" name="Subtítulo 4">
            <a:extLst>
              <a:ext uri="{FF2B5EF4-FFF2-40B4-BE49-F238E27FC236}">
                <a16:creationId xmlns:a16="http://schemas.microsoft.com/office/drawing/2014/main" id="{1712100B-FB66-4BAF-82EB-E40C0E7322F0}"/>
              </a:ext>
            </a:extLst>
          </p:cNvPr>
          <p:cNvSpPr>
            <a:spLocks noGrp="1"/>
          </p:cNvSpPr>
          <p:nvPr>
            <p:ph type="subTitle" idx="1"/>
          </p:nvPr>
        </p:nvSpPr>
        <p:spPr/>
        <p:txBody>
          <a:bodyPr/>
          <a:lstStyle/>
          <a:p>
            <a:endParaRPr lang="es-MX"/>
          </a:p>
        </p:txBody>
      </p:sp>
    </p:spTree>
    <p:extLst>
      <p:ext uri="{BB962C8B-B14F-4D97-AF65-F5344CB8AC3E}">
        <p14:creationId xmlns:p14="http://schemas.microsoft.com/office/powerpoint/2010/main" val="231588684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9458" name="Picture 2" descr="Resultado de imagen para etica">
            <a:extLst>
              <a:ext uri="{FF2B5EF4-FFF2-40B4-BE49-F238E27FC236}">
                <a16:creationId xmlns:a16="http://schemas.microsoft.com/office/drawing/2014/main" id="{304AC490-078A-45D0-8E37-26545C945C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6820"/>
            <a:ext cx="9051234" cy="508437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0EB75D42-6A4C-4E29-A920-F8A94CC9D5C0}"/>
              </a:ext>
            </a:extLst>
          </p:cNvPr>
          <p:cNvSpPr/>
          <p:nvPr/>
        </p:nvSpPr>
        <p:spPr>
          <a:xfrm>
            <a:off x="358725" y="916805"/>
            <a:ext cx="8574259" cy="3416320"/>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1.2 Gobernanza y responsabilidades sociales (50 </a:t>
            </a:r>
            <a:r>
              <a:rPr lang="es-MX" sz="2400" b="1" dirty="0" err="1">
                <a:latin typeface="Arial" panose="020B0604020202020204" pitchFamily="34" charset="0"/>
                <a:cs typeface="Arial" panose="020B0604020202020204" pitchFamily="34" charset="0"/>
              </a:rPr>
              <a:t>pts</a:t>
            </a:r>
            <a:r>
              <a:rPr lang="es-MX" sz="2400" b="1" dirty="0">
                <a:latin typeface="Arial" panose="020B0604020202020204" pitchFamily="34" charset="0"/>
                <a:cs typeface="Arial" panose="020B0604020202020204" pitchFamily="34" charset="0"/>
              </a:rPr>
              <a:t>)</a:t>
            </a:r>
          </a:p>
          <a:p>
            <a:r>
              <a:rPr lang="es-MX" sz="2400" dirty="0">
                <a:latin typeface="Arial" panose="020B0604020202020204" pitchFamily="34" charset="0"/>
                <a:cs typeface="Arial" panose="020B0604020202020204" pitchFamily="34" charset="0"/>
              </a:rPr>
              <a:t>Propósito</a:t>
            </a:r>
          </a:p>
          <a:p>
            <a:pPr algn="just"/>
            <a:r>
              <a:rPr lang="es-MX" sz="2400" dirty="0">
                <a:latin typeface="Arial" panose="020B0604020202020204" pitchFamily="34" charset="0"/>
                <a:cs typeface="Arial" panose="020B0604020202020204" pitchFamily="34" charset="0"/>
              </a:rPr>
              <a:t>Este ítem pregunta sobre aspectos clave de su sistema organizacional, incluida la mejora de los líderes y el sistema de liderazgo. También pregunta cómo garantiza la organización que todos los miembros de la organización se comporten de manera legal y ética, cómo cumple con sus responsabilidades sociales y cómo respalda a sus comunidades clave.</a:t>
            </a:r>
            <a:endParaRPr lang="es-MX" sz="24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35798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20484" name="Picture 4" descr="Resultado de imagen para estrategias">
            <a:extLst>
              <a:ext uri="{FF2B5EF4-FFF2-40B4-BE49-F238E27FC236}">
                <a16:creationId xmlns:a16="http://schemas.microsoft.com/office/drawing/2014/main" id="{BB8F29E6-0D62-4D35-A586-7C4CB33B9C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513" y="2442582"/>
            <a:ext cx="2838226" cy="159558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12564492-7925-4B8C-9FBF-6DE575857DBE}"/>
              </a:ext>
            </a:extLst>
          </p:cNvPr>
          <p:cNvSpPr/>
          <p:nvPr/>
        </p:nvSpPr>
        <p:spPr>
          <a:xfrm>
            <a:off x="196948" y="885884"/>
            <a:ext cx="5978565" cy="4708981"/>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Estrategia (Categoría 2)</a:t>
            </a:r>
          </a:p>
          <a:p>
            <a:r>
              <a:rPr lang="es-MX" sz="2000" dirty="0">
                <a:solidFill>
                  <a:schemeClr val="bg1"/>
                </a:solidFill>
                <a:latin typeface="Arial" panose="020B0604020202020204" pitchFamily="34" charset="0"/>
                <a:cs typeface="Arial" panose="020B0604020202020204" pitchFamily="34" charset="0"/>
              </a:rPr>
              <a:t>Esta categoría le pregunta cómo desarrolla los objetivos estratégicos y los planes de acción, los implementa, los cambia si las circunstancias lo requieren y mide el progreso.</a:t>
            </a:r>
          </a:p>
          <a:p>
            <a:r>
              <a:rPr lang="es-MX" sz="2000" dirty="0">
                <a:solidFill>
                  <a:schemeClr val="bg1"/>
                </a:solidFill>
                <a:latin typeface="Arial" panose="020B0604020202020204" pitchFamily="34" charset="0"/>
                <a:cs typeface="Arial" panose="020B0604020202020204" pitchFamily="34" charset="0"/>
              </a:rPr>
              <a:t>La categoría hace hincapié en que el éxito organizativo y el entorno competitivo a largo plazo de su organización son problemas estratégicos clave que deben ser parte integral de su planificación general. Tomar decisiones sobre las competencias centrales y los sistemas de trabajo de su organización es una parte integral para garantizar el éxito de su organización ahora y en el futuro, y estas decisiones son, por lo tanto, decisiones estratégicas clave.</a:t>
            </a:r>
            <a:endParaRPr lang="es-MX" sz="2000" b="0" i="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083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sp>
        <p:nvSpPr>
          <p:cNvPr id="3" name="Rectángulo 2">
            <a:extLst>
              <a:ext uri="{FF2B5EF4-FFF2-40B4-BE49-F238E27FC236}">
                <a16:creationId xmlns:a16="http://schemas.microsoft.com/office/drawing/2014/main" id="{0F1BEFD0-288B-40E4-AB5E-FF4D9988FA87}"/>
              </a:ext>
            </a:extLst>
          </p:cNvPr>
          <p:cNvSpPr/>
          <p:nvPr/>
        </p:nvSpPr>
        <p:spPr>
          <a:xfrm>
            <a:off x="133643" y="975252"/>
            <a:ext cx="8876714" cy="2554545"/>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2.1 Desarrollo de la estrategia</a:t>
            </a:r>
          </a:p>
          <a:p>
            <a:r>
              <a:rPr lang="es-MX" sz="2000" dirty="0">
                <a:solidFill>
                  <a:schemeClr val="bg1"/>
                </a:solidFill>
                <a:latin typeface="Arial" panose="020B0604020202020204" pitchFamily="34" charset="0"/>
                <a:cs typeface="Arial" panose="020B0604020202020204" pitchFamily="34" charset="0"/>
              </a:rPr>
              <a:t>Propósito</a:t>
            </a:r>
          </a:p>
          <a:p>
            <a:r>
              <a:rPr lang="es-MX" sz="2000" dirty="0">
                <a:solidFill>
                  <a:schemeClr val="bg1"/>
                </a:solidFill>
                <a:latin typeface="Arial" panose="020B0604020202020204" pitchFamily="34" charset="0"/>
                <a:cs typeface="Arial" panose="020B0604020202020204" pitchFamily="34" charset="0"/>
              </a:rPr>
              <a:t>Este elemento le pregunta cómo establecer una estrategia para enfrentar los desafíos de su organización y aprovechar sus ventajas y cómo tomar decisiones sobre los sistemas de trabajo clave y las competencias básicas. También pregunta sobre sus objetivos estratégicos clave y sus objetivos relacionados. El objetivo es fortalecer el rendimiento general, la competitividad y el éxito futuro.</a:t>
            </a:r>
            <a:endParaRPr lang="es-MX" sz="2000" b="0" i="0" dirty="0">
              <a:solidFill>
                <a:schemeClr val="bg1"/>
              </a:solidFill>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323C77F6-2D50-4A1F-8C75-BA369B650F63}"/>
              </a:ext>
            </a:extLst>
          </p:cNvPr>
          <p:cNvSpPr/>
          <p:nvPr/>
        </p:nvSpPr>
        <p:spPr>
          <a:xfrm>
            <a:off x="133642" y="3529797"/>
            <a:ext cx="8743071" cy="1938992"/>
          </a:xfrm>
          <a:prstGeom prst="rect">
            <a:avLst/>
          </a:prstGeom>
        </p:spPr>
        <p:txBody>
          <a:bodyPr wrap="square">
            <a:spAutoFit/>
          </a:bodyPr>
          <a:lstStyle/>
          <a:p>
            <a:r>
              <a:rPr lang="es-MX" sz="2000" b="1" dirty="0">
                <a:solidFill>
                  <a:schemeClr val="bg1"/>
                </a:solidFill>
                <a:latin typeface="Arial" panose="020B0604020202020204" pitchFamily="34" charset="0"/>
                <a:cs typeface="Arial" panose="020B0604020202020204" pitchFamily="34" charset="0"/>
              </a:rPr>
              <a:t>2.2 Implementación de la estrategia</a:t>
            </a:r>
          </a:p>
          <a:p>
            <a:r>
              <a:rPr lang="es-MX" sz="2000" dirty="0">
                <a:solidFill>
                  <a:schemeClr val="bg1"/>
                </a:solidFill>
                <a:latin typeface="Arial" panose="020B0604020202020204" pitchFamily="34" charset="0"/>
                <a:cs typeface="Arial" panose="020B0604020202020204" pitchFamily="34" charset="0"/>
              </a:rPr>
              <a:t>Propósito</a:t>
            </a:r>
          </a:p>
          <a:p>
            <a:r>
              <a:rPr lang="es-MX" sz="2000" dirty="0">
                <a:solidFill>
                  <a:schemeClr val="bg1"/>
                </a:solidFill>
                <a:latin typeface="Arial" panose="020B0604020202020204" pitchFamily="34" charset="0"/>
                <a:cs typeface="Arial" panose="020B0604020202020204" pitchFamily="34" charset="0"/>
              </a:rPr>
              <a:t>Este elemento le pregunta cómo convierte sus objetivos estratégicos en planes de acción para lograr los objetivos y cómo evalúa el progreso en relación con estos planes de acción. El objetivo es asegurarse de que implementa sus estrategias con éxito y alcanza sus objetivos.</a:t>
            </a:r>
            <a:endParaRPr lang="es-MX" sz="2000" b="0" i="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28627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6390" name="Picture 6" descr="Imagen relacionada">
            <a:extLst>
              <a:ext uri="{FF2B5EF4-FFF2-40B4-BE49-F238E27FC236}">
                <a16:creationId xmlns:a16="http://schemas.microsoft.com/office/drawing/2014/main" id="{521F0716-34DB-4D11-8113-82A50AAA80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1948" y="4227442"/>
            <a:ext cx="3062051" cy="172805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67E34FE2-6120-4242-9C4D-6CD83ED3C750}"/>
              </a:ext>
            </a:extLst>
          </p:cNvPr>
          <p:cNvSpPr/>
          <p:nvPr/>
        </p:nvSpPr>
        <p:spPr>
          <a:xfrm>
            <a:off x="252589" y="685800"/>
            <a:ext cx="8431696" cy="3908762"/>
          </a:xfrm>
          <a:prstGeom prst="rect">
            <a:avLst/>
          </a:prstGeom>
        </p:spPr>
        <p:txBody>
          <a:bodyPr wrap="square">
            <a:spAutoFit/>
          </a:bodyPr>
          <a:lstStyle/>
          <a:p>
            <a:r>
              <a:rPr lang="es-MX" sz="2800" b="1" dirty="0">
                <a:solidFill>
                  <a:schemeClr val="bg1"/>
                </a:solidFill>
                <a:latin typeface="Arial" panose="020B0604020202020204" pitchFamily="34" charset="0"/>
                <a:cs typeface="Arial" panose="020B0604020202020204" pitchFamily="34" charset="0"/>
              </a:rPr>
              <a:t>Clientes (95 puntos)</a:t>
            </a:r>
          </a:p>
          <a:p>
            <a:r>
              <a:rPr lang="es-MX" sz="2200" b="1" dirty="0">
                <a:solidFill>
                  <a:schemeClr val="bg1"/>
                </a:solidFill>
                <a:latin typeface="Arial" panose="020B0604020202020204" pitchFamily="34" charset="0"/>
                <a:cs typeface="Arial" panose="020B0604020202020204" pitchFamily="34" charset="0"/>
              </a:rPr>
              <a:t>Esta categoría le pregunta cómo comprometer a los clientes para el éxito en el mercado a largo plazo, incluida la forma en que escucha la voz del cliente, atiende y supera las expectativas de los clientes y construye relaciones con los clientes.</a:t>
            </a:r>
          </a:p>
          <a:p>
            <a:r>
              <a:rPr lang="es-MX" sz="2200" b="1" dirty="0">
                <a:solidFill>
                  <a:schemeClr val="bg1"/>
                </a:solidFill>
                <a:latin typeface="Arial" panose="020B0604020202020204" pitchFamily="34" charset="0"/>
                <a:cs typeface="Arial" panose="020B0604020202020204" pitchFamily="34" charset="0"/>
              </a:rPr>
              <a:t>La categoría enfatiza el compromiso del cliente como un resultado importante de una estrategia global de aprendizaje y excelencia en el desempeño. Los resultados de satisfacción e insatisfacción de sus clientes proporcionan información vital para comprender a sus clientes y al mercado</a:t>
            </a:r>
            <a:endParaRPr lang="es-MX" sz="2200" b="1" i="0"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0896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1026" name="Picture 2" descr="Imagen relacionada">
            <a:extLst>
              <a:ext uri="{FF2B5EF4-FFF2-40B4-BE49-F238E27FC236}">
                <a16:creationId xmlns:a16="http://schemas.microsoft.com/office/drawing/2014/main" id="{C8E50619-A479-4BEF-B772-3EF4E48B9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6573"/>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4D98E542-5F24-456B-A478-7DE5DF2E1956}"/>
              </a:ext>
            </a:extLst>
          </p:cNvPr>
          <p:cNvSpPr/>
          <p:nvPr/>
        </p:nvSpPr>
        <p:spPr>
          <a:xfrm>
            <a:off x="152399" y="796573"/>
            <a:ext cx="8739809" cy="1631216"/>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3.1 Voz del cliente (40 </a:t>
            </a:r>
            <a:r>
              <a:rPr lang="es-MX" sz="2000" b="1" dirty="0" err="1">
                <a:latin typeface="Arial" panose="020B0604020202020204" pitchFamily="34" charset="0"/>
                <a:cs typeface="Arial" panose="020B0604020202020204" pitchFamily="34" charset="0"/>
              </a:rPr>
              <a:t>pts</a:t>
            </a:r>
            <a:r>
              <a:rPr lang="es-MX" sz="2000" b="1" dirty="0">
                <a:latin typeface="Arial" panose="020B0604020202020204" pitchFamily="34" charset="0"/>
                <a:cs typeface="Arial" panose="020B0604020202020204" pitchFamily="34" charset="0"/>
              </a:rPr>
              <a:t>)</a:t>
            </a:r>
          </a:p>
          <a:p>
            <a:r>
              <a:rPr lang="es-MX" sz="2000" dirty="0">
                <a:latin typeface="Arial" panose="020B0604020202020204" pitchFamily="34" charset="0"/>
                <a:cs typeface="Arial" panose="020B0604020202020204" pitchFamily="34" charset="0"/>
              </a:rPr>
              <a:t>Propósito</a:t>
            </a:r>
          </a:p>
          <a:p>
            <a:pPr algn="just"/>
            <a:r>
              <a:rPr lang="es-MX" sz="2000" dirty="0">
                <a:latin typeface="Arial" panose="020B0604020202020204" pitchFamily="34" charset="0"/>
                <a:cs typeface="Arial" panose="020B0604020202020204" pitchFamily="34" charset="0"/>
              </a:rPr>
              <a:t>Este elemento pregunta acerca de sus procesos para escuchar a sus clientes y determinar su satisfacción e insatisfacción. El objetivo es capturar información significativa para superar las expectativas de sus clientes</a:t>
            </a:r>
            <a:endParaRPr lang="es-MX" sz="2000" b="0" i="0" dirty="0">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CD4E0184-4DE5-434F-9D88-680DDEA4E727}"/>
              </a:ext>
            </a:extLst>
          </p:cNvPr>
          <p:cNvSpPr/>
          <p:nvPr/>
        </p:nvSpPr>
        <p:spPr>
          <a:xfrm>
            <a:off x="76199" y="2747088"/>
            <a:ext cx="8991601" cy="2862322"/>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3.2 Compromiso con el cliente ( 45 </a:t>
            </a:r>
            <a:r>
              <a:rPr lang="es-MX" sz="2000" b="1" dirty="0" err="1">
                <a:latin typeface="Arial" panose="020B0604020202020204" pitchFamily="34" charset="0"/>
                <a:cs typeface="Arial" panose="020B0604020202020204" pitchFamily="34" charset="0"/>
              </a:rPr>
              <a:t>pts</a:t>
            </a:r>
            <a:r>
              <a:rPr lang="es-MX" sz="2000" b="1" dirty="0">
                <a:latin typeface="Arial" panose="020B0604020202020204" pitchFamily="34" charset="0"/>
                <a:cs typeface="Arial" panose="020B0604020202020204" pitchFamily="34" charset="0"/>
              </a:rPr>
              <a:t>)</a:t>
            </a:r>
          </a:p>
          <a:p>
            <a:r>
              <a:rPr lang="es-MX" sz="2000" dirty="0">
                <a:latin typeface="Arial" panose="020B0604020202020204" pitchFamily="34" charset="0"/>
                <a:cs typeface="Arial" panose="020B0604020202020204" pitchFamily="34" charset="0"/>
              </a:rPr>
              <a:t>Propósito</a:t>
            </a:r>
          </a:p>
          <a:p>
            <a:pPr algn="just"/>
            <a:r>
              <a:rPr lang="es-MX" sz="2000" dirty="0">
                <a:latin typeface="Arial" panose="020B0604020202020204" pitchFamily="34" charset="0"/>
                <a:cs typeface="Arial" panose="020B0604020202020204" pitchFamily="34" charset="0"/>
              </a:rPr>
              <a:t>Este elemento pregunta acerca de sus procesos para determinar y personalizar las ofertas de productos que sirven a sus clientes y mercados; para permitir a los clientes buscar información y apoyo; y para la identificación de grupos de clientes y segmentos de mercado. El elemento también le pregunta cómo establecer relaciones con sus clientes y cómo gestionar las quejas. El objetivo de estos esfuerzos es mejorar el marketing, crear una cultura más centrada en el cliente y mejorar la lealtad del cliente.</a:t>
            </a:r>
            <a:endParaRPr lang="es-MX" sz="20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13092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BB4E1B-39C2-4A11-85BB-7E6876A2C493}"/>
              </a:ext>
            </a:extLst>
          </p:cNvPr>
          <p:cNvSpPr>
            <a:spLocks noGrp="1"/>
          </p:cNvSpPr>
          <p:nvPr>
            <p:ph type="title"/>
          </p:nvPr>
        </p:nvSpPr>
        <p:spPr/>
        <p:txBody>
          <a:bodyPr/>
          <a:lstStyle/>
          <a:p>
            <a:r>
              <a:rPr lang="es-MX" dirty="0"/>
              <a:t>PREMIO BALDRIGE</a:t>
            </a:r>
          </a:p>
        </p:txBody>
      </p:sp>
      <p:pic>
        <p:nvPicPr>
          <p:cNvPr id="2050" name="Picture 2" descr="Resultado de imagen para medicion analisis y mejora">
            <a:extLst>
              <a:ext uri="{FF2B5EF4-FFF2-40B4-BE49-F238E27FC236}">
                <a16:creationId xmlns:a16="http://schemas.microsoft.com/office/drawing/2014/main" id="{FAF4CD81-FE87-4753-A076-7019143CD7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85123"/>
            <a:ext cx="9144000" cy="520419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829AA33B-7ABA-4FDA-8D79-9B45129CED5F}"/>
              </a:ext>
            </a:extLst>
          </p:cNvPr>
          <p:cNvSpPr/>
          <p:nvPr/>
        </p:nvSpPr>
        <p:spPr>
          <a:xfrm>
            <a:off x="139148" y="785123"/>
            <a:ext cx="9004852" cy="5001369"/>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Medición, Análisis y Gestión del Conocimiento (Categoría 4)</a:t>
            </a:r>
          </a:p>
          <a:p>
            <a:endParaRPr lang="es-MX" sz="2200" dirty="0">
              <a:latin typeface="Arial" panose="020B0604020202020204" pitchFamily="34" charset="0"/>
              <a:cs typeface="Arial" panose="020B0604020202020204" pitchFamily="34" charset="0"/>
            </a:endParaRPr>
          </a:p>
          <a:p>
            <a:pPr algn="just"/>
            <a:r>
              <a:rPr lang="es-MX" sz="2100" dirty="0">
                <a:latin typeface="Arial" panose="020B0604020202020204" pitchFamily="34" charset="0"/>
                <a:cs typeface="Arial" panose="020B0604020202020204" pitchFamily="34" charset="0"/>
              </a:rPr>
              <a:t>En los términos más simples, la categoría 4 es el "centro del cerebro" para la alineación de sus operaciones con sus objetivos estratégicos. </a:t>
            </a:r>
          </a:p>
          <a:p>
            <a:pPr algn="just"/>
            <a:endParaRPr lang="es-MX" sz="2100" dirty="0">
              <a:latin typeface="Arial" panose="020B0604020202020204" pitchFamily="34" charset="0"/>
              <a:cs typeface="Arial" panose="020B0604020202020204" pitchFamily="34" charset="0"/>
            </a:endParaRPr>
          </a:p>
          <a:p>
            <a:pPr algn="just"/>
            <a:r>
              <a:rPr lang="es-MX" sz="2100" dirty="0">
                <a:latin typeface="Arial" panose="020B0604020202020204" pitchFamily="34" charset="0"/>
                <a:cs typeface="Arial" panose="020B0604020202020204" pitchFamily="34" charset="0"/>
              </a:rPr>
              <a:t>Es el punto principal dentro de los Criterios para toda la información clave sobre cómo medir, analizar y mejorar efectivamente el rendimiento y administrar el conocimiento de la organización para impulsar la mejora, la innovación y la competitividad de la organización. </a:t>
            </a:r>
          </a:p>
          <a:p>
            <a:pPr algn="just"/>
            <a:endParaRPr lang="es-MX" sz="2100" dirty="0">
              <a:latin typeface="Arial" panose="020B0604020202020204" pitchFamily="34" charset="0"/>
              <a:cs typeface="Arial" panose="020B0604020202020204" pitchFamily="34" charset="0"/>
            </a:endParaRPr>
          </a:p>
          <a:p>
            <a:pPr algn="just"/>
            <a:r>
              <a:rPr lang="es-MX" sz="2100" dirty="0">
                <a:latin typeface="Arial" panose="020B0604020202020204" pitchFamily="34" charset="0"/>
                <a:cs typeface="Arial" panose="020B0604020202020204" pitchFamily="34" charset="0"/>
              </a:rPr>
              <a:t>Es fundamental para este uso de los datos y la información su calidad y disponibilidad. Además, dado que la información, el análisis y la gestión del conocimiento pueden ser en sí mismos fuentes primarias de ventaja competitiva y crecimiento de la productividad, esta categoría también incluye tales consideraciones estratégicas.</a:t>
            </a:r>
            <a:endParaRPr lang="es-MX" sz="2100" b="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00995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2CCD27-A70E-4716-B998-47AD03D9BC0E}"/>
              </a:ext>
            </a:extLst>
          </p:cNvPr>
          <p:cNvSpPr>
            <a:spLocks noGrp="1"/>
          </p:cNvSpPr>
          <p:nvPr>
            <p:ph type="title"/>
          </p:nvPr>
        </p:nvSpPr>
        <p:spPr>
          <a:xfrm>
            <a:off x="3672669" y="1"/>
            <a:ext cx="5471331" cy="745588"/>
          </a:xfrm>
        </p:spPr>
        <p:txBody>
          <a:bodyPr/>
          <a:lstStyle/>
          <a:p>
            <a:r>
              <a:rPr lang="es-MX" dirty="0"/>
              <a:t>PREMIO BALDRIGE</a:t>
            </a:r>
          </a:p>
        </p:txBody>
      </p:sp>
      <p:sp>
        <p:nvSpPr>
          <p:cNvPr id="3" name="Marcador de texto 2">
            <a:extLst>
              <a:ext uri="{FF2B5EF4-FFF2-40B4-BE49-F238E27FC236}">
                <a16:creationId xmlns:a16="http://schemas.microsoft.com/office/drawing/2014/main" id="{B60C2302-CFDB-4AAE-8C6B-27B480E97285}"/>
              </a:ext>
            </a:extLst>
          </p:cNvPr>
          <p:cNvSpPr>
            <a:spLocks noGrp="1"/>
          </p:cNvSpPr>
          <p:nvPr>
            <p:ph type="body" idx="1"/>
          </p:nvPr>
        </p:nvSpPr>
        <p:spPr>
          <a:xfrm>
            <a:off x="3273286" y="2161327"/>
            <a:ext cx="5640297" cy="4164036"/>
          </a:xfrm>
        </p:spPr>
        <p:txBody>
          <a:bodyPr>
            <a:noAutofit/>
          </a:bodyPr>
          <a:lstStyle/>
          <a:p>
            <a:r>
              <a:rPr lang="es-MX" sz="1800" b="1" dirty="0">
                <a:solidFill>
                  <a:schemeClr val="bg1"/>
                </a:solidFill>
                <a:latin typeface="Arial" panose="020B0604020202020204" pitchFamily="34" charset="0"/>
                <a:cs typeface="Arial" panose="020B0604020202020204" pitchFamily="34" charset="0"/>
              </a:rPr>
              <a:t>4.1 Medición, análisis y mejora del desempeño organizacional</a:t>
            </a:r>
          </a:p>
          <a:p>
            <a:r>
              <a:rPr lang="es-MX" sz="1800" dirty="0">
                <a:solidFill>
                  <a:schemeClr val="bg1"/>
                </a:solidFill>
                <a:latin typeface="Arial" panose="020B0604020202020204" pitchFamily="34" charset="0"/>
                <a:cs typeface="Arial" panose="020B0604020202020204" pitchFamily="34" charset="0"/>
              </a:rPr>
              <a:t>Propósito</a:t>
            </a:r>
          </a:p>
          <a:p>
            <a:pPr algn="just"/>
            <a:r>
              <a:rPr lang="es-MX" sz="1800" dirty="0">
                <a:solidFill>
                  <a:schemeClr val="bg1"/>
                </a:solidFill>
                <a:latin typeface="Arial" panose="020B0604020202020204" pitchFamily="34" charset="0"/>
                <a:cs typeface="Arial" panose="020B0604020202020204" pitchFamily="34" charset="0"/>
              </a:rPr>
              <a:t>Este elemento le pregunta cómo selecciona y utiliza los datos y la información para medir, analizar y revisar el rendimiento en apoyo de la planificación organizativa y la mejora del rendimiento. </a:t>
            </a:r>
          </a:p>
          <a:p>
            <a:pPr algn="just"/>
            <a:r>
              <a:rPr lang="es-MX" sz="1800" dirty="0">
                <a:solidFill>
                  <a:schemeClr val="bg1"/>
                </a:solidFill>
                <a:latin typeface="Arial" panose="020B0604020202020204" pitchFamily="34" charset="0"/>
                <a:cs typeface="Arial" panose="020B0604020202020204" pitchFamily="34" charset="0"/>
              </a:rPr>
              <a:t>El elemento sirve como un punto central de recopilación y análisis en un sistema integrado de gestión y medición del rendimiento que se basa en datos e información financieros y no financieros. </a:t>
            </a:r>
          </a:p>
          <a:p>
            <a:pPr algn="just"/>
            <a:r>
              <a:rPr lang="es-MX" sz="1800" dirty="0">
                <a:solidFill>
                  <a:schemeClr val="bg1"/>
                </a:solidFill>
                <a:latin typeface="Arial" panose="020B0604020202020204" pitchFamily="34" charset="0"/>
                <a:cs typeface="Arial" panose="020B0604020202020204" pitchFamily="34" charset="0"/>
              </a:rPr>
              <a:t>El objetivo de la medición, el análisis, la revisión y la mejora del rendimiento es guiar la gestión de su proceso hacia el logro de resultados organizacionales clave y objetivos estratégicos, anticiparse y responder a cambios organizativos o externos rápidos o inesperados, e identificar las mejores prácticas para compartir.</a:t>
            </a:r>
          </a:p>
          <a:p>
            <a:endParaRPr lang="es-MX" sz="1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32972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F4954E-7142-4FE3-8FCB-AD02896DCBA0}"/>
              </a:ext>
            </a:extLst>
          </p:cNvPr>
          <p:cNvSpPr>
            <a:spLocks noGrp="1"/>
          </p:cNvSpPr>
          <p:nvPr>
            <p:ph type="title"/>
          </p:nvPr>
        </p:nvSpPr>
        <p:spPr>
          <a:xfrm>
            <a:off x="0" y="273050"/>
            <a:ext cx="3465513" cy="1162050"/>
          </a:xfrm>
        </p:spPr>
        <p:txBody>
          <a:bodyPr>
            <a:noAutofit/>
          </a:bodyPr>
          <a:lstStyle/>
          <a:p>
            <a:r>
              <a:rPr lang="es-MX" sz="2400" dirty="0"/>
              <a:t>4.2 Información y gestión del conocimiento</a:t>
            </a:r>
          </a:p>
        </p:txBody>
      </p:sp>
      <p:sp>
        <p:nvSpPr>
          <p:cNvPr id="3" name="Marcador de contenido 2">
            <a:extLst>
              <a:ext uri="{FF2B5EF4-FFF2-40B4-BE49-F238E27FC236}">
                <a16:creationId xmlns:a16="http://schemas.microsoft.com/office/drawing/2014/main" id="{E8E87F07-D66D-4B30-A6BD-52E339811E39}"/>
              </a:ext>
            </a:extLst>
          </p:cNvPr>
          <p:cNvSpPr>
            <a:spLocks noGrp="1"/>
          </p:cNvSpPr>
          <p:nvPr>
            <p:ph idx="1"/>
          </p:nvPr>
        </p:nvSpPr>
        <p:spPr/>
        <p:txBody>
          <a:bodyPr>
            <a:normAutofit fontScale="92500"/>
          </a:bodyPr>
          <a:lstStyle/>
          <a:p>
            <a:r>
              <a:rPr lang="es-MX" dirty="0"/>
              <a:t>Propósito</a:t>
            </a:r>
          </a:p>
          <a:p>
            <a:pPr algn="just"/>
            <a:r>
              <a:rPr lang="es-MX" dirty="0"/>
              <a:t>Este elemento le pregunta cómo construir y administrar los activos de conocimiento de su organización y garantizar la calidad y disponibilidad de datos e información. El objetivo de este artículo es mejorar la eficacia y la eficacia de la organización y estimular la innovación</a:t>
            </a:r>
          </a:p>
          <a:p>
            <a:endParaRPr lang="es-MX" dirty="0"/>
          </a:p>
        </p:txBody>
      </p:sp>
      <p:pic>
        <p:nvPicPr>
          <p:cNvPr id="3074" name="Picture 2" descr="Resultado de imagen para informacion">
            <a:extLst>
              <a:ext uri="{FF2B5EF4-FFF2-40B4-BE49-F238E27FC236}">
                <a16:creationId xmlns:a16="http://schemas.microsoft.com/office/drawing/2014/main" id="{8DC8FC8B-7A0F-42EC-8EF3-36C7D3582B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435099"/>
            <a:ext cx="3465512" cy="4554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3808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A8D9E529-C9C7-43D2-92D2-9D21AB2FAE16}"/>
              </a:ext>
            </a:extLst>
          </p:cNvPr>
          <p:cNvSpPr>
            <a:spLocks noGrp="1"/>
          </p:cNvSpPr>
          <p:nvPr>
            <p:ph type="body" sz="half" idx="2"/>
          </p:nvPr>
        </p:nvSpPr>
        <p:spPr>
          <a:xfrm>
            <a:off x="440634" y="990600"/>
            <a:ext cx="4316895" cy="4572000"/>
          </a:xfrm>
        </p:spPr>
        <p:txBody>
          <a:bodyPr>
            <a:normAutofit fontScale="85000" lnSpcReduction="20000"/>
          </a:bodyPr>
          <a:lstStyle/>
          <a:p>
            <a:pPr algn="just">
              <a:lnSpc>
                <a:spcPct val="150000"/>
              </a:lnSpc>
            </a:pPr>
            <a:r>
              <a:rPr lang="es-MX" sz="2800" b="1" dirty="0"/>
              <a:t>Mano de obra (95 puntos)</a:t>
            </a:r>
          </a:p>
          <a:p>
            <a:pPr algn="just">
              <a:lnSpc>
                <a:spcPct val="150000"/>
              </a:lnSpc>
            </a:pPr>
            <a:r>
              <a:rPr lang="es-MX" sz="2800" dirty="0"/>
              <a:t>Esta categoría aborda las prácticas clave de la fuerza laboral, aquellas dirigidas a crear y mantener un entorno de alto rendimiento y comprometer a su fuerza laboral para permitirle a ella y a su organización adaptarse al cambio y tener éxito.</a:t>
            </a:r>
          </a:p>
          <a:p>
            <a:endParaRPr lang="es-MX" dirty="0"/>
          </a:p>
        </p:txBody>
      </p:sp>
      <p:sp>
        <p:nvSpPr>
          <p:cNvPr id="5" name="Título 4">
            <a:extLst>
              <a:ext uri="{FF2B5EF4-FFF2-40B4-BE49-F238E27FC236}">
                <a16:creationId xmlns:a16="http://schemas.microsoft.com/office/drawing/2014/main" id="{B094130C-85BB-46D5-B636-0BB49BE1648D}"/>
              </a:ext>
            </a:extLst>
          </p:cNvPr>
          <p:cNvSpPr>
            <a:spLocks noGrp="1"/>
          </p:cNvSpPr>
          <p:nvPr>
            <p:ph type="title"/>
          </p:nvPr>
        </p:nvSpPr>
        <p:spPr>
          <a:xfrm>
            <a:off x="5529824" y="119269"/>
            <a:ext cx="3397334" cy="627864"/>
          </a:xfrm>
        </p:spPr>
        <p:txBody>
          <a:bodyPr/>
          <a:lstStyle/>
          <a:p>
            <a:r>
              <a:rPr lang="es-MX" dirty="0"/>
              <a:t>PREMIO BALDRIGE</a:t>
            </a:r>
          </a:p>
        </p:txBody>
      </p:sp>
      <p:pic>
        <p:nvPicPr>
          <p:cNvPr id="4098" name="Picture 2" descr="Imagen relacionada">
            <a:extLst>
              <a:ext uri="{FF2B5EF4-FFF2-40B4-BE49-F238E27FC236}">
                <a16:creationId xmlns:a16="http://schemas.microsoft.com/office/drawing/2014/main" id="{71F39B58-8E1E-45CA-BAF8-D665515080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295" y="1133475"/>
            <a:ext cx="4187686" cy="4135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875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D2899E41-56D3-402D-AA3C-6170BF01A4F7}"/>
              </a:ext>
            </a:extLst>
          </p:cNvPr>
          <p:cNvSpPr>
            <a:spLocks noGrp="1"/>
          </p:cNvSpPr>
          <p:nvPr>
            <p:ph sz="half" idx="1"/>
          </p:nvPr>
        </p:nvSpPr>
        <p:spPr>
          <a:xfrm>
            <a:off x="4572000" y="907774"/>
            <a:ext cx="4465982" cy="5042451"/>
          </a:xfrm>
        </p:spPr>
        <p:txBody>
          <a:bodyPr/>
          <a:lstStyle/>
          <a:p>
            <a:r>
              <a:rPr lang="es-MX" sz="2000" b="1" dirty="0">
                <a:latin typeface="Arial" panose="020B0604020202020204" pitchFamily="34" charset="0"/>
                <a:cs typeface="Arial" panose="020B0604020202020204" pitchFamily="34" charset="0"/>
              </a:rPr>
              <a:t>5.2 Participación laboral (45 </a:t>
            </a:r>
            <a:r>
              <a:rPr lang="es-MX" sz="2000" b="1" dirty="0" err="1">
                <a:latin typeface="Arial" panose="020B0604020202020204" pitchFamily="34" charset="0"/>
                <a:cs typeface="Arial" panose="020B0604020202020204" pitchFamily="34" charset="0"/>
              </a:rPr>
              <a:t>pts</a:t>
            </a:r>
            <a:r>
              <a:rPr lang="es-MX" sz="2000" b="1" dirty="0">
                <a:latin typeface="Arial" panose="020B0604020202020204" pitchFamily="34" charset="0"/>
                <a:cs typeface="Arial" panose="020B0604020202020204" pitchFamily="34" charset="0"/>
              </a:rPr>
              <a:t>)</a:t>
            </a:r>
          </a:p>
          <a:p>
            <a:r>
              <a:rPr lang="es-MX" sz="2000" dirty="0">
                <a:latin typeface="Arial" panose="020B0604020202020204" pitchFamily="34" charset="0"/>
                <a:cs typeface="Arial" panose="020B0604020202020204" pitchFamily="34" charset="0"/>
              </a:rPr>
              <a:t>Propósito</a:t>
            </a:r>
          </a:p>
          <a:p>
            <a:pPr algn="just"/>
            <a:r>
              <a:rPr lang="es-MX" sz="2000" dirty="0">
                <a:latin typeface="Arial" panose="020B0604020202020204" pitchFamily="34" charset="0"/>
                <a:cs typeface="Arial" panose="020B0604020202020204" pitchFamily="34" charset="0"/>
              </a:rPr>
              <a:t>Este elemento pregunta acerca de sus sistemas para administrar el desempeño de la fuerza laboral y desarrollar a los miembros de su fuerza laboral para habilitarlos y alentarlos a todos a contribuir de manera efectiva y de la mejor manera posible. El objetivo de estos sistemas es fomentar el alto rendimiento, abordar sus competencias básicas y ayudar a cumplir sus planes de acción y asegurar el éxito de su organización ahora y en el futuro</a:t>
            </a:r>
          </a:p>
          <a:p>
            <a:endParaRPr lang="es-MX" dirty="0"/>
          </a:p>
        </p:txBody>
      </p:sp>
      <p:sp>
        <p:nvSpPr>
          <p:cNvPr id="4" name="Título 3">
            <a:extLst>
              <a:ext uri="{FF2B5EF4-FFF2-40B4-BE49-F238E27FC236}">
                <a16:creationId xmlns:a16="http://schemas.microsoft.com/office/drawing/2014/main" id="{00D35CC5-686C-4AB6-AE28-15E94942E1AD}"/>
              </a:ext>
            </a:extLst>
          </p:cNvPr>
          <p:cNvSpPr>
            <a:spLocks noGrp="1"/>
          </p:cNvSpPr>
          <p:nvPr>
            <p:ph type="title"/>
          </p:nvPr>
        </p:nvSpPr>
        <p:spPr/>
        <p:txBody>
          <a:bodyPr/>
          <a:lstStyle/>
          <a:p>
            <a:r>
              <a:rPr lang="es-MX" dirty="0"/>
              <a:t>PREMIO BALDRIGE</a:t>
            </a:r>
          </a:p>
        </p:txBody>
      </p:sp>
      <p:sp>
        <p:nvSpPr>
          <p:cNvPr id="5" name="Marcador de texto 1">
            <a:extLst>
              <a:ext uri="{FF2B5EF4-FFF2-40B4-BE49-F238E27FC236}">
                <a16:creationId xmlns:a16="http://schemas.microsoft.com/office/drawing/2014/main" id="{1237A6EB-3E56-4348-8C7C-80F36D49E22A}"/>
              </a:ext>
            </a:extLst>
          </p:cNvPr>
          <p:cNvSpPr txBox="1">
            <a:spLocks/>
          </p:cNvSpPr>
          <p:nvPr/>
        </p:nvSpPr>
        <p:spPr>
          <a:xfrm>
            <a:off x="53009" y="685800"/>
            <a:ext cx="4359963" cy="5039139"/>
          </a:xfrm>
          <a:prstGeom prst="rect">
            <a:avLst/>
          </a:prstGeom>
        </p:spPr>
        <p:txBody>
          <a:bodyPr vert="horz" lIns="91440" tIns="45720" rIns="91440" bIns="45720" rtlCol="0">
            <a:normAutofit fontScale="70000" lnSpcReduction="20000"/>
          </a:bodyPr>
          <a:lstStyle>
            <a:lvl1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1pPr>
            <a:lvl2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2pPr>
            <a:lvl3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3pPr>
            <a:lvl4pPr marL="0" indent="0" algn="l" defTabSz="914400" rtl="0" eaLnBrk="1" latinLnBrk="0" hangingPunct="1">
              <a:spcBef>
                <a:spcPct val="20000"/>
              </a:spcBef>
              <a:buFontTx/>
              <a:buNone/>
              <a:defRPr lang="en-US" sz="1600" b="0" kern="1200" dirty="0" smtClean="0">
                <a:ln w="6350">
                  <a:noFill/>
                </a:ln>
                <a:solidFill>
                  <a:schemeClr val="bg1"/>
                </a:solidFill>
                <a:effectLst>
                  <a:outerShdw blurRad="50800" dist="38100" dir="2700000" algn="tl" rotWithShape="0">
                    <a:prstClr val="black">
                      <a:alpha val="40000"/>
                    </a:prstClr>
                  </a:outerShdw>
                </a:effectLst>
                <a:latin typeface="+mn-lt"/>
                <a:ea typeface="+mn-ea"/>
                <a:cs typeface="+mn-cs"/>
              </a:defRPr>
            </a:lvl4pPr>
            <a:lvl5pPr marL="0" indent="0" algn="l" defTabSz="914400" rtl="0" eaLnBrk="1" latinLnBrk="0" hangingPunct="1">
              <a:spcBef>
                <a:spcPct val="20000"/>
              </a:spcBef>
              <a:buFontTx/>
              <a:buNone/>
              <a:defRPr lang="en-US" sz="1600" b="0" kern="1200" dirty="0">
                <a:ln w="6350">
                  <a:noFill/>
                </a:ln>
                <a:solidFill>
                  <a:schemeClr val="bg1"/>
                </a:solidFill>
                <a:effectLst>
                  <a:outerShdw blurRad="50800" dist="38100" dir="2700000" algn="tl" rotWithShape="0">
                    <a:prstClr val="black">
                      <a:alpha val="4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nSpc>
                <a:spcPct val="150000"/>
              </a:lnSpc>
            </a:pPr>
            <a:r>
              <a:rPr lang="es-MX" sz="2800" b="1" dirty="0">
                <a:latin typeface="Arial" panose="020B0604020202020204" pitchFamily="34" charset="0"/>
                <a:cs typeface="Arial" panose="020B0604020202020204" pitchFamily="34" charset="0"/>
              </a:rPr>
              <a:t>5.1 Entorno laboral (40 </a:t>
            </a:r>
            <a:r>
              <a:rPr lang="es-MX" sz="2800" b="1" dirty="0" err="1">
                <a:latin typeface="Arial" panose="020B0604020202020204" pitchFamily="34" charset="0"/>
                <a:cs typeface="Arial" panose="020B0604020202020204" pitchFamily="34" charset="0"/>
              </a:rPr>
              <a:t>pts</a:t>
            </a:r>
            <a:r>
              <a:rPr lang="es-MX" sz="2800" b="1" dirty="0">
                <a:latin typeface="Arial" panose="020B0604020202020204" pitchFamily="34" charset="0"/>
                <a:cs typeface="Arial" panose="020B0604020202020204" pitchFamily="34" charset="0"/>
              </a:rPr>
              <a:t>)</a:t>
            </a:r>
          </a:p>
          <a:p>
            <a:pPr>
              <a:lnSpc>
                <a:spcPct val="150000"/>
              </a:lnSpc>
            </a:pPr>
            <a:r>
              <a:rPr lang="es-MX" sz="2800" dirty="0">
                <a:latin typeface="Arial" panose="020B0604020202020204" pitchFamily="34" charset="0"/>
                <a:cs typeface="Arial" panose="020B0604020202020204" pitchFamily="34" charset="0"/>
              </a:rPr>
              <a:t>Propósito</a:t>
            </a:r>
          </a:p>
          <a:p>
            <a:pPr algn="just">
              <a:lnSpc>
                <a:spcPct val="150000"/>
              </a:lnSpc>
            </a:pPr>
            <a:r>
              <a:rPr lang="es-MX" sz="2800" dirty="0">
                <a:latin typeface="Arial" panose="020B0604020202020204" pitchFamily="34" charset="0"/>
                <a:cs typeface="Arial" panose="020B0604020202020204" pitchFamily="34" charset="0"/>
              </a:rPr>
              <a:t>Este elemento pregunta sobre la capacidad de su fuerza laboral y sus necesidades de capacidad, cómo satisfacer esas necesidades para cumplir con el trabajo de su organización y cómo garantizar un clima de trabajo favorable. El objetivo es crear un entorno eficaz para realizar su trabajo y apoyar a su fuerza laboral.</a:t>
            </a:r>
          </a:p>
          <a:p>
            <a:endParaRPr lang="es-MX" dirty="0"/>
          </a:p>
        </p:txBody>
      </p:sp>
    </p:spTree>
    <p:extLst>
      <p:ext uri="{BB962C8B-B14F-4D97-AF65-F5344CB8AC3E}">
        <p14:creationId xmlns:p14="http://schemas.microsoft.com/office/powerpoint/2010/main" val="656152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9" name="Título 2">
            <a:extLst>
              <a:ext uri="{FF2B5EF4-FFF2-40B4-BE49-F238E27FC236}">
                <a16:creationId xmlns:a16="http://schemas.microsoft.com/office/drawing/2014/main" id="{C777D50E-970C-4949-B11E-4E7BFB4D1153}"/>
              </a:ext>
            </a:extLst>
          </p:cNvPr>
          <p:cNvSpPr txBox="1">
            <a:spLocks/>
          </p:cNvSpPr>
          <p:nvPr/>
        </p:nvSpPr>
        <p:spPr>
          <a:xfrm>
            <a:off x="1087089" y="226829"/>
            <a:ext cx="7177953" cy="1388796"/>
          </a:xfrm>
          <a:prstGeom prst="rect">
            <a:avLst/>
          </a:prstGeom>
          <a:noFill/>
          <a:ln>
            <a:noFill/>
          </a:ln>
        </p:spPr>
        <p:txBody>
          <a:bodyPr spcFirstLastPara="1" wrap="square" lIns="121900" tIns="121900" rIns="121900" bIns="121900"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9pPr>
          </a:lstStyle>
          <a:p>
            <a:pPr algn="ctr"/>
            <a:r>
              <a:rPr lang="es-MX" sz="5333" b="1" dirty="0"/>
              <a:t>Objetivo específico</a:t>
            </a:r>
          </a:p>
        </p:txBody>
      </p:sp>
      <p:sp>
        <p:nvSpPr>
          <p:cNvPr id="10" name="Marcador de contenido 1">
            <a:extLst>
              <a:ext uri="{FF2B5EF4-FFF2-40B4-BE49-F238E27FC236}">
                <a16:creationId xmlns:a16="http://schemas.microsoft.com/office/drawing/2014/main" id="{B7CBD2E2-5FF4-473B-95F8-2BEF7E4CF25E}"/>
              </a:ext>
            </a:extLst>
          </p:cNvPr>
          <p:cNvSpPr txBox="1">
            <a:spLocks/>
          </p:cNvSpPr>
          <p:nvPr/>
        </p:nvSpPr>
        <p:spPr>
          <a:xfrm>
            <a:off x="626021" y="1348338"/>
            <a:ext cx="8198679" cy="3317359"/>
          </a:xfrm>
          <a:prstGeom prst="rect">
            <a:avLst/>
          </a:prstGeom>
          <a:noFill/>
          <a:ln>
            <a:noFill/>
          </a:ln>
        </p:spPr>
        <p:txBody>
          <a:bodyPr spcFirstLastPara="1" wrap="square" lIns="121900" tIns="121900" rIns="121900" bIns="121900" anchor="ctr" anchorCtr="0"/>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rgbClr val="222222"/>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rgbClr val="222222"/>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1800" b="0" i="0" u="none" strike="noStrike" cap="none">
                <a:solidFill>
                  <a:srgbClr val="222222"/>
                </a:solidFill>
                <a:latin typeface="Roboto"/>
                <a:ea typeface="Roboto"/>
                <a:cs typeface="Roboto"/>
                <a:sym typeface="Roboto"/>
              </a:defRPr>
            </a:lvl9pPr>
          </a:lstStyle>
          <a:p>
            <a:pPr marL="0" indent="0" algn="just"/>
            <a:endParaRPr lang="es-MX" sz="2400" dirty="0"/>
          </a:p>
          <a:p>
            <a:pPr marL="0" indent="0" algn="just"/>
            <a:endParaRPr lang="es-MX" sz="2400" dirty="0"/>
          </a:p>
          <a:p>
            <a:pPr marL="457189" indent="-457189" algn="just">
              <a:buFont typeface="Arial" panose="020B0604020202020204" pitchFamily="34" charset="0"/>
              <a:buChar char="•"/>
            </a:pPr>
            <a:endParaRPr lang="es-MX" sz="2400" dirty="0"/>
          </a:p>
          <a:p>
            <a:pPr marL="50799" indent="0" algn="just"/>
            <a:r>
              <a:rPr lang="es-MX" sz="2400" dirty="0"/>
              <a:t>El alumno será capaz de: </a:t>
            </a:r>
          </a:p>
          <a:p>
            <a:pPr algn="just">
              <a:buFont typeface="Arial" panose="020B0604020202020204" pitchFamily="34" charset="0"/>
              <a:buChar char="•"/>
            </a:pPr>
            <a:r>
              <a:rPr lang="es-MX" sz="2400" dirty="0"/>
              <a:t>Identificar las ventajas y beneficios que ofrece el participar y ganar en el premio Malcolm Baldrige</a:t>
            </a:r>
          </a:p>
          <a:p>
            <a:pPr algn="just">
              <a:buFont typeface="Arial" panose="020B0604020202020204" pitchFamily="34" charset="0"/>
              <a:buChar char="•"/>
            </a:pPr>
            <a:endParaRPr lang="es-MX" sz="2400" dirty="0"/>
          </a:p>
          <a:p>
            <a:pPr algn="just">
              <a:buFont typeface="Arial" panose="020B0604020202020204" pitchFamily="34" charset="0"/>
              <a:buChar char="•"/>
            </a:pPr>
            <a:r>
              <a:rPr lang="es-MX" sz="2400" dirty="0"/>
              <a:t>Identificar los requisitos, categoría, criterios y proceso de evaluación del premio Malcolm Baldrige, que le permitan establecer si una empresa esta cumple con lo solicitado para ser aceptada y concursar para obtener el premio.</a:t>
            </a:r>
          </a:p>
          <a:p>
            <a:pPr algn="just">
              <a:buFont typeface="Arial" panose="020B0604020202020204" pitchFamily="34" charset="0"/>
              <a:buChar char="•"/>
            </a:pPr>
            <a:endParaRPr lang="es-MX" sz="2400" dirty="0"/>
          </a:p>
        </p:txBody>
      </p:sp>
      <p:sp>
        <p:nvSpPr>
          <p:cNvPr id="11" name="Google Shape;160;p19">
            <a:extLst>
              <a:ext uri="{FF2B5EF4-FFF2-40B4-BE49-F238E27FC236}">
                <a16:creationId xmlns:a16="http://schemas.microsoft.com/office/drawing/2014/main" id="{6CA1A7D0-5AAC-49F5-8228-A13B22B0A52F}"/>
              </a:ext>
            </a:extLst>
          </p:cNvPr>
          <p:cNvSpPr txBox="1">
            <a:spLocks/>
          </p:cNvSpPr>
          <p:nvPr/>
        </p:nvSpPr>
        <p:spPr>
          <a:xfrm>
            <a:off x="8328393" y="6523187"/>
            <a:ext cx="496307" cy="334813"/>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fld id="{00000000-1234-1234-1234-123412341234}" type="slidenum">
              <a:rPr lang="en" sz="1867"/>
              <a:pPr/>
              <a:t>4</a:t>
            </a:fld>
            <a:endParaRPr lang="en" sz="1867" dirty="0"/>
          </a:p>
        </p:txBody>
      </p:sp>
    </p:spTree>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EDD742E-BCB2-4A19-8F19-D1E5057E86A8}"/>
              </a:ext>
            </a:extLst>
          </p:cNvPr>
          <p:cNvSpPr>
            <a:spLocks noGrp="1"/>
          </p:cNvSpPr>
          <p:nvPr>
            <p:ph type="title"/>
          </p:nvPr>
        </p:nvSpPr>
        <p:spPr>
          <a:xfrm>
            <a:off x="0" y="838200"/>
            <a:ext cx="3465513" cy="394252"/>
          </a:xfrm>
        </p:spPr>
        <p:txBody>
          <a:bodyPr>
            <a:noAutofit/>
          </a:bodyPr>
          <a:lstStyle/>
          <a:p>
            <a:br>
              <a:rPr lang="es-MX" sz="2400" dirty="0"/>
            </a:br>
            <a:r>
              <a:rPr lang="es-MX" sz="2400" dirty="0"/>
              <a:t>Operaciones (Categoría 6)</a:t>
            </a:r>
          </a:p>
        </p:txBody>
      </p:sp>
      <p:sp>
        <p:nvSpPr>
          <p:cNvPr id="5" name="Marcador de contenido 4">
            <a:extLst>
              <a:ext uri="{FF2B5EF4-FFF2-40B4-BE49-F238E27FC236}">
                <a16:creationId xmlns:a16="http://schemas.microsoft.com/office/drawing/2014/main" id="{A0ED6416-9A87-4D9D-BC50-247E49D687F3}"/>
              </a:ext>
            </a:extLst>
          </p:cNvPr>
          <p:cNvSpPr>
            <a:spLocks noGrp="1"/>
          </p:cNvSpPr>
          <p:nvPr>
            <p:ph idx="1"/>
          </p:nvPr>
        </p:nvSpPr>
        <p:spPr/>
        <p:txBody>
          <a:bodyPr>
            <a:normAutofit lnSpcReduction="10000"/>
          </a:bodyPr>
          <a:lstStyle/>
          <a:p>
            <a:r>
              <a:rPr lang="es-MX" b="1" dirty="0"/>
              <a:t>6.1 Procesos de trabajo</a:t>
            </a:r>
          </a:p>
          <a:p>
            <a:r>
              <a:rPr lang="es-MX" dirty="0"/>
              <a:t>Propósito</a:t>
            </a:r>
          </a:p>
          <a:p>
            <a:pPr algn="just"/>
            <a:r>
              <a:rPr lang="es-MX" dirty="0"/>
              <a:t>Este elemento pregunta sobre la administración de sus productos clave, sus procesos de trabajo clave y la innovación, con el objetivo de crear valor para sus clientes y lograr el éxito actual y futuro de la organización.</a:t>
            </a:r>
          </a:p>
          <a:p>
            <a:endParaRPr lang="es-MX" dirty="0"/>
          </a:p>
        </p:txBody>
      </p:sp>
      <p:sp>
        <p:nvSpPr>
          <p:cNvPr id="6" name="Marcador de texto 5">
            <a:extLst>
              <a:ext uri="{FF2B5EF4-FFF2-40B4-BE49-F238E27FC236}">
                <a16:creationId xmlns:a16="http://schemas.microsoft.com/office/drawing/2014/main" id="{7B4730BF-0624-4091-8872-BEC17071925A}"/>
              </a:ext>
            </a:extLst>
          </p:cNvPr>
          <p:cNvSpPr>
            <a:spLocks noGrp="1"/>
          </p:cNvSpPr>
          <p:nvPr>
            <p:ph type="body" sz="half" idx="2"/>
          </p:nvPr>
        </p:nvSpPr>
        <p:spPr>
          <a:xfrm>
            <a:off x="125895" y="1232452"/>
            <a:ext cx="3008313" cy="4691063"/>
          </a:xfrm>
        </p:spPr>
        <p:txBody>
          <a:bodyPr>
            <a:normAutofit/>
          </a:bodyPr>
          <a:lstStyle/>
          <a:p>
            <a:pPr algn="just"/>
            <a:r>
              <a:rPr lang="es-MX" sz="2400" dirty="0"/>
              <a:t>Esta categoría le pregunta cómo se enfoca en el trabajo de su organización, el diseño y la entrega de productos, la innovación y la efectividad operativa para lograr el éxito de la organización ahora y en el futuro.</a:t>
            </a:r>
          </a:p>
          <a:p>
            <a:pPr algn="just"/>
            <a:endParaRPr lang="es-MX" sz="2400" dirty="0"/>
          </a:p>
          <a:p>
            <a:pPr algn="just"/>
            <a:endParaRPr lang="es-MX" sz="2400" dirty="0"/>
          </a:p>
        </p:txBody>
      </p:sp>
      <p:sp>
        <p:nvSpPr>
          <p:cNvPr id="7" name="Rectángulo 6">
            <a:extLst>
              <a:ext uri="{FF2B5EF4-FFF2-40B4-BE49-F238E27FC236}">
                <a16:creationId xmlns:a16="http://schemas.microsoft.com/office/drawing/2014/main" id="{2A379D63-9850-4F58-B61D-B8708D61F721}"/>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40456472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2AB69AB-C198-4D88-B0DF-AC12D116E2D8}"/>
              </a:ext>
            </a:extLst>
          </p:cNvPr>
          <p:cNvSpPr/>
          <p:nvPr/>
        </p:nvSpPr>
        <p:spPr>
          <a:xfrm>
            <a:off x="0" y="888819"/>
            <a:ext cx="4863548" cy="4893647"/>
          </a:xfrm>
          <a:prstGeom prst="rect">
            <a:avLst/>
          </a:prstGeom>
        </p:spPr>
        <p:txBody>
          <a:bodyPr wrap="square">
            <a:spAutoFit/>
          </a:bodyPr>
          <a:lstStyle/>
          <a:p>
            <a:pPr algn="just"/>
            <a:r>
              <a:rPr lang="es-MX" sz="2400" b="1" dirty="0">
                <a:solidFill>
                  <a:schemeClr val="bg1"/>
                </a:solidFill>
                <a:latin typeface="Arial" panose="020B0604020202020204" pitchFamily="34" charset="0"/>
                <a:cs typeface="Arial" panose="020B0604020202020204" pitchFamily="34" charset="0"/>
              </a:rPr>
              <a:t>6.2 Efectividad operacional</a:t>
            </a:r>
          </a:p>
          <a:p>
            <a:pPr algn="just"/>
            <a:r>
              <a:rPr lang="es-MX" sz="2400" dirty="0">
                <a:solidFill>
                  <a:schemeClr val="bg1"/>
                </a:solidFill>
                <a:latin typeface="Arial" panose="020B0604020202020204" pitchFamily="34" charset="0"/>
                <a:cs typeface="Arial" panose="020B0604020202020204" pitchFamily="34" charset="0"/>
              </a:rPr>
              <a:t>Propósito</a:t>
            </a:r>
          </a:p>
          <a:p>
            <a:pPr algn="just"/>
            <a:r>
              <a:rPr lang="es-MX" sz="2400" dirty="0">
                <a:solidFill>
                  <a:schemeClr val="bg1"/>
                </a:solidFill>
                <a:latin typeface="Arial" panose="020B0604020202020204" pitchFamily="34" charset="0"/>
                <a:cs typeface="Arial" panose="020B0604020202020204" pitchFamily="34" charset="0"/>
              </a:rPr>
              <a:t>Este elemento le pregunta cómo garantizar operaciones efectivas para tener un entorno de trabajo seguro y entregar valor al cliente. Las operaciones efectivas frecuentemente dependen del control de los costos generales de sus operaciones y del mantenimiento de la confiabilidad, la seguridad y la ciberseguridad de sus sistemas de información.</a:t>
            </a:r>
            <a:endParaRPr lang="es-MX" sz="2400" b="0" i="0" dirty="0">
              <a:solidFill>
                <a:schemeClr val="bg1"/>
              </a:solidFill>
              <a:effectLst/>
              <a:latin typeface="Arial" panose="020B0604020202020204" pitchFamily="34" charset="0"/>
              <a:cs typeface="Arial" panose="020B0604020202020204" pitchFamily="34" charset="0"/>
            </a:endParaRPr>
          </a:p>
        </p:txBody>
      </p:sp>
      <p:pic>
        <p:nvPicPr>
          <p:cNvPr id="6146" name="Picture 2" descr="Resultado de imagen para efectividad laboral">
            <a:extLst>
              <a:ext uri="{FF2B5EF4-FFF2-40B4-BE49-F238E27FC236}">
                <a16:creationId xmlns:a16="http://schemas.microsoft.com/office/drawing/2014/main" id="{7944D368-46E6-44BC-B781-C66F20FC0D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3878" y="2399782"/>
            <a:ext cx="3298610" cy="2058435"/>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6128F140-5AFA-4D6C-98F9-CA5BFA9F2C4B}"/>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1153785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8E0B956-02DF-4CC4-A1B0-AD7B74AF916E}"/>
              </a:ext>
            </a:extLst>
          </p:cNvPr>
          <p:cNvSpPr/>
          <p:nvPr/>
        </p:nvSpPr>
        <p:spPr>
          <a:xfrm>
            <a:off x="0" y="797510"/>
            <a:ext cx="4572000" cy="5262979"/>
          </a:xfrm>
          <a:prstGeom prst="rect">
            <a:avLst/>
          </a:prstGeom>
        </p:spPr>
        <p:txBody>
          <a:bodyPr>
            <a:spAutoFit/>
          </a:bodyPr>
          <a:lstStyle/>
          <a:p>
            <a:r>
              <a:rPr lang="es-MX" sz="2400" b="1" dirty="0">
                <a:solidFill>
                  <a:schemeClr val="bg1"/>
                </a:solidFill>
                <a:latin typeface="Arial" panose="020B0604020202020204" pitchFamily="34" charset="0"/>
                <a:cs typeface="Arial" panose="020B0604020202020204" pitchFamily="34" charset="0"/>
              </a:rPr>
              <a:t>Resultados (450)</a:t>
            </a:r>
          </a:p>
          <a:p>
            <a:pPr algn="just"/>
            <a:r>
              <a:rPr lang="es-MX" sz="2400" dirty="0">
                <a:solidFill>
                  <a:schemeClr val="bg1"/>
                </a:solidFill>
                <a:latin typeface="Arial" panose="020B0604020202020204" pitchFamily="34" charset="0"/>
                <a:cs typeface="Arial" panose="020B0604020202020204" pitchFamily="34" charset="0"/>
              </a:rPr>
              <a:t>Esta categoría proporciona un enfoque de sistemas que abarca todos los resultados necesarios para sostener una empresa: sus procesos clave y resultados de productos, sus resultados centrados en el cliente, los resultados de su fuerza laboral, los resultados de su sistema de liderazgo y gobierno, y su desempeño financiero y de mercado en general.</a:t>
            </a:r>
            <a:endParaRPr lang="es-MX" sz="2400" b="0" i="0" dirty="0">
              <a:solidFill>
                <a:schemeClr val="bg1"/>
              </a:solidFill>
              <a:effectLst/>
              <a:latin typeface="Arial" panose="020B0604020202020204" pitchFamily="34" charset="0"/>
              <a:cs typeface="Arial" panose="020B0604020202020204" pitchFamily="34" charset="0"/>
            </a:endParaRPr>
          </a:p>
        </p:txBody>
      </p:sp>
      <p:pic>
        <p:nvPicPr>
          <p:cNvPr id="8194" name="Picture 2" descr="Imagen relacionada">
            <a:extLst>
              <a:ext uri="{FF2B5EF4-FFF2-40B4-BE49-F238E27FC236}">
                <a16:creationId xmlns:a16="http://schemas.microsoft.com/office/drawing/2014/main" id="{0DCD4936-2ED9-470D-ACCA-43BD6C9DB9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08313"/>
            <a:ext cx="4381500" cy="2590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E7611237-424E-47B1-BEEE-FD29CB37E736}"/>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2950803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6283E55-5FF2-4A00-B983-79B41680D1BC}"/>
              </a:ext>
            </a:extLst>
          </p:cNvPr>
          <p:cNvSpPr/>
          <p:nvPr/>
        </p:nvSpPr>
        <p:spPr>
          <a:xfrm>
            <a:off x="0" y="849581"/>
            <a:ext cx="9037983" cy="2308324"/>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7.1 Resultados de productos y procesos (120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pPr algn="just"/>
            <a:r>
              <a:rPr lang="es-MX" sz="2400" dirty="0">
                <a:solidFill>
                  <a:schemeClr val="bg1"/>
                </a:solidFill>
                <a:latin typeface="Arial" panose="020B0604020202020204" pitchFamily="34" charset="0"/>
                <a:cs typeface="Arial" panose="020B0604020202020204" pitchFamily="34" charset="0"/>
              </a:rPr>
              <a:t>Este elemento pregunta sobre los resultados clave de su producto y rendimiento operativo, que demuestran la calidad y el valor del producto y servicio que llevan a la satisfacción y al compromiso del cliente</a:t>
            </a:r>
            <a:endParaRPr lang="es-MX" sz="2400" b="0" i="0" dirty="0">
              <a:solidFill>
                <a:schemeClr val="bg1"/>
              </a:solidFill>
              <a:effectLst/>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B40CD354-6CAC-473D-A764-B3A8BABA2DDF}"/>
              </a:ext>
            </a:extLst>
          </p:cNvPr>
          <p:cNvSpPr/>
          <p:nvPr/>
        </p:nvSpPr>
        <p:spPr>
          <a:xfrm>
            <a:off x="112643" y="3223042"/>
            <a:ext cx="8633791" cy="2308324"/>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7.2 Resultados enfocados en el cliente (80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pPr algn="just"/>
            <a:r>
              <a:rPr lang="es-MX" sz="2400" dirty="0">
                <a:solidFill>
                  <a:schemeClr val="bg1"/>
                </a:solidFill>
                <a:latin typeface="Arial" panose="020B0604020202020204" pitchFamily="34" charset="0"/>
                <a:cs typeface="Arial" panose="020B0604020202020204" pitchFamily="34" charset="0"/>
              </a:rPr>
              <a:t>Este elemento pregunta acerca de los resultados de rendimiento centrados en el cliente, que demuestran qué tan bien ha estado satisfaciendo a sus clientes y comprometiéndolos en relaciones de fidelización</a:t>
            </a:r>
            <a:endParaRPr lang="es-MX" sz="2400" b="0" i="0" dirty="0">
              <a:solidFill>
                <a:schemeClr val="bg1"/>
              </a:solidFill>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B4B18784-6684-458C-97D9-C6D3CC88F5F6}"/>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24712099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0FDCA0A-E312-4B66-A3F1-2E355A7CB3A4}"/>
              </a:ext>
            </a:extLst>
          </p:cNvPr>
          <p:cNvSpPr/>
          <p:nvPr/>
        </p:nvSpPr>
        <p:spPr>
          <a:xfrm>
            <a:off x="0" y="751344"/>
            <a:ext cx="8958470" cy="2677656"/>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7.3 Resultados enfocados en la fuerza laboral (80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r>
              <a:rPr lang="es-MX" sz="2400" dirty="0">
                <a:solidFill>
                  <a:schemeClr val="bg1"/>
                </a:solidFill>
                <a:latin typeface="Arial" panose="020B0604020202020204" pitchFamily="34" charset="0"/>
                <a:cs typeface="Arial" panose="020B0604020202020204" pitchFamily="34" charset="0"/>
              </a:rPr>
              <a:t>Este elemento pregunta acerca de los resultados de rendimiento centrados en su fuerza laboral, que demuestran qué tan bien ha estado creando y manteniendo un entorno productivo, comprensivo, atractivo y de aprendizaje para todos los miembros de su fuerza laboral.</a:t>
            </a:r>
            <a:endParaRPr lang="es-MX" sz="2400" b="0" i="0" dirty="0">
              <a:solidFill>
                <a:schemeClr val="bg1"/>
              </a:solidFill>
              <a:effectLst/>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006C8610-EA79-43A5-A769-16BAA95902B1}"/>
              </a:ext>
            </a:extLst>
          </p:cNvPr>
          <p:cNvSpPr/>
          <p:nvPr/>
        </p:nvSpPr>
        <p:spPr>
          <a:xfrm>
            <a:off x="0" y="3566277"/>
            <a:ext cx="8799443" cy="2308324"/>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7.4 Resultados de Liderazgo y Gobernanza (80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r>
              <a:rPr lang="es-MX" sz="2400" dirty="0">
                <a:solidFill>
                  <a:schemeClr val="bg1"/>
                </a:solidFill>
                <a:latin typeface="Arial" panose="020B0604020202020204" pitchFamily="34" charset="0"/>
                <a:cs typeface="Arial" panose="020B0604020202020204" pitchFamily="34" charset="0"/>
              </a:rPr>
              <a:t>Este ítem pregunta acerca de sus resultados clave en las áreas de liderazgo de alto nivel y gobierno, que demuestran hasta qué punto su organización es fiscalmente sólida, ética y socialmente responsable</a:t>
            </a:r>
            <a:endParaRPr lang="es-MX" sz="2400" b="0" i="0" dirty="0">
              <a:solidFill>
                <a:schemeClr val="bg1"/>
              </a:solidFill>
              <a:effectLst/>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0CCA58DE-6915-4F81-BC08-2F00CEED27BB}"/>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25843294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A23DF75-4FF2-40B0-A905-93A92D8AE330}"/>
              </a:ext>
            </a:extLst>
          </p:cNvPr>
          <p:cNvSpPr/>
          <p:nvPr/>
        </p:nvSpPr>
        <p:spPr>
          <a:xfrm>
            <a:off x="-1" y="895315"/>
            <a:ext cx="8931965" cy="1938992"/>
          </a:xfrm>
          <a:prstGeom prst="rect">
            <a:avLst/>
          </a:prstGeom>
        </p:spPr>
        <p:txBody>
          <a:bodyPr wrap="square">
            <a:spAutoFit/>
          </a:bodyPr>
          <a:lstStyle/>
          <a:p>
            <a:r>
              <a:rPr lang="es-MX" sz="2400" b="1" dirty="0">
                <a:solidFill>
                  <a:schemeClr val="bg1"/>
                </a:solidFill>
                <a:latin typeface="Arial" panose="020B0604020202020204" pitchFamily="34" charset="0"/>
                <a:cs typeface="Arial" panose="020B0604020202020204" pitchFamily="34" charset="0"/>
              </a:rPr>
              <a:t>7.5 Resultados financieros y de mercado (90 </a:t>
            </a:r>
            <a:r>
              <a:rPr lang="es-MX" sz="2400" b="1" dirty="0" err="1">
                <a:solidFill>
                  <a:schemeClr val="bg1"/>
                </a:solidFill>
                <a:latin typeface="Arial" panose="020B0604020202020204" pitchFamily="34" charset="0"/>
                <a:cs typeface="Arial" panose="020B0604020202020204" pitchFamily="34" charset="0"/>
              </a:rPr>
              <a:t>pts</a:t>
            </a:r>
            <a:r>
              <a:rPr lang="es-MX" sz="2400" b="1" dirty="0">
                <a:solidFill>
                  <a:schemeClr val="bg1"/>
                </a:solidFill>
                <a:latin typeface="Arial" panose="020B0604020202020204" pitchFamily="34" charset="0"/>
                <a:cs typeface="Arial" panose="020B0604020202020204" pitchFamily="34" charset="0"/>
              </a:rPr>
              <a:t>)</a:t>
            </a:r>
          </a:p>
          <a:p>
            <a:r>
              <a:rPr lang="es-MX" sz="2400" dirty="0">
                <a:solidFill>
                  <a:schemeClr val="bg1"/>
                </a:solidFill>
                <a:latin typeface="Arial" panose="020B0604020202020204" pitchFamily="34" charset="0"/>
                <a:cs typeface="Arial" panose="020B0604020202020204" pitchFamily="34" charset="0"/>
              </a:rPr>
              <a:t>Propósito</a:t>
            </a:r>
          </a:p>
          <a:p>
            <a:r>
              <a:rPr lang="es-MX" sz="2400" dirty="0">
                <a:solidFill>
                  <a:schemeClr val="bg1"/>
                </a:solidFill>
                <a:latin typeface="Arial" panose="020B0604020202020204" pitchFamily="34" charset="0"/>
                <a:cs typeface="Arial" panose="020B0604020202020204" pitchFamily="34" charset="0"/>
              </a:rPr>
              <a:t>Este elemento pregunta acerca de sus resultados financieros y de mercado clave, que demuestran su sostenibilidad financiera y los logros de su mercado.</a:t>
            </a:r>
            <a:endParaRPr lang="es-MX" sz="2400" b="0" i="0" dirty="0">
              <a:solidFill>
                <a:schemeClr val="bg1"/>
              </a:solidFill>
              <a:effectLst/>
              <a:latin typeface="Arial" panose="020B0604020202020204" pitchFamily="34" charset="0"/>
              <a:cs typeface="Arial" panose="020B0604020202020204" pitchFamily="34" charset="0"/>
            </a:endParaRPr>
          </a:p>
        </p:txBody>
      </p:sp>
      <p:pic>
        <p:nvPicPr>
          <p:cNvPr id="9220" name="Picture 4" descr="Imagen relacionada">
            <a:extLst>
              <a:ext uri="{FF2B5EF4-FFF2-40B4-BE49-F238E27FC236}">
                <a16:creationId xmlns:a16="http://schemas.microsoft.com/office/drawing/2014/main" id="{6DFF8B12-D8CB-442D-B42C-83ED186CA9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2625" y="2834307"/>
            <a:ext cx="5238750" cy="3009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84EC5CCC-1837-4BEE-9667-3EBC7AA99ED9}"/>
              </a:ext>
            </a:extLst>
          </p:cNvPr>
          <p:cNvSpPr/>
          <p:nvPr/>
        </p:nvSpPr>
        <p:spPr>
          <a:xfrm>
            <a:off x="5445231" y="85506"/>
            <a:ext cx="3698769" cy="646331"/>
          </a:xfrm>
          <a:prstGeom prst="rect">
            <a:avLst/>
          </a:prstGeom>
        </p:spPr>
        <p:txBody>
          <a:bodyPr wrap="none">
            <a:spAutoFit/>
          </a:bodyPr>
          <a:lstStyle/>
          <a:p>
            <a:r>
              <a:rPr lang="es-MX" sz="3600" dirty="0">
                <a:solidFill>
                  <a:schemeClr val="bg1"/>
                </a:solidFill>
              </a:rPr>
              <a:t>PREMIO BALDRIGE</a:t>
            </a:r>
          </a:p>
        </p:txBody>
      </p:sp>
    </p:spTree>
    <p:extLst>
      <p:ext uri="{BB962C8B-B14F-4D97-AF65-F5344CB8AC3E}">
        <p14:creationId xmlns:p14="http://schemas.microsoft.com/office/powerpoint/2010/main" val="28321229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6E11EC77-93AB-4A39-B286-F887855CDCB9}"/>
              </a:ext>
            </a:extLst>
          </p:cNvPr>
          <p:cNvPicPr>
            <a:picLocks noChangeAspect="1"/>
          </p:cNvPicPr>
          <p:nvPr/>
        </p:nvPicPr>
        <p:blipFill>
          <a:blip r:embed="rId2"/>
          <a:stretch>
            <a:fillRect/>
          </a:stretch>
        </p:blipFill>
        <p:spPr>
          <a:xfrm>
            <a:off x="325582" y="773723"/>
            <a:ext cx="8645546" cy="5176911"/>
          </a:xfrm>
          <a:prstGeom prst="rect">
            <a:avLst/>
          </a:prstGeom>
        </p:spPr>
      </p:pic>
    </p:spTree>
    <p:extLst>
      <p:ext uri="{BB962C8B-B14F-4D97-AF65-F5344CB8AC3E}">
        <p14:creationId xmlns:p14="http://schemas.microsoft.com/office/powerpoint/2010/main" val="24160511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0A2AEF3-C8AF-42EF-9525-9C61565BA9ED}"/>
              </a:ext>
            </a:extLst>
          </p:cNvPr>
          <p:cNvPicPr>
            <a:picLocks noChangeAspect="1"/>
          </p:cNvPicPr>
          <p:nvPr/>
        </p:nvPicPr>
        <p:blipFill>
          <a:blip r:embed="rId2"/>
          <a:stretch>
            <a:fillRect/>
          </a:stretch>
        </p:blipFill>
        <p:spPr>
          <a:xfrm>
            <a:off x="376623" y="759657"/>
            <a:ext cx="8390753" cy="5137816"/>
          </a:xfrm>
          <a:prstGeom prst="rect">
            <a:avLst/>
          </a:prstGeom>
        </p:spPr>
      </p:pic>
    </p:spTree>
    <p:extLst>
      <p:ext uri="{BB962C8B-B14F-4D97-AF65-F5344CB8AC3E}">
        <p14:creationId xmlns:p14="http://schemas.microsoft.com/office/powerpoint/2010/main" val="2194095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65E6BB25-8211-4EF9-9295-3F0FCBCE805E}"/>
              </a:ext>
            </a:extLst>
          </p:cNvPr>
          <p:cNvGraphicFramePr>
            <a:graphicFrameLocks noGrp="1"/>
          </p:cNvGraphicFramePr>
          <p:nvPr>
            <p:extLst>
              <p:ext uri="{D42A27DB-BD31-4B8C-83A1-F6EECF244321}">
                <p14:modId xmlns:p14="http://schemas.microsoft.com/office/powerpoint/2010/main" val="308713442"/>
              </p:ext>
            </p:extLst>
          </p:nvPr>
        </p:nvGraphicFramePr>
        <p:xfrm>
          <a:off x="258791" y="1015952"/>
          <a:ext cx="8333118" cy="4826096"/>
        </p:xfrm>
        <a:graphic>
          <a:graphicData uri="http://schemas.openxmlformats.org/drawingml/2006/table">
            <a:tbl>
              <a:tblPr firstRow="1" bandRow="1">
                <a:tableStyleId>{3C2FFA5D-87B4-456A-9821-1D502468CF0F}</a:tableStyleId>
              </a:tblPr>
              <a:tblGrid>
                <a:gridCol w="1086929">
                  <a:extLst>
                    <a:ext uri="{9D8B030D-6E8A-4147-A177-3AD203B41FA5}">
                      <a16:colId xmlns:a16="http://schemas.microsoft.com/office/drawing/2014/main" val="4050503253"/>
                    </a:ext>
                  </a:extLst>
                </a:gridCol>
                <a:gridCol w="4468483">
                  <a:extLst>
                    <a:ext uri="{9D8B030D-6E8A-4147-A177-3AD203B41FA5}">
                      <a16:colId xmlns:a16="http://schemas.microsoft.com/office/drawing/2014/main" val="990094820"/>
                    </a:ext>
                  </a:extLst>
                </a:gridCol>
                <a:gridCol w="2777706">
                  <a:extLst>
                    <a:ext uri="{9D8B030D-6E8A-4147-A177-3AD203B41FA5}">
                      <a16:colId xmlns:a16="http://schemas.microsoft.com/office/drawing/2014/main" val="1498237587"/>
                    </a:ext>
                  </a:extLst>
                </a:gridCol>
              </a:tblGrid>
              <a:tr h="500392">
                <a:tc>
                  <a:txBody>
                    <a:bodyPr/>
                    <a:lstStyle/>
                    <a:p>
                      <a:pPr algn="ctr"/>
                      <a:endParaRPr lang="es-MX" sz="2400" dirty="0"/>
                    </a:p>
                  </a:txBody>
                  <a:tcPr/>
                </a:tc>
                <a:tc>
                  <a:txBody>
                    <a:bodyPr/>
                    <a:lstStyle/>
                    <a:p>
                      <a:pPr algn="ctr"/>
                      <a:r>
                        <a:rPr lang="es-MX" sz="2400" dirty="0"/>
                        <a:t>CATEGORIA</a:t>
                      </a:r>
                    </a:p>
                  </a:txBody>
                  <a:tcPr/>
                </a:tc>
                <a:tc>
                  <a:txBody>
                    <a:bodyPr/>
                    <a:lstStyle/>
                    <a:p>
                      <a:pPr algn="ctr"/>
                      <a:r>
                        <a:rPr lang="es-MX" sz="2400" dirty="0"/>
                        <a:t>PUNTAJE</a:t>
                      </a:r>
                    </a:p>
                  </a:txBody>
                  <a:tcPr/>
                </a:tc>
                <a:extLst>
                  <a:ext uri="{0D108BD9-81ED-4DB2-BD59-A6C34878D82A}">
                    <a16:rowId xmlns:a16="http://schemas.microsoft.com/office/drawing/2014/main" val="246052355"/>
                  </a:ext>
                </a:extLst>
              </a:tr>
              <a:tr h="500392">
                <a:tc>
                  <a:txBody>
                    <a:bodyPr/>
                    <a:lstStyle/>
                    <a:p>
                      <a:r>
                        <a:rPr lang="es-MX" sz="2400" dirty="0"/>
                        <a:t>1</a:t>
                      </a:r>
                    </a:p>
                  </a:txBody>
                  <a:tcPr/>
                </a:tc>
                <a:tc>
                  <a:txBody>
                    <a:bodyPr/>
                    <a:lstStyle/>
                    <a:p>
                      <a:r>
                        <a:rPr lang="es-MX" sz="2400" dirty="0"/>
                        <a:t>LIDERAZGO</a:t>
                      </a:r>
                    </a:p>
                  </a:txBody>
                  <a:tcPr/>
                </a:tc>
                <a:tc>
                  <a:txBody>
                    <a:bodyPr/>
                    <a:lstStyle/>
                    <a:p>
                      <a:pPr algn="ctr"/>
                      <a:r>
                        <a:rPr lang="es-MX" sz="2400" dirty="0"/>
                        <a:t>120</a:t>
                      </a:r>
                    </a:p>
                  </a:txBody>
                  <a:tcPr/>
                </a:tc>
                <a:extLst>
                  <a:ext uri="{0D108BD9-81ED-4DB2-BD59-A6C34878D82A}">
                    <a16:rowId xmlns:a16="http://schemas.microsoft.com/office/drawing/2014/main" val="2070231550"/>
                  </a:ext>
                </a:extLst>
              </a:tr>
              <a:tr h="500392">
                <a:tc>
                  <a:txBody>
                    <a:bodyPr/>
                    <a:lstStyle/>
                    <a:p>
                      <a:r>
                        <a:rPr lang="es-MX" sz="2400" dirty="0"/>
                        <a:t>2</a:t>
                      </a:r>
                    </a:p>
                  </a:txBody>
                  <a:tcPr/>
                </a:tc>
                <a:tc>
                  <a:txBody>
                    <a:bodyPr/>
                    <a:lstStyle/>
                    <a:p>
                      <a:r>
                        <a:rPr lang="es-MX" sz="2400" dirty="0"/>
                        <a:t>ESTRATEGIA</a:t>
                      </a:r>
                    </a:p>
                  </a:txBody>
                  <a:tcPr/>
                </a:tc>
                <a:tc>
                  <a:txBody>
                    <a:bodyPr/>
                    <a:lstStyle/>
                    <a:p>
                      <a:pPr algn="ctr"/>
                      <a:r>
                        <a:rPr lang="es-MX" sz="2400" dirty="0"/>
                        <a:t>85</a:t>
                      </a:r>
                    </a:p>
                  </a:txBody>
                  <a:tcPr/>
                </a:tc>
                <a:extLst>
                  <a:ext uri="{0D108BD9-81ED-4DB2-BD59-A6C34878D82A}">
                    <a16:rowId xmlns:a16="http://schemas.microsoft.com/office/drawing/2014/main" val="2138502656"/>
                  </a:ext>
                </a:extLst>
              </a:tr>
              <a:tr h="500392">
                <a:tc>
                  <a:txBody>
                    <a:bodyPr/>
                    <a:lstStyle/>
                    <a:p>
                      <a:r>
                        <a:rPr lang="es-MX" sz="2400" dirty="0"/>
                        <a:t>3</a:t>
                      </a:r>
                    </a:p>
                  </a:txBody>
                  <a:tcPr/>
                </a:tc>
                <a:tc>
                  <a:txBody>
                    <a:bodyPr/>
                    <a:lstStyle/>
                    <a:p>
                      <a:r>
                        <a:rPr lang="es-MX" sz="2400" dirty="0"/>
                        <a:t>CLIENTES</a:t>
                      </a:r>
                    </a:p>
                  </a:txBody>
                  <a:tcPr/>
                </a:tc>
                <a:tc>
                  <a:txBody>
                    <a:bodyPr/>
                    <a:lstStyle/>
                    <a:p>
                      <a:pPr algn="ctr"/>
                      <a:r>
                        <a:rPr lang="es-MX" sz="2400" dirty="0"/>
                        <a:t>85</a:t>
                      </a:r>
                    </a:p>
                  </a:txBody>
                  <a:tcPr/>
                </a:tc>
                <a:extLst>
                  <a:ext uri="{0D108BD9-81ED-4DB2-BD59-A6C34878D82A}">
                    <a16:rowId xmlns:a16="http://schemas.microsoft.com/office/drawing/2014/main" val="3074003468"/>
                  </a:ext>
                </a:extLst>
              </a:tr>
              <a:tr h="500392">
                <a:tc>
                  <a:txBody>
                    <a:bodyPr/>
                    <a:lstStyle/>
                    <a:p>
                      <a:r>
                        <a:rPr lang="es-MX" sz="2400" dirty="0"/>
                        <a:t>4</a:t>
                      </a:r>
                    </a:p>
                  </a:txBody>
                  <a:tcPr/>
                </a:tc>
                <a:tc>
                  <a:txBody>
                    <a:bodyPr/>
                    <a:lstStyle/>
                    <a:p>
                      <a:r>
                        <a:rPr lang="es-MX" sz="2400" dirty="0"/>
                        <a:t>MEDICION, ANALISIS Y GESTION DEL CONOCIMIENTO</a:t>
                      </a:r>
                    </a:p>
                  </a:txBody>
                  <a:tcPr/>
                </a:tc>
                <a:tc>
                  <a:txBody>
                    <a:bodyPr/>
                    <a:lstStyle/>
                    <a:p>
                      <a:pPr algn="ctr"/>
                      <a:r>
                        <a:rPr lang="es-MX" sz="2400" dirty="0"/>
                        <a:t>90</a:t>
                      </a:r>
                    </a:p>
                  </a:txBody>
                  <a:tcPr/>
                </a:tc>
                <a:extLst>
                  <a:ext uri="{0D108BD9-81ED-4DB2-BD59-A6C34878D82A}">
                    <a16:rowId xmlns:a16="http://schemas.microsoft.com/office/drawing/2014/main" val="968297534"/>
                  </a:ext>
                </a:extLst>
              </a:tr>
              <a:tr h="500392">
                <a:tc>
                  <a:txBody>
                    <a:bodyPr/>
                    <a:lstStyle/>
                    <a:p>
                      <a:r>
                        <a:rPr lang="es-MX" sz="2400" dirty="0"/>
                        <a:t>5</a:t>
                      </a:r>
                    </a:p>
                  </a:txBody>
                  <a:tcPr/>
                </a:tc>
                <a:tc>
                  <a:txBody>
                    <a:bodyPr/>
                    <a:lstStyle/>
                    <a:p>
                      <a:r>
                        <a:rPr lang="es-MX" sz="2400" dirty="0"/>
                        <a:t>FUERZA DE TRABAJO</a:t>
                      </a:r>
                    </a:p>
                  </a:txBody>
                  <a:tcPr/>
                </a:tc>
                <a:tc>
                  <a:txBody>
                    <a:bodyPr/>
                    <a:lstStyle/>
                    <a:p>
                      <a:pPr algn="ctr"/>
                      <a:r>
                        <a:rPr lang="es-MX" sz="2400" dirty="0"/>
                        <a:t>85</a:t>
                      </a:r>
                    </a:p>
                  </a:txBody>
                  <a:tcPr/>
                </a:tc>
                <a:extLst>
                  <a:ext uri="{0D108BD9-81ED-4DB2-BD59-A6C34878D82A}">
                    <a16:rowId xmlns:a16="http://schemas.microsoft.com/office/drawing/2014/main" val="3373221677"/>
                  </a:ext>
                </a:extLst>
              </a:tr>
              <a:tr h="500392">
                <a:tc>
                  <a:txBody>
                    <a:bodyPr/>
                    <a:lstStyle/>
                    <a:p>
                      <a:r>
                        <a:rPr lang="es-MX" sz="2400" dirty="0"/>
                        <a:t>6</a:t>
                      </a:r>
                    </a:p>
                  </a:txBody>
                  <a:tcPr/>
                </a:tc>
                <a:tc>
                  <a:txBody>
                    <a:bodyPr/>
                    <a:lstStyle/>
                    <a:p>
                      <a:r>
                        <a:rPr lang="es-MX" sz="2400" dirty="0"/>
                        <a:t>OPERACIONES</a:t>
                      </a:r>
                    </a:p>
                  </a:txBody>
                  <a:tcPr/>
                </a:tc>
                <a:tc>
                  <a:txBody>
                    <a:bodyPr/>
                    <a:lstStyle/>
                    <a:p>
                      <a:pPr algn="ctr"/>
                      <a:r>
                        <a:rPr lang="es-MX" sz="2400" dirty="0"/>
                        <a:t>85</a:t>
                      </a:r>
                    </a:p>
                  </a:txBody>
                  <a:tcPr/>
                </a:tc>
                <a:extLst>
                  <a:ext uri="{0D108BD9-81ED-4DB2-BD59-A6C34878D82A}">
                    <a16:rowId xmlns:a16="http://schemas.microsoft.com/office/drawing/2014/main" val="814722239"/>
                  </a:ext>
                </a:extLst>
              </a:tr>
              <a:tr h="500392">
                <a:tc>
                  <a:txBody>
                    <a:bodyPr/>
                    <a:lstStyle/>
                    <a:p>
                      <a:r>
                        <a:rPr lang="es-MX" sz="2400" dirty="0"/>
                        <a:t>7</a:t>
                      </a:r>
                    </a:p>
                  </a:txBody>
                  <a:tcPr/>
                </a:tc>
                <a:tc>
                  <a:txBody>
                    <a:bodyPr/>
                    <a:lstStyle/>
                    <a:p>
                      <a:r>
                        <a:rPr lang="es-MX" sz="2400" dirty="0"/>
                        <a:t>RESULTADOS</a:t>
                      </a:r>
                    </a:p>
                  </a:txBody>
                  <a:tcPr/>
                </a:tc>
                <a:tc>
                  <a:txBody>
                    <a:bodyPr/>
                    <a:lstStyle/>
                    <a:p>
                      <a:pPr algn="ctr"/>
                      <a:r>
                        <a:rPr lang="es-MX" sz="2400" dirty="0"/>
                        <a:t>450</a:t>
                      </a:r>
                    </a:p>
                  </a:txBody>
                  <a:tcPr/>
                </a:tc>
                <a:extLst>
                  <a:ext uri="{0D108BD9-81ED-4DB2-BD59-A6C34878D82A}">
                    <a16:rowId xmlns:a16="http://schemas.microsoft.com/office/drawing/2014/main" val="2434221490"/>
                  </a:ext>
                </a:extLst>
              </a:tr>
              <a:tr h="500392">
                <a:tc>
                  <a:txBody>
                    <a:bodyPr/>
                    <a:lstStyle/>
                    <a:p>
                      <a:endParaRPr lang="es-MX" sz="2400" dirty="0"/>
                    </a:p>
                  </a:txBody>
                  <a:tcPr/>
                </a:tc>
                <a:tc>
                  <a:txBody>
                    <a:bodyPr/>
                    <a:lstStyle/>
                    <a:p>
                      <a:r>
                        <a:rPr lang="es-MX" sz="2400" dirty="0"/>
                        <a:t>TOTAL</a:t>
                      </a:r>
                    </a:p>
                  </a:txBody>
                  <a:tcPr/>
                </a:tc>
                <a:tc>
                  <a:txBody>
                    <a:bodyPr/>
                    <a:lstStyle/>
                    <a:p>
                      <a:pPr algn="just"/>
                      <a:r>
                        <a:rPr lang="es-MX" sz="2400" dirty="0"/>
                        <a:t>1000</a:t>
                      </a:r>
                    </a:p>
                  </a:txBody>
                  <a:tcPr/>
                </a:tc>
                <a:extLst>
                  <a:ext uri="{0D108BD9-81ED-4DB2-BD59-A6C34878D82A}">
                    <a16:rowId xmlns:a16="http://schemas.microsoft.com/office/drawing/2014/main" val="2845199474"/>
                  </a:ext>
                </a:extLst>
              </a:tr>
            </a:tbl>
          </a:graphicData>
        </a:graphic>
      </p:graphicFrame>
      <p:sp>
        <p:nvSpPr>
          <p:cNvPr id="4" name="Título 1">
            <a:extLst>
              <a:ext uri="{FF2B5EF4-FFF2-40B4-BE49-F238E27FC236}">
                <a16:creationId xmlns:a16="http://schemas.microsoft.com/office/drawing/2014/main" id="{9AC624A3-F193-403A-85EA-FF6D8915E4D4}"/>
              </a:ext>
            </a:extLst>
          </p:cNvPr>
          <p:cNvSpPr txBox="1">
            <a:spLocks/>
          </p:cNvSpPr>
          <p:nvPr/>
        </p:nvSpPr>
        <p:spPr>
          <a:xfrm>
            <a:off x="3276600" y="0"/>
            <a:ext cx="5486400" cy="685800"/>
          </a:xfrm>
          <a:prstGeom prst="rect">
            <a:avLst/>
          </a:prstGeom>
        </p:spPr>
        <p:txBody>
          <a:bodyPr>
            <a:normAutofit fontScale="90000"/>
          </a:bodyPr>
          <a:lstStyle>
            <a:lvl1pPr algn="ctr" defTabSz="914400" rtl="0" eaLnBrk="1" latinLnBrk="0" hangingPunct="1">
              <a:spcBef>
                <a:spcPct val="0"/>
              </a:spcBef>
              <a:buNone/>
              <a:defRPr lang="en-US" sz="3200" kern="1200" dirty="0" smtClean="0">
                <a:solidFill>
                  <a:schemeClr val="bg1"/>
                </a:solidFill>
                <a:latin typeface="+mj-lt"/>
                <a:ea typeface="+mj-ea"/>
                <a:cs typeface="+mj-cs"/>
              </a:defRPr>
            </a:lvl1pPr>
          </a:lstStyle>
          <a:p>
            <a:r>
              <a:rPr lang="es-MX" dirty="0">
                <a:latin typeface="arial" panose="020B0604020202020204" pitchFamily="34" charset="0"/>
              </a:rPr>
              <a:t>Puntaje criterios de evaluación</a:t>
            </a:r>
            <a:endParaRPr lang="es-MX" dirty="0"/>
          </a:p>
        </p:txBody>
      </p:sp>
    </p:spTree>
    <p:extLst>
      <p:ext uri="{BB962C8B-B14F-4D97-AF65-F5344CB8AC3E}">
        <p14:creationId xmlns:p14="http://schemas.microsoft.com/office/powerpoint/2010/main" val="344568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80C3A7-9F7A-4C3C-BAFE-232C2E074C2D}"/>
              </a:ext>
            </a:extLst>
          </p:cNvPr>
          <p:cNvSpPr>
            <a:spLocks noGrp="1"/>
          </p:cNvSpPr>
          <p:nvPr>
            <p:ph type="title"/>
          </p:nvPr>
        </p:nvSpPr>
        <p:spPr/>
        <p:txBody>
          <a:bodyPr>
            <a:normAutofit fontScale="90000"/>
          </a:bodyPr>
          <a:lstStyle/>
          <a:p>
            <a:r>
              <a:rPr lang="es-MX" dirty="0">
                <a:latin typeface="arial" panose="020B0604020202020204" pitchFamily="34" charset="0"/>
              </a:rPr>
              <a:t>Elegibilidad de los ganadores del Premio Baldrige</a:t>
            </a:r>
            <a:endParaRPr lang="es-MX" dirty="0"/>
          </a:p>
        </p:txBody>
      </p:sp>
      <p:sp>
        <p:nvSpPr>
          <p:cNvPr id="3" name="Rectángulo 2">
            <a:extLst>
              <a:ext uri="{FF2B5EF4-FFF2-40B4-BE49-F238E27FC236}">
                <a16:creationId xmlns:a16="http://schemas.microsoft.com/office/drawing/2014/main" id="{B91CD7B1-48B6-44AE-9803-3F2183476BDF}"/>
              </a:ext>
            </a:extLst>
          </p:cNvPr>
          <p:cNvSpPr/>
          <p:nvPr/>
        </p:nvSpPr>
        <p:spPr>
          <a:xfrm>
            <a:off x="324678" y="1044694"/>
            <a:ext cx="8633792" cy="3785652"/>
          </a:xfrm>
          <a:prstGeom prst="rect">
            <a:avLst/>
          </a:prstGeom>
        </p:spPr>
        <p:txBody>
          <a:bodyPr wrap="square">
            <a:spAutoFit/>
          </a:bodyPr>
          <a:lstStyle/>
          <a:p>
            <a:r>
              <a:rPr lang="es-MX" sz="2400" dirty="0">
                <a:solidFill>
                  <a:schemeClr val="bg1"/>
                </a:solidFill>
                <a:latin typeface="arial" panose="020B0604020202020204" pitchFamily="34" charset="0"/>
              </a:rPr>
              <a:t>Todos los ganadores del Premio Baldrige no son elegibles para solicitar el premio nuevamente durante cinco años. Por ejemplo, una organización que recibió el premio en 2014 no puede volver a presentar una solicitud hasta 2020. </a:t>
            </a:r>
          </a:p>
          <a:p>
            <a:endParaRPr lang="es-MX" sz="2400" dirty="0">
              <a:solidFill>
                <a:schemeClr val="bg1"/>
              </a:solidFill>
              <a:latin typeface="arial" panose="020B0604020202020204" pitchFamily="34" charset="0"/>
            </a:endParaRPr>
          </a:p>
          <a:p>
            <a:r>
              <a:rPr lang="es-MX" sz="2400" dirty="0">
                <a:solidFill>
                  <a:schemeClr val="bg1"/>
                </a:solidFill>
                <a:latin typeface="arial" panose="020B0604020202020204" pitchFamily="34" charset="0"/>
              </a:rPr>
              <a:t>Sin embargo, durante esos cinco años, los destinatarios pueden presentar solicitudes de premio anualmente para recibir informes de retroalimentación que describan sus fortalezas y oportunidades de mejora según los Criterios para la Excelencia en el Desempeño. </a:t>
            </a:r>
            <a:endParaRPr lang="es-MX" sz="2400" dirty="0">
              <a:solidFill>
                <a:schemeClr val="bg1"/>
              </a:solidFill>
            </a:endParaRPr>
          </a:p>
        </p:txBody>
      </p:sp>
    </p:spTree>
    <p:extLst>
      <p:ext uri="{BB962C8B-B14F-4D97-AF65-F5344CB8AC3E}">
        <p14:creationId xmlns:p14="http://schemas.microsoft.com/office/powerpoint/2010/main" val="2923006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7048EE-43C3-4F40-8F41-23104ED3D57D}"/>
              </a:ext>
            </a:extLst>
          </p:cNvPr>
          <p:cNvSpPr>
            <a:spLocks noGrp="1"/>
          </p:cNvSpPr>
          <p:nvPr>
            <p:ph type="ctrTitle"/>
          </p:nvPr>
        </p:nvSpPr>
        <p:spPr>
          <a:xfrm>
            <a:off x="3472068" y="2272747"/>
            <a:ext cx="5241235" cy="1470025"/>
          </a:xfrm>
        </p:spPr>
        <p:txBody>
          <a:bodyPr/>
          <a:lstStyle/>
          <a:p>
            <a:r>
              <a:rPr lang="es-MX" dirty="0"/>
              <a:t>PREMIO DE CALIDAD MALCOLM BALDRIGE</a:t>
            </a:r>
          </a:p>
        </p:txBody>
      </p:sp>
    </p:spTree>
    <p:extLst>
      <p:ext uri="{BB962C8B-B14F-4D97-AF65-F5344CB8AC3E}">
        <p14:creationId xmlns:p14="http://schemas.microsoft.com/office/powerpoint/2010/main" val="10139691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2580B0-F9D7-495F-B9FB-EE73BFFBF237}"/>
              </a:ext>
            </a:extLst>
          </p:cNvPr>
          <p:cNvSpPr>
            <a:spLocks noGrp="1"/>
          </p:cNvSpPr>
          <p:nvPr>
            <p:ph type="title"/>
          </p:nvPr>
        </p:nvSpPr>
        <p:spPr/>
        <p:txBody>
          <a:bodyPr>
            <a:normAutofit fontScale="90000"/>
          </a:bodyPr>
          <a:lstStyle/>
          <a:p>
            <a:r>
              <a:rPr lang="es-MX" dirty="0">
                <a:latin typeface="arial" panose="020B0604020202020204" pitchFamily="34" charset="0"/>
              </a:rPr>
              <a:t>Elegibilidad de los ganadores del Premio Baldrige</a:t>
            </a:r>
            <a:endParaRPr lang="es-MX" dirty="0"/>
          </a:p>
        </p:txBody>
      </p:sp>
      <p:sp>
        <p:nvSpPr>
          <p:cNvPr id="3" name="Rectángulo 2">
            <a:extLst>
              <a:ext uri="{FF2B5EF4-FFF2-40B4-BE49-F238E27FC236}">
                <a16:creationId xmlns:a16="http://schemas.microsoft.com/office/drawing/2014/main" id="{65F73DD9-5EB0-4ACC-AA02-D45AD80F4217}"/>
              </a:ext>
            </a:extLst>
          </p:cNvPr>
          <p:cNvSpPr/>
          <p:nvPr/>
        </p:nvSpPr>
        <p:spPr>
          <a:xfrm>
            <a:off x="212035" y="1028343"/>
            <a:ext cx="8550965" cy="4893647"/>
          </a:xfrm>
          <a:prstGeom prst="rect">
            <a:avLst/>
          </a:prstGeom>
        </p:spPr>
        <p:txBody>
          <a:bodyPr wrap="square">
            <a:spAutoFit/>
          </a:bodyPr>
          <a:lstStyle/>
          <a:p>
            <a:pPr algn="just"/>
            <a:r>
              <a:rPr lang="es-MX" sz="2400" dirty="0">
                <a:solidFill>
                  <a:schemeClr val="bg1"/>
                </a:solidFill>
                <a:latin typeface="arial" panose="020B0604020202020204" pitchFamily="34" charset="0"/>
              </a:rPr>
              <a:t>Después de cinco años, los ganadores del premio pueden solicitar el premio o, si lo desean, solo comentarios. Del mismo modo, si una subunidad recibe el Premio Baldrige, esa subunidad y todas sus subunidades no son elegibles para solicitar el premio durante cinco años. </a:t>
            </a:r>
          </a:p>
          <a:p>
            <a:endParaRPr lang="es-MX" sz="2400" dirty="0">
              <a:solidFill>
                <a:schemeClr val="bg1"/>
              </a:solidFill>
              <a:latin typeface="arial" panose="020B0604020202020204" pitchFamily="34" charset="0"/>
            </a:endParaRPr>
          </a:p>
          <a:p>
            <a:pPr algn="just"/>
            <a:r>
              <a:rPr lang="es-MX" sz="2400" dirty="0">
                <a:solidFill>
                  <a:schemeClr val="bg1"/>
                </a:solidFill>
                <a:latin typeface="arial" panose="020B0604020202020204" pitchFamily="34" charset="0"/>
              </a:rPr>
              <a:t>También pueden enviar solicitudes de premios para recibir comentarios solo durante esos cinco años. Además, si una subunidad con más del 50 por ciento del total de empleados de los padres recibe el Premio Baldrige, la organización matriz y todas sus subunidades no son elegibles para solicitar el premio por cinco años. Pueden enviar solicitudes de premios para recibir comentarios solo durante ese tiempo.</a:t>
            </a:r>
            <a:endParaRPr lang="es-MX" sz="2400" dirty="0"/>
          </a:p>
        </p:txBody>
      </p:sp>
    </p:spTree>
    <p:extLst>
      <p:ext uri="{BB962C8B-B14F-4D97-AF65-F5344CB8AC3E}">
        <p14:creationId xmlns:p14="http://schemas.microsoft.com/office/powerpoint/2010/main" val="33143603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9D83EB-587E-4F82-B655-145386497CE5}"/>
              </a:ext>
            </a:extLst>
          </p:cNvPr>
          <p:cNvSpPr>
            <a:spLocks noGrp="1"/>
          </p:cNvSpPr>
          <p:nvPr>
            <p:ph type="title"/>
          </p:nvPr>
        </p:nvSpPr>
        <p:spPr/>
        <p:txBody>
          <a:bodyPr/>
          <a:lstStyle/>
          <a:p>
            <a:r>
              <a:rPr lang="es-MX" dirty="0"/>
              <a:t>Conclusión</a:t>
            </a:r>
          </a:p>
        </p:txBody>
      </p:sp>
      <p:sp>
        <p:nvSpPr>
          <p:cNvPr id="3" name="Rectángulo 2">
            <a:extLst>
              <a:ext uri="{FF2B5EF4-FFF2-40B4-BE49-F238E27FC236}">
                <a16:creationId xmlns:a16="http://schemas.microsoft.com/office/drawing/2014/main" id="{68764870-79F4-4C6C-84DB-C58DECDF2374}"/>
              </a:ext>
            </a:extLst>
          </p:cNvPr>
          <p:cNvSpPr/>
          <p:nvPr/>
        </p:nvSpPr>
        <p:spPr>
          <a:xfrm>
            <a:off x="324678" y="1044694"/>
            <a:ext cx="8633792" cy="3785652"/>
          </a:xfrm>
          <a:prstGeom prst="rect">
            <a:avLst/>
          </a:prstGeom>
        </p:spPr>
        <p:txBody>
          <a:bodyPr wrap="square">
            <a:spAutoFit/>
          </a:bodyPr>
          <a:lstStyle/>
          <a:p>
            <a:pPr algn="just"/>
            <a:r>
              <a:rPr lang="es-MX" sz="2400" dirty="0">
                <a:solidFill>
                  <a:schemeClr val="bg1"/>
                </a:solidFill>
                <a:latin typeface="arial" panose="020B0604020202020204" pitchFamily="34" charset="0"/>
              </a:rPr>
              <a:t>La calidad es un procesos sistemático que todas las organizaciones deben realizar para asegurar la satisfacción de sus clientes, empleados y accionistas.</a:t>
            </a:r>
          </a:p>
          <a:p>
            <a:pPr algn="just"/>
            <a:endParaRPr lang="es-MX" sz="2400" dirty="0">
              <a:solidFill>
                <a:schemeClr val="bg1"/>
              </a:solidFill>
              <a:latin typeface="arial" panose="020B0604020202020204" pitchFamily="34" charset="0"/>
            </a:endParaRPr>
          </a:p>
          <a:p>
            <a:pPr algn="just"/>
            <a:r>
              <a:rPr lang="es-MX" sz="2400" dirty="0">
                <a:solidFill>
                  <a:schemeClr val="bg1"/>
                </a:solidFill>
                <a:latin typeface="arial" panose="020B0604020202020204" pitchFamily="34" charset="0"/>
              </a:rPr>
              <a:t>Hoy en día, para que los organizaciones puedan asegurar la calidad de sus productos y servicios, es a través de implementar un sistema de gestión de la calidad que este alineado con el programa de planeación estratégica de la calidad, su misión y visión.</a:t>
            </a:r>
          </a:p>
          <a:p>
            <a:endParaRPr lang="es-MX"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2962851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C65268-F6EF-4D48-BA65-D40D0C429A79}"/>
              </a:ext>
            </a:extLst>
          </p:cNvPr>
          <p:cNvSpPr>
            <a:spLocks noGrp="1"/>
          </p:cNvSpPr>
          <p:nvPr>
            <p:ph type="title"/>
          </p:nvPr>
        </p:nvSpPr>
        <p:spPr/>
        <p:txBody>
          <a:bodyPr/>
          <a:lstStyle/>
          <a:p>
            <a:r>
              <a:rPr lang="es-MX" dirty="0"/>
              <a:t>Conclusión</a:t>
            </a:r>
          </a:p>
        </p:txBody>
      </p:sp>
      <p:sp>
        <p:nvSpPr>
          <p:cNvPr id="3" name="Rectángulo 2">
            <a:extLst>
              <a:ext uri="{FF2B5EF4-FFF2-40B4-BE49-F238E27FC236}">
                <a16:creationId xmlns:a16="http://schemas.microsoft.com/office/drawing/2014/main" id="{902B8729-2C14-499A-A484-67D51B7A68E9}"/>
              </a:ext>
            </a:extLst>
          </p:cNvPr>
          <p:cNvSpPr/>
          <p:nvPr/>
        </p:nvSpPr>
        <p:spPr>
          <a:xfrm>
            <a:off x="246184" y="969722"/>
            <a:ext cx="8516815" cy="3046988"/>
          </a:xfrm>
          <a:prstGeom prst="rect">
            <a:avLst/>
          </a:prstGeom>
        </p:spPr>
        <p:txBody>
          <a:bodyPr wrap="square">
            <a:spAutoFit/>
          </a:bodyPr>
          <a:lstStyle/>
          <a:p>
            <a:pPr algn="just"/>
            <a:r>
              <a:rPr lang="es-MX" sz="2400" dirty="0">
                <a:solidFill>
                  <a:schemeClr val="bg1"/>
                </a:solidFill>
                <a:latin typeface="arial" panose="020B0604020202020204" pitchFamily="34" charset="0"/>
              </a:rPr>
              <a:t>Por lo que una forma de tener la certeza que las acciones que se realizan están siendo correctas y los resultados son adecuados para el tipo de sector en donde se encuentran, es a través de la evaluación de un tercera identidad, como son las organizaciones que promueven la calidad a nivel nacional, como es el caso del premio Deming, premio Malcolm Baldrige, premio EFQM y el premio Nacional de Calidad.</a:t>
            </a:r>
            <a:endParaRPr lang="es-MX" sz="2400" dirty="0">
              <a:solidFill>
                <a:schemeClr val="bg1"/>
              </a:solidFill>
            </a:endParaRPr>
          </a:p>
        </p:txBody>
      </p:sp>
    </p:spTree>
    <p:extLst>
      <p:ext uri="{BB962C8B-B14F-4D97-AF65-F5344CB8AC3E}">
        <p14:creationId xmlns:p14="http://schemas.microsoft.com/office/powerpoint/2010/main" val="16924748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D3CB8CC-1D24-4F6D-9D0F-31234392E178}"/>
              </a:ext>
            </a:extLst>
          </p:cNvPr>
          <p:cNvSpPr>
            <a:spLocks noGrp="1"/>
          </p:cNvSpPr>
          <p:nvPr>
            <p:ph type="title"/>
          </p:nvPr>
        </p:nvSpPr>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solidFill>
                <a:schemeClr val="bg1"/>
              </a:solidFill>
              <a:latin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7230FA7-21C7-4D43-8ACD-F6D7D8496754}"/>
              </a:ext>
            </a:extLst>
          </p:cNvPr>
          <p:cNvSpPr>
            <a:spLocks noGrp="1"/>
          </p:cNvSpPr>
          <p:nvPr>
            <p:ph type="sldNum" idx="12"/>
          </p:nvPr>
        </p:nvSpPr>
        <p:spPr/>
        <p:txBody>
          <a:bodyPr/>
          <a:lstStyle/>
          <a:p>
            <a:fld id="{00000000-1234-1234-1234-123412341234}" type="slidenum">
              <a:rPr lang="es-MX" smtClean="0"/>
              <a:pPr/>
              <a:t>53</a:t>
            </a:fld>
            <a:endParaRPr lang="es-MX"/>
          </a:p>
        </p:txBody>
      </p:sp>
      <p:sp>
        <p:nvSpPr>
          <p:cNvPr id="5" name="Rectángulo 4">
            <a:extLst>
              <a:ext uri="{FF2B5EF4-FFF2-40B4-BE49-F238E27FC236}">
                <a16:creationId xmlns:a16="http://schemas.microsoft.com/office/drawing/2014/main" id="{CAC6EAFB-0907-4107-A61B-666AB5D4D7E0}"/>
              </a:ext>
            </a:extLst>
          </p:cNvPr>
          <p:cNvSpPr/>
          <p:nvPr/>
        </p:nvSpPr>
        <p:spPr>
          <a:xfrm>
            <a:off x="524563" y="1607698"/>
            <a:ext cx="8449863" cy="3826753"/>
          </a:xfrm>
          <a:prstGeom prst="rect">
            <a:avLst/>
          </a:prstGeom>
        </p:spPr>
        <p:txBody>
          <a:bodyPr wrap="square">
            <a:spAutoFit/>
          </a:bodyPr>
          <a:lstStyle/>
          <a:p>
            <a:pPr marL="609585" indent="-609585">
              <a:lnSpc>
                <a:spcPct val="150000"/>
              </a:lnSpc>
              <a:buFont typeface="Arial" panose="020B0604020202020204" pitchFamily="34" charset="0"/>
              <a:buChar char="•"/>
            </a:pPr>
            <a:r>
              <a:rPr lang="es-MX" sz="2400" dirty="0">
                <a:solidFill>
                  <a:schemeClr val="bg1"/>
                </a:solidFill>
                <a:latin typeface="Calibri" panose="020F0502020204030204" pitchFamily="34" charset="0"/>
                <a:cs typeface="Calibri" panose="020F0502020204030204" pitchFamily="34" charset="0"/>
              </a:rPr>
              <a:t>CANTU,  H.  (1998).Desarrollo  de una  Cultura  de Calidad. México: McGraw  Hill. </a:t>
            </a:r>
          </a:p>
          <a:p>
            <a:pPr marL="609585" indent="-609585">
              <a:lnSpc>
                <a:spcPct val="150000"/>
              </a:lnSpc>
              <a:buFont typeface="Arial" panose="020B0604020202020204" pitchFamily="34" charset="0"/>
              <a:buChar char="•"/>
            </a:pPr>
            <a:r>
              <a:rPr lang="es-MX" sz="2400" dirty="0">
                <a:solidFill>
                  <a:schemeClr val="bg1"/>
                </a:solidFill>
                <a:latin typeface="Calibri" panose="020F0502020204030204" pitchFamily="34" charset="0"/>
                <a:ea typeface="Times New Roman" panose="02020603050405020304" pitchFamily="18" charset="0"/>
                <a:cs typeface="Calibri" panose="020F0502020204030204" pitchFamily="34" charset="0"/>
              </a:rPr>
              <a:t>EVANS, R. Lindsay, W. (2000). Administración  y Control  de  Calidad. México: Thompson  Editores.</a:t>
            </a:r>
          </a:p>
          <a:p>
            <a:pPr marL="609585" indent="-609585">
              <a:lnSpc>
                <a:spcPct val="150000"/>
              </a:lnSpc>
              <a:buFont typeface="Arial" panose="020B0604020202020204" pitchFamily="34" charset="0"/>
              <a:buChar char="•"/>
            </a:pPr>
            <a:r>
              <a:rPr lang="es-MX" sz="2400" dirty="0">
                <a:solidFill>
                  <a:schemeClr val="bg1"/>
                </a:solidFill>
                <a:latin typeface="Calibri" panose="020F0502020204030204" pitchFamily="34" charset="0"/>
                <a:cs typeface="Calibri" panose="020F0502020204030204" pitchFamily="34" charset="0"/>
              </a:rPr>
              <a:t>Gutiérrez, M. (2007). Administrar para la calidad. México: Editorial Limusa</a:t>
            </a:r>
          </a:p>
          <a:p>
            <a:pPr marL="609585" indent="-609585">
              <a:buFont typeface="Arial" panose="020B0604020202020204" pitchFamily="34" charset="0"/>
              <a:buChar char="•"/>
            </a:pPr>
            <a:endParaRPr lang="es-MX" sz="2667"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3356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E73A3-6662-472A-BC3C-3F79E9D0F26B}"/>
              </a:ext>
            </a:extLst>
          </p:cNvPr>
          <p:cNvSpPr>
            <a:spLocks noGrp="1"/>
          </p:cNvSpPr>
          <p:nvPr>
            <p:ph type="title"/>
          </p:nvPr>
        </p:nvSpPr>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p>
        </p:txBody>
      </p:sp>
      <p:sp>
        <p:nvSpPr>
          <p:cNvPr id="3" name="Marcador de número de diapositiva 2">
            <a:extLst>
              <a:ext uri="{FF2B5EF4-FFF2-40B4-BE49-F238E27FC236}">
                <a16:creationId xmlns:a16="http://schemas.microsoft.com/office/drawing/2014/main" id="{A98783BD-CC9C-4613-9552-19193FF54883}"/>
              </a:ext>
            </a:extLst>
          </p:cNvPr>
          <p:cNvSpPr>
            <a:spLocks noGrp="1"/>
          </p:cNvSpPr>
          <p:nvPr>
            <p:ph type="sldNum" idx="12"/>
          </p:nvPr>
        </p:nvSpPr>
        <p:spPr/>
        <p:txBody>
          <a:bodyPr/>
          <a:lstStyle/>
          <a:p>
            <a:fld id="{00000000-1234-1234-1234-123412341234}" type="slidenum">
              <a:rPr lang="es-MX" smtClean="0"/>
              <a:pPr/>
              <a:t>54</a:t>
            </a:fld>
            <a:endParaRPr lang="es-MX"/>
          </a:p>
        </p:txBody>
      </p:sp>
      <p:sp>
        <p:nvSpPr>
          <p:cNvPr id="4" name="Rectángulo 3">
            <a:extLst>
              <a:ext uri="{FF2B5EF4-FFF2-40B4-BE49-F238E27FC236}">
                <a16:creationId xmlns:a16="http://schemas.microsoft.com/office/drawing/2014/main" id="{CD0A357C-2AD0-49A5-8EF9-E18F5D312086}"/>
              </a:ext>
            </a:extLst>
          </p:cNvPr>
          <p:cNvSpPr/>
          <p:nvPr/>
        </p:nvSpPr>
        <p:spPr>
          <a:xfrm>
            <a:off x="378704" y="1010547"/>
            <a:ext cx="8308096" cy="5575052"/>
          </a:xfrm>
          <a:prstGeom prst="rect">
            <a:avLst/>
          </a:prstGeom>
        </p:spPr>
        <p:txBody>
          <a:bodyPr wrap="square">
            <a:spAutoFit/>
          </a:bodyPr>
          <a:lstStyle/>
          <a:p>
            <a:pPr marL="609585" indent="-609585" algn="just">
              <a:lnSpc>
                <a:spcPct val="150000"/>
              </a:lnSpc>
              <a:buFont typeface="Arial" panose="020B0604020202020204" pitchFamily="34" charset="0"/>
              <a:buChar char="•"/>
            </a:pPr>
            <a:r>
              <a:rPr lang="es-MX" sz="2400" dirty="0" err="1">
                <a:solidFill>
                  <a:schemeClr val="bg1"/>
                </a:solidFill>
                <a:latin typeface="Calibri" panose="020F0502020204030204" pitchFamily="34" charset="0"/>
                <a:cs typeface="Calibri" panose="020F0502020204030204" pitchFamily="34" charset="0"/>
              </a:rPr>
              <a:t>IsoTools</a:t>
            </a:r>
            <a:r>
              <a:rPr lang="es-MX" sz="2400" dirty="0">
                <a:solidFill>
                  <a:schemeClr val="bg1"/>
                </a:solidFill>
                <a:latin typeface="Calibri" panose="020F0502020204030204" pitchFamily="34" charset="0"/>
                <a:cs typeface="Calibri" panose="020F0502020204030204" pitchFamily="34" charset="0"/>
              </a:rPr>
              <a:t>. (2017). </a:t>
            </a:r>
            <a:r>
              <a:rPr lang="es-MX" sz="2400" dirty="0">
                <a:solidFill>
                  <a:schemeClr val="bg1"/>
                </a:solidFill>
              </a:rPr>
              <a:t>Indicadores: El Modelo de Excelencia en la Gestión Malcolm Baldrige </a:t>
            </a:r>
            <a:r>
              <a:rPr lang="es-MX" sz="2400" dirty="0">
                <a:hlinkClick r:id="rId2"/>
              </a:rPr>
              <a:t>https://www.isotools.org/2017/02/22/indicadores-modelo-excelencia-la-gestion-malcolm-baldrige/</a:t>
            </a:r>
            <a:endParaRPr lang="es-MX" sz="2400" dirty="0"/>
          </a:p>
          <a:p>
            <a:pPr marL="609585" indent="-609585" algn="just">
              <a:lnSpc>
                <a:spcPct val="150000"/>
              </a:lnSpc>
              <a:buFont typeface="Arial" panose="020B0604020202020204" pitchFamily="34" charset="0"/>
              <a:buChar char="•"/>
            </a:pPr>
            <a:r>
              <a:rPr lang="es-MX" sz="2400" dirty="0" err="1">
                <a:solidFill>
                  <a:schemeClr val="bg1"/>
                </a:solidFill>
                <a:latin typeface="Calibri" panose="020F0502020204030204" pitchFamily="34" charset="0"/>
                <a:cs typeface="Calibri" panose="020F0502020204030204" pitchFamily="34" charset="0"/>
              </a:rPr>
              <a:t>National</a:t>
            </a:r>
            <a:r>
              <a:rPr lang="es-MX" sz="2400" dirty="0">
                <a:solidFill>
                  <a:schemeClr val="bg1"/>
                </a:solidFill>
                <a:latin typeface="Calibri" panose="020F0502020204030204" pitchFamily="34" charset="0"/>
                <a:cs typeface="Calibri" panose="020F0502020204030204" pitchFamily="34" charset="0"/>
              </a:rPr>
              <a:t> </a:t>
            </a:r>
            <a:r>
              <a:rPr lang="es-MX" sz="2400" dirty="0" err="1">
                <a:solidFill>
                  <a:schemeClr val="bg1"/>
                </a:solidFill>
                <a:latin typeface="Calibri" panose="020F0502020204030204" pitchFamily="34" charset="0"/>
                <a:cs typeface="Calibri" panose="020F0502020204030204" pitchFamily="34" charset="0"/>
              </a:rPr>
              <a:t>Institute</a:t>
            </a:r>
            <a:r>
              <a:rPr lang="es-MX" sz="2400" dirty="0">
                <a:solidFill>
                  <a:schemeClr val="bg1"/>
                </a:solidFill>
                <a:latin typeface="Calibri" panose="020F0502020204030204" pitchFamily="34" charset="0"/>
                <a:cs typeface="Calibri" panose="020F0502020204030204" pitchFamily="34" charset="0"/>
              </a:rPr>
              <a:t> </a:t>
            </a:r>
            <a:r>
              <a:rPr lang="es-MX" sz="2400" dirty="0" err="1">
                <a:solidFill>
                  <a:schemeClr val="bg1"/>
                </a:solidFill>
                <a:latin typeface="Calibri" panose="020F0502020204030204" pitchFamily="34" charset="0"/>
                <a:cs typeface="Calibri" panose="020F0502020204030204" pitchFamily="34" charset="0"/>
              </a:rPr>
              <a:t>of</a:t>
            </a:r>
            <a:r>
              <a:rPr lang="es-MX" sz="2400" dirty="0">
                <a:solidFill>
                  <a:schemeClr val="bg1"/>
                </a:solidFill>
                <a:latin typeface="Calibri" panose="020F0502020204030204" pitchFamily="34" charset="0"/>
                <a:cs typeface="Calibri" panose="020F0502020204030204" pitchFamily="34" charset="0"/>
              </a:rPr>
              <a:t> </a:t>
            </a:r>
            <a:r>
              <a:rPr lang="es-MX" sz="2400" dirty="0" err="1">
                <a:solidFill>
                  <a:schemeClr val="bg1"/>
                </a:solidFill>
                <a:latin typeface="Calibri" panose="020F0502020204030204" pitchFamily="34" charset="0"/>
                <a:cs typeface="Calibri" panose="020F0502020204030204" pitchFamily="34" charset="0"/>
              </a:rPr>
              <a:t>Standards</a:t>
            </a:r>
            <a:r>
              <a:rPr lang="es-MX" sz="2400" dirty="0">
                <a:solidFill>
                  <a:schemeClr val="bg1"/>
                </a:solidFill>
                <a:latin typeface="Calibri" panose="020F0502020204030204" pitchFamily="34" charset="0"/>
                <a:cs typeface="Calibri" panose="020F0502020204030204" pitchFamily="34" charset="0"/>
              </a:rPr>
              <a:t> and </a:t>
            </a:r>
            <a:r>
              <a:rPr lang="es-MX" sz="2400" dirty="0" err="1">
                <a:solidFill>
                  <a:schemeClr val="bg1"/>
                </a:solidFill>
                <a:latin typeface="Calibri" panose="020F0502020204030204" pitchFamily="34" charset="0"/>
                <a:cs typeface="Calibri" panose="020F0502020204030204" pitchFamily="34" charset="0"/>
              </a:rPr>
              <a:t>Technology</a:t>
            </a:r>
            <a:r>
              <a:rPr lang="es-MX" sz="2400" dirty="0">
                <a:solidFill>
                  <a:schemeClr val="bg1"/>
                </a:solidFill>
                <a:latin typeface="Calibri" panose="020F0502020204030204" pitchFamily="34" charset="0"/>
                <a:cs typeface="Calibri" panose="020F0502020204030204" pitchFamily="34" charset="0"/>
              </a:rPr>
              <a:t> ( 2018). Baldrige Performance </a:t>
            </a:r>
            <a:r>
              <a:rPr lang="es-MX" sz="2400" dirty="0" err="1">
                <a:solidFill>
                  <a:schemeClr val="bg1"/>
                </a:solidFill>
                <a:latin typeface="Calibri" panose="020F0502020204030204" pitchFamily="34" charset="0"/>
                <a:cs typeface="Calibri" panose="020F0502020204030204" pitchFamily="34" charset="0"/>
              </a:rPr>
              <a:t>Excellence</a:t>
            </a:r>
            <a:r>
              <a:rPr lang="es-MX" sz="2400" dirty="0">
                <a:solidFill>
                  <a:schemeClr val="bg1"/>
                </a:solidFill>
                <a:latin typeface="Calibri" panose="020F0502020204030204" pitchFamily="34" charset="0"/>
                <a:cs typeface="Calibri" panose="020F0502020204030204" pitchFamily="34" charset="0"/>
              </a:rPr>
              <a:t> </a:t>
            </a:r>
            <a:r>
              <a:rPr lang="es-MX" sz="2400" dirty="0" err="1">
                <a:solidFill>
                  <a:schemeClr val="bg1"/>
                </a:solidFill>
                <a:latin typeface="Calibri" panose="020F0502020204030204" pitchFamily="34" charset="0"/>
                <a:cs typeface="Calibri" panose="020F0502020204030204" pitchFamily="34" charset="0"/>
              </a:rPr>
              <a:t>Program</a:t>
            </a:r>
            <a:r>
              <a:rPr lang="es-MX" sz="2400" dirty="0">
                <a:solidFill>
                  <a:schemeClr val="bg1"/>
                </a:solidFill>
                <a:latin typeface="Calibri" panose="020F0502020204030204" pitchFamily="34" charset="0"/>
                <a:cs typeface="Calibri" panose="020F0502020204030204" pitchFamily="34" charset="0"/>
              </a:rPr>
              <a:t>. </a:t>
            </a:r>
            <a:r>
              <a:rPr lang="es-MX" sz="2400" dirty="0">
                <a:hlinkClick r:id="rId3"/>
              </a:rPr>
              <a:t>https://www.nist.gov/baldrige/baldrige-award/award-cycle-overview</a:t>
            </a:r>
            <a:endParaRPr lang="es-MX" sz="2400" dirty="0"/>
          </a:p>
          <a:p>
            <a:pPr marL="609585" indent="-609585" algn="just">
              <a:lnSpc>
                <a:spcPct val="150000"/>
              </a:lnSpc>
              <a:buFont typeface="Arial" panose="020B0604020202020204" pitchFamily="34" charset="0"/>
              <a:buChar char="•"/>
            </a:pPr>
            <a:endParaRPr lang="es-MX" sz="2400" dirty="0">
              <a:solidFill>
                <a:schemeClr val="bg1"/>
              </a:solidFill>
            </a:endParaRPr>
          </a:p>
          <a:p>
            <a:pPr marL="609585" indent="-609585" algn="just">
              <a:lnSpc>
                <a:spcPct val="150000"/>
              </a:lnSpc>
              <a:buFont typeface="Arial" panose="020B0604020202020204" pitchFamily="34" charset="0"/>
              <a:buChar char="•"/>
            </a:pPr>
            <a:endParaRPr lang="es-MX" sz="2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7355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0AF271E5-E7AE-4594-A24F-5BA00481DA33}"/>
              </a:ext>
            </a:extLst>
          </p:cNvPr>
          <p:cNvSpPr>
            <a:spLocks noGrp="1"/>
          </p:cNvSpPr>
          <p:nvPr>
            <p:ph type="sldNum" idx="12"/>
          </p:nvPr>
        </p:nvSpPr>
        <p:spPr/>
        <p:txBody>
          <a:bodyPr/>
          <a:lstStyle/>
          <a:p>
            <a:fld id="{00000000-1234-1234-1234-123412341234}" type="slidenum">
              <a:rPr lang="es-MX" smtClean="0"/>
              <a:pPr/>
              <a:t>55</a:t>
            </a:fld>
            <a:endParaRPr lang="es-MX"/>
          </a:p>
        </p:txBody>
      </p:sp>
      <p:sp>
        <p:nvSpPr>
          <p:cNvPr id="4" name="Título 3">
            <a:extLst>
              <a:ext uri="{FF2B5EF4-FFF2-40B4-BE49-F238E27FC236}">
                <a16:creationId xmlns:a16="http://schemas.microsoft.com/office/drawing/2014/main" id="{453B1FDE-0232-4145-91AB-B6278DEA10D1}"/>
              </a:ext>
            </a:extLst>
          </p:cNvPr>
          <p:cNvSpPr>
            <a:spLocks noGrp="1"/>
          </p:cNvSpPr>
          <p:nvPr>
            <p:ph type="title"/>
          </p:nvPr>
        </p:nvSpPr>
        <p:spPr>
          <a:xfrm>
            <a:off x="1209750" y="670840"/>
            <a:ext cx="6724500" cy="998800"/>
          </a:xfrm>
        </p:spPr>
        <p:txBody>
          <a:bodyPr/>
          <a:lstStyle/>
          <a:p>
            <a:pPr algn="ctr"/>
            <a:r>
              <a:rPr lang="es-MX" b="1" dirty="0">
                <a:solidFill>
                  <a:schemeClr val="bg1"/>
                </a:solidFill>
                <a:latin typeface="Calibri" panose="020F0502020204030204" pitchFamily="34" charset="0"/>
                <a:cs typeface="Calibri" panose="020F0502020204030204" pitchFamily="34" charset="0"/>
              </a:rPr>
              <a:t>REFERENCIAS BIBLIOGRÁFICAS </a:t>
            </a:r>
            <a:endParaRPr lang="es-MX" dirty="0">
              <a:solidFill>
                <a:schemeClr val="bg1"/>
              </a:solidFill>
              <a:latin typeface="Calibri" panose="020F0502020204030204" pitchFamily="34" charset="0"/>
              <a:cs typeface="Calibri" panose="020F0502020204030204" pitchFamily="34" charset="0"/>
            </a:endParaRPr>
          </a:p>
        </p:txBody>
      </p:sp>
      <p:sp>
        <p:nvSpPr>
          <p:cNvPr id="5" name="Rectángulo 4">
            <a:extLst>
              <a:ext uri="{FF2B5EF4-FFF2-40B4-BE49-F238E27FC236}">
                <a16:creationId xmlns:a16="http://schemas.microsoft.com/office/drawing/2014/main" id="{F1679025-80A7-401A-8237-077EC14D924E}"/>
              </a:ext>
            </a:extLst>
          </p:cNvPr>
          <p:cNvSpPr/>
          <p:nvPr/>
        </p:nvSpPr>
        <p:spPr>
          <a:xfrm>
            <a:off x="580833" y="1170240"/>
            <a:ext cx="8449863" cy="4517519"/>
          </a:xfrm>
          <a:prstGeom prst="rect">
            <a:avLst/>
          </a:prstGeom>
        </p:spPr>
        <p:txBody>
          <a:bodyPr wrap="square">
            <a:spAutoFit/>
          </a:bodyPr>
          <a:lstStyle/>
          <a:p>
            <a:pPr marL="609585" indent="-609585">
              <a:lnSpc>
                <a:spcPct val="150000"/>
              </a:lnSpc>
              <a:buFont typeface="Arial" panose="020B0604020202020204" pitchFamily="34" charset="0"/>
              <a:buChar char="•"/>
            </a:pPr>
            <a:endParaRPr lang="es-MX" sz="2667" dirty="0">
              <a:solidFill>
                <a:schemeClr val="bg1"/>
              </a:solidFill>
              <a:latin typeface="Arial" panose="020B0604020202020204" pitchFamily="34" charset="0"/>
              <a:cs typeface="Arial" panose="020B0604020202020204" pitchFamily="34" charset="0"/>
            </a:endParaRPr>
          </a:p>
          <a:p>
            <a:pPr marL="609585" indent="-609585">
              <a:lnSpc>
                <a:spcPct val="150000"/>
              </a:lnSpc>
              <a:buFont typeface="Arial" panose="020B0604020202020204" pitchFamily="34" charset="0"/>
              <a:buChar char="•"/>
            </a:pPr>
            <a:r>
              <a:rPr lang="es-MX" sz="2400" dirty="0">
                <a:solidFill>
                  <a:schemeClr val="bg1"/>
                </a:solidFill>
              </a:rPr>
              <a:t>Villagra, V. (2006). Modelo de excelencia en la gestión Malcolm Baldrige. </a:t>
            </a:r>
            <a:r>
              <a:rPr lang="es-MX" sz="2400" dirty="0">
                <a:hlinkClick r:id="rId2"/>
              </a:rPr>
              <a:t>http://www.praxis.com.pe/portal/sites/default/files/m_baldrige_2006.pdf</a:t>
            </a:r>
            <a:endParaRPr lang="es-MX" sz="2400" dirty="0"/>
          </a:p>
          <a:p>
            <a:pPr marL="609585" indent="-609585">
              <a:lnSpc>
                <a:spcPct val="150000"/>
              </a:lnSpc>
              <a:buFont typeface="Arial" panose="020B0604020202020204" pitchFamily="34" charset="0"/>
              <a:buChar char="•"/>
            </a:pPr>
            <a:endParaRPr lang="es-MX" sz="2400" dirty="0">
              <a:solidFill>
                <a:schemeClr val="bg1"/>
              </a:solidFill>
            </a:endParaRPr>
          </a:p>
          <a:p>
            <a:pPr marL="609585" indent="-609585">
              <a:lnSpc>
                <a:spcPct val="150000"/>
              </a:lnSpc>
              <a:buFont typeface="Arial" panose="020B0604020202020204" pitchFamily="34" charset="0"/>
              <a:buChar char="•"/>
            </a:pPr>
            <a:endParaRPr lang="es-MX" sz="2400" dirty="0">
              <a:solidFill>
                <a:schemeClr val="bg1"/>
              </a:solidFill>
              <a:latin typeface="Calibri" panose="020F0502020204030204" pitchFamily="34" charset="0"/>
              <a:cs typeface="Calibri" panose="020F0502020204030204" pitchFamily="34" charset="0"/>
            </a:endParaRPr>
          </a:p>
          <a:p>
            <a:pPr>
              <a:lnSpc>
                <a:spcPct val="150000"/>
              </a:lnSpc>
            </a:pP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72987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E832D9C9-DB7B-42BA-8DFB-33E6348DCFF7}"/>
              </a:ext>
            </a:extLst>
          </p:cNvPr>
          <p:cNvSpPr>
            <a:spLocks noGrp="1"/>
          </p:cNvSpPr>
          <p:nvPr>
            <p:ph type="title"/>
          </p:nvPr>
        </p:nvSpPr>
        <p:spPr/>
        <p:txBody>
          <a:bodyPr>
            <a:normAutofit/>
          </a:bodyPr>
          <a:lstStyle/>
          <a:p>
            <a:pPr algn="ctr"/>
            <a:r>
              <a:rPr lang="es-MX" sz="2800" b="1" dirty="0">
                <a:solidFill>
                  <a:srgbClr val="FFC000"/>
                </a:solidFill>
                <a:latin typeface="Arial Black" panose="020B0A04020102020204" pitchFamily="34" charset="0"/>
              </a:rPr>
              <a:t>GUIÓN EXPLICATIVO</a:t>
            </a:r>
          </a:p>
        </p:txBody>
      </p:sp>
      <p:sp>
        <p:nvSpPr>
          <p:cNvPr id="6" name="Rectángulo 5">
            <a:extLst>
              <a:ext uri="{FF2B5EF4-FFF2-40B4-BE49-F238E27FC236}">
                <a16:creationId xmlns:a16="http://schemas.microsoft.com/office/drawing/2014/main" id="{762533EF-7896-4C58-9B38-AC7779282A2C}"/>
              </a:ext>
            </a:extLst>
          </p:cNvPr>
          <p:cNvSpPr/>
          <p:nvPr/>
        </p:nvSpPr>
        <p:spPr>
          <a:xfrm>
            <a:off x="397566" y="977674"/>
            <a:ext cx="8627167" cy="5037982"/>
          </a:xfrm>
          <a:prstGeom prst="rect">
            <a:avLst/>
          </a:prstGeom>
        </p:spPr>
        <p:txBody>
          <a:bodyPr wrap="square">
            <a:spAutoFit/>
          </a:bodyPr>
          <a:lstStyle/>
          <a:p>
            <a:pPr algn="just"/>
            <a:r>
              <a:rPr lang="es-MX" sz="2667" dirty="0">
                <a:solidFill>
                  <a:schemeClr val="bg1"/>
                </a:solidFill>
                <a:latin typeface="Calibri" panose="020F0502020204030204" pitchFamily="34" charset="0"/>
                <a:cs typeface="Calibri" panose="020F0502020204030204" pitchFamily="34" charset="0"/>
              </a:rPr>
              <a:t>El material forma parte de los temas correspondientes  a la Unidad 4. Cultura de calidad,  de la materia de Taller de Liderazgo y Cultura de calidad, para la licenciatura de Relaciones Económicas Internacionales.</a:t>
            </a:r>
          </a:p>
          <a:p>
            <a:pPr algn="just"/>
            <a:endParaRPr lang="es-MX" sz="2667" dirty="0">
              <a:solidFill>
                <a:schemeClr val="bg1"/>
              </a:solidFill>
              <a:latin typeface="Calibri" panose="020F0502020204030204" pitchFamily="34" charset="0"/>
              <a:cs typeface="Calibri" panose="020F0502020204030204" pitchFamily="34" charset="0"/>
            </a:endParaRPr>
          </a:p>
          <a:p>
            <a:pPr algn="just"/>
            <a:r>
              <a:rPr lang="es-MX" sz="2667" dirty="0">
                <a:solidFill>
                  <a:schemeClr val="bg1"/>
                </a:solidFill>
                <a:latin typeface="Calibri" panose="020F0502020204030204" pitchFamily="34" charset="0"/>
                <a:cs typeface="Calibri" panose="020F0502020204030204" pitchFamily="34" charset="0"/>
              </a:rPr>
              <a:t>Se recomienda utilizar la presentación como material de apoyo en la explicación del tema de  premios de calidad, específicamente el premio de calidad internacional Malcolm Baldrige, desde su origen, requisitos de participación, categorías  y criterios  , el cuál puede ser  presentado en una o varias sesiones, de acuerdo al criterio del docente. </a:t>
            </a:r>
          </a:p>
          <a:p>
            <a:pPr algn="just"/>
            <a:endParaRPr lang="es-MX" sz="2800" dirty="0"/>
          </a:p>
        </p:txBody>
      </p:sp>
    </p:spTree>
    <p:extLst>
      <p:ext uri="{BB962C8B-B14F-4D97-AF65-F5344CB8AC3E}">
        <p14:creationId xmlns:p14="http://schemas.microsoft.com/office/powerpoint/2010/main" val="706487199"/>
      </p:ext>
    </p:extLst>
  </p:cSld>
  <p:clrMapOvr>
    <a:masterClrMapping/>
  </p:clrMapOvr>
  <p:transition>
    <p:fade thruBlk="1"/>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36F1B5-2346-43F6-9CA2-FDD7A7706454}"/>
              </a:ext>
            </a:extLst>
          </p:cNvPr>
          <p:cNvSpPr/>
          <p:nvPr/>
        </p:nvSpPr>
        <p:spPr>
          <a:xfrm>
            <a:off x="733494" y="1044736"/>
            <a:ext cx="8123583" cy="5037982"/>
          </a:xfrm>
          <a:prstGeom prst="rect">
            <a:avLst/>
          </a:prstGeom>
        </p:spPr>
        <p:txBody>
          <a:bodyPr wrap="square">
            <a:spAutoFit/>
          </a:bodyPr>
          <a:lstStyle/>
          <a:p>
            <a:pPr algn="just"/>
            <a:r>
              <a:rPr lang="es-MX" sz="2667" dirty="0">
                <a:solidFill>
                  <a:schemeClr val="bg1"/>
                </a:solidFill>
                <a:latin typeface="Calibri" panose="020F0502020204030204" pitchFamily="34" charset="0"/>
                <a:cs typeface="Calibri" panose="020F0502020204030204" pitchFamily="34" charset="0"/>
              </a:rPr>
              <a:t>Es importante solicitar a los alumnos realicen una investigación previa sobre el tema que se abordan en la presentación y participen durante la sesión enriqueciendo los conceptos que se abordan con información adicional o la manera en que son aplicados en los procesos administrativos de una organización.</a:t>
            </a:r>
          </a:p>
          <a:p>
            <a:pPr algn="just"/>
            <a:endParaRPr lang="es-MX" sz="2667" dirty="0">
              <a:solidFill>
                <a:schemeClr val="bg1"/>
              </a:solidFill>
              <a:latin typeface="Calibri" panose="020F0502020204030204" pitchFamily="34" charset="0"/>
              <a:cs typeface="Calibri" panose="020F0502020204030204" pitchFamily="34" charset="0"/>
            </a:endParaRPr>
          </a:p>
          <a:p>
            <a:pPr algn="just"/>
            <a:r>
              <a:rPr lang="es-MX" sz="2667" dirty="0">
                <a:solidFill>
                  <a:schemeClr val="bg1"/>
                </a:solidFill>
                <a:latin typeface="Calibri" panose="020F0502020204030204" pitchFamily="34" charset="0"/>
                <a:cs typeface="Calibri" panose="020F0502020204030204" pitchFamily="34" charset="0"/>
              </a:rPr>
              <a:t>El docente deberá incluir en su explicación ejemplos de aplicación en las organizaciones y en la vida cotidiana de los conceptos que se abordan de manera que el estudiante comprenda la importancia de los mismos en su formación profesional</a:t>
            </a:r>
            <a:r>
              <a:rPr lang="es-MX" sz="2800" dirty="0">
                <a:solidFill>
                  <a:schemeClr val="bg1"/>
                </a:solidFill>
              </a:rPr>
              <a:t>.  </a:t>
            </a:r>
          </a:p>
        </p:txBody>
      </p:sp>
      <p:sp>
        <p:nvSpPr>
          <p:cNvPr id="2" name="Rectángulo 1">
            <a:extLst>
              <a:ext uri="{FF2B5EF4-FFF2-40B4-BE49-F238E27FC236}">
                <a16:creationId xmlns:a16="http://schemas.microsoft.com/office/drawing/2014/main" id="{30D4F233-8441-4805-8C29-D5DC81DDD5B2}"/>
              </a:ext>
            </a:extLst>
          </p:cNvPr>
          <p:cNvSpPr/>
          <p:nvPr/>
        </p:nvSpPr>
        <p:spPr>
          <a:xfrm>
            <a:off x="4670761" y="191645"/>
            <a:ext cx="4318683" cy="523220"/>
          </a:xfrm>
          <a:prstGeom prst="rect">
            <a:avLst/>
          </a:prstGeom>
        </p:spPr>
        <p:txBody>
          <a:bodyPr wrap="none">
            <a:spAutoFit/>
          </a:bodyPr>
          <a:lstStyle/>
          <a:p>
            <a:r>
              <a:rPr lang="es-MX" sz="2800" b="1" dirty="0">
                <a:solidFill>
                  <a:srgbClr val="FFC000"/>
                </a:solidFill>
                <a:latin typeface="Arial Black" panose="020B0A04020102020204" pitchFamily="34" charset="0"/>
              </a:rPr>
              <a:t>GUIÓN EXPLICATIVO</a:t>
            </a:r>
            <a:endParaRPr lang="es-MX" sz="2800" dirty="0"/>
          </a:p>
        </p:txBody>
      </p:sp>
    </p:spTree>
    <p:extLst>
      <p:ext uri="{BB962C8B-B14F-4D97-AF65-F5344CB8AC3E}">
        <p14:creationId xmlns:p14="http://schemas.microsoft.com/office/powerpoint/2010/main" val="683006027"/>
      </p:ext>
    </p:extLst>
  </p:cSld>
  <p:clrMapOvr>
    <a:masterClrMapping/>
  </p:clrMapOvr>
  <p:transition>
    <p:fade thruBlk="1"/>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7658298-4E6A-457F-8EE5-3B4CC48AB4DD}"/>
              </a:ext>
            </a:extLst>
          </p:cNvPr>
          <p:cNvSpPr>
            <a:spLocks noGrp="1"/>
          </p:cNvSpPr>
          <p:nvPr>
            <p:ph type="sldNum" idx="12"/>
          </p:nvPr>
        </p:nvSpPr>
        <p:spPr/>
        <p:txBody>
          <a:bodyPr/>
          <a:lstStyle/>
          <a:p>
            <a:fld id="{00000000-1234-1234-1234-123412341234}" type="slidenum">
              <a:rPr lang="es-MX" smtClean="0"/>
              <a:pPr/>
              <a:t>58</a:t>
            </a:fld>
            <a:endParaRPr lang="es-MX"/>
          </a:p>
        </p:txBody>
      </p:sp>
      <p:sp>
        <p:nvSpPr>
          <p:cNvPr id="6" name="Rectángulo 5">
            <a:extLst>
              <a:ext uri="{FF2B5EF4-FFF2-40B4-BE49-F238E27FC236}">
                <a16:creationId xmlns:a16="http://schemas.microsoft.com/office/drawing/2014/main" id="{92F73679-FFDB-4481-B061-A1C1BFA36BA7}"/>
              </a:ext>
            </a:extLst>
          </p:cNvPr>
          <p:cNvSpPr/>
          <p:nvPr/>
        </p:nvSpPr>
        <p:spPr>
          <a:xfrm>
            <a:off x="733494" y="1101443"/>
            <a:ext cx="8123583" cy="2965364"/>
          </a:xfrm>
          <a:prstGeom prst="rect">
            <a:avLst/>
          </a:prstGeom>
        </p:spPr>
        <p:txBody>
          <a:bodyPr wrap="square">
            <a:spAutoFit/>
          </a:bodyPr>
          <a:lstStyle/>
          <a:p>
            <a:pPr algn="just"/>
            <a:r>
              <a:rPr lang="es-MX" sz="2667" dirty="0">
                <a:solidFill>
                  <a:schemeClr val="bg1"/>
                </a:solidFill>
                <a:latin typeface="Calibri" panose="020F0502020204030204" pitchFamily="34" charset="0"/>
                <a:cs typeface="Calibri" panose="020F0502020204030204" pitchFamily="34" charset="0"/>
              </a:rPr>
              <a:t>Se sugiere complementar el presente material con la integración de estudio de casos, en donde se apliquen los conceptos analizados durante la presentación, permitiendo a alumno identificar casos de éxito documentados por diferentes tipos de empresas que han ganado el premio Malcolm Baldrige y los beneficios obtenidos.</a:t>
            </a:r>
            <a:endParaRPr lang="es-MX" sz="2800" dirty="0">
              <a:solidFill>
                <a:schemeClr val="bg1"/>
              </a:solidFill>
            </a:endParaRPr>
          </a:p>
        </p:txBody>
      </p:sp>
      <p:sp>
        <p:nvSpPr>
          <p:cNvPr id="2" name="Rectángulo 1">
            <a:extLst>
              <a:ext uri="{FF2B5EF4-FFF2-40B4-BE49-F238E27FC236}">
                <a16:creationId xmlns:a16="http://schemas.microsoft.com/office/drawing/2014/main" id="{6AA965E1-C164-4884-9EF0-06741DF6FB2E}"/>
              </a:ext>
            </a:extLst>
          </p:cNvPr>
          <p:cNvSpPr/>
          <p:nvPr/>
        </p:nvSpPr>
        <p:spPr>
          <a:xfrm>
            <a:off x="4621237" y="136525"/>
            <a:ext cx="4318683" cy="523220"/>
          </a:xfrm>
          <a:prstGeom prst="rect">
            <a:avLst/>
          </a:prstGeom>
        </p:spPr>
        <p:txBody>
          <a:bodyPr wrap="none">
            <a:spAutoFit/>
          </a:bodyPr>
          <a:lstStyle/>
          <a:p>
            <a:r>
              <a:rPr lang="es-MX" sz="2800" b="1" dirty="0">
                <a:solidFill>
                  <a:srgbClr val="FFC000"/>
                </a:solidFill>
                <a:latin typeface="Arial Black" panose="020B0A04020102020204" pitchFamily="34" charset="0"/>
              </a:rPr>
              <a:t>GUIÓN EXPLICATIVO</a:t>
            </a:r>
            <a:endParaRPr lang="es-MX" sz="2800" dirty="0"/>
          </a:p>
        </p:txBody>
      </p:sp>
    </p:spTree>
    <p:extLst>
      <p:ext uri="{BB962C8B-B14F-4D97-AF65-F5344CB8AC3E}">
        <p14:creationId xmlns:p14="http://schemas.microsoft.com/office/powerpoint/2010/main" val="3097602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6">
            <a:extLst>
              <a:ext uri="{FF2B5EF4-FFF2-40B4-BE49-F238E27FC236}">
                <a16:creationId xmlns:a16="http://schemas.microsoft.com/office/drawing/2014/main" id="{CE624D3C-3F06-49B8-8A0C-71D32615002C}"/>
              </a:ext>
            </a:extLst>
          </p:cNvPr>
          <p:cNvSpPr txBox="1">
            <a:spLocks/>
          </p:cNvSpPr>
          <p:nvPr/>
        </p:nvSpPr>
        <p:spPr>
          <a:xfrm>
            <a:off x="784800" y="1333871"/>
            <a:ext cx="7574399" cy="4717200"/>
          </a:xfrm>
          <a:prstGeom prst="rect">
            <a:avLst/>
          </a:prstGeom>
        </p:spPr>
        <p:txBody>
          <a:bodyPr/>
          <a:lstStyle>
            <a:lvl1pPr marL="0" indent="0" algn="l" defTabSz="914400" rtl="0" eaLnBrk="1" latinLnBrk="0" hangingPunct="1">
              <a:spcBef>
                <a:spcPct val="20000"/>
              </a:spcBef>
              <a:buFontTx/>
              <a:buNone/>
              <a:defRPr sz="2000" kern="1200">
                <a:solidFill>
                  <a:schemeClr val="bg1"/>
                </a:solidFill>
                <a:latin typeface="+mn-lt"/>
                <a:ea typeface="+mn-ea"/>
                <a:cs typeface="+mn-cs"/>
              </a:defRPr>
            </a:lvl1pPr>
            <a:lvl2pPr marL="0" indent="0" algn="l" defTabSz="914400" rtl="0" eaLnBrk="1" latinLnBrk="0" hangingPunct="1">
              <a:spcBef>
                <a:spcPct val="20000"/>
              </a:spcBef>
              <a:buFontTx/>
              <a:buNone/>
              <a:defRPr sz="2000" kern="1200">
                <a:solidFill>
                  <a:schemeClr val="bg1"/>
                </a:solidFill>
                <a:latin typeface="+mn-lt"/>
                <a:ea typeface="+mn-ea"/>
                <a:cs typeface="+mn-cs"/>
              </a:defRPr>
            </a:lvl2pPr>
            <a:lvl3pPr marL="0" indent="0" algn="l" defTabSz="914400" rtl="0" eaLnBrk="1" latinLnBrk="0" hangingPunct="1">
              <a:spcBef>
                <a:spcPct val="20000"/>
              </a:spcBef>
              <a:buFontTx/>
              <a:buNone/>
              <a:defRPr sz="2000" kern="1200">
                <a:solidFill>
                  <a:schemeClr val="bg1"/>
                </a:solidFill>
                <a:latin typeface="+mn-lt"/>
                <a:ea typeface="+mn-ea"/>
                <a:cs typeface="+mn-cs"/>
              </a:defRPr>
            </a:lvl3pPr>
            <a:lvl4pPr marL="0" indent="0" algn="l" defTabSz="914400" rtl="0" eaLnBrk="1" latinLnBrk="0" hangingPunct="1">
              <a:spcBef>
                <a:spcPct val="20000"/>
              </a:spcBef>
              <a:buFontTx/>
              <a:buNone/>
              <a:defRPr sz="2000" kern="1200">
                <a:solidFill>
                  <a:schemeClr val="bg1"/>
                </a:solidFill>
                <a:latin typeface="+mn-lt"/>
                <a:ea typeface="+mn-ea"/>
                <a:cs typeface="+mn-cs"/>
              </a:defRPr>
            </a:lvl4pPr>
            <a:lvl5pPr marL="0" indent="0" algn="l" defTabSz="914400" rtl="0" eaLnBrk="1" latinLnBrk="0" hangingPunct="1">
              <a:spcBef>
                <a:spcPct val="20000"/>
              </a:spcBef>
              <a:buFontTx/>
              <a:buNone/>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s-MX" sz="3200" dirty="0"/>
              <a:t>Antecedentes </a:t>
            </a:r>
          </a:p>
          <a:p>
            <a:pPr marL="457200" indent="-457200">
              <a:buFont typeface="Arial" panose="020B0604020202020204" pitchFamily="34" charset="0"/>
              <a:buChar char="•"/>
            </a:pPr>
            <a:r>
              <a:rPr lang="es-MX" sz="3200" dirty="0"/>
              <a:t>Propósitos del Premio Malcolm Baldrige</a:t>
            </a:r>
          </a:p>
          <a:p>
            <a:pPr marL="457200" indent="-457200">
              <a:buFont typeface="Arial" panose="020B0604020202020204" pitchFamily="34" charset="0"/>
              <a:buChar char="•"/>
            </a:pPr>
            <a:r>
              <a:rPr lang="es-MX" sz="3200" dirty="0"/>
              <a:t>Categorías de participación </a:t>
            </a:r>
          </a:p>
          <a:p>
            <a:pPr marL="457200" indent="-457200">
              <a:buFont typeface="Arial" panose="020B0604020202020204" pitchFamily="34" charset="0"/>
              <a:buChar char="•"/>
            </a:pPr>
            <a:r>
              <a:rPr lang="es-MX" sz="3200" dirty="0"/>
              <a:t>Requisitos de ingreso</a:t>
            </a:r>
          </a:p>
          <a:p>
            <a:pPr marL="457200" indent="-457200">
              <a:buFont typeface="Arial" panose="020B0604020202020204" pitchFamily="34" charset="0"/>
              <a:buChar char="•"/>
            </a:pPr>
            <a:r>
              <a:rPr lang="es-MX" sz="3200" dirty="0"/>
              <a:t>Criterios de evaluación </a:t>
            </a:r>
          </a:p>
          <a:p>
            <a:pPr marL="457200" indent="-457200">
              <a:buFont typeface="Arial" panose="020B0604020202020204" pitchFamily="34" charset="0"/>
              <a:buChar char="•"/>
            </a:pPr>
            <a:r>
              <a:rPr lang="es-MX" sz="3200" dirty="0"/>
              <a:t>Elegibilidad de los ganadores del Premio Baldrige</a:t>
            </a:r>
          </a:p>
        </p:txBody>
      </p:sp>
      <p:sp>
        <p:nvSpPr>
          <p:cNvPr id="3" name="CuadroTexto 2">
            <a:extLst>
              <a:ext uri="{FF2B5EF4-FFF2-40B4-BE49-F238E27FC236}">
                <a16:creationId xmlns:a16="http://schemas.microsoft.com/office/drawing/2014/main" id="{7F5D37D9-CB3F-4781-A74E-1AE30AF88CCC}"/>
              </a:ext>
            </a:extLst>
          </p:cNvPr>
          <p:cNvSpPr txBox="1"/>
          <p:nvPr/>
        </p:nvSpPr>
        <p:spPr>
          <a:xfrm>
            <a:off x="6457071" y="0"/>
            <a:ext cx="2341667" cy="707886"/>
          </a:xfrm>
          <a:prstGeom prst="rect">
            <a:avLst/>
          </a:prstGeom>
          <a:noFill/>
        </p:spPr>
        <p:txBody>
          <a:bodyPr wrap="none" rtlCol="0">
            <a:spAutoFit/>
          </a:bodyPr>
          <a:lstStyle/>
          <a:p>
            <a:r>
              <a:rPr lang="es-MX" sz="4000" dirty="0">
                <a:solidFill>
                  <a:schemeClr val="bg1"/>
                </a:solidFill>
              </a:rPr>
              <a:t>Contenido</a:t>
            </a:r>
          </a:p>
        </p:txBody>
      </p:sp>
    </p:spTree>
    <p:extLst>
      <p:ext uri="{BB962C8B-B14F-4D97-AF65-F5344CB8AC3E}">
        <p14:creationId xmlns:p14="http://schemas.microsoft.com/office/powerpoint/2010/main" val="339312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566614-90A9-4F87-894F-10BD5ADDFBF6}"/>
              </a:ext>
            </a:extLst>
          </p:cNvPr>
          <p:cNvSpPr>
            <a:spLocks noGrp="1"/>
          </p:cNvSpPr>
          <p:nvPr>
            <p:ph type="title"/>
          </p:nvPr>
        </p:nvSpPr>
        <p:spPr>
          <a:xfrm>
            <a:off x="3428999" y="960161"/>
            <a:ext cx="5218113" cy="1362075"/>
          </a:xfrm>
        </p:spPr>
        <p:txBody>
          <a:bodyPr/>
          <a:lstStyle/>
          <a:p>
            <a:r>
              <a:rPr lang="es-MX" dirty="0"/>
              <a:t>Antecedentes </a:t>
            </a:r>
          </a:p>
        </p:txBody>
      </p:sp>
      <p:sp>
        <p:nvSpPr>
          <p:cNvPr id="3" name="Marcador de texto 2">
            <a:extLst>
              <a:ext uri="{FF2B5EF4-FFF2-40B4-BE49-F238E27FC236}">
                <a16:creationId xmlns:a16="http://schemas.microsoft.com/office/drawing/2014/main" id="{66D6AD2D-C397-4018-B4F0-67EDCE439316}"/>
              </a:ext>
            </a:extLst>
          </p:cNvPr>
          <p:cNvSpPr>
            <a:spLocks noGrp="1"/>
          </p:cNvSpPr>
          <p:nvPr>
            <p:ph type="body" idx="1"/>
          </p:nvPr>
        </p:nvSpPr>
        <p:spPr>
          <a:xfrm>
            <a:off x="3428999" y="2322236"/>
            <a:ext cx="5218113" cy="1500187"/>
          </a:xfrm>
        </p:spPr>
        <p:txBody>
          <a:bodyPr/>
          <a:lstStyle/>
          <a:p>
            <a:r>
              <a:rPr lang="es-MX" dirty="0">
                <a:solidFill>
                  <a:schemeClr val="bg1"/>
                </a:solidFill>
              </a:rPr>
              <a:t>Es una asociación público-privada con 30 años de antigüedad, la cuál tiene como objetivo mejorar el rendimiento y la competitividad de las empresas en Estados Unidos </a:t>
            </a:r>
          </a:p>
        </p:txBody>
      </p:sp>
    </p:spTree>
    <p:extLst>
      <p:ext uri="{BB962C8B-B14F-4D97-AF65-F5344CB8AC3E}">
        <p14:creationId xmlns:p14="http://schemas.microsoft.com/office/powerpoint/2010/main" val="3387404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a:extLst>
              <a:ext uri="{FF2B5EF4-FFF2-40B4-BE49-F238E27FC236}">
                <a16:creationId xmlns:a16="http://schemas.microsoft.com/office/drawing/2014/main" id="{5AA0DECD-97BD-4474-BC34-E50F5CFCCB14}"/>
              </a:ext>
            </a:extLst>
          </p:cNvPr>
          <p:cNvSpPr>
            <a:spLocks noGrp="1"/>
          </p:cNvSpPr>
          <p:nvPr>
            <p:ph type="body" sz="half" idx="2"/>
          </p:nvPr>
        </p:nvSpPr>
        <p:spPr>
          <a:xfrm>
            <a:off x="265043" y="990600"/>
            <a:ext cx="8421757" cy="4572000"/>
          </a:xfrm>
        </p:spPr>
        <p:txBody>
          <a:bodyPr>
            <a:normAutofit/>
          </a:bodyPr>
          <a:lstStyle/>
          <a:p>
            <a:pPr algn="just">
              <a:lnSpc>
                <a:spcPct val="150000"/>
              </a:lnSpc>
            </a:pPr>
            <a:r>
              <a:rPr lang="es-ES" altLang="es-MX" sz="2000" dirty="0">
                <a:latin typeface="Arial" panose="020B0604020202020204" pitchFamily="34" charset="0"/>
                <a:cs typeface="Arial" panose="020B0604020202020204" pitchFamily="34" charset="0"/>
              </a:rPr>
              <a:t>El programa fue nombrado originalmente por Malcolm Baldrige, quien fue el vigésimo sexto Secretario de Comercio. Malcolm Baldrige murió en julio de 1987 en un accidente aéreo, pero su servicio como Secretario de Comercio fue uno de los más largos de la historia. A mediados de la década de 1980, los líderes de los EE. UU. Se dieron cuenta de que las compañías estadounidenses debían centrarse en la calidad para poder competir en un mercado global cada vez más amplio y exigente. </a:t>
            </a:r>
          </a:p>
        </p:txBody>
      </p:sp>
      <p:sp>
        <p:nvSpPr>
          <p:cNvPr id="4" name="Título 3">
            <a:extLst>
              <a:ext uri="{FF2B5EF4-FFF2-40B4-BE49-F238E27FC236}">
                <a16:creationId xmlns:a16="http://schemas.microsoft.com/office/drawing/2014/main" id="{88C3F57A-E473-4D26-A324-32048D0B989B}"/>
              </a:ext>
            </a:extLst>
          </p:cNvPr>
          <p:cNvSpPr>
            <a:spLocks noGrp="1"/>
          </p:cNvSpPr>
          <p:nvPr>
            <p:ph type="title"/>
          </p:nvPr>
        </p:nvSpPr>
        <p:spPr/>
        <p:txBody>
          <a:bodyPr/>
          <a:lstStyle/>
          <a:p>
            <a:r>
              <a:rPr lang="es-MX" dirty="0"/>
              <a:t>ANTECEDENTES </a:t>
            </a:r>
          </a:p>
        </p:txBody>
      </p:sp>
    </p:spTree>
    <p:extLst>
      <p:ext uri="{BB962C8B-B14F-4D97-AF65-F5344CB8AC3E}">
        <p14:creationId xmlns:p14="http://schemas.microsoft.com/office/powerpoint/2010/main" val="3868446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97180A9-0A5A-42D4-9965-96730B071DC6}"/>
              </a:ext>
            </a:extLst>
          </p:cNvPr>
          <p:cNvSpPr>
            <a:spLocks noGrp="1"/>
          </p:cNvSpPr>
          <p:nvPr>
            <p:ph type="body" sz="half" idx="2"/>
          </p:nvPr>
        </p:nvSpPr>
        <p:spPr>
          <a:xfrm>
            <a:off x="295422" y="990600"/>
            <a:ext cx="8391378" cy="4572000"/>
          </a:xfrm>
        </p:spPr>
        <p:txBody>
          <a:bodyPr>
            <a:normAutofit fontScale="92500"/>
          </a:bodyPr>
          <a:lstStyle/>
          <a:p>
            <a:pPr algn="l">
              <a:lnSpc>
                <a:spcPct val="150000"/>
              </a:lnSpc>
            </a:pPr>
            <a:r>
              <a:rPr lang="es-ES" sz="2400" dirty="0">
                <a:latin typeface="Arial" panose="020B0604020202020204" pitchFamily="34" charset="0"/>
                <a:cs typeface="Arial" panose="020B0604020202020204" pitchFamily="34" charset="0"/>
              </a:rPr>
              <a:t>A mediados de la década de 1980, los líderes de los EE. UU. Se dieron cuenta de que las compañías estadounidenses debían centrarse en la calidad para poder competir en un mercado global cada vez más amplio y exigente.</a:t>
            </a:r>
            <a:endParaRPr lang="es-MX" sz="2400" dirty="0">
              <a:latin typeface="Arial" panose="020B0604020202020204" pitchFamily="34" charset="0"/>
              <a:cs typeface="Arial" panose="020B0604020202020204" pitchFamily="34" charset="0"/>
            </a:endParaRPr>
          </a:p>
          <a:p>
            <a:pPr algn="l">
              <a:lnSpc>
                <a:spcPct val="150000"/>
              </a:lnSpc>
            </a:pPr>
            <a:r>
              <a:rPr lang="es-ES" sz="2400" dirty="0">
                <a:latin typeface="Arial" panose="020B0604020202020204" pitchFamily="34" charset="0"/>
                <a:cs typeface="Arial" panose="020B0604020202020204" pitchFamily="34" charset="0"/>
              </a:rPr>
              <a:t>Malcolm Baldrige fue un defensor de la gestión de la calidad como una clave para la prosperidad y la sostenibilidad de los Estados Unidos y, tras su muerte, el Congreso le otorgó el Premio como reconocimiento a sus contribuciones.</a:t>
            </a:r>
            <a:endParaRPr lang="es-MX" sz="2400" dirty="0">
              <a:latin typeface="Arial" panose="020B0604020202020204" pitchFamily="34" charset="0"/>
              <a:cs typeface="Arial" panose="020B0604020202020204" pitchFamily="34" charset="0"/>
            </a:endParaRPr>
          </a:p>
        </p:txBody>
      </p:sp>
      <p:sp>
        <p:nvSpPr>
          <p:cNvPr id="3" name="Título 2">
            <a:extLst>
              <a:ext uri="{FF2B5EF4-FFF2-40B4-BE49-F238E27FC236}">
                <a16:creationId xmlns:a16="http://schemas.microsoft.com/office/drawing/2014/main" id="{77DFA17D-DE38-4F63-933B-E0CCC2122CB8}"/>
              </a:ext>
            </a:extLst>
          </p:cNvPr>
          <p:cNvSpPr>
            <a:spLocks noGrp="1"/>
          </p:cNvSpPr>
          <p:nvPr>
            <p:ph type="title"/>
          </p:nvPr>
        </p:nvSpPr>
        <p:spPr/>
        <p:txBody>
          <a:bodyPr/>
          <a:lstStyle/>
          <a:p>
            <a:r>
              <a:rPr lang="es-MX" dirty="0"/>
              <a:t>ANTECEDENTES </a:t>
            </a:r>
          </a:p>
        </p:txBody>
      </p:sp>
    </p:spTree>
    <p:extLst>
      <p:ext uri="{BB962C8B-B14F-4D97-AF65-F5344CB8AC3E}">
        <p14:creationId xmlns:p14="http://schemas.microsoft.com/office/powerpoint/2010/main" val="183760795"/>
      </p:ext>
    </p:extLst>
  </p:cSld>
  <p:clrMapOvr>
    <a:masterClrMapping/>
  </p:clrMapOvr>
</p:sld>
</file>

<file path=ppt/theme/theme1.xml><?xml version="1.0" encoding="utf-8"?>
<a:theme xmlns:a="http://schemas.openxmlformats.org/drawingml/2006/main" name="golden_trophy">
  <a:themeElements>
    <a:clrScheme name="orange_rain">
      <a:dk1>
        <a:sysClr val="windowText" lastClr="000000"/>
      </a:dk1>
      <a:lt1>
        <a:sysClr val="window" lastClr="FFFFFF"/>
      </a:lt1>
      <a:dk2>
        <a:srgbClr val="696464"/>
      </a:dk2>
      <a:lt2>
        <a:srgbClr val="E9E5DC"/>
      </a:lt2>
      <a:accent1>
        <a:srgbClr val="D34817"/>
      </a:accent1>
      <a:accent2>
        <a:srgbClr val="DC7B1A"/>
      </a:accent2>
      <a:accent3>
        <a:srgbClr val="FFD147"/>
      </a:accent3>
      <a:accent4>
        <a:srgbClr val="BD4343"/>
      </a:accent4>
      <a:accent5>
        <a:srgbClr val="918485"/>
      </a:accent5>
      <a:accent6>
        <a:srgbClr val="9F583B"/>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golden_trophy</Template>
  <TotalTime>389</TotalTime>
  <Words>3031</Words>
  <Application>Microsoft Office PowerPoint</Application>
  <PresentationFormat>Presentación en pantalla (4:3)</PresentationFormat>
  <Paragraphs>280</Paragraphs>
  <Slides>58</Slides>
  <Notes>3</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58</vt:i4>
      </vt:variant>
    </vt:vector>
  </HeadingPairs>
  <TitlesOfParts>
    <vt:vector size="68" baseType="lpstr">
      <vt:lpstr>Arial</vt:lpstr>
      <vt:lpstr>Arial</vt:lpstr>
      <vt:lpstr>Arial Black</vt:lpstr>
      <vt:lpstr>Calibri</vt:lpstr>
      <vt:lpstr>Dosis</vt:lpstr>
      <vt:lpstr>Lato</vt:lpstr>
      <vt:lpstr>Roboto</vt:lpstr>
      <vt:lpstr>Source Sans Pro</vt:lpstr>
      <vt:lpstr>Yantramanav</vt:lpstr>
      <vt:lpstr>golden_trophy</vt:lpstr>
      <vt:lpstr>Presentación de PowerPoint</vt:lpstr>
      <vt:lpstr>Presentación de PowerPoint</vt:lpstr>
      <vt:lpstr>Presentación de PowerPoint</vt:lpstr>
      <vt:lpstr>Presentación de PowerPoint</vt:lpstr>
      <vt:lpstr>PREMIO DE CALIDAD MALCOLM BALDRIGE</vt:lpstr>
      <vt:lpstr>Presentación de PowerPoint</vt:lpstr>
      <vt:lpstr>Antecedentes </vt:lpstr>
      <vt:lpstr>ANTECEDENTES </vt:lpstr>
      <vt:lpstr>ANTECEDENTES </vt:lpstr>
      <vt:lpstr>ANTECEDENTES</vt:lpstr>
      <vt:lpstr>ANTECEDENTES </vt:lpstr>
      <vt:lpstr>PREMIO BALDRIGE</vt:lpstr>
      <vt:lpstr>PREMIO BALDRIGE</vt:lpstr>
      <vt:lpstr>PREMIO BALDRIGE</vt:lpstr>
      <vt:lpstr>PREMIO BALDRIGE</vt:lpstr>
      <vt:lpstr>Presentación de PowerPoint</vt:lpstr>
      <vt:lpstr>Presentación de PowerPoint</vt:lpstr>
      <vt:lpstr>PREMIO BALDRIGE</vt:lpstr>
      <vt:lpstr>PREMIO BALDRIGE</vt:lpstr>
      <vt:lpstr>PREMIO BALDRIGE</vt:lpstr>
      <vt:lpstr>PREMIO BALDRIGE</vt:lpstr>
      <vt:lpstr>PREMIO BALDRIGE</vt:lpstr>
      <vt:lpstr>PREMIO BALDRIGE</vt:lpstr>
      <vt:lpstr>CRITERIOS DE EVALUACIÓN</vt:lpstr>
      <vt:lpstr>CRITERIOS DE EVALUACIÓN</vt:lpstr>
      <vt:lpstr>CRITERIOS DE EVALUACIÓN</vt:lpstr>
      <vt:lpstr>Perfil organizacional</vt:lpstr>
      <vt:lpstr>PREMIO BALDRIGE</vt:lpstr>
      <vt:lpstr>LIDERAZGO</vt:lpstr>
      <vt:lpstr>PREMIO BALDRIGE</vt:lpstr>
      <vt:lpstr>PREMIO BALDRIGE</vt:lpstr>
      <vt:lpstr>PREMIO BALDRIGE</vt:lpstr>
      <vt:lpstr>PREMIO BALDRIGE</vt:lpstr>
      <vt:lpstr>PREMIO BALDRIGE</vt:lpstr>
      <vt:lpstr>PREMIO BALDRIGE</vt:lpstr>
      <vt:lpstr>PREMIO BALDRIGE</vt:lpstr>
      <vt:lpstr>4.2 Información y gestión del conocimiento</vt:lpstr>
      <vt:lpstr>PREMIO BALDRIGE</vt:lpstr>
      <vt:lpstr>PREMIO BALDRIGE</vt:lpstr>
      <vt:lpstr> Operaciones (Categoría 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Elegibilidad de los ganadores del Premio Baldrige</vt:lpstr>
      <vt:lpstr>Elegibilidad de los ganadores del Premio Baldrige</vt:lpstr>
      <vt:lpstr>Conclusión</vt:lpstr>
      <vt:lpstr>Conclusión</vt:lpstr>
      <vt:lpstr>REFERENCIAS BIBLIOGRÁFICAS </vt:lpstr>
      <vt:lpstr>REFERENCIAS BIBLIOGRÁFICAS </vt:lpstr>
      <vt:lpstr>REFERENCIAS BIBLIOGRÁFICAS </vt:lpstr>
      <vt:lpstr>GUIÓN EXPLICATIVO</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PREMIO MALCOLM BALDRIGE</dc:title>
  <dc:creator>Diana Ruiz Tinajero</dc:creator>
  <cp:lastModifiedBy>Diana Ruiz</cp:lastModifiedBy>
  <cp:revision>73</cp:revision>
  <dcterms:created xsi:type="dcterms:W3CDTF">2018-11-14T05:06:13Z</dcterms:created>
  <dcterms:modified xsi:type="dcterms:W3CDTF">2019-09-29T22:52:42Z</dcterms:modified>
</cp:coreProperties>
</file>