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png&amp;ehk=Ur7L6OHxY0jda61fGQg0nw&amp;r=0&amp;pid=OfficeInsert"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95" r:id="rId3"/>
  </p:sldMasterIdLst>
  <p:notesMasterIdLst>
    <p:notesMasterId r:id="rId62"/>
  </p:notesMasterIdLst>
  <p:sldIdLst>
    <p:sldId id="301" r:id="rId4"/>
    <p:sldId id="302" r:id="rId5"/>
    <p:sldId id="303" r:id="rId6"/>
    <p:sldId id="304" r:id="rId7"/>
    <p:sldId id="312" r:id="rId8"/>
    <p:sldId id="257" r:id="rId9"/>
    <p:sldId id="258" r:id="rId10"/>
    <p:sldId id="270" r:id="rId11"/>
    <p:sldId id="274" r:id="rId12"/>
    <p:sldId id="307" r:id="rId13"/>
    <p:sldId id="309" r:id="rId14"/>
    <p:sldId id="310" r:id="rId15"/>
    <p:sldId id="273" r:id="rId16"/>
    <p:sldId id="271" r:id="rId17"/>
    <p:sldId id="276" r:id="rId18"/>
    <p:sldId id="311" r:id="rId19"/>
    <p:sldId id="306" r:id="rId20"/>
    <p:sldId id="260" r:id="rId21"/>
    <p:sldId id="272" r:id="rId22"/>
    <p:sldId id="261" r:id="rId23"/>
    <p:sldId id="281" r:id="rId24"/>
    <p:sldId id="282" r:id="rId25"/>
    <p:sldId id="280" r:id="rId26"/>
    <p:sldId id="283" r:id="rId27"/>
    <p:sldId id="284" r:id="rId28"/>
    <p:sldId id="285" r:id="rId29"/>
    <p:sldId id="262" r:id="rId30"/>
    <p:sldId id="263" r:id="rId31"/>
    <p:sldId id="264" r:id="rId32"/>
    <p:sldId id="26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266" r:id="rId49"/>
    <p:sldId id="267" r:id="rId50"/>
    <p:sldId id="345" r:id="rId51"/>
    <p:sldId id="346" r:id="rId52"/>
    <p:sldId id="347" r:id="rId53"/>
    <p:sldId id="348" r:id="rId54"/>
    <p:sldId id="349" r:id="rId55"/>
    <p:sldId id="275" r:id="rId56"/>
    <p:sldId id="334" r:id="rId57"/>
    <p:sldId id="335" r:id="rId58"/>
    <p:sldId id="342" r:id="rId59"/>
    <p:sldId id="343" r:id="rId60"/>
    <p:sldId id="344"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men" initials="CR"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a:srgbClr val="FF66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64" d="100"/>
          <a:sy n="64" d="100"/>
        </p:scale>
        <p:origin x="1506"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commentAuthors" Target="commentAuthor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1DF697-E4E3-4CD6-A591-5D532244AAD5}" type="doc">
      <dgm:prSet loTypeId="urn:microsoft.com/office/officeart/2005/8/layout/radial6" loCatId="cycle" qsTypeId="urn:microsoft.com/office/officeart/2005/8/quickstyle/simple5" qsCatId="simple" csTypeId="urn:microsoft.com/office/officeart/2005/8/colors/colorful2" csCatId="colorful" phldr="1"/>
      <dgm:spPr/>
      <dgm:t>
        <a:bodyPr/>
        <a:lstStyle/>
        <a:p>
          <a:endParaRPr lang="es-MX"/>
        </a:p>
      </dgm:t>
    </dgm:pt>
    <dgm:pt modelId="{419B1E45-A80E-4719-99F1-88FD78EAB09D}">
      <dgm:prSet phldrT="[Texto]"/>
      <dgm:spPr/>
      <dgm:t>
        <a:bodyPr/>
        <a:lstStyle/>
        <a:p>
          <a:r>
            <a:rPr lang="es-MX" dirty="0"/>
            <a:t>Componentes del Inventario</a:t>
          </a:r>
        </a:p>
      </dgm:t>
    </dgm:pt>
    <dgm:pt modelId="{EB4FF42B-8037-47FA-AA5D-7498A8CED81F}" type="parTrans" cxnId="{99A0B14B-D886-46F8-B70F-9AA4AEE0D016}">
      <dgm:prSet/>
      <dgm:spPr/>
      <dgm:t>
        <a:bodyPr/>
        <a:lstStyle/>
        <a:p>
          <a:endParaRPr lang="es-MX"/>
        </a:p>
      </dgm:t>
    </dgm:pt>
    <dgm:pt modelId="{41DBE1FB-D524-46DB-82D9-73425F29EB75}" type="sibTrans" cxnId="{99A0B14B-D886-46F8-B70F-9AA4AEE0D016}">
      <dgm:prSet/>
      <dgm:spPr/>
      <dgm:t>
        <a:bodyPr/>
        <a:lstStyle/>
        <a:p>
          <a:endParaRPr lang="es-MX"/>
        </a:p>
      </dgm:t>
    </dgm:pt>
    <dgm:pt modelId="{80606C74-71B2-457E-8999-75009C2C019B}">
      <dgm:prSet phldrT="[Texto]"/>
      <dgm:spPr/>
      <dgm:t>
        <a:bodyPr/>
        <a:lstStyle/>
        <a:p>
          <a:r>
            <a:rPr lang="es-MX" dirty="0"/>
            <a:t>Materias Primas</a:t>
          </a:r>
        </a:p>
      </dgm:t>
    </dgm:pt>
    <dgm:pt modelId="{4574123B-F0AC-4AA6-9B19-D62BBD653F37}" type="parTrans" cxnId="{8193D333-5129-4B39-B252-1F702C7DDA07}">
      <dgm:prSet/>
      <dgm:spPr/>
      <dgm:t>
        <a:bodyPr/>
        <a:lstStyle/>
        <a:p>
          <a:endParaRPr lang="es-MX"/>
        </a:p>
      </dgm:t>
    </dgm:pt>
    <dgm:pt modelId="{1B5BA8E7-BBD0-4DC6-8B38-70E2635F05B3}" type="sibTrans" cxnId="{8193D333-5129-4B39-B252-1F702C7DDA07}">
      <dgm:prSet/>
      <dgm:spPr/>
      <dgm:t>
        <a:bodyPr/>
        <a:lstStyle/>
        <a:p>
          <a:endParaRPr lang="es-MX"/>
        </a:p>
      </dgm:t>
    </dgm:pt>
    <dgm:pt modelId="{E79C4776-F35E-46F5-BA8D-A7E364B6CE3B}">
      <dgm:prSet phldrT="[Texto]"/>
      <dgm:spPr/>
      <dgm:t>
        <a:bodyPr/>
        <a:lstStyle/>
        <a:p>
          <a:r>
            <a:rPr lang="es-MX" dirty="0"/>
            <a:t>Trabajo en proceso</a:t>
          </a:r>
        </a:p>
      </dgm:t>
    </dgm:pt>
    <dgm:pt modelId="{B033462D-2D57-4155-9387-DD3B483BCE50}" type="parTrans" cxnId="{EDE35E0A-208B-4737-AAC1-4BCCF102333A}">
      <dgm:prSet/>
      <dgm:spPr/>
      <dgm:t>
        <a:bodyPr/>
        <a:lstStyle/>
        <a:p>
          <a:endParaRPr lang="es-MX"/>
        </a:p>
      </dgm:t>
    </dgm:pt>
    <dgm:pt modelId="{B64B1416-1D92-4B4E-B886-D64E8DCA7DB6}" type="sibTrans" cxnId="{EDE35E0A-208B-4737-AAC1-4BCCF102333A}">
      <dgm:prSet/>
      <dgm:spPr/>
      <dgm:t>
        <a:bodyPr/>
        <a:lstStyle/>
        <a:p>
          <a:endParaRPr lang="es-MX"/>
        </a:p>
      </dgm:t>
    </dgm:pt>
    <dgm:pt modelId="{7D1F086C-85BD-43C4-8CA5-302C509C6158}">
      <dgm:prSet phldrT="[Texto]"/>
      <dgm:spPr/>
      <dgm:t>
        <a:bodyPr/>
        <a:lstStyle/>
        <a:p>
          <a:r>
            <a:rPr lang="es-MX" dirty="0"/>
            <a:t>Producto terminado</a:t>
          </a:r>
        </a:p>
      </dgm:t>
    </dgm:pt>
    <dgm:pt modelId="{48CA2885-288A-45AB-954D-CC3752452A2B}" type="parTrans" cxnId="{474A70E3-62C5-424F-825D-9136F40DEC5F}">
      <dgm:prSet/>
      <dgm:spPr/>
      <dgm:t>
        <a:bodyPr/>
        <a:lstStyle/>
        <a:p>
          <a:endParaRPr lang="es-MX"/>
        </a:p>
      </dgm:t>
    </dgm:pt>
    <dgm:pt modelId="{8FA164F9-02C7-46E7-8E63-7C674C26ABB4}" type="sibTrans" cxnId="{474A70E3-62C5-424F-825D-9136F40DEC5F}">
      <dgm:prSet/>
      <dgm:spPr/>
      <dgm:t>
        <a:bodyPr/>
        <a:lstStyle/>
        <a:p>
          <a:endParaRPr lang="es-MX"/>
        </a:p>
      </dgm:t>
    </dgm:pt>
    <dgm:pt modelId="{B261186D-D4E4-4ACA-8261-4BA2573B98E4}">
      <dgm:prSet phldrT="[Texto]"/>
      <dgm:spPr/>
      <dgm:t>
        <a:bodyPr/>
        <a:lstStyle/>
        <a:p>
          <a:r>
            <a:rPr lang="es-MX" dirty="0"/>
            <a:t>Repuestos y accesorios</a:t>
          </a:r>
        </a:p>
      </dgm:t>
    </dgm:pt>
    <dgm:pt modelId="{AB07994F-5690-4F33-8AB8-F7AED4C7EEBB}" type="parTrans" cxnId="{639A1FC0-3F3A-40DF-81A9-51547AB73F59}">
      <dgm:prSet/>
      <dgm:spPr/>
      <dgm:t>
        <a:bodyPr/>
        <a:lstStyle/>
        <a:p>
          <a:endParaRPr lang="es-MX"/>
        </a:p>
      </dgm:t>
    </dgm:pt>
    <dgm:pt modelId="{44BC9AAC-069A-4500-A38B-0630447EF76C}" type="sibTrans" cxnId="{639A1FC0-3F3A-40DF-81A9-51547AB73F59}">
      <dgm:prSet/>
      <dgm:spPr/>
      <dgm:t>
        <a:bodyPr/>
        <a:lstStyle/>
        <a:p>
          <a:endParaRPr lang="es-MX"/>
        </a:p>
      </dgm:t>
    </dgm:pt>
    <dgm:pt modelId="{DA81BDD9-8444-46AE-B62F-0E6FC3201540}" type="pres">
      <dgm:prSet presAssocID="{7E1DF697-E4E3-4CD6-A591-5D532244AAD5}" presName="Name0" presStyleCnt="0">
        <dgm:presLayoutVars>
          <dgm:chMax val="1"/>
          <dgm:dir/>
          <dgm:animLvl val="ctr"/>
          <dgm:resizeHandles val="exact"/>
        </dgm:presLayoutVars>
      </dgm:prSet>
      <dgm:spPr/>
    </dgm:pt>
    <dgm:pt modelId="{5858A9A4-153F-4258-8271-663219B8BA68}" type="pres">
      <dgm:prSet presAssocID="{419B1E45-A80E-4719-99F1-88FD78EAB09D}" presName="centerShape" presStyleLbl="node0" presStyleIdx="0" presStyleCnt="1"/>
      <dgm:spPr/>
    </dgm:pt>
    <dgm:pt modelId="{7AC18DA4-2D45-45E4-8C1D-782CB8EB2355}" type="pres">
      <dgm:prSet presAssocID="{80606C74-71B2-457E-8999-75009C2C019B}" presName="node" presStyleLbl="node1" presStyleIdx="0" presStyleCnt="4">
        <dgm:presLayoutVars>
          <dgm:bulletEnabled val="1"/>
        </dgm:presLayoutVars>
      </dgm:prSet>
      <dgm:spPr/>
    </dgm:pt>
    <dgm:pt modelId="{A6C12AFC-18A0-463E-8492-309BFEB3B853}" type="pres">
      <dgm:prSet presAssocID="{80606C74-71B2-457E-8999-75009C2C019B}" presName="dummy" presStyleCnt="0"/>
      <dgm:spPr/>
    </dgm:pt>
    <dgm:pt modelId="{4729E97B-1BBE-46EC-ADD4-5117E697EAA0}" type="pres">
      <dgm:prSet presAssocID="{1B5BA8E7-BBD0-4DC6-8B38-70E2635F05B3}" presName="sibTrans" presStyleLbl="sibTrans2D1" presStyleIdx="0" presStyleCnt="4"/>
      <dgm:spPr/>
    </dgm:pt>
    <dgm:pt modelId="{59680440-6FE5-4733-90A1-62BF9F83B132}" type="pres">
      <dgm:prSet presAssocID="{E79C4776-F35E-46F5-BA8D-A7E364B6CE3B}" presName="node" presStyleLbl="node1" presStyleIdx="1" presStyleCnt="4">
        <dgm:presLayoutVars>
          <dgm:bulletEnabled val="1"/>
        </dgm:presLayoutVars>
      </dgm:prSet>
      <dgm:spPr/>
    </dgm:pt>
    <dgm:pt modelId="{F17620CD-8EEE-422C-A755-D18D5D284859}" type="pres">
      <dgm:prSet presAssocID="{E79C4776-F35E-46F5-BA8D-A7E364B6CE3B}" presName="dummy" presStyleCnt="0"/>
      <dgm:spPr/>
    </dgm:pt>
    <dgm:pt modelId="{EC854D5A-13E9-4282-AB8A-9EE75800296D}" type="pres">
      <dgm:prSet presAssocID="{B64B1416-1D92-4B4E-B886-D64E8DCA7DB6}" presName="sibTrans" presStyleLbl="sibTrans2D1" presStyleIdx="1" presStyleCnt="4"/>
      <dgm:spPr/>
    </dgm:pt>
    <dgm:pt modelId="{A7ABD50C-45A0-4484-AF0F-50A5385E46E8}" type="pres">
      <dgm:prSet presAssocID="{7D1F086C-85BD-43C4-8CA5-302C509C6158}" presName="node" presStyleLbl="node1" presStyleIdx="2" presStyleCnt="4">
        <dgm:presLayoutVars>
          <dgm:bulletEnabled val="1"/>
        </dgm:presLayoutVars>
      </dgm:prSet>
      <dgm:spPr/>
    </dgm:pt>
    <dgm:pt modelId="{C3BFC68C-4610-4289-8B7A-0936963B08F2}" type="pres">
      <dgm:prSet presAssocID="{7D1F086C-85BD-43C4-8CA5-302C509C6158}" presName="dummy" presStyleCnt="0"/>
      <dgm:spPr/>
    </dgm:pt>
    <dgm:pt modelId="{EB6BE6AE-43A8-47AD-BC25-8C7E034699AF}" type="pres">
      <dgm:prSet presAssocID="{8FA164F9-02C7-46E7-8E63-7C674C26ABB4}" presName="sibTrans" presStyleLbl="sibTrans2D1" presStyleIdx="2" presStyleCnt="4"/>
      <dgm:spPr/>
    </dgm:pt>
    <dgm:pt modelId="{D5D1CB85-7AFD-468A-B5E8-3C30FCAA5472}" type="pres">
      <dgm:prSet presAssocID="{B261186D-D4E4-4ACA-8261-4BA2573B98E4}" presName="node" presStyleLbl="node1" presStyleIdx="3" presStyleCnt="4" custScaleX="125546" custScaleY="120943">
        <dgm:presLayoutVars>
          <dgm:bulletEnabled val="1"/>
        </dgm:presLayoutVars>
      </dgm:prSet>
      <dgm:spPr/>
    </dgm:pt>
    <dgm:pt modelId="{76540D65-E2BF-439A-ACCB-77E0B2700C13}" type="pres">
      <dgm:prSet presAssocID="{B261186D-D4E4-4ACA-8261-4BA2573B98E4}" presName="dummy" presStyleCnt="0"/>
      <dgm:spPr/>
    </dgm:pt>
    <dgm:pt modelId="{B35370B8-F3BA-4E35-8244-9AAFCA1826D0}" type="pres">
      <dgm:prSet presAssocID="{44BC9AAC-069A-4500-A38B-0630447EF76C}" presName="sibTrans" presStyleLbl="sibTrans2D1" presStyleIdx="3" presStyleCnt="4"/>
      <dgm:spPr/>
    </dgm:pt>
  </dgm:ptLst>
  <dgm:cxnLst>
    <dgm:cxn modelId="{C7248A07-21FB-48B4-83B6-064BD91BDC16}" type="presOf" srcId="{B261186D-D4E4-4ACA-8261-4BA2573B98E4}" destId="{D5D1CB85-7AFD-468A-B5E8-3C30FCAA5472}" srcOrd="0" destOrd="0" presId="urn:microsoft.com/office/officeart/2005/8/layout/radial6"/>
    <dgm:cxn modelId="{EDE35E0A-208B-4737-AAC1-4BCCF102333A}" srcId="{419B1E45-A80E-4719-99F1-88FD78EAB09D}" destId="{E79C4776-F35E-46F5-BA8D-A7E364B6CE3B}" srcOrd="1" destOrd="0" parTransId="{B033462D-2D57-4155-9387-DD3B483BCE50}" sibTransId="{B64B1416-1D92-4B4E-B886-D64E8DCA7DB6}"/>
    <dgm:cxn modelId="{3441B427-31C3-49CE-8414-FD9F88457DD4}" type="presOf" srcId="{8FA164F9-02C7-46E7-8E63-7C674C26ABB4}" destId="{EB6BE6AE-43A8-47AD-BC25-8C7E034699AF}" srcOrd="0" destOrd="0" presId="urn:microsoft.com/office/officeart/2005/8/layout/radial6"/>
    <dgm:cxn modelId="{7198E527-75C4-44DF-B9A0-06FB2E16F26E}" type="presOf" srcId="{7D1F086C-85BD-43C4-8CA5-302C509C6158}" destId="{A7ABD50C-45A0-4484-AF0F-50A5385E46E8}" srcOrd="0" destOrd="0" presId="urn:microsoft.com/office/officeart/2005/8/layout/radial6"/>
    <dgm:cxn modelId="{8193D333-5129-4B39-B252-1F702C7DDA07}" srcId="{419B1E45-A80E-4719-99F1-88FD78EAB09D}" destId="{80606C74-71B2-457E-8999-75009C2C019B}" srcOrd="0" destOrd="0" parTransId="{4574123B-F0AC-4AA6-9B19-D62BBD653F37}" sibTransId="{1B5BA8E7-BBD0-4DC6-8B38-70E2635F05B3}"/>
    <dgm:cxn modelId="{2663B737-01BF-4588-99FE-6DBF421ACD52}" type="presOf" srcId="{B64B1416-1D92-4B4E-B886-D64E8DCA7DB6}" destId="{EC854D5A-13E9-4282-AB8A-9EE75800296D}" srcOrd="0" destOrd="0" presId="urn:microsoft.com/office/officeart/2005/8/layout/radial6"/>
    <dgm:cxn modelId="{E33DAC43-F602-45F1-9BC1-0A19EDF12544}" type="presOf" srcId="{419B1E45-A80E-4719-99F1-88FD78EAB09D}" destId="{5858A9A4-153F-4258-8271-663219B8BA68}" srcOrd="0" destOrd="0" presId="urn:microsoft.com/office/officeart/2005/8/layout/radial6"/>
    <dgm:cxn modelId="{0B5F5668-DD4E-40D5-B8EB-C8281911A036}" type="presOf" srcId="{80606C74-71B2-457E-8999-75009C2C019B}" destId="{7AC18DA4-2D45-45E4-8C1D-782CB8EB2355}" srcOrd="0" destOrd="0" presId="urn:microsoft.com/office/officeart/2005/8/layout/radial6"/>
    <dgm:cxn modelId="{99A0B14B-D886-46F8-B70F-9AA4AEE0D016}" srcId="{7E1DF697-E4E3-4CD6-A591-5D532244AAD5}" destId="{419B1E45-A80E-4719-99F1-88FD78EAB09D}" srcOrd="0" destOrd="0" parTransId="{EB4FF42B-8037-47FA-AA5D-7498A8CED81F}" sibTransId="{41DBE1FB-D524-46DB-82D9-73425F29EB75}"/>
    <dgm:cxn modelId="{9E141550-8932-46DB-BD3F-86725B6AF916}" type="presOf" srcId="{E79C4776-F35E-46F5-BA8D-A7E364B6CE3B}" destId="{59680440-6FE5-4733-90A1-62BF9F83B132}" srcOrd="0" destOrd="0" presId="urn:microsoft.com/office/officeart/2005/8/layout/radial6"/>
    <dgm:cxn modelId="{21C24850-7DB3-4FE1-94AB-978EE8736123}" type="presOf" srcId="{7E1DF697-E4E3-4CD6-A591-5D532244AAD5}" destId="{DA81BDD9-8444-46AE-B62F-0E6FC3201540}" srcOrd="0" destOrd="0" presId="urn:microsoft.com/office/officeart/2005/8/layout/radial6"/>
    <dgm:cxn modelId="{6AC4CC51-D1DB-4017-B208-96FCF41CF11B}" type="presOf" srcId="{1B5BA8E7-BBD0-4DC6-8B38-70E2635F05B3}" destId="{4729E97B-1BBE-46EC-ADD4-5117E697EAA0}" srcOrd="0" destOrd="0" presId="urn:microsoft.com/office/officeart/2005/8/layout/radial6"/>
    <dgm:cxn modelId="{639A1FC0-3F3A-40DF-81A9-51547AB73F59}" srcId="{419B1E45-A80E-4719-99F1-88FD78EAB09D}" destId="{B261186D-D4E4-4ACA-8261-4BA2573B98E4}" srcOrd="3" destOrd="0" parTransId="{AB07994F-5690-4F33-8AB8-F7AED4C7EEBB}" sibTransId="{44BC9AAC-069A-4500-A38B-0630447EF76C}"/>
    <dgm:cxn modelId="{F29785D4-217A-40DB-B5E2-84367FF8F49F}" type="presOf" srcId="{44BC9AAC-069A-4500-A38B-0630447EF76C}" destId="{B35370B8-F3BA-4E35-8244-9AAFCA1826D0}" srcOrd="0" destOrd="0" presId="urn:microsoft.com/office/officeart/2005/8/layout/radial6"/>
    <dgm:cxn modelId="{474A70E3-62C5-424F-825D-9136F40DEC5F}" srcId="{419B1E45-A80E-4719-99F1-88FD78EAB09D}" destId="{7D1F086C-85BD-43C4-8CA5-302C509C6158}" srcOrd="2" destOrd="0" parTransId="{48CA2885-288A-45AB-954D-CC3752452A2B}" sibTransId="{8FA164F9-02C7-46E7-8E63-7C674C26ABB4}"/>
    <dgm:cxn modelId="{F11E0723-3933-4E18-A998-7DB1A40CA7F1}" type="presParOf" srcId="{DA81BDD9-8444-46AE-B62F-0E6FC3201540}" destId="{5858A9A4-153F-4258-8271-663219B8BA68}" srcOrd="0" destOrd="0" presId="urn:microsoft.com/office/officeart/2005/8/layout/radial6"/>
    <dgm:cxn modelId="{B4C49A56-49E6-4415-B49A-C0E85CB9ADCF}" type="presParOf" srcId="{DA81BDD9-8444-46AE-B62F-0E6FC3201540}" destId="{7AC18DA4-2D45-45E4-8C1D-782CB8EB2355}" srcOrd="1" destOrd="0" presId="urn:microsoft.com/office/officeart/2005/8/layout/radial6"/>
    <dgm:cxn modelId="{B22371ED-7063-413E-8A78-EBE4601E5FBE}" type="presParOf" srcId="{DA81BDD9-8444-46AE-B62F-0E6FC3201540}" destId="{A6C12AFC-18A0-463E-8492-309BFEB3B853}" srcOrd="2" destOrd="0" presId="urn:microsoft.com/office/officeart/2005/8/layout/radial6"/>
    <dgm:cxn modelId="{1E180556-30D8-4CA3-AC7E-AC7D4C8E4AB7}" type="presParOf" srcId="{DA81BDD9-8444-46AE-B62F-0E6FC3201540}" destId="{4729E97B-1BBE-46EC-ADD4-5117E697EAA0}" srcOrd="3" destOrd="0" presId="urn:microsoft.com/office/officeart/2005/8/layout/radial6"/>
    <dgm:cxn modelId="{6BCFAB68-0314-4A3A-A9ED-46B498F34922}" type="presParOf" srcId="{DA81BDD9-8444-46AE-B62F-0E6FC3201540}" destId="{59680440-6FE5-4733-90A1-62BF9F83B132}" srcOrd="4" destOrd="0" presId="urn:microsoft.com/office/officeart/2005/8/layout/radial6"/>
    <dgm:cxn modelId="{0E7D615C-AA48-473A-BCB7-F4E1C778C730}" type="presParOf" srcId="{DA81BDD9-8444-46AE-B62F-0E6FC3201540}" destId="{F17620CD-8EEE-422C-A755-D18D5D284859}" srcOrd="5" destOrd="0" presId="urn:microsoft.com/office/officeart/2005/8/layout/radial6"/>
    <dgm:cxn modelId="{3CC2DD7A-D0CC-4962-9A50-7DCCC7E4F247}" type="presParOf" srcId="{DA81BDD9-8444-46AE-B62F-0E6FC3201540}" destId="{EC854D5A-13E9-4282-AB8A-9EE75800296D}" srcOrd="6" destOrd="0" presId="urn:microsoft.com/office/officeart/2005/8/layout/radial6"/>
    <dgm:cxn modelId="{9AAB939F-08E3-4F0C-82F2-00F7A43DE1AC}" type="presParOf" srcId="{DA81BDD9-8444-46AE-B62F-0E6FC3201540}" destId="{A7ABD50C-45A0-4484-AF0F-50A5385E46E8}" srcOrd="7" destOrd="0" presId="urn:microsoft.com/office/officeart/2005/8/layout/radial6"/>
    <dgm:cxn modelId="{A4BF0A00-F468-4198-B339-6D2D1D508545}" type="presParOf" srcId="{DA81BDD9-8444-46AE-B62F-0E6FC3201540}" destId="{C3BFC68C-4610-4289-8B7A-0936963B08F2}" srcOrd="8" destOrd="0" presId="urn:microsoft.com/office/officeart/2005/8/layout/radial6"/>
    <dgm:cxn modelId="{59210B14-4ADD-4B24-9ED0-4604F066E1E6}" type="presParOf" srcId="{DA81BDD9-8444-46AE-B62F-0E6FC3201540}" destId="{EB6BE6AE-43A8-47AD-BC25-8C7E034699AF}" srcOrd="9" destOrd="0" presId="urn:microsoft.com/office/officeart/2005/8/layout/radial6"/>
    <dgm:cxn modelId="{5B7E4837-C428-40DF-9A66-9B7B8837A628}" type="presParOf" srcId="{DA81BDD9-8444-46AE-B62F-0E6FC3201540}" destId="{D5D1CB85-7AFD-468A-B5E8-3C30FCAA5472}" srcOrd="10" destOrd="0" presId="urn:microsoft.com/office/officeart/2005/8/layout/radial6"/>
    <dgm:cxn modelId="{6D243705-D334-4365-B4E6-975BB80DB45B}" type="presParOf" srcId="{DA81BDD9-8444-46AE-B62F-0E6FC3201540}" destId="{76540D65-E2BF-439A-ACCB-77E0B2700C13}" srcOrd="11" destOrd="0" presId="urn:microsoft.com/office/officeart/2005/8/layout/radial6"/>
    <dgm:cxn modelId="{DE0F3CBF-18D8-4DF5-8028-960DC00FB730}" type="presParOf" srcId="{DA81BDD9-8444-46AE-B62F-0E6FC3201540}" destId="{B35370B8-F3BA-4E35-8244-9AAFCA1826D0}"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FB9D18-3AE9-4A0D-A9CA-469740F7878D}" type="doc">
      <dgm:prSet loTypeId="urn:microsoft.com/office/officeart/2005/8/layout/default#2" loCatId="list" qsTypeId="urn:microsoft.com/office/officeart/2005/8/quickstyle/simple1" qsCatId="simple" csTypeId="urn:microsoft.com/office/officeart/2005/8/colors/accent1_2" csCatId="accent1" phldr="1"/>
      <dgm:spPr/>
      <dgm:t>
        <a:bodyPr/>
        <a:lstStyle/>
        <a:p>
          <a:endParaRPr lang="en-US"/>
        </a:p>
      </dgm:t>
    </dgm:pt>
    <dgm:pt modelId="{C67F1B0B-C283-4AFB-A49D-AE839AA109EC}">
      <dgm:prSet/>
      <dgm:spPr>
        <a:solidFill>
          <a:schemeClr val="accent2">
            <a:lumMod val="75000"/>
          </a:schemeClr>
        </a:solidFill>
      </dgm:spPr>
      <dgm:t>
        <a:bodyPr/>
        <a:lstStyle/>
        <a:p>
          <a:pPr rtl="0"/>
          <a:r>
            <a:rPr lang="es-PR" dirty="0"/>
            <a:t>Inventario de Materia Prima</a:t>
          </a:r>
          <a:endParaRPr lang="en-US" dirty="0"/>
        </a:p>
      </dgm:t>
    </dgm:pt>
    <dgm:pt modelId="{1549E774-A11E-4D2B-94C7-34CBCFDB1FC0}" type="parTrans" cxnId="{E5CC3D52-3FCF-4614-BF96-AFE79522C2DA}">
      <dgm:prSet/>
      <dgm:spPr/>
      <dgm:t>
        <a:bodyPr/>
        <a:lstStyle/>
        <a:p>
          <a:endParaRPr lang="en-US"/>
        </a:p>
      </dgm:t>
    </dgm:pt>
    <dgm:pt modelId="{DC7E6386-20D6-470E-A337-E07681BB6F2B}" type="sibTrans" cxnId="{E5CC3D52-3FCF-4614-BF96-AFE79522C2DA}">
      <dgm:prSet/>
      <dgm:spPr/>
      <dgm:t>
        <a:bodyPr/>
        <a:lstStyle/>
        <a:p>
          <a:endParaRPr lang="en-US"/>
        </a:p>
      </dgm:t>
    </dgm:pt>
    <dgm:pt modelId="{A03D7210-C031-4A07-8A13-575C3E89E9FE}">
      <dgm:prSet/>
      <dgm:spPr>
        <a:solidFill>
          <a:schemeClr val="bg2">
            <a:lumMod val="50000"/>
          </a:schemeClr>
        </a:solidFill>
      </dgm:spPr>
      <dgm:t>
        <a:bodyPr/>
        <a:lstStyle/>
        <a:p>
          <a:pPr rtl="0"/>
          <a:r>
            <a:rPr lang="es-PR" dirty="0"/>
            <a:t>Inventario de Trabajo en Proceso</a:t>
          </a:r>
          <a:endParaRPr lang="en-US" dirty="0"/>
        </a:p>
      </dgm:t>
    </dgm:pt>
    <dgm:pt modelId="{636F7C21-5F54-46E2-B3E3-900A673EE32C}" type="parTrans" cxnId="{B8A5B0A4-84D3-4229-860E-D43EF048D79C}">
      <dgm:prSet/>
      <dgm:spPr/>
      <dgm:t>
        <a:bodyPr/>
        <a:lstStyle/>
        <a:p>
          <a:endParaRPr lang="en-US"/>
        </a:p>
      </dgm:t>
    </dgm:pt>
    <dgm:pt modelId="{1396B1E6-5B50-4E3B-9AAE-73CC19C77F64}" type="sibTrans" cxnId="{B8A5B0A4-84D3-4229-860E-D43EF048D79C}">
      <dgm:prSet/>
      <dgm:spPr/>
      <dgm:t>
        <a:bodyPr/>
        <a:lstStyle/>
        <a:p>
          <a:endParaRPr lang="en-US"/>
        </a:p>
      </dgm:t>
    </dgm:pt>
    <dgm:pt modelId="{A9783DB4-03B5-4BB5-8791-260001DE2800}">
      <dgm:prSet/>
      <dgm:spPr>
        <a:solidFill>
          <a:schemeClr val="accent6">
            <a:lumMod val="75000"/>
          </a:schemeClr>
        </a:solidFill>
      </dgm:spPr>
      <dgm:t>
        <a:bodyPr/>
        <a:lstStyle/>
        <a:p>
          <a:pPr rtl="0"/>
          <a:r>
            <a:rPr lang="es-PR" noProof="0" dirty="0"/>
            <a:t>Inventario de mantenimiento , reparaciones y operaciones</a:t>
          </a:r>
        </a:p>
      </dgm:t>
    </dgm:pt>
    <dgm:pt modelId="{31322564-F56A-4651-B672-45427CFFDD47}" type="parTrans" cxnId="{3A2F3CE0-1FDD-4F4C-BB27-7CC36319298D}">
      <dgm:prSet/>
      <dgm:spPr/>
      <dgm:t>
        <a:bodyPr/>
        <a:lstStyle/>
        <a:p>
          <a:endParaRPr lang="en-US"/>
        </a:p>
      </dgm:t>
    </dgm:pt>
    <dgm:pt modelId="{812C5398-F69E-467A-92BB-40E94914C066}" type="sibTrans" cxnId="{3A2F3CE0-1FDD-4F4C-BB27-7CC36319298D}">
      <dgm:prSet/>
      <dgm:spPr/>
      <dgm:t>
        <a:bodyPr/>
        <a:lstStyle/>
        <a:p>
          <a:endParaRPr lang="en-US"/>
        </a:p>
      </dgm:t>
    </dgm:pt>
    <dgm:pt modelId="{4C89C3FA-3CEC-42BD-A045-E26E7FF0EB70}">
      <dgm:prSet/>
      <dgm:spPr>
        <a:solidFill>
          <a:schemeClr val="accent5">
            <a:lumMod val="75000"/>
          </a:schemeClr>
        </a:solidFill>
        <a:ln>
          <a:solidFill>
            <a:schemeClr val="accent5">
              <a:lumMod val="60000"/>
              <a:lumOff val="40000"/>
            </a:schemeClr>
          </a:solidFill>
        </a:ln>
      </dgm:spPr>
      <dgm:t>
        <a:bodyPr/>
        <a:lstStyle/>
        <a:p>
          <a:pPr rtl="0"/>
          <a:r>
            <a:rPr lang="es-PR" noProof="0" dirty="0"/>
            <a:t>Inventario Terminado</a:t>
          </a:r>
        </a:p>
      </dgm:t>
    </dgm:pt>
    <dgm:pt modelId="{BADFC27A-FED8-4077-8124-D9425D79008B}" type="parTrans" cxnId="{D52158EE-8EF5-4735-8713-D8DD31EFCAAF}">
      <dgm:prSet/>
      <dgm:spPr/>
      <dgm:t>
        <a:bodyPr/>
        <a:lstStyle/>
        <a:p>
          <a:endParaRPr lang="en-US"/>
        </a:p>
      </dgm:t>
    </dgm:pt>
    <dgm:pt modelId="{53633980-E831-4FD2-B770-0505AE392331}" type="sibTrans" cxnId="{D52158EE-8EF5-4735-8713-D8DD31EFCAAF}">
      <dgm:prSet/>
      <dgm:spPr/>
      <dgm:t>
        <a:bodyPr/>
        <a:lstStyle/>
        <a:p>
          <a:endParaRPr lang="en-US"/>
        </a:p>
      </dgm:t>
    </dgm:pt>
    <dgm:pt modelId="{DB2D3246-808E-490E-BAD4-E49BD4ABA677}" type="pres">
      <dgm:prSet presAssocID="{45FB9D18-3AE9-4A0D-A9CA-469740F7878D}" presName="diagram" presStyleCnt="0">
        <dgm:presLayoutVars>
          <dgm:dir/>
          <dgm:resizeHandles val="exact"/>
        </dgm:presLayoutVars>
      </dgm:prSet>
      <dgm:spPr/>
    </dgm:pt>
    <dgm:pt modelId="{CE68BF9F-2F37-41AC-9035-2510AA0EF739}" type="pres">
      <dgm:prSet presAssocID="{C67F1B0B-C283-4AFB-A49D-AE839AA109EC}" presName="node" presStyleLbl="node1" presStyleIdx="0" presStyleCnt="4" custScaleX="45750" custScaleY="23579" custLinFactNeighborX="-9194" custLinFactNeighborY="-26254">
        <dgm:presLayoutVars>
          <dgm:bulletEnabled val="1"/>
        </dgm:presLayoutVars>
      </dgm:prSet>
      <dgm:spPr/>
    </dgm:pt>
    <dgm:pt modelId="{46A37B9F-2470-4A8D-AB8D-A86A390E3993}" type="pres">
      <dgm:prSet presAssocID="{DC7E6386-20D6-470E-A337-E07681BB6F2B}" presName="sibTrans" presStyleCnt="0"/>
      <dgm:spPr/>
    </dgm:pt>
    <dgm:pt modelId="{BA20F13A-D524-4B8B-8CF1-F5F873B3A21A}" type="pres">
      <dgm:prSet presAssocID="{A03D7210-C031-4A07-8A13-575C3E89E9FE}" presName="node" presStyleLbl="node1" presStyleIdx="1" presStyleCnt="4" custScaleX="38959" custScaleY="23335" custLinFactNeighborX="-38844" custLinFactNeighborY="4180">
        <dgm:presLayoutVars>
          <dgm:bulletEnabled val="1"/>
        </dgm:presLayoutVars>
      </dgm:prSet>
      <dgm:spPr/>
    </dgm:pt>
    <dgm:pt modelId="{2A81BAA6-BFDF-48CB-BBDC-E13077A7420E}" type="pres">
      <dgm:prSet presAssocID="{1396B1E6-5B50-4E3B-9AAE-73CC19C77F64}" presName="sibTrans" presStyleCnt="0"/>
      <dgm:spPr/>
    </dgm:pt>
    <dgm:pt modelId="{BF049BDE-315C-49EA-B8FC-007361C7D6DC}" type="pres">
      <dgm:prSet presAssocID="{A9783DB4-03B5-4BB5-8791-260001DE2800}" presName="node" presStyleLbl="node1" presStyleIdx="2" presStyleCnt="4" custScaleX="43428" custScaleY="23335" custLinFactNeighborX="29657" custLinFactNeighborY="-6682">
        <dgm:presLayoutVars>
          <dgm:bulletEnabled val="1"/>
        </dgm:presLayoutVars>
      </dgm:prSet>
      <dgm:spPr/>
    </dgm:pt>
    <dgm:pt modelId="{C1FE4DDF-873E-4DD9-80DA-8DE3DAD602B0}" type="pres">
      <dgm:prSet presAssocID="{812C5398-F69E-467A-92BB-40E94914C066}" presName="sibTrans" presStyleCnt="0"/>
      <dgm:spPr/>
    </dgm:pt>
    <dgm:pt modelId="{6BFAEEE5-0C98-4E14-8D0C-9709838D89FF}" type="pres">
      <dgm:prSet presAssocID="{4C89C3FA-3CEC-42BD-A045-E26E7FF0EB70}" presName="node" presStyleLbl="node1" presStyleIdx="3" presStyleCnt="4" custScaleX="35295" custScaleY="23335" custLinFactNeighborX="2636" custLinFactNeighborY="19913">
        <dgm:presLayoutVars>
          <dgm:bulletEnabled val="1"/>
        </dgm:presLayoutVars>
      </dgm:prSet>
      <dgm:spPr/>
    </dgm:pt>
  </dgm:ptLst>
  <dgm:cxnLst>
    <dgm:cxn modelId="{2008D21D-4F3F-4F4E-A2CC-B1964C41B579}" type="presOf" srcId="{45FB9D18-3AE9-4A0D-A9CA-469740F7878D}" destId="{DB2D3246-808E-490E-BAD4-E49BD4ABA677}" srcOrd="0" destOrd="0" presId="urn:microsoft.com/office/officeart/2005/8/layout/default#2"/>
    <dgm:cxn modelId="{D2CCA52D-34AB-42F1-B098-3F7DF3C83F2C}" type="presOf" srcId="{A9783DB4-03B5-4BB5-8791-260001DE2800}" destId="{BF049BDE-315C-49EA-B8FC-007361C7D6DC}" srcOrd="0" destOrd="0" presId="urn:microsoft.com/office/officeart/2005/8/layout/default#2"/>
    <dgm:cxn modelId="{E5CC3D52-3FCF-4614-BF96-AFE79522C2DA}" srcId="{45FB9D18-3AE9-4A0D-A9CA-469740F7878D}" destId="{C67F1B0B-C283-4AFB-A49D-AE839AA109EC}" srcOrd="0" destOrd="0" parTransId="{1549E774-A11E-4D2B-94C7-34CBCFDB1FC0}" sibTransId="{DC7E6386-20D6-470E-A337-E07681BB6F2B}"/>
    <dgm:cxn modelId="{EF347472-C1DF-43FE-BFD0-15D3BF0E43C6}" type="presOf" srcId="{A03D7210-C031-4A07-8A13-575C3E89E9FE}" destId="{BA20F13A-D524-4B8B-8CF1-F5F873B3A21A}" srcOrd="0" destOrd="0" presId="urn:microsoft.com/office/officeart/2005/8/layout/default#2"/>
    <dgm:cxn modelId="{B8A5B0A4-84D3-4229-860E-D43EF048D79C}" srcId="{45FB9D18-3AE9-4A0D-A9CA-469740F7878D}" destId="{A03D7210-C031-4A07-8A13-575C3E89E9FE}" srcOrd="1" destOrd="0" parTransId="{636F7C21-5F54-46E2-B3E3-900A673EE32C}" sibTransId="{1396B1E6-5B50-4E3B-9AAE-73CC19C77F64}"/>
    <dgm:cxn modelId="{073980D7-910D-4491-AE5E-0C7249241EC0}" type="presOf" srcId="{C67F1B0B-C283-4AFB-A49D-AE839AA109EC}" destId="{CE68BF9F-2F37-41AC-9035-2510AA0EF739}" srcOrd="0" destOrd="0" presId="urn:microsoft.com/office/officeart/2005/8/layout/default#2"/>
    <dgm:cxn modelId="{3A2F3CE0-1FDD-4F4C-BB27-7CC36319298D}" srcId="{45FB9D18-3AE9-4A0D-A9CA-469740F7878D}" destId="{A9783DB4-03B5-4BB5-8791-260001DE2800}" srcOrd="2" destOrd="0" parTransId="{31322564-F56A-4651-B672-45427CFFDD47}" sibTransId="{812C5398-F69E-467A-92BB-40E94914C066}"/>
    <dgm:cxn modelId="{D52158EE-8EF5-4735-8713-D8DD31EFCAAF}" srcId="{45FB9D18-3AE9-4A0D-A9CA-469740F7878D}" destId="{4C89C3FA-3CEC-42BD-A045-E26E7FF0EB70}" srcOrd="3" destOrd="0" parTransId="{BADFC27A-FED8-4077-8124-D9425D79008B}" sibTransId="{53633980-E831-4FD2-B770-0505AE392331}"/>
    <dgm:cxn modelId="{A90BD8EF-B53B-4771-8D3E-C1319CCC29B9}" type="presOf" srcId="{4C89C3FA-3CEC-42BD-A045-E26E7FF0EB70}" destId="{6BFAEEE5-0C98-4E14-8D0C-9709838D89FF}" srcOrd="0" destOrd="0" presId="urn:microsoft.com/office/officeart/2005/8/layout/default#2"/>
    <dgm:cxn modelId="{86438150-FB21-474A-AA64-2D307C476AE9}" type="presParOf" srcId="{DB2D3246-808E-490E-BAD4-E49BD4ABA677}" destId="{CE68BF9F-2F37-41AC-9035-2510AA0EF739}" srcOrd="0" destOrd="0" presId="urn:microsoft.com/office/officeart/2005/8/layout/default#2"/>
    <dgm:cxn modelId="{AFD10C9D-52AB-49DC-9EB3-6FF65286691E}" type="presParOf" srcId="{DB2D3246-808E-490E-BAD4-E49BD4ABA677}" destId="{46A37B9F-2470-4A8D-AB8D-A86A390E3993}" srcOrd="1" destOrd="0" presId="urn:microsoft.com/office/officeart/2005/8/layout/default#2"/>
    <dgm:cxn modelId="{5AE4BFAF-C074-4A06-AF7F-CEDB604819B2}" type="presParOf" srcId="{DB2D3246-808E-490E-BAD4-E49BD4ABA677}" destId="{BA20F13A-D524-4B8B-8CF1-F5F873B3A21A}" srcOrd="2" destOrd="0" presId="urn:microsoft.com/office/officeart/2005/8/layout/default#2"/>
    <dgm:cxn modelId="{FB0452CC-A7C2-4734-8812-4A75E1B74A10}" type="presParOf" srcId="{DB2D3246-808E-490E-BAD4-E49BD4ABA677}" destId="{2A81BAA6-BFDF-48CB-BBDC-E13077A7420E}" srcOrd="3" destOrd="0" presId="urn:microsoft.com/office/officeart/2005/8/layout/default#2"/>
    <dgm:cxn modelId="{0CB6E9DD-8FC4-4F7C-830C-CBBECA32C6F3}" type="presParOf" srcId="{DB2D3246-808E-490E-BAD4-E49BD4ABA677}" destId="{BF049BDE-315C-49EA-B8FC-007361C7D6DC}" srcOrd="4" destOrd="0" presId="urn:microsoft.com/office/officeart/2005/8/layout/default#2"/>
    <dgm:cxn modelId="{385B0535-5225-4785-99A7-01E7DE86D2A0}" type="presParOf" srcId="{DB2D3246-808E-490E-BAD4-E49BD4ABA677}" destId="{C1FE4DDF-873E-4DD9-80DA-8DE3DAD602B0}" srcOrd="5" destOrd="0" presId="urn:microsoft.com/office/officeart/2005/8/layout/default#2"/>
    <dgm:cxn modelId="{C16D493E-32E8-4531-9E8C-A2CECD0783F3}" type="presParOf" srcId="{DB2D3246-808E-490E-BAD4-E49BD4ABA677}" destId="{6BFAEEE5-0C98-4E14-8D0C-9709838D89FF}" srcOrd="6" destOrd="0" presId="urn:microsoft.com/office/officeart/2005/8/layout/defaul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5370B8-F3BA-4E35-8244-9AAFCA1826D0}">
      <dsp:nvSpPr>
        <dsp:cNvPr id="0" name=""/>
        <dsp:cNvSpPr/>
      </dsp:nvSpPr>
      <dsp:spPr>
        <a:xfrm>
          <a:off x="2412344" y="649145"/>
          <a:ext cx="4328785" cy="4328785"/>
        </a:xfrm>
        <a:prstGeom prst="blockArc">
          <a:avLst>
            <a:gd name="adj1" fmla="val 10800000"/>
            <a:gd name="adj2" fmla="val 16200000"/>
            <a:gd name="adj3" fmla="val 4643"/>
          </a:avLst>
        </a:prstGeom>
        <a:gradFill rotWithShape="0">
          <a:gsLst>
            <a:gs pos="0">
              <a:schemeClr val="accent2">
                <a:hueOff val="6238661"/>
                <a:satOff val="35504"/>
                <a:lumOff val="10980"/>
                <a:alphaOff val="0"/>
                <a:tint val="94000"/>
                <a:satMod val="103000"/>
                <a:lumMod val="102000"/>
              </a:schemeClr>
            </a:gs>
            <a:gs pos="50000">
              <a:schemeClr val="accent2">
                <a:hueOff val="6238661"/>
                <a:satOff val="35504"/>
                <a:lumOff val="10980"/>
                <a:alphaOff val="0"/>
                <a:shade val="100000"/>
                <a:satMod val="110000"/>
                <a:lumMod val="100000"/>
              </a:schemeClr>
            </a:gs>
            <a:gs pos="100000">
              <a:schemeClr val="accent2">
                <a:hueOff val="6238661"/>
                <a:satOff val="35504"/>
                <a:lumOff val="1098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EB6BE6AE-43A8-47AD-BC25-8C7E034699AF}">
      <dsp:nvSpPr>
        <dsp:cNvPr id="0" name=""/>
        <dsp:cNvSpPr/>
      </dsp:nvSpPr>
      <dsp:spPr>
        <a:xfrm>
          <a:off x="2412344" y="649145"/>
          <a:ext cx="4328785" cy="4328785"/>
        </a:xfrm>
        <a:prstGeom prst="blockArc">
          <a:avLst>
            <a:gd name="adj1" fmla="val 5400000"/>
            <a:gd name="adj2" fmla="val 10800000"/>
            <a:gd name="adj3" fmla="val 4643"/>
          </a:avLst>
        </a:prstGeom>
        <a:gradFill rotWithShape="0">
          <a:gsLst>
            <a:gs pos="0">
              <a:schemeClr val="accent2">
                <a:hueOff val="4159108"/>
                <a:satOff val="23669"/>
                <a:lumOff val="7320"/>
                <a:alphaOff val="0"/>
                <a:tint val="94000"/>
                <a:satMod val="103000"/>
                <a:lumMod val="102000"/>
              </a:schemeClr>
            </a:gs>
            <a:gs pos="50000">
              <a:schemeClr val="accent2">
                <a:hueOff val="4159108"/>
                <a:satOff val="23669"/>
                <a:lumOff val="7320"/>
                <a:alphaOff val="0"/>
                <a:shade val="100000"/>
                <a:satMod val="110000"/>
                <a:lumMod val="100000"/>
              </a:schemeClr>
            </a:gs>
            <a:gs pos="100000">
              <a:schemeClr val="accent2">
                <a:hueOff val="4159108"/>
                <a:satOff val="23669"/>
                <a:lumOff val="732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EC854D5A-13E9-4282-AB8A-9EE75800296D}">
      <dsp:nvSpPr>
        <dsp:cNvPr id="0" name=""/>
        <dsp:cNvSpPr/>
      </dsp:nvSpPr>
      <dsp:spPr>
        <a:xfrm>
          <a:off x="2412344" y="649145"/>
          <a:ext cx="4328785" cy="4328785"/>
        </a:xfrm>
        <a:prstGeom prst="blockArc">
          <a:avLst>
            <a:gd name="adj1" fmla="val 0"/>
            <a:gd name="adj2" fmla="val 5400000"/>
            <a:gd name="adj3" fmla="val 4643"/>
          </a:avLst>
        </a:prstGeom>
        <a:gradFill rotWithShape="0">
          <a:gsLst>
            <a:gs pos="0">
              <a:schemeClr val="accent2">
                <a:hueOff val="2079554"/>
                <a:satOff val="11835"/>
                <a:lumOff val="3660"/>
                <a:alphaOff val="0"/>
                <a:tint val="94000"/>
                <a:satMod val="103000"/>
                <a:lumMod val="102000"/>
              </a:schemeClr>
            </a:gs>
            <a:gs pos="50000">
              <a:schemeClr val="accent2">
                <a:hueOff val="2079554"/>
                <a:satOff val="11835"/>
                <a:lumOff val="3660"/>
                <a:alphaOff val="0"/>
                <a:shade val="100000"/>
                <a:satMod val="110000"/>
                <a:lumMod val="100000"/>
              </a:schemeClr>
            </a:gs>
            <a:gs pos="100000">
              <a:schemeClr val="accent2">
                <a:hueOff val="2079554"/>
                <a:satOff val="11835"/>
                <a:lumOff val="366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4729E97B-1BBE-46EC-ADD4-5117E697EAA0}">
      <dsp:nvSpPr>
        <dsp:cNvPr id="0" name=""/>
        <dsp:cNvSpPr/>
      </dsp:nvSpPr>
      <dsp:spPr>
        <a:xfrm>
          <a:off x="2412344" y="649145"/>
          <a:ext cx="4328785" cy="4328785"/>
        </a:xfrm>
        <a:prstGeom prst="blockArc">
          <a:avLst>
            <a:gd name="adj1" fmla="val 16200000"/>
            <a:gd name="adj2" fmla="val 0"/>
            <a:gd name="adj3" fmla="val 4643"/>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5858A9A4-153F-4258-8271-663219B8BA68}">
      <dsp:nvSpPr>
        <dsp:cNvPr id="0" name=""/>
        <dsp:cNvSpPr/>
      </dsp:nvSpPr>
      <dsp:spPr>
        <a:xfrm>
          <a:off x="3579737" y="1816538"/>
          <a:ext cx="1993999" cy="1993999"/>
        </a:xfrm>
        <a:prstGeom prst="ellipse">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MX" sz="1800" kern="1200" dirty="0"/>
            <a:t>Componentes del Inventario</a:t>
          </a:r>
        </a:p>
      </dsp:txBody>
      <dsp:txXfrm>
        <a:off x="3871751" y="2108552"/>
        <a:ext cx="1409971" cy="1409971"/>
      </dsp:txXfrm>
    </dsp:sp>
    <dsp:sp modelId="{7AC18DA4-2D45-45E4-8C1D-782CB8EB2355}">
      <dsp:nvSpPr>
        <dsp:cNvPr id="0" name=""/>
        <dsp:cNvSpPr/>
      </dsp:nvSpPr>
      <dsp:spPr>
        <a:xfrm>
          <a:off x="3878836" y="1494"/>
          <a:ext cx="1395799" cy="1395799"/>
        </a:xfrm>
        <a:prstGeom prst="ellipse">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s-MX" sz="1700" kern="1200" dirty="0"/>
            <a:t>Materias Primas</a:t>
          </a:r>
        </a:p>
      </dsp:txBody>
      <dsp:txXfrm>
        <a:off x="4083246" y="205904"/>
        <a:ext cx="986979" cy="986979"/>
      </dsp:txXfrm>
    </dsp:sp>
    <dsp:sp modelId="{59680440-6FE5-4733-90A1-62BF9F83B132}">
      <dsp:nvSpPr>
        <dsp:cNvPr id="0" name=""/>
        <dsp:cNvSpPr/>
      </dsp:nvSpPr>
      <dsp:spPr>
        <a:xfrm>
          <a:off x="5992980" y="2115638"/>
          <a:ext cx="1395799" cy="1395799"/>
        </a:xfrm>
        <a:prstGeom prst="ellipse">
          <a:avLst/>
        </a:prstGeom>
        <a:gradFill rotWithShape="0">
          <a:gsLst>
            <a:gs pos="0">
              <a:schemeClr val="accent2">
                <a:hueOff val="2079554"/>
                <a:satOff val="11835"/>
                <a:lumOff val="3660"/>
                <a:alphaOff val="0"/>
                <a:tint val="94000"/>
                <a:satMod val="103000"/>
                <a:lumMod val="102000"/>
              </a:schemeClr>
            </a:gs>
            <a:gs pos="50000">
              <a:schemeClr val="accent2">
                <a:hueOff val="2079554"/>
                <a:satOff val="11835"/>
                <a:lumOff val="3660"/>
                <a:alphaOff val="0"/>
                <a:shade val="100000"/>
                <a:satMod val="110000"/>
                <a:lumMod val="100000"/>
              </a:schemeClr>
            </a:gs>
            <a:gs pos="100000">
              <a:schemeClr val="accent2">
                <a:hueOff val="2079554"/>
                <a:satOff val="11835"/>
                <a:lumOff val="366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s-MX" sz="1700" kern="1200" dirty="0"/>
            <a:t>Trabajo en proceso</a:t>
          </a:r>
        </a:p>
      </dsp:txBody>
      <dsp:txXfrm>
        <a:off x="6197390" y="2320048"/>
        <a:ext cx="986979" cy="986979"/>
      </dsp:txXfrm>
    </dsp:sp>
    <dsp:sp modelId="{A7ABD50C-45A0-4484-AF0F-50A5385E46E8}">
      <dsp:nvSpPr>
        <dsp:cNvPr id="0" name=""/>
        <dsp:cNvSpPr/>
      </dsp:nvSpPr>
      <dsp:spPr>
        <a:xfrm>
          <a:off x="3878836" y="4229782"/>
          <a:ext cx="1395799" cy="1395799"/>
        </a:xfrm>
        <a:prstGeom prst="ellipse">
          <a:avLst/>
        </a:prstGeom>
        <a:gradFill rotWithShape="0">
          <a:gsLst>
            <a:gs pos="0">
              <a:schemeClr val="accent2">
                <a:hueOff val="4159108"/>
                <a:satOff val="23669"/>
                <a:lumOff val="7320"/>
                <a:alphaOff val="0"/>
                <a:tint val="94000"/>
                <a:satMod val="103000"/>
                <a:lumMod val="102000"/>
              </a:schemeClr>
            </a:gs>
            <a:gs pos="50000">
              <a:schemeClr val="accent2">
                <a:hueOff val="4159108"/>
                <a:satOff val="23669"/>
                <a:lumOff val="7320"/>
                <a:alphaOff val="0"/>
                <a:shade val="100000"/>
                <a:satMod val="110000"/>
                <a:lumMod val="100000"/>
              </a:schemeClr>
            </a:gs>
            <a:gs pos="100000">
              <a:schemeClr val="accent2">
                <a:hueOff val="4159108"/>
                <a:satOff val="23669"/>
                <a:lumOff val="732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s-MX" sz="1700" kern="1200" dirty="0"/>
            <a:t>Producto terminado</a:t>
          </a:r>
        </a:p>
      </dsp:txBody>
      <dsp:txXfrm>
        <a:off x="4083246" y="4434192"/>
        <a:ext cx="986979" cy="986979"/>
      </dsp:txXfrm>
    </dsp:sp>
    <dsp:sp modelId="{D5D1CB85-7AFD-468A-B5E8-3C30FCAA5472}">
      <dsp:nvSpPr>
        <dsp:cNvPr id="0" name=""/>
        <dsp:cNvSpPr/>
      </dsp:nvSpPr>
      <dsp:spPr>
        <a:xfrm>
          <a:off x="1586407" y="1969477"/>
          <a:ext cx="1752370" cy="1688121"/>
        </a:xfrm>
        <a:prstGeom prst="ellipse">
          <a:avLst/>
        </a:prstGeom>
        <a:gradFill rotWithShape="0">
          <a:gsLst>
            <a:gs pos="0">
              <a:schemeClr val="accent2">
                <a:hueOff val="6238661"/>
                <a:satOff val="35504"/>
                <a:lumOff val="10980"/>
                <a:alphaOff val="0"/>
                <a:tint val="94000"/>
                <a:satMod val="103000"/>
                <a:lumMod val="102000"/>
              </a:schemeClr>
            </a:gs>
            <a:gs pos="50000">
              <a:schemeClr val="accent2">
                <a:hueOff val="6238661"/>
                <a:satOff val="35504"/>
                <a:lumOff val="10980"/>
                <a:alphaOff val="0"/>
                <a:shade val="100000"/>
                <a:satMod val="110000"/>
                <a:lumMod val="100000"/>
              </a:schemeClr>
            </a:gs>
            <a:gs pos="100000">
              <a:schemeClr val="accent2">
                <a:hueOff val="6238661"/>
                <a:satOff val="35504"/>
                <a:lumOff val="1098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s-MX" sz="1700" kern="1200" dirty="0"/>
            <a:t>Repuestos y accesorios</a:t>
          </a:r>
        </a:p>
      </dsp:txBody>
      <dsp:txXfrm>
        <a:off x="1843036" y="2216697"/>
        <a:ext cx="1239112" cy="11936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68BF9F-2F37-41AC-9035-2510AA0EF739}">
      <dsp:nvSpPr>
        <dsp:cNvPr id="0" name=""/>
        <dsp:cNvSpPr/>
      </dsp:nvSpPr>
      <dsp:spPr>
        <a:xfrm>
          <a:off x="0" y="0"/>
          <a:ext cx="3276981" cy="1013349"/>
        </a:xfrm>
        <a:prstGeom prst="rect">
          <a:avLst/>
        </a:prstGeom>
        <a:solidFill>
          <a:schemeClr val="accent2">
            <a:lumMod val="75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PR" sz="2000" kern="1200" dirty="0"/>
            <a:t>Inventario de Materia Prima</a:t>
          </a:r>
          <a:endParaRPr lang="en-US" sz="2000" kern="1200" dirty="0"/>
        </a:p>
      </dsp:txBody>
      <dsp:txXfrm>
        <a:off x="0" y="0"/>
        <a:ext cx="3276981" cy="1013349"/>
      </dsp:txXfrm>
    </dsp:sp>
    <dsp:sp modelId="{BA20F13A-D524-4B8B-8CF1-F5F873B3A21A}">
      <dsp:nvSpPr>
        <dsp:cNvPr id="0" name=""/>
        <dsp:cNvSpPr/>
      </dsp:nvSpPr>
      <dsp:spPr>
        <a:xfrm>
          <a:off x="1400434" y="1180839"/>
          <a:ext cx="2790555" cy="1002863"/>
        </a:xfrm>
        <a:prstGeom prst="rect">
          <a:avLst/>
        </a:prstGeom>
        <a:solidFill>
          <a:schemeClr val="bg2">
            <a:lumMod val="5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PR" sz="2000" kern="1200" dirty="0"/>
            <a:t>Inventario de Trabajo en Proceso</a:t>
          </a:r>
          <a:endParaRPr lang="en-US" sz="2000" kern="1200" dirty="0"/>
        </a:p>
      </dsp:txBody>
      <dsp:txXfrm>
        <a:off x="1400434" y="1180839"/>
        <a:ext cx="2790555" cy="1002863"/>
      </dsp:txXfrm>
    </dsp:sp>
    <dsp:sp modelId="{BF049BDE-315C-49EA-B8FC-007361C7D6DC}">
      <dsp:nvSpPr>
        <dsp:cNvPr id="0" name=""/>
        <dsp:cNvSpPr/>
      </dsp:nvSpPr>
      <dsp:spPr>
        <a:xfrm>
          <a:off x="2528146" y="2438412"/>
          <a:ext cx="3110660" cy="1002863"/>
        </a:xfrm>
        <a:prstGeom prst="rect">
          <a:avLst/>
        </a:prstGeom>
        <a:solidFill>
          <a:schemeClr val="accent6">
            <a:lumMod val="75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PR" sz="2000" kern="1200" noProof="0" dirty="0"/>
            <a:t>Inventario de mantenimiento , reparaciones y operaciones</a:t>
          </a:r>
        </a:p>
      </dsp:txBody>
      <dsp:txXfrm>
        <a:off x="2528146" y="2438412"/>
        <a:ext cx="3110660" cy="1002863"/>
      </dsp:txXfrm>
    </dsp:sp>
    <dsp:sp modelId="{6BFAEEE5-0C98-4E14-8D0C-9709838D89FF}">
      <dsp:nvSpPr>
        <dsp:cNvPr id="0" name=""/>
        <dsp:cNvSpPr/>
      </dsp:nvSpPr>
      <dsp:spPr>
        <a:xfrm>
          <a:off x="4419626" y="3581380"/>
          <a:ext cx="2528110" cy="1002863"/>
        </a:xfrm>
        <a:prstGeom prst="rect">
          <a:avLst/>
        </a:prstGeom>
        <a:solidFill>
          <a:schemeClr val="accent5">
            <a:lumMod val="75000"/>
          </a:schemeClr>
        </a:solidFill>
        <a:ln w="12700" cap="flat" cmpd="sng" algn="in">
          <a:solidFill>
            <a:schemeClr val="accent5">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s-PR" sz="2000" kern="1200" noProof="0" dirty="0"/>
            <a:t>Inventario Terminado</a:t>
          </a:r>
        </a:p>
      </dsp:txBody>
      <dsp:txXfrm>
        <a:off x="4419626" y="3581380"/>
        <a:ext cx="2528110" cy="1002863"/>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4" Type="http://schemas.openxmlformats.org/officeDocument/2006/relationships/image" Target="../media/image3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D54F90-38BD-4346-B096-8ABDD613F501}" type="datetimeFigureOut">
              <a:rPr lang="es-MX" smtClean="0"/>
              <a:t>30/09/2019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1FB631-0708-4355-BAE5-172C3C744E5D}" type="slidenum">
              <a:rPr lang="es-MX" smtClean="0"/>
              <a:t>‹Nº›</a:t>
            </a:fld>
            <a:endParaRPr lang="es-MX"/>
          </a:p>
        </p:txBody>
      </p:sp>
    </p:spTree>
    <p:extLst>
      <p:ext uri="{BB962C8B-B14F-4D97-AF65-F5344CB8AC3E}">
        <p14:creationId xmlns:p14="http://schemas.microsoft.com/office/powerpoint/2010/main" val="4174201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50000"/>
              </a:lnSpc>
              <a:spcBef>
                <a:spcPct val="0"/>
              </a:spcBef>
            </a:pPr>
            <a:r>
              <a:rPr lang="es-ES" altLang="es-MX" b="1">
                <a:latin typeface="Verdana" panose="020B0604030504040204" pitchFamily="34" charset="0"/>
              </a:rPr>
              <a:t>Diapositiva 21</a:t>
            </a:r>
            <a:endParaRPr lang="en-US" altLang="es-MX"/>
          </a:p>
          <a:p>
            <a:pPr eaLnBrk="1" hangingPunct="1">
              <a:lnSpc>
                <a:spcPct val="150000"/>
              </a:lnSpc>
              <a:spcBef>
                <a:spcPct val="0"/>
              </a:spcBef>
            </a:pPr>
            <a:r>
              <a:rPr lang="es-ES_tradnl" altLang="es-MX">
                <a:latin typeface="Verdana" panose="020B0604030504040204" pitchFamily="34" charset="0"/>
              </a:rPr>
              <a:t>Aquí presento el próximo tema: Gerencia de Inventario</a:t>
            </a:r>
            <a:endParaRPr lang="en-US" altLang="es-MX"/>
          </a:p>
        </p:txBody>
      </p:sp>
      <p:sp>
        <p:nvSpPr>
          <p:cNvPr id="5939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61FCBF3-652A-4D1E-A9C1-86EF25EF0D46}" type="slidenum">
              <a:rPr lang="en-US" altLang="es-MX">
                <a:latin typeface="Calibri" panose="020F0502020204030204" pitchFamily="34" charset="0"/>
              </a:rPr>
              <a:pPr eaLnBrk="1" hangingPunct="1"/>
              <a:t>6</a:t>
            </a:fld>
            <a:endParaRPr lang="en-US" altLang="es-MX">
              <a:latin typeface="Calibri" panose="020F0502020204030204" pitchFamily="34" charset="0"/>
            </a:endParaRPr>
          </a:p>
        </p:txBody>
      </p:sp>
    </p:spTree>
    <p:extLst>
      <p:ext uri="{BB962C8B-B14F-4D97-AF65-F5344CB8AC3E}">
        <p14:creationId xmlns:p14="http://schemas.microsoft.com/office/powerpoint/2010/main" val="4040142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90F128D-0D31-44D0-A0BE-ACF3B41BA6F6}" type="slidenum">
              <a:rPr lang="es-ES" altLang="es-CO"/>
              <a:pPr eaLnBrk="1" hangingPunct="1"/>
              <a:t>31</a:t>
            </a:fld>
            <a:endParaRPr lang="es-ES" altLang="es-CO"/>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641441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D5673E0-870C-454F-A1E4-50EE2858860F}" type="slidenum">
              <a:rPr lang="es-ES" altLang="es-CO"/>
              <a:pPr eaLnBrk="1" hangingPunct="1"/>
              <a:t>32</a:t>
            </a:fld>
            <a:endParaRPr lang="es-ES" altLang="es-CO"/>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38376575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C5D2C89-F6C7-4EBC-8387-9B1CD9729336}" type="slidenum">
              <a:rPr lang="es-ES" altLang="es-CO"/>
              <a:pPr eaLnBrk="1" hangingPunct="1"/>
              <a:t>33</a:t>
            </a:fld>
            <a:endParaRPr lang="es-ES" altLang="es-CO"/>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2056582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6CB295A-29F7-4B7E-AC19-EBAE84567555}" type="slidenum">
              <a:rPr lang="es-ES" altLang="es-CO"/>
              <a:pPr eaLnBrk="1" hangingPunct="1"/>
              <a:t>34</a:t>
            </a:fld>
            <a:endParaRPr lang="es-ES" altLang="es-CO"/>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41700614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C851B77-B5ED-4C93-8DC5-BB2F507601C4}" type="slidenum">
              <a:rPr lang="es-ES" altLang="es-CO"/>
              <a:pPr eaLnBrk="1" hangingPunct="1"/>
              <a:t>35</a:t>
            </a:fld>
            <a:endParaRPr lang="es-ES" altLang="es-CO"/>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6905740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A0BFF50-6429-459D-9EBC-88779FCEBB4D}" type="slidenum">
              <a:rPr lang="es-ES" altLang="es-CO"/>
              <a:pPr eaLnBrk="1" hangingPunct="1"/>
              <a:t>36</a:t>
            </a:fld>
            <a:endParaRPr lang="es-ES" altLang="es-CO"/>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34271368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114290F-0725-49E1-82AF-E8B464DE7577}" type="slidenum">
              <a:rPr lang="es-ES" altLang="es-CO"/>
              <a:pPr eaLnBrk="1" hangingPunct="1"/>
              <a:t>37</a:t>
            </a:fld>
            <a:endParaRPr lang="es-ES" altLang="es-CO"/>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13580394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EA70DDC-931E-452A-A28F-1399BF31B56E}" type="slidenum">
              <a:rPr lang="es-ES" altLang="es-CO"/>
              <a:pPr eaLnBrk="1" hangingPunct="1"/>
              <a:t>38</a:t>
            </a:fld>
            <a:endParaRPr lang="es-ES" altLang="es-CO"/>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12064417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1262912-E0B0-4E29-BA01-6277A006CBDA}" type="slidenum">
              <a:rPr lang="es-ES" altLang="es-CO"/>
              <a:pPr eaLnBrk="1" hangingPunct="1"/>
              <a:t>40</a:t>
            </a:fld>
            <a:endParaRPr lang="es-ES" altLang="es-CO"/>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13034497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FB89003-8158-43BC-9108-9FE15F713790}" type="slidenum">
              <a:rPr lang="es-ES" altLang="es-CO"/>
              <a:pPr eaLnBrk="1" hangingPunct="1"/>
              <a:t>41</a:t>
            </a:fld>
            <a:endParaRPr lang="es-ES" altLang="es-CO"/>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3168668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s-MX" b="1"/>
              <a:t>Diapositiva 22</a:t>
            </a:r>
            <a:endParaRPr lang="en-US" altLang="es-MX"/>
          </a:p>
          <a:p>
            <a:pPr eaLnBrk="1" hangingPunct="1">
              <a:spcBef>
                <a:spcPct val="0"/>
              </a:spcBef>
            </a:pPr>
            <a:r>
              <a:rPr lang="es-PR" altLang="es-MX"/>
              <a:t>Inventario es uno de los activos más caros de una compañía; en muchos de los casos representa hasta 50% del total de capital invertido. Muchos gerentes alrededor del mundo reconocen que un buen inventario es crucial y que además para reducir costos especialmente se reduce en el inventario. Por otro lado, los clientes se disgustan cuando buscan artículos de su preferencia y no lo encuentran, por lo tanto, el objetivo de la gerencia de inventario es mantener un balance entre las inversiones de inventario y de servicio al cliente. </a:t>
            </a:r>
            <a:endParaRPr lang="en-US" altLang="es-MX"/>
          </a:p>
        </p:txBody>
      </p:sp>
      <p:sp>
        <p:nvSpPr>
          <p:cNvPr id="6042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B99236E-C1CD-41C4-A738-0BBFC5BE0271}" type="slidenum">
              <a:rPr lang="en-US" altLang="es-MX">
                <a:latin typeface="Calibri" panose="020F0502020204030204" pitchFamily="34" charset="0"/>
              </a:rPr>
              <a:pPr eaLnBrk="1" hangingPunct="1"/>
              <a:t>7</a:t>
            </a:fld>
            <a:endParaRPr lang="en-US" altLang="es-MX">
              <a:latin typeface="Calibri" panose="020F0502020204030204" pitchFamily="34" charset="0"/>
            </a:endParaRPr>
          </a:p>
        </p:txBody>
      </p:sp>
    </p:spTree>
    <p:extLst>
      <p:ext uri="{BB962C8B-B14F-4D97-AF65-F5344CB8AC3E}">
        <p14:creationId xmlns:p14="http://schemas.microsoft.com/office/powerpoint/2010/main" val="1297967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1E5E9EF-838E-4540-B801-6F4DF153589C}" type="slidenum">
              <a:rPr lang="es-ES" altLang="es-CO"/>
              <a:pPr eaLnBrk="1" hangingPunct="1"/>
              <a:t>43</a:t>
            </a:fld>
            <a:endParaRPr lang="es-ES" altLang="es-CO"/>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41631221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8A9BBF8-550A-4C13-8109-742E9D12F5CE}" type="slidenum">
              <a:rPr lang="es-ES" altLang="es-CO"/>
              <a:pPr eaLnBrk="1" hangingPunct="1"/>
              <a:t>44</a:t>
            </a:fld>
            <a:endParaRPr lang="es-ES" altLang="es-CO"/>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O" altLang="es-CO">
              <a:latin typeface="Arial" panose="020B0604020202020204" pitchFamily="34" charset="0"/>
            </a:endParaRPr>
          </a:p>
        </p:txBody>
      </p:sp>
    </p:spTree>
    <p:extLst>
      <p:ext uri="{BB962C8B-B14F-4D97-AF65-F5344CB8AC3E}">
        <p14:creationId xmlns:p14="http://schemas.microsoft.com/office/powerpoint/2010/main" val="18506765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50000"/>
              </a:lnSpc>
              <a:spcBef>
                <a:spcPct val="0"/>
              </a:spcBef>
            </a:pPr>
            <a:r>
              <a:rPr lang="es-ES" altLang="es-MX" b="1">
                <a:solidFill>
                  <a:srgbClr val="FF0000"/>
                </a:solidFill>
                <a:latin typeface="Verdana" panose="020B0604030504040204" pitchFamily="34" charset="0"/>
              </a:rPr>
              <a:t>Diapositiva 30</a:t>
            </a:r>
            <a:endParaRPr lang="en-US" altLang="es-MX"/>
          </a:p>
          <a:p>
            <a:pPr eaLnBrk="1" hangingPunct="1">
              <a:lnSpc>
                <a:spcPct val="150000"/>
              </a:lnSpc>
              <a:spcBef>
                <a:spcPct val="0"/>
              </a:spcBef>
            </a:pPr>
            <a:r>
              <a:rPr lang="es-PR" altLang="es-MX">
                <a:latin typeface="Verdana" panose="020B0604030504040204" pitchFamily="34" charset="0"/>
              </a:rPr>
              <a:t>Está basado en cuanta cantidad necesitamos pedir y cuando ordenar. En este modelo necesitamos saber el tiempo de entrega o “lead time”. El nivel de inventario se toma en cuenta cuando tenemos que re-ordenar el artículo. La ecuación para ordenar asume que la demanda durante el tiempo de entrega es constante. </a:t>
            </a:r>
          </a:p>
          <a:p>
            <a:pPr eaLnBrk="1" hangingPunct="1">
              <a:lnSpc>
                <a:spcPct val="150000"/>
              </a:lnSpc>
              <a:spcBef>
                <a:spcPct val="0"/>
              </a:spcBef>
            </a:pPr>
            <a:endParaRPr lang="en-US" altLang="es-MX"/>
          </a:p>
          <a:p>
            <a:pPr eaLnBrk="1" hangingPunct="1">
              <a:lnSpc>
                <a:spcPct val="150000"/>
              </a:lnSpc>
              <a:spcBef>
                <a:spcPct val="0"/>
              </a:spcBef>
            </a:pPr>
            <a:r>
              <a:rPr lang="es-PR" altLang="es-MX">
                <a:latin typeface="Verdana" panose="020B0604030504040204" pitchFamily="34" charset="0"/>
              </a:rPr>
              <a:t>El modelo de cantidad de orden de producción asume que el inventario total a ordenar se recibe en una sola vez. Este modelo se aplica en dos situaciones: (1) cuando el inventario es en flujos continuos o se construye en un periodo de tiempo luego de que la orden ha sido puesta, o (2) cuando las unidades se producen y se venden simultáneamente. </a:t>
            </a:r>
            <a:endParaRPr lang="en-US" altLang="es-MX"/>
          </a:p>
        </p:txBody>
      </p:sp>
      <p:sp>
        <p:nvSpPr>
          <p:cNvPr id="6861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64CB696-2135-4094-830C-19798AB49148}" type="slidenum">
              <a:rPr lang="en-US" altLang="es-MX">
                <a:latin typeface="Calibri" panose="020F0502020204030204" pitchFamily="34" charset="0"/>
              </a:rPr>
              <a:pPr eaLnBrk="1" hangingPunct="1"/>
              <a:t>46</a:t>
            </a:fld>
            <a:endParaRPr lang="en-US" altLang="es-MX">
              <a:latin typeface="Calibri" panose="020F0502020204030204" pitchFamily="34" charset="0"/>
            </a:endParaRPr>
          </a:p>
        </p:txBody>
      </p:sp>
    </p:spTree>
    <p:extLst>
      <p:ext uri="{BB962C8B-B14F-4D97-AF65-F5344CB8AC3E}">
        <p14:creationId xmlns:p14="http://schemas.microsoft.com/office/powerpoint/2010/main" val="42635019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s-MX" b="1"/>
              <a:t>Diapositiva 31</a:t>
            </a:r>
            <a:endParaRPr lang="en-US" altLang="es-MX"/>
          </a:p>
          <a:p>
            <a:pPr eaLnBrk="1" hangingPunct="1">
              <a:spcBef>
                <a:spcPct val="0"/>
              </a:spcBef>
            </a:pPr>
            <a:r>
              <a:rPr lang="es-PR" altLang="es-MX"/>
              <a:t>El modelo de descuentos de cantidad es solo un precio reducido por orden de cantidad. En otras palabras, mientras más cantidad se compra mayor es el descuento. En todos estos modelos lo más importante es minimizar costos.</a:t>
            </a:r>
            <a:endParaRPr lang="en-US" altLang="es-MX"/>
          </a:p>
          <a:p>
            <a:pPr eaLnBrk="1" hangingPunct="1">
              <a:spcBef>
                <a:spcPct val="0"/>
              </a:spcBef>
            </a:pPr>
            <a:endParaRPr lang="es-ES" altLang="es-MX" b="1"/>
          </a:p>
        </p:txBody>
      </p:sp>
      <p:sp>
        <p:nvSpPr>
          <p:cNvPr id="6963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E7A56C8-5E16-4FAF-8745-919A2642625C}" type="slidenum">
              <a:rPr lang="en-US" altLang="es-MX">
                <a:latin typeface="Calibri" panose="020F0502020204030204" pitchFamily="34" charset="0"/>
              </a:rPr>
              <a:pPr eaLnBrk="1" hangingPunct="1"/>
              <a:t>47</a:t>
            </a:fld>
            <a:endParaRPr lang="en-US" altLang="es-MX">
              <a:latin typeface="Calibri" panose="020F0502020204030204" pitchFamily="34" charset="0"/>
            </a:endParaRPr>
          </a:p>
        </p:txBody>
      </p:sp>
    </p:spTree>
    <p:extLst>
      <p:ext uri="{BB962C8B-B14F-4D97-AF65-F5344CB8AC3E}">
        <p14:creationId xmlns:p14="http://schemas.microsoft.com/office/powerpoint/2010/main" val="107899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s-MX" b="1"/>
              <a:t>Diapositiva 24</a:t>
            </a:r>
            <a:endParaRPr lang="en-US" altLang="es-MX"/>
          </a:p>
          <a:p>
            <a:pPr marL="685800" lvl="1" indent="-228600" eaLnBrk="1" hangingPunct="1">
              <a:spcBef>
                <a:spcPct val="0"/>
              </a:spcBef>
              <a:buFontTx/>
              <a:buAutoNum type="arabicPeriod"/>
            </a:pPr>
            <a:r>
              <a:rPr lang="es-PR" altLang="es-MX"/>
              <a:t>Inventario de materia prima – que son los materiales que usualmente se compran pero aún no han sido entrados en el proceso de manufactura para convertirse en un producto.</a:t>
            </a:r>
            <a:r>
              <a:rPr lang="es-ES_tradnl" altLang="es-MX"/>
              <a:t> </a:t>
            </a:r>
          </a:p>
          <a:p>
            <a:pPr marL="685800" lvl="1" indent="-228600" eaLnBrk="1" hangingPunct="1">
              <a:spcBef>
                <a:spcPct val="0"/>
              </a:spcBef>
              <a:buFontTx/>
              <a:buAutoNum type="arabicPeriod"/>
            </a:pPr>
            <a:endParaRPr lang="es-ES_tradnl" altLang="es-MX"/>
          </a:p>
          <a:p>
            <a:pPr marL="685800" lvl="1" indent="-228600" eaLnBrk="1" hangingPunct="1">
              <a:spcBef>
                <a:spcPct val="0"/>
              </a:spcBef>
              <a:buFontTx/>
              <a:buAutoNum type="arabicPeriod"/>
            </a:pPr>
            <a:r>
              <a:rPr lang="es-PR" altLang="es-MX"/>
              <a:t>Inventario de trabajo en proceso – que son los componentes que ya dejaron de ser producto de materia prima, pero que aún no es producto terminado; en otras palabras está en el proceso de manufactura del producto. El tiempo cíclico es el tiempo que toma en hacerse un producto. Muchas compañías reducen el inventario al reducir este tiempo.</a:t>
            </a:r>
            <a:br>
              <a:rPr lang="es-PR" altLang="es-MX"/>
            </a:br>
            <a:endParaRPr lang="es-PR" altLang="es-MX"/>
          </a:p>
          <a:p>
            <a:pPr marL="685800" lvl="1" indent="-228600" eaLnBrk="1" hangingPunct="1">
              <a:spcBef>
                <a:spcPct val="0"/>
              </a:spcBef>
              <a:buFontTx/>
              <a:buAutoNum type="arabicPeriod"/>
            </a:pPr>
            <a:r>
              <a:rPr lang="es-PR" altLang="es-MX"/>
              <a:t>Inventario dedicado a mantenimiento, reparaciones y operaciones. Este inventario son artículos necesarios para mantener la maquinaria para el proceso productivo. Se necesita para el mantenimiento y reparación de maquinarias. </a:t>
            </a:r>
            <a:br>
              <a:rPr lang="es-PR" altLang="es-MX"/>
            </a:br>
            <a:endParaRPr lang="es-PR" altLang="es-MX"/>
          </a:p>
          <a:p>
            <a:pPr marL="685800" lvl="1" indent="-228600" eaLnBrk="1" hangingPunct="1">
              <a:spcBef>
                <a:spcPct val="0"/>
              </a:spcBef>
              <a:buFontTx/>
              <a:buAutoNum type="arabicPeriod"/>
            </a:pPr>
            <a:r>
              <a:rPr lang="es-PR" altLang="es-MX"/>
              <a:t>Inventario terminado – es el producto ya terminado pero que espera ser enviado o embarcado al cliente o a algún almacén como en el caso de computadoras o productos electrónicos. Es el producto a ser vendido.</a:t>
            </a:r>
            <a:r>
              <a:rPr lang="es-ES_tradnl" altLang="es-MX"/>
              <a:t> </a:t>
            </a:r>
            <a:endParaRPr lang="en-US" altLang="es-MX"/>
          </a:p>
        </p:txBody>
      </p:sp>
      <p:sp>
        <p:nvSpPr>
          <p:cNvPr id="6246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990404D-D104-4D6A-BBD9-1E40355627F4}" type="slidenum">
              <a:rPr lang="en-US" altLang="es-MX">
                <a:latin typeface="Calibri" panose="020F0502020204030204" pitchFamily="34" charset="0"/>
              </a:rPr>
              <a:pPr eaLnBrk="1" hangingPunct="1"/>
              <a:t>18</a:t>
            </a:fld>
            <a:endParaRPr lang="en-US" altLang="es-MX">
              <a:latin typeface="Calibri" panose="020F0502020204030204" pitchFamily="34" charset="0"/>
            </a:endParaRPr>
          </a:p>
        </p:txBody>
      </p:sp>
    </p:spTree>
    <p:extLst>
      <p:ext uri="{BB962C8B-B14F-4D97-AF65-F5344CB8AC3E}">
        <p14:creationId xmlns:p14="http://schemas.microsoft.com/office/powerpoint/2010/main" val="4291276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s-ES" b="1" dirty="0"/>
          </a:p>
          <a:p>
            <a:pPr eaLnBrk="1" fontAlgn="auto" hangingPunct="1">
              <a:spcBef>
                <a:spcPts val="0"/>
              </a:spcBef>
              <a:spcAft>
                <a:spcPts val="0"/>
              </a:spcAft>
              <a:defRPr/>
            </a:pPr>
            <a:r>
              <a:rPr lang="es-ES" b="1" dirty="0"/>
              <a:t>Diapositiva 25</a:t>
            </a:r>
            <a:endParaRPr lang="en-US" dirty="0"/>
          </a:p>
          <a:p>
            <a:pPr marL="228600" indent="-228600" eaLnBrk="1" fontAlgn="auto" hangingPunct="1">
              <a:spcBef>
                <a:spcPts val="0"/>
              </a:spcBef>
              <a:spcAft>
                <a:spcPts val="0"/>
              </a:spcAft>
              <a:buFont typeface="+mj-lt"/>
              <a:buAutoNum type="arabicPeriod"/>
              <a:defRPr/>
            </a:pPr>
            <a:r>
              <a:rPr lang="es-PR" dirty="0"/>
              <a:t>Los artículos clase A son aquellos cuyo valor anual en dólares es alto y representan un 15% del total de los artículos del inventario; representan un 70% o un 80% del total del uso del volumen en dólares. </a:t>
            </a:r>
            <a:br>
              <a:rPr lang="es-PR" dirty="0"/>
            </a:br>
            <a:endParaRPr lang="en-US" dirty="0"/>
          </a:p>
          <a:p>
            <a:pPr marL="228600" indent="-228600" eaLnBrk="1" fontAlgn="auto" hangingPunct="1">
              <a:spcBef>
                <a:spcPts val="0"/>
              </a:spcBef>
              <a:spcAft>
                <a:spcPts val="0"/>
              </a:spcAft>
              <a:buFont typeface="+mj-lt"/>
              <a:buAutoNum type="arabicPeriod"/>
              <a:defRPr/>
            </a:pPr>
            <a:r>
              <a:rPr lang="es-PR" dirty="0"/>
              <a:t>Artículos de clase B son aquellos cuyo valor en dólares es mediano y representan un 30% del total de los artículos del inventario;  representan un 15% o un 25% del total del uso del volumen en dólares. </a:t>
            </a:r>
            <a:br>
              <a:rPr lang="es-PR" dirty="0"/>
            </a:br>
            <a:endParaRPr lang="en-US" dirty="0"/>
          </a:p>
          <a:p>
            <a:pPr marL="228600" indent="-228600" eaLnBrk="1" fontAlgn="auto" hangingPunct="1">
              <a:spcBef>
                <a:spcPts val="0"/>
              </a:spcBef>
              <a:spcAft>
                <a:spcPts val="0"/>
              </a:spcAft>
              <a:buFont typeface="+mj-lt"/>
              <a:buAutoNum type="arabicPeriod"/>
              <a:defRPr/>
            </a:pPr>
            <a:r>
              <a:rPr lang="es-PR" dirty="0"/>
              <a:t>Artículos de clase C son aquellos cuyo valor en dólares es bajo y representan solo un 5% del total de los artículos del inventario;  representan un 55% del total del inventario. </a:t>
            </a:r>
            <a:endParaRPr lang="en-US" dirty="0"/>
          </a:p>
        </p:txBody>
      </p:sp>
      <p:sp>
        <p:nvSpPr>
          <p:cNvPr id="6349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A79D42D-D28B-4B5D-8BEA-F55B8EDF1A6E}" type="slidenum">
              <a:rPr lang="en-US" altLang="es-MX">
                <a:latin typeface="Calibri" panose="020F0502020204030204" pitchFamily="34" charset="0"/>
              </a:rPr>
              <a:pPr eaLnBrk="1" hangingPunct="1"/>
              <a:t>20</a:t>
            </a:fld>
            <a:endParaRPr lang="en-US" altLang="es-MX">
              <a:latin typeface="Calibri" panose="020F0502020204030204" pitchFamily="34" charset="0"/>
            </a:endParaRPr>
          </a:p>
        </p:txBody>
      </p:sp>
    </p:spTree>
    <p:extLst>
      <p:ext uri="{BB962C8B-B14F-4D97-AF65-F5344CB8AC3E}">
        <p14:creationId xmlns:p14="http://schemas.microsoft.com/office/powerpoint/2010/main" val="595465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966788"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fld id="{27AD80FA-6185-42B5-AFFD-4611FDA5C945}" type="slidenum">
              <a:rPr lang="en-US" altLang="es-MX" sz="1300"/>
              <a:pPr eaLnBrk="1" hangingPunct="1"/>
              <a:t>23</a:t>
            </a:fld>
            <a:endParaRPr lang="en-US" altLang="es-MX" sz="130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56" tIns="48328" rIns="96656" bIns="48328"/>
          <a:lstStyle/>
          <a:p>
            <a:pPr eaLnBrk="1" hangingPunct="1"/>
            <a:r>
              <a:rPr lang="en-US" altLang="es-MX">
                <a:latin typeface="Times New Roman" panose="02020603050405020304" pitchFamily="18" charset="0"/>
                <a:ea typeface="ＭＳ Ｐゴシック" panose="020B0600070205080204" pitchFamily="34" charset="-128"/>
              </a:rPr>
              <a:t>Are we back to Pareto analysis?</a:t>
            </a:r>
          </a:p>
        </p:txBody>
      </p:sp>
    </p:spTree>
    <p:extLst>
      <p:ext uri="{BB962C8B-B14F-4D97-AF65-F5344CB8AC3E}">
        <p14:creationId xmlns:p14="http://schemas.microsoft.com/office/powerpoint/2010/main" val="643064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50000"/>
              </a:lnSpc>
              <a:spcBef>
                <a:spcPct val="0"/>
              </a:spcBef>
            </a:pPr>
            <a:r>
              <a:rPr lang="es-ES" altLang="es-MX" b="1">
                <a:latin typeface="Verdana" panose="020B0604030504040204" pitchFamily="34" charset="0"/>
              </a:rPr>
              <a:t>Diapositiva 26</a:t>
            </a:r>
            <a:endParaRPr lang="en-US" altLang="es-MX"/>
          </a:p>
          <a:p>
            <a:pPr eaLnBrk="1" hangingPunct="1">
              <a:lnSpc>
                <a:spcPct val="150000"/>
              </a:lnSpc>
              <a:spcBef>
                <a:spcPct val="0"/>
              </a:spcBef>
            </a:pPr>
            <a:r>
              <a:rPr lang="es-PR" altLang="es-MX">
                <a:latin typeface="Verdana" panose="020B0604030504040204" pitchFamily="34" charset="0"/>
              </a:rPr>
              <a:t>Conteo cíclico es un proceso para contar o reconciliar el inventario diariamente sin tener que parar operaciones. Es una continua auditoría para el mantenimiento de cantidades correctas de cada artículo dependiendo de la clase ABC. El conteo cíclico utiliza la clase de inventario cada artículo se cuenta o verifica la cantidad y cualquier diferencia es documentada. Los artículos A se cuentan con frecuencia por el valor de cada uno. Los artículos B con menos frecuencia que los A pero más que los artículos C. </a:t>
            </a:r>
            <a:endParaRPr lang="en-US" altLang="es-MX"/>
          </a:p>
          <a:p>
            <a:pPr eaLnBrk="1" hangingPunct="1">
              <a:lnSpc>
                <a:spcPct val="150000"/>
              </a:lnSpc>
              <a:spcBef>
                <a:spcPct val="0"/>
              </a:spcBef>
            </a:pPr>
            <a:r>
              <a:rPr lang="es-ES" altLang="es-MX" b="1">
                <a:latin typeface="Verdana" panose="020B0604030504040204" pitchFamily="34" charset="0"/>
              </a:rPr>
              <a:t> </a:t>
            </a:r>
            <a:endParaRPr lang="en-US" altLang="es-MX"/>
          </a:p>
        </p:txBody>
      </p:sp>
      <p:sp>
        <p:nvSpPr>
          <p:cNvPr id="6451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375E42F-7084-4A6E-A8DF-7F3B9CAAAF13}" type="slidenum">
              <a:rPr lang="en-US" altLang="es-MX">
                <a:latin typeface="Calibri" panose="020F0502020204030204" pitchFamily="34" charset="0"/>
              </a:rPr>
              <a:pPr eaLnBrk="1" hangingPunct="1"/>
              <a:t>27</a:t>
            </a:fld>
            <a:endParaRPr lang="en-US" altLang="es-MX">
              <a:latin typeface="Calibri" panose="020F0502020204030204" pitchFamily="34" charset="0"/>
            </a:endParaRPr>
          </a:p>
        </p:txBody>
      </p:sp>
    </p:spTree>
    <p:extLst>
      <p:ext uri="{BB962C8B-B14F-4D97-AF65-F5344CB8AC3E}">
        <p14:creationId xmlns:p14="http://schemas.microsoft.com/office/powerpoint/2010/main" val="1072940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50000"/>
              </a:lnSpc>
              <a:spcBef>
                <a:spcPct val="0"/>
              </a:spcBef>
            </a:pPr>
            <a:r>
              <a:rPr lang="es-ES" altLang="es-MX" b="1">
                <a:latin typeface="Verdana" panose="020B0604030504040204" pitchFamily="34" charset="0"/>
              </a:rPr>
              <a:t>Diapositiva 27</a:t>
            </a:r>
            <a:endParaRPr lang="en-US" altLang="es-MX"/>
          </a:p>
          <a:p>
            <a:pPr eaLnBrk="1" hangingPunct="1">
              <a:lnSpc>
                <a:spcPct val="150000"/>
              </a:lnSpc>
              <a:spcBef>
                <a:spcPct val="0"/>
              </a:spcBef>
            </a:pPr>
            <a:r>
              <a:rPr lang="es-PR" altLang="es-MX">
                <a:latin typeface="Verdana" panose="020B0604030504040204" pitchFamily="34" charset="0"/>
              </a:rPr>
              <a:t>Control en los inventarios para servicio tiene especial consideración porque tendemos a creer que el inventario no es importante. Pero en el sector de comidas por ejemplo el control es importante y puede hacer la diferencia entre éxito o fracaso. Inventario que está en tránsito puede ser una pérdida al igual que inventario que falte o sea robado para las ventas es una pérdida. Debe haber unas técnicas para la veracidad, y el control que son importantes como, seleccionar un buen personal o adiestramiento y disciplina, controles estrictos al recibir mercancía y por último control efectivo de lo que sale, se embarca o se vende. </a:t>
            </a:r>
            <a:endParaRPr lang="en-US" altLang="es-MX"/>
          </a:p>
          <a:p>
            <a:pPr eaLnBrk="1" hangingPunct="1">
              <a:lnSpc>
                <a:spcPct val="150000"/>
              </a:lnSpc>
              <a:spcBef>
                <a:spcPct val="0"/>
              </a:spcBef>
            </a:pPr>
            <a:endParaRPr lang="es-ES" altLang="es-MX" b="1">
              <a:latin typeface="Verdana" panose="020B0604030504040204" pitchFamily="34" charset="0"/>
            </a:endParaRPr>
          </a:p>
          <a:p>
            <a:pPr eaLnBrk="1" hangingPunct="1">
              <a:lnSpc>
                <a:spcPct val="150000"/>
              </a:lnSpc>
              <a:spcBef>
                <a:spcPct val="0"/>
              </a:spcBef>
            </a:pPr>
            <a:endParaRPr lang="es-ES" altLang="es-MX" b="1">
              <a:latin typeface="Verdana" panose="020B0604030504040204" pitchFamily="34" charset="0"/>
            </a:endParaRPr>
          </a:p>
        </p:txBody>
      </p:sp>
      <p:sp>
        <p:nvSpPr>
          <p:cNvPr id="6554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BBB69FB-3E6F-4FE5-9C58-862AE48E33A3}" type="slidenum">
              <a:rPr lang="en-US" altLang="es-MX">
                <a:latin typeface="Calibri" panose="020F0502020204030204" pitchFamily="34" charset="0"/>
              </a:rPr>
              <a:pPr eaLnBrk="1" hangingPunct="1"/>
              <a:t>28</a:t>
            </a:fld>
            <a:endParaRPr lang="en-US" altLang="es-MX">
              <a:latin typeface="Calibri" panose="020F0502020204030204" pitchFamily="34" charset="0"/>
            </a:endParaRPr>
          </a:p>
        </p:txBody>
      </p:sp>
    </p:spTree>
    <p:extLst>
      <p:ext uri="{BB962C8B-B14F-4D97-AF65-F5344CB8AC3E}">
        <p14:creationId xmlns:p14="http://schemas.microsoft.com/office/powerpoint/2010/main" val="3550055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50000"/>
              </a:lnSpc>
              <a:spcBef>
                <a:spcPct val="0"/>
              </a:spcBef>
            </a:pPr>
            <a:r>
              <a:rPr lang="es-ES" altLang="es-MX" b="1">
                <a:latin typeface="Verdana" panose="020B0604030504040204" pitchFamily="34" charset="0"/>
              </a:rPr>
              <a:t>Diapositiva 28</a:t>
            </a:r>
            <a:endParaRPr lang="en-US" altLang="es-MX"/>
          </a:p>
          <a:p>
            <a:pPr eaLnBrk="1" hangingPunct="1">
              <a:lnSpc>
                <a:spcPct val="150000"/>
              </a:lnSpc>
              <a:spcBef>
                <a:spcPct val="0"/>
              </a:spcBef>
            </a:pPr>
            <a:r>
              <a:rPr lang="es-PR" altLang="es-MX">
                <a:latin typeface="Verdana" panose="020B0604030504040204" pitchFamily="34" charset="0"/>
              </a:rPr>
              <a:t>Los controles de inventario asumen que la demanda es independiente o dependiente. Demanda independiente son los artículos terminados como por ejemplo una nevera es independiente de la demanda de un horno o tostadora. Demanda dependiente son artículos que se requieren para un artículo terminado como los componentes para producir un horno o tostadora. </a:t>
            </a:r>
            <a:endParaRPr lang="en-US" altLang="es-MX"/>
          </a:p>
          <a:p>
            <a:pPr eaLnBrk="1" hangingPunct="1">
              <a:lnSpc>
                <a:spcPct val="150000"/>
              </a:lnSpc>
              <a:spcBef>
                <a:spcPct val="0"/>
              </a:spcBef>
            </a:pPr>
            <a:r>
              <a:rPr lang="es-PR" altLang="es-MX">
                <a:latin typeface="Verdana" panose="020B0604030504040204" pitchFamily="34" charset="0"/>
              </a:rPr>
              <a:t>Los costos asociados con transporte, ordenar y de instalación son costos asociados con el inventario en el almacén. Costos de mantener un artículo en el almacén como por ejemplo seguro o pagos por intereses.  Costos de ordenar son los de preparar una orden de compra, procesar la orden o requisición y luego una orden de compra. Costos de instalación son los costos de preparar una máquina o proceso para manufactura. Esto incluye costo por tiempo y labor de limpieza y cambio de herramientas. Estos costos pueden ser bajo estimados y finalmente afectar la producción o compra de un artículo. </a:t>
            </a:r>
            <a:endParaRPr lang="en-US" altLang="es-MX"/>
          </a:p>
          <a:p>
            <a:pPr eaLnBrk="1" hangingPunct="1">
              <a:lnSpc>
                <a:spcPct val="150000"/>
              </a:lnSpc>
              <a:spcBef>
                <a:spcPct val="0"/>
              </a:spcBef>
            </a:pPr>
            <a:endParaRPr lang="es-ES" altLang="es-MX" b="1">
              <a:latin typeface="Verdana" panose="020B0604030504040204" pitchFamily="34" charset="0"/>
            </a:endParaRPr>
          </a:p>
        </p:txBody>
      </p:sp>
      <p:sp>
        <p:nvSpPr>
          <p:cNvPr id="6656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5B4E554-1BC5-45C9-9E75-97DB30368C25}" type="slidenum">
              <a:rPr lang="en-US" altLang="es-MX">
                <a:latin typeface="Calibri" panose="020F0502020204030204" pitchFamily="34" charset="0"/>
              </a:rPr>
              <a:pPr eaLnBrk="1" hangingPunct="1"/>
              <a:t>29</a:t>
            </a:fld>
            <a:endParaRPr lang="en-US" altLang="es-MX">
              <a:latin typeface="Calibri" panose="020F0502020204030204" pitchFamily="34" charset="0"/>
            </a:endParaRPr>
          </a:p>
        </p:txBody>
      </p:sp>
    </p:spTree>
    <p:extLst>
      <p:ext uri="{BB962C8B-B14F-4D97-AF65-F5344CB8AC3E}">
        <p14:creationId xmlns:p14="http://schemas.microsoft.com/office/powerpoint/2010/main" val="55107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50000"/>
              </a:lnSpc>
              <a:spcBef>
                <a:spcPct val="0"/>
              </a:spcBef>
            </a:pPr>
            <a:r>
              <a:rPr lang="es-ES" altLang="es-MX" b="1">
                <a:latin typeface="Verdana" panose="020B0604030504040204" pitchFamily="34" charset="0"/>
              </a:rPr>
              <a:t>Diapositiva 29</a:t>
            </a:r>
            <a:endParaRPr lang="en-US" altLang="es-MX"/>
          </a:p>
          <a:p>
            <a:pPr eaLnBrk="1" hangingPunct="1">
              <a:lnSpc>
                <a:spcPct val="150000"/>
              </a:lnSpc>
              <a:spcBef>
                <a:spcPct val="0"/>
              </a:spcBef>
            </a:pPr>
            <a:r>
              <a:rPr lang="es-PR" altLang="es-MX">
                <a:latin typeface="Verdana" panose="020B0604030504040204" pitchFamily="34" charset="0"/>
              </a:rPr>
              <a:t>Hay tres modelos de inventario que toma en consideración preguntas como: cuánto hay que ordenar, y cuándo tenemos que ordenar.</a:t>
            </a:r>
            <a:endParaRPr lang="en-US" altLang="es-MX"/>
          </a:p>
          <a:p>
            <a:pPr lvl="1" eaLnBrk="1" hangingPunct="1">
              <a:lnSpc>
                <a:spcPct val="150000"/>
              </a:lnSpc>
              <a:spcBef>
                <a:spcPct val="0"/>
              </a:spcBef>
              <a:buFont typeface="Wingdings" panose="05000000000000000000" pitchFamily="2" charset="2"/>
              <a:buChar char="§"/>
            </a:pPr>
            <a:r>
              <a:rPr lang="es-PR" altLang="es-MX">
                <a:latin typeface="Verdana" panose="020B0604030504040204" pitchFamily="34" charset="0"/>
              </a:rPr>
              <a:t>Modelo “EOQ” o la cantidad básica económica de pedido. </a:t>
            </a:r>
            <a:endParaRPr lang="en-US" altLang="es-MX"/>
          </a:p>
          <a:p>
            <a:pPr lvl="1" eaLnBrk="1" hangingPunct="1">
              <a:lnSpc>
                <a:spcPct val="150000"/>
              </a:lnSpc>
              <a:spcBef>
                <a:spcPct val="0"/>
              </a:spcBef>
              <a:buFont typeface="Wingdings" panose="05000000000000000000" pitchFamily="2" charset="2"/>
              <a:buChar char="§"/>
            </a:pPr>
            <a:r>
              <a:rPr lang="es-PR" altLang="es-MX">
                <a:latin typeface="Verdana" panose="020B0604030504040204" pitchFamily="34" charset="0"/>
              </a:rPr>
              <a:t>Modelo orden de producción </a:t>
            </a:r>
            <a:endParaRPr lang="en-US" altLang="es-MX"/>
          </a:p>
          <a:p>
            <a:pPr lvl="1" eaLnBrk="1" hangingPunct="1">
              <a:lnSpc>
                <a:spcPct val="150000"/>
              </a:lnSpc>
              <a:spcBef>
                <a:spcPct val="0"/>
              </a:spcBef>
              <a:buFont typeface="Wingdings" panose="05000000000000000000" pitchFamily="2" charset="2"/>
              <a:buChar char="§"/>
            </a:pPr>
            <a:r>
              <a:rPr lang="es-PR" altLang="es-MX">
                <a:latin typeface="Verdana" panose="020B0604030504040204" pitchFamily="34" charset="0"/>
              </a:rPr>
              <a:t>Modelo de descuento por cantidad </a:t>
            </a:r>
            <a:endParaRPr lang="en-US" altLang="es-MX"/>
          </a:p>
          <a:p>
            <a:pPr eaLnBrk="1" hangingPunct="1">
              <a:lnSpc>
                <a:spcPct val="150000"/>
              </a:lnSpc>
              <a:spcBef>
                <a:spcPct val="0"/>
              </a:spcBef>
            </a:pPr>
            <a:endParaRPr lang="es-ES" altLang="es-MX" b="1">
              <a:solidFill>
                <a:srgbClr val="FF0000"/>
              </a:solidFill>
              <a:latin typeface="Verdana" panose="020B0604030504040204" pitchFamily="34" charset="0"/>
            </a:endParaRPr>
          </a:p>
        </p:txBody>
      </p:sp>
      <p:sp>
        <p:nvSpPr>
          <p:cNvPr id="6758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E1FD04E-64C2-4749-AED9-F0FD8B1166C5}" type="slidenum">
              <a:rPr lang="en-US" altLang="es-MX">
                <a:latin typeface="Calibri" panose="020F0502020204030204" pitchFamily="34" charset="0"/>
              </a:rPr>
              <a:pPr eaLnBrk="1" hangingPunct="1"/>
              <a:t>30</a:t>
            </a:fld>
            <a:endParaRPr lang="en-US" altLang="es-MX">
              <a:latin typeface="Calibri" panose="020F0502020204030204" pitchFamily="34" charset="0"/>
            </a:endParaRPr>
          </a:p>
        </p:txBody>
      </p:sp>
    </p:spTree>
    <p:extLst>
      <p:ext uri="{BB962C8B-B14F-4D97-AF65-F5344CB8AC3E}">
        <p14:creationId xmlns:p14="http://schemas.microsoft.com/office/powerpoint/2010/main" val="4031291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s-ES"/>
              <a:t>Haga clic para editar el estilo de subtítulo del patrón</a:t>
            </a:r>
            <a:endParaRPr lang="en-US" dirty="0"/>
          </a:p>
        </p:txBody>
      </p:sp>
    </p:spTree>
    <p:extLst>
      <p:ext uri="{BB962C8B-B14F-4D97-AF65-F5344CB8AC3E}">
        <p14:creationId xmlns:p14="http://schemas.microsoft.com/office/powerpoint/2010/main" val="147201650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s-ES"/>
              <a:t>Haga clic para modificar el estilo de título del patrón</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extLst>
      <p:ext uri="{BB962C8B-B14F-4D97-AF65-F5344CB8AC3E}">
        <p14:creationId xmlns:p14="http://schemas.microsoft.com/office/powerpoint/2010/main" val="17588335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s-ES"/>
              <a:t>Haga clic para modificar el estilo de título del patrón</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s-ES"/>
              <a:t>Editar el estilo de texto del patrón</a:t>
            </a:r>
          </a:p>
        </p:txBody>
      </p:sp>
    </p:spTree>
    <p:extLst>
      <p:ext uri="{BB962C8B-B14F-4D97-AF65-F5344CB8AC3E}">
        <p14:creationId xmlns:p14="http://schemas.microsoft.com/office/powerpoint/2010/main" val="322850767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s-ES"/>
              <a:t>Haga clic para editar el estilo de subtítulo del patrón</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a:t>click to…</a:t>
            </a:r>
          </a:p>
        </p:txBody>
      </p:sp>
    </p:spTree>
    <p:extLst>
      <p:ext uri="{BB962C8B-B14F-4D97-AF65-F5344CB8AC3E}">
        <p14:creationId xmlns:p14="http://schemas.microsoft.com/office/powerpoint/2010/main" val="29780149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extLst>
      <p:ext uri="{BB962C8B-B14F-4D97-AF65-F5344CB8AC3E}">
        <p14:creationId xmlns:p14="http://schemas.microsoft.com/office/powerpoint/2010/main" val="258862068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063115" y="630937"/>
            <a:ext cx="5230368"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endParaRPr lang="es-ES" altLang="es-MX"/>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endParaRPr lang="es-ES" altLang="es-MX"/>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fld id="{EC7102F6-03E4-46A2-B892-2D34EBD4BC5F}" type="slidenum">
              <a:rPr lang="es-ES" altLang="es-MX" smtClean="0"/>
              <a:pPr/>
              <a:t>‹Nº›</a:t>
            </a:fld>
            <a:endParaRPr lang="es-ES" altLang="es-MX"/>
          </a:p>
        </p:txBody>
      </p:sp>
      <p:sp>
        <p:nvSpPr>
          <p:cNvPr id="13" name="Rectangle 12"/>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522641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s-ES" altLang="es-MX"/>
          </a:p>
        </p:txBody>
      </p:sp>
      <p:sp>
        <p:nvSpPr>
          <p:cNvPr id="5" name="Footer Placeholder 4"/>
          <p:cNvSpPr>
            <a:spLocks noGrp="1"/>
          </p:cNvSpPr>
          <p:nvPr>
            <p:ph type="ftr" sz="quarter" idx="11"/>
          </p:nvPr>
        </p:nvSpPr>
        <p:spPr/>
        <p:txBody>
          <a:bodyPr/>
          <a:lstStyle/>
          <a:p>
            <a:endParaRPr lang="es-ES" altLang="es-MX"/>
          </a:p>
        </p:txBody>
      </p:sp>
      <p:sp>
        <p:nvSpPr>
          <p:cNvPr id="6" name="Slide Number Placeholder 5"/>
          <p:cNvSpPr>
            <a:spLocks noGrp="1"/>
          </p:cNvSpPr>
          <p:nvPr>
            <p:ph type="sldNum" sz="quarter" idx="12"/>
          </p:nvPr>
        </p:nvSpPr>
        <p:spPr/>
        <p:txBody>
          <a:bodyPr/>
          <a:lstStyle/>
          <a:p>
            <a:fld id="{303C2C67-4498-43A7-B95A-8AB58EC80BF2}" type="slidenum">
              <a:rPr lang="es-ES" altLang="es-MX" smtClean="0"/>
              <a:pPr/>
              <a:t>‹Nº›</a:t>
            </a:fld>
            <a:endParaRPr lang="es-ES" altLang="es-MX"/>
          </a:p>
        </p:txBody>
      </p:sp>
    </p:spTree>
    <p:extLst>
      <p:ext uri="{BB962C8B-B14F-4D97-AF65-F5344CB8AC3E}">
        <p14:creationId xmlns:p14="http://schemas.microsoft.com/office/powerpoint/2010/main" val="2857876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2432197" y="1073889"/>
            <a:ext cx="6140303" cy="4064627"/>
          </a:xfrm>
        </p:spPr>
        <p:txBody>
          <a:bodyPr anchor="b">
            <a:normAutofit/>
          </a:bodyPr>
          <a:lstStyle>
            <a:lvl1pPr>
              <a:defRPr sz="6300" spc="600"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432198" y="5159782"/>
            <a:ext cx="5263116" cy="951135"/>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2427410" y="6375679"/>
            <a:ext cx="1120460" cy="348462"/>
          </a:xfrm>
        </p:spPr>
        <p:txBody>
          <a:bodyPr/>
          <a:lstStyle>
            <a:lvl1pPr>
              <a:defRPr baseline="0">
                <a:solidFill>
                  <a:schemeClr val="tx2"/>
                </a:solidFill>
              </a:defRPr>
            </a:lvl1pPr>
          </a:lstStyle>
          <a:p>
            <a:endParaRPr lang="es-ES" altLang="es-MX"/>
          </a:p>
        </p:txBody>
      </p:sp>
      <p:sp>
        <p:nvSpPr>
          <p:cNvPr id="5" name="Footer Placeholder 4"/>
          <p:cNvSpPr>
            <a:spLocks noGrp="1"/>
          </p:cNvSpPr>
          <p:nvPr>
            <p:ph type="ftr" sz="quarter" idx="11"/>
          </p:nvPr>
        </p:nvSpPr>
        <p:spPr>
          <a:xfrm>
            <a:off x="3959298" y="6375679"/>
            <a:ext cx="3086100" cy="345796"/>
          </a:xfrm>
        </p:spPr>
        <p:txBody>
          <a:bodyPr/>
          <a:lstStyle>
            <a:lvl1pPr>
              <a:defRPr baseline="0">
                <a:solidFill>
                  <a:schemeClr val="tx2"/>
                </a:solidFill>
              </a:defRPr>
            </a:lvl1pPr>
          </a:lstStyle>
          <a:p>
            <a:endParaRPr lang="es-ES" altLang="es-MX"/>
          </a:p>
        </p:txBody>
      </p:sp>
      <p:sp>
        <p:nvSpPr>
          <p:cNvPr id="6" name="Slide Number Placeholder 5"/>
          <p:cNvSpPr>
            <a:spLocks noGrp="1"/>
          </p:cNvSpPr>
          <p:nvPr>
            <p:ph type="sldNum" sz="quarter" idx="12"/>
          </p:nvPr>
        </p:nvSpPr>
        <p:spPr>
          <a:xfrm>
            <a:off x="7456825" y="6375679"/>
            <a:ext cx="1115675" cy="345796"/>
          </a:xfrm>
        </p:spPr>
        <p:txBody>
          <a:bodyPr/>
          <a:lstStyle>
            <a:lvl1pPr>
              <a:defRPr baseline="0">
                <a:solidFill>
                  <a:schemeClr val="tx2"/>
                </a:solidFill>
              </a:defRPr>
            </a:lvl1pPr>
          </a:lstStyle>
          <a:p>
            <a:fld id="{9B6CB1D2-8D3F-41A9-B4DE-A9DBBC4F7F4E}" type="slidenum">
              <a:rPr lang="es-ES" altLang="es-MX" smtClean="0"/>
              <a:pPr/>
              <a:t>‹Nº›</a:t>
            </a:fld>
            <a:endParaRPr lang="es-ES" altLang="es-MX"/>
          </a:p>
        </p:txBody>
      </p:sp>
      <p:sp>
        <p:nvSpPr>
          <p:cNvPr id="16" name="Freeform 11"/>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2110979" cy="6858000"/>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192488233"/>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942975" y="2286000"/>
            <a:ext cx="3593592" cy="36195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985846" y="2286000"/>
            <a:ext cx="3593592" cy="36195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endParaRPr lang="es-ES" altLang="es-MX"/>
          </a:p>
        </p:txBody>
      </p:sp>
      <p:sp>
        <p:nvSpPr>
          <p:cNvPr id="6" name="Footer Placeholder 5"/>
          <p:cNvSpPr>
            <a:spLocks noGrp="1"/>
          </p:cNvSpPr>
          <p:nvPr>
            <p:ph type="ftr" sz="quarter" idx="11"/>
          </p:nvPr>
        </p:nvSpPr>
        <p:spPr/>
        <p:txBody>
          <a:bodyPr/>
          <a:lstStyle/>
          <a:p>
            <a:endParaRPr lang="es-ES" altLang="es-MX"/>
          </a:p>
        </p:txBody>
      </p:sp>
      <p:sp>
        <p:nvSpPr>
          <p:cNvPr id="7" name="Slide Number Placeholder 6"/>
          <p:cNvSpPr>
            <a:spLocks noGrp="1"/>
          </p:cNvSpPr>
          <p:nvPr>
            <p:ph type="sldNum" sz="quarter" idx="12"/>
          </p:nvPr>
        </p:nvSpPr>
        <p:spPr/>
        <p:txBody>
          <a:bodyPr/>
          <a:lstStyle/>
          <a:p>
            <a:fld id="{AEE6ABF9-16C9-48FE-97CF-1F68ACE7C3FC}" type="slidenum">
              <a:rPr lang="es-ES" altLang="es-MX" smtClean="0"/>
              <a:pPr/>
              <a:t>‹Nº›</a:t>
            </a:fld>
            <a:endParaRPr lang="es-ES" altLang="es-MX"/>
          </a:p>
        </p:txBody>
      </p:sp>
    </p:spTree>
    <p:extLst>
      <p:ext uri="{BB962C8B-B14F-4D97-AF65-F5344CB8AC3E}">
        <p14:creationId xmlns:p14="http://schemas.microsoft.com/office/powerpoint/2010/main" val="3893954126"/>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942975" y="381001"/>
            <a:ext cx="7629525" cy="149351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41832"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941832" y="2909102"/>
            <a:ext cx="3611880" cy="299639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975398"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4975398" y="2909102"/>
            <a:ext cx="3611880" cy="299639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endParaRPr lang="es-ES" altLang="es-MX"/>
          </a:p>
        </p:txBody>
      </p:sp>
      <p:sp>
        <p:nvSpPr>
          <p:cNvPr id="8" name="Footer Placeholder 7"/>
          <p:cNvSpPr>
            <a:spLocks noGrp="1"/>
          </p:cNvSpPr>
          <p:nvPr>
            <p:ph type="ftr" sz="quarter" idx="11"/>
          </p:nvPr>
        </p:nvSpPr>
        <p:spPr/>
        <p:txBody>
          <a:bodyPr/>
          <a:lstStyle/>
          <a:p>
            <a:endParaRPr lang="es-ES" altLang="es-MX"/>
          </a:p>
        </p:txBody>
      </p:sp>
      <p:sp>
        <p:nvSpPr>
          <p:cNvPr id="9" name="Slide Number Placeholder 8"/>
          <p:cNvSpPr>
            <a:spLocks noGrp="1"/>
          </p:cNvSpPr>
          <p:nvPr>
            <p:ph type="sldNum" sz="quarter" idx="12"/>
          </p:nvPr>
        </p:nvSpPr>
        <p:spPr/>
        <p:txBody>
          <a:bodyPr/>
          <a:lstStyle/>
          <a:p>
            <a:fld id="{7F304EA4-FFB7-4B71-AB00-C2B4A1CF7150}" type="slidenum">
              <a:rPr lang="es-ES" altLang="es-MX" smtClean="0"/>
              <a:pPr/>
              <a:t>‹Nº›</a:t>
            </a:fld>
            <a:endParaRPr lang="es-ES" altLang="es-MX"/>
          </a:p>
        </p:txBody>
      </p:sp>
    </p:spTree>
    <p:extLst>
      <p:ext uri="{BB962C8B-B14F-4D97-AF65-F5344CB8AC3E}">
        <p14:creationId xmlns:p14="http://schemas.microsoft.com/office/powerpoint/2010/main" val="1442843297"/>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endParaRPr lang="es-ES" altLang="es-MX"/>
          </a:p>
        </p:txBody>
      </p:sp>
      <p:sp>
        <p:nvSpPr>
          <p:cNvPr id="4" name="Footer Placeholder 3"/>
          <p:cNvSpPr>
            <a:spLocks noGrp="1"/>
          </p:cNvSpPr>
          <p:nvPr>
            <p:ph type="ftr" sz="quarter" idx="11"/>
          </p:nvPr>
        </p:nvSpPr>
        <p:spPr/>
        <p:txBody>
          <a:bodyPr/>
          <a:lstStyle/>
          <a:p>
            <a:endParaRPr lang="es-ES" altLang="es-MX"/>
          </a:p>
        </p:txBody>
      </p:sp>
      <p:sp>
        <p:nvSpPr>
          <p:cNvPr id="5" name="Slide Number Placeholder 4"/>
          <p:cNvSpPr>
            <a:spLocks noGrp="1"/>
          </p:cNvSpPr>
          <p:nvPr>
            <p:ph type="sldNum" sz="quarter" idx="12"/>
          </p:nvPr>
        </p:nvSpPr>
        <p:spPr/>
        <p:txBody>
          <a:bodyPr/>
          <a:lstStyle/>
          <a:p>
            <a:fld id="{BF49A5EE-4548-4ED4-9CB0-4FD9E220CC40}" type="slidenum">
              <a:rPr lang="es-ES" altLang="es-MX" smtClean="0"/>
              <a:pPr/>
              <a:t>‹Nº›</a:t>
            </a:fld>
            <a:endParaRPr lang="es-ES" altLang="es-MX"/>
          </a:p>
        </p:txBody>
      </p:sp>
    </p:spTree>
    <p:extLst>
      <p:ext uri="{BB962C8B-B14F-4D97-AF65-F5344CB8AC3E}">
        <p14:creationId xmlns:p14="http://schemas.microsoft.com/office/powerpoint/2010/main" val="568577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s-ES"/>
              <a:t>Haga clic para editar el estilo de subtítulo del patrón</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a:t>click to…</a:t>
            </a:r>
          </a:p>
        </p:txBody>
      </p:sp>
    </p:spTree>
    <p:extLst>
      <p:ext uri="{BB962C8B-B14F-4D97-AF65-F5344CB8AC3E}">
        <p14:creationId xmlns:p14="http://schemas.microsoft.com/office/powerpoint/2010/main" val="998565294"/>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s-ES" altLang="es-MX"/>
          </a:p>
        </p:txBody>
      </p:sp>
      <p:sp>
        <p:nvSpPr>
          <p:cNvPr id="3" name="Footer Placeholder 2"/>
          <p:cNvSpPr>
            <a:spLocks noGrp="1"/>
          </p:cNvSpPr>
          <p:nvPr>
            <p:ph type="ftr" sz="quarter" idx="11"/>
          </p:nvPr>
        </p:nvSpPr>
        <p:spPr/>
        <p:txBody>
          <a:bodyPr/>
          <a:lstStyle/>
          <a:p>
            <a:endParaRPr lang="es-ES" altLang="es-MX"/>
          </a:p>
        </p:txBody>
      </p:sp>
      <p:sp>
        <p:nvSpPr>
          <p:cNvPr id="4" name="Slide Number Placeholder 3"/>
          <p:cNvSpPr>
            <a:spLocks noGrp="1"/>
          </p:cNvSpPr>
          <p:nvPr>
            <p:ph type="sldNum" sz="quarter" idx="12"/>
          </p:nvPr>
        </p:nvSpPr>
        <p:spPr/>
        <p:txBody>
          <a:bodyPr/>
          <a:lstStyle/>
          <a:p>
            <a:fld id="{8BD11459-91DA-4E5C-819C-1327F35B7CF9}" type="slidenum">
              <a:rPr lang="es-ES" altLang="es-MX" smtClean="0"/>
              <a:pPr/>
              <a:t>‹Nº›</a:t>
            </a:fld>
            <a:endParaRPr lang="es-ES" altLang="es-MX"/>
          </a:p>
        </p:txBody>
      </p:sp>
    </p:spTree>
    <p:extLst>
      <p:ext uri="{BB962C8B-B14F-4D97-AF65-F5344CB8AC3E}">
        <p14:creationId xmlns:p14="http://schemas.microsoft.com/office/powerpoint/2010/main" val="3165530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457200"/>
            <a:ext cx="2319086" cy="1196671"/>
          </a:xfrm>
        </p:spPr>
        <p:txBody>
          <a:bodyPr anchor="b">
            <a:normAutofit/>
          </a:bodyPr>
          <a:lstStyle>
            <a:lvl1pPr>
              <a:lnSpc>
                <a:spcPct val="100000"/>
              </a:lnSpc>
              <a:defRPr sz="1800" b="1" i="0" cap="all" spc="225" baseline="0">
                <a:solidFill>
                  <a:schemeClr val="accent1"/>
                </a:solidFill>
                <a:latin typeface="+mn-lt"/>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573788" y="920377"/>
            <a:ext cx="4618814" cy="49851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53414" y="1741336"/>
            <a:ext cx="2319086"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a:xfrm>
            <a:off x="573789" y="6375679"/>
            <a:ext cx="925016" cy="348462"/>
          </a:xfrm>
        </p:spPr>
        <p:txBody>
          <a:bodyPr/>
          <a:lstStyle/>
          <a:p>
            <a:endParaRPr lang="es-ES" altLang="es-MX"/>
          </a:p>
        </p:txBody>
      </p:sp>
      <p:sp>
        <p:nvSpPr>
          <p:cNvPr id="6" name="Footer Placeholder 5"/>
          <p:cNvSpPr>
            <a:spLocks noGrp="1"/>
          </p:cNvSpPr>
          <p:nvPr>
            <p:ph type="ftr" sz="quarter" idx="11"/>
          </p:nvPr>
        </p:nvSpPr>
        <p:spPr>
          <a:xfrm>
            <a:off x="1577716" y="6375679"/>
            <a:ext cx="2611634" cy="345796"/>
          </a:xfrm>
        </p:spPr>
        <p:txBody>
          <a:bodyPr/>
          <a:lstStyle/>
          <a:p>
            <a:endParaRPr lang="es-ES" altLang="es-MX"/>
          </a:p>
        </p:txBody>
      </p:sp>
      <p:sp>
        <p:nvSpPr>
          <p:cNvPr id="7" name="Slide Number Placeholder 6"/>
          <p:cNvSpPr>
            <a:spLocks noGrp="1"/>
          </p:cNvSpPr>
          <p:nvPr>
            <p:ph type="sldNum" sz="quarter" idx="12"/>
          </p:nvPr>
        </p:nvSpPr>
        <p:spPr>
          <a:xfrm>
            <a:off x="4268261" y="6375679"/>
            <a:ext cx="924342" cy="345796"/>
          </a:xfrm>
        </p:spPr>
        <p:txBody>
          <a:bodyPr/>
          <a:lstStyle/>
          <a:p>
            <a:fld id="{AEA1DFD3-9ABD-4907-B4B7-28F027D2641E}" type="slidenum">
              <a:rPr lang="es-ES" altLang="es-MX" smtClean="0"/>
              <a:pPr/>
              <a:t>‹Nº›</a:t>
            </a:fld>
            <a:endParaRPr lang="es-ES" altLang="es-MX"/>
          </a:p>
        </p:txBody>
      </p:sp>
      <p:sp>
        <p:nvSpPr>
          <p:cNvPr id="8" name="Rectangle 7"/>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39569946"/>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11"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457200"/>
            <a:ext cx="2319088" cy="1196670"/>
          </a:xfrm>
        </p:spPr>
        <p:txBody>
          <a:bodyPr anchor="b">
            <a:normAutofit/>
          </a:bodyPr>
          <a:lstStyle>
            <a:lvl1pPr>
              <a:lnSpc>
                <a:spcPct val="100000"/>
              </a:lnSpc>
              <a:defRPr sz="1800" b="1" i="0" spc="225" baseline="0">
                <a:solidFill>
                  <a:schemeClr val="accent1"/>
                </a:solidFill>
                <a:latin typeface="+mn-lt"/>
              </a:defRPr>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253413" y="1741336"/>
            <a:ext cx="2319088"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a:xfrm>
            <a:off x="574463" y="6375679"/>
            <a:ext cx="924342" cy="348462"/>
          </a:xfrm>
        </p:spPr>
        <p:txBody>
          <a:bodyPr/>
          <a:lstStyle/>
          <a:p>
            <a:endParaRPr lang="es-ES" altLang="es-MX"/>
          </a:p>
        </p:txBody>
      </p:sp>
      <p:sp>
        <p:nvSpPr>
          <p:cNvPr id="6" name="Footer Placeholder 5"/>
          <p:cNvSpPr>
            <a:spLocks noGrp="1"/>
          </p:cNvSpPr>
          <p:nvPr>
            <p:ph type="ftr" sz="quarter" idx="11"/>
          </p:nvPr>
        </p:nvSpPr>
        <p:spPr>
          <a:xfrm>
            <a:off x="1577716" y="6375679"/>
            <a:ext cx="2611634" cy="345796"/>
          </a:xfrm>
        </p:spPr>
        <p:txBody>
          <a:bodyPr/>
          <a:lstStyle/>
          <a:p>
            <a:endParaRPr lang="es-ES" altLang="es-MX"/>
          </a:p>
        </p:txBody>
      </p:sp>
      <p:sp>
        <p:nvSpPr>
          <p:cNvPr id="7" name="Slide Number Placeholder 6"/>
          <p:cNvSpPr>
            <a:spLocks noGrp="1"/>
          </p:cNvSpPr>
          <p:nvPr>
            <p:ph type="sldNum" sz="quarter" idx="12"/>
          </p:nvPr>
        </p:nvSpPr>
        <p:spPr>
          <a:xfrm>
            <a:off x="4256153" y="6375679"/>
            <a:ext cx="947460" cy="345796"/>
          </a:xfrm>
        </p:spPr>
        <p:txBody>
          <a:bodyPr/>
          <a:lstStyle/>
          <a:p>
            <a:fld id="{CBFDE506-6067-490F-B7F0-5E620F63C8F8}" type="slidenum">
              <a:rPr lang="es-ES" altLang="es-MX" smtClean="0"/>
              <a:pPr/>
              <a:t>‹Nº›</a:t>
            </a:fld>
            <a:endParaRPr lang="es-ES" altLang="es-MX"/>
          </a:p>
        </p:txBody>
      </p:sp>
      <p:sp>
        <p:nvSpPr>
          <p:cNvPr id="13" name="Rectangle 12"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347722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s-ES" altLang="es-MX"/>
          </a:p>
        </p:txBody>
      </p:sp>
      <p:sp>
        <p:nvSpPr>
          <p:cNvPr id="5" name="Footer Placeholder 4"/>
          <p:cNvSpPr>
            <a:spLocks noGrp="1"/>
          </p:cNvSpPr>
          <p:nvPr>
            <p:ph type="ftr" sz="quarter" idx="11"/>
          </p:nvPr>
        </p:nvSpPr>
        <p:spPr/>
        <p:txBody>
          <a:bodyPr/>
          <a:lstStyle/>
          <a:p>
            <a:endParaRPr lang="es-ES" altLang="es-MX"/>
          </a:p>
        </p:txBody>
      </p:sp>
      <p:sp>
        <p:nvSpPr>
          <p:cNvPr id="6" name="Slide Number Placeholder 5"/>
          <p:cNvSpPr>
            <a:spLocks noGrp="1"/>
          </p:cNvSpPr>
          <p:nvPr>
            <p:ph type="sldNum" sz="quarter" idx="12"/>
          </p:nvPr>
        </p:nvSpPr>
        <p:spPr/>
        <p:txBody>
          <a:bodyPr/>
          <a:lstStyle/>
          <a:p>
            <a:fld id="{4B362A5E-275D-416E-9BFB-85488647085B}" type="slidenum">
              <a:rPr lang="es-ES" altLang="es-MX" smtClean="0"/>
              <a:pPr/>
              <a:t>‹Nº›</a:t>
            </a:fld>
            <a:endParaRPr lang="es-ES" altLang="es-MX"/>
          </a:p>
        </p:txBody>
      </p:sp>
    </p:spTree>
    <p:extLst>
      <p:ext uri="{BB962C8B-B14F-4D97-AF65-F5344CB8AC3E}">
        <p14:creationId xmlns:p14="http://schemas.microsoft.com/office/powerpoint/2010/main" val="30519332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911" y="382386"/>
            <a:ext cx="1771930" cy="560040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942974" y="382386"/>
            <a:ext cx="5809517" cy="560040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s-ES" altLang="es-MX"/>
          </a:p>
        </p:txBody>
      </p:sp>
      <p:sp>
        <p:nvSpPr>
          <p:cNvPr id="5" name="Footer Placeholder 4"/>
          <p:cNvSpPr>
            <a:spLocks noGrp="1"/>
          </p:cNvSpPr>
          <p:nvPr>
            <p:ph type="ftr" sz="quarter" idx="11"/>
          </p:nvPr>
        </p:nvSpPr>
        <p:spPr/>
        <p:txBody>
          <a:bodyPr/>
          <a:lstStyle/>
          <a:p>
            <a:endParaRPr lang="es-ES" altLang="es-MX"/>
          </a:p>
        </p:txBody>
      </p:sp>
      <p:sp>
        <p:nvSpPr>
          <p:cNvPr id="6" name="Slide Number Placeholder 5"/>
          <p:cNvSpPr>
            <a:spLocks noGrp="1"/>
          </p:cNvSpPr>
          <p:nvPr>
            <p:ph type="sldNum" sz="quarter" idx="12"/>
          </p:nvPr>
        </p:nvSpPr>
        <p:spPr/>
        <p:txBody>
          <a:bodyPr/>
          <a:lstStyle/>
          <a:p>
            <a:fld id="{05929DF1-E779-4147-A0CC-A4A9A1BB9AB9}" type="slidenum">
              <a:rPr lang="es-ES" altLang="es-MX" smtClean="0"/>
              <a:pPr/>
              <a:t>‹Nº›</a:t>
            </a:fld>
            <a:endParaRPr lang="es-ES" altLang="es-MX"/>
          </a:p>
        </p:txBody>
      </p:sp>
    </p:spTree>
    <p:extLst>
      <p:ext uri="{BB962C8B-B14F-4D97-AF65-F5344CB8AC3E}">
        <p14:creationId xmlns:p14="http://schemas.microsoft.com/office/powerpoint/2010/main" val="35620687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Chart Placeholder 2"/>
          <p:cNvSpPr>
            <a:spLocks noGrp="1"/>
          </p:cNvSpPr>
          <p:nvPr>
            <p:ph type="chart"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endParaRPr lang="es-MX" altLang="es-MX"/>
          </a:p>
        </p:txBody>
      </p:sp>
      <p:sp>
        <p:nvSpPr>
          <p:cNvPr id="5" name="Rectangle 5"/>
          <p:cNvSpPr>
            <a:spLocks noGrp="1" noChangeArrowheads="1"/>
          </p:cNvSpPr>
          <p:nvPr>
            <p:ph type="ftr" sz="quarter" idx="11"/>
          </p:nvPr>
        </p:nvSpPr>
        <p:spPr>
          <a:ln/>
        </p:spPr>
        <p:txBody>
          <a:bodyPr/>
          <a:lstStyle>
            <a:lvl1pPr>
              <a:defRPr/>
            </a:lvl1pPr>
          </a:lstStyle>
          <a:p>
            <a:endParaRPr lang="es-MX" altLang="es-MX"/>
          </a:p>
        </p:txBody>
      </p:sp>
    </p:spTree>
    <p:extLst>
      <p:ext uri="{BB962C8B-B14F-4D97-AF65-F5344CB8AC3E}">
        <p14:creationId xmlns:p14="http://schemas.microsoft.com/office/powerpoint/2010/main" val="11387553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questions contac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886200" y="1600200"/>
            <a:ext cx="3048000" cy="3505200"/>
          </a:xfrm>
        </p:spPr>
        <p:txBody>
          <a:bodyPr/>
          <a:lstStyle>
            <a:lvl1pPr marL="0" indent="0" algn="ctr">
              <a:lnSpc>
                <a:spcPts val="1600"/>
              </a:lnSpc>
              <a:buNone/>
              <a:defRPr sz="140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2" name="Slide Number Placeholder 11"/>
          <p:cNvSpPr>
            <a:spLocks noGrp="1"/>
          </p:cNvSpPr>
          <p:nvPr>
            <p:ph type="sldNum" sz="quarter" idx="14"/>
          </p:nvPr>
        </p:nvSpPr>
        <p:spPr/>
        <p:txBody>
          <a:bodyPr/>
          <a:lstStyle/>
          <a:p>
            <a:fld id="{81582BD6-FC20-4557-852B-8433F8572D30}" type="slidenum">
              <a:rPr lang="en-US" smtClean="0"/>
              <a:pPr/>
              <a:t>‹Nº›</a:t>
            </a:fld>
            <a:endParaRPr lang="en-US" dirty="0"/>
          </a:p>
        </p:txBody>
      </p:sp>
      <p:sp>
        <p:nvSpPr>
          <p:cNvPr id="13" name="Footer Placeholder 12"/>
          <p:cNvSpPr>
            <a:spLocks noGrp="1"/>
          </p:cNvSpPr>
          <p:nvPr>
            <p:ph type="ftr" sz="quarter" idx="15"/>
          </p:nvPr>
        </p:nvSpPr>
        <p:spPr/>
        <p:txBody>
          <a:bodyPr/>
          <a:lstStyle/>
          <a:p>
            <a:endParaRPr lang="en-US" dirty="0"/>
          </a:p>
        </p:txBody>
      </p:sp>
      <p:sp>
        <p:nvSpPr>
          <p:cNvPr id="6" name="Title 1"/>
          <p:cNvSpPr>
            <a:spLocks noGrp="1"/>
          </p:cNvSpPr>
          <p:nvPr>
            <p:ph type="title"/>
          </p:nvPr>
        </p:nvSpPr>
        <p:spPr>
          <a:xfrm>
            <a:off x="2209800" y="274638"/>
            <a:ext cx="6477000" cy="944562"/>
          </a:xfrm>
        </p:spPr>
        <p:txBody>
          <a:bodyPr/>
          <a:lstStyle/>
          <a:p>
            <a:r>
              <a:rPr lang="en-US"/>
              <a:t>Click to edit Master title style</a:t>
            </a:r>
          </a:p>
        </p:txBody>
      </p:sp>
    </p:spTree>
    <p:extLst>
      <p:ext uri="{BB962C8B-B14F-4D97-AF65-F5344CB8AC3E}">
        <p14:creationId xmlns:p14="http://schemas.microsoft.com/office/powerpoint/2010/main" val="1298934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extLst>
      <p:ext uri="{BB962C8B-B14F-4D97-AF65-F5344CB8AC3E}">
        <p14:creationId xmlns:p14="http://schemas.microsoft.com/office/powerpoint/2010/main" val="95010313"/>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extLst>
      <p:ext uri="{BB962C8B-B14F-4D97-AF65-F5344CB8AC3E}">
        <p14:creationId xmlns:p14="http://schemas.microsoft.com/office/powerpoint/2010/main" val="237615414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extLst>
      <p:ext uri="{BB962C8B-B14F-4D97-AF65-F5344CB8AC3E}">
        <p14:creationId xmlns:p14="http://schemas.microsoft.com/office/powerpoint/2010/main" val="150332787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extLst>
      <p:ext uri="{BB962C8B-B14F-4D97-AF65-F5344CB8AC3E}">
        <p14:creationId xmlns:p14="http://schemas.microsoft.com/office/powerpoint/2010/main" val="308110509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315778694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979224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289926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extLst>
      <p:ext uri="{BB962C8B-B14F-4D97-AF65-F5344CB8AC3E}">
        <p14:creationId xmlns:p14="http://schemas.microsoft.com/office/powerpoint/2010/main" val="397063558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extLst>
      <p:ext uri="{BB962C8B-B14F-4D97-AF65-F5344CB8AC3E}">
        <p14:creationId xmlns:p14="http://schemas.microsoft.com/office/powerpoint/2010/main" val="3910522097"/>
      </p:ext>
    </p:extLst>
  </p:cSld>
  <p:clrMap bg1="lt1" tx1="dk1" bg2="lt2" tx2="dk2" accent1="accent1" accent2="accent2" accent3="accent3" accent4="accent4" accent5="accent5" accent6="accent6" hlink="hlink" folHlink="folHlink"/>
  <p:sldLayoutIdLst>
    <p:sldLayoutId id="2147483674"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fld id="{9334D819-9F07-4261-B09B-9E467E5D9002}" type="datetimeFigureOut">
              <a:rPr lang="en-US" dirty="0"/>
              <a:pPr/>
              <a:t>9/30/2019</a:t>
            </a:fld>
            <a:endParaRPr lang="en-US" dirty="0"/>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71766878-3199-4EAB-94E7-2D6D11070E14}" type="slidenum">
              <a:rPr lang="en-US" dirty="0"/>
              <a:pPr/>
              <a:t>‹Nº›</a:t>
            </a:fld>
            <a:endParaRPr lang="en-US" dirty="0"/>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1" y="0"/>
            <a:ext cx="679090" cy="6858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328130065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Lst>
  <p:transition>
    <p:fade/>
  </p:transition>
  <p:txStyles>
    <p:title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0" pos="594">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amp;ehk=Ur7L6OHxY0jda61fGQg0nw&amp;r=0&amp;pid=OfficeInsert"/><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3.jpeg"/><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20.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20.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20.xml"/><Relationship Id="rId4" Type="http://schemas.openxmlformats.org/officeDocument/2006/relationships/image" Target="../media/image25.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19.xml"/><Relationship Id="rId4" Type="http://schemas.openxmlformats.org/officeDocument/2006/relationships/image" Target="../media/image27.jpeg"/></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image" Target="../media/image29.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30.wmf"/><Relationship Id="rId4" Type="http://schemas.openxmlformats.org/officeDocument/2006/relationships/oleObject" Target="../embeddings/oleObject1.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9.xml"/><Relationship Id="rId1" Type="http://schemas.openxmlformats.org/officeDocument/2006/relationships/vmlDrawing" Target="../drawings/vmlDrawing2.vml"/><Relationship Id="rId5" Type="http://schemas.openxmlformats.org/officeDocument/2006/relationships/image" Target="../media/image31.wmf"/><Relationship Id="rId4" Type="http://schemas.openxmlformats.org/officeDocument/2006/relationships/oleObject" Target="../embeddings/oleObject2.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7.xml"/><Relationship Id="rId7" Type="http://schemas.openxmlformats.org/officeDocument/2006/relationships/image" Target="../media/image33.wmf"/><Relationship Id="rId2" Type="http://schemas.openxmlformats.org/officeDocument/2006/relationships/slideLayout" Target="../slideLayouts/slideLayout19.xml"/><Relationship Id="rId1" Type="http://schemas.openxmlformats.org/officeDocument/2006/relationships/vmlDrawing" Target="../drawings/vmlDrawing3.vml"/><Relationship Id="rId6" Type="http://schemas.openxmlformats.org/officeDocument/2006/relationships/oleObject" Target="../embeddings/oleObject4.bin"/><Relationship Id="rId11" Type="http://schemas.openxmlformats.org/officeDocument/2006/relationships/image" Target="../media/image35.wmf"/><Relationship Id="rId5" Type="http://schemas.openxmlformats.org/officeDocument/2006/relationships/image" Target="../media/image32.wmf"/><Relationship Id="rId10" Type="http://schemas.openxmlformats.org/officeDocument/2006/relationships/oleObject" Target="../embeddings/oleObject6.bin"/><Relationship Id="rId4" Type="http://schemas.openxmlformats.org/officeDocument/2006/relationships/oleObject" Target="../embeddings/oleObject3.bin"/><Relationship Id="rId9" Type="http://schemas.openxmlformats.org/officeDocument/2006/relationships/image" Target="../media/image34.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0.xml"/><Relationship Id="rId1" Type="http://schemas.openxmlformats.org/officeDocument/2006/relationships/vmlDrawing" Target="../drawings/vmlDrawing4.vml"/><Relationship Id="rId4" Type="http://schemas.openxmlformats.org/officeDocument/2006/relationships/image" Target="../media/image36.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19.xml"/><Relationship Id="rId7" Type="http://schemas.openxmlformats.org/officeDocument/2006/relationships/image" Target="../media/image38.wmf"/><Relationship Id="rId2" Type="http://schemas.openxmlformats.org/officeDocument/2006/relationships/slideLayout" Target="../slideLayouts/slideLayout20.xml"/><Relationship Id="rId1" Type="http://schemas.openxmlformats.org/officeDocument/2006/relationships/vmlDrawing" Target="../drawings/vmlDrawing5.vml"/><Relationship Id="rId6" Type="http://schemas.openxmlformats.org/officeDocument/2006/relationships/oleObject" Target="../embeddings/oleObject9.bin"/><Relationship Id="rId5" Type="http://schemas.openxmlformats.org/officeDocument/2006/relationships/image" Target="../media/image37.wmf"/><Relationship Id="rId4" Type="http://schemas.openxmlformats.org/officeDocument/2006/relationships/oleObject" Target="../embeddings/oleObject8.bin"/><Relationship Id="rId9" Type="http://schemas.openxmlformats.org/officeDocument/2006/relationships/image" Target="../media/image39.w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0.xml"/><Relationship Id="rId1" Type="http://schemas.openxmlformats.org/officeDocument/2006/relationships/vmlDrawing" Target="../drawings/vmlDrawing6.vml"/><Relationship Id="rId4" Type="http://schemas.openxmlformats.org/officeDocument/2006/relationships/image" Target="../media/image40.wmf"/></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21.xml"/><Relationship Id="rId7" Type="http://schemas.openxmlformats.org/officeDocument/2006/relationships/image" Target="../media/image42.wmf"/><Relationship Id="rId2" Type="http://schemas.openxmlformats.org/officeDocument/2006/relationships/slideLayout" Target="../slideLayouts/slideLayout19.xml"/><Relationship Id="rId1" Type="http://schemas.openxmlformats.org/officeDocument/2006/relationships/vmlDrawing" Target="../drawings/vmlDrawing7.vml"/><Relationship Id="rId6" Type="http://schemas.openxmlformats.org/officeDocument/2006/relationships/oleObject" Target="../embeddings/oleObject13.bin"/><Relationship Id="rId5" Type="http://schemas.openxmlformats.org/officeDocument/2006/relationships/image" Target="../media/image41.wmf"/><Relationship Id="rId4" Type="http://schemas.openxmlformats.org/officeDocument/2006/relationships/oleObject" Target="../embeddings/oleObject12.bin"/><Relationship Id="rId9" Type="http://schemas.openxmlformats.org/officeDocument/2006/relationships/image" Target="../media/image43.w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0.xml"/><Relationship Id="rId1" Type="http://schemas.openxmlformats.org/officeDocument/2006/relationships/vmlDrawing" Target="../drawings/vmlDrawing8.vml"/><Relationship Id="rId4" Type="http://schemas.openxmlformats.org/officeDocument/2006/relationships/image" Target="../media/image44.wmf"/></Relationships>
</file>

<file path=ppt/slides/_rels/slide4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0.xml"/><Relationship Id="rId1" Type="http://schemas.openxmlformats.org/officeDocument/2006/relationships/vmlDrawing" Target="../drawings/vmlDrawing9.vml"/><Relationship Id="rId6" Type="http://schemas.openxmlformats.org/officeDocument/2006/relationships/image" Target="../media/image49.wmf"/><Relationship Id="rId5" Type="http://schemas.openxmlformats.org/officeDocument/2006/relationships/oleObject" Target="../embeddings/oleObject17.bin"/><Relationship Id="rId4" Type="http://schemas.openxmlformats.org/officeDocument/2006/relationships/image" Target="../media/image48.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2" Type="http://schemas.openxmlformats.org/officeDocument/2006/relationships/image" Target="../media/image51.gif"/><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3 Rectángulo">
            <a:extLst>
              <a:ext uri="{FF2B5EF4-FFF2-40B4-BE49-F238E27FC236}">
                <a16:creationId xmlns:a16="http://schemas.microsoft.com/office/drawing/2014/main" id="{D828A685-2A4F-4F5D-BB3E-4179B074F766}"/>
              </a:ext>
            </a:extLst>
          </p:cNvPr>
          <p:cNvSpPr/>
          <p:nvPr/>
        </p:nvSpPr>
        <p:spPr>
          <a:xfrm>
            <a:off x="1735189" y="5074500"/>
            <a:ext cx="5832648" cy="484750"/>
          </a:xfrm>
          <a:prstGeom prst="rect">
            <a:avLst/>
          </a:prstGeom>
          <a:noFill/>
        </p:spPr>
        <p:txBody>
          <a:bodyPr wrap="square" lIns="68580" tIns="34291" rIns="68580" bIns="34291">
            <a:spAutoFit/>
            <a:scene3d>
              <a:camera prst="orthographicFront"/>
              <a:lightRig rig="threePt" dir="t"/>
            </a:scene3d>
            <a:sp3d extrusionH="57150">
              <a:bevelT w="38100" h="38100"/>
            </a:sp3d>
          </a:bodyPr>
          <a:lstStyle/>
          <a:p>
            <a:pPr algn="ctr"/>
            <a:r>
              <a:rPr lang="es-ES" sz="2700" b="1" dirty="0">
                <a:ln w="9525">
                  <a:solidFill>
                    <a:schemeClr val="tx2">
                      <a:lumMod val="60000"/>
                      <a:lumOff val="40000"/>
                    </a:schemeClr>
                  </a:solidFill>
                  <a:prstDash val="solid"/>
                </a:ln>
                <a:solidFill>
                  <a:schemeClr val="tx2">
                    <a:lumMod val="60000"/>
                    <a:lumOff val="40000"/>
                  </a:schemeClr>
                </a:solidFill>
                <a:effectLst>
                  <a:outerShdw blurRad="12700" dist="38100" dir="2700000" algn="tl" rotWithShape="0">
                    <a:schemeClr val="accent5">
                      <a:lumMod val="60000"/>
                      <a:lumOff val="40000"/>
                    </a:schemeClr>
                  </a:outerShdw>
                </a:effectLst>
              </a:rPr>
              <a:t>Administración de Inventarios</a:t>
            </a:r>
          </a:p>
        </p:txBody>
      </p:sp>
      <p:sp>
        <p:nvSpPr>
          <p:cNvPr id="4" name="CuadroTexto 3">
            <a:extLst>
              <a:ext uri="{FF2B5EF4-FFF2-40B4-BE49-F238E27FC236}">
                <a16:creationId xmlns:a16="http://schemas.microsoft.com/office/drawing/2014/main" id="{80C167F7-F9CB-4A6F-9E57-A3DE4D039D2C}"/>
              </a:ext>
            </a:extLst>
          </p:cNvPr>
          <p:cNvSpPr txBox="1"/>
          <p:nvPr/>
        </p:nvSpPr>
        <p:spPr>
          <a:xfrm>
            <a:off x="664542" y="6125621"/>
            <a:ext cx="1515095" cy="307777"/>
          </a:xfrm>
          <a:prstGeom prst="rect">
            <a:avLst/>
          </a:prstGeom>
          <a:noFill/>
        </p:spPr>
        <p:txBody>
          <a:bodyPr wrap="none" rtlCol="0">
            <a:spAutoFit/>
          </a:bodyPr>
          <a:lstStyle/>
          <a:p>
            <a:r>
              <a:rPr lang="es-MX" sz="1400" dirty="0"/>
              <a:t>Fecha: Mayo 2019</a:t>
            </a:r>
          </a:p>
        </p:txBody>
      </p:sp>
      <p:sp>
        <p:nvSpPr>
          <p:cNvPr id="5" name="CuadroTexto 4">
            <a:extLst>
              <a:ext uri="{FF2B5EF4-FFF2-40B4-BE49-F238E27FC236}">
                <a16:creationId xmlns:a16="http://schemas.microsoft.com/office/drawing/2014/main" id="{53E28804-3B12-42D3-94F6-C95111E6224B}"/>
              </a:ext>
            </a:extLst>
          </p:cNvPr>
          <p:cNvSpPr txBox="1"/>
          <p:nvPr/>
        </p:nvSpPr>
        <p:spPr>
          <a:xfrm>
            <a:off x="4544024" y="6017900"/>
            <a:ext cx="4073551" cy="415498"/>
          </a:xfrm>
          <a:prstGeom prst="rect">
            <a:avLst/>
          </a:prstGeom>
          <a:noFill/>
        </p:spPr>
        <p:txBody>
          <a:bodyPr wrap="none" rtlCol="0">
            <a:spAutoFit/>
          </a:bodyPr>
          <a:lstStyle/>
          <a:p>
            <a:r>
              <a:rPr lang="es-MX" sz="2100" dirty="0"/>
              <a:t>Elaboró: Diana Beatriz Ruiz Tinajero</a:t>
            </a:r>
          </a:p>
        </p:txBody>
      </p:sp>
      <p:sp>
        <p:nvSpPr>
          <p:cNvPr id="6" name="Rectángulo 5">
            <a:extLst>
              <a:ext uri="{FF2B5EF4-FFF2-40B4-BE49-F238E27FC236}">
                <a16:creationId xmlns:a16="http://schemas.microsoft.com/office/drawing/2014/main" id="{4C5A10DB-C840-4676-9B4E-EB2B2EC12935}"/>
              </a:ext>
            </a:extLst>
          </p:cNvPr>
          <p:cNvSpPr/>
          <p:nvPr/>
        </p:nvSpPr>
        <p:spPr>
          <a:xfrm>
            <a:off x="3065902" y="3672138"/>
            <a:ext cx="3373039" cy="484750"/>
          </a:xfrm>
          <a:prstGeom prst="rect">
            <a:avLst/>
          </a:prstGeom>
          <a:noFill/>
        </p:spPr>
        <p:txBody>
          <a:bodyPr wrap="none" lIns="68580" tIns="34291" rIns="68580" bIns="34291">
            <a:spAutoFit/>
          </a:bodyPr>
          <a:lstStyle/>
          <a:p>
            <a:pPr algn="ctr"/>
            <a:r>
              <a:rPr lang="es-ES" sz="2700" b="1" dirty="0">
                <a:ln w="9525">
                  <a:solidFill>
                    <a:schemeClr val="tx2"/>
                  </a:solidFill>
                  <a:prstDash val="solid"/>
                </a:ln>
                <a:solidFill>
                  <a:schemeClr val="tx2">
                    <a:lumMod val="75000"/>
                  </a:schemeClr>
                </a:solidFill>
                <a:effectLst>
                  <a:outerShdw blurRad="12700" dist="38100" dir="2700000" algn="tl" rotWithShape="0">
                    <a:schemeClr val="accent5">
                      <a:lumMod val="60000"/>
                      <a:lumOff val="40000"/>
                    </a:schemeClr>
                  </a:outerShdw>
                </a:effectLst>
              </a:rPr>
              <a:t>Unidad de aprendizaje</a:t>
            </a:r>
            <a:endParaRPr lang="es-MX" sz="2700" b="1" dirty="0">
              <a:ln w="9525">
                <a:solidFill>
                  <a:schemeClr val="tx2"/>
                </a:solidFill>
                <a:prstDash val="solid"/>
              </a:ln>
              <a:solidFill>
                <a:schemeClr val="tx2">
                  <a:lumMod val="75000"/>
                </a:schemeClr>
              </a:solidFill>
            </a:endParaRPr>
          </a:p>
        </p:txBody>
      </p:sp>
      <p:sp>
        <p:nvSpPr>
          <p:cNvPr id="7" name="Rectángulo 6">
            <a:extLst>
              <a:ext uri="{FF2B5EF4-FFF2-40B4-BE49-F238E27FC236}">
                <a16:creationId xmlns:a16="http://schemas.microsoft.com/office/drawing/2014/main" id="{5B357DBD-A3EA-462B-B8B4-BD4C0DCF2243}"/>
              </a:ext>
            </a:extLst>
          </p:cNvPr>
          <p:cNvSpPr/>
          <p:nvPr/>
        </p:nvSpPr>
        <p:spPr>
          <a:xfrm>
            <a:off x="1958626" y="4438543"/>
            <a:ext cx="5747727" cy="500139"/>
          </a:xfrm>
          <a:prstGeom prst="rect">
            <a:avLst/>
          </a:prstGeom>
          <a:noFill/>
        </p:spPr>
        <p:txBody>
          <a:bodyPr wrap="none" lIns="68580" tIns="34291" rIns="68580" bIns="34291">
            <a:spAutoFit/>
          </a:bodyPr>
          <a:lstStyle/>
          <a:p>
            <a:pPr algn="ctr"/>
            <a:r>
              <a:rPr lang="es-MX" sz="2800" b="1" spc="37" dirty="0">
                <a:ln w="0"/>
                <a:solidFill>
                  <a:schemeClr val="accent1">
                    <a:lumMod val="75000"/>
                  </a:schemeClr>
                </a:solidFill>
                <a:effectLst>
                  <a:innerShdw blurRad="63500" dist="50800" dir="13500000">
                    <a:srgbClr val="000000">
                      <a:alpha val="50000"/>
                    </a:srgbClr>
                  </a:innerShdw>
                </a:effectLst>
              </a:rPr>
              <a:t>Administración de la producción</a:t>
            </a:r>
          </a:p>
        </p:txBody>
      </p:sp>
      <p:sp>
        <p:nvSpPr>
          <p:cNvPr id="8" name="Rectángulo 7">
            <a:extLst>
              <a:ext uri="{FF2B5EF4-FFF2-40B4-BE49-F238E27FC236}">
                <a16:creationId xmlns:a16="http://schemas.microsoft.com/office/drawing/2014/main" id="{18EB2A27-C219-400E-9EAF-DAE608AE4EA6}"/>
              </a:ext>
            </a:extLst>
          </p:cNvPr>
          <p:cNvSpPr/>
          <p:nvPr/>
        </p:nvSpPr>
        <p:spPr>
          <a:xfrm>
            <a:off x="609600" y="251791"/>
            <a:ext cx="8083827" cy="1792800"/>
          </a:xfrm>
          <a:prstGeom prst="rect">
            <a:avLst/>
          </a:prstGeom>
          <a:solidFill>
            <a:schemeClr val="accent2">
              <a:lumMod val="40000"/>
              <a:lumOff val="60000"/>
            </a:schemeClr>
          </a:solidFill>
        </p:spPr>
        <p:style>
          <a:lnRef idx="1">
            <a:schemeClr val="accent1"/>
          </a:lnRef>
          <a:fillRef idx="2">
            <a:schemeClr val="accent1"/>
          </a:fillRef>
          <a:effectRef idx="1">
            <a:schemeClr val="accent1"/>
          </a:effectRef>
          <a:fontRef idx="minor">
            <a:schemeClr val="dk1"/>
          </a:fontRef>
        </p:style>
        <p:txBody>
          <a:bodyPr wrap="square" lIns="68580" tIns="34291" rIns="68580" bIns="34291">
            <a:spAutoFit/>
            <a:scene3d>
              <a:camera prst="orthographicFront"/>
              <a:lightRig rig="soft" dir="t">
                <a:rot lat="0" lon="0" rev="15600000"/>
              </a:lightRig>
            </a:scene3d>
            <a:sp3d extrusionH="57150" prstMaterial="softEdge">
              <a:bevelT w="25400" h="38100"/>
            </a:sp3d>
          </a:bodyPr>
          <a:lstStyle/>
          <a:p>
            <a:pPr algn="ctr"/>
            <a:r>
              <a:rPr lang="es-MX" sz="2800" b="1" dirty="0">
                <a:ln/>
                <a:solidFill>
                  <a:schemeClr val="bg2">
                    <a:lumMod val="50000"/>
                  </a:schemeClr>
                </a:solidFill>
                <a:effectLst>
                  <a:reflection blurRad="6350" stA="55000" endA="300" endPos="45500" dir="5400000" sy="-100000" algn="bl" rotWithShape="0"/>
                </a:effectLst>
              </a:rPr>
              <a:t>UNIVERSIDAD AUTÓNOMA DEL ESTADO DE </a:t>
            </a:r>
            <a:r>
              <a:rPr lang="es-MX" sz="2800" b="1" dirty="0">
                <a:ln/>
                <a:solidFill>
                  <a:schemeClr val="bg2">
                    <a:lumMod val="50000"/>
                  </a:schemeClr>
                </a:solidFill>
              </a:rPr>
              <a:t>MÉXICO</a:t>
            </a:r>
          </a:p>
          <a:p>
            <a:pPr algn="ctr"/>
            <a:r>
              <a:rPr lang="es-MX" sz="2800" b="1" dirty="0">
                <a:ln/>
                <a:solidFill>
                  <a:schemeClr val="bg2">
                    <a:lumMod val="50000"/>
                  </a:schemeClr>
                </a:solidFill>
                <a:effectLst>
                  <a:reflection blurRad="6350" stA="55000" endA="300" endPos="45500" dir="5400000" sy="-100000" algn="bl" rotWithShape="0"/>
                </a:effectLst>
              </a:rPr>
              <a:t>CENTRO UNIVERSITARIO UAEM VALLE DE MÉXICO</a:t>
            </a:r>
          </a:p>
        </p:txBody>
      </p:sp>
      <p:sp>
        <p:nvSpPr>
          <p:cNvPr id="9" name="Rectángulo 8">
            <a:extLst>
              <a:ext uri="{FF2B5EF4-FFF2-40B4-BE49-F238E27FC236}">
                <a16:creationId xmlns:a16="http://schemas.microsoft.com/office/drawing/2014/main" id="{34DCEC29-38FE-4DF4-91FE-A2C8C48EDC11}"/>
              </a:ext>
            </a:extLst>
          </p:cNvPr>
          <p:cNvSpPr/>
          <p:nvPr/>
        </p:nvSpPr>
        <p:spPr>
          <a:xfrm>
            <a:off x="1329106" y="2076136"/>
            <a:ext cx="7364321" cy="1316003"/>
          </a:xfrm>
          <a:prstGeom prst="rect">
            <a:avLst/>
          </a:prstGeom>
          <a:noFill/>
        </p:spPr>
        <p:txBody>
          <a:bodyPr wrap="square" lIns="68580" tIns="34291" rIns="68580" bIns="34291">
            <a:spAutoFit/>
          </a:bodyPr>
          <a:lstStyle/>
          <a:p>
            <a:pPr algn="ctr"/>
            <a:r>
              <a:rPr lang="es-ES" sz="4051" b="1" dirty="0">
                <a:ln w="0"/>
                <a:effectLst>
                  <a:reflection blurRad="6350" stA="53000" endA="300" endPos="35500" dir="5400000" sy="-90000" algn="bl" rotWithShape="0"/>
                </a:effectLst>
              </a:rPr>
              <a:t>Licenciatura en Ingeniería Industrial</a:t>
            </a:r>
            <a:endParaRPr lang="es-MX" sz="4051" b="1" dirty="0">
              <a:ln w="0"/>
              <a:effectLst>
                <a:reflection blurRad="6350" stA="53000" endA="300" endPos="35500" dir="5400000" sy="-90000" algn="bl" rotWithShape="0"/>
              </a:effectLst>
            </a:endParaRPr>
          </a:p>
        </p:txBody>
      </p:sp>
    </p:spTree>
    <p:extLst>
      <p:ext uri="{BB962C8B-B14F-4D97-AF65-F5344CB8AC3E}">
        <p14:creationId xmlns:p14="http://schemas.microsoft.com/office/powerpoint/2010/main" val="245676986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a:extLst>
              <a:ext uri="{FF2B5EF4-FFF2-40B4-BE49-F238E27FC236}">
                <a16:creationId xmlns:a16="http://schemas.microsoft.com/office/drawing/2014/main" id="{6DE2F098-2DA2-4F71-9E26-87E1DE146745}"/>
              </a:ext>
            </a:extLst>
          </p:cNvPr>
          <p:cNvGraphicFramePr/>
          <p:nvPr>
            <p:extLst>
              <p:ext uri="{D42A27DB-BD31-4B8C-83A1-F6EECF244321}">
                <p14:modId xmlns:p14="http://schemas.microsoft.com/office/powerpoint/2010/main" val="833903995"/>
              </p:ext>
            </p:extLst>
          </p:nvPr>
        </p:nvGraphicFramePr>
        <p:xfrm>
          <a:off x="168812" y="422030"/>
          <a:ext cx="8975188" cy="56270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883045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36483CD-035D-47FA-8529-C1ABCDFE4BA0}"/>
              </a:ext>
            </a:extLst>
          </p:cNvPr>
          <p:cNvSpPr/>
          <p:nvPr/>
        </p:nvSpPr>
        <p:spPr>
          <a:xfrm>
            <a:off x="787791" y="1213008"/>
            <a:ext cx="8032652" cy="4431983"/>
          </a:xfrm>
          <a:prstGeom prst="rect">
            <a:avLst/>
          </a:prstGeom>
        </p:spPr>
        <p:txBody>
          <a:bodyPr wrap="square">
            <a:spAutoFit/>
          </a:bodyPr>
          <a:lstStyle/>
          <a:p>
            <a:pPr algn="just"/>
            <a:br>
              <a:rPr lang="es-MX" dirty="0"/>
            </a:br>
            <a:r>
              <a:rPr lang="es-MX" sz="2400" b="1" dirty="0">
                <a:solidFill>
                  <a:srgbClr val="222222"/>
                </a:solidFill>
                <a:latin typeface="arial" panose="020B0604020202020204" pitchFamily="34" charset="0"/>
              </a:rPr>
              <a:t>Materias primas</a:t>
            </a:r>
            <a:r>
              <a:rPr lang="es-MX" sz="2400" dirty="0">
                <a:solidFill>
                  <a:srgbClr val="222222"/>
                </a:solidFill>
                <a:latin typeface="arial" panose="020B0604020202020204" pitchFamily="34" charset="0"/>
              </a:rPr>
              <a:t>: Las materias primas son aquellos insumos que se convierten en productos terminados a través de un proceso de fabricación o conversión. Estos forman una entrada importante para la fabricación de un producto. </a:t>
            </a:r>
          </a:p>
          <a:p>
            <a:endParaRPr lang="es-MX" sz="2400" dirty="0">
              <a:solidFill>
                <a:srgbClr val="222222"/>
              </a:solidFill>
              <a:latin typeface="arial" panose="020B0604020202020204" pitchFamily="34" charset="0"/>
            </a:endParaRPr>
          </a:p>
          <a:p>
            <a:r>
              <a:rPr lang="es-MX" sz="2400" b="1" dirty="0">
                <a:solidFill>
                  <a:srgbClr val="222222"/>
                </a:solidFill>
                <a:latin typeface="arial" panose="020B0604020202020204" pitchFamily="34" charset="0"/>
              </a:rPr>
              <a:t>Trabajo en proceso</a:t>
            </a:r>
            <a:r>
              <a:rPr lang="es-MX" sz="2400" dirty="0">
                <a:solidFill>
                  <a:srgbClr val="222222"/>
                </a:solidFill>
                <a:latin typeface="arial" panose="020B0604020202020204" pitchFamily="34" charset="0"/>
              </a:rPr>
              <a:t>: El trabajo en proceso es una etapa de existencias entre las materias primas y los productos terminados. Representan productos que necesitan someterse a otro proceso para convertirse en productos terminados. </a:t>
            </a:r>
            <a:endParaRPr lang="es-MX" sz="2400" dirty="0"/>
          </a:p>
        </p:txBody>
      </p:sp>
      <p:sp>
        <p:nvSpPr>
          <p:cNvPr id="3" name="CuadroTexto 2">
            <a:extLst>
              <a:ext uri="{FF2B5EF4-FFF2-40B4-BE49-F238E27FC236}">
                <a16:creationId xmlns:a16="http://schemas.microsoft.com/office/drawing/2014/main" id="{DC55FBF6-D63A-47D6-ADD6-4CF74FC591D2}"/>
              </a:ext>
            </a:extLst>
          </p:cNvPr>
          <p:cNvSpPr txBox="1"/>
          <p:nvPr/>
        </p:nvSpPr>
        <p:spPr>
          <a:xfrm>
            <a:off x="663793" y="450167"/>
            <a:ext cx="8480207" cy="590931"/>
          </a:xfrm>
          <a:prstGeom prst="rect">
            <a:avLst/>
          </a:prstGeom>
          <a:noFill/>
        </p:spPr>
        <p:txBody>
          <a:bodyPr wrap="none" rtlCol="0">
            <a:spAutoFit/>
          </a:bodyPr>
          <a:lstStyle/>
          <a:p>
            <a:pPr defTabSz="685800">
              <a:lnSpc>
                <a:spcPct val="90000"/>
              </a:lnSpc>
              <a:spcBef>
                <a:spcPct val="0"/>
              </a:spcBef>
              <a:defRPr/>
            </a:pPr>
            <a:r>
              <a:rPr lang="es-MX" sz="3600" b="1" u="sng" cap="all" spc="150" dirty="0">
                <a:solidFill>
                  <a:schemeClr val="accent1">
                    <a:lumMod val="75000"/>
                  </a:schemeClr>
                </a:solidFill>
                <a:effectLst>
                  <a:outerShdw blurRad="38100" dist="38100" dir="2700000" algn="tl">
                    <a:srgbClr val="C0C0C0"/>
                  </a:outerShdw>
                </a:effectLst>
                <a:latin typeface="Tahoma" pitchFamily="34" charset="0"/>
                <a:ea typeface="+mj-ea"/>
                <a:cs typeface="+mj-cs"/>
              </a:rPr>
              <a:t>Componentes del Inventario</a:t>
            </a:r>
          </a:p>
        </p:txBody>
      </p:sp>
    </p:spTree>
    <p:extLst>
      <p:ext uri="{BB962C8B-B14F-4D97-AF65-F5344CB8AC3E}">
        <p14:creationId xmlns:p14="http://schemas.microsoft.com/office/powerpoint/2010/main" val="284187204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621CD80-8505-4FA7-ABDE-C5FB52C2190F}"/>
              </a:ext>
            </a:extLst>
          </p:cNvPr>
          <p:cNvSpPr/>
          <p:nvPr/>
        </p:nvSpPr>
        <p:spPr>
          <a:xfrm>
            <a:off x="808891" y="1477334"/>
            <a:ext cx="7913077" cy="3416320"/>
          </a:xfrm>
          <a:prstGeom prst="rect">
            <a:avLst/>
          </a:prstGeom>
        </p:spPr>
        <p:txBody>
          <a:bodyPr wrap="square">
            <a:spAutoFit/>
          </a:bodyPr>
          <a:lstStyle/>
          <a:p>
            <a:pPr algn="just"/>
            <a:r>
              <a:rPr lang="es-MX" sz="2400" b="1" dirty="0">
                <a:solidFill>
                  <a:srgbClr val="222222"/>
                </a:solidFill>
                <a:latin typeface="arial" panose="020B0604020202020204" pitchFamily="34" charset="0"/>
              </a:rPr>
              <a:t>Productos terminados: </a:t>
            </a:r>
            <a:r>
              <a:rPr lang="es-MX" sz="2400" dirty="0">
                <a:solidFill>
                  <a:srgbClr val="222222"/>
                </a:solidFill>
                <a:latin typeface="arial" panose="020B0604020202020204" pitchFamily="34" charset="0"/>
              </a:rPr>
              <a:t>los productos terminados son aquellos productos, que están completamente fabricados y listos para la venta. </a:t>
            </a:r>
          </a:p>
          <a:p>
            <a:pPr algn="just"/>
            <a:endParaRPr lang="es-MX" sz="2400" dirty="0">
              <a:solidFill>
                <a:srgbClr val="222222"/>
              </a:solidFill>
              <a:latin typeface="arial" panose="020B0604020202020204" pitchFamily="34" charset="0"/>
            </a:endParaRPr>
          </a:p>
          <a:p>
            <a:pPr algn="just"/>
            <a:r>
              <a:rPr lang="es-MX" sz="2400" b="1" dirty="0">
                <a:solidFill>
                  <a:srgbClr val="222222"/>
                </a:solidFill>
                <a:latin typeface="arial" panose="020B0604020202020204" pitchFamily="34" charset="0"/>
              </a:rPr>
              <a:t>Repuestos y accesorios: </a:t>
            </a:r>
            <a:r>
              <a:rPr lang="es-MX" sz="2400" dirty="0">
                <a:solidFill>
                  <a:srgbClr val="222222"/>
                </a:solidFill>
                <a:latin typeface="arial" panose="020B0604020202020204" pitchFamily="34" charset="0"/>
              </a:rPr>
              <a:t>El inventario de tiendas y anaquel (incluye materiales de limpieza de oficinas y plantas como jabón, escobas, aceite, combustible, luz, bombillas, etc.) comprado y almacenado para mantenimiento de maquinaria</a:t>
            </a:r>
            <a:endParaRPr lang="es-MX" sz="2400" dirty="0"/>
          </a:p>
        </p:txBody>
      </p:sp>
      <p:sp>
        <p:nvSpPr>
          <p:cNvPr id="3" name="CuadroTexto 2">
            <a:extLst>
              <a:ext uri="{FF2B5EF4-FFF2-40B4-BE49-F238E27FC236}">
                <a16:creationId xmlns:a16="http://schemas.microsoft.com/office/drawing/2014/main" id="{9B504A3D-DBEB-45A0-9E42-2087F4A972AC}"/>
              </a:ext>
            </a:extLst>
          </p:cNvPr>
          <p:cNvSpPr txBox="1"/>
          <p:nvPr/>
        </p:nvSpPr>
        <p:spPr>
          <a:xfrm>
            <a:off x="663793" y="450167"/>
            <a:ext cx="8480207" cy="590931"/>
          </a:xfrm>
          <a:prstGeom prst="rect">
            <a:avLst/>
          </a:prstGeom>
          <a:noFill/>
        </p:spPr>
        <p:txBody>
          <a:bodyPr wrap="none" rtlCol="0">
            <a:spAutoFit/>
          </a:bodyPr>
          <a:lstStyle/>
          <a:p>
            <a:pPr defTabSz="685800">
              <a:lnSpc>
                <a:spcPct val="90000"/>
              </a:lnSpc>
              <a:spcBef>
                <a:spcPct val="0"/>
              </a:spcBef>
              <a:defRPr/>
            </a:pPr>
            <a:r>
              <a:rPr lang="es-MX" sz="3600" b="1" u="sng" cap="all" spc="150" dirty="0">
                <a:solidFill>
                  <a:schemeClr val="accent1">
                    <a:lumMod val="75000"/>
                  </a:schemeClr>
                </a:solidFill>
                <a:effectLst>
                  <a:outerShdw blurRad="38100" dist="38100" dir="2700000" algn="tl">
                    <a:srgbClr val="C0C0C0"/>
                  </a:outerShdw>
                </a:effectLst>
                <a:latin typeface="Tahoma" pitchFamily="34" charset="0"/>
                <a:ea typeface="+mj-ea"/>
                <a:cs typeface="+mj-cs"/>
              </a:rPr>
              <a:t>Componentes del Inventario</a:t>
            </a:r>
          </a:p>
        </p:txBody>
      </p:sp>
    </p:spTree>
    <p:extLst>
      <p:ext uri="{BB962C8B-B14F-4D97-AF65-F5344CB8AC3E}">
        <p14:creationId xmlns:p14="http://schemas.microsoft.com/office/powerpoint/2010/main" val="246415409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77862" y="457200"/>
            <a:ext cx="7772400" cy="1143000"/>
          </a:xfrm>
        </p:spPr>
        <p:txBody>
          <a:bodyPr/>
          <a:lstStyle/>
          <a:p>
            <a:pPr eaLnBrk="1" hangingPunct="1">
              <a:defRPr/>
            </a:pPr>
            <a:r>
              <a:rPr lang="en-US" sz="3600" u="sng" dirty="0">
                <a:solidFill>
                  <a:srgbClr val="FF3300"/>
                </a:solidFill>
                <a:effectLst>
                  <a:outerShdw blurRad="38100" dist="38100" dir="2700000" algn="tl">
                    <a:srgbClr val="C0C0C0"/>
                  </a:outerShdw>
                </a:effectLst>
                <a:latin typeface="Tahoma" pitchFamily="34" charset="0"/>
              </a:rPr>
              <a:t>RAZONES PARA MANTENER UN</a:t>
            </a:r>
            <a:br>
              <a:rPr lang="en-US" sz="3600" u="sng" dirty="0">
                <a:solidFill>
                  <a:srgbClr val="FF3300"/>
                </a:solidFill>
                <a:effectLst>
                  <a:outerShdw blurRad="38100" dist="38100" dir="2700000" algn="tl">
                    <a:srgbClr val="C0C0C0"/>
                  </a:outerShdw>
                </a:effectLst>
                <a:latin typeface="Tahoma" pitchFamily="34" charset="0"/>
              </a:rPr>
            </a:br>
            <a:r>
              <a:rPr lang="en-US" sz="3600" u="sng" dirty="0">
                <a:solidFill>
                  <a:srgbClr val="FF3300"/>
                </a:solidFill>
                <a:effectLst>
                  <a:outerShdw blurRad="38100" dist="38100" dir="2700000" algn="tl">
                    <a:srgbClr val="C0C0C0"/>
                  </a:outerShdw>
                </a:effectLst>
                <a:latin typeface="Tahoma" pitchFamily="34" charset="0"/>
              </a:rPr>
              <a:t>INVENTARIO</a:t>
            </a:r>
            <a:endParaRPr lang="es-ES" sz="3600" u="sng" dirty="0">
              <a:solidFill>
                <a:srgbClr val="FF3300"/>
              </a:solidFill>
              <a:effectLst>
                <a:outerShdw blurRad="38100" dist="38100" dir="2700000" algn="tl">
                  <a:srgbClr val="C0C0C0"/>
                </a:outerShdw>
              </a:effectLst>
              <a:latin typeface="Tahoma" pitchFamily="34" charset="0"/>
            </a:endParaRPr>
          </a:p>
        </p:txBody>
      </p:sp>
      <p:sp>
        <p:nvSpPr>
          <p:cNvPr id="34818" name="2 Marcador de fecha"/>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6605CED-F75A-4019-B871-858AC1EF4A8F}" type="datetime1">
              <a:rPr lang="es-ES" altLang="es-MX" sz="1400" smtClean="0"/>
              <a:pPr eaLnBrk="1" hangingPunct="1"/>
              <a:t>30/09/2019</a:t>
            </a:fld>
            <a:endParaRPr lang="es-ES" altLang="es-MX" sz="1400"/>
          </a:p>
        </p:txBody>
      </p:sp>
      <p:sp>
        <p:nvSpPr>
          <p:cNvPr id="34821" name="7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922ED167-38D5-4849-B0BF-B87B15FE902B}" type="slidenum">
              <a:rPr lang="es-ES" altLang="es-MX" sz="1400"/>
              <a:pPr eaLnBrk="1" hangingPunct="1"/>
              <a:t>13</a:t>
            </a:fld>
            <a:endParaRPr lang="es-ES" altLang="es-MX" sz="1400"/>
          </a:p>
        </p:txBody>
      </p:sp>
      <p:sp>
        <p:nvSpPr>
          <p:cNvPr id="34820" name="Text Box 3"/>
          <p:cNvSpPr txBox="1">
            <a:spLocks noChangeArrowheads="1"/>
          </p:cNvSpPr>
          <p:nvPr/>
        </p:nvSpPr>
        <p:spPr bwMode="auto">
          <a:xfrm>
            <a:off x="220662" y="1732722"/>
            <a:ext cx="8702675"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buFontTx/>
              <a:buAutoNum type="arabicPeriod"/>
            </a:pPr>
            <a:r>
              <a:rPr lang="en-US" altLang="es-MX" dirty="0" err="1">
                <a:latin typeface="+mn-lt"/>
              </a:rPr>
              <a:t>Protección</a:t>
            </a:r>
            <a:r>
              <a:rPr lang="en-US" altLang="es-MX" dirty="0">
                <a:latin typeface="+mn-lt"/>
              </a:rPr>
              <a:t> contra la </a:t>
            </a:r>
            <a:r>
              <a:rPr lang="en-US" altLang="es-MX" dirty="0" err="1">
                <a:latin typeface="+mn-lt"/>
              </a:rPr>
              <a:t>incertidumbre</a:t>
            </a:r>
            <a:r>
              <a:rPr lang="en-US" altLang="es-MX" dirty="0">
                <a:latin typeface="+mn-lt"/>
              </a:rPr>
              <a:t>, </a:t>
            </a:r>
            <a:r>
              <a:rPr lang="en-US" altLang="es-MX" dirty="0" err="1">
                <a:latin typeface="+mn-lt"/>
              </a:rPr>
              <a:t>como</a:t>
            </a:r>
            <a:r>
              <a:rPr lang="en-US" altLang="es-MX" dirty="0">
                <a:latin typeface="+mn-lt"/>
              </a:rPr>
              <a:t>:</a:t>
            </a:r>
          </a:p>
          <a:p>
            <a:pPr indent="77788" eaLnBrk="1" hangingPunct="1">
              <a:buFont typeface="Arial" panose="020B0604020202020204" pitchFamily="34" charset="0"/>
              <a:buChar char="•"/>
            </a:pPr>
            <a:r>
              <a:rPr lang="en-US" altLang="es-MX" dirty="0">
                <a:latin typeface="+mn-lt"/>
              </a:rPr>
              <a:t>	La </a:t>
            </a:r>
            <a:r>
              <a:rPr lang="en-US" altLang="es-MX" dirty="0" err="1">
                <a:latin typeface="+mn-lt"/>
              </a:rPr>
              <a:t>demanda</a:t>
            </a:r>
            <a:r>
              <a:rPr lang="en-US" altLang="es-MX" dirty="0">
                <a:latin typeface="+mn-lt"/>
              </a:rPr>
              <a:t>.</a:t>
            </a:r>
          </a:p>
          <a:p>
            <a:pPr indent="77788" eaLnBrk="1" hangingPunct="1">
              <a:buFont typeface="Arial" panose="020B0604020202020204" pitchFamily="34" charset="0"/>
              <a:buChar char="•"/>
            </a:pPr>
            <a:r>
              <a:rPr lang="en-US" altLang="es-MX" dirty="0">
                <a:latin typeface="+mn-lt"/>
              </a:rPr>
              <a:t>	El </a:t>
            </a:r>
            <a:r>
              <a:rPr lang="en-US" altLang="es-MX" dirty="0" err="1">
                <a:latin typeface="+mn-lt"/>
              </a:rPr>
              <a:t>tiempo</a:t>
            </a:r>
            <a:r>
              <a:rPr lang="en-US" altLang="es-MX" dirty="0">
                <a:latin typeface="+mn-lt"/>
              </a:rPr>
              <a:t> de </a:t>
            </a:r>
            <a:r>
              <a:rPr lang="en-US" altLang="es-MX" dirty="0" err="1">
                <a:latin typeface="+mn-lt"/>
              </a:rPr>
              <a:t>entrega</a:t>
            </a:r>
            <a:r>
              <a:rPr lang="en-US" altLang="es-MX" dirty="0">
                <a:latin typeface="+mn-lt"/>
              </a:rPr>
              <a:t>.</a:t>
            </a:r>
          </a:p>
          <a:p>
            <a:pPr indent="77788" eaLnBrk="1" hangingPunct="1">
              <a:buFont typeface="Arial" panose="020B0604020202020204" pitchFamily="34" charset="0"/>
              <a:buChar char="•"/>
            </a:pPr>
            <a:r>
              <a:rPr lang="en-US" altLang="es-MX" dirty="0">
                <a:latin typeface="+mn-lt"/>
              </a:rPr>
              <a:t>	</a:t>
            </a:r>
            <a:r>
              <a:rPr lang="en-US" altLang="es-MX" dirty="0" err="1">
                <a:latin typeface="+mn-lt"/>
              </a:rPr>
              <a:t>Tiempo</a:t>
            </a:r>
            <a:r>
              <a:rPr lang="en-US" altLang="es-MX" dirty="0">
                <a:latin typeface="+mn-lt"/>
              </a:rPr>
              <a:t> de </a:t>
            </a:r>
            <a:r>
              <a:rPr lang="en-US" altLang="es-MX" dirty="0" err="1">
                <a:latin typeface="+mn-lt"/>
              </a:rPr>
              <a:t>consumo</a:t>
            </a:r>
            <a:r>
              <a:rPr lang="en-US" altLang="es-MX" dirty="0">
                <a:latin typeface="+mn-lt"/>
              </a:rPr>
              <a:t>.</a:t>
            </a:r>
          </a:p>
          <a:p>
            <a:pPr indent="77788" eaLnBrk="1" hangingPunct="1">
              <a:buFont typeface="Arial" panose="020B0604020202020204" pitchFamily="34" charset="0"/>
              <a:buChar char="•"/>
            </a:pPr>
            <a:r>
              <a:rPr lang="en-US" altLang="es-MX" dirty="0">
                <a:latin typeface="+mn-lt"/>
              </a:rPr>
              <a:t>	</a:t>
            </a:r>
            <a:r>
              <a:rPr lang="en-US" altLang="es-MX" dirty="0" err="1">
                <a:latin typeface="+mn-lt"/>
              </a:rPr>
              <a:t>Cambios</a:t>
            </a:r>
            <a:r>
              <a:rPr lang="en-US" altLang="es-MX" dirty="0">
                <a:latin typeface="+mn-lt"/>
              </a:rPr>
              <a:t> de </a:t>
            </a:r>
            <a:r>
              <a:rPr lang="en-US" altLang="es-MX" dirty="0" err="1">
                <a:latin typeface="+mn-lt"/>
              </a:rPr>
              <a:t>programa</a:t>
            </a:r>
            <a:r>
              <a:rPr lang="en-US" altLang="es-MX" dirty="0">
                <a:latin typeface="+mn-lt"/>
              </a:rPr>
              <a:t>.</a:t>
            </a:r>
          </a:p>
          <a:p>
            <a:pPr indent="77788" eaLnBrk="1" hangingPunct="1">
              <a:buFont typeface="Arial" panose="020B0604020202020204" pitchFamily="34" charset="0"/>
              <a:buChar char="•"/>
            </a:pPr>
            <a:r>
              <a:rPr lang="en-US" altLang="es-MX" dirty="0">
                <a:latin typeface="+mn-lt"/>
              </a:rPr>
              <a:t>	Nivel de </a:t>
            </a:r>
            <a:r>
              <a:rPr lang="en-US" altLang="es-MX" dirty="0" err="1">
                <a:latin typeface="+mn-lt"/>
              </a:rPr>
              <a:t>servicio</a:t>
            </a:r>
            <a:r>
              <a:rPr lang="en-US" altLang="es-MX" dirty="0">
                <a:latin typeface="+mn-lt"/>
              </a:rPr>
              <a:t> al </a:t>
            </a:r>
            <a:r>
              <a:rPr lang="en-US" altLang="es-MX" dirty="0" err="1">
                <a:latin typeface="+mn-lt"/>
              </a:rPr>
              <a:t>cliente</a:t>
            </a:r>
            <a:r>
              <a:rPr lang="en-US" altLang="es-MX" dirty="0">
                <a:latin typeface="+mn-lt"/>
              </a:rPr>
              <a:t>.</a:t>
            </a:r>
          </a:p>
          <a:p>
            <a:pPr eaLnBrk="1" hangingPunct="1">
              <a:buFont typeface="Wingdings" panose="05000000000000000000" pitchFamily="2" charset="2"/>
              <a:buAutoNum type="arabicPeriod" startAt="2"/>
            </a:pPr>
            <a:r>
              <a:rPr lang="en-US" altLang="es-MX" dirty="0">
                <a:latin typeface="+mn-lt"/>
              </a:rPr>
              <a:t> Para </a:t>
            </a:r>
            <a:r>
              <a:rPr lang="en-US" altLang="es-MX" dirty="0" err="1">
                <a:latin typeface="+mn-lt"/>
              </a:rPr>
              <a:t>permitir</a:t>
            </a:r>
            <a:r>
              <a:rPr lang="en-US" altLang="es-MX" dirty="0">
                <a:latin typeface="+mn-lt"/>
              </a:rPr>
              <a:t> la </a:t>
            </a:r>
            <a:r>
              <a:rPr lang="en-US" altLang="es-MX" dirty="0" err="1">
                <a:latin typeface="+mn-lt"/>
              </a:rPr>
              <a:t>producción</a:t>
            </a:r>
            <a:r>
              <a:rPr lang="en-US" altLang="es-MX" dirty="0">
                <a:latin typeface="+mn-lt"/>
              </a:rPr>
              <a:t> o la </a:t>
            </a:r>
            <a:r>
              <a:rPr lang="en-US" altLang="es-MX" dirty="0" err="1">
                <a:latin typeface="+mn-lt"/>
              </a:rPr>
              <a:t>compra</a:t>
            </a:r>
            <a:r>
              <a:rPr lang="en-US" altLang="es-MX" dirty="0">
                <a:latin typeface="+mn-lt"/>
              </a:rPr>
              <a:t> bajo </a:t>
            </a:r>
            <a:r>
              <a:rPr lang="en-US" altLang="es-MX" dirty="0" err="1">
                <a:latin typeface="+mn-lt"/>
              </a:rPr>
              <a:t>condiciones</a:t>
            </a:r>
            <a:r>
              <a:rPr lang="en-US" altLang="es-MX" dirty="0">
                <a:latin typeface="+mn-lt"/>
              </a:rPr>
              <a:t> </a:t>
            </a:r>
            <a:r>
              <a:rPr lang="en-US" altLang="es-MX" dirty="0" err="1">
                <a:latin typeface="+mn-lt"/>
              </a:rPr>
              <a:t>economicas</a:t>
            </a:r>
            <a:r>
              <a:rPr lang="en-US" altLang="es-MX" dirty="0">
                <a:latin typeface="+mn-lt"/>
              </a:rPr>
              <a:t> </a:t>
            </a:r>
            <a:r>
              <a:rPr lang="en-US" altLang="es-MX" dirty="0" err="1">
                <a:latin typeface="+mn-lt"/>
              </a:rPr>
              <a:t>ventajosas</a:t>
            </a:r>
            <a:r>
              <a:rPr lang="en-US" altLang="es-MX" dirty="0">
                <a:latin typeface="+mn-lt"/>
              </a:rPr>
              <a:t>.</a:t>
            </a:r>
          </a:p>
          <a:p>
            <a:pPr eaLnBrk="1" hangingPunct="1">
              <a:buFont typeface="Wingdings" panose="05000000000000000000" pitchFamily="2" charset="2"/>
              <a:buAutoNum type="arabicPeriod" startAt="2"/>
            </a:pPr>
            <a:r>
              <a:rPr lang="en-US" altLang="es-MX" dirty="0">
                <a:latin typeface="+mn-lt"/>
              </a:rPr>
              <a:t> Para </a:t>
            </a:r>
            <a:r>
              <a:rPr lang="en-US" altLang="es-MX" dirty="0" err="1">
                <a:latin typeface="+mn-lt"/>
              </a:rPr>
              <a:t>cubrir</a:t>
            </a:r>
            <a:r>
              <a:rPr lang="en-US" altLang="es-MX" dirty="0">
                <a:latin typeface="+mn-lt"/>
              </a:rPr>
              <a:t> </a:t>
            </a:r>
            <a:r>
              <a:rPr lang="en-US" altLang="es-MX" dirty="0" err="1">
                <a:latin typeface="+mn-lt"/>
              </a:rPr>
              <a:t>cambios</a:t>
            </a:r>
            <a:r>
              <a:rPr lang="en-US" altLang="es-MX" dirty="0">
                <a:latin typeface="+mn-lt"/>
              </a:rPr>
              <a:t> </a:t>
            </a:r>
            <a:r>
              <a:rPr lang="en-US" altLang="es-MX" dirty="0" err="1">
                <a:latin typeface="+mn-lt"/>
              </a:rPr>
              <a:t>en</a:t>
            </a:r>
            <a:r>
              <a:rPr lang="en-US" altLang="es-MX" dirty="0">
                <a:latin typeface="+mn-lt"/>
              </a:rPr>
              <a:t> la </a:t>
            </a:r>
            <a:r>
              <a:rPr lang="en-US" altLang="es-MX" dirty="0" err="1">
                <a:latin typeface="+mn-lt"/>
              </a:rPr>
              <a:t>oferta</a:t>
            </a:r>
            <a:r>
              <a:rPr lang="en-US" altLang="es-MX" dirty="0">
                <a:latin typeface="+mn-lt"/>
              </a:rPr>
              <a:t> y la </a:t>
            </a:r>
            <a:r>
              <a:rPr lang="en-US" altLang="es-MX" dirty="0" err="1">
                <a:latin typeface="+mn-lt"/>
              </a:rPr>
              <a:t>demanda</a:t>
            </a:r>
            <a:r>
              <a:rPr lang="en-US" altLang="es-MX" dirty="0">
                <a:latin typeface="+mn-lt"/>
              </a:rPr>
              <a:t>.</a:t>
            </a:r>
          </a:p>
          <a:p>
            <a:pPr eaLnBrk="1" hangingPunct="1">
              <a:buFont typeface="Wingdings" panose="05000000000000000000" pitchFamily="2" charset="2"/>
              <a:buAutoNum type="arabicPeriod" startAt="2"/>
            </a:pPr>
            <a:r>
              <a:rPr lang="en-US" altLang="es-MX" dirty="0">
                <a:latin typeface="+mn-lt"/>
              </a:rPr>
              <a:t> Para </a:t>
            </a:r>
            <a:r>
              <a:rPr lang="en-US" altLang="es-MX" dirty="0" err="1">
                <a:latin typeface="+mn-lt"/>
              </a:rPr>
              <a:t>mantener</a:t>
            </a:r>
            <a:r>
              <a:rPr lang="en-US" altLang="es-MX" dirty="0">
                <a:latin typeface="+mn-lt"/>
              </a:rPr>
              <a:t> el </a:t>
            </a:r>
            <a:r>
              <a:rPr lang="en-US" altLang="es-MX" dirty="0" err="1">
                <a:latin typeface="+mn-lt"/>
              </a:rPr>
              <a:t>tránsito</a:t>
            </a:r>
            <a:endParaRPr lang="es-ES" altLang="es-MX" dirty="0">
              <a:latin typeface="+mn-lt"/>
            </a:endParaRPr>
          </a:p>
        </p:txBody>
      </p:sp>
    </p:spTree>
    <p:extLst>
      <p:ext uri="{BB962C8B-B14F-4D97-AF65-F5344CB8AC3E}">
        <p14:creationId xmlns:p14="http://schemas.microsoft.com/office/powerpoint/2010/main" val="337309123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rrowheads="1"/>
          </p:cNvSpPr>
          <p:nvPr>
            <p:ph type="title"/>
          </p:nvPr>
        </p:nvSpPr>
        <p:spPr>
          <a:xfrm>
            <a:off x="457200" y="463826"/>
            <a:ext cx="8408504" cy="874644"/>
          </a:xfrm>
          <a:solidFill>
            <a:srgbClr val="0070C0"/>
          </a:solidFill>
        </p:spPr>
        <p:txBody>
          <a:bodyPr/>
          <a:lstStyle/>
          <a:p>
            <a:r>
              <a:rPr lang="es-AR" altLang="es-MX" sz="3200" dirty="0">
                <a:solidFill>
                  <a:schemeClr val="tx1"/>
                </a:solidFill>
              </a:rPr>
              <a:t>PROPÓSITOS DEL INVENTARIO</a:t>
            </a:r>
          </a:p>
        </p:txBody>
      </p:sp>
      <p:sp>
        <p:nvSpPr>
          <p:cNvPr id="82947" name="Rectangle 3"/>
          <p:cNvSpPr>
            <a:spLocks noGrp="1" noChangeArrowheads="1"/>
          </p:cNvSpPr>
          <p:nvPr>
            <p:ph idx="1"/>
          </p:nvPr>
        </p:nvSpPr>
        <p:spPr>
          <a:xfrm>
            <a:off x="755129" y="1338470"/>
            <a:ext cx="7633742" cy="3593591"/>
          </a:xfrm>
        </p:spPr>
        <p:txBody>
          <a:bodyPr/>
          <a:lstStyle/>
          <a:p>
            <a:pPr marL="457200" indent="-457200">
              <a:buFont typeface="+mj-lt"/>
              <a:buAutoNum type="arabicPeriod"/>
            </a:pPr>
            <a:r>
              <a:rPr lang="es-AR" altLang="es-MX" sz="2400" dirty="0"/>
              <a:t>Mantener la independencia de las operaciones</a:t>
            </a:r>
          </a:p>
          <a:p>
            <a:pPr marL="609600" indent="-609600">
              <a:buFont typeface="+mj-lt"/>
              <a:buAutoNum type="arabicPeriod"/>
            </a:pPr>
            <a:r>
              <a:rPr lang="es-AR" altLang="es-MX" sz="2400" dirty="0"/>
              <a:t>Cubrir variaciones en la demanda del producto</a:t>
            </a:r>
          </a:p>
          <a:p>
            <a:pPr marL="609600" indent="-609600">
              <a:buFont typeface="+mj-lt"/>
              <a:buAutoNum type="arabicPeriod"/>
            </a:pPr>
            <a:r>
              <a:rPr lang="es-AR" altLang="es-MX" sz="2400" dirty="0"/>
              <a:t>Permitir flexibilidad al programa de producción</a:t>
            </a:r>
          </a:p>
          <a:p>
            <a:pPr marL="609600" indent="-609600">
              <a:buFont typeface="+mj-lt"/>
              <a:buAutoNum type="arabicPeriod"/>
            </a:pPr>
            <a:r>
              <a:rPr lang="es-AR" altLang="es-MX" sz="2400" dirty="0"/>
              <a:t>Ofrecer una salvaguarda contra las variaciones en los tiempos de entrega de las materias primas</a:t>
            </a:r>
          </a:p>
          <a:p>
            <a:pPr marL="609600" indent="-609600">
              <a:buFont typeface="+mj-lt"/>
              <a:buAutoNum type="arabicPeriod"/>
            </a:pPr>
            <a:r>
              <a:rPr lang="es-AR" altLang="es-MX" sz="2400" dirty="0"/>
              <a:t>Sacar provecho del tamaño económico de la orden de compra</a:t>
            </a:r>
          </a:p>
        </p:txBody>
      </p:sp>
      <p:pic>
        <p:nvPicPr>
          <p:cNvPr id="10" name="Imagen 9" descr="Luego el inventario cero es una gran ventaja para la empresa, es la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2310" y="4412244"/>
            <a:ext cx="3414977" cy="2408548"/>
          </a:xfrm>
          <a:prstGeom prst="rect">
            <a:avLst/>
          </a:prstGeom>
        </p:spPr>
      </p:pic>
    </p:spTree>
    <p:extLst>
      <p:ext uri="{BB962C8B-B14F-4D97-AF65-F5344CB8AC3E}">
        <p14:creationId xmlns:p14="http://schemas.microsoft.com/office/powerpoint/2010/main" val="379278421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685800" y="152400"/>
            <a:ext cx="7772400" cy="1143000"/>
          </a:xfrm>
        </p:spPr>
        <p:txBody>
          <a:bodyPr/>
          <a:lstStyle/>
          <a:p>
            <a:pPr eaLnBrk="1" hangingPunct="1">
              <a:defRPr/>
            </a:pPr>
            <a:r>
              <a:rPr lang="en-US" sz="3200" b="1" u="sng" dirty="0">
                <a:solidFill>
                  <a:srgbClr val="FF3300"/>
                </a:solidFill>
                <a:effectLst>
                  <a:outerShdw blurRad="38100" dist="38100" dir="2700000" algn="tl">
                    <a:srgbClr val="C0C0C0"/>
                  </a:outerShdw>
                </a:effectLst>
                <a:latin typeface="Tahoma" pitchFamily="34" charset="0"/>
              </a:rPr>
              <a:t>OBJETIVO DE LOS INVENTARIOS</a:t>
            </a:r>
            <a:endParaRPr lang="es-ES" sz="3200" b="1" u="sng" dirty="0">
              <a:solidFill>
                <a:srgbClr val="FF3300"/>
              </a:solidFill>
              <a:effectLst>
                <a:outerShdw blurRad="38100" dist="38100" dir="2700000" algn="tl">
                  <a:srgbClr val="C0C0C0"/>
                </a:outerShdw>
              </a:effectLst>
              <a:latin typeface="Tahoma" pitchFamily="34" charset="0"/>
            </a:endParaRPr>
          </a:p>
        </p:txBody>
      </p:sp>
      <p:sp>
        <p:nvSpPr>
          <p:cNvPr id="37890" name="2 Marcador de fecha"/>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571B15C-3294-45DB-B96D-FCD817E1516C}" type="datetime1">
              <a:rPr lang="es-ES" altLang="es-MX" sz="1400" smtClean="0"/>
              <a:pPr eaLnBrk="1" hangingPunct="1"/>
              <a:t>30/09/2019</a:t>
            </a:fld>
            <a:endParaRPr lang="es-ES" altLang="es-MX" sz="1400"/>
          </a:p>
        </p:txBody>
      </p:sp>
      <p:sp>
        <p:nvSpPr>
          <p:cNvPr id="37893" name="1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23F368AD-7CD9-42DD-9974-4956F811F714}" type="slidenum">
              <a:rPr lang="es-ES" altLang="es-MX" sz="1400"/>
              <a:pPr eaLnBrk="1" hangingPunct="1"/>
              <a:t>15</a:t>
            </a:fld>
            <a:endParaRPr lang="es-ES" altLang="es-MX" sz="1400"/>
          </a:p>
        </p:txBody>
      </p:sp>
      <p:grpSp>
        <p:nvGrpSpPr>
          <p:cNvPr id="37892" name="Group 3"/>
          <p:cNvGrpSpPr>
            <a:grpSpLocks/>
          </p:cNvGrpSpPr>
          <p:nvPr/>
        </p:nvGrpSpPr>
        <p:grpSpPr bwMode="auto">
          <a:xfrm>
            <a:off x="990600" y="2510354"/>
            <a:ext cx="7162800" cy="2209800"/>
            <a:chOff x="510" y="2304"/>
            <a:chExt cx="4512" cy="1392"/>
          </a:xfrm>
        </p:grpSpPr>
        <p:sp>
          <p:nvSpPr>
            <p:cNvPr id="37896" name="AutoShape 6"/>
            <p:cNvSpPr>
              <a:spLocks noChangeArrowheads="1"/>
            </p:cNvSpPr>
            <p:nvPr/>
          </p:nvSpPr>
          <p:spPr bwMode="auto">
            <a:xfrm>
              <a:off x="2592" y="3264"/>
              <a:ext cx="528" cy="432"/>
            </a:xfrm>
            <a:prstGeom prst="triangle">
              <a:avLst>
                <a:gd name="adj" fmla="val 50000"/>
              </a:avLst>
            </a:prstGeom>
            <a:solidFill>
              <a:srgbClr val="FF0000"/>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es-ES_tradnl" altLang="es-MX"/>
            </a:p>
          </p:txBody>
        </p:sp>
        <p:sp>
          <p:nvSpPr>
            <p:cNvPr id="37897" name="Line 7"/>
            <p:cNvSpPr>
              <a:spLocks noChangeShapeType="1"/>
            </p:cNvSpPr>
            <p:nvPr/>
          </p:nvSpPr>
          <p:spPr bwMode="auto">
            <a:xfrm>
              <a:off x="942" y="3264"/>
              <a:ext cx="374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7898" name="Rectangle 8"/>
            <p:cNvSpPr>
              <a:spLocks noChangeArrowheads="1"/>
            </p:cNvSpPr>
            <p:nvPr/>
          </p:nvSpPr>
          <p:spPr bwMode="auto">
            <a:xfrm>
              <a:off x="510" y="2304"/>
              <a:ext cx="1945" cy="960"/>
            </a:xfrm>
            <a:prstGeom prst="rect">
              <a:avLst/>
            </a:prstGeom>
            <a:solidFill>
              <a:srgbClr val="FFC000"/>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_tradnl" altLang="es-MX" dirty="0">
                  <a:latin typeface="Tahoma" panose="020B0604030504040204" pitchFamily="34" charset="0"/>
                </a:rPr>
                <a:t>Minimizar la inversión </a:t>
              </a:r>
            </a:p>
            <a:p>
              <a:pPr algn="ctr"/>
              <a:r>
                <a:rPr lang="es-ES_tradnl" altLang="es-MX" dirty="0">
                  <a:latin typeface="Tahoma" panose="020B0604030504040204" pitchFamily="34" charset="0"/>
                </a:rPr>
                <a:t>de inventario</a:t>
              </a:r>
              <a:endParaRPr lang="es-ES_tradnl" altLang="es-MX" dirty="0"/>
            </a:p>
            <a:p>
              <a:pPr algn="ctr"/>
              <a:endParaRPr lang="es-ES_tradnl" altLang="es-MX" dirty="0"/>
            </a:p>
          </p:txBody>
        </p:sp>
        <p:sp>
          <p:nvSpPr>
            <p:cNvPr id="37899" name="Rectangle 9"/>
            <p:cNvSpPr>
              <a:spLocks noChangeArrowheads="1"/>
            </p:cNvSpPr>
            <p:nvPr/>
          </p:nvSpPr>
          <p:spPr bwMode="auto">
            <a:xfrm>
              <a:off x="3190" y="2304"/>
              <a:ext cx="1832" cy="960"/>
            </a:xfrm>
            <a:prstGeom prst="rect">
              <a:avLst/>
            </a:prstGeom>
            <a:solidFill>
              <a:srgbClr val="00B0F0"/>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s-ES_tradnl" altLang="es-MX" dirty="0">
                  <a:latin typeface="Tahoma" panose="020B0604030504040204" pitchFamily="34" charset="0"/>
                </a:rPr>
                <a:t>Inventario suficiente</a:t>
              </a:r>
            </a:p>
            <a:p>
              <a:pPr algn="ctr"/>
              <a:r>
                <a:rPr lang="es-ES_tradnl" altLang="es-MX" dirty="0">
                  <a:latin typeface="Tahoma" panose="020B0604030504040204" pitchFamily="34" charset="0"/>
                </a:rPr>
                <a:t>para hacer frente </a:t>
              </a:r>
            </a:p>
            <a:p>
              <a:pPr algn="ctr"/>
              <a:r>
                <a:rPr lang="es-ES_tradnl" altLang="es-MX" dirty="0">
                  <a:latin typeface="Tahoma" panose="020B0604030504040204" pitchFamily="34" charset="0"/>
                </a:rPr>
                <a:t>a la demanda </a:t>
              </a:r>
            </a:p>
          </p:txBody>
        </p:sp>
      </p:grpSp>
      <p:sp>
        <p:nvSpPr>
          <p:cNvPr id="2" name="Rectángulo 1">
            <a:extLst>
              <a:ext uri="{FF2B5EF4-FFF2-40B4-BE49-F238E27FC236}">
                <a16:creationId xmlns:a16="http://schemas.microsoft.com/office/drawing/2014/main" id="{10E084F0-31FA-4D6A-920A-7CA182390DB4}"/>
              </a:ext>
            </a:extLst>
          </p:cNvPr>
          <p:cNvSpPr/>
          <p:nvPr/>
        </p:nvSpPr>
        <p:spPr>
          <a:xfrm>
            <a:off x="885824" y="904973"/>
            <a:ext cx="7772399" cy="830997"/>
          </a:xfrm>
          <a:prstGeom prst="rect">
            <a:avLst/>
          </a:prstGeom>
        </p:spPr>
        <p:txBody>
          <a:bodyPr wrap="square">
            <a:spAutoFit/>
          </a:bodyPr>
          <a:lstStyle/>
          <a:p>
            <a:r>
              <a:rPr lang="es-MX" sz="2400" b="1" dirty="0">
                <a:solidFill>
                  <a:srgbClr val="4B4B57"/>
                </a:solidFill>
                <a:latin typeface="Lato"/>
              </a:rPr>
              <a:t>El objetivo de la administración de inventarios, tiene dos aspectos que se contraponen:</a:t>
            </a:r>
            <a:endParaRPr lang="es-MX" sz="2400" dirty="0"/>
          </a:p>
        </p:txBody>
      </p:sp>
    </p:spTree>
    <p:extLst>
      <p:ext uri="{BB962C8B-B14F-4D97-AF65-F5344CB8AC3E}">
        <p14:creationId xmlns:p14="http://schemas.microsoft.com/office/powerpoint/2010/main" val="396939274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65049AE7-5F6B-4407-9639-C6C028D893C5}"/>
              </a:ext>
            </a:extLst>
          </p:cNvPr>
          <p:cNvSpPr txBox="1"/>
          <p:nvPr/>
        </p:nvSpPr>
        <p:spPr>
          <a:xfrm>
            <a:off x="663793" y="450167"/>
            <a:ext cx="7973770" cy="867930"/>
          </a:xfrm>
          <a:prstGeom prst="rect">
            <a:avLst/>
          </a:prstGeom>
          <a:noFill/>
        </p:spPr>
        <p:txBody>
          <a:bodyPr wrap="square" rtlCol="0">
            <a:spAutoFit/>
          </a:bodyPr>
          <a:lstStyle/>
          <a:p>
            <a:pPr defTabSz="685800">
              <a:lnSpc>
                <a:spcPct val="90000"/>
              </a:lnSpc>
              <a:spcBef>
                <a:spcPct val="0"/>
              </a:spcBef>
              <a:defRPr/>
            </a:pPr>
            <a:r>
              <a:rPr lang="es-MX" sz="2800" b="1" cap="all" spc="150" dirty="0">
                <a:solidFill>
                  <a:schemeClr val="accent1">
                    <a:lumMod val="75000"/>
                  </a:schemeClr>
                </a:solidFill>
                <a:latin typeface="Tahoma" pitchFamily="34" charset="0"/>
                <a:ea typeface="+mj-ea"/>
                <a:cs typeface="+mj-cs"/>
              </a:rPr>
              <a:t>Una administración efectiva de inventario debe: </a:t>
            </a:r>
          </a:p>
        </p:txBody>
      </p:sp>
      <p:sp>
        <p:nvSpPr>
          <p:cNvPr id="8" name="Rectángulo 7">
            <a:extLst>
              <a:ext uri="{FF2B5EF4-FFF2-40B4-BE49-F238E27FC236}">
                <a16:creationId xmlns:a16="http://schemas.microsoft.com/office/drawing/2014/main" id="{A89CD66B-78DD-4F55-ABC2-5E6CB5B17BE9}"/>
              </a:ext>
            </a:extLst>
          </p:cNvPr>
          <p:cNvSpPr/>
          <p:nvPr/>
        </p:nvSpPr>
        <p:spPr>
          <a:xfrm>
            <a:off x="893299" y="1465445"/>
            <a:ext cx="7744264" cy="3785652"/>
          </a:xfrm>
          <a:prstGeom prst="rect">
            <a:avLst/>
          </a:prstGeom>
        </p:spPr>
        <p:txBody>
          <a:bodyPr wrap="square">
            <a:spAutoFit/>
          </a:bodyPr>
          <a:lstStyle/>
          <a:p>
            <a:pPr marL="342900" indent="-342900">
              <a:buFont typeface="Arial" panose="020B0604020202020204" pitchFamily="34" charset="0"/>
              <a:buChar char="•"/>
            </a:pPr>
            <a:r>
              <a:rPr lang="es-MX" sz="2400" dirty="0">
                <a:latin typeface="Calibri" panose="020F0502020204030204" pitchFamily="34" charset="0"/>
                <a:ea typeface="Calibri" panose="020F0502020204030204" pitchFamily="34" charset="0"/>
                <a:cs typeface="Times New Roman" panose="02020603050405020304" pitchFamily="18" charset="0"/>
              </a:rPr>
              <a:t>Garantizar un suministro continuo de materias primas, para facilitar la producción ininterrumpida </a:t>
            </a:r>
          </a:p>
          <a:p>
            <a:pPr marL="342900" indent="-342900">
              <a:buFont typeface="Arial" panose="020B0604020202020204" pitchFamily="34" charset="0"/>
              <a:buChar char="•"/>
            </a:pPr>
            <a:r>
              <a:rPr lang="es-MX" sz="2400" dirty="0">
                <a:latin typeface="Calibri" panose="020F0502020204030204" pitchFamily="34" charset="0"/>
                <a:ea typeface="Calibri" panose="020F0502020204030204" pitchFamily="34" charset="0"/>
                <a:cs typeface="Times New Roman" panose="02020603050405020304" pitchFamily="18" charset="0"/>
              </a:rPr>
              <a:t>Mantener suficientes existencias de materias primas en períodos de escasez y anticipar cambios de precios</a:t>
            </a:r>
          </a:p>
          <a:p>
            <a:pPr marL="342900" indent="-342900">
              <a:buFont typeface="Arial" panose="020B0604020202020204" pitchFamily="34" charset="0"/>
              <a:buChar char="•"/>
            </a:pPr>
            <a:r>
              <a:rPr lang="es-MX" sz="2400" dirty="0">
                <a:latin typeface="Calibri" panose="020F0502020204030204" pitchFamily="34" charset="0"/>
                <a:ea typeface="Calibri" panose="020F0502020204030204" pitchFamily="34" charset="0"/>
                <a:cs typeface="Times New Roman" panose="02020603050405020304" pitchFamily="18" charset="0"/>
              </a:rPr>
              <a:t>Mantener suficiente inventario de productos terminados para una operación de ventas sin problemas y un servicio al cliente eficiente. </a:t>
            </a:r>
          </a:p>
          <a:p>
            <a:pPr marL="342900" indent="-342900">
              <a:buFont typeface="Arial" panose="020B0604020202020204" pitchFamily="34" charset="0"/>
              <a:buChar char="•"/>
            </a:pPr>
            <a:r>
              <a:rPr lang="es-MX" sz="2400" dirty="0">
                <a:latin typeface="Calibri" panose="020F0502020204030204" pitchFamily="34" charset="0"/>
                <a:ea typeface="Calibri" panose="020F0502020204030204" pitchFamily="34" charset="0"/>
                <a:cs typeface="Times New Roman" panose="02020603050405020304" pitchFamily="18" charset="0"/>
              </a:rPr>
              <a:t>Minimizar el costo y el tiempo de mantenimiento, y  controlar la inversión en inventarios y mantenerlo en un nivel óptimo</a:t>
            </a:r>
            <a:endParaRPr lang="es-MX" sz="2400" dirty="0"/>
          </a:p>
        </p:txBody>
      </p:sp>
    </p:spTree>
    <p:extLst>
      <p:ext uri="{BB962C8B-B14F-4D97-AF65-F5344CB8AC3E}">
        <p14:creationId xmlns:p14="http://schemas.microsoft.com/office/powerpoint/2010/main" val="254845488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E8364E43-4237-4354-8563-885D861BABFD}"/>
              </a:ext>
            </a:extLst>
          </p:cNvPr>
          <p:cNvPicPr>
            <a:picLocks noChangeAspect="1"/>
          </p:cNvPicPr>
          <p:nvPr/>
        </p:nvPicPr>
        <p:blipFill>
          <a:blip r:embed="rId2"/>
          <a:stretch>
            <a:fillRect/>
          </a:stretch>
        </p:blipFill>
        <p:spPr>
          <a:xfrm>
            <a:off x="252789" y="829995"/>
            <a:ext cx="8743626" cy="5261316"/>
          </a:xfrm>
          <a:prstGeom prst="rect">
            <a:avLst/>
          </a:prstGeom>
        </p:spPr>
      </p:pic>
    </p:spTree>
    <p:extLst>
      <p:ext uri="{BB962C8B-B14F-4D97-AF65-F5344CB8AC3E}">
        <p14:creationId xmlns:p14="http://schemas.microsoft.com/office/powerpoint/2010/main" val="402098627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ACF3032-416D-4BE4-82F2-47E3C78FFFA5}" type="slidenum">
              <a:rPr lang="en-US" altLang="es-MX">
                <a:solidFill>
                  <a:srgbClr val="898989"/>
                </a:solidFill>
                <a:latin typeface="Calibri" panose="020F0502020204030204" pitchFamily="34" charset="0"/>
              </a:rPr>
              <a:pPr eaLnBrk="1" hangingPunct="1"/>
              <a:t>18</a:t>
            </a:fld>
            <a:endParaRPr lang="en-US" altLang="es-MX">
              <a:solidFill>
                <a:srgbClr val="898989"/>
              </a:solidFill>
              <a:latin typeface="Calibri" panose="020F0502020204030204" pitchFamily="34" charset="0"/>
            </a:endParaRPr>
          </a:p>
        </p:txBody>
      </p:sp>
      <p:pic>
        <p:nvPicPr>
          <p:cNvPr id="61442" name="Picture 2" descr="http://3.bp.blogspot.com/--UzTvpykjWI/Tk9LHzRkSaI/AAAAAAAAABw/cjCcyDjYXuw/s1600/tipo+de+inventarios.jpg"/>
          <p:cNvPicPr>
            <a:picLocks noChangeAspect="1" noChangeArrowheads="1"/>
          </p:cNvPicPr>
          <p:nvPr/>
        </p:nvPicPr>
        <p:blipFill>
          <a:blip r:embed="rId3" cstate="print"/>
          <a:srcRect/>
          <a:stretch>
            <a:fillRect/>
          </a:stretch>
        </p:blipFill>
        <p:spPr bwMode="auto">
          <a:xfrm>
            <a:off x="228600" y="2819400"/>
            <a:ext cx="2819400" cy="2743200"/>
          </a:xfrm>
          <a:prstGeom prst="ellipse">
            <a:avLst/>
          </a:prstGeom>
          <a:ln>
            <a:noFill/>
          </a:ln>
          <a:effectLst>
            <a:softEdge rad="112500"/>
          </a:effectLst>
        </p:spPr>
      </p:pic>
      <p:graphicFrame>
        <p:nvGraphicFramePr>
          <p:cNvPr id="10" name="Diagram 9"/>
          <p:cNvGraphicFramePr/>
          <p:nvPr/>
        </p:nvGraphicFramePr>
        <p:xfrm>
          <a:off x="1752600" y="1524000"/>
          <a:ext cx="7162800" cy="47244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Rectangle 7"/>
          <p:cNvSpPr/>
          <p:nvPr/>
        </p:nvSpPr>
        <p:spPr>
          <a:xfrm>
            <a:off x="1295400" y="344269"/>
            <a:ext cx="6781800" cy="646331"/>
          </a:xfrm>
          <a:prstGeom prst="rect">
            <a:avLst/>
          </a:prstGeom>
        </p:spPr>
        <p:txBody>
          <a:bodyPr>
            <a:spAutoFit/>
          </a:bodyPr>
          <a:lstStyle/>
          <a:p>
            <a:pPr algn="ctr" fontAlgn="auto">
              <a:spcAft>
                <a:spcPts val="0"/>
              </a:spcAft>
              <a:defRPr/>
            </a:pPr>
            <a:r>
              <a:rPr lang="es-PR" sz="36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Tipos de Inventario </a:t>
            </a:r>
          </a:p>
        </p:txBody>
      </p:sp>
    </p:spTree>
    <p:extLst>
      <p:ext uri="{BB962C8B-B14F-4D97-AF65-F5344CB8AC3E}">
        <p14:creationId xmlns:p14="http://schemas.microsoft.com/office/powerpoint/2010/main" val="189925044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3561" y="169183"/>
            <a:ext cx="8229600" cy="4896544"/>
          </a:xfrm>
        </p:spPr>
        <p:txBody>
          <a:bodyPr>
            <a:noAutofit/>
          </a:bodyPr>
          <a:lstStyle/>
          <a:p>
            <a:pPr marL="0" indent="0" algn="just">
              <a:buNone/>
            </a:pPr>
            <a:r>
              <a:rPr lang="es-MX" sz="2500" b="1" dirty="0">
                <a:latin typeface="Arial" pitchFamily="34" charset="0"/>
                <a:cs typeface="Arial" pitchFamily="34" charset="0"/>
              </a:rPr>
              <a:t>Tipos de Inventario:</a:t>
            </a:r>
          </a:p>
          <a:p>
            <a:pPr marL="0" indent="0" algn="just">
              <a:buNone/>
            </a:pPr>
            <a:endParaRPr lang="es-MX" sz="2500" dirty="0">
              <a:latin typeface="Arial" pitchFamily="34" charset="0"/>
              <a:cs typeface="Arial" pitchFamily="34" charset="0"/>
            </a:endParaRPr>
          </a:p>
          <a:p>
            <a:pPr marL="0" indent="0" algn="just">
              <a:buNone/>
            </a:pPr>
            <a:r>
              <a:rPr lang="es-MX" sz="2500" b="1" dirty="0">
                <a:latin typeface="Arial" pitchFamily="34" charset="0"/>
                <a:cs typeface="Arial" pitchFamily="34" charset="0"/>
              </a:rPr>
              <a:t>Materias primas. </a:t>
            </a:r>
            <a:r>
              <a:rPr lang="es-MX" sz="2500" dirty="0">
                <a:latin typeface="Arial" pitchFamily="34" charset="0"/>
                <a:cs typeface="Arial" pitchFamily="34" charset="0"/>
              </a:rPr>
              <a:t>Son aquellas que no han sufrido ningún cambio previo al proceso de producción y son utilizadas directamente en el mismo. </a:t>
            </a:r>
          </a:p>
          <a:p>
            <a:pPr marL="0" indent="0" algn="just">
              <a:buNone/>
            </a:pPr>
            <a:r>
              <a:rPr lang="es-MX" sz="2500" dirty="0">
                <a:latin typeface="Arial" pitchFamily="34" charset="0"/>
                <a:cs typeface="Arial" pitchFamily="34" charset="0"/>
              </a:rPr>
              <a:t> </a:t>
            </a:r>
          </a:p>
          <a:p>
            <a:pPr marL="0" indent="0" algn="just">
              <a:buNone/>
            </a:pPr>
            <a:r>
              <a:rPr lang="es-MX" sz="2500" b="1" dirty="0">
                <a:latin typeface="Arial" pitchFamily="34" charset="0"/>
                <a:cs typeface="Arial" pitchFamily="34" charset="0"/>
              </a:rPr>
              <a:t>Materias en proceso</a:t>
            </a:r>
            <a:r>
              <a:rPr lang="es-MX" sz="2500" dirty="0">
                <a:latin typeface="Arial" pitchFamily="34" charset="0"/>
                <a:cs typeface="Arial" pitchFamily="34" charset="0"/>
              </a:rPr>
              <a:t>. Se utilizan en la elaboración del producto y su aspecto ha cambiado por resultado del proceso de producción. </a:t>
            </a:r>
          </a:p>
          <a:p>
            <a:pPr marL="0" indent="0" algn="just">
              <a:buNone/>
            </a:pPr>
            <a:r>
              <a:rPr lang="es-MX" sz="2500" dirty="0">
                <a:latin typeface="Arial" pitchFamily="34" charset="0"/>
                <a:cs typeface="Arial" pitchFamily="34" charset="0"/>
              </a:rPr>
              <a:t> </a:t>
            </a:r>
          </a:p>
          <a:p>
            <a:pPr marL="0" indent="0" algn="just">
              <a:buNone/>
            </a:pPr>
            <a:r>
              <a:rPr lang="es-MX" sz="2500" b="1" dirty="0">
                <a:latin typeface="Arial" pitchFamily="34" charset="0"/>
                <a:cs typeface="Arial" pitchFamily="34" charset="0"/>
              </a:rPr>
              <a:t>Productos terminados</a:t>
            </a:r>
            <a:r>
              <a:rPr lang="es-MX" sz="2500" dirty="0">
                <a:latin typeface="Arial" pitchFamily="34" charset="0"/>
                <a:cs typeface="Arial" pitchFamily="34" charset="0"/>
              </a:rPr>
              <a:t>. Son los que están terminados para el almacenamiento y venta posterior </a:t>
            </a:r>
          </a:p>
          <a:p>
            <a:pPr marL="0" indent="0" algn="just">
              <a:buNone/>
            </a:pPr>
            <a:r>
              <a:rPr lang="es-MX" sz="2500" dirty="0">
                <a:latin typeface="Arial" pitchFamily="34" charset="0"/>
                <a:cs typeface="Arial" pitchFamily="34" charset="0"/>
              </a:rPr>
              <a:t> </a:t>
            </a:r>
          </a:p>
        </p:txBody>
      </p:sp>
    </p:spTree>
    <p:extLst>
      <p:ext uri="{BB962C8B-B14F-4D97-AF65-F5344CB8AC3E}">
        <p14:creationId xmlns:p14="http://schemas.microsoft.com/office/powerpoint/2010/main" val="352046737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86D87887-09C8-4D8B-BBE3-B09D9AC65EB8}"/>
              </a:ext>
            </a:extLst>
          </p:cNvPr>
          <p:cNvPicPr>
            <a:picLocks noChangeAspect="1"/>
          </p:cNvPicPr>
          <p:nvPr/>
        </p:nvPicPr>
        <p:blipFill>
          <a:blip r:embed="rId2"/>
          <a:stretch>
            <a:fillRect/>
          </a:stretch>
        </p:blipFill>
        <p:spPr>
          <a:xfrm>
            <a:off x="0" y="-1"/>
            <a:ext cx="9144000" cy="6858001"/>
          </a:xfrm>
          <a:prstGeom prst="rect">
            <a:avLst/>
          </a:prstGeom>
        </p:spPr>
      </p:pic>
      <p:sp>
        <p:nvSpPr>
          <p:cNvPr id="3" name="Elipse 2">
            <a:extLst>
              <a:ext uri="{FF2B5EF4-FFF2-40B4-BE49-F238E27FC236}">
                <a16:creationId xmlns:a16="http://schemas.microsoft.com/office/drawing/2014/main" id="{90218D53-6CFF-442E-A8E3-2A0C4AD7E560}"/>
              </a:ext>
            </a:extLst>
          </p:cNvPr>
          <p:cNvSpPr/>
          <p:nvPr/>
        </p:nvSpPr>
        <p:spPr>
          <a:xfrm>
            <a:off x="4645742" y="3620729"/>
            <a:ext cx="929148" cy="464574"/>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5330700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4CE317A-DE69-4D3D-BFE8-61E9971A787C}" type="slidenum">
              <a:rPr lang="en-US" altLang="es-MX">
                <a:solidFill>
                  <a:srgbClr val="898989"/>
                </a:solidFill>
                <a:latin typeface="Calibri" panose="020F0502020204030204" pitchFamily="34" charset="0"/>
              </a:rPr>
              <a:pPr eaLnBrk="1" hangingPunct="1"/>
              <a:t>20</a:t>
            </a:fld>
            <a:endParaRPr lang="en-US" altLang="es-MX">
              <a:solidFill>
                <a:srgbClr val="898989"/>
              </a:solidFill>
              <a:latin typeface="Calibri" panose="020F0502020204030204" pitchFamily="34" charset="0"/>
            </a:endParaRPr>
          </a:p>
        </p:txBody>
      </p:sp>
      <p:sp>
        <p:nvSpPr>
          <p:cNvPr id="28675" name="Rectangle 5"/>
          <p:cNvSpPr>
            <a:spLocks noChangeArrowheads="1"/>
          </p:cNvSpPr>
          <p:nvPr/>
        </p:nvSpPr>
        <p:spPr bwMode="auto">
          <a:xfrm>
            <a:off x="580293" y="1639887"/>
            <a:ext cx="42672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8954" tIns="48608" rIns="98954" bIns="48608"/>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s-PR" altLang="es-MX" sz="2400" dirty="0">
                <a:latin typeface="Calibri" panose="020F0502020204030204" pitchFamily="34" charset="0"/>
              </a:rPr>
              <a:t>  </a:t>
            </a:r>
            <a:r>
              <a:rPr lang="es-PR" altLang="es-MX" sz="2200" dirty="0">
                <a:latin typeface="Calibri" panose="020F0502020204030204" pitchFamily="34" charset="0"/>
              </a:rPr>
              <a:t>El análisis ABC divide el inventario a mano en tres categorías basado en el volumen de dólares. </a:t>
            </a:r>
          </a:p>
          <a:p>
            <a:pPr eaLnBrk="1" hangingPunct="1">
              <a:buFont typeface="Wingdings" panose="05000000000000000000" pitchFamily="2" charset="2"/>
              <a:buChar char="Ø"/>
            </a:pPr>
            <a:r>
              <a:rPr lang="es-PR" altLang="es-MX" sz="2200" dirty="0">
                <a:latin typeface="Calibri" panose="020F0502020204030204" pitchFamily="34" charset="0"/>
              </a:rPr>
              <a:t>El análisis ABC es una aplicación de inventario que se conoce como el principio de Pareto. </a:t>
            </a:r>
          </a:p>
          <a:p>
            <a:pPr eaLnBrk="1" hangingPunct="1">
              <a:buFont typeface="Wingdings" panose="05000000000000000000" pitchFamily="2" charset="2"/>
              <a:buChar char="Ø"/>
            </a:pPr>
            <a:r>
              <a:rPr lang="es-PR" altLang="es-MX" sz="2200" dirty="0">
                <a:latin typeface="Calibri" panose="020F0502020204030204" pitchFamily="34" charset="0"/>
              </a:rPr>
              <a:t> Para determinar el volumen del dólar anual para el análisis ABC, se mide la demanda anual de cada artículo de inventario al costo por unidad. </a:t>
            </a:r>
            <a:endParaRPr lang="en-US" altLang="es-MX" sz="2200" dirty="0">
              <a:latin typeface="Calibri" panose="020F0502020204030204" pitchFamily="34" charset="0"/>
            </a:endParaRPr>
          </a:p>
        </p:txBody>
      </p:sp>
      <p:pic>
        <p:nvPicPr>
          <p:cNvPr id="63492" name="Picture 4" descr="http://www.venmas.com/var/shop/storage/images/venmas/boletin/actual/mk_practico/el_analisis_abc/1109812-4-esl-ES/el_analisis_abc_large.png"/>
          <p:cNvPicPr>
            <a:picLocks noChangeAspect="1" noChangeArrowheads="1"/>
          </p:cNvPicPr>
          <p:nvPr/>
        </p:nvPicPr>
        <p:blipFill>
          <a:blip r:embed="rId3"/>
          <a:srcRect/>
          <a:stretch>
            <a:fillRect/>
          </a:stretch>
        </p:blipFill>
        <p:spPr bwMode="auto">
          <a:xfrm>
            <a:off x="4847493" y="1828800"/>
            <a:ext cx="4028220" cy="3389313"/>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1219200" y="381000"/>
            <a:ext cx="6781800" cy="646331"/>
          </a:xfrm>
          <a:prstGeom prst="rect">
            <a:avLst/>
          </a:prstGeom>
        </p:spPr>
        <p:txBody>
          <a:bodyPr>
            <a:spAutoFit/>
          </a:bodyPr>
          <a:lstStyle/>
          <a:p>
            <a:pPr algn="ctr" fontAlgn="auto">
              <a:spcAft>
                <a:spcPts val="0"/>
              </a:spcAft>
              <a:defRPr/>
            </a:pPr>
            <a:r>
              <a:rPr lang="es-PR" sz="36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Análisis ABC </a:t>
            </a:r>
          </a:p>
        </p:txBody>
      </p:sp>
    </p:spTree>
    <p:extLst>
      <p:ext uri="{BB962C8B-B14F-4D97-AF65-F5344CB8AC3E}">
        <p14:creationId xmlns:p14="http://schemas.microsoft.com/office/powerpoint/2010/main" val="169045645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682487" y="789298"/>
            <a:ext cx="8050696" cy="2246769"/>
          </a:xfrm>
          <a:prstGeom prst="rect">
            <a:avLst/>
          </a:prstGeom>
        </p:spPr>
        <p:txBody>
          <a:bodyPr wrap="square">
            <a:spAutoFit/>
          </a:bodyPr>
          <a:lstStyle/>
          <a:p>
            <a:r>
              <a:rPr lang="es-MX" dirty="0"/>
              <a:t> </a:t>
            </a:r>
            <a:r>
              <a:rPr lang="es-MX" sz="2800" b="1" dirty="0">
                <a:solidFill>
                  <a:srgbClr val="0070C0"/>
                </a:solidFill>
              </a:rPr>
              <a:t>La clasificación ABC puede ser de tres tipos:</a:t>
            </a:r>
          </a:p>
          <a:p>
            <a:endParaRPr lang="es-MX" sz="2800" dirty="0"/>
          </a:p>
          <a:p>
            <a:r>
              <a:rPr lang="es-MX" sz="2800" dirty="0"/>
              <a:t>1.   Clasificación por costo unitario</a:t>
            </a:r>
          </a:p>
          <a:p>
            <a:r>
              <a:rPr lang="es-MX" sz="2800" dirty="0"/>
              <a:t>2.   Clasificación por valor de inventario</a:t>
            </a:r>
          </a:p>
          <a:p>
            <a:r>
              <a:rPr lang="es-MX" sz="2800" dirty="0"/>
              <a:t>3.   Clasificación por utilización y valor</a:t>
            </a: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32" y="3577052"/>
            <a:ext cx="3034957" cy="2134635"/>
          </a:xfrm>
          <a:prstGeom prst="rect">
            <a:avLst/>
          </a:prstGeom>
        </p:spPr>
      </p:pic>
      <p:pic>
        <p:nvPicPr>
          <p:cNvPr id="13" name="Imagen 12"/>
          <p:cNvPicPr>
            <a:picLocks noChangeAspect="1"/>
          </p:cNvPicPr>
          <p:nvPr/>
        </p:nvPicPr>
        <p:blipFill>
          <a:blip r:embed="rId3"/>
          <a:stretch>
            <a:fillRect/>
          </a:stretch>
        </p:blipFill>
        <p:spPr>
          <a:xfrm>
            <a:off x="5491162" y="3131852"/>
            <a:ext cx="2049325" cy="2839504"/>
          </a:xfrm>
          <a:prstGeom prst="rect">
            <a:avLst/>
          </a:prstGeom>
        </p:spPr>
      </p:pic>
    </p:spTree>
    <p:extLst>
      <p:ext uri="{BB962C8B-B14F-4D97-AF65-F5344CB8AC3E}">
        <p14:creationId xmlns:p14="http://schemas.microsoft.com/office/powerpoint/2010/main" val="17703073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056517"/>
            <a:ext cx="8229600" cy="1143000"/>
          </a:xfrm>
        </p:spPr>
        <p:txBody>
          <a:bodyPr>
            <a:normAutofit fontScale="90000"/>
          </a:bodyPr>
          <a:lstStyle/>
          <a:p>
            <a:r>
              <a:rPr lang="es-MX" sz="3200" dirty="0">
                <a:solidFill>
                  <a:srgbClr val="0070C0"/>
                </a:solidFill>
              </a:rPr>
              <a:t>Los inventarios se clasifican como A, B o C en función de su trascendencia dentro del inventario. Así:</a:t>
            </a:r>
            <a:br>
              <a:rPr lang="es-MX" sz="3200" dirty="0">
                <a:solidFill>
                  <a:srgbClr val="0070C0"/>
                </a:solidFill>
              </a:rPr>
            </a:br>
            <a:endParaRPr lang="es-MX" sz="3200" dirty="0">
              <a:solidFill>
                <a:srgbClr val="0070C0"/>
              </a:solidFill>
            </a:endParaRPr>
          </a:p>
        </p:txBody>
      </p:sp>
      <p:sp>
        <p:nvSpPr>
          <p:cNvPr id="3" name="Rectángulo 2"/>
          <p:cNvSpPr/>
          <p:nvPr/>
        </p:nvSpPr>
        <p:spPr>
          <a:xfrm>
            <a:off x="583097" y="1795672"/>
            <a:ext cx="8229600" cy="4832092"/>
          </a:xfrm>
          <a:prstGeom prst="rect">
            <a:avLst/>
          </a:prstGeom>
        </p:spPr>
        <p:txBody>
          <a:bodyPr wrap="square">
            <a:spAutoFit/>
          </a:bodyPr>
          <a:lstStyle/>
          <a:p>
            <a:r>
              <a:rPr lang="es-MX" sz="2800" dirty="0"/>
              <a:t> </a:t>
            </a:r>
          </a:p>
          <a:p>
            <a:pPr marL="457200" indent="-457200" algn="just">
              <a:buFont typeface="Arial" panose="020B0604020202020204" pitchFamily="34" charset="0"/>
              <a:buChar char="•"/>
            </a:pPr>
            <a:r>
              <a:rPr lang="es-MX" sz="2800" dirty="0"/>
              <a:t>Los productos “A” son los de mayor impacto económico en el inventario. La clasificación indica que 20% de las partidas A representa 80% del valor del  total inventario.</a:t>
            </a:r>
          </a:p>
          <a:p>
            <a:pPr marL="457200" indent="-457200" algn="just">
              <a:buFont typeface="Arial" panose="020B0604020202020204" pitchFamily="34" charset="0"/>
              <a:buChar char="•"/>
            </a:pPr>
            <a:r>
              <a:rPr lang="es-MX" sz="2800" dirty="0"/>
              <a:t>Las partidas “B” nos indican que 30% de las partidas representan 15% del valor del inventario.</a:t>
            </a:r>
          </a:p>
          <a:p>
            <a:pPr marL="457200" indent="-457200" algn="just">
              <a:buFont typeface="Arial" panose="020B0604020202020204" pitchFamily="34" charset="0"/>
              <a:buChar char="•"/>
            </a:pPr>
            <a:r>
              <a:rPr lang="es-MX" sz="2800" dirty="0"/>
              <a:t>Las partidas “C” nos indican que 50% de las partidas restantes sólo representan 5% del valor del inventario.</a:t>
            </a:r>
          </a:p>
        </p:txBody>
      </p:sp>
    </p:spTree>
    <p:extLst>
      <p:ext uri="{BB962C8B-B14F-4D97-AF65-F5344CB8AC3E}">
        <p14:creationId xmlns:p14="http://schemas.microsoft.com/office/powerpoint/2010/main" val="336832120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4343400" y="1600200"/>
            <a:ext cx="4419600" cy="1828800"/>
          </a:xfrm>
          <a:prstGeom prst="rect">
            <a:avLst/>
          </a:prstGeom>
          <a:solidFill>
            <a:srgbClr val="99CCFF"/>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eaLnBrk="1" hangingPunct="1"/>
            <a:endParaRPr lang="es-CL" altLang="es-MX">
              <a:solidFill>
                <a:srgbClr val="A50021"/>
              </a:solidFill>
              <a:latin typeface="Garamond" panose="02020404030301010803" pitchFamily="18" charset="0"/>
            </a:endParaRPr>
          </a:p>
        </p:txBody>
      </p:sp>
      <p:sp>
        <p:nvSpPr>
          <p:cNvPr id="58371" name="Line 3"/>
          <p:cNvSpPr>
            <a:spLocks noChangeShapeType="1"/>
          </p:cNvSpPr>
          <p:nvPr/>
        </p:nvSpPr>
        <p:spPr bwMode="auto">
          <a:xfrm>
            <a:off x="1674813" y="2363788"/>
            <a:ext cx="1587" cy="2670175"/>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72" name="Line 4"/>
          <p:cNvSpPr>
            <a:spLocks noChangeShapeType="1"/>
          </p:cNvSpPr>
          <p:nvPr/>
        </p:nvSpPr>
        <p:spPr bwMode="auto">
          <a:xfrm>
            <a:off x="1584325" y="5033963"/>
            <a:ext cx="98425" cy="1587"/>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73" name="Line 5"/>
          <p:cNvSpPr>
            <a:spLocks noChangeShapeType="1"/>
          </p:cNvSpPr>
          <p:nvPr/>
        </p:nvSpPr>
        <p:spPr bwMode="auto">
          <a:xfrm>
            <a:off x="1584325" y="4498975"/>
            <a:ext cx="98425" cy="15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74" name="Line 6"/>
          <p:cNvSpPr>
            <a:spLocks noChangeShapeType="1"/>
          </p:cNvSpPr>
          <p:nvPr/>
        </p:nvSpPr>
        <p:spPr bwMode="auto">
          <a:xfrm>
            <a:off x="1584325" y="3962400"/>
            <a:ext cx="98425" cy="15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75" name="Line 7"/>
          <p:cNvSpPr>
            <a:spLocks noChangeShapeType="1"/>
          </p:cNvSpPr>
          <p:nvPr/>
        </p:nvSpPr>
        <p:spPr bwMode="auto">
          <a:xfrm>
            <a:off x="1584325" y="3435350"/>
            <a:ext cx="98425" cy="15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76" name="Line 8"/>
          <p:cNvSpPr>
            <a:spLocks noChangeShapeType="1"/>
          </p:cNvSpPr>
          <p:nvPr/>
        </p:nvSpPr>
        <p:spPr bwMode="auto">
          <a:xfrm>
            <a:off x="1584325" y="2900363"/>
            <a:ext cx="98425" cy="1587"/>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77" name="Line 9"/>
          <p:cNvSpPr>
            <a:spLocks noChangeShapeType="1"/>
          </p:cNvSpPr>
          <p:nvPr/>
        </p:nvSpPr>
        <p:spPr bwMode="auto">
          <a:xfrm>
            <a:off x="1584325" y="2363788"/>
            <a:ext cx="98425" cy="1587"/>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78" name="Line 10"/>
          <p:cNvSpPr>
            <a:spLocks noChangeShapeType="1"/>
          </p:cNvSpPr>
          <p:nvPr/>
        </p:nvSpPr>
        <p:spPr bwMode="auto">
          <a:xfrm flipV="1">
            <a:off x="1670050" y="5041900"/>
            <a:ext cx="4413250" cy="0"/>
          </a:xfrm>
          <a:prstGeom prst="line">
            <a:avLst/>
          </a:prstGeom>
          <a:noFill/>
          <a:ln w="20638">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79" name="Line 11"/>
          <p:cNvSpPr>
            <a:spLocks noChangeShapeType="1"/>
          </p:cNvSpPr>
          <p:nvPr/>
        </p:nvSpPr>
        <p:spPr bwMode="auto">
          <a:xfrm flipV="1">
            <a:off x="2100263" y="5033963"/>
            <a:ext cx="1587" cy="73025"/>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80" name="Line 12"/>
          <p:cNvSpPr>
            <a:spLocks noChangeShapeType="1"/>
          </p:cNvSpPr>
          <p:nvPr/>
        </p:nvSpPr>
        <p:spPr bwMode="auto">
          <a:xfrm flipV="1">
            <a:off x="2519363" y="5033963"/>
            <a:ext cx="1587" cy="73025"/>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81" name="Line 13"/>
          <p:cNvSpPr>
            <a:spLocks noChangeShapeType="1"/>
          </p:cNvSpPr>
          <p:nvPr/>
        </p:nvSpPr>
        <p:spPr bwMode="auto">
          <a:xfrm flipV="1">
            <a:off x="2970213" y="5033963"/>
            <a:ext cx="1587" cy="73025"/>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82" name="Line 14"/>
          <p:cNvSpPr>
            <a:spLocks noChangeShapeType="1"/>
          </p:cNvSpPr>
          <p:nvPr/>
        </p:nvSpPr>
        <p:spPr bwMode="auto">
          <a:xfrm flipV="1">
            <a:off x="3363913" y="5033963"/>
            <a:ext cx="1587" cy="73025"/>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83" name="Line 15"/>
          <p:cNvSpPr>
            <a:spLocks noChangeShapeType="1"/>
          </p:cNvSpPr>
          <p:nvPr/>
        </p:nvSpPr>
        <p:spPr bwMode="auto">
          <a:xfrm flipV="1">
            <a:off x="3781425" y="5033963"/>
            <a:ext cx="1588" cy="73025"/>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84" name="Line 16"/>
          <p:cNvSpPr>
            <a:spLocks noChangeShapeType="1"/>
          </p:cNvSpPr>
          <p:nvPr/>
        </p:nvSpPr>
        <p:spPr bwMode="auto">
          <a:xfrm flipV="1">
            <a:off x="4202113" y="5033963"/>
            <a:ext cx="1587" cy="73025"/>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85" name="Line 17"/>
          <p:cNvSpPr>
            <a:spLocks noChangeShapeType="1"/>
          </p:cNvSpPr>
          <p:nvPr/>
        </p:nvSpPr>
        <p:spPr bwMode="auto">
          <a:xfrm flipV="1">
            <a:off x="4619625" y="5033963"/>
            <a:ext cx="1588" cy="73025"/>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86" name="Line 18"/>
          <p:cNvSpPr>
            <a:spLocks noChangeShapeType="1"/>
          </p:cNvSpPr>
          <p:nvPr/>
        </p:nvSpPr>
        <p:spPr bwMode="auto">
          <a:xfrm flipV="1">
            <a:off x="5037138" y="5033963"/>
            <a:ext cx="3175" cy="73025"/>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87" name="Line 19"/>
          <p:cNvSpPr>
            <a:spLocks noChangeShapeType="1"/>
          </p:cNvSpPr>
          <p:nvPr/>
        </p:nvSpPr>
        <p:spPr bwMode="auto">
          <a:xfrm flipV="1">
            <a:off x="5457825" y="5033963"/>
            <a:ext cx="1588" cy="73025"/>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88" name="Line 20"/>
          <p:cNvSpPr>
            <a:spLocks noChangeShapeType="1"/>
          </p:cNvSpPr>
          <p:nvPr/>
        </p:nvSpPr>
        <p:spPr bwMode="auto">
          <a:xfrm flipV="1">
            <a:off x="5875338" y="5033963"/>
            <a:ext cx="1587" cy="73025"/>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89" name="Line 21"/>
          <p:cNvSpPr>
            <a:spLocks noChangeShapeType="1"/>
          </p:cNvSpPr>
          <p:nvPr/>
        </p:nvSpPr>
        <p:spPr bwMode="auto">
          <a:xfrm flipV="1">
            <a:off x="1674813" y="5033963"/>
            <a:ext cx="1587" cy="952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90" name="Line 22"/>
          <p:cNvSpPr>
            <a:spLocks noChangeShapeType="1"/>
          </p:cNvSpPr>
          <p:nvPr/>
        </p:nvSpPr>
        <p:spPr bwMode="auto">
          <a:xfrm flipV="1">
            <a:off x="3781425" y="5033963"/>
            <a:ext cx="1588" cy="952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91" name="Line 23"/>
          <p:cNvSpPr>
            <a:spLocks noChangeShapeType="1"/>
          </p:cNvSpPr>
          <p:nvPr/>
        </p:nvSpPr>
        <p:spPr bwMode="auto">
          <a:xfrm flipV="1">
            <a:off x="5875338" y="5033963"/>
            <a:ext cx="1587" cy="952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392" name="Rectangle 24"/>
          <p:cNvSpPr>
            <a:spLocks noChangeArrowheads="1"/>
          </p:cNvSpPr>
          <p:nvPr/>
        </p:nvSpPr>
        <p:spPr bwMode="auto">
          <a:xfrm>
            <a:off x="1357313" y="4851400"/>
            <a:ext cx="1492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500">
                <a:solidFill>
                  <a:srgbClr val="000000"/>
                </a:solidFill>
                <a:latin typeface="Garamond" panose="02020404030301010803" pitchFamily="18" charset="0"/>
              </a:rPr>
              <a:t>0</a:t>
            </a:r>
            <a:endParaRPr lang="es-CL" altLang="es-MX" sz="2600">
              <a:latin typeface="Garamond" panose="02020404030301010803" pitchFamily="18" charset="0"/>
            </a:endParaRPr>
          </a:p>
        </p:txBody>
      </p:sp>
      <p:sp>
        <p:nvSpPr>
          <p:cNvPr id="58393" name="Rectangle 25"/>
          <p:cNvSpPr>
            <a:spLocks noChangeArrowheads="1"/>
          </p:cNvSpPr>
          <p:nvPr/>
        </p:nvSpPr>
        <p:spPr bwMode="auto">
          <a:xfrm>
            <a:off x="1189038" y="4314825"/>
            <a:ext cx="2984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500">
                <a:solidFill>
                  <a:srgbClr val="000000"/>
                </a:solidFill>
                <a:latin typeface="Garamond" panose="02020404030301010803" pitchFamily="18" charset="0"/>
              </a:rPr>
              <a:t>20</a:t>
            </a:r>
            <a:endParaRPr lang="es-CL" altLang="es-MX" sz="2600">
              <a:latin typeface="Garamond" panose="02020404030301010803" pitchFamily="18" charset="0"/>
            </a:endParaRPr>
          </a:p>
        </p:txBody>
      </p:sp>
      <p:sp>
        <p:nvSpPr>
          <p:cNvPr id="58394" name="Rectangle 26"/>
          <p:cNvSpPr>
            <a:spLocks noChangeArrowheads="1"/>
          </p:cNvSpPr>
          <p:nvPr/>
        </p:nvSpPr>
        <p:spPr bwMode="auto">
          <a:xfrm>
            <a:off x="1189038" y="3779838"/>
            <a:ext cx="2984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500">
                <a:solidFill>
                  <a:srgbClr val="000000"/>
                </a:solidFill>
                <a:latin typeface="Garamond" panose="02020404030301010803" pitchFamily="18" charset="0"/>
              </a:rPr>
              <a:t>40</a:t>
            </a:r>
            <a:endParaRPr lang="es-CL" altLang="es-MX" sz="2600">
              <a:latin typeface="Garamond" panose="02020404030301010803" pitchFamily="18" charset="0"/>
            </a:endParaRPr>
          </a:p>
        </p:txBody>
      </p:sp>
      <p:sp>
        <p:nvSpPr>
          <p:cNvPr id="58395" name="Rectangle 27"/>
          <p:cNvSpPr>
            <a:spLocks noChangeArrowheads="1"/>
          </p:cNvSpPr>
          <p:nvPr/>
        </p:nvSpPr>
        <p:spPr bwMode="auto">
          <a:xfrm>
            <a:off x="1189038" y="3251200"/>
            <a:ext cx="2984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500">
                <a:solidFill>
                  <a:srgbClr val="000000"/>
                </a:solidFill>
                <a:latin typeface="Garamond" panose="02020404030301010803" pitchFamily="18" charset="0"/>
              </a:rPr>
              <a:t>60</a:t>
            </a:r>
            <a:endParaRPr lang="es-CL" altLang="es-MX" sz="2600">
              <a:latin typeface="Garamond" panose="02020404030301010803" pitchFamily="18" charset="0"/>
            </a:endParaRPr>
          </a:p>
        </p:txBody>
      </p:sp>
      <p:sp>
        <p:nvSpPr>
          <p:cNvPr id="58396" name="Rectangle 28"/>
          <p:cNvSpPr>
            <a:spLocks noChangeArrowheads="1"/>
          </p:cNvSpPr>
          <p:nvPr/>
        </p:nvSpPr>
        <p:spPr bwMode="auto">
          <a:xfrm>
            <a:off x="1189038" y="2716213"/>
            <a:ext cx="2984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500">
                <a:solidFill>
                  <a:srgbClr val="000000"/>
                </a:solidFill>
                <a:latin typeface="Garamond" panose="02020404030301010803" pitchFamily="18" charset="0"/>
              </a:rPr>
              <a:t>80</a:t>
            </a:r>
            <a:endParaRPr lang="es-CL" altLang="es-MX" sz="2600">
              <a:latin typeface="Garamond" panose="02020404030301010803" pitchFamily="18" charset="0"/>
            </a:endParaRPr>
          </a:p>
        </p:txBody>
      </p:sp>
      <p:sp>
        <p:nvSpPr>
          <p:cNvPr id="58397" name="Rectangle 29"/>
          <p:cNvSpPr>
            <a:spLocks noChangeArrowheads="1"/>
          </p:cNvSpPr>
          <p:nvPr/>
        </p:nvSpPr>
        <p:spPr bwMode="auto">
          <a:xfrm>
            <a:off x="1028700" y="2179638"/>
            <a:ext cx="4476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500">
                <a:solidFill>
                  <a:srgbClr val="000000"/>
                </a:solidFill>
                <a:latin typeface="Garamond" panose="02020404030301010803" pitchFamily="18" charset="0"/>
              </a:rPr>
              <a:t>100</a:t>
            </a:r>
            <a:endParaRPr lang="es-CL" altLang="es-MX" sz="2600">
              <a:latin typeface="Garamond" panose="02020404030301010803" pitchFamily="18" charset="0"/>
            </a:endParaRPr>
          </a:p>
        </p:txBody>
      </p:sp>
      <p:sp>
        <p:nvSpPr>
          <p:cNvPr id="58398" name="Rectangle 30"/>
          <p:cNvSpPr>
            <a:spLocks noChangeArrowheads="1"/>
          </p:cNvSpPr>
          <p:nvPr/>
        </p:nvSpPr>
        <p:spPr bwMode="auto">
          <a:xfrm>
            <a:off x="1692275" y="5313363"/>
            <a:ext cx="1492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500">
                <a:solidFill>
                  <a:srgbClr val="000000"/>
                </a:solidFill>
                <a:latin typeface="Garamond" panose="02020404030301010803" pitchFamily="18" charset="0"/>
              </a:rPr>
              <a:t>0</a:t>
            </a:r>
            <a:endParaRPr lang="es-CL" altLang="es-MX" sz="2600">
              <a:latin typeface="Garamond" panose="02020404030301010803" pitchFamily="18" charset="0"/>
            </a:endParaRPr>
          </a:p>
        </p:txBody>
      </p:sp>
      <p:sp>
        <p:nvSpPr>
          <p:cNvPr id="58399" name="Rectangle 31"/>
          <p:cNvSpPr>
            <a:spLocks noChangeArrowheads="1"/>
          </p:cNvSpPr>
          <p:nvPr/>
        </p:nvSpPr>
        <p:spPr bwMode="auto">
          <a:xfrm>
            <a:off x="3716338" y="5313363"/>
            <a:ext cx="2984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500">
                <a:solidFill>
                  <a:srgbClr val="000000"/>
                </a:solidFill>
                <a:latin typeface="Garamond" panose="02020404030301010803" pitchFamily="18" charset="0"/>
              </a:rPr>
              <a:t>50</a:t>
            </a:r>
            <a:endParaRPr lang="es-CL" altLang="es-MX" sz="2600">
              <a:latin typeface="Garamond" panose="02020404030301010803" pitchFamily="18" charset="0"/>
            </a:endParaRPr>
          </a:p>
        </p:txBody>
      </p:sp>
      <p:sp>
        <p:nvSpPr>
          <p:cNvPr id="58400" name="Rectangle 32"/>
          <p:cNvSpPr>
            <a:spLocks noChangeArrowheads="1"/>
          </p:cNvSpPr>
          <p:nvPr/>
        </p:nvSpPr>
        <p:spPr bwMode="auto">
          <a:xfrm>
            <a:off x="5740400" y="5313363"/>
            <a:ext cx="4476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500">
                <a:solidFill>
                  <a:srgbClr val="000000"/>
                </a:solidFill>
                <a:latin typeface="Garamond" panose="02020404030301010803" pitchFamily="18" charset="0"/>
              </a:rPr>
              <a:t>100</a:t>
            </a:r>
            <a:endParaRPr lang="es-CL" altLang="es-MX" sz="2600">
              <a:latin typeface="Garamond" panose="02020404030301010803" pitchFamily="18" charset="0"/>
            </a:endParaRPr>
          </a:p>
        </p:txBody>
      </p:sp>
      <p:sp>
        <p:nvSpPr>
          <p:cNvPr id="58401" name="Rectangle 33"/>
          <p:cNvSpPr>
            <a:spLocks noChangeArrowheads="1"/>
          </p:cNvSpPr>
          <p:nvPr/>
        </p:nvSpPr>
        <p:spPr bwMode="auto">
          <a:xfrm>
            <a:off x="2378075" y="5632450"/>
            <a:ext cx="327977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75" tIns="44444" rIns="90475" bIns="44444">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a:solidFill>
                  <a:srgbClr val="A50021"/>
                </a:solidFill>
                <a:latin typeface="Garamond" panose="02020404030301010803" pitchFamily="18" charset="0"/>
              </a:rPr>
              <a:t>% Ítems en Inventario</a:t>
            </a:r>
          </a:p>
        </p:txBody>
      </p:sp>
      <p:sp>
        <p:nvSpPr>
          <p:cNvPr id="58402" name="Rectangle 34"/>
          <p:cNvSpPr>
            <a:spLocks noChangeArrowheads="1"/>
          </p:cNvSpPr>
          <p:nvPr/>
        </p:nvSpPr>
        <p:spPr bwMode="auto">
          <a:xfrm>
            <a:off x="762000" y="1550988"/>
            <a:ext cx="193040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75" tIns="44444" rIns="90475" bIns="44444">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a:solidFill>
                  <a:srgbClr val="A50021"/>
                </a:solidFill>
                <a:latin typeface="Arial Narrow" panose="020B0606020202030204" pitchFamily="34" charset="0"/>
              </a:rPr>
              <a:t>% Volumen-$</a:t>
            </a:r>
          </a:p>
        </p:txBody>
      </p:sp>
      <p:sp>
        <p:nvSpPr>
          <p:cNvPr id="58403" name="Rectangle 35"/>
          <p:cNvSpPr>
            <a:spLocks noChangeArrowheads="1"/>
          </p:cNvSpPr>
          <p:nvPr/>
        </p:nvSpPr>
        <p:spPr bwMode="auto">
          <a:xfrm>
            <a:off x="1671638" y="2859088"/>
            <a:ext cx="677862" cy="2170112"/>
          </a:xfrm>
          <a:prstGeom prst="rect">
            <a:avLst/>
          </a:prstGeom>
          <a:solidFill>
            <a:schemeClr val="hlink"/>
          </a:solidFill>
          <a:ln w="12700">
            <a:solidFill>
              <a:schemeClr val="bg2"/>
            </a:solidFill>
            <a:miter lim="800000"/>
            <a:headEnd/>
            <a:tailEnd/>
          </a:ln>
        </p:spPr>
        <p:txBody>
          <a:bodyPr wrap="none" anchor="ct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s-MX" altLang="es-MX"/>
          </a:p>
        </p:txBody>
      </p:sp>
      <p:sp>
        <p:nvSpPr>
          <p:cNvPr id="58404" name="Rectangle 36"/>
          <p:cNvSpPr>
            <a:spLocks noChangeArrowheads="1"/>
          </p:cNvSpPr>
          <p:nvPr/>
        </p:nvSpPr>
        <p:spPr bwMode="auto">
          <a:xfrm>
            <a:off x="2349500" y="4654550"/>
            <a:ext cx="1185863" cy="374650"/>
          </a:xfrm>
          <a:prstGeom prst="rect">
            <a:avLst/>
          </a:prstGeom>
          <a:solidFill>
            <a:schemeClr val="accent1"/>
          </a:solidFill>
          <a:ln w="12700">
            <a:solidFill>
              <a:schemeClr val="bg2"/>
            </a:solidFill>
            <a:miter lim="800000"/>
            <a:headEnd/>
            <a:tailEnd/>
          </a:ln>
        </p:spPr>
        <p:txBody>
          <a:bodyPr wrap="none" anchor="ct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s-MX" altLang="es-MX"/>
          </a:p>
        </p:txBody>
      </p:sp>
      <p:sp>
        <p:nvSpPr>
          <p:cNvPr id="58405" name="Rectangle 37"/>
          <p:cNvSpPr>
            <a:spLocks noChangeArrowheads="1"/>
          </p:cNvSpPr>
          <p:nvPr/>
        </p:nvSpPr>
        <p:spPr bwMode="auto">
          <a:xfrm>
            <a:off x="3535363" y="4894263"/>
            <a:ext cx="2370137" cy="134937"/>
          </a:xfrm>
          <a:prstGeom prst="rect">
            <a:avLst/>
          </a:prstGeom>
          <a:solidFill>
            <a:srgbClr val="FAFD00"/>
          </a:solidFill>
          <a:ln w="12700">
            <a:solidFill>
              <a:schemeClr val="bg2"/>
            </a:solidFill>
            <a:miter lim="800000"/>
            <a:headEnd/>
            <a:tailEnd/>
          </a:ln>
        </p:spPr>
        <p:txBody>
          <a:bodyPr wrap="none" anchor="ct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s-MX" altLang="es-MX"/>
          </a:p>
        </p:txBody>
      </p:sp>
      <p:sp>
        <p:nvSpPr>
          <p:cNvPr id="58406" name="Rectangle 38"/>
          <p:cNvSpPr>
            <a:spLocks noChangeArrowheads="1"/>
          </p:cNvSpPr>
          <p:nvPr/>
        </p:nvSpPr>
        <p:spPr bwMode="auto">
          <a:xfrm>
            <a:off x="1800225" y="3463925"/>
            <a:ext cx="42227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75" tIns="44444" rIns="90475" bIns="44444">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r>
              <a:rPr lang="es-CL" altLang="es-MX" sz="3200">
                <a:latin typeface="Garamond" panose="02020404030301010803" pitchFamily="18" charset="0"/>
              </a:rPr>
              <a:t>A</a:t>
            </a:r>
          </a:p>
        </p:txBody>
      </p:sp>
      <p:sp>
        <p:nvSpPr>
          <p:cNvPr id="58407" name="Rectangle 39"/>
          <p:cNvSpPr>
            <a:spLocks noChangeArrowheads="1"/>
          </p:cNvSpPr>
          <p:nvPr/>
        </p:nvSpPr>
        <p:spPr bwMode="auto">
          <a:xfrm>
            <a:off x="2678113" y="4000500"/>
            <a:ext cx="43021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75" tIns="44444" rIns="90475" bIns="44444">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3200">
                <a:latin typeface="Garamond" panose="02020404030301010803" pitchFamily="18" charset="0"/>
              </a:rPr>
              <a:t>B</a:t>
            </a:r>
          </a:p>
        </p:txBody>
      </p:sp>
      <p:sp>
        <p:nvSpPr>
          <p:cNvPr id="58408" name="Rectangle 40"/>
          <p:cNvSpPr>
            <a:spLocks noChangeArrowheads="1"/>
          </p:cNvSpPr>
          <p:nvPr/>
        </p:nvSpPr>
        <p:spPr bwMode="auto">
          <a:xfrm>
            <a:off x="4375150" y="4244975"/>
            <a:ext cx="439738"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75" tIns="44444" rIns="90475" bIns="44444">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3200">
                <a:latin typeface="Garamond" panose="02020404030301010803" pitchFamily="18" charset="0"/>
              </a:rPr>
              <a:t>C</a:t>
            </a:r>
          </a:p>
        </p:txBody>
      </p:sp>
      <p:sp>
        <p:nvSpPr>
          <p:cNvPr id="58409" name="Rectangle 41"/>
          <p:cNvSpPr>
            <a:spLocks noChangeArrowheads="1"/>
          </p:cNvSpPr>
          <p:nvPr/>
        </p:nvSpPr>
        <p:spPr bwMode="auto">
          <a:xfrm>
            <a:off x="4113213" y="1600200"/>
            <a:ext cx="1333500"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s-MX" altLang="es-MX"/>
          </a:p>
        </p:txBody>
      </p:sp>
      <p:sp>
        <p:nvSpPr>
          <p:cNvPr id="58410" name="Rectangle 42"/>
          <p:cNvSpPr>
            <a:spLocks noChangeArrowheads="1"/>
          </p:cNvSpPr>
          <p:nvPr/>
        </p:nvSpPr>
        <p:spPr bwMode="auto">
          <a:xfrm>
            <a:off x="4476750" y="1611313"/>
            <a:ext cx="81756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b="1">
                <a:solidFill>
                  <a:srgbClr val="A50021"/>
                </a:solidFill>
                <a:latin typeface="Garamond" panose="02020404030301010803" pitchFamily="18" charset="0"/>
              </a:rPr>
              <a:t>Clase</a:t>
            </a:r>
            <a:endParaRPr lang="es-CL" altLang="es-MX" sz="2600" b="1">
              <a:solidFill>
                <a:srgbClr val="A50021"/>
              </a:solidFill>
              <a:latin typeface="Garamond" panose="02020404030301010803" pitchFamily="18" charset="0"/>
            </a:endParaRPr>
          </a:p>
        </p:txBody>
      </p:sp>
      <p:sp>
        <p:nvSpPr>
          <p:cNvPr id="58411" name="Rectangle 43"/>
          <p:cNvSpPr>
            <a:spLocks noChangeArrowheads="1"/>
          </p:cNvSpPr>
          <p:nvPr/>
        </p:nvSpPr>
        <p:spPr bwMode="auto">
          <a:xfrm>
            <a:off x="5446713" y="1600200"/>
            <a:ext cx="1660525"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s-MX" altLang="es-MX"/>
          </a:p>
        </p:txBody>
      </p:sp>
      <p:sp>
        <p:nvSpPr>
          <p:cNvPr id="58412" name="Rectangle 44"/>
          <p:cNvSpPr>
            <a:spLocks noChangeArrowheads="1"/>
          </p:cNvSpPr>
          <p:nvPr/>
        </p:nvSpPr>
        <p:spPr bwMode="auto">
          <a:xfrm>
            <a:off x="5807075" y="1611313"/>
            <a:ext cx="118586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b="1">
                <a:solidFill>
                  <a:srgbClr val="A50021"/>
                </a:solidFill>
                <a:latin typeface="Garamond" panose="02020404030301010803" pitchFamily="18" charset="0"/>
              </a:rPr>
              <a:t>% Vol-$</a:t>
            </a:r>
            <a:endParaRPr lang="es-CL" altLang="es-MX" sz="2600" b="1">
              <a:solidFill>
                <a:srgbClr val="A50021"/>
              </a:solidFill>
              <a:latin typeface="Garamond" panose="02020404030301010803" pitchFamily="18" charset="0"/>
            </a:endParaRPr>
          </a:p>
        </p:txBody>
      </p:sp>
      <p:sp>
        <p:nvSpPr>
          <p:cNvPr id="58413" name="Rectangle 45"/>
          <p:cNvSpPr>
            <a:spLocks noChangeArrowheads="1"/>
          </p:cNvSpPr>
          <p:nvPr/>
        </p:nvSpPr>
        <p:spPr bwMode="auto">
          <a:xfrm>
            <a:off x="7107238" y="1600200"/>
            <a:ext cx="1730375"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s-MX" altLang="es-MX"/>
          </a:p>
        </p:txBody>
      </p:sp>
      <p:sp>
        <p:nvSpPr>
          <p:cNvPr id="58414" name="Rectangle 46"/>
          <p:cNvSpPr>
            <a:spLocks noChangeArrowheads="1"/>
          </p:cNvSpPr>
          <p:nvPr/>
        </p:nvSpPr>
        <p:spPr bwMode="auto">
          <a:xfrm>
            <a:off x="7467600" y="1611313"/>
            <a:ext cx="1252538"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b="1">
                <a:solidFill>
                  <a:srgbClr val="A50021"/>
                </a:solidFill>
                <a:latin typeface="Garamond" panose="02020404030301010803" pitchFamily="18" charset="0"/>
              </a:rPr>
              <a:t>% Ítems</a:t>
            </a:r>
            <a:endParaRPr lang="es-CL" altLang="es-MX" sz="2600" b="1">
              <a:solidFill>
                <a:srgbClr val="A50021"/>
              </a:solidFill>
              <a:latin typeface="Garamond" panose="02020404030301010803" pitchFamily="18" charset="0"/>
            </a:endParaRPr>
          </a:p>
        </p:txBody>
      </p:sp>
      <p:sp>
        <p:nvSpPr>
          <p:cNvPr id="58415" name="Rectangle 47"/>
          <p:cNvSpPr>
            <a:spLocks noChangeArrowheads="1"/>
          </p:cNvSpPr>
          <p:nvPr/>
        </p:nvSpPr>
        <p:spPr bwMode="auto">
          <a:xfrm>
            <a:off x="4110038" y="2017713"/>
            <a:ext cx="1336675" cy="2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s-MX" altLang="es-MX"/>
          </a:p>
        </p:txBody>
      </p:sp>
      <p:sp>
        <p:nvSpPr>
          <p:cNvPr id="58416" name="Rectangle 48"/>
          <p:cNvSpPr>
            <a:spLocks noChangeArrowheads="1"/>
          </p:cNvSpPr>
          <p:nvPr/>
        </p:nvSpPr>
        <p:spPr bwMode="auto">
          <a:xfrm>
            <a:off x="5446713" y="2017713"/>
            <a:ext cx="28575" cy="2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s-MX" altLang="es-MX"/>
          </a:p>
        </p:txBody>
      </p:sp>
      <p:sp>
        <p:nvSpPr>
          <p:cNvPr id="58417" name="Rectangle 49"/>
          <p:cNvSpPr>
            <a:spLocks noChangeArrowheads="1"/>
          </p:cNvSpPr>
          <p:nvPr/>
        </p:nvSpPr>
        <p:spPr bwMode="auto">
          <a:xfrm>
            <a:off x="5475288" y="2017713"/>
            <a:ext cx="1631950" cy="2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s-MX" altLang="es-MX"/>
          </a:p>
        </p:txBody>
      </p:sp>
      <p:sp>
        <p:nvSpPr>
          <p:cNvPr id="58418" name="Rectangle 50"/>
          <p:cNvSpPr>
            <a:spLocks noChangeArrowheads="1"/>
          </p:cNvSpPr>
          <p:nvPr/>
        </p:nvSpPr>
        <p:spPr bwMode="auto">
          <a:xfrm>
            <a:off x="7107238" y="2017713"/>
            <a:ext cx="28575" cy="2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s-MX" altLang="es-MX"/>
          </a:p>
        </p:txBody>
      </p:sp>
      <p:sp>
        <p:nvSpPr>
          <p:cNvPr id="58419" name="Rectangle 51"/>
          <p:cNvSpPr>
            <a:spLocks noChangeArrowheads="1"/>
          </p:cNvSpPr>
          <p:nvPr/>
        </p:nvSpPr>
        <p:spPr bwMode="auto">
          <a:xfrm>
            <a:off x="7135813" y="2017713"/>
            <a:ext cx="1701800" cy="2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s-MX" altLang="es-MX"/>
          </a:p>
        </p:txBody>
      </p:sp>
      <p:sp>
        <p:nvSpPr>
          <p:cNvPr id="58420" name="Rectangle 52"/>
          <p:cNvSpPr>
            <a:spLocks noChangeArrowheads="1"/>
          </p:cNvSpPr>
          <p:nvPr/>
        </p:nvSpPr>
        <p:spPr bwMode="auto">
          <a:xfrm>
            <a:off x="4756150" y="2057400"/>
            <a:ext cx="2413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a:solidFill>
                  <a:srgbClr val="010000"/>
                </a:solidFill>
                <a:latin typeface="Garamond" panose="02020404030301010803" pitchFamily="18" charset="0"/>
              </a:rPr>
              <a:t>A</a:t>
            </a:r>
            <a:endParaRPr lang="es-CL" altLang="es-MX" sz="2600">
              <a:latin typeface="Garamond" panose="02020404030301010803" pitchFamily="18" charset="0"/>
            </a:endParaRPr>
          </a:p>
        </p:txBody>
      </p:sp>
      <p:sp>
        <p:nvSpPr>
          <p:cNvPr id="58421" name="Rectangle 53"/>
          <p:cNvSpPr>
            <a:spLocks noChangeArrowheads="1"/>
          </p:cNvSpPr>
          <p:nvPr/>
        </p:nvSpPr>
        <p:spPr bwMode="auto">
          <a:xfrm>
            <a:off x="6210300" y="2057400"/>
            <a:ext cx="33337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a:solidFill>
                  <a:srgbClr val="010000"/>
                </a:solidFill>
                <a:latin typeface="Garamond" panose="02020404030301010803" pitchFamily="18" charset="0"/>
              </a:rPr>
              <a:t>80</a:t>
            </a:r>
            <a:endParaRPr lang="es-CL" altLang="es-MX" sz="2600">
              <a:latin typeface="Garamond" panose="02020404030301010803" pitchFamily="18" charset="0"/>
            </a:endParaRPr>
          </a:p>
        </p:txBody>
      </p:sp>
      <p:sp>
        <p:nvSpPr>
          <p:cNvPr id="58422" name="Rectangle 54"/>
          <p:cNvSpPr>
            <a:spLocks noChangeArrowheads="1"/>
          </p:cNvSpPr>
          <p:nvPr/>
        </p:nvSpPr>
        <p:spPr bwMode="auto">
          <a:xfrm>
            <a:off x="7904163" y="2057400"/>
            <a:ext cx="33337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a:solidFill>
                  <a:srgbClr val="010000"/>
                </a:solidFill>
                <a:latin typeface="Garamond" panose="02020404030301010803" pitchFamily="18" charset="0"/>
              </a:rPr>
              <a:t>15</a:t>
            </a:r>
            <a:endParaRPr lang="es-CL" altLang="es-MX" sz="2600">
              <a:latin typeface="Garamond" panose="02020404030301010803" pitchFamily="18" charset="0"/>
            </a:endParaRPr>
          </a:p>
        </p:txBody>
      </p:sp>
      <p:sp>
        <p:nvSpPr>
          <p:cNvPr id="58423" name="Rectangle 55"/>
          <p:cNvSpPr>
            <a:spLocks noChangeArrowheads="1"/>
          </p:cNvSpPr>
          <p:nvPr/>
        </p:nvSpPr>
        <p:spPr bwMode="auto">
          <a:xfrm>
            <a:off x="4765675" y="2476500"/>
            <a:ext cx="21907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a:solidFill>
                  <a:srgbClr val="010000"/>
                </a:solidFill>
                <a:latin typeface="Garamond" panose="02020404030301010803" pitchFamily="18" charset="0"/>
              </a:rPr>
              <a:t>B</a:t>
            </a:r>
            <a:endParaRPr lang="es-CL" altLang="es-MX" sz="2600">
              <a:latin typeface="Garamond" panose="02020404030301010803" pitchFamily="18" charset="0"/>
            </a:endParaRPr>
          </a:p>
        </p:txBody>
      </p:sp>
      <p:sp>
        <p:nvSpPr>
          <p:cNvPr id="58424" name="Rectangle 56"/>
          <p:cNvSpPr>
            <a:spLocks noChangeArrowheads="1"/>
          </p:cNvSpPr>
          <p:nvPr/>
        </p:nvSpPr>
        <p:spPr bwMode="auto">
          <a:xfrm>
            <a:off x="6210300" y="2476500"/>
            <a:ext cx="33337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a:solidFill>
                  <a:srgbClr val="010000"/>
                </a:solidFill>
                <a:latin typeface="Garamond" panose="02020404030301010803" pitchFamily="18" charset="0"/>
              </a:rPr>
              <a:t>15</a:t>
            </a:r>
            <a:endParaRPr lang="es-CL" altLang="es-MX" sz="2600">
              <a:latin typeface="Garamond" panose="02020404030301010803" pitchFamily="18" charset="0"/>
            </a:endParaRPr>
          </a:p>
        </p:txBody>
      </p:sp>
      <p:sp>
        <p:nvSpPr>
          <p:cNvPr id="58425" name="Rectangle 57"/>
          <p:cNvSpPr>
            <a:spLocks noChangeArrowheads="1"/>
          </p:cNvSpPr>
          <p:nvPr/>
        </p:nvSpPr>
        <p:spPr bwMode="auto">
          <a:xfrm>
            <a:off x="7904163" y="2476500"/>
            <a:ext cx="33337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a:solidFill>
                  <a:srgbClr val="010000"/>
                </a:solidFill>
                <a:latin typeface="Garamond" panose="02020404030301010803" pitchFamily="18" charset="0"/>
              </a:rPr>
              <a:t>30</a:t>
            </a:r>
            <a:endParaRPr lang="es-CL" altLang="es-MX" sz="2600">
              <a:latin typeface="Garamond" panose="02020404030301010803" pitchFamily="18" charset="0"/>
            </a:endParaRPr>
          </a:p>
        </p:txBody>
      </p:sp>
      <p:sp>
        <p:nvSpPr>
          <p:cNvPr id="58426" name="Rectangle 58"/>
          <p:cNvSpPr>
            <a:spLocks noChangeArrowheads="1"/>
          </p:cNvSpPr>
          <p:nvPr/>
        </p:nvSpPr>
        <p:spPr bwMode="auto">
          <a:xfrm>
            <a:off x="4764088" y="2894013"/>
            <a:ext cx="225425"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a:solidFill>
                  <a:srgbClr val="010000"/>
                </a:solidFill>
                <a:latin typeface="Garamond" panose="02020404030301010803" pitchFamily="18" charset="0"/>
              </a:rPr>
              <a:t>C</a:t>
            </a:r>
            <a:endParaRPr lang="es-CL" altLang="es-MX" sz="2600">
              <a:latin typeface="Garamond" panose="02020404030301010803" pitchFamily="18" charset="0"/>
            </a:endParaRPr>
          </a:p>
        </p:txBody>
      </p:sp>
      <p:sp>
        <p:nvSpPr>
          <p:cNvPr id="58427" name="Rectangle 59"/>
          <p:cNvSpPr>
            <a:spLocks noChangeArrowheads="1"/>
          </p:cNvSpPr>
          <p:nvPr/>
        </p:nvSpPr>
        <p:spPr bwMode="auto">
          <a:xfrm>
            <a:off x="6291263" y="2894013"/>
            <a:ext cx="163512"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a:solidFill>
                  <a:srgbClr val="010000"/>
                </a:solidFill>
                <a:latin typeface="Garamond" panose="02020404030301010803" pitchFamily="18" charset="0"/>
              </a:rPr>
              <a:t>5</a:t>
            </a:r>
            <a:endParaRPr lang="es-CL" altLang="es-MX" sz="2600">
              <a:latin typeface="Garamond" panose="02020404030301010803" pitchFamily="18" charset="0"/>
            </a:endParaRPr>
          </a:p>
        </p:txBody>
      </p:sp>
      <p:sp>
        <p:nvSpPr>
          <p:cNvPr id="58428" name="Rectangle 60"/>
          <p:cNvSpPr>
            <a:spLocks noChangeArrowheads="1"/>
          </p:cNvSpPr>
          <p:nvPr/>
        </p:nvSpPr>
        <p:spPr bwMode="auto">
          <a:xfrm>
            <a:off x="7904163" y="2894013"/>
            <a:ext cx="333375"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00125"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defTabSz="10001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a:r>
              <a:rPr lang="es-CL" altLang="es-MX" sz="2800">
                <a:solidFill>
                  <a:srgbClr val="010000"/>
                </a:solidFill>
                <a:latin typeface="Garamond" panose="02020404030301010803" pitchFamily="18" charset="0"/>
              </a:rPr>
              <a:t>55</a:t>
            </a:r>
            <a:endParaRPr lang="es-CL" altLang="es-MX" sz="2600">
              <a:latin typeface="Garamond" panose="02020404030301010803" pitchFamily="18" charset="0"/>
            </a:endParaRPr>
          </a:p>
        </p:txBody>
      </p:sp>
      <p:sp>
        <p:nvSpPr>
          <p:cNvPr id="58429" name="Line 61"/>
          <p:cNvSpPr>
            <a:spLocks noChangeShapeType="1"/>
          </p:cNvSpPr>
          <p:nvPr/>
        </p:nvSpPr>
        <p:spPr bwMode="auto">
          <a:xfrm>
            <a:off x="4343400" y="2057400"/>
            <a:ext cx="441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8430" name="Rectangle 62"/>
          <p:cNvSpPr>
            <a:spLocks noGrp="1" noChangeArrowheads="1"/>
          </p:cNvSpPr>
          <p:nvPr>
            <p:ph type="title"/>
          </p:nvPr>
        </p:nvSpPr>
        <p:spPr>
          <a:xfrm>
            <a:off x="1941512" y="84138"/>
            <a:ext cx="5867400" cy="914400"/>
          </a:xfrm>
        </p:spPr>
        <p:txBody>
          <a:bodyPr/>
          <a:lstStyle/>
          <a:p>
            <a:pPr eaLnBrk="1" hangingPunct="1"/>
            <a:r>
              <a:rPr lang="es-CL" altLang="es-MX" dirty="0">
                <a:solidFill>
                  <a:schemeClr val="accent2"/>
                </a:solidFill>
                <a:ea typeface="ＭＳ Ｐゴシック" panose="020B0600070205080204" pitchFamily="34" charset="-128"/>
              </a:rPr>
              <a:t>Clasificación ABC</a:t>
            </a:r>
          </a:p>
        </p:txBody>
      </p:sp>
      <p:sp>
        <p:nvSpPr>
          <p:cNvPr id="58431" name="Line 63"/>
          <p:cNvSpPr>
            <a:spLocks noChangeShapeType="1"/>
          </p:cNvSpPr>
          <p:nvPr/>
        </p:nvSpPr>
        <p:spPr bwMode="auto">
          <a:xfrm>
            <a:off x="571500" y="914400"/>
            <a:ext cx="78486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Tree>
    <p:extLst>
      <p:ext uri="{BB962C8B-B14F-4D97-AF65-F5344CB8AC3E}">
        <p14:creationId xmlns:p14="http://schemas.microsoft.com/office/powerpoint/2010/main" val="88960536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57809" y="547389"/>
            <a:ext cx="8428383" cy="5993516"/>
          </a:xfrm>
          <a:prstGeom prst="rect">
            <a:avLst/>
          </a:prstGeom>
        </p:spPr>
      </p:pic>
    </p:spTree>
    <p:extLst>
      <p:ext uri="{BB962C8B-B14F-4D97-AF65-F5344CB8AC3E}">
        <p14:creationId xmlns:p14="http://schemas.microsoft.com/office/powerpoint/2010/main" val="20495252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12035" y="677507"/>
            <a:ext cx="8812149" cy="5855815"/>
          </a:xfrm>
          <a:prstGeom prst="rect">
            <a:avLst/>
          </a:prstGeom>
        </p:spPr>
      </p:pic>
    </p:spTree>
    <p:extLst>
      <p:ext uri="{BB962C8B-B14F-4D97-AF65-F5344CB8AC3E}">
        <p14:creationId xmlns:p14="http://schemas.microsoft.com/office/powerpoint/2010/main" val="31215544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6018" y="518351"/>
            <a:ext cx="8825948" cy="6040439"/>
          </a:xfrm>
          <a:prstGeom prst="rect">
            <a:avLst/>
          </a:prstGeom>
        </p:spPr>
      </p:pic>
    </p:spTree>
    <p:extLst>
      <p:ext uri="{BB962C8B-B14F-4D97-AF65-F5344CB8AC3E}">
        <p14:creationId xmlns:p14="http://schemas.microsoft.com/office/powerpoint/2010/main" val="159135780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E4DC100-EB5A-40A7-B5B0-C971C718A89E}" type="slidenum">
              <a:rPr lang="en-US" altLang="es-MX">
                <a:solidFill>
                  <a:srgbClr val="898989"/>
                </a:solidFill>
                <a:latin typeface="Calibri" panose="020F0502020204030204" pitchFamily="34" charset="0"/>
              </a:rPr>
              <a:pPr eaLnBrk="1" hangingPunct="1"/>
              <a:t>27</a:t>
            </a:fld>
            <a:endParaRPr lang="en-US" altLang="es-MX">
              <a:solidFill>
                <a:srgbClr val="898989"/>
              </a:solidFill>
              <a:latin typeface="Calibri" panose="020F0502020204030204" pitchFamily="34" charset="0"/>
            </a:endParaRPr>
          </a:p>
        </p:txBody>
      </p:sp>
      <p:sp>
        <p:nvSpPr>
          <p:cNvPr id="7" name="Rectangle 5"/>
          <p:cNvSpPr>
            <a:spLocks noChangeArrowheads="1"/>
          </p:cNvSpPr>
          <p:nvPr/>
        </p:nvSpPr>
        <p:spPr bwMode="auto">
          <a:xfrm>
            <a:off x="3276600" y="1600200"/>
            <a:ext cx="5562600" cy="4572000"/>
          </a:xfrm>
          <a:prstGeom prst="rect">
            <a:avLst/>
          </a:prstGeom>
          <a:noFill/>
          <a:ln w="12700">
            <a:noFill/>
            <a:miter lim="800000"/>
            <a:headEnd/>
            <a:tailEnd/>
          </a:ln>
          <a:effectLst/>
        </p:spPr>
        <p:txBody>
          <a:bodyPr lIns="98954" tIns="48608" rIns="98954" bIns="48608"/>
          <a:lstStyle/>
          <a:p>
            <a:pPr fontAlgn="auto">
              <a:spcBef>
                <a:spcPts val="0"/>
              </a:spcBef>
              <a:spcAft>
                <a:spcPts val="0"/>
              </a:spcAft>
              <a:defRPr/>
            </a:pPr>
            <a:endParaRPr lang="en-US" sz="800" dirty="0">
              <a:latin typeface="+mn-lt"/>
            </a:endParaRPr>
          </a:p>
          <a:p>
            <a:pPr marL="457200" indent="-457200" fontAlgn="auto">
              <a:spcBef>
                <a:spcPts val="0"/>
              </a:spcBef>
              <a:spcAft>
                <a:spcPts val="0"/>
              </a:spcAft>
              <a:buFont typeface="+mj-lt"/>
              <a:buAutoNum type="arabicPeriod"/>
              <a:defRPr/>
            </a:pPr>
            <a:r>
              <a:rPr lang="es-PR" sz="2000" dirty="0">
                <a:latin typeface="+mn-lt"/>
              </a:rPr>
              <a:t>Elimina que se cierre una línea o se interrumpa la producción por falta de un artículo.</a:t>
            </a:r>
            <a:endParaRPr lang="en-US" sz="2000" dirty="0">
              <a:latin typeface="+mn-lt"/>
            </a:endParaRPr>
          </a:p>
          <a:p>
            <a:pPr marL="457200" indent="-457200" fontAlgn="auto">
              <a:spcBef>
                <a:spcPts val="0"/>
              </a:spcBef>
              <a:spcAft>
                <a:spcPts val="0"/>
              </a:spcAft>
              <a:buFont typeface="+mj-lt"/>
              <a:buAutoNum type="arabicPeriod"/>
              <a:defRPr/>
            </a:pPr>
            <a:r>
              <a:rPr lang="es-PR" sz="2000" dirty="0">
                <a:latin typeface="+mn-lt"/>
              </a:rPr>
              <a:t>Elimina el inventario perpetuo anual y los ajustes que des balancean los estados financieros.</a:t>
            </a:r>
            <a:endParaRPr lang="en-US" sz="2000" dirty="0">
              <a:latin typeface="+mn-lt"/>
            </a:endParaRPr>
          </a:p>
          <a:p>
            <a:pPr marL="457200" indent="-457200" fontAlgn="auto">
              <a:spcBef>
                <a:spcPts val="0"/>
              </a:spcBef>
              <a:spcAft>
                <a:spcPts val="0"/>
              </a:spcAft>
              <a:buFont typeface="+mj-lt"/>
              <a:buAutoNum type="arabicPeriod"/>
              <a:defRPr/>
            </a:pPr>
            <a:r>
              <a:rPr lang="es-PR" sz="2000" dirty="0">
                <a:latin typeface="+mn-lt"/>
              </a:rPr>
              <a:t>Personal adiestrado en inventario auditan la veracidad del inventario con mejor control y veracidad.</a:t>
            </a:r>
            <a:endParaRPr lang="en-US" sz="2000" dirty="0">
              <a:latin typeface="+mn-lt"/>
            </a:endParaRPr>
          </a:p>
          <a:p>
            <a:pPr marL="457200" indent="-457200" fontAlgn="auto">
              <a:spcBef>
                <a:spcPts val="0"/>
              </a:spcBef>
              <a:spcAft>
                <a:spcPts val="0"/>
              </a:spcAft>
              <a:buFont typeface="+mj-lt"/>
              <a:buAutoNum type="arabicPeriod"/>
              <a:defRPr/>
            </a:pPr>
            <a:r>
              <a:rPr lang="es-PR" sz="2000" dirty="0">
                <a:latin typeface="+mn-lt"/>
              </a:rPr>
              <a:t>Permite que los errores sean identificados inmediatamente y acción correctiva se toma también de inmediato.</a:t>
            </a:r>
            <a:endParaRPr lang="en-US" sz="2000" dirty="0">
              <a:latin typeface="+mn-lt"/>
            </a:endParaRPr>
          </a:p>
          <a:p>
            <a:pPr marL="457200" indent="-457200" fontAlgn="auto">
              <a:spcBef>
                <a:spcPts val="0"/>
              </a:spcBef>
              <a:spcAft>
                <a:spcPts val="0"/>
              </a:spcAft>
              <a:buFont typeface="+mj-lt"/>
              <a:buAutoNum type="arabicPeriod"/>
              <a:defRPr/>
            </a:pPr>
            <a:r>
              <a:rPr lang="es-PR" sz="2000" dirty="0">
                <a:latin typeface="+mn-lt"/>
              </a:rPr>
              <a:t>Mantiene la veracidad de los registros de inventarios.</a:t>
            </a:r>
            <a:endParaRPr lang="en-US" sz="2000" dirty="0">
              <a:latin typeface="+mn-lt"/>
            </a:endParaRPr>
          </a:p>
        </p:txBody>
      </p:sp>
      <p:pic>
        <p:nvPicPr>
          <p:cNvPr id="29700" name="Picture 2" descr="http://3.bp.blogspot.com/-iHTrOaL2G5I/Teg66wMulfI/AAAAAAAAAG4/I-J7dxMpxU4/s1600/Sin+t%25C3%25ADtul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38400"/>
            <a:ext cx="322897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1143000" y="381000"/>
            <a:ext cx="6858000" cy="584775"/>
          </a:xfrm>
          <a:prstGeom prst="rect">
            <a:avLst/>
          </a:prstGeom>
        </p:spPr>
        <p:txBody>
          <a:bodyPr>
            <a:spAutoFit/>
          </a:bodyPr>
          <a:lstStyle/>
          <a:p>
            <a:pPr algn="ctr" fontAlgn="auto">
              <a:spcAft>
                <a:spcPts val="0"/>
              </a:spcAft>
              <a:defRPr/>
            </a:pPr>
            <a:r>
              <a:rPr lang="es-PR" sz="32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Ventajas del conteo cíclico</a:t>
            </a:r>
          </a:p>
        </p:txBody>
      </p:sp>
      <p:sp>
        <p:nvSpPr>
          <p:cNvPr id="29702" name="Rectangle 8"/>
          <p:cNvSpPr>
            <a:spLocks noChangeArrowheads="1"/>
          </p:cNvSpPr>
          <p:nvPr/>
        </p:nvSpPr>
        <p:spPr bwMode="auto">
          <a:xfrm>
            <a:off x="1295400" y="1143000"/>
            <a:ext cx="5410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PR" altLang="es-MX" sz="2400">
                <a:latin typeface="Calibri" panose="020F0502020204030204" pitchFamily="34" charset="0"/>
              </a:rPr>
              <a:t>El conteo cíclico tiene unas ventajas:</a:t>
            </a:r>
          </a:p>
        </p:txBody>
      </p:sp>
    </p:spTree>
    <p:extLst>
      <p:ext uri="{BB962C8B-B14F-4D97-AF65-F5344CB8AC3E}">
        <p14:creationId xmlns:p14="http://schemas.microsoft.com/office/powerpoint/2010/main" val="130340587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26762A7-FBBE-48F1-A77D-FCA61FE6779E}" type="slidenum">
              <a:rPr lang="en-US" altLang="es-MX">
                <a:solidFill>
                  <a:srgbClr val="898989"/>
                </a:solidFill>
                <a:latin typeface="Calibri" panose="020F0502020204030204" pitchFamily="34" charset="0"/>
              </a:rPr>
              <a:pPr eaLnBrk="1" hangingPunct="1"/>
              <a:t>28</a:t>
            </a:fld>
            <a:endParaRPr lang="en-US" altLang="es-MX">
              <a:solidFill>
                <a:srgbClr val="898989"/>
              </a:solidFill>
              <a:latin typeface="Calibri" panose="020F0502020204030204" pitchFamily="34" charset="0"/>
            </a:endParaRPr>
          </a:p>
        </p:txBody>
      </p:sp>
      <p:sp>
        <p:nvSpPr>
          <p:cNvPr id="7" name="Rectangle 5"/>
          <p:cNvSpPr>
            <a:spLocks noChangeArrowheads="1"/>
          </p:cNvSpPr>
          <p:nvPr/>
        </p:nvSpPr>
        <p:spPr bwMode="auto">
          <a:xfrm>
            <a:off x="381000" y="1371600"/>
            <a:ext cx="8763000" cy="4953000"/>
          </a:xfrm>
          <a:prstGeom prst="rect">
            <a:avLst/>
          </a:prstGeom>
          <a:noFill/>
          <a:ln w="12700">
            <a:noFill/>
            <a:miter lim="800000"/>
            <a:headEnd/>
            <a:tailEnd/>
          </a:ln>
          <a:effectLst/>
        </p:spPr>
        <p:txBody>
          <a:bodyPr lIns="98954" tIns="48608" rIns="98954" bIns="48608"/>
          <a:lstStyle/>
          <a:p>
            <a:pPr marL="482600" indent="-309563" fontAlgn="auto">
              <a:lnSpc>
                <a:spcPct val="90000"/>
              </a:lnSpc>
              <a:spcBef>
                <a:spcPct val="40000"/>
              </a:spcBef>
              <a:spcAft>
                <a:spcPts val="0"/>
              </a:spcAft>
              <a:buFont typeface="Wingdings" pitchFamily="2" charset="2"/>
              <a:buChar char="Ø"/>
              <a:defRPr/>
            </a:pPr>
            <a:r>
              <a:rPr lang="es-PR" sz="2800" dirty="0">
                <a:effectLst>
                  <a:outerShdw blurRad="38100" dist="38100" dir="2700000" algn="tl">
                    <a:srgbClr val="C0C0C0"/>
                  </a:outerShdw>
                </a:effectLst>
                <a:latin typeface="+mn-lt"/>
              </a:rPr>
              <a:t>Es un componente crítico de rentabilidad</a:t>
            </a:r>
          </a:p>
          <a:p>
            <a:pPr marL="482600" indent="-309563" fontAlgn="auto">
              <a:lnSpc>
                <a:spcPct val="90000"/>
              </a:lnSpc>
              <a:spcBef>
                <a:spcPct val="40000"/>
              </a:spcBef>
              <a:spcAft>
                <a:spcPts val="0"/>
              </a:spcAft>
              <a:buFont typeface="Wingdings" pitchFamily="2" charset="2"/>
              <a:buChar char="Ø"/>
              <a:defRPr/>
            </a:pPr>
            <a:r>
              <a:rPr lang="es-PR" sz="2800" dirty="0">
                <a:effectLst>
                  <a:outerShdw blurRad="38100" dist="38100" dir="2700000" algn="tl">
                    <a:srgbClr val="C0C0C0"/>
                  </a:outerShdw>
                </a:effectLst>
                <a:latin typeface="+mn-lt"/>
              </a:rPr>
              <a:t>Las perdidas pueden ser por hurto o desperdicio</a:t>
            </a:r>
          </a:p>
          <a:p>
            <a:pPr marL="482600" indent="-309563" fontAlgn="auto">
              <a:lnSpc>
                <a:spcPct val="90000"/>
              </a:lnSpc>
              <a:spcBef>
                <a:spcPct val="40000"/>
              </a:spcBef>
              <a:spcAft>
                <a:spcPts val="0"/>
              </a:spcAft>
              <a:buFont typeface="Wingdings" pitchFamily="2" charset="2"/>
              <a:buChar char="Ø"/>
              <a:defRPr/>
            </a:pPr>
            <a:r>
              <a:rPr lang="es-PR" sz="2800" dirty="0">
                <a:effectLst>
                  <a:outerShdw blurRad="38100" dist="38100" dir="2700000" algn="tl">
                    <a:srgbClr val="C0C0C0"/>
                  </a:outerShdw>
                </a:effectLst>
                <a:latin typeface="+mn-lt"/>
              </a:rPr>
              <a:t>Técnicas aplicables pueden ser:</a:t>
            </a:r>
          </a:p>
          <a:p>
            <a:pPr marL="1130300" lvl="1" indent="-457200" fontAlgn="auto">
              <a:lnSpc>
                <a:spcPct val="90000"/>
              </a:lnSpc>
              <a:spcBef>
                <a:spcPct val="40000"/>
              </a:spcBef>
              <a:spcAft>
                <a:spcPts val="0"/>
              </a:spcAft>
              <a:buFont typeface="Times"/>
              <a:buAutoNum type="arabicPeriod"/>
              <a:defRPr/>
            </a:pPr>
            <a:r>
              <a:rPr lang="es-PR" sz="2400" dirty="0">
                <a:effectLst>
                  <a:outerShdw blurRad="38100" dist="38100" dir="2700000" algn="tl">
                    <a:srgbClr val="C0C0C0"/>
                  </a:outerShdw>
                </a:effectLst>
                <a:latin typeface="+mn-lt"/>
              </a:rPr>
              <a:t>Seleccionar bien el personal y adiestrarlo</a:t>
            </a:r>
          </a:p>
          <a:p>
            <a:pPr marL="1130300" lvl="1" indent="-457200" fontAlgn="auto">
              <a:lnSpc>
                <a:spcPct val="90000"/>
              </a:lnSpc>
              <a:spcBef>
                <a:spcPct val="40000"/>
              </a:spcBef>
              <a:spcAft>
                <a:spcPts val="0"/>
              </a:spcAft>
              <a:buFont typeface="Times"/>
              <a:buAutoNum type="arabicPeriod"/>
              <a:defRPr/>
            </a:pPr>
            <a:r>
              <a:rPr lang="es-PR" sz="2400" dirty="0">
                <a:effectLst>
                  <a:outerShdw blurRad="38100" dist="38100" dir="2700000" algn="tl">
                    <a:srgbClr val="C0C0C0"/>
                  </a:outerShdw>
                </a:effectLst>
                <a:latin typeface="+mn-lt"/>
              </a:rPr>
              <a:t>Controles en embarques que llegan de </a:t>
            </a:r>
            <a:br>
              <a:rPr lang="es-PR" sz="2400" dirty="0">
                <a:effectLst>
                  <a:outerShdw blurRad="38100" dist="38100" dir="2700000" algn="tl">
                    <a:srgbClr val="C0C0C0"/>
                  </a:outerShdw>
                </a:effectLst>
                <a:latin typeface="+mn-lt"/>
              </a:rPr>
            </a:br>
            <a:r>
              <a:rPr lang="es-PR" sz="2400" dirty="0">
                <a:effectLst>
                  <a:outerShdw blurRad="38100" dist="38100" dir="2700000" algn="tl">
                    <a:srgbClr val="C0C0C0"/>
                  </a:outerShdw>
                </a:effectLst>
                <a:latin typeface="+mn-lt"/>
              </a:rPr>
              <a:t>los suplidores</a:t>
            </a:r>
          </a:p>
          <a:p>
            <a:pPr marL="1130300" lvl="1" indent="-457200" fontAlgn="auto">
              <a:lnSpc>
                <a:spcPct val="90000"/>
              </a:lnSpc>
              <a:spcBef>
                <a:spcPct val="40000"/>
              </a:spcBef>
              <a:spcAft>
                <a:spcPts val="0"/>
              </a:spcAft>
              <a:buFont typeface="Times"/>
              <a:buAutoNum type="arabicPeriod"/>
              <a:defRPr/>
            </a:pPr>
            <a:r>
              <a:rPr lang="es-PR" sz="2400" dirty="0">
                <a:effectLst>
                  <a:outerShdw blurRad="38100" dist="38100" dir="2700000" algn="tl">
                    <a:srgbClr val="C0C0C0"/>
                  </a:outerShdw>
                </a:effectLst>
                <a:latin typeface="+mn-lt"/>
              </a:rPr>
              <a:t>Controles efectivos en todos los bienes</a:t>
            </a:r>
            <a:br>
              <a:rPr lang="es-PR" sz="2400" dirty="0">
                <a:effectLst>
                  <a:outerShdw blurRad="38100" dist="38100" dir="2700000" algn="tl">
                    <a:srgbClr val="C0C0C0"/>
                  </a:outerShdw>
                </a:effectLst>
                <a:latin typeface="+mn-lt"/>
              </a:rPr>
            </a:br>
            <a:r>
              <a:rPr lang="es-PR" sz="2400" dirty="0">
                <a:effectLst>
                  <a:outerShdw blurRad="38100" dist="38100" dir="2700000" algn="tl">
                    <a:srgbClr val="C0C0C0"/>
                  </a:outerShdw>
                </a:effectLst>
                <a:latin typeface="+mn-lt"/>
              </a:rPr>
              <a:t> y artículos que se embarcan a los clientes</a:t>
            </a:r>
          </a:p>
        </p:txBody>
      </p:sp>
      <p:pic>
        <p:nvPicPr>
          <p:cNvPr id="9" name="Picture 2" descr="http://www.globaloverseas.es/web/images/stories/inventario2.jpg"/>
          <p:cNvPicPr>
            <a:picLocks noChangeAspect="1" noChangeArrowheads="1"/>
          </p:cNvPicPr>
          <p:nvPr/>
        </p:nvPicPr>
        <p:blipFill>
          <a:blip r:embed="rId3" cstate="print"/>
          <a:srcRect/>
          <a:stretch>
            <a:fillRect/>
          </a:stretch>
        </p:blipFill>
        <p:spPr bwMode="auto">
          <a:xfrm rot="906199">
            <a:off x="7027893" y="3853931"/>
            <a:ext cx="1752600" cy="18527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Rectangle 7"/>
          <p:cNvSpPr/>
          <p:nvPr/>
        </p:nvSpPr>
        <p:spPr>
          <a:xfrm>
            <a:off x="1219200" y="381000"/>
            <a:ext cx="6858000" cy="584775"/>
          </a:xfrm>
          <a:prstGeom prst="rect">
            <a:avLst/>
          </a:prstGeom>
        </p:spPr>
        <p:txBody>
          <a:bodyPr>
            <a:spAutoFit/>
          </a:bodyPr>
          <a:lstStyle/>
          <a:p>
            <a:pPr algn="ctr" fontAlgn="auto">
              <a:spcAft>
                <a:spcPts val="0"/>
              </a:spcAft>
              <a:defRPr/>
            </a:pPr>
            <a:r>
              <a:rPr lang="es-PR" sz="32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Control del Inventario </a:t>
            </a:r>
          </a:p>
        </p:txBody>
      </p:sp>
    </p:spTree>
    <p:extLst>
      <p:ext uri="{BB962C8B-B14F-4D97-AF65-F5344CB8AC3E}">
        <p14:creationId xmlns:p14="http://schemas.microsoft.com/office/powerpoint/2010/main" val="153280433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9548784-EC44-4A65-BA5A-602D59095467}" type="slidenum">
              <a:rPr lang="en-US" altLang="es-MX">
                <a:solidFill>
                  <a:srgbClr val="898989"/>
                </a:solidFill>
                <a:latin typeface="Calibri" panose="020F0502020204030204" pitchFamily="34" charset="0"/>
              </a:rPr>
              <a:pPr eaLnBrk="1" hangingPunct="1"/>
              <a:t>29</a:t>
            </a:fld>
            <a:endParaRPr lang="en-US" altLang="es-MX">
              <a:solidFill>
                <a:srgbClr val="898989"/>
              </a:solidFill>
              <a:latin typeface="Calibri" panose="020F0502020204030204" pitchFamily="34" charset="0"/>
            </a:endParaRPr>
          </a:p>
        </p:txBody>
      </p:sp>
      <p:sp>
        <p:nvSpPr>
          <p:cNvPr id="7" name="Rectangle 5"/>
          <p:cNvSpPr>
            <a:spLocks noChangeArrowheads="1"/>
          </p:cNvSpPr>
          <p:nvPr/>
        </p:nvSpPr>
        <p:spPr bwMode="auto">
          <a:xfrm>
            <a:off x="228600" y="1143000"/>
            <a:ext cx="4267200" cy="2895600"/>
          </a:xfrm>
          <a:prstGeom prst="rect">
            <a:avLst/>
          </a:prstGeom>
          <a:noFill/>
          <a:ln w="38100">
            <a:noFill/>
            <a:miter lim="800000"/>
            <a:headEnd/>
            <a:tailEnd/>
          </a:ln>
          <a:effectLst/>
        </p:spPr>
        <p:txBody>
          <a:bodyPr lIns="98954" tIns="48608" rIns="98954" bIns="48608"/>
          <a:lstStyle/>
          <a:p>
            <a:pPr marL="482600" indent="-309563" fontAlgn="auto">
              <a:lnSpc>
                <a:spcPct val="90000"/>
              </a:lnSpc>
              <a:spcBef>
                <a:spcPct val="40000"/>
              </a:spcBef>
              <a:spcAft>
                <a:spcPts val="0"/>
              </a:spcAft>
              <a:buClr>
                <a:schemeClr val="tx1"/>
              </a:buClr>
              <a:buFont typeface="Wingdings" pitchFamily="2" charset="2"/>
              <a:buChar char="Ø"/>
              <a:defRPr/>
            </a:pPr>
            <a:r>
              <a:rPr lang="es-PR" sz="2000" b="1" dirty="0">
                <a:effectLst>
                  <a:outerShdw blurRad="38100" dist="38100" dir="2700000" algn="tl">
                    <a:srgbClr val="C0C0C0"/>
                  </a:outerShdw>
                </a:effectLst>
                <a:latin typeface="+mn-lt"/>
              </a:rPr>
              <a:t>Demanda Independiente </a:t>
            </a:r>
            <a:r>
              <a:rPr lang="es-PR" sz="2000" dirty="0">
                <a:effectLst>
                  <a:outerShdw blurRad="38100" dist="38100" dir="2700000" algn="tl">
                    <a:srgbClr val="C0C0C0"/>
                  </a:outerShdw>
                </a:effectLst>
                <a:latin typeface="+mn-lt"/>
              </a:rPr>
              <a:t>– Son los artículos terminados como por ejemplo una nevera. </a:t>
            </a:r>
          </a:p>
          <a:p>
            <a:pPr marL="482600" indent="-309563" fontAlgn="auto">
              <a:lnSpc>
                <a:spcPct val="90000"/>
              </a:lnSpc>
              <a:spcBef>
                <a:spcPct val="40000"/>
              </a:spcBef>
              <a:spcAft>
                <a:spcPts val="0"/>
              </a:spcAft>
              <a:buClr>
                <a:schemeClr val="tx1"/>
              </a:buClr>
              <a:buFont typeface="Wingdings" pitchFamily="2" charset="2"/>
              <a:buChar char="Ø"/>
              <a:defRPr/>
            </a:pPr>
            <a:r>
              <a:rPr lang="es-PR" sz="2000" b="1" dirty="0">
                <a:effectLst>
                  <a:outerShdw blurRad="38100" dist="38100" dir="2700000" algn="tl">
                    <a:srgbClr val="C0C0C0"/>
                  </a:outerShdw>
                </a:effectLst>
                <a:latin typeface="+mn-lt"/>
              </a:rPr>
              <a:t>Demanda Dependiente  </a:t>
            </a:r>
            <a:r>
              <a:rPr lang="es-PR" sz="2000" dirty="0">
                <a:effectLst>
                  <a:outerShdw blurRad="38100" dist="38100" dir="2700000" algn="tl">
                    <a:srgbClr val="C0C0C0"/>
                  </a:outerShdw>
                </a:effectLst>
                <a:latin typeface="+mn-lt"/>
              </a:rPr>
              <a:t>- Son para artículos que se requieren para terminar la producción de otro artículo o componente.</a:t>
            </a:r>
          </a:p>
        </p:txBody>
      </p:sp>
      <p:pic>
        <p:nvPicPr>
          <p:cNvPr id="31748" name="Picture 2" descr="http://4.bp.blogspot.com/_OfMklflqpiA/TKqWVccx8rI/AAAAAAAAAPU/vjAOZFHTxVg/s1600/EXPORTACION.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38800" y="4191000"/>
            <a:ext cx="1752600"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5"/>
          <p:cNvSpPr>
            <a:spLocks noChangeArrowheads="1"/>
          </p:cNvSpPr>
          <p:nvPr/>
        </p:nvSpPr>
        <p:spPr bwMode="auto">
          <a:xfrm>
            <a:off x="152400" y="3429000"/>
            <a:ext cx="4191000" cy="3276600"/>
          </a:xfrm>
          <a:prstGeom prst="rect">
            <a:avLst/>
          </a:prstGeom>
          <a:noFill/>
          <a:ln w="38100">
            <a:noFill/>
            <a:miter lim="800000"/>
            <a:headEnd/>
            <a:tailEnd/>
          </a:ln>
          <a:effectLst/>
        </p:spPr>
        <p:txBody>
          <a:bodyPr lIns="98954" tIns="48608" rIns="98954" bIns="48608"/>
          <a:lstStyle/>
          <a:p>
            <a:pPr marL="482600" indent="-246063" fontAlgn="auto">
              <a:lnSpc>
                <a:spcPct val="90000"/>
              </a:lnSpc>
              <a:spcBef>
                <a:spcPct val="40000"/>
              </a:spcBef>
              <a:spcAft>
                <a:spcPts val="0"/>
              </a:spcAft>
              <a:buClr>
                <a:schemeClr val="tx1"/>
              </a:buClr>
              <a:buFont typeface="Wingdings" pitchFamily="2" charset="2"/>
              <a:buChar char="Ø"/>
              <a:defRPr/>
            </a:pPr>
            <a:r>
              <a:rPr lang="es-PR" sz="2000" b="1" dirty="0">
                <a:effectLst>
                  <a:outerShdw blurRad="38100" dist="38100" dir="2700000" algn="tl">
                    <a:srgbClr val="C0C0C0"/>
                  </a:outerShdw>
                </a:effectLst>
                <a:latin typeface="+mn-lt"/>
              </a:rPr>
              <a:t>Los costos asociados </a:t>
            </a:r>
            <a:r>
              <a:rPr lang="es-PR" sz="2000" dirty="0">
                <a:effectLst>
                  <a:outerShdw blurRad="38100" dist="38100" dir="2700000" algn="tl">
                    <a:srgbClr val="C0C0C0"/>
                  </a:outerShdw>
                </a:effectLst>
                <a:latin typeface="+mn-lt"/>
              </a:rPr>
              <a:t>con el almacén como los de transporte, ordenar y de instalación </a:t>
            </a:r>
          </a:p>
          <a:p>
            <a:pPr marL="482600" indent="-246063" fontAlgn="auto">
              <a:lnSpc>
                <a:spcPct val="90000"/>
              </a:lnSpc>
              <a:spcBef>
                <a:spcPct val="40000"/>
              </a:spcBef>
              <a:spcAft>
                <a:spcPts val="0"/>
              </a:spcAft>
              <a:buClr>
                <a:schemeClr val="tx1"/>
              </a:buClr>
              <a:buFont typeface="Wingdings" pitchFamily="2" charset="2"/>
              <a:buChar char="Ø"/>
              <a:defRPr/>
            </a:pPr>
            <a:r>
              <a:rPr lang="es-PR" sz="2000" dirty="0">
                <a:effectLst>
                  <a:outerShdw blurRad="38100" dist="38100" dir="2700000" algn="tl">
                    <a:srgbClr val="C0C0C0"/>
                  </a:outerShdw>
                </a:effectLst>
                <a:latin typeface="+mn-lt"/>
              </a:rPr>
              <a:t>Costos de mantener un artículo en el almacén </a:t>
            </a:r>
          </a:p>
          <a:p>
            <a:pPr marL="482600" indent="-246063" fontAlgn="auto">
              <a:lnSpc>
                <a:spcPct val="90000"/>
              </a:lnSpc>
              <a:spcBef>
                <a:spcPct val="40000"/>
              </a:spcBef>
              <a:spcAft>
                <a:spcPts val="0"/>
              </a:spcAft>
              <a:buClr>
                <a:schemeClr val="tx1"/>
              </a:buClr>
              <a:buFont typeface="Wingdings" pitchFamily="2" charset="2"/>
              <a:buChar char="Ø"/>
              <a:defRPr/>
            </a:pPr>
            <a:r>
              <a:rPr lang="es-PR" sz="2000" dirty="0">
                <a:effectLst>
                  <a:outerShdw blurRad="38100" dist="38100" dir="2700000" algn="tl">
                    <a:srgbClr val="C0C0C0"/>
                  </a:outerShdw>
                </a:effectLst>
                <a:latin typeface="+mn-lt"/>
              </a:rPr>
              <a:t>Costos de ordenar o preparar una orden </a:t>
            </a:r>
          </a:p>
          <a:p>
            <a:pPr marL="482600" indent="-246063" fontAlgn="auto">
              <a:lnSpc>
                <a:spcPct val="90000"/>
              </a:lnSpc>
              <a:spcBef>
                <a:spcPct val="40000"/>
              </a:spcBef>
              <a:spcAft>
                <a:spcPts val="0"/>
              </a:spcAft>
              <a:buClr>
                <a:schemeClr val="tx1"/>
              </a:buClr>
              <a:buFont typeface="Wingdings" pitchFamily="2" charset="2"/>
              <a:buChar char="Ø"/>
              <a:defRPr/>
            </a:pPr>
            <a:r>
              <a:rPr lang="es-PR" sz="2000" dirty="0">
                <a:effectLst>
                  <a:outerShdw blurRad="38100" dist="38100" dir="2700000" algn="tl">
                    <a:srgbClr val="C0C0C0"/>
                  </a:outerShdw>
                </a:effectLst>
                <a:latin typeface="+mn-lt"/>
              </a:rPr>
              <a:t>Costos de Instalación</a:t>
            </a:r>
          </a:p>
        </p:txBody>
      </p:sp>
      <p:pic>
        <p:nvPicPr>
          <p:cNvPr id="67588" name="Picture 4" descr="http://1.bp.blogspot.com/-4CM94V05N1w/Tej7CMhyqZI/AAAAAAAAABA/QBqr-wMGMKs/s1600/Sin+t%25C3%25ADtulo.png"/>
          <p:cNvPicPr>
            <a:picLocks noChangeAspect="1" noChangeArrowheads="1"/>
          </p:cNvPicPr>
          <p:nvPr/>
        </p:nvPicPr>
        <p:blipFill>
          <a:blip r:embed="rId4"/>
          <a:srcRect l="1808" r="7799" b="3124"/>
          <a:stretch>
            <a:fillRect/>
          </a:stretch>
        </p:blipFill>
        <p:spPr bwMode="auto">
          <a:xfrm>
            <a:off x="4800600" y="1295400"/>
            <a:ext cx="3581400" cy="2435225"/>
          </a:xfrm>
          <a:prstGeom prst="rect">
            <a:avLst/>
          </a:prstGeom>
          <a:ln>
            <a:solidFill>
              <a:schemeClr val="accent3">
                <a:lumMod val="75000"/>
              </a:schemeClr>
            </a:solidFill>
          </a:ln>
          <a:effectLst>
            <a:outerShdw blurRad="190500" algn="tl" rotWithShape="0">
              <a:srgbClr val="000000">
                <a:alpha val="70000"/>
              </a:srgbClr>
            </a:outerShdw>
          </a:effectLst>
        </p:spPr>
      </p:pic>
      <p:sp>
        <p:nvSpPr>
          <p:cNvPr id="10" name="Rectangle 9"/>
          <p:cNvSpPr/>
          <p:nvPr/>
        </p:nvSpPr>
        <p:spPr>
          <a:xfrm>
            <a:off x="1219200" y="228600"/>
            <a:ext cx="6858000" cy="830997"/>
          </a:xfrm>
          <a:prstGeom prst="rect">
            <a:avLst/>
          </a:prstGeom>
        </p:spPr>
        <p:txBody>
          <a:bodyPr>
            <a:spAutoFit/>
          </a:bodyPr>
          <a:lstStyle/>
          <a:p>
            <a:pPr algn="ctr" fontAlgn="auto">
              <a:spcAft>
                <a:spcPts val="0"/>
              </a:spcAft>
              <a:defRPr/>
            </a:pPr>
            <a:r>
              <a:rPr lang="es-PR" sz="24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Demanda dependiente e Independiente y los costos asociados</a:t>
            </a:r>
          </a:p>
        </p:txBody>
      </p:sp>
    </p:spTree>
    <p:extLst>
      <p:ext uri="{BB962C8B-B14F-4D97-AF65-F5344CB8AC3E}">
        <p14:creationId xmlns:p14="http://schemas.microsoft.com/office/powerpoint/2010/main" val="1492891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42EE89-46A6-4616-987D-6468BC7074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a:extLst>
              <a:ext uri="{FF2B5EF4-FFF2-40B4-BE49-F238E27FC236}">
                <a16:creationId xmlns:a16="http://schemas.microsoft.com/office/drawing/2014/main" id="{10BABC76-F66B-443B-BABF-828771BD5E18}"/>
              </a:ext>
            </a:extLst>
          </p:cNvPr>
          <p:cNvPicPr>
            <a:picLocks noChangeAspect="1"/>
          </p:cNvPicPr>
          <p:nvPr/>
        </p:nvPicPr>
        <p:blipFill>
          <a:blip r:embed="rId2"/>
          <a:stretch>
            <a:fillRect/>
          </a:stretch>
        </p:blipFill>
        <p:spPr>
          <a:xfrm>
            <a:off x="165847" y="419726"/>
            <a:ext cx="8812306" cy="5171605"/>
          </a:xfrm>
          <a:prstGeom prst="rect">
            <a:avLst/>
          </a:prstGeom>
        </p:spPr>
      </p:pic>
      <p:sp>
        <p:nvSpPr>
          <p:cNvPr id="9" name="Freeform: Shape 8">
            <a:extLst>
              <a:ext uri="{FF2B5EF4-FFF2-40B4-BE49-F238E27FC236}">
                <a16:creationId xmlns:a16="http://schemas.microsoft.com/office/drawing/2014/main" id="{45A29992-9794-4D64-AB37-EA803ED6CE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16200000">
            <a:off x="4129089" y="1843086"/>
            <a:ext cx="885825" cy="9144000"/>
          </a:xfrm>
          <a:custGeom>
            <a:avLst/>
            <a:gdLst>
              <a:gd name="connsiteX0" fmla="*/ 885825 w 885825"/>
              <a:gd name="connsiteY0" fmla="*/ 6098626 h 12192000"/>
              <a:gd name="connsiteX1" fmla="*/ 882650 w 885825"/>
              <a:gd name="connsiteY1" fmla="*/ 6166889 h 12192000"/>
              <a:gd name="connsiteX2" fmla="*/ 876300 w 885825"/>
              <a:gd name="connsiteY2" fmla="*/ 6227214 h 12192000"/>
              <a:gd name="connsiteX3" fmla="*/ 865188 w 885825"/>
              <a:gd name="connsiteY3" fmla="*/ 6279601 h 12192000"/>
              <a:gd name="connsiteX4" fmla="*/ 849313 w 885825"/>
              <a:gd name="connsiteY4" fmla="*/ 6325639 h 12192000"/>
              <a:gd name="connsiteX5" fmla="*/ 833438 w 885825"/>
              <a:gd name="connsiteY5" fmla="*/ 6366914 h 12192000"/>
              <a:gd name="connsiteX6" fmla="*/ 817563 w 885825"/>
              <a:gd name="connsiteY6" fmla="*/ 6403426 h 12192000"/>
              <a:gd name="connsiteX7" fmla="*/ 798513 w 885825"/>
              <a:gd name="connsiteY7" fmla="*/ 6441526 h 12192000"/>
              <a:gd name="connsiteX8" fmla="*/ 779463 w 885825"/>
              <a:gd name="connsiteY8" fmla="*/ 6479626 h 12192000"/>
              <a:gd name="connsiteX9" fmla="*/ 760413 w 885825"/>
              <a:gd name="connsiteY9" fmla="*/ 6516139 h 12192000"/>
              <a:gd name="connsiteX10" fmla="*/ 744538 w 885825"/>
              <a:gd name="connsiteY10" fmla="*/ 6557414 h 12192000"/>
              <a:gd name="connsiteX11" fmla="*/ 730250 w 885825"/>
              <a:gd name="connsiteY11" fmla="*/ 6603451 h 12192000"/>
              <a:gd name="connsiteX12" fmla="*/ 719138 w 885825"/>
              <a:gd name="connsiteY12" fmla="*/ 6655839 h 12192000"/>
              <a:gd name="connsiteX13" fmla="*/ 711200 w 885825"/>
              <a:gd name="connsiteY13" fmla="*/ 6716164 h 12192000"/>
              <a:gd name="connsiteX14" fmla="*/ 709613 w 885825"/>
              <a:gd name="connsiteY14" fmla="*/ 6784426 h 12192000"/>
              <a:gd name="connsiteX15" fmla="*/ 711200 w 885825"/>
              <a:gd name="connsiteY15" fmla="*/ 6852689 h 12192000"/>
              <a:gd name="connsiteX16" fmla="*/ 719138 w 885825"/>
              <a:gd name="connsiteY16" fmla="*/ 6913014 h 12192000"/>
              <a:gd name="connsiteX17" fmla="*/ 730250 w 885825"/>
              <a:gd name="connsiteY17" fmla="*/ 6965401 h 12192000"/>
              <a:gd name="connsiteX18" fmla="*/ 744538 w 885825"/>
              <a:gd name="connsiteY18" fmla="*/ 7011439 h 12192000"/>
              <a:gd name="connsiteX19" fmla="*/ 760413 w 885825"/>
              <a:gd name="connsiteY19" fmla="*/ 7052714 h 12192000"/>
              <a:gd name="connsiteX20" fmla="*/ 779463 w 885825"/>
              <a:gd name="connsiteY20" fmla="*/ 7089226 h 12192000"/>
              <a:gd name="connsiteX21" fmla="*/ 798513 w 885825"/>
              <a:gd name="connsiteY21" fmla="*/ 7127326 h 12192000"/>
              <a:gd name="connsiteX22" fmla="*/ 817563 w 885825"/>
              <a:gd name="connsiteY22" fmla="*/ 7165426 h 12192000"/>
              <a:gd name="connsiteX23" fmla="*/ 833438 w 885825"/>
              <a:gd name="connsiteY23" fmla="*/ 7201939 h 12192000"/>
              <a:gd name="connsiteX24" fmla="*/ 849313 w 885825"/>
              <a:gd name="connsiteY24" fmla="*/ 7243214 h 12192000"/>
              <a:gd name="connsiteX25" fmla="*/ 865188 w 885825"/>
              <a:gd name="connsiteY25" fmla="*/ 7289251 h 12192000"/>
              <a:gd name="connsiteX26" fmla="*/ 876300 w 885825"/>
              <a:gd name="connsiteY26" fmla="*/ 7341639 h 12192000"/>
              <a:gd name="connsiteX27" fmla="*/ 882650 w 885825"/>
              <a:gd name="connsiteY27" fmla="*/ 7401964 h 12192000"/>
              <a:gd name="connsiteX28" fmla="*/ 885825 w 885825"/>
              <a:gd name="connsiteY28" fmla="*/ 7470226 h 12192000"/>
              <a:gd name="connsiteX29" fmla="*/ 882650 w 885825"/>
              <a:gd name="connsiteY29" fmla="*/ 7538489 h 12192000"/>
              <a:gd name="connsiteX30" fmla="*/ 876300 w 885825"/>
              <a:gd name="connsiteY30" fmla="*/ 7598814 h 12192000"/>
              <a:gd name="connsiteX31" fmla="*/ 865188 w 885825"/>
              <a:gd name="connsiteY31" fmla="*/ 7651201 h 12192000"/>
              <a:gd name="connsiteX32" fmla="*/ 849313 w 885825"/>
              <a:gd name="connsiteY32" fmla="*/ 7697239 h 12192000"/>
              <a:gd name="connsiteX33" fmla="*/ 833438 w 885825"/>
              <a:gd name="connsiteY33" fmla="*/ 7738514 h 12192000"/>
              <a:gd name="connsiteX34" fmla="*/ 817563 w 885825"/>
              <a:gd name="connsiteY34" fmla="*/ 7775026 h 12192000"/>
              <a:gd name="connsiteX35" fmla="*/ 798513 w 885825"/>
              <a:gd name="connsiteY35" fmla="*/ 7813126 h 12192000"/>
              <a:gd name="connsiteX36" fmla="*/ 779463 w 885825"/>
              <a:gd name="connsiteY36" fmla="*/ 7851226 h 12192000"/>
              <a:gd name="connsiteX37" fmla="*/ 760413 w 885825"/>
              <a:gd name="connsiteY37" fmla="*/ 7887739 h 12192000"/>
              <a:gd name="connsiteX38" fmla="*/ 744538 w 885825"/>
              <a:gd name="connsiteY38" fmla="*/ 7929014 h 12192000"/>
              <a:gd name="connsiteX39" fmla="*/ 730250 w 885825"/>
              <a:gd name="connsiteY39" fmla="*/ 7975051 h 12192000"/>
              <a:gd name="connsiteX40" fmla="*/ 719138 w 885825"/>
              <a:gd name="connsiteY40" fmla="*/ 8027439 h 12192000"/>
              <a:gd name="connsiteX41" fmla="*/ 711200 w 885825"/>
              <a:gd name="connsiteY41" fmla="*/ 8087764 h 12192000"/>
              <a:gd name="connsiteX42" fmla="*/ 709613 w 885825"/>
              <a:gd name="connsiteY42" fmla="*/ 8156026 h 12192000"/>
              <a:gd name="connsiteX43" fmla="*/ 711200 w 885825"/>
              <a:gd name="connsiteY43" fmla="*/ 8224289 h 12192000"/>
              <a:gd name="connsiteX44" fmla="*/ 719138 w 885825"/>
              <a:gd name="connsiteY44" fmla="*/ 8284614 h 12192000"/>
              <a:gd name="connsiteX45" fmla="*/ 730250 w 885825"/>
              <a:gd name="connsiteY45" fmla="*/ 8337001 h 12192000"/>
              <a:gd name="connsiteX46" fmla="*/ 744538 w 885825"/>
              <a:gd name="connsiteY46" fmla="*/ 8383039 h 12192000"/>
              <a:gd name="connsiteX47" fmla="*/ 760413 w 885825"/>
              <a:gd name="connsiteY47" fmla="*/ 8424314 h 12192000"/>
              <a:gd name="connsiteX48" fmla="*/ 779463 w 885825"/>
              <a:gd name="connsiteY48" fmla="*/ 8460826 h 12192000"/>
              <a:gd name="connsiteX49" fmla="*/ 798513 w 885825"/>
              <a:gd name="connsiteY49" fmla="*/ 8498926 h 12192000"/>
              <a:gd name="connsiteX50" fmla="*/ 817563 w 885825"/>
              <a:gd name="connsiteY50" fmla="*/ 8537026 h 12192000"/>
              <a:gd name="connsiteX51" fmla="*/ 833438 w 885825"/>
              <a:gd name="connsiteY51" fmla="*/ 8573540 h 12192000"/>
              <a:gd name="connsiteX52" fmla="*/ 849313 w 885825"/>
              <a:gd name="connsiteY52" fmla="*/ 8614814 h 12192000"/>
              <a:gd name="connsiteX53" fmla="*/ 865188 w 885825"/>
              <a:gd name="connsiteY53" fmla="*/ 8660852 h 12192000"/>
              <a:gd name="connsiteX54" fmla="*/ 876300 w 885825"/>
              <a:gd name="connsiteY54" fmla="*/ 8713240 h 12192000"/>
              <a:gd name="connsiteX55" fmla="*/ 882650 w 885825"/>
              <a:gd name="connsiteY55" fmla="*/ 8773564 h 12192000"/>
              <a:gd name="connsiteX56" fmla="*/ 885825 w 885825"/>
              <a:gd name="connsiteY56" fmla="*/ 8840240 h 12192000"/>
              <a:gd name="connsiteX57" fmla="*/ 882650 w 885825"/>
              <a:gd name="connsiteY57" fmla="*/ 8910090 h 12192000"/>
              <a:gd name="connsiteX58" fmla="*/ 876300 w 885825"/>
              <a:gd name="connsiteY58" fmla="*/ 8970414 h 12192000"/>
              <a:gd name="connsiteX59" fmla="*/ 865188 w 885825"/>
              <a:gd name="connsiteY59" fmla="*/ 9022802 h 12192000"/>
              <a:gd name="connsiteX60" fmla="*/ 849313 w 885825"/>
              <a:gd name="connsiteY60" fmla="*/ 9068840 h 12192000"/>
              <a:gd name="connsiteX61" fmla="*/ 833438 w 885825"/>
              <a:gd name="connsiteY61" fmla="*/ 9110114 h 12192000"/>
              <a:gd name="connsiteX62" fmla="*/ 817563 w 885825"/>
              <a:gd name="connsiteY62" fmla="*/ 9146628 h 12192000"/>
              <a:gd name="connsiteX63" fmla="*/ 798513 w 885825"/>
              <a:gd name="connsiteY63" fmla="*/ 9184728 h 12192000"/>
              <a:gd name="connsiteX64" fmla="*/ 779463 w 885825"/>
              <a:gd name="connsiteY64" fmla="*/ 9222828 h 12192000"/>
              <a:gd name="connsiteX65" fmla="*/ 760413 w 885825"/>
              <a:gd name="connsiteY65" fmla="*/ 9259340 h 12192000"/>
              <a:gd name="connsiteX66" fmla="*/ 744538 w 885825"/>
              <a:gd name="connsiteY66" fmla="*/ 9300614 h 12192000"/>
              <a:gd name="connsiteX67" fmla="*/ 730250 w 885825"/>
              <a:gd name="connsiteY67" fmla="*/ 9346652 h 12192000"/>
              <a:gd name="connsiteX68" fmla="*/ 719138 w 885825"/>
              <a:gd name="connsiteY68" fmla="*/ 9399040 h 12192000"/>
              <a:gd name="connsiteX69" fmla="*/ 711200 w 885825"/>
              <a:gd name="connsiteY69" fmla="*/ 9459364 h 12192000"/>
              <a:gd name="connsiteX70" fmla="*/ 709613 w 885825"/>
              <a:gd name="connsiteY70" fmla="*/ 9527628 h 12192000"/>
              <a:gd name="connsiteX71" fmla="*/ 711200 w 885825"/>
              <a:gd name="connsiteY71" fmla="*/ 9595890 h 12192000"/>
              <a:gd name="connsiteX72" fmla="*/ 719138 w 885825"/>
              <a:gd name="connsiteY72" fmla="*/ 9656214 h 12192000"/>
              <a:gd name="connsiteX73" fmla="*/ 730250 w 885825"/>
              <a:gd name="connsiteY73" fmla="*/ 9708602 h 12192000"/>
              <a:gd name="connsiteX74" fmla="*/ 744538 w 885825"/>
              <a:gd name="connsiteY74" fmla="*/ 9754640 h 12192000"/>
              <a:gd name="connsiteX75" fmla="*/ 760413 w 885825"/>
              <a:gd name="connsiteY75" fmla="*/ 9795914 h 12192000"/>
              <a:gd name="connsiteX76" fmla="*/ 779463 w 885825"/>
              <a:gd name="connsiteY76" fmla="*/ 9832428 h 12192000"/>
              <a:gd name="connsiteX77" fmla="*/ 817563 w 885825"/>
              <a:gd name="connsiteY77" fmla="*/ 9908628 h 12192000"/>
              <a:gd name="connsiteX78" fmla="*/ 833438 w 885825"/>
              <a:gd name="connsiteY78" fmla="*/ 9945140 h 12192000"/>
              <a:gd name="connsiteX79" fmla="*/ 849313 w 885825"/>
              <a:gd name="connsiteY79" fmla="*/ 9986414 h 12192000"/>
              <a:gd name="connsiteX80" fmla="*/ 865188 w 885825"/>
              <a:gd name="connsiteY80" fmla="*/ 10032452 h 12192000"/>
              <a:gd name="connsiteX81" fmla="*/ 876300 w 885825"/>
              <a:gd name="connsiteY81" fmla="*/ 10084840 h 12192000"/>
              <a:gd name="connsiteX82" fmla="*/ 882650 w 885825"/>
              <a:gd name="connsiteY82" fmla="*/ 10145164 h 12192000"/>
              <a:gd name="connsiteX83" fmla="*/ 885825 w 885825"/>
              <a:gd name="connsiteY83" fmla="*/ 10213428 h 12192000"/>
              <a:gd name="connsiteX84" fmla="*/ 882650 w 885825"/>
              <a:gd name="connsiteY84" fmla="*/ 10281690 h 12192000"/>
              <a:gd name="connsiteX85" fmla="*/ 876300 w 885825"/>
              <a:gd name="connsiteY85" fmla="*/ 10342014 h 12192000"/>
              <a:gd name="connsiteX86" fmla="*/ 865188 w 885825"/>
              <a:gd name="connsiteY86" fmla="*/ 10394402 h 12192000"/>
              <a:gd name="connsiteX87" fmla="*/ 849313 w 885825"/>
              <a:gd name="connsiteY87" fmla="*/ 10440440 h 12192000"/>
              <a:gd name="connsiteX88" fmla="*/ 833438 w 885825"/>
              <a:gd name="connsiteY88" fmla="*/ 10481714 h 12192000"/>
              <a:gd name="connsiteX89" fmla="*/ 817563 w 885825"/>
              <a:gd name="connsiteY89" fmla="*/ 10518228 h 12192000"/>
              <a:gd name="connsiteX90" fmla="*/ 798513 w 885825"/>
              <a:gd name="connsiteY90" fmla="*/ 10556328 h 12192000"/>
              <a:gd name="connsiteX91" fmla="*/ 779463 w 885825"/>
              <a:gd name="connsiteY91" fmla="*/ 10594428 h 12192000"/>
              <a:gd name="connsiteX92" fmla="*/ 760413 w 885825"/>
              <a:gd name="connsiteY92" fmla="*/ 10630940 h 12192000"/>
              <a:gd name="connsiteX93" fmla="*/ 744538 w 885825"/>
              <a:gd name="connsiteY93" fmla="*/ 10672214 h 12192000"/>
              <a:gd name="connsiteX94" fmla="*/ 730250 w 885825"/>
              <a:gd name="connsiteY94" fmla="*/ 10718252 h 12192000"/>
              <a:gd name="connsiteX95" fmla="*/ 719138 w 885825"/>
              <a:gd name="connsiteY95" fmla="*/ 10770640 h 12192000"/>
              <a:gd name="connsiteX96" fmla="*/ 711200 w 885825"/>
              <a:gd name="connsiteY96" fmla="*/ 10830964 h 12192000"/>
              <a:gd name="connsiteX97" fmla="*/ 709613 w 885825"/>
              <a:gd name="connsiteY97" fmla="*/ 10899228 h 12192000"/>
              <a:gd name="connsiteX98" fmla="*/ 711200 w 885825"/>
              <a:gd name="connsiteY98" fmla="*/ 10967490 h 12192000"/>
              <a:gd name="connsiteX99" fmla="*/ 719138 w 885825"/>
              <a:gd name="connsiteY99" fmla="*/ 11027814 h 12192000"/>
              <a:gd name="connsiteX100" fmla="*/ 730250 w 885825"/>
              <a:gd name="connsiteY100" fmla="*/ 11080202 h 12192000"/>
              <a:gd name="connsiteX101" fmla="*/ 744538 w 885825"/>
              <a:gd name="connsiteY101" fmla="*/ 11126240 h 12192000"/>
              <a:gd name="connsiteX102" fmla="*/ 760413 w 885825"/>
              <a:gd name="connsiteY102" fmla="*/ 11167514 h 12192000"/>
              <a:gd name="connsiteX103" fmla="*/ 779463 w 885825"/>
              <a:gd name="connsiteY103" fmla="*/ 11204028 h 12192000"/>
              <a:gd name="connsiteX104" fmla="*/ 798513 w 885825"/>
              <a:gd name="connsiteY104" fmla="*/ 11242128 h 12192000"/>
              <a:gd name="connsiteX105" fmla="*/ 817563 w 885825"/>
              <a:gd name="connsiteY105" fmla="*/ 11280228 h 12192000"/>
              <a:gd name="connsiteX106" fmla="*/ 833438 w 885825"/>
              <a:gd name="connsiteY106" fmla="*/ 11316740 h 12192000"/>
              <a:gd name="connsiteX107" fmla="*/ 849313 w 885825"/>
              <a:gd name="connsiteY107" fmla="*/ 11358014 h 12192000"/>
              <a:gd name="connsiteX108" fmla="*/ 865188 w 885825"/>
              <a:gd name="connsiteY108" fmla="*/ 11404052 h 12192000"/>
              <a:gd name="connsiteX109" fmla="*/ 876300 w 885825"/>
              <a:gd name="connsiteY109" fmla="*/ 11456440 h 12192000"/>
              <a:gd name="connsiteX110" fmla="*/ 882650 w 885825"/>
              <a:gd name="connsiteY110" fmla="*/ 11516764 h 12192000"/>
              <a:gd name="connsiteX111" fmla="*/ 885825 w 885825"/>
              <a:gd name="connsiteY111" fmla="*/ 11585028 h 12192000"/>
              <a:gd name="connsiteX112" fmla="*/ 882650 w 885825"/>
              <a:gd name="connsiteY112" fmla="*/ 11653290 h 12192000"/>
              <a:gd name="connsiteX113" fmla="*/ 876300 w 885825"/>
              <a:gd name="connsiteY113" fmla="*/ 11713614 h 12192000"/>
              <a:gd name="connsiteX114" fmla="*/ 865188 w 885825"/>
              <a:gd name="connsiteY114" fmla="*/ 11766002 h 12192000"/>
              <a:gd name="connsiteX115" fmla="*/ 849313 w 885825"/>
              <a:gd name="connsiteY115" fmla="*/ 11812040 h 12192000"/>
              <a:gd name="connsiteX116" fmla="*/ 833438 w 885825"/>
              <a:gd name="connsiteY116" fmla="*/ 11853314 h 12192000"/>
              <a:gd name="connsiteX117" fmla="*/ 817563 w 885825"/>
              <a:gd name="connsiteY117" fmla="*/ 11889828 h 12192000"/>
              <a:gd name="connsiteX118" fmla="*/ 798513 w 885825"/>
              <a:gd name="connsiteY118" fmla="*/ 11927928 h 12192000"/>
              <a:gd name="connsiteX119" fmla="*/ 779463 w 885825"/>
              <a:gd name="connsiteY119" fmla="*/ 11966028 h 12192000"/>
              <a:gd name="connsiteX120" fmla="*/ 760413 w 885825"/>
              <a:gd name="connsiteY120" fmla="*/ 12002540 h 12192000"/>
              <a:gd name="connsiteX121" fmla="*/ 744538 w 885825"/>
              <a:gd name="connsiteY121" fmla="*/ 12043814 h 12192000"/>
              <a:gd name="connsiteX122" fmla="*/ 730250 w 885825"/>
              <a:gd name="connsiteY122" fmla="*/ 12089852 h 12192000"/>
              <a:gd name="connsiteX123" fmla="*/ 719138 w 885825"/>
              <a:gd name="connsiteY123" fmla="*/ 12142240 h 12192000"/>
              <a:gd name="connsiteX124" fmla="*/ 712590 w 885825"/>
              <a:gd name="connsiteY124" fmla="*/ 12192000 h 12192000"/>
              <a:gd name="connsiteX125" fmla="*/ 0 w 885825"/>
              <a:gd name="connsiteY125" fmla="*/ 12192000 h 12192000"/>
              <a:gd name="connsiteX126" fmla="*/ 0 w 885825"/>
              <a:gd name="connsiteY126" fmla="*/ 6779170 h 12192000"/>
              <a:gd name="connsiteX127" fmla="*/ 0 w 885825"/>
              <a:gd name="connsiteY127" fmla="*/ 6779170 h 12192000"/>
              <a:gd name="connsiteX128" fmla="*/ 0 w 885825"/>
              <a:gd name="connsiteY128" fmla="*/ 0 h 12192000"/>
              <a:gd name="connsiteX129" fmla="*/ 712590 w 885825"/>
              <a:gd name="connsiteY129" fmla="*/ 0 h 12192000"/>
              <a:gd name="connsiteX130" fmla="*/ 719137 w 885825"/>
              <a:gd name="connsiteY130" fmla="*/ 49758 h 12192000"/>
              <a:gd name="connsiteX131" fmla="*/ 730249 w 885825"/>
              <a:gd name="connsiteY131" fmla="*/ 102145 h 12192000"/>
              <a:gd name="connsiteX132" fmla="*/ 744537 w 885825"/>
              <a:gd name="connsiteY132" fmla="*/ 148183 h 12192000"/>
              <a:gd name="connsiteX133" fmla="*/ 760412 w 885825"/>
              <a:gd name="connsiteY133" fmla="*/ 189458 h 12192000"/>
              <a:gd name="connsiteX134" fmla="*/ 779462 w 885825"/>
              <a:gd name="connsiteY134" fmla="*/ 225970 h 12192000"/>
              <a:gd name="connsiteX135" fmla="*/ 798512 w 885825"/>
              <a:gd name="connsiteY135" fmla="*/ 264070 h 12192000"/>
              <a:gd name="connsiteX136" fmla="*/ 817562 w 885825"/>
              <a:gd name="connsiteY136" fmla="*/ 302170 h 12192000"/>
              <a:gd name="connsiteX137" fmla="*/ 833437 w 885825"/>
              <a:gd name="connsiteY137" fmla="*/ 338683 h 12192000"/>
              <a:gd name="connsiteX138" fmla="*/ 849312 w 885825"/>
              <a:gd name="connsiteY138" fmla="*/ 379958 h 12192000"/>
              <a:gd name="connsiteX139" fmla="*/ 865187 w 885825"/>
              <a:gd name="connsiteY139" fmla="*/ 425995 h 12192000"/>
              <a:gd name="connsiteX140" fmla="*/ 876299 w 885825"/>
              <a:gd name="connsiteY140" fmla="*/ 478383 h 12192000"/>
              <a:gd name="connsiteX141" fmla="*/ 882649 w 885825"/>
              <a:gd name="connsiteY141" fmla="*/ 538708 h 12192000"/>
              <a:gd name="connsiteX142" fmla="*/ 885824 w 885825"/>
              <a:gd name="connsiteY142" fmla="*/ 606970 h 12192000"/>
              <a:gd name="connsiteX143" fmla="*/ 882649 w 885825"/>
              <a:gd name="connsiteY143" fmla="*/ 675233 h 12192000"/>
              <a:gd name="connsiteX144" fmla="*/ 876299 w 885825"/>
              <a:gd name="connsiteY144" fmla="*/ 735558 h 12192000"/>
              <a:gd name="connsiteX145" fmla="*/ 865187 w 885825"/>
              <a:gd name="connsiteY145" fmla="*/ 787945 h 12192000"/>
              <a:gd name="connsiteX146" fmla="*/ 849312 w 885825"/>
              <a:gd name="connsiteY146" fmla="*/ 833983 h 12192000"/>
              <a:gd name="connsiteX147" fmla="*/ 833437 w 885825"/>
              <a:gd name="connsiteY147" fmla="*/ 875258 h 12192000"/>
              <a:gd name="connsiteX148" fmla="*/ 817562 w 885825"/>
              <a:gd name="connsiteY148" fmla="*/ 911770 h 12192000"/>
              <a:gd name="connsiteX149" fmla="*/ 798512 w 885825"/>
              <a:gd name="connsiteY149" fmla="*/ 949870 h 12192000"/>
              <a:gd name="connsiteX150" fmla="*/ 779462 w 885825"/>
              <a:gd name="connsiteY150" fmla="*/ 987970 h 12192000"/>
              <a:gd name="connsiteX151" fmla="*/ 760412 w 885825"/>
              <a:gd name="connsiteY151" fmla="*/ 1024483 h 12192000"/>
              <a:gd name="connsiteX152" fmla="*/ 744537 w 885825"/>
              <a:gd name="connsiteY152" fmla="*/ 1065758 h 12192000"/>
              <a:gd name="connsiteX153" fmla="*/ 730249 w 885825"/>
              <a:gd name="connsiteY153" fmla="*/ 1111795 h 12192000"/>
              <a:gd name="connsiteX154" fmla="*/ 719137 w 885825"/>
              <a:gd name="connsiteY154" fmla="*/ 1164183 h 12192000"/>
              <a:gd name="connsiteX155" fmla="*/ 711199 w 885825"/>
              <a:gd name="connsiteY155" fmla="*/ 1224508 h 12192000"/>
              <a:gd name="connsiteX156" fmla="*/ 709612 w 885825"/>
              <a:gd name="connsiteY156" fmla="*/ 1292770 h 12192000"/>
              <a:gd name="connsiteX157" fmla="*/ 711199 w 885825"/>
              <a:gd name="connsiteY157" fmla="*/ 1361033 h 12192000"/>
              <a:gd name="connsiteX158" fmla="*/ 719137 w 885825"/>
              <a:gd name="connsiteY158" fmla="*/ 1421358 h 12192000"/>
              <a:gd name="connsiteX159" fmla="*/ 730249 w 885825"/>
              <a:gd name="connsiteY159" fmla="*/ 1473745 h 12192000"/>
              <a:gd name="connsiteX160" fmla="*/ 744537 w 885825"/>
              <a:gd name="connsiteY160" fmla="*/ 1519783 h 12192000"/>
              <a:gd name="connsiteX161" fmla="*/ 760412 w 885825"/>
              <a:gd name="connsiteY161" fmla="*/ 1561058 h 12192000"/>
              <a:gd name="connsiteX162" fmla="*/ 779462 w 885825"/>
              <a:gd name="connsiteY162" fmla="*/ 1597570 h 12192000"/>
              <a:gd name="connsiteX163" fmla="*/ 798512 w 885825"/>
              <a:gd name="connsiteY163" fmla="*/ 1635670 h 12192000"/>
              <a:gd name="connsiteX164" fmla="*/ 817562 w 885825"/>
              <a:gd name="connsiteY164" fmla="*/ 1673770 h 12192000"/>
              <a:gd name="connsiteX165" fmla="*/ 833437 w 885825"/>
              <a:gd name="connsiteY165" fmla="*/ 1710283 h 12192000"/>
              <a:gd name="connsiteX166" fmla="*/ 849312 w 885825"/>
              <a:gd name="connsiteY166" fmla="*/ 1751558 h 12192000"/>
              <a:gd name="connsiteX167" fmla="*/ 865187 w 885825"/>
              <a:gd name="connsiteY167" fmla="*/ 1797595 h 12192000"/>
              <a:gd name="connsiteX168" fmla="*/ 876299 w 885825"/>
              <a:gd name="connsiteY168" fmla="*/ 1849983 h 12192000"/>
              <a:gd name="connsiteX169" fmla="*/ 882649 w 885825"/>
              <a:gd name="connsiteY169" fmla="*/ 1910308 h 12192000"/>
              <a:gd name="connsiteX170" fmla="*/ 885824 w 885825"/>
              <a:gd name="connsiteY170" fmla="*/ 1978570 h 12192000"/>
              <a:gd name="connsiteX171" fmla="*/ 882649 w 885825"/>
              <a:gd name="connsiteY171" fmla="*/ 2046833 h 12192000"/>
              <a:gd name="connsiteX172" fmla="*/ 876299 w 885825"/>
              <a:gd name="connsiteY172" fmla="*/ 2107158 h 12192000"/>
              <a:gd name="connsiteX173" fmla="*/ 865187 w 885825"/>
              <a:gd name="connsiteY173" fmla="*/ 2159545 h 12192000"/>
              <a:gd name="connsiteX174" fmla="*/ 849312 w 885825"/>
              <a:gd name="connsiteY174" fmla="*/ 2205583 h 12192000"/>
              <a:gd name="connsiteX175" fmla="*/ 833437 w 885825"/>
              <a:gd name="connsiteY175" fmla="*/ 2246858 h 12192000"/>
              <a:gd name="connsiteX176" fmla="*/ 817562 w 885825"/>
              <a:gd name="connsiteY176" fmla="*/ 2283370 h 12192000"/>
              <a:gd name="connsiteX177" fmla="*/ 798512 w 885825"/>
              <a:gd name="connsiteY177" fmla="*/ 2321470 h 12192000"/>
              <a:gd name="connsiteX178" fmla="*/ 779462 w 885825"/>
              <a:gd name="connsiteY178" fmla="*/ 2359570 h 12192000"/>
              <a:gd name="connsiteX179" fmla="*/ 760412 w 885825"/>
              <a:gd name="connsiteY179" fmla="*/ 2396083 h 12192000"/>
              <a:gd name="connsiteX180" fmla="*/ 744537 w 885825"/>
              <a:gd name="connsiteY180" fmla="*/ 2437358 h 12192000"/>
              <a:gd name="connsiteX181" fmla="*/ 730249 w 885825"/>
              <a:gd name="connsiteY181" fmla="*/ 2483395 h 12192000"/>
              <a:gd name="connsiteX182" fmla="*/ 719137 w 885825"/>
              <a:gd name="connsiteY182" fmla="*/ 2535782 h 12192000"/>
              <a:gd name="connsiteX183" fmla="*/ 711199 w 885825"/>
              <a:gd name="connsiteY183" fmla="*/ 2596108 h 12192000"/>
              <a:gd name="connsiteX184" fmla="*/ 709612 w 885825"/>
              <a:gd name="connsiteY184" fmla="*/ 2664370 h 12192000"/>
              <a:gd name="connsiteX185" fmla="*/ 711199 w 885825"/>
              <a:gd name="connsiteY185" fmla="*/ 2732633 h 12192000"/>
              <a:gd name="connsiteX186" fmla="*/ 719137 w 885825"/>
              <a:gd name="connsiteY186" fmla="*/ 2792958 h 12192000"/>
              <a:gd name="connsiteX187" fmla="*/ 730249 w 885825"/>
              <a:gd name="connsiteY187" fmla="*/ 2845345 h 12192000"/>
              <a:gd name="connsiteX188" fmla="*/ 744537 w 885825"/>
              <a:gd name="connsiteY188" fmla="*/ 2891383 h 12192000"/>
              <a:gd name="connsiteX189" fmla="*/ 760412 w 885825"/>
              <a:gd name="connsiteY189" fmla="*/ 2932658 h 12192000"/>
              <a:gd name="connsiteX190" fmla="*/ 779462 w 885825"/>
              <a:gd name="connsiteY190" fmla="*/ 2969170 h 12192000"/>
              <a:gd name="connsiteX191" fmla="*/ 798512 w 885825"/>
              <a:gd name="connsiteY191" fmla="*/ 3007270 h 12192000"/>
              <a:gd name="connsiteX192" fmla="*/ 817562 w 885825"/>
              <a:gd name="connsiteY192" fmla="*/ 3045370 h 12192000"/>
              <a:gd name="connsiteX193" fmla="*/ 833437 w 885825"/>
              <a:gd name="connsiteY193" fmla="*/ 3081883 h 12192000"/>
              <a:gd name="connsiteX194" fmla="*/ 849312 w 885825"/>
              <a:gd name="connsiteY194" fmla="*/ 3123158 h 12192000"/>
              <a:gd name="connsiteX195" fmla="*/ 865187 w 885825"/>
              <a:gd name="connsiteY195" fmla="*/ 3169195 h 12192000"/>
              <a:gd name="connsiteX196" fmla="*/ 876299 w 885825"/>
              <a:gd name="connsiteY196" fmla="*/ 3221583 h 12192000"/>
              <a:gd name="connsiteX197" fmla="*/ 882649 w 885825"/>
              <a:gd name="connsiteY197" fmla="*/ 3281908 h 12192000"/>
              <a:gd name="connsiteX198" fmla="*/ 885824 w 885825"/>
              <a:gd name="connsiteY198" fmla="*/ 3348582 h 12192000"/>
              <a:gd name="connsiteX199" fmla="*/ 882649 w 885825"/>
              <a:gd name="connsiteY199" fmla="*/ 3418433 h 12192000"/>
              <a:gd name="connsiteX200" fmla="*/ 876299 w 885825"/>
              <a:gd name="connsiteY200" fmla="*/ 3478758 h 12192000"/>
              <a:gd name="connsiteX201" fmla="*/ 865187 w 885825"/>
              <a:gd name="connsiteY201" fmla="*/ 3531145 h 12192000"/>
              <a:gd name="connsiteX202" fmla="*/ 849312 w 885825"/>
              <a:gd name="connsiteY202" fmla="*/ 3577183 h 12192000"/>
              <a:gd name="connsiteX203" fmla="*/ 833437 w 885825"/>
              <a:gd name="connsiteY203" fmla="*/ 3618458 h 12192000"/>
              <a:gd name="connsiteX204" fmla="*/ 817562 w 885825"/>
              <a:gd name="connsiteY204" fmla="*/ 3654970 h 12192000"/>
              <a:gd name="connsiteX205" fmla="*/ 798512 w 885825"/>
              <a:gd name="connsiteY205" fmla="*/ 3693070 h 12192000"/>
              <a:gd name="connsiteX206" fmla="*/ 779462 w 885825"/>
              <a:gd name="connsiteY206" fmla="*/ 3731170 h 12192000"/>
              <a:gd name="connsiteX207" fmla="*/ 760412 w 885825"/>
              <a:gd name="connsiteY207" fmla="*/ 3767683 h 12192000"/>
              <a:gd name="connsiteX208" fmla="*/ 744537 w 885825"/>
              <a:gd name="connsiteY208" fmla="*/ 3808958 h 12192000"/>
              <a:gd name="connsiteX209" fmla="*/ 730249 w 885825"/>
              <a:gd name="connsiteY209" fmla="*/ 3854995 h 12192000"/>
              <a:gd name="connsiteX210" fmla="*/ 719137 w 885825"/>
              <a:gd name="connsiteY210" fmla="*/ 3907383 h 12192000"/>
              <a:gd name="connsiteX211" fmla="*/ 711199 w 885825"/>
              <a:gd name="connsiteY211" fmla="*/ 3967708 h 12192000"/>
              <a:gd name="connsiteX212" fmla="*/ 709612 w 885825"/>
              <a:gd name="connsiteY212" fmla="*/ 4035970 h 12192000"/>
              <a:gd name="connsiteX213" fmla="*/ 711199 w 885825"/>
              <a:gd name="connsiteY213" fmla="*/ 4104233 h 12192000"/>
              <a:gd name="connsiteX214" fmla="*/ 719137 w 885825"/>
              <a:gd name="connsiteY214" fmla="*/ 4164557 h 12192000"/>
              <a:gd name="connsiteX215" fmla="*/ 730249 w 885825"/>
              <a:gd name="connsiteY215" fmla="*/ 4216946 h 12192000"/>
              <a:gd name="connsiteX216" fmla="*/ 744537 w 885825"/>
              <a:gd name="connsiteY216" fmla="*/ 4262982 h 12192000"/>
              <a:gd name="connsiteX217" fmla="*/ 760412 w 885825"/>
              <a:gd name="connsiteY217" fmla="*/ 4304258 h 12192000"/>
              <a:gd name="connsiteX218" fmla="*/ 779462 w 885825"/>
              <a:gd name="connsiteY218" fmla="*/ 4340770 h 12192000"/>
              <a:gd name="connsiteX219" fmla="*/ 817562 w 885825"/>
              <a:gd name="connsiteY219" fmla="*/ 4416970 h 12192000"/>
              <a:gd name="connsiteX220" fmla="*/ 833437 w 885825"/>
              <a:gd name="connsiteY220" fmla="*/ 4453483 h 12192000"/>
              <a:gd name="connsiteX221" fmla="*/ 849312 w 885825"/>
              <a:gd name="connsiteY221" fmla="*/ 4494758 h 12192000"/>
              <a:gd name="connsiteX222" fmla="*/ 865187 w 885825"/>
              <a:gd name="connsiteY222" fmla="*/ 4540795 h 12192000"/>
              <a:gd name="connsiteX223" fmla="*/ 876299 w 885825"/>
              <a:gd name="connsiteY223" fmla="*/ 4593183 h 12192000"/>
              <a:gd name="connsiteX224" fmla="*/ 882649 w 885825"/>
              <a:gd name="connsiteY224" fmla="*/ 4653508 h 12192000"/>
              <a:gd name="connsiteX225" fmla="*/ 885824 w 885825"/>
              <a:gd name="connsiteY225" fmla="*/ 4721770 h 12192000"/>
              <a:gd name="connsiteX226" fmla="*/ 882649 w 885825"/>
              <a:gd name="connsiteY226" fmla="*/ 4790033 h 12192000"/>
              <a:gd name="connsiteX227" fmla="*/ 876299 w 885825"/>
              <a:gd name="connsiteY227" fmla="*/ 4850357 h 12192000"/>
              <a:gd name="connsiteX228" fmla="*/ 865187 w 885825"/>
              <a:gd name="connsiteY228" fmla="*/ 4902746 h 12192000"/>
              <a:gd name="connsiteX229" fmla="*/ 849312 w 885825"/>
              <a:gd name="connsiteY229" fmla="*/ 4948782 h 12192000"/>
              <a:gd name="connsiteX230" fmla="*/ 833437 w 885825"/>
              <a:gd name="connsiteY230" fmla="*/ 4990057 h 12192000"/>
              <a:gd name="connsiteX231" fmla="*/ 817562 w 885825"/>
              <a:gd name="connsiteY231" fmla="*/ 5026570 h 12192000"/>
              <a:gd name="connsiteX232" fmla="*/ 798512 w 885825"/>
              <a:gd name="connsiteY232" fmla="*/ 5064670 h 12192000"/>
              <a:gd name="connsiteX233" fmla="*/ 779462 w 885825"/>
              <a:gd name="connsiteY233" fmla="*/ 5102770 h 12192000"/>
              <a:gd name="connsiteX234" fmla="*/ 760412 w 885825"/>
              <a:gd name="connsiteY234" fmla="*/ 5139283 h 12192000"/>
              <a:gd name="connsiteX235" fmla="*/ 744537 w 885825"/>
              <a:gd name="connsiteY235" fmla="*/ 5180558 h 12192000"/>
              <a:gd name="connsiteX236" fmla="*/ 730249 w 885825"/>
              <a:gd name="connsiteY236" fmla="*/ 5226595 h 12192000"/>
              <a:gd name="connsiteX237" fmla="*/ 719137 w 885825"/>
              <a:gd name="connsiteY237" fmla="*/ 5278983 h 12192000"/>
              <a:gd name="connsiteX238" fmla="*/ 711199 w 885825"/>
              <a:gd name="connsiteY238" fmla="*/ 5339307 h 12192000"/>
              <a:gd name="connsiteX239" fmla="*/ 709612 w 885825"/>
              <a:gd name="connsiteY239" fmla="*/ 5407570 h 12192000"/>
              <a:gd name="connsiteX240" fmla="*/ 711199 w 885825"/>
              <a:gd name="connsiteY240" fmla="*/ 5475833 h 12192000"/>
              <a:gd name="connsiteX241" fmla="*/ 719137 w 885825"/>
              <a:gd name="connsiteY241" fmla="*/ 5536158 h 12192000"/>
              <a:gd name="connsiteX242" fmla="*/ 730249 w 885825"/>
              <a:gd name="connsiteY242" fmla="*/ 5588545 h 12192000"/>
              <a:gd name="connsiteX243" fmla="*/ 744537 w 885825"/>
              <a:gd name="connsiteY243" fmla="*/ 5634583 h 12192000"/>
              <a:gd name="connsiteX244" fmla="*/ 760412 w 885825"/>
              <a:gd name="connsiteY244" fmla="*/ 5675858 h 12192000"/>
              <a:gd name="connsiteX245" fmla="*/ 779462 w 885825"/>
              <a:gd name="connsiteY245" fmla="*/ 5712371 h 12192000"/>
              <a:gd name="connsiteX246" fmla="*/ 798512 w 885825"/>
              <a:gd name="connsiteY246" fmla="*/ 5750471 h 12192000"/>
              <a:gd name="connsiteX247" fmla="*/ 817562 w 885825"/>
              <a:gd name="connsiteY247" fmla="*/ 5788571 h 12192000"/>
              <a:gd name="connsiteX248" fmla="*/ 833437 w 885825"/>
              <a:gd name="connsiteY248" fmla="*/ 5825083 h 12192000"/>
              <a:gd name="connsiteX249" fmla="*/ 849312 w 885825"/>
              <a:gd name="connsiteY249" fmla="*/ 5866358 h 12192000"/>
              <a:gd name="connsiteX250" fmla="*/ 865187 w 885825"/>
              <a:gd name="connsiteY250" fmla="*/ 5912395 h 12192000"/>
              <a:gd name="connsiteX251" fmla="*/ 876299 w 885825"/>
              <a:gd name="connsiteY251" fmla="*/ 5964783 h 12192000"/>
              <a:gd name="connsiteX252" fmla="*/ 882649 w 885825"/>
              <a:gd name="connsiteY252" fmla="*/ 6025108 h 12192000"/>
              <a:gd name="connsiteX253" fmla="*/ 885824 w 885825"/>
              <a:gd name="connsiteY253" fmla="*/ 6093370 h 12192000"/>
              <a:gd name="connsiteX254" fmla="*/ 885703 w 885825"/>
              <a:gd name="connsiteY254" fmla="*/ 6095988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885825" h="12192000">
                <a:moveTo>
                  <a:pt x="885825" y="6098626"/>
                </a:moveTo>
                <a:lnTo>
                  <a:pt x="882650" y="6166889"/>
                </a:lnTo>
                <a:lnTo>
                  <a:pt x="876300" y="6227214"/>
                </a:lnTo>
                <a:lnTo>
                  <a:pt x="865188" y="6279601"/>
                </a:lnTo>
                <a:lnTo>
                  <a:pt x="849313" y="6325639"/>
                </a:lnTo>
                <a:lnTo>
                  <a:pt x="833438" y="6366914"/>
                </a:lnTo>
                <a:lnTo>
                  <a:pt x="817563" y="6403426"/>
                </a:lnTo>
                <a:lnTo>
                  <a:pt x="798513" y="6441526"/>
                </a:lnTo>
                <a:lnTo>
                  <a:pt x="779463" y="6479626"/>
                </a:lnTo>
                <a:lnTo>
                  <a:pt x="760413" y="6516139"/>
                </a:lnTo>
                <a:lnTo>
                  <a:pt x="744538" y="6557414"/>
                </a:lnTo>
                <a:lnTo>
                  <a:pt x="730250" y="6603451"/>
                </a:lnTo>
                <a:lnTo>
                  <a:pt x="719138" y="6655839"/>
                </a:lnTo>
                <a:lnTo>
                  <a:pt x="711200" y="6716164"/>
                </a:lnTo>
                <a:lnTo>
                  <a:pt x="709613" y="6784426"/>
                </a:lnTo>
                <a:lnTo>
                  <a:pt x="711200" y="6852689"/>
                </a:lnTo>
                <a:lnTo>
                  <a:pt x="719138" y="6913014"/>
                </a:lnTo>
                <a:lnTo>
                  <a:pt x="730250" y="6965401"/>
                </a:lnTo>
                <a:lnTo>
                  <a:pt x="744538" y="7011439"/>
                </a:lnTo>
                <a:lnTo>
                  <a:pt x="760413" y="7052714"/>
                </a:lnTo>
                <a:lnTo>
                  <a:pt x="779463" y="7089226"/>
                </a:lnTo>
                <a:lnTo>
                  <a:pt x="798513" y="7127326"/>
                </a:lnTo>
                <a:lnTo>
                  <a:pt x="817563" y="7165426"/>
                </a:lnTo>
                <a:lnTo>
                  <a:pt x="833438" y="7201939"/>
                </a:lnTo>
                <a:lnTo>
                  <a:pt x="849313" y="7243214"/>
                </a:lnTo>
                <a:lnTo>
                  <a:pt x="865188" y="7289251"/>
                </a:lnTo>
                <a:lnTo>
                  <a:pt x="876300" y="7341639"/>
                </a:lnTo>
                <a:lnTo>
                  <a:pt x="882650" y="7401964"/>
                </a:lnTo>
                <a:lnTo>
                  <a:pt x="885825" y="7470226"/>
                </a:lnTo>
                <a:lnTo>
                  <a:pt x="882650" y="7538489"/>
                </a:lnTo>
                <a:lnTo>
                  <a:pt x="876300" y="7598814"/>
                </a:lnTo>
                <a:lnTo>
                  <a:pt x="865188" y="7651201"/>
                </a:lnTo>
                <a:lnTo>
                  <a:pt x="849313" y="7697239"/>
                </a:lnTo>
                <a:lnTo>
                  <a:pt x="833438" y="7738514"/>
                </a:lnTo>
                <a:lnTo>
                  <a:pt x="817563" y="7775026"/>
                </a:lnTo>
                <a:lnTo>
                  <a:pt x="798513" y="7813126"/>
                </a:lnTo>
                <a:lnTo>
                  <a:pt x="779463" y="7851226"/>
                </a:lnTo>
                <a:lnTo>
                  <a:pt x="760413" y="7887739"/>
                </a:lnTo>
                <a:lnTo>
                  <a:pt x="744538" y="7929014"/>
                </a:lnTo>
                <a:lnTo>
                  <a:pt x="730250" y="7975051"/>
                </a:lnTo>
                <a:lnTo>
                  <a:pt x="719138" y="8027439"/>
                </a:lnTo>
                <a:lnTo>
                  <a:pt x="711200" y="8087764"/>
                </a:lnTo>
                <a:lnTo>
                  <a:pt x="709613" y="8156026"/>
                </a:lnTo>
                <a:lnTo>
                  <a:pt x="711200" y="8224289"/>
                </a:lnTo>
                <a:lnTo>
                  <a:pt x="719138" y="8284614"/>
                </a:lnTo>
                <a:lnTo>
                  <a:pt x="730250" y="8337001"/>
                </a:lnTo>
                <a:lnTo>
                  <a:pt x="744538" y="8383039"/>
                </a:lnTo>
                <a:lnTo>
                  <a:pt x="760413" y="8424314"/>
                </a:lnTo>
                <a:lnTo>
                  <a:pt x="779463" y="8460826"/>
                </a:lnTo>
                <a:lnTo>
                  <a:pt x="798513" y="8498926"/>
                </a:lnTo>
                <a:lnTo>
                  <a:pt x="817563" y="8537026"/>
                </a:lnTo>
                <a:lnTo>
                  <a:pt x="833438" y="8573540"/>
                </a:lnTo>
                <a:lnTo>
                  <a:pt x="849313" y="8614814"/>
                </a:lnTo>
                <a:lnTo>
                  <a:pt x="865188" y="8660852"/>
                </a:lnTo>
                <a:lnTo>
                  <a:pt x="876300" y="8713240"/>
                </a:lnTo>
                <a:lnTo>
                  <a:pt x="882650" y="8773564"/>
                </a:lnTo>
                <a:lnTo>
                  <a:pt x="885825" y="8840240"/>
                </a:lnTo>
                <a:lnTo>
                  <a:pt x="882650" y="8910090"/>
                </a:lnTo>
                <a:lnTo>
                  <a:pt x="876300" y="8970414"/>
                </a:lnTo>
                <a:lnTo>
                  <a:pt x="865188" y="9022802"/>
                </a:lnTo>
                <a:lnTo>
                  <a:pt x="849313" y="9068840"/>
                </a:lnTo>
                <a:lnTo>
                  <a:pt x="833438" y="9110114"/>
                </a:lnTo>
                <a:lnTo>
                  <a:pt x="817563" y="9146628"/>
                </a:lnTo>
                <a:lnTo>
                  <a:pt x="798513" y="9184728"/>
                </a:lnTo>
                <a:lnTo>
                  <a:pt x="779463" y="9222828"/>
                </a:lnTo>
                <a:lnTo>
                  <a:pt x="760413" y="9259340"/>
                </a:lnTo>
                <a:lnTo>
                  <a:pt x="744538" y="9300614"/>
                </a:lnTo>
                <a:lnTo>
                  <a:pt x="730250" y="9346652"/>
                </a:lnTo>
                <a:lnTo>
                  <a:pt x="719138" y="9399040"/>
                </a:lnTo>
                <a:lnTo>
                  <a:pt x="711200" y="9459364"/>
                </a:lnTo>
                <a:lnTo>
                  <a:pt x="709613" y="9527628"/>
                </a:lnTo>
                <a:lnTo>
                  <a:pt x="711200" y="9595890"/>
                </a:lnTo>
                <a:lnTo>
                  <a:pt x="719138" y="9656214"/>
                </a:lnTo>
                <a:lnTo>
                  <a:pt x="730250" y="9708602"/>
                </a:lnTo>
                <a:lnTo>
                  <a:pt x="744538" y="9754640"/>
                </a:lnTo>
                <a:lnTo>
                  <a:pt x="760413" y="9795914"/>
                </a:lnTo>
                <a:lnTo>
                  <a:pt x="779463" y="9832428"/>
                </a:lnTo>
                <a:lnTo>
                  <a:pt x="817563" y="9908628"/>
                </a:lnTo>
                <a:lnTo>
                  <a:pt x="833438" y="9945140"/>
                </a:lnTo>
                <a:lnTo>
                  <a:pt x="849313" y="9986414"/>
                </a:lnTo>
                <a:lnTo>
                  <a:pt x="865188" y="10032452"/>
                </a:lnTo>
                <a:lnTo>
                  <a:pt x="876300" y="10084840"/>
                </a:lnTo>
                <a:lnTo>
                  <a:pt x="882650" y="10145164"/>
                </a:lnTo>
                <a:lnTo>
                  <a:pt x="885825" y="10213428"/>
                </a:lnTo>
                <a:lnTo>
                  <a:pt x="882650" y="10281690"/>
                </a:lnTo>
                <a:lnTo>
                  <a:pt x="876300" y="10342014"/>
                </a:lnTo>
                <a:lnTo>
                  <a:pt x="865188" y="10394402"/>
                </a:lnTo>
                <a:lnTo>
                  <a:pt x="849313" y="10440440"/>
                </a:lnTo>
                <a:lnTo>
                  <a:pt x="833438" y="10481714"/>
                </a:lnTo>
                <a:lnTo>
                  <a:pt x="817563" y="10518228"/>
                </a:lnTo>
                <a:lnTo>
                  <a:pt x="798513" y="10556328"/>
                </a:lnTo>
                <a:lnTo>
                  <a:pt x="779463" y="10594428"/>
                </a:lnTo>
                <a:lnTo>
                  <a:pt x="760413" y="10630940"/>
                </a:lnTo>
                <a:lnTo>
                  <a:pt x="744538" y="10672214"/>
                </a:lnTo>
                <a:lnTo>
                  <a:pt x="730250" y="10718252"/>
                </a:lnTo>
                <a:lnTo>
                  <a:pt x="719138" y="10770640"/>
                </a:lnTo>
                <a:lnTo>
                  <a:pt x="711200" y="10830964"/>
                </a:lnTo>
                <a:lnTo>
                  <a:pt x="709613" y="10899228"/>
                </a:lnTo>
                <a:lnTo>
                  <a:pt x="711200" y="10967490"/>
                </a:lnTo>
                <a:lnTo>
                  <a:pt x="719138" y="11027814"/>
                </a:lnTo>
                <a:lnTo>
                  <a:pt x="730250" y="11080202"/>
                </a:lnTo>
                <a:lnTo>
                  <a:pt x="744538" y="11126240"/>
                </a:lnTo>
                <a:lnTo>
                  <a:pt x="760413" y="11167514"/>
                </a:lnTo>
                <a:lnTo>
                  <a:pt x="779463" y="11204028"/>
                </a:lnTo>
                <a:lnTo>
                  <a:pt x="798513" y="11242128"/>
                </a:lnTo>
                <a:lnTo>
                  <a:pt x="817563" y="11280228"/>
                </a:lnTo>
                <a:lnTo>
                  <a:pt x="833438" y="11316740"/>
                </a:lnTo>
                <a:lnTo>
                  <a:pt x="849313" y="11358014"/>
                </a:lnTo>
                <a:lnTo>
                  <a:pt x="865188" y="11404052"/>
                </a:lnTo>
                <a:lnTo>
                  <a:pt x="876300" y="11456440"/>
                </a:lnTo>
                <a:lnTo>
                  <a:pt x="882650" y="11516764"/>
                </a:lnTo>
                <a:lnTo>
                  <a:pt x="885825" y="11585028"/>
                </a:lnTo>
                <a:lnTo>
                  <a:pt x="882650" y="11653290"/>
                </a:lnTo>
                <a:lnTo>
                  <a:pt x="876300" y="11713614"/>
                </a:lnTo>
                <a:lnTo>
                  <a:pt x="865188" y="11766002"/>
                </a:lnTo>
                <a:lnTo>
                  <a:pt x="849313" y="11812040"/>
                </a:lnTo>
                <a:lnTo>
                  <a:pt x="833438" y="11853314"/>
                </a:lnTo>
                <a:lnTo>
                  <a:pt x="817563" y="11889828"/>
                </a:lnTo>
                <a:lnTo>
                  <a:pt x="798513" y="11927928"/>
                </a:lnTo>
                <a:lnTo>
                  <a:pt x="779463" y="11966028"/>
                </a:lnTo>
                <a:lnTo>
                  <a:pt x="760413" y="12002540"/>
                </a:lnTo>
                <a:lnTo>
                  <a:pt x="744538" y="12043814"/>
                </a:lnTo>
                <a:lnTo>
                  <a:pt x="730250" y="12089852"/>
                </a:lnTo>
                <a:lnTo>
                  <a:pt x="719138" y="12142240"/>
                </a:lnTo>
                <a:lnTo>
                  <a:pt x="712590" y="12192000"/>
                </a:lnTo>
                <a:lnTo>
                  <a:pt x="0" y="12192000"/>
                </a:lnTo>
                <a:lnTo>
                  <a:pt x="0" y="6779170"/>
                </a:lnTo>
                <a:lnTo>
                  <a:pt x="0" y="6779170"/>
                </a:lnTo>
                <a:lnTo>
                  <a:pt x="0" y="0"/>
                </a:lnTo>
                <a:lnTo>
                  <a:pt x="712590" y="0"/>
                </a:lnTo>
                <a:lnTo>
                  <a:pt x="719137" y="49758"/>
                </a:lnTo>
                <a:lnTo>
                  <a:pt x="730249" y="102145"/>
                </a:lnTo>
                <a:lnTo>
                  <a:pt x="744537" y="148183"/>
                </a:lnTo>
                <a:lnTo>
                  <a:pt x="760412" y="189458"/>
                </a:lnTo>
                <a:lnTo>
                  <a:pt x="779462" y="225970"/>
                </a:lnTo>
                <a:lnTo>
                  <a:pt x="798512" y="264070"/>
                </a:lnTo>
                <a:lnTo>
                  <a:pt x="817562" y="302170"/>
                </a:lnTo>
                <a:lnTo>
                  <a:pt x="833437" y="338683"/>
                </a:lnTo>
                <a:lnTo>
                  <a:pt x="849312" y="379958"/>
                </a:lnTo>
                <a:lnTo>
                  <a:pt x="865187" y="425995"/>
                </a:lnTo>
                <a:lnTo>
                  <a:pt x="876299" y="478383"/>
                </a:lnTo>
                <a:lnTo>
                  <a:pt x="882649" y="538708"/>
                </a:lnTo>
                <a:lnTo>
                  <a:pt x="885824" y="606970"/>
                </a:lnTo>
                <a:lnTo>
                  <a:pt x="882649" y="675233"/>
                </a:lnTo>
                <a:lnTo>
                  <a:pt x="876299" y="735558"/>
                </a:lnTo>
                <a:lnTo>
                  <a:pt x="865187" y="787945"/>
                </a:lnTo>
                <a:lnTo>
                  <a:pt x="849312" y="833983"/>
                </a:lnTo>
                <a:lnTo>
                  <a:pt x="833437" y="875258"/>
                </a:lnTo>
                <a:lnTo>
                  <a:pt x="817562" y="911770"/>
                </a:lnTo>
                <a:lnTo>
                  <a:pt x="798512" y="949870"/>
                </a:lnTo>
                <a:lnTo>
                  <a:pt x="779462" y="987970"/>
                </a:lnTo>
                <a:lnTo>
                  <a:pt x="760412" y="1024483"/>
                </a:lnTo>
                <a:lnTo>
                  <a:pt x="744537" y="1065758"/>
                </a:lnTo>
                <a:lnTo>
                  <a:pt x="730249" y="1111795"/>
                </a:lnTo>
                <a:lnTo>
                  <a:pt x="719137" y="1164183"/>
                </a:lnTo>
                <a:lnTo>
                  <a:pt x="711199" y="1224508"/>
                </a:lnTo>
                <a:lnTo>
                  <a:pt x="709612" y="1292770"/>
                </a:lnTo>
                <a:lnTo>
                  <a:pt x="711199" y="1361033"/>
                </a:lnTo>
                <a:lnTo>
                  <a:pt x="719137" y="1421358"/>
                </a:lnTo>
                <a:lnTo>
                  <a:pt x="730249" y="1473745"/>
                </a:lnTo>
                <a:lnTo>
                  <a:pt x="744537" y="1519783"/>
                </a:lnTo>
                <a:lnTo>
                  <a:pt x="760412" y="1561058"/>
                </a:lnTo>
                <a:lnTo>
                  <a:pt x="779462" y="1597570"/>
                </a:lnTo>
                <a:lnTo>
                  <a:pt x="798512" y="1635670"/>
                </a:lnTo>
                <a:lnTo>
                  <a:pt x="817562" y="1673770"/>
                </a:lnTo>
                <a:lnTo>
                  <a:pt x="833437" y="1710283"/>
                </a:lnTo>
                <a:lnTo>
                  <a:pt x="849312" y="1751558"/>
                </a:lnTo>
                <a:lnTo>
                  <a:pt x="865187" y="1797595"/>
                </a:lnTo>
                <a:lnTo>
                  <a:pt x="876299" y="1849983"/>
                </a:lnTo>
                <a:lnTo>
                  <a:pt x="882649" y="1910308"/>
                </a:lnTo>
                <a:lnTo>
                  <a:pt x="885824" y="1978570"/>
                </a:lnTo>
                <a:lnTo>
                  <a:pt x="882649" y="2046833"/>
                </a:lnTo>
                <a:lnTo>
                  <a:pt x="876299" y="2107158"/>
                </a:lnTo>
                <a:lnTo>
                  <a:pt x="865187" y="2159545"/>
                </a:lnTo>
                <a:lnTo>
                  <a:pt x="849312" y="2205583"/>
                </a:lnTo>
                <a:lnTo>
                  <a:pt x="833437" y="2246858"/>
                </a:lnTo>
                <a:lnTo>
                  <a:pt x="817562" y="2283370"/>
                </a:lnTo>
                <a:lnTo>
                  <a:pt x="798512" y="2321470"/>
                </a:lnTo>
                <a:lnTo>
                  <a:pt x="779462" y="2359570"/>
                </a:lnTo>
                <a:lnTo>
                  <a:pt x="760412" y="2396083"/>
                </a:lnTo>
                <a:lnTo>
                  <a:pt x="744537" y="2437358"/>
                </a:lnTo>
                <a:lnTo>
                  <a:pt x="730249" y="2483395"/>
                </a:lnTo>
                <a:lnTo>
                  <a:pt x="719137" y="2535782"/>
                </a:lnTo>
                <a:lnTo>
                  <a:pt x="711199" y="2596108"/>
                </a:lnTo>
                <a:lnTo>
                  <a:pt x="709612" y="2664370"/>
                </a:lnTo>
                <a:lnTo>
                  <a:pt x="711199" y="2732633"/>
                </a:lnTo>
                <a:lnTo>
                  <a:pt x="719137" y="2792958"/>
                </a:lnTo>
                <a:lnTo>
                  <a:pt x="730249" y="2845345"/>
                </a:lnTo>
                <a:lnTo>
                  <a:pt x="744537" y="2891383"/>
                </a:lnTo>
                <a:lnTo>
                  <a:pt x="760412" y="2932658"/>
                </a:lnTo>
                <a:lnTo>
                  <a:pt x="779462" y="2969170"/>
                </a:lnTo>
                <a:lnTo>
                  <a:pt x="798512" y="3007270"/>
                </a:lnTo>
                <a:lnTo>
                  <a:pt x="817562" y="3045370"/>
                </a:lnTo>
                <a:lnTo>
                  <a:pt x="833437" y="3081883"/>
                </a:lnTo>
                <a:lnTo>
                  <a:pt x="849312" y="3123158"/>
                </a:lnTo>
                <a:lnTo>
                  <a:pt x="865187" y="3169195"/>
                </a:lnTo>
                <a:lnTo>
                  <a:pt x="876299" y="3221583"/>
                </a:lnTo>
                <a:lnTo>
                  <a:pt x="882649" y="3281908"/>
                </a:lnTo>
                <a:lnTo>
                  <a:pt x="885824" y="3348582"/>
                </a:lnTo>
                <a:lnTo>
                  <a:pt x="882649" y="3418433"/>
                </a:lnTo>
                <a:lnTo>
                  <a:pt x="876299" y="3478758"/>
                </a:lnTo>
                <a:lnTo>
                  <a:pt x="865187" y="3531145"/>
                </a:lnTo>
                <a:lnTo>
                  <a:pt x="849312" y="3577183"/>
                </a:lnTo>
                <a:lnTo>
                  <a:pt x="833437" y="3618458"/>
                </a:lnTo>
                <a:lnTo>
                  <a:pt x="817562" y="3654970"/>
                </a:lnTo>
                <a:lnTo>
                  <a:pt x="798512" y="3693070"/>
                </a:lnTo>
                <a:lnTo>
                  <a:pt x="779462" y="3731170"/>
                </a:lnTo>
                <a:lnTo>
                  <a:pt x="760412" y="3767683"/>
                </a:lnTo>
                <a:lnTo>
                  <a:pt x="744537" y="3808958"/>
                </a:lnTo>
                <a:lnTo>
                  <a:pt x="730249" y="3854995"/>
                </a:lnTo>
                <a:lnTo>
                  <a:pt x="719137" y="3907383"/>
                </a:lnTo>
                <a:lnTo>
                  <a:pt x="711199" y="3967708"/>
                </a:lnTo>
                <a:lnTo>
                  <a:pt x="709612" y="4035970"/>
                </a:lnTo>
                <a:lnTo>
                  <a:pt x="711199" y="4104233"/>
                </a:lnTo>
                <a:lnTo>
                  <a:pt x="719137" y="4164557"/>
                </a:lnTo>
                <a:lnTo>
                  <a:pt x="730249" y="4216946"/>
                </a:lnTo>
                <a:lnTo>
                  <a:pt x="744537" y="4262982"/>
                </a:lnTo>
                <a:lnTo>
                  <a:pt x="760412" y="4304258"/>
                </a:lnTo>
                <a:lnTo>
                  <a:pt x="779462" y="4340770"/>
                </a:lnTo>
                <a:lnTo>
                  <a:pt x="817562" y="4416970"/>
                </a:lnTo>
                <a:lnTo>
                  <a:pt x="833437" y="4453483"/>
                </a:lnTo>
                <a:lnTo>
                  <a:pt x="849312" y="4494758"/>
                </a:lnTo>
                <a:lnTo>
                  <a:pt x="865187" y="4540795"/>
                </a:lnTo>
                <a:lnTo>
                  <a:pt x="876299" y="4593183"/>
                </a:lnTo>
                <a:lnTo>
                  <a:pt x="882649" y="4653508"/>
                </a:lnTo>
                <a:lnTo>
                  <a:pt x="885824" y="4721770"/>
                </a:lnTo>
                <a:lnTo>
                  <a:pt x="882649" y="4790033"/>
                </a:lnTo>
                <a:lnTo>
                  <a:pt x="876299" y="4850357"/>
                </a:lnTo>
                <a:lnTo>
                  <a:pt x="865187" y="4902746"/>
                </a:lnTo>
                <a:lnTo>
                  <a:pt x="849312" y="4948782"/>
                </a:lnTo>
                <a:lnTo>
                  <a:pt x="833437" y="4990057"/>
                </a:lnTo>
                <a:lnTo>
                  <a:pt x="817562" y="5026570"/>
                </a:lnTo>
                <a:lnTo>
                  <a:pt x="798512" y="5064670"/>
                </a:lnTo>
                <a:lnTo>
                  <a:pt x="779462" y="5102770"/>
                </a:lnTo>
                <a:lnTo>
                  <a:pt x="760412" y="5139283"/>
                </a:lnTo>
                <a:lnTo>
                  <a:pt x="744537" y="5180558"/>
                </a:lnTo>
                <a:lnTo>
                  <a:pt x="730249" y="5226595"/>
                </a:lnTo>
                <a:lnTo>
                  <a:pt x="719137" y="5278983"/>
                </a:lnTo>
                <a:lnTo>
                  <a:pt x="711199" y="5339307"/>
                </a:lnTo>
                <a:lnTo>
                  <a:pt x="709612" y="5407570"/>
                </a:lnTo>
                <a:lnTo>
                  <a:pt x="711199" y="5475833"/>
                </a:lnTo>
                <a:lnTo>
                  <a:pt x="719137" y="5536158"/>
                </a:lnTo>
                <a:lnTo>
                  <a:pt x="730249" y="5588545"/>
                </a:lnTo>
                <a:lnTo>
                  <a:pt x="744537" y="5634583"/>
                </a:lnTo>
                <a:lnTo>
                  <a:pt x="760412" y="5675858"/>
                </a:lnTo>
                <a:lnTo>
                  <a:pt x="779462" y="5712371"/>
                </a:lnTo>
                <a:lnTo>
                  <a:pt x="798512" y="5750471"/>
                </a:lnTo>
                <a:lnTo>
                  <a:pt x="817562" y="5788571"/>
                </a:lnTo>
                <a:lnTo>
                  <a:pt x="833437" y="5825083"/>
                </a:lnTo>
                <a:lnTo>
                  <a:pt x="849312" y="5866358"/>
                </a:lnTo>
                <a:lnTo>
                  <a:pt x="865187" y="5912395"/>
                </a:lnTo>
                <a:lnTo>
                  <a:pt x="876299" y="5964783"/>
                </a:lnTo>
                <a:lnTo>
                  <a:pt x="882649" y="6025108"/>
                </a:lnTo>
                <a:lnTo>
                  <a:pt x="885824" y="6093370"/>
                </a:lnTo>
                <a:lnTo>
                  <a:pt x="885703" y="6095988"/>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20750221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EDBB0BB-874B-4BE2-A631-42032D03BF1C}" type="slidenum">
              <a:rPr lang="en-US" altLang="es-MX">
                <a:solidFill>
                  <a:srgbClr val="898989"/>
                </a:solidFill>
                <a:latin typeface="Calibri" panose="020F0502020204030204" pitchFamily="34" charset="0"/>
              </a:rPr>
              <a:pPr eaLnBrk="1" hangingPunct="1"/>
              <a:t>30</a:t>
            </a:fld>
            <a:endParaRPr lang="en-US" altLang="es-MX">
              <a:solidFill>
                <a:srgbClr val="898989"/>
              </a:solidFill>
              <a:latin typeface="Calibri" panose="020F0502020204030204" pitchFamily="34" charset="0"/>
            </a:endParaRPr>
          </a:p>
        </p:txBody>
      </p:sp>
      <p:sp>
        <p:nvSpPr>
          <p:cNvPr id="7" name="Rectangle 5"/>
          <p:cNvSpPr>
            <a:spLocks noChangeArrowheads="1"/>
          </p:cNvSpPr>
          <p:nvPr/>
        </p:nvSpPr>
        <p:spPr bwMode="auto">
          <a:xfrm>
            <a:off x="533400" y="1295400"/>
            <a:ext cx="8077200" cy="4114800"/>
          </a:xfrm>
          <a:prstGeom prst="rect">
            <a:avLst/>
          </a:prstGeom>
          <a:noFill/>
          <a:ln w="12700">
            <a:solidFill>
              <a:schemeClr val="accent3">
                <a:lumMod val="75000"/>
              </a:schemeClr>
            </a:solidFill>
            <a:miter lim="800000"/>
            <a:headEnd/>
            <a:tailEnd/>
          </a:ln>
          <a:effectLst/>
        </p:spPr>
        <p:txBody>
          <a:bodyPr lIns="98954" tIns="48608" rIns="98954" bIns="48608"/>
          <a:lstStyle/>
          <a:p>
            <a:pPr fontAlgn="auto">
              <a:spcBef>
                <a:spcPts val="0"/>
              </a:spcBef>
              <a:spcAft>
                <a:spcPts val="0"/>
              </a:spcAft>
              <a:defRPr/>
            </a:pPr>
            <a:r>
              <a:rPr lang="es-PR" sz="2400" dirty="0">
                <a:latin typeface="+mn-lt"/>
              </a:rPr>
              <a:t>Hay tres modelos de inventario que toma en consideración preguntas como: cuánto hay que ordenar, y cuándo tenemos que ordenar.  </a:t>
            </a:r>
          </a:p>
          <a:p>
            <a:pPr fontAlgn="auto">
              <a:spcBef>
                <a:spcPts val="0"/>
              </a:spcBef>
              <a:spcAft>
                <a:spcPts val="0"/>
              </a:spcAft>
              <a:defRPr/>
            </a:pPr>
            <a:endParaRPr lang="en-US" sz="2400" dirty="0">
              <a:latin typeface="+mn-lt"/>
            </a:endParaRPr>
          </a:p>
          <a:p>
            <a:pPr marL="457200" indent="-457200" fontAlgn="auto">
              <a:spcBef>
                <a:spcPts val="0"/>
              </a:spcBef>
              <a:spcAft>
                <a:spcPts val="0"/>
              </a:spcAft>
              <a:buFont typeface="+mj-lt"/>
              <a:buAutoNum type="arabicPeriod"/>
              <a:defRPr/>
            </a:pPr>
            <a:r>
              <a:rPr lang="es-PR" sz="2400" dirty="0">
                <a:latin typeface="+mn-lt"/>
              </a:rPr>
              <a:t>Modelo “EOQ” o la cantidad básica económica de pedido.</a:t>
            </a:r>
          </a:p>
          <a:p>
            <a:pPr marL="457200" indent="-457200" fontAlgn="auto">
              <a:spcBef>
                <a:spcPts val="0"/>
              </a:spcBef>
              <a:spcAft>
                <a:spcPts val="0"/>
              </a:spcAft>
              <a:buFont typeface="+mj-lt"/>
              <a:buAutoNum type="arabicPeriod"/>
              <a:defRPr/>
            </a:pPr>
            <a:r>
              <a:rPr lang="es-PR" sz="2400" dirty="0">
                <a:latin typeface="+mn-lt"/>
              </a:rPr>
              <a:t>Modelo orden de producción</a:t>
            </a:r>
            <a:endParaRPr lang="en-US" sz="2400" dirty="0">
              <a:latin typeface="+mn-lt"/>
            </a:endParaRPr>
          </a:p>
          <a:p>
            <a:pPr marL="457200" indent="-457200" fontAlgn="auto">
              <a:spcBef>
                <a:spcPts val="0"/>
              </a:spcBef>
              <a:spcAft>
                <a:spcPts val="0"/>
              </a:spcAft>
              <a:buFont typeface="+mj-lt"/>
              <a:buAutoNum type="arabicPeriod"/>
              <a:defRPr/>
            </a:pPr>
            <a:r>
              <a:rPr lang="es-PR" sz="2400" dirty="0">
                <a:latin typeface="+mn-lt"/>
              </a:rPr>
              <a:t>Modelo de descuento por cantidad</a:t>
            </a:r>
          </a:p>
          <a:p>
            <a:pPr marL="457200" indent="-457200" fontAlgn="auto">
              <a:spcBef>
                <a:spcPts val="0"/>
              </a:spcBef>
              <a:spcAft>
                <a:spcPts val="0"/>
              </a:spcAft>
              <a:defRPr/>
            </a:pPr>
            <a:endParaRPr lang="en-US" sz="2400" dirty="0">
              <a:latin typeface="+mn-lt"/>
            </a:endParaRPr>
          </a:p>
        </p:txBody>
      </p:sp>
      <p:pic>
        <p:nvPicPr>
          <p:cNvPr id="71684" name="Picture 4" descr="http://1.bp.blogspot.com/-WUwmfdSrpaw/TWVeQ9MUbvI/AAAAAAAAAAs/7C6IIEQxZyk/s1600/Dibujo.JPG"/>
          <p:cNvPicPr>
            <a:picLocks noChangeAspect="1" noChangeArrowheads="1"/>
          </p:cNvPicPr>
          <p:nvPr/>
        </p:nvPicPr>
        <p:blipFill>
          <a:blip r:embed="rId3"/>
          <a:srcRect/>
          <a:stretch>
            <a:fillRect/>
          </a:stretch>
        </p:blipFill>
        <p:spPr bwMode="auto">
          <a:xfrm>
            <a:off x="5791200" y="3276600"/>
            <a:ext cx="2527300" cy="1905000"/>
          </a:xfrm>
          <a:prstGeom prst="rect">
            <a:avLst/>
          </a:prstGeom>
          <a:ln>
            <a:noFill/>
          </a:ln>
          <a:effectLst>
            <a:outerShdw blurRad="190500" algn="tl" rotWithShape="0">
              <a:srgbClr val="000000">
                <a:alpha val="70000"/>
              </a:srgbClr>
            </a:outerShdw>
          </a:effectLst>
        </p:spPr>
      </p:pic>
      <p:pic>
        <p:nvPicPr>
          <p:cNvPr id="71686" name="Picture 6" descr="http://www.investigaciondeoperaciones.net/img/formula_eoq.jpg"/>
          <p:cNvPicPr>
            <a:picLocks noChangeAspect="1" noChangeArrowheads="1"/>
          </p:cNvPicPr>
          <p:nvPr/>
        </p:nvPicPr>
        <p:blipFill>
          <a:blip r:embed="rId4"/>
          <a:srcRect/>
          <a:stretch>
            <a:fillRect/>
          </a:stretch>
        </p:blipFill>
        <p:spPr bwMode="auto">
          <a:xfrm>
            <a:off x="2400300" y="4324350"/>
            <a:ext cx="1524000" cy="8572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9"/>
          <p:cNvSpPr/>
          <p:nvPr/>
        </p:nvSpPr>
        <p:spPr>
          <a:xfrm>
            <a:off x="1219200" y="304800"/>
            <a:ext cx="6858000" cy="830997"/>
          </a:xfrm>
          <a:prstGeom prst="rect">
            <a:avLst/>
          </a:prstGeom>
        </p:spPr>
        <p:txBody>
          <a:bodyPr>
            <a:spAutoFit/>
          </a:bodyPr>
          <a:lstStyle/>
          <a:p>
            <a:pPr algn="ctr" fontAlgn="auto">
              <a:spcAft>
                <a:spcPts val="0"/>
              </a:spcAft>
              <a:defRPr/>
            </a:pPr>
            <a:r>
              <a:rPr lang="es-PR" sz="24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Modelos de Inventario para demanda Independiente</a:t>
            </a:r>
          </a:p>
        </p:txBody>
      </p:sp>
    </p:spTree>
    <p:extLst>
      <p:ext uri="{BB962C8B-B14F-4D97-AF65-F5344CB8AC3E}">
        <p14:creationId xmlns:p14="http://schemas.microsoft.com/office/powerpoint/2010/main" val="36935582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333375"/>
            <a:ext cx="9144000" cy="928688"/>
          </a:xfrm>
        </p:spPr>
        <p:txBody>
          <a:bodyPr>
            <a:normAutofit fontScale="90000"/>
          </a:bodyPr>
          <a:lstStyle/>
          <a:p>
            <a:pPr algn="ctr">
              <a:defRPr/>
            </a:pPr>
            <a:r>
              <a:rPr lang="es-CO" dirty="0">
                <a:effectLst>
                  <a:outerShdw blurRad="38100" dist="38100" dir="2700000" algn="tl">
                    <a:srgbClr val="C0C0C0"/>
                  </a:outerShdw>
                </a:effectLst>
                <a:cs typeface="Arial" panose="020B0604020202020204" pitchFamily="34" charset="0"/>
              </a:rPr>
              <a:t>CANTIDAD ÓPTIMA DE PEDIDO</a:t>
            </a:r>
            <a:br>
              <a:rPr lang="es-CO" dirty="0">
                <a:effectLst>
                  <a:outerShdw blurRad="38100" dist="38100" dir="2700000" algn="tl">
                    <a:srgbClr val="C0C0C0"/>
                  </a:outerShdw>
                </a:effectLst>
                <a:cs typeface="Arial" panose="020B0604020202020204" pitchFamily="34" charset="0"/>
              </a:rPr>
            </a:br>
            <a:r>
              <a:rPr lang="es-CO" dirty="0">
                <a:effectLst>
                  <a:outerShdw blurRad="38100" dist="38100" dir="2700000" algn="tl">
                    <a:srgbClr val="C0C0C0"/>
                  </a:outerShdw>
                </a:effectLst>
                <a:cs typeface="Arial" panose="020B0604020202020204" pitchFamily="34" charset="0"/>
              </a:rPr>
              <a:t>(MODELO EOQ)</a:t>
            </a:r>
            <a:endParaRPr lang="es-ES_tradnl" dirty="0">
              <a:cs typeface="Arial" panose="020B0604020202020204" pitchFamily="34" charset="0"/>
            </a:endParaRPr>
          </a:p>
        </p:txBody>
      </p:sp>
      <p:sp>
        <p:nvSpPr>
          <p:cNvPr id="40963" name="Oval 3"/>
          <p:cNvSpPr>
            <a:spLocks noChangeArrowheads="1"/>
          </p:cNvSpPr>
          <p:nvPr/>
        </p:nvSpPr>
        <p:spPr bwMode="auto">
          <a:xfrm>
            <a:off x="3657600" y="1839913"/>
            <a:ext cx="1828800" cy="1828800"/>
          </a:xfrm>
          <a:prstGeom prst="ellipse">
            <a:avLst/>
          </a:prstGeom>
          <a:solidFill>
            <a:srgbClr val="FFCC99"/>
          </a:solidFill>
          <a:ln w="9525">
            <a:solidFill>
              <a:srgbClr val="0099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40964" name="Text Box 4"/>
          <p:cNvSpPr txBox="1">
            <a:spLocks noChangeArrowheads="1"/>
          </p:cNvSpPr>
          <p:nvPr/>
        </p:nvSpPr>
        <p:spPr bwMode="auto">
          <a:xfrm>
            <a:off x="3802063" y="2251075"/>
            <a:ext cx="153987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s-CO" altLang="es-CO" sz="2000">
                <a:latin typeface="Tahoma" panose="020B0604030504040204" pitchFamily="34" charset="0"/>
              </a:rPr>
              <a:t>Volumen óptimo de pedido</a:t>
            </a:r>
          </a:p>
        </p:txBody>
      </p:sp>
      <p:sp>
        <p:nvSpPr>
          <p:cNvPr id="40965" name="Line 5"/>
          <p:cNvSpPr>
            <a:spLocks noChangeShapeType="1"/>
          </p:cNvSpPr>
          <p:nvPr/>
        </p:nvSpPr>
        <p:spPr bwMode="auto">
          <a:xfrm>
            <a:off x="3124200" y="2754313"/>
            <a:ext cx="533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40966" name="Line 6"/>
          <p:cNvSpPr>
            <a:spLocks noChangeShapeType="1"/>
          </p:cNvSpPr>
          <p:nvPr/>
        </p:nvSpPr>
        <p:spPr bwMode="auto">
          <a:xfrm flipH="1">
            <a:off x="5486400" y="2754313"/>
            <a:ext cx="533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40967" name="Line 7"/>
          <p:cNvSpPr>
            <a:spLocks noChangeShapeType="1"/>
          </p:cNvSpPr>
          <p:nvPr/>
        </p:nvSpPr>
        <p:spPr bwMode="auto">
          <a:xfrm rot="-5400000">
            <a:off x="4305300" y="3935413"/>
            <a:ext cx="533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40968" name="Text Box 8"/>
          <p:cNvSpPr txBox="1">
            <a:spLocks noChangeArrowheads="1"/>
          </p:cNvSpPr>
          <p:nvPr/>
        </p:nvSpPr>
        <p:spPr bwMode="auto">
          <a:xfrm>
            <a:off x="152400" y="1992313"/>
            <a:ext cx="2895600" cy="2228850"/>
          </a:xfrm>
          <a:prstGeom prst="rect">
            <a:avLst/>
          </a:prstGeom>
          <a:solidFill>
            <a:srgbClr val="FFFFCC"/>
          </a:solidFill>
          <a:ln w="9525">
            <a:solidFill>
              <a:srgbClr val="009900"/>
            </a:solidFill>
            <a:miter lim="800000"/>
            <a:headEnd/>
            <a:tailEnd/>
          </a:ln>
        </p:spPr>
        <p:txBody>
          <a:bodyPr>
            <a:spAutoFit/>
          </a:bodyPr>
          <a:lstStyle>
            <a:lvl1pPr eaLnBrk="0" hangingPunct="0">
              <a:tabLst>
                <a:tab pos="285750" algn="l"/>
              </a:tabLst>
              <a:defRPr>
                <a:solidFill>
                  <a:schemeClr val="tx1"/>
                </a:solidFill>
                <a:latin typeface="Arial" panose="020B0604020202020204" pitchFamily="34" charset="0"/>
              </a:defRPr>
            </a:lvl1pPr>
            <a:lvl2pPr marL="742950" indent="-285750" eaLnBrk="0" hangingPunct="0">
              <a:tabLst>
                <a:tab pos="285750" algn="l"/>
              </a:tabLst>
              <a:defRPr>
                <a:solidFill>
                  <a:schemeClr val="tx1"/>
                </a:solidFill>
                <a:latin typeface="Arial" panose="020B0604020202020204" pitchFamily="34" charset="0"/>
              </a:defRPr>
            </a:lvl2pPr>
            <a:lvl3pPr marL="1143000" indent="-228600" eaLnBrk="0" hangingPunct="0">
              <a:tabLst>
                <a:tab pos="285750" algn="l"/>
              </a:tabLst>
              <a:defRPr>
                <a:solidFill>
                  <a:schemeClr val="tx1"/>
                </a:solidFill>
                <a:latin typeface="Arial" panose="020B0604020202020204" pitchFamily="34" charset="0"/>
              </a:defRPr>
            </a:lvl3pPr>
            <a:lvl4pPr marL="1600200" indent="-228600" eaLnBrk="0" hangingPunct="0">
              <a:tabLst>
                <a:tab pos="285750" algn="l"/>
              </a:tabLst>
              <a:defRPr>
                <a:solidFill>
                  <a:schemeClr val="tx1"/>
                </a:solidFill>
                <a:latin typeface="Arial" panose="020B0604020202020204" pitchFamily="34" charset="0"/>
              </a:defRPr>
            </a:lvl4pPr>
            <a:lvl5pPr marL="2057400" indent="-228600" eaLnBrk="0" hangingPunct="0">
              <a:tabLst>
                <a:tab pos="2857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857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857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857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85750" algn="l"/>
              </a:tabLst>
              <a:defRPr>
                <a:solidFill>
                  <a:schemeClr val="tx1"/>
                </a:solidFill>
                <a:latin typeface="Arial" panose="020B0604020202020204" pitchFamily="34" charset="0"/>
              </a:defRPr>
            </a:lvl9pPr>
          </a:lstStyle>
          <a:p>
            <a:r>
              <a:rPr lang="es-CO" altLang="es-CO" sz="1400" b="1" u="sng">
                <a:latin typeface="Tahoma" panose="020B0604030504040204" pitchFamily="34" charset="0"/>
              </a:rPr>
              <a:t>Costos de compra            </a:t>
            </a:r>
          </a:p>
          <a:p>
            <a:endParaRPr lang="es-CO" altLang="es-CO" sz="700" b="1" u="sng">
              <a:latin typeface="Tahoma" panose="020B0604030504040204" pitchFamily="34" charset="0"/>
            </a:endParaRPr>
          </a:p>
          <a:p>
            <a:r>
              <a:rPr lang="es-CO" altLang="es-CO" sz="1400">
                <a:latin typeface="Tahoma" panose="020B0604030504040204" pitchFamily="34" charset="0"/>
              </a:rPr>
              <a:t>	Valor de compra</a:t>
            </a:r>
          </a:p>
          <a:p>
            <a:r>
              <a:rPr lang="es-CO" altLang="es-CO" sz="1400">
                <a:latin typeface="Tahoma" panose="020B0604030504040204" pitchFamily="34" charset="0"/>
              </a:rPr>
              <a:t>+	Costos de transporte</a:t>
            </a:r>
          </a:p>
          <a:p>
            <a:r>
              <a:rPr lang="es-CO" altLang="es-CO" sz="1400">
                <a:latin typeface="Tahoma" panose="020B0604030504040204" pitchFamily="34" charset="0"/>
              </a:rPr>
              <a:t>+	Seguros / impuestos</a:t>
            </a:r>
          </a:p>
          <a:p>
            <a:r>
              <a:rPr lang="es-CO" altLang="es-CO" sz="1400">
                <a:latin typeface="Tahoma" panose="020B0604030504040204" pitchFamily="34" charset="0"/>
              </a:rPr>
              <a:t>+	Aranceles</a:t>
            </a:r>
          </a:p>
          <a:p>
            <a:r>
              <a:rPr lang="es-CO" altLang="es-CO" sz="1400">
                <a:latin typeface="Tahoma" panose="020B0604030504040204" pitchFamily="34" charset="0"/>
              </a:rPr>
              <a:t>–	Descuentos</a:t>
            </a:r>
          </a:p>
          <a:p>
            <a:r>
              <a:rPr lang="es-CO" altLang="es-CO" sz="1400">
                <a:latin typeface="Tahoma" panose="020B0604030504040204" pitchFamily="34" charset="0"/>
              </a:rPr>
              <a:t>–	Bonificaciones</a:t>
            </a:r>
          </a:p>
          <a:p>
            <a:r>
              <a:rPr lang="es-CO" altLang="es-CO" sz="1400">
                <a:latin typeface="Tahoma" panose="020B0604030504040204" pitchFamily="34" charset="0"/>
              </a:rPr>
              <a:t>–	Rebajas</a:t>
            </a:r>
          </a:p>
          <a:p>
            <a:endParaRPr lang="es-CO" altLang="es-CO" sz="700">
              <a:latin typeface="Tahoma" panose="020B0604030504040204" pitchFamily="34" charset="0"/>
            </a:endParaRPr>
          </a:p>
          <a:p>
            <a:r>
              <a:rPr lang="es-CO" altLang="es-CO" sz="1400">
                <a:latin typeface="Tahoma" panose="020B0604030504040204" pitchFamily="34" charset="0"/>
              </a:rPr>
              <a:t>=	Costos de compra</a:t>
            </a:r>
          </a:p>
        </p:txBody>
      </p:sp>
      <p:sp>
        <p:nvSpPr>
          <p:cNvPr id="40969" name="Text Box 9"/>
          <p:cNvSpPr txBox="1">
            <a:spLocks noChangeArrowheads="1"/>
          </p:cNvSpPr>
          <p:nvPr/>
        </p:nvSpPr>
        <p:spPr bwMode="auto">
          <a:xfrm>
            <a:off x="6096000" y="1992313"/>
            <a:ext cx="2895600" cy="2441575"/>
          </a:xfrm>
          <a:prstGeom prst="rect">
            <a:avLst/>
          </a:prstGeom>
          <a:solidFill>
            <a:srgbClr val="FFFFCC"/>
          </a:solidFill>
          <a:ln w="9525">
            <a:solidFill>
              <a:srgbClr val="009900"/>
            </a:solidFill>
            <a:miter lim="800000"/>
            <a:headEnd/>
            <a:tailEnd/>
          </a:ln>
        </p:spPr>
        <p:txBody>
          <a:bodyPr>
            <a:spAutoFit/>
          </a:bodyPr>
          <a:lstStyle>
            <a:lvl1pPr eaLnBrk="0" hangingPunct="0">
              <a:tabLst>
                <a:tab pos="285750" algn="l"/>
              </a:tabLst>
              <a:defRPr>
                <a:solidFill>
                  <a:schemeClr val="tx1"/>
                </a:solidFill>
                <a:latin typeface="Arial" panose="020B0604020202020204" pitchFamily="34" charset="0"/>
              </a:defRPr>
            </a:lvl1pPr>
            <a:lvl2pPr marL="742950" indent="-285750" eaLnBrk="0" hangingPunct="0">
              <a:tabLst>
                <a:tab pos="285750" algn="l"/>
              </a:tabLst>
              <a:defRPr>
                <a:solidFill>
                  <a:schemeClr val="tx1"/>
                </a:solidFill>
                <a:latin typeface="Arial" panose="020B0604020202020204" pitchFamily="34" charset="0"/>
              </a:defRPr>
            </a:lvl2pPr>
            <a:lvl3pPr marL="1143000" indent="-228600" eaLnBrk="0" hangingPunct="0">
              <a:tabLst>
                <a:tab pos="285750" algn="l"/>
              </a:tabLst>
              <a:defRPr>
                <a:solidFill>
                  <a:schemeClr val="tx1"/>
                </a:solidFill>
                <a:latin typeface="Arial" panose="020B0604020202020204" pitchFamily="34" charset="0"/>
              </a:defRPr>
            </a:lvl3pPr>
            <a:lvl4pPr marL="1600200" indent="-228600" eaLnBrk="0" hangingPunct="0">
              <a:tabLst>
                <a:tab pos="285750" algn="l"/>
              </a:tabLst>
              <a:defRPr>
                <a:solidFill>
                  <a:schemeClr val="tx1"/>
                </a:solidFill>
                <a:latin typeface="Arial" panose="020B0604020202020204" pitchFamily="34" charset="0"/>
              </a:defRPr>
            </a:lvl4pPr>
            <a:lvl5pPr marL="2057400" indent="-228600" eaLnBrk="0" hangingPunct="0">
              <a:tabLst>
                <a:tab pos="2857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857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857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857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85750" algn="l"/>
              </a:tabLst>
              <a:defRPr>
                <a:solidFill>
                  <a:schemeClr val="tx1"/>
                </a:solidFill>
                <a:latin typeface="Arial" panose="020B0604020202020204" pitchFamily="34" charset="0"/>
              </a:defRPr>
            </a:lvl9pPr>
          </a:lstStyle>
          <a:p>
            <a:r>
              <a:rPr lang="es-CO" altLang="es-CO" sz="1400" b="1" u="sng">
                <a:latin typeface="Tahoma" panose="020B0604030504040204" pitchFamily="34" charset="0"/>
              </a:rPr>
              <a:t>Costos de pedido            </a:t>
            </a:r>
          </a:p>
          <a:p>
            <a:endParaRPr lang="es-CO" altLang="es-CO" sz="700" b="1" u="sng">
              <a:latin typeface="Tahoma" panose="020B0604030504040204" pitchFamily="34" charset="0"/>
            </a:endParaRPr>
          </a:p>
          <a:p>
            <a:r>
              <a:rPr lang="es-CO" altLang="es-CO" sz="1400">
                <a:latin typeface="Tahoma" panose="020B0604030504040204" pitchFamily="34" charset="0"/>
              </a:rPr>
              <a:t>	Costos de formulación de </a:t>
            </a:r>
          </a:p>
          <a:p>
            <a:r>
              <a:rPr lang="es-CO" altLang="es-CO" sz="1400">
                <a:latin typeface="Tahoma" panose="020B0604030504040204" pitchFamily="34" charset="0"/>
              </a:rPr>
              <a:t>	pedido</a:t>
            </a:r>
          </a:p>
          <a:p>
            <a:r>
              <a:rPr lang="es-CO" altLang="es-CO" sz="1400">
                <a:latin typeface="Tahoma" panose="020B0604030504040204" pitchFamily="34" charset="0"/>
              </a:rPr>
              <a:t>+	Costos de planeación y </a:t>
            </a:r>
          </a:p>
          <a:p>
            <a:r>
              <a:rPr lang="es-CO" altLang="es-CO" sz="1400">
                <a:latin typeface="Tahoma" panose="020B0604030504040204" pitchFamily="34" charset="0"/>
              </a:rPr>
              <a:t>	seguimiento de plazos</a:t>
            </a:r>
          </a:p>
          <a:p>
            <a:r>
              <a:rPr lang="es-CO" altLang="es-CO" sz="1400">
                <a:latin typeface="Tahoma" panose="020B0604030504040204" pitchFamily="34" charset="0"/>
              </a:rPr>
              <a:t>+	Costos de entrada de la </a:t>
            </a:r>
          </a:p>
          <a:p>
            <a:r>
              <a:rPr lang="es-CO" altLang="es-CO" sz="1400">
                <a:latin typeface="Tahoma" panose="020B0604030504040204" pitchFamily="34" charset="0"/>
              </a:rPr>
              <a:t>	mercancía</a:t>
            </a:r>
          </a:p>
          <a:p>
            <a:r>
              <a:rPr lang="es-CO" altLang="es-CO" sz="1400">
                <a:latin typeface="Tahoma" panose="020B0604030504040204" pitchFamily="34" charset="0"/>
              </a:rPr>
              <a:t>+	Costos de control de calidad</a:t>
            </a:r>
          </a:p>
          <a:p>
            <a:r>
              <a:rPr lang="es-CO" altLang="es-CO" sz="1400">
                <a:latin typeface="Tahoma" panose="020B0604030504040204" pitchFamily="34" charset="0"/>
              </a:rPr>
              <a:t>+	Costos de revisión de factura</a:t>
            </a:r>
          </a:p>
          <a:p>
            <a:endParaRPr lang="es-CO" altLang="es-CO" sz="700">
              <a:latin typeface="Tahoma" panose="020B0604030504040204" pitchFamily="34" charset="0"/>
            </a:endParaRPr>
          </a:p>
          <a:p>
            <a:r>
              <a:rPr lang="es-CO" altLang="es-CO" sz="1400">
                <a:latin typeface="Tahoma" panose="020B0604030504040204" pitchFamily="34" charset="0"/>
              </a:rPr>
              <a:t>=	Costos de pedido</a:t>
            </a:r>
          </a:p>
        </p:txBody>
      </p:sp>
      <p:sp>
        <p:nvSpPr>
          <p:cNvPr id="40970" name="Line 10"/>
          <p:cNvSpPr>
            <a:spLocks noChangeShapeType="1"/>
          </p:cNvSpPr>
          <p:nvPr/>
        </p:nvSpPr>
        <p:spPr bwMode="auto">
          <a:xfrm>
            <a:off x="228600" y="3911600"/>
            <a:ext cx="2438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0971" name="Line 11"/>
          <p:cNvSpPr>
            <a:spLocks noChangeShapeType="1"/>
          </p:cNvSpPr>
          <p:nvPr/>
        </p:nvSpPr>
        <p:spPr bwMode="auto">
          <a:xfrm>
            <a:off x="6188075" y="4140200"/>
            <a:ext cx="2438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0972" name="Text Box 12"/>
          <p:cNvSpPr txBox="1">
            <a:spLocks noChangeArrowheads="1"/>
          </p:cNvSpPr>
          <p:nvPr/>
        </p:nvSpPr>
        <p:spPr bwMode="auto">
          <a:xfrm>
            <a:off x="3124200" y="4214813"/>
            <a:ext cx="2895600" cy="2228850"/>
          </a:xfrm>
          <a:prstGeom prst="rect">
            <a:avLst/>
          </a:prstGeom>
          <a:solidFill>
            <a:srgbClr val="FFFFCC"/>
          </a:solidFill>
          <a:ln w="9525">
            <a:solidFill>
              <a:srgbClr val="009900"/>
            </a:solidFill>
            <a:miter lim="800000"/>
            <a:headEnd/>
            <a:tailEnd/>
          </a:ln>
        </p:spPr>
        <p:txBody>
          <a:bodyPr>
            <a:spAutoFit/>
          </a:bodyPr>
          <a:lstStyle>
            <a:lvl1pPr eaLnBrk="0" hangingPunct="0">
              <a:tabLst>
                <a:tab pos="285750" algn="l"/>
              </a:tabLst>
              <a:defRPr>
                <a:solidFill>
                  <a:schemeClr val="tx1"/>
                </a:solidFill>
                <a:latin typeface="Arial" panose="020B0604020202020204" pitchFamily="34" charset="0"/>
              </a:defRPr>
            </a:lvl1pPr>
            <a:lvl2pPr marL="742950" indent="-285750" eaLnBrk="0" hangingPunct="0">
              <a:tabLst>
                <a:tab pos="285750" algn="l"/>
              </a:tabLst>
              <a:defRPr>
                <a:solidFill>
                  <a:schemeClr val="tx1"/>
                </a:solidFill>
                <a:latin typeface="Arial" panose="020B0604020202020204" pitchFamily="34" charset="0"/>
              </a:defRPr>
            </a:lvl2pPr>
            <a:lvl3pPr marL="1143000" indent="-228600" eaLnBrk="0" hangingPunct="0">
              <a:tabLst>
                <a:tab pos="285750" algn="l"/>
              </a:tabLst>
              <a:defRPr>
                <a:solidFill>
                  <a:schemeClr val="tx1"/>
                </a:solidFill>
                <a:latin typeface="Arial" panose="020B0604020202020204" pitchFamily="34" charset="0"/>
              </a:defRPr>
            </a:lvl3pPr>
            <a:lvl4pPr marL="1600200" indent="-228600" eaLnBrk="0" hangingPunct="0">
              <a:tabLst>
                <a:tab pos="285750" algn="l"/>
              </a:tabLst>
              <a:defRPr>
                <a:solidFill>
                  <a:schemeClr val="tx1"/>
                </a:solidFill>
                <a:latin typeface="Arial" panose="020B0604020202020204" pitchFamily="34" charset="0"/>
              </a:defRPr>
            </a:lvl4pPr>
            <a:lvl5pPr marL="2057400" indent="-228600" eaLnBrk="0" hangingPunct="0">
              <a:tabLst>
                <a:tab pos="2857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857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857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857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85750" algn="l"/>
              </a:tabLst>
              <a:defRPr>
                <a:solidFill>
                  <a:schemeClr val="tx1"/>
                </a:solidFill>
                <a:latin typeface="Arial" panose="020B0604020202020204" pitchFamily="34" charset="0"/>
              </a:defRPr>
            </a:lvl9pPr>
          </a:lstStyle>
          <a:p>
            <a:r>
              <a:rPr lang="es-CO" altLang="es-CO" sz="1400" b="1" u="sng">
                <a:latin typeface="Tahoma" panose="020B0604030504040204" pitchFamily="34" charset="0"/>
              </a:rPr>
              <a:t>Costos de almacenamiento            </a:t>
            </a:r>
          </a:p>
          <a:p>
            <a:endParaRPr lang="es-CO" altLang="es-CO" sz="700" b="1" u="sng">
              <a:latin typeface="Tahoma" panose="020B0604030504040204" pitchFamily="34" charset="0"/>
            </a:endParaRPr>
          </a:p>
          <a:p>
            <a:r>
              <a:rPr lang="es-CO" altLang="es-CO" sz="1400">
                <a:latin typeface="Tahoma" panose="020B0604030504040204" pitchFamily="34" charset="0"/>
              </a:rPr>
              <a:t>	Costos de capital atado </a:t>
            </a:r>
          </a:p>
          <a:p>
            <a:r>
              <a:rPr lang="es-CO" altLang="es-CO" sz="1400">
                <a:latin typeface="Tahoma" panose="020B0604030504040204" pitchFamily="34" charset="0"/>
              </a:rPr>
              <a:t>	(intereses)</a:t>
            </a:r>
          </a:p>
          <a:p>
            <a:r>
              <a:rPr lang="es-CO" altLang="es-CO" sz="1400">
                <a:latin typeface="Tahoma" panose="020B0604030504040204" pitchFamily="34" charset="0"/>
              </a:rPr>
              <a:t>+	Costos de almacén</a:t>
            </a:r>
          </a:p>
          <a:p>
            <a:r>
              <a:rPr lang="es-CO" altLang="es-CO" sz="1400">
                <a:latin typeface="Tahoma" panose="020B0604030504040204" pitchFamily="34" charset="0"/>
              </a:rPr>
              <a:t>+	Costos de movimiento de </a:t>
            </a:r>
          </a:p>
          <a:p>
            <a:r>
              <a:rPr lang="es-CO" altLang="es-CO" sz="1400">
                <a:latin typeface="Tahoma" panose="020B0604030504040204" pitchFamily="34" charset="0"/>
              </a:rPr>
              <a:t>	materiales</a:t>
            </a:r>
          </a:p>
          <a:p>
            <a:r>
              <a:rPr lang="es-CO" altLang="es-CO" sz="1400">
                <a:latin typeface="Tahoma" panose="020B0604030504040204" pitchFamily="34" charset="0"/>
              </a:rPr>
              <a:t>+	Costos por deterioro de </a:t>
            </a:r>
          </a:p>
          <a:p>
            <a:r>
              <a:rPr lang="es-CO" altLang="es-CO" sz="1400">
                <a:latin typeface="Tahoma" panose="020B0604030504040204" pitchFamily="34" charset="0"/>
              </a:rPr>
              <a:t>	calidad</a:t>
            </a:r>
          </a:p>
          <a:p>
            <a:endParaRPr lang="es-CO" altLang="es-CO" sz="700">
              <a:latin typeface="Tahoma" panose="020B0604030504040204" pitchFamily="34" charset="0"/>
            </a:endParaRPr>
          </a:p>
          <a:p>
            <a:r>
              <a:rPr lang="es-CO" altLang="es-CO" sz="1400">
                <a:latin typeface="Tahoma" panose="020B0604030504040204" pitchFamily="34" charset="0"/>
              </a:rPr>
              <a:t>=	Costos de almacenamiento</a:t>
            </a:r>
          </a:p>
        </p:txBody>
      </p:sp>
      <p:sp>
        <p:nvSpPr>
          <p:cNvPr id="40973" name="Line 13"/>
          <p:cNvSpPr>
            <a:spLocks noChangeShapeType="1"/>
          </p:cNvSpPr>
          <p:nvPr/>
        </p:nvSpPr>
        <p:spPr bwMode="auto">
          <a:xfrm>
            <a:off x="3203575" y="6143625"/>
            <a:ext cx="2438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0974" name="Text Box 14"/>
          <p:cNvSpPr txBox="1">
            <a:spLocks noChangeArrowheads="1"/>
          </p:cNvSpPr>
          <p:nvPr/>
        </p:nvSpPr>
        <p:spPr bwMode="auto">
          <a:xfrm>
            <a:off x="6286500" y="4714875"/>
            <a:ext cx="22098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85750" algn="l"/>
              </a:tabLst>
              <a:defRPr>
                <a:solidFill>
                  <a:schemeClr val="tx1"/>
                </a:solidFill>
                <a:latin typeface="Arial" panose="020B0604020202020204" pitchFamily="34" charset="0"/>
              </a:defRPr>
            </a:lvl1pPr>
            <a:lvl2pPr marL="742950" indent="-285750" eaLnBrk="0" hangingPunct="0">
              <a:tabLst>
                <a:tab pos="285750" algn="l"/>
              </a:tabLst>
              <a:defRPr>
                <a:solidFill>
                  <a:schemeClr val="tx1"/>
                </a:solidFill>
                <a:latin typeface="Arial" panose="020B0604020202020204" pitchFamily="34" charset="0"/>
              </a:defRPr>
            </a:lvl2pPr>
            <a:lvl3pPr marL="1143000" indent="-228600" eaLnBrk="0" hangingPunct="0">
              <a:tabLst>
                <a:tab pos="285750" algn="l"/>
              </a:tabLst>
              <a:defRPr>
                <a:solidFill>
                  <a:schemeClr val="tx1"/>
                </a:solidFill>
                <a:latin typeface="Arial" panose="020B0604020202020204" pitchFamily="34" charset="0"/>
              </a:defRPr>
            </a:lvl3pPr>
            <a:lvl4pPr marL="1600200" indent="-228600" eaLnBrk="0" hangingPunct="0">
              <a:tabLst>
                <a:tab pos="285750" algn="l"/>
              </a:tabLst>
              <a:defRPr>
                <a:solidFill>
                  <a:schemeClr val="tx1"/>
                </a:solidFill>
                <a:latin typeface="Arial" panose="020B0604020202020204" pitchFamily="34" charset="0"/>
              </a:defRPr>
            </a:lvl4pPr>
            <a:lvl5pPr marL="2057400" indent="-228600" eaLnBrk="0" hangingPunct="0">
              <a:tabLst>
                <a:tab pos="2857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857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857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857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85750" algn="l"/>
              </a:tabLst>
              <a:defRPr>
                <a:solidFill>
                  <a:schemeClr val="tx1"/>
                </a:solidFill>
                <a:latin typeface="Arial" panose="020B0604020202020204" pitchFamily="34" charset="0"/>
              </a:defRPr>
            </a:lvl9pPr>
          </a:lstStyle>
          <a:p>
            <a:r>
              <a:rPr lang="es-CO" altLang="es-CO" sz="1400">
                <a:latin typeface="Tahoma" panose="020B0604030504040204" pitchFamily="34" charset="0"/>
              </a:rPr>
              <a:t>	Costos de compra</a:t>
            </a:r>
          </a:p>
          <a:p>
            <a:r>
              <a:rPr lang="es-CO" altLang="es-CO" sz="1400">
                <a:latin typeface="Tahoma" panose="020B0604030504040204" pitchFamily="34" charset="0"/>
              </a:rPr>
              <a:t>+	Costos de pedido</a:t>
            </a:r>
          </a:p>
          <a:p>
            <a:endParaRPr lang="es-CO" altLang="es-CO" sz="700">
              <a:latin typeface="Tahoma" panose="020B0604030504040204" pitchFamily="34" charset="0"/>
            </a:endParaRPr>
          </a:p>
          <a:p>
            <a:r>
              <a:rPr lang="es-CO" altLang="es-CO" sz="1400">
                <a:latin typeface="Tahoma" panose="020B0604030504040204" pitchFamily="34" charset="0"/>
              </a:rPr>
              <a:t>=	Costos de adquisición</a:t>
            </a:r>
          </a:p>
        </p:txBody>
      </p:sp>
      <p:sp>
        <p:nvSpPr>
          <p:cNvPr id="40975" name="Line 15"/>
          <p:cNvSpPr>
            <a:spLocks noChangeShapeType="1"/>
          </p:cNvSpPr>
          <p:nvPr/>
        </p:nvSpPr>
        <p:spPr bwMode="auto">
          <a:xfrm>
            <a:off x="6357938" y="5286375"/>
            <a:ext cx="21605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0976" name="Rectangle 16"/>
          <p:cNvSpPr>
            <a:spLocks noChangeArrowheads="1"/>
          </p:cNvSpPr>
          <p:nvPr/>
        </p:nvSpPr>
        <p:spPr bwMode="auto">
          <a:xfrm>
            <a:off x="0" y="1501776"/>
            <a:ext cx="9144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s-CO" altLang="es-CO" sz="1600" b="1"/>
              <a:t>Factores que influyen en la optimización de los volúmenes por adquirir</a:t>
            </a:r>
            <a:endParaRPr lang="es-ES_tradnl" altLang="es-CO" sz="1600" b="1"/>
          </a:p>
        </p:txBody>
      </p:sp>
    </p:spTree>
    <p:extLst>
      <p:ext uri="{BB962C8B-B14F-4D97-AF65-F5344CB8AC3E}">
        <p14:creationId xmlns:p14="http://schemas.microsoft.com/office/powerpoint/2010/main" val="237748428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41987"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6148" name="Rectangle 4"/>
          <p:cNvSpPr>
            <a:spLocks noGrp="1" noChangeArrowheads="1"/>
          </p:cNvSpPr>
          <p:nvPr>
            <p:ph type="title"/>
          </p:nvPr>
        </p:nvSpPr>
        <p:spPr>
          <a:xfrm>
            <a:off x="312738" y="260350"/>
            <a:ext cx="8518525" cy="647700"/>
          </a:xfrm>
        </p:spPr>
        <p:txBody>
          <a:bodyPr>
            <a:normAutofit fontScale="90000"/>
          </a:bodyPr>
          <a:lstStyle/>
          <a:p>
            <a:pPr algn="ctr">
              <a:defRPr/>
            </a:pPr>
            <a:r>
              <a:rPr lang="es-CO" dirty="0">
                <a:effectLst>
                  <a:outerShdw blurRad="38100" dist="38100" dir="2700000" algn="tl">
                    <a:srgbClr val="C0C0C0"/>
                  </a:outerShdw>
                </a:effectLst>
                <a:cs typeface="Arial" panose="020B0604020202020204" pitchFamily="34" charset="0"/>
              </a:rPr>
              <a:t>PRECEPTOS PARA EL EOQ</a:t>
            </a:r>
          </a:p>
        </p:txBody>
      </p:sp>
      <p:sp>
        <p:nvSpPr>
          <p:cNvPr id="41989" name="Rectangle 5"/>
          <p:cNvSpPr>
            <a:spLocks noGrp="1" noChangeArrowheads="1"/>
          </p:cNvSpPr>
          <p:nvPr>
            <p:ph type="body" idx="4294967295"/>
          </p:nvPr>
        </p:nvSpPr>
        <p:spPr>
          <a:xfrm>
            <a:off x="685800" y="1264993"/>
            <a:ext cx="7931150" cy="2000250"/>
          </a:xfrm>
          <a:solidFill>
            <a:srgbClr val="FFFFCC"/>
          </a:solidFill>
          <a:ln cap="flat">
            <a:solidFill>
              <a:schemeClr val="tx2"/>
            </a:solidFill>
            <a:miter lim="800000"/>
            <a:headEnd/>
            <a:tailEnd/>
          </a:ln>
          <a:effectLst>
            <a:outerShdw dist="107763" dir="18900000" algn="ctr" rotWithShape="0">
              <a:schemeClr val="bg2"/>
            </a:outerShdw>
          </a:effectLst>
        </p:spPr>
        <p:txBody>
          <a:bodyPr>
            <a:spAutoFit/>
          </a:bodyPr>
          <a:lstStyle/>
          <a:p>
            <a:pPr marL="385763" indent="-288925" algn="just">
              <a:spcBef>
                <a:spcPct val="30000"/>
              </a:spcBef>
              <a:spcAft>
                <a:spcPct val="30000"/>
              </a:spcAft>
              <a:tabLst>
                <a:tab pos="385763" algn="l"/>
              </a:tabLst>
            </a:pPr>
            <a:r>
              <a:rPr lang="es-CO" altLang="es-CO" sz="2000">
                <a:solidFill>
                  <a:schemeClr val="tx1"/>
                </a:solidFill>
                <a:latin typeface="Tahoma" panose="020B0604030504040204" pitchFamily="34" charset="0"/>
                <a:cs typeface="Tahoma" panose="020B0604030504040204" pitchFamily="34" charset="0"/>
              </a:rPr>
              <a:t>La demanda de productos es constante y uniforme durante el periodo.</a:t>
            </a:r>
          </a:p>
          <a:p>
            <a:pPr marL="385763" indent="-288925" algn="just">
              <a:spcBef>
                <a:spcPct val="30000"/>
              </a:spcBef>
              <a:spcAft>
                <a:spcPct val="30000"/>
              </a:spcAft>
              <a:tabLst>
                <a:tab pos="385763" algn="l"/>
              </a:tabLst>
            </a:pPr>
            <a:r>
              <a:rPr lang="es-CO" altLang="es-CO" sz="2000">
                <a:solidFill>
                  <a:schemeClr val="tx1"/>
                </a:solidFill>
                <a:latin typeface="Tahoma" panose="020B0604030504040204" pitchFamily="34" charset="0"/>
                <a:cs typeface="Tahoma" panose="020B0604030504040204" pitchFamily="34" charset="0"/>
              </a:rPr>
              <a:t>Tiempo de espera para que sea despachado el pedido por parte del proveedor. Constante.</a:t>
            </a:r>
          </a:p>
          <a:p>
            <a:pPr marL="385763" indent="-288925" algn="just">
              <a:spcBef>
                <a:spcPct val="30000"/>
              </a:spcBef>
              <a:spcAft>
                <a:spcPct val="30000"/>
              </a:spcAft>
              <a:tabLst>
                <a:tab pos="385763" algn="l"/>
              </a:tabLst>
            </a:pPr>
            <a:r>
              <a:rPr lang="es-CO" altLang="es-CO" sz="2000">
                <a:solidFill>
                  <a:schemeClr val="tx1"/>
                </a:solidFill>
                <a:latin typeface="Tahoma" panose="020B0604030504040204" pitchFamily="34" charset="0"/>
                <a:cs typeface="Tahoma" panose="020B0604030504040204" pitchFamily="34" charset="0"/>
              </a:rPr>
              <a:t>Precio por unidad. Constante. </a:t>
            </a:r>
          </a:p>
        </p:txBody>
      </p:sp>
      <p:pic>
        <p:nvPicPr>
          <p:cNvPr id="41990" name="Picture 2" descr="http://media.uccdn.com/images/8/6/4/img_como_graficar_las_curvas_de_demanda_1468_ori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9800" y="3609975"/>
            <a:ext cx="2632075"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1" name="Picture 4" descr="http://www.edukanda.es/mediatecaweb/data/zip/1102/images/pic024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3511550"/>
            <a:ext cx="36576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320943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685800" y="5973763"/>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43011" name="Rectangle 3"/>
          <p:cNvSpPr>
            <a:spLocks noChangeArrowheads="1"/>
          </p:cNvSpPr>
          <p:nvPr/>
        </p:nvSpPr>
        <p:spPr bwMode="auto">
          <a:xfrm>
            <a:off x="3124200" y="5973763"/>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11" name="Rectangle 4"/>
          <p:cNvSpPr>
            <a:spLocks noGrp="1" noChangeArrowheads="1"/>
          </p:cNvSpPr>
          <p:nvPr>
            <p:ph type="title"/>
          </p:nvPr>
        </p:nvSpPr>
        <p:spPr>
          <a:xfrm>
            <a:off x="312738" y="404813"/>
            <a:ext cx="8518525" cy="647700"/>
          </a:xfrm>
        </p:spPr>
        <p:txBody>
          <a:bodyPr>
            <a:normAutofit fontScale="90000"/>
          </a:bodyPr>
          <a:lstStyle/>
          <a:p>
            <a:pPr algn="ctr">
              <a:defRPr/>
            </a:pPr>
            <a:r>
              <a:rPr lang="es-CO" dirty="0">
                <a:effectLst>
                  <a:outerShdw blurRad="38100" dist="38100" dir="2700000" algn="tl">
                    <a:srgbClr val="C0C0C0"/>
                  </a:outerShdw>
                </a:effectLst>
                <a:cs typeface="Arial" panose="020B0604020202020204" pitchFamily="34" charset="0"/>
              </a:rPr>
              <a:t>PRECEPTOS PARA EL EOQ</a:t>
            </a:r>
          </a:p>
        </p:txBody>
      </p:sp>
      <p:sp>
        <p:nvSpPr>
          <p:cNvPr id="43012" name="Rectangle 5"/>
          <p:cNvSpPr>
            <a:spLocks noGrp="1" noChangeArrowheads="1"/>
          </p:cNvSpPr>
          <p:nvPr>
            <p:ph type="body" idx="4294967295"/>
          </p:nvPr>
        </p:nvSpPr>
        <p:spPr>
          <a:xfrm>
            <a:off x="685800" y="1216026"/>
            <a:ext cx="8016875" cy="2062162"/>
          </a:xfrm>
          <a:solidFill>
            <a:srgbClr val="FFFFCC"/>
          </a:solidFill>
          <a:ln cap="flat">
            <a:solidFill>
              <a:schemeClr val="tx2"/>
            </a:solidFill>
            <a:miter lim="800000"/>
            <a:headEnd/>
            <a:tailEnd/>
          </a:ln>
          <a:effectLst>
            <a:outerShdw dist="107763" dir="18900000" algn="ctr" rotWithShape="0">
              <a:schemeClr val="bg2"/>
            </a:outerShdw>
          </a:effectLst>
        </p:spPr>
        <p:txBody>
          <a:bodyPr>
            <a:spAutoFit/>
          </a:bodyPr>
          <a:lstStyle/>
          <a:p>
            <a:pPr marL="385763" indent="-288925" algn="just">
              <a:lnSpc>
                <a:spcPct val="120000"/>
              </a:lnSpc>
              <a:spcBef>
                <a:spcPct val="50000"/>
              </a:spcBef>
              <a:spcAft>
                <a:spcPct val="30000"/>
              </a:spcAft>
              <a:tabLst>
                <a:tab pos="385763" algn="l"/>
              </a:tabLst>
            </a:pPr>
            <a:r>
              <a:rPr lang="es-CO" altLang="es-CO" sz="2000">
                <a:solidFill>
                  <a:schemeClr val="tx1"/>
                </a:solidFill>
                <a:latin typeface="Tahoma" panose="020B0604030504040204" pitchFamily="34" charset="0"/>
              </a:rPr>
              <a:t>Costo de almacenamiento basado en las cantidades de inventario.</a:t>
            </a:r>
          </a:p>
          <a:p>
            <a:pPr marL="385763" indent="-288925" algn="just">
              <a:lnSpc>
                <a:spcPct val="120000"/>
              </a:lnSpc>
              <a:spcBef>
                <a:spcPct val="50000"/>
              </a:spcBef>
              <a:spcAft>
                <a:spcPct val="30000"/>
              </a:spcAft>
              <a:tabLst>
                <a:tab pos="385763" algn="l"/>
              </a:tabLst>
            </a:pPr>
            <a:r>
              <a:rPr lang="es-CO" altLang="es-CO" sz="2000">
                <a:solidFill>
                  <a:schemeClr val="tx1"/>
                </a:solidFill>
                <a:latin typeface="Tahoma" panose="020B0604030504040204" pitchFamily="34" charset="0"/>
              </a:rPr>
              <a:t>Costos por ordenar son constantes.</a:t>
            </a:r>
          </a:p>
          <a:p>
            <a:pPr marL="385763" indent="-288925" algn="just">
              <a:lnSpc>
                <a:spcPct val="120000"/>
              </a:lnSpc>
              <a:spcBef>
                <a:spcPct val="50000"/>
              </a:spcBef>
              <a:spcAft>
                <a:spcPct val="30000"/>
              </a:spcAft>
              <a:tabLst>
                <a:tab pos="385763" algn="l"/>
              </a:tabLst>
            </a:pPr>
            <a:r>
              <a:rPr lang="es-CO" altLang="es-CO" sz="2000">
                <a:solidFill>
                  <a:schemeClr val="tx1"/>
                </a:solidFill>
                <a:latin typeface="Tahoma" panose="020B0604030504040204" pitchFamily="34" charset="0"/>
              </a:rPr>
              <a:t>Todas las demandas de productos pueden ser satisfechas. (No hay máximos ni mínimos)</a:t>
            </a:r>
          </a:p>
        </p:txBody>
      </p:sp>
      <p:pic>
        <p:nvPicPr>
          <p:cNvPr id="43014" name="Picture 2" descr="http://www.eoi.es/blogs/madeon/files/2013/06/inventario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506788"/>
            <a:ext cx="3810000"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5" name="Picture 4" descr="http://www.consultasifrs.com/images/fotos/novedad_11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3749675"/>
            <a:ext cx="325755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93419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10244" name="Rectangle 4"/>
          <p:cNvSpPr>
            <a:spLocks noGrp="1" noChangeArrowheads="1"/>
          </p:cNvSpPr>
          <p:nvPr>
            <p:ph type="title"/>
          </p:nvPr>
        </p:nvSpPr>
        <p:spPr>
          <a:xfrm>
            <a:off x="595383" y="698500"/>
            <a:ext cx="8316912" cy="896938"/>
          </a:xfrm>
        </p:spPr>
        <p:txBody>
          <a:bodyPr>
            <a:normAutofit fontScale="90000"/>
          </a:bodyPr>
          <a:lstStyle/>
          <a:p>
            <a:pPr algn="ctr">
              <a:defRPr/>
            </a:pPr>
            <a:r>
              <a:rPr lang="es-CO" sz="3200" dirty="0">
                <a:effectLst>
                  <a:outerShdw blurRad="38100" dist="38100" dir="2700000" algn="tl">
                    <a:srgbClr val="C0C0C0"/>
                  </a:outerShdw>
                </a:effectLst>
                <a:cs typeface="Arial" panose="020B0604020202020204" pitchFamily="34" charset="0"/>
              </a:rPr>
              <a:t>EOQ MODELO PARA LA ESTIMACIÓN DE LA CANTIDAD OPTIMA DE PEDIDO</a:t>
            </a:r>
          </a:p>
        </p:txBody>
      </p:sp>
      <p:sp>
        <p:nvSpPr>
          <p:cNvPr id="44036" name="Rectangle 5"/>
          <p:cNvSpPr>
            <a:spLocks noChangeArrowheads="1"/>
          </p:cNvSpPr>
          <p:nvPr/>
        </p:nvSpPr>
        <p:spPr bwMode="auto">
          <a:xfrm>
            <a:off x="3643313" y="5143500"/>
            <a:ext cx="2454275"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s-CO" altLang="es-CO" sz="2000"/>
              <a:t>R = Punto de Reorden</a:t>
            </a:r>
          </a:p>
          <a:p>
            <a:r>
              <a:rPr lang="es-CO" altLang="es-CO" sz="2000"/>
              <a:t>Q = Cantidad del pedido</a:t>
            </a:r>
          </a:p>
          <a:p>
            <a:r>
              <a:rPr lang="es-CO" altLang="es-CO" sz="2000"/>
              <a:t>L = Tiempo de espera</a:t>
            </a:r>
          </a:p>
        </p:txBody>
      </p:sp>
      <p:sp>
        <p:nvSpPr>
          <p:cNvPr id="10246" name="Rectangle 6"/>
          <p:cNvSpPr>
            <a:spLocks noChangeArrowheads="1"/>
          </p:cNvSpPr>
          <p:nvPr/>
        </p:nvSpPr>
        <p:spPr bwMode="auto">
          <a:xfrm>
            <a:off x="1079500" y="1911350"/>
            <a:ext cx="7920038" cy="1577975"/>
          </a:xfrm>
          <a:prstGeom prst="rect">
            <a:avLst/>
          </a:prstGeom>
          <a:solidFill>
            <a:schemeClr val="accent3">
              <a:lumMod val="85000"/>
            </a:schemeClr>
          </a:solidFill>
          <a:ln w="12700">
            <a:solidFill>
              <a:schemeClr val="tx1"/>
            </a:solidFill>
            <a:miter lim="800000"/>
            <a:headEnd/>
            <a:tailEnd/>
          </a:ln>
          <a:effectLst/>
        </p:spPr>
        <p:txBody>
          <a:bodyPr wrap="none" anchor="ctr"/>
          <a:lstStyle/>
          <a:p>
            <a:pPr>
              <a:defRPr/>
            </a:pPr>
            <a:endParaRPr lang="es-CO">
              <a:latin typeface="Arial" charset="0"/>
            </a:endParaRPr>
          </a:p>
        </p:txBody>
      </p:sp>
      <p:sp>
        <p:nvSpPr>
          <p:cNvPr id="10247" name="Rectangle 7"/>
          <p:cNvSpPr>
            <a:spLocks noChangeArrowheads="1"/>
          </p:cNvSpPr>
          <p:nvPr/>
        </p:nvSpPr>
        <p:spPr bwMode="auto">
          <a:xfrm>
            <a:off x="1079500" y="3487738"/>
            <a:ext cx="7920038" cy="627062"/>
          </a:xfrm>
          <a:prstGeom prst="rect">
            <a:avLst/>
          </a:prstGeom>
          <a:solidFill>
            <a:schemeClr val="accent4">
              <a:lumMod val="50000"/>
              <a:lumOff val="50000"/>
            </a:schemeClr>
          </a:solidFill>
          <a:ln w="12700">
            <a:solidFill>
              <a:schemeClr val="tx1"/>
            </a:solidFill>
            <a:miter lim="800000"/>
            <a:headEnd/>
            <a:tailEnd/>
          </a:ln>
          <a:effectLst/>
        </p:spPr>
        <p:txBody>
          <a:bodyPr wrap="none" anchor="ctr"/>
          <a:lstStyle/>
          <a:p>
            <a:pPr>
              <a:defRPr/>
            </a:pPr>
            <a:endParaRPr lang="es-CO">
              <a:latin typeface="Arial" charset="0"/>
            </a:endParaRPr>
          </a:p>
        </p:txBody>
      </p:sp>
      <p:grpSp>
        <p:nvGrpSpPr>
          <p:cNvPr id="44039" name="Group 8"/>
          <p:cNvGrpSpPr>
            <a:grpSpLocks/>
          </p:cNvGrpSpPr>
          <p:nvPr/>
        </p:nvGrpSpPr>
        <p:grpSpPr bwMode="auto">
          <a:xfrm>
            <a:off x="1635125" y="2006600"/>
            <a:ext cx="2297113" cy="2095500"/>
            <a:chOff x="1030" y="1403"/>
            <a:chExt cx="1447" cy="1320"/>
          </a:xfrm>
        </p:grpSpPr>
        <p:sp>
          <p:nvSpPr>
            <p:cNvPr id="44070" name="Line 9"/>
            <p:cNvSpPr>
              <a:spLocks noChangeShapeType="1"/>
            </p:cNvSpPr>
            <p:nvPr/>
          </p:nvSpPr>
          <p:spPr bwMode="auto">
            <a:xfrm>
              <a:off x="1030" y="1403"/>
              <a:ext cx="0" cy="132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71" name="Line 10"/>
            <p:cNvSpPr>
              <a:spLocks noChangeShapeType="1"/>
            </p:cNvSpPr>
            <p:nvPr/>
          </p:nvSpPr>
          <p:spPr bwMode="auto">
            <a:xfrm>
              <a:off x="1037" y="1403"/>
              <a:ext cx="1440" cy="132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grpSp>
      <p:grpSp>
        <p:nvGrpSpPr>
          <p:cNvPr id="44040" name="Group 11"/>
          <p:cNvGrpSpPr>
            <a:grpSpLocks/>
          </p:cNvGrpSpPr>
          <p:nvPr/>
        </p:nvGrpSpPr>
        <p:grpSpPr bwMode="auto">
          <a:xfrm>
            <a:off x="3938588" y="2006600"/>
            <a:ext cx="2298700" cy="2095500"/>
            <a:chOff x="2481" y="1403"/>
            <a:chExt cx="1448" cy="1320"/>
          </a:xfrm>
        </p:grpSpPr>
        <p:sp>
          <p:nvSpPr>
            <p:cNvPr id="44068" name="Line 12"/>
            <p:cNvSpPr>
              <a:spLocks noChangeShapeType="1"/>
            </p:cNvSpPr>
            <p:nvPr/>
          </p:nvSpPr>
          <p:spPr bwMode="auto">
            <a:xfrm>
              <a:off x="2481" y="1403"/>
              <a:ext cx="0" cy="132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69" name="Line 13"/>
            <p:cNvSpPr>
              <a:spLocks noChangeShapeType="1"/>
            </p:cNvSpPr>
            <p:nvPr/>
          </p:nvSpPr>
          <p:spPr bwMode="auto">
            <a:xfrm>
              <a:off x="2488" y="1403"/>
              <a:ext cx="1441" cy="132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grpSp>
      <p:grpSp>
        <p:nvGrpSpPr>
          <p:cNvPr id="44041" name="Group 14"/>
          <p:cNvGrpSpPr>
            <a:grpSpLocks/>
          </p:cNvGrpSpPr>
          <p:nvPr/>
        </p:nvGrpSpPr>
        <p:grpSpPr bwMode="auto">
          <a:xfrm>
            <a:off x="6243638" y="2006600"/>
            <a:ext cx="2298700" cy="2095500"/>
            <a:chOff x="3933" y="1403"/>
            <a:chExt cx="1448" cy="1320"/>
          </a:xfrm>
        </p:grpSpPr>
        <p:sp>
          <p:nvSpPr>
            <p:cNvPr id="44066" name="Line 15"/>
            <p:cNvSpPr>
              <a:spLocks noChangeShapeType="1"/>
            </p:cNvSpPr>
            <p:nvPr/>
          </p:nvSpPr>
          <p:spPr bwMode="auto">
            <a:xfrm>
              <a:off x="3933" y="1403"/>
              <a:ext cx="0" cy="132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67" name="Line 16"/>
            <p:cNvSpPr>
              <a:spLocks noChangeShapeType="1"/>
            </p:cNvSpPr>
            <p:nvPr/>
          </p:nvSpPr>
          <p:spPr bwMode="auto">
            <a:xfrm>
              <a:off x="3940" y="1403"/>
              <a:ext cx="1441" cy="132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grpSp>
      <p:sp>
        <p:nvSpPr>
          <p:cNvPr id="44042" name="Line 17"/>
          <p:cNvSpPr>
            <a:spLocks noChangeShapeType="1"/>
          </p:cNvSpPr>
          <p:nvPr/>
        </p:nvSpPr>
        <p:spPr bwMode="auto">
          <a:xfrm>
            <a:off x="3198813" y="3533775"/>
            <a:ext cx="0" cy="1135063"/>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43" name="Line 18"/>
          <p:cNvSpPr>
            <a:spLocks noChangeShapeType="1"/>
          </p:cNvSpPr>
          <p:nvPr/>
        </p:nvSpPr>
        <p:spPr bwMode="auto">
          <a:xfrm>
            <a:off x="3930650" y="4151313"/>
            <a:ext cx="0" cy="512762"/>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44" name="Rectangle 19"/>
          <p:cNvSpPr>
            <a:spLocks noChangeArrowheads="1"/>
          </p:cNvSpPr>
          <p:nvPr/>
        </p:nvSpPr>
        <p:spPr bwMode="auto">
          <a:xfrm>
            <a:off x="3440113" y="4073525"/>
            <a:ext cx="398462"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888" tIns="58738" rIns="115888" bIns="58738">
            <a:spAutoFit/>
          </a:bodyPr>
          <a:lstStyle>
            <a:lvl1pPr defTabSz="1152525" eaLnBrk="0" hangingPunct="0">
              <a:defRPr>
                <a:solidFill>
                  <a:schemeClr val="tx1"/>
                </a:solidFill>
                <a:latin typeface="Arial" panose="020B0604020202020204" pitchFamily="34" charset="0"/>
              </a:defRPr>
            </a:lvl1pPr>
            <a:lvl2pPr marL="742950" indent="-285750" defTabSz="1152525" eaLnBrk="0" hangingPunct="0">
              <a:defRPr>
                <a:solidFill>
                  <a:schemeClr val="tx1"/>
                </a:solidFill>
                <a:latin typeface="Arial" panose="020B0604020202020204" pitchFamily="34" charset="0"/>
              </a:defRPr>
            </a:lvl2pPr>
            <a:lvl3pPr marL="1143000" indent="-228600" defTabSz="1152525" eaLnBrk="0" hangingPunct="0">
              <a:defRPr>
                <a:solidFill>
                  <a:schemeClr val="tx1"/>
                </a:solidFill>
                <a:latin typeface="Arial" panose="020B0604020202020204" pitchFamily="34" charset="0"/>
              </a:defRPr>
            </a:lvl3pPr>
            <a:lvl4pPr marL="1600200" indent="-228600" defTabSz="1152525" eaLnBrk="0" hangingPunct="0">
              <a:defRPr>
                <a:solidFill>
                  <a:schemeClr val="tx1"/>
                </a:solidFill>
                <a:latin typeface="Arial" panose="020B0604020202020204" pitchFamily="34" charset="0"/>
              </a:defRPr>
            </a:lvl4pPr>
            <a:lvl5pPr marL="2057400" indent="-228600" defTabSz="1152525" eaLnBrk="0" hangingPunct="0">
              <a:defRPr>
                <a:solidFill>
                  <a:schemeClr val="tx1"/>
                </a:solidFill>
                <a:latin typeface="Arial" panose="020B0604020202020204" pitchFamily="34" charset="0"/>
              </a:defRPr>
            </a:lvl5pPr>
            <a:lvl6pPr marL="2514600" indent="-228600" defTabSz="1152525" eaLnBrk="0" fontAlgn="base" hangingPunct="0">
              <a:spcBef>
                <a:spcPct val="0"/>
              </a:spcBef>
              <a:spcAft>
                <a:spcPct val="0"/>
              </a:spcAft>
              <a:defRPr>
                <a:solidFill>
                  <a:schemeClr val="tx1"/>
                </a:solidFill>
                <a:latin typeface="Arial" panose="020B0604020202020204" pitchFamily="34" charset="0"/>
              </a:defRPr>
            </a:lvl6pPr>
            <a:lvl7pPr marL="2971800" indent="-228600" defTabSz="1152525" eaLnBrk="0" fontAlgn="base" hangingPunct="0">
              <a:spcBef>
                <a:spcPct val="0"/>
              </a:spcBef>
              <a:spcAft>
                <a:spcPct val="0"/>
              </a:spcAft>
              <a:defRPr>
                <a:solidFill>
                  <a:schemeClr val="tx1"/>
                </a:solidFill>
                <a:latin typeface="Arial" panose="020B0604020202020204" pitchFamily="34" charset="0"/>
              </a:defRPr>
            </a:lvl7pPr>
            <a:lvl8pPr marL="3429000" indent="-228600" defTabSz="1152525" eaLnBrk="0" fontAlgn="base" hangingPunct="0">
              <a:spcBef>
                <a:spcPct val="0"/>
              </a:spcBef>
              <a:spcAft>
                <a:spcPct val="0"/>
              </a:spcAft>
              <a:defRPr>
                <a:solidFill>
                  <a:schemeClr val="tx1"/>
                </a:solidFill>
                <a:latin typeface="Arial" panose="020B0604020202020204" pitchFamily="34" charset="0"/>
              </a:defRPr>
            </a:lvl8pPr>
            <a:lvl9pPr marL="3886200" indent="-228600" defTabSz="1152525" eaLnBrk="0" fontAlgn="base" hangingPunct="0">
              <a:spcBef>
                <a:spcPct val="0"/>
              </a:spcBef>
              <a:spcAft>
                <a:spcPct val="0"/>
              </a:spcAft>
              <a:defRPr>
                <a:solidFill>
                  <a:schemeClr val="tx1"/>
                </a:solidFill>
                <a:latin typeface="Arial" panose="020B0604020202020204" pitchFamily="34" charset="0"/>
              </a:defRPr>
            </a:lvl9pPr>
          </a:lstStyle>
          <a:p>
            <a:r>
              <a:rPr lang="es-CO" altLang="es-CO" sz="2300" b="1">
                <a:latin typeface="Tahoma" panose="020B0604030504040204" pitchFamily="34" charset="0"/>
              </a:rPr>
              <a:t>L</a:t>
            </a:r>
          </a:p>
        </p:txBody>
      </p:sp>
      <p:sp>
        <p:nvSpPr>
          <p:cNvPr id="44045" name="Line 20"/>
          <p:cNvSpPr>
            <a:spLocks noChangeShapeType="1"/>
          </p:cNvSpPr>
          <p:nvPr/>
        </p:nvSpPr>
        <p:spPr bwMode="auto">
          <a:xfrm>
            <a:off x="5549900" y="3511550"/>
            <a:ext cx="0" cy="1258888"/>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46" name="Rectangle 21"/>
          <p:cNvSpPr>
            <a:spLocks noChangeArrowheads="1"/>
          </p:cNvSpPr>
          <p:nvPr/>
        </p:nvSpPr>
        <p:spPr bwMode="auto">
          <a:xfrm>
            <a:off x="5724525" y="4151313"/>
            <a:ext cx="398463"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888" tIns="58738" rIns="115888" bIns="58738">
            <a:spAutoFit/>
          </a:bodyPr>
          <a:lstStyle>
            <a:lvl1pPr defTabSz="1152525" eaLnBrk="0" hangingPunct="0">
              <a:defRPr>
                <a:solidFill>
                  <a:schemeClr val="tx1"/>
                </a:solidFill>
                <a:latin typeface="Arial" panose="020B0604020202020204" pitchFamily="34" charset="0"/>
              </a:defRPr>
            </a:lvl1pPr>
            <a:lvl2pPr marL="742950" indent="-285750" defTabSz="1152525" eaLnBrk="0" hangingPunct="0">
              <a:defRPr>
                <a:solidFill>
                  <a:schemeClr val="tx1"/>
                </a:solidFill>
                <a:latin typeface="Arial" panose="020B0604020202020204" pitchFamily="34" charset="0"/>
              </a:defRPr>
            </a:lvl2pPr>
            <a:lvl3pPr marL="1143000" indent="-228600" defTabSz="1152525" eaLnBrk="0" hangingPunct="0">
              <a:defRPr>
                <a:solidFill>
                  <a:schemeClr val="tx1"/>
                </a:solidFill>
                <a:latin typeface="Arial" panose="020B0604020202020204" pitchFamily="34" charset="0"/>
              </a:defRPr>
            </a:lvl3pPr>
            <a:lvl4pPr marL="1600200" indent="-228600" defTabSz="1152525" eaLnBrk="0" hangingPunct="0">
              <a:defRPr>
                <a:solidFill>
                  <a:schemeClr val="tx1"/>
                </a:solidFill>
                <a:latin typeface="Arial" panose="020B0604020202020204" pitchFamily="34" charset="0"/>
              </a:defRPr>
            </a:lvl4pPr>
            <a:lvl5pPr marL="2057400" indent="-228600" defTabSz="1152525" eaLnBrk="0" hangingPunct="0">
              <a:defRPr>
                <a:solidFill>
                  <a:schemeClr val="tx1"/>
                </a:solidFill>
                <a:latin typeface="Arial" panose="020B0604020202020204" pitchFamily="34" charset="0"/>
              </a:defRPr>
            </a:lvl5pPr>
            <a:lvl6pPr marL="2514600" indent="-228600" defTabSz="1152525" eaLnBrk="0" fontAlgn="base" hangingPunct="0">
              <a:spcBef>
                <a:spcPct val="0"/>
              </a:spcBef>
              <a:spcAft>
                <a:spcPct val="0"/>
              </a:spcAft>
              <a:defRPr>
                <a:solidFill>
                  <a:schemeClr val="tx1"/>
                </a:solidFill>
                <a:latin typeface="Arial" panose="020B0604020202020204" pitchFamily="34" charset="0"/>
              </a:defRPr>
            </a:lvl6pPr>
            <a:lvl7pPr marL="2971800" indent="-228600" defTabSz="1152525" eaLnBrk="0" fontAlgn="base" hangingPunct="0">
              <a:spcBef>
                <a:spcPct val="0"/>
              </a:spcBef>
              <a:spcAft>
                <a:spcPct val="0"/>
              </a:spcAft>
              <a:defRPr>
                <a:solidFill>
                  <a:schemeClr val="tx1"/>
                </a:solidFill>
                <a:latin typeface="Arial" panose="020B0604020202020204" pitchFamily="34" charset="0"/>
              </a:defRPr>
            </a:lvl7pPr>
            <a:lvl8pPr marL="3429000" indent="-228600" defTabSz="1152525" eaLnBrk="0" fontAlgn="base" hangingPunct="0">
              <a:spcBef>
                <a:spcPct val="0"/>
              </a:spcBef>
              <a:spcAft>
                <a:spcPct val="0"/>
              </a:spcAft>
              <a:defRPr>
                <a:solidFill>
                  <a:schemeClr val="tx1"/>
                </a:solidFill>
                <a:latin typeface="Arial" panose="020B0604020202020204" pitchFamily="34" charset="0"/>
              </a:defRPr>
            </a:lvl8pPr>
            <a:lvl9pPr marL="3886200" indent="-228600" defTabSz="1152525" eaLnBrk="0" fontAlgn="base" hangingPunct="0">
              <a:spcBef>
                <a:spcPct val="0"/>
              </a:spcBef>
              <a:spcAft>
                <a:spcPct val="0"/>
              </a:spcAft>
              <a:defRPr>
                <a:solidFill>
                  <a:schemeClr val="tx1"/>
                </a:solidFill>
                <a:latin typeface="Arial" panose="020B0604020202020204" pitchFamily="34" charset="0"/>
              </a:defRPr>
            </a:lvl9pPr>
          </a:lstStyle>
          <a:p>
            <a:r>
              <a:rPr lang="es-CO" altLang="es-CO" sz="2300" b="1">
                <a:latin typeface="Tahoma" panose="020B0604030504040204" pitchFamily="34" charset="0"/>
              </a:rPr>
              <a:t>L</a:t>
            </a:r>
          </a:p>
        </p:txBody>
      </p:sp>
      <p:grpSp>
        <p:nvGrpSpPr>
          <p:cNvPr id="44047" name="Group 22"/>
          <p:cNvGrpSpPr>
            <a:grpSpLocks/>
          </p:cNvGrpSpPr>
          <p:nvPr/>
        </p:nvGrpSpPr>
        <p:grpSpPr bwMode="auto">
          <a:xfrm>
            <a:off x="3535363" y="2006600"/>
            <a:ext cx="458787" cy="2095500"/>
            <a:chOff x="2227" y="1403"/>
            <a:chExt cx="289" cy="1320"/>
          </a:xfrm>
        </p:grpSpPr>
        <p:sp>
          <p:nvSpPr>
            <p:cNvPr id="44063" name="Rectangle 23"/>
            <p:cNvSpPr>
              <a:spLocks noChangeArrowheads="1"/>
            </p:cNvSpPr>
            <p:nvPr/>
          </p:nvSpPr>
          <p:spPr bwMode="auto">
            <a:xfrm>
              <a:off x="2227" y="1979"/>
              <a:ext cx="289"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888" tIns="58738" rIns="115888" bIns="58738">
              <a:spAutoFit/>
            </a:bodyPr>
            <a:lstStyle>
              <a:lvl1pPr defTabSz="1152525" eaLnBrk="0" hangingPunct="0">
                <a:defRPr>
                  <a:solidFill>
                    <a:schemeClr val="tx1"/>
                  </a:solidFill>
                  <a:latin typeface="Arial" panose="020B0604020202020204" pitchFamily="34" charset="0"/>
                </a:defRPr>
              </a:lvl1pPr>
              <a:lvl2pPr marL="742950" indent="-285750" defTabSz="1152525" eaLnBrk="0" hangingPunct="0">
                <a:defRPr>
                  <a:solidFill>
                    <a:schemeClr val="tx1"/>
                  </a:solidFill>
                  <a:latin typeface="Arial" panose="020B0604020202020204" pitchFamily="34" charset="0"/>
                </a:defRPr>
              </a:lvl2pPr>
              <a:lvl3pPr marL="1143000" indent="-228600" defTabSz="1152525" eaLnBrk="0" hangingPunct="0">
                <a:defRPr>
                  <a:solidFill>
                    <a:schemeClr val="tx1"/>
                  </a:solidFill>
                  <a:latin typeface="Arial" panose="020B0604020202020204" pitchFamily="34" charset="0"/>
                </a:defRPr>
              </a:lvl3pPr>
              <a:lvl4pPr marL="1600200" indent="-228600" defTabSz="1152525" eaLnBrk="0" hangingPunct="0">
                <a:defRPr>
                  <a:solidFill>
                    <a:schemeClr val="tx1"/>
                  </a:solidFill>
                  <a:latin typeface="Arial" panose="020B0604020202020204" pitchFamily="34" charset="0"/>
                </a:defRPr>
              </a:lvl4pPr>
              <a:lvl5pPr marL="2057400" indent="-228600" defTabSz="1152525" eaLnBrk="0" hangingPunct="0">
                <a:defRPr>
                  <a:solidFill>
                    <a:schemeClr val="tx1"/>
                  </a:solidFill>
                  <a:latin typeface="Arial" panose="020B0604020202020204" pitchFamily="34" charset="0"/>
                </a:defRPr>
              </a:lvl5pPr>
              <a:lvl6pPr marL="2514600" indent="-228600" defTabSz="1152525" eaLnBrk="0" fontAlgn="base" hangingPunct="0">
                <a:spcBef>
                  <a:spcPct val="0"/>
                </a:spcBef>
                <a:spcAft>
                  <a:spcPct val="0"/>
                </a:spcAft>
                <a:defRPr>
                  <a:solidFill>
                    <a:schemeClr val="tx1"/>
                  </a:solidFill>
                  <a:latin typeface="Arial" panose="020B0604020202020204" pitchFamily="34" charset="0"/>
                </a:defRPr>
              </a:lvl6pPr>
              <a:lvl7pPr marL="2971800" indent="-228600" defTabSz="1152525" eaLnBrk="0" fontAlgn="base" hangingPunct="0">
                <a:spcBef>
                  <a:spcPct val="0"/>
                </a:spcBef>
                <a:spcAft>
                  <a:spcPct val="0"/>
                </a:spcAft>
                <a:defRPr>
                  <a:solidFill>
                    <a:schemeClr val="tx1"/>
                  </a:solidFill>
                  <a:latin typeface="Arial" panose="020B0604020202020204" pitchFamily="34" charset="0"/>
                </a:defRPr>
              </a:lvl7pPr>
              <a:lvl8pPr marL="3429000" indent="-228600" defTabSz="1152525" eaLnBrk="0" fontAlgn="base" hangingPunct="0">
                <a:spcBef>
                  <a:spcPct val="0"/>
                </a:spcBef>
                <a:spcAft>
                  <a:spcPct val="0"/>
                </a:spcAft>
                <a:defRPr>
                  <a:solidFill>
                    <a:schemeClr val="tx1"/>
                  </a:solidFill>
                  <a:latin typeface="Arial" panose="020B0604020202020204" pitchFamily="34" charset="0"/>
                </a:defRPr>
              </a:lvl8pPr>
              <a:lvl9pPr marL="3886200" indent="-228600" defTabSz="1152525" eaLnBrk="0" fontAlgn="base" hangingPunct="0">
                <a:spcBef>
                  <a:spcPct val="0"/>
                </a:spcBef>
                <a:spcAft>
                  <a:spcPct val="0"/>
                </a:spcAft>
                <a:defRPr>
                  <a:solidFill>
                    <a:schemeClr val="tx1"/>
                  </a:solidFill>
                  <a:latin typeface="Arial" panose="020B0604020202020204" pitchFamily="34" charset="0"/>
                </a:defRPr>
              </a:lvl9pPr>
            </a:lstStyle>
            <a:p>
              <a:r>
                <a:rPr lang="es-CO" altLang="es-CO" sz="2300" b="1">
                  <a:latin typeface="Tahoma" panose="020B0604030504040204" pitchFamily="34" charset="0"/>
                </a:rPr>
                <a:t>Q</a:t>
              </a:r>
            </a:p>
          </p:txBody>
        </p:sp>
        <p:sp>
          <p:nvSpPr>
            <p:cNvPr id="44064" name="Line 24"/>
            <p:cNvSpPr>
              <a:spLocks noChangeShapeType="1"/>
            </p:cNvSpPr>
            <p:nvPr/>
          </p:nvSpPr>
          <p:spPr bwMode="auto">
            <a:xfrm>
              <a:off x="2421" y="2250"/>
              <a:ext cx="0" cy="47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65" name="Line 25"/>
            <p:cNvSpPr>
              <a:spLocks noChangeShapeType="1"/>
            </p:cNvSpPr>
            <p:nvPr/>
          </p:nvSpPr>
          <p:spPr bwMode="auto">
            <a:xfrm>
              <a:off x="2421" y="1403"/>
              <a:ext cx="0" cy="59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grpSp>
      <p:grpSp>
        <p:nvGrpSpPr>
          <p:cNvPr id="44048" name="Group 26"/>
          <p:cNvGrpSpPr>
            <a:grpSpLocks/>
          </p:cNvGrpSpPr>
          <p:nvPr/>
        </p:nvGrpSpPr>
        <p:grpSpPr bwMode="auto">
          <a:xfrm>
            <a:off x="5840413" y="2006600"/>
            <a:ext cx="458787" cy="2095500"/>
            <a:chOff x="3679" y="1403"/>
            <a:chExt cx="289" cy="1320"/>
          </a:xfrm>
        </p:grpSpPr>
        <p:sp>
          <p:nvSpPr>
            <p:cNvPr id="44060" name="Rectangle 27"/>
            <p:cNvSpPr>
              <a:spLocks noChangeArrowheads="1"/>
            </p:cNvSpPr>
            <p:nvPr/>
          </p:nvSpPr>
          <p:spPr bwMode="auto">
            <a:xfrm>
              <a:off x="3679" y="1979"/>
              <a:ext cx="289"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888" tIns="58738" rIns="115888" bIns="58738">
              <a:spAutoFit/>
            </a:bodyPr>
            <a:lstStyle>
              <a:lvl1pPr defTabSz="1152525" eaLnBrk="0" hangingPunct="0">
                <a:defRPr>
                  <a:solidFill>
                    <a:schemeClr val="tx1"/>
                  </a:solidFill>
                  <a:latin typeface="Arial" panose="020B0604020202020204" pitchFamily="34" charset="0"/>
                </a:defRPr>
              </a:lvl1pPr>
              <a:lvl2pPr marL="742950" indent="-285750" defTabSz="1152525" eaLnBrk="0" hangingPunct="0">
                <a:defRPr>
                  <a:solidFill>
                    <a:schemeClr val="tx1"/>
                  </a:solidFill>
                  <a:latin typeface="Arial" panose="020B0604020202020204" pitchFamily="34" charset="0"/>
                </a:defRPr>
              </a:lvl2pPr>
              <a:lvl3pPr marL="1143000" indent="-228600" defTabSz="1152525" eaLnBrk="0" hangingPunct="0">
                <a:defRPr>
                  <a:solidFill>
                    <a:schemeClr val="tx1"/>
                  </a:solidFill>
                  <a:latin typeface="Arial" panose="020B0604020202020204" pitchFamily="34" charset="0"/>
                </a:defRPr>
              </a:lvl3pPr>
              <a:lvl4pPr marL="1600200" indent="-228600" defTabSz="1152525" eaLnBrk="0" hangingPunct="0">
                <a:defRPr>
                  <a:solidFill>
                    <a:schemeClr val="tx1"/>
                  </a:solidFill>
                  <a:latin typeface="Arial" panose="020B0604020202020204" pitchFamily="34" charset="0"/>
                </a:defRPr>
              </a:lvl4pPr>
              <a:lvl5pPr marL="2057400" indent="-228600" defTabSz="1152525" eaLnBrk="0" hangingPunct="0">
                <a:defRPr>
                  <a:solidFill>
                    <a:schemeClr val="tx1"/>
                  </a:solidFill>
                  <a:latin typeface="Arial" panose="020B0604020202020204" pitchFamily="34" charset="0"/>
                </a:defRPr>
              </a:lvl5pPr>
              <a:lvl6pPr marL="2514600" indent="-228600" defTabSz="1152525" eaLnBrk="0" fontAlgn="base" hangingPunct="0">
                <a:spcBef>
                  <a:spcPct val="0"/>
                </a:spcBef>
                <a:spcAft>
                  <a:spcPct val="0"/>
                </a:spcAft>
                <a:defRPr>
                  <a:solidFill>
                    <a:schemeClr val="tx1"/>
                  </a:solidFill>
                  <a:latin typeface="Arial" panose="020B0604020202020204" pitchFamily="34" charset="0"/>
                </a:defRPr>
              </a:lvl6pPr>
              <a:lvl7pPr marL="2971800" indent="-228600" defTabSz="1152525" eaLnBrk="0" fontAlgn="base" hangingPunct="0">
                <a:spcBef>
                  <a:spcPct val="0"/>
                </a:spcBef>
                <a:spcAft>
                  <a:spcPct val="0"/>
                </a:spcAft>
                <a:defRPr>
                  <a:solidFill>
                    <a:schemeClr val="tx1"/>
                  </a:solidFill>
                  <a:latin typeface="Arial" panose="020B0604020202020204" pitchFamily="34" charset="0"/>
                </a:defRPr>
              </a:lvl7pPr>
              <a:lvl8pPr marL="3429000" indent="-228600" defTabSz="1152525" eaLnBrk="0" fontAlgn="base" hangingPunct="0">
                <a:spcBef>
                  <a:spcPct val="0"/>
                </a:spcBef>
                <a:spcAft>
                  <a:spcPct val="0"/>
                </a:spcAft>
                <a:defRPr>
                  <a:solidFill>
                    <a:schemeClr val="tx1"/>
                  </a:solidFill>
                  <a:latin typeface="Arial" panose="020B0604020202020204" pitchFamily="34" charset="0"/>
                </a:defRPr>
              </a:lvl8pPr>
              <a:lvl9pPr marL="3886200" indent="-228600" defTabSz="1152525" eaLnBrk="0" fontAlgn="base" hangingPunct="0">
                <a:spcBef>
                  <a:spcPct val="0"/>
                </a:spcBef>
                <a:spcAft>
                  <a:spcPct val="0"/>
                </a:spcAft>
                <a:defRPr>
                  <a:solidFill>
                    <a:schemeClr val="tx1"/>
                  </a:solidFill>
                  <a:latin typeface="Arial" panose="020B0604020202020204" pitchFamily="34" charset="0"/>
                </a:defRPr>
              </a:lvl9pPr>
            </a:lstStyle>
            <a:p>
              <a:r>
                <a:rPr lang="es-CO" altLang="es-CO" sz="2300" b="1">
                  <a:latin typeface="Tahoma" panose="020B0604030504040204" pitchFamily="34" charset="0"/>
                </a:rPr>
                <a:t>Q</a:t>
              </a:r>
            </a:p>
          </p:txBody>
        </p:sp>
        <p:sp>
          <p:nvSpPr>
            <p:cNvPr id="44061" name="Line 28"/>
            <p:cNvSpPr>
              <a:spLocks noChangeShapeType="1"/>
            </p:cNvSpPr>
            <p:nvPr/>
          </p:nvSpPr>
          <p:spPr bwMode="auto">
            <a:xfrm>
              <a:off x="3873" y="2250"/>
              <a:ext cx="0" cy="47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62" name="Line 29"/>
            <p:cNvSpPr>
              <a:spLocks noChangeShapeType="1"/>
            </p:cNvSpPr>
            <p:nvPr/>
          </p:nvSpPr>
          <p:spPr bwMode="auto">
            <a:xfrm>
              <a:off x="3873" y="1403"/>
              <a:ext cx="0" cy="59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grpSp>
      <p:grpSp>
        <p:nvGrpSpPr>
          <p:cNvPr id="44049" name="Group 30"/>
          <p:cNvGrpSpPr>
            <a:grpSpLocks/>
          </p:cNvGrpSpPr>
          <p:nvPr/>
        </p:nvGrpSpPr>
        <p:grpSpPr bwMode="auto">
          <a:xfrm>
            <a:off x="1230313" y="2006600"/>
            <a:ext cx="458787" cy="2095500"/>
            <a:chOff x="775" y="1403"/>
            <a:chExt cx="289" cy="1320"/>
          </a:xfrm>
        </p:grpSpPr>
        <p:sp>
          <p:nvSpPr>
            <p:cNvPr id="44057" name="Rectangle 31"/>
            <p:cNvSpPr>
              <a:spLocks noChangeArrowheads="1"/>
            </p:cNvSpPr>
            <p:nvPr/>
          </p:nvSpPr>
          <p:spPr bwMode="auto">
            <a:xfrm>
              <a:off x="775" y="1979"/>
              <a:ext cx="289"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888" tIns="58738" rIns="115888" bIns="58738">
              <a:spAutoFit/>
            </a:bodyPr>
            <a:lstStyle>
              <a:lvl1pPr defTabSz="1152525" eaLnBrk="0" hangingPunct="0">
                <a:defRPr>
                  <a:solidFill>
                    <a:schemeClr val="tx1"/>
                  </a:solidFill>
                  <a:latin typeface="Arial" panose="020B0604020202020204" pitchFamily="34" charset="0"/>
                </a:defRPr>
              </a:lvl1pPr>
              <a:lvl2pPr marL="742950" indent="-285750" defTabSz="1152525" eaLnBrk="0" hangingPunct="0">
                <a:defRPr>
                  <a:solidFill>
                    <a:schemeClr val="tx1"/>
                  </a:solidFill>
                  <a:latin typeface="Arial" panose="020B0604020202020204" pitchFamily="34" charset="0"/>
                </a:defRPr>
              </a:lvl2pPr>
              <a:lvl3pPr marL="1143000" indent="-228600" defTabSz="1152525" eaLnBrk="0" hangingPunct="0">
                <a:defRPr>
                  <a:solidFill>
                    <a:schemeClr val="tx1"/>
                  </a:solidFill>
                  <a:latin typeface="Arial" panose="020B0604020202020204" pitchFamily="34" charset="0"/>
                </a:defRPr>
              </a:lvl3pPr>
              <a:lvl4pPr marL="1600200" indent="-228600" defTabSz="1152525" eaLnBrk="0" hangingPunct="0">
                <a:defRPr>
                  <a:solidFill>
                    <a:schemeClr val="tx1"/>
                  </a:solidFill>
                  <a:latin typeface="Arial" panose="020B0604020202020204" pitchFamily="34" charset="0"/>
                </a:defRPr>
              </a:lvl4pPr>
              <a:lvl5pPr marL="2057400" indent="-228600" defTabSz="1152525" eaLnBrk="0" hangingPunct="0">
                <a:defRPr>
                  <a:solidFill>
                    <a:schemeClr val="tx1"/>
                  </a:solidFill>
                  <a:latin typeface="Arial" panose="020B0604020202020204" pitchFamily="34" charset="0"/>
                </a:defRPr>
              </a:lvl5pPr>
              <a:lvl6pPr marL="2514600" indent="-228600" defTabSz="1152525" eaLnBrk="0" fontAlgn="base" hangingPunct="0">
                <a:spcBef>
                  <a:spcPct val="0"/>
                </a:spcBef>
                <a:spcAft>
                  <a:spcPct val="0"/>
                </a:spcAft>
                <a:defRPr>
                  <a:solidFill>
                    <a:schemeClr val="tx1"/>
                  </a:solidFill>
                  <a:latin typeface="Arial" panose="020B0604020202020204" pitchFamily="34" charset="0"/>
                </a:defRPr>
              </a:lvl6pPr>
              <a:lvl7pPr marL="2971800" indent="-228600" defTabSz="1152525" eaLnBrk="0" fontAlgn="base" hangingPunct="0">
                <a:spcBef>
                  <a:spcPct val="0"/>
                </a:spcBef>
                <a:spcAft>
                  <a:spcPct val="0"/>
                </a:spcAft>
                <a:defRPr>
                  <a:solidFill>
                    <a:schemeClr val="tx1"/>
                  </a:solidFill>
                  <a:latin typeface="Arial" panose="020B0604020202020204" pitchFamily="34" charset="0"/>
                </a:defRPr>
              </a:lvl7pPr>
              <a:lvl8pPr marL="3429000" indent="-228600" defTabSz="1152525" eaLnBrk="0" fontAlgn="base" hangingPunct="0">
                <a:spcBef>
                  <a:spcPct val="0"/>
                </a:spcBef>
                <a:spcAft>
                  <a:spcPct val="0"/>
                </a:spcAft>
                <a:defRPr>
                  <a:solidFill>
                    <a:schemeClr val="tx1"/>
                  </a:solidFill>
                  <a:latin typeface="Arial" panose="020B0604020202020204" pitchFamily="34" charset="0"/>
                </a:defRPr>
              </a:lvl8pPr>
              <a:lvl9pPr marL="3886200" indent="-228600" defTabSz="1152525" eaLnBrk="0" fontAlgn="base" hangingPunct="0">
                <a:spcBef>
                  <a:spcPct val="0"/>
                </a:spcBef>
                <a:spcAft>
                  <a:spcPct val="0"/>
                </a:spcAft>
                <a:defRPr>
                  <a:solidFill>
                    <a:schemeClr val="tx1"/>
                  </a:solidFill>
                  <a:latin typeface="Arial" panose="020B0604020202020204" pitchFamily="34" charset="0"/>
                </a:defRPr>
              </a:lvl9pPr>
            </a:lstStyle>
            <a:p>
              <a:r>
                <a:rPr lang="es-CO" altLang="es-CO" sz="2300" b="1">
                  <a:latin typeface="Tahoma" panose="020B0604030504040204" pitchFamily="34" charset="0"/>
                </a:rPr>
                <a:t>Q</a:t>
              </a:r>
            </a:p>
          </p:txBody>
        </p:sp>
        <p:sp>
          <p:nvSpPr>
            <p:cNvPr id="44058" name="Line 32"/>
            <p:cNvSpPr>
              <a:spLocks noChangeShapeType="1"/>
            </p:cNvSpPr>
            <p:nvPr/>
          </p:nvSpPr>
          <p:spPr bwMode="auto">
            <a:xfrm>
              <a:off x="969" y="2250"/>
              <a:ext cx="0" cy="47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59" name="Line 33"/>
            <p:cNvSpPr>
              <a:spLocks noChangeShapeType="1"/>
            </p:cNvSpPr>
            <p:nvPr/>
          </p:nvSpPr>
          <p:spPr bwMode="auto">
            <a:xfrm>
              <a:off x="969" y="1403"/>
              <a:ext cx="0" cy="59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grpSp>
      <p:sp>
        <p:nvSpPr>
          <p:cNvPr id="44050" name="Rectangle 34"/>
          <p:cNvSpPr>
            <a:spLocks noChangeArrowheads="1"/>
          </p:cNvSpPr>
          <p:nvPr/>
        </p:nvSpPr>
        <p:spPr bwMode="auto">
          <a:xfrm>
            <a:off x="1038225" y="3617913"/>
            <a:ext cx="442913"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888" tIns="58738" rIns="115888" bIns="58738">
            <a:spAutoFit/>
          </a:bodyPr>
          <a:lstStyle>
            <a:lvl1pPr defTabSz="1152525" eaLnBrk="0" hangingPunct="0">
              <a:defRPr>
                <a:solidFill>
                  <a:schemeClr val="tx1"/>
                </a:solidFill>
                <a:latin typeface="Arial" panose="020B0604020202020204" pitchFamily="34" charset="0"/>
              </a:defRPr>
            </a:lvl1pPr>
            <a:lvl2pPr marL="742950" indent="-285750" defTabSz="1152525" eaLnBrk="0" hangingPunct="0">
              <a:defRPr>
                <a:solidFill>
                  <a:schemeClr val="tx1"/>
                </a:solidFill>
                <a:latin typeface="Arial" panose="020B0604020202020204" pitchFamily="34" charset="0"/>
              </a:defRPr>
            </a:lvl2pPr>
            <a:lvl3pPr marL="1143000" indent="-228600" defTabSz="1152525" eaLnBrk="0" hangingPunct="0">
              <a:defRPr>
                <a:solidFill>
                  <a:schemeClr val="tx1"/>
                </a:solidFill>
                <a:latin typeface="Arial" panose="020B0604020202020204" pitchFamily="34" charset="0"/>
              </a:defRPr>
            </a:lvl3pPr>
            <a:lvl4pPr marL="1600200" indent="-228600" defTabSz="1152525" eaLnBrk="0" hangingPunct="0">
              <a:defRPr>
                <a:solidFill>
                  <a:schemeClr val="tx1"/>
                </a:solidFill>
                <a:latin typeface="Arial" panose="020B0604020202020204" pitchFamily="34" charset="0"/>
              </a:defRPr>
            </a:lvl4pPr>
            <a:lvl5pPr marL="2057400" indent="-228600" defTabSz="1152525" eaLnBrk="0" hangingPunct="0">
              <a:defRPr>
                <a:solidFill>
                  <a:schemeClr val="tx1"/>
                </a:solidFill>
                <a:latin typeface="Arial" panose="020B0604020202020204" pitchFamily="34" charset="0"/>
              </a:defRPr>
            </a:lvl5pPr>
            <a:lvl6pPr marL="2514600" indent="-228600" defTabSz="1152525" eaLnBrk="0" fontAlgn="base" hangingPunct="0">
              <a:spcBef>
                <a:spcPct val="0"/>
              </a:spcBef>
              <a:spcAft>
                <a:spcPct val="0"/>
              </a:spcAft>
              <a:defRPr>
                <a:solidFill>
                  <a:schemeClr val="tx1"/>
                </a:solidFill>
                <a:latin typeface="Arial" panose="020B0604020202020204" pitchFamily="34" charset="0"/>
              </a:defRPr>
            </a:lvl6pPr>
            <a:lvl7pPr marL="2971800" indent="-228600" defTabSz="1152525" eaLnBrk="0" fontAlgn="base" hangingPunct="0">
              <a:spcBef>
                <a:spcPct val="0"/>
              </a:spcBef>
              <a:spcAft>
                <a:spcPct val="0"/>
              </a:spcAft>
              <a:defRPr>
                <a:solidFill>
                  <a:schemeClr val="tx1"/>
                </a:solidFill>
                <a:latin typeface="Arial" panose="020B0604020202020204" pitchFamily="34" charset="0"/>
              </a:defRPr>
            </a:lvl7pPr>
            <a:lvl8pPr marL="3429000" indent="-228600" defTabSz="1152525" eaLnBrk="0" fontAlgn="base" hangingPunct="0">
              <a:spcBef>
                <a:spcPct val="0"/>
              </a:spcBef>
              <a:spcAft>
                <a:spcPct val="0"/>
              </a:spcAft>
              <a:defRPr>
                <a:solidFill>
                  <a:schemeClr val="tx1"/>
                </a:solidFill>
                <a:latin typeface="Arial" panose="020B0604020202020204" pitchFamily="34" charset="0"/>
              </a:defRPr>
            </a:lvl8pPr>
            <a:lvl9pPr marL="3886200" indent="-228600" defTabSz="1152525" eaLnBrk="0" fontAlgn="base" hangingPunct="0">
              <a:spcBef>
                <a:spcPct val="0"/>
              </a:spcBef>
              <a:spcAft>
                <a:spcPct val="0"/>
              </a:spcAft>
              <a:defRPr>
                <a:solidFill>
                  <a:schemeClr val="tx1"/>
                </a:solidFill>
                <a:latin typeface="Arial" panose="020B0604020202020204" pitchFamily="34" charset="0"/>
              </a:defRPr>
            </a:lvl9pPr>
          </a:lstStyle>
          <a:p>
            <a:r>
              <a:rPr lang="es-CO" altLang="es-CO" sz="2300" b="1">
                <a:latin typeface="Tahoma" panose="020B0604030504040204" pitchFamily="34" charset="0"/>
              </a:rPr>
              <a:t>R</a:t>
            </a:r>
          </a:p>
        </p:txBody>
      </p:sp>
      <p:sp>
        <p:nvSpPr>
          <p:cNvPr id="44051" name="Line 35"/>
          <p:cNvSpPr>
            <a:spLocks noChangeShapeType="1"/>
          </p:cNvSpPr>
          <p:nvPr/>
        </p:nvSpPr>
        <p:spPr bwMode="auto">
          <a:xfrm flipV="1">
            <a:off x="1250950" y="3503613"/>
            <a:ext cx="0" cy="1714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52" name="Line 36"/>
          <p:cNvSpPr>
            <a:spLocks noChangeShapeType="1"/>
          </p:cNvSpPr>
          <p:nvPr/>
        </p:nvSpPr>
        <p:spPr bwMode="auto">
          <a:xfrm flipV="1">
            <a:off x="1238250" y="3978275"/>
            <a:ext cx="0" cy="1333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53" name="Rectangle 37"/>
          <p:cNvSpPr>
            <a:spLocks noChangeArrowheads="1"/>
          </p:cNvSpPr>
          <p:nvPr/>
        </p:nvSpPr>
        <p:spPr bwMode="auto">
          <a:xfrm>
            <a:off x="4357688" y="4500563"/>
            <a:ext cx="8096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s-CO" altLang="es-CO"/>
              <a:t>Tiempo</a:t>
            </a:r>
          </a:p>
        </p:txBody>
      </p:sp>
      <p:sp>
        <p:nvSpPr>
          <p:cNvPr id="44054" name="Line 38"/>
          <p:cNvSpPr>
            <a:spLocks noChangeShapeType="1"/>
          </p:cNvSpPr>
          <p:nvPr/>
        </p:nvSpPr>
        <p:spPr bwMode="auto">
          <a:xfrm>
            <a:off x="6254750" y="4137025"/>
            <a:ext cx="0" cy="617538"/>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s-MX"/>
          </a:p>
        </p:txBody>
      </p:sp>
      <p:sp>
        <p:nvSpPr>
          <p:cNvPr id="44055" name="Rectangle 39"/>
          <p:cNvSpPr>
            <a:spLocks noChangeArrowheads="1"/>
          </p:cNvSpPr>
          <p:nvPr/>
        </p:nvSpPr>
        <p:spPr bwMode="auto">
          <a:xfrm>
            <a:off x="596900" y="2239962"/>
            <a:ext cx="1092200"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s-CO" altLang="es-CO" sz="1600" dirty="0"/>
              <a:t>Número de unidades</a:t>
            </a:r>
          </a:p>
        </p:txBody>
      </p:sp>
      <p:sp>
        <p:nvSpPr>
          <p:cNvPr id="44056" name="Rectangle 40"/>
          <p:cNvSpPr>
            <a:spLocks noChangeArrowheads="1"/>
          </p:cNvSpPr>
          <p:nvPr/>
        </p:nvSpPr>
        <p:spPr bwMode="auto">
          <a:xfrm>
            <a:off x="8183563" y="5953125"/>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Tree>
    <p:extLst>
      <p:ext uri="{BB962C8B-B14F-4D97-AF65-F5344CB8AC3E}">
        <p14:creationId xmlns:p14="http://schemas.microsoft.com/office/powerpoint/2010/main" val="66641356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179388" y="1628775"/>
            <a:ext cx="8713787" cy="1368425"/>
          </a:xfrm>
          <a:prstGeom prst="rect">
            <a:avLst/>
          </a:prstGeom>
          <a:solidFill>
            <a:srgbClr val="FFFF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45059" name="Rectangle 3"/>
          <p:cNvSpPr>
            <a:spLocks noChangeArrowheads="1"/>
          </p:cNvSpPr>
          <p:nvPr/>
        </p:nvSpPr>
        <p:spPr bwMode="auto">
          <a:xfrm>
            <a:off x="152400" y="3857625"/>
            <a:ext cx="4495800" cy="1447800"/>
          </a:xfrm>
          <a:prstGeom prst="rect">
            <a:avLst/>
          </a:prstGeom>
          <a:solidFill>
            <a:srgbClr val="FFFF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12292" name="Rectangle 4"/>
          <p:cNvSpPr>
            <a:spLocks noGrp="1" noChangeArrowheads="1"/>
          </p:cNvSpPr>
          <p:nvPr>
            <p:ph type="title"/>
          </p:nvPr>
        </p:nvSpPr>
        <p:spPr>
          <a:xfrm>
            <a:off x="489744" y="665163"/>
            <a:ext cx="8316912" cy="647700"/>
          </a:xfrm>
        </p:spPr>
        <p:txBody>
          <a:bodyPr/>
          <a:lstStyle/>
          <a:p>
            <a:pPr algn="ctr">
              <a:defRPr/>
            </a:pPr>
            <a:r>
              <a:rPr lang="es-CO" sz="3200" dirty="0">
                <a:effectLst>
                  <a:outerShdw blurRad="38100" dist="38100" dir="2700000" algn="tl">
                    <a:srgbClr val="C0C0C0"/>
                  </a:outerShdw>
                </a:effectLst>
                <a:cs typeface="Arial" panose="020B0604020202020204" pitchFamily="34" charset="0"/>
              </a:rPr>
              <a:t>FORMULAS PARA LA ESTIMACIÓN DEL EOQ</a:t>
            </a:r>
          </a:p>
        </p:txBody>
      </p:sp>
      <p:graphicFrame>
        <p:nvGraphicFramePr>
          <p:cNvPr id="45061" name="Object 5">
            <a:hlinkClick r:id="" action="ppaction://ole?verb=0"/>
          </p:cNvPr>
          <p:cNvGraphicFramePr>
            <a:graphicFrameLocks/>
          </p:cNvGraphicFramePr>
          <p:nvPr/>
        </p:nvGraphicFramePr>
        <p:xfrm>
          <a:off x="388938" y="4000500"/>
          <a:ext cx="4021137" cy="1195388"/>
        </p:xfrm>
        <a:graphic>
          <a:graphicData uri="http://schemas.openxmlformats.org/presentationml/2006/ole">
            <mc:AlternateContent xmlns:mc="http://schemas.openxmlformats.org/markup-compatibility/2006">
              <mc:Choice xmlns:v="urn:schemas-microsoft-com:vml" Requires="v">
                <p:oleObj spid="_x0000_s24604" name="Ecuación" r:id="rId4" imgW="1409700" imgH="419100" progId="Equation.3">
                  <p:embed/>
                </p:oleObj>
              </mc:Choice>
              <mc:Fallback>
                <p:oleObj name="Ecuación" r:id="rId4" imgW="1409700" imgH="419100" progId="Equation.3">
                  <p:embed/>
                  <p:pic>
                    <p:nvPicPr>
                      <p:cNvPr id="45061" name="Object 5">
                        <a:hlinkClick r:id="" action="ppaction://ole?verb=0"/>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938" y="4000500"/>
                        <a:ext cx="4021137" cy="1195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94" name="Rectangle 6"/>
          <p:cNvSpPr>
            <a:spLocks noChangeArrowheads="1"/>
          </p:cNvSpPr>
          <p:nvPr/>
        </p:nvSpPr>
        <p:spPr bwMode="auto">
          <a:xfrm>
            <a:off x="250825" y="2133600"/>
            <a:ext cx="2395538" cy="428625"/>
          </a:xfrm>
          <a:prstGeom prst="rect">
            <a:avLst/>
          </a:prstGeom>
          <a:noFill/>
          <a:ln w="9525">
            <a:noFill/>
            <a:miter lim="800000"/>
            <a:headEnd/>
            <a:tailEnd/>
          </a:ln>
          <a:effectLst/>
        </p:spPr>
        <p:txBody>
          <a:bodyPr wrap="none" lIns="90488" tIns="44450" rIns="90488" bIns="44450">
            <a:spAutoFit/>
          </a:bodyPr>
          <a:lstStyle/>
          <a:p>
            <a:pPr eaLnBrk="0" hangingPunct="0">
              <a:defRPr/>
            </a:pPr>
            <a:r>
              <a:rPr lang="es-CO" sz="2200" b="1" dirty="0">
                <a:effectLst>
                  <a:outerShdw blurRad="38100" dist="38100" dir="2700000" algn="tl">
                    <a:srgbClr val="C0C0C0"/>
                  </a:outerShdw>
                </a:effectLst>
                <a:latin typeface="Arial" charset="0"/>
              </a:rPr>
              <a:t>Costo Anual Total</a:t>
            </a:r>
            <a:r>
              <a:rPr lang="es-CO" sz="2200" dirty="0">
                <a:latin typeface="Arial" charset="0"/>
              </a:rPr>
              <a:t>  =</a:t>
            </a:r>
          </a:p>
        </p:txBody>
      </p:sp>
      <p:sp>
        <p:nvSpPr>
          <p:cNvPr id="45063" name="Rectangle 7"/>
          <p:cNvSpPr>
            <a:spLocks noChangeArrowheads="1"/>
          </p:cNvSpPr>
          <p:nvPr/>
        </p:nvSpPr>
        <p:spPr bwMode="auto">
          <a:xfrm>
            <a:off x="3203575" y="1844675"/>
            <a:ext cx="1871663"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s-CO" altLang="es-CO" sz="2200"/>
              <a:t>Costo anual de Compras</a:t>
            </a:r>
          </a:p>
        </p:txBody>
      </p:sp>
      <p:sp>
        <p:nvSpPr>
          <p:cNvPr id="45064" name="Rectangle 8"/>
          <p:cNvSpPr>
            <a:spLocks noChangeArrowheads="1"/>
          </p:cNvSpPr>
          <p:nvPr/>
        </p:nvSpPr>
        <p:spPr bwMode="auto">
          <a:xfrm>
            <a:off x="5148263" y="1584325"/>
            <a:ext cx="1223962"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s-CO" altLang="es-CO" sz="2200"/>
              <a:t>Costo Anual por Ordenar</a:t>
            </a:r>
          </a:p>
        </p:txBody>
      </p:sp>
      <p:sp>
        <p:nvSpPr>
          <p:cNvPr id="45065" name="Rectangle 9"/>
          <p:cNvSpPr>
            <a:spLocks noChangeArrowheads="1"/>
          </p:cNvSpPr>
          <p:nvPr/>
        </p:nvSpPr>
        <p:spPr bwMode="auto">
          <a:xfrm>
            <a:off x="6948488" y="1773238"/>
            <a:ext cx="1706562"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s-CO" altLang="es-CO" sz="2200"/>
              <a:t>Costo anual de Manejo</a:t>
            </a:r>
          </a:p>
        </p:txBody>
      </p:sp>
      <p:sp>
        <p:nvSpPr>
          <p:cNvPr id="45066" name="Rectangle 10"/>
          <p:cNvSpPr>
            <a:spLocks noChangeArrowheads="1"/>
          </p:cNvSpPr>
          <p:nvPr/>
        </p:nvSpPr>
        <p:spPr bwMode="auto">
          <a:xfrm>
            <a:off x="4808538" y="1949450"/>
            <a:ext cx="471487"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s-CO" altLang="es-CO" sz="2200">
                <a:latin typeface="Tahoma" panose="020B0604030504040204" pitchFamily="34" charset="0"/>
              </a:rPr>
              <a:t> +</a:t>
            </a:r>
          </a:p>
        </p:txBody>
      </p:sp>
      <p:sp>
        <p:nvSpPr>
          <p:cNvPr id="45067" name="Rectangle 11"/>
          <p:cNvSpPr>
            <a:spLocks noChangeArrowheads="1"/>
          </p:cNvSpPr>
          <p:nvPr/>
        </p:nvSpPr>
        <p:spPr bwMode="auto">
          <a:xfrm>
            <a:off x="6370638" y="1949450"/>
            <a:ext cx="384175"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s-CO" altLang="es-CO" sz="2200">
                <a:latin typeface="Tahoma" panose="020B0604030504040204" pitchFamily="34" charset="0"/>
              </a:rPr>
              <a:t>+</a:t>
            </a:r>
          </a:p>
        </p:txBody>
      </p:sp>
      <p:sp>
        <p:nvSpPr>
          <p:cNvPr id="12300" name="Rectangle 12"/>
          <p:cNvSpPr>
            <a:spLocks noChangeArrowheads="1"/>
          </p:cNvSpPr>
          <p:nvPr/>
        </p:nvSpPr>
        <p:spPr bwMode="auto">
          <a:xfrm>
            <a:off x="4787900" y="3068638"/>
            <a:ext cx="4154488" cy="2941637"/>
          </a:xfrm>
          <a:prstGeom prst="rect">
            <a:avLst/>
          </a:prstGeom>
          <a:solidFill>
            <a:schemeClr val="bg1"/>
          </a:solidFill>
          <a:ln w="9525">
            <a:solidFill>
              <a:schemeClr val="accent4"/>
            </a:solidFill>
            <a:miter lim="800000"/>
            <a:headEnd/>
            <a:tailEnd/>
          </a:ln>
          <a:effectLst/>
        </p:spPr>
        <p:txBody>
          <a:bodyPr lIns="90488" tIns="44450" rIns="90488" bIns="44450">
            <a:spAutoFit/>
          </a:bodyPr>
          <a:lstStyle/>
          <a:p>
            <a:pPr eaLnBrk="0" hangingPunct="0">
              <a:lnSpc>
                <a:spcPct val="115000"/>
              </a:lnSpc>
              <a:tabLst>
                <a:tab pos="685800" algn="l"/>
              </a:tabLst>
              <a:defRPr/>
            </a:pPr>
            <a:r>
              <a:rPr lang="es-CO" b="1" dirty="0">
                <a:solidFill>
                  <a:schemeClr val="tx2"/>
                </a:solidFill>
                <a:latin typeface="Arial" charset="0"/>
              </a:rPr>
              <a:t>CT  	Costo Total Anual</a:t>
            </a:r>
          </a:p>
          <a:p>
            <a:pPr eaLnBrk="0" hangingPunct="0">
              <a:lnSpc>
                <a:spcPct val="115000"/>
              </a:lnSpc>
              <a:tabLst>
                <a:tab pos="685800" algn="l"/>
              </a:tabLst>
              <a:defRPr/>
            </a:pPr>
            <a:r>
              <a:rPr lang="es-CO" b="1" dirty="0">
                <a:solidFill>
                  <a:schemeClr val="tx2"/>
                </a:solidFill>
                <a:latin typeface="Arial" charset="0"/>
              </a:rPr>
              <a:t>D 	Demanda</a:t>
            </a:r>
          </a:p>
          <a:p>
            <a:pPr eaLnBrk="0" hangingPunct="0">
              <a:lnSpc>
                <a:spcPct val="115000"/>
              </a:lnSpc>
              <a:tabLst>
                <a:tab pos="685800" algn="l"/>
              </a:tabLst>
              <a:defRPr/>
            </a:pPr>
            <a:r>
              <a:rPr lang="es-CO" b="1" dirty="0">
                <a:solidFill>
                  <a:schemeClr val="tx2"/>
                </a:solidFill>
                <a:latin typeface="Arial" charset="0"/>
              </a:rPr>
              <a:t>C	Costo por unidad</a:t>
            </a:r>
          </a:p>
          <a:p>
            <a:pPr eaLnBrk="0" hangingPunct="0">
              <a:lnSpc>
                <a:spcPct val="115000"/>
              </a:lnSpc>
              <a:tabLst>
                <a:tab pos="685800" algn="l"/>
              </a:tabLst>
              <a:defRPr/>
            </a:pPr>
            <a:r>
              <a:rPr lang="es-CO" b="1" dirty="0">
                <a:solidFill>
                  <a:schemeClr val="tx2"/>
                </a:solidFill>
                <a:latin typeface="Arial" charset="0"/>
              </a:rPr>
              <a:t>Q 	Cantidad ordenada</a:t>
            </a:r>
          </a:p>
          <a:p>
            <a:pPr eaLnBrk="0" hangingPunct="0">
              <a:lnSpc>
                <a:spcPct val="115000"/>
              </a:lnSpc>
              <a:tabLst>
                <a:tab pos="685800" algn="l"/>
              </a:tabLst>
              <a:defRPr/>
            </a:pPr>
            <a:r>
              <a:rPr lang="es-CO" b="1" dirty="0">
                <a:solidFill>
                  <a:schemeClr val="tx2"/>
                </a:solidFill>
                <a:latin typeface="Arial" charset="0"/>
              </a:rPr>
              <a:t>S	Costo por pedir</a:t>
            </a:r>
          </a:p>
          <a:p>
            <a:pPr eaLnBrk="0" hangingPunct="0">
              <a:lnSpc>
                <a:spcPct val="115000"/>
              </a:lnSpc>
              <a:tabLst>
                <a:tab pos="685800" algn="l"/>
              </a:tabLst>
              <a:defRPr/>
            </a:pPr>
            <a:r>
              <a:rPr lang="es-CO" b="1" dirty="0">
                <a:solidFill>
                  <a:schemeClr val="tx2"/>
                </a:solidFill>
                <a:latin typeface="Arial" charset="0"/>
              </a:rPr>
              <a:t>R	Punto de </a:t>
            </a:r>
            <a:r>
              <a:rPr lang="es-CO" b="1" dirty="0" err="1">
                <a:solidFill>
                  <a:schemeClr val="tx2"/>
                </a:solidFill>
                <a:latin typeface="Arial" charset="0"/>
              </a:rPr>
              <a:t>Reorden</a:t>
            </a:r>
            <a:endParaRPr lang="es-CO" b="1" dirty="0">
              <a:solidFill>
                <a:schemeClr val="tx2"/>
              </a:solidFill>
              <a:latin typeface="Arial" charset="0"/>
            </a:endParaRPr>
          </a:p>
          <a:p>
            <a:pPr eaLnBrk="0" hangingPunct="0">
              <a:lnSpc>
                <a:spcPct val="115000"/>
              </a:lnSpc>
              <a:tabLst>
                <a:tab pos="685800" algn="l"/>
              </a:tabLst>
              <a:defRPr/>
            </a:pPr>
            <a:r>
              <a:rPr lang="es-CO" b="1" dirty="0">
                <a:solidFill>
                  <a:schemeClr val="tx2"/>
                </a:solidFill>
                <a:latin typeface="Arial" charset="0"/>
              </a:rPr>
              <a:t>L	Tiempo de espera</a:t>
            </a:r>
          </a:p>
          <a:p>
            <a:pPr eaLnBrk="0" hangingPunct="0">
              <a:lnSpc>
                <a:spcPct val="115000"/>
              </a:lnSpc>
              <a:tabLst>
                <a:tab pos="685800" algn="l"/>
              </a:tabLst>
              <a:defRPr/>
            </a:pPr>
            <a:r>
              <a:rPr lang="es-CO" b="1" dirty="0">
                <a:solidFill>
                  <a:schemeClr val="tx2"/>
                </a:solidFill>
                <a:latin typeface="Arial" charset="0"/>
              </a:rPr>
              <a:t>H	Costo anual de manejo y    </a:t>
            </a:r>
          </a:p>
          <a:p>
            <a:pPr eaLnBrk="0" hangingPunct="0">
              <a:lnSpc>
                <a:spcPct val="115000"/>
              </a:lnSpc>
              <a:tabLst>
                <a:tab pos="685800" algn="l"/>
              </a:tabLst>
              <a:defRPr/>
            </a:pPr>
            <a:r>
              <a:rPr lang="es-CO" b="1" dirty="0">
                <a:solidFill>
                  <a:schemeClr val="tx2"/>
                </a:solidFill>
                <a:latin typeface="Arial" charset="0"/>
              </a:rPr>
              <a:t>            almacenamiento por unidad</a:t>
            </a:r>
          </a:p>
        </p:txBody>
      </p:sp>
      <p:sp>
        <p:nvSpPr>
          <p:cNvPr id="45069" name="Rectangle 13"/>
          <p:cNvSpPr>
            <a:spLocks noChangeArrowheads="1"/>
          </p:cNvSpPr>
          <p:nvPr/>
        </p:nvSpPr>
        <p:spPr bwMode="auto">
          <a:xfrm>
            <a:off x="8183563" y="6308725"/>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45070" name="21 CuadroTexto"/>
          <p:cNvSpPr txBox="1">
            <a:spLocks noChangeArrowheads="1"/>
          </p:cNvSpPr>
          <p:nvPr/>
        </p:nvSpPr>
        <p:spPr bwMode="auto">
          <a:xfrm>
            <a:off x="3571875" y="6550025"/>
            <a:ext cx="5572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s-CO" altLang="es-CO" sz="1400" b="1" i="1">
                <a:latin typeface="Verdana Ref" pitchFamily="34" charset="0"/>
              </a:rPr>
              <a:t>M.Sc. NELSON RODRÍGUEZ MONTAÑA</a:t>
            </a:r>
          </a:p>
        </p:txBody>
      </p:sp>
    </p:spTree>
    <p:extLst>
      <p:ext uri="{BB962C8B-B14F-4D97-AF65-F5344CB8AC3E}">
        <p14:creationId xmlns:p14="http://schemas.microsoft.com/office/powerpoint/2010/main" val="214239835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304800" y="1981200"/>
            <a:ext cx="8458200" cy="1295400"/>
          </a:xfrm>
          <a:prstGeom prst="rect">
            <a:avLst/>
          </a:prstGeom>
          <a:solidFill>
            <a:srgbClr val="FFFF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46083" name="Rectangle 3"/>
          <p:cNvSpPr>
            <a:spLocks noChangeArrowheads="1"/>
          </p:cNvSpPr>
          <p:nvPr/>
        </p:nvSpPr>
        <p:spPr bwMode="auto">
          <a:xfrm>
            <a:off x="758825" y="5743575"/>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46084" name="Rectangle 4"/>
          <p:cNvSpPr>
            <a:spLocks noChangeArrowheads="1"/>
          </p:cNvSpPr>
          <p:nvPr/>
        </p:nvSpPr>
        <p:spPr bwMode="auto">
          <a:xfrm>
            <a:off x="3197225" y="5743575"/>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14341" name="Rectangle 5"/>
          <p:cNvSpPr>
            <a:spLocks noGrp="1" noChangeArrowheads="1"/>
          </p:cNvSpPr>
          <p:nvPr>
            <p:ph type="title"/>
          </p:nvPr>
        </p:nvSpPr>
        <p:spPr>
          <a:xfrm>
            <a:off x="285750" y="638175"/>
            <a:ext cx="8520113" cy="647700"/>
          </a:xfrm>
        </p:spPr>
        <p:txBody>
          <a:bodyPr>
            <a:normAutofit fontScale="90000"/>
          </a:bodyPr>
          <a:lstStyle/>
          <a:p>
            <a:pPr algn="ctr">
              <a:defRPr/>
            </a:pPr>
            <a:r>
              <a:rPr lang="es-CO" dirty="0">
                <a:effectLst>
                  <a:outerShdw blurRad="38100" dist="38100" dir="2700000" algn="tl">
                    <a:srgbClr val="C0C0C0"/>
                  </a:outerShdw>
                </a:effectLst>
                <a:cs typeface="Arial" panose="020B0604020202020204" pitchFamily="34" charset="0"/>
              </a:rPr>
              <a:t>DERIVACIÓN DEL EOQ</a:t>
            </a:r>
          </a:p>
        </p:txBody>
      </p:sp>
      <p:graphicFrame>
        <p:nvGraphicFramePr>
          <p:cNvPr id="46086" name="Object 6">
            <a:hlinkClick r:id="" action="ppaction://ole?verb=0"/>
          </p:cNvPr>
          <p:cNvGraphicFramePr>
            <a:graphicFrameLocks/>
          </p:cNvGraphicFramePr>
          <p:nvPr/>
        </p:nvGraphicFramePr>
        <p:xfrm>
          <a:off x="668338" y="2200275"/>
          <a:ext cx="7731125" cy="949325"/>
        </p:xfrm>
        <a:graphic>
          <a:graphicData uri="http://schemas.openxmlformats.org/presentationml/2006/ole">
            <mc:AlternateContent xmlns:mc="http://schemas.openxmlformats.org/markup-compatibility/2006">
              <mc:Choice xmlns:v="urn:schemas-microsoft-com:vml" Requires="v">
                <p:oleObj spid="_x0000_s25628" name="Ecuación" r:id="rId4" imgW="3721100" imgH="457200" progId="Equation.3">
                  <p:embed/>
                </p:oleObj>
              </mc:Choice>
              <mc:Fallback>
                <p:oleObj name="Ecuación" r:id="rId4" imgW="3721100" imgH="457200" progId="Equation.3">
                  <p:embed/>
                  <p:pic>
                    <p:nvPicPr>
                      <p:cNvPr id="46086" name="Object 6">
                        <a:hlinkClick r:id="" action="ppaction://ole?verb=0"/>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8338" y="2200275"/>
                        <a:ext cx="7731125" cy="94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6087" name="Text Box 7"/>
          <p:cNvSpPr txBox="1">
            <a:spLocks noChangeArrowheads="1"/>
          </p:cNvSpPr>
          <p:nvPr/>
        </p:nvSpPr>
        <p:spPr bwMode="auto">
          <a:xfrm>
            <a:off x="2484438" y="3860800"/>
            <a:ext cx="4464050" cy="466725"/>
          </a:xfrm>
          <a:prstGeom prst="rect">
            <a:avLst/>
          </a:prstGeom>
          <a:solidFill>
            <a:srgbClr val="FFFFCC"/>
          </a:solidFill>
          <a:ln w="9525">
            <a:solidFill>
              <a:srgbClr val="008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s-CO" altLang="es-CO" sz="2400" b="1"/>
              <a:t>Punto de Reorden (R)=  d  L</a:t>
            </a:r>
          </a:p>
        </p:txBody>
      </p:sp>
      <p:sp>
        <p:nvSpPr>
          <p:cNvPr id="14344" name="Text Box 8"/>
          <p:cNvSpPr txBox="1">
            <a:spLocks noChangeArrowheads="1"/>
          </p:cNvSpPr>
          <p:nvPr/>
        </p:nvSpPr>
        <p:spPr bwMode="auto">
          <a:xfrm>
            <a:off x="5353050" y="3663950"/>
            <a:ext cx="647700" cy="336550"/>
          </a:xfrm>
          <a:prstGeom prst="rect">
            <a:avLst/>
          </a:prstGeom>
          <a:noFill/>
          <a:ln w="9525">
            <a:noFill/>
            <a:miter lim="800000"/>
            <a:headEnd/>
            <a:tailEnd/>
          </a:ln>
          <a:effectLst/>
        </p:spPr>
        <p:txBody>
          <a:bodyPr>
            <a:spAutoFit/>
          </a:bodyPr>
          <a:lstStyle/>
          <a:p>
            <a:pPr>
              <a:spcBef>
                <a:spcPct val="50000"/>
              </a:spcBef>
              <a:defRPr/>
            </a:pPr>
            <a:r>
              <a:rPr lang="es-CO" sz="1600" b="1" dirty="0">
                <a:latin typeface="+mj-lt"/>
              </a:rPr>
              <a:t>__</a:t>
            </a:r>
          </a:p>
        </p:txBody>
      </p:sp>
      <p:sp>
        <p:nvSpPr>
          <p:cNvPr id="46089" name="Text Box 9"/>
          <p:cNvSpPr txBox="1">
            <a:spLocks noChangeArrowheads="1"/>
          </p:cNvSpPr>
          <p:nvPr/>
        </p:nvSpPr>
        <p:spPr bwMode="auto">
          <a:xfrm>
            <a:off x="1214438" y="4857750"/>
            <a:ext cx="542925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s-CO" altLang="es-CO" sz="2000" b="1"/>
              <a:t>d= Demanda diaria de unidades (constante)</a:t>
            </a:r>
          </a:p>
          <a:p>
            <a:pPr eaLnBrk="1" hangingPunct="1">
              <a:spcBef>
                <a:spcPct val="50000"/>
              </a:spcBef>
            </a:pPr>
            <a:r>
              <a:rPr lang="es-CO" altLang="es-CO" sz="2000" b="1"/>
              <a:t>L= Tiempo de espera (constante)</a:t>
            </a:r>
          </a:p>
        </p:txBody>
      </p:sp>
      <p:sp>
        <p:nvSpPr>
          <p:cNvPr id="14346" name="Text Box 10"/>
          <p:cNvSpPr txBox="1">
            <a:spLocks noChangeArrowheads="1"/>
          </p:cNvSpPr>
          <p:nvPr/>
        </p:nvSpPr>
        <p:spPr bwMode="auto">
          <a:xfrm>
            <a:off x="1260475" y="4652963"/>
            <a:ext cx="647700" cy="336550"/>
          </a:xfrm>
          <a:prstGeom prst="rect">
            <a:avLst/>
          </a:prstGeom>
          <a:noFill/>
          <a:ln w="9525">
            <a:noFill/>
            <a:miter lim="800000"/>
            <a:headEnd/>
            <a:tailEnd/>
          </a:ln>
          <a:effectLst/>
        </p:spPr>
        <p:txBody>
          <a:bodyPr>
            <a:spAutoFit/>
          </a:bodyPr>
          <a:lstStyle/>
          <a:p>
            <a:pPr>
              <a:spcBef>
                <a:spcPct val="50000"/>
              </a:spcBef>
              <a:defRPr/>
            </a:pPr>
            <a:r>
              <a:rPr lang="es-CO" sz="1600" b="1" dirty="0">
                <a:effectLst>
                  <a:outerShdw blurRad="38100" dist="38100" dir="2700000" algn="tl">
                    <a:srgbClr val="C0C0C0"/>
                  </a:outerShdw>
                </a:effectLst>
                <a:latin typeface="Arial" charset="0"/>
              </a:rPr>
              <a:t>_</a:t>
            </a:r>
          </a:p>
        </p:txBody>
      </p:sp>
    </p:spTree>
    <p:extLst>
      <p:ext uri="{BB962C8B-B14F-4D97-AF65-F5344CB8AC3E}">
        <p14:creationId xmlns:p14="http://schemas.microsoft.com/office/powerpoint/2010/main" val="211575100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a:xfrm>
            <a:off x="300038" y="638175"/>
            <a:ext cx="8520112" cy="647700"/>
          </a:xfrm>
        </p:spPr>
        <p:txBody>
          <a:bodyPr>
            <a:normAutofit fontScale="90000"/>
          </a:bodyPr>
          <a:lstStyle/>
          <a:p>
            <a:pPr algn="ctr">
              <a:defRPr/>
            </a:pPr>
            <a:r>
              <a:rPr lang="es-CO" dirty="0">
                <a:effectLst>
                  <a:outerShdw blurRad="38100" dist="38100" dir="2700000" algn="tl">
                    <a:srgbClr val="C0C0C0"/>
                  </a:outerShdw>
                </a:effectLst>
                <a:cs typeface="Arial" panose="020B0604020202020204" pitchFamily="34" charset="0"/>
              </a:rPr>
              <a:t>EOQ EJEMPLO</a:t>
            </a:r>
          </a:p>
        </p:txBody>
      </p:sp>
      <p:sp>
        <p:nvSpPr>
          <p:cNvPr id="47107" name="Rectangle 5"/>
          <p:cNvSpPr>
            <a:spLocks noChangeArrowheads="1"/>
          </p:cNvSpPr>
          <p:nvPr/>
        </p:nvSpPr>
        <p:spPr bwMode="auto">
          <a:xfrm>
            <a:off x="685800" y="1571625"/>
            <a:ext cx="7772400" cy="2492375"/>
          </a:xfrm>
          <a:prstGeom prst="rect">
            <a:avLst/>
          </a:prstGeom>
          <a:solidFill>
            <a:srgbClr val="FFFFCC"/>
          </a:solidFill>
          <a:ln w="9525">
            <a:solidFill>
              <a:schemeClr val="tx2"/>
            </a:solidFill>
            <a:miter lim="800000"/>
            <a:headEnd/>
            <a:tailEnd/>
          </a:ln>
          <a:effectLst>
            <a:outerShdw dist="107763" dir="18900000" algn="ctr" rotWithShape="0">
              <a:schemeClr val="bg2"/>
            </a:outerShdw>
          </a:effectLst>
        </p:spPr>
        <p:txBody>
          <a:bodyPr>
            <a:spAutoFit/>
          </a:bodyPr>
          <a:lstStyle>
            <a:lvl1pPr marL="385763" indent="-288925" eaLnBrk="0" hangingPunct="0">
              <a:tabLst>
                <a:tab pos="385763" algn="l"/>
              </a:tabLst>
              <a:defRPr>
                <a:solidFill>
                  <a:schemeClr val="tx1"/>
                </a:solidFill>
                <a:latin typeface="Arial" panose="020B0604020202020204" pitchFamily="34" charset="0"/>
              </a:defRPr>
            </a:lvl1pPr>
            <a:lvl2pPr marL="742950" indent="-285750" eaLnBrk="0" hangingPunct="0">
              <a:tabLst>
                <a:tab pos="385763" algn="l"/>
              </a:tabLst>
              <a:defRPr>
                <a:solidFill>
                  <a:schemeClr val="tx1"/>
                </a:solidFill>
                <a:latin typeface="Arial" panose="020B0604020202020204" pitchFamily="34" charset="0"/>
              </a:defRPr>
            </a:lvl2pPr>
            <a:lvl3pPr marL="1143000" indent="-228600" eaLnBrk="0" hangingPunct="0">
              <a:tabLst>
                <a:tab pos="385763" algn="l"/>
              </a:tabLst>
              <a:defRPr>
                <a:solidFill>
                  <a:schemeClr val="tx1"/>
                </a:solidFill>
                <a:latin typeface="Arial" panose="020B0604020202020204" pitchFamily="34" charset="0"/>
              </a:defRPr>
            </a:lvl3pPr>
            <a:lvl4pPr marL="1600200" indent="-228600" eaLnBrk="0" hangingPunct="0">
              <a:tabLst>
                <a:tab pos="385763" algn="l"/>
              </a:tabLst>
              <a:defRPr>
                <a:solidFill>
                  <a:schemeClr val="tx1"/>
                </a:solidFill>
                <a:latin typeface="Arial" panose="020B0604020202020204" pitchFamily="34" charset="0"/>
              </a:defRPr>
            </a:lvl4pPr>
            <a:lvl5pPr marL="2057400" indent="-228600" eaLnBrk="0" hangingPunct="0">
              <a:tabLst>
                <a:tab pos="385763"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85763"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85763"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85763"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85763" algn="l"/>
              </a:tabLst>
              <a:defRPr>
                <a:solidFill>
                  <a:schemeClr val="tx1"/>
                </a:solidFill>
                <a:latin typeface="Arial" panose="020B0604020202020204" pitchFamily="34" charset="0"/>
              </a:defRPr>
            </a:lvl9pPr>
          </a:lstStyle>
          <a:p>
            <a:pPr>
              <a:lnSpc>
                <a:spcPct val="80000"/>
              </a:lnSpc>
              <a:spcBef>
                <a:spcPct val="30000"/>
              </a:spcBef>
              <a:spcAft>
                <a:spcPct val="30000"/>
              </a:spcAft>
              <a:buFontTx/>
              <a:buChar char="•"/>
            </a:pPr>
            <a:r>
              <a:rPr lang="es-CO" altLang="es-CO" sz="2000">
                <a:latin typeface="Tahoma" panose="020B0604030504040204" pitchFamily="34" charset="0"/>
              </a:rPr>
              <a:t>Demanda Anual = 1,000 unidades</a:t>
            </a:r>
          </a:p>
          <a:p>
            <a:pPr>
              <a:lnSpc>
                <a:spcPct val="80000"/>
              </a:lnSpc>
              <a:spcBef>
                <a:spcPct val="30000"/>
              </a:spcBef>
              <a:spcAft>
                <a:spcPct val="30000"/>
              </a:spcAft>
              <a:buFontTx/>
              <a:buChar char="•"/>
            </a:pPr>
            <a:r>
              <a:rPr lang="es-CO" altLang="es-CO" sz="2000">
                <a:latin typeface="Tahoma" panose="020B0604030504040204" pitchFamily="34" charset="0"/>
              </a:rPr>
              <a:t>Días del periodo a estudiar = 365</a:t>
            </a:r>
          </a:p>
          <a:p>
            <a:pPr>
              <a:lnSpc>
                <a:spcPct val="80000"/>
              </a:lnSpc>
              <a:spcBef>
                <a:spcPct val="30000"/>
              </a:spcBef>
              <a:spcAft>
                <a:spcPct val="30000"/>
              </a:spcAft>
              <a:buFontTx/>
              <a:buChar char="•"/>
            </a:pPr>
            <a:r>
              <a:rPr lang="es-CO" altLang="es-CO" sz="2000">
                <a:latin typeface="Tahoma" panose="020B0604030504040204" pitchFamily="34" charset="0"/>
              </a:rPr>
              <a:t>Costo por pedir = $10</a:t>
            </a:r>
          </a:p>
          <a:p>
            <a:pPr>
              <a:lnSpc>
                <a:spcPct val="80000"/>
              </a:lnSpc>
              <a:spcBef>
                <a:spcPct val="30000"/>
              </a:spcBef>
              <a:spcAft>
                <a:spcPct val="30000"/>
              </a:spcAft>
              <a:buFontTx/>
              <a:buChar char="•"/>
            </a:pPr>
            <a:r>
              <a:rPr lang="es-CO" altLang="es-CO" sz="2000">
                <a:latin typeface="Tahoma" panose="020B0604030504040204" pitchFamily="34" charset="0"/>
              </a:rPr>
              <a:t>Costo de manejo por unidad en el periodo  = $2.50</a:t>
            </a:r>
          </a:p>
          <a:p>
            <a:pPr>
              <a:lnSpc>
                <a:spcPct val="80000"/>
              </a:lnSpc>
              <a:spcBef>
                <a:spcPct val="30000"/>
              </a:spcBef>
              <a:spcAft>
                <a:spcPct val="30000"/>
              </a:spcAft>
              <a:buFontTx/>
              <a:buChar char="•"/>
            </a:pPr>
            <a:r>
              <a:rPr lang="es-CO" altLang="es-CO" sz="2000">
                <a:latin typeface="Tahoma" panose="020B0604030504040204" pitchFamily="34" charset="0"/>
              </a:rPr>
              <a:t>Tiempo de espera = 7 días</a:t>
            </a:r>
          </a:p>
          <a:p>
            <a:pPr>
              <a:lnSpc>
                <a:spcPct val="80000"/>
              </a:lnSpc>
              <a:spcBef>
                <a:spcPct val="30000"/>
              </a:spcBef>
              <a:spcAft>
                <a:spcPct val="30000"/>
              </a:spcAft>
              <a:buFontTx/>
              <a:buChar char="•"/>
            </a:pPr>
            <a:r>
              <a:rPr lang="es-CO" altLang="es-CO" sz="2000">
                <a:latin typeface="Tahoma" panose="020B0604030504040204" pitchFamily="34" charset="0"/>
              </a:rPr>
              <a:t>Costo por unidad = $15</a:t>
            </a:r>
          </a:p>
        </p:txBody>
      </p:sp>
      <p:sp>
        <p:nvSpPr>
          <p:cNvPr id="47108" name="Rectangle 6"/>
          <p:cNvSpPr>
            <a:spLocks noChangeArrowheads="1"/>
          </p:cNvSpPr>
          <p:nvPr/>
        </p:nvSpPr>
        <p:spPr bwMode="auto">
          <a:xfrm>
            <a:off x="8174038" y="5518150"/>
            <a:ext cx="20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47109" name="Rectangle 7"/>
          <p:cNvSpPr>
            <a:spLocks noChangeArrowheads="1"/>
          </p:cNvSpPr>
          <p:nvPr/>
        </p:nvSpPr>
        <p:spPr bwMode="auto">
          <a:xfrm>
            <a:off x="857250" y="4725988"/>
            <a:ext cx="7535863" cy="828675"/>
          </a:xfrm>
          <a:prstGeom prst="rect">
            <a:avLst/>
          </a:prstGeom>
          <a:solidFill>
            <a:schemeClr val="bg1"/>
          </a:solidFill>
          <a:ln w="9525">
            <a:solidFill>
              <a:schemeClr val="tx2"/>
            </a:solidFill>
            <a:miter lim="800000"/>
            <a:headEnd/>
            <a:tailEnd/>
          </a:ln>
        </p:spPr>
        <p:txBody>
          <a:bodyPr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s-CO" altLang="es-MX" sz="2400" b="1" i="1">
                <a:solidFill>
                  <a:schemeClr val="tx2"/>
                </a:solidFill>
              </a:rPr>
              <a:t>Determine la cantidad económica del pedido, el punto de reorden y el valor total de la operación</a:t>
            </a:r>
            <a:endParaRPr lang="es-CO" altLang="es-MX" sz="2800" b="1" i="1">
              <a:solidFill>
                <a:schemeClr val="tx2"/>
              </a:solidFill>
              <a:latin typeface="Tahoma" panose="020B0604030504040204" pitchFamily="34" charset="0"/>
            </a:endParaRPr>
          </a:p>
        </p:txBody>
      </p:sp>
    </p:spTree>
    <p:extLst>
      <p:ext uri="{BB962C8B-B14F-4D97-AF65-F5344CB8AC3E}">
        <p14:creationId xmlns:p14="http://schemas.microsoft.com/office/powerpoint/2010/main" val="182068324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title"/>
          </p:nvPr>
        </p:nvSpPr>
        <p:spPr>
          <a:xfrm>
            <a:off x="300038" y="566738"/>
            <a:ext cx="8520112" cy="647700"/>
          </a:xfrm>
        </p:spPr>
        <p:txBody>
          <a:bodyPr>
            <a:normAutofit fontScale="90000"/>
          </a:bodyPr>
          <a:lstStyle/>
          <a:p>
            <a:pPr algn="ctr">
              <a:defRPr/>
            </a:pPr>
            <a:r>
              <a:rPr lang="es-CO" dirty="0">
                <a:effectLst>
                  <a:outerShdw blurRad="38100" dist="38100" dir="2700000" algn="tl">
                    <a:srgbClr val="C0C0C0"/>
                  </a:outerShdw>
                </a:effectLst>
                <a:cs typeface="Arial" panose="020B0604020202020204" pitchFamily="34" charset="0"/>
              </a:rPr>
              <a:t>SOLUCIÓN DEL EJEMPLO</a:t>
            </a:r>
          </a:p>
        </p:txBody>
      </p:sp>
      <p:graphicFrame>
        <p:nvGraphicFramePr>
          <p:cNvPr id="18437" name="Object 5">
            <a:hlinkClick r:id="" action="ppaction://ole?verb=0"/>
          </p:cNvPr>
          <p:cNvGraphicFramePr>
            <a:graphicFrameLocks/>
          </p:cNvGraphicFramePr>
          <p:nvPr>
            <p:extLst>
              <p:ext uri="{D42A27DB-BD31-4B8C-83A1-F6EECF244321}">
                <p14:modId xmlns:p14="http://schemas.microsoft.com/office/powerpoint/2010/main" val="2349345505"/>
              </p:ext>
            </p:extLst>
          </p:nvPr>
        </p:nvGraphicFramePr>
        <p:xfrm>
          <a:off x="768350" y="1434306"/>
          <a:ext cx="8375650" cy="900113"/>
        </p:xfrm>
        <a:graphic>
          <a:graphicData uri="http://schemas.openxmlformats.org/presentationml/2006/ole">
            <mc:AlternateContent xmlns:mc="http://schemas.openxmlformats.org/markup-compatibility/2006">
              <mc:Choice xmlns:v="urn:schemas-microsoft-com:vml" Requires="v">
                <p:oleObj spid="_x0000_s26734" name="Ecuación" r:id="rId4" imgW="4013200" imgH="431800" progId="Equation.3">
                  <p:embed/>
                </p:oleObj>
              </mc:Choice>
              <mc:Fallback>
                <p:oleObj name="Ecuación" r:id="rId4" imgW="4013200" imgH="431800" progId="Equation.3">
                  <p:embed/>
                  <p:pic>
                    <p:nvPicPr>
                      <p:cNvPr id="18437" name="Object 5">
                        <a:hlinkClick r:id="" action="ppaction://ole?verb=0"/>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350" y="1434306"/>
                        <a:ext cx="8375650" cy="90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38" name="Rectangle 6"/>
          <p:cNvSpPr>
            <a:spLocks noChangeArrowheads="1"/>
          </p:cNvSpPr>
          <p:nvPr/>
        </p:nvSpPr>
        <p:spPr bwMode="auto">
          <a:xfrm>
            <a:off x="7215188" y="2220119"/>
            <a:ext cx="1681162" cy="396875"/>
          </a:xfrm>
          <a:prstGeom prst="rect">
            <a:avLst/>
          </a:prstGeom>
          <a:noFill/>
          <a:ln w="9525">
            <a:noFill/>
            <a:miter lim="800000"/>
            <a:headEnd/>
            <a:tailEnd/>
          </a:ln>
          <a:effectLst/>
        </p:spPr>
        <p:txBody>
          <a:bodyPr wrap="none" lIns="90488" tIns="44450" rIns="90488" bIns="44450">
            <a:spAutoFit/>
          </a:bodyPr>
          <a:lstStyle/>
          <a:p>
            <a:pPr eaLnBrk="0" hangingPunct="0">
              <a:defRPr/>
            </a:pPr>
            <a:r>
              <a:rPr lang="es-CO" sz="2000" i="1" dirty="0">
                <a:solidFill>
                  <a:schemeClr val="accent4"/>
                </a:solidFill>
                <a:latin typeface="Tahoma" pitchFamily="34" charset="0"/>
              </a:rPr>
              <a:t>Se redondea </a:t>
            </a:r>
          </a:p>
        </p:txBody>
      </p:sp>
      <p:graphicFrame>
        <p:nvGraphicFramePr>
          <p:cNvPr id="18439" name="Object 7">
            <a:hlinkClick r:id="" action="ppaction://ole?verb=0"/>
          </p:cNvPr>
          <p:cNvGraphicFramePr>
            <a:graphicFrameLocks/>
          </p:cNvGraphicFramePr>
          <p:nvPr>
            <p:extLst>
              <p:ext uri="{D42A27DB-BD31-4B8C-83A1-F6EECF244321}">
                <p14:modId xmlns:p14="http://schemas.microsoft.com/office/powerpoint/2010/main" val="4173962794"/>
              </p:ext>
            </p:extLst>
          </p:nvPr>
        </p:nvGraphicFramePr>
        <p:xfrm>
          <a:off x="746125" y="3005931"/>
          <a:ext cx="4938713" cy="722313"/>
        </p:xfrm>
        <a:graphic>
          <a:graphicData uri="http://schemas.openxmlformats.org/presentationml/2006/ole">
            <mc:AlternateContent xmlns:mc="http://schemas.openxmlformats.org/markup-compatibility/2006">
              <mc:Choice xmlns:v="urn:schemas-microsoft-com:vml" Requires="v">
                <p:oleObj spid="_x0000_s26735" name="Ecuación" r:id="rId6" imgW="2692400" imgH="393700" progId="Equation.3">
                  <p:embed/>
                </p:oleObj>
              </mc:Choice>
              <mc:Fallback>
                <p:oleObj name="Ecuación" r:id="rId6" imgW="2692400" imgH="393700" progId="Equation.3">
                  <p:embed/>
                  <p:pic>
                    <p:nvPicPr>
                      <p:cNvPr id="18439" name="Object 7">
                        <a:hlinkClick r:id="" action="ppaction://ole?verb=0"/>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6125" y="3005931"/>
                        <a:ext cx="4938713" cy="722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40" name="Object 8">
            <a:hlinkClick r:id="" action="ppaction://ole?verb=0"/>
          </p:cNvPr>
          <p:cNvGraphicFramePr>
            <a:graphicFrameLocks/>
          </p:cNvGraphicFramePr>
          <p:nvPr>
            <p:extLst>
              <p:ext uri="{D42A27DB-BD31-4B8C-83A1-F6EECF244321}">
                <p14:modId xmlns:p14="http://schemas.microsoft.com/office/powerpoint/2010/main" val="1055992744"/>
              </p:ext>
            </p:extLst>
          </p:nvPr>
        </p:nvGraphicFramePr>
        <p:xfrm>
          <a:off x="623888" y="3934619"/>
          <a:ext cx="6662737" cy="592137"/>
        </p:xfrm>
        <a:graphic>
          <a:graphicData uri="http://schemas.openxmlformats.org/presentationml/2006/ole">
            <mc:AlternateContent xmlns:mc="http://schemas.openxmlformats.org/markup-compatibility/2006">
              <mc:Choice xmlns:v="urn:schemas-microsoft-com:vml" Requires="v">
                <p:oleObj spid="_x0000_s26736" name="Ecuación" r:id="rId8" imgW="3479800" imgH="304800" progId="Equation.3">
                  <p:embed/>
                </p:oleObj>
              </mc:Choice>
              <mc:Fallback>
                <p:oleObj name="Ecuación" r:id="rId8" imgW="3479800" imgH="304800" progId="Equation.3">
                  <p:embed/>
                  <p:pic>
                    <p:nvPicPr>
                      <p:cNvPr id="18440" name="Object 8">
                        <a:hlinkClick r:id="" action="ppaction://ole?verb=0"/>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3888" y="3934619"/>
                        <a:ext cx="6662737" cy="59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42" name="Rectangle 10"/>
          <p:cNvSpPr>
            <a:spLocks noChangeArrowheads="1"/>
          </p:cNvSpPr>
          <p:nvPr/>
        </p:nvSpPr>
        <p:spPr bwMode="auto">
          <a:xfrm>
            <a:off x="3571875" y="5214938"/>
            <a:ext cx="5238750" cy="828675"/>
          </a:xfrm>
          <a:prstGeom prst="rect">
            <a:avLst/>
          </a:prstGeom>
          <a:solidFill>
            <a:schemeClr val="bg1"/>
          </a:solidFill>
          <a:ln w="9525">
            <a:solidFill>
              <a:schemeClr val="tx2"/>
            </a:solidFill>
            <a:miter lim="800000"/>
            <a:headEnd/>
            <a:tailEnd/>
          </a:ln>
        </p:spPr>
        <p:txBody>
          <a:bodyPr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s-CO" altLang="es-MX" sz="2400" i="1">
                <a:solidFill>
                  <a:schemeClr val="tx2"/>
                </a:solidFill>
                <a:latin typeface="Tahoma" panose="020B0604030504040204" pitchFamily="34" charset="0"/>
              </a:rPr>
              <a:t>Cuando el nivel de inventarios llegue a 20, se deben pedir 90 unidades.</a:t>
            </a:r>
          </a:p>
        </p:txBody>
      </p:sp>
      <p:graphicFrame>
        <p:nvGraphicFramePr>
          <p:cNvPr id="51205" name="Object 5">
            <a:hlinkClick r:id="" action="ppaction://ole?verb=0"/>
          </p:cNvPr>
          <p:cNvGraphicFramePr>
            <a:graphicFrameLocks/>
          </p:cNvGraphicFramePr>
          <p:nvPr>
            <p:extLst>
              <p:ext uri="{D42A27DB-BD31-4B8C-83A1-F6EECF244321}">
                <p14:modId xmlns:p14="http://schemas.microsoft.com/office/powerpoint/2010/main" val="371960921"/>
              </p:ext>
            </p:extLst>
          </p:nvPr>
        </p:nvGraphicFramePr>
        <p:xfrm>
          <a:off x="785813" y="4648994"/>
          <a:ext cx="2857500" cy="346075"/>
        </p:xfrm>
        <a:graphic>
          <a:graphicData uri="http://schemas.openxmlformats.org/presentationml/2006/ole">
            <mc:AlternateContent xmlns:mc="http://schemas.openxmlformats.org/markup-compatibility/2006">
              <mc:Choice xmlns:v="urn:schemas-microsoft-com:vml" Requires="v">
                <p:oleObj spid="_x0000_s26737" name="Ecuación" r:id="rId10" imgW="1472561" imgH="177723" progId="Equation.3">
                  <p:embed/>
                </p:oleObj>
              </mc:Choice>
              <mc:Fallback>
                <p:oleObj name="Ecuación" r:id="rId10" imgW="1472561" imgH="177723" progId="Equation.3">
                  <p:embed/>
                  <p:pic>
                    <p:nvPicPr>
                      <p:cNvPr id="51205" name="Object 5">
                        <a:hlinkClick r:id="" action="ppaction://ole?verb=0"/>
                      </p:cNvPr>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5813" y="4648994"/>
                        <a:ext cx="2857500"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99149217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8436"/>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18437"/>
                                        </p:tgtEl>
                                        <p:attrNameLst>
                                          <p:attrName>style.visibility</p:attrName>
                                        </p:attrNameLst>
                                      </p:cBhvr>
                                      <p:to>
                                        <p:strVal val="visible"/>
                                      </p:to>
                                    </p:set>
                                  </p:childTnLst>
                                </p:cTn>
                              </p:par>
                            </p:childTnLst>
                          </p:cTn>
                        </p:par>
                        <p:par>
                          <p:cTn id="10" fill="hold" nodeType="afterGroup">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8438"/>
                                        </p:tgtEl>
                                        <p:attrNameLst>
                                          <p:attrName>style.visibility</p:attrName>
                                        </p:attrNameLst>
                                      </p:cBhvr>
                                      <p:to>
                                        <p:strVal val="visible"/>
                                      </p:to>
                                    </p:set>
                                  </p:childTnLst>
                                </p:cTn>
                              </p:par>
                            </p:childTnLst>
                          </p:cTn>
                        </p:par>
                        <p:par>
                          <p:cTn id="13" fill="hold" nodeType="afterGroup">
                            <p:stCondLst>
                              <p:cond delay="0"/>
                            </p:stCondLst>
                            <p:childTnLst>
                              <p:par>
                                <p:cTn id="14" presetID="1" presetClass="entr" presetSubtype="0" fill="hold" nodeType="afterEffect">
                                  <p:stCondLst>
                                    <p:cond delay="3000"/>
                                  </p:stCondLst>
                                  <p:childTnLst>
                                    <p:set>
                                      <p:cBhvr>
                                        <p:cTn id="15" dur="1" fill="hold">
                                          <p:stCondLst>
                                            <p:cond delay="0"/>
                                          </p:stCondLst>
                                        </p:cTn>
                                        <p:tgtEl>
                                          <p:spTgt spid="18439"/>
                                        </p:tgtEl>
                                        <p:attrNameLst>
                                          <p:attrName>style.visibility</p:attrName>
                                        </p:attrNameLst>
                                      </p:cBhvr>
                                      <p:to>
                                        <p:strVal val="visible"/>
                                      </p:to>
                                    </p:set>
                                  </p:childTnLst>
                                </p:cTn>
                              </p:par>
                            </p:childTnLst>
                          </p:cTn>
                        </p:par>
                        <p:par>
                          <p:cTn id="16" fill="hold" nodeType="afterGroup">
                            <p:stCondLst>
                              <p:cond delay="3000"/>
                            </p:stCondLst>
                            <p:childTnLst>
                              <p:par>
                                <p:cTn id="17" presetID="1" presetClass="entr" presetSubtype="0" fill="hold" nodeType="afterEffect">
                                  <p:stCondLst>
                                    <p:cond delay="2000"/>
                                  </p:stCondLst>
                                  <p:childTnLst>
                                    <p:set>
                                      <p:cBhvr>
                                        <p:cTn id="18" dur="1" fill="hold">
                                          <p:stCondLst>
                                            <p:cond delay="0"/>
                                          </p:stCondLst>
                                        </p:cTn>
                                        <p:tgtEl>
                                          <p:spTgt spid="18440"/>
                                        </p:tgtEl>
                                        <p:attrNameLst>
                                          <p:attrName>style.visibility</p:attrName>
                                        </p:attrNameLst>
                                      </p:cBhvr>
                                      <p:to>
                                        <p:strVal val="visible"/>
                                      </p:to>
                                    </p:set>
                                  </p:childTnLst>
                                </p:cTn>
                              </p:par>
                              <p:par>
                                <p:cTn id="19" presetID="1" presetClass="entr" presetSubtype="0" fill="hold" nodeType="withEffect">
                                  <p:stCondLst>
                                    <p:cond delay="2000"/>
                                  </p:stCondLst>
                                  <p:childTnLst>
                                    <p:set>
                                      <p:cBhvr>
                                        <p:cTn id="20" dur="1" fill="hold">
                                          <p:stCondLst>
                                            <p:cond delay="0"/>
                                          </p:stCondLst>
                                        </p:cTn>
                                        <p:tgtEl>
                                          <p:spTgt spid="51205"/>
                                        </p:tgtEl>
                                        <p:attrNameLst>
                                          <p:attrName>style.visibility</p:attrName>
                                        </p:attrNameLst>
                                      </p:cBhvr>
                                      <p:to>
                                        <p:strVal val="visible"/>
                                      </p:to>
                                    </p:set>
                                  </p:childTnLst>
                                </p:cTn>
                              </p:par>
                            </p:childTnLst>
                          </p:cTn>
                        </p:par>
                        <p:par>
                          <p:cTn id="21" fill="hold" nodeType="afterGroup">
                            <p:stCondLst>
                              <p:cond delay="5000"/>
                            </p:stCondLst>
                            <p:childTnLst>
                              <p:par>
                                <p:cTn id="22" presetID="22" presetClass="entr" presetSubtype="4" fill="hold" grpId="0" nodeType="afterEffect">
                                  <p:stCondLst>
                                    <p:cond delay="1000"/>
                                  </p:stCondLst>
                                  <p:childTnLst>
                                    <p:set>
                                      <p:cBhvr>
                                        <p:cTn id="23" dur="1" fill="hold">
                                          <p:stCondLst>
                                            <p:cond delay="0"/>
                                          </p:stCondLst>
                                        </p:cTn>
                                        <p:tgtEl>
                                          <p:spTgt spid="18442"/>
                                        </p:tgtEl>
                                        <p:attrNameLst>
                                          <p:attrName>style.visibility</p:attrName>
                                        </p:attrNameLst>
                                      </p:cBhvr>
                                      <p:to>
                                        <p:strVal val="visible"/>
                                      </p:to>
                                    </p:set>
                                    <p:animEffect transition="in" filter="wipe(down)">
                                      <p:cBhvr>
                                        <p:cTn id="24" dur="1000"/>
                                        <p:tgtEl>
                                          <p:spTgt spid="18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p:bldP spid="18438" grpId="0"/>
      <p:bldP spid="1844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4" name="Object 2">
            <a:hlinkClick r:id="" action="ppaction://ole?verb=0"/>
          </p:cNvPr>
          <p:cNvGraphicFramePr>
            <a:graphicFrameLocks/>
          </p:cNvGraphicFramePr>
          <p:nvPr/>
        </p:nvGraphicFramePr>
        <p:xfrm>
          <a:off x="2195513" y="638175"/>
          <a:ext cx="4021137" cy="1195388"/>
        </p:xfrm>
        <a:graphic>
          <a:graphicData uri="http://schemas.openxmlformats.org/presentationml/2006/ole">
            <mc:AlternateContent xmlns:mc="http://schemas.openxmlformats.org/markup-compatibility/2006">
              <mc:Choice xmlns:v="urn:schemas-microsoft-com:vml" Requires="v">
                <p:oleObj spid="_x0000_s27676" name="Ecuación" r:id="rId3" imgW="1409700" imgH="419100" progId="Equation.3">
                  <p:embed/>
                </p:oleObj>
              </mc:Choice>
              <mc:Fallback>
                <p:oleObj name="Ecuación" r:id="rId3" imgW="1409700" imgH="419100" progId="Equation.3">
                  <p:embed/>
                  <p:pic>
                    <p:nvPicPr>
                      <p:cNvPr id="49154" name="Object 2">
                        <a:hlinkClick r:id="" action="ppaction://ole?verb=0"/>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5513" y="638175"/>
                        <a:ext cx="4021137" cy="1195388"/>
                      </a:xfrm>
                      <a:prstGeom prst="rect">
                        <a:avLst/>
                      </a:prstGeom>
                      <a:solidFill>
                        <a:srgbClr val="FFFFCC"/>
                      </a:solidFill>
                      <a:ln w="9525">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9155" name="Text Box 3"/>
          <p:cNvSpPr txBox="1">
            <a:spLocks noChangeArrowheads="1"/>
          </p:cNvSpPr>
          <p:nvPr/>
        </p:nvSpPr>
        <p:spPr bwMode="auto">
          <a:xfrm>
            <a:off x="395288" y="2565400"/>
            <a:ext cx="842486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s-CO" altLang="es-CO" sz="2800"/>
              <a:t>CT = (1.000 * 15) + ( (1.000/90)*10) + ( (90/2) *2.5)</a:t>
            </a:r>
          </a:p>
        </p:txBody>
      </p:sp>
      <p:sp>
        <p:nvSpPr>
          <p:cNvPr id="49156" name="Text Box 4"/>
          <p:cNvSpPr txBox="1">
            <a:spLocks noChangeArrowheads="1"/>
          </p:cNvSpPr>
          <p:nvPr/>
        </p:nvSpPr>
        <p:spPr bwMode="auto">
          <a:xfrm>
            <a:off x="395288" y="3500438"/>
            <a:ext cx="85693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CO" altLang="es-CO" sz="3200"/>
              <a:t>CT = 15.000 + 111,11 + 112.5</a:t>
            </a:r>
          </a:p>
        </p:txBody>
      </p:sp>
      <p:sp>
        <p:nvSpPr>
          <p:cNvPr id="20485" name="Text Box 5"/>
          <p:cNvSpPr txBox="1">
            <a:spLocks noChangeArrowheads="1"/>
          </p:cNvSpPr>
          <p:nvPr/>
        </p:nvSpPr>
        <p:spPr bwMode="auto">
          <a:xfrm>
            <a:off x="3000375" y="4221163"/>
            <a:ext cx="3143250" cy="523875"/>
          </a:xfrm>
          <a:prstGeom prst="rect">
            <a:avLst/>
          </a:prstGeom>
          <a:solidFill>
            <a:schemeClr val="accent3">
              <a:lumMod val="85000"/>
            </a:schemeClr>
          </a:solidFill>
          <a:ln w="9525">
            <a:noFill/>
            <a:miter lim="800000"/>
            <a:headEnd/>
            <a:tailEnd/>
          </a:ln>
          <a:effectLst/>
        </p:spPr>
        <p:txBody>
          <a:bodyPr>
            <a:spAutoFit/>
          </a:bodyPr>
          <a:lstStyle/>
          <a:p>
            <a:pPr algn="ctr">
              <a:spcBef>
                <a:spcPct val="50000"/>
              </a:spcBef>
              <a:defRPr/>
            </a:pPr>
            <a:r>
              <a:rPr lang="es-CO" sz="2800" b="1" dirty="0">
                <a:latin typeface="Arial" charset="0"/>
              </a:rPr>
              <a:t>CT = 15.223,61</a:t>
            </a:r>
          </a:p>
        </p:txBody>
      </p:sp>
      <p:sp>
        <p:nvSpPr>
          <p:cNvPr id="49158" name="Text Box 6"/>
          <p:cNvSpPr txBox="1">
            <a:spLocks noChangeArrowheads="1"/>
          </p:cNvSpPr>
          <p:nvPr/>
        </p:nvSpPr>
        <p:spPr bwMode="auto">
          <a:xfrm>
            <a:off x="539750" y="4929188"/>
            <a:ext cx="8064500" cy="1016000"/>
          </a:xfrm>
          <a:prstGeom prst="rect">
            <a:avLst/>
          </a:prstGeom>
          <a:solidFill>
            <a:schemeClr val="bg1"/>
          </a:solidFill>
          <a:ln w="9525">
            <a:solidFill>
              <a:schemeClr val="tx2"/>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CO" altLang="es-MX" sz="2000" b="1">
                <a:solidFill>
                  <a:schemeClr val="tx2"/>
                </a:solidFill>
              </a:rPr>
              <a:t>Esta cifra indica el valor total de la operación con dicho producto, durante el periodo de tiempo estudiado. Incluye la compra, los costos por pedir y el almacenamiento.</a:t>
            </a:r>
          </a:p>
        </p:txBody>
      </p:sp>
    </p:spTree>
    <p:extLst>
      <p:ext uri="{BB962C8B-B14F-4D97-AF65-F5344CB8AC3E}">
        <p14:creationId xmlns:p14="http://schemas.microsoft.com/office/powerpoint/2010/main" val="160154848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6">
            <a:extLst>
              <a:ext uri="{FF2B5EF4-FFF2-40B4-BE49-F238E27FC236}">
                <a16:creationId xmlns:a16="http://schemas.microsoft.com/office/drawing/2014/main" id="{5203D2A2-B21B-439F-A187-792E470796AB}"/>
              </a:ext>
            </a:extLst>
          </p:cNvPr>
          <p:cNvSpPr txBox="1">
            <a:spLocks/>
          </p:cNvSpPr>
          <p:nvPr/>
        </p:nvSpPr>
        <p:spPr>
          <a:xfrm>
            <a:off x="751611" y="1660050"/>
            <a:ext cx="8392389" cy="3537900"/>
          </a:xfrm>
          <a:prstGeom prst="rect">
            <a:avLst/>
          </a:prstGeom>
        </p:spPr>
        <p:txBody>
          <a:bodyPr/>
          <a:lst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r>
              <a:rPr lang="es-MX" sz="3600" dirty="0"/>
              <a:t>Definición de inventarios</a:t>
            </a:r>
          </a:p>
          <a:p>
            <a:r>
              <a:rPr lang="es-MX" sz="3600" dirty="0"/>
              <a:t>Componentes de los inventarios</a:t>
            </a:r>
          </a:p>
          <a:p>
            <a:r>
              <a:rPr lang="es-MX" sz="3600" dirty="0"/>
              <a:t>Tipos de inventarios</a:t>
            </a:r>
          </a:p>
          <a:p>
            <a:r>
              <a:rPr lang="es-MX" sz="3600" dirty="0"/>
              <a:t>Análisis ABC</a:t>
            </a:r>
          </a:p>
          <a:p>
            <a:r>
              <a:rPr lang="es-MX" sz="3600" dirty="0"/>
              <a:t>Modelo por cantidad económica (EOQ)</a:t>
            </a:r>
          </a:p>
          <a:p>
            <a:r>
              <a:rPr lang="es-MX" sz="3600" dirty="0"/>
              <a:t>Modelo por descuentos</a:t>
            </a:r>
          </a:p>
          <a:p>
            <a:endParaRPr lang="es-MX" dirty="0"/>
          </a:p>
        </p:txBody>
      </p:sp>
      <p:sp>
        <p:nvSpPr>
          <p:cNvPr id="4" name="Rectángulo 3">
            <a:extLst>
              <a:ext uri="{FF2B5EF4-FFF2-40B4-BE49-F238E27FC236}">
                <a16:creationId xmlns:a16="http://schemas.microsoft.com/office/drawing/2014/main" id="{47ADFFFC-2126-48F0-A1BE-861DD5DC7C1A}"/>
              </a:ext>
            </a:extLst>
          </p:cNvPr>
          <p:cNvSpPr/>
          <p:nvPr/>
        </p:nvSpPr>
        <p:spPr>
          <a:xfrm>
            <a:off x="3088262" y="754352"/>
            <a:ext cx="2967479" cy="769441"/>
          </a:xfrm>
          <a:prstGeom prst="rect">
            <a:avLst/>
          </a:prstGeom>
        </p:spPr>
        <p:txBody>
          <a:bodyPr wrap="none">
            <a:spAutoFit/>
          </a:bodyPr>
          <a:lstStyle/>
          <a:p>
            <a:pPr algn="ctr"/>
            <a:r>
              <a:rPr lang="es-MX" sz="4400" b="1" dirty="0"/>
              <a:t>Contenido</a:t>
            </a:r>
          </a:p>
        </p:txBody>
      </p:sp>
    </p:spTree>
    <p:extLst>
      <p:ext uri="{BB962C8B-B14F-4D97-AF65-F5344CB8AC3E}">
        <p14:creationId xmlns:p14="http://schemas.microsoft.com/office/powerpoint/2010/main" val="170430005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Grp="1" noChangeArrowheads="1"/>
          </p:cNvSpPr>
          <p:nvPr>
            <p:ph type="title"/>
          </p:nvPr>
        </p:nvSpPr>
        <p:spPr>
          <a:xfrm>
            <a:off x="382588" y="333375"/>
            <a:ext cx="8520112" cy="647700"/>
          </a:xfrm>
        </p:spPr>
        <p:txBody>
          <a:bodyPr>
            <a:normAutofit fontScale="90000"/>
          </a:bodyPr>
          <a:lstStyle/>
          <a:p>
            <a:pPr algn="ctr">
              <a:defRPr/>
            </a:pPr>
            <a:r>
              <a:rPr lang="es-CO" dirty="0">
                <a:effectLst>
                  <a:outerShdw blurRad="38100" dist="38100" dir="2700000" algn="tl">
                    <a:srgbClr val="C0C0C0"/>
                  </a:outerShdw>
                </a:effectLst>
                <a:cs typeface="Arial" panose="020B0604020202020204" pitchFamily="34" charset="0"/>
              </a:rPr>
              <a:t>EJERCICIO</a:t>
            </a:r>
          </a:p>
        </p:txBody>
      </p:sp>
      <p:sp>
        <p:nvSpPr>
          <p:cNvPr id="50178" name="2 Marcador de fecha"/>
          <p:cNvSpPr>
            <a:spLocks noGrp="1"/>
          </p:cNvSpPr>
          <p:nvPr>
            <p:ph type="dt" sz="half" idx="10"/>
          </p:nvPr>
        </p:nvSpPr>
        <p:spPr>
          <a:xfrm>
            <a:off x="3124200" y="5757863"/>
            <a:ext cx="2895600" cy="247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167B8F5-22DB-4C2A-B19D-EB80497A8ECA}" type="datetime1">
              <a:rPr lang="es-ES" altLang="es-CO" smtClean="0"/>
              <a:pPr eaLnBrk="1" hangingPunct="1"/>
              <a:t>30/09/2019</a:t>
            </a:fld>
            <a:endParaRPr lang="es-ES" altLang="es-CO"/>
          </a:p>
        </p:txBody>
      </p:sp>
      <p:sp>
        <p:nvSpPr>
          <p:cNvPr id="50179" name="4 Marcador de número de diapositiva"/>
          <p:cNvSpPr>
            <a:spLocks noGrp="1"/>
          </p:cNvSpPr>
          <p:nvPr>
            <p:ph type="sldNum" sz="quarter" idx="12"/>
          </p:nvPr>
        </p:nvSpPr>
        <p:spPr>
          <a:xfrm>
            <a:off x="6553200" y="5637213"/>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90FDF78-9A56-4EDF-8128-C2F23F7880F5}" type="slidenum">
              <a:rPr lang="es-ES" altLang="es-CO"/>
              <a:pPr eaLnBrk="1" hangingPunct="1"/>
              <a:t>40</a:t>
            </a:fld>
            <a:endParaRPr lang="es-ES" altLang="es-CO"/>
          </a:p>
        </p:txBody>
      </p:sp>
      <p:sp>
        <p:nvSpPr>
          <p:cNvPr id="50180" name="Rectangle 3"/>
          <p:cNvSpPr>
            <a:spLocks noChangeArrowheads="1"/>
          </p:cNvSpPr>
          <p:nvPr/>
        </p:nvSpPr>
        <p:spPr bwMode="auto">
          <a:xfrm>
            <a:off x="3124200" y="5640388"/>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50182" name="Rectangle 5"/>
          <p:cNvSpPr>
            <a:spLocks noChangeArrowheads="1"/>
          </p:cNvSpPr>
          <p:nvPr/>
        </p:nvSpPr>
        <p:spPr bwMode="auto">
          <a:xfrm>
            <a:off x="768350" y="1214438"/>
            <a:ext cx="7748588" cy="3951287"/>
          </a:xfrm>
          <a:prstGeom prst="rect">
            <a:avLst/>
          </a:prstGeom>
          <a:solidFill>
            <a:srgbClr val="FFFFCC"/>
          </a:solidFill>
          <a:ln w="9525">
            <a:solidFill>
              <a:schemeClr val="tx2"/>
            </a:solidFill>
            <a:miter lim="800000"/>
            <a:headEnd/>
            <a:tailEnd/>
          </a:ln>
          <a:effectLst>
            <a:outerShdw dist="107763" dir="18900000" algn="ctr" rotWithShape="0">
              <a:schemeClr val="bg2"/>
            </a:outerShdw>
          </a:effectLst>
        </p:spPr>
        <p:txBody>
          <a:bodyPr>
            <a:spAutoFit/>
          </a:bodyPr>
          <a:lstStyle>
            <a:lvl1pPr marL="385763" indent="-288925" eaLnBrk="0" hangingPunct="0">
              <a:tabLst>
                <a:tab pos="385763" algn="l"/>
              </a:tabLst>
              <a:defRPr>
                <a:solidFill>
                  <a:schemeClr val="tx1"/>
                </a:solidFill>
                <a:latin typeface="Arial" panose="020B0604020202020204" pitchFamily="34" charset="0"/>
              </a:defRPr>
            </a:lvl1pPr>
            <a:lvl2pPr marL="742950" indent="-285750" eaLnBrk="0" hangingPunct="0">
              <a:tabLst>
                <a:tab pos="385763" algn="l"/>
              </a:tabLst>
              <a:defRPr>
                <a:solidFill>
                  <a:schemeClr val="tx1"/>
                </a:solidFill>
                <a:latin typeface="Arial" panose="020B0604020202020204" pitchFamily="34" charset="0"/>
              </a:defRPr>
            </a:lvl2pPr>
            <a:lvl3pPr marL="1143000" indent="-228600" eaLnBrk="0" hangingPunct="0">
              <a:tabLst>
                <a:tab pos="385763" algn="l"/>
              </a:tabLst>
              <a:defRPr>
                <a:solidFill>
                  <a:schemeClr val="tx1"/>
                </a:solidFill>
                <a:latin typeface="Arial" panose="020B0604020202020204" pitchFamily="34" charset="0"/>
              </a:defRPr>
            </a:lvl3pPr>
            <a:lvl4pPr marL="1600200" indent="-228600" eaLnBrk="0" hangingPunct="0">
              <a:tabLst>
                <a:tab pos="385763" algn="l"/>
              </a:tabLst>
              <a:defRPr>
                <a:solidFill>
                  <a:schemeClr val="tx1"/>
                </a:solidFill>
                <a:latin typeface="Arial" panose="020B0604020202020204" pitchFamily="34" charset="0"/>
              </a:defRPr>
            </a:lvl4pPr>
            <a:lvl5pPr marL="2057400" indent="-228600" eaLnBrk="0" hangingPunct="0">
              <a:tabLst>
                <a:tab pos="385763"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85763"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85763"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85763"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85763" algn="l"/>
              </a:tabLst>
              <a:defRPr>
                <a:solidFill>
                  <a:schemeClr val="tx1"/>
                </a:solidFill>
                <a:latin typeface="Arial" panose="020B0604020202020204" pitchFamily="34" charset="0"/>
              </a:defRPr>
            </a:lvl9pPr>
          </a:lstStyle>
          <a:p>
            <a:pPr>
              <a:lnSpc>
                <a:spcPct val="120000"/>
              </a:lnSpc>
              <a:spcBef>
                <a:spcPct val="30000"/>
              </a:spcBef>
              <a:spcAft>
                <a:spcPct val="30000"/>
              </a:spcAft>
              <a:buFontTx/>
              <a:buChar char="•"/>
            </a:pPr>
            <a:r>
              <a:rPr lang="es-CO" altLang="es-CO" sz="2200">
                <a:latin typeface="Tahoma" panose="020B0604030504040204" pitchFamily="34" charset="0"/>
              </a:rPr>
              <a:t>Demanda Anual = 10,000 unidades</a:t>
            </a:r>
          </a:p>
          <a:p>
            <a:pPr>
              <a:lnSpc>
                <a:spcPct val="120000"/>
              </a:lnSpc>
              <a:spcBef>
                <a:spcPct val="30000"/>
              </a:spcBef>
              <a:spcAft>
                <a:spcPct val="30000"/>
              </a:spcAft>
              <a:buFontTx/>
              <a:buChar char="•"/>
            </a:pPr>
            <a:r>
              <a:rPr lang="es-CO" altLang="es-CO" sz="2200">
                <a:latin typeface="Tahoma" panose="020B0604030504040204" pitchFamily="34" charset="0"/>
              </a:rPr>
              <a:t>Días por periodo considerados para el caso = 365</a:t>
            </a:r>
          </a:p>
          <a:p>
            <a:pPr>
              <a:lnSpc>
                <a:spcPct val="120000"/>
              </a:lnSpc>
              <a:spcBef>
                <a:spcPct val="30000"/>
              </a:spcBef>
              <a:spcAft>
                <a:spcPct val="30000"/>
              </a:spcAft>
              <a:buFontTx/>
              <a:buChar char="•"/>
            </a:pPr>
            <a:r>
              <a:rPr lang="es-CO" altLang="es-CO" sz="2200">
                <a:latin typeface="Tahoma" panose="020B0604030504040204" pitchFamily="34" charset="0"/>
              </a:rPr>
              <a:t>Costo por ordenar = $10</a:t>
            </a:r>
          </a:p>
          <a:p>
            <a:pPr>
              <a:lnSpc>
                <a:spcPct val="120000"/>
              </a:lnSpc>
              <a:spcBef>
                <a:spcPct val="30000"/>
              </a:spcBef>
              <a:spcAft>
                <a:spcPct val="30000"/>
              </a:spcAft>
              <a:buFontTx/>
              <a:buChar char="•"/>
            </a:pPr>
            <a:r>
              <a:rPr lang="es-CO" altLang="es-CO" sz="2200">
                <a:latin typeface="Tahoma" panose="020B0604030504040204" pitchFamily="34" charset="0"/>
              </a:rPr>
              <a:t>Costo de manejo por unidad al año =  5% del costo de unidad</a:t>
            </a:r>
          </a:p>
          <a:p>
            <a:pPr>
              <a:lnSpc>
                <a:spcPct val="120000"/>
              </a:lnSpc>
              <a:spcBef>
                <a:spcPct val="30000"/>
              </a:spcBef>
              <a:spcAft>
                <a:spcPct val="30000"/>
              </a:spcAft>
              <a:buFontTx/>
              <a:buChar char="•"/>
            </a:pPr>
            <a:r>
              <a:rPr lang="es-CO" altLang="es-CO" sz="2200">
                <a:latin typeface="Tahoma" panose="020B0604030504040204" pitchFamily="34" charset="0"/>
              </a:rPr>
              <a:t>Tiempo de espera = 10 días</a:t>
            </a:r>
          </a:p>
          <a:p>
            <a:pPr>
              <a:lnSpc>
                <a:spcPct val="120000"/>
              </a:lnSpc>
              <a:spcBef>
                <a:spcPct val="30000"/>
              </a:spcBef>
              <a:spcAft>
                <a:spcPct val="30000"/>
              </a:spcAft>
              <a:buFontTx/>
              <a:buChar char="•"/>
            </a:pPr>
            <a:r>
              <a:rPr lang="es-CO" altLang="es-CO" sz="2200">
                <a:latin typeface="Tahoma" panose="020B0604030504040204" pitchFamily="34" charset="0"/>
              </a:rPr>
              <a:t>Costo por unidad = $30</a:t>
            </a:r>
          </a:p>
        </p:txBody>
      </p:sp>
      <p:sp>
        <p:nvSpPr>
          <p:cNvPr id="50183" name="Rectangle 6"/>
          <p:cNvSpPr>
            <a:spLocks noChangeArrowheads="1"/>
          </p:cNvSpPr>
          <p:nvPr/>
        </p:nvSpPr>
        <p:spPr bwMode="auto">
          <a:xfrm>
            <a:off x="785813" y="5214938"/>
            <a:ext cx="7731125" cy="828675"/>
          </a:xfrm>
          <a:prstGeom prst="rect">
            <a:avLst/>
          </a:prstGeom>
          <a:solidFill>
            <a:schemeClr val="bg1"/>
          </a:solidFill>
          <a:ln w="9525">
            <a:solidFill>
              <a:schemeClr val="tx2"/>
            </a:solidFill>
            <a:miter lim="800000"/>
            <a:headEnd/>
            <a:tailEnd/>
          </a:ln>
        </p:spPr>
        <p:txBody>
          <a:bodyPr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s-CO" altLang="es-MX" sz="2400" b="1" i="1">
                <a:solidFill>
                  <a:schemeClr val="tx2"/>
                </a:solidFill>
              </a:rPr>
              <a:t>Determine la cantidad económica del pedido, el punto de reorden y el valor total de la operación</a:t>
            </a:r>
            <a:endParaRPr lang="es-CO" altLang="es-MX" sz="2800" b="1" i="1">
              <a:solidFill>
                <a:schemeClr val="tx2"/>
              </a:solidFill>
              <a:latin typeface="Tahoma" panose="020B0604030504040204" pitchFamily="34" charset="0"/>
            </a:endParaRPr>
          </a:p>
        </p:txBody>
      </p:sp>
    </p:spTree>
    <p:extLst>
      <p:ext uri="{BB962C8B-B14F-4D97-AF65-F5344CB8AC3E}">
        <p14:creationId xmlns:p14="http://schemas.microsoft.com/office/powerpoint/2010/main" val="352693795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noChangeArrowheads="1"/>
          </p:cNvSpPr>
          <p:nvPr>
            <p:ph type="title" idx="4294967295"/>
          </p:nvPr>
        </p:nvSpPr>
        <p:spPr>
          <a:xfrm>
            <a:off x="0" y="566738"/>
            <a:ext cx="8520113" cy="647700"/>
          </a:xfrm>
        </p:spPr>
        <p:txBody>
          <a:bodyPr>
            <a:normAutofit fontScale="90000"/>
          </a:bodyPr>
          <a:lstStyle/>
          <a:p>
            <a:pPr algn="ctr">
              <a:defRPr/>
            </a:pPr>
            <a:r>
              <a:rPr lang="es-CO" dirty="0">
                <a:effectLst>
                  <a:outerShdw blurRad="38100" dist="38100" dir="2700000" algn="tl">
                    <a:srgbClr val="C0C0C0"/>
                  </a:outerShdw>
                </a:effectLst>
                <a:cs typeface="Arial" panose="020B0604020202020204" pitchFamily="34" charset="0"/>
              </a:rPr>
              <a:t>SOLUCIÓN DEL EJERCICIO</a:t>
            </a:r>
          </a:p>
        </p:txBody>
      </p:sp>
      <p:graphicFrame>
        <p:nvGraphicFramePr>
          <p:cNvPr id="51203" name="Object 5">
            <a:hlinkClick r:id="" action="ppaction://ole?verb=0"/>
          </p:cNvPr>
          <p:cNvGraphicFramePr>
            <a:graphicFrameLocks/>
          </p:cNvGraphicFramePr>
          <p:nvPr>
            <p:extLst>
              <p:ext uri="{D42A27DB-BD31-4B8C-83A1-F6EECF244321}">
                <p14:modId xmlns:p14="http://schemas.microsoft.com/office/powerpoint/2010/main" val="1102448398"/>
              </p:ext>
            </p:extLst>
          </p:nvPr>
        </p:nvGraphicFramePr>
        <p:xfrm>
          <a:off x="641253" y="1445016"/>
          <a:ext cx="8643424" cy="876300"/>
        </p:xfrm>
        <a:graphic>
          <a:graphicData uri="http://schemas.openxmlformats.org/presentationml/2006/ole">
            <mc:AlternateContent xmlns:mc="http://schemas.openxmlformats.org/markup-compatibility/2006">
              <mc:Choice xmlns:v="urn:schemas-microsoft-com:vml" Requires="v">
                <p:oleObj spid="_x0000_s28755" name="Ecuación" r:id="rId4" imgW="4368800" imgH="431800" progId="Equation.3">
                  <p:embed/>
                </p:oleObj>
              </mc:Choice>
              <mc:Fallback>
                <p:oleObj name="Ecuación" r:id="rId4" imgW="4368800" imgH="431800" progId="Equation.3">
                  <p:embed/>
                  <p:pic>
                    <p:nvPicPr>
                      <p:cNvPr id="51203" name="Object 5">
                        <a:hlinkClick r:id="" action="ppaction://ole?verb=0"/>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253" y="1445016"/>
                        <a:ext cx="8643424" cy="876300"/>
                      </a:xfrm>
                      <a:prstGeom prst="rect">
                        <a:avLst/>
                      </a:prstGeom>
                      <a:noFill/>
                      <a:ln>
                        <a:noFill/>
                      </a:ln>
                      <a:effectLst/>
                    </p:spPr>
                  </p:pic>
                </p:oleObj>
              </mc:Fallback>
            </mc:AlternateContent>
          </a:graphicData>
        </a:graphic>
      </p:graphicFrame>
      <p:graphicFrame>
        <p:nvGraphicFramePr>
          <p:cNvPr id="51204" name="Object 6">
            <a:hlinkClick r:id="" action="ppaction://ole?verb=0"/>
          </p:cNvPr>
          <p:cNvGraphicFramePr>
            <a:graphicFrameLocks/>
          </p:cNvGraphicFramePr>
          <p:nvPr>
            <p:extLst>
              <p:ext uri="{D42A27DB-BD31-4B8C-83A1-F6EECF244321}">
                <p14:modId xmlns:p14="http://schemas.microsoft.com/office/powerpoint/2010/main" val="2352311315"/>
              </p:ext>
            </p:extLst>
          </p:nvPr>
        </p:nvGraphicFramePr>
        <p:xfrm>
          <a:off x="766665" y="2659454"/>
          <a:ext cx="4211018" cy="579437"/>
        </p:xfrm>
        <a:graphic>
          <a:graphicData uri="http://schemas.openxmlformats.org/presentationml/2006/ole">
            <mc:AlternateContent xmlns:mc="http://schemas.openxmlformats.org/markup-compatibility/2006">
              <mc:Choice xmlns:v="urn:schemas-microsoft-com:vml" Requires="v">
                <p:oleObj spid="_x0000_s28756" name="Ecuación" r:id="rId6" imgW="2933700" imgH="393700" progId="Equation.3">
                  <p:embed/>
                </p:oleObj>
              </mc:Choice>
              <mc:Fallback>
                <p:oleObj name="Ecuación" r:id="rId6" imgW="2933700" imgH="393700" progId="Equation.3">
                  <p:embed/>
                  <p:pic>
                    <p:nvPicPr>
                      <p:cNvPr id="51204" name="Object 6">
                        <a:hlinkClick r:id="" action="ppaction://ole?verb=0"/>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6665" y="2659454"/>
                        <a:ext cx="4211018" cy="579437"/>
                      </a:xfrm>
                      <a:prstGeom prst="rect">
                        <a:avLst/>
                      </a:prstGeom>
                      <a:noFill/>
                      <a:ln>
                        <a:noFill/>
                      </a:ln>
                      <a:effectLst/>
                    </p:spPr>
                  </p:pic>
                </p:oleObj>
              </mc:Fallback>
            </mc:AlternateContent>
          </a:graphicData>
        </a:graphic>
      </p:graphicFrame>
      <p:graphicFrame>
        <p:nvGraphicFramePr>
          <p:cNvPr id="51205" name="Object 7">
            <a:hlinkClick r:id="" action="ppaction://ole?verb=0"/>
          </p:cNvPr>
          <p:cNvGraphicFramePr>
            <a:graphicFrameLocks/>
          </p:cNvGraphicFramePr>
          <p:nvPr>
            <p:extLst>
              <p:ext uri="{D42A27DB-BD31-4B8C-83A1-F6EECF244321}">
                <p14:modId xmlns:p14="http://schemas.microsoft.com/office/powerpoint/2010/main" val="2759715339"/>
              </p:ext>
            </p:extLst>
          </p:nvPr>
        </p:nvGraphicFramePr>
        <p:xfrm>
          <a:off x="765077" y="3648466"/>
          <a:ext cx="7395600" cy="576263"/>
        </p:xfrm>
        <a:graphic>
          <a:graphicData uri="http://schemas.openxmlformats.org/presentationml/2006/ole">
            <mc:AlternateContent xmlns:mc="http://schemas.openxmlformats.org/markup-compatibility/2006">
              <mc:Choice xmlns:v="urn:schemas-microsoft-com:vml" Requires="v">
                <p:oleObj spid="_x0000_s28757" name="Ecuación" r:id="rId8" imgW="4013200" imgH="304800" progId="Equation.3">
                  <p:embed/>
                </p:oleObj>
              </mc:Choice>
              <mc:Fallback>
                <p:oleObj name="Ecuación" r:id="rId8" imgW="4013200" imgH="304800" progId="Equation.3">
                  <p:embed/>
                  <p:pic>
                    <p:nvPicPr>
                      <p:cNvPr id="51205" name="Object 7">
                        <a:hlinkClick r:id="" action="ppaction://ole?verb=0"/>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5077" y="3648466"/>
                        <a:ext cx="7395600" cy="576263"/>
                      </a:xfrm>
                      <a:prstGeom prst="rect">
                        <a:avLst/>
                      </a:prstGeom>
                      <a:noFill/>
                      <a:ln>
                        <a:noFill/>
                      </a:ln>
                      <a:effectLst/>
                    </p:spPr>
                  </p:pic>
                </p:oleObj>
              </mc:Fallback>
            </mc:AlternateContent>
          </a:graphicData>
        </a:graphic>
      </p:graphicFrame>
      <p:sp>
        <p:nvSpPr>
          <p:cNvPr id="51206" name="Rectangle 8"/>
          <p:cNvSpPr>
            <a:spLocks noChangeArrowheads="1"/>
          </p:cNvSpPr>
          <p:nvPr/>
        </p:nvSpPr>
        <p:spPr bwMode="auto">
          <a:xfrm>
            <a:off x="838200" y="4743450"/>
            <a:ext cx="7334250" cy="828675"/>
          </a:xfrm>
          <a:prstGeom prst="rect">
            <a:avLst/>
          </a:prstGeom>
          <a:solidFill>
            <a:schemeClr val="bg1"/>
          </a:solidFill>
          <a:ln w="9525">
            <a:solidFill>
              <a:schemeClr val="tx2"/>
            </a:solidFill>
            <a:miter lim="800000"/>
            <a:headEnd/>
            <a:tailEnd/>
          </a:ln>
        </p:spPr>
        <p:txBody>
          <a:bodyPr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s-CO" altLang="es-MX" sz="2400" i="1">
                <a:solidFill>
                  <a:schemeClr val="tx2"/>
                </a:solidFill>
                <a:latin typeface="Tahoma" panose="020B0604030504040204" pitchFamily="34" charset="0"/>
              </a:rPr>
              <a:t>Cuando el nivel de inventarios llegue a 274 unidades, se deben ordenar 366.</a:t>
            </a:r>
          </a:p>
        </p:txBody>
      </p:sp>
    </p:spTree>
    <p:extLst>
      <p:ext uri="{BB962C8B-B14F-4D97-AF65-F5344CB8AC3E}">
        <p14:creationId xmlns:p14="http://schemas.microsoft.com/office/powerpoint/2010/main" val="384861954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26" name="Object 2">
            <a:hlinkClick r:id="" action="ppaction://ole?verb=0"/>
          </p:cNvPr>
          <p:cNvGraphicFramePr>
            <a:graphicFrameLocks/>
          </p:cNvGraphicFramePr>
          <p:nvPr/>
        </p:nvGraphicFramePr>
        <p:xfrm>
          <a:off x="2571750" y="1019175"/>
          <a:ext cx="4021138" cy="1195388"/>
        </p:xfrm>
        <a:graphic>
          <a:graphicData uri="http://schemas.openxmlformats.org/presentationml/2006/ole">
            <mc:AlternateContent xmlns:mc="http://schemas.openxmlformats.org/markup-compatibility/2006">
              <mc:Choice xmlns:v="urn:schemas-microsoft-com:vml" Requires="v">
                <p:oleObj spid="_x0000_s29724" name="Ecuación" r:id="rId3" imgW="1409700" imgH="419100" progId="Equation.3">
                  <p:embed/>
                </p:oleObj>
              </mc:Choice>
              <mc:Fallback>
                <p:oleObj name="Ecuación" r:id="rId3" imgW="1409700" imgH="419100" progId="Equation.3">
                  <p:embed/>
                  <p:pic>
                    <p:nvPicPr>
                      <p:cNvPr id="52226" name="Object 2">
                        <a:hlinkClick r:id="" action="ppaction://ole?verb=0"/>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0" y="1019175"/>
                        <a:ext cx="4021138" cy="1195388"/>
                      </a:xfrm>
                      <a:prstGeom prst="rect">
                        <a:avLst/>
                      </a:prstGeom>
                      <a:solidFill>
                        <a:srgbClr val="FFFFCC"/>
                      </a:solidFill>
                      <a:ln w="9525">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2227" name="Text Box 3"/>
          <p:cNvSpPr txBox="1">
            <a:spLocks noChangeArrowheads="1"/>
          </p:cNvSpPr>
          <p:nvPr/>
        </p:nvSpPr>
        <p:spPr bwMode="auto">
          <a:xfrm>
            <a:off x="395288" y="2565400"/>
            <a:ext cx="84248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CO" altLang="es-CO" sz="2400"/>
              <a:t>CT = (10.000 * 30) + ( (10.000/366)*10) + ( (366/2)*1.5)</a:t>
            </a:r>
          </a:p>
        </p:txBody>
      </p:sp>
      <p:sp>
        <p:nvSpPr>
          <p:cNvPr id="52228" name="Text Box 4"/>
          <p:cNvSpPr txBox="1">
            <a:spLocks noChangeArrowheads="1"/>
          </p:cNvSpPr>
          <p:nvPr/>
        </p:nvSpPr>
        <p:spPr bwMode="auto">
          <a:xfrm>
            <a:off x="395288" y="3500438"/>
            <a:ext cx="85693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CO" altLang="es-CO" sz="3200"/>
              <a:t>CT = 300.000 + 273,22 + 274,5</a:t>
            </a:r>
          </a:p>
        </p:txBody>
      </p:sp>
      <p:sp>
        <p:nvSpPr>
          <p:cNvPr id="25605" name="Text Box 5"/>
          <p:cNvSpPr txBox="1">
            <a:spLocks noChangeArrowheads="1"/>
          </p:cNvSpPr>
          <p:nvPr/>
        </p:nvSpPr>
        <p:spPr bwMode="auto">
          <a:xfrm>
            <a:off x="2857500" y="4437063"/>
            <a:ext cx="3594100" cy="523875"/>
          </a:xfrm>
          <a:prstGeom prst="rect">
            <a:avLst/>
          </a:prstGeom>
          <a:solidFill>
            <a:schemeClr val="accent3">
              <a:lumMod val="85000"/>
            </a:schemeClr>
          </a:solidFill>
          <a:ln w="9525">
            <a:noFill/>
            <a:miter lim="800000"/>
            <a:headEnd/>
            <a:tailEnd/>
          </a:ln>
          <a:effectLst/>
        </p:spPr>
        <p:txBody>
          <a:bodyPr>
            <a:spAutoFit/>
          </a:bodyPr>
          <a:lstStyle/>
          <a:p>
            <a:pPr algn="ctr">
              <a:spcBef>
                <a:spcPct val="50000"/>
              </a:spcBef>
              <a:defRPr/>
            </a:pPr>
            <a:r>
              <a:rPr lang="es-CO" sz="2800" b="1" dirty="0">
                <a:effectLst>
                  <a:outerShdw blurRad="38100" dist="38100" dir="2700000" algn="tl">
                    <a:srgbClr val="000000">
                      <a:alpha val="43137"/>
                    </a:srgbClr>
                  </a:outerShdw>
                </a:effectLst>
                <a:latin typeface="Arial" charset="0"/>
              </a:rPr>
              <a:t>CT = 300.547,72</a:t>
            </a:r>
          </a:p>
        </p:txBody>
      </p:sp>
      <p:sp>
        <p:nvSpPr>
          <p:cNvPr id="52230" name="Text Box 6"/>
          <p:cNvSpPr txBox="1">
            <a:spLocks noChangeArrowheads="1"/>
          </p:cNvSpPr>
          <p:nvPr/>
        </p:nvSpPr>
        <p:spPr bwMode="auto">
          <a:xfrm>
            <a:off x="539750" y="5214938"/>
            <a:ext cx="7993063" cy="1016000"/>
          </a:xfrm>
          <a:prstGeom prst="rect">
            <a:avLst/>
          </a:prstGeom>
          <a:solidFill>
            <a:schemeClr val="bg1"/>
          </a:solidFill>
          <a:ln w="9525">
            <a:solidFill>
              <a:schemeClr val="tx2"/>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CO" altLang="es-MX" sz="2000" b="1">
                <a:solidFill>
                  <a:schemeClr val="tx2"/>
                </a:solidFill>
              </a:rPr>
              <a:t>Esta cifra indica el valor total de la operación con dicho producto, durante el periodo de tiempo estudiado. Incluye la compra, los costos por pedir y el almacenamiento.</a:t>
            </a:r>
          </a:p>
        </p:txBody>
      </p:sp>
    </p:spTree>
    <p:extLst>
      <p:ext uri="{BB962C8B-B14F-4D97-AF65-F5344CB8AC3E}">
        <p14:creationId xmlns:p14="http://schemas.microsoft.com/office/powerpoint/2010/main" val="141041843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685800" y="5783263"/>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26628" name="Rectangle 4"/>
          <p:cNvSpPr>
            <a:spLocks noGrp="1" noChangeArrowheads="1"/>
          </p:cNvSpPr>
          <p:nvPr>
            <p:ph type="title"/>
          </p:nvPr>
        </p:nvSpPr>
        <p:spPr>
          <a:xfrm>
            <a:off x="382588" y="333375"/>
            <a:ext cx="8520112" cy="647700"/>
          </a:xfrm>
        </p:spPr>
        <p:txBody>
          <a:bodyPr>
            <a:normAutofit fontScale="90000"/>
          </a:bodyPr>
          <a:lstStyle/>
          <a:p>
            <a:pPr algn="ctr">
              <a:defRPr/>
            </a:pPr>
            <a:r>
              <a:rPr lang="es-CO" dirty="0">
                <a:effectLst>
                  <a:outerShdw blurRad="38100" dist="38100" dir="2700000" algn="tl">
                    <a:srgbClr val="C0C0C0"/>
                  </a:outerShdw>
                </a:effectLst>
                <a:cs typeface="Arial" panose="020B0604020202020204" pitchFamily="34" charset="0"/>
              </a:rPr>
              <a:t>EJERCICIO NO. 2</a:t>
            </a:r>
          </a:p>
        </p:txBody>
      </p:sp>
      <p:sp>
        <p:nvSpPr>
          <p:cNvPr id="53252" name="Rectangle 5"/>
          <p:cNvSpPr>
            <a:spLocks noChangeArrowheads="1"/>
          </p:cNvSpPr>
          <p:nvPr/>
        </p:nvSpPr>
        <p:spPr bwMode="auto">
          <a:xfrm>
            <a:off x="768350" y="1357313"/>
            <a:ext cx="7748588" cy="3511550"/>
          </a:xfrm>
          <a:prstGeom prst="rect">
            <a:avLst/>
          </a:prstGeom>
          <a:solidFill>
            <a:srgbClr val="FFFFCC"/>
          </a:solidFill>
          <a:ln w="9525">
            <a:solidFill>
              <a:schemeClr val="tx2"/>
            </a:solidFill>
            <a:miter lim="800000"/>
            <a:headEnd/>
            <a:tailEnd/>
          </a:ln>
          <a:effectLst>
            <a:outerShdw dist="107763" dir="18900000" algn="ctr" rotWithShape="0">
              <a:schemeClr val="bg2"/>
            </a:outerShdw>
          </a:effectLst>
        </p:spPr>
        <p:txBody>
          <a:bodyPr>
            <a:spAutoFit/>
          </a:bodyPr>
          <a:lstStyle>
            <a:lvl1pPr marL="385763" indent="-288925" eaLnBrk="0" hangingPunct="0">
              <a:tabLst>
                <a:tab pos="385763" algn="l"/>
              </a:tabLst>
              <a:defRPr>
                <a:solidFill>
                  <a:schemeClr val="tx1"/>
                </a:solidFill>
                <a:latin typeface="Arial" panose="020B0604020202020204" pitchFamily="34" charset="0"/>
              </a:defRPr>
            </a:lvl1pPr>
            <a:lvl2pPr marL="742950" indent="-285750" eaLnBrk="0" hangingPunct="0">
              <a:tabLst>
                <a:tab pos="385763" algn="l"/>
              </a:tabLst>
              <a:defRPr>
                <a:solidFill>
                  <a:schemeClr val="tx1"/>
                </a:solidFill>
                <a:latin typeface="Arial" panose="020B0604020202020204" pitchFamily="34" charset="0"/>
              </a:defRPr>
            </a:lvl2pPr>
            <a:lvl3pPr marL="1143000" indent="-228600" eaLnBrk="0" hangingPunct="0">
              <a:tabLst>
                <a:tab pos="385763" algn="l"/>
              </a:tabLst>
              <a:defRPr>
                <a:solidFill>
                  <a:schemeClr val="tx1"/>
                </a:solidFill>
                <a:latin typeface="Arial" panose="020B0604020202020204" pitchFamily="34" charset="0"/>
              </a:defRPr>
            </a:lvl3pPr>
            <a:lvl4pPr marL="1600200" indent="-228600" eaLnBrk="0" hangingPunct="0">
              <a:tabLst>
                <a:tab pos="385763" algn="l"/>
              </a:tabLst>
              <a:defRPr>
                <a:solidFill>
                  <a:schemeClr val="tx1"/>
                </a:solidFill>
                <a:latin typeface="Arial" panose="020B0604020202020204" pitchFamily="34" charset="0"/>
              </a:defRPr>
            </a:lvl4pPr>
            <a:lvl5pPr marL="2057400" indent="-228600" eaLnBrk="0" hangingPunct="0">
              <a:tabLst>
                <a:tab pos="385763"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85763"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85763"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85763"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85763" algn="l"/>
              </a:tabLst>
              <a:defRPr>
                <a:solidFill>
                  <a:schemeClr val="tx1"/>
                </a:solidFill>
                <a:latin typeface="Arial" panose="020B0604020202020204" pitchFamily="34" charset="0"/>
              </a:defRPr>
            </a:lvl9pPr>
          </a:lstStyle>
          <a:p>
            <a:pPr>
              <a:lnSpc>
                <a:spcPct val="120000"/>
              </a:lnSpc>
              <a:spcBef>
                <a:spcPct val="30000"/>
              </a:spcBef>
              <a:spcAft>
                <a:spcPct val="30000"/>
              </a:spcAft>
              <a:buFontTx/>
              <a:buChar char="•"/>
            </a:pPr>
            <a:r>
              <a:rPr lang="es-CO" altLang="es-CO" sz="2200">
                <a:latin typeface="Tahoma" panose="020B0604030504040204" pitchFamily="34" charset="0"/>
              </a:rPr>
              <a:t>Demanda Anual = 65.400 unidades</a:t>
            </a:r>
          </a:p>
          <a:p>
            <a:pPr>
              <a:lnSpc>
                <a:spcPct val="120000"/>
              </a:lnSpc>
              <a:spcBef>
                <a:spcPct val="30000"/>
              </a:spcBef>
              <a:spcAft>
                <a:spcPct val="30000"/>
              </a:spcAft>
              <a:buFontTx/>
              <a:buChar char="•"/>
            </a:pPr>
            <a:r>
              <a:rPr lang="es-CO" altLang="es-CO" sz="2200">
                <a:latin typeface="Tahoma" panose="020B0604030504040204" pitchFamily="34" charset="0"/>
              </a:rPr>
              <a:t>Días por periodo considerados para el caso = 360</a:t>
            </a:r>
          </a:p>
          <a:p>
            <a:pPr>
              <a:lnSpc>
                <a:spcPct val="120000"/>
              </a:lnSpc>
              <a:spcBef>
                <a:spcPct val="30000"/>
              </a:spcBef>
              <a:spcAft>
                <a:spcPct val="30000"/>
              </a:spcAft>
              <a:buFontTx/>
              <a:buChar char="•"/>
            </a:pPr>
            <a:r>
              <a:rPr lang="es-CO" altLang="es-CO" sz="2200">
                <a:latin typeface="Tahoma" panose="020B0604030504040204" pitchFamily="34" charset="0"/>
              </a:rPr>
              <a:t>Costo por ordenar = $980</a:t>
            </a:r>
          </a:p>
          <a:p>
            <a:pPr>
              <a:lnSpc>
                <a:spcPct val="120000"/>
              </a:lnSpc>
              <a:spcBef>
                <a:spcPct val="30000"/>
              </a:spcBef>
              <a:spcAft>
                <a:spcPct val="30000"/>
              </a:spcAft>
              <a:buFontTx/>
              <a:buChar char="•"/>
            </a:pPr>
            <a:r>
              <a:rPr lang="es-CO" altLang="es-CO" sz="2200">
                <a:latin typeface="Tahoma" panose="020B0604030504040204" pitchFamily="34" charset="0"/>
              </a:rPr>
              <a:t>Costo de manejo por unidad al año =  145</a:t>
            </a:r>
          </a:p>
          <a:p>
            <a:pPr>
              <a:lnSpc>
                <a:spcPct val="120000"/>
              </a:lnSpc>
              <a:spcBef>
                <a:spcPct val="30000"/>
              </a:spcBef>
              <a:spcAft>
                <a:spcPct val="30000"/>
              </a:spcAft>
              <a:buFontTx/>
              <a:buChar char="•"/>
            </a:pPr>
            <a:r>
              <a:rPr lang="es-CO" altLang="es-CO" sz="2200">
                <a:latin typeface="Tahoma" panose="020B0604030504040204" pitchFamily="34" charset="0"/>
              </a:rPr>
              <a:t>Tiempo de espera = 2 días</a:t>
            </a:r>
          </a:p>
          <a:p>
            <a:pPr>
              <a:lnSpc>
                <a:spcPct val="120000"/>
              </a:lnSpc>
              <a:spcBef>
                <a:spcPct val="30000"/>
              </a:spcBef>
              <a:spcAft>
                <a:spcPct val="30000"/>
              </a:spcAft>
              <a:buFontTx/>
              <a:buChar char="•"/>
            </a:pPr>
            <a:r>
              <a:rPr lang="es-CO" altLang="es-CO" sz="2200">
                <a:latin typeface="Tahoma" panose="020B0604030504040204" pitchFamily="34" charset="0"/>
              </a:rPr>
              <a:t>Costo por unidad = $ 1.064</a:t>
            </a:r>
          </a:p>
        </p:txBody>
      </p:sp>
      <p:sp>
        <p:nvSpPr>
          <p:cNvPr id="53253" name="Rectangle 6"/>
          <p:cNvSpPr>
            <a:spLocks noChangeArrowheads="1"/>
          </p:cNvSpPr>
          <p:nvPr/>
        </p:nvSpPr>
        <p:spPr bwMode="auto">
          <a:xfrm>
            <a:off x="822325" y="5051425"/>
            <a:ext cx="7694613" cy="828675"/>
          </a:xfrm>
          <a:prstGeom prst="rect">
            <a:avLst/>
          </a:prstGeom>
          <a:solidFill>
            <a:schemeClr val="bg1"/>
          </a:solidFill>
          <a:ln w="9525">
            <a:solidFill>
              <a:schemeClr val="tx2"/>
            </a:solidFill>
            <a:miter lim="800000"/>
            <a:headEnd/>
            <a:tailEnd/>
          </a:ln>
        </p:spPr>
        <p:txBody>
          <a:bodyPr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s-CO" altLang="es-MX" sz="2400" b="1" i="1">
                <a:solidFill>
                  <a:schemeClr val="tx2"/>
                </a:solidFill>
              </a:rPr>
              <a:t>Determine la cantidad económica del pedido, el punto de reorden y el valor total de la operación</a:t>
            </a:r>
            <a:endParaRPr lang="es-CO" altLang="es-MX" sz="2800" b="1" i="1">
              <a:solidFill>
                <a:schemeClr val="tx2"/>
              </a:solidFill>
              <a:latin typeface="Tahoma" panose="020B0604030504040204" pitchFamily="34" charset="0"/>
            </a:endParaRPr>
          </a:p>
        </p:txBody>
      </p:sp>
    </p:spTree>
    <p:extLst>
      <p:ext uri="{BB962C8B-B14F-4D97-AF65-F5344CB8AC3E}">
        <p14:creationId xmlns:p14="http://schemas.microsoft.com/office/powerpoint/2010/main" val="149977086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ChangeArrowheads="1"/>
          </p:cNvSpPr>
          <p:nvPr/>
        </p:nvSpPr>
        <p:spPr bwMode="auto">
          <a:xfrm>
            <a:off x="3124200" y="6329363"/>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O" altLang="es-CO"/>
          </a:p>
        </p:txBody>
      </p:sp>
      <p:sp>
        <p:nvSpPr>
          <p:cNvPr id="28676" name="Rectangle 4"/>
          <p:cNvSpPr>
            <a:spLocks noGrp="1" noChangeArrowheads="1"/>
          </p:cNvSpPr>
          <p:nvPr>
            <p:ph type="title"/>
          </p:nvPr>
        </p:nvSpPr>
        <p:spPr>
          <a:xfrm>
            <a:off x="250825" y="115888"/>
            <a:ext cx="8229600" cy="836612"/>
          </a:xfrm>
        </p:spPr>
        <p:txBody>
          <a:bodyPr/>
          <a:lstStyle/>
          <a:p>
            <a:pPr algn="ctr">
              <a:defRPr/>
            </a:pPr>
            <a:r>
              <a:rPr lang="es-CO" dirty="0">
                <a:effectLst>
                  <a:outerShdw blurRad="38100" dist="38100" dir="2700000" algn="tl">
                    <a:srgbClr val="C0C0C0"/>
                  </a:outerShdw>
                </a:effectLst>
                <a:cs typeface="Arial" panose="020B0604020202020204" pitchFamily="34" charset="0"/>
              </a:rPr>
              <a:t>SOLUCIÓN DEL EJERCICIO</a:t>
            </a:r>
          </a:p>
        </p:txBody>
      </p:sp>
      <p:graphicFrame>
        <p:nvGraphicFramePr>
          <p:cNvPr id="54276" name="Object 5">
            <a:hlinkClick r:id="" action="ppaction://ole?verb=0"/>
          </p:cNvPr>
          <p:cNvGraphicFramePr>
            <a:graphicFrameLocks/>
          </p:cNvGraphicFramePr>
          <p:nvPr/>
        </p:nvGraphicFramePr>
        <p:xfrm>
          <a:off x="1071563" y="1196975"/>
          <a:ext cx="7032625" cy="2081213"/>
        </p:xfrm>
        <a:graphic>
          <a:graphicData uri="http://schemas.openxmlformats.org/presentationml/2006/ole">
            <mc:AlternateContent xmlns:mc="http://schemas.openxmlformats.org/markup-compatibility/2006">
              <mc:Choice xmlns:v="urn:schemas-microsoft-com:vml" Requires="v">
                <p:oleObj spid="_x0000_s30800" name="Ecuación" r:id="rId4" imgW="3467100" imgH="1117600" progId="Equation.3">
                  <p:embed/>
                </p:oleObj>
              </mc:Choice>
              <mc:Fallback>
                <p:oleObj name="Ecuación" r:id="rId4" imgW="3467100" imgH="1117600" progId="Equation.3">
                  <p:embed/>
                  <p:pic>
                    <p:nvPicPr>
                      <p:cNvPr id="54276" name="Object 5">
                        <a:hlinkClick r:id="" action="ppaction://ole?verb=0"/>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1563" y="1196975"/>
                        <a:ext cx="7032625" cy="2081213"/>
                      </a:xfrm>
                      <a:prstGeom prst="rect">
                        <a:avLst/>
                      </a:prstGeom>
                      <a:solidFill>
                        <a:srgbClr val="FFFFCC"/>
                      </a:solidFill>
                      <a:ln w="9525">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4277" name="Object 6">
            <a:hlinkClick r:id="" action="ppaction://ole?verb=0"/>
          </p:cNvPr>
          <p:cNvGraphicFramePr>
            <a:graphicFrameLocks/>
          </p:cNvGraphicFramePr>
          <p:nvPr/>
        </p:nvGraphicFramePr>
        <p:xfrm>
          <a:off x="1071563" y="3429000"/>
          <a:ext cx="6186487" cy="803275"/>
        </p:xfrm>
        <a:graphic>
          <a:graphicData uri="http://schemas.openxmlformats.org/presentationml/2006/ole">
            <mc:AlternateContent xmlns:mc="http://schemas.openxmlformats.org/markup-compatibility/2006">
              <mc:Choice xmlns:v="urn:schemas-microsoft-com:vml" Requires="v">
                <p:oleObj spid="_x0000_s30801" name="Ecuación" r:id="rId6" imgW="4203700" imgH="546100" progId="Equation.3">
                  <p:embed/>
                </p:oleObj>
              </mc:Choice>
              <mc:Fallback>
                <p:oleObj name="Ecuación" r:id="rId6" imgW="4203700" imgH="546100" progId="Equation.3">
                  <p:embed/>
                  <p:pic>
                    <p:nvPicPr>
                      <p:cNvPr id="54277" name="Object 6">
                        <a:hlinkClick r:id="" action="ppaction://ole?verb=0"/>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1563" y="3429000"/>
                        <a:ext cx="6186487" cy="803275"/>
                      </a:xfrm>
                      <a:prstGeom prst="rect">
                        <a:avLst/>
                      </a:prstGeom>
                      <a:solidFill>
                        <a:srgbClr val="FFFFCC"/>
                      </a:solidFill>
                      <a:ln w="9525">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4278" name="Object 7">
            <a:hlinkClick r:id="" action="ppaction://ole?verb=0"/>
          </p:cNvPr>
          <p:cNvGraphicFramePr>
            <a:graphicFrameLocks/>
          </p:cNvGraphicFramePr>
          <p:nvPr/>
        </p:nvGraphicFramePr>
        <p:xfrm>
          <a:off x="1071563" y="4292600"/>
          <a:ext cx="5902325" cy="1112838"/>
        </p:xfrm>
        <a:graphic>
          <a:graphicData uri="http://schemas.openxmlformats.org/presentationml/2006/ole">
            <mc:AlternateContent xmlns:mc="http://schemas.openxmlformats.org/markup-compatibility/2006">
              <mc:Choice xmlns:v="urn:schemas-microsoft-com:vml" Requires="v">
                <p:oleObj spid="_x0000_s30802" name="Ecuación" r:id="rId8" imgW="3124200" imgH="660400" progId="Equation.3">
                  <p:embed/>
                </p:oleObj>
              </mc:Choice>
              <mc:Fallback>
                <p:oleObj name="Ecuación" r:id="rId8" imgW="3124200" imgH="660400" progId="Equation.3">
                  <p:embed/>
                  <p:pic>
                    <p:nvPicPr>
                      <p:cNvPr id="54278" name="Object 7">
                        <a:hlinkClick r:id="" action="ppaction://ole?verb=0"/>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1563" y="4292600"/>
                        <a:ext cx="5902325" cy="1112838"/>
                      </a:xfrm>
                      <a:prstGeom prst="rect">
                        <a:avLst/>
                      </a:prstGeom>
                      <a:solidFill>
                        <a:srgbClr val="FFFFCC"/>
                      </a:solidFill>
                      <a:ln w="9525">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4279" name="Rectangle 8"/>
          <p:cNvSpPr>
            <a:spLocks noChangeArrowheads="1"/>
          </p:cNvSpPr>
          <p:nvPr/>
        </p:nvSpPr>
        <p:spPr bwMode="auto">
          <a:xfrm>
            <a:off x="534988" y="5634038"/>
            <a:ext cx="8074025" cy="366712"/>
          </a:xfrm>
          <a:prstGeom prst="rect">
            <a:avLst/>
          </a:prstGeom>
          <a:solidFill>
            <a:schemeClr val="bg1"/>
          </a:solidFill>
          <a:ln w="9525">
            <a:solidFill>
              <a:schemeClr val="tx2"/>
            </a:solidFill>
            <a:miter lim="800000"/>
            <a:headEnd/>
            <a:tailEnd/>
          </a:ln>
        </p:spPr>
        <p:txBody>
          <a:bodyPr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r>
              <a:rPr lang="es-CO" altLang="es-MX" i="1">
                <a:solidFill>
                  <a:schemeClr val="tx2"/>
                </a:solidFill>
                <a:latin typeface="Tahoma" panose="020B0604030504040204" pitchFamily="34" charset="0"/>
              </a:rPr>
              <a:t>Cuando el nivel de inventarios llegue a 364 unidades, se deben ordenar 941.</a:t>
            </a:r>
          </a:p>
        </p:txBody>
      </p:sp>
    </p:spTree>
    <p:extLst>
      <p:ext uri="{BB962C8B-B14F-4D97-AF65-F5344CB8AC3E}">
        <p14:creationId xmlns:p14="http://schemas.microsoft.com/office/powerpoint/2010/main" val="116673252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ct 2">
            <a:hlinkClick r:id="" action="ppaction://ole?verb=0"/>
          </p:cNvPr>
          <p:cNvGraphicFramePr>
            <a:graphicFrameLocks/>
          </p:cNvGraphicFramePr>
          <p:nvPr/>
        </p:nvGraphicFramePr>
        <p:xfrm>
          <a:off x="2571750" y="785813"/>
          <a:ext cx="4021138" cy="1195387"/>
        </p:xfrm>
        <a:graphic>
          <a:graphicData uri="http://schemas.openxmlformats.org/presentationml/2006/ole">
            <mc:AlternateContent xmlns:mc="http://schemas.openxmlformats.org/markup-compatibility/2006">
              <mc:Choice xmlns:v="urn:schemas-microsoft-com:vml" Requires="v">
                <p:oleObj spid="_x0000_s31773" name="Ecuación" r:id="rId3" imgW="1409700" imgH="419100" progId="Equation.3">
                  <p:embed/>
                </p:oleObj>
              </mc:Choice>
              <mc:Fallback>
                <p:oleObj name="Ecuación" r:id="rId3" imgW="1409700" imgH="419100" progId="Equation.3">
                  <p:embed/>
                  <p:pic>
                    <p:nvPicPr>
                      <p:cNvPr id="55298" name="Object 2">
                        <a:hlinkClick r:id="" action="ppaction://ole?verb=0"/>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0" y="785813"/>
                        <a:ext cx="4021138" cy="1195387"/>
                      </a:xfrm>
                      <a:prstGeom prst="rect">
                        <a:avLst/>
                      </a:prstGeom>
                      <a:solidFill>
                        <a:srgbClr val="FFFFCC"/>
                      </a:solidFill>
                      <a:ln w="9525">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5299" name="Text Box 3"/>
          <p:cNvSpPr txBox="1">
            <a:spLocks noChangeArrowheads="1"/>
          </p:cNvSpPr>
          <p:nvPr/>
        </p:nvSpPr>
        <p:spPr bwMode="auto">
          <a:xfrm>
            <a:off x="395288" y="2357438"/>
            <a:ext cx="84248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CO" altLang="es-CO" sz="2400"/>
              <a:t>CT = (65.400 * 1.064) + ( (65.400/941)*980) + ( (941/2)*145)</a:t>
            </a:r>
          </a:p>
        </p:txBody>
      </p:sp>
      <p:sp>
        <p:nvSpPr>
          <p:cNvPr id="55300" name="Text Box 4"/>
          <p:cNvSpPr txBox="1">
            <a:spLocks noChangeArrowheads="1"/>
          </p:cNvSpPr>
          <p:nvPr/>
        </p:nvSpPr>
        <p:spPr bwMode="auto">
          <a:xfrm>
            <a:off x="395288" y="3292475"/>
            <a:ext cx="85693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CO" altLang="es-CO" sz="3200"/>
              <a:t>CT = 69’585.600 + 68.110,52 + 68.222,5</a:t>
            </a:r>
          </a:p>
        </p:txBody>
      </p:sp>
      <p:sp>
        <p:nvSpPr>
          <p:cNvPr id="30725" name="Text Box 5"/>
          <p:cNvSpPr txBox="1">
            <a:spLocks noChangeArrowheads="1"/>
          </p:cNvSpPr>
          <p:nvPr/>
        </p:nvSpPr>
        <p:spPr bwMode="auto">
          <a:xfrm>
            <a:off x="2347303" y="4256807"/>
            <a:ext cx="4245585" cy="523875"/>
          </a:xfrm>
          <a:prstGeom prst="rect">
            <a:avLst/>
          </a:prstGeom>
          <a:solidFill>
            <a:schemeClr val="accent3">
              <a:lumMod val="85000"/>
            </a:schemeClr>
          </a:solidFill>
          <a:ln w="9525">
            <a:noFill/>
            <a:miter lim="800000"/>
            <a:headEnd/>
            <a:tailEnd/>
          </a:ln>
          <a:effectLst/>
        </p:spPr>
        <p:txBody>
          <a:bodyPr wrap="square">
            <a:spAutoFit/>
          </a:bodyPr>
          <a:lstStyle/>
          <a:p>
            <a:pPr algn="ctr">
              <a:spcBef>
                <a:spcPct val="50000"/>
              </a:spcBef>
              <a:defRPr/>
            </a:pPr>
            <a:r>
              <a:rPr lang="es-CO" sz="2800" b="1" dirty="0">
                <a:effectLst>
                  <a:outerShdw blurRad="38100" dist="38100" dir="2700000" algn="tl">
                    <a:srgbClr val="000000">
                      <a:alpha val="43137"/>
                    </a:srgbClr>
                  </a:outerShdw>
                </a:effectLst>
                <a:latin typeface="Arial" charset="0"/>
              </a:rPr>
              <a:t>CT = 69’721.933,02</a:t>
            </a:r>
          </a:p>
        </p:txBody>
      </p:sp>
      <p:sp>
        <p:nvSpPr>
          <p:cNvPr id="55302" name="Text Box 6"/>
          <p:cNvSpPr txBox="1">
            <a:spLocks noChangeArrowheads="1"/>
          </p:cNvSpPr>
          <p:nvPr/>
        </p:nvSpPr>
        <p:spPr bwMode="auto">
          <a:xfrm>
            <a:off x="539750" y="5229225"/>
            <a:ext cx="7993063" cy="1016000"/>
          </a:xfrm>
          <a:prstGeom prst="rect">
            <a:avLst/>
          </a:prstGeom>
          <a:solidFill>
            <a:schemeClr val="bg1"/>
          </a:solidFill>
          <a:ln w="9525">
            <a:solidFill>
              <a:schemeClr val="tx2"/>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s-CO" altLang="es-MX" sz="2000" b="1">
                <a:solidFill>
                  <a:schemeClr val="tx2"/>
                </a:solidFill>
              </a:rPr>
              <a:t>Esta cifra indica el valor total de la operación con dicho producto, durante el periodo de tiempo estudiado. Incluye la compra, los costos por pedir y el almacenamiento.</a:t>
            </a:r>
          </a:p>
        </p:txBody>
      </p:sp>
    </p:spTree>
    <p:extLst>
      <p:ext uri="{BB962C8B-B14F-4D97-AF65-F5344CB8AC3E}">
        <p14:creationId xmlns:p14="http://schemas.microsoft.com/office/powerpoint/2010/main" val="349102812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897D339-C74C-4D36-8C98-DC23FB0F5B2D}" type="slidenum">
              <a:rPr lang="en-US" altLang="es-MX">
                <a:solidFill>
                  <a:srgbClr val="898989"/>
                </a:solidFill>
                <a:latin typeface="Calibri" panose="020F0502020204030204" pitchFamily="34" charset="0"/>
              </a:rPr>
              <a:pPr eaLnBrk="1" hangingPunct="1"/>
              <a:t>46</a:t>
            </a:fld>
            <a:endParaRPr lang="en-US" altLang="es-MX">
              <a:solidFill>
                <a:srgbClr val="898989"/>
              </a:solidFill>
              <a:latin typeface="Calibri" panose="020F0502020204030204" pitchFamily="34" charset="0"/>
            </a:endParaRPr>
          </a:p>
        </p:txBody>
      </p:sp>
      <p:sp>
        <p:nvSpPr>
          <p:cNvPr id="7" name="Rectangle 5"/>
          <p:cNvSpPr>
            <a:spLocks noChangeArrowheads="1"/>
          </p:cNvSpPr>
          <p:nvPr/>
        </p:nvSpPr>
        <p:spPr bwMode="auto">
          <a:xfrm>
            <a:off x="609600" y="1444625"/>
            <a:ext cx="5943600" cy="4800600"/>
          </a:xfrm>
          <a:prstGeom prst="rect">
            <a:avLst/>
          </a:prstGeom>
          <a:noFill/>
          <a:ln w="38100">
            <a:solidFill>
              <a:schemeClr val="accent3">
                <a:lumMod val="75000"/>
              </a:schemeClr>
            </a:solidFill>
            <a:miter lim="800000"/>
            <a:headEnd/>
            <a:tailEnd/>
          </a:ln>
          <a:effectLst/>
        </p:spPr>
        <p:txBody>
          <a:bodyPr lIns="98954" tIns="48608" rIns="98954" bIns="48608"/>
          <a:lstStyle/>
          <a:p>
            <a:pPr marL="457200" indent="-457200" fontAlgn="auto">
              <a:spcBef>
                <a:spcPts val="0"/>
              </a:spcBef>
              <a:spcAft>
                <a:spcPts val="0"/>
              </a:spcAft>
              <a:buFont typeface="+mj-lt"/>
              <a:buAutoNum type="arabicPeriod"/>
              <a:defRPr/>
            </a:pPr>
            <a:r>
              <a:rPr lang="es-ES" sz="2400" dirty="0">
                <a:latin typeface="+mn-lt"/>
              </a:rPr>
              <a:t>El modelo de cantidad de orden de producción asume que el inventario total a ordenar se recibe en una sola vez</a:t>
            </a:r>
            <a:r>
              <a:rPr lang="es-PR" sz="2400" dirty="0">
                <a:latin typeface="+mn-lt"/>
              </a:rPr>
              <a:t>“Lead time” o tiempo de entrega que es conocido y constante.</a:t>
            </a:r>
          </a:p>
          <a:p>
            <a:pPr marL="457200" indent="-457200" fontAlgn="auto">
              <a:spcBef>
                <a:spcPts val="0"/>
              </a:spcBef>
              <a:spcAft>
                <a:spcPts val="0"/>
              </a:spcAft>
              <a:buFont typeface="+mj-lt"/>
              <a:buAutoNum type="arabicPeriod"/>
              <a:defRPr/>
            </a:pPr>
            <a:r>
              <a:rPr lang="es-ES" sz="2400" dirty="0">
                <a:latin typeface="+mn-lt"/>
              </a:rPr>
              <a:t>Este modelo se aplica en dos situaciones: </a:t>
            </a:r>
            <a:endParaRPr lang="es-PR" sz="2400" dirty="0">
              <a:latin typeface="+mn-lt"/>
            </a:endParaRPr>
          </a:p>
          <a:p>
            <a:pPr marL="850900" lvl="2" indent="-330200" fontAlgn="auto">
              <a:spcBef>
                <a:spcPts val="0"/>
              </a:spcBef>
              <a:spcAft>
                <a:spcPts val="0"/>
              </a:spcAft>
              <a:buFont typeface="+mj-lt"/>
              <a:buAutoNum type="alphaLcPeriod"/>
              <a:defRPr/>
            </a:pPr>
            <a:r>
              <a:rPr lang="es-ES" sz="2400" dirty="0">
                <a:latin typeface="+mn-lt"/>
              </a:rPr>
              <a:t>cuando el inventario es en flujos continuos o se construye en un periodo de tiempo luego de que la orden ha sido puesta.</a:t>
            </a:r>
          </a:p>
          <a:p>
            <a:pPr marL="850900" lvl="2" indent="-330200" fontAlgn="auto">
              <a:spcBef>
                <a:spcPts val="0"/>
              </a:spcBef>
              <a:spcAft>
                <a:spcPts val="0"/>
              </a:spcAft>
              <a:buFont typeface="+mj-lt"/>
              <a:buAutoNum type="alphaLcPeriod"/>
              <a:defRPr/>
            </a:pPr>
            <a:r>
              <a:rPr lang="es-ES" sz="2400" dirty="0">
                <a:latin typeface="+mn-lt"/>
              </a:rPr>
              <a:t>cuando las unidades se producen y se venden simultáneamente.</a:t>
            </a:r>
            <a:endParaRPr lang="en-US" sz="2400" dirty="0">
              <a:latin typeface="+mn-lt"/>
            </a:endParaRPr>
          </a:p>
        </p:txBody>
      </p:sp>
      <p:pic>
        <p:nvPicPr>
          <p:cNvPr id="75778" name="Picture 2" descr="http://flylib.com/books/3/287/1/html/2/images/16fig09.jpg"/>
          <p:cNvPicPr>
            <a:picLocks noChangeAspect="1" noChangeArrowheads="1"/>
          </p:cNvPicPr>
          <p:nvPr/>
        </p:nvPicPr>
        <p:blipFill>
          <a:blip r:embed="rId3" cstate="print"/>
          <a:srcRect/>
          <a:stretch>
            <a:fillRect/>
          </a:stretch>
        </p:blipFill>
        <p:spPr bwMode="auto">
          <a:xfrm>
            <a:off x="6641917" y="2286000"/>
            <a:ext cx="2502083" cy="1977724"/>
          </a:xfrm>
          <a:prstGeom prst="roundRect">
            <a:avLst>
              <a:gd name="adj" fmla="val 20214"/>
            </a:avLst>
          </a:prstGeom>
          <a:ln>
            <a:noFill/>
          </a:ln>
          <a:effectLst>
            <a:outerShdw blurRad="152400" dist="12000" dir="900000" sy="98000" kx="110000" ky="200000" algn="tl" rotWithShape="0">
              <a:srgbClr val="000000">
                <a:alpha val="30000"/>
              </a:srgbClr>
            </a:outerShdw>
          </a:effectLst>
          <a:scene3d>
            <a:camera prst="perspectiveRight"/>
            <a:lightRig rig="threePt" dir="t"/>
          </a:scene3d>
          <a:sp3d contourW="6350" prstMaterial="matte">
            <a:bevelT w="101600" h="101600"/>
            <a:contourClr>
              <a:srgbClr val="969696"/>
            </a:contourClr>
          </a:sp3d>
        </p:spPr>
      </p:pic>
      <p:sp>
        <p:nvSpPr>
          <p:cNvPr id="8" name="Rectangle 7"/>
          <p:cNvSpPr/>
          <p:nvPr/>
        </p:nvSpPr>
        <p:spPr>
          <a:xfrm>
            <a:off x="838200" y="457200"/>
            <a:ext cx="7848600" cy="523220"/>
          </a:xfrm>
          <a:prstGeom prst="rect">
            <a:avLst/>
          </a:prstGeom>
        </p:spPr>
        <p:txBody>
          <a:bodyPr wrap="square">
            <a:spAutoFit/>
          </a:bodyPr>
          <a:lstStyle/>
          <a:p>
            <a:pPr algn="ctr" fontAlgn="auto">
              <a:spcAft>
                <a:spcPts val="0"/>
              </a:spcAft>
              <a:defRPr/>
            </a:pPr>
            <a:r>
              <a:rPr lang="es-PR" sz="28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mj-lt"/>
                <a:ea typeface="Verdana" pitchFamily="34" charset="0"/>
                <a:cs typeface="Verdana" pitchFamily="34" charset="0"/>
              </a:rPr>
              <a:t>Modelo ROP, Modelo orden de producción</a:t>
            </a:r>
            <a:endParaRPr lang="en-US" sz="28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mj-lt"/>
              <a:ea typeface="Verdana" pitchFamily="34" charset="0"/>
              <a:cs typeface="Verdana" pitchFamily="34" charset="0"/>
            </a:endParaRPr>
          </a:p>
        </p:txBody>
      </p:sp>
    </p:spTree>
    <p:extLst>
      <p:ext uri="{BB962C8B-B14F-4D97-AF65-F5344CB8AC3E}">
        <p14:creationId xmlns:p14="http://schemas.microsoft.com/office/powerpoint/2010/main" val="374176239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1F97EF5-CAA1-40C9-8E6C-FF15E1E51860}" type="slidenum">
              <a:rPr lang="en-US" altLang="es-MX">
                <a:solidFill>
                  <a:srgbClr val="898989"/>
                </a:solidFill>
                <a:latin typeface="Calibri" panose="020F0502020204030204" pitchFamily="34" charset="0"/>
              </a:rPr>
              <a:pPr eaLnBrk="1" hangingPunct="1"/>
              <a:t>47</a:t>
            </a:fld>
            <a:endParaRPr lang="en-US" altLang="es-MX">
              <a:solidFill>
                <a:srgbClr val="898989"/>
              </a:solidFill>
              <a:latin typeface="Calibri" panose="020F0502020204030204" pitchFamily="34" charset="0"/>
            </a:endParaRPr>
          </a:p>
        </p:txBody>
      </p:sp>
      <p:sp>
        <p:nvSpPr>
          <p:cNvPr id="34819" name="Rectangle 5"/>
          <p:cNvSpPr>
            <a:spLocks noChangeArrowheads="1"/>
          </p:cNvSpPr>
          <p:nvPr/>
        </p:nvSpPr>
        <p:spPr bwMode="auto">
          <a:xfrm>
            <a:off x="228600" y="1752600"/>
            <a:ext cx="54864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8954" tIns="48608" rIns="98954" bIns="48608"/>
          <a:lstStyle>
            <a:lvl1pPr marL="457200" indent="-4572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371600" indent="-4572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 typeface="Calibri" panose="020F0502020204030204" pitchFamily="34" charset="0"/>
              <a:buAutoNum type="arabicPeriod"/>
            </a:pPr>
            <a:r>
              <a:rPr lang="es-ES" altLang="es-MX" sz="2400">
                <a:latin typeface="Calibri" panose="020F0502020204030204" pitchFamily="34" charset="0"/>
              </a:rPr>
              <a:t>El modelo de descuentos de cantidad es solo un precio reducido por orden de cantidad</a:t>
            </a:r>
            <a:endParaRPr lang="es-PR" altLang="es-MX" sz="2400">
              <a:latin typeface="Calibri" panose="020F0502020204030204" pitchFamily="34" charset="0"/>
            </a:endParaRPr>
          </a:p>
          <a:p>
            <a:pPr lvl="2" eaLnBrk="1" hangingPunct="1">
              <a:buFont typeface="Calibri" panose="020F0502020204030204" pitchFamily="34" charset="0"/>
              <a:buAutoNum type="alphaLcPeriod"/>
            </a:pPr>
            <a:r>
              <a:rPr lang="es-ES" altLang="es-MX" sz="2400">
                <a:latin typeface="Calibri" panose="020F0502020204030204" pitchFamily="34" charset="0"/>
              </a:rPr>
              <a:t>mientras más cantidad se compra mayor es el descuento</a:t>
            </a:r>
          </a:p>
          <a:p>
            <a:pPr lvl="2" eaLnBrk="1" hangingPunct="1">
              <a:buFont typeface="Calibri" panose="020F0502020204030204" pitchFamily="34" charset="0"/>
              <a:buAutoNum type="alphaLcPeriod"/>
            </a:pPr>
            <a:r>
              <a:rPr lang="es-ES" altLang="es-MX" sz="2400">
                <a:latin typeface="Calibri" panose="020F0502020204030204" pitchFamily="34" charset="0"/>
              </a:rPr>
              <a:t>lo más importante es minimizar costos</a:t>
            </a:r>
            <a:endParaRPr lang="en-US" altLang="es-MX" sz="2400">
              <a:latin typeface="Calibri" panose="020F0502020204030204" pitchFamily="34" charset="0"/>
            </a:endParaRPr>
          </a:p>
        </p:txBody>
      </p:sp>
      <p:pic>
        <p:nvPicPr>
          <p:cNvPr id="79874" name="Picture 2" descr="http://asistencia.latinvia.com/wp-content/uploads/2010/05/descuento.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867400" y="2286000"/>
            <a:ext cx="2921876" cy="24384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p:nvPr/>
        </p:nvSpPr>
        <p:spPr>
          <a:xfrm>
            <a:off x="1219200" y="798493"/>
            <a:ext cx="6858000" cy="954107"/>
          </a:xfrm>
          <a:prstGeom prst="rect">
            <a:avLst/>
          </a:prstGeom>
        </p:spPr>
        <p:txBody>
          <a:bodyPr>
            <a:spAutoFit/>
          </a:bodyPr>
          <a:lstStyle/>
          <a:p>
            <a:pPr marL="457200" indent="-457200" algn="ctr" fontAlgn="auto">
              <a:spcBef>
                <a:spcPts val="0"/>
              </a:spcBef>
              <a:spcAft>
                <a:spcPts val="0"/>
              </a:spcAft>
              <a:defRPr/>
            </a:pPr>
            <a:r>
              <a:rPr lang="es-PR" sz="28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Modelo de descuento </a:t>
            </a:r>
          </a:p>
          <a:p>
            <a:pPr marL="457200" indent="-457200" algn="ctr" fontAlgn="auto">
              <a:spcBef>
                <a:spcPts val="0"/>
              </a:spcBef>
              <a:spcAft>
                <a:spcPts val="0"/>
              </a:spcAft>
              <a:defRPr/>
            </a:pPr>
            <a:r>
              <a:rPr lang="es-PR" sz="28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por cantidad</a:t>
            </a:r>
            <a:endParaRPr lang="en-US" sz="28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75398129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0F2B025C-8FC6-49D5-B5CF-263F9A21FEAE}"/>
              </a:ext>
            </a:extLst>
          </p:cNvPr>
          <p:cNvSpPr/>
          <p:nvPr/>
        </p:nvSpPr>
        <p:spPr>
          <a:xfrm>
            <a:off x="689317" y="1499382"/>
            <a:ext cx="8117058" cy="4231736"/>
          </a:xfrm>
          <a:prstGeom prst="rect">
            <a:avLst/>
          </a:prstGeom>
        </p:spPr>
        <p:txBody>
          <a:bodyPr wrap="square">
            <a:spAutoFit/>
          </a:bodyPr>
          <a:lstStyle/>
          <a:p>
            <a:pPr>
              <a:lnSpc>
                <a:spcPct val="107000"/>
              </a:lnSpc>
              <a:spcAft>
                <a:spcPts val="800"/>
              </a:spcAft>
            </a:pPr>
            <a:r>
              <a:rPr lang="es-MX" sz="2400" dirty="0">
                <a:latin typeface="Calibri" panose="020F0502020204030204" pitchFamily="34" charset="0"/>
                <a:ea typeface="Calibri" panose="020F0502020204030204" pitchFamily="34" charset="0"/>
                <a:cs typeface="Times New Roman" panose="02020603050405020304" pitchFamily="18" charset="0"/>
              </a:rPr>
              <a:t>Se puede utilizar fácilmente un método de cinco pasos para determinar la cantidad mínima de pedido de costo: </a:t>
            </a:r>
          </a:p>
          <a:p>
            <a:pPr marL="342900" indent="-342900">
              <a:lnSpc>
                <a:spcPct val="107000"/>
              </a:lnSpc>
              <a:spcAft>
                <a:spcPts val="800"/>
              </a:spcAft>
              <a:buFont typeface="+mj-lt"/>
              <a:buAutoNum type="arabicPeriod"/>
            </a:pPr>
            <a:r>
              <a:rPr lang="es-MX" sz="2400" dirty="0">
                <a:latin typeface="Calibri" panose="020F0502020204030204" pitchFamily="34" charset="0"/>
                <a:ea typeface="Calibri" panose="020F0502020204030204" pitchFamily="34" charset="0"/>
                <a:cs typeface="Times New Roman" panose="02020603050405020304" pitchFamily="18" charset="0"/>
              </a:rPr>
              <a:t>Calcule la cantidad de pedido económico utilizando los precios unitarios mínimos. Si esta cantidad cae dentro del rango por el cual el proveedor ofrece el precio de descuento, es una cantidad de pedido económico válida y dará como resultado el costo mínimo para el artículo en particular. </a:t>
            </a:r>
          </a:p>
          <a:p>
            <a:pPr marL="342900" indent="-342900">
              <a:lnSpc>
                <a:spcPct val="107000"/>
              </a:lnSpc>
              <a:spcAft>
                <a:spcPts val="800"/>
              </a:spcAft>
              <a:buFont typeface="+mj-lt"/>
              <a:buAutoNum type="arabicPeriod"/>
            </a:pPr>
            <a:r>
              <a:rPr lang="es-MX" sz="2400" dirty="0">
                <a:latin typeface="Calibri" panose="020F0502020204030204" pitchFamily="34" charset="0"/>
                <a:ea typeface="Calibri" panose="020F0502020204030204" pitchFamily="34" charset="0"/>
                <a:cs typeface="Times New Roman" panose="02020603050405020304" pitchFamily="18" charset="0"/>
              </a:rPr>
              <a:t>Si el EOQ calculado en el paso 1 no es válido (es decir, es menor que la cantidad de descuento), encuentre el costo anual total para cada cantidad de descuento de precio. </a:t>
            </a:r>
          </a:p>
        </p:txBody>
      </p:sp>
      <p:sp>
        <p:nvSpPr>
          <p:cNvPr id="4" name="Rectangle 7">
            <a:extLst>
              <a:ext uri="{FF2B5EF4-FFF2-40B4-BE49-F238E27FC236}">
                <a16:creationId xmlns:a16="http://schemas.microsoft.com/office/drawing/2014/main" id="{F656F91A-CCA5-40B0-BF70-55AD53B16259}"/>
              </a:ext>
            </a:extLst>
          </p:cNvPr>
          <p:cNvSpPr/>
          <p:nvPr/>
        </p:nvSpPr>
        <p:spPr>
          <a:xfrm>
            <a:off x="1318846" y="221718"/>
            <a:ext cx="6858000" cy="954107"/>
          </a:xfrm>
          <a:prstGeom prst="rect">
            <a:avLst/>
          </a:prstGeom>
        </p:spPr>
        <p:txBody>
          <a:bodyPr>
            <a:spAutoFit/>
          </a:bodyPr>
          <a:lstStyle/>
          <a:p>
            <a:pPr marL="457200" indent="-457200" algn="ctr" fontAlgn="auto">
              <a:spcBef>
                <a:spcPts val="0"/>
              </a:spcBef>
              <a:spcAft>
                <a:spcPts val="0"/>
              </a:spcAft>
              <a:defRPr/>
            </a:pPr>
            <a:r>
              <a:rPr lang="es-PR" sz="28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Modelo de descuento </a:t>
            </a:r>
          </a:p>
          <a:p>
            <a:pPr marL="457200" indent="-457200" algn="ctr" fontAlgn="auto">
              <a:spcBef>
                <a:spcPts val="0"/>
              </a:spcBef>
              <a:spcAft>
                <a:spcPts val="0"/>
              </a:spcAft>
              <a:defRPr/>
            </a:pPr>
            <a:r>
              <a:rPr lang="es-PR" sz="28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por cantidad</a:t>
            </a:r>
            <a:endParaRPr lang="en-US" sz="28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66379866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798988A-2540-4DD8-B885-8C2C07D5B004}"/>
              </a:ext>
            </a:extLst>
          </p:cNvPr>
          <p:cNvSpPr/>
          <p:nvPr/>
        </p:nvSpPr>
        <p:spPr>
          <a:xfrm>
            <a:off x="1118379" y="1342648"/>
            <a:ext cx="7589521" cy="2255874"/>
          </a:xfrm>
          <a:prstGeom prst="rect">
            <a:avLst/>
          </a:prstGeom>
        </p:spPr>
        <p:txBody>
          <a:bodyPr wrap="square">
            <a:spAutoFit/>
          </a:bodyPr>
          <a:lstStyle/>
          <a:p>
            <a:pPr>
              <a:lnSpc>
                <a:spcPct val="107000"/>
              </a:lnSpc>
              <a:spcAft>
                <a:spcPts val="800"/>
              </a:spcAft>
            </a:pPr>
            <a:r>
              <a:rPr lang="es-MX" sz="2400" dirty="0">
                <a:latin typeface="Calibri" panose="020F0502020204030204" pitchFamily="34" charset="0"/>
                <a:ea typeface="Calibri" panose="020F0502020204030204" pitchFamily="34" charset="0"/>
                <a:cs typeface="Times New Roman" panose="02020603050405020304" pitchFamily="18" charset="0"/>
              </a:rPr>
              <a:t>3. Calcule un EOQ para cada precio unitario. </a:t>
            </a:r>
          </a:p>
          <a:p>
            <a:pPr>
              <a:lnSpc>
                <a:spcPct val="107000"/>
              </a:lnSpc>
              <a:spcAft>
                <a:spcPts val="800"/>
              </a:spcAft>
            </a:pPr>
            <a:r>
              <a:rPr lang="es-MX" sz="2400" dirty="0">
                <a:latin typeface="Calibri" panose="020F0502020204030204" pitchFamily="34" charset="0"/>
                <a:ea typeface="Calibri" panose="020F0502020204030204" pitchFamily="34" charset="0"/>
                <a:cs typeface="Times New Roman" panose="02020603050405020304" pitchFamily="18" charset="0"/>
              </a:rPr>
              <a:t>4. Calcule el costo anual total para cada EOQ válido determinado en el paso 3. </a:t>
            </a:r>
          </a:p>
          <a:p>
            <a:pPr>
              <a:lnSpc>
                <a:spcPct val="107000"/>
              </a:lnSpc>
              <a:spcAft>
                <a:spcPts val="800"/>
              </a:spcAft>
            </a:pPr>
            <a:r>
              <a:rPr lang="es-MX" sz="2400" dirty="0">
                <a:latin typeface="Calibri" panose="020F0502020204030204" pitchFamily="34" charset="0"/>
                <a:ea typeface="Calibri" panose="020F0502020204030204" pitchFamily="34" charset="0"/>
                <a:cs typeface="Times New Roman" panose="02020603050405020304" pitchFamily="18" charset="0"/>
              </a:rPr>
              <a:t>5. La cantidad de pedido de costo mínimo es la asociada con el costo más bajo en el paso 2 o el paso 4</a:t>
            </a:r>
          </a:p>
        </p:txBody>
      </p:sp>
      <p:sp>
        <p:nvSpPr>
          <p:cNvPr id="3" name="Rectángulo 2">
            <a:extLst>
              <a:ext uri="{FF2B5EF4-FFF2-40B4-BE49-F238E27FC236}">
                <a16:creationId xmlns:a16="http://schemas.microsoft.com/office/drawing/2014/main" id="{D86663E6-2575-4B2C-B5D8-D104A08006EC}"/>
              </a:ext>
            </a:extLst>
          </p:cNvPr>
          <p:cNvSpPr/>
          <p:nvPr/>
        </p:nvSpPr>
        <p:spPr>
          <a:xfrm>
            <a:off x="1579098" y="137551"/>
            <a:ext cx="5985804" cy="1077218"/>
          </a:xfrm>
          <a:prstGeom prst="rect">
            <a:avLst/>
          </a:prstGeom>
        </p:spPr>
        <p:txBody>
          <a:bodyPr wrap="square">
            <a:spAutoFit/>
          </a:bodyPr>
          <a:lstStyle/>
          <a:p>
            <a:pPr marL="457200" indent="-457200" algn="ctr" fontAlgn="auto">
              <a:spcBef>
                <a:spcPts val="0"/>
              </a:spcBef>
              <a:spcAft>
                <a:spcPts val="0"/>
              </a:spcAft>
              <a:defRPr/>
            </a:pPr>
            <a:r>
              <a:rPr lang="es-PR" sz="32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Modelo de descuento </a:t>
            </a:r>
          </a:p>
          <a:p>
            <a:pPr marL="457200" indent="-457200" algn="ctr" fontAlgn="auto">
              <a:spcBef>
                <a:spcPts val="0"/>
              </a:spcBef>
              <a:spcAft>
                <a:spcPts val="0"/>
              </a:spcAft>
              <a:defRPr/>
            </a:pPr>
            <a:r>
              <a:rPr lang="es-PR" sz="32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por cantidad</a:t>
            </a:r>
            <a:endParaRPr lang="en-US" sz="32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endParaRPr>
          </a:p>
        </p:txBody>
      </p:sp>
      <p:pic>
        <p:nvPicPr>
          <p:cNvPr id="35842" name="Picture 2" descr="Resultado de imagen para inventario">
            <a:extLst>
              <a:ext uri="{FF2B5EF4-FFF2-40B4-BE49-F238E27FC236}">
                <a16:creationId xmlns:a16="http://schemas.microsoft.com/office/drawing/2014/main" id="{05CA32ED-9865-4309-87A3-CDD2F34087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2478" y="3824502"/>
            <a:ext cx="4177811" cy="263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492332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3FEA333-81D5-463B-80F9-8079870EED79}"/>
              </a:ext>
            </a:extLst>
          </p:cNvPr>
          <p:cNvSpPr/>
          <p:nvPr/>
        </p:nvSpPr>
        <p:spPr>
          <a:xfrm>
            <a:off x="983023" y="1402641"/>
            <a:ext cx="7779977" cy="5262979"/>
          </a:xfrm>
          <a:prstGeom prst="rect">
            <a:avLst/>
          </a:prstGeom>
        </p:spPr>
        <p:txBody>
          <a:bodyPr wrap="square">
            <a:spAutoFit/>
          </a:bodyPr>
          <a:lstStyle/>
          <a:p>
            <a:pPr algn="just"/>
            <a:r>
              <a:rPr lang="es-MX" sz="2800" dirty="0"/>
              <a:t>Comprender la relación entre la función de compra y el control de inventarios.</a:t>
            </a:r>
          </a:p>
          <a:p>
            <a:pPr algn="just"/>
            <a:endParaRPr lang="es-MX" sz="2800" dirty="0"/>
          </a:p>
          <a:p>
            <a:pPr algn="just"/>
            <a:r>
              <a:rPr lang="es-MX" sz="2800" dirty="0"/>
              <a:t>Identificar los requerimientos para una administración efectiva de inventarios.</a:t>
            </a:r>
          </a:p>
          <a:p>
            <a:pPr algn="just"/>
            <a:endParaRPr lang="es-MX" sz="2800" dirty="0"/>
          </a:p>
          <a:p>
            <a:pPr algn="just"/>
            <a:r>
              <a:rPr lang="es-MX" sz="2800" dirty="0"/>
              <a:t>Aplicar el análisis ABC para la clasificación de los inventarios</a:t>
            </a:r>
          </a:p>
          <a:p>
            <a:pPr algn="just"/>
            <a:endParaRPr lang="es-MX" sz="2800" dirty="0"/>
          </a:p>
          <a:p>
            <a:pPr algn="just"/>
            <a:r>
              <a:rPr lang="es-MX" sz="2800" dirty="0"/>
              <a:t>Aplicar el modelo de cantidad económica (EOQ), y cantidad por descuento para determinar la cantidad de producto a solicitar.</a:t>
            </a:r>
          </a:p>
        </p:txBody>
      </p:sp>
      <p:sp>
        <p:nvSpPr>
          <p:cNvPr id="3" name="Título 2">
            <a:extLst>
              <a:ext uri="{FF2B5EF4-FFF2-40B4-BE49-F238E27FC236}">
                <a16:creationId xmlns:a16="http://schemas.microsoft.com/office/drawing/2014/main" id="{9BE9D91F-83A0-45AF-A9C3-E64911B6AD9F}"/>
              </a:ext>
            </a:extLst>
          </p:cNvPr>
          <p:cNvSpPr txBox="1">
            <a:spLocks/>
          </p:cNvSpPr>
          <p:nvPr/>
        </p:nvSpPr>
        <p:spPr>
          <a:xfrm>
            <a:off x="983023" y="436097"/>
            <a:ext cx="7177953" cy="850707"/>
          </a:xfrm>
          <a:prstGeom prst="rect">
            <a:avLst/>
          </a:prstGeom>
          <a:noFill/>
          <a:ln>
            <a:noFill/>
          </a:ln>
        </p:spPr>
        <p:txBody>
          <a:bodyPr spcFirstLastPara="1" wrap="square" lIns="121900" tIns="121900" rIns="121900" bIns="121900" anchor="b" anchorCtr="0">
            <a:normAutofit fontScale="925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1pPr>
            <a:lvl2pPr marR="0" lvl="1"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2pPr>
            <a:lvl3pPr marR="0" lvl="2"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3pPr>
            <a:lvl4pPr marR="0" lvl="3"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4pPr>
            <a:lvl5pPr marR="0" lvl="4"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5pPr>
            <a:lvl6pPr marR="0" lvl="5"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6pPr>
            <a:lvl7pPr marR="0" lvl="6"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7pPr>
            <a:lvl8pPr marR="0" lvl="7"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8pPr>
            <a:lvl9pPr marR="0" lvl="8"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9pPr>
          </a:lstStyle>
          <a:p>
            <a:pPr algn="ctr"/>
            <a:r>
              <a:rPr lang="es-MX" sz="5333" b="1" dirty="0">
                <a:solidFill>
                  <a:schemeClr val="tx1"/>
                </a:solidFill>
              </a:rPr>
              <a:t>Objetivos específicos </a:t>
            </a:r>
          </a:p>
        </p:txBody>
      </p:sp>
    </p:spTree>
    <p:extLst>
      <p:ext uri="{BB962C8B-B14F-4D97-AF65-F5344CB8AC3E}">
        <p14:creationId xmlns:p14="http://schemas.microsoft.com/office/powerpoint/2010/main" val="92899661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77F67E9-D33A-4677-A360-93894FFCE7ED}"/>
              </a:ext>
            </a:extLst>
          </p:cNvPr>
          <p:cNvSpPr/>
          <p:nvPr/>
        </p:nvSpPr>
        <p:spPr>
          <a:xfrm>
            <a:off x="717452" y="1072831"/>
            <a:ext cx="8426548" cy="3153427"/>
          </a:xfrm>
          <a:prstGeom prst="rect">
            <a:avLst/>
          </a:prstGeom>
        </p:spPr>
        <p:txBody>
          <a:bodyPr wrap="square">
            <a:spAutoFit/>
          </a:bodyPr>
          <a:lstStyle/>
          <a:p>
            <a:pPr>
              <a:lnSpc>
                <a:spcPct val="107000"/>
              </a:lnSpc>
              <a:spcAft>
                <a:spcPts val="800"/>
              </a:spcAft>
            </a:pPr>
            <a:r>
              <a:rPr lang="es-MX" sz="2400" dirty="0">
                <a:latin typeface="Calibri" panose="020F0502020204030204" pitchFamily="34" charset="0"/>
                <a:ea typeface="Calibri" panose="020F0502020204030204" pitchFamily="34" charset="0"/>
                <a:cs typeface="Times New Roman" panose="02020603050405020304" pitchFamily="18" charset="0"/>
              </a:rPr>
              <a:t>La demanda de un producto es de 816 unidades / año ==&gt; D = 816</a:t>
            </a:r>
          </a:p>
          <a:p>
            <a:pPr>
              <a:lnSpc>
                <a:spcPct val="107000"/>
              </a:lnSpc>
              <a:spcAft>
                <a:spcPts val="800"/>
              </a:spcAft>
            </a:pPr>
            <a:r>
              <a:rPr lang="es-MX" sz="2400" dirty="0">
                <a:latin typeface="Calibri" panose="020F0502020204030204" pitchFamily="34" charset="0"/>
                <a:ea typeface="Calibri" panose="020F0502020204030204" pitchFamily="34" charset="0"/>
                <a:cs typeface="Times New Roman" panose="02020603050405020304" pitchFamily="18" charset="0"/>
              </a:rPr>
              <a:t>El costo de pedido es de $ 12 / orden ==&gt; S = 12</a:t>
            </a:r>
          </a:p>
          <a:p>
            <a:pPr>
              <a:lnSpc>
                <a:spcPct val="107000"/>
              </a:lnSpc>
              <a:spcAft>
                <a:spcPts val="800"/>
              </a:spcAft>
            </a:pPr>
            <a:r>
              <a:rPr lang="es-MX" sz="2400" dirty="0">
                <a:latin typeface="Calibri" panose="020F0502020204030204" pitchFamily="34" charset="0"/>
                <a:ea typeface="Calibri" panose="020F0502020204030204" pitchFamily="34" charset="0"/>
                <a:cs typeface="Times New Roman" panose="02020603050405020304" pitchFamily="18" charset="0"/>
              </a:rPr>
              <a:t>El costo de transporte es de $ 4 unidad / año ==&gt; H = 4</a:t>
            </a:r>
          </a:p>
          <a:p>
            <a:pPr>
              <a:lnSpc>
                <a:spcPct val="107000"/>
              </a:lnSpc>
              <a:spcAft>
                <a:spcPts val="800"/>
              </a:spcAft>
            </a:pPr>
            <a:r>
              <a:rPr lang="es-MX" sz="2400" dirty="0">
                <a:latin typeface="Calibri" panose="020F0502020204030204" pitchFamily="34" charset="0"/>
                <a:ea typeface="Calibri" panose="020F0502020204030204" pitchFamily="34" charset="0"/>
                <a:cs typeface="Times New Roman" panose="02020603050405020304" pitchFamily="18" charset="0"/>
              </a:rPr>
              <a:t>La tabla de costos es la siguiente</a:t>
            </a:r>
            <a:r>
              <a:rPr lang="es-MX" sz="2800" dirty="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s-MX" sz="2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s-MX" sz="2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a:extLst>
              <a:ext uri="{FF2B5EF4-FFF2-40B4-BE49-F238E27FC236}">
                <a16:creationId xmlns:a16="http://schemas.microsoft.com/office/drawing/2014/main" id="{9187B204-583F-4B04-931F-D05C8478D3D2}"/>
              </a:ext>
            </a:extLst>
          </p:cNvPr>
          <p:cNvSpPr/>
          <p:nvPr/>
        </p:nvSpPr>
        <p:spPr>
          <a:xfrm>
            <a:off x="2173458" y="221958"/>
            <a:ext cx="4572000" cy="707886"/>
          </a:xfrm>
          <a:prstGeom prst="rect">
            <a:avLst/>
          </a:prstGeom>
        </p:spPr>
        <p:txBody>
          <a:bodyPr>
            <a:spAutoFit/>
          </a:bodyPr>
          <a:lstStyle/>
          <a:p>
            <a:pPr marL="457200" indent="-457200" algn="ctr" fontAlgn="auto">
              <a:spcBef>
                <a:spcPts val="0"/>
              </a:spcBef>
              <a:spcAft>
                <a:spcPts val="0"/>
              </a:spcAft>
              <a:defRPr/>
            </a:pPr>
            <a:r>
              <a:rPr lang="es-PR" sz="40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Ejemplo</a:t>
            </a:r>
            <a:endParaRPr lang="en-US" sz="40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endParaRPr>
          </a:p>
        </p:txBody>
      </p:sp>
      <p:graphicFrame>
        <p:nvGraphicFramePr>
          <p:cNvPr id="4" name="Tabla 4">
            <a:extLst>
              <a:ext uri="{FF2B5EF4-FFF2-40B4-BE49-F238E27FC236}">
                <a16:creationId xmlns:a16="http://schemas.microsoft.com/office/drawing/2014/main" id="{4BBA2A9B-BE06-4519-AAA3-5D60FE541558}"/>
              </a:ext>
            </a:extLst>
          </p:cNvPr>
          <p:cNvGraphicFramePr>
            <a:graphicFrameLocks noGrp="1"/>
          </p:cNvGraphicFramePr>
          <p:nvPr>
            <p:extLst>
              <p:ext uri="{D42A27DB-BD31-4B8C-83A1-F6EECF244321}">
                <p14:modId xmlns:p14="http://schemas.microsoft.com/office/powerpoint/2010/main" val="2203840848"/>
              </p:ext>
            </p:extLst>
          </p:nvPr>
        </p:nvGraphicFramePr>
        <p:xfrm>
          <a:off x="1692811" y="3499169"/>
          <a:ext cx="6096000" cy="228600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937593948"/>
                    </a:ext>
                  </a:extLst>
                </a:gridCol>
                <a:gridCol w="3048000">
                  <a:extLst>
                    <a:ext uri="{9D8B030D-6E8A-4147-A177-3AD203B41FA5}">
                      <a16:colId xmlns:a16="http://schemas.microsoft.com/office/drawing/2014/main" val="1237887588"/>
                    </a:ext>
                  </a:extLst>
                </a:gridCol>
              </a:tblGrid>
              <a:tr h="370840">
                <a:tc>
                  <a:txBody>
                    <a:bodyPr/>
                    <a:lstStyle/>
                    <a:p>
                      <a:pPr algn="ctr"/>
                      <a:r>
                        <a:rPr lang="es-MX" sz="2400" dirty="0"/>
                        <a:t>Cantidad</a:t>
                      </a:r>
                    </a:p>
                  </a:txBody>
                  <a:tcPr/>
                </a:tc>
                <a:tc>
                  <a:txBody>
                    <a:bodyPr/>
                    <a:lstStyle/>
                    <a:p>
                      <a:pPr algn="ctr"/>
                      <a:r>
                        <a:rPr lang="es-MX" sz="2400" dirty="0"/>
                        <a:t>Precio</a:t>
                      </a:r>
                    </a:p>
                  </a:txBody>
                  <a:tcPr/>
                </a:tc>
                <a:extLst>
                  <a:ext uri="{0D108BD9-81ED-4DB2-BD59-A6C34878D82A}">
                    <a16:rowId xmlns:a16="http://schemas.microsoft.com/office/drawing/2014/main" val="1062232464"/>
                  </a:ext>
                </a:extLst>
              </a:tr>
              <a:tr h="370840">
                <a:tc>
                  <a:txBody>
                    <a:bodyPr/>
                    <a:lstStyle/>
                    <a:p>
                      <a:pPr algn="ctr"/>
                      <a:r>
                        <a:rPr lang="es-MX" sz="2400" dirty="0"/>
                        <a:t>1-49</a:t>
                      </a:r>
                    </a:p>
                  </a:txBody>
                  <a:tcPr/>
                </a:tc>
                <a:tc>
                  <a:txBody>
                    <a:bodyPr/>
                    <a:lstStyle/>
                    <a:p>
                      <a:pPr algn="ctr"/>
                      <a:r>
                        <a:rPr lang="es-MX" sz="2400" dirty="0"/>
                        <a:t>$20</a:t>
                      </a:r>
                    </a:p>
                  </a:txBody>
                  <a:tcPr/>
                </a:tc>
                <a:extLst>
                  <a:ext uri="{0D108BD9-81ED-4DB2-BD59-A6C34878D82A}">
                    <a16:rowId xmlns:a16="http://schemas.microsoft.com/office/drawing/2014/main" val="2643903220"/>
                  </a:ext>
                </a:extLst>
              </a:tr>
              <a:tr h="370840">
                <a:tc>
                  <a:txBody>
                    <a:bodyPr/>
                    <a:lstStyle/>
                    <a:p>
                      <a:pPr algn="ctr"/>
                      <a:r>
                        <a:rPr lang="es-MX" sz="2400" dirty="0"/>
                        <a:t>50-79</a:t>
                      </a:r>
                    </a:p>
                  </a:txBody>
                  <a:tcPr/>
                </a:tc>
                <a:tc>
                  <a:txBody>
                    <a:bodyPr/>
                    <a:lstStyle/>
                    <a:p>
                      <a:pPr algn="ctr"/>
                      <a:r>
                        <a:rPr lang="es-MX" sz="2400" dirty="0"/>
                        <a:t>$18</a:t>
                      </a:r>
                    </a:p>
                  </a:txBody>
                  <a:tcPr/>
                </a:tc>
                <a:extLst>
                  <a:ext uri="{0D108BD9-81ED-4DB2-BD59-A6C34878D82A}">
                    <a16:rowId xmlns:a16="http://schemas.microsoft.com/office/drawing/2014/main" val="3559215418"/>
                  </a:ext>
                </a:extLst>
              </a:tr>
              <a:tr h="370840">
                <a:tc>
                  <a:txBody>
                    <a:bodyPr/>
                    <a:lstStyle/>
                    <a:p>
                      <a:pPr algn="ctr"/>
                      <a:r>
                        <a:rPr lang="es-MX" sz="2400" dirty="0"/>
                        <a:t>80-99</a:t>
                      </a:r>
                    </a:p>
                  </a:txBody>
                  <a:tcPr/>
                </a:tc>
                <a:tc>
                  <a:txBody>
                    <a:bodyPr/>
                    <a:lstStyle/>
                    <a:p>
                      <a:pPr algn="ctr"/>
                      <a:r>
                        <a:rPr lang="es-MX" sz="2400" dirty="0"/>
                        <a:t>$17</a:t>
                      </a:r>
                    </a:p>
                  </a:txBody>
                  <a:tcPr/>
                </a:tc>
                <a:extLst>
                  <a:ext uri="{0D108BD9-81ED-4DB2-BD59-A6C34878D82A}">
                    <a16:rowId xmlns:a16="http://schemas.microsoft.com/office/drawing/2014/main" val="415915735"/>
                  </a:ext>
                </a:extLst>
              </a:tr>
              <a:tr h="370840">
                <a:tc>
                  <a:txBody>
                    <a:bodyPr/>
                    <a:lstStyle/>
                    <a:p>
                      <a:pPr algn="ctr"/>
                      <a:r>
                        <a:rPr lang="es-MX" sz="2400" dirty="0"/>
                        <a:t>100 o más</a:t>
                      </a:r>
                    </a:p>
                  </a:txBody>
                  <a:tcPr/>
                </a:tc>
                <a:tc>
                  <a:txBody>
                    <a:bodyPr/>
                    <a:lstStyle/>
                    <a:p>
                      <a:pPr algn="ctr"/>
                      <a:r>
                        <a:rPr lang="es-MX" sz="2400" dirty="0"/>
                        <a:t>$16</a:t>
                      </a:r>
                    </a:p>
                  </a:txBody>
                  <a:tcPr/>
                </a:tc>
                <a:extLst>
                  <a:ext uri="{0D108BD9-81ED-4DB2-BD59-A6C34878D82A}">
                    <a16:rowId xmlns:a16="http://schemas.microsoft.com/office/drawing/2014/main" val="3869783229"/>
                  </a:ext>
                </a:extLst>
              </a:tr>
            </a:tbl>
          </a:graphicData>
        </a:graphic>
      </p:graphicFrame>
      <p:sp>
        <p:nvSpPr>
          <p:cNvPr id="6" name="Rectángulo 5">
            <a:extLst>
              <a:ext uri="{FF2B5EF4-FFF2-40B4-BE49-F238E27FC236}">
                <a16:creationId xmlns:a16="http://schemas.microsoft.com/office/drawing/2014/main" id="{96845060-4FB3-4C1B-BC10-A136BEF473ED}"/>
              </a:ext>
            </a:extLst>
          </p:cNvPr>
          <p:cNvSpPr/>
          <p:nvPr/>
        </p:nvSpPr>
        <p:spPr>
          <a:xfrm>
            <a:off x="717451" y="5889722"/>
            <a:ext cx="8032653" cy="865173"/>
          </a:xfrm>
          <a:prstGeom prst="rect">
            <a:avLst/>
          </a:prstGeom>
        </p:spPr>
        <p:txBody>
          <a:bodyPr wrap="square">
            <a:spAutoFit/>
          </a:bodyPr>
          <a:lstStyle/>
          <a:p>
            <a:pPr>
              <a:lnSpc>
                <a:spcPct val="107000"/>
              </a:lnSpc>
              <a:spcAft>
                <a:spcPts val="800"/>
              </a:spcAft>
            </a:pPr>
            <a:r>
              <a:rPr lang="es-MX" sz="2400" dirty="0">
                <a:latin typeface="Calibri" panose="020F0502020204030204" pitchFamily="34" charset="0"/>
                <a:ea typeface="Calibri" panose="020F0502020204030204" pitchFamily="34" charset="0"/>
                <a:cs typeface="Times New Roman" panose="02020603050405020304" pitchFamily="18" charset="0"/>
              </a:rPr>
              <a:t>¿Cuál es la mejor cantidad que podríamos ordenar para minimizar nuestro costo anual total?</a:t>
            </a:r>
          </a:p>
        </p:txBody>
      </p:sp>
    </p:spTree>
    <p:extLst>
      <p:ext uri="{BB962C8B-B14F-4D97-AF65-F5344CB8AC3E}">
        <p14:creationId xmlns:p14="http://schemas.microsoft.com/office/powerpoint/2010/main" val="40660464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a:extLst>
              <a:ext uri="{FF2B5EF4-FFF2-40B4-BE49-F238E27FC236}">
                <a16:creationId xmlns:a16="http://schemas.microsoft.com/office/drawing/2014/main" id="{A9F91A67-42A7-4571-A3B0-7D28E05B3098}"/>
              </a:ext>
            </a:extLst>
          </p:cNvPr>
          <p:cNvGraphicFramePr>
            <a:graphicFrameLocks noChangeAspect="1"/>
          </p:cNvGraphicFramePr>
          <p:nvPr>
            <p:extLst>
              <p:ext uri="{D42A27DB-BD31-4B8C-83A1-F6EECF244321}">
                <p14:modId xmlns:p14="http://schemas.microsoft.com/office/powerpoint/2010/main" val="4014007817"/>
              </p:ext>
            </p:extLst>
          </p:nvPr>
        </p:nvGraphicFramePr>
        <p:xfrm>
          <a:off x="718713" y="221051"/>
          <a:ext cx="3330575" cy="1570038"/>
        </p:xfrm>
        <a:graphic>
          <a:graphicData uri="http://schemas.openxmlformats.org/presentationml/2006/ole">
            <mc:AlternateContent xmlns:mc="http://schemas.openxmlformats.org/markup-compatibility/2006">
              <mc:Choice xmlns:v="urn:schemas-microsoft-com:vml" Requires="v">
                <p:oleObj spid="_x0000_s36908" name="Equation" r:id="rId3" imgW="939392" imgH="444307" progId="Equation.3">
                  <p:embed/>
                </p:oleObj>
              </mc:Choice>
              <mc:Fallback>
                <p:oleObj name="Equation" r:id="rId3" imgW="939392" imgH="444307" progId="Equation.3">
                  <p:embed/>
                  <p:pic>
                    <p:nvPicPr>
                      <p:cNvPr id="241668" name="Object 4">
                        <a:extLst>
                          <a:ext uri="{FF2B5EF4-FFF2-40B4-BE49-F238E27FC236}">
                            <a16:creationId xmlns:a16="http://schemas.microsoft.com/office/drawing/2014/main" id="{801388BB-F45C-494F-ADD1-D38745D75E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713" y="221051"/>
                        <a:ext cx="3330575" cy="157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 name="Object 5">
            <a:extLst>
              <a:ext uri="{FF2B5EF4-FFF2-40B4-BE49-F238E27FC236}">
                <a16:creationId xmlns:a16="http://schemas.microsoft.com/office/drawing/2014/main" id="{BB0C03AB-6406-4E13-BE58-C55B981CC9CD}"/>
              </a:ext>
            </a:extLst>
          </p:cNvPr>
          <p:cNvGraphicFramePr>
            <a:graphicFrameLocks noChangeAspect="1"/>
          </p:cNvGraphicFramePr>
          <p:nvPr>
            <p:extLst>
              <p:ext uri="{D42A27DB-BD31-4B8C-83A1-F6EECF244321}">
                <p14:modId xmlns:p14="http://schemas.microsoft.com/office/powerpoint/2010/main" val="2297950563"/>
              </p:ext>
            </p:extLst>
          </p:nvPr>
        </p:nvGraphicFramePr>
        <p:xfrm>
          <a:off x="4161058" y="203589"/>
          <a:ext cx="4686300" cy="1587500"/>
        </p:xfrm>
        <a:graphic>
          <a:graphicData uri="http://schemas.openxmlformats.org/presentationml/2006/ole">
            <mc:AlternateContent xmlns:mc="http://schemas.openxmlformats.org/markup-compatibility/2006">
              <mc:Choice xmlns:v="urn:schemas-microsoft-com:vml" Requires="v">
                <p:oleObj spid="_x0000_s36909" name="Equation" r:id="rId5" imgW="1307532" imgH="444307" progId="Equation.3">
                  <p:embed/>
                </p:oleObj>
              </mc:Choice>
              <mc:Fallback>
                <p:oleObj name="Equation" r:id="rId5" imgW="1307532" imgH="444307" progId="Equation.3">
                  <p:embed/>
                  <p:pic>
                    <p:nvPicPr>
                      <p:cNvPr id="241669" name="Object 5">
                        <a:extLst>
                          <a:ext uri="{FF2B5EF4-FFF2-40B4-BE49-F238E27FC236}">
                            <a16:creationId xmlns:a16="http://schemas.microsoft.com/office/drawing/2014/main" id="{C4D21C23-D085-45C4-8D1F-CD69B64ECD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61058" y="203589"/>
                        <a:ext cx="4686300" cy="158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 name="Object 6">
            <a:extLst>
              <a:ext uri="{FF2B5EF4-FFF2-40B4-BE49-F238E27FC236}">
                <a16:creationId xmlns:a16="http://schemas.microsoft.com/office/drawing/2014/main" id="{C5A376A7-13E2-400D-A699-5F4283EE4C40}"/>
              </a:ext>
            </a:extLst>
          </p:cNvPr>
          <p:cNvGraphicFramePr>
            <a:graphicFrameLocks noChangeAspect="1"/>
          </p:cNvGraphicFramePr>
          <p:nvPr>
            <p:extLst>
              <p:ext uri="{D42A27DB-BD31-4B8C-83A1-F6EECF244321}">
                <p14:modId xmlns:p14="http://schemas.microsoft.com/office/powerpoint/2010/main" val="1574136095"/>
              </p:ext>
            </p:extLst>
          </p:nvPr>
        </p:nvGraphicFramePr>
        <p:xfrm>
          <a:off x="3382962" y="1961891"/>
          <a:ext cx="2378075" cy="714375"/>
        </p:xfrm>
        <a:graphic>
          <a:graphicData uri="http://schemas.openxmlformats.org/presentationml/2006/ole">
            <mc:AlternateContent xmlns:mc="http://schemas.openxmlformats.org/markup-compatibility/2006">
              <mc:Choice xmlns:v="urn:schemas-microsoft-com:vml" Requires="v">
                <p:oleObj spid="_x0000_s36910" name="Equation" r:id="rId7" imgW="672808" imgH="203112" progId="Equation.3">
                  <p:embed/>
                </p:oleObj>
              </mc:Choice>
              <mc:Fallback>
                <p:oleObj name="Equation" r:id="rId7" imgW="672808" imgH="203112" progId="Equation.3">
                  <p:embed/>
                  <p:pic>
                    <p:nvPicPr>
                      <p:cNvPr id="241670" name="Object 6">
                        <a:extLst>
                          <a:ext uri="{FF2B5EF4-FFF2-40B4-BE49-F238E27FC236}">
                            <a16:creationId xmlns:a16="http://schemas.microsoft.com/office/drawing/2014/main" id="{7D026E3A-92A6-413F-AA5F-F5058A705CA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82962" y="1961891"/>
                        <a:ext cx="2378075"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Rectángulo 4">
            <a:extLst>
              <a:ext uri="{FF2B5EF4-FFF2-40B4-BE49-F238E27FC236}">
                <a16:creationId xmlns:a16="http://schemas.microsoft.com/office/drawing/2014/main" id="{950248BC-4116-4141-817D-13CA7EF5526E}"/>
              </a:ext>
            </a:extLst>
          </p:cNvPr>
          <p:cNvSpPr/>
          <p:nvPr/>
        </p:nvSpPr>
        <p:spPr>
          <a:xfrm>
            <a:off x="718713" y="2890644"/>
            <a:ext cx="7865707" cy="2908873"/>
          </a:xfrm>
          <a:prstGeom prst="rect">
            <a:avLst/>
          </a:prstGeom>
        </p:spPr>
        <p:txBody>
          <a:bodyPr wrap="square">
            <a:spAutoFit/>
          </a:bodyPr>
          <a:lstStyle/>
          <a:p>
            <a:pPr>
              <a:lnSpc>
                <a:spcPct val="107000"/>
              </a:lnSpc>
              <a:spcAft>
                <a:spcPts val="800"/>
              </a:spcAft>
            </a:pPr>
            <a:r>
              <a:rPr lang="es-MX" sz="3200" dirty="0">
                <a:latin typeface="Calibri" panose="020F0502020204030204" pitchFamily="34" charset="0"/>
                <a:ea typeface="Calibri" panose="020F0502020204030204" pitchFamily="34" charset="0"/>
                <a:cs typeface="Times New Roman" panose="02020603050405020304" pitchFamily="18" charset="0"/>
              </a:rPr>
              <a:t>Q = 70 está en el rango de 50-79. Por lo tanto, el precio correspondiente es de $ 18.</a:t>
            </a:r>
          </a:p>
          <a:p>
            <a:pPr>
              <a:lnSpc>
                <a:spcPct val="107000"/>
              </a:lnSpc>
              <a:spcAft>
                <a:spcPts val="800"/>
              </a:spcAft>
            </a:pPr>
            <a:r>
              <a:rPr lang="es-MX" sz="3200"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MX" sz="3200" dirty="0">
                <a:latin typeface="Calibri" panose="020F0502020204030204" pitchFamily="34" charset="0"/>
                <a:ea typeface="Calibri" panose="020F0502020204030204" pitchFamily="34" charset="0"/>
                <a:cs typeface="Times New Roman" panose="02020603050405020304" pitchFamily="18" charset="0"/>
              </a:rPr>
              <a:t>Obviamente, no consideramos P = 20, pero ¿qué pasa con P = 17 o P = 16?</a:t>
            </a:r>
          </a:p>
        </p:txBody>
      </p:sp>
    </p:spTree>
    <p:extLst>
      <p:ext uri="{BB962C8B-B14F-4D97-AF65-F5344CB8AC3E}">
        <p14:creationId xmlns:p14="http://schemas.microsoft.com/office/powerpoint/2010/main" val="363469011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663A45A-647D-4A67-B7B2-82B02F5D48B6}"/>
              </a:ext>
            </a:extLst>
          </p:cNvPr>
          <p:cNvSpPr/>
          <p:nvPr/>
        </p:nvSpPr>
        <p:spPr>
          <a:xfrm>
            <a:off x="737117" y="2496741"/>
            <a:ext cx="7940351" cy="3785652"/>
          </a:xfrm>
          <a:prstGeom prst="rect">
            <a:avLst/>
          </a:prstGeom>
        </p:spPr>
        <p:txBody>
          <a:bodyPr wrap="square">
            <a:spAutoFit/>
          </a:bodyPr>
          <a:lstStyle/>
          <a:p>
            <a:pPr>
              <a:spcBef>
                <a:spcPct val="0"/>
              </a:spcBef>
              <a:buFontTx/>
              <a:buNone/>
            </a:pPr>
            <a:r>
              <a:rPr lang="en-US" altLang="en-US" sz="2400" b="1" dirty="0"/>
              <a:t>TC = H</a:t>
            </a:r>
            <a:r>
              <a:rPr lang="en-US" altLang="en-US" sz="2400" b="1" dirty="0">
                <a:solidFill>
                  <a:srgbClr val="FF0000"/>
                </a:solidFill>
              </a:rPr>
              <a:t>Q</a:t>
            </a:r>
            <a:r>
              <a:rPr lang="en-US" altLang="en-US" sz="2400" b="1" dirty="0"/>
              <a:t>/2 + SD/</a:t>
            </a:r>
            <a:r>
              <a:rPr lang="en-US" altLang="en-US" sz="2400" b="1" dirty="0">
                <a:solidFill>
                  <a:srgbClr val="FF0000"/>
                </a:solidFill>
              </a:rPr>
              <a:t>Q</a:t>
            </a:r>
            <a:r>
              <a:rPr lang="en-US" altLang="en-US" sz="2400" b="1" dirty="0"/>
              <a:t> + </a:t>
            </a:r>
            <a:r>
              <a:rPr lang="en-US" altLang="en-US" sz="2400" b="1" dirty="0">
                <a:solidFill>
                  <a:srgbClr val="FF0000"/>
                </a:solidFill>
              </a:rPr>
              <a:t>P</a:t>
            </a:r>
            <a:r>
              <a:rPr lang="en-US" altLang="en-US" sz="2400" b="1" dirty="0"/>
              <a:t>D</a:t>
            </a:r>
          </a:p>
          <a:p>
            <a:pPr>
              <a:spcBef>
                <a:spcPct val="0"/>
              </a:spcBef>
              <a:buFontTx/>
              <a:buNone/>
            </a:pPr>
            <a:endParaRPr lang="en-US" altLang="en-US" sz="2400" b="1" dirty="0"/>
          </a:p>
          <a:p>
            <a:pPr>
              <a:spcBef>
                <a:spcPct val="0"/>
              </a:spcBef>
              <a:buFontTx/>
              <a:buNone/>
            </a:pPr>
            <a:r>
              <a:rPr lang="en-US" altLang="en-US" sz="2400" dirty="0"/>
              <a:t>TC ( Q = 70 , P = 18) = 4(</a:t>
            </a:r>
            <a:r>
              <a:rPr lang="en-US" altLang="en-US" sz="2400" b="1" dirty="0">
                <a:solidFill>
                  <a:srgbClr val="FF0000"/>
                </a:solidFill>
              </a:rPr>
              <a:t>70</a:t>
            </a:r>
            <a:r>
              <a:rPr lang="en-US" altLang="en-US" sz="2400" dirty="0"/>
              <a:t>)/2 +12(816)/</a:t>
            </a:r>
            <a:r>
              <a:rPr lang="en-US" altLang="en-US" sz="2400" b="1" dirty="0">
                <a:solidFill>
                  <a:srgbClr val="FF0000"/>
                </a:solidFill>
              </a:rPr>
              <a:t>70</a:t>
            </a:r>
            <a:r>
              <a:rPr lang="en-US" altLang="en-US" sz="2400" dirty="0"/>
              <a:t> + </a:t>
            </a:r>
            <a:r>
              <a:rPr lang="en-US" altLang="en-US" sz="2400" b="1" dirty="0">
                <a:solidFill>
                  <a:srgbClr val="FF0000"/>
                </a:solidFill>
              </a:rPr>
              <a:t>18</a:t>
            </a:r>
            <a:r>
              <a:rPr lang="en-US" altLang="en-US" sz="2400" dirty="0"/>
              <a:t>(816)</a:t>
            </a:r>
          </a:p>
          <a:p>
            <a:pPr>
              <a:spcBef>
                <a:spcPct val="0"/>
              </a:spcBef>
              <a:buFontTx/>
              <a:buNone/>
            </a:pPr>
            <a:r>
              <a:rPr lang="en-US" altLang="en-US" sz="2400" dirty="0"/>
              <a:t>TC = 14968</a:t>
            </a:r>
          </a:p>
          <a:p>
            <a:pPr>
              <a:spcBef>
                <a:spcPct val="0"/>
              </a:spcBef>
              <a:buFontTx/>
              <a:buNone/>
            </a:pPr>
            <a:endParaRPr lang="en-US" altLang="en-US" sz="2400" dirty="0"/>
          </a:p>
          <a:p>
            <a:pPr>
              <a:spcBef>
                <a:spcPct val="0"/>
              </a:spcBef>
              <a:buFontTx/>
              <a:buNone/>
            </a:pPr>
            <a:r>
              <a:rPr lang="en-US" altLang="en-US" sz="2400" dirty="0"/>
              <a:t>TC ( Q = 80 , P = 17) = 4(</a:t>
            </a:r>
            <a:r>
              <a:rPr lang="en-US" altLang="en-US" sz="2400" b="1" dirty="0">
                <a:solidFill>
                  <a:srgbClr val="FF0000"/>
                </a:solidFill>
              </a:rPr>
              <a:t>80</a:t>
            </a:r>
            <a:r>
              <a:rPr lang="en-US" altLang="en-US" sz="2400" dirty="0"/>
              <a:t>)/2 +12(816)/</a:t>
            </a:r>
            <a:r>
              <a:rPr lang="en-US" altLang="en-US" sz="2400" b="1" dirty="0">
                <a:solidFill>
                  <a:srgbClr val="FF0000"/>
                </a:solidFill>
              </a:rPr>
              <a:t>80</a:t>
            </a:r>
            <a:r>
              <a:rPr lang="en-US" altLang="en-US" sz="2400" dirty="0">
                <a:solidFill>
                  <a:srgbClr val="FF0066"/>
                </a:solidFill>
              </a:rPr>
              <a:t> </a:t>
            </a:r>
            <a:r>
              <a:rPr lang="en-US" altLang="en-US" sz="2400" dirty="0"/>
              <a:t>+ </a:t>
            </a:r>
            <a:r>
              <a:rPr lang="en-US" altLang="en-US" sz="2400" b="1" dirty="0">
                <a:solidFill>
                  <a:srgbClr val="FF0000"/>
                </a:solidFill>
              </a:rPr>
              <a:t>17</a:t>
            </a:r>
            <a:r>
              <a:rPr lang="en-US" altLang="en-US" sz="2400" dirty="0"/>
              <a:t>(816)</a:t>
            </a:r>
          </a:p>
          <a:p>
            <a:pPr>
              <a:spcBef>
                <a:spcPct val="0"/>
              </a:spcBef>
              <a:buFontTx/>
              <a:buNone/>
            </a:pPr>
            <a:r>
              <a:rPr lang="en-US" altLang="en-US" sz="2400" dirty="0"/>
              <a:t>TC = 14154</a:t>
            </a:r>
          </a:p>
          <a:p>
            <a:pPr>
              <a:spcBef>
                <a:spcPct val="0"/>
              </a:spcBef>
              <a:buFontTx/>
              <a:buNone/>
            </a:pPr>
            <a:endParaRPr lang="en-US" altLang="en-US" sz="2400" dirty="0"/>
          </a:p>
          <a:p>
            <a:pPr>
              <a:spcBef>
                <a:spcPct val="0"/>
              </a:spcBef>
              <a:buFontTx/>
              <a:buNone/>
            </a:pPr>
            <a:r>
              <a:rPr lang="en-US" altLang="en-US" sz="2400" dirty="0"/>
              <a:t>TC ( Q = 100 , P = 16) = 4(</a:t>
            </a:r>
            <a:r>
              <a:rPr lang="en-US" altLang="en-US" sz="2400" b="1" dirty="0">
                <a:solidFill>
                  <a:srgbClr val="FF0000"/>
                </a:solidFill>
              </a:rPr>
              <a:t>100</a:t>
            </a:r>
            <a:r>
              <a:rPr lang="en-US" altLang="en-US" sz="2400" dirty="0"/>
              <a:t>)/2 +12(816)/</a:t>
            </a:r>
            <a:r>
              <a:rPr lang="en-US" altLang="en-US" sz="2400" b="1" dirty="0">
                <a:solidFill>
                  <a:srgbClr val="FF0000"/>
                </a:solidFill>
              </a:rPr>
              <a:t>100</a:t>
            </a:r>
            <a:r>
              <a:rPr lang="en-US" altLang="en-US" sz="2400" dirty="0"/>
              <a:t> + </a:t>
            </a:r>
            <a:r>
              <a:rPr lang="en-US" altLang="en-US" sz="2400" b="1" dirty="0">
                <a:solidFill>
                  <a:srgbClr val="FF0000"/>
                </a:solidFill>
              </a:rPr>
              <a:t>16</a:t>
            </a:r>
            <a:r>
              <a:rPr lang="en-US" altLang="en-US" sz="2400" dirty="0"/>
              <a:t>(816)</a:t>
            </a:r>
          </a:p>
          <a:p>
            <a:pPr>
              <a:spcBef>
                <a:spcPct val="0"/>
              </a:spcBef>
              <a:buFontTx/>
              <a:buNone/>
            </a:pPr>
            <a:r>
              <a:rPr lang="en-US" altLang="en-US" sz="2400" dirty="0"/>
              <a:t>TC = 13354</a:t>
            </a:r>
          </a:p>
        </p:txBody>
      </p:sp>
      <p:sp>
        <p:nvSpPr>
          <p:cNvPr id="4" name="Rectángulo 3">
            <a:extLst>
              <a:ext uri="{FF2B5EF4-FFF2-40B4-BE49-F238E27FC236}">
                <a16:creationId xmlns:a16="http://schemas.microsoft.com/office/drawing/2014/main" id="{61A82198-B98C-4BC0-A689-E7A8F70A737C}"/>
              </a:ext>
            </a:extLst>
          </p:cNvPr>
          <p:cNvSpPr/>
          <p:nvPr/>
        </p:nvSpPr>
        <p:spPr>
          <a:xfrm>
            <a:off x="879231" y="575607"/>
            <a:ext cx="4572000" cy="1660134"/>
          </a:xfrm>
          <a:prstGeom prst="rect">
            <a:avLst/>
          </a:prstGeom>
        </p:spPr>
        <p:txBody>
          <a:bodyPr>
            <a:spAutoFit/>
          </a:bodyPr>
          <a:lstStyle/>
          <a:p>
            <a:pPr>
              <a:lnSpc>
                <a:spcPct val="107000"/>
              </a:lnSpc>
              <a:spcAft>
                <a:spcPts val="800"/>
              </a:spcAft>
            </a:pPr>
            <a:r>
              <a:rPr lang="es-MX" sz="2800" dirty="0">
                <a:latin typeface="Calibri" panose="020F0502020204030204" pitchFamily="34" charset="0"/>
                <a:ea typeface="Calibri" panose="020F0502020204030204" pitchFamily="34" charset="0"/>
                <a:cs typeface="Times New Roman" panose="02020603050405020304" pitchFamily="18" charset="0"/>
              </a:rPr>
              <a:t>Si Q = 70 y P = 18 mejor o</a:t>
            </a:r>
          </a:p>
          <a:p>
            <a:pPr>
              <a:lnSpc>
                <a:spcPct val="107000"/>
              </a:lnSpc>
              <a:spcAft>
                <a:spcPts val="800"/>
              </a:spcAft>
            </a:pPr>
            <a:r>
              <a:rPr lang="es-MX" sz="2800" dirty="0">
                <a:latin typeface="Calibri" panose="020F0502020204030204" pitchFamily="34" charset="0"/>
                <a:ea typeface="Calibri" panose="020F0502020204030204" pitchFamily="34" charset="0"/>
                <a:cs typeface="Times New Roman" panose="02020603050405020304" pitchFamily="18" charset="0"/>
              </a:rPr>
              <a:t>Q = 80 y P = 17 o</a:t>
            </a:r>
          </a:p>
          <a:p>
            <a:pPr>
              <a:lnSpc>
                <a:spcPct val="107000"/>
              </a:lnSpc>
              <a:spcAft>
                <a:spcPts val="800"/>
              </a:spcAft>
            </a:pPr>
            <a:r>
              <a:rPr lang="es-MX" sz="2800" dirty="0">
                <a:latin typeface="Calibri" panose="020F0502020204030204" pitchFamily="34" charset="0"/>
                <a:ea typeface="Calibri" panose="020F0502020204030204" pitchFamily="34" charset="0"/>
                <a:cs typeface="Times New Roman" panose="02020603050405020304" pitchFamily="18" charset="0"/>
              </a:rPr>
              <a:t>Q = 100 y P = 16</a:t>
            </a:r>
          </a:p>
        </p:txBody>
      </p:sp>
    </p:spTree>
    <p:extLst>
      <p:ext uri="{BB962C8B-B14F-4D97-AF65-F5344CB8AC3E}">
        <p14:creationId xmlns:p14="http://schemas.microsoft.com/office/powerpoint/2010/main" val="385104385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77472" y="1012020"/>
            <a:ext cx="7761849" cy="944562"/>
          </a:xfrm>
        </p:spPr>
        <p:txBody>
          <a:bodyPr>
            <a:normAutofit/>
          </a:bodyPr>
          <a:lstStyle/>
          <a:p>
            <a:r>
              <a:rPr lang="es-MX" dirty="0"/>
              <a:t>Preguntas y comentarios</a:t>
            </a:r>
          </a:p>
        </p:txBody>
      </p:sp>
      <p:pic>
        <p:nvPicPr>
          <p:cNvPr id="1026" name="Picture 2" descr="C:\Users\eclipse\Downloads\stickman_customer_service_anim.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005797" y="2340780"/>
            <a:ext cx="3505200"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723323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D3CB8CC-1D24-4F6D-9D0F-31234392E178}"/>
              </a:ext>
            </a:extLst>
          </p:cNvPr>
          <p:cNvSpPr>
            <a:spLocks noGrp="1"/>
          </p:cNvSpPr>
          <p:nvPr>
            <p:ph type="title"/>
          </p:nvPr>
        </p:nvSpPr>
        <p:spPr>
          <a:xfrm>
            <a:off x="731520" y="382385"/>
            <a:ext cx="7840980" cy="1492132"/>
          </a:xfrm>
        </p:spPr>
        <p:txBody>
          <a:bodyPr>
            <a:normAutofit/>
          </a:bodyPr>
          <a:lstStyle/>
          <a:p>
            <a:pPr algn="ctr"/>
            <a:r>
              <a:rPr lang="es-MX" sz="3600" b="1" dirty="0">
                <a:solidFill>
                  <a:schemeClr val="tx1"/>
                </a:solidFill>
                <a:latin typeface="Calibri" panose="020F0502020204030204" pitchFamily="34" charset="0"/>
                <a:cs typeface="Calibri" panose="020F0502020204030204" pitchFamily="34" charset="0"/>
              </a:rPr>
              <a:t>REFERENCIAS BIBLIOGRÁFICAS </a:t>
            </a:r>
            <a:endParaRPr lang="es-MX" sz="3600" dirty="0">
              <a:solidFill>
                <a:schemeClr val="tx1"/>
              </a:solidFill>
              <a:latin typeface="Calibri" panose="020F0502020204030204" pitchFamily="34" charset="0"/>
              <a:cs typeface="Calibri" panose="020F0502020204030204" pitchFamily="34" charset="0"/>
            </a:endParaRPr>
          </a:p>
        </p:txBody>
      </p:sp>
      <p:sp>
        <p:nvSpPr>
          <p:cNvPr id="2" name="Marcador de número de diapositiva 1">
            <a:extLst>
              <a:ext uri="{FF2B5EF4-FFF2-40B4-BE49-F238E27FC236}">
                <a16:creationId xmlns:a16="http://schemas.microsoft.com/office/drawing/2014/main" id="{87230FA7-21C7-4D43-8ACD-F6D7D8496754}"/>
              </a:ext>
            </a:extLst>
          </p:cNvPr>
          <p:cNvSpPr>
            <a:spLocks noGrp="1"/>
          </p:cNvSpPr>
          <p:nvPr>
            <p:ph type="sldNum" idx="12"/>
          </p:nvPr>
        </p:nvSpPr>
        <p:spPr/>
        <p:txBody>
          <a:bodyPr/>
          <a:lstStyle/>
          <a:p>
            <a:fld id="{00000000-1234-1234-1234-123412341234}" type="slidenum">
              <a:rPr lang="es-MX" smtClean="0"/>
              <a:pPr/>
              <a:t>54</a:t>
            </a:fld>
            <a:endParaRPr lang="es-MX"/>
          </a:p>
        </p:txBody>
      </p:sp>
      <p:sp>
        <p:nvSpPr>
          <p:cNvPr id="5" name="Rectángulo 4">
            <a:extLst>
              <a:ext uri="{FF2B5EF4-FFF2-40B4-BE49-F238E27FC236}">
                <a16:creationId xmlns:a16="http://schemas.microsoft.com/office/drawing/2014/main" id="{CAC6EAFB-0907-4107-A61B-666AB5D4D7E0}"/>
              </a:ext>
            </a:extLst>
          </p:cNvPr>
          <p:cNvSpPr/>
          <p:nvPr/>
        </p:nvSpPr>
        <p:spPr>
          <a:xfrm>
            <a:off x="571500" y="1128451"/>
            <a:ext cx="8449863" cy="5262979"/>
          </a:xfrm>
          <a:prstGeom prst="rect">
            <a:avLst/>
          </a:prstGeom>
        </p:spPr>
        <p:txBody>
          <a:bodyPr wrap="square">
            <a:spAutoFit/>
          </a:bodyPr>
          <a:lstStyle/>
          <a:p>
            <a:pPr marL="457200" indent="-457200">
              <a:buFont typeface="Arial" panose="020B0604020202020204" pitchFamily="34" charset="0"/>
              <a:buChar char="•"/>
            </a:pPr>
            <a:r>
              <a:rPr lang="es-MX" sz="2800" dirty="0"/>
              <a:t>Abed-</a:t>
            </a:r>
            <a:r>
              <a:rPr lang="es-MX" sz="2800" dirty="0" err="1"/>
              <a:t>Henaine</a:t>
            </a:r>
            <a:r>
              <a:rPr lang="es-MX" sz="2800" dirty="0"/>
              <a:t>, M. ( 1996). Planeación y control de la producción. UAM. México. Recuperado de : http://espartaco.azc.uam.mx/UAM/218582/218582.html</a:t>
            </a:r>
          </a:p>
          <a:p>
            <a:pPr marL="457200" indent="-457200">
              <a:buFont typeface="Arial" panose="020B0604020202020204" pitchFamily="34" charset="0"/>
              <a:buChar char="•"/>
            </a:pPr>
            <a:r>
              <a:rPr lang="es-MX" sz="2800" dirty="0"/>
              <a:t>Chapman, S. (2006) Planificación y control de la producción. Pearson Educación. México</a:t>
            </a:r>
          </a:p>
          <a:p>
            <a:pPr marL="457200" indent="-457200">
              <a:buFont typeface="Arial" panose="020B0604020202020204" pitchFamily="34" charset="0"/>
              <a:buChar char="•"/>
            </a:pPr>
            <a:r>
              <a:rPr lang="es-MX" sz="2800" dirty="0"/>
              <a:t>Everett E.  y Ronald E. (1991).  Administración de la producción y las Operaciones.  Edición. Prentice Hall</a:t>
            </a:r>
          </a:p>
          <a:p>
            <a:pPr marL="457200" indent="-457200">
              <a:buFont typeface="Arial" panose="020B0604020202020204" pitchFamily="34" charset="0"/>
              <a:buChar char="•"/>
            </a:pPr>
            <a:r>
              <a:rPr lang="es-MX" sz="2800" dirty="0"/>
              <a:t>Heizer, J. y Render, B. (2015). Dirección de la Producción y de Operaciones. Pearson Educación. Madrid, España.</a:t>
            </a:r>
          </a:p>
          <a:p>
            <a:endParaRPr lang="es-MX" sz="2800" dirty="0"/>
          </a:p>
        </p:txBody>
      </p:sp>
    </p:spTree>
    <p:extLst>
      <p:ext uri="{BB962C8B-B14F-4D97-AF65-F5344CB8AC3E}">
        <p14:creationId xmlns:p14="http://schemas.microsoft.com/office/powerpoint/2010/main" val="30733566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8E73A3-6662-472A-BC3C-3F79E9D0F26B}"/>
              </a:ext>
            </a:extLst>
          </p:cNvPr>
          <p:cNvSpPr>
            <a:spLocks noGrp="1"/>
          </p:cNvSpPr>
          <p:nvPr>
            <p:ph type="title"/>
          </p:nvPr>
        </p:nvSpPr>
        <p:spPr>
          <a:xfrm>
            <a:off x="938758" y="382385"/>
            <a:ext cx="7633742" cy="863601"/>
          </a:xfrm>
        </p:spPr>
        <p:txBody>
          <a:bodyPr>
            <a:normAutofit/>
          </a:bodyPr>
          <a:lstStyle/>
          <a:p>
            <a:pPr algn="ctr"/>
            <a:r>
              <a:rPr lang="es-MX" sz="3600" b="1" dirty="0">
                <a:solidFill>
                  <a:schemeClr val="tx1"/>
                </a:solidFill>
                <a:latin typeface="Calibri" panose="020F0502020204030204" pitchFamily="34" charset="0"/>
                <a:cs typeface="Calibri" panose="020F0502020204030204" pitchFamily="34" charset="0"/>
              </a:rPr>
              <a:t>REFERENCIAS BIBLIOGRÁFICAS </a:t>
            </a:r>
            <a:endParaRPr lang="es-MX" sz="3600" dirty="0">
              <a:solidFill>
                <a:schemeClr val="tx1"/>
              </a:solidFill>
            </a:endParaRPr>
          </a:p>
        </p:txBody>
      </p:sp>
      <p:sp>
        <p:nvSpPr>
          <p:cNvPr id="3" name="Marcador de número de diapositiva 2">
            <a:extLst>
              <a:ext uri="{FF2B5EF4-FFF2-40B4-BE49-F238E27FC236}">
                <a16:creationId xmlns:a16="http://schemas.microsoft.com/office/drawing/2014/main" id="{A98783BD-CC9C-4613-9552-19193FF54883}"/>
              </a:ext>
            </a:extLst>
          </p:cNvPr>
          <p:cNvSpPr>
            <a:spLocks noGrp="1"/>
          </p:cNvSpPr>
          <p:nvPr>
            <p:ph type="sldNum" idx="12"/>
          </p:nvPr>
        </p:nvSpPr>
        <p:spPr/>
        <p:txBody>
          <a:bodyPr/>
          <a:lstStyle/>
          <a:p>
            <a:fld id="{00000000-1234-1234-1234-123412341234}" type="slidenum">
              <a:rPr lang="es-MX" smtClean="0"/>
              <a:pPr/>
              <a:t>55</a:t>
            </a:fld>
            <a:endParaRPr lang="es-MX"/>
          </a:p>
        </p:txBody>
      </p:sp>
      <p:sp>
        <p:nvSpPr>
          <p:cNvPr id="4" name="Rectángulo 3">
            <a:extLst>
              <a:ext uri="{FF2B5EF4-FFF2-40B4-BE49-F238E27FC236}">
                <a16:creationId xmlns:a16="http://schemas.microsoft.com/office/drawing/2014/main" id="{CD0A357C-2AD0-49A5-8EF9-E18F5D312086}"/>
              </a:ext>
            </a:extLst>
          </p:cNvPr>
          <p:cNvSpPr/>
          <p:nvPr/>
        </p:nvSpPr>
        <p:spPr>
          <a:xfrm>
            <a:off x="571500" y="1042732"/>
            <a:ext cx="8305214" cy="4118948"/>
          </a:xfrm>
          <a:prstGeom prst="rect">
            <a:avLst/>
          </a:prstGeom>
        </p:spPr>
        <p:txBody>
          <a:bodyPr wrap="square">
            <a:spAutoFit/>
          </a:bodyPr>
          <a:lstStyle/>
          <a:p>
            <a:pPr marL="457200" indent="-457200">
              <a:buFont typeface="Arial" panose="020B0604020202020204" pitchFamily="34" charset="0"/>
              <a:buChar char="•"/>
            </a:pPr>
            <a:endParaRPr lang="es-MX" sz="2800" dirty="0"/>
          </a:p>
          <a:p>
            <a:pPr marL="457200" indent="-457200">
              <a:buFont typeface="Arial" panose="020B0604020202020204" pitchFamily="34" charset="0"/>
              <a:buChar char="•"/>
            </a:pPr>
            <a:r>
              <a:rPr lang="es-MX" sz="2800" dirty="0"/>
              <a:t>Martín,  L. ( 2003). Dirección de la producción Problemas y ejercicios resueltos, Pearson Educación. México</a:t>
            </a:r>
          </a:p>
          <a:p>
            <a:endParaRPr lang="es-MX" sz="2800" dirty="0"/>
          </a:p>
          <a:p>
            <a:pPr marL="457200" indent="-457200">
              <a:buFont typeface="Arial" panose="020B0604020202020204" pitchFamily="34" charset="0"/>
              <a:buChar char="•"/>
            </a:pPr>
            <a:r>
              <a:rPr lang="es-MX" sz="2800" dirty="0"/>
              <a:t>Schroeder, R., Goldstein, S. &amp; </a:t>
            </a:r>
            <a:r>
              <a:rPr lang="es-MX" sz="2800" dirty="0" err="1"/>
              <a:t>Rungtusanatham</a:t>
            </a:r>
            <a:r>
              <a:rPr lang="es-MX" sz="2800" dirty="0"/>
              <a:t>, M. J. (2011). Administración de las operaciones. (5ª ed.). México: McGraw-Hill.</a:t>
            </a:r>
          </a:p>
          <a:p>
            <a:pPr marL="609585" indent="-609585">
              <a:lnSpc>
                <a:spcPct val="150000"/>
              </a:lnSpc>
              <a:buFont typeface="Arial" panose="020B0604020202020204" pitchFamily="34" charset="0"/>
              <a:buChar char="•"/>
            </a:pPr>
            <a:endParaRPr lang="es-MX"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173554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762533EF-7896-4C58-9B38-AC7779282A2C}"/>
              </a:ext>
            </a:extLst>
          </p:cNvPr>
          <p:cNvSpPr/>
          <p:nvPr/>
        </p:nvSpPr>
        <p:spPr>
          <a:xfrm>
            <a:off x="516833" y="1143000"/>
            <a:ext cx="8627167" cy="4627549"/>
          </a:xfrm>
          <a:prstGeom prst="rect">
            <a:avLst/>
          </a:prstGeom>
        </p:spPr>
        <p:txBody>
          <a:bodyPr wrap="square">
            <a:spAutoFit/>
          </a:bodyPr>
          <a:lstStyle/>
          <a:p>
            <a:pPr algn="just"/>
            <a:r>
              <a:rPr lang="es-MX" sz="2667" dirty="0">
                <a:latin typeface="Calibri" panose="020F0502020204030204" pitchFamily="34" charset="0"/>
                <a:cs typeface="Calibri" panose="020F0502020204030204" pitchFamily="34" charset="0"/>
              </a:rPr>
              <a:t>El materia integra el tema de Administración de inventarios, correspondiente a la Unidad 4: Planeación y control de la producción,  de la materia de Administración de la producción, en la Licenciatura de Ingeniería Industrial</a:t>
            </a:r>
          </a:p>
          <a:p>
            <a:pPr algn="just"/>
            <a:endParaRPr lang="es-MX" sz="2667" dirty="0">
              <a:latin typeface="Calibri" panose="020F0502020204030204" pitchFamily="34" charset="0"/>
              <a:cs typeface="Calibri" panose="020F0502020204030204" pitchFamily="34" charset="0"/>
            </a:endParaRPr>
          </a:p>
          <a:p>
            <a:pPr algn="just"/>
            <a:r>
              <a:rPr lang="es-MX" sz="2667" dirty="0">
                <a:latin typeface="Calibri" panose="020F0502020204030204" pitchFamily="34" charset="0"/>
                <a:cs typeface="Calibri" panose="020F0502020204030204" pitchFamily="34" charset="0"/>
              </a:rPr>
              <a:t>Se recomienda utilizar la presentación como material de apoyo en la explicación del tema correspondiente a Administración de inventarios, el material puede ser  presentado en una o varias sesiones, de acuerdo al criterio del docente. </a:t>
            </a:r>
          </a:p>
          <a:p>
            <a:pPr algn="just"/>
            <a:endParaRPr lang="es-MX" sz="2800" dirty="0"/>
          </a:p>
        </p:txBody>
      </p:sp>
      <p:sp>
        <p:nvSpPr>
          <p:cNvPr id="4" name="Título 1">
            <a:extLst>
              <a:ext uri="{FF2B5EF4-FFF2-40B4-BE49-F238E27FC236}">
                <a16:creationId xmlns:a16="http://schemas.microsoft.com/office/drawing/2014/main" id="{36BC4D85-5CBD-46F0-83EC-C4F1CBA09059}"/>
              </a:ext>
            </a:extLst>
          </p:cNvPr>
          <p:cNvSpPr>
            <a:spLocks noGrp="1"/>
          </p:cNvSpPr>
          <p:nvPr>
            <p:ph type="title"/>
          </p:nvPr>
        </p:nvSpPr>
        <p:spPr>
          <a:xfrm>
            <a:off x="152400" y="0"/>
            <a:ext cx="6477000" cy="944562"/>
          </a:xfrm>
        </p:spPr>
        <p:txBody>
          <a:bodyPr/>
          <a:lstStyle/>
          <a:p>
            <a:pPr algn="ctr"/>
            <a:r>
              <a:rPr lang="es-MX" dirty="0"/>
              <a:t>Guion explicativo </a:t>
            </a:r>
          </a:p>
        </p:txBody>
      </p:sp>
    </p:spTree>
    <p:extLst>
      <p:ext uri="{BB962C8B-B14F-4D97-AF65-F5344CB8AC3E}">
        <p14:creationId xmlns:p14="http://schemas.microsoft.com/office/powerpoint/2010/main" val="70648719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7D36F1B5-2346-43F6-9CA2-FDD7A7706454}"/>
              </a:ext>
            </a:extLst>
          </p:cNvPr>
          <p:cNvSpPr/>
          <p:nvPr/>
        </p:nvSpPr>
        <p:spPr>
          <a:xfrm>
            <a:off x="733494" y="1044736"/>
            <a:ext cx="8123583" cy="5037982"/>
          </a:xfrm>
          <a:prstGeom prst="rect">
            <a:avLst/>
          </a:prstGeom>
        </p:spPr>
        <p:txBody>
          <a:bodyPr wrap="square">
            <a:spAutoFit/>
          </a:bodyPr>
          <a:lstStyle/>
          <a:p>
            <a:pPr algn="just"/>
            <a:r>
              <a:rPr lang="es-MX" sz="2667" dirty="0">
                <a:latin typeface="Calibri" panose="020F0502020204030204" pitchFamily="34" charset="0"/>
                <a:cs typeface="Calibri" panose="020F0502020204030204" pitchFamily="34" charset="0"/>
              </a:rPr>
              <a:t>Es importante solicitar a los alumnos realicen una investigación previa sobre los temas que se abordan en la presentación y participen durante la sesión enriqueciendo los conceptos que se abordan con información adicional o la manera en que son aplicados en los procesos administrativos de una organización.</a:t>
            </a:r>
          </a:p>
          <a:p>
            <a:pPr algn="just"/>
            <a:endParaRPr lang="es-MX" sz="2667" dirty="0">
              <a:latin typeface="Calibri" panose="020F0502020204030204" pitchFamily="34" charset="0"/>
              <a:cs typeface="Calibri" panose="020F0502020204030204" pitchFamily="34" charset="0"/>
            </a:endParaRPr>
          </a:p>
          <a:p>
            <a:pPr algn="just"/>
            <a:r>
              <a:rPr lang="es-MX" sz="2667" dirty="0">
                <a:latin typeface="Calibri" panose="020F0502020204030204" pitchFamily="34" charset="0"/>
                <a:cs typeface="Calibri" panose="020F0502020204030204" pitchFamily="34" charset="0"/>
              </a:rPr>
              <a:t>El docente deberá incluir en su explicación ejemplos de aplicación en las organizaciones y en la vida cotidiana de los conceptos que se abordan de manera que el estudiante comprenda la importancia de los mismos en su formación profesional</a:t>
            </a:r>
            <a:r>
              <a:rPr lang="es-MX" sz="2800" dirty="0"/>
              <a:t>.  </a:t>
            </a:r>
          </a:p>
        </p:txBody>
      </p:sp>
    </p:spTree>
    <p:extLst>
      <p:ext uri="{BB962C8B-B14F-4D97-AF65-F5344CB8AC3E}">
        <p14:creationId xmlns:p14="http://schemas.microsoft.com/office/powerpoint/2010/main" val="68300602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7658298-4E6A-457F-8EE5-3B4CC48AB4DD}"/>
              </a:ext>
            </a:extLst>
          </p:cNvPr>
          <p:cNvSpPr>
            <a:spLocks noGrp="1"/>
          </p:cNvSpPr>
          <p:nvPr>
            <p:ph type="sldNum" idx="12"/>
          </p:nvPr>
        </p:nvSpPr>
        <p:spPr/>
        <p:txBody>
          <a:bodyPr/>
          <a:lstStyle/>
          <a:p>
            <a:fld id="{00000000-1234-1234-1234-123412341234}" type="slidenum">
              <a:rPr lang="es-MX" smtClean="0"/>
              <a:pPr/>
              <a:t>58</a:t>
            </a:fld>
            <a:endParaRPr lang="es-MX"/>
          </a:p>
        </p:txBody>
      </p:sp>
      <p:sp>
        <p:nvSpPr>
          <p:cNvPr id="6" name="Rectángulo 5">
            <a:extLst>
              <a:ext uri="{FF2B5EF4-FFF2-40B4-BE49-F238E27FC236}">
                <a16:creationId xmlns:a16="http://schemas.microsoft.com/office/drawing/2014/main" id="{92F73679-FFDB-4481-B061-A1C1BFA36BA7}"/>
              </a:ext>
            </a:extLst>
          </p:cNvPr>
          <p:cNvSpPr/>
          <p:nvPr/>
        </p:nvSpPr>
        <p:spPr>
          <a:xfrm>
            <a:off x="733494" y="1101443"/>
            <a:ext cx="8123583" cy="2965364"/>
          </a:xfrm>
          <a:prstGeom prst="rect">
            <a:avLst/>
          </a:prstGeom>
        </p:spPr>
        <p:txBody>
          <a:bodyPr wrap="square">
            <a:spAutoFit/>
          </a:bodyPr>
          <a:lstStyle/>
          <a:p>
            <a:pPr algn="just"/>
            <a:r>
              <a:rPr lang="es-MX" sz="2667" dirty="0">
                <a:latin typeface="Calibri" panose="020F0502020204030204" pitchFamily="34" charset="0"/>
                <a:cs typeface="Calibri" panose="020F0502020204030204" pitchFamily="34" charset="0"/>
              </a:rPr>
              <a:t>Se sugiere complementar el presente material con la integración de estudio de casos, en donde se apliquen los conceptos analizados durante la presentación, permitiendo al alumno aplicar los conocimientos adquiridos para determinar el nivel de inventarios requeridos acorde a las características del caso de estudio o problema presentado.</a:t>
            </a:r>
            <a:endParaRPr lang="es-MX" sz="2800" dirty="0"/>
          </a:p>
        </p:txBody>
      </p:sp>
    </p:spTree>
    <p:extLst>
      <p:ext uri="{BB962C8B-B14F-4D97-AF65-F5344CB8AC3E}">
        <p14:creationId xmlns:p14="http://schemas.microsoft.com/office/powerpoint/2010/main" val="309760247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7CF9EC0-5681-4957-AFE3-4FEC4B4F2944}" type="slidenum">
              <a:rPr lang="en-US" altLang="es-MX">
                <a:solidFill>
                  <a:srgbClr val="898989"/>
                </a:solidFill>
                <a:latin typeface="Calibri" panose="020F0502020204030204" pitchFamily="34" charset="0"/>
              </a:rPr>
              <a:pPr eaLnBrk="1" hangingPunct="1"/>
              <a:t>6</a:t>
            </a:fld>
            <a:endParaRPr lang="en-US" altLang="es-MX">
              <a:solidFill>
                <a:srgbClr val="898989"/>
              </a:solidFill>
              <a:latin typeface="Calibri" panose="020F0502020204030204" pitchFamily="34" charset="0"/>
            </a:endParaRPr>
          </a:p>
        </p:txBody>
      </p:sp>
      <p:pic>
        <p:nvPicPr>
          <p:cNvPr id="24579" name="Picture 2" descr="http://www.jorgegascag.com/Imagen.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52600" y="1447800"/>
            <a:ext cx="5337175"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219200" y="304800"/>
            <a:ext cx="6858000" cy="1200329"/>
          </a:xfrm>
          <a:prstGeom prst="rect">
            <a:avLst/>
          </a:prstGeom>
        </p:spPr>
        <p:txBody>
          <a:bodyPr>
            <a:spAutoFit/>
          </a:bodyPr>
          <a:lstStyle/>
          <a:p>
            <a:pPr algn="ctr" fontAlgn="auto">
              <a:spcBef>
                <a:spcPts val="0"/>
              </a:spcBef>
              <a:spcAft>
                <a:spcPts val="0"/>
              </a:spcAft>
              <a:defRPr/>
            </a:pPr>
            <a:r>
              <a:rPr lang="es-PR" sz="36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Administración de Inventarios</a:t>
            </a:r>
          </a:p>
        </p:txBody>
      </p:sp>
    </p:spTree>
    <p:extLst>
      <p:ext uri="{BB962C8B-B14F-4D97-AF65-F5344CB8AC3E}">
        <p14:creationId xmlns:p14="http://schemas.microsoft.com/office/powerpoint/2010/main" val="268057603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CAA232E-5B26-4CCD-A282-9EC6AEAA9621}" type="slidenum">
              <a:rPr lang="en-US" altLang="es-MX">
                <a:solidFill>
                  <a:srgbClr val="898989"/>
                </a:solidFill>
                <a:latin typeface="Calibri" panose="020F0502020204030204" pitchFamily="34" charset="0"/>
              </a:rPr>
              <a:pPr eaLnBrk="1" hangingPunct="1"/>
              <a:t>7</a:t>
            </a:fld>
            <a:endParaRPr lang="en-US" altLang="es-MX">
              <a:solidFill>
                <a:srgbClr val="898989"/>
              </a:solidFill>
              <a:latin typeface="Calibri" panose="020F0502020204030204" pitchFamily="34" charset="0"/>
            </a:endParaRPr>
          </a:p>
        </p:txBody>
      </p:sp>
      <p:pic>
        <p:nvPicPr>
          <p:cNvPr id="2050" name="Picture 2" descr="http://finanzas-esca.wikispaces.com/file/view/inventarios%5B1%5D.png/219378246/inventarios%5B1%5D.pn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400800" y="3200400"/>
            <a:ext cx="2362200" cy="2235200"/>
          </a:xfrm>
          <a:prstGeom prst="rect">
            <a:avLst/>
          </a:prstGeom>
          <a:ln w="38100" cap="sq">
            <a:solidFill>
              <a:schemeClr val="accent3">
                <a:lumMod val="75000"/>
              </a:schemeClr>
            </a:solidFill>
            <a:prstDash val="solid"/>
            <a:miter lim="800000"/>
          </a:ln>
          <a:effectLst>
            <a:outerShdw blurRad="50800" dist="38100" dir="2700000" algn="tl" rotWithShape="0">
              <a:srgbClr val="000000">
                <a:alpha val="43000"/>
              </a:srgbClr>
            </a:outerShdw>
          </a:effectLst>
        </p:spPr>
      </p:pic>
      <p:sp>
        <p:nvSpPr>
          <p:cNvPr id="25604" name="Rectangle 5"/>
          <p:cNvSpPr>
            <a:spLocks noChangeArrowheads="1"/>
          </p:cNvSpPr>
          <p:nvPr/>
        </p:nvSpPr>
        <p:spPr bwMode="auto">
          <a:xfrm>
            <a:off x="533400" y="1219200"/>
            <a:ext cx="58674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8954" tIns="48608" rIns="98954" bIns="48608"/>
          <a:lstStyle>
            <a:lvl1pPr marL="476250" indent="-303213"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Clr>
                <a:schemeClr val="tx1"/>
              </a:buClr>
              <a:buFont typeface="Wingdings" panose="05000000000000000000" pitchFamily="2" charset="2"/>
              <a:buChar char="Ø"/>
            </a:pPr>
            <a:r>
              <a:rPr lang="es-PR" altLang="es-MX" sz="2400">
                <a:latin typeface="Calibri" panose="020F0502020204030204" pitchFamily="34" charset="0"/>
              </a:rPr>
              <a:t>Inventario es uno de los activos más caros de una compañía; en muchos de los casos representa hasta 50% del total de capital invertido. </a:t>
            </a:r>
            <a:br>
              <a:rPr lang="es-PR" altLang="es-MX" sz="2400">
                <a:latin typeface="Calibri" panose="020F0502020204030204" pitchFamily="34" charset="0"/>
              </a:rPr>
            </a:br>
            <a:endParaRPr lang="es-PR" altLang="es-MX" sz="2400">
              <a:latin typeface="Calibri" panose="020F0502020204030204" pitchFamily="34" charset="0"/>
            </a:endParaRPr>
          </a:p>
          <a:p>
            <a:pPr eaLnBrk="1" hangingPunct="1">
              <a:buClr>
                <a:schemeClr val="tx1"/>
              </a:buClr>
              <a:buFont typeface="Wingdings" panose="05000000000000000000" pitchFamily="2" charset="2"/>
              <a:buChar char="Ø"/>
            </a:pPr>
            <a:r>
              <a:rPr lang="es-PR" altLang="es-MX" sz="2400">
                <a:latin typeface="Calibri" panose="020F0502020204030204" pitchFamily="34" charset="0"/>
              </a:rPr>
              <a:t>Muchos gerentes alrededor del mundo reconocen que un buen inventario es crucial y que además para reducir costos especialmente se reduce en el inventario. </a:t>
            </a:r>
          </a:p>
        </p:txBody>
      </p:sp>
      <p:sp>
        <p:nvSpPr>
          <p:cNvPr id="8" name="Rectangle 7"/>
          <p:cNvSpPr/>
          <p:nvPr/>
        </p:nvSpPr>
        <p:spPr>
          <a:xfrm>
            <a:off x="3234893" y="304800"/>
            <a:ext cx="3078087" cy="646331"/>
          </a:xfrm>
          <a:prstGeom prst="rect">
            <a:avLst/>
          </a:prstGeom>
        </p:spPr>
        <p:txBody>
          <a:bodyPr wrap="none">
            <a:spAutoFit/>
          </a:bodyPr>
          <a:lstStyle/>
          <a:p>
            <a:pPr algn="ctr" fontAlgn="auto">
              <a:spcAft>
                <a:spcPts val="0"/>
              </a:spcAft>
              <a:defRPr/>
            </a:pPr>
            <a:r>
              <a:rPr lang="es-PR" sz="3600" b="1" dirty="0">
                <a:ln w="12700">
                  <a:solidFill>
                    <a:schemeClr val="tx2">
                      <a:satMod val="155000"/>
                    </a:schemeClr>
                  </a:solidFill>
                  <a:prstDash val="solid"/>
                </a:ln>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Inventario</a:t>
            </a:r>
            <a:r>
              <a:rPr lang="es-PR" sz="36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Verdana" pitchFamily="34" charset="0"/>
                <a:ea typeface="Verdana" pitchFamily="34" charset="0"/>
                <a:cs typeface="Verdana" pitchFamily="34" charset="0"/>
              </a:rPr>
              <a:t> </a:t>
            </a:r>
          </a:p>
        </p:txBody>
      </p:sp>
    </p:spTree>
    <p:extLst>
      <p:ext uri="{BB962C8B-B14F-4D97-AF65-F5344CB8AC3E}">
        <p14:creationId xmlns:p14="http://schemas.microsoft.com/office/powerpoint/2010/main" val="156213856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21503" y="586848"/>
            <a:ext cx="8086400" cy="2631490"/>
          </a:xfrm>
          <a:prstGeom prst="rect">
            <a:avLst/>
          </a:prstGeom>
        </p:spPr>
        <p:txBody>
          <a:bodyPr wrap="square">
            <a:spAutoFit/>
          </a:bodyPr>
          <a:lstStyle/>
          <a:p>
            <a:pPr algn="just"/>
            <a:endParaRPr lang="es-MX" sz="4000" dirty="0">
              <a:latin typeface="Arial" pitchFamily="34" charset="0"/>
              <a:cs typeface="Arial" pitchFamily="34" charset="0"/>
            </a:endParaRPr>
          </a:p>
          <a:p>
            <a:pPr algn="just"/>
            <a:endParaRPr lang="es-MX" sz="2500" dirty="0">
              <a:latin typeface="Arial" pitchFamily="34" charset="0"/>
              <a:cs typeface="Arial" pitchFamily="34" charset="0"/>
            </a:endParaRPr>
          </a:p>
          <a:p>
            <a:pPr algn="just"/>
            <a:r>
              <a:rPr lang="es-MX" sz="2500" dirty="0">
                <a:latin typeface="Arial" pitchFamily="34" charset="0"/>
                <a:cs typeface="Arial" pitchFamily="34" charset="0"/>
              </a:rPr>
              <a:t>Es el conjunto de productos y/o recursos utilizados en una organización (materias primas, productos terminados, repuestos, producto en proceso) empleados para satisfacer una demanda futura.</a:t>
            </a:r>
          </a:p>
        </p:txBody>
      </p:sp>
      <p:sp>
        <p:nvSpPr>
          <p:cNvPr id="3" name="1 Título"/>
          <p:cNvSpPr>
            <a:spLocks noGrp="1"/>
          </p:cNvSpPr>
          <p:nvPr>
            <p:ph type="title"/>
          </p:nvPr>
        </p:nvSpPr>
        <p:spPr>
          <a:xfrm>
            <a:off x="757957" y="222036"/>
            <a:ext cx="8640960" cy="1143000"/>
          </a:xfrm>
        </p:spPr>
        <p:txBody>
          <a:bodyPr>
            <a:noAutofit/>
          </a:bodyPr>
          <a:lstStyle/>
          <a:p>
            <a:r>
              <a:rPr lang="es-MX" dirty="0">
                <a:latin typeface="Arial" pitchFamily="34" charset="0"/>
                <a:cs typeface="Arial" pitchFamily="34" charset="0"/>
              </a:rPr>
              <a:t>Administración de inventarios  </a:t>
            </a:r>
          </a:p>
        </p:txBody>
      </p:sp>
      <p:pic>
        <p:nvPicPr>
          <p:cNvPr id="1026" name="Picture 2" descr="http://www.eoi.es/blogs/mintecon/files/2014/03/imag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0060" y="3783073"/>
            <a:ext cx="2750145" cy="2750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304202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540026"/>
            <a:ext cx="7772400" cy="1143000"/>
          </a:xfrm>
        </p:spPr>
        <p:txBody>
          <a:bodyPr/>
          <a:lstStyle/>
          <a:p>
            <a:pPr eaLnBrk="1" hangingPunct="1">
              <a:defRPr/>
            </a:pPr>
            <a:r>
              <a:rPr lang="en-US" sz="3600" b="1" u="sng" dirty="0">
                <a:solidFill>
                  <a:schemeClr val="accent1">
                    <a:lumMod val="75000"/>
                  </a:schemeClr>
                </a:solidFill>
                <a:effectLst>
                  <a:outerShdw blurRad="38100" dist="38100" dir="2700000" algn="tl">
                    <a:srgbClr val="C0C0C0"/>
                  </a:outerShdw>
                </a:effectLst>
                <a:latin typeface="Tahoma" pitchFamily="34" charset="0"/>
              </a:rPr>
              <a:t>Variables que </a:t>
            </a:r>
            <a:r>
              <a:rPr lang="en-US" sz="3600" b="1" u="sng" dirty="0" err="1">
                <a:solidFill>
                  <a:schemeClr val="accent1">
                    <a:lumMod val="75000"/>
                  </a:schemeClr>
                </a:solidFill>
                <a:effectLst>
                  <a:outerShdw blurRad="38100" dist="38100" dir="2700000" algn="tl">
                    <a:srgbClr val="C0C0C0"/>
                  </a:outerShdw>
                </a:effectLst>
                <a:latin typeface="Tahoma" pitchFamily="34" charset="0"/>
              </a:rPr>
              <a:t>determinan</a:t>
            </a:r>
            <a:br>
              <a:rPr lang="en-US" sz="3600" b="1" u="sng" dirty="0">
                <a:solidFill>
                  <a:schemeClr val="accent1">
                    <a:lumMod val="75000"/>
                  </a:schemeClr>
                </a:solidFill>
                <a:effectLst>
                  <a:outerShdw blurRad="38100" dist="38100" dir="2700000" algn="tl">
                    <a:srgbClr val="C0C0C0"/>
                  </a:outerShdw>
                </a:effectLst>
                <a:latin typeface="Tahoma" pitchFamily="34" charset="0"/>
              </a:rPr>
            </a:br>
            <a:r>
              <a:rPr lang="en-US" sz="3600" b="1" u="sng" dirty="0">
                <a:solidFill>
                  <a:schemeClr val="accent1">
                    <a:lumMod val="75000"/>
                  </a:schemeClr>
                </a:solidFill>
                <a:effectLst>
                  <a:outerShdw blurRad="38100" dist="38100" dir="2700000" algn="tl">
                    <a:srgbClr val="C0C0C0"/>
                  </a:outerShdw>
                </a:effectLst>
                <a:latin typeface="Tahoma" pitchFamily="34" charset="0"/>
              </a:rPr>
              <a:t>el </a:t>
            </a:r>
            <a:r>
              <a:rPr lang="en-US" sz="3600" b="1" u="sng" dirty="0" err="1">
                <a:solidFill>
                  <a:schemeClr val="accent1">
                    <a:lumMod val="75000"/>
                  </a:schemeClr>
                </a:solidFill>
                <a:effectLst>
                  <a:outerShdw blurRad="38100" dist="38100" dir="2700000" algn="tl">
                    <a:srgbClr val="C0C0C0"/>
                  </a:outerShdw>
                </a:effectLst>
                <a:latin typeface="Tahoma" pitchFamily="34" charset="0"/>
              </a:rPr>
              <a:t>tamaño</a:t>
            </a:r>
            <a:r>
              <a:rPr lang="en-US" sz="3600" b="1" u="sng" dirty="0">
                <a:solidFill>
                  <a:schemeClr val="accent1">
                    <a:lumMod val="75000"/>
                  </a:schemeClr>
                </a:solidFill>
                <a:effectLst>
                  <a:outerShdw blurRad="38100" dist="38100" dir="2700000" algn="tl">
                    <a:srgbClr val="C0C0C0"/>
                  </a:outerShdw>
                </a:effectLst>
                <a:latin typeface="Tahoma" pitchFamily="34" charset="0"/>
              </a:rPr>
              <a:t> del  </a:t>
            </a:r>
            <a:r>
              <a:rPr lang="en-US" sz="3600" b="1" u="sng" dirty="0" err="1">
                <a:solidFill>
                  <a:schemeClr val="accent1">
                    <a:lumMod val="75000"/>
                  </a:schemeClr>
                </a:solidFill>
                <a:effectLst>
                  <a:outerShdw blurRad="38100" dist="38100" dir="2700000" algn="tl">
                    <a:srgbClr val="C0C0C0"/>
                  </a:outerShdw>
                </a:effectLst>
                <a:latin typeface="Tahoma" pitchFamily="34" charset="0"/>
              </a:rPr>
              <a:t>inventario</a:t>
            </a:r>
            <a:endParaRPr lang="es-ES" sz="3600" b="1" u="sng" dirty="0">
              <a:solidFill>
                <a:schemeClr val="accent1">
                  <a:lumMod val="75000"/>
                </a:schemeClr>
              </a:solidFill>
              <a:effectLst>
                <a:outerShdw blurRad="38100" dist="38100" dir="2700000" algn="tl">
                  <a:srgbClr val="C0C0C0"/>
                </a:outerShdw>
              </a:effectLst>
              <a:latin typeface="Tahoma" pitchFamily="34" charset="0"/>
            </a:endParaRPr>
          </a:p>
        </p:txBody>
      </p:sp>
      <p:sp>
        <p:nvSpPr>
          <p:cNvPr id="33796" name="Text Box 3"/>
          <p:cNvSpPr txBox="1">
            <a:spLocks noChangeArrowheads="1"/>
          </p:cNvSpPr>
          <p:nvPr/>
        </p:nvSpPr>
        <p:spPr bwMode="auto">
          <a:xfrm>
            <a:off x="609600" y="2101711"/>
            <a:ext cx="79248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514350" indent="-514350" eaLnBrk="1" hangingPunct="1">
              <a:buFont typeface="+mj-lt"/>
              <a:buAutoNum type="arabicPeriod"/>
            </a:pPr>
            <a:r>
              <a:rPr lang="en-US" altLang="es-MX" sz="2800" dirty="0">
                <a:latin typeface="Tahoma" panose="020B0604030504040204" pitchFamily="34" charset="0"/>
              </a:rPr>
              <a:t>La </a:t>
            </a:r>
            <a:r>
              <a:rPr lang="en-US" altLang="es-MX" sz="2800" dirty="0" err="1">
                <a:latin typeface="Tahoma" panose="020B0604030504040204" pitchFamily="34" charset="0"/>
              </a:rPr>
              <a:t>demanda</a:t>
            </a:r>
            <a:r>
              <a:rPr lang="en-US" altLang="es-MX" sz="2800" dirty="0">
                <a:latin typeface="Tahoma" panose="020B0604030504040204" pitchFamily="34" charset="0"/>
              </a:rPr>
              <a:t>.</a:t>
            </a:r>
          </a:p>
          <a:p>
            <a:pPr marL="514350" indent="-514350" eaLnBrk="1" hangingPunct="1">
              <a:buFont typeface="+mj-lt"/>
              <a:buAutoNum type="arabicPeriod"/>
            </a:pPr>
            <a:r>
              <a:rPr lang="en-US" altLang="es-MX" sz="2800" dirty="0">
                <a:latin typeface="Tahoma" panose="020B0604030504040204" pitchFamily="34" charset="0"/>
              </a:rPr>
              <a:t>El </a:t>
            </a:r>
            <a:r>
              <a:rPr lang="en-US" altLang="es-MX" sz="2800" dirty="0" err="1">
                <a:latin typeface="Tahoma" panose="020B0604030504040204" pitchFamily="34" charset="0"/>
              </a:rPr>
              <a:t>tiempo</a:t>
            </a:r>
            <a:r>
              <a:rPr lang="en-US" altLang="es-MX" sz="2800" dirty="0">
                <a:latin typeface="Tahoma" panose="020B0604030504040204" pitchFamily="34" charset="0"/>
              </a:rPr>
              <a:t> de </a:t>
            </a:r>
            <a:r>
              <a:rPr lang="en-US" altLang="es-MX" sz="2800" dirty="0" err="1">
                <a:latin typeface="Tahoma" panose="020B0604030504040204" pitchFamily="34" charset="0"/>
              </a:rPr>
              <a:t>entrega</a:t>
            </a:r>
            <a:r>
              <a:rPr lang="en-US" altLang="es-MX" sz="2800" dirty="0">
                <a:latin typeface="Tahoma" panose="020B0604030504040204" pitchFamily="34" charset="0"/>
              </a:rPr>
              <a:t>.</a:t>
            </a:r>
          </a:p>
          <a:p>
            <a:pPr marL="514350" indent="-514350" eaLnBrk="1" hangingPunct="1">
              <a:buFont typeface="+mj-lt"/>
              <a:buAutoNum type="arabicPeriod"/>
            </a:pPr>
            <a:r>
              <a:rPr lang="en-US" altLang="es-MX" sz="2800" dirty="0" err="1">
                <a:latin typeface="Tahoma" panose="020B0604030504040204" pitchFamily="34" charset="0"/>
              </a:rPr>
              <a:t>Nivel</a:t>
            </a:r>
            <a:r>
              <a:rPr lang="en-US" altLang="es-MX" sz="2800" dirty="0">
                <a:latin typeface="Tahoma" panose="020B0604030504040204" pitchFamily="34" charset="0"/>
              </a:rPr>
              <a:t> de </a:t>
            </a:r>
            <a:r>
              <a:rPr lang="en-US" altLang="es-MX" sz="2800" dirty="0" err="1">
                <a:latin typeface="Tahoma" panose="020B0604030504040204" pitchFamily="34" charset="0"/>
              </a:rPr>
              <a:t>servicio</a:t>
            </a:r>
            <a:r>
              <a:rPr lang="en-US" altLang="es-MX" sz="2800" dirty="0">
                <a:latin typeface="Tahoma" panose="020B0604030504040204" pitchFamily="34" charset="0"/>
              </a:rPr>
              <a:t> al </a:t>
            </a:r>
            <a:r>
              <a:rPr lang="en-US" altLang="es-MX" sz="2800" dirty="0" err="1">
                <a:latin typeface="Tahoma" panose="020B0604030504040204" pitchFamily="34" charset="0"/>
              </a:rPr>
              <a:t>cliente</a:t>
            </a:r>
            <a:endParaRPr lang="es-ES" altLang="es-MX" sz="5400" dirty="0">
              <a:latin typeface="Tahoma" panose="020B0604030504040204" pitchFamily="34" charset="0"/>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3860" y="3654797"/>
            <a:ext cx="5640123" cy="2590428"/>
          </a:xfrm>
          <a:prstGeom prst="rect">
            <a:avLst/>
          </a:prstGeom>
        </p:spPr>
      </p:pic>
    </p:spTree>
    <p:extLst>
      <p:ext uri="{BB962C8B-B14F-4D97-AF65-F5344CB8AC3E}">
        <p14:creationId xmlns:p14="http://schemas.microsoft.com/office/powerpoint/2010/main" val="2124432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heme/theme1.xml><?xml version="1.0" encoding="utf-8"?>
<a:theme xmlns:a="http://schemas.openxmlformats.org/drawingml/2006/main" name="Tema8">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extLst>
    <a:ext uri="{05A4C25C-085E-4340-85A3-A5531E510DB2}">
      <thm15:themeFamily xmlns:thm15="http://schemas.microsoft.com/office/thememl/2012/main" name="Tema8" id="{E1C4546B-7F4A-4104-93DC-C76C31A8DD0B}" vid="{B3F6F0FB-00A6-4F4E-A101-572AF1487D4F}"/>
    </a:ext>
  </a:ext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Distintivo">
  <a:themeElements>
    <a:clrScheme name="Distintivo">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Distintivo">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stintivo">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3410</Words>
  <Application>Microsoft Office PowerPoint</Application>
  <PresentationFormat>Presentación en pantalla (4:3)</PresentationFormat>
  <Paragraphs>433</Paragraphs>
  <Slides>58</Slides>
  <Notes>23</Notes>
  <HiddenSlides>0</HiddenSlides>
  <MMClips>0</MMClips>
  <ScaleCrop>false</ScaleCrop>
  <HeadingPairs>
    <vt:vector size="8" baseType="variant">
      <vt:variant>
        <vt:lpstr>Fuentes usadas</vt:lpstr>
      </vt:variant>
      <vt:variant>
        <vt:i4>16</vt:i4>
      </vt:variant>
      <vt:variant>
        <vt:lpstr>Tema</vt:lpstr>
      </vt:variant>
      <vt:variant>
        <vt:i4>3</vt:i4>
      </vt:variant>
      <vt:variant>
        <vt:lpstr>Servidores OLE incrustados</vt:lpstr>
      </vt:variant>
      <vt:variant>
        <vt:i4>2</vt:i4>
      </vt:variant>
      <vt:variant>
        <vt:lpstr>Títulos de diapositiva</vt:lpstr>
      </vt:variant>
      <vt:variant>
        <vt:i4>58</vt:i4>
      </vt:variant>
    </vt:vector>
  </HeadingPairs>
  <TitlesOfParts>
    <vt:vector size="79" baseType="lpstr">
      <vt:lpstr>Arial</vt:lpstr>
      <vt:lpstr>Arial</vt:lpstr>
      <vt:lpstr>Arial Narrow</vt:lpstr>
      <vt:lpstr>Calibri</vt:lpstr>
      <vt:lpstr>Courier New</vt:lpstr>
      <vt:lpstr>Dosis</vt:lpstr>
      <vt:lpstr>Garamond</vt:lpstr>
      <vt:lpstr>Gill Sans MT</vt:lpstr>
      <vt:lpstr>Impact</vt:lpstr>
      <vt:lpstr>Lato</vt:lpstr>
      <vt:lpstr>Tahoma</vt:lpstr>
      <vt:lpstr>Times</vt:lpstr>
      <vt:lpstr>Times New Roman</vt:lpstr>
      <vt:lpstr>Verdana</vt:lpstr>
      <vt:lpstr>Verdana Ref</vt:lpstr>
      <vt:lpstr>Wingdings</vt:lpstr>
      <vt:lpstr>Tema8</vt:lpstr>
      <vt:lpstr>White with Courier font for code slides</vt:lpstr>
      <vt:lpstr>Distintivo</vt:lpstr>
      <vt:lpstr>Ecuación</vt:lpstr>
      <vt:lpstr>Microsoft Equation 3.0</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Administración de inventarios  </vt:lpstr>
      <vt:lpstr>Variables que determinan el tamaño del  inventario</vt:lpstr>
      <vt:lpstr>Presentación de PowerPoint</vt:lpstr>
      <vt:lpstr>Presentación de PowerPoint</vt:lpstr>
      <vt:lpstr>Presentación de PowerPoint</vt:lpstr>
      <vt:lpstr>RAZONES PARA MANTENER UN INVENTARIO</vt:lpstr>
      <vt:lpstr>PROPÓSITOS DEL INVENTARIO</vt:lpstr>
      <vt:lpstr>OBJETIVO DE LOS INVENTARIOS</vt:lpstr>
      <vt:lpstr>Presentación de PowerPoint</vt:lpstr>
      <vt:lpstr>Presentación de PowerPoint</vt:lpstr>
      <vt:lpstr>Presentación de PowerPoint</vt:lpstr>
      <vt:lpstr>Presentación de PowerPoint</vt:lpstr>
      <vt:lpstr>Presentación de PowerPoint</vt:lpstr>
      <vt:lpstr>Presentación de PowerPoint</vt:lpstr>
      <vt:lpstr>Los inventarios se clasifican como A, B o C en función de su trascendencia dentro del inventario. Así: </vt:lpstr>
      <vt:lpstr>Clasificación ABC</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CANTIDAD ÓPTIMA DE PEDIDO (MODELO EOQ)</vt:lpstr>
      <vt:lpstr>PRECEPTOS PARA EL EOQ</vt:lpstr>
      <vt:lpstr>PRECEPTOS PARA EL EOQ</vt:lpstr>
      <vt:lpstr>EOQ MODELO PARA LA ESTIMACIÓN DE LA CANTIDAD OPTIMA DE PEDIDO</vt:lpstr>
      <vt:lpstr>FORMULAS PARA LA ESTIMACIÓN DEL EOQ</vt:lpstr>
      <vt:lpstr>DERIVACIÓN DEL EOQ</vt:lpstr>
      <vt:lpstr>EOQ EJEMPLO</vt:lpstr>
      <vt:lpstr>SOLUCIÓN DEL EJEMPLO</vt:lpstr>
      <vt:lpstr>Presentación de PowerPoint</vt:lpstr>
      <vt:lpstr>EJERCICIO</vt:lpstr>
      <vt:lpstr>SOLUCIÓN DEL EJERCICIO</vt:lpstr>
      <vt:lpstr>Presentación de PowerPoint</vt:lpstr>
      <vt:lpstr>EJERCICIO NO. 2</vt:lpstr>
      <vt:lpstr>SOLUCIÓN DEL EJERCICIO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Preguntas y comentarios</vt:lpstr>
      <vt:lpstr>REFERENCIAS BIBLIOGRÁFICAS </vt:lpstr>
      <vt:lpstr>REFERENCIAS BIBLIOGRÁFICAS </vt:lpstr>
      <vt:lpstr>Guion explicativo </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Diana Ruiz</dc:creator>
  <cp:lastModifiedBy>Diana Ruiz</cp:lastModifiedBy>
  <cp:revision>8</cp:revision>
  <dcterms:created xsi:type="dcterms:W3CDTF">2019-10-01T04:14:41Z</dcterms:created>
  <dcterms:modified xsi:type="dcterms:W3CDTF">2019-10-01T04:23:56Z</dcterms:modified>
</cp:coreProperties>
</file>