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3" r:id="rId2"/>
    <p:sldId id="325" r:id="rId3"/>
    <p:sldId id="304" r:id="rId4"/>
    <p:sldId id="326" r:id="rId5"/>
    <p:sldId id="302" r:id="rId6"/>
    <p:sldId id="301" r:id="rId7"/>
    <p:sldId id="309" r:id="rId8"/>
    <p:sldId id="303" r:id="rId9"/>
    <p:sldId id="306" r:id="rId10"/>
    <p:sldId id="314" r:id="rId11"/>
    <p:sldId id="311" r:id="rId12"/>
    <p:sldId id="307" r:id="rId13"/>
    <p:sldId id="315" r:id="rId14"/>
    <p:sldId id="308" r:id="rId15"/>
    <p:sldId id="316" r:id="rId16"/>
    <p:sldId id="310" r:id="rId17"/>
    <p:sldId id="317" r:id="rId18"/>
    <p:sldId id="349" r:id="rId19"/>
    <p:sldId id="318" r:id="rId20"/>
    <p:sldId id="319" r:id="rId21"/>
    <p:sldId id="320" r:id="rId22"/>
    <p:sldId id="331" r:id="rId23"/>
    <p:sldId id="332" r:id="rId24"/>
    <p:sldId id="334" r:id="rId25"/>
    <p:sldId id="342" r:id="rId26"/>
    <p:sldId id="336" r:id="rId27"/>
    <p:sldId id="337" r:id="rId28"/>
    <p:sldId id="338" r:id="rId29"/>
    <p:sldId id="344" r:id="rId30"/>
    <p:sldId id="345" r:id="rId31"/>
    <p:sldId id="346" r:id="rId32"/>
    <p:sldId id="347" r:id="rId33"/>
    <p:sldId id="348" r:id="rId34"/>
    <p:sldId id="350" r:id="rId35"/>
    <p:sldId id="340" r:id="rId36"/>
    <p:sldId id="313" r:id="rId37"/>
    <p:sldId id="31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3300"/>
    <a:srgbClr val="FF9933"/>
    <a:srgbClr val="A50021"/>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485" autoAdjust="0"/>
    <p:restoredTop sz="94660"/>
  </p:normalViewPr>
  <p:slideViewPr>
    <p:cSldViewPr snapToGrid="0" snapToObjects="1">
      <p:cViewPr varScale="1">
        <p:scale>
          <a:sx n="62" d="100"/>
          <a:sy n="62" d="100"/>
        </p:scale>
        <p:origin x="1230" y="36"/>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21C979-13F2-4E64-86A1-908D4E82E5E4}" type="doc">
      <dgm:prSet loTypeId="urn:microsoft.com/office/officeart/2009/layout/CircleArrowProcess" loCatId="cycle" qsTypeId="urn:microsoft.com/office/officeart/2005/8/quickstyle/simple1" qsCatId="simple" csTypeId="urn:microsoft.com/office/officeart/2005/8/colors/colorful1" csCatId="colorful" phldr="1"/>
      <dgm:spPr/>
      <dgm:t>
        <a:bodyPr/>
        <a:lstStyle/>
        <a:p>
          <a:endParaRPr lang="es-ES"/>
        </a:p>
      </dgm:t>
    </dgm:pt>
    <dgm:pt modelId="{A8930740-6EC3-4A0A-94F5-8C6EA0EF0141}">
      <dgm:prSet phldrT="[Texto]"/>
      <dgm:spPr/>
      <dgm:t>
        <a:bodyPr/>
        <a:lstStyle/>
        <a:p>
          <a:r>
            <a:rPr lang="es-ES" dirty="0" smtClean="0"/>
            <a:t>sintaxis</a:t>
          </a:r>
          <a:endParaRPr lang="es-ES" dirty="0"/>
        </a:p>
      </dgm:t>
    </dgm:pt>
    <dgm:pt modelId="{50FAA520-581B-42E1-A06A-BB4241B25068}" type="parTrans" cxnId="{785F5E2A-2968-4A91-8BC4-CF3B693233EA}">
      <dgm:prSet/>
      <dgm:spPr/>
      <dgm:t>
        <a:bodyPr/>
        <a:lstStyle/>
        <a:p>
          <a:endParaRPr lang="es-ES"/>
        </a:p>
      </dgm:t>
    </dgm:pt>
    <dgm:pt modelId="{DA52E320-858C-4A2E-A3EB-735CB1495552}" type="sibTrans" cxnId="{785F5E2A-2968-4A91-8BC4-CF3B693233EA}">
      <dgm:prSet/>
      <dgm:spPr/>
      <dgm:t>
        <a:bodyPr/>
        <a:lstStyle/>
        <a:p>
          <a:endParaRPr lang="es-ES"/>
        </a:p>
      </dgm:t>
    </dgm:pt>
    <dgm:pt modelId="{88349157-1002-4AC5-962D-9CA1D969D6AF}">
      <dgm:prSet phldrT="[Texto]"/>
      <dgm:spPr/>
      <dgm:t>
        <a:bodyPr/>
        <a:lstStyle/>
        <a:p>
          <a:r>
            <a:rPr lang="es-ES" dirty="0" smtClean="0"/>
            <a:t>semántica</a:t>
          </a:r>
          <a:endParaRPr lang="es-ES" dirty="0"/>
        </a:p>
      </dgm:t>
    </dgm:pt>
    <dgm:pt modelId="{06F23BC5-D602-4E78-9B1F-1B9A8315F9A3}" type="parTrans" cxnId="{C3B2E45C-7082-4950-8081-EBA1203DEE34}">
      <dgm:prSet/>
      <dgm:spPr/>
      <dgm:t>
        <a:bodyPr/>
        <a:lstStyle/>
        <a:p>
          <a:endParaRPr lang="es-ES"/>
        </a:p>
      </dgm:t>
    </dgm:pt>
    <dgm:pt modelId="{43232170-EF5A-4EB2-941E-D7666D14E9EC}" type="sibTrans" cxnId="{C3B2E45C-7082-4950-8081-EBA1203DEE34}">
      <dgm:prSet/>
      <dgm:spPr/>
      <dgm:t>
        <a:bodyPr/>
        <a:lstStyle/>
        <a:p>
          <a:endParaRPr lang="es-ES"/>
        </a:p>
      </dgm:t>
    </dgm:pt>
    <dgm:pt modelId="{1AD1D6A5-5C55-4BCB-BDBE-2FD19FF19EBB}">
      <dgm:prSet phldrT="[Texto]"/>
      <dgm:spPr/>
      <dgm:t>
        <a:bodyPr/>
        <a:lstStyle/>
        <a:p>
          <a:r>
            <a:rPr lang="es-ES" dirty="0" smtClean="0"/>
            <a:t>pragmática</a:t>
          </a:r>
          <a:endParaRPr lang="es-ES" dirty="0"/>
        </a:p>
      </dgm:t>
    </dgm:pt>
    <dgm:pt modelId="{DC4CE482-CE98-4CC5-AD19-650D86B33527}" type="parTrans" cxnId="{37AF489A-1082-4949-B216-9193A542890D}">
      <dgm:prSet/>
      <dgm:spPr/>
      <dgm:t>
        <a:bodyPr/>
        <a:lstStyle/>
        <a:p>
          <a:endParaRPr lang="es-ES"/>
        </a:p>
      </dgm:t>
    </dgm:pt>
    <dgm:pt modelId="{414AE342-D23D-44BB-92FF-8525C2779B5F}" type="sibTrans" cxnId="{37AF489A-1082-4949-B216-9193A542890D}">
      <dgm:prSet/>
      <dgm:spPr/>
      <dgm:t>
        <a:bodyPr/>
        <a:lstStyle/>
        <a:p>
          <a:endParaRPr lang="es-ES"/>
        </a:p>
      </dgm:t>
    </dgm:pt>
    <dgm:pt modelId="{3FF83F80-ECB1-449F-9A10-BC0859A17CD5}" type="pres">
      <dgm:prSet presAssocID="{BE21C979-13F2-4E64-86A1-908D4E82E5E4}" presName="Name0" presStyleCnt="0">
        <dgm:presLayoutVars>
          <dgm:chMax val="7"/>
          <dgm:chPref val="7"/>
          <dgm:dir/>
          <dgm:animLvl val="lvl"/>
        </dgm:presLayoutVars>
      </dgm:prSet>
      <dgm:spPr/>
      <dgm:t>
        <a:bodyPr/>
        <a:lstStyle/>
        <a:p>
          <a:endParaRPr lang="es-MX"/>
        </a:p>
      </dgm:t>
    </dgm:pt>
    <dgm:pt modelId="{07A99752-86DE-45B0-B926-B703D56BC828}" type="pres">
      <dgm:prSet presAssocID="{A8930740-6EC3-4A0A-94F5-8C6EA0EF0141}" presName="Accent1" presStyleCnt="0"/>
      <dgm:spPr/>
    </dgm:pt>
    <dgm:pt modelId="{D4B5164D-FA1B-46CF-9F48-6109CE9528CC}" type="pres">
      <dgm:prSet presAssocID="{A8930740-6EC3-4A0A-94F5-8C6EA0EF0141}" presName="Accent" presStyleLbl="node1" presStyleIdx="0" presStyleCnt="3" custLinFactNeighborY="-4532"/>
      <dgm:spPr/>
    </dgm:pt>
    <dgm:pt modelId="{D118D504-0AFB-43EB-AC9B-C1376DCF8BE3}" type="pres">
      <dgm:prSet presAssocID="{A8930740-6EC3-4A0A-94F5-8C6EA0EF0141}" presName="Parent1" presStyleLbl="revTx" presStyleIdx="0" presStyleCnt="3" custScaleX="147636">
        <dgm:presLayoutVars>
          <dgm:chMax val="1"/>
          <dgm:chPref val="1"/>
          <dgm:bulletEnabled val="1"/>
        </dgm:presLayoutVars>
      </dgm:prSet>
      <dgm:spPr/>
      <dgm:t>
        <a:bodyPr/>
        <a:lstStyle/>
        <a:p>
          <a:endParaRPr lang="es-MX"/>
        </a:p>
      </dgm:t>
    </dgm:pt>
    <dgm:pt modelId="{F255F609-D154-4B51-B892-D0AE3E89F5C4}" type="pres">
      <dgm:prSet presAssocID="{88349157-1002-4AC5-962D-9CA1D969D6AF}" presName="Accent2" presStyleCnt="0"/>
      <dgm:spPr/>
    </dgm:pt>
    <dgm:pt modelId="{FC33CC48-F859-4C65-99DB-7A92A8AD4F2D}" type="pres">
      <dgm:prSet presAssocID="{88349157-1002-4AC5-962D-9CA1D969D6AF}" presName="Accent" presStyleLbl="node1" presStyleIdx="1" presStyleCnt="3"/>
      <dgm:spPr/>
    </dgm:pt>
    <dgm:pt modelId="{6CDC70C7-76F8-4B47-B012-DE6FF071153C}" type="pres">
      <dgm:prSet presAssocID="{88349157-1002-4AC5-962D-9CA1D969D6AF}" presName="Parent2" presStyleLbl="revTx" presStyleIdx="1" presStyleCnt="3" custScaleX="185569">
        <dgm:presLayoutVars>
          <dgm:chMax val="1"/>
          <dgm:chPref val="1"/>
          <dgm:bulletEnabled val="1"/>
        </dgm:presLayoutVars>
      </dgm:prSet>
      <dgm:spPr/>
      <dgm:t>
        <a:bodyPr/>
        <a:lstStyle/>
        <a:p>
          <a:endParaRPr lang="es-MX"/>
        </a:p>
      </dgm:t>
    </dgm:pt>
    <dgm:pt modelId="{25EEE169-2B5B-41A1-8DCE-4498B9716C52}" type="pres">
      <dgm:prSet presAssocID="{1AD1D6A5-5C55-4BCB-BDBE-2FD19FF19EBB}" presName="Accent3" presStyleCnt="0"/>
      <dgm:spPr/>
    </dgm:pt>
    <dgm:pt modelId="{E6AD7359-8F52-4951-BE7F-A3461175CF14}" type="pres">
      <dgm:prSet presAssocID="{1AD1D6A5-5C55-4BCB-BDBE-2FD19FF19EBB}" presName="Accent" presStyleLbl="node1" presStyleIdx="2" presStyleCnt="3"/>
      <dgm:spPr/>
    </dgm:pt>
    <dgm:pt modelId="{4C959AFD-0EAF-4982-8D6C-1AEAEFEABCA1}" type="pres">
      <dgm:prSet presAssocID="{1AD1D6A5-5C55-4BCB-BDBE-2FD19FF19EBB}" presName="Parent3" presStyleLbl="revTx" presStyleIdx="2" presStyleCnt="3" custScaleX="144358">
        <dgm:presLayoutVars>
          <dgm:chMax val="1"/>
          <dgm:chPref val="1"/>
          <dgm:bulletEnabled val="1"/>
        </dgm:presLayoutVars>
      </dgm:prSet>
      <dgm:spPr/>
      <dgm:t>
        <a:bodyPr/>
        <a:lstStyle/>
        <a:p>
          <a:endParaRPr lang="es-MX"/>
        </a:p>
      </dgm:t>
    </dgm:pt>
  </dgm:ptLst>
  <dgm:cxnLst>
    <dgm:cxn modelId="{96D2AEC5-E107-4F0B-BACE-3BEDFFAA9149}" type="presOf" srcId="{A8930740-6EC3-4A0A-94F5-8C6EA0EF0141}" destId="{D118D504-0AFB-43EB-AC9B-C1376DCF8BE3}" srcOrd="0" destOrd="0" presId="urn:microsoft.com/office/officeart/2009/layout/CircleArrowProcess"/>
    <dgm:cxn modelId="{785F5E2A-2968-4A91-8BC4-CF3B693233EA}" srcId="{BE21C979-13F2-4E64-86A1-908D4E82E5E4}" destId="{A8930740-6EC3-4A0A-94F5-8C6EA0EF0141}" srcOrd="0" destOrd="0" parTransId="{50FAA520-581B-42E1-A06A-BB4241B25068}" sibTransId="{DA52E320-858C-4A2E-A3EB-735CB1495552}"/>
    <dgm:cxn modelId="{C99ABAFF-B008-4152-B75D-F8914A63DEA1}" type="presOf" srcId="{1AD1D6A5-5C55-4BCB-BDBE-2FD19FF19EBB}" destId="{4C959AFD-0EAF-4982-8D6C-1AEAEFEABCA1}" srcOrd="0" destOrd="0" presId="urn:microsoft.com/office/officeart/2009/layout/CircleArrowProcess"/>
    <dgm:cxn modelId="{A98EA736-4C4A-498A-A4CA-739BEC72C29B}" type="presOf" srcId="{88349157-1002-4AC5-962D-9CA1D969D6AF}" destId="{6CDC70C7-76F8-4B47-B012-DE6FF071153C}" srcOrd="0" destOrd="0" presId="urn:microsoft.com/office/officeart/2009/layout/CircleArrowProcess"/>
    <dgm:cxn modelId="{37AF489A-1082-4949-B216-9193A542890D}" srcId="{BE21C979-13F2-4E64-86A1-908D4E82E5E4}" destId="{1AD1D6A5-5C55-4BCB-BDBE-2FD19FF19EBB}" srcOrd="2" destOrd="0" parTransId="{DC4CE482-CE98-4CC5-AD19-650D86B33527}" sibTransId="{414AE342-D23D-44BB-92FF-8525C2779B5F}"/>
    <dgm:cxn modelId="{381490F8-EF4A-4AC1-ADAF-10D372426F59}" type="presOf" srcId="{BE21C979-13F2-4E64-86A1-908D4E82E5E4}" destId="{3FF83F80-ECB1-449F-9A10-BC0859A17CD5}" srcOrd="0" destOrd="0" presId="urn:microsoft.com/office/officeart/2009/layout/CircleArrowProcess"/>
    <dgm:cxn modelId="{C3B2E45C-7082-4950-8081-EBA1203DEE34}" srcId="{BE21C979-13F2-4E64-86A1-908D4E82E5E4}" destId="{88349157-1002-4AC5-962D-9CA1D969D6AF}" srcOrd="1" destOrd="0" parTransId="{06F23BC5-D602-4E78-9B1F-1B9A8315F9A3}" sibTransId="{43232170-EF5A-4EB2-941E-D7666D14E9EC}"/>
    <dgm:cxn modelId="{F48FDB9B-3313-48A6-B3E6-E856BA7094C0}" type="presParOf" srcId="{3FF83F80-ECB1-449F-9A10-BC0859A17CD5}" destId="{07A99752-86DE-45B0-B926-B703D56BC828}" srcOrd="0" destOrd="0" presId="urn:microsoft.com/office/officeart/2009/layout/CircleArrowProcess"/>
    <dgm:cxn modelId="{11A8D88B-C422-41FF-9DFC-A6AA26769168}" type="presParOf" srcId="{07A99752-86DE-45B0-B926-B703D56BC828}" destId="{D4B5164D-FA1B-46CF-9F48-6109CE9528CC}" srcOrd="0" destOrd="0" presId="urn:microsoft.com/office/officeart/2009/layout/CircleArrowProcess"/>
    <dgm:cxn modelId="{424AC0FA-8294-40BB-B970-BBD1EB399068}" type="presParOf" srcId="{3FF83F80-ECB1-449F-9A10-BC0859A17CD5}" destId="{D118D504-0AFB-43EB-AC9B-C1376DCF8BE3}" srcOrd="1" destOrd="0" presId="urn:microsoft.com/office/officeart/2009/layout/CircleArrowProcess"/>
    <dgm:cxn modelId="{B5C7DD5B-4174-4184-8C7A-B7B00162A6CA}" type="presParOf" srcId="{3FF83F80-ECB1-449F-9A10-BC0859A17CD5}" destId="{F255F609-D154-4B51-B892-D0AE3E89F5C4}" srcOrd="2" destOrd="0" presId="urn:microsoft.com/office/officeart/2009/layout/CircleArrowProcess"/>
    <dgm:cxn modelId="{9ED37891-8B3A-412D-9803-9C2E5297D152}" type="presParOf" srcId="{F255F609-D154-4B51-B892-D0AE3E89F5C4}" destId="{FC33CC48-F859-4C65-99DB-7A92A8AD4F2D}" srcOrd="0" destOrd="0" presId="urn:microsoft.com/office/officeart/2009/layout/CircleArrowProcess"/>
    <dgm:cxn modelId="{ABF2FEFA-F683-49E0-ACDB-E2B7423F021B}" type="presParOf" srcId="{3FF83F80-ECB1-449F-9A10-BC0859A17CD5}" destId="{6CDC70C7-76F8-4B47-B012-DE6FF071153C}" srcOrd="3" destOrd="0" presId="urn:microsoft.com/office/officeart/2009/layout/CircleArrowProcess"/>
    <dgm:cxn modelId="{5F0F8216-5B38-4401-B485-41E8A130F596}" type="presParOf" srcId="{3FF83F80-ECB1-449F-9A10-BC0859A17CD5}" destId="{25EEE169-2B5B-41A1-8DCE-4498B9716C52}" srcOrd="4" destOrd="0" presId="urn:microsoft.com/office/officeart/2009/layout/CircleArrowProcess"/>
    <dgm:cxn modelId="{829FBC89-150B-4E9B-AE0E-A82E073C38C1}" type="presParOf" srcId="{25EEE169-2B5B-41A1-8DCE-4498B9716C52}" destId="{E6AD7359-8F52-4951-BE7F-A3461175CF14}" srcOrd="0" destOrd="0" presId="urn:microsoft.com/office/officeart/2009/layout/CircleArrowProcess"/>
    <dgm:cxn modelId="{14CEEEFF-CE99-4AC3-A03E-19B5C69CE85C}" type="presParOf" srcId="{3FF83F80-ECB1-449F-9A10-BC0859A17CD5}" destId="{4C959AFD-0EAF-4982-8D6C-1AEAEFEABCA1}"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ACDF28-C1CA-4362-BD32-0A2B4E0662A7}" type="doc">
      <dgm:prSet loTypeId="urn:microsoft.com/office/officeart/2008/layout/RadialCluster" loCatId="relationship" qsTypeId="urn:microsoft.com/office/officeart/2005/8/quickstyle/simple1" qsCatId="simple" csTypeId="urn:microsoft.com/office/officeart/2005/8/colors/colorful1" csCatId="colorful" phldr="1"/>
      <dgm:spPr/>
      <dgm:t>
        <a:bodyPr/>
        <a:lstStyle/>
        <a:p>
          <a:endParaRPr lang="es-MX"/>
        </a:p>
      </dgm:t>
    </dgm:pt>
    <dgm:pt modelId="{DB6A8A42-B207-4735-B729-13C5F758E684}">
      <dgm:prSet phldrT="[Texto]"/>
      <dgm:spPr/>
      <dgm:t>
        <a:bodyPr/>
        <a:lstStyle/>
        <a:p>
          <a:r>
            <a:rPr lang="es-MX" dirty="0" smtClean="0"/>
            <a:t>Signo </a:t>
          </a:r>
          <a:endParaRPr lang="es-MX" dirty="0"/>
        </a:p>
      </dgm:t>
    </dgm:pt>
    <dgm:pt modelId="{1A8FD759-E84F-4135-926B-39FC45A7F148}" type="parTrans" cxnId="{8A5A8FC9-2E3B-4820-8F11-C35E708E672C}">
      <dgm:prSet/>
      <dgm:spPr/>
      <dgm:t>
        <a:bodyPr/>
        <a:lstStyle/>
        <a:p>
          <a:endParaRPr lang="es-MX"/>
        </a:p>
      </dgm:t>
    </dgm:pt>
    <dgm:pt modelId="{59688AC6-80E6-4666-8D86-453AEDF13B1E}" type="sibTrans" cxnId="{8A5A8FC9-2E3B-4820-8F11-C35E708E672C}">
      <dgm:prSet/>
      <dgm:spPr/>
      <dgm:t>
        <a:bodyPr/>
        <a:lstStyle/>
        <a:p>
          <a:endParaRPr lang="es-MX"/>
        </a:p>
      </dgm:t>
    </dgm:pt>
    <dgm:pt modelId="{2639660D-D21F-41E5-9D11-430EC2FD049F}">
      <dgm:prSet phldrT="[Texto]"/>
      <dgm:spPr/>
      <dgm:t>
        <a:bodyPr/>
        <a:lstStyle/>
        <a:p>
          <a:r>
            <a:rPr lang="es-MX" dirty="0" err="1" smtClean="0"/>
            <a:t>designatum</a:t>
          </a:r>
          <a:endParaRPr lang="es-MX" dirty="0"/>
        </a:p>
      </dgm:t>
    </dgm:pt>
    <dgm:pt modelId="{82AE9F55-65B6-46EE-94C3-2C679052A4DB}" type="parTrans" cxnId="{DA83FB3C-3E37-4E9C-8E74-F402C84F40C4}">
      <dgm:prSet/>
      <dgm:spPr/>
      <dgm:t>
        <a:bodyPr/>
        <a:lstStyle/>
        <a:p>
          <a:endParaRPr lang="es-MX"/>
        </a:p>
      </dgm:t>
    </dgm:pt>
    <dgm:pt modelId="{FF0DD4A3-D819-4D55-BC68-8B6A9E2E63D8}" type="sibTrans" cxnId="{DA83FB3C-3E37-4E9C-8E74-F402C84F40C4}">
      <dgm:prSet/>
      <dgm:spPr/>
      <dgm:t>
        <a:bodyPr/>
        <a:lstStyle/>
        <a:p>
          <a:endParaRPr lang="es-MX"/>
        </a:p>
      </dgm:t>
    </dgm:pt>
    <dgm:pt modelId="{AD4636D1-3565-4980-9206-447E62E0ED0E}">
      <dgm:prSet phldrT="[Texto]"/>
      <dgm:spPr>
        <a:solidFill>
          <a:srgbClr val="FF0000"/>
        </a:solidFill>
      </dgm:spPr>
      <dgm:t>
        <a:bodyPr/>
        <a:lstStyle/>
        <a:p>
          <a:r>
            <a:rPr lang="es-MX" dirty="0" smtClean="0"/>
            <a:t>interpretante</a:t>
          </a:r>
          <a:endParaRPr lang="es-MX" dirty="0"/>
        </a:p>
      </dgm:t>
    </dgm:pt>
    <dgm:pt modelId="{5576C5C8-56D0-4BDA-AA87-940A4F05EDFD}" type="parTrans" cxnId="{67799E29-41BB-4400-9D3B-CDFFF1DEBF98}">
      <dgm:prSet/>
      <dgm:spPr/>
      <dgm:t>
        <a:bodyPr/>
        <a:lstStyle/>
        <a:p>
          <a:endParaRPr lang="es-MX"/>
        </a:p>
      </dgm:t>
    </dgm:pt>
    <dgm:pt modelId="{09AD44B5-40AE-44B4-B0D3-B85AA30320AB}" type="sibTrans" cxnId="{67799E29-41BB-4400-9D3B-CDFFF1DEBF98}">
      <dgm:prSet/>
      <dgm:spPr/>
      <dgm:t>
        <a:bodyPr/>
        <a:lstStyle/>
        <a:p>
          <a:endParaRPr lang="es-MX"/>
        </a:p>
      </dgm:t>
    </dgm:pt>
    <dgm:pt modelId="{03FDE558-E919-465C-95CB-09BE77BDF64C}">
      <dgm:prSet phldrT="[Texto]"/>
      <dgm:spPr/>
      <dgm:t>
        <a:bodyPr/>
        <a:lstStyle/>
        <a:p>
          <a:r>
            <a:rPr lang="es-MX" dirty="0" smtClean="0"/>
            <a:t>intérprete</a:t>
          </a:r>
          <a:endParaRPr lang="es-MX" dirty="0"/>
        </a:p>
      </dgm:t>
    </dgm:pt>
    <dgm:pt modelId="{A9A16B4C-38D7-4607-8FCD-9514044122D0}" type="parTrans" cxnId="{5E98728F-FE04-455C-8155-28768B528C78}">
      <dgm:prSet/>
      <dgm:spPr/>
      <dgm:t>
        <a:bodyPr/>
        <a:lstStyle/>
        <a:p>
          <a:endParaRPr lang="es-MX"/>
        </a:p>
      </dgm:t>
    </dgm:pt>
    <dgm:pt modelId="{3E05E654-FE16-4AD9-8FB1-2647DC6A58DD}" type="sibTrans" cxnId="{5E98728F-FE04-455C-8155-28768B528C78}">
      <dgm:prSet/>
      <dgm:spPr/>
      <dgm:t>
        <a:bodyPr/>
        <a:lstStyle/>
        <a:p>
          <a:endParaRPr lang="es-MX"/>
        </a:p>
      </dgm:t>
    </dgm:pt>
    <dgm:pt modelId="{94070C1E-0C11-4BA8-B4E7-258CFEA441DD}" type="pres">
      <dgm:prSet presAssocID="{A9ACDF28-C1CA-4362-BD32-0A2B4E0662A7}" presName="Name0" presStyleCnt="0">
        <dgm:presLayoutVars>
          <dgm:chMax val="1"/>
          <dgm:chPref val="1"/>
          <dgm:dir/>
          <dgm:animOne val="branch"/>
          <dgm:animLvl val="lvl"/>
        </dgm:presLayoutVars>
      </dgm:prSet>
      <dgm:spPr/>
      <dgm:t>
        <a:bodyPr/>
        <a:lstStyle/>
        <a:p>
          <a:endParaRPr lang="es-MX"/>
        </a:p>
      </dgm:t>
    </dgm:pt>
    <dgm:pt modelId="{B4D327A6-F8BB-4E28-81A4-983BBFE62FA5}" type="pres">
      <dgm:prSet presAssocID="{DB6A8A42-B207-4735-B729-13C5F758E684}" presName="singleCycle" presStyleCnt="0"/>
      <dgm:spPr/>
    </dgm:pt>
    <dgm:pt modelId="{2DAC8983-E842-4AC4-ACA7-4C4A3B226889}" type="pres">
      <dgm:prSet presAssocID="{DB6A8A42-B207-4735-B729-13C5F758E684}" presName="singleCenter" presStyleLbl="node1" presStyleIdx="0" presStyleCnt="4">
        <dgm:presLayoutVars>
          <dgm:chMax val="7"/>
          <dgm:chPref val="7"/>
        </dgm:presLayoutVars>
      </dgm:prSet>
      <dgm:spPr/>
      <dgm:t>
        <a:bodyPr/>
        <a:lstStyle/>
        <a:p>
          <a:endParaRPr lang="es-MX"/>
        </a:p>
      </dgm:t>
    </dgm:pt>
    <dgm:pt modelId="{221F98E2-9EE5-4D24-AD27-0A4BD36CD4CA}" type="pres">
      <dgm:prSet presAssocID="{82AE9F55-65B6-46EE-94C3-2C679052A4DB}" presName="Name56" presStyleLbl="parChTrans1D2" presStyleIdx="0" presStyleCnt="3"/>
      <dgm:spPr/>
      <dgm:t>
        <a:bodyPr/>
        <a:lstStyle/>
        <a:p>
          <a:endParaRPr lang="es-MX"/>
        </a:p>
      </dgm:t>
    </dgm:pt>
    <dgm:pt modelId="{8594F441-1F6F-444A-AEE6-8CD1981D9AF1}" type="pres">
      <dgm:prSet presAssocID="{2639660D-D21F-41E5-9D11-430EC2FD049F}" presName="text0" presStyleLbl="node1" presStyleIdx="1" presStyleCnt="4" custRadScaleRad="100929" custRadScaleInc="-40">
        <dgm:presLayoutVars>
          <dgm:bulletEnabled val="1"/>
        </dgm:presLayoutVars>
      </dgm:prSet>
      <dgm:spPr/>
      <dgm:t>
        <a:bodyPr/>
        <a:lstStyle/>
        <a:p>
          <a:endParaRPr lang="es-MX"/>
        </a:p>
      </dgm:t>
    </dgm:pt>
    <dgm:pt modelId="{59B962ED-4E79-4CE3-B61B-0F1822357DB6}" type="pres">
      <dgm:prSet presAssocID="{5576C5C8-56D0-4BDA-AA87-940A4F05EDFD}" presName="Name56" presStyleLbl="parChTrans1D2" presStyleIdx="1" presStyleCnt="3"/>
      <dgm:spPr/>
      <dgm:t>
        <a:bodyPr/>
        <a:lstStyle/>
        <a:p>
          <a:endParaRPr lang="es-MX"/>
        </a:p>
      </dgm:t>
    </dgm:pt>
    <dgm:pt modelId="{3B6646F1-2995-48B1-8AF2-E9EE6C4114C6}" type="pres">
      <dgm:prSet presAssocID="{AD4636D1-3565-4980-9206-447E62E0ED0E}" presName="text0" presStyleLbl="node1" presStyleIdx="2" presStyleCnt="4">
        <dgm:presLayoutVars>
          <dgm:bulletEnabled val="1"/>
        </dgm:presLayoutVars>
      </dgm:prSet>
      <dgm:spPr/>
      <dgm:t>
        <a:bodyPr/>
        <a:lstStyle/>
        <a:p>
          <a:endParaRPr lang="es-MX"/>
        </a:p>
      </dgm:t>
    </dgm:pt>
    <dgm:pt modelId="{834953B5-EC4E-46C8-A763-E588B7DE0E20}" type="pres">
      <dgm:prSet presAssocID="{A9A16B4C-38D7-4607-8FCD-9514044122D0}" presName="Name56" presStyleLbl="parChTrans1D2" presStyleIdx="2" presStyleCnt="3"/>
      <dgm:spPr/>
      <dgm:t>
        <a:bodyPr/>
        <a:lstStyle/>
        <a:p>
          <a:endParaRPr lang="es-MX"/>
        </a:p>
      </dgm:t>
    </dgm:pt>
    <dgm:pt modelId="{3FAD4C41-1FD5-4CBA-BC95-3A1D306A1AE4}" type="pres">
      <dgm:prSet presAssocID="{03FDE558-E919-465C-95CB-09BE77BDF64C}" presName="text0" presStyleLbl="node1" presStyleIdx="3" presStyleCnt="4">
        <dgm:presLayoutVars>
          <dgm:bulletEnabled val="1"/>
        </dgm:presLayoutVars>
      </dgm:prSet>
      <dgm:spPr/>
      <dgm:t>
        <a:bodyPr/>
        <a:lstStyle/>
        <a:p>
          <a:endParaRPr lang="es-MX"/>
        </a:p>
      </dgm:t>
    </dgm:pt>
  </dgm:ptLst>
  <dgm:cxnLst>
    <dgm:cxn modelId="{8A5A8FC9-2E3B-4820-8F11-C35E708E672C}" srcId="{A9ACDF28-C1CA-4362-BD32-0A2B4E0662A7}" destId="{DB6A8A42-B207-4735-B729-13C5F758E684}" srcOrd="0" destOrd="0" parTransId="{1A8FD759-E84F-4135-926B-39FC45A7F148}" sibTransId="{59688AC6-80E6-4666-8D86-453AEDF13B1E}"/>
    <dgm:cxn modelId="{067986E0-8194-4114-AC2D-71BEE5D8163A}" type="presOf" srcId="{DB6A8A42-B207-4735-B729-13C5F758E684}" destId="{2DAC8983-E842-4AC4-ACA7-4C4A3B226889}" srcOrd="0" destOrd="0" presId="urn:microsoft.com/office/officeart/2008/layout/RadialCluster"/>
    <dgm:cxn modelId="{DA83FB3C-3E37-4E9C-8E74-F402C84F40C4}" srcId="{DB6A8A42-B207-4735-B729-13C5F758E684}" destId="{2639660D-D21F-41E5-9D11-430EC2FD049F}" srcOrd="0" destOrd="0" parTransId="{82AE9F55-65B6-46EE-94C3-2C679052A4DB}" sibTransId="{FF0DD4A3-D819-4D55-BC68-8B6A9E2E63D8}"/>
    <dgm:cxn modelId="{5E98728F-FE04-455C-8155-28768B528C78}" srcId="{DB6A8A42-B207-4735-B729-13C5F758E684}" destId="{03FDE558-E919-465C-95CB-09BE77BDF64C}" srcOrd="2" destOrd="0" parTransId="{A9A16B4C-38D7-4607-8FCD-9514044122D0}" sibTransId="{3E05E654-FE16-4AD9-8FB1-2647DC6A58DD}"/>
    <dgm:cxn modelId="{A7EAE433-62C8-4011-B28D-F00AC326FD89}" type="presOf" srcId="{A9A16B4C-38D7-4607-8FCD-9514044122D0}" destId="{834953B5-EC4E-46C8-A763-E588B7DE0E20}" srcOrd="0" destOrd="0" presId="urn:microsoft.com/office/officeart/2008/layout/RadialCluster"/>
    <dgm:cxn modelId="{67799E29-41BB-4400-9D3B-CDFFF1DEBF98}" srcId="{DB6A8A42-B207-4735-B729-13C5F758E684}" destId="{AD4636D1-3565-4980-9206-447E62E0ED0E}" srcOrd="1" destOrd="0" parTransId="{5576C5C8-56D0-4BDA-AA87-940A4F05EDFD}" sibTransId="{09AD44B5-40AE-44B4-B0D3-B85AA30320AB}"/>
    <dgm:cxn modelId="{A9D64BA3-FB93-4745-8F04-D82D429548D3}" type="presOf" srcId="{AD4636D1-3565-4980-9206-447E62E0ED0E}" destId="{3B6646F1-2995-48B1-8AF2-E9EE6C4114C6}" srcOrd="0" destOrd="0" presId="urn:microsoft.com/office/officeart/2008/layout/RadialCluster"/>
    <dgm:cxn modelId="{3C0EFFB6-FCBB-445F-9D4C-21B7D017373C}" type="presOf" srcId="{03FDE558-E919-465C-95CB-09BE77BDF64C}" destId="{3FAD4C41-1FD5-4CBA-BC95-3A1D306A1AE4}" srcOrd="0" destOrd="0" presId="urn:microsoft.com/office/officeart/2008/layout/RadialCluster"/>
    <dgm:cxn modelId="{95A0003C-9339-41B7-91E6-8D9B81B4CBC2}" type="presOf" srcId="{A9ACDF28-C1CA-4362-BD32-0A2B4E0662A7}" destId="{94070C1E-0C11-4BA8-B4E7-258CFEA441DD}" srcOrd="0" destOrd="0" presId="urn:microsoft.com/office/officeart/2008/layout/RadialCluster"/>
    <dgm:cxn modelId="{CDEC31D6-DF58-4C11-B97C-E3E0C2E62821}" type="presOf" srcId="{2639660D-D21F-41E5-9D11-430EC2FD049F}" destId="{8594F441-1F6F-444A-AEE6-8CD1981D9AF1}" srcOrd="0" destOrd="0" presId="urn:microsoft.com/office/officeart/2008/layout/RadialCluster"/>
    <dgm:cxn modelId="{69CB3635-4B66-4AE5-AB01-0EC06735D3EC}" type="presOf" srcId="{82AE9F55-65B6-46EE-94C3-2C679052A4DB}" destId="{221F98E2-9EE5-4D24-AD27-0A4BD36CD4CA}" srcOrd="0" destOrd="0" presId="urn:microsoft.com/office/officeart/2008/layout/RadialCluster"/>
    <dgm:cxn modelId="{1D4EE6D5-37EB-4702-9367-EA9A0FBB1BE0}" type="presOf" srcId="{5576C5C8-56D0-4BDA-AA87-940A4F05EDFD}" destId="{59B962ED-4E79-4CE3-B61B-0F1822357DB6}" srcOrd="0" destOrd="0" presId="urn:microsoft.com/office/officeart/2008/layout/RadialCluster"/>
    <dgm:cxn modelId="{C7407CB7-68B3-4196-9387-AC708B521966}" type="presParOf" srcId="{94070C1E-0C11-4BA8-B4E7-258CFEA441DD}" destId="{B4D327A6-F8BB-4E28-81A4-983BBFE62FA5}" srcOrd="0" destOrd="0" presId="urn:microsoft.com/office/officeart/2008/layout/RadialCluster"/>
    <dgm:cxn modelId="{F4688BEF-B1B1-4768-A08F-7D7473E0D466}" type="presParOf" srcId="{B4D327A6-F8BB-4E28-81A4-983BBFE62FA5}" destId="{2DAC8983-E842-4AC4-ACA7-4C4A3B226889}" srcOrd="0" destOrd="0" presId="urn:microsoft.com/office/officeart/2008/layout/RadialCluster"/>
    <dgm:cxn modelId="{AA8B4588-7752-4751-9A82-F0E7858CBA84}" type="presParOf" srcId="{B4D327A6-F8BB-4E28-81A4-983BBFE62FA5}" destId="{221F98E2-9EE5-4D24-AD27-0A4BD36CD4CA}" srcOrd="1" destOrd="0" presId="urn:microsoft.com/office/officeart/2008/layout/RadialCluster"/>
    <dgm:cxn modelId="{43F3CE58-6223-40D4-AAFB-6217F771D866}" type="presParOf" srcId="{B4D327A6-F8BB-4E28-81A4-983BBFE62FA5}" destId="{8594F441-1F6F-444A-AEE6-8CD1981D9AF1}" srcOrd="2" destOrd="0" presId="urn:microsoft.com/office/officeart/2008/layout/RadialCluster"/>
    <dgm:cxn modelId="{29545803-C262-413A-92ED-9DB1938E7F8A}" type="presParOf" srcId="{B4D327A6-F8BB-4E28-81A4-983BBFE62FA5}" destId="{59B962ED-4E79-4CE3-B61B-0F1822357DB6}" srcOrd="3" destOrd="0" presId="urn:microsoft.com/office/officeart/2008/layout/RadialCluster"/>
    <dgm:cxn modelId="{41E0C779-0D35-4A41-913D-7E62F7CBDE75}" type="presParOf" srcId="{B4D327A6-F8BB-4E28-81A4-983BBFE62FA5}" destId="{3B6646F1-2995-48B1-8AF2-E9EE6C4114C6}" srcOrd="4" destOrd="0" presId="urn:microsoft.com/office/officeart/2008/layout/RadialCluster"/>
    <dgm:cxn modelId="{4C310DC9-7BCD-42A6-9237-9D8CC96AAD63}" type="presParOf" srcId="{B4D327A6-F8BB-4E28-81A4-983BBFE62FA5}" destId="{834953B5-EC4E-46C8-A763-E588B7DE0E20}" srcOrd="5" destOrd="0" presId="urn:microsoft.com/office/officeart/2008/layout/RadialCluster"/>
    <dgm:cxn modelId="{8228FE94-9686-4011-A7F6-DE45C31D32C2}" type="presParOf" srcId="{B4D327A6-F8BB-4E28-81A4-983BBFE62FA5}" destId="{3FAD4C41-1FD5-4CBA-BC95-3A1D306A1AE4}"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1CEA49-6085-4DC1-A86D-D0DFAB1AA464}" type="doc">
      <dgm:prSet loTypeId="urn:microsoft.com/office/officeart/2005/8/layout/cycle8" loCatId="cycle" qsTypeId="urn:microsoft.com/office/officeart/2005/8/quickstyle/simple1" qsCatId="simple" csTypeId="urn:microsoft.com/office/officeart/2005/8/colors/colorful1" csCatId="colorful" phldr="1"/>
      <dgm:spPr/>
    </dgm:pt>
    <dgm:pt modelId="{3E8C5FDE-1B83-45A6-AD73-CD9279D70D16}">
      <dgm:prSet phldrT="[Texto]"/>
      <dgm:spPr/>
      <dgm:t>
        <a:bodyPr/>
        <a:lstStyle/>
        <a:p>
          <a:r>
            <a:rPr lang="es-ES" dirty="0" smtClean="0"/>
            <a:t>Semántica</a:t>
          </a:r>
        </a:p>
        <a:p>
          <a:r>
            <a:rPr lang="es-ES" dirty="0" smtClean="0"/>
            <a:t>Estudia la relación existente entre los signos </a:t>
          </a:r>
          <a:r>
            <a:rPr lang="es-ES" dirty="0" err="1" smtClean="0"/>
            <a:t>ylos</a:t>
          </a:r>
          <a:r>
            <a:rPr lang="es-ES" dirty="0" smtClean="0"/>
            <a:t> objetos que representa</a:t>
          </a:r>
          <a:endParaRPr lang="es-ES" dirty="0"/>
        </a:p>
      </dgm:t>
    </dgm:pt>
    <dgm:pt modelId="{CD247738-FC53-41FD-8884-00F249225652}" type="parTrans" cxnId="{FFBD38CD-91D8-48EA-94C7-6365E31229A4}">
      <dgm:prSet/>
      <dgm:spPr/>
      <dgm:t>
        <a:bodyPr/>
        <a:lstStyle/>
        <a:p>
          <a:endParaRPr lang="es-ES"/>
        </a:p>
      </dgm:t>
    </dgm:pt>
    <dgm:pt modelId="{306E8AA9-0B3C-4927-90A5-F8EA0E0B3572}" type="sibTrans" cxnId="{FFBD38CD-91D8-48EA-94C7-6365E31229A4}">
      <dgm:prSet/>
      <dgm:spPr/>
      <dgm:t>
        <a:bodyPr/>
        <a:lstStyle/>
        <a:p>
          <a:endParaRPr lang="es-ES"/>
        </a:p>
      </dgm:t>
    </dgm:pt>
    <dgm:pt modelId="{308E7668-ED66-46AE-AEB7-EDE69CB5E33E}">
      <dgm:prSet phldrT="[Texto]"/>
      <dgm:spPr/>
      <dgm:t>
        <a:bodyPr/>
        <a:lstStyle/>
        <a:p>
          <a:r>
            <a:rPr lang="es-ES" dirty="0" smtClean="0"/>
            <a:t>Pragmática</a:t>
          </a:r>
        </a:p>
        <a:p>
          <a:r>
            <a:rPr lang="es-ES" dirty="0" smtClean="0"/>
            <a:t>Analiza los signos en relación con sus interpretes</a:t>
          </a:r>
          <a:endParaRPr lang="es-ES" dirty="0"/>
        </a:p>
      </dgm:t>
    </dgm:pt>
    <dgm:pt modelId="{A2E08451-BEE1-4530-94A4-CFA0295E97C1}" type="parTrans" cxnId="{1C80B346-E3ED-490F-BD17-31B4E79F0D90}">
      <dgm:prSet/>
      <dgm:spPr/>
      <dgm:t>
        <a:bodyPr/>
        <a:lstStyle/>
        <a:p>
          <a:endParaRPr lang="es-ES"/>
        </a:p>
      </dgm:t>
    </dgm:pt>
    <dgm:pt modelId="{F1294BAF-A2AE-44AA-B749-EDA271064614}" type="sibTrans" cxnId="{1C80B346-E3ED-490F-BD17-31B4E79F0D90}">
      <dgm:prSet/>
      <dgm:spPr/>
      <dgm:t>
        <a:bodyPr/>
        <a:lstStyle/>
        <a:p>
          <a:endParaRPr lang="es-ES"/>
        </a:p>
      </dgm:t>
    </dgm:pt>
    <dgm:pt modelId="{28E0DB32-16CD-4586-8483-3DF50B91AF6C}">
      <dgm:prSet phldrT="[Texto]"/>
      <dgm:spPr/>
      <dgm:t>
        <a:bodyPr/>
        <a:lstStyle/>
        <a:p>
          <a:r>
            <a:rPr lang="es-ES" dirty="0" smtClean="0"/>
            <a:t>Sintaxis</a:t>
          </a:r>
        </a:p>
        <a:p>
          <a:r>
            <a:rPr lang="es-ES" dirty="0" smtClean="0"/>
            <a:t>Hay una relación formal de los signos entre sí</a:t>
          </a:r>
          <a:endParaRPr lang="es-ES" dirty="0"/>
        </a:p>
      </dgm:t>
    </dgm:pt>
    <dgm:pt modelId="{9E1B7AA2-40DC-4AA3-91CA-2ADA613F7FB7}" type="parTrans" cxnId="{3CC3CE98-9378-4458-B762-B3CBFE192814}">
      <dgm:prSet/>
      <dgm:spPr/>
      <dgm:t>
        <a:bodyPr/>
        <a:lstStyle/>
        <a:p>
          <a:endParaRPr lang="es-ES"/>
        </a:p>
      </dgm:t>
    </dgm:pt>
    <dgm:pt modelId="{8BCD7F96-4BF3-4A92-AE4D-0455B5A531F5}" type="sibTrans" cxnId="{3CC3CE98-9378-4458-B762-B3CBFE192814}">
      <dgm:prSet/>
      <dgm:spPr/>
      <dgm:t>
        <a:bodyPr/>
        <a:lstStyle/>
        <a:p>
          <a:endParaRPr lang="es-ES"/>
        </a:p>
      </dgm:t>
    </dgm:pt>
    <dgm:pt modelId="{9E10FF13-DAB3-449C-BCD2-E095A9E73746}" type="pres">
      <dgm:prSet presAssocID="{371CEA49-6085-4DC1-A86D-D0DFAB1AA464}" presName="compositeShape" presStyleCnt="0">
        <dgm:presLayoutVars>
          <dgm:chMax val="7"/>
          <dgm:dir/>
          <dgm:resizeHandles val="exact"/>
        </dgm:presLayoutVars>
      </dgm:prSet>
      <dgm:spPr/>
    </dgm:pt>
    <dgm:pt modelId="{2D4ECE25-A532-495A-ABF0-4A3AFE8F5CB6}" type="pres">
      <dgm:prSet presAssocID="{371CEA49-6085-4DC1-A86D-D0DFAB1AA464}" presName="wedge1" presStyleLbl="node1" presStyleIdx="0" presStyleCnt="3"/>
      <dgm:spPr/>
      <dgm:t>
        <a:bodyPr/>
        <a:lstStyle/>
        <a:p>
          <a:endParaRPr lang="es-ES"/>
        </a:p>
      </dgm:t>
    </dgm:pt>
    <dgm:pt modelId="{4A470773-4268-404D-B0B8-BBE9F79B74E8}" type="pres">
      <dgm:prSet presAssocID="{371CEA49-6085-4DC1-A86D-D0DFAB1AA464}" presName="dummy1a" presStyleCnt="0"/>
      <dgm:spPr/>
    </dgm:pt>
    <dgm:pt modelId="{AE5954DE-B5C3-4555-85D9-9445472D4F8B}" type="pres">
      <dgm:prSet presAssocID="{371CEA49-6085-4DC1-A86D-D0DFAB1AA464}" presName="dummy1b" presStyleCnt="0"/>
      <dgm:spPr/>
    </dgm:pt>
    <dgm:pt modelId="{1A2D37AA-9FBB-4FB3-AF80-33C9F0F85BBF}" type="pres">
      <dgm:prSet presAssocID="{371CEA49-6085-4DC1-A86D-D0DFAB1AA464}" presName="wedge1Tx" presStyleLbl="node1" presStyleIdx="0" presStyleCnt="3">
        <dgm:presLayoutVars>
          <dgm:chMax val="0"/>
          <dgm:chPref val="0"/>
          <dgm:bulletEnabled val="1"/>
        </dgm:presLayoutVars>
      </dgm:prSet>
      <dgm:spPr/>
      <dgm:t>
        <a:bodyPr/>
        <a:lstStyle/>
        <a:p>
          <a:endParaRPr lang="es-ES"/>
        </a:p>
      </dgm:t>
    </dgm:pt>
    <dgm:pt modelId="{8C026A12-1B9B-484C-9F56-1B5279DBD525}" type="pres">
      <dgm:prSet presAssocID="{371CEA49-6085-4DC1-A86D-D0DFAB1AA464}" presName="wedge2" presStyleLbl="node1" presStyleIdx="1" presStyleCnt="3"/>
      <dgm:spPr/>
      <dgm:t>
        <a:bodyPr/>
        <a:lstStyle/>
        <a:p>
          <a:endParaRPr lang="es-ES"/>
        </a:p>
      </dgm:t>
    </dgm:pt>
    <dgm:pt modelId="{14487374-F615-4CF9-9177-284F3A91E145}" type="pres">
      <dgm:prSet presAssocID="{371CEA49-6085-4DC1-A86D-D0DFAB1AA464}" presName="dummy2a" presStyleCnt="0"/>
      <dgm:spPr/>
    </dgm:pt>
    <dgm:pt modelId="{E19C2776-9A0F-4231-A2F3-74EBCA5857B8}" type="pres">
      <dgm:prSet presAssocID="{371CEA49-6085-4DC1-A86D-D0DFAB1AA464}" presName="dummy2b" presStyleCnt="0"/>
      <dgm:spPr/>
    </dgm:pt>
    <dgm:pt modelId="{5C98F9B1-2973-443B-84E2-28FB5C8C7A1E}" type="pres">
      <dgm:prSet presAssocID="{371CEA49-6085-4DC1-A86D-D0DFAB1AA464}" presName="wedge2Tx" presStyleLbl="node1" presStyleIdx="1" presStyleCnt="3">
        <dgm:presLayoutVars>
          <dgm:chMax val="0"/>
          <dgm:chPref val="0"/>
          <dgm:bulletEnabled val="1"/>
        </dgm:presLayoutVars>
      </dgm:prSet>
      <dgm:spPr/>
      <dgm:t>
        <a:bodyPr/>
        <a:lstStyle/>
        <a:p>
          <a:endParaRPr lang="es-ES"/>
        </a:p>
      </dgm:t>
    </dgm:pt>
    <dgm:pt modelId="{5635E495-31B6-47E2-BE01-768C62CF4000}" type="pres">
      <dgm:prSet presAssocID="{371CEA49-6085-4DC1-A86D-D0DFAB1AA464}" presName="wedge3" presStyleLbl="node1" presStyleIdx="2" presStyleCnt="3"/>
      <dgm:spPr/>
      <dgm:t>
        <a:bodyPr/>
        <a:lstStyle/>
        <a:p>
          <a:endParaRPr lang="es-ES"/>
        </a:p>
      </dgm:t>
    </dgm:pt>
    <dgm:pt modelId="{EF3EEFF5-DE1E-47DC-B254-BBB2B183C577}" type="pres">
      <dgm:prSet presAssocID="{371CEA49-6085-4DC1-A86D-D0DFAB1AA464}" presName="dummy3a" presStyleCnt="0"/>
      <dgm:spPr/>
    </dgm:pt>
    <dgm:pt modelId="{4B6D699F-B688-4AAA-AE6A-DCED44AE9F22}" type="pres">
      <dgm:prSet presAssocID="{371CEA49-6085-4DC1-A86D-D0DFAB1AA464}" presName="dummy3b" presStyleCnt="0"/>
      <dgm:spPr/>
    </dgm:pt>
    <dgm:pt modelId="{11A112D9-2D06-4F73-A92F-4ED8331AF585}" type="pres">
      <dgm:prSet presAssocID="{371CEA49-6085-4DC1-A86D-D0DFAB1AA464}" presName="wedge3Tx" presStyleLbl="node1" presStyleIdx="2" presStyleCnt="3">
        <dgm:presLayoutVars>
          <dgm:chMax val="0"/>
          <dgm:chPref val="0"/>
          <dgm:bulletEnabled val="1"/>
        </dgm:presLayoutVars>
      </dgm:prSet>
      <dgm:spPr/>
      <dgm:t>
        <a:bodyPr/>
        <a:lstStyle/>
        <a:p>
          <a:endParaRPr lang="es-ES"/>
        </a:p>
      </dgm:t>
    </dgm:pt>
    <dgm:pt modelId="{399EFF09-B458-46FB-8A90-623AFE25E7D0}" type="pres">
      <dgm:prSet presAssocID="{306E8AA9-0B3C-4927-90A5-F8EA0E0B3572}" presName="arrowWedge1" presStyleLbl="fgSibTrans2D1" presStyleIdx="0" presStyleCnt="3"/>
      <dgm:spPr/>
    </dgm:pt>
    <dgm:pt modelId="{24503CA6-3A4D-467F-81DB-6B3812283B59}" type="pres">
      <dgm:prSet presAssocID="{F1294BAF-A2AE-44AA-B749-EDA271064614}" presName="arrowWedge2" presStyleLbl="fgSibTrans2D1" presStyleIdx="1" presStyleCnt="3"/>
      <dgm:spPr/>
    </dgm:pt>
    <dgm:pt modelId="{B77A8E68-5413-46DC-94A5-849C26555B7F}" type="pres">
      <dgm:prSet presAssocID="{8BCD7F96-4BF3-4A92-AE4D-0455B5A531F5}" presName="arrowWedge3" presStyleLbl="fgSibTrans2D1" presStyleIdx="2" presStyleCnt="3"/>
      <dgm:spPr/>
    </dgm:pt>
  </dgm:ptLst>
  <dgm:cxnLst>
    <dgm:cxn modelId="{756599E3-966B-43E8-B95A-2C001AB19C46}" type="presOf" srcId="{3E8C5FDE-1B83-45A6-AD73-CD9279D70D16}" destId="{1A2D37AA-9FBB-4FB3-AF80-33C9F0F85BBF}" srcOrd="1" destOrd="0" presId="urn:microsoft.com/office/officeart/2005/8/layout/cycle8"/>
    <dgm:cxn modelId="{4C5ED07E-F4C0-4710-9DBE-256A50FD9117}" type="presOf" srcId="{371CEA49-6085-4DC1-A86D-D0DFAB1AA464}" destId="{9E10FF13-DAB3-449C-BCD2-E095A9E73746}" srcOrd="0" destOrd="0" presId="urn:microsoft.com/office/officeart/2005/8/layout/cycle8"/>
    <dgm:cxn modelId="{E7351E2B-6F03-4064-9932-5ADCE23BC8DE}" type="presOf" srcId="{28E0DB32-16CD-4586-8483-3DF50B91AF6C}" destId="{5635E495-31B6-47E2-BE01-768C62CF4000}" srcOrd="0" destOrd="0" presId="urn:microsoft.com/office/officeart/2005/8/layout/cycle8"/>
    <dgm:cxn modelId="{1C80B346-E3ED-490F-BD17-31B4E79F0D90}" srcId="{371CEA49-6085-4DC1-A86D-D0DFAB1AA464}" destId="{308E7668-ED66-46AE-AEB7-EDE69CB5E33E}" srcOrd="1" destOrd="0" parTransId="{A2E08451-BEE1-4530-94A4-CFA0295E97C1}" sibTransId="{F1294BAF-A2AE-44AA-B749-EDA271064614}"/>
    <dgm:cxn modelId="{F7AD2E49-0C20-4A41-BEE3-D45C0A6F2D40}" type="presOf" srcId="{28E0DB32-16CD-4586-8483-3DF50B91AF6C}" destId="{11A112D9-2D06-4F73-A92F-4ED8331AF585}" srcOrd="1" destOrd="0" presId="urn:microsoft.com/office/officeart/2005/8/layout/cycle8"/>
    <dgm:cxn modelId="{A6A2152F-E055-4A49-B4DF-EB6F4A2F4393}" type="presOf" srcId="{3E8C5FDE-1B83-45A6-AD73-CD9279D70D16}" destId="{2D4ECE25-A532-495A-ABF0-4A3AFE8F5CB6}" srcOrd="0" destOrd="0" presId="urn:microsoft.com/office/officeart/2005/8/layout/cycle8"/>
    <dgm:cxn modelId="{3CC3CE98-9378-4458-B762-B3CBFE192814}" srcId="{371CEA49-6085-4DC1-A86D-D0DFAB1AA464}" destId="{28E0DB32-16CD-4586-8483-3DF50B91AF6C}" srcOrd="2" destOrd="0" parTransId="{9E1B7AA2-40DC-4AA3-91CA-2ADA613F7FB7}" sibTransId="{8BCD7F96-4BF3-4A92-AE4D-0455B5A531F5}"/>
    <dgm:cxn modelId="{0FB50999-C2D8-4D8F-AB0C-27499AAE7EA4}" type="presOf" srcId="{308E7668-ED66-46AE-AEB7-EDE69CB5E33E}" destId="{8C026A12-1B9B-484C-9F56-1B5279DBD525}" srcOrd="0" destOrd="0" presId="urn:microsoft.com/office/officeart/2005/8/layout/cycle8"/>
    <dgm:cxn modelId="{FFBD38CD-91D8-48EA-94C7-6365E31229A4}" srcId="{371CEA49-6085-4DC1-A86D-D0DFAB1AA464}" destId="{3E8C5FDE-1B83-45A6-AD73-CD9279D70D16}" srcOrd="0" destOrd="0" parTransId="{CD247738-FC53-41FD-8884-00F249225652}" sibTransId="{306E8AA9-0B3C-4927-90A5-F8EA0E0B3572}"/>
    <dgm:cxn modelId="{ED6AA134-3E26-4F05-817E-A64A0384E0FC}" type="presOf" srcId="{308E7668-ED66-46AE-AEB7-EDE69CB5E33E}" destId="{5C98F9B1-2973-443B-84E2-28FB5C8C7A1E}" srcOrd="1" destOrd="0" presId="urn:microsoft.com/office/officeart/2005/8/layout/cycle8"/>
    <dgm:cxn modelId="{0D2555FB-28B0-4FC0-A08E-6A5465E850A0}" type="presParOf" srcId="{9E10FF13-DAB3-449C-BCD2-E095A9E73746}" destId="{2D4ECE25-A532-495A-ABF0-4A3AFE8F5CB6}" srcOrd="0" destOrd="0" presId="urn:microsoft.com/office/officeart/2005/8/layout/cycle8"/>
    <dgm:cxn modelId="{F0AD0CDA-3562-4CAF-94FA-CE0E81D297FF}" type="presParOf" srcId="{9E10FF13-DAB3-449C-BCD2-E095A9E73746}" destId="{4A470773-4268-404D-B0B8-BBE9F79B74E8}" srcOrd="1" destOrd="0" presId="urn:microsoft.com/office/officeart/2005/8/layout/cycle8"/>
    <dgm:cxn modelId="{56BAB705-F7AE-43E8-A534-3E17E1FADC4C}" type="presParOf" srcId="{9E10FF13-DAB3-449C-BCD2-E095A9E73746}" destId="{AE5954DE-B5C3-4555-85D9-9445472D4F8B}" srcOrd="2" destOrd="0" presId="urn:microsoft.com/office/officeart/2005/8/layout/cycle8"/>
    <dgm:cxn modelId="{AAD98E8B-5BA0-4071-9574-DCE1AF02DCDF}" type="presParOf" srcId="{9E10FF13-DAB3-449C-BCD2-E095A9E73746}" destId="{1A2D37AA-9FBB-4FB3-AF80-33C9F0F85BBF}" srcOrd="3" destOrd="0" presId="urn:microsoft.com/office/officeart/2005/8/layout/cycle8"/>
    <dgm:cxn modelId="{6CE2B197-7B9C-4303-9602-ED9D34E86382}" type="presParOf" srcId="{9E10FF13-DAB3-449C-BCD2-E095A9E73746}" destId="{8C026A12-1B9B-484C-9F56-1B5279DBD525}" srcOrd="4" destOrd="0" presId="urn:microsoft.com/office/officeart/2005/8/layout/cycle8"/>
    <dgm:cxn modelId="{3C804601-A766-4215-9006-CD10B61E8B4B}" type="presParOf" srcId="{9E10FF13-DAB3-449C-BCD2-E095A9E73746}" destId="{14487374-F615-4CF9-9177-284F3A91E145}" srcOrd="5" destOrd="0" presId="urn:microsoft.com/office/officeart/2005/8/layout/cycle8"/>
    <dgm:cxn modelId="{4D25897B-8EA0-4BCA-80A4-D2B051FD5C5D}" type="presParOf" srcId="{9E10FF13-DAB3-449C-BCD2-E095A9E73746}" destId="{E19C2776-9A0F-4231-A2F3-74EBCA5857B8}" srcOrd="6" destOrd="0" presId="urn:microsoft.com/office/officeart/2005/8/layout/cycle8"/>
    <dgm:cxn modelId="{8EB93B32-CB82-4FC7-BC48-F3EFB2C9C996}" type="presParOf" srcId="{9E10FF13-DAB3-449C-BCD2-E095A9E73746}" destId="{5C98F9B1-2973-443B-84E2-28FB5C8C7A1E}" srcOrd="7" destOrd="0" presId="urn:microsoft.com/office/officeart/2005/8/layout/cycle8"/>
    <dgm:cxn modelId="{4D8ECA39-4EF2-45CC-8455-6E2E86CB273D}" type="presParOf" srcId="{9E10FF13-DAB3-449C-BCD2-E095A9E73746}" destId="{5635E495-31B6-47E2-BE01-768C62CF4000}" srcOrd="8" destOrd="0" presId="urn:microsoft.com/office/officeart/2005/8/layout/cycle8"/>
    <dgm:cxn modelId="{8B26484E-2558-4616-AE5E-F9A5C4DC41B3}" type="presParOf" srcId="{9E10FF13-DAB3-449C-BCD2-E095A9E73746}" destId="{EF3EEFF5-DE1E-47DC-B254-BBB2B183C577}" srcOrd="9" destOrd="0" presId="urn:microsoft.com/office/officeart/2005/8/layout/cycle8"/>
    <dgm:cxn modelId="{E60560D2-84DE-4958-922B-D533612459AA}" type="presParOf" srcId="{9E10FF13-DAB3-449C-BCD2-E095A9E73746}" destId="{4B6D699F-B688-4AAA-AE6A-DCED44AE9F22}" srcOrd="10" destOrd="0" presId="urn:microsoft.com/office/officeart/2005/8/layout/cycle8"/>
    <dgm:cxn modelId="{C039C0A0-2D58-4746-B906-F51105A4D407}" type="presParOf" srcId="{9E10FF13-DAB3-449C-BCD2-E095A9E73746}" destId="{11A112D9-2D06-4F73-A92F-4ED8331AF585}" srcOrd="11" destOrd="0" presId="urn:microsoft.com/office/officeart/2005/8/layout/cycle8"/>
    <dgm:cxn modelId="{643DAF99-ABE7-4A1D-BDB9-A7206A211C7B}" type="presParOf" srcId="{9E10FF13-DAB3-449C-BCD2-E095A9E73746}" destId="{399EFF09-B458-46FB-8A90-623AFE25E7D0}" srcOrd="12" destOrd="0" presId="urn:microsoft.com/office/officeart/2005/8/layout/cycle8"/>
    <dgm:cxn modelId="{4D475BAB-45C8-4831-A05B-BAB8C175607C}" type="presParOf" srcId="{9E10FF13-DAB3-449C-BCD2-E095A9E73746}" destId="{24503CA6-3A4D-467F-81DB-6B3812283B59}" srcOrd="13" destOrd="0" presId="urn:microsoft.com/office/officeart/2005/8/layout/cycle8"/>
    <dgm:cxn modelId="{2C4DDD82-036B-4629-9F43-3679017BC80B}" type="presParOf" srcId="{9E10FF13-DAB3-449C-BCD2-E095A9E73746}" destId="{B77A8E68-5413-46DC-94A5-849C26555B7F}"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s-ES_tradnl"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s-ES_tradnl"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s-ES_tradnl"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s-ES_tradnl"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s-ES_tradnl"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s-ES_tradnl"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s-ES_tradnl"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s-ES_tradnl"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s-ES_tradnl" smtClean="0"/>
              <a:t>Click to edit Master text styles</a:t>
            </a:r>
          </a:p>
        </p:txBody>
      </p:sp>
      <p:sp>
        <p:nvSpPr>
          <p:cNvPr id="4" name="Date Placeholder 3"/>
          <p:cNvSpPr>
            <a:spLocks noGrp="1"/>
          </p:cNvSpPr>
          <p:nvPr>
            <p:ph type="dt" sz="half" idx="10"/>
          </p:nvPr>
        </p:nvSpPr>
        <p:spPr/>
        <p:txBody>
          <a:bodyPr/>
          <a:lstStyle/>
          <a:p>
            <a:fld id="{4251665B-C24A-4702-B522-6A4334602E03}"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s-ES_tradnl" smtClean="0"/>
              <a:t>Drag picture to placeholder or click icon to add</a:t>
            </a:r>
            <a:endParaRPr/>
          </a:p>
        </p:txBody>
      </p:sp>
      <p:sp>
        <p:nvSpPr>
          <p:cNvPr id="4" name="Date Placeholder 3"/>
          <p:cNvSpPr>
            <a:spLocks noGrp="1"/>
          </p:cNvSpPr>
          <p:nvPr>
            <p:ph type="dt" sz="half" idx="10"/>
          </p:nvPr>
        </p:nvSpPr>
        <p:spPr/>
        <p:txBody>
          <a:bodyPr/>
          <a:lstStyle/>
          <a:p>
            <a:fld id="{4251665B-C24A-4702-B522-6A4334602E03}" type="datetimeFigureOut">
              <a:rPr lang="en-US" smtClean="0"/>
              <a:t>9/29/2019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s-ES_tradnl"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9/29/2019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s-ES_tradnl"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t>9/29/2019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Date Placeholder 2"/>
          <p:cNvSpPr>
            <a:spLocks noGrp="1"/>
          </p:cNvSpPr>
          <p:nvPr>
            <p:ph type="dt" sz="half" idx="10"/>
          </p:nvPr>
        </p:nvSpPr>
        <p:spPr/>
        <p:txBody>
          <a:bodyPr/>
          <a:lstStyle/>
          <a:p>
            <a:fld id="{4251665B-C24A-4702-B522-6A4334602E03}" type="datetimeFigureOut">
              <a:rPr lang="en-US" smtClean="0"/>
              <a:t>9/29/2019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t>9/29/2019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t>‹Nº›</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t>9/29/2019</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t>‹Nº›</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s-ES_tradnl"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6.xml.rels><?xml version="1.0" encoding="UTF-8" standalone="yes"?>
<Relationships xmlns="http://schemas.openxmlformats.org/package/2006/relationships"><Relationship Id="rId2" Type="http://schemas.openxmlformats.org/officeDocument/2006/relationships/hyperlink" Target="http://www.razonypalabra.org.mx/anteriores/n19/19_vhernandez.html"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books.google.com.mx/books/about/Comunicaci%C3%B3n_oral_y_escrita.html?id=Md-WBQAAQBAJ&amp;redir_esc=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41446" y="1789612"/>
            <a:ext cx="7833814" cy="4247317"/>
          </a:xfrm>
          <a:prstGeom prst="rect">
            <a:avLst/>
          </a:prstGeom>
          <a:noFill/>
        </p:spPr>
        <p:txBody>
          <a:bodyPr wrap="square" rtlCol="0">
            <a:spAutoFit/>
          </a:bodyPr>
          <a:lstStyle/>
          <a:p>
            <a:pPr algn="ctr"/>
            <a:r>
              <a:rPr lang="es-ES" dirty="0" smtClean="0"/>
              <a:t>Universidad Autónoma del Estado de México</a:t>
            </a:r>
          </a:p>
          <a:p>
            <a:pPr algn="ctr"/>
            <a:endParaRPr lang="es-ES" dirty="0"/>
          </a:p>
          <a:p>
            <a:pPr algn="ctr"/>
            <a:r>
              <a:rPr lang="es-ES" dirty="0" smtClean="0"/>
              <a:t>Espacio Académico: Facultad de Lenguas</a:t>
            </a:r>
          </a:p>
          <a:p>
            <a:pPr algn="ctr"/>
            <a:endParaRPr lang="es-ES" dirty="0"/>
          </a:p>
          <a:p>
            <a:pPr algn="ctr"/>
            <a:r>
              <a:rPr lang="es-ES" dirty="0" smtClean="0"/>
              <a:t>Programa Educativo: Licenciatura en Lenguas </a:t>
            </a:r>
          </a:p>
          <a:p>
            <a:pPr algn="ctr"/>
            <a:endParaRPr lang="es-ES" dirty="0"/>
          </a:p>
          <a:p>
            <a:pPr algn="ctr"/>
            <a:r>
              <a:rPr lang="es-ES" dirty="0" smtClean="0"/>
              <a:t>Unidad de Aprendizaje: Lenguaje y Comunicación</a:t>
            </a:r>
          </a:p>
          <a:p>
            <a:pPr algn="ctr"/>
            <a:endParaRPr lang="es-ES" dirty="0"/>
          </a:p>
          <a:p>
            <a:pPr algn="ctr"/>
            <a:r>
              <a:rPr lang="es-ES" dirty="0" smtClean="0"/>
              <a:t>Unidad de Competencia l: La comunicación como ámbito de creación del lenguaje</a:t>
            </a:r>
          </a:p>
          <a:p>
            <a:pPr algn="ctr"/>
            <a:endParaRPr lang="es-ES" dirty="0"/>
          </a:p>
          <a:p>
            <a:pPr algn="ctr"/>
            <a:r>
              <a:rPr lang="es-ES" dirty="0" smtClean="0"/>
              <a:t>Título del material: La comunicación y la creación del lenguaje   </a:t>
            </a:r>
          </a:p>
          <a:p>
            <a:pPr algn="ctr"/>
            <a:endParaRPr lang="es-ES" dirty="0"/>
          </a:p>
          <a:p>
            <a:pPr algn="ctr"/>
            <a:r>
              <a:rPr lang="es-ES" dirty="0" smtClean="0"/>
              <a:t>Nombre del elaborador: María Guadalupe Peña Rodríguez</a:t>
            </a:r>
          </a:p>
          <a:p>
            <a:pPr algn="ctr"/>
            <a:endParaRPr lang="es-ES" dirty="0"/>
          </a:p>
          <a:p>
            <a:pPr algn="ctr"/>
            <a:r>
              <a:rPr lang="es-ES" dirty="0" smtClean="0"/>
              <a:t>Periodo: 2019A</a:t>
            </a:r>
            <a:endParaRPr lang="es-ES" dirty="0"/>
          </a:p>
        </p:txBody>
      </p:sp>
      <p:pic>
        <p:nvPicPr>
          <p:cNvPr id="8" name="Imagen 2" descr="F:\UAEM Logo Pres.gif"/>
          <p:cNvPicPr>
            <a:picLocks noChangeAspect="1" noChangeArrowheads="1"/>
          </p:cNvPicPr>
          <p:nvPr/>
        </p:nvPicPr>
        <p:blipFill>
          <a:blip r:embed="rId2" cstate="email">
            <a:grayscl/>
            <a:extLst>
              <a:ext uri="{BEBA8EAE-BF5A-486C-A8C5-ECC9F3942E4B}">
                <a14:imgProps xmlns:a14="http://schemas.microsoft.com/office/drawing/2010/main">
                  <a14:imgLayer r:embed="rId3">
                    <a14:imgEffect>
                      <a14:colorTemperature colorTemp="112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25485" y="777125"/>
            <a:ext cx="1502242" cy="13229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FACLEN"/>
          <p:cNvPicPr>
            <a:picLocks noChangeAspect="1" noChangeArrowheads="1"/>
          </p:cNvPicPr>
          <p:nvPr/>
        </p:nvPicPr>
        <p:blipFill>
          <a:blip r:embed="rId4" cstate="email">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7225646" y="777125"/>
            <a:ext cx="1506517" cy="14039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9364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1262"/>
            <a:ext cx="8574087" cy="1146960"/>
          </a:xfrm>
        </p:spPr>
        <p:txBody>
          <a:bodyPr>
            <a:normAutofit fontScale="90000"/>
          </a:bodyPr>
          <a:lstStyle/>
          <a:p>
            <a:r>
              <a:rPr lang="es-ES" dirty="0"/>
              <a:t>Circuito del habla de </a:t>
            </a:r>
            <a:r>
              <a:rPr lang="es-ES" dirty="0" smtClean="0"/>
              <a:t>Jakobson</a:t>
            </a:r>
            <a:br>
              <a:rPr lang="es-ES" dirty="0" smtClean="0"/>
            </a:br>
            <a:r>
              <a:rPr lang="es-ES" dirty="0" smtClean="0"/>
              <a:t>Receptor</a:t>
            </a:r>
            <a:endParaRPr lang="es-MX" dirty="0"/>
          </a:p>
        </p:txBody>
      </p:sp>
      <p:sp>
        <p:nvSpPr>
          <p:cNvPr id="3" name="Marcador de contenido 2"/>
          <p:cNvSpPr>
            <a:spLocks noGrp="1"/>
          </p:cNvSpPr>
          <p:nvPr>
            <p:ph idx="1"/>
          </p:nvPr>
        </p:nvSpPr>
        <p:spPr/>
        <p:txBody>
          <a:bodyPr>
            <a:normAutofit/>
          </a:bodyPr>
          <a:lstStyle/>
          <a:p>
            <a:pPr marL="457200" indent="-457200" algn="just">
              <a:buFont typeface="+mj-lt"/>
              <a:buAutoNum type="arabicPeriod" startAt="2"/>
            </a:pPr>
            <a:r>
              <a:rPr lang="es-MX" dirty="0" smtClean="0"/>
              <a:t>Receptor: </a:t>
            </a:r>
            <a:r>
              <a:rPr lang="es-ES" dirty="0" smtClean="0"/>
              <a:t>es </a:t>
            </a:r>
            <a:r>
              <a:rPr lang="es-ES" dirty="0"/>
              <a:t>la persona que recibe y a quien va dirigido el mensaje codificado, a él le corresponde descifrarlo (si posee el mismo código del emisor) y entenderlo, con base en su capacidad de conocimiento y de comprensión para develar la intención que guarda el mensaje.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163" y="3716338"/>
            <a:ext cx="1895475" cy="2409825"/>
          </a:xfrm>
          <a:prstGeom prst="rect">
            <a:avLst/>
          </a:prstGeom>
        </p:spPr>
      </p:pic>
    </p:spTree>
    <p:extLst>
      <p:ext uri="{BB962C8B-B14F-4D97-AF65-F5344CB8AC3E}">
        <p14:creationId xmlns:p14="http://schemas.microsoft.com/office/powerpoint/2010/main" val="2645068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5013"/>
            <a:ext cx="8574087" cy="1123209"/>
          </a:xfrm>
        </p:spPr>
        <p:txBody>
          <a:bodyPr/>
          <a:lstStyle/>
          <a:p>
            <a:r>
              <a:rPr lang="es-ES" dirty="0"/>
              <a:t>Circuito del habla de Jakobson</a:t>
            </a:r>
            <a:endParaRPr lang="es-MX" dirty="0"/>
          </a:p>
        </p:txBody>
      </p:sp>
      <p:sp>
        <p:nvSpPr>
          <p:cNvPr id="3" name="Marcador de contenido 2"/>
          <p:cNvSpPr>
            <a:spLocks noGrp="1"/>
          </p:cNvSpPr>
          <p:nvPr>
            <p:ph idx="1"/>
          </p:nvPr>
        </p:nvSpPr>
        <p:spPr/>
        <p:txBody>
          <a:bodyPr/>
          <a:lstStyle/>
          <a:p>
            <a:pPr algn="just"/>
            <a:r>
              <a:rPr lang="es-MX" dirty="0" smtClean="0"/>
              <a:t>En el proceso de comunicación un emisor inicia el proceso construyendo un mensaje y enviándolo a un receptor. Enseguida, el receptor analiza y reconstruye los significados del mensaje a la luz de sus propios antecedentes y experiencias, y se convierte en un emisor al responder al mensaje que le fue enviado. Quijada (2014).</a:t>
            </a:r>
            <a:endParaRPr lang="es-MX" dirty="0"/>
          </a:p>
        </p:txBody>
      </p:sp>
    </p:spTree>
    <p:extLst>
      <p:ext uri="{BB962C8B-B14F-4D97-AF65-F5344CB8AC3E}">
        <p14:creationId xmlns:p14="http://schemas.microsoft.com/office/powerpoint/2010/main" val="9724814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5013"/>
            <a:ext cx="8574087" cy="1123209"/>
          </a:xfrm>
        </p:spPr>
        <p:txBody>
          <a:bodyPr>
            <a:normAutofit fontScale="90000"/>
          </a:bodyPr>
          <a:lstStyle/>
          <a:p>
            <a:r>
              <a:rPr lang="es-ES" dirty="0"/>
              <a:t>Circuito del habla de </a:t>
            </a:r>
            <a:r>
              <a:rPr lang="es-ES" dirty="0" smtClean="0"/>
              <a:t>Jakobson</a:t>
            </a:r>
            <a:br>
              <a:rPr lang="es-ES" dirty="0" smtClean="0"/>
            </a:br>
            <a:r>
              <a:rPr lang="es-ES" dirty="0" smtClean="0"/>
              <a:t>Mensaje</a:t>
            </a:r>
            <a:endParaRPr lang="es-MX" dirty="0"/>
          </a:p>
        </p:txBody>
      </p:sp>
      <p:sp>
        <p:nvSpPr>
          <p:cNvPr id="3" name="Marcador de contenido 2"/>
          <p:cNvSpPr>
            <a:spLocks noGrp="1"/>
          </p:cNvSpPr>
          <p:nvPr>
            <p:ph idx="1"/>
          </p:nvPr>
        </p:nvSpPr>
        <p:spPr/>
        <p:txBody>
          <a:bodyPr>
            <a:normAutofit/>
          </a:bodyPr>
          <a:lstStyle/>
          <a:p>
            <a:pPr marL="457200" indent="-457200" algn="just">
              <a:buFont typeface="+mj-lt"/>
              <a:buAutoNum type="arabicPeriod" startAt="3"/>
            </a:pPr>
            <a:r>
              <a:rPr lang="es-MX" dirty="0" smtClean="0"/>
              <a:t>Mensaje: es la selección ordenada de símbolos que se proponen comunicar algo, </a:t>
            </a:r>
            <a:r>
              <a:rPr lang="es-MX" dirty="0"/>
              <a:t>e</a:t>
            </a:r>
            <a:r>
              <a:rPr lang="es-MX" dirty="0" smtClean="0"/>
              <a:t>s el elemento que une al emisor y al receptor. Los mensajes son la expresión de ideas (contenido) que se organizan mediante un código.</a:t>
            </a:r>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7756" t="7741" r="7548" b="17116"/>
          <a:stretch/>
        </p:blipFill>
        <p:spPr>
          <a:xfrm>
            <a:off x="450375" y="4215477"/>
            <a:ext cx="2153569" cy="1910686"/>
          </a:xfrm>
          <a:prstGeom prst="rect">
            <a:avLst/>
          </a:prstGeom>
        </p:spPr>
      </p:pic>
    </p:spTree>
    <p:extLst>
      <p:ext uri="{BB962C8B-B14F-4D97-AF65-F5344CB8AC3E}">
        <p14:creationId xmlns:p14="http://schemas.microsoft.com/office/powerpoint/2010/main" val="21778913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normAutofit fontScale="90000"/>
          </a:bodyPr>
          <a:lstStyle/>
          <a:p>
            <a:r>
              <a:rPr lang="es-ES" dirty="0"/>
              <a:t>Circuito del habla de </a:t>
            </a:r>
            <a:r>
              <a:rPr lang="es-ES" dirty="0" smtClean="0"/>
              <a:t>Jakobson</a:t>
            </a:r>
            <a:br>
              <a:rPr lang="es-ES" dirty="0" smtClean="0"/>
            </a:br>
            <a:r>
              <a:rPr lang="es-ES" dirty="0" smtClean="0"/>
              <a:t>Contexto</a:t>
            </a:r>
            <a:endParaRPr lang="es-MX" dirty="0"/>
          </a:p>
        </p:txBody>
      </p:sp>
      <p:sp>
        <p:nvSpPr>
          <p:cNvPr id="3" name="Marcador de contenido 2"/>
          <p:cNvSpPr>
            <a:spLocks noGrp="1"/>
          </p:cNvSpPr>
          <p:nvPr>
            <p:ph idx="1"/>
          </p:nvPr>
        </p:nvSpPr>
        <p:spPr/>
        <p:txBody>
          <a:bodyPr>
            <a:normAutofit/>
          </a:bodyPr>
          <a:lstStyle/>
          <a:p>
            <a:pPr marL="457200" indent="-457200" algn="just">
              <a:buFont typeface="+mj-lt"/>
              <a:buAutoNum type="arabicPeriod" startAt="4"/>
            </a:pPr>
            <a:r>
              <a:rPr lang="es-MX" dirty="0" smtClean="0"/>
              <a:t>Contexto: es la situación que rodea al acto de comunicación, en él influyen las circunstancias lingüísticas como no lingüísticas. </a:t>
            </a:r>
            <a:r>
              <a:rPr lang="es-MX" dirty="0"/>
              <a:t>S</a:t>
            </a:r>
            <a:r>
              <a:rPr lang="es-MX" dirty="0" smtClean="0"/>
              <a:t>e refiere a la realidad en la que se transmite el mensaje, la parte que le da sentido.</a:t>
            </a:r>
          </a:p>
          <a:p>
            <a:pPr marL="457200" indent="-457200" algn="just">
              <a:buFont typeface="+mj-lt"/>
              <a:buAutoNum type="arabicPeriod" startAt="4"/>
            </a:pP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0543" y="4592638"/>
            <a:ext cx="2981325" cy="1533525"/>
          </a:xfrm>
          <a:prstGeom prst="rect">
            <a:avLst/>
          </a:prstGeom>
        </p:spPr>
      </p:pic>
    </p:spTree>
    <p:extLst>
      <p:ext uri="{BB962C8B-B14F-4D97-AF65-F5344CB8AC3E}">
        <p14:creationId xmlns:p14="http://schemas.microsoft.com/office/powerpoint/2010/main" val="11852586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normAutofit fontScale="90000"/>
          </a:bodyPr>
          <a:lstStyle/>
          <a:p>
            <a:r>
              <a:rPr lang="es-ES" dirty="0"/>
              <a:t>Circuito del habla de </a:t>
            </a:r>
            <a:r>
              <a:rPr lang="es-ES" dirty="0" smtClean="0"/>
              <a:t>Jakobson</a:t>
            </a:r>
            <a:br>
              <a:rPr lang="es-ES" dirty="0" smtClean="0"/>
            </a:br>
            <a:r>
              <a:rPr lang="es-ES" dirty="0" smtClean="0"/>
              <a:t>Código</a:t>
            </a:r>
            <a:endParaRPr lang="es-MX" dirty="0"/>
          </a:p>
        </p:txBody>
      </p:sp>
      <p:sp>
        <p:nvSpPr>
          <p:cNvPr id="3" name="Marcador de contenido 2"/>
          <p:cNvSpPr>
            <a:spLocks noGrp="1"/>
          </p:cNvSpPr>
          <p:nvPr>
            <p:ph idx="1"/>
          </p:nvPr>
        </p:nvSpPr>
        <p:spPr/>
        <p:txBody>
          <a:bodyPr/>
          <a:lstStyle/>
          <a:p>
            <a:pPr marL="457200" indent="-457200" algn="just">
              <a:buFont typeface="+mj-lt"/>
              <a:buAutoNum type="arabicPeriod" startAt="5"/>
            </a:pPr>
            <a:r>
              <a:rPr lang="es-MX" dirty="0" smtClean="0"/>
              <a:t>Código: </a:t>
            </a:r>
            <a:r>
              <a:rPr lang="es-ES" dirty="0"/>
              <a:t>Son los signos, símbolos, señas o gestos esenciales, que usados reglamentariamente y plenamente conocidos por el emisor y el receptor, les servirán para transmitir y </a:t>
            </a:r>
            <a:r>
              <a:rPr lang="es-ES" dirty="0" smtClean="0"/>
              <a:t>recibir, </a:t>
            </a:r>
            <a:r>
              <a:rPr lang="es-ES" dirty="0"/>
              <a:t>de forma eficiente el lenguaje.</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250" y="4176215"/>
            <a:ext cx="2857500" cy="1876591"/>
          </a:xfrm>
          <a:prstGeom prst="rect">
            <a:avLst/>
          </a:prstGeom>
        </p:spPr>
      </p:pic>
    </p:spTree>
    <p:extLst>
      <p:ext uri="{BB962C8B-B14F-4D97-AF65-F5344CB8AC3E}">
        <p14:creationId xmlns:p14="http://schemas.microsoft.com/office/powerpoint/2010/main" val="4642005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normAutofit fontScale="90000"/>
          </a:bodyPr>
          <a:lstStyle/>
          <a:p>
            <a:r>
              <a:rPr lang="es-ES" dirty="0"/>
              <a:t>Circuito del habla de </a:t>
            </a:r>
            <a:r>
              <a:rPr lang="es-ES" dirty="0" smtClean="0"/>
              <a:t>Jakobson</a:t>
            </a:r>
            <a:br>
              <a:rPr lang="es-ES" dirty="0" smtClean="0"/>
            </a:br>
            <a:r>
              <a:rPr lang="es-ES" dirty="0" smtClean="0"/>
              <a:t>Canal</a:t>
            </a:r>
            <a:endParaRPr lang="es-MX" dirty="0"/>
          </a:p>
        </p:txBody>
      </p:sp>
      <p:sp>
        <p:nvSpPr>
          <p:cNvPr id="3" name="Marcador de contenido 2"/>
          <p:cNvSpPr>
            <a:spLocks noGrp="1"/>
          </p:cNvSpPr>
          <p:nvPr>
            <p:ph idx="1"/>
          </p:nvPr>
        </p:nvSpPr>
        <p:spPr/>
        <p:txBody>
          <a:bodyPr/>
          <a:lstStyle/>
          <a:p>
            <a:pPr marL="457200" indent="-457200" algn="just">
              <a:buFont typeface="+mj-lt"/>
              <a:buAutoNum type="arabicPeriod" startAt="6"/>
            </a:pPr>
            <a:r>
              <a:rPr lang="es-MX" dirty="0" smtClean="0"/>
              <a:t>Canal: </a:t>
            </a:r>
            <a:r>
              <a:rPr lang="es-ES" dirty="0"/>
              <a:t>Es el medio o recurso, que conecta a receptor y emisor, para transmitir el mensaje y se ejecute la comunicación; es tan diversificado que lo podemos encontrar tanto de manera oral o en cualquier medio escrito.</a:t>
            </a:r>
          </a:p>
          <a:p>
            <a:pPr marL="457200" indent="-457200" algn="just">
              <a:buFont typeface="+mj-lt"/>
              <a:buAutoNum type="arabicPeriod" startAt="6"/>
            </a:pPr>
            <a:endParaRPr lang="es-MX"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b="2849"/>
          <a:stretch/>
        </p:blipFill>
        <p:spPr>
          <a:xfrm>
            <a:off x="3057098" y="4267200"/>
            <a:ext cx="2988859" cy="1737815"/>
          </a:xfrm>
          <a:prstGeom prst="rect">
            <a:avLst/>
          </a:prstGeom>
        </p:spPr>
      </p:pic>
    </p:spTree>
    <p:extLst>
      <p:ext uri="{BB962C8B-B14F-4D97-AF65-F5344CB8AC3E}">
        <p14:creationId xmlns:p14="http://schemas.microsoft.com/office/powerpoint/2010/main" val="3747959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normAutofit fontScale="90000"/>
          </a:bodyPr>
          <a:lstStyle/>
          <a:p>
            <a:r>
              <a:rPr lang="es-MX" dirty="0" smtClean="0"/>
              <a:t>Funciones del lenguaje</a:t>
            </a:r>
            <a:br>
              <a:rPr lang="es-MX" dirty="0" smtClean="0"/>
            </a:br>
            <a:r>
              <a:rPr lang="es-MX" dirty="0" smtClean="0"/>
              <a:t>Función emotiva </a:t>
            </a:r>
            <a:endParaRPr lang="es-MX" dirty="0"/>
          </a:p>
        </p:txBody>
      </p:sp>
      <p:sp>
        <p:nvSpPr>
          <p:cNvPr id="3" name="Marcador de contenido 2"/>
          <p:cNvSpPr>
            <a:spLocks noGrp="1"/>
          </p:cNvSpPr>
          <p:nvPr>
            <p:ph idx="1"/>
          </p:nvPr>
        </p:nvSpPr>
        <p:spPr/>
        <p:txBody>
          <a:bodyPr/>
          <a:lstStyle/>
          <a:p>
            <a:pPr marL="457200" indent="-457200" algn="just">
              <a:buFont typeface="+mj-lt"/>
              <a:buAutoNum type="arabicPeriod"/>
            </a:pPr>
            <a:r>
              <a:rPr lang="es-MX" dirty="0" smtClean="0"/>
              <a:t>Se centra en la actitud del emisor al ejecutar un acto lingüístico expresando lo que siente. Proporciona datos sobre los sentimientos, prejuicios o preferencias del emisor. Esta función también incluye la posibilidad del mensaje de provocar respuestas emotivas.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8475" y="4129881"/>
            <a:ext cx="2009775" cy="2133600"/>
          </a:xfrm>
          <a:prstGeom prst="rect">
            <a:avLst/>
          </a:prstGeom>
        </p:spPr>
      </p:pic>
    </p:spTree>
    <p:extLst>
      <p:ext uri="{BB962C8B-B14F-4D97-AF65-F5344CB8AC3E}">
        <p14:creationId xmlns:p14="http://schemas.microsoft.com/office/powerpoint/2010/main" val="26594813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1262"/>
            <a:ext cx="8574087" cy="1146960"/>
          </a:xfrm>
        </p:spPr>
        <p:txBody>
          <a:bodyPr>
            <a:normAutofit fontScale="90000"/>
          </a:bodyPr>
          <a:lstStyle/>
          <a:p>
            <a:r>
              <a:rPr lang="es-MX" dirty="0"/>
              <a:t>Funciones del lenguaje</a:t>
            </a:r>
            <a:br>
              <a:rPr lang="es-MX" dirty="0"/>
            </a:br>
            <a:r>
              <a:rPr lang="es-MX" dirty="0" smtClean="0"/>
              <a:t>Función apelativa o conativa  </a:t>
            </a:r>
            <a:endParaRPr lang="es-MX" dirty="0"/>
          </a:p>
        </p:txBody>
      </p:sp>
      <p:sp>
        <p:nvSpPr>
          <p:cNvPr id="3" name="Marcador de contenido 2"/>
          <p:cNvSpPr>
            <a:spLocks noGrp="1"/>
          </p:cNvSpPr>
          <p:nvPr>
            <p:ph idx="1"/>
          </p:nvPr>
        </p:nvSpPr>
        <p:spPr/>
        <p:txBody>
          <a:bodyPr/>
          <a:lstStyle/>
          <a:p>
            <a:pPr marL="457200" indent="-457200" algn="just">
              <a:buFont typeface="+mj-lt"/>
              <a:buAutoNum type="arabicPeriod" startAt="2"/>
            </a:pPr>
            <a:r>
              <a:rPr lang="es-ES" dirty="0"/>
              <a:t>Está centrada en el receptor y su finalidad es llamar su atención </a:t>
            </a:r>
            <a:r>
              <a:rPr lang="es-ES" dirty="0" smtClean="0"/>
              <a:t>para </a:t>
            </a:r>
            <a:r>
              <a:rPr lang="es-ES" dirty="0"/>
              <a:t>influenciarlo. Cuando el mensaje intenta influir en el destinatario para que responda de alguna manera hay predominio de la función apelativa.</a:t>
            </a:r>
            <a:endParaRPr lang="es-MX"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49709"/>
          <a:stretch/>
        </p:blipFill>
        <p:spPr>
          <a:xfrm>
            <a:off x="6823881" y="4012443"/>
            <a:ext cx="1803209" cy="1936714"/>
          </a:xfrm>
          <a:prstGeom prst="rect">
            <a:avLst/>
          </a:prstGeom>
        </p:spPr>
      </p:pic>
    </p:spTree>
    <p:extLst>
      <p:ext uri="{BB962C8B-B14F-4D97-AF65-F5344CB8AC3E}">
        <p14:creationId xmlns:p14="http://schemas.microsoft.com/office/powerpoint/2010/main" val="23447611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0376"/>
            <a:ext cx="8574087" cy="1147846"/>
          </a:xfrm>
        </p:spPr>
        <p:txBody>
          <a:bodyPr>
            <a:normAutofit fontScale="90000"/>
          </a:bodyPr>
          <a:lstStyle/>
          <a:p>
            <a:r>
              <a:rPr lang="es-MX" dirty="0"/>
              <a:t>Funciones del lenguaje</a:t>
            </a:r>
            <a:br>
              <a:rPr lang="es-MX" dirty="0"/>
            </a:br>
            <a:r>
              <a:rPr lang="es-MX" dirty="0" smtClean="0"/>
              <a:t>Función referencial </a:t>
            </a:r>
            <a:endParaRPr lang="es-MX" dirty="0"/>
          </a:p>
        </p:txBody>
      </p:sp>
      <p:sp>
        <p:nvSpPr>
          <p:cNvPr id="3" name="Marcador de contenido 2"/>
          <p:cNvSpPr>
            <a:spLocks noGrp="1"/>
          </p:cNvSpPr>
          <p:nvPr>
            <p:ph idx="1"/>
          </p:nvPr>
        </p:nvSpPr>
        <p:spPr/>
        <p:txBody>
          <a:bodyPr/>
          <a:lstStyle/>
          <a:p>
            <a:pPr marL="457200" indent="-457200" algn="just">
              <a:buFont typeface="+mj-lt"/>
              <a:buAutoNum type="arabicPeriod" startAt="3"/>
            </a:pPr>
            <a:r>
              <a:rPr lang="es-ES" dirty="0" smtClean="0"/>
              <a:t> Se refiere a factores externos al acto comunicativo que rodean al mensaje y que facilitan la interpretación del tema del que se habla.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7980" y="3368041"/>
            <a:ext cx="2038350" cy="2476684"/>
          </a:xfrm>
          <a:prstGeom prst="rect">
            <a:avLst/>
          </a:prstGeom>
        </p:spPr>
      </p:pic>
    </p:spTree>
    <p:extLst>
      <p:ext uri="{BB962C8B-B14F-4D97-AF65-F5344CB8AC3E}">
        <p14:creationId xmlns:p14="http://schemas.microsoft.com/office/powerpoint/2010/main" val="1598798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normAutofit fontScale="90000"/>
          </a:bodyPr>
          <a:lstStyle/>
          <a:p>
            <a:r>
              <a:rPr lang="es-MX" dirty="0"/>
              <a:t>Funciones del lenguaje</a:t>
            </a:r>
            <a:br>
              <a:rPr lang="es-MX" dirty="0"/>
            </a:br>
            <a:r>
              <a:rPr lang="es-MX" dirty="0" smtClean="0"/>
              <a:t>Función fática </a:t>
            </a:r>
            <a:endParaRPr lang="es-MX" dirty="0"/>
          </a:p>
        </p:txBody>
      </p:sp>
      <p:sp>
        <p:nvSpPr>
          <p:cNvPr id="3" name="Marcador de contenido 2"/>
          <p:cNvSpPr>
            <a:spLocks noGrp="1"/>
          </p:cNvSpPr>
          <p:nvPr>
            <p:ph idx="1"/>
          </p:nvPr>
        </p:nvSpPr>
        <p:spPr/>
        <p:txBody>
          <a:bodyPr/>
          <a:lstStyle/>
          <a:p>
            <a:pPr marL="457200" indent="-457200" algn="just">
              <a:buFont typeface="+mj-lt"/>
              <a:buAutoNum type="arabicPeriod" startAt="4"/>
            </a:pPr>
            <a:r>
              <a:rPr lang="es-ES" dirty="0"/>
              <a:t>Está centrada en el canal y apunta a establecer, prolongar o interrumpir la comunicación. Hay mensajes que sirven para cerciorarse de que el canal de comunicación </a:t>
            </a:r>
            <a:r>
              <a:rPr lang="es-ES" dirty="0" smtClean="0"/>
              <a:t>funciona, por </a:t>
            </a:r>
            <a:r>
              <a:rPr lang="es-ES" dirty="0"/>
              <a:t>ejemplo, ¿Me escuchas</a:t>
            </a:r>
            <a:r>
              <a:rPr lang="es-ES" dirty="0" smtClean="0"/>
              <a:t>?, </a:t>
            </a:r>
            <a:r>
              <a:rPr lang="es-ES" dirty="0"/>
              <a:t>para llamar la atención del interlocutor o confirmar si su atención se mantiene.</a:t>
            </a:r>
            <a:endParaRPr lang="es-MX" dirty="0"/>
          </a:p>
        </p:txBody>
      </p:sp>
      <p:pic>
        <p:nvPicPr>
          <p:cNvPr id="4" name="Imagen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543675" y="4446482"/>
            <a:ext cx="2314575" cy="1802511"/>
          </a:xfrm>
          <a:prstGeom prst="rect">
            <a:avLst/>
          </a:prstGeom>
        </p:spPr>
      </p:pic>
    </p:spTree>
    <p:extLst>
      <p:ext uri="{BB962C8B-B14F-4D97-AF65-F5344CB8AC3E}">
        <p14:creationId xmlns:p14="http://schemas.microsoft.com/office/powerpoint/2010/main" val="21423589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1262"/>
            <a:ext cx="8574087" cy="1146960"/>
          </a:xfrm>
        </p:spPr>
        <p:txBody>
          <a:bodyPr/>
          <a:lstStyle/>
          <a:p>
            <a:r>
              <a:rPr lang="es-ES" dirty="0" smtClean="0"/>
              <a:t>Datos de identificación la UA</a:t>
            </a:r>
            <a:endParaRPr lang="es-ES" dirty="0"/>
          </a:p>
        </p:txBody>
      </p:sp>
      <p:sp>
        <p:nvSpPr>
          <p:cNvPr id="3" name="Marcador de contenido 2"/>
          <p:cNvSpPr>
            <a:spLocks noGrp="1"/>
          </p:cNvSpPr>
          <p:nvPr>
            <p:ph idx="4294967295"/>
          </p:nvPr>
        </p:nvSpPr>
        <p:spPr>
          <a:xfrm>
            <a:off x="1781175" y="2133600"/>
            <a:ext cx="7077075" cy="3992563"/>
          </a:xfrm>
        </p:spPr>
        <p:txBody>
          <a:bodyPr>
            <a:noAutofit/>
          </a:bodyPr>
          <a:lstStyle/>
          <a:p>
            <a:pPr marL="0" indent="0">
              <a:lnSpc>
                <a:spcPct val="110000"/>
              </a:lnSpc>
              <a:spcBef>
                <a:spcPts val="0"/>
              </a:spcBef>
              <a:buNone/>
            </a:pPr>
            <a:r>
              <a:rPr lang="es-ES" sz="1800" dirty="0" smtClean="0"/>
              <a:t>Área: Lingüística</a:t>
            </a:r>
          </a:p>
          <a:p>
            <a:pPr marL="0" indent="0">
              <a:lnSpc>
                <a:spcPct val="110000"/>
              </a:lnSpc>
              <a:spcBef>
                <a:spcPts val="0"/>
              </a:spcBef>
              <a:buNone/>
            </a:pPr>
            <a:r>
              <a:rPr lang="es-ES" sz="1800" dirty="0" smtClean="0"/>
              <a:t>Clave: L3213</a:t>
            </a:r>
          </a:p>
          <a:p>
            <a:pPr marL="0" indent="0">
              <a:lnSpc>
                <a:spcPct val="110000"/>
              </a:lnSpc>
              <a:spcBef>
                <a:spcPts val="0"/>
              </a:spcBef>
              <a:buNone/>
            </a:pPr>
            <a:r>
              <a:rPr lang="es-ES" sz="1800" dirty="0" smtClean="0"/>
              <a:t>Horas teóricas: 4</a:t>
            </a:r>
          </a:p>
          <a:p>
            <a:pPr marL="0" indent="0">
              <a:lnSpc>
                <a:spcPct val="110000"/>
              </a:lnSpc>
              <a:spcBef>
                <a:spcPts val="0"/>
              </a:spcBef>
              <a:buNone/>
            </a:pPr>
            <a:r>
              <a:rPr lang="es-ES" sz="1800" dirty="0" smtClean="0"/>
              <a:t>Horas práctica: 0</a:t>
            </a:r>
          </a:p>
          <a:p>
            <a:pPr marL="0" indent="0">
              <a:lnSpc>
                <a:spcPct val="110000"/>
              </a:lnSpc>
              <a:spcBef>
                <a:spcPts val="0"/>
              </a:spcBef>
              <a:buNone/>
            </a:pPr>
            <a:r>
              <a:rPr lang="es-ES" sz="1800" dirty="0" smtClean="0"/>
              <a:t>Total de horas: 4 </a:t>
            </a:r>
          </a:p>
          <a:p>
            <a:pPr marL="0" indent="0">
              <a:lnSpc>
                <a:spcPct val="110000"/>
              </a:lnSpc>
              <a:spcBef>
                <a:spcPts val="0"/>
              </a:spcBef>
              <a:buNone/>
            </a:pPr>
            <a:r>
              <a:rPr lang="es-ES" sz="1800" dirty="0" smtClean="0"/>
              <a:t>Créditos: 8</a:t>
            </a:r>
          </a:p>
          <a:p>
            <a:pPr marL="0" indent="0">
              <a:lnSpc>
                <a:spcPct val="110000"/>
              </a:lnSpc>
              <a:spcBef>
                <a:spcPts val="0"/>
              </a:spcBef>
              <a:buNone/>
            </a:pPr>
            <a:r>
              <a:rPr lang="es-ES" sz="1800" dirty="0" smtClean="0"/>
              <a:t>Tipo de unidad de aprendizaje: Curso</a:t>
            </a:r>
          </a:p>
          <a:p>
            <a:pPr marL="0" indent="0">
              <a:lnSpc>
                <a:spcPct val="110000"/>
              </a:lnSpc>
              <a:spcBef>
                <a:spcPts val="0"/>
              </a:spcBef>
              <a:buNone/>
            </a:pPr>
            <a:r>
              <a:rPr lang="es-ES" sz="1800" dirty="0" smtClean="0"/>
              <a:t>Carácter de la UA: Obligatorio</a:t>
            </a:r>
          </a:p>
          <a:p>
            <a:pPr marL="0" indent="0">
              <a:lnSpc>
                <a:spcPct val="110000"/>
              </a:lnSpc>
              <a:spcBef>
                <a:spcPts val="0"/>
              </a:spcBef>
              <a:buNone/>
            </a:pPr>
            <a:r>
              <a:rPr lang="es-ES" sz="1800" dirty="0" smtClean="0"/>
              <a:t>Núcleo: Sustantivo</a:t>
            </a:r>
          </a:p>
          <a:p>
            <a:pPr marL="0" indent="0">
              <a:lnSpc>
                <a:spcPct val="110000"/>
              </a:lnSpc>
              <a:spcBef>
                <a:spcPts val="0"/>
              </a:spcBef>
              <a:buNone/>
            </a:pPr>
            <a:r>
              <a:rPr lang="es-ES" sz="1800" dirty="0" smtClean="0"/>
              <a:t>Modalidad: Presencial</a:t>
            </a:r>
          </a:p>
          <a:p>
            <a:pPr marL="0" indent="0">
              <a:lnSpc>
                <a:spcPct val="110000"/>
              </a:lnSpc>
              <a:spcBef>
                <a:spcPts val="0"/>
              </a:spcBef>
              <a:buNone/>
            </a:pPr>
            <a:r>
              <a:rPr lang="es-ES" sz="1800" dirty="0" smtClean="0"/>
              <a:t>Prerrequisito: Comprensión de Lectura, capacidad de análisis, síntesis y reflexión. </a:t>
            </a:r>
          </a:p>
          <a:p>
            <a:pPr marL="0" indent="0">
              <a:lnSpc>
                <a:spcPct val="110000"/>
              </a:lnSpc>
              <a:spcBef>
                <a:spcPts val="0"/>
              </a:spcBef>
              <a:buNone/>
            </a:pPr>
            <a:r>
              <a:rPr lang="es-ES" sz="1800" dirty="0" smtClean="0"/>
              <a:t>UA antecedente: </a:t>
            </a:r>
            <a:r>
              <a:rPr lang="es-ES" sz="1800" dirty="0"/>
              <a:t>n</a:t>
            </a:r>
            <a:r>
              <a:rPr lang="es-ES" sz="1800" dirty="0" smtClean="0"/>
              <a:t>inguna</a:t>
            </a:r>
          </a:p>
          <a:p>
            <a:pPr marL="0" indent="0">
              <a:lnSpc>
                <a:spcPct val="110000"/>
              </a:lnSpc>
              <a:spcBef>
                <a:spcPts val="0"/>
              </a:spcBef>
              <a:buNone/>
            </a:pPr>
            <a:r>
              <a:rPr lang="es-ES" sz="1800" dirty="0" smtClean="0"/>
              <a:t>UA consecuente: ninguna</a:t>
            </a:r>
          </a:p>
        </p:txBody>
      </p:sp>
    </p:spTree>
    <p:extLst>
      <p:ext uri="{BB962C8B-B14F-4D97-AF65-F5344CB8AC3E}">
        <p14:creationId xmlns:p14="http://schemas.microsoft.com/office/powerpoint/2010/main" val="1900451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normAutofit fontScale="90000"/>
          </a:bodyPr>
          <a:lstStyle/>
          <a:p>
            <a:r>
              <a:rPr lang="es-MX" dirty="0"/>
              <a:t>Funciones del lenguaje</a:t>
            </a:r>
            <a:br>
              <a:rPr lang="es-MX" dirty="0"/>
            </a:br>
            <a:r>
              <a:rPr lang="es-MX" dirty="0"/>
              <a:t>función </a:t>
            </a:r>
            <a:r>
              <a:rPr lang="es-MX" dirty="0" smtClean="0"/>
              <a:t>metalingüística </a:t>
            </a:r>
            <a:endParaRPr lang="es-MX" dirty="0"/>
          </a:p>
        </p:txBody>
      </p:sp>
      <p:sp>
        <p:nvSpPr>
          <p:cNvPr id="3" name="Marcador de contenido 2"/>
          <p:cNvSpPr>
            <a:spLocks noGrp="1"/>
          </p:cNvSpPr>
          <p:nvPr>
            <p:ph idx="1"/>
          </p:nvPr>
        </p:nvSpPr>
        <p:spPr/>
        <p:txBody>
          <a:bodyPr/>
          <a:lstStyle/>
          <a:p>
            <a:pPr marL="457200" indent="-457200" algn="just">
              <a:buFont typeface="+mj-lt"/>
              <a:buAutoNum type="arabicPeriod" startAt="5"/>
            </a:pPr>
            <a:r>
              <a:rPr lang="es-ES" dirty="0"/>
              <a:t>Está centrada en el </a:t>
            </a:r>
            <a:r>
              <a:rPr lang="es-ES" dirty="0" smtClean="0"/>
              <a:t>código. Emisor </a:t>
            </a:r>
            <a:r>
              <a:rPr lang="es-ES" dirty="0"/>
              <a:t>y receptor reflexionan y hablan sobre el lenguaje mismo, es decir, utilizan un metalenguaje. Por ejemplo, qué significa tal o cual palabra, qué función sintáctica cumple </a:t>
            </a:r>
            <a:r>
              <a:rPr lang="es-ES" dirty="0" smtClean="0"/>
              <a:t>determinada </a:t>
            </a:r>
            <a:r>
              <a:rPr lang="es-ES" dirty="0"/>
              <a:t>palabra o sintagma en la </a:t>
            </a:r>
            <a:r>
              <a:rPr lang="es-ES" dirty="0" smtClean="0"/>
              <a:t>oración.</a:t>
            </a:r>
            <a:endParaRPr lang="es-MX" dirty="0"/>
          </a:p>
        </p:txBody>
      </p:sp>
      <p:pic>
        <p:nvPicPr>
          <p:cNvPr id="4" name="Imagen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060439" y="3991600"/>
            <a:ext cx="1646833" cy="2298336"/>
          </a:xfrm>
          <a:prstGeom prst="rect">
            <a:avLst/>
          </a:prstGeom>
        </p:spPr>
      </p:pic>
    </p:spTree>
    <p:extLst>
      <p:ext uri="{BB962C8B-B14F-4D97-AF65-F5344CB8AC3E}">
        <p14:creationId xmlns:p14="http://schemas.microsoft.com/office/powerpoint/2010/main" val="89371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5013"/>
            <a:ext cx="8574087" cy="1135084"/>
          </a:xfrm>
        </p:spPr>
        <p:txBody>
          <a:bodyPr>
            <a:normAutofit fontScale="90000"/>
          </a:bodyPr>
          <a:lstStyle/>
          <a:p>
            <a:r>
              <a:rPr lang="es-MX" dirty="0"/>
              <a:t>Funciones del lenguaje</a:t>
            </a:r>
            <a:br>
              <a:rPr lang="es-MX" dirty="0"/>
            </a:br>
            <a:r>
              <a:rPr lang="es-MX" dirty="0"/>
              <a:t>función </a:t>
            </a:r>
            <a:r>
              <a:rPr lang="es-MX" dirty="0" smtClean="0"/>
              <a:t>poética </a:t>
            </a:r>
            <a:endParaRPr lang="es-MX" dirty="0"/>
          </a:p>
        </p:txBody>
      </p:sp>
      <p:sp>
        <p:nvSpPr>
          <p:cNvPr id="3" name="Marcador de contenido 2"/>
          <p:cNvSpPr>
            <a:spLocks noGrp="1"/>
          </p:cNvSpPr>
          <p:nvPr>
            <p:ph idx="1"/>
          </p:nvPr>
        </p:nvSpPr>
        <p:spPr/>
        <p:txBody>
          <a:bodyPr/>
          <a:lstStyle/>
          <a:p>
            <a:pPr marL="457200" indent="-457200" algn="just">
              <a:buFont typeface="+mj-lt"/>
              <a:buAutoNum type="arabicPeriod" startAt="6"/>
            </a:pPr>
            <a:r>
              <a:rPr lang="es-ES" dirty="0"/>
              <a:t>Está centrada en el mensaje mismo. La atención del emisor se centra en el mensaje por el mensaje mismo (no por lo que se dice sino por cómo se lo dice). La función poética, dice Jakobson, está presente en la literatura y también en el lenguaje coloquial, corriente.</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6462" y="4458339"/>
            <a:ext cx="2828925" cy="1571625"/>
          </a:xfrm>
          <a:prstGeom prst="rect">
            <a:avLst/>
          </a:prstGeom>
        </p:spPr>
      </p:pic>
    </p:spTree>
    <p:extLst>
      <p:ext uri="{BB962C8B-B14F-4D97-AF65-F5344CB8AC3E}">
        <p14:creationId xmlns:p14="http://schemas.microsoft.com/office/powerpoint/2010/main" val="28396613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86888"/>
            <a:ext cx="8574087" cy="1123209"/>
          </a:xfrm>
        </p:spPr>
        <p:txBody>
          <a:bodyPr>
            <a:normAutofit fontScale="90000"/>
          </a:bodyPr>
          <a:lstStyle/>
          <a:p>
            <a:r>
              <a:rPr lang="es-ES" dirty="0" smtClean="0"/>
              <a:t>Teoría de los signos</a:t>
            </a:r>
            <a:br>
              <a:rPr lang="es-ES" dirty="0" smtClean="0"/>
            </a:br>
            <a:r>
              <a:rPr lang="es-ES" dirty="0" smtClean="0"/>
              <a:t>Semiótica</a:t>
            </a:r>
            <a:endParaRPr lang="es-ES" dirty="0"/>
          </a:p>
        </p:txBody>
      </p:sp>
      <p:sp>
        <p:nvSpPr>
          <p:cNvPr id="3" name="Marcador de contenido 2"/>
          <p:cNvSpPr>
            <a:spLocks noGrp="1"/>
          </p:cNvSpPr>
          <p:nvPr>
            <p:ph idx="1"/>
          </p:nvPr>
        </p:nvSpPr>
        <p:spPr/>
        <p:txBody>
          <a:bodyPr/>
          <a:lstStyle/>
          <a:p>
            <a:pPr marL="0" indent="0">
              <a:spcBef>
                <a:spcPts val="0"/>
              </a:spcBef>
              <a:buNone/>
            </a:pPr>
            <a:endParaRPr lang="es-ES" sz="1600" dirty="0" smtClean="0"/>
          </a:p>
          <a:p>
            <a:pPr algn="just">
              <a:spcBef>
                <a:spcPts val="0"/>
              </a:spcBef>
            </a:pPr>
            <a:r>
              <a:rPr lang="es-ES" dirty="0" smtClean="0"/>
              <a:t>Semiótica: El estudio de los signos en la vida social.</a:t>
            </a:r>
          </a:p>
          <a:p>
            <a:pPr marL="0" indent="0" algn="r">
              <a:spcBef>
                <a:spcPts val="0"/>
              </a:spcBef>
              <a:buNone/>
            </a:pPr>
            <a:r>
              <a:rPr lang="es-ES" sz="1600" dirty="0" smtClean="0"/>
              <a:t>Diccionario </a:t>
            </a:r>
            <a:r>
              <a:rPr lang="es-ES" sz="1600" dirty="0"/>
              <a:t>de la Real Academia Española (</a:t>
            </a:r>
            <a:r>
              <a:rPr lang="es-ES" sz="1600" dirty="0" smtClean="0"/>
              <a:t>2018)</a:t>
            </a:r>
          </a:p>
          <a:p>
            <a:pPr algn="just">
              <a:spcBef>
                <a:spcPts val="0"/>
              </a:spcBef>
            </a:pPr>
            <a:endParaRPr lang="es-ES" dirty="0" smtClean="0"/>
          </a:p>
          <a:p>
            <a:pPr algn="just">
              <a:spcBef>
                <a:spcPts val="0"/>
              </a:spcBef>
            </a:pPr>
            <a:r>
              <a:rPr lang="es-ES" dirty="0" smtClean="0"/>
              <a:t>Disciplina autónoma ocupada en el estudio de los signos.					    </a:t>
            </a:r>
            <a:r>
              <a:rPr lang="es-ES" sz="1600" dirty="0" smtClean="0"/>
              <a:t>Morris (1985)</a:t>
            </a:r>
          </a:p>
          <a:p>
            <a:endParaRPr lang="es-ES" dirty="0" smtClean="0"/>
          </a:p>
          <a:p>
            <a:endParaRPr lang="es-ES" dirty="0"/>
          </a:p>
        </p:txBody>
      </p:sp>
      <p:graphicFrame>
        <p:nvGraphicFramePr>
          <p:cNvPr id="4" name="Diagrama 3"/>
          <p:cNvGraphicFramePr/>
          <p:nvPr>
            <p:extLst>
              <p:ext uri="{D42A27DB-BD31-4B8C-83A1-F6EECF244321}">
                <p14:modId xmlns:p14="http://schemas.microsoft.com/office/powerpoint/2010/main" val="2554147055"/>
              </p:ext>
            </p:extLst>
          </p:nvPr>
        </p:nvGraphicFramePr>
        <p:xfrm>
          <a:off x="4763068" y="3862316"/>
          <a:ext cx="2118360" cy="2162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2149992" y="4435657"/>
            <a:ext cx="2244587" cy="1200329"/>
          </a:xfrm>
          <a:prstGeom prst="rect">
            <a:avLst/>
          </a:prstGeom>
          <a:noFill/>
        </p:spPr>
        <p:txBody>
          <a:bodyPr wrap="square" rtlCol="0">
            <a:spAutoFit/>
          </a:bodyPr>
          <a:lstStyle/>
          <a:p>
            <a:pPr algn="just"/>
            <a:r>
              <a:rPr lang="es-MX" dirty="0" smtClean="0"/>
              <a:t>El término semiótica</a:t>
            </a:r>
          </a:p>
          <a:p>
            <a:pPr algn="just"/>
            <a:r>
              <a:rPr lang="es-MX" dirty="0" smtClean="0"/>
              <a:t>se creó por analogía</a:t>
            </a:r>
          </a:p>
          <a:p>
            <a:pPr algn="just"/>
            <a:r>
              <a:rPr lang="es-MX" dirty="0" smtClean="0"/>
              <a:t>a pragmática, sintaxis</a:t>
            </a:r>
          </a:p>
          <a:p>
            <a:pPr algn="just"/>
            <a:r>
              <a:rPr lang="es-MX" dirty="0" smtClean="0"/>
              <a:t>y semántica. </a:t>
            </a:r>
            <a:endParaRPr lang="es-MX" dirty="0"/>
          </a:p>
        </p:txBody>
      </p:sp>
    </p:spTree>
    <p:extLst>
      <p:ext uri="{BB962C8B-B14F-4D97-AF65-F5344CB8AC3E}">
        <p14:creationId xmlns:p14="http://schemas.microsoft.com/office/powerpoint/2010/main" val="22424052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lstStyle/>
          <a:p>
            <a:r>
              <a:rPr lang="es-ES" dirty="0" err="1" smtClean="0"/>
              <a:t>Semiosis</a:t>
            </a:r>
            <a:r>
              <a:rPr lang="es-ES" dirty="0" smtClean="0"/>
              <a:t> / signo</a:t>
            </a:r>
            <a:endParaRPr lang="es-ES" dirty="0"/>
          </a:p>
        </p:txBody>
      </p:sp>
      <p:sp>
        <p:nvSpPr>
          <p:cNvPr id="3" name="Marcador de contenido 2"/>
          <p:cNvSpPr>
            <a:spLocks noGrp="1"/>
          </p:cNvSpPr>
          <p:nvPr>
            <p:ph idx="1"/>
          </p:nvPr>
        </p:nvSpPr>
        <p:spPr/>
        <p:txBody>
          <a:bodyPr/>
          <a:lstStyle/>
          <a:p>
            <a:pPr marL="0" indent="0" algn="just">
              <a:buNone/>
            </a:pPr>
            <a:r>
              <a:rPr lang="es-ES" dirty="0" err="1" smtClean="0"/>
              <a:t>Semiosis</a:t>
            </a:r>
            <a:r>
              <a:rPr lang="es-ES" dirty="0" smtClean="0"/>
              <a:t>: proceso que permite que algo pueda operar como signo. 					    </a:t>
            </a:r>
            <a:r>
              <a:rPr lang="es-ES" sz="1600" dirty="0" smtClean="0"/>
              <a:t>Morris (1985)</a:t>
            </a:r>
            <a:endParaRPr lang="es-ES" sz="1600" dirty="0"/>
          </a:p>
          <a:p>
            <a:pPr marL="0" indent="0" algn="just">
              <a:buNone/>
            </a:pPr>
            <a:r>
              <a:rPr lang="es-ES" dirty="0" smtClean="0"/>
              <a:t>Signo: objeto, fenómeno o acción material que, por naturaleza o convención representa o sustituye a otro.</a:t>
            </a:r>
            <a:endParaRPr lang="es-ES" sz="1600" dirty="0" smtClean="0"/>
          </a:p>
          <a:p>
            <a:pPr marL="0" indent="0" algn="r">
              <a:buNone/>
            </a:pPr>
            <a:endParaRPr lang="es-ES" sz="1600" dirty="0"/>
          </a:p>
          <a:p>
            <a:pPr marL="0" indent="0" algn="r">
              <a:spcBef>
                <a:spcPts val="0"/>
              </a:spcBef>
              <a:buNone/>
            </a:pPr>
            <a:endParaRPr lang="es-MX" sz="1600" dirty="0" smtClean="0"/>
          </a:p>
          <a:p>
            <a:pPr marL="0" indent="0" algn="r">
              <a:spcBef>
                <a:spcPts val="0"/>
              </a:spcBef>
              <a:buNone/>
            </a:pPr>
            <a:r>
              <a:rPr lang="es-MX" sz="1600" dirty="0" smtClean="0"/>
              <a:t>¿</a:t>
            </a:r>
            <a:r>
              <a:rPr lang="es-MX" sz="1600" dirty="0"/>
              <a:t>Sabes por qué el logotipo de la </a:t>
            </a:r>
            <a:r>
              <a:rPr lang="es-MX" sz="1600" dirty="0" smtClean="0"/>
              <a:t>estación del metro</a:t>
            </a:r>
          </a:p>
          <a:p>
            <a:pPr marL="0" indent="0" algn="r">
              <a:spcBef>
                <a:spcPts val="0"/>
              </a:spcBef>
              <a:buNone/>
            </a:pPr>
            <a:r>
              <a:rPr lang="es-MX" sz="1600" dirty="0" smtClean="0"/>
              <a:t>Balderas </a:t>
            </a:r>
            <a:r>
              <a:rPr lang="es-MX" sz="1600" dirty="0"/>
              <a:t>de la </a:t>
            </a:r>
            <a:r>
              <a:rPr lang="es-MX" sz="1600" dirty="0" smtClean="0"/>
              <a:t>Ciudad </a:t>
            </a:r>
            <a:r>
              <a:rPr lang="es-MX" sz="1600" dirty="0"/>
              <a:t>de México es un </a:t>
            </a:r>
            <a:r>
              <a:rPr lang="es-MX" sz="1600" dirty="0" smtClean="0"/>
              <a:t>cañón</a:t>
            </a:r>
            <a:r>
              <a:rPr lang="es-MX" sz="1600" dirty="0"/>
              <a:t>? </a:t>
            </a:r>
          </a:p>
          <a:p>
            <a:pPr marL="0" indent="0" algn="r">
              <a:spcBef>
                <a:spcPts val="0"/>
              </a:spcBef>
              <a:buNone/>
            </a:pPr>
            <a:endParaRPr lang="es-ES" sz="1600" dirty="0"/>
          </a:p>
          <a:p>
            <a:pPr marL="0" indent="0">
              <a:buNone/>
            </a:pPr>
            <a:endParaRPr lang="es-ES" dirty="0" smtClean="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398" y="3866833"/>
            <a:ext cx="3077534" cy="2259330"/>
          </a:xfrm>
          <a:prstGeom prst="rect">
            <a:avLst/>
          </a:prstGeom>
        </p:spPr>
      </p:pic>
    </p:spTree>
    <p:extLst>
      <p:ext uri="{BB962C8B-B14F-4D97-AF65-F5344CB8AC3E}">
        <p14:creationId xmlns:p14="http://schemas.microsoft.com/office/powerpoint/2010/main" val="7066282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normAutofit fontScale="90000"/>
          </a:bodyPr>
          <a:lstStyle/>
          <a:p>
            <a:r>
              <a:rPr lang="es-ES" dirty="0" smtClean="0"/>
              <a:t>Teoría del signo</a:t>
            </a:r>
            <a:br>
              <a:rPr lang="es-ES" dirty="0" smtClean="0"/>
            </a:br>
            <a:r>
              <a:rPr lang="es-ES" dirty="0" smtClean="0"/>
              <a:t>Charles </a:t>
            </a:r>
            <a:r>
              <a:rPr lang="es-ES" dirty="0" err="1"/>
              <a:t>Peirce</a:t>
            </a:r>
            <a:endParaRPr lang="es-ES" dirty="0"/>
          </a:p>
        </p:txBody>
      </p:sp>
      <p:sp>
        <p:nvSpPr>
          <p:cNvPr id="3" name="Marcador de contenido 2"/>
          <p:cNvSpPr>
            <a:spLocks noGrp="1"/>
          </p:cNvSpPr>
          <p:nvPr>
            <p:ph idx="1"/>
          </p:nvPr>
        </p:nvSpPr>
        <p:spPr/>
        <p:txBody>
          <a:bodyPr>
            <a:normAutofit/>
          </a:bodyPr>
          <a:lstStyle/>
          <a:p>
            <a:pPr algn="just"/>
            <a:r>
              <a:rPr lang="es-ES" dirty="0" smtClean="0"/>
              <a:t>Charles </a:t>
            </a:r>
            <a:r>
              <a:rPr lang="es-ES" dirty="0" err="1" smtClean="0"/>
              <a:t>Peirce</a:t>
            </a:r>
            <a:r>
              <a:rPr lang="es-ES" dirty="0" smtClean="0"/>
              <a:t>, “pionero o solitario en el trabajo de despejar y abrir caminos” a lo que él llamó </a:t>
            </a:r>
            <a:r>
              <a:rPr lang="es-ES" b="1" dirty="0" smtClean="0"/>
              <a:t>semiótica.</a:t>
            </a:r>
            <a:r>
              <a:rPr lang="es-ES" dirty="0" smtClean="0"/>
              <a:t> </a:t>
            </a:r>
            <a:endParaRPr lang="es-ES" dirty="0"/>
          </a:p>
          <a:p>
            <a:endParaRPr lang="es-ES" dirty="0" smtClean="0"/>
          </a:p>
          <a:p>
            <a:pPr algn="just"/>
            <a:r>
              <a:rPr lang="es-ES" dirty="0" err="1" smtClean="0"/>
              <a:t>Peirce</a:t>
            </a:r>
            <a:r>
              <a:rPr lang="es-ES" dirty="0" smtClean="0"/>
              <a:t> usó el término semiótica </a:t>
            </a:r>
            <a:r>
              <a:rPr lang="es-ES" i="1" dirty="0" smtClean="0"/>
              <a:t>(</a:t>
            </a:r>
            <a:r>
              <a:rPr lang="es-ES" i="1" dirty="0" err="1" smtClean="0"/>
              <a:t>semiotic</a:t>
            </a:r>
            <a:r>
              <a:rPr lang="es-ES" i="1" dirty="0" smtClean="0"/>
              <a:t>), </a:t>
            </a:r>
            <a:r>
              <a:rPr lang="es-ES" dirty="0" smtClean="0"/>
              <a:t>para hablar de la “cuasi-formal, o formal teoría de los signos”.</a:t>
            </a:r>
            <a:endParaRPr lang="es-ES" i="1" dirty="0"/>
          </a:p>
        </p:txBody>
      </p:sp>
    </p:spTree>
    <p:extLst>
      <p:ext uri="{BB962C8B-B14F-4D97-AF65-F5344CB8AC3E}">
        <p14:creationId xmlns:p14="http://schemas.microsoft.com/office/powerpoint/2010/main" val="11859953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5013"/>
            <a:ext cx="8574087" cy="1123209"/>
          </a:xfrm>
        </p:spPr>
        <p:txBody>
          <a:bodyPr>
            <a:normAutofit fontScale="90000"/>
          </a:bodyPr>
          <a:lstStyle/>
          <a:p>
            <a:r>
              <a:rPr lang="es-ES" dirty="0" smtClean="0"/>
              <a:t>Teoría del signo</a:t>
            </a:r>
            <a:br>
              <a:rPr lang="es-ES" dirty="0" smtClean="0"/>
            </a:br>
            <a:r>
              <a:rPr lang="es-ES" dirty="0" smtClean="0"/>
              <a:t>Charles </a:t>
            </a:r>
            <a:r>
              <a:rPr lang="es-ES" dirty="0" err="1"/>
              <a:t>Peirce</a:t>
            </a:r>
            <a:endParaRPr lang="es-ES" dirty="0"/>
          </a:p>
        </p:txBody>
      </p:sp>
      <p:sp>
        <p:nvSpPr>
          <p:cNvPr id="3" name="Marcador de contenido 2"/>
          <p:cNvSpPr>
            <a:spLocks noGrp="1"/>
          </p:cNvSpPr>
          <p:nvPr>
            <p:ph idx="1"/>
          </p:nvPr>
        </p:nvSpPr>
        <p:spPr/>
        <p:txBody>
          <a:bodyPr>
            <a:normAutofit/>
          </a:bodyPr>
          <a:lstStyle/>
          <a:p>
            <a:pPr algn="just"/>
            <a:r>
              <a:rPr lang="es-ES" dirty="0" smtClean="0"/>
              <a:t>Un signo o </a:t>
            </a:r>
            <a:r>
              <a:rPr lang="es-ES" i="1" dirty="0" err="1" smtClean="0"/>
              <a:t>representamen</a:t>
            </a:r>
            <a:r>
              <a:rPr lang="es-ES" dirty="0" smtClean="0"/>
              <a:t> es algo que representa o se refiere a algún aspecto.</a:t>
            </a:r>
          </a:p>
          <a:p>
            <a:pPr algn="just"/>
            <a:r>
              <a:rPr lang="es-ES" dirty="0" smtClean="0"/>
              <a:t>Se dirige a alguien, lo cual crea un signo equivalente o un signo más desarrollado (interpretante).</a:t>
            </a:r>
          </a:p>
          <a:p>
            <a:pPr algn="just"/>
            <a:r>
              <a:rPr lang="es-ES" dirty="0" smtClean="0"/>
              <a:t>El signo está en lugar de algo (objeto).</a:t>
            </a:r>
          </a:p>
          <a:p>
            <a:endParaRPr lang="es-ES" dirty="0"/>
          </a:p>
        </p:txBody>
      </p:sp>
    </p:spTree>
    <p:extLst>
      <p:ext uri="{BB962C8B-B14F-4D97-AF65-F5344CB8AC3E}">
        <p14:creationId xmlns:p14="http://schemas.microsoft.com/office/powerpoint/2010/main" val="425379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4024"/>
            <a:ext cx="8574087" cy="1134198"/>
          </a:xfrm>
        </p:spPr>
        <p:txBody>
          <a:bodyPr>
            <a:normAutofit fontScale="90000"/>
          </a:bodyPr>
          <a:lstStyle/>
          <a:p>
            <a:r>
              <a:rPr lang="es-ES" dirty="0" smtClean="0"/>
              <a:t>Teoría del signo</a:t>
            </a:r>
            <a:br>
              <a:rPr lang="es-ES" dirty="0" smtClean="0"/>
            </a:br>
            <a:r>
              <a:rPr lang="es-ES" dirty="0" smtClean="0"/>
              <a:t>Charles </a:t>
            </a:r>
            <a:r>
              <a:rPr lang="es-ES" dirty="0" err="1" smtClean="0"/>
              <a:t>Peirce</a:t>
            </a:r>
            <a:endParaRPr lang="es-ES" dirty="0"/>
          </a:p>
        </p:txBody>
      </p:sp>
      <p:sp>
        <p:nvSpPr>
          <p:cNvPr id="3" name="Marcador de contenido 2"/>
          <p:cNvSpPr>
            <a:spLocks noGrp="1"/>
          </p:cNvSpPr>
          <p:nvPr>
            <p:ph idx="1"/>
          </p:nvPr>
        </p:nvSpPr>
        <p:spPr>
          <a:xfrm>
            <a:off x="1153706" y="2038066"/>
            <a:ext cx="7076747" cy="3992563"/>
          </a:xfrm>
        </p:spPr>
        <p:txBody>
          <a:bodyPr/>
          <a:lstStyle/>
          <a:p>
            <a:pPr marL="0" indent="0" algn="just">
              <a:buNone/>
            </a:pPr>
            <a:r>
              <a:rPr lang="es-ES" dirty="0" smtClean="0"/>
              <a:t>El signo como la realidad, está compuesto por tres elementos:</a:t>
            </a:r>
          </a:p>
        </p:txBody>
      </p:sp>
      <p:sp>
        <p:nvSpPr>
          <p:cNvPr id="4" name="Triángulo isósceles 3"/>
          <p:cNvSpPr/>
          <p:nvPr/>
        </p:nvSpPr>
        <p:spPr>
          <a:xfrm>
            <a:off x="3522431" y="3310174"/>
            <a:ext cx="2060812" cy="1705970"/>
          </a:xfrm>
          <a:prstGeom prst="triangle">
            <a:avLst/>
          </a:prstGeom>
          <a:solidFill>
            <a:schemeClr val="bg1"/>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5923503" y="2522141"/>
            <a:ext cx="2470392" cy="1754326"/>
          </a:xfrm>
          <a:prstGeom prst="rect">
            <a:avLst/>
          </a:prstGeom>
          <a:noFill/>
        </p:spPr>
        <p:txBody>
          <a:bodyPr wrap="square" rtlCol="0">
            <a:spAutoFit/>
          </a:bodyPr>
          <a:lstStyle/>
          <a:p>
            <a:pPr algn="just"/>
            <a:r>
              <a:rPr lang="es-ES" b="1" dirty="0" smtClean="0">
                <a:solidFill>
                  <a:schemeClr val="accent2"/>
                </a:solidFill>
              </a:rPr>
              <a:t>Objeto:</a:t>
            </a:r>
            <a:r>
              <a:rPr lang="es-ES" dirty="0" smtClean="0">
                <a:solidFill>
                  <a:schemeClr val="accent2"/>
                </a:solidFill>
              </a:rPr>
              <a:t> </a:t>
            </a:r>
            <a:r>
              <a:rPr lang="es-ES" dirty="0" smtClean="0"/>
              <a:t>aquello al que el </a:t>
            </a:r>
            <a:r>
              <a:rPr lang="es-ES" dirty="0" err="1" smtClean="0"/>
              <a:t>representamen</a:t>
            </a:r>
            <a:r>
              <a:rPr lang="es-ES" dirty="0" smtClean="0"/>
              <a:t> se dirige, es existente y el signo o </a:t>
            </a:r>
            <a:r>
              <a:rPr lang="es-ES" dirty="0" err="1" smtClean="0"/>
              <a:t>representamen</a:t>
            </a:r>
            <a:r>
              <a:rPr lang="es-ES" dirty="0" smtClean="0"/>
              <a:t> trata de dar cuenta de ello.</a:t>
            </a:r>
            <a:endParaRPr lang="es-ES" dirty="0"/>
          </a:p>
        </p:txBody>
      </p:sp>
      <p:sp>
        <p:nvSpPr>
          <p:cNvPr id="7" name="CuadroTexto 6"/>
          <p:cNvSpPr txBox="1"/>
          <p:nvPr/>
        </p:nvSpPr>
        <p:spPr>
          <a:xfrm>
            <a:off x="5907387" y="4369142"/>
            <a:ext cx="2533763" cy="2031325"/>
          </a:xfrm>
          <a:prstGeom prst="rect">
            <a:avLst/>
          </a:prstGeom>
          <a:noFill/>
        </p:spPr>
        <p:txBody>
          <a:bodyPr wrap="square" rtlCol="0">
            <a:spAutoFit/>
          </a:bodyPr>
          <a:lstStyle/>
          <a:p>
            <a:pPr algn="just"/>
            <a:r>
              <a:rPr lang="es-ES" b="1" dirty="0" smtClean="0">
                <a:solidFill>
                  <a:schemeClr val="accent4"/>
                </a:solidFill>
              </a:rPr>
              <a:t>Interpretante:</a:t>
            </a:r>
            <a:r>
              <a:rPr lang="es-ES" dirty="0" smtClean="0"/>
              <a:t> media entre </a:t>
            </a:r>
            <a:r>
              <a:rPr lang="es-ES" dirty="0" err="1" smtClean="0"/>
              <a:t>representamen</a:t>
            </a:r>
            <a:r>
              <a:rPr lang="es-ES" dirty="0" smtClean="0"/>
              <a:t> y objeto. </a:t>
            </a:r>
          </a:p>
          <a:p>
            <a:r>
              <a:rPr lang="es-ES" dirty="0" smtClean="0"/>
              <a:t>Es otro signo y a su vez es la modificación en el pensamiento producida por 1 signo. </a:t>
            </a:r>
            <a:endParaRPr lang="es-ES" dirty="0"/>
          </a:p>
        </p:txBody>
      </p:sp>
      <p:sp>
        <p:nvSpPr>
          <p:cNvPr id="8" name="CuadroTexto 7"/>
          <p:cNvSpPr txBox="1"/>
          <p:nvPr/>
        </p:nvSpPr>
        <p:spPr>
          <a:xfrm>
            <a:off x="1173245" y="3008997"/>
            <a:ext cx="2185744" cy="2308324"/>
          </a:xfrm>
          <a:prstGeom prst="rect">
            <a:avLst/>
          </a:prstGeom>
          <a:noFill/>
        </p:spPr>
        <p:txBody>
          <a:bodyPr wrap="square" rtlCol="0">
            <a:spAutoFit/>
          </a:bodyPr>
          <a:lstStyle/>
          <a:p>
            <a:pPr algn="just"/>
            <a:r>
              <a:rPr lang="es-ES" b="1" dirty="0" err="1" smtClean="0">
                <a:solidFill>
                  <a:schemeClr val="accent1"/>
                </a:solidFill>
              </a:rPr>
              <a:t>Representamen</a:t>
            </a:r>
            <a:r>
              <a:rPr lang="es-ES" dirty="0" smtClean="0"/>
              <a:t>: algo que está para alguien en lugar de algo bajo un aspecto o capacidad.</a:t>
            </a:r>
          </a:p>
          <a:p>
            <a:pPr algn="just"/>
            <a:r>
              <a:rPr lang="es-ES" dirty="0" smtClean="0"/>
              <a:t>Algo que está en lugar de otra cosa y sustituye a algo.</a:t>
            </a:r>
          </a:p>
        </p:txBody>
      </p:sp>
      <p:sp>
        <p:nvSpPr>
          <p:cNvPr id="5" name="CuadroTexto 4"/>
          <p:cNvSpPr txBox="1"/>
          <p:nvPr/>
        </p:nvSpPr>
        <p:spPr>
          <a:xfrm>
            <a:off x="284164" y="5601482"/>
            <a:ext cx="4451609" cy="923330"/>
          </a:xfrm>
          <a:prstGeom prst="rect">
            <a:avLst/>
          </a:prstGeom>
          <a:noFill/>
        </p:spPr>
        <p:txBody>
          <a:bodyPr wrap="square" rtlCol="0">
            <a:spAutoFit/>
          </a:bodyPr>
          <a:lstStyle/>
          <a:p>
            <a:r>
              <a:rPr lang="es-ES" dirty="0" smtClean="0">
                <a:solidFill>
                  <a:srgbClr val="002060"/>
                </a:solidFill>
              </a:rPr>
              <a:t>El </a:t>
            </a:r>
            <a:r>
              <a:rPr lang="es-ES" dirty="0" err="1" smtClean="0">
                <a:solidFill>
                  <a:srgbClr val="002060"/>
                </a:solidFill>
              </a:rPr>
              <a:t>representamen</a:t>
            </a:r>
            <a:r>
              <a:rPr lang="es-ES" dirty="0" smtClean="0">
                <a:solidFill>
                  <a:srgbClr val="002060"/>
                </a:solidFill>
              </a:rPr>
              <a:t> tiene que ser reconocido como signo de un objeto a través de un interpretante.</a:t>
            </a:r>
            <a:endParaRPr lang="es-ES" dirty="0">
              <a:solidFill>
                <a:srgbClr val="002060"/>
              </a:solidFill>
            </a:endParaRPr>
          </a:p>
        </p:txBody>
      </p:sp>
    </p:spTree>
    <p:extLst>
      <p:ext uri="{BB962C8B-B14F-4D97-AF65-F5344CB8AC3E}">
        <p14:creationId xmlns:p14="http://schemas.microsoft.com/office/powerpoint/2010/main" val="4194156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4024"/>
            <a:ext cx="8574087" cy="1134198"/>
          </a:xfrm>
        </p:spPr>
        <p:txBody>
          <a:bodyPr>
            <a:normAutofit fontScale="90000"/>
          </a:bodyPr>
          <a:lstStyle/>
          <a:p>
            <a:r>
              <a:rPr lang="es-ES" dirty="0" smtClean="0"/>
              <a:t>Teoría del signo</a:t>
            </a:r>
            <a:br>
              <a:rPr lang="es-ES" dirty="0" smtClean="0"/>
            </a:br>
            <a:r>
              <a:rPr lang="es-ES" dirty="0" smtClean="0"/>
              <a:t>Charles </a:t>
            </a:r>
            <a:r>
              <a:rPr lang="es-ES" dirty="0" err="1" smtClean="0"/>
              <a:t>Peirce</a:t>
            </a:r>
            <a:r>
              <a:rPr lang="es-ES" dirty="0" smtClean="0"/>
              <a:t> - interpretante</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85184916"/>
              </p:ext>
            </p:extLst>
          </p:nvPr>
        </p:nvGraphicFramePr>
        <p:xfrm>
          <a:off x="1781174" y="3060700"/>
          <a:ext cx="5984403" cy="1854200"/>
        </p:xfrm>
        <a:graphic>
          <a:graphicData uri="http://schemas.openxmlformats.org/drawingml/2006/table">
            <a:tbl>
              <a:tblPr firstRow="1" bandRow="1">
                <a:tableStyleId>{21E4AEA4-8DFA-4A89-87EB-49C32662AFE0}</a:tableStyleId>
              </a:tblPr>
              <a:tblGrid>
                <a:gridCol w="1994801"/>
                <a:gridCol w="1994801"/>
                <a:gridCol w="1994801"/>
              </a:tblGrid>
              <a:tr h="370840">
                <a:tc>
                  <a:txBody>
                    <a:bodyPr/>
                    <a:lstStyle/>
                    <a:p>
                      <a:endParaRPr lang="es-ES" dirty="0"/>
                    </a:p>
                  </a:txBody>
                  <a:tcPr/>
                </a:tc>
                <a:tc>
                  <a:txBody>
                    <a:bodyPr/>
                    <a:lstStyle/>
                    <a:p>
                      <a:pPr algn="ctr"/>
                      <a:r>
                        <a:rPr lang="es-ES" dirty="0" err="1" smtClean="0"/>
                        <a:t>representamen</a:t>
                      </a:r>
                      <a:endParaRPr lang="es-ES" dirty="0"/>
                    </a:p>
                  </a:txBody>
                  <a:tcPr/>
                </a:tc>
                <a:tc>
                  <a:txBody>
                    <a:bodyPr/>
                    <a:lstStyle/>
                    <a:p>
                      <a:pPr algn="ctr"/>
                      <a:r>
                        <a:rPr lang="es-ES" dirty="0" smtClean="0"/>
                        <a:t>interpretante</a:t>
                      </a:r>
                      <a:endParaRPr lang="es-ES" dirty="0"/>
                    </a:p>
                  </a:txBody>
                  <a:tcPr/>
                </a:tc>
              </a:tr>
              <a:tr h="370840">
                <a:tc>
                  <a:txBody>
                    <a:bodyPr/>
                    <a:lstStyle/>
                    <a:p>
                      <a:r>
                        <a:rPr lang="es-ES" dirty="0" smtClean="0"/>
                        <a:t>imagen</a:t>
                      </a:r>
                      <a:endParaRPr lang="es-ES" dirty="0"/>
                    </a:p>
                  </a:txBody>
                  <a:tcPr/>
                </a:tc>
                <a:tc>
                  <a:txBody>
                    <a:bodyPr/>
                    <a:lstStyle/>
                    <a:p>
                      <a:r>
                        <a:rPr lang="es-ES" dirty="0" smtClean="0"/>
                        <a:t>perro</a:t>
                      </a:r>
                      <a:endParaRPr lang="es-ES" dirty="0"/>
                    </a:p>
                  </a:txBody>
                  <a:tcPr/>
                </a:tc>
                <a:tc>
                  <a:txBody>
                    <a:bodyPr/>
                    <a:lstStyle/>
                    <a:p>
                      <a:endParaRPr lang="es-ES" dirty="0"/>
                    </a:p>
                  </a:txBody>
                  <a:tcPr/>
                </a:tc>
              </a:tr>
              <a:tr h="370840">
                <a:tc>
                  <a:txBody>
                    <a:bodyPr/>
                    <a:lstStyle/>
                    <a:p>
                      <a:r>
                        <a:rPr lang="es-ES" dirty="0" smtClean="0"/>
                        <a:t>término científico</a:t>
                      </a:r>
                      <a:endParaRPr lang="es-ES" dirty="0"/>
                    </a:p>
                  </a:txBody>
                  <a:tcPr/>
                </a:tc>
                <a:tc>
                  <a:txBody>
                    <a:bodyPr/>
                    <a:lstStyle/>
                    <a:p>
                      <a:r>
                        <a:rPr lang="es-ES" dirty="0" smtClean="0"/>
                        <a:t>sal</a:t>
                      </a:r>
                      <a:endParaRPr lang="es-ES" dirty="0"/>
                    </a:p>
                  </a:txBody>
                  <a:tcPr/>
                </a:tc>
                <a:tc>
                  <a:txBody>
                    <a:bodyPr/>
                    <a:lstStyle/>
                    <a:p>
                      <a:r>
                        <a:rPr lang="es-ES" dirty="0" smtClean="0"/>
                        <a:t>cloruro de sodio</a:t>
                      </a:r>
                      <a:endParaRPr lang="es-ES" dirty="0"/>
                    </a:p>
                  </a:txBody>
                  <a:tcPr/>
                </a:tc>
              </a:tr>
              <a:tr h="370840">
                <a:tc>
                  <a:txBody>
                    <a:bodyPr/>
                    <a:lstStyle/>
                    <a:p>
                      <a:r>
                        <a:rPr lang="es-ES" dirty="0" smtClean="0"/>
                        <a:t>sinónimo</a:t>
                      </a:r>
                      <a:endParaRPr lang="es-ES" dirty="0"/>
                    </a:p>
                  </a:txBody>
                  <a:tcPr/>
                </a:tc>
                <a:tc>
                  <a:txBody>
                    <a:bodyPr/>
                    <a:lstStyle/>
                    <a:p>
                      <a:r>
                        <a:rPr lang="es-ES" dirty="0" smtClean="0"/>
                        <a:t>remedio</a:t>
                      </a:r>
                      <a:endParaRPr lang="es-ES" dirty="0"/>
                    </a:p>
                  </a:txBody>
                  <a:tcPr/>
                </a:tc>
                <a:tc>
                  <a:txBody>
                    <a:bodyPr/>
                    <a:lstStyle/>
                    <a:p>
                      <a:r>
                        <a:rPr lang="es-ES" dirty="0" smtClean="0"/>
                        <a:t>medicamento</a:t>
                      </a:r>
                      <a:endParaRPr lang="es-ES" dirty="0"/>
                    </a:p>
                  </a:txBody>
                  <a:tcPr/>
                </a:tc>
              </a:tr>
              <a:tr h="370840">
                <a:tc>
                  <a:txBody>
                    <a:bodyPr/>
                    <a:lstStyle/>
                    <a:p>
                      <a:r>
                        <a:rPr lang="es-ES" dirty="0" smtClean="0"/>
                        <a:t>asociación emotiva</a:t>
                      </a:r>
                      <a:endParaRPr lang="es-ES" dirty="0"/>
                    </a:p>
                  </a:txBody>
                  <a:tcPr/>
                </a:tc>
                <a:tc>
                  <a:txBody>
                    <a:bodyPr/>
                    <a:lstStyle/>
                    <a:p>
                      <a:r>
                        <a:rPr lang="es-ES" dirty="0" smtClean="0"/>
                        <a:t>perro</a:t>
                      </a:r>
                      <a:endParaRPr lang="es-ES" dirty="0"/>
                    </a:p>
                  </a:txBody>
                  <a:tcPr/>
                </a:tc>
                <a:tc>
                  <a:txBody>
                    <a:bodyPr/>
                    <a:lstStyle/>
                    <a:p>
                      <a:r>
                        <a:rPr lang="es-ES" dirty="0" smtClean="0"/>
                        <a:t>fidelidad </a:t>
                      </a:r>
                      <a:endParaRPr lang="es-ES" dirty="0"/>
                    </a:p>
                  </a:txBody>
                  <a:tcPr/>
                </a:tc>
              </a:tr>
            </a:tbl>
          </a:graphicData>
        </a:graphic>
      </p:graphicFrame>
      <p:pic>
        <p:nvPicPr>
          <p:cNvPr id="5" name="Imagen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804563" y="3466531"/>
            <a:ext cx="1961014" cy="382138"/>
          </a:xfrm>
          <a:prstGeom prst="rect">
            <a:avLst/>
          </a:prstGeom>
        </p:spPr>
      </p:pic>
      <p:sp>
        <p:nvSpPr>
          <p:cNvPr id="6" name="CuadroTexto 5"/>
          <p:cNvSpPr txBox="1"/>
          <p:nvPr/>
        </p:nvSpPr>
        <p:spPr>
          <a:xfrm>
            <a:off x="1781174" y="2279176"/>
            <a:ext cx="3404975" cy="369332"/>
          </a:xfrm>
          <a:prstGeom prst="rect">
            <a:avLst/>
          </a:prstGeom>
          <a:noFill/>
        </p:spPr>
        <p:txBody>
          <a:bodyPr wrap="square" rtlCol="0">
            <a:spAutoFit/>
          </a:bodyPr>
          <a:lstStyle/>
          <a:p>
            <a:r>
              <a:rPr lang="es-ES" dirty="0" smtClean="0"/>
              <a:t>Interpretante</a:t>
            </a:r>
            <a:endParaRPr lang="es-ES" dirty="0"/>
          </a:p>
        </p:txBody>
      </p:sp>
    </p:spTree>
    <p:extLst>
      <p:ext uri="{BB962C8B-B14F-4D97-AF65-F5344CB8AC3E}">
        <p14:creationId xmlns:p14="http://schemas.microsoft.com/office/powerpoint/2010/main" val="2945482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7672"/>
            <a:ext cx="8574087" cy="1120550"/>
          </a:xfrm>
        </p:spPr>
        <p:txBody>
          <a:bodyPr>
            <a:normAutofit fontScale="90000"/>
          </a:bodyPr>
          <a:lstStyle/>
          <a:p>
            <a:r>
              <a:rPr lang="es-ES" dirty="0" smtClean="0"/>
              <a:t>Teoría del signo</a:t>
            </a:r>
            <a:br>
              <a:rPr lang="es-ES" dirty="0" smtClean="0"/>
            </a:br>
            <a:r>
              <a:rPr lang="es-ES" dirty="0" smtClean="0"/>
              <a:t>Charles </a:t>
            </a:r>
            <a:r>
              <a:rPr lang="es-ES" dirty="0" err="1" smtClean="0"/>
              <a:t>Peirce</a:t>
            </a:r>
            <a:r>
              <a:rPr lang="es-ES" dirty="0" smtClean="0"/>
              <a:t> - objeto</a:t>
            </a:r>
            <a:endParaRPr lang="es-ES" dirty="0"/>
          </a:p>
        </p:txBody>
      </p:sp>
      <p:sp>
        <p:nvSpPr>
          <p:cNvPr id="3" name="Marcador de contenido 2"/>
          <p:cNvSpPr>
            <a:spLocks noGrp="1"/>
          </p:cNvSpPr>
          <p:nvPr>
            <p:ph idx="1"/>
          </p:nvPr>
        </p:nvSpPr>
        <p:spPr/>
        <p:txBody>
          <a:bodyPr/>
          <a:lstStyle/>
          <a:p>
            <a:r>
              <a:rPr lang="es-ES" dirty="0" smtClean="0"/>
              <a:t>El signo o </a:t>
            </a:r>
            <a:r>
              <a:rPr lang="es-ES" i="1" dirty="0" err="1" smtClean="0"/>
              <a:t>representamen</a:t>
            </a:r>
            <a:r>
              <a:rPr lang="es-ES" dirty="0" smtClean="0"/>
              <a:t> nos remite a un objeto que lo representa. </a:t>
            </a:r>
          </a:p>
          <a:p>
            <a:pPr algn="just"/>
            <a:r>
              <a:rPr lang="es-ES" dirty="0" smtClean="0"/>
              <a:t>Es la parte de la realidad de la cual el </a:t>
            </a:r>
            <a:r>
              <a:rPr lang="es-ES" i="1" dirty="0" err="1" smtClean="0"/>
              <a:t>representamen</a:t>
            </a:r>
            <a:r>
              <a:rPr lang="es-ES" dirty="0" smtClean="0"/>
              <a:t> trata de dar cuenta. </a:t>
            </a:r>
          </a:p>
          <a:p>
            <a:r>
              <a:rPr lang="es-ES" dirty="0" smtClean="0"/>
              <a:t>El signo está en lugar del objeto pero no de forma completa, sino en torno a una idea (convención). → Fundamento del </a:t>
            </a:r>
            <a:r>
              <a:rPr lang="es-ES" i="1" dirty="0" err="1" smtClean="0"/>
              <a:t>representamen</a:t>
            </a:r>
            <a:endParaRPr lang="es-ES" i="1" dirty="0" smtClean="0"/>
          </a:p>
          <a:p>
            <a:endParaRPr lang="es-ES" dirty="0"/>
          </a:p>
        </p:txBody>
      </p:sp>
    </p:spTree>
    <p:extLst>
      <p:ext uri="{BB962C8B-B14F-4D97-AF65-F5344CB8AC3E}">
        <p14:creationId xmlns:p14="http://schemas.microsoft.com/office/powerpoint/2010/main" val="36063850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0376"/>
            <a:ext cx="8574087" cy="1147846"/>
          </a:xfrm>
        </p:spPr>
        <p:txBody>
          <a:bodyPr>
            <a:normAutofit fontScale="90000"/>
          </a:bodyPr>
          <a:lstStyle/>
          <a:p>
            <a:r>
              <a:rPr lang="es-ES" dirty="0"/>
              <a:t>Teoría del signo</a:t>
            </a:r>
            <a:br>
              <a:rPr lang="es-ES" dirty="0"/>
            </a:br>
            <a:r>
              <a:rPr lang="es-ES" dirty="0"/>
              <a:t>Charles Morris</a:t>
            </a:r>
            <a:endParaRPr lang="es-MX" dirty="0"/>
          </a:p>
        </p:txBody>
      </p:sp>
      <p:sp>
        <p:nvSpPr>
          <p:cNvPr id="3" name="Marcador de contenido 2"/>
          <p:cNvSpPr>
            <a:spLocks noGrp="1"/>
          </p:cNvSpPr>
          <p:nvPr>
            <p:ph idx="1"/>
          </p:nvPr>
        </p:nvSpPr>
        <p:spPr/>
        <p:txBody>
          <a:bodyPr/>
          <a:lstStyle/>
          <a:p>
            <a:pPr algn="just"/>
            <a:r>
              <a:rPr lang="es-MX" dirty="0"/>
              <a:t>Desarrollar una teoría adecuada para la comprensión de todo tipo de signos.</a:t>
            </a:r>
          </a:p>
          <a:p>
            <a:pPr algn="just"/>
            <a:r>
              <a:rPr lang="es-MX" dirty="0"/>
              <a:t> Teoría de los signos: “significado de los </a:t>
            </a:r>
            <a:r>
              <a:rPr lang="es-MX" dirty="0" smtClean="0"/>
              <a:t>símbolos”.</a:t>
            </a:r>
          </a:p>
          <a:p>
            <a:pPr algn="just"/>
            <a:r>
              <a:rPr lang="es-MX" dirty="0" smtClean="0"/>
              <a:t>Este proceso implica tres (o cuatro) factores: lo que actúa como signo, aquello a que el signo alude y el efecto que produce en determinado intérprete en virtud del cual la cosa en cuestión es un signo para él (Morris, 1985).</a:t>
            </a:r>
            <a:endParaRPr lang="es-MX" dirty="0"/>
          </a:p>
        </p:txBody>
      </p:sp>
    </p:spTree>
    <p:extLst>
      <p:ext uri="{BB962C8B-B14F-4D97-AF65-F5344CB8AC3E}">
        <p14:creationId xmlns:p14="http://schemas.microsoft.com/office/powerpoint/2010/main" val="1199898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5013"/>
            <a:ext cx="8574087" cy="1123209"/>
          </a:xfrm>
        </p:spPr>
        <p:txBody>
          <a:bodyPr/>
          <a:lstStyle/>
          <a:p>
            <a:r>
              <a:rPr lang="es-MX" dirty="0" smtClean="0"/>
              <a:t>Presentación</a:t>
            </a:r>
            <a:endParaRPr lang="es-MX" dirty="0"/>
          </a:p>
        </p:txBody>
      </p:sp>
      <p:sp>
        <p:nvSpPr>
          <p:cNvPr id="3" name="Marcador de contenido 2"/>
          <p:cNvSpPr>
            <a:spLocks noGrp="1"/>
          </p:cNvSpPr>
          <p:nvPr>
            <p:ph idx="1"/>
          </p:nvPr>
        </p:nvSpPr>
        <p:spPr>
          <a:xfrm>
            <a:off x="1781503" y="2133600"/>
            <a:ext cx="7076747" cy="3775881"/>
          </a:xfrm>
        </p:spPr>
        <p:txBody>
          <a:bodyPr/>
          <a:lstStyle/>
          <a:p>
            <a:pPr marL="0" indent="0" algn="just">
              <a:buNone/>
            </a:pPr>
            <a:r>
              <a:rPr lang="es-MX" dirty="0" smtClean="0"/>
              <a:t>Esta presentación </a:t>
            </a:r>
            <a:r>
              <a:rPr lang="es-ES" dirty="0" smtClean="0"/>
              <a:t>corresponde </a:t>
            </a:r>
            <a:r>
              <a:rPr lang="es-ES" dirty="0"/>
              <a:t>a la </a:t>
            </a:r>
            <a:r>
              <a:rPr lang="es-ES" dirty="0" smtClean="0"/>
              <a:t>unidad </a:t>
            </a:r>
            <a:r>
              <a:rPr lang="es-ES" dirty="0"/>
              <a:t>de competencia </a:t>
            </a:r>
            <a:r>
              <a:rPr lang="es-ES" dirty="0" smtClean="0"/>
              <a:t>l </a:t>
            </a:r>
            <a:r>
              <a:rPr lang="es-ES" dirty="0"/>
              <a:t>del programa de la UA </a:t>
            </a:r>
            <a:r>
              <a:rPr lang="es-ES" dirty="0" smtClean="0"/>
              <a:t>de Lenguaje y comunicación </a:t>
            </a:r>
            <a:r>
              <a:rPr lang="es-ES" dirty="0"/>
              <a:t>que se imparte en el </a:t>
            </a:r>
            <a:r>
              <a:rPr lang="es-ES" dirty="0" smtClean="0"/>
              <a:t>segundo </a:t>
            </a:r>
            <a:r>
              <a:rPr lang="es-ES" dirty="0"/>
              <a:t>semestre de la Licenciatura en Lenguas de la Facultad de Lenguas</a:t>
            </a:r>
            <a:r>
              <a:rPr lang="es-ES" dirty="0" smtClean="0"/>
              <a:t>.</a:t>
            </a:r>
          </a:p>
          <a:p>
            <a:pPr marL="0" indent="0" algn="just">
              <a:buNone/>
            </a:pPr>
            <a:r>
              <a:rPr lang="es-ES" dirty="0" smtClean="0"/>
              <a:t>El material aborda los elementos y componentes del proceso de comunicación.</a:t>
            </a:r>
            <a:endParaRPr lang="es-MX" dirty="0"/>
          </a:p>
        </p:txBody>
      </p:sp>
    </p:spTree>
    <p:extLst>
      <p:ext uri="{BB962C8B-B14F-4D97-AF65-F5344CB8AC3E}">
        <p14:creationId xmlns:p14="http://schemas.microsoft.com/office/powerpoint/2010/main" val="7851191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0376"/>
            <a:ext cx="8574087" cy="1147846"/>
          </a:xfrm>
        </p:spPr>
        <p:txBody>
          <a:bodyPr>
            <a:normAutofit fontScale="90000"/>
          </a:bodyPr>
          <a:lstStyle/>
          <a:p>
            <a:r>
              <a:rPr lang="es-ES" dirty="0"/>
              <a:t>Teoría del signo</a:t>
            </a:r>
            <a:br>
              <a:rPr lang="es-ES" dirty="0"/>
            </a:br>
            <a:r>
              <a:rPr lang="es-ES" dirty="0"/>
              <a:t>Charles Morris</a:t>
            </a:r>
            <a:endParaRPr lang="es-MX" dirty="0"/>
          </a:p>
        </p:txBody>
      </p:sp>
      <p:sp>
        <p:nvSpPr>
          <p:cNvPr id="3" name="Marcador de contenido 2"/>
          <p:cNvSpPr>
            <a:spLocks noGrp="1"/>
          </p:cNvSpPr>
          <p:nvPr>
            <p:ph idx="1"/>
          </p:nvPr>
        </p:nvSpPr>
        <p:spPr/>
        <p:txBody>
          <a:bodyPr/>
          <a:lstStyle/>
          <a:p>
            <a:pPr algn="just"/>
            <a:r>
              <a:rPr lang="es-MX" dirty="0" smtClean="0"/>
              <a:t>Estos componentes pueden denominarse: el </a:t>
            </a:r>
            <a:r>
              <a:rPr lang="es-MX" i="1" dirty="0" smtClean="0"/>
              <a:t>vehículo </a:t>
            </a:r>
            <a:r>
              <a:rPr lang="es-MX" i="1" dirty="0" err="1" smtClean="0"/>
              <a:t>sígnico</a:t>
            </a:r>
            <a:r>
              <a:rPr lang="es-MX" i="1" dirty="0" smtClean="0"/>
              <a:t>, el </a:t>
            </a:r>
            <a:r>
              <a:rPr lang="es-MX" i="1" dirty="0" err="1" smtClean="0"/>
              <a:t>designatum</a:t>
            </a:r>
            <a:r>
              <a:rPr lang="es-MX" i="1" dirty="0" smtClean="0"/>
              <a:t> y el interpretante</a:t>
            </a:r>
            <a:r>
              <a:rPr lang="es-MX" dirty="0" smtClean="0"/>
              <a:t>; </a:t>
            </a:r>
            <a:r>
              <a:rPr lang="es-MX" i="1" dirty="0" smtClean="0"/>
              <a:t>el intérprete</a:t>
            </a:r>
            <a:r>
              <a:rPr lang="es-MX" dirty="0" smtClean="0"/>
              <a:t> puede considerarse un cuarto factor. </a:t>
            </a:r>
          </a:p>
          <a:p>
            <a:pPr algn="just"/>
            <a:r>
              <a:rPr lang="es-MX" dirty="0" smtClean="0"/>
              <a:t>Estos signos explicitan los factores implícitos en la afirmación de que un signo alude a algo para alguien.</a:t>
            </a:r>
          </a:p>
          <a:p>
            <a:pPr marL="0" indent="0" algn="just">
              <a:buNone/>
            </a:pPr>
            <a:endParaRPr lang="es-MX" dirty="0"/>
          </a:p>
        </p:txBody>
      </p:sp>
    </p:spTree>
    <p:extLst>
      <p:ext uri="{BB962C8B-B14F-4D97-AF65-F5344CB8AC3E}">
        <p14:creationId xmlns:p14="http://schemas.microsoft.com/office/powerpoint/2010/main" val="37016026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4024"/>
            <a:ext cx="8574087" cy="1134198"/>
          </a:xfrm>
        </p:spPr>
        <p:txBody>
          <a:bodyPr>
            <a:normAutofit fontScale="90000"/>
          </a:bodyPr>
          <a:lstStyle/>
          <a:p>
            <a:r>
              <a:rPr lang="es-ES" dirty="0"/>
              <a:t>Teoría del signo</a:t>
            </a:r>
            <a:br>
              <a:rPr lang="es-ES" dirty="0"/>
            </a:br>
            <a:r>
              <a:rPr lang="es-ES" dirty="0"/>
              <a:t>Charles Morris</a:t>
            </a:r>
            <a:endParaRPr lang="es-MX" dirty="0"/>
          </a:p>
        </p:txBody>
      </p:sp>
      <p:graphicFrame>
        <p:nvGraphicFramePr>
          <p:cNvPr id="5" name="Diagrama 4"/>
          <p:cNvGraphicFramePr/>
          <p:nvPr>
            <p:extLst>
              <p:ext uri="{D42A27DB-BD31-4B8C-83A1-F6EECF244321}">
                <p14:modId xmlns:p14="http://schemas.microsoft.com/office/powerpoint/2010/main" val="784899316"/>
              </p:ext>
            </p:extLst>
          </p:nvPr>
        </p:nvGraphicFramePr>
        <p:xfrm>
          <a:off x="2010888" y="3364262"/>
          <a:ext cx="6598721" cy="30621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Marcador de contenido 5"/>
          <p:cNvSpPr>
            <a:spLocks noGrp="1"/>
          </p:cNvSpPr>
          <p:nvPr>
            <p:ph idx="1"/>
          </p:nvPr>
        </p:nvSpPr>
        <p:spPr>
          <a:xfrm>
            <a:off x="1781503" y="2133600"/>
            <a:ext cx="7076747" cy="3992563"/>
          </a:xfrm>
        </p:spPr>
        <p:txBody>
          <a:bodyPr/>
          <a:lstStyle/>
          <a:p>
            <a:r>
              <a:rPr lang="es-MX" dirty="0" smtClean="0"/>
              <a:t>Los </a:t>
            </a:r>
            <a:r>
              <a:rPr lang="es-MX" i="1" dirty="0" smtClean="0"/>
              <a:t>términos “signo”, “</a:t>
            </a:r>
            <a:r>
              <a:rPr lang="es-MX" i="1" dirty="0" err="1" smtClean="0"/>
              <a:t>designatum</a:t>
            </a:r>
            <a:r>
              <a:rPr lang="es-MX" i="1" dirty="0" smtClean="0"/>
              <a:t>” “interpretante” </a:t>
            </a:r>
            <a:r>
              <a:rPr lang="es-MX" dirty="0" smtClean="0"/>
              <a:t>e</a:t>
            </a:r>
            <a:r>
              <a:rPr lang="es-MX" i="1" dirty="0" smtClean="0"/>
              <a:t> intérprete” </a:t>
            </a:r>
            <a:r>
              <a:rPr lang="es-MX" dirty="0" smtClean="0"/>
              <a:t>se implican mutuamente, puesto que sólo son formas de referirse a aspectos del proceso de </a:t>
            </a:r>
            <a:r>
              <a:rPr lang="es-MX" dirty="0" err="1" smtClean="0"/>
              <a:t>semiosis</a:t>
            </a:r>
            <a:r>
              <a:rPr lang="es-MX" dirty="0" smtClean="0"/>
              <a:t>. </a:t>
            </a:r>
            <a:endParaRPr lang="es-MX" dirty="0"/>
          </a:p>
        </p:txBody>
      </p:sp>
    </p:spTree>
    <p:extLst>
      <p:ext uri="{BB962C8B-B14F-4D97-AF65-F5344CB8AC3E}">
        <p14:creationId xmlns:p14="http://schemas.microsoft.com/office/powerpoint/2010/main" val="3566326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0376"/>
            <a:ext cx="8574087" cy="1147846"/>
          </a:xfrm>
        </p:spPr>
        <p:txBody>
          <a:bodyPr>
            <a:normAutofit fontScale="90000"/>
          </a:bodyPr>
          <a:lstStyle/>
          <a:p>
            <a:r>
              <a:rPr lang="es-ES" dirty="0"/>
              <a:t>Teoría del signo</a:t>
            </a:r>
            <a:br>
              <a:rPr lang="es-ES" dirty="0"/>
            </a:br>
            <a:r>
              <a:rPr lang="es-ES" dirty="0"/>
              <a:t>Charles Morris</a:t>
            </a:r>
            <a:endParaRPr lang="es-MX" dirty="0"/>
          </a:p>
        </p:txBody>
      </p:sp>
      <p:sp>
        <p:nvSpPr>
          <p:cNvPr id="3" name="Marcador de contenido 2"/>
          <p:cNvSpPr>
            <a:spLocks noGrp="1"/>
          </p:cNvSpPr>
          <p:nvPr>
            <p:ph idx="1"/>
          </p:nvPr>
        </p:nvSpPr>
        <p:spPr/>
        <p:txBody>
          <a:bodyPr/>
          <a:lstStyle/>
          <a:p>
            <a:pPr algn="just"/>
            <a:r>
              <a:rPr lang="es-MX" dirty="0" smtClean="0"/>
              <a:t>Algo es un signo si, y sólo si, algún intérprete lo considera signo de algo; la consideración de algo es un interpretante sólo en la medida en que es evocado por algo que funciona como un signo: un objeto es un intérprete sólo si, toma en consideración algo. Morris (1985)</a:t>
            </a:r>
            <a:endParaRPr lang="es-MX" dirty="0"/>
          </a:p>
        </p:txBody>
      </p:sp>
    </p:spTree>
    <p:extLst>
      <p:ext uri="{BB962C8B-B14F-4D97-AF65-F5344CB8AC3E}">
        <p14:creationId xmlns:p14="http://schemas.microsoft.com/office/powerpoint/2010/main" val="7660919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normAutofit fontScale="90000"/>
          </a:bodyPr>
          <a:lstStyle/>
          <a:p>
            <a:r>
              <a:rPr lang="es-ES" dirty="0"/>
              <a:t>Teoría del signo</a:t>
            </a:r>
            <a:br>
              <a:rPr lang="es-ES" dirty="0"/>
            </a:br>
            <a:r>
              <a:rPr lang="es-ES" dirty="0"/>
              <a:t>Charles Morris</a:t>
            </a:r>
            <a:endParaRPr lang="es-MX" dirty="0"/>
          </a:p>
        </p:txBody>
      </p:sp>
      <p:sp>
        <p:nvSpPr>
          <p:cNvPr id="3" name="Marcador de contenido 2"/>
          <p:cNvSpPr>
            <a:spLocks noGrp="1"/>
          </p:cNvSpPr>
          <p:nvPr>
            <p:ph idx="1"/>
          </p:nvPr>
        </p:nvSpPr>
        <p:spPr/>
        <p:txBody>
          <a:bodyPr/>
          <a:lstStyle/>
          <a:p>
            <a:pPr algn="just"/>
            <a:r>
              <a:rPr lang="es-MX" dirty="0" smtClean="0"/>
              <a:t>Las propiedades que conlleva ser un signo, un </a:t>
            </a:r>
            <a:r>
              <a:rPr lang="es-MX" dirty="0" err="1" smtClean="0"/>
              <a:t>designatum</a:t>
            </a:r>
            <a:r>
              <a:rPr lang="es-MX" dirty="0" smtClean="0"/>
              <a:t>, un intérprete o un interpretante, son propiedades relacionales que las cosas asumen al participar en el proceso funcional de </a:t>
            </a:r>
            <a:r>
              <a:rPr lang="es-MX" dirty="0" err="1" smtClean="0"/>
              <a:t>semiosis</a:t>
            </a:r>
            <a:r>
              <a:rPr lang="es-MX" dirty="0" smtClean="0"/>
              <a:t>.</a:t>
            </a:r>
            <a:endParaRPr lang="es-MX" dirty="0"/>
          </a:p>
        </p:txBody>
      </p:sp>
    </p:spTree>
    <p:extLst>
      <p:ext uri="{BB962C8B-B14F-4D97-AF65-F5344CB8AC3E}">
        <p14:creationId xmlns:p14="http://schemas.microsoft.com/office/powerpoint/2010/main" val="40149481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t>Teoría del </a:t>
            </a:r>
            <a:r>
              <a:rPr lang="es-ES" dirty="0" smtClean="0"/>
              <a:t>signo</a:t>
            </a:r>
            <a:endParaRPr lang="es-MX" dirty="0"/>
          </a:p>
        </p:txBody>
      </p:sp>
      <p:sp>
        <p:nvSpPr>
          <p:cNvPr id="3" name="Marcador de contenido 2"/>
          <p:cNvSpPr>
            <a:spLocks noGrp="1"/>
          </p:cNvSpPr>
          <p:nvPr>
            <p:ph idx="1"/>
          </p:nvPr>
        </p:nvSpPr>
        <p:spPr/>
        <p:txBody>
          <a:bodyPr/>
          <a:lstStyle/>
          <a:p>
            <a:pPr algn="just"/>
            <a:r>
              <a:rPr lang="es-MX" dirty="0" smtClean="0"/>
              <a:t>La semiótica como ciencia utiliza signos especiales para establecer determinados hechos acerca de los signos; es un lenguaje para hablar de signos.</a:t>
            </a:r>
          </a:p>
          <a:p>
            <a:pPr algn="just"/>
            <a:r>
              <a:rPr lang="es-MX" dirty="0" smtClean="0"/>
              <a:t>La semiótica cuenta con tres ramas subordinadas, sintáctica, semántica y pragmática, que se ocupan, respectivamente, de las dimensiones sintáctica, semántica y pragmática de la </a:t>
            </a:r>
            <a:r>
              <a:rPr lang="es-MX" dirty="0" err="1" smtClean="0"/>
              <a:t>semiosis</a:t>
            </a:r>
            <a:r>
              <a:rPr lang="es-MX" dirty="0" smtClean="0"/>
              <a:t>.</a:t>
            </a:r>
            <a:endParaRPr lang="es-MX" dirty="0"/>
          </a:p>
        </p:txBody>
      </p:sp>
    </p:spTree>
    <p:extLst>
      <p:ext uri="{BB962C8B-B14F-4D97-AF65-F5344CB8AC3E}">
        <p14:creationId xmlns:p14="http://schemas.microsoft.com/office/powerpoint/2010/main" val="9826928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5013"/>
            <a:ext cx="8574087" cy="1123209"/>
          </a:xfrm>
        </p:spPr>
        <p:txBody>
          <a:bodyPr>
            <a:normAutofit/>
          </a:bodyPr>
          <a:lstStyle/>
          <a:p>
            <a:r>
              <a:rPr lang="es-ES" dirty="0" smtClean="0"/>
              <a:t>Teoría del signo</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98816864"/>
              </p:ext>
            </p:extLst>
          </p:nvPr>
        </p:nvGraphicFramePr>
        <p:xfrm>
          <a:off x="1781176" y="1815152"/>
          <a:ext cx="6093582" cy="48040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06722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4024"/>
            <a:ext cx="8574087" cy="1134198"/>
          </a:xfrm>
        </p:spPr>
        <p:txBody>
          <a:bodyPr/>
          <a:lstStyle/>
          <a:p>
            <a:r>
              <a:rPr lang="es-MX" dirty="0" smtClean="0"/>
              <a:t>Referencias</a:t>
            </a:r>
            <a:endParaRPr lang="es-MX" dirty="0"/>
          </a:p>
        </p:txBody>
      </p:sp>
      <p:sp>
        <p:nvSpPr>
          <p:cNvPr id="3" name="Marcador de contenido 2"/>
          <p:cNvSpPr>
            <a:spLocks noGrp="1"/>
          </p:cNvSpPr>
          <p:nvPr>
            <p:ph idx="1"/>
          </p:nvPr>
        </p:nvSpPr>
        <p:spPr/>
        <p:txBody>
          <a:bodyPr>
            <a:normAutofit/>
          </a:bodyPr>
          <a:lstStyle/>
          <a:p>
            <a:pPr>
              <a:spcBef>
                <a:spcPts val="0"/>
              </a:spcBef>
              <a:buFont typeface="Arial" panose="020B0604020202020204" pitchFamily="34" charset="0"/>
              <a:buChar char="•"/>
            </a:pPr>
            <a:r>
              <a:rPr lang="es-MX" dirty="0" smtClean="0"/>
              <a:t>HERNÁNDEZ, V. (2000)</a:t>
            </a:r>
          </a:p>
          <a:p>
            <a:pPr marL="0" indent="0" algn="just">
              <a:spcBef>
                <a:spcPts val="0"/>
              </a:spcBef>
              <a:buNone/>
            </a:pPr>
            <a:r>
              <a:rPr lang="es-MX" dirty="0" smtClean="0"/>
              <a:t>Lenguaje: Creación y Expresión del pensamiento. </a:t>
            </a:r>
            <a:r>
              <a:rPr lang="es-MX" i="1" dirty="0" smtClean="0"/>
              <a:t>Razón y Palabra</a:t>
            </a:r>
            <a:r>
              <a:rPr lang="es-MX" dirty="0" smtClean="0"/>
              <a:t>. </a:t>
            </a:r>
            <a:r>
              <a:rPr lang="es-MX" dirty="0"/>
              <a:t>[en línea]. </a:t>
            </a:r>
            <a:r>
              <a:rPr lang="es-MX" dirty="0" err="1" smtClean="0"/>
              <a:t>Núm</a:t>
            </a:r>
            <a:r>
              <a:rPr lang="es-MX" dirty="0" smtClean="0"/>
              <a:t> 19. Disponible en Internet</a:t>
            </a:r>
          </a:p>
          <a:p>
            <a:pPr marL="0" indent="0">
              <a:spcBef>
                <a:spcPts val="0"/>
              </a:spcBef>
              <a:buNone/>
            </a:pPr>
            <a:r>
              <a:rPr lang="es-MX" dirty="0">
                <a:hlinkClick r:id="rId2"/>
              </a:rPr>
              <a:t>http://</a:t>
            </a:r>
            <a:r>
              <a:rPr lang="es-MX" dirty="0" smtClean="0">
                <a:hlinkClick r:id="rId2"/>
              </a:rPr>
              <a:t>www.razonypalabra.org.mx/anteriores/n19/19_vhernandez.html</a:t>
            </a:r>
            <a:endParaRPr lang="es-MX" dirty="0" smtClean="0"/>
          </a:p>
          <a:p>
            <a:pPr marL="0" indent="0">
              <a:spcBef>
                <a:spcPts val="0"/>
              </a:spcBef>
              <a:buNone/>
            </a:pPr>
            <a:endParaRPr lang="es-MX" dirty="0"/>
          </a:p>
          <a:p>
            <a:pPr>
              <a:spcBef>
                <a:spcPts val="0"/>
              </a:spcBef>
              <a:buFont typeface="Arial" panose="020B0604020202020204" pitchFamily="34" charset="0"/>
              <a:buChar char="•"/>
            </a:pPr>
            <a:r>
              <a:rPr lang="es-MX" dirty="0" smtClean="0"/>
              <a:t>MORRIS, CH. (1985)</a:t>
            </a:r>
          </a:p>
          <a:p>
            <a:pPr marL="0" indent="0" algn="just">
              <a:spcBef>
                <a:spcPts val="0"/>
              </a:spcBef>
              <a:buNone/>
            </a:pPr>
            <a:r>
              <a:rPr lang="es-MX" dirty="0" smtClean="0"/>
              <a:t>Fundamentos de la teoría de los signos. 1era ed. Castellana. Barcelona: Paidós</a:t>
            </a:r>
            <a:endParaRPr lang="es-MX" dirty="0"/>
          </a:p>
        </p:txBody>
      </p:sp>
    </p:spTree>
    <p:extLst>
      <p:ext uri="{BB962C8B-B14F-4D97-AF65-F5344CB8AC3E}">
        <p14:creationId xmlns:p14="http://schemas.microsoft.com/office/powerpoint/2010/main" val="5562201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0376"/>
            <a:ext cx="8574087" cy="1147846"/>
          </a:xfrm>
        </p:spPr>
        <p:txBody>
          <a:bodyPr/>
          <a:lstStyle/>
          <a:p>
            <a:r>
              <a:rPr lang="es-MX" dirty="0" smtClean="0"/>
              <a:t>Referencias</a:t>
            </a:r>
            <a:endParaRPr lang="es-MX" dirty="0"/>
          </a:p>
        </p:txBody>
      </p:sp>
      <p:sp>
        <p:nvSpPr>
          <p:cNvPr id="3" name="Marcador de contenido 2"/>
          <p:cNvSpPr>
            <a:spLocks noGrp="1"/>
          </p:cNvSpPr>
          <p:nvPr>
            <p:ph idx="1"/>
          </p:nvPr>
        </p:nvSpPr>
        <p:spPr/>
        <p:txBody>
          <a:bodyPr/>
          <a:lstStyle/>
          <a:p>
            <a:pPr marL="0" indent="0">
              <a:spcBef>
                <a:spcPts val="0"/>
              </a:spcBef>
              <a:buNone/>
            </a:pPr>
            <a:endParaRPr lang="es-MX" dirty="0" smtClean="0"/>
          </a:p>
          <a:p>
            <a:pPr algn="just">
              <a:spcBef>
                <a:spcPts val="0"/>
              </a:spcBef>
              <a:buFont typeface="Arial" panose="020B0604020202020204" pitchFamily="34" charset="0"/>
              <a:buChar char="•"/>
            </a:pPr>
            <a:r>
              <a:rPr lang="es-MX" dirty="0"/>
              <a:t>QUIJADA, V. (2014)</a:t>
            </a:r>
          </a:p>
          <a:p>
            <a:pPr marL="0" indent="0" algn="just">
              <a:spcBef>
                <a:spcPts val="0"/>
              </a:spcBef>
              <a:buNone/>
            </a:pPr>
            <a:r>
              <a:rPr lang="es-MX" dirty="0"/>
              <a:t>Comunicación Oral y Escrita. Google </a:t>
            </a:r>
            <a:r>
              <a:rPr lang="es-MX" dirty="0" err="1"/>
              <a:t>books</a:t>
            </a:r>
            <a:r>
              <a:rPr lang="es-MX" dirty="0"/>
              <a:t>. [en línea]. UNID. Disponible en Internet:</a:t>
            </a:r>
          </a:p>
          <a:p>
            <a:pPr marL="0" indent="0" algn="just">
              <a:spcBef>
                <a:spcPts val="0"/>
              </a:spcBef>
              <a:buNone/>
            </a:pPr>
            <a:r>
              <a:rPr lang="es-MX" dirty="0">
                <a:hlinkClick r:id="rId2"/>
              </a:rPr>
              <a:t>https://books.google.com.mx/books/about/Comunicación_oral_y_escrita.html?id=Md-WBQAAQBAJ&amp;redir_esc=y</a:t>
            </a:r>
            <a:endParaRPr lang="es-MX" dirty="0"/>
          </a:p>
          <a:p>
            <a:pPr algn="just">
              <a:spcBef>
                <a:spcPts val="0"/>
              </a:spcBef>
              <a:buFont typeface="Arial" panose="020B0604020202020204" pitchFamily="34" charset="0"/>
              <a:buChar char="•"/>
            </a:pPr>
            <a:endParaRPr lang="es-MX" dirty="0" smtClean="0"/>
          </a:p>
          <a:p>
            <a:pPr algn="just">
              <a:spcBef>
                <a:spcPts val="0"/>
              </a:spcBef>
              <a:buFont typeface="Arial" panose="020B0604020202020204" pitchFamily="34" charset="0"/>
              <a:buChar char="•"/>
            </a:pPr>
            <a:r>
              <a:rPr lang="es-MX" dirty="0" smtClean="0"/>
              <a:t>REAL ACADEMIA ESPAÑOLA. (2018)</a:t>
            </a:r>
            <a:endParaRPr lang="es-MX" dirty="0"/>
          </a:p>
          <a:p>
            <a:pPr marL="0" indent="0" algn="just">
              <a:spcBef>
                <a:spcPts val="0"/>
              </a:spcBef>
              <a:buNone/>
            </a:pPr>
            <a:r>
              <a:rPr lang="es-MX" dirty="0" smtClean="0"/>
              <a:t>Diccionario de la Lengua Española, 23 ed. Madrid </a:t>
            </a:r>
          </a:p>
        </p:txBody>
      </p:sp>
    </p:spTree>
    <p:extLst>
      <p:ext uri="{BB962C8B-B14F-4D97-AF65-F5344CB8AC3E}">
        <p14:creationId xmlns:p14="http://schemas.microsoft.com/office/powerpoint/2010/main" val="86940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lstStyle/>
          <a:p>
            <a:r>
              <a:rPr lang="es-MX" dirty="0" smtClean="0"/>
              <a:t>Guía explicativa</a:t>
            </a:r>
            <a:endParaRPr lang="es-MX" dirty="0"/>
          </a:p>
        </p:txBody>
      </p:sp>
      <p:sp>
        <p:nvSpPr>
          <p:cNvPr id="3" name="Marcador de contenido 2"/>
          <p:cNvSpPr>
            <a:spLocks noGrp="1"/>
          </p:cNvSpPr>
          <p:nvPr>
            <p:ph idx="1"/>
          </p:nvPr>
        </p:nvSpPr>
        <p:spPr/>
        <p:txBody>
          <a:bodyPr/>
          <a:lstStyle/>
          <a:p>
            <a:pPr algn="just"/>
            <a:r>
              <a:rPr lang="es-MX" dirty="0" smtClean="0"/>
              <a:t>Esta presentación fue diseñada para utilizarse como material didáctico de sólo visión </a:t>
            </a:r>
            <a:r>
              <a:rPr lang="es-MX" smtClean="0"/>
              <a:t>proyectables.</a:t>
            </a:r>
            <a:endParaRPr lang="es-MX" dirty="0" smtClean="0"/>
          </a:p>
          <a:p>
            <a:pPr algn="just"/>
            <a:r>
              <a:rPr lang="es-MX" dirty="0" smtClean="0"/>
              <a:t>Los temas que se desarrollan son: en primer lugar la definición de comunicación, enseguida el circuito del habla de Jakobson así como las funciones del lenguaje y finalmente la teoría de los signos de </a:t>
            </a:r>
            <a:r>
              <a:rPr lang="es-MX" dirty="0" err="1" smtClean="0"/>
              <a:t>Peirce</a:t>
            </a:r>
            <a:r>
              <a:rPr lang="es-MX" dirty="0" smtClean="0"/>
              <a:t> y la teoría de los signos de Morris.</a:t>
            </a:r>
            <a:endParaRPr lang="es-MX" dirty="0"/>
          </a:p>
        </p:txBody>
      </p:sp>
    </p:spTree>
    <p:extLst>
      <p:ext uri="{BB962C8B-B14F-4D97-AF65-F5344CB8AC3E}">
        <p14:creationId xmlns:p14="http://schemas.microsoft.com/office/powerpoint/2010/main" val="883855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lstStyle/>
          <a:p>
            <a:r>
              <a:rPr lang="es-ES" dirty="0"/>
              <a:t>Comunicación</a:t>
            </a:r>
          </a:p>
        </p:txBody>
      </p:sp>
      <p:sp>
        <p:nvSpPr>
          <p:cNvPr id="3" name="Marcador de contenido 2"/>
          <p:cNvSpPr>
            <a:spLocks noGrp="1"/>
          </p:cNvSpPr>
          <p:nvPr>
            <p:ph idx="1"/>
          </p:nvPr>
        </p:nvSpPr>
        <p:spPr/>
        <p:txBody>
          <a:bodyPr>
            <a:normAutofit/>
          </a:bodyPr>
          <a:lstStyle/>
          <a:p>
            <a:pPr algn="just"/>
            <a:r>
              <a:rPr lang="es-ES" dirty="0" smtClean="0"/>
              <a:t>Según el Diccionario de la Lengua Española (2018), la</a:t>
            </a:r>
            <a:r>
              <a:rPr lang="es-ES" dirty="0"/>
              <a:t> </a:t>
            </a:r>
            <a:r>
              <a:rPr lang="es-ES" b="1" dirty="0"/>
              <a:t>comunicación</a:t>
            </a:r>
            <a:r>
              <a:rPr lang="es-ES" dirty="0"/>
              <a:t> </a:t>
            </a:r>
            <a:r>
              <a:rPr lang="es-ES" dirty="0" smtClean="0"/>
              <a:t>en su primera acepción es la acción y efecto de comunicar o comunicarse.</a:t>
            </a:r>
          </a:p>
          <a:p>
            <a:pPr algn="just"/>
            <a:r>
              <a:rPr lang="es-ES" dirty="0" smtClean="0"/>
              <a:t>El mismo diccionario menciona en su tercera acepción que comunicación es la transmisión de señales mediante un código común al emisor y al receptor.</a:t>
            </a:r>
          </a:p>
        </p:txBody>
      </p:sp>
    </p:spTree>
    <p:extLst>
      <p:ext uri="{BB962C8B-B14F-4D97-AF65-F5344CB8AC3E}">
        <p14:creationId xmlns:p14="http://schemas.microsoft.com/office/powerpoint/2010/main" val="2074284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lstStyle/>
          <a:p>
            <a:r>
              <a:rPr lang="es-ES" dirty="0" smtClean="0"/>
              <a:t>Comunicación</a:t>
            </a:r>
            <a:endParaRPr lang="es-ES" dirty="0"/>
          </a:p>
        </p:txBody>
      </p:sp>
      <p:sp>
        <p:nvSpPr>
          <p:cNvPr id="3" name="Marcador de contenido 2"/>
          <p:cNvSpPr>
            <a:spLocks noGrp="1"/>
          </p:cNvSpPr>
          <p:nvPr>
            <p:ph idx="1"/>
          </p:nvPr>
        </p:nvSpPr>
        <p:spPr/>
        <p:txBody>
          <a:bodyPr/>
          <a:lstStyle/>
          <a:p>
            <a:pPr algn="just"/>
            <a:r>
              <a:rPr lang="es-ES" dirty="0" smtClean="0"/>
              <a:t>Por otra parte, Hernández (2000) menciona que la comunicación consiste en emitir e interpretar señales. A su vez estas señales forman parte de un código o sistema, lo cual nos permite entenderlas.</a:t>
            </a:r>
          </a:p>
          <a:p>
            <a:pPr algn="just"/>
            <a:endParaRPr lang="es-ES" dirty="0"/>
          </a:p>
          <a:p>
            <a:pPr algn="just"/>
            <a:r>
              <a:rPr lang="es-ES" dirty="0" smtClean="0"/>
              <a:t>La comunicación humana es un fenómeno social por la necesidad del hombre de interactuar en su grupo social. </a:t>
            </a:r>
          </a:p>
        </p:txBody>
      </p:sp>
    </p:spTree>
    <p:extLst>
      <p:ext uri="{BB962C8B-B14F-4D97-AF65-F5344CB8AC3E}">
        <p14:creationId xmlns:p14="http://schemas.microsoft.com/office/powerpoint/2010/main" val="1466679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lstStyle/>
          <a:p>
            <a:r>
              <a:rPr lang="es-MX" dirty="0" smtClean="0"/>
              <a:t>Comunicación</a:t>
            </a:r>
            <a:endParaRPr lang="es-MX" dirty="0"/>
          </a:p>
        </p:txBody>
      </p:sp>
      <p:sp>
        <p:nvSpPr>
          <p:cNvPr id="3" name="Marcador de contenido 2"/>
          <p:cNvSpPr>
            <a:spLocks noGrp="1"/>
          </p:cNvSpPr>
          <p:nvPr>
            <p:ph idx="1"/>
          </p:nvPr>
        </p:nvSpPr>
        <p:spPr/>
        <p:txBody>
          <a:bodyPr/>
          <a:lstStyle/>
          <a:p>
            <a:pPr algn="just"/>
            <a:r>
              <a:rPr lang="es-MX" dirty="0" smtClean="0"/>
              <a:t>Las palabras son los elementos del lenguaje que sirven para expresarnos y se debe tener especial cuidado al elegirlas, porque de esto depende la eficacia de la comunicación (Hernández, 2000).</a:t>
            </a:r>
            <a:endParaRPr lang="es-MX" dirty="0"/>
          </a:p>
        </p:txBody>
      </p:sp>
    </p:spTree>
    <p:extLst>
      <p:ext uri="{BB962C8B-B14F-4D97-AF65-F5344CB8AC3E}">
        <p14:creationId xmlns:p14="http://schemas.microsoft.com/office/powerpoint/2010/main" val="1943094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1262"/>
            <a:ext cx="8574087" cy="1146960"/>
          </a:xfrm>
        </p:spPr>
        <p:txBody>
          <a:bodyPr/>
          <a:lstStyle/>
          <a:p>
            <a:r>
              <a:rPr lang="es-ES" dirty="0" smtClean="0"/>
              <a:t>Circuito del habla de Jakobson</a:t>
            </a:r>
            <a:endParaRPr lang="es-ES" dirty="0"/>
          </a:p>
        </p:txBody>
      </p:sp>
      <p:pic>
        <p:nvPicPr>
          <p:cNvPr id="23" name="Marcador de contenido 2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3105" y="4198144"/>
            <a:ext cx="6564630" cy="2248376"/>
          </a:xfrm>
          <a:ln>
            <a:solidFill>
              <a:schemeClr val="tx1"/>
            </a:solidFill>
          </a:ln>
        </p:spPr>
      </p:pic>
      <p:sp>
        <p:nvSpPr>
          <p:cNvPr id="5" name="Rectángulo 4"/>
          <p:cNvSpPr/>
          <p:nvPr/>
        </p:nvSpPr>
        <p:spPr>
          <a:xfrm>
            <a:off x="4343400" y="2270760"/>
            <a:ext cx="1844040" cy="472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código</a:t>
            </a:r>
            <a:endParaRPr lang="es-MX" dirty="0"/>
          </a:p>
        </p:txBody>
      </p:sp>
      <p:sp>
        <p:nvSpPr>
          <p:cNvPr id="7" name="Rectángulo 6"/>
          <p:cNvSpPr/>
          <p:nvPr/>
        </p:nvSpPr>
        <p:spPr>
          <a:xfrm>
            <a:off x="4343400" y="3154204"/>
            <a:ext cx="1844040" cy="441960"/>
          </a:xfrm>
          <a:prstGeom prst="rect">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mensaje</a:t>
            </a:r>
            <a:endParaRPr lang="es-MX" dirty="0"/>
          </a:p>
        </p:txBody>
      </p:sp>
      <p:sp>
        <p:nvSpPr>
          <p:cNvPr id="8" name="Rectángulo 7"/>
          <p:cNvSpPr/>
          <p:nvPr/>
        </p:nvSpPr>
        <p:spPr>
          <a:xfrm>
            <a:off x="4343400" y="3969544"/>
            <a:ext cx="1844040" cy="457200"/>
          </a:xfrm>
          <a:prstGeom prst="rect">
            <a:avLst/>
          </a:prstGeom>
          <a:solidFill>
            <a:schemeClr val="accent4"/>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canal</a:t>
            </a:r>
            <a:endParaRPr lang="es-MX" dirty="0"/>
          </a:p>
        </p:txBody>
      </p:sp>
      <p:sp>
        <p:nvSpPr>
          <p:cNvPr id="9" name="Rectángulo 8"/>
          <p:cNvSpPr/>
          <p:nvPr/>
        </p:nvSpPr>
        <p:spPr>
          <a:xfrm>
            <a:off x="4343400" y="4800124"/>
            <a:ext cx="1844040" cy="457359"/>
          </a:xfrm>
          <a:prstGeom prst="rect">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contexto</a:t>
            </a:r>
            <a:endParaRPr lang="es-MX" dirty="0"/>
          </a:p>
        </p:txBody>
      </p:sp>
      <p:sp>
        <p:nvSpPr>
          <p:cNvPr id="10" name="Rectángulo 9"/>
          <p:cNvSpPr/>
          <p:nvPr/>
        </p:nvSpPr>
        <p:spPr>
          <a:xfrm>
            <a:off x="6619875" y="3147060"/>
            <a:ext cx="1630680" cy="441960"/>
          </a:xfrm>
          <a:prstGeom prst="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receptor</a:t>
            </a:r>
            <a:endParaRPr lang="es-MX" dirty="0"/>
          </a:p>
        </p:txBody>
      </p:sp>
      <p:sp>
        <p:nvSpPr>
          <p:cNvPr id="11" name="Rectángulo 10"/>
          <p:cNvSpPr/>
          <p:nvPr/>
        </p:nvSpPr>
        <p:spPr>
          <a:xfrm>
            <a:off x="2407920" y="3154204"/>
            <a:ext cx="1524000" cy="441960"/>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smtClean="0"/>
              <a:t>emisor</a:t>
            </a:r>
            <a:endParaRPr lang="es-MX" dirty="0"/>
          </a:p>
        </p:txBody>
      </p:sp>
      <p:cxnSp>
        <p:nvCxnSpPr>
          <p:cNvPr id="13" name="Conector recto de flecha 12"/>
          <p:cNvCxnSpPr/>
          <p:nvPr/>
        </p:nvCxnSpPr>
        <p:spPr>
          <a:xfrm flipV="1">
            <a:off x="3959543" y="3368040"/>
            <a:ext cx="289560" cy="714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recto de flecha 14"/>
          <p:cNvCxnSpPr>
            <a:stCxn id="7" idx="3"/>
          </p:cNvCxnSpPr>
          <p:nvPr/>
        </p:nvCxnSpPr>
        <p:spPr>
          <a:xfrm>
            <a:off x="6187440" y="3375184"/>
            <a:ext cx="432435"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8" name="Conector recto de flecha 17"/>
          <p:cNvCxnSpPr/>
          <p:nvPr/>
        </p:nvCxnSpPr>
        <p:spPr>
          <a:xfrm>
            <a:off x="5265420" y="2743200"/>
            <a:ext cx="0" cy="40386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Conector recto de flecha 19"/>
          <p:cNvCxnSpPr>
            <a:stCxn id="7" idx="2"/>
          </p:cNvCxnSpPr>
          <p:nvPr/>
        </p:nvCxnSpPr>
        <p:spPr>
          <a:xfrm>
            <a:off x="5265420" y="3596164"/>
            <a:ext cx="0" cy="37338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Conector recto de flecha 21"/>
          <p:cNvCxnSpPr>
            <a:stCxn id="8" idx="2"/>
          </p:cNvCxnSpPr>
          <p:nvPr/>
        </p:nvCxnSpPr>
        <p:spPr>
          <a:xfrm>
            <a:off x="5265420" y="4426744"/>
            <a:ext cx="0" cy="37338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7557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1262"/>
            <a:ext cx="8574087" cy="1146960"/>
          </a:xfrm>
        </p:spPr>
        <p:txBody>
          <a:bodyPr>
            <a:normAutofit fontScale="90000"/>
          </a:bodyPr>
          <a:lstStyle/>
          <a:p>
            <a:r>
              <a:rPr lang="es-ES" dirty="0"/>
              <a:t>Circuito del habla de </a:t>
            </a:r>
            <a:r>
              <a:rPr lang="es-ES" dirty="0" smtClean="0"/>
              <a:t>Jakobson</a:t>
            </a:r>
            <a:br>
              <a:rPr lang="es-ES" dirty="0" smtClean="0"/>
            </a:br>
            <a:r>
              <a:rPr lang="es-ES" dirty="0"/>
              <a:t>E</a:t>
            </a:r>
            <a:r>
              <a:rPr lang="es-ES" dirty="0" smtClean="0"/>
              <a:t>misor</a:t>
            </a:r>
            <a:endParaRPr lang="es-MX" dirty="0"/>
          </a:p>
        </p:txBody>
      </p:sp>
      <p:sp>
        <p:nvSpPr>
          <p:cNvPr id="3" name="Marcador de contenido 2"/>
          <p:cNvSpPr>
            <a:spLocks noGrp="1"/>
          </p:cNvSpPr>
          <p:nvPr>
            <p:ph idx="1"/>
          </p:nvPr>
        </p:nvSpPr>
        <p:spPr/>
        <p:txBody>
          <a:bodyPr>
            <a:normAutofit/>
          </a:bodyPr>
          <a:lstStyle/>
          <a:p>
            <a:pPr marL="457200" indent="-457200" algn="just">
              <a:buFont typeface="+mj-lt"/>
              <a:buAutoNum type="arabicPeriod"/>
            </a:pPr>
            <a:r>
              <a:rPr lang="es-MX" dirty="0" smtClean="0"/>
              <a:t>Emisor: </a:t>
            </a:r>
            <a:r>
              <a:rPr lang="es-ES" dirty="0"/>
              <a:t>e</a:t>
            </a:r>
            <a:r>
              <a:rPr lang="es-ES" dirty="0" smtClean="0"/>
              <a:t>s </a:t>
            </a:r>
            <a:r>
              <a:rPr lang="es-ES" dirty="0"/>
              <a:t>el responsable de iniciar el proceso de comunicación, selecciona los signos adecuados y así codifica y emite un mensaje con cierta intención o propósito, con los recursos, </a:t>
            </a:r>
            <a:r>
              <a:rPr lang="es-ES" dirty="0" smtClean="0"/>
              <a:t>expectativas </a:t>
            </a:r>
            <a:r>
              <a:rPr lang="es-ES" dirty="0"/>
              <a:t>y posibilidades que estén a su alcance en el momento de expresar el </a:t>
            </a:r>
            <a:r>
              <a:rPr lang="es-ES" dirty="0" smtClean="0"/>
              <a:t>mensaje.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163" y="4002373"/>
            <a:ext cx="2057400" cy="2219325"/>
          </a:xfrm>
          <a:prstGeom prst="rect">
            <a:avLst/>
          </a:prstGeom>
        </p:spPr>
      </p:pic>
    </p:spTree>
    <p:extLst>
      <p:ext uri="{BB962C8B-B14F-4D97-AF65-F5344CB8AC3E}">
        <p14:creationId xmlns:p14="http://schemas.microsoft.com/office/powerpoint/2010/main" val="408937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3752</TotalTime>
  <Words>1782</Words>
  <Application>Microsoft Office PowerPoint</Application>
  <PresentationFormat>Presentación en pantalla (4:3)</PresentationFormat>
  <Paragraphs>174</Paragraphs>
  <Slides>37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37</vt:i4>
      </vt:variant>
    </vt:vector>
  </HeadingPairs>
  <TitlesOfParts>
    <vt:vector size="42" baseType="lpstr">
      <vt:lpstr>Arial</vt:lpstr>
      <vt:lpstr>Calibri</vt:lpstr>
      <vt:lpstr>Corbel</vt:lpstr>
      <vt:lpstr>Wingdings</vt:lpstr>
      <vt:lpstr>Spectrum</vt:lpstr>
      <vt:lpstr>Presentación de PowerPoint</vt:lpstr>
      <vt:lpstr>Datos de identificación la UA</vt:lpstr>
      <vt:lpstr>Presentación</vt:lpstr>
      <vt:lpstr>Guía explicativa</vt:lpstr>
      <vt:lpstr>Comunicación</vt:lpstr>
      <vt:lpstr>Comunicación</vt:lpstr>
      <vt:lpstr>Comunicación</vt:lpstr>
      <vt:lpstr>Circuito del habla de Jakobson</vt:lpstr>
      <vt:lpstr>Circuito del habla de Jakobson Emisor</vt:lpstr>
      <vt:lpstr>Circuito del habla de Jakobson Receptor</vt:lpstr>
      <vt:lpstr>Circuito del habla de Jakobson</vt:lpstr>
      <vt:lpstr>Circuito del habla de Jakobson Mensaje</vt:lpstr>
      <vt:lpstr>Circuito del habla de Jakobson Contexto</vt:lpstr>
      <vt:lpstr>Circuito del habla de Jakobson Código</vt:lpstr>
      <vt:lpstr>Circuito del habla de Jakobson Canal</vt:lpstr>
      <vt:lpstr>Funciones del lenguaje Función emotiva </vt:lpstr>
      <vt:lpstr>Funciones del lenguaje Función apelativa o conativa  </vt:lpstr>
      <vt:lpstr>Funciones del lenguaje Función referencial </vt:lpstr>
      <vt:lpstr>Funciones del lenguaje Función fática </vt:lpstr>
      <vt:lpstr>Funciones del lenguaje función metalingüística </vt:lpstr>
      <vt:lpstr>Funciones del lenguaje función poética </vt:lpstr>
      <vt:lpstr>Teoría de los signos Semiótica</vt:lpstr>
      <vt:lpstr>Semiosis / signo</vt:lpstr>
      <vt:lpstr>Teoría del signo Charles Peirce</vt:lpstr>
      <vt:lpstr>Teoría del signo Charles Peirce</vt:lpstr>
      <vt:lpstr>Teoría del signo Charles Peirce</vt:lpstr>
      <vt:lpstr>Teoría del signo Charles Peirce - interpretante</vt:lpstr>
      <vt:lpstr>Teoría del signo Charles Peirce - objeto</vt:lpstr>
      <vt:lpstr>Teoría del signo Charles Morris</vt:lpstr>
      <vt:lpstr>Teoría del signo Charles Morris</vt:lpstr>
      <vt:lpstr>Teoría del signo Charles Morris</vt:lpstr>
      <vt:lpstr>Teoría del signo Charles Morris</vt:lpstr>
      <vt:lpstr>Teoría del signo Charles Morris</vt:lpstr>
      <vt:lpstr>Teoría del signo</vt:lpstr>
      <vt:lpstr>Teoría del signo</vt:lpstr>
      <vt:lpstr>Referencias</vt:lpstr>
      <vt:lpstr>Referencias</vt:lpstr>
    </vt:vector>
  </TitlesOfParts>
  <Company>ITESM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Maika</dc:title>
  <dc:creator>Maika Estrada</dc:creator>
  <cp:lastModifiedBy>guadalupe</cp:lastModifiedBy>
  <cp:revision>590</cp:revision>
  <dcterms:created xsi:type="dcterms:W3CDTF">2014-05-29T17:42:38Z</dcterms:created>
  <dcterms:modified xsi:type="dcterms:W3CDTF">2019-09-30T04:28:44Z</dcterms:modified>
</cp:coreProperties>
</file>