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323" r:id="rId2"/>
    <p:sldId id="325" r:id="rId3"/>
    <p:sldId id="304" r:id="rId4"/>
    <p:sldId id="326" r:id="rId5"/>
    <p:sldId id="329" r:id="rId6"/>
    <p:sldId id="338" r:id="rId7"/>
    <p:sldId id="330" r:id="rId8"/>
    <p:sldId id="339" r:id="rId9"/>
    <p:sldId id="358" r:id="rId10"/>
    <p:sldId id="359" r:id="rId11"/>
    <p:sldId id="331" r:id="rId12"/>
    <p:sldId id="332" r:id="rId13"/>
    <p:sldId id="333" r:id="rId14"/>
    <p:sldId id="334" r:id="rId15"/>
    <p:sldId id="335" r:id="rId16"/>
    <p:sldId id="336" r:id="rId17"/>
    <p:sldId id="343" r:id="rId18"/>
    <p:sldId id="345" r:id="rId19"/>
    <p:sldId id="347" r:id="rId20"/>
    <p:sldId id="348" r:id="rId21"/>
    <p:sldId id="349" r:id="rId22"/>
    <p:sldId id="360" r:id="rId23"/>
    <p:sldId id="350" r:id="rId24"/>
    <p:sldId id="367" r:id="rId25"/>
    <p:sldId id="351" r:id="rId26"/>
    <p:sldId id="352" r:id="rId27"/>
    <p:sldId id="353" r:id="rId28"/>
    <p:sldId id="354" r:id="rId29"/>
    <p:sldId id="355" r:id="rId30"/>
    <p:sldId id="356" r:id="rId31"/>
    <p:sldId id="362" r:id="rId32"/>
    <p:sldId id="357" r:id="rId33"/>
    <p:sldId id="363" r:id="rId34"/>
    <p:sldId id="364" r:id="rId35"/>
    <p:sldId id="365" r:id="rId36"/>
    <p:sldId id="366" r:id="rId37"/>
    <p:sldId id="34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3300"/>
    <a:srgbClr val="FF9933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85" autoAdjust="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230" y="3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BE03F7-1C91-44D1-8DE7-FB6122177AEF}" type="doc">
      <dgm:prSet loTypeId="urn:microsoft.com/office/officeart/2005/8/layout/arrow5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1446E166-720C-416D-82E3-AFF048BE2A72}">
      <dgm:prSet phldrT="[Texto]"/>
      <dgm:spPr/>
      <dgm:t>
        <a:bodyPr/>
        <a:lstStyle/>
        <a:p>
          <a:r>
            <a:rPr lang="es-ES" dirty="0" smtClean="0"/>
            <a:t>sistema</a:t>
          </a:r>
          <a:endParaRPr lang="es-ES" dirty="0"/>
        </a:p>
      </dgm:t>
    </dgm:pt>
    <dgm:pt modelId="{F897B88A-295E-47FB-9D36-96C4F4D82976}" type="parTrans" cxnId="{61CEABE5-8A83-4E6F-BB2B-2C8CF16B6C70}">
      <dgm:prSet/>
      <dgm:spPr/>
      <dgm:t>
        <a:bodyPr/>
        <a:lstStyle/>
        <a:p>
          <a:endParaRPr lang="es-ES"/>
        </a:p>
      </dgm:t>
    </dgm:pt>
    <dgm:pt modelId="{D9D2EFE4-BC53-4199-8C68-7F0299F5E57A}" type="sibTrans" cxnId="{61CEABE5-8A83-4E6F-BB2B-2C8CF16B6C70}">
      <dgm:prSet/>
      <dgm:spPr/>
      <dgm:t>
        <a:bodyPr/>
        <a:lstStyle/>
        <a:p>
          <a:endParaRPr lang="es-ES"/>
        </a:p>
      </dgm:t>
    </dgm:pt>
    <dgm:pt modelId="{97956C2D-CB6C-4CE9-BE8B-4228E2D27054}">
      <dgm:prSet phldrT="[Texto]"/>
      <dgm:spPr/>
      <dgm:t>
        <a:bodyPr/>
        <a:lstStyle/>
        <a:p>
          <a:r>
            <a:rPr lang="es-ES" dirty="0" smtClean="0"/>
            <a:t>sistema de representación</a:t>
          </a:r>
          <a:endParaRPr lang="es-ES" dirty="0"/>
        </a:p>
      </dgm:t>
    </dgm:pt>
    <dgm:pt modelId="{6B5000FD-FCCC-4442-B46B-BE4EF20A7639}" type="parTrans" cxnId="{74B8E63B-BF1E-4764-9BD0-006534122FF5}">
      <dgm:prSet/>
      <dgm:spPr/>
      <dgm:t>
        <a:bodyPr/>
        <a:lstStyle/>
        <a:p>
          <a:endParaRPr lang="es-ES"/>
        </a:p>
      </dgm:t>
    </dgm:pt>
    <dgm:pt modelId="{4E369AB8-1864-43ED-B0C0-8F94E7E9A13F}" type="sibTrans" cxnId="{74B8E63B-BF1E-4764-9BD0-006534122FF5}">
      <dgm:prSet/>
      <dgm:spPr/>
      <dgm:t>
        <a:bodyPr/>
        <a:lstStyle/>
        <a:p>
          <a:endParaRPr lang="es-ES"/>
        </a:p>
      </dgm:t>
    </dgm:pt>
    <dgm:pt modelId="{AEA31D21-74F3-4D79-A41C-2B3A3E25940F}" type="pres">
      <dgm:prSet presAssocID="{58BE03F7-1C91-44D1-8DE7-FB6122177A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FC750E-765D-4F50-8767-250E31267CE1}" type="pres">
      <dgm:prSet presAssocID="{1446E166-720C-416D-82E3-AFF048BE2A72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269FBC-9359-48E8-A249-EE91CB3C150D}" type="pres">
      <dgm:prSet presAssocID="{97956C2D-CB6C-4CE9-BE8B-4228E2D27054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4B8E63B-BF1E-4764-9BD0-006534122FF5}" srcId="{58BE03F7-1C91-44D1-8DE7-FB6122177AEF}" destId="{97956C2D-CB6C-4CE9-BE8B-4228E2D27054}" srcOrd="1" destOrd="0" parTransId="{6B5000FD-FCCC-4442-B46B-BE4EF20A7639}" sibTransId="{4E369AB8-1864-43ED-B0C0-8F94E7E9A13F}"/>
    <dgm:cxn modelId="{61CEABE5-8A83-4E6F-BB2B-2C8CF16B6C70}" srcId="{58BE03F7-1C91-44D1-8DE7-FB6122177AEF}" destId="{1446E166-720C-416D-82E3-AFF048BE2A72}" srcOrd="0" destOrd="0" parTransId="{F897B88A-295E-47FB-9D36-96C4F4D82976}" sibTransId="{D9D2EFE4-BC53-4199-8C68-7F0299F5E57A}"/>
    <dgm:cxn modelId="{493EA522-F5EA-41CC-9836-99FFF88DC8E1}" type="presOf" srcId="{58BE03F7-1C91-44D1-8DE7-FB6122177AEF}" destId="{AEA31D21-74F3-4D79-A41C-2B3A3E25940F}" srcOrd="0" destOrd="0" presId="urn:microsoft.com/office/officeart/2005/8/layout/arrow5"/>
    <dgm:cxn modelId="{32EC7063-B545-444E-BA67-C25378D00136}" type="presOf" srcId="{1446E166-720C-416D-82E3-AFF048BE2A72}" destId="{FDFC750E-765D-4F50-8767-250E31267CE1}" srcOrd="0" destOrd="0" presId="urn:microsoft.com/office/officeart/2005/8/layout/arrow5"/>
    <dgm:cxn modelId="{6338D4F8-7C71-41BA-B447-003F9C8A2281}" type="presOf" srcId="{97956C2D-CB6C-4CE9-BE8B-4228E2D27054}" destId="{28269FBC-9359-48E8-A249-EE91CB3C150D}" srcOrd="0" destOrd="0" presId="urn:microsoft.com/office/officeart/2005/8/layout/arrow5"/>
    <dgm:cxn modelId="{A7F32407-4D15-4482-A5C5-4782C9EA12E8}" type="presParOf" srcId="{AEA31D21-74F3-4D79-A41C-2B3A3E25940F}" destId="{FDFC750E-765D-4F50-8767-250E31267CE1}" srcOrd="0" destOrd="0" presId="urn:microsoft.com/office/officeart/2005/8/layout/arrow5"/>
    <dgm:cxn modelId="{74E78404-8BB5-42EB-B56E-D4DB99D4E56E}" type="presParOf" srcId="{AEA31D21-74F3-4D79-A41C-2B3A3E25940F}" destId="{28269FBC-9359-48E8-A249-EE91CB3C150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AC712-F195-4327-9157-7590B9C6E65F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0DB6-00AF-4759-BA5D-32235531C7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99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11E969-6C1A-4BB9-9A04-3633EAEDCA12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0265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vistas.unam.mx/index.php/murmullos/article/view/59280" TargetMode="External"/><Relationship Id="rId2" Type="http://schemas.openxmlformats.org/officeDocument/2006/relationships/hyperlink" Target="https://www.redalyc.org/pdf/1995/199543036055.pdf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fonsorubioyrubio.com/img/pdf/sobre-una-nueva-definicion-de-simbolo-susan-langer.pdf" TargetMode="External"/><Relationship Id="rId2" Type="http://schemas.openxmlformats.org/officeDocument/2006/relationships/hyperlink" Target="http://fba.unlp.edu.ar/lenguajemm/?wpfb_dl=3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41446" y="1789612"/>
            <a:ext cx="783381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Universidad Autónoma del Estado de México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Espacio Académico: Facultad de Lenguas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Programa Educativo: Licenciatura en Lenguas 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Unidad de Aprendizaje: Lenguaje y Comunicación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Unidad de Competencia l: La comunicación como ámbito de creación del lenguaje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Título del material: Teorías del lenguaje de </a:t>
            </a:r>
            <a:r>
              <a:rPr lang="es-ES" dirty="0" err="1" smtClean="0"/>
              <a:t>Langer</a:t>
            </a:r>
            <a:r>
              <a:rPr lang="es-ES" smtClean="0"/>
              <a:t> y Hall</a:t>
            </a:r>
            <a:endParaRPr lang="es-ES" dirty="0" smtClean="0"/>
          </a:p>
          <a:p>
            <a:pPr algn="ctr"/>
            <a:endParaRPr lang="es-ES" dirty="0"/>
          </a:p>
          <a:p>
            <a:pPr algn="ctr"/>
            <a:r>
              <a:rPr lang="es-ES" dirty="0" smtClean="0"/>
              <a:t>Nombre del elaborador: María Guadalupe Peña Rodríguez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Periodo: 2019A</a:t>
            </a:r>
            <a:endParaRPr lang="es-ES" dirty="0"/>
          </a:p>
        </p:txBody>
      </p:sp>
      <p:pic>
        <p:nvPicPr>
          <p:cNvPr id="8" name="Imagen 2" descr="F:\UAEM Logo Pres.gif"/>
          <p:cNvPicPr>
            <a:picLocks noChangeAspect="1" noChangeArrowheads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85" y="777125"/>
            <a:ext cx="1502242" cy="132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FACLEN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646" y="777125"/>
            <a:ext cx="1506517" cy="1403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936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49943"/>
            <a:ext cx="8574087" cy="1148279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Susanne</a:t>
            </a:r>
            <a:r>
              <a:rPr lang="es-MX" dirty="0" smtClean="0"/>
              <a:t> K. </a:t>
            </a:r>
            <a:r>
              <a:rPr lang="es-MX" dirty="0" err="1" smtClean="0"/>
              <a:t>Langer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Hacía una definición de símbolo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Símbolo: “cualquier recurso por el cual nos es dado hacer una abstracción”.  Cualquier especie de concepto es siempre abstraída de cualquiera experiencia simbolizada.</a:t>
            </a:r>
          </a:p>
          <a:p>
            <a:pPr algn="just"/>
            <a:r>
              <a:rPr lang="es-MX" dirty="0" smtClean="0"/>
              <a:t>“Cualquier recurso por el cual hacemos una abstracción es un elemento simbólico, y toda abstracción implica simbolización”. </a:t>
            </a:r>
          </a:p>
          <a:p>
            <a:pPr algn="just"/>
            <a:r>
              <a:rPr lang="es-MX" dirty="0" smtClean="0"/>
              <a:t>El carácter abstracto de los símbolos es lo que les da su valor científico.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89514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84163" y="487680"/>
            <a:ext cx="8574087" cy="1125782"/>
          </a:xfrm>
        </p:spPr>
        <p:txBody>
          <a:bodyPr/>
          <a:lstStyle/>
          <a:p>
            <a:r>
              <a:rPr lang="es-ES" dirty="0" err="1" smtClean="0"/>
              <a:t>Susanne</a:t>
            </a:r>
            <a:r>
              <a:rPr lang="es-ES" dirty="0" smtClean="0"/>
              <a:t> K. </a:t>
            </a:r>
            <a:r>
              <a:rPr lang="es-ES" dirty="0" err="1" smtClean="0"/>
              <a:t>Langer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Postula que</a:t>
            </a:r>
            <a:endParaRPr lang="es-ES" dirty="0"/>
          </a:p>
          <a:p>
            <a:pPr marL="0" indent="0" algn="just">
              <a:buNone/>
            </a:pPr>
            <a:r>
              <a:rPr lang="es-ES" dirty="0" smtClean="0"/>
              <a:t>El edificio del conocimiento humano se despliega ante nosotros no como una vasta compilación de informes sensoriales, sino como una estructura de hechos que son símbolos y de leyes que constituyen sus significados</a:t>
            </a:r>
          </a:p>
          <a:p>
            <a:pPr marL="0" indent="0" algn="just">
              <a:buNone/>
            </a:pPr>
            <a:r>
              <a:rPr lang="es-ES" dirty="0" smtClean="0"/>
              <a:t>De este modo, el uso e interpretación de símbolos deviene en su sistema la nueva clave de la filosofía.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8640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57200"/>
            <a:ext cx="8574087" cy="1141022"/>
          </a:xfrm>
        </p:spPr>
        <p:txBody>
          <a:bodyPr/>
          <a:lstStyle/>
          <a:p>
            <a:r>
              <a:rPr lang="es-ES" dirty="0" err="1" smtClean="0"/>
              <a:t>Susanne</a:t>
            </a:r>
            <a:r>
              <a:rPr lang="es-ES" dirty="0" smtClean="0"/>
              <a:t> K. </a:t>
            </a:r>
            <a:r>
              <a:rPr lang="es-ES" dirty="0" err="1" smtClean="0"/>
              <a:t>Langer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/>
              <a:t>El uso de símbolos acompaña al hombre desde su antigüedad más remota, éstos son la clave de su “vida mental”.</a:t>
            </a:r>
            <a:endParaRPr lang="es-ES" dirty="0"/>
          </a:p>
          <a:p>
            <a:pPr algn="just"/>
            <a:r>
              <a:rPr lang="es-ES" dirty="0" smtClean="0"/>
              <a:t>Su capacidad para utilizarlos es lo que en última instancia lo separa de la animalidad pura. </a:t>
            </a:r>
          </a:p>
          <a:p>
            <a:pPr algn="just"/>
            <a:endParaRPr lang="es-ES" dirty="0" smtClean="0"/>
          </a:p>
          <a:p>
            <a:pPr marL="72000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La inteligencia animal se funda en una semántica primitiva […] ciertos fenómenos observados son signos de otros fenómenos determinados.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6757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57200"/>
            <a:ext cx="8574087" cy="1141022"/>
          </a:xfrm>
        </p:spPr>
        <p:txBody>
          <a:bodyPr/>
          <a:lstStyle/>
          <a:p>
            <a:r>
              <a:rPr lang="es-ES" dirty="0" err="1" smtClean="0"/>
              <a:t>Susanne</a:t>
            </a:r>
            <a:r>
              <a:rPr lang="es-ES" dirty="0" smtClean="0"/>
              <a:t> K. </a:t>
            </a:r>
            <a:r>
              <a:rPr lang="es-ES" dirty="0" err="1" smtClean="0"/>
              <a:t>Langer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El hombre en cambio hace un uso diferente y más complejo de los signos: si bien constituyen el primer destello de la inteligencia; con ellos no sólo indica sino que también </a:t>
            </a:r>
            <a:r>
              <a:rPr lang="es-ES" dirty="0" smtClean="0">
                <a:solidFill>
                  <a:schemeClr val="accent1"/>
                </a:solidFill>
              </a:rPr>
              <a:t>representa</a:t>
            </a:r>
            <a:r>
              <a:rPr lang="es-ES" dirty="0" smtClean="0"/>
              <a:t> las cosas. </a:t>
            </a:r>
          </a:p>
          <a:p>
            <a:pPr algn="just"/>
            <a:r>
              <a:rPr lang="es-ES" dirty="0" smtClean="0"/>
              <a:t>Los utiliza como signos substitutivos que le permiten aludir, referirse a objetos que no están presentes, etc… en definitiva el hombre los convierte en </a:t>
            </a:r>
            <a:r>
              <a:rPr lang="es-ES" dirty="0" smtClean="0">
                <a:solidFill>
                  <a:schemeClr val="accent1"/>
                </a:solidFill>
              </a:rPr>
              <a:t>símbolos </a:t>
            </a:r>
            <a:r>
              <a:rPr lang="es-ES" dirty="0"/>
              <a:t>(</a:t>
            </a:r>
            <a:r>
              <a:rPr lang="es-ES" dirty="0" err="1"/>
              <a:t>Fabbian</a:t>
            </a:r>
            <a:r>
              <a:rPr lang="es-ES" dirty="0"/>
              <a:t>, </a:t>
            </a:r>
            <a:r>
              <a:rPr lang="es-ES" dirty="0" smtClean="0"/>
              <a:t>2013:99).</a:t>
            </a:r>
            <a:endParaRPr lang="es-ES" dirty="0"/>
          </a:p>
          <a:p>
            <a:pPr algn="just"/>
            <a:r>
              <a:rPr lang="es-ES" dirty="0" smtClean="0">
                <a:solidFill>
                  <a:srgbClr val="0070C0"/>
                </a:solidFill>
              </a:rPr>
              <a:t>. </a:t>
            </a:r>
            <a:endParaRPr lang="es-E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438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57200"/>
            <a:ext cx="8574087" cy="1141022"/>
          </a:xfrm>
        </p:spPr>
        <p:txBody>
          <a:bodyPr/>
          <a:lstStyle/>
          <a:p>
            <a:r>
              <a:rPr lang="es-ES" dirty="0" err="1" smtClean="0"/>
              <a:t>Susanne</a:t>
            </a:r>
            <a:r>
              <a:rPr lang="es-ES" dirty="0" smtClean="0"/>
              <a:t> K </a:t>
            </a:r>
            <a:r>
              <a:rPr lang="es-ES" dirty="0" err="1" smtClean="0"/>
              <a:t>Langer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La simbolización “es un acto esencial para el pensamiento”.</a:t>
            </a:r>
          </a:p>
          <a:p>
            <a:pPr algn="just"/>
            <a:r>
              <a:rPr lang="es-ES" dirty="0" smtClean="0"/>
              <a:t>La función mental básica consiste en la utilización de símbolos para comunicar conceptos. </a:t>
            </a:r>
          </a:p>
          <a:p>
            <a:pPr algn="just"/>
            <a:r>
              <a:rPr lang="es-ES" dirty="0" smtClean="0"/>
              <a:t>El proceso simbólico más común en el hombre y el uso más frecuente que se haga de símbolos, quizá sea el lenguaje. Su propiedad específica es la </a:t>
            </a:r>
            <a:r>
              <a:rPr lang="es-ES" dirty="0" err="1" smtClean="0"/>
              <a:t>discursividad</a:t>
            </a:r>
            <a:r>
              <a:rPr lang="es-ES" dirty="0" smtClean="0"/>
              <a:t> y reside en la necesidad de ordenar las ideas de modo sucesivo, tal que puedan ser proyectadas en palabras.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8295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57200"/>
            <a:ext cx="8574087" cy="1141022"/>
          </a:xfrm>
        </p:spPr>
        <p:txBody>
          <a:bodyPr/>
          <a:lstStyle/>
          <a:p>
            <a:r>
              <a:rPr lang="es-ES" dirty="0" err="1" smtClean="0"/>
              <a:t>Susanne</a:t>
            </a:r>
            <a:r>
              <a:rPr lang="es-ES" dirty="0" smtClean="0"/>
              <a:t> K </a:t>
            </a:r>
            <a:r>
              <a:rPr lang="es-ES" dirty="0" err="1" smtClean="0"/>
              <a:t>Langer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Los símbolos tienen otra función adicional a la de referenciar y comunicar, a la de “proyectar” el pensamiento mediante el discurso; e incluso el lenguaje mismo, sino que también es metafórico, además de su significado literal puede poseer otro que es del orden de lo artístico.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8679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87680"/>
            <a:ext cx="8574087" cy="1110542"/>
          </a:xfrm>
        </p:spPr>
        <p:txBody>
          <a:bodyPr/>
          <a:lstStyle/>
          <a:p>
            <a:r>
              <a:rPr lang="es-ES" dirty="0" smtClean="0"/>
              <a:t>Principios de la realidad simbólica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 algn="just">
              <a:buAutoNum type="arabicPeriod"/>
            </a:pPr>
            <a:r>
              <a:rPr lang="es-ES" dirty="0" smtClean="0"/>
              <a:t>Todo símbolo es producto del hombre, sea creado por él o puramente adoptado, y guarda relación con su productor en,  tanto que lo expresa.</a:t>
            </a:r>
          </a:p>
          <a:p>
            <a:pPr marL="457200" indent="-457200" algn="just">
              <a:buAutoNum type="arabicPeriod"/>
            </a:pPr>
            <a:r>
              <a:rPr lang="es-ES" dirty="0" smtClean="0"/>
              <a:t>Todo símbolo cumple una función dialógica.</a:t>
            </a:r>
          </a:p>
          <a:p>
            <a:pPr marL="457200" indent="-457200" algn="just">
              <a:buAutoNum type="arabicPeriod"/>
            </a:pPr>
            <a:r>
              <a:rPr lang="es-ES" dirty="0" smtClean="0"/>
              <a:t>Todo símbolo tiene un contenido significativo.</a:t>
            </a:r>
          </a:p>
          <a:p>
            <a:pPr marL="457200" indent="-457200" algn="just">
              <a:buAutoNum type="arabicPeriod"/>
            </a:pPr>
            <a:r>
              <a:rPr lang="es-ES" dirty="0" smtClean="0"/>
              <a:t>Todo símbolo guarda relación con otros símbolos, sea cual sea su naturaleza y su significado.</a:t>
            </a:r>
          </a:p>
          <a:p>
            <a:pPr marL="457200" indent="-457200" algn="just">
              <a:buAutoNum type="arabicPeriod"/>
            </a:pPr>
            <a:r>
              <a:rPr lang="es-ES" dirty="0" smtClean="0"/>
              <a:t>Todo símbolo guarda relación con su pasado histórico, y la función comunicativa y significativa que puede cumplir con en una situación presente depende de esa relación con su pasado.</a:t>
            </a:r>
          </a:p>
          <a:p>
            <a:pPr marL="0" indent="0" algn="r">
              <a:buNone/>
            </a:pPr>
            <a:r>
              <a:rPr lang="es-ES" dirty="0" err="1" smtClean="0"/>
              <a:t>Langer</a:t>
            </a:r>
            <a:r>
              <a:rPr lang="es-ES" dirty="0" smtClean="0"/>
              <a:t> (1956)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42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Stuart Hall</a:t>
            </a:r>
            <a:endParaRPr lang="es-ES" dirty="0"/>
          </a:p>
        </p:txBody>
      </p:sp>
      <p:pic>
        <p:nvPicPr>
          <p:cNvPr id="11" name="Marcador de posición de imagen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695" y="1433016"/>
            <a:ext cx="3179929" cy="4640238"/>
          </a:xfrm>
        </p:spPr>
      </p:pic>
      <p:sp>
        <p:nvSpPr>
          <p:cNvPr id="16" name="Rectangle 3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777923" y="2662742"/>
            <a:ext cx="4394579" cy="33239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altLang="es-ES" sz="2400" dirty="0" smtClean="0">
                <a:solidFill>
                  <a:srgbClr val="212121"/>
                </a:solidFill>
                <a:cs typeface="Arial" panose="020B0604020202020204" pitchFamily="34" charset="0"/>
              </a:rPr>
              <a:t>T</a:t>
            </a:r>
            <a:r>
              <a:rPr kumimoji="0" lang="es-ES" altLang="es-ES" sz="2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eórico de la cultura jamaicana, activista político y sociólogo.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2400" b="0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Hall, junto con Richard </a:t>
            </a:r>
            <a:r>
              <a:rPr kumimoji="0" lang="es-ES" altLang="es-ES" sz="24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Hoggart</a:t>
            </a:r>
            <a:r>
              <a:rPr kumimoji="0" lang="es-ES" altLang="es-ES" sz="2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y Raymond Williams,</a:t>
            </a:r>
            <a:r>
              <a:rPr kumimoji="0" lang="es-ES" altLang="es-ES" sz="2400" b="0" i="0" u="none" strike="noStrike" cap="none" normalizeH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s-ES" altLang="es-ES" sz="2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fue una de las figuras fundadoras de la escuela de pensamiento</a:t>
            </a:r>
            <a:r>
              <a:rPr kumimoji="0" lang="es-ES" altLang="es-ES" sz="2400" b="0" i="0" u="none" strike="noStrike" cap="none" normalizeH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s-ES" altLang="es-ES" sz="2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cs typeface="Arial" panose="020B0604020202020204" pitchFamily="34" charset="0"/>
              </a:rPr>
              <a:t>que ahora se conoce como: Escuela de Estudios Culturales de Birmingham.</a:t>
            </a:r>
            <a:r>
              <a:rPr kumimoji="0" lang="es-ES" alt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167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84163" y="464457"/>
            <a:ext cx="8574087" cy="1133765"/>
          </a:xfrm>
        </p:spPr>
        <p:txBody>
          <a:bodyPr/>
          <a:lstStyle/>
          <a:p>
            <a:r>
              <a:rPr lang="es-ES" dirty="0" smtClean="0"/>
              <a:t>Representación, sentido y lenguaje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representación conecta el sentido al lenguaje y a la cultura. </a:t>
            </a:r>
          </a:p>
          <a:p>
            <a:pPr algn="just"/>
            <a:r>
              <a:rPr lang="es-ES" dirty="0" smtClean="0"/>
              <a:t>Representación significa usar el lenguaje para decir algo con sentido sobre el mundo, o para representarlo de manera significativa a otras personas.</a:t>
            </a:r>
          </a:p>
          <a:p>
            <a:pPr algn="just"/>
            <a:r>
              <a:rPr lang="es-ES" dirty="0" smtClean="0"/>
              <a:t>Representación es la producción de sentido de los conceptos en nuestra mente mediante el lenguaje.</a:t>
            </a:r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423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49943"/>
            <a:ext cx="8574087" cy="1148279"/>
          </a:xfrm>
        </p:spPr>
        <p:txBody>
          <a:bodyPr/>
          <a:lstStyle/>
          <a:p>
            <a:r>
              <a:rPr lang="es-ES" dirty="0"/>
              <a:t>Representación, sentido y lenguaje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La representación es una parte esencial del proceso mediante el cual se produce el </a:t>
            </a:r>
            <a:r>
              <a:rPr lang="es-ES" b="1" dirty="0"/>
              <a:t>sentido</a:t>
            </a:r>
            <a:r>
              <a:rPr lang="es-ES" dirty="0"/>
              <a:t> y se intercambia entre los miembros de una cultura. Implica el uso del lenguaje , de los signos y de las imágenes que están en lugar de las cosas, o las </a:t>
            </a:r>
            <a:r>
              <a:rPr lang="es-ES" b="1" dirty="0"/>
              <a:t>representan</a:t>
            </a:r>
            <a:r>
              <a:rPr lang="es-ES" b="1" dirty="0" smtClean="0"/>
              <a:t>. </a:t>
            </a:r>
            <a:r>
              <a:rPr lang="es-ES" dirty="0" smtClean="0"/>
              <a:t>Hall (2002).</a:t>
            </a:r>
            <a:endParaRPr lang="es-ES" b="1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889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51262"/>
            <a:ext cx="8574087" cy="1146960"/>
          </a:xfrm>
        </p:spPr>
        <p:txBody>
          <a:bodyPr/>
          <a:lstStyle/>
          <a:p>
            <a:r>
              <a:rPr lang="es-ES" dirty="0" smtClean="0"/>
              <a:t>Datos de identificación la UA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781175" y="2133600"/>
            <a:ext cx="7077075" cy="3992563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Área: Lingüística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Clave: L3213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Horas teóricas: 4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Horas práctica: 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Total de horas: 4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Créditos: 8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Tipo de unidad de aprendizaje: Curso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Carácter de la UA: Obligatorio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Núcleo: Sustantivo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Modalidad: Presencial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Prerrequisito: Comprensión de Lectura, capacidad de análisis, síntesis y reflexión.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UA antecedente: </a:t>
            </a:r>
            <a:r>
              <a:rPr lang="es-ES" sz="1800" dirty="0"/>
              <a:t>n</a:t>
            </a:r>
            <a:r>
              <a:rPr lang="es-ES" sz="1800" dirty="0" smtClean="0"/>
              <a:t>inguna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ES" sz="1800" dirty="0" smtClean="0"/>
              <a:t>UA consecuente: ninguna</a:t>
            </a:r>
          </a:p>
        </p:txBody>
      </p:sp>
    </p:spTree>
    <p:extLst>
      <p:ext uri="{BB962C8B-B14F-4D97-AF65-F5344CB8AC3E}">
        <p14:creationId xmlns:p14="http://schemas.microsoft.com/office/powerpoint/2010/main" val="19004512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49943"/>
            <a:ext cx="8574087" cy="1148279"/>
          </a:xfrm>
        </p:spPr>
        <p:txBody>
          <a:bodyPr>
            <a:normAutofit/>
          </a:bodyPr>
          <a:lstStyle/>
          <a:p>
            <a:r>
              <a:rPr lang="es-ES" sz="3200" dirty="0" smtClean="0"/>
              <a:t>¿Cómo conecta el concepto de representación al sentido, al lenguaje y a la cultura?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dirty="0" smtClean="0"/>
              <a:t>¿El lenguaje refleja un sentido que ya existe afuera en el mundo de los objetos, la gente y los eventos? </a:t>
            </a:r>
            <a:r>
              <a:rPr lang="es-ES" dirty="0" err="1" smtClean="0">
                <a:solidFill>
                  <a:schemeClr val="accent1"/>
                </a:solidFill>
              </a:rPr>
              <a:t>Reflectiva</a:t>
            </a:r>
            <a:endParaRPr lang="es-ES" dirty="0" smtClean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s-ES" dirty="0" smtClean="0">
              <a:solidFill>
                <a:schemeClr val="accent1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s-ES" dirty="0" smtClean="0"/>
              <a:t>¿El lenguaje expresa solo lo que el hablante, escritor o pintor quiere decir, su intención? </a:t>
            </a:r>
            <a:r>
              <a:rPr lang="es-ES" dirty="0" smtClean="0">
                <a:solidFill>
                  <a:schemeClr val="accent1"/>
                </a:solidFill>
              </a:rPr>
              <a:t>Intencional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s-ES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s-ES" dirty="0" smtClean="0"/>
              <a:t>¿El sentido es construido en el lenguaje y mediante él?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s-ES" dirty="0" smtClean="0">
                <a:solidFill>
                  <a:schemeClr val="accent1"/>
                </a:solidFill>
              </a:rPr>
              <a:t>Construccionista</a:t>
            </a:r>
          </a:p>
        </p:txBody>
      </p:sp>
    </p:spTree>
    <p:extLst>
      <p:ext uri="{BB962C8B-B14F-4D97-AF65-F5344CB8AC3E}">
        <p14:creationId xmlns:p14="http://schemas.microsoft.com/office/powerpoint/2010/main" val="188910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64457"/>
            <a:ext cx="8574087" cy="1133765"/>
          </a:xfrm>
        </p:spPr>
        <p:txBody>
          <a:bodyPr/>
          <a:lstStyle/>
          <a:p>
            <a:r>
              <a:rPr lang="es-ES" dirty="0" smtClean="0"/>
              <a:t>Dar sentido, representar cosas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endParaRPr lang="es-MX" dirty="0"/>
          </a:p>
          <a:p>
            <a:pPr marL="457200" indent="-457200">
              <a:buFont typeface="+mj-lt"/>
              <a:buAutoNum type="arabicPeriod"/>
            </a:pP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r>
              <a:rPr lang="es-MX" dirty="0" smtClean="0"/>
              <a:t>Objetos, gente y eventos se correlacionan con un conjunto de conceptos o representaciones.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/>
              <a:t>Los conceptos que formamos de cosas que percibimos.</a:t>
            </a:r>
            <a:endParaRPr lang="es-MX" dirty="0"/>
          </a:p>
        </p:txBody>
      </p:sp>
      <p:graphicFrame>
        <p:nvGraphicFramePr>
          <p:cNvPr id="6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6480803"/>
              </p:ext>
            </p:extLst>
          </p:nvPr>
        </p:nvGraphicFramePr>
        <p:xfrm>
          <a:off x="2763814" y="1910688"/>
          <a:ext cx="3677929" cy="185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198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Mapas conceptuales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Cada uno de nosotros entiende e interpreta el mundo de manera única e individual. Sin embargo, somos capaces de comunicarnos porque compartimos los mismos mapas conceptuales y por lo tanto, interpretamos el mundo o le damos sentido, aproximadamente de la misma manera.</a:t>
            </a:r>
            <a:endParaRPr lang="es-MX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275" y="2456598"/>
            <a:ext cx="3070746" cy="3166280"/>
          </a:xfrm>
        </p:spPr>
      </p:pic>
    </p:spTree>
    <p:extLst>
      <p:ext uri="{BB962C8B-B14F-4D97-AF65-F5344CB8AC3E}">
        <p14:creationId xmlns:p14="http://schemas.microsoft.com/office/powerpoint/2010/main" val="3566720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49943"/>
            <a:ext cx="8574087" cy="1148279"/>
          </a:xfrm>
        </p:spPr>
        <p:txBody>
          <a:bodyPr/>
          <a:lstStyle/>
          <a:p>
            <a:r>
              <a:rPr lang="es-ES" dirty="0" smtClean="0"/>
              <a:t>Mapas culturales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5" r="7174"/>
          <a:stretch/>
        </p:blipFill>
        <p:spPr>
          <a:xfrm>
            <a:off x="284164" y="2162535"/>
            <a:ext cx="3769222" cy="3963628"/>
          </a:xfrm>
        </p:spPr>
      </p:pic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La cultura se define en términos de sentidos compartidos o mapas conceptuales compartidos”</a:t>
            </a:r>
          </a:p>
          <a:p>
            <a:pPr algn="just"/>
            <a:r>
              <a:rPr lang="es-ES" dirty="0" smtClean="0"/>
              <a:t>No obstante, un mapa conceptual no es suficiente. Debemos ser capaces de representar o intercambiar sentidos o conceptos y podemos hacerlo sólo cuando tenemos acceso a un lenguaje compartido.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95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84163" y="450376"/>
            <a:ext cx="8574087" cy="1147846"/>
          </a:xfrm>
        </p:spPr>
        <p:txBody>
          <a:bodyPr/>
          <a:lstStyle/>
          <a:p>
            <a:r>
              <a:rPr lang="es-MX" dirty="0" smtClean="0"/>
              <a:t>Mapas culturales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 definición de cultura, según Hall, debía orientarse más al proceso que siguen los objetos y prácticas culturales para adquirir significado social simbólico. </a:t>
            </a:r>
          </a:p>
          <a:p>
            <a:pPr algn="just"/>
            <a:r>
              <a:rPr lang="es-MX" dirty="0" smtClean="0"/>
              <a:t>Cultura es como una serie de cosas, hacen sentido como referentes colectivos. </a:t>
            </a:r>
            <a:r>
              <a:rPr lang="es-MX" dirty="0" err="1" smtClean="0"/>
              <a:t>Caloca</a:t>
            </a:r>
            <a:r>
              <a:rPr lang="es-MX" dirty="0" smtClean="0"/>
              <a:t> (2015)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7845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84163" y="449943"/>
            <a:ext cx="8574087" cy="1148279"/>
          </a:xfrm>
        </p:spPr>
        <p:txBody>
          <a:bodyPr/>
          <a:lstStyle/>
          <a:p>
            <a:r>
              <a:rPr lang="es-ES" dirty="0" smtClean="0"/>
              <a:t>Dar sentido, representar cosas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ES" dirty="0" smtClean="0"/>
              <a:t>El lenguaje es el segundo sistema de representación involucrado en el proceso global de construir sentido.</a:t>
            </a:r>
          </a:p>
          <a:p>
            <a:pPr algn="just"/>
            <a:r>
              <a:rPr lang="es-ES" dirty="0" smtClean="0"/>
              <a:t>El término que usamos para palabras, sonidos o imágenes que portan sentido es </a:t>
            </a:r>
            <a:r>
              <a:rPr lang="es-ES" dirty="0" smtClean="0">
                <a:solidFill>
                  <a:schemeClr val="accent1"/>
                </a:solidFill>
              </a:rPr>
              <a:t>signo</a:t>
            </a:r>
            <a:r>
              <a:rPr lang="es-ES" dirty="0" smtClean="0"/>
              <a:t>. </a:t>
            </a:r>
          </a:p>
          <a:p>
            <a:pPr algn="just"/>
            <a:r>
              <a:rPr lang="es-ES" dirty="0" smtClean="0"/>
              <a:t>Estos signos están en lugar de, o representan, los conceptos y las relaciones conceptuales entre ellos que portamos en nuestra cabeza y su conjunto constituye lo que llamamos sistemas de sentido de nuestra cultura.</a:t>
            </a:r>
          </a:p>
          <a:p>
            <a:pPr marL="0" indent="0" algn="r">
              <a:buNone/>
            </a:pPr>
            <a:r>
              <a:rPr lang="es-ES" dirty="0" smtClean="0"/>
              <a:t>Hall (2002)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242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35429"/>
            <a:ext cx="8574087" cy="1162793"/>
          </a:xfrm>
        </p:spPr>
        <p:txBody>
          <a:bodyPr/>
          <a:lstStyle/>
          <a:p>
            <a:r>
              <a:rPr lang="es-ES" dirty="0" smtClean="0"/>
              <a:t>Dar sentido, representar cosas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La existencia de lenguajes es lo que nos permite traducir nuestros pensamientos en palabras, sonidos o imágenes y luego usarlos, operando ellos como un lenguaje. </a:t>
            </a:r>
          </a:p>
          <a:p>
            <a:pPr algn="just"/>
            <a:r>
              <a:rPr lang="es-ES" dirty="0" smtClean="0"/>
              <a:t>El sistema escrito y el hablado son lenguajes, pero también lo son las imágenes y otras cosas no lingüísticas. 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9575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64457"/>
            <a:ext cx="8574087" cy="1133765"/>
          </a:xfrm>
        </p:spPr>
        <p:txBody>
          <a:bodyPr/>
          <a:lstStyle/>
          <a:p>
            <a:r>
              <a:rPr lang="es-ES" dirty="0" smtClean="0"/>
              <a:t>Sistemas de representación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ES" dirty="0" smtClean="0"/>
              <a:t>El 1ero permite dar sentido al mundo mediante la construcción de un conjunto de correspondencias o una cadena de equivalencias entre las cosas –gente, objetos, eventos, ideas abstractas. </a:t>
            </a:r>
            <a:endParaRPr lang="es-ES" dirty="0"/>
          </a:p>
          <a:p>
            <a:pPr algn="just"/>
            <a:r>
              <a:rPr lang="es-ES" dirty="0" smtClean="0"/>
              <a:t>El 2do depende de la construcción de correspondencias entre nuestro mapa conceptual y un conjunto de signos organizados o arreglados en varios lenguajes que están en lugar de los conceptos o los representan.</a:t>
            </a:r>
            <a:endParaRPr lang="es-ES" dirty="0"/>
          </a:p>
          <a:p>
            <a:pPr algn="just"/>
            <a:r>
              <a:rPr lang="es-ES" dirty="0" smtClean="0"/>
              <a:t>El proceso que vincula estos tres elementos y los convierte en un conjunto es lo que denominamos </a:t>
            </a:r>
            <a:r>
              <a:rPr lang="es-ES" b="1" dirty="0" smtClean="0"/>
              <a:t>“representaciones”				  </a:t>
            </a:r>
            <a:r>
              <a:rPr lang="es-ES" dirty="0" smtClean="0"/>
              <a:t>Hall (2002)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70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64457"/>
            <a:ext cx="8574087" cy="1133765"/>
          </a:xfrm>
        </p:spPr>
        <p:txBody>
          <a:bodyPr/>
          <a:lstStyle/>
          <a:p>
            <a:r>
              <a:rPr lang="es-ES" dirty="0" smtClean="0"/>
              <a:t>Lenguaje y representaciones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Las personas que pertenecen a la misma cultura deben compartir un mapa conceptual similar, el modo de interpretar los signos de un lenguaje, porque sólo de este modo se pueden intercambiar los sentidos entre la gente.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3791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49943"/>
            <a:ext cx="8574087" cy="1148279"/>
          </a:xfrm>
        </p:spPr>
        <p:txBody>
          <a:bodyPr/>
          <a:lstStyle/>
          <a:p>
            <a:r>
              <a:rPr lang="es-ES" dirty="0" smtClean="0"/>
              <a:t>Lenguaje y representaciones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Los signos visuales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/>
              <a:t>Los signos visuales son signos icónicos, tienen en su forma cierta relación con el objeto.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Los signos escritos o hablados</a:t>
            </a:r>
            <a:endParaRPr lang="es-ES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339" y="3928408"/>
            <a:ext cx="2143125" cy="2143125"/>
          </a:xfrm>
        </p:spPr>
      </p:pic>
      <p:sp>
        <p:nvSpPr>
          <p:cNvPr id="8" name="CuadroTexto 7"/>
          <p:cNvSpPr txBox="1"/>
          <p:nvPr/>
        </p:nvSpPr>
        <p:spPr>
          <a:xfrm>
            <a:off x="5281684" y="2590800"/>
            <a:ext cx="357656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dirty="0" smtClean="0"/>
              <a:t>Los signos escritos o hablados se llaman </a:t>
            </a:r>
            <a:r>
              <a:rPr lang="es-ES" sz="2200" dirty="0" err="1" smtClean="0"/>
              <a:t>indexicales</a:t>
            </a:r>
            <a:r>
              <a:rPr lang="es-ES" sz="2200" dirty="0" smtClean="0"/>
              <a:t>.</a:t>
            </a:r>
          </a:p>
          <a:p>
            <a:pPr algn="just"/>
            <a:r>
              <a:rPr lang="es-ES" sz="2200" dirty="0" smtClean="0"/>
              <a:t>Éstos no tienen relación obvia con las cosas a que se refieren.</a:t>
            </a:r>
            <a:endParaRPr lang="es-ES" sz="2200" dirty="0"/>
          </a:p>
          <a:p>
            <a:pPr algn="just"/>
            <a:r>
              <a:rPr lang="es-ES" sz="2200" dirty="0" smtClean="0"/>
              <a:t>La palabra </a:t>
            </a:r>
            <a:r>
              <a:rPr lang="es-ES" sz="2200" dirty="0" err="1" smtClean="0">
                <a:solidFill>
                  <a:srgbClr val="002060"/>
                </a:solidFill>
              </a:rPr>
              <a:t>a.r.b.o.l</a:t>
            </a:r>
            <a:r>
              <a:rPr lang="es-ES" sz="2200" dirty="0" smtClean="0"/>
              <a:t> no tiene ninguna relación con los arboles</a:t>
            </a:r>
            <a:endParaRPr lang="es-ES" sz="2200" dirty="0"/>
          </a:p>
          <a:p>
            <a:pPr algn="just"/>
            <a:r>
              <a:rPr lang="es-ES" sz="2200" dirty="0" smtClean="0"/>
              <a:t>La relación entre estos sistemas es arbitraria.</a:t>
            </a:r>
          </a:p>
          <a:p>
            <a:pPr algn="just"/>
            <a:endParaRPr lang="es-ES" sz="2200" dirty="0"/>
          </a:p>
          <a:p>
            <a:pPr algn="ctr"/>
            <a:r>
              <a:rPr lang="es-ES" sz="2200" dirty="0" err="1"/>
              <a:t>a</a:t>
            </a:r>
            <a:r>
              <a:rPr lang="es-ES" sz="2200" dirty="0" err="1" smtClean="0"/>
              <a:t>rbre</a:t>
            </a:r>
            <a:r>
              <a:rPr lang="es-ES" sz="2200" dirty="0" smtClean="0"/>
              <a:t> / </a:t>
            </a:r>
            <a:r>
              <a:rPr lang="es-ES" sz="2200" dirty="0" err="1" smtClean="0"/>
              <a:t>tree</a:t>
            </a: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622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75013"/>
            <a:ext cx="8574087" cy="1123209"/>
          </a:xfrm>
        </p:spPr>
        <p:txBody>
          <a:bodyPr/>
          <a:lstStyle/>
          <a:p>
            <a:r>
              <a:rPr lang="es-MX" dirty="0" smtClean="0"/>
              <a:t>Presentación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81503" y="2133600"/>
            <a:ext cx="7076747" cy="3775881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Esta presentación </a:t>
            </a:r>
            <a:r>
              <a:rPr lang="es-ES" dirty="0" smtClean="0"/>
              <a:t>corresponde </a:t>
            </a:r>
            <a:r>
              <a:rPr lang="es-ES" dirty="0"/>
              <a:t>a la </a:t>
            </a:r>
            <a:r>
              <a:rPr lang="es-ES" dirty="0" smtClean="0"/>
              <a:t>unidad </a:t>
            </a:r>
            <a:r>
              <a:rPr lang="es-ES" dirty="0"/>
              <a:t>de competencia </a:t>
            </a:r>
            <a:r>
              <a:rPr lang="es-ES" dirty="0" smtClean="0"/>
              <a:t>l </a:t>
            </a:r>
            <a:r>
              <a:rPr lang="es-ES" dirty="0"/>
              <a:t>del programa de la UA </a:t>
            </a:r>
            <a:r>
              <a:rPr lang="es-ES" dirty="0" smtClean="0"/>
              <a:t>de Lenguaje y comunicación </a:t>
            </a:r>
            <a:r>
              <a:rPr lang="es-ES" dirty="0"/>
              <a:t>que se imparte en el </a:t>
            </a:r>
            <a:r>
              <a:rPr lang="es-ES" dirty="0" smtClean="0"/>
              <a:t>segundo </a:t>
            </a:r>
            <a:r>
              <a:rPr lang="es-ES" dirty="0"/>
              <a:t>semestre de la Licenciatura en Lenguas de la Facultad de Lenguas</a:t>
            </a:r>
            <a:r>
              <a:rPr lang="es-ES" dirty="0" smtClean="0"/>
              <a:t>.</a:t>
            </a:r>
          </a:p>
          <a:p>
            <a:pPr marL="0" indent="0" algn="just">
              <a:buNone/>
            </a:pPr>
            <a:r>
              <a:rPr lang="es-ES" dirty="0" smtClean="0"/>
              <a:t>El material aborda las teorías del lenguaje de </a:t>
            </a:r>
            <a:r>
              <a:rPr lang="es-ES" dirty="0" err="1" smtClean="0"/>
              <a:t>Langer</a:t>
            </a:r>
            <a:r>
              <a:rPr lang="es-ES" dirty="0"/>
              <a:t> </a:t>
            </a:r>
            <a:r>
              <a:rPr lang="es-ES" dirty="0" smtClean="0"/>
              <a:t>y Hall.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51191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4163" y="464457"/>
            <a:ext cx="8574087" cy="1133765"/>
          </a:xfrm>
        </p:spPr>
        <p:txBody>
          <a:bodyPr/>
          <a:lstStyle/>
          <a:p>
            <a:r>
              <a:rPr lang="es-ES" dirty="0" smtClean="0"/>
              <a:t>Códigos compartidos</a:t>
            </a:r>
            <a:endParaRPr lang="es-ES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/>
              <a:t>¿Cómo la gente que pertenece a la misma cultura, que comparte el mismo mapa conceptual y que habla o escribe la misma lengua sabe que la combinación arbitraria de letras y sonidos que forman la palabra “árbol” representa una planta grande?</a:t>
            </a:r>
          </a:p>
        </p:txBody>
      </p:sp>
    </p:spTree>
    <p:extLst>
      <p:ext uri="{BB962C8B-B14F-4D97-AF65-F5344CB8AC3E}">
        <p14:creationId xmlns:p14="http://schemas.microsoft.com/office/powerpoint/2010/main" val="35932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Códigos compartidos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El sentido no está en el objeto, persona o cosa, ni está en la palabra. Somos nosotros quienes fijamos el sentido de manera tan firme que después de cierto tiempo parece ser una cosa natural e inevitable. </a:t>
            </a:r>
          </a:p>
          <a:p>
            <a:pPr algn="just"/>
            <a:r>
              <a:rPr lang="es-MX" dirty="0" smtClean="0"/>
              <a:t>El sentido es construido por el sistema de representación. Es construido y fijado por un código, que establece una correlación entre nuestro sistema conceptual y nuestro sistema de lenguaje.</a:t>
            </a:r>
          </a:p>
          <a:p>
            <a:pPr marL="0" indent="0" algn="r">
              <a:buNone/>
            </a:pPr>
            <a:r>
              <a:rPr lang="es-MX" dirty="0" smtClean="0"/>
              <a:t>Hall (2002) 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73216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64457"/>
            <a:ext cx="8574087" cy="1133765"/>
          </a:xfrm>
        </p:spPr>
        <p:txBody>
          <a:bodyPr/>
          <a:lstStyle/>
          <a:p>
            <a:r>
              <a:rPr lang="es-ES" dirty="0"/>
              <a:t>Códigos compartidos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Pertenecer una cultura es pertenecer aproximadamente al mismo universo conceptual y lingüístico, es saber cómo los conceptos e ideas se traducen a diferentes lenguajes, y cómo el lenguaje refiere al mundo.</a:t>
            </a:r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520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Teorías de la representación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Enfoque </a:t>
            </a:r>
            <a:r>
              <a:rPr lang="es-MX" dirty="0" err="1" smtClean="0"/>
              <a:t>reflectivo</a:t>
            </a:r>
            <a:r>
              <a:rPr lang="es-MX" dirty="0" smtClean="0"/>
              <a:t>: el sentido es pensado como lo que reposa en el objeto, la persona, la idea o el evento del mundo real, y el lenguaje funciona como un espejo que refleja el verdadero sentido, tal como existe en el mundo.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Enfoque intencional: sostiene que es el hablante quien impone su sentido único sobre el mundo a través del lenguaje.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21655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Teorías de la representación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Enfoque construccionista: reconoce el carácter público e intencional del lenguaje. Reconoce que ni las cosas en sí mismas ni los usuarios individuales del lenguaje pueden fijar el sentido de la lengua. Las cosas no significan; nosotros construimos el sentido, usando sistemas representacionales – conceptos y signos.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351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lenguaje de los semáforos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ejemplo más sencillo para entender cómo funcionan los lenguajes como sistemas representacionales, es el de los semáforos. </a:t>
            </a:r>
          </a:p>
          <a:p>
            <a:pPr algn="just"/>
            <a:r>
              <a:rPr lang="es-MX" dirty="0" smtClean="0"/>
              <a:t>Es el código lingüístico, el que correlaciona ciertas palabra (signos) con ciertos colores (conceptos), y así nos posibilita comunicarnos sobre los colores con otra gente. 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988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52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57200"/>
            <a:ext cx="8574087" cy="1141022"/>
          </a:xfrm>
        </p:spPr>
        <p:txBody>
          <a:bodyPr/>
          <a:lstStyle/>
          <a:p>
            <a:r>
              <a:rPr lang="es-ES" dirty="0" smtClean="0"/>
              <a:t>Referencias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dirty="0" err="1" smtClean="0"/>
              <a:t>Caloca</a:t>
            </a:r>
            <a:r>
              <a:rPr lang="es-ES" dirty="0" smtClean="0"/>
              <a:t>, E. (2015)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dirty="0" smtClean="0"/>
              <a:t>Significados, identidades y estudios culturales: Una introducción al pensamiento de Stuart Hall. [en línea]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dirty="0" smtClean="0"/>
              <a:t>Disponible en internet: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hlinkClick r:id="rId2"/>
              </a:rPr>
              <a:t>https://</a:t>
            </a:r>
            <a:r>
              <a:rPr lang="es-MX" dirty="0" smtClean="0">
                <a:hlinkClick r:id="rId2"/>
              </a:rPr>
              <a:t>www.redalyc.org/pdf/1995/199543036055.pdf</a:t>
            </a:r>
            <a:endParaRPr lang="es-MX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 smtClean="0"/>
              <a:t>[</a:t>
            </a:r>
            <a:r>
              <a:rPr lang="es-MX" dirty="0" err="1" smtClean="0"/>
              <a:t>Accesado</a:t>
            </a:r>
            <a:r>
              <a:rPr lang="es-MX" dirty="0" smtClean="0"/>
              <a:t> el 12.lll.2019]</a:t>
            </a:r>
            <a:endParaRPr lang="es-ES" dirty="0" smtClean="0"/>
          </a:p>
          <a:p>
            <a:pPr marL="0" indent="0" algn="just">
              <a:spcBef>
                <a:spcPts val="0"/>
              </a:spcBef>
              <a:buNone/>
            </a:pPr>
            <a:endParaRPr lang="es-ES" dirty="0" smtClean="0"/>
          </a:p>
          <a:p>
            <a:pPr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dirty="0" err="1" smtClean="0"/>
              <a:t>Fabbian</a:t>
            </a:r>
            <a:r>
              <a:rPr lang="es-ES" dirty="0" smtClean="0"/>
              <a:t>, G. (2013)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i="1" dirty="0" smtClean="0"/>
              <a:t>Lo simbólico en el pensamiento de Bernardo Canal </a:t>
            </a:r>
            <a:r>
              <a:rPr lang="es-ES" i="1" dirty="0" err="1" smtClean="0"/>
              <a:t>Feijóo</a:t>
            </a:r>
            <a:r>
              <a:rPr lang="es-ES" i="1" dirty="0" smtClean="0"/>
              <a:t>. Aproximaciones desde la teoría de </a:t>
            </a:r>
            <a:r>
              <a:rPr lang="es-ES" i="1" dirty="0" err="1" smtClean="0"/>
              <a:t>Susanne</a:t>
            </a:r>
            <a:r>
              <a:rPr lang="es-ES" i="1" dirty="0" smtClean="0"/>
              <a:t> </a:t>
            </a:r>
            <a:r>
              <a:rPr lang="es-ES" i="1" dirty="0" err="1" smtClean="0"/>
              <a:t>Langer</a:t>
            </a:r>
            <a:r>
              <a:rPr lang="es-ES" i="1" dirty="0" smtClean="0"/>
              <a:t>. </a:t>
            </a:r>
            <a:r>
              <a:rPr lang="es-ES" i="1" dirty="0"/>
              <a:t>Murmullos filosóficos</a:t>
            </a:r>
            <a:r>
              <a:rPr lang="es-ES" dirty="0"/>
              <a:t>. </a:t>
            </a:r>
            <a:r>
              <a:rPr lang="es-ES" dirty="0" err="1"/>
              <a:t>v</a:t>
            </a:r>
            <a:r>
              <a:rPr lang="es-ES" dirty="0" err="1" smtClean="0"/>
              <a:t>ol</a:t>
            </a:r>
            <a:r>
              <a:rPr lang="es-ES" dirty="0" smtClean="0"/>
              <a:t> 3, </a:t>
            </a:r>
            <a:r>
              <a:rPr lang="es-ES" dirty="0" err="1" smtClean="0"/>
              <a:t>núm</a:t>
            </a:r>
            <a:r>
              <a:rPr lang="es-ES" dirty="0" smtClean="0"/>
              <a:t>, 5. Universidad Nacional Autónoma de México. Disponible en internet: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hlinkClick r:id="rId3"/>
              </a:rPr>
              <a:t>http://</a:t>
            </a:r>
            <a:r>
              <a:rPr lang="es-MX" dirty="0" smtClean="0">
                <a:hlinkClick r:id="rId3"/>
              </a:rPr>
              <a:t>www.revistas.unam.mx/index.php/murmullos/article/view/59280</a:t>
            </a:r>
            <a:endParaRPr lang="es-MX" dirty="0" smtClean="0"/>
          </a:p>
          <a:p>
            <a:pPr marL="0" indent="0" algn="just">
              <a:spcBef>
                <a:spcPts val="0"/>
              </a:spcBef>
              <a:buNone/>
            </a:pPr>
            <a:endParaRPr lang="es-MX" dirty="0"/>
          </a:p>
          <a:p>
            <a:pPr marL="0" indent="0" algn="just">
              <a:spcBef>
                <a:spcPts val="0"/>
              </a:spcBef>
              <a:buNone/>
            </a:pPr>
            <a:endParaRPr lang="es-ES" dirty="0" smtClean="0"/>
          </a:p>
          <a:p>
            <a:pPr marL="0" indent="0" algn="just">
              <a:spcBef>
                <a:spcPts val="0"/>
              </a:spcBef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78242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57200"/>
            <a:ext cx="8574087" cy="1141022"/>
          </a:xfrm>
        </p:spPr>
        <p:txBody>
          <a:bodyPr/>
          <a:lstStyle/>
          <a:p>
            <a:r>
              <a:rPr lang="es-ES" dirty="0" smtClean="0"/>
              <a:t>Referencias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dirty="0" smtClean="0"/>
              <a:t>Hall</a:t>
            </a:r>
            <a:r>
              <a:rPr lang="es-ES" dirty="0"/>
              <a:t>, S. </a:t>
            </a:r>
            <a:r>
              <a:rPr lang="es-ES" dirty="0" smtClean="0"/>
              <a:t>(2002)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dirty="0" smtClean="0"/>
              <a:t>El </a:t>
            </a:r>
            <a:r>
              <a:rPr lang="es-ES" dirty="0"/>
              <a:t>trabajo de la representación</a:t>
            </a:r>
            <a:r>
              <a:rPr lang="es-ES" dirty="0" smtClean="0"/>
              <a:t>. Traducido por Elías Sevilla en Stuart Hall (1997) </a:t>
            </a:r>
            <a:r>
              <a:rPr lang="es-ES" i="1" dirty="0" err="1" smtClean="0"/>
              <a:t>Representation</a:t>
            </a:r>
            <a:r>
              <a:rPr lang="es-ES" i="1" dirty="0" smtClean="0"/>
              <a:t>: Cultural </a:t>
            </a:r>
            <a:r>
              <a:rPr lang="es-ES" i="1" dirty="0" err="1" smtClean="0"/>
              <a:t>Representations</a:t>
            </a:r>
            <a:r>
              <a:rPr lang="es-ES" i="1" dirty="0" smtClean="0"/>
              <a:t> </a:t>
            </a:r>
            <a:r>
              <a:rPr lang="es-ES" i="1" dirty="0" err="1" smtClean="0"/>
              <a:t>ans</a:t>
            </a:r>
            <a:r>
              <a:rPr lang="es-ES" i="1" dirty="0" smtClean="0"/>
              <a:t> </a:t>
            </a:r>
            <a:r>
              <a:rPr lang="es-ES" i="1" dirty="0" err="1" smtClean="0"/>
              <a:t>Signifying</a:t>
            </a:r>
            <a:r>
              <a:rPr lang="es-ES" i="1" dirty="0" smtClean="0"/>
              <a:t> </a:t>
            </a:r>
            <a:r>
              <a:rPr lang="es-ES" i="1" dirty="0" err="1" smtClean="0"/>
              <a:t>practices</a:t>
            </a:r>
            <a:r>
              <a:rPr lang="es-ES" dirty="0" smtClean="0"/>
              <a:t>. London, </a:t>
            </a:r>
            <a:r>
              <a:rPr lang="es-ES" dirty="0" err="1" smtClean="0"/>
              <a:t>Sage</a:t>
            </a:r>
            <a:r>
              <a:rPr lang="es-ES" dirty="0" smtClean="0"/>
              <a:t> </a:t>
            </a:r>
            <a:r>
              <a:rPr lang="es-ES" dirty="0" err="1" smtClean="0"/>
              <a:t>Publications</a:t>
            </a:r>
            <a:r>
              <a:rPr lang="es-ES" dirty="0" smtClean="0"/>
              <a:t>. </a:t>
            </a:r>
            <a:r>
              <a:rPr lang="es-ES" dirty="0" err="1" smtClean="0"/>
              <a:t>Cap</a:t>
            </a:r>
            <a:r>
              <a:rPr lang="es-ES" dirty="0" smtClean="0"/>
              <a:t> 1 13-74.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dirty="0" smtClean="0"/>
              <a:t>Disponible en Internet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>
                <a:hlinkClick r:id="rId2"/>
              </a:rPr>
              <a:t>http://fba.unlp.edu.ar/lenguajemm/?</a:t>
            </a:r>
            <a:r>
              <a:rPr lang="es-MX" dirty="0" smtClean="0">
                <a:hlinkClick r:id="rId2"/>
              </a:rPr>
              <a:t>wpfb_dl=31</a:t>
            </a:r>
            <a:endParaRPr lang="es-MX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 smtClean="0"/>
              <a:t>[</a:t>
            </a:r>
            <a:r>
              <a:rPr lang="es-MX" dirty="0" err="1" smtClean="0"/>
              <a:t>Accesado</a:t>
            </a:r>
            <a:r>
              <a:rPr lang="es-MX" dirty="0" smtClean="0"/>
              <a:t> el 12.lll.2019]</a:t>
            </a:r>
            <a:endParaRPr lang="es-ES" dirty="0"/>
          </a:p>
          <a:p>
            <a:pPr marL="0" indent="0" algn="just">
              <a:spcBef>
                <a:spcPts val="0"/>
              </a:spcBef>
              <a:buNone/>
            </a:pPr>
            <a:endParaRPr lang="es-ES" dirty="0" smtClean="0"/>
          </a:p>
          <a:p>
            <a:pPr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ES" dirty="0" err="1" smtClean="0"/>
              <a:t>Langer</a:t>
            </a:r>
            <a:r>
              <a:rPr lang="es-ES" dirty="0" smtClean="0"/>
              <a:t>, S. (1956)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dirty="0" smtClean="0"/>
              <a:t>Sobre una nueva definición del símbolo. [en línea] Disponible en internet: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 smtClean="0">
                <a:hlinkClick r:id="rId3"/>
              </a:rPr>
              <a:t>http</a:t>
            </a:r>
            <a:r>
              <a:rPr lang="es-MX" dirty="0">
                <a:hlinkClick r:id="rId3"/>
              </a:rPr>
              <a:t>://</a:t>
            </a:r>
            <a:r>
              <a:rPr lang="es-MX" dirty="0" smtClean="0">
                <a:hlinkClick r:id="rId3"/>
              </a:rPr>
              <a:t>www.alfonsorubioyrubio.com/img/pdf/sobre-una-nueva-definicion-de-simbolo-susan-langer.pdf</a:t>
            </a:r>
            <a:endParaRPr lang="es-MX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es-MX" dirty="0" smtClean="0">
                <a:solidFill>
                  <a:schemeClr val="tx1"/>
                </a:solidFill>
              </a:rPr>
              <a:t>[</a:t>
            </a:r>
            <a:r>
              <a:rPr lang="es-MX" dirty="0" err="1" smtClean="0">
                <a:solidFill>
                  <a:schemeClr val="tx1"/>
                </a:solidFill>
              </a:rPr>
              <a:t>Accesado</a:t>
            </a:r>
            <a:r>
              <a:rPr lang="es-MX" dirty="0" smtClean="0">
                <a:solidFill>
                  <a:schemeClr val="tx1"/>
                </a:solidFill>
              </a:rPr>
              <a:t> el 28.ll.2019]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536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63138"/>
            <a:ext cx="8574087" cy="1135084"/>
          </a:xfrm>
        </p:spPr>
        <p:txBody>
          <a:bodyPr/>
          <a:lstStyle/>
          <a:p>
            <a:r>
              <a:rPr lang="es-MX" dirty="0" smtClean="0"/>
              <a:t>Guía explicativa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Esta presentación fue diseñada para utilizarse como material didáctico de sólo visión </a:t>
            </a:r>
            <a:r>
              <a:rPr lang="es-MX" smtClean="0"/>
              <a:t>proyectables.</a:t>
            </a:r>
            <a:endParaRPr lang="es-MX" dirty="0" smtClean="0"/>
          </a:p>
          <a:p>
            <a:pPr algn="just"/>
            <a:r>
              <a:rPr lang="es-MX" dirty="0" smtClean="0"/>
              <a:t>Los temas que se desarrollan son: en un primer momento la teoría del símbolo de </a:t>
            </a:r>
            <a:r>
              <a:rPr lang="es-MX" dirty="0" err="1" smtClean="0"/>
              <a:t>Susanne</a:t>
            </a:r>
            <a:r>
              <a:rPr lang="es-MX" dirty="0" smtClean="0"/>
              <a:t> </a:t>
            </a:r>
            <a:r>
              <a:rPr lang="es-MX" dirty="0" err="1" smtClean="0"/>
              <a:t>Langer</a:t>
            </a:r>
            <a:r>
              <a:rPr lang="es-MX" dirty="0" smtClean="0"/>
              <a:t> y posteriormente la teoría de la representación de Stuart Hall.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3855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Susanne</a:t>
            </a:r>
            <a:r>
              <a:rPr lang="es-ES" dirty="0" smtClean="0"/>
              <a:t> K </a:t>
            </a:r>
            <a:r>
              <a:rPr lang="es-ES" dirty="0" err="1" smtClean="0"/>
              <a:t>Langer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s-ES" dirty="0"/>
          </a:p>
          <a:p>
            <a:pPr algn="just"/>
            <a:r>
              <a:rPr lang="es-ES" dirty="0" smtClean="0"/>
              <a:t>Filósofa </a:t>
            </a:r>
            <a:r>
              <a:rPr lang="es-ES" dirty="0"/>
              <a:t>norteamericana seguidora de </a:t>
            </a:r>
            <a:r>
              <a:rPr lang="es-ES" dirty="0">
                <a:solidFill>
                  <a:schemeClr val="tx1"/>
                </a:solidFill>
              </a:rPr>
              <a:t>Ernst </a:t>
            </a:r>
            <a:r>
              <a:rPr lang="es-ES" dirty="0" err="1" smtClean="0">
                <a:solidFill>
                  <a:schemeClr val="tx1"/>
                </a:solidFill>
              </a:rPr>
              <a:t>Cassirer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smtClean="0"/>
              <a:t>e </a:t>
            </a:r>
            <a:r>
              <a:rPr lang="es-ES" dirty="0"/>
              <a:t>influida también por </a:t>
            </a:r>
            <a:r>
              <a:rPr lang="es-ES" dirty="0" smtClean="0"/>
              <a:t>Wittgenstein. </a:t>
            </a:r>
          </a:p>
          <a:p>
            <a:pPr algn="just"/>
            <a:r>
              <a:rPr lang="es-ES" dirty="0"/>
              <a:t>C</a:t>
            </a:r>
            <a:r>
              <a:rPr lang="es-ES" dirty="0" smtClean="0"/>
              <a:t>onocida por sus teorías sobre las influencias del arte en la mente.</a:t>
            </a:r>
          </a:p>
          <a:p>
            <a:pPr algn="just"/>
            <a:r>
              <a:rPr lang="es-ES" dirty="0" smtClean="0"/>
              <a:t>En</a:t>
            </a:r>
            <a:r>
              <a:rPr lang="es-ES" dirty="0"/>
              <a:t> </a:t>
            </a:r>
            <a:r>
              <a:rPr lang="es-ES" i="1" dirty="0"/>
              <a:t>Nueva </a:t>
            </a:r>
            <a:r>
              <a:rPr lang="es-ES" i="1" dirty="0" smtClean="0"/>
              <a:t>Clave </a:t>
            </a:r>
            <a:r>
              <a:rPr lang="es-ES" i="1" dirty="0"/>
              <a:t>de la </a:t>
            </a:r>
            <a:r>
              <a:rPr lang="es-ES" i="1" dirty="0" smtClean="0"/>
              <a:t>Filosofía </a:t>
            </a:r>
            <a:r>
              <a:rPr lang="es-ES" dirty="0" smtClean="0"/>
              <a:t>coloca el símbolo en el centro del pensamiento y el conocimiento humano, haciendo de la simbolización la clave de todos los problemas humanísticos.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/>
              <a:t>La búsqueda </a:t>
            </a:r>
            <a:r>
              <a:rPr lang="es-ES" dirty="0" err="1" smtClean="0"/>
              <a:t>cotinua</a:t>
            </a:r>
            <a:r>
              <a:rPr lang="es-ES" dirty="0" smtClean="0"/>
              <a:t> de significados – más amplios, más claros, más manejables, más articulados – es filosofía.</a:t>
            </a:r>
            <a:endParaRPr lang="es-ES" dirty="0"/>
          </a:p>
        </p:txBody>
      </p:sp>
      <p:pic>
        <p:nvPicPr>
          <p:cNvPr id="6" name="Marcador de posición de imagen 5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" r="59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615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Susanne</a:t>
            </a:r>
            <a:r>
              <a:rPr lang="es-MX" dirty="0" smtClean="0"/>
              <a:t> K. </a:t>
            </a:r>
            <a:r>
              <a:rPr lang="es-MX" dirty="0" err="1" smtClean="0"/>
              <a:t>Langer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Hacía una definición del símbolo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Los filósofos de los siglos XVII y XVIII explicaron en conocimiento, el conocedor y lo conocido, en función de los datos sensibles y la asociación de éstos.</a:t>
            </a:r>
          </a:p>
          <a:p>
            <a:pPr algn="just"/>
            <a:r>
              <a:rPr lang="es-MX" dirty="0" smtClean="0"/>
              <a:t>El autoexamen de Descartes dio a la psicología clásica, como punto de partida, la mente y sus contenidos.</a:t>
            </a:r>
          </a:p>
          <a:p>
            <a:pPr algn="just"/>
            <a:r>
              <a:rPr lang="es-MX" dirty="0" smtClean="0"/>
              <a:t>El empirismo y el trascendentalismo → los problemas semánticos.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1376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284163" y="472440"/>
            <a:ext cx="8574087" cy="1125782"/>
          </a:xfrm>
        </p:spPr>
        <p:txBody>
          <a:bodyPr/>
          <a:lstStyle/>
          <a:p>
            <a:r>
              <a:rPr lang="es-ES" dirty="0" err="1" smtClean="0"/>
              <a:t>Susanne</a:t>
            </a:r>
            <a:r>
              <a:rPr lang="es-ES" dirty="0" smtClean="0"/>
              <a:t> K. </a:t>
            </a:r>
            <a:r>
              <a:rPr lang="es-ES" dirty="0" err="1" smtClean="0"/>
              <a:t>Langer</a:t>
            </a:r>
            <a:endParaRPr lang="es-ES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/>
              <a:t>A partir de un </a:t>
            </a:r>
            <a:r>
              <a:rPr lang="es-ES" dirty="0" smtClean="0"/>
              <a:t>breve pero exhaustivo recorrido </a:t>
            </a:r>
            <a:r>
              <a:rPr lang="es-ES" dirty="0"/>
              <a:t>a través de la historia </a:t>
            </a:r>
            <a:r>
              <a:rPr lang="es-ES" dirty="0" smtClean="0"/>
              <a:t>de la </a:t>
            </a:r>
            <a:r>
              <a:rPr lang="es-ES" dirty="0"/>
              <a:t>filosofía, y mediante una fuerte </a:t>
            </a:r>
            <a:r>
              <a:rPr lang="es-ES" dirty="0" smtClean="0"/>
              <a:t>crítica al </a:t>
            </a:r>
            <a:r>
              <a:rPr lang="es-ES" dirty="0"/>
              <a:t>positivismo, </a:t>
            </a:r>
            <a:r>
              <a:rPr lang="es-ES" dirty="0" err="1"/>
              <a:t>Langer</a:t>
            </a:r>
            <a:r>
              <a:rPr lang="es-ES" dirty="0"/>
              <a:t> relata el modo </a:t>
            </a:r>
            <a:r>
              <a:rPr lang="es-ES" dirty="0" smtClean="0"/>
              <a:t>en que </a:t>
            </a:r>
            <a:r>
              <a:rPr lang="es-ES" dirty="0"/>
              <a:t>una “nueva orientación filosófica</a:t>
            </a:r>
            <a:r>
              <a:rPr lang="es-ES" dirty="0" smtClean="0"/>
              <a:t>”, cuyos </a:t>
            </a:r>
            <a:r>
              <a:rPr lang="es-ES" dirty="0"/>
              <a:t>principios se basan en la </a:t>
            </a:r>
            <a:r>
              <a:rPr lang="es-ES" dirty="0" smtClean="0"/>
              <a:t>importancia de </a:t>
            </a:r>
            <a:r>
              <a:rPr lang="es-ES" dirty="0"/>
              <a:t>los símbolos y su </a:t>
            </a:r>
            <a:r>
              <a:rPr lang="es-ES" dirty="0" smtClean="0"/>
              <a:t>significación, surge </a:t>
            </a:r>
            <a:r>
              <a:rPr lang="es-ES" dirty="0"/>
              <a:t>de aquellos campos que la </a:t>
            </a:r>
            <a:r>
              <a:rPr lang="es-ES" dirty="0" smtClean="0"/>
              <a:t>ciencia había </a:t>
            </a:r>
            <a:r>
              <a:rPr lang="es-ES" dirty="0"/>
              <a:t>abandonado por su incapacidad </a:t>
            </a:r>
            <a:r>
              <a:rPr lang="es-ES" dirty="0" smtClean="0"/>
              <a:t>de validar </a:t>
            </a:r>
            <a:r>
              <a:rPr lang="es-ES" dirty="0"/>
              <a:t>el conocimiento en la </a:t>
            </a:r>
            <a:r>
              <a:rPr lang="es-ES" dirty="0" smtClean="0"/>
              <a:t>corroboración experimental </a:t>
            </a:r>
            <a:r>
              <a:rPr lang="es-ES" dirty="0"/>
              <a:t>y certificar su </a:t>
            </a:r>
            <a:r>
              <a:rPr lang="es-ES" dirty="0" smtClean="0"/>
              <a:t>veracidad en </a:t>
            </a:r>
            <a:r>
              <a:rPr lang="es-ES" dirty="0"/>
              <a:t>el hecho </a:t>
            </a:r>
            <a:r>
              <a:rPr lang="es-ES" dirty="0" smtClean="0"/>
              <a:t>empírico</a:t>
            </a:r>
            <a:r>
              <a:rPr lang="es-ES" dirty="0"/>
              <a:t> </a:t>
            </a:r>
            <a:r>
              <a:rPr lang="es-ES" dirty="0" smtClean="0"/>
              <a:t>(</a:t>
            </a:r>
            <a:r>
              <a:rPr lang="es-ES" dirty="0" err="1" smtClean="0"/>
              <a:t>Fabbian</a:t>
            </a:r>
            <a:r>
              <a:rPr lang="es-ES" dirty="0" smtClean="0"/>
              <a:t>, 2013:95)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2307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err="1" smtClean="0"/>
              <a:t>Susanne</a:t>
            </a:r>
            <a:r>
              <a:rPr lang="es-MX" dirty="0" smtClean="0"/>
              <a:t> K. </a:t>
            </a:r>
            <a:r>
              <a:rPr lang="es-MX" dirty="0" err="1" smtClean="0"/>
              <a:t>Langer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Hacía une definición del símbolo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 smtClean="0"/>
              <a:t>Signo, símbolo, denotación, significación, comunicación</a:t>
            </a:r>
            <a:r>
              <a:rPr lang="es-MX" dirty="0" smtClean="0"/>
              <a:t> – constituyen el activo líquido.</a:t>
            </a:r>
          </a:p>
          <a:p>
            <a:pPr algn="just"/>
            <a:r>
              <a:rPr lang="es-MX" dirty="0" smtClean="0"/>
              <a:t>Un símbolo puede ser un mito, una metáfora original o un síntoma clínico. De igual modo, el “significado” no es ni la significación ni la denotación. Es cualquier cosa, desde una relación respuesta-estímulo hasta el deseo oculto en un sueño. </a:t>
            </a:r>
            <a:r>
              <a:rPr lang="es-MX" dirty="0" err="1"/>
              <a:t>L</a:t>
            </a:r>
            <a:r>
              <a:rPr lang="es-MX" dirty="0" err="1" smtClean="0"/>
              <a:t>anger</a:t>
            </a:r>
            <a:r>
              <a:rPr lang="es-MX" dirty="0" smtClean="0"/>
              <a:t> (1956).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30408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163" y="464457"/>
            <a:ext cx="8574087" cy="1133765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Susanne</a:t>
            </a:r>
            <a:r>
              <a:rPr lang="es-MX" dirty="0" smtClean="0"/>
              <a:t> K. </a:t>
            </a:r>
            <a:r>
              <a:rPr lang="es-MX" dirty="0" err="1" smtClean="0"/>
              <a:t>Langer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Hacía una definición del símbolo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uso de símbolos en todos casos para comunicar conceptos. </a:t>
            </a:r>
          </a:p>
          <a:p>
            <a:pPr algn="just"/>
            <a:r>
              <a:rPr lang="es-MX" dirty="0" smtClean="0"/>
              <a:t>En cualquier contexto, algunas de sus funciones pueden ser más importantes o más obvias que otras, y el concepto del propio fenómeno (aquí el concepto de “símbolo”) será definido con respecto a sus propiedades relevantes. La definición lo establece pero también lo restringe. </a:t>
            </a:r>
          </a:p>
        </p:txBody>
      </p:sp>
    </p:spTree>
    <p:extLst>
      <p:ext uri="{BB962C8B-B14F-4D97-AF65-F5344CB8AC3E}">
        <p14:creationId xmlns:p14="http://schemas.microsoft.com/office/powerpoint/2010/main" val="2045891665"/>
      </p:ext>
    </p:extLst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3906</TotalTime>
  <Words>2307</Words>
  <Application>Microsoft Office PowerPoint</Application>
  <PresentationFormat>Presentación en pantalla (4:3)</PresentationFormat>
  <Paragraphs>180</Paragraphs>
  <Slides>37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2" baseType="lpstr">
      <vt:lpstr>Arial</vt:lpstr>
      <vt:lpstr>Calibri</vt:lpstr>
      <vt:lpstr>Corbel</vt:lpstr>
      <vt:lpstr>Wingdings</vt:lpstr>
      <vt:lpstr>Spectrum</vt:lpstr>
      <vt:lpstr>Presentación de PowerPoint</vt:lpstr>
      <vt:lpstr>Datos de identificación la UA</vt:lpstr>
      <vt:lpstr>Presentación</vt:lpstr>
      <vt:lpstr>Guía explicativa</vt:lpstr>
      <vt:lpstr>Susanne K Langer</vt:lpstr>
      <vt:lpstr>Susanne K. Langer Hacía una definición del símbolo</vt:lpstr>
      <vt:lpstr>Susanne K. Langer</vt:lpstr>
      <vt:lpstr>Susanne K. Langer Hacía une definición del símbolo</vt:lpstr>
      <vt:lpstr>Susanne K. Langer Hacía una definición del símbolo</vt:lpstr>
      <vt:lpstr>Susanne K. Langer Hacía una definición de símbolo</vt:lpstr>
      <vt:lpstr>Susanne K. Langer</vt:lpstr>
      <vt:lpstr>Susanne K. Langer</vt:lpstr>
      <vt:lpstr>Susanne K. Langer</vt:lpstr>
      <vt:lpstr>Susanne K Langer</vt:lpstr>
      <vt:lpstr>Susanne K Langer</vt:lpstr>
      <vt:lpstr>Principios de la realidad simbólica</vt:lpstr>
      <vt:lpstr>Stuart Hall</vt:lpstr>
      <vt:lpstr>Representación, sentido y lenguaje</vt:lpstr>
      <vt:lpstr>Representación, sentido y lenguaje</vt:lpstr>
      <vt:lpstr>¿Cómo conecta el concepto de representación al sentido, al lenguaje y a la cultura?</vt:lpstr>
      <vt:lpstr>Dar sentido, representar cosas</vt:lpstr>
      <vt:lpstr>Mapas conceptuales</vt:lpstr>
      <vt:lpstr>Mapas culturales</vt:lpstr>
      <vt:lpstr>Mapas culturales</vt:lpstr>
      <vt:lpstr>Dar sentido, representar cosas</vt:lpstr>
      <vt:lpstr>Dar sentido, representar cosas</vt:lpstr>
      <vt:lpstr>Sistemas de representación</vt:lpstr>
      <vt:lpstr>Lenguaje y representaciones</vt:lpstr>
      <vt:lpstr>Lenguaje y representaciones</vt:lpstr>
      <vt:lpstr>Códigos compartidos</vt:lpstr>
      <vt:lpstr>Códigos compartidos</vt:lpstr>
      <vt:lpstr>Códigos compartidos</vt:lpstr>
      <vt:lpstr>Teorías de la representación</vt:lpstr>
      <vt:lpstr>Teorías de la representación</vt:lpstr>
      <vt:lpstr>El lenguaje de los semáforos</vt:lpstr>
      <vt:lpstr>Referencias</vt:lpstr>
      <vt:lpstr>Referencias</vt:lpstr>
    </vt:vector>
  </TitlesOfParts>
  <Company>ITESM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Maika</dc:title>
  <dc:creator>Maika Estrada</dc:creator>
  <cp:lastModifiedBy>guadalupe</cp:lastModifiedBy>
  <cp:revision>638</cp:revision>
  <dcterms:created xsi:type="dcterms:W3CDTF">2014-05-29T17:42:38Z</dcterms:created>
  <dcterms:modified xsi:type="dcterms:W3CDTF">2019-09-30T04:29:07Z</dcterms:modified>
</cp:coreProperties>
</file>