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45"/>
  </p:notesMasterIdLst>
  <p:sldIdLst>
    <p:sldId id="289" r:id="rId2"/>
    <p:sldId id="291" r:id="rId3"/>
    <p:sldId id="292" r:id="rId4"/>
    <p:sldId id="293" r:id="rId5"/>
    <p:sldId id="294" r:id="rId6"/>
    <p:sldId id="295" r:id="rId7"/>
    <p:sldId id="296" r:id="rId8"/>
    <p:sldId id="297" r:id="rId9"/>
    <p:sldId id="298" r:id="rId10"/>
    <p:sldId id="299" r:id="rId11"/>
    <p:sldId id="300" r:id="rId12"/>
    <p:sldId id="275" r:id="rId13"/>
    <p:sldId id="284" r:id="rId14"/>
    <p:sldId id="278" r:id="rId15"/>
    <p:sldId id="276" r:id="rId16"/>
    <p:sldId id="257" r:id="rId17"/>
    <p:sldId id="274" r:id="rId18"/>
    <p:sldId id="258" r:id="rId19"/>
    <p:sldId id="259" r:id="rId20"/>
    <p:sldId id="261" r:id="rId21"/>
    <p:sldId id="262" r:id="rId22"/>
    <p:sldId id="277" r:id="rId23"/>
    <p:sldId id="280" r:id="rId24"/>
    <p:sldId id="263" r:id="rId25"/>
    <p:sldId id="264" r:id="rId26"/>
    <p:sldId id="279" r:id="rId27"/>
    <p:sldId id="265" r:id="rId28"/>
    <p:sldId id="266" r:id="rId29"/>
    <p:sldId id="267" r:id="rId30"/>
    <p:sldId id="281" r:id="rId31"/>
    <p:sldId id="268" r:id="rId32"/>
    <p:sldId id="269" r:id="rId33"/>
    <p:sldId id="270" r:id="rId34"/>
    <p:sldId id="282" r:id="rId35"/>
    <p:sldId id="283" r:id="rId36"/>
    <p:sldId id="286" r:id="rId37"/>
    <p:sldId id="271" r:id="rId38"/>
    <p:sldId id="272" r:id="rId39"/>
    <p:sldId id="273" r:id="rId40"/>
    <p:sldId id="285" r:id="rId41"/>
    <p:sldId id="287" r:id="rId42"/>
    <p:sldId id="288" r:id="rId43"/>
    <p:sldId id="290"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707" autoAdjust="0"/>
  </p:normalViewPr>
  <p:slideViewPr>
    <p:cSldViewPr snapToGrid="0">
      <p:cViewPr>
        <p:scale>
          <a:sx n="77" d="100"/>
          <a:sy n="77" d="100"/>
        </p:scale>
        <p:origin x="-420" y="2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E6438D-4449-4089-9A9D-9F304A206582}" type="datetimeFigureOut">
              <a:rPr lang="es-MX" smtClean="0"/>
              <a:t>29/09/2019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62BEAA-A499-4F24-9DF4-0AA8F679D574}" type="slidenum">
              <a:rPr lang="es-MX" smtClean="0"/>
              <a:t>‹Nº›</a:t>
            </a:fld>
            <a:endParaRPr lang="es-MX"/>
          </a:p>
        </p:txBody>
      </p:sp>
    </p:spTree>
    <p:extLst>
      <p:ext uri="{BB962C8B-B14F-4D97-AF65-F5344CB8AC3E}">
        <p14:creationId xmlns:p14="http://schemas.microsoft.com/office/powerpoint/2010/main" val="1164061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tema de cerámica dental es de los que implica mas profundidad, actualidad y ejemplos de infraestructura, por lo que se puede sintetizar de esta manera. Bienvenidos a la cerámica dental como principal tema de estética dental</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1</a:t>
            </a:fld>
            <a:endParaRPr lang="es-MX"/>
          </a:p>
        </p:txBody>
      </p:sp>
    </p:spTree>
    <p:extLst>
      <p:ext uri="{BB962C8B-B14F-4D97-AF65-F5344CB8AC3E}">
        <p14:creationId xmlns:p14="http://schemas.microsoft.com/office/powerpoint/2010/main" val="5504527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Óxidos pigmentados obtenidos por fusión de óxidos metálicos con vidrio y feldespatos:</a:t>
            </a:r>
          </a:p>
          <a:p>
            <a:endParaRPr lang="es-MX" dirty="0" smtClean="0"/>
          </a:p>
          <a:p>
            <a:r>
              <a:rPr lang="es-MX" dirty="0" smtClean="0"/>
              <a:t>Óxido de níquel o hierro – marrón</a:t>
            </a:r>
          </a:p>
          <a:p>
            <a:r>
              <a:rPr lang="es-MX" dirty="0" smtClean="0"/>
              <a:t>Óxido de cobre – verde</a:t>
            </a:r>
          </a:p>
          <a:p>
            <a:r>
              <a:rPr lang="es-MX" dirty="0" smtClean="0"/>
              <a:t>Óxido de titanio – marrón amarilleado</a:t>
            </a:r>
          </a:p>
          <a:p>
            <a:r>
              <a:rPr lang="es-MX" dirty="0" smtClean="0"/>
              <a:t>Óxido de manganeso – lavanda</a:t>
            </a:r>
          </a:p>
          <a:p>
            <a:r>
              <a:rPr lang="es-MX" dirty="0" smtClean="0"/>
              <a:t>Óxido de cobalto - azul</a:t>
            </a:r>
          </a:p>
          <a:p>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20</a:t>
            </a:fld>
            <a:endParaRPr lang="es-MX"/>
          </a:p>
        </p:txBody>
      </p:sp>
    </p:spTree>
    <p:extLst>
      <p:ext uri="{BB962C8B-B14F-4D97-AF65-F5344CB8AC3E}">
        <p14:creationId xmlns:p14="http://schemas.microsoft.com/office/powerpoint/2010/main" val="3278755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clasificación de la porcelana es compleja ya que con la tecnología se ha diversificado las opciones de manufactura de acuerdo a su composición,</a:t>
            </a:r>
            <a:r>
              <a:rPr lang="es-MX" baseline="0" dirty="0" smtClean="0"/>
              <a:t> zona a reconstruir prontitud de la obtención de la restauración.</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21</a:t>
            </a:fld>
            <a:endParaRPr lang="es-MX"/>
          </a:p>
        </p:txBody>
      </p:sp>
    </p:spTree>
    <p:extLst>
      <p:ext uri="{BB962C8B-B14F-4D97-AF65-F5344CB8AC3E}">
        <p14:creationId xmlns:p14="http://schemas.microsoft.com/office/powerpoint/2010/main" val="47910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Dentro</a:t>
            </a:r>
            <a:r>
              <a:rPr lang="es-MX" baseline="0" dirty="0" smtClean="0"/>
              <a:t> de la propiedades que tiene por naturaleza cuando son libres de metal son muy ligeras y resistentes, altamente estéticas y es la opción de elección en caso de pacientes alérgicos a metales.</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22</a:t>
            </a:fld>
            <a:endParaRPr lang="es-MX"/>
          </a:p>
        </p:txBody>
      </p:sp>
    </p:spTree>
    <p:extLst>
      <p:ext uri="{BB962C8B-B14F-4D97-AF65-F5344CB8AC3E}">
        <p14:creationId xmlns:p14="http://schemas.microsoft.com/office/powerpoint/2010/main" val="3336159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 las opciones de reconstrucción más rápidas, dado que puede obtenerse el</a:t>
            </a:r>
            <a:r>
              <a:rPr lang="es-MX" baseline="0" dirty="0" smtClean="0"/>
              <a:t> mismo día de la cita en consultorio dental está el sistema CAD-CAM el cual consiste en una cámara intraoral que por escaneado copia la estructura dental a reconstruir y por soffware y modelos computarizados obtienen la estructura a reconstruir en un sistema de fresado automático- mecánico para en un lingote cerámico tallarlo con exactitud más cercana al sellado, cuyo penúltimo paso debe ser sometido a calor para vitrificado para darle el lustre e impermeabilidad que éste tipo de restauración requiere ser cementado con algún material a base de resina compuesta con todos los pasos de grabado, lavado, etc.</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23</a:t>
            </a:fld>
            <a:endParaRPr lang="es-MX"/>
          </a:p>
        </p:txBody>
      </p:sp>
    </p:spTree>
    <p:extLst>
      <p:ext uri="{BB962C8B-B14F-4D97-AF65-F5344CB8AC3E}">
        <p14:creationId xmlns:p14="http://schemas.microsoft.com/office/powerpoint/2010/main" val="149368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cerámica dental se clasifica de acuerdo  la temperatura de horneado,</a:t>
            </a:r>
            <a:r>
              <a:rPr lang="es-MX" baseline="0" dirty="0" smtClean="0"/>
              <a:t> su microestructura, tranlucidez, su resistencia a la fractura que la tornan también la individualización de la elección cuando resistencia, estética y oclusión lo determinen.</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24</a:t>
            </a:fld>
            <a:endParaRPr lang="es-MX"/>
          </a:p>
        </p:txBody>
      </p:sp>
    </p:spTree>
    <p:extLst>
      <p:ext uri="{BB962C8B-B14F-4D97-AF65-F5344CB8AC3E}">
        <p14:creationId xmlns:p14="http://schemas.microsoft.com/office/powerpoint/2010/main" val="8602047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Únicamente cuando el paciente se oponga a que su prótesis sea fabricada con cofia metálica es cuando debe plantearse el uso  de prótesis parcial fija totalmente cerámica en sectores posteriores.</a:t>
            </a:r>
          </a:p>
          <a:p>
            <a:r>
              <a:rPr lang="es-MX" dirty="0" smtClean="0"/>
              <a:t>Cuando lo que se requiere es la estética en piezas anteriores, las coronas metal cerámicas no son la mejor opción ya que cuando la encía sufre recesión, puede aparecer una línea oscura en el margen vestibular como consecuencia del margen metálico.</a:t>
            </a:r>
          </a:p>
          <a:p>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25</a:t>
            </a:fld>
            <a:endParaRPr lang="es-MX"/>
          </a:p>
        </p:txBody>
      </p:sp>
    </p:spTree>
    <p:extLst>
      <p:ext uri="{BB962C8B-B14F-4D97-AF65-F5344CB8AC3E}">
        <p14:creationId xmlns:p14="http://schemas.microsoft.com/office/powerpoint/2010/main" val="640380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Respecto a los tipos de cerámica encontramos las de baja resistencia (feldespáticas) indicada para dientes anteriores en prótesis fija individual, carillas, brakets y piezas artificiales para prostodòncia total,</a:t>
            </a:r>
            <a:r>
              <a:rPr lang="es-MX" baseline="0" dirty="0" smtClean="0"/>
              <a:t> la de mediana resistencia de disilicato de litio indicado para piezas que soportan piezas mayores de masticación como premolares y los de alta resistencia a fuerzas comprensivas a base de óxido de zirconio el cual está indicado para piezas posteriores (molares).</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26</a:t>
            </a:fld>
            <a:endParaRPr lang="es-MX"/>
          </a:p>
        </p:txBody>
      </p:sp>
    </p:spTree>
    <p:extLst>
      <p:ext uri="{BB962C8B-B14F-4D97-AF65-F5344CB8AC3E}">
        <p14:creationId xmlns:p14="http://schemas.microsoft.com/office/powerpoint/2010/main" val="1473182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Debido a que la cerámica dental se expende en frascos de polvo sumamente</a:t>
            </a:r>
            <a:r>
              <a:rPr lang="es-MX" baseline="0" dirty="0" smtClean="0"/>
              <a:t> fino para mezclar con agua bidestilada en sus diferentes tonalidades y colores es muy importante tener presente que se lleva a cabo en laboratorio en espacios pequeños libres de contaminación y polvo para poder modelar la porcelana dental, para que no se adhiera nada que interfiera en el modelo inicial ya que aterrizaría en una fractura o desprendimiento de la cerámica que implica un fracaso clínica del odontólogo. Se lleva el modelado bajo 3 técnicas diferentes: Las porcelanas se presentan en forma de un fino polvo para mezclar con agua y condensar en la forma deseada. </a:t>
            </a:r>
          </a:p>
          <a:p>
            <a:endParaRPr lang="es-MX" baseline="0" dirty="0" smtClean="0"/>
          </a:p>
          <a:p>
            <a:r>
              <a:rPr lang="es-MX" baseline="0" dirty="0" smtClean="0"/>
              <a:t>La compactación densa de partículas del polvo ofrece dos ventajas: </a:t>
            </a:r>
          </a:p>
          <a:p>
            <a:r>
              <a:rPr lang="es-MX" baseline="0" dirty="0" smtClean="0"/>
              <a:t>menor contracción tras la cocción y </a:t>
            </a:r>
          </a:p>
          <a:p>
            <a:r>
              <a:rPr lang="es-MX" baseline="0" dirty="0" smtClean="0"/>
              <a:t>menor porosidad después del horneado. </a:t>
            </a:r>
          </a:p>
          <a:p>
            <a:r>
              <a:rPr lang="es-MX" baseline="0" dirty="0" smtClean="0"/>
              <a:t> </a:t>
            </a:r>
          </a:p>
          <a:p>
            <a:r>
              <a:rPr lang="es-MX" baseline="0" dirty="0" smtClean="0"/>
              <a:t>En cualquiera de los tres métodos no debe dejarse secar la porcelana hasta que se haya terminado la condensación.</a:t>
            </a:r>
          </a:p>
        </p:txBody>
      </p:sp>
      <p:sp>
        <p:nvSpPr>
          <p:cNvPr id="4" name="Marcador de número de diapositiva 3"/>
          <p:cNvSpPr>
            <a:spLocks noGrp="1"/>
          </p:cNvSpPr>
          <p:nvPr>
            <p:ph type="sldNum" sz="quarter" idx="10"/>
          </p:nvPr>
        </p:nvSpPr>
        <p:spPr/>
        <p:txBody>
          <a:bodyPr/>
          <a:lstStyle/>
          <a:p>
            <a:fld id="{BE62BEAA-A499-4F24-9DF4-0AA8F679D574}" type="slidenum">
              <a:rPr lang="es-MX" smtClean="0"/>
              <a:t>27</a:t>
            </a:fld>
            <a:endParaRPr lang="es-MX"/>
          </a:p>
        </p:txBody>
      </p:sp>
    </p:spTree>
    <p:extLst>
      <p:ext uri="{BB962C8B-B14F-4D97-AF65-F5344CB8AC3E}">
        <p14:creationId xmlns:p14="http://schemas.microsoft.com/office/powerpoint/2010/main" val="38417905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Dentro</a:t>
            </a:r>
            <a:r>
              <a:rPr lang="es-MX" baseline="0" dirty="0" smtClean="0"/>
              <a:t> del método de condensación existen 3 maneras de llevarlo a cabo:</a:t>
            </a:r>
          </a:p>
          <a:p>
            <a:r>
              <a:rPr lang="es-MX" baseline="0" dirty="0" smtClean="0"/>
              <a:t>Vibración –  La porcelana humedecida se coloca con suave vibración y el exceso de agua se elimina con un trapo limpio.</a:t>
            </a:r>
          </a:p>
          <a:p>
            <a:endParaRPr lang="es-MX" baseline="0" dirty="0" smtClean="0"/>
          </a:p>
          <a:p>
            <a:r>
              <a:rPr lang="es-MX" baseline="0" dirty="0" smtClean="0"/>
              <a:t>Espatulación – la porcelana mojada se modela con la espátula .</a:t>
            </a:r>
          </a:p>
          <a:p>
            <a:endParaRPr lang="es-MX" baseline="0" dirty="0" smtClean="0"/>
          </a:p>
          <a:p>
            <a:r>
              <a:rPr lang="es-MX" baseline="0" dirty="0" smtClean="0"/>
              <a:t>Pincelado – el polvo seco se adiciona mediante un pincel  al polvo húmedo ya colocado para que absorba el excedente de agua.</a:t>
            </a:r>
          </a:p>
          <a:p>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28</a:t>
            </a:fld>
            <a:endParaRPr lang="es-MX"/>
          </a:p>
        </p:txBody>
      </p:sp>
    </p:spTree>
    <p:extLst>
      <p:ext uri="{BB962C8B-B14F-4D97-AF65-F5344CB8AC3E}">
        <p14:creationId xmlns:p14="http://schemas.microsoft.com/office/powerpoint/2010/main" val="24491327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Existe</a:t>
            </a:r>
            <a:r>
              <a:rPr lang="es-MX" baseline="0" dirty="0" smtClean="0"/>
              <a:t> otra técnica con núcleo de vidrio con técnica de cera perdida cuando es libre de metal y se usa la misma técnica como si fuera de metal pero en lugar de éste se usa un bloque a fundir cerámico.</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29</a:t>
            </a:fld>
            <a:endParaRPr lang="es-MX"/>
          </a:p>
        </p:txBody>
      </p:sp>
    </p:spTree>
    <p:extLst>
      <p:ext uri="{BB962C8B-B14F-4D97-AF65-F5344CB8AC3E}">
        <p14:creationId xmlns:p14="http://schemas.microsoft.com/office/powerpoint/2010/main" val="546128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cerámica dental es lo actual en una diversidad de odontología estética  en diversidad de procesos y contenidos todos con la finalidad de reproducir los tejidos naturales</a:t>
            </a:r>
          </a:p>
          <a:p>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12</a:t>
            </a:fld>
            <a:endParaRPr lang="es-MX"/>
          </a:p>
        </p:txBody>
      </p:sp>
    </p:spTree>
    <p:extLst>
      <p:ext uri="{BB962C8B-B14F-4D97-AF65-F5344CB8AC3E}">
        <p14:creationId xmlns:p14="http://schemas.microsoft.com/office/powerpoint/2010/main" val="41228912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Dentro de los sistemas cerámicos existe una variedad de restauraciones libres de metal la cual es la más utilizada hoy en día especialmente por los odontólogos para pacientes alérgicos,</a:t>
            </a:r>
            <a:r>
              <a:rPr lang="es-MX" baseline="0" dirty="0" smtClean="0"/>
              <a:t> para los que practican odontología neurofocal y los naturistas aun cuan la zirconia es un metal dentro de la tabla periódica, solo que es de color blanco capaz de ser pigmentado. Se presentan algunas marcas con su nombre comercial y su componente básico.</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30</a:t>
            </a:fld>
            <a:endParaRPr lang="es-MX"/>
          </a:p>
        </p:txBody>
      </p:sp>
    </p:spTree>
    <p:extLst>
      <p:ext uri="{BB962C8B-B14F-4D97-AF65-F5344CB8AC3E}">
        <p14:creationId xmlns:p14="http://schemas.microsoft.com/office/powerpoint/2010/main" val="2860406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le llama sinterización</a:t>
            </a:r>
            <a:r>
              <a:rPr lang="es-MX" baseline="0" dirty="0" smtClean="0"/>
              <a:t> cuando el polvo cerámico ya está colocado en sitio para hornear, donde las partículas que fueron humedecidas con agua bidestilada con la forma aproximada que van a tener así como el color de cada capa se coalecen por acción del calor, es decir se funden en una sola estructura ya no por partículas, formando una estructura sólida, única, translúcida y muy estética de apariencia vitrificada.</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31</a:t>
            </a:fld>
            <a:endParaRPr lang="es-MX"/>
          </a:p>
        </p:txBody>
      </p:sp>
    </p:spTree>
    <p:extLst>
      <p:ext uri="{BB962C8B-B14F-4D97-AF65-F5344CB8AC3E}">
        <p14:creationId xmlns:p14="http://schemas.microsoft.com/office/powerpoint/2010/main" val="41452777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cerámica dental de acuerdo a las capas que reconstruirán la forma y color de</a:t>
            </a:r>
            <a:r>
              <a:rPr lang="es-MX" baseline="0" dirty="0" smtClean="0"/>
              <a:t> cada restauración de acuerdo a la zona de trabajo durante la masticación requieren de una selección de porcelanas con diferentes puntos de fusión que bajo esta premisa son: </a:t>
            </a:r>
          </a:p>
          <a:p>
            <a:r>
              <a:rPr lang="es-MX" dirty="0" smtClean="0"/>
              <a:t>Fusión Alta – 1300°C</a:t>
            </a:r>
          </a:p>
          <a:p>
            <a:r>
              <a:rPr lang="es-MX" dirty="0" smtClean="0"/>
              <a:t>Fusión Media - 1101-1300°C</a:t>
            </a:r>
          </a:p>
          <a:p>
            <a:r>
              <a:rPr lang="es-MX" dirty="0" smtClean="0"/>
              <a:t>Fusión Baja – 850-1100°C </a:t>
            </a:r>
          </a:p>
          <a:p>
            <a:r>
              <a:rPr lang="es-MX" dirty="0" smtClean="0"/>
              <a:t>Fusión </a:t>
            </a:r>
            <a:r>
              <a:rPr lang="es-MX" dirty="0" err="1" smtClean="0"/>
              <a:t>Ultrabaja</a:t>
            </a:r>
            <a:r>
              <a:rPr lang="es-MX" dirty="0" smtClean="0"/>
              <a:t>  - se emplean con aleaciones de titanio, muestran valores bajos en el desgaste de los dientes antagonistas.</a:t>
            </a:r>
          </a:p>
        </p:txBody>
      </p:sp>
      <p:sp>
        <p:nvSpPr>
          <p:cNvPr id="4" name="Marcador de número de diapositiva 3"/>
          <p:cNvSpPr>
            <a:spLocks noGrp="1"/>
          </p:cNvSpPr>
          <p:nvPr>
            <p:ph type="sldNum" sz="quarter" idx="10"/>
          </p:nvPr>
        </p:nvSpPr>
        <p:spPr/>
        <p:txBody>
          <a:bodyPr/>
          <a:lstStyle/>
          <a:p>
            <a:fld id="{BE62BEAA-A499-4F24-9DF4-0AA8F679D574}" type="slidenum">
              <a:rPr lang="es-MX" smtClean="0"/>
              <a:t>32</a:t>
            </a:fld>
            <a:endParaRPr lang="es-MX"/>
          </a:p>
        </p:txBody>
      </p:sp>
    </p:spTree>
    <p:extLst>
      <p:ext uri="{BB962C8B-B14F-4D97-AF65-F5344CB8AC3E}">
        <p14:creationId xmlns:p14="http://schemas.microsoft.com/office/powerpoint/2010/main" val="10790232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la reconstrucción de una cerámica con alta escuela requiere de un dominio de técnica que bajo la indicación del odontólogo</a:t>
            </a:r>
            <a:r>
              <a:rPr lang="es-MX" baseline="0" dirty="0" smtClean="0"/>
              <a:t> sugerida se llevan a cabo diferentes capas como es el caso de éste ejemplo en una restauración metal-cerámico cuya funda debe ser cubierta para evitar translucidez del metal y que las capas subsiguientes reconstruyan la anatomía, forma , color y translucidez de los dientes contiguos y antagonistas.</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33</a:t>
            </a:fld>
            <a:endParaRPr lang="es-MX"/>
          </a:p>
        </p:txBody>
      </p:sp>
    </p:spTree>
    <p:extLst>
      <p:ext uri="{BB962C8B-B14F-4D97-AF65-F5344CB8AC3E}">
        <p14:creationId xmlns:p14="http://schemas.microsoft.com/office/powerpoint/2010/main" val="9868885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colores se ven exagerados pero cuando en el horneado se modifican por su compactación la cual ya es de apariencia estética en sus diferentes capas con color de óxido inicial.</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34</a:t>
            </a:fld>
            <a:endParaRPr lang="es-MX"/>
          </a:p>
        </p:txBody>
      </p:sp>
    </p:spTree>
    <p:extLst>
      <p:ext uri="{BB962C8B-B14F-4D97-AF65-F5344CB8AC3E}">
        <p14:creationId xmlns:p14="http://schemas.microsoft.com/office/powerpoint/2010/main" val="39342344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Estos son algunos ejemplos de para que se</a:t>
            </a:r>
            <a:r>
              <a:rPr lang="es-MX" baseline="0" dirty="0" smtClean="0"/>
              <a:t> utiliza la cerámica dental en </a:t>
            </a:r>
            <a:r>
              <a:rPr lang="es-MX" baseline="0" dirty="0" err="1" smtClean="0"/>
              <a:t>Odontologìa</a:t>
            </a:r>
            <a:r>
              <a:rPr lang="es-MX" baseline="0" dirty="0" smtClean="0"/>
              <a:t> con la finalidad de estética, funcionalidad y resistencia y como es el caso de los </a:t>
            </a:r>
            <a:r>
              <a:rPr lang="es-MX" baseline="0" dirty="0" err="1" smtClean="0"/>
              <a:t>brackets</a:t>
            </a:r>
            <a:r>
              <a:rPr lang="es-MX" baseline="0" dirty="0" smtClean="0"/>
              <a:t> de cerámica y coronas libres de metal</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35</a:t>
            </a:fld>
            <a:endParaRPr lang="es-MX"/>
          </a:p>
        </p:txBody>
      </p:sp>
    </p:spTree>
    <p:extLst>
      <p:ext uri="{BB962C8B-B14F-4D97-AF65-F5344CB8AC3E}">
        <p14:creationId xmlns:p14="http://schemas.microsoft.com/office/powerpoint/2010/main" val="42056546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Otros usos son la elaboración de </a:t>
            </a:r>
            <a:r>
              <a:rPr lang="es-MX" dirty="0" err="1" smtClean="0"/>
              <a:t>protesis</a:t>
            </a:r>
            <a:r>
              <a:rPr lang="es-MX" dirty="0" smtClean="0"/>
              <a:t> fija en puentes de tres unidades,</a:t>
            </a:r>
            <a:r>
              <a:rPr lang="es-MX" baseline="0" dirty="0" smtClean="0"/>
              <a:t> cerámicas, carillas dentales, y elaboración de colorímetros para muestras específicas según cada marca comercial y su coloración de óxidos metálicos.</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36</a:t>
            </a:fld>
            <a:endParaRPr lang="es-MX"/>
          </a:p>
        </p:txBody>
      </p:sp>
    </p:spTree>
    <p:extLst>
      <p:ext uri="{BB962C8B-B14F-4D97-AF65-F5344CB8AC3E}">
        <p14:creationId xmlns:p14="http://schemas.microsoft.com/office/powerpoint/2010/main" val="30405067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Pasos:</a:t>
            </a:r>
          </a:p>
          <a:p>
            <a:r>
              <a:rPr lang="es-MX" dirty="0" smtClean="0"/>
              <a:t>Cortes</a:t>
            </a:r>
            <a:r>
              <a:rPr lang="es-MX" baseline="0" dirty="0" smtClean="0"/>
              <a:t> dentales</a:t>
            </a:r>
          </a:p>
          <a:p>
            <a:r>
              <a:rPr lang="es-MX" baseline="0" dirty="0" smtClean="0"/>
              <a:t>Toma de impresiones</a:t>
            </a:r>
          </a:p>
          <a:p>
            <a:r>
              <a:rPr lang="es-MX" baseline="0" dirty="0" smtClean="0"/>
              <a:t>Modelos corridos en yeso y articulados</a:t>
            </a:r>
          </a:p>
          <a:p>
            <a:r>
              <a:rPr lang="es-MX" baseline="0" dirty="0" smtClean="0"/>
              <a:t>Espaciador en los muñones</a:t>
            </a:r>
          </a:p>
          <a:p>
            <a:r>
              <a:rPr lang="es-MX" baseline="0" dirty="0" smtClean="0"/>
              <a:t>Horneado </a:t>
            </a:r>
          </a:p>
          <a:p>
            <a:r>
              <a:rPr lang="es-MX" baseline="0" dirty="0" smtClean="0"/>
              <a:t>Fundas metálicas</a:t>
            </a:r>
          </a:p>
          <a:p>
            <a:r>
              <a:rPr lang="es-MX" baseline="0" dirty="0" smtClean="0"/>
              <a:t>Materiales </a:t>
            </a:r>
            <a:r>
              <a:rPr lang="es-MX" baseline="0" dirty="0" err="1" smtClean="0"/>
              <a:t>metalcerámicos</a:t>
            </a:r>
            <a:r>
              <a:rPr lang="es-MX" baseline="0" dirty="0" smtClean="0"/>
              <a:t> colocados en boca</a:t>
            </a:r>
          </a:p>
          <a:p>
            <a:endParaRPr lang="es-MX" baseline="0" dirty="0" smtClean="0"/>
          </a:p>
          <a:p>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38</a:t>
            </a:fld>
            <a:endParaRPr lang="es-MX"/>
          </a:p>
        </p:txBody>
      </p:sp>
    </p:spTree>
    <p:extLst>
      <p:ext uri="{BB962C8B-B14F-4D97-AF65-F5344CB8AC3E}">
        <p14:creationId xmlns:p14="http://schemas.microsoft.com/office/powerpoint/2010/main" val="16718660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Este es un horno cerámico, con muestras de óxidos metálicos, </a:t>
            </a:r>
            <a:r>
              <a:rPr lang="es-MX" dirty="0" err="1" smtClean="0"/>
              <a:t>asi</a:t>
            </a:r>
            <a:r>
              <a:rPr lang="es-MX" dirty="0" smtClean="0"/>
              <a:t> como diferentes pruebas de las diferentes etapas de la cerámica antes de la sinterización.</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39</a:t>
            </a:fld>
            <a:endParaRPr lang="es-MX"/>
          </a:p>
        </p:txBody>
      </p:sp>
    </p:spTree>
    <p:extLst>
      <p:ext uri="{BB962C8B-B14F-4D97-AF65-F5344CB8AC3E}">
        <p14:creationId xmlns:p14="http://schemas.microsoft.com/office/powerpoint/2010/main" val="17230875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mejora de sonrisa en paciente que</a:t>
            </a:r>
            <a:r>
              <a:rPr lang="es-MX" baseline="0" dirty="0" smtClean="0"/>
              <a:t> son figuras públicas antes y después del odontólogo </a:t>
            </a:r>
            <a:r>
              <a:rPr lang="es-MX" dirty="0" smtClean="0"/>
              <a:t> con reconstrucción en cerámica en la cual existe desde software para estudio y diseño de sonrisa en donde el cambio es contundente en donde no solo se ve dientes sino oclusión, forma de cara, tono de piel y músculos que terminan por definir la reconstrucción </a:t>
            </a:r>
            <a:r>
              <a:rPr lang="es-MX" dirty="0" err="1" smtClean="0"/>
              <a:t>estètica</a:t>
            </a:r>
            <a:r>
              <a:rPr lang="es-MX" dirty="0" smtClean="0"/>
              <a:t>.</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41</a:t>
            </a:fld>
            <a:endParaRPr lang="es-MX"/>
          </a:p>
        </p:txBody>
      </p:sp>
    </p:spTree>
    <p:extLst>
      <p:ext uri="{BB962C8B-B14F-4D97-AF65-F5344CB8AC3E}">
        <p14:creationId xmlns:p14="http://schemas.microsoft.com/office/powerpoint/2010/main" val="1853723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Este</a:t>
            </a:r>
            <a:r>
              <a:rPr lang="es-MX" baseline="0" dirty="0" smtClean="0"/>
              <a:t> material es apto de ser pigmentado a través de óxidos metálicos para darle los tonos convenientes que al ser horneados se compactan dando los tonos naturales para ser considerado material estético.</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13</a:t>
            </a:fld>
            <a:endParaRPr lang="es-MX"/>
          </a:p>
        </p:txBody>
      </p:sp>
    </p:spTree>
    <p:extLst>
      <p:ext uri="{BB962C8B-B14F-4D97-AF65-F5344CB8AC3E}">
        <p14:creationId xmlns:p14="http://schemas.microsoft.com/office/powerpoint/2010/main" val="40273099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“Otras modalidades del uso de la cerámica en producciones cinematográficas</a:t>
            </a:r>
            <a:r>
              <a:rPr lang="es-MX" baseline="0" dirty="0" smtClean="0"/>
              <a:t> y caracterizaciones”.</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42</a:t>
            </a:fld>
            <a:endParaRPr lang="es-MX"/>
          </a:p>
        </p:txBody>
      </p:sp>
    </p:spTree>
    <p:extLst>
      <p:ext uri="{BB962C8B-B14F-4D97-AF65-F5344CB8AC3E}">
        <p14:creationId xmlns:p14="http://schemas.microsoft.com/office/powerpoint/2010/main" val="37408932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 es la bibliografía para consultar a nivel </a:t>
            </a:r>
            <a:r>
              <a:rPr lang="es-MX" smtClean="0"/>
              <a:t>del semestre</a:t>
            </a:r>
            <a:endParaRPr lang="es-MX"/>
          </a:p>
        </p:txBody>
      </p:sp>
      <p:sp>
        <p:nvSpPr>
          <p:cNvPr id="4" name="Marcador de número de diapositiva 3"/>
          <p:cNvSpPr>
            <a:spLocks noGrp="1"/>
          </p:cNvSpPr>
          <p:nvPr>
            <p:ph type="sldNum" sz="quarter" idx="10"/>
          </p:nvPr>
        </p:nvSpPr>
        <p:spPr/>
        <p:txBody>
          <a:bodyPr/>
          <a:lstStyle/>
          <a:p>
            <a:fld id="{BE62BEAA-A499-4F24-9DF4-0AA8F679D574}" type="slidenum">
              <a:rPr lang="es-MX" smtClean="0"/>
              <a:t>43</a:t>
            </a:fld>
            <a:endParaRPr lang="es-MX"/>
          </a:p>
        </p:txBody>
      </p:sp>
    </p:spTree>
    <p:extLst>
      <p:ext uri="{BB962C8B-B14F-4D97-AF65-F5344CB8AC3E}">
        <p14:creationId xmlns:p14="http://schemas.microsoft.com/office/powerpoint/2010/main" val="2352744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Odontología estética está integrada por varias opciones de reconstrucción de acuerdo a las características clínicas de cada caso de pacientes donde la apariencia</a:t>
            </a:r>
            <a:r>
              <a:rPr lang="es-MX" baseline="0" dirty="0" smtClean="0"/>
              <a:t> es de vital importancia como locutores, artistas, comunicadores, entre otros. Dentro de ellos está los materiales arriba mencionados.</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14</a:t>
            </a:fld>
            <a:endParaRPr lang="es-MX"/>
          </a:p>
        </p:txBody>
      </p:sp>
    </p:spTree>
    <p:extLst>
      <p:ext uri="{BB962C8B-B14F-4D97-AF65-F5344CB8AC3E}">
        <p14:creationId xmlns:p14="http://schemas.microsoft.com/office/powerpoint/2010/main" val="1625563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la definición</a:t>
            </a:r>
            <a:r>
              <a:rPr lang="es-MX" baseline="0" dirty="0" smtClean="0"/>
              <a:t> de cerámica dental es compuestos orgánicos formados por elementos metálicos obtenidos por altas temperaturas y cuya estructura final se integra por una fase cristalina y una amorfa.</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15</a:t>
            </a:fld>
            <a:endParaRPr lang="es-MX"/>
          </a:p>
        </p:txBody>
      </p:sp>
    </p:spTree>
    <p:extLst>
      <p:ext uri="{BB962C8B-B14F-4D97-AF65-F5344CB8AC3E}">
        <p14:creationId xmlns:p14="http://schemas.microsoft.com/office/powerpoint/2010/main" val="1026834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mayoría de las porcelanas dentales son compuestos de oxígeno con metales ligeros o seudo-metales. Son estructuras inorgánicas. Con una fase cristalina y otra de vidrio</a:t>
            </a:r>
            <a:r>
              <a:rPr lang="es-MX" baseline="0" dirty="0" smtClean="0"/>
              <a:t> que bajo procesos de horneados y vitrificados lo convierten en la primera alternativa de elección cuando de estética se trata por sus propiedades físicas y durabilidad.</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16</a:t>
            </a:fld>
            <a:endParaRPr lang="es-MX"/>
          </a:p>
        </p:txBody>
      </p:sp>
    </p:spTree>
    <p:extLst>
      <p:ext uri="{BB962C8B-B14F-4D97-AF65-F5344CB8AC3E}">
        <p14:creationId xmlns:p14="http://schemas.microsoft.com/office/powerpoint/2010/main" val="1263756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 muy importante diferenciar la nomenclatura propia</a:t>
            </a:r>
            <a:r>
              <a:rPr lang="es-MX" baseline="0" dirty="0" smtClean="0"/>
              <a:t> para cada material de restauración estético respecto de un paciente en consulta para evitar una comunicación inespecífica que a su vez cumpla con su expectativa, que le permita cumplir con la funcionalidad y la reconstrucción más viable.</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17</a:t>
            </a:fld>
            <a:endParaRPr lang="es-MX"/>
          </a:p>
        </p:txBody>
      </p:sp>
    </p:spTree>
    <p:extLst>
      <p:ext uri="{BB962C8B-B14F-4D97-AF65-F5344CB8AC3E}">
        <p14:creationId xmlns:p14="http://schemas.microsoft.com/office/powerpoint/2010/main" val="2970320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 las propiedades mencionadas y comparativamente con otros materiales supera cada una de las enlistadas,</a:t>
            </a:r>
            <a:r>
              <a:rPr lang="es-MX" baseline="0" dirty="0" smtClean="0"/>
              <a:t> sin embargo la única desventaja es que es de alto costo por la infraestructura y equipo de laboratorio que requiere.</a:t>
            </a:r>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18</a:t>
            </a:fld>
            <a:endParaRPr lang="es-MX"/>
          </a:p>
        </p:txBody>
      </p:sp>
    </p:spTree>
    <p:extLst>
      <p:ext uri="{BB962C8B-B14F-4D97-AF65-F5344CB8AC3E}">
        <p14:creationId xmlns:p14="http://schemas.microsoft.com/office/powerpoint/2010/main" val="656175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Cerámicas vítreas a partir de sílice y feldespato (relativamente puros e incoloros) ya sea potásico o  de sodio o ambos, tienden a formar leucita, la cual sirve en las porcelanas para controlar los coeficientes de contracción térmica.</a:t>
            </a:r>
          </a:p>
          <a:p>
            <a:r>
              <a:rPr lang="es-MX" dirty="0" smtClean="0"/>
              <a:t>Óxidos de cerio, zirconio, titanio o estaño que funcionan como opacificador (enmascara el metal) para minimizar el grosor.</a:t>
            </a:r>
          </a:p>
          <a:p>
            <a:r>
              <a:rPr lang="es-MX" dirty="0" smtClean="0"/>
              <a:t>Óxido bórico - modificador del vidrio.</a:t>
            </a:r>
          </a:p>
          <a:p>
            <a:r>
              <a:rPr lang="es-MX" dirty="0" smtClean="0"/>
              <a:t>Dióxido de sílice  (cuarzo, tridimita, cristobalita y sílice fundido) eleva la temperatura de fusión.</a:t>
            </a:r>
          </a:p>
          <a:p>
            <a:r>
              <a:rPr lang="es-MX" dirty="0" smtClean="0"/>
              <a:t>Dióxido de zirconio - presenta  resistencia a la flexión igual a la del acero.</a:t>
            </a:r>
          </a:p>
          <a:p>
            <a:r>
              <a:rPr lang="es-MX" dirty="0" smtClean="0"/>
              <a:t>Leucita: incrementa la expansión térmica hasta hacerla compatible con el metal.</a:t>
            </a:r>
          </a:p>
          <a:p>
            <a:r>
              <a:rPr lang="es-MX" dirty="0" smtClean="0"/>
              <a:t>Óxido de aluminio, de calcio y de zinc.</a:t>
            </a:r>
          </a:p>
          <a:p>
            <a:endParaRPr lang="es-MX" dirty="0"/>
          </a:p>
        </p:txBody>
      </p:sp>
      <p:sp>
        <p:nvSpPr>
          <p:cNvPr id="4" name="Marcador de número de diapositiva 3"/>
          <p:cNvSpPr>
            <a:spLocks noGrp="1"/>
          </p:cNvSpPr>
          <p:nvPr>
            <p:ph type="sldNum" sz="quarter" idx="10"/>
          </p:nvPr>
        </p:nvSpPr>
        <p:spPr/>
        <p:txBody>
          <a:bodyPr/>
          <a:lstStyle/>
          <a:p>
            <a:fld id="{BE62BEAA-A499-4F24-9DF4-0AA8F679D574}" type="slidenum">
              <a:rPr lang="es-MX" smtClean="0"/>
              <a:t>19</a:t>
            </a:fld>
            <a:endParaRPr lang="es-MX"/>
          </a:p>
        </p:txBody>
      </p:sp>
    </p:spTree>
    <p:extLst>
      <p:ext uri="{BB962C8B-B14F-4D97-AF65-F5344CB8AC3E}">
        <p14:creationId xmlns:p14="http://schemas.microsoft.com/office/powerpoint/2010/main" val="4008167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08750A2-A409-4BD7-A98D-A11B7D1B2CBB}"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3156992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08750A2-A409-4BD7-A98D-A11B7D1B2CBB}"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1386813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08750A2-A409-4BD7-A98D-A11B7D1B2CBB}"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3884553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08750A2-A409-4BD7-A98D-A11B7D1B2CBB}"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5AB68C-FD0B-4A7D-9E4B-4AF8B224A2F2}" type="slidenum">
              <a:rPr lang="es-MX" smtClean="0"/>
              <a:t>‹Nº›</a:t>
            </a:fld>
            <a:endParaRPr lang="es-MX"/>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2433378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08750A2-A409-4BD7-A98D-A11B7D1B2CBB}"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31827945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08750A2-A409-4BD7-A98D-A11B7D1B2CBB}" type="datetimeFigureOut">
              <a:rPr lang="es-MX" smtClean="0"/>
              <a:t>29/09/2019</a:t>
            </a:fld>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1498113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08750A2-A409-4BD7-A98D-A11B7D1B2CBB}" type="datetimeFigureOut">
              <a:rPr lang="es-MX" smtClean="0"/>
              <a:t>29/09/2019</a:t>
            </a:fld>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35794947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08750A2-A409-4BD7-A98D-A11B7D1B2CBB}"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34391671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08750A2-A409-4BD7-A98D-A11B7D1B2CBB}"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155752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08750A2-A409-4BD7-A98D-A11B7D1B2CBB}"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2859945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08750A2-A409-4BD7-A98D-A11B7D1B2CBB}"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733727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08750A2-A409-4BD7-A98D-A11B7D1B2CBB}"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3408014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08750A2-A409-4BD7-A98D-A11B7D1B2CBB}" type="datetimeFigureOut">
              <a:rPr lang="es-MX" smtClean="0"/>
              <a:t>29/09/2019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252227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D08750A2-A409-4BD7-A98D-A11B7D1B2CBB}" type="datetimeFigureOut">
              <a:rPr lang="es-MX" smtClean="0"/>
              <a:t>29/09/2019</a:t>
            </a:fld>
            <a:endParaRPr lang="es-MX"/>
          </a:p>
        </p:txBody>
      </p:sp>
      <p:sp>
        <p:nvSpPr>
          <p:cNvPr id="5" name="Footer Placeholder 3"/>
          <p:cNvSpPr>
            <a:spLocks noGrp="1"/>
          </p:cNvSpPr>
          <p:nvPr>
            <p:ph type="ftr" sz="quarter" idx="11"/>
          </p:nvPr>
        </p:nvSpPr>
        <p:spPr/>
        <p:txBody>
          <a:bodyPr/>
          <a:lstStyle/>
          <a:p>
            <a:endParaRPr lang="es-MX"/>
          </a:p>
        </p:txBody>
      </p:sp>
      <p:sp>
        <p:nvSpPr>
          <p:cNvPr id="6" name="Slide Number Placeholder 4"/>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492033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08750A2-A409-4BD7-A98D-A11B7D1B2CBB}" type="datetimeFigureOut">
              <a:rPr lang="es-MX" smtClean="0"/>
              <a:t>29/09/2019</a:t>
            </a:fld>
            <a:endParaRPr lang="es-MX"/>
          </a:p>
        </p:txBody>
      </p:sp>
      <p:sp>
        <p:nvSpPr>
          <p:cNvPr id="5" name="Footer Placeholder 2"/>
          <p:cNvSpPr>
            <a:spLocks noGrp="1"/>
          </p:cNvSpPr>
          <p:nvPr>
            <p:ph type="ftr" sz="quarter" idx="11"/>
          </p:nvPr>
        </p:nvSpPr>
        <p:spPr/>
        <p:txBody>
          <a:bodyPr/>
          <a:lstStyle/>
          <a:p>
            <a:endParaRPr lang="es-MX"/>
          </a:p>
        </p:txBody>
      </p:sp>
      <p:sp>
        <p:nvSpPr>
          <p:cNvPr id="6" name="Slide Number Placeholder 3"/>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2127224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D08750A2-A409-4BD7-A98D-A11B7D1B2CBB}" type="datetimeFigureOut">
              <a:rPr lang="es-MX" smtClean="0"/>
              <a:t>29/09/2019</a:t>
            </a:fld>
            <a:endParaRPr lang="es-MX"/>
          </a:p>
        </p:txBody>
      </p:sp>
      <p:sp>
        <p:nvSpPr>
          <p:cNvPr id="5" name="Footer Placeholder 5"/>
          <p:cNvSpPr>
            <a:spLocks noGrp="1"/>
          </p:cNvSpPr>
          <p:nvPr>
            <p:ph type="ftr" sz="quarter" idx="11"/>
          </p:nvPr>
        </p:nvSpPr>
        <p:spPr/>
        <p:txBody>
          <a:bodyPr/>
          <a:lstStyle/>
          <a:p>
            <a:endParaRPr lang="es-MX"/>
          </a:p>
        </p:txBody>
      </p:sp>
      <p:sp>
        <p:nvSpPr>
          <p:cNvPr id="6" name="Slide Number Placeholder 6"/>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2790405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08750A2-A409-4BD7-A98D-A11B7D1B2CBB}"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C5AB68C-FD0B-4A7D-9E4B-4AF8B224A2F2}" type="slidenum">
              <a:rPr lang="es-MX" smtClean="0"/>
              <a:t>‹Nº›</a:t>
            </a:fld>
            <a:endParaRPr lang="es-MX"/>
          </a:p>
        </p:txBody>
      </p:sp>
    </p:spTree>
    <p:extLst>
      <p:ext uri="{BB962C8B-B14F-4D97-AF65-F5344CB8AC3E}">
        <p14:creationId xmlns:p14="http://schemas.microsoft.com/office/powerpoint/2010/main" val="267289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png"/><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16000"/>
            <a:lum/>
          </a:blip>
          <a:srcRect/>
          <a:stretch>
            <a:fillRect t="-12000" b="-12000"/>
          </a:stretch>
        </a:blip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08750A2-A409-4BD7-A98D-A11B7D1B2CBB}" type="datetimeFigureOut">
              <a:rPr lang="es-MX" smtClean="0"/>
              <a:t>29/09/2019</a:t>
            </a:fld>
            <a:endParaRPr lang="es-MX"/>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C5AB68C-FD0B-4A7D-9E4B-4AF8B224A2F2}" type="slidenum">
              <a:rPr lang="es-MX" smtClean="0"/>
              <a:t>‹Nº›</a:t>
            </a:fld>
            <a:endParaRPr lang="es-MX"/>
          </a:p>
        </p:txBody>
      </p:sp>
    </p:spTree>
    <p:extLst>
      <p:ext uri="{BB962C8B-B14F-4D97-AF65-F5344CB8AC3E}">
        <p14:creationId xmlns:p14="http://schemas.microsoft.com/office/powerpoint/2010/main" val="568659643"/>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5.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9.jpeg"/></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9.jpe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31.jpe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1.png"/><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6.emf"/><Relationship Id="rId11" Type="http://schemas.openxmlformats.org/officeDocument/2006/relationships/image" Target="../media/image8.png"/><Relationship Id="rId5" Type="http://schemas.openxmlformats.org/officeDocument/2006/relationships/image" Target="../media/image35.emf"/><Relationship Id="rId10" Type="http://schemas.openxmlformats.org/officeDocument/2006/relationships/image" Target="../media/image7.png"/><Relationship Id="rId4" Type="http://schemas.openxmlformats.org/officeDocument/2006/relationships/image" Target="../media/image34.emf"/><Relationship Id="rId9"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4.png"/><Relationship Id="rId7"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6.jpeg"/><Relationship Id="rId4" Type="http://schemas.openxmlformats.org/officeDocument/2006/relationships/image" Target="../media/image45.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0.png"/></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9.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3.png"/><Relationship Id="rId7"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9.jpeg"/></Relationships>
</file>

<file path=ppt/slides/_rels/slide3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57.png"/><Relationship Id="rId7"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59.png"/><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8.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60.jpeg"/><Relationship Id="rId7" Type="http://schemas.openxmlformats.org/officeDocument/2006/relationships/image" Target="../media/image64.jpeg"/><Relationship Id="rId12" Type="http://schemas.openxmlformats.org/officeDocument/2006/relationships/image" Target="../media/image66.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63.jpeg"/><Relationship Id="rId11" Type="http://schemas.openxmlformats.org/officeDocument/2006/relationships/image" Target="../media/image9.jpeg"/><Relationship Id="rId5" Type="http://schemas.openxmlformats.org/officeDocument/2006/relationships/image" Target="../media/image62.jpeg"/><Relationship Id="rId10" Type="http://schemas.openxmlformats.org/officeDocument/2006/relationships/image" Target="../media/image8.png"/><Relationship Id="rId4" Type="http://schemas.openxmlformats.org/officeDocument/2006/relationships/image" Target="../media/image61.jpeg"/><Relationship Id="rId9" Type="http://schemas.openxmlformats.org/officeDocument/2006/relationships/image" Target="../media/image7.png"/></Relationships>
</file>

<file path=ppt/slides/_rels/slide39.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67.jpeg"/><Relationship Id="rId7" Type="http://schemas.openxmlformats.org/officeDocument/2006/relationships/image" Target="../media/image71.jpe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70.jpeg"/><Relationship Id="rId11" Type="http://schemas.openxmlformats.org/officeDocument/2006/relationships/image" Target="../media/image9.jpeg"/><Relationship Id="rId5" Type="http://schemas.openxmlformats.org/officeDocument/2006/relationships/image" Target="../media/image69.jpeg"/><Relationship Id="rId10" Type="http://schemas.openxmlformats.org/officeDocument/2006/relationships/image" Target="../media/image8.png"/><Relationship Id="rId4" Type="http://schemas.openxmlformats.org/officeDocument/2006/relationships/image" Target="../media/image68.jpe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image" Target="../media/image73.pn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4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75.png"/><Relationship Id="rId7"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78.emf"/><Relationship Id="rId5" Type="http://schemas.openxmlformats.org/officeDocument/2006/relationships/image" Target="../media/image77.png"/><Relationship Id="rId4" Type="http://schemas.openxmlformats.org/officeDocument/2006/relationships/image" Target="../media/image76.png"/><Relationship Id="rId9" Type="http://schemas.openxmlformats.org/officeDocument/2006/relationships/image" Target="../media/image9.jpeg"/></Relationships>
</file>

<file path=ppt/slides/_rels/slide42.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contenido"/>
          <p:cNvSpPr txBox="1">
            <a:spLocks/>
          </p:cNvSpPr>
          <p:nvPr/>
        </p:nvSpPr>
        <p:spPr>
          <a:xfrm>
            <a:off x="2586446" y="491355"/>
            <a:ext cx="7772400" cy="6024562"/>
          </a:xfrm>
          <a:prstGeom prst="rect">
            <a:avLst/>
          </a:prstGeom>
        </p:spPr>
        <p:txBody>
          <a:bodyPr vert="horz" lIns="91440" tIns="45720" rIns="91440" bIns="45720" rtlCol="0" anchor="t">
            <a:normAutofit fontScale="85000" lnSpcReduction="20000"/>
          </a:bodyPr>
          <a:lstStyle>
            <a:lvl1pPr marL="0" indent="0" algn="l" defTabSz="457200" rtl="0" eaLnBrk="1" latinLnBrk="0" hangingPunct="1">
              <a:spcBef>
                <a:spcPts val="1000"/>
              </a:spcBef>
              <a:spcAft>
                <a:spcPts val="0"/>
              </a:spcAft>
              <a:buClr>
                <a:schemeClr val="accent1"/>
              </a:buClr>
              <a:buSzPct val="80000"/>
              <a:buFont typeface="Wingdings 3" charset="2"/>
              <a:buNone/>
              <a:defRPr sz="2000" b="0" i="0" kern="1200" cap="all">
                <a:solidFill>
                  <a:schemeClr val="accent1"/>
                </a:solidFill>
                <a:latin typeface="+mj-lt"/>
                <a:ea typeface="+mj-ea"/>
                <a:cs typeface="+mj-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9pPr>
          </a:lstStyle>
          <a:p>
            <a:pPr algn="ctr">
              <a:buFont typeface="Wingdings" panose="05000000000000000000" pitchFamily="2" charset="2"/>
              <a:buNone/>
            </a:pPr>
            <a:r>
              <a:rPr lang="es-ES" altLang="es-MX" sz="1800" b="1" dirty="0" smtClean="0">
                <a:solidFill>
                  <a:schemeClr val="bg1">
                    <a:lumMod val="75000"/>
                    <a:lumOff val="25000"/>
                  </a:schemeClr>
                </a:solidFill>
              </a:rPr>
              <a:t>UNIVERSIDAD AUTÓNOMA DEL ESTADO DE MÉXICO</a:t>
            </a:r>
          </a:p>
          <a:p>
            <a:pPr algn="ctr">
              <a:buFont typeface="Wingdings" panose="05000000000000000000" pitchFamily="2" charset="2"/>
              <a:buNone/>
            </a:pPr>
            <a:r>
              <a:rPr lang="es-ES" altLang="es-MX" sz="1800" dirty="0" smtClean="0">
                <a:solidFill>
                  <a:schemeClr val="bg1">
                    <a:lumMod val="75000"/>
                    <a:lumOff val="25000"/>
                  </a:schemeClr>
                </a:solidFill>
              </a:rPr>
              <a:t>FACULTAD DE ODONTOLOGÍA</a:t>
            </a:r>
          </a:p>
          <a:p>
            <a:pPr algn="ctr">
              <a:buFont typeface="Wingdings" panose="05000000000000000000" pitchFamily="2" charset="2"/>
              <a:buNone/>
            </a:pPr>
            <a:endParaRPr lang="es-ES" altLang="es-MX" sz="1800" dirty="0" smtClean="0">
              <a:solidFill>
                <a:schemeClr val="bg1">
                  <a:lumMod val="75000"/>
                  <a:lumOff val="25000"/>
                </a:schemeClr>
              </a:solidFill>
            </a:endParaRPr>
          </a:p>
          <a:p>
            <a:pPr algn="ctr">
              <a:buFont typeface="Wingdings" panose="05000000000000000000" pitchFamily="2" charset="2"/>
              <a:buNone/>
            </a:pPr>
            <a:r>
              <a:rPr lang="es-MX" altLang="es-MX" sz="1800" b="1" dirty="0" smtClean="0">
                <a:solidFill>
                  <a:schemeClr val="bg1">
                    <a:lumMod val="75000"/>
                    <a:lumOff val="25000"/>
                  </a:schemeClr>
                </a:solidFill>
              </a:rPr>
              <a:t>PROGRAMA EDUCATIVO: </a:t>
            </a:r>
          </a:p>
          <a:p>
            <a:pPr algn="ctr">
              <a:buFont typeface="Wingdings" panose="05000000000000000000" pitchFamily="2" charset="2"/>
              <a:buNone/>
            </a:pPr>
            <a:r>
              <a:rPr lang="es-MX" altLang="es-MX" sz="1800" dirty="0" smtClean="0">
                <a:solidFill>
                  <a:schemeClr val="bg1">
                    <a:lumMod val="75000"/>
                    <a:lumOff val="25000"/>
                  </a:schemeClr>
                </a:solidFill>
              </a:rPr>
              <a:t>LICENCIATURA DE CIRUJANO DENTISTA</a:t>
            </a:r>
          </a:p>
          <a:p>
            <a:pPr algn="ctr">
              <a:buFont typeface="Wingdings" panose="05000000000000000000" pitchFamily="2" charset="2"/>
              <a:buNone/>
            </a:pPr>
            <a:endParaRPr lang="es-ES" altLang="es-MX" sz="1800" dirty="0" smtClean="0">
              <a:solidFill>
                <a:schemeClr val="bg1">
                  <a:lumMod val="75000"/>
                  <a:lumOff val="25000"/>
                </a:schemeClr>
              </a:solidFill>
            </a:endParaRPr>
          </a:p>
          <a:p>
            <a:pPr algn="ctr">
              <a:buFont typeface="Wingdings" panose="05000000000000000000" pitchFamily="2" charset="2"/>
              <a:buNone/>
            </a:pPr>
            <a:r>
              <a:rPr lang="es-ES" altLang="es-MX" sz="1800" b="1" dirty="0" smtClean="0">
                <a:solidFill>
                  <a:schemeClr val="bg1">
                    <a:lumMod val="75000"/>
                    <a:lumOff val="25000"/>
                  </a:schemeClr>
                </a:solidFill>
              </a:rPr>
              <a:t>ÁREA DE DOCENCIA:</a:t>
            </a:r>
          </a:p>
          <a:p>
            <a:pPr algn="ctr">
              <a:buFont typeface="Wingdings" panose="05000000000000000000" pitchFamily="2" charset="2"/>
              <a:buNone/>
            </a:pPr>
            <a:r>
              <a:rPr lang="es-MX" altLang="es-MX" sz="1800" dirty="0" smtClean="0">
                <a:solidFill>
                  <a:schemeClr val="bg1">
                    <a:lumMod val="75000"/>
                    <a:lumOff val="25000"/>
                  </a:schemeClr>
                </a:solidFill>
              </a:rPr>
              <a:t>REHABILITACIÓN ODONTOLÓGICA</a:t>
            </a:r>
          </a:p>
          <a:p>
            <a:pPr algn="ctr">
              <a:buFont typeface="Wingdings" panose="05000000000000000000" pitchFamily="2" charset="2"/>
              <a:buNone/>
            </a:pPr>
            <a:endParaRPr lang="es-MX" altLang="es-MX" sz="1800" dirty="0" smtClean="0">
              <a:solidFill>
                <a:schemeClr val="bg1">
                  <a:lumMod val="75000"/>
                  <a:lumOff val="25000"/>
                </a:schemeClr>
              </a:solidFill>
            </a:endParaRPr>
          </a:p>
          <a:p>
            <a:pPr algn="ctr">
              <a:buFont typeface="Wingdings" panose="05000000000000000000" pitchFamily="2" charset="2"/>
              <a:buNone/>
            </a:pPr>
            <a:r>
              <a:rPr lang="es-ES" altLang="es-MX" sz="1800" b="1" dirty="0" smtClean="0">
                <a:solidFill>
                  <a:schemeClr val="bg1">
                    <a:lumMod val="75000"/>
                    <a:lumOff val="25000"/>
                  </a:schemeClr>
                </a:solidFill>
              </a:rPr>
              <a:t>UNIDAD DE APRENDIZAJE:           </a:t>
            </a:r>
          </a:p>
          <a:p>
            <a:pPr algn="ctr">
              <a:buFont typeface="Wingdings" panose="05000000000000000000" pitchFamily="2" charset="2"/>
              <a:buNone/>
            </a:pPr>
            <a:r>
              <a:rPr lang="es-ES" altLang="es-MX" sz="1800" dirty="0" smtClean="0">
                <a:solidFill>
                  <a:schemeClr val="bg1">
                    <a:lumMod val="75000"/>
                    <a:lumOff val="25000"/>
                  </a:schemeClr>
                </a:solidFill>
              </a:rPr>
              <a:t>MATERIALES DENTALES</a:t>
            </a:r>
          </a:p>
          <a:p>
            <a:pPr algn="ctr">
              <a:buFont typeface="Wingdings" panose="05000000000000000000" pitchFamily="2" charset="2"/>
              <a:buNone/>
            </a:pPr>
            <a:endParaRPr lang="es-ES" altLang="es-MX" sz="1800" dirty="0" smtClean="0">
              <a:solidFill>
                <a:schemeClr val="bg1">
                  <a:lumMod val="75000"/>
                  <a:lumOff val="25000"/>
                </a:schemeClr>
              </a:solidFill>
            </a:endParaRPr>
          </a:p>
          <a:p>
            <a:pPr algn="ctr">
              <a:buFont typeface="Wingdings" panose="05000000000000000000" pitchFamily="2" charset="2"/>
              <a:buNone/>
            </a:pPr>
            <a:r>
              <a:rPr lang="es-ES" altLang="es-MX" sz="1800" b="1" dirty="0" smtClean="0">
                <a:solidFill>
                  <a:schemeClr val="bg1">
                    <a:lumMod val="75000"/>
                    <a:lumOff val="25000"/>
                  </a:schemeClr>
                </a:solidFill>
              </a:rPr>
              <a:t>TEMA:</a:t>
            </a:r>
          </a:p>
          <a:p>
            <a:pPr algn="ctr">
              <a:buFont typeface="Wingdings" panose="05000000000000000000" pitchFamily="2" charset="2"/>
              <a:buNone/>
            </a:pPr>
            <a:r>
              <a:rPr lang="es-ES" altLang="es-MX" sz="1800" b="1" dirty="0" smtClean="0">
                <a:solidFill>
                  <a:schemeClr val="bg1">
                    <a:lumMod val="75000"/>
                    <a:lumOff val="25000"/>
                  </a:schemeClr>
                </a:solidFill>
              </a:rPr>
              <a:t>Materiales dentales estéticos: </a:t>
            </a:r>
            <a:r>
              <a:rPr lang="es-ES" altLang="es-MX" sz="1800" b="1" dirty="0" smtClean="0">
                <a:solidFill>
                  <a:schemeClr val="bg1">
                    <a:lumMod val="75000"/>
                    <a:lumOff val="25000"/>
                  </a:schemeClr>
                </a:solidFill>
              </a:rPr>
              <a:t>cerámicas dentales</a:t>
            </a:r>
            <a:endParaRPr lang="es-ES" altLang="es-MX" sz="1800" b="1" dirty="0" smtClean="0">
              <a:solidFill>
                <a:schemeClr val="bg1">
                  <a:lumMod val="75000"/>
                  <a:lumOff val="25000"/>
                </a:schemeClr>
              </a:solidFill>
            </a:endParaRPr>
          </a:p>
          <a:p>
            <a:pPr algn="ctr">
              <a:buFont typeface="Wingdings" panose="05000000000000000000" pitchFamily="2" charset="2"/>
              <a:buNone/>
            </a:pPr>
            <a:endParaRPr lang="es-ES" altLang="es-MX" sz="1800" b="1" dirty="0" smtClean="0">
              <a:solidFill>
                <a:schemeClr val="bg1">
                  <a:lumMod val="75000"/>
                  <a:lumOff val="25000"/>
                </a:schemeClr>
              </a:solidFill>
            </a:endParaRPr>
          </a:p>
          <a:p>
            <a:pPr algn="ctr">
              <a:buFont typeface="Wingdings" panose="05000000000000000000" pitchFamily="2" charset="2"/>
              <a:buNone/>
            </a:pPr>
            <a:r>
              <a:rPr lang="es-ES" altLang="es-MX" sz="1800" b="1" dirty="0" smtClean="0">
                <a:solidFill>
                  <a:schemeClr val="bg1">
                    <a:lumMod val="75000"/>
                    <a:lumOff val="25000"/>
                  </a:schemeClr>
                </a:solidFill>
              </a:rPr>
              <a:t>ELABORADO POR:</a:t>
            </a:r>
          </a:p>
          <a:p>
            <a:pPr algn="ctr">
              <a:buFont typeface="Wingdings" panose="05000000000000000000" pitchFamily="2" charset="2"/>
              <a:buNone/>
            </a:pPr>
            <a:r>
              <a:rPr lang="es-ES" altLang="es-MX" sz="1800" dirty="0" smtClean="0">
                <a:solidFill>
                  <a:schemeClr val="bg1">
                    <a:lumMod val="75000"/>
                    <a:lumOff val="25000"/>
                  </a:schemeClr>
                </a:solidFill>
              </a:rPr>
              <a:t>DRA. EN E.P.  ROSA MARTHA FLORES ESTRADA</a:t>
            </a:r>
          </a:p>
          <a:p>
            <a:pPr algn="ctr">
              <a:buFont typeface="Wingdings" panose="05000000000000000000" pitchFamily="2" charset="2"/>
              <a:buNone/>
            </a:pPr>
            <a:endParaRPr lang="es-ES" altLang="es-MX" sz="1800" dirty="0">
              <a:solidFill>
                <a:schemeClr val="bg1">
                  <a:lumMod val="75000"/>
                  <a:lumOff val="25000"/>
                </a:schemeClr>
              </a:solidFill>
            </a:endParaRPr>
          </a:p>
          <a:p>
            <a:pPr algn="ctr">
              <a:buFont typeface="Wingdings" panose="05000000000000000000" pitchFamily="2" charset="2"/>
              <a:buNone/>
            </a:pPr>
            <a:r>
              <a:rPr lang="es-ES" altLang="es-MX" sz="1800" dirty="0" smtClean="0">
                <a:solidFill>
                  <a:schemeClr val="bg1">
                    <a:lumMod val="75000"/>
                    <a:lumOff val="25000"/>
                  </a:schemeClr>
                </a:solidFill>
              </a:rPr>
              <a:t>SEPTIEMBRE 2019</a:t>
            </a:r>
          </a:p>
          <a:p>
            <a:pPr>
              <a:buFont typeface="Wingdings" panose="05000000000000000000" pitchFamily="2" charset="2"/>
              <a:buNone/>
            </a:pPr>
            <a:endParaRPr lang="es-ES" altLang="es-MX" sz="1800" dirty="0" smtClean="0"/>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2949011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551" y="512763"/>
            <a:ext cx="10363200" cy="914400"/>
          </a:xfrm>
        </p:spPr>
        <p:txBody>
          <a:bodyPr>
            <a:noAutofit/>
          </a:bodyPr>
          <a:lstStyle/>
          <a:p>
            <a:pPr eaLnBrk="1" hangingPunct="1">
              <a:defRPr/>
            </a:pPr>
            <a:r>
              <a:rPr lang="es-ES" sz="3600" dirty="0" smtClean="0">
                <a:solidFill>
                  <a:schemeClr val="bg1"/>
                </a:solidFill>
              </a:rPr>
              <a:t>HABILIDADES DE LA UNIDAD DE COMPETENCIA III</a:t>
            </a:r>
            <a:endParaRPr lang="es-ES" sz="3600" dirty="0">
              <a:solidFill>
                <a:schemeClr val="bg1"/>
              </a:solidFill>
            </a:endParaRPr>
          </a:p>
        </p:txBody>
      </p:sp>
      <p:sp>
        <p:nvSpPr>
          <p:cNvPr id="17411" name="2 Marcador de contenido"/>
          <p:cNvSpPr>
            <a:spLocks noGrp="1"/>
          </p:cNvSpPr>
          <p:nvPr>
            <p:ph idx="4294967295"/>
          </p:nvPr>
        </p:nvSpPr>
        <p:spPr>
          <a:xfrm>
            <a:off x="609600" y="1600201"/>
            <a:ext cx="10972800" cy="4525963"/>
          </a:xfrm>
          <a:prstGeom prst="rect">
            <a:avLst/>
          </a:prstGeom>
        </p:spPr>
        <p:txBody>
          <a:bodyPr/>
          <a:lstStyle/>
          <a:p>
            <a:pPr eaLnBrk="1" hangingPunct="1"/>
            <a:endParaRPr lang="es-ES" sz="3600" dirty="0" smtClean="0">
              <a:solidFill>
                <a:schemeClr val="bg1"/>
              </a:solidFill>
            </a:endParaRPr>
          </a:p>
          <a:p>
            <a:r>
              <a:rPr lang="es-ES" dirty="0">
                <a:solidFill>
                  <a:schemeClr val="bg1"/>
                </a:solidFill>
              </a:rPr>
              <a:t>Habilidad para dosificar, mezclar y manipular los polímeros y materiales estéticos de restauración</a:t>
            </a:r>
            <a:endParaRPr lang="es-ES" dirty="0" smtClean="0">
              <a:solidFill>
                <a:schemeClr val="bg1"/>
              </a:solidFill>
            </a:endParaRPr>
          </a:p>
        </p:txBody>
      </p:sp>
      <p:sp>
        <p:nvSpPr>
          <p:cNvPr id="4" name="3 Marcador de número de diapositiva"/>
          <p:cNvSpPr>
            <a:spLocks noGrp="1"/>
          </p:cNvSpPr>
          <p:nvPr>
            <p:ph type="sldNum" sz="quarter" idx="12"/>
          </p:nvPr>
        </p:nvSpPr>
        <p:spPr/>
        <p:txBody>
          <a:bodyPr/>
          <a:lstStyle/>
          <a:p>
            <a:pPr>
              <a:defRPr/>
            </a:pPr>
            <a:fld id="{A283E64F-0DB9-4A1F-AB7F-626665724480}" type="slidenum">
              <a:rPr lang="es-ES" smtClean="0"/>
              <a:pPr>
                <a:defRPr/>
              </a:pPr>
              <a:t>10</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29" y="39689"/>
            <a:ext cx="831103"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5133" y="39689"/>
            <a:ext cx="769540"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81250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7101" y="692696"/>
            <a:ext cx="10972800" cy="1143000"/>
          </a:xfrm>
        </p:spPr>
        <p:txBody>
          <a:bodyPr>
            <a:noAutofit/>
          </a:bodyPr>
          <a:lstStyle/>
          <a:p>
            <a:pPr eaLnBrk="1" hangingPunct="1">
              <a:defRPr/>
            </a:pPr>
            <a:r>
              <a:rPr lang="es-ES" sz="3600" dirty="0" smtClean="0">
                <a:solidFill>
                  <a:schemeClr val="bg1"/>
                </a:solidFill>
              </a:rPr>
              <a:t>ACTITUDES/ VALORES DE LA UNIDAD DE COMPETENCIA III</a:t>
            </a:r>
            <a:endParaRPr lang="es-ES" sz="3600" dirty="0">
              <a:solidFill>
                <a:schemeClr val="bg1"/>
              </a:solidFill>
            </a:endParaRPr>
          </a:p>
        </p:txBody>
      </p:sp>
      <p:sp>
        <p:nvSpPr>
          <p:cNvPr id="18435" name="2 Marcador de contenido"/>
          <p:cNvSpPr>
            <a:spLocks noGrp="1"/>
          </p:cNvSpPr>
          <p:nvPr>
            <p:ph idx="4294967295"/>
          </p:nvPr>
        </p:nvSpPr>
        <p:spPr>
          <a:xfrm>
            <a:off x="1219200" y="2143125"/>
            <a:ext cx="10363200" cy="4572000"/>
          </a:xfrm>
          <a:prstGeom prst="rect">
            <a:avLst/>
          </a:prstGeom>
        </p:spPr>
        <p:txBody>
          <a:bodyPr/>
          <a:lstStyle/>
          <a:p>
            <a:pPr lvl="1"/>
            <a:r>
              <a:rPr lang="es-ES" sz="2800" dirty="0">
                <a:solidFill>
                  <a:schemeClr val="bg1"/>
                </a:solidFill>
              </a:rPr>
              <a:t>Aplicar las normas de la ADA y las propias del material</a:t>
            </a:r>
            <a:endParaRPr lang="es-ES" dirty="0" smtClean="0">
              <a:solidFill>
                <a:schemeClr val="bg1"/>
              </a:solidFill>
            </a:endParaRPr>
          </a:p>
        </p:txBody>
      </p:sp>
      <p:sp>
        <p:nvSpPr>
          <p:cNvPr id="4" name="3 Marcador de número de diapositiva"/>
          <p:cNvSpPr>
            <a:spLocks noGrp="1"/>
          </p:cNvSpPr>
          <p:nvPr>
            <p:ph type="sldNum" sz="quarter" idx="12"/>
          </p:nvPr>
        </p:nvSpPr>
        <p:spPr/>
        <p:txBody>
          <a:bodyPr/>
          <a:lstStyle/>
          <a:p>
            <a:pPr>
              <a:defRPr/>
            </a:pPr>
            <a:fld id="{5CA4BF1D-293A-41FF-A517-96CC753217A7}" type="slidenum">
              <a:rPr lang="es-ES" smtClean="0"/>
              <a:pPr>
                <a:defRPr/>
              </a:pPr>
              <a:t>11</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29" y="39689"/>
            <a:ext cx="831103"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5133" y="39689"/>
            <a:ext cx="769540"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50440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r"/>
            <a:r>
              <a:rPr lang="es-MX" dirty="0" smtClean="0">
                <a:solidFill>
                  <a:schemeClr val="tx1">
                    <a:lumMod val="50000"/>
                  </a:schemeClr>
                </a:solidFill>
              </a:rPr>
              <a:t>Cerámicas dentales </a:t>
            </a:r>
            <a:br>
              <a:rPr lang="es-MX" dirty="0" smtClean="0">
                <a:solidFill>
                  <a:schemeClr val="tx1">
                    <a:lumMod val="50000"/>
                  </a:schemeClr>
                </a:solidFill>
              </a:rPr>
            </a:br>
            <a:endParaRPr lang="es-MX" dirty="0">
              <a:solidFill>
                <a:schemeClr val="tx1">
                  <a:lumMod val="50000"/>
                </a:schemeClr>
              </a:solidFill>
            </a:endParaRPr>
          </a:p>
        </p:txBody>
      </p:sp>
      <p:sp>
        <p:nvSpPr>
          <p:cNvPr id="3" name="Subtítulo 2"/>
          <p:cNvSpPr>
            <a:spLocks noGrp="1"/>
          </p:cNvSpPr>
          <p:nvPr>
            <p:ph type="subTitle" idx="1"/>
          </p:nvPr>
        </p:nvSpPr>
        <p:spPr>
          <a:xfrm>
            <a:off x="1245571" y="3915961"/>
            <a:ext cx="8825658" cy="861420"/>
          </a:xfrm>
        </p:spPr>
        <p:txBody>
          <a:bodyPr/>
          <a:lstStyle/>
          <a:p>
            <a:r>
              <a:rPr lang="es-MX" dirty="0" err="1" smtClean="0">
                <a:solidFill>
                  <a:schemeClr val="tx1">
                    <a:lumMod val="50000"/>
                  </a:schemeClr>
                </a:solidFill>
              </a:rPr>
              <a:t>Dra</a:t>
            </a:r>
            <a:r>
              <a:rPr lang="es-MX" dirty="0" smtClean="0">
                <a:solidFill>
                  <a:schemeClr val="tx1">
                    <a:lumMod val="50000"/>
                  </a:schemeClr>
                </a:solidFill>
              </a:rPr>
              <a:t> en E,.P Rosa </a:t>
            </a:r>
            <a:r>
              <a:rPr lang="es-MX" dirty="0" err="1" smtClean="0">
                <a:solidFill>
                  <a:schemeClr val="tx1">
                    <a:lumMod val="50000"/>
                  </a:schemeClr>
                </a:solidFill>
              </a:rPr>
              <a:t>martha</a:t>
            </a:r>
            <a:r>
              <a:rPr lang="es-MX" dirty="0" smtClean="0">
                <a:solidFill>
                  <a:schemeClr val="tx1">
                    <a:lumMod val="50000"/>
                  </a:schemeClr>
                </a:solidFill>
              </a:rPr>
              <a:t> Flores Estrada</a:t>
            </a:r>
            <a:endParaRPr lang="es-MX" dirty="0">
              <a:solidFill>
                <a:schemeClr val="tx1">
                  <a:lumMod val="50000"/>
                </a:schemeClr>
              </a:solidFill>
            </a:endParaRPr>
          </a:p>
        </p:txBody>
      </p:sp>
      <p:pic>
        <p:nvPicPr>
          <p:cNvPr id="4" name="Imagen 3"/>
          <p:cNvPicPr>
            <a:picLocks noChangeAspect="1"/>
          </p:cNvPicPr>
          <p:nvPr/>
        </p:nvPicPr>
        <p:blipFill>
          <a:blip r:embed="rId3"/>
          <a:stretch>
            <a:fillRect/>
          </a:stretch>
        </p:blipFill>
        <p:spPr>
          <a:xfrm>
            <a:off x="455655" y="4618595"/>
            <a:ext cx="3556172" cy="1778086"/>
          </a:xfrm>
          <a:prstGeom prst="rect">
            <a:avLst/>
          </a:prstGeom>
        </p:spPr>
      </p:pic>
      <p:pic>
        <p:nvPicPr>
          <p:cNvPr id="6" name="Imagen 5"/>
          <p:cNvPicPr>
            <a:picLocks noChangeAspect="1"/>
          </p:cNvPicPr>
          <p:nvPr/>
        </p:nvPicPr>
        <p:blipFill>
          <a:blip r:embed="rId4"/>
          <a:stretch>
            <a:fillRect/>
          </a:stretch>
        </p:blipFill>
        <p:spPr>
          <a:xfrm>
            <a:off x="8551863" y="3768296"/>
            <a:ext cx="2857500" cy="2781300"/>
          </a:xfrm>
          <a:prstGeom prst="rect">
            <a:avLst/>
          </a:prstGeom>
        </p:spPr>
      </p:pic>
      <p:pic>
        <p:nvPicPr>
          <p:cNvPr id="7" name="Imagen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3692" y="4618595"/>
            <a:ext cx="1275294" cy="1622754"/>
          </a:xfrm>
          <a:prstGeom prst="rect">
            <a:avLst/>
          </a:prstGeom>
        </p:spPr>
      </p:pic>
      <p:pic>
        <p:nvPicPr>
          <p:cNvPr id="8" name="Imagen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37367" y="205845"/>
            <a:ext cx="1184556" cy="1128185"/>
          </a:xfrm>
          <a:prstGeom prst="rect">
            <a:avLst/>
          </a:prstGeom>
        </p:spPr>
      </p:pic>
      <p:pic>
        <p:nvPicPr>
          <p:cNvPr id="10" name="Imagen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7349" y="205845"/>
            <a:ext cx="1069871" cy="971989"/>
          </a:xfrm>
          <a:prstGeom prst="rect">
            <a:avLst/>
          </a:prstGeom>
        </p:spPr>
      </p:pic>
      <p:sp>
        <p:nvSpPr>
          <p:cNvPr id="5" name="4 CuadroTexto"/>
          <p:cNvSpPr txBox="1"/>
          <p:nvPr/>
        </p:nvSpPr>
        <p:spPr>
          <a:xfrm>
            <a:off x="6240163" y="6396681"/>
            <a:ext cx="2137719" cy="369332"/>
          </a:xfrm>
          <a:prstGeom prst="rect">
            <a:avLst/>
          </a:prstGeom>
          <a:noFill/>
        </p:spPr>
        <p:txBody>
          <a:bodyPr wrap="square" rtlCol="0">
            <a:spAutoFit/>
          </a:bodyPr>
          <a:lstStyle/>
          <a:p>
            <a:r>
              <a:rPr lang="es-MX" dirty="0" smtClean="0">
                <a:solidFill>
                  <a:schemeClr val="bg1">
                    <a:lumMod val="50000"/>
                    <a:lumOff val="50000"/>
                  </a:schemeClr>
                </a:solidFill>
              </a:rPr>
              <a:t>SEPTIEMBRE 2019</a:t>
            </a:r>
            <a:endParaRPr lang="es-MX" dirty="0">
              <a:solidFill>
                <a:schemeClr val="bg1">
                  <a:lumMod val="50000"/>
                  <a:lumOff val="50000"/>
                </a:schemeClr>
              </a:solidFill>
            </a:endParaRPr>
          </a:p>
        </p:txBody>
      </p:sp>
    </p:spTree>
    <p:extLst>
      <p:ext uri="{BB962C8B-B14F-4D97-AF65-F5344CB8AC3E}">
        <p14:creationId xmlns:p14="http://schemas.microsoft.com/office/powerpoint/2010/main" val="317290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7960" y="428004"/>
            <a:ext cx="9404723" cy="1400530"/>
          </a:xfrm>
        </p:spPr>
        <p:txBody>
          <a:bodyPr/>
          <a:lstStyle/>
          <a:p>
            <a:r>
              <a:rPr lang="es-MX" dirty="0" smtClean="0">
                <a:solidFill>
                  <a:schemeClr val="bg1">
                    <a:lumMod val="65000"/>
                    <a:lumOff val="35000"/>
                  </a:schemeClr>
                </a:solidFill>
              </a:rPr>
              <a:t>Cerámica pigmentada con óxidos metálicos</a:t>
            </a:r>
            <a:r>
              <a:rPr lang="es-MX" dirty="0" smtClean="0"/>
              <a:t/>
            </a:r>
            <a:br>
              <a:rPr lang="es-MX" dirty="0" smtClean="0"/>
            </a:br>
            <a:endParaRPr lang="es-MX" dirty="0"/>
          </a:p>
        </p:txBody>
      </p:sp>
      <p:pic>
        <p:nvPicPr>
          <p:cNvPr id="4" name="Marcador de contenido 3"/>
          <p:cNvPicPr>
            <a:picLocks noGrp="1" noChangeAspect="1"/>
          </p:cNvPicPr>
          <p:nvPr>
            <p:ph idx="1"/>
          </p:nvPr>
        </p:nvPicPr>
        <p:blipFill>
          <a:blip r:embed="rId3"/>
          <a:stretch>
            <a:fillRect/>
          </a:stretch>
        </p:blipFill>
        <p:spPr>
          <a:xfrm>
            <a:off x="308360" y="2369670"/>
            <a:ext cx="3206604" cy="3164038"/>
          </a:xfrm>
          <a:prstGeom prst="rect">
            <a:avLst/>
          </a:prstGeom>
        </p:spPr>
      </p:pic>
      <p:pic>
        <p:nvPicPr>
          <p:cNvPr id="5" name="Imagen 4"/>
          <p:cNvPicPr>
            <a:picLocks noChangeAspect="1"/>
          </p:cNvPicPr>
          <p:nvPr/>
        </p:nvPicPr>
        <p:blipFill>
          <a:blip r:embed="rId4"/>
          <a:stretch>
            <a:fillRect/>
          </a:stretch>
        </p:blipFill>
        <p:spPr>
          <a:xfrm>
            <a:off x="8103689" y="1394959"/>
            <a:ext cx="3571875" cy="2381250"/>
          </a:xfrm>
          <a:prstGeom prst="rect">
            <a:avLst/>
          </a:prstGeom>
        </p:spPr>
      </p:pic>
      <p:pic>
        <p:nvPicPr>
          <p:cNvPr id="6" name="Imagen 5"/>
          <p:cNvPicPr>
            <a:picLocks noChangeAspect="1"/>
          </p:cNvPicPr>
          <p:nvPr/>
        </p:nvPicPr>
        <p:blipFill>
          <a:blip r:embed="rId5"/>
          <a:stretch>
            <a:fillRect/>
          </a:stretch>
        </p:blipFill>
        <p:spPr>
          <a:xfrm>
            <a:off x="3978398" y="2237974"/>
            <a:ext cx="3860972" cy="3849941"/>
          </a:xfrm>
          <a:prstGeom prst="rect">
            <a:avLst/>
          </a:prstGeom>
        </p:spPr>
      </p:pic>
      <p:pic>
        <p:nvPicPr>
          <p:cNvPr id="8" name="Imagen 7"/>
          <p:cNvPicPr>
            <a:picLocks noChangeAspect="1"/>
          </p:cNvPicPr>
          <p:nvPr/>
        </p:nvPicPr>
        <p:blipFill>
          <a:blip r:embed="rId6"/>
          <a:stretch>
            <a:fillRect/>
          </a:stretch>
        </p:blipFill>
        <p:spPr>
          <a:xfrm>
            <a:off x="8302804" y="4519012"/>
            <a:ext cx="2762250" cy="1657350"/>
          </a:xfrm>
          <a:prstGeom prst="rect">
            <a:avLst/>
          </a:prstGeom>
        </p:spPr>
      </p:pic>
      <p:pic>
        <p:nvPicPr>
          <p:cNvPr id="7" name="4 Imagen"/>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16358336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9408" y="415745"/>
            <a:ext cx="9404723" cy="1400530"/>
          </a:xfrm>
        </p:spPr>
        <p:txBody>
          <a:bodyPr/>
          <a:lstStyle/>
          <a:p>
            <a:r>
              <a:rPr lang="es-MX" dirty="0" smtClean="0">
                <a:solidFill>
                  <a:schemeClr val="bg1">
                    <a:lumMod val="65000"/>
                    <a:lumOff val="35000"/>
                  </a:schemeClr>
                </a:solidFill>
              </a:rPr>
              <a:t>Odontología estética</a:t>
            </a:r>
            <a:endParaRPr lang="es-MX" dirty="0">
              <a:solidFill>
                <a:schemeClr val="bg1">
                  <a:lumMod val="65000"/>
                  <a:lumOff val="35000"/>
                </a:schemeClr>
              </a:solidFill>
            </a:endParaRPr>
          </a:p>
        </p:txBody>
      </p:sp>
      <p:sp>
        <p:nvSpPr>
          <p:cNvPr id="3" name="Marcador de contenido 2"/>
          <p:cNvSpPr>
            <a:spLocks noGrp="1"/>
          </p:cNvSpPr>
          <p:nvPr>
            <p:ph idx="1"/>
          </p:nvPr>
        </p:nvSpPr>
        <p:spPr/>
        <p:txBody>
          <a:bodyPr/>
          <a:lstStyle/>
          <a:p>
            <a:r>
              <a:rPr lang="es-MX" dirty="0" smtClean="0">
                <a:solidFill>
                  <a:schemeClr val="bg1">
                    <a:lumMod val="65000"/>
                    <a:lumOff val="35000"/>
                  </a:schemeClr>
                </a:solidFill>
              </a:rPr>
              <a:t>Ionómero de vidrio</a:t>
            </a:r>
          </a:p>
          <a:p>
            <a:r>
              <a:rPr lang="es-MX" dirty="0">
                <a:solidFill>
                  <a:schemeClr val="bg1">
                    <a:lumMod val="65000"/>
                    <a:lumOff val="35000"/>
                  </a:schemeClr>
                </a:solidFill>
              </a:rPr>
              <a:t>Cerómeros </a:t>
            </a:r>
          </a:p>
          <a:p>
            <a:r>
              <a:rPr lang="es-MX" dirty="0" smtClean="0">
                <a:solidFill>
                  <a:schemeClr val="bg1">
                    <a:lumMod val="65000"/>
                    <a:lumOff val="35000"/>
                  </a:schemeClr>
                </a:solidFill>
              </a:rPr>
              <a:t>Resina compuesta </a:t>
            </a:r>
          </a:p>
          <a:p>
            <a:r>
              <a:rPr lang="es-MX" dirty="0" smtClean="0">
                <a:solidFill>
                  <a:schemeClr val="bg1">
                    <a:lumMod val="65000"/>
                    <a:lumOff val="35000"/>
                  </a:schemeClr>
                </a:solidFill>
              </a:rPr>
              <a:t>Metal cerámico</a:t>
            </a:r>
          </a:p>
          <a:p>
            <a:endParaRPr lang="es-MX" dirty="0" smtClean="0">
              <a:solidFill>
                <a:schemeClr val="bg1">
                  <a:lumMod val="65000"/>
                  <a:lumOff val="35000"/>
                </a:schemeClr>
              </a:solidFill>
            </a:endParaRPr>
          </a:p>
          <a:p>
            <a:endParaRPr lang="es-MX" dirty="0" smtClean="0">
              <a:solidFill>
                <a:schemeClr val="bg1">
                  <a:lumMod val="65000"/>
                  <a:lumOff val="35000"/>
                </a:schemeClr>
              </a:solidFill>
            </a:endParaRPr>
          </a:p>
          <a:p>
            <a:r>
              <a:rPr lang="es-MX" dirty="0" smtClean="0">
                <a:solidFill>
                  <a:schemeClr val="bg1">
                    <a:lumMod val="65000"/>
                    <a:lumOff val="35000"/>
                  </a:schemeClr>
                </a:solidFill>
              </a:rPr>
              <a:t>Cerámica libre de metal</a:t>
            </a:r>
          </a:p>
          <a:p>
            <a:r>
              <a:rPr lang="es-MX" dirty="0" smtClean="0">
                <a:solidFill>
                  <a:schemeClr val="bg1">
                    <a:lumMod val="65000"/>
                    <a:lumOff val="35000"/>
                  </a:schemeClr>
                </a:solidFill>
              </a:rPr>
              <a:t>Zirconia </a:t>
            </a:r>
            <a:endParaRPr lang="es-MX" dirty="0">
              <a:solidFill>
                <a:schemeClr val="bg1">
                  <a:lumMod val="65000"/>
                  <a:lumOff val="35000"/>
                </a:schemeClr>
              </a:solidFill>
            </a:endParaRPr>
          </a:p>
        </p:txBody>
      </p:sp>
      <p:pic>
        <p:nvPicPr>
          <p:cNvPr id="4" name="Imagen 3"/>
          <p:cNvPicPr>
            <a:picLocks noChangeAspect="1"/>
          </p:cNvPicPr>
          <p:nvPr/>
        </p:nvPicPr>
        <p:blipFill>
          <a:blip r:embed="rId3"/>
          <a:stretch>
            <a:fillRect/>
          </a:stretch>
        </p:blipFill>
        <p:spPr>
          <a:xfrm>
            <a:off x="4151604" y="3482022"/>
            <a:ext cx="1170250" cy="806172"/>
          </a:xfrm>
          <a:prstGeom prst="rect">
            <a:avLst/>
          </a:prstGeom>
        </p:spPr>
      </p:pic>
      <p:pic>
        <p:nvPicPr>
          <p:cNvPr id="5" name="Imagen 4"/>
          <p:cNvPicPr>
            <a:picLocks noChangeAspect="1"/>
          </p:cNvPicPr>
          <p:nvPr/>
        </p:nvPicPr>
        <p:blipFill>
          <a:blip r:embed="rId4"/>
          <a:stretch>
            <a:fillRect/>
          </a:stretch>
        </p:blipFill>
        <p:spPr>
          <a:xfrm>
            <a:off x="5408600" y="4055131"/>
            <a:ext cx="1854286" cy="1455119"/>
          </a:xfrm>
          <a:prstGeom prst="rect">
            <a:avLst/>
          </a:prstGeom>
        </p:spPr>
      </p:pic>
      <p:pic>
        <p:nvPicPr>
          <p:cNvPr id="6" name="Imagen 5"/>
          <p:cNvPicPr>
            <a:picLocks noChangeAspect="1"/>
          </p:cNvPicPr>
          <p:nvPr/>
        </p:nvPicPr>
        <p:blipFill>
          <a:blip r:embed="rId5"/>
          <a:stretch>
            <a:fillRect/>
          </a:stretch>
        </p:blipFill>
        <p:spPr>
          <a:xfrm>
            <a:off x="4064857" y="5419154"/>
            <a:ext cx="2373527" cy="1583143"/>
          </a:xfrm>
          <a:prstGeom prst="rect">
            <a:avLst/>
          </a:prstGeom>
        </p:spPr>
      </p:pic>
      <p:pic>
        <p:nvPicPr>
          <p:cNvPr id="7" name="Imagen 6"/>
          <p:cNvPicPr>
            <a:picLocks noChangeAspect="1"/>
          </p:cNvPicPr>
          <p:nvPr/>
        </p:nvPicPr>
        <p:blipFill>
          <a:blip r:embed="rId6"/>
          <a:stretch>
            <a:fillRect/>
          </a:stretch>
        </p:blipFill>
        <p:spPr>
          <a:xfrm>
            <a:off x="7022446" y="1619152"/>
            <a:ext cx="1833137" cy="1222091"/>
          </a:xfrm>
          <a:prstGeom prst="rect">
            <a:avLst/>
          </a:prstGeom>
        </p:spPr>
      </p:pic>
      <p:pic>
        <p:nvPicPr>
          <p:cNvPr id="8" name="Imagen 7"/>
          <p:cNvPicPr>
            <a:picLocks noChangeAspect="1"/>
          </p:cNvPicPr>
          <p:nvPr/>
        </p:nvPicPr>
        <p:blipFill>
          <a:blip r:embed="rId7"/>
          <a:stretch>
            <a:fillRect/>
          </a:stretch>
        </p:blipFill>
        <p:spPr>
          <a:xfrm>
            <a:off x="5926708" y="2952449"/>
            <a:ext cx="1287549" cy="706890"/>
          </a:xfrm>
          <a:prstGeom prst="rect">
            <a:avLst/>
          </a:prstGeom>
        </p:spPr>
      </p:pic>
      <p:pic>
        <p:nvPicPr>
          <p:cNvPr id="9" name="Imagen 8"/>
          <p:cNvPicPr>
            <a:picLocks noChangeAspect="1"/>
          </p:cNvPicPr>
          <p:nvPr/>
        </p:nvPicPr>
        <p:blipFill>
          <a:blip r:embed="rId8"/>
          <a:stretch>
            <a:fillRect/>
          </a:stretch>
        </p:blipFill>
        <p:spPr>
          <a:xfrm>
            <a:off x="7638018" y="2952449"/>
            <a:ext cx="1409838" cy="727369"/>
          </a:xfrm>
          <a:prstGeom prst="rect">
            <a:avLst/>
          </a:prstGeom>
        </p:spPr>
      </p:pic>
      <p:sp>
        <p:nvSpPr>
          <p:cNvPr id="10" name="Flecha derecha 9"/>
          <p:cNvSpPr/>
          <p:nvPr/>
        </p:nvSpPr>
        <p:spPr>
          <a:xfrm rot="19975409">
            <a:off x="3859739" y="1748622"/>
            <a:ext cx="1441740" cy="1280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derecha 10"/>
          <p:cNvSpPr/>
          <p:nvPr/>
        </p:nvSpPr>
        <p:spPr>
          <a:xfrm rot="20923235">
            <a:off x="4055426" y="2298624"/>
            <a:ext cx="2974292" cy="2193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Flecha derecha 11"/>
          <p:cNvSpPr/>
          <p:nvPr/>
        </p:nvSpPr>
        <p:spPr>
          <a:xfrm>
            <a:off x="4076705" y="3157814"/>
            <a:ext cx="1771135" cy="1434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endParaRPr lang="es-MX" dirty="0"/>
          </a:p>
        </p:txBody>
      </p:sp>
      <p:sp>
        <p:nvSpPr>
          <p:cNvPr id="13" name="Flecha derecha 12"/>
          <p:cNvSpPr/>
          <p:nvPr/>
        </p:nvSpPr>
        <p:spPr>
          <a:xfrm rot="1377621">
            <a:off x="2589130" y="5574009"/>
            <a:ext cx="1771135" cy="1434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Flecha derecha 13"/>
          <p:cNvSpPr/>
          <p:nvPr/>
        </p:nvSpPr>
        <p:spPr>
          <a:xfrm>
            <a:off x="3613053" y="3555332"/>
            <a:ext cx="470239" cy="1968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14"/>
          <p:cNvPicPr>
            <a:picLocks noChangeAspect="1"/>
          </p:cNvPicPr>
          <p:nvPr/>
        </p:nvPicPr>
        <p:blipFill>
          <a:blip r:embed="rId9"/>
          <a:stretch>
            <a:fillRect/>
          </a:stretch>
        </p:blipFill>
        <p:spPr>
          <a:xfrm>
            <a:off x="9073257" y="1728455"/>
            <a:ext cx="1241339" cy="1118190"/>
          </a:xfrm>
          <a:prstGeom prst="rect">
            <a:avLst/>
          </a:prstGeom>
        </p:spPr>
      </p:pic>
      <p:pic>
        <p:nvPicPr>
          <p:cNvPr id="16" name="Imagen 15"/>
          <p:cNvPicPr>
            <a:picLocks noChangeAspect="1"/>
          </p:cNvPicPr>
          <p:nvPr/>
        </p:nvPicPr>
        <p:blipFill>
          <a:blip r:embed="rId10"/>
          <a:stretch>
            <a:fillRect/>
          </a:stretch>
        </p:blipFill>
        <p:spPr>
          <a:xfrm>
            <a:off x="5251621" y="1235402"/>
            <a:ext cx="1192439" cy="790493"/>
          </a:xfrm>
          <a:prstGeom prst="rect">
            <a:avLst/>
          </a:prstGeom>
        </p:spPr>
      </p:pic>
      <p:sp>
        <p:nvSpPr>
          <p:cNvPr id="17" name="Flecha derecha 16"/>
          <p:cNvSpPr/>
          <p:nvPr/>
        </p:nvSpPr>
        <p:spPr>
          <a:xfrm>
            <a:off x="4580609" y="4782690"/>
            <a:ext cx="815112" cy="1880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8" name="4 Imagen"/>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5 Imagen"/>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Imagen 1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17753068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1408671" y="573775"/>
            <a:ext cx="8922614" cy="5476916"/>
          </a:xfrm>
          <a:prstGeom prst="rect">
            <a:avLst/>
          </a:prstGeom>
        </p:spPr>
      </p:pic>
      <p:pic>
        <p:nvPicPr>
          <p:cNvPr id="3"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31186663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071813" y="214314"/>
            <a:ext cx="7396162" cy="1462087"/>
          </a:xfrm>
        </p:spPr>
        <p:txBody>
          <a:bodyPr/>
          <a:lstStyle/>
          <a:p>
            <a:pPr eaLnBrk="1" hangingPunct="1"/>
            <a:r>
              <a:rPr lang="es-MX" altLang="es-MX" sz="5400" dirty="0">
                <a:solidFill>
                  <a:schemeClr val="bg1">
                    <a:lumMod val="65000"/>
                    <a:lumOff val="35000"/>
                  </a:schemeClr>
                </a:solidFill>
              </a:rPr>
              <a:t>Definición</a:t>
            </a:r>
          </a:p>
        </p:txBody>
      </p:sp>
      <p:sp>
        <p:nvSpPr>
          <p:cNvPr id="4099" name="Rectangle 3"/>
          <p:cNvSpPr>
            <a:spLocks noGrp="1" noChangeArrowheads="1"/>
          </p:cNvSpPr>
          <p:nvPr>
            <p:ph idx="1"/>
          </p:nvPr>
        </p:nvSpPr>
        <p:spPr>
          <a:xfrm>
            <a:off x="2135188" y="2420938"/>
            <a:ext cx="4608512" cy="4114800"/>
          </a:xfrm>
        </p:spPr>
        <p:txBody>
          <a:bodyPr/>
          <a:lstStyle/>
          <a:p>
            <a:pPr eaLnBrk="1" hangingPunct="1"/>
            <a:r>
              <a:rPr lang="es-MX" altLang="es-MX" dirty="0">
                <a:solidFill>
                  <a:schemeClr val="bg1"/>
                </a:solidFill>
              </a:rPr>
              <a:t>La mayoría de las porcelanas dentales son compuestos de oxígeno con metales ligeros o </a:t>
            </a:r>
            <a:r>
              <a:rPr lang="es-MX" altLang="es-MX" dirty="0" err="1">
                <a:solidFill>
                  <a:schemeClr val="bg1"/>
                </a:solidFill>
              </a:rPr>
              <a:t>seudo</a:t>
            </a:r>
            <a:r>
              <a:rPr lang="es-MX" altLang="es-MX" dirty="0">
                <a:solidFill>
                  <a:schemeClr val="bg1"/>
                </a:solidFill>
              </a:rPr>
              <a:t>-metales. Son estructuras inorgánicas. Con una fase cristalina y otra de vidrio.</a:t>
            </a:r>
          </a:p>
          <a:p>
            <a:pPr eaLnBrk="1" hangingPunct="1"/>
            <a:endParaRPr lang="es-MX" altLang="es-MX" dirty="0">
              <a:solidFill>
                <a:schemeClr val="bg1"/>
              </a:solidFill>
            </a:endParaRPr>
          </a:p>
        </p:txBody>
      </p:sp>
      <p:pic>
        <p:nvPicPr>
          <p:cNvPr id="3" name="Imagen 2"/>
          <p:cNvPicPr>
            <a:picLocks noChangeAspect="1"/>
          </p:cNvPicPr>
          <p:nvPr/>
        </p:nvPicPr>
        <p:blipFill>
          <a:blip r:embed="rId3"/>
          <a:stretch>
            <a:fillRect/>
          </a:stretch>
        </p:blipFill>
        <p:spPr>
          <a:xfrm>
            <a:off x="6743700" y="1812324"/>
            <a:ext cx="4444472" cy="2964463"/>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3368799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9408" y="440459"/>
            <a:ext cx="9404723" cy="1400530"/>
          </a:xfrm>
        </p:spPr>
        <p:txBody>
          <a:bodyPr/>
          <a:lstStyle/>
          <a:p>
            <a:r>
              <a:rPr lang="es-MX" dirty="0" smtClean="0">
                <a:solidFill>
                  <a:schemeClr val="bg1">
                    <a:lumMod val="65000"/>
                    <a:lumOff val="35000"/>
                  </a:schemeClr>
                </a:solidFill>
              </a:rPr>
              <a:t>Cerámicas=Porcelanas son diferentes de resinas compuestas</a:t>
            </a:r>
            <a:endParaRPr lang="es-MX" dirty="0">
              <a:solidFill>
                <a:schemeClr val="bg1">
                  <a:lumMod val="65000"/>
                  <a:lumOff val="35000"/>
                </a:schemeClr>
              </a:solidFill>
            </a:endParaRPr>
          </a:p>
        </p:txBody>
      </p:sp>
      <p:sp>
        <p:nvSpPr>
          <p:cNvPr id="3" name="Marcador de contenido 2"/>
          <p:cNvSpPr>
            <a:spLocks noGrp="1"/>
          </p:cNvSpPr>
          <p:nvPr>
            <p:ph idx="1"/>
          </p:nvPr>
        </p:nvSpPr>
        <p:spPr/>
        <p:txBody>
          <a:bodyPr/>
          <a:lstStyle/>
          <a:p>
            <a:r>
              <a:rPr lang="es-MX" altLang="es-MX" dirty="0">
                <a:solidFill>
                  <a:schemeClr val="bg1"/>
                </a:solidFill>
              </a:rPr>
              <a:t>La mayoría de las porcelanas dentales son compuestos de oxígeno con metales ligeros o </a:t>
            </a:r>
            <a:r>
              <a:rPr lang="es-MX" altLang="es-MX" dirty="0" err="1">
                <a:solidFill>
                  <a:schemeClr val="bg1"/>
                </a:solidFill>
              </a:rPr>
              <a:t>seudo</a:t>
            </a:r>
            <a:r>
              <a:rPr lang="es-MX" altLang="es-MX" dirty="0">
                <a:solidFill>
                  <a:schemeClr val="bg1"/>
                </a:solidFill>
              </a:rPr>
              <a:t>-metales. Son estructuras inorgánicas. Con una fase cristalina y otra de vidrio.</a:t>
            </a:r>
          </a:p>
          <a:p>
            <a:endParaRPr lang="es-MX" dirty="0"/>
          </a:p>
        </p:txBody>
      </p:sp>
      <p:pic>
        <p:nvPicPr>
          <p:cNvPr id="4" name="Imagen 3"/>
          <p:cNvPicPr>
            <a:picLocks noChangeAspect="1"/>
          </p:cNvPicPr>
          <p:nvPr/>
        </p:nvPicPr>
        <p:blipFill>
          <a:blip r:embed="rId3"/>
          <a:stretch>
            <a:fillRect/>
          </a:stretch>
        </p:blipFill>
        <p:spPr>
          <a:xfrm>
            <a:off x="6595933" y="3381315"/>
            <a:ext cx="5217128" cy="3066754"/>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64636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143251" y="214314"/>
            <a:ext cx="7324725" cy="1462087"/>
          </a:xfrm>
        </p:spPr>
        <p:txBody>
          <a:bodyPr/>
          <a:lstStyle/>
          <a:p>
            <a:pPr eaLnBrk="1" hangingPunct="1"/>
            <a:r>
              <a:rPr lang="es-MX" altLang="es-MX" sz="6000" dirty="0">
                <a:solidFill>
                  <a:schemeClr val="bg1">
                    <a:lumMod val="65000"/>
                    <a:lumOff val="35000"/>
                  </a:schemeClr>
                </a:solidFill>
              </a:rPr>
              <a:t>Propiedades</a:t>
            </a:r>
          </a:p>
        </p:txBody>
      </p:sp>
      <p:sp>
        <p:nvSpPr>
          <p:cNvPr id="5123" name="Rectangle 3"/>
          <p:cNvSpPr>
            <a:spLocks noGrp="1" noChangeArrowheads="1"/>
          </p:cNvSpPr>
          <p:nvPr>
            <p:ph idx="1"/>
          </p:nvPr>
        </p:nvSpPr>
        <p:spPr>
          <a:xfrm>
            <a:off x="1981200" y="2133600"/>
            <a:ext cx="8229600" cy="4464050"/>
          </a:xfrm>
        </p:spPr>
        <p:txBody>
          <a:bodyPr>
            <a:normAutofit fontScale="92500"/>
          </a:bodyPr>
          <a:lstStyle/>
          <a:p>
            <a:pPr eaLnBrk="1" hangingPunct="1">
              <a:lnSpc>
                <a:spcPct val="80000"/>
              </a:lnSpc>
            </a:pPr>
            <a:r>
              <a:rPr lang="es-MX" altLang="es-MX" sz="2400">
                <a:solidFill>
                  <a:schemeClr val="bg1"/>
                </a:solidFill>
              </a:rPr>
              <a:t>Biocompatibilidad. </a:t>
            </a:r>
          </a:p>
          <a:p>
            <a:pPr eaLnBrk="1" hangingPunct="1">
              <a:lnSpc>
                <a:spcPct val="80000"/>
              </a:lnSpc>
            </a:pPr>
            <a:r>
              <a:rPr lang="es-MX" altLang="es-MX" sz="2400">
                <a:solidFill>
                  <a:schemeClr val="bg1"/>
                </a:solidFill>
              </a:rPr>
              <a:t>Estabilidad de color a largo plazo. </a:t>
            </a:r>
          </a:p>
          <a:p>
            <a:pPr eaLnBrk="1" hangingPunct="1">
              <a:lnSpc>
                <a:spcPct val="80000"/>
              </a:lnSpc>
            </a:pPr>
            <a:r>
              <a:rPr lang="es-MX" altLang="es-MX" sz="2400">
                <a:solidFill>
                  <a:schemeClr val="bg1"/>
                </a:solidFill>
              </a:rPr>
              <a:t>Resistencia al desgaste, a la tracción, a la fractura y a la fatiga. </a:t>
            </a:r>
          </a:p>
          <a:p>
            <a:pPr eaLnBrk="1" hangingPunct="1">
              <a:lnSpc>
                <a:spcPct val="80000"/>
              </a:lnSpc>
            </a:pPr>
            <a:r>
              <a:rPr lang="es-MX" altLang="es-MX" sz="2400">
                <a:solidFill>
                  <a:schemeClr val="bg1"/>
                </a:solidFill>
              </a:rPr>
              <a:t>Capacidad de ser conformadas.</a:t>
            </a:r>
          </a:p>
          <a:p>
            <a:pPr eaLnBrk="1" hangingPunct="1">
              <a:lnSpc>
                <a:spcPct val="80000"/>
              </a:lnSpc>
            </a:pPr>
            <a:r>
              <a:rPr lang="es-MX" altLang="es-MX" sz="2400">
                <a:solidFill>
                  <a:schemeClr val="bg1"/>
                </a:solidFill>
              </a:rPr>
              <a:t>Naturaleza refractaria. </a:t>
            </a:r>
          </a:p>
          <a:p>
            <a:pPr eaLnBrk="1" hangingPunct="1">
              <a:lnSpc>
                <a:spcPct val="80000"/>
              </a:lnSpc>
            </a:pPr>
            <a:r>
              <a:rPr lang="es-MX" altLang="es-MX" sz="2400">
                <a:solidFill>
                  <a:schemeClr val="bg1"/>
                </a:solidFill>
              </a:rPr>
              <a:t>Gran dureza. </a:t>
            </a:r>
          </a:p>
          <a:p>
            <a:pPr eaLnBrk="1" hangingPunct="1">
              <a:lnSpc>
                <a:spcPct val="80000"/>
              </a:lnSpc>
            </a:pPr>
            <a:r>
              <a:rPr lang="es-MX" altLang="es-MX" sz="2400">
                <a:solidFill>
                  <a:schemeClr val="bg1"/>
                </a:solidFill>
              </a:rPr>
              <a:t>Susceptibilidad a la fractura bajo cargas de torsión o flexión.</a:t>
            </a:r>
          </a:p>
          <a:p>
            <a:pPr eaLnBrk="1" hangingPunct="1">
              <a:lnSpc>
                <a:spcPct val="80000"/>
              </a:lnSpc>
            </a:pPr>
            <a:r>
              <a:rPr lang="es-MX" altLang="es-MX" sz="2400">
                <a:solidFill>
                  <a:schemeClr val="bg1"/>
                </a:solidFill>
              </a:rPr>
              <a:t>Químicamente inertes.</a:t>
            </a:r>
          </a:p>
          <a:p>
            <a:pPr eaLnBrk="1" hangingPunct="1">
              <a:lnSpc>
                <a:spcPct val="80000"/>
              </a:lnSpc>
            </a:pPr>
            <a:r>
              <a:rPr lang="es-MX" altLang="es-MX" sz="2400">
                <a:solidFill>
                  <a:schemeClr val="bg1"/>
                </a:solidFill>
              </a:rPr>
              <a:t>Imitar la apariencia de los dientes naturales.</a:t>
            </a:r>
          </a:p>
          <a:p>
            <a:pPr eaLnBrk="1" hangingPunct="1">
              <a:lnSpc>
                <a:spcPct val="80000"/>
              </a:lnSpc>
            </a:pPr>
            <a:r>
              <a:rPr lang="es-MX" altLang="es-MX" sz="2400">
                <a:solidFill>
                  <a:schemeClr val="bg1"/>
                </a:solidFill>
              </a:rPr>
              <a:t>Aislamiento (baja conductividad térmica y eléctrica)</a:t>
            </a:r>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940000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000375" y="214314"/>
            <a:ext cx="7467600" cy="1462087"/>
          </a:xfrm>
        </p:spPr>
        <p:txBody>
          <a:bodyPr/>
          <a:lstStyle/>
          <a:p>
            <a:pPr eaLnBrk="1" hangingPunct="1"/>
            <a:r>
              <a:rPr lang="es-MX" altLang="es-MX" sz="6000" dirty="0">
                <a:solidFill>
                  <a:schemeClr val="bg1">
                    <a:lumMod val="65000"/>
                    <a:lumOff val="35000"/>
                  </a:schemeClr>
                </a:solidFill>
              </a:rPr>
              <a:t>Composición</a:t>
            </a:r>
          </a:p>
        </p:txBody>
      </p:sp>
      <p:sp>
        <p:nvSpPr>
          <p:cNvPr id="6147" name="Rectangle 3"/>
          <p:cNvSpPr>
            <a:spLocks noGrp="1" noChangeArrowheads="1"/>
          </p:cNvSpPr>
          <p:nvPr>
            <p:ph idx="1"/>
          </p:nvPr>
        </p:nvSpPr>
        <p:spPr>
          <a:xfrm>
            <a:off x="1981201" y="2133600"/>
            <a:ext cx="8291513" cy="4535488"/>
          </a:xfrm>
        </p:spPr>
        <p:txBody>
          <a:bodyPr>
            <a:normAutofit fontScale="92500"/>
          </a:bodyPr>
          <a:lstStyle/>
          <a:p>
            <a:r>
              <a:rPr lang="es-MX" altLang="es-MX" dirty="0" smtClean="0"/>
              <a:t>   </a:t>
            </a:r>
            <a:r>
              <a:rPr lang="es-MX" altLang="es-MX" b="1" dirty="0" smtClean="0">
                <a:solidFill>
                  <a:schemeClr val="bg1"/>
                </a:solidFill>
              </a:rPr>
              <a:t>Cerámicas vítreas a partir de sílice y feldespato</a:t>
            </a:r>
            <a:r>
              <a:rPr lang="es-MX" altLang="es-MX" dirty="0" smtClean="0">
                <a:solidFill>
                  <a:schemeClr val="bg1"/>
                </a:solidFill>
              </a:rPr>
              <a:t> (relativamente puros e incoloros) ya sea </a:t>
            </a:r>
            <a:r>
              <a:rPr lang="es-MX" altLang="es-MX" b="1" dirty="0" smtClean="0">
                <a:solidFill>
                  <a:schemeClr val="bg1"/>
                </a:solidFill>
              </a:rPr>
              <a:t>potásico o  de sodio</a:t>
            </a:r>
            <a:r>
              <a:rPr lang="es-MX" altLang="es-MX" dirty="0" smtClean="0">
                <a:solidFill>
                  <a:schemeClr val="bg1"/>
                </a:solidFill>
              </a:rPr>
              <a:t> o ambos, tienden a formar </a:t>
            </a:r>
            <a:r>
              <a:rPr lang="es-MX" altLang="es-MX" b="1" dirty="0" smtClean="0">
                <a:solidFill>
                  <a:schemeClr val="bg1"/>
                </a:solidFill>
              </a:rPr>
              <a:t>leucita,</a:t>
            </a:r>
            <a:r>
              <a:rPr lang="es-MX" altLang="es-MX" dirty="0" smtClean="0">
                <a:solidFill>
                  <a:schemeClr val="bg1"/>
                </a:solidFill>
              </a:rPr>
              <a:t> la cual sirve en las porcelanas para controlar los coeficientes de contracción térmica.</a:t>
            </a:r>
          </a:p>
          <a:p>
            <a:pPr>
              <a:lnSpc>
                <a:spcPct val="80000"/>
              </a:lnSpc>
            </a:pPr>
            <a:r>
              <a:rPr lang="es-MX" altLang="es-MX" b="1" dirty="0">
                <a:solidFill>
                  <a:schemeClr val="bg1"/>
                </a:solidFill>
              </a:rPr>
              <a:t>Óxidos de cerio, zirconio, titanio o estaño</a:t>
            </a:r>
            <a:r>
              <a:rPr lang="es-MX" altLang="es-MX" dirty="0">
                <a:solidFill>
                  <a:schemeClr val="bg1"/>
                </a:solidFill>
              </a:rPr>
              <a:t> que funcionan como opacificador (enmascara el metal) para minimizar el grosor.</a:t>
            </a:r>
            <a:endParaRPr lang="es-MX" altLang="es-MX" b="1" dirty="0">
              <a:solidFill>
                <a:schemeClr val="bg1"/>
              </a:solidFill>
            </a:endParaRPr>
          </a:p>
          <a:p>
            <a:pPr>
              <a:lnSpc>
                <a:spcPct val="80000"/>
              </a:lnSpc>
            </a:pPr>
            <a:r>
              <a:rPr lang="es-MX" altLang="es-MX" b="1" dirty="0">
                <a:solidFill>
                  <a:schemeClr val="bg1"/>
                </a:solidFill>
              </a:rPr>
              <a:t>Óxido bórico -</a:t>
            </a:r>
            <a:r>
              <a:rPr lang="es-MX" altLang="es-MX" dirty="0">
                <a:solidFill>
                  <a:schemeClr val="bg1"/>
                </a:solidFill>
              </a:rPr>
              <a:t> modificador del vidrio.</a:t>
            </a:r>
          </a:p>
          <a:p>
            <a:pPr>
              <a:lnSpc>
                <a:spcPct val="80000"/>
              </a:lnSpc>
            </a:pPr>
            <a:r>
              <a:rPr lang="es-MX" altLang="es-MX" b="1" dirty="0">
                <a:solidFill>
                  <a:schemeClr val="bg1"/>
                </a:solidFill>
              </a:rPr>
              <a:t>Dióxido de sílice</a:t>
            </a:r>
            <a:r>
              <a:rPr lang="es-MX" altLang="es-MX" dirty="0">
                <a:solidFill>
                  <a:schemeClr val="bg1"/>
                </a:solidFill>
              </a:rPr>
              <a:t>  (cuarzo, tridimita, cristobalita y sílice fundido) eleva la temperatura de fusión.</a:t>
            </a:r>
          </a:p>
          <a:p>
            <a:pPr>
              <a:lnSpc>
                <a:spcPct val="80000"/>
              </a:lnSpc>
            </a:pPr>
            <a:r>
              <a:rPr lang="es-MX" altLang="es-MX" b="1" dirty="0">
                <a:solidFill>
                  <a:schemeClr val="bg1"/>
                </a:solidFill>
              </a:rPr>
              <a:t>Dióxido de zirconio</a:t>
            </a:r>
            <a:r>
              <a:rPr lang="es-MX" altLang="es-MX" dirty="0">
                <a:solidFill>
                  <a:schemeClr val="bg1"/>
                </a:solidFill>
              </a:rPr>
              <a:t> - presenta  resistencia a la flexión igual a la del acero.</a:t>
            </a:r>
          </a:p>
          <a:p>
            <a:pPr>
              <a:lnSpc>
                <a:spcPct val="80000"/>
              </a:lnSpc>
            </a:pPr>
            <a:r>
              <a:rPr lang="es-MX" altLang="es-MX" b="1" dirty="0">
                <a:solidFill>
                  <a:schemeClr val="bg1"/>
                </a:solidFill>
              </a:rPr>
              <a:t>Leucita:</a:t>
            </a:r>
            <a:r>
              <a:rPr lang="es-MX" altLang="es-MX" dirty="0">
                <a:solidFill>
                  <a:schemeClr val="bg1"/>
                </a:solidFill>
              </a:rPr>
              <a:t> incrementa la expansión térmica hasta hacerla compatible con el metal.</a:t>
            </a:r>
          </a:p>
          <a:p>
            <a:pPr>
              <a:lnSpc>
                <a:spcPct val="80000"/>
              </a:lnSpc>
            </a:pPr>
            <a:r>
              <a:rPr lang="es-MX" altLang="es-MX" b="1" dirty="0">
                <a:solidFill>
                  <a:schemeClr val="bg1"/>
                </a:solidFill>
              </a:rPr>
              <a:t>Óxido de aluminio, de calcio y de zinc.</a:t>
            </a:r>
          </a:p>
          <a:p>
            <a:pPr eaLnBrk="1" hangingPunct="1">
              <a:buFont typeface="Wingdings" panose="05000000000000000000" pitchFamily="2" charset="2"/>
              <a:buNone/>
            </a:pPr>
            <a:endParaRPr lang="es-MX" altLang="es-MX" dirty="0" smtClean="0">
              <a:solidFill>
                <a:schemeClr val="bg1"/>
              </a:solidFill>
            </a:endParaRPr>
          </a:p>
          <a:p>
            <a:pPr eaLnBrk="1" hangingPunct="1">
              <a:buFont typeface="Wingdings" panose="05000000000000000000" pitchFamily="2" charset="2"/>
              <a:buNone/>
            </a:pPr>
            <a:endParaRPr lang="es-MX" altLang="es-MX" dirty="0" smtClean="0">
              <a:solidFill>
                <a:schemeClr val="bg1"/>
              </a:solidFill>
            </a:endParaRPr>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1195361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4294967295"/>
          </p:nvPr>
        </p:nvSpPr>
        <p:spPr>
          <a:xfrm>
            <a:off x="1219200" y="1457722"/>
            <a:ext cx="10363200" cy="5427662"/>
          </a:xfrm>
          <a:prstGeom prst="rect">
            <a:avLst/>
          </a:prstGeom>
        </p:spPr>
        <p:txBody>
          <a:bodyPr>
            <a:normAutofit/>
          </a:bodyPr>
          <a:lstStyle/>
          <a:p>
            <a:pPr>
              <a:buFont typeface="Wingdings" pitchFamily="2" charset="2"/>
              <a:buNone/>
            </a:pPr>
            <a:r>
              <a:rPr lang="es-MX" sz="2800" b="1" dirty="0" smtClean="0">
                <a:solidFill>
                  <a:schemeClr val="bg1"/>
                </a:solidFill>
              </a:rPr>
              <a:t>ORGANISMO ACADÉMICO : </a:t>
            </a:r>
          </a:p>
          <a:p>
            <a:r>
              <a:rPr lang="es-MX" sz="2800" dirty="0" smtClean="0">
                <a:solidFill>
                  <a:schemeClr val="bg1"/>
                </a:solidFill>
              </a:rPr>
              <a:t>FACULTAD DE ODONTOLOGÍA</a:t>
            </a:r>
          </a:p>
          <a:p>
            <a:endParaRPr lang="es-ES" sz="2800" dirty="0" smtClean="0">
              <a:solidFill>
                <a:schemeClr val="bg1"/>
              </a:solidFill>
            </a:endParaRPr>
          </a:p>
          <a:p>
            <a:pPr>
              <a:buFont typeface="Wingdings" pitchFamily="2" charset="2"/>
              <a:buNone/>
            </a:pPr>
            <a:r>
              <a:rPr lang="es-MX" sz="2800" b="1" dirty="0" smtClean="0">
                <a:solidFill>
                  <a:schemeClr val="bg1"/>
                </a:solidFill>
              </a:rPr>
              <a:t>PROGRAMA EDUCATIVO: </a:t>
            </a:r>
          </a:p>
          <a:p>
            <a:r>
              <a:rPr lang="es-MX" sz="2800" dirty="0" smtClean="0">
                <a:solidFill>
                  <a:schemeClr val="bg1"/>
                </a:solidFill>
              </a:rPr>
              <a:t>LICENCIATURA DE CIRUJANO DENTISTA</a:t>
            </a:r>
          </a:p>
          <a:p>
            <a:pPr>
              <a:buFont typeface="Wingdings" pitchFamily="2" charset="2"/>
              <a:buNone/>
            </a:pPr>
            <a:endParaRPr lang="es-ES" sz="2800" dirty="0" smtClean="0">
              <a:solidFill>
                <a:schemeClr val="bg1"/>
              </a:solidFill>
            </a:endParaRPr>
          </a:p>
          <a:p>
            <a:pPr>
              <a:buFont typeface="Wingdings" pitchFamily="2" charset="2"/>
              <a:buNone/>
            </a:pPr>
            <a:r>
              <a:rPr lang="es-ES" sz="2800" dirty="0" smtClean="0">
                <a:solidFill>
                  <a:schemeClr val="bg1"/>
                </a:solidFill>
              </a:rPr>
              <a:t> </a:t>
            </a:r>
            <a:r>
              <a:rPr lang="es-MX" sz="2800" b="1" dirty="0" smtClean="0">
                <a:solidFill>
                  <a:schemeClr val="bg1"/>
                </a:solidFill>
              </a:rPr>
              <a:t>ÁREA DE DOCENCIA: </a:t>
            </a:r>
          </a:p>
          <a:p>
            <a:r>
              <a:rPr lang="es-MX" sz="2800" dirty="0" smtClean="0">
                <a:solidFill>
                  <a:schemeClr val="bg1"/>
                </a:solidFill>
              </a:rPr>
              <a:t>REHABILITACIÓN ODONTOLÓGICA</a:t>
            </a:r>
            <a:endParaRPr lang="es-ES" sz="2800" dirty="0" smtClean="0">
              <a:solidFill>
                <a:schemeClr val="bg1"/>
              </a:solidFill>
            </a:endParaRPr>
          </a:p>
          <a:p>
            <a:endParaRPr lang="es-ES" sz="2800" dirty="0" smtClean="0">
              <a:solidFill>
                <a:schemeClr val="bg1"/>
              </a:solidFill>
            </a:endParaRPr>
          </a:p>
        </p:txBody>
      </p:sp>
      <p:sp>
        <p:nvSpPr>
          <p:cNvPr id="4" name="3 Marcador de número de diapositiva"/>
          <p:cNvSpPr>
            <a:spLocks noGrp="1"/>
          </p:cNvSpPr>
          <p:nvPr>
            <p:ph type="sldNum" sz="quarter" idx="12"/>
          </p:nvPr>
        </p:nvSpPr>
        <p:spPr/>
        <p:txBody>
          <a:bodyPr/>
          <a:lstStyle/>
          <a:p>
            <a:pPr>
              <a:defRPr/>
            </a:pPr>
            <a:fld id="{E787BB36-6261-441F-BDBC-1EE47F33511B}" type="slidenum">
              <a:rPr lang="es-ES" smtClean="0"/>
              <a:pPr>
                <a:defRPr/>
              </a:pPr>
              <a:t>2</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29" y="39689"/>
            <a:ext cx="831103"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5133" y="39689"/>
            <a:ext cx="769540"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59524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927351" y="214314"/>
            <a:ext cx="7540625" cy="1462087"/>
          </a:xfrm>
        </p:spPr>
        <p:txBody>
          <a:bodyPr/>
          <a:lstStyle/>
          <a:p>
            <a:pPr eaLnBrk="1" hangingPunct="1"/>
            <a:r>
              <a:rPr lang="es-MX" altLang="es-MX" sz="6000" dirty="0">
                <a:solidFill>
                  <a:schemeClr val="bg1">
                    <a:lumMod val="65000"/>
                    <a:lumOff val="35000"/>
                  </a:schemeClr>
                </a:solidFill>
              </a:rPr>
              <a:t>Composición</a:t>
            </a:r>
          </a:p>
        </p:txBody>
      </p:sp>
      <p:sp>
        <p:nvSpPr>
          <p:cNvPr id="8195" name="Rectangle 3"/>
          <p:cNvSpPr>
            <a:spLocks noGrp="1" noChangeArrowheads="1"/>
          </p:cNvSpPr>
          <p:nvPr>
            <p:ph idx="1"/>
          </p:nvPr>
        </p:nvSpPr>
        <p:spPr>
          <a:xfrm>
            <a:off x="2711450" y="2060576"/>
            <a:ext cx="7767638" cy="3960813"/>
          </a:xfrm>
        </p:spPr>
        <p:txBody>
          <a:bodyPr/>
          <a:lstStyle/>
          <a:p>
            <a:pPr eaLnBrk="1" hangingPunct="1">
              <a:buFont typeface="Wingdings" panose="05000000000000000000" pitchFamily="2" charset="2"/>
              <a:buNone/>
            </a:pPr>
            <a:r>
              <a:rPr lang="es-MX" altLang="es-MX" sz="2400" dirty="0">
                <a:solidFill>
                  <a:schemeClr val="bg1"/>
                </a:solidFill>
              </a:rPr>
              <a:t>Óxidos pigmentados obtenidos por fusión de óxidos metálicos con vidrio y feldespatos:</a:t>
            </a:r>
          </a:p>
          <a:p>
            <a:pPr eaLnBrk="1" hangingPunct="1">
              <a:buFont typeface="Wingdings" panose="05000000000000000000" pitchFamily="2" charset="2"/>
              <a:buNone/>
            </a:pPr>
            <a:endParaRPr lang="es-MX" altLang="es-MX" sz="2400" dirty="0">
              <a:solidFill>
                <a:schemeClr val="bg1"/>
              </a:solidFill>
            </a:endParaRPr>
          </a:p>
          <a:p>
            <a:pPr eaLnBrk="1" hangingPunct="1"/>
            <a:r>
              <a:rPr lang="es-MX" altLang="es-MX" dirty="0">
                <a:solidFill>
                  <a:schemeClr val="bg1"/>
                </a:solidFill>
              </a:rPr>
              <a:t>Óxido de níquel o hierro – marrón</a:t>
            </a:r>
          </a:p>
          <a:p>
            <a:pPr eaLnBrk="1" hangingPunct="1"/>
            <a:r>
              <a:rPr lang="es-MX" altLang="es-MX" dirty="0">
                <a:solidFill>
                  <a:schemeClr val="bg1"/>
                </a:solidFill>
              </a:rPr>
              <a:t>Óxido de cobre – verde</a:t>
            </a:r>
          </a:p>
          <a:p>
            <a:pPr eaLnBrk="1" hangingPunct="1"/>
            <a:r>
              <a:rPr lang="es-MX" altLang="es-MX" dirty="0">
                <a:solidFill>
                  <a:schemeClr val="bg1"/>
                </a:solidFill>
              </a:rPr>
              <a:t>Óxido de titanio – marrón amarilleado</a:t>
            </a:r>
          </a:p>
          <a:p>
            <a:pPr eaLnBrk="1" hangingPunct="1"/>
            <a:r>
              <a:rPr lang="es-MX" altLang="es-MX" dirty="0">
                <a:solidFill>
                  <a:schemeClr val="bg1"/>
                </a:solidFill>
              </a:rPr>
              <a:t>Óxido de manganeso – lavanda</a:t>
            </a:r>
          </a:p>
          <a:p>
            <a:pPr eaLnBrk="1" hangingPunct="1"/>
            <a:r>
              <a:rPr lang="es-MX" altLang="es-MX" dirty="0">
                <a:solidFill>
                  <a:schemeClr val="bg1"/>
                </a:solidFill>
              </a:rPr>
              <a:t>Óxido de cobalto - azul</a:t>
            </a: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2560" y="3271837"/>
            <a:ext cx="2133600" cy="2143125"/>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36539"/>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26774"/>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83483"/>
            <a:ext cx="892117" cy="1135179"/>
          </a:xfrm>
          <a:prstGeom prst="rect">
            <a:avLst/>
          </a:prstGeom>
        </p:spPr>
      </p:pic>
      <p:pic>
        <p:nvPicPr>
          <p:cNvPr id="8"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36539"/>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26774"/>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83483"/>
            <a:ext cx="892117" cy="1135179"/>
          </a:xfrm>
          <a:prstGeom prst="rect">
            <a:avLst/>
          </a:prstGeom>
        </p:spPr>
      </p:pic>
      <p:pic>
        <p:nvPicPr>
          <p:cNvPr id="11"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36539"/>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26774"/>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n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83483"/>
            <a:ext cx="892117" cy="1135179"/>
          </a:xfrm>
          <a:prstGeom prst="rect">
            <a:avLst/>
          </a:prstGeom>
        </p:spPr>
      </p:pic>
      <p:pic>
        <p:nvPicPr>
          <p:cNvPr id="14"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36539"/>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26774"/>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agen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83483"/>
            <a:ext cx="892117" cy="1135179"/>
          </a:xfrm>
          <a:prstGeom prst="rect">
            <a:avLst/>
          </a:prstGeom>
        </p:spPr>
      </p:pic>
      <p:pic>
        <p:nvPicPr>
          <p:cNvPr id="17"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agen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1008229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278309" y="500064"/>
            <a:ext cx="9404723" cy="1400530"/>
          </a:xfrm>
        </p:spPr>
        <p:txBody>
          <a:bodyPr/>
          <a:lstStyle/>
          <a:p>
            <a:pPr eaLnBrk="1" hangingPunct="1"/>
            <a:r>
              <a:rPr lang="es-MX" altLang="es-MX" sz="4800" dirty="0">
                <a:solidFill>
                  <a:schemeClr val="bg1">
                    <a:lumMod val="65000"/>
                    <a:lumOff val="35000"/>
                  </a:schemeClr>
                </a:solidFill>
              </a:rPr>
              <a:t>Clasificación General</a:t>
            </a:r>
          </a:p>
        </p:txBody>
      </p:sp>
      <p:sp>
        <p:nvSpPr>
          <p:cNvPr id="9219" name="Rectangle 3"/>
          <p:cNvSpPr>
            <a:spLocks noGrp="1" noChangeArrowheads="1"/>
          </p:cNvSpPr>
          <p:nvPr>
            <p:ph idx="1"/>
          </p:nvPr>
        </p:nvSpPr>
        <p:spPr>
          <a:xfrm>
            <a:off x="1524000" y="2205038"/>
            <a:ext cx="4832350" cy="3922712"/>
          </a:xfrm>
        </p:spPr>
        <p:txBody>
          <a:bodyPr/>
          <a:lstStyle/>
          <a:p>
            <a:pPr marL="609600" indent="-609600">
              <a:lnSpc>
                <a:spcPct val="80000"/>
              </a:lnSpc>
              <a:buNone/>
            </a:pPr>
            <a:r>
              <a:rPr lang="es-MX" altLang="es-MX">
                <a:solidFill>
                  <a:schemeClr val="bg1"/>
                </a:solidFill>
              </a:rPr>
              <a:t>Por su</a:t>
            </a:r>
            <a:r>
              <a:rPr lang="es-MX" altLang="es-MX" b="1">
                <a:solidFill>
                  <a:schemeClr val="bg1"/>
                </a:solidFill>
              </a:rPr>
              <a:t> uso o indicaciones</a:t>
            </a:r>
            <a:r>
              <a:rPr lang="es-MX" altLang="es-MX">
                <a:solidFill>
                  <a:schemeClr val="bg1"/>
                </a:solidFill>
              </a:rPr>
              <a:t> anterior, posterior, coronas, facetas, postes y núcleos, para prótesis parcial fija, de dentina, de dentina opaca (también conocida como de cuerpo o gingival), de recubrimiento marginal, cerámica coloreada, cerámica glaseada y de autoglaseado.</a:t>
            </a:r>
          </a:p>
        </p:txBody>
      </p:sp>
      <p:pic>
        <p:nvPicPr>
          <p:cNvPr id="9220" name="Picture 5" descr="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5501" y="2636839"/>
            <a:ext cx="2695575"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6" descr="Brug%20Biogold%20Interaction%20vierka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1" y="4508501"/>
            <a:ext cx="2519363"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5"/>
          <a:stretch>
            <a:fillRect/>
          </a:stretch>
        </p:blipFill>
        <p:spPr>
          <a:xfrm>
            <a:off x="3796614" y="4753404"/>
            <a:ext cx="2184057" cy="1456766"/>
          </a:xfrm>
          <a:prstGeom prst="rect">
            <a:avLst/>
          </a:prstGeom>
        </p:spPr>
      </p:pic>
      <p:pic>
        <p:nvPicPr>
          <p:cNvPr id="7"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520" y="236539"/>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81945" y="126774"/>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7291" y="5583483"/>
            <a:ext cx="892117" cy="1135179"/>
          </a:xfrm>
          <a:prstGeom prst="rect">
            <a:avLst/>
          </a:prstGeom>
        </p:spPr>
      </p:pic>
    </p:spTree>
    <p:extLst>
      <p:ext uri="{BB962C8B-B14F-4D97-AF65-F5344CB8AC3E}">
        <p14:creationId xmlns:p14="http://schemas.microsoft.com/office/powerpoint/2010/main" val="22913849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9408" y="465172"/>
            <a:ext cx="9404723" cy="1400530"/>
          </a:xfrm>
        </p:spPr>
        <p:txBody>
          <a:bodyPr/>
          <a:lstStyle/>
          <a:p>
            <a:r>
              <a:rPr lang="es-MX" dirty="0" smtClean="0">
                <a:solidFill>
                  <a:schemeClr val="bg1">
                    <a:lumMod val="65000"/>
                    <a:lumOff val="35000"/>
                  </a:schemeClr>
                </a:solidFill>
              </a:rPr>
              <a:t>Propiedades </a:t>
            </a:r>
            <a:endParaRPr lang="es-MX" dirty="0">
              <a:solidFill>
                <a:schemeClr val="bg1">
                  <a:lumMod val="65000"/>
                  <a:lumOff val="35000"/>
                </a:schemeClr>
              </a:solidFill>
            </a:endParaRPr>
          </a:p>
        </p:txBody>
      </p:sp>
      <p:sp>
        <p:nvSpPr>
          <p:cNvPr id="3" name="Marcador de contenido 2"/>
          <p:cNvSpPr>
            <a:spLocks noGrp="1"/>
          </p:cNvSpPr>
          <p:nvPr>
            <p:ph idx="1"/>
          </p:nvPr>
        </p:nvSpPr>
        <p:spPr>
          <a:xfrm>
            <a:off x="732609" y="1152983"/>
            <a:ext cx="8946541" cy="4195481"/>
          </a:xfrm>
        </p:spPr>
        <p:txBody>
          <a:bodyPr>
            <a:normAutofit fontScale="85000" lnSpcReduction="10000"/>
          </a:bodyPr>
          <a:lstStyle/>
          <a:p>
            <a:endParaRPr lang="es-MX" dirty="0"/>
          </a:p>
          <a:p>
            <a:r>
              <a:rPr lang="es-MX" dirty="0">
                <a:solidFill>
                  <a:schemeClr val="bg1">
                    <a:lumMod val="65000"/>
                    <a:lumOff val="35000"/>
                  </a:schemeClr>
                </a:solidFill>
              </a:rPr>
              <a:t>    Es una porcelana de alta resistencia de color blanco en su totalidad, obteniendo así un resultado más estético y además permite un mejor paso de la luz a través del diente.</a:t>
            </a:r>
          </a:p>
          <a:p>
            <a:r>
              <a:rPr lang="es-MX" dirty="0">
                <a:solidFill>
                  <a:schemeClr val="bg1">
                    <a:lumMod val="65000"/>
                    <a:lumOff val="35000"/>
                  </a:schemeClr>
                </a:solidFill>
              </a:rPr>
              <a:t>    Son ligeras y resistentes, de hecho a día de hoy el zirconio utilizado en odontología es comparativamente igual de resistente que la prótesis dental de metal porcelana pero con mayor estética.</a:t>
            </a:r>
          </a:p>
          <a:p>
            <a:r>
              <a:rPr lang="es-MX" dirty="0">
                <a:solidFill>
                  <a:schemeClr val="bg1">
                    <a:lumMod val="65000"/>
                    <a:lumOff val="35000"/>
                  </a:schemeClr>
                </a:solidFill>
              </a:rPr>
              <a:t>    Es más aislante que la prótesis dental de metal porcelana, permitiéndonos comer alimentos fríos y calientes sin que tengamos desagradables molestias.</a:t>
            </a:r>
          </a:p>
          <a:p>
            <a:r>
              <a:rPr lang="es-MX" dirty="0">
                <a:solidFill>
                  <a:schemeClr val="bg1">
                    <a:lumMod val="65000"/>
                    <a:lumOff val="35000"/>
                  </a:schemeClr>
                </a:solidFill>
              </a:rPr>
              <a:t>    Son más caras porque requieren la utilización de mayor tecnología.</a:t>
            </a:r>
          </a:p>
          <a:p>
            <a:r>
              <a:rPr lang="es-MX" dirty="0">
                <a:solidFill>
                  <a:schemeClr val="bg1">
                    <a:lumMod val="65000"/>
                    <a:lumOff val="35000"/>
                  </a:schemeClr>
                </a:solidFill>
              </a:rPr>
              <a:t>    Tienen la ventaja de que cuando hay pequeñas retracciones de encía, no se ve ningún reborde oscuro como ocurre con la prótesis dental de metal-porcelana.</a:t>
            </a:r>
          </a:p>
          <a:p>
            <a:r>
              <a:rPr lang="es-MX" dirty="0">
                <a:solidFill>
                  <a:schemeClr val="bg1">
                    <a:lumMod val="65000"/>
                    <a:lumOff val="35000"/>
                  </a:schemeClr>
                </a:solidFill>
              </a:rPr>
              <a:t>    Es la opción ideal en pacientes con alergias a metales.</a:t>
            </a:r>
          </a:p>
          <a:p>
            <a:endParaRPr lang="es-MX" dirty="0"/>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1233599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4709" y="399225"/>
            <a:ext cx="9404723" cy="1400530"/>
          </a:xfrm>
        </p:spPr>
        <p:txBody>
          <a:bodyPr/>
          <a:lstStyle/>
          <a:p>
            <a:r>
              <a:rPr lang="es-MX" dirty="0" smtClean="0">
                <a:solidFill>
                  <a:schemeClr val="bg1">
                    <a:lumMod val="65000"/>
                    <a:lumOff val="35000"/>
                  </a:schemeClr>
                </a:solidFill>
              </a:rPr>
              <a:t>Sistema CAD-CAM</a:t>
            </a:r>
            <a:endParaRPr lang="es-MX" dirty="0">
              <a:solidFill>
                <a:schemeClr val="bg1">
                  <a:lumMod val="65000"/>
                  <a:lumOff val="35000"/>
                </a:schemeClr>
              </a:solidFill>
            </a:endParaRPr>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3"/>
          <a:stretch>
            <a:fillRect/>
          </a:stretch>
        </p:blipFill>
        <p:spPr>
          <a:xfrm>
            <a:off x="8875270" y="1977956"/>
            <a:ext cx="2868325" cy="190862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Imagen 4"/>
          <p:cNvPicPr>
            <a:picLocks noChangeAspect="1"/>
          </p:cNvPicPr>
          <p:nvPr/>
        </p:nvPicPr>
        <p:blipFill>
          <a:blip r:embed="rId4"/>
          <a:stretch>
            <a:fillRect/>
          </a:stretch>
        </p:blipFill>
        <p:spPr>
          <a:xfrm>
            <a:off x="267861" y="1790179"/>
            <a:ext cx="3601880" cy="191350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Imagen 5"/>
          <p:cNvPicPr>
            <a:picLocks noChangeAspect="1"/>
          </p:cNvPicPr>
          <p:nvPr/>
        </p:nvPicPr>
        <p:blipFill>
          <a:blip r:embed="rId5"/>
          <a:stretch>
            <a:fillRect/>
          </a:stretch>
        </p:blipFill>
        <p:spPr>
          <a:xfrm>
            <a:off x="4164130" y="1306596"/>
            <a:ext cx="4416750" cy="288066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Imagen 6"/>
          <p:cNvPicPr>
            <a:picLocks noChangeAspect="1"/>
          </p:cNvPicPr>
          <p:nvPr/>
        </p:nvPicPr>
        <p:blipFill>
          <a:blip r:embed="rId6"/>
          <a:stretch>
            <a:fillRect/>
          </a:stretch>
        </p:blipFill>
        <p:spPr>
          <a:xfrm>
            <a:off x="291990" y="4701120"/>
            <a:ext cx="2727695" cy="190511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Imagen 7"/>
          <p:cNvPicPr>
            <a:picLocks noChangeAspect="1"/>
          </p:cNvPicPr>
          <p:nvPr/>
        </p:nvPicPr>
        <p:blipFill>
          <a:blip r:embed="rId7"/>
          <a:stretch>
            <a:fillRect/>
          </a:stretch>
        </p:blipFill>
        <p:spPr>
          <a:xfrm>
            <a:off x="4598749" y="4386933"/>
            <a:ext cx="2867025" cy="208597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Imagen 8"/>
          <p:cNvPicPr>
            <a:picLocks noChangeAspect="1"/>
          </p:cNvPicPr>
          <p:nvPr/>
        </p:nvPicPr>
        <p:blipFill>
          <a:blip r:embed="rId8"/>
          <a:stretch>
            <a:fillRect/>
          </a:stretch>
        </p:blipFill>
        <p:spPr>
          <a:xfrm>
            <a:off x="8403228" y="4761114"/>
            <a:ext cx="2748835" cy="182339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0" name="AutoShape 2" descr="Resultado de imagen para cementos a base de resina compuest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p:cNvPicPr>
            <a:picLocks noChangeAspect="1"/>
          </p:cNvPicPr>
          <p:nvPr/>
        </p:nvPicPr>
        <p:blipFill>
          <a:blip r:embed="rId9"/>
          <a:stretch>
            <a:fillRect/>
          </a:stretch>
        </p:blipFill>
        <p:spPr>
          <a:xfrm>
            <a:off x="9577642" y="389784"/>
            <a:ext cx="1702883" cy="1363663"/>
          </a:xfrm>
          <a:prstGeom prst="rect">
            <a:avLst/>
          </a:prstGeom>
        </p:spPr>
      </p:pic>
      <p:pic>
        <p:nvPicPr>
          <p:cNvPr id="12" name="4 Imagen"/>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5 Imagen"/>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n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30183460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927351" y="214314"/>
            <a:ext cx="7540625" cy="1462087"/>
          </a:xfrm>
        </p:spPr>
        <p:txBody>
          <a:bodyPr/>
          <a:lstStyle/>
          <a:p>
            <a:pPr eaLnBrk="1" hangingPunct="1"/>
            <a:r>
              <a:rPr lang="es-MX" altLang="es-MX" sz="4800" dirty="0">
                <a:solidFill>
                  <a:schemeClr val="bg1">
                    <a:lumMod val="65000"/>
                    <a:lumOff val="35000"/>
                  </a:schemeClr>
                </a:solidFill>
              </a:rPr>
              <a:t>Clasificación General</a:t>
            </a:r>
          </a:p>
        </p:txBody>
      </p:sp>
      <p:sp>
        <p:nvSpPr>
          <p:cNvPr id="10243" name="Rectangle 3"/>
          <p:cNvSpPr>
            <a:spLocks noGrp="1" noChangeArrowheads="1"/>
          </p:cNvSpPr>
          <p:nvPr>
            <p:ph idx="1"/>
          </p:nvPr>
        </p:nvSpPr>
        <p:spPr>
          <a:xfrm>
            <a:off x="3913447" y="1927098"/>
            <a:ext cx="7920037" cy="4364037"/>
          </a:xfrm>
        </p:spPr>
        <p:txBody>
          <a:bodyPr/>
          <a:lstStyle/>
          <a:p>
            <a:pPr marL="609600" indent="-609600">
              <a:lnSpc>
                <a:spcPct val="80000"/>
              </a:lnSpc>
              <a:buClr>
                <a:schemeClr val="tx1"/>
              </a:buClr>
              <a:buFontTx/>
              <a:buAutoNum type="arabicPeriod"/>
            </a:pPr>
            <a:r>
              <a:rPr lang="es-MX" altLang="es-MX" sz="2400" dirty="0">
                <a:solidFill>
                  <a:schemeClr val="bg1"/>
                </a:solidFill>
              </a:rPr>
              <a:t>Por</a:t>
            </a:r>
            <a:r>
              <a:rPr lang="es-MX" altLang="es-MX" sz="2400" b="1" dirty="0">
                <a:solidFill>
                  <a:schemeClr val="bg1"/>
                </a:solidFill>
              </a:rPr>
              <a:t> su método de fabricación y sinterizado</a:t>
            </a:r>
            <a:r>
              <a:rPr lang="es-MX" altLang="es-MX" sz="2400" dirty="0">
                <a:solidFill>
                  <a:schemeClr val="bg1"/>
                </a:solidFill>
              </a:rPr>
              <a:t>, sinterizado parcial, por infiltración de vidrio, CAD-CAM y para duplicado mediante fresadora-copiadora.</a:t>
            </a:r>
          </a:p>
          <a:p>
            <a:pPr marL="609600" indent="-609600">
              <a:lnSpc>
                <a:spcPct val="80000"/>
              </a:lnSpc>
              <a:buClr>
                <a:schemeClr val="tx1"/>
              </a:buClr>
              <a:buFontTx/>
              <a:buAutoNum type="arabicPeriod"/>
            </a:pPr>
            <a:r>
              <a:rPr lang="es-MX" altLang="es-MX" sz="2400" dirty="0">
                <a:solidFill>
                  <a:schemeClr val="bg1"/>
                </a:solidFill>
              </a:rPr>
              <a:t>Por</a:t>
            </a:r>
            <a:r>
              <a:rPr lang="es-MX" altLang="es-MX" sz="2400" b="1" dirty="0">
                <a:solidFill>
                  <a:schemeClr val="bg1"/>
                </a:solidFill>
              </a:rPr>
              <a:t> la temperatura de horneado</a:t>
            </a:r>
            <a:r>
              <a:rPr lang="es-MX" altLang="es-MX" sz="2400" dirty="0">
                <a:solidFill>
                  <a:schemeClr val="bg1"/>
                </a:solidFill>
              </a:rPr>
              <a:t> (baja, media o alta fusión)</a:t>
            </a:r>
          </a:p>
          <a:p>
            <a:pPr marL="609600" indent="-609600">
              <a:lnSpc>
                <a:spcPct val="80000"/>
              </a:lnSpc>
              <a:buClr>
                <a:schemeClr val="tx1"/>
              </a:buClr>
              <a:buFontTx/>
              <a:buAutoNum type="arabicPeriod"/>
            </a:pPr>
            <a:r>
              <a:rPr lang="es-MX" altLang="es-MX" sz="2400" dirty="0">
                <a:solidFill>
                  <a:schemeClr val="bg1"/>
                </a:solidFill>
              </a:rPr>
              <a:t>Por</a:t>
            </a:r>
            <a:r>
              <a:rPr lang="es-MX" altLang="es-MX" sz="2400" b="1" dirty="0">
                <a:solidFill>
                  <a:schemeClr val="bg1"/>
                </a:solidFill>
              </a:rPr>
              <a:t> su microestructura</a:t>
            </a:r>
            <a:r>
              <a:rPr lang="es-MX" altLang="es-MX" sz="2400" dirty="0">
                <a:solidFill>
                  <a:schemeClr val="bg1"/>
                </a:solidFill>
              </a:rPr>
              <a:t> – vítrea, cristalina, de vidrio con cristal.</a:t>
            </a:r>
          </a:p>
          <a:p>
            <a:pPr marL="609600" indent="-609600">
              <a:lnSpc>
                <a:spcPct val="80000"/>
              </a:lnSpc>
              <a:buClr>
                <a:schemeClr val="tx1"/>
              </a:buClr>
              <a:buFontTx/>
              <a:buAutoNum type="arabicPeriod"/>
            </a:pPr>
            <a:r>
              <a:rPr lang="es-MX" altLang="es-MX" sz="2400" dirty="0">
                <a:solidFill>
                  <a:schemeClr val="bg1"/>
                </a:solidFill>
              </a:rPr>
              <a:t>Por</a:t>
            </a:r>
            <a:r>
              <a:rPr lang="es-MX" altLang="es-MX" sz="2400" b="1" dirty="0">
                <a:solidFill>
                  <a:schemeClr val="bg1"/>
                </a:solidFill>
              </a:rPr>
              <a:t> su translucidez</a:t>
            </a:r>
            <a:r>
              <a:rPr lang="es-MX" altLang="es-MX" sz="2400" dirty="0">
                <a:solidFill>
                  <a:schemeClr val="bg1"/>
                </a:solidFill>
              </a:rPr>
              <a:t> - opacas, translúcidas y transparentes.</a:t>
            </a:r>
          </a:p>
          <a:p>
            <a:pPr marL="609600" indent="-609600">
              <a:lnSpc>
                <a:spcPct val="80000"/>
              </a:lnSpc>
              <a:buClr>
                <a:schemeClr val="tx1"/>
              </a:buClr>
              <a:buFontTx/>
              <a:buAutoNum type="arabicPeriod"/>
            </a:pPr>
            <a:r>
              <a:rPr lang="es-MX" altLang="es-MX" sz="2400" dirty="0">
                <a:solidFill>
                  <a:schemeClr val="bg1"/>
                </a:solidFill>
              </a:rPr>
              <a:t>Por </a:t>
            </a:r>
            <a:r>
              <a:rPr lang="es-MX" altLang="es-MX" sz="2400" b="1" dirty="0">
                <a:solidFill>
                  <a:schemeClr val="bg1"/>
                </a:solidFill>
              </a:rPr>
              <a:t> la resistencia a la fractura. </a:t>
            </a:r>
            <a:endParaRPr lang="es-MX" altLang="es-MX" sz="2400" b="1" dirty="0" smtClean="0">
              <a:solidFill>
                <a:schemeClr val="bg1"/>
              </a:solidFill>
            </a:endParaRPr>
          </a:p>
          <a:p>
            <a:pPr marL="0" indent="0">
              <a:lnSpc>
                <a:spcPct val="80000"/>
              </a:lnSpc>
              <a:buClr>
                <a:schemeClr val="tx1"/>
              </a:buClr>
              <a:buNone/>
            </a:pPr>
            <a:endParaRPr lang="es-MX" altLang="es-MX" sz="2400" dirty="0">
              <a:solidFill>
                <a:schemeClr val="bg1"/>
              </a:solidFill>
            </a:endParaRPr>
          </a:p>
        </p:txBody>
      </p:sp>
      <p:pic>
        <p:nvPicPr>
          <p:cNvPr id="10" name="Imagen 9"/>
          <p:cNvPicPr>
            <a:picLocks noChangeAspect="1"/>
          </p:cNvPicPr>
          <p:nvPr/>
        </p:nvPicPr>
        <p:blipFill>
          <a:blip r:embed="rId3"/>
          <a:stretch>
            <a:fillRect/>
          </a:stretch>
        </p:blipFill>
        <p:spPr>
          <a:xfrm>
            <a:off x="354227" y="2461054"/>
            <a:ext cx="4053016" cy="227982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31577487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474013" y="381590"/>
            <a:ext cx="9404723" cy="1400530"/>
          </a:xfrm>
        </p:spPr>
        <p:txBody>
          <a:bodyPr/>
          <a:lstStyle/>
          <a:p>
            <a:pPr eaLnBrk="1" hangingPunct="1"/>
            <a:r>
              <a:rPr lang="es-MX" altLang="es-MX" b="1" dirty="0" smtClean="0">
                <a:solidFill>
                  <a:schemeClr val="bg1">
                    <a:lumMod val="65000"/>
                    <a:lumOff val="35000"/>
                  </a:schemeClr>
                </a:solidFill>
              </a:rPr>
              <a:t>Potencial estético</a:t>
            </a:r>
            <a:endParaRPr lang="es-MX" altLang="es-MX" dirty="0" smtClean="0">
              <a:solidFill>
                <a:schemeClr val="bg1">
                  <a:lumMod val="65000"/>
                  <a:lumOff val="35000"/>
                </a:schemeClr>
              </a:solidFill>
            </a:endParaRPr>
          </a:p>
        </p:txBody>
      </p:sp>
      <p:sp>
        <p:nvSpPr>
          <p:cNvPr id="11267" name="Rectangle 3"/>
          <p:cNvSpPr>
            <a:spLocks noGrp="1" noChangeArrowheads="1"/>
          </p:cNvSpPr>
          <p:nvPr>
            <p:ph idx="1"/>
          </p:nvPr>
        </p:nvSpPr>
        <p:spPr>
          <a:xfrm>
            <a:off x="2351088" y="1844675"/>
            <a:ext cx="8128000" cy="4287838"/>
          </a:xfrm>
        </p:spPr>
        <p:txBody>
          <a:bodyPr>
            <a:normAutofit/>
          </a:bodyPr>
          <a:lstStyle/>
          <a:p>
            <a:pPr eaLnBrk="1" hangingPunct="1">
              <a:lnSpc>
                <a:spcPct val="90000"/>
              </a:lnSpc>
            </a:pPr>
            <a:r>
              <a:rPr lang="es-MX" altLang="es-MX" dirty="0">
                <a:solidFill>
                  <a:schemeClr val="bg1"/>
                </a:solidFill>
              </a:rPr>
              <a:t>Cuando lo que se requiere es la estética en piezas anteriores, las coronas metal cerámicas no son la mejor opción ya que cuando la encía sufre recesión, puede aparecer una línea oscura en el margen vestibular como consecuencia del margen metálico.</a:t>
            </a:r>
          </a:p>
          <a:p>
            <a:pPr eaLnBrk="1" hangingPunct="1">
              <a:lnSpc>
                <a:spcPct val="90000"/>
              </a:lnSpc>
            </a:pPr>
            <a:endParaRPr lang="es-MX" altLang="es-MX" dirty="0">
              <a:solidFill>
                <a:schemeClr val="bg1"/>
              </a:solidFill>
            </a:endParaRPr>
          </a:p>
          <a:p>
            <a:pPr eaLnBrk="1" hangingPunct="1">
              <a:lnSpc>
                <a:spcPct val="90000"/>
              </a:lnSpc>
            </a:pPr>
            <a:endParaRPr lang="es-MX" altLang="es-MX" dirty="0">
              <a:solidFill>
                <a:schemeClr val="bg1"/>
              </a:solidFill>
            </a:endParaRPr>
          </a:p>
          <a:p>
            <a:pPr eaLnBrk="1" hangingPunct="1">
              <a:lnSpc>
                <a:spcPct val="90000"/>
              </a:lnSpc>
            </a:pPr>
            <a:endParaRPr lang="es-MX" altLang="es-MX" dirty="0">
              <a:solidFill>
                <a:schemeClr val="bg1"/>
              </a:solidFill>
            </a:endParaRPr>
          </a:p>
          <a:p>
            <a:pPr eaLnBrk="1" hangingPunct="1">
              <a:lnSpc>
                <a:spcPct val="90000"/>
              </a:lnSpc>
            </a:pPr>
            <a:r>
              <a:rPr lang="es-MX" altLang="es-MX" sz="1800" dirty="0">
                <a:solidFill>
                  <a:schemeClr val="bg1"/>
                </a:solidFill>
              </a:rPr>
              <a:t>Únicamente cuando el paciente se oponga a que su prótesis sea fabricada con cofia metálica es cuando debe plantearse el uso  de prótesis parcial fija totalmente cerámica en sectores posteriores.</a:t>
            </a:r>
          </a:p>
        </p:txBody>
      </p:sp>
      <p:pic>
        <p:nvPicPr>
          <p:cNvPr id="11268" name="Picture 4" descr="i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34513" y="2964593"/>
            <a:ext cx="2089150"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37257014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9408" y="452815"/>
            <a:ext cx="9404723" cy="1400530"/>
          </a:xfrm>
        </p:spPr>
        <p:txBody>
          <a:bodyPr/>
          <a:lstStyle/>
          <a:p>
            <a:r>
              <a:rPr lang="es-MX" dirty="0" smtClean="0">
                <a:solidFill>
                  <a:schemeClr val="bg1">
                    <a:lumMod val="65000"/>
                    <a:lumOff val="35000"/>
                  </a:schemeClr>
                </a:solidFill>
              </a:rPr>
              <a:t>Tipos de cerámica</a:t>
            </a:r>
            <a:endParaRPr lang="es-MX" dirty="0">
              <a:solidFill>
                <a:schemeClr val="bg1">
                  <a:lumMod val="65000"/>
                  <a:lumOff val="35000"/>
                </a:schemeClr>
              </a:solidFill>
            </a:endParaRPr>
          </a:p>
        </p:txBody>
      </p:sp>
      <p:pic>
        <p:nvPicPr>
          <p:cNvPr id="4" name="Marcador de contenido 3"/>
          <p:cNvPicPr>
            <a:picLocks noGrp="1" noChangeAspect="1"/>
          </p:cNvPicPr>
          <p:nvPr>
            <p:ph idx="1"/>
          </p:nvPr>
        </p:nvPicPr>
        <p:blipFill>
          <a:blip r:embed="rId3"/>
          <a:stretch>
            <a:fillRect/>
          </a:stretch>
        </p:blipFill>
        <p:spPr>
          <a:xfrm>
            <a:off x="1617085" y="1937308"/>
            <a:ext cx="7462774" cy="4195762"/>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37485255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20459" y="452718"/>
            <a:ext cx="9404723" cy="1400530"/>
          </a:xfrm>
        </p:spPr>
        <p:txBody>
          <a:bodyPr/>
          <a:lstStyle/>
          <a:p>
            <a:pPr eaLnBrk="1" hangingPunct="1"/>
            <a:r>
              <a:rPr lang="es-MX" altLang="es-MX" b="1" dirty="0" smtClean="0">
                <a:solidFill>
                  <a:schemeClr val="bg1">
                    <a:lumMod val="65000"/>
                    <a:lumOff val="35000"/>
                  </a:schemeClr>
                </a:solidFill>
              </a:rPr>
              <a:t>Condensación de la Porcelana</a:t>
            </a:r>
            <a:endParaRPr lang="es-MX" altLang="es-MX" dirty="0" smtClean="0">
              <a:solidFill>
                <a:schemeClr val="bg1">
                  <a:lumMod val="65000"/>
                  <a:lumOff val="35000"/>
                </a:schemeClr>
              </a:solidFill>
            </a:endParaRPr>
          </a:p>
        </p:txBody>
      </p:sp>
      <p:sp>
        <p:nvSpPr>
          <p:cNvPr id="12291" name="Rectangle 3"/>
          <p:cNvSpPr>
            <a:spLocks noGrp="1" noChangeArrowheads="1"/>
          </p:cNvSpPr>
          <p:nvPr>
            <p:ph idx="1"/>
          </p:nvPr>
        </p:nvSpPr>
        <p:spPr/>
        <p:txBody>
          <a:bodyPr>
            <a:normAutofit lnSpcReduction="10000"/>
          </a:bodyPr>
          <a:lstStyle/>
          <a:p>
            <a:pPr marL="609600" indent="-609600">
              <a:lnSpc>
                <a:spcPct val="80000"/>
              </a:lnSpc>
              <a:buNone/>
            </a:pPr>
            <a:r>
              <a:rPr lang="es-MX" altLang="es-MX" sz="2400" dirty="0">
                <a:solidFill>
                  <a:schemeClr val="bg1"/>
                </a:solidFill>
              </a:rPr>
              <a:t>Las porcelanas se presentan en forma de un fino polvo para mezclar con agua y condensar en la forma deseada. </a:t>
            </a:r>
          </a:p>
          <a:p>
            <a:pPr marL="609600" indent="-609600">
              <a:lnSpc>
                <a:spcPct val="80000"/>
              </a:lnSpc>
              <a:buNone/>
            </a:pPr>
            <a:endParaRPr lang="es-MX" altLang="es-MX" sz="2400" dirty="0">
              <a:solidFill>
                <a:schemeClr val="bg1"/>
              </a:solidFill>
            </a:endParaRPr>
          </a:p>
          <a:p>
            <a:pPr marL="609600" indent="-609600">
              <a:lnSpc>
                <a:spcPct val="80000"/>
              </a:lnSpc>
              <a:buNone/>
            </a:pPr>
            <a:r>
              <a:rPr lang="es-MX" altLang="es-MX" sz="2400" dirty="0">
                <a:solidFill>
                  <a:schemeClr val="bg1"/>
                </a:solidFill>
              </a:rPr>
              <a:t>La compactación densa de partículas del polvo ofrece dos ventajas: </a:t>
            </a:r>
          </a:p>
          <a:p>
            <a:pPr marL="609600" indent="-609600">
              <a:lnSpc>
                <a:spcPct val="80000"/>
              </a:lnSpc>
              <a:buClr>
                <a:schemeClr val="tx1"/>
              </a:buClr>
              <a:buFont typeface="Wingdings" panose="05000000000000000000" pitchFamily="2" charset="2"/>
              <a:buChar char="ü"/>
            </a:pPr>
            <a:r>
              <a:rPr lang="es-MX" altLang="es-MX" sz="2400" dirty="0">
                <a:solidFill>
                  <a:schemeClr val="bg1"/>
                </a:solidFill>
              </a:rPr>
              <a:t>menor contracción tras la cocción y </a:t>
            </a:r>
          </a:p>
          <a:p>
            <a:pPr marL="609600" indent="-609600">
              <a:lnSpc>
                <a:spcPct val="80000"/>
              </a:lnSpc>
              <a:buClr>
                <a:schemeClr val="tx1"/>
              </a:buClr>
              <a:buFont typeface="Wingdings" panose="05000000000000000000" pitchFamily="2" charset="2"/>
              <a:buChar char="ü"/>
            </a:pPr>
            <a:r>
              <a:rPr lang="es-MX" altLang="es-MX" sz="2400" dirty="0">
                <a:solidFill>
                  <a:schemeClr val="bg1"/>
                </a:solidFill>
              </a:rPr>
              <a:t>menor porosidad después del horneado. </a:t>
            </a:r>
          </a:p>
          <a:p>
            <a:pPr marL="609600" indent="-609600">
              <a:lnSpc>
                <a:spcPct val="80000"/>
              </a:lnSpc>
              <a:buClr>
                <a:schemeClr val="tx1"/>
              </a:buClr>
              <a:buNone/>
            </a:pPr>
            <a:r>
              <a:rPr lang="es-MX" altLang="es-MX" sz="2400" dirty="0">
                <a:solidFill>
                  <a:schemeClr val="bg1"/>
                </a:solidFill>
              </a:rPr>
              <a:t> </a:t>
            </a:r>
          </a:p>
          <a:p>
            <a:pPr marL="609600" indent="-609600">
              <a:lnSpc>
                <a:spcPct val="80000"/>
              </a:lnSpc>
              <a:buNone/>
            </a:pPr>
            <a:r>
              <a:rPr lang="es-MX" altLang="es-MX" sz="2400" dirty="0">
                <a:solidFill>
                  <a:schemeClr val="bg1"/>
                </a:solidFill>
              </a:rPr>
              <a:t>En cualquiera de los tres métodos no debe dejarse secar la porcelana hasta que se haya terminado la condensación.</a:t>
            </a:r>
          </a:p>
        </p:txBody>
      </p:sp>
      <p:pic>
        <p:nvPicPr>
          <p:cNvPr id="2" name="Imagen 1"/>
          <p:cNvPicPr>
            <a:picLocks noChangeAspect="1"/>
          </p:cNvPicPr>
          <p:nvPr/>
        </p:nvPicPr>
        <p:blipFill>
          <a:blip r:embed="rId3"/>
          <a:stretch>
            <a:fillRect/>
          </a:stretch>
        </p:blipFill>
        <p:spPr>
          <a:xfrm>
            <a:off x="9296400" y="1152983"/>
            <a:ext cx="2804984" cy="2103738"/>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37103683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59408" y="403388"/>
            <a:ext cx="9404723" cy="1400530"/>
          </a:xfrm>
        </p:spPr>
        <p:txBody>
          <a:bodyPr/>
          <a:lstStyle/>
          <a:p>
            <a:pPr eaLnBrk="1" hangingPunct="1"/>
            <a:r>
              <a:rPr lang="es-MX" altLang="es-MX" dirty="0" smtClean="0">
                <a:solidFill>
                  <a:schemeClr val="bg1">
                    <a:lumMod val="65000"/>
                    <a:lumOff val="35000"/>
                  </a:schemeClr>
                </a:solidFill>
              </a:rPr>
              <a:t>M</a:t>
            </a:r>
            <a:r>
              <a:rPr lang="es-MX" altLang="es-MX" i="1" dirty="0" smtClean="0">
                <a:solidFill>
                  <a:schemeClr val="bg1">
                    <a:lumMod val="65000"/>
                    <a:lumOff val="35000"/>
                  </a:schemeClr>
                </a:solidFill>
              </a:rPr>
              <a:t>étodos</a:t>
            </a:r>
            <a:r>
              <a:rPr lang="es-MX" altLang="es-MX" dirty="0" smtClean="0">
                <a:solidFill>
                  <a:schemeClr val="bg1">
                    <a:lumMod val="65000"/>
                    <a:lumOff val="35000"/>
                  </a:schemeClr>
                </a:solidFill>
              </a:rPr>
              <a:t> de Condensación </a:t>
            </a:r>
            <a:endParaRPr lang="es-MX" altLang="es-MX" i="1" dirty="0" smtClean="0">
              <a:solidFill>
                <a:schemeClr val="bg1">
                  <a:lumMod val="65000"/>
                  <a:lumOff val="35000"/>
                </a:schemeClr>
              </a:solidFill>
            </a:endParaRPr>
          </a:p>
        </p:txBody>
      </p:sp>
      <p:sp>
        <p:nvSpPr>
          <p:cNvPr id="13315" name="Rectangle 3"/>
          <p:cNvSpPr>
            <a:spLocks noGrp="1" noChangeArrowheads="1"/>
          </p:cNvSpPr>
          <p:nvPr>
            <p:ph idx="1"/>
          </p:nvPr>
        </p:nvSpPr>
        <p:spPr>
          <a:xfrm>
            <a:off x="1919289" y="2017714"/>
            <a:ext cx="8353425" cy="4435475"/>
          </a:xfrm>
        </p:spPr>
        <p:txBody>
          <a:bodyPr>
            <a:normAutofit/>
          </a:bodyPr>
          <a:lstStyle/>
          <a:p>
            <a:pPr marL="609600" indent="-609600">
              <a:buClr>
                <a:schemeClr val="tx1"/>
              </a:buClr>
              <a:buFontTx/>
              <a:buAutoNum type="arabicPeriod"/>
            </a:pPr>
            <a:r>
              <a:rPr lang="es-MX" altLang="es-MX" i="1" dirty="0">
                <a:solidFill>
                  <a:schemeClr val="bg1"/>
                </a:solidFill>
              </a:rPr>
              <a:t>Vibración </a:t>
            </a:r>
            <a:r>
              <a:rPr lang="es-MX" altLang="es-MX" dirty="0">
                <a:solidFill>
                  <a:schemeClr val="bg1"/>
                </a:solidFill>
              </a:rPr>
              <a:t>–  La porcelana humedecida se coloca con suave vibración y el exceso de agua se elimina con un trapo limpio.</a:t>
            </a:r>
          </a:p>
          <a:p>
            <a:pPr marL="609600" indent="-609600">
              <a:buClr>
                <a:schemeClr val="tx1"/>
              </a:buClr>
              <a:buNone/>
            </a:pPr>
            <a:endParaRPr lang="es-MX" altLang="es-MX" i="1" dirty="0">
              <a:solidFill>
                <a:schemeClr val="bg1"/>
              </a:solidFill>
            </a:endParaRPr>
          </a:p>
          <a:p>
            <a:pPr marL="609600" indent="-609600">
              <a:buClr>
                <a:schemeClr val="tx1"/>
              </a:buClr>
              <a:buFontTx/>
              <a:buAutoNum type="arabicPeriod"/>
            </a:pPr>
            <a:r>
              <a:rPr lang="es-MX" altLang="es-MX" i="1" dirty="0">
                <a:solidFill>
                  <a:schemeClr val="bg1"/>
                </a:solidFill>
              </a:rPr>
              <a:t>Espatulación </a:t>
            </a:r>
            <a:r>
              <a:rPr lang="es-MX" altLang="es-MX" dirty="0">
                <a:solidFill>
                  <a:schemeClr val="bg1"/>
                </a:solidFill>
              </a:rPr>
              <a:t>– la porcelana mojada se modela con la espátula .</a:t>
            </a:r>
          </a:p>
          <a:p>
            <a:pPr marL="609600" indent="-609600">
              <a:buClr>
                <a:schemeClr val="tx1"/>
              </a:buClr>
              <a:buFontTx/>
              <a:buAutoNum type="arabicPeriod"/>
            </a:pPr>
            <a:endParaRPr lang="es-MX" altLang="es-MX" i="1" dirty="0">
              <a:solidFill>
                <a:schemeClr val="bg1"/>
              </a:solidFill>
            </a:endParaRPr>
          </a:p>
          <a:p>
            <a:pPr marL="609600" indent="-609600">
              <a:buClr>
                <a:schemeClr val="tx1"/>
              </a:buClr>
              <a:buFontTx/>
              <a:buAutoNum type="arabicPeriod"/>
            </a:pPr>
            <a:r>
              <a:rPr lang="es-MX" altLang="es-MX" i="1" dirty="0">
                <a:solidFill>
                  <a:schemeClr val="bg1"/>
                </a:solidFill>
              </a:rPr>
              <a:t>Pincelado</a:t>
            </a:r>
            <a:r>
              <a:rPr lang="es-MX" altLang="es-MX" dirty="0">
                <a:solidFill>
                  <a:schemeClr val="bg1"/>
                </a:solidFill>
              </a:rPr>
              <a:t> – el polvo seco se adiciona mediante un pincel  al polvo húmedo ya colocado para que absorba el excedente de agua.</a:t>
            </a:r>
          </a:p>
          <a:p>
            <a:pPr marL="609600" indent="-609600"/>
            <a:endParaRPr lang="es-MX" altLang="es-MX" dirty="0">
              <a:solidFill>
                <a:schemeClr val="bg1"/>
              </a:solidFill>
            </a:endParaRPr>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29548728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contenido 1"/>
          <p:cNvPicPr>
            <a:picLocks noGrp="1" noChangeAspect="1"/>
          </p:cNvPicPr>
          <p:nvPr>
            <p:ph idx="1"/>
          </p:nvPr>
        </p:nvPicPr>
        <p:blipFill>
          <a:blip r:embed="rId3"/>
          <a:stretch>
            <a:fillRect/>
          </a:stretch>
        </p:blipFill>
        <p:spPr>
          <a:xfrm>
            <a:off x="3136859" y="200069"/>
            <a:ext cx="5588509" cy="4195762"/>
          </a:xfrm>
          <a:prstGeom prst="rect">
            <a:avLst/>
          </a:prstGeom>
        </p:spPr>
      </p:pic>
      <p:pic>
        <p:nvPicPr>
          <p:cNvPr id="14340" name="Picture 4" descr="DSC028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6784" y="4487438"/>
            <a:ext cx="2555875"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6" descr="MESTRA: Set de instrumentos para cerámica  (05050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62382" y="4039763"/>
            <a:ext cx="2362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768547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4294967295"/>
          </p:nvPr>
        </p:nvSpPr>
        <p:spPr>
          <a:xfrm>
            <a:off x="1219201" y="642938"/>
            <a:ext cx="10496551" cy="5713412"/>
          </a:xfrm>
          <a:prstGeom prst="rect">
            <a:avLst/>
          </a:prstGeom>
        </p:spPr>
        <p:txBody>
          <a:bodyPr>
            <a:normAutofit lnSpcReduction="10000"/>
          </a:bodyPr>
          <a:lstStyle/>
          <a:p>
            <a:pPr eaLnBrk="1" hangingPunct="1">
              <a:buFont typeface="Wingdings" pitchFamily="2" charset="2"/>
              <a:buNone/>
            </a:pPr>
            <a:r>
              <a:rPr lang="es-MX" sz="2800" b="1" dirty="0" smtClean="0">
                <a:solidFill>
                  <a:schemeClr val="bg1"/>
                </a:solidFill>
              </a:rPr>
              <a:t>CLAVE:</a:t>
            </a:r>
            <a:endParaRPr lang="es-ES" sz="2800" dirty="0" smtClean="0">
              <a:solidFill>
                <a:schemeClr val="bg1"/>
              </a:solidFill>
            </a:endParaRPr>
          </a:p>
          <a:p>
            <a:pPr eaLnBrk="1" hangingPunct="1">
              <a:buFont typeface="Wingdings" pitchFamily="2" charset="2"/>
              <a:buNone/>
            </a:pPr>
            <a:r>
              <a:rPr lang="es-ES" sz="2800" dirty="0" smtClean="0">
                <a:solidFill>
                  <a:schemeClr val="bg1"/>
                </a:solidFill>
              </a:rPr>
              <a:t>L40007</a:t>
            </a:r>
          </a:p>
          <a:p>
            <a:pPr eaLnBrk="1" hangingPunct="1">
              <a:buFont typeface="Wingdings" pitchFamily="2" charset="2"/>
              <a:buNone/>
            </a:pPr>
            <a:endParaRPr lang="es-ES" sz="2800" dirty="0" smtClean="0">
              <a:solidFill>
                <a:schemeClr val="bg1"/>
              </a:solidFill>
            </a:endParaRPr>
          </a:p>
          <a:p>
            <a:pPr eaLnBrk="1" hangingPunct="1">
              <a:buFont typeface="Wingdings" pitchFamily="2" charset="2"/>
              <a:buNone/>
            </a:pPr>
            <a:r>
              <a:rPr lang="es-MX" sz="2800" b="1" dirty="0" smtClean="0">
                <a:solidFill>
                  <a:schemeClr val="bg1"/>
                </a:solidFill>
              </a:rPr>
              <a:t>TIPO DE UNIDAD DE APRENDIZAJE:</a:t>
            </a:r>
            <a:endParaRPr lang="es-ES" sz="2800" dirty="0" smtClean="0">
              <a:solidFill>
                <a:schemeClr val="bg1"/>
              </a:solidFill>
            </a:endParaRPr>
          </a:p>
          <a:p>
            <a:pPr eaLnBrk="1" hangingPunct="1">
              <a:buFont typeface="Wingdings" pitchFamily="2" charset="2"/>
              <a:buNone/>
            </a:pPr>
            <a:r>
              <a:rPr lang="es-ES" sz="2800" dirty="0" smtClean="0">
                <a:solidFill>
                  <a:schemeClr val="bg1"/>
                </a:solidFill>
              </a:rPr>
              <a:t>TEÓRICO- PRACTICO</a:t>
            </a:r>
          </a:p>
          <a:p>
            <a:pPr eaLnBrk="1" hangingPunct="1">
              <a:buFont typeface="Wingdings" pitchFamily="2" charset="2"/>
              <a:buNone/>
            </a:pPr>
            <a:endParaRPr lang="es-ES" sz="2800" dirty="0" smtClean="0">
              <a:solidFill>
                <a:schemeClr val="bg1"/>
              </a:solidFill>
            </a:endParaRPr>
          </a:p>
          <a:p>
            <a:pPr eaLnBrk="1" hangingPunct="1">
              <a:buFont typeface="Wingdings" pitchFamily="2" charset="2"/>
              <a:buNone/>
            </a:pPr>
            <a:r>
              <a:rPr lang="es-ES" sz="2800" b="1" dirty="0" smtClean="0">
                <a:solidFill>
                  <a:schemeClr val="bg1"/>
                </a:solidFill>
              </a:rPr>
              <a:t>CARÁCTER DE LA UNIDAD DE APRENDIZAJE:</a:t>
            </a:r>
            <a:endParaRPr lang="es-ES" sz="2800" dirty="0" smtClean="0">
              <a:solidFill>
                <a:schemeClr val="bg1"/>
              </a:solidFill>
            </a:endParaRPr>
          </a:p>
          <a:p>
            <a:pPr eaLnBrk="1" hangingPunct="1">
              <a:buFont typeface="Wingdings" pitchFamily="2" charset="2"/>
              <a:buNone/>
            </a:pPr>
            <a:r>
              <a:rPr lang="es-ES" sz="2800" dirty="0" smtClean="0">
                <a:solidFill>
                  <a:schemeClr val="bg1"/>
                </a:solidFill>
              </a:rPr>
              <a:t>OBLIGATORIO</a:t>
            </a:r>
          </a:p>
          <a:p>
            <a:pPr eaLnBrk="1" hangingPunct="1">
              <a:buFont typeface="Wingdings" pitchFamily="2" charset="2"/>
              <a:buNone/>
            </a:pPr>
            <a:endParaRPr lang="es-ES" sz="2800" dirty="0" smtClean="0">
              <a:solidFill>
                <a:schemeClr val="bg1"/>
              </a:solidFill>
            </a:endParaRPr>
          </a:p>
          <a:p>
            <a:pPr eaLnBrk="1" hangingPunct="1">
              <a:buFont typeface="Wingdings" pitchFamily="2" charset="2"/>
              <a:buNone/>
            </a:pPr>
            <a:r>
              <a:rPr lang="es-ES" sz="2800" b="1" dirty="0" smtClean="0">
                <a:solidFill>
                  <a:schemeClr val="bg1"/>
                </a:solidFill>
              </a:rPr>
              <a:t>MODALIDAD:</a:t>
            </a:r>
            <a:endParaRPr lang="es-ES" sz="2800" dirty="0" smtClean="0">
              <a:solidFill>
                <a:schemeClr val="bg1"/>
              </a:solidFill>
            </a:endParaRPr>
          </a:p>
          <a:p>
            <a:pPr eaLnBrk="1" hangingPunct="1">
              <a:buFont typeface="Wingdings" pitchFamily="2" charset="2"/>
              <a:buNone/>
            </a:pPr>
            <a:r>
              <a:rPr lang="es-ES" sz="2800" dirty="0" smtClean="0">
                <a:solidFill>
                  <a:schemeClr val="bg1"/>
                </a:solidFill>
              </a:rPr>
              <a:t>PRESENCIAL</a:t>
            </a:r>
          </a:p>
          <a:p>
            <a:pPr eaLnBrk="1" hangingPunct="1">
              <a:buFont typeface="Wingdings" pitchFamily="2" charset="2"/>
              <a:buNone/>
            </a:pPr>
            <a:endParaRPr lang="es-ES" sz="2800" dirty="0" smtClean="0">
              <a:solidFill>
                <a:schemeClr val="bg1"/>
              </a:solidFill>
            </a:endParaRPr>
          </a:p>
          <a:p>
            <a:pPr eaLnBrk="1" hangingPunct="1">
              <a:buFont typeface="Wingdings" pitchFamily="2" charset="2"/>
              <a:buNone/>
            </a:pPr>
            <a:endParaRPr lang="es-ES" sz="2800" dirty="0" smtClean="0">
              <a:solidFill>
                <a:schemeClr val="bg1"/>
              </a:solidFill>
            </a:endParaRPr>
          </a:p>
          <a:p>
            <a:pPr eaLnBrk="1" hangingPunct="1">
              <a:buFont typeface="Wingdings" pitchFamily="2" charset="2"/>
              <a:buNone/>
            </a:pPr>
            <a:endParaRPr lang="es-ES" sz="2800" dirty="0" smtClean="0">
              <a:solidFill>
                <a:schemeClr val="bg1"/>
              </a:solidFill>
            </a:endParaRPr>
          </a:p>
          <a:p>
            <a:pPr eaLnBrk="1" hangingPunct="1"/>
            <a:endParaRPr lang="es-ES" sz="2800" dirty="0" smtClean="0">
              <a:solidFill>
                <a:schemeClr val="bg1"/>
              </a:solidFill>
            </a:endParaRPr>
          </a:p>
        </p:txBody>
      </p:sp>
      <p:sp>
        <p:nvSpPr>
          <p:cNvPr id="4" name="3 Marcador de número de diapositiva"/>
          <p:cNvSpPr>
            <a:spLocks noGrp="1"/>
          </p:cNvSpPr>
          <p:nvPr>
            <p:ph type="sldNum" sz="quarter" idx="12"/>
          </p:nvPr>
        </p:nvSpPr>
        <p:spPr/>
        <p:txBody>
          <a:bodyPr/>
          <a:lstStyle/>
          <a:p>
            <a:pPr>
              <a:defRPr/>
            </a:pPr>
            <a:fld id="{2E01E00E-843E-4AC0-A1B7-70ADF8B3B667}" type="slidenum">
              <a:rPr lang="es-ES" smtClean="0"/>
              <a:pPr>
                <a:defRPr/>
              </a:pPr>
              <a:t>3</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29" y="39689"/>
            <a:ext cx="831103"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5133" y="39689"/>
            <a:ext cx="769540"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24272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a:p>
        </p:txBody>
      </p:sp>
      <p:pic>
        <p:nvPicPr>
          <p:cNvPr id="5" name="Imagen 4"/>
          <p:cNvPicPr>
            <a:picLocks noChangeAspect="1"/>
          </p:cNvPicPr>
          <p:nvPr/>
        </p:nvPicPr>
        <p:blipFill>
          <a:blip r:embed="rId3"/>
          <a:stretch>
            <a:fillRect/>
          </a:stretch>
        </p:blipFill>
        <p:spPr>
          <a:xfrm>
            <a:off x="191839" y="1152983"/>
            <a:ext cx="10769485" cy="5643036"/>
          </a:xfrm>
          <a:prstGeom prst="rect">
            <a:avLst/>
          </a:prstGeom>
        </p:spPr>
      </p:pic>
      <p:pic>
        <p:nvPicPr>
          <p:cNvPr id="6" name="Imagen 5"/>
          <p:cNvPicPr>
            <a:picLocks noChangeAspect="1"/>
          </p:cNvPicPr>
          <p:nvPr/>
        </p:nvPicPr>
        <p:blipFill>
          <a:blip r:embed="rId4"/>
          <a:stretch>
            <a:fillRect/>
          </a:stretch>
        </p:blipFill>
        <p:spPr>
          <a:xfrm>
            <a:off x="7546476" y="161013"/>
            <a:ext cx="2410750" cy="1350020"/>
          </a:xfrm>
          <a:prstGeom prst="rect">
            <a:avLst/>
          </a:prstGeom>
        </p:spPr>
      </p:pic>
      <p:pic>
        <p:nvPicPr>
          <p:cNvPr id="7"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23270017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59408" y="465172"/>
            <a:ext cx="9404723" cy="1400530"/>
          </a:xfrm>
        </p:spPr>
        <p:txBody>
          <a:bodyPr/>
          <a:lstStyle/>
          <a:p>
            <a:pPr eaLnBrk="1" hangingPunct="1"/>
            <a:r>
              <a:rPr lang="es-MX" altLang="es-MX" b="1" dirty="0" smtClean="0">
                <a:solidFill>
                  <a:schemeClr val="bg1">
                    <a:lumMod val="65000"/>
                    <a:lumOff val="35000"/>
                  </a:schemeClr>
                </a:solidFill>
              </a:rPr>
              <a:t>Sinterización de la porcelana</a:t>
            </a:r>
            <a:endParaRPr lang="es-MX" altLang="es-MX" dirty="0" smtClean="0">
              <a:solidFill>
                <a:schemeClr val="bg1">
                  <a:lumMod val="65000"/>
                  <a:lumOff val="35000"/>
                </a:schemeClr>
              </a:solidFill>
            </a:endParaRPr>
          </a:p>
        </p:txBody>
      </p:sp>
      <p:sp>
        <p:nvSpPr>
          <p:cNvPr id="15363" name="Rectangle 3"/>
          <p:cNvSpPr>
            <a:spLocks noGrp="1" noChangeArrowheads="1"/>
          </p:cNvSpPr>
          <p:nvPr>
            <p:ph idx="1"/>
          </p:nvPr>
        </p:nvSpPr>
        <p:spPr>
          <a:xfrm>
            <a:off x="534902" y="1723405"/>
            <a:ext cx="8946541" cy="4195481"/>
          </a:xfrm>
        </p:spPr>
        <p:txBody>
          <a:bodyPr/>
          <a:lstStyle/>
          <a:p>
            <a:pPr eaLnBrk="1" hangingPunct="1">
              <a:lnSpc>
                <a:spcPct val="90000"/>
              </a:lnSpc>
            </a:pPr>
            <a:r>
              <a:rPr lang="es-MX" altLang="es-MX" sz="2400" dirty="0">
                <a:solidFill>
                  <a:schemeClr val="bg1"/>
                </a:solidFill>
              </a:rPr>
              <a:t>Sinterización de fase líquida: proceso por el cual las partículas coalecen, controlado por difusión entre las partículas a una temperatura lo suficientemente alta como para formar un sólido denso.</a:t>
            </a:r>
          </a:p>
          <a:p>
            <a:pPr eaLnBrk="1" hangingPunct="1">
              <a:lnSpc>
                <a:spcPct val="90000"/>
              </a:lnSpc>
            </a:pPr>
            <a:endParaRPr lang="es-MX" altLang="es-MX" sz="2400" dirty="0">
              <a:solidFill>
                <a:schemeClr val="bg1"/>
              </a:solidFill>
            </a:endParaRPr>
          </a:p>
          <a:p>
            <a:pPr eaLnBrk="1" hangingPunct="1">
              <a:lnSpc>
                <a:spcPct val="90000"/>
              </a:lnSpc>
            </a:pPr>
            <a:r>
              <a:rPr lang="es-MX" altLang="es-MX" sz="2400" dirty="0">
                <a:solidFill>
                  <a:schemeClr val="bg1"/>
                </a:solidFill>
              </a:rPr>
              <a:t>Las reacciones termoquímicas se completan durante la fabricación de la porcelana de modo que durante el proceso de cocción lo único que se produce es la sinterización (objetivo de la cocción) es decir, las partículas del polvo se unen entre sí para formar la prótesis.</a:t>
            </a:r>
          </a:p>
        </p:txBody>
      </p:sp>
      <p:pic>
        <p:nvPicPr>
          <p:cNvPr id="4"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25809571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000375" y="214314"/>
            <a:ext cx="7467600" cy="1462087"/>
          </a:xfrm>
        </p:spPr>
        <p:txBody>
          <a:bodyPr/>
          <a:lstStyle/>
          <a:p>
            <a:pPr eaLnBrk="1" hangingPunct="1"/>
            <a:r>
              <a:rPr lang="es-MX" altLang="es-MX" b="1" dirty="0" smtClean="0">
                <a:solidFill>
                  <a:schemeClr val="bg1">
                    <a:lumMod val="65000"/>
                    <a:lumOff val="35000"/>
                  </a:schemeClr>
                </a:solidFill>
              </a:rPr>
              <a:t>Modificadores de Vidrio</a:t>
            </a:r>
          </a:p>
        </p:txBody>
      </p:sp>
      <p:sp>
        <p:nvSpPr>
          <p:cNvPr id="16387" name="Rectangle 3"/>
          <p:cNvSpPr>
            <a:spLocks noGrp="1" noChangeArrowheads="1"/>
          </p:cNvSpPr>
          <p:nvPr>
            <p:ph idx="1"/>
          </p:nvPr>
        </p:nvSpPr>
        <p:spPr/>
        <p:txBody>
          <a:bodyPr/>
          <a:lstStyle/>
          <a:p>
            <a:pPr eaLnBrk="1" hangingPunct="1">
              <a:buFont typeface="Wingdings" panose="05000000000000000000" pitchFamily="2" charset="2"/>
              <a:buNone/>
            </a:pPr>
            <a:r>
              <a:rPr lang="es-MX" altLang="es-MX" dirty="0">
                <a:solidFill>
                  <a:schemeClr val="bg1"/>
                </a:solidFill>
              </a:rPr>
              <a:t>Se emplean para obtener porcelanas dentales con diferentes temperaturas de cocción:</a:t>
            </a:r>
          </a:p>
          <a:p>
            <a:pPr eaLnBrk="1" hangingPunct="1"/>
            <a:r>
              <a:rPr lang="es-MX" altLang="es-MX" dirty="0">
                <a:solidFill>
                  <a:schemeClr val="bg1"/>
                </a:solidFill>
              </a:rPr>
              <a:t>Fusión Alta – 1300°C</a:t>
            </a:r>
          </a:p>
          <a:p>
            <a:pPr eaLnBrk="1" hangingPunct="1"/>
            <a:r>
              <a:rPr lang="es-MX" altLang="es-MX" dirty="0">
                <a:solidFill>
                  <a:schemeClr val="bg1"/>
                </a:solidFill>
              </a:rPr>
              <a:t>Fusión Media - 1101-1300°C</a:t>
            </a:r>
          </a:p>
          <a:p>
            <a:pPr eaLnBrk="1" hangingPunct="1"/>
            <a:r>
              <a:rPr lang="es-MX" altLang="es-MX" dirty="0">
                <a:solidFill>
                  <a:schemeClr val="bg1"/>
                </a:solidFill>
              </a:rPr>
              <a:t>Fusión Baja – 850-1100°C </a:t>
            </a:r>
          </a:p>
          <a:p>
            <a:pPr eaLnBrk="1" hangingPunct="1"/>
            <a:r>
              <a:rPr lang="es-MX" altLang="es-MX" dirty="0">
                <a:solidFill>
                  <a:schemeClr val="bg1"/>
                </a:solidFill>
              </a:rPr>
              <a:t>Fusión </a:t>
            </a:r>
            <a:r>
              <a:rPr lang="es-MX" altLang="es-MX" dirty="0" err="1">
                <a:solidFill>
                  <a:schemeClr val="bg1"/>
                </a:solidFill>
              </a:rPr>
              <a:t>Ultrabaja</a:t>
            </a:r>
            <a:r>
              <a:rPr lang="es-MX" altLang="es-MX" dirty="0">
                <a:solidFill>
                  <a:schemeClr val="bg1"/>
                </a:solidFill>
              </a:rPr>
              <a:t>  - se emplean con aleaciones de titanio, muestran valores bajos en el desgaste de los dientes antagonistas.</a:t>
            </a:r>
          </a:p>
        </p:txBody>
      </p:sp>
      <p:sp>
        <p:nvSpPr>
          <p:cNvPr id="16388" name="Rectangle 4"/>
          <p:cNvSpPr>
            <a:spLocks noChangeArrowheads="1"/>
          </p:cNvSpPr>
          <p:nvPr/>
        </p:nvSpPr>
        <p:spPr bwMode="auto">
          <a:xfrm>
            <a:off x="7931150" y="3213101"/>
            <a:ext cx="2736850" cy="7921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2400"/>
              <a:t>son usadas para</a:t>
            </a:r>
          </a:p>
          <a:p>
            <a:pPr algn="ctr" eaLnBrk="1" hangingPunct="1"/>
            <a:r>
              <a:rPr lang="es-MX" altLang="es-MX" sz="2400"/>
              <a:t> fabricar dentaduras.</a:t>
            </a:r>
          </a:p>
        </p:txBody>
      </p:sp>
      <p:sp>
        <p:nvSpPr>
          <p:cNvPr id="16389" name="AutoShape 5"/>
          <p:cNvSpPr>
            <a:spLocks/>
          </p:cNvSpPr>
          <p:nvPr/>
        </p:nvSpPr>
        <p:spPr bwMode="auto">
          <a:xfrm>
            <a:off x="6311901" y="2420938"/>
            <a:ext cx="720725" cy="576262"/>
          </a:xfrm>
          <a:prstGeom prst="rightBrace">
            <a:avLst>
              <a:gd name="adj1" fmla="val 8333"/>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s-MX" altLang="es-MX"/>
          </a:p>
        </p:txBody>
      </p:sp>
      <p:sp>
        <p:nvSpPr>
          <p:cNvPr id="16390" name="Rectangle 6"/>
          <p:cNvSpPr>
            <a:spLocks noChangeArrowheads="1"/>
          </p:cNvSpPr>
          <p:nvPr/>
        </p:nvSpPr>
        <p:spPr bwMode="auto">
          <a:xfrm>
            <a:off x="5880101" y="5849938"/>
            <a:ext cx="4105275" cy="10080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a:t>Para la confección </a:t>
            </a:r>
          </a:p>
          <a:p>
            <a:pPr algn="ctr" eaLnBrk="1" hangingPunct="1"/>
            <a:r>
              <a:rPr lang="es-MX" altLang="es-MX"/>
              <a:t>de corona </a:t>
            </a:r>
          </a:p>
          <a:p>
            <a:pPr algn="ctr" eaLnBrk="1" hangingPunct="1"/>
            <a:r>
              <a:rPr lang="es-MX" altLang="es-MX"/>
              <a:t>y puentes o como núcleo</a:t>
            </a:r>
          </a:p>
        </p:txBody>
      </p:sp>
      <p:pic>
        <p:nvPicPr>
          <p:cNvPr id="7"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34951021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855913" y="274639"/>
            <a:ext cx="7561262" cy="1144587"/>
          </a:xfrm>
        </p:spPr>
        <p:txBody>
          <a:bodyPr/>
          <a:lstStyle/>
          <a:p>
            <a:pPr eaLnBrk="1" hangingPunct="1"/>
            <a:r>
              <a:rPr lang="es-MX" altLang="es-MX" dirty="0" smtClean="0">
                <a:solidFill>
                  <a:schemeClr val="bg1">
                    <a:lumMod val="65000"/>
                    <a:lumOff val="35000"/>
                  </a:schemeClr>
                </a:solidFill>
              </a:rPr>
              <a:t>Porcelanas de recubrimiento:</a:t>
            </a:r>
          </a:p>
        </p:txBody>
      </p:sp>
      <p:sp>
        <p:nvSpPr>
          <p:cNvPr id="17411" name="Rectangle 3"/>
          <p:cNvSpPr>
            <a:spLocks noGrp="1" noChangeArrowheads="1"/>
          </p:cNvSpPr>
          <p:nvPr>
            <p:ph idx="1"/>
          </p:nvPr>
        </p:nvSpPr>
        <p:spPr>
          <a:xfrm>
            <a:off x="2351088" y="1341438"/>
            <a:ext cx="7772400" cy="3681412"/>
          </a:xfrm>
        </p:spPr>
        <p:txBody>
          <a:bodyPr/>
          <a:lstStyle/>
          <a:p>
            <a:pPr eaLnBrk="1" hangingPunct="1">
              <a:buFont typeface="Wingdings" panose="05000000000000000000" pitchFamily="2" charset="2"/>
              <a:buNone/>
            </a:pPr>
            <a:endParaRPr lang="es-MX" altLang="es-MX" smtClean="0">
              <a:solidFill>
                <a:schemeClr val="bg1"/>
              </a:solidFill>
            </a:endParaRPr>
          </a:p>
          <a:p>
            <a:pPr eaLnBrk="1" hangingPunct="1"/>
            <a:r>
              <a:rPr lang="es-MX" altLang="es-MX" smtClean="0">
                <a:solidFill>
                  <a:schemeClr val="bg1"/>
                </a:solidFill>
              </a:rPr>
              <a:t>Porcelanas de fusión ultrabaja (porcelanas vidrios)</a:t>
            </a:r>
          </a:p>
          <a:p>
            <a:pPr eaLnBrk="1" hangingPunct="1"/>
            <a:r>
              <a:rPr lang="es-MX" altLang="es-MX" smtClean="0">
                <a:solidFill>
                  <a:schemeClr val="bg1"/>
                </a:solidFill>
              </a:rPr>
              <a:t> Coloreadas</a:t>
            </a:r>
          </a:p>
          <a:p>
            <a:pPr eaLnBrk="1" hangingPunct="1"/>
            <a:r>
              <a:rPr lang="es-MX" altLang="es-MX" smtClean="0">
                <a:solidFill>
                  <a:schemeClr val="bg1"/>
                </a:solidFill>
              </a:rPr>
              <a:t>Glaseadas (autoglaseado o glaseado añadido)</a:t>
            </a:r>
          </a:p>
          <a:p>
            <a:pPr eaLnBrk="1" hangingPunct="1"/>
            <a:endParaRPr lang="es-MX" altLang="es-MX" smtClean="0">
              <a:solidFill>
                <a:schemeClr val="bg1"/>
              </a:solidFill>
            </a:endParaRPr>
          </a:p>
        </p:txBody>
      </p:sp>
      <p:pic>
        <p:nvPicPr>
          <p:cNvPr id="17412" name="Picture 4" descr="DSC028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5596" y="3048689"/>
            <a:ext cx="4758037" cy="3578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4"/>
          <a:stretch>
            <a:fillRect/>
          </a:stretch>
        </p:blipFill>
        <p:spPr>
          <a:xfrm>
            <a:off x="1432656" y="3048689"/>
            <a:ext cx="3932795" cy="3644100"/>
          </a:xfrm>
          <a:prstGeom prst="rect">
            <a:avLst/>
          </a:prstGeom>
        </p:spPr>
      </p:pic>
      <p:pic>
        <p:nvPicPr>
          <p:cNvPr id="6"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8083708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66147" y="491355"/>
            <a:ext cx="9404723" cy="1400530"/>
          </a:xfrm>
        </p:spPr>
        <p:txBody>
          <a:bodyPr/>
          <a:lstStyle/>
          <a:p>
            <a:r>
              <a:rPr lang="es-MX" dirty="0" smtClean="0">
                <a:solidFill>
                  <a:schemeClr val="bg1">
                    <a:lumMod val="65000"/>
                    <a:lumOff val="35000"/>
                  </a:schemeClr>
                </a:solidFill>
              </a:rPr>
              <a:t>Capas cerámicas</a:t>
            </a:r>
            <a:endParaRPr lang="es-MX" dirty="0">
              <a:solidFill>
                <a:schemeClr val="bg1">
                  <a:lumMod val="65000"/>
                  <a:lumOff val="35000"/>
                </a:schemeClr>
              </a:solidFill>
            </a:endParaRPr>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36092" y="2052638"/>
            <a:ext cx="8281591" cy="4195762"/>
          </a:xfrm>
        </p:spPr>
      </p:pic>
      <p:pic>
        <p:nvPicPr>
          <p:cNvPr id="5" name="Imagen 4"/>
          <p:cNvPicPr>
            <a:picLocks noChangeAspect="1"/>
          </p:cNvPicPr>
          <p:nvPr/>
        </p:nvPicPr>
        <p:blipFill>
          <a:blip r:embed="rId4"/>
          <a:stretch>
            <a:fillRect/>
          </a:stretch>
        </p:blipFill>
        <p:spPr>
          <a:xfrm>
            <a:off x="8667864" y="1934364"/>
            <a:ext cx="2572667" cy="4432310"/>
          </a:xfrm>
          <a:prstGeom prst="rect">
            <a:avLst/>
          </a:prstGeom>
        </p:spPr>
      </p:pic>
      <p:pic>
        <p:nvPicPr>
          <p:cNvPr id="6" name="4 Image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42638095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66147" y="428102"/>
            <a:ext cx="9404723" cy="1400530"/>
          </a:xfrm>
        </p:spPr>
        <p:txBody>
          <a:bodyPr/>
          <a:lstStyle/>
          <a:p>
            <a:r>
              <a:rPr lang="es-MX" dirty="0" smtClean="0">
                <a:solidFill>
                  <a:schemeClr val="bg1">
                    <a:lumMod val="65000"/>
                    <a:lumOff val="35000"/>
                  </a:schemeClr>
                </a:solidFill>
              </a:rPr>
              <a:t>Usos de la cerámica dental</a:t>
            </a:r>
            <a:endParaRPr lang="es-MX" dirty="0">
              <a:solidFill>
                <a:schemeClr val="bg1">
                  <a:lumMod val="65000"/>
                  <a:lumOff val="35000"/>
                </a:schemeClr>
              </a:solidFill>
            </a:endParaRPr>
          </a:p>
        </p:txBody>
      </p:sp>
      <p:pic>
        <p:nvPicPr>
          <p:cNvPr id="6" name="Imagen 5"/>
          <p:cNvPicPr>
            <a:picLocks noChangeAspect="1"/>
          </p:cNvPicPr>
          <p:nvPr/>
        </p:nvPicPr>
        <p:blipFill>
          <a:blip r:embed="rId3"/>
          <a:stretch>
            <a:fillRect/>
          </a:stretch>
        </p:blipFill>
        <p:spPr>
          <a:xfrm>
            <a:off x="235663" y="1202018"/>
            <a:ext cx="3157182" cy="3157182"/>
          </a:xfrm>
          <a:prstGeom prst="rect">
            <a:avLst/>
          </a:prstGeom>
        </p:spPr>
      </p:pic>
      <p:pic>
        <p:nvPicPr>
          <p:cNvPr id="9" name="Imagen 8"/>
          <p:cNvPicPr>
            <a:picLocks noChangeAspect="1"/>
          </p:cNvPicPr>
          <p:nvPr/>
        </p:nvPicPr>
        <p:blipFill>
          <a:blip r:embed="rId4"/>
          <a:stretch>
            <a:fillRect/>
          </a:stretch>
        </p:blipFill>
        <p:spPr>
          <a:xfrm>
            <a:off x="7841865" y="2827037"/>
            <a:ext cx="2847043" cy="1898029"/>
          </a:xfrm>
          <a:prstGeom prst="rect">
            <a:avLst/>
          </a:prstGeom>
        </p:spPr>
      </p:pic>
      <p:pic>
        <p:nvPicPr>
          <p:cNvPr id="11" name="Imagen 10"/>
          <p:cNvPicPr>
            <a:picLocks noChangeAspect="1"/>
          </p:cNvPicPr>
          <p:nvPr/>
        </p:nvPicPr>
        <p:blipFill>
          <a:blip r:embed="rId5"/>
          <a:stretch>
            <a:fillRect/>
          </a:stretch>
        </p:blipFill>
        <p:spPr>
          <a:xfrm>
            <a:off x="4233616" y="2823103"/>
            <a:ext cx="1987468" cy="1676545"/>
          </a:xfrm>
          <a:prstGeom prst="rect">
            <a:avLst/>
          </a:prstGeom>
        </p:spPr>
      </p:pic>
      <p:pic>
        <p:nvPicPr>
          <p:cNvPr id="12" name="Imagen 11"/>
          <p:cNvPicPr>
            <a:picLocks noChangeAspect="1"/>
          </p:cNvPicPr>
          <p:nvPr/>
        </p:nvPicPr>
        <p:blipFill>
          <a:blip r:embed="rId6"/>
          <a:stretch>
            <a:fillRect/>
          </a:stretch>
        </p:blipFill>
        <p:spPr>
          <a:xfrm>
            <a:off x="147379" y="4499648"/>
            <a:ext cx="3333750" cy="1905000"/>
          </a:xfrm>
          <a:prstGeom prst="rect">
            <a:avLst/>
          </a:prstGeom>
        </p:spPr>
      </p:pic>
      <p:sp>
        <p:nvSpPr>
          <p:cNvPr id="13" name="Marcador de contenido 12"/>
          <p:cNvSpPr>
            <a:spLocks noGrp="1"/>
          </p:cNvSpPr>
          <p:nvPr>
            <p:ph idx="1"/>
          </p:nvPr>
        </p:nvSpPr>
        <p:spPr>
          <a:xfrm>
            <a:off x="4233616" y="4760259"/>
            <a:ext cx="8946541" cy="4195481"/>
          </a:xfrm>
        </p:spPr>
        <p:txBody>
          <a:bodyPr/>
          <a:lstStyle/>
          <a:p>
            <a:r>
              <a:rPr lang="es-MX" dirty="0" smtClean="0">
                <a:solidFill>
                  <a:schemeClr val="bg1">
                    <a:lumMod val="65000"/>
                    <a:lumOff val="35000"/>
                  </a:schemeClr>
                </a:solidFill>
              </a:rPr>
              <a:t>Estuche de cerámicas dentales</a:t>
            </a:r>
          </a:p>
          <a:p>
            <a:r>
              <a:rPr lang="es-MX" dirty="0" smtClean="0">
                <a:solidFill>
                  <a:schemeClr val="bg1">
                    <a:lumMod val="65000"/>
                    <a:lumOff val="35000"/>
                  </a:schemeClr>
                </a:solidFill>
              </a:rPr>
              <a:t>Dientes artificiales de porcelana</a:t>
            </a:r>
          </a:p>
          <a:p>
            <a:r>
              <a:rPr lang="es-MX" dirty="0" err="1" smtClean="0">
                <a:solidFill>
                  <a:schemeClr val="bg1">
                    <a:lumMod val="65000"/>
                    <a:lumOff val="35000"/>
                  </a:schemeClr>
                </a:solidFill>
              </a:rPr>
              <a:t>Brackets</a:t>
            </a:r>
            <a:r>
              <a:rPr lang="es-MX" dirty="0" smtClean="0">
                <a:solidFill>
                  <a:schemeClr val="bg1">
                    <a:lumMod val="65000"/>
                    <a:lumOff val="35000"/>
                  </a:schemeClr>
                </a:solidFill>
              </a:rPr>
              <a:t> de cerámica</a:t>
            </a:r>
          </a:p>
          <a:p>
            <a:r>
              <a:rPr lang="es-MX" dirty="0" smtClean="0">
                <a:solidFill>
                  <a:schemeClr val="bg1">
                    <a:lumMod val="65000"/>
                    <a:lumOff val="35000"/>
                  </a:schemeClr>
                </a:solidFill>
              </a:rPr>
              <a:t>Coronas de prótesis fija de cerámica libre de metal</a:t>
            </a:r>
            <a:endParaRPr lang="es-MX" dirty="0">
              <a:solidFill>
                <a:schemeClr val="bg1">
                  <a:lumMod val="65000"/>
                  <a:lumOff val="35000"/>
                </a:schemeClr>
              </a:solidFill>
            </a:endParaRPr>
          </a:p>
        </p:txBody>
      </p:sp>
      <p:pic>
        <p:nvPicPr>
          <p:cNvPr id="8" name="4 Imagen"/>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5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n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6078763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6306" y="381590"/>
            <a:ext cx="9404723" cy="1400530"/>
          </a:xfrm>
        </p:spPr>
        <p:txBody>
          <a:bodyPr/>
          <a:lstStyle/>
          <a:p>
            <a:r>
              <a:rPr lang="es-MX" dirty="0">
                <a:solidFill>
                  <a:schemeClr val="bg1">
                    <a:lumMod val="65000"/>
                    <a:lumOff val="35000"/>
                  </a:schemeClr>
                </a:solidFill>
              </a:rPr>
              <a:t>Usos de la cerámica dental</a:t>
            </a:r>
            <a:endParaRPr lang="es-MX" dirty="0"/>
          </a:p>
        </p:txBody>
      </p:sp>
      <p:pic>
        <p:nvPicPr>
          <p:cNvPr id="4" name="Marcador de contenido 3"/>
          <p:cNvPicPr>
            <a:picLocks noGrp="1" noChangeAspect="1"/>
          </p:cNvPicPr>
          <p:nvPr>
            <p:ph idx="1"/>
          </p:nvPr>
        </p:nvPicPr>
        <p:blipFill>
          <a:blip r:embed="rId3"/>
          <a:stretch>
            <a:fillRect/>
          </a:stretch>
        </p:blipFill>
        <p:spPr>
          <a:xfrm>
            <a:off x="5918561" y="1923055"/>
            <a:ext cx="4572396" cy="3426249"/>
          </a:xfrm>
          <a:prstGeom prst="rect">
            <a:avLst/>
          </a:prstGeom>
        </p:spPr>
      </p:pic>
      <p:pic>
        <p:nvPicPr>
          <p:cNvPr id="5" name="Imagen 4"/>
          <p:cNvPicPr>
            <a:picLocks noChangeAspect="1"/>
          </p:cNvPicPr>
          <p:nvPr/>
        </p:nvPicPr>
        <p:blipFill>
          <a:blip r:embed="rId4"/>
          <a:stretch>
            <a:fillRect/>
          </a:stretch>
        </p:blipFill>
        <p:spPr>
          <a:xfrm>
            <a:off x="357591" y="4326198"/>
            <a:ext cx="3991987" cy="2250543"/>
          </a:xfrm>
          <a:prstGeom prst="rect">
            <a:avLst/>
          </a:prstGeom>
        </p:spPr>
      </p:pic>
      <p:pic>
        <p:nvPicPr>
          <p:cNvPr id="6" name="Imagen 5"/>
          <p:cNvPicPr>
            <a:picLocks noChangeAspect="1"/>
          </p:cNvPicPr>
          <p:nvPr/>
        </p:nvPicPr>
        <p:blipFill>
          <a:blip r:embed="rId5"/>
          <a:stretch>
            <a:fillRect/>
          </a:stretch>
        </p:blipFill>
        <p:spPr>
          <a:xfrm>
            <a:off x="954372" y="2220176"/>
            <a:ext cx="1999661" cy="2005758"/>
          </a:xfrm>
          <a:prstGeom prst="rect">
            <a:avLst/>
          </a:prstGeom>
        </p:spPr>
      </p:pic>
      <p:pic>
        <p:nvPicPr>
          <p:cNvPr id="7" name="4 Image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21031933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927351" y="214314"/>
            <a:ext cx="7540625" cy="1343025"/>
          </a:xfrm>
        </p:spPr>
        <p:txBody>
          <a:bodyPr/>
          <a:lstStyle/>
          <a:p>
            <a:pPr eaLnBrk="1" hangingPunct="1"/>
            <a:r>
              <a:rPr lang="es-MX" altLang="es-MX" dirty="0" smtClean="0">
                <a:solidFill>
                  <a:schemeClr val="bg1">
                    <a:lumMod val="65000"/>
                    <a:lumOff val="35000"/>
                  </a:schemeClr>
                </a:solidFill>
              </a:rPr>
              <a:t>Métodos de procesado</a:t>
            </a:r>
          </a:p>
        </p:txBody>
      </p:sp>
      <p:sp>
        <p:nvSpPr>
          <p:cNvPr id="18435" name="Rectangle 3"/>
          <p:cNvSpPr>
            <a:spLocks noGrp="1" noChangeArrowheads="1"/>
          </p:cNvSpPr>
          <p:nvPr>
            <p:ph idx="1"/>
          </p:nvPr>
        </p:nvSpPr>
        <p:spPr>
          <a:xfrm>
            <a:off x="2706688" y="2017713"/>
            <a:ext cx="7493000" cy="3859212"/>
          </a:xfrm>
        </p:spPr>
        <p:txBody>
          <a:bodyPr>
            <a:normAutofit fontScale="85000" lnSpcReduction="20000"/>
          </a:bodyPr>
          <a:lstStyle/>
          <a:p>
            <a:pPr eaLnBrk="1" hangingPunct="1">
              <a:lnSpc>
                <a:spcPct val="90000"/>
              </a:lnSpc>
              <a:buFont typeface="Wingdings" panose="05000000000000000000" pitchFamily="2" charset="2"/>
              <a:buNone/>
            </a:pPr>
            <a:endParaRPr lang="es-MX" altLang="es-MX" sz="2400"/>
          </a:p>
          <a:p>
            <a:pPr eaLnBrk="1" hangingPunct="1">
              <a:lnSpc>
                <a:spcPct val="90000"/>
              </a:lnSpc>
            </a:pPr>
            <a:r>
              <a:rPr lang="es-MX" altLang="es-MX" sz="2400">
                <a:solidFill>
                  <a:schemeClr val="bg1"/>
                </a:solidFill>
              </a:rPr>
              <a:t>Metal-cerámica. </a:t>
            </a:r>
          </a:p>
          <a:p>
            <a:pPr eaLnBrk="1" hangingPunct="1">
              <a:lnSpc>
                <a:spcPct val="90000"/>
              </a:lnSpc>
            </a:pPr>
            <a:r>
              <a:rPr lang="es-MX" altLang="es-MX" sz="2400">
                <a:solidFill>
                  <a:schemeClr val="bg1"/>
                </a:solidFill>
              </a:rPr>
              <a:t>Porcelana aluminosa con núcleo de porcelana aluminosa.</a:t>
            </a:r>
          </a:p>
          <a:p>
            <a:pPr eaLnBrk="1" hangingPunct="1">
              <a:lnSpc>
                <a:spcPct val="90000"/>
              </a:lnSpc>
            </a:pPr>
            <a:r>
              <a:rPr lang="es-MX" altLang="es-MX" sz="2400">
                <a:solidFill>
                  <a:schemeClr val="bg1"/>
                </a:solidFill>
              </a:rPr>
              <a:t>Porcelana con núcleo de porcelana de leucita reforzada.</a:t>
            </a:r>
          </a:p>
          <a:p>
            <a:pPr eaLnBrk="1" hangingPunct="1">
              <a:lnSpc>
                <a:spcPct val="90000"/>
              </a:lnSpc>
            </a:pPr>
            <a:r>
              <a:rPr lang="es-MX" altLang="es-MX" sz="2400">
                <a:solidFill>
                  <a:schemeClr val="bg1"/>
                </a:solidFill>
              </a:rPr>
              <a:t>Porcelana de leucita moldeada por presión o inyección. </a:t>
            </a:r>
          </a:p>
          <a:p>
            <a:pPr eaLnBrk="1" hangingPunct="1">
              <a:lnSpc>
                <a:spcPct val="90000"/>
              </a:lnSpc>
            </a:pPr>
            <a:r>
              <a:rPr lang="es-MX" altLang="es-MX" sz="2400">
                <a:solidFill>
                  <a:schemeClr val="bg1"/>
                </a:solidFill>
              </a:rPr>
              <a:t>Vitrocerámica.</a:t>
            </a:r>
          </a:p>
          <a:p>
            <a:pPr eaLnBrk="1" hangingPunct="1">
              <a:lnSpc>
                <a:spcPct val="90000"/>
              </a:lnSpc>
            </a:pPr>
            <a:r>
              <a:rPr lang="es-MX" altLang="es-MX" sz="2400">
                <a:solidFill>
                  <a:schemeClr val="bg1"/>
                </a:solidFill>
              </a:rPr>
              <a:t>Porcelana de aluminio sinterizado.</a:t>
            </a:r>
          </a:p>
          <a:p>
            <a:pPr eaLnBrk="1" hangingPunct="1">
              <a:lnSpc>
                <a:spcPct val="90000"/>
              </a:lnSpc>
            </a:pPr>
            <a:r>
              <a:rPr lang="es-MX" altLang="es-MX" sz="2400">
                <a:solidFill>
                  <a:schemeClr val="bg1"/>
                </a:solidFill>
              </a:rPr>
              <a:t>Porcelana de óxido de aluminio sinterizado.</a:t>
            </a:r>
          </a:p>
          <a:p>
            <a:pPr eaLnBrk="1" hangingPunct="1">
              <a:lnSpc>
                <a:spcPct val="90000"/>
              </a:lnSpc>
            </a:pPr>
            <a:r>
              <a:rPr lang="es-MX" altLang="es-MX" sz="2400">
                <a:solidFill>
                  <a:schemeClr val="bg1"/>
                </a:solidFill>
              </a:rPr>
              <a:t>Vitrocerámica procesada con un cristal colado.</a:t>
            </a:r>
          </a:p>
        </p:txBody>
      </p:sp>
      <p:pic>
        <p:nvPicPr>
          <p:cNvPr id="4" name="4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28659742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191992" y="403537"/>
            <a:ext cx="9404723" cy="1400530"/>
          </a:xfrm>
        </p:spPr>
        <p:txBody>
          <a:bodyPr/>
          <a:lstStyle/>
          <a:p>
            <a:pPr eaLnBrk="1" hangingPunct="1"/>
            <a:r>
              <a:rPr lang="es-MX" altLang="es-MX" dirty="0" smtClean="0">
                <a:solidFill>
                  <a:schemeClr val="bg1"/>
                </a:solidFill>
              </a:rPr>
              <a:t>Corona metal-cerámica</a:t>
            </a:r>
          </a:p>
        </p:txBody>
      </p:sp>
      <p:pic>
        <p:nvPicPr>
          <p:cNvPr id="19459" name="Picture 4" descr="DSC0285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13349" y="1412875"/>
            <a:ext cx="2735263" cy="2051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460" name="Picture 5" descr="DSC028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5823" y="1485652"/>
            <a:ext cx="2593975"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6" descr="DSC0285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1315" y="1412875"/>
            <a:ext cx="2590800"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7" descr="DSC028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62811" y="3925727"/>
            <a:ext cx="2433638"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8" descr="DSC0286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68479" y="3810961"/>
            <a:ext cx="25908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10" descr="horno_con_porcelana"/>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03902" y="3865673"/>
            <a:ext cx="2852738" cy="213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4 Imagen"/>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5 Imagen"/>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n 1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
        <p:nvSpPr>
          <p:cNvPr id="2" name="Flecha derecha 1"/>
          <p:cNvSpPr/>
          <p:nvPr/>
        </p:nvSpPr>
        <p:spPr>
          <a:xfrm>
            <a:off x="3348612" y="2203269"/>
            <a:ext cx="340218" cy="235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derecha 12"/>
          <p:cNvSpPr/>
          <p:nvPr/>
        </p:nvSpPr>
        <p:spPr>
          <a:xfrm>
            <a:off x="9008760" y="2524274"/>
            <a:ext cx="340218" cy="235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Flecha derecha 13"/>
          <p:cNvSpPr/>
          <p:nvPr/>
        </p:nvSpPr>
        <p:spPr>
          <a:xfrm rot="5400000">
            <a:off x="9880725" y="3488496"/>
            <a:ext cx="340218" cy="235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Flecha derecha 14"/>
          <p:cNvSpPr/>
          <p:nvPr/>
        </p:nvSpPr>
        <p:spPr>
          <a:xfrm>
            <a:off x="6434415" y="2495302"/>
            <a:ext cx="340218" cy="235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Flecha derecha 15"/>
          <p:cNvSpPr/>
          <p:nvPr/>
        </p:nvSpPr>
        <p:spPr>
          <a:xfrm rot="10800000">
            <a:off x="7559700" y="4579579"/>
            <a:ext cx="340218" cy="235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Flecha derecha 16"/>
          <p:cNvSpPr/>
          <p:nvPr/>
        </p:nvSpPr>
        <p:spPr>
          <a:xfrm rot="10800000">
            <a:off x="4344436" y="4464861"/>
            <a:ext cx="340218" cy="235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 name="Imagen 2"/>
          <p:cNvPicPr>
            <a:picLocks noChangeAspect="1"/>
          </p:cNvPicPr>
          <p:nvPr/>
        </p:nvPicPr>
        <p:blipFill>
          <a:blip r:embed="rId12"/>
          <a:stretch>
            <a:fillRect/>
          </a:stretch>
        </p:blipFill>
        <p:spPr>
          <a:xfrm>
            <a:off x="6774633" y="1794626"/>
            <a:ext cx="2281291" cy="1283226"/>
          </a:xfrm>
          <a:prstGeom prst="rect">
            <a:avLst/>
          </a:prstGeom>
        </p:spPr>
      </p:pic>
    </p:spTree>
    <p:extLst>
      <p:ext uri="{BB962C8B-B14F-4D97-AF65-F5344CB8AC3E}">
        <p14:creationId xmlns:p14="http://schemas.microsoft.com/office/powerpoint/2010/main" val="9650791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6" descr="DSC028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9288" y="692151"/>
            <a:ext cx="2411412"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7" descr="DSC028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7576" y="692151"/>
            <a:ext cx="2663825" cy="199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8" descr="DSC028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0325" y="692150"/>
            <a:ext cx="25908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9" descr="DSC0284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19289" y="3357563"/>
            <a:ext cx="2700337"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10" descr="DSC0284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1" y="3716338"/>
            <a:ext cx="2843213" cy="213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12" descr="big-es-horno-de-ceramic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59376" y="2997200"/>
            <a:ext cx="169227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4 Imagen"/>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5 Imagen"/>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1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58265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4294967295"/>
          </p:nvPr>
        </p:nvSpPr>
        <p:spPr>
          <a:xfrm>
            <a:off x="609600" y="1600201"/>
            <a:ext cx="10972800" cy="4525963"/>
          </a:xfrm>
          <a:prstGeom prst="rect">
            <a:avLst/>
          </a:prstGeom>
        </p:spPr>
        <p:txBody>
          <a:bodyPr/>
          <a:lstStyle/>
          <a:p>
            <a:pPr eaLnBrk="1" hangingPunct="1">
              <a:buFont typeface="Wingdings" pitchFamily="2" charset="2"/>
              <a:buNone/>
            </a:pPr>
            <a:r>
              <a:rPr lang="es-MX" sz="2800" b="1" dirty="0" smtClean="0">
                <a:solidFill>
                  <a:schemeClr val="bg1"/>
                </a:solidFill>
              </a:rPr>
              <a:t>Prerrequisitos  (Temas Aprendidos):</a:t>
            </a:r>
            <a:endParaRPr lang="es-ES" sz="2800" dirty="0" smtClean="0">
              <a:solidFill>
                <a:schemeClr val="bg1"/>
              </a:solidFill>
            </a:endParaRPr>
          </a:p>
          <a:p>
            <a:pPr eaLnBrk="1" hangingPunct="1"/>
            <a:r>
              <a:rPr lang="es-ES" sz="2800" dirty="0" smtClean="0">
                <a:solidFill>
                  <a:schemeClr val="bg1"/>
                </a:solidFill>
              </a:rPr>
              <a:t>Fundamentos de física, química y biológicas</a:t>
            </a:r>
          </a:p>
          <a:p>
            <a:pPr eaLnBrk="1" hangingPunct="1"/>
            <a:endParaRPr lang="es-ES" sz="2800" b="1" dirty="0" smtClean="0">
              <a:solidFill>
                <a:schemeClr val="bg1"/>
              </a:solidFill>
            </a:endParaRPr>
          </a:p>
          <a:p>
            <a:pPr eaLnBrk="1" hangingPunct="1">
              <a:buFont typeface="Wingdings" pitchFamily="2" charset="2"/>
              <a:buNone/>
            </a:pPr>
            <a:r>
              <a:rPr lang="es-ES" sz="2800" b="1" dirty="0" smtClean="0">
                <a:solidFill>
                  <a:schemeClr val="bg1"/>
                </a:solidFill>
              </a:rPr>
              <a:t>Unidad(es) de Aprendizaje Consecuente (Seriadas y Recomendadas): </a:t>
            </a:r>
            <a:endParaRPr lang="es-ES" sz="2800" dirty="0" smtClean="0">
              <a:solidFill>
                <a:schemeClr val="bg1"/>
              </a:solidFill>
            </a:endParaRPr>
          </a:p>
          <a:p>
            <a:pPr eaLnBrk="1" hangingPunct="1"/>
            <a:r>
              <a:rPr lang="es-ES" sz="2800" dirty="0" smtClean="0">
                <a:solidFill>
                  <a:schemeClr val="bg1"/>
                </a:solidFill>
              </a:rPr>
              <a:t>Operatoria preclínica I</a:t>
            </a:r>
          </a:p>
        </p:txBody>
      </p:sp>
      <p:sp>
        <p:nvSpPr>
          <p:cNvPr id="4" name="3 Marcador de número de diapositiva"/>
          <p:cNvSpPr>
            <a:spLocks noGrp="1"/>
          </p:cNvSpPr>
          <p:nvPr>
            <p:ph type="sldNum" sz="quarter" idx="12"/>
          </p:nvPr>
        </p:nvSpPr>
        <p:spPr/>
        <p:txBody>
          <a:bodyPr/>
          <a:lstStyle/>
          <a:p>
            <a:pPr>
              <a:defRPr/>
            </a:pPr>
            <a:fld id="{C2CF8162-4F5E-4C55-8A1B-2FAB2925A92F}" type="slidenum">
              <a:rPr lang="es-ES" smtClean="0"/>
              <a:pPr>
                <a:defRPr/>
              </a:pPr>
              <a:t>4</a:t>
            </a:fld>
            <a:endParaRPr lang="es-ES"/>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29" y="39689"/>
            <a:ext cx="831103"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5133" y="39689"/>
            <a:ext cx="769540"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2422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solidFill>
                  <a:schemeClr val="bg1">
                    <a:lumMod val="65000"/>
                    <a:lumOff val="35000"/>
                  </a:schemeClr>
                </a:solidFill>
              </a:rPr>
              <a:t>Brackets</a:t>
            </a:r>
            <a:r>
              <a:rPr lang="es-MX" dirty="0" smtClean="0">
                <a:solidFill>
                  <a:schemeClr val="bg1">
                    <a:lumMod val="65000"/>
                    <a:lumOff val="35000"/>
                  </a:schemeClr>
                </a:solidFill>
              </a:rPr>
              <a:t> de cerámica</a:t>
            </a:r>
            <a:br>
              <a:rPr lang="es-MX" dirty="0" smtClean="0">
                <a:solidFill>
                  <a:schemeClr val="bg1">
                    <a:lumMod val="65000"/>
                    <a:lumOff val="35000"/>
                  </a:schemeClr>
                </a:solidFill>
              </a:rPr>
            </a:br>
            <a:endParaRPr lang="es-MX" dirty="0">
              <a:solidFill>
                <a:schemeClr val="bg1">
                  <a:lumMod val="65000"/>
                  <a:lumOff val="35000"/>
                </a:schemeClr>
              </a:solidFill>
            </a:endParaRPr>
          </a:p>
        </p:txBody>
      </p:sp>
      <p:pic>
        <p:nvPicPr>
          <p:cNvPr id="4" name="Marcador de contenido 3"/>
          <p:cNvPicPr>
            <a:picLocks noGrp="1" noChangeAspect="1"/>
          </p:cNvPicPr>
          <p:nvPr>
            <p:ph idx="1"/>
          </p:nvPr>
        </p:nvPicPr>
        <p:blipFill>
          <a:blip r:embed="rId2"/>
          <a:stretch>
            <a:fillRect/>
          </a:stretch>
        </p:blipFill>
        <p:spPr>
          <a:xfrm>
            <a:off x="6130551" y="2720621"/>
            <a:ext cx="4762500" cy="2838450"/>
          </a:xfrm>
          <a:prstGeom prst="rect">
            <a:avLst/>
          </a:prstGeom>
        </p:spPr>
      </p:pic>
      <p:pic>
        <p:nvPicPr>
          <p:cNvPr id="5" name="Imagen 4"/>
          <p:cNvPicPr>
            <a:picLocks noChangeAspect="1"/>
          </p:cNvPicPr>
          <p:nvPr/>
        </p:nvPicPr>
        <p:blipFill>
          <a:blip r:embed="rId3"/>
          <a:stretch>
            <a:fillRect/>
          </a:stretch>
        </p:blipFill>
        <p:spPr>
          <a:xfrm>
            <a:off x="840260" y="2125362"/>
            <a:ext cx="4733458" cy="4028968"/>
          </a:xfrm>
          <a:prstGeom prst="rect">
            <a:avLst/>
          </a:prstGeom>
        </p:spPr>
      </p:pic>
      <p:pic>
        <p:nvPicPr>
          <p:cNvPr id="6" name="4 Image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11506301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1227950" y="1853248"/>
            <a:ext cx="4120522" cy="2472313"/>
          </a:xfrm>
          <a:prstGeom prst="rect">
            <a:avLst/>
          </a:prstGeom>
        </p:spPr>
      </p:pic>
      <p:sp>
        <p:nvSpPr>
          <p:cNvPr id="2" name="Título 1"/>
          <p:cNvSpPr>
            <a:spLocks noGrp="1"/>
          </p:cNvSpPr>
          <p:nvPr>
            <p:ph type="title"/>
          </p:nvPr>
        </p:nvSpPr>
        <p:spPr/>
        <p:txBody>
          <a:bodyPr/>
          <a:lstStyle/>
          <a:p>
            <a:r>
              <a:rPr lang="es-MX" dirty="0" smtClean="0">
                <a:solidFill>
                  <a:schemeClr val="bg1">
                    <a:lumMod val="65000"/>
                    <a:lumOff val="35000"/>
                  </a:schemeClr>
                </a:solidFill>
              </a:rPr>
              <a:t>Personalidades antes y después de la cerámica dental</a:t>
            </a:r>
            <a:endParaRPr lang="es-MX" dirty="0">
              <a:solidFill>
                <a:schemeClr val="bg1">
                  <a:lumMod val="65000"/>
                  <a:lumOff val="35000"/>
                </a:schemeClr>
              </a:solidFill>
            </a:endParaRPr>
          </a:p>
        </p:txBody>
      </p:sp>
      <p:pic>
        <p:nvPicPr>
          <p:cNvPr id="7" name="Imagen 6"/>
          <p:cNvPicPr>
            <a:picLocks noChangeAspect="1"/>
          </p:cNvPicPr>
          <p:nvPr/>
        </p:nvPicPr>
        <p:blipFill>
          <a:blip r:embed="rId4"/>
          <a:stretch>
            <a:fillRect/>
          </a:stretch>
        </p:blipFill>
        <p:spPr>
          <a:xfrm>
            <a:off x="7835213" y="1536999"/>
            <a:ext cx="2667000" cy="1971675"/>
          </a:xfrm>
          <a:prstGeom prst="rect">
            <a:avLst/>
          </a:prstGeom>
        </p:spPr>
      </p:pic>
      <p:pic>
        <p:nvPicPr>
          <p:cNvPr id="8" name="Imagen 7"/>
          <p:cNvPicPr>
            <a:picLocks noChangeAspect="1"/>
          </p:cNvPicPr>
          <p:nvPr/>
        </p:nvPicPr>
        <p:blipFill>
          <a:blip r:embed="rId5"/>
          <a:stretch>
            <a:fillRect/>
          </a:stretch>
        </p:blipFill>
        <p:spPr>
          <a:xfrm>
            <a:off x="6910614" y="3899919"/>
            <a:ext cx="4391925" cy="2645043"/>
          </a:xfrm>
          <a:prstGeom prst="rect">
            <a:avLst/>
          </a:prstGeom>
        </p:spPr>
      </p:pic>
      <p:pic>
        <p:nvPicPr>
          <p:cNvPr id="9" name="Imagen 8"/>
          <p:cNvPicPr>
            <a:picLocks noChangeAspect="1"/>
          </p:cNvPicPr>
          <p:nvPr/>
        </p:nvPicPr>
        <p:blipFill>
          <a:blip r:embed="rId6"/>
          <a:stretch>
            <a:fillRect/>
          </a:stretch>
        </p:blipFill>
        <p:spPr>
          <a:xfrm>
            <a:off x="931858" y="4504072"/>
            <a:ext cx="4101462" cy="2127044"/>
          </a:xfrm>
          <a:prstGeom prst="rect">
            <a:avLst/>
          </a:prstGeom>
        </p:spPr>
      </p:pic>
      <p:pic>
        <p:nvPicPr>
          <p:cNvPr id="10" name="4 Imagen"/>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5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41996849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bg1">
                    <a:lumMod val="65000"/>
                    <a:lumOff val="35000"/>
                  </a:schemeClr>
                </a:solidFill>
              </a:rPr>
              <a:t>Fin </a:t>
            </a:r>
            <a:endParaRPr lang="es-MX" dirty="0">
              <a:solidFill>
                <a:schemeClr val="bg1">
                  <a:lumMod val="65000"/>
                  <a:lumOff val="35000"/>
                </a:schemeClr>
              </a:solidFill>
            </a:endParaRPr>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6111" y="1152983"/>
            <a:ext cx="4195762" cy="4195762"/>
          </a:xfrm>
        </p:spPr>
      </p:pic>
      <p:pic>
        <p:nvPicPr>
          <p:cNvPr id="5" name="Imagen 4"/>
          <p:cNvPicPr>
            <a:picLocks noChangeAspect="1"/>
          </p:cNvPicPr>
          <p:nvPr/>
        </p:nvPicPr>
        <p:blipFill>
          <a:blip r:embed="rId4"/>
          <a:stretch>
            <a:fillRect/>
          </a:stretch>
        </p:blipFill>
        <p:spPr>
          <a:xfrm>
            <a:off x="5845418" y="1143329"/>
            <a:ext cx="4205416" cy="4205416"/>
          </a:xfrm>
          <a:prstGeom prst="rect">
            <a:avLst/>
          </a:prstGeom>
        </p:spPr>
      </p:pic>
      <p:sp>
        <p:nvSpPr>
          <p:cNvPr id="6" name="CuadroTexto 5"/>
          <p:cNvSpPr txBox="1"/>
          <p:nvPr/>
        </p:nvSpPr>
        <p:spPr>
          <a:xfrm>
            <a:off x="733168" y="6013622"/>
            <a:ext cx="6623221" cy="646331"/>
          </a:xfrm>
          <a:prstGeom prst="rect">
            <a:avLst/>
          </a:prstGeom>
          <a:noFill/>
        </p:spPr>
        <p:txBody>
          <a:bodyPr wrap="square" rtlCol="0">
            <a:spAutoFit/>
          </a:bodyPr>
          <a:lstStyle/>
          <a:p>
            <a:r>
              <a:rPr lang="es-MX" dirty="0" smtClean="0">
                <a:solidFill>
                  <a:schemeClr val="bg1">
                    <a:lumMod val="65000"/>
                    <a:lumOff val="35000"/>
                  </a:schemeClr>
                </a:solidFill>
              </a:rPr>
              <a:t>Nota: también se pueden realizar en resina acrílica </a:t>
            </a:r>
            <a:r>
              <a:rPr lang="es-MX" dirty="0" err="1" smtClean="0">
                <a:solidFill>
                  <a:schemeClr val="bg1">
                    <a:lumMod val="65000"/>
                    <a:lumOff val="35000"/>
                  </a:schemeClr>
                </a:solidFill>
              </a:rPr>
              <a:t>autopolimerizable</a:t>
            </a:r>
            <a:r>
              <a:rPr lang="es-MX" dirty="0" smtClean="0">
                <a:solidFill>
                  <a:schemeClr val="bg1">
                    <a:lumMod val="65000"/>
                    <a:lumOff val="35000"/>
                  </a:schemeClr>
                </a:solidFill>
              </a:rPr>
              <a:t>,: feliz día de muertos!</a:t>
            </a:r>
            <a:endParaRPr lang="es-MX" dirty="0">
              <a:solidFill>
                <a:schemeClr val="bg1">
                  <a:lumMod val="65000"/>
                  <a:lumOff val="35000"/>
                </a:schemeClr>
              </a:solidFill>
            </a:endParaRPr>
          </a:p>
        </p:txBody>
      </p:sp>
    </p:spTree>
    <p:extLst>
      <p:ext uri="{BB962C8B-B14F-4D97-AF65-F5344CB8AC3E}">
        <p14:creationId xmlns:p14="http://schemas.microsoft.com/office/powerpoint/2010/main" val="211642337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MX" dirty="0" smtClean="0">
                <a:solidFill>
                  <a:schemeClr val="bg1">
                    <a:lumMod val="75000"/>
                    <a:lumOff val="25000"/>
                  </a:schemeClr>
                </a:solidFill>
              </a:rPr>
              <a:t>Bibliografía</a:t>
            </a:r>
            <a:r>
              <a:rPr lang="es-MX" dirty="0" smtClean="0"/>
              <a:t/>
            </a:r>
            <a:br>
              <a:rPr lang="es-MX" dirty="0" smtClean="0"/>
            </a:br>
            <a:endParaRPr lang="es-MX" dirty="0"/>
          </a:p>
        </p:txBody>
      </p:sp>
      <p:sp>
        <p:nvSpPr>
          <p:cNvPr id="8" name="Rectangle 1"/>
          <p:cNvSpPr>
            <a:spLocks noGrp="1" noChangeArrowheads="1"/>
          </p:cNvSpPr>
          <p:nvPr>
            <p:ph idx="1"/>
          </p:nvPr>
        </p:nvSpPr>
        <p:spPr bwMode="auto">
          <a:xfrm>
            <a:off x="95795" y="986667"/>
            <a:ext cx="12515034" cy="5755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800100" algn="l"/>
              </a:tabLst>
              <a:defRPr>
                <a:solidFill>
                  <a:schemeClr val="tx1"/>
                </a:solidFill>
                <a:latin typeface="Arial" panose="020B0604020202020204" pitchFamily="34" charset="0"/>
              </a:defRPr>
            </a:lvl1pPr>
            <a:lvl2pPr eaLnBrk="0" fontAlgn="base" hangingPunct="0">
              <a:spcBef>
                <a:spcPct val="0"/>
              </a:spcBef>
              <a:spcAft>
                <a:spcPct val="0"/>
              </a:spcAft>
              <a:tabLst>
                <a:tab pos="800100" algn="l"/>
              </a:tabLst>
              <a:defRPr>
                <a:solidFill>
                  <a:schemeClr val="tx1"/>
                </a:solidFill>
                <a:latin typeface="Arial" panose="020B0604020202020204" pitchFamily="34" charset="0"/>
              </a:defRPr>
            </a:lvl2pPr>
            <a:lvl3pPr eaLnBrk="0" fontAlgn="base" hangingPunct="0">
              <a:spcBef>
                <a:spcPct val="0"/>
              </a:spcBef>
              <a:spcAft>
                <a:spcPct val="0"/>
              </a:spcAft>
              <a:tabLst>
                <a:tab pos="800100" algn="l"/>
              </a:tabLst>
              <a:defRPr>
                <a:solidFill>
                  <a:schemeClr val="tx1"/>
                </a:solidFill>
                <a:latin typeface="Arial" panose="020B0604020202020204" pitchFamily="34" charset="0"/>
              </a:defRPr>
            </a:lvl3pPr>
            <a:lvl4pPr eaLnBrk="0" fontAlgn="base" hangingPunct="0">
              <a:spcBef>
                <a:spcPct val="0"/>
              </a:spcBef>
              <a:spcAft>
                <a:spcPct val="0"/>
              </a:spcAft>
              <a:tabLst>
                <a:tab pos="800100" algn="l"/>
              </a:tabLst>
              <a:defRPr>
                <a:solidFill>
                  <a:schemeClr val="tx1"/>
                </a:solidFill>
                <a:latin typeface="Arial" panose="020B0604020202020204" pitchFamily="34" charset="0"/>
              </a:defRPr>
            </a:lvl4pPr>
            <a:lvl5pPr eaLnBrk="0" fontAlgn="base" hangingPunct="0">
              <a:spcBef>
                <a:spcPct val="0"/>
              </a:spcBef>
              <a:spcAft>
                <a:spcPct val="0"/>
              </a:spcAft>
              <a:tabLst>
                <a:tab pos="800100" algn="l"/>
              </a:tabLst>
              <a:defRPr>
                <a:solidFill>
                  <a:schemeClr val="tx1"/>
                </a:solidFill>
                <a:latin typeface="Arial" panose="020B0604020202020204" pitchFamily="34" charset="0"/>
              </a:defRPr>
            </a:lvl5pPr>
            <a:lvl6pPr eaLnBrk="0" fontAlgn="base" hangingPunct="0">
              <a:spcBef>
                <a:spcPct val="0"/>
              </a:spcBef>
              <a:spcAft>
                <a:spcPct val="0"/>
              </a:spcAft>
              <a:tabLst>
                <a:tab pos="800100" algn="l"/>
              </a:tabLst>
              <a:defRPr>
                <a:solidFill>
                  <a:schemeClr val="tx1"/>
                </a:solidFill>
                <a:latin typeface="Arial" panose="020B0604020202020204" pitchFamily="34" charset="0"/>
              </a:defRPr>
            </a:lvl6pPr>
            <a:lvl7pPr eaLnBrk="0" fontAlgn="base" hangingPunct="0">
              <a:spcBef>
                <a:spcPct val="0"/>
              </a:spcBef>
              <a:spcAft>
                <a:spcPct val="0"/>
              </a:spcAft>
              <a:tabLst>
                <a:tab pos="800100" algn="l"/>
              </a:tabLst>
              <a:defRPr>
                <a:solidFill>
                  <a:schemeClr val="tx1"/>
                </a:solidFill>
                <a:latin typeface="Arial" panose="020B0604020202020204" pitchFamily="34" charset="0"/>
              </a:defRPr>
            </a:lvl7pPr>
            <a:lvl8pPr eaLnBrk="0" fontAlgn="base" hangingPunct="0">
              <a:spcBef>
                <a:spcPct val="0"/>
              </a:spcBef>
              <a:spcAft>
                <a:spcPct val="0"/>
              </a:spcAft>
              <a:tabLst>
                <a:tab pos="800100" algn="l"/>
              </a:tabLst>
              <a:defRPr>
                <a:solidFill>
                  <a:schemeClr val="tx1"/>
                </a:solidFill>
                <a:latin typeface="Arial" panose="020B0604020202020204" pitchFamily="34" charset="0"/>
              </a:defRPr>
            </a:lvl8pPr>
            <a:lvl9pPr eaLnBrk="0" fontAlgn="base" hangingPunct="0">
              <a:spcBef>
                <a:spcPct val="0"/>
              </a:spcBef>
              <a:spcAft>
                <a:spcPct val="0"/>
              </a:spcAft>
              <a:tabLst>
                <a:tab pos="800100" algn="l"/>
              </a:tabLst>
              <a:defRPr>
                <a:solidFill>
                  <a:schemeClr val="tx1"/>
                </a:solidFill>
                <a:latin typeface="Arial" panose="020B0604020202020204" pitchFamily="34" charset="0"/>
              </a:defRPr>
            </a:lvl9pPr>
          </a:lstStyle>
          <a:p>
            <a:pPr marL="514350" indent="-514350" defTabSz="914400">
              <a:buClrTx/>
              <a:buSzTx/>
              <a:buFont typeface="+mj-lt"/>
              <a:buAutoNum type="arabicPeriod"/>
            </a:pPr>
            <a:r>
              <a:rPr kumimoji="0" lang="es-ES" altLang="es-MX" sz="3200" b="1"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La </a:t>
            </a:r>
            <a:r>
              <a:rPr kumimoji="0" lang="es-ES" altLang="es-MX" sz="2400" b="1"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Ciencia de Los Materiales Dentales</a:t>
            </a:r>
            <a:r>
              <a:rPr kumimoji="0" lang="es-ES"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de Phillips </a:t>
            </a:r>
            <a:r>
              <a:rPr kumimoji="0" lang="fr-FR"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Kennet J. </a:t>
            </a:r>
            <a:r>
              <a:rPr kumimoji="0" lang="fr-FR" altLang="es-MX" sz="2400" b="0" i="0" u="none" strike="noStrike" cap="none" normalizeH="0" baseline="0" dirty="0" err="1"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Anusa</a:t>
            </a:r>
            <a:r>
              <a:rPr kumimoji="0" lang="fr-FR"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Vice, </a:t>
            </a:r>
            <a:r>
              <a:rPr kumimoji="0" lang="fr-FR" altLang="es-MX" sz="2400" b="0" i="0" u="none" strike="noStrike" cap="none" normalizeH="0" baseline="0" dirty="0" err="1"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Phd</a:t>
            </a:r>
            <a:r>
              <a:rPr kumimoji="0" lang="fr-FR"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a:t>
            </a:r>
            <a:r>
              <a:rPr kumimoji="0" lang="fr-FR" altLang="es-MX" sz="2400" b="0" i="0" u="none" strike="noStrike" cap="none" normalizeH="0" baseline="0" dirty="0" err="1"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Dmd</a:t>
            </a:r>
            <a:r>
              <a:rPr kumimoji="0" lang="fr-FR"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a:t>
            </a:r>
            <a:r>
              <a:rPr kumimoji="0" lang="es-ES"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Editorial  </a:t>
            </a:r>
            <a:r>
              <a:rPr kumimoji="0" lang="es-ES" altLang="es-MX" sz="2400" b="0" i="0" u="none" strike="noStrike" cap="none" normalizeH="0" baseline="0" dirty="0" err="1"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Elsevier</a:t>
            </a:r>
            <a:r>
              <a:rPr kumimoji="0" lang="es-ES"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Saunders 11° Edición  Madrid España 2004 </a:t>
            </a:r>
            <a:r>
              <a:rPr kumimoji="0" lang="es-ES" altLang="es-MX" sz="2400" b="0" i="0" u="none" strike="noStrike" cap="none" normalizeH="0" baseline="0" dirty="0" err="1"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Isbn</a:t>
            </a:r>
            <a:r>
              <a:rPr kumimoji="0" lang="es-ES"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84-8174-746-7</a:t>
            </a:r>
            <a:endParaRPr kumimoji="0" lang="es-MX" altLang="es-MX" sz="2400" b="0" i="0" u="none" strike="noStrike" cap="none" normalizeH="0" baseline="0" dirty="0" smtClean="0">
              <a:ln>
                <a:noFill/>
              </a:ln>
              <a:solidFill>
                <a:schemeClr val="bg1">
                  <a:lumMod val="75000"/>
                  <a:lumOff val="25000"/>
                </a:schemeClr>
              </a:solidFill>
              <a:effectLst/>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tab pos="800100" algn="l"/>
              </a:tabLst>
            </a:pPr>
            <a:r>
              <a:rPr kumimoji="0" lang="es-ES"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Barceló, </a:t>
            </a:r>
            <a:r>
              <a:rPr kumimoji="0" lang="es-ES" altLang="es-MX" sz="2400" b="1"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Materiales Dentales, conocimientos prácticos aplicados</a:t>
            </a:r>
            <a:r>
              <a:rPr kumimoji="0" lang="es-ES"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Editorial Trillas, 3ª Ed.  2010. </a:t>
            </a:r>
            <a:endParaRPr kumimoji="0" lang="es-MX" altLang="es-MX" sz="2400" b="0" i="0" u="none" strike="noStrike" cap="none" normalizeH="0" baseline="0" dirty="0" smtClean="0">
              <a:ln>
                <a:noFill/>
              </a:ln>
              <a:solidFill>
                <a:schemeClr val="bg1">
                  <a:lumMod val="75000"/>
                  <a:lumOff val="25000"/>
                </a:schemeClr>
              </a:solidFill>
              <a:effectLst/>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tab pos="800100" algn="l"/>
              </a:tabLst>
            </a:pPr>
            <a:r>
              <a:rPr kumimoji="0" lang="es-ES" altLang="es-MX" sz="2400" b="0" i="0" u="none" strike="noStrike" cap="none" normalizeH="0" baseline="0" dirty="0" err="1"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Hatrick</a:t>
            </a:r>
            <a:r>
              <a:rPr kumimoji="0" lang="es-ES"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Carol Dixon</a:t>
            </a:r>
            <a:r>
              <a:rPr kumimoji="0" lang="es-ES" altLang="es-MX" sz="2400" b="1"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Materiales Dentales, Aplicaciones Clínicas</a:t>
            </a:r>
            <a:r>
              <a:rPr kumimoji="0" lang="es-ES"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a:t>
            </a:r>
            <a:r>
              <a:rPr kumimoji="0" lang="es-ES" altLang="es-MX" sz="2400" b="0" i="0" u="none" strike="noStrike" cap="none" normalizeH="0" baseline="0" dirty="0" err="1"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edit</a:t>
            </a:r>
            <a:r>
              <a:rPr kumimoji="0" lang="es-ES"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Manual Moderno, 2012.</a:t>
            </a:r>
            <a:endParaRPr kumimoji="0" lang="es-MX" altLang="es-MX" sz="2400" b="0" i="0" u="none" strike="noStrike" cap="none" normalizeH="0" baseline="0" dirty="0" smtClean="0">
              <a:ln>
                <a:noFill/>
              </a:ln>
              <a:solidFill>
                <a:schemeClr val="bg1">
                  <a:lumMod val="75000"/>
                  <a:lumOff val="25000"/>
                </a:schemeClr>
              </a:solidFill>
              <a:effectLst/>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tab pos="800100" algn="l"/>
              </a:tabLst>
            </a:pPr>
            <a:r>
              <a:rPr kumimoji="0" lang="es-ES"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Guzmán Humberto, </a:t>
            </a:r>
            <a:r>
              <a:rPr kumimoji="0" lang="es-ES" altLang="es-MX" sz="2400" b="1"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Biomateriales de uso clínico</a:t>
            </a:r>
            <a:r>
              <a:rPr kumimoji="0" lang="es-ES" altLang="es-MX" sz="2400" b="0" i="0" u="none" strike="noStrike" cap="none" normalizeH="0" baseline="0" dirty="0" smtClean="0">
                <a:ln>
                  <a:noFill/>
                </a:ln>
                <a:solidFill>
                  <a:schemeClr val="bg1">
                    <a:lumMod val="75000"/>
                    <a:lumOff val="25000"/>
                  </a:schemeClr>
                </a:solidFill>
                <a:effectLst/>
                <a:latin typeface="Century Gothic" panose="020B0502020202020204" pitchFamily="34" charset="0"/>
                <a:ea typeface="Times New Roman" panose="02020603050405020304" pitchFamily="18" charset="0"/>
              </a:rPr>
              <a:t>, Edit. ECOE Ediciones, 2013.</a:t>
            </a: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tab pos="800100" algn="l"/>
              </a:tabLst>
            </a:pPr>
            <a:r>
              <a:rPr lang="es-ES" sz="2400" b="1" dirty="0" smtClean="0">
                <a:solidFill>
                  <a:schemeClr val="bg1">
                    <a:lumMod val="75000"/>
                    <a:lumOff val="25000"/>
                  </a:schemeClr>
                </a:solidFill>
              </a:rPr>
              <a:t>Aspectos </a:t>
            </a:r>
            <a:r>
              <a:rPr lang="es-ES" sz="2400" b="1" dirty="0">
                <a:solidFill>
                  <a:schemeClr val="bg1">
                    <a:lumMod val="75000"/>
                    <a:lumOff val="25000"/>
                  </a:schemeClr>
                </a:solidFill>
              </a:rPr>
              <a:t>Clínicos de los Materiales Dentales. </a:t>
            </a:r>
            <a:r>
              <a:rPr lang="es-ES" sz="2400" dirty="0">
                <a:solidFill>
                  <a:schemeClr val="bg1">
                    <a:lumMod val="75000"/>
                    <a:lumOff val="25000"/>
                  </a:schemeClr>
                </a:solidFill>
              </a:rPr>
              <a:t>Marcia </a:t>
            </a:r>
            <a:r>
              <a:rPr lang="es-ES" sz="2400" dirty="0" err="1">
                <a:solidFill>
                  <a:schemeClr val="bg1">
                    <a:lumMod val="75000"/>
                    <a:lumOff val="25000"/>
                  </a:schemeClr>
                </a:solidFill>
              </a:rPr>
              <a:t>Gladwin</a:t>
            </a:r>
            <a:r>
              <a:rPr lang="es-ES" sz="2400" dirty="0">
                <a:solidFill>
                  <a:schemeClr val="bg1">
                    <a:lumMod val="75000"/>
                    <a:lumOff val="25000"/>
                  </a:schemeClr>
                </a:solidFill>
              </a:rPr>
              <a:t> Edit. Manual Moderno, México, 2001. ISBN  968-426934</a:t>
            </a:r>
            <a:endParaRPr lang="es-MX" sz="2400" dirty="0">
              <a:solidFill>
                <a:schemeClr val="bg1">
                  <a:lumMod val="75000"/>
                  <a:lumOff val="25000"/>
                </a:schemeClr>
              </a:solidFill>
            </a:endParaRPr>
          </a:p>
          <a:p>
            <a:pPr marL="0" lvl="0" indent="0">
              <a:buNone/>
            </a:pPr>
            <a:r>
              <a:rPr lang="es-ES" sz="2400" b="1" dirty="0" smtClean="0">
                <a:solidFill>
                  <a:schemeClr val="bg1">
                    <a:lumMod val="75000"/>
                    <a:lumOff val="25000"/>
                  </a:schemeClr>
                </a:solidFill>
              </a:rPr>
              <a:t>6. Atlas </a:t>
            </a:r>
            <a:r>
              <a:rPr lang="es-ES" sz="2400" b="1" dirty="0">
                <a:solidFill>
                  <a:schemeClr val="bg1">
                    <a:lumMod val="75000"/>
                    <a:lumOff val="25000"/>
                  </a:schemeClr>
                </a:solidFill>
              </a:rPr>
              <a:t>de Cemento de </a:t>
            </a:r>
            <a:r>
              <a:rPr lang="es-ES" sz="2400" b="1" dirty="0" err="1">
                <a:solidFill>
                  <a:schemeClr val="bg1">
                    <a:lumMod val="75000"/>
                    <a:lumOff val="25000"/>
                  </a:schemeClr>
                </a:solidFill>
              </a:rPr>
              <a:t>Ionmero</a:t>
            </a:r>
            <a:r>
              <a:rPr lang="es-ES" sz="2400" b="1" dirty="0">
                <a:solidFill>
                  <a:schemeClr val="bg1">
                    <a:lumMod val="75000"/>
                    <a:lumOff val="25000"/>
                  </a:schemeClr>
                </a:solidFill>
              </a:rPr>
              <a:t> de Vidrio. </a:t>
            </a:r>
            <a:r>
              <a:rPr lang="es-MX" sz="2400" dirty="0">
                <a:solidFill>
                  <a:schemeClr val="bg1">
                    <a:lumMod val="75000"/>
                    <a:lumOff val="25000"/>
                  </a:schemeClr>
                </a:solidFill>
              </a:rPr>
              <a:t>Graham J. Mount. Edit. Salvat.</a:t>
            </a:r>
          </a:p>
          <a:p>
            <a:pPr marL="0" lvl="0" indent="0">
              <a:buNone/>
            </a:pPr>
            <a:r>
              <a:rPr lang="es-ES" sz="2400" b="1" dirty="0" smtClean="0">
                <a:solidFill>
                  <a:schemeClr val="bg1">
                    <a:lumMod val="75000"/>
                    <a:lumOff val="25000"/>
                  </a:schemeClr>
                </a:solidFill>
              </a:rPr>
              <a:t>7. Biomateriales </a:t>
            </a:r>
            <a:r>
              <a:rPr lang="es-ES" sz="2400" b="1" dirty="0">
                <a:solidFill>
                  <a:schemeClr val="bg1">
                    <a:lumMod val="75000"/>
                    <a:lumOff val="25000"/>
                  </a:schemeClr>
                </a:solidFill>
              </a:rPr>
              <a:t>Dentales. </a:t>
            </a:r>
            <a:r>
              <a:rPr lang="es-ES" sz="2400" dirty="0">
                <a:solidFill>
                  <a:schemeClr val="bg1">
                    <a:lumMod val="75000"/>
                    <a:lumOff val="25000"/>
                  </a:schemeClr>
                </a:solidFill>
              </a:rPr>
              <a:t>José Luis </a:t>
            </a:r>
            <a:r>
              <a:rPr lang="es-ES" sz="2400" dirty="0" err="1">
                <a:solidFill>
                  <a:schemeClr val="bg1">
                    <a:lumMod val="75000"/>
                    <a:lumOff val="25000"/>
                  </a:schemeClr>
                </a:solidFill>
              </a:rPr>
              <a:t>Cova</a:t>
            </a:r>
            <a:r>
              <a:rPr lang="es-ES" sz="2400" dirty="0">
                <a:solidFill>
                  <a:schemeClr val="bg1">
                    <a:lumMod val="75000"/>
                    <a:lumOff val="25000"/>
                  </a:schemeClr>
                </a:solidFill>
              </a:rPr>
              <a:t> N. </a:t>
            </a:r>
            <a:r>
              <a:rPr lang="es-ES" sz="2400" dirty="0" err="1">
                <a:solidFill>
                  <a:schemeClr val="bg1">
                    <a:lumMod val="75000"/>
                    <a:lumOff val="25000"/>
                  </a:schemeClr>
                </a:solidFill>
              </a:rPr>
              <a:t>Edit</a:t>
            </a:r>
            <a:r>
              <a:rPr lang="es-ES" sz="2400" dirty="0">
                <a:solidFill>
                  <a:schemeClr val="bg1">
                    <a:lumMod val="75000"/>
                    <a:lumOff val="25000"/>
                  </a:schemeClr>
                </a:solidFill>
              </a:rPr>
              <a:t> </a:t>
            </a:r>
            <a:r>
              <a:rPr lang="es-ES" sz="2400" dirty="0" err="1">
                <a:solidFill>
                  <a:schemeClr val="bg1">
                    <a:lumMod val="75000"/>
                    <a:lumOff val="25000"/>
                  </a:schemeClr>
                </a:solidFill>
              </a:rPr>
              <a:t>Amolca</a:t>
            </a:r>
            <a:r>
              <a:rPr lang="es-ES" sz="2400" dirty="0">
                <a:solidFill>
                  <a:schemeClr val="bg1">
                    <a:lumMod val="75000"/>
                    <a:lumOff val="25000"/>
                  </a:schemeClr>
                </a:solidFill>
              </a:rPr>
              <a:t> , Colombia, </a:t>
            </a:r>
            <a:r>
              <a:rPr lang="es-ES" sz="2400" dirty="0" smtClean="0">
                <a:solidFill>
                  <a:schemeClr val="bg1">
                    <a:lumMod val="75000"/>
                    <a:lumOff val="25000"/>
                  </a:schemeClr>
                </a:solidFill>
              </a:rPr>
              <a:t>2004</a:t>
            </a:r>
            <a:r>
              <a:rPr lang="es-MX" sz="2400" dirty="0">
                <a:solidFill>
                  <a:schemeClr val="bg1">
                    <a:lumMod val="75000"/>
                    <a:lumOff val="25000"/>
                  </a:schemeClr>
                </a:solidFill>
              </a:rPr>
              <a:t>8</a:t>
            </a:r>
            <a:r>
              <a:rPr lang="en-US" sz="2400" b="1" dirty="0" smtClean="0">
                <a:solidFill>
                  <a:schemeClr val="bg1">
                    <a:lumMod val="75000"/>
                    <a:lumOff val="25000"/>
                  </a:schemeClr>
                </a:solidFill>
              </a:rPr>
              <a:t>Atlas </a:t>
            </a:r>
            <a:r>
              <a:rPr lang="en-US" sz="2400" b="1" dirty="0">
                <a:solidFill>
                  <a:schemeClr val="bg1">
                    <a:lumMod val="75000"/>
                    <a:lumOff val="25000"/>
                  </a:schemeClr>
                </a:solidFill>
              </a:rPr>
              <a:t>de </a:t>
            </a:r>
            <a:r>
              <a:rPr lang="en-US" sz="2400" b="1" dirty="0" smtClean="0">
                <a:solidFill>
                  <a:schemeClr val="bg1">
                    <a:lumMod val="75000"/>
                    <a:lumOff val="25000"/>
                  </a:schemeClr>
                </a:solidFill>
              </a:rPr>
              <a:t>8. 8. </a:t>
            </a:r>
            <a:r>
              <a:rPr lang="en-US" sz="2400" b="1" dirty="0" err="1" smtClean="0">
                <a:solidFill>
                  <a:schemeClr val="bg1">
                    <a:lumMod val="75000"/>
                    <a:lumOff val="25000"/>
                  </a:schemeClr>
                </a:solidFill>
              </a:rPr>
              <a:t>Operatoria</a:t>
            </a:r>
            <a:r>
              <a:rPr lang="en-US" sz="2400" b="1" dirty="0" smtClean="0">
                <a:solidFill>
                  <a:schemeClr val="bg1">
                    <a:lumMod val="75000"/>
                    <a:lumOff val="25000"/>
                  </a:schemeClr>
                </a:solidFill>
              </a:rPr>
              <a:t> </a:t>
            </a:r>
            <a:r>
              <a:rPr lang="en-US" sz="2400" b="1" dirty="0">
                <a:solidFill>
                  <a:schemeClr val="bg1">
                    <a:lumMod val="75000"/>
                    <a:lumOff val="25000"/>
                  </a:schemeClr>
                </a:solidFill>
              </a:rPr>
              <a:t>Dental </a:t>
            </a:r>
            <a:r>
              <a:rPr lang="en-US" sz="2400" dirty="0">
                <a:solidFill>
                  <a:schemeClr val="bg1">
                    <a:lumMod val="75000"/>
                    <a:lumOff val="25000"/>
                  </a:schemeClr>
                </a:solidFill>
              </a:rPr>
              <a:t>William W. Howard y Richard C. Moller, Manual </a:t>
            </a:r>
            <a:r>
              <a:rPr lang="en-US" sz="2400" dirty="0" err="1">
                <a:solidFill>
                  <a:schemeClr val="bg1">
                    <a:lumMod val="75000"/>
                    <a:lumOff val="25000"/>
                  </a:schemeClr>
                </a:solidFill>
              </a:rPr>
              <a:t>Moderno</a:t>
            </a:r>
            <a:r>
              <a:rPr lang="en-US" sz="2400" dirty="0">
                <a:solidFill>
                  <a:schemeClr val="bg1">
                    <a:lumMod val="75000"/>
                    <a:lumOff val="25000"/>
                  </a:schemeClr>
                </a:solidFill>
              </a:rPr>
              <a:t>, México DF 1986</a:t>
            </a:r>
            <a:endParaRPr lang="es-MX" sz="2400" dirty="0">
              <a:solidFill>
                <a:schemeClr val="bg1">
                  <a:lumMod val="75000"/>
                  <a:lumOff val="25000"/>
                </a:schemeClr>
              </a:solidFill>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tab pos="800100" algn="l"/>
              </a:tabLst>
            </a:pPr>
            <a:endParaRPr kumimoji="0" lang="es-ES" altLang="es-MX" sz="2400" b="0" i="0" u="none" strike="noStrike" cap="none" normalizeH="0" baseline="0" dirty="0" smtClean="0">
              <a:ln>
                <a:noFill/>
              </a:ln>
              <a:solidFill>
                <a:schemeClr val="bg1">
                  <a:lumMod val="75000"/>
                  <a:lumOff val="25000"/>
                </a:schemeClr>
              </a:solidFill>
              <a:effectLst/>
            </a:endParaRPr>
          </a:p>
        </p:txBody>
      </p:sp>
      <p:pic>
        <p:nvPicPr>
          <p:cNvPr id="9" name="4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520" y="227830"/>
            <a:ext cx="623888"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81945" y="118065"/>
            <a:ext cx="5778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n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291" y="5574774"/>
            <a:ext cx="892117" cy="1135179"/>
          </a:xfrm>
          <a:prstGeom prst="rect">
            <a:avLst/>
          </a:prstGeom>
        </p:spPr>
      </p:pic>
    </p:spTree>
    <p:extLst>
      <p:ext uri="{BB962C8B-B14F-4D97-AF65-F5344CB8AC3E}">
        <p14:creationId xmlns:p14="http://schemas.microsoft.com/office/powerpoint/2010/main" val="3373414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8732" y="539110"/>
            <a:ext cx="10566400" cy="1143000"/>
          </a:xfrm>
        </p:spPr>
        <p:txBody>
          <a:bodyPr>
            <a:noAutofit/>
          </a:bodyPr>
          <a:lstStyle/>
          <a:p>
            <a:pPr eaLnBrk="1" hangingPunct="1">
              <a:defRPr/>
            </a:pPr>
            <a:r>
              <a:rPr lang="es-ES" sz="3600" dirty="0" smtClean="0">
                <a:solidFill>
                  <a:schemeClr val="bg1"/>
                </a:solidFill>
              </a:rPr>
              <a:t>PROPÓSITO DE LA UNIDAD DE APRENDIZAJE</a:t>
            </a:r>
            <a:endParaRPr lang="es-ES" sz="3600" dirty="0">
              <a:solidFill>
                <a:schemeClr val="bg1"/>
              </a:solidFill>
            </a:endParaRPr>
          </a:p>
        </p:txBody>
      </p:sp>
      <p:sp>
        <p:nvSpPr>
          <p:cNvPr id="12291" name="2 Marcador de contenido"/>
          <p:cNvSpPr>
            <a:spLocks noGrp="1"/>
          </p:cNvSpPr>
          <p:nvPr>
            <p:ph idx="4294967295"/>
          </p:nvPr>
        </p:nvSpPr>
        <p:spPr>
          <a:xfrm>
            <a:off x="609600" y="2071390"/>
            <a:ext cx="10972800" cy="4525963"/>
          </a:xfrm>
          <a:prstGeom prst="rect">
            <a:avLst/>
          </a:prstGeom>
        </p:spPr>
        <p:txBody>
          <a:bodyPr>
            <a:normAutofit/>
          </a:bodyPr>
          <a:lstStyle/>
          <a:p>
            <a:pPr eaLnBrk="1" hangingPunct="1"/>
            <a:r>
              <a:rPr lang="es-ES" sz="2800" dirty="0" smtClean="0">
                <a:solidFill>
                  <a:schemeClr val="bg1"/>
                </a:solidFill>
              </a:rPr>
              <a:t>Conocerá la definición, composición, clasificación, manipulación, propiedades físicas y biológicas, indicaciones, marca comercial, así como los criterios de selección sobre la base de los principios y estudios científicos de cada uno de los materiales odontológicos usados con mayor frecuencia en la práctica. </a:t>
            </a:r>
          </a:p>
          <a:p>
            <a:pPr eaLnBrk="1" hangingPunct="1">
              <a:buFont typeface="Wingdings" pitchFamily="2" charset="2"/>
              <a:buNone/>
            </a:pPr>
            <a:endParaRPr lang="es-ES" sz="2800" dirty="0" smtClean="0">
              <a:solidFill>
                <a:schemeClr val="bg1"/>
              </a:solidFill>
            </a:endParaRPr>
          </a:p>
        </p:txBody>
      </p:sp>
      <p:sp>
        <p:nvSpPr>
          <p:cNvPr id="4" name="3 Marcador de número de diapositiva"/>
          <p:cNvSpPr>
            <a:spLocks noGrp="1"/>
          </p:cNvSpPr>
          <p:nvPr>
            <p:ph type="sldNum" sz="quarter" idx="12"/>
          </p:nvPr>
        </p:nvSpPr>
        <p:spPr/>
        <p:txBody>
          <a:bodyPr/>
          <a:lstStyle/>
          <a:p>
            <a:pPr>
              <a:defRPr/>
            </a:pPr>
            <a:fld id="{20677EEF-9045-4A75-8FB3-5AA129FACDB9}" type="slidenum">
              <a:rPr lang="es-ES" smtClean="0"/>
              <a:pPr>
                <a:defRPr/>
              </a:pPr>
              <a:t>5</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29" y="39689"/>
            <a:ext cx="831103"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5133" y="39689"/>
            <a:ext cx="769540"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590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99692" y="404664"/>
            <a:ext cx="10566400" cy="1143000"/>
          </a:xfrm>
        </p:spPr>
        <p:txBody>
          <a:bodyPr>
            <a:noAutofit/>
          </a:bodyPr>
          <a:lstStyle/>
          <a:p>
            <a:pPr eaLnBrk="1" hangingPunct="1">
              <a:defRPr/>
            </a:pPr>
            <a:r>
              <a:rPr lang="es-ES" sz="3600" dirty="0" smtClean="0">
                <a:solidFill>
                  <a:schemeClr val="bg1"/>
                </a:solidFill>
              </a:rPr>
              <a:t> COMPETENCIAS PROFESIONALES</a:t>
            </a:r>
            <a:br>
              <a:rPr lang="es-ES" sz="3600" dirty="0" smtClean="0">
                <a:solidFill>
                  <a:schemeClr val="bg1"/>
                </a:solidFill>
              </a:rPr>
            </a:br>
            <a:endParaRPr lang="es-ES" sz="3600" dirty="0">
              <a:solidFill>
                <a:schemeClr val="bg1"/>
              </a:solidFill>
            </a:endParaRPr>
          </a:p>
        </p:txBody>
      </p:sp>
      <p:sp>
        <p:nvSpPr>
          <p:cNvPr id="13315" name="2 Marcador de contenido"/>
          <p:cNvSpPr>
            <a:spLocks noGrp="1"/>
          </p:cNvSpPr>
          <p:nvPr>
            <p:ph idx="4294967295"/>
          </p:nvPr>
        </p:nvSpPr>
        <p:spPr>
          <a:xfrm>
            <a:off x="609600" y="1927374"/>
            <a:ext cx="10972800" cy="4525963"/>
          </a:xfrm>
          <a:prstGeom prst="rect">
            <a:avLst/>
          </a:prstGeom>
        </p:spPr>
        <p:txBody>
          <a:bodyPr>
            <a:normAutofit/>
          </a:bodyPr>
          <a:lstStyle/>
          <a:p>
            <a:pPr eaLnBrk="1" hangingPunct="1"/>
            <a:r>
              <a:rPr lang="es-ES" sz="2800" dirty="0" smtClean="0">
                <a:solidFill>
                  <a:schemeClr val="bg1"/>
                </a:solidFill>
              </a:rPr>
              <a:t>Establecer las bases para la posterior aplicación de los materiales dentales, con base en las normas científicamente reconocidas lo cual permitirá al discente mantenerse en contacto con las innovaciones que los cambios del mundo actual nos demandan.</a:t>
            </a:r>
          </a:p>
        </p:txBody>
      </p:sp>
      <p:sp>
        <p:nvSpPr>
          <p:cNvPr id="4" name="3 Marcador de número de diapositiva"/>
          <p:cNvSpPr>
            <a:spLocks noGrp="1"/>
          </p:cNvSpPr>
          <p:nvPr>
            <p:ph type="sldNum" sz="quarter" idx="12"/>
          </p:nvPr>
        </p:nvSpPr>
        <p:spPr/>
        <p:txBody>
          <a:bodyPr/>
          <a:lstStyle/>
          <a:p>
            <a:pPr>
              <a:defRPr/>
            </a:pPr>
            <a:fld id="{34D77EF5-9E45-4254-AEAE-E40E36FC1BDC}" type="slidenum">
              <a:rPr lang="es-ES" smtClean="0"/>
              <a:pPr>
                <a:defRPr/>
              </a:pPr>
              <a:t>6</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29" y="39689"/>
            <a:ext cx="831103"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5133" y="39689"/>
            <a:ext cx="769540"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18717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8732" y="567207"/>
            <a:ext cx="10566400" cy="1143000"/>
          </a:xfrm>
        </p:spPr>
        <p:txBody>
          <a:bodyPr>
            <a:noAutofit/>
          </a:bodyPr>
          <a:lstStyle/>
          <a:p>
            <a:pPr eaLnBrk="1" hangingPunct="1">
              <a:defRPr/>
            </a:pPr>
            <a:r>
              <a:rPr lang="es-MX" sz="3600" dirty="0" smtClean="0">
                <a:solidFill>
                  <a:schemeClr val="bg1"/>
                </a:solidFill>
              </a:rPr>
              <a:t>CONTRIBUCIÓN DE LA UNIDAD DE APRENDIZAJE AL PERFIL DE EGRESO</a:t>
            </a:r>
            <a:endParaRPr lang="es-ES" sz="3600" dirty="0">
              <a:solidFill>
                <a:schemeClr val="bg1"/>
              </a:solidFill>
            </a:endParaRPr>
          </a:p>
        </p:txBody>
      </p:sp>
      <p:sp>
        <p:nvSpPr>
          <p:cNvPr id="14339" name="2 Marcador de contenido"/>
          <p:cNvSpPr>
            <a:spLocks noGrp="1"/>
          </p:cNvSpPr>
          <p:nvPr>
            <p:ph idx="4294967295"/>
          </p:nvPr>
        </p:nvSpPr>
        <p:spPr>
          <a:xfrm>
            <a:off x="1011932" y="2132856"/>
            <a:ext cx="10363200" cy="4572000"/>
          </a:xfrm>
          <a:prstGeom prst="rect">
            <a:avLst/>
          </a:prstGeom>
        </p:spPr>
        <p:txBody>
          <a:bodyPr/>
          <a:lstStyle/>
          <a:p>
            <a:pPr algn="just" eaLnBrk="1" hangingPunct="1"/>
            <a:r>
              <a:rPr lang="es-MX" sz="2400" dirty="0" smtClean="0">
                <a:solidFill>
                  <a:schemeClr val="bg1"/>
                </a:solidFill>
              </a:rPr>
              <a:t>Esta unidad de aprendizaje contribuye en el perfil de egreso a realizar el tratamiento de los órganos dentarios con base en el diagnóstico, respetando las normas y valores imperantes, con base en la información formativa, para profundizar y adquirir el conocimiento teórico practico, necesario para la selección y manejo de materiales dentales. Y aplicar las normas y reglamentaos de la institución específicos de cada área de conocimiento.</a:t>
            </a:r>
            <a:endParaRPr lang="es-ES" sz="2400" dirty="0" smtClean="0">
              <a:solidFill>
                <a:schemeClr val="bg1"/>
              </a:solidFill>
            </a:endParaRPr>
          </a:p>
        </p:txBody>
      </p:sp>
      <p:sp>
        <p:nvSpPr>
          <p:cNvPr id="4" name="3 Marcador de número de diapositiva"/>
          <p:cNvSpPr>
            <a:spLocks noGrp="1"/>
          </p:cNvSpPr>
          <p:nvPr>
            <p:ph type="sldNum" sz="quarter" idx="12"/>
          </p:nvPr>
        </p:nvSpPr>
        <p:spPr/>
        <p:txBody>
          <a:bodyPr/>
          <a:lstStyle/>
          <a:p>
            <a:pPr>
              <a:defRPr/>
            </a:pPr>
            <a:fld id="{1C5E9B16-16EE-48C1-94AE-F4871C5D41F3}" type="slidenum">
              <a:rPr lang="es-ES" smtClean="0"/>
              <a:pPr>
                <a:defRPr/>
              </a:pPr>
              <a:t>7</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29" y="39689"/>
            <a:ext cx="831103"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5133" y="39689"/>
            <a:ext cx="769540"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952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MX" sz="4000" dirty="0" smtClean="0">
                <a:solidFill>
                  <a:schemeClr val="bg1"/>
                </a:solidFill>
              </a:rPr>
              <a:t>UNIDAD DE COMPETENCIA III</a:t>
            </a:r>
            <a:endParaRPr lang="es-ES" sz="4000" dirty="0">
              <a:solidFill>
                <a:schemeClr val="bg1"/>
              </a:solidFill>
            </a:endParaRPr>
          </a:p>
        </p:txBody>
      </p:sp>
      <p:sp>
        <p:nvSpPr>
          <p:cNvPr id="15363" name="2 Marcador de contenido"/>
          <p:cNvSpPr>
            <a:spLocks noGrp="1"/>
          </p:cNvSpPr>
          <p:nvPr>
            <p:ph idx="4294967295"/>
          </p:nvPr>
        </p:nvSpPr>
        <p:spPr>
          <a:xfrm>
            <a:off x="609600" y="1600201"/>
            <a:ext cx="10972800" cy="4525963"/>
          </a:xfrm>
          <a:prstGeom prst="rect">
            <a:avLst/>
          </a:prstGeom>
        </p:spPr>
        <p:txBody>
          <a:bodyPr/>
          <a:lstStyle/>
          <a:p>
            <a:r>
              <a:rPr lang="es-ES" b="1" dirty="0">
                <a:solidFill>
                  <a:schemeClr val="bg1"/>
                </a:solidFill>
              </a:rPr>
              <a:t>SELECCIÓN Y MANEJO DE LOS MATERIALES ESTÉTICOS DE RESTAURACIÓN Y COLOCACIÓN EN DIENTES </a:t>
            </a:r>
            <a:r>
              <a:rPr lang="es-ES" b="1" dirty="0" smtClean="0">
                <a:solidFill>
                  <a:schemeClr val="bg1"/>
                </a:solidFill>
              </a:rPr>
              <a:t>EXTRAÍDOS</a:t>
            </a:r>
          </a:p>
          <a:p>
            <a:pPr lvl="1"/>
            <a:r>
              <a:rPr lang="es-ES" dirty="0">
                <a:solidFill>
                  <a:schemeClr val="bg1"/>
                </a:solidFill>
              </a:rPr>
              <a:t>Ionómero de vidrio como agente restaurador.</a:t>
            </a:r>
            <a:endParaRPr lang="es-MX" sz="2600" dirty="0">
              <a:solidFill>
                <a:schemeClr val="bg1"/>
              </a:solidFill>
            </a:endParaRPr>
          </a:p>
          <a:p>
            <a:pPr lvl="1"/>
            <a:r>
              <a:rPr lang="es-ES" dirty="0">
                <a:solidFill>
                  <a:schemeClr val="bg1"/>
                </a:solidFill>
              </a:rPr>
              <a:t>Clasificación de los polímeros</a:t>
            </a:r>
            <a:endParaRPr lang="es-MX" sz="2600" dirty="0">
              <a:solidFill>
                <a:schemeClr val="bg1"/>
              </a:solidFill>
            </a:endParaRPr>
          </a:p>
          <a:p>
            <a:pPr lvl="1"/>
            <a:r>
              <a:rPr lang="es-ES" dirty="0">
                <a:solidFill>
                  <a:schemeClr val="bg1"/>
                </a:solidFill>
              </a:rPr>
              <a:t>Resinas acrílicas, resinas compuestas, y </a:t>
            </a:r>
            <a:r>
              <a:rPr lang="es-ES" sz="2000" b="1" i="1" u="sng" dirty="0">
                <a:solidFill>
                  <a:schemeClr val="bg1"/>
                </a:solidFill>
              </a:rPr>
              <a:t>cerámicas dentales </a:t>
            </a:r>
            <a:r>
              <a:rPr lang="es-ES" dirty="0">
                <a:solidFill>
                  <a:schemeClr val="bg1"/>
                </a:solidFill>
              </a:rPr>
              <a:t>(definición, clasificación composición, propiedades, manipulación, criterios de selección y aplicaciones)</a:t>
            </a:r>
            <a:endParaRPr lang="es-ES" b="1" dirty="0" smtClean="0">
              <a:solidFill>
                <a:schemeClr val="bg1"/>
              </a:solidFill>
            </a:endParaRPr>
          </a:p>
          <a:p>
            <a:pPr marL="457200" lvl="1" indent="0">
              <a:buNone/>
            </a:pPr>
            <a:endParaRPr lang="es-MX" dirty="0">
              <a:solidFill>
                <a:schemeClr val="bg1"/>
              </a:solidFill>
            </a:endParaRPr>
          </a:p>
        </p:txBody>
      </p:sp>
      <p:sp>
        <p:nvSpPr>
          <p:cNvPr id="4" name="3 Marcador de número de diapositiva"/>
          <p:cNvSpPr>
            <a:spLocks noGrp="1"/>
          </p:cNvSpPr>
          <p:nvPr>
            <p:ph type="sldNum" sz="quarter" idx="12"/>
          </p:nvPr>
        </p:nvSpPr>
        <p:spPr/>
        <p:txBody>
          <a:bodyPr/>
          <a:lstStyle/>
          <a:p>
            <a:pPr>
              <a:defRPr/>
            </a:pPr>
            <a:fld id="{C35C83B5-5948-4A64-9397-1AD8ED43E71C}" type="slidenum">
              <a:rPr lang="es-ES" smtClean="0"/>
              <a:pPr>
                <a:defRPr/>
              </a:pPr>
              <a:t>8</a:t>
            </a:fld>
            <a:endParaRPr lang="es-ES" dirty="0"/>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29" y="39689"/>
            <a:ext cx="831103"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5133" y="39689"/>
            <a:ext cx="769540"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6336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3392" y="548680"/>
            <a:ext cx="10972800" cy="1143000"/>
          </a:xfrm>
        </p:spPr>
        <p:txBody>
          <a:bodyPr>
            <a:noAutofit/>
          </a:bodyPr>
          <a:lstStyle/>
          <a:p>
            <a:pPr eaLnBrk="1" hangingPunct="1">
              <a:defRPr/>
            </a:pPr>
            <a:r>
              <a:rPr lang="es-ES" sz="4000" dirty="0" smtClean="0">
                <a:solidFill>
                  <a:schemeClr val="bg1"/>
                </a:solidFill>
              </a:rPr>
              <a:t>CONOCIMIENTOS DE LA UNIDAD DE COMPETENCIA III</a:t>
            </a:r>
            <a:endParaRPr lang="es-ES" sz="4000" dirty="0">
              <a:solidFill>
                <a:schemeClr val="bg1"/>
              </a:solidFill>
            </a:endParaRPr>
          </a:p>
        </p:txBody>
      </p:sp>
      <p:sp>
        <p:nvSpPr>
          <p:cNvPr id="16387" name="2 Marcador de contenido"/>
          <p:cNvSpPr>
            <a:spLocks noGrp="1"/>
          </p:cNvSpPr>
          <p:nvPr>
            <p:ph idx="4294967295"/>
          </p:nvPr>
        </p:nvSpPr>
        <p:spPr>
          <a:xfrm>
            <a:off x="621957" y="1563131"/>
            <a:ext cx="10972800" cy="4525963"/>
          </a:xfrm>
          <a:prstGeom prst="rect">
            <a:avLst/>
          </a:prstGeom>
        </p:spPr>
        <p:txBody>
          <a:bodyPr/>
          <a:lstStyle/>
          <a:p>
            <a:pPr eaLnBrk="1" hangingPunct="1"/>
            <a:endParaRPr lang="es-ES" sz="2400" dirty="0" smtClean="0">
              <a:solidFill>
                <a:schemeClr val="bg1"/>
              </a:solidFill>
            </a:endParaRPr>
          </a:p>
          <a:p>
            <a:pPr lvl="1"/>
            <a:r>
              <a:rPr lang="es-ES" dirty="0">
                <a:solidFill>
                  <a:schemeClr val="bg1"/>
                </a:solidFill>
              </a:rPr>
              <a:t>Ionómero de vidrio como agente restaurador.</a:t>
            </a:r>
            <a:endParaRPr lang="es-MX" sz="2600" dirty="0">
              <a:solidFill>
                <a:schemeClr val="bg1"/>
              </a:solidFill>
            </a:endParaRPr>
          </a:p>
          <a:p>
            <a:pPr lvl="1"/>
            <a:r>
              <a:rPr lang="es-ES" dirty="0">
                <a:solidFill>
                  <a:schemeClr val="bg1"/>
                </a:solidFill>
              </a:rPr>
              <a:t>Clasificación de los polímeros</a:t>
            </a:r>
            <a:endParaRPr lang="es-MX" sz="2600" dirty="0">
              <a:solidFill>
                <a:schemeClr val="bg1"/>
              </a:solidFill>
            </a:endParaRPr>
          </a:p>
          <a:p>
            <a:pPr lvl="1"/>
            <a:r>
              <a:rPr lang="es-ES" dirty="0">
                <a:solidFill>
                  <a:schemeClr val="bg1"/>
                </a:solidFill>
              </a:rPr>
              <a:t>Resinas acrílicas, resinas compuestas, y </a:t>
            </a:r>
            <a:r>
              <a:rPr lang="es-ES" sz="2000" b="1" i="1" u="sng" dirty="0">
                <a:solidFill>
                  <a:schemeClr val="bg1"/>
                </a:solidFill>
              </a:rPr>
              <a:t>cerámicas dentales </a:t>
            </a:r>
            <a:r>
              <a:rPr lang="es-ES" dirty="0">
                <a:solidFill>
                  <a:schemeClr val="bg1"/>
                </a:solidFill>
              </a:rPr>
              <a:t>(definición, clasificación composición, propiedades, manipulación, criterios de selección y aplicaciones)</a:t>
            </a:r>
            <a:endParaRPr lang="es-ES" b="1" dirty="0">
              <a:solidFill>
                <a:schemeClr val="bg1"/>
              </a:solidFill>
            </a:endParaRPr>
          </a:p>
        </p:txBody>
      </p:sp>
      <p:sp>
        <p:nvSpPr>
          <p:cNvPr id="4" name="3 Marcador de número de diapositiva"/>
          <p:cNvSpPr>
            <a:spLocks noGrp="1"/>
          </p:cNvSpPr>
          <p:nvPr>
            <p:ph type="sldNum" sz="quarter" idx="12"/>
          </p:nvPr>
        </p:nvSpPr>
        <p:spPr/>
        <p:txBody>
          <a:bodyPr/>
          <a:lstStyle/>
          <a:p>
            <a:pPr>
              <a:defRPr/>
            </a:pPr>
            <a:fld id="{B1930831-9244-461C-A656-97798DB47A7A}" type="slidenum">
              <a:rPr lang="es-ES" smtClean="0"/>
              <a:pPr>
                <a:defRPr/>
              </a:pPr>
              <a:t>9</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29" y="39689"/>
            <a:ext cx="831103"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5133" y="39689"/>
            <a:ext cx="769540" cy="527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11826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5A2F9111-B2DB-470C-BA56-608F9B65882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1005</TotalTime>
  <Words>3397</Words>
  <Application>Microsoft Office PowerPoint</Application>
  <PresentationFormat>Personalizado</PresentationFormat>
  <Paragraphs>305</Paragraphs>
  <Slides>43</Slides>
  <Notes>31</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Ion</vt:lpstr>
      <vt:lpstr>Presentación de PowerPoint</vt:lpstr>
      <vt:lpstr>Presentación de PowerPoint</vt:lpstr>
      <vt:lpstr>Presentación de PowerPoint</vt:lpstr>
      <vt:lpstr>Presentación de PowerPoint</vt:lpstr>
      <vt:lpstr>PROPÓSITO DE LA UNIDAD DE APRENDIZAJE</vt:lpstr>
      <vt:lpstr> COMPETENCIAS PROFESIONALES </vt:lpstr>
      <vt:lpstr>CONTRIBUCIÓN DE LA UNIDAD DE APRENDIZAJE AL PERFIL DE EGRESO</vt:lpstr>
      <vt:lpstr>UNIDAD DE COMPETENCIA III</vt:lpstr>
      <vt:lpstr>CONOCIMIENTOS DE LA UNIDAD DE COMPETENCIA III</vt:lpstr>
      <vt:lpstr>HABILIDADES DE LA UNIDAD DE COMPETENCIA III</vt:lpstr>
      <vt:lpstr>ACTITUDES/ VALORES DE LA UNIDAD DE COMPETENCIA III</vt:lpstr>
      <vt:lpstr>Cerámicas dentales  </vt:lpstr>
      <vt:lpstr>Cerámica pigmentada con óxidos metálicos </vt:lpstr>
      <vt:lpstr>Odontología estética</vt:lpstr>
      <vt:lpstr>Presentación de PowerPoint</vt:lpstr>
      <vt:lpstr>Definición</vt:lpstr>
      <vt:lpstr>Cerámicas=Porcelanas son diferentes de resinas compuestas</vt:lpstr>
      <vt:lpstr>Propiedades</vt:lpstr>
      <vt:lpstr>Composición</vt:lpstr>
      <vt:lpstr>Composición</vt:lpstr>
      <vt:lpstr>Clasificación General</vt:lpstr>
      <vt:lpstr>Propiedades </vt:lpstr>
      <vt:lpstr>Sistema CAD-CAM</vt:lpstr>
      <vt:lpstr>Clasificación General</vt:lpstr>
      <vt:lpstr>Potencial estético</vt:lpstr>
      <vt:lpstr>Tipos de cerámica</vt:lpstr>
      <vt:lpstr>Condensación de la Porcelana</vt:lpstr>
      <vt:lpstr>Métodos de Condensación </vt:lpstr>
      <vt:lpstr>Presentación de PowerPoint</vt:lpstr>
      <vt:lpstr>Presentación de PowerPoint</vt:lpstr>
      <vt:lpstr>Sinterización de la porcelana</vt:lpstr>
      <vt:lpstr>Modificadores de Vidrio</vt:lpstr>
      <vt:lpstr>Porcelanas de recubrimiento:</vt:lpstr>
      <vt:lpstr>Capas cerámicas</vt:lpstr>
      <vt:lpstr>Usos de la cerámica dental</vt:lpstr>
      <vt:lpstr>Usos de la cerámica dental</vt:lpstr>
      <vt:lpstr>Métodos de procesado</vt:lpstr>
      <vt:lpstr>Corona metal-cerámica</vt:lpstr>
      <vt:lpstr>Presentación de PowerPoint</vt:lpstr>
      <vt:lpstr>Brackets de cerámica </vt:lpstr>
      <vt:lpstr>Personalidades antes y después de la cerámica dental</vt:lpstr>
      <vt:lpstr>Fin </vt:lpstr>
      <vt:lpstr>Bibliografía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Definición</dc:title>
  <dc:creator>Martha</dc:creator>
  <cp:lastModifiedBy>Erendira Delgado</cp:lastModifiedBy>
  <cp:revision>48</cp:revision>
  <dcterms:created xsi:type="dcterms:W3CDTF">2019-09-25T15:55:27Z</dcterms:created>
  <dcterms:modified xsi:type="dcterms:W3CDTF">2019-09-29T23:10:25Z</dcterms:modified>
</cp:coreProperties>
</file>