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handoutMasterIdLst>
    <p:handoutMasterId r:id="rId37"/>
  </p:handoutMasterIdLst>
  <p:sldIdLst>
    <p:sldId id="257" r:id="rId2"/>
    <p:sldId id="258" r:id="rId3"/>
    <p:sldId id="259" r:id="rId4"/>
    <p:sldId id="260" r:id="rId5"/>
    <p:sldId id="261" r:id="rId6"/>
    <p:sldId id="262" r:id="rId7"/>
    <p:sldId id="263" r:id="rId8"/>
    <p:sldId id="264" r:id="rId9"/>
    <p:sldId id="265" r:id="rId10"/>
    <p:sldId id="290" r:id="rId11"/>
    <p:sldId id="266" r:id="rId12"/>
    <p:sldId id="267" r:id="rId13"/>
    <p:sldId id="268" r:id="rId14"/>
    <p:sldId id="269" r:id="rId15"/>
    <p:sldId id="270" r:id="rId16"/>
    <p:sldId id="271" r:id="rId17"/>
    <p:sldId id="272" r:id="rId18"/>
    <p:sldId id="273" r:id="rId19"/>
    <p:sldId id="274" r:id="rId20"/>
    <p:sldId id="291" r:id="rId21"/>
    <p:sldId id="292" r:id="rId22"/>
    <p:sldId id="278" r:id="rId23"/>
    <p:sldId id="277" r:id="rId24"/>
    <p:sldId id="279" r:id="rId25"/>
    <p:sldId id="281" r:id="rId26"/>
    <p:sldId id="282" r:id="rId27"/>
    <p:sldId id="283" r:id="rId28"/>
    <p:sldId id="284" r:id="rId29"/>
    <p:sldId id="288" r:id="rId30"/>
    <p:sldId id="285" r:id="rId31"/>
    <p:sldId id="289" r:id="rId32"/>
    <p:sldId id="286" r:id="rId33"/>
    <p:sldId id="287" r:id="rId34"/>
    <p:sldId id="422" r:id="rId35"/>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ego de jesus patiño gomez" initials="ddjpg" lastIdx="1" clrIdx="0">
    <p:extLst>
      <p:ext uri="{19B8F6BF-5375-455C-9EA6-DF929625EA0E}">
        <p15:presenceInfo xmlns:p15="http://schemas.microsoft.com/office/powerpoint/2012/main" userId="553a7cb06f8ed3b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E3FDE45-AF77-4B5C-9715-49D594BDF05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50" autoAdjust="0"/>
    <p:restoredTop sz="94249" autoAdjust="0"/>
  </p:normalViewPr>
  <p:slideViewPr>
    <p:cSldViewPr snapToGrid="0" showGuides="1">
      <p:cViewPr varScale="1">
        <p:scale>
          <a:sx n="68" d="100"/>
          <a:sy n="68" d="100"/>
        </p:scale>
        <p:origin x="972" y="60"/>
      </p:cViewPr>
      <p:guideLst>
        <p:guide orient="horz" pos="2160"/>
        <p:guide pos="3840"/>
      </p:guideLst>
    </p:cSldViewPr>
  </p:slideViewPr>
  <p:notesTextViewPr>
    <p:cViewPr>
      <p:scale>
        <a:sx n="1" d="1"/>
        <a:sy n="1" d="1"/>
      </p:scale>
      <p:origin x="0" y="0"/>
    </p:cViewPr>
  </p:notesTextViewPr>
  <p:notesViewPr>
    <p:cSldViewPr snapToGrid="0">
      <p:cViewPr varScale="1">
        <p:scale>
          <a:sx n="89" d="100"/>
          <a:sy n="89" d="100"/>
        </p:scale>
        <p:origin x="3012"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0386138-BD6E-4C82-9A1E-59A82AE924AC}" type="datetime1">
              <a:rPr lang="es-ES" smtClean="0"/>
              <a:t>29/09/2019</a:t>
            </a:fld>
            <a:endParaRPr lang="es-ES" dirty="0"/>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C33ADDF-418B-4AEE-81B9-E77B3218F8B3}" type="slidenum">
              <a:rPr lang="es-ES" smtClean="0"/>
              <a:t>‹Nº›</a:t>
            </a:fld>
            <a:endParaRPr lang="es-ES" dirty="0"/>
          </a:p>
        </p:txBody>
      </p:sp>
    </p:spTree>
    <p:extLst>
      <p:ext uri="{BB962C8B-B14F-4D97-AF65-F5344CB8AC3E}">
        <p14:creationId xmlns:p14="http://schemas.microsoft.com/office/powerpoint/2010/main" val="41489590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91059635-B08A-4C6A-BAEA-F69B78A1101B}" type="datetime1">
              <a:rPr lang="es-ES" noProof="0" smtClean="0"/>
              <a:t>29/09/2019</a:t>
            </a:fld>
            <a:endParaRPr lang="es-ES" noProof="0"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275029A-2D1E-47A5-9598-4A9AC47B3AC1}" type="slidenum">
              <a:rPr lang="es-ES" noProof="0" smtClean="0"/>
              <a:t>‹Nº›</a:t>
            </a:fld>
            <a:endParaRPr lang="es-ES" noProof="0" dirty="0"/>
          </a:p>
        </p:txBody>
      </p:sp>
    </p:spTree>
    <p:extLst>
      <p:ext uri="{BB962C8B-B14F-4D97-AF65-F5344CB8AC3E}">
        <p14:creationId xmlns:p14="http://schemas.microsoft.com/office/powerpoint/2010/main" val="203077041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rtl="0"/>
            <a:fld id="{2275029A-2D1E-47A5-9598-4A9AC47B3AC1}" type="slidenum">
              <a:rPr lang="es-ES" smtClean="0"/>
              <a:t>1</a:t>
            </a:fld>
            <a:endParaRPr lang="es-ES" dirty="0"/>
          </a:p>
        </p:txBody>
      </p:sp>
    </p:spTree>
    <p:extLst>
      <p:ext uri="{BB962C8B-B14F-4D97-AF65-F5344CB8AC3E}">
        <p14:creationId xmlns:p14="http://schemas.microsoft.com/office/powerpoint/2010/main" val="2965313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l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041400"/>
            <a:ext cx="9144000" cy="2387600"/>
          </a:xfrm>
        </p:spPr>
        <p:txBody>
          <a:bodyPr rtlCol="0" anchor="b"/>
          <a:lstStyle>
            <a:lvl1pPr algn="l">
              <a:defRPr sz="6000">
                <a:solidFill>
                  <a:schemeClr val="tx2"/>
                </a:solidFill>
              </a:defRPr>
            </a:lvl1pPr>
          </a:lstStyle>
          <a:p>
            <a:pPr rtl="0"/>
            <a:r>
              <a:rPr lang="es-ES" noProof="0"/>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rtlCol="0"/>
          <a:lstStyle>
            <a:lvl1pPr marL="0" indent="0" algn="l">
              <a:buNone/>
              <a:defRPr sz="2400">
                <a:solidFill>
                  <a:schemeClr val="accent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modificar el estilo de subtítulo del patrón</a:t>
            </a:r>
          </a:p>
        </p:txBody>
      </p:sp>
      <p:sp>
        <p:nvSpPr>
          <p:cNvPr id="4" name="Marcador de fecha 3"/>
          <p:cNvSpPr>
            <a:spLocks noGrp="1"/>
          </p:cNvSpPr>
          <p:nvPr>
            <p:ph type="dt" sz="half" idx="10"/>
          </p:nvPr>
        </p:nvSpPr>
        <p:spPr/>
        <p:txBody>
          <a:bodyPr rtlCol="0"/>
          <a:lstStyle/>
          <a:p>
            <a:pPr rtl="0"/>
            <a:fld id="{B9B19A57-216D-4726-8027-78D6DF86AE57}" type="datetime1">
              <a:rPr lang="es-ES" noProof="0" smtClean="0"/>
              <a:t>29/09/2019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posición de número de diapositiva 5"/>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2483261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texto vertical 2"/>
          <p:cNvSpPr>
            <a:spLocks noGrp="1"/>
          </p:cNvSpPr>
          <p:nvPr>
            <p:ph type="body" orient="vert" idx="1" hasCustomPrompt="1"/>
          </p:nvPr>
        </p:nvSpPr>
        <p:spPr/>
        <p:txBody>
          <a:bodyPr vert="eaVert"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0"/>
          </p:nvPr>
        </p:nvSpPr>
        <p:spPr/>
        <p:txBody>
          <a:bodyPr rtlCol="0"/>
          <a:lstStyle/>
          <a:p>
            <a:pPr rtl="0"/>
            <a:fld id="{7307DB99-EAA6-4A45-9133-CA4DE4472099}" type="datetime1">
              <a:rPr lang="es-ES" noProof="0" smtClean="0"/>
              <a:t>29/09/2019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posición de número de diapositiva 5"/>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6317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rtlCol="0"/>
          <a:lstStyle/>
          <a:p>
            <a:pPr rtl="0"/>
            <a:r>
              <a:rPr lang="es-ES" noProof="0"/>
              <a:t>Haga clic para modificar el estilo de título del patrón</a:t>
            </a:r>
          </a:p>
        </p:txBody>
      </p:sp>
      <p:sp>
        <p:nvSpPr>
          <p:cNvPr id="3" name="Marcador de posición de texto vertical 2"/>
          <p:cNvSpPr>
            <a:spLocks noGrp="1"/>
          </p:cNvSpPr>
          <p:nvPr>
            <p:ph type="body" orient="vert" idx="1" hasCustomPrompt="1"/>
          </p:nvPr>
        </p:nvSpPr>
        <p:spPr>
          <a:xfrm>
            <a:off x="838200" y="365125"/>
            <a:ext cx="7734300" cy="5811838"/>
          </a:xfrm>
        </p:spPr>
        <p:txBody>
          <a:bodyPr vert="eaVert"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0"/>
          </p:nvPr>
        </p:nvSpPr>
        <p:spPr/>
        <p:txBody>
          <a:bodyPr rtlCol="0"/>
          <a:lstStyle/>
          <a:p>
            <a:pPr rtl="0"/>
            <a:fld id="{1A53B0A2-B7EB-4949-B47C-E90B14CD5AC9}" type="datetime1">
              <a:rPr lang="es-ES" noProof="0" smtClean="0"/>
              <a:t>29/09/2019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posición de número de diapositiva 5"/>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2446235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p:cNvSpPr>
            <a:spLocks noGrp="1"/>
          </p:cNvSpPr>
          <p:nvPr>
            <p:ph idx="1" hasCustomPrompt="1"/>
          </p:nvPr>
        </p:nvSpPr>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0"/>
          </p:nvPr>
        </p:nvSpPr>
        <p:spPr/>
        <p:txBody>
          <a:bodyPr rtlCol="0"/>
          <a:lstStyle/>
          <a:p>
            <a:pPr rtl="0"/>
            <a:fld id="{A4346229-01B0-43DF-B024-0D7C4C8FFB1F}" type="datetime1">
              <a:rPr lang="es-ES" noProof="0" smtClean="0"/>
              <a:t>29/09/2019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posición de número de diapositiva 5"/>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1702466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62262"/>
          </a:xfrm>
        </p:spPr>
        <p:txBody>
          <a:bodyPr rtlCol="0" anchor="b"/>
          <a:lstStyle>
            <a:lvl1pPr>
              <a:defRPr sz="6000"/>
            </a:lvl1pPr>
          </a:lstStyle>
          <a:p>
            <a:pPr rtl="0"/>
            <a:r>
              <a:rPr lang="es-ES" noProof="0"/>
              <a:t>Haga clic para modificar el estilo de título del patrón</a:t>
            </a:r>
          </a:p>
        </p:txBody>
      </p:sp>
      <p:sp>
        <p:nvSpPr>
          <p:cNvPr id="3" name="Marcador de posición de texto 2"/>
          <p:cNvSpPr>
            <a:spLocks noGrp="1"/>
          </p:cNvSpPr>
          <p:nvPr>
            <p:ph type="body" idx="1" hasCustomPrompt="1"/>
          </p:nvPr>
        </p:nvSpPr>
        <p:spPr>
          <a:xfrm>
            <a:off x="831850" y="4589463"/>
            <a:ext cx="10515600" cy="1500187"/>
          </a:xfrm>
        </p:spPr>
        <p:txBody>
          <a:bodyPr rtlCol="0"/>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es-ES" noProof="0"/>
              <a:t>Haga clic para modificar los estilos de texto del patrón</a:t>
            </a:r>
          </a:p>
        </p:txBody>
      </p:sp>
      <p:sp>
        <p:nvSpPr>
          <p:cNvPr id="4" name="Marcador de fecha 3"/>
          <p:cNvSpPr>
            <a:spLocks noGrp="1"/>
          </p:cNvSpPr>
          <p:nvPr>
            <p:ph type="dt" sz="half" idx="10"/>
          </p:nvPr>
        </p:nvSpPr>
        <p:spPr/>
        <p:txBody>
          <a:bodyPr rtlCol="0"/>
          <a:lstStyle/>
          <a:p>
            <a:pPr rtl="0"/>
            <a:fld id="{84E36F5A-C86A-4CC8-9217-9434ADBA6804}" type="datetime1">
              <a:rPr lang="es-ES" noProof="0" smtClean="0"/>
              <a:t>29/09/2019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posición de número de diapositiva 5"/>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1233611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p:cNvSpPr>
            <a:spLocks noGrp="1"/>
          </p:cNvSpPr>
          <p:nvPr>
            <p:ph sz="half" idx="1" hasCustomPrompt="1"/>
          </p:nvPr>
        </p:nvSpPr>
        <p:spPr>
          <a:xfrm>
            <a:off x="838200" y="1825625"/>
            <a:ext cx="5181600" cy="4351338"/>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contenido 3"/>
          <p:cNvSpPr>
            <a:spLocks noGrp="1"/>
          </p:cNvSpPr>
          <p:nvPr>
            <p:ph sz="half" idx="2" hasCustomPrompt="1"/>
          </p:nvPr>
        </p:nvSpPr>
        <p:spPr>
          <a:xfrm>
            <a:off x="6172200" y="1825625"/>
            <a:ext cx="5181600" cy="4351338"/>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fecha 4"/>
          <p:cNvSpPr>
            <a:spLocks noGrp="1"/>
          </p:cNvSpPr>
          <p:nvPr>
            <p:ph type="dt" sz="half" idx="10"/>
          </p:nvPr>
        </p:nvSpPr>
        <p:spPr/>
        <p:txBody>
          <a:bodyPr rtlCol="0"/>
          <a:lstStyle/>
          <a:p>
            <a:pPr rtl="0"/>
            <a:fld id="{D4D3459A-8ECF-4BAB-AC4C-64EFC244E8B9}" type="datetime1">
              <a:rPr lang="es-ES" noProof="0" smtClean="0"/>
              <a:t>29/09/2019</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posición de número de diapositiva 6"/>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1521872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274638"/>
            <a:ext cx="10515600" cy="1143000"/>
          </a:xfrm>
        </p:spPr>
        <p:txBody>
          <a:bodyPr rtlCol="0"/>
          <a:lstStyle/>
          <a:p>
            <a:pPr rtl="0"/>
            <a:r>
              <a:rPr lang="es-ES" noProof="0"/>
              <a:t>Haga clic para modificar el estilo de título del patrón</a:t>
            </a:r>
          </a:p>
        </p:txBody>
      </p:sp>
      <p:sp>
        <p:nvSpPr>
          <p:cNvPr id="3" name="Marcador de posición de texto 2"/>
          <p:cNvSpPr>
            <a:spLocks noGrp="1"/>
          </p:cNvSpPr>
          <p:nvPr>
            <p:ph type="body" idx="1" hasCustomPrompt="1"/>
          </p:nvPr>
        </p:nvSpPr>
        <p:spPr>
          <a:xfrm>
            <a:off x="831850" y="1489075"/>
            <a:ext cx="5156200" cy="641350"/>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4" name="Marcador de posición de contenido 3"/>
          <p:cNvSpPr>
            <a:spLocks noGrp="1"/>
          </p:cNvSpPr>
          <p:nvPr>
            <p:ph sz="half" idx="2" hasCustomPrompt="1"/>
          </p:nvPr>
        </p:nvSpPr>
        <p:spPr>
          <a:xfrm>
            <a:off x="831850" y="2193925"/>
            <a:ext cx="5156200" cy="397827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posición de texto 4"/>
          <p:cNvSpPr>
            <a:spLocks noGrp="1"/>
          </p:cNvSpPr>
          <p:nvPr>
            <p:ph type="body" sz="quarter" idx="3" hasCustomPrompt="1"/>
          </p:nvPr>
        </p:nvSpPr>
        <p:spPr>
          <a:xfrm>
            <a:off x="6189663" y="1489075"/>
            <a:ext cx="5157787" cy="641350"/>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6" name="Marcador de posición de contenido 5"/>
          <p:cNvSpPr>
            <a:spLocks noGrp="1"/>
          </p:cNvSpPr>
          <p:nvPr>
            <p:ph sz="quarter" idx="4" hasCustomPrompt="1"/>
          </p:nvPr>
        </p:nvSpPr>
        <p:spPr>
          <a:xfrm>
            <a:off x="6189663" y="2193925"/>
            <a:ext cx="5157787" cy="397827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p:cNvSpPr>
            <a:spLocks noGrp="1"/>
          </p:cNvSpPr>
          <p:nvPr>
            <p:ph type="dt" sz="half" idx="10"/>
          </p:nvPr>
        </p:nvSpPr>
        <p:spPr/>
        <p:txBody>
          <a:bodyPr rtlCol="0"/>
          <a:lstStyle/>
          <a:p>
            <a:pPr rtl="0"/>
            <a:fld id="{2B458C73-13A3-4E2D-9C5F-19706DF64985}" type="datetime1">
              <a:rPr lang="es-ES" noProof="0" smtClean="0"/>
              <a:t>29/09/2019</a:t>
            </a:fld>
            <a:endParaRPr lang="es-ES" noProof="0" dirty="0"/>
          </a:p>
        </p:txBody>
      </p:sp>
      <p:sp>
        <p:nvSpPr>
          <p:cNvPr id="8" name="Marcador de pie de página 7"/>
          <p:cNvSpPr>
            <a:spLocks noGrp="1"/>
          </p:cNvSpPr>
          <p:nvPr>
            <p:ph type="ftr" sz="quarter" idx="11"/>
          </p:nvPr>
        </p:nvSpPr>
        <p:spPr/>
        <p:txBody>
          <a:bodyPr rtlCol="0"/>
          <a:lstStyle/>
          <a:p>
            <a:pPr rtl="0"/>
            <a:r>
              <a:rPr lang="es-ES" noProof="0" dirty="0"/>
              <a:t>Agregar un pie de página</a:t>
            </a:r>
          </a:p>
        </p:txBody>
      </p:sp>
      <p:sp>
        <p:nvSpPr>
          <p:cNvPr id="9" name="Marcador de posición de número de diapositiva 8"/>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1100924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fecha 2"/>
          <p:cNvSpPr>
            <a:spLocks noGrp="1"/>
          </p:cNvSpPr>
          <p:nvPr>
            <p:ph type="dt" sz="half" idx="10"/>
          </p:nvPr>
        </p:nvSpPr>
        <p:spPr/>
        <p:txBody>
          <a:bodyPr rtlCol="0"/>
          <a:lstStyle/>
          <a:p>
            <a:pPr rtl="0"/>
            <a:fld id="{6A3922B5-F60C-402F-9A23-91471F0006F2}" type="datetime1">
              <a:rPr lang="es-ES" noProof="0" smtClean="0"/>
              <a:t>29/09/2019</a:t>
            </a:fld>
            <a:endParaRPr lang="es-ES" noProof="0" dirty="0"/>
          </a:p>
        </p:txBody>
      </p:sp>
      <p:sp>
        <p:nvSpPr>
          <p:cNvPr id="4" name="Marcador de pie de página 3"/>
          <p:cNvSpPr>
            <a:spLocks noGrp="1"/>
          </p:cNvSpPr>
          <p:nvPr>
            <p:ph type="ftr" sz="quarter" idx="11"/>
          </p:nvPr>
        </p:nvSpPr>
        <p:spPr/>
        <p:txBody>
          <a:bodyPr rtlCol="0"/>
          <a:lstStyle/>
          <a:p>
            <a:pPr rtl="0"/>
            <a:r>
              <a:rPr lang="es-ES" noProof="0" dirty="0"/>
              <a:t>Agregar un pie de página</a:t>
            </a:r>
          </a:p>
        </p:txBody>
      </p:sp>
      <p:sp>
        <p:nvSpPr>
          <p:cNvPr id="5" name="Marcador de posición de número de diapositiva 4"/>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918406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rtlCol="0"/>
          <a:lstStyle/>
          <a:p>
            <a:pPr rtl="0"/>
            <a:fld id="{CB720DE4-9B4E-44F2-A785-9B0AF922A209}" type="datetime1">
              <a:rPr lang="es-ES" noProof="0" smtClean="0"/>
              <a:t>29/09/2019</a:t>
            </a:fld>
            <a:endParaRPr lang="es-ES" noProof="0" dirty="0"/>
          </a:p>
        </p:txBody>
      </p:sp>
      <p:sp>
        <p:nvSpPr>
          <p:cNvPr id="3" name="Marcador de pie de página 2"/>
          <p:cNvSpPr>
            <a:spLocks noGrp="1"/>
          </p:cNvSpPr>
          <p:nvPr>
            <p:ph type="ftr" sz="quarter" idx="11"/>
          </p:nvPr>
        </p:nvSpPr>
        <p:spPr/>
        <p:txBody>
          <a:bodyPr rtlCol="0"/>
          <a:lstStyle/>
          <a:p>
            <a:pPr rtl="0"/>
            <a:r>
              <a:rPr lang="es-ES" noProof="0" dirty="0"/>
              <a:t>Agregar un pie de página</a:t>
            </a:r>
          </a:p>
        </p:txBody>
      </p:sp>
      <p:sp>
        <p:nvSpPr>
          <p:cNvPr id="4" name="Marcador de posición de número de diapositiva 3"/>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2497625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rtlCol="0" anchor="b"/>
          <a:lstStyle>
            <a:lvl1pPr>
              <a:defRPr sz="3200"/>
            </a:lvl1pPr>
          </a:lstStyle>
          <a:p>
            <a:pPr rtl="0"/>
            <a:r>
              <a:rPr lang="es-ES" noProof="0"/>
              <a:t>Haga clic para modificar el estilo de título del patrón</a:t>
            </a:r>
          </a:p>
        </p:txBody>
      </p:sp>
      <p:sp>
        <p:nvSpPr>
          <p:cNvPr id="3" name="Marcador de posición de contenido 2"/>
          <p:cNvSpPr>
            <a:spLocks noGrp="1"/>
          </p:cNvSpPr>
          <p:nvPr>
            <p:ph idx="1" hasCustomPrompt="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texto 3"/>
          <p:cNvSpPr>
            <a:spLocks noGrp="1"/>
          </p:cNvSpPr>
          <p:nvPr>
            <p:ph type="body" sz="half" idx="2" hasCustomPrompt="1"/>
          </p:nvPr>
        </p:nvSpPr>
        <p:spPr>
          <a:xfrm>
            <a:off x="839788" y="2101850"/>
            <a:ext cx="3932237" cy="375920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589DB46B-D47B-48DB-9C65-6142E5F58CA3}" type="datetime1">
              <a:rPr lang="es-ES" noProof="0" smtClean="0"/>
              <a:t>29/09/2019</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posición de número de diapositiva 6"/>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943659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rtlCol="0" anchor="b"/>
          <a:lstStyle>
            <a:lvl1pPr>
              <a:defRPr sz="3200"/>
            </a:lvl1pPr>
          </a:lstStyle>
          <a:p>
            <a:pPr rtl="0"/>
            <a:r>
              <a:rPr lang="es-ES" noProof="0"/>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dirty="0"/>
              <a:t>Haga clic en el icono para agregar una imagen</a:t>
            </a:r>
          </a:p>
        </p:txBody>
      </p:sp>
      <p:sp>
        <p:nvSpPr>
          <p:cNvPr id="4" name="Marcador de posición de texto 3"/>
          <p:cNvSpPr>
            <a:spLocks noGrp="1"/>
          </p:cNvSpPr>
          <p:nvPr>
            <p:ph type="body" sz="half" idx="2" hasCustomPrompt="1"/>
          </p:nvPr>
        </p:nvSpPr>
        <p:spPr>
          <a:xfrm>
            <a:off x="839788" y="2101850"/>
            <a:ext cx="3932237" cy="375920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9504169D-D721-4416-9EDE-40928B9DF53A}" type="datetime1">
              <a:rPr lang="es-ES" noProof="0" smtClean="0"/>
              <a:t>29/09/2019</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posición de número de diapositiva 6"/>
          <p:cNvSpPr>
            <a:spLocks noGrp="1"/>
          </p:cNvSpPr>
          <p:nvPr>
            <p:ph type="sldNum" sz="quarter" idx="12"/>
          </p:nvPr>
        </p:nvSpPr>
        <p:spPr/>
        <p:txBody>
          <a:bodyPr rtlCol="0"/>
          <a:lstStyle/>
          <a:p>
            <a:pPr rtl="0"/>
            <a:fld id="{062D6987-FB6D-4DB8-81B8-AD0F35E3BB5F}" type="slidenum">
              <a:rPr lang="es-ES" noProof="0" smtClean="0"/>
              <a:t>‹Nº›</a:t>
            </a:fld>
            <a:endParaRPr lang="es-ES" noProof="0" dirty="0"/>
          </a:p>
        </p:txBody>
      </p:sp>
    </p:spTree>
    <p:extLst>
      <p:ext uri="{BB962C8B-B14F-4D97-AF65-F5344CB8AC3E}">
        <p14:creationId xmlns:p14="http://schemas.microsoft.com/office/powerpoint/2010/main" val="252229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s-ES" noProof="0"/>
              <a:t>Haga clic para modificar el estilo de título del patrón</a:t>
            </a:r>
          </a:p>
        </p:txBody>
      </p:sp>
      <p:sp>
        <p:nvSpPr>
          <p:cNvPr id="3" name="Marcador de posición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2"/>
          </p:nvPr>
        </p:nvSpPr>
        <p:spPr>
          <a:xfrm>
            <a:off x="838200" y="6356350"/>
            <a:ext cx="3276600" cy="365125"/>
          </a:xfrm>
          <a:prstGeom prst="rect">
            <a:avLst/>
          </a:prstGeom>
        </p:spPr>
        <p:txBody>
          <a:bodyPr vert="horz" lIns="91440" tIns="45720" rIns="91440" bIns="45720" rtlCol="0" anchor="ctr"/>
          <a:lstStyle>
            <a:lvl1pPr algn="l">
              <a:defRPr sz="1200">
                <a:solidFill>
                  <a:schemeClr val="tx1">
                    <a:lumMod val="75000"/>
                    <a:lumOff val="25000"/>
                  </a:schemeClr>
                </a:solidFill>
              </a:defRPr>
            </a:lvl1pPr>
          </a:lstStyle>
          <a:p>
            <a:pPr rtl="0"/>
            <a:fld id="{54CBE884-F72A-43FA-A073-B1EA46164795}" type="datetime1">
              <a:rPr lang="es-ES" noProof="0" smtClean="0"/>
              <a:t>29/09/2019</a:t>
            </a:fld>
            <a:endParaRPr lang="es-ES" noProof="0" dirty="0"/>
          </a:p>
        </p:txBody>
      </p:sp>
      <p:sp>
        <p:nvSpPr>
          <p:cNvPr id="5" name="Marcador de pie de página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lumMod val="75000"/>
                    <a:lumOff val="25000"/>
                  </a:schemeClr>
                </a:solidFill>
              </a:defRPr>
            </a:lvl1pPr>
          </a:lstStyle>
          <a:p>
            <a:pPr rtl="0"/>
            <a:r>
              <a:rPr lang="es-ES" noProof="0" dirty="0"/>
              <a:t>Agregar un pie de página</a:t>
            </a:r>
          </a:p>
        </p:txBody>
      </p:sp>
      <p:sp>
        <p:nvSpPr>
          <p:cNvPr id="6" name="Marcador de posición de número de diapositiva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lumMod val="75000"/>
                    <a:lumOff val="25000"/>
                  </a:schemeClr>
                </a:solidFill>
              </a:defRPr>
            </a:lvl1pPr>
          </a:lstStyle>
          <a:p>
            <a:pPr rtl="0"/>
            <a:fld id="{062D6987-FB6D-4DB8-81B8-AD0F35E3BB5F}" type="slidenum">
              <a:rPr lang="es-ES" noProof="0" smtClean="0"/>
              <a:pPr rtl="0"/>
              <a:t>‹Nº›</a:t>
            </a:fld>
            <a:endParaRPr lang="es-ES" noProof="0" dirty="0"/>
          </a:p>
        </p:txBody>
      </p:sp>
    </p:spTree>
    <p:extLst>
      <p:ext uri="{BB962C8B-B14F-4D97-AF65-F5344CB8AC3E}">
        <p14:creationId xmlns:p14="http://schemas.microsoft.com/office/powerpoint/2010/main" val="9815629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603203E9-EB2F-4A57-ABB9-DAFCA703E0CE}"/>
              </a:ext>
            </a:extLst>
          </p:cNvPr>
          <p:cNvGraphicFramePr>
            <a:graphicFrameLocks noGrp="1"/>
          </p:cNvGraphicFramePr>
          <p:nvPr>
            <p:extLst>
              <p:ext uri="{D42A27DB-BD31-4B8C-83A1-F6EECF244321}">
                <p14:modId xmlns:p14="http://schemas.microsoft.com/office/powerpoint/2010/main" val="1888127903"/>
              </p:ext>
            </p:extLst>
          </p:nvPr>
        </p:nvGraphicFramePr>
        <p:xfrm>
          <a:off x="377686" y="1279263"/>
          <a:ext cx="11436628" cy="5274365"/>
        </p:xfrm>
        <a:graphic>
          <a:graphicData uri="http://schemas.openxmlformats.org/drawingml/2006/table">
            <a:tbl>
              <a:tblPr firstRow="1" bandRow="1">
                <a:tableStyleId>{5DA37D80-6434-44D0-A028-1B22A696006F}</a:tableStyleId>
              </a:tblPr>
              <a:tblGrid>
                <a:gridCol w="884880">
                  <a:extLst>
                    <a:ext uri="{9D8B030D-6E8A-4147-A177-3AD203B41FA5}">
                      <a16:colId xmlns:a16="http://schemas.microsoft.com/office/drawing/2014/main" val="1973569098"/>
                    </a:ext>
                  </a:extLst>
                </a:gridCol>
                <a:gridCol w="802463">
                  <a:extLst>
                    <a:ext uri="{9D8B030D-6E8A-4147-A177-3AD203B41FA5}">
                      <a16:colId xmlns:a16="http://schemas.microsoft.com/office/drawing/2014/main" val="3510195297"/>
                    </a:ext>
                  </a:extLst>
                </a:gridCol>
                <a:gridCol w="1101760">
                  <a:extLst>
                    <a:ext uri="{9D8B030D-6E8A-4147-A177-3AD203B41FA5}">
                      <a16:colId xmlns:a16="http://schemas.microsoft.com/office/drawing/2014/main" val="2356274677"/>
                    </a:ext>
                  </a:extLst>
                </a:gridCol>
                <a:gridCol w="1087014">
                  <a:extLst>
                    <a:ext uri="{9D8B030D-6E8A-4147-A177-3AD203B41FA5}">
                      <a16:colId xmlns:a16="http://schemas.microsoft.com/office/drawing/2014/main" val="1356863120"/>
                    </a:ext>
                  </a:extLst>
                </a:gridCol>
                <a:gridCol w="1053692">
                  <a:extLst>
                    <a:ext uri="{9D8B030D-6E8A-4147-A177-3AD203B41FA5}">
                      <a16:colId xmlns:a16="http://schemas.microsoft.com/office/drawing/2014/main" val="1758887006"/>
                    </a:ext>
                  </a:extLst>
                </a:gridCol>
                <a:gridCol w="107061">
                  <a:extLst>
                    <a:ext uri="{9D8B030D-6E8A-4147-A177-3AD203B41FA5}">
                      <a16:colId xmlns:a16="http://schemas.microsoft.com/office/drawing/2014/main" val="3547500816"/>
                    </a:ext>
                  </a:extLst>
                </a:gridCol>
                <a:gridCol w="833844">
                  <a:extLst>
                    <a:ext uri="{9D8B030D-6E8A-4147-A177-3AD203B41FA5}">
                      <a16:colId xmlns:a16="http://schemas.microsoft.com/office/drawing/2014/main" val="2250173267"/>
                    </a:ext>
                  </a:extLst>
                </a:gridCol>
                <a:gridCol w="2040834">
                  <a:extLst>
                    <a:ext uri="{9D8B030D-6E8A-4147-A177-3AD203B41FA5}">
                      <a16:colId xmlns:a16="http://schemas.microsoft.com/office/drawing/2014/main" val="1529771773"/>
                    </a:ext>
                  </a:extLst>
                </a:gridCol>
                <a:gridCol w="1664232">
                  <a:extLst>
                    <a:ext uri="{9D8B030D-6E8A-4147-A177-3AD203B41FA5}">
                      <a16:colId xmlns:a16="http://schemas.microsoft.com/office/drawing/2014/main" val="878141847"/>
                    </a:ext>
                  </a:extLst>
                </a:gridCol>
                <a:gridCol w="1860848">
                  <a:extLst>
                    <a:ext uri="{9D8B030D-6E8A-4147-A177-3AD203B41FA5}">
                      <a16:colId xmlns:a16="http://schemas.microsoft.com/office/drawing/2014/main" val="1504588568"/>
                    </a:ext>
                  </a:extLst>
                </a:gridCol>
              </a:tblGrid>
              <a:tr h="397565">
                <a:tc gridSpan="10">
                  <a:txBody>
                    <a:bodyPr/>
                    <a:lstStyle/>
                    <a:p>
                      <a:pPr algn="ctr">
                        <a:lnSpc>
                          <a:spcPct val="107000"/>
                        </a:lnSpc>
                        <a:spcAft>
                          <a:spcPts val="800"/>
                        </a:spcAft>
                      </a:pPr>
                      <a:r>
                        <a:rPr lang="es-ES" sz="2000" dirty="0">
                          <a:effectLst/>
                          <a:latin typeface="Arial" panose="020B0604020202020204" pitchFamily="34" charset="0"/>
                          <a:cs typeface="Arial" panose="020B0604020202020204" pitchFamily="34" charset="0"/>
                        </a:rPr>
                        <a:t>ACETATOS DE </a:t>
                      </a:r>
                      <a:r>
                        <a:rPr lang="es-MX" sz="2000" dirty="0">
                          <a:effectLst/>
                          <a:latin typeface="Arial" panose="020B0604020202020204" pitchFamily="34" charset="0"/>
                          <a:cs typeface="Arial" panose="020B0604020202020204" pitchFamily="34" charset="0"/>
                        </a:rPr>
                        <a:t>DERECHO MERCANTIL</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4070868700"/>
                  </a:ext>
                </a:extLst>
              </a:tr>
              <a:tr h="454806">
                <a:tc gridSpan="10">
                  <a:txBody>
                    <a:bodyPr/>
                    <a:lstStyle/>
                    <a:p>
                      <a:pPr>
                        <a:lnSpc>
                          <a:spcPct val="107000"/>
                        </a:lnSpc>
                        <a:spcAft>
                          <a:spcPts val="800"/>
                        </a:spcAft>
                      </a:pPr>
                      <a:r>
                        <a:rPr lang="es-MX" sz="1600" dirty="0">
                          <a:effectLst/>
                          <a:latin typeface="Arial" panose="020B0604020202020204" pitchFamily="34" charset="0"/>
                          <a:cs typeface="Arial" panose="020B0604020202020204" pitchFamily="34" charset="0"/>
                        </a:rPr>
                        <a:t>ESPACIO ACADÉMICO: Facultad de Contaduría y Administración</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793664828"/>
                  </a:ext>
                </a:extLst>
              </a:tr>
              <a:tr h="931124">
                <a:tc gridSpan="6">
                  <a:txBody>
                    <a:bodyPr/>
                    <a:lstStyle/>
                    <a:p>
                      <a:pPr>
                        <a:lnSpc>
                          <a:spcPct val="107000"/>
                        </a:lnSpc>
                        <a:spcAft>
                          <a:spcPts val="800"/>
                        </a:spcAft>
                      </a:pPr>
                      <a:r>
                        <a:rPr lang="es-MX" sz="1600" dirty="0">
                          <a:effectLst/>
                          <a:latin typeface="Arial" panose="020B0604020202020204" pitchFamily="34" charset="0"/>
                          <a:cs typeface="Arial" panose="020B0604020202020204" pitchFamily="34" charset="0"/>
                        </a:rPr>
                        <a:t>Programa educativo: Licenciatura en Administración, 2018</a:t>
                      </a:r>
                      <a:endParaRPr lang="es-MX" sz="1200" dirty="0">
                        <a:effectLst/>
                        <a:latin typeface="Arial" panose="020B0604020202020204" pitchFamily="34" charset="0"/>
                        <a:cs typeface="Arial" panose="020B0604020202020204" pitchFamily="34" charset="0"/>
                      </a:endParaRPr>
                    </a:p>
                    <a:p>
                      <a:pPr>
                        <a:lnSpc>
                          <a:spcPct val="107000"/>
                        </a:lnSpc>
                        <a:spcAft>
                          <a:spcPts val="800"/>
                        </a:spcAft>
                      </a:pPr>
                      <a:r>
                        <a:rPr lang="es-MX" sz="1600" dirty="0">
                          <a:effectLst/>
                          <a:latin typeface="Arial" panose="020B0604020202020204" pitchFamily="34" charset="0"/>
                          <a:cs typeface="Arial" panose="020B0604020202020204" pitchFamily="34" charset="0"/>
                        </a:rPr>
                        <a:t>Plan de estudios: Reestructuración 2018</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nSpc>
                          <a:spcPct val="107000"/>
                        </a:lnSpc>
                        <a:spcAft>
                          <a:spcPts val="800"/>
                        </a:spcAft>
                      </a:pPr>
                      <a:r>
                        <a:rPr lang="es-MX" sz="1600" dirty="0">
                          <a:effectLst/>
                          <a:latin typeface="Arial" panose="020B0604020202020204" pitchFamily="34" charset="0"/>
                          <a:cs typeface="Arial" panose="020B0604020202020204" pitchFamily="34" charset="0"/>
                        </a:rPr>
                        <a:t>Área de disciplinaria: Derecho</a:t>
                      </a:r>
                      <a:endParaRPr lang="es-MX" sz="1200" dirty="0">
                        <a:effectLst/>
                        <a:latin typeface="Arial" panose="020B0604020202020204" pitchFamily="34" charset="0"/>
                        <a:cs typeface="Arial" panose="020B0604020202020204" pitchFamily="34" charset="0"/>
                      </a:endParaRPr>
                    </a:p>
                    <a:p>
                      <a:pPr>
                        <a:lnSpc>
                          <a:spcPct val="107000"/>
                        </a:lnSpc>
                        <a:spcAft>
                          <a:spcPts val="800"/>
                        </a:spcAft>
                      </a:pPr>
                      <a:r>
                        <a:rPr lang="es-ES" sz="1600" dirty="0">
                          <a:effectLst/>
                          <a:latin typeface="Arial" panose="020B0604020202020204" pitchFamily="34" charset="0"/>
                          <a:cs typeface="Arial" panose="020B0604020202020204" pitchFamily="34" charset="0"/>
                        </a:rPr>
                        <a:t>Periodo escolar: 2019B</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562356178"/>
                  </a:ext>
                </a:extLst>
              </a:tr>
              <a:tr h="1570636">
                <a:tc gridSpan="5">
                  <a:txBody>
                    <a:bodyPr/>
                    <a:lstStyle/>
                    <a:p>
                      <a:pPr>
                        <a:lnSpc>
                          <a:spcPct val="107000"/>
                        </a:lnSpc>
                        <a:spcAft>
                          <a:spcPts val="800"/>
                        </a:spcAft>
                      </a:pPr>
                      <a:r>
                        <a:rPr lang="es-ES_tradnl" sz="1600" dirty="0">
                          <a:effectLst/>
                          <a:latin typeface="Arial" panose="020B0604020202020204" pitchFamily="34" charset="0"/>
                          <a:cs typeface="Arial" panose="020B0604020202020204" pitchFamily="34" charset="0"/>
                        </a:rPr>
                        <a:t>Aprobación por los H.H. Consejos Académico y de Gobierno</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3">
                  <a:txBody>
                    <a:bodyPr/>
                    <a:lstStyle/>
                    <a:p>
                      <a:pPr>
                        <a:lnSpc>
                          <a:spcPct val="107000"/>
                        </a:lnSpc>
                        <a:spcAft>
                          <a:spcPts val="800"/>
                        </a:spcAft>
                      </a:pPr>
                      <a:r>
                        <a:rPr lang="es-ES_tradnl" sz="1600" dirty="0">
                          <a:effectLst/>
                          <a:latin typeface="Arial" panose="020B0604020202020204" pitchFamily="34" charset="0"/>
                          <a:cs typeface="Arial" panose="020B0604020202020204" pitchFamily="34" charset="0"/>
                        </a:rPr>
                        <a:t> Elaborado por: </a:t>
                      </a:r>
                      <a:endParaRPr lang="es-MX" sz="1200" dirty="0">
                        <a:effectLst/>
                        <a:latin typeface="Arial" panose="020B0604020202020204" pitchFamily="34" charset="0"/>
                        <a:cs typeface="Arial" panose="020B0604020202020204" pitchFamily="34" charset="0"/>
                      </a:endParaRPr>
                    </a:p>
                    <a:p>
                      <a:pPr>
                        <a:lnSpc>
                          <a:spcPct val="107000"/>
                        </a:lnSpc>
                        <a:spcAft>
                          <a:spcPts val="800"/>
                        </a:spcAft>
                      </a:pPr>
                      <a:r>
                        <a:rPr lang="es-MX" sz="1600" dirty="0">
                          <a:effectLst/>
                          <a:latin typeface="Arial" panose="020B0604020202020204" pitchFamily="34" charset="0"/>
                          <a:cs typeface="Arial" panose="020B0604020202020204" pitchFamily="34" charset="0"/>
                        </a:rPr>
                        <a:t>Dr. José Aguilera Ávila M. en D.P Jorge Mercado Villafaña L. en D. Miguel Ángel Contreras Chaix</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tc hMerge="1">
                  <a:txBody>
                    <a:bodyPr/>
                    <a:lstStyle/>
                    <a:p>
                      <a:endParaRPr lang="es-MX"/>
                    </a:p>
                  </a:txBody>
                  <a:tcPr/>
                </a:tc>
                <a:tc gridSpan="2">
                  <a:txBody>
                    <a:bodyPr/>
                    <a:lstStyle/>
                    <a:p>
                      <a:pPr>
                        <a:lnSpc>
                          <a:spcPct val="107000"/>
                        </a:lnSpc>
                        <a:spcAft>
                          <a:spcPts val="800"/>
                        </a:spcAft>
                      </a:pPr>
                      <a:r>
                        <a:rPr lang="es-ES_tradnl" sz="1600" dirty="0">
                          <a:effectLst/>
                          <a:latin typeface="Arial" panose="020B0604020202020204" pitchFamily="34" charset="0"/>
                          <a:cs typeface="Arial" panose="020B0604020202020204" pitchFamily="34" charset="0"/>
                        </a:rPr>
                        <a:t>Fecha de actualización: </a:t>
                      </a:r>
                      <a:endParaRPr lang="es-MX" sz="1200" dirty="0">
                        <a:effectLst/>
                        <a:latin typeface="Arial" panose="020B0604020202020204" pitchFamily="34" charset="0"/>
                        <a:cs typeface="Arial" panose="020B0604020202020204" pitchFamily="34" charset="0"/>
                      </a:endParaRPr>
                    </a:p>
                    <a:p>
                      <a:pPr>
                        <a:lnSpc>
                          <a:spcPct val="107000"/>
                        </a:lnSpc>
                        <a:spcAft>
                          <a:spcPts val="800"/>
                        </a:spcAft>
                      </a:pPr>
                      <a:r>
                        <a:rPr lang="es-MX" sz="1600" dirty="0">
                          <a:effectLst/>
                          <a:latin typeface="Arial" panose="020B0604020202020204" pitchFamily="34" charset="0"/>
                          <a:cs typeface="Arial" panose="020B0604020202020204" pitchFamily="34" charset="0"/>
                        </a:rPr>
                        <a:t>17 de abril de 2018</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extLst>
                  <a:ext uri="{0D108BD9-81ED-4DB2-BD59-A6C34878D82A}">
                    <a16:rowId xmlns:a16="http://schemas.microsoft.com/office/drawing/2014/main" val="66914312"/>
                  </a:ext>
                </a:extLst>
              </a:tr>
              <a:tr h="952041">
                <a:tc>
                  <a:txBody>
                    <a:bodyPr/>
                    <a:lstStyle/>
                    <a:p>
                      <a:pPr algn="ctr">
                        <a:lnSpc>
                          <a:spcPct val="107000"/>
                        </a:lnSpc>
                        <a:spcAft>
                          <a:spcPts val="800"/>
                        </a:spcAft>
                      </a:pPr>
                      <a:r>
                        <a:rPr lang="es-MX" sz="1600" dirty="0">
                          <a:effectLst/>
                          <a:latin typeface="Arial" panose="020B0604020202020204" pitchFamily="34" charset="0"/>
                          <a:cs typeface="Arial" panose="020B0604020202020204" pitchFamily="34" charset="0"/>
                        </a:rPr>
                        <a:t>Clave</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ES_tradnl" sz="1600" dirty="0">
                          <a:effectLst/>
                          <a:latin typeface="Arial" panose="020B0604020202020204" pitchFamily="34" charset="0"/>
                          <a:cs typeface="Arial" panose="020B0604020202020204" pitchFamily="34" charset="0"/>
                        </a:rPr>
                        <a:t>Horas teoría</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ES_tradnl" sz="1600" dirty="0">
                          <a:effectLst/>
                          <a:latin typeface="Arial" panose="020B0604020202020204" pitchFamily="34" charset="0"/>
                          <a:cs typeface="Arial" panose="020B0604020202020204" pitchFamily="34" charset="0"/>
                        </a:rPr>
                        <a:t>Horas prácticas</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ES" sz="1600" dirty="0">
                          <a:effectLst/>
                          <a:latin typeface="Arial" panose="020B0604020202020204" pitchFamily="34" charset="0"/>
                          <a:cs typeface="Arial" panose="020B0604020202020204" pitchFamily="34" charset="0"/>
                        </a:rPr>
                        <a:t>Total de horas</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ES_tradnl" sz="1600" dirty="0">
                          <a:effectLst/>
                          <a:latin typeface="Arial" panose="020B0604020202020204" pitchFamily="34" charset="0"/>
                          <a:cs typeface="Arial" panose="020B0604020202020204" pitchFamily="34" charset="0"/>
                        </a:rPr>
                        <a:t>Créditos</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gridSpan="2">
                  <a:txBody>
                    <a:bodyPr/>
                    <a:lstStyle/>
                    <a:p>
                      <a:pPr algn="ctr">
                        <a:lnSpc>
                          <a:spcPct val="107000"/>
                        </a:lnSpc>
                        <a:spcAft>
                          <a:spcPts val="800"/>
                        </a:spcAft>
                      </a:pPr>
                      <a:r>
                        <a:rPr lang="es-MX" sz="1600" dirty="0">
                          <a:effectLst/>
                          <a:latin typeface="Arial" panose="020B0604020202020204" pitchFamily="34" charset="0"/>
                          <a:cs typeface="Arial" panose="020B0604020202020204" pitchFamily="34" charset="0"/>
                        </a:rPr>
                        <a:t>Tipo</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tc>
                  <a:txBody>
                    <a:bodyPr/>
                    <a:lstStyle/>
                    <a:p>
                      <a:pPr algn="ctr">
                        <a:lnSpc>
                          <a:spcPct val="107000"/>
                        </a:lnSpc>
                        <a:spcAft>
                          <a:spcPts val="800"/>
                        </a:spcAft>
                      </a:pPr>
                      <a:r>
                        <a:rPr lang="es-ES" sz="1600" dirty="0">
                          <a:effectLst/>
                          <a:latin typeface="Arial" panose="020B0604020202020204" pitchFamily="34" charset="0"/>
                          <a:cs typeface="Arial" panose="020B0604020202020204" pitchFamily="34" charset="0"/>
                        </a:rPr>
                        <a:t>Carácter de la Unidad de Aprendizaje</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MX" sz="1600" dirty="0">
                          <a:effectLst/>
                          <a:latin typeface="Arial" panose="020B0604020202020204" pitchFamily="34" charset="0"/>
                          <a:cs typeface="Arial" panose="020B0604020202020204" pitchFamily="34" charset="0"/>
                        </a:rPr>
                        <a:t>Núcleo de formación</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ES" sz="1600" dirty="0">
                          <a:effectLst/>
                          <a:latin typeface="Arial" panose="020B0604020202020204" pitchFamily="34" charset="0"/>
                          <a:cs typeface="Arial" panose="020B0604020202020204" pitchFamily="34" charset="0"/>
                        </a:rPr>
                        <a:t>Modalidad</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extLst>
                  <a:ext uri="{0D108BD9-81ED-4DB2-BD59-A6C34878D82A}">
                    <a16:rowId xmlns:a16="http://schemas.microsoft.com/office/drawing/2014/main" val="821792353"/>
                  </a:ext>
                </a:extLst>
              </a:tr>
              <a:tr h="597132">
                <a:tc>
                  <a:txBody>
                    <a:bodyPr/>
                    <a:lstStyle/>
                    <a:p>
                      <a:endParaRPr lang="es-MX" sz="1200" dirty="0">
                        <a:solidFill>
                          <a:srgbClr val="2F5496"/>
                        </a:solidFill>
                        <a:effectLst/>
                        <a:latin typeface="Arial" panose="020B060402020202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MX" sz="1600" dirty="0">
                          <a:effectLst/>
                          <a:latin typeface="Arial" panose="020B0604020202020204" pitchFamily="34" charset="0"/>
                          <a:cs typeface="Arial" panose="020B0604020202020204" pitchFamily="34" charset="0"/>
                        </a:rPr>
                        <a:t>4</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MX" sz="1600" dirty="0">
                          <a:effectLst/>
                          <a:latin typeface="Arial" panose="020B0604020202020204" pitchFamily="34" charset="0"/>
                          <a:cs typeface="Arial" panose="020B0604020202020204" pitchFamily="34" charset="0"/>
                        </a:rPr>
                        <a:t>0</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MX" sz="1600" dirty="0">
                          <a:effectLst/>
                          <a:latin typeface="Arial" panose="020B0604020202020204" pitchFamily="34" charset="0"/>
                          <a:cs typeface="Arial" panose="020B0604020202020204" pitchFamily="34" charset="0"/>
                        </a:rPr>
                        <a:t>4</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MX" sz="1600" dirty="0">
                          <a:effectLst/>
                          <a:latin typeface="Arial" panose="020B0604020202020204" pitchFamily="34" charset="0"/>
                          <a:cs typeface="Arial" panose="020B0604020202020204" pitchFamily="34" charset="0"/>
                        </a:rPr>
                        <a:t>8</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gridSpan="2">
                  <a:txBody>
                    <a:bodyPr/>
                    <a:lstStyle/>
                    <a:p>
                      <a:pPr algn="ctr">
                        <a:lnSpc>
                          <a:spcPct val="107000"/>
                        </a:lnSpc>
                        <a:spcAft>
                          <a:spcPts val="800"/>
                        </a:spcAft>
                      </a:pPr>
                      <a:r>
                        <a:rPr lang="es-ES" sz="1600" dirty="0">
                          <a:effectLst/>
                          <a:latin typeface="Arial" panose="020B0604020202020204" pitchFamily="34" charset="0"/>
                          <a:cs typeface="Arial" panose="020B0604020202020204" pitchFamily="34" charset="0"/>
                        </a:rPr>
                        <a:t>Curso</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tc>
                  <a:txBody>
                    <a:bodyPr/>
                    <a:lstStyle/>
                    <a:p>
                      <a:pPr algn="ctr">
                        <a:lnSpc>
                          <a:spcPct val="107000"/>
                        </a:lnSpc>
                        <a:spcAft>
                          <a:spcPts val="800"/>
                        </a:spcAft>
                      </a:pPr>
                      <a:r>
                        <a:rPr lang="es-ES" sz="1600" dirty="0">
                          <a:effectLst/>
                          <a:latin typeface="Arial" panose="020B0604020202020204" pitchFamily="34" charset="0"/>
                          <a:cs typeface="Arial" panose="020B0604020202020204" pitchFamily="34" charset="0"/>
                        </a:rPr>
                        <a:t>Obligatoria</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ES" sz="1600" dirty="0">
                          <a:effectLst/>
                          <a:latin typeface="Arial" panose="020B0604020202020204" pitchFamily="34" charset="0"/>
                          <a:cs typeface="Arial" panose="020B0604020202020204" pitchFamily="34" charset="0"/>
                        </a:rPr>
                        <a:t>Básico</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a:txBody>
                    <a:bodyPr/>
                    <a:lstStyle/>
                    <a:p>
                      <a:pPr algn="ctr">
                        <a:lnSpc>
                          <a:spcPct val="107000"/>
                        </a:lnSpc>
                        <a:spcAft>
                          <a:spcPts val="800"/>
                        </a:spcAft>
                      </a:pPr>
                      <a:r>
                        <a:rPr lang="es-MX" sz="1600" dirty="0">
                          <a:effectLst/>
                          <a:latin typeface="Arial" panose="020B0604020202020204" pitchFamily="34" charset="0"/>
                          <a:cs typeface="Arial" panose="020B0604020202020204" pitchFamily="34" charset="0"/>
                        </a:rPr>
                        <a:t>Mixta</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extLst>
                  <a:ext uri="{0D108BD9-81ED-4DB2-BD59-A6C34878D82A}">
                    <a16:rowId xmlns:a16="http://schemas.microsoft.com/office/drawing/2014/main" val="3306428213"/>
                  </a:ext>
                </a:extLst>
              </a:tr>
              <a:tr h="371061">
                <a:tc gridSpan="10">
                  <a:txBody>
                    <a:bodyPr/>
                    <a:lstStyle/>
                    <a:p>
                      <a:pPr algn="ctr">
                        <a:lnSpc>
                          <a:spcPct val="107000"/>
                        </a:lnSpc>
                        <a:spcAft>
                          <a:spcPts val="800"/>
                        </a:spcAft>
                      </a:pPr>
                      <a:r>
                        <a:rPr lang="es-MX" sz="1600" dirty="0">
                          <a:effectLst/>
                          <a:latin typeface="Arial" panose="020B0604020202020204" pitchFamily="34" charset="0"/>
                          <a:cs typeface="Arial" panose="020B0604020202020204" pitchFamily="34" charset="0"/>
                        </a:rPr>
                        <a:t>UNIDAD 1</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61749" marR="61749"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674868808"/>
                  </a:ext>
                </a:extLst>
              </a:tr>
            </a:tbl>
          </a:graphicData>
        </a:graphic>
      </p:graphicFrame>
      <p:sp>
        <p:nvSpPr>
          <p:cNvPr id="3" name="1 Título">
            <a:extLst>
              <a:ext uri="{FF2B5EF4-FFF2-40B4-BE49-F238E27FC236}">
                <a16:creationId xmlns:a16="http://schemas.microsoft.com/office/drawing/2014/main" id="{04512E68-DC46-45C9-BBE2-E64AB6D04A6F}"/>
              </a:ext>
            </a:extLst>
          </p:cNvPr>
          <p:cNvSpPr txBox="1">
            <a:spLocks/>
          </p:cNvSpPr>
          <p:nvPr/>
        </p:nvSpPr>
        <p:spPr>
          <a:xfrm>
            <a:off x="1382902" y="104651"/>
            <a:ext cx="8229600" cy="820340"/>
          </a:xfrm>
          <a:prstGeom prst="rect">
            <a:avLst/>
          </a:prstGeom>
        </p:spPr>
        <p:txBody>
          <a:bodyPr vert="horz" lIns="91440" tIns="45720" rIns="91440" bIns="45720" rtlCol="0" anchor="b">
            <a:normAutofit fontScale="25000" lnSpcReduction="20000"/>
          </a:bodyPr>
          <a:lstStyle>
            <a:lvl1pPr algn="l" defTabSz="914400" rtl="0" eaLnBrk="1" latinLnBrk="0" hangingPunct="1">
              <a:spcBef>
                <a:spcPct val="0"/>
              </a:spcBef>
              <a:buNone/>
              <a:defRPr sz="6000" kern="1200">
                <a:solidFill>
                  <a:schemeClr val="tx2"/>
                </a:solidFill>
                <a:latin typeface="+mj-lt"/>
                <a:ea typeface="+mj-ea"/>
                <a:cs typeface="+mj-cs"/>
              </a:defRPr>
            </a:lvl1pPr>
          </a:lstStyle>
          <a:p>
            <a:r>
              <a:rPr lang="es-ES" i="1" dirty="0"/>
              <a:t>UNIVERSIDAD AUTONOMA DEL  ESTADO DE MEXICO</a:t>
            </a:r>
            <a:br>
              <a:rPr lang="es-ES" dirty="0"/>
            </a:br>
            <a:r>
              <a:rPr lang="es-ES" i="1" dirty="0"/>
              <a:t>Facultad de Contaduría y Administración</a:t>
            </a:r>
            <a:br>
              <a:rPr lang="es-ES" dirty="0"/>
            </a:br>
            <a:r>
              <a:rPr lang="es-ES" dirty="0"/>
              <a:t> </a:t>
            </a:r>
            <a:br>
              <a:rPr lang="es-ES" dirty="0"/>
            </a:br>
            <a:endParaRPr lang="es-ES" dirty="0"/>
          </a:p>
        </p:txBody>
      </p:sp>
      <p:pic>
        <p:nvPicPr>
          <p:cNvPr id="5" name="3 Imagen" descr="ESCUDO bw">
            <a:extLst>
              <a:ext uri="{FF2B5EF4-FFF2-40B4-BE49-F238E27FC236}">
                <a16:creationId xmlns:a16="http://schemas.microsoft.com/office/drawing/2014/main" id="{0C6B0892-A437-45CB-8926-2A9D0D675E70}"/>
              </a:ext>
            </a:extLst>
          </p:cNvPr>
          <p:cNvPicPr/>
          <p:nvPr/>
        </p:nvPicPr>
        <p:blipFill>
          <a:blip r:embed="rId3" cstate="print"/>
          <a:srcRect/>
          <a:stretch>
            <a:fillRect/>
          </a:stretch>
        </p:blipFill>
        <p:spPr bwMode="auto">
          <a:xfrm>
            <a:off x="251520" y="104651"/>
            <a:ext cx="775422" cy="714970"/>
          </a:xfrm>
          <a:prstGeom prst="rect">
            <a:avLst/>
          </a:prstGeom>
          <a:noFill/>
          <a:ln w="9525">
            <a:noFill/>
            <a:miter lim="800000"/>
            <a:headEnd/>
            <a:tailEnd/>
          </a:ln>
        </p:spPr>
      </p:pic>
    </p:spTree>
    <p:extLst>
      <p:ext uri="{BB962C8B-B14F-4D97-AF65-F5344CB8AC3E}">
        <p14:creationId xmlns:p14="http://schemas.microsoft.com/office/powerpoint/2010/main" val="1756136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1EEA8F5-8424-4113-A877-C60C0AB69FAC}"/>
              </a:ext>
            </a:extLst>
          </p:cNvPr>
          <p:cNvSpPr>
            <a:spLocks noGrp="1"/>
          </p:cNvSpPr>
          <p:nvPr>
            <p:ph idx="1"/>
          </p:nvPr>
        </p:nvSpPr>
        <p:spPr>
          <a:xfrm>
            <a:off x="711589" y="1434906"/>
            <a:ext cx="10964595" cy="5317586"/>
          </a:xfrm>
        </p:spPr>
        <p:txBody>
          <a:bodyPr>
            <a:normAutofit lnSpcReduction="10000"/>
          </a:bodyPr>
          <a:lstStyle/>
          <a:p>
            <a:pPr marL="0" indent="0" algn="just">
              <a:buNone/>
            </a:pPr>
            <a:r>
              <a:rPr lang="es-MX" b="1" dirty="0">
                <a:latin typeface="Arial" panose="020B0604020202020204" pitchFamily="34" charset="0"/>
                <a:cs typeface="Arial" panose="020B0604020202020204" pitchFamily="34" charset="0"/>
              </a:rPr>
              <a:t>Criterio Objetivo</a:t>
            </a:r>
            <a:r>
              <a:rPr lang="es-MX" dirty="0">
                <a:latin typeface="Arial" panose="020B0604020202020204" pitchFamily="34" charset="0"/>
                <a:cs typeface="Arial" panose="020B0604020202020204" pitchFamily="34" charset="0"/>
              </a:rPr>
              <a:t>: Se refiere al acto de comercio.</a:t>
            </a:r>
          </a:p>
          <a:p>
            <a:pPr marL="0" indent="0" algn="just">
              <a:buNone/>
            </a:pPr>
            <a:r>
              <a:rPr lang="es-MX" dirty="0">
                <a:latin typeface="Arial" panose="020B0604020202020204" pitchFamily="34" charset="0"/>
                <a:cs typeface="Arial" panose="020B0604020202020204" pitchFamily="34" charset="0"/>
              </a:rPr>
              <a:t>Desde el punto de vista objetivo los actos de comercio se califican como tales atendiendo a las características inherentes de los mismos y como se puede apreciar no importa la calidad de los sujetos que los realizan.</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r>
              <a:rPr lang="es-MX" sz="1400" dirty="0">
                <a:latin typeface="Arial" panose="020B0604020202020204" pitchFamily="34" charset="0"/>
                <a:cs typeface="Arial" panose="020B0604020202020204" pitchFamily="34" charset="0"/>
              </a:rPr>
              <a:t>Quintana, E (2005), Ciencia del derecho mercantil. Editorial Porrúa, México.</a:t>
            </a:r>
          </a:p>
          <a:p>
            <a:pPr marL="0" indent="0" algn="just">
              <a:buNone/>
            </a:pPr>
            <a:endParaRPr lang="es-MX" dirty="0"/>
          </a:p>
        </p:txBody>
      </p:sp>
      <p:sp>
        <p:nvSpPr>
          <p:cNvPr id="4" name="Título 1">
            <a:extLst>
              <a:ext uri="{FF2B5EF4-FFF2-40B4-BE49-F238E27FC236}">
                <a16:creationId xmlns:a16="http://schemas.microsoft.com/office/drawing/2014/main" id="{C16D0CA1-F015-4978-9825-D7DA67D55E62}"/>
              </a:ext>
            </a:extLst>
          </p:cNvPr>
          <p:cNvSpPr>
            <a:spLocks noGrp="1"/>
          </p:cNvSpPr>
          <p:nvPr>
            <p:ph type="title"/>
          </p:nvPr>
        </p:nvSpPr>
        <p:spPr>
          <a:xfrm>
            <a:off x="838200" y="365125"/>
            <a:ext cx="10515600" cy="718087"/>
          </a:xfrm>
        </p:spPr>
        <p:txBody>
          <a:bodyPr>
            <a:normAutofit/>
          </a:bodyPr>
          <a:lstStyle/>
          <a:p>
            <a:pPr algn="ctr"/>
            <a:r>
              <a:rPr lang="es-MX" sz="3200" dirty="0">
                <a:latin typeface="Aharoni" panose="02010803020104030203" pitchFamily="2" charset="-79"/>
                <a:cs typeface="Aharoni" panose="02010803020104030203" pitchFamily="2" charset="-79"/>
              </a:rPr>
              <a:t>Concepto de Derecho Mercantil</a:t>
            </a:r>
          </a:p>
        </p:txBody>
      </p:sp>
      <p:pic>
        <p:nvPicPr>
          <p:cNvPr id="2050" name="Picture 2" descr="Resultado de imagen para vendo mÃ­ coche">
            <a:extLst>
              <a:ext uri="{FF2B5EF4-FFF2-40B4-BE49-F238E27FC236}">
                <a16:creationId xmlns:a16="http://schemas.microsoft.com/office/drawing/2014/main" id="{F8796DFE-2E9B-47EC-8EBD-A3602F9D33D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1760" y="3611880"/>
            <a:ext cx="4038990" cy="2271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196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0A2560-AC36-45C8-923B-078CB808A73F}"/>
              </a:ext>
            </a:extLst>
          </p:cNvPr>
          <p:cNvSpPr>
            <a:spLocks noGrp="1"/>
          </p:cNvSpPr>
          <p:nvPr>
            <p:ph type="title"/>
          </p:nvPr>
        </p:nvSpPr>
        <p:spPr>
          <a:xfrm>
            <a:off x="838200" y="365125"/>
            <a:ext cx="10515600" cy="930299"/>
          </a:xfrm>
        </p:spPr>
        <p:txBody>
          <a:bodyPr>
            <a:normAutofit/>
          </a:bodyPr>
          <a:lstStyle/>
          <a:p>
            <a:pPr algn="ctr"/>
            <a:r>
              <a:rPr lang="es-MX" sz="3200" dirty="0">
                <a:latin typeface="Aharoni" panose="02010803020104030203" pitchFamily="2" charset="-79"/>
                <a:cs typeface="Aharoni" panose="02010803020104030203" pitchFamily="2" charset="-79"/>
              </a:rPr>
              <a:t>Concepto de Derecho Mercantil</a:t>
            </a:r>
          </a:p>
        </p:txBody>
      </p:sp>
      <p:sp>
        <p:nvSpPr>
          <p:cNvPr id="3" name="Marcador de contenido 2">
            <a:extLst>
              <a:ext uri="{FF2B5EF4-FFF2-40B4-BE49-F238E27FC236}">
                <a16:creationId xmlns:a16="http://schemas.microsoft.com/office/drawing/2014/main" id="{2AD8848D-3F4F-4DAA-BCB1-08431A83D278}"/>
              </a:ext>
            </a:extLst>
          </p:cNvPr>
          <p:cNvSpPr>
            <a:spLocks noGrp="1"/>
          </p:cNvSpPr>
          <p:nvPr>
            <p:ph idx="1"/>
          </p:nvPr>
        </p:nvSpPr>
        <p:spPr>
          <a:xfrm>
            <a:off x="543340" y="1577009"/>
            <a:ext cx="7109486" cy="4903304"/>
          </a:xfrm>
        </p:spPr>
        <p:txBody>
          <a:bodyPr>
            <a:normAutofit fontScale="92500" lnSpcReduction="20000"/>
          </a:bodyPr>
          <a:lstStyle/>
          <a:p>
            <a:pPr marL="0" indent="0" algn="just">
              <a:buNone/>
            </a:pPr>
            <a:r>
              <a:rPr lang="es-MX" sz="3000" b="1" dirty="0">
                <a:latin typeface="Arial" panose="020B0604020202020204" pitchFamily="34" charset="0"/>
                <a:cs typeface="Arial" panose="020B0604020202020204" pitchFamily="34" charset="0"/>
              </a:rPr>
              <a:t>Criterio Subjetivo</a:t>
            </a:r>
            <a:r>
              <a:rPr lang="es-MX" sz="3000" dirty="0">
                <a:latin typeface="Arial" panose="020B0604020202020204" pitchFamily="34" charset="0"/>
                <a:cs typeface="Arial" panose="020B0604020202020204" pitchFamily="34" charset="0"/>
              </a:rPr>
              <a:t>: </a:t>
            </a:r>
          </a:p>
          <a:p>
            <a:pPr marL="0" indent="0" algn="just">
              <a:buNone/>
            </a:pPr>
            <a:endParaRPr lang="es-MX" sz="3000" dirty="0">
              <a:latin typeface="Arial" panose="020B0604020202020204" pitchFamily="34" charset="0"/>
              <a:cs typeface="Arial" panose="020B0604020202020204" pitchFamily="34" charset="0"/>
            </a:endParaRPr>
          </a:p>
          <a:p>
            <a:pPr marL="0" indent="0" algn="just">
              <a:buNone/>
            </a:pPr>
            <a:r>
              <a:rPr lang="es-MX" sz="3000" dirty="0">
                <a:latin typeface="Arial" panose="020B0604020202020204" pitchFamily="34" charset="0"/>
                <a:cs typeface="Arial" panose="020B0604020202020204" pitchFamily="34" charset="0"/>
              </a:rPr>
              <a:t>Hace referencia a un «sujeto», es decir, a los comerciantes. </a:t>
            </a:r>
          </a:p>
          <a:p>
            <a:pPr marL="0" indent="0" algn="just">
              <a:buNone/>
            </a:pPr>
            <a:r>
              <a:rPr lang="es-MX" sz="3000" b="1" dirty="0">
                <a:latin typeface="Arial" panose="020B0604020202020204" pitchFamily="34" charset="0"/>
                <a:cs typeface="Arial" panose="020B0604020202020204" pitchFamily="34" charset="0"/>
              </a:rPr>
              <a:t>SUJETO</a:t>
            </a:r>
            <a:r>
              <a:rPr lang="es-MX" sz="3000" dirty="0">
                <a:latin typeface="Arial" panose="020B0604020202020204" pitchFamily="34" charset="0"/>
                <a:cs typeface="Arial" panose="020B0604020202020204" pitchFamily="34" charset="0"/>
              </a:rPr>
              <a:t>: Persona con capacidad para ejercer el comercio y hace de él  su ocupación habitual y por su cuenta. </a:t>
            </a:r>
          </a:p>
          <a:p>
            <a:pPr marL="0" indent="0" algn="just">
              <a:buNone/>
            </a:pPr>
            <a:r>
              <a:rPr lang="es-MX" sz="3000" dirty="0">
                <a:latin typeface="Arial" panose="020B0604020202020204" pitchFamily="34" charset="0"/>
                <a:cs typeface="Arial" panose="020B0604020202020204" pitchFamily="34" charset="0"/>
              </a:rPr>
              <a:t>Se trata de las personas que se interponen en los procesos del cambio económico movidos por un interés también económico, con animo de lucro. </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sz="1500" dirty="0">
                <a:latin typeface="Arial" panose="020B0604020202020204" pitchFamily="34" charset="0"/>
                <a:cs typeface="Arial" panose="020B0604020202020204" pitchFamily="34" charset="0"/>
              </a:rPr>
              <a:t>Quintana, E (2005), Ciencia del derecho mercantil. Editorial Porrúa, México.</a:t>
            </a:r>
          </a:p>
          <a:p>
            <a:pPr marL="0" indent="0" algn="just">
              <a:buNone/>
            </a:pPr>
            <a:endParaRPr lang="es-MX" dirty="0">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id="{0979C9D0-108F-4B28-B98F-9A9346CBE2BC}"/>
              </a:ext>
            </a:extLst>
          </p:cNvPr>
          <p:cNvPicPr>
            <a:picLocks noChangeAspect="1"/>
          </p:cNvPicPr>
          <p:nvPr/>
        </p:nvPicPr>
        <p:blipFill>
          <a:blip r:embed="rId2"/>
          <a:stretch>
            <a:fillRect/>
          </a:stretch>
        </p:blipFill>
        <p:spPr>
          <a:xfrm>
            <a:off x="8235022" y="2252869"/>
            <a:ext cx="3328704" cy="3309707"/>
          </a:xfrm>
          <a:prstGeom prst="rect">
            <a:avLst/>
          </a:prstGeom>
        </p:spPr>
      </p:pic>
    </p:spTree>
    <p:extLst>
      <p:ext uri="{BB962C8B-B14F-4D97-AF65-F5344CB8AC3E}">
        <p14:creationId xmlns:p14="http://schemas.microsoft.com/office/powerpoint/2010/main" val="714759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74E68A-6FDF-4464-AC58-120CDD3ED270}"/>
              </a:ext>
            </a:extLst>
          </p:cNvPr>
          <p:cNvSpPr>
            <a:spLocks noGrp="1"/>
          </p:cNvSpPr>
          <p:nvPr>
            <p:ph type="title"/>
          </p:nvPr>
        </p:nvSpPr>
        <p:spPr>
          <a:xfrm>
            <a:off x="838200" y="365126"/>
            <a:ext cx="10515600" cy="971306"/>
          </a:xfrm>
        </p:spPr>
        <p:txBody>
          <a:bodyPr>
            <a:normAutofit/>
          </a:bodyPr>
          <a:lstStyle/>
          <a:p>
            <a:pPr algn="ctr"/>
            <a:r>
              <a:rPr lang="es-MX" sz="3200" dirty="0">
                <a:latin typeface="Aharoni" panose="02010803020104030203" pitchFamily="2" charset="-79"/>
                <a:cs typeface="Aharoni" panose="02010803020104030203" pitchFamily="2" charset="-79"/>
              </a:rPr>
              <a:t>Sujetos del Derecho Mercantil</a:t>
            </a:r>
          </a:p>
        </p:txBody>
      </p:sp>
      <p:sp>
        <p:nvSpPr>
          <p:cNvPr id="3" name="Marcador de contenido 2">
            <a:extLst>
              <a:ext uri="{FF2B5EF4-FFF2-40B4-BE49-F238E27FC236}">
                <a16:creationId xmlns:a16="http://schemas.microsoft.com/office/drawing/2014/main" id="{09F56947-60C3-4FDD-A459-A76D52C535F2}"/>
              </a:ext>
            </a:extLst>
          </p:cNvPr>
          <p:cNvSpPr>
            <a:spLocks noGrp="1"/>
          </p:cNvSpPr>
          <p:nvPr>
            <p:ph idx="1"/>
          </p:nvPr>
        </p:nvSpPr>
        <p:spPr>
          <a:xfrm>
            <a:off x="838200" y="1631852"/>
            <a:ext cx="10515600" cy="5022166"/>
          </a:xfrm>
        </p:spPr>
        <p:txBody>
          <a:bodyPr>
            <a:normAutofit/>
          </a:bodyPr>
          <a:lstStyle/>
          <a:p>
            <a:pPr marL="0" indent="0" algn="just">
              <a:buNone/>
            </a:pPr>
            <a:r>
              <a:rPr lang="es-MX" dirty="0">
                <a:latin typeface="Arial" panose="020B0604020202020204" pitchFamily="34" charset="0"/>
                <a:cs typeface="Arial" panose="020B0604020202020204" pitchFamily="34" charset="0"/>
              </a:rPr>
              <a:t>El término “sujetos de derecho mercantil” se refiere a todas aquellas personas que por alguna razón intervienen en un acto de comercio (independientemente de que sean comerciantes o no) y que, por lo tanto, se les aplica el derecho mercantil.</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sz="1400" dirty="0">
                <a:latin typeface="Arial" panose="020B0604020202020204" pitchFamily="34" charset="0"/>
                <a:cs typeface="Arial" panose="020B0604020202020204" pitchFamily="34" charset="0"/>
              </a:rPr>
              <a:t>Pina Vara, R(2000), Elementos de Derecho Mercantil, Mexicano. Editorial Porrúa, México.</a:t>
            </a: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id="{3F66D554-4C6A-4B48-9FDD-24E1FE9E160D}"/>
              </a:ext>
            </a:extLst>
          </p:cNvPr>
          <p:cNvPicPr>
            <a:picLocks noChangeAspect="1"/>
          </p:cNvPicPr>
          <p:nvPr/>
        </p:nvPicPr>
        <p:blipFill>
          <a:blip r:embed="rId2"/>
          <a:stretch>
            <a:fillRect/>
          </a:stretch>
        </p:blipFill>
        <p:spPr>
          <a:xfrm>
            <a:off x="3405810" y="3655784"/>
            <a:ext cx="4863547" cy="2002894"/>
          </a:xfrm>
          <a:prstGeom prst="rect">
            <a:avLst/>
          </a:prstGeom>
        </p:spPr>
      </p:pic>
    </p:spTree>
    <p:extLst>
      <p:ext uri="{BB962C8B-B14F-4D97-AF65-F5344CB8AC3E}">
        <p14:creationId xmlns:p14="http://schemas.microsoft.com/office/powerpoint/2010/main" val="2151057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84FD1F-8015-43DC-BFF9-6CB9F9407EE7}"/>
              </a:ext>
            </a:extLst>
          </p:cNvPr>
          <p:cNvSpPr>
            <a:spLocks noGrp="1"/>
          </p:cNvSpPr>
          <p:nvPr>
            <p:ph type="title"/>
          </p:nvPr>
        </p:nvSpPr>
        <p:spPr>
          <a:xfrm>
            <a:off x="838200" y="132481"/>
            <a:ext cx="10515600" cy="950731"/>
          </a:xfrm>
        </p:spPr>
        <p:txBody>
          <a:bodyPr>
            <a:normAutofit/>
          </a:bodyPr>
          <a:lstStyle/>
          <a:p>
            <a:pPr algn="ctr"/>
            <a:r>
              <a:rPr lang="es-MX" sz="3200" dirty="0">
                <a:latin typeface="Aharoni" panose="02010803020104030203" pitchFamily="2" charset="-79"/>
                <a:cs typeface="Aharoni" panose="02010803020104030203" pitchFamily="2" charset="-79"/>
              </a:rPr>
              <a:t>Sujetos del Derecho Mercantil</a:t>
            </a:r>
          </a:p>
        </p:txBody>
      </p:sp>
      <p:sp>
        <p:nvSpPr>
          <p:cNvPr id="3" name="Marcador de contenido 2">
            <a:extLst>
              <a:ext uri="{FF2B5EF4-FFF2-40B4-BE49-F238E27FC236}">
                <a16:creationId xmlns:a16="http://schemas.microsoft.com/office/drawing/2014/main" id="{6E4F52FC-7F21-4FC1-9EFA-B5715F44C681}"/>
              </a:ext>
            </a:extLst>
          </p:cNvPr>
          <p:cNvSpPr>
            <a:spLocks noGrp="1"/>
          </p:cNvSpPr>
          <p:nvPr>
            <p:ph idx="1"/>
          </p:nvPr>
        </p:nvSpPr>
        <p:spPr>
          <a:xfrm>
            <a:off x="478302" y="1484242"/>
            <a:ext cx="10875498" cy="5062331"/>
          </a:xfrm>
        </p:spPr>
        <p:txBody>
          <a:bodyPr>
            <a:normAutofit/>
          </a:bodyPr>
          <a:lstStyle/>
          <a:p>
            <a:pPr marL="0" indent="0" algn="just">
              <a:buNone/>
            </a:pPr>
            <a:r>
              <a:rPr lang="es-MX" dirty="0">
                <a:latin typeface="Arial" panose="020B0604020202020204" pitchFamily="34" charset="0"/>
                <a:cs typeface="Arial" panose="020B0604020202020204" pitchFamily="34" charset="0"/>
              </a:rPr>
              <a:t>El artículo 3° del Código de Comercio, establece que se reputan el derecho de comerciantes: </a:t>
            </a:r>
          </a:p>
          <a:p>
            <a:pPr marL="0" indent="0" algn="just">
              <a:buNone/>
            </a:pPr>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Las personas que teniendo capacidad legal para ejercer el comercio, hacen de él su ocupación ordinaria; </a:t>
            </a:r>
          </a:p>
          <a:p>
            <a:pPr algn="just"/>
            <a:r>
              <a:rPr lang="es-MX" dirty="0">
                <a:latin typeface="Arial" panose="020B0604020202020204" pitchFamily="34" charset="0"/>
                <a:cs typeface="Arial" panose="020B0604020202020204" pitchFamily="34" charset="0"/>
              </a:rPr>
              <a:t>Las sociedades constituidas con arreglo a las leyes mercantiles; </a:t>
            </a:r>
          </a:p>
          <a:p>
            <a:pPr algn="just"/>
            <a:r>
              <a:rPr lang="es-MX" dirty="0">
                <a:latin typeface="Arial" panose="020B0604020202020204" pitchFamily="34" charset="0"/>
                <a:cs typeface="Arial" panose="020B0604020202020204" pitchFamily="34" charset="0"/>
              </a:rPr>
              <a:t>Las sociedades extranjeras o las agencias y sucursales de éstas, que dentro del territorio nacional ejerzan actos de comercio.</a:t>
            </a:r>
          </a:p>
          <a:p>
            <a:pPr algn="just"/>
            <a:endParaRPr lang="es-MX"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r>
              <a:rPr lang="es-MX" sz="1400" dirty="0">
                <a:latin typeface="Arial" panose="020B0604020202020204" pitchFamily="34" charset="0"/>
                <a:cs typeface="Arial" panose="020B0604020202020204" pitchFamily="34" charset="0"/>
              </a:rPr>
              <a:t>De Pina Vara, R(2000)</a:t>
            </a:r>
            <a:r>
              <a:rPr lang="es-ES" sz="1400" dirty="0">
                <a:latin typeface="Arial" panose="020B0604020202020204" pitchFamily="34" charset="0"/>
                <a:cs typeface="Arial" panose="020B0604020202020204" pitchFamily="34" charset="0"/>
              </a:rPr>
              <a:t>, Elementos de Derecho Mercantil, Mexicano. Editorial Porrúa, México.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2455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63CE31-A1D7-4F54-8AC4-20E381745250}"/>
              </a:ext>
            </a:extLst>
          </p:cNvPr>
          <p:cNvSpPr>
            <a:spLocks noGrp="1"/>
          </p:cNvSpPr>
          <p:nvPr>
            <p:ph type="title"/>
          </p:nvPr>
        </p:nvSpPr>
        <p:spPr>
          <a:xfrm>
            <a:off x="838200" y="365126"/>
            <a:ext cx="10515600" cy="774358"/>
          </a:xfrm>
        </p:spPr>
        <p:txBody>
          <a:bodyPr>
            <a:normAutofit/>
          </a:bodyPr>
          <a:lstStyle/>
          <a:p>
            <a:pPr algn="ctr"/>
            <a:r>
              <a:rPr lang="es-MX" sz="3200" dirty="0">
                <a:latin typeface="Aharoni" panose="02010803020104030203" pitchFamily="2" charset="-79"/>
                <a:cs typeface="Aharoni" panose="02010803020104030203" pitchFamily="2" charset="-79"/>
              </a:rPr>
              <a:t>Sujetos del Derecho Mercantil</a:t>
            </a:r>
          </a:p>
        </p:txBody>
      </p:sp>
      <p:sp>
        <p:nvSpPr>
          <p:cNvPr id="3" name="Marcador de contenido 2">
            <a:extLst>
              <a:ext uri="{FF2B5EF4-FFF2-40B4-BE49-F238E27FC236}">
                <a16:creationId xmlns:a16="http://schemas.microsoft.com/office/drawing/2014/main" id="{AFC9F674-3D26-4BD4-9D23-C01B22A927EF}"/>
              </a:ext>
            </a:extLst>
          </p:cNvPr>
          <p:cNvSpPr>
            <a:spLocks noGrp="1"/>
          </p:cNvSpPr>
          <p:nvPr>
            <p:ph idx="1"/>
          </p:nvPr>
        </p:nvSpPr>
        <p:spPr>
          <a:xfrm>
            <a:off x="622852" y="1406769"/>
            <a:ext cx="11081468" cy="5451231"/>
          </a:xfrm>
        </p:spPr>
        <p:txBody>
          <a:bodyPr>
            <a:normAutofit/>
          </a:bodyPr>
          <a:lstStyle/>
          <a:p>
            <a:pPr marL="0" indent="0" algn="just">
              <a:buNone/>
            </a:pPr>
            <a:r>
              <a:rPr lang="es-MX" dirty="0">
                <a:latin typeface="Arial" panose="020B0604020202020204" pitchFamily="34" charset="0"/>
                <a:cs typeface="Arial" panose="020B0604020202020204" pitchFamily="34" charset="0"/>
              </a:rPr>
              <a:t>Personas que realizan actos de comercio accidentalmente, establece el artículo 4° del Código de Comercio:</a:t>
            </a:r>
          </a:p>
          <a:p>
            <a:pPr marL="0" indent="0" algn="just">
              <a:buNone/>
            </a:pPr>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Las personas que accidentalmente, con o sin establecimiento fijo, hagan alguna operación de comercio, aunque no son en derecho comerciantes, quedan sin embargo, sujetas por ella a las leyes mercantiles</a:t>
            </a:r>
            <a:r>
              <a:rPr lang="es-MX" dirty="0"/>
              <a:t>.</a:t>
            </a:r>
          </a:p>
          <a:p>
            <a:pPr marL="0" indent="0" algn="just">
              <a:buNone/>
            </a:pPr>
            <a:endParaRPr lang="es-MX" dirty="0"/>
          </a:p>
          <a:p>
            <a:pPr marL="0" indent="0" algn="just">
              <a:buNone/>
            </a:pPr>
            <a:endParaRPr lang="es-MX" dirty="0"/>
          </a:p>
          <a:p>
            <a:pPr marL="0" indent="0" algn="just">
              <a:buNone/>
            </a:pPr>
            <a:endParaRPr lang="es-MX" dirty="0"/>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r>
              <a:rPr lang="es-MX" sz="1400" dirty="0">
                <a:latin typeface="Arial" panose="020B0604020202020204" pitchFamily="34" charset="0"/>
                <a:cs typeface="Arial" panose="020B0604020202020204" pitchFamily="34" charset="0"/>
              </a:rPr>
              <a:t>De Pina Vara, R(2000)</a:t>
            </a:r>
            <a:r>
              <a:rPr lang="es-ES" sz="1400" dirty="0">
                <a:latin typeface="Arial" panose="020B0604020202020204" pitchFamily="34" charset="0"/>
                <a:cs typeface="Arial" panose="020B0604020202020204" pitchFamily="34" charset="0"/>
              </a:rPr>
              <a:t>, Elementos de Derecho Mercantil, Mexicano. Editorial Porrúa, México.</a:t>
            </a:r>
          </a:p>
          <a:p>
            <a:pPr marL="0" indent="0" algn="just">
              <a:buNone/>
            </a:pPr>
            <a:endParaRPr lang="es-MX" sz="1400" dirty="0"/>
          </a:p>
        </p:txBody>
      </p:sp>
      <p:pic>
        <p:nvPicPr>
          <p:cNvPr id="3074" name="Picture 2" descr="Resultado de imagen para DERECHO">
            <a:extLst>
              <a:ext uri="{FF2B5EF4-FFF2-40B4-BE49-F238E27FC236}">
                <a16:creationId xmlns:a16="http://schemas.microsoft.com/office/drawing/2014/main" id="{C3B6D840-5B96-465F-B850-1B927A73EE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8488" y="4276579"/>
            <a:ext cx="3395024" cy="1825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793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D2524E-65B9-41AF-9283-746F434FA028}"/>
              </a:ext>
            </a:extLst>
          </p:cNvPr>
          <p:cNvSpPr>
            <a:spLocks noGrp="1"/>
          </p:cNvSpPr>
          <p:nvPr>
            <p:ph type="title"/>
          </p:nvPr>
        </p:nvSpPr>
        <p:spPr>
          <a:xfrm>
            <a:off x="838200" y="365125"/>
            <a:ext cx="10515600" cy="929103"/>
          </a:xfrm>
        </p:spPr>
        <p:txBody>
          <a:bodyPr>
            <a:normAutofit/>
          </a:bodyPr>
          <a:lstStyle/>
          <a:p>
            <a:pPr algn="ctr"/>
            <a:r>
              <a:rPr lang="es-MX" sz="3200" dirty="0">
                <a:latin typeface="Aharoni" panose="02010803020104030203" pitchFamily="2" charset="-79"/>
                <a:cs typeface="Aharoni" panose="02010803020104030203" pitchFamily="2" charset="-79"/>
              </a:rPr>
              <a:t>Sujetos del Derecho Mercantil</a:t>
            </a:r>
          </a:p>
        </p:txBody>
      </p:sp>
      <p:sp>
        <p:nvSpPr>
          <p:cNvPr id="3" name="Marcador de contenido 2">
            <a:extLst>
              <a:ext uri="{FF2B5EF4-FFF2-40B4-BE49-F238E27FC236}">
                <a16:creationId xmlns:a16="http://schemas.microsoft.com/office/drawing/2014/main" id="{B86C22BD-FC3A-435B-855B-625859A0119E}"/>
              </a:ext>
            </a:extLst>
          </p:cNvPr>
          <p:cNvSpPr>
            <a:spLocks noGrp="1"/>
          </p:cNvSpPr>
          <p:nvPr>
            <p:ph idx="1"/>
          </p:nvPr>
        </p:nvSpPr>
        <p:spPr>
          <a:xfrm>
            <a:off x="562709" y="1603513"/>
            <a:ext cx="10986866" cy="4903303"/>
          </a:xfrm>
        </p:spPr>
        <p:txBody>
          <a:bodyPr>
            <a:normAutofit lnSpcReduction="10000"/>
          </a:bodyPr>
          <a:lstStyle/>
          <a:p>
            <a:pPr marL="0" indent="0" algn="just">
              <a:buNone/>
            </a:pPr>
            <a:r>
              <a:rPr lang="es-MX" dirty="0">
                <a:latin typeface="Arial" panose="020B0604020202020204" pitchFamily="34" charset="0"/>
                <a:cs typeface="Arial" panose="020B0604020202020204" pitchFamily="34" charset="0"/>
              </a:rPr>
              <a:t>Personas que intervienen en actos mixtos.</a:t>
            </a:r>
          </a:p>
          <a:p>
            <a:pPr marL="0" indent="0" algn="just">
              <a:buNone/>
            </a:pPr>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También son sujetos de derecho mercantil aquellas personas que realizan actos mixtos (actos jurídicos en los que para una de las partes dicho acto es de comercio y para la otra parte dicho acto es civil).</a:t>
            </a:r>
          </a:p>
          <a:p>
            <a:pPr algn="just"/>
            <a:r>
              <a:rPr lang="es-MX" dirty="0">
                <a:latin typeface="Arial" panose="020B0604020202020204" pitchFamily="34" charset="0"/>
                <a:cs typeface="Arial" panose="020B0604020202020204" pitchFamily="34" charset="0"/>
              </a:rPr>
              <a:t>Según el artículo 1050 del Código de Comercio, los conflictos relacionados con estos actos se resuelven conforme a las leyes mercantiles.</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sz="1400" dirty="0">
                <a:latin typeface="Arial" panose="020B0604020202020204" pitchFamily="34" charset="0"/>
                <a:cs typeface="Arial" panose="020B0604020202020204" pitchFamily="34" charset="0"/>
              </a:rPr>
              <a:t>De Pina Vara, R(2000)</a:t>
            </a:r>
            <a:r>
              <a:rPr lang="es-ES" sz="1400" dirty="0">
                <a:latin typeface="Arial" panose="020B0604020202020204" pitchFamily="34" charset="0"/>
                <a:cs typeface="Arial" panose="020B0604020202020204" pitchFamily="34" charset="0"/>
              </a:rPr>
              <a:t>, Elementos de Derecho Mercantil, Mexicano. Editorial Porrúa, México.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3090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54052B-CDC0-4FE4-80DC-33D2C0ADDBBE}"/>
              </a:ext>
            </a:extLst>
          </p:cNvPr>
          <p:cNvSpPr>
            <a:spLocks noGrp="1"/>
          </p:cNvSpPr>
          <p:nvPr>
            <p:ph type="title"/>
          </p:nvPr>
        </p:nvSpPr>
        <p:spPr>
          <a:xfrm>
            <a:off x="838200" y="365126"/>
            <a:ext cx="10515600" cy="1252660"/>
          </a:xfrm>
        </p:spPr>
        <p:txBody>
          <a:bodyPr>
            <a:noAutofit/>
          </a:bodyPr>
          <a:lstStyle/>
          <a:p>
            <a:pPr algn="ctr"/>
            <a:r>
              <a:rPr lang="es-MX" sz="3200" dirty="0">
                <a:latin typeface="Aharoni" panose="02010803020104030203" pitchFamily="2" charset="-79"/>
                <a:cs typeface="Aharoni" panose="02010803020104030203" pitchFamily="2" charset="-79"/>
              </a:rPr>
              <a:t>Los Actos de Comercio, su concepto y clasificación doctrinaria y la del Código de Comercio</a:t>
            </a:r>
          </a:p>
        </p:txBody>
      </p:sp>
      <p:sp>
        <p:nvSpPr>
          <p:cNvPr id="3" name="Marcador de contenido 2">
            <a:extLst>
              <a:ext uri="{FF2B5EF4-FFF2-40B4-BE49-F238E27FC236}">
                <a16:creationId xmlns:a16="http://schemas.microsoft.com/office/drawing/2014/main" id="{89327E5D-5EF3-49D5-B77D-FEAD3A966B1F}"/>
              </a:ext>
            </a:extLst>
          </p:cNvPr>
          <p:cNvSpPr>
            <a:spLocks noGrp="1"/>
          </p:cNvSpPr>
          <p:nvPr>
            <p:ph idx="1"/>
          </p:nvPr>
        </p:nvSpPr>
        <p:spPr>
          <a:xfrm>
            <a:off x="530087" y="1969477"/>
            <a:ext cx="11131825" cy="4888524"/>
          </a:xfrm>
        </p:spPr>
        <p:txBody>
          <a:bodyPr>
            <a:normAutofit lnSpcReduction="10000"/>
          </a:bodyPr>
          <a:lstStyle/>
          <a:p>
            <a:pPr algn="just"/>
            <a:r>
              <a:rPr lang="es-MX" dirty="0">
                <a:latin typeface="Arial" panose="020B0604020202020204" pitchFamily="34" charset="0"/>
                <a:cs typeface="Arial" panose="020B0604020202020204" pitchFamily="34" charset="0"/>
              </a:rPr>
              <a:t>Para definir el acto de comercio, es necesario utilizar un criterio formal en lugar de un criterio material. Con base en un criterio formal se define como el acto jurídico calificado como mercantil por la ley.</a:t>
            </a:r>
          </a:p>
          <a:p>
            <a:pPr algn="just"/>
            <a:r>
              <a:rPr lang="es-MX" dirty="0">
                <a:latin typeface="Arial" panose="020B0604020202020204" pitchFamily="34" charset="0"/>
                <a:cs typeface="Arial" panose="020B0604020202020204" pitchFamily="34" charset="0"/>
              </a:rPr>
              <a:t>Acción que un individuo lleva a cabo y por la cual concreta la compra de un bien, un producto, o en su defecto, la adquisición de los derechos de los mencionados, a partir del pago de una suma de dinero acordada con quien vende, que será hasta ese momento el dueño o poseedor de los derechos del bien en cuestión. </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sz="1400" dirty="0">
                <a:latin typeface="Arial" panose="020B0604020202020204" pitchFamily="34" charset="0"/>
                <a:cs typeface="Arial" panose="020B0604020202020204" pitchFamily="34" charset="0"/>
              </a:rPr>
              <a:t>Mantilla, R. (1989), Derecho Mercantil: Inducción y Conceptos Fundamentales, Editorial Porrúa 2°Ed, México.</a:t>
            </a:r>
            <a:endParaRPr lang="es-MX"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4228620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47505D-1A90-4BEA-A62D-494E8EE1A331}"/>
              </a:ext>
            </a:extLst>
          </p:cNvPr>
          <p:cNvSpPr>
            <a:spLocks noGrp="1"/>
          </p:cNvSpPr>
          <p:nvPr>
            <p:ph type="title"/>
          </p:nvPr>
        </p:nvSpPr>
        <p:spPr>
          <a:xfrm>
            <a:off x="838200" y="471142"/>
            <a:ext cx="10515600" cy="1821484"/>
          </a:xfrm>
        </p:spPr>
        <p:txBody>
          <a:bodyPr>
            <a:noAutofit/>
          </a:bodyPr>
          <a:lstStyle/>
          <a:p>
            <a:pPr algn="ctr"/>
            <a:r>
              <a:rPr lang="es-MX" sz="3200" dirty="0">
                <a:latin typeface="Aharoni" panose="02010803020104030203" pitchFamily="2" charset="-79"/>
                <a:cs typeface="Aharoni" panose="02010803020104030203" pitchFamily="2" charset="-79"/>
              </a:rPr>
              <a:t>Los Actos de Comercio, su concepto y clasificación doctrinaria y la del Código de Comercio</a:t>
            </a:r>
          </a:p>
        </p:txBody>
      </p:sp>
      <p:sp>
        <p:nvSpPr>
          <p:cNvPr id="3" name="Marcador de contenido 2">
            <a:extLst>
              <a:ext uri="{FF2B5EF4-FFF2-40B4-BE49-F238E27FC236}">
                <a16:creationId xmlns:a16="http://schemas.microsoft.com/office/drawing/2014/main" id="{05EA931D-2AF3-4E57-AA03-FA9EDF4070BC}"/>
              </a:ext>
            </a:extLst>
          </p:cNvPr>
          <p:cNvSpPr>
            <a:spLocks noGrp="1"/>
          </p:cNvSpPr>
          <p:nvPr>
            <p:ph idx="1"/>
          </p:nvPr>
        </p:nvSpPr>
        <p:spPr>
          <a:xfrm>
            <a:off x="715616" y="2897944"/>
            <a:ext cx="8414315" cy="3756073"/>
          </a:xfrm>
        </p:spPr>
        <p:txBody>
          <a:bodyPr>
            <a:normAutofit fontScale="92500" lnSpcReduction="10000"/>
          </a:bodyPr>
          <a:lstStyle/>
          <a:p>
            <a:pPr algn="just"/>
            <a:r>
              <a:rPr lang="es-MX" sz="3000" dirty="0">
                <a:latin typeface="Arial" panose="020B0604020202020204" pitchFamily="34" charset="0"/>
                <a:cs typeface="Arial" panose="020B0604020202020204" pitchFamily="34" charset="0"/>
              </a:rPr>
              <a:t>Los actos de comercio del derecho mexicano se encuentra principal en el artículo 75° del Código de Comercio. </a:t>
            </a: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marL="0" indent="0">
              <a:buNone/>
            </a:pPr>
            <a:r>
              <a:rPr lang="es-MX" sz="1500" dirty="0">
                <a:latin typeface="Arial" panose="020B0604020202020204" pitchFamily="34" charset="0"/>
                <a:cs typeface="Arial" panose="020B0604020202020204" pitchFamily="34" charset="0"/>
              </a:rPr>
              <a:t>Mantilla, R. (1989</a:t>
            </a:r>
            <a:r>
              <a:rPr lang="es-ES" sz="1500" dirty="0">
                <a:latin typeface="Arial" panose="020B0604020202020204" pitchFamily="34" charset="0"/>
                <a:cs typeface="Arial" panose="020B0604020202020204" pitchFamily="34" charset="0"/>
              </a:rPr>
              <a:t>), Derecho Mercantil: Inducción y Conceptos Fundamentales, Editorial Porrúa 2°Ed, México.</a:t>
            </a:r>
          </a:p>
          <a:p>
            <a:pPr marL="0" indent="0">
              <a:buNone/>
            </a:pPr>
            <a:endParaRPr lang="es-MX" sz="1400" dirty="0"/>
          </a:p>
        </p:txBody>
      </p:sp>
      <p:pic>
        <p:nvPicPr>
          <p:cNvPr id="4" name="Imagen 3">
            <a:extLst>
              <a:ext uri="{FF2B5EF4-FFF2-40B4-BE49-F238E27FC236}">
                <a16:creationId xmlns:a16="http://schemas.microsoft.com/office/drawing/2014/main" id="{1B320674-8AD4-4ED1-A9A5-D5E2410EE927}"/>
              </a:ext>
            </a:extLst>
          </p:cNvPr>
          <p:cNvPicPr>
            <a:picLocks noChangeAspect="1"/>
          </p:cNvPicPr>
          <p:nvPr/>
        </p:nvPicPr>
        <p:blipFill>
          <a:blip r:embed="rId2"/>
          <a:stretch>
            <a:fillRect/>
          </a:stretch>
        </p:blipFill>
        <p:spPr>
          <a:xfrm>
            <a:off x="9405951" y="2560320"/>
            <a:ext cx="2436049" cy="3291309"/>
          </a:xfrm>
          <a:prstGeom prst="rect">
            <a:avLst/>
          </a:prstGeom>
        </p:spPr>
      </p:pic>
    </p:spTree>
    <p:extLst>
      <p:ext uri="{BB962C8B-B14F-4D97-AF65-F5344CB8AC3E}">
        <p14:creationId xmlns:p14="http://schemas.microsoft.com/office/powerpoint/2010/main" val="3019711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C9E3A3-3AD0-4987-BB57-EA417241F914}"/>
              </a:ext>
            </a:extLst>
          </p:cNvPr>
          <p:cNvSpPr>
            <a:spLocks noGrp="1"/>
          </p:cNvSpPr>
          <p:nvPr>
            <p:ph type="title"/>
          </p:nvPr>
        </p:nvSpPr>
        <p:spPr>
          <a:xfrm>
            <a:off x="838200" y="211015"/>
            <a:ext cx="10515600" cy="1167619"/>
          </a:xfrm>
        </p:spPr>
        <p:txBody>
          <a:bodyPr>
            <a:noAutofit/>
          </a:bodyPr>
          <a:lstStyle/>
          <a:p>
            <a:pPr algn="ctr"/>
            <a:r>
              <a:rPr lang="es-MX" sz="3200" dirty="0">
                <a:latin typeface="Aharoni" panose="02010803020104030203" pitchFamily="2" charset="-79"/>
                <a:cs typeface="Aharoni" panose="02010803020104030203" pitchFamily="2" charset="-79"/>
              </a:rPr>
              <a:t>Los Actos de Comercio, su concepto y clasificación doctrinaria y la del Código de Comercio</a:t>
            </a:r>
          </a:p>
        </p:txBody>
      </p:sp>
      <p:sp>
        <p:nvSpPr>
          <p:cNvPr id="3" name="Marcador de contenido 2">
            <a:extLst>
              <a:ext uri="{FF2B5EF4-FFF2-40B4-BE49-F238E27FC236}">
                <a16:creationId xmlns:a16="http://schemas.microsoft.com/office/drawing/2014/main" id="{6613C6F7-38FC-4A8E-819E-ABDE6C7771CD}"/>
              </a:ext>
            </a:extLst>
          </p:cNvPr>
          <p:cNvSpPr>
            <a:spLocks noGrp="1"/>
          </p:cNvSpPr>
          <p:nvPr>
            <p:ph idx="1"/>
          </p:nvPr>
        </p:nvSpPr>
        <p:spPr>
          <a:xfrm>
            <a:off x="590843" y="1674056"/>
            <a:ext cx="11226019" cy="4972929"/>
          </a:xfrm>
        </p:spPr>
        <p:txBody>
          <a:bodyPr>
            <a:normAutofit fontScale="25000" lnSpcReduction="20000"/>
          </a:bodyPr>
          <a:lstStyle/>
          <a:p>
            <a:pPr marL="0" indent="0" algn="just">
              <a:buNone/>
            </a:pPr>
            <a:r>
              <a:rPr lang="es-ES" sz="9600" b="1" dirty="0">
                <a:latin typeface="Arial" panose="020B0604020202020204" pitchFamily="34" charset="0"/>
                <a:cs typeface="Arial" panose="020B0604020202020204" pitchFamily="34" charset="0"/>
              </a:rPr>
              <a:t>Artículo 75</a:t>
            </a:r>
            <a:r>
              <a:rPr lang="es-ES" sz="9600" dirty="0">
                <a:latin typeface="Arial" panose="020B0604020202020204" pitchFamily="34" charset="0"/>
                <a:cs typeface="Arial" panose="020B0604020202020204" pitchFamily="34" charset="0"/>
              </a:rPr>
              <a:t>. - La ley reputa actos de comercio:</a:t>
            </a:r>
          </a:p>
          <a:p>
            <a:pPr marL="0" indent="0" algn="just">
              <a:buNone/>
            </a:pPr>
            <a:endParaRPr lang="es-ES" sz="9600" dirty="0">
              <a:latin typeface="Arial" panose="020B0604020202020204" pitchFamily="34" charset="0"/>
              <a:cs typeface="Arial" panose="020B0604020202020204" pitchFamily="34" charset="0"/>
            </a:endParaRPr>
          </a:p>
          <a:p>
            <a:pPr algn="just"/>
            <a:r>
              <a:rPr lang="es-ES" sz="9600" dirty="0">
                <a:latin typeface="Arial" panose="020B0604020202020204" pitchFamily="34" charset="0"/>
                <a:cs typeface="Arial" panose="020B0604020202020204" pitchFamily="34" charset="0"/>
              </a:rPr>
              <a:t>Todas las adquisiciones, enajenaciones y alquileres verificados con propósito de especulación comercial, de mantenimientos, artículos, muebles o mercaderías, sea en estado natural, sea después de trabajados o labrados;</a:t>
            </a:r>
          </a:p>
          <a:p>
            <a:pPr algn="just"/>
            <a:r>
              <a:rPr lang="es-ES" sz="9600" dirty="0">
                <a:latin typeface="Arial" panose="020B0604020202020204" pitchFamily="34" charset="0"/>
                <a:cs typeface="Arial" panose="020B0604020202020204" pitchFamily="34" charset="0"/>
              </a:rPr>
              <a:t>Las compras y ventas de bienes inmuebles, cuando se hagan con dicho propósito de especulación comercial;</a:t>
            </a:r>
          </a:p>
          <a:p>
            <a:pPr algn="just"/>
            <a:r>
              <a:rPr lang="es-ES" sz="9600" dirty="0">
                <a:latin typeface="Arial" panose="020B0604020202020204" pitchFamily="34" charset="0"/>
                <a:cs typeface="Arial" panose="020B0604020202020204" pitchFamily="34" charset="0"/>
              </a:rPr>
              <a:t>Las compras y ventas de porciones, acciones y obligaciones de las sociedades mercantiles;</a:t>
            </a:r>
          </a:p>
          <a:p>
            <a:pPr algn="just"/>
            <a:r>
              <a:rPr lang="es-ES" sz="9600" dirty="0">
                <a:latin typeface="Arial" panose="020B0604020202020204" pitchFamily="34" charset="0"/>
                <a:cs typeface="Arial" panose="020B0604020202020204" pitchFamily="34" charset="0"/>
              </a:rPr>
              <a:t>Los contratos relativos y obligaciones del Estado ú otros títulos de crédito corrientes en el comercio;</a:t>
            </a:r>
          </a:p>
          <a:p>
            <a:pPr algn="just"/>
            <a:r>
              <a:rPr lang="es-ES" sz="9600" dirty="0">
                <a:latin typeface="Arial" panose="020B0604020202020204" pitchFamily="34" charset="0"/>
                <a:cs typeface="Arial" panose="020B0604020202020204" pitchFamily="34" charset="0"/>
              </a:rPr>
              <a:t>Las empresas de abastecimientos y suministros;</a:t>
            </a:r>
          </a:p>
          <a:p>
            <a:pPr algn="just"/>
            <a:r>
              <a:rPr lang="es-ES" sz="9600" dirty="0">
                <a:latin typeface="Arial" panose="020B0604020202020204" pitchFamily="34" charset="0"/>
                <a:cs typeface="Arial" panose="020B0604020202020204" pitchFamily="34" charset="0"/>
              </a:rPr>
              <a:t>Las empresas de construcciones, y trabajos públicos y privados;</a:t>
            </a:r>
          </a:p>
          <a:p>
            <a:pPr algn="just"/>
            <a:r>
              <a:rPr lang="es-ES" sz="9600" dirty="0">
                <a:latin typeface="Arial" panose="020B0604020202020204" pitchFamily="34" charset="0"/>
                <a:cs typeface="Arial" panose="020B0604020202020204" pitchFamily="34" charset="0"/>
              </a:rPr>
              <a:t>Las empresas de fábricas y manufacturas;</a:t>
            </a:r>
          </a:p>
          <a:p>
            <a:pPr marL="0" indent="0" algn="just">
              <a:buNone/>
            </a:pPr>
            <a:endParaRPr lang="es-ES" sz="9600" dirty="0">
              <a:latin typeface="Arial" panose="020B0604020202020204" pitchFamily="34" charset="0"/>
              <a:cs typeface="Arial" panose="020B0604020202020204" pitchFamily="34" charset="0"/>
            </a:endParaRPr>
          </a:p>
          <a:p>
            <a:pPr marL="0" indent="0" algn="just">
              <a:buNone/>
            </a:pPr>
            <a:r>
              <a:rPr lang="pt-BR" sz="5600" dirty="0">
                <a:latin typeface="Arial" panose="020B0604020202020204" pitchFamily="34" charset="0"/>
                <a:cs typeface="Arial" panose="020B0604020202020204" pitchFamily="34" charset="0"/>
              </a:rPr>
              <a:t>Código de Comercio, recuperado de: http://www.diputados.gob.mx/LeyesBiblio/pdf/3_311218.pdf (23 de </a:t>
            </a:r>
            <a:r>
              <a:rPr lang="pt-BR" sz="5600" dirty="0" err="1">
                <a:latin typeface="Arial" panose="020B0604020202020204" pitchFamily="34" charset="0"/>
                <a:cs typeface="Arial" panose="020B0604020202020204" pitchFamily="34" charset="0"/>
              </a:rPr>
              <a:t>septiembre</a:t>
            </a:r>
            <a:r>
              <a:rPr lang="pt-BR" sz="5600" dirty="0">
                <a:latin typeface="Arial" panose="020B0604020202020204" pitchFamily="34" charset="0"/>
                <a:cs typeface="Arial" panose="020B0604020202020204" pitchFamily="34" charset="0"/>
              </a:rPr>
              <a:t> de 2019)</a:t>
            </a:r>
          </a:p>
          <a:p>
            <a:pPr marL="0" indent="0" algn="just">
              <a:buNone/>
            </a:pPr>
            <a:endParaRPr lang="es-ES" sz="9600" dirty="0">
              <a:latin typeface="Arial" panose="020B0604020202020204" pitchFamily="34" charset="0"/>
              <a:cs typeface="Arial" panose="020B0604020202020204" pitchFamily="34" charset="0"/>
            </a:endParaRPr>
          </a:p>
          <a:p>
            <a:pPr marL="0" indent="0" algn="just">
              <a:buNone/>
            </a:pPr>
            <a:endParaRPr lang="es-MX" sz="9600" dirty="0">
              <a:latin typeface="Arial" panose="020B0604020202020204" pitchFamily="34" charset="0"/>
              <a:cs typeface="Arial" panose="020B0604020202020204" pitchFamily="34" charset="0"/>
            </a:endParaRPr>
          </a:p>
          <a:p>
            <a:pPr marL="0" indent="0" algn="just">
              <a:buNone/>
            </a:pPr>
            <a:endParaRPr lang="es-MX" sz="6000"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sz="2000" dirty="0">
                <a:latin typeface="Arial" panose="020B0604020202020204" pitchFamily="34" charset="0"/>
                <a:cs typeface="Arial" panose="020B0604020202020204" pitchFamily="34" charset="0"/>
              </a:rPr>
              <a:t>Código de Comercio, recuperado de: http://www.diputados.gob.mx/LeyesBiblio/pdf/3_311218.pdf (23 de septiembre de 2019)</a:t>
            </a:r>
          </a:p>
          <a:p>
            <a:endParaRPr lang="es-MX" dirty="0"/>
          </a:p>
        </p:txBody>
      </p:sp>
    </p:spTree>
    <p:extLst>
      <p:ext uri="{BB962C8B-B14F-4D97-AF65-F5344CB8AC3E}">
        <p14:creationId xmlns:p14="http://schemas.microsoft.com/office/powerpoint/2010/main" val="2746526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694616-05C7-4486-A91A-257B97D0EDAA}"/>
              </a:ext>
            </a:extLst>
          </p:cNvPr>
          <p:cNvSpPr>
            <a:spLocks noGrp="1"/>
          </p:cNvSpPr>
          <p:nvPr>
            <p:ph type="title"/>
          </p:nvPr>
        </p:nvSpPr>
        <p:spPr>
          <a:xfrm>
            <a:off x="838200" y="365126"/>
            <a:ext cx="10515600" cy="1126050"/>
          </a:xfrm>
        </p:spPr>
        <p:txBody>
          <a:bodyPr>
            <a:noAutofit/>
          </a:bodyPr>
          <a:lstStyle/>
          <a:p>
            <a:pPr algn="ctr"/>
            <a:r>
              <a:rPr lang="es-MX" sz="3200" dirty="0">
                <a:latin typeface="Aharoni" panose="02010803020104030203" pitchFamily="2" charset="-79"/>
                <a:cs typeface="Aharoni" panose="02010803020104030203" pitchFamily="2" charset="-79"/>
              </a:rPr>
              <a:t>Los Actos de Comercio, su concepto y clasificación doctrinaria y la del Código de Comercio</a:t>
            </a:r>
          </a:p>
        </p:txBody>
      </p:sp>
      <p:sp>
        <p:nvSpPr>
          <p:cNvPr id="3" name="Marcador de contenido 2">
            <a:extLst>
              <a:ext uri="{FF2B5EF4-FFF2-40B4-BE49-F238E27FC236}">
                <a16:creationId xmlns:a16="http://schemas.microsoft.com/office/drawing/2014/main" id="{5412A94D-EF86-4E82-B557-CB979F65BDCE}"/>
              </a:ext>
            </a:extLst>
          </p:cNvPr>
          <p:cNvSpPr>
            <a:spLocks noGrp="1"/>
          </p:cNvSpPr>
          <p:nvPr>
            <p:ph idx="1"/>
          </p:nvPr>
        </p:nvSpPr>
        <p:spPr>
          <a:xfrm>
            <a:off x="838200" y="1885071"/>
            <a:ext cx="11020865" cy="4972929"/>
          </a:xfrm>
        </p:spPr>
        <p:txBody>
          <a:bodyPr>
            <a:normAutofit fontScale="25000" lnSpcReduction="20000"/>
          </a:bodyPr>
          <a:lstStyle/>
          <a:p>
            <a:pPr algn="just"/>
            <a:endParaRPr lang="es-ES" sz="5100" dirty="0">
              <a:latin typeface="Arial" panose="020B0604020202020204" pitchFamily="34" charset="0"/>
              <a:cs typeface="Arial" panose="020B0604020202020204" pitchFamily="34" charset="0"/>
            </a:endParaRPr>
          </a:p>
          <a:p>
            <a:pPr algn="just"/>
            <a:r>
              <a:rPr lang="es-ES" sz="9600" dirty="0">
                <a:latin typeface="Arial" panose="020B0604020202020204" pitchFamily="34" charset="0"/>
                <a:cs typeface="Arial" panose="020B0604020202020204" pitchFamily="34" charset="0"/>
              </a:rPr>
              <a:t>Las empresas de trasportes de personas o cosas, por tierra o por agua; y las empresas de turismo;</a:t>
            </a:r>
          </a:p>
          <a:p>
            <a:pPr algn="just"/>
            <a:r>
              <a:rPr lang="es-ES" sz="9600" dirty="0">
                <a:latin typeface="Arial" panose="020B0604020202020204" pitchFamily="34" charset="0"/>
                <a:cs typeface="Arial" panose="020B0604020202020204" pitchFamily="34" charset="0"/>
              </a:rPr>
              <a:t>Las librerías, y las empresas editoriales y tipográficas;</a:t>
            </a:r>
          </a:p>
          <a:p>
            <a:pPr algn="just"/>
            <a:r>
              <a:rPr lang="es-ES" sz="9600" dirty="0">
                <a:latin typeface="Arial" panose="020B0604020202020204" pitchFamily="34" charset="0"/>
                <a:cs typeface="Arial" panose="020B0604020202020204" pitchFamily="34" charset="0"/>
              </a:rPr>
              <a:t>Las empresas de comisiones, de agencias, de oficinas de negocios comerciales, casas de empeño y establecimientos de ventas en pública almoneda;</a:t>
            </a:r>
          </a:p>
          <a:p>
            <a:pPr algn="just"/>
            <a:r>
              <a:rPr lang="es-ES" sz="9600" dirty="0">
                <a:latin typeface="Arial" panose="020B0604020202020204" pitchFamily="34" charset="0"/>
                <a:cs typeface="Arial" panose="020B0604020202020204" pitchFamily="34" charset="0"/>
              </a:rPr>
              <a:t>Las empresas de espectáculos públicos;</a:t>
            </a:r>
          </a:p>
          <a:p>
            <a:pPr algn="just"/>
            <a:r>
              <a:rPr lang="es-ES" sz="9600" dirty="0">
                <a:latin typeface="Arial" panose="020B0604020202020204" pitchFamily="34" charset="0"/>
                <a:cs typeface="Arial" panose="020B0604020202020204" pitchFamily="34" charset="0"/>
              </a:rPr>
              <a:t>Las operaciones de comisión mercantil;</a:t>
            </a:r>
          </a:p>
          <a:p>
            <a:pPr algn="just"/>
            <a:r>
              <a:rPr lang="es-ES" sz="9600" dirty="0">
                <a:latin typeface="Arial" panose="020B0604020202020204" pitchFamily="34" charset="0"/>
                <a:cs typeface="Arial" panose="020B0604020202020204" pitchFamily="34" charset="0"/>
              </a:rPr>
              <a:t>Las operaciones de mediación de negocios mercantiles;</a:t>
            </a:r>
          </a:p>
          <a:p>
            <a:pPr algn="just"/>
            <a:r>
              <a:rPr lang="es-ES" sz="9600" dirty="0">
                <a:latin typeface="Arial" panose="020B0604020202020204" pitchFamily="34" charset="0"/>
                <a:cs typeface="Arial" panose="020B0604020202020204" pitchFamily="34" charset="0"/>
              </a:rPr>
              <a:t>Las operaciones de bancos;</a:t>
            </a:r>
          </a:p>
          <a:p>
            <a:pPr algn="just"/>
            <a:r>
              <a:rPr lang="es-ES" sz="9600" dirty="0">
                <a:latin typeface="Arial" panose="020B0604020202020204" pitchFamily="34" charset="0"/>
                <a:cs typeface="Arial" panose="020B0604020202020204" pitchFamily="34" charset="0"/>
              </a:rPr>
              <a:t>Todos los contratos relativos al comercio marítimo y a la navegación interior y exterior;</a:t>
            </a:r>
          </a:p>
          <a:p>
            <a:pPr marL="0" indent="0" algn="just">
              <a:buNone/>
            </a:pPr>
            <a:endParaRPr lang="es-MX" sz="4300" dirty="0">
              <a:latin typeface="Arial" panose="020B0604020202020204" pitchFamily="34" charset="0"/>
              <a:cs typeface="Arial" panose="020B0604020202020204" pitchFamily="34" charset="0"/>
            </a:endParaRPr>
          </a:p>
          <a:p>
            <a:pPr marL="0" indent="0" algn="just">
              <a:buNone/>
            </a:pPr>
            <a:endParaRPr lang="es-MX" sz="4300" dirty="0">
              <a:latin typeface="Arial" panose="020B0604020202020204" pitchFamily="34" charset="0"/>
              <a:cs typeface="Arial" panose="020B0604020202020204" pitchFamily="34" charset="0"/>
            </a:endParaRPr>
          </a:p>
          <a:p>
            <a:pPr marL="0" indent="0" algn="just">
              <a:buNone/>
            </a:pPr>
            <a:r>
              <a:rPr lang="pt-BR" sz="5600" dirty="0">
                <a:latin typeface="Arial" panose="020B0604020202020204" pitchFamily="34" charset="0"/>
                <a:cs typeface="Arial" panose="020B0604020202020204" pitchFamily="34" charset="0"/>
              </a:rPr>
              <a:t>Código de Comercio, recuperado de: http://www.diputados.gob.mx/LeyesBiblio/pdf/3_311218.pdf (23 de </a:t>
            </a:r>
            <a:r>
              <a:rPr lang="pt-BR" sz="5600" dirty="0" err="1">
                <a:latin typeface="Arial" panose="020B0604020202020204" pitchFamily="34" charset="0"/>
                <a:cs typeface="Arial" panose="020B0604020202020204" pitchFamily="34" charset="0"/>
              </a:rPr>
              <a:t>septiembre</a:t>
            </a:r>
            <a:r>
              <a:rPr lang="pt-BR" sz="5600" dirty="0">
                <a:latin typeface="Arial" panose="020B0604020202020204" pitchFamily="34" charset="0"/>
                <a:cs typeface="Arial" panose="020B0604020202020204" pitchFamily="34" charset="0"/>
              </a:rPr>
              <a:t> de 2019)</a:t>
            </a:r>
          </a:p>
          <a:p>
            <a:endParaRPr lang="es-MX" sz="2200" dirty="0"/>
          </a:p>
        </p:txBody>
      </p:sp>
    </p:spTree>
    <p:extLst>
      <p:ext uri="{BB962C8B-B14F-4D97-AF65-F5344CB8AC3E}">
        <p14:creationId xmlns:p14="http://schemas.microsoft.com/office/powerpoint/2010/main" val="1140202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6CB56F-644E-4955-A2FD-542529F35664}"/>
              </a:ext>
            </a:extLst>
          </p:cNvPr>
          <p:cNvSpPr>
            <a:spLocks noGrp="1"/>
          </p:cNvSpPr>
          <p:nvPr>
            <p:ph type="title"/>
          </p:nvPr>
        </p:nvSpPr>
        <p:spPr>
          <a:xfrm>
            <a:off x="596349" y="1192695"/>
            <a:ext cx="11039060" cy="4068622"/>
          </a:xfrm>
        </p:spPr>
        <p:txBody>
          <a:bodyPr>
            <a:normAutofit/>
          </a:bodyPr>
          <a:lstStyle/>
          <a:p>
            <a:pPr algn="ctr"/>
            <a:r>
              <a:rPr lang="es-MX" sz="6000" dirty="0">
                <a:latin typeface="Aharoni" panose="02010803020104030203" pitchFamily="2" charset="-79"/>
                <a:cs typeface="Aharoni" panose="02010803020104030203" pitchFamily="2" charset="-79"/>
              </a:rPr>
              <a:t>Unidad de Aprendizaje: </a:t>
            </a:r>
            <a:br>
              <a:rPr lang="es-MX" sz="6000" dirty="0">
                <a:latin typeface="Aharoni" panose="02010803020104030203" pitchFamily="2" charset="-79"/>
                <a:cs typeface="Aharoni" panose="02010803020104030203" pitchFamily="2" charset="-79"/>
              </a:rPr>
            </a:br>
            <a:r>
              <a:rPr lang="es-MX" sz="6000" dirty="0">
                <a:latin typeface="Aharoni" panose="02010803020104030203" pitchFamily="2" charset="-79"/>
                <a:cs typeface="Aharoni" panose="02010803020104030203" pitchFamily="2" charset="-79"/>
              </a:rPr>
              <a:t>Derecho Mercantil </a:t>
            </a:r>
          </a:p>
        </p:txBody>
      </p:sp>
      <p:sp>
        <p:nvSpPr>
          <p:cNvPr id="3" name="Marcador de contenido 2">
            <a:extLst>
              <a:ext uri="{FF2B5EF4-FFF2-40B4-BE49-F238E27FC236}">
                <a16:creationId xmlns:a16="http://schemas.microsoft.com/office/drawing/2014/main" id="{E78F713F-4F60-4371-A38A-94AA6028CF8E}"/>
              </a:ext>
            </a:extLst>
          </p:cNvPr>
          <p:cNvSpPr>
            <a:spLocks noGrp="1"/>
          </p:cNvSpPr>
          <p:nvPr>
            <p:ph idx="1"/>
          </p:nvPr>
        </p:nvSpPr>
        <p:spPr>
          <a:xfrm>
            <a:off x="1211045" y="5371412"/>
            <a:ext cx="6694998" cy="650805"/>
          </a:xfrm>
        </p:spPr>
        <p:txBody>
          <a:bodyPr>
            <a:normAutofit/>
          </a:bodyPr>
          <a:lstStyle/>
          <a:p>
            <a:pPr marL="0" indent="0">
              <a:buNone/>
            </a:pPr>
            <a:r>
              <a:rPr lang="es-MX" dirty="0">
                <a:latin typeface="Arial" panose="020B0604020202020204" pitchFamily="34" charset="0"/>
                <a:cs typeface="Arial" panose="020B0604020202020204" pitchFamily="34" charset="0"/>
              </a:rPr>
              <a:t>Dr. en Ed. Felisa Yaerim López Botello</a:t>
            </a:r>
          </a:p>
        </p:txBody>
      </p:sp>
    </p:spTree>
    <p:extLst>
      <p:ext uri="{BB962C8B-B14F-4D97-AF65-F5344CB8AC3E}">
        <p14:creationId xmlns:p14="http://schemas.microsoft.com/office/powerpoint/2010/main" val="529120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694616-05C7-4486-A91A-257B97D0EDAA}"/>
              </a:ext>
            </a:extLst>
          </p:cNvPr>
          <p:cNvSpPr>
            <a:spLocks noGrp="1"/>
          </p:cNvSpPr>
          <p:nvPr>
            <p:ph type="title"/>
          </p:nvPr>
        </p:nvSpPr>
        <p:spPr>
          <a:xfrm>
            <a:off x="838200" y="365126"/>
            <a:ext cx="10515600" cy="1055712"/>
          </a:xfrm>
        </p:spPr>
        <p:txBody>
          <a:bodyPr>
            <a:noAutofit/>
          </a:bodyPr>
          <a:lstStyle/>
          <a:p>
            <a:pPr algn="ctr"/>
            <a:r>
              <a:rPr lang="es-MX" sz="3200" dirty="0">
                <a:latin typeface="Aharoni" panose="02010803020104030203" pitchFamily="2" charset="-79"/>
                <a:cs typeface="Aharoni" panose="02010803020104030203" pitchFamily="2" charset="-79"/>
              </a:rPr>
              <a:t>Los Actos de Comercio, su concepto y clasificación doctrinaria y la del Código de Comercio</a:t>
            </a:r>
          </a:p>
        </p:txBody>
      </p:sp>
      <p:sp>
        <p:nvSpPr>
          <p:cNvPr id="3" name="Marcador de contenido 2">
            <a:extLst>
              <a:ext uri="{FF2B5EF4-FFF2-40B4-BE49-F238E27FC236}">
                <a16:creationId xmlns:a16="http://schemas.microsoft.com/office/drawing/2014/main" id="{5412A94D-EF86-4E82-B557-CB979F65BDCE}"/>
              </a:ext>
            </a:extLst>
          </p:cNvPr>
          <p:cNvSpPr>
            <a:spLocks noGrp="1"/>
          </p:cNvSpPr>
          <p:nvPr>
            <p:ph idx="1"/>
          </p:nvPr>
        </p:nvSpPr>
        <p:spPr>
          <a:xfrm>
            <a:off x="585567" y="1856935"/>
            <a:ext cx="11020865" cy="4783017"/>
          </a:xfrm>
        </p:spPr>
        <p:txBody>
          <a:bodyPr>
            <a:normAutofit fontScale="25000" lnSpcReduction="20000"/>
          </a:bodyPr>
          <a:lstStyle/>
          <a:p>
            <a:pPr algn="just"/>
            <a:r>
              <a:rPr lang="es-ES" sz="9600" dirty="0">
                <a:latin typeface="Arial" panose="020B0604020202020204" pitchFamily="34" charset="0"/>
                <a:cs typeface="Arial" panose="020B0604020202020204" pitchFamily="34" charset="0"/>
              </a:rPr>
              <a:t>Los contratos de seguros de toda especie, siempre que sean hechos por empresas;</a:t>
            </a:r>
          </a:p>
          <a:p>
            <a:pPr algn="just"/>
            <a:r>
              <a:rPr lang="es-ES" sz="9600" dirty="0">
                <a:latin typeface="Arial" panose="020B0604020202020204" pitchFamily="34" charset="0"/>
                <a:cs typeface="Arial" panose="020B0604020202020204" pitchFamily="34" charset="0"/>
              </a:rPr>
              <a:t>Los depósitos por causa de comercio;</a:t>
            </a:r>
          </a:p>
          <a:p>
            <a:pPr algn="just"/>
            <a:r>
              <a:rPr lang="es-ES" sz="9600" dirty="0">
                <a:latin typeface="Arial" panose="020B0604020202020204" pitchFamily="34" charset="0"/>
                <a:cs typeface="Arial" panose="020B0604020202020204" pitchFamily="34" charset="0"/>
              </a:rPr>
              <a:t>Los depósitos en los almacenes generales y todas las operaciones hechas sobre los certificados de depósito y bonos de prenda librados por los mismos;</a:t>
            </a:r>
          </a:p>
          <a:p>
            <a:pPr algn="just"/>
            <a:r>
              <a:rPr lang="es-ES" sz="9600" dirty="0">
                <a:latin typeface="Arial" panose="020B0604020202020204" pitchFamily="34" charset="0"/>
                <a:cs typeface="Arial" panose="020B0604020202020204" pitchFamily="34" charset="0"/>
              </a:rPr>
              <a:t>Los cheques, letras de cambio o remesas de dinero de una plaza a otra, entre toda clase de personas;</a:t>
            </a:r>
          </a:p>
          <a:p>
            <a:pPr algn="just"/>
            <a:r>
              <a:rPr lang="es-ES" sz="9600" dirty="0">
                <a:latin typeface="Arial" panose="020B0604020202020204" pitchFamily="34" charset="0"/>
                <a:cs typeface="Arial" panose="020B0604020202020204" pitchFamily="34" charset="0"/>
              </a:rPr>
              <a:t>Los vales ú otros títulos a la orden o al portador, y las obligaciones de los comerciantes, a no ser que se pruebe que se derivan de una causa extraña al comercio;</a:t>
            </a:r>
          </a:p>
          <a:p>
            <a:pPr algn="just"/>
            <a:r>
              <a:rPr lang="es-ES" sz="9600" dirty="0">
                <a:latin typeface="Arial" panose="020B0604020202020204" pitchFamily="34" charset="0"/>
                <a:cs typeface="Arial" panose="020B0604020202020204" pitchFamily="34" charset="0"/>
              </a:rPr>
              <a:t>Las obligaciones entre comerciantes y banqueros, si no son de naturaleza esencialmente civil;</a:t>
            </a:r>
          </a:p>
          <a:p>
            <a:pPr marL="0" indent="0" algn="just">
              <a:buNone/>
            </a:pPr>
            <a:endParaRPr lang="es-ES" sz="9600" dirty="0">
              <a:latin typeface="Arial" panose="020B0604020202020204" pitchFamily="34" charset="0"/>
              <a:cs typeface="Arial" panose="020B0604020202020204" pitchFamily="34" charset="0"/>
            </a:endParaRPr>
          </a:p>
          <a:p>
            <a:pPr marL="0" indent="0" algn="just">
              <a:buNone/>
            </a:pPr>
            <a:endParaRPr lang="es-MX" sz="4300" dirty="0">
              <a:latin typeface="Arial" panose="020B0604020202020204" pitchFamily="34" charset="0"/>
              <a:cs typeface="Arial" panose="020B0604020202020204" pitchFamily="34" charset="0"/>
            </a:endParaRPr>
          </a:p>
          <a:p>
            <a:pPr marL="0" indent="0" algn="just">
              <a:buNone/>
            </a:pPr>
            <a:endParaRPr lang="es-MX" sz="4300" dirty="0">
              <a:latin typeface="Arial" panose="020B0604020202020204" pitchFamily="34" charset="0"/>
              <a:cs typeface="Arial" panose="020B0604020202020204" pitchFamily="34" charset="0"/>
            </a:endParaRPr>
          </a:p>
          <a:p>
            <a:pPr marL="0" indent="0">
              <a:buNone/>
            </a:pPr>
            <a:r>
              <a:rPr lang="pt-BR" sz="5600" dirty="0">
                <a:latin typeface="Arial" panose="020B0604020202020204" pitchFamily="34" charset="0"/>
                <a:cs typeface="Arial" panose="020B0604020202020204" pitchFamily="34" charset="0"/>
              </a:rPr>
              <a:t>Código de Comercio, recuperado de: http://www.diputados.gob.mx/LeyesBiblio/pdf/3_311218.pdf (23 de </a:t>
            </a:r>
            <a:r>
              <a:rPr lang="pt-BR" sz="5600" dirty="0" err="1">
                <a:latin typeface="Arial" panose="020B0604020202020204" pitchFamily="34" charset="0"/>
                <a:cs typeface="Arial" panose="020B0604020202020204" pitchFamily="34" charset="0"/>
              </a:rPr>
              <a:t>septiembre</a:t>
            </a:r>
            <a:r>
              <a:rPr lang="pt-BR" sz="5600" dirty="0">
                <a:latin typeface="Arial" panose="020B0604020202020204" pitchFamily="34" charset="0"/>
                <a:cs typeface="Arial" panose="020B0604020202020204" pitchFamily="34" charset="0"/>
              </a:rPr>
              <a:t> de 2019)</a:t>
            </a:r>
          </a:p>
          <a:p>
            <a:endParaRPr lang="es-MX" sz="2200" dirty="0"/>
          </a:p>
        </p:txBody>
      </p:sp>
    </p:spTree>
    <p:extLst>
      <p:ext uri="{BB962C8B-B14F-4D97-AF65-F5344CB8AC3E}">
        <p14:creationId xmlns:p14="http://schemas.microsoft.com/office/powerpoint/2010/main" val="22973939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694616-05C7-4486-A91A-257B97D0EDAA}"/>
              </a:ext>
            </a:extLst>
          </p:cNvPr>
          <p:cNvSpPr>
            <a:spLocks noGrp="1"/>
          </p:cNvSpPr>
          <p:nvPr>
            <p:ph type="title"/>
          </p:nvPr>
        </p:nvSpPr>
        <p:spPr>
          <a:xfrm>
            <a:off x="838200" y="365125"/>
            <a:ext cx="10515600" cy="1111983"/>
          </a:xfrm>
        </p:spPr>
        <p:txBody>
          <a:bodyPr>
            <a:noAutofit/>
          </a:bodyPr>
          <a:lstStyle/>
          <a:p>
            <a:pPr algn="ctr"/>
            <a:r>
              <a:rPr lang="es-MX" sz="3200" dirty="0">
                <a:latin typeface="Aharoni" panose="02010803020104030203" pitchFamily="2" charset="-79"/>
                <a:cs typeface="Aharoni" panose="02010803020104030203" pitchFamily="2" charset="-79"/>
              </a:rPr>
              <a:t>Los Actos de Comercio, su concepto y clasificación doctrinaria y la del Código de Comercio</a:t>
            </a:r>
          </a:p>
        </p:txBody>
      </p:sp>
      <p:sp>
        <p:nvSpPr>
          <p:cNvPr id="3" name="Marcador de contenido 2">
            <a:extLst>
              <a:ext uri="{FF2B5EF4-FFF2-40B4-BE49-F238E27FC236}">
                <a16:creationId xmlns:a16="http://schemas.microsoft.com/office/drawing/2014/main" id="{5412A94D-EF86-4E82-B557-CB979F65BDCE}"/>
              </a:ext>
            </a:extLst>
          </p:cNvPr>
          <p:cNvSpPr>
            <a:spLocks noGrp="1"/>
          </p:cNvSpPr>
          <p:nvPr>
            <p:ph idx="1"/>
          </p:nvPr>
        </p:nvSpPr>
        <p:spPr>
          <a:xfrm>
            <a:off x="585567" y="2166426"/>
            <a:ext cx="11020865" cy="4473526"/>
          </a:xfrm>
        </p:spPr>
        <p:txBody>
          <a:bodyPr>
            <a:normAutofit fontScale="47500" lnSpcReduction="20000"/>
          </a:bodyPr>
          <a:lstStyle/>
          <a:p>
            <a:pPr algn="just"/>
            <a:r>
              <a:rPr lang="es-ES" sz="5100" dirty="0">
                <a:latin typeface="Arial" panose="020B0604020202020204" pitchFamily="34" charset="0"/>
                <a:cs typeface="Arial" panose="020B0604020202020204" pitchFamily="34" charset="0"/>
              </a:rPr>
              <a:t>Los contratos y obligaciones de los empleados de los comerciantes en lo que concierne al comercio del negociante que los tiene a su servicio;</a:t>
            </a:r>
          </a:p>
          <a:p>
            <a:pPr algn="just"/>
            <a:r>
              <a:rPr lang="es-ES" sz="5100" dirty="0">
                <a:latin typeface="Arial" panose="020B0604020202020204" pitchFamily="34" charset="0"/>
                <a:cs typeface="Arial" panose="020B0604020202020204" pitchFamily="34" charset="0"/>
              </a:rPr>
              <a:t>La enajenación que el propietario o el cultivador hagan de los productos de su finca o de su cultivo;</a:t>
            </a:r>
          </a:p>
          <a:p>
            <a:pPr algn="just"/>
            <a:r>
              <a:rPr lang="es-ES" sz="5100" dirty="0">
                <a:latin typeface="Arial" panose="020B0604020202020204" pitchFamily="34" charset="0"/>
                <a:cs typeface="Arial" panose="020B0604020202020204" pitchFamily="34" charset="0"/>
              </a:rPr>
              <a:t>Las operaciones contenidas en la Ley General de Títulos y Operaciones de Crédito;</a:t>
            </a:r>
          </a:p>
          <a:p>
            <a:pPr algn="just"/>
            <a:r>
              <a:rPr lang="es-ES" sz="5100" dirty="0">
                <a:latin typeface="Arial" panose="020B0604020202020204" pitchFamily="34" charset="0"/>
                <a:cs typeface="Arial" panose="020B0604020202020204" pitchFamily="34" charset="0"/>
              </a:rPr>
              <a:t>Cualesquiera otros actos de naturaleza análoga a los expresados en este código.</a:t>
            </a:r>
          </a:p>
          <a:p>
            <a:pPr algn="just"/>
            <a:r>
              <a:rPr lang="es-ES" sz="5100" dirty="0">
                <a:latin typeface="Arial" panose="020B0604020202020204" pitchFamily="34" charset="0"/>
                <a:cs typeface="Arial" panose="020B0604020202020204" pitchFamily="34" charset="0"/>
              </a:rPr>
              <a:t>En caso de duda, la naturaleza comercial del acto será fijada por arbitrio judicial.</a:t>
            </a:r>
            <a:endParaRPr lang="es-MX" sz="5100" dirty="0">
              <a:latin typeface="Arial" panose="020B0604020202020204" pitchFamily="34" charset="0"/>
              <a:cs typeface="Arial" panose="020B0604020202020204" pitchFamily="34" charset="0"/>
            </a:endParaRPr>
          </a:p>
          <a:p>
            <a:pPr marL="0" indent="0" algn="just">
              <a:buNone/>
            </a:pPr>
            <a:endParaRPr lang="es-MX" sz="4300" dirty="0">
              <a:latin typeface="Arial" panose="020B0604020202020204" pitchFamily="34" charset="0"/>
              <a:cs typeface="Arial" panose="020B0604020202020204" pitchFamily="34" charset="0"/>
            </a:endParaRPr>
          </a:p>
          <a:p>
            <a:pPr marL="0" indent="0" algn="just">
              <a:buNone/>
            </a:pPr>
            <a:endParaRPr lang="es-MX" sz="4300" dirty="0">
              <a:latin typeface="Arial" panose="020B0604020202020204" pitchFamily="34" charset="0"/>
              <a:cs typeface="Arial" panose="020B0604020202020204" pitchFamily="34" charset="0"/>
            </a:endParaRPr>
          </a:p>
          <a:p>
            <a:pPr marL="0" indent="0" algn="just">
              <a:buNone/>
            </a:pPr>
            <a:endParaRPr lang="es-MX" sz="4300" dirty="0">
              <a:latin typeface="Arial" panose="020B0604020202020204" pitchFamily="34" charset="0"/>
              <a:cs typeface="Arial" panose="020B0604020202020204" pitchFamily="34" charset="0"/>
            </a:endParaRPr>
          </a:p>
          <a:p>
            <a:pPr marL="0" indent="0">
              <a:buNone/>
            </a:pPr>
            <a:r>
              <a:rPr lang="pt-BR" sz="2900" dirty="0">
                <a:latin typeface="Arial" panose="020B0604020202020204" pitchFamily="34" charset="0"/>
                <a:cs typeface="Arial" panose="020B0604020202020204" pitchFamily="34" charset="0"/>
              </a:rPr>
              <a:t>Código de Comercio, recuperado de: http://www.diputados.gob.mx/LeyesBiblio/pdf/3_311218.pdf (23 de </a:t>
            </a:r>
            <a:r>
              <a:rPr lang="pt-BR" sz="2900" dirty="0" err="1">
                <a:latin typeface="Arial" panose="020B0604020202020204" pitchFamily="34" charset="0"/>
                <a:cs typeface="Arial" panose="020B0604020202020204" pitchFamily="34" charset="0"/>
              </a:rPr>
              <a:t>septiembre</a:t>
            </a:r>
            <a:r>
              <a:rPr lang="pt-BR" sz="2900" dirty="0">
                <a:latin typeface="Arial" panose="020B0604020202020204" pitchFamily="34" charset="0"/>
                <a:cs typeface="Arial" panose="020B0604020202020204" pitchFamily="34" charset="0"/>
              </a:rPr>
              <a:t> de 2019)</a:t>
            </a:r>
          </a:p>
          <a:p>
            <a:endParaRPr lang="es-MX" sz="2200" dirty="0"/>
          </a:p>
        </p:txBody>
      </p:sp>
    </p:spTree>
    <p:extLst>
      <p:ext uri="{BB962C8B-B14F-4D97-AF65-F5344CB8AC3E}">
        <p14:creationId xmlns:p14="http://schemas.microsoft.com/office/powerpoint/2010/main" val="2147310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44853E-0BAA-4398-AB35-EECE759768B4}"/>
              </a:ext>
            </a:extLst>
          </p:cNvPr>
          <p:cNvSpPr>
            <a:spLocks noGrp="1"/>
          </p:cNvSpPr>
          <p:nvPr>
            <p:ph type="title"/>
          </p:nvPr>
        </p:nvSpPr>
        <p:spPr>
          <a:xfrm>
            <a:off x="838200" y="365125"/>
            <a:ext cx="10515600" cy="985373"/>
          </a:xfrm>
        </p:spPr>
        <p:txBody>
          <a:bodyPr>
            <a:noAutofit/>
          </a:bodyPr>
          <a:lstStyle/>
          <a:p>
            <a:pPr algn="ctr"/>
            <a:r>
              <a:rPr lang="es-MX" sz="3200" dirty="0">
                <a:latin typeface="Aharoni" panose="02010803020104030203" pitchFamily="2" charset="-79"/>
                <a:cs typeface="Aharoni" panose="02010803020104030203" pitchFamily="2" charset="-79"/>
              </a:rPr>
              <a:t>Los Actos de Comercio, su concepto y clasificación doctrinaria y la del Código de Comercio</a:t>
            </a:r>
          </a:p>
        </p:txBody>
      </p:sp>
      <p:sp>
        <p:nvSpPr>
          <p:cNvPr id="3" name="Marcador de contenido 2">
            <a:extLst>
              <a:ext uri="{FF2B5EF4-FFF2-40B4-BE49-F238E27FC236}">
                <a16:creationId xmlns:a16="http://schemas.microsoft.com/office/drawing/2014/main" id="{68A7DF00-97F5-4460-9AAB-0F2E138234D1}"/>
              </a:ext>
            </a:extLst>
          </p:cNvPr>
          <p:cNvSpPr>
            <a:spLocks noGrp="1"/>
          </p:cNvSpPr>
          <p:nvPr>
            <p:ph idx="1"/>
          </p:nvPr>
        </p:nvSpPr>
        <p:spPr>
          <a:xfrm>
            <a:off x="365761" y="2067339"/>
            <a:ext cx="11563642" cy="4439478"/>
          </a:xfrm>
        </p:spPr>
        <p:txBody>
          <a:bodyPr>
            <a:normAutofit fontScale="92500" lnSpcReduction="20000"/>
          </a:bodyPr>
          <a:lstStyle/>
          <a:p>
            <a:pPr marL="0" indent="0" algn="just">
              <a:buNone/>
            </a:pPr>
            <a:r>
              <a:rPr lang="es-MX" sz="2400" dirty="0">
                <a:latin typeface="Arial" panose="020B0604020202020204" pitchFamily="34" charset="0"/>
                <a:cs typeface="Arial" panose="020B0604020202020204" pitchFamily="34" charset="0"/>
              </a:rPr>
              <a:t>De acuerdo a la clasificación de Roberto Mantilla Molina, los actos de comercio se clasifican en  cuatro:</a:t>
            </a:r>
          </a:p>
          <a:p>
            <a:pPr marL="0" indent="0" algn="just">
              <a:buNone/>
            </a:pPr>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Actos esencialmente civiles</a:t>
            </a:r>
          </a:p>
          <a:p>
            <a:pPr marL="0" indent="0" algn="just">
              <a:buNone/>
            </a:pPr>
            <a:r>
              <a:rPr lang="es-MX" sz="2400" dirty="0">
                <a:latin typeface="Arial" panose="020B0604020202020204" pitchFamily="34" charset="0"/>
                <a:cs typeface="Arial" panose="020B0604020202020204" pitchFamily="34" charset="0"/>
              </a:rPr>
              <a:t>Son aquellos que únicamente están regulados por el derecho civil, nunca por el derecho mercantil. Porque no implican actos de intercambio de bienes o servicios, sino actos jurídicos que tienen como base derechos personalísimos los cuales se refieren a los comprendidos por el derecho familiar y el derecho sucesorio. </a:t>
            </a:r>
          </a:p>
          <a:p>
            <a:pPr algn="just"/>
            <a:r>
              <a:rPr lang="es-MX" sz="2400" dirty="0">
                <a:latin typeface="Arial" panose="020B0604020202020204" pitchFamily="34" charset="0"/>
                <a:cs typeface="Arial" panose="020B0604020202020204" pitchFamily="34" charset="0"/>
              </a:rPr>
              <a:t>Actos absolutamente mercantiles </a:t>
            </a:r>
          </a:p>
          <a:p>
            <a:pPr marL="0" indent="0" algn="just">
              <a:buNone/>
            </a:pPr>
            <a:r>
              <a:rPr lang="es-MX" sz="2400" dirty="0">
                <a:latin typeface="Arial" panose="020B0604020202020204" pitchFamily="34" charset="0"/>
                <a:cs typeface="Arial" panose="020B0604020202020204" pitchFamily="34" charset="0"/>
              </a:rPr>
              <a:t>Son aquellos que están regulados sólo por el derecho mercantil, nunca por el derecho civil; son aquéllos actos regulados por el código de comercio o alguna de las leyes mercantiles. </a:t>
            </a: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r>
              <a:rPr lang="es-MX" sz="1500" dirty="0">
                <a:latin typeface="Arial" panose="020B0604020202020204" pitchFamily="34" charset="0"/>
                <a:cs typeface="Arial" panose="020B0604020202020204" pitchFamily="34" charset="0"/>
              </a:rPr>
              <a:t>Mantilla, R (1989</a:t>
            </a:r>
            <a:r>
              <a:rPr lang="es-ES" sz="1500" dirty="0">
                <a:latin typeface="Arial" panose="020B0604020202020204" pitchFamily="34" charset="0"/>
                <a:cs typeface="Arial" panose="020B0604020202020204" pitchFamily="34" charset="0"/>
              </a:rPr>
              <a:t>), Derecho Mercantil: Inducción y Conceptos Fundamentales, Editorial Porrúa 2°Ed, México.</a:t>
            </a:r>
          </a:p>
          <a:p>
            <a:pPr marL="0" indent="0" algn="just">
              <a:buNone/>
            </a:pPr>
            <a:endParaRPr lang="es-MX" sz="1900"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2000804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A1AF38-1929-434C-9FE1-A19324879E33}"/>
              </a:ext>
            </a:extLst>
          </p:cNvPr>
          <p:cNvSpPr>
            <a:spLocks noGrp="1"/>
          </p:cNvSpPr>
          <p:nvPr>
            <p:ph type="title"/>
          </p:nvPr>
        </p:nvSpPr>
        <p:spPr>
          <a:xfrm>
            <a:off x="811695" y="404881"/>
            <a:ext cx="10515600" cy="1030024"/>
          </a:xfrm>
        </p:spPr>
        <p:txBody>
          <a:bodyPr>
            <a:noAutofit/>
          </a:bodyPr>
          <a:lstStyle/>
          <a:p>
            <a:pPr algn="ctr"/>
            <a:r>
              <a:rPr lang="es-MX" sz="3200" dirty="0">
                <a:latin typeface="Aharoni" panose="02010803020104030203" pitchFamily="2" charset="-79"/>
                <a:cs typeface="Aharoni" panose="02010803020104030203" pitchFamily="2" charset="-79"/>
              </a:rPr>
              <a:t>Los Actos de Comercio, su concepto y clasificación doctrinaria y la del Código de Comercio</a:t>
            </a:r>
            <a:endParaRPr lang="es-MX" sz="3200" dirty="0"/>
          </a:p>
        </p:txBody>
      </p:sp>
      <p:sp>
        <p:nvSpPr>
          <p:cNvPr id="3" name="Marcador de contenido 2">
            <a:extLst>
              <a:ext uri="{FF2B5EF4-FFF2-40B4-BE49-F238E27FC236}">
                <a16:creationId xmlns:a16="http://schemas.microsoft.com/office/drawing/2014/main" id="{00F5959D-AA2A-4ADE-A9ED-5B84B9233C90}"/>
              </a:ext>
            </a:extLst>
          </p:cNvPr>
          <p:cNvSpPr>
            <a:spLocks noGrp="1"/>
          </p:cNvSpPr>
          <p:nvPr>
            <p:ph idx="1"/>
          </p:nvPr>
        </p:nvSpPr>
        <p:spPr>
          <a:xfrm>
            <a:off x="838200" y="2226364"/>
            <a:ext cx="10964594" cy="4441721"/>
          </a:xfrm>
        </p:spPr>
        <p:txBody>
          <a:bodyPr>
            <a:normAutofit/>
          </a:bodyPr>
          <a:lstStyle/>
          <a:p>
            <a:pPr algn="just"/>
            <a:r>
              <a:rPr lang="es-MX" sz="2400" dirty="0">
                <a:latin typeface="Arial" panose="020B0604020202020204" pitchFamily="34" charset="0"/>
                <a:cs typeface="Arial" panose="020B0604020202020204" pitchFamily="34" charset="0"/>
              </a:rPr>
              <a:t>Actos de </a:t>
            </a:r>
            <a:r>
              <a:rPr lang="es-MX" sz="2400" dirty="0" err="1">
                <a:latin typeface="Arial" panose="020B0604020202020204" pitchFamily="34" charset="0"/>
                <a:cs typeface="Arial" panose="020B0604020202020204" pitchFamily="34" charset="0"/>
              </a:rPr>
              <a:t>mercanticidad</a:t>
            </a:r>
            <a:r>
              <a:rPr lang="es-MX" sz="2400" dirty="0">
                <a:latin typeface="Arial" panose="020B0604020202020204" pitchFamily="34" charset="0"/>
                <a:cs typeface="Arial" panose="020B0604020202020204" pitchFamily="34" charset="0"/>
              </a:rPr>
              <a:t> condicionada </a:t>
            </a:r>
          </a:p>
          <a:p>
            <a:pPr marL="0" indent="0" algn="just">
              <a:buNone/>
            </a:pPr>
            <a:r>
              <a:rPr lang="es-MX" sz="2400" dirty="0">
                <a:latin typeface="Arial" panose="020B0604020202020204" pitchFamily="34" charset="0"/>
                <a:cs typeface="Arial" panose="020B0604020202020204" pitchFamily="34" charset="0"/>
              </a:rPr>
              <a:t>Estos actos están regulados por la legislación civil como por el código de comercio o alguna de las leyes mercantiles especiales; es decir, existe una doble regulación. </a:t>
            </a:r>
          </a:p>
          <a:p>
            <a:pPr algn="just"/>
            <a:r>
              <a:rPr lang="es-MX" sz="2400" dirty="0">
                <a:latin typeface="Arial" panose="020B0604020202020204" pitchFamily="34" charset="0"/>
                <a:cs typeface="Arial" panose="020B0604020202020204" pitchFamily="34" charset="0"/>
              </a:rPr>
              <a:t>Actos principales de comercio</a:t>
            </a:r>
          </a:p>
          <a:p>
            <a:pPr marL="0" indent="0" algn="just">
              <a:buNone/>
            </a:pPr>
            <a:r>
              <a:rPr lang="es-MX" sz="2400" dirty="0">
                <a:latin typeface="Arial" panose="020B0604020202020204" pitchFamily="34" charset="0"/>
                <a:cs typeface="Arial" panose="020B0604020202020204" pitchFamily="34" charset="0"/>
              </a:rPr>
              <a:t>Son aquellos cuya eficacia no depende de la existencia y validez de otro acto jurídico. </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r>
              <a:rPr lang="es-ES" sz="1400" dirty="0">
                <a:latin typeface="Arial" panose="020B0604020202020204" pitchFamily="34" charset="0"/>
                <a:cs typeface="Arial" panose="020B0604020202020204" pitchFamily="34" charset="0"/>
              </a:rPr>
              <a:t>Mantilla, R (1989), Derecho Mercantil: Inducción y Conceptos Fundamentales, Editorial Porrúa 2°Ed, México.</a:t>
            </a:r>
          </a:p>
          <a:p>
            <a:pPr marL="0" indent="0" algn="just">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16893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BBE0B8-0ADC-4E97-867C-9200C94DC44C}"/>
              </a:ext>
            </a:extLst>
          </p:cNvPr>
          <p:cNvSpPr>
            <a:spLocks noGrp="1"/>
          </p:cNvSpPr>
          <p:nvPr>
            <p:ph type="title"/>
          </p:nvPr>
        </p:nvSpPr>
        <p:spPr>
          <a:xfrm>
            <a:off x="838200" y="365126"/>
            <a:ext cx="10515600" cy="1041644"/>
          </a:xfrm>
        </p:spPr>
        <p:txBody>
          <a:bodyPr>
            <a:normAutofit fontScale="90000"/>
          </a:bodyPr>
          <a:lstStyle/>
          <a:p>
            <a:pPr algn="ctr"/>
            <a:r>
              <a:rPr lang="es-MX" sz="3600" dirty="0">
                <a:latin typeface="Aharoni" panose="02010803020104030203" pitchFamily="2" charset="-79"/>
                <a:cs typeface="Aharoni" panose="02010803020104030203" pitchFamily="2" charset="-79"/>
              </a:rPr>
              <a:t>La Negociación Mercantil, su concepto, elementos corpóreos e incorpóreos </a:t>
            </a:r>
          </a:p>
        </p:txBody>
      </p:sp>
      <p:sp>
        <p:nvSpPr>
          <p:cNvPr id="3" name="Marcador de contenido 2">
            <a:extLst>
              <a:ext uri="{FF2B5EF4-FFF2-40B4-BE49-F238E27FC236}">
                <a16:creationId xmlns:a16="http://schemas.microsoft.com/office/drawing/2014/main" id="{F89FE29F-3F12-43E9-997E-FACA20FED2B7}"/>
              </a:ext>
            </a:extLst>
          </p:cNvPr>
          <p:cNvSpPr>
            <a:spLocks noGrp="1"/>
          </p:cNvSpPr>
          <p:nvPr>
            <p:ph idx="1"/>
          </p:nvPr>
        </p:nvSpPr>
        <p:spPr>
          <a:xfrm>
            <a:off x="838200" y="1730326"/>
            <a:ext cx="10515600" cy="5127674"/>
          </a:xfrm>
        </p:spPr>
        <p:txBody>
          <a:bodyPr>
            <a:normAutofit/>
          </a:bodyPr>
          <a:lstStyle/>
          <a:p>
            <a:pPr marL="0" indent="0" algn="just">
              <a:buNone/>
            </a:pPr>
            <a:r>
              <a:rPr lang="es-MX" dirty="0">
                <a:latin typeface="Arial" panose="020B0604020202020204" pitchFamily="34" charset="0"/>
                <a:cs typeface="Arial" panose="020B0604020202020204" pitchFamily="34" charset="0"/>
              </a:rPr>
              <a:t>La Negociación mercantil  es: </a:t>
            </a:r>
          </a:p>
          <a:p>
            <a:pPr marL="0" indent="0" algn="just">
              <a:buNone/>
            </a:pPr>
            <a:r>
              <a:rPr lang="es-MX" dirty="0">
                <a:latin typeface="Arial" panose="020B0604020202020204" pitchFamily="34" charset="0"/>
                <a:cs typeface="Arial" panose="020B0604020202020204" pitchFamily="34" charset="0"/>
              </a:rPr>
              <a:t>“El conjunto de cosas y derechos combinados para obtener u ofrecer al público bienes o servicios, sistemáticamente y con propósito de lucro”.</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ES" sz="1400" dirty="0">
              <a:latin typeface="Arial" panose="020B0604020202020204" pitchFamily="34" charset="0"/>
              <a:cs typeface="Arial" panose="020B0604020202020204" pitchFamily="34" charset="0"/>
            </a:endParaRPr>
          </a:p>
          <a:p>
            <a:pPr marL="0" indent="0" algn="just">
              <a:buNone/>
            </a:pPr>
            <a:endParaRPr lang="es-ES" sz="1400" dirty="0">
              <a:latin typeface="Arial" panose="020B0604020202020204" pitchFamily="34" charset="0"/>
              <a:cs typeface="Arial" panose="020B0604020202020204" pitchFamily="34" charset="0"/>
            </a:endParaRPr>
          </a:p>
          <a:p>
            <a:pPr marL="0" indent="0" algn="just">
              <a:buNone/>
            </a:pPr>
            <a:endParaRPr lang="es-ES" sz="1400" dirty="0">
              <a:latin typeface="Arial" panose="020B0604020202020204" pitchFamily="34" charset="0"/>
              <a:cs typeface="Arial" panose="020B0604020202020204" pitchFamily="34" charset="0"/>
            </a:endParaRPr>
          </a:p>
          <a:p>
            <a:pPr marL="0" indent="0" algn="just">
              <a:buNone/>
            </a:pPr>
            <a:r>
              <a:rPr lang="es-ES" sz="1400" dirty="0">
                <a:latin typeface="Arial" panose="020B0604020202020204" pitchFamily="34" charset="0"/>
                <a:cs typeface="Arial" panose="020B0604020202020204" pitchFamily="34" charset="0"/>
              </a:rPr>
              <a:t>Mantilla, R (1989), Derecho Mercantil: Inducción y Conceptos Fundamentales, Editorial Porrúa 2°Ed, México.</a:t>
            </a:r>
          </a:p>
          <a:p>
            <a:pPr marL="0" indent="0" algn="just">
              <a:buNone/>
            </a:pPr>
            <a:endParaRPr lang="es-MX" sz="1400" dirty="0">
              <a:latin typeface="Arial" panose="020B0604020202020204" pitchFamily="34" charset="0"/>
              <a:cs typeface="Arial" panose="020B0604020202020204" pitchFamily="34" charset="0"/>
            </a:endParaRPr>
          </a:p>
        </p:txBody>
      </p:sp>
      <p:pic>
        <p:nvPicPr>
          <p:cNvPr id="1026" name="Picture 2" descr="Resultado de imagen para negociaciÃ³n mercantil">
            <a:extLst>
              <a:ext uri="{FF2B5EF4-FFF2-40B4-BE49-F238E27FC236}">
                <a16:creationId xmlns:a16="http://schemas.microsoft.com/office/drawing/2014/main" id="{F4CEBCC1-BBB2-4A72-A55F-A65E4DEB13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6358" y="3601330"/>
            <a:ext cx="3445966" cy="2038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89846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379814-0C04-4652-9EE6-2578FE4658F1}"/>
              </a:ext>
            </a:extLst>
          </p:cNvPr>
          <p:cNvSpPr>
            <a:spLocks noGrp="1"/>
          </p:cNvSpPr>
          <p:nvPr>
            <p:ph type="title"/>
          </p:nvPr>
        </p:nvSpPr>
        <p:spPr>
          <a:xfrm>
            <a:off x="838200" y="365126"/>
            <a:ext cx="10515600" cy="1147152"/>
          </a:xfrm>
        </p:spPr>
        <p:txBody>
          <a:bodyPr>
            <a:normAutofit/>
          </a:bodyPr>
          <a:lstStyle/>
          <a:p>
            <a:pPr algn="ctr"/>
            <a:r>
              <a:rPr lang="es-MX" sz="3200" dirty="0">
                <a:latin typeface="Aharoni" panose="02010803020104030203" pitchFamily="2" charset="-79"/>
                <a:cs typeface="Aharoni" panose="02010803020104030203" pitchFamily="2" charset="-79"/>
              </a:rPr>
              <a:t>La Negociación Mercantil, su concepto, elementos corpóreos e incorpóreos </a:t>
            </a:r>
            <a:endParaRPr lang="es-MX" sz="3200" dirty="0"/>
          </a:p>
        </p:txBody>
      </p:sp>
      <p:sp>
        <p:nvSpPr>
          <p:cNvPr id="5" name="Rectángulo 4">
            <a:extLst>
              <a:ext uri="{FF2B5EF4-FFF2-40B4-BE49-F238E27FC236}">
                <a16:creationId xmlns:a16="http://schemas.microsoft.com/office/drawing/2014/main" id="{F47FE92E-9CEB-4662-9B65-C3FCD94A5564}"/>
              </a:ext>
            </a:extLst>
          </p:cNvPr>
          <p:cNvSpPr/>
          <p:nvPr/>
        </p:nvSpPr>
        <p:spPr>
          <a:xfrm>
            <a:off x="506437" y="1885072"/>
            <a:ext cx="3080824" cy="346065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just"/>
            <a:r>
              <a:rPr lang="es-MX" sz="2400" dirty="0">
                <a:latin typeface="Arial" panose="020B0604020202020204" pitchFamily="34" charset="0"/>
                <a:cs typeface="Arial" panose="020B0604020202020204" pitchFamily="34" charset="0"/>
              </a:rPr>
              <a:t>Los </a:t>
            </a:r>
            <a:r>
              <a:rPr lang="es-MX" sz="2400" b="1" dirty="0">
                <a:latin typeface="Arial" panose="020B0604020202020204" pitchFamily="34" charset="0"/>
                <a:cs typeface="Arial" panose="020B0604020202020204" pitchFamily="34" charset="0"/>
              </a:rPr>
              <a:t>elementos incorporales </a:t>
            </a:r>
            <a:r>
              <a:rPr lang="es-MX" sz="2400" dirty="0">
                <a:latin typeface="Arial" panose="020B0604020202020204" pitchFamily="34" charset="0"/>
                <a:cs typeface="Arial" panose="020B0604020202020204" pitchFamily="34" charset="0"/>
              </a:rPr>
              <a:t>son: la clientela, derecho al arrendamiento, propiedad industrial, derechos de autor.</a:t>
            </a:r>
          </a:p>
        </p:txBody>
      </p:sp>
      <p:sp>
        <p:nvSpPr>
          <p:cNvPr id="6" name="Rectángulo 5">
            <a:extLst>
              <a:ext uri="{FF2B5EF4-FFF2-40B4-BE49-F238E27FC236}">
                <a16:creationId xmlns:a16="http://schemas.microsoft.com/office/drawing/2014/main" id="{7EB8FEDC-8235-4CA0-AE9F-7AE3C59ABC65}"/>
              </a:ext>
            </a:extLst>
          </p:cNvPr>
          <p:cNvSpPr/>
          <p:nvPr/>
        </p:nvSpPr>
        <p:spPr>
          <a:xfrm>
            <a:off x="8750105" y="1871003"/>
            <a:ext cx="3179298" cy="43891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just"/>
            <a:r>
              <a:rPr lang="es-MX" sz="2400" dirty="0">
                <a:latin typeface="Arial" panose="020B0604020202020204" pitchFamily="34" charset="0"/>
                <a:cs typeface="Arial" panose="020B0604020202020204" pitchFamily="34" charset="0"/>
              </a:rPr>
              <a:t>Los </a:t>
            </a:r>
            <a:r>
              <a:rPr lang="es-MX" sz="2400" b="1" dirty="0">
                <a:latin typeface="Arial" panose="020B0604020202020204" pitchFamily="34" charset="0"/>
                <a:cs typeface="Arial" panose="020B0604020202020204" pitchFamily="34" charset="0"/>
              </a:rPr>
              <a:t>elementos corporales </a:t>
            </a:r>
            <a:r>
              <a:rPr lang="es-MX" sz="2400" dirty="0">
                <a:latin typeface="Arial" panose="020B0604020202020204" pitchFamily="34" charset="0"/>
                <a:cs typeface="Arial" panose="020B0604020202020204" pitchFamily="34" charset="0"/>
              </a:rPr>
              <a:t>son: los muebles y enseres, las mercancías cualquiera que sea su carácter, a virtud de los cuales presta sus servicios el personal de la negociación.</a:t>
            </a:r>
          </a:p>
        </p:txBody>
      </p:sp>
      <p:sp>
        <p:nvSpPr>
          <p:cNvPr id="7" name="Explosión: 8 puntos 6">
            <a:extLst>
              <a:ext uri="{FF2B5EF4-FFF2-40B4-BE49-F238E27FC236}">
                <a16:creationId xmlns:a16="http://schemas.microsoft.com/office/drawing/2014/main" id="{86E02FDA-0C4D-4D18-BEB0-53341A5571CE}"/>
              </a:ext>
            </a:extLst>
          </p:cNvPr>
          <p:cNvSpPr/>
          <p:nvPr/>
        </p:nvSpPr>
        <p:spPr>
          <a:xfrm>
            <a:off x="3713871" y="2194559"/>
            <a:ext cx="4895557" cy="3685736"/>
          </a:xfrm>
          <a:prstGeom prst="irregularSeal1">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Elementos Corpóreos e Incorpóreos</a:t>
            </a:r>
          </a:p>
        </p:txBody>
      </p:sp>
      <p:sp>
        <p:nvSpPr>
          <p:cNvPr id="3" name="Rectángulo 2">
            <a:extLst>
              <a:ext uri="{FF2B5EF4-FFF2-40B4-BE49-F238E27FC236}">
                <a16:creationId xmlns:a16="http://schemas.microsoft.com/office/drawing/2014/main" id="{0DBEDF10-69B0-4AD5-A562-539D23B41B6B}"/>
              </a:ext>
            </a:extLst>
          </p:cNvPr>
          <p:cNvSpPr/>
          <p:nvPr/>
        </p:nvSpPr>
        <p:spPr>
          <a:xfrm>
            <a:off x="506437" y="6408468"/>
            <a:ext cx="9143999" cy="523220"/>
          </a:xfrm>
          <a:prstGeom prst="rect">
            <a:avLst/>
          </a:prstGeom>
        </p:spPr>
        <p:txBody>
          <a:bodyPr wrap="square">
            <a:spAutoFit/>
          </a:bodyPr>
          <a:lstStyle/>
          <a:p>
            <a:pPr algn="just"/>
            <a:r>
              <a:rPr lang="es-ES" sz="1400" dirty="0">
                <a:latin typeface="Arial" panose="020B0604020202020204" pitchFamily="34" charset="0"/>
                <a:cs typeface="Arial" panose="020B0604020202020204" pitchFamily="34" charset="0"/>
              </a:rPr>
              <a:t>Mantilla, R (1989), Derecho Mercantil: Inducción y Conceptos Fundamentales, Editorial Porrúa 2°Ed, México.</a:t>
            </a:r>
          </a:p>
          <a:p>
            <a:pPr algn="just"/>
            <a:r>
              <a:rPr lang="es-ES" sz="1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5222387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3870E7-171C-451B-A16A-C6AAEA5D7D5F}"/>
              </a:ext>
            </a:extLst>
          </p:cNvPr>
          <p:cNvSpPr>
            <a:spLocks noGrp="1"/>
          </p:cNvSpPr>
          <p:nvPr>
            <p:ph type="title"/>
          </p:nvPr>
        </p:nvSpPr>
        <p:spPr>
          <a:xfrm>
            <a:off x="838200" y="365125"/>
            <a:ext cx="10515600" cy="830629"/>
          </a:xfrm>
        </p:spPr>
        <p:txBody>
          <a:bodyPr>
            <a:normAutofit/>
          </a:bodyPr>
          <a:lstStyle/>
          <a:p>
            <a:pPr algn="ctr"/>
            <a:r>
              <a:rPr lang="es-MX" sz="3200" dirty="0">
                <a:latin typeface="Aharoni" panose="02010803020104030203" pitchFamily="2" charset="-79"/>
                <a:cs typeface="Aharoni" panose="02010803020104030203" pitchFamily="2" charset="-79"/>
              </a:rPr>
              <a:t>La Propiedad Intelectual e Industrial</a:t>
            </a:r>
          </a:p>
        </p:txBody>
      </p:sp>
      <p:sp>
        <p:nvSpPr>
          <p:cNvPr id="3" name="Marcador de contenido 2">
            <a:extLst>
              <a:ext uri="{FF2B5EF4-FFF2-40B4-BE49-F238E27FC236}">
                <a16:creationId xmlns:a16="http://schemas.microsoft.com/office/drawing/2014/main" id="{8A5CCCEA-1D0A-4760-BD19-9EF875232851}"/>
              </a:ext>
            </a:extLst>
          </p:cNvPr>
          <p:cNvSpPr>
            <a:spLocks noGrp="1"/>
          </p:cNvSpPr>
          <p:nvPr>
            <p:ph idx="1"/>
          </p:nvPr>
        </p:nvSpPr>
        <p:spPr>
          <a:xfrm>
            <a:off x="450166" y="1463040"/>
            <a:ext cx="10903634" cy="5275385"/>
          </a:xfrm>
        </p:spPr>
        <p:txBody>
          <a:bodyPr>
            <a:normAutofit fontScale="92500" lnSpcReduction="10000"/>
          </a:bodyPr>
          <a:lstStyle/>
          <a:p>
            <a:pPr marL="0" indent="0" algn="just">
              <a:buNone/>
            </a:pPr>
            <a:r>
              <a:rPr lang="es-MX" sz="3000" dirty="0">
                <a:latin typeface="Arial" panose="020B0604020202020204" pitchFamily="34" charset="0"/>
                <a:cs typeface="Arial" panose="020B0604020202020204" pitchFamily="34" charset="0"/>
              </a:rPr>
              <a:t>Se llama propiedad industrial a un sistema para proteger las creaciones como un producto técnicamente nuevo, o una mejora a un aparato de las actividades productivas y de comercialización de bienes y servicios</a:t>
            </a:r>
          </a:p>
          <a:p>
            <a:pPr marL="0" indent="0" algn="just">
              <a:buNone/>
            </a:pPr>
            <a:endParaRPr lang="es-MX" sz="3000" dirty="0">
              <a:latin typeface="Arial" panose="020B0604020202020204" pitchFamily="34" charset="0"/>
              <a:cs typeface="Arial" panose="020B0604020202020204" pitchFamily="34" charset="0"/>
            </a:endParaRPr>
          </a:p>
          <a:p>
            <a:pPr marL="0" indent="0" algn="just">
              <a:buNone/>
            </a:pPr>
            <a:r>
              <a:rPr lang="es-MX" sz="3000" dirty="0">
                <a:latin typeface="Arial" panose="020B0604020202020204" pitchFamily="34" charset="0"/>
                <a:cs typeface="Arial" panose="020B0604020202020204" pitchFamily="34" charset="0"/>
              </a:rPr>
              <a:t>Se encuentra regulado por su propia ley (Ley de la Propiedad Industrial) y comprende cuatro grupos de instituciones.</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r>
              <a:rPr lang="es-MX" sz="1400" dirty="0" err="1">
                <a:latin typeface="Arial" panose="020B0604020202020204" pitchFamily="34" charset="0"/>
                <a:cs typeface="Arial" panose="020B0604020202020204" pitchFamily="34" charset="0"/>
              </a:rPr>
              <a:t>Athié</a:t>
            </a:r>
            <a:r>
              <a:rPr lang="es-MX" sz="1400" dirty="0">
                <a:latin typeface="Arial" panose="020B0604020202020204" pitchFamily="34" charset="0"/>
                <a:cs typeface="Arial" panose="020B0604020202020204" pitchFamily="34" charset="0"/>
              </a:rPr>
              <a:t>, (2002) Título Séptimo. Ley de Propiedad Industrial. II. Derechos de Propiedad Industrial</a:t>
            </a:r>
          </a:p>
        </p:txBody>
      </p:sp>
      <p:pic>
        <p:nvPicPr>
          <p:cNvPr id="3074" name="Picture 2" descr="Resultado de imagen para propiedad industrial">
            <a:extLst>
              <a:ext uri="{FF2B5EF4-FFF2-40B4-BE49-F238E27FC236}">
                <a16:creationId xmlns:a16="http://schemas.microsoft.com/office/drawing/2014/main" id="{5792A09A-29DA-4626-8EAF-AA3B0B504ED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11277" y="4445390"/>
            <a:ext cx="3369445" cy="1637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881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6DBD24-E312-498F-83F1-9D42DB5075BD}"/>
              </a:ext>
            </a:extLst>
          </p:cNvPr>
          <p:cNvSpPr>
            <a:spLocks noGrp="1"/>
          </p:cNvSpPr>
          <p:nvPr>
            <p:ph type="title"/>
          </p:nvPr>
        </p:nvSpPr>
        <p:spPr>
          <a:xfrm>
            <a:off x="838200" y="365126"/>
            <a:ext cx="10515600" cy="861479"/>
          </a:xfrm>
        </p:spPr>
        <p:txBody>
          <a:bodyPr>
            <a:normAutofit/>
          </a:bodyPr>
          <a:lstStyle/>
          <a:p>
            <a:pPr algn="ctr"/>
            <a:r>
              <a:rPr lang="es-MX" sz="3200" dirty="0">
                <a:latin typeface="Aharoni" panose="02010803020104030203" pitchFamily="2" charset="-79"/>
                <a:cs typeface="Aharoni" panose="02010803020104030203" pitchFamily="2" charset="-79"/>
              </a:rPr>
              <a:t>La Propiedad Intelectual e Industrial</a:t>
            </a:r>
            <a:endParaRPr lang="es-MX" sz="3200" dirty="0"/>
          </a:p>
        </p:txBody>
      </p:sp>
      <p:sp>
        <p:nvSpPr>
          <p:cNvPr id="4" name="Rectángulo 3">
            <a:extLst>
              <a:ext uri="{FF2B5EF4-FFF2-40B4-BE49-F238E27FC236}">
                <a16:creationId xmlns:a16="http://schemas.microsoft.com/office/drawing/2014/main" id="{A433463C-8EE5-46BC-8E7A-EC26A4089618}"/>
              </a:ext>
            </a:extLst>
          </p:cNvPr>
          <p:cNvSpPr/>
          <p:nvPr/>
        </p:nvSpPr>
        <p:spPr>
          <a:xfrm>
            <a:off x="436100" y="1645919"/>
            <a:ext cx="3460652" cy="497996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es-MX" sz="2000" dirty="0">
                <a:latin typeface="Arial" panose="020B0604020202020204" pitchFamily="34" charset="0"/>
                <a:cs typeface="Arial" panose="020B0604020202020204" pitchFamily="34" charset="0"/>
              </a:rPr>
              <a:t>Primer grupo:</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Pertenecen a este grupo las creaciones industriales que se protegen por instrumentos que varían de un país a otro, por lo común son las patentes de invención, los certificados de invención, los registros de modelos de utilidad, los registros de modelos industriales, los registros de dibujos industriales, los secretos industriales y las variedades vegetales.</a:t>
            </a:r>
          </a:p>
        </p:txBody>
      </p:sp>
      <p:sp>
        <p:nvSpPr>
          <p:cNvPr id="5" name="Rectángulo 4">
            <a:extLst>
              <a:ext uri="{FF2B5EF4-FFF2-40B4-BE49-F238E27FC236}">
                <a16:creationId xmlns:a16="http://schemas.microsoft.com/office/drawing/2014/main" id="{C04724FC-E8F2-48FD-A522-7162D1A19022}"/>
              </a:ext>
            </a:extLst>
          </p:cNvPr>
          <p:cNvSpPr/>
          <p:nvPr/>
        </p:nvSpPr>
        <p:spPr>
          <a:xfrm>
            <a:off x="4037428" y="1659989"/>
            <a:ext cx="2546253" cy="400929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es-MX" sz="2000" dirty="0">
                <a:latin typeface="Arial" panose="020B0604020202020204" pitchFamily="34" charset="0"/>
                <a:cs typeface="Arial" panose="020B0604020202020204" pitchFamily="34" charset="0"/>
              </a:rPr>
              <a:t>Segundo grupo:</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Pertenecen a este grupo los signos distintivos, como lo son las marcas, los nombres comerciales, las</a:t>
            </a:r>
          </a:p>
          <a:p>
            <a:pPr algn="just"/>
            <a:r>
              <a:rPr lang="es-MX" sz="2000" dirty="0">
                <a:latin typeface="Arial" panose="020B0604020202020204" pitchFamily="34" charset="0"/>
                <a:cs typeface="Arial" panose="020B0604020202020204" pitchFamily="34" charset="0"/>
              </a:rPr>
              <a:t>denominaciones de origen y los anuncios o avisos comerciales</a:t>
            </a:r>
          </a:p>
        </p:txBody>
      </p:sp>
      <p:sp>
        <p:nvSpPr>
          <p:cNvPr id="6" name="Rectángulo 5">
            <a:extLst>
              <a:ext uri="{FF2B5EF4-FFF2-40B4-BE49-F238E27FC236}">
                <a16:creationId xmlns:a16="http://schemas.microsoft.com/office/drawing/2014/main" id="{A7DDD7D3-CD22-4660-BDAD-2A05DDE2FBD4}"/>
              </a:ext>
            </a:extLst>
          </p:cNvPr>
          <p:cNvSpPr/>
          <p:nvPr/>
        </p:nvSpPr>
        <p:spPr>
          <a:xfrm>
            <a:off x="6738424" y="1659987"/>
            <a:ext cx="2419644" cy="402336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es-MX" sz="2000" dirty="0">
                <a:latin typeface="Arial" panose="020B0604020202020204" pitchFamily="34" charset="0"/>
                <a:cs typeface="Arial" panose="020B0604020202020204" pitchFamily="34" charset="0"/>
              </a:rPr>
              <a:t>Tercer grupo:</a:t>
            </a:r>
          </a:p>
          <a:p>
            <a:pPr algn="just"/>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En este grupo se incluye la represión de la competencia desleal. </a:t>
            </a:r>
          </a:p>
        </p:txBody>
      </p:sp>
      <p:sp>
        <p:nvSpPr>
          <p:cNvPr id="7" name="Rectángulo 6">
            <a:extLst>
              <a:ext uri="{FF2B5EF4-FFF2-40B4-BE49-F238E27FC236}">
                <a16:creationId xmlns:a16="http://schemas.microsoft.com/office/drawing/2014/main" id="{02EA2F4B-2C8D-4740-92FF-89E41D6C2123}"/>
              </a:ext>
            </a:extLst>
          </p:cNvPr>
          <p:cNvSpPr/>
          <p:nvPr/>
        </p:nvSpPr>
        <p:spPr>
          <a:xfrm>
            <a:off x="9270609" y="1645919"/>
            <a:ext cx="2518117" cy="402336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es-MX" sz="2000" dirty="0">
                <a:latin typeface="Arial" panose="020B0604020202020204" pitchFamily="34" charset="0"/>
                <a:cs typeface="Arial" panose="020B0604020202020204" pitchFamily="34" charset="0"/>
              </a:rPr>
              <a:t>Cuarto grupo:</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En éste se agrupan los conocimientos técnicos y las distintas fases que</a:t>
            </a:r>
          </a:p>
          <a:p>
            <a:pPr algn="just"/>
            <a:r>
              <a:rPr lang="es-MX" sz="2000" dirty="0">
                <a:latin typeface="Arial" panose="020B0604020202020204" pitchFamily="34" charset="0"/>
                <a:cs typeface="Arial" panose="020B0604020202020204" pitchFamily="34" charset="0"/>
              </a:rPr>
              <a:t>conforman la tecnología y su transmisión</a:t>
            </a:r>
            <a:r>
              <a:rPr lang="es-MX" dirty="0">
                <a:latin typeface="Arial" panose="020B0604020202020204" pitchFamily="34" charset="0"/>
                <a:cs typeface="Arial" panose="020B0604020202020204" pitchFamily="34" charset="0"/>
              </a:rPr>
              <a:t>. </a:t>
            </a:r>
          </a:p>
        </p:txBody>
      </p:sp>
      <p:sp>
        <p:nvSpPr>
          <p:cNvPr id="8" name="Rectángulo 7">
            <a:extLst>
              <a:ext uri="{FF2B5EF4-FFF2-40B4-BE49-F238E27FC236}">
                <a16:creationId xmlns:a16="http://schemas.microsoft.com/office/drawing/2014/main" id="{45C15742-069A-4A56-A692-10A2CBFE54FB}"/>
              </a:ext>
            </a:extLst>
          </p:cNvPr>
          <p:cNvSpPr/>
          <p:nvPr/>
        </p:nvSpPr>
        <p:spPr>
          <a:xfrm>
            <a:off x="4642338" y="6102663"/>
            <a:ext cx="7146388" cy="523220"/>
          </a:xfrm>
          <a:prstGeom prst="rect">
            <a:avLst/>
          </a:prstGeom>
        </p:spPr>
        <p:txBody>
          <a:bodyPr wrap="square">
            <a:spAutoFit/>
          </a:bodyPr>
          <a:lstStyle/>
          <a:p>
            <a:pPr algn="just"/>
            <a:r>
              <a:rPr lang="es-MX" sz="1400" dirty="0" err="1">
                <a:latin typeface="Arial" panose="020B0604020202020204" pitchFamily="34" charset="0"/>
                <a:cs typeface="Arial" panose="020B0604020202020204" pitchFamily="34" charset="0"/>
              </a:rPr>
              <a:t>Athié</a:t>
            </a:r>
            <a:r>
              <a:rPr lang="es-MX" sz="1400" dirty="0">
                <a:latin typeface="Arial" panose="020B0604020202020204" pitchFamily="34" charset="0"/>
                <a:cs typeface="Arial" panose="020B0604020202020204" pitchFamily="34" charset="0"/>
              </a:rPr>
              <a:t> (2002) Título Séptimo. Ley de Propiedad Industrial. II. Derechos de Propiedad Industrial.</a:t>
            </a:r>
          </a:p>
        </p:txBody>
      </p:sp>
    </p:spTree>
    <p:extLst>
      <p:ext uri="{BB962C8B-B14F-4D97-AF65-F5344CB8AC3E}">
        <p14:creationId xmlns:p14="http://schemas.microsoft.com/office/powerpoint/2010/main" val="7394603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FCDC9B-2745-4659-8611-05370D732DAC}"/>
              </a:ext>
            </a:extLst>
          </p:cNvPr>
          <p:cNvSpPr>
            <a:spLocks noGrp="1"/>
          </p:cNvSpPr>
          <p:nvPr>
            <p:ph type="title"/>
          </p:nvPr>
        </p:nvSpPr>
        <p:spPr>
          <a:xfrm>
            <a:off x="838200" y="365125"/>
            <a:ext cx="10515600" cy="846455"/>
          </a:xfrm>
        </p:spPr>
        <p:txBody>
          <a:bodyPr>
            <a:normAutofit/>
          </a:bodyPr>
          <a:lstStyle/>
          <a:p>
            <a:pPr algn="ctr"/>
            <a:r>
              <a:rPr lang="es-MX" sz="3200" dirty="0">
                <a:latin typeface="Aharoni" panose="02010803020104030203" pitchFamily="2" charset="-79"/>
                <a:cs typeface="Aharoni" panose="02010803020104030203" pitchFamily="2" charset="-79"/>
              </a:rPr>
              <a:t>La Propiedad Intelectual e Industrial</a:t>
            </a:r>
            <a:endParaRPr lang="es-MX" sz="3200" dirty="0"/>
          </a:p>
        </p:txBody>
      </p:sp>
      <p:sp>
        <p:nvSpPr>
          <p:cNvPr id="3" name="Marcador de contenido 2">
            <a:extLst>
              <a:ext uri="{FF2B5EF4-FFF2-40B4-BE49-F238E27FC236}">
                <a16:creationId xmlns:a16="http://schemas.microsoft.com/office/drawing/2014/main" id="{3B2CB914-B6C2-4176-875A-4F6FC7C3F216}"/>
              </a:ext>
            </a:extLst>
          </p:cNvPr>
          <p:cNvSpPr>
            <a:spLocks noGrp="1"/>
          </p:cNvSpPr>
          <p:nvPr>
            <p:ph idx="1"/>
          </p:nvPr>
        </p:nvSpPr>
        <p:spPr>
          <a:xfrm>
            <a:off x="168813" y="1561514"/>
            <a:ext cx="5331655" cy="4602845"/>
          </a:xfrm>
        </p:spPr>
        <p:txBody>
          <a:bodyPr>
            <a:normAutofit/>
          </a:bodyPr>
          <a:lstStyle/>
          <a:p>
            <a:r>
              <a:rPr lang="es-MX" dirty="0">
                <a:latin typeface="Arial" panose="020B0604020202020204" pitchFamily="34" charset="0"/>
                <a:cs typeface="Arial" panose="020B0604020202020204" pitchFamily="34" charset="0"/>
              </a:rPr>
              <a:t>Marca</a:t>
            </a:r>
            <a:endParaRPr lang="es-MX" dirty="0"/>
          </a:p>
          <a:p>
            <a:pPr marL="0" indent="0" algn="just">
              <a:buNone/>
            </a:pPr>
            <a:r>
              <a:rPr lang="es-MX" sz="2400" dirty="0">
                <a:latin typeface="Arial" panose="020B0604020202020204" pitchFamily="34" charset="0"/>
                <a:cs typeface="Arial" panose="020B0604020202020204" pitchFamily="34" charset="0"/>
              </a:rPr>
              <a:t>Es todo signo visible que distingue productos o servicios similares a otros de su misma especie o clase en el mercado.</a:t>
            </a:r>
          </a:p>
          <a:p>
            <a:pPr marL="0" indent="0" algn="just">
              <a:buNone/>
            </a:pPr>
            <a:r>
              <a:rPr lang="es-MX" sz="2400" dirty="0">
                <a:latin typeface="Arial" panose="020B0604020202020204" pitchFamily="34" charset="0"/>
                <a:cs typeface="Arial" panose="020B0604020202020204" pitchFamily="34" charset="0"/>
              </a:rPr>
              <a:t>La vigencia del registro de una marca es de 10 años, renovable por periodos iguales.</a:t>
            </a:r>
          </a:p>
          <a:p>
            <a:pPr marL="0" indent="0" algn="just">
              <a:buNone/>
            </a:pPr>
            <a:r>
              <a:rPr lang="es-MX" sz="2400" dirty="0">
                <a:latin typeface="Arial" panose="020B0604020202020204" pitchFamily="34" charset="0"/>
                <a:cs typeface="Arial" panose="020B0604020202020204" pitchFamily="34" charset="0"/>
              </a:rPr>
              <a:t>Siendo obligatorio usarlas tal como fueron registradas y en los productos nacionales deberá agregarse la leyenda “Hecho en México”.</a:t>
            </a:r>
          </a:p>
          <a:p>
            <a:pPr marL="0" indent="0">
              <a:buNone/>
            </a:pPr>
            <a:endParaRPr lang="es-MX" dirty="0"/>
          </a:p>
        </p:txBody>
      </p:sp>
      <p:pic>
        <p:nvPicPr>
          <p:cNvPr id="4" name="Imagen 3">
            <a:extLst>
              <a:ext uri="{FF2B5EF4-FFF2-40B4-BE49-F238E27FC236}">
                <a16:creationId xmlns:a16="http://schemas.microsoft.com/office/drawing/2014/main" id="{700307EE-2D41-48DF-881E-0B74D0EBBC8B}"/>
              </a:ext>
            </a:extLst>
          </p:cNvPr>
          <p:cNvPicPr>
            <a:picLocks noChangeAspect="1"/>
          </p:cNvPicPr>
          <p:nvPr/>
        </p:nvPicPr>
        <p:blipFill>
          <a:blip r:embed="rId2"/>
          <a:stretch>
            <a:fillRect/>
          </a:stretch>
        </p:blipFill>
        <p:spPr>
          <a:xfrm>
            <a:off x="6092116" y="2208627"/>
            <a:ext cx="5381625" cy="3437793"/>
          </a:xfrm>
          <a:prstGeom prst="rect">
            <a:avLst/>
          </a:prstGeom>
        </p:spPr>
      </p:pic>
      <p:sp>
        <p:nvSpPr>
          <p:cNvPr id="5" name="Rectángulo 4">
            <a:extLst>
              <a:ext uri="{FF2B5EF4-FFF2-40B4-BE49-F238E27FC236}">
                <a16:creationId xmlns:a16="http://schemas.microsoft.com/office/drawing/2014/main" id="{EDD6230E-1AA8-489A-B05F-DFDCC05F0070}"/>
              </a:ext>
            </a:extLst>
          </p:cNvPr>
          <p:cNvSpPr/>
          <p:nvPr/>
        </p:nvSpPr>
        <p:spPr>
          <a:xfrm>
            <a:off x="4768948" y="6164359"/>
            <a:ext cx="7061980" cy="523220"/>
          </a:xfrm>
          <a:prstGeom prst="rect">
            <a:avLst/>
          </a:prstGeom>
        </p:spPr>
        <p:txBody>
          <a:bodyPr wrap="square">
            <a:spAutoFit/>
          </a:bodyPr>
          <a:lstStyle/>
          <a:p>
            <a:pPr algn="just"/>
            <a:r>
              <a:rPr lang="es-MX" sz="1400" dirty="0" err="1">
                <a:latin typeface="Arial" panose="020B0604020202020204" pitchFamily="34" charset="0"/>
                <a:cs typeface="Arial" panose="020B0604020202020204" pitchFamily="34" charset="0"/>
              </a:rPr>
              <a:t>Athié</a:t>
            </a:r>
            <a:r>
              <a:rPr lang="es-MX" sz="1400" dirty="0">
                <a:latin typeface="Arial" panose="020B0604020202020204" pitchFamily="34" charset="0"/>
                <a:cs typeface="Arial" panose="020B0604020202020204" pitchFamily="34" charset="0"/>
              </a:rPr>
              <a:t> (2002) Título Séptimo. Ley de Propiedad Industrial. II. Derechos de Propiedad Industrial</a:t>
            </a:r>
          </a:p>
        </p:txBody>
      </p:sp>
    </p:spTree>
    <p:extLst>
      <p:ext uri="{BB962C8B-B14F-4D97-AF65-F5344CB8AC3E}">
        <p14:creationId xmlns:p14="http://schemas.microsoft.com/office/powerpoint/2010/main" val="5440141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A8299A-44FE-4EAC-8441-AEBE1CF9191E}"/>
              </a:ext>
            </a:extLst>
          </p:cNvPr>
          <p:cNvSpPr>
            <a:spLocks noGrp="1"/>
          </p:cNvSpPr>
          <p:nvPr>
            <p:ph type="title"/>
          </p:nvPr>
        </p:nvSpPr>
        <p:spPr>
          <a:xfrm>
            <a:off x="838200" y="365125"/>
            <a:ext cx="10515600" cy="732155"/>
          </a:xfrm>
        </p:spPr>
        <p:txBody>
          <a:bodyPr>
            <a:normAutofit/>
          </a:bodyPr>
          <a:lstStyle/>
          <a:p>
            <a:pPr algn="ctr"/>
            <a:r>
              <a:rPr lang="es-MX" sz="3200" dirty="0">
                <a:latin typeface="Aharoni" panose="02010803020104030203" pitchFamily="2" charset="-79"/>
                <a:cs typeface="Aharoni" panose="02010803020104030203" pitchFamily="2" charset="-79"/>
              </a:rPr>
              <a:t>La Propiedad Intelectual e Industrial</a:t>
            </a:r>
            <a:endParaRPr lang="es-MX" sz="3200" dirty="0"/>
          </a:p>
        </p:txBody>
      </p:sp>
      <p:sp>
        <p:nvSpPr>
          <p:cNvPr id="6" name="Marcador de contenido 5">
            <a:extLst>
              <a:ext uri="{FF2B5EF4-FFF2-40B4-BE49-F238E27FC236}">
                <a16:creationId xmlns:a16="http://schemas.microsoft.com/office/drawing/2014/main" id="{836733F9-1AF1-4D60-BA31-5309E49637D2}"/>
              </a:ext>
            </a:extLst>
          </p:cNvPr>
          <p:cNvSpPr>
            <a:spLocks noGrp="1"/>
          </p:cNvSpPr>
          <p:nvPr>
            <p:ph idx="1"/>
          </p:nvPr>
        </p:nvSpPr>
        <p:spPr>
          <a:xfrm>
            <a:off x="323557" y="1617785"/>
            <a:ext cx="11030243" cy="4559178"/>
          </a:xfrm>
        </p:spPr>
        <p:txBody>
          <a:bodyPr>
            <a:normAutofit fontScale="92500" lnSpcReduction="10000"/>
          </a:bodyPr>
          <a:lstStyle/>
          <a:p>
            <a:pPr marL="0" indent="0" algn="just">
              <a:buNone/>
            </a:pPr>
            <a:r>
              <a:rPr lang="es-MX" sz="3000" dirty="0">
                <a:latin typeface="Arial" panose="020B0604020202020204" pitchFamily="34" charset="0"/>
                <a:cs typeface="Arial" panose="020B0604020202020204" pitchFamily="34" charset="0"/>
              </a:rPr>
              <a:t>Está prohibido registrar como marca:</a:t>
            </a:r>
          </a:p>
          <a:p>
            <a:pPr algn="just"/>
            <a:r>
              <a:rPr lang="es-MX" sz="3000" dirty="0">
                <a:latin typeface="Arial" panose="020B0604020202020204" pitchFamily="34" charset="0"/>
                <a:cs typeface="Arial" panose="020B0604020202020204" pitchFamily="34" charset="0"/>
              </a:rPr>
              <a:t>Nombres propios, técnicos o de uso común de productos o servicios, aún cuando estén en idioma extranjero.</a:t>
            </a:r>
          </a:p>
          <a:p>
            <a:pPr algn="just"/>
            <a:r>
              <a:rPr lang="es-MX" sz="3000" dirty="0">
                <a:latin typeface="Arial" panose="020B0604020202020204" pitchFamily="34" charset="0"/>
                <a:cs typeface="Arial" panose="020B0604020202020204" pitchFamily="34" charset="0"/>
              </a:rPr>
              <a:t>Palabras que se hayan convertido en una designación usual o genérica de productos o servicios que se tratan de amparar, por ejemplo: automóvil, pan, cerveza o jabón.</a:t>
            </a:r>
          </a:p>
          <a:p>
            <a:pPr algn="just"/>
            <a:r>
              <a:rPr lang="es-MX" sz="3000" dirty="0">
                <a:latin typeface="Arial" panose="020B0604020202020204" pitchFamily="34" charset="0"/>
                <a:cs typeface="Arial" panose="020B0604020202020204" pitchFamily="34" charset="0"/>
              </a:rPr>
              <a:t>Envases que sean de dominio público.</a:t>
            </a:r>
          </a:p>
          <a:p>
            <a:pPr algn="just"/>
            <a:r>
              <a:rPr lang="es-MX" sz="3000" dirty="0">
                <a:latin typeface="Arial" panose="020B0604020202020204" pitchFamily="34" charset="0"/>
                <a:cs typeface="Arial" panose="020B0604020202020204" pitchFamily="34" charset="0"/>
              </a:rPr>
              <a:t>Figuras, denominaciones o frases descriptivas de productos o servicios.</a:t>
            </a:r>
          </a:p>
          <a:p>
            <a:pPr algn="just"/>
            <a:r>
              <a:rPr lang="es-MX" sz="3000" dirty="0">
                <a:latin typeface="Arial" panose="020B0604020202020204" pitchFamily="34" charset="0"/>
                <a:cs typeface="Arial" panose="020B0604020202020204" pitchFamily="34" charset="0"/>
              </a:rPr>
              <a:t>Todo lo que sea contrario a la moral, al orden público o lo que tienda a ridiculizar ideas o personas.</a:t>
            </a:r>
          </a:p>
          <a:p>
            <a:pPr marL="0" indent="0" algn="just">
              <a:buNone/>
            </a:pPr>
            <a:endParaRPr lang="es-MX" dirty="0">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81E2F629-E7F8-4AAA-BB03-4C7F4656ABD0}"/>
              </a:ext>
            </a:extLst>
          </p:cNvPr>
          <p:cNvSpPr/>
          <p:nvPr/>
        </p:nvSpPr>
        <p:spPr>
          <a:xfrm>
            <a:off x="323557" y="6389691"/>
            <a:ext cx="10494498" cy="307777"/>
          </a:xfrm>
          <a:prstGeom prst="rect">
            <a:avLst/>
          </a:prstGeom>
        </p:spPr>
        <p:txBody>
          <a:bodyPr wrap="square">
            <a:spAutoFit/>
          </a:bodyPr>
          <a:lstStyle/>
          <a:p>
            <a:pPr algn="just"/>
            <a:r>
              <a:rPr lang="es-MX" sz="1400" dirty="0" err="1">
                <a:latin typeface="Arial" panose="020B0604020202020204" pitchFamily="34" charset="0"/>
                <a:cs typeface="Arial" panose="020B0604020202020204" pitchFamily="34" charset="0"/>
              </a:rPr>
              <a:t>Athié</a:t>
            </a:r>
            <a:r>
              <a:rPr lang="es-MX" sz="1400" dirty="0">
                <a:latin typeface="Arial" panose="020B0604020202020204" pitchFamily="34" charset="0"/>
                <a:cs typeface="Arial" panose="020B0604020202020204" pitchFamily="34" charset="0"/>
              </a:rPr>
              <a:t> (2002) Título Séptimo. Ley de Propiedad Industrial. II. Derechos de Propiedad Industrial</a:t>
            </a:r>
          </a:p>
        </p:txBody>
      </p:sp>
    </p:spTree>
    <p:extLst>
      <p:ext uri="{BB962C8B-B14F-4D97-AF65-F5344CB8AC3E}">
        <p14:creationId xmlns:p14="http://schemas.microsoft.com/office/powerpoint/2010/main" val="625364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CCE7B1-42AC-4B40-82A8-0CC246CC3C3A}"/>
              </a:ext>
            </a:extLst>
          </p:cNvPr>
          <p:cNvSpPr>
            <a:spLocks noGrp="1"/>
          </p:cNvSpPr>
          <p:nvPr>
            <p:ph type="title"/>
          </p:nvPr>
        </p:nvSpPr>
        <p:spPr>
          <a:xfrm>
            <a:off x="1126434" y="365126"/>
            <a:ext cx="3882887" cy="920336"/>
          </a:xfrm>
        </p:spPr>
        <p:txBody>
          <a:bodyPr>
            <a:normAutofit/>
          </a:bodyPr>
          <a:lstStyle/>
          <a:p>
            <a:pPr algn="ctr"/>
            <a:r>
              <a:rPr lang="es-MX" sz="3200" dirty="0">
                <a:latin typeface="Aharoni" panose="02010803020104030203" pitchFamily="2" charset="-79"/>
                <a:cs typeface="Aharoni" panose="02010803020104030203" pitchFamily="2" charset="-79"/>
              </a:rPr>
              <a:t>Justificación</a:t>
            </a:r>
          </a:p>
        </p:txBody>
      </p:sp>
      <p:sp>
        <p:nvSpPr>
          <p:cNvPr id="4" name="Rectángulo 3">
            <a:extLst>
              <a:ext uri="{FF2B5EF4-FFF2-40B4-BE49-F238E27FC236}">
                <a16:creationId xmlns:a16="http://schemas.microsoft.com/office/drawing/2014/main" id="{AFE5B520-02F5-4993-9542-75B0C5394AE9}"/>
              </a:ext>
            </a:extLst>
          </p:cNvPr>
          <p:cNvSpPr/>
          <p:nvPr/>
        </p:nvSpPr>
        <p:spPr>
          <a:xfrm>
            <a:off x="1338468" y="1987825"/>
            <a:ext cx="9720000" cy="3240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latin typeface="Arial" panose="020B0604020202020204" pitchFamily="34" charset="0"/>
                <a:cs typeface="Arial" panose="020B0604020202020204" pitchFamily="34" charset="0"/>
              </a:rPr>
              <a:t>La siguiente presentación tiene la finalidad de apoyar al docente en la exposición de los temas de “Derecho Mercantil”, con el fin de ayudar a los estudiantes a comprender con mayor facilidad los conceptos del Derecho Mercantil.</a:t>
            </a:r>
          </a:p>
        </p:txBody>
      </p:sp>
    </p:spTree>
    <p:extLst>
      <p:ext uri="{BB962C8B-B14F-4D97-AF65-F5344CB8AC3E}">
        <p14:creationId xmlns:p14="http://schemas.microsoft.com/office/powerpoint/2010/main" val="2321853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4B6D67-4668-4B7E-AAD3-F89CE2E009E0}"/>
              </a:ext>
            </a:extLst>
          </p:cNvPr>
          <p:cNvSpPr>
            <a:spLocks noGrp="1"/>
          </p:cNvSpPr>
          <p:nvPr>
            <p:ph type="title"/>
          </p:nvPr>
        </p:nvSpPr>
        <p:spPr>
          <a:xfrm>
            <a:off x="838200" y="365125"/>
            <a:ext cx="10515600" cy="765835"/>
          </a:xfrm>
        </p:spPr>
        <p:txBody>
          <a:bodyPr>
            <a:normAutofit/>
          </a:bodyPr>
          <a:lstStyle/>
          <a:p>
            <a:pPr algn="ctr"/>
            <a:r>
              <a:rPr lang="es-MX" sz="3200" dirty="0">
                <a:latin typeface="Aharoni" panose="02010803020104030203" pitchFamily="2" charset="-79"/>
                <a:cs typeface="Aharoni" panose="02010803020104030203" pitchFamily="2" charset="-79"/>
              </a:rPr>
              <a:t>La Propiedad Intelectual e Industrial</a:t>
            </a:r>
            <a:endParaRPr lang="es-MX" sz="3200" dirty="0"/>
          </a:p>
        </p:txBody>
      </p:sp>
      <p:sp>
        <p:nvSpPr>
          <p:cNvPr id="3" name="Marcador de contenido 2">
            <a:extLst>
              <a:ext uri="{FF2B5EF4-FFF2-40B4-BE49-F238E27FC236}">
                <a16:creationId xmlns:a16="http://schemas.microsoft.com/office/drawing/2014/main" id="{F59A4A89-056B-4038-BE2A-233C8A1AA19F}"/>
              </a:ext>
            </a:extLst>
          </p:cNvPr>
          <p:cNvSpPr>
            <a:spLocks noGrp="1"/>
          </p:cNvSpPr>
          <p:nvPr>
            <p:ph idx="1"/>
          </p:nvPr>
        </p:nvSpPr>
        <p:spPr>
          <a:xfrm>
            <a:off x="838200" y="1631853"/>
            <a:ext cx="10515600" cy="4206240"/>
          </a:xfrm>
        </p:spPr>
        <p:txBody>
          <a:bodyPr>
            <a:normAutofit/>
          </a:bodyPr>
          <a:lstStyle/>
          <a:p>
            <a:pPr algn="just"/>
            <a:r>
              <a:rPr lang="es-MX" dirty="0">
                <a:latin typeface="Arial" panose="020B0604020202020204" pitchFamily="34" charset="0"/>
                <a:cs typeface="Arial" panose="020B0604020202020204" pitchFamily="34" charset="0"/>
              </a:rPr>
              <a:t>Patentes:</a:t>
            </a:r>
          </a:p>
          <a:p>
            <a:pPr marL="0" indent="0" algn="just">
              <a:buNone/>
            </a:pPr>
            <a:r>
              <a:rPr lang="es-MX" dirty="0">
                <a:latin typeface="Arial" panose="020B0604020202020204" pitchFamily="34" charset="0"/>
                <a:cs typeface="Arial" panose="020B0604020202020204" pitchFamily="34" charset="0"/>
              </a:rPr>
              <a:t>Es el certificado que consagra el derecho exclusivo de explotación en provecho de personas físicas que realicen una invención en cualquier rama de la actividad económica. Pueden ser de naturaleza mecánica, química, eléctrica o electrónica.</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Garantiza a su propietario el derecho de excluir a otros de su uso o aprovechamiento durante el tiempo de permiso que el Estado otorga para su explotación.</a:t>
            </a:r>
          </a:p>
        </p:txBody>
      </p:sp>
      <p:sp>
        <p:nvSpPr>
          <p:cNvPr id="4" name="Rectángulo 3">
            <a:extLst>
              <a:ext uri="{FF2B5EF4-FFF2-40B4-BE49-F238E27FC236}">
                <a16:creationId xmlns:a16="http://schemas.microsoft.com/office/drawing/2014/main" id="{06230282-31D9-4B85-8EB1-80F43F086DA8}"/>
              </a:ext>
            </a:extLst>
          </p:cNvPr>
          <p:cNvSpPr/>
          <p:nvPr/>
        </p:nvSpPr>
        <p:spPr>
          <a:xfrm>
            <a:off x="838200" y="6338986"/>
            <a:ext cx="10058400" cy="307777"/>
          </a:xfrm>
          <a:prstGeom prst="rect">
            <a:avLst/>
          </a:prstGeom>
        </p:spPr>
        <p:txBody>
          <a:bodyPr wrap="square">
            <a:spAutoFit/>
          </a:bodyPr>
          <a:lstStyle/>
          <a:p>
            <a:pPr algn="just"/>
            <a:r>
              <a:rPr lang="es-MX" sz="1400" dirty="0" err="1">
                <a:latin typeface="Arial" panose="020B0604020202020204" pitchFamily="34" charset="0"/>
                <a:cs typeface="Arial" panose="020B0604020202020204" pitchFamily="34" charset="0"/>
              </a:rPr>
              <a:t>Athié</a:t>
            </a:r>
            <a:r>
              <a:rPr lang="es-MX" sz="1400" dirty="0">
                <a:latin typeface="Arial" panose="020B0604020202020204" pitchFamily="34" charset="0"/>
                <a:cs typeface="Arial" panose="020B0604020202020204" pitchFamily="34" charset="0"/>
              </a:rPr>
              <a:t> (2002) Título Séptimo. Ley de Propiedad Industrial. II. Derechos de Propiedad Industrial</a:t>
            </a:r>
          </a:p>
        </p:txBody>
      </p:sp>
    </p:spTree>
    <p:extLst>
      <p:ext uri="{BB962C8B-B14F-4D97-AF65-F5344CB8AC3E}">
        <p14:creationId xmlns:p14="http://schemas.microsoft.com/office/powerpoint/2010/main" val="2537433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BF1E7B-51AB-464E-ABBD-56698BEA1D51}"/>
              </a:ext>
            </a:extLst>
          </p:cNvPr>
          <p:cNvSpPr>
            <a:spLocks noGrp="1"/>
          </p:cNvSpPr>
          <p:nvPr>
            <p:ph type="title"/>
          </p:nvPr>
        </p:nvSpPr>
        <p:spPr>
          <a:xfrm>
            <a:off x="838200" y="365126"/>
            <a:ext cx="10515600" cy="591478"/>
          </a:xfrm>
        </p:spPr>
        <p:txBody>
          <a:bodyPr>
            <a:normAutofit/>
          </a:bodyPr>
          <a:lstStyle/>
          <a:p>
            <a:pPr algn="ctr"/>
            <a:r>
              <a:rPr lang="es-MX" sz="3200" dirty="0">
                <a:latin typeface="Aharoni" panose="02010803020104030203" pitchFamily="2" charset="-79"/>
                <a:cs typeface="Aharoni" panose="02010803020104030203" pitchFamily="2" charset="-79"/>
              </a:rPr>
              <a:t>La Propiedad Intelectual e Industrial</a:t>
            </a:r>
            <a:endParaRPr lang="es-MX" sz="3200" dirty="0"/>
          </a:p>
        </p:txBody>
      </p:sp>
      <p:sp>
        <p:nvSpPr>
          <p:cNvPr id="3" name="Marcador de contenido 2">
            <a:extLst>
              <a:ext uri="{FF2B5EF4-FFF2-40B4-BE49-F238E27FC236}">
                <a16:creationId xmlns:a16="http://schemas.microsoft.com/office/drawing/2014/main" id="{1D4A83F2-EC82-4758-8957-7BA22FB82E1B}"/>
              </a:ext>
            </a:extLst>
          </p:cNvPr>
          <p:cNvSpPr>
            <a:spLocks noGrp="1"/>
          </p:cNvSpPr>
          <p:nvPr>
            <p:ph idx="1"/>
          </p:nvPr>
        </p:nvSpPr>
        <p:spPr>
          <a:xfrm>
            <a:off x="393895" y="1167618"/>
            <a:ext cx="11282290" cy="5036234"/>
          </a:xfrm>
        </p:spPr>
        <p:txBody>
          <a:bodyPr>
            <a:noAutofit/>
          </a:bodyPr>
          <a:lstStyle/>
          <a:p>
            <a:pPr marL="0" indent="0" algn="just">
              <a:buNone/>
            </a:pPr>
            <a:r>
              <a:rPr lang="es-MX" sz="2400" dirty="0">
                <a:latin typeface="Arial" panose="020B0604020202020204" pitchFamily="34" charset="0"/>
                <a:cs typeface="Arial" panose="020B0604020202020204" pitchFamily="34" charset="0"/>
              </a:rPr>
              <a:t>Según el artículo 19 de la Ley de Propiedad Industrial, NO se consideran invenciones:</a:t>
            </a:r>
          </a:p>
          <a:p>
            <a:pPr algn="just"/>
            <a:r>
              <a:rPr lang="es-MX" sz="2400" dirty="0">
                <a:latin typeface="Arial" panose="020B0604020202020204" pitchFamily="34" charset="0"/>
                <a:cs typeface="Arial" panose="020B0604020202020204" pitchFamily="34" charset="0"/>
              </a:rPr>
              <a:t>Los principios teóricos o científicos.</a:t>
            </a:r>
          </a:p>
          <a:p>
            <a:pPr algn="just"/>
            <a:r>
              <a:rPr lang="es-MX" sz="2400" dirty="0">
                <a:latin typeface="Arial" panose="020B0604020202020204" pitchFamily="34" charset="0"/>
                <a:cs typeface="Arial" panose="020B0604020202020204" pitchFamily="34" charset="0"/>
              </a:rPr>
              <a:t>Los descubrimientos para revelar cosas de la naturaleza desconocidas por el hombre.</a:t>
            </a:r>
          </a:p>
          <a:p>
            <a:pPr algn="just"/>
            <a:r>
              <a:rPr lang="es-MX" sz="2400" dirty="0">
                <a:latin typeface="Arial" panose="020B0604020202020204" pitchFamily="34" charset="0"/>
                <a:cs typeface="Arial" panose="020B0604020202020204" pitchFamily="34" charset="0"/>
              </a:rPr>
              <a:t>Los esquemas, planes, reglas y métodos para realizar actos mentales, juegos o negocios.</a:t>
            </a:r>
          </a:p>
          <a:p>
            <a:pPr algn="just"/>
            <a:r>
              <a:rPr lang="es-MX" sz="2400" dirty="0">
                <a:latin typeface="Arial" panose="020B0604020202020204" pitchFamily="34" charset="0"/>
                <a:cs typeface="Arial" panose="020B0604020202020204" pitchFamily="34" charset="0"/>
              </a:rPr>
              <a:t>Las formas de presentación de información.</a:t>
            </a:r>
          </a:p>
          <a:p>
            <a:pPr algn="just"/>
            <a:r>
              <a:rPr lang="es-MX" sz="2400" dirty="0">
                <a:latin typeface="Arial" panose="020B0604020202020204" pitchFamily="34" charset="0"/>
                <a:cs typeface="Arial" panose="020B0604020202020204" pitchFamily="34" charset="0"/>
              </a:rPr>
              <a:t>Las creaciones estéticas, obras artísticas o literarias.</a:t>
            </a:r>
          </a:p>
          <a:p>
            <a:pPr algn="just"/>
            <a:r>
              <a:rPr lang="es-MX" sz="2400" dirty="0">
                <a:latin typeface="Arial" panose="020B0604020202020204" pitchFamily="34" charset="0"/>
                <a:cs typeface="Arial" panose="020B0604020202020204" pitchFamily="34" charset="0"/>
              </a:rPr>
              <a:t>Los métodos de tratamiento quirúrgico, terapéutico o de diagnóstico aplicable al cuerpo humano o a los animales.</a:t>
            </a:r>
          </a:p>
          <a:p>
            <a:pPr algn="just"/>
            <a:r>
              <a:rPr lang="es-MX" sz="2400" dirty="0">
                <a:latin typeface="Arial" panose="020B0604020202020204" pitchFamily="34" charset="0"/>
                <a:cs typeface="Arial" panose="020B0604020202020204" pitchFamily="34" charset="0"/>
              </a:rPr>
              <a:t>La mezcla de productos conocidos, su variación de forma, de dimensiones o de materiales.</a:t>
            </a:r>
          </a:p>
        </p:txBody>
      </p:sp>
      <p:sp>
        <p:nvSpPr>
          <p:cNvPr id="4" name="Rectángulo 3">
            <a:extLst>
              <a:ext uri="{FF2B5EF4-FFF2-40B4-BE49-F238E27FC236}">
                <a16:creationId xmlns:a16="http://schemas.microsoft.com/office/drawing/2014/main" id="{DEEBCF0A-28BA-4E02-9A66-9D972FC6E373}"/>
              </a:ext>
            </a:extLst>
          </p:cNvPr>
          <p:cNvSpPr/>
          <p:nvPr/>
        </p:nvSpPr>
        <p:spPr>
          <a:xfrm>
            <a:off x="838200" y="6550223"/>
            <a:ext cx="10086535" cy="307777"/>
          </a:xfrm>
          <a:prstGeom prst="rect">
            <a:avLst/>
          </a:prstGeom>
        </p:spPr>
        <p:txBody>
          <a:bodyPr wrap="square">
            <a:spAutoFit/>
          </a:bodyPr>
          <a:lstStyle/>
          <a:p>
            <a:pPr algn="just"/>
            <a:r>
              <a:rPr lang="es-MX" sz="1400" dirty="0" err="1">
                <a:latin typeface="Arial" panose="020B0604020202020204" pitchFamily="34" charset="0"/>
                <a:cs typeface="Arial" panose="020B0604020202020204" pitchFamily="34" charset="0"/>
              </a:rPr>
              <a:t>Athié</a:t>
            </a:r>
            <a:r>
              <a:rPr lang="es-MX" sz="1400" dirty="0">
                <a:latin typeface="Arial" panose="020B0604020202020204" pitchFamily="34" charset="0"/>
                <a:cs typeface="Arial" panose="020B0604020202020204" pitchFamily="34" charset="0"/>
              </a:rPr>
              <a:t> (2002) Título Séptimo. Ley de Propiedad Industrial. II. Derechos de Propiedad Industrial</a:t>
            </a:r>
          </a:p>
        </p:txBody>
      </p:sp>
    </p:spTree>
    <p:extLst>
      <p:ext uri="{BB962C8B-B14F-4D97-AF65-F5344CB8AC3E}">
        <p14:creationId xmlns:p14="http://schemas.microsoft.com/office/powerpoint/2010/main" val="32585314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FB5EF8-48D2-49EB-8925-934938E85E3D}"/>
              </a:ext>
            </a:extLst>
          </p:cNvPr>
          <p:cNvSpPr>
            <a:spLocks noGrp="1"/>
          </p:cNvSpPr>
          <p:nvPr>
            <p:ph type="title"/>
          </p:nvPr>
        </p:nvSpPr>
        <p:spPr/>
        <p:txBody>
          <a:bodyPr>
            <a:normAutofit/>
          </a:bodyPr>
          <a:lstStyle/>
          <a:p>
            <a:pPr algn="ctr"/>
            <a:r>
              <a:rPr lang="es-MX" sz="3200" dirty="0">
                <a:latin typeface="Aharoni" panose="02010803020104030203" pitchFamily="2" charset="-79"/>
                <a:cs typeface="Aharoni" panose="02010803020104030203" pitchFamily="2" charset="-79"/>
              </a:rPr>
              <a:t>La Propiedad Intelectual e Industrial</a:t>
            </a:r>
            <a:endParaRPr lang="es-MX" sz="3200" dirty="0"/>
          </a:p>
        </p:txBody>
      </p:sp>
      <p:sp>
        <p:nvSpPr>
          <p:cNvPr id="3" name="Marcador de contenido 2">
            <a:extLst>
              <a:ext uri="{FF2B5EF4-FFF2-40B4-BE49-F238E27FC236}">
                <a16:creationId xmlns:a16="http://schemas.microsoft.com/office/drawing/2014/main" id="{E991D204-7ADB-463B-9CB2-D1AF81FE6B37}"/>
              </a:ext>
            </a:extLst>
          </p:cNvPr>
          <p:cNvSpPr>
            <a:spLocks noGrp="1"/>
          </p:cNvSpPr>
          <p:nvPr>
            <p:ph idx="1"/>
          </p:nvPr>
        </p:nvSpPr>
        <p:spPr>
          <a:xfrm>
            <a:off x="492369" y="1825625"/>
            <a:ext cx="11394831" cy="4153144"/>
          </a:xfrm>
        </p:spPr>
        <p:txBody>
          <a:bodyPr>
            <a:noAutofit/>
          </a:bodyPr>
          <a:lstStyle/>
          <a:p>
            <a:pPr algn="just"/>
            <a:r>
              <a:rPr lang="es-MX" dirty="0">
                <a:latin typeface="Arial" panose="020B0604020202020204" pitchFamily="34" charset="0"/>
                <a:cs typeface="Arial" panose="020B0604020202020204" pitchFamily="34" charset="0"/>
              </a:rPr>
              <a:t>Derechos de Autor</a:t>
            </a:r>
          </a:p>
          <a:p>
            <a:pPr marL="0" indent="0" algn="just">
              <a:buNone/>
            </a:pPr>
            <a:r>
              <a:rPr lang="es-MX" dirty="0">
                <a:latin typeface="Arial" panose="020B0604020202020204" pitchFamily="34" charset="0"/>
                <a:cs typeface="Arial" panose="020B0604020202020204" pitchFamily="34" charset="0"/>
              </a:rPr>
              <a:t>Es el registro en el Instituto Nacional del Derecho de Autor (Inadautor) de obras -intelectuales, creativas o de imaginación- plasmadas en las ramas: </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Literaria, musical, dramática, danza, pictórica o dibujo, escultórica, caricatura o historieta, arquitectónica, cine y audiovisuales, programas de radio y televisión, programas de cómputo, fotografía, etc. incluyendo la protección de interpretaciones artísticas</a:t>
            </a:r>
          </a:p>
        </p:txBody>
      </p:sp>
      <p:sp>
        <p:nvSpPr>
          <p:cNvPr id="4" name="Rectángulo 3">
            <a:extLst>
              <a:ext uri="{FF2B5EF4-FFF2-40B4-BE49-F238E27FC236}">
                <a16:creationId xmlns:a16="http://schemas.microsoft.com/office/drawing/2014/main" id="{87FACC31-2F85-415A-BB39-2C191711B92B}"/>
              </a:ext>
            </a:extLst>
          </p:cNvPr>
          <p:cNvSpPr/>
          <p:nvPr/>
        </p:nvSpPr>
        <p:spPr>
          <a:xfrm>
            <a:off x="838200" y="6338986"/>
            <a:ext cx="8750105" cy="307777"/>
          </a:xfrm>
          <a:prstGeom prst="rect">
            <a:avLst/>
          </a:prstGeom>
        </p:spPr>
        <p:txBody>
          <a:bodyPr wrap="square">
            <a:spAutoFit/>
          </a:bodyPr>
          <a:lstStyle/>
          <a:p>
            <a:pPr algn="just"/>
            <a:r>
              <a:rPr lang="es-MX" sz="1400" dirty="0" err="1">
                <a:latin typeface="Arial" panose="020B0604020202020204" pitchFamily="34" charset="0"/>
                <a:cs typeface="Arial" panose="020B0604020202020204" pitchFamily="34" charset="0"/>
              </a:rPr>
              <a:t>Athié</a:t>
            </a:r>
            <a:r>
              <a:rPr lang="es-MX" sz="1400" dirty="0">
                <a:latin typeface="Arial" panose="020B0604020202020204" pitchFamily="34" charset="0"/>
                <a:cs typeface="Arial" panose="020B0604020202020204" pitchFamily="34" charset="0"/>
              </a:rPr>
              <a:t> (2002) Título Séptimo. Ley de Propiedad Industrial. II. Derechos de Propiedad Industrial</a:t>
            </a:r>
          </a:p>
        </p:txBody>
      </p:sp>
    </p:spTree>
    <p:extLst>
      <p:ext uri="{BB962C8B-B14F-4D97-AF65-F5344CB8AC3E}">
        <p14:creationId xmlns:p14="http://schemas.microsoft.com/office/powerpoint/2010/main" val="15521463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039411-392C-496C-A800-7A9C339B32FC}"/>
              </a:ext>
            </a:extLst>
          </p:cNvPr>
          <p:cNvSpPr>
            <a:spLocks noGrp="1"/>
          </p:cNvSpPr>
          <p:nvPr>
            <p:ph type="title"/>
          </p:nvPr>
        </p:nvSpPr>
        <p:spPr>
          <a:xfrm>
            <a:off x="838200" y="365126"/>
            <a:ext cx="10515600" cy="727806"/>
          </a:xfrm>
        </p:spPr>
        <p:txBody>
          <a:bodyPr>
            <a:normAutofit/>
          </a:bodyPr>
          <a:lstStyle/>
          <a:p>
            <a:pPr algn="ctr"/>
            <a:r>
              <a:rPr lang="es-MX" sz="3200" dirty="0">
                <a:latin typeface="Aharoni" panose="02010803020104030203" pitchFamily="2" charset="-79"/>
                <a:cs typeface="Aharoni" panose="02010803020104030203" pitchFamily="2" charset="-79"/>
              </a:rPr>
              <a:t>La Propiedad Intelectual e Industrial</a:t>
            </a:r>
            <a:endParaRPr lang="es-MX" sz="3200" dirty="0"/>
          </a:p>
        </p:txBody>
      </p:sp>
      <p:sp>
        <p:nvSpPr>
          <p:cNvPr id="3" name="Marcador de contenido 2">
            <a:extLst>
              <a:ext uri="{FF2B5EF4-FFF2-40B4-BE49-F238E27FC236}">
                <a16:creationId xmlns:a16="http://schemas.microsoft.com/office/drawing/2014/main" id="{D1513571-F026-45A0-9BB4-27AAAB6F6B8C}"/>
              </a:ext>
            </a:extLst>
          </p:cNvPr>
          <p:cNvSpPr>
            <a:spLocks noGrp="1"/>
          </p:cNvSpPr>
          <p:nvPr>
            <p:ph idx="1"/>
          </p:nvPr>
        </p:nvSpPr>
        <p:spPr>
          <a:xfrm>
            <a:off x="506438" y="1092932"/>
            <a:ext cx="6330460" cy="5645493"/>
          </a:xfrm>
        </p:spPr>
        <p:txBody>
          <a:bodyPr>
            <a:noAutofit/>
          </a:bodyPr>
          <a:lstStyle/>
          <a:p>
            <a:r>
              <a:rPr lang="es-MX" dirty="0">
                <a:latin typeface="Arial" panose="020B0604020202020204" pitchFamily="34" charset="0"/>
                <a:cs typeface="Arial" panose="020B0604020202020204" pitchFamily="34" charset="0"/>
              </a:rPr>
              <a:t>Franquicia</a:t>
            </a:r>
          </a:p>
          <a:p>
            <a:pPr marL="0" indent="0" algn="just">
              <a:buNone/>
            </a:pPr>
            <a:r>
              <a:rPr lang="es-MX" dirty="0">
                <a:latin typeface="Arial" panose="020B0604020202020204" pitchFamily="34" charset="0"/>
                <a:cs typeface="Arial" panose="020B0604020202020204" pitchFamily="34" charset="0"/>
              </a:rPr>
              <a:t>Es la licencia de uso de una marca para transmitir conocimientos técnicos o se proporcione asistencia técnica; autorizando a la persona a quien se le concede el derecho de vender o producir bienes, prestar servicios de manera uniforme y con los métodos operativos, comerciales y administrativos establecidos por el titular de la marca a fin de mantener la calidad, prestigio e imagen de los productos o servicios por los que ésta se distingue.</a:t>
            </a:r>
          </a:p>
        </p:txBody>
      </p:sp>
      <p:pic>
        <p:nvPicPr>
          <p:cNvPr id="4" name="Imagen 3">
            <a:extLst>
              <a:ext uri="{FF2B5EF4-FFF2-40B4-BE49-F238E27FC236}">
                <a16:creationId xmlns:a16="http://schemas.microsoft.com/office/drawing/2014/main" id="{0F1BD875-336D-4071-93AA-8CC0781DF0C7}"/>
              </a:ext>
            </a:extLst>
          </p:cNvPr>
          <p:cNvPicPr>
            <a:picLocks noChangeAspect="1"/>
          </p:cNvPicPr>
          <p:nvPr/>
        </p:nvPicPr>
        <p:blipFill>
          <a:blip r:embed="rId2"/>
          <a:stretch>
            <a:fillRect/>
          </a:stretch>
        </p:blipFill>
        <p:spPr>
          <a:xfrm>
            <a:off x="7540283" y="1892529"/>
            <a:ext cx="3626240" cy="3143250"/>
          </a:xfrm>
          <a:prstGeom prst="rect">
            <a:avLst/>
          </a:prstGeom>
        </p:spPr>
      </p:pic>
      <p:sp>
        <p:nvSpPr>
          <p:cNvPr id="5" name="Rectángulo 4">
            <a:extLst>
              <a:ext uri="{FF2B5EF4-FFF2-40B4-BE49-F238E27FC236}">
                <a16:creationId xmlns:a16="http://schemas.microsoft.com/office/drawing/2014/main" id="{04590DF7-339D-4402-B1F6-19CDD0ACCADC}"/>
              </a:ext>
            </a:extLst>
          </p:cNvPr>
          <p:cNvSpPr/>
          <p:nvPr/>
        </p:nvSpPr>
        <p:spPr>
          <a:xfrm>
            <a:off x="6836898" y="6334780"/>
            <a:ext cx="5247249" cy="523220"/>
          </a:xfrm>
          <a:prstGeom prst="rect">
            <a:avLst/>
          </a:prstGeom>
        </p:spPr>
        <p:txBody>
          <a:bodyPr wrap="square">
            <a:spAutoFit/>
          </a:bodyPr>
          <a:lstStyle/>
          <a:p>
            <a:pPr algn="just"/>
            <a:r>
              <a:rPr lang="es-MX" sz="1400" dirty="0" err="1">
                <a:latin typeface="Arial" panose="020B0604020202020204" pitchFamily="34" charset="0"/>
                <a:cs typeface="Arial" panose="020B0604020202020204" pitchFamily="34" charset="0"/>
              </a:rPr>
              <a:t>Athié</a:t>
            </a:r>
            <a:r>
              <a:rPr lang="es-MX" sz="1400" dirty="0">
                <a:latin typeface="Arial" panose="020B0604020202020204" pitchFamily="34" charset="0"/>
                <a:cs typeface="Arial" panose="020B0604020202020204" pitchFamily="34" charset="0"/>
              </a:rPr>
              <a:t>, (2002) Título Séptimo. Ley de Propiedad Industrial. II. Derechos de Propiedad Industrial</a:t>
            </a:r>
          </a:p>
        </p:txBody>
      </p:sp>
    </p:spTree>
    <p:extLst>
      <p:ext uri="{BB962C8B-B14F-4D97-AF65-F5344CB8AC3E}">
        <p14:creationId xmlns:p14="http://schemas.microsoft.com/office/powerpoint/2010/main" val="3419835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1850" y="274638"/>
            <a:ext cx="10515600" cy="758825"/>
          </a:xfrm>
        </p:spPr>
        <p:txBody>
          <a:bodyPr>
            <a:normAutofit fontScale="90000"/>
          </a:bodyPr>
          <a:lstStyle/>
          <a:p>
            <a:pPr algn="ctr"/>
            <a:r>
              <a:rPr lang="es-MX" dirty="0">
                <a:solidFill>
                  <a:srgbClr val="FFC000"/>
                </a:solidFill>
              </a:rPr>
              <a:t>Bibliografía</a:t>
            </a:r>
          </a:p>
        </p:txBody>
      </p:sp>
      <p:sp>
        <p:nvSpPr>
          <p:cNvPr id="3" name="2 Marcador de texto"/>
          <p:cNvSpPr>
            <a:spLocks noGrp="1"/>
          </p:cNvSpPr>
          <p:nvPr>
            <p:ph type="body" idx="1"/>
          </p:nvPr>
        </p:nvSpPr>
        <p:spPr>
          <a:xfrm>
            <a:off x="1722755" y="1044716"/>
            <a:ext cx="3374390" cy="758825"/>
          </a:xfrm>
        </p:spPr>
        <p:txBody>
          <a:bodyPr>
            <a:normAutofit fontScale="47500" lnSpcReduction="20000"/>
          </a:bodyPr>
          <a:lstStyle/>
          <a:p>
            <a:pPr algn="ctr"/>
            <a:r>
              <a:rPr lang="es-MX" sz="5900" dirty="0"/>
              <a:t>Básica</a:t>
            </a:r>
          </a:p>
          <a:p>
            <a:pPr algn="ctr"/>
            <a:endParaRPr lang="es-MX" dirty="0"/>
          </a:p>
        </p:txBody>
      </p:sp>
      <p:sp>
        <p:nvSpPr>
          <p:cNvPr id="4" name="3 Marcador de contenido"/>
          <p:cNvSpPr>
            <a:spLocks noGrp="1"/>
          </p:cNvSpPr>
          <p:nvPr>
            <p:ph sz="quarter" idx="2"/>
          </p:nvPr>
        </p:nvSpPr>
        <p:spPr>
          <a:xfrm>
            <a:off x="831850" y="1932269"/>
            <a:ext cx="5156200" cy="4792088"/>
          </a:xfrm>
        </p:spPr>
        <p:txBody>
          <a:bodyPr>
            <a:normAutofit fontScale="25000" lnSpcReduction="20000"/>
          </a:bodyPr>
          <a:lstStyle/>
          <a:p>
            <a:pPr marL="109728" indent="0" algn="just">
              <a:buNone/>
            </a:pPr>
            <a:endParaRPr lang="es-MX" sz="2500" dirty="0"/>
          </a:p>
          <a:p>
            <a:pPr algn="just"/>
            <a:r>
              <a:rPr lang="es-MX" sz="5600" dirty="0"/>
              <a:t>Acosta Romero, Miguel. Derecho Bancario, Ed. Porrúa </a:t>
            </a:r>
          </a:p>
          <a:p>
            <a:pPr algn="just"/>
            <a:r>
              <a:rPr lang="es-ES" sz="5600" dirty="0" err="1"/>
              <a:t>Athie</a:t>
            </a:r>
            <a:r>
              <a:rPr lang="es-ES" sz="5600" dirty="0"/>
              <a:t> </a:t>
            </a:r>
            <a:r>
              <a:rPr lang="es-ES" sz="5600" dirty="0" err="1"/>
              <a:t>Gutierrez</a:t>
            </a:r>
            <a:r>
              <a:rPr lang="es-ES" sz="5600" dirty="0"/>
              <a:t>, Amado. Derecho Mercantil, serie Jurídica, Mc Graw Hill </a:t>
            </a:r>
          </a:p>
          <a:p>
            <a:pPr algn="just"/>
            <a:r>
              <a:rPr lang="es-MX" sz="5600" dirty="0"/>
              <a:t>Barrera Graff, Jorge. Instituciones de Derecho Mercantil, Ed. </a:t>
            </a:r>
            <a:r>
              <a:rPr lang="es-MX" sz="5600" dirty="0" err="1"/>
              <a:t>Porrua</a:t>
            </a:r>
            <a:r>
              <a:rPr lang="es-MX" sz="5600" dirty="0"/>
              <a:t> </a:t>
            </a:r>
          </a:p>
          <a:p>
            <a:pPr algn="just"/>
            <a:r>
              <a:rPr lang="es-ES" sz="5600" dirty="0"/>
              <a:t>Calvo Langarica, Octavio y Puente F. Arturo. Derecho Mercantil, Ed. Banca y Comercio, S.A. de C.V. </a:t>
            </a:r>
          </a:p>
          <a:p>
            <a:pPr algn="just"/>
            <a:r>
              <a:rPr lang="es-MX" sz="5600" dirty="0"/>
              <a:t>Cervantes Ahumada, Raúl. Títulos y Operaciones de crédito, Ed. Limusa </a:t>
            </a:r>
          </a:p>
          <a:p>
            <a:pPr algn="just"/>
            <a:r>
              <a:rPr lang="es-ES" sz="5600" dirty="0"/>
              <a:t>Dávalos Mejía, L. Carlos Felipe. Introducción a la Ley de Concursos Mercantiles, Oxford </a:t>
            </a:r>
          </a:p>
          <a:p>
            <a:pPr algn="just"/>
            <a:r>
              <a:rPr lang="es-MX" sz="5600" dirty="0"/>
              <a:t>Díaz Bravo, Arturo. Derecho Mercantil, Iure Editores </a:t>
            </a:r>
          </a:p>
          <a:p>
            <a:pPr algn="just"/>
            <a:r>
              <a:rPr lang="pt-BR" sz="5600" dirty="0"/>
              <a:t>Díaz Bravo, Arturo. –Títulos de Crédito, </a:t>
            </a:r>
            <a:r>
              <a:rPr lang="pt-BR" sz="5600" dirty="0" err="1"/>
              <a:t>Iure</a:t>
            </a:r>
            <a:r>
              <a:rPr lang="pt-BR" sz="5600" dirty="0"/>
              <a:t> Editores </a:t>
            </a:r>
          </a:p>
          <a:p>
            <a:pPr algn="just"/>
            <a:r>
              <a:rPr lang="es-MX" sz="5600" dirty="0"/>
              <a:t>Díaz Bravo, Arturo. Operaciones de Crédito, Iure Editores </a:t>
            </a:r>
          </a:p>
          <a:p>
            <a:pPr algn="just"/>
            <a:r>
              <a:rPr lang="es-MX" sz="5600" dirty="0"/>
              <a:t>Mantillas Molina, Roberto Derecho Mercantil, Ed. </a:t>
            </a:r>
            <a:r>
              <a:rPr lang="es-MX" sz="5600" dirty="0" err="1"/>
              <a:t>Porrua</a:t>
            </a:r>
            <a:r>
              <a:rPr lang="es-MX" sz="5600" dirty="0"/>
              <a:t> </a:t>
            </a:r>
          </a:p>
          <a:p>
            <a:pPr algn="just"/>
            <a:r>
              <a:rPr lang="es-ES" sz="5600" dirty="0"/>
              <a:t>Rodríguez y Rodríguez J.. Curso de Derecho Mercantil, Ed. </a:t>
            </a:r>
            <a:r>
              <a:rPr lang="es-ES" sz="5600" dirty="0" err="1"/>
              <a:t>Porrua</a:t>
            </a:r>
            <a:r>
              <a:rPr lang="es-ES" sz="5600" dirty="0"/>
              <a:t> </a:t>
            </a:r>
          </a:p>
          <a:p>
            <a:pPr algn="just"/>
            <a:r>
              <a:rPr lang="es-MX" sz="5600" dirty="0"/>
              <a:t>Ruiz Torres, Humberto Enrique. Derecho Bancario, Oxford </a:t>
            </a:r>
          </a:p>
          <a:p>
            <a:pPr algn="just"/>
            <a:r>
              <a:rPr lang="es-MX" sz="5600" dirty="0"/>
              <a:t>Soto Álvarez, Clemente. Prontuario de Derecho Mercantil, Ed. </a:t>
            </a:r>
            <a:r>
              <a:rPr lang="es-MX" sz="5600" dirty="0" err="1"/>
              <a:t>Porrua</a:t>
            </a:r>
            <a:r>
              <a:rPr lang="es-MX" sz="5600" dirty="0"/>
              <a:t> </a:t>
            </a:r>
          </a:p>
          <a:p>
            <a:pPr algn="just"/>
            <a:r>
              <a:rPr lang="es-ES" sz="5600" dirty="0"/>
              <a:t>Walter </a:t>
            </a:r>
            <a:r>
              <a:rPr lang="es-ES" sz="5600" dirty="0" err="1"/>
              <a:t>Frish</a:t>
            </a:r>
            <a:r>
              <a:rPr lang="es-ES" sz="5600" dirty="0"/>
              <a:t>, Philipp. Sociedad Anónima Mexicana, Quinta edición, Oxford </a:t>
            </a:r>
            <a:endParaRPr lang="es-MX" sz="5600" dirty="0"/>
          </a:p>
          <a:p>
            <a:pPr algn="just"/>
            <a:endParaRPr lang="es-MX" sz="2500" dirty="0"/>
          </a:p>
          <a:p>
            <a:pPr lvl="0"/>
            <a:endParaRPr lang="es-MX" dirty="0"/>
          </a:p>
          <a:p>
            <a:endParaRPr lang="es-MX" dirty="0"/>
          </a:p>
        </p:txBody>
      </p:sp>
      <p:sp>
        <p:nvSpPr>
          <p:cNvPr id="5" name="4 Marcador de texto"/>
          <p:cNvSpPr>
            <a:spLocks noGrp="1"/>
          </p:cNvSpPr>
          <p:nvPr>
            <p:ph type="body" sz="half" idx="3"/>
          </p:nvPr>
        </p:nvSpPr>
        <p:spPr>
          <a:xfrm>
            <a:off x="6189663" y="1033463"/>
            <a:ext cx="5157787" cy="898806"/>
          </a:xfrm>
        </p:spPr>
        <p:txBody>
          <a:bodyPr>
            <a:normAutofit fontScale="47500" lnSpcReduction="20000"/>
          </a:bodyPr>
          <a:lstStyle/>
          <a:p>
            <a:endParaRPr lang="es-MX" dirty="0"/>
          </a:p>
          <a:p>
            <a:endParaRPr lang="es-MX" dirty="0"/>
          </a:p>
          <a:p>
            <a:pPr algn="ctr"/>
            <a:r>
              <a:rPr lang="es-MX" sz="5900" dirty="0"/>
              <a:t>Complementaria</a:t>
            </a:r>
          </a:p>
          <a:p>
            <a:endParaRPr lang="es-MX" dirty="0"/>
          </a:p>
        </p:txBody>
      </p:sp>
      <p:sp>
        <p:nvSpPr>
          <p:cNvPr id="6" name="5 Marcador de contenido"/>
          <p:cNvSpPr>
            <a:spLocks noGrp="1"/>
          </p:cNvSpPr>
          <p:nvPr>
            <p:ph sz="quarter" idx="4"/>
          </p:nvPr>
        </p:nvSpPr>
        <p:spPr/>
        <p:txBody>
          <a:bodyPr>
            <a:noAutofit/>
          </a:bodyPr>
          <a:lstStyle/>
          <a:p>
            <a:r>
              <a:rPr lang="es-ES" sz="1400" dirty="0"/>
              <a:t>La Constitución Política de los Estado Unidos Mexicanos </a:t>
            </a:r>
          </a:p>
          <a:p>
            <a:r>
              <a:rPr lang="es-MX" sz="1400" dirty="0"/>
              <a:t>Código de Comercio </a:t>
            </a:r>
          </a:p>
          <a:p>
            <a:r>
              <a:rPr lang="es-MX" sz="1400" dirty="0"/>
              <a:t>Ley de Sociedades Mercantiles </a:t>
            </a:r>
          </a:p>
          <a:p>
            <a:r>
              <a:rPr lang="es-ES" sz="1400" dirty="0"/>
              <a:t>Ley de Títulos y Operaciones de Crédito. </a:t>
            </a:r>
          </a:p>
          <a:p>
            <a:pPr algn="just"/>
            <a:r>
              <a:rPr lang="es-ES" sz="1400" dirty="0"/>
              <a:t>Tratados Internacionales en Materia Comercial: NAFTA O TLC con la comunidad económica europea con el Tratado Comercial hacia Pacifico, </a:t>
            </a:r>
            <a:r>
              <a:rPr lang="es-ES" sz="1400" dirty="0" err="1"/>
              <a:t>etc</a:t>
            </a:r>
            <a:r>
              <a:rPr lang="es-ES" sz="1400" dirty="0"/>
              <a:t> </a:t>
            </a:r>
            <a:endParaRPr lang="es-MX" sz="1400" dirty="0"/>
          </a:p>
        </p:txBody>
      </p:sp>
    </p:spTree>
    <p:extLst>
      <p:ext uri="{BB962C8B-B14F-4D97-AF65-F5344CB8AC3E}">
        <p14:creationId xmlns:p14="http://schemas.microsoft.com/office/powerpoint/2010/main" val="3742279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910835-40E6-471C-97E1-2837964AB266}"/>
              </a:ext>
            </a:extLst>
          </p:cNvPr>
          <p:cNvSpPr>
            <a:spLocks noGrp="1"/>
          </p:cNvSpPr>
          <p:nvPr>
            <p:ph type="title"/>
          </p:nvPr>
        </p:nvSpPr>
        <p:spPr>
          <a:xfrm>
            <a:off x="1113183" y="365125"/>
            <a:ext cx="4021526" cy="1325563"/>
          </a:xfrm>
        </p:spPr>
        <p:txBody>
          <a:bodyPr>
            <a:normAutofit/>
          </a:bodyPr>
          <a:lstStyle/>
          <a:p>
            <a:pPr algn="ctr"/>
            <a:r>
              <a:rPr lang="es-MX" sz="3200" dirty="0">
                <a:latin typeface="Aharoni" panose="02010803020104030203" pitchFamily="2" charset="-79"/>
                <a:cs typeface="Aharoni" panose="02010803020104030203" pitchFamily="2" charset="-79"/>
              </a:rPr>
              <a:t>Propósito de la UA</a:t>
            </a:r>
          </a:p>
        </p:txBody>
      </p:sp>
      <p:sp>
        <p:nvSpPr>
          <p:cNvPr id="4" name="Rectángulo 3">
            <a:extLst>
              <a:ext uri="{FF2B5EF4-FFF2-40B4-BE49-F238E27FC236}">
                <a16:creationId xmlns:a16="http://schemas.microsoft.com/office/drawing/2014/main" id="{5A206A86-F452-410C-A9A5-90493E922047}"/>
              </a:ext>
            </a:extLst>
          </p:cNvPr>
          <p:cNvSpPr/>
          <p:nvPr/>
        </p:nvSpPr>
        <p:spPr>
          <a:xfrm>
            <a:off x="1311964" y="2292625"/>
            <a:ext cx="9720000" cy="3240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latin typeface="Arial" panose="020B0604020202020204" pitchFamily="34" charset="0"/>
                <a:cs typeface="Arial" panose="020B0604020202020204" pitchFamily="34" charset="0"/>
              </a:rPr>
              <a:t>Aplicar las particularidades de los procesos mercantiles, empleando la normatividad y criterios jurídicos, en la práctica, para comprender el alcance e impacto en el entorno que rodea a la organización.</a:t>
            </a:r>
            <a:r>
              <a:rPr lang="es-ES" dirty="0"/>
              <a:t>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725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3F376D-3301-455A-B36C-0DD2227E87DE}"/>
              </a:ext>
            </a:extLst>
          </p:cNvPr>
          <p:cNvSpPr>
            <a:spLocks noGrp="1"/>
          </p:cNvSpPr>
          <p:nvPr>
            <p:ph type="title"/>
          </p:nvPr>
        </p:nvSpPr>
        <p:spPr>
          <a:xfrm>
            <a:off x="993913" y="609600"/>
            <a:ext cx="2945042" cy="1081088"/>
          </a:xfrm>
        </p:spPr>
        <p:txBody>
          <a:bodyPr>
            <a:normAutofit/>
          </a:bodyPr>
          <a:lstStyle/>
          <a:p>
            <a:pPr algn="ctr"/>
            <a:r>
              <a:rPr lang="es-MX" sz="3200" dirty="0">
                <a:latin typeface="Aharoni" panose="02010803020104030203" pitchFamily="2" charset="-79"/>
                <a:cs typeface="Aharoni" panose="02010803020104030203" pitchFamily="2" charset="-79"/>
              </a:rPr>
              <a:t>Objetivo</a:t>
            </a:r>
          </a:p>
        </p:txBody>
      </p:sp>
      <p:sp>
        <p:nvSpPr>
          <p:cNvPr id="4" name="Rectángulo 3">
            <a:extLst>
              <a:ext uri="{FF2B5EF4-FFF2-40B4-BE49-F238E27FC236}">
                <a16:creationId xmlns:a16="http://schemas.microsoft.com/office/drawing/2014/main" id="{0805C004-4A30-4788-AB93-2CDB24D2495F}"/>
              </a:ext>
            </a:extLst>
          </p:cNvPr>
          <p:cNvSpPr/>
          <p:nvPr/>
        </p:nvSpPr>
        <p:spPr>
          <a:xfrm>
            <a:off x="1351721" y="2040835"/>
            <a:ext cx="9720000" cy="3240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latin typeface="Arial" panose="020B0604020202020204" pitchFamily="34" charset="0"/>
                <a:cs typeface="Arial" panose="020B0604020202020204" pitchFamily="34" charset="0"/>
              </a:rPr>
              <a:t>Conceptualizar los elementos del Derecho Mercantil; Actos de Comercio; Negociación Mercantil.</a:t>
            </a:r>
          </a:p>
        </p:txBody>
      </p:sp>
    </p:spTree>
    <p:extLst>
      <p:ext uri="{BB962C8B-B14F-4D97-AF65-F5344CB8AC3E}">
        <p14:creationId xmlns:p14="http://schemas.microsoft.com/office/powerpoint/2010/main" val="498210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7C690C-FEB8-4C65-8EFA-95267C34DC1C}"/>
              </a:ext>
            </a:extLst>
          </p:cNvPr>
          <p:cNvSpPr>
            <a:spLocks noGrp="1"/>
          </p:cNvSpPr>
          <p:nvPr>
            <p:ph type="title"/>
          </p:nvPr>
        </p:nvSpPr>
        <p:spPr>
          <a:xfrm>
            <a:off x="838200" y="477078"/>
            <a:ext cx="10515600" cy="901148"/>
          </a:xfrm>
        </p:spPr>
        <p:txBody>
          <a:bodyPr/>
          <a:lstStyle/>
          <a:p>
            <a:pPr algn="ctr"/>
            <a:r>
              <a:rPr lang="es-MX" dirty="0">
                <a:latin typeface="Aharoni" panose="02010803020104030203" pitchFamily="2" charset="-79"/>
                <a:cs typeface="Aharoni" panose="02010803020104030203" pitchFamily="2" charset="-79"/>
              </a:rPr>
              <a:t>Guion Explicativo e Índice</a:t>
            </a:r>
          </a:p>
        </p:txBody>
      </p:sp>
      <p:graphicFrame>
        <p:nvGraphicFramePr>
          <p:cNvPr id="4" name="Marcador de contenido 3">
            <a:extLst>
              <a:ext uri="{FF2B5EF4-FFF2-40B4-BE49-F238E27FC236}">
                <a16:creationId xmlns:a16="http://schemas.microsoft.com/office/drawing/2014/main" id="{2C837204-D70C-48D5-A4F0-C07AD3639714}"/>
              </a:ext>
            </a:extLst>
          </p:cNvPr>
          <p:cNvGraphicFramePr>
            <a:graphicFrameLocks noGrp="1"/>
          </p:cNvGraphicFramePr>
          <p:nvPr>
            <p:ph idx="1"/>
            <p:extLst>
              <p:ext uri="{D42A27DB-BD31-4B8C-83A1-F6EECF244321}">
                <p14:modId xmlns:p14="http://schemas.microsoft.com/office/powerpoint/2010/main" val="629051695"/>
              </p:ext>
            </p:extLst>
          </p:nvPr>
        </p:nvGraphicFramePr>
        <p:xfrm>
          <a:off x="838200" y="1809203"/>
          <a:ext cx="10495722" cy="4769996"/>
        </p:xfrm>
        <a:graphic>
          <a:graphicData uri="http://schemas.openxmlformats.org/drawingml/2006/table">
            <a:tbl>
              <a:tblPr firstRow="1" firstCol="1" bandRow="1">
                <a:tableStyleId>{5DA37D80-6434-44D0-A028-1B22A696006F}</a:tableStyleId>
              </a:tblPr>
              <a:tblGrid>
                <a:gridCol w="7513983">
                  <a:extLst>
                    <a:ext uri="{9D8B030D-6E8A-4147-A177-3AD203B41FA5}">
                      <a16:colId xmlns:a16="http://schemas.microsoft.com/office/drawing/2014/main" val="3158116913"/>
                    </a:ext>
                  </a:extLst>
                </a:gridCol>
                <a:gridCol w="2981739">
                  <a:extLst>
                    <a:ext uri="{9D8B030D-6E8A-4147-A177-3AD203B41FA5}">
                      <a16:colId xmlns:a16="http://schemas.microsoft.com/office/drawing/2014/main" val="4030701688"/>
                    </a:ext>
                  </a:extLst>
                </a:gridCol>
              </a:tblGrid>
              <a:tr h="252746">
                <a:tc>
                  <a:txBody>
                    <a:bodyPr/>
                    <a:lstStyle/>
                    <a:p>
                      <a:pPr algn="just">
                        <a:lnSpc>
                          <a:spcPct val="150000"/>
                        </a:lnSpc>
                        <a:spcAft>
                          <a:spcPts val="0"/>
                        </a:spcAft>
                      </a:pPr>
                      <a:r>
                        <a:rPr lang="es-MX" sz="2400" dirty="0">
                          <a:effectLst/>
                        </a:rPr>
                        <a:t>Titulo de la Diapositiva</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tc>
                  <a:txBody>
                    <a:bodyPr/>
                    <a:lstStyle/>
                    <a:p>
                      <a:pPr algn="ctr">
                        <a:lnSpc>
                          <a:spcPct val="150000"/>
                        </a:lnSpc>
                        <a:spcAft>
                          <a:spcPts val="0"/>
                        </a:spcAft>
                      </a:pPr>
                      <a:r>
                        <a:rPr lang="es-MX" sz="2400" dirty="0">
                          <a:effectLst/>
                        </a:rPr>
                        <a:t>No. De Diapositiva</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extLst>
                  <a:ext uri="{0D108BD9-81ED-4DB2-BD59-A6C34878D82A}">
                    <a16:rowId xmlns:a16="http://schemas.microsoft.com/office/drawing/2014/main" val="1767862730"/>
                  </a:ext>
                </a:extLst>
              </a:tr>
              <a:tr h="253982">
                <a:tc>
                  <a:txBody>
                    <a:bodyPr/>
                    <a:lstStyle/>
                    <a:p>
                      <a:pPr algn="just">
                        <a:lnSpc>
                          <a:spcPct val="150000"/>
                        </a:lnSpc>
                        <a:spcAft>
                          <a:spcPts val="0"/>
                        </a:spcAft>
                      </a:pPr>
                      <a:r>
                        <a:rPr lang="es-MX" sz="2000" b="0" dirty="0">
                          <a:effectLst/>
                          <a:latin typeface="Arial" panose="020B0604020202020204" pitchFamily="34" charset="0"/>
                          <a:cs typeface="Arial" panose="020B0604020202020204" pitchFamily="34" charset="0"/>
                        </a:rPr>
                        <a:t>Concepto de Derecho Mercantil </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 7 – 11</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extLst>
                  <a:ext uri="{0D108BD9-81ED-4DB2-BD59-A6C34878D82A}">
                    <a16:rowId xmlns:a16="http://schemas.microsoft.com/office/drawing/2014/main" val="3365821104"/>
                  </a:ext>
                </a:extLst>
              </a:tr>
              <a:tr h="537246">
                <a:tc>
                  <a:txBody>
                    <a:bodyPr/>
                    <a:lstStyle/>
                    <a:p>
                      <a:pPr algn="just">
                        <a:lnSpc>
                          <a:spcPct val="150000"/>
                        </a:lnSpc>
                        <a:spcAft>
                          <a:spcPts val="0"/>
                        </a:spcAft>
                      </a:pPr>
                      <a:r>
                        <a:rPr lang="es-MX" sz="2000" b="0" dirty="0">
                          <a:effectLst/>
                          <a:latin typeface="Arial" panose="020B0604020202020204" pitchFamily="34" charset="0"/>
                          <a:cs typeface="Arial" panose="020B0604020202020204" pitchFamily="34" charset="0"/>
                        </a:rPr>
                        <a:t>Sujetos del Derecho Mercantil (El comerciante, Clases de Comerciantes, Obligaciones de los Comerciantes, Los Auxiliares de Comercio y del Comerciante)</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 12 – 15</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extLst>
                  <a:ext uri="{0D108BD9-81ED-4DB2-BD59-A6C34878D82A}">
                    <a16:rowId xmlns:a16="http://schemas.microsoft.com/office/drawing/2014/main" val="3829506064"/>
                  </a:ext>
                </a:extLst>
              </a:tr>
              <a:tr h="253982">
                <a:tc>
                  <a:txBody>
                    <a:bodyPr/>
                    <a:lstStyle/>
                    <a:p>
                      <a:pPr algn="just">
                        <a:lnSpc>
                          <a:spcPct val="150000"/>
                        </a:lnSpc>
                        <a:spcAft>
                          <a:spcPts val="0"/>
                        </a:spcAft>
                      </a:pPr>
                      <a:r>
                        <a:rPr lang="es-MX" sz="2000" b="0" dirty="0">
                          <a:effectLst/>
                          <a:latin typeface="Arial" panose="020B0604020202020204" pitchFamily="34" charset="0"/>
                          <a:cs typeface="Arial" panose="020B0604020202020204" pitchFamily="34" charset="0"/>
                        </a:rPr>
                        <a:t>Los Actos de Comercio, su concepto y clasificación doctrinaria y la del Código de Comercio</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 16 – 23</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extLst>
                  <a:ext uri="{0D108BD9-81ED-4DB2-BD59-A6C34878D82A}">
                    <a16:rowId xmlns:a16="http://schemas.microsoft.com/office/drawing/2014/main" val="3704562717"/>
                  </a:ext>
                </a:extLst>
              </a:tr>
              <a:tr h="253982">
                <a:tc>
                  <a:txBody>
                    <a:bodyPr/>
                    <a:lstStyle/>
                    <a:p>
                      <a:pPr algn="just">
                        <a:lnSpc>
                          <a:spcPct val="150000"/>
                        </a:lnSpc>
                        <a:spcAft>
                          <a:spcPts val="0"/>
                        </a:spcAft>
                      </a:pPr>
                      <a:r>
                        <a:rPr lang="es-MX" sz="2000" b="0" dirty="0">
                          <a:effectLst/>
                          <a:latin typeface="Arial" panose="020B0604020202020204" pitchFamily="34" charset="0"/>
                          <a:cs typeface="Arial" panose="020B0604020202020204" pitchFamily="34" charset="0"/>
                        </a:rPr>
                        <a:t>La Negociación Mercantil, su concepto, elementos corpóreos e incorpóreos  </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 24 – 25</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extLst>
                  <a:ext uri="{0D108BD9-81ED-4DB2-BD59-A6C34878D82A}">
                    <a16:rowId xmlns:a16="http://schemas.microsoft.com/office/drawing/2014/main" val="2174304340"/>
                  </a:ext>
                </a:extLst>
              </a:tr>
              <a:tr h="253982">
                <a:tc>
                  <a:txBody>
                    <a:bodyPr/>
                    <a:lstStyle/>
                    <a:p>
                      <a:pPr algn="just">
                        <a:lnSpc>
                          <a:spcPct val="150000"/>
                        </a:lnSpc>
                        <a:spcAft>
                          <a:spcPts val="0"/>
                        </a:spcAft>
                      </a:pPr>
                      <a:r>
                        <a:rPr lang="es-MX" sz="2000" b="0" dirty="0">
                          <a:effectLst/>
                          <a:latin typeface="Arial" panose="020B0604020202020204" pitchFamily="34" charset="0"/>
                          <a:cs typeface="Arial" panose="020B0604020202020204" pitchFamily="34" charset="0"/>
                        </a:rPr>
                        <a:t>La Propiedad Intelectual e Industrial (Marcas, Patentes, Derechos de Autor, Franquicia)</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26 – 34</a:t>
                      </a:r>
                      <a:endParaRPr lang="es-MX" sz="14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tc>
                <a:extLst>
                  <a:ext uri="{0D108BD9-81ED-4DB2-BD59-A6C34878D82A}">
                    <a16:rowId xmlns:a16="http://schemas.microsoft.com/office/drawing/2014/main" val="2282037073"/>
                  </a:ext>
                </a:extLst>
              </a:tr>
            </a:tbl>
          </a:graphicData>
        </a:graphic>
      </p:graphicFrame>
    </p:spTree>
    <p:extLst>
      <p:ext uri="{BB962C8B-B14F-4D97-AF65-F5344CB8AC3E}">
        <p14:creationId xmlns:p14="http://schemas.microsoft.com/office/powerpoint/2010/main" val="790086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47D302-0822-4CD1-9CEE-1E92358F62C0}"/>
              </a:ext>
            </a:extLst>
          </p:cNvPr>
          <p:cNvSpPr>
            <a:spLocks noGrp="1"/>
          </p:cNvSpPr>
          <p:nvPr>
            <p:ph type="title"/>
          </p:nvPr>
        </p:nvSpPr>
        <p:spPr>
          <a:xfrm>
            <a:off x="838200" y="365126"/>
            <a:ext cx="10515600" cy="774358"/>
          </a:xfrm>
        </p:spPr>
        <p:txBody>
          <a:bodyPr>
            <a:normAutofit/>
          </a:bodyPr>
          <a:lstStyle/>
          <a:p>
            <a:pPr algn="ctr"/>
            <a:r>
              <a:rPr lang="es-MX" sz="3600" dirty="0">
                <a:latin typeface="Aharoni" panose="02010803020104030203" pitchFamily="2" charset="-79"/>
                <a:cs typeface="Aharoni" panose="02010803020104030203" pitchFamily="2" charset="-79"/>
              </a:rPr>
              <a:t>Concepto de Derecho Mercantil</a:t>
            </a:r>
          </a:p>
        </p:txBody>
      </p:sp>
      <p:sp>
        <p:nvSpPr>
          <p:cNvPr id="3" name="Marcador de contenido 2">
            <a:extLst>
              <a:ext uri="{FF2B5EF4-FFF2-40B4-BE49-F238E27FC236}">
                <a16:creationId xmlns:a16="http://schemas.microsoft.com/office/drawing/2014/main" id="{73405987-893F-4775-AD31-309114024313}"/>
              </a:ext>
            </a:extLst>
          </p:cNvPr>
          <p:cNvSpPr>
            <a:spLocks noGrp="1"/>
          </p:cNvSpPr>
          <p:nvPr>
            <p:ph idx="1"/>
          </p:nvPr>
        </p:nvSpPr>
        <p:spPr>
          <a:xfrm>
            <a:off x="795131" y="1802295"/>
            <a:ext cx="10951392" cy="4598505"/>
          </a:xfrm>
        </p:spPr>
        <p:txBody>
          <a:bodyPr>
            <a:normAutofit lnSpcReduction="10000"/>
          </a:bodyPr>
          <a:lstStyle/>
          <a:p>
            <a:pPr marL="0" indent="0" algn="just">
              <a:buNone/>
            </a:pPr>
            <a:r>
              <a:rPr lang="es-MX" dirty="0">
                <a:latin typeface="Arial" panose="020B0604020202020204" pitchFamily="34" charset="0"/>
                <a:cs typeface="Arial" panose="020B0604020202020204" pitchFamily="34" charset="0"/>
              </a:rPr>
              <a:t>El Derecho mercantil es la rama del derecho que regula los derechos, las relaciones jurídicas y la conducta de las personas y empresas dedicadas al comercio, </a:t>
            </a:r>
            <a:r>
              <a:rPr lang="es-ES" dirty="0">
                <a:latin typeface="Arial" panose="020B0604020202020204" pitchFamily="34" charset="0"/>
                <a:cs typeface="Arial" panose="020B0604020202020204" pitchFamily="34" charset="0"/>
              </a:rPr>
              <a:t>dentro de su jurisdicción: el transporte por tierra y mar, la marina mercante; seguros de vida y de accidentes, letras de cambio y la asociación. </a:t>
            </a:r>
          </a:p>
          <a:p>
            <a:pPr marL="0" indent="0" algn="just">
              <a:buNone/>
            </a:pPr>
            <a:endParaRPr lang="es-ES" dirty="0">
              <a:latin typeface="Arial" panose="020B0604020202020204" pitchFamily="34" charset="0"/>
              <a:cs typeface="Arial" panose="020B0604020202020204" pitchFamily="34" charset="0"/>
            </a:endParaRPr>
          </a:p>
          <a:p>
            <a:pPr marL="0" indent="0" algn="just">
              <a:buNone/>
            </a:pPr>
            <a:r>
              <a:rPr lang="es-ES" dirty="0">
                <a:latin typeface="Arial" panose="020B0604020202020204" pitchFamily="34" charset="0"/>
                <a:cs typeface="Arial" panose="020B0604020202020204" pitchFamily="34" charset="0"/>
              </a:rPr>
              <a:t>Como función también tiene regular los contratos de empresa, las prácticas de contratación, y la fabricación y venta de bienes de consumo.</a:t>
            </a:r>
          </a:p>
          <a:p>
            <a:pPr marL="0" indent="0" algn="just">
              <a:buNone/>
            </a:pPr>
            <a:endParaRPr lang="es-ES" dirty="0">
              <a:latin typeface="Arial" panose="020B0604020202020204" pitchFamily="34" charset="0"/>
              <a:cs typeface="Arial" panose="020B0604020202020204" pitchFamily="34" charset="0"/>
            </a:endParaRPr>
          </a:p>
          <a:p>
            <a:pPr marL="0" indent="0" algn="just">
              <a:buNone/>
            </a:pPr>
            <a:endParaRPr lang="es-ES" dirty="0">
              <a:latin typeface="Arial" panose="020B0604020202020204" pitchFamily="34" charset="0"/>
              <a:cs typeface="Arial" panose="020B0604020202020204" pitchFamily="34" charset="0"/>
            </a:endParaRPr>
          </a:p>
          <a:p>
            <a:pPr marL="0" indent="0" algn="just">
              <a:buNone/>
            </a:pPr>
            <a:r>
              <a:rPr lang="es-MX" sz="1400" dirty="0">
                <a:latin typeface="Arial" panose="020B0604020202020204" pitchFamily="34" charset="0"/>
                <a:cs typeface="Arial" panose="020B0604020202020204" pitchFamily="34" charset="0"/>
              </a:rPr>
              <a:t>Quintana, E (2005), Ciencia del derecho mercantil. Editorial Porrúa, México.</a:t>
            </a:r>
          </a:p>
        </p:txBody>
      </p:sp>
    </p:spTree>
    <p:extLst>
      <p:ext uri="{BB962C8B-B14F-4D97-AF65-F5344CB8AC3E}">
        <p14:creationId xmlns:p14="http://schemas.microsoft.com/office/powerpoint/2010/main" val="855943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EE0B3-D1F7-42AD-8C9B-B8A1D2E4E664}"/>
              </a:ext>
            </a:extLst>
          </p:cNvPr>
          <p:cNvSpPr>
            <a:spLocks noGrp="1"/>
          </p:cNvSpPr>
          <p:nvPr>
            <p:ph type="title"/>
          </p:nvPr>
        </p:nvSpPr>
        <p:spPr>
          <a:xfrm>
            <a:off x="838200" y="365125"/>
            <a:ext cx="10515600" cy="915035"/>
          </a:xfrm>
        </p:spPr>
        <p:txBody>
          <a:bodyPr>
            <a:normAutofit/>
          </a:bodyPr>
          <a:lstStyle/>
          <a:p>
            <a:pPr algn="ctr"/>
            <a:r>
              <a:rPr lang="es-MX" sz="3200" dirty="0">
                <a:latin typeface="Aharoni" panose="02010803020104030203" pitchFamily="2" charset="-79"/>
                <a:cs typeface="Aharoni" panose="02010803020104030203" pitchFamily="2" charset="-79"/>
              </a:rPr>
              <a:t>Concepto de Derecho Mercantil</a:t>
            </a:r>
          </a:p>
        </p:txBody>
      </p:sp>
      <p:sp>
        <p:nvSpPr>
          <p:cNvPr id="3" name="Marcador de contenido 2">
            <a:extLst>
              <a:ext uri="{FF2B5EF4-FFF2-40B4-BE49-F238E27FC236}">
                <a16:creationId xmlns:a16="http://schemas.microsoft.com/office/drawing/2014/main" id="{2479494E-C0CD-4546-90AC-A9764C7A7590}"/>
              </a:ext>
            </a:extLst>
          </p:cNvPr>
          <p:cNvSpPr>
            <a:spLocks noGrp="1"/>
          </p:cNvSpPr>
          <p:nvPr>
            <p:ph idx="1"/>
          </p:nvPr>
        </p:nvSpPr>
        <p:spPr>
          <a:xfrm>
            <a:off x="838200" y="1547446"/>
            <a:ext cx="10515600" cy="5078437"/>
          </a:xfrm>
        </p:spPr>
        <p:txBody>
          <a:bodyPr>
            <a:normAutofit lnSpcReduction="10000"/>
          </a:bodyPr>
          <a:lstStyle/>
          <a:p>
            <a:pPr marL="0" indent="0" algn="just">
              <a:buNone/>
            </a:pPr>
            <a:r>
              <a:rPr lang="es-MX" dirty="0">
                <a:latin typeface="Arial" panose="020B0604020202020204" pitchFamily="34" charset="0"/>
                <a:cs typeface="Arial" panose="020B0604020202020204" pitchFamily="34" charset="0"/>
              </a:rPr>
              <a:t>Forma parte del derecho privado e incluye a todas las normas vinculadas a los comerciantes en referencia al desarrollo de sus labores. A nivel general, podría decirse que es la rama del derecho que ejerce la regulación sobre el ejercicio de las actividades comerciales.</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r>
              <a:rPr lang="es-MX" sz="1400" dirty="0">
                <a:latin typeface="Arial" panose="020B0604020202020204" pitchFamily="34" charset="0"/>
                <a:cs typeface="Arial" panose="020B0604020202020204" pitchFamily="34" charset="0"/>
              </a:rPr>
              <a:t>Quintana, E (2005), Ciencia del derecho mercantil. Editorial Porrúa, México.</a:t>
            </a:r>
          </a:p>
          <a:p>
            <a:pPr marL="0" indent="0" algn="just">
              <a:buNone/>
            </a:pPr>
            <a:endParaRPr lang="es-MX" dirty="0">
              <a:latin typeface="Arial" panose="020B0604020202020204" pitchFamily="34" charset="0"/>
              <a:cs typeface="Arial" panose="020B0604020202020204" pitchFamily="34" charset="0"/>
            </a:endParaRPr>
          </a:p>
          <a:p>
            <a:endParaRPr lang="es-MX" dirty="0"/>
          </a:p>
        </p:txBody>
      </p:sp>
      <p:pic>
        <p:nvPicPr>
          <p:cNvPr id="4" name="Imagen 3">
            <a:extLst>
              <a:ext uri="{FF2B5EF4-FFF2-40B4-BE49-F238E27FC236}">
                <a16:creationId xmlns:a16="http://schemas.microsoft.com/office/drawing/2014/main" id="{D7D6AA24-2398-47B1-BCE9-A5396519F457}"/>
              </a:ext>
            </a:extLst>
          </p:cNvPr>
          <p:cNvPicPr>
            <a:picLocks noChangeAspect="1"/>
          </p:cNvPicPr>
          <p:nvPr/>
        </p:nvPicPr>
        <p:blipFill>
          <a:blip r:embed="rId2"/>
          <a:stretch>
            <a:fillRect/>
          </a:stretch>
        </p:blipFill>
        <p:spPr>
          <a:xfrm>
            <a:off x="6309392" y="3429000"/>
            <a:ext cx="3712786" cy="24812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13320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EB9982-4853-4CED-9EDC-5012A902C15E}"/>
              </a:ext>
            </a:extLst>
          </p:cNvPr>
          <p:cNvSpPr>
            <a:spLocks noGrp="1"/>
          </p:cNvSpPr>
          <p:nvPr>
            <p:ph type="title"/>
          </p:nvPr>
        </p:nvSpPr>
        <p:spPr>
          <a:xfrm>
            <a:off x="838200" y="365126"/>
            <a:ext cx="10515600" cy="788426"/>
          </a:xfrm>
        </p:spPr>
        <p:txBody>
          <a:bodyPr>
            <a:normAutofit/>
          </a:bodyPr>
          <a:lstStyle/>
          <a:p>
            <a:pPr algn="ctr"/>
            <a:r>
              <a:rPr lang="es-MX" sz="3200" dirty="0">
                <a:latin typeface="Aharoni" panose="02010803020104030203" pitchFamily="2" charset="-79"/>
                <a:cs typeface="Aharoni" panose="02010803020104030203" pitchFamily="2" charset="-79"/>
              </a:rPr>
              <a:t>Concepto de Derecho Mercantil</a:t>
            </a:r>
          </a:p>
        </p:txBody>
      </p:sp>
      <p:sp>
        <p:nvSpPr>
          <p:cNvPr id="3" name="Marcador de contenido 2">
            <a:extLst>
              <a:ext uri="{FF2B5EF4-FFF2-40B4-BE49-F238E27FC236}">
                <a16:creationId xmlns:a16="http://schemas.microsoft.com/office/drawing/2014/main" id="{0384289A-9347-41BE-8058-32599DE9748B}"/>
              </a:ext>
            </a:extLst>
          </p:cNvPr>
          <p:cNvSpPr>
            <a:spLocks noGrp="1"/>
          </p:cNvSpPr>
          <p:nvPr>
            <p:ph idx="1"/>
          </p:nvPr>
        </p:nvSpPr>
        <p:spPr>
          <a:xfrm>
            <a:off x="661183" y="1590262"/>
            <a:ext cx="10986866" cy="4982816"/>
          </a:xfrm>
        </p:spPr>
        <p:txBody>
          <a:bodyPr>
            <a:normAutofit/>
          </a:bodyPr>
          <a:lstStyle/>
          <a:p>
            <a:pPr marL="0" indent="0" algn="just">
              <a:buNone/>
            </a:pPr>
            <a:r>
              <a:rPr lang="es-MX" dirty="0">
                <a:latin typeface="Arial" panose="020B0604020202020204" pitchFamily="34" charset="0"/>
                <a:cs typeface="Arial" panose="020B0604020202020204" pitchFamily="34" charset="0"/>
              </a:rPr>
              <a:t>El derecho mercantil posee 2 tipos de criterio; </a:t>
            </a:r>
            <a:r>
              <a:rPr lang="es-MX" b="1" dirty="0">
                <a:latin typeface="Arial" panose="020B0604020202020204" pitchFamily="34" charset="0"/>
                <a:cs typeface="Arial" panose="020B0604020202020204" pitchFamily="34" charset="0"/>
              </a:rPr>
              <a:t>criterio objetivo</a:t>
            </a:r>
            <a:r>
              <a:rPr lang="es-MX" dirty="0">
                <a:latin typeface="Arial" panose="020B0604020202020204" pitchFamily="34" charset="0"/>
                <a:cs typeface="Arial" panose="020B0604020202020204" pitchFamily="34" charset="0"/>
              </a:rPr>
              <a:t> aquel que se refiere a los actos de comercio en sí y el </a:t>
            </a:r>
            <a:r>
              <a:rPr lang="es-MX" b="1" dirty="0">
                <a:latin typeface="Arial" panose="020B0604020202020204" pitchFamily="34" charset="0"/>
                <a:cs typeface="Arial" panose="020B0604020202020204" pitchFamily="34" charset="0"/>
              </a:rPr>
              <a:t>criterio subjetivo </a:t>
            </a:r>
            <a:r>
              <a:rPr lang="es-MX" dirty="0">
                <a:latin typeface="Arial" panose="020B0604020202020204" pitchFamily="34" charset="0"/>
                <a:cs typeface="Arial" panose="020B0604020202020204" pitchFamily="34" charset="0"/>
              </a:rPr>
              <a:t>es aquel que señala al individuo como comerciante.</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endParaRPr lang="es-MX" sz="1400" dirty="0">
              <a:latin typeface="Arial" panose="020B0604020202020204" pitchFamily="34" charset="0"/>
              <a:cs typeface="Arial" panose="020B0604020202020204" pitchFamily="34" charset="0"/>
            </a:endParaRPr>
          </a:p>
          <a:p>
            <a:pPr marL="0" indent="0" algn="just">
              <a:buNone/>
            </a:pPr>
            <a:r>
              <a:rPr lang="es-MX" sz="1400" dirty="0">
                <a:latin typeface="Arial" panose="020B0604020202020204" pitchFamily="34" charset="0"/>
                <a:cs typeface="Arial" panose="020B0604020202020204" pitchFamily="34" charset="0"/>
              </a:rPr>
              <a:t>Quintana, E (2005), Ciencia del derecho mercantil. Editorial Porrúa, México.</a:t>
            </a:r>
          </a:p>
          <a:p>
            <a:pPr marL="0" indent="0" algn="just">
              <a:buNone/>
            </a:pPr>
            <a:endParaRPr lang="es-MX" dirty="0">
              <a:latin typeface="Arial" panose="020B0604020202020204" pitchFamily="34" charset="0"/>
              <a:cs typeface="Arial" panose="020B0604020202020204" pitchFamily="34" charset="0"/>
            </a:endParaRPr>
          </a:p>
        </p:txBody>
      </p:sp>
      <p:pic>
        <p:nvPicPr>
          <p:cNvPr id="1026" name="Picture 2" descr="Resultado de imagen para actos de  comerciante">
            <a:extLst>
              <a:ext uri="{FF2B5EF4-FFF2-40B4-BE49-F238E27FC236}">
                <a16:creationId xmlns:a16="http://schemas.microsoft.com/office/drawing/2014/main" id="{3AB7DEDB-A83D-47F5-A6D8-060BAF2841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066" y="3330526"/>
            <a:ext cx="3231173" cy="19372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venta de garage">
            <a:extLst>
              <a:ext uri="{FF2B5EF4-FFF2-40B4-BE49-F238E27FC236}">
                <a16:creationId xmlns:a16="http://schemas.microsoft.com/office/drawing/2014/main" id="{55A80F71-F2ED-4E9B-B911-D33BAFFBBE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4573" y="3163277"/>
            <a:ext cx="3062361" cy="1937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008167"/>
      </p:ext>
    </p:extLst>
  </p:cSld>
  <p:clrMapOvr>
    <a:masterClrMapping/>
  </p:clrMapOvr>
</p:sld>
</file>

<file path=ppt/theme/theme1.xml><?xml version="1.0" encoding="utf-8"?>
<a:theme xmlns:a="http://schemas.openxmlformats.org/drawingml/2006/main" name="Plantilla con diseño abstracto melancólic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26713965_TF03460530" id="{21635475-6792-44A6-A8E3-1C7EF2148DF0}" vid="{F2F81E98-68FC-45E7-BC18-42DD6EFEAB4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Diapositivas con diseño abstracto melancólico</Template>
  <TotalTime>383</TotalTime>
  <Words>3237</Words>
  <Application>Microsoft Office PowerPoint</Application>
  <PresentationFormat>Panorámica</PresentationFormat>
  <Paragraphs>343</Paragraphs>
  <Slides>34</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Aharoni</vt:lpstr>
      <vt:lpstr>Arial</vt:lpstr>
      <vt:lpstr>Calibri</vt:lpstr>
      <vt:lpstr>Century Gothic</vt:lpstr>
      <vt:lpstr>Plantilla con diseño abstracto melancólico</vt:lpstr>
      <vt:lpstr>Presentación de PowerPoint</vt:lpstr>
      <vt:lpstr>Unidad de Aprendizaje:  Derecho Mercantil </vt:lpstr>
      <vt:lpstr>Justificación</vt:lpstr>
      <vt:lpstr>Propósito de la UA</vt:lpstr>
      <vt:lpstr>Objetivo</vt:lpstr>
      <vt:lpstr>Guion Explicativo e Índice</vt:lpstr>
      <vt:lpstr>Concepto de Derecho Mercantil</vt:lpstr>
      <vt:lpstr>Concepto de Derecho Mercantil</vt:lpstr>
      <vt:lpstr>Concepto de Derecho Mercantil</vt:lpstr>
      <vt:lpstr>Concepto de Derecho Mercantil</vt:lpstr>
      <vt:lpstr>Concepto de Derecho Mercantil</vt:lpstr>
      <vt:lpstr>Sujetos del Derecho Mercantil</vt:lpstr>
      <vt:lpstr>Sujetos del Derecho Mercantil</vt:lpstr>
      <vt:lpstr>Sujetos del Derecho Mercantil</vt:lpstr>
      <vt:lpstr>Sujetos del Derecho Mercantil</vt:lpstr>
      <vt:lpstr>Los Actos de Comercio, su concepto y clasificación doctrinaria y la del Código de Comercio</vt:lpstr>
      <vt:lpstr>Los Actos de Comercio, su concepto y clasificación doctrinaria y la del Código de Comercio</vt:lpstr>
      <vt:lpstr>Los Actos de Comercio, su concepto y clasificación doctrinaria y la del Código de Comercio</vt:lpstr>
      <vt:lpstr>Los Actos de Comercio, su concepto y clasificación doctrinaria y la del Código de Comercio</vt:lpstr>
      <vt:lpstr>Los Actos de Comercio, su concepto y clasificación doctrinaria y la del Código de Comercio</vt:lpstr>
      <vt:lpstr>Los Actos de Comercio, su concepto y clasificación doctrinaria y la del Código de Comercio</vt:lpstr>
      <vt:lpstr>Los Actos de Comercio, su concepto y clasificación doctrinaria y la del Código de Comercio</vt:lpstr>
      <vt:lpstr>Los Actos de Comercio, su concepto y clasificación doctrinaria y la del Código de Comercio</vt:lpstr>
      <vt:lpstr>La Negociación Mercantil, su concepto, elementos corpóreos e incorpóreos </vt:lpstr>
      <vt:lpstr>La Negociación Mercantil, su concepto, elementos corpóreos e incorpóreos </vt:lpstr>
      <vt:lpstr>La Propiedad Intelectual e Industrial</vt:lpstr>
      <vt:lpstr>La Propiedad Intelectual e Industrial</vt:lpstr>
      <vt:lpstr>La Propiedad Intelectual e Industrial</vt:lpstr>
      <vt:lpstr>La Propiedad Intelectual e Industrial</vt:lpstr>
      <vt:lpstr>La Propiedad Intelectual e Industrial</vt:lpstr>
      <vt:lpstr>La Propiedad Intelectual e Industrial</vt:lpstr>
      <vt:lpstr>La Propiedad Intelectual e Industrial</vt:lpstr>
      <vt:lpstr>La Propiedad Intelectual e Industrial</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del título</dc:title>
  <dc:creator>diego de jesus patiño gomez</dc:creator>
  <cp:lastModifiedBy>LENOVO</cp:lastModifiedBy>
  <cp:revision>64</cp:revision>
  <dcterms:created xsi:type="dcterms:W3CDTF">2019-09-18T19:11:13Z</dcterms:created>
  <dcterms:modified xsi:type="dcterms:W3CDTF">2019-09-30T03:40:29Z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74064600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