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73" r:id="rId1"/>
  </p:sldMasterIdLst>
  <p:sldIdLst>
    <p:sldId id="257" r:id="rId2"/>
    <p:sldId id="258" r:id="rId3"/>
    <p:sldId id="259" r:id="rId4"/>
    <p:sldId id="260" r:id="rId5"/>
    <p:sldId id="261" r:id="rId6"/>
    <p:sldId id="262" r:id="rId7"/>
    <p:sldId id="264" r:id="rId8"/>
    <p:sldId id="265" r:id="rId9"/>
    <p:sldId id="266" r:id="rId10"/>
    <p:sldId id="269" r:id="rId11"/>
    <p:sldId id="270" r:id="rId12"/>
    <p:sldId id="273" r:id="rId13"/>
    <p:sldId id="274" r:id="rId14"/>
    <p:sldId id="302" r:id="rId15"/>
    <p:sldId id="276" r:id="rId16"/>
    <p:sldId id="277" r:id="rId17"/>
    <p:sldId id="278" r:id="rId18"/>
    <p:sldId id="279" r:id="rId19"/>
    <p:sldId id="308" r:id="rId20"/>
    <p:sldId id="282" r:id="rId21"/>
    <p:sldId id="304" r:id="rId22"/>
    <p:sldId id="303" r:id="rId23"/>
    <p:sldId id="305" r:id="rId24"/>
    <p:sldId id="306" r:id="rId25"/>
    <p:sldId id="289" r:id="rId26"/>
    <p:sldId id="307" r:id="rId27"/>
    <p:sldId id="292" r:id="rId28"/>
    <p:sldId id="293" r:id="rId29"/>
    <p:sldId id="296" r:id="rId30"/>
    <p:sldId id="295" r:id="rId31"/>
    <p:sldId id="297" r:id="rId32"/>
    <p:sldId id="298" r:id="rId33"/>
    <p:sldId id="299" r:id="rId34"/>
    <p:sldId id="300" r:id="rId35"/>
    <p:sldId id="422" r:id="rId3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ENOVO" initials="L" lastIdx="1" clrIdx="0">
    <p:extLst>
      <p:ext uri="{19B8F6BF-5375-455C-9EA6-DF929625EA0E}">
        <p15:presenceInfo xmlns:p15="http://schemas.microsoft.com/office/powerpoint/2012/main" userId="LENOVO"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8799B23B-EC83-4686-B30A-512413B5E67A}" styleName="Estilo claro 3 - Acento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3B4B98B0-60AC-42C2-AFA5-B58CD77FA1E5}" styleName="Estilo claro 1 - Acento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D7B26C5-4107-4FEC-AEDC-1716B250A1EF}" styleName="Estilo claro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8EC20E35-A176-4012-BC5E-935CFFF8708E}" styleName="Estilo medio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412" autoAdjust="0"/>
    <p:restoredTop sz="94660"/>
  </p:normalViewPr>
  <p:slideViewPr>
    <p:cSldViewPr snapToGrid="0">
      <p:cViewPr varScale="1">
        <p:scale>
          <a:sx n="67" d="100"/>
          <a:sy n="67" d="100"/>
        </p:scale>
        <p:origin x="882"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73233F21-CCDE-4330-A424-4BA754B7C8B2}" type="datetimeFigureOut">
              <a:rPr lang="es-MX" smtClean="0"/>
              <a:t>30/09/2019</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E4F45337-1D1D-4F08-BF37-9EC584C5FDEA}" type="slidenum">
              <a:rPr lang="es-MX" smtClean="0"/>
              <a:t>‹Nº›</a:t>
            </a:fld>
            <a:endParaRPr lang="es-MX" dirty="0"/>
          </a:p>
        </p:txBody>
      </p:sp>
    </p:spTree>
    <p:extLst>
      <p:ext uri="{BB962C8B-B14F-4D97-AF65-F5344CB8AC3E}">
        <p14:creationId xmlns:p14="http://schemas.microsoft.com/office/powerpoint/2010/main" val="21751217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73233F21-CCDE-4330-A424-4BA754B7C8B2}" type="datetimeFigureOut">
              <a:rPr lang="es-MX" smtClean="0"/>
              <a:t>30/09/2019</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E4F45337-1D1D-4F08-BF37-9EC584C5FDEA}" type="slidenum">
              <a:rPr lang="es-MX" smtClean="0"/>
              <a:t>‹Nº›</a:t>
            </a:fld>
            <a:endParaRPr lang="es-MX" dirty="0"/>
          </a:p>
        </p:txBody>
      </p:sp>
    </p:spTree>
    <p:extLst>
      <p:ext uri="{BB962C8B-B14F-4D97-AF65-F5344CB8AC3E}">
        <p14:creationId xmlns:p14="http://schemas.microsoft.com/office/powerpoint/2010/main" val="32515322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los estilos de texto del patrón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73233F21-CCDE-4330-A424-4BA754B7C8B2}" type="datetimeFigureOut">
              <a:rPr lang="es-MX" smtClean="0"/>
              <a:t>30/09/2019</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E4F45337-1D1D-4F08-BF37-9EC584C5FDEA}" type="slidenum">
              <a:rPr lang="es-MX" smtClean="0"/>
              <a:t>‹Nº›</a:t>
            </a:fld>
            <a:endParaRPr lang="es-MX"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199992415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73233F21-CCDE-4330-A424-4BA754B7C8B2}" type="datetimeFigureOut">
              <a:rPr lang="es-MX" smtClean="0"/>
              <a:t>30/09/2019</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E4F45337-1D1D-4F08-BF37-9EC584C5FDEA}" type="slidenum">
              <a:rPr lang="es-MX" smtClean="0"/>
              <a:t>‹Nº›</a:t>
            </a:fld>
            <a:endParaRPr lang="es-MX" dirty="0"/>
          </a:p>
        </p:txBody>
      </p:sp>
    </p:spTree>
    <p:extLst>
      <p:ext uri="{BB962C8B-B14F-4D97-AF65-F5344CB8AC3E}">
        <p14:creationId xmlns:p14="http://schemas.microsoft.com/office/powerpoint/2010/main" val="31213702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los estilos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73233F21-CCDE-4330-A424-4BA754B7C8B2}" type="datetimeFigureOut">
              <a:rPr lang="es-MX" smtClean="0"/>
              <a:t>30/09/2019</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E4F45337-1D1D-4F08-BF37-9EC584C5FDEA}" type="slidenum">
              <a:rPr lang="es-MX" smtClean="0"/>
              <a:t>‹Nº›</a:t>
            </a:fld>
            <a:endParaRPr lang="es-MX"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84056338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los estilos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73233F21-CCDE-4330-A424-4BA754B7C8B2}" type="datetimeFigureOut">
              <a:rPr lang="es-MX" smtClean="0"/>
              <a:t>30/09/2019</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E4F45337-1D1D-4F08-BF37-9EC584C5FDEA}" type="slidenum">
              <a:rPr lang="es-MX" smtClean="0"/>
              <a:t>‹Nº›</a:t>
            </a:fld>
            <a:endParaRPr lang="es-MX" dirty="0"/>
          </a:p>
        </p:txBody>
      </p:sp>
    </p:spTree>
    <p:extLst>
      <p:ext uri="{BB962C8B-B14F-4D97-AF65-F5344CB8AC3E}">
        <p14:creationId xmlns:p14="http://schemas.microsoft.com/office/powerpoint/2010/main" val="199687244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73233F21-CCDE-4330-A424-4BA754B7C8B2}" type="datetimeFigureOut">
              <a:rPr lang="es-MX" smtClean="0"/>
              <a:t>30/09/2019</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E4F45337-1D1D-4F08-BF37-9EC584C5FDEA}" type="slidenum">
              <a:rPr lang="es-MX" smtClean="0"/>
              <a:t>‹Nº›</a:t>
            </a:fld>
            <a:endParaRPr lang="es-MX" dirty="0"/>
          </a:p>
        </p:txBody>
      </p:sp>
    </p:spTree>
    <p:extLst>
      <p:ext uri="{BB962C8B-B14F-4D97-AF65-F5344CB8AC3E}">
        <p14:creationId xmlns:p14="http://schemas.microsoft.com/office/powerpoint/2010/main" val="146778910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73233F21-CCDE-4330-A424-4BA754B7C8B2}" type="datetimeFigureOut">
              <a:rPr lang="es-MX" smtClean="0"/>
              <a:t>30/09/2019</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E4F45337-1D1D-4F08-BF37-9EC584C5FDEA}" type="slidenum">
              <a:rPr lang="es-MX" smtClean="0"/>
              <a:t>‹Nº›</a:t>
            </a:fld>
            <a:endParaRPr lang="es-MX" dirty="0"/>
          </a:p>
        </p:txBody>
      </p:sp>
    </p:spTree>
    <p:extLst>
      <p:ext uri="{BB962C8B-B14F-4D97-AF65-F5344CB8AC3E}">
        <p14:creationId xmlns:p14="http://schemas.microsoft.com/office/powerpoint/2010/main" val="108732394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cSld name="1_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73233F21-CCDE-4330-A424-4BA754B7C8B2}" type="datetimeFigureOut">
              <a:rPr lang="es-MX" smtClean="0"/>
              <a:t>30/09/2019</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E4F45337-1D1D-4F08-BF37-9EC584C5FDEA}" type="slidenum">
              <a:rPr lang="es-MX" smtClean="0"/>
              <a:t>‹Nº›</a:t>
            </a:fld>
            <a:endParaRPr lang="es-MX" dirty="0"/>
          </a:p>
        </p:txBody>
      </p:sp>
    </p:spTree>
    <p:extLst>
      <p:ext uri="{BB962C8B-B14F-4D97-AF65-F5344CB8AC3E}">
        <p14:creationId xmlns:p14="http://schemas.microsoft.com/office/powerpoint/2010/main" val="27537829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73233F21-CCDE-4330-A424-4BA754B7C8B2}" type="datetimeFigureOut">
              <a:rPr lang="es-MX" smtClean="0"/>
              <a:t>30/09/2019</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E4F45337-1D1D-4F08-BF37-9EC584C5FDEA}" type="slidenum">
              <a:rPr lang="es-MX" smtClean="0"/>
              <a:t>‹Nº›</a:t>
            </a:fld>
            <a:endParaRPr lang="es-MX" dirty="0"/>
          </a:p>
        </p:txBody>
      </p:sp>
    </p:spTree>
    <p:extLst>
      <p:ext uri="{BB962C8B-B14F-4D97-AF65-F5344CB8AC3E}">
        <p14:creationId xmlns:p14="http://schemas.microsoft.com/office/powerpoint/2010/main" val="8996051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73233F21-CCDE-4330-A424-4BA754B7C8B2}" type="datetimeFigureOut">
              <a:rPr lang="es-MX" smtClean="0"/>
              <a:t>30/09/2019</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E4F45337-1D1D-4F08-BF37-9EC584C5FDEA}" type="slidenum">
              <a:rPr lang="es-MX" smtClean="0"/>
              <a:t>‹Nº›</a:t>
            </a:fld>
            <a:endParaRPr lang="es-MX" dirty="0"/>
          </a:p>
        </p:txBody>
      </p:sp>
    </p:spTree>
    <p:extLst>
      <p:ext uri="{BB962C8B-B14F-4D97-AF65-F5344CB8AC3E}">
        <p14:creationId xmlns:p14="http://schemas.microsoft.com/office/powerpoint/2010/main" val="15357953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73233F21-CCDE-4330-A424-4BA754B7C8B2}" type="datetimeFigureOut">
              <a:rPr lang="es-MX" smtClean="0"/>
              <a:t>30/09/2019</a:t>
            </a:fld>
            <a:endParaRPr lang="es-MX" dirty="0"/>
          </a:p>
        </p:txBody>
      </p:sp>
      <p:sp>
        <p:nvSpPr>
          <p:cNvPr id="6" name="Footer Placeholder 5"/>
          <p:cNvSpPr>
            <a:spLocks noGrp="1"/>
          </p:cNvSpPr>
          <p:nvPr>
            <p:ph type="ftr" sz="quarter" idx="11"/>
          </p:nvPr>
        </p:nvSpPr>
        <p:spPr/>
        <p:txBody>
          <a:bodyPr/>
          <a:lstStyle/>
          <a:p>
            <a:endParaRPr lang="es-MX" dirty="0"/>
          </a:p>
        </p:txBody>
      </p:sp>
      <p:sp>
        <p:nvSpPr>
          <p:cNvPr id="7" name="Slide Number Placeholder 6"/>
          <p:cNvSpPr>
            <a:spLocks noGrp="1"/>
          </p:cNvSpPr>
          <p:nvPr>
            <p:ph type="sldNum" sz="quarter" idx="12"/>
          </p:nvPr>
        </p:nvSpPr>
        <p:spPr/>
        <p:txBody>
          <a:bodyPr/>
          <a:lstStyle/>
          <a:p>
            <a:fld id="{E4F45337-1D1D-4F08-BF37-9EC584C5FDEA}" type="slidenum">
              <a:rPr lang="es-MX" smtClean="0"/>
              <a:t>‹Nº›</a:t>
            </a:fld>
            <a:endParaRPr lang="es-MX" dirty="0"/>
          </a:p>
        </p:txBody>
      </p:sp>
    </p:spTree>
    <p:extLst>
      <p:ext uri="{BB962C8B-B14F-4D97-AF65-F5344CB8AC3E}">
        <p14:creationId xmlns:p14="http://schemas.microsoft.com/office/powerpoint/2010/main" val="10217261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73233F21-CCDE-4330-A424-4BA754B7C8B2}" type="datetimeFigureOut">
              <a:rPr lang="es-MX" smtClean="0"/>
              <a:t>30/09/2019</a:t>
            </a:fld>
            <a:endParaRPr lang="es-MX" dirty="0"/>
          </a:p>
        </p:txBody>
      </p:sp>
      <p:sp>
        <p:nvSpPr>
          <p:cNvPr id="8" name="Footer Placeholder 7"/>
          <p:cNvSpPr>
            <a:spLocks noGrp="1"/>
          </p:cNvSpPr>
          <p:nvPr>
            <p:ph type="ftr" sz="quarter" idx="11"/>
          </p:nvPr>
        </p:nvSpPr>
        <p:spPr/>
        <p:txBody>
          <a:bodyPr/>
          <a:lstStyle/>
          <a:p>
            <a:endParaRPr lang="es-MX" dirty="0"/>
          </a:p>
        </p:txBody>
      </p:sp>
      <p:sp>
        <p:nvSpPr>
          <p:cNvPr id="9" name="Slide Number Placeholder 8"/>
          <p:cNvSpPr>
            <a:spLocks noGrp="1"/>
          </p:cNvSpPr>
          <p:nvPr>
            <p:ph type="sldNum" sz="quarter" idx="12"/>
          </p:nvPr>
        </p:nvSpPr>
        <p:spPr/>
        <p:txBody>
          <a:bodyPr/>
          <a:lstStyle/>
          <a:p>
            <a:fld id="{E4F45337-1D1D-4F08-BF37-9EC584C5FDEA}" type="slidenum">
              <a:rPr lang="es-MX" smtClean="0"/>
              <a:t>‹Nº›</a:t>
            </a:fld>
            <a:endParaRPr lang="es-MX" dirty="0"/>
          </a:p>
        </p:txBody>
      </p:sp>
    </p:spTree>
    <p:extLst>
      <p:ext uri="{BB962C8B-B14F-4D97-AF65-F5344CB8AC3E}">
        <p14:creationId xmlns:p14="http://schemas.microsoft.com/office/powerpoint/2010/main" val="22318273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73233F21-CCDE-4330-A424-4BA754B7C8B2}" type="datetimeFigureOut">
              <a:rPr lang="es-MX" smtClean="0"/>
              <a:t>30/09/2019</a:t>
            </a:fld>
            <a:endParaRPr lang="es-MX" dirty="0"/>
          </a:p>
        </p:txBody>
      </p:sp>
      <p:sp>
        <p:nvSpPr>
          <p:cNvPr id="4" name="Footer Placeholder 3"/>
          <p:cNvSpPr>
            <a:spLocks noGrp="1"/>
          </p:cNvSpPr>
          <p:nvPr>
            <p:ph type="ftr" sz="quarter" idx="11"/>
          </p:nvPr>
        </p:nvSpPr>
        <p:spPr/>
        <p:txBody>
          <a:bodyPr/>
          <a:lstStyle/>
          <a:p>
            <a:endParaRPr lang="es-MX" dirty="0"/>
          </a:p>
        </p:txBody>
      </p:sp>
      <p:sp>
        <p:nvSpPr>
          <p:cNvPr id="5" name="Slide Number Placeholder 4"/>
          <p:cNvSpPr>
            <a:spLocks noGrp="1"/>
          </p:cNvSpPr>
          <p:nvPr>
            <p:ph type="sldNum" sz="quarter" idx="12"/>
          </p:nvPr>
        </p:nvSpPr>
        <p:spPr/>
        <p:txBody>
          <a:bodyPr/>
          <a:lstStyle/>
          <a:p>
            <a:fld id="{E4F45337-1D1D-4F08-BF37-9EC584C5FDEA}" type="slidenum">
              <a:rPr lang="es-MX" smtClean="0"/>
              <a:t>‹Nº›</a:t>
            </a:fld>
            <a:endParaRPr lang="es-MX" dirty="0"/>
          </a:p>
        </p:txBody>
      </p:sp>
    </p:spTree>
    <p:extLst>
      <p:ext uri="{BB962C8B-B14F-4D97-AF65-F5344CB8AC3E}">
        <p14:creationId xmlns:p14="http://schemas.microsoft.com/office/powerpoint/2010/main" val="36921355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3233F21-CCDE-4330-A424-4BA754B7C8B2}" type="datetimeFigureOut">
              <a:rPr lang="es-MX" smtClean="0"/>
              <a:t>30/09/2019</a:t>
            </a:fld>
            <a:endParaRPr lang="es-MX" dirty="0"/>
          </a:p>
        </p:txBody>
      </p:sp>
      <p:sp>
        <p:nvSpPr>
          <p:cNvPr id="3" name="Footer Placeholder 2"/>
          <p:cNvSpPr>
            <a:spLocks noGrp="1"/>
          </p:cNvSpPr>
          <p:nvPr>
            <p:ph type="ftr" sz="quarter" idx="11"/>
          </p:nvPr>
        </p:nvSpPr>
        <p:spPr/>
        <p:txBody>
          <a:bodyPr/>
          <a:lstStyle/>
          <a:p>
            <a:endParaRPr lang="es-MX" dirty="0"/>
          </a:p>
        </p:txBody>
      </p:sp>
      <p:sp>
        <p:nvSpPr>
          <p:cNvPr id="4" name="Slide Number Placeholder 3"/>
          <p:cNvSpPr>
            <a:spLocks noGrp="1"/>
          </p:cNvSpPr>
          <p:nvPr>
            <p:ph type="sldNum" sz="quarter" idx="12"/>
          </p:nvPr>
        </p:nvSpPr>
        <p:spPr/>
        <p:txBody>
          <a:bodyPr/>
          <a:lstStyle/>
          <a:p>
            <a:fld id="{E4F45337-1D1D-4F08-BF37-9EC584C5FDEA}" type="slidenum">
              <a:rPr lang="es-MX" smtClean="0"/>
              <a:t>‹Nº›</a:t>
            </a:fld>
            <a:endParaRPr lang="es-MX" dirty="0"/>
          </a:p>
        </p:txBody>
      </p:sp>
    </p:spTree>
    <p:extLst>
      <p:ext uri="{BB962C8B-B14F-4D97-AF65-F5344CB8AC3E}">
        <p14:creationId xmlns:p14="http://schemas.microsoft.com/office/powerpoint/2010/main" val="13851769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73233F21-CCDE-4330-A424-4BA754B7C8B2}" type="datetimeFigureOut">
              <a:rPr lang="es-MX" smtClean="0"/>
              <a:t>30/09/2019</a:t>
            </a:fld>
            <a:endParaRPr lang="es-MX" dirty="0"/>
          </a:p>
        </p:txBody>
      </p:sp>
      <p:sp>
        <p:nvSpPr>
          <p:cNvPr id="6" name="Footer Placeholder 5"/>
          <p:cNvSpPr>
            <a:spLocks noGrp="1"/>
          </p:cNvSpPr>
          <p:nvPr>
            <p:ph type="ftr" sz="quarter" idx="11"/>
          </p:nvPr>
        </p:nvSpPr>
        <p:spPr/>
        <p:txBody>
          <a:bodyPr/>
          <a:lstStyle/>
          <a:p>
            <a:endParaRPr lang="es-MX" dirty="0"/>
          </a:p>
        </p:txBody>
      </p:sp>
      <p:sp>
        <p:nvSpPr>
          <p:cNvPr id="7" name="Slide Number Placeholder 6"/>
          <p:cNvSpPr>
            <a:spLocks noGrp="1"/>
          </p:cNvSpPr>
          <p:nvPr>
            <p:ph type="sldNum" sz="quarter" idx="12"/>
          </p:nvPr>
        </p:nvSpPr>
        <p:spPr/>
        <p:txBody>
          <a:bodyPr/>
          <a:lstStyle/>
          <a:p>
            <a:fld id="{E4F45337-1D1D-4F08-BF37-9EC584C5FDEA}" type="slidenum">
              <a:rPr lang="es-MX" smtClean="0"/>
              <a:t>‹Nº›</a:t>
            </a:fld>
            <a:endParaRPr lang="es-MX" dirty="0"/>
          </a:p>
        </p:txBody>
      </p:sp>
    </p:spTree>
    <p:extLst>
      <p:ext uri="{BB962C8B-B14F-4D97-AF65-F5344CB8AC3E}">
        <p14:creationId xmlns:p14="http://schemas.microsoft.com/office/powerpoint/2010/main" val="6731445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73233F21-CCDE-4330-A424-4BA754B7C8B2}" type="datetimeFigureOut">
              <a:rPr lang="es-MX" smtClean="0"/>
              <a:t>30/09/2019</a:t>
            </a:fld>
            <a:endParaRPr lang="es-MX" dirty="0"/>
          </a:p>
        </p:txBody>
      </p:sp>
      <p:sp>
        <p:nvSpPr>
          <p:cNvPr id="6" name="Footer Placeholder 5"/>
          <p:cNvSpPr>
            <a:spLocks noGrp="1"/>
          </p:cNvSpPr>
          <p:nvPr>
            <p:ph type="ftr" sz="quarter" idx="11"/>
          </p:nvPr>
        </p:nvSpPr>
        <p:spPr/>
        <p:txBody>
          <a:bodyPr/>
          <a:lstStyle/>
          <a:p>
            <a:endParaRPr lang="es-MX" dirty="0"/>
          </a:p>
        </p:txBody>
      </p:sp>
      <p:sp>
        <p:nvSpPr>
          <p:cNvPr id="7" name="Slide Number Placeholder 6"/>
          <p:cNvSpPr>
            <a:spLocks noGrp="1"/>
          </p:cNvSpPr>
          <p:nvPr>
            <p:ph type="sldNum" sz="quarter" idx="12"/>
          </p:nvPr>
        </p:nvSpPr>
        <p:spPr/>
        <p:txBody>
          <a:bodyPr/>
          <a:lstStyle/>
          <a:p>
            <a:fld id="{E4F45337-1D1D-4F08-BF37-9EC584C5FDEA}" type="slidenum">
              <a:rPr lang="es-MX" smtClean="0"/>
              <a:t>‹Nº›</a:t>
            </a:fld>
            <a:endParaRPr lang="es-MX" dirty="0"/>
          </a:p>
        </p:txBody>
      </p:sp>
    </p:spTree>
    <p:extLst>
      <p:ext uri="{BB962C8B-B14F-4D97-AF65-F5344CB8AC3E}">
        <p14:creationId xmlns:p14="http://schemas.microsoft.com/office/powerpoint/2010/main" val="20525328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73233F21-CCDE-4330-A424-4BA754B7C8B2}" type="datetimeFigureOut">
              <a:rPr lang="es-MX" smtClean="0"/>
              <a:t>30/09/2019</a:t>
            </a:fld>
            <a:endParaRPr lang="es-MX"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s-MX"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E4F45337-1D1D-4F08-BF37-9EC584C5FDEA}" type="slidenum">
              <a:rPr lang="es-MX" smtClean="0"/>
              <a:t>‹Nº›</a:t>
            </a:fld>
            <a:endParaRPr lang="es-MX" dirty="0"/>
          </a:p>
        </p:txBody>
      </p:sp>
    </p:spTree>
    <p:extLst>
      <p:ext uri="{BB962C8B-B14F-4D97-AF65-F5344CB8AC3E}">
        <p14:creationId xmlns:p14="http://schemas.microsoft.com/office/powerpoint/2010/main" val="2624820307"/>
      </p:ext>
    </p:extLst>
  </p:cSld>
  <p:clrMap bg1="lt1" tx1="dk1" bg2="lt2" tx2="dk2" accent1="accent1" accent2="accent2" accent3="accent3" accent4="accent4" accent5="accent5" accent6="accent6" hlink="hlink" folHlink="folHlink"/>
  <p:sldLayoutIdLst>
    <p:sldLayoutId id="2147484074" r:id="rId1"/>
    <p:sldLayoutId id="2147484075" r:id="rId2"/>
    <p:sldLayoutId id="2147484076" r:id="rId3"/>
    <p:sldLayoutId id="2147484077" r:id="rId4"/>
    <p:sldLayoutId id="2147484078" r:id="rId5"/>
    <p:sldLayoutId id="2147484079" r:id="rId6"/>
    <p:sldLayoutId id="2147484080" r:id="rId7"/>
    <p:sldLayoutId id="2147484081" r:id="rId8"/>
    <p:sldLayoutId id="2147484082" r:id="rId9"/>
    <p:sldLayoutId id="2147484083" r:id="rId10"/>
    <p:sldLayoutId id="2147484084" r:id="rId11"/>
    <p:sldLayoutId id="2147484085" r:id="rId12"/>
    <p:sldLayoutId id="2147484086" r:id="rId13"/>
    <p:sldLayoutId id="2147484087" r:id="rId14"/>
    <p:sldLayoutId id="2147484088" r:id="rId15"/>
    <p:sldLayoutId id="2147484089" r:id="rId16"/>
    <p:sldLayoutId id="2147484090" r:id="rId17"/>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7.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7.xml"/></Relationships>
</file>

<file path=ppt/slides/_rels/slide2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7.xml"/></Relationships>
</file>

<file path=ppt/slides/_rels/slide2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7.xml"/></Relationships>
</file>

<file path=ppt/slides/_rels/slide3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7.xml"/></Relationships>
</file>

<file path=ppt/slides/_rels/slide3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7.xml"/></Relationships>
</file>

<file path=ppt/slides/_rels/slide3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7.xml"/></Relationships>
</file>

<file path=ppt/slides/_rels/slide3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84000"/>
                <a:shade val="100000"/>
                <a:hueMod val="92000"/>
                <a:satMod val="180000"/>
                <a:lumMod val="114000"/>
              </a:schemeClr>
            </a:gs>
            <a:gs pos="100000">
              <a:schemeClr val="bg2">
                <a:shade val="92000"/>
                <a:satMod val="170000"/>
                <a:lumMod val="96000"/>
              </a:schemeClr>
            </a:gs>
          </a:gsLst>
          <a:lin ang="5400000" scaled="0"/>
        </a:gradFill>
        <a:effectLst/>
      </p:bgPr>
    </p:bg>
    <p:spTree>
      <p:nvGrpSpPr>
        <p:cNvPr id="1" name=""/>
        <p:cNvGrpSpPr/>
        <p:nvPr/>
      </p:nvGrpSpPr>
      <p:grpSpPr>
        <a:xfrm>
          <a:off x="0" y="0"/>
          <a:ext cx="0" cy="0"/>
          <a:chOff x="0" y="0"/>
          <a:chExt cx="0" cy="0"/>
        </a:xfrm>
      </p:grpSpPr>
      <p:graphicFrame>
        <p:nvGraphicFramePr>
          <p:cNvPr id="4" name="Marcador de contenido 3">
            <a:extLst>
              <a:ext uri="{FF2B5EF4-FFF2-40B4-BE49-F238E27FC236}">
                <a16:creationId xmlns:a16="http://schemas.microsoft.com/office/drawing/2014/main" id="{DB8D2789-A733-4048-B4C5-974143382102}"/>
              </a:ext>
            </a:extLst>
          </p:cNvPr>
          <p:cNvGraphicFramePr>
            <a:graphicFrameLocks noGrp="1"/>
          </p:cNvGraphicFramePr>
          <p:nvPr>
            <p:ph sz="quarter" idx="13"/>
            <p:extLst>
              <p:ext uri="{D42A27DB-BD31-4B8C-83A1-F6EECF244321}">
                <p14:modId xmlns:p14="http://schemas.microsoft.com/office/powerpoint/2010/main" val="2982002848"/>
              </p:ext>
            </p:extLst>
          </p:nvPr>
        </p:nvGraphicFramePr>
        <p:xfrm>
          <a:off x="530086" y="1126434"/>
          <a:ext cx="11184835" cy="5098882"/>
        </p:xfrm>
        <a:graphic>
          <a:graphicData uri="http://schemas.openxmlformats.org/drawingml/2006/table">
            <a:tbl>
              <a:tblPr firstRow="1" bandRow="1">
                <a:tableStyleId>{9D7B26C5-4107-4FEC-AEDC-1716B250A1EF}</a:tableStyleId>
              </a:tblPr>
              <a:tblGrid>
                <a:gridCol w="716007">
                  <a:extLst>
                    <a:ext uri="{9D8B030D-6E8A-4147-A177-3AD203B41FA5}">
                      <a16:colId xmlns:a16="http://schemas.microsoft.com/office/drawing/2014/main" val="1655788310"/>
                    </a:ext>
                  </a:extLst>
                </a:gridCol>
                <a:gridCol w="1038758">
                  <a:extLst>
                    <a:ext uri="{9D8B030D-6E8A-4147-A177-3AD203B41FA5}">
                      <a16:colId xmlns:a16="http://schemas.microsoft.com/office/drawing/2014/main" val="1698403279"/>
                    </a:ext>
                  </a:extLst>
                </a:gridCol>
                <a:gridCol w="1240910">
                  <a:extLst>
                    <a:ext uri="{9D8B030D-6E8A-4147-A177-3AD203B41FA5}">
                      <a16:colId xmlns:a16="http://schemas.microsoft.com/office/drawing/2014/main" val="601793845"/>
                    </a:ext>
                  </a:extLst>
                </a:gridCol>
                <a:gridCol w="1153216">
                  <a:extLst>
                    <a:ext uri="{9D8B030D-6E8A-4147-A177-3AD203B41FA5}">
                      <a16:colId xmlns:a16="http://schemas.microsoft.com/office/drawing/2014/main" val="4259211167"/>
                    </a:ext>
                  </a:extLst>
                </a:gridCol>
                <a:gridCol w="909474">
                  <a:extLst>
                    <a:ext uri="{9D8B030D-6E8A-4147-A177-3AD203B41FA5}">
                      <a16:colId xmlns:a16="http://schemas.microsoft.com/office/drawing/2014/main" val="2087792245"/>
                    </a:ext>
                  </a:extLst>
                </a:gridCol>
                <a:gridCol w="852106">
                  <a:extLst>
                    <a:ext uri="{9D8B030D-6E8A-4147-A177-3AD203B41FA5}">
                      <a16:colId xmlns:a16="http://schemas.microsoft.com/office/drawing/2014/main" val="4114613646"/>
                    </a:ext>
                  </a:extLst>
                </a:gridCol>
                <a:gridCol w="2531165">
                  <a:extLst>
                    <a:ext uri="{9D8B030D-6E8A-4147-A177-3AD203B41FA5}">
                      <a16:colId xmlns:a16="http://schemas.microsoft.com/office/drawing/2014/main" val="1106085754"/>
                    </a:ext>
                  </a:extLst>
                </a:gridCol>
                <a:gridCol w="1537252">
                  <a:extLst>
                    <a:ext uri="{9D8B030D-6E8A-4147-A177-3AD203B41FA5}">
                      <a16:colId xmlns:a16="http://schemas.microsoft.com/office/drawing/2014/main" val="834094948"/>
                    </a:ext>
                  </a:extLst>
                </a:gridCol>
                <a:gridCol w="1205947">
                  <a:extLst>
                    <a:ext uri="{9D8B030D-6E8A-4147-A177-3AD203B41FA5}">
                      <a16:colId xmlns:a16="http://schemas.microsoft.com/office/drawing/2014/main" val="3350429613"/>
                    </a:ext>
                  </a:extLst>
                </a:gridCol>
              </a:tblGrid>
              <a:tr h="371061">
                <a:tc gridSpan="9">
                  <a:txBody>
                    <a:bodyPr/>
                    <a:lstStyle/>
                    <a:p>
                      <a:pPr algn="ctr">
                        <a:lnSpc>
                          <a:spcPct val="107000"/>
                        </a:lnSpc>
                        <a:spcAft>
                          <a:spcPts val="800"/>
                        </a:spcAft>
                      </a:pPr>
                      <a:r>
                        <a:rPr lang="es-MX" sz="1800" dirty="0">
                          <a:effectLst/>
                          <a:latin typeface="Arial" panose="020B0604020202020204" pitchFamily="34" charset="0"/>
                          <a:cs typeface="Arial" panose="020B0604020202020204" pitchFamily="34" charset="0"/>
                        </a:rPr>
                        <a:t>ACETATOS DE DERECHO MERCANTIL</a:t>
                      </a:r>
                      <a:endParaRPr lang="es-MX" sz="1800" dirty="0">
                        <a:solidFill>
                          <a:srgbClr val="2F5496"/>
                        </a:solidFill>
                        <a:effectLst/>
                        <a:latin typeface="Arial" panose="020B0604020202020204" pitchFamily="34" charset="0"/>
                        <a:ea typeface="Calibri" panose="020F0502020204030204" pitchFamily="34" charset="0"/>
                        <a:cs typeface="Arial" panose="020B0604020202020204" pitchFamily="34" charset="0"/>
                      </a:endParaRPr>
                    </a:p>
                  </a:txBody>
                  <a:tcPr marL="48970" marR="48970" marT="0" marB="0"/>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extLst>
                  <a:ext uri="{0D108BD9-81ED-4DB2-BD59-A6C34878D82A}">
                    <a16:rowId xmlns:a16="http://schemas.microsoft.com/office/drawing/2014/main" val="2360151987"/>
                  </a:ext>
                </a:extLst>
              </a:tr>
              <a:tr h="439812">
                <a:tc gridSpan="9">
                  <a:txBody>
                    <a:bodyPr/>
                    <a:lstStyle/>
                    <a:p>
                      <a:pPr>
                        <a:lnSpc>
                          <a:spcPct val="107000"/>
                        </a:lnSpc>
                        <a:spcAft>
                          <a:spcPts val="800"/>
                        </a:spcAft>
                      </a:pPr>
                      <a:r>
                        <a:rPr lang="es-MX" sz="1600" dirty="0">
                          <a:effectLst/>
                          <a:latin typeface="Arial" panose="020B0604020202020204" pitchFamily="34" charset="0"/>
                          <a:cs typeface="Arial" panose="020B0604020202020204" pitchFamily="34" charset="0"/>
                        </a:rPr>
                        <a:t>ESPACIO ACADÉMICO: Facultad de Contaduría y Administración</a:t>
                      </a:r>
                      <a:endParaRPr lang="es-MX" sz="1600" dirty="0">
                        <a:solidFill>
                          <a:srgbClr val="2F5496"/>
                        </a:solidFill>
                        <a:effectLst/>
                        <a:latin typeface="Arial" panose="020B0604020202020204" pitchFamily="34" charset="0"/>
                        <a:ea typeface="Calibri" panose="020F0502020204030204" pitchFamily="34" charset="0"/>
                        <a:cs typeface="Arial" panose="020B0604020202020204" pitchFamily="34" charset="0"/>
                      </a:endParaRPr>
                    </a:p>
                  </a:txBody>
                  <a:tcPr marL="48970" marR="48970" marT="0" marB="0"/>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extLst>
                  <a:ext uri="{0D108BD9-81ED-4DB2-BD59-A6C34878D82A}">
                    <a16:rowId xmlns:a16="http://schemas.microsoft.com/office/drawing/2014/main" val="2360106896"/>
                  </a:ext>
                </a:extLst>
              </a:tr>
              <a:tr h="792641">
                <a:tc gridSpan="6">
                  <a:txBody>
                    <a:bodyPr/>
                    <a:lstStyle/>
                    <a:p>
                      <a:pPr>
                        <a:lnSpc>
                          <a:spcPct val="107000"/>
                        </a:lnSpc>
                        <a:spcAft>
                          <a:spcPts val="800"/>
                        </a:spcAft>
                      </a:pPr>
                      <a:r>
                        <a:rPr lang="es-MX" sz="1600" dirty="0">
                          <a:effectLst/>
                          <a:latin typeface="Arial" panose="020B0604020202020204" pitchFamily="34" charset="0"/>
                          <a:cs typeface="Arial" panose="020B0604020202020204" pitchFamily="34" charset="0"/>
                        </a:rPr>
                        <a:t>Programa educativo: Licenciatura en Administración, 2018</a:t>
                      </a:r>
                    </a:p>
                    <a:p>
                      <a:pPr>
                        <a:lnSpc>
                          <a:spcPct val="107000"/>
                        </a:lnSpc>
                        <a:spcAft>
                          <a:spcPts val="800"/>
                        </a:spcAft>
                      </a:pPr>
                      <a:r>
                        <a:rPr lang="es-MX" sz="1600" dirty="0">
                          <a:effectLst/>
                          <a:latin typeface="Arial" panose="020B0604020202020204" pitchFamily="34" charset="0"/>
                          <a:cs typeface="Arial" panose="020B0604020202020204" pitchFamily="34" charset="0"/>
                        </a:rPr>
                        <a:t>Plan de estudios: Reestructuración 2018</a:t>
                      </a:r>
                      <a:endParaRPr lang="es-MX" sz="1600" dirty="0">
                        <a:solidFill>
                          <a:srgbClr val="2F5496"/>
                        </a:solidFill>
                        <a:effectLst/>
                        <a:latin typeface="Arial" panose="020B0604020202020204" pitchFamily="34" charset="0"/>
                        <a:ea typeface="Calibri" panose="020F0502020204030204" pitchFamily="34" charset="0"/>
                        <a:cs typeface="Arial" panose="020B0604020202020204" pitchFamily="34" charset="0"/>
                      </a:endParaRPr>
                    </a:p>
                  </a:txBody>
                  <a:tcPr marL="48970" marR="48970" marT="0" marB="0"/>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gridSpan="3">
                  <a:txBody>
                    <a:bodyPr/>
                    <a:lstStyle/>
                    <a:p>
                      <a:pPr>
                        <a:lnSpc>
                          <a:spcPct val="107000"/>
                        </a:lnSpc>
                        <a:spcAft>
                          <a:spcPts val="800"/>
                        </a:spcAft>
                      </a:pPr>
                      <a:r>
                        <a:rPr lang="es-MX" sz="1600" dirty="0">
                          <a:effectLst/>
                          <a:latin typeface="Arial" panose="020B0604020202020204" pitchFamily="34" charset="0"/>
                          <a:cs typeface="Arial" panose="020B0604020202020204" pitchFamily="34" charset="0"/>
                        </a:rPr>
                        <a:t>Área de disciplinaria: Derecho</a:t>
                      </a:r>
                    </a:p>
                    <a:p>
                      <a:pPr>
                        <a:lnSpc>
                          <a:spcPct val="107000"/>
                        </a:lnSpc>
                        <a:spcAft>
                          <a:spcPts val="800"/>
                        </a:spcAft>
                      </a:pPr>
                      <a:r>
                        <a:rPr lang="es-ES" sz="1600" dirty="0">
                          <a:effectLst/>
                          <a:latin typeface="Arial" panose="020B0604020202020204" pitchFamily="34" charset="0"/>
                          <a:cs typeface="Arial" panose="020B0604020202020204" pitchFamily="34" charset="0"/>
                        </a:rPr>
                        <a:t>Periodo escolar: 2019B</a:t>
                      </a:r>
                      <a:endParaRPr lang="es-MX" dirty="0"/>
                    </a:p>
                  </a:txBody>
                  <a:tcPr marL="48970" marR="48970" marT="0" marB="0"/>
                </a:tc>
                <a:tc hMerge="1">
                  <a:txBody>
                    <a:bodyPr/>
                    <a:lstStyle/>
                    <a:p>
                      <a:endParaRPr lang="es-MX"/>
                    </a:p>
                  </a:txBody>
                  <a:tcPr/>
                </a:tc>
                <a:tc hMerge="1">
                  <a:txBody>
                    <a:bodyPr/>
                    <a:lstStyle/>
                    <a:p>
                      <a:endParaRPr lang="es-MX"/>
                    </a:p>
                  </a:txBody>
                  <a:tcPr/>
                </a:tc>
                <a:extLst>
                  <a:ext uri="{0D108BD9-81ED-4DB2-BD59-A6C34878D82A}">
                    <a16:rowId xmlns:a16="http://schemas.microsoft.com/office/drawing/2014/main" val="2252501978"/>
                  </a:ext>
                </a:extLst>
              </a:tr>
              <a:tr h="1550504">
                <a:tc gridSpan="5">
                  <a:txBody>
                    <a:bodyPr/>
                    <a:lstStyle/>
                    <a:p>
                      <a:pPr>
                        <a:lnSpc>
                          <a:spcPct val="107000"/>
                        </a:lnSpc>
                        <a:spcAft>
                          <a:spcPts val="800"/>
                        </a:spcAft>
                      </a:pPr>
                      <a:r>
                        <a:rPr lang="es-ES_tradnl" sz="1600" dirty="0">
                          <a:effectLst/>
                          <a:latin typeface="Arial" panose="020B0604020202020204" pitchFamily="34" charset="0"/>
                          <a:cs typeface="Arial" panose="020B0604020202020204" pitchFamily="34" charset="0"/>
                        </a:rPr>
                        <a:t>Aprobación por los H.H. Consejos Académico y de Gobierno</a:t>
                      </a:r>
                      <a:endParaRPr lang="es-MX" sz="1600" dirty="0">
                        <a:solidFill>
                          <a:srgbClr val="2F5496"/>
                        </a:solidFill>
                        <a:effectLst/>
                        <a:latin typeface="Arial" panose="020B0604020202020204" pitchFamily="34" charset="0"/>
                        <a:ea typeface="Calibri" panose="020F0502020204030204" pitchFamily="34" charset="0"/>
                        <a:cs typeface="Arial" panose="020B0604020202020204" pitchFamily="34" charset="0"/>
                      </a:endParaRPr>
                    </a:p>
                  </a:txBody>
                  <a:tcPr marL="48970" marR="48970" marT="0" marB="0"/>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gridSpan="2">
                  <a:txBody>
                    <a:bodyPr/>
                    <a:lstStyle/>
                    <a:p>
                      <a:pPr>
                        <a:lnSpc>
                          <a:spcPct val="107000"/>
                        </a:lnSpc>
                        <a:spcAft>
                          <a:spcPts val="800"/>
                        </a:spcAft>
                      </a:pPr>
                      <a:r>
                        <a:rPr lang="es-ES_tradnl" sz="1600" dirty="0">
                          <a:effectLst/>
                          <a:latin typeface="Arial" panose="020B0604020202020204" pitchFamily="34" charset="0"/>
                          <a:cs typeface="Arial" panose="020B0604020202020204" pitchFamily="34" charset="0"/>
                        </a:rPr>
                        <a:t> Elaborado por: </a:t>
                      </a:r>
                      <a:endParaRPr lang="es-MX" sz="1600" dirty="0">
                        <a:effectLst/>
                        <a:latin typeface="Arial" panose="020B0604020202020204" pitchFamily="34" charset="0"/>
                        <a:cs typeface="Arial" panose="020B0604020202020204" pitchFamily="34" charset="0"/>
                      </a:endParaRPr>
                    </a:p>
                    <a:p>
                      <a:pPr>
                        <a:lnSpc>
                          <a:spcPct val="107000"/>
                        </a:lnSpc>
                        <a:spcAft>
                          <a:spcPts val="800"/>
                        </a:spcAft>
                      </a:pPr>
                      <a:r>
                        <a:rPr lang="es-MX" sz="1600" dirty="0">
                          <a:effectLst/>
                          <a:latin typeface="Arial" panose="020B0604020202020204" pitchFamily="34" charset="0"/>
                          <a:cs typeface="Arial" panose="020B0604020202020204" pitchFamily="34" charset="0"/>
                        </a:rPr>
                        <a:t>Dr. José Aguilera Ávila M. en D.P Jorge Mercado Villafaña L. en D. Miguel Ángel Contreras Chaix</a:t>
                      </a:r>
                      <a:endParaRPr lang="es-MX" sz="1600" dirty="0">
                        <a:solidFill>
                          <a:srgbClr val="2F5496"/>
                        </a:solidFill>
                        <a:effectLst/>
                        <a:latin typeface="Arial" panose="020B0604020202020204" pitchFamily="34" charset="0"/>
                        <a:ea typeface="Calibri" panose="020F0502020204030204" pitchFamily="34" charset="0"/>
                        <a:cs typeface="Arial" panose="020B0604020202020204" pitchFamily="34" charset="0"/>
                      </a:endParaRPr>
                    </a:p>
                  </a:txBody>
                  <a:tcPr marL="48970" marR="48970" marT="0" marB="0"/>
                </a:tc>
                <a:tc hMerge="1">
                  <a:txBody>
                    <a:bodyPr/>
                    <a:lstStyle/>
                    <a:p>
                      <a:endParaRPr lang="es-MX"/>
                    </a:p>
                  </a:txBody>
                  <a:tcPr/>
                </a:tc>
                <a:tc gridSpan="2">
                  <a:txBody>
                    <a:bodyPr/>
                    <a:lstStyle/>
                    <a:p>
                      <a:pPr>
                        <a:lnSpc>
                          <a:spcPct val="107000"/>
                        </a:lnSpc>
                        <a:spcAft>
                          <a:spcPts val="800"/>
                        </a:spcAft>
                      </a:pPr>
                      <a:r>
                        <a:rPr lang="es-ES_tradnl" sz="1600" dirty="0">
                          <a:effectLst/>
                          <a:latin typeface="Arial" panose="020B0604020202020204" pitchFamily="34" charset="0"/>
                          <a:cs typeface="Arial" panose="020B0604020202020204" pitchFamily="34" charset="0"/>
                        </a:rPr>
                        <a:t>Fecha de actualización: </a:t>
                      </a:r>
                      <a:endParaRPr lang="es-MX" sz="1600" dirty="0">
                        <a:effectLst/>
                        <a:latin typeface="Arial" panose="020B0604020202020204" pitchFamily="34" charset="0"/>
                        <a:cs typeface="Arial" panose="020B0604020202020204" pitchFamily="34" charset="0"/>
                      </a:endParaRPr>
                    </a:p>
                    <a:p>
                      <a:pPr>
                        <a:lnSpc>
                          <a:spcPct val="107000"/>
                        </a:lnSpc>
                        <a:spcAft>
                          <a:spcPts val="800"/>
                        </a:spcAft>
                      </a:pPr>
                      <a:r>
                        <a:rPr lang="es-MX" sz="1600" dirty="0">
                          <a:effectLst/>
                          <a:latin typeface="Arial" panose="020B0604020202020204" pitchFamily="34" charset="0"/>
                          <a:cs typeface="Arial" panose="020B0604020202020204" pitchFamily="34" charset="0"/>
                        </a:rPr>
                        <a:t>17 de abril de 2018</a:t>
                      </a:r>
                      <a:endParaRPr lang="es-MX" sz="1600" dirty="0">
                        <a:solidFill>
                          <a:srgbClr val="2F5496"/>
                        </a:solidFill>
                        <a:effectLst/>
                        <a:latin typeface="Arial" panose="020B0604020202020204" pitchFamily="34" charset="0"/>
                        <a:ea typeface="Calibri" panose="020F0502020204030204" pitchFamily="34" charset="0"/>
                        <a:cs typeface="Arial" panose="020B0604020202020204" pitchFamily="34" charset="0"/>
                      </a:endParaRPr>
                    </a:p>
                  </a:txBody>
                  <a:tcPr marL="48970" marR="48970" marT="0" marB="0"/>
                </a:tc>
                <a:tc hMerge="1">
                  <a:txBody>
                    <a:bodyPr/>
                    <a:lstStyle/>
                    <a:p>
                      <a:endParaRPr lang="es-MX"/>
                    </a:p>
                  </a:txBody>
                  <a:tcPr/>
                </a:tc>
                <a:extLst>
                  <a:ext uri="{0D108BD9-81ED-4DB2-BD59-A6C34878D82A}">
                    <a16:rowId xmlns:a16="http://schemas.microsoft.com/office/drawing/2014/main" val="4193422435"/>
                  </a:ext>
                </a:extLst>
              </a:tr>
              <a:tr h="848139">
                <a:tc>
                  <a:txBody>
                    <a:bodyPr/>
                    <a:lstStyle/>
                    <a:p>
                      <a:pPr algn="ctr">
                        <a:lnSpc>
                          <a:spcPct val="107000"/>
                        </a:lnSpc>
                        <a:spcAft>
                          <a:spcPts val="800"/>
                        </a:spcAft>
                      </a:pPr>
                      <a:r>
                        <a:rPr lang="es-MX" sz="1400" dirty="0">
                          <a:effectLst/>
                          <a:latin typeface="Arial" panose="020B0604020202020204" pitchFamily="34" charset="0"/>
                          <a:cs typeface="Arial" panose="020B0604020202020204" pitchFamily="34" charset="0"/>
                        </a:rPr>
                        <a:t>Clave</a:t>
                      </a:r>
                      <a:endParaRPr lang="es-MX" sz="1400" dirty="0">
                        <a:solidFill>
                          <a:srgbClr val="2F5496"/>
                        </a:solidFill>
                        <a:effectLst/>
                        <a:latin typeface="Arial" panose="020B0604020202020204" pitchFamily="34" charset="0"/>
                        <a:ea typeface="Calibri" panose="020F0502020204030204" pitchFamily="34" charset="0"/>
                        <a:cs typeface="Arial" panose="020B0604020202020204" pitchFamily="34" charset="0"/>
                      </a:endParaRPr>
                    </a:p>
                  </a:txBody>
                  <a:tcPr marL="48970" marR="48970" marT="0" marB="0"/>
                </a:tc>
                <a:tc>
                  <a:txBody>
                    <a:bodyPr/>
                    <a:lstStyle/>
                    <a:p>
                      <a:pPr algn="ctr">
                        <a:lnSpc>
                          <a:spcPct val="107000"/>
                        </a:lnSpc>
                        <a:spcAft>
                          <a:spcPts val="800"/>
                        </a:spcAft>
                      </a:pPr>
                      <a:r>
                        <a:rPr lang="es-ES_tradnl" sz="1400" dirty="0">
                          <a:effectLst/>
                          <a:latin typeface="Arial" panose="020B0604020202020204" pitchFamily="34" charset="0"/>
                          <a:cs typeface="Arial" panose="020B0604020202020204" pitchFamily="34" charset="0"/>
                        </a:rPr>
                        <a:t>Horas teoría</a:t>
                      </a:r>
                      <a:endParaRPr lang="es-MX" sz="1400" dirty="0">
                        <a:solidFill>
                          <a:srgbClr val="2F5496"/>
                        </a:solidFill>
                        <a:effectLst/>
                        <a:latin typeface="Arial" panose="020B0604020202020204" pitchFamily="34" charset="0"/>
                        <a:ea typeface="Calibri" panose="020F0502020204030204" pitchFamily="34" charset="0"/>
                        <a:cs typeface="Arial" panose="020B0604020202020204" pitchFamily="34" charset="0"/>
                      </a:endParaRPr>
                    </a:p>
                  </a:txBody>
                  <a:tcPr marL="48970" marR="48970" marT="0" marB="0"/>
                </a:tc>
                <a:tc>
                  <a:txBody>
                    <a:bodyPr/>
                    <a:lstStyle/>
                    <a:p>
                      <a:pPr algn="ctr">
                        <a:lnSpc>
                          <a:spcPct val="107000"/>
                        </a:lnSpc>
                        <a:spcAft>
                          <a:spcPts val="800"/>
                        </a:spcAft>
                      </a:pPr>
                      <a:r>
                        <a:rPr lang="es-ES_tradnl" sz="1400" dirty="0">
                          <a:effectLst/>
                          <a:latin typeface="Arial" panose="020B0604020202020204" pitchFamily="34" charset="0"/>
                          <a:cs typeface="Arial" panose="020B0604020202020204" pitchFamily="34" charset="0"/>
                        </a:rPr>
                        <a:t>Horas prácticas</a:t>
                      </a:r>
                      <a:endParaRPr lang="es-MX" sz="1400" dirty="0">
                        <a:solidFill>
                          <a:srgbClr val="2F5496"/>
                        </a:solidFill>
                        <a:effectLst/>
                        <a:latin typeface="Arial" panose="020B0604020202020204" pitchFamily="34" charset="0"/>
                        <a:ea typeface="Calibri" panose="020F0502020204030204" pitchFamily="34" charset="0"/>
                        <a:cs typeface="Arial" panose="020B0604020202020204" pitchFamily="34" charset="0"/>
                      </a:endParaRPr>
                    </a:p>
                  </a:txBody>
                  <a:tcPr marL="48970" marR="48970" marT="0" marB="0"/>
                </a:tc>
                <a:tc>
                  <a:txBody>
                    <a:bodyPr/>
                    <a:lstStyle/>
                    <a:p>
                      <a:pPr algn="ctr">
                        <a:lnSpc>
                          <a:spcPct val="107000"/>
                        </a:lnSpc>
                        <a:spcAft>
                          <a:spcPts val="800"/>
                        </a:spcAft>
                      </a:pPr>
                      <a:r>
                        <a:rPr lang="es-ES" sz="1400" dirty="0">
                          <a:effectLst/>
                          <a:latin typeface="Arial" panose="020B0604020202020204" pitchFamily="34" charset="0"/>
                          <a:cs typeface="Arial" panose="020B0604020202020204" pitchFamily="34" charset="0"/>
                        </a:rPr>
                        <a:t>Total de horas</a:t>
                      </a:r>
                      <a:endParaRPr lang="es-MX" sz="1400" dirty="0">
                        <a:solidFill>
                          <a:srgbClr val="2F5496"/>
                        </a:solidFill>
                        <a:effectLst/>
                        <a:latin typeface="Arial" panose="020B0604020202020204" pitchFamily="34" charset="0"/>
                        <a:ea typeface="Calibri" panose="020F0502020204030204" pitchFamily="34" charset="0"/>
                        <a:cs typeface="Arial" panose="020B0604020202020204" pitchFamily="34" charset="0"/>
                      </a:endParaRPr>
                    </a:p>
                  </a:txBody>
                  <a:tcPr marL="48970" marR="48970" marT="0" marB="0"/>
                </a:tc>
                <a:tc>
                  <a:txBody>
                    <a:bodyPr/>
                    <a:lstStyle/>
                    <a:p>
                      <a:pPr algn="ctr">
                        <a:lnSpc>
                          <a:spcPct val="107000"/>
                        </a:lnSpc>
                        <a:spcAft>
                          <a:spcPts val="800"/>
                        </a:spcAft>
                      </a:pPr>
                      <a:r>
                        <a:rPr lang="es-ES_tradnl" sz="1400" dirty="0">
                          <a:effectLst/>
                          <a:latin typeface="Arial" panose="020B0604020202020204" pitchFamily="34" charset="0"/>
                          <a:cs typeface="Arial" panose="020B0604020202020204" pitchFamily="34" charset="0"/>
                        </a:rPr>
                        <a:t>Créditos</a:t>
                      </a:r>
                      <a:endParaRPr lang="es-MX" sz="1400" dirty="0">
                        <a:solidFill>
                          <a:srgbClr val="2F5496"/>
                        </a:solidFill>
                        <a:effectLst/>
                        <a:latin typeface="Arial" panose="020B0604020202020204" pitchFamily="34" charset="0"/>
                        <a:ea typeface="Calibri" panose="020F0502020204030204" pitchFamily="34" charset="0"/>
                        <a:cs typeface="Arial" panose="020B0604020202020204" pitchFamily="34" charset="0"/>
                      </a:endParaRPr>
                    </a:p>
                  </a:txBody>
                  <a:tcPr marL="48970" marR="48970" marT="0" marB="0"/>
                </a:tc>
                <a:tc>
                  <a:txBody>
                    <a:bodyPr/>
                    <a:lstStyle/>
                    <a:p>
                      <a:pPr algn="ctr">
                        <a:lnSpc>
                          <a:spcPct val="107000"/>
                        </a:lnSpc>
                        <a:spcAft>
                          <a:spcPts val="800"/>
                        </a:spcAft>
                      </a:pPr>
                      <a:r>
                        <a:rPr lang="es-MX" sz="1400" dirty="0">
                          <a:effectLst/>
                          <a:latin typeface="Arial" panose="020B0604020202020204" pitchFamily="34" charset="0"/>
                          <a:cs typeface="Arial" panose="020B0604020202020204" pitchFamily="34" charset="0"/>
                        </a:rPr>
                        <a:t>Tipo</a:t>
                      </a:r>
                      <a:endParaRPr lang="es-MX" sz="1400" dirty="0">
                        <a:solidFill>
                          <a:srgbClr val="2F5496"/>
                        </a:solidFill>
                        <a:effectLst/>
                        <a:latin typeface="Arial" panose="020B0604020202020204" pitchFamily="34" charset="0"/>
                        <a:ea typeface="Calibri" panose="020F0502020204030204" pitchFamily="34" charset="0"/>
                        <a:cs typeface="Arial" panose="020B0604020202020204" pitchFamily="34" charset="0"/>
                      </a:endParaRPr>
                    </a:p>
                  </a:txBody>
                  <a:tcPr marL="48970" marR="48970" marT="0" marB="0"/>
                </a:tc>
                <a:tc>
                  <a:txBody>
                    <a:bodyPr/>
                    <a:lstStyle/>
                    <a:p>
                      <a:pPr algn="ctr">
                        <a:lnSpc>
                          <a:spcPct val="107000"/>
                        </a:lnSpc>
                        <a:spcAft>
                          <a:spcPts val="800"/>
                        </a:spcAft>
                      </a:pPr>
                      <a:r>
                        <a:rPr lang="es-ES" sz="1400" dirty="0">
                          <a:effectLst/>
                          <a:latin typeface="Arial" panose="020B0604020202020204" pitchFamily="34" charset="0"/>
                          <a:cs typeface="Arial" panose="020B0604020202020204" pitchFamily="34" charset="0"/>
                        </a:rPr>
                        <a:t>Carácter de la Unidad de Aprendizaje</a:t>
                      </a:r>
                      <a:endParaRPr lang="es-MX" sz="1400" dirty="0">
                        <a:solidFill>
                          <a:srgbClr val="2F5496"/>
                        </a:solidFill>
                        <a:effectLst/>
                        <a:latin typeface="Arial" panose="020B0604020202020204" pitchFamily="34" charset="0"/>
                        <a:ea typeface="Calibri" panose="020F0502020204030204" pitchFamily="34" charset="0"/>
                        <a:cs typeface="Arial" panose="020B0604020202020204" pitchFamily="34" charset="0"/>
                      </a:endParaRPr>
                    </a:p>
                  </a:txBody>
                  <a:tcPr marL="48970" marR="48970" marT="0" marB="0"/>
                </a:tc>
                <a:tc>
                  <a:txBody>
                    <a:bodyPr/>
                    <a:lstStyle/>
                    <a:p>
                      <a:pPr algn="ctr">
                        <a:lnSpc>
                          <a:spcPct val="107000"/>
                        </a:lnSpc>
                        <a:spcAft>
                          <a:spcPts val="800"/>
                        </a:spcAft>
                      </a:pPr>
                      <a:r>
                        <a:rPr lang="es-MX" sz="1400" dirty="0">
                          <a:effectLst/>
                          <a:latin typeface="Arial" panose="020B0604020202020204" pitchFamily="34" charset="0"/>
                          <a:cs typeface="Arial" panose="020B0604020202020204" pitchFamily="34" charset="0"/>
                        </a:rPr>
                        <a:t>Núcleo de formación</a:t>
                      </a:r>
                      <a:endParaRPr lang="es-MX" sz="1400" dirty="0">
                        <a:solidFill>
                          <a:srgbClr val="2F5496"/>
                        </a:solidFill>
                        <a:effectLst/>
                        <a:latin typeface="Arial" panose="020B0604020202020204" pitchFamily="34" charset="0"/>
                        <a:ea typeface="Calibri" panose="020F0502020204030204" pitchFamily="34" charset="0"/>
                        <a:cs typeface="Arial" panose="020B0604020202020204" pitchFamily="34" charset="0"/>
                      </a:endParaRPr>
                    </a:p>
                  </a:txBody>
                  <a:tcPr marL="48970" marR="48970" marT="0" marB="0"/>
                </a:tc>
                <a:tc>
                  <a:txBody>
                    <a:bodyPr/>
                    <a:lstStyle/>
                    <a:p>
                      <a:pPr algn="ctr">
                        <a:lnSpc>
                          <a:spcPct val="107000"/>
                        </a:lnSpc>
                        <a:spcAft>
                          <a:spcPts val="800"/>
                        </a:spcAft>
                      </a:pPr>
                      <a:r>
                        <a:rPr lang="es-ES" sz="1400" dirty="0">
                          <a:effectLst/>
                          <a:latin typeface="Arial" panose="020B0604020202020204" pitchFamily="34" charset="0"/>
                          <a:cs typeface="Arial" panose="020B0604020202020204" pitchFamily="34" charset="0"/>
                        </a:rPr>
                        <a:t>Modalidad</a:t>
                      </a:r>
                      <a:endParaRPr lang="es-MX" sz="1400" dirty="0">
                        <a:solidFill>
                          <a:srgbClr val="2F5496"/>
                        </a:solidFill>
                        <a:effectLst/>
                        <a:latin typeface="Arial" panose="020B0604020202020204" pitchFamily="34" charset="0"/>
                        <a:ea typeface="Calibri" panose="020F0502020204030204" pitchFamily="34" charset="0"/>
                        <a:cs typeface="Arial" panose="020B0604020202020204" pitchFamily="34" charset="0"/>
                      </a:endParaRPr>
                    </a:p>
                  </a:txBody>
                  <a:tcPr marL="48970" marR="48970" marT="0" marB="0"/>
                </a:tc>
                <a:extLst>
                  <a:ext uri="{0D108BD9-81ED-4DB2-BD59-A6C34878D82A}">
                    <a16:rowId xmlns:a16="http://schemas.microsoft.com/office/drawing/2014/main" val="3384587054"/>
                  </a:ext>
                </a:extLst>
              </a:tr>
              <a:tr h="656913">
                <a:tc>
                  <a:txBody>
                    <a:bodyPr/>
                    <a:lstStyle/>
                    <a:p>
                      <a:endParaRPr lang="es-MX" sz="1200" dirty="0">
                        <a:solidFill>
                          <a:srgbClr val="2F5496"/>
                        </a:solidFill>
                        <a:effectLst/>
                        <a:latin typeface="Arial" panose="020B0604020202020204" pitchFamily="34" charset="0"/>
                        <a:cs typeface="Arial" panose="020B0604020202020204" pitchFamily="34" charset="0"/>
                      </a:endParaRPr>
                    </a:p>
                  </a:txBody>
                  <a:tcPr marL="48970" marR="48970" marT="0" marB="0"/>
                </a:tc>
                <a:tc>
                  <a:txBody>
                    <a:bodyPr/>
                    <a:lstStyle/>
                    <a:p>
                      <a:pPr algn="ctr">
                        <a:lnSpc>
                          <a:spcPct val="107000"/>
                        </a:lnSpc>
                        <a:spcAft>
                          <a:spcPts val="800"/>
                        </a:spcAft>
                      </a:pPr>
                      <a:r>
                        <a:rPr lang="es-MX" sz="1200" dirty="0">
                          <a:effectLst/>
                          <a:latin typeface="Arial" panose="020B0604020202020204" pitchFamily="34" charset="0"/>
                          <a:cs typeface="Arial" panose="020B0604020202020204" pitchFamily="34" charset="0"/>
                        </a:rPr>
                        <a:t>4</a:t>
                      </a:r>
                      <a:endParaRPr lang="es-MX" sz="1200" dirty="0">
                        <a:solidFill>
                          <a:srgbClr val="2F5496"/>
                        </a:solidFill>
                        <a:effectLst/>
                        <a:latin typeface="Arial" panose="020B0604020202020204" pitchFamily="34" charset="0"/>
                        <a:ea typeface="Calibri" panose="020F0502020204030204" pitchFamily="34" charset="0"/>
                        <a:cs typeface="Arial" panose="020B0604020202020204" pitchFamily="34" charset="0"/>
                      </a:endParaRPr>
                    </a:p>
                  </a:txBody>
                  <a:tcPr marL="48970" marR="48970" marT="0" marB="0"/>
                </a:tc>
                <a:tc>
                  <a:txBody>
                    <a:bodyPr/>
                    <a:lstStyle/>
                    <a:p>
                      <a:pPr algn="ctr">
                        <a:lnSpc>
                          <a:spcPct val="107000"/>
                        </a:lnSpc>
                        <a:spcAft>
                          <a:spcPts val="800"/>
                        </a:spcAft>
                      </a:pPr>
                      <a:r>
                        <a:rPr lang="es-MX" sz="1400" dirty="0">
                          <a:effectLst/>
                          <a:latin typeface="Arial" panose="020B0604020202020204" pitchFamily="34" charset="0"/>
                          <a:cs typeface="Arial" panose="020B0604020202020204" pitchFamily="34" charset="0"/>
                        </a:rPr>
                        <a:t>0</a:t>
                      </a:r>
                      <a:endParaRPr lang="es-MX" sz="1400" dirty="0">
                        <a:solidFill>
                          <a:srgbClr val="2F5496"/>
                        </a:solidFill>
                        <a:effectLst/>
                        <a:latin typeface="Arial" panose="020B0604020202020204" pitchFamily="34" charset="0"/>
                        <a:ea typeface="Calibri" panose="020F0502020204030204" pitchFamily="34" charset="0"/>
                        <a:cs typeface="Arial" panose="020B0604020202020204" pitchFamily="34" charset="0"/>
                      </a:endParaRPr>
                    </a:p>
                  </a:txBody>
                  <a:tcPr marL="48970" marR="48970" marT="0" marB="0"/>
                </a:tc>
                <a:tc>
                  <a:txBody>
                    <a:bodyPr/>
                    <a:lstStyle/>
                    <a:p>
                      <a:pPr algn="ctr">
                        <a:lnSpc>
                          <a:spcPct val="107000"/>
                        </a:lnSpc>
                        <a:spcAft>
                          <a:spcPts val="800"/>
                        </a:spcAft>
                      </a:pPr>
                      <a:r>
                        <a:rPr lang="es-MX" sz="1400" dirty="0">
                          <a:effectLst/>
                          <a:latin typeface="Arial" panose="020B0604020202020204" pitchFamily="34" charset="0"/>
                          <a:cs typeface="Arial" panose="020B0604020202020204" pitchFamily="34" charset="0"/>
                        </a:rPr>
                        <a:t>4</a:t>
                      </a:r>
                      <a:endParaRPr lang="es-MX" sz="1400" dirty="0">
                        <a:solidFill>
                          <a:srgbClr val="2F5496"/>
                        </a:solidFill>
                        <a:effectLst/>
                        <a:latin typeface="Arial" panose="020B0604020202020204" pitchFamily="34" charset="0"/>
                        <a:ea typeface="Calibri" panose="020F0502020204030204" pitchFamily="34" charset="0"/>
                        <a:cs typeface="Arial" panose="020B0604020202020204" pitchFamily="34" charset="0"/>
                      </a:endParaRPr>
                    </a:p>
                  </a:txBody>
                  <a:tcPr marL="48970" marR="48970" marT="0" marB="0"/>
                </a:tc>
                <a:tc>
                  <a:txBody>
                    <a:bodyPr/>
                    <a:lstStyle/>
                    <a:p>
                      <a:pPr algn="ctr">
                        <a:lnSpc>
                          <a:spcPct val="107000"/>
                        </a:lnSpc>
                        <a:spcAft>
                          <a:spcPts val="800"/>
                        </a:spcAft>
                      </a:pPr>
                      <a:r>
                        <a:rPr lang="es-MX" sz="1400" dirty="0">
                          <a:effectLst/>
                          <a:latin typeface="Arial" panose="020B0604020202020204" pitchFamily="34" charset="0"/>
                          <a:cs typeface="Arial" panose="020B0604020202020204" pitchFamily="34" charset="0"/>
                        </a:rPr>
                        <a:t>8</a:t>
                      </a:r>
                      <a:endParaRPr lang="es-MX" sz="1400" dirty="0">
                        <a:solidFill>
                          <a:srgbClr val="2F5496"/>
                        </a:solidFill>
                        <a:effectLst/>
                        <a:latin typeface="Arial" panose="020B0604020202020204" pitchFamily="34" charset="0"/>
                        <a:ea typeface="Calibri" panose="020F0502020204030204" pitchFamily="34" charset="0"/>
                        <a:cs typeface="Arial" panose="020B0604020202020204" pitchFamily="34" charset="0"/>
                      </a:endParaRPr>
                    </a:p>
                  </a:txBody>
                  <a:tcPr marL="48970" marR="48970" marT="0" marB="0"/>
                </a:tc>
                <a:tc>
                  <a:txBody>
                    <a:bodyPr/>
                    <a:lstStyle/>
                    <a:p>
                      <a:pPr algn="ctr">
                        <a:lnSpc>
                          <a:spcPct val="107000"/>
                        </a:lnSpc>
                        <a:spcAft>
                          <a:spcPts val="800"/>
                        </a:spcAft>
                      </a:pPr>
                      <a:r>
                        <a:rPr lang="es-ES" sz="1400" dirty="0">
                          <a:effectLst/>
                          <a:latin typeface="Arial" panose="020B0604020202020204" pitchFamily="34" charset="0"/>
                          <a:cs typeface="Arial" panose="020B0604020202020204" pitchFamily="34" charset="0"/>
                        </a:rPr>
                        <a:t>Curso</a:t>
                      </a:r>
                      <a:endParaRPr lang="es-MX" sz="1400" dirty="0">
                        <a:solidFill>
                          <a:srgbClr val="2F5496"/>
                        </a:solidFill>
                        <a:effectLst/>
                        <a:latin typeface="Arial" panose="020B0604020202020204" pitchFamily="34" charset="0"/>
                        <a:ea typeface="Calibri" panose="020F0502020204030204" pitchFamily="34" charset="0"/>
                        <a:cs typeface="Arial" panose="020B0604020202020204" pitchFamily="34" charset="0"/>
                      </a:endParaRPr>
                    </a:p>
                  </a:txBody>
                  <a:tcPr marL="48970" marR="48970" marT="0" marB="0"/>
                </a:tc>
                <a:tc>
                  <a:txBody>
                    <a:bodyPr/>
                    <a:lstStyle/>
                    <a:p>
                      <a:pPr algn="ctr">
                        <a:lnSpc>
                          <a:spcPct val="107000"/>
                        </a:lnSpc>
                        <a:spcAft>
                          <a:spcPts val="800"/>
                        </a:spcAft>
                      </a:pPr>
                      <a:r>
                        <a:rPr lang="es-ES" sz="1400" dirty="0">
                          <a:effectLst/>
                          <a:latin typeface="Arial" panose="020B0604020202020204" pitchFamily="34" charset="0"/>
                          <a:cs typeface="Arial" panose="020B0604020202020204" pitchFamily="34" charset="0"/>
                        </a:rPr>
                        <a:t>Obligatoria</a:t>
                      </a:r>
                      <a:endParaRPr lang="es-MX" sz="1400" dirty="0">
                        <a:solidFill>
                          <a:srgbClr val="2F5496"/>
                        </a:solidFill>
                        <a:effectLst/>
                        <a:latin typeface="Arial" panose="020B0604020202020204" pitchFamily="34" charset="0"/>
                        <a:ea typeface="Calibri" panose="020F0502020204030204" pitchFamily="34" charset="0"/>
                        <a:cs typeface="Arial" panose="020B0604020202020204" pitchFamily="34" charset="0"/>
                      </a:endParaRPr>
                    </a:p>
                  </a:txBody>
                  <a:tcPr marL="48970" marR="48970" marT="0" marB="0"/>
                </a:tc>
                <a:tc>
                  <a:txBody>
                    <a:bodyPr/>
                    <a:lstStyle/>
                    <a:p>
                      <a:pPr algn="ctr">
                        <a:lnSpc>
                          <a:spcPct val="107000"/>
                        </a:lnSpc>
                        <a:spcAft>
                          <a:spcPts val="800"/>
                        </a:spcAft>
                      </a:pPr>
                      <a:r>
                        <a:rPr lang="es-ES" sz="1400" dirty="0">
                          <a:effectLst/>
                          <a:latin typeface="Arial" panose="020B0604020202020204" pitchFamily="34" charset="0"/>
                          <a:cs typeface="Arial" panose="020B0604020202020204" pitchFamily="34" charset="0"/>
                        </a:rPr>
                        <a:t>Básico</a:t>
                      </a:r>
                      <a:endParaRPr lang="es-MX" sz="1400" dirty="0">
                        <a:solidFill>
                          <a:srgbClr val="2F5496"/>
                        </a:solidFill>
                        <a:effectLst/>
                        <a:latin typeface="Arial" panose="020B0604020202020204" pitchFamily="34" charset="0"/>
                        <a:ea typeface="Calibri" panose="020F0502020204030204" pitchFamily="34" charset="0"/>
                        <a:cs typeface="Arial" panose="020B0604020202020204" pitchFamily="34" charset="0"/>
                      </a:endParaRPr>
                    </a:p>
                  </a:txBody>
                  <a:tcPr marL="48970" marR="48970" marT="0" marB="0"/>
                </a:tc>
                <a:tc>
                  <a:txBody>
                    <a:bodyPr/>
                    <a:lstStyle/>
                    <a:p>
                      <a:pPr algn="ctr">
                        <a:lnSpc>
                          <a:spcPct val="107000"/>
                        </a:lnSpc>
                        <a:spcAft>
                          <a:spcPts val="800"/>
                        </a:spcAft>
                      </a:pPr>
                      <a:r>
                        <a:rPr lang="es-MX" sz="1400" dirty="0">
                          <a:effectLst/>
                          <a:latin typeface="Arial" panose="020B0604020202020204" pitchFamily="34" charset="0"/>
                          <a:cs typeface="Arial" panose="020B0604020202020204" pitchFamily="34" charset="0"/>
                        </a:rPr>
                        <a:t>Mixta</a:t>
                      </a:r>
                      <a:endParaRPr lang="es-MX" sz="1400" dirty="0">
                        <a:solidFill>
                          <a:srgbClr val="2F5496"/>
                        </a:solidFill>
                        <a:effectLst/>
                        <a:latin typeface="Arial" panose="020B0604020202020204" pitchFamily="34" charset="0"/>
                        <a:ea typeface="Calibri" panose="020F0502020204030204" pitchFamily="34" charset="0"/>
                        <a:cs typeface="Arial" panose="020B0604020202020204" pitchFamily="34" charset="0"/>
                      </a:endParaRPr>
                    </a:p>
                  </a:txBody>
                  <a:tcPr marL="48970" marR="48970" marT="0" marB="0"/>
                </a:tc>
                <a:extLst>
                  <a:ext uri="{0D108BD9-81ED-4DB2-BD59-A6C34878D82A}">
                    <a16:rowId xmlns:a16="http://schemas.microsoft.com/office/drawing/2014/main" val="998929788"/>
                  </a:ext>
                </a:extLst>
              </a:tr>
              <a:tr h="439812">
                <a:tc gridSpan="9">
                  <a:txBody>
                    <a:bodyPr/>
                    <a:lstStyle/>
                    <a:p>
                      <a:pPr algn="ctr">
                        <a:lnSpc>
                          <a:spcPct val="107000"/>
                        </a:lnSpc>
                        <a:spcAft>
                          <a:spcPts val="800"/>
                        </a:spcAft>
                      </a:pPr>
                      <a:r>
                        <a:rPr lang="es-MX" sz="1400" dirty="0">
                          <a:effectLst/>
                          <a:latin typeface="Arial" panose="020B0604020202020204" pitchFamily="34" charset="0"/>
                          <a:cs typeface="Arial" panose="020B0604020202020204" pitchFamily="34" charset="0"/>
                        </a:rPr>
                        <a:t>UNIDAD 2</a:t>
                      </a:r>
                      <a:endParaRPr lang="es-MX" sz="1400" dirty="0">
                        <a:solidFill>
                          <a:srgbClr val="2F5496"/>
                        </a:solidFill>
                        <a:effectLst/>
                        <a:latin typeface="Arial" panose="020B0604020202020204" pitchFamily="34" charset="0"/>
                        <a:ea typeface="Calibri" panose="020F0502020204030204" pitchFamily="34" charset="0"/>
                        <a:cs typeface="Arial" panose="020B0604020202020204" pitchFamily="34" charset="0"/>
                      </a:endParaRPr>
                    </a:p>
                  </a:txBody>
                  <a:tcPr marL="48970" marR="48970" marT="0" marB="0"/>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extLst>
                  <a:ext uri="{0D108BD9-81ED-4DB2-BD59-A6C34878D82A}">
                    <a16:rowId xmlns:a16="http://schemas.microsoft.com/office/drawing/2014/main" val="852286446"/>
                  </a:ext>
                </a:extLst>
              </a:tr>
            </a:tbl>
          </a:graphicData>
        </a:graphic>
      </p:graphicFrame>
      <p:pic>
        <p:nvPicPr>
          <p:cNvPr id="5" name="3 Imagen" descr="ESCUDO bw">
            <a:extLst>
              <a:ext uri="{FF2B5EF4-FFF2-40B4-BE49-F238E27FC236}">
                <a16:creationId xmlns:a16="http://schemas.microsoft.com/office/drawing/2014/main" id="{B8105968-8C79-491A-9548-F4F9040BF0A1}"/>
              </a:ext>
            </a:extLst>
          </p:cNvPr>
          <p:cNvPicPr/>
          <p:nvPr/>
        </p:nvPicPr>
        <p:blipFill>
          <a:blip r:embed="rId2" cstate="print"/>
          <a:srcRect/>
          <a:stretch>
            <a:fillRect/>
          </a:stretch>
        </p:blipFill>
        <p:spPr bwMode="auto">
          <a:xfrm>
            <a:off x="693123" y="126262"/>
            <a:ext cx="775422" cy="714970"/>
          </a:xfrm>
          <a:prstGeom prst="rect">
            <a:avLst/>
          </a:prstGeom>
          <a:noFill/>
          <a:ln w="9525">
            <a:noFill/>
            <a:miter lim="800000"/>
            <a:headEnd/>
            <a:tailEnd/>
          </a:ln>
        </p:spPr>
      </p:pic>
      <p:sp>
        <p:nvSpPr>
          <p:cNvPr id="3" name="Rectángulo 2">
            <a:extLst>
              <a:ext uri="{FF2B5EF4-FFF2-40B4-BE49-F238E27FC236}">
                <a16:creationId xmlns:a16="http://schemas.microsoft.com/office/drawing/2014/main" id="{C4052171-857B-46B0-879F-079A95E60FBE}"/>
              </a:ext>
            </a:extLst>
          </p:cNvPr>
          <p:cNvSpPr/>
          <p:nvPr/>
        </p:nvSpPr>
        <p:spPr>
          <a:xfrm>
            <a:off x="1508913" y="193007"/>
            <a:ext cx="6096000" cy="553998"/>
          </a:xfrm>
          <a:prstGeom prst="rect">
            <a:avLst/>
          </a:prstGeom>
        </p:spPr>
        <p:txBody>
          <a:bodyP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s-ES" sz="1500" b="0" i="1" u="none" strike="noStrike" kern="0" cap="none" spc="0" normalizeH="0" baseline="0" noProof="0" dirty="0">
                <a:ln>
                  <a:noFill/>
                </a:ln>
                <a:solidFill>
                  <a:prstClr val="black"/>
                </a:solidFill>
                <a:effectLst/>
                <a:uLnTx/>
                <a:uFillTx/>
                <a:latin typeface="Century Gothic" panose="020B0502020202020204"/>
              </a:rPr>
              <a:t>UNIVERSIDAD AUTONOMA DEL  ESTADO DE MEXICO</a:t>
            </a:r>
            <a:br>
              <a:rPr kumimoji="0" lang="es-ES" sz="1500" b="0" i="0" u="none" strike="noStrike" kern="0" cap="none" spc="0" normalizeH="0" baseline="0" noProof="0" dirty="0">
                <a:ln>
                  <a:noFill/>
                </a:ln>
                <a:solidFill>
                  <a:prstClr val="black"/>
                </a:solidFill>
                <a:effectLst/>
                <a:uLnTx/>
                <a:uFillTx/>
                <a:latin typeface="Century Gothic" panose="020B0502020202020204"/>
              </a:rPr>
            </a:br>
            <a:r>
              <a:rPr kumimoji="0" lang="es-ES" sz="1500" b="0" i="1" u="none" strike="noStrike" kern="0" cap="none" spc="0" normalizeH="0" baseline="0" noProof="0" dirty="0">
                <a:ln>
                  <a:noFill/>
                </a:ln>
                <a:solidFill>
                  <a:prstClr val="black"/>
                </a:solidFill>
                <a:effectLst/>
                <a:uLnTx/>
                <a:uFillTx/>
                <a:latin typeface="Century Gothic" panose="020B0502020202020204"/>
              </a:rPr>
              <a:t>Facultad de Contaduría y Administración</a:t>
            </a:r>
            <a:endParaRPr kumimoji="0" lang="es-MX" sz="1500" b="0" i="0" u="none" strike="noStrike" kern="0" cap="none" spc="0" normalizeH="0" baseline="0" noProof="0" dirty="0">
              <a:ln>
                <a:noFill/>
              </a:ln>
              <a:solidFill>
                <a:sysClr val="windowText" lastClr="000000"/>
              </a:solidFill>
              <a:effectLst/>
              <a:uLnTx/>
              <a:uFillTx/>
            </a:endParaRPr>
          </a:p>
        </p:txBody>
      </p:sp>
    </p:spTree>
    <p:extLst>
      <p:ext uri="{BB962C8B-B14F-4D97-AF65-F5344CB8AC3E}">
        <p14:creationId xmlns:p14="http://schemas.microsoft.com/office/powerpoint/2010/main" val="33027615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84000"/>
                <a:shade val="100000"/>
                <a:hueMod val="92000"/>
                <a:satMod val="180000"/>
                <a:lumMod val="114000"/>
              </a:schemeClr>
            </a:gs>
            <a:gs pos="100000">
              <a:schemeClr val="bg2">
                <a:shade val="92000"/>
                <a:satMod val="170000"/>
                <a:lumMod val="96000"/>
              </a:schemeClr>
            </a:gs>
          </a:gsLst>
          <a:lin ang="5400000" scaled="0"/>
        </a:gradFill>
        <a:effectLst/>
      </p:bgPr>
    </p:bg>
    <p:spTree>
      <p:nvGrpSpPr>
        <p:cNvPr id="1" name=""/>
        <p:cNvGrpSpPr/>
        <p:nvPr/>
      </p:nvGrpSpPr>
      <p:grpSpPr>
        <a:xfrm>
          <a:off x="0" y="0"/>
          <a:ext cx="0" cy="0"/>
          <a:chOff x="0" y="0"/>
          <a:chExt cx="0" cy="0"/>
        </a:xfrm>
      </p:grpSpPr>
      <p:pic>
        <p:nvPicPr>
          <p:cNvPr id="4" name="Imagen 3" descr="Imagen que contiene hombre&#10;&#10;Descripción generada automáticamente">
            <a:extLst>
              <a:ext uri="{FF2B5EF4-FFF2-40B4-BE49-F238E27FC236}">
                <a16:creationId xmlns:a16="http://schemas.microsoft.com/office/drawing/2014/main" id="{ECBD3F7F-DA23-46D2-BDD8-61A1E7F8CF8D}"/>
              </a:ext>
            </a:extLst>
          </p:cNvPr>
          <p:cNvPicPr>
            <a:picLocks noChangeAspect="1"/>
          </p:cNvPicPr>
          <p:nvPr/>
        </p:nvPicPr>
        <p:blipFill>
          <a:blip r:embed="rId2"/>
          <a:stretch>
            <a:fillRect/>
          </a:stretch>
        </p:blipFill>
        <p:spPr>
          <a:xfrm>
            <a:off x="8097078" y="1685204"/>
            <a:ext cx="3081130" cy="2939805"/>
          </a:xfrm>
          <a:prstGeom prst="roundRect">
            <a:avLst>
              <a:gd name="adj" fmla="val 2392"/>
            </a:avLst>
          </a:prstGeom>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pic>
      <p:sp>
        <p:nvSpPr>
          <p:cNvPr id="2" name="Título 1">
            <a:extLst>
              <a:ext uri="{FF2B5EF4-FFF2-40B4-BE49-F238E27FC236}">
                <a16:creationId xmlns:a16="http://schemas.microsoft.com/office/drawing/2014/main" id="{04B200B9-A1D9-4BFF-BE63-09EFB2C07191}"/>
              </a:ext>
            </a:extLst>
          </p:cNvPr>
          <p:cNvSpPr>
            <a:spLocks noGrp="1"/>
          </p:cNvSpPr>
          <p:nvPr>
            <p:ph type="title"/>
          </p:nvPr>
        </p:nvSpPr>
        <p:spPr>
          <a:xfrm>
            <a:off x="0" y="172911"/>
            <a:ext cx="10548730" cy="998247"/>
          </a:xfrm>
        </p:spPr>
        <p:txBody>
          <a:bodyPr anchor="b">
            <a:noAutofit/>
          </a:bodyPr>
          <a:lstStyle/>
          <a:p>
            <a:r>
              <a:rPr lang="es-MX" sz="3200" cap="none" dirty="0">
                <a:solidFill>
                  <a:schemeClr val="accent2">
                    <a:lumMod val="50000"/>
                  </a:schemeClr>
                </a:solidFill>
                <a:latin typeface="Arial" panose="020B0604020202020204" pitchFamily="34" charset="0"/>
                <a:cs typeface="Arial" panose="020B0604020202020204" pitchFamily="34" charset="0"/>
              </a:rPr>
              <a:t>Conceptos y Constitución de las Sociedades: Anónima, Responsabilidad Limitada y Cooperativa, Estatutos</a:t>
            </a:r>
            <a:endParaRPr lang="es-MX" sz="3200" dirty="0">
              <a:solidFill>
                <a:schemeClr val="accent2">
                  <a:lumMod val="50000"/>
                </a:schemeClr>
              </a:solidFill>
            </a:endParaRPr>
          </a:p>
        </p:txBody>
      </p:sp>
      <p:sp>
        <p:nvSpPr>
          <p:cNvPr id="3" name="Marcador de contenido 2">
            <a:extLst>
              <a:ext uri="{FF2B5EF4-FFF2-40B4-BE49-F238E27FC236}">
                <a16:creationId xmlns:a16="http://schemas.microsoft.com/office/drawing/2014/main" id="{DEEB6860-1D82-497B-ACFA-2114B40939A1}"/>
              </a:ext>
            </a:extLst>
          </p:cNvPr>
          <p:cNvSpPr>
            <a:spLocks noGrp="1"/>
          </p:cNvSpPr>
          <p:nvPr>
            <p:ph sz="quarter" idx="13"/>
          </p:nvPr>
        </p:nvSpPr>
        <p:spPr>
          <a:xfrm>
            <a:off x="265045" y="1924879"/>
            <a:ext cx="5526156" cy="3962400"/>
          </a:xfrm>
        </p:spPr>
        <p:txBody>
          <a:bodyPr>
            <a:normAutofit/>
          </a:bodyPr>
          <a:lstStyle/>
          <a:p>
            <a:pPr algn="just">
              <a:lnSpc>
                <a:spcPct val="110000"/>
              </a:lnSpc>
            </a:pPr>
            <a:r>
              <a:rPr lang="es-MX" sz="1900" cap="none" dirty="0">
                <a:solidFill>
                  <a:schemeClr val="accent2"/>
                </a:solidFill>
                <a:latin typeface="Arial" panose="020B0604020202020204" pitchFamily="34" charset="0"/>
                <a:cs typeface="Arial" panose="020B0604020202020204" pitchFamily="34" charset="0"/>
              </a:rPr>
              <a:t>La Sociedad de Responsabilidad Limitada</a:t>
            </a:r>
          </a:p>
          <a:p>
            <a:pPr marL="0" indent="0" algn="just">
              <a:lnSpc>
                <a:spcPct val="110000"/>
              </a:lnSpc>
              <a:buNone/>
            </a:pPr>
            <a:r>
              <a:rPr lang="es-MX" sz="1900" cap="none" dirty="0">
                <a:latin typeface="Arial" panose="020B0604020202020204" pitchFamily="34" charset="0"/>
                <a:cs typeface="Arial" panose="020B0604020202020204" pitchFamily="34" charset="0"/>
              </a:rPr>
              <a:t>De acuerdo con el artículo 58° de la Ley General de Sociedades Mercantiles (LGSM), la Sociedad de Responsabilidad Limitada es la que se constituye entre socios que solamente están obligados al pago de sus aportaciones, sin que las partes sociales puedan ser representadas por títulos negociables a la orden o al portador, pues sólo serán cedibles en los casos y con los requisitos que establece la ley. </a:t>
            </a:r>
          </a:p>
        </p:txBody>
      </p:sp>
      <p:sp>
        <p:nvSpPr>
          <p:cNvPr id="5" name="Rectángulo 4">
            <a:extLst>
              <a:ext uri="{FF2B5EF4-FFF2-40B4-BE49-F238E27FC236}">
                <a16:creationId xmlns:a16="http://schemas.microsoft.com/office/drawing/2014/main" id="{4AB7E3E3-2F4B-4BE9-BC93-622840C61FE0}"/>
              </a:ext>
            </a:extLst>
          </p:cNvPr>
          <p:cNvSpPr/>
          <p:nvPr/>
        </p:nvSpPr>
        <p:spPr>
          <a:xfrm>
            <a:off x="390317" y="6333223"/>
            <a:ext cx="8733183" cy="307777"/>
          </a:xfrm>
          <a:prstGeom prst="rect">
            <a:avLst/>
          </a:prstGeom>
        </p:spPr>
        <p:txBody>
          <a:bodyPr wrap="square">
            <a:spAutoFit/>
          </a:bodyPr>
          <a:lstStyle/>
          <a:p>
            <a:r>
              <a:rPr lang="es-MX" sz="1400" dirty="0">
                <a:solidFill>
                  <a:prstClr val="black"/>
                </a:solidFill>
                <a:latin typeface="Arial" panose="020B0604020202020204" pitchFamily="34" charset="0"/>
                <a:cs typeface="Arial" panose="020B0604020202020204" pitchFamily="34" charset="0"/>
              </a:rPr>
              <a:t>De Pina Vara, R (2000)</a:t>
            </a:r>
            <a:r>
              <a:rPr lang="es-ES" sz="1400" dirty="0">
                <a:solidFill>
                  <a:prstClr val="black"/>
                </a:solidFill>
                <a:latin typeface="Arial" panose="020B0604020202020204" pitchFamily="34" charset="0"/>
                <a:cs typeface="Arial" panose="020B0604020202020204" pitchFamily="34" charset="0"/>
              </a:rPr>
              <a:t>, Elementos de Derecho Mercantil, Mexicano. Editorial Porrúa, México.</a:t>
            </a:r>
            <a:endParaRPr lang="es-MX" dirty="0"/>
          </a:p>
        </p:txBody>
      </p:sp>
    </p:spTree>
    <p:extLst>
      <p:ext uri="{BB962C8B-B14F-4D97-AF65-F5344CB8AC3E}">
        <p14:creationId xmlns:p14="http://schemas.microsoft.com/office/powerpoint/2010/main" val="23780807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4523AC8-3897-48CE-B131-C4DF3B4F9578}"/>
              </a:ext>
            </a:extLst>
          </p:cNvPr>
          <p:cNvSpPr>
            <a:spLocks noGrp="1"/>
          </p:cNvSpPr>
          <p:nvPr>
            <p:ph type="title"/>
          </p:nvPr>
        </p:nvSpPr>
        <p:spPr>
          <a:xfrm>
            <a:off x="224662" y="192930"/>
            <a:ext cx="10364451" cy="1183779"/>
          </a:xfrm>
        </p:spPr>
        <p:txBody>
          <a:bodyPr>
            <a:normAutofit/>
          </a:bodyPr>
          <a:lstStyle/>
          <a:p>
            <a:pPr algn="just"/>
            <a:r>
              <a:rPr lang="es-MX" sz="3200" cap="none" dirty="0">
                <a:solidFill>
                  <a:schemeClr val="accent2">
                    <a:lumMod val="50000"/>
                  </a:schemeClr>
                </a:solidFill>
                <a:latin typeface="Arial" panose="020B0604020202020204" pitchFamily="34" charset="0"/>
                <a:cs typeface="Arial" panose="020B0604020202020204" pitchFamily="34" charset="0"/>
              </a:rPr>
              <a:t>Conceptos y Constitución de las Sociedades: Anónima, Responsabilidad Limitada y Cooperativa, Estatutos</a:t>
            </a:r>
            <a:endParaRPr lang="es-MX" dirty="0">
              <a:solidFill>
                <a:schemeClr val="accent2">
                  <a:lumMod val="50000"/>
                </a:schemeClr>
              </a:solidFill>
            </a:endParaRPr>
          </a:p>
        </p:txBody>
      </p:sp>
      <p:sp>
        <p:nvSpPr>
          <p:cNvPr id="3" name="Marcador de contenido 2">
            <a:extLst>
              <a:ext uri="{FF2B5EF4-FFF2-40B4-BE49-F238E27FC236}">
                <a16:creationId xmlns:a16="http://schemas.microsoft.com/office/drawing/2014/main" id="{BC0BEDAB-1AAC-4C88-94B2-B5F0A5C4E9B2}"/>
              </a:ext>
            </a:extLst>
          </p:cNvPr>
          <p:cNvSpPr>
            <a:spLocks noGrp="1"/>
          </p:cNvSpPr>
          <p:nvPr>
            <p:ph sz="quarter" idx="13"/>
          </p:nvPr>
        </p:nvSpPr>
        <p:spPr>
          <a:xfrm>
            <a:off x="410817" y="1908314"/>
            <a:ext cx="9382540" cy="3922644"/>
          </a:xfrm>
        </p:spPr>
        <p:txBody>
          <a:bodyPr>
            <a:normAutofit/>
          </a:bodyPr>
          <a:lstStyle/>
          <a:p>
            <a:pPr algn="just"/>
            <a:r>
              <a:rPr lang="es-MX" sz="2000" cap="none" dirty="0">
                <a:solidFill>
                  <a:schemeClr val="accent2"/>
                </a:solidFill>
                <a:latin typeface="Arial" panose="020B0604020202020204" pitchFamily="34" charset="0"/>
                <a:cs typeface="Arial" panose="020B0604020202020204" pitchFamily="34" charset="0"/>
              </a:rPr>
              <a:t>Requisitos de la Sociedad de Responsabilidad Limitada:</a:t>
            </a:r>
          </a:p>
          <a:p>
            <a:pPr marL="0" indent="0" algn="just">
              <a:buNone/>
            </a:pPr>
            <a:r>
              <a:rPr lang="es-ES" sz="2000" cap="none" dirty="0">
                <a:latin typeface="Arial" panose="020B0604020202020204" pitchFamily="34" charset="0"/>
                <a:cs typeface="Arial" panose="020B0604020202020204" pitchFamily="34" charset="0"/>
              </a:rPr>
              <a:t>-Ninguna sociedad de responsabilidad limitada tendrá más de cincuenta socios.</a:t>
            </a:r>
          </a:p>
          <a:p>
            <a:pPr marL="0" indent="0" algn="just">
              <a:buNone/>
            </a:pPr>
            <a:r>
              <a:rPr lang="es-ES" sz="2000" cap="none" dirty="0">
                <a:latin typeface="Arial" panose="020B0604020202020204" pitchFamily="34" charset="0"/>
                <a:cs typeface="Arial" panose="020B0604020202020204" pitchFamily="34" charset="0"/>
              </a:rPr>
              <a:t>-El capital social nunca será inferior a tres millones de pesos; se dividirá en partes sociales que podrán ser de valor y categoría desiguales, pero que en todo caso serán de mil pesos o de un múltiplo de esta cantidad.</a:t>
            </a:r>
          </a:p>
          <a:p>
            <a:pPr marL="0" indent="0" algn="just">
              <a:buNone/>
            </a:pPr>
            <a:r>
              <a:rPr lang="es-ES" sz="2000" cap="none" dirty="0">
                <a:latin typeface="Arial" panose="020B0604020202020204" pitchFamily="34" charset="0"/>
                <a:cs typeface="Arial" panose="020B0604020202020204" pitchFamily="34" charset="0"/>
              </a:rPr>
              <a:t>-La denominación o la razón social irá inmediatamente seguida de las palabras “Sociedad de Responsabilidad Limitada” o de su abreviatura “S. de R. L.”</a:t>
            </a:r>
            <a:endParaRPr lang="es-MX" sz="2000" cap="none" dirty="0">
              <a:latin typeface="Arial" panose="020B0604020202020204" pitchFamily="34" charset="0"/>
              <a:cs typeface="Arial" panose="020B0604020202020204" pitchFamily="34" charset="0"/>
            </a:endParaRPr>
          </a:p>
        </p:txBody>
      </p:sp>
      <p:sp>
        <p:nvSpPr>
          <p:cNvPr id="5" name="Rectángulo 4">
            <a:extLst>
              <a:ext uri="{FF2B5EF4-FFF2-40B4-BE49-F238E27FC236}">
                <a16:creationId xmlns:a16="http://schemas.microsoft.com/office/drawing/2014/main" id="{61E24C18-AABE-489F-A8DD-0B51407C8EB5}"/>
              </a:ext>
            </a:extLst>
          </p:cNvPr>
          <p:cNvSpPr/>
          <p:nvPr/>
        </p:nvSpPr>
        <p:spPr>
          <a:xfrm>
            <a:off x="410817" y="6085594"/>
            <a:ext cx="7726017" cy="307777"/>
          </a:xfrm>
          <a:prstGeom prst="rect">
            <a:avLst/>
          </a:prstGeom>
        </p:spPr>
        <p:txBody>
          <a:bodyPr wrap="square">
            <a:spAutoFit/>
          </a:bodyPr>
          <a:lstStyle/>
          <a:p>
            <a:pPr lvl="0"/>
            <a:r>
              <a:rPr lang="es-MX" sz="1400" dirty="0">
                <a:solidFill>
                  <a:prstClr val="black"/>
                </a:solidFill>
                <a:latin typeface="Arial" panose="020B0604020202020204" pitchFamily="34" charset="0"/>
                <a:cs typeface="Arial" panose="020B0604020202020204" pitchFamily="34" charset="0"/>
              </a:rPr>
              <a:t>De Pina Vara, R (2000)</a:t>
            </a:r>
            <a:r>
              <a:rPr lang="es-ES" sz="1400" dirty="0">
                <a:solidFill>
                  <a:prstClr val="black"/>
                </a:solidFill>
                <a:latin typeface="Arial" panose="020B0604020202020204" pitchFamily="34" charset="0"/>
                <a:cs typeface="Arial" panose="020B0604020202020204" pitchFamily="34" charset="0"/>
              </a:rPr>
              <a:t>, Elementos de Derecho Mercantil, Mexicano. Editorial Porrúa, México.</a:t>
            </a:r>
            <a:endParaRPr lang="es-MX" dirty="0">
              <a:solidFill>
                <a:prstClr val="black"/>
              </a:solidFill>
            </a:endParaRPr>
          </a:p>
        </p:txBody>
      </p:sp>
    </p:spTree>
    <p:extLst>
      <p:ext uri="{BB962C8B-B14F-4D97-AF65-F5344CB8AC3E}">
        <p14:creationId xmlns:p14="http://schemas.microsoft.com/office/powerpoint/2010/main" val="9329919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50FA83B-2DF0-4EEF-9FA4-55CB364F69A0}"/>
              </a:ext>
            </a:extLst>
          </p:cNvPr>
          <p:cNvSpPr>
            <a:spLocks noGrp="1"/>
          </p:cNvSpPr>
          <p:nvPr>
            <p:ph type="title"/>
          </p:nvPr>
        </p:nvSpPr>
        <p:spPr>
          <a:xfrm>
            <a:off x="158401" y="134813"/>
            <a:ext cx="10364451" cy="1117518"/>
          </a:xfrm>
        </p:spPr>
        <p:txBody>
          <a:bodyPr>
            <a:normAutofit/>
          </a:bodyPr>
          <a:lstStyle/>
          <a:p>
            <a:r>
              <a:rPr lang="es-MX" sz="3200" cap="none" dirty="0">
                <a:solidFill>
                  <a:schemeClr val="accent2">
                    <a:lumMod val="50000"/>
                  </a:schemeClr>
                </a:solidFill>
                <a:latin typeface="Arial" panose="020B0604020202020204" pitchFamily="34" charset="0"/>
                <a:cs typeface="Arial" panose="020B0604020202020204" pitchFamily="34" charset="0"/>
              </a:rPr>
              <a:t>Conceptos y Constitución de las Sociedades: Anónima, Responsabilidad Limitada y Cooperativa, Estatutos</a:t>
            </a:r>
            <a:endParaRPr lang="es-MX" dirty="0">
              <a:solidFill>
                <a:schemeClr val="accent2">
                  <a:lumMod val="50000"/>
                </a:schemeClr>
              </a:solidFill>
            </a:endParaRPr>
          </a:p>
        </p:txBody>
      </p:sp>
      <p:sp>
        <p:nvSpPr>
          <p:cNvPr id="3" name="Marcador de contenido 2">
            <a:extLst>
              <a:ext uri="{FF2B5EF4-FFF2-40B4-BE49-F238E27FC236}">
                <a16:creationId xmlns:a16="http://schemas.microsoft.com/office/drawing/2014/main" id="{B81D1324-3844-4C41-90B2-0B24E5AD77C6}"/>
              </a:ext>
            </a:extLst>
          </p:cNvPr>
          <p:cNvSpPr>
            <a:spLocks noGrp="1"/>
          </p:cNvSpPr>
          <p:nvPr>
            <p:ph sz="quarter" idx="13"/>
          </p:nvPr>
        </p:nvSpPr>
        <p:spPr>
          <a:xfrm>
            <a:off x="384313" y="1749287"/>
            <a:ext cx="5711687" cy="4307077"/>
          </a:xfrm>
        </p:spPr>
        <p:txBody>
          <a:bodyPr>
            <a:normAutofit/>
          </a:bodyPr>
          <a:lstStyle/>
          <a:p>
            <a:pPr algn="just"/>
            <a:r>
              <a:rPr lang="es-MX" sz="2000" cap="none" dirty="0">
                <a:solidFill>
                  <a:schemeClr val="accent2"/>
                </a:solidFill>
                <a:latin typeface="Arial" panose="020B0604020202020204" pitchFamily="34" charset="0"/>
                <a:cs typeface="Arial" panose="020B0604020202020204" pitchFamily="34" charset="0"/>
              </a:rPr>
              <a:t>Sociedad Cooperativa</a:t>
            </a:r>
          </a:p>
          <a:p>
            <a:pPr marL="0" indent="0" algn="just">
              <a:buNone/>
            </a:pPr>
            <a:r>
              <a:rPr lang="es-ES" sz="2000" cap="none" dirty="0">
                <a:latin typeface="Arial" panose="020B0604020202020204" pitchFamily="34" charset="0"/>
                <a:cs typeface="Arial" panose="020B0604020202020204" pitchFamily="34" charset="0"/>
              </a:rPr>
              <a:t>De acuerdo al artículo 2 de la Ley General de Sociedades Cooperativas es una forma de organización social integrada por personas físicas con base en intereses comunes y en los principios de solidaridad, esfuerzo propio y ayuda mutua, con el propósito de satisfacer necesidades individuales y colectivas, a través de la realización de actividades económicas de producción, distribución y consumo de bienes y servicios. </a:t>
            </a:r>
            <a:endParaRPr lang="es-MX" sz="2000" cap="none" dirty="0">
              <a:latin typeface="Arial" panose="020B0604020202020204" pitchFamily="34" charset="0"/>
              <a:cs typeface="Arial" panose="020B0604020202020204" pitchFamily="34" charset="0"/>
            </a:endParaRPr>
          </a:p>
        </p:txBody>
      </p:sp>
      <p:sp>
        <p:nvSpPr>
          <p:cNvPr id="4" name="Rectángulo 3">
            <a:extLst>
              <a:ext uri="{FF2B5EF4-FFF2-40B4-BE49-F238E27FC236}">
                <a16:creationId xmlns:a16="http://schemas.microsoft.com/office/drawing/2014/main" id="{85F097C7-B33F-4D0E-AD92-5CB082754E1F}"/>
              </a:ext>
            </a:extLst>
          </p:cNvPr>
          <p:cNvSpPr/>
          <p:nvPr/>
        </p:nvSpPr>
        <p:spPr>
          <a:xfrm>
            <a:off x="569842" y="6056365"/>
            <a:ext cx="10708384" cy="738664"/>
          </a:xfrm>
          <a:prstGeom prst="rect">
            <a:avLst/>
          </a:prstGeom>
        </p:spPr>
        <p:txBody>
          <a:bodyPr wrap="square">
            <a:spAutoFit/>
          </a:bodyPr>
          <a:lstStyle/>
          <a:p>
            <a:r>
              <a:rPr lang="es-ES" sz="1400" dirty="0">
                <a:solidFill>
                  <a:prstClr val="black"/>
                </a:solidFill>
                <a:latin typeface="Arial" panose="020B0604020202020204" pitchFamily="34" charset="0"/>
                <a:cs typeface="Arial" panose="020B0604020202020204" pitchFamily="34" charset="0"/>
              </a:rPr>
              <a:t>Ley General de Sociedades </a:t>
            </a:r>
            <a:r>
              <a:rPr lang="es-ES" sz="1400" dirty="0">
                <a:latin typeface="Arial" panose="020B0604020202020204" pitchFamily="34" charset="0"/>
                <a:cs typeface="Arial" panose="020B0604020202020204" pitchFamily="34" charset="0"/>
              </a:rPr>
              <a:t>Cooperativas (2018), Recuperado de: http://www.diputados.gob.mx/LeyesBiblio/pdf/143_190118.pdf (29 de </a:t>
            </a:r>
            <a:r>
              <a:rPr lang="es-ES" sz="1400" dirty="0">
                <a:solidFill>
                  <a:prstClr val="black"/>
                </a:solidFill>
                <a:latin typeface="Arial" panose="020B0604020202020204" pitchFamily="34" charset="0"/>
                <a:cs typeface="Arial" panose="020B0604020202020204" pitchFamily="34" charset="0"/>
              </a:rPr>
              <a:t>septiembre de 2019)</a:t>
            </a:r>
            <a:endParaRPr lang="es-MX" sz="1400" dirty="0">
              <a:solidFill>
                <a:prstClr val="black"/>
              </a:solidFill>
            </a:endParaRPr>
          </a:p>
          <a:p>
            <a:pPr lvl="0" algn="just"/>
            <a:r>
              <a:rPr lang="es-ES" sz="1400" dirty="0">
                <a:solidFill>
                  <a:prstClr val="black"/>
                </a:solidFill>
                <a:latin typeface="Arial" panose="020B0604020202020204" pitchFamily="34" charset="0"/>
                <a:cs typeface="Arial" panose="020B0604020202020204" pitchFamily="34" charset="0"/>
              </a:rPr>
              <a:t>.</a:t>
            </a:r>
            <a:endParaRPr lang="es-MX" dirty="0">
              <a:solidFill>
                <a:prstClr val="black"/>
              </a:solidFill>
            </a:endParaRPr>
          </a:p>
        </p:txBody>
      </p:sp>
      <p:pic>
        <p:nvPicPr>
          <p:cNvPr id="5" name="Imagen 4">
            <a:extLst>
              <a:ext uri="{FF2B5EF4-FFF2-40B4-BE49-F238E27FC236}">
                <a16:creationId xmlns:a16="http://schemas.microsoft.com/office/drawing/2014/main" id="{7E50078D-A8FD-4AD7-B0F8-9BAEB68A4484}"/>
              </a:ext>
            </a:extLst>
          </p:cNvPr>
          <p:cNvPicPr>
            <a:picLocks noChangeAspect="1"/>
          </p:cNvPicPr>
          <p:nvPr/>
        </p:nvPicPr>
        <p:blipFill rotWithShape="1">
          <a:blip r:embed="rId2"/>
          <a:srcRect t="27127" b="9262"/>
          <a:stretch/>
        </p:blipFill>
        <p:spPr>
          <a:xfrm>
            <a:off x="6558211" y="2243075"/>
            <a:ext cx="3397899" cy="2623930"/>
          </a:xfrm>
          <a:prstGeom prst="rect">
            <a:avLst/>
          </a:prstGeom>
        </p:spPr>
      </p:pic>
    </p:spTree>
    <p:extLst>
      <p:ext uri="{BB962C8B-B14F-4D97-AF65-F5344CB8AC3E}">
        <p14:creationId xmlns:p14="http://schemas.microsoft.com/office/powerpoint/2010/main" val="38911950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0441A76-3EFF-41CF-92B4-C7D76EDDD1F8}"/>
              </a:ext>
            </a:extLst>
          </p:cNvPr>
          <p:cNvSpPr>
            <a:spLocks noGrp="1"/>
          </p:cNvSpPr>
          <p:nvPr>
            <p:ph type="title"/>
          </p:nvPr>
        </p:nvSpPr>
        <p:spPr>
          <a:xfrm>
            <a:off x="171653" y="225407"/>
            <a:ext cx="10364451" cy="1077761"/>
          </a:xfrm>
        </p:spPr>
        <p:txBody>
          <a:bodyPr>
            <a:normAutofit/>
          </a:bodyPr>
          <a:lstStyle/>
          <a:p>
            <a:r>
              <a:rPr lang="es-MX" sz="3200" cap="none" dirty="0">
                <a:solidFill>
                  <a:schemeClr val="accent2">
                    <a:lumMod val="50000"/>
                  </a:schemeClr>
                </a:solidFill>
                <a:latin typeface="Arial" panose="020B0604020202020204" pitchFamily="34" charset="0"/>
                <a:cs typeface="Arial" panose="020B0604020202020204" pitchFamily="34" charset="0"/>
              </a:rPr>
              <a:t>Conceptos y Constitución de las Sociedades: Anónima, Responsabilidad Limitada y Cooperativa, Estatutos</a:t>
            </a:r>
            <a:endParaRPr lang="es-MX" dirty="0">
              <a:solidFill>
                <a:schemeClr val="accent2">
                  <a:lumMod val="50000"/>
                </a:schemeClr>
              </a:solidFill>
            </a:endParaRPr>
          </a:p>
        </p:txBody>
      </p:sp>
      <p:sp>
        <p:nvSpPr>
          <p:cNvPr id="3" name="Marcador de contenido 2">
            <a:extLst>
              <a:ext uri="{FF2B5EF4-FFF2-40B4-BE49-F238E27FC236}">
                <a16:creationId xmlns:a16="http://schemas.microsoft.com/office/drawing/2014/main" id="{D4013278-B183-4E20-9409-41CD5392F7CC}"/>
              </a:ext>
            </a:extLst>
          </p:cNvPr>
          <p:cNvSpPr>
            <a:spLocks noGrp="1"/>
          </p:cNvSpPr>
          <p:nvPr>
            <p:ph sz="quarter" idx="13"/>
          </p:nvPr>
        </p:nvSpPr>
        <p:spPr>
          <a:xfrm>
            <a:off x="642730" y="1638930"/>
            <a:ext cx="9375913" cy="4271539"/>
          </a:xfrm>
        </p:spPr>
        <p:txBody>
          <a:bodyPr>
            <a:normAutofit/>
          </a:bodyPr>
          <a:lstStyle/>
          <a:p>
            <a:pPr algn="just"/>
            <a:r>
              <a:rPr lang="es-ES" sz="2000" cap="none" dirty="0">
                <a:solidFill>
                  <a:schemeClr val="accent2"/>
                </a:solidFill>
                <a:latin typeface="Arial" panose="020B0604020202020204" pitchFamily="34" charset="0"/>
                <a:cs typeface="Arial" panose="020B0604020202020204" pitchFamily="34" charset="0"/>
              </a:rPr>
              <a:t>Constitución de las Sociedades Cooperativas</a:t>
            </a:r>
            <a:endParaRPr lang="es-MX" sz="2000" cap="none" dirty="0">
              <a:solidFill>
                <a:schemeClr val="accent2"/>
              </a:solidFill>
              <a:latin typeface="Arial" panose="020B0604020202020204" pitchFamily="34" charset="0"/>
              <a:cs typeface="Arial" panose="020B0604020202020204" pitchFamily="34" charset="0"/>
            </a:endParaRPr>
          </a:p>
          <a:p>
            <a:pPr marL="0" indent="0" algn="just">
              <a:buNone/>
            </a:pPr>
            <a:r>
              <a:rPr lang="es-ES" sz="2000" cap="none" dirty="0">
                <a:latin typeface="Arial" panose="020B0604020202020204" pitchFamily="34" charset="0"/>
                <a:cs typeface="Arial" panose="020B0604020202020204" pitchFamily="34" charset="0"/>
              </a:rPr>
              <a:t>De acuerdo al artículo 11 de la Ley General de Sociedades Cooperativas,  la constitución de las sociedades cooperativas se observará lo siguiente:</a:t>
            </a:r>
          </a:p>
          <a:p>
            <a:pPr marL="0" indent="0" algn="just">
              <a:buNone/>
            </a:pPr>
            <a:r>
              <a:rPr lang="es-ES" sz="2000" cap="none" dirty="0">
                <a:latin typeface="Arial" panose="020B0604020202020204" pitchFamily="34" charset="0"/>
                <a:cs typeface="Arial" panose="020B0604020202020204" pitchFamily="34" charset="0"/>
              </a:rPr>
              <a:t>I.- Se reconoce un voto por socio, independientemente de sus aportaciones;</a:t>
            </a:r>
          </a:p>
          <a:p>
            <a:pPr marL="0" indent="0" algn="just">
              <a:buNone/>
            </a:pPr>
            <a:r>
              <a:rPr lang="es-ES" sz="2000" cap="none" dirty="0">
                <a:latin typeface="Arial" panose="020B0604020202020204" pitchFamily="34" charset="0"/>
                <a:cs typeface="Arial" panose="020B0604020202020204" pitchFamily="34" charset="0"/>
              </a:rPr>
              <a:t>II.- Serán de capital variable;</a:t>
            </a:r>
          </a:p>
          <a:p>
            <a:pPr marL="0" indent="0" algn="just">
              <a:buNone/>
            </a:pPr>
            <a:r>
              <a:rPr lang="es-ES" sz="2000" cap="none" dirty="0">
                <a:latin typeface="Arial" panose="020B0604020202020204" pitchFamily="34" charset="0"/>
                <a:cs typeface="Arial" panose="020B0604020202020204" pitchFamily="34" charset="0"/>
              </a:rPr>
              <a:t>III.- Habrá igualdad esencial en derechos y obligaciones de sus socios e igualdad de condiciones para</a:t>
            </a:r>
          </a:p>
          <a:p>
            <a:pPr marL="0" indent="0" algn="just">
              <a:buNone/>
            </a:pPr>
            <a:r>
              <a:rPr lang="es-ES" sz="2000" cap="none" dirty="0">
                <a:latin typeface="Arial" panose="020B0604020202020204" pitchFamily="34" charset="0"/>
                <a:cs typeface="Arial" panose="020B0604020202020204" pitchFamily="34" charset="0"/>
              </a:rPr>
              <a:t>las mujeres;</a:t>
            </a:r>
          </a:p>
          <a:p>
            <a:pPr marL="0" indent="0" algn="just">
              <a:buNone/>
            </a:pPr>
            <a:r>
              <a:rPr lang="es-ES" sz="2000" cap="none" dirty="0">
                <a:latin typeface="Arial" panose="020B0604020202020204" pitchFamily="34" charset="0"/>
                <a:cs typeface="Arial" panose="020B0604020202020204" pitchFamily="34" charset="0"/>
              </a:rPr>
              <a:t>IV.- Tendrán duración indefinida, y</a:t>
            </a:r>
          </a:p>
          <a:p>
            <a:pPr marL="0" indent="0" algn="just">
              <a:buNone/>
            </a:pPr>
            <a:r>
              <a:rPr lang="es-ES" sz="2000" cap="none" dirty="0">
                <a:latin typeface="Arial" panose="020B0604020202020204" pitchFamily="34" charset="0"/>
                <a:cs typeface="Arial" panose="020B0604020202020204" pitchFamily="34" charset="0"/>
              </a:rPr>
              <a:t>V. Se integrarán con un mínimo de cinco Socios.</a:t>
            </a:r>
            <a:endParaRPr lang="es-MX" sz="2000" cap="none" dirty="0">
              <a:latin typeface="Arial" panose="020B0604020202020204" pitchFamily="34" charset="0"/>
              <a:cs typeface="Arial" panose="020B0604020202020204" pitchFamily="34" charset="0"/>
            </a:endParaRPr>
          </a:p>
        </p:txBody>
      </p:sp>
      <p:sp>
        <p:nvSpPr>
          <p:cNvPr id="4" name="Rectángulo 3">
            <a:extLst>
              <a:ext uri="{FF2B5EF4-FFF2-40B4-BE49-F238E27FC236}">
                <a16:creationId xmlns:a16="http://schemas.microsoft.com/office/drawing/2014/main" id="{8E303CCD-7C74-4E72-AD31-ABC4CA09992A}"/>
              </a:ext>
            </a:extLst>
          </p:cNvPr>
          <p:cNvSpPr/>
          <p:nvPr/>
        </p:nvSpPr>
        <p:spPr>
          <a:xfrm>
            <a:off x="702364" y="6109373"/>
            <a:ext cx="9528313" cy="523220"/>
          </a:xfrm>
          <a:prstGeom prst="rect">
            <a:avLst/>
          </a:prstGeom>
        </p:spPr>
        <p:txBody>
          <a:bodyPr wrap="square">
            <a:spAutoFit/>
          </a:bodyPr>
          <a:lstStyle/>
          <a:p>
            <a:pPr lvl="0" algn="just"/>
            <a:r>
              <a:rPr lang="es-ES" sz="1400" dirty="0">
                <a:solidFill>
                  <a:prstClr val="black"/>
                </a:solidFill>
                <a:latin typeface="Arial" panose="020B0604020202020204" pitchFamily="34" charset="0"/>
                <a:cs typeface="Arial" panose="020B0604020202020204" pitchFamily="34" charset="0"/>
              </a:rPr>
              <a:t>Ley General de Sociedades </a:t>
            </a:r>
            <a:r>
              <a:rPr lang="es-ES" sz="1400" dirty="0">
                <a:latin typeface="Arial" panose="020B0604020202020204" pitchFamily="34" charset="0"/>
                <a:cs typeface="Arial" panose="020B0604020202020204" pitchFamily="34" charset="0"/>
              </a:rPr>
              <a:t>Cooperativas (2018), Recuperado de: http://www.diputados.gob.mx/LeyesBiblio/pdf/143_190118.pdf (29 de </a:t>
            </a:r>
            <a:r>
              <a:rPr lang="es-ES" sz="1400" dirty="0">
                <a:solidFill>
                  <a:prstClr val="black"/>
                </a:solidFill>
                <a:latin typeface="Arial" panose="020B0604020202020204" pitchFamily="34" charset="0"/>
                <a:cs typeface="Arial" panose="020B0604020202020204" pitchFamily="34" charset="0"/>
              </a:rPr>
              <a:t>septiembre de 2019)</a:t>
            </a:r>
            <a:endParaRPr lang="es-MX" dirty="0">
              <a:solidFill>
                <a:prstClr val="black"/>
              </a:solidFill>
            </a:endParaRPr>
          </a:p>
        </p:txBody>
      </p:sp>
    </p:spTree>
    <p:extLst>
      <p:ext uri="{BB962C8B-B14F-4D97-AF65-F5344CB8AC3E}">
        <p14:creationId xmlns:p14="http://schemas.microsoft.com/office/powerpoint/2010/main" val="14038722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id="{F2B66AF4-9EA3-4E58-A290-34217F0392A4}"/>
              </a:ext>
            </a:extLst>
          </p:cNvPr>
          <p:cNvSpPr>
            <a:spLocks noGrp="1"/>
          </p:cNvSpPr>
          <p:nvPr>
            <p:ph type="title"/>
          </p:nvPr>
        </p:nvSpPr>
        <p:spPr>
          <a:xfrm>
            <a:off x="177966" y="225407"/>
            <a:ext cx="10052712" cy="1077761"/>
          </a:xfrm>
        </p:spPr>
        <p:txBody>
          <a:bodyPr>
            <a:normAutofit fontScale="90000"/>
          </a:bodyPr>
          <a:lstStyle/>
          <a:p>
            <a:pPr algn="just"/>
            <a:r>
              <a:rPr lang="es-MX" sz="3200" cap="none" dirty="0">
                <a:solidFill>
                  <a:schemeClr val="accent2">
                    <a:lumMod val="50000"/>
                  </a:schemeClr>
                </a:solidFill>
                <a:latin typeface="Arial" panose="020B0604020202020204" pitchFamily="34" charset="0"/>
                <a:cs typeface="Arial" panose="020B0604020202020204" pitchFamily="34" charset="0"/>
              </a:rPr>
              <a:t>Conceptos y Constitución de las Sociedades: Anónima, Responsabilidad Limitada y Cooperativa, Estatutos</a:t>
            </a:r>
            <a:endParaRPr lang="es-MX" dirty="0">
              <a:solidFill>
                <a:schemeClr val="accent2">
                  <a:lumMod val="50000"/>
                </a:schemeClr>
              </a:solidFill>
            </a:endParaRPr>
          </a:p>
        </p:txBody>
      </p:sp>
      <p:sp>
        <p:nvSpPr>
          <p:cNvPr id="3" name="Marcador de contenido 2">
            <a:extLst>
              <a:ext uri="{FF2B5EF4-FFF2-40B4-BE49-F238E27FC236}">
                <a16:creationId xmlns:a16="http://schemas.microsoft.com/office/drawing/2014/main" id="{92D6810D-EB34-4341-BEE9-E958D84DE432}"/>
              </a:ext>
            </a:extLst>
          </p:cNvPr>
          <p:cNvSpPr>
            <a:spLocks noGrp="1"/>
          </p:cNvSpPr>
          <p:nvPr>
            <p:ph sz="quarter" idx="13"/>
          </p:nvPr>
        </p:nvSpPr>
        <p:spPr>
          <a:xfrm>
            <a:off x="419510" y="2127104"/>
            <a:ext cx="8892835" cy="3424107"/>
          </a:xfrm>
        </p:spPr>
        <p:txBody>
          <a:bodyPr>
            <a:normAutofit/>
          </a:bodyPr>
          <a:lstStyle/>
          <a:p>
            <a:pPr algn="just"/>
            <a:r>
              <a:rPr lang="es-ES" sz="2000" cap="none" dirty="0">
                <a:latin typeface="Arial" panose="020B0604020202020204" pitchFamily="34" charset="0"/>
                <a:cs typeface="Arial" panose="020B0604020202020204" pitchFamily="34" charset="0"/>
              </a:rPr>
              <a:t>De acuerdo al artículo 21 de la Ley General de Sociedades Cooperativas forman parte del sistema cooperativo las siguientes clases de sociedades cooperativas: </a:t>
            </a:r>
          </a:p>
          <a:p>
            <a:pPr marL="0" indent="0" algn="just">
              <a:buNone/>
            </a:pPr>
            <a:r>
              <a:rPr lang="es-ES" sz="2000" cap="none" dirty="0">
                <a:latin typeface="Arial" panose="020B0604020202020204" pitchFamily="34" charset="0"/>
                <a:cs typeface="Arial" panose="020B0604020202020204" pitchFamily="34" charset="0"/>
              </a:rPr>
              <a:t>I.- De consumidores de bienes y/o servicios,  </a:t>
            </a:r>
          </a:p>
          <a:p>
            <a:pPr marL="0" indent="0" algn="just">
              <a:buNone/>
            </a:pPr>
            <a:r>
              <a:rPr lang="es-ES" sz="2000" cap="none" dirty="0">
                <a:latin typeface="Arial" panose="020B0604020202020204" pitchFamily="34" charset="0"/>
                <a:cs typeface="Arial" panose="020B0604020202020204" pitchFamily="34" charset="0"/>
              </a:rPr>
              <a:t>II.- De productores de bienes y/o servicios, </a:t>
            </a:r>
          </a:p>
          <a:p>
            <a:pPr marL="0" indent="0" algn="just">
              <a:buNone/>
            </a:pPr>
            <a:r>
              <a:rPr lang="es-ES" sz="2000" cap="none" dirty="0">
                <a:latin typeface="Arial" panose="020B0604020202020204" pitchFamily="34" charset="0"/>
                <a:cs typeface="Arial" panose="020B0604020202020204" pitchFamily="34" charset="0"/>
              </a:rPr>
              <a:t>III.- De ahorro y préstamo.</a:t>
            </a:r>
            <a:endParaRPr lang="es-MX" sz="2000" cap="none" dirty="0">
              <a:latin typeface="Arial" panose="020B0604020202020204" pitchFamily="34" charset="0"/>
              <a:cs typeface="Arial" panose="020B0604020202020204" pitchFamily="34" charset="0"/>
            </a:endParaRPr>
          </a:p>
        </p:txBody>
      </p:sp>
      <p:sp>
        <p:nvSpPr>
          <p:cNvPr id="5" name="Rectángulo 4">
            <a:extLst>
              <a:ext uri="{FF2B5EF4-FFF2-40B4-BE49-F238E27FC236}">
                <a16:creationId xmlns:a16="http://schemas.microsoft.com/office/drawing/2014/main" id="{F9192DF0-355B-4643-8F65-5AED5280FA2E}"/>
              </a:ext>
            </a:extLst>
          </p:cNvPr>
          <p:cNvSpPr/>
          <p:nvPr/>
        </p:nvSpPr>
        <p:spPr>
          <a:xfrm>
            <a:off x="702364" y="6109373"/>
            <a:ext cx="9528313" cy="523220"/>
          </a:xfrm>
          <a:prstGeom prst="rect">
            <a:avLst/>
          </a:prstGeom>
        </p:spPr>
        <p:txBody>
          <a:bodyPr wrap="square">
            <a:spAutoFit/>
          </a:bodyPr>
          <a:lstStyle/>
          <a:p>
            <a:pPr lvl="0" algn="just"/>
            <a:r>
              <a:rPr lang="es-ES" sz="1400" dirty="0">
                <a:solidFill>
                  <a:prstClr val="black"/>
                </a:solidFill>
                <a:latin typeface="Arial" panose="020B0604020202020204" pitchFamily="34" charset="0"/>
                <a:cs typeface="Arial" panose="020B0604020202020204" pitchFamily="34" charset="0"/>
              </a:rPr>
              <a:t>Ley General de Sociedades </a:t>
            </a:r>
            <a:r>
              <a:rPr lang="es-ES" sz="1400" dirty="0">
                <a:latin typeface="Arial" panose="020B0604020202020204" pitchFamily="34" charset="0"/>
                <a:cs typeface="Arial" panose="020B0604020202020204" pitchFamily="34" charset="0"/>
              </a:rPr>
              <a:t>Cooperativas (2018), Recuperado de: http://www.diputados.gob.mx/LeyesBiblio/pdf/143_190118.pdf (29 de </a:t>
            </a:r>
            <a:r>
              <a:rPr lang="es-ES" sz="1400" dirty="0">
                <a:solidFill>
                  <a:prstClr val="black"/>
                </a:solidFill>
                <a:latin typeface="Arial" panose="020B0604020202020204" pitchFamily="34" charset="0"/>
                <a:cs typeface="Arial" panose="020B0604020202020204" pitchFamily="34" charset="0"/>
              </a:rPr>
              <a:t>septiembre de 2019)</a:t>
            </a:r>
            <a:endParaRPr lang="es-MX" dirty="0">
              <a:solidFill>
                <a:prstClr val="black"/>
              </a:solidFill>
            </a:endParaRPr>
          </a:p>
        </p:txBody>
      </p:sp>
    </p:spTree>
    <p:extLst>
      <p:ext uri="{BB962C8B-B14F-4D97-AF65-F5344CB8AC3E}">
        <p14:creationId xmlns:p14="http://schemas.microsoft.com/office/powerpoint/2010/main" val="22485940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9BC41DA-3CBB-4348-8F6F-8F74C0A2A7D1}"/>
              </a:ext>
            </a:extLst>
          </p:cNvPr>
          <p:cNvSpPr>
            <a:spLocks noGrp="1"/>
          </p:cNvSpPr>
          <p:nvPr>
            <p:ph type="title"/>
          </p:nvPr>
        </p:nvSpPr>
        <p:spPr>
          <a:xfrm>
            <a:off x="158399" y="184594"/>
            <a:ext cx="9661461" cy="1139686"/>
          </a:xfrm>
        </p:spPr>
        <p:txBody>
          <a:bodyPr>
            <a:normAutofit/>
          </a:bodyPr>
          <a:lstStyle/>
          <a:p>
            <a:r>
              <a:rPr lang="es-MX" sz="3200" cap="none" dirty="0">
                <a:solidFill>
                  <a:schemeClr val="accent2">
                    <a:lumMod val="50000"/>
                  </a:schemeClr>
                </a:solidFill>
                <a:latin typeface="Arial" panose="020B0604020202020204" pitchFamily="34" charset="0"/>
                <a:cs typeface="Arial" panose="020B0604020202020204" pitchFamily="34" charset="0"/>
              </a:rPr>
              <a:t>La Sociedad Anónima de Acciones Simplificadas, la Sociedad Anónima por Suscripción Publica</a:t>
            </a:r>
            <a:endParaRPr lang="es-MX" sz="3200" dirty="0">
              <a:solidFill>
                <a:schemeClr val="accent2">
                  <a:lumMod val="50000"/>
                </a:schemeClr>
              </a:solidFill>
            </a:endParaRPr>
          </a:p>
        </p:txBody>
      </p:sp>
      <p:sp>
        <p:nvSpPr>
          <p:cNvPr id="3" name="Marcador de contenido 2">
            <a:extLst>
              <a:ext uri="{FF2B5EF4-FFF2-40B4-BE49-F238E27FC236}">
                <a16:creationId xmlns:a16="http://schemas.microsoft.com/office/drawing/2014/main" id="{71744EEE-485F-44D3-B699-B2CA04117CF4}"/>
              </a:ext>
            </a:extLst>
          </p:cNvPr>
          <p:cNvSpPr>
            <a:spLocks noGrp="1"/>
          </p:cNvSpPr>
          <p:nvPr>
            <p:ph sz="quarter" idx="13"/>
          </p:nvPr>
        </p:nvSpPr>
        <p:spPr>
          <a:xfrm>
            <a:off x="343930" y="1949106"/>
            <a:ext cx="6485495" cy="3829877"/>
          </a:xfrm>
        </p:spPr>
        <p:txBody>
          <a:bodyPr>
            <a:normAutofit/>
          </a:bodyPr>
          <a:lstStyle/>
          <a:p>
            <a:pPr algn="just"/>
            <a:r>
              <a:rPr lang="es-MX" sz="2000" cap="none" dirty="0">
                <a:solidFill>
                  <a:schemeClr val="accent2"/>
                </a:solidFill>
                <a:latin typeface="Arial" panose="020B0604020202020204" pitchFamily="34" charset="0"/>
                <a:cs typeface="Arial" panose="020B0604020202020204" pitchFamily="34" charset="0"/>
              </a:rPr>
              <a:t>La sociedad por acciones simplificada.</a:t>
            </a:r>
          </a:p>
          <a:p>
            <a:pPr marL="0" indent="0" algn="just">
              <a:buNone/>
            </a:pPr>
            <a:r>
              <a:rPr lang="es-MX" sz="2000" dirty="0">
                <a:latin typeface="Arial" panose="020B0604020202020204" pitchFamily="34" charset="0"/>
                <a:cs typeface="Arial" panose="020B0604020202020204" pitchFamily="34" charset="0"/>
              </a:rPr>
              <a:t>E</a:t>
            </a:r>
            <a:r>
              <a:rPr lang="es-MX" sz="2000" cap="none" dirty="0">
                <a:latin typeface="Arial" panose="020B0604020202020204" pitchFamily="34" charset="0"/>
                <a:cs typeface="Arial" panose="020B0604020202020204" pitchFamily="34" charset="0"/>
              </a:rPr>
              <a:t>s aquella que se constituye con una o más Personas físicas que solamente están obligadas al pago de sus aportaciones representadas en acciones. (art. 260° LGSM)</a:t>
            </a:r>
          </a:p>
          <a:p>
            <a:pPr marL="0" indent="0" algn="just">
              <a:buNone/>
            </a:pPr>
            <a:endParaRPr lang="es-MX" sz="2000" cap="none" dirty="0">
              <a:latin typeface="Arial" panose="020B0604020202020204" pitchFamily="34" charset="0"/>
              <a:cs typeface="Arial" panose="020B0604020202020204" pitchFamily="34" charset="0"/>
            </a:endParaRPr>
          </a:p>
          <a:p>
            <a:pPr marL="0" indent="0" algn="just">
              <a:buNone/>
            </a:pPr>
            <a:r>
              <a:rPr lang="es-MX" sz="2000" cap="none" dirty="0">
                <a:latin typeface="Arial" panose="020B0604020202020204" pitchFamily="34" charset="0"/>
                <a:cs typeface="Arial" panose="020B0604020202020204" pitchFamily="34" charset="0"/>
              </a:rPr>
              <a:t>En ningún caso las personas físicas podrán ser simultáneamente accionistas de otro tipo de sociedad Mercantil a que se refieren las fracciones I a VII, del artículo 1° LGSM.</a:t>
            </a:r>
          </a:p>
        </p:txBody>
      </p:sp>
      <p:sp>
        <p:nvSpPr>
          <p:cNvPr id="4" name="Rectángulo 3">
            <a:extLst>
              <a:ext uri="{FF2B5EF4-FFF2-40B4-BE49-F238E27FC236}">
                <a16:creationId xmlns:a16="http://schemas.microsoft.com/office/drawing/2014/main" id="{04F79D6C-BCD6-4D8E-8F00-E76818729AA8}"/>
              </a:ext>
            </a:extLst>
          </p:cNvPr>
          <p:cNvSpPr/>
          <p:nvPr/>
        </p:nvSpPr>
        <p:spPr>
          <a:xfrm>
            <a:off x="530087" y="5865149"/>
            <a:ext cx="11145078" cy="698717"/>
          </a:xfrm>
          <a:prstGeom prst="rect">
            <a:avLst/>
          </a:prstGeom>
        </p:spPr>
        <p:txBody>
          <a:bodyPr wrap="square">
            <a:spAutoFit/>
          </a:bodyPr>
          <a:lstStyle/>
          <a:p>
            <a:pPr lvl="0" defTabSz="914400">
              <a:lnSpc>
                <a:spcPct val="150000"/>
              </a:lnSpc>
            </a:pPr>
            <a:r>
              <a:rPr lang="es-MX" sz="1400" dirty="0">
                <a:solidFill>
                  <a:prstClr val="black"/>
                </a:solidFill>
                <a:latin typeface="Arial" panose="020B0604020202020204" pitchFamily="34" charset="0"/>
                <a:ea typeface="Calibri" panose="020F0502020204030204" pitchFamily="34" charset="0"/>
                <a:cs typeface="Arial" panose="020B0604020202020204" pitchFamily="34" charset="0"/>
              </a:rPr>
              <a:t>Ley General de Sociedades Mercantiles (2018), Recuperado de: http://www.diputados.gob.mx/LeyesBiblio/pdf/144_140618.pdf  (25 de Septiembre de 2019)</a:t>
            </a:r>
          </a:p>
        </p:txBody>
      </p:sp>
      <p:pic>
        <p:nvPicPr>
          <p:cNvPr id="1026" name="Picture 2" descr="Resultado de imagen para La sociedad por acciones simplificada">
            <a:extLst>
              <a:ext uri="{FF2B5EF4-FFF2-40B4-BE49-F238E27FC236}">
                <a16:creationId xmlns:a16="http://schemas.microsoft.com/office/drawing/2014/main" id="{572006DC-EB27-462E-B5F6-999C7402BF7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11043" y="2866417"/>
            <a:ext cx="2536834" cy="17490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069377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536D7EF-1DB2-4884-8B56-44BC458F375C}"/>
              </a:ext>
            </a:extLst>
          </p:cNvPr>
          <p:cNvSpPr>
            <a:spLocks noGrp="1"/>
          </p:cNvSpPr>
          <p:nvPr>
            <p:ph type="title"/>
          </p:nvPr>
        </p:nvSpPr>
        <p:spPr>
          <a:xfrm>
            <a:off x="235278" y="238716"/>
            <a:ext cx="10364451" cy="1073805"/>
          </a:xfrm>
        </p:spPr>
        <p:txBody>
          <a:bodyPr/>
          <a:lstStyle/>
          <a:p>
            <a:pPr algn="just"/>
            <a:r>
              <a:rPr lang="es-MX" sz="3200" cap="none" dirty="0">
                <a:solidFill>
                  <a:schemeClr val="accent2">
                    <a:lumMod val="50000"/>
                  </a:schemeClr>
                </a:solidFill>
                <a:latin typeface="Arial" panose="020B0604020202020204" pitchFamily="34" charset="0"/>
                <a:cs typeface="Arial" panose="020B0604020202020204" pitchFamily="34" charset="0"/>
              </a:rPr>
              <a:t>La Sociedad Anónima de Acciones Simplificadas, la Sociedad Anónima por Suscripción Publica</a:t>
            </a:r>
            <a:endParaRPr lang="es-MX" dirty="0">
              <a:solidFill>
                <a:schemeClr val="accent2">
                  <a:lumMod val="50000"/>
                </a:schemeClr>
              </a:solidFill>
            </a:endParaRPr>
          </a:p>
        </p:txBody>
      </p:sp>
      <p:sp>
        <p:nvSpPr>
          <p:cNvPr id="3" name="Marcador de contenido 2">
            <a:extLst>
              <a:ext uri="{FF2B5EF4-FFF2-40B4-BE49-F238E27FC236}">
                <a16:creationId xmlns:a16="http://schemas.microsoft.com/office/drawing/2014/main" id="{AFE2BC9A-9235-47C8-9086-E11B833A803B}"/>
              </a:ext>
            </a:extLst>
          </p:cNvPr>
          <p:cNvSpPr>
            <a:spLocks noGrp="1"/>
          </p:cNvSpPr>
          <p:nvPr>
            <p:ph sz="quarter" idx="13"/>
          </p:nvPr>
        </p:nvSpPr>
        <p:spPr>
          <a:xfrm>
            <a:off x="504967" y="1733266"/>
            <a:ext cx="9685955" cy="4187301"/>
          </a:xfrm>
        </p:spPr>
        <p:txBody>
          <a:bodyPr>
            <a:noAutofit/>
          </a:bodyPr>
          <a:lstStyle/>
          <a:p>
            <a:pPr algn="just"/>
            <a:r>
              <a:rPr lang="es-MX" sz="2000" cap="none" dirty="0">
                <a:latin typeface="Arial" panose="020B0604020202020204" pitchFamily="34" charset="0"/>
                <a:cs typeface="Arial" panose="020B0604020202020204" pitchFamily="34" charset="0"/>
              </a:rPr>
              <a:t>De acuerdo al artículo 262 de la LGSM, para realizar la constitución de una sociedad por acciones simplificada únicamente se requerirá:</a:t>
            </a:r>
          </a:p>
          <a:p>
            <a:pPr marL="0" indent="0" algn="just">
              <a:buNone/>
            </a:pPr>
            <a:r>
              <a:rPr lang="es-MX" sz="2000" cap="none" dirty="0">
                <a:latin typeface="Arial" panose="020B0604020202020204" pitchFamily="34" charset="0"/>
                <a:cs typeface="Arial" panose="020B0604020202020204" pitchFamily="34" charset="0"/>
              </a:rPr>
              <a:t>I. Que haya uno o más accionistas.</a:t>
            </a:r>
          </a:p>
          <a:p>
            <a:pPr marL="0" indent="0" algn="just">
              <a:buNone/>
            </a:pPr>
            <a:r>
              <a:rPr lang="es-MX" sz="2000" cap="none" dirty="0">
                <a:latin typeface="Arial" panose="020B0604020202020204" pitchFamily="34" charset="0"/>
                <a:cs typeface="Arial" panose="020B0604020202020204" pitchFamily="34" charset="0"/>
              </a:rPr>
              <a:t>II. Que el o los accionistas externen su consentimiento para constituir una sociedad por acciones simplificada bajo los estatutos sociales que la secretaría de economía.</a:t>
            </a:r>
          </a:p>
          <a:p>
            <a:pPr marL="0" indent="0" algn="just">
              <a:buNone/>
            </a:pPr>
            <a:r>
              <a:rPr lang="es-MX" sz="2000" cap="none" dirty="0">
                <a:latin typeface="Arial" panose="020B0604020202020204" pitchFamily="34" charset="0"/>
                <a:cs typeface="Arial" panose="020B0604020202020204" pitchFamily="34" charset="0"/>
              </a:rPr>
              <a:t>III. Que alguno de los accionistas cuente con la autorización para el uso de denominación emitida por la secretaría de economía, y Ley General de Sociedades Mercantiles, Cámara de Diputados Del H. Congreso de la Unión, Secretaría General Secretaría de Servicios Parlamentarios</a:t>
            </a:r>
          </a:p>
          <a:p>
            <a:pPr marL="0" indent="0" algn="just">
              <a:buNone/>
            </a:pPr>
            <a:r>
              <a:rPr lang="es-MX" sz="2000" cap="none" dirty="0">
                <a:latin typeface="Arial" panose="020B0604020202020204" pitchFamily="34" charset="0"/>
                <a:cs typeface="Arial" panose="020B0604020202020204" pitchFamily="34" charset="0"/>
              </a:rPr>
              <a:t>IV. Que todos los accionistas cuenten con certificado de firma electrónica avanzada vigente reconocido en las reglas generales que emita la Secretaría de Economía.</a:t>
            </a:r>
          </a:p>
        </p:txBody>
      </p:sp>
      <p:sp>
        <p:nvSpPr>
          <p:cNvPr id="4" name="Rectángulo 3">
            <a:extLst>
              <a:ext uri="{FF2B5EF4-FFF2-40B4-BE49-F238E27FC236}">
                <a16:creationId xmlns:a16="http://schemas.microsoft.com/office/drawing/2014/main" id="{07104A09-BDEC-4983-9AB7-911C1F93B9B0}"/>
              </a:ext>
            </a:extLst>
          </p:cNvPr>
          <p:cNvSpPr/>
          <p:nvPr/>
        </p:nvSpPr>
        <p:spPr>
          <a:xfrm>
            <a:off x="322996" y="6156128"/>
            <a:ext cx="11364037" cy="698717"/>
          </a:xfrm>
          <a:prstGeom prst="rect">
            <a:avLst/>
          </a:prstGeom>
        </p:spPr>
        <p:txBody>
          <a:bodyPr wrap="square">
            <a:spAutoFit/>
          </a:bodyPr>
          <a:lstStyle/>
          <a:p>
            <a:pPr lvl="0" defTabSz="914400">
              <a:lnSpc>
                <a:spcPct val="150000"/>
              </a:lnSpc>
            </a:pPr>
            <a:r>
              <a:rPr lang="es-MX" sz="1400" dirty="0">
                <a:solidFill>
                  <a:prstClr val="black"/>
                </a:solidFill>
                <a:latin typeface="Arial" panose="020B0604020202020204" pitchFamily="34" charset="0"/>
                <a:ea typeface="Calibri" panose="020F0502020204030204" pitchFamily="34" charset="0"/>
                <a:cs typeface="Arial" panose="020B0604020202020204" pitchFamily="34" charset="0"/>
              </a:rPr>
              <a:t>Ley General de Sociedades Mercantiles, Recuperado de: http://www.diputados.gob.mx/LeyesBiblio/pdf/144_140618.pdf  (25 de Septiembre de 2019)</a:t>
            </a:r>
          </a:p>
        </p:txBody>
      </p:sp>
    </p:spTree>
    <p:extLst>
      <p:ext uri="{BB962C8B-B14F-4D97-AF65-F5344CB8AC3E}">
        <p14:creationId xmlns:p14="http://schemas.microsoft.com/office/powerpoint/2010/main" val="27124245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7C6CA91-8CBB-41A1-8ADA-E894E4B21F18}"/>
              </a:ext>
            </a:extLst>
          </p:cNvPr>
          <p:cNvSpPr>
            <a:spLocks noGrp="1"/>
          </p:cNvSpPr>
          <p:nvPr>
            <p:ph type="title"/>
          </p:nvPr>
        </p:nvSpPr>
        <p:spPr>
          <a:xfrm>
            <a:off x="184906" y="260709"/>
            <a:ext cx="9674712" cy="1155692"/>
          </a:xfrm>
        </p:spPr>
        <p:txBody>
          <a:bodyPr/>
          <a:lstStyle/>
          <a:p>
            <a:r>
              <a:rPr lang="es-MX" sz="3200" cap="none" dirty="0">
                <a:solidFill>
                  <a:schemeClr val="accent2">
                    <a:lumMod val="50000"/>
                  </a:schemeClr>
                </a:solidFill>
                <a:latin typeface="Arial" panose="020B0604020202020204" pitchFamily="34" charset="0"/>
                <a:cs typeface="Arial" panose="020B0604020202020204" pitchFamily="34" charset="0"/>
              </a:rPr>
              <a:t>La Sociedad Anónima de Acciones Simplificadas, la Sociedad Anónima por Suscripción Publica</a:t>
            </a:r>
            <a:endParaRPr lang="es-MX" dirty="0">
              <a:solidFill>
                <a:schemeClr val="accent2">
                  <a:lumMod val="50000"/>
                </a:schemeClr>
              </a:solidFill>
            </a:endParaRPr>
          </a:p>
        </p:txBody>
      </p:sp>
      <p:sp>
        <p:nvSpPr>
          <p:cNvPr id="3" name="Marcador de contenido 2">
            <a:extLst>
              <a:ext uri="{FF2B5EF4-FFF2-40B4-BE49-F238E27FC236}">
                <a16:creationId xmlns:a16="http://schemas.microsoft.com/office/drawing/2014/main" id="{892A09D1-B3FE-4030-90C1-8795DE567345}"/>
              </a:ext>
            </a:extLst>
          </p:cNvPr>
          <p:cNvSpPr>
            <a:spLocks noGrp="1"/>
          </p:cNvSpPr>
          <p:nvPr>
            <p:ph sz="quarter" idx="13"/>
          </p:nvPr>
        </p:nvSpPr>
        <p:spPr>
          <a:xfrm>
            <a:off x="318445" y="1774210"/>
            <a:ext cx="6573704" cy="4094328"/>
          </a:xfrm>
        </p:spPr>
        <p:txBody>
          <a:bodyPr>
            <a:normAutofit lnSpcReduction="10000"/>
          </a:bodyPr>
          <a:lstStyle/>
          <a:p>
            <a:pPr algn="just"/>
            <a:r>
              <a:rPr lang="es-MX" sz="2000" cap="none" dirty="0">
                <a:solidFill>
                  <a:schemeClr val="accent2"/>
                </a:solidFill>
                <a:latin typeface="Arial" panose="020B0604020202020204" pitchFamily="34" charset="0"/>
                <a:cs typeface="Arial" panose="020B0604020202020204" pitchFamily="34" charset="0"/>
              </a:rPr>
              <a:t>La Sociedad Anónima por Suscripción Publica</a:t>
            </a:r>
          </a:p>
          <a:p>
            <a:pPr marL="0" indent="0" algn="just">
              <a:buNone/>
            </a:pPr>
            <a:r>
              <a:rPr lang="es-MX" sz="2000" cap="none" dirty="0">
                <a:latin typeface="Arial" panose="020B0604020202020204" pitchFamily="34" charset="0"/>
                <a:cs typeface="Arial" panose="020B0604020202020204" pitchFamily="34" charset="0"/>
              </a:rPr>
              <a:t>La Sociedad Anónima puede constituirse por la comparecencia ante fedatario público, de las personas que otorguen la escritura o póliza correspondiente, o por suscripción pública (Art. 90 LGSM).</a:t>
            </a:r>
          </a:p>
          <a:p>
            <a:pPr marL="0" indent="0" algn="just">
              <a:buNone/>
            </a:pPr>
            <a:r>
              <a:rPr lang="es-MX" sz="2000" cap="none" dirty="0">
                <a:latin typeface="Arial" panose="020B0604020202020204" pitchFamily="34" charset="0"/>
                <a:cs typeface="Arial" panose="020B0604020202020204" pitchFamily="34" charset="0"/>
              </a:rPr>
              <a:t>Las fases para realizar la suscripción publica son:</a:t>
            </a:r>
          </a:p>
          <a:p>
            <a:pPr marL="0" indent="0" algn="just">
              <a:buNone/>
            </a:pPr>
            <a:r>
              <a:rPr lang="es-MX" sz="2000" cap="none" dirty="0">
                <a:latin typeface="Arial" panose="020B0604020202020204" pitchFamily="34" charset="0"/>
                <a:cs typeface="Arial" panose="020B0604020202020204" pitchFamily="34" charset="0"/>
              </a:rPr>
              <a:t>a) Redacción y depósito del programa: Cuando una sociedad anónima haya de constituirse mediante el procedimiento de suscripción pública, los fundadores redactarán y depositarán en el Registro de Comercio un programa que deberá contener el proyecto de los estatutos (Art. 92 LGSM). </a:t>
            </a:r>
          </a:p>
          <a:p>
            <a:pPr algn="just"/>
            <a:endParaRPr lang="es-MX" cap="none" dirty="0">
              <a:latin typeface="Arial" panose="020B0604020202020204" pitchFamily="34" charset="0"/>
              <a:cs typeface="Arial" panose="020B0604020202020204" pitchFamily="34" charset="0"/>
            </a:endParaRPr>
          </a:p>
        </p:txBody>
      </p:sp>
      <p:sp>
        <p:nvSpPr>
          <p:cNvPr id="5" name="Rectángulo 4">
            <a:extLst>
              <a:ext uri="{FF2B5EF4-FFF2-40B4-BE49-F238E27FC236}">
                <a16:creationId xmlns:a16="http://schemas.microsoft.com/office/drawing/2014/main" id="{7C8F69AD-563A-45B4-83BE-FE050629C8B4}"/>
              </a:ext>
            </a:extLst>
          </p:cNvPr>
          <p:cNvSpPr/>
          <p:nvPr/>
        </p:nvSpPr>
        <p:spPr>
          <a:xfrm>
            <a:off x="318445" y="6059606"/>
            <a:ext cx="11364037" cy="698717"/>
          </a:xfrm>
          <a:prstGeom prst="rect">
            <a:avLst/>
          </a:prstGeom>
        </p:spPr>
        <p:txBody>
          <a:bodyPr wrap="square">
            <a:spAutoFit/>
          </a:bodyPr>
          <a:lstStyle/>
          <a:p>
            <a:pPr lvl="0" defTabSz="914400">
              <a:lnSpc>
                <a:spcPct val="150000"/>
              </a:lnSpc>
            </a:pPr>
            <a:r>
              <a:rPr lang="es-MX" sz="1400" dirty="0">
                <a:solidFill>
                  <a:prstClr val="black"/>
                </a:solidFill>
                <a:latin typeface="Arial" panose="020B0604020202020204" pitchFamily="34" charset="0"/>
                <a:ea typeface="Calibri" panose="020F0502020204030204" pitchFamily="34" charset="0"/>
                <a:cs typeface="Arial" panose="020B0604020202020204" pitchFamily="34" charset="0"/>
              </a:rPr>
              <a:t>Ley General de Sociedades Mercantiles, Recuperado de: http://www.diputados.gob.mx/LeyesBiblio/pdf/144_140618.pdf  (25 de Septiembre de 2019)</a:t>
            </a:r>
          </a:p>
        </p:txBody>
      </p:sp>
      <p:pic>
        <p:nvPicPr>
          <p:cNvPr id="2050" name="Picture 2" descr="Resultado de imagen para La Sociedad Anónima por Suscripción Publica">
            <a:extLst>
              <a:ext uri="{FF2B5EF4-FFF2-40B4-BE49-F238E27FC236}">
                <a16:creationId xmlns:a16="http://schemas.microsoft.com/office/drawing/2014/main" id="{C2DBF5E8-4B8A-4CA2-B7A6-28DA0398A6B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6200000">
            <a:off x="6642831" y="2296404"/>
            <a:ext cx="3905722" cy="25278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949695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DBCEE72-BB95-4A85-ADD7-7800C63944F9}"/>
              </a:ext>
            </a:extLst>
          </p:cNvPr>
          <p:cNvSpPr>
            <a:spLocks noGrp="1"/>
          </p:cNvSpPr>
          <p:nvPr>
            <p:ph type="title"/>
          </p:nvPr>
        </p:nvSpPr>
        <p:spPr>
          <a:xfrm>
            <a:off x="254758" y="158836"/>
            <a:ext cx="9565104" cy="1073805"/>
          </a:xfrm>
        </p:spPr>
        <p:txBody>
          <a:bodyPr/>
          <a:lstStyle/>
          <a:p>
            <a:r>
              <a:rPr lang="es-MX" sz="3200" cap="none" dirty="0">
                <a:solidFill>
                  <a:schemeClr val="accent2">
                    <a:lumMod val="50000"/>
                  </a:schemeClr>
                </a:solidFill>
                <a:latin typeface="Arial" panose="020B0604020202020204" pitchFamily="34" charset="0"/>
                <a:cs typeface="Arial" panose="020B0604020202020204" pitchFamily="34" charset="0"/>
              </a:rPr>
              <a:t>La Sociedad Anónima de Acciones Simplificadas, la Sociedad Anónima por Suscripción Publica</a:t>
            </a:r>
            <a:endParaRPr lang="es-MX" dirty="0">
              <a:solidFill>
                <a:schemeClr val="accent2">
                  <a:lumMod val="50000"/>
                </a:schemeClr>
              </a:solidFill>
            </a:endParaRPr>
          </a:p>
        </p:txBody>
      </p:sp>
      <p:sp>
        <p:nvSpPr>
          <p:cNvPr id="3" name="Marcador de contenido 2">
            <a:extLst>
              <a:ext uri="{FF2B5EF4-FFF2-40B4-BE49-F238E27FC236}">
                <a16:creationId xmlns:a16="http://schemas.microsoft.com/office/drawing/2014/main" id="{41B7412B-788C-44CA-98C3-E5BE0FA7E82E}"/>
              </a:ext>
            </a:extLst>
          </p:cNvPr>
          <p:cNvSpPr>
            <a:spLocks noGrp="1"/>
          </p:cNvSpPr>
          <p:nvPr>
            <p:ph sz="quarter" idx="13"/>
          </p:nvPr>
        </p:nvSpPr>
        <p:spPr>
          <a:xfrm>
            <a:off x="411217" y="1922129"/>
            <a:ext cx="9204272" cy="3678572"/>
          </a:xfrm>
        </p:spPr>
        <p:txBody>
          <a:bodyPr>
            <a:noAutofit/>
          </a:bodyPr>
          <a:lstStyle/>
          <a:p>
            <a:pPr marL="0" indent="0" algn="just">
              <a:buNone/>
            </a:pPr>
            <a:r>
              <a:rPr lang="es-ES" sz="2000" cap="none" dirty="0">
                <a:latin typeface="Arial" panose="020B0604020202020204" pitchFamily="34" charset="0"/>
                <a:cs typeface="Arial" panose="020B0604020202020204" pitchFamily="34" charset="0"/>
              </a:rPr>
              <a:t>De acuerdo al artículo 93 de la LGSM cada suscripción se recogerá por duplicado en ejemplares del programa, y contendrá:</a:t>
            </a:r>
          </a:p>
          <a:p>
            <a:pPr marL="0" indent="0" algn="just">
              <a:buNone/>
            </a:pPr>
            <a:r>
              <a:rPr lang="es-ES" sz="2000" cap="none" dirty="0">
                <a:latin typeface="Arial" panose="020B0604020202020204" pitchFamily="34" charset="0"/>
                <a:cs typeface="Arial" panose="020B0604020202020204" pitchFamily="34" charset="0"/>
              </a:rPr>
              <a:t>El nombre, nacionalidad y domicilio del suscriptor;</a:t>
            </a:r>
          </a:p>
          <a:p>
            <a:pPr marL="0" indent="0" algn="just">
              <a:buNone/>
            </a:pPr>
            <a:r>
              <a:rPr lang="es-ES" sz="2000" cap="none" dirty="0">
                <a:latin typeface="Arial" panose="020B0604020202020204" pitchFamily="34" charset="0"/>
                <a:cs typeface="Arial" panose="020B0604020202020204" pitchFamily="34" charset="0"/>
              </a:rPr>
              <a:t>El número, expresado con letras, de las acciones suscritas; su naturaleza y valor;</a:t>
            </a:r>
          </a:p>
          <a:p>
            <a:pPr marL="0" indent="0" algn="just">
              <a:buNone/>
            </a:pPr>
            <a:r>
              <a:rPr lang="es-ES" sz="2000" cap="none" dirty="0">
                <a:latin typeface="Arial" panose="020B0604020202020204" pitchFamily="34" charset="0"/>
                <a:cs typeface="Arial" panose="020B0604020202020204" pitchFamily="34" charset="0"/>
              </a:rPr>
              <a:t>La forma y términos en que el suscriptor se obligue a pagar la primera exhibición;</a:t>
            </a:r>
          </a:p>
          <a:p>
            <a:pPr marL="0" indent="0" algn="just">
              <a:buNone/>
            </a:pPr>
            <a:r>
              <a:rPr lang="es-ES" sz="2000" cap="none" dirty="0">
                <a:latin typeface="Arial" panose="020B0604020202020204" pitchFamily="34" charset="0"/>
                <a:cs typeface="Arial" panose="020B0604020202020204" pitchFamily="34" charset="0"/>
              </a:rPr>
              <a:t>Cuando las acciones hayan de pagarse con bienes distintos del numerario, la determinación de éstos;</a:t>
            </a:r>
          </a:p>
          <a:p>
            <a:pPr marL="0" indent="0" algn="just">
              <a:buNone/>
            </a:pPr>
            <a:endParaRPr lang="es-MX" sz="2000" cap="none" dirty="0">
              <a:latin typeface="Arial" panose="020B0604020202020204" pitchFamily="34" charset="0"/>
              <a:cs typeface="Arial" panose="020B0604020202020204" pitchFamily="34" charset="0"/>
            </a:endParaRPr>
          </a:p>
        </p:txBody>
      </p:sp>
      <p:sp>
        <p:nvSpPr>
          <p:cNvPr id="5" name="Rectángulo 4">
            <a:extLst>
              <a:ext uri="{FF2B5EF4-FFF2-40B4-BE49-F238E27FC236}">
                <a16:creationId xmlns:a16="http://schemas.microsoft.com/office/drawing/2014/main" id="{22BDF1D9-B574-41C3-A8CC-581533F41D7F}"/>
              </a:ext>
            </a:extLst>
          </p:cNvPr>
          <p:cNvSpPr/>
          <p:nvPr/>
        </p:nvSpPr>
        <p:spPr>
          <a:xfrm>
            <a:off x="411218" y="5940830"/>
            <a:ext cx="10304408" cy="698717"/>
          </a:xfrm>
          <a:prstGeom prst="rect">
            <a:avLst/>
          </a:prstGeom>
        </p:spPr>
        <p:txBody>
          <a:bodyPr wrap="square">
            <a:spAutoFit/>
          </a:bodyPr>
          <a:lstStyle/>
          <a:p>
            <a:pPr lvl="0" defTabSz="914400">
              <a:lnSpc>
                <a:spcPct val="150000"/>
              </a:lnSpc>
            </a:pPr>
            <a:r>
              <a:rPr lang="es-MX" sz="1400" dirty="0">
                <a:solidFill>
                  <a:prstClr val="black"/>
                </a:solidFill>
                <a:latin typeface="Arial" panose="020B0604020202020204" pitchFamily="34" charset="0"/>
                <a:ea typeface="Calibri" panose="020F0502020204030204" pitchFamily="34" charset="0"/>
                <a:cs typeface="Arial" panose="020B0604020202020204" pitchFamily="34" charset="0"/>
              </a:rPr>
              <a:t>Ley General de Sociedades Mercantiles, Recuperado de: http://www.diputados.gob.mx/LeyesBiblio/pdf/144_140618.pdf  (25 de Septiembre de 2019)</a:t>
            </a:r>
          </a:p>
        </p:txBody>
      </p:sp>
    </p:spTree>
    <p:extLst>
      <p:ext uri="{BB962C8B-B14F-4D97-AF65-F5344CB8AC3E}">
        <p14:creationId xmlns:p14="http://schemas.microsoft.com/office/powerpoint/2010/main" val="38361488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DBCEE72-BB95-4A85-ADD7-7800C63944F9}"/>
              </a:ext>
            </a:extLst>
          </p:cNvPr>
          <p:cNvSpPr>
            <a:spLocks noGrp="1"/>
          </p:cNvSpPr>
          <p:nvPr>
            <p:ph type="title"/>
          </p:nvPr>
        </p:nvSpPr>
        <p:spPr>
          <a:xfrm>
            <a:off x="254758" y="158836"/>
            <a:ext cx="9565104" cy="1073805"/>
          </a:xfrm>
        </p:spPr>
        <p:txBody>
          <a:bodyPr/>
          <a:lstStyle/>
          <a:p>
            <a:r>
              <a:rPr lang="es-MX" sz="3200" cap="none" dirty="0">
                <a:solidFill>
                  <a:schemeClr val="accent2">
                    <a:lumMod val="50000"/>
                  </a:schemeClr>
                </a:solidFill>
                <a:latin typeface="Arial" panose="020B0604020202020204" pitchFamily="34" charset="0"/>
                <a:cs typeface="Arial" panose="020B0604020202020204" pitchFamily="34" charset="0"/>
              </a:rPr>
              <a:t>La Sociedad Anónima de Acciones Simplificadas, la Sociedad Anónima por Suscripción Publica</a:t>
            </a:r>
            <a:endParaRPr lang="es-MX" dirty="0">
              <a:solidFill>
                <a:schemeClr val="accent2">
                  <a:lumMod val="50000"/>
                </a:schemeClr>
              </a:solidFill>
            </a:endParaRPr>
          </a:p>
        </p:txBody>
      </p:sp>
      <p:sp>
        <p:nvSpPr>
          <p:cNvPr id="3" name="Marcador de contenido 2">
            <a:extLst>
              <a:ext uri="{FF2B5EF4-FFF2-40B4-BE49-F238E27FC236}">
                <a16:creationId xmlns:a16="http://schemas.microsoft.com/office/drawing/2014/main" id="{41B7412B-788C-44CA-98C3-E5BE0FA7E82E}"/>
              </a:ext>
            </a:extLst>
          </p:cNvPr>
          <p:cNvSpPr>
            <a:spLocks noGrp="1"/>
          </p:cNvSpPr>
          <p:nvPr>
            <p:ph sz="quarter" idx="13"/>
          </p:nvPr>
        </p:nvSpPr>
        <p:spPr>
          <a:xfrm>
            <a:off x="382641" y="1928113"/>
            <a:ext cx="9047109" cy="3535697"/>
          </a:xfrm>
        </p:spPr>
        <p:txBody>
          <a:bodyPr>
            <a:noAutofit/>
          </a:bodyPr>
          <a:lstStyle/>
          <a:p>
            <a:pPr marL="0" indent="0" algn="just">
              <a:buNone/>
            </a:pPr>
            <a:r>
              <a:rPr lang="es-ES" sz="2000" cap="none" dirty="0">
                <a:latin typeface="Arial" panose="020B0604020202020204" pitchFamily="34" charset="0"/>
                <a:cs typeface="Arial" panose="020B0604020202020204" pitchFamily="34" charset="0"/>
              </a:rPr>
              <a:t>La forma de hacer la convocatoria para la Asamblea General Constitutiva y las reglas conforme a las cuales deba celebrarse;</a:t>
            </a:r>
          </a:p>
          <a:p>
            <a:pPr marL="0" indent="0" algn="just">
              <a:buNone/>
            </a:pPr>
            <a:r>
              <a:rPr lang="es-ES" sz="2000" cap="none" dirty="0">
                <a:latin typeface="Arial" panose="020B0604020202020204" pitchFamily="34" charset="0"/>
                <a:cs typeface="Arial" panose="020B0604020202020204" pitchFamily="34" charset="0"/>
              </a:rPr>
              <a:t>La fecha de la suscripción, y</a:t>
            </a:r>
          </a:p>
          <a:p>
            <a:pPr marL="0" indent="0" algn="just">
              <a:buNone/>
            </a:pPr>
            <a:r>
              <a:rPr lang="es-ES" sz="2000" cap="none" dirty="0">
                <a:latin typeface="Arial" panose="020B0604020202020204" pitchFamily="34" charset="0"/>
                <a:cs typeface="Arial" panose="020B0604020202020204" pitchFamily="34" charset="0"/>
              </a:rPr>
              <a:t>La declaración de que el suscriptor conoce y acepta el proyecto de los estatutos.</a:t>
            </a:r>
          </a:p>
          <a:p>
            <a:pPr marL="0" indent="0" algn="just">
              <a:buNone/>
            </a:pPr>
            <a:r>
              <a:rPr lang="es-ES" sz="2000" cap="none" dirty="0">
                <a:latin typeface="Arial" panose="020B0604020202020204" pitchFamily="34" charset="0"/>
                <a:cs typeface="Arial" panose="020B0604020202020204" pitchFamily="34" charset="0"/>
              </a:rPr>
              <a:t>Los fundadores conservarán en su poder un ejemplar de la suscripción y entregarán el duplicado al suscriptor</a:t>
            </a:r>
            <a:r>
              <a:rPr lang="es-ES" sz="1800" cap="none" dirty="0">
                <a:latin typeface="Arial" panose="020B0604020202020204" pitchFamily="34" charset="0"/>
                <a:cs typeface="Arial" panose="020B0604020202020204" pitchFamily="34" charset="0"/>
              </a:rPr>
              <a:t>.</a:t>
            </a:r>
            <a:endParaRPr lang="es-MX" sz="1800" cap="none" dirty="0">
              <a:latin typeface="Arial" panose="020B0604020202020204" pitchFamily="34" charset="0"/>
              <a:cs typeface="Arial" panose="020B0604020202020204" pitchFamily="34" charset="0"/>
            </a:endParaRPr>
          </a:p>
        </p:txBody>
      </p:sp>
      <p:sp>
        <p:nvSpPr>
          <p:cNvPr id="5" name="Rectángulo 4">
            <a:extLst>
              <a:ext uri="{FF2B5EF4-FFF2-40B4-BE49-F238E27FC236}">
                <a16:creationId xmlns:a16="http://schemas.microsoft.com/office/drawing/2014/main" id="{22BDF1D9-B574-41C3-A8CC-581533F41D7F}"/>
              </a:ext>
            </a:extLst>
          </p:cNvPr>
          <p:cNvSpPr/>
          <p:nvPr/>
        </p:nvSpPr>
        <p:spPr>
          <a:xfrm>
            <a:off x="0" y="5809923"/>
            <a:ext cx="10772775" cy="698717"/>
          </a:xfrm>
          <a:prstGeom prst="rect">
            <a:avLst/>
          </a:prstGeom>
        </p:spPr>
        <p:txBody>
          <a:bodyPr wrap="square">
            <a:spAutoFit/>
          </a:bodyPr>
          <a:lstStyle/>
          <a:p>
            <a:pPr lvl="0" defTabSz="914400">
              <a:lnSpc>
                <a:spcPct val="150000"/>
              </a:lnSpc>
            </a:pPr>
            <a:r>
              <a:rPr lang="es-MX" sz="1400" dirty="0">
                <a:solidFill>
                  <a:prstClr val="black"/>
                </a:solidFill>
                <a:latin typeface="Arial" panose="020B0604020202020204" pitchFamily="34" charset="0"/>
                <a:ea typeface="Calibri" panose="020F0502020204030204" pitchFamily="34" charset="0"/>
                <a:cs typeface="Arial" panose="020B0604020202020204" pitchFamily="34" charset="0"/>
              </a:rPr>
              <a:t>Ley General de Sociedades Mercantiles, Recuperado de: http://www.diputados.gob.mx/LeyesBiblio/pdf/144_140618.pdf  (25 de Septiembre de 2019)</a:t>
            </a:r>
          </a:p>
        </p:txBody>
      </p:sp>
    </p:spTree>
    <p:extLst>
      <p:ext uri="{BB962C8B-B14F-4D97-AF65-F5344CB8AC3E}">
        <p14:creationId xmlns:p14="http://schemas.microsoft.com/office/powerpoint/2010/main" val="3475405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89623E5-8B46-46B9-83D0-9E71F36F2469}"/>
              </a:ext>
            </a:extLst>
          </p:cNvPr>
          <p:cNvSpPr>
            <a:spLocks noGrp="1"/>
          </p:cNvSpPr>
          <p:nvPr>
            <p:ph type="title"/>
          </p:nvPr>
        </p:nvSpPr>
        <p:spPr>
          <a:xfrm>
            <a:off x="270140" y="1338469"/>
            <a:ext cx="9952382" cy="2514600"/>
          </a:xfrm>
        </p:spPr>
        <p:txBody>
          <a:bodyPr>
            <a:normAutofit/>
          </a:bodyPr>
          <a:lstStyle/>
          <a:p>
            <a:pPr algn="ctr"/>
            <a:r>
              <a:rPr lang="es-MX" sz="5400" b="1" dirty="0">
                <a:solidFill>
                  <a:schemeClr val="accent2">
                    <a:lumMod val="75000"/>
                  </a:schemeClr>
                </a:solidFill>
                <a:latin typeface="Arial" panose="020B0604020202020204" pitchFamily="34" charset="0"/>
                <a:cs typeface="Arial" panose="020B0604020202020204" pitchFamily="34" charset="0"/>
              </a:rPr>
              <a:t>Unidad de Aprendizaje: Sociedades Mercantiles</a:t>
            </a:r>
          </a:p>
        </p:txBody>
      </p:sp>
      <p:sp>
        <p:nvSpPr>
          <p:cNvPr id="4" name="Marcador de contenido 2">
            <a:extLst>
              <a:ext uri="{FF2B5EF4-FFF2-40B4-BE49-F238E27FC236}">
                <a16:creationId xmlns:a16="http://schemas.microsoft.com/office/drawing/2014/main" id="{9C9500D5-675C-4B47-8B1F-C413B82DAF7F}"/>
              </a:ext>
            </a:extLst>
          </p:cNvPr>
          <p:cNvSpPr txBox="1">
            <a:spLocks/>
          </p:cNvSpPr>
          <p:nvPr/>
        </p:nvSpPr>
        <p:spPr>
          <a:xfrm>
            <a:off x="1317062" y="5212386"/>
            <a:ext cx="6694998" cy="65080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ct val="30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ct val="300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ct val="300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s-MX" dirty="0">
                <a:latin typeface="Arial" panose="020B0604020202020204" pitchFamily="34" charset="0"/>
                <a:cs typeface="Arial" panose="020B0604020202020204" pitchFamily="34" charset="0"/>
              </a:rPr>
              <a:t>Dr. en Ed. Felisa Yaerim López Botello</a:t>
            </a:r>
          </a:p>
        </p:txBody>
      </p:sp>
    </p:spTree>
    <p:extLst>
      <p:ext uri="{BB962C8B-B14F-4D97-AF65-F5344CB8AC3E}">
        <p14:creationId xmlns:p14="http://schemas.microsoft.com/office/powerpoint/2010/main" val="129183934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84000"/>
                <a:shade val="100000"/>
                <a:hueMod val="92000"/>
                <a:satMod val="180000"/>
                <a:lumMod val="114000"/>
              </a:schemeClr>
            </a:gs>
            <a:gs pos="100000">
              <a:schemeClr val="bg2">
                <a:shade val="92000"/>
                <a:satMod val="170000"/>
                <a:lumMod val="96000"/>
              </a:schemeClr>
            </a:gs>
          </a:gsLst>
          <a:lin ang="5400000" scaled="0"/>
        </a:gra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2230962-C21D-4E2A-AE81-0CA7FF8414AE}"/>
              </a:ext>
            </a:extLst>
          </p:cNvPr>
          <p:cNvSpPr>
            <a:spLocks noGrp="1"/>
          </p:cNvSpPr>
          <p:nvPr>
            <p:ph type="title"/>
          </p:nvPr>
        </p:nvSpPr>
        <p:spPr>
          <a:xfrm>
            <a:off x="118643" y="141739"/>
            <a:ext cx="9555444" cy="1262991"/>
          </a:xfrm>
        </p:spPr>
        <p:txBody>
          <a:bodyPr>
            <a:normAutofit fontScale="90000"/>
          </a:bodyPr>
          <a:lstStyle/>
          <a:p>
            <a:pPr algn="just"/>
            <a:r>
              <a:rPr lang="es-MX" sz="2800" cap="none" dirty="0">
                <a:solidFill>
                  <a:schemeClr val="accent2">
                    <a:lumMod val="50000"/>
                  </a:schemeClr>
                </a:solidFill>
                <a:latin typeface="Arial" panose="020B0604020202020204" pitchFamily="34" charset="0"/>
                <a:cs typeface="Arial" panose="020B0604020202020204" pitchFamily="34" charset="0"/>
              </a:rPr>
              <a:t>La Estructura de su Organización de las Sociedades: Anónima, Responsabilidad Limitada y Cooperativa. Cuerpos Colegiados e Integración de las Asambleas Ordinarias y Extraordinarias</a:t>
            </a:r>
            <a:endParaRPr lang="es-MX" sz="3200" dirty="0">
              <a:solidFill>
                <a:schemeClr val="accent2">
                  <a:lumMod val="50000"/>
                </a:schemeClr>
              </a:solidFill>
            </a:endParaRPr>
          </a:p>
        </p:txBody>
      </p:sp>
      <p:sp>
        <p:nvSpPr>
          <p:cNvPr id="3" name="Marcador de contenido 2">
            <a:extLst>
              <a:ext uri="{FF2B5EF4-FFF2-40B4-BE49-F238E27FC236}">
                <a16:creationId xmlns:a16="http://schemas.microsoft.com/office/drawing/2014/main" id="{F176D009-CA95-431A-80A1-2F604FA3BE23}"/>
              </a:ext>
            </a:extLst>
          </p:cNvPr>
          <p:cNvSpPr>
            <a:spLocks noGrp="1"/>
          </p:cNvSpPr>
          <p:nvPr>
            <p:ph sz="quarter" idx="13"/>
          </p:nvPr>
        </p:nvSpPr>
        <p:spPr>
          <a:xfrm>
            <a:off x="118643" y="1881184"/>
            <a:ext cx="8163966" cy="4175547"/>
          </a:xfrm>
        </p:spPr>
        <p:txBody>
          <a:bodyPr>
            <a:normAutofit fontScale="25000" lnSpcReduction="20000"/>
          </a:bodyPr>
          <a:lstStyle/>
          <a:p>
            <a:pPr marL="0" indent="0">
              <a:lnSpc>
                <a:spcPct val="110000"/>
              </a:lnSpc>
              <a:buNone/>
            </a:pPr>
            <a:r>
              <a:rPr lang="es-MX" sz="8000" dirty="0">
                <a:solidFill>
                  <a:schemeClr val="accent2">
                    <a:lumMod val="75000"/>
                  </a:schemeClr>
                </a:solidFill>
                <a:latin typeface="Arial" panose="020B0604020202020204" pitchFamily="34" charset="0"/>
                <a:cs typeface="Arial" panose="020B0604020202020204" pitchFamily="34" charset="0"/>
              </a:rPr>
              <a:t>La Estructura de su Organización de la Sociedad Anónima</a:t>
            </a:r>
            <a:endParaRPr lang="es-MX" sz="8000" cap="none" dirty="0">
              <a:latin typeface="Arial" panose="020B0604020202020204" pitchFamily="34" charset="0"/>
              <a:cs typeface="Arial" panose="020B0604020202020204" pitchFamily="34" charset="0"/>
            </a:endParaRPr>
          </a:p>
          <a:p>
            <a:pPr algn="just">
              <a:lnSpc>
                <a:spcPct val="110000"/>
              </a:lnSpc>
            </a:pPr>
            <a:r>
              <a:rPr lang="es-ES" sz="8000" dirty="0">
                <a:latin typeface="Arial" panose="020B0604020202020204" pitchFamily="34" charset="0"/>
                <a:cs typeface="Arial" panose="020B0604020202020204" pitchFamily="34" charset="0"/>
              </a:rPr>
              <a:t>La Asamblea General de Accionistas es el Órgano Supremo de la Sociedad.</a:t>
            </a:r>
          </a:p>
          <a:p>
            <a:pPr algn="just">
              <a:lnSpc>
                <a:spcPct val="110000"/>
              </a:lnSpc>
            </a:pPr>
            <a:r>
              <a:rPr lang="es-ES" sz="8000" dirty="0">
                <a:latin typeface="Arial" panose="020B0604020202020204" pitchFamily="34" charset="0"/>
                <a:cs typeface="Arial" panose="020B0604020202020204" pitchFamily="34" charset="0"/>
              </a:rPr>
              <a:t>La administración de la sociedad anónima estará a cargo de uno o varios mandatarios temporales y revocables, quienes pueden ser socios o personas extrañas a la sociedad.</a:t>
            </a:r>
          </a:p>
          <a:p>
            <a:pPr algn="just">
              <a:lnSpc>
                <a:spcPct val="110000"/>
              </a:lnSpc>
            </a:pPr>
            <a:r>
              <a:rPr lang="es-ES" sz="8000" dirty="0">
                <a:latin typeface="Arial" panose="020B0604020202020204" pitchFamily="34" charset="0"/>
                <a:cs typeface="Arial" panose="020B0604020202020204" pitchFamily="34" charset="0"/>
              </a:rPr>
              <a:t>Cuando los administradores sean dos o más, constituirán el Consejo de Administración. Para que el Consejo de Administración funcione legalmente deberá asistir, por lo menos, la mitad de sus miembros, y sus resoluciones serán válidas cuando sean tomadas por la mayoría de los presentes.</a:t>
            </a:r>
          </a:p>
          <a:p>
            <a:pPr algn="just">
              <a:lnSpc>
                <a:spcPct val="110000"/>
              </a:lnSpc>
            </a:pPr>
            <a:r>
              <a:rPr lang="es-ES" sz="8000" dirty="0">
                <a:latin typeface="Arial" panose="020B0604020202020204" pitchFamily="34" charset="0"/>
                <a:cs typeface="Arial" panose="020B0604020202020204" pitchFamily="34" charset="0"/>
              </a:rPr>
              <a:t>En caso de empate, el Presidente del Consejo decidirá con voto de calidad.</a:t>
            </a:r>
          </a:p>
          <a:p>
            <a:pPr marL="0" indent="0" algn="just">
              <a:lnSpc>
                <a:spcPct val="110000"/>
              </a:lnSpc>
              <a:buNone/>
            </a:pPr>
            <a:endParaRPr lang="es-ES" sz="8000" dirty="0">
              <a:latin typeface="Arial" panose="020B0604020202020204" pitchFamily="34" charset="0"/>
              <a:cs typeface="Arial" panose="020B0604020202020204" pitchFamily="34" charset="0"/>
            </a:endParaRPr>
          </a:p>
          <a:p>
            <a:pPr marL="0" indent="0">
              <a:lnSpc>
                <a:spcPct val="110000"/>
              </a:lnSpc>
              <a:buNone/>
            </a:pPr>
            <a:endParaRPr lang="es-MX" sz="8000" cap="none" dirty="0">
              <a:latin typeface="Arial" panose="020B0604020202020204" pitchFamily="34" charset="0"/>
              <a:cs typeface="Arial" panose="020B0604020202020204" pitchFamily="34" charset="0"/>
            </a:endParaRPr>
          </a:p>
          <a:p>
            <a:pPr marL="0" indent="0">
              <a:lnSpc>
                <a:spcPct val="110000"/>
              </a:lnSpc>
              <a:buNone/>
            </a:pPr>
            <a:endParaRPr lang="es-MX" sz="8000" cap="none" dirty="0">
              <a:latin typeface="Arial" panose="020B0604020202020204" pitchFamily="34" charset="0"/>
              <a:cs typeface="Arial" panose="020B0604020202020204" pitchFamily="34" charset="0"/>
            </a:endParaRPr>
          </a:p>
          <a:p>
            <a:pPr marL="0" indent="0">
              <a:lnSpc>
                <a:spcPct val="110000"/>
              </a:lnSpc>
              <a:buNone/>
            </a:pPr>
            <a:endParaRPr lang="es-MX" sz="1400" dirty="0">
              <a:latin typeface="Arial" panose="020B0604020202020204" pitchFamily="34" charset="0"/>
              <a:cs typeface="Arial" panose="020B0604020202020204" pitchFamily="34" charset="0"/>
            </a:endParaRPr>
          </a:p>
        </p:txBody>
      </p:sp>
      <p:pic>
        <p:nvPicPr>
          <p:cNvPr id="4" name="Imagen 3">
            <a:extLst>
              <a:ext uri="{FF2B5EF4-FFF2-40B4-BE49-F238E27FC236}">
                <a16:creationId xmlns:a16="http://schemas.microsoft.com/office/drawing/2014/main" id="{07E4C57F-6C28-4A31-8108-9190E6EA320B}"/>
              </a:ext>
            </a:extLst>
          </p:cNvPr>
          <p:cNvPicPr>
            <a:picLocks noChangeAspect="1"/>
          </p:cNvPicPr>
          <p:nvPr/>
        </p:nvPicPr>
        <p:blipFill rotWithShape="1">
          <a:blip r:embed="rId2"/>
          <a:srcRect l="22065" r="14537" b="-3"/>
          <a:stretch/>
        </p:blipFill>
        <p:spPr>
          <a:xfrm>
            <a:off x="8892209" y="2344207"/>
            <a:ext cx="3098766" cy="2852224"/>
          </a:xfrm>
          <a:prstGeom prst="roundRect">
            <a:avLst>
              <a:gd name="adj" fmla="val 5301"/>
            </a:avLst>
          </a:prstGeom>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pic>
      <p:sp>
        <p:nvSpPr>
          <p:cNvPr id="5" name="CuadroTexto 4">
            <a:extLst>
              <a:ext uri="{FF2B5EF4-FFF2-40B4-BE49-F238E27FC236}">
                <a16:creationId xmlns:a16="http://schemas.microsoft.com/office/drawing/2014/main" id="{3223F899-159E-455D-AC1D-8658CB873A54}"/>
              </a:ext>
            </a:extLst>
          </p:cNvPr>
          <p:cNvSpPr txBox="1"/>
          <p:nvPr/>
        </p:nvSpPr>
        <p:spPr>
          <a:xfrm>
            <a:off x="201025" y="6533185"/>
            <a:ext cx="10310192" cy="310919"/>
          </a:xfrm>
          <a:prstGeom prst="rect">
            <a:avLst/>
          </a:prstGeom>
          <a:noFill/>
        </p:spPr>
        <p:txBody>
          <a:bodyPr wrap="square" rtlCol="0">
            <a:spAutoFit/>
          </a:bodyPr>
          <a:lstStyle/>
          <a:p>
            <a:pPr lvl="0">
              <a:lnSpc>
                <a:spcPct val="110000"/>
              </a:lnSpc>
              <a:spcBef>
                <a:spcPct val="30000"/>
              </a:spcBef>
            </a:pPr>
            <a:r>
              <a:rPr lang="es-MX" sz="1400" dirty="0">
                <a:latin typeface="Arial" panose="020B0604020202020204" pitchFamily="34" charset="0"/>
                <a:cs typeface="Arial" panose="020B0604020202020204" pitchFamily="34" charset="0"/>
              </a:rPr>
              <a:t>De Pina Vara, R(2000)</a:t>
            </a:r>
            <a:r>
              <a:rPr lang="es-ES" sz="1400" dirty="0">
                <a:latin typeface="Arial" panose="020B0604020202020204" pitchFamily="34" charset="0"/>
                <a:cs typeface="Arial" panose="020B0604020202020204" pitchFamily="34" charset="0"/>
              </a:rPr>
              <a:t>, Elementos de Derecho Mercantil, Mexicano. Editorial Porrúa, México.</a:t>
            </a:r>
            <a:endParaRPr lang="es-MX"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9891950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2230962-C21D-4E2A-AE81-0CA7FF8414AE}"/>
              </a:ext>
            </a:extLst>
          </p:cNvPr>
          <p:cNvSpPr>
            <a:spLocks noGrp="1"/>
          </p:cNvSpPr>
          <p:nvPr>
            <p:ph type="title"/>
          </p:nvPr>
        </p:nvSpPr>
        <p:spPr>
          <a:xfrm>
            <a:off x="118643" y="141739"/>
            <a:ext cx="9555444" cy="1262991"/>
          </a:xfrm>
        </p:spPr>
        <p:txBody>
          <a:bodyPr>
            <a:normAutofit fontScale="90000"/>
          </a:bodyPr>
          <a:lstStyle/>
          <a:p>
            <a:pPr algn="just"/>
            <a:r>
              <a:rPr lang="es-MX" sz="2800" cap="none" dirty="0">
                <a:solidFill>
                  <a:schemeClr val="accent2">
                    <a:lumMod val="50000"/>
                  </a:schemeClr>
                </a:solidFill>
                <a:latin typeface="Arial" panose="020B0604020202020204" pitchFamily="34" charset="0"/>
                <a:cs typeface="Arial" panose="020B0604020202020204" pitchFamily="34" charset="0"/>
              </a:rPr>
              <a:t>La Estructura de su Organización de las Sociedades: Anónima, Responsabilidad Limitada y Cooperativa. Cuerpos Colegiados e Integración de las Asambleas Ordinarias y Extraordinarias</a:t>
            </a:r>
            <a:endParaRPr lang="es-MX" sz="3200" dirty="0">
              <a:solidFill>
                <a:schemeClr val="accent2">
                  <a:lumMod val="50000"/>
                </a:schemeClr>
              </a:solidFill>
            </a:endParaRPr>
          </a:p>
        </p:txBody>
      </p:sp>
      <p:sp>
        <p:nvSpPr>
          <p:cNvPr id="3" name="Marcador de contenido 2">
            <a:extLst>
              <a:ext uri="{FF2B5EF4-FFF2-40B4-BE49-F238E27FC236}">
                <a16:creationId xmlns:a16="http://schemas.microsoft.com/office/drawing/2014/main" id="{F176D009-CA95-431A-80A1-2F604FA3BE23}"/>
              </a:ext>
            </a:extLst>
          </p:cNvPr>
          <p:cNvSpPr>
            <a:spLocks noGrp="1"/>
          </p:cNvSpPr>
          <p:nvPr>
            <p:ph sz="quarter" idx="13"/>
          </p:nvPr>
        </p:nvSpPr>
        <p:spPr>
          <a:xfrm>
            <a:off x="320295" y="1823010"/>
            <a:ext cx="9353792" cy="4610414"/>
          </a:xfrm>
        </p:spPr>
        <p:txBody>
          <a:bodyPr>
            <a:normAutofit fontScale="77500" lnSpcReduction="20000"/>
          </a:bodyPr>
          <a:lstStyle/>
          <a:p>
            <a:pPr marL="0" indent="0">
              <a:lnSpc>
                <a:spcPct val="110000"/>
              </a:lnSpc>
              <a:buNone/>
            </a:pPr>
            <a:r>
              <a:rPr lang="es-MX" sz="2600" dirty="0">
                <a:solidFill>
                  <a:schemeClr val="accent2">
                    <a:lumMod val="75000"/>
                  </a:schemeClr>
                </a:solidFill>
                <a:latin typeface="Arial" panose="020B0604020202020204" pitchFamily="34" charset="0"/>
                <a:cs typeface="Arial" panose="020B0604020202020204" pitchFamily="34" charset="0"/>
              </a:rPr>
              <a:t>La Estructura de su Organización de la Sociedad Anónima</a:t>
            </a:r>
            <a:endParaRPr lang="es-MX" sz="2600" cap="none" dirty="0">
              <a:latin typeface="Arial" panose="020B0604020202020204" pitchFamily="34" charset="0"/>
              <a:cs typeface="Arial" panose="020B0604020202020204" pitchFamily="34" charset="0"/>
            </a:endParaRPr>
          </a:p>
          <a:p>
            <a:pPr algn="just">
              <a:lnSpc>
                <a:spcPct val="110000"/>
              </a:lnSpc>
            </a:pPr>
            <a:r>
              <a:rPr lang="es-ES" sz="2600" dirty="0">
                <a:latin typeface="Arial" panose="020B0604020202020204" pitchFamily="34" charset="0"/>
                <a:cs typeface="Arial" panose="020B0604020202020204" pitchFamily="34" charset="0"/>
              </a:rPr>
              <a:t>En los estatutos se podrá prever que las resoluciones tomadas fuera de sesión de consejo, por unanimidad de sus miembros tendrán, para todos los efectos legales, la misma validez que si hubieren sido adoptadas en sesión de consejo, siempre que se confirmen por escrito.</a:t>
            </a:r>
          </a:p>
          <a:p>
            <a:pPr algn="just">
              <a:lnSpc>
                <a:spcPct val="110000"/>
              </a:lnSpc>
            </a:pPr>
            <a:r>
              <a:rPr lang="es-ES" sz="2600" dirty="0">
                <a:latin typeface="Arial" panose="020B0604020202020204" pitchFamily="34" charset="0"/>
                <a:cs typeface="Arial" panose="020B0604020202020204" pitchFamily="34" charset="0"/>
              </a:rPr>
              <a:t>La Asamblea General de Accionistas, el Consejo de Administración o el Administrador, podrá nombrar uno o varios Gerentes Generales o Especiales, sean o no accionistas. </a:t>
            </a:r>
          </a:p>
          <a:p>
            <a:pPr algn="just">
              <a:lnSpc>
                <a:spcPct val="110000"/>
              </a:lnSpc>
            </a:pPr>
            <a:r>
              <a:rPr lang="es-ES" sz="2600" dirty="0">
                <a:latin typeface="Arial" panose="020B0604020202020204" pitchFamily="34" charset="0"/>
                <a:cs typeface="Arial" panose="020B0604020202020204" pitchFamily="34" charset="0"/>
              </a:rPr>
              <a:t>La vigilancia de la sociedad anónima estará a cargo de uno o varios Comisarios,</a:t>
            </a:r>
          </a:p>
          <a:p>
            <a:pPr algn="just">
              <a:lnSpc>
                <a:spcPct val="110000"/>
              </a:lnSpc>
            </a:pPr>
            <a:r>
              <a:rPr lang="es-ES" sz="2600" dirty="0">
                <a:latin typeface="Arial" panose="020B0604020202020204" pitchFamily="34" charset="0"/>
                <a:cs typeface="Arial" panose="020B0604020202020204" pitchFamily="34" charset="0"/>
              </a:rPr>
              <a:t>Los nombramientos de los Gerentes y Comisarios  serán revocables en cualquier tiempo por el Administrador o Consejo de Administración o por la Asamblea General de Accionistas</a:t>
            </a:r>
          </a:p>
          <a:p>
            <a:pPr algn="just">
              <a:lnSpc>
                <a:spcPct val="110000"/>
              </a:lnSpc>
            </a:pPr>
            <a:endParaRPr lang="es-MX" sz="2900" cap="none" dirty="0">
              <a:latin typeface="Arial" panose="020B0604020202020204" pitchFamily="34" charset="0"/>
              <a:cs typeface="Arial" panose="020B0604020202020204" pitchFamily="34" charset="0"/>
            </a:endParaRPr>
          </a:p>
          <a:p>
            <a:pPr marL="0" indent="0">
              <a:lnSpc>
                <a:spcPct val="110000"/>
              </a:lnSpc>
              <a:buNone/>
            </a:pPr>
            <a:endParaRPr lang="es-MX" sz="8000" cap="none" dirty="0">
              <a:latin typeface="Arial" panose="020B0604020202020204" pitchFamily="34" charset="0"/>
              <a:cs typeface="Arial" panose="020B0604020202020204" pitchFamily="34" charset="0"/>
            </a:endParaRPr>
          </a:p>
          <a:p>
            <a:pPr marL="0" indent="0">
              <a:lnSpc>
                <a:spcPct val="110000"/>
              </a:lnSpc>
              <a:buNone/>
            </a:pPr>
            <a:endParaRPr lang="es-MX" sz="8000" cap="none" dirty="0">
              <a:latin typeface="Arial" panose="020B0604020202020204" pitchFamily="34" charset="0"/>
              <a:cs typeface="Arial" panose="020B0604020202020204" pitchFamily="34" charset="0"/>
            </a:endParaRPr>
          </a:p>
          <a:p>
            <a:pPr marL="0" indent="0">
              <a:lnSpc>
                <a:spcPct val="110000"/>
              </a:lnSpc>
              <a:buNone/>
            </a:pPr>
            <a:endParaRPr lang="es-MX" sz="1400" dirty="0">
              <a:latin typeface="Arial" panose="020B0604020202020204" pitchFamily="34" charset="0"/>
              <a:cs typeface="Arial" panose="020B0604020202020204" pitchFamily="34" charset="0"/>
            </a:endParaRPr>
          </a:p>
        </p:txBody>
      </p:sp>
      <p:sp>
        <p:nvSpPr>
          <p:cNvPr id="5" name="CuadroTexto 4">
            <a:extLst>
              <a:ext uri="{FF2B5EF4-FFF2-40B4-BE49-F238E27FC236}">
                <a16:creationId xmlns:a16="http://schemas.microsoft.com/office/drawing/2014/main" id="{3223F899-159E-455D-AC1D-8658CB873A54}"/>
              </a:ext>
            </a:extLst>
          </p:cNvPr>
          <p:cNvSpPr txBox="1"/>
          <p:nvPr/>
        </p:nvSpPr>
        <p:spPr>
          <a:xfrm>
            <a:off x="201025" y="6533185"/>
            <a:ext cx="10310192" cy="310919"/>
          </a:xfrm>
          <a:prstGeom prst="rect">
            <a:avLst/>
          </a:prstGeom>
          <a:noFill/>
        </p:spPr>
        <p:txBody>
          <a:bodyPr wrap="square" rtlCol="0">
            <a:spAutoFit/>
          </a:bodyPr>
          <a:lstStyle/>
          <a:p>
            <a:pPr lvl="0">
              <a:lnSpc>
                <a:spcPct val="110000"/>
              </a:lnSpc>
              <a:spcBef>
                <a:spcPct val="30000"/>
              </a:spcBef>
            </a:pPr>
            <a:r>
              <a:rPr lang="es-MX" sz="1400" dirty="0">
                <a:latin typeface="Arial" panose="020B0604020202020204" pitchFamily="34" charset="0"/>
                <a:cs typeface="Arial" panose="020B0604020202020204" pitchFamily="34" charset="0"/>
              </a:rPr>
              <a:t>De Pina Vara, R(2000)</a:t>
            </a:r>
            <a:r>
              <a:rPr lang="es-ES" sz="1400" dirty="0">
                <a:latin typeface="Arial" panose="020B0604020202020204" pitchFamily="34" charset="0"/>
                <a:cs typeface="Arial" panose="020B0604020202020204" pitchFamily="34" charset="0"/>
              </a:rPr>
              <a:t>, Elementos de Derecho Mercantil, Mexicano. Editorial Porrúa, México.</a:t>
            </a:r>
            <a:endParaRPr lang="es-MX"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4345157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FC44338E-8189-4419-80EA-2F1C2DA08A7E}"/>
              </a:ext>
            </a:extLst>
          </p:cNvPr>
          <p:cNvSpPr>
            <a:spLocks noGrp="1"/>
          </p:cNvSpPr>
          <p:nvPr>
            <p:ph sz="quarter" idx="13"/>
          </p:nvPr>
        </p:nvSpPr>
        <p:spPr>
          <a:xfrm>
            <a:off x="275151" y="1704483"/>
            <a:ext cx="8868849" cy="4563795"/>
          </a:xfrm>
        </p:spPr>
        <p:txBody>
          <a:bodyPr>
            <a:normAutofit lnSpcReduction="10000"/>
          </a:bodyPr>
          <a:lstStyle/>
          <a:p>
            <a:pPr marL="0" indent="0" algn="just">
              <a:buNone/>
            </a:pPr>
            <a:r>
              <a:rPr lang="es-MX" sz="1900" dirty="0">
                <a:solidFill>
                  <a:schemeClr val="accent2">
                    <a:lumMod val="75000"/>
                  </a:schemeClr>
                </a:solidFill>
                <a:latin typeface="Arial" panose="020B0604020202020204" pitchFamily="34" charset="0"/>
                <a:cs typeface="Arial" panose="020B0604020202020204" pitchFamily="34" charset="0"/>
              </a:rPr>
              <a:t>La Estructura de su Organización de la Sociedad de Responsabilidad Limitada</a:t>
            </a:r>
            <a:endParaRPr lang="es-ES" sz="1900" dirty="0">
              <a:latin typeface="Arial" panose="020B0604020202020204" pitchFamily="34" charset="0"/>
              <a:cs typeface="Arial" panose="020B0604020202020204" pitchFamily="34" charset="0"/>
            </a:endParaRPr>
          </a:p>
          <a:p>
            <a:pPr algn="just"/>
            <a:r>
              <a:rPr lang="es-ES" sz="1900" dirty="0">
                <a:latin typeface="Arial" panose="020B0604020202020204" pitchFamily="34" charset="0"/>
                <a:cs typeface="Arial" panose="020B0604020202020204" pitchFamily="34" charset="0"/>
              </a:rPr>
              <a:t>La constitución de las sociedades de responsabilidad limitada o el aumento de su capital social, no podrá llevarse a cabo mediante suscripción pública. </a:t>
            </a:r>
          </a:p>
          <a:p>
            <a:pPr algn="just"/>
            <a:r>
              <a:rPr lang="es-ES" sz="1900" dirty="0">
                <a:latin typeface="Arial" panose="020B0604020202020204" pitchFamily="34" charset="0"/>
                <a:cs typeface="Arial" panose="020B0604020202020204" pitchFamily="34" charset="0"/>
              </a:rPr>
              <a:t>Al constituirse la sociedad el capital deberá estar íntegramente suscrito y exhibido, por lo menos, el cincuenta por ciento del valor de cada parte social. </a:t>
            </a:r>
          </a:p>
          <a:p>
            <a:pPr algn="just"/>
            <a:r>
              <a:rPr lang="es-ES" sz="1900" dirty="0">
                <a:latin typeface="Arial" panose="020B0604020202020204" pitchFamily="34" charset="0"/>
                <a:cs typeface="Arial" panose="020B0604020202020204" pitchFamily="34" charset="0"/>
              </a:rPr>
              <a:t>Para la cesión de partes sociales, así como para la admisión de nuevos socios, bastará el consentimiento de los socios que representen la mayoría del capital social, excepto cuando los estatutos dispongan una proporción mayor.</a:t>
            </a:r>
          </a:p>
          <a:p>
            <a:pPr algn="just"/>
            <a:r>
              <a:rPr lang="es-ES" sz="1900" dirty="0">
                <a:latin typeface="Arial" panose="020B0604020202020204" pitchFamily="34" charset="0"/>
                <a:cs typeface="Arial" panose="020B0604020202020204" pitchFamily="34" charset="0"/>
              </a:rPr>
              <a:t>La asamblea de los socios es el órgano supremo de la sociedad. </a:t>
            </a:r>
          </a:p>
          <a:p>
            <a:pPr algn="just"/>
            <a:r>
              <a:rPr lang="es-ES" sz="1900" dirty="0">
                <a:latin typeface="Arial" panose="020B0604020202020204" pitchFamily="34" charset="0"/>
                <a:cs typeface="Arial" panose="020B0604020202020204" pitchFamily="34" charset="0"/>
              </a:rPr>
              <a:t>La administración estará a cargo de uno o más gerentes, que podrán ser socios o personas extrañas a la sociedad, designados temporalmente o por tiempo indeterminado. Salvo pacto en contrario, la sociedad tendrá el derecho para revocar en cualquier tiempo a sus administradores.</a:t>
            </a:r>
          </a:p>
          <a:p>
            <a:endParaRPr lang="es-MX" dirty="0"/>
          </a:p>
        </p:txBody>
      </p:sp>
      <p:sp>
        <p:nvSpPr>
          <p:cNvPr id="4" name="Título 1">
            <a:extLst>
              <a:ext uri="{FF2B5EF4-FFF2-40B4-BE49-F238E27FC236}">
                <a16:creationId xmlns:a16="http://schemas.microsoft.com/office/drawing/2014/main" id="{EF497D88-298C-4472-ADB7-BF12C44ADACA}"/>
              </a:ext>
            </a:extLst>
          </p:cNvPr>
          <p:cNvSpPr>
            <a:spLocks noGrp="1"/>
          </p:cNvSpPr>
          <p:nvPr>
            <p:ph type="title"/>
          </p:nvPr>
        </p:nvSpPr>
        <p:spPr>
          <a:xfrm>
            <a:off x="118643" y="141739"/>
            <a:ext cx="9555444" cy="1262991"/>
          </a:xfrm>
        </p:spPr>
        <p:txBody>
          <a:bodyPr>
            <a:normAutofit fontScale="90000"/>
          </a:bodyPr>
          <a:lstStyle/>
          <a:p>
            <a:pPr algn="just"/>
            <a:r>
              <a:rPr lang="es-MX" sz="2800" cap="none" dirty="0">
                <a:solidFill>
                  <a:schemeClr val="accent2">
                    <a:lumMod val="50000"/>
                  </a:schemeClr>
                </a:solidFill>
                <a:latin typeface="Arial" panose="020B0604020202020204" pitchFamily="34" charset="0"/>
                <a:cs typeface="Arial" panose="020B0604020202020204" pitchFamily="34" charset="0"/>
              </a:rPr>
              <a:t>La Estructura de su Organización de las Sociedades: Anónima, Responsabilidad Limitada y Cooperativa. Cuerpos Colegiados e Integración de las Asambleas Ordinarias y Extraordinarias</a:t>
            </a:r>
            <a:endParaRPr lang="es-MX" sz="3200" dirty="0">
              <a:solidFill>
                <a:schemeClr val="accent2">
                  <a:lumMod val="50000"/>
                </a:schemeClr>
              </a:solidFill>
            </a:endParaRPr>
          </a:p>
        </p:txBody>
      </p:sp>
      <p:pic>
        <p:nvPicPr>
          <p:cNvPr id="3074" name="Picture 2" descr="Resultado de imagen para sociedad de responsabilidad limitada">
            <a:extLst>
              <a:ext uri="{FF2B5EF4-FFF2-40B4-BE49-F238E27FC236}">
                <a16:creationId xmlns:a16="http://schemas.microsoft.com/office/drawing/2014/main" id="{D0D20663-B13E-4AD2-89CB-0CD6E00DDE4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92749" y="2479965"/>
            <a:ext cx="2324100" cy="2114984"/>
          </a:xfrm>
          <a:prstGeom prst="rect">
            <a:avLst/>
          </a:prstGeom>
          <a:noFill/>
          <a:extLst>
            <a:ext uri="{909E8E84-426E-40DD-AFC4-6F175D3DCCD1}">
              <a14:hiddenFill xmlns:a14="http://schemas.microsoft.com/office/drawing/2010/main">
                <a:solidFill>
                  <a:srgbClr val="FFFFFF"/>
                </a:solidFill>
              </a14:hiddenFill>
            </a:ext>
          </a:extLst>
        </p:spPr>
      </p:pic>
      <p:sp>
        <p:nvSpPr>
          <p:cNvPr id="6" name="CuadroTexto 5">
            <a:extLst>
              <a:ext uri="{FF2B5EF4-FFF2-40B4-BE49-F238E27FC236}">
                <a16:creationId xmlns:a16="http://schemas.microsoft.com/office/drawing/2014/main" id="{E0BA8C6A-35DC-4360-A202-CE59EBBCB14E}"/>
              </a:ext>
            </a:extLst>
          </p:cNvPr>
          <p:cNvSpPr txBox="1"/>
          <p:nvPr/>
        </p:nvSpPr>
        <p:spPr>
          <a:xfrm>
            <a:off x="275151" y="6412571"/>
            <a:ext cx="10310192" cy="310919"/>
          </a:xfrm>
          <a:prstGeom prst="rect">
            <a:avLst/>
          </a:prstGeom>
          <a:noFill/>
        </p:spPr>
        <p:txBody>
          <a:bodyPr wrap="square" rtlCol="0">
            <a:spAutoFit/>
          </a:bodyPr>
          <a:lstStyle/>
          <a:p>
            <a:pPr lvl="0">
              <a:lnSpc>
                <a:spcPct val="110000"/>
              </a:lnSpc>
              <a:spcBef>
                <a:spcPct val="30000"/>
              </a:spcBef>
            </a:pPr>
            <a:r>
              <a:rPr lang="es-MX" sz="1400" dirty="0">
                <a:latin typeface="Arial" panose="020B0604020202020204" pitchFamily="34" charset="0"/>
                <a:cs typeface="Arial" panose="020B0604020202020204" pitchFamily="34" charset="0"/>
              </a:rPr>
              <a:t>De Pina Vara, R(2000)</a:t>
            </a:r>
            <a:r>
              <a:rPr lang="es-ES" sz="1400" dirty="0">
                <a:latin typeface="Arial" panose="020B0604020202020204" pitchFamily="34" charset="0"/>
                <a:cs typeface="Arial" panose="020B0604020202020204" pitchFamily="34" charset="0"/>
              </a:rPr>
              <a:t>, Elementos de Derecho Mercantil, Mexicano. Editorial Porrúa, México.</a:t>
            </a:r>
            <a:endParaRPr lang="es-MX"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7736804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FC44338E-8189-4419-80EA-2F1C2DA08A7E}"/>
              </a:ext>
            </a:extLst>
          </p:cNvPr>
          <p:cNvSpPr>
            <a:spLocks noGrp="1"/>
          </p:cNvSpPr>
          <p:nvPr>
            <p:ph sz="quarter" idx="13"/>
          </p:nvPr>
        </p:nvSpPr>
        <p:spPr>
          <a:xfrm>
            <a:off x="275151" y="1704483"/>
            <a:ext cx="9250923" cy="4312004"/>
          </a:xfrm>
        </p:spPr>
        <p:txBody>
          <a:bodyPr>
            <a:normAutofit fontScale="92500" lnSpcReduction="10000"/>
          </a:bodyPr>
          <a:lstStyle/>
          <a:p>
            <a:pPr marL="0" indent="0" algn="just">
              <a:buNone/>
            </a:pPr>
            <a:r>
              <a:rPr lang="es-MX" sz="1900" dirty="0">
                <a:solidFill>
                  <a:schemeClr val="accent2">
                    <a:lumMod val="75000"/>
                  </a:schemeClr>
                </a:solidFill>
                <a:latin typeface="Arial" panose="020B0604020202020204" pitchFamily="34" charset="0"/>
                <a:cs typeface="Arial" panose="020B0604020202020204" pitchFamily="34" charset="0"/>
              </a:rPr>
              <a:t>La Estructura de su Organización de la Sociedad Cooperativa</a:t>
            </a:r>
          </a:p>
          <a:p>
            <a:pPr marL="0" indent="0" algn="just">
              <a:buNone/>
            </a:pPr>
            <a:r>
              <a:rPr lang="es-ES" sz="1900" dirty="0">
                <a:latin typeface="Arial" panose="020B0604020202020204" pitchFamily="34" charset="0"/>
                <a:cs typeface="Arial" panose="020B0604020202020204" pitchFamily="34" charset="0"/>
              </a:rPr>
              <a:t>De acuerdo al artículo 34 de la Ley General de Sociedades Cooperativas la dirección, administración y vigilancia interna de las Sociedades Cooperativas, en general, estará a cargo de los órganos siguientes:</a:t>
            </a:r>
          </a:p>
          <a:p>
            <a:pPr algn="just"/>
            <a:r>
              <a:rPr lang="es-ES" sz="1900" dirty="0">
                <a:latin typeface="Arial" panose="020B0604020202020204" pitchFamily="34" charset="0"/>
                <a:cs typeface="Arial" panose="020B0604020202020204" pitchFamily="34" charset="0"/>
              </a:rPr>
              <a:t>I.- La Asamblea General;</a:t>
            </a:r>
          </a:p>
          <a:p>
            <a:pPr algn="just"/>
            <a:r>
              <a:rPr lang="es-ES" sz="1900" dirty="0">
                <a:latin typeface="Arial" panose="020B0604020202020204" pitchFamily="34" charset="0"/>
                <a:cs typeface="Arial" panose="020B0604020202020204" pitchFamily="34" charset="0"/>
              </a:rPr>
              <a:t>II.- El Consejo de Administración;</a:t>
            </a:r>
          </a:p>
          <a:p>
            <a:pPr algn="just"/>
            <a:r>
              <a:rPr lang="es-ES" sz="1900" dirty="0">
                <a:latin typeface="Arial" panose="020B0604020202020204" pitchFamily="34" charset="0"/>
                <a:cs typeface="Arial" panose="020B0604020202020204" pitchFamily="34" charset="0"/>
              </a:rPr>
              <a:t>III. El Consejo de Vigilancia;</a:t>
            </a:r>
          </a:p>
          <a:p>
            <a:pPr algn="just"/>
            <a:r>
              <a:rPr lang="es-ES" sz="1900" dirty="0">
                <a:latin typeface="Arial" panose="020B0604020202020204" pitchFamily="34" charset="0"/>
                <a:cs typeface="Arial" panose="020B0604020202020204" pitchFamily="34" charset="0"/>
              </a:rPr>
              <a:t>IV. Las comisiones y comités que esta Ley establece y las demás que designe la Asamblea General,</a:t>
            </a:r>
          </a:p>
          <a:p>
            <a:pPr algn="just"/>
            <a:r>
              <a:rPr lang="es-ES" sz="1900" dirty="0">
                <a:latin typeface="Arial" panose="020B0604020202020204" pitchFamily="34" charset="0"/>
                <a:cs typeface="Arial" panose="020B0604020202020204" pitchFamily="34" charset="0"/>
              </a:rPr>
              <a:t>V. Tratándose de las Sociedades Cooperativas de Ahorro y Préstamo, además de los citados órganos, en las fracciones I a IV anteriores, deberán contar, cuando menos con:</a:t>
            </a:r>
          </a:p>
          <a:p>
            <a:pPr marL="0" indent="0" algn="just">
              <a:buNone/>
            </a:pPr>
            <a:r>
              <a:rPr lang="es-ES" sz="1900" dirty="0">
                <a:latin typeface="Arial" panose="020B0604020202020204" pitchFamily="34" charset="0"/>
                <a:cs typeface="Arial" panose="020B0604020202020204" pitchFamily="34" charset="0"/>
              </a:rPr>
              <a:t>a) Comité de Crédito o su equivalente;</a:t>
            </a:r>
          </a:p>
          <a:p>
            <a:pPr algn="just"/>
            <a:endParaRPr lang="es-ES" sz="1900" dirty="0">
              <a:latin typeface="Arial" panose="020B0604020202020204" pitchFamily="34" charset="0"/>
              <a:cs typeface="Arial" panose="020B0604020202020204" pitchFamily="34" charset="0"/>
            </a:endParaRPr>
          </a:p>
          <a:p>
            <a:endParaRPr lang="es-MX" dirty="0"/>
          </a:p>
        </p:txBody>
      </p:sp>
      <p:sp>
        <p:nvSpPr>
          <p:cNvPr id="4" name="Título 1">
            <a:extLst>
              <a:ext uri="{FF2B5EF4-FFF2-40B4-BE49-F238E27FC236}">
                <a16:creationId xmlns:a16="http://schemas.microsoft.com/office/drawing/2014/main" id="{EF497D88-298C-4472-ADB7-BF12C44ADACA}"/>
              </a:ext>
            </a:extLst>
          </p:cNvPr>
          <p:cNvSpPr>
            <a:spLocks noGrp="1"/>
          </p:cNvSpPr>
          <p:nvPr>
            <p:ph type="title"/>
          </p:nvPr>
        </p:nvSpPr>
        <p:spPr>
          <a:xfrm>
            <a:off x="118643" y="141739"/>
            <a:ext cx="9555444" cy="1262991"/>
          </a:xfrm>
        </p:spPr>
        <p:txBody>
          <a:bodyPr>
            <a:normAutofit fontScale="90000"/>
          </a:bodyPr>
          <a:lstStyle/>
          <a:p>
            <a:pPr algn="just"/>
            <a:r>
              <a:rPr lang="es-MX" sz="2800" cap="none" dirty="0">
                <a:solidFill>
                  <a:schemeClr val="accent2">
                    <a:lumMod val="50000"/>
                  </a:schemeClr>
                </a:solidFill>
                <a:latin typeface="Arial" panose="020B0604020202020204" pitchFamily="34" charset="0"/>
                <a:cs typeface="Arial" panose="020B0604020202020204" pitchFamily="34" charset="0"/>
              </a:rPr>
              <a:t>La Estructura de su Organización de las Sociedades: Anónima, Responsabilidad Limitada y Cooperativa. Cuerpos Colegiados e Integración de las Asambleas Ordinarias y Extraordinarias</a:t>
            </a:r>
            <a:endParaRPr lang="es-MX" sz="3200" dirty="0">
              <a:solidFill>
                <a:schemeClr val="accent2">
                  <a:lumMod val="50000"/>
                </a:schemeClr>
              </a:solidFill>
            </a:endParaRPr>
          </a:p>
        </p:txBody>
      </p:sp>
      <p:sp>
        <p:nvSpPr>
          <p:cNvPr id="6" name="CuadroTexto 5">
            <a:extLst>
              <a:ext uri="{FF2B5EF4-FFF2-40B4-BE49-F238E27FC236}">
                <a16:creationId xmlns:a16="http://schemas.microsoft.com/office/drawing/2014/main" id="{E0BA8C6A-35DC-4360-A202-CE59EBBCB14E}"/>
              </a:ext>
            </a:extLst>
          </p:cNvPr>
          <p:cNvSpPr txBox="1"/>
          <p:nvPr/>
        </p:nvSpPr>
        <p:spPr>
          <a:xfrm>
            <a:off x="275151" y="6143267"/>
            <a:ext cx="10310192" cy="849528"/>
          </a:xfrm>
          <a:prstGeom prst="rect">
            <a:avLst/>
          </a:prstGeom>
          <a:noFill/>
        </p:spPr>
        <p:txBody>
          <a:bodyPr wrap="square" rtlCol="0">
            <a:spAutoFit/>
          </a:bodyPr>
          <a:lstStyle/>
          <a:p>
            <a:pPr>
              <a:lnSpc>
                <a:spcPct val="110000"/>
              </a:lnSpc>
              <a:spcBef>
                <a:spcPct val="30000"/>
              </a:spcBef>
            </a:pPr>
            <a:r>
              <a:rPr lang="es-ES" sz="1400" dirty="0">
                <a:solidFill>
                  <a:prstClr val="black"/>
                </a:solidFill>
                <a:latin typeface="Arial" panose="020B0604020202020204" pitchFamily="34" charset="0"/>
                <a:cs typeface="Arial" panose="020B0604020202020204" pitchFamily="34" charset="0"/>
              </a:rPr>
              <a:t>Ley General de Sociedades </a:t>
            </a:r>
            <a:r>
              <a:rPr lang="es-ES" sz="1400" dirty="0">
                <a:latin typeface="Arial" panose="020B0604020202020204" pitchFamily="34" charset="0"/>
                <a:cs typeface="Arial" panose="020B0604020202020204" pitchFamily="34" charset="0"/>
              </a:rPr>
              <a:t>Cooperativas (2018), Recuperado de: http://www.diputados.gob.mx/LeyesBiblio/pdf/143_190118.pdf (29 de </a:t>
            </a:r>
            <a:r>
              <a:rPr lang="es-ES" sz="1400" dirty="0">
                <a:solidFill>
                  <a:prstClr val="black"/>
                </a:solidFill>
                <a:latin typeface="Arial" panose="020B0604020202020204" pitchFamily="34" charset="0"/>
                <a:cs typeface="Arial" panose="020B0604020202020204" pitchFamily="34" charset="0"/>
              </a:rPr>
              <a:t>septiembre de 2019)</a:t>
            </a:r>
            <a:endParaRPr lang="es-MX" sz="1400" dirty="0">
              <a:solidFill>
                <a:prstClr val="black"/>
              </a:solidFill>
            </a:endParaRPr>
          </a:p>
          <a:p>
            <a:pPr lvl="0">
              <a:lnSpc>
                <a:spcPct val="110000"/>
              </a:lnSpc>
              <a:spcBef>
                <a:spcPct val="30000"/>
              </a:spcBef>
            </a:pPr>
            <a:r>
              <a:rPr lang="es-ES" sz="1400" dirty="0">
                <a:latin typeface="Arial" panose="020B0604020202020204" pitchFamily="34" charset="0"/>
                <a:cs typeface="Arial" panose="020B0604020202020204" pitchFamily="34" charset="0"/>
              </a:rPr>
              <a:t>.</a:t>
            </a:r>
            <a:endParaRPr lang="es-MX" sz="1400" dirty="0">
              <a:latin typeface="Arial" panose="020B0604020202020204" pitchFamily="34" charset="0"/>
              <a:cs typeface="Arial" panose="020B0604020202020204" pitchFamily="34" charset="0"/>
            </a:endParaRPr>
          </a:p>
        </p:txBody>
      </p:sp>
      <p:pic>
        <p:nvPicPr>
          <p:cNvPr id="4098" name="Picture 2" descr="Resultado de imagen para sociedad cooperativa">
            <a:extLst>
              <a:ext uri="{FF2B5EF4-FFF2-40B4-BE49-F238E27FC236}">
                <a16:creationId xmlns:a16="http://schemas.microsoft.com/office/drawing/2014/main" id="{6ABE819A-E5EA-4650-BDF0-BF179E4C97C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26074" y="2471737"/>
            <a:ext cx="2390775" cy="19145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6107293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FC44338E-8189-4419-80EA-2F1C2DA08A7E}"/>
              </a:ext>
            </a:extLst>
          </p:cNvPr>
          <p:cNvSpPr>
            <a:spLocks noGrp="1"/>
          </p:cNvSpPr>
          <p:nvPr>
            <p:ph sz="quarter" idx="13"/>
          </p:nvPr>
        </p:nvSpPr>
        <p:spPr>
          <a:xfrm>
            <a:off x="489463" y="2771556"/>
            <a:ext cx="8868849" cy="3119308"/>
          </a:xfrm>
        </p:spPr>
        <p:txBody>
          <a:bodyPr>
            <a:normAutofit/>
          </a:bodyPr>
          <a:lstStyle/>
          <a:p>
            <a:pPr marL="0" indent="0" algn="just">
              <a:buNone/>
            </a:pPr>
            <a:r>
              <a:rPr lang="es-ES" sz="2000" dirty="0">
                <a:latin typeface="Arial" panose="020B0604020202020204" pitchFamily="34" charset="0"/>
                <a:cs typeface="Arial" panose="020B0604020202020204" pitchFamily="34" charset="0"/>
              </a:rPr>
              <a:t>b) Comité de Riesgos;</a:t>
            </a:r>
          </a:p>
          <a:p>
            <a:pPr marL="0" indent="0" algn="just">
              <a:buNone/>
            </a:pPr>
            <a:r>
              <a:rPr lang="es-ES" sz="2000" dirty="0">
                <a:latin typeface="Arial" panose="020B0604020202020204" pitchFamily="34" charset="0"/>
                <a:cs typeface="Arial" panose="020B0604020202020204" pitchFamily="34" charset="0"/>
              </a:rPr>
              <a:t>c) Un director o gerente general, y</a:t>
            </a:r>
          </a:p>
          <a:p>
            <a:pPr marL="0" indent="0" algn="just">
              <a:buNone/>
            </a:pPr>
            <a:r>
              <a:rPr lang="es-ES" sz="2000" dirty="0">
                <a:latin typeface="Arial" panose="020B0604020202020204" pitchFamily="34" charset="0"/>
                <a:cs typeface="Arial" panose="020B0604020202020204" pitchFamily="34" charset="0"/>
              </a:rPr>
              <a:t>d) Un auditor Interno.</a:t>
            </a:r>
          </a:p>
          <a:p>
            <a:pPr marL="0" indent="0" algn="just">
              <a:buNone/>
            </a:pPr>
            <a:r>
              <a:rPr lang="es-ES" sz="2000" dirty="0">
                <a:latin typeface="Arial" panose="020B0604020202020204" pitchFamily="34" charset="0"/>
                <a:cs typeface="Arial" panose="020B0604020202020204" pitchFamily="34" charset="0"/>
              </a:rPr>
              <a:t>La Ley para Regular las Actividades de las Sociedades Cooperativas de Ahorro y Préstamo, podrá establecer excepciones a lo establecido esta fracción, dependiendo del tamaño y Nivel de Operación de la Cooperativa</a:t>
            </a:r>
          </a:p>
          <a:p>
            <a:endParaRPr lang="es-MX" dirty="0"/>
          </a:p>
        </p:txBody>
      </p:sp>
      <p:sp>
        <p:nvSpPr>
          <p:cNvPr id="4" name="Título 1">
            <a:extLst>
              <a:ext uri="{FF2B5EF4-FFF2-40B4-BE49-F238E27FC236}">
                <a16:creationId xmlns:a16="http://schemas.microsoft.com/office/drawing/2014/main" id="{EF497D88-298C-4472-ADB7-BF12C44ADACA}"/>
              </a:ext>
            </a:extLst>
          </p:cNvPr>
          <p:cNvSpPr>
            <a:spLocks noGrp="1"/>
          </p:cNvSpPr>
          <p:nvPr>
            <p:ph type="title"/>
          </p:nvPr>
        </p:nvSpPr>
        <p:spPr>
          <a:xfrm>
            <a:off x="132931" y="176311"/>
            <a:ext cx="10096920" cy="1629911"/>
          </a:xfrm>
        </p:spPr>
        <p:txBody>
          <a:bodyPr>
            <a:noAutofit/>
          </a:bodyPr>
          <a:lstStyle/>
          <a:p>
            <a:pPr algn="just"/>
            <a:r>
              <a:rPr lang="es-MX" sz="2400" cap="none" dirty="0">
                <a:solidFill>
                  <a:schemeClr val="accent2">
                    <a:lumMod val="50000"/>
                  </a:schemeClr>
                </a:solidFill>
                <a:latin typeface="Arial" panose="020B0604020202020204" pitchFamily="34" charset="0"/>
                <a:cs typeface="Arial" panose="020B0604020202020204" pitchFamily="34" charset="0"/>
              </a:rPr>
              <a:t>La Estructura de su Organización de las Sociedades: Anónima, Responsabilidad Limitada y Cooperativa. Cuerpos Colegiados e Integración de las Asambleas Ordinarias y Extraordinarias</a:t>
            </a:r>
            <a:endParaRPr lang="es-MX" sz="2400" dirty="0">
              <a:solidFill>
                <a:schemeClr val="accent2">
                  <a:lumMod val="50000"/>
                </a:schemeClr>
              </a:solidFill>
            </a:endParaRPr>
          </a:p>
        </p:txBody>
      </p:sp>
      <p:sp>
        <p:nvSpPr>
          <p:cNvPr id="5" name="CuadroTexto 4">
            <a:extLst>
              <a:ext uri="{FF2B5EF4-FFF2-40B4-BE49-F238E27FC236}">
                <a16:creationId xmlns:a16="http://schemas.microsoft.com/office/drawing/2014/main" id="{6DD0B72F-B848-4C40-946D-C6CF7EE52F91}"/>
              </a:ext>
            </a:extLst>
          </p:cNvPr>
          <p:cNvSpPr txBox="1"/>
          <p:nvPr/>
        </p:nvSpPr>
        <p:spPr>
          <a:xfrm>
            <a:off x="275151" y="6143267"/>
            <a:ext cx="10310192" cy="849528"/>
          </a:xfrm>
          <a:prstGeom prst="rect">
            <a:avLst/>
          </a:prstGeom>
          <a:noFill/>
        </p:spPr>
        <p:txBody>
          <a:bodyPr wrap="square" rtlCol="0">
            <a:spAutoFit/>
          </a:bodyPr>
          <a:lstStyle/>
          <a:p>
            <a:pPr>
              <a:lnSpc>
                <a:spcPct val="110000"/>
              </a:lnSpc>
              <a:spcBef>
                <a:spcPct val="30000"/>
              </a:spcBef>
            </a:pPr>
            <a:r>
              <a:rPr lang="es-ES" sz="1400" dirty="0">
                <a:solidFill>
                  <a:prstClr val="black"/>
                </a:solidFill>
                <a:latin typeface="Arial" panose="020B0604020202020204" pitchFamily="34" charset="0"/>
                <a:cs typeface="Arial" panose="020B0604020202020204" pitchFamily="34" charset="0"/>
              </a:rPr>
              <a:t>Ley General de Sociedades </a:t>
            </a:r>
            <a:r>
              <a:rPr lang="es-ES" sz="1400" dirty="0">
                <a:latin typeface="Arial" panose="020B0604020202020204" pitchFamily="34" charset="0"/>
                <a:cs typeface="Arial" panose="020B0604020202020204" pitchFamily="34" charset="0"/>
              </a:rPr>
              <a:t>Cooperativas (2018), Recuperado de: http://www.diputados.gob.mx/LeyesBiblio/pdf/143_190118.pdf (29 de </a:t>
            </a:r>
            <a:r>
              <a:rPr lang="es-ES" sz="1400" dirty="0">
                <a:solidFill>
                  <a:prstClr val="black"/>
                </a:solidFill>
                <a:latin typeface="Arial" panose="020B0604020202020204" pitchFamily="34" charset="0"/>
                <a:cs typeface="Arial" panose="020B0604020202020204" pitchFamily="34" charset="0"/>
              </a:rPr>
              <a:t>septiembre de 2019)</a:t>
            </a:r>
            <a:endParaRPr lang="es-MX" sz="1400" dirty="0">
              <a:solidFill>
                <a:prstClr val="black"/>
              </a:solidFill>
            </a:endParaRPr>
          </a:p>
          <a:p>
            <a:pPr lvl="0">
              <a:lnSpc>
                <a:spcPct val="110000"/>
              </a:lnSpc>
              <a:spcBef>
                <a:spcPct val="30000"/>
              </a:spcBef>
            </a:pPr>
            <a:r>
              <a:rPr lang="es-ES" sz="1400" dirty="0">
                <a:latin typeface="Arial" panose="020B0604020202020204" pitchFamily="34" charset="0"/>
                <a:cs typeface="Arial" panose="020B0604020202020204" pitchFamily="34" charset="0"/>
              </a:rPr>
              <a:t>.</a:t>
            </a:r>
            <a:endParaRPr lang="es-MX"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142937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97E5092-52AE-40CA-A4A7-D6FCBAD5CE01}"/>
              </a:ext>
            </a:extLst>
          </p:cNvPr>
          <p:cNvSpPr>
            <a:spLocks noGrp="1"/>
          </p:cNvSpPr>
          <p:nvPr>
            <p:ph type="title"/>
          </p:nvPr>
        </p:nvSpPr>
        <p:spPr>
          <a:xfrm>
            <a:off x="342274" y="149883"/>
            <a:ext cx="8887450" cy="1067830"/>
          </a:xfrm>
        </p:spPr>
        <p:txBody>
          <a:bodyPr>
            <a:normAutofit/>
          </a:bodyPr>
          <a:lstStyle/>
          <a:p>
            <a:pPr algn="just"/>
            <a:r>
              <a:rPr lang="es-MX" sz="3200" cap="none" dirty="0">
                <a:solidFill>
                  <a:schemeClr val="accent2">
                    <a:lumMod val="50000"/>
                  </a:schemeClr>
                </a:solidFill>
                <a:latin typeface="Arial" panose="020B0604020202020204" pitchFamily="34" charset="0"/>
                <a:cs typeface="Arial" panose="020B0604020202020204" pitchFamily="34" charset="0"/>
              </a:rPr>
              <a:t>Requisitos que se llevan para una Disolución,  Liquidación, Fusión, Escisión y Transformación</a:t>
            </a:r>
          </a:p>
        </p:txBody>
      </p:sp>
      <p:sp>
        <p:nvSpPr>
          <p:cNvPr id="3" name="Marcador de contenido 2">
            <a:extLst>
              <a:ext uri="{FF2B5EF4-FFF2-40B4-BE49-F238E27FC236}">
                <a16:creationId xmlns:a16="http://schemas.microsoft.com/office/drawing/2014/main" id="{5261520E-63AF-4E00-B875-77CD0F2A245D}"/>
              </a:ext>
            </a:extLst>
          </p:cNvPr>
          <p:cNvSpPr>
            <a:spLocks noGrp="1"/>
          </p:cNvSpPr>
          <p:nvPr>
            <p:ph sz="quarter" idx="13"/>
          </p:nvPr>
        </p:nvSpPr>
        <p:spPr>
          <a:xfrm>
            <a:off x="342274" y="1700446"/>
            <a:ext cx="8810990" cy="4443179"/>
          </a:xfrm>
        </p:spPr>
        <p:txBody>
          <a:bodyPr>
            <a:normAutofit fontScale="92500" lnSpcReduction="10000"/>
          </a:bodyPr>
          <a:lstStyle/>
          <a:p>
            <a:pPr algn="just"/>
            <a:r>
              <a:rPr lang="es-MX" sz="2000" cap="none" dirty="0">
                <a:solidFill>
                  <a:schemeClr val="accent2"/>
                </a:solidFill>
                <a:latin typeface="Arial" panose="020B0604020202020204" pitchFamily="34" charset="0"/>
                <a:cs typeface="Arial" panose="020B0604020202020204" pitchFamily="34" charset="0"/>
              </a:rPr>
              <a:t>Disolución de las Sociedades Mercantiles</a:t>
            </a:r>
          </a:p>
          <a:p>
            <a:pPr marL="0" indent="0" algn="just">
              <a:buNone/>
            </a:pPr>
            <a:r>
              <a:rPr lang="es-ES" sz="2000" dirty="0">
                <a:latin typeface="Arial" panose="020B0604020202020204" pitchFamily="34" charset="0"/>
                <a:cs typeface="Arial" panose="020B0604020202020204" pitchFamily="34" charset="0"/>
              </a:rPr>
              <a:t>La disolución de una sociedad ocurre en el momento en que esta pierde su capacidad jurídica para lograr el fin para el fue creada y solo subsiste para la resolución de los vínculos establecidos para con terceros.</a:t>
            </a:r>
          </a:p>
          <a:p>
            <a:pPr marL="0" indent="0" algn="just">
              <a:buNone/>
            </a:pPr>
            <a:r>
              <a:rPr lang="es-ES" sz="2000" dirty="0">
                <a:latin typeface="Arial" panose="020B0604020202020204" pitchFamily="34" charset="0"/>
                <a:cs typeface="Arial" panose="020B0604020202020204" pitchFamily="34" charset="0"/>
              </a:rPr>
              <a:t>El artículo 229 de la LGSM enumera las causas:</a:t>
            </a:r>
          </a:p>
          <a:p>
            <a:pPr marL="0" indent="0" algn="just">
              <a:buNone/>
            </a:pPr>
            <a:r>
              <a:rPr lang="es-ES" sz="2000" dirty="0">
                <a:latin typeface="Arial" panose="020B0604020202020204" pitchFamily="34" charset="0"/>
                <a:cs typeface="Arial" panose="020B0604020202020204" pitchFamily="34" charset="0"/>
              </a:rPr>
              <a:t>-Por expiración del plazo de duración estipulado en el contrato social</a:t>
            </a:r>
          </a:p>
          <a:p>
            <a:pPr marL="0" indent="0" algn="just">
              <a:buNone/>
            </a:pPr>
            <a:r>
              <a:rPr lang="es-ES" sz="2000" dirty="0">
                <a:latin typeface="Arial" panose="020B0604020202020204" pitchFamily="34" charset="0"/>
                <a:cs typeface="Arial" panose="020B0604020202020204" pitchFamily="34" charset="0"/>
              </a:rPr>
              <a:t>-Por imposibilidad de realizar el "objeto“ </a:t>
            </a:r>
          </a:p>
          <a:p>
            <a:pPr marL="0" indent="0" algn="just">
              <a:buNone/>
            </a:pPr>
            <a:r>
              <a:rPr lang="es-ES" sz="2000" dirty="0">
                <a:latin typeface="Arial" panose="020B0604020202020204" pitchFamily="34" charset="0"/>
                <a:cs typeface="Arial" panose="020B0604020202020204" pitchFamily="34" charset="0"/>
              </a:rPr>
              <a:t>-Por acuerdo de los socios.</a:t>
            </a:r>
          </a:p>
          <a:p>
            <a:pPr marL="0" indent="0" algn="just">
              <a:buNone/>
            </a:pPr>
            <a:r>
              <a:rPr lang="es-ES" sz="2000" dirty="0">
                <a:latin typeface="Arial" panose="020B0604020202020204" pitchFamily="34" charset="0"/>
                <a:cs typeface="Arial" panose="020B0604020202020204" pitchFamily="34" charset="0"/>
              </a:rPr>
              <a:t>-Por la pérdida de las dos terceras partes o más del capital social.  </a:t>
            </a:r>
          </a:p>
          <a:p>
            <a:pPr marL="0" indent="0" algn="just">
              <a:buNone/>
            </a:pPr>
            <a:r>
              <a:rPr lang="es-ES" sz="2000" dirty="0">
                <a:latin typeface="Arial" panose="020B0604020202020204" pitchFamily="34" charset="0"/>
                <a:cs typeface="Arial" panose="020B0604020202020204" pitchFamily="34" charset="0"/>
              </a:rPr>
              <a:t>-Porque el número de accionistas llegue a ser inferior a dos: (en las sociedades anónimas y en comandita por acciones), o si las partes de interés se reúnen en una sola persona (en las sociedades en nombre colectivo, en comandita simple y de responsabilidad limitada)</a:t>
            </a:r>
          </a:p>
          <a:p>
            <a:pPr marL="0" indent="0" algn="just">
              <a:buNone/>
            </a:pPr>
            <a:endParaRPr lang="es-ES" sz="2000" dirty="0">
              <a:latin typeface="Arial" panose="020B0604020202020204" pitchFamily="34" charset="0"/>
              <a:cs typeface="Arial" panose="020B0604020202020204" pitchFamily="34" charset="0"/>
            </a:endParaRPr>
          </a:p>
          <a:p>
            <a:pPr marL="0" indent="0" algn="just">
              <a:buNone/>
            </a:pPr>
            <a:endParaRPr lang="es-MX" sz="2000" cap="none" dirty="0">
              <a:latin typeface="Arial" panose="020B0604020202020204" pitchFamily="34" charset="0"/>
              <a:cs typeface="Arial" panose="020B0604020202020204" pitchFamily="34" charset="0"/>
            </a:endParaRPr>
          </a:p>
        </p:txBody>
      </p:sp>
      <p:sp>
        <p:nvSpPr>
          <p:cNvPr id="4" name="Rectángulo 3">
            <a:extLst>
              <a:ext uri="{FF2B5EF4-FFF2-40B4-BE49-F238E27FC236}">
                <a16:creationId xmlns:a16="http://schemas.microsoft.com/office/drawing/2014/main" id="{08EF4F05-35D5-4A3A-9A2B-4AADFB1D7FC3}"/>
              </a:ext>
            </a:extLst>
          </p:cNvPr>
          <p:cNvSpPr/>
          <p:nvPr/>
        </p:nvSpPr>
        <p:spPr>
          <a:xfrm>
            <a:off x="342274" y="6400340"/>
            <a:ext cx="9767247" cy="307777"/>
          </a:xfrm>
          <a:prstGeom prst="rect">
            <a:avLst/>
          </a:prstGeom>
        </p:spPr>
        <p:txBody>
          <a:bodyPr wrap="square">
            <a:spAutoFit/>
          </a:bodyPr>
          <a:lstStyle/>
          <a:p>
            <a:pPr lvl="0"/>
            <a:r>
              <a:rPr lang="es-MX" sz="1400" dirty="0">
                <a:solidFill>
                  <a:prstClr val="black"/>
                </a:solidFill>
                <a:latin typeface="Arial" panose="020B0604020202020204" pitchFamily="34" charset="0"/>
                <a:cs typeface="Arial" panose="020B0604020202020204" pitchFamily="34" charset="0"/>
              </a:rPr>
              <a:t>De Pina Vara, R(2000)</a:t>
            </a:r>
            <a:r>
              <a:rPr lang="es-ES" sz="1400" dirty="0">
                <a:solidFill>
                  <a:prstClr val="black"/>
                </a:solidFill>
                <a:latin typeface="Arial" panose="020B0604020202020204" pitchFamily="34" charset="0"/>
                <a:cs typeface="Arial" panose="020B0604020202020204" pitchFamily="34" charset="0"/>
              </a:rPr>
              <a:t>, Elementos de Derecho Mercantil, Mexicano. Editorial Porrúa, México.</a:t>
            </a:r>
            <a:endParaRPr lang="es-MX" dirty="0">
              <a:solidFill>
                <a:prstClr val="black"/>
              </a:solidFill>
            </a:endParaRPr>
          </a:p>
        </p:txBody>
      </p:sp>
      <p:pic>
        <p:nvPicPr>
          <p:cNvPr id="1026" name="Picture 2" descr="Resultado de imagen para disolucion de las sociedades mercantiles">
            <a:extLst>
              <a:ext uri="{FF2B5EF4-FFF2-40B4-BE49-F238E27FC236}">
                <a16:creationId xmlns:a16="http://schemas.microsoft.com/office/drawing/2014/main" id="{FE442ECD-09E4-4E39-A7A8-23DB8863E20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53264" y="2961301"/>
            <a:ext cx="2467862" cy="18669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1080395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97E5092-52AE-40CA-A4A7-D6FCBAD5CE01}"/>
              </a:ext>
            </a:extLst>
          </p:cNvPr>
          <p:cNvSpPr>
            <a:spLocks noGrp="1"/>
          </p:cNvSpPr>
          <p:nvPr>
            <p:ph type="title"/>
          </p:nvPr>
        </p:nvSpPr>
        <p:spPr>
          <a:xfrm>
            <a:off x="342274" y="149883"/>
            <a:ext cx="8887450" cy="1067830"/>
          </a:xfrm>
        </p:spPr>
        <p:txBody>
          <a:bodyPr>
            <a:normAutofit/>
          </a:bodyPr>
          <a:lstStyle/>
          <a:p>
            <a:pPr algn="just"/>
            <a:r>
              <a:rPr lang="es-MX" sz="3200" cap="none" dirty="0">
                <a:solidFill>
                  <a:schemeClr val="accent2">
                    <a:lumMod val="50000"/>
                  </a:schemeClr>
                </a:solidFill>
                <a:latin typeface="Arial" panose="020B0604020202020204" pitchFamily="34" charset="0"/>
                <a:cs typeface="Arial" panose="020B0604020202020204" pitchFamily="34" charset="0"/>
              </a:rPr>
              <a:t>Requisitos que se llevan para una Disolución,  Liquidación, Fusión, Escisión y Transformación</a:t>
            </a:r>
          </a:p>
        </p:txBody>
      </p:sp>
      <p:sp>
        <p:nvSpPr>
          <p:cNvPr id="3" name="Marcador de contenido 2">
            <a:extLst>
              <a:ext uri="{FF2B5EF4-FFF2-40B4-BE49-F238E27FC236}">
                <a16:creationId xmlns:a16="http://schemas.microsoft.com/office/drawing/2014/main" id="{5261520E-63AF-4E00-B875-77CD0F2A245D}"/>
              </a:ext>
            </a:extLst>
          </p:cNvPr>
          <p:cNvSpPr>
            <a:spLocks noGrp="1"/>
          </p:cNvSpPr>
          <p:nvPr>
            <p:ph sz="quarter" idx="13"/>
          </p:nvPr>
        </p:nvSpPr>
        <p:spPr>
          <a:xfrm>
            <a:off x="342274" y="1662170"/>
            <a:ext cx="8215939" cy="4217158"/>
          </a:xfrm>
        </p:spPr>
        <p:txBody>
          <a:bodyPr>
            <a:normAutofit/>
          </a:bodyPr>
          <a:lstStyle/>
          <a:p>
            <a:pPr algn="just"/>
            <a:r>
              <a:rPr lang="es-MX" sz="2000" cap="none" dirty="0">
                <a:solidFill>
                  <a:schemeClr val="accent2"/>
                </a:solidFill>
                <a:latin typeface="Arial" panose="020B0604020202020204" pitchFamily="34" charset="0"/>
                <a:cs typeface="Arial" panose="020B0604020202020204" pitchFamily="34" charset="0"/>
              </a:rPr>
              <a:t>Disolución de las Sociedades Mercantiles</a:t>
            </a:r>
          </a:p>
          <a:p>
            <a:pPr marL="0" indent="0" algn="just">
              <a:buNone/>
            </a:pPr>
            <a:r>
              <a:rPr lang="es-MX" sz="2000" cap="none" dirty="0">
                <a:latin typeface="Arial" panose="020B0604020202020204" pitchFamily="34" charset="0"/>
                <a:cs typeface="Arial" panose="020B0604020202020204" pitchFamily="34" charset="0"/>
              </a:rPr>
              <a:t>Distinción entre disolución parcial y disolución total de las sociedades mercantiles.  </a:t>
            </a:r>
          </a:p>
          <a:p>
            <a:pPr marL="0" indent="0" algn="just">
              <a:buNone/>
            </a:pPr>
            <a:r>
              <a:rPr lang="es-MX" sz="2000" dirty="0">
                <a:latin typeface="Arial" panose="020B0604020202020204" pitchFamily="34" charset="0"/>
                <a:cs typeface="Arial" panose="020B0604020202020204" pitchFamily="34" charset="0"/>
              </a:rPr>
              <a:t>La d</a:t>
            </a:r>
            <a:r>
              <a:rPr lang="es-MX" sz="2000" cap="none" dirty="0">
                <a:latin typeface="Arial" panose="020B0604020202020204" pitchFamily="34" charset="0"/>
                <a:cs typeface="Arial" panose="020B0604020202020204" pitchFamily="34" charset="0"/>
              </a:rPr>
              <a:t>isolución parcial, es cuando un socio deja de participar en la sociedad, cuando el vínculo jurídico que lo une a la sociedad queda roto. Esto sucede en los casos de exclusión, retiro o muerte, de un socio. </a:t>
            </a:r>
          </a:p>
          <a:p>
            <a:pPr marL="0" indent="0" algn="just">
              <a:buNone/>
            </a:pPr>
            <a:r>
              <a:rPr lang="es-MX" sz="2000" cap="none" dirty="0">
                <a:latin typeface="Arial" panose="020B0604020202020204" pitchFamily="34" charset="0"/>
                <a:cs typeface="Arial" panose="020B0604020202020204" pitchFamily="34" charset="0"/>
              </a:rPr>
              <a:t>La disolución total de la sociedad </a:t>
            </a:r>
            <a:r>
              <a:rPr lang="es-MX" sz="2000" dirty="0">
                <a:latin typeface="Arial" panose="020B0604020202020204" pitchFamily="34" charset="0"/>
                <a:cs typeface="Arial" panose="020B0604020202020204" pitchFamily="34" charset="0"/>
              </a:rPr>
              <a:t>n</a:t>
            </a:r>
            <a:r>
              <a:rPr lang="es-MX" sz="2000" cap="none" dirty="0">
                <a:latin typeface="Arial" panose="020B0604020202020204" pitchFamily="34" charset="0"/>
                <a:cs typeface="Arial" panose="020B0604020202020204" pitchFamily="34" charset="0"/>
              </a:rPr>
              <a:t>o es sino un fenómeno previo a su extinción, a lograr la cual va encaminada la actividad social durante la etapa que sigue a la disolución, o sea, la liquidación.</a:t>
            </a:r>
          </a:p>
        </p:txBody>
      </p:sp>
      <p:sp>
        <p:nvSpPr>
          <p:cNvPr id="4" name="Rectángulo 3">
            <a:extLst>
              <a:ext uri="{FF2B5EF4-FFF2-40B4-BE49-F238E27FC236}">
                <a16:creationId xmlns:a16="http://schemas.microsoft.com/office/drawing/2014/main" id="{08EF4F05-35D5-4A3A-9A2B-4AADFB1D7FC3}"/>
              </a:ext>
            </a:extLst>
          </p:cNvPr>
          <p:cNvSpPr/>
          <p:nvPr/>
        </p:nvSpPr>
        <p:spPr>
          <a:xfrm>
            <a:off x="342274" y="6400340"/>
            <a:ext cx="9767247" cy="307777"/>
          </a:xfrm>
          <a:prstGeom prst="rect">
            <a:avLst/>
          </a:prstGeom>
        </p:spPr>
        <p:txBody>
          <a:bodyPr wrap="square">
            <a:spAutoFit/>
          </a:bodyPr>
          <a:lstStyle/>
          <a:p>
            <a:pPr lvl="0"/>
            <a:r>
              <a:rPr lang="es-MX" sz="1400" dirty="0">
                <a:solidFill>
                  <a:prstClr val="black"/>
                </a:solidFill>
                <a:latin typeface="Arial" panose="020B0604020202020204" pitchFamily="34" charset="0"/>
                <a:cs typeface="Arial" panose="020B0604020202020204" pitchFamily="34" charset="0"/>
              </a:rPr>
              <a:t>De Pina Vara, R(2000)</a:t>
            </a:r>
            <a:r>
              <a:rPr lang="es-ES" sz="1400" dirty="0">
                <a:solidFill>
                  <a:prstClr val="black"/>
                </a:solidFill>
                <a:latin typeface="Arial" panose="020B0604020202020204" pitchFamily="34" charset="0"/>
                <a:cs typeface="Arial" panose="020B0604020202020204" pitchFamily="34" charset="0"/>
              </a:rPr>
              <a:t>, Elementos de Derecho Mercantil, Mexicano. Editorial Porrúa, México.</a:t>
            </a:r>
            <a:endParaRPr lang="es-MX" dirty="0">
              <a:solidFill>
                <a:prstClr val="black"/>
              </a:solidFill>
            </a:endParaRPr>
          </a:p>
        </p:txBody>
      </p:sp>
    </p:spTree>
    <p:extLst>
      <p:ext uri="{BB962C8B-B14F-4D97-AF65-F5344CB8AC3E}">
        <p14:creationId xmlns:p14="http://schemas.microsoft.com/office/powerpoint/2010/main" val="387677937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56991F4-8700-4A51-B515-91E0C4B5D79E}"/>
              </a:ext>
            </a:extLst>
          </p:cNvPr>
          <p:cNvSpPr>
            <a:spLocks noGrp="1"/>
          </p:cNvSpPr>
          <p:nvPr>
            <p:ph type="title"/>
          </p:nvPr>
        </p:nvSpPr>
        <p:spPr>
          <a:xfrm>
            <a:off x="142876" y="117098"/>
            <a:ext cx="9215437" cy="1087453"/>
          </a:xfrm>
        </p:spPr>
        <p:txBody>
          <a:bodyPr/>
          <a:lstStyle/>
          <a:p>
            <a:pPr algn="just"/>
            <a:r>
              <a:rPr lang="es-MX" sz="3200" cap="none" dirty="0">
                <a:solidFill>
                  <a:schemeClr val="accent2">
                    <a:lumMod val="50000"/>
                  </a:schemeClr>
                </a:solidFill>
                <a:latin typeface="Arial" panose="020B0604020202020204" pitchFamily="34" charset="0"/>
                <a:cs typeface="Arial" panose="020B0604020202020204" pitchFamily="34" charset="0"/>
              </a:rPr>
              <a:t>Requisitos que se llevan para una Disolución,  Liquidación, Fusión, Escisión y Transformación</a:t>
            </a:r>
            <a:endParaRPr lang="es-MX" dirty="0">
              <a:solidFill>
                <a:schemeClr val="accent2">
                  <a:lumMod val="50000"/>
                </a:schemeClr>
              </a:solidFill>
            </a:endParaRPr>
          </a:p>
        </p:txBody>
      </p:sp>
      <p:sp>
        <p:nvSpPr>
          <p:cNvPr id="3" name="Marcador de contenido 2">
            <a:extLst>
              <a:ext uri="{FF2B5EF4-FFF2-40B4-BE49-F238E27FC236}">
                <a16:creationId xmlns:a16="http://schemas.microsoft.com/office/drawing/2014/main" id="{0022AF4C-E256-4535-B540-33D99C0128AE}"/>
              </a:ext>
            </a:extLst>
          </p:cNvPr>
          <p:cNvSpPr>
            <a:spLocks noGrp="1"/>
          </p:cNvSpPr>
          <p:nvPr>
            <p:ph sz="quarter" idx="13"/>
          </p:nvPr>
        </p:nvSpPr>
        <p:spPr>
          <a:xfrm>
            <a:off x="357189" y="1689468"/>
            <a:ext cx="9001125" cy="4217158"/>
          </a:xfrm>
        </p:spPr>
        <p:txBody>
          <a:bodyPr>
            <a:normAutofit/>
          </a:bodyPr>
          <a:lstStyle/>
          <a:p>
            <a:pPr algn="just"/>
            <a:r>
              <a:rPr lang="es-MX" sz="2000" cap="none" dirty="0">
                <a:solidFill>
                  <a:schemeClr val="accent2"/>
                </a:solidFill>
                <a:latin typeface="Arial" panose="020B0604020202020204" pitchFamily="34" charset="0"/>
                <a:cs typeface="Arial" panose="020B0604020202020204" pitchFamily="34" charset="0"/>
              </a:rPr>
              <a:t>La Liquidación de las Sociedades Mercantiles</a:t>
            </a:r>
          </a:p>
          <a:p>
            <a:pPr marL="0" indent="0" algn="just">
              <a:buNone/>
            </a:pPr>
            <a:r>
              <a:rPr lang="es-MX" sz="2000" cap="none" dirty="0">
                <a:latin typeface="Arial" panose="020B0604020202020204" pitchFamily="34" charset="0"/>
                <a:cs typeface="Arial" panose="020B0604020202020204" pitchFamily="34" charset="0"/>
              </a:rPr>
              <a:t>Disuelta la sociedad, dice el artículo 234 de LGSM, se pondrá en liquidación. La liquidación constituye la fase final del estado de disolución.  </a:t>
            </a:r>
          </a:p>
          <a:p>
            <a:pPr marL="0" indent="0" algn="just">
              <a:buNone/>
            </a:pPr>
            <a:r>
              <a:rPr lang="es-MX" sz="2000" cap="none" dirty="0">
                <a:latin typeface="Arial" panose="020B0604020202020204" pitchFamily="34" charset="0"/>
                <a:cs typeface="Arial" panose="020B0604020202020204" pitchFamily="34" charset="0"/>
              </a:rPr>
              <a:t>En términos generales, la liquidación tendrá por objeto concluir las operaciones sociales pendientes, cobrar lo que se adeude a la sociedad y pagar lo que ella deba, vender los bienes sociales y practicar el reparto del haber o patrimonio social entre los socios. La liquidación culmina con la cancelación de la inscripción del contrato social, con lo cual la sociedad queda extinguida (art. 242 LGSM).  </a:t>
            </a:r>
          </a:p>
          <a:p>
            <a:pPr marL="0" indent="0" algn="just">
              <a:buNone/>
            </a:pPr>
            <a:r>
              <a:rPr lang="es-MX" sz="2000" cap="none" dirty="0">
                <a:latin typeface="Arial" panose="020B0604020202020204" pitchFamily="34" charset="0"/>
                <a:cs typeface="Arial" panose="020B0604020202020204" pitchFamily="34" charset="0"/>
              </a:rPr>
              <a:t>La liquidación debe practicarse de acuerdo con las bases establecidas en el contrato social o por los socios en el momento de acordar o reconocer la disolución.</a:t>
            </a:r>
          </a:p>
        </p:txBody>
      </p:sp>
      <p:sp>
        <p:nvSpPr>
          <p:cNvPr id="5" name="Rectángulo 4">
            <a:extLst>
              <a:ext uri="{FF2B5EF4-FFF2-40B4-BE49-F238E27FC236}">
                <a16:creationId xmlns:a16="http://schemas.microsoft.com/office/drawing/2014/main" id="{C0BA55EC-02DD-4387-9B59-ED16E6F6F03B}"/>
              </a:ext>
            </a:extLst>
          </p:cNvPr>
          <p:cNvSpPr/>
          <p:nvPr/>
        </p:nvSpPr>
        <p:spPr>
          <a:xfrm>
            <a:off x="471488" y="6148655"/>
            <a:ext cx="10301287" cy="698717"/>
          </a:xfrm>
          <a:prstGeom prst="rect">
            <a:avLst/>
          </a:prstGeom>
        </p:spPr>
        <p:txBody>
          <a:bodyPr wrap="square">
            <a:spAutoFit/>
          </a:bodyPr>
          <a:lstStyle/>
          <a:p>
            <a:pPr lvl="0" defTabSz="914400">
              <a:lnSpc>
                <a:spcPct val="150000"/>
              </a:lnSpc>
            </a:pPr>
            <a:r>
              <a:rPr lang="es-MX" sz="1400" dirty="0">
                <a:solidFill>
                  <a:prstClr val="black"/>
                </a:solidFill>
                <a:latin typeface="Arial" panose="020B0604020202020204" pitchFamily="34" charset="0"/>
                <a:ea typeface="Calibri" panose="020F0502020204030204" pitchFamily="34" charset="0"/>
                <a:cs typeface="Arial" panose="020B0604020202020204" pitchFamily="34" charset="0"/>
              </a:rPr>
              <a:t>Ley General de Sociedades Mercantiles, Recuperado de: http://www.diputados.gob.mx/LeyesBiblio/pdf/144_140618.pdf  (25 de Septiembre de 2019)</a:t>
            </a:r>
          </a:p>
        </p:txBody>
      </p:sp>
    </p:spTree>
    <p:extLst>
      <p:ext uri="{BB962C8B-B14F-4D97-AF65-F5344CB8AC3E}">
        <p14:creationId xmlns:p14="http://schemas.microsoft.com/office/powerpoint/2010/main" val="93022418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93EFCA1-2B0B-440C-B6D0-E7B967B363C4}"/>
              </a:ext>
            </a:extLst>
          </p:cNvPr>
          <p:cNvSpPr>
            <a:spLocks noGrp="1"/>
          </p:cNvSpPr>
          <p:nvPr>
            <p:ph type="title"/>
          </p:nvPr>
        </p:nvSpPr>
        <p:spPr>
          <a:xfrm>
            <a:off x="142251" y="309259"/>
            <a:ext cx="9516100" cy="1142044"/>
          </a:xfrm>
        </p:spPr>
        <p:txBody>
          <a:bodyPr/>
          <a:lstStyle/>
          <a:p>
            <a:pPr algn="just"/>
            <a:r>
              <a:rPr lang="es-MX" sz="3200" cap="none" dirty="0">
                <a:solidFill>
                  <a:schemeClr val="accent2">
                    <a:lumMod val="50000"/>
                  </a:schemeClr>
                </a:solidFill>
                <a:latin typeface="Arial" panose="020B0604020202020204" pitchFamily="34" charset="0"/>
                <a:cs typeface="Arial" panose="020B0604020202020204" pitchFamily="34" charset="0"/>
              </a:rPr>
              <a:t>Requisitos que se llevan para una Disolución,  Liquidación, Fusión, Escisión y Transformación</a:t>
            </a:r>
            <a:endParaRPr lang="es-MX" dirty="0">
              <a:solidFill>
                <a:schemeClr val="accent2">
                  <a:lumMod val="50000"/>
                </a:schemeClr>
              </a:solidFill>
            </a:endParaRPr>
          </a:p>
        </p:txBody>
      </p:sp>
      <p:sp>
        <p:nvSpPr>
          <p:cNvPr id="3" name="Marcador de contenido 2">
            <a:extLst>
              <a:ext uri="{FF2B5EF4-FFF2-40B4-BE49-F238E27FC236}">
                <a16:creationId xmlns:a16="http://schemas.microsoft.com/office/drawing/2014/main" id="{48B30348-9F16-4DB0-9433-DB3DEFED4FE2}"/>
              </a:ext>
            </a:extLst>
          </p:cNvPr>
          <p:cNvSpPr>
            <a:spLocks noGrp="1"/>
          </p:cNvSpPr>
          <p:nvPr>
            <p:ph sz="quarter" idx="13"/>
          </p:nvPr>
        </p:nvSpPr>
        <p:spPr>
          <a:xfrm>
            <a:off x="142251" y="1997580"/>
            <a:ext cx="8467939" cy="4053385"/>
          </a:xfrm>
        </p:spPr>
        <p:txBody>
          <a:bodyPr>
            <a:normAutofit lnSpcReduction="10000"/>
          </a:bodyPr>
          <a:lstStyle/>
          <a:p>
            <a:pPr algn="just"/>
            <a:r>
              <a:rPr lang="es-MX" sz="2000" cap="none" dirty="0">
                <a:solidFill>
                  <a:schemeClr val="accent2"/>
                </a:solidFill>
                <a:latin typeface="Arial" panose="020B0604020202020204" pitchFamily="34" charset="0"/>
                <a:cs typeface="Arial" panose="020B0604020202020204" pitchFamily="34" charset="0"/>
              </a:rPr>
              <a:t>Fusión de las Sociedades Mercantiles</a:t>
            </a:r>
          </a:p>
          <a:p>
            <a:pPr marL="0" indent="0" algn="just">
              <a:buNone/>
            </a:pPr>
            <a:r>
              <a:rPr lang="es-MX" sz="2000" cap="none" dirty="0">
                <a:latin typeface="Arial" panose="020B0604020202020204" pitchFamily="34" charset="0"/>
                <a:cs typeface="Arial" panose="020B0604020202020204" pitchFamily="34" charset="0"/>
              </a:rPr>
              <a:t>La fusión responde, por regla general, a la necesidad económica de la concentración de las empresas, entendida como unión de fuerzas productivas. </a:t>
            </a:r>
          </a:p>
          <a:p>
            <a:pPr marL="0" indent="0" algn="just">
              <a:buNone/>
            </a:pPr>
            <a:r>
              <a:rPr lang="es-MX" sz="2000" cap="none" dirty="0">
                <a:latin typeface="Arial" panose="020B0604020202020204" pitchFamily="34" charset="0"/>
                <a:cs typeface="Arial" panose="020B0604020202020204" pitchFamily="34" charset="0"/>
              </a:rPr>
              <a:t>Las sociedades pretenden</a:t>
            </a:r>
            <a:r>
              <a:rPr lang="es-MX" sz="2000" dirty="0">
                <a:latin typeface="Arial" panose="020B0604020202020204" pitchFamily="34" charset="0"/>
                <a:cs typeface="Arial" panose="020B0604020202020204" pitchFamily="34" charset="0"/>
              </a:rPr>
              <a:t> </a:t>
            </a:r>
            <a:r>
              <a:rPr lang="es-MX" sz="2000" cap="none" dirty="0">
                <a:latin typeface="Arial" panose="020B0604020202020204" pitchFamily="34" charset="0"/>
                <a:cs typeface="Arial" panose="020B0604020202020204" pitchFamily="34" charset="0"/>
              </a:rPr>
              <a:t>al fusionarse, la creación de una empresa de mayor vigor económico, mediante la unión de sus patrimonios.</a:t>
            </a:r>
          </a:p>
          <a:p>
            <a:pPr marL="0" indent="0" algn="just">
              <a:buNone/>
            </a:pPr>
            <a:r>
              <a:rPr lang="es-MX" sz="2000" cap="none" dirty="0">
                <a:latin typeface="Arial" panose="020B0604020202020204" pitchFamily="34" charset="0"/>
                <a:cs typeface="Arial" panose="020B0604020202020204" pitchFamily="34" charset="0"/>
              </a:rPr>
              <a:t>La fusión origina la extinción de una o varias sociedades por su incorporación en otra ya existente, y, en otras ocasiones, la unión de varias sociedades, que se extinguen todas, para constituir una nueva sociedad. En el primer caso, se habla de fusión por incorporación; en el segundo, de fusión propiamente dicha o de fusión pura (fusión por integración).</a:t>
            </a:r>
          </a:p>
        </p:txBody>
      </p:sp>
      <p:sp>
        <p:nvSpPr>
          <p:cNvPr id="4" name="Rectángulo 3">
            <a:extLst>
              <a:ext uri="{FF2B5EF4-FFF2-40B4-BE49-F238E27FC236}">
                <a16:creationId xmlns:a16="http://schemas.microsoft.com/office/drawing/2014/main" id="{837C9BF1-52F7-4ECD-B1AA-8862ACB477BF}"/>
              </a:ext>
            </a:extLst>
          </p:cNvPr>
          <p:cNvSpPr/>
          <p:nvPr/>
        </p:nvSpPr>
        <p:spPr>
          <a:xfrm>
            <a:off x="361737" y="6304854"/>
            <a:ext cx="8467939" cy="307777"/>
          </a:xfrm>
          <a:prstGeom prst="rect">
            <a:avLst/>
          </a:prstGeom>
        </p:spPr>
        <p:txBody>
          <a:bodyPr wrap="square">
            <a:spAutoFit/>
          </a:bodyPr>
          <a:lstStyle/>
          <a:p>
            <a:pPr lvl="0"/>
            <a:r>
              <a:rPr lang="es-MX" sz="1400" dirty="0">
                <a:solidFill>
                  <a:prstClr val="black"/>
                </a:solidFill>
                <a:latin typeface="Arial" panose="020B0604020202020204" pitchFamily="34" charset="0"/>
                <a:cs typeface="Arial" panose="020B0604020202020204" pitchFamily="34" charset="0"/>
              </a:rPr>
              <a:t>Mantillas Molina (2015), Roberto Derecho Mercantil, Ed. Porrúa, México. </a:t>
            </a:r>
          </a:p>
        </p:txBody>
      </p:sp>
      <p:pic>
        <p:nvPicPr>
          <p:cNvPr id="2050" name="Picture 2" descr="Resultado de imagen para fusion derecho mercantil">
            <a:extLst>
              <a:ext uri="{FF2B5EF4-FFF2-40B4-BE49-F238E27FC236}">
                <a16:creationId xmlns:a16="http://schemas.microsoft.com/office/drawing/2014/main" id="{23976E1B-33EC-441E-A951-5D4750A806A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44016" y="1238250"/>
            <a:ext cx="2805734" cy="4381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49686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AB60F54-F2D0-42CB-B445-14C1A8412D54}"/>
              </a:ext>
            </a:extLst>
          </p:cNvPr>
          <p:cNvSpPr>
            <a:spLocks noGrp="1"/>
          </p:cNvSpPr>
          <p:nvPr>
            <p:ph type="title"/>
          </p:nvPr>
        </p:nvSpPr>
        <p:spPr>
          <a:xfrm>
            <a:off x="142250" y="353030"/>
            <a:ext cx="10364451" cy="1251226"/>
          </a:xfrm>
        </p:spPr>
        <p:txBody>
          <a:bodyPr>
            <a:normAutofit/>
          </a:bodyPr>
          <a:lstStyle/>
          <a:p>
            <a:pPr algn="just"/>
            <a:r>
              <a:rPr lang="es-MX" sz="3200" cap="none" dirty="0">
                <a:solidFill>
                  <a:schemeClr val="accent2">
                    <a:lumMod val="50000"/>
                  </a:schemeClr>
                </a:solidFill>
                <a:latin typeface="Arial" panose="020B0604020202020204" pitchFamily="34" charset="0"/>
                <a:cs typeface="Arial" panose="020B0604020202020204" pitchFamily="34" charset="0"/>
              </a:rPr>
              <a:t>Requisitos que se llevan para una Disolución,  Liquidación, Fusión, Escisión y Transformación</a:t>
            </a:r>
            <a:endParaRPr lang="es-MX" sz="3200" dirty="0">
              <a:solidFill>
                <a:schemeClr val="accent2">
                  <a:lumMod val="50000"/>
                </a:schemeClr>
              </a:solidFill>
            </a:endParaRPr>
          </a:p>
        </p:txBody>
      </p:sp>
      <p:sp>
        <p:nvSpPr>
          <p:cNvPr id="3" name="Marcador de contenido 2">
            <a:extLst>
              <a:ext uri="{FF2B5EF4-FFF2-40B4-BE49-F238E27FC236}">
                <a16:creationId xmlns:a16="http://schemas.microsoft.com/office/drawing/2014/main" id="{29FBF139-820E-4641-8307-A66B1979B76F}"/>
              </a:ext>
            </a:extLst>
          </p:cNvPr>
          <p:cNvSpPr>
            <a:spLocks noGrp="1"/>
          </p:cNvSpPr>
          <p:nvPr>
            <p:ph sz="quarter" idx="13"/>
          </p:nvPr>
        </p:nvSpPr>
        <p:spPr>
          <a:xfrm>
            <a:off x="685174" y="2047719"/>
            <a:ext cx="8458826" cy="3971498"/>
          </a:xfrm>
        </p:spPr>
        <p:txBody>
          <a:bodyPr>
            <a:normAutofit/>
          </a:bodyPr>
          <a:lstStyle/>
          <a:p>
            <a:pPr algn="just"/>
            <a:r>
              <a:rPr lang="es-MX" sz="2000" dirty="0"/>
              <a:t> </a:t>
            </a:r>
            <a:r>
              <a:rPr lang="es-MX" sz="2000" cap="none" dirty="0">
                <a:solidFill>
                  <a:schemeClr val="accent2"/>
                </a:solidFill>
                <a:latin typeface="Arial" panose="020B0604020202020204" pitchFamily="34" charset="0"/>
                <a:cs typeface="Arial" panose="020B0604020202020204" pitchFamily="34" charset="0"/>
              </a:rPr>
              <a:t>Escisión de las Sociedades Mercantiles</a:t>
            </a:r>
          </a:p>
          <a:p>
            <a:pPr marL="0" indent="0" algn="just">
              <a:buNone/>
            </a:pPr>
            <a:r>
              <a:rPr lang="es-MX" sz="2000" cap="none" dirty="0">
                <a:latin typeface="Arial" panose="020B0604020202020204" pitchFamily="34" charset="0"/>
                <a:cs typeface="Arial" panose="020B0604020202020204" pitchFamily="34" charset="0"/>
              </a:rPr>
              <a:t>La escisión es una figura jurídica introducida en la LGSM a partir de las reformas publicadas en el D.O. Del 11 de junio de 1992.  </a:t>
            </a:r>
          </a:p>
          <a:p>
            <a:pPr marL="0" indent="0" algn="just">
              <a:buNone/>
            </a:pPr>
            <a:r>
              <a:rPr lang="es-MX" sz="2000" cap="none" dirty="0">
                <a:latin typeface="Arial" panose="020B0604020202020204" pitchFamily="34" charset="0"/>
                <a:cs typeface="Arial" panose="020B0604020202020204" pitchFamily="34" charset="0"/>
              </a:rPr>
              <a:t>El art. 228 bis de la LGSM, </a:t>
            </a:r>
            <a:r>
              <a:rPr lang="es-ES" sz="2000" cap="none" dirty="0">
                <a:latin typeface="Arial" panose="020B0604020202020204" pitchFamily="34" charset="0"/>
                <a:cs typeface="Arial" panose="020B0604020202020204" pitchFamily="34" charset="0"/>
              </a:rPr>
              <a:t>s</a:t>
            </a:r>
            <a:r>
              <a:rPr lang="es-ES" sz="2000" dirty="0">
                <a:latin typeface="Arial" panose="020B0604020202020204" pitchFamily="34" charset="0"/>
                <a:cs typeface="Arial" panose="020B0604020202020204" pitchFamily="34" charset="0"/>
              </a:rPr>
              <a:t>eñala que la escisión es cuando una sociedad denominada escindente decide extinguirse y divide la totalidad o parte de su activo, pasivo y capital social en dos o más partes, que son aportadas en bloque a otras sociedades de nueva creación denominadas escindidas; o cuando la escindente, sin extinguirse, aporta en bloque parte de su activo, pasivo y capital social a otra u otras sociedades de nueva creación.</a:t>
            </a:r>
            <a:endParaRPr lang="es-MX" sz="2000" cap="none" dirty="0">
              <a:latin typeface="Arial" panose="020B0604020202020204" pitchFamily="34" charset="0"/>
              <a:cs typeface="Arial" panose="020B0604020202020204" pitchFamily="34" charset="0"/>
            </a:endParaRPr>
          </a:p>
        </p:txBody>
      </p:sp>
      <p:sp>
        <p:nvSpPr>
          <p:cNvPr id="5" name="Rectángulo 4">
            <a:extLst>
              <a:ext uri="{FF2B5EF4-FFF2-40B4-BE49-F238E27FC236}">
                <a16:creationId xmlns:a16="http://schemas.microsoft.com/office/drawing/2014/main" id="{6DAAB311-6758-4962-AA2C-A6918D8ED3E1}"/>
              </a:ext>
            </a:extLst>
          </p:cNvPr>
          <p:cNvSpPr/>
          <p:nvPr/>
        </p:nvSpPr>
        <p:spPr>
          <a:xfrm>
            <a:off x="433387" y="6019217"/>
            <a:ext cx="10073314" cy="698717"/>
          </a:xfrm>
          <a:prstGeom prst="rect">
            <a:avLst/>
          </a:prstGeom>
        </p:spPr>
        <p:txBody>
          <a:bodyPr wrap="square">
            <a:spAutoFit/>
          </a:bodyPr>
          <a:lstStyle/>
          <a:p>
            <a:pPr lvl="0" algn="just" defTabSz="914400">
              <a:lnSpc>
                <a:spcPct val="150000"/>
              </a:lnSpc>
            </a:pPr>
            <a:r>
              <a:rPr lang="es-MX" sz="1400" dirty="0">
                <a:solidFill>
                  <a:prstClr val="black"/>
                </a:solidFill>
                <a:latin typeface="Arial" panose="020B0604020202020204" pitchFamily="34" charset="0"/>
                <a:ea typeface="Calibri" panose="020F0502020204030204" pitchFamily="34" charset="0"/>
                <a:cs typeface="Arial" panose="020B0604020202020204" pitchFamily="34" charset="0"/>
              </a:rPr>
              <a:t>Ley General de Sociedades Mercantiles, Recuperado de: http://www.diputados.gob.mx/LeyesBiblio/pdf/144_140618.pdf  (25 de Septiembre de 2019)</a:t>
            </a:r>
          </a:p>
        </p:txBody>
      </p:sp>
      <p:pic>
        <p:nvPicPr>
          <p:cNvPr id="4098" name="Picture 2" descr="Resultado de imagen para Escisión de las Sociedades Mercantiles">
            <a:extLst>
              <a:ext uri="{FF2B5EF4-FFF2-40B4-BE49-F238E27FC236}">
                <a16:creationId xmlns:a16="http://schemas.microsoft.com/office/drawing/2014/main" id="{0AF22FFB-1118-4CF6-BF21-E06C8E886EC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639301" y="2343150"/>
            <a:ext cx="2143125" cy="25401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118776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a:extLst>
              <a:ext uri="{FF2B5EF4-FFF2-40B4-BE49-F238E27FC236}">
                <a16:creationId xmlns:a16="http://schemas.microsoft.com/office/drawing/2014/main" id="{DC96296F-6C7D-4011-9763-A526E7DF6C18}"/>
              </a:ext>
            </a:extLst>
          </p:cNvPr>
          <p:cNvSpPr>
            <a:spLocks noGrp="1"/>
          </p:cNvSpPr>
          <p:nvPr>
            <p:ph type="title"/>
          </p:nvPr>
        </p:nvSpPr>
        <p:spPr>
          <a:xfrm>
            <a:off x="1351097" y="967409"/>
            <a:ext cx="4585877" cy="676020"/>
          </a:xfrm>
        </p:spPr>
        <p:txBody>
          <a:bodyPr>
            <a:normAutofit/>
          </a:bodyPr>
          <a:lstStyle/>
          <a:p>
            <a:pPr algn="l"/>
            <a:r>
              <a:rPr lang="es-MX" sz="3200" b="1" cap="none" dirty="0">
                <a:solidFill>
                  <a:schemeClr val="accent2">
                    <a:lumMod val="75000"/>
                  </a:schemeClr>
                </a:solidFill>
                <a:latin typeface="Arial" panose="020B0604020202020204" pitchFamily="34" charset="0"/>
                <a:cs typeface="Arial" panose="020B0604020202020204" pitchFamily="34" charset="0"/>
              </a:rPr>
              <a:t>Justificación</a:t>
            </a:r>
          </a:p>
        </p:txBody>
      </p:sp>
      <p:sp>
        <p:nvSpPr>
          <p:cNvPr id="6" name="Rectángulo 5">
            <a:extLst>
              <a:ext uri="{FF2B5EF4-FFF2-40B4-BE49-F238E27FC236}">
                <a16:creationId xmlns:a16="http://schemas.microsoft.com/office/drawing/2014/main" id="{96C895A5-FB25-4D26-9375-E109E20817C0}"/>
              </a:ext>
            </a:extLst>
          </p:cNvPr>
          <p:cNvSpPr/>
          <p:nvPr/>
        </p:nvSpPr>
        <p:spPr>
          <a:xfrm>
            <a:off x="265042" y="1974572"/>
            <a:ext cx="9720000" cy="3240000"/>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800" dirty="0">
                <a:latin typeface="Arial" panose="020B0604020202020204" pitchFamily="34" charset="0"/>
                <a:cs typeface="Arial" panose="020B0604020202020204" pitchFamily="34" charset="0"/>
              </a:rPr>
              <a:t>La siguiente presentación tiene la finalidad de apoyar al docente en la exposición de los temas sobre las “Sociedades Mercantiles”, con el fin de ayudar a los alumnos a comprender con mayor facilidad los conceptos del Derecho Mercantil.</a:t>
            </a:r>
          </a:p>
        </p:txBody>
      </p:sp>
    </p:spTree>
    <p:extLst>
      <p:ext uri="{BB962C8B-B14F-4D97-AF65-F5344CB8AC3E}">
        <p14:creationId xmlns:p14="http://schemas.microsoft.com/office/powerpoint/2010/main" val="415511828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B052169-E070-4EB5-B226-C8E553E4D7F9}"/>
              </a:ext>
            </a:extLst>
          </p:cNvPr>
          <p:cNvSpPr>
            <a:spLocks noGrp="1"/>
          </p:cNvSpPr>
          <p:nvPr>
            <p:ph type="title"/>
          </p:nvPr>
        </p:nvSpPr>
        <p:spPr>
          <a:xfrm>
            <a:off x="321745" y="216259"/>
            <a:ext cx="10364451" cy="1278522"/>
          </a:xfrm>
        </p:spPr>
        <p:txBody>
          <a:bodyPr>
            <a:normAutofit/>
          </a:bodyPr>
          <a:lstStyle/>
          <a:p>
            <a:pPr algn="just"/>
            <a:r>
              <a:rPr lang="es-MX" sz="3200" cap="none" dirty="0">
                <a:solidFill>
                  <a:schemeClr val="accent2">
                    <a:lumMod val="50000"/>
                  </a:schemeClr>
                </a:solidFill>
                <a:latin typeface="Arial" panose="020B0604020202020204" pitchFamily="34" charset="0"/>
                <a:cs typeface="Arial" panose="020B0604020202020204" pitchFamily="34" charset="0"/>
              </a:rPr>
              <a:t>Requisitos que se llevan para una Disolución,  Liquidación, Fusión, Escisión y Transformación</a:t>
            </a:r>
            <a:endParaRPr lang="es-MX" sz="3200" dirty="0">
              <a:solidFill>
                <a:schemeClr val="accent2">
                  <a:lumMod val="50000"/>
                </a:schemeClr>
              </a:solidFill>
            </a:endParaRPr>
          </a:p>
        </p:txBody>
      </p:sp>
      <p:sp>
        <p:nvSpPr>
          <p:cNvPr id="3" name="Marcador de contenido 2">
            <a:extLst>
              <a:ext uri="{FF2B5EF4-FFF2-40B4-BE49-F238E27FC236}">
                <a16:creationId xmlns:a16="http://schemas.microsoft.com/office/drawing/2014/main" id="{E48E4D30-3EA1-4394-A325-C25896045433}"/>
              </a:ext>
            </a:extLst>
          </p:cNvPr>
          <p:cNvSpPr>
            <a:spLocks noGrp="1"/>
          </p:cNvSpPr>
          <p:nvPr>
            <p:ph sz="quarter" idx="13"/>
          </p:nvPr>
        </p:nvSpPr>
        <p:spPr>
          <a:xfrm>
            <a:off x="321745" y="2120635"/>
            <a:ext cx="8507931" cy="3145785"/>
          </a:xfrm>
        </p:spPr>
        <p:txBody>
          <a:bodyPr>
            <a:normAutofit/>
          </a:bodyPr>
          <a:lstStyle/>
          <a:p>
            <a:pPr algn="just"/>
            <a:r>
              <a:rPr lang="es-MX" sz="2000" cap="none" dirty="0">
                <a:solidFill>
                  <a:schemeClr val="accent2"/>
                </a:solidFill>
                <a:latin typeface="Arial" panose="020B0604020202020204" pitchFamily="34" charset="0"/>
                <a:cs typeface="Arial" panose="020B0604020202020204" pitchFamily="34" charset="0"/>
              </a:rPr>
              <a:t>Transformación de las Sociedades Mercantiles</a:t>
            </a:r>
          </a:p>
          <a:p>
            <a:pPr marL="0" indent="0" algn="just">
              <a:buNone/>
            </a:pPr>
            <a:r>
              <a:rPr lang="es-MX" sz="2000" cap="none" dirty="0">
                <a:latin typeface="Arial" panose="020B0604020202020204" pitchFamily="34" charset="0"/>
                <a:cs typeface="Arial" panose="020B0604020202020204" pitchFamily="34" charset="0"/>
              </a:rPr>
              <a:t>Puede suceder que en el transcurso de la vida social se advierta 'que el tipo de sociedad inicialmente adoptado es inconveniente o inadecuado. Será necesario, entonces, transformar a la sociedad en un tipo distinto al elegido originalmente, esto es, mudar el tipo de organización social adoptado.</a:t>
            </a:r>
          </a:p>
          <a:p>
            <a:pPr marL="0" indent="0" algn="just">
              <a:buNone/>
            </a:pPr>
            <a:r>
              <a:rPr lang="es-MX" sz="2000" cap="none" dirty="0">
                <a:latin typeface="Arial" panose="020B0604020202020204" pitchFamily="34" charset="0"/>
                <a:cs typeface="Arial" panose="020B0604020202020204" pitchFamily="34" charset="0"/>
              </a:rPr>
              <a:t>La transformación no implica la extinción de la sociedad y la creación de una nueva, sino simplemente el cambio de su tipo social.</a:t>
            </a:r>
          </a:p>
        </p:txBody>
      </p:sp>
      <p:sp>
        <p:nvSpPr>
          <p:cNvPr id="5" name="Rectángulo 4">
            <a:extLst>
              <a:ext uri="{FF2B5EF4-FFF2-40B4-BE49-F238E27FC236}">
                <a16:creationId xmlns:a16="http://schemas.microsoft.com/office/drawing/2014/main" id="{08F35046-A4C9-4909-B880-0AD8E671529F}"/>
              </a:ext>
            </a:extLst>
          </p:cNvPr>
          <p:cNvSpPr/>
          <p:nvPr/>
        </p:nvSpPr>
        <p:spPr>
          <a:xfrm>
            <a:off x="361737" y="6304854"/>
            <a:ext cx="8467939" cy="307777"/>
          </a:xfrm>
          <a:prstGeom prst="rect">
            <a:avLst/>
          </a:prstGeom>
        </p:spPr>
        <p:txBody>
          <a:bodyPr wrap="square">
            <a:spAutoFit/>
          </a:bodyPr>
          <a:lstStyle/>
          <a:p>
            <a:pPr lvl="0"/>
            <a:r>
              <a:rPr lang="es-MX" sz="1400" dirty="0">
                <a:solidFill>
                  <a:prstClr val="black"/>
                </a:solidFill>
                <a:latin typeface="Arial" panose="020B0604020202020204" pitchFamily="34" charset="0"/>
                <a:cs typeface="Arial" panose="020B0604020202020204" pitchFamily="34" charset="0"/>
              </a:rPr>
              <a:t>Mantillas Molina (2015), Roberto Derecho Mercantil, Ed. Porrúa, México. </a:t>
            </a:r>
          </a:p>
        </p:txBody>
      </p:sp>
      <p:pic>
        <p:nvPicPr>
          <p:cNvPr id="5122" name="Picture 2" descr="Resultado de imagen para transformación  de las Sociedades Mercantiles">
            <a:extLst>
              <a:ext uri="{FF2B5EF4-FFF2-40B4-BE49-F238E27FC236}">
                <a16:creationId xmlns:a16="http://schemas.microsoft.com/office/drawing/2014/main" id="{5415A5DA-A79D-400C-8F51-18B7E7B4052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23547" y="2904455"/>
            <a:ext cx="2295525" cy="19907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3769974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079CCF3-DCE8-4C57-ABF2-045F3F65DFBB}"/>
              </a:ext>
            </a:extLst>
          </p:cNvPr>
          <p:cNvSpPr>
            <a:spLocks noGrp="1"/>
          </p:cNvSpPr>
          <p:nvPr>
            <p:ph type="title"/>
          </p:nvPr>
        </p:nvSpPr>
        <p:spPr>
          <a:xfrm>
            <a:off x="397564" y="251506"/>
            <a:ext cx="6361670" cy="786213"/>
          </a:xfrm>
        </p:spPr>
        <p:txBody>
          <a:bodyPr>
            <a:normAutofit/>
          </a:bodyPr>
          <a:lstStyle/>
          <a:p>
            <a:r>
              <a:rPr lang="es-MX" sz="3200" cap="none" dirty="0">
                <a:solidFill>
                  <a:schemeClr val="accent2">
                    <a:lumMod val="50000"/>
                  </a:schemeClr>
                </a:solidFill>
                <a:latin typeface="Arial" panose="020B0604020202020204" pitchFamily="34" charset="0"/>
                <a:cs typeface="Arial" panose="020B0604020202020204" pitchFamily="34" charset="0"/>
              </a:rPr>
              <a:t>El Concurso Mercantil</a:t>
            </a:r>
          </a:p>
        </p:txBody>
      </p:sp>
      <p:sp>
        <p:nvSpPr>
          <p:cNvPr id="3" name="Marcador de contenido 2">
            <a:extLst>
              <a:ext uri="{FF2B5EF4-FFF2-40B4-BE49-F238E27FC236}">
                <a16:creationId xmlns:a16="http://schemas.microsoft.com/office/drawing/2014/main" id="{7D4B97EC-4062-4BC1-946A-00B4BBDC5745}"/>
              </a:ext>
            </a:extLst>
          </p:cNvPr>
          <p:cNvSpPr>
            <a:spLocks noGrp="1"/>
          </p:cNvSpPr>
          <p:nvPr>
            <p:ph sz="quarter" idx="13"/>
          </p:nvPr>
        </p:nvSpPr>
        <p:spPr>
          <a:xfrm>
            <a:off x="583095" y="2257218"/>
            <a:ext cx="5990608" cy="3424107"/>
          </a:xfrm>
        </p:spPr>
        <p:txBody>
          <a:bodyPr>
            <a:normAutofit/>
          </a:bodyPr>
          <a:lstStyle/>
          <a:p>
            <a:pPr algn="just"/>
            <a:r>
              <a:rPr lang="es-MX" sz="2000" cap="none" dirty="0">
                <a:solidFill>
                  <a:schemeClr val="accent2"/>
                </a:solidFill>
                <a:latin typeface="Arial" panose="020B0604020202020204" pitchFamily="34" charset="0"/>
                <a:cs typeface="Arial" panose="020B0604020202020204" pitchFamily="34" charset="0"/>
              </a:rPr>
              <a:t>Concepto</a:t>
            </a:r>
          </a:p>
          <a:p>
            <a:pPr marL="0" indent="0" algn="just">
              <a:buNone/>
            </a:pPr>
            <a:r>
              <a:rPr lang="es-MX" sz="2000" cap="none" dirty="0">
                <a:latin typeface="Arial" panose="020B0604020202020204" pitchFamily="34" charset="0"/>
                <a:cs typeface="Arial" panose="020B0604020202020204" pitchFamily="34" charset="0"/>
              </a:rPr>
              <a:t>Es un estado jurídico formal de los comerciantes. </a:t>
            </a:r>
          </a:p>
          <a:p>
            <a:pPr marL="0" indent="0" algn="just">
              <a:buNone/>
            </a:pPr>
            <a:r>
              <a:rPr lang="es-MX" sz="2000" cap="none" dirty="0">
                <a:latin typeface="Arial" panose="020B0604020202020204" pitchFamily="34" charset="0"/>
                <a:cs typeface="Arial" panose="020B0604020202020204" pitchFamily="34" charset="0"/>
              </a:rPr>
              <a:t>Es formal, en el sentido de que requiere ser declarado por el juez, una vez que se acredita que el comerciante ha incumplido generalizadamente en el pago de sus obligaciones.</a:t>
            </a:r>
          </a:p>
        </p:txBody>
      </p:sp>
      <p:sp>
        <p:nvSpPr>
          <p:cNvPr id="4" name="Rectángulo 3">
            <a:extLst>
              <a:ext uri="{FF2B5EF4-FFF2-40B4-BE49-F238E27FC236}">
                <a16:creationId xmlns:a16="http://schemas.microsoft.com/office/drawing/2014/main" id="{ACE4BBC8-8158-438E-9319-A8A991DF0940}"/>
              </a:ext>
            </a:extLst>
          </p:cNvPr>
          <p:cNvSpPr/>
          <p:nvPr/>
        </p:nvSpPr>
        <p:spPr>
          <a:xfrm>
            <a:off x="397564" y="6334780"/>
            <a:ext cx="8975036" cy="523220"/>
          </a:xfrm>
          <a:prstGeom prst="rect">
            <a:avLst/>
          </a:prstGeom>
        </p:spPr>
        <p:txBody>
          <a:bodyPr wrap="square">
            <a:spAutoFit/>
          </a:bodyPr>
          <a:lstStyle/>
          <a:p>
            <a:r>
              <a:rPr lang="es-ES" sz="1400" dirty="0">
                <a:latin typeface="Arial" panose="020B0604020202020204" pitchFamily="34" charset="0"/>
                <a:cs typeface="Arial" panose="020B0604020202020204" pitchFamily="34" charset="0"/>
              </a:rPr>
              <a:t>Dávalos Mejía, L. Carlos Felipe (2002), Introducción a la Ley de Concursos Mercantiles, Oxford </a:t>
            </a:r>
          </a:p>
          <a:p>
            <a:endParaRPr lang="es-MX" sz="1400" dirty="0">
              <a:latin typeface="Arial" panose="020B0604020202020204" pitchFamily="34" charset="0"/>
              <a:cs typeface="Arial" panose="020B0604020202020204" pitchFamily="34" charset="0"/>
            </a:endParaRPr>
          </a:p>
        </p:txBody>
      </p:sp>
      <p:pic>
        <p:nvPicPr>
          <p:cNvPr id="5" name="Imagen 4">
            <a:extLst>
              <a:ext uri="{FF2B5EF4-FFF2-40B4-BE49-F238E27FC236}">
                <a16:creationId xmlns:a16="http://schemas.microsoft.com/office/drawing/2014/main" id="{601EF330-F79E-43BA-8F07-8E0149D97525}"/>
              </a:ext>
            </a:extLst>
          </p:cNvPr>
          <p:cNvPicPr>
            <a:picLocks noChangeAspect="1"/>
          </p:cNvPicPr>
          <p:nvPr/>
        </p:nvPicPr>
        <p:blipFill>
          <a:blip r:embed="rId2"/>
          <a:stretch>
            <a:fillRect/>
          </a:stretch>
        </p:blipFill>
        <p:spPr>
          <a:xfrm>
            <a:off x="7275444" y="1908313"/>
            <a:ext cx="3750365" cy="3445565"/>
          </a:xfrm>
          <a:prstGeom prst="rect">
            <a:avLst/>
          </a:prstGeom>
        </p:spPr>
      </p:pic>
    </p:spTree>
    <p:extLst>
      <p:ext uri="{BB962C8B-B14F-4D97-AF65-F5344CB8AC3E}">
        <p14:creationId xmlns:p14="http://schemas.microsoft.com/office/powerpoint/2010/main" val="333762974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A5DB5F86-9AAC-4E7D-984D-2C02FF22F449}"/>
              </a:ext>
            </a:extLst>
          </p:cNvPr>
          <p:cNvSpPr>
            <a:spLocks noGrp="1"/>
          </p:cNvSpPr>
          <p:nvPr>
            <p:ph sz="quarter" idx="13"/>
          </p:nvPr>
        </p:nvSpPr>
        <p:spPr>
          <a:xfrm>
            <a:off x="397564" y="1579296"/>
            <a:ext cx="8717861" cy="3962400"/>
          </a:xfrm>
        </p:spPr>
        <p:txBody>
          <a:bodyPr>
            <a:normAutofit/>
          </a:bodyPr>
          <a:lstStyle/>
          <a:p>
            <a:pPr algn="just"/>
            <a:r>
              <a:rPr lang="es-MX" sz="2000" cap="none" dirty="0">
                <a:solidFill>
                  <a:schemeClr val="accent2"/>
                </a:solidFill>
                <a:latin typeface="Arial" panose="020B0604020202020204" pitchFamily="34" charset="0"/>
                <a:cs typeface="Arial" panose="020B0604020202020204" pitchFamily="34" charset="0"/>
              </a:rPr>
              <a:t>Participantes</a:t>
            </a:r>
          </a:p>
          <a:p>
            <a:pPr marL="0" indent="0" algn="just">
              <a:buNone/>
            </a:pPr>
            <a:r>
              <a:rPr lang="es-MX" sz="2000" cap="none" dirty="0">
                <a:latin typeface="Arial" panose="020B0604020202020204" pitchFamily="34" charset="0"/>
                <a:cs typeface="Arial" panose="020B0604020202020204" pitchFamily="34" charset="0"/>
              </a:rPr>
              <a:t>El Juez: Es el rector del procedimiento de concurso mercantil y tendrá las facultades necesarias para dar cumplimiento a lo que establece la ley. </a:t>
            </a:r>
          </a:p>
          <a:p>
            <a:pPr marL="0" indent="0" algn="just">
              <a:buNone/>
            </a:pPr>
            <a:r>
              <a:rPr lang="es-MX" sz="2000" cap="none" dirty="0">
                <a:latin typeface="Arial" panose="020B0604020202020204" pitchFamily="34" charset="0"/>
                <a:cs typeface="Arial" panose="020B0604020202020204" pitchFamily="34" charset="0"/>
              </a:rPr>
              <a:t>Los Visitadores: Esta figura del concurso está contemplada en los artículo 29 a 41 de la Ley de Concursos Mercantiles. Así, los visitadores serán designados al día siguiente de aquél en el cual el juez admita la demanda. </a:t>
            </a:r>
          </a:p>
          <a:p>
            <a:pPr marL="0" indent="0" algn="just">
              <a:buNone/>
            </a:pPr>
            <a:r>
              <a:rPr lang="es-MX" sz="2000" cap="none" dirty="0">
                <a:latin typeface="Arial" panose="020B0604020202020204" pitchFamily="34" charset="0"/>
                <a:cs typeface="Arial" panose="020B0604020202020204" pitchFamily="34" charset="0"/>
              </a:rPr>
              <a:t>Los Conciliadores: Recibirá del Comerciante los libros, registros y demás documentos de su empresa, así como los recursos necesarios para sufragar los gastos de registro y las publicaciones previstas presentes en la ley.</a:t>
            </a:r>
          </a:p>
        </p:txBody>
      </p:sp>
      <p:sp>
        <p:nvSpPr>
          <p:cNvPr id="7" name="Título 1">
            <a:extLst>
              <a:ext uri="{FF2B5EF4-FFF2-40B4-BE49-F238E27FC236}">
                <a16:creationId xmlns:a16="http://schemas.microsoft.com/office/drawing/2014/main" id="{F5786796-2ED9-4E80-BE8B-7473E8A7AC5B}"/>
              </a:ext>
            </a:extLst>
          </p:cNvPr>
          <p:cNvSpPr txBox="1">
            <a:spLocks/>
          </p:cNvSpPr>
          <p:nvPr/>
        </p:nvSpPr>
        <p:spPr>
          <a:xfrm>
            <a:off x="397564" y="251506"/>
            <a:ext cx="6361670" cy="786213"/>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sz="3200" dirty="0">
                <a:solidFill>
                  <a:schemeClr val="accent2">
                    <a:lumMod val="50000"/>
                  </a:schemeClr>
                </a:solidFill>
                <a:latin typeface="Arial" panose="020B0604020202020204" pitchFamily="34" charset="0"/>
                <a:cs typeface="Arial" panose="020B0604020202020204" pitchFamily="34" charset="0"/>
              </a:rPr>
              <a:t>El Concurso Mercantil</a:t>
            </a:r>
          </a:p>
        </p:txBody>
      </p:sp>
      <p:sp>
        <p:nvSpPr>
          <p:cNvPr id="8" name="Rectángulo 7">
            <a:extLst>
              <a:ext uri="{FF2B5EF4-FFF2-40B4-BE49-F238E27FC236}">
                <a16:creationId xmlns:a16="http://schemas.microsoft.com/office/drawing/2014/main" id="{CE74A568-E6F8-41C6-94AB-CB67F27E6458}"/>
              </a:ext>
            </a:extLst>
          </p:cNvPr>
          <p:cNvSpPr/>
          <p:nvPr/>
        </p:nvSpPr>
        <p:spPr>
          <a:xfrm>
            <a:off x="397564" y="6083274"/>
            <a:ext cx="8975036" cy="523220"/>
          </a:xfrm>
          <a:prstGeom prst="rect">
            <a:avLst/>
          </a:prstGeom>
        </p:spPr>
        <p:txBody>
          <a:bodyPr wrap="square">
            <a:spAutoFit/>
          </a:bodyPr>
          <a:lstStyle/>
          <a:p>
            <a:r>
              <a:rPr lang="es-ES" sz="1400" dirty="0">
                <a:latin typeface="Arial" panose="020B0604020202020204" pitchFamily="34" charset="0"/>
                <a:cs typeface="Arial" panose="020B0604020202020204" pitchFamily="34" charset="0"/>
              </a:rPr>
              <a:t>Dávalos Mejía, L. Carlos Felipe (2002), Introducción a la Ley de Concursos Mercantiles, Oxford </a:t>
            </a:r>
          </a:p>
          <a:p>
            <a:endParaRPr lang="es-MX" sz="1400" dirty="0">
              <a:latin typeface="Arial" panose="020B0604020202020204" pitchFamily="34" charset="0"/>
              <a:cs typeface="Arial" panose="020B0604020202020204" pitchFamily="34" charset="0"/>
            </a:endParaRPr>
          </a:p>
        </p:txBody>
      </p:sp>
      <p:pic>
        <p:nvPicPr>
          <p:cNvPr id="6146" name="Picture 2" descr="Resultado de imagen para visitador, juez">
            <a:extLst>
              <a:ext uri="{FF2B5EF4-FFF2-40B4-BE49-F238E27FC236}">
                <a16:creationId xmlns:a16="http://schemas.microsoft.com/office/drawing/2014/main" id="{9DCBAA8F-0694-42CC-A261-FB197A6C1DA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29763" y="2743199"/>
            <a:ext cx="2457450" cy="22574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6586410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B761F70C-B0B0-4DD8-9C8B-34B5C8E8C95B}"/>
              </a:ext>
            </a:extLst>
          </p:cNvPr>
          <p:cNvSpPr>
            <a:spLocks noGrp="1"/>
          </p:cNvSpPr>
          <p:nvPr>
            <p:ph sz="quarter" idx="13"/>
          </p:nvPr>
        </p:nvSpPr>
        <p:spPr>
          <a:xfrm>
            <a:off x="397564" y="1482617"/>
            <a:ext cx="7732024" cy="4214190"/>
          </a:xfrm>
        </p:spPr>
        <p:txBody>
          <a:bodyPr>
            <a:normAutofit/>
          </a:bodyPr>
          <a:lstStyle/>
          <a:p>
            <a:pPr marL="0" indent="0" algn="just">
              <a:buNone/>
            </a:pPr>
            <a:r>
              <a:rPr lang="es-MX" sz="2000" cap="none" dirty="0">
                <a:latin typeface="Arial" panose="020B0604020202020204" pitchFamily="34" charset="0"/>
                <a:cs typeface="Arial" panose="020B0604020202020204" pitchFamily="34" charset="0"/>
              </a:rPr>
              <a:t>Los síndicos: deberá rendir bimestralmente ante el juez un informe de las labores que realicen en la empresa del comerciante y deberán presentar un informe final sobre su gestión. Todos los informes serán puestos a la vista del comerciante, de los acreedores, del ministerio público demandante y de los interventores por conducto.</a:t>
            </a:r>
          </a:p>
          <a:p>
            <a:pPr marL="0" indent="0" algn="just">
              <a:buNone/>
            </a:pPr>
            <a:r>
              <a:rPr lang="es-MX" sz="2000" cap="none" dirty="0">
                <a:latin typeface="Arial" panose="020B0604020202020204" pitchFamily="34" charset="0"/>
                <a:cs typeface="Arial" panose="020B0604020202020204" pitchFamily="34" charset="0"/>
              </a:rPr>
              <a:t>Los interventores: representarán los intereses de los acreedores y tendrán a su cargo la vigilancia de la actuación del conciliador y del síndico así como de los actos realizados por el comerciante en la administración de su empresa </a:t>
            </a:r>
          </a:p>
          <a:p>
            <a:pPr marL="0" indent="0">
              <a:buNone/>
            </a:pPr>
            <a:endParaRPr lang="es-MX" sz="2000" dirty="0"/>
          </a:p>
          <a:p>
            <a:endParaRPr lang="es-MX" sz="2000" dirty="0"/>
          </a:p>
          <a:p>
            <a:endParaRPr lang="es-MX" sz="2000" dirty="0"/>
          </a:p>
        </p:txBody>
      </p:sp>
      <p:sp>
        <p:nvSpPr>
          <p:cNvPr id="6" name="Rectángulo 5">
            <a:extLst>
              <a:ext uri="{FF2B5EF4-FFF2-40B4-BE49-F238E27FC236}">
                <a16:creationId xmlns:a16="http://schemas.microsoft.com/office/drawing/2014/main" id="{7AB3F847-F8DF-4271-A7EF-A4EEA1DDCAE3}"/>
              </a:ext>
            </a:extLst>
          </p:cNvPr>
          <p:cNvSpPr/>
          <p:nvPr/>
        </p:nvSpPr>
        <p:spPr>
          <a:xfrm>
            <a:off x="397564" y="6295117"/>
            <a:ext cx="8975036" cy="523220"/>
          </a:xfrm>
          <a:prstGeom prst="rect">
            <a:avLst/>
          </a:prstGeom>
        </p:spPr>
        <p:txBody>
          <a:bodyPr wrap="square">
            <a:spAutoFit/>
          </a:bodyPr>
          <a:lstStyle/>
          <a:p>
            <a:r>
              <a:rPr lang="es-ES" sz="1400" dirty="0">
                <a:latin typeface="Arial" panose="020B0604020202020204" pitchFamily="34" charset="0"/>
                <a:cs typeface="Arial" panose="020B0604020202020204" pitchFamily="34" charset="0"/>
              </a:rPr>
              <a:t>Dávalos Mejía, L. Carlos Felipe (2002), Introducción a la Ley de Concursos Mercantiles, Oxford </a:t>
            </a:r>
          </a:p>
          <a:p>
            <a:endParaRPr lang="es-MX" sz="1400" dirty="0">
              <a:latin typeface="Arial" panose="020B0604020202020204" pitchFamily="34" charset="0"/>
              <a:cs typeface="Arial" panose="020B0604020202020204" pitchFamily="34" charset="0"/>
            </a:endParaRPr>
          </a:p>
        </p:txBody>
      </p:sp>
      <p:sp>
        <p:nvSpPr>
          <p:cNvPr id="9" name="Título 1">
            <a:extLst>
              <a:ext uri="{FF2B5EF4-FFF2-40B4-BE49-F238E27FC236}">
                <a16:creationId xmlns:a16="http://schemas.microsoft.com/office/drawing/2014/main" id="{AF524347-B487-4FD3-9C61-09EE5F1B183E}"/>
              </a:ext>
            </a:extLst>
          </p:cNvPr>
          <p:cNvSpPr txBox="1">
            <a:spLocks/>
          </p:cNvSpPr>
          <p:nvPr/>
        </p:nvSpPr>
        <p:spPr>
          <a:xfrm>
            <a:off x="397564" y="251506"/>
            <a:ext cx="6361670" cy="786213"/>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sz="3200" dirty="0">
                <a:solidFill>
                  <a:schemeClr val="accent2">
                    <a:lumMod val="50000"/>
                  </a:schemeClr>
                </a:solidFill>
                <a:latin typeface="Arial" panose="020B0604020202020204" pitchFamily="34" charset="0"/>
                <a:cs typeface="Arial" panose="020B0604020202020204" pitchFamily="34" charset="0"/>
              </a:rPr>
              <a:t>El Concurso Mercantil</a:t>
            </a:r>
          </a:p>
        </p:txBody>
      </p:sp>
      <p:pic>
        <p:nvPicPr>
          <p:cNvPr id="7170" name="Picture 2" descr="Resultado de imagen para visitador, juez">
            <a:extLst>
              <a:ext uri="{FF2B5EF4-FFF2-40B4-BE49-F238E27FC236}">
                <a16:creationId xmlns:a16="http://schemas.microsoft.com/office/drawing/2014/main" id="{B6AF6E2E-FA94-48B8-8A02-6F5BB82A624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66688" y="2402681"/>
            <a:ext cx="3657601" cy="20526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983194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2FDBC729-B35A-474B-8D22-706F81C68106}"/>
              </a:ext>
            </a:extLst>
          </p:cNvPr>
          <p:cNvSpPr>
            <a:spLocks noGrp="1"/>
          </p:cNvSpPr>
          <p:nvPr>
            <p:ph sz="quarter" idx="13"/>
          </p:nvPr>
        </p:nvSpPr>
        <p:spPr>
          <a:xfrm>
            <a:off x="430281" y="1689125"/>
            <a:ext cx="6334539" cy="4717773"/>
          </a:xfrm>
        </p:spPr>
        <p:txBody>
          <a:bodyPr>
            <a:normAutofit/>
          </a:bodyPr>
          <a:lstStyle/>
          <a:p>
            <a:pPr algn="just"/>
            <a:r>
              <a:rPr lang="es-MX" cap="none" dirty="0">
                <a:latin typeface="Arial" panose="020B0604020202020204" pitchFamily="34" charset="0"/>
                <a:cs typeface="Arial" panose="020B0604020202020204" pitchFamily="34" charset="0"/>
              </a:rPr>
              <a:t>Etapas</a:t>
            </a:r>
          </a:p>
          <a:p>
            <a:pPr marL="0" indent="0" algn="just">
              <a:buNone/>
            </a:pPr>
            <a:r>
              <a:rPr lang="es-MX" cap="none" dirty="0">
                <a:latin typeface="Arial" panose="020B0604020202020204" pitchFamily="34" charset="0"/>
                <a:cs typeface="Arial" panose="020B0604020202020204" pitchFamily="34" charset="0"/>
              </a:rPr>
              <a:t>El concurso mercantil en México consta de dos etapas:</a:t>
            </a:r>
          </a:p>
          <a:p>
            <a:pPr algn="just"/>
            <a:r>
              <a:rPr lang="es-MX" cap="none" dirty="0">
                <a:latin typeface="Arial" panose="020B0604020202020204" pitchFamily="34" charset="0"/>
                <a:cs typeface="Arial" panose="020B0604020202020204" pitchFamily="34" charset="0"/>
              </a:rPr>
              <a:t>La conciliación: En la cual se persigue que el comerciante logre conservar su empresa mediante el convenio que suscriba con la mayoría de sus acreedores reconocidos; tienen tal carácter los referidos en la sentencia que emita el juez</a:t>
            </a:r>
          </a:p>
          <a:p>
            <a:pPr algn="just"/>
            <a:r>
              <a:rPr lang="es-MX" cap="none" dirty="0">
                <a:latin typeface="Arial" panose="020B0604020202020204" pitchFamily="34" charset="0"/>
                <a:cs typeface="Arial" panose="020B0604020202020204" pitchFamily="34" charset="0"/>
              </a:rPr>
              <a:t>La quiebra: Cuya finalidad es la venta de la empresa del comerciante, de sus unidades productivas o de los bienes que la integran para el pago a los acreedores reconocidos</a:t>
            </a:r>
          </a:p>
        </p:txBody>
      </p:sp>
      <p:sp>
        <p:nvSpPr>
          <p:cNvPr id="5" name="Rectángulo 4">
            <a:extLst>
              <a:ext uri="{FF2B5EF4-FFF2-40B4-BE49-F238E27FC236}">
                <a16:creationId xmlns:a16="http://schemas.microsoft.com/office/drawing/2014/main" id="{60DD0B67-E411-427B-AA45-F47F067C1A31}"/>
              </a:ext>
            </a:extLst>
          </p:cNvPr>
          <p:cNvSpPr/>
          <p:nvPr/>
        </p:nvSpPr>
        <p:spPr>
          <a:xfrm>
            <a:off x="715617" y="6237621"/>
            <a:ext cx="9952383" cy="338554"/>
          </a:xfrm>
          <a:prstGeom prst="rect">
            <a:avLst/>
          </a:prstGeom>
        </p:spPr>
        <p:txBody>
          <a:bodyPr wrap="square">
            <a:spAutoFit/>
          </a:bodyPr>
          <a:lstStyle/>
          <a:p>
            <a:r>
              <a:rPr lang="es-MX" sz="1400" dirty="0">
                <a:solidFill>
                  <a:prstClr val="black"/>
                </a:solidFill>
                <a:latin typeface="Arial" panose="020B0604020202020204" pitchFamily="34" charset="0"/>
                <a:cs typeface="Arial" panose="020B0604020202020204" pitchFamily="34" charset="0"/>
              </a:rPr>
              <a:t>Castrillón y Luna, V. (2015). La Administración del Concurso Mercantil. Tla-melaua, Vol. 9, p.p. 1-4</a:t>
            </a:r>
            <a:r>
              <a:rPr lang="es-MX" sz="1600" dirty="0">
                <a:solidFill>
                  <a:prstClr val="black"/>
                </a:solidFill>
                <a:latin typeface="Arial" panose="020B0604020202020204" pitchFamily="34" charset="0"/>
                <a:cs typeface="Arial" panose="020B0604020202020204" pitchFamily="34" charset="0"/>
              </a:rPr>
              <a:t>.</a:t>
            </a:r>
            <a:endParaRPr lang="es-MX" dirty="0"/>
          </a:p>
        </p:txBody>
      </p:sp>
      <p:pic>
        <p:nvPicPr>
          <p:cNvPr id="6" name="Imagen 5">
            <a:extLst>
              <a:ext uri="{FF2B5EF4-FFF2-40B4-BE49-F238E27FC236}">
                <a16:creationId xmlns:a16="http://schemas.microsoft.com/office/drawing/2014/main" id="{A5B2E7A2-02A3-41B4-ACAF-D5DE6E827902}"/>
              </a:ext>
            </a:extLst>
          </p:cNvPr>
          <p:cNvPicPr>
            <a:picLocks noChangeAspect="1"/>
          </p:cNvPicPr>
          <p:nvPr/>
        </p:nvPicPr>
        <p:blipFill>
          <a:blip r:embed="rId2"/>
          <a:stretch>
            <a:fillRect/>
          </a:stretch>
        </p:blipFill>
        <p:spPr>
          <a:xfrm>
            <a:off x="7235687" y="1883051"/>
            <a:ext cx="4526032" cy="3409950"/>
          </a:xfrm>
          <a:prstGeom prst="rect">
            <a:avLst/>
          </a:prstGeom>
        </p:spPr>
      </p:pic>
      <p:sp>
        <p:nvSpPr>
          <p:cNvPr id="8" name="Título 1">
            <a:extLst>
              <a:ext uri="{FF2B5EF4-FFF2-40B4-BE49-F238E27FC236}">
                <a16:creationId xmlns:a16="http://schemas.microsoft.com/office/drawing/2014/main" id="{39E93E58-C8BE-4B24-A644-EDCF5EBDA059}"/>
              </a:ext>
            </a:extLst>
          </p:cNvPr>
          <p:cNvSpPr txBox="1">
            <a:spLocks/>
          </p:cNvSpPr>
          <p:nvPr/>
        </p:nvSpPr>
        <p:spPr>
          <a:xfrm>
            <a:off x="397564" y="251506"/>
            <a:ext cx="6361670" cy="786213"/>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sz="3200" dirty="0">
                <a:solidFill>
                  <a:schemeClr val="accent2">
                    <a:lumMod val="50000"/>
                  </a:schemeClr>
                </a:solidFill>
                <a:latin typeface="Arial" panose="020B0604020202020204" pitchFamily="34" charset="0"/>
                <a:cs typeface="Arial" panose="020B0604020202020204" pitchFamily="34" charset="0"/>
              </a:rPr>
              <a:t>El Concurso Mercantil</a:t>
            </a:r>
          </a:p>
        </p:txBody>
      </p:sp>
    </p:spTree>
    <p:extLst>
      <p:ext uri="{BB962C8B-B14F-4D97-AF65-F5344CB8AC3E}">
        <p14:creationId xmlns:p14="http://schemas.microsoft.com/office/powerpoint/2010/main" val="284743485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31850" y="274638"/>
            <a:ext cx="10515600" cy="758825"/>
          </a:xfrm>
        </p:spPr>
        <p:txBody>
          <a:bodyPr>
            <a:normAutofit/>
          </a:bodyPr>
          <a:lstStyle/>
          <a:p>
            <a:pPr algn="ctr"/>
            <a:r>
              <a:rPr lang="es-MX" dirty="0">
                <a:solidFill>
                  <a:schemeClr val="accent2"/>
                </a:solidFill>
              </a:rPr>
              <a:t>Bibliografía</a:t>
            </a:r>
          </a:p>
        </p:txBody>
      </p:sp>
      <p:sp>
        <p:nvSpPr>
          <p:cNvPr id="3" name="2 Marcador de texto"/>
          <p:cNvSpPr>
            <a:spLocks noGrp="1"/>
          </p:cNvSpPr>
          <p:nvPr>
            <p:ph type="body" idx="1"/>
          </p:nvPr>
        </p:nvSpPr>
        <p:spPr>
          <a:xfrm>
            <a:off x="1471613" y="856157"/>
            <a:ext cx="3374390" cy="758825"/>
          </a:xfrm>
        </p:spPr>
        <p:txBody>
          <a:bodyPr>
            <a:normAutofit fontScale="40000" lnSpcReduction="20000"/>
          </a:bodyPr>
          <a:lstStyle/>
          <a:p>
            <a:pPr algn="ctr"/>
            <a:r>
              <a:rPr lang="es-MX" sz="5900" dirty="0">
                <a:solidFill>
                  <a:schemeClr val="accent2"/>
                </a:solidFill>
              </a:rPr>
              <a:t>Básica</a:t>
            </a:r>
          </a:p>
          <a:p>
            <a:pPr algn="ctr"/>
            <a:endParaRPr lang="es-MX" dirty="0"/>
          </a:p>
        </p:txBody>
      </p:sp>
      <p:sp>
        <p:nvSpPr>
          <p:cNvPr id="4" name="3 Marcador de contenido"/>
          <p:cNvSpPr>
            <a:spLocks noGrp="1"/>
          </p:cNvSpPr>
          <p:nvPr>
            <p:ph sz="quarter" idx="2"/>
          </p:nvPr>
        </p:nvSpPr>
        <p:spPr>
          <a:xfrm>
            <a:off x="442913" y="1332443"/>
            <a:ext cx="6186487" cy="5525557"/>
          </a:xfrm>
        </p:spPr>
        <p:txBody>
          <a:bodyPr>
            <a:normAutofit fontScale="25000" lnSpcReduction="20000"/>
          </a:bodyPr>
          <a:lstStyle/>
          <a:p>
            <a:pPr marL="109728" indent="0" algn="just">
              <a:buNone/>
            </a:pPr>
            <a:endParaRPr lang="es-MX" sz="2500" dirty="0"/>
          </a:p>
          <a:p>
            <a:pPr algn="just"/>
            <a:r>
              <a:rPr lang="es-MX" sz="5600" dirty="0"/>
              <a:t>Acosta Romero, Miguel. Derecho Bancario, Ed. Porrúa </a:t>
            </a:r>
          </a:p>
          <a:p>
            <a:pPr algn="just"/>
            <a:r>
              <a:rPr lang="es-ES" sz="5600" dirty="0" err="1"/>
              <a:t>Athie</a:t>
            </a:r>
            <a:r>
              <a:rPr lang="es-ES" sz="5600" dirty="0"/>
              <a:t> </a:t>
            </a:r>
            <a:r>
              <a:rPr lang="es-ES" sz="5600" dirty="0" err="1"/>
              <a:t>Gutierrez</a:t>
            </a:r>
            <a:r>
              <a:rPr lang="es-ES" sz="5600" dirty="0"/>
              <a:t>, Amado. Derecho Mercantil, serie Jurídica, Mc Graw Hill </a:t>
            </a:r>
          </a:p>
          <a:p>
            <a:pPr algn="just"/>
            <a:r>
              <a:rPr lang="es-MX" sz="5600" dirty="0"/>
              <a:t>Barrera Graff, Jorge. Instituciones de Derecho Mercantil, Ed. </a:t>
            </a:r>
            <a:r>
              <a:rPr lang="es-MX" sz="5600" dirty="0" err="1"/>
              <a:t>Porrua</a:t>
            </a:r>
            <a:r>
              <a:rPr lang="es-MX" sz="5600" dirty="0"/>
              <a:t> </a:t>
            </a:r>
          </a:p>
          <a:p>
            <a:pPr algn="just"/>
            <a:r>
              <a:rPr lang="es-ES" sz="5600" dirty="0"/>
              <a:t>Calvo Langarica, Octavio y Puente F. Arturo. Derecho Mercantil, Ed. Banca y Comercio, S.A. de C.V. </a:t>
            </a:r>
          </a:p>
          <a:p>
            <a:pPr algn="just"/>
            <a:r>
              <a:rPr lang="es-MX" sz="5600" dirty="0"/>
              <a:t>Cervantes Ahumada, Raúl. Títulos y Operaciones de crédito, Ed. Limusa </a:t>
            </a:r>
          </a:p>
          <a:p>
            <a:pPr algn="just"/>
            <a:r>
              <a:rPr lang="es-ES" sz="5600" dirty="0"/>
              <a:t>Dávalos Mejía, L. Carlos Felipe. Introducción a la Ley de Concursos Mercantiles, Oxford </a:t>
            </a:r>
          </a:p>
          <a:p>
            <a:pPr algn="just"/>
            <a:r>
              <a:rPr lang="es-MX" sz="5600" dirty="0"/>
              <a:t>Díaz Bravo, Arturo. Derecho Mercantil, Iure Editores </a:t>
            </a:r>
          </a:p>
          <a:p>
            <a:pPr algn="just"/>
            <a:r>
              <a:rPr lang="pt-BR" sz="5600" dirty="0"/>
              <a:t>Díaz Bravo, Arturo. –Títulos de Crédito, </a:t>
            </a:r>
            <a:r>
              <a:rPr lang="pt-BR" sz="5600" dirty="0" err="1"/>
              <a:t>Iure</a:t>
            </a:r>
            <a:r>
              <a:rPr lang="pt-BR" sz="5600" dirty="0"/>
              <a:t> Editores </a:t>
            </a:r>
          </a:p>
          <a:p>
            <a:pPr algn="just"/>
            <a:r>
              <a:rPr lang="es-MX" sz="5600" dirty="0"/>
              <a:t>Díaz Bravo, Arturo. Operaciones de Crédito, Iure Editores </a:t>
            </a:r>
          </a:p>
          <a:p>
            <a:pPr algn="just"/>
            <a:r>
              <a:rPr lang="es-MX" sz="5600" dirty="0"/>
              <a:t>Mantillas Molina, Roberto Derecho Mercantil, Ed. </a:t>
            </a:r>
            <a:r>
              <a:rPr lang="es-MX" sz="5600" dirty="0" err="1"/>
              <a:t>Porrua</a:t>
            </a:r>
            <a:r>
              <a:rPr lang="es-MX" sz="5600" dirty="0"/>
              <a:t> </a:t>
            </a:r>
          </a:p>
          <a:p>
            <a:pPr algn="just"/>
            <a:r>
              <a:rPr lang="es-ES" sz="5600" dirty="0"/>
              <a:t>Rodríguez y Rodríguez J.. Curso de Derecho Mercantil, Ed. </a:t>
            </a:r>
            <a:r>
              <a:rPr lang="es-ES" sz="5600" dirty="0" err="1"/>
              <a:t>Porrua</a:t>
            </a:r>
            <a:r>
              <a:rPr lang="es-ES" sz="5600" dirty="0"/>
              <a:t> </a:t>
            </a:r>
          </a:p>
          <a:p>
            <a:pPr algn="just"/>
            <a:r>
              <a:rPr lang="es-MX" sz="5600" dirty="0"/>
              <a:t>Ruiz Torres, Humberto Enrique. Derecho Bancario, Oxford </a:t>
            </a:r>
          </a:p>
          <a:p>
            <a:pPr algn="just"/>
            <a:r>
              <a:rPr lang="es-MX" sz="5600" dirty="0"/>
              <a:t>Soto Álvarez, Clemente. Prontuario de Derecho Mercantil, Ed. </a:t>
            </a:r>
            <a:r>
              <a:rPr lang="es-MX" sz="5600" dirty="0" err="1"/>
              <a:t>Porrua</a:t>
            </a:r>
            <a:r>
              <a:rPr lang="es-MX" sz="5600" dirty="0"/>
              <a:t> </a:t>
            </a:r>
          </a:p>
          <a:p>
            <a:pPr algn="just"/>
            <a:r>
              <a:rPr lang="es-ES" sz="5600" dirty="0"/>
              <a:t>Walter </a:t>
            </a:r>
            <a:r>
              <a:rPr lang="es-ES" sz="5600" dirty="0" err="1"/>
              <a:t>Frish</a:t>
            </a:r>
            <a:r>
              <a:rPr lang="es-ES" sz="5600" dirty="0"/>
              <a:t>, Philipp. Sociedad Anónima Mexicana, Quinta edición, Oxford </a:t>
            </a:r>
            <a:endParaRPr lang="es-MX" sz="5600" dirty="0"/>
          </a:p>
          <a:p>
            <a:pPr algn="just"/>
            <a:endParaRPr lang="es-MX" sz="2500" dirty="0"/>
          </a:p>
          <a:p>
            <a:pPr lvl="0"/>
            <a:endParaRPr lang="es-MX" dirty="0"/>
          </a:p>
          <a:p>
            <a:endParaRPr lang="es-MX" dirty="0"/>
          </a:p>
        </p:txBody>
      </p:sp>
      <p:sp>
        <p:nvSpPr>
          <p:cNvPr id="5" name="4 Marcador de texto"/>
          <p:cNvSpPr>
            <a:spLocks noGrp="1"/>
          </p:cNvSpPr>
          <p:nvPr>
            <p:ph type="body" sz="half" idx="3"/>
          </p:nvPr>
        </p:nvSpPr>
        <p:spPr>
          <a:xfrm>
            <a:off x="6189663" y="826489"/>
            <a:ext cx="5157787" cy="898806"/>
          </a:xfrm>
        </p:spPr>
        <p:txBody>
          <a:bodyPr>
            <a:normAutofit fontScale="40000" lnSpcReduction="20000"/>
          </a:bodyPr>
          <a:lstStyle/>
          <a:p>
            <a:endParaRPr lang="es-MX" dirty="0"/>
          </a:p>
          <a:p>
            <a:endParaRPr lang="es-MX" dirty="0"/>
          </a:p>
          <a:p>
            <a:pPr algn="ctr"/>
            <a:r>
              <a:rPr lang="es-MX" sz="5900" dirty="0">
                <a:solidFill>
                  <a:schemeClr val="accent2"/>
                </a:solidFill>
              </a:rPr>
              <a:t>Complementaria</a:t>
            </a:r>
          </a:p>
          <a:p>
            <a:endParaRPr lang="es-MX" dirty="0"/>
          </a:p>
        </p:txBody>
      </p:sp>
      <p:sp>
        <p:nvSpPr>
          <p:cNvPr id="6" name="5 Marcador de contenido"/>
          <p:cNvSpPr>
            <a:spLocks noGrp="1"/>
          </p:cNvSpPr>
          <p:nvPr>
            <p:ph sz="quarter" idx="4"/>
          </p:nvPr>
        </p:nvSpPr>
        <p:spPr>
          <a:xfrm>
            <a:off x="6861485" y="2120370"/>
            <a:ext cx="4185617" cy="3304117"/>
          </a:xfrm>
        </p:spPr>
        <p:txBody>
          <a:bodyPr>
            <a:noAutofit/>
          </a:bodyPr>
          <a:lstStyle/>
          <a:p>
            <a:r>
              <a:rPr lang="es-ES" sz="1400" dirty="0"/>
              <a:t>La Constitución Política de los Estado Unidos Mexicanos </a:t>
            </a:r>
          </a:p>
          <a:p>
            <a:r>
              <a:rPr lang="es-MX" sz="1400" dirty="0"/>
              <a:t>Código de Comercio </a:t>
            </a:r>
          </a:p>
          <a:p>
            <a:r>
              <a:rPr lang="es-MX" sz="1400" dirty="0"/>
              <a:t>Ley de Sociedades Mercantiles </a:t>
            </a:r>
          </a:p>
          <a:p>
            <a:r>
              <a:rPr lang="es-ES" sz="1400" dirty="0"/>
              <a:t>Ley de Títulos y Operaciones de Crédito. </a:t>
            </a:r>
          </a:p>
          <a:p>
            <a:pPr algn="just"/>
            <a:r>
              <a:rPr lang="es-ES" sz="1400" dirty="0"/>
              <a:t>Tratados Internacionales en Materia Comercial: NAFTA O TLC con la comunidad económica europea con el Tratado Comercial hacia Pacifico, etc.</a:t>
            </a:r>
            <a:endParaRPr lang="es-MX" sz="1400" dirty="0"/>
          </a:p>
        </p:txBody>
      </p:sp>
    </p:spTree>
    <p:extLst>
      <p:ext uri="{BB962C8B-B14F-4D97-AF65-F5344CB8AC3E}">
        <p14:creationId xmlns:p14="http://schemas.microsoft.com/office/powerpoint/2010/main" val="37422797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082015B-F7EE-439D-A107-1D5093B2A691}"/>
              </a:ext>
            </a:extLst>
          </p:cNvPr>
          <p:cNvSpPr>
            <a:spLocks noGrp="1"/>
          </p:cNvSpPr>
          <p:nvPr>
            <p:ph type="title"/>
          </p:nvPr>
        </p:nvSpPr>
        <p:spPr>
          <a:xfrm>
            <a:off x="1483619" y="1139688"/>
            <a:ext cx="6825495" cy="874642"/>
          </a:xfrm>
        </p:spPr>
        <p:txBody>
          <a:bodyPr>
            <a:normAutofit/>
          </a:bodyPr>
          <a:lstStyle/>
          <a:p>
            <a:pPr algn="l"/>
            <a:r>
              <a:rPr lang="es-MX" sz="3200" b="1" cap="none" dirty="0">
                <a:solidFill>
                  <a:schemeClr val="accent2">
                    <a:lumMod val="75000"/>
                  </a:schemeClr>
                </a:solidFill>
                <a:latin typeface="Arial" panose="020B0604020202020204" pitchFamily="34" charset="0"/>
                <a:cs typeface="Arial" panose="020B0604020202020204" pitchFamily="34" charset="0"/>
              </a:rPr>
              <a:t>Propósito</a:t>
            </a:r>
            <a:r>
              <a:rPr lang="es-MX" sz="3200" b="1" cap="none" dirty="0">
                <a:latin typeface="Arial" panose="020B0604020202020204" pitchFamily="34" charset="0"/>
                <a:cs typeface="Arial" panose="020B0604020202020204" pitchFamily="34" charset="0"/>
              </a:rPr>
              <a:t> </a:t>
            </a:r>
            <a:r>
              <a:rPr lang="es-MX" sz="3200" b="1" cap="none" dirty="0">
                <a:solidFill>
                  <a:schemeClr val="accent2">
                    <a:lumMod val="75000"/>
                  </a:schemeClr>
                </a:solidFill>
                <a:latin typeface="Arial" panose="020B0604020202020204" pitchFamily="34" charset="0"/>
                <a:cs typeface="Arial" panose="020B0604020202020204" pitchFamily="34" charset="0"/>
              </a:rPr>
              <a:t>de la UA</a:t>
            </a:r>
          </a:p>
        </p:txBody>
      </p:sp>
      <p:sp>
        <p:nvSpPr>
          <p:cNvPr id="3" name="Rectángulo 2">
            <a:extLst>
              <a:ext uri="{FF2B5EF4-FFF2-40B4-BE49-F238E27FC236}">
                <a16:creationId xmlns:a16="http://schemas.microsoft.com/office/drawing/2014/main" id="{706A754A-C13F-4606-9022-534463E5EFB8}"/>
              </a:ext>
            </a:extLst>
          </p:cNvPr>
          <p:cNvSpPr/>
          <p:nvPr/>
        </p:nvSpPr>
        <p:spPr>
          <a:xfrm>
            <a:off x="277671" y="2201442"/>
            <a:ext cx="9720000" cy="3240000"/>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800" dirty="0">
                <a:latin typeface="Arial" panose="020B0604020202020204" pitchFamily="34" charset="0"/>
                <a:cs typeface="Arial" panose="020B0604020202020204" pitchFamily="34" charset="0"/>
              </a:rPr>
              <a:t>Aplicar las particularidades de los procesos mercantiles, empleando la normatividad y criterios jurídicos, en la práctica, para comprender el alcance e impacto en el entorno que rodea a la organización.</a:t>
            </a:r>
          </a:p>
        </p:txBody>
      </p:sp>
    </p:spTree>
    <p:extLst>
      <p:ext uri="{BB962C8B-B14F-4D97-AF65-F5344CB8AC3E}">
        <p14:creationId xmlns:p14="http://schemas.microsoft.com/office/powerpoint/2010/main" val="20928929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D585F94-F3FC-42AF-B302-7E1ED4018F25}"/>
              </a:ext>
            </a:extLst>
          </p:cNvPr>
          <p:cNvSpPr>
            <a:spLocks noGrp="1"/>
          </p:cNvSpPr>
          <p:nvPr>
            <p:ph type="title"/>
          </p:nvPr>
        </p:nvSpPr>
        <p:spPr>
          <a:xfrm>
            <a:off x="1669775" y="755374"/>
            <a:ext cx="3193774" cy="1287042"/>
          </a:xfrm>
        </p:spPr>
        <p:txBody>
          <a:bodyPr>
            <a:normAutofit/>
          </a:bodyPr>
          <a:lstStyle/>
          <a:p>
            <a:pPr algn="l"/>
            <a:r>
              <a:rPr lang="es-MX" sz="3200" b="1" cap="none" dirty="0">
                <a:solidFill>
                  <a:schemeClr val="accent2">
                    <a:lumMod val="75000"/>
                  </a:schemeClr>
                </a:solidFill>
                <a:latin typeface="Arial" panose="020B0604020202020204" pitchFamily="34" charset="0"/>
                <a:cs typeface="Arial" panose="020B0604020202020204" pitchFamily="34" charset="0"/>
              </a:rPr>
              <a:t>Objetivo:</a:t>
            </a:r>
          </a:p>
        </p:txBody>
      </p:sp>
      <p:sp>
        <p:nvSpPr>
          <p:cNvPr id="3" name="Rectángulo 2">
            <a:extLst>
              <a:ext uri="{FF2B5EF4-FFF2-40B4-BE49-F238E27FC236}">
                <a16:creationId xmlns:a16="http://schemas.microsoft.com/office/drawing/2014/main" id="{0F4A55F8-21E5-46CB-A8F1-1A2640BCDFBB}"/>
              </a:ext>
            </a:extLst>
          </p:cNvPr>
          <p:cNvSpPr/>
          <p:nvPr/>
        </p:nvSpPr>
        <p:spPr>
          <a:xfrm>
            <a:off x="540262" y="2213113"/>
            <a:ext cx="8646573" cy="3240000"/>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800" dirty="0">
                <a:latin typeface="Arial" panose="020B0604020202020204" pitchFamily="34" charset="0"/>
                <a:cs typeface="Arial" panose="020B0604020202020204" pitchFamily="34" charset="0"/>
              </a:rPr>
              <a:t>Identificar las principales sociedades mercantiles. Analizar el Concurso mercantil en sus diversas etapa</a:t>
            </a:r>
          </a:p>
        </p:txBody>
      </p:sp>
    </p:spTree>
    <p:extLst>
      <p:ext uri="{BB962C8B-B14F-4D97-AF65-F5344CB8AC3E}">
        <p14:creationId xmlns:p14="http://schemas.microsoft.com/office/powerpoint/2010/main" val="11568898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B8563E4-8B67-4739-B6F0-0F918B9FCB00}"/>
              </a:ext>
            </a:extLst>
          </p:cNvPr>
          <p:cNvSpPr>
            <a:spLocks noGrp="1"/>
          </p:cNvSpPr>
          <p:nvPr>
            <p:ph type="title"/>
          </p:nvPr>
        </p:nvSpPr>
        <p:spPr>
          <a:xfrm>
            <a:off x="1934193" y="446317"/>
            <a:ext cx="8879581" cy="719874"/>
          </a:xfrm>
        </p:spPr>
        <p:txBody>
          <a:bodyPr>
            <a:normAutofit/>
          </a:bodyPr>
          <a:lstStyle/>
          <a:p>
            <a:r>
              <a:rPr lang="es-MX" sz="3200" b="1" cap="none" dirty="0">
                <a:solidFill>
                  <a:schemeClr val="accent2">
                    <a:lumMod val="75000"/>
                  </a:schemeClr>
                </a:solidFill>
                <a:latin typeface="Arial" panose="020B0604020202020204" pitchFamily="34" charset="0"/>
                <a:cs typeface="Arial" panose="020B0604020202020204" pitchFamily="34" charset="0"/>
              </a:rPr>
              <a:t>Guion Explicativo e Índice</a:t>
            </a:r>
          </a:p>
        </p:txBody>
      </p:sp>
      <p:graphicFrame>
        <p:nvGraphicFramePr>
          <p:cNvPr id="3" name="Marcador de contenido 3">
            <a:extLst>
              <a:ext uri="{FF2B5EF4-FFF2-40B4-BE49-F238E27FC236}">
                <a16:creationId xmlns:a16="http://schemas.microsoft.com/office/drawing/2014/main" id="{1B69F871-A97E-40C7-95E8-18CDFD8197CE}"/>
              </a:ext>
            </a:extLst>
          </p:cNvPr>
          <p:cNvGraphicFramePr>
            <a:graphicFrameLocks/>
          </p:cNvGraphicFramePr>
          <p:nvPr>
            <p:extLst>
              <p:ext uri="{D42A27DB-BD31-4B8C-83A1-F6EECF244321}">
                <p14:modId xmlns:p14="http://schemas.microsoft.com/office/powerpoint/2010/main" val="1014439799"/>
              </p:ext>
            </p:extLst>
          </p:nvPr>
        </p:nvGraphicFramePr>
        <p:xfrm>
          <a:off x="278296" y="1166191"/>
          <a:ext cx="9979512" cy="5340625"/>
        </p:xfrm>
        <a:graphic>
          <a:graphicData uri="http://schemas.openxmlformats.org/drawingml/2006/table">
            <a:tbl>
              <a:tblPr firstRow="1" firstCol="1" bandRow="1">
                <a:tableStyleId>{5DA37D80-6434-44D0-A028-1B22A696006F}</a:tableStyleId>
              </a:tblPr>
              <a:tblGrid>
                <a:gridCol w="7226962">
                  <a:extLst>
                    <a:ext uri="{9D8B030D-6E8A-4147-A177-3AD203B41FA5}">
                      <a16:colId xmlns:a16="http://schemas.microsoft.com/office/drawing/2014/main" val="3158116913"/>
                    </a:ext>
                  </a:extLst>
                </a:gridCol>
                <a:gridCol w="2752550">
                  <a:extLst>
                    <a:ext uri="{9D8B030D-6E8A-4147-A177-3AD203B41FA5}">
                      <a16:colId xmlns:a16="http://schemas.microsoft.com/office/drawing/2014/main" val="4030701688"/>
                    </a:ext>
                  </a:extLst>
                </a:gridCol>
              </a:tblGrid>
              <a:tr h="456295">
                <a:tc>
                  <a:txBody>
                    <a:bodyPr/>
                    <a:lstStyle/>
                    <a:p>
                      <a:pPr algn="ctr">
                        <a:lnSpc>
                          <a:spcPct val="150000"/>
                        </a:lnSpc>
                        <a:spcAft>
                          <a:spcPts val="0"/>
                        </a:spcAft>
                      </a:pPr>
                      <a:r>
                        <a:rPr lang="es-MX" sz="2000" dirty="0">
                          <a:effectLst/>
                          <a:latin typeface="Arial" panose="020B0604020202020204" pitchFamily="34" charset="0"/>
                          <a:cs typeface="Arial" panose="020B0604020202020204" pitchFamily="34" charset="0"/>
                        </a:rPr>
                        <a:t>Titulo de la Diapositiva</a:t>
                      </a:r>
                      <a:endParaRPr lang="es-MX" sz="1400" dirty="0">
                        <a:effectLst/>
                        <a:latin typeface="Arial" panose="020B0604020202020204" pitchFamily="34" charset="0"/>
                        <a:ea typeface="Calibri" panose="020F0502020204030204" pitchFamily="34" charset="0"/>
                        <a:cs typeface="Arial" panose="020B0604020202020204" pitchFamily="34" charset="0"/>
                      </a:endParaRPr>
                    </a:p>
                  </a:txBody>
                  <a:tcPr marL="60699" marR="60699" marT="0" marB="0">
                    <a:solidFill>
                      <a:schemeClr val="accent2"/>
                    </a:solidFill>
                  </a:tcPr>
                </a:tc>
                <a:tc>
                  <a:txBody>
                    <a:bodyPr/>
                    <a:lstStyle/>
                    <a:p>
                      <a:pPr algn="ctr">
                        <a:lnSpc>
                          <a:spcPct val="150000"/>
                        </a:lnSpc>
                        <a:spcAft>
                          <a:spcPts val="0"/>
                        </a:spcAft>
                      </a:pPr>
                      <a:r>
                        <a:rPr lang="es-MX" sz="2000" dirty="0">
                          <a:effectLst/>
                          <a:latin typeface="Arial" panose="020B0604020202020204" pitchFamily="34" charset="0"/>
                          <a:cs typeface="Arial" panose="020B0604020202020204" pitchFamily="34" charset="0"/>
                        </a:rPr>
                        <a:t>No. De Diapositiva</a:t>
                      </a:r>
                      <a:endParaRPr lang="es-MX" sz="1400" dirty="0">
                        <a:effectLst/>
                        <a:latin typeface="Arial" panose="020B0604020202020204" pitchFamily="34" charset="0"/>
                        <a:ea typeface="Calibri" panose="020F0502020204030204" pitchFamily="34" charset="0"/>
                        <a:cs typeface="Arial" panose="020B0604020202020204" pitchFamily="34" charset="0"/>
                      </a:endParaRPr>
                    </a:p>
                  </a:txBody>
                  <a:tcPr marL="60699" marR="60699" marT="0" marB="0">
                    <a:solidFill>
                      <a:schemeClr val="accent2"/>
                    </a:solidFill>
                  </a:tcPr>
                </a:tc>
                <a:extLst>
                  <a:ext uri="{0D108BD9-81ED-4DB2-BD59-A6C34878D82A}">
                    <a16:rowId xmlns:a16="http://schemas.microsoft.com/office/drawing/2014/main" val="1767862730"/>
                  </a:ext>
                </a:extLst>
              </a:tr>
              <a:tr h="976866">
                <a:tc>
                  <a:txBody>
                    <a:bodyPr/>
                    <a:lstStyle/>
                    <a:p>
                      <a:pPr algn="just">
                        <a:lnSpc>
                          <a:spcPct val="150000"/>
                        </a:lnSpc>
                        <a:spcAft>
                          <a:spcPts val="0"/>
                        </a:spcAft>
                      </a:pPr>
                      <a:r>
                        <a:rPr lang="es-MX" sz="2000" b="0" dirty="0">
                          <a:effectLst/>
                          <a:latin typeface="Arial" panose="020B0604020202020204" pitchFamily="34" charset="0"/>
                          <a:ea typeface="Calibri" panose="020F0502020204030204" pitchFamily="34" charset="0"/>
                          <a:cs typeface="Arial" panose="020B0604020202020204" pitchFamily="34" charset="0"/>
                        </a:rPr>
                        <a:t>Conceptos y constitución de las Sociedades: Anónima, Responsabilidad Limitada y Cooperativa, Estatutos.</a:t>
                      </a:r>
                    </a:p>
                  </a:txBody>
                  <a:tcPr marL="60699" marR="60699" marT="0" marB="0">
                    <a:solidFill>
                      <a:schemeClr val="accent2">
                        <a:lumMod val="40000"/>
                        <a:lumOff val="60000"/>
                      </a:schemeClr>
                    </a:solidFill>
                  </a:tcPr>
                </a:tc>
                <a:tc>
                  <a:txBody>
                    <a:bodyPr/>
                    <a:lstStyle/>
                    <a:p>
                      <a:pPr algn="ctr">
                        <a:lnSpc>
                          <a:spcPct val="150000"/>
                        </a:lnSpc>
                        <a:spcAft>
                          <a:spcPts val="0"/>
                        </a:spcAft>
                      </a:pPr>
                      <a:r>
                        <a:rPr lang="es-MX" sz="2000" b="0" dirty="0">
                          <a:effectLst/>
                          <a:latin typeface="Arial" panose="020B0604020202020204" pitchFamily="34" charset="0"/>
                          <a:cs typeface="Arial" panose="020B0604020202020204" pitchFamily="34" charset="0"/>
                        </a:rPr>
                        <a:t> 7 – 14</a:t>
                      </a:r>
                      <a:endParaRPr lang="es-MX" sz="2000" b="0" dirty="0">
                        <a:effectLst/>
                        <a:latin typeface="Arial" panose="020B0604020202020204" pitchFamily="34" charset="0"/>
                        <a:ea typeface="Calibri" panose="020F0502020204030204" pitchFamily="34" charset="0"/>
                        <a:cs typeface="Arial" panose="020B0604020202020204" pitchFamily="34" charset="0"/>
                      </a:endParaRPr>
                    </a:p>
                  </a:txBody>
                  <a:tcPr marL="60699" marR="60699" marT="0" marB="0">
                    <a:solidFill>
                      <a:schemeClr val="accent2">
                        <a:lumMod val="40000"/>
                        <a:lumOff val="60000"/>
                      </a:schemeClr>
                    </a:solidFill>
                  </a:tcPr>
                </a:tc>
                <a:extLst>
                  <a:ext uri="{0D108BD9-81ED-4DB2-BD59-A6C34878D82A}">
                    <a16:rowId xmlns:a16="http://schemas.microsoft.com/office/drawing/2014/main" val="3365821104"/>
                  </a:ext>
                </a:extLst>
              </a:tr>
              <a:tr h="976866">
                <a:tc>
                  <a:txBody>
                    <a:bodyPr/>
                    <a:lstStyle/>
                    <a:p>
                      <a:pPr algn="just">
                        <a:lnSpc>
                          <a:spcPct val="150000"/>
                        </a:lnSpc>
                        <a:spcAft>
                          <a:spcPts val="0"/>
                        </a:spcAft>
                      </a:pPr>
                      <a:r>
                        <a:rPr lang="es-MX" sz="2000" b="0" dirty="0">
                          <a:effectLst/>
                          <a:latin typeface="Arial" panose="020B0604020202020204" pitchFamily="34" charset="0"/>
                          <a:ea typeface="Calibri" panose="020F0502020204030204" pitchFamily="34" charset="0"/>
                          <a:cs typeface="Arial" panose="020B0604020202020204" pitchFamily="34" charset="0"/>
                        </a:rPr>
                        <a:t>La sociedad anónima de acciones simplificadas, la sociedad anónima por suscripción publica.</a:t>
                      </a:r>
                    </a:p>
                  </a:txBody>
                  <a:tcPr marL="60699" marR="60699" marT="0" marB="0">
                    <a:solidFill>
                      <a:schemeClr val="accent2">
                        <a:lumMod val="40000"/>
                        <a:lumOff val="60000"/>
                      </a:schemeClr>
                    </a:solidFill>
                  </a:tcPr>
                </a:tc>
                <a:tc>
                  <a:txBody>
                    <a:bodyPr/>
                    <a:lstStyle/>
                    <a:p>
                      <a:pPr algn="ctr">
                        <a:lnSpc>
                          <a:spcPct val="150000"/>
                        </a:lnSpc>
                        <a:spcAft>
                          <a:spcPts val="0"/>
                        </a:spcAft>
                      </a:pPr>
                      <a:r>
                        <a:rPr lang="es-MX" sz="2000" b="0" dirty="0">
                          <a:effectLst/>
                          <a:latin typeface="Arial" panose="020B0604020202020204" pitchFamily="34" charset="0"/>
                          <a:cs typeface="Arial" panose="020B0604020202020204" pitchFamily="34" charset="0"/>
                        </a:rPr>
                        <a:t> 15 – 19</a:t>
                      </a:r>
                      <a:endParaRPr lang="es-MX" sz="2000" b="0" dirty="0">
                        <a:effectLst/>
                        <a:latin typeface="Arial" panose="020B0604020202020204" pitchFamily="34" charset="0"/>
                        <a:ea typeface="Calibri" panose="020F0502020204030204" pitchFamily="34" charset="0"/>
                        <a:cs typeface="Arial" panose="020B0604020202020204" pitchFamily="34" charset="0"/>
                      </a:endParaRPr>
                    </a:p>
                  </a:txBody>
                  <a:tcPr marL="60699" marR="60699" marT="0" marB="0">
                    <a:solidFill>
                      <a:schemeClr val="accent2">
                        <a:lumMod val="40000"/>
                        <a:lumOff val="60000"/>
                      </a:schemeClr>
                    </a:solidFill>
                  </a:tcPr>
                </a:tc>
                <a:extLst>
                  <a:ext uri="{0D108BD9-81ED-4DB2-BD59-A6C34878D82A}">
                    <a16:rowId xmlns:a16="http://schemas.microsoft.com/office/drawing/2014/main" val="3829506064"/>
                  </a:ext>
                </a:extLst>
              </a:tr>
              <a:tr h="1497437">
                <a:tc>
                  <a:txBody>
                    <a:bodyPr/>
                    <a:lstStyle/>
                    <a:p>
                      <a:pPr algn="just">
                        <a:lnSpc>
                          <a:spcPct val="150000"/>
                        </a:lnSpc>
                        <a:spcAft>
                          <a:spcPts val="0"/>
                        </a:spcAft>
                      </a:pPr>
                      <a:r>
                        <a:rPr lang="es-MX" sz="2000" b="0" dirty="0">
                          <a:effectLst/>
                          <a:latin typeface="Arial" panose="020B0604020202020204" pitchFamily="34" charset="0"/>
                          <a:ea typeface="Calibri" panose="020F0502020204030204" pitchFamily="34" charset="0"/>
                          <a:cs typeface="Arial" panose="020B0604020202020204" pitchFamily="34" charset="0"/>
                        </a:rPr>
                        <a:t>La estructura de su organización de las sociedades: Anónima, Responsabilidad Limitada y Cooperativa. Cuerpos colegiados e integración de las asambleas ordinarias y extraordinarias.</a:t>
                      </a:r>
                    </a:p>
                  </a:txBody>
                  <a:tcPr marL="60699" marR="60699" marT="0" marB="0">
                    <a:solidFill>
                      <a:schemeClr val="accent2">
                        <a:lumMod val="40000"/>
                        <a:lumOff val="60000"/>
                      </a:schemeClr>
                    </a:solidFill>
                  </a:tcPr>
                </a:tc>
                <a:tc>
                  <a:txBody>
                    <a:bodyPr/>
                    <a:lstStyle/>
                    <a:p>
                      <a:pPr algn="ctr">
                        <a:lnSpc>
                          <a:spcPct val="150000"/>
                        </a:lnSpc>
                        <a:spcAft>
                          <a:spcPts val="0"/>
                        </a:spcAft>
                      </a:pPr>
                      <a:r>
                        <a:rPr lang="es-MX" sz="2000" b="0" dirty="0">
                          <a:effectLst/>
                          <a:latin typeface="Arial" panose="020B0604020202020204" pitchFamily="34" charset="0"/>
                          <a:cs typeface="Arial" panose="020B0604020202020204" pitchFamily="34" charset="0"/>
                        </a:rPr>
                        <a:t>20 – 24</a:t>
                      </a:r>
                      <a:endParaRPr lang="es-MX" sz="2000" b="0" dirty="0">
                        <a:effectLst/>
                        <a:latin typeface="Arial" panose="020B0604020202020204" pitchFamily="34" charset="0"/>
                        <a:ea typeface="Calibri" panose="020F0502020204030204" pitchFamily="34" charset="0"/>
                        <a:cs typeface="Arial" panose="020B0604020202020204" pitchFamily="34" charset="0"/>
                      </a:endParaRPr>
                    </a:p>
                  </a:txBody>
                  <a:tcPr marL="60699" marR="60699" marT="0" marB="0">
                    <a:solidFill>
                      <a:schemeClr val="accent2">
                        <a:lumMod val="40000"/>
                        <a:lumOff val="60000"/>
                      </a:schemeClr>
                    </a:solidFill>
                  </a:tcPr>
                </a:tc>
                <a:extLst>
                  <a:ext uri="{0D108BD9-81ED-4DB2-BD59-A6C34878D82A}">
                    <a16:rowId xmlns:a16="http://schemas.microsoft.com/office/drawing/2014/main" val="3704562717"/>
                  </a:ext>
                </a:extLst>
              </a:tr>
              <a:tr h="976866">
                <a:tc>
                  <a:txBody>
                    <a:bodyPr/>
                    <a:lstStyle/>
                    <a:p>
                      <a:pPr algn="just">
                        <a:lnSpc>
                          <a:spcPct val="150000"/>
                        </a:lnSpc>
                        <a:spcAft>
                          <a:spcPts val="0"/>
                        </a:spcAft>
                      </a:pPr>
                      <a:r>
                        <a:rPr lang="es-MX" sz="2000" b="0" dirty="0">
                          <a:effectLst/>
                          <a:latin typeface="Arial" panose="020B0604020202020204" pitchFamily="34" charset="0"/>
                          <a:ea typeface="Calibri" panose="020F0502020204030204" pitchFamily="34" charset="0"/>
                          <a:cs typeface="Arial" panose="020B0604020202020204" pitchFamily="34" charset="0"/>
                        </a:rPr>
                        <a:t>Requisitos que se llevan para una Disolución y liquidación, fusión, escisión y transformación.</a:t>
                      </a:r>
                    </a:p>
                  </a:txBody>
                  <a:tcPr marL="60699" marR="60699" marT="0" marB="0">
                    <a:solidFill>
                      <a:schemeClr val="accent2">
                        <a:lumMod val="40000"/>
                        <a:lumOff val="60000"/>
                      </a:schemeClr>
                    </a:solidFill>
                  </a:tcPr>
                </a:tc>
                <a:tc>
                  <a:txBody>
                    <a:bodyPr/>
                    <a:lstStyle/>
                    <a:p>
                      <a:pPr algn="ctr">
                        <a:lnSpc>
                          <a:spcPct val="150000"/>
                        </a:lnSpc>
                        <a:spcAft>
                          <a:spcPts val="0"/>
                        </a:spcAft>
                      </a:pPr>
                      <a:r>
                        <a:rPr lang="es-MX" sz="2000" b="0" dirty="0">
                          <a:effectLst/>
                          <a:latin typeface="Arial" panose="020B0604020202020204" pitchFamily="34" charset="0"/>
                          <a:cs typeface="Arial" panose="020B0604020202020204" pitchFamily="34" charset="0"/>
                        </a:rPr>
                        <a:t> 25 - 30</a:t>
                      </a:r>
                      <a:endParaRPr lang="es-MX" sz="2000" b="0" dirty="0">
                        <a:effectLst/>
                        <a:latin typeface="Arial" panose="020B0604020202020204" pitchFamily="34" charset="0"/>
                        <a:ea typeface="Calibri" panose="020F0502020204030204" pitchFamily="34" charset="0"/>
                        <a:cs typeface="Arial" panose="020B0604020202020204" pitchFamily="34" charset="0"/>
                      </a:endParaRPr>
                    </a:p>
                  </a:txBody>
                  <a:tcPr marL="60699" marR="60699" marT="0" marB="0">
                    <a:solidFill>
                      <a:schemeClr val="accent2">
                        <a:lumMod val="40000"/>
                        <a:lumOff val="60000"/>
                      </a:schemeClr>
                    </a:solidFill>
                  </a:tcPr>
                </a:tc>
                <a:extLst>
                  <a:ext uri="{0D108BD9-81ED-4DB2-BD59-A6C34878D82A}">
                    <a16:rowId xmlns:a16="http://schemas.microsoft.com/office/drawing/2014/main" val="2174304340"/>
                  </a:ext>
                </a:extLst>
              </a:tr>
              <a:tr h="456295">
                <a:tc>
                  <a:txBody>
                    <a:bodyPr/>
                    <a:lstStyle/>
                    <a:p>
                      <a:pPr algn="just">
                        <a:lnSpc>
                          <a:spcPct val="150000"/>
                        </a:lnSpc>
                        <a:spcAft>
                          <a:spcPts val="0"/>
                        </a:spcAft>
                      </a:pPr>
                      <a:r>
                        <a:rPr lang="es-MX" sz="2000" b="0" dirty="0">
                          <a:effectLst/>
                          <a:latin typeface="Arial" panose="020B0604020202020204" pitchFamily="34" charset="0"/>
                          <a:ea typeface="Calibri" panose="020F0502020204030204" pitchFamily="34" charset="0"/>
                          <a:cs typeface="Arial" panose="020B0604020202020204" pitchFamily="34" charset="0"/>
                        </a:rPr>
                        <a:t>El Concurso Mercantil.</a:t>
                      </a:r>
                    </a:p>
                  </a:txBody>
                  <a:tcPr marL="60699" marR="60699" marT="0" marB="0">
                    <a:solidFill>
                      <a:schemeClr val="accent2">
                        <a:lumMod val="40000"/>
                        <a:lumOff val="60000"/>
                      </a:schemeClr>
                    </a:solidFill>
                  </a:tcPr>
                </a:tc>
                <a:tc>
                  <a:txBody>
                    <a:bodyPr/>
                    <a:lstStyle/>
                    <a:p>
                      <a:pPr algn="ctr">
                        <a:lnSpc>
                          <a:spcPct val="150000"/>
                        </a:lnSpc>
                        <a:spcAft>
                          <a:spcPts val="0"/>
                        </a:spcAft>
                      </a:pPr>
                      <a:r>
                        <a:rPr lang="es-MX" sz="2000" b="0" dirty="0">
                          <a:effectLst/>
                          <a:latin typeface="Arial" panose="020B0604020202020204" pitchFamily="34" charset="0"/>
                          <a:cs typeface="Arial" panose="020B0604020202020204" pitchFamily="34" charset="0"/>
                        </a:rPr>
                        <a:t> 31 - </a:t>
                      </a:r>
                      <a:endParaRPr lang="es-MX" sz="2000" b="0" dirty="0">
                        <a:effectLst/>
                        <a:latin typeface="Arial" panose="020B0604020202020204" pitchFamily="34" charset="0"/>
                        <a:ea typeface="Calibri" panose="020F0502020204030204" pitchFamily="34" charset="0"/>
                        <a:cs typeface="Arial" panose="020B0604020202020204" pitchFamily="34" charset="0"/>
                      </a:endParaRPr>
                    </a:p>
                  </a:txBody>
                  <a:tcPr marL="60699" marR="60699" marT="0" marB="0">
                    <a:solidFill>
                      <a:schemeClr val="accent2">
                        <a:lumMod val="40000"/>
                        <a:lumOff val="60000"/>
                      </a:schemeClr>
                    </a:solidFill>
                  </a:tcPr>
                </a:tc>
                <a:extLst>
                  <a:ext uri="{0D108BD9-81ED-4DB2-BD59-A6C34878D82A}">
                    <a16:rowId xmlns:a16="http://schemas.microsoft.com/office/drawing/2014/main" val="2282037073"/>
                  </a:ext>
                </a:extLst>
              </a:tr>
            </a:tbl>
          </a:graphicData>
        </a:graphic>
      </p:graphicFrame>
    </p:spTree>
    <p:extLst>
      <p:ext uri="{BB962C8B-B14F-4D97-AF65-F5344CB8AC3E}">
        <p14:creationId xmlns:p14="http://schemas.microsoft.com/office/powerpoint/2010/main" val="27807803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84000"/>
                <a:shade val="100000"/>
                <a:hueMod val="92000"/>
                <a:satMod val="180000"/>
                <a:lumMod val="114000"/>
              </a:schemeClr>
            </a:gs>
            <a:gs pos="100000">
              <a:schemeClr val="bg2">
                <a:shade val="92000"/>
                <a:satMod val="170000"/>
                <a:lumMod val="96000"/>
              </a:schemeClr>
            </a:gs>
          </a:gsLst>
          <a:lin ang="5400000" scaled="0"/>
        </a:gra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E755B8B-6914-4C43-8B5E-8834BDF00BEA}"/>
              </a:ext>
            </a:extLst>
          </p:cNvPr>
          <p:cNvSpPr>
            <a:spLocks noGrp="1"/>
          </p:cNvSpPr>
          <p:nvPr>
            <p:ph type="title"/>
          </p:nvPr>
        </p:nvSpPr>
        <p:spPr>
          <a:xfrm>
            <a:off x="291547" y="371663"/>
            <a:ext cx="10364451" cy="1276544"/>
          </a:xfrm>
        </p:spPr>
        <p:txBody>
          <a:bodyPr>
            <a:normAutofit/>
          </a:bodyPr>
          <a:lstStyle/>
          <a:p>
            <a:pPr algn="just"/>
            <a:r>
              <a:rPr lang="es-MX" sz="3200" cap="none" dirty="0">
                <a:solidFill>
                  <a:schemeClr val="accent2">
                    <a:lumMod val="50000"/>
                  </a:schemeClr>
                </a:solidFill>
                <a:latin typeface="Arial" panose="020B0604020202020204" pitchFamily="34" charset="0"/>
                <a:cs typeface="Arial" panose="020B0604020202020204" pitchFamily="34" charset="0"/>
              </a:rPr>
              <a:t>Conceptos y Constitución de las Sociedades: Anónima, Responsabilidad Limitada y Cooperativa, Estatutos</a:t>
            </a:r>
          </a:p>
        </p:txBody>
      </p:sp>
      <p:sp>
        <p:nvSpPr>
          <p:cNvPr id="3" name="Marcador de contenido 2">
            <a:extLst>
              <a:ext uri="{FF2B5EF4-FFF2-40B4-BE49-F238E27FC236}">
                <a16:creationId xmlns:a16="http://schemas.microsoft.com/office/drawing/2014/main" id="{E753B94F-8F7E-433D-A64C-D8EE9190C3E7}"/>
              </a:ext>
            </a:extLst>
          </p:cNvPr>
          <p:cNvSpPr>
            <a:spLocks noGrp="1"/>
          </p:cNvSpPr>
          <p:nvPr>
            <p:ph sz="quarter" idx="13"/>
          </p:nvPr>
        </p:nvSpPr>
        <p:spPr>
          <a:xfrm>
            <a:off x="503582" y="2027583"/>
            <a:ext cx="7301947" cy="4015408"/>
          </a:xfrm>
        </p:spPr>
        <p:txBody>
          <a:bodyPr>
            <a:normAutofit lnSpcReduction="10000"/>
          </a:bodyPr>
          <a:lstStyle/>
          <a:p>
            <a:pPr algn="just">
              <a:lnSpc>
                <a:spcPct val="110000"/>
              </a:lnSpc>
            </a:pPr>
            <a:r>
              <a:rPr lang="es-MX" sz="2000" cap="none" dirty="0">
                <a:solidFill>
                  <a:schemeClr val="accent2"/>
                </a:solidFill>
                <a:latin typeface="Arial" panose="020B0604020202020204" pitchFamily="34" charset="0"/>
                <a:cs typeface="Arial" panose="020B0604020202020204" pitchFamily="34" charset="0"/>
              </a:rPr>
              <a:t>Sociedad Anónima</a:t>
            </a:r>
          </a:p>
          <a:p>
            <a:pPr marL="0" indent="0" algn="just">
              <a:lnSpc>
                <a:spcPct val="110000"/>
              </a:lnSpc>
              <a:buNone/>
            </a:pPr>
            <a:r>
              <a:rPr lang="es-MX" sz="2000" cap="none" dirty="0">
                <a:latin typeface="Arial" panose="020B0604020202020204" pitchFamily="34" charset="0"/>
                <a:cs typeface="Arial" panose="020B0604020202020204" pitchFamily="34" charset="0"/>
              </a:rPr>
              <a:t>De acuerdo con el artículo 87° de la Ley  General de Sociedades Mercantiles (LGSM), la Sociedad Anónima es la que existe bajo una denominación social y se compone exclusivamente de socios cuya obligación se limita al pago de sus acciones.</a:t>
            </a:r>
          </a:p>
          <a:p>
            <a:pPr marL="0" indent="0" algn="just">
              <a:lnSpc>
                <a:spcPct val="110000"/>
              </a:lnSpc>
              <a:buNone/>
            </a:pPr>
            <a:r>
              <a:rPr lang="es-MX" sz="2000" cap="none" dirty="0">
                <a:latin typeface="Arial" panose="020B0604020202020204" pitchFamily="34" charset="0"/>
                <a:cs typeface="Arial" panose="020B0604020202020204" pitchFamily="34" charset="0"/>
              </a:rPr>
              <a:t>La Sociedad Anónima es el ejemplo típico de las llamadas sociedades capitalistas o de capital, y ello implica, fundamentalmente, que los derechos y poderes de los socios se determinan en función de su participación en el capital social.</a:t>
            </a:r>
          </a:p>
          <a:p>
            <a:pPr marL="0" lvl="0" indent="0">
              <a:lnSpc>
                <a:spcPct val="110000"/>
              </a:lnSpc>
              <a:spcBef>
                <a:spcPct val="30000"/>
              </a:spcBef>
              <a:buClrTx/>
              <a:buNone/>
            </a:pPr>
            <a:endParaRPr lang="es-MX" sz="1400" cap="none" dirty="0">
              <a:latin typeface="Arial" panose="020B0604020202020204" pitchFamily="34" charset="0"/>
              <a:cs typeface="Arial" panose="020B0604020202020204" pitchFamily="34" charset="0"/>
            </a:endParaRPr>
          </a:p>
        </p:txBody>
      </p:sp>
      <p:pic>
        <p:nvPicPr>
          <p:cNvPr id="4" name="Imagen 3" descr="Imagen que contiene dibujo&#10;&#10;Descripción generada automáticamente">
            <a:extLst>
              <a:ext uri="{FF2B5EF4-FFF2-40B4-BE49-F238E27FC236}">
                <a16:creationId xmlns:a16="http://schemas.microsoft.com/office/drawing/2014/main" id="{0B2F8486-26F9-4142-9375-192175C90BBE}"/>
              </a:ext>
            </a:extLst>
          </p:cNvPr>
          <p:cNvPicPr>
            <a:picLocks noChangeAspect="1"/>
          </p:cNvPicPr>
          <p:nvPr/>
        </p:nvPicPr>
        <p:blipFill rotWithShape="1">
          <a:blip r:embed="rId2"/>
          <a:srcRect l="5226" r="15304" b="-3"/>
          <a:stretch/>
        </p:blipFill>
        <p:spPr>
          <a:xfrm>
            <a:off x="7992916" y="2598222"/>
            <a:ext cx="3494466" cy="2935224"/>
          </a:xfrm>
          <a:prstGeom prst="roundRect">
            <a:avLst>
              <a:gd name="adj" fmla="val 5301"/>
            </a:avLst>
          </a:prstGeom>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pic>
      <p:sp>
        <p:nvSpPr>
          <p:cNvPr id="5" name="Rectángulo 4">
            <a:extLst>
              <a:ext uri="{FF2B5EF4-FFF2-40B4-BE49-F238E27FC236}">
                <a16:creationId xmlns:a16="http://schemas.microsoft.com/office/drawing/2014/main" id="{A5D00052-6FC6-4420-B693-4850B6F2F5BE}"/>
              </a:ext>
            </a:extLst>
          </p:cNvPr>
          <p:cNvSpPr/>
          <p:nvPr/>
        </p:nvSpPr>
        <p:spPr>
          <a:xfrm>
            <a:off x="291547" y="6175512"/>
            <a:ext cx="7951305" cy="310919"/>
          </a:xfrm>
          <a:prstGeom prst="rect">
            <a:avLst/>
          </a:prstGeom>
        </p:spPr>
        <p:txBody>
          <a:bodyPr wrap="square">
            <a:spAutoFit/>
          </a:bodyPr>
          <a:lstStyle/>
          <a:p>
            <a:pPr lvl="0" algn="just">
              <a:lnSpc>
                <a:spcPct val="110000"/>
              </a:lnSpc>
              <a:spcBef>
                <a:spcPct val="30000"/>
              </a:spcBef>
            </a:pPr>
            <a:r>
              <a:rPr lang="es-MX" sz="1400" dirty="0">
                <a:latin typeface="Arial" panose="020B0604020202020204" pitchFamily="34" charset="0"/>
                <a:cs typeface="Arial" panose="020B0604020202020204" pitchFamily="34" charset="0"/>
              </a:rPr>
              <a:t>De Pina Vara, R (2000)</a:t>
            </a:r>
            <a:r>
              <a:rPr lang="es-ES" sz="1400" dirty="0">
                <a:latin typeface="Arial" panose="020B0604020202020204" pitchFamily="34" charset="0"/>
                <a:cs typeface="Arial" panose="020B0604020202020204" pitchFamily="34" charset="0"/>
              </a:rPr>
              <a:t>, Elementos de Derecho Mercantil, Mexicano. Editorial Porrúa, México.</a:t>
            </a:r>
            <a:endParaRPr lang="es-MX"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614807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99BB610-747F-473E-8A6A-80B4B5D7EB82}"/>
              </a:ext>
            </a:extLst>
          </p:cNvPr>
          <p:cNvSpPr>
            <a:spLocks noGrp="1"/>
          </p:cNvSpPr>
          <p:nvPr>
            <p:ph type="title"/>
          </p:nvPr>
        </p:nvSpPr>
        <p:spPr>
          <a:xfrm>
            <a:off x="197540" y="139889"/>
            <a:ext cx="10364451" cy="1210283"/>
          </a:xfrm>
        </p:spPr>
        <p:txBody>
          <a:bodyPr>
            <a:normAutofit fontScale="90000"/>
          </a:bodyPr>
          <a:lstStyle/>
          <a:p>
            <a:pPr algn="just"/>
            <a:r>
              <a:rPr lang="es-MX" cap="none" dirty="0">
                <a:solidFill>
                  <a:schemeClr val="accent2">
                    <a:lumMod val="50000"/>
                  </a:schemeClr>
                </a:solidFill>
                <a:latin typeface="Arial" panose="020B0604020202020204" pitchFamily="34" charset="0"/>
                <a:cs typeface="Arial" panose="020B0604020202020204" pitchFamily="34" charset="0"/>
              </a:rPr>
              <a:t>Conceptos y Constitución de las Sociedades: Anónima, Responsabilidad Limitada y Cooperativa, Estatutos</a:t>
            </a:r>
            <a:endParaRPr lang="es-MX" dirty="0">
              <a:solidFill>
                <a:schemeClr val="accent2">
                  <a:lumMod val="50000"/>
                </a:schemeClr>
              </a:solidFill>
            </a:endParaRPr>
          </a:p>
        </p:txBody>
      </p:sp>
      <p:sp>
        <p:nvSpPr>
          <p:cNvPr id="3" name="Marcador de contenido 2">
            <a:extLst>
              <a:ext uri="{FF2B5EF4-FFF2-40B4-BE49-F238E27FC236}">
                <a16:creationId xmlns:a16="http://schemas.microsoft.com/office/drawing/2014/main" id="{CE47C7EB-735F-4440-B28C-8766560ED1DC}"/>
              </a:ext>
            </a:extLst>
          </p:cNvPr>
          <p:cNvSpPr>
            <a:spLocks noGrp="1"/>
          </p:cNvSpPr>
          <p:nvPr>
            <p:ph sz="quarter" idx="13"/>
          </p:nvPr>
        </p:nvSpPr>
        <p:spPr>
          <a:xfrm>
            <a:off x="397566" y="1868557"/>
            <a:ext cx="9568070" cy="4370926"/>
          </a:xfrm>
        </p:spPr>
        <p:txBody>
          <a:bodyPr>
            <a:normAutofit/>
          </a:bodyPr>
          <a:lstStyle/>
          <a:p>
            <a:pPr algn="just"/>
            <a:r>
              <a:rPr lang="es-MX" cap="none" dirty="0">
                <a:solidFill>
                  <a:schemeClr val="accent2"/>
                </a:solidFill>
                <a:latin typeface="Arial" panose="020B0604020202020204" pitchFamily="34" charset="0"/>
                <a:cs typeface="Arial" panose="020B0604020202020204" pitchFamily="34" charset="0"/>
              </a:rPr>
              <a:t>Requisitos de Constitución de la Sociedad Anónima</a:t>
            </a:r>
          </a:p>
          <a:p>
            <a:pPr marL="0" indent="0" algn="just">
              <a:buNone/>
            </a:pPr>
            <a:r>
              <a:rPr lang="es-MX" cap="none" dirty="0">
                <a:latin typeface="Arial" panose="020B0604020202020204" pitchFamily="34" charset="0"/>
                <a:cs typeface="Arial" panose="020B0604020202020204" pitchFamily="34" charset="0"/>
              </a:rPr>
              <a:t>La Ley General de Sociedades Mercantiles, en su artículo 89°, dispone que para proceder a la constitución de una Sociedad Anónima se requiere: </a:t>
            </a:r>
          </a:p>
          <a:p>
            <a:pPr marL="0" indent="0" algn="just">
              <a:buNone/>
            </a:pPr>
            <a:r>
              <a:rPr lang="es-MX" cap="none" dirty="0">
                <a:latin typeface="Arial" panose="020B0604020202020204" pitchFamily="34" charset="0"/>
                <a:cs typeface="Arial" panose="020B0604020202020204" pitchFamily="34" charset="0"/>
              </a:rPr>
              <a:t>a) Que haya dos socios como mínimo y que cada uno de ellos suscriba por lo menos una acción</a:t>
            </a:r>
          </a:p>
          <a:p>
            <a:pPr marL="0" indent="0" algn="just">
              <a:buNone/>
            </a:pPr>
            <a:r>
              <a:rPr lang="es-MX" cap="none" dirty="0">
                <a:latin typeface="Arial" panose="020B0604020202020204" pitchFamily="34" charset="0"/>
                <a:cs typeface="Arial" panose="020B0604020202020204" pitchFamily="34" charset="0"/>
              </a:rPr>
              <a:t>b) Que el capital social no sea inferior a la suma de cincuenta millones de pesos y que esté íntegramente suscrito: </a:t>
            </a:r>
          </a:p>
          <a:p>
            <a:pPr marL="0" indent="0" algn="just">
              <a:buNone/>
            </a:pPr>
            <a:r>
              <a:rPr lang="es-MX" cap="none" dirty="0">
                <a:latin typeface="Arial" panose="020B0604020202020204" pitchFamily="34" charset="0"/>
                <a:cs typeface="Arial" panose="020B0604020202020204" pitchFamily="34" charset="0"/>
              </a:rPr>
              <a:t>c) Que se exhiba en dinero efectivo, cuando menos el veinte por ciento del valor de cada acción pagadera en numerario</a:t>
            </a:r>
          </a:p>
          <a:p>
            <a:pPr marL="0" indent="0" algn="just">
              <a:buNone/>
            </a:pPr>
            <a:r>
              <a:rPr lang="es-MX" cap="none" dirty="0">
                <a:latin typeface="Arial" panose="020B0604020202020204" pitchFamily="34" charset="0"/>
                <a:cs typeface="Arial" panose="020B0604020202020204" pitchFamily="34" charset="0"/>
              </a:rPr>
              <a:t>d) Que se exhiba íntegramente el valor de cada acción que haya de pagarse, en todo o en parte, con bienes distintos del numerario</a:t>
            </a:r>
            <a:endParaRPr lang="es-MX" cap="none" dirty="0">
              <a:solidFill>
                <a:prstClr val="black"/>
              </a:solidFill>
              <a:latin typeface="Arial" panose="020B0604020202020204" pitchFamily="34" charset="0"/>
              <a:cs typeface="Arial" panose="020B0604020202020204" pitchFamily="34" charset="0"/>
            </a:endParaRPr>
          </a:p>
          <a:p>
            <a:pPr marL="0" lvl="0" indent="0">
              <a:lnSpc>
                <a:spcPct val="110000"/>
              </a:lnSpc>
              <a:spcBef>
                <a:spcPct val="30000"/>
              </a:spcBef>
              <a:buClrTx/>
              <a:buNone/>
            </a:pPr>
            <a:endParaRPr lang="es-MX" sz="1400" cap="none" dirty="0">
              <a:solidFill>
                <a:prstClr val="black"/>
              </a:solidFill>
              <a:latin typeface="Arial" panose="020B0604020202020204" pitchFamily="34" charset="0"/>
              <a:cs typeface="Arial" panose="020B0604020202020204" pitchFamily="34" charset="0"/>
            </a:endParaRPr>
          </a:p>
          <a:p>
            <a:pPr marL="0" indent="0" algn="just">
              <a:buNone/>
            </a:pPr>
            <a:endParaRPr lang="es-MX" cap="none" dirty="0">
              <a:latin typeface="Arial" panose="020B0604020202020204" pitchFamily="34" charset="0"/>
              <a:cs typeface="Arial" panose="020B0604020202020204" pitchFamily="34" charset="0"/>
            </a:endParaRPr>
          </a:p>
        </p:txBody>
      </p:sp>
      <p:sp>
        <p:nvSpPr>
          <p:cNvPr id="6" name="CuadroTexto 5">
            <a:extLst>
              <a:ext uri="{FF2B5EF4-FFF2-40B4-BE49-F238E27FC236}">
                <a16:creationId xmlns:a16="http://schemas.microsoft.com/office/drawing/2014/main" id="{B55B4C3B-D34C-4C36-9665-5AA9370432DE}"/>
              </a:ext>
            </a:extLst>
          </p:cNvPr>
          <p:cNvSpPr txBox="1"/>
          <p:nvPr/>
        </p:nvSpPr>
        <p:spPr>
          <a:xfrm>
            <a:off x="424069" y="6239483"/>
            <a:ext cx="10920417" cy="310919"/>
          </a:xfrm>
          <a:prstGeom prst="rect">
            <a:avLst/>
          </a:prstGeom>
          <a:noFill/>
        </p:spPr>
        <p:txBody>
          <a:bodyPr wrap="square" rtlCol="0">
            <a:spAutoFit/>
          </a:bodyPr>
          <a:lstStyle/>
          <a:p>
            <a:pPr lvl="0">
              <a:lnSpc>
                <a:spcPct val="110000"/>
              </a:lnSpc>
              <a:spcBef>
                <a:spcPct val="30000"/>
              </a:spcBef>
            </a:pPr>
            <a:r>
              <a:rPr lang="es-MX" sz="1400" dirty="0">
                <a:latin typeface="Arial" panose="020B0604020202020204" pitchFamily="34" charset="0"/>
                <a:cs typeface="Arial" panose="020B0604020202020204" pitchFamily="34" charset="0"/>
              </a:rPr>
              <a:t>De Pina Vara, R (2000)</a:t>
            </a:r>
            <a:r>
              <a:rPr lang="es-ES" sz="1400" dirty="0">
                <a:latin typeface="Arial" panose="020B0604020202020204" pitchFamily="34" charset="0"/>
                <a:cs typeface="Arial" panose="020B0604020202020204" pitchFamily="34" charset="0"/>
              </a:rPr>
              <a:t>, Elementos de Derecho Mercantil, Mexicano. Editorial Porrúa, México.</a:t>
            </a:r>
            <a:endParaRPr lang="es-MX"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526716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84000"/>
                <a:shade val="100000"/>
                <a:hueMod val="92000"/>
                <a:satMod val="180000"/>
                <a:lumMod val="114000"/>
              </a:schemeClr>
            </a:gs>
            <a:gs pos="100000">
              <a:schemeClr val="bg2">
                <a:shade val="92000"/>
                <a:satMod val="170000"/>
                <a:lumMod val="96000"/>
              </a:schemeClr>
            </a:gs>
          </a:gsLst>
          <a:lin ang="5400000" scaled="0"/>
        </a:gra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AAEF05F-1233-4211-9538-6301034B7676}"/>
              </a:ext>
            </a:extLst>
          </p:cNvPr>
          <p:cNvSpPr>
            <a:spLocks noGrp="1"/>
          </p:cNvSpPr>
          <p:nvPr>
            <p:ph type="title"/>
          </p:nvPr>
        </p:nvSpPr>
        <p:spPr>
          <a:xfrm>
            <a:off x="185530" y="187459"/>
            <a:ext cx="10364451" cy="1157043"/>
          </a:xfrm>
        </p:spPr>
        <p:txBody>
          <a:bodyPr>
            <a:normAutofit/>
          </a:bodyPr>
          <a:lstStyle/>
          <a:p>
            <a:r>
              <a:rPr lang="es-MX" sz="3200" cap="none" dirty="0">
                <a:solidFill>
                  <a:schemeClr val="accent2">
                    <a:lumMod val="50000"/>
                  </a:schemeClr>
                </a:solidFill>
                <a:latin typeface="Arial" panose="020B0604020202020204" pitchFamily="34" charset="0"/>
                <a:cs typeface="Arial" panose="020B0604020202020204" pitchFamily="34" charset="0"/>
              </a:rPr>
              <a:t>Conceptos y Constitución de las Sociedades: Anónima, Responsabilidad Limitada y Cooperativa, Estatutos</a:t>
            </a:r>
            <a:endParaRPr lang="es-MX" sz="3200" dirty="0">
              <a:solidFill>
                <a:schemeClr val="accent2">
                  <a:lumMod val="50000"/>
                </a:schemeClr>
              </a:solidFill>
            </a:endParaRPr>
          </a:p>
        </p:txBody>
      </p:sp>
      <p:sp>
        <p:nvSpPr>
          <p:cNvPr id="3" name="Marcador de contenido 2">
            <a:extLst>
              <a:ext uri="{FF2B5EF4-FFF2-40B4-BE49-F238E27FC236}">
                <a16:creationId xmlns:a16="http://schemas.microsoft.com/office/drawing/2014/main" id="{642F42AA-239B-4C92-8DB9-EAA97A852E96}"/>
              </a:ext>
            </a:extLst>
          </p:cNvPr>
          <p:cNvSpPr>
            <a:spLocks noGrp="1"/>
          </p:cNvSpPr>
          <p:nvPr>
            <p:ph sz="quarter" idx="13"/>
          </p:nvPr>
        </p:nvSpPr>
        <p:spPr>
          <a:xfrm>
            <a:off x="384939" y="2038250"/>
            <a:ext cx="7076661" cy="3233530"/>
          </a:xfrm>
        </p:spPr>
        <p:txBody>
          <a:bodyPr>
            <a:normAutofit/>
          </a:bodyPr>
          <a:lstStyle/>
          <a:p>
            <a:r>
              <a:rPr lang="es-MX" sz="2000" cap="none" dirty="0">
                <a:solidFill>
                  <a:schemeClr val="accent2"/>
                </a:solidFill>
                <a:latin typeface="Arial" panose="020B0604020202020204" pitchFamily="34" charset="0"/>
                <a:cs typeface="Arial" panose="020B0604020202020204" pitchFamily="34" charset="0"/>
              </a:rPr>
              <a:t>Formas de Constitución de la Sociedad Anónima</a:t>
            </a:r>
          </a:p>
          <a:p>
            <a:pPr marL="0" indent="0" algn="just">
              <a:buNone/>
            </a:pPr>
            <a:r>
              <a:rPr lang="es-MX" sz="2000" cap="none" dirty="0">
                <a:latin typeface="Arial" panose="020B0604020202020204" pitchFamily="34" charset="0"/>
                <a:cs typeface="Arial" panose="020B0604020202020204" pitchFamily="34" charset="0"/>
              </a:rPr>
              <a:t>La Sociedad Anónima puede constituirse en un solo acto (fundación simultánea), mediante la comparecencia ante notario de los socios que otorgan la escritura constitutiva, o en forma sucesiva, esto es, mediante el procedimiento de suscripción pública (art. 90° LGSM).</a:t>
            </a:r>
          </a:p>
          <a:p>
            <a:pPr marL="0" indent="0" algn="just">
              <a:buNone/>
            </a:pPr>
            <a:endParaRPr lang="es-MX" cap="none" dirty="0">
              <a:latin typeface="Arial" panose="020B0604020202020204" pitchFamily="34" charset="0"/>
              <a:cs typeface="Arial" panose="020B0604020202020204" pitchFamily="34" charset="0"/>
            </a:endParaRPr>
          </a:p>
          <a:p>
            <a:pPr marL="0" indent="0" algn="just">
              <a:buNone/>
            </a:pPr>
            <a:endParaRPr lang="es-MX" cap="none" dirty="0">
              <a:latin typeface="Arial" panose="020B0604020202020204" pitchFamily="34" charset="0"/>
              <a:cs typeface="Arial" panose="020B0604020202020204" pitchFamily="34" charset="0"/>
            </a:endParaRPr>
          </a:p>
          <a:p>
            <a:pPr marL="0" indent="0" algn="just">
              <a:buNone/>
            </a:pPr>
            <a:endParaRPr lang="es-MX" cap="none" dirty="0">
              <a:latin typeface="Arial" panose="020B0604020202020204" pitchFamily="34" charset="0"/>
              <a:cs typeface="Arial" panose="020B0604020202020204" pitchFamily="34" charset="0"/>
            </a:endParaRPr>
          </a:p>
        </p:txBody>
      </p:sp>
      <p:pic>
        <p:nvPicPr>
          <p:cNvPr id="4" name="Imagen 3" descr="Imagen que contiene alimentos&#10;&#10;Descripción generada automáticamente">
            <a:extLst>
              <a:ext uri="{FF2B5EF4-FFF2-40B4-BE49-F238E27FC236}">
                <a16:creationId xmlns:a16="http://schemas.microsoft.com/office/drawing/2014/main" id="{E6C4CC76-541C-4540-A415-4F6DAF8CCF93}"/>
              </a:ext>
            </a:extLst>
          </p:cNvPr>
          <p:cNvPicPr>
            <a:picLocks noChangeAspect="1"/>
          </p:cNvPicPr>
          <p:nvPr/>
        </p:nvPicPr>
        <p:blipFill rotWithShape="1">
          <a:blip r:embed="rId2"/>
          <a:srcRect r="-2" b="2043"/>
          <a:stretch/>
        </p:blipFill>
        <p:spPr>
          <a:xfrm>
            <a:off x="8666296" y="1766944"/>
            <a:ext cx="2849843" cy="2935224"/>
          </a:xfrm>
          <a:prstGeom prst="roundRect">
            <a:avLst>
              <a:gd name="adj" fmla="val 5301"/>
            </a:avLst>
          </a:prstGeom>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pic>
      <p:sp>
        <p:nvSpPr>
          <p:cNvPr id="5" name="Rectángulo 4">
            <a:extLst>
              <a:ext uri="{FF2B5EF4-FFF2-40B4-BE49-F238E27FC236}">
                <a16:creationId xmlns:a16="http://schemas.microsoft.com/office/drawing/2014/main" id="{6D8EF7E4-187F-4EED-B6D4-5B67680CEAFB}"/>
              </a:ext>
            </a:extLst>
          </p:cNvPr>
          <p:cNvSpPr/>
          <p:nvPr/>
        </p:nvSpPr>
        <p:spPr>
          <a:xfrm>
            <a:off x="384939" y="6359622"/>
            <a:ext cx="7951305" cy="310919"/>
          </a:xfrm>
          <a:prstGeom prst="rect">
            <a:avLst/>
          </a:prstGeom>
        </p:spPr>
        <p:txBody>
          <a:bodyPr wrap="square">
            <a:spAutoFit/>
          </a:bodyPr>
          <a:lstStyle/>
          <a:p>
            <a:pPr lvl="0" algn="just">
              <a:lnSpc>
                <a:spcPct val="110000"/>
              </a:lnSpc>
              <a:spcBef>
                <a:spcPct val="30000"/>
              </a:spcBef>
            </a:pPr>
            <a:r>
              <a:rPr lang="es-MX" sz="1400" dirty="0">
                <a:latin typeface="Arial" panose="020B0604020202020204" pitchFamily="34" charset="0"/>
                <a:cs typeface="Arial" panose="020B0604020202020204" pitchFamily="34" charset="0"/>
              </a:rPr>
              <a:t>De Pina Vara, R (2000)</a:t>
            </a:r>
            <a:r>
              <a:rPr lang="es-ES" sz="1400" dirty="0">
                <a:latin typeface="Arial" panose="020B0604020202020204" pitchFamily="34" charset="0"/>
                <a:cs typeface="Arial" panose="020B0604020202020204" pitchFamily="34" charset="0"/>
              </a:rPr>
              <a:t>, Elementos de Derecho Mercantil, Mexicano. Editorial Porrúa, México.</a:t>
            </a:r>
            <a:endParaRPr lang="es-MX"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74994752"/>
      </p:ext>
    </p:extLst>
  </p:cSld>
  <p:clrMapOvr>
    <a:masterClrMapping/>
  </p:clrMapOvr>
</p:sld>
</file>

<file path=ppt/theme/theme1.xml><?xml version="1.0" encoding="utf-8"?>
<a:theme xmlns:a="http://schemas.openxmlformats.org/drawingml/2006/main" name="Faceta">
  <a:themeElements>
    <a:clrScheme name="Faceta">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a">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a">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
  <TotalTime>474</TotalTime>
  <Words>4436</Words>
  <Application>Microsoft Office PowerPoint</Application>
  <PresentationFormat>Panorámica</PresentationFormat>
  <Paragraphs>262</Paragraphs>
  <Slides>35</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35</vt:i4>
      </vt:variant>
    </vt:vector>
  </HeadingPairs>
  <TitlesOfParts>
    <vt:vector size="40" baseType="lpstr">
      <vt:lpstr>Arial</vt:lpstr>
      <vt:lpstr>Century Gothic</vt:lpstr>
      <vt:lpstr>Trebuchet MS</vt:lpstr>
      <vt:lpstr>Wingdings 3</vt:lpstr>
      <vt:lpstr>Faceta</vt:lpstr>
      <vt:lpstr>Presentación de PowerPoint</vt:lpstr>
      <vt:lpstr>Unidad de Aprendizaje: Sociedades Mercantiles</vt:lpstr>
      <vt:lpstr>Justificación</vt:lpstr>
      <vt:lpstr>Propósito de la UA</vt:lpstr>
      <vt:lpstr>Objetivo:</vt:lpstr>
      <vt:lpstr>Guion Explicativo e Índice</vt:lpstr>
      <vt:lpstr>Conceptos y Constitución de las Sociedades: Anónima, Responsabilidad Limitada y Cooperativa, Estatutos</vt:lpstr>
      <vt:lpstr>Conceptos y Constitución de las Sociedades: Anónima, Responsabilidad Limitada y Cooperativa, Estatutos</vt:lpstr>
      <vt:lpstr>Conceptos y Constitución de las Sociedades: Anónima, Responsabilidad Limitada y Cooperativa, Estatutos</vt:lpstr>
      <vt:lpstr>Conceptos y Constitución de las Sociedades: Anónima, Responsabilidad Limitada y Cooperativa, Estatutos</vt:lpstr>
      <vt:lpstr>Conceptos y Constitución de las Sociedades: Anónima, Responsabilidad Limitada y Cooperativa, Estatutos</vt:lpstr>
      <vt:lpstr>Conceptos y Constitución de las Sociedades: Anónima, Responsabilidad Limitada y Cooperativa, Estatutos</vt:lpstr>
      <vt:lpstr>Conceptos y Constitución de las Sociedades: Anónima, Responsabilidad Limitada y Cooperativa, Estatutos</vt:lpstr>
      <vt:lpstr>Conceptos y Constitución de las Sociedades: Anónima, Responsabilidad Limitada y Cooperativa, Estatutos</vt:lpstr>
      <vt:lpstr>La Sociedad Anónima de Acciones Simplificadas, la Sociedad Anónima por Suscripción Publica</vt:lpstr>
      <vt:lpstr>La Sociedad Anónima de Acciones Simplificadas, la Sociedad Anónima por Suscripción Publica</vt:lpstr>
      <vt:lpstr>La Sociedad Anónima de Acciones Simplificadas, la Sociedad Anónima por Suscripción Publica</vt:lpstr>
      <vt:lpstr>La Sociedad Anónima de Acciones Simplificadas, la Sociedad Anónima por Suscripción Publica</vt:lpstr>
      <vt:lpstr>La Sociedad Anónima de Acciones Simplificadas, la Sociedad Anónima por Suscripción Publica</vt:lpstr>
      <vt:lpstr>La Estructura de su Organización de las Sociedades: Anónima, Responsabilidad Limitada y Cooperativa. Cuerpos Colegiados e Integración de las Asambleas Ordinarias y Extraordinarias</vt:lpstr>
      <vt:lpstr>La Estructura de su Organización de las Sociedades: Anónima, Responsabilidad Limitada y Cooperativa. Cuerpos Colegiados e Integración de las Asambleas Ordinarias y Extraordinarias</vt:lpstr>
      <vt:lpstr>La Estructura de su Organización de las Sociedades: Anónima, Responsabilidad Limitada y Cooperativa. Cuerpos Colegiados e Integración de las Asambleas Ordinarias y Extraordinarias</vt:lpstr>
      <vt:lpstr>La Estructura de su Organización de las Sociedades: Anónima, Responsabilidad Limitada y Cooperativa. Cuerpos Colegiados e Integración de las Asambleas Ordinarias y Extraordinarias</vt:lpstr>
      <vt:lpstr>La Estructura de su Organización de las Sociedades: Anónima, Responsabilidad Limitada y Cooperativa. Cuerpos Colegiados e Integración de las Asambleas Ordinarias y Extraordinarias</vt:lpstr>
      <vt:lpstr>Requisitos que se llevan para una Disolución,  Liquidación, Fusión, Escisión y Transformación</vt:lpstr>
      <vt:lpstr>Requisitos que se llevan para una Disolución,  Liquidación, Fusión, Escisión y Transformación</vt:lpstr>
      <vt:lpstr>Requisitos que se llevan para una Disolución,  Liquidación, Fusión, Escisión y Transformación</vt:lpstr>
      <vt:lpstr>Requisitos que se llevan para una Disolución,  Liquidación, Fusión, Escisión y Transformación</vt:lpstr>
      <vt:lpstr>Requisitos que se llevan para una Disolución,  Liquidación, Fusión, Escisión y Transformación</vt:lpstr>
      <vt:lpstr>Requisitos que se llevan para una Disolución,  Liquidación, Fusión, Escisión y Transformación</vt:lpstr>
      <vt:lpstr>El Concurso Mercantil</vt:lpstr>
      <vt:lpstr>Presentación de PowerPoint</vt:lpstr>
      <vt:lpstr>Presentación de PowerPoint</vt:lpstr>
      <vt:lpstr>Presentación de PowerPoint</vt:lpstr>
      <vt:lpstr>Bibliografía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diego de jesus patiño gomez</dc:creator>
  <cp:lastModifiedBy>LENOVO</cp:lastModifiedBy>
  <cp:revision>84</cp:revision>
  <dcterms:created xsi:type="dcterms:W3CDTF">2019-09-25T19:04:20Z</dcterms:created>
  <dcterms:modified xsi:type="dcterms:W3CDTF">2019-09-30T23:47:19Z</dcterms:modified>
</cp:coreProperties>
</file>