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1"/>
  </p:notesMasterIdLst>
  <p:sldIdLst>
    <p:sldId id="302" r:id="rId3"/>
    <p:sldId id="293" r:id="rId4"/>
    <p:sldId id="297" r:id="rId5"/>
    <p:sldId id="300" r:id="rId6"/>
    <p:sldId id="298" r:id="rId7"/>
    <p:sldId id="257" r:id="rId8"/>
    <p:sldId id="299" r:id="rId9"/>
    <p:sldId id="304" r:id="rId10"/>
    <p:sldId id="261" r:id="rId11"/>
    <p:sldId id="262" r:id="rId12"/>
    <p:sldId id="295" r:id="rId13"/>
    <p:sldId id="292" r:id="rId14"/>
    <p:sldId id="305" r:id="rId15"/>
    <p:sldId id="284" r:id="rId16"/>
    <p:sldId id="296" r:id="rId17"/>
    <p:sldId id="258" r:id="rId18"/>
    <p:sldId id="275" r:id="rId19"/>
    <p:sldId id="272" r:id="rId20"/>
    <p:sldId id="278" r:id="rId21"/>
    <p:sldId id="259" r:id="rId22"/>
    <p:sldId id="260" r:id="rId23"/>
    <p:sldId id="291" r:id="rId24"/>
    <p:sldId id="265" r:id="rId25"/>
    <p:sldId id="306" r:id="rId26"/>
    <p:sldId id="307" r:id="rId27"/>
    <p:sldId id="266" r:id="rId28"/>
    <p:sldId id="268" r:id="rId29"/>
    <p:sldId id="267" r:id="rId30"/>
    <p:sldId id="308" r:id="rId31"/>
    <p:sldId id="277" r:id="rId32"/>
    <p:sldId id="271" r:id="rId33"/>
    <p:sldId id="270" r:id="rId34"/>
    <p:sldId id="273" r:id="rId35"/>
    <p:sldId id="274" r:id="rId36"/>
    <p:sldId id="279" r:id="rId37"/>
    <p:sldId id="303" r:id="rId38"/>
    <p:sldId id="286" r:id="rId39"/>
    <p:sldId id="290"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282" y="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B5D89C-1988-447D-B547-6DCF256A421D}" type="doc">
      <dgm:prSet loTypeId="urn:microsoft.com/office/officeart/2005/8/layout/process3" loCatId="process" qsTypeId="urn:microsoft.com/office/officeart/2005/8/quickstyle/simple2" qsCatId="simple" csTypeId="urn:microsoft.com/office/officeart/2005/8/colors/accent1_2" csCatId="accent1" phldr="1"/>
      <dgm:spPr/>
      <dgm:t>
        <a:bodyPr/>
        <a:lstStyle/>
        <a:p>
          <a:endParaRPr lang="es-MX"/>
        </a:p>
      </dgm:t>
    </dgm:pt>
    <dgm:pt modelId="{0DDA3353-110A-418F-8297-8E609E0343B0}">
      <dgm:prSet phldrT="[Texto]" custT="1"/>
      <dgm:spPr>
        <a:solidFill>
          <a:schemeClr val="accent3">
            <a:lumMod val="75000"/>
          </a:schemeClr>
        </a:solidFill>
      </dgm:spPr>
      <dgm:t>
        <a:bodyPr/>
        <a:lstStyle/>
        <a:p>
          <a:r>
            <a:rPr lang="es-ES_tradnl" sz="1000" b="1" dirty="0" smtClean="0"/>
            <a:t>RECURSOS GENETICOS </a:t>
          </a:r>
          <a:endParaRPr lang="es-MX" sz="1000" b="1" dirty="0"/>
        </a:p>
      </dgm:t>
    </dgm:pt>
    <dgm:pt modelId="{0FC13F19-FAC2-4CBE-A00F-2BF2AB97DFD0}" type="parTrans" cxnId="{D0674DBC-C7F8-47DC-A87D-56172CDF667C}">
      <dgm:prSet/>
      <dgm:spPr/>
      <dgm:t>
        <a:bodyPr/>
        <a:lstStyle/>
        <a:p>
          <a:endParaRPr lang="es-MX"/>
        </a:p>
      </dgm:t>
    </dgm:pt>
    <dgm:pt modelId="{6B99C88D-CA1F-4CC0-9D43-70556F58E7CF}" type="sibTrans" cxnId="{D0674DBC-C7F8-47DC-A87D-56172CDF667C}">
      <dgm:prSet/>
      <dgm:spPr>
        <a:solidFill>
          <a:schemeClr val="accent3">
            <a:lumMod val="75000"/>
          </a:schemeClr>
        </a:solidFill>
      </dgm:spPr>
      <dgm:t>
        <a:bodyPr/>
        <a:lstStyle/>
        <a:p>
          <a:endParaRPr lang="es-MX"/>
        </a:p>
      </dgm:t>
    </dgm:pt>
    <dgm:pt modelId="{DCAADE72-96F6-4AE8-8B39-61647983C57E}">
      <dgm:prSet phldrT="[Texto]" custT="1"/>
      <dgm:spPr>
        <a:solidFill>
          <a:schemeClr val="accent3">
            <a:lumMod val="75000"/>
          </a:schemeClr>
        </a:solidFill>
      </dgm:spPr>
      <dgm:t>
        <a:bodyPr/>
        <a:lstStyle/>
        <a:p>
          <a:r>
            <a:rPr lang="es-ES_tradnl" sz="1000" b="1" dirty="0" smtClean="0"/>
            <a:t>MEJORAMIENTO GENETICO</a:t>
          </a:r>
          <a:endParaRPr lang="es-MX" sz="1000" b="1" dirty="0"/>
        </a:p>
      </dgm:t>
    </dgm:pt>
    <dgm:pt modelId="{60878DFE-7AAC-4368-A92C-C4A36C18F0C1}" type="parTrans" cxnId="{0F27DA5E-DA58-4D26-A881-5AAD66BFD7C8}">
      <dgm:prSet/>
      <dgm:spPr/>
      <dgm:t>
        <a:bodyPr/>
        <a:lstStyle/>
        <a:p>
          <a:endParaRPr lang="es-MX"/>
        </a:p>
      </dgm:t>
    </dgm:pt>
    <dgm:pt modelId="{E3D9C7DA-0088-4C8D-883A-460300B9E857}" type="sibTrans" cxnId="{0F27DA5E-DA58-4D26-A881-5AAD66BFD7C8}">
      <dgm:prSet/>
      <dgm:spPr>
        <a:solidFill>
          <a:schemeClr val="accent3">
            <a:lumMod val="75000"/>
          </a:schemeClr>
        </a:solidFill>
      </dgm:spPr>
      <dgm:t>
        <a:bodyPr/>
        <a:lstStyle/>
        <a:p>
          <a:endParaRPr lang="es-MX"/>
        </a:p>
      </dgm:t>
    </dgm:pt>
    <dgm:pt modelId="{45F2B796-B451-48DC-9E36-F5E65A446E8C}">
      <dgm:prSet phldrT="[Texto]"/>
      <dgm:spPr>
        <a:solidFill>
          <a:schemeClr val="accent3">
            <a:lumMod val="75000"/>
          </a:schemeClr>
        </a:solidFill>
      </dgm:spPr>
      <dgm:t>
        <a:bodyPr/>
        <a:lstStyle/>
        <a:p>
          <a:r>
            <a:rPr lang="es-ES_tradnl" b="1" dirty="0" smtClean="0"/>
            <a:t>VARIEDADES MEJORADAS</a:t>
          </a:r>
          <a:endParaRPr lang="es-MX" b="1" dirty="0"/>
        </a:p>
      </dgm:t>
    </dgm:pt>
    <dgm:pt modelId="{25B5E4F7-60B7-4990-85CA-31F0B8A95723}" type="parTrans" cxnId="{1CD18C8E-1979-4B54-B5B9-799B8A30B286}">
      <dgm:prSet/>
      <dgm:spPr/>
      <dgm:t>
        <a:bodyPr/>
        <a:lstStyle/>
        <a:p>
          <a:endParaRPr lang="es-MX"/>
        </a:p>
      </dgm:t>
    </dgm:pt>
    <dgm:pt modelId="{2439A86A-F3F9-44D1-AD35-CDA23E84F3B9}" type="sibTrans" cxnId="{1CD18C8E-1979-4B54-B5B9-799B8A30B286}">
      <dgm:prSet/>
      <dgm:spPr>
        <a:solidFill>
          <a:schemeClr val="accent3">
            <a:lumMod val="75000"/>
          </a:schemeClr>
        </a:solidFill>
      </dgm:spPr>
      <dgm:t>
        <a:bodyPr/>
        <a:lstStyle/>
        <a:p>
          <a:endParaRPr lang="es-MX"/>
        </a:p>
      </dgm:t>
    </dgm:pt>
    <dgm:pt modelId="{2BD7EEC3-25D6-42C5-A13A-1B56C22FB1AF}">
      <dgm:prSet phldrT="[Texto]"/>
      <dgm:spPr>
        <a:solidFill>
          <a:schemeClr val="accent3">
            <a:lumMod val="75000"/>
          </a:schemeClr>
        </a:solidFill>
      </dgm:spPr>
      <dgm:t>
        <a:bodyPr/>
        <a:lstStyle/>
        <a:p>
          <a:r>
            <a:rPr lang="es-ES_tradnl" b="1" dirty="0" smtClean="0"/>
            <a:t>PRODUCCION DE SEMILLA</a:t>
          </a:r>
          <a:endParaRPr lang="es-MX" b="1" dirty="0"/>
        </a:p>
      </dgm:t>
    </dgm:pt>
    <dgm:pt modelId="{4CCA4E54-96F8-4808-8558-8ABE2F96B6AC}" type="parTrans" cxnId="{08D99E8B-1619-47B6-B8D8-C5BC389DD650}">
      <dgm:prSet/>
      <dgm:spPr/>
      <dgm:t>
        <a:bodyPr/>
        <a:lstStyle/>
        <a:p>
          <a:endParaRPr lang="es-MX"/>
        </a:p>
      </dgm:t>
    </dgm:pt>
    <dgm:pt modelId="{4D2ECEBA-CD2E-4C06-8D3C-14107E8FB4D5}" type="sibTrans" cxnId="{08D99E8B-1619-47B6-B8D8-C5BC389DD650}">
      <dgm:prSet/>
      <dgm:spPr>
        <a:solidFill>
          <a:schemeClr val="accent3">
            <a:lumMod val="75000"/>
          </a:schemeClr>
        </a:solidFill>
      </dgm:spPr>
      <dgm:t>
        <a:bodyPr/>
        <a:lstStyle/>
        <a:p>
          <a:endParaRPr lang="es-MX"/>
        </a:p>
      </dgm:t>
    </dgm:pt>
    <dgm:pt modelId="{37B78D92-AEED-4878-A64B-0BB3DD595BC1}">
      <dgm:prSet/>
      <dgm:spPr>
        <a:ln>
          <a:solidFill>
            <a:schemeClr val="accent3">
              <a:lumMod val="50000"/>
            </a:schemeClr>
          </a:solidFill>
        </a:ln>
      </dgm:spPr>
      <dgm:t>
        <a:bodyPr/>
        <a:lstStyle/>
        <a:p>
          <a:endParaRPr lang="es-MX" dirty="0"/>
        </a:p>
      </dgm:t>
    </dgm:pt>
    <dgm:pt modelId="{97CC72B7-EA9F-4148-BFD4-ABABDA639170}" type="parTrans" cxnId="{1081F0FA-D552-4552-8ADC-AFB32D6E3BEC}">
      <dgm:prSet/>
      <dgm:spPr/>
      <dgm:t>
        <a:bodyPr/>
        <a:lstStyle/>
        <a:p>
          <a:endParaRPr lang="es-MX"/>
        </a:p>
      </dgm:t>
    </dgm:pt>
    <dgm:pt modelId="{B2649EC6-58A5-450B-BC52-00373708BE29}" type="sibTrans" cxnId="{1081F0FA-D552-4552-8ADC-AFB32D6E3BEC}">
      <dgm:prSet/>
      <dgm:spPr/>
      <dgm:t>
        <a:bodyPr/>
        <a:lstStyle/>
        <a:p>
          <a:endParaRPr lang="es-MX"/>
        </a:p>
      </dgm:t>
    </dgm:pt>
    <dgm:pt modelId="{DCADD05C-FE8D-4EE6-A792-180B400E8A21}">
      <dgm:prSet phldrT="[Texto]" custT="1"/>
      <dgm:spPr>
        <a:solidFill>
          <a:schemeClr val="accent3">
            <a:lumMod val="75000"/>
          </a:schemeClr>
        </a:solidFill>
      </dgm:spPr>
      <dgm:t>
        <a:bodyPr/>
        <a:lstStyle/>
        <a:p>
          <a:r>
            <a:rPr lang="es-ES_tradnl" sz="1000" b="1" dirty="0" smtClean="0"/>
            <a:t>COMERCIALIZACION</a:t>
          </a:r>
          <a:endParaRPr lang="es-MX" sz="1000" b="1" dirty="0"/>
        </a:p>
      </dgm:t>
    </dgm:pt>
    <dgm:pt modelId="{05CD1D39-198D-4ECE-ABA5-D937763EFDC2}" type="parTrans" cxnId="{BACBD9CA-EEB1-47E0-B854-A54A6E1B9C79}">
      <dgm:prSet/>
      <dgm:spPr/>
      <dgm:t>
        <a:bodyPr/>
        <a:lstStyle/>
        <a:p>
          <a:endParaRPr lang="es-MX"/>
        </a:p>
      </dgm:t>
    </dgm:pt>
    <dgm:pt modelId="{D56A41B0-E3CB-4BA2-A613-DEC793BFA4A6}" type="sibTrans" cxnId="{BACBD9CA-EEB1-47E0-B854-A54A6E1B9C79}">
      <dgm:prSet/>
      <dgm:spPr/>
      <dgm:t>
        <a:bodyPr/>
        <a:lstStyle/>
        <a:p>
          <a:endParaRPr lang="es-MX"/>
        </a:p>
      </dgm:t>
    </dgm:pt>
    <dgm:pt modelId="{74806628-F021-4AF0-9AA0-C1FFFA3F1965}" type="pres">
      <dgm:prSet presAssocID="{16B5D89C-1988-447D-B547-6DCF256A421D}" presName="linearFlow" presStyleCnt="0">
        <dgm:presLayoutVars>
          <dgm:dir/>
          <dgm:animLvl val="lvl"/>
          <dgm:resizeHandles val="exact"/>
        </dgm:presLayoutVars>
      </dgm:prSet>
      <dgm:spPr/>
      <dgm:t>
        <a:bodyPr/>
        <a:lstStyle/>
        <a:p>
          <a:endParaRPr lang="es-MX"/>
        </a:p>
      </dgm:t>
    </dgm:pt>
    <dgm:pt modelId="{872599F2-E155-49C7-9EBC-BB1720712F05}" type="pres">
      <dgm:prSet presAssocID="{0DDA3353-110A-418F-8297-8E609E0343B0}" presName="composite" presStyleCnt="0"/>
      <dgm:spPr/>
    </dgm:pt>
    <dgm:pt modelId="{0E56C28A-9F36-455C-86E4-2DF157D1972C}" type="pres">
      <dgm:prSet presAssocID="{0DDA3353-110A-418F-8297-8E609E0343B0}" presName="parTx" presStyleLbl="node1" presStyleIdx="0" presStyleCnt="5">
        <dgm:presLayoutVars>
          <dgm:chMax val="0"/>
          <dgm:chPref val="0"/>
          <dgm:bulletEnabled val="1"/>
        </dgm:presLayoutVars>
      </dgm:prSet>
      <dgm:spPr/>
      <dgm:t>
        <a:bodyPr/>
        <a:lstStyle/>
        <a:p>
          <a:endParaRPr lang="es-MX"/>
        </a:p>
      </dgm:t>
    </dgm:pt>
    <dgm:pt modelId="{49B83587-9B48-4650-96F6-9ECD02DFD717}" type="pres">
      <dgm:prSet presAssocID="{0DDA3353-110A-418F-8297-8E609E0343B0}" presName="parSh" presStyleLbl="node1" presStyleIdx="0" presStyleCnt="5" custScaleX="101629" custLinFactNeighborX="9904" custLinFactNeighborY="-4819"/>
      <dgm:spPr/>
      <dgm:t>
        <a:bodyPr/>
        <a:lstStyle/>
        <a:p>
          <a:endParaRPr lang="es-MX"/>
        </a:p>
      </dgm:t>
    </dgm:pt>
    <dgm:pt modelId="{04490099-3DAE-4293-BC18-26620E53DBF2}" type="pres">
      <dgm:prSet presAssocID="{0DDA3353-110A-418F-8297-8E609E0343B0}" presName="desTx" presStyleLbl="fgAcc1" presStyleIdx="0" presStyleCnt="5" custLinFactNeighborX="8218" custLinFactNeighborY="-2493">
        <dgm:presLayoutVars>
          <dgm:bulletEnabled val="1"/>
        </dgm:presLayoutVars>
      </dgm:prSet>
      <dgm:spPr>
        <a:ln>
          <a:solidFill>
            <a:schemeClr val="accent3">
              <a:lumMod val="50000"/>
            </a:schemeClr>
          </a:solidFill>
        </a:ln>
      </dgm:spPr>
      <dgm:t>
        <a:bodyPr/>
        <a:lstStyle/>
        <a:p>
          <a:endParaRPr lang="es-MX"/>
        </a:p>
      </dgm:t>
    </dgm:pt>
    <dgm:pt modelId="{D096EFA9-CC0F-4D2C-8F42-B23691CEAF84}" type="pres">
      <dgm:prSet presAssocID="{6B99C88D-CA1F-4CC0-9D43-70556F58E7CF}" presName="sibTrans" presStyleLbl="sibTrans2D1" presStyleIdx="0" presStyleCnt="4"/>
      <dgm:spPr/>
      <dgm:t>
        <a:bodyPr/>
        <a:lstStyle/>
        <a:p>
          <a:endParaRPr lang="es-MX"/>
        </a:p>
      </dgm:t>
    </dgm:pt>
    <dgm:pt modelId="{6F9EE5BC-2528-450A-8F11-4E7B232941C2}" type="pres">
      <dgm:prSet presAssocID="{6B99C88D-CA1F-4CC0-9D43-70556F58E7CF}" presName="connTx" presStyleLbl="sibTrans2D1" presStyleIdx="0" presStyleCnt="4"/>
      <dgm:spPr/>
      <dgm:t>
        <a:bodyPr/>
        <a:lstStyle/>
        <a:p>
          <a:endParaRPr lang="es-MX"/>
        </a:p>
      </dgm:t>
    </dgm:pt>
    <dgm:pt modelId="{ACE73EF5-D451-4524-9250-BF58D54C7ECB}" type="pres">
      <dgm:prSet presAssocID="{DCAADE72-96F6-4AE8-8B39-61647983C57E}" presName="composite" presStyleCnt="0"/>
      <dgm:spPr/>
    </dgm:pt>
    <dgm:pt modelId="{0F1B5A48-21D8-4BA5-BEAA-EE71DA08504E}" type="pres">
      <dgm:prSet presAssocID="{DCAADE72-96F6-4AE8-8B39-61647983C57E}" presName="parTx" presStyleLbl="node1" presStyleIdx="0" presStyleCnt="5">
        <dgm:presLayoutVars>
          <dgm:chMax val="0"/>
          <dgm:chPref val="0"/>
          <dgm:bulletEnabled val="1"/>
        </dgm:presLayoutVars>
      </dgm:prSet>
      <dgm:spPr/>
      <dgm:t>
        <a:bodyPr/>
        <a:lstStyle/>
        <a:p>
          <a:endParaRPr lang="es-MX"/>
        </a:p>
      </dgm:t>
    </dgm:pt>
    <dgm:pt modelId="{E6BB7B15-5429-4015-BC57-2D71B41B0DBA}" type="pres">
      <dgm:prSet presAssocID="{DCAADE72-96F6-4AE8-8B39-61647983C57E}" presName="parSh" presStyleLbl="node1" presStyleIdx="1" presStyleCnt="5" custScaleX="127184"/>
      <dgm:spPr/>
      <dgm:t>
        <a:bodyPr/>
        <a:lstStyle/>
        <a:p>
          <a:endParaRPr lang="es-MX"/>
        </a:p>
      </dgm:t>
    </dgm:pt>
    <dgm:pt modelId="{BCC26221-62FB-4327-9F1F-FBD5CFF58F05}" type="pres">
      <dgm:prSet presAssocID="{DCAADE72-96F6-4AE8-8B39-61647983C57E}" presName="desTx" presStyleLbl="fgAcc1" presStyleIdx="1" presStyleCnt="5" custLinFactNeighborX="9074" custLinFactNeighborY="5235">
        <dgm:presLayoutVars>
          <dgm:bulletEnabled val="1"/>
        </dgm:presLayoutVars>
      </dgm:prSet>
      <dgm:spPr/>
    </dgm:pt>
    <dgm:pt modelId="{223D296E-BB98-4101-BE41-EFB38A383D2B}" type="pres">
      <dgm:prSet presAssocID="{E3D9C7DA-0088-4C8D-883A-460300B9E857}" presName="sibTrans" presStyleLbl="sibTrans2D1" presStyleIdx="1" presStyleCnt="4"/>
      <dgm:spPr/>
      <dgm:t>
        <a:bodyPr/>
        <a:lstStyle/>
        <a:p>
          <a:endParaRPr lang="es-MX"/>
        </a:p>
      </dgm:t>
    </dgm:pt>
    <dgm:pt modelId="{0B375A91-0DAF-4DC5-A925-77E971B40E03}" type="pres">
      <dgm:prSet presAssocID="{E3D9C7DA-0088-4C8D-883A-460300B9E857}" presName="connTx" presStyleLbl="sibTrans2D1" presStyleIdx="1" presStyleCnt="4"/>
      <dgm:spPr/>
      <dgm:t>
        <a:bodyPr/>
        <a:lstStyle/>
        <a:p>
          <a:endParaRPr lang="es-MX"/>
        </a:p>
      </dgm:t>
    </dgm:pt>
    <dgm:pt modelId="{804FA9D2-A188-4911-BEB5-61DB2D743CE7}" type="pres">
      <dgm:prSet presAssocID="{45F2B796-B451-48DC-9E36-F5E65A446E8C}" presName="composite" presStyleCnt="0"/>
      <dgm:spPr/>
    </dgm:pt>
    <dgm:pt modelId="{75A28806-5386-47DF-8DFB-BC7F2CB43BEC}" type="pres">
      <dgm:prSet presAssocID="{45F2B796-B451-48DC-9E36-F5E65A446E8C}" presName="parTx" presStyleLbl="node1" presStyleIdx="1" presStyleCnt="5">
        <dgm:presLayoutVars>
          <dgm:chMax val="0"/>
          <dgm:chPref val="0"/>
          <dgm:bulletEnabled val="1"/>
        </dgm:presLayoutVars>
      </dgm:prSet>
      <dgm:spPr/>
      <dgm:t>
        <a:bodyPr/>
        <a:lstStyle/>
        <a:p>
          <a:endParaRPr lang="es-MX"/>
        </a:p>
      </dgm:t>
    </dgm:pt>
    <dgm:pt modelId="{ADEEB652-FE0C-4D11-AC83-6E3FBCA24966}" type="pres">
      <dgm:prSet presAssocID="{45F2B796-B451-48DC-9E36-F5E65A446E8C}" presName="parSh" presStyleLbl="node1" presStyleIdx="2" presStyleCnt="5"/>
      <dgm:spPr/>
      <dgm:t>
        <a:bodyPr/>
        <a:lstStyle/>
        <a:p>
          <a:endParaRPr lang="es-MX"/>
        </a:p>
      </dgm:t>
    </dgm:pt>
    <dgm:pt modelId="{E709F402-A015-4AB8-9046-3FD1535181E7}" type="pres">
      <dgm:prSet presAssocID="{45F2B796-B451-48DC-9E36-F5E65A446E8C}" presName="desTx" presStyleLbl="fgAcc1" presStyleIdx="2" presStyleCnt="5">
        <dgm:presLayoutVars>
          <dgm:bulletEnabled val="1"/>
        </dgm:presLayoutVars>
      </dgm:prSet>
      <dgm:spPr>
        <a:ln>
          <a:solidFill>
            <a:schemeClr val="accent3">
              <a:lumMod val="50000"/>
            </a:schemeClr>
          </a:solidFill>
        </a:ln>
      </dgm:spPr>
      <dgm:t>
        <a:bodyPr/>
        <a:lstStyle/>
        <a:p>
          <a:endParaRPr lang="es-MX"/>
        </a:p>
      </dgm:t>
    </dgm:pt>
    <dgm:pt modelId="{7A4DE307-B4A2-484E-A376-253ED404E12B}" type="pres">
      <dgm:prSet presAssocID="{2439A86A-F3F9-44D1-AD35-CDA23E84F3B9}" presName="sibTrans" presStyleLbl="sibTrans2D1" presStyleIdx="2" presStyleCnt="4"/>
      <dgm:spPr/>
      <dgm:t>
        <a:bodyPr/>
        <a:lstStyle/>
        <a:p>
          <a:endParaRPr lang="es-MX"/>
        </a:p>
      </dgm:t>
    </dgm:pt>
    <dgm:pt modelId="{83D00131-4C74-42C4-84DB-5A5E0742EC39}" type="pres">
      <dgm:prSet presAssocID="{2439A86A-F3F9-44D1-AD35-CDA23E84F3B9}" presName="connTx" presStyleLbl="sibTrans2D1" presStyleIdx="2" presStyleCnt="4"/>
      <dgm:spPr/>
      <dgm:t>
        <a:bodyPr/>
        <a:lstStyle/>
        <a:p>
          <a:endParaRPr lang="es-MX"/>
        </a:p>
      </dgm:t>
    </dgm:pt>
    <dgm:pt modelId="{C488E996-966B-4E19-8287-24C586CC85B6}" type="pres">
      <dgm:prSet presAssocID="{2BD7EEC3-25D6-42C5-A13A-1B56C22FB1AF}" presName="composite" presStyleCnt="0"/>
      <dgm:spPr/>
    </dgm:pt>
    <dgm:pt modelId="{9DA09B7D-6664-4D36-A5F4-FB8B8E86A181}" type="pres">
      <dgm:prSet presAssocID="{2BD7EEC3-25D6-42C5-A13A-1B56C22FB1AF}" presName="parTx" presStyleLbl="node1" presStyleIdx="2" presStyleCnt="5">
        <dgm:presLayoutVars>
          <dgm:chMax val="0"/>
          <dgm:chPref val="0"/>
          <dgm:bulletEnabled val="1"/>
        </dgm:presLayoutVars>
      </dgm:prSet>
      <dgm:spPr/>
      <dgm:t>
        <a:bodyPr/>
        <a:lstStyle/>
        <a:p>
          <a:endParaRPr lang="es-MX"/>
        </a:p>
      </dgm:t>
    </dgm:pt>
    <dgm:pt modelId="{47570500-6369-46EE-819F-6165DF4C8151}" type="pres">
      <dgm:prSet presAssocID="{2BD7EEC3-25D6-42C5-A13A-1B56C22FB1AF}" presName="parSh" presStyleLbl="node1" presStyleIdx="3" presStyleCnt="5"/>
      <dgm:spPr/>
      <dgm:t>
        <a:bodyPr/>
        <a:lstStyle/>
        <a:p>
          <a:endParaRPr lang="es-MX"/>
        </a:p>
      </dgm:t>
    </dgm:pt>
    <dgm:pt modelId="{1618DEC2-8828-4FE9-8AC9-94A66D296D4A}" type="pres">
      <dgm:prSet presAssocID="{2BD7EEC3-25D6-42C5-A13A-1B56C22FB1AF}" presName="desTx" presStyleLbl="fgAcc1" presStyleIdx="3" presStyleCnt="5" custLinFactNeighborX="-4490" custLinFactNeighborY="-3718">
        <dgm:presLayoutVars>
          <dgm:bulletEnabled val="1"/>
        </dgm:presLayoutVars>
      </dgm:prSet>
      <dgm:spPr>
        <a:ln>
          <a:solidFill>
            <a:schemeClr val="accent3">
              <a:lumMod val="50000"/>
            </a:schemeClr>
          </a:solidFill>
        </a:ln>
      </dgm:spPr>
      <dgm:t>
        <a:bodyPr/>
        <a:lstStyle/>
        <a:p>
          <a:endParaRPr lang="es-MX"/>
        </a:p>
      </dgm:t>
    </dgm:pt>
    <dgm:pt modelId="{6E827E11-8ECF-47FD-B2AB-20D5E717E980}" type="pres">
      <dgm:prSet presAssocID="{4D2ECEBA-CD2E-4C06-8D3C-14107E8FB4D5}" presName="sibTrans" presStyleLbl="sibTrans2D1" presStyleIdx="3" presStyleCnt="4" custLinFactNeighborX="59836" custLinFactNeighborY="8003"/>
      <dgm:spPr/>
      <dgm:t>
        <a:bodyPr/>
        <a:lstStyle/>
        <a:p>
          <a:endParaRPr lang="es-MX"/>
        </a:p>
      </dgm:t>
    </dgm:pt>
    <dgm:pt modelId="{22CD5437-405B-4590-A992-681A8D2F4814}" type="pres">
      <dgm:prSet presAssocID="{4D2ECEBA-CD2E-4C06-8D3C-14107E8FB4D5}" presName="connTx" presStyleLbl="sibTrans2D1" presStyleIdx="3" presStyleCnt="4"/>
      <dgm:spPr/>
      <dgm:t>
        <a:bodyPr/>
        <a:lstStyle/>
        <a:p>
          <a:endParaRPr lang="es-MX"/>
        </a:p>
      </dgm:t>
    </dgm:pt>
    <dgm:pt modelId="{A02229B3-E9D5-4DA6-B844-BF7AC0BAE073}" type="pres">
      <dgm:prSet presAssocID="{DCADD05C-FE8D-4EE6-A792-180B400E8A21}" presName="composite" presStyleCnt="0"/>
      <dgm:spPr/>
    </dgm:pt>
    <dgm:pt modelId="{25782B27-0C00-483E-8E85-A5F56E0C7A47}" type="pres">
      <dgm:prSet presAssocID="{DCADD05C-FE8D-4EE6-A792-180B400E8A21}" presName="parTx" presStyleLbl="node1" presStyleIdx="3" presStyleCnt="5">
        <dgm:presLayoutVars>
          <dgm:chMax val="0"/>
          <dgm:chPref val="0"/>
          <dgm:bulletEnabled val="1"/>
        </dgm:presLayoutVars>
      </dgm:prSet>
      <dgm:spPr/>
      <dgm:t>
        <a:bodyPr/>
        <a:lstStyle/>
        <a:p>
          <a:endParaRPr lang="es-MX"/>
        </a:p>
      </dgm:t>
    </dgm:pt>
    <dgm:pt modelId="{E66F6524-E971-432F-8DC5-9171E2028708}" type="pres">
      <dgm:prSet presAssocID="{DCADD05C-FE8D-4EE6-A792-180B400E8A21}" presName="parSh" presStyleLbl="node1" presStyleIdx="4" presStyleCnt="5" custScaleX="154135" custLinFactY="100000" custLinFactNeighborX="-46936" custLinFactNeighborY="114266"/>
      <dgm:spPr/>
      <dgm:t>
        <a:bodyPr/>
        <a:lstStyle/>
        <a:p>
          <a:endParaRPr lang="es-MX"/>
        </a:p>
      </dgm:t>
    </dgm:pt>
    <dgm:pt modelId="{17F93EF0-3F1C-4E59-9D92-31571CE954EE}" type="pres">
      <dgm:prSet presAssocID="{DCADD05C-FE8D-4EE6-A792-180B400E8A21}" presName="desTx" presStyleLbl="fgAcc1" presStyleIdx="4" presStyleCnt="5" custLinFactX="-42196" custLinFactY="100000" custLinFactNeighborX="-100000" custLinFactNeighborY="102121">
        <dgm:presLayoutVars>
          <dgm:bulletEnabled val="1"/>
        </dgm:presLayoutVars>
      </dgm:prSet>
      <dgm:spPr/>
      <dgm:t>
        <a:bodyPr/>
        <a:lstStyle/>
        <a:p>
          <a:endParaRPr lang="es-MX"/>
        </a:p>
      </dgm:t>
    </dgm:pt>
  </dgm:ptLst>
  <dgm:cxnLst>
    <dgm:cxn modelId="{A8A42374-BE7E-43E6-A509-92E848B02D40}" type="presOf" srcId="{E3D9C7DA-0088-4C8D-883A-460300B9E857}" destId="{0B375A91-0DAF-4DC5-A925-77E971B40E03}" srcOrd="1" destOrd="0" presId="urn:microsoft.com/office/officeart/2005/8/layout/process3"/>
    <dgm:cxn modelId="{402FD46C-8B17-48B3-A077-D214F9861AF6}" type="presOf" srcId="{2BD7EEC3-25D6-42C5-A13A-1B56C22FB1AF}" destId="{47570500-6369-46EE-819F-6165DF4C8151}" srcOrd="1" destOrd="0" presId="urn:microsoft.com/office/officeart/2005/8/layout/process3"/>
    <dgm:cxn modelId="{0F27DA5E-DA58-4D26-A881-5AAD66BFD7C8}" srcId="{16B5D89C-1988-447D-B547-6DCF256A421D}" destId="{DCAADE72-96F6-4AE8-8B39-61647983C57E}" srcOrd="1" destOrd="0" parTransId="{60878DFE-7AAC-4368-A92C-C4A36C18F0C1}" sibTransId="{E3D9C7DA-0088-4C8D-883A-460300B9E857}"/>
    <dgm:cxn modelId="{04D119D7-E045-4461-AE01-5D6EB76A2340}" type="presOf" srcId="{0DDA3353-110A-418F-8297-8E609E0343B0}" destId="{0E56C28A-9F36-455C-86E4-2DF157D1972C}" srcOrd="0" destOrd="0" presId="urn:microsoft.com/office/officeart/2005/8/layout/process3"/>
    <dgm:cxn modelId="{675DD983-1FF2-498C-A686-7591F25B00BF}" type="presOf" srcId="{45F2B796-B451-48DC-9E36-F5E65A446E8C}" destId="{ADEEB652-FE0C-4D11-AC83-6E3FBCA24966}" srcOrd="1" destOrd="0" presId="urn:microsoft.com/office/officeart/2005/8/layout/process3"/>
    <dgm:cxn modelId="{08D99E8B-1619-47B6-B8D8-C5BC389DD650}" srcId="{16B5D89C-1988-447D-B547-6DCF256A421D}" destId="{2BD7EEC3-25D6-42C5-A13A-1B56C22FB1AF}" srcOrd="3" destOrd="0" parTransId="{4CCA4E54-96F8-4808-8558-8ABE2F96B6AC}" sibTransId="{4D2ECEBA-CD2E-4C06-8D3C-14107E8FB4D5}"/>
    <dgm:cxn modelId="{1081F0FA-D552-4552-8ADC-AFB32D6E3BEC}" srcId="{DCADD05C-FE8D-4EE6-A792-180B400E8A21}" destId="{37B78D92-AEED-4878-A64B-0BB3DD595BC1}" srcOrd="0" destOrd="0" parTransId="{97CC72B7-EA9F-4148-BFD4-ABABDA639170}" sibTransId="{B2649EC6-58A5-450B-BC52-00373708BE29}"/>
    <dgm:cxn modelId="{82279AA3-0E50-4CD5-95DF-FA9921F8DAA3}" type="presOf" srcId="{DCADD05C-FE8D-4EE6-A792-180B400E8A21}" destId="{E66F6524-E971-432F-8DC5-9171E2028708}" srcOrd="1" destOrd="0" presId="urn:microsoft.com/office/officeart/2005/8/layout/process3"/>
    <dgm:cxn modelId="{2D738CD6-53BA-42C9-89C3-5493CDE1049B}" type="presOf" srcId="{6B99C88D-CA1F-4CC0-9D43-70556F58E7CF}" destId="{6F9EE5BC-2528-450A-8F11-4E7B232941C2}" srcOrd="1" destOrd="0" presId="urn:microsoft.com/office/officeart/2005/8/layout/process3"/>
    <dgm:cxn modelId="{D939E0DC-6346-4899-9B04-8DB7DFD78C23}" type="presOf" srcId="{2BD7EEC3-25D6-42C5-A13A-1B56C22FB1AF}" destId="{9DA09B7D-6664-4D36-A5F4-FB8B8E86A181}" srcOrd="0" destOrd="0" presId="urn:microsoft.com/office/officeart/2005/8/layout/process3"/>
    <dgm:cxn modelId="{1CD18C8E-1979-4B54-B5B9-799B8A30B286}" srcId="{16B5D89C-1988-447D-B547-6DCF256A421D}" destId="{45F2B796-B451-48DC-9E36-F5E65A446E8C}" srcOrd="2" destOrd="0" parTransId="{25B5E4F7-60B7-4990-85CA-31F0B8A95723}" sibTransId="{2439A86A-F3F9-44D1-AD35-CDA23E84F3B9}"/>
    <dgm:cxn modelId="{806F98E2-6B68-4974-8C4D-2F4BECF1A9DD}" type="presOf" srcId="{16B5D89C-1988-447D-B547-6DCF256A421D}" destId="{74806628-F021-4AF0-9AA0-C1FFFA3F1965}" srcOrd="0" destOrd="0" presId="urn:microsoft.com/office/officeart/2005/8/layout/process3"/>
    <dgm:cxn modelId="{D0674DBC-C7F8-47DC-A87D-56172CDF667C}" srcId="{16B5D89C-1988-447D-B547-6DCF256A421D}" destId="{0DDA3353-110A-418F-8297-8E609E0343B0}" srcOrd="0" destOrd="0" parTransId="{0FC13F19-FAC2-4CBE-A00F-2BF2AB97DFD0}" sibTransId="{6B99C88D-CA1F-4CC0-9D43-70556F58E7CF}"/>
    <dgm:cxn modelId="{0C5C7D9D-2E3B-4EEC-942C-1436A7C7921F}" type="presOf" srcId="{0DDA3353-110A-418F-8297-8E609E0343B0}" destId="{49B83587-9B48-4650-96F6-9ECD02DFD717}" srcOrd="1" destOrd="0" presId="urn:microsoft.com/office/officeart/2005/8/layout/process3"/>
    <dgm:cxn modelId="{DE4861F9-0A27-4F56-8C9F-888138A7AAE8}" type="presOf" srcId="{37B78D92-AEED-4878-A64B-0BB3DD595BC1}" destId="{17F93EF0-3F1C-4E59-9D92-31571CE954EE}" srcOrd="0" destOrd="0" presId="urn:microsoft.com/office/officeart/2005/8/layout/process3"/>
    <dgm:cxn modelId="{F695C6B0-2EF4-4CC1-8717-7185F6BD7FAB}" type="presOf" srcId="{4D2ECEBA-CD2E-4C06-8D3C-14107E8FB4D5}" destId="{22CD5437-405B-4590-A992-681A8D2F4814}" srcOrd="1" destOrd="0" presId="urn:microsoft.com/office/officeart/2005/8/layout/process3"/>
    <dgm:cxn modelId="{DC6D3482-4997-438F-BB31-27FAB4E3327E}" type="presOf" srcId="{6B99C88D-CA1F-4CC0-9D43-70556F58E7CF}" destId="{D096EFA9-CC0F-4D2C-8F42-B23691CEAF84}" srcOrd="0" destOrd="0" presId="urn:microsoft.com/office/officeart/2005/8/layout/process3"/>
    <dgm:cxn modelId="{102D1A8C-9FD6-4E22-9549-922B262ECCCC}" type="presOf" srcId="{4D2ECEBA-CD2E-4C06-8D3C-14107E8FB4D5}" destId="{6E827E11-8ECF-47FD-B2AB-20D5E717E980}" srcOrd="0" destOrd="0" presId="urn:microsoft.com/office/officeart/2005/8/layout/process3"/>
    <dgm:cxn modelId="{442CD17A-6B5A-4FD0-9319-2C17ED220222}" type="presOf" srcId="{DCADD05C-FE8D-4EE6-A792-180B400E8A21}" destId="{25782B27-0C00-483E-8E85-A5F56E0C7A47}" srcOrd="0" destOrd="0" presId="urn:microsoft.com/office/officeart/2005/8/layout/process3"/>
    <dgm:cxn modelId="{9D5561DD-512E-44E4-A315-2CF56E730CE6}" type="presOf" srcId="{E3D9C7DA-0088-4C8D-883A-460300B9E857}" destId="{223D296E-BB98-4101-BE41-EFB38A383D2B}" srcOrd="0" destOrd="0" presId="urn:microsoft.com/office/officeart/2005/8/layout/process3"/>
    <dgm:cxn modelId="{BACBD9CA-EEB1-47E0-B854-A54A6E1B9C79}" srcId="{16B5D89C-1988-447D-B547-6DCF256A421D}" destId="{DCADD05C-FE8D-4EE6-A792-180B400E8A21}" srcOrd="4" destOrd="0" parTransId="{05CD1D39-198D-4ECE-ABA5-D937763EFDC2}" sibTransId="{D56A41B0-E3CB-4BA2-A613-DEC793BFA4A6}"/>
    <dgm:cxn modelId="{8AFBA0B6-F38C-4CBD-8346-2A8FE0C1147A}" type="presOf" srcId="{2439A86A-F3F9-44D1-AD35-CDA23E84F3B9}" destId="{7A4DE307-B4A2-484E-A376-253ED404E12B}" srcOrd="0" destOrd="0" presId="urn:microsoft.com/office/officeart/2005/8/layout/process3"/>
    <dgm:cxn modelId="{F3BF7401-3BA2-4E75-9639-51428607D6BC}" type="presOf" srcId="{DCAADE72-96F6-4AE8-8B39-61647983C57E}" destId="{0F1B5A48-21D8-4BA5-BEAA-EE71DA08504E}" srcOrd="0" destOrd="0" presId="urn:microsoft.com/office/officeart/2005/8/layout/process3"/>
    <dgm:cxn modelId="{79CA2D9E-AB6A-4923-B838-91956AB5EAFE}" type="presOf" srcId="{DCAADE72-96F6-4AE8-8B39-61647983C57E}" destId="{E6BB7B15-5429-4015-BC57-2D71B41B0DBA}" srcOrd="1" destOrd="0" presId="urn:microsoft.com/office/officeart/2005/8/layout/process3"/>
    <dgm:cxn modelId="{88B0CC85-1F4F-453F-8B89-B5F8AF224BC6}" type="presOf" srcId="{45F2B796-B451-48DC-9E36-F5E65A446E8C}" destId="{75A28806-5386-47DF-8DFB-BC7F2CB43BEC}" srcOrd="0" destOrd="0" presId="urn:microsoft.com/office/officeart/2005/8/layout/process3"/>
    <dgm:cxn modelId="{CD372080-D702-4284-991D-0E2AC0B68686}" type="presOf" srcId="{2439A86A-F3F9-44D1-AD35-CDA23E84F3B9}" destId="{83D00131-4C74-42C4-84DB-5A5E0742EC39}" srcOrd="1" destOrd="0" presId="urn:microsoft.com/office/officeart/2005/8/layout/process3"/>
    <dgm:cxn modelId="{86BC480A-28BE-4011-99A0-514D5E453059}" type="presParOf" srcId="{74806628-F021-4AF0-9AA0-C1FFFA3F1965}" destId="{872599F2-E155-49C7-9EBC-BB1720712F05}" srcOrd="0" destOrd="0" presId="urn:microsoft.com/office/officeart/2005/8/layout/process3"/>
    <dgm:cxn modelId="{208D397E-EF9D-4178-B032-A90859311974}" type="presParOf" srcId="{872599F2-E155-49C7-9EBC-BB1720712F05}" destId="{0E56C28A-9F36-455C-86E4-2DF157D1972C}" srcOrd="0" destOrd="0" presId="urn:microsoft.com/office/officeart/2005/8/layout/process3"/>
    <dgm:cxn modelId="{0CD3CB03-27C7-4EE2-A2C0-44A936FB157B}" type="presParOf" srcId="{872599F2-E155-49C7-9EBC-BB1720712F05}" destId="{49B83587-9B48-4650-96F6-9ECD02DFD717}" srcOrd="1" destOrd="0" presId="urn:microsoft.com/office/officeart/2005/8/layout/process3"/>
    <dgm:cxn modelId="{0CF86EA0-3A6E-4265-877E-6D1035FBAD0F}" type="presParOf" srcId="{872599F2-E155-49C7-9EBC-BB1720712F05}" destId="{04490099-3DAE-4293-BC18-26620E53DBF2}" srcOrd="2" destOrd="0" presId="urn:microsoft.com/office/officeart/2005/8/layout/process3"/>
    <dgm:cxn modelId="{954A32F4-E2CA-446C-B652-5947A1BFFC46}" type="presParOf" srcId="{74806628-F021-4AF0-9AA0-C1FFFA3F1965}" destId="{D096EFA9-CC0F-4D2C-8F42-B23691CEAF84}" srcOrd="1" destOrd="0" presId="urn:microsoft.com/office/officeart/2005/8/layout/process3"/>
    <dgm:cxn modelId="{991CF7E6-8CAC-4D70-9EE8-BCCEBA49886E}" type="presParOf" srcId="{D096EFA9-CC0F-4D2C-8F42-B23691CEAF84}" destId="{6F9EE5BC-2528-450A-8F11-4E7B232941C2}" srcOrd="0" destOrd="0" presId="urn:microsoft.com/office/officeart/2005/8/layout/process3"/>
    <dgm:cxn modelId="{6FE74615-33CB-425F-A5E9-668A2E3ADD19}" type="presParOf" srcId="{74806628-F021-4AF0-9AA0-C1FFFA3F1965}" destId="{ACE73EF5-D451-4524-9250-BF58D54C7ECB}" srcOrd="2" destOrd="0" presId="urn:microsoft.com/office/officeart/2005/8/layout/process3"/>
    <dgm:cxn modelId="{02725C3E-8DA5-4F6F-9F58-DF57D503F062}" type="presParOf" srcId="{ACE73EF5-D451-4524-9250-BF58D54C7ECB}" destId="{0F1B5A48-21D8-4BA5-BEAA-EE71DA08504E}" srcOrd="0" destOrd="0" presId="urn:microsoft.com/office/officeart/2005/8/layout/process3"/>
    <dgm:cxn modelId="{00C8643D-9812-44AD-A845-A77A828C47DE}" type="presParOf" srcId="{ACE73EF5-D451-4524-9250-BF58D54C7ECB}" destId="{E6BB7B15-5429-4015-BC57-2D71B41B0DBA}" srcOrd="1" destOrd="0" presId="urn:microsoft.com/office/officeart/2005/8/layout/process3"/>
    <dgm:cxn modelId="{6575588E-59D4-4641-A409-98BFE3F24393}" type="presParOf" srcId="{ACE73EF5-D451-4524-9250-BF58D54C7ECB}" destId="{BCC26221-62FB-4327-9F1F-FBD5CFF58F05}" srcOrd="2" destOrd="0" presId="urn:microsoft.com/office/officeart/2005/8/layout/process3"/>
    <dgm:cxn modelId="{324C735D-EF16-4F5D-92F9-EB64ED47C8E1}" type="presParOf" srcId="{74806628-F021-4AF0-9AA0-C1FFFA3F1965}" destId="{223D296E-BB98-4101-BE41-EFB38A383D2B}" srcOrd="3" destOrd="0" presId="urn:microsoft.com/office/officeart/2005/8/layout/process3"/>
    <dgm:cxn modelId="{2D742FA1-E543-4ED0-A688-244708A46902}" type="presParOf" srcId="{223D296E-BB98-4101-BE41-EFB38A383D2B}" destId="{0B375A91-0DAF-4DC5-A925-77E971B40E03}" srcOrd="0" destOrd="0" presId="urn:microsoft.com/office/officeart/2005/8/layout/process3"/>
    <dgm:cxn modelId="{2CC80545-5B69-4657-8F6E-6EF92680B30C}" type="presParOf" srcId="{74806628-F021-4AF0-9AA0-C1FFFA3F1965}" destId="{804FA9D2-A188-4911-BEB5-61DB2D743CE7}" srcOrd="4" destOrd="0" presId="urn:microsoft.com/office/officeart/2005/8/layout/process3"/>
    <dgm:cxn modelId="{74DD909E-A540-4C43-95F9-B95B21B3D656}" type="presParOf" srcId="{804FA9D2-A188-4911-BEB5-61DB2D743CE7}" destId="{75A28806-5386-47DF-8DFB-BC7F2CB43BEC}" srcOrd="0" destOrd="0" presId="urn:microsoft.com/office/officeart/2005/8/layout/process3"/>
    <dgm:cxn modelId="{9B6828FB-91A0-48BD-A8F8-6B0516E4438E}" type="presParOf" srcId="{804FA9D2-A188-4911-BEB5-61DB2D743CE7}" destId="{ADEEB652-FE0C-4D11-AC83-6E3FBCA24966}" srcOrd="1" destOrd="0" presId="urn:microsoft.com/office/officeart/2005/8/layout/process3"/>
    <dgm:cxn modelId="{E58BB4E8-E067-40FD-A811-0B7FAC86B7EE}" type="presParOf" srcId="{804FA9D2-A188-4911-BEB5-61DB2D743CE7}" destId="{E709F402-A015-4AB8-9046-3FD1535181E7}" srcOrd="2" destOrd="0" presId="urn:microsoft.com/office/officeart/2005/8/layout/process3"/>
    <dgm:cxn modelId="{646554E9-A026-4D61-8131-6928886307C3}" type="presParOf" srcId="{74806628-F021-4AF0-9AA0-C1FFFA3F1965}" destId="{7A4DE307-B4A2-484E-A376-253ED404E12B}" srcOrd="5" destOrd="0" presId="urn:microsoft.com/office/officeart/2005/8/layout/process3"/>
    <dgm:cxn modelId="{0D7B5E24-A061-4667-9E1B-B2FB9FA2E442}" type="presParOf" srcId="{7A4DE307-B4A2-484E-A376-253ED404E12B}" destId="{83D00131-4C74-42C4-84DB-5A5E0742EC39}" srcOrd="0" destOrd="0" presId="urn:microsoft.com/office/officeart/2005/8/layout/process3"/>
    <dgm:cxn modelId="{4B739416-4192-4427-930C-9314E8B65D65}" type="presParOf" srcId="{74806628-F021-4AF0-9AA0-C1FFFA3F1965}" destId="{C488E996-966B-4E19-8287-24C586CC85B6}" srcOrd="6" destOrd="0" presId="urn:microsoft.com/office/officeart/2005/8/layout/process3"/>
    <dgm:cxn modelId="{858E491F-DFAD-4F1B-B102-C30C9092D7B8}" type="presParOf" srcId="{C488E996-966B-4E19-8287-24C586CC85B6}" destId="{9DA09B7D-6664-4D36-A5F4-FB8B8E86A181}" srcOrd="0" destOrd="0" presId="urn:microsoft.com/office/officeart/2005/8/layout/process3"/>
    <dgm:cxn modelId="{9888C1B0-E34E-4EA4-B472-E0CC819A64E5}" type="presParOf" srcId="{C488E996-966B-4E19-8287-24C586CC85B6}" destId="{47570500-6369-46EE-819F-6165DF4C8151}" srcOrd="1" destOrd="0" presId="urn:microsoft.com/office/officeart/2005/8/layout/process3"/>
    <dgm:cxn modelId="{B5FF13E2-63D3-4947-9B29-0556536D3861}" type="presParOf" srcId="{C488E996-966B-4E19-8287-24C586CC85B6}" destId="{1618DEC2-8828-4FE9-8AC9-94A66D296D4A}" srcOrd="2" destOrd="0" presId="urn:microsoft.com/office/officeart/2005/8/layout/process3"/>
    <dgm:cxn modelId="{47DC5B2C-E989-4238-B2B0-CF4BF9A3010B}" type="presParOf" srcId="{74806628-F021-4AF0-9AA0-C1FFFA3F1965}" destId="{6E827E11-8ECF-47FD-B2AB-20D5E717E980}" srcOrd="7" destOrd="0" presId="urn:microsoft.com/office/officeart/2005/8/layout/process3"/>
    <dgm:cxn modelId="{746322DF-3576-4D6C-9BDF-7F71383F298E}" type="presParOf" srcId="{6E827E11-8ECF-47FD-B2AB-20D5E717E980}" destId="{22CD5437-405B-4590-A992-681A8D2F4814}" srcOrd="0" destOrd="0" presId="urn:microsoft.com/office/officeart/2005/8/layout/process3"/>
    <dgm:cxn modelId="{869CB20F-F4AB-4C6F-961C-11933AA8E17A}" type="presParOf" srcId="{74806628-F021-4AF0-9AA0-C1FFFA3F1965}" destId="{A02229B3-E9D5-4DA6-B844-BF7AC0BAE073}" srcOrd="8" destOrd="0" presId="urn:microsoft.com/office/officeart/2005/8/layout/process3"/>
    <dgm:cxn modelId="{D0BE2A58-B63D-4116-B66E-E1EE1B446EA9}" type="presParOf" srcId="{A02229B3-E9D5-4DA6-B844-BF7AC0BAE073}" destId="{25782B27-0C00-483E-8E85-A5F56E0C7A47}" srcOrd="0" destOrd="0" presId="urn:microsoft.com/office/officeart/2005/8/layout/process3"/>
    <dgm:cxn modelId="{38B0D659-18AC-4A45-BA30-6612E80AD0EA}" type="presParOf" srcId="{A02229B3-E9D5-4DA6-B844-BF7AC0BAE073}" destId="{E66F6524-E971-432F-8DC5-9171E2028708}" srcOrd="1" destOrd="0" presId="urn:microsoft.com/office/officeart/2005/8/layout/process3"/>
    <dgm:cxn modelId="{0FD695F1-10D5-46A9-8215-97D2D6F57A3F}" type="presParOf" srcId="{A02229B3-E9D5-4DA6-B844-BF7AC0BAE073}" destId="{17F93EF0-3F1C-4E59-9D92-31571CE954EE}" srcOrd="2" destOrd="0" presId="urn:microsoft.com/office/officeart/2005/8/layout/process3"/>
  </dgm:cxnLst>
  <dgm:bg>
    <a:solidFill>
      <a:schemeClr val="accent3">
        <a:lumMod val="20000"/>
        <a:lumOff val="80000"/>
      </a:schemeClr>
    </a:solidFill>
  </dgm:bg>
  <dgm:whole>
    <a:ln w="38100">
      <a:solidFill>
        <a:schemeClr val="accent3">
          <a:lumMod val="5000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6E30E0-3E3E-4AC0-9173-DA684F8CF699}" type="doc">
      <dgm:prSet loTypeId="urn:microsoft.com/office/officeart/2005/8/layout/target1" loCatId="relationship" qsTypeId="urn:microsoft.com/office/officeart/2005/8/quickstyle/simple1" qsCatId="simple" csTypeId="urn:microsoft.com/office/officeart/2005/8/colors/accent1_2" csCatId="accent1" phldr="1"/>
      <dgm:spPr/>
    </dgm:pt>
    <dgm:pt modelId="{70D49585-C713-4C52-AFD3-A92BDF25A325}">
      <dgm:prSet phldrT="[Texto]"/>
      <dgm:spPr/>
      <dgm:t>
        <a:bodyPr/>
        <a:lstStyle/>
        <a:p>
          <a:r>
            <a:rPr lang="es-ES_tradnl" b="1" dirty="0" smtClean="0">
              <a:solidFill>
                <a:schemeClr val="accent3">
                  <a:lumMod val="50000"/>
                </a:schemeClr>
              </a:solidFill>
            </a:rPr>
            <a:t>RENDIMIENTO</a:t>
          </a:r>
          <a:endParaRPr lang="es-MX" b="1" dirty="0">
            <a:solidFill>
              <a:schemeClr val="accent3">
                <a:lumMod val="50000"/>
              </a:schemeClr>
            </a:solidFill>
          </a:endParaRPr>
        </a:p>
      </dgm:t>
    </dgm:pt>
    <dgm:pt modelId="{C1D17DFF-01C0-4847-ADBD-180EAEAB60A1}" type="parTrans" cxnId="{0DA83FBA-0C56-401F-85AE-50927BC2B45C}">
      <dgm:prSet/>
      <dgm:spPr/>
      <dgm:t>
        <a:bodyPr/>
        <a:lstStyle/>
        <a:p>
          <a:endParaRPr lang="es-MX"/>
        </a:p>
      </dgm:t>
    </dgm:pt>
    <dgm:pt modelId="{1D330FE4-5971-4549-843A-9746CC1F370A}" type="sibTrans" cxnId="{0DA83FBA-0C56-401F-85AE-50927BC2B45C}">
      <dgm:prSet/>
      <dgm:spPr/>
      <dgm:t>
        <a:bodyPr/>
        <a:lstStyle/>
        <a:p>
          <a:endParaRPr lang="es-MX"/>
        </a:p>
      </dgm:t>
    </dgm:pt>
    <dgm:pt modelId="{97B650E0-E467-4EDB-B24C-F51E131B4C50}">
      <dgm:prSet phldrT="[Texto]"/>
      <dgm:spPr/>
      <dgm:t>
        <a:bodyPr/>
        <a:lstStyle/>
        <a:p>
          <a:r>
            <a:rPr lang="es-ES_tradnl" b="1" dirty="0" smtClean="0">
              <a:solidFill>
                <a:schemeClr val="accent3">
                  <a:lumMod val="50000"/>
                </a:schemeClr>
              </a:solidFill>
            </a:rPr>
            <a:t>FACTORES BIOTICOS</a:t>
          </a:r>
          <a:endParaRPr lang="es-MX" b="1" dirty="0">
            <a:solidFill>
              <a:schemeClr val="accent3">
                <a:lumMod val="50000"/>
              </a:schemeClr>
            </a:solidFill>
          </a:endParaRPr>
        </a:p>
      </dgm:t>
    </dgm:pt>
    <dgm:pt modelId="{0A4BD4C3-C43C-4B46-9508-B37F415A6500}" type="parTrans" cxnId="{627576B2-9794-4EFA-B77D-03450BD603EE}">
      <dgm:prSet/>
      <dgm:spPr/>
      <dgm:t>
        <a:bodyPr/>
        <a:lstStyle/>
        <a:p>
          <a:endParaRPr lang="es-MX"/>
        </a:p>
      </dgm:t>
    </dgm:pt>
    <dgm:pt modelId="{E69C41DF-F5E9-45FD-932E-8287FCF1D2BC}" type="sibTrans" cxnId="{627576B2-9794-4EFA-B77D-03450BD603EE}">
      <dgm:prSet/>
      <dgm:spPr/>
      <dgm:t>
        <a:bodyPr/>
        <a:lstStyle/>
        <a:p>
          <a:endParaRPr lang="es-MX"/>
        </a:p>
      </dgm:t>
    </dgm:pt>
    <dgm:pt modelId="{396020B0-3F01-4768-ADAD-F1AEA7441453}">
      <dgm:prSet phldrT="[Texto]"/>
      <dgm:spPr/>
      <dgm:t>
        <a:bodyPr/>
        <a:lstStyle/>
        <a:p>
          <a:r>
            <a:rPr lang="es-ES_tradnl" b="1" dirty="0" smtClean="0">
              <a:solidFill>
                <a:schemeClr val="accent3">
                  <a:lumMod val="50000"/>
                </a:schemeClr>
              </a:solidFill>
            </a:rPr>
            <a:t>FACTORES ABIOTICOS</a:t>
          </a:r>
          <a:endParaRPr lang="es-MX" b="1" dirty="0">
            <a:solidFill>
              <a:schemeClr val="accent3">
                <a:lumMod val="50000"/>
              </a:schemeClr>
            </a:solidFill>
          </a:endParaRPr>
        </a:p>
      </dgm:t>
    </dgm:pt>
    <dgm:pt modelId="{87741CC7-0194-4AE5-A634-2E3E4ACF3864}" type="parTrans" cxnId="{C892552C-19D1-4012-A9B1-918581B76036}">
      <dgm:prSet/>
      <dgm:spPr/>
      <dgm:t>
        <a:bodyPr/>
        <a:lstStyle/>
        <a:p>
          <a:endParaRPr lang="es-MX"/>
        </a:p>
      </dgm:t>
    </dgm:pt>
    <dgm:pt modelId="{AF8FF92E-0A27-4482-B02A-0D2B243CF59E}" type="sibTrans" cxnId="{C892552C-19D1-4012-A9B1-918581B76036}">
      <dgm:prSet/>
      <dgm:spPr/>
      <dgm:t>
        <a:bodyPr/>
        <a:lstStyle/>
        <a:p>
          <a:endParaRPr lang="es-MX"/>
        </a:p>
      </dgm:t>
    </dgm:pt>
    <dgm:pt modelId="{768629B5-F183-4127-B3FE-90A90F42EA1D}" type="pres">
      <dgm:prSet presAssocID="{E06E30E0-3E3E-4AC0-9173-DA684F8CF699}" presName="composite" presStyleCnt="0">
        <dgm:presLayoutVars>
          <dgm:chMax val="5"/>
          <dgm:dir/>
          <dgm:resizeHandles val="exact"/>
        </dgm:presLayoutVars>
      </dgm:prSet>
      <dgm:spPr/>
    </dgm:pt>
    <dgm:pt modelId="{1B96EC3D-5790-471C-81E3-CBCCFDCA52C4}" type="pres">
      <dgm:prSet presAssocID="{70D49585-C713-4C52-AFD3-A92BDF25A325}" presName="circle1" presStyleLbl="lnNode1" presStyleIdx="0" presStyleCnt="3"/>
      <dgm:spPr>
        <a:solidFill>
          <a:schemeClr val="accent3">
            <a:lumMod val="50000"/>
          </a:schemeClr>
        </a:solidFill>
      </dgm:spPr>
    </dgm:pt>
    <dgm:pt modelId="{C2D96249-95F1-46FF-9A35-CB67AE53F4A0}" type="pres">
      <dgm:prSet presAssocID="{70D49585-C713-4C52-AFD3-A92BDF25A325}" presName="text1" presStyleLbl="revTx" presStyleIdx="0" presStyleCnt="3">
        <dgm:presLayoutVars>
          <dgm:bulletEnabled val="1"/>
        </dgm:presLayoutVars>
      </dgm:prSet>
      <dgm:spPr/>
      <dgm:t>
        <a:bodyPr/>
        <a:lstStyle/>
        <a:p>
          <a:endParaRPr lang="es-MX"/>
        </a:p>
      </dgm:t>
    </dgm:pt>
    <dgm:pt modelId="{2A1CAB77-B134-414F-8B46-BC5D5E56F8DA}" type="pres">
      <dgm:prSet presAssocID="{70D49585-C713-4C52-AFD3-A92BDF25A325}" presName="line1" presStyleLbl="callout" presStyleIdx="0" presStyleCnt="6"/>
      <dgm:spPr/>
    </dgm:pt>
    <dgm:pt modelId="{AC52F200-7855-4B6F-A2E0-4D96443B831F}" type="pres">
      <dgm:prSet presAssocID="{70D49585-C713-4C52-AFD3-A92BDF25A325}" presName="d1" presStyleLbl="callout" presStyleIdx="1" presStyleCnt="6"/>
      <dgm:spPr/>
    </dgm:pt>
    <dgm:pt modelId="{9D390B91-FFEF-42DE-838B-48B2E800EDF1}" type="pres">
      <dgm:prSet presAssocID="{97B650E0-E467-4EDB-B24C-F51E131B4C50}" presName="circle2" presStyleLbl="lnNode1" presStyleIdx="1" presStyleCnt="3"/>
      <dgm:spPr>
        <a:solidFill>
          <a:schemeClr val="accent3">
            <a:lumMod val="75000"/>
          </a:schemeClr>
        </a:solidFill>
      </dgm:spPr>
    </dgm:pt>
    <dgm:pt modelId="{15EDD85D-73B0-4657-8657-27E199431663}" type="pres">
      <dgm:prSet presAssocID="{97B650E0-E467-4EDB-B24C-F51E131B4C50}" presName="text2" presStyleLbl="revTx" presStyleIdx="1" presStyleCnt="3">
        <dgm:presLayoutVars>
          <dgm:bulletEnabled val="1"/>
        </dgm:presLayoutVars>
      </dgm:prSet>
      <dgm:spPr/>
      <dgm:t>
        <a:bodyPr/>
        <a:lstStyle/>
        <a:p>
          <a:endParaRPr lang="es-MX"/>
        </a:p>
      </dgm:t>
    </dgm:pt>
    <dgm:pt modelId="{0BDDBCE2-5F53-4A02-8B8D-6A8B1B9D753F}" type="pres">
      <dgm:prSet presAssocID="{97B650E0-E467-4EDB-B24C-F51E131B4C50}" presName="line2" presStyleLbl="callout" presStyleIdx="2" presStyleCnt="6"/>
      <dgm:spPr/>
    </dgm:pt>
    <dgm:pt modelId="{EC4732A1-9FFF-4EA9-A33C-846E204AAA1E}" type="pres">
      <dgm:prSet presAssocID="{97B650E0-E467-4EDB-B24C-F51E131B4C50}" presName="d2" presStyleLbl="callout" presStyleIdx="3" presStyleCnt="6"/>
      <dgm:spPr/>
    </dgm:pt>
    <dgm:pt modelId="{6B9E8F92-2BC8-4F9A-AAD7-C17E689A55B9}" type="pres">
      <dgm:prSet presAssocID="{396020B0-3F01-4768-ADAD-F1AEA7441453}" presName="circle3" presStyleLbl="lnNode1" presStyleIdx="2" presStyleCnt="3"/>
      <dgm:spPr>
        <a:solidFill>
          <a:schemeClr val="accent3">
            <a:lumMod val="60000"/>
            <a:lumOff val="40000"/>
          </a:schemeClr>
        </a:solidFill>
      </dgm:spPr>
    </dgm:pt>
    <dgm:pt modelId="{758E5FC0-8915-400A-9F73-24EEAD8349B0}" type="pres">
      <dgm:prSet presAssocID="{396020B0-3F01-4768-ADAD-F1AEA7441453}" presName="text3" presStyleLbl="revTx" presStyleIdx="2" presStyleCnt="3">
        <dgm:presLayoutVars>
          <dgm:bulletEnabled val="1"/>
        </dgm:presLayoutVars>
      </dgm:prSet>
      <dgm:spPr/>
      <dgm:t>
        <a:bodyPr/>
        <a:lstStyle/>
        <a:p>
          <a:endParaRPr lang="es-MX"/>
        </a:p>
      </dgm:t>
    </dgm:pt>
    <dgm:pt modelId="{A64164DF-2236-49B8-B7D9-A674F3EDCE86}" type="pres">
      <dgm:prSet presAssocID="{396020B0-3F01-4768-ADAD-F1AEA7441453}" presName="line3" presStyleLbl="callout" presStyleIdx="4" presStyleCnt="6"/>
      <dgm:spPr/>
    </dgm:pt>
    <dgm:pt modelId="{1EE0BADF-9993-4E39-905B-3881541C6986}" type="pres">
      <dgm:prSet presAssocID="{396020B0-3F01-4768-ADAD-F1AEA7441453}" presName="d3" presStyleLbl="callout" presStyleIdx="5" presStyleCnt="6"/>
      <dgm:spPr/>
    </dgm:pt>
  </dgm:ptLst>
  <dgm:cxnLst>
    <dgm:cxn modelId="{C070A17F-334D-4FA5-BC60-7C78FF172A19}" type="presOf" srcId="{396020B0-3F01-4768-ADAD-F1AEA7441453}" destId="{758E5FC0-8915-400A-9F73-24EEAD8349B0}" srcOrd="0" destOrd="0" presId="urn:microsoft.com/office/officeart/2005/8/layout/target1"/>
    <dgm:cxn modelId="{627576B2-9794-4EFA-B77D-03450BD603EE}" srcId="{E06E30E0-3E3E-4AC0-9173-DA684F8CF699}" destId="{97B650E0-E467-4EDB-B24C-F51E131B4C50}" srcOrd="1" destOrd="0" parTransId="{0A4BD4C3-C43C-4B46-9508-B37F415A6500}" sibTransId="{E69C41DF-F5E9-45FD-932E-8287FCF1D2BC}"/>
    <dgm:cxn modelId="{B600F879-1A2A-4B2D-A71B-4B29B4C55D1F}" type="presOf" srcId="{97B650E0-E467-4EDB-B24C-F51E131B4C50}" destId="{15EDD85D-73B0-4657-8657-27E199431663}" srcOrd="0" destOrd="0" presId="urn:microsoft.com/office/officeart/2005/8/layout/target1"/>
    <dgm:cxn modelId="{C892552C-19D1-4012-A9B1-918581B76036}" srcId="{E06E30E0-3E3E-4AC0-9173-DA684F8CF699}" destId="{396020B0-3F01-4768-ADAD-F1AEA7441453}" srcOrd="2" destOrd="0" parTransId="{87741CC7-0194-4AE5-A634-2E3E4ACF3864}" sibTransId="{AF8FF92E-0A27-4482-B02A-0D2B243CF59E}"/>
    <dgm:cxn modelId="{0DA83FBA-0C56-401F-85AE-50927BC2B45C}" srcId="{E06E30E0-3E3E-4AC0-9173-DA684F8CF699}" destId="{70D49585-C713-4C52-AFD3-A92BDF25A325}" srcOrd="0" destOrd="0" parTransId="{C1D17DFF-01C0-4847-ADBD-180EAEAB60A1}" sibTransId="{1D330FE4-5971-4549-843A-9746CC1F370A}"/>
    <dgm:cxn modelId="{A2B68F6A-049D-4634-91D6-43EDBC80680F}" type="presOf" srcId="{E06E30E0-3E3E-4AC0-9173-DA684F8CF699}" destId="{768629B5-F183-4127-B3FE-90A90F42EA1D}" srcOrd="0" destOrd="0" presId="urn:microsoft.com/office/officeart/2005/8/layout/target1"/>
    <dgm:cxn modelId="{661D4763-F0A2-429B-BB92-BB08A6A8A0AA}" type="presOf" srcId="{70D49585-C713-4C52-AFD3-A92BDF25A325}" destId="{C2D96249-95F1-46FF-9A35-CB67AE53F4A0}" srcOrd="0" destOrd="0" presId="urn:microsoft.com/office/officeart/2005/8/layout/target1"/>
    <dgm:cxn modelId="{0368917B-AC03-461E-B1D5-25A4A54D90E6}" type="presParOf" srcId="{768629B5-F183-4127-B3FE-90A90F42EA1D}" destId="{1B96EC3D-5790-471C-81E3-CBCCFDCA52C4}" srcOrd="0" destOrd="0" presId="urn:microsoft.com/office/officeart/2005/8/layout/target1"/>
    <dgm:cxn modelId="{EE253C3A-9506-40BB-ACFE-75F67302EB1A}" type="presParOf" srcId="{768629B5-F183-4127-B3FE-90A90F42EA1D}" destId="{C2D96249-95F1-46FF-9A35-CB67AE53F4A0}" srcOrd="1" destOrd="0" presId="urn:microsoft.com/office/officeart/2005/8/layout/target1"/>
    <dgm:cxn modelId="{A77169B2-1F65-4B80-93C8-D1EF5379A781}" type="presParOf" srcId="{768629B5-F183-4127-B3FE-90A90F42EA1D}" destId="{2A1CAB77-B134-414F-8B46-BC5D5E56F8DA}" srcOrd="2" destOrd="0" presId="urn:microsoft.com/office/officeart/2005/8/layout/target1"/>
    <dgm:cxn modelId="{2796C4ED-E833-4E1F-8273-446CC14444DF}" type="presParOf" srcId="{768629B5-F183-4127-B3FE-90A90F42EA1D}" destId="{AC52F200-7855-4B6F-A2E0-4D96443B831F}" srcOrd="3" destOrd="0" presId="urn:microsoft.com/office/officeart/2005/8/layout/target1"/>
    <dgm:cxn modelId="{D3E41B46-5C10-443F-ABDB-B569B07C579B}" type="presParOf" srcId="{768629B5-F183-4127-B3FE-90A90F42EA1D}" destId="{9D390B91-FFEF-42DE-838B-48B2E800EDF1}" srcOrd="4" destOrd="0" presId="urn:microsoft.com/office/officeart/2005/8/layout/target1"/>
    <dgm:cxn modelId="{3E029925-2845-4994-837A-5AF94E45F652}" type="presParOf" srcId="{768629B5-F183-4127-B3FE-90A90F42EA1D}" destId="{15EDD85D-73B0-4657-8657-27E199431663}" srcOrd="5" destOrd="0" presId="urn:microsoft.com/office/officeart/2005/8/layout/target1"/>
    <dgm:cxn modelId="{8C4F2064-82D6-4CB2-BA99-8A8A4CCA54AA}" type="presParOf" srcId="{768629B5-F183-4127-B3FE-90A90F42EA1D}" destId="{0BDDBCE2-5F53-4A02-8B8D-6A8B1B9D753F}" srcOrd="6" destOrd="0" presId="urn:microsoft.com/office/officeart/2005/8/layout/target1"/>
    <dgm:cxn modelId="{85DFBBE7-925C-4F67-9232-1DBAF589CF15}" type="presParOf" srcId="{768629B5-F183-4127-B3FE-90A90F42EA1D}" destId="{EC4732A1-9FFF-4EA9-A33C-846E204AAA1E}" srcOrd="7" destOrd="0" presId="urn:microsoft.com/office/officeart/2005/8/layout/target1"/>
    <dgm:cxn modelId="{1CA26268-C521-4B8D-B92B-C4BAAFB98F72}" type="presParOf" srcId="{768629B5-F183-4127-B3FE-90A90F42EA1D}" destId="{6B9E8F92-2BC8-4F9A-AAD7-C17E689A55B9}" srcOrd="8" destOrd="0" presId="urn:microsoft.com/office/officeart/2005/8/layout/target1"/>
    <dgm:cxn modelId="{9E759152-37FA-4AA7-984C-5A3BE390382C}" type="presParOf" srcId="{768629B5-F183-4127-B3FE-90A90F42EA1D}" destId="{758E5FC0-8915-400A-9F73-24EEAD8349B0}" srcOrd="9" destOrd="0" presId="urn:microsoft.com/office/officeart/2005/8/layout/target1"/>
    <dgm:cxn modelId="{2BCC6015-7D4D-4E1D-9417-49BF92CA1BB7}" type="presParOf" srcId="{768629B5-F183-4127-B3FE-90A90F42EA1D}" destId="{A64164DF-2236-49B8-B7D9-A674F3EDCE86}" srcOrd="10" destOrd="0" presId="urn:microsoft.com/office/officeart/2005/8/layout/target1"/>
    <dgm:cxn modelId="{0A74D7F7-B06A-4541-BBD0-40F7B6A1FC6B}" type="presParOf" srcId="{768629B5-F183-4127-B3FE-90A90F42EA1D}" destId="{1EE0BADF-9993-4E39-905B-3881541C6986}" srcOrd="11"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6236F1-25C2-4295-96CE-63AF11E5E374}" type="datetimeFigureOut">
              <a:rPr lang="es-MX" smtClean="0"/>
              <a:t>30/09/2019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CA876D-B0CA-44FB-A852-067B2A91F4B3}" type="slidenum">
              <a:rPr lang="es-MX" smtClean="0"/>
              <a:t>‹Nº›</a:t>
            </a:fld>
            <a:endParaRPr lang="es-MX"/>
          </a:p>
        </p:txBody>
      </p:sp>
    </p:spTree>
    <p:extLst>
      <p:ext uri="{BB962C8B-B14F-4D97-AF65-F5344CB8AC3E}">
        <p14:creationId xmlns:p14="http://schemas.microsoft.com/office/powerpoint/2010/main" val="2637703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CBCA876D-B0CA-44FB-A852-067B2A91F4B3}" type="slidenum">
              <a:rPr lang="es-MX" smtClean="0"/>
              <a:t>14</a:t>
            </a:fld>
            <a:endParaRPr lang="es-MX"/>
          </a:p>
        </p:txBody>
      </p:sp>
    </p:spTree>
    <p:extLst>
      <p:ext uri="{BB962C8B-B14F-4D97-AF65-F5344CB8AC3E}">
        <p14:creationId xmlns:p14="http://schemas.microsoft.com/office/powerpoint/2010/main" val="4143770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CBCA876D-B0CA-44FB-A852-067B2A91F4B3}" type="slidenum">
              <a:rPr lang="es-MX" smtClean="0"/>
              <a:t>15</a:t>
            </a:fld>
            <a:endParaRPr lang="es-MX"/>
          </a:p>
        </p:txBody>
      </p:sp>
    </p:spTree>
    <p:extLst>
      <p:ext uri="{BB962C8B-B14F-4D97-AF65-F5344CB8AC3E}">
        <p14:creationId xmlns:p14="http://schemas.microsoft.com/office/powerpoint/2010/main" val="2573998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7"/>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38702B59-4C57-4712-8097-904FA6B6ABDE}"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3D4A3E-25A7-40D5-AFAE-4A879385ED7E}" type="slidenum">
              <a:rPr lang="es-MX" smtClean="0"/>
              <a:t>‹Nº›</a:t>
            </a:fld>
            <a:endParaRPr lang="es-MX"/>
          </a:p>
        </p:txBody>
      </p:sp>
    </p:spTree>
    <p:extLst>
      <p:ext uri="{BB962C8B-B14F-4D97-AF65-F5344CB8AC3E}">
        <p14:creationId xmlns:p14="http://schemas.microsoft.com/office/powerpoint/2010/main" val="1228057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8702B59-4C57-4712-8097-904FA6B6ABDE}"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3D4A3E-25A7-40D5-AFAE-4A879385ED7E}" type="slidenum">
              <a:rPr lang="es-MX" smtClean="0"/>
              <a:t>‹Nº›</a:t>
            </a:fld>
            <a:endParaRPr lang="es-MX"/>
          </a:p>
        </p:txBody>
      </p:sp>
    </p:spTree>
    <p:extLst>
      <p:ext uri="{BB962C8B-B14F-4D97-AF65-F5344CB8AC3E}">
        <p14:creationId xmlns:p14="http://schemas.microsoft.com/office/powerpoint/2010/main" val="2948656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0"/>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40"/>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8702B59-4C57-4712-8097-904FA6B6ABDE}"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3D4A3E-25A7-40D5-AFAE-4A879385ED7E}" type="slidenum">
              <a:rPr lang="es-MX" smtClean="0"/>
              <a:t>‹Nº›</a:t>
            </a:fld>
            <a:endParaRPr lang="es-MX"/>
          </a:p>
        </p:txBody>
      </p:sp>
    </p:spTree>
    <p:extLst>
      <p:ext uri="{BB962C8B-B14F-4D97-AF65-F5344CB8AC3E}">
        <p14:creationId xmlns:p14="http://schemas.microsoft.com/office/powerpoint/2010/main" val="7658718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227824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7484538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5629277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332979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MX">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6768484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MX">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5586123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MX">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5530408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66351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8702B59-4C57-4712-8097-904FA6B6ABDE}"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3D4A3E-25A7-40D5-AFAE-4A879385ED7E}" type="slidenum">
              <a:rPr lang="es-MX" smtClean="0"/>
              <a:t>‹Nº›</a:t>
            </a:fld>
            <a:endParaRPr lang="es-MX"/>
          </a:p>
        </p:txBody>
      </p:sp>
    </p:spTree>
    <p:extLst>
      <p:ext uri="{BB962C8B-B14F-4D97-AF65-F5344CB8AC3E}">
        <p14:creationId xmlns:p14="http://schemas.microsoft.com/office/powerpoint/2010/main" val="1648889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6231602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5663194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459006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2"/>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8702B59-4C57-4712-8097-904FA6B6ABDE}"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3D4A3E-25A7-40D5-AFAE-4A879385ED7E}" type="slidenum">
              <a:rPr lang="es-MX" smtClean="0"/>
              <a:t>‹Nº›</a:t>
            </a:fld>
            <a:endParaRPr lang="es-MX"/>
          </a:p>
        </p:txBody>
      </p:sp>
    </p:spTree>
    <p:extLst>
      <p:ext uri="{BB962C8B-B14F-4D97-AF65-F5344CB8AC3E}">
        <p14:creationId xmlns:p14="http://schemas.microsoft.com/office/powerpoint/2010/main" val="1534208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38702B59-4C57-4712-8097-904FA6B6ABDE}"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13D4A3E-25A7-40D5-AFAE-4A879385ED7E}" type="slidenum">
              <a:rPr lang="es-MX" smtClean="0"/>
              <a:t>‹Nº›</a:t>
            </a:fld>
            <a:endParaRPr lang="es-MX"/>
          </a:p>
        </p:txBody>
      </p:sp>
    </p:spTree>
    <p:extLst>
      <p:ext uri="{BB962C8B-B14F-4D97-AF65-F5344CB8AC3E}">
        <p14:creationId xmlns:p14="http://schemas.microsoft.com/office/powerpoint/2010/main" val="1889714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38702B59-4C57-4712-8097-904FA6B6ABDE}" type="datetimeFigureOut">
              <a:rPr lang="es-MX" smtClean="0"/>
              <a:t>30/09/2019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113D4A3E-25A7-40D5-AFAE-4A879385ED7E}" type="slidenum">
              <a:rPr lang="es-MX" smtClean="0"/>
              <a:t>‹Nº›</a:t>
            </a:fld>
            <a:endParaRPr lang="es-MX"/>
          </a:p>
        </p:txBody>
      </p:sp>
    </p:spTree>
    <p:extLst>
      <p:ext uri="{BB962C8B-B14F-4D97-AF65-F5344CB8AC3E}">
        <p14:creationId xmlns:p14="http://schemas.microsoft.com/office/powerpoint/2010/main" val="495330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38702B59-4C57-4712-8097-904FA6B6ABDE}" type="datetimeFigureOut">
              <a:rPr lang="es-MX" smtClean="0"/>
              <a:t>30/09/2019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113D4A3E-25A7-40D5-AFAE-4A879385ED7E}" type="slidenum">
              <a:rPr lang="es-MX" smtClean="0"/>
              <a:t>‹Nº›</a:t>
            </a:fld>
            <a:endParaRPr lang="es-MX"/>
          </a:p>
        </p:txBody>
      </p:sp>
    </p:spTree>
    <p:extLst>
      <p:ext uri="{BB962C8B-B14F-4D97-AF65-F5344CB8AC3E}">
        <p14:creationId xmlns:p14="http://schemas.microsoft.com/office/powerpoint/2010/main" val="3171301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8702B59-4C57-4712-8097-904FA6B6ABDE}" type="datetimeFigureOut">
              <a:rPr lang="es-MX" smtClean="0"/>
              <a:t>30/09/2019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113D4A3E-25A7-40D5-AFAE-4A879385ED7E}" type="slidenum">
              <a:rPr lang="es-MX" smtClean="0"/>
              <a:t>‹Nº›</a:t>
            </a:fld>
            <a:endParaRPr lang="es-MX"/>
          </a:p>
        </p:txBody>
      </p:sp>
    </p:spTree>
    <p:extLst>
      <p:ext uri="{BB962C8B-B14F-4D97-AF65-F5344CB8AC3E}">
        <p14:creationId xmlns:p14="http://schemas.microsoft.com/office/powerpoint/2010/main" val="521585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8702B59-4C57-4712-8097-904FA6B6ABDE}"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13D4A3E-25A7-40D5-AFAE-4A879385ED7E}" type="slidenum">
              <a:rPr lang="es-MX" smtClean="0"/>
              <a:t>‹Nº›</a:t>
            </a:fld>
            <a:endParaRPr lang="es-MX"/>
          </a:p>
        </p:txBody>
      </p:sp>
    </p:spTree>
    <p:extLst>
      <p:ext uri="{BB962C8B-B14F-4D97-AF65-F5344CB8AC3E}">
        <p14:creationId xmlns:p14="http://schemas.microsoft.com/office/powerpoint/2010/main" val="3343102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8702B59-4C57-4712-8097-904FA6B6ABDE}"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13D4A3E-25A7-40D5-AFAE-4A879385ED7E}" type="slidenum">
              <a:rPr lang="es-MX" smtClean="0"/>
              <a:t>‹Nº›</a:t>
            </a:fld>
            <a:endParaRPr lang="es-MX"/>
          </a:p>
        </p:txBody>
      </p:sp>
    </p:spTree>
    <p:extLst>
      <p:ext uri="{BB962C8B-B14F-4D97-AF65-F5344CB8AC3E}">
        <p14:creationId xmlns:p14="http://schemas.microsoft.com/office/powerpoint/2010/main" val="2162243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702B59-4C57-4712-8097-904FA6B6ABDE}" type="datetimeFigureOut">
              <a:rPr lang="es-MX" smtClean="0"/>
              <a:t>30/09/2019</a:t>
            </a:fld>
            <a:endParaRPr lang="es-MX"/>
          </a:p>
        </p:txBody>
      </p:sp>
      <p:sp>
        <p:nvSpPr>
          <p:cNvPr id="5" name="4 Marcador de pie de página"/>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3D4A3E-25A7-40D5-AFAE-4A879385ED7E}" type="slidenum">
              <a:rPr lang="es-MX" smtClean="0"/>
              <a:t>‹Nº›</a:t>
            </a:fld>
            <a:endParaRPr lang="es-MX"/>
          </a:p>
        </p:txBody>
      </p:sp>
    </p:spTree>
    <p:extLst>
      <p:ext uri="{BB962C8B-B14F-4D97-AF65-F5344CB8AC3E}">
        <p14:creationId xmlns:p14="http://schemas.microsoft.com/office/powerpoint/2010/main" val="3646755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72000">
              <a:schemeClr val="accent6">
                <a:lumMod val="40000"/>
                <a:lumOff val="60000"/>
                <a:alpha val="73000"/>
              </a:schemeClr>
            </a:gs>
            <a:gs pos="100000">
              <a:srgbClr val="156B13"/>
            </a:gs>
          </a:gsLst>
          <a:lin ang="8100000" scaled="1"/>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1AF5E-F809-448E-A3B9-803F345F2BB9}" type="datetimeFigureOut">
              <a:rPr lang="es-MX" smtClean="0">
                <a:solidFill>
                  <a:prstClr val="black">
                    <a:tint val="75000"/>
                  </a:prstClr>
                </a:solidFill>
              </a:rPr>
              <a:pPr/>
              <a:t>30/09/2019</a:t>
            </a:fld>
            <a:endParaRPr lang="es-MX">
              <a:solidFill>
                <a:prstClr val="black">
                  <a:tint val="75000"/>
                </a:prstClr>
              </a:solidFill>
            </a:endParaRPr>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1D0A79-5CD9-4ABA-A6B0-F35497C4683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2309120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hyperlink" Target="https://www.taringa.net/+recetas_y_cocina/azucar-de-remolacha_12vi5p"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biotecnologiasi.tumblr.com/post/150231153239/c%C3%B3mo-se-ver%C3%ADan-los-cultivos-comunes-sin-e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5" Type="http://schemas.openxmlformats.org/officeDocument/2006/relationships/hyperlink" Target="https://www.unirioja.es/apnoticias/servlet/Noticias?codnot=5680&amp;accion=detnot" TargetMode="External"/><Relationship Id="rId4" Type="http://schemas.openxmlformats.org/officeDocument/2006/relationships/image" Target="../media/image44.jpeg"/></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avispa.org/avanzan-mexico-soya-transgenica-contaminacion-glifosato/" TargetMode="External"/><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authorstream.com/Presentation/chhabra61-437327-ideotype-concep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67723" y="1787107"/>
            <a:ext cx="4845465" cy="3283785"/>
          </a:xfrm>
          <a:solidFill>
            <a:schemeClr val="accent6">
              <a:lumMod val="40000"/>
              <a:lumOff val="60000"/>
            </a:schemeClr>
          </a:solidFill>
          <a:ln w="38100">
            <a:solidFill>
              <a:schemeClr val="accent6">
                <a:lumMod val="50000"/>
              </a:schemeClr>
            </a:solidFill>
          </a:ln>
        </p:spPr>
        <p:txBody>
          <a:bodyPr rtlCol="0">
            <a:normAutofit fontScale="90000"/>
          </a:bodyPr>
          <a:lstStyle/>
          <a:p>
            <a:pPr>
              <a:defRPr/>
            </a:pPr>
            <a:r>
              <a:rPr lang="es-MX" sz="2200" b="1" dirty="0">
                <a:solidFill>
                  <a:schemeClr val="accent6">
                    <a:lumMod val="50000"/>
                  </a:schemeClr>
                </a:solidFill>
                <a:effectLst>
                  <a:outerShdw blurRad="38100" dist="38100" dir="2700000" algn="tl">
                    <a:srgbClr val="000000">
                      <a:alpha val="43137"/>
                    </a:srgbClr>
                  </a:outerShdw>
                </a:effectLst>
              </a:rPr>
              <a:t/>
            </a:r>
            <a:br>
              <a:rPr lang="es-MX" sz="2200" b="1" dirty="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a:solidFill>
                  <a:schemeClr val="accent6">
                    <a:lumMod val="50000"/>
                  </a:schemeClr>
                </a:solidFill>
                <a:effectLst>
                  <a:outerShdw blurRad="38100" dist="38100" dir="2700000" algn="tl">
                    <a:srgbClr val="000000">
                      <a:alpha val="43137"/>
                    </a:srgbClr>
                  </a:outerShdw>
                </a:effectLst>
              </a:rPr>
              <a:t/>
            </a:r>
            <a:br>
              <a:rPr lang="es-MX" sz="2200" b="1" dirty="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a:solidFill>
                  <a:schemeClr val="accent6">
                    <a:lumMod val="50000"/>
                  </a:schemeClr>
                </a:solidFill>
                <a:effectLst>
                  <a:outerShdw blurRad="38100" dist="38100" dir="2700000" algn="tl">
                    <a:srgbClr val="000000">
                      <a:alpha val="43137"/>
                    </a:srgbClr>
                  </a:outerShdw>
                </a:effectLst>
              </a:rPr>
              <a:t/>
            </a:r>
            <a:br>
              <a:rPr lang="es-MX" sz="2200" b="1" dirty="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a:solidFill>
                  <a:schemeClr val="accent6">
                    <a:lumMod val="50000"/>
                  </a:schemeClr>
                </a:solidFill>
                <a:effectLst>
                  <a:outerShdw blurRad="38100" dist="38100" dir="2700000" algn="tl">
                    <a:srgbClr val="000000">
                      <a:alpha val="43137"/>
                    </a:srgbClr>
                  </a:outerShdw>
                </a:effectLst>
              </a:rPr>
              <a:t/>
            </a:r>
            <a:br>
              <a:rPr lang="es-MX" sz="2200" b="1" dirty="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a:solidFill>
                  <a:schemeClr val="accent6">
                    <a:lumMod val="50000"/>
                  </a:schemeClr>
                </a:solidFill>
                <a:effectLst>
                  <a:outerShdw blurRad="38100" dist="38100" dir="2700000" algn="tl">
                    <a:srgbClr val="000000">
                      <a:alpha val="43137"/>
                    </a:srgbClr>
                  </a:outerShdw>
                </a:effectLst>
              </a:rPr>
              <a:t/>
            </a:r>
            <a:br>
              <a:rPr lang="es-MX" sz="2200" b="1" dirty="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a:solidFill>
                  <a:schemeClr val="accent6">
                    <a:lumMod val="50000"/>
                  </a:schemeClr>
                </a:solidFill>
                <a:effectLst>
                  <a:outerShdw blurRad="38100" dist="38100" dir="2700000" algn="tl">
                    <a:srgbClr val="000000">
                      <a:alpha val="43137"/>
                    </a:srgbClr>
                  </a:outerShdw>
                </a:effectLst>
              </a:rPr>
              <a:t/>
            </a:r>
            <a:br>
              <a:rPr lang="es-MX" sz="2200" b="1" dirty="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a:solidFill>
                  <a:schemeClr val="accent6">
                    <a:lumMod val="50000"/>
                  </a:schemeClr>
                </a:solidFill>
                <a:effectLst>
                  <a:outerShdw blurRad="38100" dist="38100" dir="2700000" algn="tl">
                    <a:srgbClr val="000000">
                      <a:alpha val="43137"/>
                    </a:srgbClr>
                  </a:outerShdw>
                </a:effectLst>
              </a:rPr>
              <a:t/>
            </a:r>
            <a:br>
              <a:rPr lang="es-MX" sz="2200" b="1" dirty="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a:solidFill>
                  <a:schemeClr val="accent6">
                    <a:lumMod val="50000"/>
                  </a:schemeClr>
                </a:solidFill>
                <a:effectLst>
                  <a:outerShdw blurRad="38100" dist="38100" dir="2700000" algn="tl">
                    <a:srgbClr val="000000">
                      <a:alpha val="43137"/>
                    </a:srgbClr>
                  </a:outerShdw>
                </a:effectLst>
              </a:rPr>
              <a:t/>
            </a:r>
            <a:br>
              <a:rPr lang="es-MX" sz="2200" b="1" dirty="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UNIDAD DE COMPETENCIA I</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INTRODUCCIÓN AL MEJORAMIENTO GENÉTICO DE PLANTAS.</a:t>
            </a:r>
            <a:br>
              <a:rPr lang="es-MX" sz="2200" b="1" dirty="0" smtClean="0">
                <a:solidFill>
                  <a:schemeClr val="accent6">
                    <a:lumMod val="50000"/>
                  </a:schemeClr>
                </a:solidFill>
                <a:effectLst>
                  <a:outerShdw blurRad="38100" dist="38100" dir="2700000" algn="tl">
                    <a:srgbClr val="000000">
                      <a:alpha val="43137"/>
                    </a:srgbClr>
                  </a:outerShdw>
                </a:effectLst>
              </a:rPr>
            </a:br>
            <a:r>
              <a:rPr lang="es-ES" sz="2200" b="1" dirty="0" smtClean="0">
                <a:solidFill>
                  <a:schemeClr val="accent6">
                    <a:lumMod val="50000"/>
                  </a:schemeClr>
                </a:solidFill>
                <a:effectLst>
                  <a:outerShdw blurRad="38100" dist="38100" dir="2700000" algn="tl">
                    <a:srgbClr val="000000">
                      <a:alpha val="43137"/>
                    </a:srgbClr>
                  </a:outerShdw>
                </a:effectLst>
              </a:rPr>
              <a:t/>
            </a:r>
            <a:br>
              <a:rPr lang="es-ES" sz="2200" b="1" dirty="0" smtClean="0">
                <a:solidFill>
                  <a:schemeClr val="accent6">
                    <a:lumMod val="50000"/>
                  </a:schemeClr>
                </a:solidFill>
                <a:effectLst>
                  <a:outerShdw blurRad="38100" dist="38100" dir="2700000" algn="tl">
                    <a:srgbClr val="000000">
                      <a:alpha val="43137"/>
                    </a:srgbClr>
                  </a:outerShdw>
                </a:effectLst>
              </a:rPr>
            </a:br>
            <a:r>
              <a:rPr lang="es-ES" sz="2200" b="1" dirty="0" smtClean="0">
                <a:solidFill>
                  <a:schemeClr val="accent6">
                    <a:lumMod val="50000"/>
                  </a:schemeClr>
                </a:solidFill>
                <a:effectLst>
                  <a:outerShdw blurRad="38100" dist="38100" dir="2700000" algn="tl">
                    <a:srgbClr val="000000">
                      <a:alpha val="43137"/>
                    </a:srgbClr>
                  </a:outerShdw>
                </a:effectLst>
              </a:rPr>
              <a:t>“</a:t>
            </a:r>
            <a:r>
              <a:rPr lang="es-MX" sz="2200" b="1" dirty="0" smtClean="0">
                <a:solidFill>
                  <a:schemeClr val="accent6">
                    <a:lumMod val="50000"/>
                  </a:schemeClr>
                </a:solidFill>
                <a:effectLst>
                  <a:outerShdw blurRad="38100" dist="38100" dir="2700000" algn="tl">
                    <a:srgbClr val="000000">
                      <a:alpha val="43137"/>
                    </a:srgbClr>
                  </a:outerShdw>
                </a:effectLst>
              </a:rPr>
              <a:t>OBJETIVOS </a:t>
            </a:r>
            <a:r>
              <a:rPr lang="es-MX" sz="2200" b="1" dirty="0">
                <a:solidFill>
                  <a:schemeClr val="accent6">
                    <a:lumMod val="50000"/>
                  </a:schemeClr>
                </a:solidFill>
                <a:effectLst>
                  <a:outerShdw blurRad="38100" dist="38100" dir="2700000" algn="tl">
                    <a:srgbClr val="000000">
                      <a:alpha val="43137"/>
                    </a:srgbClr>
                  </a:outerShdw>
                </a:effectLst>
              </a:rPr>
              <a:t>DE LA MEJORA </a:t>
            </a:r>
            <a:r>
              <a:rPr lang="es-MX" sz="2200" b="1" dirty="0" smtClean="0">
                <a:solidFill>
                  <a:schemeClr val="accent6">
                    <a:lumMod val="50000"/>
                  </a:schemeClr>
                </a:solidFill>
                <a:effectLst>
                  <a:outerShdw blurRad="38100" dist="38100" dir="2700000" algn="tl">
                    <a:srgbClr val="000000">
                      <a:alpha val="43137"/>
                    </a:srgbClr>
                  </a:outerShdw>
                </a:effectLst>
              </a:rPr>
              <a:t>GENETICA DE </a:t>
            </a:r>
            <a:r>
              <a:rPr lang="es-MX" sz="2200" b="1" dirty="0" smtClean="0">
                <a:solidFill>
                  <a:schemeClr val="accent6">
                    <a:lumMod val="50000"/>
                  </a:schemeClr>
                </a:solidFill>
                <a:effectLst>
                  <a:outerShdw blurRad="38100" dist="38100" dir="2700000" algn="tl">
                    <a:srgbClr val="000000">
                      <a:alpha val="43137"/>
                    </a:srgbClr>
                  </a:outerShdw>
                </a:effectLst>
              </a:rPr>
              <a:t>PLANTAS”</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3100" b="1" dirty="0" smtClean="0">
                <a:solidFill>
                  <a:schemeClr val="accent6">
                    <a:lumMod val="50000"/>
                  </a:schemeClr>
                </a:solidFill>
                <a:effectLst>
                  <a:outerShdw blurRad="38100" dist="38100" dir="2700000" algn="tl">
                    <a:srgbClr val="000000">
                      <a:alpha val="43137"/>
                    </a:srgbClr>
                  </a:outerShdw>
                </a:effectLst>
              </a:rPr>
              <a:t/>
            </a:r>
            <a:br>
              <a:rPr lang="es-MX" sz="3100" b="1" dirty="0" smtClean="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UNIDAD DE APRENDIZAJE</a:t>
            </a:r>
            <a:r>
              <a:rPr lang="es-MX" sz="3100" b="1" dirty="0" smtClean="0">
                <a:solidFill>
                  <a:schemeClr val="accent6">
                    <a:lumMod val="50000"/>
                  </a:schemeClr>
                </a:solidFill>
                <a:effectLst>
                  <a:outerShdw blurRad="38100" dist="38100" dir="2700000" algn="tl">
                    <a:srgbClr val="000000">
                      <a:alpha val="43137"/>
                    </a:srgbClr>
                  </a:outerShdw>
                </a:effectLst>
              </a:rPr>
              <a:t/>
            </a:r>
            <a:br>
              <a:rPr lang="es-MX" sz="3100" b="1" dirty="0" smtClean="0">
                <a:solidFill>
                  <a:schemeClr val="accent6">
                    <a:lumMod val="50000"/>
                  </a:schemeClr>
                </a:solidFill>
                <a:effectLst>
                  <a:outerShdw blurRad="38100" dist="38100" dir="2700000" algn="tl">
                    <a:srgbClr val="000000">
                      <a:alpha val="43137"/>
                    </a:srgbClr>
                  </a:outerShdw>
                </a:effectLst>
              </a:rPr>
            </a:br>
            <a:r>
              <a:rPr lang="es-MX" sz="2800" b="1" dirty="0" smtClean="0">
                <a:solidFill>
                  <a:schemeClr val="accent6">
                    <a:lumMod val="50000"/>
                  </a:schemeClr>
                </a:solidFill>
                <a:effectLst>
                  <a:outerShdw blurRad="38100" dist="38100" dir="2700000" algn="tl">
                    <a:srgbClr val="000000">
                      <a:alpha val="43137"/>
                    </a:srgbClr>
                  </a:outerShdw>
                </a:effectLst>
              </a:rPr>
              <a:t>GENOTECNIA</a:t>
            </a:r>
            <a:r>
              <a:rPr lang="es-MX" sz="2700" dirty="0" smtClean="0">
                <a:solidFill>
                  <a:schemeClr val="accent6">
                    <a:lumMod val="50000"/>
                  </a:schemeClr>
                </a:solidFill>
                <a:effectLst>
                  <a:outerShdw blurRad="38100" dist="38100" dir="2700000" algn="tl">
                    <a:srgbClr val="000000">
                      <a:alpha val="43137"/>
                    </a:srgbClr>
                  </a:outerShdw>
                </a:effectLst>
              </a:rPr>
              <a:t/>
            </a:r>
            <a:br>
              <a:rPr lang="es-MX" sz="2700" dirty="0" smtClean="0">
                <a:solidFill>
                  <a:schemeClr val="accent6">
                    <a:lumMod val="50000"/>
                  </a:schemeClr>
                </a:solidFill>
                <a:effectLst>
                  <a:outerShdw blurRad="38100" dist="38100" dir="2700000" algn="tl">
                    <a:srgbClr val="000000">
                      <a:alpha val="43137"/>
                    </a:srgbClr>
                  </a:outerShdw>
                </a:effectLst>
              </a:rPr>
            </a:br>
            <a:endParaRPr lang="en-US" sz="3600" dirty="0">
              <a:solidFill>
                <a:schemeClr val="accent6">
                  <a:lumMod val="50000"/>
                </a:schemeClr>
              </a:solidFill>
              <a:effectLst>
                <a:outerShdw blurRad="38100" dist="38100" dir="2700000" algn="tl">
                  <a:srgbClr val="000000">
                    <a:alpha val="43137"/>
                  </a:srgbClr>
                </a:outerShdw>
              </a:effectLst>
            </a:endParaRPr>
          </a:p>
        </p:txBody>
      </p:sp>
      <p:sp>
        <p:nvSpPr>
          <p:cNvPr id="3" name="2 Subtítulo"/>
          <p:cNvSpPr>
            <a:spLocks noGrp="1"/>
          </p:cNvSpPr>
          <p:nvPr>
            <p:ph type="subTitle" idx="1"/>
          </p:nvPr>
        </p:nvSpPr>
        <p:spPr>
          <a:xfrm>
            <a:off x="1371600" y="628006"/>
            <a:ext cx="6400800" cy="896540"/>
          </a:xfrm>
        </p:spPr>
        <p:txBody>
          <a:bodyPr rtlCol="0">
            <a:normAutofit/>
          </a:bodyPr>
          <a:lstStyle/>
          <a:p>
            <a:pPr eaLnBrk="1" fontAlgn="auto" hangingPunct="1">
              <a:spcAft>
                <a:spcPts val="0"/>
              </a:spcAft>
              <a:defRPr/>
            </a:pPr>
            <a:r>
              <a:rPr lang="es-MX" sz="2000" b="1" dirty="0" smtClean="0">
                <a:solidFill>
                  <a:schemeClr val="accent6">
                    <a:lumMod val="50000"/>
                  </a:schemeClr>
                </a:solidFill>
                <a:effectLst>
                  <a:outerShdw blurRad="38100" dist="38100" dir="2700000" algn="tl">
                    <a:srgbClr val="000000">
                      <a:alpha val="43137"/>
                    </a:srgbClr>
                  </a:outerShdw>
                </a:effectLst>
              </a:rPr>
              <a:t>UNIVERSIDAD AUTONOMA DEL ESTADO DE MÉXICO</a:t>
            </a:r>
          </a:p>
          <a:p>
            <a:pPr eaLnBrk="1" fontAlgn="auto" hangingPunct="1">
              <a:spcAft>
                <a:spcPts val="0"/>
              </a:spcAft>
              <a:defRPr/>
            </a:pPr>
            <a:r>
              <a:rPr lang="es-MX" sz="2400" b="1" dirty="0" smtClean="0">
                <a:solidFill>
                  <a:schemeClr val="accent6">
                    <a:lumMod val="50000"/>
                  </a:schemeClr>
                </a:solidFill>
                <a:effectLst>
                  <a:outerShdw blurRad="38100" dist="38100" dir="2700000" algn="tl">
                    <a:srgbClr val="000000">
                      <a:alpha val="43137"/>
                    </a:srgbClr>
                  </a:outerShdw>
                </a:effectLst>
              </a:rPr>
              <a:t>FACULTAD DE CIENCIAS AGRÍCOLAS</a:t>
            </a:r>
            <a:endParaRPr lang="en-US" sz="2400" b="1" dirty="0">
              <a:solidFill>
                <a:schemeClr val="accent6">
                  <a:lumMod val="50000"/>
                </a:schemeClr>
              </a:solidFill>
              <a:effectLst>
                <a:outerShdw blurRad="38100" dist="38100" dir="2700000" algn="tl">
                  <a:srgbClr val="000000">
                    <a:alpha val="43137"/>
                  </a:srgbClr>
                </a:outerShdw>
              </a:effectLst>
            </a:endParaRPr>
          </a:p>
        </p:txBody>
      </p:sp>
      <p:sp>
        <p:nvSpPr>
          <p:cNvPr id="4" name="3 CuadroTexto"/>
          <p:cNvSpPr txBox="1"/>
          <p:nvPr/>
        </p:nvSpPr>
        <p:spPr>
          <a:xfrm>
            <a:off x="869462" y="5264949"/>
            <a:ext cx="6524625" cy="338137"/>
          </a:xfrm>
          <a:prstGeom prst="rect">
            <a:avLst/>
          </a:prstGeom>
          <a:noFill/>
        </p:spPr>
        <p:txBody>
          <a:bodyPr>
            <a:spAutoFit/>
          </a:bodyPr>
          <a:lstStyle/>
          <a:p>
            <a:pPr algn="ctr">
              <a:defRPr/>
            </a:pPr>
            <a:r>
              <a:rPr lang="es-MX" sz="1600" b="1" dirty="0" smtClean="0">
                <a:solidFill>
                  <a:srgbClr val="70AD47">
                    <a:lumMod val="50000"/>
                  </a:srgbClr>
                </a:solidFill>
                <a:latin typeface="Arial" charset="0"/>
              </a:rPr>
              <a:t>LICENCIATURA DE INGENIERO AGRÓNOMO FITOTECNISTA</a:t>
            </a:r>
            <a:endParaRPr lang="en-US" sz="1600" b="1" dirty="0">
              <a:solidFill>
                <a:srgbClr val="70AD47">
                  <a:lumMod val="50000"/>
                </a:srgbClr>
              </a:solidFill>
              <a:latin typeface="Arial" charset="0"/>
            </a:endParaRPr>
          </a:p>
        </p:txBody>
      </p:sp>
      <p:sp>
        <p:nvSpPr>
          <p:cNvPr id="6" name="5 CuadroTexto"/>
          <p:cNvSpPr txBox="1"/>
          <p:nvPr/>
        </p:nvSpPr>
        <p:spPr>
          <a:xfrm>
            <a:off x="2143128" y="5643566"/>
            <a:ext cx="4537075" cy="738664"/>
          </a:xfrm>
          <a:prstGeom prst="rect">
            <a:avLst/>
          </a:prstGeom>
          <a:noFill/>
        </p:spPr>
        <p:txBody>
          <a:bodyPr>
            <a:spAutoFit/>
          </a:bodyPr>
          <a:lstStyle/>
          <a:p>
            <a:pPr algn="ctr">
              <a:defRPr/>
            </a:pPr>
            <a:endParaRPr lang="es-MX" sz="1400" b="1" dirty="0" smtClean="0">
              <a:solidFill>
                <a:srgbClr val="FFC000">
                  <a:lumMod val="50000"/>
                </a:srgbClr>
              </a:solidFill>
              <a:latin typeface="Arial" charset="0"/>
            </a:endParaRPr>
          </a:p>
          <a:p>
            <a:pPr algn="ctr">
              <a:defRPr/>
            </a:pPr>
            <a:r>
              <a:rPr lang="es-MX" sz="1400" b="1" dirty="0" smtClean="0">
                <a:solidFill>
                  <a:srgbClr val="70AD47">
                    <a:lumMod val="50000"/>
                  </a:srgbClr>
                </a:solidFill>
                <a:latin typeface="Arial" charset="0"/>
              </a:rPr>
              <a:t>DR</a:t>
            </a:r>
            <a:r>
              <a:rPr lang="es-MX" sz="1400" b="1" dirty="0">
                <a:solidFill>
                  <a:srgbClr val="70AD47">
                    <a:lumMod val="50000"/>
                  </a:srgbClr>
                </a:solidFill>
                <a:latin typeface="Arial" charset="0"/>
              </a:rPr>
              <a:t>. ANTONIO LAGUNA </a:t>
            </a:r>
            <a:r>
              <a:rPr lang="es-MX" sz="1400" b="1" dirty="0" smtClean="0">
                <a:solidFill>
                  <a:srgbClr val="70AD47">
                    <a:lumMod val="50000"/>
                  </a:srgbClr>
                </a:solidFill>
                <a:latin typeface="Arial" charset="0"/>
              </a:rPr>
              <a:t>CERDA</a:t>
            </a:r>
          </a:p>
          <a:p>
            <a:pPr algn="ctr">
              <a:defRPr/>
            </a:pPr>
            <a:r>
              <a:rPr lang="es-MX" sz="1400" b="1" dirty="0" smtClean="0">
                <a:solidFill>
                  <a:srgbClr val="70AD47">
                    <a:lumMod val="50000"/>
                  </a:srgbClr>
                </a:solidFill>
                <a:latin typeface="Arial" charset="0"/>
              </a:rPr>
              <a:t>SEPTIEMBRE </a:t>
            </a:r>
            <a:r>
              <a:rPr lang="es-MX" sz="1400" b="1" dirty="0">
                <a:solidFill>
                  <a:srgbClr val="70AD47">
                    <a:lumMod val="50000"/>
                  </a:srgbClr>
                </a:solidFill>
                <a:latin typeface="Arial" charset="0"/>
              </a:rPr>
              <a:t>DEL </a:t>
            </a:r>
            <a:r>
              <a:rPr lang="es-MX" sz="1400" b="1" dirty="0" smtClean="0">
                <a:solidFill>
                  <a:srgbClr val="70AD47">
                    <a:lumMod val="50000"/>
                  </a:srgbClr>
                </a:solidFill>
                <a:latin typeface="Arial" charset="0"/>
              </a:rPr>
              <a:t>2019</a:t>
            </a:r>
            <a:endParaRPr lang="en-US" sz="1400" b="1" dirty="0">
              <a:solidFill>
                <a:srgbClr val="70AD47">
                  <a:lumMod val="50000"/>
                </a:srgbClr>
              </a:solidFill>
              <a:latin typeface="Arial" charset="0"/>
            </a:endParaRPr>
          </a:p>
        </p:txBody>
      </p:sp>
      <p:pic>
        <p:nvPicPr>
          <p:cNvPr id="8" name="Picture 7" descr="logo uaemColor"/>
          <p:cNvPicPr>
            <a:picLocks noChangeAspect="1" noChangeArrowheads="1"/>
          </p:cNvPicPr>
          <p:nvPr/>
        </p:nvPicPr>
        <p:blipFill>
          <a:blip r:embed="rId2"/>
          <a:srcRect/>
          <a:stretch>
            <a:fillRect/>
          </a:stretch>
        </p:blipFill>
        <p:spPr bwMode="auto">
          <a:xfrm>
            <a:off x="467544" y="404664"/>
            <a:ext cx="1199693" cy="1080120"/>
          </a:xfrm>
          <a:prstGeom prst="rect">
            <a:avLst/>
          </a:prstGeom>
          <a:noFill/>
          <a:ln w="38100">
            <a:solidFill>
              <a:schemeClr val="accent6">
                <a:lumMod val="50000"/>
                <a:alpha val="57000"/>
              </a:schemeClr>
            </a:solidFill>
            <a:miter lim="800000"/>
            <a:headEnd/>
            <a:tailEnd/>
          </a:ln>
        </p:spPr>
      </p:pic>
      <p:pic>
        <p:nvPicPr>
          <p:cNvPr id="10" name="9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404664"/>
            <a:ext cx="1178064" cy="1079402"/>
          </a:xfrm>
          <a:prstGeom prst="rect">
            <a:avLst/>
          </a:prstGeom>
          <a:noFill/>
          <a:ln w="28575">
            <a:solidFill>
              <a:schemeClr val="accent6">
                <a:lumMod val="75000"/>
              </a:schemeClr>
            </a:solidFill>
          </a:ln>
        </p:spPr>
      </p:pic>
    </p:spTree>
    <p:extLst>
      <p:ext uri="{BB962C8B-B14F-4D97-AF65-F5344CB8AC3E}">
        <p14:creationId xmlns:p14="http://schemas.microsoft.com/office/powerpoint/2010/main" val="41328110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b="1" dirty="0" smtClean="0">
                <a:solidFill>
                  <a:schemeClr val="accent3">
                    <a:lumMod val="50000"/>
                  </a:schemeClr>
                </a:solidFill>
                <a:effectLst>
                  <a:outerShdw blurRad="38100" dist="38100" dir="2700000" algn="tl">
                    <a:srgbClr val="000000">
                      <a:alpha val="43137"/>
                    </a:srgbClr>
                  </a:outerShdw>
                </a:effectLst>
              </a:rPr>
              <a:t>RENDIMIENTO</a:t>
            </a:r>
            <a:endParaRPr lang="es-MX" sz="3600" b="1" dirty="0">
              <a:solidFill>
                <a:schemeClr val="accent3">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457200" y="1600203"/>
            <a:ext cx="8229600" cy="2188837"/>
          </a:xfrm>
        </p:spPr>
        <p:style>
          <a:lnRef idx="1">
            <a:schemeClr val="accent3"/>
          </a:lnRef>
          <a:fillRef idx="2">
            <a:schemeClr val="accent3"/>
          </a:fillRef>
          <a:effectRef idx="1">
            <a:schemeClr val="accent3"/>
          </a:effectRef>
          <a:fontRef idx="minor">
            <a:schemeClr val="dk1"/>
          </a:fontRef>
        </p:style>
        <p:txBody>
          <a:bodyPr>
            <a:normAutofit fontScale="77500" lnSpcReduction="20000"/>
          </a:bodyPr>
          <a:lstStyle/>
          <a:p>
            <a:pPr algn="just"/>
            <a:r>
              <a:rPr lang="es-MX" dirty="0" smtClean="0">
                <a:solidFill>
                  <a:schemeClr val="accent3">
                    <a:lumMod val="50000"/>
                  </a:schemeClr>
                </a:solidFill>
                <a:effectLst>
                  <a:outerShdw blurRad="38100" dist="38100" dir="2700000" algn="tl">
                    <a:srgbClr val="000000">
                      <a:alpha val="43137"/>
                    </a:srgbClr>
                  </a:outerShdw>
                </a:effectLst>
              </a:rPr>
              <a:t>ES EL MAS IMPORTANTE DESDE EL PUNTO DE VISTA DE LA NECESIDAD DE ATENDER LAS DIFERENTES DEMANDAS DE UNA POBLACION CRECIENTE, Y EN DONDE DICHO CRECIMIENTO ES MAYOR QUE EL DE LA PRODUCCION</a:t>
            </a:r>
          </a:p>
          <a:p>
            <a:pPr algn="just"/>
            <a:r>
              <a:rPr lang="es-MX" dirty="0" smtClean="0">
                <a:solidFill>
                  <a:schemeClr val="accent3">
                    <a:lumMod val="50000"/>
                  </a:schemeClr>
                </a:solidFill>
                <a:effectLst>
                  <a:outerShdw blurRad="38100" dist="38100" dir="2700000" algn="tl">
                    <a:srgbClr val="000000">
                      <a:alpha val="43137"/>
                    </a:srgbClr>
                  </a:outerShdw>
                </a:effectLst>
              </a:rPr>
              <a:t>ESTA AFECTADO POR UNA GRAN CANTIDAD DE FACTORES GENETICOS Y AMBIENTALES</a:t>
            </a:r>
          </a:p>
        </p:txBody>
      </p:sp>
    </p:spTree>
    <p:extLst>
      <p:ext uri="{BB962C8B-B14F-4D97-AF65-F5344CB8AC3E}">
        <p14:creationId xmlns:p14="http://schemas.microsoft.com/office/powerpoint/2010/main" val="27698678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b="1" dirty="0">
                <a:solidFill>
                  <a:srgbClr val="9BBB59">
                    <a:lumMod val="50000"/>
                  </a:srgbClr>
                </a:solidFill>
                <a:effectLst>
                  <a:outerShdw blurRad="38100" dist="38100" dir="2700000" algn="tl">
                    <a:srgbClr val="000000">
                      <a:alpha val="43137"/>
                    </a:srgbClr>
                  </a:outerShdw>
                </a:effectLst>
              </a:rPr>
              <a:t>RENDIMIENTO POTENCIAL Y POTENCIAL DE RENDIMIENTO</a:t>
            </a:r>
            <a:endParaRPr lang="es-MX" dirty="0"/>
          </a:p>
        </p:txBody>
      </p:sp>
      <p:pic>
        <p:nvPicPr>
          <p:cNvPr id="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5080"/>
          <a:stretch/>
        </p:blipFill>
        <p:spPr bwMode="auto">
          <a:xfrm>
            <a:off x="3066282" y="2348880"/>
            <a:ext cx="3011438"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lecha derecha 4"/>
          <p:cNvSpPr/>
          <p:nvPr/>
        </p:nvSpPr>
        <p:spPr>
          <a:xfrm>
            <a:off x="1907704" y="3789040"/>
            <a:ext cx="2016224" cy="504056"/>
          </a:xfrm>
          <a:prstGeom prst="right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solidFill>
                  <a:schemeClr val="accent3">
                    <a:lumMod val="50000"/>
                  </a:schemeClr>
                </a:solidFill>
                <a:effectLst>
                  <a:outerShdw blurRad="38100" dist="38100" dir="2700000" algn="tl">
                    <a:srgbClr val="000000">
                      <a:alpha val="43137"/>
                    </a:srgbClr>
                  </a:outerShdw>
                </a:effectLst>
              </a:rPr>
              <a:t>FACTOR LIMITANTE</a:t>
            </a:r>
            <a:endParaRPr lang="es-MX" sz="1200" b="1" dirty="0">
              <a:solidFill>
                <a:schemeClr val="accent3">
                  <a:lumMod val="50000"/>
                </a:schemeClr>
              </a:solidFill>
              <a:effectLst>
                <a:outerShdw blurRad="38100" dist="38100" dir="2700000" algn="tl">
                  <a:srgbClr val="000000">
                    <a:alpha val="43137"/>
                  </a:srgbClr>
                </a:outerShdw>
              </a:effectLst>
            </a:endParaRPr>
          </a:p>
        </p:txBody>
      </p:sp>
      <p:sp>
        <p:nvSpPr>
          <p:cNvPr id="6" name="Flecha derecha 5"/>
          <p:cNvSpPr/>
          <p:nvPr/>
        </p:nvSpPr>
        <p:spPr>
          <a:xfrm>
            <a:off x="1478881" y="5481228"/>
            <a:ext cx="2016224" cy="504056"/>
          </a:xfrm>
          <a:prstGeom prst="right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solidFill>
                  <a:schemeClr val="accent3">
                    <a:lumMod val="50000"/>
                  </a:schemeClr>
                </a:solidFill>
                <a:effectLst>
                  <a:outerShdw blurRad="38100" dist="38100" dir="2700000" algn="tl">
                    <a:srgbClr val="000000">
                      <a:alpha val="43137"/>
                    </a:srgbClr>
                  </a:outerShdw>
                </a:effectLst>
              </a:rPr>
              <a:t>PERDIDAS</a:t>
            </a:r>
            <a:endParaRPr lang="es-MX" sz="1200" b="1" dirty="0">
              <a:solidFill>
                <a:schemeClr val="accent3">
                  <a:lumMod val="50000"/>
                </a:schemeClr>
              </a:solidFill>
              <a:effectLst>
                <a:outerShdw blurRad="38100" dist="38100" dir="2700000" algn="tl">
                  <a:srgbClr val="000000">
                    <a:alpha val="43137"/>
                  </a:srgbClr>
                </a:outerShdw>
              </a:effectLst>
            </a:endParaRPr>
          </a:p>
        </p:txBody>
      </p:sp>
      <p:sp>
        <p:nvSpPr>
          <p:cNvPr id="7" name="Flecha derecha 6"/>
          <p:cNvSpPr/>
          <p:nvPr/>
        </p:nvSpPr>
        <p:spPr>
          <a:xfrm flipH="1">
            <a:off x="5580112" y="2801362"/>
            <a:ext cx="2232248" cy="483623"/>
          </a:xfrm>
          <a:prstGeom prst="right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solidFill>
                  <a:schemeClr val="accent3">
                    <a:lumMod val="50000"/>
                  </a:schemeClr>
                </a:solidFill>
                <a:effectLst>
                  <a:outerShdw blurRad="38100" dist="38100" dir="2700000" algn="tl">
                    <a:srgbClr val="000000">
                      <a:alpha val="43137"/>
                    </a:srgbClr>
                  </a:outerShdw>
                </a:effectLst>
              </a:rPr>
              <a:t>RENDIMIENTO MAXIMO</a:t>
            </a:r>
            <a:endParaRPr lang="es-MX" sz="1200" b="1" dirty="0">
              <a:solidFill>
                <a:schemeClr val="accent3">
                  <a:lumMod val="50000"/>
                </a:schemeClr>
              </a:solidFill>
              <a:effectLst>
                <a:outerShdw blurRad="38100" dist="38100" dir="2700000" algn="tl">
                  <a:srgbClr val="000000">
                    <a:alpha val="43137"/>
                  </a:srgbClr>
                </a:outerShdw>
              </a:effectLst>
            </a:endParaRPr>
          </a:p>
        </p:txBody>
      </p:sp>
      <p:sp>
        <p:nvSpPr>
          <p:cNvPr id="8" name="Flecha derecha 7"/>
          <p:cNvSpPr/>
          <p:nvPr/>
        </p:nvSpPr>
        <p:spPr>
          <a:xfrm flipH="1">
            <a:off x="4712793" y="2302169"/>
            <a:ext cx="2232248" cy="483623"/>
          </a:xfrm>
          <a:prstGeom prst="right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solidFill>
                  <a:schemeClr val="accent3">
                    <a:lumMod val="50000"/>
                  </a:schemeClr>
                </a:solidFill>
                <a:effectLst>
                  <a:outerShdw blurRad="38100" dist="38100" dir="2700000" algn="tl">
                    <a:srgbClr val="000000">
                      <a:alpha val="43137"/>
                    </a:srgbClr>
                  </a:outerShdw>
                </a:effectLst>
              </a:rPr>
              <a:t>POTENCIAL GENETICO</a:t>
            </a:r>
            <a:endParaRPr lang="es-MX" sz="1200" b="1" dirty="0">
              <a:solidFill>
                <a:schemeClr val="accent3">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847478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06090"/>
          </a:xfrm>
        </p:spPr>
        <p:txBody>
          <a:bodyPr>
            <a:normAutofit/>
          </a:bodyPr>
          <a:lstStyle/>
          <a:p>
            <a:r>
              <a:rPr lang="es-MX" sz="3200" b="1" dirty="0" smtClean="0">
                <a:solidFill>
                  <a:schemeClr val="accent3">
                    <a:lumMod val="50000"/>
                  </a:schemeClr>
                </a:solidFill>
                <a:effectLst>
                  <a:outerShdw blurRad="38100" dist="38100" dir="2700000" algn="tl">
                    <a:srgbClr val="000000">
                      <a:alpha val="43137"/>
                    </a:srgbClr>
                  </a:outerShdw>
                </a:effectLst>
              </a:rPr>
              <a:t>LEY DEL MINIMO (LIEBIG)</a:t>
            </a:r>
            <a:endParaRPr lang="es-MX" sz="3200" b="1" dirty="0">
              <a:solidFill>
                <a:schemeClr val="accent3">
                  <a:lumMod val="50000"/>
                </a:schemeClr>
              </a:solidFill>
              <a:effectLst>
                <a:outerShdw blurRad="38100" dist="38100" dir="2700000" algn="tl">
                  <a:srgbClr val="000000">
                    <a:alpha val="43137"/>
                  </a:srgbClr>
                </a:outerShdw>
              </a:effectLst>
            </a:endParaRPr>
          </a:p>
        </p:txBody>
      </p:sp>
      <p:pic>
        <p:nvPicPr>
          <p:cNvPr id="4" name="Marcador de contenido 3"/>
          <p:cNvPicPr>
            <a:picLocks noGrp="1" noChangeAspect="1"/>
          </p:cNvPicPr>
          <p:nvPr>
            <p:ph idx="1"/>
          </p:nvPr>
        </p:nvPicPr>
        <p:blipFill>
          <a:blip r:embed="rId2"/>
          <a:stretch>
            <a:fillRect/>
          </a:stretch>
        </p:blipFill>
        <p:spPr>
          <a:xfrm>
            <a:off x="385627" y="2276872"/>
            <a:ext cx="3669524" cy="3844998"/>
          </a:xfrm>
          <a:prstGeom prst="rect">
            <a:avLst/>
          </a:prstGeom>
        </p:spPr>
      </p:pic>
      <p:sp>
        <p:nvSpPr>
          <p:cNvPr id="5" name="CuadroTexto 4"/>
          <p:cNvSpPr txBox="1"/>
          <p:nvPr/>
        </p:nvSpPr>
        <p:spPr>
          <a:xfrm>
            <a:off x="389082" y="1010883"/>
            <a:ext cx="6624736" cy="923330"/>
          </a:xfrm>
          <a:prstGeom prst="rect">
            <a:avLst/>
          </a:prstGeom>
          <a:solidFill>
            <a:schemeClr val="accent3">
              <a:lumMod val="60000"/>
              <a:lumOff val="40000"/>
            </a:schemeClr>
          </a:solidFill>
          <a:ln w="28575">
            <a:solidFill>
              <a:schemeClr val="accent3">
                <a:lumMod val="50000"/>
              </a:schemeClr>
            </a:solidFill>
          </a:ln>
        </p:spPr>
        <p:txBody>
          <a:bodyPr wrap="square" rtlCol="0">
            <a:spAutoFit/>
          </a:bodyPr>
          <a:lstStyle/>
          <a:p>
            <a:r>
              <a:rPr lang="es-MX" b="1" dirty="0" smtClean="0">
                <a:solidFill>
                  <a:schemeClr val="accent3">
                    <a:lumMod val="50000"/>
                  </a:schemeClr>
                </a:solidFill>
                <a:effectLst>
                  <a:outerShdw blurRad="38100" dist="38100" dir="2700000" algn="tl">
                    <a:srgbClr val="000000">
                      <a:alpha val="43137"/>
                    </a:srgbClr>
                  </a:outerShdw>
                </a:effectLst>
              </a:rPr>
              <a:t>“SI UN FACTOR DE CRECIMIENTO ES DEFICIENTE, EL CRECIMIENTO DE LA PLANTA ESTA LIMITADO E INCLUSO AUNQUE EL RESTO DE LOS FACTORES ESTAN A NIVELES ADECUADOS”</a:t>
            </a:r>
          </a:p>
        </p:txBody>
      </p:sp>
      <p:pic>
        <p:nvPicPr>
          <p:cNvPr id="2050" name="Picture 2" descr="Resultado de imagen para deficiencia de nitrogeno en frijol"/>
          <p:cNvPicPr>
            <a:picLocks noChangeAspect="1" noChangeArrowheads="1"/>
          </p:cNvPicPr>
          <p:nvPr/>
        </p:nvPicPr>
        <p:blipFill rotWithShape="1">
          <a:blip r:embed="rId3">
            <a:extLst>
              <a:ext uri="{28A0092B-C50C-407E-A947-70E740481C1C}">
                <a14:useLocalDpi xmlns:a14="http://schemas.microsoft.com/office/drawing/2010/main" val="0"/>
              </a:ext>
            </a:extLst>
          </a:blip>
          <a:srcRect r="26682"/>
          <a:stretch/>
        </p:blipFill>
        <p:spPr bwMode="auto">
          <a:xfrm>
            <a:off x="4644009" y="4305189"/>
            <a:ext cx="2186825" cy="19753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planta frijol"/>
          <p:cNvPicPr>
            <a:picLocks noChangeAspect="1" noChangeArrowheads="1"/>
          </p:cNvPicPr>
          <p:nvPr/>
        </p:nvPicPr>
        <p:blipFill rotWithShape="1">
          <a:blip r:embed="rId4">
            <a:extLst>
              <a:ext uri="{28A0092B-C50C-407E-A947-70E740481C1C}">
                <a14:useLocalDpi xmlns:a14="http://schemas.microsoft.com/office/drawing/2010/main" val="0"/>
              </a:ext>
            </a:extLst>
          </a:blip>
          <a:srcRect l="42908"/>
          <a:stretch/>
        </p:blipFill>
        <p:spPr bwMode="auto">
          <a:xfrm>
            <a:off x="6948264" y="4256027"/>
            <a:ext cx="1944216" cy="2024526"/>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5520120" y="2402627"/>
            <a:ext cx="2987395" cy="1200329"/>
          </a:xfrm>
          <a:prstGeom prst="rect">
            <a:avLst/>
          </a:prstGeom>
          <a:solidFill>
            <a:schemeClr val="accent3">
              <a:lumMod val="60000"/>
              <a:lumOff val="40000"/>
            </a:schemeClr>
          </a:solidFill>
          <a:ln w="19050">
            <a:solidFill>
              <a:schemeClr val="accent3">
                <a:lumMod val="50000"/>
              </a:schemeClr>
            </a:solidFill>
          </a:ln>
        </p:spPr>
        <p:txBody>
          <a:bodyPr wrap="square">
            <a:spAutoFit/>
          </a:bodyPr>
          <a:lstStyle/>
          <a:p>
            <a:pPr algn="just"/>
            <a:r>
              <a:rPr lang="es-MX" b="1" dirty="0">
                <a:solidFill>
                  <a:schemeClr val="accent3">
                    <a:lumMod val="50000"/>
                  </a:schemeClr>
                </a:solidFill>
                <a:effectLst>
                  <a:outerShdw blurRad="38100" dist="38100" dir="2700000" algn="tl">
                    <a:srgbClr val="000000">
                      <a:alpha val="43137"/>
                    </a:srgbClr>
                  </a:outerShdw>
                </a:effectLst>
              </a:rPr>
              <a:t>LA LIMITACION SE REVERTIRA RESTABLECIENDO NIVELES ADECUADOS DEL FACTOR LIMITANTE</a:t>
            </a:r>
          </a:p>
        </p:txBody>
      </p:sp>
      <p:sp>
        <p:nvSpPr>
          <p:cNvPr id="7" name="Flecha curvada hacia abajo 6"/>
          <p:cNvSpPr/>
          <p:nvPr/>
        </p:nvSpPr>
        <p:spPr>
          <a:xfrm>
            <a:off x="5868144" y="3717034"/>
            <a:ext cx="1872208" cy="482339"/>
          </a:xfrm>
          <a:prstGeom prst="curvedDownArrow">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8" name="Flecha derecha 7"/>
          <p:cNvSpPr/>
          <p:nvPr/>
        </p:nvSpPr>
        <p:spPr>
          <a:xfrm rot="20844755">
            <a:off x="202360" y="4245072"/>
            <a:ext cx="1584176" cy="384394"/>
          </a:xfrm>
          <a:prstGeom prst="rightArrow">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solidFill>
                  <a:schemeClr val="accent3">
                    <a:lumMod val="50000"/>
                  </a:schemeClr>
                </a:solidFill>
                <a:effectLst>
                  <a:outerShdw blurRad="38100" dist="38100" dir="2700000" algn="tl">
                    <a:srgbClr val="000000">
                      <a:alpha val="43137"/>
                    </a:srgbClr>
                  </a:outerShdw>
                </a:effectLst>
              </a:rPr>
              <a:t>FACTOR LIMITANTE</a:t>
            </a:r>
            <a:endParaRPr lang="es-MX" sz="1200" b="1" dirty="0">
              <a:solidFill>
                <a:schemeClr val="accent3">
                  <a:lumMod val="50000"/>
                </a:schemeClr>
              </a:solidFill>
              <a:effectLst>
                <a:outerShdw blurRad="38100" dist="38100" dir="2700000" algn="tl">
                  <a:srgbClr val="000000">
                    <a:alpha val="43137"/>
                  </a:srgbClr>
                </a:outerShdw>
              </a:effectLst>
            </a:endParaRPr>
          </a:p>
        </p:txBody>
      </p:sp>
      <p:sp>
        <p:nvSpPr>
          <p:cNvPr id="9" name="CuadroTexto 8"/>
          <p:cNvSpPr txBox="1"/>
          <p:nvPr/>
        </p:nvSpPr>
        <p:spPr>
          <a:xfrm>
            <a:off x="6588225" y="3813932"/>
            <a:ext cx="360040" cy="369332"/>
          </a:xfrm>
          <a:prstGeom prst="rect">
            <a:avLst/>
          </a:prstGeom>
          <a:noFill/>
          <a:ln>
            <a:solidFill>
              <a:schemeClr val="accent3">
                <a:lumMod val="50000"/>
              </a:schemeClr>
            </a:solidFill>
          </a:ln>
        </p:spPr>
        <p:txBody>
          <a:bodyPr wrap="square" rtlCol="0">
            <a:spAutoFit/>
          </a:bodyPr>
          <a:lstStyle/>
          <a:p>
            <a:r>
              <a:rPr lang="es-MX" dirty="0" smtClean="0">
                <a:solidFill>
                  <a:schemeClr val="accent3">
                    <a:lumMod val="50000"/>
                  </a:schemeClr>
                </a:solidFill>
                <a:latin typeface="Arial Black" panose="020B0A04020102020204" pitchFamily="34" charset="0"/>
              </a:rPr>
              <a:t>N</a:t>
            </a:r>
            <a:endParaRPr lang="es-MX" dirty="0">
              <a:solidFill>
                <a:schemeClr val="accent3">
                  <a:lumMod val="50000"/>
                </a:schemeClr>
              </a:solidFill>
              <a:latin typeface="Arial Black" panose="020B0A04020102020204" pitchFamily="34" charset="0"/>
            </a:endParaRPr>
          </a:p>
        </p:txBody>
      </p:sp>
    </p:spTree>
    <p:extLst>
      <p:ext uri="{BB962C8B-B14F-4D97-AF65-F5344CB8AC3E}">
        <p14:creationId xmlns:p14="http://schemas.microsoft.com/office/powerpoint/2010/main" val="4584504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accent3">
                    <a:lumMod val="50000"/>
                  </a:schemeClr>
                </a:solidFill>
                <a:effectLst>
                  <a:outerShdw blurRad="38100" dist="38100" dir="2700000" algn="tl">
                    <a:srgbClr val="000000">
                      <a:alpha val="43137"/>
                    </a:srgbClr>
                  </a:outerShdw>
                </a:effectLst>
              </a:rPr>
              <a:t>RENDIMIENTO</a:t>
            </a:r>
            <a:endParaRPr lang="es-MX" sz="3600" b="1" dirty="0">
              <a:solidFill>
                <a:schemeClr val="accent3">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57200" y="1412776"/>
            <a:ext cx="4618856" cy="4392487"/>
          </a:xfr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pPr marL="0" indent="0">
              <a:buNone/>
            </a:pPr>
            <a:r>
              <a:rPr lang="es-ES_tradnl" b="1" dirty="0" smtClean="0">
                <a:solidFill>
                  <a:schemeClr val="accent3">
                    <a:lumMod val="50000"/>
                  </a:schemeClr>
                </a:solidFill>
                <a:effectLst>
                  <a:outerShdw blurRad="38100" dist="38100" dir="2700000" algn="tl">
                    <a:srgbClr val="000000">
                      <a:alpha val="43137"/>
                    </a:srgbClr>
                  </a:outerShdw>
                </a:effectLst>
              </a:rPr>
              <a:t>ESTE SE PUEDE ALCANZAR POR DOS VIAS: </a:t>
            </a:r>
          </a:p>
          <a:p>
            <a:pPr marL="0" indent="0">
              <a:buNone/>
            </a:pPr>
            <a:endParaRPr lang="es-ES_tradnl" b="1" dirty="0" smtClean="0">
              <a:solidFill>
                <a:schemeClr val="accent3">
                  <a:lumMod val="50000"/>
                </a:schemeClr>
              </a:solidFill>
              <a:effectLst>
                <a:outerShdw blurRad="38100" dist="38100" dir="2700000" algn="tl">
                  <a:srgbClr val="000000">
                    <a:alpha val="43137"/>
                  </a:srgbClr>
                </a:outerShdw>
              </a:effectLst>
            </a:endParaRPr>
          </a:p>
          <a:p>
            <a:pPr>
              <a:buFont typeface="Wingdings" panose="05000000000000000000" pitchFamily="2" charset="2"/>
              <a:buChar char="q"/>
            </a:pPr>
            <a:r>
              <a:rPr lang="es-ES_tradnl" b="1" dirty="0" smtClean="0">
                <a:solidFill>
                  <a:schemeClr val="accent3">
                    <a:lumMod val="50000"/>
                  </a:schemeClr>
                </a:solidFill>
              </a:rPr>
              <a:t>RENDIMIENTO </a:t>
            </a:r>
            <a:r>
              <a:rPr lang="es-ES_tradnl" b="1" i="1" dirty="0" smtClean="0">
                <a:solidFill>
                  <a:schemeClr val="accent3">
                    <a:lumMod val="50000"/>
                  </a:schemeClr>
                </a:solidFill>
              </a:rPr>
              <a:t>per se</a:t>
            </a:r>
            <a:r>
              <a:rPr lang="es-ES_tradnl" b="1" dirty="0" smtClean="0">
                <a:solidFill>
                  <a:schemeClr val="accent3">
                    <a:lumMod val="50000"/>
                  </a:schemeClr>
                </a:solidFill>
              </a:rPr>
              <a:t>: APROVECHANDO LA CAPACIDAD FISIOLOGICA INTRISECA DE LA PLANTA</a:t>
            </a:r>
          </a:p>
          <a:p>
            <a:pPr>
              <a:buFont typeface="Wingdings" panose="05000000000000000000" pitchFamily="2" charset="2"/>
              <a:buChar char="q"/>
            </a:pPr>
            <a:r>
              <a:rPr lang="es-ES_tradnl" b="1" dirty="0" smtClean="0">
                <a:solidFill>
                  <a:schemeClr val="accent3">
                    <a:lumMod val="50000"/>
                  </a:schemeClr>
                </a:solidFill>
              </a:rPr>
              <a:t>MANEJANDO FACTORES REDUCTORES, LIMITANTES Y DEFINITORIOS QUE AFECTAN AL RENDIMIENTO</a:t>
            </a:r>
            <a:endParaRPr lang="es-MX" b="1" dirty="0">
              <a:solidFill>
                <a:schemeClr val="accent3">
                  <a:lumMod val="50000"/>
                </a:schemeClr>
              </a:solidFill>
            </a:endParaRPr>
          </a:p>
        </p:txBody>
      </p:sp>
      <p:sp>
        <p:nvSpPr>
          <p:cNvPr id="4" name="AutoShape 2" descr="Resultado de imagen de planta de maiz con muchas mazorc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1340768"/>
            <a:ext cx="2907680" cy="2426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descr="Resultado de imagen de maiz sequ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1744" y="4221088"/>
            <a:ext cx="3888432" cy="2131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21563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3528" y="620688"/>
            <a:ext cx="8555542" cy="583264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636209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5157192"/>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just"/>
            <a:r>
              <a:rPr lang="es-MX" sz="1800" b="1" dirty="0" smtClean="0">
                <a:solidFill>
                  <a:schemeClr val="accent3">
                    <a:lumMod val="50000"/>
                  </a:schemeClr>
                </a:solidFill>
                <a:effectLst>
                  <a:outerShdw blurRad="38100" dist="38100" dir="2700000" algn="tl">
                    <a:srgbClr val="000000">
                      <a:alpha val="43137"/>
                    </a:srgbClr>
                  </a:outerShdw>
                </a:effectLst>
              </a:rPr>
              <a:t>EN 1845 EL </a:t>
            </a:r>
            <a:r>
              <a:rPr lang="es-MX" sz="1800" b="1" u="sng" dirty="0" smtClean="0">
                <a:solidFill>
                  <a:schemeClr val="accent3">
                    <a:lumMod val="50000"/>
                  </a:schemeClr>
                </a:solidFill>
                <a:effectLst>
                  <a:outerShdw blurRad="38100" dist="38100" dir="2700000" algn="tl">
                    <a:srgbClr val="000000">
                      <a:alpha val="43137"/>
                    </a:srgbClr>
                  </a:outerShdw>
                </a:effectLst>
              </a:rPr>
              <a:t>TIZON TARDIO DE LA PAPA </a:t>
            </a:r>
            <a:r>
              <a:rPr lang="es-MX" sz="1800" b="1" dirty="0" smtClean="0">
                <a:solidFill>
                  <a:schemeClr val="accent3">
                    <a:lumMod val="50000"/>
                  </a:schemeClr>
                </a:solidFill>
                <a:effectLst>
                  <a:outerShdw blurRad="38100" dist="38100" dir="2700000" algn="tl">
                    <a:srgbClr val="000000">
                      <a:alpha val="43137"/>
                    </a:srgbClr>
                  </a:outerShdw>
                </a:effectLst>
              </a:rPr>
              <a:t>(PHYTOPHTHORA INFESTANS), ARRAZO CON EL CULTIVO DE LA </a:t>
            </a:r>
            <a:r>
              <a:rPr lang="es-MX" sz="1800" b="1" dirty="0">
                <a:solidFill>
                  <a:schemeClr val="accent3">
                    <a:lumMod val="50000"/>
                  </a:schemeClr>
                </a:solidFill>
                <a:effectLst>
                  <a:outerShdw blurRad="38100" dist="38100" dir="2700000" algn="tl">
                    <a:srgbClr val="000000">
                      <a:alpha val="43137"/>
                    </a:srgbClr>
                  </a:outerShdw>
                </a:effectLst>
              </a:rPr>
              <a:t>PAPA EN IRLANDA DEL </a:t>
            </a:r>
            <a:r>
              <a:rPr lang="es-MX" sz="1800" b="1" dirty="0" smtClean="0">
                <a:solidFill>
                  <a:schemeClr val="accent3">
                    <a:lumMod val="50000"/>
                  </a:schemeClr>
                </a:solidFill>
                <a:effectLst>
                  <a:outerShdw blurRad="38100" dist="38100" dir="2700000" algn="tl">
                    <a:srgbClr val="000000">
                      <a:alpha val="43137"/>
                    </a:srgbClr>
                  </a:outerShdw>
                </a:effectLst>
              </a:rPr>
              <a:t>NORTE, </a:t>
            </a:r>
            <a:r>
              <a:rPr lang="es-MX" sz="1800" b="1" dirty="0">
                <a:solidFill>
                  <a:schemeClr val="accent3">
                    <a:lumMod val="50000"/>
                  </a:schemeClr>
                </a:solidFill>
                <a:effectLst>
                  <a:outerShdw blurRad="38100" dist="38100" dir="2700000" algn="tl">
                    <a:srgbClr val="000000">
                      <a:alpha val="43137"/>
                    </a:srgbClr>
                  </a:outerShdw>
                </a:effectLst>
              </a:rPr>
              <a:t>PROVOCANDO UNA GRAN HAMBRUNA Y </a:t>
            </a:r>
            <a:r>
              <a:rPr lang="es-MX" sz="1800" b="1" dirty="0" smtClean="0">
                <a:solidFill>
                  <a:schemeClr val="accent3">
                    <a:lumMod val="50000"/>
                  </a:schemeClr>
                </a:solidFill>
                <a:effectLst>
                  <a:outerShdw blurRad="38100" dist="38100" dir="2700000" algn="tl">
                    <a:srgbClr val="000000">
                      <a:alpha val="43137"/>
                    </a:srgbClr>
                  </a:outerShdw>
                </a:effectLst>
              </a:rPr>
              <a:t>MIGRACIÓN,</a:t>
            </a:r>
            <a:r>
              <a:rPr lang="es-MX" sz="1800" b="1" dirty="0">
                <a:solidFill>
                  <a:schemeClr val="accent3">
                    <a:lumMod val="50000"/>
                  </a:schemeClr>
                </a:solidFill>
                <a:effectLst>
                  <a:outerShdw blurRad="38100" dist="38100" dir="2700000" algn="tl">
                    <a:srgbClr val="000000">
                      <a:alpha val="43137"/>
                    </a:srgbClr>
                  </a:outerShdw>
                </a:effectLst>
              </a:rPr>
              <a:t/>
            </a:r>
            <a:br>
              <a:rPr lang="es-MX" sz="1800" b="1" dirty="0">
                <a:solidFill>
                  <a:schemeClr val="accent3">
                    <a:lumMod val="50000"/>
                  </a:schemeClr>
                </a:solidFill>
                <a:effectLst>
                  <a:outerShdw blurRad="38100" dist="38100" dir="2700000" algn="tl">
                    <a:srgbClr val="000000">
                      <a:alpha val="43137"/>
                    </a:srgbClr>
                  </a:outerShdw>
                </a:effectLst>
              </a:rPr>
            </a:br>
            <a:r>
              <a:rPr lang="es-MX" sz="1800" b="1" dirty="0">
                <a:solidFill>
                  <a:schemeClr val="accent3">
                    <a:lumMod val="50000"/>
                  </a:schemeClr>
                </a:solidFill>
                <a:effectLst>
                  <a:outerShdw blurRad="38100" dist="38100" dir="2700000" algn="tl">
                    <a:srgbClr val="000000">
                      <a:alpha val="43137"/>
                    </a:srgbClr>
                  </a:outerShdw>
                </a:effectLst>
              </a:rPr>
              <a:t>PROPICIADO </a:t>
            </a:r>
            <a:r>
              <a:rPr lang="es-MX" sz="1800" b="1" dirty="0" smtClean="0">
                <a:solidFill>
                  <a:schemeClr val="accent3">
                    <a:lumMod val="50000"/>
                  </a:schemeClr>
                </a:solidFill>
                <a:effectLst>
                  <a:outerShdw blurRad="38100" dist="38100" dir="2700000" algn="tl">
                    <a:srgbClr val="000000">
                      <a:alpha val="43137"/>
                    </a:srgbClr>
                  </a:outerShdw>
                </a:effectLst>
              </a:rPr>
              <a:t>POR LA </a:t>
            </a:r>
            <a:r>
              <a:rPr lang="es-MX" sz="1800" b="1" u="sng" dirty="0" smtClean="0">
                <a:solidFill>
                  <a:schemeClr val="accent3">
                    <a:lumMod val="50000"/>
                  </a:schemeClr>
                </a:solidFill>
                <a:effectLst>
                  <a:outerShdw blurRad="38100" dist="38100" dir="2700000" algn="tl">
                    <a:srgbClr val="000000">
                      <a:alpha val="43137"/>
                    </a:srgbClr>
                  </a:outerShdw>
                </a:effectLst>
              </a:rPr>
              <a:t>POCA VARIABILIDAD GENETICA DE LAS VARIEDADES LOCALES</a:t>
            </a:r>
            <a:r>
              <a:rPr lang="es-MX" sz="1800" b="1" dirty="0" smtClean="0">
                <a:solidFill>
                  <a:schemeClr val="accent3">
                    <a:lumMod val="50000"/>
                  </a:schemeClr>
                </a:solidFill>
                <a:effectLst>
                  <a:outerShdw blurRad="38100" dist="38100" dir="2700000" algn="tl">
                    <a:srgbClr val="000000">
                      <a:alpha val="43137"/>
                    </a:srgbClr>
                  </a:outerShdw>
                </a:effectLst>
              </a:rPr>
              <a:t>, </a:t>
            </a:r>
            <a:endParaRPr lang="es-MX" sz="1800" b="1" dirty="0">
              <a:solidFill>
                <a:schemeClr val="accent3">
                  <a:lumMod val="50000"/>
                </a:schemeClr>
              </a:solidFill>
              <a:effectLst>
                <a:outerShdw blurRad="38100" dist="38100" dir="2700000" algn="tl">
                  <a:srgbClr val="000000">
                    <a:alpha val="43137"/>
                  </a:srgbClr>
                </a:outerShdw>
              </a:effectLst>
            </a:endParaRPr>
          </a:p>
        </p:txBody>
      </p:sp>
      <p:pic>
        <p:nvPicPr>
          <p:cNvPr id="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07075" y="1417638"/>
            <a:ext cx="4498413" cy="3369468"/>
          </a:xfrm>
          <a:prstGeom prst="rect">
            <a:avLst/>
          </a:prstGeom>
          <a:noFill/>
          <a:ln w="28575">
            <a:solidFill>
              <a:schemeClr val="accent3">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5" name="Rectángulo 4"/>
          <p:cNvSpPr/>
          <p:nvPr/>
        </p:nvSpPr>
        <p:spPr>
          <a:xfrm>
            <a:off x="3275856" y="196230"/>
            <a:ext cx="4572000" cy="92333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r>
              <a:rPr lang="es-MX" b="1" dirty="0" smtClean="0">
                <a:solidFill>
                  <a:schemeClr val="accent3">
                    <a:lumMod val="50000"/>
                  </a:schemeClr>
                </a:solidFill>
                <a:effectLst>
                  <a:outerShdw blurRad="38100" dist="38100" dir="2700000" algn="tl">
                    <a:srgbClr val="000000">
                      <a:alpha val="43137"/>
                    </a:srgbClr>
                  </a:outerShdw>
                </a:effectLst>
              </a:rPr>
              <a:t>EN EL SIGLO XVIII EL FILÓSOFO ESCOCÉS THOMAS REID ESCRIBIÓ  “UNA CADENA ES TAN FUERTE COMO SU ESLABÓN MÁS DÉBIL”</a:t>
            </a:r>
            <a:endParaRPr lang="es-MX" b="1" dirty="0">
              <a:solidFill>
                <a:schemeClr val="accent3">
                  <a:lumMod val="50000"/>
                </a:schemeClr>
              </a:solidFill>
              <a:effectLst>
                <a:outerShdw blurRad="38100" dist="38100" dir="2700000" algn="tl">
                  <a:srgbClr val="000000">
                    <a:alpha val="43137"/>
                  </a:srgbClr>
                </a:outerShdw>
              </a:effectLst>
            </a:endParaRPr>
          </a:p>
        </p:txBody>
      </p:sp>
      <p:sp>
        <p:nvSpPr>
          <p:cNvPr id="6" name="Flecha derecha 5"/>
          <p:cNvSpPr/>
          <p:nvPr/>
        </p:nvSpPr>
        <p:spPr>
          <a:xfrm rot="2853960">
            <a:off x="1909833" y="1039254"/>
            <a:ext cx="2016224" cy="504056"/>
          </a:xfrm>
          <a:prstGeom prst="right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solidFill>
                  <a:schemeClr val="accent3">
                    <a:lumMod val="50000"/>
                  </a:schemeClr>
                </a:solidFill>
                <a:effectLst>
                  <a:outerShdw blurRad="38100" dist="38100" dir="2700000" algn="tl">
                    <a:srgbClr val="000000">
                      <a:alpha val="43137"/>
                    </a:srgbClr>
                  </a:outerShdw>
                </a:effectLst>
              </a:rPr>
              <a:t>FACTOR LIMITANTE</a:t>
            </a:r>
            <a:endParaRPr lang="es-MX" sz="1200" b="1" dirty="0">
              <a:solidFill>
                <a:schemeClr val="accent3">
                  <a:lumMod val="50000"/>
                </a:schemeClr>
              </a:solidFill>
              <a:effectLst>
                <a:outerShdw blurRad="38100" dist="38100" dir="2700000" algn="tl">
                  <a:srgbClr val="000000">
                    <a:alpha val="43137"/>
                  </a:srgbClr>
                </a:outerShdw>
              </a:effectLst>
            </a:endParaRPr>
          </a:p>
        </p:txBody>
      </p:sp>
      <p:pic>
        <p:nvPicPr>
          <p:cNvPr id="3074" name="Picture 2" descr="https://www.historiacocina.com/paises/articulos/irlanda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3" y="1296123"/>
            <a:ext cx="2265040" cy="3680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79112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3635896" y="362914"/>
            <a:ext cx="1850504"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ESTABLECIMIENTO DEL CULTIVO</a:t>
            </a:r>
            <a:endParaRPr lang="es-MX" sz="1600" b="1" dirty="0">
              <a:effectLst>
                <a:outerShdw blurRad="38100" dist="38100" dir="2700000" algn="tl">
                  <a:srgbClr val="000000">
                    <a:alpha val="43137"/>
                  </a:srgbClr>
                </a:outerShdw>
              </a:effectLst>
            </a:endParaRPr>
          </a:p>
        </p:txBody>
      </p:sp>
      <p:sp>
        <p:nvSpPr>
          <p:cNvPr id="8" name="Rectángulo redondeado 7"/>
          <p:cNvSpPr/>
          <p:nvPr/>
        </p:nvSpPr>
        <p:spPr>
          <a:xfrm>
            <a:off x="3614193" y="1301087"/>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DEASARROLLO Y CRECIMIENTO</a:t>
            </a:r>
            <a:endParaRPr lang="es-MX" sz="1600" b="1" dirty="0">
              <a:effectLst>
                <a:outerShdw blurRad="38100" dist="38100" dir="2700000" algn="tl">
                  <a:srgbClr val="000000">
                    <a:alpha val="43137"/>
                  </a:srgbClr>
                </a:outerShdw>
              </a:effectLst>
            </a:endParaRPr>
          </a:p>
        </p:txBody>
      </p:sp>
      <p:sp>
        <p:nvSpPr>
          <p:cNvPr id="9" name="Rectángulo redondeado 8"/>
          <p:cNvSpPr/>
          <p:nvPr/>
        </p:nvSpPr>
        <p:spPr>
          <a:xfrm>
            <a:off x="1233549" y="2239260"/>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ACCIDENTES</a:t>
            </a:r>
            <a:endParaRPr lang="es-MX" sz="1600" b="1" dirty="0">
              <a:effectLst>
                <a:outerShdw blurRad="38100" dist="38100" dir="2700000" algn="tl">
                  <a:srgbClr val="000000">
                    <a:alpha val="43137"/>
                  </a:srgbClr>
                </a:outerShdw>
              </a:effectLst>
            </a:endParaRPr>
          </a:p>
        </p:txBody>
      </p:sp>
      <p:sp>
        <p:nvSpPr>
          <p:cNvPr id="10" name="Rectángulo redondeado 9"/>
          <p:cNvSpPr/>
          <p:nvPr/>
        </p:nvSpPr>
        <p:spPr>
          <a:xfrm>
            <a:off x="3635897" y="2239260"/>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GENERACION DE BIOMASA</a:t>
            </a:r>
            <a:endParaRPr lang="es-MX" sz="1600" b="1" dirty="0">
              <a:effectLst>
                <a:outerShdw blurRad="38100" dist="38100" dir="2700000" algn="tl">
                  <a:srgbClr val="000000">
                    <a:alpha val="43137"/>
                  </a:srgbClr>
                </a:outerShdw>
              </a:effectLst>
            </a:endParaRPr>
          </a:p>
        </p:txBody>
      </p:sp>
      <p:sp>
        <p:nvSpPr>
          <p:cNvPr id="11" name="Rectángulo redondeado 10"/>
          <p:cNvSpPr/>
          <p:nvPr/>
        </p:nvSpPr>
        <p:spPr>
          <a:xfrm>
            <a:off x="3707904" y="3172726"/>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PARTICION</a:t>
            </a:r>
            <a:endParaRPr lang="es-MX" sz="1600" b="1" dirty="0">
              <a:effectLst>
                <a:outerShdw blurRad="38100" dist="38100" dir="2700000" algn="tl">
                  <a:srgbClr val="000000">
                    <a:alpha val="43137"/>
                  </a:srgbClr>
                </a:outerShdw>
              </a:effectLst>
            </a:endParaRPr>
          </a:p>
        </p:txBody>
      </p:sp>
      <p:sp>
        <p:nvSpPr>
          <p:cNvPr id="12" name="Rectángulo redondeado 11"/>
          <p:cNvSpPr/>
          <p:nvPr/>
        </p:nvSpPr>
        <p:spPr>
          <a:xfrm>
            <a:off x="3691211" y="4106192"/>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RENDIMIENTO</a:t>
            </a:r>
            <a:endParaRPr lang="es-MX" sz="1600" b="1" dirty="0">
              <a:effectLst>
                <a:outerShdw blurRad="38100" dist="38100" dir="2700000" algn="tl">
                  <a:srgbClr val="000000">
                    <a:alpha val="43137"/>
                  </a:srgbClr>
                </a:outerShdw>
              </a:effectLst>
            </a:endParaRPr>
          </a:p>
        </p:txBody>
      </p:sp>
      <p:sp>
        <p:nvSpPr>
          <p:cNvPr id="13" name="Rectángulo redondeado 12"/>
          <p:cNvSpPr/>
          <p:nvPr/>
        </p:nvSpPr>
        <p:spPr>
          <a:xfrm>
            <a:off x="4888353" y="4938318"/>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INTERACCIONES</a:t>
            </a:r>
            <a:endParaRPr lang="es-MX" sz="1600" b="1" dirty="0">
              <a:effectLst>
                <a:outerShdw blurRad="38100" dist="38100" dir="2700000" algn="tl">
                  <a:srgbClr val="000000">
                    <a:alpha val="43137"/>
                  </a:srgbClr>
                </a:outerShdw>
              </a:effectLst>
            </a:endParaRPr>
          </a:p>
        </p:txBody>
      </p:sp>
      <p:sp>
        <p:nvSpPr>
          <p:cNvPr id="14" name="Rectángulo redondeado 13"/>
          <p:cNvSpPr/>
          <p:nvPr/>
        </p:nvSpPr>
        <p:spPr>
          <a:xfrm>
            <a:off x="4934178" y="5923452"/>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PRODUCTO</a:t>
            </a:r>
            <a:endParaRPr lang="es-MX" sz="1600" b="1" dirty="0">
              <a:effectLst>
                <a:outerShdw blurRad="38100" dist="38100" dir="2700000" algn="tl">
                  <a:srgbClr val="000000">
                    <a:alpha val="43137"/>
                  </a:srgbClr>
                </a:outerShdw>
              </a:effectLst>
            </a:endParaRPr>
          </a:p>
        </p:txBody>
      </p:sp>
      <p:sp>
        <p:nvSpPr>
          <p:cNvPr id="15" name="Rectángulo redondeado 14"/>
          <p:cNvSpPr/>
          <p:nvPr/>
        </p:nvSpPr>
        <p:spPr>
          <a:xfrm>
            <a:off x="6059450" y="4056934"/>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CALIDAD</a:t>
            </a:r>
            <a:endParaRPr lang="es-MX" sz="1600" b="1" dirty="0">
              <a:effectLst>
                <a:outerShdw blurRad="38100" dist="38100" dir="2700000" algn="tl">
                  <a:srgbClr val="000000">
                    <a:alpha val="43137"/>
                  </a:srgbClr>
                </a:outerShdw>
              </a:effectLst>
            </a:endParaRPr>
          </a:p>
        </p:txBody>
      </p:sp>
      <p:sp>
        <p:nvSpPr>
          <p:cNvPr id="16" name="Rectángulo redondeado 15"/>
          <p:cNvSpPr/>
          <p:nvPr/>
        </p:nvSpPr>
        <p:spPr>
          <a:xfrm>
            <a:off x="6051342" y="2262402"/>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PLAGAS Y ENFERMEDADES</a:t>
            </a:r>
            <a:endParaRPr lang="es-MX" sz="1600" b="1" dirty="0">
              <a:effectLst>
                <a:outerShdw blurRad="38100" dist="38100" dir="2700000" algn="tl">
                  <a:srgbClr val="000000">
                    <a:alpha val="43137"/>
                  </a:srgbClr>
                </a:outerShdw>
              </a:effectLst>
            </a:endParaRPr>
          </a:p>
        </p:txBody>
      </p:sp>
      <p:sp>
        <p:nvSpPr>
          <p:cNvPr id="17" name="Rectángulo redondeado 16"/>
          <p:cNvSpPr/>
          <p:nvPr/>
        </p:nvSpPr>
        <p:spPr>
          <a:xfrm>
            <a:off x="1233549" y="1356647"/>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ADAPTACION DEFICIENTE</a:t>
            </a:r>
            <a:endParaRPr lang="es-MX" sz="1600" b="1" dirty="0">
              <a:effectLst>
                <a:outerShdw blurRad="38100" dist="38100" dir="2700000" algn="tl">
                  <a:srgbClr val="000000">
                    <a:alpha val="43137"/>
                  </a:srgbClr>
                </a:outerShdw>
              </a:effectLst>
            </a:endParaRPr>
          </a:p>
        </p:txBody>
      </p:sp>
      <p:sp>
        <p:nvSpPr>
          <p:cNvPr id="18" name="Rectángulo redondeado 17"/>
          <p:cNvSpPr/>
          <p:nvPr/>
        </p:nvSpPr>
        <p:spPr>
          <a:xfrm>
            <a:off x="1233549" y="3155599"/>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ESQUILMOS</a:t>
            </a:r>
            <a:endParaRPr lang="es-MX" sz="1600" b="1" dirty="0">
              <a:effectLst>
                <a:outerShdw blurRad="38100" dist="38100" dir="2700000" algn="tl">
                  <a:srgbClr val="000000">
                    <a:alpha val="43137"/>
                  </a:srgbClr>
                </a:outerShdw>
              </a:effectLst>
            </a:endParaRPr>
          </a:p>
        </p:txBody>
      </p:sp>
      <p:sp>
        <p:nvSpPr>
          <p:cNvPr id="19" name="Rectángulo redondeado 18"/>
          <p:cNvSpPr/>
          <p:nvPr/>
        </p:nvSpPr>
        <p:spPr>
          <a:xfrm>
            <a:off x="6086306" y="3155599"/>
            <a:ext cx="1872208" cy="648072"/>
          </a:xfrm>
          <a:prstGeom prst="roundRect">
            <a:avLst/>
          </a:prstGeom>
          <a:solidFill>
            <a:schemeClr val="accent3">
              <a:lumMod val="40000"/>
              <a:lumOff val="60000"/>
            </a:schemeClr>
          </a:solidFill>
          <a:ln>
            <a:solidFill>
              <a:schemeClr val="accent3">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effectLst>
                  <a:outerShdw blurRad="38100" dist="38100" dir="2700000" algn="tl">
                    <a:srgbClr val="000000">
                      <a:alpha val="43137"/>
                    </a:srgbClr>
                  </a:outerShdw>
                </a:effectLst>
              </a:rPr>
              <a:t>PERDIDAS</a:t>
            </a:r>
            <a:endParaRPr lang="es-MX" sz="1600" b="1" dirty="0">
              <a:effectLst>
                <a:outerShdw blurRad="38100" dist="38100" dir="2700000" algn="tl">
                  <a:srgbClr val="000000">
                    <a:alpha val="43137"/>
                  </a:srgbClr>
                </a:outerShdw>
              </a:effectLst>
            </a:endParaRPr>
          </a:p>
        </p:txBody>
      </p:sp>
      <p:sp>
        <p:nvSpPr>
          <p:cNvPr id="20" name="Flecha abajo 19"/>
          <p:cNvSpPr/>
          <p:nvPr/>
        </p:nvSpPr>
        <p:spPr>
          <a:xfrm>
            <a:off x="4459817" y="1077555"/>
            <a:ext cx="216024" cy="174274"/>
          </a:xfrm>
          <a:prstGeom prst="down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Flecha abajo 20"/>
          <p:cNvSpPr/>
          <p:nvPr/>
        </p:nvSpPr>
        <p:spPr>
          <a:xfrm>
            <a:off x="4459817" y="2004719"/>
            <a:ext cx="216024" cy="174274"/>
          </a:xfrm>
          <a:prstGeom prst="down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Flecha abajo 21"/>
          <p:cNvSpPr/>
          <p:nvPr/>
        </p:nvSpPr>
        <p:spPr>
          <a:xfrm>
            <a:off x="4431217" y="2925637"/>
            <a:ext cx="216024" cy="174274"/>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Flecha abajo 22"/>
          <p:cNvSpPr/>
          <p:nvPr/>
        </p:nvSpPr>
        <p:spPr>
          <a:xfrm>
            <a:off x="4468501" y="3882660"/>
            <a:ext cx="216024" cy="174274"/>
          </a:xfrm>
          <a:prstGeom prst="down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Flecha abajo 23"/>
          <p:cNvSpPr/>
          <p:nvPr/>
        </p:nvSpPr>
        <p:spPr>
          <a:xfrm>
            <a:off x="5716445" y="5683307"/>
            <a:ext cx="216024" cy="174274"/>
          </a:xfrm>
          <a:prstGeom prst="down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Flecha abajo 24"/>
          <p:cNvSpPr/>
          <p:nvPr/>
        </p:nvSpPr>
        <p:spPr>
          <a:xfrm>
            <a:off x="2061641" y="3770248"/>
            <a:ext cx="206103" cy="301690"/>
          </a:xfrm>
          <a:prstGeom prst="down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Flecha izquierda 25"/>
          <p:cNvSpPr/>
          <p:nvPr/>
        </p:nvSpPr>
        <p:spPr>
          <a:xfrm>
            <a:off x="3275857" y="1535154"/>
            <a:ext cx="216023" cy="237662"/>
          </a:xfrm>
          <a:prstGeom prst="leftArrow">
            <a:avLst/>
          </a:prstGeom>
          <a:solidFill>
            <a:schemeClr val="accent3">
              <a:lumMod val="75000"/>
            </a:schemeClr>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
        <p:nvSpPr>
          <p:cNvPr id="27" name="Flecha izquierda 26"/>
          <p:cNvSpPr/>
          <p:nvPr/>
        </p:nvSpPr>
        <p:spPr>
          <a:xfrm>
            <a:off x="3194941" y="2391550"/>
            <a:ext cx="216024" cy="257313"/>
          </a:xfrm>
          <a:prstGeom prst="leftArrow">
            <a:avLst/>
          </a:prstGeom>
          <a:solidFill>
            <a:schemeClr val="accent3">
              <a:lumMod val="75000"/>
            </a:schemeClr>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
        <p:nvSpPr>
          <p:cNvPr id="28" name="Flecha izquierda 27"/>
          <p:cNvSpPr/>
          <p:nvPr/>
        </p:nvSpPr>
        <p:spPr>
          <a:xfrm>
            <a:off x="3140702" y="3314058"/>
            <a:ext cx="207204" cy="221121"/>
          </a:xfrm>
          <a:prstGeom prst="leftArrow">
            <a:avLst/>
          </a:prstGeom>
          <a:solidFill>
            <a:schemeClr val="accent3">
              <a:lumMod val="75000"/>
            </a:schemeClr>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
        <p:nvSpPr>
          <p:cNvPr id="30" name="Más 29"/>
          <p:cNvSpPr/>
          <p:nvPr/>
        </p:nvSpPr>
        <p:spPr>
          <a:xfrm>
            <a:off x="5041317" y="1054492"/>
            <a:ext cx="252298" cy="210189"/>
          </a:xfrm>
          <a:prstGeom prst="mathPl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Flecha izquierda, derecha y arriba 30"/>
          <p:cNvSpPr/>
          <p:nvPr/>
        </p:nvSpPr>
        <p:spPr>
          <a:xfrm flipV="1">
            <a:off x="5545975" y="4415040"/>
            <a:ext cx="556964" cy="502960"/>
          </a:xfrm>
          <a:prstGeom prst="leftRightUpArrow">
            <a:avLst>
              <a:gd name="adj1" fmla="val 16674"/>
              <a:gd name="adj2" fmla="val 25000"/>
              <a:gd name="adj3" fmla="val 25000"/>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Flecha doblada hacia arriba 31"/>
          <p:cNvSpPr/>
          <p:nvPr/>
        </p:nvSpPr>
        <p:spPr>
          <a:xfrm flipH="1">
            <a:off x="3270620" y="2639391"/>
            <a:ext cx="421683" cy="1821235"/>
          </a:xfrm>
          <a:prstGeom prst="bentUpArrow">
            <a:avLst>
              <a:gd name="adj1" fmla="val 25000"/>
              <a:gd name="adj2" fmla="val 33694"/>
              <a:gd name="adj3" fmla="val 25000"/>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Flecha doblada hacia arriba 32"/>
          <p:cNvSpPr/>
          <p:nvPr/>
        </p:nvSpPr>
        <p:spPr>
          <a:xfrm>
            <a:off x="5563418" y="2708920"/>
            <a:ext cx="351897" cy="1658610"/>
          </a:xfrm>
          <a:prstGeom prst="bentUpArrow">
            <a:avLst>
              <a:gd name="adj1" fmla="val 25000"/>
              <a:gd name="adj2" fmla="val 33694"/>
              <a:gd name="adj3" fmla="val 25000"/>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Flecha derecha 33"/>
          <p:cNvSpPr/>
          <p:nvPr/>
        </p:nvSpPr>
        <p:spPr>
          <a:xfrm>
            <a:off x="7868915" y="3365339"/>
            <a:ext cx="330929" cy="222308"/>
          </a:xfrm>
          <a:prstGeom prst="right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Flecha derecha 34"/>
          <p:cNvSpPr/>
          <p:nvPr/>
        </p:nvSpPr>
        <p:spPr>
          <a:xfrm>
            <a:off x="5835318" y="3371623"/>
            <a:ext cx="216024" cy="216024"/>
          </a:xfrm>
          <a:prstGeom prst="right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Flecha derecha 35"/>
          <p:cNvSpPr/>
          <p:nvPr/>
        </p:nvSpPr>
        <p:spPr>
          <a:xfrm>
            <a:off x="5754508" y="2385801"/>
            <a:ext cx="237746" cy="263060"/>
          </a:xfrm>
          <a:prstGeom prst="right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Flecha abajo 36"/>
          <p:cNvSpPr/>
          <p:nvPr/>
        </p:nvSpPr>
        <p:spPr>
          <a:xfrm>
            <a:off x="2126839" y="2934328"/>
            <a:ext cx="216024" cy="174274"/>
          </a:xfrm>
          <a:prstGeom prst="down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Flecha abajo 37"/>
          <p:cNvSpPr/>
          <p:nvPr/>
        </p:nvSpPr>
        <p:spPr>
          <a:xfrm>
            <a:off x="6879434" y="2940869"/>
            <a:ext cx="216024" cy="174274"/>
          </a:xfrm>
          <a:prstGeom prst="down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Más 38"/>
          <p:cNvSpPr/>
          <p:nvPr/>
        </p:nvSpPr>
        <p:spPr>
          <a:xfrm>
            <a:off x="5045822" y="1994368"/>
            <a:ext cx="252298" cy="210189"/>
          </a:xfrm>
          <a:prstGeom prst="mathPl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Más 39"/>
          <p:cNvSpPr/>
          <p:nvPr/>
        </p:nvSpPr>
        <p:spPr>
          <a:xfrm>
            <a:off x="5043774" y="2922270"/>
            <a:ext cx="252298" cy="210189"/>
          </a:xfrm>
          <a:prstGeom prst="mathPl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Más 40"/>
          <p:cNvSpPr/>
          <p:nvPr/>
        </p:nvSpPr>
        <p:spPr>
          <a:xfrm>
            <a:off x="5112905" y="3861491"/>
            <a:ext cx="252298" cy="210189"/>
          </a:xfrm>
          <a:prstGeom prst="mathPl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4" name="Menos 43"/>
          <p:cNvSpPr/>
          <p:nvPr/>
        </p:nvSpPr>
        <p:spPr>
          <a:xfrm>
            <a:off x="812354" y="1550249"/>
            <a:ext cx="360040" cy="336872"/>
          </a:xfrm>
          <a:prstGeom prst="mathMin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ln w="22225">
                <a:solidFill>
                  <a:schemeClr val="tx2">
                    <a:lumMod val="75000"/>
                  </a:schemeClr>
                </a:solidFill>
                <a:prstDash val="solid"/>
              </a:ln>
              <a:solidFill>
                <a:schemeClr val="accent2">
                  <a:lumMod val="40000"/>
                  <a:lumOff val="60000"/>
                </a:schemeClr>
              </a:solidFill>
            </a:endParaRPr>
          </a:p>
        </p:txBody>
      </p:sp>
      <p:sp>
        <p:nvSpPr>
          <p:cNvPr id="45" name="Menos 44"/>
          <p:cNvSpPr/>
          <p:nvPr/>
        </p:nvSpPr>
        <p:spPr>
          <a:xfrm>
            <a:off x="750309" y="2348895"/>
            <a:ext cx="360040" cy="336872"/>
          </a:xfrm>
          <a:prstGeom prst="mathMin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ln w="22225">
                <a:solidFill>
                  <a:schemeClr val="tx2">
                    <a:lumMod val="75000"/>
                  </a:schemeClr>
                </a:solidFill>
                <a:prstDash val="solid"/>
              </a:ln>
              <a:solidFill>
                <a:schemeClr val="accent2">
                  <a:lumMod val="40000"/>
                  <a:lumOff val="60000"/>
                </a:schemeClr>
              </a:solidFill>
            </a:endParaRPr>
          </a:p>
        </p:txBody>
      </p:sp>
      <p:sp>
        <p:nvSpPr>
          <p:cNvPr id="46" name="Menos 45"/>
          <p:cNvSpPr/>
          <p:nvPr/>
        </p:nvSpPr>
        <p:spPr>
          <a:xfrm>
            <a:off x="655650" y="3242541"/>
            <a:ext cx="360040" cy="336872"/>
          </a:xfrm>
          <a:prstGeom prst="mathMin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ln w="22225">
                <a:solidFill>
                  <a:schemeClr val="tx2">
                    <a:lumMod val="75000"/>
                  </a:schemeClr>
                </a:solidFill>
                <a:prstDash val="solid"/>
              </a:ln>
              <a:solidFill>
                <a:schemeClr val="accent2">
                  <a:lumMod val="40000"/>
                  <a:lumOff val="60000"/>
                </a:schemeClr>
              </a:solidFill>
            </a:endParaRPr>
          </a:p>
        </p:txBody>
      </p:sp>
      <p:sp>
        <p:nvSpPr>
          <p:cNvPr id="47" name="Menos 46"/>
          <p:cNvSpPr/>
          <p:nvPr/>
        </p:nvSpPr>
        <p:spPr>
          <a:xfrm>
            <a:off x="2932785" y="3820798"/>
            <a:ext cx="360040" cy="336872"/>
          </a:xfrm>
          <a:prstGeom prst="mathMin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ln w="22225">
                <a:solidFill>
                  <a:schemeClr val="tx2">
                    <a:lumMod val="75000"/>
                  </a:schemeClr>
                </a:solidFill>
                <a:prstDash val="solid"/>
              </a:ln>
              <a:solidFill>
                <a:schemeClr val="accent2">
                  <a:lumMod val="40000"/>
                  <a:lumOff val="60000"/>
                </a:schemeClr>
              </a:solidFill>
            </a:endParaRPr>
          </a:p>
        </p:txBody>
      </p:sp>
      <p:sp>
        <p:nvSpPr>
          <p:cNvPr id="49" name="Menos 48"/>
          <p:cNvSpPr/>
          <p:nvPr/>
        </p:nvSpPr>
        <p:spPr>
          <a:xfrm>
            <a:off x="6786690" y="5127332"/>
            <a:ext cx="360040" cy="336872"/>
          </a:xfrm>
          <a:prstGeom prst="mathMin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ln w="22225">
                <a:solidFill>
                  <a:schemeClr val="tx2">
                    <a:lumMod val="75000"/>
                  </a:schemeClr>
                </a:solidFill>
                <a:prstDash val="solid"/>
              </a:ln>
              <a:solidFill>
                <a:schemeClr val="accent2">
                  <a:lumMod val="40000"/>
                  <a:lumOff val="60000"/>
                </a:schemeClr>
              </a:solidFill>
            </a:endParaRPr>
          </a:p>
        </p:txBody>
      </p:sp>
      <p:sp>
        <p:nvSpPr>
          <p:cNvPr id="50" name="Más 49"/>
          <p:cNvSpPr/>
          <p:nvPr/>
        </p:nvSpPr>
        <p:spPr>
          <a:xfrm>
            <a:off x="6760562" y="4825030"/>
            <a:ext cx="360040" cy="350714"/>
          </a:xfrm>
          <a:prstGeom prst="mathPl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Menos 51"/>
          <p:cNvSpPr/>
          <p:nvPr/>
        </p:nvSpPr>
        <p:spPr>
          <a:xfrm>
            <a:off x="5956809" y="3741106"/>
            <a:ext cx="360040" cy="336872"/>
          </a:xfrm>
          <a:prstGeom prst="mathMin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ln w="22225">
                <a:solidFill>
                  <a:schemeClr val="tx2">
                    <a:lumMod val="75000"/>
                  </a:schemeClr>
                </a:solidFill>
                <a:prstDash val="solid"/>
              </a:ln>
              <a:solidFill>
                <a:schemeClr val="accent2">
                  <a:lumMod val="40000"/>
                  <a:lumOff val="60000"/>
                </a:schemeClr>
              </a:solidFill>
            </a:endParaRPr>
          </a:p>
        </p:txBody>
      </p:sp>
      <p:sp>
        <p:nvSpPr>
          <p:cNvPr id="53" name="Menos 52"/>
          <p:cNvSpPr/>
          <p:nvPr/>
        </p:nvSpPr>
        <p:spPr>
          <a:xfrm>
            <a:off x="6400522" y="364117"/>
            <a:ext cx="360040" cy="336872"/>
          </a:xfrm>
          <a:prstGeom prst="mathMin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ln w="22225">
                <a:solidFill>
                  <a:schemeClr val="tx2">
                    <a:lumMod val="75000"/>
                  </a:schemeClr>
                </a:solidFill>
                <a:prstDash val="solid"/>
              </a:ln>
              <a:solidFill>
                <a:schemeClr val="accent2">
                  <a:lumMod val="40000"/>
                  <a:lumOff val="60000"/>
                </a:schemeClr>
              </a:solidFill>
            </a:endParaRPr>
          </a:p>
        </p:txBody>
      </p:sp>
      <p:sp>
        <p:nvSpPr>
          <p:cNvPr id="54" name="Más 53"/>
          <p:cNvSpPr/>
          <p:nvPr/>
        </p:nvSpPr>
        <p:spPr>
          <a:xfrm>
            <a:off x="6446346" y="726841"/>
            <a:ext cx="360040" cy="350714"/>
          </a:xfrm>
          <a:prstGeom prst="mathPlus">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5" name="CuadroTexto 54"/>
          <p:cNvSpPr txBox="1"/>
          <p:nvPr/>
        </p:nvSpPr>
        <p:spPr>
          <a:xfrm>
            <a:off x="6995554" y="343172"/>
            <a:ext cx="1111149" cy="383669"/>
          </a:xfrm>
          <a:prstGeom prst="rect">
            <a:avLst/>
          </a:prstGeom>
          <a:noFill/>
        </p:spPr>
        <p:txBody>
          <a:bodyPr wrap="square" rtlCol="0">
            <a:spAutoFit/>
          </a:bodyPr>
          <a:lstStyle/>
          <a:p>
            <a:r>
              <a:rPr lang="es-MX" b="1" dirty="0" smtClean="0">
                <a:solidFill>
                  <a:schemeClr val="accent3">
                    <a:lumMod val="50000"/>
                  </a:schemeClr>
                </a:solidFill>
                <a:effectLst>
                  <a:outerShdw blurRad="38100" dist="38100" dir="2700000" algn="tl">
                    <a:srgbClr val="000000">
                      <a:alpha val="43137"/>
                    </a:srgbClr>
                  </a:outerShdw>
                </a:effectLst>
              </a:rPr>
              <a:t>PERDIDA</a:t>
            </a:r>
            <a:endParaRPr lang="es-MX" b="1" dirty="0">
              <a:solidFill>
                <a:schemeClr val="accent3">
                  <a:lumMod val="50000"/>
                </a:schemeClr>
              </a:solidFill>
              <a:effectLst>
                <a:outerShdw blurRad="38100" dist="38100" dir="2700000" algn="tl">
                  <a:srgbClr val="000000">
                    <a:alpha val="43137"/>
                  </a:srgbClr>
                </a:outerShdw>
              </a:effectLst>
            </a:endParaRPr>
          </a:p>
        </p:txBody>
      </p:sp>
      <p:sp>
        <p:nvSpPr>
          <p:cNvPr id="56" name="CuadroTexto 55"/>
          <p:cNvSpPr txBox="1"/>
          <p:nvPr/>
        </p:nvSpPr>
        <p:spPr>
          <a:xfrm>
            <a:off x="6968335" y="747048"/>
            <a:ext cx="1322227" cy="369332"/>
          </a:xfrm>
          <a:prstGeom prst="rect">
            <a:avLst/>
          </a:prstGeom>
          <a:noFill/>
        </p:spPr>
        <p:txBody>
          <a:bodyPr wrap="square" rtlCol="0">
            <a:spAutoFit/>
          </a:bodyPr>
          <a:lstStyle/>
          <a:p>
            <a:r>
              <a:rPr lang="es-MX" b="1" dirty="0" smtClean="0">
                <a:solidFill>
                  <a:schemeClr val="accent3">
                    <a:lumMod val="50000"/>
                  </a:schemeClr>
                </a:solidFill>
                <a:effectLst>
                  <a:outerShdw blurRad="38100" dist="38100" dir="2700000" algn="tl">
                    <a:srgbClr val="000000">
                      <a:alpha val="43137"/>
                    </a:srgbClr>
                  </a:outerShdw>
                </a:effectLst>
              </a:rPr>
              <a:t>GANANCIA</a:t>
            </a:r>
            <a:endParaRPr lang="es-MX" b="1" dirty="0">
              <a:solidFill>
                <a:schemeClr val="accent3">
                  <a:lumMod val="50000"/>
                </a:schemeClr>
              </a:solidFill>
              <a:effectLst>
                <a:outerShdw blurRad="38100" dist="38100" dir="2700000" algn="tl">
                  <a:srgbClr val="000000">
                    <a:alpha val="43137"/>
                  </a:srgbClr>
                </a:outerShdw>
              </a:effectLst>
            </a:endParaRPr>
          </a:p>
        </p:txBody>
      </p:sp>
      <p:sp>
        <p:nvSpPr>
          <p:cNvPr id="2" name="1 CuadroTexto"/>
          <p:cNvSpPr txBox="1"/>
          <p:nvPr/>
        </p:nvSpPr>
        <p:spPr>
          <a:xfrm>
            <a:off x="379960" y="5175744"/>
            <a:ext cx="3775567"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_tradnl" b="1" dirty="0" smtClean="0">
                <a:solidFill>
                  <a:schemeClr val="accent3">
                    <a:lumMod val="50000"/>
                  </a:schemeClr>
                </a:solidFill>
              </a:rPr>
              <a:t>DIAGRAMA DE LA GENERACION DE RENDIMIENTO EN UN CONTEXTO DE AGROFISIOLOGICO</a:t>
            </a:r>
            <a:endParaRPr lang="es-MX" b="1" dirty="0">
              <a:solidFill>
                <a:schemeClr val="accent3">
                  <a:lumMod val="50000"/>
                </a:schemeClr>
              </a:solidFill>
            </a:endParaRPr>
          </a:p>
        </p:txBody>
      </p:sp>
    </p:spTree>
    <p:extLst>
      <p:ext uri="{BB962C8B-B14F-4D97-AF65-F5344CB8AC3E}">
        <p14:creationId xmlns:p14="http://schemas.microsoft.com/office/powerpoint/2010/main" val="25605289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b="1" dirty="0">
                <a:solidFill>
                  <a:srgbClr val="9BBB59">
                    <a:lumMod val="50000"/>
                  </a:srgbClr>
                </a:solidFill>
                <a:effectLst>
                  <a:outerShdw blurRad="38100" dist="38100" dir="2700000" algn="tl">
                    <a:srgbClr val="000000">
                      <a:alpha val="43137"/>
                    </a:srgbClr>
                  </a:outerShdw>
                </a:effectLst>
              </a:rPr>
              <a:t>FACTORES LIMITANTES DEL RENDIMIENTO</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86355413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683568" y="1772816"/>
            <a:ext cx="3024336"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b="1" dirty="0">
                <a:solidFill>
                  <a:schemeClr val="accent3">
                    <a:lumMod val="50000"/>
                  </a:schemeClr>
                </a:solidFill>
              </a:rPr>
              <a:t>SE PUEDEN CLASIFICAR EN DOS </a:t>
            </a:r>
            <a:r>
              <a:rPr lang="es-MX" b="1" dirty="0" smtClean="0">
                <a:solidFill>
                  <a:schemeClr val="accent3">
                    <a:lumMod val="50000"/>
                  </a:schemeClr>
                </a:solidFill>
              </a:rPr>
              <a:t>TIPOS:</a:t>
            </a:r>
            <a:endParaRPr lang="es-MX" b="1" dirty="0">
              <a:solidFill>
                <a:schemeClr val="accent3">
                  <a:lumMod val="50000"/>
                </a:schemeClr>
              </a:solidFill>
            </a:endParaRPr>
          </a:p>
          <a:p>
            <a:r>
              <a:rPr lang="es-MX" b="1" dirty="0">
                <a:solidFill>
                  <a:schemeClr val="accent3">
                    <a:lumMod val="50000"/>
                  </a:schemeClr>
                </a:solidFill>
              </a:rPr>
              <a:t>  * BIOTICOS</a:t>
            </a:r>
          </a:p>
          <a:p>
            <a:r>
              <a:rPr lang="es-MX" b="1" dirty="0">
                <a:solidFill>
                  <a:schemeClr val="accent3">
                    <a:lumMod val="50000"/>
                  </a:schemeClr>
                </a:solidFill>
              </a:rPr>
              <a:t> </a:t>
            </a:r>
            <a:r>
              <a:rPr lang="es-MX" b="1" dirty="0" smtClean="0">
                <a:solidFill>
                  <a:schemeClr val="accent3">
                    <a:lumMod val="50000"/>
                  </a:schemeClr>
                </a:solidFill>
              </a:rPr>
              <a:t> </a:t>
            </a:r>
            <a:r>
              <a:rPr lang="es-MX" b="1" dirty="0">
                <a:solidFill>
                  <a:schemeClr val="accent3">
                    <a:lumMod val="50000"/>
                  </a:schemeClr>
                </a:solidFill>
              </a:rPr>
              <a:t>*ABIOTICOS</a:t>
            </a:r>
          </a:p>
        </p:txBody>
      </p:sp>
    </p:spTree>
    <p:extLst>
      <p:ext uri="{BB962C8B-B14F-4D97-AF65-F5344CB8AC3E}">
        <p14:creationId xmlns:p14="http://schemas.microsoft.com/office/powerpoint/2010/main" val="5470643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solidFill>
                  <a:schemeClr val="accent3"/>
                </a:solidFill>
                <a:effectLst>
                  <a:outerShdw blurRad="38100" dist="38100" dir="2700000" algn="tl">
                    <a:srgbClr val="000000">
                      <a:alpha val="43137"/>
                    </a:srgbClr>
                  </a:outerShdw>
                </a:effectLst>
              </a:rPr>
              <a:t>OBJETIVOS DE MEJORAMIENTO EN FRIJOL</a:t>
            </a:r>
            <a:endParaRPr lang="es-MX" sz="3200" b="1" dirty="0">
              <a:solidFill>
                <a:schemeClr val="accent3"/>
              </a:solidFill>
              <a:effectLst>
                <a:outerShdw blurRad="38100" dist="38100" dir="2700000" algn="tl">
                  <a:srgbClr val="000000">
                    <a:alpha val="43137"/>
                  </a:srgbClr>
                </a:outerShdw>
              </a:effectLst>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1340184"/>
            <a:ext cx="1872208" cy="1766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0244" y="1325435"/>
            <a:ext cx="1737733" cy="1743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20297" r="12693"/>
          <a:stretch/>
        </p:blipFill>
        <p:spPr bwMode="auto">
          <a:xfrm>
            <a:off x="4123172" y="1325435"/>
            <a:ext cx="1816980" cy="17895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1936963" y="3437831"/>
            <a:ext cx="2664296" cy="584775"/>
          </a:xfrm>
          <a:prstGeom prst="rect">
            <a:avLst/>
          </a:prstGeom>
          <a:solidFill>
            <a:schemeClr val="bg2">
              <a:lumMod val="75000"/>
            </a:schemeClr>
          </a:solidFill>
        </p:spPr>
        <p:txBody>
          <a:bodyPr wrap="square">
            <a:spAutoFit/>
          </a:bodyPr>
          <a:lstStyle/>
          <a:p>
            <a:r>
              <a:rPr lang="es-MX" sz="1400" b="1" dirty="0">
                <a:solidFill>
                  <a:schemeClr val="accent3">
                    <a:lumMod val="50000"/>
                  </a:schemeClr>
                </a:solidFill>
              </a:rPr>
              <a:t>Mosquita blanca: </a:t>
            </a:r>
            <a:r>
              <a:rPr lang="es-MX" sz="1400" b="1" dirty="0" err="1">
                <a:solidFill>
                  <a:schemeClr val="accent3">
                    <a:lumMod val="50000"/>
                  </a:schemeClr>
                </a:solidFill>
              </a:rPr>
              <a:t>Bemisia</a:t>
            </a:r>
            <a:r>
              <a:rPr lang="es-MX" sz="1400" b="1" dirty="0">
                <a:solidFill>
                  <a:schemeClr val="accent3">
                    <a:lumMod val="50000"/>
                  </a:schemeClr>
                </a:solidFill>
              </a:rPr>
              <a:t> </a:t>
            </a:r>
            <a:r>
              <a:rPr lang="es-MX" sz="1400" b="1" dirty="0" err="1" smtClean="0">
                <a:solidFill>
                  <a:schemeClr val="accent3">
                    <a:lumMod val="50000"/>
                  </a:schemeClr>
                </a:solidFill>
              </a:rPr>
              <a:t>tabaci</a:t>
            </a:r>
            <a:r>
              <a:rPr lang="es-MX" sz="1400" b="1" dirty="0" smtClean="0">
                <a:solidFill>
                  <a:schemeClr val="accent3">
                    <a:lumMod val="50000"/>
                  </a:schemeClr>
                </a:solidFill>
              </a:rPr>
              <a:t> y </a:t>
            </a:r>
            <a:r>
              <a:rPr lang="es-MX" sz="1400" b="1" dirty="0">
                <a:solidFill>
                  <a:schemeClr val="accent3">
                    <a:lumMod val="50000"/>
                  </a:schemeClr>
                </a:solidFill>
              </a:rPr>
              <a:t>B. </a:t>
            </a:r>
            <a:r>
              <a:rPr lang="es-MX" sz="1400" b="1" dirty="0" err="1">
                <a:solidFill>
                  <a:schemeClr val="accent3">
                    <a:lumMod val="50000"/>
                  </a:schemeClr>
                </a:solidFill>
              </a:rPr>
              <a:t>Argentifolii</a:t>
            </a:r>
            <a:r>
              <a:rPr lang="es-MX" b="1" dirty="0">
                <a:solidFill>
                  <a:schemeClr val="accent3">
                    <a:lumMod val="50000"/>
                  </a:schemeClr>
                </a:solidFill>
              </a:rPr>
              <a:t>.</a:t>
            </a:r>
          </a:p>
        </p:txBody>
      </p:sp>
      <p:sp>
        <p:nvSpPr>
          <p:cNvPr id="5" name="4 Rectángulo"/>
          <p:cNvSpPr/>
          <p:nvPr/>
        </p:nvSpPr>
        <p:spPr>
          <a:xfrm>
            <a:off x="4149493" y="3130054"/>
            <a:ext cx="2150140" cy="307777"/>
          </a:xfrm>
          <a:prstGeom prst="rect">
            <a:avLst/>
          </a:prstGeom>
          <a:solidFill>
            <a:schemeClr val="bg2">
              <a:lumMod val="75000"/>
            </a:schemeClr>
          </a:solidFill>
        </p:spPr>
        <p:txBody>
          <a:bodyPr wrap="none">
            <a:spAutoFit/>
          </a:bodyPr>
          <a:lstStyle/>
          <a:p>
            <a:r>
              <a:rPr lang="es-MX" sz="1400" b="1" dirty="0" err="1">
                <a:solidFill>
                  <a:schemeClr val="accent3">
                    <a:lumMod val="50000"/>
                  </a:schemeClr>
                </a:solidFill>
              </a:rPr>
              <a:t>Trips</a:t>
            </a:r>
            <a:r>
              <a:rPr lang="es-MX" sz="1400" b="1" dirty="0">
                <a:solidFill>
                  <a:schemeClr val="accent3">
                    <a:lumMod val="50000"/>
                  </a:schemeClr>
                </a:solidFill>
              </a:rPr>
              <a:t>: </a:t>
            </a:r>
            <a:r>
              <a:rPr lang="es-MX" sz="1400" b="1" dirty="0" err="1">
                <a:solidFill>
                  <a:schemeClr val="accent3">
                    <a:lumMod val="50000"/>
                  </a:schemeClr>
                </a:solidFill>
              </a:rPr>
              <a:t>Caliothrips</a:t>
            </a:r>
            <a:r>
              <a:rPr lang="es-MX" sz="1400" b="1" dirty="0">
                <a:solidFill>
                  <a:schemeClr val="accent3">
                    <a:lumMod val="50000"/>
                  </a:schemeClr>
                </a:solidFill>
              </a:rPr>
              <a:t> </a:t>
            </a:r>
            <a:r>
              <a:rPr lang="es-MX" sz="1400" b="1" dirty="0" err="1">
                <a:solidFill>
                  <a:schemeClr val="accent3">
                    <a:lumMod val="50000"/>
                  </a:schemeClr>
                </a:solidFill>
              </a:rPr>
              <a:t>phaseoli</a:t>
            </a:r>
            <a:r>
              <a:rPr lang="es-MX" sz="1400" b="1" dirty="0">
                <a:solidFill>
                  <a:schemeClr val="accent3">
                    <a:lumMod val="50000"/>
                  </a:schemeClr>
                </a:solidFill>
              </a:rPr>
              <a:t>.</a:t>
            </a:r>
          </a:p>
        </p:txBody>
      </p:sp>
      <p:sp>
        <p:nvSpPr>
          <p:cNvPr id="6" name="5 Rectángulo"/>
          <p:cNvSpPr/>
          <p:nvPr/>
        </p:nvSpPr>
        <p:spPr>
          <a:xfrm>
            <a:off x="169065" y="3115031"/>
            <a:ext cx="2748766" cy="369332"/>
          </a:xfrm>
          <a:prstGeom prst="rect">
            <a:avLst/>
          </a:prstGeom>
          <a:solidFill>
            <a:schemeClr val="bg2">
              <a:lumMod val="75000"/>
            </a:schemeClr>
          </a:solidFill>
        </p:spPr>
        <p:txBody>
          <a:bodyPr wrap="none">
            <a:spAutoFit/>
          </a:bodyPr>
          <a:lstStyle/>
          <a:p>
            <a:r>
              <a:rPr lang="es-MX" sz="1400" b="1" dirty="0">
                <a:solidFill>
                  <a:schemeClr val="accent3">
                    <a:lumMod val="50000"/>
                  </a:schemeClr>
                </a:solidFill>
              </a:rPr>
              <a:t>Conchuela café: </a:t>
            </a:r>
            <a:r>
              <a:rPr lang="es-MX" sz="1400" b="1" dirty="0" err="1">
                <a:solidFill>
                  <a:schemeClr val="accent3">
                    <a:lumMod val="50000"/>
                  </a:schemeClr>
                </a:solidFill>
              </a:rPr>
              <a:t>Euschistus</a:t>
            </a:r>
            <a:r>
              <a:rPr lang="es-MX" sz="1400" b="1" dirty="0">
                <a:solidFill>
                  <a:schemeClr val="accent3">
                    <a:lumMod val="50000"/>
                  </a:schemeClr>
                </a:solidFill>
              </a:rPr>
              <a:t> </a:t>
            </a:r>
            <a:r>
              <a:rPr lang="es-MX" sz="1400" b="1" dirty="0" err="1">
                <a:solidFill>
                  <a:schemeClr val="accent3">
                    <a:lumMod val="50000"/>
                  </a:schemeClr>
                </a:solidFill>
              </a:rPr>
              <a:t>servus</a:t>
            </a:r>
            <a:r>
              <a:rPr lang="es-MX" dirty="0">
                <a:solidFill>
                  <a:schemeClr val="accent3">
                    <a:lumMod val="50000"/>
                  </a:schemeClr>
                </a:solidFill>
              </a:rPr>
              <a:t>.</a:t>
            </a:r>
          </a:p>
        </p:txBody>
      </p:sp>
      <p:sp>
        <p:nvSpPr>
          <p:cNvPr id="7" name="6 Rectángulo"/>
          <p:cNvSpPr/>
          <p:nvPr/>
        </p:nvSpPr>
        <p:spPr>
          <a:xfrm>
            <a:off x="5869137" y="3471903"/>
            <a:ext cx="2535759" cy="369332"/>
          </a:xfrm>
          <a:prstGeom prst="rect">
            <a:avLst/>
          </a:prstGeom>
          <a:solidFill>
            <a:schemeClr val="bg2">
              <a:lumMod val="75000"/>
            </a:schemeClr>
          </a:solidFill>
        </p:spPr>
        <p:txBody>
          <a:bodyPr wrap="none">
            <a:spAutoFit/>
          </a:bodyPr>
          <a:lstStyle/>
          <a:p>
            <a:r>
              <a:rPr lang="es-MX" sz="1400" b="1" dirty="0" err="1">
                <a:solidFill>
                  <a:schemeClr val="accent3">
                    <a:lumMod val="50000"/>
                  </a:schemeClr>
                </a:solidFill>
              </a:rPr>
              <a:t>Diabrótica</a:t>
            </a:r>
            <a:r>
              <a:rPr lang="es-MX" sz="1400" b="1" dirty="0">
                <a:solidFill>
                  <a:schemeClr val="accent3">
                    <a:lumMod val="50000"/>
                  </a:schemeClr>
                </a:solidFill>
              </a:rPr>
              <a:t>:</a:t>
            </a:r>
            <a:r>
              <a:rPr lang="es-MX" sz="1400" dirty="0">
                <a:solidFill>
                  <a:schemeClr val="accent3">
                    <a:lumMod val="50000"/>
                  </a:schemeClr>
                </a:solidFill>
              </a:rPr>
              <a:t> </a:t>
            </a:r>
            <a:r>
              <a:rPr lang="es-MX" sz="1400" dirty="0" err="1">
                <a:solidFill>
                  <a:schemeClr val="accent3">
                    <a:lumMod val="50000"/>
                  </a:schemeClr>
                </a:solidFill>
              </a:rPr>
              <a:t>Diabrotica</a:t>
            </a:r>
            <a:r>
              <a:rPr lang="es-MX" sz="1400" dirty="0">
                <a:solidFill>
                  <a:schemeClr val="accent3">
                    <a:lumMod val="50000"/>
                  </a:schemeClr>
                </a:solidFill>
              </a:rPr>
              <a:t> </a:t>
            </a:r>
            <a:r>
              <a:rPr lang="es-MX" sz="1400" dirty="0" err="1">
                <a:solidFill>
                  <a:schemeClr val="accent3">
                    <a:lumMod val="50000"/>
                  </a:schemeClr>
                </a:solidFill>
              </a:rPr>
              <a:t>balteata</a:t>
            </a:r>
            <a:r>
              <a:rPr lang="es-MX" sz="1400" dirty="0">
                <a:solidFill>
                  <a:schemeClr val="accent3">
                    <a:lumMod val="50000"/>
                  </a:schemeClr>
                </a:solidFill>
              </a:rPr>
              <a:t>.</a:t>
            </a:r>
            <a:r>
              <a:rPr lang="es-MX" dirty="0">
                <a:solidFill>
                  <a:schemeClr val="accent3">
                    <a:lumMod val="50000"/>
                  </a:schemeClr>
                </a:solidFill>
              </a:rPr>
              <a:t> </a:t>
            </a:r>
          </a:p>
        </p:txBody>
      </p:sp>
      <p:pic>
        <p:nvPicPr>
          <p:cNvPr id="1029"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r="26316"/>
          <a:stretch/>
        </p:blipFill>
        <p:spPr bwMode="auto">
          <a:xfrm>
            <a:off x="5922432" y="1325435"/>
            <a:ext cx="1850726" cy="17895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AutoShape 7" descr="Resultado de imagen para enfermedades del frijol MEXIC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2" name="Picture 8"/>
          <p:cNvPicPr>
            <a:picLocks noChangeAspect="1" noChangeArrowheads="1"/>
          </p:cNvPicPr>
          <p:nvPr/>
        </p:nvPicPr>
        <p:blipFill rotWithShape="1">
          <a:blip r:embed="rId6">
            <a:extLst>
              <a:ext uri="{28A0092B-C50C-407E-A947-70E740481C1C}">
                <a14:useLocalDpi xmlns:a14="http://schemas.microsoft.com/office/drawing/2010/main" val="0"/>
              </a:ext>
            </a:extLst>
          </a:blip>
          <a:srcRect r="18939"/>
          <a:stretch/>
        </p:blipFill>
        <p:spPr bwMode="auto">
          <a:xfrm>
            <a:off x="307975" y="4293096"/>
            <a:ext cx="1852093" cy="1534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60068" y="4293096"/>
            <a:ext cx="2441191" cy="14956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rotWithShape="1">
          <a:blip r:embed="rId8">
            <a:extLst>
              <a:ext uri="{28A0092B-C50C-407E-A947-70E740481C1C}">
                <a14:useLocalDpi xmlns:a14="http://schemas.microsoft.com/office/drawing/2010/main" val="0"/>
              </a:ext>
            </a:extLst>
          </a:blip>
          <a:srcRect l="652" r="18797"/>
          <a:stretch/>
        </p:blipFill>
        <p:spPr bwMode="auto">
          <a:xfrm>
            <a:off x="4629582" y="4270923"/>
            <a:ext cx="1799091" cy="1496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Rectángulo"/>
          <p:cNvSpPr/>
          <p:nvPr/>
        </p:nvSpPr>
        <p:spPr>
          <a:xfrm>
            <a:off x="3269111" y="5827425"/>
            <a:ext cx="2745047" cy="307777"/>
          </a:xfrm>
          <a:prstGeom prst="rect">
            <a:avLst/>
          </a:prstGeom>
        </p:spPr>
        <p:txBody>
          <a:bodyPr wrap="none">
            <a:spAutoFit/>
          </a:bodyPr>
          <a:lstStyle/>
          <a:p>
            <a:r>
              <a:rPr lang="es-MX" sz="1400" dirty="0" err="1"/>
              <a:t>Pseudomonas</a:t>
            </a:r>
            <a:r>
              <a:rPr lang="es-MX" sz="1400" dirty="0"/>
              <a:t> </a:t>
            </a:r>
            <a:r>
              <a:rPr lang="es-MX" sz="1400" dirty="0" err="1"/>
              <a:t>syringae</a:t>
            </a:r>
            <a:r>
              <a:rPr lang="es-MX" sz="1400" dirty="0"/>
              <a:t> </a:t>
            </a:r>
            <a:r>
              <a:rPr lang="es-MX" sz="1400" dirty="0" err="1"/>
              <a:t>pv</a:t>
            </a:r>
            <a:r>
              <a:rPr lang="es-MX" sz="1400" dirty="0"/>
              <a:t>. </a:t>
            </a:r>
            <a:r>
              <a:rPr lang="es-MX" sz="1400" dirty="0" err="1"/>
              <a:t>syringae</a:t>
            </a:r>
            <a:endParaRPr lang="es-MX" sz="1400" dirty="0"/>
          </a:p>
        </p:txBody>
      </p:sp>
      <p:sp>
        <p:nvSpPr>
          <p:cNvPr id="10" name="9 Rectángulo"/>
          <p:cNvSpPr/>
          <p:nvPr/>
        </p:nvSpPr>
        <p:spPr>
          <a:xfrm>
            <a:off x="34896" y="5962783"/>
            <a:ext cx="3071931" cy="369332"/>
          </a:xfrm>
          <a:prstGeom prst="rect">
            <a:avLst/>
          </a:prstGeom>
        </p:spPr>
        <p:txBody>
          <a:bodyPr wrap="none">
            <a:spAutoFit/>
          </a:bodyPr>
          <a:lstStyle/>
          <a:p>
            <a:r>
              <a:rPr lang="es-MX" sz="1400" dirty="0"/>
              <a:t> </a:t>
            </a:r>
            <a:r>
              <a:rPr lang="es-MX" sz="1400" dirty="0" err="1"/>
              <a:t>Xanthomonas</a:t>
            </a:r>
            <a:r>
              <a:rPr lang="es-MX" sz="1400" dirty="0"/>
              <a:t> </a:t>
            </a:r>
            <a:r>
              <a:rPr lang="es-MX" sz="1400" dirty="0" err="1"/>
              <a:t>axonopodis</a:t>
            </a:r>
            <a:r>
              <a:rPr lang="es-MX" sz="1400" dirty="0"/>
              <a:t> </a:t>
            </a:r>
            <a:r>
              <a:rPr lang="es-MX" sz="1400" dirty="0" err="1"/>
              <a:t>pv</a:t>
            </a:r>
            <a:r>
              <a:rPr lang="es-MX" sz="1400" dirty="0"/>
              <a:t>. </a:t>
            </a:r>
            <a:r>
              <a:rPr lang="es-MX" sz="1400" dirty="0" err="1"/>
              <a:t>phaseoli</a:t>
            </a:r>
            <a:r>
              <a:rPr lang="es-MX" dirty="0"/>
              <a:t>.</a:t>
            </a:r>
          </a:p>
        </p:txBody>
      </p:sp>
      <p:sp>
        <p:nvSpPr>
          <p:cNvPr id="11" name="10 Rectángulo"/>
          <p:cNvSpPr/>
          <p:nvPr/>
        </p:nvSpPr>
        <p:spPr>
          <a:xfrm>
            <a:off x="4427984" y="6428211"/>
            <a:ext cx="4572000" cy="276999"/>
          </a:xfrm>
          <a:prstGeom prst="rect">
            <a:avLst/>
          </a:prstGeom>
        </p:spPr>
        <p:txBody>
          <a:bodyPr>
            <a:spAutoFit/>
          </a:bodyPr>
          <a:lstStyle/>
          <a:p>
            <a:r>
              <a:rPr lang="es-MX" sz="1200" dirty="0"/>
              <a:t>https://www.inforural.com.mx/frijol-plagas-y-enfermedades/</a:t>
            </a:r>
          </a:p>
        </p:txBody>
      </p:sp>
      <p:sp>
        <p:nvSpPr>
          <p:cNvPr id="13" name="12 Explosión 2"/>
          <p:cNvSpPr/>
          <p:nvPr/>
        </p:nvSpPr>
        <p:spPr>
          <a:xfrm>
            <a:off x="6713984" y="3904032"/>
            <a:ext cx="2296205" cy="2489638"/>
          </a:xfrm>
          <a:prstGeom prst="irregularSeal2">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sp>
        <p:nvSpPr>
          <p:cNvPr id="14" name="13 CuadroTexto"/>
          <p:cNvSpPr txBox="1"/>
          <p:nvPr/>
        </p:nvSpPr>
        <p:spPr>
          <a:xfrm>
            <a:off x="7224862" y="4936206"/>
            <a:ext cx="1096592" cy="646331"/>
          </a:xfrm>
          <a:prstGeom prst="rect">
            <a:avLst/>
          </a:prstGeom>
          <a:noFill/>
        </p:spPr>
        <p:txBody>
          <a:bodyPr wrap="square" rtlCol="0">
            <a:spAutoFit/>
          </a:bodyPr>
          <a:lstStyle/>
          <a:p>
            <a:r>
              <a:rPr lang="es-ES_tradnl" b="1" dirty="0" smtClean="0">
                <a:solidFill>
                  <a:schemeClr val="accent3">
                    <a:lumMod val="50000"/>
                  </a:schemeClr>
                </a:solidFill>
                <a:effectLst>
                  <a:outerShdw blurRad="38100" dist="38100" dir="2700000" algn="tl">
                    <a:srgbClr val="000000">
                      <a:alpha val="43137"/>
                    </a:srgbClr>
                  </a:outerShdw>
                </a:effectLst>
              </a:rPr>
              <a:t>Factores bióticos</a:t>
            </a:r>
            <a:endParaRPr lang="es-MX" b="1" dirty="0">
              <a:solidFill>
                <a:schemeClr val="accent3">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687053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67596" y="1504714"/>
            <a:ext cx="2687771" cy="2011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1361110" y="2852936"/>
            <a:ext cx="1122658"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_tradnl" sz="2400" b="1" dirty="0">
                <a:solidFill>
                  <a:schemeClr val="accent3">
                    <a:lumMod val="50000"/>
                  </a:schemeClr>
                </a:solidFill>
              </a:rPr>
              <a:t>S</a:t>
            </a:r>
            <a:r>
              <a:rPr lang="es-ES_tradnl" sz="2400" b="1" dirty="0" smtClean="0">
                <a:solidFill>
                  <a:schemeClr val="accent3">
                    <a:lumMod val="50000"/>
                  </a:schemeClr>
                </a:solidFill>
              </a:rPr>
              <a:t>equia</a:t>
            </a:r>
            <a:endParaRPr lang="es-MX" sz="2400" b="1" dirty="0">
              <a:solidFill>
                <a:schemeClr val="accent3">
                  <a:lumMod val="50000"/>
                </a:schemeClr>
              </a:solidFill>
            </a:endParaRPr>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2741" y="3789040"/>
            <a:ext cx="3347072" cy="2082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9156" y="481440"/>
            <a:ext cx="2671316" cy="330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46545" y="1207681"/>
            <a:ext cx="792088" cy="5940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959631" y="6174595"/>
            <a:ext cx="2732113"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_tradnl" sz="2400" b="1" dirty="0" smtClean="0">
                <a:solidFill>
                  <a:schemeClr val="accent3">
                    <a:lumMod val="50000"/>
                  </a:schemeClr>
                </a:solidFill>
              </a:rPr>
              <a:t>Altas temperaturas</a:t>
            </a:r>
            <a:endParaRPr lang="es-MX" sz="2400" b="1" dirty="0">
              <a:solidFill>
                <a:schemeClr val="accent3">
                  <a:lumMod val="50000"/>
                </a:schemeClr>
              </a:solidFill>
            </a:endParaRPr>
          </a:p>
        </p:txBody>
      </p:sp>
      <p:sp>
        <p:nvSpPr>
          <p:cNvPr id="6" name="5 CuadroTexto"/>
          <p:cNvSpPr txBox="1"/>
          <p:nvPr/>
        </p:nvSpPr>
        <p:spPr>
          <a:xfrm>
            <a:off x="3991744" y="4430086"/>
            <a:ext cx="2232248"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_tradnl" sz="2000" b="1" dirty="0" smtClean="0">
                <a:solidFill>
                  <a:schemeClr val="accent3">
                    <a:lumMod val="50000"/>
                  </a:schemeClr>
                </a:solidFill>
              </a:rPr>
              <a:t>Cambio climático</a:t>
            </a:r>
            <a:endParaRPr lang="es-MX" sz="2000" b="1" dirty="0">
              <a:solidFill>
                <a:schemeClr val="accent3">
                  <a:lumMod val="50000"/>
                </a:schemeClr>
              </a:solidFill>
            </a:endParaRPr>
          </a:p>
        </p:txBody>
      </p:sp>
      <p:sp>
        <p:nvSpPr>
          <p:cNvPr id="7" name="6 Explosión 2"/>
          <p:cNvSpPr/>
          <p:nvPr/>
        </p:nvSpPr>
        <p:spPr>
          <a:xfrm>
            <a:off x="5364984" y="4049688"/>
            <a:ext cx="3147367" cy="2808312"/>
          </a:xfrm>
          <a:prstGeom prst="irregularSeal2">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3">
                  <a:lumMod val="50000"/>
                </a:schemeClr>
              </a:solidFill>
            </a:endParaRPr>
          </a:p>
        </p:txBody>
      </p:sp>
      <p:sp>
        <p:nvSpPr>
          <p:cNvPr id="8" name="7 CuadroTexto"/>
          <p:cNvSpPr txBox="1"/>
          <p:nvPr/>
        </p:nvSpPr>
        <p:spPr>
          <a:xfrm>
            <a:off x="6156176" y="5130678"/>
            <a:ext cx="1338341" cy="646331"/>
          </a:xfrm>
          <a:prstGeom prst="rect">
            <a:avLst/>
          </a:prstGeom>
          <a:solidFill>
            <a:schemeClr val="accent3"/>
          </a:solidFill>
        </p:spPr>
        <p:txBody>
          <a:bodyPr wrap="square" rtlCol="0">
            <a:spAutoFit/>
          </a:bodyPr>
          <a:lstStyle/>
          <a:p>
            <a:r>
              <a:rPr lang="es-ES_tradnl" b="1" dirty="0" smtClean="0">
                <a:solidFill>
                  <a:schemeClr val="accent3">
                    <a:lumMod val="50000"/>
                  </a:schemeClr>
                </a:solidFill>
              </a:rPr>
              <a:t>Factores</a:t>
            </a:r>
          </a:p>
          <a:p>
            <a:r>
              <a:rPr lang="es-ES_tradnl" b="1" dirty="0" smtClean="0">
                <a:solidFill>
                  <a:schemeClr val="accent3">
                    <a:lumMod val="50000"/>
                  </a:schemeClr>
                </a:solidFill>
              </a:rPr>
              <a:t>abióticos</a:t>
            </a:r>
            <a:endParaRPr lang="es-MX" b="1" dirty="0">
              <a:solidFill>
                <a:schemeClr val="accent3"/>
              </a:solidFill>
            </a:endParaRPr>
          </a:p>
        </p:txBody>
      </p:sp>
      <p:sp>
        <p:nvSpPr>
          <p:cNvPr id="9" name="8 CuadroTexto"/>
          <p:cNvSpPr txBox="1"/>
          <p:nvPr/>
        </p:nvSpPr>
        <p:spPr>
          <a:xfrm>
            <a:off x="7491755" y="3849633"/>
            <a:ext cx="1325955"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_tradnl" sz="2000" b="1" dirty="0">
                <a:solidFill>
                  <a:schemeClr val="accent3">
                    <a:lumMod val="50000"/>
                  </a:schemeClr>
                </a:solidFill>
              </a:rPr>
              <a:t>S</a:t>
            </a:r>
            <a:r>
              <a:rPr lang="es-ES_tradnl" sz="2000" b="1" dirty="0" smtClean="0">
                <a:solidFill>
                  <a:schemeClr val="accent3">
                    <a:lumMod val="50000"/>
                  </a:schemeClr>
                </a:solidFill>
              </a:rPr>
              <a:t>alinidad</a:t>
            </a:r>
            <a:endParaRPr lang="es-MX" sz="2000" b="1" dirty="0">
              <a:solidFill>
                <a:schemeClr val="accent3">
                  <a:lumMod val="50000"/>
                </a:schemeClr>
              </a:solidFill>
            </a:endParaRPr>
          </a:p>
        </p:txBody>
      </p:sp>
      <p:pic>
        <p:nvPicPr>
          <p:cNvPr id="13"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2638" y="666509"/>
            <a:ext cx="2862393" cy="1900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17036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200" b="1" dirty="0" smtClean="0">
                <a:solidFill>
                  <a:schemeClr val="accent3">
                    <a:lumMod val="50000"/>
                  </a:schemeClr>
                </a:solidFill>
                <a:effectLst>
                  <a:outerShdw blurRad="38100" dist="38100" dir="2700000" algn="tl">
                    <a:srgbClr val="000000">
                      <a:alpha val="43137"/>
                    </a:srgbClr>
                  </a:outerShdw>
                </a:effectLst>
              </a:rPr>
              <a:t>PRESENTACION</a:t>
            </a:r>
            <a:endParaRPr lang="es-MX" sz="3200" b="1" dirty="0">
              <a:solidFill>
                <a:schemeClr val="accent3">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467544" y="1340768"/>
            <a:ext cx="8229600" cy="5257798"/>
          </a:xfrm>
        </p:spPr>
        <p:style>
          <a:lnRef idx="1">
            <a:schemeClr val="accent3"/>
          </a:lnRef>
          <a:fillRef idx="2">
            <a:schemeClr val="accent3"/>
          </a:fillRef>
          <a:effectRef idx="1">
            <a:schemeClr val="accent3"/>
          </a:effectRef>
          <a:fontRef idx="minor">
            <a:schemeClr val="dk1"/>
          </a:fontRef>
        </p:style>
        <p:txBody>
          <a:bodyPr>
            <a:normAutofit fontScale="77500" lnSpcReduction="20000"/>
          </a:bodyPr>
          <a:lstStyle/>
          <a:p>
            <a:pPr algn="just"/>
            <a:r>
              <a:rPr lang="es-MX" dirty="0">
                <a:solidFill>
                  <a:schemeClr val="accent3">
                    <a:lumMod val="50000"/>
                  </a:schemeClr>
                </a:solidFill>
              </a:rPr>
              <a:t>La unidad de aprendizaje </a:t>
            </a:r>
            <a:r>
              <a:rPr lang="es-MX" b="1" i="1" dirty="0" err="1">
                <a:solidFill>
                  <a:schemeClr val="accent3">
                    <a:lumMod val="50000"/>
                  </a:schemeClr>
                </a:solidFill>
              </a:rPr>
              <a:t>Genotecnia</a:t>
            </a:r>
            <a:r>
              <a:rPr lang="es-MX" dirty="0">
                <a:solidFill>
                  <a:schemeClr val="accent3">
                    <a:lumMod val="50000"/>
                  </a:schemeClr>
                </a:solidFill>
              </a:rPr>
              <a:t> tiene como objetivo la mejora de plantas actualmente en uso intensivo, dada la necesidad de aumentar la calidad y rendimiento de los cultivos alimenticos en la misma proporción que aumenta la población nacional y mundial.</a:t>
            </a:r>
          </a:p>
          <a:p>
            <a:pPr algn="just"/>
            <a:r>
              <a:rPr lang="es-MX" dirty="0" smtClean="0">
                <a:solidFill>
                  <a:schemeClr val="accent3">
                    <a:lumMod val="50000"/>
                  </a:schemeClr>
                </a:solidFill>
              </a:rPr>
              <a:t>De igual manera usar</a:t>
            </a:r>
            <a:r>
              <a:rPr lang="x-none" smtClean="0">
                <a:solidFill>
                  <a:schemeClr val="accent3">
                    <a:lumMod val="50000"/>
                  </a:schemeClr>
                </a:solidFill>
              </a:rPr>
              <a:t> </a:t>
            </a:r>
            <a:r>
              <a:rPr lang="x-none">
                <a:solidFill>
                  <a:schemeClr val="accent3">
                    <a:lumMod val="50000"/>
                  </a:schemeClr>
                </a:solidFill>
              </a:rPr>
              <a:t>los métodos de mejoramiento genético en el rescate y protección </a:t>
            </a:r>
            <a:r>
              <a:rPr lang="es-ES_tradnl" dirty="0" smtClean="0">
                <a:solidFill>
                  <a:schemeClr val="accent3">
                    <a:lumMod val="50000"/>
                  </a:schemeClr>
                </a:solidFill>
              </a:rPr>
              <a:t>y aprovechamiento </a:t>
            </a:r>
            <a:r>
              <a:rPr lang="x-none" smtClean="0">
                <a:solidFill>
                  <a:schemeClr val="accent3">
                    <a:lumMod val="50000"/>
                  </a:schemeClr>
                </a:solidFill>
              </a:rPr>
              <a:t>de </a:t>
            </a:r>
            <a:r>
              <a:rPr lang="x-none">
                <a:solidFill>
                  <a:schemeClr val="accent3">
                    <a:lumMod val="50000"/>
                  </a:schemeClr>
                </a:solidFill>
              </a:rPr>
              <a:t>recursos </a:t>
            </a:r>
            <a:r>
              <a:rPr lang="es-ES_tradnl" dirty="0" smtClean="0">
                <a:solidFill>
                  <a:schemeClr val="accent3">
                    <a:lumMod val="50000"/>
                  </a:schemeClr>
                </a:solidFill>
              </a:rPr>
              <a:t>genéticos</a:t>
            </a:r>
            <a:r>
              <a:rPr lang="x-none" smtClean="0">
                <a:solidFill>
                  <a:schemeClr val="accent3">
                    <a:lumMod val="50000"/>
                  </a:schemeClr>
                </a:solidFill>
              </a:rPr>
              <a:t> </a:t>
            </a:r>
            <a:r>
              <a:rPr lang="x-none">
                <a:solidFill>
                  <a:schemeClr val="accent3">
                    <a:lumMod val="50000"/>
                  </a:schemeClr>
                </a:solidFill>
              </a:rPr>
              <a:t>con potencial agronómico.</a:t>
            </a:r>
            <a:r>
              <a:rPr lang="es-MX" dirty="0">
                <a:solidFill>
                  <a:schemeClr val="accent3">
                    <a:lumMod val="50000"/>
                  </a:schemeClr>
                </a:solidFill>
              </a:rPr>
              <a:t> </a:t>
            </a:r>
            <a:endParaRPr lang="es-MX" dirty="0" smtClean="0">
              <a:solidFill>
                <a:schemeClr val="accent3">
                  <a:lumMod val="50000"/>
                </a:schemeClr>
              </a:solidFill>
            </a:endParaRPr>
          </a:p>
          <a:p>
            <a:pPr algn="just"/>
            <a:r>
              <a:rPr lang="es-MX" dirty="0" smtClean="0">
                <a:solidFill>
                  <a:schemeClr val="accent3">
                    <a:lumMod val="50000"/>
                  </a:schemeClr>
                </a:solidFill>
              </a:rPr>
              <a:t>El </a:t>
            </a:r>
            <a:r>
              <a:rPr lang="es-MX" dirty="0">
                <a:solidFill>
                  <a:schemeClr val="accent3">
                    <a:lumMod val="50000"/>
                  </a:schemeClr>
                </a:solidFill>
              </a:rPr>
              <a:t>egresado de la licenciatura de Ingeniero Agrónomo Fitotecnista tendrá los elementos y conocerá las técnicas de mejoramiento genético que le permitan tomar las decisiones más apropiadas para su empleo en la obtención de nuevas variedades de plantas. </a:t>
            </a:r>
            <a:endParaRPr lang="es-MX" dirty="0" smtClean="0">
              <a:solidFill>
                <a:schemeClr val="accent3">
                  <a:lumMod val="50000"/>
                </a:schemeClr>
              </a:solidFill>
            </a:endParaRPr>
          </a:p>
          <a:p>
            <a:pPr algn="just"/>
            <a:r>
              <a:rPr lang="es-ES_tradnl" dirty="0" smtClean="0">
                <a:solidFill>
                  <a:schemeClr val="accent3">
                    <a:lumMod val="50000"/>
                  </a:schemeClr>
                </a:solidFill>
              </a:rPr>
              <a:t>En esta presentación se describen y analizan los objetivos del mejoramiento genético en el contexto actual.</a:t>
            </a:r>
            <a:endParaRPr lang="es-MX" dirty="0">
              <a:solidFill>
                <a:schemeClr val="accent3">
                  <a:lumMod val="50000"/>
                </a:schemeClr>
              </a:solidFill>
            </a:endParaRPr>
          </a:p>
        </p:txBody>
      </p:sp>
    </p:spTree>
    <p:extLst>
      <p:ext uri="{BB962C8B-B14F-4D97-AF65-F5344CB8AC3E}">
        <p14:creationId xmlns:p14="http://schemas.microsoft.com/office/powerpoint/2010/main" val="21788554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9775"/>
            <a:ext cx="8229600" cy="1143000"/>
          </a:xfrm>
        </p:spPr>
        <p:txBody>
          <a:bodyPr>
            <a:normAutofit/>
          </a:bodyPr>
          <a:lstStyle/>
          <a:p>
            <a:r>
              <a:rPr lang="es-MX" sz="3200" b="1" dirty="0" smtClean="0">
                <a:solidFill>
                  <a:schemeClr val="accent3">
                    <a:lumMod val="50000"/>
                  </a:schemeClr>
                </a:solidFill>
                <a:effectLst>
                  <a:outerShdw blurRad="38100" dist="38100" dir="2700000" algn="tl">
                    <a:srgbClr val="000000">
                      <a:alpha val="43137"/>
                    </a:srgbClr>
                  </a:outerShdw>
                </a:effectLst>
              </a:rPr>
              <a:t>PARTICION DE LA BIOMASA</a:t>
            </a:r>
            <a:endParaRPr lang="es-MX" sz="3200" b="1" dirty="0">
              <a:solidFill>
                <a:schemeClr val="accent3">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4212" y="3182346"/>
            <a:ext cx="5148572" cy="3675655"/>
          </a:xfrm>
          <a:solidFill>
            <a:schemeClr val="accent3">
              <a:lumMod val="60000"/>
              <a:lumOff val="40000"/>
            </a:schemeClr>
          </a:solidFill>
          <a:ln w="38100">
            <a:solidFill>
              <a:schemeClr val="accent3">
                <a:lumMod val="50000"/>
              </a:schemeClr>
            </a:solidFill>
          </a:ln>
        </p:spPr>
        <p:txBody>
          <a:bodyPr>
            <a:normAutofit fontScale="77500" lnSpcReduction="20000"/>
          </a:bodyPr>
          <a:lstStyle/>
          <a:p>
            <a:pPr marL="0" indent="0" algn="ctr">
              <a:buNone/>
            </a:pPr>
            <a:r>
              <a:rPr lang="es-MX" sz="1800" b="1" dirty="0" smtClean="0">
                <a:solidFill>
                  <a:schemeClr val="accent3">
                    <a:lumMod val="50000"/>
                  </a:schemeClr>
                </a:solidFill>
                <a:effectLst>
                  <a:outerShdw blurRad="38100" dist="38100" dir="2700000" algn="tl">
                    <a:srgbClr val="000000">
                      <a:alpha val="43137"/>
                    </a:srgbClr>
                  </a:outerShdw>
                </a:effectLst>
              </a:rPr>
              <a:t>RELACIONES DE COMPETENCIA</a:t>
            </a:r>
          </a:p>
          <a:p>
            <a:r>
              <a:rPr lang="es-MX" sz="1800" b="1" dirty="0" smtClean="0">
                <a:solidFill>
                  <a:schemeClr val="accent3">
                    <a:lumMod val="50000"/>
                  </a:schemeClr>
                </a:solidFill>
                <a:effectLst>
                  <a:outerShdw blurRad="38100" dist="38100" dir="2700000" algn="tl">
                    <a:srgbClr val="000000">
                      <a:alpha val="43137"/>
                    </a:srgbClr>
                  </a:outerShdw>
                </a:effectLst>
              </a:rPr>
              <a:t>COMPENSACION VEGETATIVA-REPRODUCTIVA</a:t>
            </a:r>
          </a:p>
          <a:p>
            <a:pPr marL="0" indent="0">
              <a:buNone/>
            </a:pPr>
            <a:r>
              <a:rPr lang="es-MX" sz="1800" dirty="0" smtClean="0">
                <a:solidFill>
                  <a:schemeClr val="accent3">
                    <a:lumMod val="50000"/>
                  </a:schemeClr>
                </a:solidFill>
                <a:effectLst>
                  <a:outerShdw blurRad="38100" dist="38100" dir="2700000" algn="tl">
                    <a:srgbClr val="000000">
                      <a:alpha val="43137"/>
                    </a:srgbClr>
                  </a:outerShdw>
                </a:effectLst>
              </a:rPr>
              <a:t>EL CRECIMIENTO VEGETATIVO ES REDUCIDO TANTO COMO LA DEMANDA DEL REQUERIMIENTO  REPRODUCTIVO LO PERMITE (CULTIVOS DE GRANO COMO CEREALES, LEGUMINOSAS, OLEAGINOSAS, ETC.)</a:t>
            </a:r>
          </a:p>
          <a:p>
            <a:r>
              <a:rPr lang="es-MX" sz="1800" b="1" dirty="0" smtClean="0">
                <a:solidFill>
                  <a:schemeClr val="accent3">
                    <a:lumMod val="50000"/>
                  </a:schemeClr>
                </a:solidFill>
                <a:effectLst>
                  <a:outerShdw blurRad="38100" dist="38100" dir="2700000" algn="tl">
                    <a:srgbClr val="000000">
                      <a:alpha val="43137"/>
                    </a:srgbClr>
                  </a:outerShdw>
                </a:effectLst>
              </a:rPr>
              <a:t>COMPENZACION REPRODUCTIVA- VEGETATIVA</a:t>
            </a:r>
          </a:p>
          <a:p>
            <a:pPr marL="0" indent="0">
              <a:buNone/>
            </a:pPr>
            <a:r>
              <a:rPr lang="es-MX" sz="1800" dirty="0" smtClean="0">
                <a:solidFill>
                  <a:schemeClr val="accent3">
                    <a:lumMod val="50000"/>
                  </a:schemeClr>
                </a:solidFill>
                <a:effectLst>
                  <a:outerShdw blurRad="38100" dist="38100" dir="2700000" algn="tl">
                    <a:srgbClr val="000000">
                      <a:alpha val="43137"/>
                    </a:srgbClr>
                  </a:outerShdw>
                </a:effectLst>
              </a:rPr>
              <a:t>AL CONTRARIO DEL ANTERIOR, EL CRECIMIENTO REPRODUCTIVO ES REDUCIDO ( INCLUSIVE SUPRIMIDO) TANTO COMO LA DEMANDA VEGETATIVA LO PERMITE (CULTIVOS HORTICOLAS Y FORRAJEROSDONDE SE APROVECHAN LAS PARTES VEGETATIVAS COMO LA LECHUGA, LA COL, RABANO, ZANAHORIA, APIO, ALFALFA, AVENA FORRAJERA</a:t>
            </a:r>
          </a:p>
          <a:p>
            <a:r>
              <a:rPr lang="es-MX" sz="1800" b="1" dirty="0" smtClean="0">
                <a:solidFill>
                  <a:schemeClr val="accent3">
                    <a:lumMod val="50000"/>
                  </a:schemeClr>
                </a:solidFill>
                <a:effectLst>
                  <a:outerShdw blurRad="38100" dist="38100" dir="2700000" algn="tl">
                    <a:srgbClr val="000000">
                      <a:alpha val="43137"/>
                    </a:srgbClr>
                  </a:outerShdw>
                </a:effectLst>
              </a:rPr>
              <a:t>COMPENSACION VEGETATIVA-VEGETATIVA</a:t>
            </a:r>
          </a:p>
          <a:p>
            <a:pPr marL="0" indent="0">
              <a:buNone/>
            </a:pPr>
            <a:r>
              <a:rPr lang="es-MX" sz="1800" dirty="0" smtClean="0">
                <a:solidFill>
                  <a:schemeClr val="accent3">
                    <a:lumMod val="50000"/>
                  </a:schemeClr>
                </a:solidFill>
                <a:effectLst>
                  <a:outerShdw blurRad="38100" dist="38100" dir="2700000" algn="tl">
                    <a:srgbClr val="000000">
                      <a:alpha val="43137"/>
                    </a:srgbClr>
                  </a:outerShdw>
                </a:effectLst>
              </a:rPr>
              <a:t>DENTRO DEL CRECIMIENTO VEGETATIVO HAY UNA REDISTRIBUCION HACIA ALGUNA PARTE DE INTERES HASTA DONDE SU DEMANDA LO PERMITE. COMO LA PAPA DONDE EL INTERES SE CENTRA SOLAMENTE EN LOS TUBERCULOS EN PAPA, CAÑA DE AZUCAR (TALLOS)</a:t>
            </a:r>
            <a:endParaRPr lang="es-MX" sz="1800" dirty="0">
              <a:solidFill>
                <a:schemeClr val="accent3">
                  <a:lumMod val="50000"/>
                </a:schemeClr>
              </a:solidFill>
              <a:effectLst>
                <a:outerShdw blurRad="38100" dist="38100" dir="2700000" algn="tl">
                  <a:srgbClr val="000000">
                    <a:alpha val="43137"/>
                  </a:srgbClr>
                </a:outerShdw>
              </a:effectLst>
            </a:endParaRPr>
          </a:p>
        </p:txBody>
      </p:sp>
      <p:sp>
        <p:nvSpPr>
          <p:cNvPr id="4" name="Rectángulo redondeado 3"/>
          <p:cNvSpPr/>
          <p:nvPr/>
        </p:nvSpPr>
        <p:spPr>
          <a:xfrm>
            <a:off x="485546" y="881756"/>
            <a:ext cx="4536504" cy="2088232"/>
          </a:xfrm>
          <a:prstGeom prst="roundRect">
            <a:avLst/>
          </a:prstGeom>
          <a:solidFill>
            <a:schemeClr val="accent3">
              <a:lumMod val="60000"/>
              <a:lumOff val="40000"/>
            </a:schemeClr>
          </a:solidFill>
          <a:ln w="38100">
            <a:solidFill>
              <a:schemeClr val="accent3">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s-MX" dirty="0">
              <a:solidFill>
                <a:prstClr val="black"/>
              </a:solidFill>
            </a:endParaRPr>
          </a:p>
        </p:txBody>
      </p:sp>
      <p:sp>
        <p:nvSpPr>
          <p:cNvPr id="6" name="Flecha derecha 5"/>
          <p:cNvSpPr/>
          <p:nvPr/>
        </p:nvSpPr>
        <p:spPr>
          <a:xfrm>
            <a:off x="2411761" y="1279038"/>
            <a:ext cx="936104" cy="288032"/>
          </a:xfrm>
          <a:prstGeom prst="right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Flecha izquierda 6"/>
          <p:cNvSpPr/>
          <p:nvPr/>
        </p:nvSpPr>
        <p:spPr>
          <a:xfrm>
            <a:off x="2411761" y="2138228"/>
            <a:ext cx="936104" cy="288032"/>
          </a:xfrm>
          <a:prstGeom prst="left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p:cNvSpPr txBox="1"/>
          <p:nvPr/>
        </p:nvSpPr>
        <p:spPr>
          <a:xfrm>
            <a:off x="1669729" y="2455732"/>
            <a:ext cx="3356272" cy="369332"/>
          </a:xfrm>
          <a:prstGeom prst="rect">
            <a:avLst/>
          </a:prstGeom>
          <a:noFill/>
        </p:spPr>
        <p:txBody>
          <a:bodyPr wrap="square" rtlCol="0">
            <a:spAutoFit/>
          </a:bodyPr>
          <a:lstStyle/>
          <a:p>
            <a:r>
              <a:rPr lang="es-MX" b="1" dirty="0" smtClean="0">
                <a:solidFill>
                  <a:schemeClr val="accent3">
                    <a:lumMod val="50000"/>
                  </a:schemeClr>
                </a:solidFill>
                <a:effectLst>
                  <a:outerShdw blurRad="38100" dist="38100" dir="2700000" algn="tl">
                    <a:srgbClr val="000000">
                      <a:alpha val="43137"/>
                    </a:srgbClr>
                  </a:outerShdw>
                </a:effectLst>
              </a:rPr>
              <a:t>CRECIMIENTO REPRODUCTIVO</a:t>
            </a:r>
            <a:endParaRPr lang="es-MX" b="1" dirty="0">
              <a:solidFill>
                <a:schemeClr val="accent3">
                  <a:lumMod val="50000"/>
                </a:schemeClr>
              </a:solidFill>
              <a:effectLst>
                <a:outerShdw blurRad="38100" dist="38100" dir="2700000" algn="tl">
                  <a:srgbClr val="000000">
                    <a:alpha val="43137"/>
                  </a:srgbClr>
                </a:outerShdw>
              </a:effectLst>
            </a:endParaRPr>
          </a:p>
        </p:txBody>
      </p:sp>
      <p:sp>
        <p:nvSpPr>
          <p:cNvPr id="9" name="CuadroTexto 8"/>
          <p:cNvSpPr txBox="1"/>
          <p:nvPr/>
        </p:nvSpPr>
        <p:spPr>
          <a:xfrm>
            <a:off x="1061610" y="1667983"/>
            <a:ext cx="3384376" cy="369332"/>
          </a:xfrm>
          <a:prstGeom prst="rect">
            <a:avLst/>
          </a:prstGeom>
          <a:noFill/>
        </p:spPr>
        <p:txBody>
          <a:bodyPr wrap="square" rtlCol="0">
            <a:spAutoFit/>
          </a:bodyPr>
          <a:lstStyle/>
          <a:p>
            <a:r>
              <a:rPr lang="es-MX" b="1" dirty="0" smtClean="0">
                <a:solidFill>
                  <a:schemeClr val="accent3">
                    <a:lumMod val="50000"/>
                  </a:schemeClr>
                </a:solidFill>
                <a:effectLst>
                  <a:outerShdw blurRad="38100" dist="38100" dir="2700000" algn="tl">
                    <a:srgbClr val="000000">
                      <a:alpha val="43137"/>
                    </a:srgbClr>
                  </a:outerShdw>
                </a:effectLst>
              </a:rPr>
              <a:t>CRECIMIENTO VEGETATIVO</a:t>
            </a:r>
            <a:endParaRPr lang="es-MX" b="1" dirty="0">
              <a:solidFill>
                <a:schemeClr val="accent3">
                  <a:lumMod val="50000"/>
                </a:schemeClr>
              </a:solidFill>
              <a:effectLst>
                <a:outerShdw blurRad="38100" dist="38100" dir="2700000" algn="tl">
                  <a:srgbClr val="000000">
                    <a:alpha val="43137"/>
                  </a:srgbClr>
                </a:outerShdw>
              </a:effectLst>
            </a:endParaRPr>
          </a:p>
        </p:txBody>
      </p:sp>
      <p:pic>
        <p:nvPicPr>
          <p:cNvPr id="1028" name="Picture 4" descr="Resultado de imagen para caÃ±a de azucar"/>
          <p:cNvPicPr>
            <a:picLocks noChangeAspect="1" noChangeArrowheads="1"/>
          </p:cNvPicPr>
          <p:nvPr/>
        </p:nvPicPr>
        <p:blipFill rotWithShape="1">
          <a:blip r:embed="rId2">
            <a:extLst>
              <a:ext uri="{28A0092B-C50C-407E-A947-70E740481C1C}">
                <a14:useLocalDpi xmlns:a14="http://schemas.microsoft.com/office/drawing/2010/main" val="0"/>
              </a:ext>
            </a:extLst>
          </a:blip>
          <a:srcRect r="40525"/>
          <a:stretch/>
        </p:blipFill>
        <p:spPr bwMode="auto">
          <a:xfrm>
            <a:off x="7111532" y="4528475"/>
            <a:ext cx="2084183" cy="232585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papa planta"/>
          <p:cNvPicPr>
            <a:picLocks noChangeAspect="1" noChangeArrowheads="1"/>
          </p:cNvPicPr>
          <p:nvPr/>
        </p:nvPicPr>
        <p:blipFill rotWithShape="1">
          <a:blip r:embed="rId3">
            <a:extLst>
              <a:ext uri="{28A0092B-C50C-407E-A947-70E740481C1C}">
                <a14:useLocalDpi xmlns:a14="http://schemas.microsoft.com/office/drawing/2010/main" val="0"/>
              </a:ext>
            </a:extLst>
          </a:blip>
          <a:srcRect b="10812"/>
          <a:stretch/>
        </p:blipFill>
        <p:spPr bwMode="auto">
          <a:xfrm>
            <a:off x="5652120" y="3822897"/>
            <a:ext cx="1852294" cy="230400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sultado de imagen para TRIGO"/>
          <p:cNvPicPr>
            <a:picLocks noChangeAspect="1" noChangeArrowheads="1"/>
          </p:cNvPicPr>
          <p:nvPr/>
        </p:nvPicPr>
        <p:blipFill rotWithShape="1">
          <a:blip r:embed="rId4">
            <a:extLst>
              <a:ext uri="{28A0092B-C50C-407E-A947-70E740481C1C}">
                <a14:useLocalDpi xmlns:a14="http://schemas.microsoft.com/office/drawing/2010/main" val="0"/>
              </a:ext>
            </a:extLst>
          </a:blip>
          <a:srcRect r="15059"/>
          <a:stretch/>
        </p:blipFill>
        <p:spPr bwMode="auto">
          <a:xfrm>
            <a:off x="5678160" y="794736"/>
            <a:ext cx="2540209" cy="199058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Resultado de imagen para LECHUGA PLANTAS"/>
          <p:cNvPicPr>
            <a:picLocks noChangeAspect="1" noChangeArrowheads="1"/>
          </p:cNvPicPr>
          <p:nvPr/>
        </p:nvPicPr>
        <p:blipFill rotWithShape="1">
          <a:blip r:embed="rId5">
            <a:extLst>
              <a:ext uri="{28A0092B-C50C-407E-A947-70E740481C1C}">
                <a14:useLocalDpi xmlns:a14="http://schemas.microsoft.com/office/drawing/2010/main" val="0"/>
              </a:ext>
            </a:extLst>
          </a:blip>
          <a:srcRect b="5987"/>
          <a:stretch/>
        </p:blipFill>
        <p:spPr bwMode="auto">
          <a:xfrm>
            <a:off x="6575046" y="2477954"/>
            <a:ext cx="2204528" cy="2164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54167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3">
                    <a:lumMod val="50000"/>
                  </a:schemeClr>
                </a:solidFill>
                <a:effectLst>
                  <a:outerShdw blurRad="38100" dist="38100" dir="2700000" algn="tl">
                    <a:srgbClr val="000000">
                      <a:alpha val="43137"/>
                    </a:srgbClr>
                  </a:outerShdw>
                </a:effectLst>
              </a:rPr>
              <a:t>CALIDAD</a:t>
            </a:r>
            <a:endParaRPr lang="es-MX" b="1" dirty="0">
              <a:solidFill>
                <a:schemeClr val="accent3">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a:bodyPr>
          <a:lstStyle/>
          <a:p>
            <a:pPr>
              <a:buFont typeface="Wingdings" panose="05000000000000000000" pitchFamily="2" charset="2"/>
              <a:buChar char="q"/>
            </a:pPr>
            <a:r>
              <a:rPr lang="es-MX" sz="2400" dirty="0" smtClean="0">
                <a:solidFill>
                  <a:schemeClr val="accent3">
                    <a:lumMod val="50000"/>
                  </a:schemeClr>
                </a:solidFill>
                <a:effectLst>
                  <a:outerShdw blurRad="38100" dist="38100" dir="2700000" algn="tl">
                    <a:srgbClr val="000000">
                      <a:alpha val="43137"/>
                    </a:srgbClr>
                  </a:outerShdw>
                </a:effectLst>
              </a:rPr>
              <a:t>LA CALIDAD SE HA CONSIDERADO COMO UN LUJO, ALGO SUPERFLUO O SECUNDARIO, SIN EMBARGO ESTE CONCEPTO HA IDO CAMBIANDO Y AMPLIANDOSE CON EL TIEMPO</a:t>
            </a:r>
          </a:p>
          <a:p>
            <a:pPr>
              <a:buFont typeface="Wingdings" panose="05000000000000000000" pitchFamily="2" charset="2"/>
              <a:buChar char="q"/>
            </a:pPr>
            <a:r>
              <a:rPr lang="es-MX" sz="2400" dirty="0" smtClean="0">
                <a:solidFill>
                  <a:schemeClr val="accent3">
                    <a:lumMod val="50000"/>
                  </a:schemeClr>
                </a:solidFill>
                <a:effectLst>
                  <a:outerShdw blurRad="38100" dist="38100" dir="2700000" algn="tl">
                    <a:srgbClr val="000000">
                      <a:alpha val="43137"/>
                    </a:srgbClr>
                  </a:outerShdw>
                </a:effectLst>
              </a:rPr>
              <a:t>HA ADQUIRIDO GRAN IMPORTANCIA EN LA MEJORA GENETICA NO SOLO DE ORNAMENTALES, FRUTOS Y HORTALIZAS, SINO TAMBIEN DE OTROS CULTIVOS BASICOS E INDUSTRIALES</a:t>
            </a:r>
          </a:p>
          <a:p>
            <a:pPr>
              <a:buFont typeface="Wingdings" panose="05000000000000000000" pitchFamily="2" charset="2"/>
              <a:buChar char="q"/>
            </a:pPr>
            <a:r>
              <a:rPr lang="es-ES_tradnl" sz="2400" b="1" dirty="0" smtClean="0">
                <a:solidFill>
                  <a:schemeClr val="accent3">
                    <a:lumMod val="50000"/>
                  </a:schemeClr>
                </a:solidFill>
              </a:rPr>
              <a:t>DE ACUERDO AL TIPO DE ATRIBUTOS EVALUADOS ESTOS SE PUEDEN CLASIFICAR EN: MECANICOS, QUIMICOS, ORGANOLECPTICOS Y BIOLOGICOS</a:t>
            </a:r>
            <a:endParaRPr lang="es-MX" sz="2400" b="1" dirty="0">
              <a:solidFill>
                <a:schemeClr val="accent3">
                  <a:lumMod val="50000"/>
                </a:schemeClr>
              </a:solidFill>
            </a:endParaRPr>
          </a:p>
        </p:txBody>
      </p:sp>
    </p:spTree>
    <p:extLst>
      <p:ext uri="{BB962C8B-B14F-4D97-AF65-F5344CB8AC3E}">
        <p14:creationId xmlns:p14="http://schemas.microsoft.com/office/powerpoint/2010/main" val="1836012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3342" y="762963"/>
            <a:ext cx="4770289" cy="39824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16736" b="17969"/>
          <a:stretch/>
        </p:blipFill>
        <p:spPr bwMode="auto">
          <a:xfrm>
            <a:off x="6607431" y="1982560"/>
            <a:ext cx="2505126" cy="1635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Marcador de contenido 2"/>
          <p:cNvSpPr>
            <a:spLocks noGrp="1"/>
          </p:cNvSpPr>
          <p:nvPr>
            <p:ph idx="1"/>
          </p:nvPr>
        </p:nvSpPr>
        <p:spPr>
          <a:xfrm>
            <a:off x="251520" y="2343849"/>
            <a:ext cx="3322712" cy="3101375"/>
          </a:xfrm>
        </p:spPr>
        <p:style>
          <a:lnRef idx="1">
            <a:schemeClr val="accent3"/>
          </a:lnRef>
          <a:fillRef idx="2">
            <a:schemeClr val="accent3"/>
          </a:fillRef>
          <a:effectRef idx="1">
            <a:schemeClr val="accent3"/>
          </a:effectRef>
          <a:fontRef idx="minor">
            <a:schemeClr val="dk1"/>
          </a:fontRef>
        </p:style>
        <p:txBody>
          <a:bodyPr>
            <a:noAutofit/>
          </a:bodyPr>
          <a:lstStyle/>
          <a:p>
            <a:pPr marL="0" indent="0">
              <a:buNone/>
            </a:pPr>
            <a:r>
              <a:rPr lang="es-MX" sz="2400" b="1" dirty="0" smtClean="0">
                <a:solidFill>
                  <a:schemeClr val="accent3">
                    <a:lumMod val="50000"/>
                  </a:schemeClr>
                </a:solidFill>
                <a:effectLst>
                  <a:outerShdw blurRad="38100" dist="38100" dir="2700000" algn="tl">
                    <a:srgbClr val="000000">
                      <a:alpha val="43137"/>
                    </a:srgbClr>
                  </a:outerShdw>
                </a:effectLst>
              </a:rPr>
              <a:t>ATRIBUTOS FISICOS O MECANICOS. </a:t>
            </a:r>
          </a:p>
          <a:p>
            <a:pPr marL="0" indent="0">
              <a:buNone/>
            </a:pPr>
            <a:endParaRPr lang="es-MX" sz="2400" b="1" dirty="0" smtClean="0">
              <a:solidFill>
                <a:schemeClr val="accent3">
                  <a:lumMod val="50000"/>
                </a:schemeClr>
              </a:solidFill>
              <a:effectLst>
                <a:outerShdw blurRad="38100" dist="38100" dir="2700000" algn="tl">
                  <a:srgbClr val="000000">
                    <a:alpha val="43137"/>
                  </a:srgbClr>
                </a:outerShdw>
              </a:effectLst>
            </a:endParaRPr>
          </a:p>
          <a:p>
            <a:pPr marL="0" indent="0">
              <a:buNone/>
            </a:pPr>
            <a:r>
              <a:rPr lang="es-ES_tradnl" sz="2400" b="1" dirty="0" smtClean="0">
                <a:solidFill>
                  <a:schemeClr val="accent3">
                    <a:lumMod val="50000"/>
                  </a:schemeClr>
                </a:solidFill>
              </a:rPr>
              <a:t>SE EVALUAN MEDIANTE PRUEBAS MECANICAS COMO LA RESISTENCIA A LA DEFORMACION EN FRUTOS Y HORTALIZAS</a:t>
            </a:r>
            <a:endParaRPr lang="es-MX" sz="2400" b="1" dirty="0" smtClean="0">
              <a:solidFill>
                <a:schemeClr val="accent3">
                  <a:lumMod val="50000"/>
                </a:schemeClr>
              </a:solidFill>
            </a:endParaRPr>
          </a:p>
        </p:txBody>
      </p:sp>
      <p:sp>
        <p:nvSpPr>
          <p:cNvPr id="4" name="3 Rectángulo"/>
          <p:cNvSpPr/>
          <p:nvPr/>
        </p:nvSpPr>
        <p:spPr>
          <a:xfrm>
            <a:off x="3963341" y="4797152"/>
            <a:ext cx="4770289" cy="954107"/>
          </a:xfrm>
          <a:prstGeom prst="rect">
            <a:avLst/>
          </a:prstGeom>
        </p:spPr>
        <p:txBody>
          <a:bodyPr wrap="square">
            <a:spAutoFit/>
          </a:bodyPr>
          <a:lstStyle/>
          <a:p>
            <a:pPr algn="just"/>
            <a:r>
              <a:rPr lang="es-MX" sz="1400" b="1" dirty="0">
                <a:solidFill>
                  <a:schemeClr val="accent3">
                    <a:lumMod val="50000"/>
                  </a:schemeClr>
                </a:solidFill>
              </a:rPr>
              <a:t>Curva </a:t>
            </a:r>
            <a:r>
              <a:rPr lang="es-MX" sz="1400" b="1" dirty="0" smtClean="0">
                <a:solidFill>
                  <a:schemeClr val="accent3">
                    <a:lumMod val="50000"/>
                  </a:schemeClr>
                </a:solidFill>
              </a:rPr>
              <a:t>fuerza-deformación tipo. Donde</a:t>
            </a:r>
            <a:r>
              <a:rPr lang="es-MX" sz="1400" b="1" dirty="0">
                <a:solidFill>
                  <a:schemeClr val="accent3">
                    <a:lumMod val="50000"/>
                  </a:schemeClr>
                </a:solidFill>
              </a:rPr>
              <a:t>: LE es el limite </a:t>
            </a:r>
            <a:r>
              <a:rPr lang="es-MX" sz="1400" b="1" dirty="0" smtClean="0">
                <a:solidFill>
                  <a:schemeClr val="accent3">
                    <a:lumMod val="50000"/>
                  </a:schemeClr>
                </a:solidFill>
              </a:rPr>
              <a:t>elástico</a:t>
            </a:r>
            <a:r>
              <a:rPr lang="es-MX" sz="1400" b="1" dirty="0">
                <a:solidFill>
                  <a:schemeClr val="accent3">
                    <a:lumMod val="50000"/>
                  </a:schemeClr>
                </a:solidFill>
              </a:rPr>
              <a:t>, </a:t>
            </a:r>
            <a:r>
              <a:rPr lang="es-MX" sz="1400" b="1" dirty="0" err="1" smtClean="0">
                <a:solidFill>
                  <a:schemeClr val="accent3">
                    <a:lumMod val="50000"/>
                  </a:schemeClr>
                </a:solidFill>
              </a:rPr>
              <a:t>LFes</a:t>
            </a:r>
            <a:r>
              <a:rPr lang="es-MX" sz="1400" b="1" dirty="0" smtClean="0">
                <a:solidFill>
                  <a:schemeClr val="accent3">
                    <a:lumMod val="50000"/>
                  </a:schemeClr>
                </a:solidFill>
              </a:rPr>
              <a:t> </a:t>
            </a:r>
            <a:r>
              <a:rPr lang="es-MX" sz="1400" b="1" dirty="0">
                <a:solidFill>
                  <a:schemeClr val="accent3">
                    <a:lumMod val="50000"/>
                  </a:schemeClr>
                </a:solidFill>
              </a:rPr>
              <a:t>el limite de fluencia, PR es </a:t>
            </a:r>
            <a:r>
              <a:rPr lang="es-MX" sz="1400" b="1" dirty="0" smtClean="0">
                <a:solidFill>
                  <a:schemeClr val="accent3">
                    <a:lumMod val="50000"/>
                  </a:schemeClr>
                </a:solidFill>
              </a:rPr>
              <a:t>el punto </a:t>
            </a:r>
            <a:r>
              <a:rPr lang="es-MX" sz="1400" b="1" dirty="0">
                <a:solidFill>
                  <a:schemeClr val="accent3">
                    <a:lumMod val="50000"/>
                  </a:schemeClr>
                </a:solidFill>
              </a:rPr>
              <a:t>de rotura, DE y DP son </a:t>
            </a:r>
            <a:r>
              <a:rPr lang="es-MX" sz="1400" b="1" dirty="0" smtClean="0">
                <a:solidFill>
                  <a:schemeClr val="accent3">
                    <a:lumMod val="50000"/>
                  </a:schemeClr>
                </a:solidFill>
              </a:rPr>
              <a:t>las deformaciones elástica </a:t>
            </a:r>
            <a:r>
              <a:rPr lang="es-MX" sz="1400" b="1" dirty="0">
                <a:solidFill>
                  <a:schemeClr val="accent3">
                    <a:lumMod val="50000"/>
                  </a:schemeClr>
                </a:solidFill>
              </a:rPr>
              <a:t>y </a:t>
            </a:r>
            <a:r>
              <a:rPr lang="es-MX" sz="1400" b="1" dirty="0" smtClean="0">
                <a:solidFill>
                  <a:schemeClr val="accent3">
                    <a:lumMod val="50000"/>
                  </a:schemeClr>
                </a:solidFill>
              </a:rPr>
              <a:t>plástica, y </a:t>
            </a:r>
            <a:r>
              <a:rPr lang="es-MX" sz="1400" b="1" dirty="0" err="1">
                <a:solidFill>
                  <a:schemeClr val="accent3">
                    <a:lumMod val="50000"/>
                  </a:schemeClr>
                </a:solidFill>
              </a:rPr>
              <a:t>tg</a:t>
            </a:r>
            <a:r>
              <a:rPr lang="es-MX" sz="1400" b="1" dirty="0">
                <a:solidFill>
                  <a:schemeClr val="accent3">
                    <a:lumMod val="50000"/>
                  </a:schemeClr>
                </a:solidFill>
              </a:rPr>
              <a:t>(a) el </a:t>
            </a:r>
            <a:r>
              <a:rPr lang="es-MX" sz="1400" b="1" dirty="0" err="1">
                <a:solidFill>
                  <a:schemeClr val="accent3">
                    <a:lumMod val="50000"/>
                  </a:schemeClr>
                </a:solidFill>
              </a:rPr>
              <a:t>el</a:t>
            </a:r>
            <a:r>
              <a:rPr lang="es-MX" sz="1400" b="1" dirty="0">
                <a:solidFill>
                  <a:schemeClr val="accent3">
                    <a:lumMod val="50000"/>
                  </a:schemeClr>
                </a:solidFill>
              </a:rPr>
              <a:t> modulo de elasticidad </a:t>
            </a:r>
          </a:p>
        </p:txBody>
      </p:sp>
      <p:sp>
        <p:nvSpPr>
          <p:cNvPr id="5" name="4 Rectángulo"/>
          <p:cNvSpPr/>
          <p:nvPr/>
        </p:nvSpPr>
        <p:spPr>
          <a:xfrm>
            <a:off x="5364088" y="6165304"/>
            <a:ext cx="3630437" cy="461665"/>
          </a:xfrm>
          <a:prstGeom prst="rect">
            <a:avLst/>
          </a:prstGeom>
        </p:spPr>
        <p:txBody>
          <a:bodyPr wrap="square">
            <a:spAutoFit/>
          </a:bodyPr>
          <a:lstStyle/>
          <a:p>
            <a:r>
              <a:rPr lang="pt-BR" sz="1200" dirty="0"/>
              <a:t>P. </a:t>
            </a:r>
            <a:r>
              <a:rPr lang="pt-BR" sz="1200" dirty="0" smtClean="0"/>
              <a:t>BARREIRO M</a:t>
            </a:r>
            <a:r>
              <a:rPr lang="pt-BR" sz="1200" dirty="0"/>
              <a:t>. </a:t>
            </a:r>
            <a:r>
              <a:rPr lang="pt-BR" sz="1200" dirty="0" smtClean="0"/>
              <a:t>RUIZ-ALTISENT ETSIA</a:t>
            </a:r>
            <a:r>
              <a:rPr lang="pt-BR" sz="1200" dirty="0"/>
              <a:t>. </a:t>
            </a:r>
            <a:r>
              <a:rPr lang="pt-BR" sz="1200" dirty="0" err="1"/>
              <a:t>Dpto</a:t>
            </a:r>
            <a:r>
              <a:rPr lang="pt-BR" sz="1200" dirty="0"/>
              <a:t>. </a:t>
            </a:r>
            <a:r>
              <a:rPr lang="pt-BR" sz="1200" dirty="0" err="1"/>
              <a:t>Ingenieria</a:t>
            </a:r>
            <a:r>
              <a:rPr lang="pt-BR" sz="1200" dirty="0"/>
              <a:t> </a:t>
            </a:r>
            <a:r>
              <a:rPr lang="pt-BR" sz="1200" dirty="0" smtClean="0"/>
              <a:t>Rural. MADRID </a:t>
            </a:r>
            <a:endParaRPr lang="es-MX" sz="1200" dirty="0"/>
          </a:p>
        </p:txBody>
      </p:sp>
    </p:spTree>
    <p:extLst>
      <p:ext uri="{BB962C8B-B14F-4D97-AF65-F5344CB8AC3E}">
        <p14:creationId xmlns:p14="http://schemas.microsoft.com/office/powerpoint/2010/main" val="19752137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04" y="476672"/>
            <a:ext cx="2664296" cy="2952328"/>
          </a:xfrm>
        </p:spPr>
        <p:style>
          <a:lnRef idx="1">
            <a:schemeClr val="accent3"/>
          </a:lnRef>
          <a:fillRef idx="2">
            <a:schemeClr val="accent3"/>
          </a:fillRef>
          <a:effectRef idx="1">
            <a:schemeClr val="accent3"/>
          </a:effectRef>
          <a:fontRef idx="minor">
            <a:schemeClr val="dk1"/>
          </a:fontRef>
        </p:style>
        <p:txBody>
          <a:bodyPr>
            <a:noAutofit/>
          </a:bodyPr>
          <a:lstStyle/>
          <a:p>
            <a:pPr algn="l"/>
            <a:r>
              <a:rPr lang="es-MX" sz="2000" b="1" dirty="0" smtClean="0">
                <a:solidFill>
                  <a:schemeClr val="accent3">
                    <a:lumMod val="50000"/>
                  </a:schemeClr>
                </a:solidFill>
                <a:effectLst>
                  <a:outerShdw blurRad="38100" dist="38100" dir="2700000" algn="tl">
                    <a:srgbClr val="000000">
                      <a:alpha val="43137"/>
                    </a:srgbClr>
                  </a:outerShdw>
                </a:effectLst>
              </a:rPr>
              <a:t>ATRIBUTOS QUIMICOS</a:t>
            </a:r>
            <a:r>
              <a:rPr lang="es-MX" sz="2000" dirty="0" smtClean="0">
                <a:solidFill>
                  <a:schemeClr val="accent3">
                    <a:lumMod val="50000"/>
                  </a:schemeClr>
                </a:solidFill>
              </a:rPr>
              <a:t>:</a:t>
            </a:r>
            <a:br>
              <a:rPr lang="es-MX" sz="2000" dirty="0" smtClean="0">
                <a:solidFill>
                  <a:schemeClr val="accent3">
                    <a:lumMod val="50000"/>
                  </a:schemeClr>
                </a:solidFill>
              </a:rPr>
            </a:br>
            <a:r>
              <a:rPr lang="es-MX" sz="2000" dirty="0">
                <a:solidFill>
                  <a:schemeClr val="accent3">
                    <a:lumMod val="50000"/>
                  </a:schemeClr>
                </a:solidFill>
              </a:rPr>
              <a:t/>
            </a:r>
            <a:br>
              <a:rPr lang="es-MX" sz="2000" dirty="0">
                <a:solidFill>
                  <a:schemeClr val="accent3">
                    <a:lumMod val="50000"/>
                  </a:schemeClr>
                </a:solidFill>
              </a:rPr>
            </a:br>
            <a:r>
              <a:rPr lang="es-MX" sz="1800" dirty="0" smtClean="0">
                <a:solidFill>
                  <a:schemeClr val="accent3">
                    <a:lumMod val="50000"/>
                  </a:schemeClr>
                </a:solidFill>
              </a:rPr>
              <a:t>SE </a:t>
            </a:r>
            <a:r>
              <a:rPr lang="es-MX" sz="1800" dirty="0">
                <a:solidFill>
                  <a:schemeClr val="accent3">
                    <a:lumMod val="50000"/>
                  </a:schemeClr>
                </a:solidFill>
              </a:rPr>
              <a:t>EVALUAN </a:t>
            </a:r>
            <a:r>
              <a:rPr lang="es-MX" sz="1800" dirty="0" smtClean="0">
                <a:solidFill>
                  <a:schemeClr val="accent3">
                    <a:lumMod val="50000"/>
                  </a:schemeClr>
                </a:solidFill>
              </a:rPr>
              <a:t>MEDIANTE </a:t>
            </a:r>
            <a:r>
              <a:rPr lang="es-MX" sz="1800" dirty="0">
                <a:solidFill>
                  <a:schemeClr val="accent3">
                    <a:lumMod val="50000"/>
                  </a:schemeClr>
                </a:solidFill>
              </a:rPr>
              <a:t>PRUEBAS </a:t>
            </a:r>
            <a:r>
              <a:rPr lang="es-MX" sz="1800" dirty="0" smtClean="0">
                <a:solidFill>
                  <a:schemeClr val="accent3">
                    <a:lumMod val="50000"/>
                  </a:schemeClr>
                </a:solidFill>
              </a:rPr>
              <a:t>QUIMICAS </a:t>
            </a:r>
            <a:r>
              <a:rPr lang="es-MX" sz="1800" dirty="0">
                <a:solidFill>
                  <a:schemeClr val="accent3">
                    <a:lumMod val="50000"/>
                  </a:schemeClr>
                </a:solidFill>
              </a:rPr>
              <a:t>COMO LA </a:t>
            </a:r>
            <a:r>
              <a:rPr lang="es-MX" sz="1800" dirty="0" smtClean="0">
                <a:solidFill>
                  <a:schemeClr val="accent3">
                    <a:lumMod val="50000"/>
                  </a:schemeClr>
                </a:solidFill>
              </a:rPr>
              <a:t>DEL CONTENIDO DE AZUCAR EN VARIEDADES DE REMOLACHA AZUCARERA</a:t>
            </a:r>
            <a:endParaRPr lang="es-MX" sz="1800" dirty="0">
              <a:solidFill>
                <a:schemeClr val="accent3">
                  <a:lumMod val="50000"/>
                </a:schemeClr>
              </a:solidFill>
              <a:effectLst>
                <a:outerShdw blurRad="38100" dist="38100" dir="2700000" algn="tl">
                  <a:srgbClr val="000000">
                    <a:alpha val="43137"/>
                  </a:srgbClr>
                </a:outerShdw>
              </a:effectLs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4684495"/>
            <a:ext cx="1800200" cy="1480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6393" y="980728"/>
            <a:ext cx="5435164"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2771800" y="6165304"/>
            <a:ext cx="5618030" cy="307777"/>
          </a:xfrm>
          <a:prstGeom prst="rect">
            <a:avLst/>
          </a:prstGeom>
        </p:spPr>
        <p:txBody>
          <a:bodyPr wrap="square">
            <a:spAutoFit/>
          </a:bodyPr>
          <a:lstStyle/>
          <a:p>
            <a:r>
              <a:rPr lang="es-MX" sz="1400" dirty="0">
                <a:hlinkClick r:id="rId4"/>
              </a:rPr>
              <a:t>https://www.taringa.net/+</a:t>
            </a:r>
            <a:r>
              <a:rPr lang="es-MX" sz="1400" dirty="0" smtClean="0">
                <a:hlinkClick r:id="rId4"/>
              </a:rPr>
              <a:t>recetas_y_cocina/azucar-de-remolacha_12vi5p</a:t>
            </a:r>
            <a:r>
              <a:rPr lang="es-MX" sz="1400" dirty="0" smtClean="0"/>
              <a:t> </a:t>
            </a:r>
          </a:p>
        </p:txBody>
      </p:sp>
      <p:pic>
        <p:nvPicPr>
          <p:cNvPr id="3078" name="Picture 6" descr="https://3.bp.blogspot.com/-LQUch_fw4z8/Up0pCqOsYxI/AAAAAAAALBc/83H57PDTyKA/s1600/fig+1-corregido-sombr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3499301"/>
            <a:ext cx="2304256" cy="318922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4660586"/>
            <a:ext cx="1873614" cy="1480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9630" y="4653135"/>
            <a:ext cx="1800200" cy="1480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53741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5409" y="332656"/>
            <a:ext cx="3581493" cy="2889870"/>
          </a:xfrm>
        </p:spPr>
        <p:style>
          <a:lnRef idx="1">
            <a:schemeClr val="accent3"/>
          </a:lnRef>
          <a:fillRef idx="2">
            <a:schemeClr val="accent3"/>
          </a:fillRef>
          <a:effectRef idx="1">
            <a:schemeClr val="accent3"/>
          </a:effectRef>
          <a:fontRef idx="minor">
            <a:schemeClr val="dk1"/>
          </a:fontRef>
        </p:style>
        <p:txBody>
          <a:bodyPr>
            <a:noAutofit/>
          </a:bodyPr>
          <a:lstStyle/>
          <a:p>
            <a:pPr algn="just"/>
            <a:r>
              <a:rPr lang="es-MX" sz="2400" b="1" dirty="0" smtClean="0">
                <a:solidFill>
                  <a:schemeClr val="accent3">
                    <a:lumMod val="50000"/>
                  </a:schemeClr>
                </a:solidFill>
                <a:effectLst>
                  <a:outerShdw blurRad="38100" dist="38100" dir="2700000" algn="tl">
                    <a:srgbClr val="000000">
                      <a:alpha val="43137"/>
                    </a:srgbClr>
                  </a:outerShdw>
                </a:effectLst>
              </a:rPr>
              <a:t>ATRIBUTOS</a:t>
            </a:r>
            <a:br>
              <a:rPr lang="es-MX" sz="2400" b="1" dirty="0" smtClean="0">
                <a:solidFill>
                  <a:schemeClr val="accent3">
                    <a:lumMod val="50000"/>
                  </a:schemeClr>
                </a:solidFill>
                <a:effectLst>
                  <a:outerShdw blurRad="38100" dist="38100" dir="2700000" algn="tl">
                    <a:srgbClr val="000000">
                      <a:alpha val="43137"/>
                    </a:srgbClr>
                  </a:outerShdw>
                </a:effectLst>
              </a:rPr>
            </a:br>
            <a:r>
              <a:rPr lang="es-MX" sz="2400" b="1" dirty="0" smtClean="0">
                <a:solidFill>
                  <a:schemeClr val="accent3">
                    <a:lumMod val="50000"/>
                  </a:schemeClr>
                </a:solidFill>
                <a:effectLst>
                  <a:outerShdw blurRad="38100" dist="38100" dir="2700000" algn="tl">
                    <a:srgbClr val="000000">
                      <a:alpha val="43137"/>
                    </a:srgbClr>
                  </a:outerShdw>
                </a:effectLst>
              </a:rPr>
              <a:t>ORGANOLEPTICOS</a:t>
            </a:r>
            <a:r>
              <a:rPr lang="es-MX" sz="2400" dirty="0" smtClean="0">
                <a:solidFill>
                  <a:schemeClr val="accent3">
                    <a:lumMod val="50000"/>
                  </a:schemeClr>
                </a:solidFill>
              </a:rPr>
              <a:t>:</a:t>
            </a:r>
            <a:br>
              <a:rPr lang="es-MX" sz="2400" dirty="0" smtClean="0">
                <a:solidFill>
                  <a:schemeClr val="accent3">
                    <a:lumMod val="50000"/>
                  </a:schemeClr>
                </a:solidFill>
              </a:rPr>
            </a:br>
            <a:r>
              <a:rPr lang="es-MX" sz="2400" dirty="0" smtClean="0">
                <a:solidFill>
                  <a:schemeClr val="accent3">
                    <a:lumMod val="50000"/>
                  </a:schemeClr>
                </a:solidFill>
              </a:rPr>
              <a:t> </a:t>
            </a:r>
            <a:br>
              <a:rPr lang="es-MX" sz="2400" dirty="0" smtClean="0">
                <a:solidFill>
                  <a:schemeClr val="accent3">
                    <a:lumMod val="50000"/>
                  </a:schemeClr>
                </a:solidFill>
              </a:rPr>
            </a:br>
            <a:r>
              <a:rPr lang="es-MX" sz="2000" dirty="0" smtClean="0">
                <a:solidFill>
                  <a:schemeClr val="accent3">
                    <a:lumMod val="50000"/>
                  </a:schemeClr>
                </a:solidFill>
              </a:rPr>
              <a:t>SE EVALUAN ATRAVES DE PRUEBAS SENSORIALES COMO LAS CARACTERISTICAS DE SABOR Y OLOR DEL ACEITE DE VARIEDADES DE OLIVO</a:t>
            </a:r>
            <a:endParaRPr lang="es-MX" sz="2000" dirty="0">
              <a:solidFill>
                <a:schemeClr val="accent3">
                  <a:lumMod val="50000"/>
                </a:schemeClr>
              </a:solidFill>
            </a:endParaRPr>
          </a:p>
        </p:txBody>
      </p:sp>
      <p:sp>
        <p:nvSpPr>
          <p:cNvPr id="4" name="AutoShape 2" descr="https://scielo.conicyt.cl/fbpe/img/idesia/v26n2/img32.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980728"/>
            <a:ext cx="4505325" cy="361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descr="https://scielo.conicyt.cl/fbpe/img/idesia/v26n2/img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375" y="3549716"/>
            <a:ext cx="3961929" cy="2626279"/>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424787" y="6175995"/>
            <a:ext cx="3975993" cy="646331"/>
          </a:xfrm>
          <a:prstGeom prst="rect">
            <a:avLst/>
          </a:prstGeom>
        </p:spPr>
        <p:txBody>
          <a:bodyPr wrap="square">
            <a:spAutoFit/>
          </a:bodyPr>
          <a:lstStyle/>
          <a:p>
            <a:r>
              <a:rPr lang="es-MX" b="1" dirty="0">
                <a:solidFill>
                  <a:schemeClr val="accent3">
                    <a:lumMod val="50000"/>
                  </a:schemeClr>
                </a:solidFill>
              </a:rPr>
              <a:t>Fase gustativo-táctil de la evaluación sensorial de aceite de oliva</a:t>
            </a:r>
          </a:p>
        </p:txBody>
      </p:sp>
      <p:sp>
        <p:nvSpPr>
          <p:cNvPr id="6" name="5 Rectángulo"/>
          <p:cNvSpPr/>
          <p:nvPr/>
        </p:nvSpPr>
        <p:spPr>
          <a:xfrm>
            <a:off x="4439811" y="5229200"/>
            <a:ext cx="4572000" cy="646331"/>
          </a:xfrm>
          <a:prstGeom prst="rect">
            <a:avLst/>
          </a:prstGeom>
        </p:spPr>
        <p:txBody>
          <a:bodyPr>
            <a:spAutoFit/>
          </a:bodyPr>
          <a:lstStyle/>
          <a:p>
            <a:pPr algn="just"/>
            <a:r>
              <a:rPr lang="es-MX" sz="1200" b="1" dirty="0">
                <a:solidFill>
                  <a:schemeClr val="accent3">
                    <a:lumMod val="50000"/>
                  </a:schemeClr>
                </a:solidFill>
              </a:rPr>
              <a:t>Loyola López, Nelson, López Acevedo, Roberto, &amp; Acuña Carrasco, Carlos. (2008). EVALUACIÓN SENSORIAL Y ANALÍTICA DE LA CALIDAD DE ACEITE DE OLIVA EXTRAVIRGEN. </a:t>
            </a:r>
            <a:r>
              <a:rPr lang="es-MX" sz="1200" b="1" dirty="0" err="1">
                <a:solidFill>
                  <a:schemeClr val="accent3">
                    <a:lumMod val="50000"/>
                  </a:schemeClr>
                </a:solidFill>
              </a:rPr>
              <a:t>Idesia</a:t>
            </a:r>
            <a:r>
              <a:rPr lang="es-MX" sz="1200" b="1" dirty="0">
                <a:solidFill>
                  <a:schemeClr val="accent3">
                    <a:lumMod val="50000"/>
                  </a:schemeClr>
                </a:solidFill>
              </a:rPr>
              <a:t> (Arica), 26(2), 27-44</a:t>
            </a:r>
          </a:p>
        </p:txBody>
      </p:sp>
    </p:spTree>
    <p:extLst>
      <p:ext uri="{BB962C8B-B14F-4D97-AF65-F5344CB8AC3E}">
        <p14:creationId xmlns:p14="http://schemas.microsoft.com/office/powerpoint/2010/main" val="34326384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3"/>
            <a:ext cx="3466728" cy="2877303"/>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l"/>
            <a:r>
              <a:rPr lang="es-MX" sz="2800" b="1" dirty="0" smtClean="0">
                <a:solidFill>
                  <a:schemeClr val="accent3">
                    <a:lumMod val="50000"/>
                  </a:schemeClr>
                </a:solidFill>
              </a:rPr>
              <a:t>ATRIBUTOS BIOLOGICOS:</a:t>
            </a:r>
            <a:br>
              <a:rPr lang="es-MX" sz="2800" b="1" dirty="0" smtClean="0">
                <a:solidFill>
                  <a:schemeClr val="accent3">
                    <a:lumMod val="50000"/>
                  </a:schemeClr>
                </a:solidFill>
              </a:rPr>
            </a:br>
            <a:r>
              <a:rPr lang="es-MX" sz="2800" b="1" dirty="0" smtClean="0">
                <a:solidFill>
                  <a:schemeClr val="accent3">
                    <a:lumMod val="50000"/>
                  </a:schemeClr>
                </a:solidFill>
              </a:rPr>
              <a:t>s</a:t>
            </a:r>
            <a:r>
              <a:rPr lang="es-MX" sz="2200" dirty="0" smtClean="0">
                <a:solidFill>
                  <a:schemeClr val="accent3">
                    <a:lumMod val="50000"/>
                  </a:schemeClr>
                </a:solidFill>
              </a:rPr>
              <a:t>e realizan mediante pruebas realizadas usando seres vivos como la evaluación de la digestibilidad de forraje in vivo en vacas fistuladas</a:t>
            </a:r>
            <a:endParaRPr lang="es-MX" sz="2200" dirty="0">
              <a:solidFill>
                <a:schemeClr val="accent3">
                  <a:lumMod val="50000"/>
                </a:scheme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1052736"/>
            <a:ext cx="5020329" cy="2711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4092128" y="4005064"/>
            <a:ext cx="4572000" cy="954107"/>
          </a:xfrm>
          <a:prstGeom prst="rect">
            <a:avLst/>
          </a:prstGeom>
        </p:spPr>
        <p:txBody>
          <a:bodyPr>
            <a:spAutoFit/>
          </a:bodyPr>
          <a:lstStyle/>
          <a:p>
            <a:pPr algn="just"/>
            <a:r>
              <a:rPr lang="es-MX" sz="1400" b="1" dirty="0">
                <a:solidFill>
                  <a:schemeClr val="accent3">
                    <a:lumMod val="50000"/>
                  </a:schemeClr>
                </a:solidFill>
              </a:rPr>
              <a:t>Evolución de la producción de materia seca, </a:t>
            </a:r>
            <a:r>
              <a:rPr lang="es-MX" sz="1400" b="1" dirty="0" smtClean="0">
                <a:solidFill>
                  <a:schemeClr val="accent3">
                    <a:lumMod val="50000"/>
                  </a:schemeClr>
                </a:solidFill>
              </a:rPr>
              <a:t>la digestibilidad </a:t>
            </a:r>
            <a:r>
              <a:rPr lang="es-MX" sz="1400" b="1" dirty="0">
                <a:solidFill>
                  <a:schemeClr val="accent3">
                    <a:lumMod val="50000"/>
                  </a:schemeClr>
                </a:solidFill>
              </a:rPr>
              <a:t>del forraje y el </a:t>
            </a:r>
            <a:r>
              <a:rPr lang="es-MX" sz="1400" b="1" dirty="0" smtClean="0">
                <a:solidFill>
                  <a:schemeClr val="accent3">
                    <a:lumMod val="50000"/>
                  </a:schemeClr>
                </a:solidFill>
              </a:rPr>
              <a:t>consumo animal </a:t>
            </a:r>
            <a:r>
              <a:rPr lang="es-MX" sz="1400" b="1" dirty="0">
                <a:solidFill>
                  <a:schemeClr val="accent3">
                    <a:lumMod val="50000"/>
                  </a:schemeClr>
                </a:solidFill>
              </a:rPr>
              <a:t>de alfalfa en distintos estados de madurez</a:t>
            </a:r>
          </a:p>
          <a:p>
            <a:pPr algn="just"/>
            <a:r>
              <a:rPr lang="es-MX" sz="1400" b="1" dirty="0">
                <a:solidFill>
                  <a:schemeClr val="accent3">
                    <a:lumMod val="50000"/>
                  </a:schemeClr>
                </a:solidFill>
              </a:rPr>
              <a:t>Fuente: </a:t>
            </a:r>
            <a:r>
              <a:rPr lang="es-MX" sz="1400" b="1" dirty="0" smtClean="0">
                <a:solidFill>
                  <a:schemeClr val="accent3">
                    <a:lumMod val="50000"/>
                  </a:schemeClr>
                </a:solidFill>
              </a:rPr>
              <a:t>Clavijo </a:t>
            </a:r>
            <a:r>
              <a:rPr lang="es-MX" sz="1400" b="1" dirty="0">
                <a:solidFill>
                  <a:schemeClr val="accent3">
                    <a:lumMod val="50000"/>
                  </a:schemeClr>
                </a:solidFill>
              </a:rPr>
              <a:t>&amp; Cadena, (2011)</a:t>
            </a:r>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281967"/>
            <a:ext cx="3524250" cy="240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539552" y="5934670"/>
            <a:ext cx="4104456" cy="738664"/>
          </a:xfrm>
          <a:prstGeom prst="rect">
            <a:avLst/>
          </a:prstGeom>
        </p:spPr>
        <p:txBody>
          <a:bodyPr wrap="square">
            <a:spAutoFit/>
          </a:bodyPr>
          <a:lstStyle/>
          <a:p>
            <a:r>
              <a:rPr lang="es-MX" sz="1400" b="1" dirty="0" smtClean="0">
                <a:solidFill>
                  <a:schemeClr val="accent3">
                    <a:lumMod val="50000"/>
                  </a:schemeClr>
                </a:solidFill>
              </a:rPr>
              <a:t>Animal fistulado: La </a:t>
            </a:r>
            <a:r>
              <a:rPr lang="es-MX" sz="1400" b="1" dirty="0">
                <a:solidFill>
                  <a:schemeClr val="accent3">
                    <a:lumMod val="50000"/>
                  </a:schemeClr>
                </a:solidFill>
              </a:rPr>
              <a:t>cánula es el objeto que sirve de apertura permanente en el rumen del semoviente. Foto: </a:t>
            </a:r>
            <a:r>
              <a:rPr lang="es-MX" sz="1400" b="1" dirty="0" smtClean="0">
                <a:solidFill>
                  <a:schemeClr val="accent3">
                    <a:lumMod val="50000"/>
                  </a:schemeClr>
                </a:solidFill>
              </a:rPr>
              <a:t> tegreproduccionbovina.blogspot.com</a:t>
            </a:r>
          </a:p>
        </p:txBody>
      </p:sp>
    </p:spTree>
    <p:extLst>
      <p:ext uri="{BB962C8B-B14F-4D97-AF65-F5344CB8AC3E}">
        <p14:creationId xmlns:p14="http://schemas.microsoft.com/office/powerpoint/2010/main" val="24394920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4618856" cy="1143000"/>
          </a:xfrm>
        </p:spPr>
        <p:txBody>
          <a:bodyPr>
            <a:normAutofit/>
          </a:bodyPr>
          <a:lstStyle/>
          <a:p>
            <a:r>
              <a:rPr lang="es-MX" sz="3600" b="1" dirty="0" smtClean="0">
                <a:solidFill>
                  <a:schemeClr val="accent3">
                    <a:lumMod val="50000"/>
                  </a:schemeClr>
                </a:solidFill>
              </a:rPr>
              <a:t>OTROS OBJETIVOS</a:t>
            </a:r>
            <a:endParaRPr lang="es-MX" sz="3600" b="1" dirty="0">
              <a:solidFill>
                <a:schemeClr val="accent3">
                  <a:lumMod val="50000"/>
                </a:schemeClr>
              </a:solidFill>
            </a:endParaRPr>
          </a:p>
        </p:txBody>
      </p:sp>
      <p:sp>
        <p:nvSpPr>
          <p:cNvPr id="3" name="Marcador de contenido 2"/>
          <p:cNvSpPr>
            <a:spLocks noGrp="1"/>
          </p:cNvSpPr>
          <p:nvPr>
            <p:ph idx="1"/>
          </p:nvPr>
        </p:nvSpPr>
        <p:spPr>
          <a:xfrm>
            <a:off x="457200" y="1600202"/>
            <a:ext cx="8229600" cy="5141166"/>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r>
              <a:rPr lang="es-MX" b="1" dirty="0" smtClean="0">
                <a:solidFill>
                  <a:schemeClr val="accent3">
                    <a:lumMod val="50000"/>
                  </a:schemeClr>
                </a:solidFill>
              </a:rPr>
              <a:t>Adaptabilidad </a:t>
            </a:r>
          </a:p>
          <a:p>
            <a:r>
              <a:rPr lang="es-MX" b="1" dirty="0" smtClean="0">
                <a:solidFill>
                  <a:schemeClr val="accent3">
                    <a:lumMod val="50000"/>
                  </a:schemeClr>
                </a:solidFill>
              </a:rPr>
              <a:t>Enanismo</a:t>
            </a:r>
          </a:p>
          <a:p>
            <a:r>
              <a:rPr lang="es-MX" b="1" dirty="0" smtClean="0">
                <a:solidFill>
                  <a:schemeClr val="accent3">
                    <a:lumMod val="50000"/>
                  </a:schemeClr>
                </a:solidFill>
              </a:rPr>
              <a:t>Uniformidad</a:t>
            </a:r>
          </a:p>
          <a:p>
            <a:r>
              <a:rPr lang="es-MX" b="1" dirty="0" smtClean="0">
                <a:solidFill>
                  <a:schemeClr val="accent3">
                    <a:lumMod val="50000"/>
                  </a:schemeClr>
                </a:solidFill>
              </a:rPr>
              <a:t>Capacidad para </a:t>
            </a:r>
            <a:r>
              <a:rPr lang="es-MX" b="1" dirty="0">
                <a:solidFill>
                  <a:schemeClr val="accent3">
                    <a:lumMod val="50000"/>
                  </a:schemeClr>
                </a:solidFill>
              </a:rPr>
              <a:t>e</a:t>
            </a:r>
            <a:r>
              <a:rPr lang="es-MX" b="1" dirty="0" smtClean="0">
                <a:solidFill>
                  <a:schemeClr val="accent3">
                    <a:lumMod val="50000"/>
                  </a:schemeClr>
                </a:solidFill>
              </a:rPr>
              <a:t>nraizar o  injertarse (patrones)</a:t>
            </a:r>
          </a:p>
          <a:p>
            <a:r>
              <a:rPr lang="es-MX" b="1" dirty="0" smtClean="0">
                <a:solidFill>
                  <a:schemeClr val="accent3">
                    <a:lumMod val="50000"/>
                  </a:schemeClr>
                </a:solidFill>
              </a:rPr>
              <a:t>Semillas </a:t>
            </a:r>
            <a:r>
              <a:rPr lang="es-MX" b="1" dirty="0" err="1" smtClean="0">
                <a:solidFill>
                  <a:schemeClr val="accent3">
                    <a:lumMod val="50000"/>
                  </a:schemeClr>
                </a:solidFill>
              </a:rPr>
              <a:t>monogérmicas</a:t>
            </a:r>
            <a:r>
              <a:rPr lang="es-MX" b="1" dirty="0" smtClean="0">
                <a:solidFill>
                  <a:schemeClr val="accent3">
                    <a:lumMod val="50000"/>
                  </a:schemeClr>
                </a:solidFill>
              </a:rPr>
              <a:t> remolacha azucarera</a:t>
            </a:r>
          </a:p>
          <a:p>
            <a:r>
              <a:rPr lang="es-MX" b="1" dirty="0" smtClean="0">
                <a:solidFill>
                  <a:schemeClr val="accent3">
                    <a:lumMod val="50000"/>
                  </a:schemeClr>
                </a:solidFill>
              </a:rPr>
              <a:t>Cambio de habito de crecimiento</a:t>
            </a:r>
          </a:p>
          <a:p>
            <a:r>
              <a:rPr lang="es-MX" b="1" dirty="0" smtClean="0">
                <a:solidFill>
                  <a:schemeClr val="accent3">
                    <a:lumMod val="50000"/>
                  </a:schemeClr>
                </a:solidFill>
              </a:rPr>
              <a:t>Eliminación de espinas, </a:t>
            </a:r>
            <a:r>
              <a:rPr lang="es-MX" b="1" dirty="0" err="1" smtClean="0">
                <a:solidFill>
                  <a:schemeClr val="accent3">
                    <a:lumMod val="50000"/>
                  </a:schemeClr>
                </a:solidFill>
              </a:rPr>
              <a:t>tricomas</a:t>
            </a:r>
            <a:r>
              <a:rPr lang="es-MX" b="1" dirty="0" smtClean="0">
                <a:solidFill>
                  <a:schemeClr val="accent3">
                    <a:lumMod val="50000"/>
                  </a:schemeClr>
                </a:solidFill>
              </a:rPr>
              <a:t> o pelos urticantes</a:t>
            </a:r>
          </a:p>
          <a:p>
            <a:r>
              <a:rPr lang="es-MX" b="1" dirty="0" smtClean="0">
                <a:solidFill>
                  <a:schemeClr val="accent3">
                    <a:lumMod val="50000"/>
                  </a:schemeClr>
                </a:solidFill>
              </a:rPr>
              <a:t>Frutos sin semillas</a:t>
            </a:r>
            <a:endParaRPr lang="es-MX" dirty="0" smtClean="0"/>
          </a:p>
          <a:p>
            <a:pPr marL="0" indent="0">
              <a:buNone/>
            </a:pPr>
            <a:r>
              <a:rPr lang="es-MX" sz="2100" dirty="0">
                <a:hlinkClick r:id="rId2"/>
              </a:rPr>
              <a:t>https://</a:t>
            </a:r>
            <a:r>
              <a:rPr lang="es-MX" sz="2100" dirty="0" smtClean="0">
                <a:hlinkClick r:id="rId2"/>
              </a:rPr>
              <a:t>biotecnologiasi.tumblr.com/post/150231153239/c%C3%B3mo-se-ver%C3%ADan-los-cultivos-comunes-sin-el</a:t>
            </a:r>
            <a:endParaRPr lang="es-MX" sz="2100" dirty="0" smtClean="0"/>
          </a:p>
          <a:p>
            <a:endParaRPr lang="es-MX" sz="21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0188" y="357312"/>
            <a:ext cx="3345856" cy="2506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46526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768077"/>
            <a:ext cx="2746648" cy="2232248"/>
          </a:xfrm>
        </p:spPr>
        <p:style>
          <a:lnRef idx="1">
            <a:schemeClr val="accent3"/>
          </a:lnRef>
          <a:fillRef idx="2">
            <a:schemeClr val="accent3"/>
          </a:fillRef>
          <a:effectRef idx="1">
            <a:schemeClr val="accent3"/>
          </a:effectRef>
          <a:fontRef idx="minor">
            <a:schemeClr val="dk1"/>
          </a:fontRef>
        </p:style>
        <p:txBody>
          <a:bodyPr>
            <a:noAutofit/>
          </a:bodyPr>
          <a:lstStyle/>
          <a:p>
            <a:r>
              <a:rPr lang="es-ES_tradnl" sz="2400" b="1" dirty="0" smtClean="0">
                <a:solidFill>
                  <a:schemeClr val="accent3">
                    <a:lumMod val="50000"/>
                  </a:schemeClr>
                </a:solidFill>
              </a:rPr>
              <a:t>ELIMINACION DE ESPINAS EN EL NOPAL LO HACEN MAS ATRACTIVO COMO VERDURA Y FORRAJE</a:t>
            </a:r>
            <a:endParaRPr lang="es-MX" sz="2400" b="1" dirty="0">
              <a:solidFill>
                <a:schemeClr val="accent3">
                  <a:lumMod val="50000"/>
                </a:schemeClr>
              </a:solidFill>
            </a:endParaRPr>
          </a:p>
        </p:txBody>
      </p:sp>
      <p:pic>
        <p:nvPicPr>
          <p:cNvPr id="1026" name="Picture 2" descr="El asombroso nopa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879274" y="620688"/>
            <a:ext cx="2822546" cy="21145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nopal sin espin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620688"/>
            <a:ext cx="2162175" cy="21145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uva sin semill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473" y="3423419"/>
            <a:ext cx="2943622" cy="2224832"/>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4211960" y="3140968"/>
            <a:ext cx="4572000" cy="203132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just"/>
            <a:r>
              <a:rPr lang="es-MX" sz="1400" dirty="0" smtClean="0">
                <a:solidFill>
                  <a:schemeClr val="accent3">
                    <a:lumMod val="50000"/>
                  </a:schemeClr>
                </a:solidFill>
                <a:latin typeface="Arial" panose="020B0604020202020204" pitchFamily="34" charset="0"/>
                <a:cs typeface="Arial" panose="020B0604020202020204" pitchFamily="34" charset="0"/>
              </a:rPr>
              <a:t>LA AUSENCIA DE SEMILLAS O 'APIRENIA' ES UNA CARACTERÍSTICA CADA VEZ MÁS APRECIADA POR LOS CONSUMIDORES DE UVA DE MESA, QUE SE PRODUCE AL FALLAR EL DESARROLLO DE LAS PEPITAS DURANTE LA FORMACIÓN DEL FRUTO, PRODUCTO DE UNA MUTACION ESPONTANEA EL DESCUBRIMIENTO DE ESTA MUTACIÓN PERMITE DESARROLLAR MARCADORES GENÉTICOS PARA LA SELECCIÓN DE PLANTAS DE VID 'APIRENAS',</a:t>
            </a:r>
            <a:endParaRPr lang="es-MX" sz="1400" dirty="0">
              <a:solidFill>
                <a:schemeClr val="accent3">
                  <a:lumMod val="50000"/>
                </a:schemeClr>
              </a:solidFill>
              <a:latin typeface="Arial" panose="020B0604020202020204" pitchFamily="34" charset="0"/>
              <a:cs typeface="Arial" panose="020B0604020202020204" pitchFamily="34" charset="0"/>
            </a:endParaRPr>
          </a:p>
        </p:txBody>
      </p:sp>
      <p:sp>
        <p:nvSpPr>
          <p:cNvPr id="5" name="Rectángulo 4"/>
          <p:cNvSpPr/>
          <p:nvPr/>
        </p:nvSpPr>
        <p:spPr>
          <a:xfrm>
            <a:off x="3634892" y="6211671"/>
            <a:ext cx="4572000" cy="646331"/>
          </a:xfrm>
          <a:prstGeom prst="rect">
            <a:avLst/>
          </a:prstGeom>
        </p:spPr>
        <p:txBody>
          <a:bodyPr>
            <a:spAutoFit/>
          </a:bodyPr>
          <a:lstStyle/>
          <a:p>
            <a:r>
              <a:rPr lang="es-MX" dirty="0">
                <a:hlinkClick r:id="rId5"/>
              </a:rPr>
              <a:t>https://www.unirioja.es/apnoticias/servlet/Noticias?codnot=5680&amp;accion=detnot</a:t>
            </a:r>
            <a:endParaRPr lang="es-MX" dirty="0"/>
          </a:p>
        </p:txBody>
      </p:sp>
    </p:spTree>
    <p:extLst>
      <p:ext uri="{BB962C8B-B14F-4D97-AF65-F5344CB8AC3E}">
        <p14:creationId xmlns:p14="http://schemas.microsoft.com/office/powerpoint/2010/main" val="7472431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3970784" cy="1143000"/>
          </a:xfrm>
        </p:spPr>
        <p:txBody>
          <a:bodyPr>
            <a:noAutofit/>
          </a:bodyPr>
          <a:lstStyle/>
          <a:p>
            <a:pPr algn="just"/>
            <a:r>
              <a:rPr lang="es-MX" sz="2400" b="1" dirty="0" smtClean="0">
                <a:solidFill>
                  <a:schemeClr val="accent3">
                    <a:lumMod val="50000"/>
                  </a:schemeClr>
                </a:solidFill>
                <a:effectLst>
                  <a:outerShdw blurRad="38100" dist="38100" dir="2700000" algn="tl">
                    <a:srgbClr val="000000">
                      <a:alpha val="43137"/>
                    </a:srgbClr>
                  </a:outerShdw>
                </a:effectLst>
              </a:rPr>
              <a:t>LA BIOTECNOLOGÍA Y LA AMPLIACIÓN Y LOGRO DE LOS OBJETIVOS</a:t>
            </a:r>
            <a:endParaRPr lang="es-MX" sz="2400" b="1" dirty="0">
              <a:solidFill>
                <a:schemeClr val="accent3">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457200" y="1600202"/>
            <a:ext cx="3970784" cy="4525963"/>
          </a:xfrm>
        </p:spPr>
        <p:style>
          <a:lnRef idx="1">
            <a:schemeClr val="accent3"/>
          </a:lnRef>
          <a:fillRef idx="2">
            <a:schemeClr val="accent3"/>
          </a:fillRef>
          <a:effectRef idx="1">
            <a:schemeClr val="accent3"/>
          </a:effectRef>
          <a:fontRef idx="minor">
            <a:schemeClr val="dk1"/>
          </a:fontRef>
        </p:style>
        <p:txBody>
          <a:bodyPr>
            <a:normAutofit fontScale="77500" lnSpcReduction="20000"/>
          </a:bodyPr>
          <a:lstStyle/>
          <a:p>
            <a:pPr marL="0" indent="0">
              <a:buNone/>
            </a:pPr>
            <a:r>
              <a:rPr lang="es-ES_tradnl" dirty="0" smtClean="0">
                <a:solidFill>
                  <a:schemeClr val="accent3">
                    <a:lumMod val="50000"/>
                  </a:schemeClr>
                </a:solidFill>
              </a:rPr>
              <a:t>A PARTIR DE LA MANIPULACION DEL ADN Y DE SUS APLICACIONES BIOTECNOLOGICAS EN LA AGRICULTURA SE ABRIO LA ERA DE LOS TRANSGENICOS, DE LOS CUALES SE SIEMBRAN MAS DE UN MILLON DE HECTAREAS EN MEXICO </a:t>
            </a:r>
          </a:p>
          <a:p>
            <a:pPr marL="0" indent="0">
              <a:buNone/>
            </a:pPr>
            <a:endParaRPr lang="es-MX" dirty="0" smtClean="0">
              <a:solidFill>
                <a:schemeClr val="accent3">
                  <a:lumMod val="50000"/>
                </a:schemeClr>
              </a:solidFill>
            </a:endParaRPr>
          </a:p>
          <a:p>
            <a:r>
              <a:rPr lang="es-MX" dirty="0" smtClean="0">
                <a:solidFill>
                  <a:schemeClr val="accent3">
                    <a:lumMod val="50000"/>
                  </a:schemeClr>
                </a:solidFill>
              </a:rPr>
              <a:t>Tolerancia </a:t>
            </a:r>
            <a:r>
              <a:rPr lang="es-MX" dirty="0">
                <a:solidFill>
                  <a:schemeClr val="accent3">
                    <a:lumMod val="50000"/>
                  </a:schemeClr>
                </a:solidFill>
              </a:rPr>
              <a:t>a </a:t>
            </a:r>
            <a:r>
              <a:rPr lang="es-MX" dirty="0" smtClean="0">
                <a:solidFill>
                  <a:schemeClr val="accent3">
                    <a:lumMod val="50000"/>
                  </a:schemeClr>
                </a:solidFill>
              </a:rPr>
              <a:t>herbicidas</a:t>
            </a:r>
          </a:p>
          <a:p>
            <a:r>
              <a:rPr lang="es-ES_tradnl" dirty="0" smtClean="0">
                <a:solidFill>
                  <a:schemeClr val="accent3">
                    <a:lumMod val="50000"/>
                  </a:schemeClr>
                </a:solidFill>
              </a:rPr>
              <a:t>Resistencia a plagas</a:t>
            </a:r>
          </a:p>
          <a:p>
            <a:endParaRPr lang="es-MX" dirty="0"/>
          </a:p>
          <a:p>
            <a:endParaRPr lang="es-MX" dirty="0"/>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4755" y="0"/>
            <a:ext cx="4209245"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99639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827584" y="291177"/>
            <a:ext cx="6984776"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s-MX" sz="2400" b="1" dirty="0">
                <a:solidFill>
                  <a:schemeClr val="accent3">
                    <a:lumMod val="50000"/>
                  </a:schemeClr>
                </a:solidFill>
              </a:rPr>
              <a:t>Avanzan en México soya transgénica y contaminación por glifosato</a:t>
            </a: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7960" y="1122174"/>
            <a:ext cx="5751279" cy="4207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Rectángulo"/>
          <p:cNvSpPr/>
          <p:nvPr/>
        </p:nvSpPr>
        <p:spPr>
          <a:xfrm>
            <a:off x="353120" y="5312598"/>
            <a:ext cx="8640960" cy="1200329"/>
          </a:xfrm>
          <a:prstGeom prst="rect">
            <a:avLst/>
          </a:prstGeom>
        </p:spPr>
        <p:txBody>
          <a:bodyPr wrap="square">
            <a:spAutoFit/>
          </a:bodyPr>
          <a:lstStyle/>
          <a:p>
            <a:pPr algn="just"/>
            <a:r>
              <a:rPr lang="es-MX" b="1" dirty="0">
                <a:solidFill>
                  <a:schemeClr val="accent3">
                    <a:lumMod val="50000"/>
                  </a:schemeClr>
                </a:solidFill>
              </a:rPr>
              <a:t>Los  cultivos  GM  específicamente  diseñados  para  ser  tolerantes  al glifosato y a su  formulación más conocida,  el </a:t>
            </a:r>
            <a:r>
              <a:rPr lang="es-MX" b="1" dirty="0" err="1">
                <a:solidFill>
                  <a:schemeClr val="accent3">
                    <a:lumMod val="50000"/>
                  </a:schemeClr>
                </a:solidFill>
              </a:rPr>
              <a:t>Roundup</a:t>
            </a:r>
            <a:r>
              <a:rPr lang="es-MX" b="1" dirty="0">
                <a:solidFill>
                  <a:schemeClr val="accent3">
                    <a:lumMod val="50000"/>
                  </a:schemeClr>
                </a:solidFill>
              </a:rPr>
              <a:t>, son conocidos como “</a:t>
            </a:r>
            <a:r>
              <a:rPr lang="es-MX" b="1" dirty="0" err="1">
                <a:solidFill>
                  <a:schemeClr val="accent3">
                    <a:lumMod val="50000"/>
                  </a:schemeClr>
                </a:solidFill>
              </a:rPr>
              <a:t>Roundup</a:t>
            </a:r>
            <a:r>
              <a:rPr lang="es-MX" b="1" dirty="0">
                <a:solidFill>
                  <a:schemeClr val="accent3">
                    <a:lumMod val="50000"/>
                  </a:schemeClr>
                </a:solidFill>
              </a:rPr>
              <a:t> </a:t>
            </a:r>
            <a:r>
              <a:rPr lang="es-MX" b="1" dirty="0" err="1">
                <a:solidFill>
                  <a:schemeClr val="accent3">
                    <a:lumMod val="50000"/>
                  </a:schemeClr>
                </a:solidFill>
              </a:rPr>
              <a:t>Ready</a:t>
            </a:r>
            <a:r>
              <a:rPr lang="es-MX" b="1" dirty="0">
                <a:solidFill>
                  <a:schemeClr val="accent3">
                    <a:lumMod val="50000"/>
                  </a:schemeClr>
                </a:solidFill>
              </a:rPr>
              <a:t>” (RR). Estas variedades RR permiten a los agricultores rociar el herbicida sobre el cultivo en crecimiento, matando prácticamente todas  las  malezas  sin  </a:t>
            </a:r>
            <a:r>
              <a:rPr lang="es-MX" b="1" dirty="0" smtClean="0">
                <a:solidFill>
                  <a:schemeClr val="accent3">
                    <a:lumMod val="50000"/>
                  </a:schemeClr>
                </a:solidFill>
              </a:rPr>
              <a:t>afectarlo.</a:t>
            </a:r>
            <a:endParaRPr lang="es-MX" b="1" dirty="0">
              <a:solidFill>
                <a:schemeClr val="accent3">
                  <a:lumMod val="50000"/>
                </a:schemeClr>
              </a:solidFill>
            </a:endParaRPr>
          </a:p>
        </p:txBody>
      </p:sp>
      <p:sp>
        <p:nvSpPr>
          <p:cNvPr id="8" name="7 Rectángulo"/>
          <p:cNvSpPr/>
          <p:nvPr/>
        </p:nvSpPr>
        <p:spPr>
          <a:xfrm>
            <a:off x="353120" y="6532895"/>
            <a:ext cx="7633220" cy="369332"/>
          </a:xfrm>
          <a:prstGeom prst="rect">
            <a:avLst/>
          </a:prstGeom>
        </p:spPr>
        <p:txBody>
          <a:bodyPr wrap="square">
            <a:spAutoFit/>
          </a:bodyPr>
          <a:lstStyle/>
          <a:p>
            <a:r>
              <a:rPr lang="es-MX" b="1" dirty="0">
                <a:solidFill>
                  <a:schemeClr val="accent3">
                    <a:lumMod val="50000"/>
                  </a:schemeClr>
                </a:solidFill>
                <a:hlinkClick r:id="rId3"/>
              </a:rPr>
              <a:t>https://avispa.org/avanzan-mexico-soya-transgenica-contaminacion-glifosato</a:t>
            </a:r>
            <a:r>
              <a:rPr lang="es-MX" b="1" dirty="0" smtClean="0">
                <a:solidFill>
                  <a:schemeClr val="accent3">
                    <a:lumMod val="50000"/>
                  </a:schemeClr>
                </a:solidFill>
                <a:hlinkClick r:id="rId3"/>
              </a:rPr>
              <a:t>/</a:t>
            </a:r>
            <a:endParaRPr lang="es-ES_tradnl" b="1" dirty="0">
              <a:solidFill>
                <a:schemeClr val="accent3">
                  <a:lumMod val="50000"/>
                </a:schemeClr>
              </a:solidFill>
            </a:endParaRPr>
          </a:p>
        </p:txBody>
      </p:sp>
    </p:spTree>
    <p:extLst>
      <p:ext uri="{BB962C8B-B14F-4D97-AF65-F5344CB8AC3E}">
        <p14:creationId xmlns:p14="http://schemas.microsoft.com/office/powerpoint/2010/main" val="2788178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2800" b="1" dirty="0">
                <a:solidFill>
                  <a:srgbClr val="70AD47">
                    <a:lumMod val="50000"/>
                  </a:srgbClr>
                </a:solidFill>
                <a:effectLst>
                  <a:outerShdw blurRad="38100" dist="38100" dir="2700000" algn="tl">
                    <a:srgbClr val="000000">
                      <a:alpha val="43137"/>
                    </a:srgbClr>
                  </a:outerShdw>
                </a:effectLst>
                <a:latin typeface="Calibri Light" panose="020F0302020204030204"/>
              </a:rPr>
              <a:t>INSTRUCCIONES PARA EL USO DE ESTA PRESENTACION </a:t>
            </a:r>
            <a:endParaRPr lang="es-MX" dirty="0"/>
          </a:p>
        </p:txBody>
      </p:sp>
      <p:sp>
        <p:nvSpPr>
          <p:cNvPr id="3" name="2 Marcador de contenido"/>
          <p:cNvSpPr>
            <a:spLocks noGrp="1"/>
          </p:cNvSpPr>
          <p:nvPr>
            <p:ph idx="1"/>
          </p:nvPr>
        </p:nvSpPr>
        <p:spPr>
          <a:xfrm>
            <a:off x="430376" y="1196752"/>
            <a:ext cx="8229600" cy="5445224"/>
          </a:xfrm>
        </p:spPr>
        <p:style>
          <a:lnRef idx="1">
            <a:schemeClr val="accent3"/>
          </a:lnRef>
          <a:fillRef idx="2">
            <a:schemeClr val="accent3"/>
          </a:fillRef>
          <a:effectRef idx="1">
            <a:schemeClr val="accent3"/>
          </a:effectRef>
          <a:fontRef idx="minor">
            <a:schemeClr val="dk1"/>
          </a:fontRef>
        </p:style>
        <p:txBody>
          <a:bodyPr>
            <a:noAutofit/>
          </a:bodyPr>
          <a:lstStyle/>
          <a:p>
            <a:pPr algn="just">
              <a:buFont typeface="Wingdings" panose="05000000000000000000" pitchFamily="2" charset="2"/>
              <a:buChar char="q"/>
            </a:pPr>
            <a:r>
              <a:rPr lang="es-MX" sz="2400" dirty="0">
                <a:solidFill>
                  <a:schemeClr val="accent3">
                    <a:lumMod val="50000"/>
                  </a:schemeClr>
                </a:solidFill>
              </a:rPr>
              <a:t>El tema que se aborda en esta presentación corresponde a la </a:t>
            </a:r>
            <a:r>
              <a:rPr lang="es-MX" sz="2400" b="1" dirty="0">
                <a:solidFill>
                  <a:schemeClr val="accent3">
                    <a:lumMod val="50000"/>
                  </a:schemeClr>
                </a:solidFill>
              </a:rPr>
              <a:t>U</a:t>
            </a:r>
            <a:r>
              <a:rPr lang="es-MX" sz="2400" b="1" dirty="0" smtClean="0">
                <a:solidFill>
                  <a:schemeClr val="accent3">
                    <a:lumMod val="50000"/>
                  </a:schemeClr>
                </a:solidFill>
              </a:rPr>
              <a:t>nidad </a:t>
            </a:r>
            <a:r>
              <a:rPr lang="es-MX" sz="2400" b="1" dirty="0">
                <a:solidFill>
                  <a:schemeClr val="accent3">
                    <a:lumMod val="50000"/>
                  </a:schemeClr>
                </a:solidFill>
              </a:rPr>
              <a:t>de aprendizaje </a:t>
            </a:r>
            <a:r>
              <a:rPr lang="es-MX" sz="2400" b="1" dirty="0" smtClean="0">
                <a:solidFill>
                  <a:schemeClr val="accent3">
                    <a:lumMod val="50000"/>
                  </a:schemeClr>
                </a:solidFill>
              </a:rPr>
              <a:t>I</a:t>
            </a:r>
            <a:r>
              <a:rPr lang="es-MX" sz="2400" dirty="0" smtClean="0">
                <a:solidFill>
                  <a:schemeClr val="accent3">
                    <a:lumMod val="50000"/>
                  </a:schemeClr>
                </a:solidFill>
              </a:rPr>
              <a:t>, </a:t>
            </a:r>
            <a:r>
              <a:rPr lang="es-MX" sz="2400" dirty="0">
                <a:solidFill>
                  <a:schemeClr val="accent3">
                    <a:lumMod val="50000"/>
                  </a:schemeClr>
                </a:solidFill>
              </a:rPr>
              <a:t>que aborda </a:t>
            </a:r>
            <a:r>
              <a:rPr lang="es-MX" sz="2400" dirty="0" smtClean="0">
                <a:solidFill>
                  <a:schemeClr val="accent3">
                    <a:lumMod val="50000"/>
                  </a:schemeClr>
                </a:solidFill>
              </a:rPr>
              <a:t>en forma introductoria los </a:t>
            </a:r>
            <a:r>
              <a:rPr lang="es-MX" sz="2400" dirty="0">
                <a:solidFill>
                  <a:schemeClr val="accent3">
                    <a:lumMod val="50000"/>
                  </a:schemeClr>
                </a:solidFill>
              </a:rPr>
              <a:t>aspectos básicos </a:t>
            </a:r>
            <a:r>
              <a:rPr lang="es-MX" sz="2400" dirty="0" smtClean="0">
                <a:solidFill>
                  <a:schemeClr val="accent3">
                    <a:lumMod val="50000"/>
                  </a:schemeClr>
                </a:solidFill>
              </a:rPr>
              <a:t>de la producción agrícola y la importancia de las variedades mejoradas; se revisan las bases conceptuales del mejoramiento genético y se resalta la importancia del </a:t>
            </a:r>
            <a:r>
              <a:rPr lang="es-MX" sz="2400" b="1" dirty="0" smtClean="0">
                <a:solidFill>
                  <a:schemeClr val="accent3">
                    <a:lumMod val="50000"/>
                  </a:schemeClr>
                </a:solidFill>
              </a:rPr>
              <a:t>establecimiento de objetivos en el proceso de mejora </a:t>
            </a:r>
            <a:r>
              <a:rPr lang="es-MX" sz="2400" dirty="0" smtClean="0">
                <a:solidFill>
                  <a:schemeClr val="accent3">
                    <a:lumMod val="50000"/>
                  </a:schemeClr>
                </a:solidFill>
              </a:rPr>
              <a:t>para buscar asegurar el éxito en la generación de variedades mejoradas.</a:t>
            </a:r>
          </a:p>
          <a:p>
            <a:pPr algn="just">
              <a:buFont typeface="Wingdings" panose="05000000000000000000" pitchFamily="2" charset="2"/>
              <a:buChar char="q"/>
            </a:pPr>
            <a:r>
              <a:rPr lang="es-MX" sz="2400" dirty="0" smtClean="0">
                <a:solidFill>
                  <a:schemeClr val="accent3">
                    <a:lumMod val="50000"/>
                  </a:schemeClr>
                </a:solidFill>
              </a:rPr>
              <a:t>Se motiva la </a:t>
            </a:r>
            <a:r>
              <a:rPr lang="es-MX" sz="2400" dirty="0">
                <a:solidFill>
                  <a:schemeClr val="accent3">
                    <a:lumMod val="50000"/>
                  </a:schemeClr>
                </a:solidFill>
              </a:rPr>
              <a:t>discusión </a:t>
            </a:r>
            <a:r>
              <a:rPr lang="es-MX" sz="2400" dirty="0" smtClean="0">
                <a:solidFill>
                  <a:schemeClr val="accent3">
                    <a:lumMod val="50000"/>
                  </a:schemeClr>
                </a:solidFill>
              </a:rPr>
              <a:t>entre los discentes del planteamiento de objetivos realistas en la mejora de las plantas como mejora del rendimiento y calidad </a:t>
            </a:r>
          </a:p>
          <a:p>
            <a:pPr algn="just">
              <a:buFont typeface="Wingdings" panose="05000000000000000000" pitchFamily="2" charset="2"/>
              <a:buChar char="q"/>
            </a:pPr>
            <a:r>
              <a:rPr lang="es-MX" sz="2400" dirty="0" smtClean="0">
                <a:solidFill>
                  <a:schemeClr val="accent3">
                    <a:lumMod val="50000"/>
                  </a:schemeClr>
                </a:solidFill>
              </a:rPr>
              <a:t>Este </a:t>
            </a:r>
            <a:r>
              <a:rPr lang="es-MX" sz="2400" dirty="0">
                <a:solidFill>
                  <a:schemeClr val="accent3">
                    <a:lumMod val="50000"/>
                  </a:schemeClr>
                </a:solidFill>
              </a:rPr>
              <a:t>material se puede </a:t>
            </a:r>
            <a:r>
              <a:rPr lang="es-MX" sz="2400" dirty="0" smtClean="0">
                <a:solidFill>
                  <a:schemeClr val="accent3">
                    <a:lumMod val="50000"/>
                  </a:schemeClr>
                </a:solidFill>
              </a:rPr>
              <a:t>impartir </a:t>
            </a:r>
            <a:r>
              <a:rPr lang="es-MX" sz="2400" dirty="0">
                <a:solidFill>
                  <a:schemeClr val="accent3">
                    <a:lumMod val="50000"/>
                  </a:schemeClr>
                </a:solidFill>
              </a:rPr>
              <a:t>en dos sesiones, apoyado con los conocimientos previos y con la bibliografía del curso</a:t>
            </a:r>
            <a:r>
              <a:rPr lang="es-MX" sz="2400" dirty="0" smtClean="0">
                <a:solidFill>
                  <a:schemeClr val="accent3">
                    <a:lumMod val="50000"/>
                  </a:schemeClr>
                </a:solidFill>
              </a:rPr>
              <a:t>. Al final se presentan algunas preguntas de retroalimentación.</a:t>
            </a:r>
            <a:endParaRPr lang="es-MX" sz="2400" dirty="0">
              <a:solidFill>
                <a:schemeClr val="accent3">
                  <a:lumMod val="50000"/>
                </a:schemeClr>
              </a:solidFill>
            </a:endParaRPr>
          </a:p>
        </p:txBody>
      </p:sp>
    </p:spTree>
    <p:extLst>
      <p:ext uri="{BB962C8B-B14F-4D97-AF65-F5344CB8AC3E}">
        <p14:creationId xmlns:p14="http://schemas.microsoft.com/office/powerpoint/2010/main" val="11878081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chemeClr val="accent3">
                    <a:lumMod val="50000"/>
                  </a:schemeClr>
                </a:solidFill>
                <a:effectLst>
                  <a:outerShdw blurRad="38100" dist="38100" dir="2700000" algn="tl">
                    <a:srgbClr val="000000">
                      <a:alpha val="43137"/>
                    </a:srgbClr>
                  </a:outerShdw>
                </a:effectLst>
              </a:rPr>
              <a:t>MEJORAMIENTO DE IDEOTIPOS</a:t>
            </a:r>
            <a:endParaRPr lang="es-MX" b="1" dirty="0">
              <a:solidFill>
                <a:schemeClr val="accent3">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pPr>
              <a:buFont typeface="Wingdings" panose="05000000000000000000" pitchFamily="2" charset="2"/>
              <a:buChar char="q"/>
            </a:pPr>
            <a:r>
              <a:rPr lang="es-MX" b="1" dirty="0">
                <a:solidFill>
                  <a:schemeClr val="accent3">
                    <a:lumMod val="50000"/>
                  </a:schemeClr>
                </a:solidFill>
              </a:rPr>
              <a:t>El término </a:t>
            </a:r>
            <a:r>
              <a:rPr lang="es-MX" b="1" u="sng" dirty="0" err="1">
                <a:solidFill>
                  <a:schemeClr val="accent3">
                    <a:lumMod val="50000"/>
                  </a:schemeClr>
                </a:solidFill>
              </a:rPr>
              <a:t>ideotipo</a:t>
            </a:r>
            <a:r>
              <a:rPr lang="es-MX" b="1" dirty="0">
                <a:solidFill>
                  <a:schemeClr val="accent3">
                    <a:lumMod val="50000"/>
                  </a:schemeClr>
                </a:solidFill>
              </a:rPr>
              <a:t> introducido por Donald en 1968 como un modelo biológico (genético, fisiológico, </a:t>
            </a:r>
            <a:r>
              <a:rPr lang="es-MX" b="1" dirty="0" smtClean="0">
                <a:solidFill>
                  <a:schemeClr val="accent3">
                    <a:lumMod val="50000"/>
                  </a:schemeClr>
                </a:solidFill>
              </a:rPr>
              <a:t>agroecológico) </a:t>
            </a:r>
            <a:r>
              <a:rPr lang="es-MX" b="1" dirty="0">
                <a:solidFill>
                  <a:schemeClr val="accent3">
                    <a:lumMod val="50000"/>
                  </a:schemeClr>
                </a:solidFill>
              </a:rPr>
              <a:t>que se </a:t>
            </a:r>
            <a:r>
              <a:rPr lang="es-MX" b="1" dirty="0" smtClean="0">
                <a:solidFill>
                  <a:schemeClr val="accent3">
                    <a:lumMod val="50000"/>
                  </a:schemeClr>
                </a:solidFill>
              </a:rPr>
              <a:t>espera </a:t>
            </a:r>
            <a:r>
              <a:rPr lang="es-MX" b="1" dirty="0">
                <a:solidFill>
                  <a:schemeClr val="accent3">
                    <a:lumMod val="50000"/>
                  </a:schemeClr>
                </a:solidFill>
              </a:rPr>
              <a:t>que se </a:t>
            </a:r>
            <a:r>
              <a:rPr lang="es-MX" b="1" dirty="0" smtClean="0">
                <a:solidFill>
                  <a:schemeClr val="accent3">
                    <a:lumMod val="50000"/>
                  </a:schemeClr>
                </a:solidFill>
              </a:rPr>
              <a:t>comporte </a:t>
            </a:r>
            <a:r>
              <a:rPr lang="es-MX" b="1" dirty="0">
                <a:solidFill>
                  <a:schemeClr val="accent3">
                    <a:lumMod val="50000"/>
                  </a:schemeClr>
                </a:solidFill>
              </a:rPr>
              <a:t>de manera predecible en un entorno </a:t>
            </a:r>
            <a:r>
              <a:rPr lang="es-MX" b="1" dirty="0" smtClean="0">
                <a:solidFill>
                  <a:schemeClr val="accent3">
                    <a:lumMod val="50000"/>
                  </a:schemeClr>
                </a:solidFill>
              </a:rPr>
              <a:t>definido</a:t>
            </a:r>
          </a:p>
          <a:p>
            <a:pPr>
              <a:buFont typeface="Wingdings" panose="05000000000000000000" pitchFamily="2" charset="2"/>
              <a:buChar char="q"/>
            </a:pPr>
            <a:r>
              <a:rPr lang="es-MX" b="1" dirty="0" smtClean="0">
                <a:solidFill>
                  <a:schemeClr val="accent3">
                    <a:lumMod val="50000"/>
                  </a:schemeClr>
                </a:solidFill>
              </a:rPr>
              <a:t>Donald </a:t>
            </a:r>
            <a:r>
              <a:rPr lang="es-MX" b="1" dirty="0">
                <a:solidFill>
                  <a:schemeClr val="accent3">
                    <a:lumMod val="50000"/>
                  </a:schemeClr>
                </a:solidFill>
              </a:rPr>
              <a:t>(1968) sugirió que el </a:t>
            </a:r>
            <a:r>
              <a:rPr lang="es-MX" b="1" u="sng" dirty="0" err="1">
                <a:solidFill>
                  <a:schemeClr val="accent3">
                    <a:lumMod val="50000"/>
                  </a:schemeClr>
                </a:solidFill>
              </a:rPr>
              <a:t>ideotipo</a:t>
            </a:r>
            <a:r>
              <a:rPr lang="es-MX" b="1" u="sng" dirty="0">
                <a:solidFill>
                  <a:schemeClr val="accent3">
                    <a:lumMod val="50000"/>
                  </a:schemeClr>
                </a:solidFill>
              </a:rPr>
              <a:t> </a:t>
            </a:r>
            <a:r>
              <a:rPr lang="es-MX" b="1" u="sng" dirty="0" smtClean="0">
                <a:solidFill>
                  <a:schemeClr val="accent3">
                    <a:lumMod val="50000"/>
                  </a:schemeClr>
                </a:solidFill>
              </a:rPr>
              <a:t>básico </a:t>
            </a:r>
            <a:r>
              <a:rPr lang="es-MX" b="1" dirty="0">
                <a:solidFill>
                  <a:schemeClr val="accent3">
                    <a:lumMod val="50000"/>
                  </a:schemeClr>
                </a:solidFill>
              </a:rPr>
              <a:t>debería desarrollarse primero para un entorno óptimo y no limitante. </a:t>
            </a:r>
            <a:endParaRPr lang="es-MX" b="1" dirty="0" smtClean="0">
              <a:solidFill>
                <a:schemeClr val="accent3">
                  <a:lumMod val="50000"/>
                </a:schemeClr>
              </a:solidFill>
            </a:endParaRPr>
          </a:p>
          <a:p>
            <a:pPr>
              <a:buFont typeface="Wingdings" panose="05000000000000000000" pitchFamily="2" charset="2"/>
              <a:buChar char="q"/>
            </a:pPr>
            <a:r>
              <a:rPr lang="es-MX" b="1" dirty="0" smtClean="0">
                <a:solidFill>
                  <a:schemeClr val="accent3">
                    <a:lumMod val="50000"/>
                  </a:schemeClr>
                </a:solidFill>
              </a:rPr>
              <a:t>Las </a:t>
            </a:r>
            <a:r>
              <a:rPr lang="es-MX" b="1" dirty="0">
                <a:solidFill>
                  <a:schemeClr val="accent3">
                    <a:lumMod val="50000"/>
                  </a:schemeClr>
                </a:solidFill>
              </a:rPr>
              <a:t>consideraciones de calidad determinarían los límites de tamaño, forma, etc. de las partes económicas. </a:t>
            </a:r>
            <a:endParaRPr lang="es-MX" b="1" dirty="0" smtClean="0">
              <a:solidFill>
                <a:schemeClr val="accent3">
                  <a:lumMod val="50000"/>
                </a:schemeClr>
              </a:solidFill>
            </a:endParaRPr>
          </a:p>
          <a:p>
            <a:pPr>
              <a:buFont typeface="Wingdings" panose="05000000000000000000" pitchFamily="2" charset="2"/>
              <a:buChar char="q"/>
            </a:pPr>
            <a:r>
              <a:rPr lang="es-MX" b="1" dirty="0" smtClean="0">
                <a:solidFill>
                  <a:schemeClr val="accent3">
                    <a:lumMod val="50000"/>
                  </a:schemeClr>
                </a:solidFill>
              </a:rPr>
              <a:t>Las </a:t>
            </a:r>
            <a:r>
              <a:rPr lang="es-MX" b="1" dirty="0">
                <a:solidFill>
                  <a:schemeClr val="accent3">
                    <a:lumMod val="50000"/>
                  </a:schemeClr>
                </a:solidFill>
              </a:rPr>
              <a:t>prácticas agronómicas actuales determinarían los límites para la </a:t>
            </a:r>
            <a:r>
              <a:rPr lang="es-MX" b="1" dirty="0" smtClean="0">
                <a:solidFill>
                  <a:schemeClr val="accent3">
                    <a:lumMod val="50000"/>
                  </a:schemeClr>
                </a:solidFill>
              </a:rPr>
              <a:t>altura </a:t>
            </a:r>
            <a:r>
              <a:rPr lang="es-MX" b="1" dirty="0">
                <a:solidFill>
                  <a:schemeClr val="accent3">
                    <a:lumMod val="50000"/>
                  </a:schemeClr>
                </a:solidFill>
              </a:rPr>
              <a:t>de la planta, la ramificación y otras características. </a:t>
            </a:r>
            <a:endParaRPr lang="es-MX" b="1" dirty="0" smtClean="0">
              <a:solidFill>
                <a:schemeClr val="accent3">
                  <a:lumMod val="50000"/>
                </a:schemeClr>
              </a:solidFill>
            </a:endParaRPr>
          </a:p>
          <a:p>
            <a:pPr>
              <a:buFont typeface="Wingdings" panose="05000000000000000000" pitchFamily="2" charset="2"/>
              <a:buChar char="q"/>
            </a:pPr>
            <a:r>
              <a:rPr lang="es-MX" b="1" dirty="0" smtClean="0">
                <a:solidFill>
                  <a:schemeClr val="accent3">
                    <a:lumMod val="50000"/>
                  </a:schemeClr>
                </a:solidFill>
              </a:rPr>
              <a:t>Posteriormente </a:t>
            </a:r>
            <a:r>
              <a:rPr lang="es-MX" b="1" dirty="0">
                <a:solidFill>
                  <a:schemeClr val="accent3">
                    <a:lumMod val="50000"/>
                  </a:schemeClr>
                </a:solidFill>
              </a:rPr>
              <a:t>se debe evaluar qué cambios en rasgos particulares mejorarían el potencial de rendimiento en el entorno objetivo. </a:t>
            </a:r>
            <a:endParaRPr lang="es-MX" b="1" dirty="0" smtClean="0">
              <a:solidFill>
                <a:schemeClr val="accent3">
                  <a:lumMod val="50000"/>
                </a:schemeClr>
              </a:solidFill>
            </a:endParaRPr>
          </a:p>
          <a:p>
            <a:pPr>
              <a:buFont typeface="Wingdings" panose="05000000000000000000" pitchFamily="2" charset="2"/>
              <a:buChar char="q"/>
            </a:pPr>
            <a:r>
              <a:rPr lang="es-MX" b="1" dirty="0" smtClean="0">
                <a:solidFill>
                  <a:schemeClr val="accent3">
                    <a:lumMod val="50000"/>
                  </a:schemeClr>
                </a:solidFill>
              </a:rPr>
              <a:t>La </a:t>
            </a:r>
            <a:r>
              <a:rPr lang="es-MX" b="1" dirty="0">
                <a:solidFill>
                  <a:schemeClr val="accent3">
                    <a:lumMod val="50000"/>
                  </a:schemeClr>
                </a:solidFill>
              </a:rPr>
              <a:t>elección de los </a:t>
            </a:r>
            <a:r>
              <a:rPr lang="es-MX" b="1" dirty="0" smtClean="0">
                <a:solidFill>
                  <a:schemeClr val="accent3">
                    <a:lumMod val="50000"/>
                  </a:schemeClr>
                </a:solidFill>
              </a:rPr>
              <a:t>caracteres </a:t>
            </a:r>
            <a:r>
              <a:rPr lang="es-MX" b="1" dirty="0">
                <a:solidFill>
                  <a:schemeClr val="accent3">
                    <a:lumMod val="50000"/>
                  </a:schemeClr>
                </a:solidFill>
              </a:rPr>
              <a:t>que se incluirán en un </a:t>
            </a:r>
            <a:r>
              <a:rPr lang="es-MX" b="1" dirty="0" err="1">
                <a:solidFill>
                  <a:schemeClr val="accent3">
                    <a:lumMod val="50000"/>
                  </a:schemeClr>
                </a:solidFill>
              </a:rPr>
              <a:t>ideotipo</a:t>
            </a:r>
            <a:r>
              <a:rPr lang="es-MX" b="1" dirty="0">
                <a:solidFill>
                  <a:schemeClr val="accent3">
                    <a:lumMod val="50000"/>
                  </a:schemeClr>
                </a:solidFill>
              </a:rPr>
              <a:t> también dependerá </a:t>
            </a:r>
            <a:r>
              <a:rPr lang="es-MX" b="1" dirty="0" smtClean="0">
                <a:solidFill>
                  <a:schemeClr val="accent3">
                    <a:lumMod val="50000"/>
                  </a:schemeClr>
                </a:solidFill>
              </a:rPr>
              <a:t>de </a:t>
            </a:r>
            <a:r>
              <a:rPr lang="es-MX" b="1" dirty="0">
                <a:solidFill>
                  <a:schemeClr val="accent3">
                    <a:lumMod val="50000"/>
                  </a:schemeClr>
                </a:solidFill>
              </a:rPr>
              <a:t>otras </a:t>
            </a:r>
            <a:r>
              <a:rPr lang="es-MX" b="1" dirty="0" smtClean="0">
                <a:solidFill>
                  <a:schemeClr val="accent3">
                    <a:lumMod val="50000"/>
                  </a:schemeClr>
                </a:solidFill>
              </a:rPr>
              <a:t>consideraciones particulares.</a:t>
            </a:r>
            <a:endParaRPr lang="es-MX" b="1" dirty="0">
              <a:solidFill>
                <a:schemeClr val="accent3">
                  <a:lumMod val="50000"/>
                </a:schemeClr>
              </a:solidFill>
            </a:endParaRPr>
          </a:p>
        </p:txBody>
      </p:sp>
    </p:spTree>
    <p:extLst>
      <p:ext uri="{BB962C8B-B14F-4D97-AF65-F5344CB8AC3E}">
        <p14:creationId xmlns:p14="http://schemas.microsoft.com/office/powerpoint/2010/main" val="32977520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3">
                    <a:lumMod val="50000"/>
                  </a:schemeClr>
                </a:solidFill>
                <a:effectLst>
                  <a:outerShdw blurRad="38100" dist="38100" dir="2700000" algn="tl">
                    <a:srgbClr val="000000">
                      <a:alpha val="43137"/>
                    </a:srgbClr>
                  </a:outerShdw>
                </a:effectLst>
              </a:rPr>
              <a:t>IDEOTIPO DE MAIZ</a:t>
            </a:r>
            <a:endParaRPr lang="es-MX" sz="3600" b="1" dirty="0">
              <a:solidFill>
                <a:schemeClr val="accent3">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46856" y="1412776"/>
            <a:ext cx="3610744" cy="5256584"/>
          </a:xfrm>
        </p:spPr>
        <p:style>
          <a:lnRef idx="1">
            <a:schemeClr val="accent3"/>
          </a:lnRef>
          <a:fillRef idx="2">
            <a:schemeClr val="accent3"/>
          </a:fillRef>
          <a:effectRef idx="1">
            <a:schemeClr val="accent3"/>
          </a:effectRef>
          <a:fontRef idx="minor">
            <a:schemeClr val="dk1"/>
          </a:fontRef>
        </p:style>
        <p:txBody>
          <a:bodyPr>
            <a:noAutofit/>
          </a:bodyPr>
          <a:lstStyle/>
          <a:p>
            <a:pPr>
              <a:buFont typeface="Wingdings" panose="05000000000000000000" pitchFamily="2" charset="2"/>
              <a:buChar char="ü"/>
            </a:pPr>
            <a:r>
              <a:rPr lang="es-MX" sz="2400" b="1" dirty="0">
                <a:solidFill>
                  <a:schemeClr val="accent3">
                    <a:lumMod val="50000"/>
                  </a:schemeClr>
                </a:solidFill>
              </a:rPr>
              <a:t>Hojas rígidas orientadas verticalmente sobre la espiga; </a:t>
            </a:r>
            <a:endParaRPr lang="es-MX" sz="2400" b="1" dirty="0" smtClean="0">
              <a:solidFill>
                <a:schemeClr val="accent3">
                  <a:lumMod val="50000"/>
                </a:schemeClr>
              </a:solidFill>
            </a:endParaRPr>
          </a:p>
          <a:p>
            <a:pPr>
              <a:buFont typeface="Wingdings" panose="05000000000000000000" pitchFamily="2" charset="2"/>
              <a:buChar char="ü"/>
            </a:pPr>
            <a:r>
              <a:rPr lang="es-MX" sz="2400" b="1" dirty="0" smtClean="0">
                <a:solidFill>
                  <a:schemeClr val="accent3">
                    <a:lumMod val="50000"/>
                  </a:schemeClr>
                </a:solidFill>
              </a:rPr>
              <a:t>Máxima </a:t>
            </a:r>
            <a:r>
              <a:rPr lang="es-MX" sz="2400" b="1" dirty="0">
                <a:solidFill>
                  <a:schemeClr val="accent3">
                    <a:lumMod val="50000"/>
                  </a:schemeClr>
                </a:solidFill>
              </a:rPr>
              <a:t>eficiencia fotosintética. </a:t>
            </a:r>
            <a:endParaRPr lang="es-MX" sz="2400" b="1" dirty="0" smtClean="0">
              <a:solidFill>
                <a:schemeClr val="accent3">
                  <a:lumMod val="50000"/>
                </a:schemeClr>
              </a:solidFill>
            </a:endParaRPr>
          </a:p>
          <a:p>
            <a:pPr>
              <a:buFont typeface="Wingdings" panose="05000000000000000000" pitchFamily="2" charset="2"/>
              <a:buChar char="ü"/>
            </a:pPr>
            <a:r>
              <a:rPr lang="es-MX" sz="2400" b="1" dirty="0" smtClean="0">
                <a:solidFill>
                  <a:schemeClr val="accent3">
                    <a:lumMod val="50000"/>
                  </a:schemeClr>
                </a:solidFill>
              </a:rPr>
              <a:t>Translocación </a:t>
            </a:r>
            <a:r>
              <a:rPr lang="es-MX" sz="2400" b="1" dirty="0">
                <a:solidFill>
                  <a:schemeClr val="accent3">
                    <a:lumMod val="50000"/>
                  </a:schemeClr>
                </a:solidFill>
              </a:rPr>
              <a:t>eficiente del </a:t>
            </a:r>
            <a:r>
              <a:rPr lang="es-MX" sz="2400" b="1" dirty="0" err="1" smtClean="0">
                <a:solidFill>
                  <a:schemeClr val="accent3">
                    <a:lumMod val="50000"/>
                  </a:schemeClr>
                </a:solidFill>
              </a:rPr>
              <a:t>fotosinatos</a:t>
            </a:r>
            <a:r>
              <a:rPr lang="es-MX" sz="2400" b="1" dirty="0" smtClean="0">
                <a:solidFill>
                  <a:schemeClr val="accent3">
                    <a:lumMod val="50000"/>
                  </a:schemeClr>
                </a:solidFill>
              </a:rPr>
              <a:t> hacia el  </a:t>
            </a:r>
            <a:r>
              <a:rPr lang="es-MX" sz="2400" b="1" dirty="0">
                <a:solidFill>
                  <a:schemeClr val="accent3">
                    <a:lumMod val="50000"/>
                  </a:schemeClr>
                </a:solidFill>
              </a:rPr>
              <a:t>grano. </a:t>
            </a:r>
            <a:endParaRPr lang="es-MX" sz="2400" b="1" dirty="0" smtClean="0">
              <a:solidFill>
                <a:schemeClr val="accent3">
                  <a:lumMod val="50000"/>
                </a:schemeClr>
              </a:solidFill>
            </a:endParaRPr>
          </a:p>
          <a:p>
            <a:pPr>
              <a:buFont typeface="Wingdings" panose="05000000000000000000" pitchFamily="2" charset="2"/>
              <a:buChar char="ü"/>
            </a:pPr>
            <a:r>
              <a:rPr lang="es-MX" sz="2400" b="1" dirty="0">
                <a:solidFill>
                  <a:schemeClr val="accent3">
                    <a:lumMod val="50000"/>
                  </a:schemeClr>
                </a:solidFill>
              </a:rPr>
              <a:t>T</a:t>
            </a:r>
            <a:r>
              <a:rPr lang="es-MX" sz="2400" b="1" dirty="0" smtClean="0">
                <a:solidFill>
                  <a:schemeClr val="accent3">
                    <a:lumMod val="50000"/>
                  </a:schemeClr>
                </a:solidFill>
              </a:rPr>
              <a:t>amaño pequeño de espiga. </a:t>
            </a:r>
          </a:p>
          <a:p>
            <a:pPr>
              <a:buFont typeface="Wingdings" panose="05000000000000000000" pitchFamily="2" charset="2"/>
              <a:buChar char="ü"/>
            </a:pPr>
            <a:r>
              <a:rPr lang="es-MX" sz="2400" b="1" dirty="0" smtClean="0">
                <a:solidFill>
                  <a:schemeClr val="accent3">
                    <a:lumMod val="50000"/>
                  </a:schemeClr>
                </a:solidFill>
              </a:rPr>
              <a:t>Tolerancia </a:t>
            </a:r>
            <a:r>
              <a:rPr lang="es-MX" sz="2400" b="1" dirty="0">
                <a:solidFill>
                  <a:schemeClr val="accent3">
                    <a:lumMod val="50000"/>
                  </a:schemeClr>
                </a:solidFill>
              </a:rPr>
              <a:t>al frío </a:t>
            </a:r>
            <a:r>
              <a:rPr lang="es-MX" sz="2400" b="1" dirty="0" smtClean="0">
                <a:solidFill>
                  <a:schemeClr val="accent3">
                    <a:lumMod val="50000"/>
                  </a:schemeClr>
                </a:solidFill>
              </a:rPr>
              <a:t>en la germinación de </a:t>
            </a:r>
            <a:r>
              <a:rPr lang="es-MX" sz="2400" b="1" dirty="0">
                <a:solidFill>
                  <a:schemeClr val="accent3">
                    <a:lumMod val="50000"/>
                  </a:schemeClr>
                </a:solidFill>
              </a:rPr>
              <a:t>semillas y </a:t>
            </a:r>
            <a:r>
              <a:rPr lang="es-MX" sz="2400" b="1" dirty="0" smtClean="0">
                <a:solidFill>
                  <a:schemeClr val="accent3">
                    <a:lumMod val="50000"/>
                  </a:schemeClr>
                </a:solidFill>
              </a:rPr>
              <a:t>desarrollo </a:t>
            </a:r>
            <a:r>
              <a:rPr lang="es-MX" sz="2400" b="1" dirty="0">
                <a:solidFill>
                  <a:schemeClr val="accent3">
                    <a:lumMod val="50000"/>
                  </a:schemeClr>
                </a:solidFill>
              </a:rPr>
              <a:t>plántulas.</a:t>
            </a:r>
          </a:p>
        </p:txBody>
      </p:sp>
      <p:pic>
        <p:nvPicPr>
          <p:cNvPr id="5" name="4 Imagen" descr="Resultado de imagen para monocultivo de maiz"/>
          <p:cNvPicPr/>
          <p:nvPr/>
        </p:nvPicPr>
        <p:blipFill>
          <a:blip r:embed="rId2">
            <a:extLst>
              <a:ext uri="{28A0092B-C50C-407E-A947-70E740481C1C}">
                <a14:useLocalDpi xmlns:a14="http://schemas.microsoft.com/office/drawing/2010/main" val="0"/>
              </a:ext>
            </a:extLst>
          </a:blip>
          <a:srcRect/>
          <a:stretch>
            <a:fillRect/>
          </a:stretch>
        </p:blipFill>
        <p:spPr bwMode="auto">
          <a:xfrm>
            <a:off x="3851920" y="2132856"/>
            <a:ext cx="5180082" cy="2808312"/>
          </a:xfrm>
          <a:prstGeom prst="rect">
            <a:avLst/>
          </a:prstGeom>
          <a:noFill/>
          <a:ln w="19050">
            <a:solidFill>
              <a:schemeClr val="accent3">
                <a:lumMod val="50000"/>
              </a:schemeClr>
            </a:solidFill>
          </a:ln>
        </p:spPr>
      </p:pic>
    </p:spTree>
    <p:extLst>
      <p:ext uri="{BB962C8B-B14F-4D97-AF65-F5344CB8AC3E}">
        <p14:creationId xmlns:p14="http://schemas.microsoft.com/office/powerpoint/2010/main" val="12676432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5626968" cy="1143000"/>
          </a:xfrm>
        </p:spPr>
        <p:txBody>
          <a:bodyPr>
            <a:normAutofit/>
          </a:bodyPr>
          <a:lstStyle/>
          <a:p>
            <a:r>
              <a:rPr lang="es-MX" b="1" dirty="0" smtClean="0">
                <a:solidFill>
                  <a:schemeClr val="accent3">
                    <a:lumMod val="50000"/>
                  </a:schemeClr>
                </a:solidFill>
              </a:rPr>
              <a:t>IDEOTIPO DE CEBADA</a:t>
            </a:r>
            <a:endParaRPr lang="es-MX" b="1" dirty="0">
              <a:solidFill>
                <a:schemeClr val="accent3">
                  <a:lumMod val="50000"/>
                </a:schemeClr>
              </a:solidFill>
            </a:endParaRPr>
          </a:p>
        </p:txBody>
      </p:sp>
      <p:sp>
        <p:nvSpPr>
          <p:cNvPr id="3" name="Marcador de contenido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buFont typeface="Wingdings" panose="05000000000000000000" pitchFamily="2" charset="2"/>
              <a:buChar char="ü"/>
            </a:pPr>
            <a:r>
              <a:rPr lang="es-MX" b="1" dirty="0" smtClean="0">
                <a:solidFill>
                  <a:schemeClr val="accent3">
                    <a:lumMod val="50000"/>
                  </a:schemeClr>
                </a:solidFill>
              </a:rPr>
              <a:t>Tallo </a:t>
            </a:r>
            <a:r>
              <a:rPr lang="es-MX" b="1" dirty="0">
                <a:solidFill>
                  <a:schemeClr val="accent3">
                    <a:lumMod val="50000"/>
                  </a:schemeClr>
                </a:solidFill>
              </a:rPr>
              <a:t>corto y </a:t>
            </a:r>
            <a:r>
              <a:rPr lang="es-MX" b="1" dirty="0" smtClean="0">
                <a:solidFill>
                  <a:schemeClr val="accent3">
                    <a:lumMod val="50000"/>
                  </a:schemeClr>
                </a:solidFill>
              </a:rPr>
              <a:t>fuerte</a:t>
            </a:r>
            <a:endParaRPr lang="es-MX" b="1" dirty="0">
              <a:solidFill>
                <a:schemeClr val="accent3">
                  <a:lumMod val="50000"/>
                </a:schemeClr>
              </a:solidFill>
            </a:endParaRPr>
          </a:p>
          <a:p>
            <a:pPr>
              <a:buFont typeface="Wingdings" panose="05000000000000000000" pitchFamily="2" charset="2"/>
              <a:buChar char="ü"/>
            </a:pPr>
            <a:r>
              <a:rPr lang="es-MX" b="1" dirty="0">
                <a:solidFill>
                  <a:schemeClr val="accent3">
                    <a:lumMod val="50000"/>
                  </a:schemeClr>
                </a:solidFill>
              </a:rPr>
              <a:t>P</a:t>
            </a:r>
            <a:r>
              <a:rPr lang="es-MX" b="1" dirty="0" smtClean="0">
                <a:solidFill>
                  <a:schemeClr val="accent3">
                    <a:lumMod val="50000"/>
                  </a:schemeClr>
                </a:solidFill>
              </a:rPr>
              <a:t>ocas </a:t>
            </a:r>
            <a:r>
              <a:rPr lang="es-MX" b="1" dirty="0">
                <a:solidFill>
                  <a:schemeClr val="accent3">
                    <a:lumMod val="50000"/>
                  </a:schemeClr>
                </a:solidFill>
              </a:rPr>
              <a:t>hojas pequeñas y </a:t>
            </a:r>
            <a:r>
              <a:rPr lang="es-MX" b="1" dirty="0" smtClean="0">
                <a:solidFill>
                  <a:schemeClr val="accent3">
                    <a:lumMod val="50000"/>
                  </a:schemeClr>
                </a:solidFill>
              </a:rPr>
              <a:t>erectas</a:t>
            </a:r>
            <a:endParaRPr lang="es-MX" b="1" dirty="0">
              <a:solidFill>
                <a:schemeClr val="accent3">
                  <a:lumMod val="50000"/>
                </a:schemeClr>
              </a:solidFill>
            </a:endParaRPr>
          </a:p>
          <a:p>
            <a:pPr>
              <a:buFont typeface="Wingdings" panose="05000000000000000000" pitchFamily="2" charset="2"/>
              <a:buChar char="ü"/>
            </a:pPr>
            <a:r>
              <a:rPr lang="es-MX" b="1" dirty="0">
                <a:solidFill>
                  <a:schemeClr val="accent3">
                    <a:lumMod val="50000"/>
                  </a:schemeClr>
                </a:solidFill>
              </a:rPr>
              <a:t>A</a:t>
            </a:r>
            <a:r>
              <a:rPr lang="es-MX" b="1" dirty="0" smtClean="0">
                <a:solidFill>
                  <a:schemeClr val="accent3">
                    <a:lumMod val="50000"/>
                  </a:schemeClr>
                </a:solidFill>
              </a:rPr>
              <a:t>lto </a:t>
            </a:r>
            <a:r>
              <a:rPr lang="es-MX" b="1" dirty="0">
                <a:solidFill>
                  <a:schemeClr val="accent3">
                    <a:lumMod val="50000"/>
                  </a:schemeClr>
                </a:solidFill>
              </a:rPr>
              <a:t>índice de </a:t>
            </a:r>
            <a:r>
              <a:rPr lang="es-MX" b="1" dirty="0" smtClean="0">
                <a:solidFill>
                  <a:schemeClr val="accent3">
                    <a:lumMod val="50000"/>
                  </a:schemeClr>
                </a:solidFill>
              </a:rPr>
              <a:t>cosecha</a:t>
            </a:r>
            <a:endParaRPr lang="es-MX" b="1" dirty="0">
              <a:solidFill>
                <a:schemeClr val="accent3">
                  <a:lumMod val="50000"/>
                </a:schemeClr>
              </a:solidFill>
            </a:endParaRPr>
          </a:p>
          <a:p>
            <a:pPr>
              <a:buFont typeface="Wingdings" panose="05000000000000000000" pitchFamily="2" charset="2"/>
              <a:buChar char="ü"/>
            </a:pPr>
            <a:r>
              <a:rPr lang="es-MX" b="1" dirty="0">
                <a:solidFill>
                  <a:schemeClr val="accent3">
                    <a:lumMod val="50000"/>
                  </a:schemeClr>
                </a:solidFill>
              </a:rPr>
              <a:t>E</a:t>
            </a:r>
            <a:r>
              <a:rPr lang="es-MX" b="1" dirty="0" smtClean="0">
                <a:solidFill>
                  <a:schemeClr val="accent3">
                    <a:lumMod val="50000"/>
                  </a:schemeClr>
                </a:solidFill>
              </a:rPr>
              <a:t>spiga erecta</a:t>
            </a:r>
            <a:endParaRPr lang="es-MX" b="1" dirty="0">
              <a:solidFill>
                <a:schemeClr val="accent3">
                  <a:lumMod val="50000"/>
                </a:schemeClr>
              </a:solidFill>
            </a:endParaRPr>
          </a:p>
          <a:p>
            <a:pPr>
              <a:buFont typeface="Wingdings" panose="05000000000000000000" pitchFamily="2" charset="2"/>
              <a:buChar char="ü"/>
            </a:pPr>
            <a:r>
              <a:rPr lang="es-MX" b="1" dirty="0" smtClean="0">
                <a:solidFill>
                  <a:schemeClr val="accent3">
                    <a:lumMod val="50000"/>
                  </a:schemeClr>
                </a:solidFill>
              </a:rPr>
              <a:t>aristas</a:t>
            </a:r>
            <a:endParaRPr lang="es-MX" b="1" dirty="0">
              <a:solidFill>
                <a:schemeClr val="accent3">
                  <a:lumMod val="50000"/>
                </a:schemeClr>
              </a:solidFill>
            </a:endParaRPr>
          </a:p>
          <a:p>
            <a:pPr>
              <a:buFont typeface="Wingdings" panose="05000000000000000000" pitchFamily="2" charset="2"/>
              <a:buChar char="ü"/>
            </a:pPr>
            <a:r>
              <a:rPr lang="es-MX" b="1" dirty="0">
                <a:solidFill>
                  <a:schemeClr val="accent3">
                    <a:lumMod val="50000"/>
                  </a:schemeClr>
                </a:solidFill>
              </a:rPr>
              <a:t>U</a:t>
            </a:r>
            <a:r>
              <a:rPr lang="es-MX" b="1" dirty="0" smtClean="0">
                <a:solidFill>
                  <a:schemeClr val="accent3">
                    <a:lumMod val="50000"/>
                  </a:schemeClr>
                </a:solidFill>
              </a:rPr>
              <a:t>n </a:t>
            </a:r>
            <a:r>
              <a:rPr lang="es-MX" b="1" dirty="0">
                <a:solidFill>
                  <a:schemeClr val="accent3">
                    <a:lumMod val="50000"/>
                  </a:schemeClr>
                </a:solidFill>
              </a:rPr>
              <a:t>solo </a:t>
            </a:r>
            <a:r>
              <a:rPr lang="es-MX" b="1" dirty="0" smtClean="0">
                <a:solidFill>
                  <a:schemeClr val="accent3">
                    <a:lumMod val="50000"/>
                  </a:schemeClr>
                </a:solidFill>
              </a:rPr>
              <a:t>tallo</a:t>
            </a:r>
            <a:endParaRPr lang="es-MX" b="1" dirty="0">
              <a:solidFill>
                <a:schemeClr val="accent3">
                  <a:lumMod val="50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933056"/>
            <a:ext cx="5614987" cy="245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97426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normAutofit/>
          </a:bodyPr>
          <a:lstStyle/>
          <a:p>
            <a:r>
              <a:rPr lang="es-MX" sz="3200" b="1" dirty="0" smtClean="0">
                <a:solidFill>
                  <a:schemeClr val="accent3">
                    <a:lumMod val="50000"/>
                  </a:schemeClr>
                </a:solidFill>
                <a:effectLst>
                  <a:outerShdw blurRad="38100" dist="38100" dir="2700000" algn="tl">
                    <a:srgbClr val="000000">
                      <a:alpha val="43137"/>
                    </a:srgbClr>
                  </a:outerShdw>
                </a:effectLst>
              </a:rPr>
              <a:t>IDEOTIPO EN LEGUMINOSAS</a:t>
            </a:r>
            <a:endParaRPr lang="es-MX" sz="3200" b="1" dirty="0">
              <a:solidFill>
                <a:schemeClr val="accent3">
                  <a:lumMod val="50000"/>
                </a:schemeClr>
              </a:solidFill>
              <a:effectLst>
                <a:outerShdw blurRad="38100" dist="38100" dir="2700000" algn="tl">
                  <a:srgbClr val="000000">
                    <a:alpha val="43137"/>
                  </a:srgbClr>
                </a:outerShdw>
              </a:effectLst>
            </a:endParaRP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124744"/>
            <a:ext cx="4896544" cy="246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899592" y="3755380"/>
            <a:ext cx="7200800" cy="286232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buFont typeface="Wingdings" panose="05000000000000000000" pitchFamily="2" charset="2"/>
              <a:buChar char="ü"/>
            </a:pPr>
            <a:r>
              <a:rPr lang="es-MX" sz="2000" b="1" dirty="0">
                <a:solidFill>
                  <a:schemeClr val="accent3">
                    <a:lumMod val="50000"/>
                  </a:schemeClr>
                </a:solidFill>
              </a:rPr>
              <a:t>H</a:t>
            </a:r>
            <a:r>
              <a:rPr lang="es-MX" sz="2000" b="1" dirty="0" smtClean="0">
                <a:solidFill>
                  <a:schemeClr val="accent3">
                    <a:lumMod val="50000"/>
                  </a:schemeClr>
                </a:solidFill>
              </a:rPr>
              <a:t>abito </a:t>
            </a:r>
            <a:r>
              <a:rPr lang="es-MX" sz="2000" b="1" dirty="0">
                <a:solidFill>
                  <a:schemeClr val="accent3">
                    <a:lumMod val="50000"/>
                  </a:schemeClr>
                </a:solidFill>
              </a:rPr>
              <a:t>de planta determinado </a:t>
            </a:r>
            <a:endParaRPr lang="es-MX" sz="2000" b="1" dirty="0" smtClean="0">
              <a:solidFill>
                <a:schemeClr val="accent3">
                  <a:lumMod val="50000"/>
                </a:schemeClr>
              </a:solidFill>
            </a:endParaRPr>
          </a:p>
          <a:p>
            <a:pPr marL="342900" indent="-342900">
              <a:buFont typeface="Wingdings" panose="05000000000000000000" pitchFamily="2" charset="2"/>
              <a:buChar char="ü"/>
            </a:pPr>
            <a:r>
              <a:rPr lang="es-MX" sz="2000" b="1" dirty="0" smtClean="0">
                <a:solidFill>
                  <a:schemeClr val="accent3">
                    <a:lumMod val="50000"/>
                  </a:schemeClr>
                </a:solidFill>
              </a:rPr>
              <a:t>Planta </a:t>
            </a:r>
            <a:r>
              <a:rPr lang="es-MX" sz="2000" b="1" dirty="0">
                <a:solidFill>
                  <a:schemeClr val="accent3">
                    <a:lumMod val="50000"/>
                  </a:schemeClr>
                </a:solidFill>
              </a:rPr>
              <a:t>erguida y vertical </a:t>
            </a:r>
            <a:endParaRPr lang="es-MX" sz="2000" b="1" dirty="0" smtClean="0">
              <a:solidFill>
                <a:schemeClr val="accent3">
                  <a:lumMod val="50000"/>
                </a:schemeClr>
              </a:solidFill>
            </a:endParaRPr>
          </a:p>
          <a:p>
            <a:pPr marL="342900" indent="-342900">
              <a:buFont typeface="Wingdings" panose="05000000000000000000" pitchFamily="2" charset="2"/>
              <a:buChar char="ü"/>
            </a:pPr>
            <a:r>
              <a:rPr lang="es-MX" sz="2000" b="1" dirty="0" smtClean="0">
                <a:solidFill>
                  <a:schemeClr val="accent3">
                    <a:lumMod val="50000"/>
                  </a:schemeClr>
                </a:solidFill>
              </a:rPr>
              <a:t>Altura </a:t>
            </a:r>
            <a:r>
              <a:rPr lang="es-MX" sz="2000" b="1" dirty="0">
                <a:solidFill>
                  <a:schemeClr val="accent3">
                    <a:lumMod val="50000"/>
                  </a:schemeClr>
                </a:solidFill>
              </a:rPr>
              <a:t>media de la planta </a:t>
            </a:r>
            <a:endParaRPr lang="es-MX" sz="2000" b="1" dirty="0" smtClean="0">
              <a:solidFill>
                <a:schemeClr val="accent3">
                  <a:lumMod val="50000"/>
                </a:schemeClr>
              </a:solidFill>
            </a:endParaRPr>
          </a:p>
          <a:p>
            <a:pPr marL="342900" indent="-342900">
              <a:buFont typeface="Wingdings" panose="05000000000000000000" pitchFamily="2" charset="2"/>
              <a:buChar char="ü"/>
            </a:pPr>
            <a:r>
              <a:rPr lang="es-MX" sz="2000" b="1" dirty="0" smtClean="0">
                <a:solidFill>
                  <a:schemeClr val="accent3">
                    <a:lumMod val="50000"/>
                  </a:schemeClr>
                </a:solidFill>
              </a:rPr>
              <a:t>Vigor </a:t>
            </a:r>
            <a:r>
              <a:rPr lang="es-MX" sz="2000" b="1" dirty="0">
                <a:solidFill>
                  <a:schemeClr val="accent3">
                    <a:lumMod val="50000"/>
                  </a:schemeClr>
                </a:solidFill>
              </a:rPr>
              <a:t>temprano, floración temprana y madurez sincrónica </a:t>
            </a:r>
            <a:endParaRPr lang="es-MX" sz="2000" b="1" dirty="0" smtClean="0">
              <a:solidFill>
                <a:schemeClr val="accent3">
                  <a:lumMod val="50000"/>
                </a:schemeClr>
              </a:solidFill>
            </a:endParaRPr>
          </a:p>
          <a:p>
            <a:pPr marL="342900" indent="-342900">
              <a:buFont typeface="Wingdings" panose="05000000000000000000" pitchFamily="2" charset="2"/>
              <a:buChar char="ü"/>
            </a:pPr>
            <a:r>
              <a:rPr lang="es-MX" sz="2000" b="1" dirty="0" smtClean="0">
                <a:solidFill>
                  <a:schemeClr val="accent3">
                    <a:lumMod val="50000"/>
                  </a:schemeClr>
                </a:solidFill>
              </a:rPr>
              <a:t>Producción </a:t>
            </a:r>
            <a:r>
              <a:rPr lang="es-MX" sz="2000" b="1" dirty="0">
                <a:solidFill>
                  <a:schemeClr val="accent3">
                    <a:lumMod val="50000"/>
                  </a:schemeClr>
                </a:solidFill>
              </a:rPr>
              <a:t>de vainas desde muy por encima de la superficie del </a:t>
            </a:r>
            <a:r>
              <a:rPr lang="es-MX" sz="2000" b="1" dirty="0" smtClean="0">
                <a:solidFill>
                  <a:schemeClr val="accent3">
                    <a:lumMod val="50000"/>
                  </a:schemeClr>
                </a:solidFill>
              </a:rPr>
              <a:t>suelo</a:t>
            </a:r>
          </a:p>
          <a:p>
            <a:pPr marL="342900" indent="-342900">
              <a:buFont typeface="Wingdings" panose="05000000000000000000" pitchFamily="2" charset="2"/>
              <a:buChar char="ü"/>
            </a:pPr>
            <a:r>
              <a:rPr lang="es-MX" sz="2000" b="1" dirty="0" smtClean="0">
                <a:solidFill>
                  <a:schemeClr val="accent3">
                    <a:lumMod val="50000"/>
                  </a:schemeClr>
                </a:solidFill>
              </a:rPr>
              <a:t>Más vainas/planta </a:t>
            </a:r>
            <a:r>
              <a:rPr lang="es-MX" sz="2000" b="1" dirty="0">
                <a:solidFill>
                  <a:schemeClr val="accent3">
                    <a:lumMod val="50000"/>
                  </a:schemeClr>
                </a:solidFill>
              </a:rPr>
              <a:t>y más cantidad de </a:t>
            </a:r>
            <a:r>
              <a:rPr lang="es-MX" sz="2000" b="1" dirty="0" smtClean="0">
                <a:solidFill>
                  <a:schemeClr val="accent3">
                    <a:lumMod val="50000"/>
                  </a:schemeClr>
                </a:solidFill>
              </a:rPr>
              <a:t>semillas/vaina </a:t>
            </a:r>
          </a:p>
          <a:p>
            <a:pPr marL="342900" indent="-342900">
              <a:buFont typeface="Wingdings" panose="05000000000000000000" pitchFamily="2" charset="2"/>
              <a:buChar char="ü"/>
            </a:pPr>
            <a:r>
              <a:rPr lang="es-MX" sz="2000" b="1" dirty="0" smtClean="0">
                <a:solidFill>
                  <a:schemeClr val="accent3">
                    <a:lumMod val="50000"/>
                  </a:schemeClr>
                </a:solidFill>
              </a:rPr>
              <a:t>Alto </a:t>
            </a:r>
            <a:r>
              <a:rPr lang="es-MX" sz="2000" b="1" dirty="0">
                <a:solidFill>
                  <a:schemeClr val="accent3">
                    <a:lumMod val="50000"/>
                  </a:schemeClr>
                </a:solidFill>
              </a:rPr>
              <a:t>índice de cosecha </a:t>
            </a:r>
            <a:endParaRPr lang="es-MX" sz="2000" b="1" dirty="0" smtClean="0">
              <a:solidFill>
                <a:schemeClr val="accent3">
                  <a:lumMod val="50000"/>
                </a:schemeClr>
              </a:solidFill>
            </a:endParaRPr>
          </a:p>
          <a:p>
            <a:pPr marL="342900" indent="-342900">
              <a:buFont typeface="Wingdings" panose="05000000000000000000" pitchFamily="2" charset="2"/>
              <a:buChar char="ü"/>
            </a:pPr>
            <a:r>
              <a:rPr lang="es-MX" sz="2000" b="1" dirty="0" smtClean="0">
                <a:solidFill>
                  <a:schemeClr val="accent3">
                    <a:lumMod val="50000"/>
                  </a:schemeClr>
                </a:solidFill>
              </a:rPr>
              <a:t>Estabilidad </a:t>
            </a:r>
            <a:r>
              <a:rPr lang="es-MX" sz="2000" b="1" dirty="0">
                <a:solidFill>
                  <a:schemeClr val="accent3">
                    <a:lumMod val="50000"/>
                  </a:schemeClr>
                </a:solidFill>
              </a:rPr>
              <a:t>del rendimiento</a:t>
            </a: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1124744"/>
            <a:ext cx="3168352" cy="2454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750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3">
                    <a:lumMod val="50000"/>
                  </a:schemeClr>
                </a:solidFill>
                <a:effectLst>
                  <a:outerShdw blurRad="38100" dist="38100" dir="2700000" algn="tl">
                    <a:srgbClr val="000000">
                      <a:alpha val="43137"/>
                    </a:srgbClr>
                  </a:outerShdw>
                </a:effectLst>
              </a:rPr>
              <a:t>IDEOTIPO EN ALGODON</a:t>
            </a:r>
            <a:endParaRPr lang="es-MX" sz="3600" b="1" dirty="0">
              <a:solidFill>
                <a:schemeClr val="accent3">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323528" y="1412776"/>
            <a:ext cx="3394720" cy="5040560"/>
          </a:xfrm>
        </p:spPr>
        <p:style>
          <a:lnRef idx="1">
            <a:schemeClr val="accent3"/>
          </a:lnRef>
          <a:fillRef idx="2">
            <a:schemeClr val="accent3"/>
          </a:fillRef>
          <a:effectRef idx="1">
            <a:schemeClr val="accent3"/>
          </a:effectRef>
          <a:fontRef idx="minor">
            <a:schemeClr val="dk1"/>
          </a:fontRef>
        </p:style>
        <p:txBody>
          <a:bodyPr>
            <a:noAutofit/>
          </a:bodyPr>
          <a:lstStyle/>
          <a:p>
            <a:pPr>
              <a:buFont typeface="Wingdings" panose="05000000000000000000" pitchFamily="2" charset="2"/>
              <a:buChar char="ü"/>
            </a:pPr>
            <a:r>
              <a:rPr lang="es-MX" sz="2400" b="1" dirty="0" smtClean="0">
                <a:solidFill>
                  <a:schemeClr val="accent3">
                    <a:lumMod val="50000"/>
                  </a:schemeClr>
                </a:solidFill>
              </a:rPr>
              <a:t>Plantas </a:t>
            </a:r>
            <a:r>
              <a:rPr lang="es-MX" sz="2400" b="1" dirty="0">
                <a:solidFill>
                  <a:schemeClr val="accent3">
                    <a:lumMod val="50000"/>
                  </a:schemeClr>
                </a:solidFill>
              </a:rPr>
              <a:t>de </a:t>
            </a:r>
            <a:r>
              <a:rPr lang="es-MX" sz="2400" b="1" dirty="0" smtClean="0">
                <a:solidFill>
                  <a:schemeClr val="accent3">
                    <a:lumMod val="50000"/>
                  </a:schemeClr>
                </a:solidFill>
              </a:rPr>
              <a:t>porte bajo (</a:t>
            </a:r>
            <a:r>
              <a:rPr lang="es-MX" sz="2400" b="1" dirty="0">
                <a:solidFill>
                  <a:schemeClr val="accent3">
                    <a:lumMod val="50000"/>
                  </a:schemeClr>
                </a:solidFill>
              </a:rPr>
              <a:t>90-120 cm) </a:t>
            </a:r>
            <a:endParaRPr lang="es-MX" sz="2400" b="1" dirty="0" smtClean="0">
              <a:solidFill>
                <a:schemeClr val="accent3">
                  <a:lumMod val="50000"/>
                </a:schemeClr>
              </a:solidFill>
            </a:endParaRPr>
          </a:p>
          <a:p>
            <a:pPr>
              <a:buFont typeface="Wingdings" panose="05000000000000000000" pitchFamily="2" charset="2"/>
              <a:buChar char="ü"/>
            </a:pPr>
            <a:r>
              <a:rPr lang="es-MX" sz="2400" b="1" dirty="0" smtClean="0">
                <a:solidFill>
                  <a:schemeClr val="accent3">
                    <a:lumMod val="50000"/>
                  </a:schemeClr>
                </a:solidFill>
              </a:rPr>
              <a:t>Hábito </a:t>
            </a:r>
            <a:r>
              <a:rPr lang="es-MX" sz="2400" b="1" dirty="0">
                <a:solidFill>
                  <a:schemeClr val="accent3">
                    <a:lumMod val="50000"/>
                  </a:schemeClr>
                </a:solidFill>
              </a:rPr>
              <a:t>de planta compacto y </a:t>
            </a:r>
            <a:r>
              <a:rPr lang="es-MX" sz="2400" b="1" dirty="0" err="1">
                <a:solidFill>
                  <a:schemeClr val="accent3">
                    <a:lumMod val="50000"/>
                  </a:schemeClr>
                </a:solidFill>
              </a:rPr>
              <a:t>simpodial</a:t>
            </a:r>
            <a:r>
              <a:rPr lang="es-MX" sz="2400" b="1" dirty="0">
                <a:solidFill>
                  <a:schemeClr val="accent3">
                    <a:lumMod val="50000"/>
                  </a:schemeClr>
                </a:solidFill>
              </a:rPr>
              <a:t> </a:t>
            </a:r>
            <a:endParaRPr lang="es-MX" sz="2400" b="1" dirty="0" smtClean="0">
              <a:solidFill>
                <a:schemeClr val="accent3">
                  <a:lumMod val="50000"/>
                </a:schemeClr>
              </a:solidFill>
            </a:endParaRPr>
          </a:p>
          <a:p>
            <a:pPr>
              <a:buFont typeface="Wingdings" panose="05000000000000000000" pitchFamily="2" charset="2"/>
              <a:buChar char="ü"/>
            </a:pPr>
            <a:r>
              <a:rPr lang="es-MX" sz="2400" b="1" dirty="0" smtClean="0">
                <a:solidFill>
                  <a:schemeClr val="accent3">
                    <a:lumMod val="50000"/>
                  </a:schemeClr>
                </a:solidFill>
              </a:rPr>
              <a:t>Corta </a:t>
            </a:r>
            <a:r>
              <a:rPr lang="es-MX" sz="2400" b="1" dirty="0">
                <a:solidFill>
                  <a:schemeClr val="accent3">
                    <a:lumMod val="50000"/>
                  </a:schemeClr>
                </a:solidFill>
              </a:rPr>
              <a:t>duración </a:t>
            </a:r>
            <a:endParaRPr lang="es-MX" sz="2400" b="1" dirty="0" smtClean="0">
              <a:solidFill>
                <a:schemeClr val="accent3">
                  <a:lumMod val="50000"/>
                </a:schemeClr>
              </a:solidFill>
            </a:endParaRPr>
          </a:p>
          <a:p>
            <a:pPr>
              <a:buFont typeface="Wingdings" panose="05000000000000000000" pitchFamily="2" charset="2"/>
              <a:buChar char="ü"/>
            </a:pPr>
            <a:r>
              <a:rPr lang="es-MX" sz="2400" b="1" dirty="0" smtClean="0">
                <a:solidFill>
                  <a:schemeClr val="accent3">
                    <a:lumMod val="50000"/>
                  </a:schemeClr>
                </a:solidFill>
              </a:rPr>
              <a:t>Responde </a:t>
            </a:r>
            <a:r>
              <a:rPr lang="es-MX" sz="2400" b="1" dirty="0">
                <a:solidFill>
                  <a:schemeClr val="accent3">
                    <a:lumMod val="50000"/>
                  </a:schemeClr>
                </a:solidFill>
              </a:rPr>
              <a:t>a altas dosis de fertilizante. </a:t>
            </a:r>
            <a:endParaRPr lang="es-MX" sz="2400" b="1" dirty="0" smtClean="0">
              <a:solidFill>
                <a:schemeClr val="accent3">
                  <a:lumMod val="50000"/>
                </a:schemeClr>
              </a:solidFill>
            </a:endParaRPr>
          </a:p>
          <a:p>
            <a:pPr>
              <a:buFont typeface="Wingdings" panose="05000000000000000000" pitchFamily="2" charset="2"/>
              <a:buChar char="ü"/>
            </a:pPr>
            <a:r>
              <a:rPr lang="es-MX" sz="2400" b="1" dirty="0" smtClean="0">
                <a:solidFill>
                  <a:schemeClr val="accent3">
                    <a:lumMod val="50000"/>
                  </a:schemeClr>
                </a:solidFill>
              </a:rPr>
              <a:t>Alto </a:t>
            </a:r>
            <a:r>
              <a:rPr lang="es-MX" sz="2400" b="1" dirty="0">
                <a:solidFill>
                  <a:schemeClr val="accent3">
                    <a:lumMod val="50000"/>
                  </a:schemeClr>
                </a:solidFill>
              </a:rPr>
              <a:t>grado de resistencia a plagas y enfermedades </a:t>
            </a:r>
            <a:endParaRPr lang="es-MX" sz="2400" b="1" dirty="0" smtClean="0">
              <a:solidFill>
                <a:schemeClr val="accent3">
                  <a:lumMod val="50000"/>
                </a:schemeClr>
              </a:solidFill>
            </a:endParaRPr>
          </a:p>
          <a:p>
            <a:pPr>
              <a:buFont typeface="Wingdings" panose="05000000000000000000" pitchFamily="2" charset="2"/>
              <a:buChar char="ü"/>
            </a:pPr>
            <a:r>
              <a:rPr lang="es-MX" sz="2400" b="1" dirty="0" smtClean="0">
                <a:solidFill>
                  <a:schemeClr val="accent3">
                    <a:lumMod val="50000"/>
                  </a:schemeClr>
                </a:solidFill>
              </a:rPr>
              <a:t>Peso de </a:t>
            </a:r>
            <a:r>
              <a:rPr lang="es-MX" sz="2400" b="1" dirty="0">
                <a:solidFill>
                  <a:schemeClr val="accent3">
                    <a:lumMod val="50000"/>
                  </a:schemeClr>
                </a:solidFill>
              </a:rPr>
              <a:t>la cápsula </a:t>
            </a:r>
            <a:r>
              <a:rPr lang="es-MX" sz="2400" b="1" dirty="0" smtClean="0">
                <a:solidFill>
                  <a:schemeClr val="accent3">
                    <a:lumMod val="50000"/>
                  </a:schemeClr>
                </a:solidFill>
              </a:rPr>
              <a:t>entre </a:t>
            </a:r>
            <a:r>
              <a:rPr lang="es-MX" sz="2400" b="1" dirty="0">
                <a:solidFill>
                  <a:schemeClr val="accent3">
                    <a:lumMod val="50000"/>
                  </a:schemeClr>
                </a:solidFill>
              </a:rPr>
              <a:t>3.5 y </a:t>
            </a:r>
            <a:r>
              <a:rPr lang="es-MX" sz="2400" b="1" dirty="0" smtClean="0">
                <a:solidFill>
                  <a:schemeClr val="accent3">
                    <a:lumMod val="50000"/>
                  </a:schemeClr>
                </a:solidFill>
              </a:rPr>
              <a:t>4.0  g</a:t>
            </a:r>
            <a:endParaRPr lang="es-MX" sz="2400" b="1" dirty="0">
              <a:solidFill>
                <a:schemeClr val="accent3">
                  <a:lumMod val="50000"/>
                </a:schemeClr>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1844824"/>
            <a:ext cx="5110931" cy="2944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73512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600" b="1" dirty="0" smtClean="0">
                <a:solidFill>
                  <a:schemeClr val="accent3">
                    <a:lumMod val="50000"/>
                  </a:schemeClr>
                </a:solidFill>
                <a:effectLst>
                  <a:outerShdw blurRad="38100" dist="38100" dir="2700000" algn="tl">
                    <a:srgbClr val="000000">
                      <a:alpha val="43137"/>
                    </a:srgbClr>
                  </a:outerShdw>
                </a:effectLst>
              </a:rPr>
              <a:t>IDEOTIPO DE ARROZ</a:t>
            </a:r>
            <a:endParaRPr lang="es-MX" sz="3600" b="1" dirty="0">
              <a:solidFill>
                <a:schemeClr val="accent3">
                  <a:lumMod val="50000"/>
                </a:schemeClr>
              </a:solidFill>
              <a:effectLst>
                <a:outerShdw blurRad="38100" dist="38100" dir="2700000" algn="tl">
                  <a:srgbClr val="000000">
                    <a:alpha val="43137"/>
                  </a:srgbClr>
                </a:outerShdw>
              </a:effectLst>
            </a:endParaRPr>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68446" y="1844824"/>
            <a:ext cx="5301222"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51520" y="1556792"/>
            <a:ext cx="3240360" cy="489364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buFont typeface="Wingdings" panose="05000000000000000000" pitchFamily="2" charset="2"/>
              <a:buChar char="ü"/>
            </a:pPr>
            <a:r>
              <a:rPr lang="es-MX" sz="2400" b="1" dirty="0" smtClean="0">
                <a:solidFill>
                  <a:schemeClr val="accent3">
                    <a:lumMod val="50000"/>
                  </a:schemeClr>
                </a:solidFill>
              </a:rPr>
              <a:t>Menor </a:t>
            </a:r>
            <a:r>
              <a:rPr lang="es-MX" sz="2400" b="1" dirty="0">
                <a:solidFill>
                  <a:schemeClr val="accent3">
                    <a:lumMod val="50000"/>
                  </a:schemeClr>
                </a:solidFill>
              </a:rPr>
              <a:t>longitud del </a:t>
            </a:r>
            <a:r>
              <a:rPr lang="es-MX" sz="2400" b="1" dirty="0" smtClean="0">
                <a:solidFill>
                  <a:schemeClr val="accent3">
                    <a:lumMod val="50000"/>
                  </a:schemeClr>
                </a:solidFill>
              </a:rPr>
              <a:t>tallo (100 </a:t>
            </a:r>
            <a:r>
              <a:rPr lang="es-MX" sz="2400" b="1" dirty="0">
                <a:solidFill>
                  <a:schemeClr val="accent3">
                    <a:lumMod val="50000"/>
                  </a:schemeClr>
                </a:solidFill>
              </a:rPr>
              <a:t>cm o menos) </a:t>
            </a:r>
            <a:endParaRPr lang="es-MX" sz="2400" b="1" dirty="0" smtClean="0">
              <a:solidFill>
                <a:schemeClr val="accent3">
                  <a:lumMod val="50000"/>
                </a:schemeClr>
              </a:solidFill>
            </a:endParaRPr>
          </a:p>
          <a:p>
            <a:pPr marL="342900" indent="-342900">
              <a:buFont typeface="Wingdings" panose="05000000000000000000" pitchFamily="2" charset="2"/>
              <a:buChar char="ü"/>
            </a:pPr>
            <a:r>
              <a:rPr lang="es-MX" sz="2400" b="1" dirty="0" smtClean="0">
                <a:solidFill>
                  <a:schemeClr val="accent3">
                    <a:lumMod val="50000"/>
                  </a:schemeClr>
                </a:solidFill>
              </a:rPr>
              <a:t>Mayor </a:t>
            </a:r>
            <a:r>
              <a:rPr lang="es-MX" sz="2400" b="1" dirty="0">
                <a:solidFill>
                  <a:schemeClr val="accent3">
                    <a:lumMod val="50000"/>
                  </a:schemeClr>
                </a:solidFill>
              </a:rPr>
              <a:t>diámetro del </a:t>
            </a:r>
            <a:r>
              <a:rPr lang="es-MX" sz="2400" b="1" dirty="0" smtClean="0">
                <a:solidFill>
                  <a:schemeClr val="accent3">
                    <a:lumMod val="50000"/>
                  </a:schemeClr>
                </a:solidFill>
              </a:rPr>
              <a:t>tallo</a:t>
            </a:r>
          </a:p>
          <a:p>
            <a:pPr marL="342900" indent="-342900">
              <a:buFont typeface="Wingdings" panose="05000000000000000000" pitchFamily="2" charset="2"/>
              <a:buChar char="ü"/>
            </a:pPr>
            <a:r>
              <a:rPr lang="es-MX" sz="2400" b="1" dirty="0" smtClean="0">
                <a:solidFill>
                  <a:schemeClr val="accent3">
                    <a:lumMod val="50000"/>
                  </a:schemeClr>
                </a:solidFill>
              </a:rPr>
              <a:t>Alta </a:t>
            </a:r>
            <a:r>
              <a:rPr lang="es-MX" sz="2400" b="1" dirty="0">
                <a:solidFill>
                  <a:schemeClr val="accent3">
                    <a:lumMod val="50000"/>
                  </a:schemeClr>
                </a:solidFill>
              </a:rPr>
              <a:t>capacidad de </a:t>
            </a:r>
            <a:r>
              <a:rPr lang="es-MX" sz="2400" b="1" dirty="0" smtClean="0">
                <a:solidFill>
                  <a:schemeClr val="accent3">
                    <a:lumMod val="50000"/>
                  </a:schemeClr>
                </a:solidFill>
              </a:rPr>
              <a:t>labranza </a:t>
            </a:r>
          </a:p>
          <a:p>
            <a:pPr marL="342900" indent="-342900">
              <a:buFont typeface="Wingdings" panose="05000000000000000000" pitchFamily="2" charset="2"/>
              <a:buChar char="ü"/>
            </a:pPr>
            <a:r>
              <a:rPr lang="es-MX" sz="2400" b="1" dirty="0" smtClean="0">
                <a:solidFill>
                  <a:schemeClr val="accent3">
                    <a:lumMod val="50000"/>
                  </a:schemeClr>
                </a:solidFill>
              </a:rPr>
              <a:t>Índice </a:t>
            </a:r>
            <a:r>
              <a:rPr lang="es-MX" sz="2400" b="1" dirty="0">
                <a:solidFill>
                  <a:schemeClr val="accent3">
                    <a:lumMod val="50000"/>
                  </a:schemeClr>
                </a:solidFill>
              </a:rPr>
              <a:t>de cosecha alto (55% o </a:t>
            </a:r>
            <a:r>
              <a:rPr lang="es-MX" sz="2400" b="1" dirty="0" smtClean="0">
                <a:solidFill>
                  <a:schemeClr val="accent3">
                    <a:lumMod val="50000"/>
                  </a:schemeClr>
                </a:solidFill>
              </a:rPr>
              <a:t>más)</a:t>
            </a:r>
          </a:p>
          <a:p>
            <a:pPr marL="342900" indent="-342900">
              <a:buFont typeface="Wingdings" panose="05000000000000000000" pitchFamily="2" charset="2"/>
              <a:buChar char="ü"/>
            </a:pPr>
            <a:r>
              <a:rPr lang="es-MX" sz="2400" b="1" dirty="0" smtClean="0">
                <a:solidFill>
                  <a:schemeClr val="accent3">
                    <a:lumMod val="50000"/>
                  </a:schemeClr>
                </a:solidFill>
              </a:rPr>
              <a:t>Alargamiento </a:t>
            </a:r>
            <a:r>
              <a:rPr lang="es-MX" sz="2400" b="1" dirty="0">
                <a:solidFill>
                  <a:schemeClr val="accent3">
                    <a:lumMod val="50000"/>
                  </a:schemeClr>
                </a:solidFill>
              </a:rPr>
              <a:t>relativo de los entrenudos inferiores</a:t>
            </a:r>
          </a:p>
        </p:txBody>
      </p:sp>
    </p:spTree>
    <p:extLst>
      <p:ext uri="{BB962C8B-B14F-4D97-AF65-F5344CB8AC3E}">
        <p14:creationId xmlns:p14="http://schemas.microsoft.com/office/powerpoint/2010/main" val="2822405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b="1" dirty="0">
                <a:solidFill>
                  <a:schemeClr val="accent3">
                    <a:lumMod val="50000"/>
                  </a:schemeClr>
                </a:solidFill>
                <a:effectLst>
                  <a:outerShdw blurRad="38100" dist="38100" dir="2700000" algn="tl">
                    <a:srgbClr val="000000">
                      <a:alpha val="43137"/>
                    </a:srgbClr>
                  </a:outerShdw>
                </a:effectLst>
              </a:rPr>
              <a:t>LIMITACIONES </a:t>
            </a:r>
            <a:r>
              <a:rPr lang="es-MX" sz="3600" b="1" dirty="0" smtClean="0">
                <a:solidFill>
                  <a:schemeClr val="accent3">
                    <a:lumMod val="50000"/>
                  </a:schemeClr>
                </a:solidFill>
                <a:effectLst>
                  <a:outerShdw blurRad="38100" dist="38100" dir="2700000" algn="tl">
                    <a:srgbClr val="000000">
                      <a:alpha val="43137"/>
                    </a:srgbClr>
                  </a:outerShdw>
                </a:effectLst>
              </a:rPr>
              <a:t>EN EL MEJORAMIENTO </a:t>
            </a:r>
            <a:r>
              <a:rPr lang="es-MX" sz="3600" b="1" dirty="0">
                <a:solidFill>
                  <a:schemeClr val="accent3">
                    <a:lumMod val="50000"/>
                  </a:schemeClr>
                </a:solidFill>
                <a:effectLst>
                  <a:outerShdw blurRad="38100" dist="38100" dir="2700000" algn="tl">
                    <a:srgbClr val="000000">
                      <a:alpha val="43137"/>
                    </a:srgbClr>
                  </a:outerShdw>
                </a:effectLst>
              </a:rPr>
              <a:t>DE </a:t>
            </a:r>
            <a:r>
              <a:rPr lang="es-MX" sz="3600" b="1" dirty="0" smtClean="0">
                <a:solidFill>
                  <a:schemeClr val="accent3">
                    <a:lumMod val="50000"/>
                  </a:schemeClr>
                </a:solidFill>
                <a:effectLst>
                  <a:outerShdw blurRad="38100" dist="38100" dir="2700000" algn="tl">
                    <a:srgbClr val="000000">
                      <a:alpha val="43137"/>
                    </a:srgbClr>
                  </a:outerShdw>
                </a:effectLst>
              </a:rPr>
              <a:t>IDEOTIPOS</a:t>
            </a:r>
            <a:endParaRPr lang="es-MX" sz="3600" b="1" dirty="0">
              <a:solidFill>
                <a:schemeClr val="accent3">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marL="0" indent="0">
              <a:buNone/>
            </a:pPr>
            <a:r>
              <a:rPr lang="es-MX" b="1" dirty="0" smtClean="0">
                <a:solidFill>
                  <a:schemeClr val="accent3">
                    <a:lumMod val="50000"/>
                  </a:schemeClr>
                </a:solidFill>
              </a:rPr>
              <a:t>No </a:t>
            </a:r>
            <a:r>
              <a:rPr lang="es-MX" b="1" dirty="0">
                <a:solidFill>
                  <a:schemeClr val="accent3">
                    <a:lumMod val="50000"/>
                  </a:schemeClr>
                </a:solidFill>
              </a:rPr>
              <a:t>ha sido posible identificar rasgos individuales que mejoren el rendimiento universalmente o en situaciones genéticas y ambientales relativamente limitadas. </a:t>
            </a:r>
          </a:p>
          <a:p>
            <a:pPr marL="0" indent="0">
              <a:buNone/>
            </a:pPr>
            <a:r>
              <a:rPr lang="es-MX" b="1" dirty="0" smtClean="0">
                <a:solidFill>
                  <a:schemeClr val="accent3">
                    <a:lumMod val="50000"/>
                  </a:schemeClr>
                </a:solidFill>
              </a:rPr>
              <a:t>Es costoso y </a:t>
            </a:r>
            <a:r>
              <a:rPr lang="es-MX" b="1" dirty="0">
                <a:solidFill>
                  <a:schemeClr val="accent3">
                    <a:lumMod val="50000"/>
                  </a:schemeClr>
                </a:solidFill>
              </a:rPr>
              <a:t>lleva tiempo, mientras que su utilidad no está bien establecida. </a:t>
            </a:r>
            <a:endParaRPr lang="es-MX" b="1" dirty="0" smtClean="0">
              <a:solidFill>
                <a:schemeClr val="accent3">
                  <a:lumMod val="50000"/>
                </a:schemeClr>
              </a:solidFill>
            </a:endParaRPr>
          </a:p>
          <a:p>
            <a:pPr marL="0" indent="0">
              <a:buNone/>
            </a:pPr>
            <a:r>
              <a:rPr lang="es-MX" b="1" dirty="0" smtClean="0">
                <a:solidFill>
                  <a:schemeClr val="accent3">
                    <a:lumMod val="50000"/>
                  </a:schemeClr>
                </a:solidFill>
              </a:rPr>
              <a:t>Un mejorador </a:t>
            </a:r>
            <a:r>
              <a:rPr lang="es-MX" b="1" dirty="0">
                <a:solidFill>
                  <a:schemeClr val="accent3">
                    <a:lumMod val="50000"/>
                  </a:schemeClr>
                </a:solidFill>
              </a:rPr>
              <a:t>de </a:t>
            </a:r>
            <a:r>
              <a:rPr lang="es-MX" b="1" dirty="0" err="1">
                <a:solidFill>
                  <a:schemeClr val="accent3">
                    <a:lumMod val="50000"/>
                  </a:schemeClr>
                </a:solidFill>
              </a:rPr>
              <a:t>ideotipos</a:t>
            </a:r>
            <a:r>
              <a:rPr lang="es-MX" b="1" dirty="0">
                <a:solidFill>
                  <a:schemeClr val="accent3">
                    <a:lumMod val="50000"/>
                  </a:schemeClr>
                </a:solidFill>
              </a:rPr>
              <a:t> puede asignar una mayor prioridad a la obtención de diversidad genética para rasgos individuales de lo que sería beneficioso a largo plazo.</a:t>
            </a:r>
          </a:p>
        </p:txBody>
      </p:sp>
    </p:spTree>
    <p:extLst>
      <p:ext uri="{BB962C8B-B14F-4D97-AF65-F5344CB8AC3E}">
        <p14:creationId xmlns:p14="http://schemas.microsoft.com/office/powerpoint/2010/main" val="4714116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3">
                    <a:lumMod val="50000"/>
                  </a:schemeClr>
                </a:solidFill>
                <a:effectLst>
                  <a:outerShdw blurRad="38100" dist="38100" dir="2700000" algn="tl">
                    <a:srgbClr val="000000">
                      <a:alpha val="43137"/>
                    </a:srgbClr>
                  </a:outerShdw>
                </a:effectLst>
              </a:rPr>
              <a:t>PREGUNTAS DE REPASO</a:t>
            </a:r>
            <a:endParaRPr lang="es-MX" sz="3600" b="1" dirty="0">
              <a:solidFill>
                <a:schemeClr val="accent3">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77500" lnSpcReduction="20000"/>
          </a:bodyPr>
          <a:lstStyle/>
          <a:p>
            <a:pPr marL="514350" indent="-514350">
              <a:buFont typeface="+mj-lt"/>
              <a:buAutoNum type="arabicPeriod"/>
            </a:pPr>
            <a:r>
              <a:rPr lang="es-ES_tradnl" b="1" dirty="0" smtClean="0">
                <a:solidFill>
                  <a:schemeClr val="accent3">
                    <a:lumMod val="50000"/>
                  </a:schemeClr>
                </a:solidFill>
              </a:rPr>
              <a:t>Que importancia tiene establecer objetivos reales y alcanzables en un programa de mejoramiento genético</a:t>
            </a:r>
          </a:p>
          <a:p>
            <a:pPr marL="514350" indent="-514350">
              <a:buFont typeface="+mj-lt"/>
              <a:buAutoNum type="arabicPeriod"/>
            </a:pPr>
            <a:r>
              <a:rPr lang="es-ES_tradnl" b="1" dirty="0" smtClean="0">
                <a:solidFill>
                  <a:schemeClr val="accent3">
                    <a:lumMod val="50000"/>
                  </a:schemeClr>
                </a:solidFill>
              </a:rPr>
              <a:t>Porque es importante la calidad en la mejora de los cultivos </a:t>
            </a:r>
          </a:p>
          <a:p>
            <a:pPr marL="514350" indent="-514350">
              <a:buFont typeface="+mj-lt"/>
              <a:buAutoNum type="arabicPeriod"/>
            </a:pPr>
            <a:r>
              <a:rPr lang="es-ES_tradnl" b="1" dirty="0" smtClean="0">
                <a:solidFill>
                  <a:schemeClr val="accent3">
                    <a:lumMod val="50000"/>
                  </a:schemeClr>
                </a:solidFill>
              </a:rPr>
              <a:t>Que importancia tiene el enfoque </a:t>
            </a:r>
            <a:r>
              <a:rPr lang="es-ES_tradnl" b="1" dirty="0" err="1" smtClean="0">
                <a:solidFill>
                  <a:schemeClr val="accent3">
                    <a:lumMod val="50000"/>
                  </a:schemeClr>
                </a:solidFill>
              </a:rPr>
              <a:t>agrofisiologico</a:t>
            </a:r>
            <a:r>
              <a:rPr lang="es-ES_tradnl" b="1" dirty="0" smtClean="0">
                <a:solidFill>
                  <a:schemeClr val="accent3">
                    <a:lumMod val="50000"/>
                  </a:schemeClr>
                </a:solidFill>
              </a:rPr>
              <a:t> en los objetivos de un programa de </a:t>
            </a:r>
            <a:r>
              <a:rPr lang="es-ES_tradnl" b="1" dirty="0" err="1" smtClean="0">
                <a:solidFill>
                  <a:schemeClr val="accent3">
                    <a:lumMod val="50000"/>
                  </a:schemeClr>
                </a:solidFill>
              </a:rPr>
              <a:t>fitomejoramiento</a:t>
            </a:r>
            <a:endParaRPr lang="es-ES_tradnl" b="1" dirty="0" smtClean="0">
              <a:solidFill>
                <a:schemeClr val="accent3">
                  <a:lumMod val="50000"/>
                </a:schemeClr>
              </a:solidFill>
            </a:endParaRPr>
          </a:p>
          <a:p>
            <a:pPr marL="514350" indent="-514350">
              <a:buFont typeface="+mj-lt"/>
              <a:buAutoNum type="arabicPeriod"/>
            </a:pPr>
            <a:r>
              <a:rPr lang="es-ES_tradnl" b="1" dirty="0" smtClean="0">
                <a:solidFill>
                  <a:schemeClr val="accent3">
                    <a:lumMod val="50000"/>
                  </a:schemeClr>
                </a:solidFill>
              </a:rPr>
              <a:t>Como ha influido la biotecnología en el planteamiento de nuevos objetivos y estrategias en el mejoramiento </a:t>
            </a:r>
            <a:r>
              <a:rPr lang="es-ES_tradnl" b="1" dirty="0" err="1" smtClean="0">
                <a:solidFill>
                  <a:schemeClr val="accent3">
                    <a:lumMod val="50000"/>
                  </a:schemeClr>
                </a:solidFill>
              </a:rPr>
              <a:t>genetico</a:t>
            </a:r>
            <a:endParaRPr lang="es-ES_tradnl" b="1" dirty="0" smtClean="0">
              <a:solidFill>
                <a:schemeClr val="accent3">
                  <a:lumMod val="50000"/>
                </a:schemeClr>
              </a:solidFill>
            </a:endParaRPr>
          </a:p>
          <a:p>
            <a:pPr marL="514350" indent="-514350">
              <a:buFont typeface="+mj-lt"/>
              <a:buAutoNum type="arabicPeriod"/>
            </a:pPr>
            <a:r>
              <a:rPr lang="es-ES_tradnl" b="1" dirty="0" smtClean="0">
                <a:solidFill>
                  <a:schemeClr val="accent3">
                    <a:lumMod val="50000"/>
                  </a:schemeClr>
                </a:solidFill>
              </a:rPr>
              <a:t>Que es un </a:t>
            </a:r>
            <a:r>
              <a:rPr lang="es-ES_tradnl" b="1" dirty="0" err="1" smtClean="0">
                <a:solidFill>
                  <a:schemeClr val="accent3">
                    <a:lumMod val="50000"/>
                  </a:schemeClr>
                </a:solidFill>
              </a:rPr>
              <a:t>ideotipo</a:t>
            </a:r>
            <a:r>
              <a:rPr lang="es-ES_tradnl" b="1" dirty="0" smtClean="0">
                <a:solidFill>
                  <a:schemeClr val="accent3">
                    <a:lumMod val="50000"/>
                  </a:schemeClr>
                </a:solidFill>
              </a:rPr>
              <a:t>, proponga uno para algún cultivo no incluido en los ejemplos</a:t>
            </a:r>
          </a:p>
          <a:p>
            <a:pPr marL="514350" indent="-514350">
              <a:buFont typeface="+mj-lt"/>
              <a:buAutoNum type="arabicPeriod"/>
            </a:pPr>
            <a:r>
              <a:rPr lang="es-ES_tradnl" b="1" dirty="0" smtClean="0">
                <a:solidFill>
                  <a:schemeClr val="accent3">
                    <a:lumMod val="50000"/>
                  </a:schemeClr>
                </a:solidFill>
              </a:rPr>
              <a:t>Que retos impone el cambio climático en los objetivos </a:t>
            </a:r>
            <a:r>
              <a:rPr lang="es-ES_tradnl" b="1" dirty="0" err="1" smtClean="0">
                <a:solidFill>
                  <a:schemeClr val="accent3">
                    <a:lumMod val="50000"/>
                  </a:schemeClr>
                </a:solidFill>
              </a:rPr>
              <a:t>genotécnicos</a:t>
            </a:r>
            <a:endParaRPr lang="es-MX" b="1" dirty="0">
              <a:solidFill>
                <a:schemeClr val="accent3">
                  <a:lumMod val="50000"/>
                </a:schemeClr>
              </a:solidFill>
            </a:endParaRPr>
          </a:p>
        </p:txBody>
      </p:sp>
    </p:spTree>
    <p:extLst>
      <p:ext uri="{BB962C8B-B14F-4D97-AF65-F5344CB8AC3E}">
        <p14:creationId xmlns:p14="http://schemas.microsoft.com/office/powerpoint/2010/main" val="22653973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smtClean="0">
                <a:solidFill>
                  <a:schemeClr val="accent3">
                    <a:lumMod val="50000"/>
                  </a:schemeClr>
                </a:solidFill>
              </a:rPr>
              <a:t>BIBLIOGRAFIA</a:t>
            </a:r>
            <a:endParaRPr lang="es-MX" b="1" dirty="0">
              <a:solidFill>
                <a:schemeClr val="accent3">
                  <a:lumMod val="50000"/>
                </a:schemeClr>
              </a:solidFill>
            </a:endParaRPr>
          </a:p>
        </p:txBody>
      </p:sp>
      <p:sp>
        <p:nvSpPr>
          <p:cNvPr id="3" name="Marcador de contenido 2"/>
          <p:cNvSpPr>
            <a:spLocks noGrp="1"/>
          </p:cNvSpPr>
          <p:nvPr>
            <p:ph idx="1"/>
          </p:nvPr>
        </p:nvSpPr>
        <p:spPr>
          <a:xfrm>
            <a:off x="457200" y="1600202"/>
            <a:ext cx="8229600" cy="4925142"/>
          </a:xfrm>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r>
              <a:rPr lang="es-MX" sz="3400" b="1" dirty="0" err="1">
                <a:solidFill>
                  <a:schemeClr val="accent3">
                    <a:lumMod val="50000"/>
                  </a:schemeClr>
                </a:solidFill>
              </a:rPr>
              <a:t>Allard</a:t>
            </a:r>
            <a:r>
              <a:rPr lang="es-MX" sz="3400" b="1" dirty="0">
                <a:solidFill>
                  <a:schemeClr val="accent3">
                    <a:lumMod val="50000"/>
                  </a:schemeClr>
                </a:solidFill>
              </a:rPr>
              <a:t> R. W. (1980). </a:t>
            </a:r>
            <a:r>
              <a:rPr lang="es-MX" sz="3400" dirty="0">
                <a:solidFill>
                  <a:schemeClr val="accent3">
                    <a:lumMod val="50000"/>
                  </a:schemeClr>
                </a:solidFill>
              </a:rPr>
              <a:t>Principios de la mejora genética de las plantas. </a:t>
            </a:r>
            <a:r>
              <a:rPr lang="es-MX" sz="3400" dirty="0" err="1">
                <a:solidFill>
                  <a:schemeClr val="accent3">
                    <a:lumMod val="50000"/>
                  </a:schemeClr>
                </a:solidFill>
              </a:rPr>
              <a:t>Tr</a:t>
            </a:r>
            <a:r>
              <a:rPr lang="es-MX" sz="3400" dirty="0">
                <a:solidFill>
                  <a:schemeClr val="accent3">
                    <a:lumMod val="50000"/>
                  </a:schemeClr>
                </a:solidFill>
              </a:rPr>
              <a:t>. </a:t>
            </a:r>
            <a:r>
              <a:rPr lang="es-MX" sz="3400" dirty="0" err="1">
                <a:solidFill>
                  <a:schemeClr val="accent3">
                    <a:lumMod val="50000"/>
                  </a:schemeClr>
                </a:solidFill>
              </a:rPr>
              <a:t>Jose</a:t>
            </a:r>
            <a:r>
              <a:rPr lang="es-MX" sz="3400" dirty="0">
                <a:solidFill>
                  <a:schemeClr val="accent3">
                    <a:lumMod val="50000"/>
                  </a:schemeClr>
                </a:solidFill>
              </a:rPr>
              <a:t> L. Montoya OMEGA, Barcelona.    SB123 A52</a:t>
            </a:r>
          </a:p>
          <a:p>
            <a:r>
              <a:rPr lang="es-MX" sz="3400" b="1" dirty="0">
                <a:solidFill>
                  <a:schemeClr val="accent3">
                    <a:lumMod val="50000"/>
                  </a:schemeClr>
                </a:solidFill>
              </a:rPr>
              <a:t>Cubero J. I. (2003).</a:t>
            </a:r>
            <a:r>
              <a:rPr lang="es-MX" sz="3400" dirty="0">
                <a:solidFill>
                  <a:schemeClr val="accent3">
                    <a:lumMod val="50000"/>
                  </a:schemeClr>
                </a:solidFill>
              </a:rPr>
              <a:t> Introducción a la mejora genética vegetal. MUNDI-PRENSA, Madrid.   QK981 C83</a:t>
            </a:r>
          </a:p>
          <a:p>
            <a:r>
              <a:rPr lang="es-MX" sz="3400" b="1" dirty="0">
                <a:solidFill>
                  <a:schemeClr val="accent3">
                    <a:lumMod val="50000"/>
                  </a:schemeClr>
                </a:solidFill>
              </a:rPr>
              <a:t>López T., M. (1995).</a:t>
            </a:r>
            <a:r>
              <a:rPr lang="es-MX" sz="3400" dirty="0">
                <a:solidFill>
                  <a:schemeClr val="accent3">
                    <a:lumMod val="50000"/>
                  </a:schemeClr>
                </a:solidFill>
              </a:rPr>
              <a:t> </a:t>
            </a:r>
            <a:r>
              <a:rPr lang="es-MX" sz="3400" dirty="0" err="1">
                <a:solidFill>
                  <a:schemeClr val="accent3">
                    <a:lumMod val="50000"/>
                  </a:schemeClr>
                </a:solidFill>
              </a:rPr>
              <a:t>Fitomejoramiento</a:t>
            </a:r>
            <a:r>
              <a:rPr lang="es-MX" sz="3400" dirty="0">
                <a:solidFill>
                  <a:schemeClr val="accent3">
                    <a:lumMod val="50000"/>
                  </a:schemeClr>
                </a:solidFill>
              </a:rPr>
              <a:t>. TRILLAS, México.  QK711.2 L67</a:t>
            </a:r>
          </a:p>
          <a:p>
            <a:r>
              <a:rPr lang="es-MX" sz="3400" b="1" dirty="0">
                <a:solidFill>
                  <a:schemeClr val="accent3">
                    <a:lumMod val="50000"/>
                  </a:schemeClr>
                </a:solidFill>
              </a:rPr>
              <a:t>Brown, J.; </a:t>
            </a:r>
            <a:r>
              <a:rPr lang="es-MX" sz="3400" b="1" dirty="0" err="1">
                <a:solidFill>
                  <a:schemeClr val="accent3">
                    <a:lumMod val="50000"/>
                  </a:schemeClr>
                </a:solidFill>
              </a:rPr>
              <a:t>Caligari</a:t>
            </a:r>
            <a:r>
              <a:rPr lang="es-MX" sz="3400" b="1" dirty="0">
                <a:solidFill>
                  <a:schemeClr val="accent3">
                    <a:lumMod val="50000"/>
                  </a:schemeClr>
                </a:solidFill>
              </a:rPr>
              <a:t>, P. D. S. (2008). </a:t>
            </a:r>
            <a:r>
              <a:rPr lang="en-US" sz="3400" dirty="0">
                <a:solidFill>
                  <a:schemeClr val="accent3">
                    <a:lumMod val="50000"/>
                  </a:schemeClr>
                </a:solidFill>
              </a:rPr>
              <a:t>An introduction to plant breeding. Blackwell Publishing. United Kingdom.	SB123.B.699 </a:t>
            </a:r>
            <a:endParaRPr lang="es-MX" sz="3400" dirty="0">
              <a:solidFill>
                <a:schemeClr val="accent3">
                  <a:lumMod val="50000"/>
                </a:schemeClr>
              </a:solidFill>
            </a:endParaRPr>
          </a:p>
          <a:p>
            <a:r>
              <a:rPr lang="en-US" sz="3400" b="1" dirty="0">
                <a:solidFill>
                  <a:schemeClr val="accent3">
                    <a:lumMod val="50000"/>
                  </a:schemeClr>
                </a:solidFill>
              </a:rPr>
              <a:t>Simmonds, N. W.; Smartt, J. (1999). </a:t>
            </a:r>
            <a:r>
              <a:rPr lang="en-US" sz="3400" dirty="0">
                <a:solidFill>
                  <a:schemeClr val="accent3">
                    <a:lumMod val="50000"/>
                  </a:schemeClr>
                </a:solidFill>
              </a:rPr>
              <a:t>Principles of crop improvement. Blackwell Science. United Kingdom.	</a:t>
            </a:r>
            <a:r>
              <a:rPr lang="en-US" sz="3400" dirty="0" smtClean="0">
                <a:solidFill>
                  <a:schemeClr val="accent3">
                    <a:lumMod val="50000"/>
                  </a:schemeClr>
                </a:solidFill>
              </a:rPr>
              <a:t>SB123/S54</a:t>
            </a:r>
            <a:endParaRPr lang="en-US" sz="3400" b="1" dirty="0" smtClean="0">
              <a:solidFill>
                <a:schemeClr val="accent3">
                  <a:lumMod val="50000"/>
                </a:schemeClr>
              </a:solidFill>
            </a:endParaRPr>
          </a:p>
          <a:p>
            <a:r>
              <a:rPr lang="en-US" sz="3400" b="1" dirty="0" smtClean="0">
                <a:solidFill>
                  <a:schemeClr val="accent3">
                    <a:lumMod val="50000"/>
                  </a:schemeClr>
                </a:solidFill>
              </a:rPr>
              <a:t>A.K</a:t>
            </a:r>
            <a:r>
              <a:rPr lang="en-US" sz="3400" b="1" dirty="0">
                <a:solidFill>
                  <a:schemeClr val="accent3">
                    <a:lumMod val="50000"/>
                  </a:schemeClr>
                </a:solidFill>
              </a:rPr>
              <a:t>. Chhabra and </a:t>
            </a:r>
            <a:r>
              <a:rPr lang="en-US" sz="3400" b="1" dirty="0" err="1">
                <a:solidFill>
                  <a:schemeClr val="accent3">
                    <a:lumMod val="50000"/>
                  </a:schemeClr>
                </a:solidFill>
              </a:rPr>
              <a:t>Ravika</a:t>
            </a:r>
            <a:r>
              <a:rPr lang="en-US" sz="3400" b="1" dirty="0">
                <a:solidFill>
                  <a:schemeClr val="accent3">
                    <a:lumMod val="50000"/>
                  </a:schemeClr>
                </a:solidFill>
              </a:rPr>
              <a:t>.</a:t>
            </a:r>
            <a:r>
              <a:rPr lang="en-US" sz="3400" dirty="0">
                <a:solidFill>
                  <a:schemeClr val="accent3">
                    <a:lumMod val="50000"/>
                  </a:schemeClr>
                </a:solidFill>
              </a:rPr>
              <a:t> Concept of plant </a:t>
            </a:r>
            <a:r>
              <a:rPr lang="en-US" sz="3400" dirty="0" err="1">
                <a:solidFill>
                  <a:schemeClr val="accent3">
                    <a:lumMod val="50000"/>
                  </a:schemeClr>
                </a:solidFill>
              </a:rPr>
              <a:t>ideotype</a:t>
            </a:r>
            <a:r>
              <a:rPr lang="en-US" sz="3400" dirty="0">
                <a:solidFill>
                  <a:schemeClr val="accent3">
                    <a:lumMod val="50000"/>
                  </a:schemeClr>
                </a:solidFill>
              </a:rPr>
              <a:t>.</a:t>
            </a:r>
            <a:r>
              <a:rPr lang="en-US" sz="3400" dirty="0"/>
              <a:t> </a:t>
            </a:r>
            <a:r>
              <a:rPr lang="en-US" sz="3400" dirty="0">
                <a:hlinkClick r:id="rId2"/>
              </a:rPr>
              <a:t>http://www.authorstream.com/Presentation/chhabra61-437327-ideotype-concept</a:t>
            </a:r>
            <a:r>
              <a:rPr lang="en-US" sz="3400" dirty="0" smtClean="0">
                <a:hlinkClick r:id="rId2"/>
              </a:rPr>
              <a:t>/</a:t>
            </a:r>
            <a:endParaRPr lang="en-US" sz="3400" dirty="0" smtClean="0"/>
          </a:p>
          <a:p>
            <a:endParaRPr lang="en-US" dirty="0"/>
          </a:p>
          <a:p>
            <a:endParaRPr lang="en-US" dirty="0"/>
          </a:p>
          <a:p>
            <a:endParaRPr lang="es-MX" dirty="0"/>
          </a:p>
        </p:txBody>
      </p:sp>
    </p:spTree>
    <p:extLst>
      <p:ext uri="{BB962C8B-B14F-4D97-AF65-F5344CB8AC3E}">
        <p14:creationId xmlns:p14="http://schemas.microsoft.com/office/powerpoint/2010/main" val="3470616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chemeClr val="accent3">
                    <a:lumMod val="50000"/>
                  </a:schemeClr>
                </a:solidFill>
              </a:rPr>
              <a:t>NOTAS ACLARATORIAS:</a:t>
            </a:r>
            <a:endParaRPr lang="es-MX" sz="3600" b="1" dirty="0">
              <a:solidFill>
                <a:schemeClr val="accent3">
                  <a:lumMod val="50000"/>
                </a:schemeClr>
              </a:solidFill>
            </a:endParaRPr>
          </a:p>
        </p:txBody>
      </p:sp>
      <p:sp>
        <p:nvSpPr>
          <p:cNvPr id="3" name="2 Marcador de contenido"/>
          <p:cNvSpPr>
            <a:spLocks noGrp="1"/>
          </p:cNvSpPr>
          <p:nvPr>
            <p:ph idx="1"/>
          </p:nvPr>
        </p:nvSpPr>
        <p:spPr>
          <a:xfrm>
            <a:off x="457200" y="1600203"/>
            <a:ext cx="8229600" cy="3845022"/>
          </a:xfrm>
        </p:spPr>
        <p:style>
          <a:lnRef idx="1">
            <a:schemeClr val="accent3"/>
          </a:lnRef>
          <a:fillRef idx="2">
            <a:schemeClr val="accent3"/>
          </a:fillRef>
          <a:effectRef idx="1">
            <a:schemeClr val="accent3"/>
          </a:effectRef>
          <a:fontRef idx="minor">
            <a:schemeClr val="dk1"/>
          </a:fontRef>
        </p:style>
        <p:txBody>
          <a:bodyPr/>
          <a:lstStyle/>
          <a:p>
            <a:pPr lvl="0" algn="just">
              <a:lnSpc>
                <a:spcPct val="90000"/>
              </a:lnSpc>
              <a:spcBef>
                <a:spcPts val="1000"/>
              </a:spcBef>
              <a:buFont typeface="Wingdings" panose="05000000000000000000" pitchFamily="2" charset="2"/>
              <a:buChar char="q"/>
            </a:pPr>
            <a:r>
              <a:rPr lang="es-MX" sz="2800" dirty="0">
                <a:solidFill>
                  <a:srgbClr val="70AD47">
                    <a:lumMod val="50000"/>
                  </a:srgbClr>
                </a:solidFill>
              </a:rPr>
              <a:t>Aunque se maneja mucho texto lo cual es necesario para aclarar en el momento de la exposición (dado que se refiere a la clasificación, conceptos, etc</a:t>
            </a:r>
            <a:r>
              <a:rPr lang="es-MX" sz="2800" dirty="0" smtClean="0">
                <a:solidFill>
                  <a:srgbClr val="70AD47">
                    <a:lumMod val="50000"/>
                  </a:srgbClr>
                </a:solidFill>
              </a:rPr>
              <a:t>.), </a:t>
            </a:r>
            <a:r>
              <a:rPr lang="es-MX" sz="2800" dirty="0">
                <a:solidFill>
                  <a:srgbClr val="70AD47">
                    <a:lumMod val="50000"/>
                  </a:srgbClr>
                </a:solidFill>
              </a:rPr>
              <a:t>se complementa con </a:t>
            </a:r>
            <a:r>
              <a:rPr lang="es-MX" sz="2800" dirty="0" smtClean="0">
                <a:solidFill>
                  <a:srgbClr val="70AD47">
                    <a:lumMod val="50000"/>
                  </a:srgbClr>
                </a:solidFill>
              </a:rPr>
              <a:t>imágenes y cuadros.</a:t>
            </a:r>
            <a:endParaRPr lang="es-MX" sz="2800" dirty="0">
              <a:solidFill>
                <a:srgbClr val="70AD47">
                  <a:lumMod val="50000"/>
                </a:srgbClr>
              </a:solidFill>
            </a:endParaRPr>
          </a:p>
          <a:p>
            <a:pPr lvl="0" algn="just">
              <a:lnSpc>
                <a:spcPct val="90000"/>
              </a:lnSpc>
              <a:spcBef>
                <a:spcPts val="1000"/>
              </a:spcBef>
              <a:buFont typeface="Wingdings" panose="05000000000000000000" pitchFamily="2" charset="2"/>
              <a:buChar char="q"/>
            </a:pPr>
            <a:r>
              <a:rPr lang="es-MX" sz="2800" dirty="0">
                <a:solidFill>
                  <a:srgbClr val="70AD47">
                    <a:lumMod val="50000"/>
                  </a:srgbClr>
                </a:solidFill>
              </a:rPr>
              <a:t>La mayoría de imágenes e información son de dominio público, en algunos casos se dan los créditos</a:t>
            </a:r>
          </a:p>
          <a:p>
            <a:pPr lvl="0" algn="just">
              <a:lnSpc>
                <a:spcPct val="90000"/>
              </a:lnSpc>
              <a:spcBef>
                <a:spcPts val="1000"/>
              </a:spcBef>
              <a:buFont typeface="Wingdings" panose="05000000000000000000" pitchFamily="2" charset="2"/>
              <a:buChar char="q"/>
            </a:pPr>
            <a:r>
              <a:rPr lang="es-MX" sz="2800" dirty="0">
                <a:solidFill>
                  <a:srgbClr val="70AD47">
                    <a:lumMod val="50000"/>
                  </a:srgbClr>
                </a:solidFill>
              </a:rPr>
              <a:t>Este material es exclusivo para el uso en docencia, sin ningún otro propósito.</a:t>
            </a:r>
          </a:p>
          <a:p>
            <a:pPr>
              <a:buFont typeface="Wingdings" panose="05000000000000000000" pitchFamily="2" charset="2"/>
              <a:buChar char="q"/>
            </a:pPr>
            <a:endParaRPr lang="es-MX" dirty="0"/>
          </a:p>
        </p:txBody>
      </p:sp>
    </p:spTree>
    <p:extLst>
      <p:ext uri="{BB962C8B-B14F-4D97-AF65-F5344CB8AC3E}">
        <p14:creationId xmlns:p14="http://schemas.microsoft.com/office/powerpoint/2010/main" val="5001207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200" b="1" dirty="0">
                <a:solidFill>
                  <a:srgbClr val="70AD47">
                    <a:lumMod val="50000"/>
                  </a:srgbClr>
                </a:solidFill>
                <a:effectLst>
                  <a:outerShdw blurRad="38100" dist="38100" dir="2700000" algn="tl">
                    <a:srgbClr val="000000">
                      <a:alpha val="43137"/>
                    </a:srgbClr>
                  </a:outerShdw>
                </a:effectLst>
                <a:latin typeface="Calibri Light" panose="020F0302020204030204"/>
              </a:rPr>
              <a:t>OBJETIVO DE LA UNIDAD DE APRENDIZAJE</a:t>
            </a:r>
            <a:endParaRPr lang="es-MX" dirty="0"/>
          </a:p>
        </p:txBody>
      </p:sp>
      <p:sp>
        <p:nvSpPr>
          <p:cNvPr id="3" name="2 Marcador de contenido"/>
          <p:cNvSpPr>
            <a:spLocks noGrp="1"/>
          </p:cNvSpPr>
          <p:nvPr>
            <p:ph idx="1"/>
          </p:nvPr>
        </p:nvSpPr>
        <p:spPr>
          <a:xfrm>
            <a:off x="469669" y="1628800"/>
            <a:ext cx="8229600" cy="4525963"/>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buNone/>
            </a:pPr>
            <a:r>
              <a:rPr lang="es-MX" sz="3600" dirty="0">
                <a:solidFill>
                  <a:schemeClr val="accent3">
                    <a:lumMod val="50000"/>
                  </a:schemeClr>
                </a:solidFill>
              </a:rPr>
              <a:t>Reconocer y relacionar los conceptos básicos de genética vegetal, fisiología de las plantas y agroecología que permitan el planteamiento e integración de los métodos de mejoramiento en </a:t>
            </a:r>
            <a:r>
              <a:rPr lang="es-MX" sz="3600" dirty="0" smtClean="0">
                <a:solidFill>
                  <a:schemeClr val="accent3">
                    <a:lumMod val="50000"/>
                  </a:schemeClr>
                </a:solidFill>
              </a:rPr>
              <a:t>plantas.</a:t>
            </a:r>
            <a:endParaRPr lang="es-MX" sz="3600" dirty="0">
              <a:solidFill>
                <a:schemeClr val="accent3">
                  <a:lumMod val="5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4511142"/>
            <a:ext cx="2828925" cy="16192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7749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solidFill>
                  <a:schemeClr val="accent3">
                    <a:lumMod val="50000"/>
                  </a:schemeClr>
                </a:solidFill>
                <a:effectLst>
                  <a:outerShdw blurRad="38100" dist="38100" dir="2700000" algn="tl">
                    <a:srgbClr val="000000">
                      <a:alpha val="43137"/>
                    </a:srgbClr>
                  </a:outerShdw>
                </a:effectLst>
              </a:rPr>
              <a:t>CONTENIDO DE LA PRESENTACION</a:t>
            </a:r>
            <a:endParaRPr lang="es-MX" sz="3200" b="1" dirty="0">
              <a:solidFill>
                <a:schemeClr val="accent3">
                  <a:lumMod val="50000"/>
                </a:schemeClr>
              </a:solidFill>
              <a:effectLst>
                <a:outerShdw blurRad="38100" dist="38100" dir="2700000" algn="tl">
                  <a:srgbClr val="000000">
                    <a:alpha val="43137"/>
                  </a:srgbClr>
                </a:outerShdw>
              </a:effectLst>
            </a:endParaRPr>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91680" y="1556792"/>
            <a:ext cx="5976665"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02679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solidFill>
                  <a:schemeClr val="accent3">
                    <a:lumMod val="50000"/>
                  </a:schemeClr>
                </a:solidFill>
                <a:effectLst>
                  <a:outerShdw blurRad="38100" dist="38100" dir="2700000" algn="tl">
                    <a:srgbClr val="000000">
                      <a:alpha val="43137"/>
                    </a:srgbClr>
                  </a:outerShdw>
                </a:effectLst>
              </a:rPr>
              <a:t>INTRODUCCION</a:t>
            </a:r>
            <a:endParaRPr lang="es-MX" sz="3200" b="1" dirty="0">
              <a:solidFill>
                <a:schemeClr val="accent3">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85000" lnSpcReduction="10000"/>
          </a:bodyPr>
          <a:lstStyle/>
          <a:p>
            <a:pPr algn="just">
              <a:buFont typeface="Wingdings" panose="05000000000000000000" pitchFamily="2" charset="2"/>
              <a:buChar char="q"/>
            </a:pPr>
            <a:r>
              <a:rPr lang="es-ES_tradnl" dirty="0" smtClean="0">
                <a:solidFill>
                  <a:schemeClr val="accent3">
                    <a:lumMod val="50000"/>
                  </a:schemeClr>
                </a:solidFill>
              </a:rPr>
              <a:t>La generación de nuevas variedades de plantas </a:t>
            </a:r>
            <a:r>
              <a:rPr lang="es-ES_tradnl" b="1" dirty="0" smtClean="0">
                <a:solidFill>
                  <a:schemeClr val="accent3">
                    <a:lumMod val="50000"/>
                  </a:schemeClr>
                </a:solidFill>
              </a:rPr>
              <a:t>es un proceso dinámico </a:t>
            </a:r>
            <a:r>
              <a:rPr lang="es-ES_tradnl" dirty="0" smtClean="0">
                <a:solidFill>
                  <a:schemeClr val="accent3">
                    <a:lumMod val="50000"/>
                  </a:schemeClr>
                </a:solidFill>
              </a:rPr>
              <a:t>en los programas de mejoramiento genético que responde a las necesidades diversas de la sociedad en un contexto de una población creciente, de nuevos retos climáticos, de la competencia de empresas por el mercado, etc.</a:t>
            </a:r>
          </a:p>
          <a:p>
            <a:pPr algn="just">
              <a:buFont typeface="Wingdings" panose="05000000000000000000" pitchFamily="2" charset="2"/>
              <a:buChar char="q"/>
            </a:pPr>
            <a:r>
              <a:rPr lang="es-ES_tradnl" dirty="0" smtClean="0">
                <a:solidFill>
                  <a:schemeClr val="accent3">
                    <a:lumMod val="50000"/>
                  </a:schemeClr>
                </a:solidFill>
              </a:rPr>
              <a:t>En este proceso se deben tener bien claros </a:t>
            </a:r>
            <a:r>
              <a:rPr lang="es-ES_tradnl" b="1" u="sng" dirty="0" smtClean="0">
                <a:solidFill>
                  <a:schemeClr val="accent3">
                    <a:lumMod val="50000"/>
                  </a:schemeClr>
                </a:solidFill>
              </a:rPr>
              <a:t>los objetivos </a:t>
            </a:r>
            <a:r>
              <a:rPr lang="es-ES_tradnl" dirty="0" smtClean="0">
                <a:solidFill>
                  <a:schemeClr val="accent3">
                    <a:lumMod val="50000"/>
                  </a:schemeClr>
                </a:solidFill>
              </a:rPr>
              <a:t>que cubran estas expectativas en el corto, mediano y largo plazo por el tiempo requerido, los recursos con los que se cuenta y la inversión requerida para alcanzarlos</a:t>
            </a:r>
            <a:endParaRPr lang="es-MX" dirty="0">
              <a:solidFill>
                <a:schemeClr val="accent3">
                  <a:lumMod val="50000"/>
                </a:schemeClr>
              </a:solidFill>
            </a:endParaRPr>
          </a:p>
        </p:txBody>
      </p:sp>
    </p:spTree>
    <p:extLst>
      <p:ext uri="{BB962C8B-B14F-4D97-AF65-F5344CB8AC3E}">
        <p14:creationId xmlns:p14="http://schemas.microsoft.com/office/powerpoint/2010/main" val="3062465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2800" b="1" dirty="0" smtClean="0">
                <a:solidFill>
                  <a:schemeClr val="accent3">
                    <a:lumMod val="75000"/>
                  </a:schemeClr>
                </a:solidFill>
                <a:effectLst>
                  <a:outerShdw blurRad="38100" dist="38100" dir="2700000" algn="tl">
                    <a:srgbClr val="000000">
                      <a:alpha val="43137"/>
                    </a:srgbClr>
                  </a:outerShdw>
                </a:effectLst>
              </a:rPr>
              <a:t>PROCESO DE MEJORAMIENTO GENETICO VEGETAL</a:t>
            </a:r>
            <a:endParaRPr lang="es-MX" sz="2800" b="1" dirty="0">
              <a:solidFill>
                <a:schemeClr val="accent3">
                  <a:lumMod val="75000"/>
                </a:schemeClr>
              </a:solidFill>
              <a:effectLst>
                <a:outerShdw blurRad="38100" dist="38100" dir="2700000" algn="tl">
                  <a:srgbClr val="000000">
                    <a:alpha val="43137"/>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88417758"/>
              </p:ext>
            </p:extLst>
          </p:nvPr>
        </p:nvGraphicFramePr>
        <p:xfrm>
          <a:off x="1115616" y="1809705"/>
          <a:ext cx="7416824" cy="32754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3275856" y="2036081"/>
            <a:ext cx="3024336" cy="369332"/>
          </a:xfrm>
          <a:prstGeom prst="rect">
            <a:avLst/>
          </a:prstGeom>
          <a:solidFill>
            <a:schemeClr val="accent3">
              <a:lumMod val="75000"/>
            </a:schemeClr>
          </a:solidFill>
          <a:ln w="190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pPr algn="ctr"/>
            <a:r>
              <a:rPr lang="es-ES_tradnl" dirty="0" smtClean="0">
                <a:ln>
                  <a:solidFill>
                    <a:schemeClr val="bg2"/>
                  </a:solidFill>
                </a:ln>
                <a:solidFill>
                  <a:schemeClr val="bg1"/>
                </a:solidFill>
              </a:rPr>
              <a:t>AMBIENTE DE PRODUCCION</a:t>
            </a:r>
            <a:endParaRPr lang="es-MX" dirty="0">
              <a:ln>
                <a:solidFill>
                  <a:schemeClr val="bg2"/>
                </a:solidFill>
              </a:ln>
              <a:solidFill>
                <a:schemeClr val="bg1"/>
              </a:solidFill>
            </a:endParaRPr>
          </a:p>
        </p:txBody>
      </p:sp>
      <p:sp>
        <p:nvSpPr>
          <p:cNvPr id="7" name="6 CuadroTexto"/>
          <p:cNvSpPr txBox="1"/>
          <p:nvPr/>
        </p:nvSpPr>
        <p:spPr>
          <a:xfrm>
            <a:off x="1307703" y="2511270"/>
            <a:ext cx="1512168" cy="400110"/>
          </a:xfrm>
          <a:prstGeom prst="rect">
            <a:avLst/>
          </a:prstGeom>
          <a:noFill/>
        </p:spPr>
        <p:txBody>
          <a:bodyPr wrap="square" rtlCol="0">
            <a:spAutoFit/>
          </a:bodyPr>
          <a:lstStyle/>
          <a:p>
            <a:r>
              <a:rPr lang="es-ES_tradnl" sz="1000" b="1" dirty="0" smtClean="0">
                <a:solidFill>
                  <a:schemeClr val="accent3">
                    <a:lumMod val="50000"/>
                  </a:schemeClr>
                </a:solidFill>
              </a:rPr>
              <a:t>ACCESO A LOS RECURSOS GENETICOS</a:t>
            </a:r>
            <a:endParaRPr lang="es-MX" sz="1000" b="1" dirty="0">
              <a:solidFill>
                <a:schemeClr val="accent3">
                  <a:lumMod val="50000"/>
                </a:schemeClr>
              </a:solidFill>
            </a:endParaRPr>
          </a:p>
        </p:txBody>
      </p:sp>
      <p:sp>
        <p:nvSpPr>
          <p:cNvPr id="9" name="8 CuadroTexto"/>
          <p:cNvSpPr txBox="1"/>
          <p:nvPr/>
        </p:nvSpPr>
        <p:spPr>
          <a:xfrm>
            <a:off x="4463987" y="3617258"/>
            <a:ext cx="756085" cy="246221"/>
          </a:xfrm>
          <a:prstGeom prst="rect">
            <a:avLst/>
          </a:prstGeom>
          <a:noFill/>
        </p:spPr>
        <p:txBody>
          <a:bodyPr wrap="square" rtlCol="0">
            <a:spAutoFit/>
          </a:bodyPr>
          <a:lstStyle/>
          <a:p>
            <a:r>
              <a:rPr lang="es-ES_tradnl" sz="1000" b="1" dirty="0" smtClean="0"/>
              <a:t>REGISTRO</a:t>
            </a:r>
            <a:endParaRPr lang="es-MX" sz="1000" b="1" dirty="0"/>
          </a:p>
        </p:txBody>
      </p:sp>
      <p:sp>
        <p:nvSpPr>
          <p:cNvPr id="10" name="9 CuadroTexto"/>
          <p:cNvSpPr txBox="1"/>
          <p:nvPr/>
        </p:nvSpPr>
        <p:spPr>
          <a:xfrm>
            <a:off x="6061054" y="2533544"/>
            <a:ext cx="1080120" cy="400110"/>
          </a:xfrm>
          <a:prstGeom prst="rect">
            <a:avLst/>
          </a:prstGeom>
          <a:noFill/>
        </p:spPr>
        <p:txBody>
          <a:bodyPr wrap="square" rtlCol="0">
            <a:spAutoFit/>
          </a:bodyPr>
          <a:lstStyle/>
          <a:p>
            <a:r>
              <a:rPr lang="es-ES_tradnl" sz="1000" b="1" dirty="0" smtClean="0"/>
              <a:t>PROCESO DE CERTIFICACION</a:t>
            </a:r>
            <a:endParaRPr lang="es-MX" sz="1000" b="1" dirty="0"/>
          </a:p>
        </p:txBody>
      </p:sp>
      <p:sp>
        <p:nvSpPr>
          <p:cNvPr id="3" name="2 CuadroTexto"/>
          <p:cNvSpPr txBox="1"/>
          <p:nvPr/>
        </p:nvSpPr>
        <p:spPr>
          <a:xfrm>
            <a:off x="1826462" y="4026603"/>
            <a:ext cx="1728192" cy="400110"/>
          </a:xfrm>
          <a:prstGeom prst="rect">
            <a:avLst/>
          </a:prstGeom>
          <a:solidFill>
            <a:schemeClr val="accent6">
              <a:lumMod val="60000"/>
              <a:lumOff val="40000"/>
            </a:schemeClr>
          </a:solidFill>
        </p:spPr>
        <p:txBody>
          <a:bodyPr wrap="square" rtlCol="0">
            <a:spAutoFit/>
          </a:bodyPr>
          <a:lstStyle/>
          <a:p>
            <a:r>
              <a:rPr lang="es-ES_tradnl" sz="1000" b="1" dirty="0" smtClean="0"/>
              <a:t>PLANEACIÓN: OBJETIVOS DEL MEJORAMIENTO</a:t>
            </a:r>
            <a:endParaRPr lang="es-MX" sz="1000" b="1" dirty="0"/>
          </a:p>
        </p:txBody>
      </p:sp>
      <p:sp>
        <p:nvSpPr>
          <p:cNvPr id="6" name="5 Flecha arriba"/>
          <p:cNvSpPr/>
          <p:nvPr/>
        </p:nvSpPr>
        <p:spPr>
          <a:xfrm>
            <a:off x="2559927" y="3640151"/>
            <a:ext cx="261262" cy="288032"/>
          </a:xfrm>
          <a:prstGeom prst="up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redondeado"/>
          <p:cNvSpPr/>
          <p:nvPr/>
        </p:nvSpPr>
        <p:spPr>
          <a:xfrm>
            <a:off x="4463987" y="4426713"/>
            <a:ext cx="1014151" cy="494087"/>
          </a:xfrm>
          <a:prstGeom prst="roundRect">
            <a:avLst>
              <a:gd name="adj" fmla="val 10000"/>
            </a:avLst>
          </a:prstGeom>
          <a:ln>
            <a:solidFill>
              <a:schemeClr val="accent3">
                <a:lumMod val="50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7 CuadroTexto"/>
          <p:cNvSpPr txBox="1"/>
          <p:nvPr/>
        </p:nvSpPr>
        <p:spPr>
          <a:xfrm>
            <a:off x="4463987" y="4672501"/>
            <a:ext cx="1014151" cy="246221"/>
          </a:xfrm>
          <a:prstGeom prst="rect">
            <a:avLst/>
          </a:prstGeom>
          <a:noFill/>
        </p:spPr>
        <p:txBody>
          <a:bodyPr wrap="square" rtlCol="0">
            <a:spAutoFit/>
          </a:bodyPr>
          <a:lstStyle/>
          <a:p>
            <a:r>
              <a:rPr lang="es-ES_tradnl" sz="1000" b="1" dirty="0" smtClean="0">
                <a:solidFill>
                  <a:schemeClr val="accent3">
                    <a:lumMod val="50000"/>
                  </a:schemeClr>
                </a:solidFill>
              </a:rPr>
              <a:t>CONSUMIDOR</a:t>
            </a:r>
            <a:endParaRPr lang="es-MX" sz="1000" b="1" dirty="0">
              <a:solidFill>
                <a:schemeClr val="accent3">
                  <a:lumMod val="50000"/>
                </a:schemeClr>
              </a:solidFill>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8204467">
            <a:off x="5602399" y="4412578"/>
            <a:ext cx="550834" cy="519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11 CuadroTexto"/>
          <p:cNvSpPr txBox="1"/>
          <p:nvPr/>
        </p:nvSpPr>
        <p:spPr>
          <a:xfrm>
            <a:off x="2879812" y="2687433"/>
            <a:ext cx="792088" cy="253916"/>
          </a:xfrm>
          <a:prstGeom prst="rect">
            <a:avLst/>
          </a:prstGeom>
          <a:noFill/>
        </p:spPr>
        <p:txBody>
          <a:bodyPr wrap="square" rtlCol="0">
            <a:spAutoFit/>
          </a:bodyPr>
          <a:lstStyle/>
          <a:p>
            <a:r>
              <a:rPr lang="es-ES_tradnl" sz="1050" b="1" dirty="0" smtClean="0"/>
              <a:t>METODOS</a:t>
            </a:r>
            <a:endParaRPr lang="es-MX" sz="1050" b="1" dirty="0"/>
          </a:p>
        </p:txBody>
      </p:sp>
      <p:sp>
        <p:nvSpPr>
          <p:cNvPr id="13" name="12 CuadroTexto"/>
          <p:cNvSpPr txBox="1"/>
          <p:nvPr/>
        </p:nvSpPr>
        <p:spPr>
          <a:xfrm>
            <a:off x="1466422" y="3386235"/>
            <a:ext cx="720079" cy="253916"/>
          </a:xfrm>
          <a:prstGeom prst="rect">
            <a:avLst/>
          </a:prstGeom>
          <a:noFill/>
        </p:spPr>
        <p:txBody>
          <a:bodyPr wrap="square" rtlCol="0">
            <a:spAutoFit/>
          </a:bodyPr>
          <a:lstStyle/>
          <a:p>
            <a:r>
              <a:rPr lang="es-ES_tradnl" sz="1000" dirty="0" smtClean="0"/>
              <a:t>COLECTA</a:t>
            </a:r>
            <a:endParaRPr lang="es-MX" sz="1000" dirty="0"/>
          </a:p>
        </p:txBody>
      </p:sp>
      <p:sp>
        <p:nvSpPr>
          <p:cNvPr id="14" name="13 CuadroTexto"/>
          <p:cNvSpPr txBox="1"/>
          <p:nvPr/>
        </p:nvSpPr>
        <p:spPr>
          <a:xfrm>
            <a:off x="1321372" y="3537945"/>
            <a:ext cx="1080120" cy="246221"/>
          </a:xfrm>
          <a:prstGeom prst="rect">
            <a:avLst/>
          </a:prstGeom>
          <a:noFill/>
        </p:spPr>
        <p:txBody>
          <a:bodyPr wrap="square" rtlCol="0">
            <a:spAutoFit/>
          </a:bodyPr>
          <a:lstStyle/>
          <a:p>
            <a:r>
              <a:rPr lang="es-ES_tradnl" sz="1000" dirty="0" smtClean="0"/>
              <a:t>CONSERVACION</a:t>
            </a:r>
            <a:endParaRPr lang="es-MX" sz="1000" dirty="0"/>
          </a:p>
        </p:txBody>
      </p:sp>
      <p:sp>
        <p:nvSpPr>
          <p:cNvPr id="15" name="14 CuadroTexto"/>
          <p:cNvSpPr txBox="1"/>
          <p:nvPr/>
        </p:nvSpPr>
        <p:spPr>
          <a:xfrm>
            <a:off x="4463987" y="3386235"/>
            <a:ext cx="900101" cy="246221"/>
          </a:xfrm>
          <a:prstGeom prst="rect">
            <a:avLst/>
          </a:prstGeom>
          <a:noFill/>
        </p:spPr>
        <p:txBody>
          <a:bodyPr wrap="square" rtlCol="0">
            <a:spAutoFit/>
          </a:bodyPr>
          <a:lstStyle/>
          <a:p>
            <a:r>
              <a:rPr lang="es-ES_tradnl" sz="1000" b="1" dirty="0" smtClean="0"/>
              <a:t>EVALUACION</a:t>
            </a:r>
            <a:endParaRPr lang="es-MX" sz="1000" b="1" dirty="0"/>
          </a:p>
        </p:txBody>
      </p:sp>
      <p:sp>
        <p:nvSpPr>
          <p:cNvPr id="16" name="15 CuadroTexto"/>
          <p:cNvSpPr txBox="1"/>
          <p:nvPr/>
        </p:nvSpPr>
        <p:spPr>
          <a:xfrm>
            <a:off x="4513158" y="2665159"/>
            <a:ext cx="1413828" cy="246221"/>
          </a:xfrm>
          <a:prstGeom prst="rect">
            <a:avLst/>
          </a:prstGeom>
          <a:noFill/>
        </p:spPr>
        <p:txBody>
          <a:bodyPr wrap="square" rtlCol="0">
            <a:spAutoFit/>
          </a:bodyPr>
          <a:lstStyle/>
          <a:p>
            <a:r>
              <a:rPr lang="es-ES_tradnl" sz="1000" b="1" dirty="0" smtClean="0"/>
              <a:t>PROTECCION VARIETAL</a:t>
            </a:r>
            <a:endParaRPr lang="es-MX" sz="1000" b="1" dirty="0"/>
          </a:p>
        </p:txBody>
      </p:sp>
      <p:sp>
        <p:nvSpPr>
          <p:cNvPr id="17" name="16 CuadroTexto"/>
          <p:cNvSpPr txBox="1"/>
          <p:nvPr/>
        </p:nvSpPr>
        <p:spPr>
          <a:xfrm>
            <a:off x="2951820" y="3373043"/>
            <a:ext cx="1044116" cy="246221"/>
          </a:xfrm>
          <a:prstGeom prst="rect">
            <a:avLst/>
          </a:prstGeom>
          <a:noFill/>
        </p:spPr>
        <p:txBody>
          <a:bodyPr wrap="square" rtlCol="0">
            <a:spAutoFit/>
          </a:bodyPr>
          <a:lstStyle/>
          <a:p>
            <a:r>
              <a:rPr lang="es-ES_tradnl" sz="1000" dirty="0" smtClean="0"/>
              <a:t>CONVENCIONAL</a:t>
            </a:r>
            <a:endParaRPr lang="es-MX" sz="1000" dirty="0"/>
          </a:p>
        </p:txBody>
      </p:sp>
      <p:sp>
        <p:nvSpPr>
          <p:cNvPr id="18" name="17 CuadroTexto"/>
          <p:cNvSpPr txBox="1"/>
          <p:nvPr/>
        </p:nvSpPr>
        <p:spPr>
          <a:xfrm>
            <a:off x="2977482" y="3528073"/>
            <a:ext cx="1090462" cy="400110"/>
          </a:xfrm>
          <a:prstGeom prst="rect">
            <a:avLst/>
          </a:prstGeom>
          <a:noFill/>
        </p:spPr>
        <p:txBody>
          <a:bodyPr wrap="square" rtlCol="0">
            <a:spAutoFit/>
          </a:bodyPr>
          <a:lstStyle/>
          <a:p>
            <a:r>
              <a:rPr lang="es-ES_tradnl" sz="1000" dirty="0" smtClean="0"/>
              <a:t>NO - CONVENCIONAL</a:t>
            </a:r>
            <a:endParaRPr lang="es-MX" sz="1000" dirty="0"/>
          </a:p>
        </p:txBody>
      </p:sp>
      <p:sp>
        <p:nvSpPr>
          <p:cNvPr id="19" name="18 CuadroTexto"/>
          <p:cNvSpPr txBox="1"/>
          <p:nvPr/>
        </p:nvSpPr>
        <p:spPr>
          <a:xfrm>
            <a:off x="5926986" y="3386235"/>
            <a:ext cx="733246" cy="338554"/>
          </a:xfrm>
          <a:prstGeom prst="rect">
            <a:avLst/>
          </a:prstGeom>
          <a:noFill/>
        </p:spPr>
        <p:txBody>
          <a:bodyPr wrap="square" rtlCol="0">
            <a:spAutoFit/>
          </a:bodyPr>
          <a:lstStyle/>
          <a:p>
            <a:r>
              <a:rPr lang="es-ES_tradnl" sz="1600" dirty="0">
                <a:solidFill>
                  <a:schemeClr val="accent3">
                    <a:lumMod val="50000"/>
                  </a:schemeClr>
                </a:solidFill>
              </a:rPr>
              <a:t>R</a:t>
            </a:r>
            <a:r>
              <a:rPr lang="es-ES_tradnl" sz="1600" dirty="0" smtClean="0">
                <a:solidFill>
                  <a:schemeClr val="accent3">
                    <a:lumMod val="50000"/>
                  </a:schemeClr>
                </a:solidFill>
              </a:rPr>
              <a:t>eglas</a:t>
            </a:r>
            <a:endParaRPr lang="es-MX" sz="1600" dirty="0">
              <a:solidFill>
                <a:schemeClr val="accent3">
                  <a:lumMod val="50000"/>
                </a:schemeClr>
              </a:solidFill>
            </a:endParaRPr>
          </a:p>
        </p:txBody>
      </p:sp>
      <p:sp>
        <p:nvSpPr>
          <p:cNvPr id="21" name="20 CuadroTexto"/>
          <p:cNvSpPr txBox="1"/>
          <p:nvPr/>
        </p:nvSpPr>
        <p:spPr>
          <a:xfrm>
            <a:off x="6147905" y="4597386"/>
            <a:ext cx="1080120" cy="307777"/>
          </a:xfrm>
          <a:prstGeom prst="rect">
            <a:avLst/>
          </a:prstGeom>
          <a:noFill/>
        </p:spPr>
        <p:txBody>
          <a:bodyPr wrap="square" rtlCol="0">
            <a:spAutoFit/>
          </a:bodyPr>
          <a:lstStyle/>
          <a:p>
            <a:r>
              <a:rPr lang="es-ES_tradnl" sz="1400" b="1" dirty="0" err="1" smtClean="0">
                <a:solidFill>
                  <a:schemeClr val="accent3">
                    <a:lumMod val="50000"/>
                  </a:schemeClr>
                </a:solidFill>
              </a:rPr>
              <a:t>distribucion</a:t>
            </a:r>
            <a:endParaRPr lang="es-MX" sz="1400" b="1" dirty="0">
              <a:solidFill>
                <a:schemeClr val="accent3">
                  <a:lumMod val="50000"/>
                </a:schemeClr>
              </a:solidFill>
            </a:endParaRPr>
          </a:p>
        </p:txBody>
      </p:sp>
    </p:spTree>
    <p:extLst>
      <p:ext uri="{BB962C8B-B14F-4D97-AF65-F5344CB8AC3E}">
        <p14:creationId xmlns:p14="http://schemas.microsoft.com/office/powerpoint/2010/main" val="42923309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3">
                    <a:lumMod val="50000"/>
                  </a:schemeClr>
                </a:solidFill>
              </a:rPr>
              <a:t>OBJETIVOS DEL MEJORAMIENTO</a:t>
            </a:r>
            <a:endParaRPr lang="es-MX" sz="3600" b="1" dirty="0">
              <a:solidFill>
                <a:schemeClr val="accent3">
                  <a:lumMod val="50000"/>
                </a:schemeClr>
              </a:solidFill>
            </a:endParaRPr>
          </a:p>
        </p:txBody>
      </p:sp>
      <p:sp>
        <p:nvSpPr>
          <p:cNvPr id="3" name="Marcador de contenido 2"/>
          <p:cNvSpPr>
            <a:spLocks noGrp="1"/>
          </p:cNvSpPr>
          <p:nvPr>
            <p:ph idx="1"/>
          </p:nvPr>
        </p:nvSpPr>
        <p:spPr>
          <a:xfrm>
            <a:off x="395536" y="1268761"/>
            <a:ext cx="8229600" cy="4176464"/>
          </a:xfrm>
        </p:spPr>
        <p:style>
          <a:lnRef idx="1">
            <a:schemeClr val="accent3"/>
          </a:lnRef>
          <a:fillRef idx="2">
            <a:schemeClr val="accent3"/>
          </a:fillRef>
          <a:effectRef idx="1">
            <a:schemeClr val="accent3"/>
          </a:effectRef>
          <a:fontRef idx="minor">
            <a:schemeClr val="dk1"/>
          </a:fontRef>
        </p:style>
        <p:txBody>
          <a:bodyPr>
            <a:normAutofit fontScale="77500" lnSpcReduction="20000"/>
          </a:bodyPr>
          <a:lstStyle/>
          <a:p>
            <a:pPr algn="just">
              <a:buFont typeface="Wingdings" panose="05000000000000000000" pitchFamily="2" charset="2"/>
              <a:buChar char="q"/>
            </a:pPr>
            <a:r>
              <a:rPr lang="es-ES_tradnl" sz="2800" dirty="0" smtClean="0">
                <a:solidFill>
                  <a:schemeClr val="accent3">
                    <a:lumMod val="50000"/>
                  </a:schemeClr>
                </a:solidFill>
                <a:effectLst>
                  <a:outerShdw blurRad="38100" dist="38100" dir="2700000" algn="tl">
                    <a:srgbClr val="000000">
                      <a:alpha val="43137"/>
                    </a:srgbClr>
                  </a:outerShdw>
                </a:effectLst>
              </a:rPr>
              <a:t>BASICAMENTE LOS OBJETIVOS EN LA MEJORA GENETICA VEGETAL SE PUEDEN AGRUPAR EN DOS GRANDES GRUPOS LOS QUE TAMBIEN SE PUEDEN LOGRAR CON PRACTICAS AGRONOMICAS PERO CON LO QUE ESTO IMPLICA (USO DE ENERGIA E INSUMOS AGRICOLAS). </a:t>
            </a:r>
          </a:p>
          <a:p>
            <a:pPr>
              <a:buFont typeface="Wingdings" panose="05000000000000000000" pitchFamily="2" charset="2"/>
              <a:buChar char="q"/>
            </a:pPr>
            <a:endParaRPr lang="es-MX" sz="2800" dirty="0" smtClean="0">
              <a:solidFill>
                <a:schemeClr val="accent3">
                  <a:lumMod val="50000"/>
                </a:schemeClr>
              </a:solidFill>
              <a:effectLst>
                <a:outerShdw blurRad="38100" dist="38100" dir="2700000" algn="tl">
                  <a:srgbClr val="000000">
                    <a:alpha val="43137"/>
                  </a:srgbClr>
                </a:outerShdw>
              </a:effectLst>
            </a:endParaRPr>
          </a:p>
          <a:p>
            <a:pPr>
              <a:buFont typeface="Wingdings" panose="05000000000000000000" pitchFamily="2" charset="2"/>
              <a:buChar char="q"/>
            </a:pPr>
            <a:r>
              <a:rPr lang="es-MX" sz="2800" b="1" dirty="0" smtClean="0">
                <a:solidFill>
                  <a:schemeClr val="accent3">
                    <a:lumMod val="50000"/>
                  </a:schemeClr>
                </a:solidFill>
                <a:effectLst>
                  <a:outerShdw blurRad="38100" dist="38100" dir="2700000" algn="tl">
                    <a:srgbClr val="000000">
                      <a:alpha val="43137"/>
                    </a:srgbClr>
                  </a:outerShdw>
                </a:effectLst>
              </a:rPr>
              <a:t>RENDIMIENTO</a:t>
            </a:r>
            <a:r>
              <a:rPr lang="es-MX" sz="2800" dirty="0" smtClean="0">
                <a:solidFill>
                  <a:schemeClr val="accent3">
                    <a:lumMod val="50000"/>
                  </a:schemeClr>
                </a:solidFill>
                <a:effectLst>
                  <a:outerShdw blurRad="38100" dist="38100" dir="2700000" algn="tl">
                    <a:srgbClr val="000000">
                      <a:alpha val="43137"/>
                    </a:srgbClr>
                  </a:outerShdw>
                </a:effectLst>
              </a:rPr>
              <a:t>: INCREMENENTO EN LA </a:t>
            </a:r>
            <a:r>
              <a:rPr lang="es-MX" sz="2800" b="1" u="sng" dirty="0" smtClean="0">
                <a:solidFill>
                  <a:schemeClr val="accent3">
                    <a:lumMod val="50000"/>
                  </a:schemeClr>
                </a:solidFill>
                <a:effectLst>
                  <a:outerShdw blurRad="38100" dist="38100" dir="2700000" algn="tl">
                    <a:srgbClr val="000000">
                      <a:alpha val="43137"/>
                    </a:srgbClr>
                  </a:outerShdw>
                </a:effectLst>
              </a:rPr>
              <a:t>CANTIDAD</a:t>
            </a:r>
            <a:r>
              <a:rPr lang="es-MX" sz="2800" dirty="0" smtClean="0">
                <a:solidFill>
                  <a:schemeClr val="accent3">
                    <a:lumMod val="50000"/>
                  </a:schemeClr>
                </a:solidFill>
                <a:effectLst>
                  <a:outerShdw blurRad="38100" dist="38100" dir="2700000" algn="tl">
                    <a:srgbClr val="000000">
                      <a:alpha val="43137"/>
                    </a:srgbClr>
                  </a:outerShdw>
                </a:effectLst>
              </a:rPr>
              <a:t> DEL PRODUCTO DESEADO DE LA PLANTA</a:t>
            </a:r>
          </a:p>
          <a:p>
            <a:pPr>
              <a:buFont typeface="Wingdings" panose="05000000000000000000" pitchFamily="2" charset="2"/>
              <a:buChar char="q"/>
            </a:pPr>
            <a:r>
              <a:rPr lang="es-MX" sz="2800" b="1" dirty="0" smtClean="0">
                <a:solidFill>
                  <a:schemeClr val="accent3">
                    <a:lumMod val="50000"/>
                  </a:schemeClr>
                </a:solidFill>
                <a:effectLst>
                  <a:outerShdw blurRad="38100" dist="38100" dir="2700000" algn="tl">
                    <a:srgbClr val="000000">
                      <a:alpha val="43137"/>
                    </a:srgbClr>
                  </a:outerShdw>
                </a:effectLst>
              </a:rPr>
              <a:t>CALIDAD</a:t>
            </a:r>
            <a:r>
              <a:rPr lang="es-MX" sz="2800" dirty="0" smtClean="0">
                <a:solidFill>
                  <a:schemeClr val="accent3">
                    <a:lumMod val="50000"/>
                  </a:schemeClr>
                </a:solidFill>
                <a:effectLst>
                  <a:outerShdw blurRad="38100" dist="38100" dir="2700000" algn="tl">
                    <a:srgbClr val="000000">
                      <a:alpha val="43137"/>
                    </a:srgbClr>
                  </a:outerShdw>
                </a:effectLst>
              </a:rPr>
              <a:t>: MEJORA DE OTRAS CARACTERISTICAS O CUALIDADES QUE COMPLEMENTAN O RESALTAN EL RENDIMIENTO</a:t>
            </a:r>
          </a:p>
          <a:p>
            <a:pPr>
              <a:buFont typeface="Wingdings" panose="05000000000000000000" pitchFamily="2" charset="2"/>
              <a:buChar char="q"/>
            </a:pPr>
            <a:r>
              <a:rPr lang="es-ES_tradnl" sz="2800" dirty="0" smtClean="0">
                <a:solidFill>
                  <a:schemeClr val="accent3">
                    <a:lumMod val="50000"/>
                  </a:schemeClr>
                </a:solidFill>
                <a:effectLst>
                  <a:outerShdw blurRad="38100" dist="38100" dir="2700000" algn="tl">
                    <a:srgbClr val="000000">
                      <a:alpha val="43137"/>
                    </a:srgbClr>
                  </a:outerShdw>
                </a:effectLst>
              </a:rPr>
              <a:t>OTROS QUE COMPLEMENTAN LOS DOS ANTERIORES. COMO ENANISMO, HABITO DE CRECIMIENTO, PRECOSIDAD, RESISTENCIAS A FACTORES ADVERSOS, ETC.</a:t>
            </a:r>
            <a:endParaRPr lang="es-MX" sz="2800" dirty="0">
              <a:solidFill>
                <a:schemeClr val="accent3">
                  <a:lumMod val="50000"/>
                </a:schemeClr>
              </a:solidFill>
              <a:effectLst>
                <a:outerShdw blurRad="38100" dist="38100" dir="2700000" algn="tl">
                  <a:srgbClr val="000000">
                    <a:alpha val="43137"/>
                  </a:srgbClr>
                </a:outerShdw>
              </a:effectLst>
            </a:endParaRPr>
          </a:p>
        </p:txBody>
      </p:sp>
      <p:pic>
        <p:nvPicPr>
          <p:cNvPr id="2050" name="Picture 2" descr="Resultado de imagen de fitomejorado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009" y="5271588"/>
            <a:ext cx="3609975" cy="1266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de fitomejorado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5242435"/>
            <a:ext cx="3609975" cy="1266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902905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1638</TotalTime>
  <Words>2069</Words>
  <Application>Microsoft Office PowerPoint</Application>
  <PresentationFormat>Presentación en pantalla (4:3)</PresentationFormat>
  <Paragraphs>224</Paragraphs>
  <Slides>38</Slides>
  <Notes>2</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38</vt:i4>
      </vt:variant>
    </vt:vector>
  </HeadingPairs>
  <TitlesOfParts>
    <vt:vector size="45" baseType="lpstr">
      <vt:lpstr>Arial</vt:lpstr>
      <vt:lpstr>Arial Black</vt:lpstr>
      <vt:lpstr>Calibri</vt:lpstr>
      <vt:lpstr>Calibri Light</vt:lpstr>
      <vt:lpstr>Wingdings</vt:lpstr>
      <vt:lpstr>Tema de Office</vt:lpstr>
      <vt:lpstr>1_Tema de Office</vt:lpstr>
      <vt:lpstr>                 UNIDAD DE COMPETENCIA I INTRODUCCIÓN AL MEJORAMIENTO GENÉTICO DE PLANTAS.  “OBJETIVOS DE LA MEJORA GENETICA DE PLANTAS”  UNIDAD DE APRENDIZAJE GENOTECNIA </vt:lpstr>
      <vt:lpstr>PRESENTACION</vt:lpstr>
      <vt:lpstr>INSTRUCCIONES PARA EL USO DE ESTA PRESENTACION </vt:lpstr>
      <vt:lpstr>NOTAS ACLARATORIAS:</vt:lpstr>
      <vt:lpstr>OBJETIVO DE LA UNIDAD DE APRENDIZAJE</vt:lpstr>
      <vt:lpstr>CONTENIDO DE LA PRESENTACION</vt:lpstr>
      <vt:lpstr>INTRODUCCION</vt:lpstr>
      <vt:lpstr>PROCESO DE MEJORAMIENTO GENETICO VEGETAL</vt:lpstr>
      <vt:lpstr>OBJETIVOS DEL MEJORAMIENTO</vt:lpstr>
      <vt:lpstr>RENDIMIENTO</vt:lpstr>
      <vt:lpstr>RENDIMIENTO POTENCIAL Y POTENCIAL DE RENDIMIENTO</vt:lpstr>
      <vt:lpstr>LEY DEL MINIMO (LIEBIG)</vt:lpstr>
      <vt:lpstr>RENDIMIENTO</vt:lpstr>
      <vt:lpstr>Presentación de PowerPoint</vt:lpstr>
      <vt:lpstr>EN 1845 EL TIZON TARDIO DE LA PAPA (PHYTOPHTHORA INFESTANS), ARRAZO CON EL CULTIVO DE LA PAPA EN IRLANDA DEL NORTE, PROVOCANDO UNA GRAN HAMBRUNA Y MIGRACIÓN, PROPICIADO POR LA POCA VARIABILIDAD GENETICA DE LAS VARIEDADES LOCALES, </vt:lpstr>
      <vt:lpstr>Presentación de PowerPoint</vt:lpstr>
      <vt:lpstr>FACTORES LIMITANTES DEL RENDIMIENTO</vt:lpstr>
      <vt:lpstr>OBJETIVOS DE MEJORAMIENTO EN FRIJOL</vt:lpstr>
      <vt:lpstr>Presentación de PowerPoint</vt:lpstr>
      <vt:lpstr>PARTICION DE LA BIOMASA</vt:lpstr>
      <vt:lpstr>CALIDAD</vt:lpstr>
      <vt:lpstr>Presentación de PowerPoint</vt:lpstr>
      <vt:lpstr>ATRIBUTOS QUIMICOS:  SE EVALUAN MEDIANTE PRUEBAS QUIMICAS COMO LA DEL CONTENIDO DE AZUCAR EN VARIEDADES DE REMOLACHA AZUCARERA</vt:lpstr>
      <vt:lpstr>ATRIBUTOS ORGANOLEPTICOS:   SE EVALUAN ATRAVES DE PRUEBAS SENSORIALES COMO LAS CARACTERISTICAS DE SABOR Y OLOR DEL ACEITE DE VARIEDADES DE OLIVO</vt:lpstr>
      <vt:lpstr>ATRIBUTOS BIOLOGICOS: se realizan mediante pruebas realizadas usando seres vivos como la evaluación de la digestibilidad de forraje in vivo en vacas fistuladas</vt:lpstr>
      <vt:lpstr>OTROS OBJETIVOS</vt:lpstr>
      <vt:lpstr>ELIMINACION DE ESPINAS EN EL NOPAL LO HACEN MAS ATRACTIVO COMO VERDURA Y FORRAJE</vt:lpstr>
      <vt:lpstr>LA BIOTECNOLOGÍA Y LA AMPLIACIÓN Y LOGRO DE LOS OBJETIVOS</vt:lpstr>
      <vt:lpstr>Presentación de PowerPoint</vt:lpstr>
      <vt:lpstr>MEJORAMIENTO DE IDEOTIPOS</vt:lpstr>
      <vt:lpstr>IDEOTIPO DE MAIZ</vt:lpstr>
      <vt:lpstr>IDEOTIPO DE CEBADA</vt:lpstr>
      <vt:lpstr>IDEOTIPO EN LEGUMINOSAS</vt:lpstr>
      <vt:lpstr>IDEOTIPO EN ALGODON</vt:lpstr>
      <vt:lpstr>IDEOTIPO DE ARROZ</vt:lpstr>
      <vt:lpstr>LIMITACIONES EN EL MEJORAMIENTO DE IDEOTIPOS</vt:lpstr>
      <vt:lpstr>PREGUNTAS DE REPASO</vt:lpstr>
      <vt:lpstr>BIBLIOGRAFIA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Antonio Laguna Cerda</dc:creator>
  <cp:lastModifiedBy>UAEM</cp:lastModifiedBy>
  <cp:revision>95</cp:revision>
  <dcterms:created xsi:type="dcterms:W3CDTF">2019-08-30T23:35:56Z</dcterms:created>
  <dcterms:modified xsi:type="dcterms:W3CDTF">2019-09-30T22:17:01Z</dcterms:modified>
</cp:coreProperties>
</file>