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60" r:id="rId2"/>
    <p:sldId id="261" r:id="rId3"/>
    <p:sldId id="262" r:id="rId4"/>
    <p:sldId id="263" r:id="rId5"/>
    <p:sldId id="264" r:id="rId6"/>
    <p:sldId id="291" r:id="rId7"/>
    <p:sldId id="257" r:id="rId8"/>
    <p:sldId id="307" r:id="rId9"/>
    <p:sldId id="296" r:id="rId10"/>
    <p:sldId id="292" r:id="rId11"/>
    <p:sldId id="293" r:id="rId12"/>
    <p:sldId id="294" r:id="rId13"/>
    <p:sldId id="295" r:id="rId14"/>
    <p:sldId id="258" r:id="rId15"/>
    <p:sldId id="266" r:id="rId16"/>
    <p:sldId id="259" r:id="rId17"/>
    <p:sldId id="297" r:id="rId18"/>
    <p:sldId id="272" r:id="rId19"/>
    <p:sldId id="270" r:id="rId20"/>
    <p:sldId id="267" r:id="rId21"/>
    <p:sldId id="268" r:id="rId22"/>
    <p:sldId id="306" r:id="rId23"/>
    <p:sldId id="298" r:id="rId24"/>
    <p:sldId id="299" r:id="rId25"/>
    <p:sldId id="300" r:id="rId26"/>
    <p:sldId id="303" r:id="rId27"/>
    <p:sldId id="302" r:id="rId28"/>
    <p:sldId id="304" r:id="rId29"/>
    <p:sldId id="269" r:id="rId30"/>
    <p:sldId id="279" r:id="rId31"/>
    <p:sldId id="286" r:id="rId32"/>
    <p:sldId id="287" r:id="rId33"/>
    <p:sldId id="288" r:id="rId34"/>
    <p:sldId id="289"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53" y="389"/>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2EE6F0-3E8C-48A3-B649-B60959F0D35A}" type="datetimeFigureOut">
              <a:rPr lang="es-MX" smtClean="0"/>
              <a:t>30/09/2019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0FC999-0D86-4C27-BA81-CC21EAC4EE1E}" type="slidenum">
              <a:rPr lang="es-MX" smtClean="0"/>
              <a:t>‹Nº›</a:t>
            </a:fld>
            <a:endParaRPr lang="es-MX"/>
          </a:p>
        </p:txBody>
      </p:sp>
    </p:spTree>
    <p:extLst>
      <p:ext uri="{BB962C8B-B14F-4D97-AF65-F5344CB8AC3E}">
        <p14:creationId xmlns:p14="http://schemas.microsoft.com/office/powerpoint/2010/main" val="2650959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F0FC999-0D86-4C27-BA81-CC21EAC4EE1E}" type="slidenum">
              <a:rPr lang="es-MX" smtClean="0"/>
              <a:t>16</a:t>
            </a:fld>
            <a:endParaRPr lang="es-MX"/>
          </a:p>
        </p:txBody>
      </p:sp>
    </p:spTree>
    <p:extLst>
      <p:ext uri="{BB962C8B-B14F-4D97-AF65-F5344CB8AC3E}">
        <p14:creationId xmlns:p14="http://schemas.microsoft.com/office/powerpoint/2010/main" val="1718103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4F0FC999-0D86-4C27-BA81-CC21EAC4EE1E}" type="slidenum">
              <a:rPr lang="es-MX" smtClean="0"/>
              <a:t>28</a:t>
            </a:fld>
            <a:endParaRPr lang="es-MX"/>
          </a:p>
        </p:txBody>
      </p:sp>
    </p:spTree>
    <p:extLst>
      <p:ext uri="{BB962C8B-B14F-4D97-AF65-F5344CB8AC3E}">
        <p14:creationId xmlns:p14="http://schemas.microsoft.com/office/powerpoint/2010/main" val="2414763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1239978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628241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2325834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2343375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706104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4128068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1179357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4107341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2518614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348980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B5C65D-4E7E-4816-ACEA-826B9AAF1530}"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642104C-A4EE-462E-95F9-66D70C574653}" type="slidenum">
              <a:rPr lang="es-MX" smtClean="0"/>
              <a:t>‹Nº›</a:t>
            </a:fld>
            <a:endParaRPr lang="es-MX"/>
          </a:p>
        </p:txBody>
      </p:sp>
    </p:spTree>
    <p:extLst>
      <p:ext uri="{BB962C8B-B14F-4D97-AF65-F5344CB8AC3E}">
        <p14:creationId xmlns:p14="http://schemas.microsoft.com/office/powerpoint/2010/main" val="1729501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B5C65D-4E7E-4816-ACEA-826B9AAF1530}" type="datetimeFigureOut">
              <a:rPr lang="es-MX" smtClean="0"/>
              <a:t>30/09/2019</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42104C-A4EE-462E-95F9-66D70C574653}" type="slidenum">
              <a:rPr lang="es-MX" smtClean="0"/>
              <a:t>‹Nº›</a:t>
            </a:fld>
            <a:endParaRPr lang="es-MX"/>
          </a:p>
        </p:txBody>
      </p:sp>
    </p:spTree>
    <p:extLst>
      <p:ext uri="{BB962C8B-B14F-4D97-AF65-F5344CB8AC3E}">
        <p14:creationId xmlns:p14="http://schemas.microsoft.com/office/powerpoint/2010/main" val="2664042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gif"/><Relationship Id="rId4" Type="http://schemas.openxmlformats.org/officeDocument/2006/relationships/image" Target="../media/image18.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doi.org/10.15258/istarules.2019.07" TargetMode="External"/><Relationship Id="rId2" Type="http://schemas.openxmlformats.org/officeDocument/2006/relationships/hyperlink" Target="https://docplayer.es/77447991-Muestreo-de-semillas-esquema-i-s-t-a-ing-jose-manuel-chavez-bravo-subdirector-de-control-de-calidad-snics.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Rectángulo"/>
          <p:cNvSpPr>
            <a:spLocks noChangeArrowheads="1"/>
          </p:cNvSpPr>
          <p:nvPr/>
        </p:nvSpPr>
        <p:spPr bwMode="auto">
          <a:xfrm>
            <a:off x="2592003" y="1953670"/>
            <a:ext cx="3959993" cy="369332"/>
          </a:xfrm>
          <a:prstGeom prst="rect">
            <a:avLst/>
          </a:prstGeom>
          <a:noFill/>
          <a:ln w="9525">
            <a:noFill/>
            <a:miter lim="800000"/>
            <a:headEnd/>
            <a:tailEnd/>
          </a:ln>
        </p:spPr>
        <p:txBody>
          <a:bodyPr wrap="square">
            <a:spAutoFit/>
          </a:bodyPr>
          <a:lstStyle/>
          <a:p>
            <a:pPr algn="ctr"/>
            <a:r>
              <a:rPr lang="es-MX" b="1" dirty="0" smtClean="0">
                <a:solidFill>
                  <a:schemeClr val="accent6">
                    <a:lumMod val="50000"/>
                  </a:schemeClr>
                </a:solidFill>
              </a:rPr>
              <a:t>UNIDAD </a:t>
            </a:r>
            <a:r>
              <a:rPr lang="es-MX" b="1" dirty="0">
                <a:solidFill>
                  <a:schemeClr val="accent6">
                    <a:lumMod val="50000"/>
                  </a:schemeClr>
                </a:solidFill>
              </a:rPr>
              <a:t>DE COMPETENCIA </a:t>
            </a:r>
            <a:r>
              <a:rPr lang="es-MX" b="1" dirty="0" smtClean="0">
                <a:solidFill>
                  <a:schemeClr val="accent6">
                    <a:lumMod val="50000"/>
                  </a:schemeClr>
                </a:solidFill>
              </a:rPr>
              <a:t>III</a:t>
            </a:r>
            <a:endParaRPr lang="es-MX" sz="1600" b="1" dirty="0">
              <a:solidFill>
                <a:schemeClr val="accent6">
                  <a:lumMod val="50000"/>
                </a:schemeClr>
              </a:solidFill>
            </a:endParaRPr>
          </a:p>
        </p:txBody>
      </p:sp>
      <p:sp>
        <p:nvSpPr>
          <p:cNvPr id="13315" name="3 Rectángulo"/>
          <p:cNvSpPr>
            <a:spLocks noChangeArrowheads="1"/>
          </p:cNvSpPr>
          <p:nvPr/>
        </p:nvSpPr>
        <p:spPr bwMode="auto">
          <a:xfrm>
            <a:off x="1246319" y="2341376"/>
            <a:ext cx="6873100" cy="387798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s-MX" sz="2000" b="1" dirty="0" smtClean="0">
                <a:solidFill>
                  <a:schemeClr val="accent6">
                    <a:lumMod val="50000"/>
                  </a:schemeClr>
                </a:solidFill>
                <a:effectLst>
                  <a:outerShdw blurRad="38100" dist="38100" dir="2700000" algn="tl">
                    <a:srgbClr val="000000">
                      <a:alpha val="43137"/>
                    </a:srgbClr>
                  </a:outerShdw>
                </a:effectLst>
                <a:ea typeface="+mj-ea"/>
                <a:cs typeface="+mj-cs"/>
              </a:rPr>
              <a:t>CALIDAD DE SEMILLAS</a:t>
            </a:r>
          </a:p>
          <a:p>
            <a:pPr algn="ctr"/>
            <a:endParaRPr lang="es-MX" sz="2000" b="1" dirty="0" smtClean="0">
              <a:solidFill>
                <a:schemeClr val="accent6">
                  <a:lumMod val="50000"/>
                </a:schemeClr>
              </a:solidFill>
              <a:effectLst>
                <a:outerShdw blurRad="38100" dist="38100" dir="2700000" algn="tl">
                  <a:srgbClr val="000000">
                    <a:alpha val="43137"/>
                  </a:srgbClr>
                </a:outerShdw>
              </a:effectLst>
              <a:ea typeface="+mj-ea"/>
              <a:cs typeface="+mj-cs"/>
            </a:endParaRPr>
          </a:p>
          <a:p>
            <a:pPr algn="ctr"/>
            <a:r>
              <a:rPr lang="es-MX" sz="3200" b="1" dirty="0" smtClean="0">
                <a:solidFill>
                  <a:schemeClr val="accent6">
                    <a:lumMod val="50000"/>
                  </a:schemeClr>
                </a:solidFill>
                <a:effectLst>
                  <a:outerShdw blurRad="38100" dist="38100" dir="2700000" algn="tl">
                    <a:srgbClr val="000000">
                      <a:alpha val="43137"/>
                    </a:srgbClr>
                  </a:outerShdw>
                </a:effectLst>
                <a:ea typeface="+mj-ea"/>
                <a:cs typeface="+mj-cs"/>
              </a:rPr>
              <a:t>“MUESTREO </a:t>
            </a:r>
            <a:r>
              <a:rPr lang="es-MX" sz="3200" b="1" dirty="0">
                <a:solidFill>
                  <a:schemeClr val="accent6">
                    <a:lumMod val="50000"/>
                  </a:schemeClr>
                </a:solidFill>
                <a:effectLst>
                  <a:outerShdw blurRad="38100" dist="38100" dir="2700000" algn="tl">
                    <a:srgbClr val="000000">
                      <a:alpha val="43137"/>
                    </a:srgbClr>
                  </a:outerShdw>
                </a:effectLst>
                <a:ea typeface="+mj-ea"/>
                <a:cs typeface="+mj-cs"/>
              </a:rPr>
              <a:t>DE </a:t>
            </a:r>
            <a:r>
              <a:rPr lang="es-MX" sz="3200" b="1" dirty="0" smtClean="0">
                <a:solidFill>
                  <a:schemeClr val="accent6">
                    <a:lumMod val="50000"/>
                  </a:schemeClr>
                </a:solidFill>
                <a:effectLst>
                  <a:outerShdw blurRad="38100" dist="38100" dir="2700000" algn="tl">
                    <a:srgbClr val="000000">
                      <a:alpha val="43137"/>
                    </a:srgbClr>
                  </a:outerShdw>
                </a:effectLst>
                <a:ea typeface="+mj-ea"/>
                <a:cs typeface="+mj-cs"/>
              </a:rPr>
              <a:t>SEMILLAS”</a:t>
            </a:r>
            <a:endParaRPr lang="es-MX" sz="3200" b="1" dirty="0" smtClean="0">
              <a:solidFill>
                <a:schemeClr val="accent6">
                  <a:lumMod val="50000"/>
                </a:schemeClr>
              </a:solidFill>
            </a:endParaRPr>
          </a:p>
          <a:p>
            <a:pPr algn="ctr"/>
            <a:endParaRPr lang="es-MX" b="1" dirty="0">
              <a:solidFill>
                <a:schemeClr val="accent6">
                  <a:lumMod val="50000"/>
                </a:schemeClr>
              </a:solidFill>
            </a:endParaRPr>
          </a:p>
          <a:p>
            <a:pPr algn="ctr"/>
            <a:endParaRPr lang="es-MX" b="1" dirty="0" smtClean="0">
              <a:solidFill>
                <a:schemeClr val="accent6">
                  <a:lumMod val="50000"/>
                </a:schemeClr>
              </a:solidFill>
            </a:endParaRPr>
          </a:p>
          <a:p>
            <a:pPr algn="ctr"/>
            <a:endParaRPr lang="es-MX" b="1" dirty="0">
              <a:solidFill>
                <a:schemeClr val="accent6">
                  <a:lumMod val="50000"/>
                </a:schemeClr>
              </a:solidFill>
            </a:endParaRPr>
          </a:p>
          <a:p>
            <a:pPr algn="ctr"/>
            <a:r>
              <a:rPr lang="es-MX" b="1" dirty="0" smtClean="0">
                <a:solidFill>
                  <a:schemeClr val="accent6">
                    <a:lumMod val="50000"/>
                  </a:schemeClr>
                </a:solidFill>
              </a:rPr>
              <a:t>UNIDAD </a:t>
            </a:r>
            <a:r>
              <a:rPr lang="es-MX" b="1" dirty="0" smtClean="0">
                <a:solidFill>
                  <a:schemeClr val="accent6">
                    <a:lumMod val="50000"/>
                  </a:schemeClr>
                </a:solidFill>
              </a:rPr>
              <a:t>DE APRENDIZAJE</a:t>
            </a:r>
            <a:endParaRPr lang="es-MX" b="1" dirty="0">
              <a:solidFill>
                <a:schemeClr val="accent6">
                  <a:lumMod val="50000"/>
                </a:schemeClr>
              </a:solidFill>
            </a:endParaRPr>
          </a:p>
          <a:p>
            <a:pPr algn="ctr"/>
            <a:r>
              <a:rPr lang="es-MX" b="1" dirty="0" smtClean="0">
                <a:solidFill>
                  <a:schemeClr val="accent6">
                    <a:lumMod val="50000"/>
                  </a:schemeClr>
                </a:solidFill>
              </a:rPr>
              <a:t>PRODUCCION Y MANEJO DE </a:t>
            </a:r>
            <a:r>
              <a:rPr lang="es-MX" b="1" dirty="0" smtClean="0">
                <a:solidFill>
                  <a:schemeClr val="accent6">
                    <a:lumMod val="50000"/>
                  </a:schemeClr>
                </a:solidFill>
              </a:rPr>
              <a:t>SEMILLAS</a:t>
            </a:r>
            <a:endParaRPr lang="es-MX" b="1" dirty="0">
              <a:solidFill>
                <a:schemeClr val="accent6">
                  <a:lumMod val="50000"/>
                </a:schemeClr>
              </a:solidFill>
            </a:endParaRPr>
          </a:p>
          <a:p>
            <a:pPr algn="ctr"/>
            <a:r>
              <a:rPr lang="es-MX" b="1" dirty="0">
                <a:solidFill>
                  <a:schemeClr val="accent6">
                    <a:lumMod val="50000"/>
                  </a:schemeClr>
                </a:solidFill>
              </a:rPr>
              <a:t>CARRERA DE INGENIERO </a:t>
            </a:r>
            <a:r>
              <a:rPr lang="es-MX" b="1" dirty="0" smtClean="0">
                <a:solidFill>
                  <a:schemeClr val="accent6">
                    <a:lumMod val="50000"/>
                  </a:schemeClr>
                </a:solidFill>
              </a:rPr>
              <a:t>AGRÓNOMO </a:t>
            </a:r>
            <a:r>
              <a:rPr lang="es-MX" b="1" dirty="0">
                <a:solidFill>
                  <a:schemeClr val="accent6">
                    <a:lumMod val="50000"/>
                  </a:schemeClr>
                </a:solidFill>
              </a:rPr>
              <a:t>EN FLORICULTURA</a:t>
            </a:r>
          </a:p>
          <a:p>
            <a:pPr algn="ctr"/>
            <a:endParaRPr lang="es-MX" b="1" dirty="0">
              <a:solidFill>
                <a:schemeClr val="accent6">
                  <a:lumMod val="50000"/>
                </a:schemeClr>
              </a:solidFill>
            </a:endParaRPr>
          </a:p>
          <a:p>
            <a:pPr algn="ctr"/>
            <a:endParaRPr lang="es-MX" sz="1600" b="1" dirty="0">
              <a:solidFill>
                <a:schemeClr val="accent6">
                  <a:lumMod val="50000"/>
                </a:schemeClr>
              </a:solidFill>
            </a:endParaRPr>
          </a:p>
          <a:p>
            <a:pPr algn="ctr"/>
            <a:r>
              <a:rPr lang="es-MX" sz="1600" b="1" dirty="0">
                <a:solidFill>
                  <a:schemeClr val="accent6">
                    <a:lumMod val="50000"/>
                  </a:schemeClr>
                </a:solidFill>
              </a:rPr>
              <a:t>DR. ANTONIO LAGUNA CERDA</a:t>
            </a:r>
          </a:p>
          <a:p>
            <a:pPr algn="ctr"/>
            <a:r>
              <a:rPr lang="es-MX" sz="1600" b="1" dirty="0">
                <a:solidFill>
                  <a:schemeClr val="accent6">
                    <a:lumMod val="50000"/>
                  </a:schemeClr>
                </a:solidFill>
              </a:rPr>
              <a:t>SEPTIEMBRE DEL </a:t>
            </a:r>
            <a:r>
              <a:rPr lang="es-MX" sz="1600" b="1" dirty="0" smtClean="0">
                <a:solidFill>
                  <a:schemeClr val="accent6">
                    <a:lumMod val="50000"/>
                  </a:schemeClr>
                </a:solidFill>
              </a:rPr>
              <a:t>2019</a:t>
            </a:r>
            <a:endParaRPr lang="es-MX" sz="1600" b="1" dirty="0">
              <a:solidFill>
                <a:schemeClr val="accent6">
                  <a:lumMod val="50000"/>
                </a:schemeClr>
              </a:solidFill>
            </a:endParaRPr>
          </a:p>
        </p:txBody>
      </p:sp>
      <p:sp>
        <p:nvSpPr>
          <p:cNvPr id="13316" name="8 Rectángulo"/>
          <p:cNvSpPr>
            <a:spLocks noChangeArrowheads="1"/>
          </p:cNvSpPr>
          <p:nvPr/>
        </p:nvSpPr>
        <p:spPr bwMode="auto">
          <a:xfrm>
            <a:off x="2051721" y="260352"/>
            <a:ext cx="4680074" cy="1200329"/>
          </a:xfrm>
          <a:prstGeom prst="rect">
            <a:avLst/>
          </a:prstGeom>
          <a:noFill/>
          <a:ln w="9525">
            <a:noFill/>
            <a:miter lim="800000"/>
            <a:headEnd/>
            <a:tailEnd/>
          </a:ln>
        </p:spPr>
        <p:txBody>
          <a:bodyPr wrap="square">
            <a:spAutoFit/>
          </a:bodyPr>
          <a:lstStyle/>
          <a:p>
            <a:pPr algn="ctr"/>
            <a:r>
              <a:rPr lang="es-ES" sz="2400" b="1" dirty="0">
                <a:solidFill>
                  <a:schemeClr val="accent6">
                    <a:lumMod val="50000"/>
                  </a:schemeClr>
                </a:solidFill>
              </a:rPr>
              <a:t>UNIVERSIDAD </a:t>
            </a:r>
            <a:r>
              <a:rPr lang="es-ES" sz="2400" b="1" dirty="0" smtClean="0">
                <a:solidFill>
                  <a:schemeClr val="accent6">
                    <a:lumMod val="50000"/>
                  </a:schemeClr>
                </a:solidFill>
              </a:rPr>
              <a:t>AUTÓNOMA DEL</a:t>
            </a:r>
            <a:r>
              <a:rPr lang="es-ES" sz="2400" b="1" dirty="0">
                <a:solidFill>
                  <a:schemeClr val="accent6">
                    <a:lumMod val="50000"/>
                  </a:schemeClr>
                </a:solidFill>
              </a:rPr>
              <a:t/>
            </a:r>
            <a:br>
              <a:rPr lang="es-ES" sz="2400" b="1" dirty="0">
                <a:solidFill>
                  <a:schemeClr val="accent6">
                    <a:lumMod val="50000"/>
                  </a:schemeClr>
                </a:solidFill>
              </a:rPr>
            </a:br>
            <a:r>
              <a:rPr lang="es-ES" sz="2400" b="1" dirty="0">
                <a:solidFill>
                  <a:schemeClr val="accent6">
                    <a:lumMod val="50000"/>
                  </a:schemeClr>
                </a:solidFill>
              </a:rPr>
              <a:t>ESTADO DE MÉXICO</a:t>
            </a:r>
            <a:br>
              <a:rPr lang="es-ES" sz="2400" b="1" dirty="0">
                <a:solidFill>
                  <a:schemeClr val="accent6">
                    <a:lumMod val="50000"/>
                  </a:schemeClr>
                </a:solidFill>
              </a:rPr>
            </a:br>
            <a:r>
              <a:rPr lang="es-ES" sz="2400" b="1" dirty="0">
                <a:solidFill>
                  <a:schemeClr val="accent6">
                    <a:lumMod val="50000"/>
                  </a:schemeClr>
                </a:solidFill>
              </a:rPr>
              <a:t>Facultad de Ciencias Agrícolas</a:t>
            </a:r>
          </a:p>
        </p:txBody>
      </p:sp>
      <p:pic>
        <p:nvPicPr>
          <p:cNvPr id="13317" name="Picture 7" descr="logo uaemColor"/>
          <p:cNvPicPr>
            <a:picLocks noChangeAspect="1" noChangeArrowheads="1"/>
          </p:cNvPicPr>
          <p:nvPr/>
        </p:nvPicPr>
        <p:blipFill>
          <a:blip r:embed="rId2" cstate="print"/>
          <a:srcRect/>
          <a:stretch>
            <a:fillRect/>
          </a:stretch>
        </p:blipFill>
        <p:spPr bwMode="auto">
          <a:xfrm>
            <a:off x="755576" y="334374"/>
            <a:ext cx="1334592" cy="11263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280" y="262048"/>
            <a:ext cx="1117376" cy="1217007"/>
          </a:xfrm>
          <a:prstGeom prst="rect">
            <a:avLst/>
          </a:prstGeom>
        </p:spPr>
      </p:pic>
    </p:spTree>
    <p:extLst>
      <p:ext uri="{BB962C8B-B14F-4D97-AF65-F5344CB8AC3E}">
        <p14:creationId xmlns:p14="http://schemas.microsoft.com/office/powerpoint/2010/main" val="38825897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solidFill>
                  <a:schemeClr val="accent6">
                    <a:lumMod val="50000"/>
                  </a:schemeClr>
                </a:solidFill>
              </a:rPr>
              <a:t>OBJETIVO DEL MUESTREO DE SEMILLAS</a:t>
            </a:r>
            <a:endParaRPr lang="es-MX" sz="3200" b="1" dirty="0">
              <a:solidFill>
                <a:schemeClr val="accent6">
                  <a:lumMod val="50000"/>
                </a:schemeClr>
              </a:solidFill>
            </a:endParaRPr>
          </a:p>
        </p:txBody>
      </p:sp>
      <p:sp>
        <p:nvSpPr>
          <p:cNvPr id="3" name="2 Marcador de contenido"/>
          <p:cNvSpPr>
            <a:spLocks noGrp="1"/>
          </p:cNvSpPr>
          <p:nvPr>
            <p:ph idx="1"/>
          </p:nvPr>
        </p:nvSpPr>
        <p:spPr>
          <a:xfrm>
            <a:off x="467544" y="1484784"/>
            <a:ext cx="8229600" cy="4525963"/>
          </a:xfrm>
        </p:spPr>
        <p:style>
          <a:lnRef idx="1">
            <a:schemeClr val="accent6"/>
          </a:lnRef>
          <a:fillRef idx="2">
            <a:schemeClr val="accent6"/>
          </a:fillRef>
          <a:effectRef idx="1">
            <a:schemeClr val="accent6"/>
          </a:effectRef>
          <a:fontRef idx="minor">
            <a:schemeClr val="dk1"/>
          </a:fontRef>
        </p:style>
        <p:txBody>
          <a:bodyPr>
            <a:normAutofit fontScale="70000" lnSpcReduction="20000"/>
          </a:bodyPr>
          <a:lstStyle/>
          <a:p>
            <a:pPr marL="0" indent="0">
              <a:buNone/>
            </a:pPr>
            <a:r>
              <a:rPr lang="es-ES_tradnl" dirty="0" smtClean="0">
                <a:solidFill>
                  <a:schemeClr val="accent6">
                    <a:lumMod val="50000"/>
                  </a:schemeClr>
                </a:solidFill>
              </a:rPr>
              <a:t>SE REQUIERE CONTAR CON </a:t>
            </a:r>
            <a:r>
              <a:rPr lang="es-ES_tradnl" b="1" dirty="0" smtClean="0">
                <a:solidFill>
                  <a:schemeClr val="accent6">
                    <a:lumMod val="50000"/>
                  </a:schemeClr>
                </a:solidFill>
              </a:rPr>
              <a:t>MUESTRAS REPRESENTATIVAS</a:t>
            </a:r>
            <a:r>
              <a:rPr lang="es-ES_tradnl" dirty="0" smtClean="0">
                <a:solidFill>
                  <a:schemeClr val="accent6">
                    <a:lumMod val="50000"/>
                  </a:schemeClr>
                </a:solidFill>
              </a:rPr>
              <a:t> QUE REFLEJEN LAS CARCTERISTICAS FISICAS, FISIOLOGICAS, GENETICAS Y DE SANIDAD DEL LOTE, POR LO QUE SE PERSIGUE:</a:t>
            </a:r>
          </a:p>
          <a:p>
            <a:pPr marL="0" indent="0">
              <a:buNone/>
            </a:pPr>
            <a:endParaRPr lang="es-MX" dirty="0" smtClean="0">
              <a:solidFill>
                <a:schemeClr val="accent6">
                  <a:lumMod val="50000"/>
                </a:schemeClr>
              </a:solidFill>
            </a:endParaRPr>
          </a:p>
          <a:p>
            <a:pPr>
              <a:buFont typeface="Wingdings" panose="05000000000000000000" pitchFamily="2" charset="2"/>
              <a:buChar char="v"/>
            </a:pPr>
            <a:r>
              <a:rPr lang="es-MX" dirty="0" smtClean="0">
                <a:solidFill>
                  <a:schemeClr val="accent6">
                    <a:lumMod val="50000"/>
                  </a:schemeClr>
                </a:solidFill>
              </a:rPr>
              <a:t>“OBTENER DE UN </a:t>
            </a:r>
            <a:r>
              <a:rPr lang="es-MX" b="1" dirty="0" smtClean="0">
                <a:solidFill>
                  <a:schemeClr val="accent6">
                    <a:lumMod val="50000"/>
                  </a:schemeClr>
                </a:solidFill>
              </a:rPr>
              <a:t>LOTE DE SEMILLAS</a:t>
            </a:r>
            <a:r>
              <a:rPr lang="es-MX" dirty="0" smtClean="0">
                <a:solidFill>
                  <a:schemeClr val="accent6">
                    <a:lumMod val="50000"/>
                  </a:schemeClr>
                </a:solidFill>
              </a:rPr>
              <a:t>, UNA MUESTRA REPRESENTATIVA DE UN </a:t>
            </a:r>
            <a:r>
              <a:rPr lang="es-MX" b="1" dirty="0" smtClean="0">
                <a:solidFill>
                  <a:schemeClr val="accent6">
                    <a:lumMod val="50000"/>
                  </a:schemeClr>
                </a:solidFill>
              </a:rPr>
              <a:t>TAMAÑO CONVENIENTE </a:t>
            </a:r>
            <a:r>
              <a:rPr lang="es-MX" dirty="0" smtClean="0">
                <a:solidFill>
                  <a:schemeClr val="accent6">
                    <a:lumMod val="50000"/>
                  </a:schemeClr>
                </a:solidFill>
              </a:rPr>
              <a:t>(TÉCNICO, ECONÓMICO Y PRÁCTICO) PARA EL ANÁLISIS DE CALIDAD DE SEMILLAS”.</a:t>
            </a:r>
          </a:p>
          <a:p>
            <a:pPr>
              <a:buFont typeface="Wingdings" panose="05000000000000000000" pitchFamily="2" charset="2"/>
              <a:buChar char="v"/>
            </a:pPr>
            <a:r>
              <a:rPr lang="es-MX" dirty="0" smtClean="0">
                <a:solidFill>
                  <a:schemeClr val="accent6">
                    <a:lumMod val="50000"/>
                  </a:schemeClr>
                </a:solidFill>
              </a:rPr>
              <a:t>CUANDO LA MUESTRA SE ORIGINA DEL LOTE DE SEMILLA SE ESPERA QUE LOS RESULTADOS REFLEJEN EL PROMEDIO (CON UN RANGO DE CONFIABILIDAD ESTABLECIDO) DE LA CALIDAD DE ESE LOTE DE SEMILLAS .</a:t>
            </a:r>
          </a:p>
          <a:p>
            <a:pPr>
              <a:buFont typeface="Wingdings" panose="05000000000000000000" pitchFamily="2" charset="2"/>
              <a:buChar char="v"/>
            </a:pPr>
            <a:r>
              <a:rPr lang="es-ES_tradnl" dirty="0" smtClean="0">
                <a:solidFill>
                  <a:schemeClr val="accent6">
                    <a:lumMod val="50000"/>
                  </a:schemeClr>
                </a:solidFill>
              </a:rPr>
              <a:t>LOS RIESGOS DE NO OBTENER UNA MUESTRA REPRESENTATIVA DEL LOTE DE SEMILLAS PODRIAN SER CAUSA DE RECHAZO Y GRANDES PERDIDAS.</a:t>
            </a:r>
            <a:endParaRPr lang="es-MX" dirty="0">
              <a:solidFill>
                <a:schemeClr val="accent6">
                  <a:lumMod val="50000"/>
                </a:schemeClr>
              </a:solidFill>
            </a:endParaRPr>
          </a:p>
        </p:txBody>
      </p:sp>
    </p:spTree>
    <p:extLst>
      <p:ext uri="{BB962C8B-B14F-4D97-AF65-F5344CB8AC3E}">
        <p14:creationId xmlns:p14="http://schemas.microsoft.com/office/powerpoint/2010/main" val="17150737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467544" y="1484784"/>
            <a:ext cx="8229600" cy="4525963"/>
          </a:xfrm>
        </p:spPr>
        <p:style>
          <a:lnRef idx="1">
            <a:schemeClr val="accent6"/>
          </a:lnRef>
          <a:fillRef idx="2">
            <a:schemeClr val="accent6"/>
          </a:fillRef>
          <a:effectRef idx="1">
            <a:schemeClr val="accent6"/>
          </a:effectRef>
          <a:fontRef idx="minor">
            <a:schemeClr val="dk1"/>
          </a:fontRef>
        </p:style>
        <p:txBody>
          <a:bodyPr>
            <a:noAutofit/>
          </a:bodyPr>
          <a:lstStyle/>
          <a:p>
            <a:pPr marL="0" indent="0" algn="just">
              <a:buNone/>
            </a:pPr>
            <a:r>
              <a:rPr lang="es-MX" sz="2800" b="1" dirty="0">
                <a:solidFill>
                  <a:schemeClr val="accent6">
                    <a:lumMod val="50000"/>
                  </a:schemeClr>
                </a:solidFill>
              </a:rPr>
              <a:t>LA </a:t>
            </a:r>
            <a:r>
              <a:rPr lang="es-MX" sz="2800" b="1" dirty="0" smtClean="0">
                <a:solidFill>
                  <a:schemeClr val="accent6">
                    <a:lumMod val="50000"/>
                  </a:schemeClr>
                </a:solidFill>
              </a:rPr>
              <a:t>EFICIENCIA</a:t>
            </a:r>
            <a:r>
              <a:rPr lang="es-MX" sz="2800" dirty="0" smtClean="0">
                <a:solidFill>
                  <a:schemeClr val="accent6">
                    <a:lumMod val="50000"/>
                  </a:schemeClr>
                </a:solidFill>
              </a:rPr>
              <a:t> EN </a:t>
            </a:r>
            <a:r>
              <a:rPr lang="es-MX" sz="2800" dirty="0">
                <a:solidFill>
                  <a:schemeClr val="accent6">
                    <a:lumMod val="50000"/>
                  </a:schemeClr>
                </a:solidFill>
              </a:rPr>
              <a:t>LA INFERENCIA HECHA SOBRE </a:t>
            </a:r>
            <a:r>
              <a:rPr lang="es-MX" sz="2800" dirty="0" smtClean="0">
                <a:solidFill>
                  <a:schemeClr val="accent6">
                    <a:lumMod val="50000"/>
                  </a:schemeClr>
                </a:solidFill>
              </a:rPr>
              <a:t>LAS CARACTERISTICAS DE CALIDAD </a:t>
            </a:r>
            <a:r>
              <a:rPr lang="es-MX" sz="2800" dirty="0">
                <a:solidFill>
                  <a:schemeClr val="accent6">
                    <a:lumMod val="50000"/>
                  </a:schemeClr>
                </a:solidFill>
              </a:rPr>
              <a:t>DEL LOTE DE SEMILLAS, </a:t>
            </a:r>
            <a:r>
              <a:rPr lang="es-MX" sz="2800" dirty="0" smtClean="0">
                <a:solidFill>
                  <a:schemeClr val="accent6">
                    <a:lumMod val="50000"/>
                  </a:schemeClr>
                </a:solidFill>
              </a:rPr>
              <a:t>DEPENDE DE </a:t>
            </a:r>
            <a:r>
              <a:rPr lang="es-MX" sz="2800" dirty="0">
                <a:solidFill>
                  <a:schemeClr val="accent6">
                    <a:lumMod val="50000"/>
                  </a:schemeClr>
                </a:solidFill>
              </a:rPr>
              <a:t>DOS COMPONENTES:</a:t>
            </a:r>
          </a:p>
          <a:p>
            <a:r>
              <a:rPr lang="es-MX" sz="2800" dirty="0">
                <a:solidFill>
                  <a:schemeClr val="accent6">
                    <a:lumMod val="50000"/>
                  </a:schemeClr>
                </a:solidFill>
              </a:rPr>
              <a:t>1. </a:t>
            </a:r>
            <a:r>
              <a:rPr lang="es-MX" sz="2800" b="1" dirty="0">
                <a:solidFill>
                  <a:schemeClr val="accent6">
                    <a:lumMod val="50000"/>
                  </a:schemeClr>
                </a:solidFill>
              </a:rPr>
              <a:t>LA EXACTITUD</a:t>
            </a:r>
            <a:r>
              <a:rPr lang="es-MX" sz="2800" dirty="0">
                <a:solidFill>
                  <a:schemeClr val="accent6">
                    <a:lumMod val="50000"/>
                  </a:schemeClr>
                </a:solidFill>
              </a:rPr>
              <a:t> CON LA CUAL LA </a:t>
            </a:r>
            <a:r>
              <a:rPr lang="es-MX" sz="2800" dirty="0" smtClean="0">
                <a:solidFill>
                  <a:schemeClr val="accent6">
                    <a:lumMod val="50000"/>
                  </a:schemeClr>
                </a:solidFill>
              </a:rPr>
              <a:t>MUESTRA REPRESENTA </a:t>
            </a:r>
            <a:r>
              <a:rPr lang="es-MX" sz="2800" dirty="0">
                <a:solidFill>
                  <a:schemeClr val="accent6">
                    <a:lumMod val="50000"/>
                  </a:schemeClr>
                </a:solidFill>
              </a:rPr>
              <a:t>AL LOTE DE SEMILLAS, Y</a:t>
            </a:r>
          </a:p>
          <a:p>
            <a:r>
              <a:rPr lang="es-MX" sz="2800" dirty="0">
                <a:solidFill>
                  <a:schemeClr val="accent6">
                    <a:lumMod val="50000"/>
                  </a:schemeClr>
                </a:solidFill>
              </a:rPr>
              <a:t>2. </a:t>
            </a:r>
            <a:r>
              <a:rPr lang="es-MX" sz="2800" b="1" dirty="0" smtClean="0">
                <a:solidFill>
                  <a:schemeClr val="accent6">
                    <a:lumMod val="50000"/>
                  </a:schemeClr>
                </a:solidFill>
              </a:rPr>
              <a:t>LA </a:t>
            </a:r>
            <a:r>
              <a:rPr lang="es-MX" sz="2800" b="1" dirty="0">
                <a:solidFill>
                  <a:schemeClr val="accent6">
                    <a:lumMod val="50000"/>
                  </a:schemeClr>
                </a:solidFill>
              </a:rPr>
              <a:t>PRECISIÓN </a:t>
            </a:r>
            <a:r>
              <a:rPr lang="es-MX" sz="2800" b="1" dirty="0" smtClean="0">
                <a:solidFill>
                  <a:schemeClr val="accent6">
                    <a:lumMod val="50000"/>
                  </a:schemeClr>
                </a:solidFill>
              </a:rPr>
              <a:t>Y REPETIBILIDAD </a:t>
            </a:r>
            <a:r>
              <a:rPr lang="es-MX" sz="2800" dirty="0" smtClean="0">
                <a:solidFill>
                  <a:schemeClr val="accent6">
                    <a:lumMod val="50000"/>
                  </a:schemeClr>
                </a:solidFill>
              </a:rPr>
              <a:t>DE </a:t>
            </a:r>
            <a:r>
              <a:rPr lang="es-MX" sz="2800" dirty="0">
                <a:solidFill>
                  <a:schemeClr val="accent6">
                    <a:lumMod val="50000"/>
                  </a:schemeClr>
                </a:solidFill>
              </a:rPr>
              <a:t>LAS </a:t>
            </a:r>
            <a:r>
              <a:rPr lang="es-MX" sz="2800" dirty="0" smtClean="0">
                <a:solidFill>
                  <a:schemeClr val="accent6">
                    <a:lumMod val="50000"/>
                  </a:schemeClr>
                </a:solidFill>
              </a:rPr>
              <a:t>PRUEBAS DE </a:t>
            </a:r>
            <a:r>
              <a:rPr lang="es-MX" sz="2800" dirty="0">
                <a:solidFill>
                  <a:schemeClr val="accent6">
                    <a:lumMod val="50000"/>
                  </a:schemeClr>
                </a:solidFill>
              </a:rPr>
              <a:t>LABORATORIO.</a:t>
            </a:r>
          </a:p>
          <a:p>
            <a:pPr marL="0" indent="0">
              <a:buNone/>
            </a:pPr>
            <a:r>
              <a:rPr lang="es-MX" sz="2800" dirty="0">
                <a:solidFill>
                  <a:schemeClr val="accent6">
                    <a:lumMod val="50000"/>
                  </a:schemeClr>
                </a:solidFill>
              </a:rPr>
              <a:t>LA </a:t>
            </a:r>
            <a:r>
              <a:rPr lang="es-MX" sz="2800" dirty="0" smtClean="0">
                <a:solidFill>
                  <a:schemeClr val="accent6">
                    <a:lumMod val="50000"/>
                  </a:schemeClr>
                </a:solidFill>
              </a:rPr>
              <a:t>EJECUCION </a:t>
            </a:r>
            <a:r>
              <a:rPr lang="es-MX" sz="2800" dirty="0">
                <a:solidFill>
                  <a:schemeClr val="accent6">
                    <a:lumMod val="50000"/>
                  </a:schemeClr>
                </a:solidFill>
              </a:rPr>
              <a:t>DEL MUESTREO </a:t>
            </a:r>
            <a:r>
              <a:rPr lang="es-MX" sz="2800" dirty="0" smtClean="0">
                <a:solidFill>
                  <a:schemeClr val="accent6">
                    <a:lumMod val="50000"/>
                  </a:schemeClr>
                </a:solidFill>
              </a:rPr>
              <a:t>ESTÁ CONSIDERADA</a:t>
            </a:r>
            <a:r>
              <a:rPr lang="es-MX" sz="2800" dirty="0">
                <a:solidFill>
                  <a:schemeClr val="accent6">
                    <a:lumMod val="50000"/>
                  </a:schemeClr>
                </a:solidFill>
              </a:rPr>
              <a:t> </a:t>
            </a:r>
            <a:r>
              <a:rPr lang="es-MX" sz="2800" dirty="0" smtClean="0">
                <a:solidFill>
                  <a:schemeClr val="accent6">
                    <a:lumMod val="50000"/>
                  </a:schemeClr>
                </a:solidFill>
              </a:rPr>
              <a:t>COMO </a:t>
            </a:r>
            <a:r>
              <a:rPr lang="es-MX" sz="2800" dirty="0">
                <a:solidFill>
                  <a:schemeClr val="accent6">
                    <a:lumMod val="50000"/>
                  </a:schemeClr>
                </a:solidFill>
              </a:rPr>
              <a:t>LA </a:t>
            </a:r>
            <a:r>
              <a:rPr lang="es-MX" sz="2800" b="1" dirty="0">
                <a:solidFill>
                  <a:schemeClr val="accent6">
                    <a:lumMod val="50000"/>
                  </a:schemeClr>
                </a:solidFill>
              </a:rPr>
              <a:t>FUENTE DE VARIACIÓN</a:t>
            </a:r>
            <a:r>
              <a:rPr lang="es-MX" sz="2800" dirty="0">
                <a:solidFill>
                  <a:schemeClr val="accent6">
                    <a:lumMod val="50000"/>
                  </a:schemeClr>
                </a:solidFill>
              </a:rPr>
              <a:t> EN LOS RESULTADOS </a:t>
            </a:r>
            <a:r>
              <a:rPr lang="es-MX" sz="2800" dirty="0" smtClean="0">
                <a:solidFill>
                  <a:schemeClr val="accent6">
                    <a:lumMod val="50000"/>
                  </a:schemeClr>
                </a:solidFill>
              </a:rPr>
              <a:t>DE LAS </a:t>
            </a:r>
            <a:r>
              <a:rPr lang="es-MX" sz="2800" dirty="0">
                <a:solidFill>
                  <a:schemeClr val="accent6">
                    <a:lumMod val="50000"/>
                  </a:schemeClr>
                </a:solidFill>
              </a:rPr>
              <a:t>PRUEBAS DE CALIDAD.</a:t>
            </a:r>
          </a:p>
        </p:txBody>
      </p:sp>
    </p:spTree>
    <p:extLst>
      <p:ext uri="{BB962C8B-B14F-4D97-AF65-F5344CB8AC3E}">
        <p14:creationId xmlns:p14="http://schemas.microsoft.com/office/powerpoint/2010/main" val="34337429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4000" b="1" dirty="0" smtClean="0">
                <a:solidFill>
                  <a:schemeClr val="accent6">
                    <a:lumMod val="50000"/>
                  </a:schemeClr>
                </a:solidFill>
              </a:rPr>
              <a:t>REPRESENTATIVIDAD DE LA MUESTRA :</a:t>
            </a:r>
            <a:r>
              <a:rPr lang="es-MX" dirty="0"/>
              <a:t/>
            </a:r>
            <a:br>
              <a:rPr lang="es-MX" dirty="0"/>
            </a:br>
            <a:endParaRPr lang="es-MX" dirty="0"/>
          </a:p>
        </p:txBody>
      </p:sp>
      <p:sp>
        <p:nvSpPr>
          <p:cNvPr id="3" name="2 Marcador de contenido"/>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marL="0" indent="0">
              <a:buNone/>
            </a:pPr>
            <a:r>
              <a:rPr lang="es-MX" dirty="0" smtClean="0">
                <a:solidFill>
                  <a:schemeClr val="accent6">
                    <a:lumMod val="50000"/>
                  </a:schemeClr>
                </a:solidFill>
              </a:rPr>
              <a:t>LA REGLA SERA: “ EN ELLA SE ENCUENTRAN TODOS LOS COMPONENTES DEL LOTE, EN LA MISMA PROPORCIÓN EN QUE EXISTEN EN EL LOTE”</a:t>
            </a:r>
          </a:p>
          <a:p>
            <a:pPr marL="0" indent="0">
              <a:buNone/>
            </a:pPr>
            <a:r>
              <a:rPr lang="es-MX" b="1" dirty="0" smtClean="0">
                <a:solidFill>
                  <a:schemeClr val="accent6">
                    <a:lumMod val="50000"/>
                  </a:schemeClr>
                </a:solidFill>
              </a:rPr>
              <a:t>FACTORES QUE AFECTAN LA REPRESENTATIVIDAD:</a:t>
            </a:r>
          </a:p>
          <a:p>
            <a:pPr>
              <a:buFont typeface="Wingdings" panose="05000000000000000000" pitchFamily="2" charset="2"/>
              <a:buChar char="v"/>
            </a:pPr>
            <a:r>
              <a:rPr lang="es-MX" dirty="0" smtClean="0">
                <a:solidFill>
                  <a:schemeClr val="accent6">
                    <a:lumMod val="50000"/>
                  </a:schemeClr>
                </a:solidFill>
              </a:rPr>
              <a:t>HOMOGENEIDAD/HETEROGENEIDAD  DEL LOTE</a:t>
            </a:r>
          </a:p>
          <a:p>
            <a:pPr>
              <a:buFont typeface="Wingdings" panose="05000000000000000000" pitchFamily="2" charset="2"/>
              <a:buChar char="v"/>
            </a:pPr>
            <a:r>
              <a:rPr lang="es-MX" dirty="0" smtClean="0">
                <a:solidFill>
                  <a:schemeClr val="accent6">
                    <a:lumMod val="50000"/>
                  </a:schemeClr>
                </a:solidFill>
              </a:rPr>
              <a:t>NÚMERO DE MUESTRAS TOMADAS (FRECUENCIA)</a:t>
            </a:r>
          </a:p>
          <a:p>
            <a:pPr>
              <a:buFont typeface="Wingdings" panose="05000000000000000000" pitchFamily="2" charset="2"/>
              <a:buChar char="v"/>
            </a:pPr>
            <a:r>
              <a:rPr lang="es-MX" dirty="0" smtClean="0">
                <a:solidFill>
                  <a:schemeClr val="accent6">
                    <a:lumMod val="50000"/>
                  </a:schemeClr>
                </a:solidFill>
              </a:rPr>
              <a:t>LA MANERA DE MEZCLAR (HOMOGENIZAR) LA </a:t>
            </a:r>
            <a:r>
              <a:rPr lang="es-MX" b="1" dirty="0" smtClean="0">
                <a:solidFill>
                  <a:schemeClr val="accent6">
                    <a:lumMod val="50000"/>
                  </a:schemeClr>
                </a:solidFill>
              </a:rPr>
              <a:t>MUESTRA COMPUESTA</a:t>
            </a:r>
            <a:r>
              <a:rPr lang="es-MX" dirty="0" smtClean="0">
                <a:solidFill>
                  <a:schemeClr val="accent6">
                    <a:lumMod val="50000"/>
                  </a:schemeClr>
                </a:solidFill>
              </a:rPr>
              <a:t> PARA OBTENER LA </a:t>
            </a:r>
            <a:r>
              <a:rPr lang="es-MX" b="1" dirty="0" smtClean="0">
                <a:solidFill>
                  <a:schemeClr val="accent6">
                    <a:lumMod val="50000"/>
                  </a:schemeClr>
                </a:solidFill>
              </a:rPr>
              <a:t>MUESTRA DE ENVÍO</a:t>
            </a:r>
            <a:r>
              <a:rPr lang="es-MX" dirty="0" smtClean="0">
                <a:solidFill>
                  <a:schemeClr val="accent6">
                    <a:lumMod val="50000"/>
                  </a:schemeClr>
                </a:solidFill>
              </a:rPr>
              <a:t>.</a:t>
            </a:r>
          </a:p>
          <a:p>
            <a:pPr>
              <a:buFont typeface="Wingdings" panose="05000000000000000000" pitchFamily="2" charset="2"/>
              <a:buChar char="v"/>
            </a:pPr>
            <a:r>
              <a:rPr lang="es-MX" b="1" dirty="0" smtClean="0">
                <a:solidFill>
                  <a:schemeClr val="accent6">
                    <a:lumMod val="50000"/>
                  </a:schemeClr>
                </a:solidFill>
              </a:rPr>
              <a:t>PERSONAL CAPACITADO </a:t>
            </a:r>
            <a:r>
              <a:rPr lang="es-MX" dirty="0" smtClean="0">
                <a:solidFill>
                  <a:schemeClr val="accent6">
                    <a:lumMod val="50000"/>
                  </a:schemeClr>
                </a:solidFill>
              </a:rPr>
              <a:t>(CERTIFICADO), RECONOCIDO POR EL LABORATORIO</a:t>
            </a:r>
          </a:p>
          <a:p>
            <a:pPr>
              <a:buFont typeface="Wingdings" panose="05000000000000000000" pitchFamily="2" charset="2"/>
              <a:buChar char="v"/>
            </a:pPr>
            <a:r>
              <a:rPr lang="es-MX" dirty="0" smtClean="0">
                <a:solidFill>
                  <a:schemeClr val="accent6">
                    <a:lumMod val="50000"/>
                  </a:schemeClr>
                </a:solidFill>
              </a:rPr>
              <a:t>LOTE DE SEMILLA Y SU </a:t>
            </a:r>
            <a:r>
              <a:rPr lang="es-MX" b="1" dirty="0" smtClean="0">
                <a:solidFill>
                  <a:schemeClr val="accent6">
                    <a:lumMod val="50000"/>
                  </a:schemeClr>
                </a:solidFill>
              </a:rPr>
              <a:t>ACOMODO ACCESIBLE</a:t>
            </a:r>
            <a:r>
              <a:rPr lang="es-MX" dirty="0" smtClean="0">
                <a:solidFill>
                  <a:schemeClr val="accent6">
                    <a:lumMod val="50000"/>
                  </a:schemeClr>
                </a:solidFill>
              </a:rPr>
              <a:t> EN LAS DIFERENTES SITUACIONES </a:t>
            </a:r>
            <a:endParaRPr lang="es-MX" dirty="0">
              <a:solidFill>
                <a:schemeClr val="accent6">
                  <a:lumMod val="50000"/>
                </a:schemeClr>
              </a:solidFill>
            </a:endParaRPr>
          </a:p>
        </p:txBody>
      </p:sp>
    </p:spTree>
    <p:extLst>
      <p:ext uri="{BB962C8B-B14F-4D97-AF65-F5344CB8AC3E}">
        <p14:creationId xmlns:p14="http://schemas.microsoft.com/office/powerpoint/2010/main" val="560004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8229600" cy="1143000"/>
          </a:xfrm>
        </p:spPr>
        <p:txBody>
          <a:bodyPr>
            <a:normAutofit/>
          </a:bodyPr>
          <a:lstStyle/>
          <a:p>
            <a:r>
              <a:rPr lang="es-ES_tradnl" sz="3200" b="1" dirty="0" smtClean="0">
                <a:solidFill>
                  <a:schemeClr val="accent6">
                    <a:lumMod val="50000"/>
                  </a:schemeClr>
                </a:solidFill>
              </a:rPr>
              <a:t>PROCESO DE MUESTREO</a:t>
            </a:r>
            <a:endParaRPr lang="es-MX" sz="3200" b="1" dirty="0">
              <a:solidFill>
                <a:schemeClr val="accent6">
                  <a:lumMod val="50000"/>
                </a:schemeClr>
              </a:solidFill>
            </a:endParaRPr>
          </a:p>
        </p:txBody>
      </p:sp>
      <p:sp>
        <p:nvSpPr>
          <p:cNvPr id="4" name="3 Elipse"/>
          <p:cNvSpPr/>
          <p:nvPr/>
        </p:nvSpPr>
        <p:spPr>
          <a:xfrm>
            <a:off x="1174318" y="2132856"/>
            <a:ext cx="2913193" cy="2896007"/>
          </a:xfrm>
          <a:prstGeom prst="ellipse">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Elipse"/>
          <p:cNvSpPr/>
          <p:nvPr/>
        </p:nvSpPr>
        <p:spPr>
          <a:xfrm>
            <a:off x="6402357" y="4452378"/>
            <a:ext cx="1008112" cy="720080"/>
          </a:xfrm>
          <a:prstGeom prst="ellipse">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derecha"/>
          <p:cNvSpPr/>
          <p:nvPr/>
        </p:nvSpPr>
        <p:spPr>
          <a:xfrm rot="1083100">
            <a:off x="3774241" y="3914204"/>
            <a:ext cx="2535151" cy="609445"/>
          </a:xfrm>
          <a:prstGeom prst="rightArrow">
            <a:avLst/>
          </a:prstGeom>
          <a:solidFill>
            <a:schemeClr val="accent6">
              <a:lumMod val="60000"/>
              <a:lumOff val="4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1570362" y="2377764"/>
            <a:ext cx="2121105" cy="584775"/>
          </a:xfrm>
          <a:prstGeom prst="rect">
            <a:avLst/>
          </a:prstGeom>
          <a:noFill/>
        </p:spPr>
        <p:txBody>
          <a:bodyPr wrap="square" rtlCol="0">
            <a:spAutoFit/>
          </a:bodyPr>
          <a:lstStyle/>
          <a:p>
            <a:pPr algn="ctr"/>
            <a:r>
              <a:rPr lang="es-ES_tradnl" sz="1600" b="1" dirty="0" smtClean="0">
                <a:solidFill>
                  <a:schemeClr val="accent6">
                    <a:lumMod val="50000"/>
                  </a:schemeClr>
                </a:solidFill>
              </a:rPr>
              <a:t>POBLACION</a:t>
            </a:r>
          </a:p>
          <a:p>
            <a:pPr algn="ctr"/>
            <a:r>
              <a:rPr lang="es-ES_tradnl" sz="1600" b="1" dirty="0" smtClean="0">
                <a:solidFill>
                  <a:schemeClr val="accent6">
                    <a:lumMod val="50000"/>
                  </a:schemeClr>
                </a:solidFill>
              </a:rPr>
              <a:t>(LOTE DE SEMILLAS)</a:t>
            </a:r>
            <a:endParaRPr lang="es-MX" sz="1600" b="1" dirty="0">
              <a:solidFill>
                <a:schemeClr val="accent6">
                  <a:lumMod val="50000"/>
                </a:schemeClr>
              </a:solidFill>
            </a:endParaRPr>
          </a:p>
        </p:txBody>
      </p:sp>
      <p:sp>
        <p:nvSpPr>
          <p:cNvPr id="9" name="8 CuadroTexto"/>
          <p:cNvSpPr txBox="1"/>
          <p:nvPr/>
        </p:nvSpPr>
        <p:spPr>
          <a:xfrm>
            <a:off x="6423041" y="4658529"/>
            <a:ext cx="1152128" cy="307777"/>
          </a:xfrm>
          <a:prstGeom prst="rect">
            <a:avLst/>
          </a:prstGeom>
          <a:noFill/>
        </p:spPr>
        <p:txBody>
          <a:bodyPr wrap="square" rtlCol="0">
            <a:spAutoFit/>
          </a:bodyPr>
          <a:lstStyle/>
          <a:p>
            <a:r>
              <a:rPr lang="es-ES_tradnl" sz="1400" b="1" dirty="0" smtClean="0">
                <a:solidFill>
                  <a:schemeClr val="accent6">
                    <a:lumMod val="50000"/>
                  </a:schemeClr>
                </a:solidFill>
              </a:rPr>
              <a:t>MUESTRA</a:t>
            </a:r>
            <a:endParaRPr lang="es-MX" sz="1400" b="1" dirty="0">
              <a:solidFill>
                <a:schemeClr val="accent6">
                  <a:lumMod val="50000"/>
                </a:schemeClr>
              </a:solidFill>
            </a:endParaRPr>
          </a:p>
        </p:txBody>
      </p:sp>
      <p:sp>
        <p:nvSpPr>
          <p:cNvPr id="10" name="9 CuadroTexto"/>
          <p:cNvSpPr txBox="1"/>
          <p:nvPr/>
        </p:nvSpPr>
        <p:spPr>
          <a:xfrm>
            <a:off x="5621082" y="5445224"/>
            <a:ext cx="2190210" cy="369332"/>
          </a:xfrm>
          <a:prstGeom prst="rect">
            <a:avLst/>
          </a:prstGeom>
          <a:solidFill>
            <a:schemeClr val="accent6">
              <a:lumMod val="60000"/>
              <a:lumOff val="40000"/>
            </a:schemeClr>
          </a:solidFill>
          <a:ln w="28575">
            <a:solidFill>
              <a:schemeClr val="accent6">
                <a:lumMod val="50000"/>
              </a:schemeClr>
            </a:solidFill>
          </a:ln>
        </p:spPr>
        <p:txBody>
          <a:bodyPr wrap="square" rtlCol="0">
            <a:spAutoFit/>
          </a:bodyPr>
          <a:lstStyle/>
          <a:p>
            <a:r>
              <a:rPr lang="es-ES_tradnl" dirty="0" smtClean="0">
                <a:solidFill>
                  <a:schemeClr val="accent6">
                    <a:lumMod val="50000"/>
                  </a:schemeClr>
                </a:solidFill>
              </a:rPr>
              <a:t>REPRESENTATIVIDAD</a:t>
            </a:r>
            <a:endParaRPr lang="es-MX" dirty="0">
              <a:solidFill>
                <a:schemeClr val="accent6">
                  <a:lumMod val="50000"/>
                </a:schemeClr>
              </a:solidFill>
            </a:endParaRPr>
          </a:p>
        </p:txBody>
      </p:sp>
      <p:sp>
        <p:nvSpPr>
          <p:cNvPr id="12" name="11 CuadroTexto"/>
          <p:cNvSpPr txBox="1"/>
          <p:nvPr/>
        </p:nvSpPr>
        <p:spPr>
          <a:xfrm>
            <a:off x="3747039" y="4664626"/>
            <a:ext cx="1656184" cy="646331"/>
          </a:xfrm>
          <a:prstGeom prst="rect">
            <a:avLst/>
          </a:prstGeom>
          <a:solidFill>
            <a:schemeClr val="accent6">
              <a:lumMod val="60000"/>
              <a:lumOff val="40000"/>
            </a:schemeClr>
          </a:solidFill>
          <a:ln w="28575">
            <a:solidFill>
              <a:schemeClr val="accent6">
                <a:lumMod val="50000"/>
              </a:schemeClr>
            </a:solidFill>
          </a:ln>
        </p:spPr>
        <p:txBody>
          <a:bodyPr wrap="square" rtlCol="0">
            <a:spAutoFit/>
          </a:bodyPr>
          <a:lstStyle/>
          <a:p>
            <a:r>
              <a:rPr lang="es-ES_tradnl" dirty="0" smtClean="0">
                <a:solidFill>
                  <a:schemeClr val="accent6">
                    <a:lumMod val="50000"/>
                  </a:schemeClr>
                </a:solidFill>
              </a:rPr>
              <a:t>ESTIMACION E INFERENCIA</a:t>
            </a:r>
            <a:endParaRPr lang="es-MX" dirty="0">
              <a:solidFill>
                <a:schemeClr val="accent6">
                  <a:lumMod val="50000"/>
                </a:schemeClr>
              </a:solidFill>
            </a:endParaRPr>
          </a:p>
        </p:txBody>
      </p:sp>
      <p:sp>
        <p:nvSpPr>
          <p:cNvPr id="13" name="12 CuadroTexto"/>
          <p:cNvSpPr txBox="1"/>
          <p:nvPr/>
        </p:nvSpPr>
        <p:spPr>
          <a:xfrm>
            <a:off x="6402357" y="3885134"/>
            <a:ext cx="1152128" cy="369332"/>
          </a:xfrm>
          <a:prstGeom prst="rect">
            <a:avLst/>
          </a:prstGeom>
          <a:solidFill>
            <a:schemeClr val="accent6">
              <a:lumMod val="60000"/>
              <a:lumOff val="40000"/>
            </a:schemeClr>
          </a:solidFill>
          <a:ln w="28575">
            <a:solidFill>
              <a:schemeClr val="accent6">
                <a:lumMod val="50000"/>
              </a:schemeClr>
            </a:solidFill>
          </a:ln>
        </p:spPr>
        <p:txBody>
          <a:bodyPr wrap="square" rtlCol="0">
            <a:spAutoFit/>
          </a:bodyPr>
          <a:lstStyle/>
          <a:p>
            <a:r>
              <a:rPr lang="es-ES_tradnl" dirty="0" smtClean="0">
                <a:solidFill>
                  <a:schemeClr val="accent6">
                    <a:lumMod val="50000"/>
                  </a:schemeClr>
                </a:solidFill>
              </a:rPr>
              <a:t>TAMAÑO</a:t>
            </a:r>
            <a:endParaRPr lang="es-MX" dirty="0">
              <a:solidFill>
                <a:schemeClr val="accent6">
                  <a:lumMod val="50000"/>
                </a:schemeClr>
              </a:solidFill>
            </a:endParaRPr>
          </a:p>
        </p:txBody>
      </p:sp>
      <p:sp>
        <p:nvSpPr>
          <p:cNvPr id="14" name="13 CuadroTexto"/>
          <p:cNvSpPr txBox="1"/>
          <p:nvPr/>
        </p:nvSpPr>
        <p:spPr>
          <a:xfrm>
            <a:off x="2980959" y="2029490"/>
            <a:ext cx="2016224" cy="369332"/>
          </a:xfrm>
          <a:prstGeom prst="rect">
            <a:avLst/>
          </a:prstGeom>
          <a:solidFill>
            <a:schemeClr val="accent6">
              <a:lumMod val="60000"/>
              <a:lumOff val="40000"/>
            </a:schemeClr>
          </a:solidFill>
          <a:ln w="28575">
            <a:solidFill>
              <a:schemeClr val="accent6">
                <a:lumMod val="50000"/>
              </a:schemeClr>
            </a:solidFill>
          </a:ln>
        </p:spPr>
        <p:txBody>
          <a:bodyPr wrap="square" rtlCol="0">
            <a:spAutoFit/>
          </a:bodyPr>
          <a:lstStyle/>
          <a:p>
            <a:r>
              <a:rPr lang="es-ES_tradnl" dirty="0" smtClean="0">
                <a:solidFill>
                  <a:schemeClr val="accent6">
                    <a:lumMod val="50000"/>
                  </a:schemeClr>
                </a:solidFill>
              </a:rPr>
              <a:t>TAMAÑO DEL LOTE</a:t>
            </a:r>
            <a:endParaRPr lang="es-MX" dirty="0">
              <a:solidFill>
                <a:schemeClr val="accent6">
                  <a:lumMod val="50000"/>
                </a:schemeClr>
              </a:solidFill>
            </a:endParaRPr>
          </a:p>
        </p:txBody>
      </p:sp>
      <p:sp>
        <p:nvSpPr>
          <p:cNvPr id="15" name="14 CuadroTexto"/>
          <p:cNvSpPr txBox="1"/>
          <p:nvPr/>
        </p:nvSpPr>
        <p:spPr>
          <a:xfrm>
            <a:off x="48281" y="4781640"/>
            <a:ext cx="2582634" cy="369332"/>
          </a:xfrm>
          <a:prstGeom prst="rect">
            <a:avLst/>
          </a:prstGeom>
          <a:solidFill>
            <a:schemeClr val="accent6">
              <a:lumMod val="60000"/>
              <a:lumOff val="40000"/>
            </a:schemeClr>
          </a:solidFill>
          <a:ln w="28575">
            <a:solidFill>
              <a:schemeClr val="accent6">
                <a:lumMod val="50000"/>
              </a:schemeClr>
            </a:solidFill>
          </a:ln>
        </p:spPr>
        <p:txBody>
          <a:bodyPr wrap="square" rtlCol="0">
            <a:spAutoFit/>
          </a:bodyPr>
          <a:lstStyle/>
          <a:p>
            <a:r>
              <a:rPr lang="es-ES_tradnl" dirty="0" smtClean="0">
                <a:solidFill>
                  <a:schemeClr val="accent6">
                    <a:lumMod val="50000"/>
                  </a:schemeClr>
                </a:solidFill>
              </a:rPr>
              <a:t>TAMAÑO DE LA SEMILLA</a:t>
            </a:r>
            <a:endParaRPr lang="es-MX" dirty="0">
              <a:solidFill>
                <a:schemeClr val="accent6">
                  <a:lumMod val="50000"/>
                </a:scheme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3766" y="2962539"/>
            <a:ext cx="1574298" cy="1609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0469" y="4491013"/>
            <a:ext cx="1315494" cy="779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rot="1086720">
            <a:off x="4507181" y="4031613"/>
            <a:ext cx="1024511" cy="307777"/>
          </a:xfrm>
          <a:prstGeom prst="rect">
            <a:avLst/>
          </a:prstGeom>
          <a:noFill/>
        </p:spPr>
        <p:txBody>
          <a:bodyPr wrap="none" rtlCol="0">
            <a:spAutoFit/>
          </a:bodyPr>
          <a:lstStyle/>
          <a:p>
            <a:r>
              <a:rPr lang="es-ES_tradnl" sz="1400" b="1" dirty="0" smtClean="0">
                <a:solidFill>
                  <a:schemeClr val="accent6">
                    <a:lumMod val="50000"/>
                  </a:schemeClr>
                </a:solidFill>
              </a:rPr>
              <a:t>MUESTREO</a:t>
            </a:r>
            <a:endParaRPr lang="es-MX" sz="1400" b="1" dirty="0">
              <a:solidFill>
                <a:schemeClr val="accent6">
                  <a:lumMod val="50000"/>
                </a:schemeClr>
              </a:solidFill>
            </a:endParaRPr>
          </a:p>
        </p:txBody>
      </p:sp>
      <p:sp>
        <p:nvSpPr>
          <p:cNvPr id="6" name="5 CuadroTexto"/>
          <p:cNvSpPr txBox="1"/>
          <p:nvPr/>
        </p:nvSpPr>
        <p:spPr>
          <a:xfrm>
            <a:off x="3757968" y="2924944"/>
            <a:ext cx="2478429" cy="307777"/>
          </a:xfrm>
          <a:prstGeom prst="rect">
            <a:avLst/>
          </a:prstGeom>
          <a:solidFill>
            <a:schemeClr val="accent6">
              <a:lumMod val="60000"/>
              <a:lumOff val="40000"/>
            </a:schemeClr>
          </a:solidFill>
          <a:ln w="28575">
            <a:solidFill>
              <a:schemeClr val="accent6">
                <a:lumMod val="50000"/>
              </a:schemeClr>
            </a:solidFill>
          </a:ln>
        </p:spPr>
        <p:txBody>
          <a:bodyPr wrap="square" rtlCol="0">
            <a:spAutoFit/>
          </a:bodyPr>
          <a:lstStyle/>
          <a:p>
            <a:r>
              <a:rPr lang="es-ES_tradnl" sz="1400" b="1" dirty="0" smtClean="0">
                <a:solidFill>
                  <a:schemeClr val="accent6">
                    <a:lumMod val="50000"/>
                  </a:schemeClr>
                </a:solidFill>
              </a:rPr>
              <a:t>INTENSIDAD DE MUESTREO</a:t>
            </a:r>
            <a:endParaRPr lang="es-MX" sz="1400" b="1" dirty="0">
              <a:solidFill>
                <a:schemeClr val="accent6">
                  <a:lumMod val="50000"/>
                </a:schemeClr>
              </a:solidFill>
            </a:endParaRPr>
          </a:p>
        </p:txBody>
      </p:sp>
    </p:spTree>
    <p:extLst>
      <p:ext uri="{BB962C8B-B14F-4D97-AF65-F5344CB8AC3E}">
        <p14:creationId xmlns:p14="http://schemas.microsoft.com/office/powerpoint/2010/main" val="3743967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404664"/>
            <a:ext cx="7615199" cy="4968552"/>
          </a:xfrm>
          <a:prstGeom prst="rect">
            <a:avLst/>
          </a:prstGeom>
          <a:noFill/>
          <a:ln w="28575">
            <a:solidFill>
              <a:schemeClr val="accent6">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 name="3 Rectángulo"/>
          <p:cNvSpPr/>
          <p:nvPr/>
        </p:nvSpPr>
        <p:spPr>
          <a:xfrm>
            <a:off x="467544" y="5661248"/>
            <a:ext cx="8568952" cy="646331"/>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s-MX" b="1" dirty="0">
                <a:solidFill>
                  <a:schemeClr val="accent6">
                    <a:lumMod val="50000"/>
                  </a:schemeClr>
                </a:solidFill>
                <a:effectLst>
                  <a:outerShdw blurRad="38100" dist="38100" dir="2700000" algn="tl">
                    <a:srgbClr val="000000">
                      <a:alpha val="43137"/>
                    </a:srgbClr>
                  </a:outerShdw>
                </a:effectLst>
              </a:rPr>
              <a:t>Flujograma para el análisis de calidad de semilla para </a:t>
            </a:r>
            <a:r>
              <a:rPr lang="es-MX" b="1" dirty="0" smtClean="0">
                <a:solidFill>
                  <a:schemeClr val="accent6">
                    <a:lumMod val="50000"/>
                  </a:schemeClr>
                </a:solidFill>
                <a:effectLst>
                  <a:outerShdw blurRad="38100" dist="38100" dir="2700000" algn="tl">
                    <a:srgbClr val="000000">
                      <a:alpha val="43137"/>
                    </a:srgbClr>
                  </a:outerShdw>
                </a:effectLst>
              </a:rPr>
              <a:t>diferentes especies </a:t>
            </a:r>
            <a:r>
              <a:rPr lang="es-MX" b="1" dirty="0">
                <a:solidFill>
                  <a:schemeClr val="accent6">
                    <a:lumMod val="50000"/>
                  </a:schemeClr>
                </a:solidFill>
                <a:effectLst>
                  <a:outerShdw blurRad="38100" dist="38100" dir="2700000" algn="tl">
                    <a:srgbClr val="000000">
                      <a:alpha val="43137"/>
                    </a:srgbClr>
                  </a:outerShdw>
                </a:effectLst>
              </a:rPr>
              <a:t>vegetales (Márquez, 2003).</a:t>
            </a:r>
          </a:p>
        </p:txBody>
      </p:sp>
    </p:spTree>
    <p:extLst>
      <p:ext uri="{BB962C8B-B14F-4D97-AF65-F5344CB8AC3E}">
        <p14:creationId xmlns:p14="http://schemas.microsoft.com/office/powerpoint/2010/main" val="41795752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3001" y="180728"/>
            <a:ext cx="4608512" cy="5705007"/>
          </a:xfrm>
          <a:prstGeom prst="rect">
            <a:avLst/>
          </a:prstGeom>
          <a:noFill/>
          <a:ln w="19050">
            <a:solidFill>
              <a:schemeClr val="accent6">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323528" y="1316016"/>
            <a:ext cx="1302026" cy="461665"/>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r>
              <a:rPr lang="es-ES_tradnl" sz="1200" b="1" dirty="0" smtClean="0">
                <a:solidFill>
                  <a:schemeClr val="accent6">
                    <a:lumMod val="50000"/>
                  </a:schemeClr>
                </a:solidFill>
              </a:rPr>
              <a:t>MUESTREADO CON CALADOR</a:t>
            </a:r>
            <a:endParaRPr lang="es-MX" sz="1200" b="1" dirty="0">
              <a:solidFill>
                <a:schemeClr val="accent6">
                  <a:lumMod val="50000"/>
                </a:schemeClr>
              </a:solidFill>
            </a:endParaRPr>
          </a:p>
        </p:txBody>
      </p:sp>
      <p:sp>
        <p:nvSpPr>
          <p:cNvPr id="4" name="3 CuadroTexto"/>
          <p:cNvSpPr txBox="1"/>
          <p:nvPr/>
        </p:nvSpPr>
        <p:spPr>
          <a:xfrm>
            <a:off x="107504" y="3501008"/>
            <a:ext cx="1854358" cy="461665"/>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r>
              <a:rPr lang="es-ES_tradnl" sz="1200" b="1" dirty="0" smtClean="0">
                <a:solidFill>
                  <a:schemeClr val="accent6">
                    <a:lumMod val="50000"/>
                  </a:schemeClr>
                </a:solidFill>
              </a:rPr>
              <a:t>METODOS DE REDUCCION DE MUESTRAS</a:t>
            </a:r>
            <a:endParaRPr lang="es-MX" sz="1200" b="1" dirty="0">
              <a:solidFill>
                <a:schemeClr val="accent6">
                  <a:lumMod val="50000"/>
                </a:schemeClr>
              </a:solidFill>
            </a:endParaRPr>
          </a:p>
        </p:txBody>
      </p:sp>
      <p:sp>
        <p:nvSpPr>
          <p:cNvPr id="5" name="4 Flecha curvada hacia arriba"/>
          <p:cNvSpPr/>
          <p:nvPr/>
        </p:nvSpPr>
        <p:spPr>
          <a:xfrm rot="17559360">
            <a:off x="3716380" y="2675573"/>
            <a:ext cx="2370324" cy="715319"/>
          </a:xfrm>
          <a:prstGeom prst="curvedUpArrow">
            <a:avLst>
              <a:gd name="adj1" fmla="val 25000"/>
              <a:gd name="adj2" fmla="val 55647"/>
              <a:gd name="adj3" fmla="val 25000"/>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5 Flecha curvada hacia arriba"/>
          <p:cNvSpPr/>
          <p:nvPr/>
        </p:nvSpPr>
        <p:spPr>
          <a:xfrm rot="19746254">
            <a:off x="4138638" y="3909766"/>
            <a:ext cx="1556774" cy="576064"/>
          </a:xfrm>
          <a:prstGeom prst="curvedUpArrow">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6 CuadroTexto"/>
          <p:cNvSpPr txBox="1"/>
          <p:nvPr/>
        </p:nvSpPr>
        <p:spPr>
          <a:xfrm>
            <a:off x="4644008" y="1340089"/>
            <a:ext cx="1470658" cy="461665"/>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r>
              <a:rPr lang="es-ES_tradnl" sz="1200" b="1" dirty="0" smtClean="0">
                <a:solidFill>
                  <a:schemeClr val="accent6">
                    <a:lumMod val="50000"/>
                  </a:schemeClr>
                </a:solidFill>
              </a:rPr>
              <a:t>EXCESO DE SEMILLA (RETORNO)</a:t>
            </a:r>
            <a:endParaRPr lang="es-MX" sz="1200" b="1" dirty="0">
              <a:solidFill>
                <a:schemeClr val="accent6">
                  <a:lumMod val="50000"/>
                </a:schemeClr>
              </a:solidFill>
            </a:endParaRPr>
          </a:p>
        </p:txBody>
      </p:sp>
      <p:sp>
        <p:nvSpPr>
          <p:cNvPr id="8" name="7 CuadroTexto"/>
          <p:cNvSpPr txBox="1"/>
          <p:nvPr/>
        </p:nvSpPr>
        <p:spPr>
          <a:xfrm>
            <a:off x="5349520" y="2998123"/>
            <a:ext cx="2160239" cy="461665"/>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r>
              <a:rPr lang="es-ES_tradnl" sz="1200" b="1" dirty="0" smtClean="0">
                <a:solidFill>
                  <a:schemeClr val="accent6">
                    <a:lumMod val="50000"/>
                  </a:schemeClr>
                </a:solidFill>
              </a:rPr>
              <a:t>DUPLICADO DE MUESTRAS</a:t>
            </a:r>
          </a:p>
          <a:p>
            <a:r>
              <a:rPr lang="es-ES_tradnl" sz="1200" b="1" dirty="0" smtClean="0">
                <a:solidFill>
                  <a:schemeClr val="accent6">
                    <a:lumMod val="50000"/>
                  </a:schemeClr>
                </a:solidFill>
              </a:rPr>
              <a:t>(RESERVA)</a:t>
            </a:r>
            <a:endParaRPr lang="es-MX" sz="1200" b="1" dirty="0">
              <a:solidFill>
                <a:schemeClr val="accent6">
                  <a:lumMod val="50000"/>
                </a:schemeClr>
              </a:solidFill>
            </a:endParaRPr>
          </a:p>
        </p:txBody>
      </p:sp>
      <p:sp>
        <p:nvSpPr>
          <p:cNvPr id="9" name="8 CuadroTexto"/>
          <p:cNvSpPr txBox="1"/>
          <p:nvPr/>
        </p:nvSpPr>
        <p:spPr>
          <a:xfrm>
            <a:off x="3563888" y="5589240"/>
            <a:ext cx="1656184" cy="461665"/>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r>
              <a:rPr lang="es-ES_tradnl" sz="1200" b="1" dirty="0" smtClean="0">
                <a:solidFill>
                  <a:schemeClr val="accent6">
                    <a:lumMod val="50000"/>
                  </a:schemeClr>
                </a:solidFill>
              </a:rPr>
              <a:t>LABORATORIO DE ANALISIS DE SEMILLAS</a:t>
            </a:r>
            <a:endParaRPr lang="es-MX" sz="1200" b="1" dirty="0">
              <a:solidFill>
                <a:schemeClr val="accent6">
                  <a:lumMod val="50000"/>
                </a:schemeClr>
              </a:solidFill>
            </a:endParaRPr>
          </a:p>
        </p:txBody>
      </p:sp>
      <p:sp>
        <p:nvSpPr>
          <p:cNvPr id="10" name="9 CuadroTexto"/>
          <p:cNvSpPr txBox="1"/>
          <p:nvPr/>
        </p:nvSpPr>
        <p:spPr>
          <a:xfrm>
            <a:off x="5518416" y="4509120"/>
            <a:ext cx="3384376" cy="830997"/>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r>
              <a:rPr lang="es-ES_tradnl" sz="2400" b="1" dirty="0" smtClean="0">
                <a:solidFill>
                  <a:schemeClr val="accent6">
                    <a:lumMod val="50000"/>
                  </a:schemeClr>
                </a:solidFill>
                <a:effectLst>
                  <a:outerShdw blurRad="38100" dist="38100" dir="2700000" algn="tl">
                    <a:srgbClr val="000000">
                      <a:alpha val="43137"/>
                    </a:srgbClr>
                  </a:outerShdw>
                </a:effectLst>
              </a:rPr>
              <a:t>PROCESO DE MUESTREO DE UN LOTE DE SEMILLA</a:t>
            </a:r>
            <a:endParaRPr lang="es-MX" sz="2400" b="1" dirty="0">
              <a:solidFill>
                <a:schemeClr val="accent6">
                  <a:lumMod val="50000"/>
                </a:schemeClr>
              </a:solidFill>
              <a:effectLst>
                <a:outerShdw blurRad="38100" dist="38100" dir="2700000" algn="tl">
                  <a:srgbClr val="000000">
                    <a:alpha val="43137"/>
                  </a:srgbClr>
                </a:outerShdw>
              </a:effectLst>
            </a:endParaRPr>
          </a:p>
        </p:txBody>
      </p:sp>
      <p:sp>
        <p:nvSpPr>
          <p:cNvPr id="11" name="10 CuadroTexto"/>
          <p:cNvSpPr txBox="1"/>
          <p:nvPr/>
        </p:nvSpPr>
        <p:spPr>
          <a:xfrm>
            <a:off x="1187624" y="4797152"/>
            <a:ext cx="1080120" cy="276999"/>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pPr algn="ctr"/>
            <a:r>
              <a:rPr lang="es-ES_tradnl" sz="1200" b="1" dirty="0" smtClean="0">
                <a:solidFill>
                  <a:schemeClr val="accent6">
                    <a:lumMod val="50000"/>
                  </a:schemeClr>
                </a:solidFill>
              </a:rPr>
              <a:t>ETIQUETADO</a:t>
            </a:r>
            <a:endParaRPr lang="es-MX" sz="1200" b="1" dirty="0">
              <a:solidFill>
                <a:schemeClr val="accent6">
                  <a:lumMod val="50000"/>
                </a:schemeClr>
              </a:solidFill>
            </a:endParaRPr>
          </a:p>
        </p:txBody>
      </p:sp>
    </p:spTree>
    <p:extLst>
      <p:ext uri="{BB962C8B-B14F-4D97-AF65-F5344CB8AC3E}">
        <p14:creationId xmlns:p14="http://schemas.microsoft.com/office/powerpoint/2010/main" val="7544195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7395" y="5698122"/>
            <a:ext cx="8280920" cy="646331"/>
          </a:xfrm>
          <a:prstGeom prst="rect">
            <a:avLst/>
          </a:prstGeom>
          <a:solidFill>
            <a:schemeClr val="accent6">
              <a:lumMod val="20000"/>
              <a:lumOff val="80000"/>
            </a:schemeClr>
          </a:solidFill>
          <a:ln>
            <a:solidFill>
              <a:schemeClr val="accent6">
                <a:lumMod val="50000"/>
              </a:schemeClr>
            </a:solidFill>
          </a:ln>
        </p:spPr>
        <p:txBody>
          <a:bodyPr wrap="square">
            <a:spAutoFit/>
          </a:bodyPr>
          <a:lstStyle/>
          <a:p>
            <a:r>
              <a:rPr lang="es-MX" b="1" dirty="0" smtClean="0">
                <a:solidFill>
                  <a:schemeClr val="accent6">
                    <a:lumMod val="50000"/>
                  </a:schemeClr>
                </a:solidFill>
              </a:rPr>
              <a:t>FLUJOGRAMA DE RECEPCIÓN, REGISTRO Y HOMOGENIZACIÓN DE LAS MUESTRAS DE SEMILLAS.</a:t>
            </a:r>
            <a:endParaRPr lang="es-MX" b="1" dirty="0">
              <a:solidFill>
                <a:schemeClr val="accent6">
                  <a:lumMod val="50000"/>
                </a:schemeClr>
              </a:solidFill>
            </a:endParaRPr>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89659" y="692696"/>
            <a:ext cx="8153521" cy="4608512"/>
          </a:xfrm>
          <a:prstGeom prst="rect">
            <a:avLst/>
          </a:prstGeom>
          <a:noFill/>
          <a:ln w="19050">
            <a:solidFill>
              <a:schemeClr val="accent6">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8152144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p:spPr>
        <p:txBody>
          <a:bodyPr>
            <a:normAutofit fontScale="90000"/>
          </a:bodyPr>
          <a:lstStyle/>
          <a:p>
            <a:r>
              <a:rPr lang="es-ES_tradnl" sz="3600" b="1" dirty="0" smtClean="0">
                <a:solidFill>
                  <a:schemeClr val="accent6">
                    <a:lumMod val="50000"/>
                  </a:schemeClr>
                </a:solidFill>
              </a:rPr>
              <a:t>EQUIPO DE MUESTREO</a:t>
            </a:r>
            <a:endParaRPr lang="es-MX" sz="3600" b="1" dirty="0">
              <a:solidFill>
                <a:schemeClr val="accent6">
                  <a:lumMod val="50000"/>
                </a:schemeClr>
              </a:solidFill>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496" y="3140968"/>
            <a:ext cx="3333141" cy="17472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39999"/>
          <a:stretch/>
        </p:blipFill>
        <p:spPr bwMode="auto">
          <a:xfrm>
            <a:off x="2713847" y="1040342"/>
            <a:ext cx="3154297" cy="1858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237" t="1995" r="6737"/>
          <a:stretch/>
        </p:blipFill>
        <p:spPr bwMode="auto">
          <a:xfrm>
            <a:off x="3368637" y="2862695"/>
            <a:ext cx="2906846" cy="3887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7 Imagen" descr="http://shop.llg.de/static01/Zoom/9303945_2.JPG"/>
          <p:cNvPicPr/>
          <p:nvPr/>
        </p:nvPicPr>
        <p:blipFill>
          <a:blip r:embed="rId5">
            <a:extLst>
              <a:ext uri="{28A0092B-C50C-407E-A947-70E740481C1C}">
                <a14:useLocalDpi xmlns:a14="http://schemas.microsoft.com/office/drawing/2010/main" val="0"/>
              </a:ext>
            </a:extLst>
          </a:blip>
          <a:srcRect/>
          <a:stretch>
            <a:fillRect/>
          </a:stretch>
        </p:blipFill>
        <p:spPr bwMode="auto">
          <a:xfrm>
            <a:off x="5868144" y="1040342"/>
            <a:ext cx="2379027" cy="21762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8 Imagen" descr="http://shop.llg.de/static01/Zoom/9303858_2.JPG"/>
          <p:cNvPicPr/>
          <p:nvPr/>
        </p:nvPicPr>
        <p:blipFill>
          <a:blip r:embed="rId6">
            <a:extLst>
              <a:ext uri="{28A0092B-C50C-407E-A947-70E740481C1C}">
                <a14:useLocalDpi xmlns:a14="http://schemas.microsoft.com/office/drawing/2010/main" val="0"/>
              </a:ext>
            </a:extLst>
          </a:blip>
          <a:srcRect/>
          <a:stretch>
            <a:fillRect/>
          </a:stretch>
        </p:blipFill>
        <p:spPr bwMode="auto">
          <a:xfrm>
            <a:off x="251520" y="1063934"/>
            <a:ext cx="2434327" cy="17679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4" descr="https://www.buerkle.de/website/var/tmp/image-thumbnails/0/706/thumb__w560/probenehmer-fur-schuttguter_00023294.jpe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75483" y="3240139"/>
            <a:ext cx="2667000" cy="20002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1" name="Picture 6"/>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25137" b="25072"/>
          <a:stretch/>
        </p:blipFill>
        <p:spPr bwMode="auto">
          <a:xfrm>
            <a:off x="74829" y="4941168"/>
            <a:ext cx="3293808" cy="16561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 name="2 CuadroTexto"/>
          <p:cNvSpPr txBox="1"/>
          <p:nvPr/>
        </p:nvSpPr>
        <p:spPr>
          <a:xfrm>
            <a:off x="6588224" y="5517232"/>
            <a:ext cx="2232248" cy="92333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ES_tradnl" b="1" dirty="0" smtClean="0">
                <a:solidFill>
                  <a:schemeClr val="accent6">
                    <a:lumMod val="50000"/>
                  </a:schemeClr>
                </a:solidFill>
              </a:rPr>
              <a:t>DIFERENTES TIPOS DE CALADORES O MUESTREADORES</a:t>
            </a:r>
            <a:endParaRPr lang="es-MX" b="1" dirty="0">
              <a:solidFill>
                <a:schemeClr val="accent6">
                  <a:lumMod val="50000"/>
                </a:schemeClr>
              </a:solidFill>
            </a:endParaRPr>
          </a:p>
        </p:txBody>
      </p:sp>
    </p:spTree>
    <p:extLst>
      <p:ext uri="{BB962C8B-B14F-4D97-AF65-F5344CB8AC3E}">
        <p14:creationId xmlns:p14="http://schemas.microsoft.com/office/powerpoint/2010/main" val="31369344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7467" y="188640"/>
            <a:ext cx="3616460"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9164" y="116632"/>
            <a:ext cx="4100008"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descr="Resultado de imagen para MUESTREO EN SIL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0984" y="2060848"/>
            <a:ext cx="4209032" cy="155969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2636912"/>
            <a:ext cx="3008038" cy="420767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adro-3-analisi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38895" y="4005064"/>
            <a:ext cx="4944191" cy="2164457"/>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2350970" y="2179603"/>
            <a:ext cx="2249224" cy="338554"/>
          </a:xfrm>
          <a:prstGeom prst="rect">
            <a:avLst/>
          </a:prstGeom>
          <a:solidFill>
            <a:schemeClr val="accent6">
              <a:lumMod val="20000"/>
              <a:lumOff val="80000"/>
            </a:schemeClr>
          </a:solidFill>
        </p:spPr>
        <p:txBody>
          <a:bodyPr wrap="square" rtlCol="0">
            <a:spAutoFit/>
          </a:bodyPr>
          <a:lstStyle/>
          <a:p>
            <a:r>
              <a:rPr lang="es-ES_tradnl" sz="1600" b="1" dirty="0" smtClean="0">
                <a:solidFill>
                  <a:schemeClr val="accent6">
                    <a:lumMod val="50000"/>
                  </a:schemeClr>
                </a:solidFill>
              </a:rPr>
              <a:t>MUESTREO EN BODEGA </a:t>
            </a:r>
            <a:endParaRPr lang="es-MX" sz="1600" b="1" dirty="0">
              <a:solidFill>
                <a:schemeClr val="accent6">
                  <a:lumMod val="50000"/>
                </a:schemeClr>
              </a:solidFill>
            </a:endParaRPr>
          </a:p>
        </p:txBody>
      </p:sp>
      <p:sp>
        <p:nvSpPr>
          <p:cNvPr id="4" name="3 CuadroTexto"/>
          <p:cNvSpPr txBox="1"/>
          <p:nvPr/>
        </p:nvSpPr>
        <p:spPr>
          <a:xfrm>
            <a:off x="963451" y="5735668"/>
            <a:ext cx="2016224" cy="338554"/>
          </a:xfrm>
          <a:prstGeom prst="rect">
            <a:avLst/>
          </a:prstGeom>
          <a:solidFill>
            <a:schemeClr val="accent6">
              <a:lumMod val="20000"/>
              <a:lumOff val="80000"/>
            </a:schemeClr>
          </a:solidFill>
        </p:spPr>
        <p:txBody>
          <a:bodyPr wrap="square" rtlCol="0">
            <a:spAutoFit/>
          </a:bodyPr>
          <a:lstStyle/>
          <a:p>
            <a:r>
              <a:rPr lang="es-ES_tradnl" sz="1600" b="1" dirty="0" smtClean="0">
                <a:solidFill>
                  <a:schemeClr val="accent6">
                    <a:lumMod val="50000"/>
                  </a:schemeClr>
                </a:solidFill>
              </a:rPr>
              <a:t>MUESTREO EN SILOS</a:t>
            </a:r>
            <a:endParaRPr lang="es-MX" sz="1600" b="1" dirty="0">
              <a:solidFill>
                <a:schemeClr val="accent6">
                  <a:lumMod val="50000"/>
                </a:schemeClr>
              </a:solidFill>
            </a:endParaRPr>
          </a:p>
        </p:txBody>
      </p:sp>
      <p:sp>
        <p:nvSpPr>
          <p:cNvPr id="5" name="4 CuadroTexto"/>
          <p:cNvSpPr txBox="1"/>
          <p:nvPr/>
        </p:nvSpPr>
        <p:spPr>
          <a:xfrm>
            <a:off x="5508104" y="3501008"/>
            <a:ext cx="3096344" cy="338554"/>
          </a:xfrm>
          <a:prstGeom prst="rect">
            <a:avLst/>
          </a:prstGeom>
          <a:noFill/>
        </p:spPr>
        <p:txBody>
          <a:bodyPr wrap="square" rtlCol="0">
            <a:spAutoFit/>
          </a:bodyPr>
          <a:lstStyle/>
          <a:p>
            <a:r>
              <a:rPr lang="es-ES_tradnl" sz="1600" b="1" dirty="0" smtClean="0">
                <a:solidFill>
                  <a:schemeClr val="accent6">
                    <a:lumMod val="50000"/>
                  </a:schemeClr>
                </a:solidFill>
              </a:rPr>
              <a:t>MUESTREO EN TRANSPORTE</a:t>
            </a:r>
            <a:endParaRPr lang="es-MX" sz="1600" b="1" dirty="0">
              <a:solidFill>
                <a:schemeClr val="accent6">
                  <a:lumMod val="50000"/>
                </a:schemeClr>
              </a:solidFill>
            </a:endParaRPr>
          </a:p>
        </p:txBody>
      </p:sp>
      <p:sp>
        <p:nvSpPr>
          <p:cNvPr id="6" name="5 CuadroTexto"/>
          <p:cNvSpPr txBox="1"/>
          <p:nvPr/>
        </p:nvSpPr>
        <p:spPr>
          <a:xfrm>
            <a:off x="4499992" y="6352803"/>
            <a:ext cx="4104456" cy="338554"/>
          </a:xfrm>
          <a:prstGeom prst="rect">
            <a:avLst/>
          </a:prstGeom>
          <a:solidFill>
            <a:schemeClr val="accent6">
              <a:lumMod val="20000"/>
              <a:lumOff val="80000"/>
            </a:schemeClr>
          </a:solidFill>
        </p:spPr>
        <p:txBody>
          <a:bodyPr wrap="square" rtlCol="0">
            <a:spAutoFit/>
          </a:bodyPr>
          <a:lstStyle/>
          <a:p>
            <a:r>
              <a:rPr lang="es-ES_tradnl" sz="1600" b="1" dirty="0" smtClean="0">
                <a:solidFill>
                  <a:schemeClr val="accent6">
                    <a:lumMod val="50000"/>
                  </a:schemeClr>
                </a:solidFill>
              </a:rPr>
              <a:t>MUESTREO SISTEMATICO “CINCO DE COPAS”</a:t>
            </a:r>
            <a:endParaRPr lang="es-MX" sz="1600" b="1" dirty="0">
              <a:solidFill>
                <a:schemeClr val="accent6">
                  <a:lumMod val="50000"/>
                </a:schemeClr>
              </a:solidFill>
            </a:endParaRPr>
          </a:p>
        </p:txBody>
      </p:sp>
      <p:sp>
        <p:nvSpPr>
          <p:cNvPr id="7" name="6 Flecha izquierda"/>
          <p:cNvSpPr/>
          <p:nvPr/>
        </p:nvSpPr>
        <p:spPr>
          <a:xfrm>
            <a:off x="2057842" y="4293096"/>
            <a:ext cx="432048" cy="144016"/>
          </a:xfrm>
          <a:prstGeom prst="leftArrow">
            <a:avLst/>
          </a:prstGeom>
          <a:solidFill>
            <a:schemeClr val="accent6">
              <a:lumMod val="60000"/>
              <a:lumOff val="40000"/>
            </a:schemeClr>
          </a:solid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2627784" y="4179063"/>
            <a:ext cx="1008112" cy="276999"/>
          </a:xfrm>
          <a:prstGeom prst="rect">
            <a:avLst/>
          </a:prstGeom>
          <a:solidFill>
            <a:schemeClr val="accent6">
              <a:lumMod val="20000"/>
              <a:lumOff val="80000"/>
            </a:schemeClr>
          </a:solidFill>
        </p:spPr>
        <p:txBody>
          <a:bodyPr wrap="square" rtlCol="0">
            <a:spAutoFit/>
          </a:bodyPr>
          <a:lstStyle/>
          <a:p>
            <a:r>
              <a:rPr lang="es-ES_tradnl" sz="1200" b="1" dirty="0" smtClean="0">
                <a:solidFill>
                  <a:schemeClr val="accent6">
                    <a:lumMod val="50000"/>
                  </a:schemeClr>
                </a:solidFill>
              </a:rPr>
              <a:t>SOPORTES</a:t>
            </a:r>
            <a:endParaRPr lang="es-MX" sz="1200" b="1" dirty="0">
              <a:solidFill>
                <a:schemeClr val="accent6">
                  <a:lumMod val="50000"/>
                </a:schemeClr>
              </a:solidFill>
            </a:endParaRPr>
          </a:p>
        </p:txBody>
      </p:sp>
    </p:spTree>
    <p:extLst>
      <p:ext uri="{BB962C8B-B14F-4D97-AF65-F5344CB8AC3E}">
        <p14:creationId xmlns:p14="http://schemas.microsoft.com/office/powerpoint/2010/main" val="23178984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143000"/>
          </a:xfrm>
        </p:spPr>
        <p:txBody>
          <a:bodyPr>
            <a:normAutofit/>
          </a:bodyPr>
          <a:lstStyle/>
          <a:p>
            <a:r>
              <a:rPr lang="es-MX" sz="2800" dirty="0" smtClean="0">
                <a:solidFill>
                  <a:schemeClr val="accent6">
                    <a:lumMod val="50000"/>
                  </a:schemeClr>
                </a:solidFill>
              </a:rPr>
              <a:t>BOLETA DE IDENTIFICACION Y VERIFICACION DEL LOTE DE SEMILLAS (SNICS)</a:t>
            </a:r>
            <a:endParaRPr lang="es-MX" sz="2800" dirty="0">
              <a:solidFill>
                <a:schemeClr val="accent6">
                  <a:lumMod val="50000"/>
                </a:schemeClr>
              </a:solidFill>
            </a:endParaRPr>
          </a:p>
        </p:txBody>
      </p:sp>
      <p:sp>
        <p:nvSpPr>
          <p:cNvPr id="3" name="CuadroTexto 2"/>
          <p:cNvSpPr txBox="1"/>
          <p:nvPr/>
        </p:nvSpPr>
        <p:spPr>
          <a:xfrm>
            <a:off x="439170" y="2132856"/>
            <a:ext cx="8065731" cy="415498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marL="457200" indent="-457200">
              <a:buFont typeface="Wingdings" panose="05000000000000000000" pitchFamily="2" charset="2"/>
              <a:buChar char="v"/>
            </a:pPr>
            <a:r>
              <a:rPr lang="es-MX" sz="2400" dirty="0" smtClean="0">
                <a:solidFill>
                  <a:schemeClr val="accent6">
                    <a:lumMod val="50000"/>
                  </a:schemeClr>
                </a:solidFill>
              </a:rPr>
              <a:t>DIRECCION DEL SOLITANTE</a:t>
            </a:r>
          </a:p>
          <a:p>
            <a:pPr marL="457200" indent="-457200">
              <a:buFont typeface="Wingdings" panose="05000000000000000000" pitchFamily="2" charset="2"/>
              <a:buChar char="v"/>
            </a:pPr>
            <a:r>
              <a:rPr lang="es-MX" sz="2400" dirty="0" smtClean="0">
                <a:solidFill>
                  <a:schemeClr val="accent6">
                    <a:lumMod val="50000"/>
                  </a:schemeClr>
                </a:solidFill>
              </a:rPr>
              <a:t>FECHA Y LUGAR DONDE LA MUESTRA FUE OBTENIDA</a:t>
            </a:r>
          </a:p>
          <a:p>
            <a:pPr marL="457200" indent="-457200">
              <a:buFont typeface="Wingdings" panose="05000000000000000000" pitchFamily="2" charset="2"/>
              <a:buChar char="v"/>
            </a:pPr>
            <a:r>
              <a:rPr lang="es-MX" sz="2400" dirty="0" smtClean="0">
                <a:solidFill>
                  <a:schemeClr val="accent6">
                    <a:lumMod val="50000"/>
                  </a:schemeClr>
                </a:solidFill>
              </a:rPr>
              <a:t>EL TAMAÑO DEL LOTE</a:t>
            </a:r>
          </a:p>
          <a:p>
            <a:pPr marL="457200" indent="-457200">
              <a:buFont typeface="Wingdings" panose="05000000000000000000" pitchFamily="2" charset="2"/>
              <a:buChar char="v"/>
            </a:pPr>
            <a:r>
              <a:rPr lang="es-MX" sz="2400" dirty="0" smtClean="0">
                <a:solidFill>
                  <a:schemeClr val="accent6">
                    <a:lumMod val="50000"/>
                  </a:schemeClr>
                </a:solidFill>
              </a:rPr>
              <a:t>EL NUMERO Y TAMAÑO DE LOS CONTENEDORES</a:t>
            </a:r>
          </a:p>
          <a:p>
            <a:pPr marL="457200" indent="-457200">
              <a:buFont typeface="Wingdings" panose="05000000000000000000" pitchFamily="2" charset="2"/>
              <a:buChar char="v"/>
            </a:pPr>
            <a:r>
              <a:rPr lang="es-MX" sz="2400" dirty="0" smtClean="0">
                <a:solidFill>
                  <a:schemeClr val="accent6">
                    <a:lumMod val="50000"/>
                  </a:schemeClr>
                </a:solidFill>
              </a:rPr>
              <a:t>EL TIPO DE CONTENEDOR</a:t>
            </a:r>
          </a:p>
          <a:p>
            <a:pPr marL="457200" indent="-457200">
              <a:buFont typeface="Wingdings" panose="05000000000000000000" pitchFamily="2" charset="2"/>
              <a:buChar char="v"/>
            </a:pPr>
            <a:r>
              <a:rPr lang="es-MX" sz="2400" dirty="0" smtClean="0">
                <a:solidFill>
                  <a:schemeClr val="accent6">
                    <a:lumMod val="50000"/>
                  </a:schemeClr>
                </a:solidFill>
              </a:rPr>
              <a:t>LA ESPECIE</a:t>
            </a:r>
          </a:p>
          <a:p>
            <a:pPr marL="457200" indent="-457200">
              <a:buFont typeface="Wingdings" panose="05000000000000000000" pitchFamily="2" charset="2"/>
              <a:buChar char="v"/>
            </a:pPr>
            <a:r>
              <a:rPr lang="es-MX" sz="2400" dirty="0" smtClean="0">
                <a:solidFill>
                  <a:schemeClr val="accent6">
                    <a:lumMod val="50000"/>
                  </a:schemeClr>
                </a:solidFill>
              </a:rPr>
              <a:t>EL NOMBRE DE LA VARIEDAD</a:t>
            </a:r>
          </a:p>
          <a:p>
            <a:pPr marL="457200" indent="-457200">
              <a:buFont typeface="Wingdings" panose="05000000000000000000" pitchFamily="2" charset="2"/>
              <a:buChar char="v"/>
            </a:pPr>
            <a:r>
              <a:rPr lang="es-MX" sz="2400" dirty="0" smtClean="0">
                <a:solidFill>
                  <a:schemeClr val="accent6">
                    <a:lumMod val="50000"/>
                  </a:schemeClr>
                </a:solidFill>
              </a:rPr>
              <a:t>EL NUMERO DE REFERENCIA DEL LOTE</a:t>
            </a:r>
          </a:p>
          <a:p>
            <a:pPr marL="457200" indent="-457200">
              <a:buFont typeface="Wingdings" panose="05000000000000000000" pitchFamily="2" charset="2"/>
              <a:buChar char="v"/>
            </a:pPr>
            <a:r>
              <a:rPr lang="es-MX" sz="2400" dirty="0" smtClean="0">
                <a:solidFill>
                  <a:schemeClr val="accent6">
                    <a:lumMod val="50000"/>
                  </a:schemeClr>
                </a:solidFill>
              </a:rPr>
              <a:t>EL TIPO DE SELLO Y ETIQUETA</a:t>
            </a:r>
          </a:p>
          <a:p>
            <a:pPr marL="457200" indent="-457200">
              <a:buFont typeface="Wingdings" panose="05000000000000000000" pitchFamily="2" charset="2"/>
              <a:buChar char="v"/>
            </a:pPr>
            <a:r>
              <a:rPr lang="es-MX" sz="2400" dirty="0" smtClean="0">
                <a:solidFill>
                  <a:schemeClr val="accent6">
                    <a:lumMod val="50000"/>
                  </a:schemeClr>
                </a:solidFill>
              </a:rPr>
              <a:t>EL NOMBRE DEL TRATAMIENTO QUIMICO APLICADO</a:t>
            </a:r>
          </a:p>
          <a:p>
            <a:pPr marL="457200" indent="-457200">
              <a:buFont typeface="Wingdings" panose="05000000000000000000" pitchFamily="2" charset="2"/>
              <a:buChar char="v"/>
            </a:pPr>
            <a:r>
              <a:rPr lang="es-MX" sz="2400" dirty="0" smtClean="0">
                <a:solidFill>
                  <a:schemeClr val="accent6">
                    <a:lumMod val="50000"/>
                  </a:schemeClr>
                </a:solidFill>
              </a:rPr>
              <a:t>FIRMA DE QUIEN REALIZA EL MUESTREO</a:t>
            </a:r>
          </a:p>
        </p:txBody>
      </p:sp>
    </p:spTree>
    <p:extLst>
      <p:ext uri="{BB962C8B-B14F-4D97-AF65-F5344CB8AC3E}">
        <p14:creationId xmlns:p14="http://schemas.microsoft.com/office/powerpoint/2010/main" val="3296968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6">
                    <a:lumMod val="50000"/>
                  </a:schemeClr>
                </a:solidFill>
                <a:effectLst>
                  <a:outerShdw blurRad="38100" dist="38100" dir="2700000" algn="tl">
                    <a:srgbClr val="000000">
                      <a:alpha val="43137"/>
                    </a:srgbClr>
                  </a:outerShdw>
                </a:effectLst>
              </a:rPr>
              <a:t>PRESENTACIÓN</a:t>
            </a:r>
            <a:endParaRPr lang="es-MX" sz="3600"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85000" lnSpcReduction="20000"/>
          </a:bodyPr>
          <a:lstStyle/>
          <a:p>
            <a:pPr algn="just">
              <a:buFont typeface="Wingdings" panose="05000000000000000000" pitchFamily="2" charset="2"/>
              <a:buChar char="v"/>
            </a:pPr>
            <a:r>
              <a:rPr lang="es-MX" dirty="0" smtClean="0">
                <a:solidFill>
                  <a:schemeClr val="accent6">
                    <a:lumMod val="50000"/>
                  </a:schemeClr>
                </a:solidFill>
              </a:rPr>
              <a:t>La </a:t>
            </a:r>
            <a:r>
              <a:rPr lang="es-MX" dirty="0">
                <a:solidFill>
                  <a:schemeClr val="accent6">
                    <a:lumMod val="50000"/>
                  </a:schemeClr>
                </a:solidFill>
              </a:rPr>
              <a:t>semilla, entendiéndose como cualquier órgano o parte o la planta completa que </a:t>
            </a:r>
            <a:r>
              <a:rPr lang="es-MX" dirty="0" smtClean="0">
                <a:solidFill>
                  <a:schemeClr val="accent6">
                    <a:lumMod val="50000"/>
                  </a:schemeClr>
                </a:solidFill>
              </a:rPr>
              <a:t>sirva para </a:t>
            </a:r>
            <a:r>
              <a:rPr lang="es-MX" dirty="0">
                <a:solidFill>
                  <a:schemeClr val="accent6">
                    <a:lumMod val="50000"/>
                  </a:schemeClr>
                </a:solidFill>
              </a:rPr>
              <a:t>su multiplicación, es uno de los insumos de mayor valor en la producción </a:t>
            </a:r>
            <a:r>
              <a:rPr lang="es-MX" dirty="0" smtClean="0">
                <a:solidFill>
                  <a:schemeClr val="accent6">
                    <a:lumMod val="50000"/>
                  </a:schemeClr>
                </a:solidFill>
              </a:rPr>
              <a:t>florícola, ya </a:t>
            </a:r>
            <a:r>
              <a:rPr lang="es-MX" dirty="0">
                <a:solidFill>
                  <a:schemeClr val="accent6">
                    <a:lumMod val="50000"/>
                  </a:schemeClr>
                </a:solidFill>
              </a:rPr>
              <a:t>que es portadora de la información genética que asegura su comportamiento </a:t>
            </a:r>
            <a:r>
              <a:rPr lang="es-MX" dirty="0" smtClean="0">
                <a:solidFill>
                  <a:schemeClr val="accent6">
                    <a:lumMod val="50000"/>
                  </a:schemeClr>
                </a:solidFill>
              </a:rPr>
              <a:t>y rendimiento </a:t>
            </a:r>
            <a:r>
              <a:rPr lang="es-MX" dirty="0">
                <a:solidFill>
                  <a:schemeClr val="accent6">
                    <a:lumMod val="50000"/>
                  </a:schemeClr>
                </a:solidFill>
              </a:rPr>
              <a:t>en los ambientes en los que se sembrará; por ello, debe ser producida </a:t>
            </a:r>
            <a:r>
              <a:rPr lang="es-MX" dirty="0" smtClean="0">
                <a:solidFill>
                  <a:schemeClr val="accent6">
                    <a:lumMod val="50000"/>
                  </a:schemeClr>
                </a:solidFill>
              </a:rPr>
              <a:t>bajo normas </a:t>
            </a:r>
            <a:r>
              <a:rPr lang="es-MX" dirty="0">
                <a:solidFill>
                  <a:schemeClr val="accent6">
                    <a:lumMod val="50000"/>
                  </a:schemeClr>
                </a:solidFill>
              </a:rPr>
              <a:t>estrictas de tal manera que conserve su calidad física, fisiológica, genética </a:t>
            </a:r>
            <a:r>
              <a:rPr lang="es-MX" dirty="0" smtClean="0">
                <a:solidFill>
                  <a:schemeClr val="accent6">
                    <a:lumMod val="50000"/>
                  </a:schemeClr>
                </a:solidFill>
              </a:rPr>
              <a:t>y sanitaria </a:t>
            </a:r>
            <a:r>
              <a:rPr lang="es-MX" dirty="0">
                <a:solidFill>
                  <a:schemeClr val="accent6">
                    <a:lumMod val="50000"/>
                  </a:schemeClr>
                </a:solidFill>
              </a:rPr>
              <a:t>y así llegue al agricultor para que él obtenga la máxima utilidad con su </a:t>
            </a:r>
            <a:r>
              <a:rPr lang="es-MX" dirty="0" smtClean="0">
                <a:solidFill>
                  <a:schemeClr val="accent6">
                    <a:lumMod val="50000"/>
                  </a:schemeClr>
                </a:solidFill>
              </a:rPr>
              <a:t>uso.</a:t>
            </a:r>
          </a:p>
          <a:p>
            <a:pPr algn="just">
              <a:buFont typeface="Wingdings" panose="05000000000000000000" pitchFamily="2" charset="2"/>
              <a:buChar char="v"/>
            </a:pPr>
            <a:r>
              <a:rPr lang="es-MX" dirty="0" smtClean="0">
                <a:solidFill>
                  <a:schemeClr val="accent6">
                    <a:lumMod val="50000"/>
                  </a:schemeClr>
                </a:solidFill>
              </a:rPr>
              <a:t>El primer paso para asegurar el cumplimiento anterior es una adecuada y eficiente técnica de muestreo que aquí se presenta y se discute.</a:t>
            </a:r>
            <a:endParaRPr lang="es-MX" dirty="0"/>
          </a:p>
        </p:txBody>
      </p:sp>
    </p:spTree>
    <p:extLst>
      <p:ext uri="{BB962C8B-B14F-4D97-AF65-F5344CB8AC3E}">
        <p14:creationId xmlns:p14="http://schemas.microsoft.com/office/powerpoint/2010/main" val="4139860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864096"/>
          </a:xfrm>
        </p:spPr>
        <p:txBody>
          <a:bodyPr>
            <a:normAutofit/>
          </a:bodyPr>
          <a:lstStyle/>
          <a:p>
            <a:r>
              <a:rPr lang="es-MX" sz="3600" dirty="0" smtClean="0">
                <a:solidFill>
                  <a:schemeClr val="accent6">
                    <a:lumMod val="50000"/>
                  </a:schemeClr>
                </a:solidFill>
                <a:effectLst>
                  <a:outerShdw blurRad="38100" dist="38100" dir="2700000" algn="tl">
                    <a:srgbClr val="000000">
                      <a:alpha val="43137"/>
                    </a:srgbClr>
                  </a:outerShdw>
                </a:effectLst>
              </a:rPr>
              <a:t>MÁXIMO TAMAÑO DEL LOTE</a:t>
            </a:r>
            <a:endParaRPr lang="es-MX" sz="3600"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67544" y="1052736"/>
            <a:ext cx="8229600" cy="3024335"/>
          </a:xfrm>
          <a:solidFill>
            <a:schemeClr val="accent6">
              <a:lumMod val="20000"/>
              <a:lumOff val="80000"/>
            </a:schemeClr>
          </a:solidFill>
        </p:spPr>
        <p:txBody>
          <a:bodyPr>
            <a:normAutofit fontScale="92500" lnSpcReduction="10000"/>
          </a:bodyPr>
          <a:lstStyle/>
          <a:p>
            <a:pPr>
              <a:buFont typeface="Wingdings" panose="05000000000000000000" pitchFamily="2" charset="2"/>
              <a:buChar char="v"/>
            </a:pPr>
            <a:r>
              <a:rPr lang="es-MX" sz="2400" dirty="0" smtClean="0">
                <a:solidFill>
                  <a:schemeClr val="accent6">
                    <a:lumMod val="50000"/>
                  </a:schemeClr>
                </a:solidFill>
              </a:rPr>
              <a:t>LOTE DE SEMILLA: UNA CANTIDAD ESPECÍFICA DE SEMILLAS FÍSICAMENTE IDENTIFICABLE (GRANEL, ENVASADA), LA CUAL PUEDE SER IDENTIFICADA Y MANEJADA PARA DIVERSOS PROPOSITOS.</a:t>
            </a:r>
          </a:p>
          <a:p>
            <a:pPr>
              <a:buFont typeface="Wingdings" panose="05000000000000000000" pitchFamily="2" charset="2"/>
              <a:buChar char="v"/>
            </a:pPr>
            <a:r>
              <a:rPr lang="es-MX" sz="2400" dirty="0" smtClean="0">
                <a:solidFill>
                  <a:schemeClr val="accent6">
                    <a:lumMod val="50000"/>
                  </a:schemeClr>
                </a:solidFill>
              </a:rPr>
              <a:t>EL LOTE NO DEBERÁ EXCEDER DE LA CANTIDAD INDICADA EN LA TABLA 1, SUJETO A UNA TOLERANCIA DE 5%.</a:t>
            </a:r>
          </a:p>
          <a:p>
            <a:pPr>
              <a:buFont typeface="Wingdings" panose="05000000000000000000" pitchFamily="2" charset="2"/>
              <a:buChar char="v"/>
            </a:pPr>
            <a:r>
              <a:rPr lang="es-MX" sz="2400" dirty="0" smtClean="0">
                <a:solidFill>
                  <a:schemeClr val="accent6">
                    <a:lumMod val="50000"/>
                  </a:schemeClr>
                </a:solidFill>
              </a:rPr>
              <a:t>EL MUESTREO DE LOTES QUE EXCEDAN EL TAMAÑO INDICADO, DEBERÁ REALIZARSE DIVIDIENDO EL LOTE SIENDO IDENTIFICANDO DE FORMA INDEPENDIENTE</a:t>
            </a:r>
            <a:endParaRPr lang="es-MX" sz="2400" dirty="0">
              <a:solidFill>
                <a:schemeClr val="accent6">
                  <a:lumMod val="50000"/>
                </a:schemeClr>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3619089877"/>
              </p:ext>
            </p:extLst>
          </p:nvPr>
        </p:nvGraphicFramePr>
        <p:xfrm>
          <a:off x="1331640" y="4293097"/>
          <a:ext cx="6408713" cy="2016224"/>
        </p:xfrm>
        <a:graphic>
          <a:graphicData uri="http://schemas.openxmlformats.org/drawingml/2006/table">
            <a:tbl>
              <a:tblPr firstRow="1" firstCol="1" bandRow="1">
                <a:tableStyleId>{93296810-A885-4BE3-A3E7-6D5BEEA58F35}</a:tableStyleId>
              </a:tblPr>
              <a:tblGrid>
                <a:gridCol w="2580756"/>
                <a:gridCol w="2173753"/>
                <a:gridCol w="1654204"/>
              </a:tblGrid>
              <a:tr h="685912">
                <a:tc>
                  <a:txBody>
                    <a:bodyPr/>
                    <a:lstStyle/>
                    <a:p>
                      <a:pPr algn="ctr">
                        <a:lnSpc>
                          <a:spcPct val="115000"/>
                        </a:lnSpc>
                        <a:spcAft>
                          <a:spcPts val="0"/>
                        </a:spcAft>
                      </a:pPr>
                      <a:r>
                        <a:rPr lang="es-MX" sz="1600" dirty="0">
                          <a:effectLst/>
                        </a:rPr>
                        <a:t>ESPECIE</a:t>
                      </a:r>
                      <a:endParaRPr lang="es-MX"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dirty="0">
                          <a:effectLst/>
                        </a:rPr>
                        <a:t>TAMAÑO DEL LOTE </a:t>
                      </a:r>
                      <a:endParaRPr lang="es-MX" sz="1600" dirty="0" smtClean="0">
                        <a:effectLst/>
                      </a:endParaRPr>
                    </a:p>
                    <a:p>
                      <a:pPr algn="ctr">
                        <a:lnSpc>
                          <a:spcPct val="115000"/>
                        </a:lnSpc>
                        <a:spcAft>
                          <a:spcPts val="0"/>
                        </a:spcAft>
                      </a:pPr>
                      <a:r>
                        <a:rPr lang="es-MX" sz="1600" dirty="0" smtClean="0">
                          <a:effectLst/>
                        </a:rPr>
                        <a:t>(</a:t>
                      </a:r>
                      <a:r>
                        <a:rPr lang="es-MX" sz="1600" dirty="0">
                          <a:effectLst/>
                        </a:rPr>
                        <a:t>Kg)</a:t>
                      </a:r>
                      <a:endParaRPr lang="es-MX"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a:effectLst/>
                        </a:rPr>
                        <a:t>TOLERANCIA</a:t>
                      </a:r>
                    </a:p>
                    <a:p>
                      <a:pPr algn="ctr">
                        <a:lnSpc>
                          <a:spcPct val="115000"/>
                        </a:lnSpc>
                        <a:spcAft>
                          <a:spcPts val="0"/>
                        </a:spcAft>
                      </a:pPr>
                      <a:r>
                        <a:rPr lang="es-MX" sz="1600">
                          <a:effectLst/>
                        </a:rPr>
                        <a:t>(Kg)</a:t>
                      </a:r>
                      <a:endParaRPr lang="es-MX" sz="1600">
                        <a:effectLst/>
                        <a:latin typeface="Calibri"/>
                        <a:ea typeface="Calibri"/>
                        <a:cs typeface="Times New Roman"/>
                      </a:endParaRPr>
                    </a:p>
                  </a:txBody>
                  <a:tcPr marL="68580" marR="68580" marT="0" marB="0"/>
                </a:tc>
              </a:tr>
              <a:tr h="332578">
                <a:tc>
                  <a:txBody>
                    <a:bodyPr/>
                    <a:lstStyle/>
                    <a:p>
                      <a:pPr>
                        <a:lnSpc>
                          <a:spcPct val="115000"/>
                        </a:lnSpc>
                        <a:spcAft>
                          <a:spcPts val="0"/>
                        </a:spcAft>
                      </a:pPr>
                      <a:r>
                        <a:rPr lang="es-MX" sz="1600" dirty="0">
                          <a:effectLst/>
                        </a:rPr>
                        <a:t>Maíz</a:t>
                      </a:r>
                      <a:endParaRPr lang="es-MX"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b="1" dirty="0">
                          <a:solidFill>
                            <a:schemeClr val="accent6">
                              <a:lumMod val="50000"/>
                            </a:schemeClr>
                          </a:solidFill>
                          <a:effectLst/>
                        </a:rPr>
                        <a:t>40,000</a:t>
                      </a:r>
                      <a:endParaRPr lang="es-MX" sz="1600" b="1" dirty="0">
                        <a:solidFill>
                          <a:schemeClr val="accent6">
                            <a:lumMod val="50000"/>
                          </a:schemeClr>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b="1">
                          <a:solidFill>
                            <a:schemeClr val="accent6">
                              <a:lumMod val="50000"/>
                            </a:schemeClr>
                          </a:solidFill>
                          <a:effectLst/>
                        </a:rPr>
                        <a:t>42,000</a:t>
                      </a:r>
                      <a:endParaRPr lang="es-MX" sz="1600" b="1">
                        <a:solidFill>
                          <a:schemeClr val="accent6">
                            <a:lumMod val="50000"/>
                          </a:schemeClr>
                        </a:solidFill>
                        <a:effectLst/>
                        <a:latin typeface="Calibri"/>
                        <a:ea typeface="Calibri"/>
                        <a:cs typeface="Times New Roman"/>
                      </a:endParaRPr>
                    </a:p>
                  </a:txBody>
                  <a:tcPr marL="68580" marR="68580" marT="0" marB="0"/>
                </a:tc>
              </a:tr>
              <a:tr h="332578">
                <a:tc>
                  <a:txBody>
                    <a:bodyPr/>
                    <a:lstStyle/>
                    <a:p>
                      <a:pPr>
                        <a:lnSpc>
                          <a:spcPct val="115000"/>
                        </a:lnSpc>
                        <a:spcAft>
                          <a:spcPts val="0"/>
                        </a:spcAft>
                      </a:pPr>
                      <a:r>
                        <a:rPr lang="es-MX" sz="1600" dirty="0">
                          <a:effectLst/>
                        </a:rPr>
                        <a:t>Semilla de Cereales</a:t>
                      </a:r>
                      <a:endParaRPr lang="es-MX"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b="1" dirty="0">
                          <a:solidFill>
                            <a:schemeClr val="accent6">
                              <a:lumMod val="50000"/>
                            </a:schemeClr>
                          </a:solidFill>
                          <a:effectLst/>
                        </a:rPr>
                        <a:t>20,000</a:t>
                      </a:r>
                      <a:endParaRPr lang="es-MX" sz="1600" b="1" dirty="0">
                        <a:solidFill>
                          <a:schemeClr val="accent6">
                            <a:lumMod val="50000"/>
                          </a:schemeClr>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b="1">
                          <a:solidFill>
                            <a:schemeClr val="accent6">
                              <a:lumMod val="50000"/>
                            </a:schemeClr>
                          </a:solidFill>
                          <a:effectLst/>
                        </a:rPr>
                        <a:t>21,000</a:t>
                      </a:r>
                      <a:endParaRPr lang="es-MX" sz="1600" b="1">
                        <a:solidFill>
                          <a:schemeClr val="accent6">
                            <a:lumMod val="50000"/>
                          </a:schemeClr>
                        </a:solidFill>
                        <a:effectLst/>
                        <a:latin typeface="Calibri"/>
                        <a:ea typeface="Calibri"/>
                        <a:cs typeface="Times New Roman"/>
                      </a:endParaRPr>
                    </a:p>
                  </a:txBody>
                  <a:tcPr marL="68580" marR="68580" marT="0" marB="0"/>
                </a:tc>
              </a:tr>
              <a:tr h="332578">
                <a:tc>
                  <a:txBody>
                    <a:bodyPr/>
                    <a:lstStyle/>
                    <a:p>
                      <a:pPr>
                        <a:lnSpc>
                          <a:spcPct val="115000"/>
                        </a:lnSpc>
                        <a:spcAft>
                          <a:spcPts val="0"/>
                        </a:spcAft>
                      </a:pPr>
                      <a:r>
                        <a:rPr lang="es-MX" sz="1600" dirty="0">
                          <a:effectLst/>
                        </a:rPr>
                        <a:t>Semilla esp. Arbóreas</a:t>
                      </a:r>
                      <a:endParaRPr lang="es-MX"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b="1" dirty="0">
                          <a:solidFill>
                            <a:schemeClr val="accent6">
                              <a:lumMod val="50000"/>
                            </a:schemeClr>
                          </a:solidFill>
                          <a:effectLst/>
                        </a:rPr>
                        <a:t>5,000</a:t>
                      </a:r>
                      <a:endParaRPr lang="es-MX" sz="1600" b="1" dirty="0">
                        <a:solidFill>
                          <a:schemeClr val="accent6">
                            <a:lumMod val="50000"/>
                          </a:schemeClr>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b="1" dirty="0">
                          <a:solidFill>
                            <a:schemeClr val="accent6">
                              <a:lumMod val="50000"/>
                            </a:schemeClr>
                          </a:solidFill>
                          <a:effectLst/>
                        </a:rPr>
                        <a:t>   5,250</a:t>
                      </a:r>
                      <a:endParaRPr lang="es-MX" sz="1600" b="1" dirty="0">
                        <a:solidFill>
                          <a:schemeClr val="accent6">
                            <a:lumMod val="50000"/>
                          </a:schemeClr>
                        </a:solidFill>
                        <a:effectLst/>
                        <a:latin typeface="Calibri"/>
                        <a:ea typeface="Calibri"/>
                        <a:cs typeface="Times New Roman"/>
                      </a:endParaRPr>
                    </a:p>
                  </a:txBody>
                  <a:tcPr marL="68580" marR="68580" marT="0" marB="0"/>
                </a:tc>
              </a:tr>
              <a:tr h="332578">
                <a:tc>
                  <a:txBody>
                    <a:bodyPr/>
                    <a:lstStyle/>
                    <a:p>
                      <a:pPr>
                        <a:lnSpc>
                          <a:spcPct val="115000"/>
                        </a:lnSpc>
                        <a:spcAft>
                          <a:spcPts val="0"/>
                        </a:spcAft>
                      </a:pPr>
                      <a:r>
                        <a:rPr lang="es-MX" sz="1600">
                          <a:effectLst/>
                        </a:rPr>
                        <a:t>Semilla esp. Ornamentales   </a:t>
                      </a:r>
                      <a:endParaRPr lang="es-MX"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b="1" dirty="0">
                          <a:solidFill>
                            <a:schemeClr val="accent6">
                              <a:lumMod val="50000"/>
                            </a:schemeClr>
                          </a:solidFill>
                          <a:effectLst/>
                        </a:rPr>
                        <a:t>5,000</a:t>
                      </a:r>
                      <a:endParaRPr lang="es-MX" sz="1600" b="1" dirty="0">
                        <a:solidFill>
                          <a:schemeClr val="accent6">
                            <a:lumMod val="50000"/>
                          </a:schemeClr>
                        </a:solidFill>
                        <a:effectLst/>
                        <a:latin typeface="Calibri"/>
                        <a:ea typeface="Calibri"/>
                        <a:cs typeface="Times New Roman"/>
                      </a:endParaRPr>
                    </a:p>
                  </a:txBody>
                  <a:tcPr marL="68580" marR="68580" marT="0" marB="0"/>
                </a:tc>
                <a:tc>
                  <a:txBody>
                    <a:bodyPr/>
                    <a:lstStyle/>
                    <a:p>
                      <a:pPr algn="ctr">
                        <a:lnSpc>
                          <a:spcPct val="115000"/>
                        </a:lnSpc>
                        <a:spcAft>
                          <a:spcPts val="0"/>
                        </a:spcAft>
                      </a:pPr>
                      <a:r>
                        <a:rPr lang="es-MX" sz="1600" b="1" dirty="0">
                          <a:solidFill>
                            <a:schemeClr val="accent6">
                              <a:lumMod val="50000"/>
                            </a:schemeClr>
                          </a:solidFill>
                          <a:effectLst/>
                        </a:rPr>
                        <a:t>   5,250</a:t>
                      </a:r>
                      <a:endParaRPr lang="es-MX" sz="1600" b="1" dirty="0">
                        <a:solidFill>
                          <a:schemeClr val="accent6">
                            <a:lumMod val="50000"/>
                          </a:schemeClr>
                        </a:solidFill>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6335622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274638"/>
            <a:ext cx="6707088" cy="1143000"/>
          </a:xfrm>
        </p:spPr>
        <p:txBody>
          <a:bodyPr>
            <a:normAutofit/>
          </a:bodyPr>
          <a:lstStyle/>
          <a:p>
            <a:r>
              <a:rPr lang="es-MX" sz="3600" b="1" dirty="0" smtClean="0">
                <a:solidFill>
                  <a:schemeClr val="accent6">
                    <a:lumMod val="50000"/>
                  </a:schemeClr>
                </a:solidFill>
              </a:rPr>
              <a:t>FRECUENCIA DE MUESTREO</a:t>
            </a:r>
            <a:endParaRPr lang="es-MX" sz="3600" b="1" dirty="0">
              <a:solidFill>
                <a:schemeClr val="accent6">
                  <a:lumMod val="50000"/>
                </a:schemeClr>
              </a:solidFill>
            </a:endParaRPr>
          </a:p>
        </p:txBody>
      </p:sp>
      <p:sp>
        <p:nvSpPr>
          <p:cNvPr id="3" name="2 Marcador de contenido"/>
          <p:cNvSpPr>
            <a:spLocks noGrp="1"/>
          </p:cNvSpPr>
          <p:nvPr>
            <p:ph idx="1"/>
          </p:nvPr>
        </p:nvSpPr>
        <p:spPr>
          <a:xfrm>
            <a:off x="2555776" y="1772816"/>
            <a:ext cx="6213376" cy="4680520"/>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algn="just">
              <a:buFont typeface="Wingdings" panose="05000000000000000000" pitchFamily="2" charset="2"/>
              <a:buChar char="v"/>
            </a:pPr>
            <a:r>
              <a:rPr lang="es-MX" dirty="0">
                <a:solidFill>
                  <a:schemeClr val="accent6">
                    <a:lumMod val="50000"/>
                  </a:schemeClr>
                </a:solidFill>
              </a:rPr>
              <a:t>N</a:t>
            </a:r>
            <a:r>
              <a:rPr lang="es-MX" dirty="0" smtClean="0">
                <a:solidFill>
                  <a:schemeClr val="accent6">
                    <a:lumMod val="50000"/>
                  </a:schemeClr>
                </a:solidFill>
              </a:rPr>
              <a:t>úmero de muestras </a:t>
            </a:r>
            <a:r>
              <a:rPr lang="es-MX" dirty="0">
                <a:solidFill>
                  <a:schemeClr val="accent6">
                    <a:lumMod val="50000"/>
                  </a:schemeClr>
                </a:solidFill>
              </a:rPr>
              <a:t>primarias que se deben tomar de </a:t>
            </a:r>
            <a:r>
              <a:rPr lang="es-MX" dirty="0" smtClean="0">
                <a:solidFill>
                  <a:schemeClr val="accent6">
                    <a:lumMod val="50000"/>
                  </a:schemeClr>
                </a:solidFill>
              </a:rPr>
              <a:t>cada determinada </a:t>
            </a:r>
            <a:r>
              <a:rPr lang="es-MX" dirty="0">
                <a:solidFill>
                  <a:schemeClr val="accent6">
                    <a:lumMod val="50000"/>
                  </a:schemeClr>
                </a:solidFill>
              </a:rPr>
              <a:t>cantidad de semilla en el </a:t>
            </a:r>
            <a:r>
              <a:rPr lang="es-MX" dirty="0" smtClean="0">
                <a:solidFill>
                  <a:schemeClr val="accent6">
                    <a:lumMod val="50000"/>
                  </a:schemeClr>
                </a:solidFill>
              </a:rPr>
              <a:t>lote</a:t>
            </a:r>
            <a:endParaRPr lang="es-MX" dirty="0">
              <a:solidFill>
                <a:schemeClr val="accent6">
                  <a:lumMod val="50000"/>
                </a:schemeClr>
              </a:solidFill>
            </a:endParaRPr>
          </a:p>
          <a:p>
            <a:pPr algn="just">
              <a:buFont typeface="Wingdings" panose="05000000000000000000" pitchFamily="2" charset="2"/>
              <a:buChar char="v"/>
            </a:pPr>
            <a:r>
              <a:rPr lang="es-MX" dirty="0">
                <a:solidFill>
                  <a:schemeClr val="accent6">
                    <a:lumMod val="50000"/>
                  </a:schemeClr>
                </a:solidFill>
              </a:rPr>
              <a:t>Por lo que antes de comenzar a realizar </a:t>
            </a:r>
            <a:r>
              <a:rPr lang="es-MX" dirty="0" smtClean="0">
                <a:solidFill>
                  <a:schemeClr val="accent6">
                    <a:lumMod val="50000"/>
                  </a:schemeClr>
                </a:solidFill>
              </a:rPr>
              <a:t>el muestreo</a:t>
            </a:r>
            <a:r>
              <a:rPr lang="es-MX" dirty="0">
                <a:solidFill>
                  <a:schemeClr val="accent6">
                    <a:lumMod val="50000"/>
                  </a:schemeClr>
                </a:solidFill>
              </a:rPr>
              <a:t>, </a:t>
            </a:r>
            <a:r>
              <a:rPr lang="es-MX" dirty="0" smtClean="0">
                <a:solidFill>
                  <a:schemeClr val="accent6">
                    <a:lumMod val="50000"/>
                  </a:schemeClr>
                </a:solidFill>
              </a:rPr>
              <a:t>es necesario </a:t>
            </a:r>
            <a:r>
              <a:rPr lang="es-MX" dirty="0">
                <a:solidFill>
                  <a:schemeClr val="accent6">
                    <a:lumMod val="50000"/>
                  </a:schemeClr>
                </a:solidFill>
              </a:rPr>
              <a:t>conocer el número total </a:t>
            </a:r>
            <a:r>
              <a:rPr lang="es-MX" dirty="0" smtClean="0">
                <a:solidFill>
                  <a:schemeClr val="accent6">
                    <a:lumMod val="50000"/>
                  </a:schemeClr>
                </a:solidFill>
              </a:rPr>
              <a:t>de contenedores </a:t>
            </a:r>
            <a:r>
              <a:rPr lang="es-MX" dirty="0">
                <a:solidFill>
                  <a:schemeClr val="accent6">
                    <a:lumMod val="50000"/>
                  </a:schemeClr>
                </a:solidFill>
              </a:rPr>
              <a:t>que componen el lote</a:t>
            </a:r>
          </a:p>
          <a:p>
            <a:pPr algn="just">
              <a:buFont typeface="Wingdings" panose="05000000000000000000" pitchFamily="2" charset="2"/>
              <a:buChar char="v"/>
            </a:pPr>
            <a:r>
              <a:rPr lang="es-MX" dirty="0">
                <a:solidFill>
                  <a:schemeClr val="accent6">
                    <a:lumMod val="50000"/>
                  </a:schemeClr>
                </a:solidFill>
              </a:rPr>
              <a:t>E</a:t>
            </a:r>
            <a:r>
              <a:rPr lang="es-MX" dirty="0" smtClean="0">
                <a:solidFill>
                  <a:schemeClr val="accent6">
                    <a:lumMod val="50000"/>
                  </a:schemeClr>
                </a:solidFill>
              </a:rPr>
              <a:t>n </a:t>
            </a:r>
            <a:r>
              <a:rPr lang="es-MX" dirty="0">
                <a:solidFill>
                  <a:schemeClr val="accent6">
                    <a:lumMod val="50000"/>
                  </a:schemeClr>
                </a:solidFill>
              </a:rPr>
              <a:t>su defecto la cantidad a granel o </a:t>
            </a:r>
            <a:r>
              <a:rPr lang="es-MX" dirty="0" smtClean="0">
                <a:solidFill>
                  <a:schemeClr val="accent6">
                    <a:lumMod val="50000"/>
                  </a:schemeClr>
                </a:solidFill>
              </a:rPr>
              <a:t>en contenedores muy </a:t>
            </a:r>
            <a:r>
              <a:rPr lang="es-MX" dirty="0">
                <a:solidFill>
                  <a:schemeClr val="accent6">
                    <a:lumMod val="50000"/>
                  </a:schemeClr>
                </a:solidFill>
              </a:rPr>
              <a:t>grandes para determinar </a:t>
            </a:r>
            <a:r>
              <a:rPr lang="es-MX" dirty="0" smtClean="0">
                <a:solidFill>
                  <a:schemeClr val="accent6">
                    <a:lumMod val="50000"/>
                  </a:schemeClr>
                </a:solidFill>
              </a:rPr>
              <a:t>el número </a:t>
            </a:r>
            <a:r>
              <a:rPr lang="es-MX" dirty="0">
                <a:solidFill>
                  <a:schemeClr val="accent6">
                    <a:lumMod val="50000"/>
                  </a:schemeClr>
                </a:solidFill>
              </a:rPr>
              <a:t>de muestras primarias que se </a:t>
            </a:r>
            <a:r>
              <a:rPr lang="es-MX" dirty="0" smtClean="0">
                <a:solidFill>
                  <a:schemeClr val="accent6">
                    <a:lumMod val="50000"/>
                  </a:schemeClr>
                </a:solidFill>
              </a:rPr>
              <a:t>deben tomar</a:t>
            </a:r>
            <a:r>
              <a:rPr lang="es-MX" dirty="0">
                <a:solidFill>
                  <a:schemeClr val="accent6">
                    <a:lumMod val="50000"/>
                  </a:schemeClr>
                </a:solidFill>
              </a:rPr>
              <a:t>.</a:t>
            </a: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651" t="7851" r="10751"/>
          <a:stretch/>
        </p:blipFill>
        <p:spPr bwMode="auto">
          <a:xfrm>
            <a:off x="179512" y="3573016"/>
            <a:ext cx="1941705" cy="2630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Llamada rectangular"/>
          <p:cNvSpPr/>
          <p:nvPr/>
        </p:nvSpPr>
        <p:spPr>
          <a:xfrm>
            <a:off x="70244" y="1167614"/>
            <a:ext cx="2160240" cy="1368152"/>
          </a:xfrm>
          <a:prstGeom prst="wedgeRectCallout">
            <a:avLst>
              <a:gd name="adj1" fmla="val -9965"/>
              <a:gd name="adj2" fmla="val 123012"/>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a:p>
        </p:txBody>
      </p:sp>
      <p:sp>
        <p:nvSpPr>
          <p:cNvPr id="5" name="4 CuadroTexto"/>
          <p:cNvSpPr txBox="1"/>
          <p:nvPr/>
        </p:nvSpPr>
        <p:spPr>
          <a:xfrm>
            <a:off x="139676" y="1374636"/>
            <a:ext cx="1978964" cy="1077218"/>
          </a:xfrm>
          <a:prstGeom prst="rect">
            <a:avLst/>
          </a:prstGeom>
          <a:noFill/>
        </p:spPr>
        <p:txBody>
          <a:bodyPr wrap="square" rtlCol="0">
            <a:spAutoFit/>
          </a:bodyPr>
          <a:lstStyle/>
          <a:p>
            <a:r>
              <a:rPr lang="es-ES_tradnl" sz="1600" b="1" dirty="0" smtClean="0">
                <a:solidFill>
                  <a:schemeClr val="accent6">
                    <a:lumMod val="50000"/>
                  </a:schemeClr>
                </a:solidFill>
                <a:effectLst>
                  <a:outerShdw blurRad="38100" dist="38100" dir="2700000" algn="tl">
                    <a:srgbClr val="000000">
                      <a:alpha val="43137"/>
                    </a:srgbClr>
                  </a:outerShdw>
                </a:effectLst>
              </a:rPr>
              <a:t>CUANTAS MUESTRAS PRIMARIAS DE SEMILLAS DEBO DE TOMAR DEL LOTE ?</a:t>
            </a:r>
            <a:endParaRPr lang="es-MX" sz="1600" b="1" dirty="0">
              <a:solidFill>
                <a:schemeClr val="accent6">
                  <a:lumMod val="50000"/>
                </a:schemeClr>
              </a:solidFill>
              <a:effectLst>
                <a:outerShdw blurRad="38100" dist="38100" dir="2700000" algn="tl">
                  <a:srgbClr val="000000">
                    <a:alpha val="43137"/>
                  </a:srgbClr>
                </a:outerShdw>
              </a:effectLst>
            </a:endParaRPr>
          </a:p>
        </p:txBody>
      </p:sp>
      <p:sp>
        <p:nvSpPr>
          <p:cNvPr id="6" name="5 CuadroTexto"/>
          <p:cNvSpPr txBox="1"/>
          <p:nvPr/>
        </p:nvSpPr>
        <p:spPr>
          <a:xfrm rot="21008260">
            <a:off x="488582" y="3737734"/>
            <a:ext cx="720080" cy="307777"/>
          </a:xfrm>
          <a:prstGeom prst="rect">
            <a:avLst/>
          </a:prstGeom>
          <a:noFill/>
        </p:spPr>
        <p:txBody>
          <a:bodyPr wrap="square" rtlCol="0">
            <a:spAutoFit/>
          </a:bodyPr>
          <a:lstStyle/>
          <a:p>
            <a:r>
              <a:rPr lang="es-ES_tradnl" sz="1400" b="1" dirty="0" err="1" smtClean="0">
                <a:solidFill>
                  <a:srgbClr val="FFFF00"/>
                </a:solidFill>
              </a:rPr>
              <a:t>FCAgri</a:t>
            </a:r>
            <a:endParaRPr lang="es-MX" sz="1400" b="1" dirty="0">
              <a:solidFill>
                <a:srgbClr val="FFFF00"/>
              </a:solidFill>
            </a:endParaRPr>
          </a:p>
        </p:txBody>
      </p:sp>
    </p:spTree>
    <p:extLst>
      <p:ext uri="{BB962C8B-B14F-4D97-AF65-F5344CB8AC3E}">
        <p14:creationId xmlns:p14="http://schemas.microsoft.com/office/powerpoint/2010/main" val="24000759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idx="1"/>
            <p:extLst>
              <p:ext uri="{D42A27DB-BD31-4B8C-83A1-F6EECF244321}">
                <p14:modId xmlns:p14="http://schemas.microsoft.com/office/powerpoint/2010/main" val="1622708739"/>
              </p:ext>
            </p:extLst>
          </p:nvPr>
        </p:nvGraphicFramePr>
        <p:xfrm>
          <a:off x="467544" y="548680"/>
          <a:ext cx="3888432" cy="2544289"/>
        </p:xfrm>
        <a:graphic>
          <a:graphicData uri="http://schemas.openxmlformats.org/drawingml/2006/table">
            <a:tbl>
              <a:tblPr firstRow="1" firstCol="1" bandRow="1">
                <a:tableStyleId>{93296810-A885-4BE3-A3E7-6D5BEEA58F35}</a:tableStyleId>
              </a:tblPr>
              <a:tblGrid>
                <a:gridCol w="1584176"/>
                <a:gridCol w="2304256"/>
              </a:tblGrid>
              <a:tr h="476632">
                <a:tc>
                  <a:txBody>
                    <a:bodyPr/>
                    <a:lstStyle/>
                    <a:p>
                      <a:r>
                        <a:rPr lang="es-MX" sz="1800" dirty="0">
                          <a:effectLst/>
                        </a:rPr>
                        <a:t>Núm. de contenedores</a:t>
                      </a:r>
                      <a:endParaRPr lang="es-MX" sz="1800" dirty="0">
                        <a:effectLst/>
                        <a:latin typeface="Calibri"/>
                        <a:ea typeface="Times New Roman"/>
                        <a:cs typeface="Times New Roman"/>
                      </a:endParaRPr>
                    </a:p>
                  </a:txBody>
                  <a:tcPr marL="68580" marR="68580" marT="0" marB="0"/>
                </a:tc>
                <a:tc>
                  <a:txBody>
                    <a:bodyPr/>
                    <a:lstStyle/>
                    <a:p>
                      <a:r>
                        <a:rPr lang="es-MX" sz="1800" dirty="0">
                          <a:effectLst/>
                        </a:rPr>
                        <a:t>Núm. de muestras primarias</a:t>
                      </a:r>
                      <a:endParaRPr lang="es-MX" sz="1800" dirty="0">
                        <a:effectLst/>
                        <a:latin typeface="Calibri"/>
                        <a:ea typeface="Times New Roman"/>
                        <a:cs typeface="Times New Roman"/>
                      </a:endParaRPr>
                    </a:p>
                  </a:txBody>
                  <a:tcPr marL="68580" marR="68580" marT="0" marB="0"/>
                </a:tc>
              </a:tr>
              <a:tr h="329179">
                <a:tc>
                  <a:txBody>
                    <a:bodyPr/>
                    <a:lstStyle/>
                    <a:p>
                      <a:r>
                        <a:rPr lang="es-MX" sz="1800">
                          <a:effectLst/>
                        </a:rPr>
                        <a:t>1 – 4</a:t>
                      </a:r>
                      <a:endParaRPr lang="es-MX" sz="1800">
                        <a:effectLst/>
                        <a:latin typeface="Calibri"/>
                        <a:ea typeface="Times New Roman"/>
                        <a:cs typeface="Times New Roman"/>
                      </a:endParaRPr>
                    </a:p>
                  </a:txBody>
                  <a:tcPr marL="68580" marR="68580" marT="0" marB="0"/>
                </a:tc>
                <a:tc>
                  <a:txBody>
                    <a:bodyPr/>
                    <a:lstStyle/>
                    <a:p>
                      <a:r>
                        <a:rPr lang="es-MX" sz="1800">
                          <a:solidFill>
                            <a:schemeClr val="accent6">
                              <a:lumMod val="50000"/>
                            </a:schemeClr>
                          </a:solidFill>
                          <a:effectLst/>
                        </a:rPr>
                        <a:t>3 por c/cont.</a:t>
                      </a:r>
                      <a:endParaRPr lang="es-MX" sz="1800">
                        <a:solidFill>
                          <a:schemeClr val="accent6">
                            <a:lumMod val="50000"/>
                          </a:schemeClr>
                        </a:solidFill>
                        <a:effectLst/>
                        <a:latin typeface="Calibri"/>
                        <a:ea typeface="Times New Roman"/>
                        <a:cs typeface="Times New Roman"/>
                      </a:endParaRPr>
                    </a:p>
                  </a:txBody>
                  <a:tcPr marL="68580" marR="68580" marT="0" marB="0"/>
                </a:tc>
              </a:tr>
              <a:tr h="349754">
                <a:tc>
                  <a:txBody>
                    <a:bodyPr/>
                    <a:lstStyle/>
                    <a:p>
                      <a:r>
                        <a:rPr lang="es-MX" sz="1800">
                          <a:effectLst/>
                        </a:rPr>
                        <a:t>5 – 8</a:t>
                      </a:r>
                      <a:endParaRPr lang="es-MX" sz="1800">
                        <a:effectLst/>
                        <a:latin typeface="Calibri"/>
                        <a:ea typeface="Times New Roman"/>
                        <a:cs typeface="Times New Roman"/>
                      </a:endParaRPr>
                    </a:p>
                  </a:txBody>
                  <a:tcPr marL="68580" marR="68580" marT="0" marB="0"/>
                </a:tc>
                <a:tc>
                  <a:txBody>
                    <a:bodyPr/>
                    <a:lstStyle/>
                    <a:p>
                      <a:r>
                        <a:rPr lang="es-MX" sz="1800" dirty="0">
                          <a:solidFill>
                            <a:schemeClr val="accent6">
                              <a:lumMod val="50000"/>
                            </a:schemeClr>
                          </a:solidFill>
                          <a:effectLst/>
                        </a:rPr>
                        <a:t>2 por c/cont.</a:t>
                      </a:r>
                      <a:endParaRPr lang="es-MX" sz="1800" dirty="0">
                        <a:solidFill>
                          <a:schemeClr val="accent6">
                            <a:lumMod val="50000"/>
                          </a:schemeClr>
                        </a:solidFill>
                        <a:effectLst/>
                        <a:latin typeface="Calibri"/>
                        <a:ea typeface="Times New Roman"/>
                        <a:cs typeface="Times New Roman"/>
                      </a:endParaRPr>
                    </a:p>
                  </a:txBody>
                  <a:tcPr marL="68580" marR="68580" marT="0" marB="0"/>
                </a:tc>
              </a:tr>
              <a:tr h="329179">
                <a:tc>
                  <a:txBody>
                    <a:bodyPr/>
                    <a:lstStyle/>
                    <a:p>
                      <a:r>
                        <a:rPr lang="es-MX" sz="1800">
                          <a:effectLst/>
                        </a:rPr>
                        <a:t>9 – 15</a:t>
                      </a:r>
                      <a:endParaRPr lang="es-MX" sz="1800">
                        <a:effectLst/>
                        <a:latin typeface="Calibri"/>
                        <a:ea typeface="Times New Roman"/>
                        <a:cs typeface="Times New Roman"/>
                      </a:endParaRPr>
                    </a:p>
                  </a:txBody>
                  <a:tcPr marL="68580" marR="68580" marT="0" marB="0"/>
                </a:tc>
                <a:tc>
                  <a:txBody>
                    <a:bodyPr/>
                    <a:lstStyle/>
                    <a:p>
                      <a:r>
                        <a:rPr lang="es-MX" sz="1800">
                          <a:solidFill>
                            <a:schemeClr val="accent6">
                              <a:lumMod val="50000"/>
                            </a:schemeClr>
                          </a:solidFill>
                          <a:effectLst/>
                        </a:rPr>
                        <a:t>1 por c/cont.</a:t>
                      </a:r>
                      <a:endParaRPr lang="es-MX" sz="1800">
                        <a:solidFill>
                          <a:schemeClr val="accent6">
                            <a:lumMod val="50000"/>
                          </a:schemeClr>
                        </a:solidFill>
                        <a:effectLst/>
                        <a:latin typeface="Calibri"/>
                        <a:ea typeface="Times New Roman"/>
                        <a:cs typeface="Times New Roman"/>
                      </a:endParaRPr>
                    </a:p>
                  </a:txBody>
                  <a:tcPr marL="68580" marR="68580" marT="0" marB="0"/>
                </a:tc>
              </a:tr>
              <a:tr h="329179">
                <a:tc>
                  <a:txBody>
                    <a:bodyPr/>
                    <a:lstStyle/>
                    <a:p>
                      <a:r>
                        <a:rPr lang="es-MX" sz="1800">
                          <a:effectLst/>
                        </a:rPr>
                        <a:t>16 – 30</a:t>
                      </a:r>
                      <a:endParaRPr lang="es-MX" sz="1800">
                        <a:effectLst/>
                        <a:latin typeface="Calibri"/>
                        <a:ea typeface="Times New Roman"/>
                        <a:cs typeface="Times New Roman"/>
                      </a:endParaRPr>
                    </a:p>
                  </a:txBody>
                  <a:tcPr marL="68580" marR="68580" marT="0" marB="0"/>
                </a:tc>
                <a:tc>
                  <a:txBody>
                    <a:bodyPr/>
                    <a:lstStyle/>
                    <a:p>
                      <a:r>
                        <a:rPr lang="es-MX" sz="1800" dirty="0">
                          <a:solidFill>
                            <a:schemeClr val="accent6">
                              <a:lumMod val="50000"/>
                            </a:schemeClr>
                          </a:solidFill>
                          <a:effectLst/>
                        </a:rPr>
                        <a:t>15 </a:t>
                      </a:r>
                      <a:r>
                        <a:rPr lang="es-MX" sz="1800" dirty="0" err="1">
                          <a:solidFill>
                            <a:schemeClr val="accent6">
                              <a:lumMod val="50000"/>
                            </a:schemeClr>
                          </a:solidFill>
                          <a:effectLst/>
                        </a:rPr>
                        <a:t>mppl</a:t>
                      </a:r>
                      <a:endParaRPr lang="es-MX" sz="1800" dirty="0">
                        <a:solidFill>
                          <a:schemeClr val="accent6">
                            <a:lumMod val="50000"/>
                          </a:schemeClr>
                        </a:solidFill>
                        <a:effectLst/>
                        <a:latin typeface="Calibri"/>
                        <a:ea typeface="Times New Roman"/>
                        <a:cs typeface="Times New Roman"/>
                      </a:endParaRPr>
                    </a:p>
                  </a:txBody>
                  <a:tcPr marL="68580" marR="68580" marT="0" marB="0"/>
                </a:tc>
              </a:tr>
              <a:tr h="329179">
                <a:tc>
                  <a:txBody>
                    <a:bodyPr/>
                    <a:lstStyle/>
                    <a:p>
                      <a:r>
                        <a:rPr lang="es-MX" sz="1800">
                          <a:effectLst/>
                        </a:rPr>
                        <a:t>31 – 59</a:t>
                      </a:r>
                      <a:endParaRPr lang="es-MX" sz="1800">
                        <a:effectLst/>
                        <a:latin typeface="Calibri"/>
                        <a:ea typeface="Times New Roman"/>
                        <a:cs typeface="Times New Roman"/>
                      </a:endParaRPr>
                    </a:p>
                  </a:txBody>
                  <a:tcPr marL="68580" marR="68580" marT="0" marB="0"/>
                </a:tc>
                <a:tc>
                  <a:txBody>
                    <a:bodyPr/>
                    <a:lstStyle/>
                    <a:p>
                      <a:r>
                        <a:rPr lang="es-MX" sz="1800" dirty="0">
                          <a:solidFill>
                            <a:schemeClr val="accent6">
                              <a:lumMod val="50000"/>
                            </a:schemeClr>
                          </a:solidFill>
                          <a:effectLst/>
                        </a:rPr>
                        <a:t>20 </a:t>
                      </a:r>
                      <a:r>
                        <a:rPr lang="es-MX" sz="1800" dirty="0" err="1">
                          <a:solidFill>
                            <a:schemeClr val="accent6">
                              <a:lumMod val="50000"/>
                            </a:schemeClr>
                          </a:solidFill>
                          <a:effectLst/>
                        </a:rPr>
                        <a:t>mppl</a:t>
                      </a:r>
                      <a:endParaRPr lang="es-MX" sz="1800" dirty="0">
                        <a:solidFill>
                          <a:schemeClr val="accent6">
                            <a:lumMod val="50000"/>
                          </a:schemeClr>
                        </a:solidFill>
                        <a:effectLst/>
                        <a:latin typeface="Calibri"/>
                        <a:ea typeface="Times New Roman"/>
                        <a:cs typeface="Times New Roman"/>
                      </a:endParaRPr>
                    </a:p>
                  </a:txBody>
                  <a:tcPr marL="68580" marR="68580" marT="0" marB="0"/>
                </a:tc>
              </a:tr>
              <a:tr h="329179">
                <a:tc>
                  <a:txBody>
                    <a:bodyPr/>
                    <a:lstStyle/>
                    <a:p>
                      <a:r>
                        <a:rPr lang="es-MX" sz="1800">
                          <a:effectLst/>
                        </a:rPr>
                        <a:t>60 o más</a:t>
                      </a:r>
                      <a:endParaRPr lang="es-MX" sz="1800">
                        <a:effectLst/>
                        <a:latin typeface="Calibri"/>
                        <a:ea typeface="Times New Roman"/>
                        <a:cs typeface="Times New Roman"/>
                      </a:endParaRPr>
                    </a:p>
                  </a:txBody>
                  <a:tcPr marL="68580" marR="68580" marT="0" marB="0"/>
                </a:tc>
                <a:tc>
                  <a:txBody>
                    <a:bodyPr/>
                    <a:lstStyle/>
                    <a:p>
                      <a:r>
                        <a:rPr lang="es-MX" sz="1800" dirty="0">
                          <a:solidFill>
                            <a:schemeClr val="accent6">
                              <a:lumMod val="50000"/>
                            </a:schemeClr>
                          </a:solidFill>
                          <a:effectLst/>
                        </a:rPr>
                        <a:t>30 </a:t>
                      </a:r>
                      <a:r>
                        <a:rPr lang="es-MX" sz="1800" dirty="0" err="1">
                          <a:solidFill>
                            <a:schemeClr val="accent6">
                              <a:lumMod val="50000"/>
                            </a:schemeClr>
                          </a:solidFill>
                          <a:effectLst/>
                        </a:rPr>
                        <a:t>mppl</a:t>
                      </a:r>
                      <a:endParaRPr lang="es-MX" sz="1800" dirty="0">
                        <a:solidFill>
                          <a:schemeClr val="accent6">
                            <a:lumMod val="50000"/>
                          </a:schemeClr>
                        </a:solidFill>
                        <a:effectLst/>
                        <a:latin typeface="Calibri"/>
                        <a:ea typeface="Times New Roman"/>
                        <a:cs typeface="Times New Roman"/>
                      </a:endParaRPr>
                    </a:p>
                  </a:txBody>
                  <a:tcPr marL="68580" marR="68580" marT="0" marB="0"/>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1201102995"/>
              </p:ext>
            </p:extLst>
          </p:nvPr>
        </p:nvGraphicFramePr>
        <p:xfrm>
          <a:off x="467544" y="3789040"/>
          <a:ext cx="4752528" cy="2804917"/>
        </p:xfrm>
        <a:graphic>
          <a:graphicData uri="http://schemas.openxmlformats.org/drawingml/2006/table">
            <a:tbl>
              <a:tblPr firstRow="1" firstCol="1" bandRow="1">
                <a:tableStyleId>{93296810-A885-4BE3-A3E7-6D5BEEA58F35}</a:tableStyleId>
              </a:tblPr>
              <a:tblGrid>
                <a:gridCol w="2232248"/>
                <a:gridCol w="2520280"/>
              </a:tblGrid>
              <a:tr h="672075">
                <a:tc>
                  <a:txBody>
                    <a:bodyPr/>
                    <a:lstStyle/>
                    <a:p>
                      <a:r>
                        <a:rPr lang="es-MX" sz="1800" dirty="0">
                          <a:effectLst/>
                        </a:rPr>
                        <a:t>Tamaño del lote</a:t>
                      </a:r>
                      <a:endParaRPr lang="es-MX" sz="1800" dirty="0">
                        <a:effectLst/>
                        <a:latin typeface="Calibri"/>
                        <a:ea typeface="Times New Roman"/>
                        <a:cs typeface="Times New Roman"/>
                      </a:endParaRPr>
                    </a:p>
                  </a:txBody>
                  <a:tcPr marL="68580" marR="68580" marT="0" marB="0"/>
                </a:tc>
                <a:tc>
                  <a:txBody>
                    <a:bodyPr/>
                    <a:lstStyle/>
                    <a:p>
                      <a:r>
                        <a:rPr lang="es-MX" sz="1800" dirty="0">
                          <a:effectLst/>
                        </a:rPr>
                        <a:t>Núm. de muestras primarias</a:t>
                      </a:r>
                    </a:p>
                    <a:p>
                      <a:r>
                        <a:rPr lang="es-MX" sz="1800" dirty="0">
                          <a:effectLst/>
                        </a:rPr>
                        <a:t> </a:t>
                      </a:r>
                      <a:endParaRPr lang="es-MX" sz="1800" dirty="0">
                        <a:effectLst/>
                        <a:latin typeface="Calibri"/>
                        <a:ea typeface="Times New Roman"/>
                        <a:cs typeface="Times New Roman"/>
                      </a:endParaRPr>
                    </a:p>
                  </a:txBody>
                  <a:tcPr marL="68580" marR="68580" marT="0" marB="0"/>
                </a:tc>
              </a:tr>
              <a:tr h="336037">
                <a:tc>
                  <a:txBody>
                    <a:bodyPr/>
                    <a:lstStyle/>
                    <a:p>
                      <a:r>
                        <a:rPr lang="es-MX" sz="1800">
                          <a:effectLst/>
                        </a:rPr>
                        <a:t>Más de 500 kg</a:t>
                      </a:r>
                      <a:endParaRPr lang="es-MX" sz="1800">
                        <a:effectLst/>
                        <a:latin typeface="Calibri"/>
                        <a:ea typeface="Times New Roman"/>
                        <a:cs typeface="Times New Roman"/>
                      </a:endParaRPr>
                    </a:p>
                  </a:txBody>
                  <a:tcPr marL="68580" marR="68580" marT="0" marB="0"/>
                </a:tc>
                <a:tc>
                  <a:txBody>
                    <a:bodyPr/>
                    <a:lstStyle/>
                    <a:p>
                      <a:r>
                        <a:rPr lang="es-MX" sz="1800">
                          <a:solidFill>
                            <a:schemeClr val="accent6">
                              <a:lumMod val="50000"/>
                            </a:schemeClr>
                          </a:solidFill>
                          <a:effectLst/>
                        </a:rPr>
                        <a:t>Por lo menos 5</a:t>
                      </a:r>
                      <a:endParaRPr lang="es-MX" sz="1800" b="1">
                        <a:solidFill>
                          <a:schemeClr val="accent6">
                            <a:lumMod val="50000"/>
                          </a:schemeClr>
                        </a:solidFill>
                        <a:effectLst/>
                        <a:latin typeface="Calibri"/>
                        <a:ea typeface="Times New Roman"/>
                        <a:cs typeface="Times New Roman"/>
                      </a:endParaRPr>
                    </a:p>
                  </a:txBody>
                  <a:tcPr marL="68580" marR="68580" marT="0" marB="0"/>
                </a:tc>
              </a:tr>
              <a:tr h="336037">
                <a:tc>
                  <a:txBody>
                    <a:bodyPr/>
                    <a:lstStyle/>
                    <a:p>
                      <a:r>
                        <a:rPr lang="es-MX" sz="1800">
                          <a:effectLst/>
                        </a:rPr>
                        <a:t>501 – 3,000</a:t>
                      </a:r>
                      <a:endParaRPr lang="es-MX" sz="1800">
                        <a:effectLst/>
                        <a:latin typeface="Calibri"/>
                        <a:ea typeface="Times New Roman"/>
                        <a:cs typeface="Times New Roman"/>
                      </a:endParaRPr>
                    </a:p>
                  </a:txBody>
                  <a:tcPr marL="68580" marR="68580" marT="0" marB="0"/>
                </a:tc>
                <a:tc>
                  <a:txBody>
                    <a:bodyPr/>
                    <a:lstStyle/>
                    <a:p>
                      <a:r>
                        <a:rPr lang="es-MX" sz="1800">
                          <a:solidFill>
                            <a:schemeClr val="accent6">
                              <a:lumMod val="50000"/>
                            </a:schemeClr>
                          </a:solidFill>
                          <a:effectLst/>
                        </a:rPr>
                        <a:t>1 por cada 300 kg pero no menos de 5</a:t>
                      </a:r>
                      <a:endParaRPr lang="es-MX" sz="1800" b="1">
                        <a:solidFill>
                          <a:schemeClr val="accent6">
                            <a:lumMod val="50000"/>
                          </a:schemeClr>
                        </a:solidFill>
                        <a:effectLst/>
                        <a:latin typeface="Calibri"/>
                        <a:ea typeface="Times New Roman"/>
                        <a:cs typeface="Times New Roman"/>
                      </a:endParaRPr>
                    </a:p>
                  </a:txBody>
                  <a:tcPr marL="68580" marR="68580" marT="0" marB="0"/>
                </a:tc>
              </a:tr>
              <a:tr h="336037">
                <a:tc>
                  <a:txBody>
                    <a:bodyPr/>
                    <a:lstStyle/>
                    <a:p>
                      <a:r>
                        <a:rPr lang="es-MX" sz="1800">
                          <a:effectLst/>
                        </a:rPr>
                        <a:t>3,001 – 20,000</a:t>
                      </a:r>
                      <a:endParaRPr lang="es-MX" sz="1800">
                        <a:effectLst/>
                        <a:latin typeface="Calibri"/>
                        <a:ea typeface="Times New Roman"/>
                        <a:cs typeface="Times New Roman"/>
                      </a:endParaRPr>
                    </a:p>
                  </a:txBody>
                  <a:tcPr marL="68580" marR="68580" marT="0" marB="0"/>
                </a:tc>
                <a:tc>
                  <a:txBody>
                    <a:bodyPr/>
                    <a:lstStyle/>
                    <a:p>
                      <a:r>
                        <a:rPr lang="es-MX" sz="1800">
                          <a:solidFill>
                            <a:schemeClr val="accent6">
                              <a:lumMod val="50000"/>
                            </a:schemeClr>
                          </a:solidFill>
                          <a:effectLst/>
                        </a:rPr>
                        <a:t>1 por cada 500 kg pero no menos de 10</a:t>
                      </a:r>
                      <a:endParaRPr lang="es-MX" sz="1800" b="1">
                        <a:solidFill>
                          <a:schemeClr val="accent6">
                            <a:lumMod val="50000"/>
                          </a:schemeClr>
                        </a:solidFill>
                        <a:effectLst/>
                        <a:latin typeface="Calibri"/>
                        <a:ea typeface="Times New Roman"/>
                        <a:cs typeface="Times New Roman"/>
                      </a:endParaRPr>
                    </a:p>
                  </a:txBody>
                  <a:tcPr marL="68580" marR="68580" marT="0" marB="0"/>
                </a:tc>
              </a:tr>
              <a:tr h="336037">
                <a:tc>
                  <a:txBody>
                    <a:bodyPr/>
                    <a:lstStyle/>
                    <a:p>
                      <a:r>
                        <a:rPr lang="es-MX" sz="1800">
                          <a:effectLst/>
                        </a:rPr>
                        <a:t>20,001 – en adelante</a:t>
                      </a:r>
                      <a:endParaRPr lang="es-MX" sz="1800">
                        <a:effectLst/>
                        <a:latin typeface="Calibri"/>
                        <a:ea typeface="Times New Roman"/>
                        <a:cs typeface="Times New Roman"/>
                      </a:endParaRPr>
                    </a:p>
                  </a:txBody>
                  <a:tcPr marL="68580" marR="68580" marT="0" marB="0"/>
                </a:tc>
                <a:tc>
                  <a:txBody>
                    <a:bodyPr/>
                    <a:lstStyle/>
                    <a:p>
                      <a:r>
                        <a:rPr lang="es-MX" sz="1800" dirty="0">
                          <a:solidFill>
                            <a:schemeClr val="accent6">
                              <a:lumMod val="50000"/>
                            </a:schemeClr>
                          </a:solidFill>
                          <a:effectLst/>
                        </a:rPr>
                        <a:t>1 por cada 700 kg pero no menos de 40</a:t>
                      </a:r>
                      <a:endParaRPr lang="es-MX" sz="1800" b="1" dirty="0">
                        <a:solidFill>
                          <a:schemeClr val="accent6">
                            <a:lumMod val="50000"/>
                          </a:schemeClr>
                        </a:solidFill>
                        <a:effectLst/>
                        <a:latin typeface="Calibri"/>
                        <a:ea typeface="Times New Roman"/>
                        <a:cs typeface="Times New Roman"/>
                      </a:endParaRPr>
                    </a:p>
                  </a:txBody>
                  <a:tcPr marL="68580" marR="68580" marT="0" marB="0"/>
                </a:tc>
              </a:tr>
            </a:tbl>
          </a:graphicData>
        </a:graphic>
      </p:graphicFrame>
      <p:sp>
        <p:nvSpPr>
          <p:cNvPr id="9" name="8 CuadroTexto"/>
          <p:cNvSpPr txBox="1"/>
          <p:nvPr/>
        </p:nvSpPr>
        <p:spPr>
          <a:xfrm>
            <a:off x="5361896" y="1047056"/>
            <a:ext cx="3384376" cy="92333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s-MX" b="1" dirty="0">
                <a:solidFill>
                  <a:schemeClr val="accent6">
                    <a:lumMod val="50000"/>
                  </a:schemeClr>
                </a:solidFill>
              </a:rPr>
              <a:t>MUESTREO DE LOTES DE SEMILLA EN CONTENEDORES ENTRE 15 Y 100 Kg</a:t>
            </a:r>
            <a:endParaRPr lang="es-MX" dirty="0">
              <a:solidFill>
                <a:schemeClr val="accent6">
                  <a:lumMod val="50000"/>
                </a:schemeClr>
              </a:solidFill>
            </a:endParaRPr>
          </a:p>
        </p:txBody>
      </p:sp>
      <p:sp>
        <p:nvSpPr>
          <p:cNvPr id="10" name="9 Rectángulo"/>
          <p:cNvSpPr/>
          <p:nvPr/>
        </p:nvSpPr>
        <p:spPr>
          <a:xfrm>
            <a:off x="5436096" y="4797152"/>
            <a:ext cx="3312368" cy="646331"/>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s-MX" b="1" dirty="0">
                <a:solidFill>
                  <a:schemeClr val="accent6">
                    <a:lumMod val="50000"/>
                  </a:schemeClr>
                </a:solidFill>
              </a:rPr>
              <a:t>MUESTREO DE LOTES DE SEMILLA MAYORES A 100 KG</a:t>
            </a:r>
            <a:endParaRPr lang="es-MX" dirty="0">
              <a:solidFill>
                <a:schemeClr val="accent6">
                  <a:lumMod val="50000"/>
                </a:schemeClr>
              </a:solidFill>
            </a:endParaRPr>
          </a:p>
        </p:txBody>
      </p:sp>
      <p:sp>
        <p:nvSpPr>
          <p:cNvPr id="11" name="10 Flecha arriba y abajo"/>
          <p:cNvSpPr/>
          <p:nvPr/>
        </p:nvSpPr>
        <p:spPr>
          <a:xfrm>
            <a:off x="6804248" y="2348880"/>
            <a:ext cx="648072" cy="2304256"/>
          </a:xfrm>
          <a:prstGeom prst="upDownArrow">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215475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1" y="260648"/>
            <a:ext cx="5194463" cy="6192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332656"/>
            <a:ext cx="2160240" cy="2817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26883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chemeClr val="accent6">
                    <a:lumMod val="50000"/>
                  </a:schemeClr>
                </a:solidFill>
              </a:rPr>
              <a:t>ALMACENAMIENTO DE MUESTRAS</a:t>
            </a:r>
            <a:endParaRPr lang="es-MX" sz="3600" b="1" dirty="0">
              <a:solidFill>
                <a:schemeClr val="accent6">
                  <a:lumMod val="50000"/>
                </a:schemeClr>
              </a:solidFill>
            </a:endParaRPr>
          </a:p>
        </p:txBody>
      </p:sp>
      <p:sp>
        <p:nvSpPr>
          <p:cNvPr id="3" name="2 Marcador de contenido"/>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a:bodyPr>
          <a:lstStyle/>
          <a:p>
            <a:pPr marL="0" indent="0">
              <a:buNone/>
            </a:pPr>
            <a:r>
              <a:rPr lang="es-MX" b="1" dirty="0" smtClean="0">
                <a:solidFill>
                  <a:schemeClr val="accent6">
                    <a:lumMod val="50000"/>
                  </a:schemeClr>
                </a:solidFill>
              </a:rPr>
              <a:t>Antes </a:t>
            </a:r>
            <a:r>
              <a:rPr lang="es-MX" b="1" dirty="0">
                <a:solidFill>
                  <a:schemeClr val="accent6">
                    <a:lumMod val="50000"/>
                  </a:schemeClr>
                </a:solidFill>
              </a:rPr>
              <a:t>de los ensayos:</a:t>
            </a:r>
          </a:p>
          <a:p>
            <a:pPr>
              <a:buFont typeface="Wingdings" panose="05000000000000000000" pitchFamily="2" charset="2"/>
              <a:buChar char="v"/>
            </a:pPr>
            <a:r>
              <a:rPr lang="es-MX" dirty="0">
                <a:solidFill>
                  <a:schemeClr val="accent6">
                    <a:lumMod val="50000"/>
                  </a:schemeClr>
                </a:solidFill>
              </a:rPr>
              <a:t>Se deberá hacer todo esfuerzo para empezar </a:t>
            </a:r>
            <a:r>
              <a:rPr lang="es-MX" dirty="0" smtClean="0">
                <a:solidFill>
                  <a:schemeClr val="accent6">
                    <a:lumMod val="50000"/>
                  </a:schemeClr>
                </a:solidFill>
              </a:rPr>
              <a:t>las pruebas </a:t>
            </a:r>
            <a:r>
              <a:rPr lang="es-MX" dirty="0">
                <a:solidFill>
                  <a:schemeClr val="accent6">
                    <a:lumMod val="50000"/>
                  </a:schemeClr>
                </a:solidFill>
              </a:rPr>
              <a:t>en el día de recepción de las muestras.</a:t>
            </a:r>
          </a:p>
          <a:p>
            <a:pPr>
              <a:buFont typeface="Wingdings" panose="05000000000000000000" pitchFamily="2" charset="2"/>
              <a:buChar char="v"/>
            </a:pPr>
            <a:r>
              <a:rPr lang="es-MX" dirty="0">
                <a:solidFill>
                  <a:schemeClr val="accent6">
                    <a:lumMod val="50000"/>
                  </a:schemeClr>
                </a:solidFill>
              </a:rPr>
              <a:t>Sí la demora es inevitable, las muestras </a:t>
            </a:r>
            <a:r>
              <a:rPr lang="es-MX" dirty="0" smtClean="0">
                <a:solidFill>
                  <a:schemeClr val="accent6">
                    <a:lumMod val="50000"/>
                  </a:schemeClr>
                </a:solidFill>
              </a:rPr>
              <a:t>deberán ser </a:t>
            </a:r>
            <a:r>
              <a:rPr lang="es-MX" dirty="0">
                <a:solidFill>
                  <a:schemeClr val="accent6">
                    <a:lumMod val="50000"/>
                  </a:schemeClr>
                </a:solidFill>
              </a:rPr>
              <a:t>almacenadas en un cuarto fresco </a:t>
            </a:r>
            <a:r>
              <a:rPr lang="es-MX" dirty="0" smtClean="0">
                <a:solidFill>
                  <a:schemeClr val="accent6">
                    <a:lumMod val="50000"/>
                  </a:schemeClr>
                </a:solidFill>
              </a:rPr>
              <a:t>bien ventilado </a:t>
            </a:r>
            <a:r>
              <a:rPr lang="es-MX" dirty="0">
                <a:solidFill>
                  <a:schemeClr val="accent6">
                    <a:lumMod val="50000"/>
                  </a:schemeClr>
                </a:solidFill>
              </a:rPr>
              <a:t>de tal manera que los cambios </a:t>
            </a:r>
            <a:r>
              <a:rPr lang="es-MX" dirty="0" smtClean="0">
                <a:solidFill>
                  <a:schemeClr val="accent6">
                    <a:lumMod val="50000"/>
                  </a:schemeClr>
                </a:solidFill>
              </a:rPr>
              <a:t>de calidad </a:t>
            </a:r>
            <a:r>
              <a:rPr lang="es-MX" dirty="0">
                <a:solidFill>
                  <a:schemeClr val="accent6">
                    <a:lumMod val="50000"/>
                  </a:schemeClr>
                </a:solidFill>
              </a:rPr>
              <a:t>en las semillas sean mínimos.</a:t>
            </a:r>
          </a:p>
        </p:txBody>
      </p:sp>
    </p:spTree>
    <p:extLst>
      <p:ext uri="{BB962C8B-B14F-4D97-AF65-F5344CB8AC3E}">
        <p14:creationId xmlns:p14="http://schemas.microsoft.com/office/powerpoint/2010/main" val="22092581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marL="0" indent="0">
              <a:buNone/>
            </a:pPr>
            <a:r>
              <a:rPr lang="es-MX" b="1" dirty="0" smtClean="0">
                <a:solidFill>
                  <a:schemeClr val="accent6">
                    <a:lumMod val="50000"/>
                  </a:schemeClr>
                </a:solidFill>
              </a:rPr>
              <a:t>Después </a:t>
            </a:r>
            <a:r>
              <a:rPr lang="es-MX" b="1" dirty="0">
                <a:solidFill>
                  <a:schemeClr val="accent6">
                    <a:lumMod val="50000"/>
                  </a:schemeClr>
                </a:solidFill>
              </a:rPr>
              <a:t>de los ensayos:</a:t>
            </a:r>
          </a:p>
          <a:p>
            <a:pPr>
              <a:buFont typeface="Wingdings" panose="05000000000000000000" pitchFamily="2" charset="2"/>
              <a:buChar char="v"/>
            </a:pPr>
            <a:r>
              <a:rPr lang="es-MX" dirty="0">
                <a:solidFill>
                  <a:schemeClr val="accent6">
                    <a:lumMod val="50000"/>
                  </a:schemeClr>
                </a:solidFill>
              </a:rPr>
              <a:t>Para permitir </a:t>
            </a:r>
            <a:r>
              <a:rPr lang="es-MX" b="1" dirty="0">
                <a:solidFill>
                  <a:schemeClr val="accent6">
                    <a:lumMod val="50000"/>
                  </a:schemeClr>
                </a:solidFill>
              </a:rPr>
              <a:t>repetición de pruebas</a:t>
            </a:r>
            <a:r>
              <a:rPr lang="es-MX" dirty="0">
                <a:solidFill>
                  <a:schemeClr val="accent6">
                    <a:lumMod val="50000"/>
                  </a:schemeClr>
                </a:solidFill>
              </a:rPr>
              <a:t> por </a:t>
            </a:r>
            <a:r>
              <a:rPr lang="es-MX" dirty="0" smtClean="0">
                <a:solidFill>
                  <a:schemeClr val="accent6">
                    <a:lumMod val="50000"/>
                  </a:schemeClr>
                </a:solidFill>
              </a:rPr>
              <a:t>el laboratorio </a:t>
            </a:r>
            <a:r>
              <a:rPr lang="es-MX" dirty="0">
                <a:solidFill>
                  <a:schemeClr val="accent6">
                    <a:lumMod val="50000"/>
                  </a:schemeClr>
                </a:solidFill>
              </a:rPr>
              <a:t>original u otro, las muestras de </a:t>
            </a:r>
            <a:r>
              <a:rPr lang="es-MX" dirty="0" smtClean="0">
                <a:solidFill>
                  <a:schemeClr val="accent6">
                    <a:lumMod val="50000"/>
                  </a:schemeClr>
                </a:solidFill>
              </a:rPr>
              <a:t>envío cuando </a:t>
            </a:r>
            <a:r>
              <a:rPr lang="es-MX" dirty="0">
                <a:solidFill>
                  <a:schemeClr val="accent6">
                    <a:lumMod val="50000"/>
                  </a:schemeClr>
                </a:solidFill>
              </a:rPr>
              <a:t>se ha emitido un Certificado de </a:t>
            </a:r>
            <a:r>
              <a:rPr lang="es-MX" dirty="0" smtClean="0">
                <a:solidFill>
                  <a:schemeClr val="accent6">
                    <a:lumMod val="50000"/>
                  </a:schemeClr>
                </a:solidFill>
              </a:rPr>
              <a:t>calidad, deberán </a:t>
            </a:r>
            <a:r>
              <a:rPr lang="es-MX" dirty="0">
                <a:solidFill>
                  <a:schemeClr val="accent6">
                    <a:lumMod val="50000"/>
                  </a:schemeClr>
                </a:solidFill>
              </a:rPr>
              <a:t>ser </a:t>
            </a:r>
            <a:r>
              <a:rPr lang="es-MX" b="1" dirty="0">
                <a:solidFill>
                  <a:schemeClr val="accent6">
                    <a:lumMod val="50000"/>
                  </a:schemeClr>
                </a:solidFill>
              </a:rPr>
              <a:t>almacenadas por un año</a:t>
            </a:r>
            <a:r>
              <a:rPr lang="es-MX" dirty="0">
                <a:solidFill>
                  <a:schemeClr val="accent6">
                    <a:lumMod val="50000"/>
                  </a:schemeClr>
                </a:solidFill>
              </a:rPr>
              <a:t> desde </a:t>
            </a:r>
            <a:r>
              <a:rPr lang="es-MX" dirty="0" smtClean="0">
                <a:solidFill>
                  <a:schemeClr val="accent6">
                    <a:lumMod val="50000"/>
                  </a:schemeClr>
                </a:solidFill>
              </a:rPr>
              <a:t>la fecha </a:t>
            </a:r>
            <a:r>
              <a:rPr lang="es-MX" dirty="0">
                <a:solidFill>
                  <a:schemeClr val="accent6">
                    <a:lumMod val="50000"/>
                  </a:schemeClr>
                </a:solidFill>
              </a:rPr>
              <a:t>que fue dado el certificado, </a:t>
            </a:r>
            <a:r>
              <a:rPr lang="es-MX" dirty="0" smtClean="0">
                <a:solidFill>
                  <a:schemeClr val="accent6">
                    <a:lumMod val="50000"/>
                  </a:schemeClr>
                </a:solidFill>
              </a:rPr>
              <a:t>bajo condiciones </a:t>
            </a:r>
            <a:r>
              <a:rPr lang="es-MX" dirty="0">
                <a:solidFill>
                  <a:schemeClr val="accent6">
                    <a:lumMod val="50000"/>
                  </a:schemeClr>
                </a:solidFill>
              </a:rPr>
              <a:t>que minimicen cualquier cambio en </a:t>
            </a:r>
            <a:r>
              <a:rPr lang="es-MX" dirty="0" smtClean="0">
                <a:solidFill>
                  <a:schemeClr val="accent6">
                    <a:lumMod val="50000"/>
                  </a:schemeClr>
                </a:solidFill>
              </a:rPr>
              <a:t>la calidad</a:t>
            </a:r>
            <a:r>
              <a:rPr lang="es-MX" dirty="0">
                <a:solidFill>
                  <a:schemeClr val="accent6">
                    <a:lumMod val="50000"/>
                  </a:schemeClr>
                </a:solidFill>
              </a:rPr>
              <a:t>. </a:t>
            </a:r>
            <a:endParaRPr lang="es-MX" dirty="0" smtClean="0">
              <a:solidFill>
                <a:schemeClr val="accent6">
                  <a:lumMod val="50000"/>
                </a:schemeClr>
              </a:solidFill>
            </a:endParaRPr>
          </a:p>
          <a:p>
            <a:pPr>
              <a:buFont typeface="Wingdings" panose="05000000000000000000" pitchFamily="2" charset="2"/>
              <a:buChar char="v"/>
            </a:pPr>
            <a:r>
              <a:rPr lang="es-MX" dirty="0" smtClean="0">
                <a:solidFill>
                  <a:schemeClr val="accent6">
                    <a:lumMod val="50000"/>
                  </a:schemeClr>
                </a:solidFill>
              </a:rPr>
              <a:t>Sin </a:t>
            </a:r>
            <a:r>
              <a:rPr lang="es-MX" dirty="0">
                <a:solidFill>
                  <a:schemeClr val="accent6">
                    <a:lumMod val="50000"/>
                  </a:schemeClr>
                </a:solidFill>
              </a:rPr>
              <a:t>embargo, el laboratorio de </a:t>
            </a:r>
            <a:r>
              <a:rPr lang="es-MX" dirty="0" smtClean="0">
                <a:solidFill>
                  <a:schemeClr val="accent6">
                    <a:lumMod val="50000"/>
                  </a:schemeClr>
                </a:solidFill>
              </a:rPr>
              <a:t>ensayos no </a:t>
            </a:r>
            <a:r>
              <a:rPr lang="es-MX" dirty="0">
                <a:solidFill>
                  <a:schemeClr val="accent6">
                    <a:lumMod val="50000"/>
                  </a:schemeClr>
                </a:solidFill>
              </a:rPr>
              <a:t>deberá ser responsable de cualquier </a:t>
            </a:r>
            <a:r>
              <a:rPr lang="es-MX" dirty="0" smtClean="0">
                <a:solidFill>
                  <a:schemeClr val="accent6">
                    <a:lumMod val="50000"/>
                  </a:schemeClr>
                </a:solidFill>
              </a:rPr>
              <a:t>deterioro que </a:t>
            </a:r>
            <a:r>
              <a:rPr lang="es-MX" dirty="0">
                <a:solidFill>
                  <a:schemeClr val="accent6">
                    <a:lumMod val="50000"/>
                  </a:schemeClr>
                </a:solidFill>
              </a:rPr>
              <a:t>ocurra.</a:t>
            </a:r>
          </a:p>
        </p:txBody>
      </p:sp>
    </p:spTree>
    <p:extLst>
      <p:ext uri="{BB962C8B-B14F-4D97-AF65-F5344CB8AC3E}">
        <p14:creationId xmlns:p14="http://schemas.microsoft.com/office/powerpoint/2010/main" val="39417051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chemeClr val="accent6">
                    <a:lumMod val="50000"/>
                  </a:schemeClr>
                </a:solidFill>
              </a:rPr>
              <a:t>MUESTRA DE TRABAJO</a:t>
            </a:r>
            <a:endParaRPr lang="es-MX" sz="3600" dirty="0"/>
          </a:p>
        </p:txBody>
      </p:sp>
      <p:sp>
        <p:nvSpPr>
          <p:cNvPr id="3" name="2 Marcador de contenido"/>
          <p:cNvSpPr>
            <a:spLocks noGrp="1"/>
          </p:cNvSpPr>
          <p:nvPr>
            <p:ph idx="1"/>
          </p:nvPr>
        </p:nvSpPr>
        <p:spPr>
          <a:xfrm>
            <a:off x="467544" y="1340768"/>
            <a:ext cx="8229600" cy="4997152"/>
          </a:xfrm>
        </p:spPr>
        <p:style>
          <a:lnRef idx="1">
            <a:schemeClr val="accent6"/>
          </a:lnRef>
          <a:fillRef idx="2">
            <a:schemeClr val="accent6"/>
          </a:fillRef>
          <a:effectRef idx="1">
            <a:schemeClr val="accent6"/>
          </a:effectRef>
          <a:fontRef idx="minor">
            <a:schemeClr val="dk1"/>
          </a:fontRef>
        </p:style>
        <p:txBody>
          <a:bodyPr>
            <a:noAutofit/>
          </a:bodyPr>
          <a:lstStyle/>
          <a:p>
            <a:pPr marL="0" indent="0" algn="just">
              <a:buNone/>
            </a:pPr>
            <a:r>
              <a:rPr lang="es-MX" sz="2800" b="1" dirty="0" smtClean="0">
                <a:solidFill>
                  <a:schemeClr val="accent6">
                    <a:lumMod val="50000"/>
                  </a:schemeClr>
                </a:solidFill>
              </a:rPr>
              <a:t>La </a:t>
            </a:r>
            <a:r>
              <a:rPr lang="es-MX" sz="2800" b="1" dirty="0">
                <a:solidFill>
                  <a:schemeClr val="accent6">
                    <a:lumMod val="50000"/>
                  </a:schemeClr>
                </a:solidFill>
              </a:rPr>
              <a:t>muestra de envío generalmente necesita ser </a:t>
            </a:r>
            <a:r>
              <a:rPr lang="es-MX" sz="2800" b="1" dirty="0" smtClean="0">
                <a:solidFill>
                  <a:schemeClr val="accent6">
                    <a:lumMod val="50000"/>
                  </a:schemeClr>
                </a:solidFill>
              </a:rPr>
              <a:t>reducida a </a:t>
            </a:r>
            <a:r>
              <a:rPr lang="es-MX" sz="2800" b="1" dirty="0">
                <a:solidFill>
                  <a:schemeClr val="accent6">
                    <a:lumMod val="50000"/>
                  </a:schemeClr>
                </a:solidFill>
              </a:rPr>
              <a:t>la muestra de trabajo.</a:t>
            </a:r>
          </a:p>
          <a:p>
            <a:pPr algn="just">
              <a:buFont typeface="Wingdings" panose="05000000000000000000" pitchFamily="2" charset="2"/>
              <a:buChar char="v"/>
            </a:pPr>
            <a:r>
              <a:rPr lang="es-MX" sz="2800" dirty="0" smtClean="0">
                <a:solidFill>
                  <a:schemeClr val="accent6">
                    <a:lumMod val="50000"/>
                  </a:schemeClr>
                </a:solidFill>
              </a:rPr>
              <a:t>Se requiere obtener </a:t>
            </a:r>
            <a:r>
              <a:rPr lang="es-MX" sz="2800" dirty="0">
                <a:solidFill>
                  <a:schemeClr val="accent6">
                    <a:lumMod val="50000"/>
                  </a:schemeClr>
                </a:solidFill>
              </a:rPr>
              <a:t>una muestra </a:t>
            </a:r>
            <a:r>
              <a:rPr lang="es-MX" sz="2800" dirty="0" smtClean="0">
                <a:solidFill>
                  <a:schemeClr val="accent6">
                    <a:lumMod val="50000"/>
                  </a:schemeClr>
                </a:solidFill>
              </a:rPr>
              <a:t>más pequeña </a:t>
            </a:r>
            <a:r>
              <a:rPr lang="es-MX" sz="2800" dirty="0">
                <a:solidFill>
                  <a:schemeClr val="accent6">
                    <a:lumMod val="50000"/>
                  </a:schemeClr>
                </a:solidFill>
              </a:rPr>
              <a:t>según se requiera para realizar </a:t>
            </a:r>
            <a:r>
              <a:rPr lang="es-MX" sz="2800" dirty="0" smtClean="0">
                <a:solidFill>
                  <a:schemeClr val="accent6">
                    <a:lumMod val="50000"/>
                  </a:schemeClr>
                </a:solidFill>
              </a:rPr>
              <a:t>las diferentes determinaciones, de manera </a:t>
            </a:r>
            <a:r>
              <a:rPr lang="es-MX" sz="2800" dirty="0">
                <a:solidFill>
                  <a:schemeClr val="accent6">
                    <a:lumMod val="50000"/>
                  </a:schemeClr>
                </a:solidFill>
              </a:rPr>
              <a:t>ordenada y siguiendo una </a:t>
            </a:r>
            <a:r>
              <a:rPr lang="es-MX" sz="2800" dirty="0" smtClean="0">
                <a:solidFill>
                  <a:schemeClr val="accent6">
                    <a:lumMod val="50000"/>
                  </a:schemeClr>
                </a:solidFill>
              </a:rPr>
              <a:t>metodología establecida</a:t>
            </a:r>
            <a:r>
              <a:rPr lang="es-MX" sz="2800" dirty="0">
                <a:solidFill>
                  <a:schemeClr val="accent6">
                    <a:lumMod val="50000"/>
                  </a:schemeClr>
                </a:solidFill>
              </a:rPr>
              <a:t>, de tal forma que la muestra obtenida </a:t>
            </a:r>
            <a:r>
              <a:rPr lang="es-MX" sz="2800" dirty="0" smtClean="0">
                <a:solidFill>
                  <a:schemeClr val="accent6">
                    <a:lumMod val="50000"/>
                  </a:schemeClr>
                </a:solidFill>
              </a:rPr>
              <a:t>sea homogénea</a:t>
            </a:r>
            <a:r>
              <a:rPr lang="es-MX" sz="2800" dirty="0">
                <a:solidFill>
                  <a:schemeClr val="accent6">
                    <a:lumMod val="50000"/>
                  </a:schemeClr>
                </a:solidFill>
              </a:rPr>
              <a:t>.</a:t>
            </a:r>
          </a:p>
          <a:p>
            <a:pPr algn="just">
              <a:buFont typeface="Wingdings" panose="05000000000000000000" pitchFamily="2" charset="2"/>
              <a:buChar char="v"/>
            </a:pPr>
            <a:r>
              <a:rPr lang="es-MX" sz="2800" dirty="0">
                <a:solidFill>
                  <a:schemeClr val="accent6">
                    <a:lumMod val="50000"/>
                  </a:schemeClr>
                </a:solidFill>
              </a:rPr>
              <a:t>La muestra de envío deberá primero ser mezclada </a:t>
            </a:r>
            <a:r>
              <a:rPr lang="es-MX" sz="2800" dirty="0" smtClean="0">
                <a:solidFill>
                  <a:schemeClr val="accent6">
                    <a:lumMod val="50000"/>
                  </a:schemeClr>
                </a:solidFill>
              </a:rPr>
              <a:t>u homogenizada</a:t>
            </a:r>
            <a:r>
              <a:rPr lang="es-MX" sz="2800" dirty="0">
                <a:solidFill>
                  <a:schemeClr val="accent6">
                    <a:lumMod val="50000"/>
                  </a:schemeClr>
                </a:solidFill>
              </a:rPr>
              <a:t>. La muestra de trabajo deberá </a:t>
            </a:r>
            <a:r>
              <a:rPr lang="es-MX" sz="2800" dirty="0" smtClean="0">
                <a:solidFill>
                  <a:schemeClr val="accent6">
                    <a:lumMod val="50000"/>
                  </a:schemeClr>
                </a:solidFill>
              </a:rPr>
              <a:t>entonces obtenerse </a:t>
            </a:r>
            <a:r>
              <a:rPr lang="es-MX" sz="2800" dirty="0">
                <a:solidFill>
                  <a:schemeClr val="accent6">
                    <a:lumMod val="50000"/>
                  </a:schemeClr>
                </a:solidFill>
              </a:rPr>
              <a:t>ya sea por división de mitades, </a:t>
            </a:r>
            <a:r>
              <a:rPr lang="es-MX" sz="2800" dirty="0" smtClean="0">
                <a:solidFill>
                  <a:schemeClr val="accent6">
                    <a:lumMod val="50000"/>
                  </a:schemeClr>
                </a:solidFill>
              </a:rPr>
              <a:t>cuarteo, </a:t>
            </a:r>
            <a:r>
              <a:rPr lang="es-MX" sz="2800" dirty="0" err="1" smtClean="0">
                <a:solidFill>
                  <a:schemeClr val="accent6">
                    <a:lumMod val="50000"/>
                  </a:schemeClr>
                </a:solidFill>
              </a:rPr>
              <a:t>octaneo</a:t>
            </a:r>
            <a:r>
              <a:rPr lang="es-MX" sz="2800" dirty="0">
                <a:solidFill>
                  <a:schemeClr val="accent6">
                    <a:lumMod val="50000"/>
                  </a:schemeClr>
                </a:solidFill>
              </a:rPr>
              <a:t>, etc., utilizando algunos métodos.</a:t>
            </a:r>
          </a:p>
        </p:txBody>
      </p:sp>
    </p:spTree>
    <p:extLst>
      <p:ext uri="{BB962C8B-B14F-4D97-AF65-F5344CB8AC3E}">
        <p14:creationId xmlns:p14="http://schemas.microsoft.com/office/powerpoint/2010/main" val="11578253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337" y="764704"/>
            <a:ext cx="8503326"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503548" y="5229200"/>
            <a:ext cx="8136904"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s-MX" b="1" dirty="0" smtClean="0">
                <a:solidFill>
                  <a:schemeClr val="accent6">
                    <a:lumMod val="50000"/>
                  </a:schemeClr>
                </a:solidFill>
              </a:rPr>
              <a:t>PESO MÍNIMO DE LA MUESTRA DE TRABAJO:</a:t>
            </a:r>
          </a:p>
          <a:p>
            <a:r>
              <a:rPr lang="es-MX" b="1" dirty="0" smtClean="0">
                <a:solidFill>
                  <a:schemeClr val="accent6">
                    <a:lumMod val="50000"/>
                  </a:schemeClr>
                </a:solidFill>
              </a:rPr>
              <a:t>LOS PESOS DE LA MUESTRA DE TRABAJO PARA EL ANÁLISIS DE PUREZA DADOS EN LA TABLA 1 ESTÁN CALCULADOS PARA CONTENER AL MENOS 2500 SEMILLAS</a:t>
            </a:r>
            <a:endParaRPr lang="es-MX" b="1" dirty="0">
              <a:solidFill>
                <a:schemeClr val="accent6">
                  <a:lumMod val="50000"/>
                </a:schemeClr>
              </a:solidFill>
            </a:endParaRPr>
          </a:p>
        </p:txBody>
      </p:sp>
    </p:spTree>
    <p:extLst>
      <p:ext uri="{BB962C8B-B14F-4D97-AF65-F5344CB8AC3E}">
        <p14:creationId xmlns:p14="http://schemas.microsoft.com/office/powerpoint/2010/main" val="29783243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3754760" cy="1143000"/>
          </a:xfrm>
        </p:spPr>
        <p:txBody>
          <a:bodyPr>
            <a:normAutofit/>
          </a:bodyPr>
          <a:lstStyle/>
          <a:p>
            <a:r>
              <a:rPr lang="es-ES_tradnl" sz="2400" b="1" dirty="0" smtClean="0">
                <a:solidFill>
                  <a:schemeClr val="accent6">
                    <a:lumMod val="50000"/>
                  </a:schemeClr>
                </a:solidFill>
              </a:rPr>
              <a:t>HOMOGENIZACION O MEZCLADO DE LA MUESTRA</a:t>
            </a:r>
            <a:endParaRPr lang="es-MX" sz="2400" b="1" dirty="0">
              <a:solidFill>
                <a:schemeClr val="accent6">
                  <a:lumMod val="50000"/>
                </a:schemeClr>
              </a:solidFill>
            </a:endParaRPr>
          </a:p>
        </p:txBody>
      </p:sp>
      <p:sp>
        <p:nvSpPr>
          <p:cNvPr id="3" name="2 Marcador de contenido"/>
          <p:cNvSpPr>
            <a:spLocks noGrp="1"/>
          </p:cNvSpPr>
          <p:nvPr>
            <p:ph idx="1"/>
          </p:nvPr>
        </p:nvSpPr>
        <p:spPr>
          <a:xfrm>
            <a:off x="539552" y="2045892"/>
            <a:ext cx="4032448" cy="3615355"/>
          </a:xfrm>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a:buFont typeface="Wingdings" panose="05000000000000000000" pitchFamily="2" charset="2"/>
              <a:buChar char="v"/>
            </a:pPr>
            <a:r>
              <a:rPr lang="es-MX" sz="2800" dirty="0" smtClean="0">
                <a:solidFill>
                  <a:schemeClr val="accent6">
                    <a:lumMod val="50000"/>
                  </a:schemeClr>
                </a:solidFill>
              </a:rPr>
              <a:t>EL PROCESO DE </a:t>
            </a:r>
            <a:r>
              <a:rPr lang="es-MX" sz="2800" b="1" dirty="0" smtClean="0">
                <a:solidFill>
                  <a:schemeClr val="accent6">
                    <a:lumMod val="50000"/>
                  </a:schemeClr>
                </a:solidFill>
              </a:rPr>
              <a:t>HOMEGENIZACION</a:t>
            </a:r>
            <a:r>
              <a:rPr lang="es-MX" sz="2800" dirty="0" smtClean="0">
                <a:solidFill>
                  <a:schemeClr val="accent6">
                    <a:lumMod val="50000"/>
                  </a:schemeClr>
                </a:solidFill>
              </a:rPr>
              <a:t> DE UNA MUESTRA ANTES DE LA REDUCCIÓN MEJORA LA EXACTITUD EN LAS REALIZACIÓN DE LAS PRUEBAS DE CALIDAD.</a:t>
            </a:r>
          </a:p>
          <a:p>
            <a:pPr>
              <a:buFont typeface="Wingdings" panose="05000000000000000000" pitchFamily="2" charset="2"/>
              <a:buChar char="v"/>
            </a:pPr>
            <a:r>
              <a:rPr lang="es-MX" sz="2800" dirty="0" smtClean="0">
                <a:solidFill>
                  <a:schemeClr val="accent6">
                    <a:lumMod val="50000"/>
                  </a:schemeClr>
                </a:solidFill>
              </a:rPr>
              <a:t>EL MEZCLADO SE CONSIDERA EL </a:t>
            </a:r>
            <a:r>
              <a:rPr lang="es-MX" sz="2800" b="1" dirty="0" smtClean="0">
                <a:solidFill>
                  <a:schemeClr val="accent6">
                    <a:lumMod val="50000"/>
                  </a:schemeClr>
                </a:solidFill>
              </a:rPr>
              <a:t>PRIMER PASO </a:t>
            </a:r>
            <a:r>
              <a:rPr lang="es-MX" sz="2800" dirty="0" smtClean="0">
                <a:solidFill>
                  <a:schemeClr val="accent6">
                    <a:lumMod val="50000"/>
                  </a:schemeClr>
                </a:solidFill>
              </a:rPr>
              <a:t>ANTES DE LOS PROCEDIMIENTOS DE REDUCCIÓN DE MUESTRAS</a:t>
            </a:r>
            <a:r>
              <a:rPr lang="es-MX" b="1" dirty="0" smtClean="0">
                <a:solidFill>
                  <a:schemeClr val="accent6">
                    <a:lumMod val="50000"/>
                  </a:schemeClr>
                </a:solidFill>
              </a:rPr>
              <a:t>.</a:t>
            </a:r>
            <a:endParaRPr lang="es-MX" dirty="0">
              <a:solidFill>
                <a:schemeClr val="accent6">
                  <a:lumMod val="50000"/>
                </a:schemeClr>
              </a:solidFill>
            </a:endParaRPr>
          </a:p>
        </p:txBody>
      </p:sp>
      <p:pic>
        <p:nvPicPr>
          <p:cNvPr id="3076" name="Picture 4" descr="Divisor de muestras cónico Boer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260648"/>
            <a:ext cx="2664296" cy="5048842"/>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5508104" y="5295541"/>
            <a:ext cx="2952327" cy="95410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es-MX" sz="1400" b="1" dirty="0" smtClean="0">
                <a:solidFill>
                  <a:schemeClr val="accent6">
                    <a:lumMod val="50000"/>
                  </a:schemeClr>
                </a:solidFill>
              </a:rPr>
              <a:t>DIVISOR CÓNICO BOERNER</a:t>
            </a:r>
          </a:p>
          <a:p>
            <a:pPr algn="just"/>
            <a:r>
              <a:rPr lang="es-MX" sz="1400" b="1" dirty="0" smtClean="0">
                <a:solidFill>
                  <a:schemeClr val="accent6">
                    <a:lumMod val="50000"/>
                  </a:schemeClr>
                </a:solidFill>
              </a:rPr>
              <a:t>Para </a:t>
            </a:r>
            <a:r>
              <a:rPr lang="es-MX" sz="1400" b="1" dirty="0">
                <a:solidFill>
                  <a:schemeClr val="accent6">
                    <a:lumMod val="50000"/>
                  </a:schemeClr>
                </a:solidFill>
              </a:rPr>
              <a:t>la división en dos muestras perfectamente homogéneas a partir de una única muestra original.</a:t>
            </a:r>
          </a:p>
        </p:txBody>
      </p:sp>
    </p:spTree>
    <p:extLst>
      <p:ext uri="{BB962C8B-B14F-4D97-AF65-F5344CB8AC3E}">
        <p14:creationId xmlns:p14="http://schemas.microsoft.com/office/powerpoint/2010/main" val="35567942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6">
                    <a:lumMod val="50000"/>
                  </a:schemeClr>
                </a:solidFill>
              </a:rPr>
              <a:t>REDUCCIÓN DE LA MUESTRA DE TRABAJO</a:t>
            </a:r>
            <a:endParaRPr lang="es-MX" sz="3600" b="1" dirty="0">
              <a:solidFill>
                <a:schemeClr val="accent6">
                  <a:lumMod val="50000"/>
                </a:schemeClr>
              </a:solidFill>
            </a:endParaRPr>
          </a:p>
        </p:txBody>
      </p:sp>
      <p:sp>
        <p:nvSpPr>
          <p:cNvPr id="3" name="2 Marcador de contenido"/>
          <p:cNvSpPr>
            <a:spLocks noGrp="1"/>
          </p:cNvSpPr>
          <p:nvPr>
            <p:ph idx="1"/>
          </p:nvPr>
        </p:nvSpPr>
        <p:spPr>
          <a:xfrm>
            <a:off x="457200" y="1484784"/>
            <a:ext cx="8229600" cy="4525963"/>
          </a:xfrm>
        </p:spPr>
        <p:style>
          <a:lnRef idx="1">
            <a:schemeClr val="accent6"/>
          </a:lnRef>
          <a:fillRef idx="2">
            <a:schemeClr val="accent6"/>
          </a:fillRef>
          <a:effectRef idx="1">
            <a:schemeClr val="accent6"/>
          </a:effectRef>
          <a:fontRef idx="minor">
            <a:schemeClr val="dk1"/>
          </a:fontRef>
        </p:style>
        <p:txBody>
          <a:bodyPr>
            <a:normAutofit/>
          </a:bodyPr>
          <a:lstStyle/>
          <a:p>
            <a:pPr marL="0" indent="0">
              <a:buNone/>
            </a:pPr>
            <a:r>
              <a:rPr lang="es-MX" dirty="0" smtClean="0">
                <a:solidFill>
                  <a:schemeClr val="accent6">
                    <a:lumMod val="50000"/>
                  </a:schemeClr>
                </a:solidFill>
              </a:rPr>
              <a:t>Método </a:t>
            </a:r>
            <a:r>
              <a:rPr lang="es-MX" dirty="0">
                <a:solidFill>
                  <a:schemeClr val="accent6">
                    <a:lumMod val="50000"/>
                  </a:schemeClr>
                </a:solidFill>
              </a:rPr>
              <a:t>de la cuchara</a:t>
            </a:r>
          </a:p>
          <a:p>
            <a:pPr>
              <a:buFont typeface="Wingdings" panose="05000000000000000000" pitchFamily="2" charset="2"/>
              <a:buChar char="v"/>
            </a:pPr>
            <a:r>
              <a:rPr lang="es-MX" dirty="0">
                <a:solidFill>
                  <a:schemeClr val="accent6">
                    <a:lumMod val="50000"/>
                  </a:schemeClr>
                </a:solidFill>
              </a:rPr>
              <a:t>Se recomienda </a:t>
            </a:r>
            <a:r>
              <a:rPr lang="es-MX" dirty="0" smtClean="0">
                <a:solidFill>
                  <a:schemeClr val="accent6">
                    <a:lumMod val="50000"/>
                  </a:schemeClr>
                </a:solidFill>
              </a:rPr>
              <a:t>en especies </a:t>
            </a:r>
            <a:r>
              <a:rPr lang="es-MX" dirty="0">
                <a:solidFill>
                  <a:schemeClr val="accent6">
                    <a:lumMod val="50000"/>
                  </a:schemeClr>
                </a:solidFill>
              </a:rPr>
              <a:t>tan </a:t>
            </a:r>
            <a:r>
              <a:rPr lang="es-MX" dirty="0" smtClean="0">
                <a:solidFill>
                  <a:schemeClr val="accent6">
                    <a:lumMod val="50000"/>
                  </a:schemeClr>
                </a:solidFill>
              </a:rPr>
              <a:t>pequeñas como </a:t>
            </a:r>
            <a:r>
              <a:rPr lang="es-MX" i="1" dirty="0" err="1">
                <a:solidFill>
                  <a:schemeClr val="accent6">
                    <a:lumMod val="50000"/>
                  </a:schemeClr>
                </a:solidFill>
              </a:rPr>
              <a:t>Triticum</a:t>
            </a:r>
            <a:r>
              <a:rPr lang="es-MX" i="1" dirty="0">
                <a:solidFill>
                  <a:schemeClr val="accent6">
                    <a:lumMod val="50000"/>
                  </a:schemeClr>
                </a:solidFill>
              </a:rPr>
              <a:t> </a:t>
            </a:r>
            <a:r>
              <a:rPr lang="es-MX" i="1" dirty="0" err="1">
                <a:solidFill>
                  <a:schemeClr val="accent6">
                    <a:lumMod val="50000"/>
                  </a:schemeClr>
                </a:solidFill>
              </a:rPr>
              <a:t>sp</a:t>
            </a:r>
            <a:r>
              <a:rPr lang="es-MX" i="1" dirty="0" smtClean="0">
                <a:solidFill>
                  <a:schemeClr val="accent6">
                    <a:lumMod val="50000"/>
                  </a:schemeClr>
                </a:solidFill>
              </a:rPr>
              <a:t>.</a:t>
            </a:r>
          </a:p>
          <a:p>
            <a:pPr>
              <a:buFont typeface="Wingdings" panose="05000000000000000000" pitchFamily="2" charset="2"/>
              <a:buChar char="v"/>
            </a:pPr>
            <a:r>
              <a:rPr lang="es-MX" dirty="0">
                <a:solidFill>
                  <a:schemeClr val="accent6">
                    <a:lumMod val="50000"/>
                  </a:schemeClr>
                </a:solidFill>
              </a:rPr>
              <a:t>Método </a:t>
            </a:r>
            <a:r>
              <a:rPr lang="es-MX" dirty="0" smtClean="0">
                <a:solidFill>
                  <a:schemeClr val="accent6">
                    <a:lumMod val="50000"/>
                  </a:schemeClr>
                </a:solidFill>
              </a:rPr>
              <a:t>en mitades</a:t>
            </a:r>
          </a:p>
          <a:p>
            <a:pPr>
              <a:buFont typeface="Wingdings" panose="05000000000000000000" pitchFamily="2" charset="2"/>
              <a:buChar char="v"/>
            </a:pPr>
            <a:r>
              <a:rPr lang="es-MX" i="1" dirty="0" err="1" smtClean="0">
                <a:solidFill>
                  <a:schemeClr val="accent6">
                    <a:lumMod val="50000"/>
                  </a:schemeClr>
                </a:solidFill>
              </a:rPr>
              <a:t>Andropogon</a:t>
            </a:r>
            <a:r>
              <a:rPr lang="es-MX" i="1" dirty="0" smtClean="0">
                <a:solidFill>
                  <a:schemeClr val="accent6">
                    <a:lumMod val="50000"/>
                  </a:schemeClr>
                </a:solidFill>
              </a:rPr>
              <a:t>, </a:t>
            </a:r>
            <a:r>
              <a:rPr lang="es-MX" i="1" dirty="0" err="1" smtClean="0">
                <a:solidFill>
                  <a:schemeClr val="accent6">
                    <a:lumMod val="50000"/>
                  </a:schemeClr>
                </a:solidFill>
              </a:rPr>
              <a:t>Bouteloa</a:t>
            </a:r>
            <a:r>
              <a:rPr lang="es-MX" i="1" dirty="0" smtClean="0">
                <a:solidFill>
                  <a:schemeClr val="accent6">
                    <a:lumMod val="50000"/>
                  </a:schemeClr>
                </a:solidFill>
              </a:rPr>
              <a:t>, </a:t>
            </a:r>
            <a:r>
              <a:rPr lang="es-MX" i="1" dirty="0" err="1" smtClean="0">
                <a:solidFill>
                  <a:schemeClr val="accent6">
                    <a:lumMod val="50000"/>
                  </a:schemeClr>
                </a:solidFill>
              </a:rPr>
              <a:t>Brachiaria</a:t>
            </a:r>
            <a:r>
              <a:rPr lang="es-MX" i="1" dirty="0" smtClean="0">
                <a:solidFill>
                  <a:schemeClr val="accent6">
                    <a:lumMod val="50000"/>
                  </a:schemeClr>
                </a:solidFill>
              </a:rPr>
              <a:t>, </a:t>
            </a:r>
            <a:r>
              <a:rPr lang="es-MX" i="1" dirty="0" err="1" smtClean="0">
                <a:solidFill>
                  <a:schemeClr val="accent6">
                    <a:lumMod val="50000"/>
                  </a:schemeClr>
                </a:solidFill>
              </a:rPr>
              <a:t>Cenchrus</a:t>
            </a:r>
            <a:r>
              <a:rPr lang="es-MX" i="1" dirty="0" smtClean="0">
                <a:solidFill>
                  <a:schemeClr val="accent6">
                    <a:lumMod val="50000"/>
                  </a:schemeClr>
                </a:solidFill>
              </a:rPr>
              <a:t>, </a:t>
            </a:r>
            <a:r>
              <a:rPr lang="es-MX" i="1" dirty="0" err="1" smtClean="0">
                <a:solidFill>
                  <a:schemeClr val="accent6">
                    <a:lumMod val="50000"/>
                  </a:schemeClr>
                </a:solidFill>
              </a:rPr>
              <a:t>Chloris</a:t>
            </a:r>
            <a:r>
              <a:rPr lang="es-MX" i="1" dirty="0" smtClean="0">
                <a:solidFill>
                  <a:schemeClr val="accent6">
                    <a:lumMod val="50000"/>
                  </a:schemeClr>
                </a:solidFill>
              </a:rPr>
              <a:t>, </a:t>
            </a:r>
            <a:r>
              <a:rPr lang="es-MX" i="1" dirty="0" err="1" smtClean="0">
                <a:solidFill>
                  <a:schemeClr val="accent6">
                    <a:lumMod val="50000"/>
                  </a:schemeClr>
                </a:solidFill>
              </a:rPr>
              <a:t>Echinocloa</a:t>
            </a:r>
            <a:r>
              <a:rPr lang="es-MX" i="1" dirty="0" smtClean="0">
                <a:solidFill>
                  <a:schemeClr val="accent6">
                    <a:lumMod val="50000"/>
                  </a:schemeClr>
                </a:solidFill>
              </a:rPr>
              <a:t>, </a:t>
            </a:r>
            <a:r>
              <a:rPr lang="es-MX" i="1" dirty="0" err="1" smtClean="0">
                <a:solidFill>
                  <a:schemeClr val="accent6">
                    <a:lumMod val="50000"/>
                  </a:schemeClr>
                </a:solidFill>
              </a:rPr>
              <a:t>Gomphrena</a:t>
            </a:r>
            <a:r>
              <a:rPr lang="es-MX" i="1" dirty="0" smtClean="0">
                <a:solidFill>
                  <a:schemeClr val="accent6">
                    <a:lumMod val="50000"/>
                  </a:schemeClr>
                </a:solidFill>
              </a:rPr>
              <a:t>, </a:t>
            </a:r>
            <a:r>
              <a:rPr lang="es-MX" i="1" dirty="0" err="1" smtClean="0">
                <a:solidFill>
                  <a:schemeClr val="accent6">
                    <a:lumMod val="50000"/>
                  </a:schemeClr>
                </a:solidFill>
              </a:rPr>
              <a:t>Oryza</a:t>
            </a:r>
            <a:r>
              <a:rPr lang="es-MX" i="1" dirty="0" smtClean="0">
                <a:solidFill>
                  <a:schemeClr val="accent6">
                    <a:lumMod val="50000"/>
                  </a:schemeClr>
                </a:solidFill>
              </a:rPr>
              <a:t>, </a:t>
            </a:r>
            <a:r>
              <a:rPr lang="es-MX" i="1" dirty="0" err="1" smtClean="0">
                <a:solidFill>
                  <a:schemeClr val="accent6">
                    <a:lumMod val="50000"/>
                  </a:schemeClr>
                </a:solidFill>
              </a:rPr>
              <a:t>Stylosanthes</a:t>
            </a:r>
            <a:endParaRPr lang="es-MX" i="1" dirty="0" smtClean="0">
              <a:solidFill>
                <a:schemeClr val="accent6">
                  <a:lumMod val="50000"/>
                </a:schemeClr>
              </a:solidFill>
            </a:endParaRPr>
          </a:p>
          <a:p>
            <a:pPr>
              <a:buFont typeface="Wingdings" panose="05000000000000000000" pitchFamily="2" charset="2"/>
              <a:buChar char="v"/>
            </a:pPr>
            <a:r>
              <a:rPr lang="es-ES_tradnl" i="1" dirty="0" err="1" smtClean="0">
                <a:solidFill>
                  <a:schemeClr val="accent6">
                    <a:lumMod val="50000"/>
                  </a:schemeClr>
                </a:solidFill>
              </a:rPr>
              <a:t>Metodo</a:t>
            </a:r>
            <a:r>
              <a:rPr lang="es-ES_tradnl" i="1" dirty="0" smtClean="0">
                <a:solidFill>
                  <a:schemeClr val="accent6">
                    <a:lumMod val="50000"/>
                  </a:schemeClr>
                </a:solidFill>
              </a:rPr>
              <a:t> de hilera</a:t>
            </a:r>
            <a:endParaRPr lang="es-MX" dirty="0">
              <a:solidFill>
                <a:schemeClr val="accent6">
                  <a:lumMod val="50000"/>
                </a:schemeClr>
              </a:solidFill>
            </a:endParaRPr>
          </a:p>
        </p:txBody>
      </p:sp>
    </p:spTree>
    <p:extLst>
      <p:ext uri="{BB962C8B-B14F-4D97-AF65-F5344CB8AC3E}">
        <p14:creationId xmlns:p14="http://schemas.microsoft.com/office/powerpoint/2010/main" val="2291736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chemeClr val="accent6">
                    <a:lumMod val="50000"/>
                  </a:schemeClr>
                </a:solidFill>
                <a:effectLst>
                  <a:outerShdw blurRad="38100" dist="38100" dir="2700000" algn="tl">
                    <a:srgbClr val="000000">
                      <a:alpha val="43137"/>
                    </a:srgbClr>
                  </a:outerShdw>
                </a:effectLst>
              </a:rPr>
              <a:t>INSTRUCCIONES PARA EL DOCENTE</a:t>
            </a:r>
            <a:endParaRPr lang="es-MX" sz="3200"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28650" y="1690689"/>
            <a:ext cx="7886700" cy="4684903"/>
          </a:xfrm>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algn="just">
              <a:buFont typeface="Wingdings" panose="05000000000000000000" pitchFamily="2" charset="2"/>
              <a:buChar char="v"/>
            </a:pPr>
            <a:r>
              <a:rPr lang="es-ES" dirty="0" smtClean="0">
                <a:solidFill>
                  <a:schemeClr val="accent6">
                    <a:lumMod val="50000"/>
                  </a:schemeClr>
                </a:solidFill>
              </a:rPr>
              <a:t>El presente material es una compilación bibliográfica de esquemas gráficos que describen en forma objetiva el tema tan amplio que abarcan </a:t>
            </a:r>
            <a:r>
              <a:rPr lang="es-ES" dirty="0" smtClean="0">
                <a:solidFill>
                  <a:schemeClr val="accent6">
                    <a:lumMod val="50000"/>
                  </a:schemeClr>
                </a:solidFill>
              </a:rPr>
              <a:t>solamente esta parte del muestreo de semillas</a:t>
            </a:r>
            <a:endParaRPr lang="es-ES" dirty="0" smtClean="0">
              <a:solidFill>
                <a:schemeClr val="accent6">
                  <a:lumMod val="50000"/>
                </a:schemeClr>
              </a:solidFill>
            </a:endParaRPr>
          </a:p>
          <a:p>
            <a:pPr algn="just">
              <a:buFont typeface="Wingdings" panose="05000000000000000000" pitchFamily="2" charset="2"/>
              <a:buChar char="v"/>
            </a:pPr>
            <a:r>
              <a:rPr lang="es-ES" dirty="0" smtClean="0">
                <a:solidFill>
                  <a:schemeClr val="accent6">
                    <a:lumMod val="50000"/>
                  </a:schemeClr>
                </a:solidFill>
              </a:rPr>
              <a:t>Lo que es una apreciada ayuda en complementar este tema (Unidad </a:t>
            </a:r>
            <a:r>
              <a:rPr lang="es-ES" dirty="0" smtClean="0">
                <a:solidFill>
                  <a:schemeClr val="accent6">
                    <a:lumMod val="50000"/>
                  </a:schemeClr>
                </a:solidFill>
              </a:rPr>
              <a:t>III) </a:t>
            </a:r>
            <a:r>
              <a:rPr lang="es-ES" dirty="0" smtClean="0">
                <a:solidFill>
                  <a:schemeClr val="accent6">
                    <a:lumMod val="50000"/>
                  </a:schemeClr>
                </a:solidFill>
              </a:rPr>
              <a:t>que consume mucho tiempo si se utilizara otro medio como el pintarrón</a:t>
            </a:r>
          </a:p>
          <a:p>
            <a:pPr algn="just">
              <a:buFont typeface="Wingdings" panose="05000000000000000000" pitchFamily="2" charset="2"/>
              <a:buChar char="v"/>
            </a:pPr>
            <a:r>
              <a:rPr lang="es-ES" dirty="0" smtClean="0">
                <a:solidFill>
                  <a:schemeClr val="accent6">
                    <a:lumMod val="50000"/>
                  </a:schemeClr>
                </a:solidFill>
              </a:rPr>
              <a:t>Este material puede exponerse por su importancia </a:t>
            </a:r>
            <a:r>
              <a:rPr lang="es-ES" dirty="0" smtClean="0">
                <a:solidFill>
                  <a:schemeClr val="accent6">
                    <a:lumMod val="50000"/>
                  </a:schemeClr>
                </a:solidFill>
              </a:rPr>
              <a:t>en dos sesiones </a:t>
            </a:r>
            <a:r>
              <a:rPr lang="es-ES" dirty="0" smtClean="0">
                <a:solidFill>
                  <a:schemeClr val="accent6">
                    <a:lumMod val="50000"/>
                  </a:schemeClr>
                </a:solidFill>
              </a:rPr>
              <a:t>que permitan sensibilizar y adentrar al discente en este tema de importancia actual por la perdida y el deterioro de los recursos genéticos</a:t>
            </a:r>
          </a:p>
          <a:p>
            <a:pPr algn="just">
              <a:buFont typeface="Wingdings" panose="05000000000000000000" pitchFamily="2" charset="2"/>
              <a:buChar char="v"/>
            </a:pPr>
            <a:r>
              <a:rPr lang="es-MX" dirty="0" smtClean="0">
                <a:solidFill>
                  <a:schemeClr val="accent6">
                    <a:lumMod val="50000"/>
                  </a:schemeClr>
                </a:solidFill>
              </a:rPr>
              <a:t>Se </a:t>
            </a:r>
            <a:r>
              <a:rPr lang="es-MX" dirty="0">
                <a:solidFill>
                  <a:schemeClr val="accent6">
                    <a:lumMod val="50000"/>
                  </a:schemeClr>
                </a:solidFill>
              </a:rPr>
              <a:t>espera que la presentación de conceptos e información sobre estos temas promueva su discusión y refuerce estos conocimientos entre los discentes. </a:t>
            </a:r>
          </a:p>
          <a:p>
            <a:pPr algn="just"/>
            <a:endParaRPr lang="es-ES" dirty="0" smtClean="0">
              <a:solidFill>
                <a:schemeClr val="tx2">
                  <a:lumMod val="75000"/>
                </a:schemeClr>
              </a:solidFill>
            </a:endParaRPr>
          </a:p>
        </p:txBody>
      </p:sp>
    </p:spTree>
    <p:extLst>
      <p:ext uri="{BB962C8B-B14F-4D97-AF65-F5344CB8AC3E}">
        <p14:creationId xmlns:p14="http://schemas.microsoft.com/office/powerpoint/2010/main" val="18972861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2800" b="1" dirty="0" smtClean="0">
                <a:solidFill>
                  <a:schemeClr val="accent6">
                    <a:lumMod val="50000"/>
                  </a:schemeClr>
                </a:solidFill>
              </a:rPr>
              <a:t>CONDICIONES GENERALES PARA EL MUESTREO DE UN LOTE DE SEMILLAS</a:t>
            </a:r>
            <a:endParaRPr lang="es-MX" sz="2800" b="1" dirty="0">
              <a:solidFill>
                <a:schemeClr val="accent6">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995886">
            <a:off x="1340339" y="1879521"/>
            <a:ext cx="3435154" cy="4376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995886">
            <a:off x="2492468" y="1917955"/>
            <a:ext cx="3435154" cy="4376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995886">
            <a:off x="4220659" y="1909127"/>
            <a:ext cx="3435154" cy="4376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17021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6">
                    <a:lumMod val="50000"/>
                  </a:schemeClr>
                </a:solidFill>
              </a:rPr>
              <a:t>ALGUNAS DEFINICIONES</a:t>
            </a:r>
            <a:r>
              <a:rPr lang="es-ES_tradnl" sz="3600" b="1" baseline="30000" dirty="0" smtClean="0">
                <a:solidFill>
                  <a:schemeClr val="accent6">
                    <a:lumMod val="50000"/>
                  </a:schemeClr>
                </a:solidFill>
              </a:rPr>
              <a:t>1</a:t>
            </a:r>
            <a:endParaRPr lang="es-MX" sz="3600" b="1" baseline="30000" dirty="0">
              <a:solidFill>
                <a:schemeClr val="accent6">
                  <a:lumMod val="50000"/>
                </a:schemeClr>
              </a:solidFill>
            </a:endParaRPr>
          </a:p>
        </p:txBody>
      </p:sp>
      <p:sp>
        <p:nvSpPr>
          <p:cNvPr id="3" name="2 Marcador de contenido"/>
          <p:cNvSpPr>
            <a:spLocks noGrp="1"/>
          </p:cNvSpPr>
          <p:nvPr>
            <p:ph idx="1"/>
          </p:nvPr>
        </p:nvSpPr>
        <p:spPr>
          <a:xfrm>
            <a:off x="467544" y="1340768"/>
            <a:ext cx="8229600" cy="4525963"/>
          </a:xfrm>
        </p:spPr>
        <p:style>
          <a:lnRef idx="1">
            <a:schemeClr val="accent6"/>
          </a:lnRef>
          <a:fillRef idx="2">
            <a:schemeClr val="accent6"/>
          </a:fillRef>
          <a:effectRef idx="1">
            <a:schemeClr val="accent6"/>
          </a:effectRef>
          <a:fontRef idx="minor">
            <a:schemeClr val="dk1"/>
          </a:fontRef>
        </p:style>
        <p:txBody>
          <a:bodyPr>
            <a:normAutofit fontScale="85000" lnSpcReduction="10000"/>
          </a:bodyPr>
          <a:lstStyle/>
          <a:p>
            <a:pPr>
              <a:buFont typeface="Wingdings" panose="05000000000000000000" pitchFamily="2" charset="2"/>
              <a:buChar char="v"/>
            </a:pPr>
            <a:r>
              <a:rPr lang="es-MX" dirty="0" smtClean="0">
                <a:solidFill>
                  <a:schemeClr val="accent6">
                    <a:lumMod val="50000"/>
                  </a:schemeClr>
                </a:solidFill>
              </a:rPr>
              <a:t>LOTE DE SEMILLA: Una cantidad específica de semillas físicamente identificable (Granel, envasada).</a:t>
            </a:r>
          </a:p>
          <a:p>
            <a:pPr>
              <a:buFont typeface="Wingdings" panose="05000000000000000000" pitchFamily="2" charset="2"/>
              <a:buChar char="v"/>
            </a:pPr>
            <a:r>
              <a:rPr lang="es-ES_tradnl" dirty="0" smtClean="0">
                <a:solidFill>
                  <a:schemeClr val="accent6">
                    <a:lumMod val="50000"/>
                  </a:schemeClr>
                </a:solidFill>
              </a:rPr>
              <a:t>TAMAÑO DEL LOTE: </a:t>
            </a:r>
            <a:r>
              <a:rPr lang="es-MX" dirty="0" smtClean="0">
                <a:solidFill>
                  <a:schemeClr val="accent6">
                    <a:lumMod val="50000"/>
                  </a:schemeClr>
                </a:solidFill>
              </a:rPr>
              <a:t>Varía con la especie pero no debe exceder a la cantidad establecida por el Certificado Internacional ISTA.</a:t>
            </a:r>
          </a:p>
          <a:p>
            <a:pPr>
              <a:buFont typeface="Wingdings" panose="05000000000000000000" pitchFamily="2" charset="2"/>
              <a:buChar char="v"/>
            </a:pPr>
            <a:r>
              <a:rPr lang="es-MX" dirty="0" smtClean="0">
                <a:solidFill>
                  <a:schemeClr val="accent6">
                    <a:lumMod val="50000"/>
                  </a:schemeClr>
                </a:solidFill>
              </a:rPr>
              <a:t>HOMOGENEIDAD DEL LOTE: Si el lote es heterogéneo es poco probable que la muestra sea representativa y debe ser rechazado.</a:t>
            </a:r>
          </a:p>
          <a:p>
            <a:pPr>
              <a:buFont typeface="Wingdings" panose="05000000000000000000" pitchFamily="2" charset="2"/>
              <a:buChar char="v"/>
            </a:pPr>
            <a:r>
              <a:rPr lang="es-ES_tradnl" dirty="0" smtClean="0">
                <a:solidFill>
                  <a:schemeClr val="accent6">
                    <a:lumMod val="50000"/>
                  </a:schemeClr>
                </a:solidFill>
              </a:rPr>
              <a:t>ENVASES: </a:t>
            </a:r>
            <a:r>
              <a:rPr lang="es-MX" dirty="0">
                <a:solidFill>
                  <a:schemeClr val="accent6">
                    <a:lumMod val="50000"/>
                  </a:schemeClr>
                </a:solidFill>
              </a:rPr>
              <a:t>Deben estar sellados </a:t>
            </a:r>
            <a:r>
              <a:rPr lang="es-MX" dirty="0" smtClean="0">
                <a:solidFill>
                  <a:schemeClr val="accent6">
                    <a:lumMod val="50000"/>
                  </a:schemeClr>
                </a:solidFill>
              </a:rPr>
              <a:t>y etiquetados</a:t>
            </a:r>
            <a:r>
              <a:rPr lang="es-MX" dirty="0">
                <a:solidFill>
                  <a:schemeClr val="accent6">
                    <a:lumMod val="50000"/>
                  </a:schemeClr>
                </a:solidFill>
              </a:rPr>
              <a:t>, no se </a:t>
            </a:r>
            <a:r>
              <a:rPr lang="es-MX" dirty="0" smtClean="0">
                <a:solidFill>
                  <a:schemeClr val="accent6">
                    <a:lumMod val="50000"/>
                  </a:schemeClr>
                </a:solidFill>
              </a:rPr>
              <a:t>emite certificado </a:t>
            </a:r>
            <a:r>
              <a:rPr lang="es-MX" dirty="0">
                <a:solidFill>
                  <a:schemeClr val="accent6">
                    <a:lumMod val="50000"/>
                  </a:schemeClr>
                </a:solidFill>
              </a:rPr>
              <a:t>del lote en </a:t>
            </a:r>
            <a:r>
              <a:rPr lang="es-MX" dirty="0" smtClean="0">
                <a:solidFill>
                  <a:schemeClr val="accent6">
                    <a:lumMod val="50000"/>
                  </a:schemeClr>
                </a:solidFill>
              </a:rPr>
              <a:t>semillas a </a:t>
            </a:r>
            <a:r>
              <a:rPr lang="es-MX" dirty="0">
                <a:solidFill>
                  <a:schemeClr val="accent6">
                    <a:lumMod val="50000"/>
                  </a:schemeClr>
                </a:solidFill>
              </a:rPr>
              <a:t>granel o a envases que </a:t>
            </a:r>
            <a:r>
              <a:rPr lang="es-MX" dirty="0" smtClean="0">
                <a:solidFill>
                  <a:schemeClr val="accent6">
                    <a:lumMod val="50000"/>
                  </a:schemeClr>
                </a:solidFill>
              </a:rPr>
              <a:t>no estén sellado.</a:t>
            </a:r>
          </a:p>
        </p:txBody>
      </p:sp>
      <p:sp>
        <p:nvSpPr>
          <p:cNvPr id="4" name="3 CuadroTexto"/>
          <p:cNvSpPr txBox="1"/>
          <p:nvPr/>
        </p:nvSpPr>
        <p:spPr>
          <a:xfrm>
            <a:off x="899592" y="6165304"/>
            <a:ext cx="2952328" cy="369332"/>
          </a:xfrm>
          <a:prstGeom prst="rect">
            <a:avLst/>
          </a:prstGeom>
          <a:noFill/>
        </p:spPr>
        <p:txBody>
          <a:bodyPr wrap="square" rtlCol="0">
            <a:spAutoFit/>
          </a:bodyPr>
          <a:lstStyle/>
          <a:p>
            <a:r>
              <a:rPr lang="es-ES_tradnl" b="1" dirty="0" smtClean="0">
                <a:solidFill>
                  <a:schemeClr val="accent6">
                    <a:lumMod val="50000"/>
                  </a:schemeClr>
                </a:solidFill>
                <a:effectLst>
                  <a:outerShdw blurRad="38100" dist="38100" dir="2700000" algn="tl">
                    <a:srgbClr val="000000">
                      <a:alpha val="43137"/>
                    </a:srgbClr>
                  </a:outerShdw>
                </a:effectLst>
              </a:rPr>
              <a:t>1. Tomadas de la ley federal </a:t>
            </a:r>
            <a:endParaRPr lang="es-MX" b="1"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374499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80728"/>
            <a:ext cx="8229600" cy="5141168"/>
          </a:xfrm>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a:buFont typeface="Wingdings" panose="05000000000000000000" pitchFamily="2" charset="2"/>
              <a:buChar char="v"/>
            </a:pPr>
            <a:r>
              <a:rPr lang="es-MX" b="1" dirty="0" smtClean="0">
                <a:solidFill>
                  <a:schemeClr val="accent6">
                    <a:lumMod val="50000"/>
                  </a:schemeClr>
                </a:solidFill>
              </a:rPr>
              <a:t>MUESTRA PRIMARIA: </a:t>
            </a:r>
            <a:r>
              <a:rPr lang="es-MX" dirty="0" smtClean="0">
                <a:solidFill>
                  <a:schemeClr val="accent6">
                    <a:lumMod val="50000"/>
                  </a:schemeClr>
                </a:solidFill>
              </a:rPr>
              <a:t>Cantidad </a:t>
            </a:r>
            <a:r>
              <a:rPr lang="es-MX" dirty="0">
                <a:solidFill>
                  <a:schemeClr val="accent6">
                    <a:lumMod val="50000"/>
                  </a:schemeClr>
                </a:solidFill>
              </a:rPr>
              <a:t>de semilla tomada </a:t>
            </a:r>
            <a:r>
              <a:rPr lang="es-MX" dirty="0" smtClean="0">
                <a:solidFill>
                  <a:schemeClr val="accent6">
                    <a:lumMod val="50000"/>
                  </a:schemeClr>
                </a:solidFill>
              </a:rPr>
              <a:t>del lote </a:t>
            </a:r>
            <a:r>
              <a:rPr lang="es-MX" dirty="0">
                <a:solidFill>
                  <a:schemeClr val="accent6">
                    <a:lumMod val="50000"/>
                  </a:schemeClr>
                </a:solidFill>
              </a:rPr>
              <a:t>de semillas en una </a:t>
            </a:r>
            <a:r>
              <a:rPr lang="es-MX" dirty="0" smtClean="0">
                <a:solidFill>
                  <a:schemeClr val="accent6">
                    <a:lumMod val="50000"/>
                  </a:schemeClr>
                </a:solidFill>
              </a:rPr>
              <a:t>sola acción </a:t>
            </a:r>
            <a:r>
              <a:rPr lang="es-MX" dirty="0">
                <a:solidFill>
                  <a:schemeClr val="accent6">
                    <a:lumMod val="50000"/>
                  </a:schemeClr>
                </a:solidFill>
              </a:rPr>
              <a:t>de muestreo, y es </a:t>
            </a:r>
            <a:r>
              <a:rPr lang="es-MX" dirty="0" smtClean="0">
                <a:solidFill>
                  <a:schemeClr val="accent6">
                    <a:lumMod val="50000"/>
                  </a:schemeClr>
                </a:solidFill>
              </a:rPr>
              <a:t>la contenida </a:t>
            </a:r>
            <a:r>
              <a:rPr lang="es-MX" dirty="0">
                <a:solidFill>
                  <a:schemeClr val="accent6">
                    <a:lumMod val="50000"/>
                  </a:schemeClr>
                </a:solidFill>
              </a:rPr>
              <a:t>en un </a:t>
            </a:r>
            <a:r>
              <a:rPr lang="es-MX" dirty="0" smtClean="0">
                <a:solidFill>
                  <a:schemeClr val="accent6">
                    <a:lumMod val="50000"/>
                  </a:schemeClr>
                </a:solidFill>
              </a:rPr>
              <a:t>calador obtenida </a:t>
            </a:r>
            <a:r>
              <a:rPr lang="es-MX" dirty="0">
                <a:solidFill>
                  <a:schemeClr val="accent6">
                    <a:lumMod val="50000"/>
                  </a:schemeClr>
                </a:solidFill>
              </a:rPr>
              <a:t>por el hecho de </a:t>
            </a:r>
            <a:r>
              <a:rPr lang="es-MX" dirty="0" smtClean="0">
                <a:solidFill>
                  <a:schemeClr val="accent6">
                    <a:lumMod val="50000"/>
                  </a:schemeClr>
                </a:solidFill>
              </a:rPr>
              <a:t>su inserción </a:t>
            </a:r>
            <a:r>
              <a:rPr lang="es-MX" dirty="0">
                <a:solidFill>
                  <a:schemeClr val="accent6">
                    <a:lumMod val="50000"/>
                  </a:schemeClr>
                </a:solidFill>
              </a:rPr>
              <a:t>y retiro en un lote </a:t>
            </a:r>
            <a:r>
              <a:rPr lang="es-MX" dirty="0" smtClean="0">
                <a:solidFill>
                  <a:schemeClr val="accent6">
                    <a:lumMod val="50000"/>
                  </a:schemeClr>
                </a:solidFill>
              </a:rPr>
              <a:t>de semillas.</a:t>
            </a:r>
          </a:p>
          <a:p>
            <a:pPr>
              <a:buFont typeface="Wingdings" panose="05000000000000000000" pitchFamily="2" charset="2"/>
              <a:buChar char="v"/>
            </a:pPr>
            <a:r>
              <a:rPr lang="es-ES_tradnl" b="1" dirty="0" smtClean="0">
                <a:solidFill>
                  <a:schemeClr val="accent6">
                    <a:lumMod val="50000"/>
                  </a:schemeClr>
                </a:solidFill>
              </a:rPr>
              <a:t>MUESTRA COMPUESTA: </a:t>
            </a:r>
            <a:r>
              <a:rPr lang="es-MX" dirty="0">
                <a:solidFill>
                  <a:schemeClr val="accent6">
                    <a:lumMod val="50000"/>
                  </a:schemeClr>
                </a:solidFill>
              </a:rPr>
              <a:t>Muestra que comprende </a:t>
            </a:r>
            <a:r>
              <a:rPr lang="es-MX" dirty="0" smtClean="0">
                <a:solidFill>
                  <a:schemeClr val="accent6">
                    <a:lumMod val="50000"/>
                  </a:schemeClr>
                </a:solidFill>
              </a:rPr>
              <a:t>todas las </a:t>
            </a:r>
            <a:r>
              <a:rPr lang="es-MX" dirty="0">
                <a:solidFill>
                  <a:schemeClr val="accent6">
                    <a:lumMod val="50000"/>
                  </a:schemeClr>
                </a:solidFill>
              </a:rPr>
              <a:t>muestras </a:t>
            </a:r>
            <a:r>
              <a:rPr lang="es-MX" dirty="0" smtClean="0">
                <a:solidFill>
                  <a:schemeClr val="accent6">
                    <a:lumMod val="50000"/>
                  </a:schemeClr>
                </a:solidFill>
              </a:rPr>
              <a:t>primarias tomadas </a:t>
            </a:r>
            <a:r>
              <a:rPr lang="es-MX" dirty="0">
                <a:solidFill>
                  <a:schemeClr val="accent6">
                    <a:lumMod val="50000"/>
                  </a:schemeClr>
                </a:solidFill>
              </a:rPr>
              <a:t>de un lote de </a:t>
            </a:r>
            <a:r>
              <a:rPr lang="es-MX" dirty="0" smtClean="0">
                <a:solidFill>
                  <a:schemeClr val="accent6">
                    <a:lumMod val="50000"/>
                  </a:schemeClr>
                </a:solidFill>
              </a:rPr>
              <a:t>semillas, mismas </a:t>
            </a:r>
            <a:r>
              <a:rPr lang="es-MX" dirty="0">
                <a:solidFill>
                  <a:schemeClr val="accent6">
                    <a:lumMod val="50000"/>
                  </a:schemeClr>
                </a:solidFill>
              </a:rPr>
              <a:t>que están </a:t>
            </a:r>
            <a:r>
              <a:rPr lang="es-MX" dirty="0" smtClean="0">
                <a:solidFill>
                  <a:schemeClr val="accent6">
                    <a:lumMod val="50000"/>
                  </a:schemeClr>
                </a:solidFill>
              </a:rPr>
              <a:t>combinada o </a:t>
            </a:r>
            <a:r>
              <a:rPr lang="es-MX" dirty="0">
                <a:solidFill>
                  <a:schemeClr val="accent6">
                    <a:lumMod val="50000"/>
                  </a:schemeClr>
                </a:solidFill>
              </a:rPr>
              <a:t>mezcladas</a:t>
            </a:r>
            <a:r>
              <a:rPr lang="es-MX" dirty="0" smtClean="0">
                <a:solidFill>
                  <a:schemeClr val="accent6">
                    <a:lumMod val="50000"/>
                  </a:schemeClr>
                </a:solidFill>
              </a:rPr>
              <a:t>.</a:t>
            </a:r>
          </a:p>
          <a:p>
            <a:pPr>
              <a:buFont typeface="Wingdings" panose="05000000000000000000" pitchFamily="2" charset="2"/>
              <a:buChar char="v"/>
            </a:pPr>
            <a:r>
              <a:rPr lang="es-ES_tradnl" b="1" dirty="0" smtClean="0">
                <a:solidFill>
                  <a:schemeClr val="accent6">
                    <a:lumMod val="50000"/>
                  </a:schemeClr>
                </a:solidFill>
              </a:rPr>
              <a:t>MUESTRA DE ENVIO</a:t>
            </a:r>
            <a:r>
              <a:rPr lang="es-ES_tradnl" dirty="0" smtClean="0">
                <a:solidFill>
                  <a:schemeClr val="accent6">
                    <a:lumMod val="50000"/>
                  </a:schemeClr>
                </a:solidFill>
              </a:rPr>
              <a:t>: </a:t>
            </a:r>
            <a:r>
              <a:rPr lang="es-MX" dirty="0">
                <a:solidFill>
                  <a:schemeClr val="accent6">
                    <a:lumMod val="50000"/>
                  </a:schemeClr>
                </a:solidFill>
              </a:rPr>
              <a:t>Muestra enviada remitida </a:t>
            </a:r>
            <a:r>
              <a:rPr lang="es-MX" dirty="0" smtClean="0">
                <a:solidFill>
                  <a:schemeClr val="accent6">
                    <a:lumMod val="50000"/>
                  </a:schemeClr>
                </a:solidFill>
              </a:rPr>
              <a:t>al laboratorio </a:t>
            </a:r>
            <a:r>
              <a:rPr lang="es-MX" dirty="0">
                <a:solidFill>
                  <a:schemeClr val="accent6">
                    <a:lumMod val="50000"/>
                  </a:schemeClr>
                </a:solidFill>
              </a:rPr>
              <a:t>para su análisis. </a:t>
            </a:r>
            <a:r>
              <a:rPr lang="es-MX" dirty="0" smtClean="0">
                <a:solidFill>
                  <a:schemeClr val="accent6">
                    <a:lumMod val="50000"/>
                  </a:schemeClr>
                </a:solidFill>
              </a:rPr>
              <a:t>El tamaño </a:t>
            </a:r>
            <a:r>
              <a:rPr lang="es-MX" dirty="0">
                <a:solidFill>
                  <a:schemeClr val="accent6">
                    <a:lumMod val="50000"/>
                  </a:schemeClr>
                </a:solidFill>
              </a:rPr>
              <a:t>de esta muestra </a:t>
            </a:r>
            <a:r>
              <a:rPr lang="es-MX" dirty="0" smtClean="0">
                <a:solidFill>
                  <a:schemeClr val="accent6">
                    <a:lumMod val="50000"/>
                  </a:schemeClr>
                </a:solidFill>
              </a:rPr>
              <a:t>debe ser </a:t>
            </a:r>
            <a:r>
              <a:rPr lang="es-MX" dirty="0">
                <a:solidFill>
                  <a:schemeClr val="accent6">
                    <a:lumMod val="50000"/>
                  </a:schemeClr>
                </a:solidFill>
              </a:rPr>
              <a:t>de un tamaño igual o </a:t>
            </a:r>
            <a:r>
              <a:rPr lang="es-MX" dirty="0" smtClean="0">
                <a:solidFill>
                  <a:schemeClr val="accent6">
                    <a:lumMod val="50000"/>
                  </a:schemeClr>
                </a:solidFill>
              </a:rPr>
              <a:t>mayor a </a:t>
            </a:r>
            <a:r>
              <a:rPr lang="es-MX" dirty="0">
                <a:solidFill>
                  <a:schemeClr val="accent6">
                    <a:lumMod val="50000"/>
                  </a:schemeClr>
                </a:solidFill>
              </a:rPr>
              <a:t>los establecidos en las </a:t>
            </a:r>
            <a:r>
              <a:rPr lang="es-MX" dirty="0" smtClean="0">
                <a:solidFill>
                  <a:schemeClr val="accent6">
                    <a:lumMod val="50000"/>
                  </a:schemeClr>
                </a:solidFill>
              </a:rPr>
              <a:t>Reglas Internacionales </a:t>
            </a:r>
            <a:r>
              <a:rPr lang="es-MX" dirty="0">
                <a:solidFill>
                  <a:schemeClr val="accent6">
                    <a:lumMod val="50000"/>
                  </a:schemeClr>
                </a:solidFill>
              </a:rPr>
              <a:t>de la </a:t>
            </a:r>
            <a:r>
              <a:rPr lang="es-MX" dirty="0" smtClean="0">
                <a:solidFill>
                  <a:schemeClr val="accent6">
                    <a:lumMod val="50000"/>
                  </a:schemeClr>
                </a:solidFill>
              </a:rPr>
              <a:t>ISTA según </a:t>
            </a:r>
            <a:r>
              <a:rPr lang="es-MX" dirty="0">
                <a:solidFill>
                  <a:schemeClr val="accent6">
                    <a:lumMod val="50000"/>
                  </a:schemeClr>
                </a:solidFill>
              </a:rPr>
              <a:t>las pruebas a realizar</a:t>
            </a:r>
            <a:r>
              <a:rPr lang="es-MX" dirty="0" smtClean="0">
                <a:solidFill>
                  <a:schemeClr val="accent6">
                    <a:lumMod val="50000"/>
                  </a:schemeClr>
                </a:solidFill>
              </a:rPr>
              <a:t>.</a:t>
            </a:r>
          </a:p>
          <a:p>
            <a:pPr>
              <a:buFont typeface="Wingdings" panose="05000000000000000000" pitchFamily="2" charset="2"/>
              <a:buChar char="v"/>
            </a:pPr>
            <a:r>
              <a:rPr lang="es-ES_tradnl" b="1" dirty="0" smtClean="0">
                <a:solidFill>
                  <a:schemeClr val="accent6">
                    <a:lumMod val="50000"/>
                  </a:schemeClr>
                </a:solidFill>
              </a:rPr>
              <a:t>MUESTRA DE TRABAJO</a:t>
            </a:r>
            <a:r>
              <a:rPr lang="es-ES_tradnl" dirty="0" smtClean="0">
                <a:solidFill>
                  <a:schemeClr val="accent6">
                    <a:lumMod val="50000"/>
                  </a:schemeClr>
                </a:solidFill>
              </a:rPr>
              <a:t>: </a:t>
            </a:r>
            <a:r>
              <a:rPr lang="es-MX" dirty="0">
                <a:solidFill>
                  <a:schemeClr val="accent6">
                    <a:lumMod val="50000"/>
                  </a:schemeClr>
                </a:solidFill>
              </a:rPr>
              <a:t>Muestra con la cual se </a:t>
            </a:r>
            <a:r>
              <a:rPr lang="es-MX" dirty="0" smtClean="0">
                <a:solidFill>
                  <a:schemeClr val="accent6">
                    <a:lumMod val="50000"/>
                  </a:schemeClr>
                </a:solidFill>
              </a:rPr>
              <a:t>realizan pruebas </a:t>
            </a:r>
            <a:r>
              <a:rPr lang="es-MX" dirty="0">
                <a:solidFill>
                  <a:schemeClr val="accent6">
                    <a:lumMod val="50000"/>
                  </a:schemeClr>
                </a:solidFill>
              </a:rPr>
              <a:t>de laboratorio, esta </a:t>
            </a:r>
            <a:r>
              <a:rPr lang="es-MX" dirty="0" smtClean="0">
                <a:solidFill>
                  <a:schemeClr val="accent6">
                    <a:lumMod val="50000"/>
                  </a:schemeClr>
                </a:solidFill>
              </a:rPr>
              <a:t>es usualmente </a:t>
            </a:r>
            <a:r>
              <a:rPr lang="es-MX" dirty="0">
                <a:solidFill>
                  <a:schemeClr val="accent6">
                    <a:lumMod val="50000"/>
                  </a:schemeClr>
                </a:solidFill>
              </a:rPr>
              <a:t>preparad </a:t>
            </a:r>
            <a:r>
              <a:rPr lang="es-MX" dirty="0" smtClean="0">
                <a:solidFill>
                  <a:schemeClr val="accent6">
                    <a:lumMod val="50000"/>
                  </a:schemeClr>
                </a:solidFill>
              </a:rPr>
              <a:t>por reducción </a:t>
            </a:r>
            <a:r>
              <a:rPr lang="es-MX" dirty="0">
                <a:solidFill>
                  <a:schemeClr val="accent6">
                    <a:lumMod val="50000"/>
                  </a:schemeClr>
                </a:solidFill>
              </a:rPr>
              <a:t>de una muestra </a:t>
            </a:r>
            <a:r>
              <a:rPr lang="es-MX" dirty="0" smtClean="0">
                <a:solidFill>
                  <a:schemeClr val="accent6">
                    <a:lumMod val="50000"/>
                  </a:schemeClr>
                </a:solidFill>
              </a:rPr>
              <a:t>de envío</a:t>
            </a:r>
            <a:r>
              <a:rPr lang="es-MX" dirty="0">
                <a:solidFill>
                  <a:schemeClr val="accent6">
                    <a:lumMod val="50000"/>
                  </a:schemeClr>
                </a:solidFill>
              </a:rPr>
              <a:t>.</a:t>
            </a:r>
          </a:p>
        </p:txBody>
      </p:sp>
    </p:spTree>
    <p:extLst>
      <p:ext uri="{BB962C8B-B14F-4D97-AF65-F5344CB8AC3E}">
        <p14:creationId xmlns:p14="http://schemas.microsoft.com/office/powerpoint/2010/main" val="743824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6">
                    <a:lumMod val="50000"/>
                  </a:schemeClr>
                </a:solidFill>
              </a:rPr>
              <a:t>PREGUNTAS DE REPASO</a:t>
            </a:r>
            <a:endParaRPr lang="es-MX" sz="3600" b="1" dirty="0">
              <a:solidFill>
                <a:schemeClr val="accent6">
                  <a:lumMod val="50000"/>
                </a:schemeClr>
              </a:solidFill>
            </a:endParaRPr>
          </a:p>
        </p:txBody>
      </p:sp>
      <p:sp>
        <p:nvSpPr>
          <p:cNvPr id="3" name="2 Marcador de contenido"/>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marL="514350" indent="-514350">
              <a:buFont typeface="+mj-lt"/>
              <a:buAutoNum type="arabicPeriod"/>
            </a:pPr>
            <a:r>
              <a:rPr lang="es-ES_tradnl" dirty="0" smtClean="0">
                <a:solidFill>
                  <a:schemeClr val="accent6">
                    <a:lumMod val="50000"/>
                  </a:schemeClr>
                </a:solidFill>
              </a:rPr>
              <a:t>CUAL ES LA IMPORTANCIA DE OBTENER UNA MUESTRA REPRESENTATIVA DE UN LOTE DE </a:t>
            </a:r>
            <a:r>
              <a:rPr lang="es-ES_tradnl" dirty="0" smtClean="0">
                <a:solidFill>
                  <a:schemeClr val="accent6">
                    <a:lumMod val="50000"/>
                  </a:schemeClr>
                </a:solidFill>
              </a:rPr>
              <a:t>SEMILLAS</a:t>
            </a:r>
          </a:p>
          <a:p>
            <a:pPr marL="514350" indent="-514350">
              <a:buFont typeface="+mj-lt"/>
              <a:buAutoNum type="arabicPeriod"/>
            </a:pPr>
            <a:r>
              <a:rPr lang="es-ES_tradnl" dirty="0" smtClean="0">
                <a:solidFill>
                  <a:schemeClr val="accent6">
                    <a:lumMod val="50000"/>
                  </a:schemeClr>
                </a:solidFill>
              </a:rPr>
              <a:t>QUE FACTORES AFECTAN LA REPRESENTATIVIDAD DE UNA MUESTRA</a:t>
            </a:r>
          </a:p>
          <a:p>
            <a:pPr marL="514350" indent="-514350">
              <a:buFont typeface="+mj-lt"/>
              <a:buAutoNum type="arabicPeriod"/>
            </a:pPr>
            <a:r>
              <a:rPr lang="es-ES_tradnl" dirty="0" smtClean="0">
                <a:solidFill>
                  <a:schemeClr val="accent6">
                    <a:lumMod val="50000"/>
                  </a:schemeClr>
                </a:solidFill>
              </a:rPr>
              <a:t>DESCRIBA LOS PRINCIPALES TIPOS DE MUESTRA</a:t>
            </a:r>
          </a:p>
          <a:p>
            <a:pPr marL="514350" indent="-514350">
              <a:buFont typeface="+mj-lt"/>
              <a:buAutoNum type="arabicPeriod"/>
            </a:pPr>
            <a:r>
              <a:rPr lang="es-ES_tradnl" dirty="0" smtClean="0">
                <a:solidFill>
                  <a:schemeClr val="accent6">
                    <a:lumMod val="50000"/>
                  </a:schemeClr>
                </a:solidFill>
              </a:rPr>
              <a:t>DESCRIBA UN MÉTODO DE REDUCCIÓN DE UNA MUESTRA</a:t>
            </a:r>
          </a:p>
          <a:p>
            <a:pPr marL="514350" indent="-514350">
              <a:buFont typeface="+mj-lt"/>
              <a:buAutoNum type="arabicPeriod"/>
            </a:pPr>
            <a:r>
              <a:rPr lang="es-ES_tradnl" dirty="0" smtClean="0">
                <a:solidFill>
                  <a:schemeClr val="accent6">
                    <a:lumMod val="50000"/>
                  </a:schemeClr>
                </a:solidFill>
              </a:rPr>
              <a:t>QUE PREVISIONES DEBEN TOMARSE Y POR CUANTO TIEMPO EN EL ALMACENAMIENTO DE UNA MUESTRA</a:t>
            </a:r>
          </a:p>
          <a:p>
            <a:endParaRPr lang="es-ES_tradnl" dirty="0" smtClean="0">
              <a:solidFill>
                <a:schemeClr val="accent6">
                  <a:lumMod val="50000"/>
                </a:schemeClr>
              </a:solidFill>
            </a:endParaRPr>
          </a:p>
          <a:p>
            <a:endParaRPr lang="es-ES_tradnl" dirty="0" smtClean="0">
              <a:solidFill>
                <a:schemeClr val="accent6">
                  <a:lumMod val="50000"/>
                </a:schemeClr>
              </a:solidFill>
            </a:endParaRPr>
          </a:p>
          <a:p>
            <a:endParaRPr lang="es-ES_tradnl" dirty="0" smtClean="0">
              <a:solidFill>
                <a:schemeClr val="accent6">
                  <a:lumMod val="50000"/>
                </a:schemeClr>
              </a:solidFill>
            </a:endParaRPr>
          </a:p>
          <a:p>
            <a:endParaRPr lang="es-ES_tradnl" dirty="0" smtClean="0">
              <a:solidFill>
                <a:schemeClr val="accent6">
                  <a:lumMod val="50000"/>
                </a:schemeClr>
              </a:solidFill>
            </a:endParaRPr>
          </a:p>
          <a:p>
            <a:endParaRPr lang="es-MX" dirty="0"/>
          </a:p>
        </p:txBody>
      </p:sp>
    </p:spTree>
    <p:extLst>
      <p:ext uri="{BB962C8B-B14F-4D97-AF65-F5344CB8AC3E}">
        <p14:creationId xmlns:p14="http://schemas.microsoft.com/office/powerpoint/2010/main" val="2589564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rmAutofit/>
          </a:bodyPr>
          <a:lstStyle/>
          <a:p>
            <a:r>
              <a:rPr lang="es-ES_tradnl" sz="3600" b="1" dirty="0" smtClean="0">
                <a:solidFill>
                  <a:schemeClr val="accent6">
                    <a:lumMod val="50000"/>
                  </a:schemeClr>
                </a:solidFill>
              </a:rPr>
              <a:t>BIBLIOGRAFIA</a:t>
            </a:r>
            <a:endParaRPr lang="es-MX" sz="3600" b="1" dirty="0">
              <a:solidFill>
                <a:schemeClr val="accent6">
                  <a:lumMod val="50000"/>
                </a:schemeClr>
              </a:solidFill>
            </a:endParaRPr>
          </a:p>
        </p:txBody>
      </p:sp>
      <p:sp>
        <p:nvSpPr>
          <p:cNvPr id="3" name="2 Marcador de contenido"/>
          <p:cNvSpPr>
            <a:spLocks noGrp="1"/>
          </p:cNvSpPr>
          <p:nvPr>
            <p:ph idx="1"/>
          </p:nvPr>
        </p:nvSpPr>
        <p:spPr>
          <a:xfrm>
            <a:off x="539552" y="1196752"/>
            <a:ext cx="8229600" cy="4525963"/>
          </a:xfrm>
        </p:spPr>
        <p:style>
          <a:lnRef idx="1">
            <a:schemeClr val="accent6"/>
          </a:lnRef>
          <a:fillRef idx="2">
            <a:schemeClr val="accent6"/>
          </a:fillRef>
          <a:effectRef idx="1">
            <a:schemeClr val="accent6"/>
          </a:effectRef>
          <a:fontRef idx="minor">
            <a:schemeClr val="dk1"/>
          </a:fontRef>
        </p:style>
        <p:txBody>
          <a:bodyPr>
            <a:normAutofit fontScale="62500" lnSpcReduction="20000"/>
          </a:bodyPr>
          <a:lstStyle/>
          <a:p>
            <a:pPr marL="514350" indent="-514350">
              <a:buFont typeface="+mj-lt"/>
              <a:buAutoNum type="arabicPeriod"/>
            </a:pPr>
            <a:r>
              <a:rPr lang="es-ES_tradnl" dirty="0" smtClean="0">
                <a:solidFill>
                  <a:schemeClr val="accent6">
                    <a:lumMod val="50000"/>
                  </a:schemeClr>
                </a:solidFill>
              </a:rPr>
              <a:t>Chávez Bravo José </a:t>
            </a:r>
            <a:r>
              <a:rPr lang="es-ES_tradnl" dirty="0">
                <a:solidFill>
                  <a:schemeClr val="accent6">
                    <a:lumMod val="50000"/>
                  </a:schemeClr>
                </a:solidFill>
              </a:rPr>
              <a:t>M</a:t>
            </a:r>
            <a:r>
              <a:rPr lang="es-ES_tradnl" dirty="0" smtClean="0">
                <a:solidFill>
                  <a:schemeClr val="accent6">
                    <a:lumMod val="50000"/>
                  </a:schemeClr>
                </a:solidFill>
              </a:rPr>
              <a:t>anuel. 2016. Muestreo de semillas. esquema ISTA. Servicio Nacional de </a:t>
            </a:r>
            <a:r>
              <a:rPr lang="es-ES_tradnl" dirty="0" err="1" smtClean="0">
                <a:solidFill>
                  <a:schemeClr val="accent6">
                    <a:lumMod val="50000"/>
                  </a:schemeClr>
                </a:solidFill>
              </a:rPr>
              <a:t>Inspeccion</a:t>
            </a:r>
            <a:r>
              <a:rPr lang="es-ES_tradnl" dirty="0" smtClean="0">
                <a:solidFill>
                  <a:schemeClr val="accent6">
                    <a:lumMod val="50000"/>
                  </a:schemeClr>
                </a:solidFill>
              </a:rPr>
              <a:t> y </a:t>
            </a:r>
            <a:r>
              <a:rPr lang="es-ES_tradnl" dirty="0" err="1" smtClean="0">
                <a:solidFill>
                  <a:schemeClr val="accent6">
                    <a:lumMod val="50000"/>
                  </a:schemeClr>
                </a:solidFill>
              </a:rPr>
              <a:t>Certificacion</a:t>
            </a:r>
            <a:r>
              <a:rPr lang="es-ES_tradnl" dirty="0" smtClean="0">
                <a:solidFill>
                  <a:schemeClr val="accent6">
                    <a:lumMod val="50000"/>
                  </a:schemeClr>
                </a:solidFill>
              </a:rPr>
              <a:t> de Semillas (SNICS). </a:t>
            </a:r>
            <a:r>
              <a:rPr lang="es-ES_tradnl" dirty="0" err="1" smtClean="0">
                <a:solidFill>
                  <a:schemeClr val="accent6">
                    <a:lumMod val="50000"/>
                  </a:schemeClr>
                </a:solidFill>
              </a:rPr>
              <a:t>Mexico</a:t>
            </a:r>
            <a:r>
              <a:rPr lang="es-ES_tradnl" dirty="0" smtClean="0">
                <a:solidFill>
                  <a:schemeClr val="accent6">
                    <a:lumMod val="50000"/>
                  </a:schemeClr>
                </a:solidFill>
              </a:rPr>
              <a:t>. </a:t>
            </a:r>
            <a:r>
              <a:rPr lang="es-MX" dirty="0">
                <a:solidFill>
                  <a:schemeClr val="accent6">
                    <a:lumMod val="50000"/>
                  </a:schemeClr>
                </a:solidFill>
                <a:hlinkClick r:id="rId2"/>
              </a:rPr>
              <a:t>https://</a:t>
            </a:r>
            <a:r>
              <a:rPr lang="es-MX" dirty="0" smtClean="0">
                <a:solidFill>
                  <a:schemeClr val="accent6">
                    <a:lumMod val="50000"/>
                  </a:schemeClr>
                </a:solidFill>
                <a:hlinkClick r:id="rId2"/>
              </a:rPr>
              <a:t>docplayer.es/77447991-Muestreo-de-semillas-esquema-i-s-t-a-ing-jose-manuel-chavez-bravo-subdirector-de-control-de-calidad-snics.html</a:t>
            </a:r>
            <a:endParaRPr lang="es-MX" dirty="0" smtClean="0">
              <a:solidFill>
                <a:schemeClr val="accent6">
                  <a:lumMod val="50000"/>
                </a:schemeClr>
              </a:solidFill>
            </a:endParaRPr>
          </a:p>
          <a:p>
            <a:pPr marL="514350" indent="-514350">
              <a:buFont typeface="+mj-lt"/>
              <a:buAutoNum type="arabicPeriod"/>
            </a:pPr>
            <a:r>
              <a:rPr lang="es-MX" dirty="0">
                <a:solidFill>
                  <a:schemeClr val="accent6">
                    <a:lumMod val="50000"/>
                  </a:schemeClr>
                </a:solidFill>
              </a:rPr>
              <a:t>FAO. </a:t>
            </a:r>
            <a:r>
              <a:rPr lang="es-MX" dirty="0" smtClean="0">
                <a:solidFill>
                  <a:schemeClr val="accent6">
                    <a:lumMod val="50000"/>
                  </a:schemeClr>
                </a:solidFill>
              </a:rPr>
              <a:t>1993. MANUAL DE MANEJO POSCOSECHA DE GRANOS A NIVEL RURAL. CIRO </a:t>
            </a:r>
            <a:r>
              <a:rPr lang="es-MX" dirty="0">
                <a:solidFill>
                  <a:schemeClr val="accent6">
                    <a:lumMod val="50000"/>
                  </a:schemeClr>
                </a:solidFill>
              </a:rPr>
              <a:t>ARIAS (ED</a:t>
            </a:r>
            <a:r>
              <a:rPr lang="es-MX" dirty="0" smtClean="0">
                <a:solidFill>
                  <a:schemeClr val="accent6">
                    <a:lumMod val="50000"/>
                  </a:schemeClr>
                </a:solidFill>
              </a:rPr>
              <a:t>). OFICINA </a:t>
            </a:r>
            <a:r>
              <a:rPr lang="es-MX" dirty="0">
                <a:solidFill>
                  <a:schemeClr val="accent6">
                    <a:lumMod val="50000"/>
                  </a:schemeClr>
                </a:solidFill>
              </a:rPr>
              <a:t>REGIONAL DE LA FAO PARA AMERICA LATINA Y EL CARIBE. </a:t>
            </a:r>
            <a:r>
              <a:rPr lang="es-MX" dirty="0" smtClean="0">
                <a:solidFill>
                  <a:schemeClr val="accent6">
                    <a:lumMod val="50000"/>
                  </a:schemeClr>
                </a:solidFill>
              </a:rPr>
              <a:t>SANTIAGO, CHILE </a:t>
            </a:r>
            <a:endParaRPr lang="es-MX" dirty="0" smtClean="0">
              <a:solidFill>
                <a:schemeClr val="accent6">
                  <a:lumMod val="50000"/>
                </a:schemeClr>
              </a:solidFill>
            </a:endParaRPr>
          </a:p>
          <a:p>
            <a:pPr marL="514350" indent="-514350">
              <a:buFont typeface="+mj-lt"/>
              <a:buAutoNum type="arabicPeriod"/>
            </a:pPr>
            <a:r>
              <a:rPr lang="es-MX" dirty="0">
                <a:solidFill>
                  <a:schemeClr val="accent6">
                    <a:lumMod val="50000"/>
                  </a:schemeClr>
                </a:solidFill>
              </a:rPr>
              <a:t>INTERNATIONAL SEED TESTING ASSOCIATION (ISTA). 2015. Norma de Acreditación ISTA para Análisis y Muestreo de </a:t>
            </a:r>
            <a:r>
              <a:rPr lang="es-MX" dirty="0" smtClean="0">
                <a:solidFill>
                  <a:schemeClr val="accent6">
                    <a:lumMod val="50000"/>
                  </a:schemeClr>
                </a:solidFill>
              </a:rPr>
              <a:t>Semillas.  https</a:t>
            </a:r>
            <a:r>
              <a:rPr lang="es-MX" dirty="0">
                <a:solidFill>
                  <a:schemeClr val="accent6">
                    <a:lumMod val="50000"/>
                  </a:schemeClr>
                </a:solidFill>
              </a:rPr>
              <a:t>://www.seedtest.org/upload/cms/user/NormadeAcreditacinISTAparaAnlisisyMuestreodeSemillas-V6.0.pdf</a:t>
            </a:r>
          </a:p>
          <a:p>
            <a:pPr marL="514350" indent="-514350">
              <a:buFont typeface="+mj-lt"/>
              <a:buAutoNum type="arabicPeriod"/>
            </a:pPr>
            <a:r>
              <a:rPr lang="es-MX" dirty="0" smtClean="0">
                <a:solidFill>
                  <a:schemeClr val="accent6">
                    <a:lumMod val="50000"/>
                  </a:schemeClr>
                </a:solidFill>
              </a:rPr>
              <a:t>BESNIER </a:t>
            </a:r>
            <a:r>
              <a:rPr lang="es-MX" dirty="0">
                <a:solidFill>
                  <a:schemeClr val="accent6">
                    <a:lumMod val="50000"/>
                  </a:schemeClr>
                </a:solidFill>
              </a:rPr>
              <a:t>Romero, 1990. Semillas, biología y tecnología, Ediciones </a:t>
            </a:r>
            <a:r>
              <a:rPr lang="es-MX" dirty="0" err="1" smtClean="0">
                <a:solidFill>
                  <a:schemeClr val="accent6">
                    <a:lumMod val="50000"/>
                  </a:schemeClr>
                </a:solidFill>
              </a:rPr>
              <a:t>Mundi</a:t>
            </a:r>
            <a:r>
              <a:rPr lang="es-MX" dirty="0" smtClean="0">
                <a:solidFill>
                  <a:schemeClr val="accent6">
                    <a:lumMod val="50000"/>
                  </a:schemeClr>
                </a:solidFill>
              </a:rPr>
              <a:t>-Prensa. España.</a:t>
            </a:r>
          </a:p>
          <a:p>
            <a:pPr marL="514350" indent="-514350">
              <a:buFont typeface="+mj-lt"/>
              <a:buAutoNum type="arabicPeriod"/>
            </a:pPr>
            <a:r>
              <a:rPr lang="en-US" dirty="0" smtClean="0">
                <a:solidFill>
                  <a:schemeClr val="accent6">
                    <a:lumMod val="50000"/>
                  </a:schemeClr>
                </a:solidFill>
              </a:rPr>
              <a:t>International </a:t>
            </a:r>
            <a:r>
              <a:rPr lang="en-US" dirty="0">
                <a:solidFill>
                  <a:schemeClr val="accent6">
                    <a:lumMod val="50000"/>
                  </a:schemeClr>
                </a:solidFill>
              </a:rPr>
              <a:t>Rules for Seed </a:t>
            </a:r>
            <a:r>
              <a:rPr lang="en-US" dirty="0" smtClean="0">
                <a:solidFill>
                  <a:schemeClr val="accent6">
                    <a:lumMod val="50000"/>
                  </a:schemeClr>
                </a:solidFill>
              </a:rPr>
              <a:t>Testing. </a:t>
            </a:r>
            <a:r>
              <a:rPr lang="en-US" dirty="0">
                <a:solidFill>
                  <a:schemeClr val="accent6">
                    <a:lumMod val="50000"/>
                  </a:schemeClr>
                </a:solidFill>
              </a:rPr>
              <a:t>Edition of the ISTA Rules</a:t>
            </a:r>
          </a:p>
          <a:p>
            <a:pPr marL="514350" indent="-514350">
              <a:buFont typeface="+mj-lt"/>
              <a:buAutoNum type="arabicPeriod"/>
            </a:pPr>
            <a:r>
              <a:rPr lang="en-US" dirty="0" smtClean="0">
                <a:solidFill>
                  <a:schemeClr val="accent6">
                    <a:lumMod val="50000"/>
                  </a:schemeClr>
                </a:solidFill>
              </a:rPr>
              <a:t>2019 </a:t>
            </a:r>
            <a:r>
              <a:rPr lang="en-US" dirty="0" smtClean="0">
                <a:solidFill>
                  <a:schemeClr val="accent6">
                    <a:lumMod val="50000"/>
                  </a:schemeClr>
                </a:solidFill>
                <a:hlinkClick r:id="rId3"/>
              </a:rPr>
              <a:t>https</a:t>
            </a:r>
            <a:r>
              <a:rPr lang="en-US" dirty="0">
                <a:solidFill>
                  <a:schemeClr val="accent6">
                    <a:lumMod val="50000"/>
                  </a:schemeClr>
                </a:solidFill>
                <a:hlinkClick r:id="rId3"/>
              </a:rPr>
              <a:t>://</a:t>
            </a:r>
            <a:r>
              <a:rPr lang="en-US" dirty="0" smtClean="0">
                <a:solidFill>
                  <a:schemeClr val="accent6">
                    <a:lumMod val="50000"/>
                  </a:schemeClr>
                </a:solidFill>
                <a:hlinkClick r:id="rId3"/>
              </a:rPr>
              <a:t>doi.org/10.15258/istarules.2019.07</a:t>
            </a:r>
            <a:endParaRPr lang="en-US" dirty="0" smtClean="0">
              <a:solidFill>
                <a:schemeClr val="accent6">
                  <a:lumMod val="50000"/>
                </a:schemeClr>
              </a:solidFill>
            </a:endParaRPr>
          </a:p>
          <a:p>
            <a:pPr marL="0" indent="0">
              <a:buNone/>
            </a:pPr>
            <a:endParaRPr lang="es-MX" dirty="0" smtClean="0">
              <a:solidFill>
                <a:schemeClr val="accent6">
                  <a:lumMod val="50000"/>
                </a:schemeClr>
              </a:solidFill>
            </a:endParaRPr>
          </a:p>
          <a:p>
            <a:pPr marL="514350" indent="-514350">
              <a:buFont typeface="+mj-lt"/>
              <a:buAutoNum type="arabicPeriod"/>
            </a:pPr>
            <a:endParaRPr lang="es-MX" dirty="0" smtClean="0">
              <a:solidFill>
                <a:schemeClr val="accent6">
                  <a:lumMod val="50000"/>
                </a:schemeClr>
              </a:solidFill>
            </a:endParaRPr>
          </a:p>
          <a:p>
            <a:pPr marL="0" indent="0">
              <a:buNone/>
            </a:pPr>
            <a:endParaRPr lang="es-MX" dirty="0">
              <a:solidFill>
                <a:schemeClr val="accent6">
                  <a:lumMod val="50000"/>
                </a:schemeClr>
              </a:solidFill>
            </a:endParaRPr>
          </a:p>
        </p:txBody>
      </p:sp>
    </p:spTree>
    <p:extLst>
      <p:ext uri="{BB962C8B-B14F-4D97-AF65-F5344CB8AC3E}">
        <p14:creationId xmlns:p14="http://schemas.microsoft.com/office/powerpoint/2010/main" val="989191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a:solidFill>
                  <a:schemeClr val="accent6">
                    <a:lumMod val="50000"/>
                  </a:schemeClr>
                </a:solidFill>
                <a:effectLst>
                  <a:outerShdw blurRad="38100" dist="38100" dir="2700000" algn="tl">
                    <a:srgbClr val="000000">
                      <a:alpha val="43137"/>
                    </a:srgbClr>
                  </a:outerShdw>
                </a:effectLst>
              </a:rPr>
              <a:t>Notas aclaratorias:</a:t>
            </a:r>
          </a:p>
        </p:txBody>
      </p:sp>
      <p:sp>
        <p:nvSpPr>
          <p:cNvPr id="3" name="2 Marcador de contenido"/>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lstStyle/>
          <a:p>
            <a:pPr lvl="0">
              <a:lnSpc>
                <a:spcPct val="90000"/>
              </a:lnSpc>
              <a:spcBef>
                <a:spcPts val="1000"/>
              </a:spcBef>
              <a:buFont typeface="Wingdings" panose="05000000000000000000" pitchFamily="2" charset="2"/>
              <a:buChar char="v"/>
            </a:pPr>
            <a:r>
              <a:rPr lang="es-MX" sz="2800" dirty="0">
                <a:solidFill>
                  <a:schemeClr val="accent6">
                    <a:lumMod val="50000"/>
                  </a:schemeClr>
                </a:solidFill>
              </a:rPr>
              <a:t>Aunque se maneja mucho texto lo cual es necesario para aclarar en el momento de la exposición (dado que se refiere a la clasificación, conceptos, etc.) y se complementa con imágenes.</a:t>
            </a:r>
          </a:p>
          <a:p>
            <a:pPr lvl="0">
              <a:lnSpc>
                <a:spcPct val="90000"/>
              </a:lnSpc>
              <a:spcBef>
                <a:spcPts val="1000"/>
              </a:spcBef>
              <a:buFont typeface="Wingdings" panose="05000000000000000000" pitchFamily="2" charset="2"/>
              <a:buChar char="v"/>
            </a:pPr>
            <a:r>
              <a:rPr lang="es-MX" sz="2800" dirty="0">
                <a:solidFill>
                  <a:schemeClr val="accent6">
                    <a:lumMod val="50000"/>
                  </a:schemeClr>
                </a:solidFill>
              </a:rPr>
              <a:t>La mayoría de imágenes e información son de dominio público, en algunos casos se dan los créditos</a:t>
            </a:r>
          </a:p>
          <a:p>
            <a:pPr lvl="0">
              <a:lnSpc>
                <a:spcPct val="90000"/>
              </a:lnSpc>
              <a:spcBef>
                <a:spcPts val="1000"/>
              </a:spcBef>
              <a:buFont typeface="Wingdings" panose="05000000000000000000" pitchFamily="2" charset="2"/>
              <a:buChar char="v"/>
            </a:pPr>
            <a:r>
              <a:rPr lang="es-MX" sz="2800" dirty="0">
                <a:solidFill>
                  <a:schemeClr val="accent6">
                    <a:lumMod val="50000"/>
                  </a:schemeClr>
                </a:solidFill>
              </a:rPr>
              <a:t>Este material es exclusivo para el uso en docencia, sin ningún otro propósito</a:t>
            </a:r>
            <a:r>
              <a:rPr lang="es-MX" sz="2800" dirty="0" smtClean="0">
                <a:solidFill>
                  <a:schemeClr val="accent6">
                    <a:lumMod val="50000"/>
                  </a:schemeClr>
                </a:solidFill>
              </a:rPr>
              <a:t>.</a:t>
            </a:r>
          </a:p>
          <a:p>
            <a:pPr>
              <a:lnSpc>
                <a:spcPct val="90000"/>
              </a:lnSpc>
              <a:spcBef>
                <a:spcPts val="1000"/>
              </a:spcBef>
              <a:buFont typeface="Wingdings" panose="05000000000000000000" pitchFamily="2" charset="2"/>
              <a:buChar char="v"/>
            </a:pPr>
            <a:r>
              <a:rPr lang="es-ES" sz="2800" dirty="0">
                <a:solidFill>
                  <a:schemeClr val="accent6">
                    <a:lumMod val="50000"/>
                  </a:schemeClr>
                </a:solidFill>
              </a:rPr>
              <a:t>Se pretende en una segunda versión adecuar e ilustrar con mas ejemplos este material </a:t>
            </a:r>
          </a:p>
          <a:p>
            <a:pPr lvl="0">
              <a:lnSpc>
                <a:spcPct val="90000"/>
              </a:lnSpc>
              <a:spcBef>
                <a:spcPts val="1000"/>
              </a:spcBef>
              <a:buFont typeface="Wingdings" panose="05000000000000000000" pitchFamily="2" charset="2"/>
              <a:buChar char="v"/>
            </a:pPr>
            <a:endParaRPr lang="es-MX" sz="2800" dirty="0">
              <a:solidFill>
                <a:schemeClr val="accent6">
                  <a:lumMod val="50000"/>
                </a:schemeClr>
              </a:solidFill>
            </a:endParaRPr>
          </a:p>
          <a:p>
            <a:pPr>
              <a:buFont typeface="Wingdings" panose="05000000000000000000" pitchFamily="2" charset="2"/>
              <a:buChar char="v"/>
            </a:pPr>
            <a:endParaRPr lang="es-MX" dirty="0">
              <a:solidFill>
                <a:schemeClr val="bg2">
                  <a:lumMod val="25000"/>
                </a:schemeClr>
              </a:solidFill>
            </a:endParaRPr>
          </a:p>
        </p:txBody>
      </p:sp>
    </p:spTree>
    <p:extLst>
      <p:ext uri="{BB962C8B-B14F-4D97-AF65-F5344CB8AC3E}">
        <p14:creationId xmlns:p14="http://schemas.microsoft.com/office/powerpoint/2010/main" val="12436395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sz="3600" b="1" dirty="0" smtClean="0">
                <a:solidFill>
                  <a:schemeClr val="accent6">
                    <a:lumMod val="50000"/>
                  </a:schemeClr>
                </a:solidFill>
                <a:effectLst>
                  <a:outerShdw blurRad="38100" dist="38100" dir="2700000" algn="tl">
                    <a:srgbClr val="000000">
                      <a:alpha val="43137"/>
                    </a:srgbClr>
                  </a:outerShdw>
                </a:effectLst>
              </a:rPr>
              <a:t>PROPÓSITO DE LA UNIDAD DE COMPETENCIA</a:t>
            </a:r>
            <a:endParaRPr lang="es-MX" sz="3600"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457200" y="2132856"/>
            <a:ext cx="8229600" cy="2592288"/>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just">
              <a:buNone/>
            </a:pPr>
            <a:r>
              <a:rPr lang="es-MX" dirty="0" smtClean="0">
                <a:solidFill>
                  <a:schemeClr val="accent6">
                    <a:lumMod val="50000"/>
                  </a:schemeClr>
                </a:solidFill>
              </a:rPr>
              <a:t>Reconocer </a:t>
            </a:r>
            <a:r>
              <a:rPr lang="es-MX" dirty="0">
                <a:solidFill>
                  <a:schemeClr val="accent6">
                    <a:lumMod val="50000"/>
                  </a:schemeClr>
                </a:solidFill>
              </a:rPr>
              <a:t>la importancia del control de calidad en el proceso de </a:t>
            </a:r>
            <a:r>
              <a:rPr lang="es-MX" dirty="0" smtClean="0">
                <a:solidFill>
                  <a:schemeClr val="accent6">
                    <a:lumMod val="50000"/>
                  </a:schemeClr>
                </a:solidFill>
              </a:rPr>
              <a:t>producción de </a:t>
            </a:r>
            <a:r>
              <a:rPr lang="es-MX" dirty="0">
                <a:solidFill>
                  <a:schemeClr val="accent6">
                    <a:lumMod val="50000"/>
                  </a:schemeClr>
                </a:solidFill>
              </a:rPr>
              <a:t>semillas, con las medidas que aseguren el adecuado manejo de las unidades </a:t>
            </a:r>
            <a:r>
              <a:rPr lang="es-MX" dirty="0" smtClean="0">
                <a:solidFill>
                  <a:schemeClr val="accent6">
                    <a:lumMod val="50000"/>
                  </a:schemeClr>
                </a:solidFill>
              </a:rPr>
              <a:t>de producción</a:t>
            </a:r>
            <a:r>
              <a:rPr lang="es-MX" dirty="0">
                <a:solidFill>
                  <a:schemeClr val="accent6">
                    <a:lumMod val="50000"/>
                  </a:schemeClr>
                </a:solidFill>
              </a:rPr>
              <a:t>.</a:t>
            </a:r>
            <a:endParaRPr lang="es-MX" dirty="0">
              <a:solidFill>
                <a:schemeClr val="accent6">
                  <a:lumMod val="50000"/>
                </a:schemeClr>
              </a:solidFill>
            </a:endParaRPr>
          </a:p>
        </p:txBody>
      </p:sp>
    </p:spTree>
    <p:extLst>
      <p:ext uri="{BB962C8B-B14F-4D97-AF65-F5344CB8AC3E}">
        <p14:creationId xmlns:p14="http://schemas.microsoft.com/office/powerpoint/2010/main" val="2844284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6">
                    <a:lumMod val="50000"/>
                  </a:schemeClr>
                </a:solidFill>
              </a:rPr>
              <a:t>CONTENIDO DE LA PRESENTACIÓN</a:t>
            </a:r>
            <a:endParaRPr lang="es-MX" sz="3600" b="1" dirty="0">
              <a:solidFill>
                <a:schemeClr val="accent6">
                  <a:lumMod val="50000"/>
                </a:schemeClr>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3381724700"/>
              </p:ext>
            </p:extLst>
          </p:nvPr>
        </p:nvGraphicFramePr>
        <p:xfrm>
          <a:off x="899592" y="1196752"/>
          <a:ext cx="7560840" cy="5181600"/>
        </p:xfrm>
        <a:graphic>
          <a:graphicData uri="http://schemas.openxmlformats.org/drawingml/2006/table">
            <a:tbl>
              <a:tblPr firstRow="1" firstCol="1" bandRow="1">
                <a:tableStyleId>{93296810-A885-4BE3-A3E7-6D5BEEA58F35}</a:tableStyleId>
              </a:tblPr>
              <a:tblGrid>
                <a:gridCol w="5112568"/>
                <a:gridCol w="2448272"/>
              </a:tblGrid>
              <a:tr h="271089">
                <a:tc>
                  <a:txBody>
                    <a:bodyPr/>
                    <a:lstStyle/>
                    <a:p>
                      <a:pPr algn="ctr">
                        <a:spcAft>
                          <a:spcPts val="0"/>
                        </a:spcAft>
                      </a:pPr>
                      <a:r>
                        <a:rPr lang="es-MX" sz="2000" dirty="0">
                          <a:effectLst/>
                        </a:rPr>
                        <a:t>TEMA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a:effectLst/>
                        </a:rPr>
                        <a:t>DIAPOSITIVA</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INTRODUCCION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7</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42177">
                <a:tc>
                  <a:txBody>
                    <a:bodyPr/>
                    <a:lstStyle/>
                    <a:p>
                      <a:pPr>
                        <a:spcAft>
                          <a:spcPts val="0"/>
                        </a:spcAft>
                      </a:pPr>
                      <a:r>
                        <a:rPr lang="es-MX" sz="2000">
                          <a:effectLst/>
                        </a:rPr>
                        <a:t>PROCESO DE BENEFICIO Y CALIDAD DE SEMILLA</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9</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OBJETIVO DEL MUSTREO DE SEMILLAS</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10</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REPRESENTATIVIDAD DE LA MUESTRA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12</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PROCESO DE MUESTREO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13</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EQUIPO DE MUSTREO</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17</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IDENTIFICACION Y VERIFICACION DEL LOTE</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19</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FRECUENCIA DE MUESTREO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21</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ALMACENAMIENTO DE LAS MUESTRAS</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24</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MUESTRA DE TRABAJO</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26</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42177">
                <a:tc>
                  <a:txBody>
                    <a:bodyPr/>
                    <a:lstStyle/>
                    <a:p>
                      <a:pPr>
                        <a:spcAft>
                          <a:spcPts val="0"/>
                        </a:spcAft>
                      </a:pPr>
                      <a:r>
                        <a:rPr lang="es-MX" sz="2000">
                          <a:effectLst/>
                        </a:rPr>
                        <a:t>CONDICIONES GENERALES PARA EL MUESTREO DE UN LOTE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30</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ALGUNAS DEFINICIONES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31</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PREGUNTAS DE REPASO </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33</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71089">
                <a:tc>
                  <a:txBody>
                    <a:bodyPr/>
                    <a:lstStyle/>
                    <a:p>
                      <a:pPr>
                        <a:spcAft>
                          <a:spcPts val="0"/>
                        </a:spcAft>
                      </a:pPr>
                      <a:r>
                        <a:rPr lang="es-MX" sz="2000">
                          <a:effectLst/>
                        </a:rPr>
                        <a:t>BIBLIOGRAFIA</a:t>
                      </a:r>
                      <a:endParaRPr lang="es-MX"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000" b="1" dirty="0">
                          <a:solidFill>
                            <a:schemeClr val="accent6">
                              <a:lumMod val="50000"/>
                            </a:schemeClr>
                          </a:solidFill>
                          <a:effectLst/>
                        </a:rPr>
                        <a:t>34</a:t>
                      </a:r>
                      <a:endParaRPr lang="es-MX" sz="2000" b="1" dirty="0">
                        <a:solidFill>
                          <a:schemeClr val="accent6">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0383650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0903"/>
            <a:ext cx="8229600" cy="1143000"/>
          </a:xfrm>
        </p:spPr>
        <p:txBody>
          <a:bodyPr>
            <a:normAutofit/>
          </a:bodyPr>
          <a:lstStyle/>
          <a:p>
            <a:r>
              <a:rPr lang="es-ES_tradnl" sz="3600" b="1" dirty="0" smtClean="0">
                <a:solidFill>
                  <a:schemeClr val="accent6">
                    <a:lumMod val="50000"/>
                  </a:schemeClr>
                </a:solidFill>
              </a:rPr>
              <a:t>INTRODUCCION</a:t>
            </a:r>
            <a:endParaRPr lang="es-MX" sz="3600" b="1" dirty="0">
              <a:solidFill>
                <a:schemeClr val="accent6">
                  <a:lumMod val="50000"/>
                </a:schemeClr>
              </a:solidFill>
            </a:endParaRPr>
          </a:p>
        </p:txBody>
      </p:sp>
      <p:sp>
        <p:nvSpPr>
          <p:cNvPr id="4" name="3 CuadroTexto"/>
          <p:cNvSpPr txBox="1"/>
          <p:nvPr/>
        </p:nvSpPr>
        <p:spPr>
          <a:xfrm>
            <a:off x="251520" y="1203903"/>
            <a:ext cx="8280920" cy="369331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endParaRPr lang="es-ES_tradnl" dirty="0" smtClean="0">
              <a:solidFill>
                <a:schemeClr val="accent6">
                  <a:lumMod val="50000"/>
                </a:schemeClr>
              </a:solidFill>
            </a:endParaRPr>
          </a:p>
          <a:p>
            <a:pPr marL="285750" indent="-285750" algn="just">
              <a:buFont typeface="Wingdings" panose="05000000000000000000" pitchFamily="2" charset="2"/>
              <a:buChar char="v"/>
            </a:pPr>
            <a:r>
              <a:rPr lang="es-ES_tradnl" dirty="0" smtClean="0">
                <a:solidFill>
                  <a:schemeClr val="accent6">
                    <a:lumMod val="50000"/>
                  </a:schemeClr>
                </a:solidFill>
              </a:rPr>
              <a:t>UNA </a:t>
            </a:r>
            <a:r>
              <a:rPr lang="es-ES_tradnl" dirty="0" smtClean="0">
                <a:solidFill>
                  <a:schemeClr val="accent6">
                    <a:lumMod val="50000"/>
                  </a:schemeClr>
                </a:solidFill>
              </a:rPr>
              <a:t>DE LAS ETAPAS DE IMPORTANCIA EN LA EVALUACIÓN DE LA CALIDAD DE LAS SEMILLAS PARA SIEMBRA LO CONSTITUYE </a:t>
            </a:r>
            <a:r>
              <a:rPr lang="es-ES_tradnl" b="1" dirty="0" smtClean="0">
                <a:solidFill>
                  <a:schemeClr val="accent6">
                    <a:lumMod val="50000"/>
                  </a:schemeClr>
                </a:solidFill>
                <a:effectLst>
                  <a:outerShdw blurRad="38100" dist="38100" dir="2700000" algn="tl">
                    <a:srgbClr val="000000">
                      <a:alpha val="43137"/>
                    </a:srgbClr>
                  </a:outerShdw>
                </a:effectLst>
              </a:rPr>
              <a:t>EL MUESTREO </a:t>
            </a:r>
            <a:r>
              <a:rPr lang="es-ES_tradnl" dirty="0" smtClean="0">
                <a:solidFill>
                  <a:schemeClr val="accent6">
                    <a:lumMod val="50000"/>
                  </a:schemeClr>
                </a:solidFill>
              </a:rPr>
              <a:t>QUE IMPLICA EL MONITOREO Y LA DETERMINACION CONFIABLE DE LAS DIFERENTES CRITERIOS DE CALIDAD QUE PUEDAN LLEVARLAS AL FINAL DEL PROCESO DE CERTIFICACION DE SEMILLAS</a:t>
            </a:r>
          </a:p>
          <a:p>
            <a:pPr marL="285750" indent="-285750" algn="just">
              <a:buFont typeface="Wingdings" panose="05000000000000000000" pitchFamily="2" charset="2"/>
              <a:buChar char="v"/>
            </a:pPr>
            <a:r>
              <a:rPr lang="es-ES_tradnl" dirty="0" smtClean="0">
                <a:solidFill>
                  <a:schemeClr val="accent6">
                    <a:lumMod val="50000"/>
                  </a:schemeClr>
                </a:solidFill>
              </a:rPr>
              <a:t>LA </a:t>
            </a:r>
            <a:r>
              <a:rPr lang="es-ES_tradnl" b="1" dirty="0" smtClean="0">
                <a:solidFill>
                  <a:schemeClr val="accent6">
                    <a:lumMod val="50000"/>
                  </a:schemeClr>
                </a:solidFill>
                <a:effectLst>
                  <a:outerShdw blurRad="38100" dist="38100" dir="2700000" algn="tl">
                    <a:srgbClr val="000000">
                      <a:alpha val="43137"/>
                    </a:srgbClr>
                  </a:outerShdw>
                </a:effectLst>
              </a:rPr>
              <a:t>NORMATIVIDAD Y LA ESTANDARIZACION</a:t>
            </a:r>
            <a:r>
              <a:rPr lang="es-ES_tradnl" dirty="0" smtClean="0">
                <a:solidFill>
                  <a:schemeClr val="accent6">
                    <a:lumMod val="50000"/>
                  </a:schemeClr>
                </a:solidFill>
              </a:rPr>
              <a:t> DE LAS TECNICAS USADAS DE MUESTREO ESTAN BASADAS EN LOS LINEAMIENTOS DE LA </a:t>
            </a:r>
            <a:r>
              <a:rPr lang="es-MX" b="1" dirty="0" smtClean="0">
                <a:solidFill>
                  <a:schemeClr val="accent6">
                    <a:lumMod val="50000"/>
                  </a:schemeClr>
                </a:solidFill>
              </a:rPr>
              <a:t>ASOCIACIÓN INTERNACIONAL PARA EL ANÁLISIS DE SEMILLAS (ISTA, POR SUS SIGLAS EN INGLÉS), </a:t>
            </a:r>
            <a:r>
              <a:rPr lang="es-MX" dirty="0" smtClean="0">
                <a:solidFill>
                  <a:schemeClr val="accent6">
                    <a:lumMod val="50000"/>
                  </a:schemeClr>
                </a:solidFill>
              </a:rPr>
              <a:t>PARA </a:t>
            </a:r>
            <a:r>
              <a:rPr lang="es-MX" b="1" dirty="0" smtClean="0">
                <a:solidFill>
                  <a:schemeClr val="accent6">
                    <a:lumMod val="50000"/>
                  </a:schemeClr>
                </a:solidFill>
              </a:rPr>
              <a:t>MEXICO</a:t>
            </a:r>
            <a:r>
              <a:rPr lang="es-MX" dirty="0" smtClean="0">
                <a:solidFill>
                  <a:schemeClr val="accent6">
                    <a:lumMod val="50000"/>
                  </a:schemeClr>
                </a:solidFill>
              </a:rPr>
              <a:t> LA NORMATIVIDAD SE HA ARMONIZADO A DICHOS ESTANDARES INTERNACIONALES</a:t>
            </a:r>
            <a:r>
              <a:rPr lang="es-MX" b="1" dirty="0">
                <a:solidFill>
                  <a:schemeClr val="accent6">
                    <a:lumMod val="50000"/>
                  </a:schemeClr>
                </a:solidFill>
              </a:rPr>
              <a:t> </a:t>
            </a:r>
            <a:r>
              <a:rPr lang="es-MX" dirty="0" smtClean="0">
                <a:solidFill>
                  <a:schemeClr val="accent6">
                    <a:lumMod val="50000"/>
                  </a:schemeClr>
                </a:solidFill>
              </a:rPr>
              <a:t>Y OPERATIVAMENTE LO REGULA EL </a:t>
            </a:r>
            <a:r>
              <a:rPr lang="es-MX" b="1" dirty="0">
                <a:solidFill>
                  <a:schemeClr val="accent6">
                    <a:lumMod val="50000"/>
                  </a:schemeClr>
                </a:solidFill>
              </a:rPr>
              <a:t>SERVICIO NACIONAL DE INSPECION Y CERTIFICACION DE SEMILLAS </a:t>
            </a:r>
            <a:r>
              <a:rPr lang="es-MX" dirty="0" smtClean="0">
                <a:solidFill>
                  <a:schemeClr val="accent6">
                    <a:lumMod val="50000"/>
                  </a:schemeClr>
                </a:solidFill>
              </a:rPr>
              <a:t>(SNICS</a:t>
            </a:r>
            <a:r>
              <a:rPr lang="es-MX" dirty="0" smtClean="0">
                <a:solidFill>
                  <a:schemeClr val="accent6">
                    <a:lumMod val="50000"/>
                  </a:schemeClr>
                </a:solidFill>
              </a:rPr>
              <a:t>).</a:t>
            </a:r>
          </a:p>
          <a:p>
            <a:pPr marL="285750" indent="-285750" algn="just">
              <a:buFont typeface="Wingdings" panose="05000000000000000000" pitchFamily="2" charset="2"/>
              <a:buChar char="v"/>
            </a:pPr>
            <a:endParaRPr lang="es-MX" dirty="0" smtClean="0">
              <a:solidFill>
                <a:schemeClr val="accent6">
                  <a:lumMod val="50000"/>
                </a:schemeClr>
              </a:solidFill>
            </a:endParaRPr>
          </a:p>
        </p:txBody>
      </p:sp>
    </p:spTree>
    <p:extLst>
      <p:ext uri="{BB962C8B-B14F-4D97-AF65-F5344CB8AC3E}">
        <p14:creationId xmlns:p14="http://schemas.microsoft.com/office/powerpoint/2010/main" val="2712958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464990" y="1772816"/>
            <a:ext cx="8229600" cy="3484984"/>
          </a:xfrm>
        </p:spPr>
        <p:style>
          <a:lnRef idx="1">
            <a:schemeClr val="accent6"/>
          </a:lnRef>
          <a:fillRef idx="2">
            <a:schemeClr val="accent6"/>
          </a:fillRef>
          <a:effectRef idx="1">
            <a:schemeClr val="accent6"/>
          </a:effectRef>
          <a:fontRef idx="minor">
            <a:schemeClr val="dk1"/>
          </a:fontRef>
        </p:style>
        <p:txBody>
          <a:bodyPr>
            <a:normAutofit fontScale="70000" lnSpcReduction="20000"/>
          </a:bodyPr>
          <a:lstStyle/>
          <a:p>
            <a:pPr marL="0" indent="0" algn="just">
              <a:buNone/>
            </a:pPr>
            <a:endParaRPr lang="es-MX" dirty="0" smtClean="0">
              <a:solidFill>
                <a:schemeClr val="accent6">
                  <a:lumMod val="50000"/>
                </a:schemeClr>
              </a:solidFill>
            </a:endParaRPr>
          </a:p>
          <a:p>
            <a:pPr algn="just">
              <a:buFont typeface="Wingdings" panose="05000000000000000000" pitchFamily="2" charset="2"/>
              <a:buChar char="v"/>
            </a:pPr>
            <a:r>
              <a:rPr lang="es-MX" dirty="0" smtClean="0">
                <a:solidFill>
                  <a:schemeClr val="accent6">
                    <a:lumMod val="50000"/>
                  </a:schemeClr>
                </a:solidFill>
              </a:rPr>
              <a:t>PARA </a:t>
            </a:r>
            <a:r>
              <a:rPr lang="es-MX" dirty="0">
                <a:solidFill>
                  <a:schemeClr val="accent6">
                    <a:lumMod val="50000"/>
                  </a:schemeClr>
                </a:solidFill>
              </a:rPr>
              <a:t>LA REALIZACION Y LA TOMA DE MUESTRAS SE REQUIERE DEL CONOCIMIENTO Y LAS HABILIDADES NECESARIAS DE PERSONAL QUE SE DEDIQUE A ESTA ACTIVIDAD CON EL FIN DE FORTALECER CONOCIMIENTOS Y UNIFICAR CRITERIOS SOBRE NORMATIVAS NACIONALES E INTERNACIONALES, ADEMÁS DE APLICAR PROCEDIMIENTOS METODOLÓGICOS PARA REALIZAR LA TOMA DE MUESTRAS DE SEMILLAS.</a:t>
            </a:r>
          </a:p>
          <a:p>
            <a:pPr algn="just">
              <a:buFont typeface="Wingdings" panose="05000000000000000000" pitchFamily="2" charset="2"/>
              <a:buChar char="v"/>
            </a:pPr>
            <a:r>
              <a:rPr lang="es-MX" dirty="0">
                <a:solidFill>
                  <a:schemeClr val="accent6">
                    <a:lumMod val="50000"/>
                  </a:schemeClr>
                </a:solidFill>
              </a:rPr>
              <a:t> EN EL PROCESO DE BENEFICIO Y MONITOREO DE LA CALIDAD ES IMPORTANTE ESTABLECER PUNTOS DE MUESTREO Y CONTROL DE LA CALIDAD.</a:t>
            </a:r>
          </a:p>
          <a:p>
            <a:endParaRPr lang="es-MX" dirty="0"/>
          </a:p>
        </p:txBody>
      </p:sp>
    </p:spTree>
    <p:extLst>
      <p:ext uri="{BB962C8B-B14F-4D97-AF65-F5344CB8AC3E}">
        <p14:creationId xmlns:p14="http://schemas.microsoft.com/office/powerpoint/2010/main" val="150558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2800" b="1" dirty="0" smtClean="0">
                <a:solidFill>
                  <a:schemeClr val="accent6">
                    <a:lumMod val="50000"/>
                  </a:schemeClr>
                </a:solidFill>
                <a:effectLst>
                  <a:outerShdw blurRad="38100" dist="38100" dir="2700000" algn="tl">
                    <a:srgbClr val="000000">
                      <a:alpha val="43137"/>
                    </a:srgbClr>
                  </a:outerShdw>
                </a:effectLst>
              </a:rPr>
              <a:t>PROCESO DEL BENEFICIO Y CALIDAD DE SEMILLA</a:t>
            </a:r>
            <a:endParaRPr lang="es-MX" sz="2800" b="1" dirty="0">
              <a:solidFill>
                <a:schemeClr val="accent6">
                  <a:lumMod val="50000"/>
                </a:schemeClr>
              </a:solidFill>
              <a:effectLst>
                <a:outerShdw blurRad="38100" dist="38100" dir="2700000" algn="tl">
                  <a:srgbClr val="000000">
                    <a:alpha val="43137"/>
                  </a:srgbClr>
                </a:outerShdw>
              </a:effectLst>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1268760"/>
            <a:ext cx="8064896" cy="503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Flecha abajo"/>
          <p:cNvSpPr/>
          <p:nvPr/>
        </p:nvSpPr>
        <p:spPr>
          <a:xfrm>
            <a:off x="2411760" y="3861048"/>
            <a:ext cx="288032" cy="360040"/>
          </a:xfrm>
          <a:prstGeom prst="downArrow">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Flecha abajo"/>
          <p:cNvSpPr/>
          <p:nvPr/>
        </p:nvSpPr>
        <p:spPr>
          <a:xfrm>
            <a:off x="4860032" y="2923690"/>
            <a:ext cx="288032" cy="360040"/>
          </a:xfrm>
          <a:prstGeom prst="downArrow">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abajo"/>
          <p:cNvSpPr/>
          <p:nvPr/>
        </p:nvSpPr>
        <p:spPr>
          <a:xfrm>
            <a:off x="6601114" y="5170966"/>
            <a:ext cx="288032" cy="360040"/>
          </a:xfrm>
          <a:prstGeom prst="downArrow">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Llamada de flecha hacia abajo"/>
          <p:cNvSpPr/>
          <p:nvPr/>
        </p:nvSpPr>
        <p:spPr>
          <a:xfrm>
            <a:off x="1043608" y="2810545"/>
            <a:ext cx="432048" cy="432048"/>
          </a:xfrm>
          <a:prstGeom prst="downArrowCallou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CuadroTexto"/>
          <p:cNvSpPr txBox="1"/>
          <p:nvPr/>
        </p:nvSpPr>
        <p:spPr>
          <a:xfrm>
            <a:off x="1136182" y="2795190"/>
            <a:ext cx="288032" cy="307777"/>
          </a:xfrm>
          <a:prstGeom prst="rect">
            <a:avLst/>
          </a:prstGeom>
          <a:noFill/>
        </p:spPr>
        <p:txBody>
          <a:bodyPr wrap="square" rtlCol="0">
            <a:spAutoFit/>
          </a:bodyPr>
          <a:lstStyle/>
          <a:p>
            <a:r>
              <a:rPr lang="es-ES_tradnl" sz="1400" b="1" dirty="0" smtClean="0">
                <a:solidFill>
                  <a:schemeClr val="accent6">
                    <a:lumMod val="50000"/>
                  </a:schemeClr>
                </a:solidFill>
              </a:rPr>
              <a:t>1</a:t>
            </a:r>
            <a:endParaRPr lang="es-MX" sz="1400" b="1" dirty="0">
              <a:solidFill>
                <a:schemeClr val="accent6">
                  <a:lumMod val="50000"/>
                </a:schemeClr>
              </a:solidFill>
            </a:endParaRPr>
          </a:p>
        </p:txBody>
      </p:sp>
      <p:sp>
        <p:nvSpPr>
          <p:cNvPr id="10" name="9 CuadroTexto"/>
          <p:cNvSpPr txBox="1"/>
          <p:nvPr/>
        </p:nvSpPr>
        <p:spPr>
          <a:xfrm>
            <a:off x="1043608" y="5350986"/>
            <a:ext cx="2160240" cy="646331"/>
          </a:xfrm>
          <a:prstGeom prst="rect">
            <a:avLst/>
          </a:prstGeom>
          <a:noFill/>
        </p:spPr>
        <p:txBody>
          <a:bodyPr wrap="square" rtlCol="0">
            <a:spAutoFit/>
          </a:bodyPr>
          <a:lstStyle/>
          <a:p>
            <a:r>
              <a:rPr lang="es-ES_tradnl" sz="1200" b="1" dirty="0" smtClean="0">
                <a:solidFill>
                  <a:schemeClr val="accent6">
                    <a:lumMod val="50000"/>
                  </a:schemeClr>
                </a:solidFill>
              </a:rPr>
              <a:t>1</a:t>
            </a:r>
            <a:r>
              <a:rPr lang="es-ES_tradnl" sz="1200" dirty="0">
                <a:solidFill>
                  <a:schemeClr val="accent6">
                    <a:lumMod val="50000"/>
                  </a:schemeClr>
                </a:solidFill>
              </a:rPr>
              <a:t> </a:t>
            </a:r>
            <a:r>
              <a:rPr lang="es-ES_tradnl" sz="1200" dirty="0" smtClean="0">
                <a:solidFill>
                  <a:schemeClr val="accent6">
                    <a:lumMod val="50000"/>
                  </a:schemeClr>
                </a:solidFill>
              </a:rPr>
              <a:t>   MUESTRA DE TRABAJO</a:t>
            </a:r>
          </a:p>
          <a:p>
            <a:r>
              <a:rPr lang="es-ES_tradnl" sz="1200" dirty="0" smtClean="0">
                <a:solidFill>
                  <a:schemeClr val="accent6">
                    <a:lumMod val="50000"/>
                  </a:schemeClr>
                </a:solidFill>
              </a:rPr>
              <a:t>      MUESTREOS DE </a:t>
            </a:r>
          </a:p>
          <a:p>
            <a:r>
              <a:rPr lang="es-ES_tradnl" sz="1200" dirty="0">
                <a:solidFill>
                  <a:schemeClr val="accent6">
                    <a:lumMod val="50000"/>
                  </a:schemeClr>
                </a:solidFill>
              </a:rPr>
              <a:t> </a:t>
            </a:r>
            <a:r>
              <a:rPr lang="es-ES_tradnl" sz="1200" dirty="0" smtClean="0">
                <a:solidFill>
                  <a:schemeClr val="accent6">
                    <a:lumMod val="50000"/>
                  </a:schemeClr>
                </a:solidFill>
              </a:rPr>
              <a:t>     MONITOREO DE CALIDAD</a:t>
            </a:r>
            <a:endParaRPr lang="es-MX" sz="1200" dirty="0">
              <a:solidFill>
                <a:schemeClr val="accent6">
                  <a:lumMod val="50000"/>
                </a:schemeClr>
              </a:solidFill>
            </a:endParaRPr>
          </a:p>
        </p:txBody>
      </p:sp>
      <p:sp>
        <p:nvSpPr>
          <p:cNvPr id="12" name="11 Flecha abajo"/>
          <p:cNvSpPr/>
          <p:nvPr/>
        </p:nvSpPr>
        <p:spPr>
          <a:xfrm>
            <a:off x="1088636" y="5632631"/>
            <a:ext cx="144016" cy="180020"/>
          </a:xfrm>
          <a:prstGeom prst="downArrow">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1328034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lumMod val="60000"/>
            <a:lumOff val="40000"/>
          </a:schemeClr>
        </a:solidFill>
        <a:ln>
          <a:solidFill>
            <a:schemeClr val="accent6">
              <a:lumMod val="50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625</TotalTime>
  <Words>2194</Words>
  <Application>Microsoft Office PowerPoint</Application>
  <PresentationFormat>Presentación en pantalla (4:3)</PresentationFormat>
  <Paragraphs>239</Paragraphs>
  <Slides>34</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Calibri</vt:lpstr>
      <vt:lpstr>Times New Roman</vt:lpstr>
      <vt:lpstr>Wingdings</vt:lpstr>
      <vt:lpstr>Tema de Office</vt:lpstr>
      <vt:lpstr>Presentación de PowerPoint</vt:lpstr>
      <vt:lpstr>PRESENTACIÓN</vt:lpstr>
      <vt:lpstr>INSTRUCCIONES PARA EL DOCENTE</vt:lpstr>
      <vt:lpstr>Notas aclaratorias:</vt:lpstr>
      <vt:lpstr>PROPÓSITO DE LA UNIDAD DE COMPETENCIA</vt:lpstr>
      <vt:lpstr>CONTENIDO DE LA PRESENTACIÓN</vt:lpstr>
      <vt:lpstr>INTRODUCCION</vt:lpstr>
      <vt:lpstr>Presentación de PowerPoint</vt:lpstr>
      <vt:lpstr>PROCESO DEL BENEFICIO Y CALIDAD DE SEMILLA</vt:lpstr>
      <vt:lpstr>OBJETIVO DEL MUESTREO DE SEMILLAS</vt:lpstr>
      <vt:lpstr>Presentación de PowerPoint</vt:lpstr>
      <vt:lpstr>REPRESENTATIVIDAD DE LA MUESTRA : </vt:lpstr>
      <vt:lpstr>PROCESO DE MUESTREO</vt:lpstr>
      <vt:lpstr>Presentación de PowerPoint</vt:lpstr>
      <vt:lpstr>Presentación de PowerPoint</vt:lpstr>
      <vt:lpstr>Presentación de PowerPoint</vt:lpstr>
      <vt:lpstr>EQUIPO DE MUESTREO</vt:lpstr>
      <vt:lpstr>Presentación de PowerPoint</vt:lpstr>
      <vt:lpstr>BOLETA DE IDENTIFICACION Y VERIFICACION DEL LOTE DE SEMILLAS (SNICS)</vt:lpstr>
      <vt:lpstr>MÁXIMO TAMAÑO DEL LOTE</vt:lpstr>
      <vt:lpstr>FRECUENCIA DE MUESTREO</vt:lpstr>
      <vt:lpstr>Presentación de PowerPoint</vt:lpstr>
      <vt:lpstr>Presentación de PowerPoint</vt:lpstr>
      <vt:lpstr>ALMACENAMIENTO DE MUESTRAS</vt:lpstr>
      <vt:lpstr>Presentación de PowerPoint</vt:lpstr>
      <vt:lpstr>MUESTRA DE TRABAJO</vt:lpstr>
      <vt:lpstr>Presentación de PowerPoint</vt:lpstr>
      <vt:lpstr>HOMOGENIZACION O MEZCLADO DE LA MUESTRA</vt:lpstr>
      <vt:lpstr>REDUCCIÓN DE LA MUESTRA DE TRABAJO</vt:lpstr>
      <vt:lpstr>CONDICIONES GENERALES PARA EL MUESTREO DE UN LOTE DE SEMILLAS</vt:lpstr>
      <vt:lpstr>ALGUNAS DEFINICIONES1</vt:lpstr>
      <vt:lpstr>Presentación de PowerPoint</vt:lpstr>
      <vt:lpstr>PREGUNTAS DE REPASO</vt:lpstr>
      <vt:lpstr>BIBLIOGRAFIA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MUESTREO DE SEMILLAS</dc:title>
  <dc:creator>Antonio Laguna Cerda</dc:creator>
  <cp:lastModifiedBy>UAEM</cp:lastModifiedBy>
  <cp:revision>53</cp:revision>
  <dcterms:created xsi:type="dcterms:W3CDTF">2019-09-21T05:15:15Z</dcterms:created>
  <dcterms:modified xsi:type="dcterms:W3CDTF">2019-09-30T23:36:44Z</dcterms:modified>
</cp:coreProperties>
</file>