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sldIdLst>
    <p:sldId id="271" r:id="rId2"/>
    <p:sldId id="272" r:id="rId3"/>
    <p:sldId id="273" r:id="rId4"/>
    <p:sldId id="274" r:id="rId5"/>
    <p:sldId id="275" r:id="rId6"/>
    <p:sldId id="276" r:id="rId7"/>
    <p:sldId id="257" r:id="rId8"/>
    <p:sldId id="299" r:id="rId9"/>
    <p:sldId id="258" r:id="rId10"/>
    <p:sldId id="297" r:id="rId11"/>
    <p:sldId id="296" r:id="rId12"/>
    <p:sldId id="293" r:id="rId13"/>
    <p:sldId id="260" r:id="rId14"/>
    <p:sldId id="295" r:id="rId15"/>
    <p:sldId id="294" r:id="rId16"/>
    <p:sldId id="261" r:id="rId17"/>
    <p:sldId id="262" r:id="rId18"/>
    <p:sldId id="304" r:id="rId19"/>
    <p:sldId id="298" r:id="rId20"/>
    <p:sldId id="264" r:id="rId21"/>
    <p:sldId id="291" r:id="rId22"/>
    <p:sldId id="300" r:id="rId23"/>
    <p:sldId id="265" r:id="rId24"/>
    <p:sldId id="292" r:id="rId25"/>
    <p:sldId id="284" r:id="rId26"/>
    <p:sldId id="303" r:id="rId27"/>
    <p:sldId id="266" r:id="rId28"/>
    <p:sldId id="305" r:id="rId29"/>
    <p:sldId id="268" r:id="rId30"/>
    <p:sldId id="306" r:id="rId31"/>
    <p:sldId id="285" r:id="rId32"/>
    <p:sldId id="269" r:id="rId33"/>
    <p:sldId id="281" r:id="rId34"/>
    <p:sldId id="282" r:id="rId35"/>
    <p:sldId id="301" r:id="rId36"/>
    <p:sldId id="302" r:id="rId37"/>
    <p:sldId id="280" r:id="rId3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86" y="-341"/>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19609A-DE76-47CC-B232-A5C9076597B4}" type="datetimeFigureOut">
              <a:rPr lang="es-MX" smtClean="0"/>
              <a:t>30/09/2019</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555E36-E1BE-4E1A-8AE8-D066E31B42DC}" type="slidenum">
              <a:rPr lang="es-MX" smtClean="0"/>
              <a:t>‹Nº›</a:t>
            </a:fld>
            <a:endParaRPr lang="es-MX"/>
          </a:p>
        </p:txBody>
      </p:sp>
    </p:spTree>
    <p:extLst>
      <p:ext uri="{BB962C8B-B14F-4D97-AF65-F5344CB8AC3E}">
        <p14:creationId xmlns:p14="http://schemas.microsoft.com/office/powerpoint/2010/main" val="37092600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88555E36-E1BE-4E1A-8AE8-D066E31B42DC}" type="slidenum">
              <a:rPr lang="es-MX" smtClean="0"/>
              <a:t>24</a:t>
            </a:fld>
            <a:endParaRPr lang="es-MX"/>
          </a:p>
        </p:txBody>
      </p:sp>
    </p:spTree>
    <p:extLst>
      <p:ext uri="{BB962C8B-B14F-4D97-AF65-F5344CB8AC3E}">
        <p14:creationId xmlns:p14="http://schemas.microsoft.com/office/powerpoint/2010/main" val="9578976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F28BD195-372D-40FB-A9C6-DD4EBE8E251D}" type="datetimeFigureOut">
              <a:rPr lang="es-MX" smtClean="0"/>
              <a:t>30/09/2019</a:t>
            </a:fld>
            <a:endParaRPr lang="es-MX"/>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s-MX"/>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7735F6CC-D37C-48C8-9D23-7162CC65FC7D}" type="slidenum">
              <a:rPr lang="es-MX" smtClean="0"/>
              <a:t>‹Nº›</a:t>
            </a:fld>
            <a:endParaRPr lang="es-MX"/>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F28BD195-372D-40FB-A9C6-DD4EBE8E251D}"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735F6CC-D37C-48C8-9D23-7162CC65FC7D}" type="slidenum">
              <a:rPr lang="es-MX" smtClean="0"/>
              <a:t>‹Nº›</a:t>
            </a:fld>
            <a:endParaRPr lang="es-MX"/>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F28BD195-372D-40FB-A9C6-DD4EBE8E251D}"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735F6CC-D37C-48C8-9D23-7162CC65FC7D}" type="slidenum">
              <a:rPr lang="es-MX" smtClean="0"/>
              <a:t>‹Nº›</a:t>
            </a:fld>
            <a:endParaRPr lang="es-MX"/>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F28BD195-372D-40FB-A9C6-DD4EBE8E251D}"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735F6CC-D37C-48C8-9D23-7162CC65FC7D}" type="slidenum">
              <a:rPr lang="es-MX" smtClean="0"/>
              <a:t>‹Nº›</a:t>
            </a:fld>
            <a:endParaRPr lang="es-MX"/>
          </a:p>
        </p:txBody>
      </p:sp>
      <p:sp>
        <p:nvSpPr>
          <p:cNvPr id="11" name="Title 10"/>
          <p:cNvSpPr>
            <a:spLocks noGrp="1"/>
          </p:cNvSpPr>
          <p:nvPr>
            <p:ph type="title"/>
          </p:nvPr>
        </p:nvSpPr>
        <p:spPr/>
        <p:txBody>
          <a:bodyPr/>
          <a:lstStyle/>
          <a:p>
            <a:r>
              <a:rPr lang="es-ES" smtClean="0"/>
              <a:t>Haga clic para modificar el estilo de título del patrón</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28BD195-372D-40FB-A9C6-DD4EBE8E251D}"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735F6CC-D37C-48C8-9D23-7162CC65FC7D}" type="slidenum">
              <a:rPr lang="es-MX" smtClean="0"/>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28BD195-372D-40FB-A9C6-DD4EBE8E251D}" type="datetimeFigureOut">
              <a:rPr lang="es-MX" smtClean="0"/>
              <a:t>30/09/2019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735F6CC-D37C-48C8-9D23-7162CC65FC7D}" type="slidenum">
              <a:rPr lang="es-MX" smtClean="0"/>
              <a:t>‹Nº›</a:t>
            </a:fld>
            <a:endParaRPr lang="es-MX"/>
          </a:p>
        </p:txBody>
      </p:sp>
      <p:sp>
        <p:nvSpPr>
          <p:cNvPr id="12" name="Title 11"/>
          <p:cNvSpPr>
            <a:spLocks noGrp="1"/>
          </p:cNvSpPr>
          <p:nvPr>
            <p:ph type="title"/>
          </p:nvPr>
        </p:nvSpPr>
        <p:spPr/>
        <p:txBody>
          <a:bodyPr/>
          <a:lstStyle>
            <a:lvl1pPr>
              <a:defRPr>
                <a:solidFill>
                  <a:schemeClr val="tx2"/>
                </a:solidFill>
              </a:defRPr>
            </a:lvl1pPr>
          </a:lstStyle>
          <a:p>
            <a:r>
              <a:rPr lang="es-ES" smtClean="0"/>
              <a:t>Haga clic para modificar el estilo de título del patrón</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F28BD195-372D-40FB-A9C6-DD4EBE8E251D}" type="datetimeFigureOut">
              <a:rPr lang="es-MX" smtClean="0"/>
              <a:t>30/09/2019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7735F6CC-D37C-48C8-9D23-7162CC65FC7D}" type="slidenum">
              <a:rPr lang="es-MX" smtClean="0"/>
              <a:t>‹Nº›</a:t>
            </a:fld>
            <a:endParaRPr lang="es-MX"/>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F28BD195-372D-40FB-A9C6-DD4EBE8E251D}" type="datetimeFigureOut">
              <a:rPr lang="es-MX" smtClean="0"/>
              <a:t>30/09/2019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7735F6CC-D37C-48C8-9D23-7162CC65FC7D}" type="slidenum">
              <a:rPr lang="es-MX" smtClean="0"/>
              <a:t>‹Nº›</a:t>
            </a:fld>
            <a:endParaRPr lang="es-MX"/>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8BD195-372D-40FB-A9C6-DD4EBE8E251D}" type="datetimeFigureOut">
              <a:rPr lang="es-MX" smtClean="0"/>
              <a:t>30/09/2019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7735F6CC-D37C-48C8-9D23-7162CC65FC7D}"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28BD195-372D-40FB-A9C6-DD4EBE8E251D}" type="datetimeFigureOut">
              <a:rPr lang="es-MX" smtClean="0"/>
              <a:t>30/09/2019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735F6CC-D37C-48C8-9D23-7162CC65FC7D}"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28BD195-372D-40FB-A9C6-DD4EBE8E251D}" type="datetimeFigureOut">
              <a:rPr lang="es-MX" smtClean="0"/>
              <a:t>30/09/2019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735F6CC-D37C-48C8-9D23-7162CC65FC7D}"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F28BD195-372D-40FB-A9C6-DD4EBE8E251D}" type="datetimeFigureOut">
              <a:rPr lang="es-MX" smtClean="0"/>
              <a:t>30/09/2019</a:t>
            </a:fld>
            <a:endParaRPr lang="es-MX"/>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s-MX"/>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7735F6CC-D37C-48C8-9D23-7162CC65FC7D}"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image" Target="../media/image17.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tnau.ac.in/eagri/eagri50/GBPR111/lec20.pdf" TargetMode="External"/><Relationship Id="rId2" Type="http://schemas.openxmlformats.org/officeDocument/2006/relationships/image" Target="../media/image22.jpeg"/><Relationship Id="rId1" Type="http://schemas.openxmlformats.org/officeDocument/2006/relationships/slideLayout" Target="../slideLayouts/slideLayout2.xml"/><Relationship Id="rId5" Type="http://schemas.openxmlformats.org/officeDocument/2006/relationships/hyperlink" Target="https://slideplayer.es/slide/2674417/" TargetMode="External"/><Relationship Id="rId4" Type="http://schemas.openxmlformats.org/officeDocument/2006/relationships/image" Target="../media/image23.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2 Rectángulo"/>
          <p:cNvSpPr>
            <a:spLocks noChangeArrowheads="1"/>
          </p:cNvSpPr>
          <p:nvPr/>
        </p:nvSpPr>
        <p:spPr bwMode="auto">
          <a:xfrm>
            <a:off x="2455767" y="2123564"/>
            <a:ext cx="3959993" cy="369332"/>
          </a:xfrm>
          <a:prstGeom prst="rect">
            <a:avLst/>
          </a:prstGeom>
          <a:noFill/>
          <a:ln w="9525">
            <a:noFill/>
            <a:miter lim="800000"/>
            <a:headEnd/>
            <a:tailEnd/>
          </a:ln>
        </p:spPr>
        <p:txBody>
          <a:bodyPr wrap="square">
            <a:spAutoFit/>
          </a:bodyPr>
          <a:lstStyle/>
          <a:p>
            <a:pPr algn="ctr"/>
            <a:r>
              <a:rPr lang="es-MX" b="1" dirty="0" smtClean="0">
                <a:solidFill>
                  <a:schemeClr val="tx2">
                    <a:lumMod val="75000"/>
                  </a:schemeClr>
                </a:solidFill>
              </a:rPr>
              <a:t>UNIDAD </a:t>
            </a:r>
            <a:r>
              <a:rPr lang="es-MX" b="1" dirty="0">
                <a:solidFill>
                  <a:schemeClr val="tx2">
                    <a:lumMod val="75000"/>
                  </a:schemeClr>
                </a:solidFill>
              </a:rPr>
              <a:t>DE COMPETENCIA </a:t>
            </a:r>
            <a:r>
              <a:rPr lang="es-MX" b="1" dirty="0" smtClean="0">
                <a:solidFill>
                  <a:schemeClr val="tx2">
                    <a:lumMod val="75000"/>
                  </a:schemeClr>
                </a:solidFill>
              </a:rPr>
              <a:t>III</a:t>
            </a:r>
            <a:endParaRPr lang="es-MX" sz="1600" b="1" dirty="0">
              <a:solidFill>
                <a:schemeClr val="tx2">
                  <a:lumMod val="75000"/>
                </a:schemeClr>
              </a:solidFill>
            </a:endParaRPr>
          </a:p>
        </p:txBody>
      </p:sp>
      <p:sp>
        <p:nvSpPr>
          <p:cNvPr id="13315" name="3 Rectángulo"/>
          <p:cNvSpPr>
            <a:spLocks noChangeArrowheads="1"/>
          </p:cNvSpPr>
          <p:nvPr/>
        </p:nvSpPr>
        <p:spPr bwMode="auto">
          <a:xfrm>
            <a:off x="1150976" y="2636912"/>
            <a:ext cx="6873100" cy="4031873"/>
          </a:xfrm>
          <a:prstGeom prst="rect">
            <a:avLst/>
          </a:prstGeom>
          <a:noFill/>
          <a:ln w="9525">
            <a:noFill/>
            <a:miter lim="800000"/>
            <a:headEnd/>
            <a:tailEnd/>
          </a:ln>
        </p:spPr>
        <p:txBody>
          <a:bodyPr wrap="square">
            <a:spAutoFit/>
          </a:bodyPr>
          <a:lstStyle/>
          <a:p>
            <a:pPr algn="ctr"/>
            <a:r>
              <a:rPr lang="es-MX" b="1" dirty="0" smtClean="0">
                <a:solidFill>
                  <a:schemeClr val="tx2">
                    <a:lumMod val="75000"/>
                  </a:schemeClr>
                </a:solidFill>
                <a:effectLst>
                  <a:outerShdw blurRad="38100" dist="38100" dir="2700000" algn="tl">
                    <a:srgbClr val="000000">
                      <a:alpha val="43137"/>
                    </a:srgbClr>
                  </a:outerShdw>
                </a:effectLst>
                <a:ea typeface="+mj-ea"/>
                <a:cs typeface="+mj-cs"/>
              </a:rPr>
              <a:t>METODOS DE MEJORAMIENTO EN ESPECIES ORNAMENTALES</a:t>
            </a:r>
          </a:p>
          <a:p>
            <a:pPr algn="ctr"/>
            <a:endParaRPr lang="es-MX" sz="2400" b="1" dirty="0" smtClean="0">
              <a:solidFill>
                <a:schemeClr val="tx2">
                  <a:lumMod val="75000"/>
                </a:schemeClr>
              </a:solidFill>
              <a:effectLst>
                <a:outerShdw blurRad="38100" dist="38100" dir="2700000" algn="tl">
                  <a:srgbClr val="000000">
                    <a:alpha val="43137"/>
                  </a:srgbClr>
                </a:outerShdw>
              </a:effectLst>
              <a:ea typeface="+mj-ea"/>
              <a:cs typeface="+mj-cs"/>
            </a:endParaRPr>
          </a:p>
          <a:p>
            <a:pPr algn="ctr"/>
            <a:r>
              <a:rPr lang="es-MX" sz="2400" b="1" dirty="0" smtClean="0">
                <a:solidFill>
                  <a:schemeClr val="tx2">
                    <a:lumMod val="75000"/>
                  </a:schemeClr>
                </a:solidFill>
                <a:effectLst>
                  <a:outerShdw blurRad="38100" dist="38100" dir="2700000" algn="tl">
                    <a:srgbClr val="000000">
                      <a:alpha val="43137"/>
                    </a:srgbClr>
                  </a:outerShdw>
                </a:effectLst>
                <a:ea typeface="+mj-ea"/>
                <a:cs typeface="+mj-cs"/>
              </a:rPr>
              <a:t>“USO DE LA POLIPLOIDÍA EN EL MEJORAMIENTO GENÉTICO”</a:t>
            </a:r>
            <a:endParaRPr lang="es-MX" b="1" dirty="0" smtClean="0">
              <a:solidFill>
                <a:schemeClr val="tx2">
                  <a:lumMod val="75000"/>
                </a:schemeClr>
              </a:solidFill>
            </a:endParaRPr>
          </a:p>
          <a:p>
            <a:pPr algn="ctr"/>
            <a:endParaRPr lang="es-MX" b="1" dirty="0">
              <a:solidFill>
                <a:schemeClr val="tx2">
                  <a:lumMod val="75000"/>
                </a:schemeClr>
              </a:solidFill>
            </a:endParaRPr>
          </a:p>
          <a:p>
            <a:pPr algn="ctr"/>
            <a:r>
              <a:rPr lang="es-MX" b="1" dirty="0" smtClean="0">
                <a:solidFill>
                  <a:schemeClr val="tx2">
                    <a:lumMod val="75000"/>
                  </a:schemeClr>
                </a:solidFill>
              </a:rPr>
              <a:t>UNIDAD DE APRENDIZAJE</a:t>
            </a:r>
            <a:endParaRPr lang="es-MX" b="1" dirty="0">
              <a:solidFill>
                <a:schemeClr val="tx2">
                  <a:lumMod val="75000"/>
                </a:schemeClr>
              </a:solidFill>
            </a:endParaRPr>
          </a:p>
          <a:p>
            <a:pPr algn="ctr"/>
            <a:r>
              <a:rPr lang="es-MX" b="1" dirty="0">
                <a:solidFill>
                  <a:schemeClr val="tx2">
                    <a:lumMod val="75000"/>
                  </a:schemeClr>
                </a:solidFill>
              </a:rPr>
              <a:t>MEJORAMIENTO </a:t>
            </a:r>
            <a:r>
              <a:rPr lang="es-MX" b="1" dirty="0" smtClean="0">
                <a:solidFill>
                  <a:schemeClr val="tx2">
                    <a:lumMod val="75000"/>
                  </a:schemeClr>
                </a:solidFill>
              </a:rPr>
              <a:t>GENÉTICO </a:t>
            </a:r>
            <a:r>
              <a:rPr lang="es-MX" b="1" dirty="0">
                <a:solidFill>
                  <a:schemeClr val="tx2">
                    <a:lumMod val="75000"/>
                  </a:schemeClr>
                </a:solidFill>
              </a:rPr>
              <a:t>DE ORNAMENTALES</a:t>
            </a:r>
          </a:p>
          <a:p>
            <a:pPr algn="ctr"/>
            <a:endParaRPr lang="es-MX" b="1" dirty="0">
              <a:solidFill>
                <a:schemeClr val="tx2">
                  <a:lumMod val="75000"/>
                </a:schemeClr>
              </a:solidFill>
            </a:endParaRPr>
          </a:p>
          <a:p>
            <a:pPr algn="ctr"/>
            <a:r>
              <a:rPr lang="es-MX" sz="1600" b="1" dirty="0">
                <a:solidFill>
                  <a:schemeClr val="tx2">
                    <a:lumMod val="75000"/>
                  </a:schemeClr>
                </a:solidFill>
              </a:rPr>
              <a:t>CARRERA DE INGENIERO </a:t>
            </a:r>
            <a:r>
              <a:rPr lang="es-MX" sz="1600" b="1" dirty="0" smtClean="0">
                <a:solidFill>
                  <a:schemeClr val="tx2">
                    <a:lumMod val="75000"/>
                  </a:schemeClr>
                </a:solidFill>
              </a:rPr>
              <a:t>AGRÓNOMO </a:t>
            </a:r>
            <a:r>
              <a:rPr lang="es-MX" sz="1600" b="1" dirty="0">
                <a:solidFill>
                  <a:schemeClr val="tx2">
                    <a:lumMod val="75000"/>
                  </a:schemeClr>
                </a:solidFill>
              </a:rPr>
              <a:t>EN FLORICULTURA</a:t>
            </a:r>
          </a:p>
          <a:p>
            <a:pPr algn="ctr"/>
            <a:endParaRPr lang="es-MX" b="1" dirty="0">
              <a:solidFill>
                <a:schemeClr val="tx2">
                  <a:lumMod val="75000"/>
                </a:schemeClr>
              </a:solidFill>
            </a:endParaRPr>
          </a:p>
          <a:p>
            <a:pPr algn="ctr"/>
            <a:endParaRPr lang="es-MX" sz="1400" b="1" dirty="0">
              <a:solidFill>
                <a:schemeClr val="tx2">
                  <a:lumMod val="75000"/>
                </a:schemeClr>
              </a:solidFill>
            </a:endParaRPr>
          </a:p>
          <a:p>
            <a:pPr algn="ctr"/>
            <a:r>
              <a:rPr lang="es-MX" sz="1400" b="1" dirty="0">
                <a:solidFill>
                  <a:schemeClr val="tx2">
                    <a:lumMod val="75000"/>
                  </a:schemeClr>
                </a:solidFill>
              </a:rPr>
              <a:t>DR. ANTONIO LAGUNA CERDA</a:t>
            </a:r>
          </a:p>
          <a:p>
            <a:pPr algn="ctr"/>
            <a:r>
              <a:rPr lang="es-MX" sz="1400" b="1" dirty="0">
                <a:solidFill>
                  <a:schemeClr val="tx2">
                    <a:lumMod val="75000"/>
                  </a:schemeClr>
                </a:solidFill>
              </a:rPr>
              <a:t>SEPTIEMBRE DEL </a:t>
            </a:r>
            <a:r>
              <a:rPr lang="es-MX" sz="1400" b="1" dirty="0" smtClean="0">
                <a:solidFill>
                  <a:schemeClr val="tx2">
                    <a:lumMod val="75000"/>
                  </a:schemeClr>
                </a:solidFill>
              </a:rPr>
              <a:t>2019</a:t>
            </a:r>
            <a:endParaRPr lang="es-MX" sz="1400" b="1" dirty="0">
              <a:solidFill>
                <a:schemeClr val="tx2">
                  <a:lumMod val="75000"/>
                </a:schemeClr>
              </a:solidFill>
            </a:endParaRPr>
          </a:p>
        </p:txBody>
      </p:sp>
      <p:sp>
        <p:nvSpPr>
          <p:cNvPr id="13316" name="8 Rectángulo"/>
          <p:cNvSpPr>
            <a:spLocks noChangeArrowheads="1"/>
          </p:cNvSpPr>
          <p:nvPr/>
        </p:nvSpPr>
        <p:spPr bwMode="auto">
          <a:xfrm>
            <a:off x="2051721" y="260352"/>
            <a:ext cx="4680074" cy="1077218"/>
          </a:xfrm>
          <a:prstGeom prst="rect">
            <a:avLst/>
          </a:prstGeom>
          <a:noFill/>
          <a:ln w="9525">
            <a:noFill/>
            <a:miter lim="800000"/>
            <a:headEnd/>
            <a:tailEnd/>
          </a:ln>
        </p:spPr>
        <p:txBody>
          <a:bodyPr wrap="square">
            <a:spAutoFit/>
          </a:bodyPr>
          <a:lstStyle/>
          <a:p>
            <a:pPr algn="ctr"/>
            <a:r>
              <a:rPr lang="es-ES" sz="2000" b="1" dirty="0">
                <a:solidFill>
                  <a:schemeClr val="tx2">
                    <a:lumMod val="75000"/>
                  </a:schemeClr>
                </a:solidFill>
              </a:rPr>
              <a:t>UNIVERSIDAD </a:t>
            </a:r>
            <a:r>
              <a:rPr lang="es-ES" sz="2000" b="1" dirty="0" smtClean="0">
                <a:solidFill>
                  <a:schemeClr val="tx2">
                    <a:lumMod val="75000"/>
                  </a:schemeClr>
                </a:solidFill>
              </a:rPr>
              <a:t>AUTÓNOMA DEL</a:t>
            </a:r>
            <a:r>
              <a:rPr lang="es-ES" sz="2000" b="1" dirty="0">
                <a:solidFill>
                  <a:schemeClr val="tx2">
                    <a:lumMod val="75000"/>
                  </a:schemeClr>
                </a:solidFill>
              </a:rPr>
              <a:t/>
            </a:r>
            <a:br>
              <a:rPr lang="es-ES" sz="2000" b="1" dirty="0">
                <a:solidFill>
                  <a:schemeClr val="tx2">
                    <a:lumMod val="75000"/>
                  </a:schemeClr>
                </a:solidFill>
              </a:rPr>
            </a:br>
            <a:r>
              <a:rPr lang="es-ES" sz="2000" b="1" dirty="0">
                <a:solidFill>
                  <a:schemeClr val="tx2">
                    <a:lumMod val="75000"/>
                  </a:schemeClr>
                </a:solidFill>
              </a:rPr>
              <a:t>ESTADO DE MÉXICO</a:t>
            </a:r>
            <a:r>
              <a:rPr lang="es-ES" sz="2400" b="1" dirty="0">
                <a:solidFill>
                  <a:schemeClr val="tx2">
                    <a:lumMod val="75000"/>
                  </a:schemeClr>
                </a:solidFill>
              </a:rPr>
              <a:t/>
            </a:r>
            <a:br>
              <a:rPr lang="es-ES" sz="2400" b="1" dirty="0">
                <a:solidFill>
                  <a:schemeClr val="tx2">
                    <a:lumMod val="75000"/>
                  </a:schemeClr>
                </a:solidFill>
              </a:rPr>
            </a:br>
            <a:r>
              <a:rPr lang="es-ES" sz="2400" b="1" dirty="0">
                <a:solidFill>
                  <a:schemeClr val="tx2">
                    <a:lumMod val="75000"/>
                  </a:schemeClr>
                </a:solidFill>
              </a:rPr>
              <a:t>Facultad de Ciencias Agrícolas</a:t>
            </a:r>
          </a:p>
        </p:txBody>
      </p:sp>
      <p:pic>
        <p:nvPicPr>
          <p:cNvPr id="13317" name="Picture 7" descr="logo uaemColor"/>
          <p:cNvPicPr>
            <a:picLocks noChangeAspect="1" noChangeArrowheads="1"/>
          </p:cNvPicPr>
          <p:nvPr/>
        </p:nvPicPr>
        <p:blipFill>
          <a:blip r:embed="rId2" cstate="print"/>
          <a:srcRect/>
          <a:stretch>
            <a:fillRect/>
          </a:stretch>
        </p:blipFill>
        <p:spPr bwMode="auto">
          <a:xfrm>
            <a:off x="377605" y="206927"/>
            <a:ext cx="1212088" cy="1022922"/>
          </a:xfrm>
          <a:prstGeom prst="rect">
            <a:avLst/>
          </a:prstGeom>
          <a:noFill/>
          <a:ln w="0">
            <a:solidFill>
              <a:schemeClr val="accent1">
                <a:alpha val="56862"/>
              </a:schemeClr>
            </a:solidFill>
            <a:miter lim="800000"/>
            <a:headEnd/>
            <a:tailEnd/>
          </a:ln>
        </p:spPr>
      </p:pic>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7152" y="174938"/>
            <a:ext cx="1117376" cy="1217007"/>
          </a:xfrm>
          <a:prstGeom prst="rect">
            <a:avLst/>
          </a:prstGeom>
        </p:spPr>
      </p:pic>
    </p:spTree>
    <p:extLst>
      <p:ext uri="{BB962C8B-B14F-4D97-AF65-F5344CB8AC3E}">
        <p14:creationId xmlns:p14="http://schemas.microsoft.com/office/powerpoint/2010/main" val="15390356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endParaRPr lang="es-MX"/>
          </a:p>
        </p:txBody>
      </p:sp>
      <p:pic>
        <p:nvPicPr>
          <p:cNvPr id="4" name="3 Marcador de contenido"/>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0" y="-35158"/>
            <a:ext cx="9144000" cy="5408373"/>
          </a:xfrm>
          <a:prstGeom prst="rect">
            <a:avLst/>
          </a:prstGeom>
          <a:noFill/>
          <a:ln>
            <a:noFill/>
          </a:ln>
        </p:spPr>
      </p:pic>
      <p:sp>
        <p:nvSpPr>
          <p:cNvPr id="5" name="4 Rectángulo"/>
          <p:cNvSpPr/>
          <p:nvPr/>
        </p:nvSpPr>
        <p:spPr>
          <a:xfrm>
            <a:off x="72130" y="5589240"/>
            <a:ext cx="9036494" cy="1200329"/>
          </a:xfrm>
          <a:prstGeom prst="rect">
            <a:avLst/>
          </a:prstGeom>
        </p:spPr>
        <p:txBody>
          <a:bodyPr wrap="square">
            <a:spAutoFit/>
          </a:bodyPr>
          <a:lstStyle/>
          <a:p>
            <a:r>
              <a:rPr lang="es-MX" dirty="0"/>
              <a:t>Fig. 1 Representación esquemática de cuatro especies cultivadas y algunas de las principales consecuencias de la </a:t>
            </a:r>
            <a:r>
              <a:rPr lang="es-MX" dirty="0" err="1"/>
              <a:t>poliploidía</a:t>
            </a:r>
            <a:r>
              <a:rPr lang="es-MX" dirty="0"/>
              <a:t> para su aplicación en la mejora del cultivo. Los símbolos ‘‘ n 1x ’’ y ‘‘ n 2x ’’ se refieren a células reproductoras reducidas y no reducidas, respectivamente</a:t>
            </a:r>
          </a:p>
        </p:txBody>
      </p:sp>
    </p:spTree>
    <p:extLst>
      <p:ext uri="{BB962C8B-B14F-4D97-AF65-F5344CB8AC3E}">
        <p14:creationId xmlns:p14="http://schemas.microsoft.com/office/powerpoint/2010/main" val="10896373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755576" y="1484784"/>
            <a:ext cx="7745505" cy="4797151"/>
          </a:xfrm>
        </p:spPr>
        <p:style>
          <a:lnRef idx="1">
            <a:schemeClr val="accent4"/>
          </a:lnRef>
          <a:fillRef idx="2">
            <a:schemeClr val="accent4"/>
          </a:fillRef>
          <a:effectRef idx="1">
            <a:schemeClr val="accent4"/>
          </a:effectRef>
          <a:fontRef idx="minor">
            <a:schemeClr val="dk1"/>
          </a:fontRef>
        </p:style>
        <p:txBody>
          <a:bodyPr>
            <a:normAutofit lnSpcReduction="10000"/>
          </a:bodyPr>
          <a:lstStyle/>
          <a:p>
            <a:pPr marL="0" indent="0">
              <a:buNone/>
            </a:pPr>
            <a:r>
              <a:rPr lang="es-MX" b="1" dirty="0" err="1" smtClean="0"/>
              <a:t>Euploidía</a:t>
            </a:r>
            <a:r>
              <a:rPr lang="es-MX" dirty="0" smtClean="0"/>
              <a:t>  se puede dividir en dos grupos:</a:t>
            </a:r>
          </a:p>
          <a:p>
            <a:r>
              <a:rPr lang="es-MX" b="1" dirty="0" err="1" smtClean="0"/>
              <a:t>Autoploide</a:t>
            </a:r>
            <a:r>
              <a:rPr lang="es-MX" b="1" dirty="0"/>
              <a:t>:</a:t>
            </a:r>
            <a:r>
              <a:rPr lang="es-MX" dirty="0"/>
              <a:t> los juegos cromosómicos que se repiten son iguales </a:t>
            </a:r>
            <a:r>
              <a:rPr lang="es-MX" dirty="0" smtClean="0"/>
              <a:t>producto de la </a:t>
            </a:r>
            <a:r>
              <a:rPr lang="es-MX" dirty="0" err="1" smtClean="0"/>
              <a:t>replicacion</a:t>
            </a:r>
            <a:r>
              <a:rPr lang="es-MX" dirty="0" smtClean="0"/>
              <a:t> del mismo genoma (</a:t>
            </a:r>
            <a:r>
              <a:rPr lang="es-MX" dirty="0" err="1" smtClean="0"/>
              <a:t>tri</a:t>
            </a:r>
            <a:r>
              <a:rPr lang="es-MX" dirty="0"/>
              <a:t>, tetra</a:t>
            </a:r>
            <a:r>
              <a:rPr lang="es-MX" dirty="0" smtClean="0"/>
              <a:t>…,n-</a:t>
            </a:r>
            <a:r>
              <a:rPr lang="es-MX" dirty="0" err="1" smtClean="0"/>
              <a:t>ploide</a:t>
            </a:r>
            <a:r>
              <a:rPr lang="es-MX" dirty="0" smtClean="0"/>
              <a:t>)</a:t>
            </a:r>
          </a:p>
          <a:p>
            <a:r>
              <a:rPr lang="es-MX" b="1" dirty="0" err="1" smtClean="0"/>
              <a:t>Aloploide</a:t>
            </a:r>
            <a:r>
              <a:rPr lang="es-MX" dirty="0"/>
              <a:t>: los </a:t>
            </a:r>
            <a:r>
              <a:rPr lang="es-MX" dirty="0" err="1"/>
              <a:t>genomios</a:t>
            </a:r>
            <a:r>
              <a:rPr lang="es-MX" dirty="0"/>
              <a:t> que componen el poliploide no son </a:t>
            </a:r>
            <a:r>
              <a:rPr lang="es-MX" dirty="0" smtClean="0"/>
              <a:t>iguales</a:t>
            </a:r>
            <a:r>
              <a:rPr lang="es-MX" dirty="0"/>
              <a:t/>
            </a:r>
            <a:br>
              <a:rPr lang="es-MX" dirty="0"/>
            </a:br>
            <a:r>
              <a:rPr lang="es-MX" dirty="0" smtClean="0"/>
              <a:t>*</a:t>
            </a:r>
            <a:r>
              <a:rPr lang="es-MX" dirty="0" err="1" smtClean="0"/>
              <a:t>Alotetraploide</a:t>
            </a:r>
            <a:r>
              <a:rPr lang="es-MX" dirty="0" smtClean="0"/>
              <a:t> </a:t>
            </a:r>
            <a:r>
              <a:rPr lang="es-MX" dirty="0"/>
              <a:t>: se repiten dos </a:t>
            </a:r>
            <a:r>
              <a:rPr lang="es-MX" dirty="0" err="1"/>
              <a:t>genomios</a:t>
            </a:r>
            <a:r>
              <a:rPr lang="es-MX" dirty="0"/>
              <a:t> </a:t>
            </a:r>
            <a:r>
              <a:rPr lang="es-MX" dirty="0" smtClean="0"/>
              <a:t>distintos</a:t>
            </a:r>
          </a:p>
          <a:p>
            <a:pPr marL="0" indent="0">
              <a:buNone/>
            </a:pPr>
            <a:r>
              <a:rPr lang="es-MX" dirty="0"/>
              <a:t> </a:t>
            </a:r>
            <a:r>
              <a:rPr lang="es-MX" dirty="0" smtClean="0"/>
              <a:t>    </a:t>
            </a:r>
            <a:r>
              <a:rPr lang="es-MX" dirty="0" smtClean="0"/>
              <a:t> </a:t>
            </a:r>
            <a:r>
              <a:rPr lang="es-MX" sz="2000" dirty="0"/>
              <a:t>G1G1 G2G2 </a:t>
            </a:r>
            <a:endParaRPr lang="es-MX" sz="2000" dirty="0" smtClean="0"/>
          </a:p>
          <a:p>
            <a:pPr marL="0" indent="0">
              <a:buNone/>
            </a:pPr>
            <a:r>
              <a:rPr lang="es-MX" dirty="0" smtClean="0"/>
              <a:t>     *</a:t>
            </a:r>
            <a:r>
              <a:rPr lang="es-MX" dirty="0" err="1" smtClean="0"/>
              <a:t>Alohexaploide</a:t>
            </a:r>
            <a:r>
              <a:rPr lang="es-MX" dirty="0"/>
              <a:t>: se repiten tres </a:t>
            </a:r>
            <a:r>
              <a:rPr lang="es-MX" dirty="0" err="1"/>
              <a:t>genomios</a:t>
            </a:r>
            <a:r>
              <a:rPr lang="es-MX" dirty="0"/>
              <a:t> </a:t>
            </a:r>
            <a:r>
              <a:rPr lang="es-MX" dirty="0" smtClean="0"/>
              <a:t>distintos</a:t>
            </a:r>
          </a:p>
          <a:p>
            <a:pPr marL="0" indent="0">
              <a:buNone/>
            </a:pPr>
            <a:r>
              <a:rPr lang="es-MX" dirty="0"/>
              <a:t> </a:t>
            </a:r>
            <a:r>
              <a:rPr lang="es-MX" dirty="0" smtClean="0"/>
              <a:t>   </a:t>
            </a:r>
            <a:r>
              <a:rPr lang="es-MX" dirty="0" smtClean="0"/>
              <a:t>   </a:t>
            </a:r>
            <a:r>
              <a:rPr lang="es-MX" sz="2000" dirty="0" smtClean="0"/>
              <a:t>G1G1 </a:t>
            </a:r>
            <a:r>
              <a:rPr lang="es-MX" sz="2000" dirty="0"/>
              <a:t>G2G2 G3G3 </a:t>
            </a:r>
            <a:endParaRPr lang="es-MX" sz="2000" dirty="0" smtClean="0"/>
          </a:p>
          <a:p>
            <a:pPr marL="0" indent="0">
              <a:buNone/>
            </a:pPr>
            <a:r>
              <a:rPr lang="es-MX" dirty="0" smtClean="0"/>
              <a:t>El </a:t>
            </a:r>
            <a:r>
              <a:rPr lang="es-MX" dirty="0" err="1"/>
              <a:t>aloploide</a:t>
            </a:r>
            <a:r>
              <a:rPr lang="es-MX" dirty="0"/>
              <a:t> reúne en su complemento cromosómico el de dos o más especies distintas</a:t>
            </a:r>
          </a:p>
        </p:txBody>
      </p:sp>
    </p:spTree>
    <p:extLst>
      <p:ext uri="{BB962C8B-B14F-4D97-AF65-F5344CB8AC3E}">
        <p14:creationId xmlns:p14="http://schemas.microsoft.com/office/powerpoint/2010/main" val="18331046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docencia.udea.edu.co/cen/mecanismos-evolucion/gif_files/segregacion.gif"/>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55576" y="404664"/>
            <a:ext cx="7488832" cy="5544616"/>
          </a:xfrm>
          <a:prstGeom prst="rect">
            <a:avLst/>
          </a:prstGeom>
          <a:noFill/>
          <a:ln>
            <a:noFill/>
          </a:ln>
        </p:spPr>
      </p:pic>
      <p:sp>
        <p:nvSpPr>
          <p:cNvPr id="2" name="1 CuadroTexto"/>
          <p:cNvSpPr txBox="1"/>
          <p:nvPr/>
        </p:nvSpPr>
        <p:spPr>
          <a:xfrm>
            <a:off x="1979712" y="6237312"/>
            <a:ext cx="5616624" cy="369332"/>
          </a:xfrm>
          <a:prstGeom prst="rect">
            <a:avLst/>
          </a:prstGeom>
          <a:solidFill>
            <a:schemeClr val="tx2">
              <a:lumMod val="20000"/>
              <a:lumOff val="80000"/>
            </a:schemeClr>
          </a:solidFill>
        </p:spPr>
        <p:txBody>
          <a:bodyPr wrap="square" rtlCol="0">
            <a:spAutoFit/>
          </a:bodyPr>
          <a:lstStyle/>
          <a:p>
            <a:r>
              <a:rPr lang="es-ES_tradnl" b="1" dirty="0" smtClean="0">
                <a:solidFill>
                  <a:schemeClr val="accent3">
                    <a:lumMod val="50000"/>
                  </a:schemeClr>
                </a:solidFill>
              </a:rPr>
              <a:t>Comparación de </a:t>
            </a:r>
            <a:r>
              <a:rPr lang="es-ES_tradnl" b="1" dirty="0" err="1" smtClean="0">
                <a:solidFill>
                  <a:schemeClr val="accent3">
                    <a:lumMod val="50000"/>
                  </a:schemeClr>
                </a:solidFill>
              </a:rPr>
              <a:t>autotetraploide</a:t>
            </a:r>
            <a:r>
              <a:rPr lang="es-ES_tradnl" b="1" dirty="0" smtClean="0">
                <a:solidFill>
                  <a:schemeClr val="accent3">
                    <a:lumMod val="50000"/>
                  </a:schemeClr>
                </a:solidFill>
              </a:rPr>
              <a:t> y un </a:t>
            </a:r>
            <a:r>
              <a:rPr lang="es-ES_tradnl" b="1" dirty="0" err="1" smtClean="0">
                <a:solidFill>
                  <a:schemeClr val="accent3">
                    <a:lumMod val="50000"/>
                  </a:schemeClr>
                </a:solidFill>
              </a:rPr>
              <a:t>alotetraploide</a:t>
            </a:r>
            <a:endParaRPr lang="es-MX" b="1" dirty="0">
              <a:solidFill>
                <a:schemeClr val="accent3">
                  <a:lumMod val="50000"/>
                </a:schemeClr>
              </a:solidFill>
            </a:endParaRPr>
          </a:p>
        </p:txBody>
      </p:sp>
    </p:spTree>
    <p:extLst>
      <p:ext uri="{BB962C8B-B14F-4D97-AF65-F5344CB8AC3E}">
        <p14:creationId xmlns:p14="http://schemas.microsoft.com/office/powerpoint/2010/main" val="28281788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r>
              <a:rPr lang="es-ES_tradnl" sz="3100" b="1" dirty="0">
                <a:effectLst>
                  <a:outerShdw blurRad="38100" dist="38100" dir="2700000" algn="tl">
                    <a:srgbClr val="000000">
                      <a:alpha val="43137"/>
                    </a:srgbClr>
                  </a:outerShdw>
                </a:effectLst>
                <a:ea typeface="Calibri"/>
                <a:cs typeface="Times New Roman"/>
              </a:rPr>
              <a:t>LA POLIPLOIDIA EN LA NATURALEZA Y POLIPLOIDIA </a:t>
            </a:r>
            <a:r>
              <a:rPr lang="es-ES_tradnl" sz="3100" b="1" dirty="0" smtClean="0">
                <a:effectLst>
                  <a:outerShdw blurRad="38100" dist="38100" dir="2700000" algn="tl">
                    <a:srgbClr val="000000">
                      <a:alpha val="43137"/>
                    </a:srgbClr>
                  </a:outerShdw>
                </a:effectLst>
                <a:ea typeface="Calibri"/>
                <a:cs typeface="Times New Roman"/>
              </a:rPr>
              <a:t>INDUCIDA</a:t>
            </a:r>
            <a:endParaRPr lang="es-MX" b="1" dirty="0">
              <a:effectLst>
                <a:outerShdw blurRad="38100" dist="38100" dir="2700000" algn="tl">
                  <a:srgbClr val="000000">
                    <a:alpha val="43137"/>
                  </a:srgbClr>
                </a:outerShdw>
              </a:effectLst>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4221088"/>
            <a:ext cx="7040801" cy="1570856"/>
          </a:xfrm>
          <a:prstGeom prst="rect">
            <a:avLst/>
          </a:prstGeom>
          <a:noFill/>
          <a:ln w="38100">
            <a:solidFill>
              <a:schemeClr val="accent5">
                <a:lumMod val="7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5" name="Marcador de contenido 4"/>
          <p:cNvSpPr>
            <a:spLocks noGrp="1"/>
          </p:cNvSpPr>
          <p:nvPr>
            <p:ph idx="1"/>
          </p:nvPr>
        </p:nvSpPr>
        <p:spPr>
          <a:xfrm>
            <a:off x="827584" y="2241147"/>
            <a:ext cx="7848872" cy="1835925"/>
          </a:xfrm>
        </p:spPr>
        <p:style>
          <a:lnRef idx="1">
            <a:schemeClr val="accent4"/>
          </a:lnRef>
          <a:fillRef idx="2">
            <a:schemeClr val="accent4"/>
          </a:fillRef>
          <a:effectRef idx="1">
            <a:schemeClr val="accent4"/>
          </a:effectRef>
          <a:fontRef idx="minor">
            <a:schemeClr val="dk1"/>
          </a:fontRef>
        </p:style>
        <p:txBody>
          <a:bodyPr>
            <a:normAutofit fontScale="85000" lnSpcReduction="10000"/>
          </a:bodyPr>
          <a:lstStyle/>
          <a:p>
            <a:pPr algn="just"/>
            <a:r>
              <a:rPr lang="es-MX" b="1" dirty="0">
                <a:solidFill>
                  <a:schemeClr val="tx2">
                    <a:lumMod val="75000"/>
                  </a:schemeClr>
                </a:solidFill>
              </a:rPr>
              <a:t>ES RARA EN ANIMALES Y MAS FRECUENTE EN PLANTAS (MAS EN ANGIOSPERMAS </a:t>
            </a:r>
            <a:r>
              <a:rPr lang="es-MX" b="1" dirty="0" smtClean="0">
                <a:solidFill>
                  <a:schemeClr val="tx2">
                    <a:lumMod val="75000"/>
                  </a:schemeClr>
                </a:solidFill>
              </a:rPr>
              <a:t>QUE EN GIMNOSPERMAS QUE </a:t>
            </a:r>
            <a:r>
              <a:rPr lang="es-MX" b="1" dirty="0">
                <a:solidFill>
                  <a:schemeClr val="tx2">
                    <a:lumMod val="75000"/>
                  </a:schemeClr>
                </a:solidFill>
              </a:rPr>
              <a:t>EN </a:t>
            </a:r>
            <a:r>
              <a:rPr lang="es-MX" b="1" dirty="0" smtClean="0">
                <a:solidFill>
                  <a:schemeClr val="tx2">
                    <a:lumMod val="75000"/>
                  </a:schemeClr>
                </a:solidFill>
              </a:rPr>
              <a:t>GIMNOSPERMAS), </a:t>
            </a:r>
            <a:r>
              <a:rPr lang="es-MX" b="1" dirty="0">
                <a:solidFill>
                  <a:schemeClr val="tx2">
                    <a:lumMod val="75000"/>
                  </a:schemeClr>
                </a:solidFill>
              </a:rPr>
              <a:t>SE HA ENCONTRADO UNA ASOCIACION </a:t>
            </a:r>
            <a:r>
              <a:rPr lang="es-MX" b="1" dirty="0" smtClean="0">
                <a:solidFill>
                  <a:schemeClr val="tx2">
                    <a:lumMod val="75000"/>
                  </a:schemeClr>
                </a:solidFill>
              </a:rPr>
              <a:t>POSITIVA CON LA </a:t>
            </a:r>
            <a:r>
              <a:rPr lang="es-MX" b="1" dirty="0">
                <a:solidFill>
                  <a:schemeClr val="tx2">
                    <a:lumMod val="75000"/>
                  </a:schemeClr>
                </a:solidFill>
              </a:rPr>
              <a:t>LATITUD </a:t>
            </a:r>
            <a:r>
              <a:rPr lang="es-MX" b="1" dirty="0" smtClean="0">
                <a:solidFill>
                  <a:schemeClr val="tx2">
                    <a:lumMod val="75000"/>
                  </a:schemeClr>
                </a:solidFill>
              </a:rPr>
              <a:t>POSIBLEMENTE ASOCIADA A UNA MEJOR ADAPTACION DE LAS ESPECIES POLIPLOIDES</a:t>
            </a:r>
            <a:endParaRPr lang="es-MX" b="1" dirty="0">
              <a:solidFill>
                <a:schemeClr val="tx2">
                  <a:lumMod val="75000"/>
                </a:schemeClr>
              </a:solidFill>
            </a:endParaRPr>
          </a:p>
          <a:p>
            <a:endParaRPr lang="es-MX" dirty="0"/>
          </a:p>
        </p:txBody>
      </p:sp>
    </p:spTree>
    <p:extLst>
      <p:ext uri="{BB962C8B-B14F-4D97-AF65-F5344CB8AC3E}">
        <p14:creationId xmlns:p14="http://schemas.microsoft.com/office/powerpoint/2010/main" val="15266804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836712"/>
            <a:ext cx="7745505" cy="5746948"/>
          </a:xfrm>
        </p:spPr>
        <p:style>
          <a:lnRef idx="1">
            <a:schemeClr val="accent4"/>
          </a:lnRef>
          <a:fillRef idx="2">
            <a:schemeClr val="accent4"/>
          </a:fillRef>
          <a:effectRef idx="1">
            <a:schemeClr val="accent4"/>
          </a:effectRef>
          <a:fontRef idx="minor">
            <a:schemeClr val="dk1"/>
          </a:fontRef>
        </p:style>
        <p:txBody>
          <a:bodyPr>
            <a:normAutofit/>
          </a:bodyPr>
          <a:lstStyle/>
          <a:p>
            <a:pPr algn="just"/>
            <a:r>
              <a:rPr lang="es-MX" dirty="0">
                <a:solidFill>
                  <a:schemeClr val="tx2">
                    <a:lumMod val="75000"/>
                  </a:schemeClr>
                </a:solidFill>
              </a:rPr>
              <a:t>Aproximadamente el 47% angiospermas (plantas con flores) y el 95% de los helechos son poliploides. </a:t>
            </a:r>
            <a:endParaRPr lang="es-MX" dirty="0" smtClean="0">
              <a:solidFill>
                <a:schemeClr val="tx2">
                  <a:lumMod val="75000"/>
                </a:schemeClr>
              </a:solidFill>
            </a:endParaRPr>
          </a:p>
          <a:p>
            <a:pPr algn="just"/>
            <a:r>
              <a:rPr lang="es-MX" dirty="0" smtClean="0">
                <a:solidFill>
                  <a:schemeClr val="tx2">
                    <a:lumMod val="75000"/>
                  </a:schemeClr>
                </a:solidFill>
              </a:rPr>
              <a:t>Muchas </a:t>
            </a:r>
            <a:r>
              <a:rPr lang="es-MX" dirty="0">
                <a:solidFill>
                  <a:schemeClr val="tx2">
                    <a:lumMod val="75000"/>
                  </a:schemeClr>
                </a:solidFill>
              </a:rPr>
              <a:t>de las plantas cultivadas por el hombre también lo son: plátano (3n), papa (4n), trigo (6n). </a:t>
            </a:r>
            <a:endParaRPr lang="es-MX" dirty="0" smtClean="0">
              <a:solidFill>
                <a:schemeClr val="tx2">
                  <a:lumMod val="75000"/>
                </a:schemeClr>
              </a:solidFill>
            </a:endParaRPr>
          </a:p>
          <a:p>
            <a:pPr algn="just"/>
            <a:r>
              <a:rPr lang="es-MX" dirty="0" smtClean="0">
                <a:solidFill>
                  <a:schemeClr val="tx2">
                    <a:lumMod val="75000"/>
                  </a:schemeClr>
                </a:solidFill>
              </a:rPr>
              <a:t>Por </a:t>
            </a:r>
            <a:r>
              <a:rPr lang="es-MX" dirty="0">
                <a:solidFill>
                  <a:schemeClr val="tx2">
                    <a:lumMod val="75000"/>
                  </a:schemeClr>
                </a:solidFill>
              </a:rPr>
              <a:t>el contrario esta alteración es rara entre las gimnospermas, pinos, abetos y cedros, </a:t>
            </a:r>
            <a:r>
              <a:rPr lang="es-MX" dirty="0" err="1">
                <a:solidFill>
                  <a:schemeClr val="tx2">
                    <a:lumMod val="75000"/>
                  </a:schemeClr>
                </a:solidFill>
              </a:rPr>
              <a:t>auque</a:t>
            </a:r>
            <a:r>
              <a:rPr lang="es-MX" dirty="0">
                <a:solidFill>
                  <a:schemeClr val="tx2">
                    <a:lumMod val="75000"/>
                  </a:schemeClr>
                </a:solidFill>
              </a:rPr>
              <a:t> la secuoya, </a:t>
            </a:r>
            <a:r>
              <a:rPr lang="es-MX" b="1" i="1" dirty="0">
                <a:solidFill>
                  <a:schemeClr val="tx2">
                    <a:lumMod val="75000"/>
                  </a:schemeClr>
                </a:solidFill>
              </a:rPr>
              <a:t>Sequoia </a:t>
            </a:r>
            <a:r>
              <a:rPr lang="es-MX" b="1" i="1" dirty="0" err="1">
                <a:solidFill>
                  <a:schemeClr val="tx2">
                    <a:lumMod val="75000"/>
                  </a:schemeClr>
                </a:solidFill>
              </a:rPr>
              <a:t>sempervirens</a:t>
            </a:r>
            <a:r>
              <a:rPr lang="es-MX" dirty="0">
                <a:solidFill>
                  <a:schemeClr val="tx2">
                    <a:lumMod val="75000"/>
                  </a:schemeClr>
                </a:solidFill>
              </a:rPr>
              <a:t>, es poliploide. </a:t>
            </a:r>
            <a:endParaRPr lang="es-MX" dirty="0" smtClean="0">
              <a:solidFill>
                <a:schemeClr val="tx2">
                  <a:lumMod val="75000"/>
                </a:schemeClr>
              </a:solidFill>
            </a:endParaRPr>
          </a:p>
          <a:p>
            <a:pPr algn="just"/>
            <a:r>
              <a:rPr lang="es-MX" dirty="0" smtClean="0">
                <a:solidFill>
                  <a:schemeClr val="tx2">
                    <a:lumMod val="75000"/>
                  </a:schemeClr>
                </a:solidFill>
              </a:rPr>
              <a:t>Frecuentemente </a:t>
            </a:r>
            <a:r>
              <a:rPr lang="es-MX" dirty="0">
                <a:solidFill>
                  <a:schemeClr val="tx2">
                    <a:lumMod val="75000"/>
                  </a:schemeClr>
                </a:solidFill>
              </a:rPr>
              <a:t>se observa que las plantas poliploides son más grandes y vigorosas, debido a que sus células son más grandes, se dividen más lentamente y sus niveles de constituyentes bioquímicos son generalmente más altos. Quizás sean capaces de colonizar ambientes más hostiles y esto explique su abundancia y diversidad</a:t>
            </a:r>
            <a:r>
              <a:rPr lang="es-MX" dirty="0" smtClean="0">
                <a:solidFill>
                  <a:schemeClr val="tx2">
                    <a:lumMod val="75000"/>
                  </a:schemeClr>
                </a:solidFill>
              </a:rPr>
              <a:t>.</a:t>
            </a:r>
            <a:endParaRPr lang="es-MX" dirty="0">
              <a:solidFill>
                <a:schemeClr val="tx2">
                  <a:lumMod val="75000"/>
                </a:schemeClr>
              </a:solidFill>
            </a:endParaRPr>
          </a:p>
        </p:txBody>
      </p:sp>
    </p:spTree>
    <p:extLst>
      <p:ext uri="{BB962C8B-B14F-4D97-AF65-F5344CB8AC3E}">
        <p14:creationId xmlns:p14="http://schemas.microsoft.com/office/powerpoint/2010/main" val="33209278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1628800"/>
            <a:ext cx="7745505" cy="4869160"/>
          </a:xfrm>
        </p:spPr>
        <p:style>
          <a:lnRef idx="1">
            <a:schemeClr val="accent4"/>
          </a:lnRef>
          <a:fillRef idx="2">
            <a:schemeClr val="accent4"/>
          </a:fillRef>
          <a:effectRef idx="1">
            <a:schemeClr val="accent4"/>
          </a:effectRef>
          <a:fontRef idx="minor">
            <a:schemeClr val="dk1"/>
          </a:fontRef>
        </p:style>
        <p:txBody>
          <a:bodyPr>
            <a:normAutofit fontScale="92500" lnSpcReduction="20000"/>
          </a:bodyPr>
          <a:lstStyle/>
          <a:p>
            <a:pPr algn="just"/>
            <a:r>
              <a:rPr lang="es-MX" dirty="0" smtClean="0">
                <a:solidFill>
                  <a:schemeClr val="tx2">
                    <a:lumMod val="75000"/>
                  </a:schemeClr>
                </a:solidFill>
              </a:rPr>
              <a:t>Organismos </a:t>
            </a:r>
            <a:r>
              <a:rPr lang="es-MX" dirty="0">
                <a:solidFill>
                  <a:schemeClr val="tx2">
                    <a:lumMod val="75000"/>
                  </a:schemeClr>
                </a:solidFill>
              </a:rPr>
              <a:t>diploides que </a:t>
            </a:r>
            <a:r>
              <a:rPr lang="es-MX" dirty="0" smtClean="0">
                <a:solidFill>
                  <a:schemeClr val="tx2">
                    <a:lumMod val="75000"/>
                  </a:schemeClr>
                </a:solidFill>
              </a:rPr>
              <a:t>sufren </a:t>
            </a:r>
            <a:r>
              <a:rPr lang="es-MX" dirty="0">
                <a:solidFill>
                  <a:schemeClr val="tx2">
                    <a:lumMod val="75000"/>
                  </a:schemeClr>
                </a:solidFill>
              </a:rPr>
              <a:t>fallas en la disyunción durante la meiosis (</a:t>
            </a:r>
            <a:r>
              <a:rPr lang="es-MX" dirty="0" err="1">
                <a:solidFill>
                  <a:schemeClr val="tx2">
                    <a:lumMod val="75000"/>
                  </a:schemeClr>
                </a:solidFill>
              </a:rPr>
              <a:t>endoreplicación</a:t>
            </a:r>
            <a:r>
              <a:rPr lang="es-MX" dirty="0">
                <a:solidFill>
                  <a:schemeClr val="tx2">
                    <a:lumMod val="75000"/>
                  </a:schemeClr>
                </a:solidFill>
              </a:rPr>
              <a:t>) producen gametos diploides. </a:t>
            </a:r>
            <a:endParaRPr lang="es-MX" dirty="0" smtClean="0">
              <a:solidFill>
                <a:schemeClr val="tx2">
                  <a:lumMod val="75000"/>
                </a:schemeClr>
              </a:solidFill>
            </a:endParaRPr>
          </a:p>
          <a:p>
            <a:pPr algn="just"/>
            <a:r>
              <a:rPr lang="es-MX" dirty="0" smtClean="0">
                <a:solidFill>
                  <a:schemeClr val="tx2">
                    <a:lumMod val="75000"/>
                  </a:schemeClr>
                </a:solidFill>
              </a:rPr>
              <a:t>La </a:t>
            </a:r>
            <a:r>
              <a:rPr lang="es-MX" dirty="0">
                <a:solidFill>
                  <a:schemeClr val="tx2">
                    <a:lumMod val="75000"/>
                  </a:schemeClr>
                </a:solidFill>
              </a:rPr>
              <a:t>unión de gametos no reducidos de la misma especie genera </a:t>
            </a:r>
            <a:r>
              <a:rPr lang="es-MX" dirty="0" err="1">
                <a:solidFill>
                  <a:schemeClr val="tx2">
                    <a:lumMod val="75000"/>
                  </a:schemeClr>
                </a:solidFill>
              </a:rPr>
              <a:t>autopoliploides</a:t>
            </a:r>
            <a:r>
              <a:rPr lang="es-MX" dirty="0">
                <a:solidFill>
                  <a:schemeClr val="tx2">
                    <a:lumMod val="75000"/>
                  </a:schemeClr>
                </a:solidFill>
              </a:rPr>
              <a:t>, los cuales son una minoría comparados con los </a:t>
            </a:r>
            <a:r>
              <a:rPr lang="es-MX" dirty="0" err="1">
                <a:solidFill>
                  <a:schemeClr val="tx2">
                    <a:lumMod val="75000"/>
                  </a:schemeClr>
                </a:solidFill>
              </a:rPr>
              <a:t>alopoliploides</a:t>
            </a:r>
            <a:r>
              <a:rPr lang="es-MX" dirty="0">
                <a:solidFill>
                  <a:schemeClr val="tx2">
                    <a:lumMod val="75000"/>
                  </a:schemeClr>
                </a:solidFill>
              </a:rPr>
              <a:t> que derivan por hibridación entre especies muy cercanas. </a:t>
            </a:r>
            <a:endParaRPr lang="es-MX" dirty="0" smtClean="0">
              <a:solidFill>
                <a:schemeClr val="tx2">
                  <a:lumMod val="75000"/>
                </a:schemeClr>
              </a:solidFill>
            </a:endParaRPr>
          </a:p>
          <a:p>
            <a:pPr algn="just"/>
            <a:r>
              <a:rPr lang="es-MX" dirty="0" smtClean="0">
                <a:solidFill>
                  <a:schemeClr val="tx2">
                    <a:lumMod val="75000"/>
                  </a:schemeClr>
                </a:solidFill>
              </a:rPr>
              <a:t>El </a:t>
            </a:r>
            <a:r>
              <a:rPr lang="es-MX" dirty="0">
                <a:solidFill>
                  <a:schemeClr val="tx2">
                    <a:lumMod val="75000"/>
                  </a:schemeClr>
                </a:solidFill>
              </a:rPr>
              <a:t>cruce entre un individuo </a:t>
            </a:r>
            <a:r>
              <a:rPr lang="es-MX" dirty="0" err="1">
                <a:solidFill>
                  <a:schemeClr val="tx2">
                    <a:lumMod val="75000"/>
                  </a:schemeClr>
                </a:solidFill>
              </a:rPr>
              <a:t>tetraploide</a:t>
            </a:r>
            <a:r>
              <a:rPr lang="es-MX" dirty="0">
                <a:solidFill>
                  <a:schemeClr val="tx2">
                    <a:lumMod val="75000"/>
                  </a:schemeClr>
                </a:solidFill>
              </a:rPr>
              <a:t>, que produce gametos diploides, y un individuo diploide, que produce gametos haploides, generará un cigoto </a:t>
            </a:r>
            <a:r>
              <a:rPr lang="es-MX" dirty="0" err="1">
                <a:solidFill>
                  <a:schemeClr val="tx2">
                    <a:lumMod val="75000"/>
                  </a:schemeClr>
                </a:solidFill>
              </a:rPr>
              <a:t>triploide</a:t>
            </a:r>
            <a:r>
              <a:rPr lang="es-MX" dirty="0">
                <a:solidFill>
                  <a:schemeClr val="tx2">
                    <a:lumMod val="75000"/>
                  </a:schemeClr>
                </a:solidFill>
              </a:rPr>
              <a:t> (3n) que quizás alcance la madurez, pero que muy probablemente será </a:t>
            </a:r>
            <a:r>
              <a:rPr lang="es-MX" b="1" dirty="0">
                <a:solidFill>
                  <a:schemeClr val="tx2">
                    <a:lumMod val="75000"/>
                  </a:schemeClr>
                </a:solidFill>
              </a:rPr>
              <a:t>estéril</a:t>
            </a:r>
            <a:r>
              <a:rPr lang="es-MX" dirty="0">
                <a:solidFill>
                  <a:schemeClr val="tx2">
                    <a:lumMod val="75000"/>
                  </a:schemeClr>
                </a:solidFill>
              </a:rPr>
              <a:t>. </a:t>
            </a:r>
            <a:endParaRPr lang="es-MX" dirty="0" smtClean="0">
              <a:solidFill>
                <a:schemeClr val="tx2">
                  <a:lumMod val="75000"/>
                </a:schemeClr>
              </a:solidFill>
            </a:endParaRPr>
          </a:p>
          <a:p>
            <a:pPr algn="just"/>
            <a:r>
              <a:rPr lang="es-MX" dirty="0" smtClean="0">
                <a:solidFill>
                  <a:schemeClr val="tx2">
                    <a:lumMod val="75000"/>
                  </a:schemeClr>
                </a:solidFill>
              </a:rPr>
              <a:t>Por </a:t>
            </a:r>
            <a:r>
              <a:rPr lang="es-MX" dirty="0">
                <a:solidFill>
                  <a:schemeClr val="tx2">
                    <a:lumMod val="75000"/>
                  </a:schemeClr>
                </a:solidFill>
              </a:rPr>
              <a:t>tal razón la </a:t>
            </a:r>
            <a:r>
              <a:rPr lang="es-MX" dirty="0" err="1">
                <a:solidFill>
                  <a:schemeClr val="tx2">
                    <a:lumMod val="75000"/>
                  </a:schemeClr>
                </a:solidFill>
              </a:rPr>
              <a:t>poliploidía</a:t>
            </a:r>
            <a:r>
              <a:rPr lang="es-MX" dirty="0">
                <a:solidFill>
                  <a:schemeClr val="tx2">
                    <a:lumMod val="75000"/>
                  </a:schemeClr>
                </a:solidFill>
              </a:rPr>
              <a:t> es causa frecuente de aislamiento reproductivo entre la nueva especie poliploide y la especie parental que la engendró. Este parecer ser uno de los principales </a:t>
            </a:r>
            <a:r>
              <a:rPr lang="es-MX" b="1" dirty="0">
                <a:solidFill>
                  <a:schemeClr val="tx2">
                    <a:lumMod val="75000"/>
                  </a:schemeClr>
                </a:solidFill>
              </a:rPr>
              <a:t>mecanismos de </a:t>
            </a:r>
            <a:r>
              <a:rPr lang="es-MX" b="1" dirty="0" smtClean="0">
                <a:solidFill>
                  <a:schemeClr val="tx2">
                    <a:lumMod val="75000"/>
                  </a:schemeClr>
                </a:solidFill>
              </a:rPr>
              <a:t>especiación simpátrica.</a:t>
            </a:r>
            <a:endParaRPr lang="es-MX" b="1" dirty="0">
              <a:solidFill>
                <a:schemeClr val="tx2">
                  <a:lumMod val="75000"/>
                </a:schemeClr>
              </a:solidFill>
            </a:endParaRPr>
          </a:p>
          <a:p>
            <a:endParaRPr lang="es-MX" dirty="0"/>
          </a:p>
        </p:txBody>
      </p:sp>
      <p:sp>
        <p:nvSpPr>
          <p:cNvPr id="3" name="2 Título"/>
          <p:cNvSpPr>
            <a:spLocks noGrp="1"/>
          </p:cNvSpPr>
          <p:nvPr>
            <p:ph type="title"/>
          </p:nvPr>
        </p:nvSpPr>
        <p:spPr/>
        <p:txBody>
          <a:bodyPr/>
          <a:lstStyle/>
          <a:p>
            <a:r>
              <a:rPr lang="es-MX" sz="3200" b="1" dirty="0" smtClean="0"/>
              <a:t>SEGREGACIÓN EN POLIPLOIDES</a:t>
            </a:r>
            <a:endParaRPr lang="es-MX" dirty="0"/>
          </a:p>
        </p:txBody>
      </p:sp>
    </p:spTree>
    <p:extLst>
      <p:ext uri="{BB962C8B-B14F-4D97-AF65-F5344CB8AC3E}">
        <p14:creationId xmlns:p14="http://schemas.microsoft.com/office/powerpoint/2010/main" val="20028772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576" y="1556792"/>
            <a:ext cx="7745505" cy="5184575"/>
          </a:xfrm>
        </p:spPr>
        <p:style>
          <a:lnRef idx="1">
            <a:schemeClr val="accent4"/>
          </a:lnRef>
          <a:fillRef idx="2">
            <a:schemeClr val="accent4"/>
          </a:fillRef>
          <a:effectRef idx="1">
            <a:schemeClr val="accent4"/>
          </a:effectRef>
          <a:fontRef idx="minor">
            <a:schemeClr val="dk1"/>
          </a:fontRef>
        </p:style>
        <p:txBody>
          <a:bodyPr>
            <a:normAutofit fontScale="77500" lnSpcReduction="20000"/>
          </a:bodyPr>
          <a:lstStyle/>
          <a:p>
            <a:r>
              <a:rPr lang="es-MX" sz="2900" dirty="0">
                <a:solidFill>
                  <a:schemeClr val="tx2">
                    <a:lumMod val="75000"/>
                  </a:schemeClr>
                </a:solidFill>
              </a:rPr>
              <a:t>La </a:t>
            </a:r>
            <a:r>
              <a:rPr lang="es-MX" sz="2900" dirty="0" err="1" smtClean="0">
                <a:solidFill>
                  <a:schemeClr val="tx2">
                    <a:lumMod val="75000"/>
                  </a:schemeClr>
                </a:solidFill>
              </a:rPr>
              <a:t>Autopoliploidía</a:t>
            </a:r>
            <a:r>
              <a:rPr lang="es-MX" sz="2900" dirty="0" smtClean="0">
                <a:solidFill>
                  <a:schemeClr val="tx2">
                    <a:lumMod val="75000"/>
                  </a:schemeClr>
                </a:solidFill>
              </a:rPr>
              <a:t> </a:t>
            </a:r>
            <a:r>
              <a:rPr lang="es-MX" sz="2900" dirty="0">
                <a:solidFill>
                  <a:schemeClr val="tx2">
                    <a:lumMod val="75000"/>
                  </a:schemeClr>
                </a:solidFill>
              </a:rPr>
              <a:t>es </a:t>
            </a:r>
            <a:r>
              <a:rPr lang="es-MX" sz="2900" dirty="0" smtClean="0">
                <a:solidFill>
                  <a:schemeClr val="tx2">
                    <a:lumMod val="75000"/>
                  </a:schemeClr>
                </a:solidFill>
              </a:rPr>
              <a:t>producto de </a:t>
            </a:r>
            <a:r>
              <a:rPr lang="es-MX" sz="2900" b="1" dirty="0">
                <a:solidFill>
                  <a:schemeClr val="tx2">
                    <a:lumMod val="75000"/>
                  </a:schemeClr>
                </a:solidFill>
              </a:rPr>
              <a:t>alteraciones en la meiosis o la mitosis </a:t>
            </a:r>
            <a:r>
              <a:rPr lang="es-MX" sz="2900" dirty="0">
                <a:solidFill>
                  <a:schemeClr val="tx2">
                    <a:lumMod val="75000"/>
                  </a:schemeClr>
                </a:solidFill>
              </a:rPr>
              <a:t>que producen conjuntos adicionales de cromosomas, </a:t>
            </a:r>
            <a:r>
              <a:rPr lang="es-MX" sz="2900" b="1" dirty="0">
                <a:solidFill>
                  <a:schemeClr val="tx2">
                    <a:lumMod val="75000"/>
                  </a:schemeClr>
                </a:solidFill>
              </a:rPr>
              <a:t>todos procedentes de una misma especie.</a:t>
            </a:r>
          </a:p>
          <a:p>
            <a:r>
              <a:rPr lang="es-MX" sz="2900" dirty="0" smtClean="0">
                <a:solidFill>
                  <a:schemeClr val="tx2">
                    <a:lumMod val="75000"/>
                  </a:schemeClr>
                </a:solidFill>
              </a:rPr>
              <a:t>Los cromosomas son homólogos (el alineamiento solo es de dos en dos)  </a:t>
            </a:r>
            <a:r>
              <a:rPr lang="es-MX" sz="2900" dirty="0">
                <a:solidFill>
                  <a:schemeClr val="tx2">
                    <a:lumMod val="75000"/>
                  </a:schemeClr>
                </a:solidFill>
              </a:rPr>
              <a:t>y tratan de alinearse en la profase I de la meiosis, </a:t>
            </a:r>
            <a:r>
              <a:rPr lang="es-MX" sz="2900" dirty="0" smtClean="0">
                <a:solidFill>
                  <a:schemeClr val="tx2">
                    <a:lumMod val="75000"/>
                  </a:schemeClr>
                </a:solidFill>
              </a:rPr>
              <a:t>produciendo un apareamiento irregular, lo </a:t>
            </a:r>
            <a:r>
              <a:rPr lang="es-MX" sz="2900" dirty="0">
                <a:solidFill>
                  <a:schemeClr val="tx2">
                    <a:lumMod val="75000"/>
                  </a:schemeClr>
                </a:solidFill>
              </a:rPr>
              <a:t>que puede producir esterilidad.</a:t>
            </a:r>
          </a:p>
          <a:p>
            <a:r>
              <a:rPr lang="es-MX" sz="2900" dirty="0">
                <a:solidFill>
                  <a:schemeClr val="tx2">
                    <a:lumMod val="75000"/>
                  </a:schemeClr>
                </a:solidFill>
              </a:rPr>
              <a:t>Es usualmente dado en </a:t>
            </a:r>
            <a:r>
              <a:rPr lang="es-MX" sz="2900" dirty="0" smtClean="0">
                <a:solidFill>
                  <a:schemeClr val="tx2">
                    <a:lumMod val="75000"/>
                  </a:schemeClr>
                </a:solidFill>
              </a:rPr>
              <a:t>plantas</a:t>
            </a:r>
          </a:p>
          <a:p>
            <a:r>
              <a:rPr lang="es-MX" sz="2900" dirty="0" smtClean="0">
                <a:solidFill>
                  <a:schemeClr val="tx2">
                    <a:lumMod val="75000"/>
                  </a:schemeClr>
                </a:solidFill>
              </a:rPr>
              <a:t>Esto </a:t>
            </a:r>
            <a:r>
              <a:rPr lang="es-MX" sz="2900" dirty="0">
                <a:solidFill>
                  <a:schemeClr val="tx2">
                    <a:lumMod val="75000"/>
                  </a:schemeClr>
                </a:solidFill>
              </a:rPr>
              <a:t>da lugar a que se reproduzca con éxito, pero impide el cruzamiento con el organismo original, ya que cabe la posibilidad </a:t>
            </a:r>
            <a:r>
              <a:rPr lang="es-MX" sz="2900" dirty="0" smtClean="0">
                <a:solidFill>
                  <a:schemeClr val="tx2">
                    <a:lumMod val="75000"/>
                  </a:schemeClr>
                </a:solidFill>
              </a:rPr>
              <a:t>de </a:t>
            </a:r>
            <a:r>
              <a:rPr lang="es-MX" sz="2900" dirty="0">
                <a:solidFill>
                  <a:schemeClr val="tx2">
                    <a:lumMod val="75000"/>
                  </a:schemeClr>
                </a:solidFill>
              </a:rPr>
              <a:t>una </a:t>
            </a:r>
            <a:r>
              <a:rPr lang="es-MX" sz="2900" b="1" dirty="0">
                <a:solidFill>
                  <a:schemeClr val="tx2">
                    <a:lumMod val="75000"/>
                  </a:schemeClr>
                </a:solidFill>
              </a:rPr>
              <a:t>descendencia </a:t>
            </a:r>
            <a:r>
              <a:rPr lang="es-MX" sz="2900" b="1" dirty="0" err="1">
                <a:solidFill>
                  <a:schemeClr val="tx2">
                    <a:lumMod val="75000"/>
                  </a:schemeClr>
                </a:solidFill>
              </a:rPr>
              <a:t>triploide</a:t>
            </a:r>
            <a:r>
              <a:rPr lang="es-MX" sz="2900" dirty="0">
                <a:solidFill>
                  <a:schemeClr val="tx2">
                    <a:lumMod val="75000"/>
                  </a:schemeClr>
                </a:solidFill>
              </a:rPr>
              <a:t> que no sería capaz de reproducirse debido a </a:t>
            </a:r>
            <a:r>
              <a:rPr lang="es-MX" sz="2900" dirty="0" smtClean="0">
                <a:solidFill>
                  <a:schemeClr val="tx2">
                    <a:lumMod val="75000"/>
                  </a:schemeClr>
                </a:solidFill>
              </a:rPr>
              <a:t>que </a:t>
            </a:r>
            <a:r>
              <a:rPr lang="es-MX" sz="2900" dirty="0">
                <a:solidFill>
                  <a:schemeClr val="tx2">
                    <a:lumMod val="75000"/>
                  </a:schemeClr>
                </a:solidFill>
              </a:rPr>
              <a:t>uno de sus cromosomas no tendría bivalente durante la meiosis</a:t>
            </a:r>
            <a:r>
              <a:rPr lang="es-MX" sz="2900" dirty="0" smtClean="0">
                <a:solidFill>
                  <a:schemeClr val="tx2">
                    <a:lumMod val="75000"/>
                  </a:schemeClr>
                </a:solidFill>
              </a:rPr>
              <a:t>.</a:t>
            </a:r>
          </a:p>
          <a:p>
            <a:r>
              <a:rPr lang="es-MX" sz="2900" dirty="0" smtClean="0">
                <a:solidFill>
                  <a:schemeClr val="tx2">
                    <a:lumMod val="75000"/>
                  </a:schemeClr>
                </a:solidFill>
              </a:rPr>
              <a:t> </a:t>
            </a:r>
            <a:r>
              <a:rPr lang="es-MX" sz="2900" dirty="0">
                <a:solidFill>
                  <a:schemeClr val="tx2">
                    <a:lumMod val="75000"/>
                  </a:schemeClr>
                </a:solidFill>
              </a:rPr>
              <a:t>Son muy infértiles, pero esto es a veces una ventaja para el desarrollo de una masa vegetativa extraordinaria y la </a:t>
            </a:r>
            <a:r>
              <a:rPr lang="es-MX" sz="2900" dirty="0" err="1">
                <a:solidFill>
                  <a:schemeClr val="tx2">
                    <a:lumMod val="75000"/>
                  </a:schemeClr>
                </a:solidFill>
              </a:rPr>
              <a:t>aparicion</a:t>
            </a:r>
            <a:r>
              <a:rPr lang="es-MX" sz="2900" dirty="0">
                <a:solidFill>
                  <a:schemeClr val="tx2">
                    <a:lumMod val="75000"/>
                  </a:schemeClr>
                </a:solidFill>
              </a:rPr>
              <a:t> de órganos de mayor tamaño</a:t>
            </a:r>
            <a:r>
              <a:rPr lang="es-MX" sz="2900" dirty="0" smtClean="0">
                <a:solidFill>
                  <a:schemeClr val="tx2">
                    <a:lumMod val="75000"/>
                  </a:schemeClr>
                </a:solidFill>
              </a:rPr>
              <a:t>.</a:t>
            </a:r>
            <a:endParaRPr lang="es-MX" sz="2900" dirty="0">
              <a:solidFill>
                <a:schemeClr val="tx2">
                  <a:lumMod val="75000"/>
                </a:schemeClr>
              </a:solidFill>
            </a:endParaRPr>
          </a:p>
        </p:txBody>
      </p:sp>
      <p:sp>
        <p:nvSpPr>
          <p:cNvPr id="2" name="1 Título"/>
          <p:cNvSpPr>
            <a:spLocks noGrp="1"/>
          </p:cNvSpPr>
          <p:nvPr>
            <p:ph type="title"/>
          </p:nvPr>
        </p:nvSpPr>
        <p:spPr/>
        <p:txBody>
          <a:bodyPr/>
          <a:lstStyle/>
          <a:p>
            <a:r>
              <a:rPr lang="es-ES_tradnl" sz="3200" b="1" dirty="0" smtClean="0">
                <a:solidFill>
                  <a:schemeClr val="accent2">
                    <a:lumMod val="50000"/>
                  </a:schemeClr>
                </a:solidFill>
                <a:ea typeface="Calibri"/>
                <a:cs typeface="Times New Roman"/>
              </a:rPr>
              <a:t>AUTOPOLIPLOIDES</a:t>
            </a:r>
            <a:endParaRPr lang="es-MX" sz="3200" b="1" dirty="0">
              <a:solidFill>
                <a:schemeClr val="accent2">
                  <a:lumMod val="50000"/>
                </a:schemeClr>
              </a:solidFill>
            </a:endParaRPr>
          </a:p>
        </p:txBody>
      </p:sp>
    </p:spTree>
    <p:extLst>
      <p:ext uri="{BB962C8B-B14F-4D97-AF65-F5344CB8AC3E}">
        <p14:creationId xmlns:p14="http://schemas.microsoft.com/office/powerpoint/2010/main" val="36774554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688490" y="2132856"/>
            <a:ext cx="7747000" cy="3571970"/>
          </a:xfrm>
          <a:prstGeom prst="rect">
            <a:avLst/>
          </a:prstGeom>
        </p:spPr>
      </p:pic>
      <p:sp>
        <p:nvSpPr>
          <p:cNvPr id="2" name="1 Título"/>
          <p:cNvSpPr>
            <a:spLocks noGrp="1"/>
          </p:cNvSpPr>
          <p:nvPr>
            <p:ph type="title"/>
          </p:nvPr>
        </p:nvSpPr>
        <p:spPr/>
        <p:txBody>
          <a:bodyPr>
            <a:normAutofit/>
          </a:bodyPr>
          <a:lstStyle/>
          <a:p>
            <a:pPr lvl="1" algn="ctr" rtl="0">
              <a:spcBef>
                <a:spcPct val="0"/>
              </a:spcBef>
            </a:pPr>
            <a:r>
              <a:rPr lang="es-ES_tradnl" sz="3200" dirty="0" smtClean="0">
                <a:effectLst/>
                <a:latin typeface="Calibri"/>
                <a:ea typeface="Calibri"/>
                <a:cs typeface="Times New Roman"/>
              </a:rPr>
              <a:t>AUTOPOLIPLOIDIA INDUCIDA:</a:t>
            </a:r>
            <a:endParaRPr lang="es-MX" sz="3200" dirty="0"/>
          </a:p>
        </p:txBody>
      </p:sp>
      <p:sp>
        <p:nvSpPr>
          <p:cNvPr id="5" name="CuadroTexto 4"/>
          <p:cNvSpPr txBox="1"/>
          <p:nvPr/>
        </p:nvSpPr>
        <p:spPr>
          <a:xfrm>
            <a:off x="1043608" y="5949280"/>
            <a:ext cx="7272808" cy="646331"/>
          </a:xfrm>
          <a:prstGeom prst="rect">
            <a:avLst/>
          </a:prstGeom>
          <a:noFill/>
        </p:spPr>
        <p:txBody>
          <a:bodyPr wrap="square" rtlCol="0">
            <a:spAutoFit/>
          </a:bodyPr>
          <a:lstStyle/>
          <a:p>
            <a:pPr algn="just"/>
            <a:r>
              <a:rPr lang="es-MX" b="1" dirty="0" smtClean="0">
                <a:solidFill>
                  <a:schemeClr val="tx2">
                    <a:lumMod val="75000"/>
                  </a:schemeClr>
                </a:solidFill>
              </a:rPr>
              <a:t>Se utilizan técnicas tanto convencionales como biotecnológicas, donde los mas comunes son el uso de la </a:t>
            </a:r>
            <a:r>
              <a:rPr lang="es-MX" b="1" dirty="0" err="1" smtClean="0">
                <a:solidFill>
                  <a:schemeClr val="tx2">
                    <a:lumMod val="75000"/>
                  </a:schemeClr>
                </a:solidFill>
              </a:rPr>
              <a:t>colchicina</a:t>
            </a:r>
            <a:r>
              <a:rPr lang="es-MX" b="1" dirty="0" smtClean="0">
                <a:solidFill>
                  <a:schemeClr val="tx2">
                    <a:lumMod val="75000"/>
                  </a:schemeClr>
                </a:solidFill>
              </a:rPr>
              <a:t> y de la </a:t>
            </a:r>
            <a:r>
              <a:rPr lang="es-MX" b="1" dirty="0" err="1" smtClean="0">
                <a:solidFill>
                  <a:schemeClr val="tx2">
                    <a:lumMod val="75000"/>
                  </a:schemeClr>
                </a:solidFill>
              </a:rPr>
              <a:t>orizalina</a:t>
            </a:r>
            <a:endParaRPr lang="es-MX" b="1" dirty="0">
              <a:solidFill>
                <a:schemeClr val="tx2">
                  <a:lumMod val="75000"/>
                </a:schemeClr>
              </a:solidFill>
            </a:endParaRPr>
          </a:p>
        </p:txBody>
      </p:sp>
    </p:spTree>
    <p:extLst>
      <p:ext uri="{BB962C8B-B14F-4D97-AF65-F5344CB8AC3E}">
        <p14:creationId xmlns:p14="http://schemas.microsoft.com/office/powerpoint/2010/main" val="21909462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11560" y="1700808"/>
            <a:ext cx="7745505" cy="4609653"/>
          </a:xfrm>
        </p:spPr>
        <p:style>
          <a:lnRef idx="1">
            <a:schemeClr val="accent4"/>
          </a:lnRef>
          <a:fillRef idx="2">
            <a:schemeClr val="accent4"/>
          </a:fillRef>
          <a:effectRef idx="1">
            <a:schemeClr val="accent4"/>
          </a:effectRef>
          <a:fontRef idx="minor">
            <a:schemeClr val="dk1"/>
          </a:fontRef>
        </p:style>
        <p:txBody>
          <a:bodyPr>
            <a:normAutofit lnSpcReduction="10000"/>
          </a:bodyPr>
          <a:lstStyle/>
          <a:p>
            <a:pPr lvl="0" algn="just"/>
            <a:r>
              <a:rPr lang="es-MX" dirty="0" smtClean="0">
                <a:solidFill>
                  <a:schemeClr val="accent2">
                    <a:lumMod val="50000"/>
                  </a:schemeClr>
                </a:solidFill>
              </a:rPr>
              <a:t>Alcaloide </a:t>
            </a:r>
            <a:r>
              <a:rPr lang="es-MX" dirty="0">
                <a:solidFill>
                  <a:schemeClr val="accent2">
                    <a:lumMod val="50000"/>
                  </a:schemeClr>
                </a:solidFill>
              </a:rPr>
              <a:t>extraído de una planta llamada científicamente </a:t>
            </a:r>
            <a:r>
              <a:rPr lang="es-MX" i="1" dirty="0" err="1">
                <a:solidFill>
                  <a:schemeClr val="accent2">
                    <a:lumMod val="50000"/>
                  </a:schemeClr>
                </a:solidFill>
              </a:rPr>
              <a:t>Colchicum</a:t>
            </a:r>
            <a:r>
              <a:rPr lang="es-MX" i="1" dirty="0">
                <a:solidFill>
                  <a:schemeClr val="accent2">
                    <a:lumMod val="50000"/>
                  </a:schemeClr>
                </a:solidFill>
              </a:rPr>
              <a:t> </a:t>
            </a:r>
            <a:r>
              <a:rPr lang="es-MX" i="1" dirty="0" err="1">
                <a:solidFill>
                  <a:schemeClr val="accent2">
                    <a:lumMod val="50000"/>
                  </a:schemeClr>
                </a:solidFill>
              </a:rPr>
              <a:t>autumn</a:t>
            </a:r>
            <a:r>
              <a:rPr lang="es-MX" dirty="0" err="1">
                <a:solidFill>
                  <a:schemeClr val="accent2">
                    <a:lumMod val="50000"/>
                  </a:schemeClr>
                </a:solidFill>
              </a:rPr>
              <a:t>ale</a:t>
            </a:r>
            <a:r>
              <a:rPr lang="es-MX" dirty="0">
                <a:solidFill>
                  <a:schemeClr val="accent2">
                    <a:lumMod val="50000"/>
                  </a:schemeClr>
                </a:solidFill>
              </a:rPr>
              <a:t>. Esta sustancia es </a:t>
            </a:r>
            <a:r>
              <a:rPr lang="es-MX" b="1" dirty="0">
                <a:solidFill>
                  <a:schemeClr val="accent2">
                    <a:lumMod val="50000"/>
                  </a:schemeClr>
                </a:solidFill>
              </a:rPr>
              <a:t>fácil de manejar</a:t>
            </a:r>
            <a:r>
              <a:rPr lang="es-MX" dirty="0">
                <a:solidFill>
                  <a:schemeClr val="accent2">
                    <a:lumMod val="50000"/>
                  </a:schemeClr>
                </a:solidFill>
              </a:rPr>
              <a:t> por ser soluble en agua fría, alcohol y cloroformo. </a:t>
            </a:r>
          </a:p>
          <a:p>
            <a:pPr lvl="0" algn="just"/>
            <a:r>
              <a:rPr lang="es-MX" dirty="0">
                <a:solidFill>
                  <a:schemeClr val="accent2">
                    <a:lumMod val="50000"/>
                  </a:schemeClr>
                </a:solidFill>
              </a:rPr>
              <a:t>B</a:t>
            </a:r>
            <a:r>
              <a:rPr lang="es-MX" dirty="0" smtClean="0">
                <a:solidFill>
                  <a:schemeClr val="accent2">
                    <a:lumMod val="50000"/>
                  </a:schemeClr>
                </a:solidFill>
              </a:rPr>
              <a:t>astante </a:t>
            </a:r>
            <a:r>
              <a:rPr lang="es-MX" dirty="0">
                <a:solidFill>
                  <a:schemeClr val="accent2">
                    <a:lumMod val="50000"/>
                  </a:schemeClr>
                </a:solidFill>
              </a:rPr>
              <a:t>eficiente en bajas concentraciones y </a:t>
            </a:r>
            <a:r>
              <a:rPr lang="es-MX" b="1" dirty="0">
                <a:solidFill>
                  <a:schemeClr val="accent2">
                    <a:lumMod val="50000"/>
                  </a:schemeClr>
                </a:solidFill>
              </a:rPr>
              <a:t>puede aplicarse en diferentes partes de la planta </a:t>
            </a:r>
            <a:r>
              <a:rPr lang="es-MX" dirty="0">
                <a:solidFill>
                  <a:schemeClr val="accent2">
                    <a:lumMod val="50000"/>
                  </a:schemeClr>
                </a:solidFill>
              </a:rPr>
              <a:t>como semillas, yemas, bulbos, raíces, hojas, plántulas en soluciones acuosas, o incluso pulpa de glicerina y lanolina, entre otras. </a:t>
            </a:r>
          </a:p>
          <a:p>
            <a:pPr lvl="0" algn="just"/>
            <a:r>
              <a:rPr lang="es-MX" dirty="0">
                <a:solidFill>
                  <a:schemeClr val="accent2">
                    <a:lumMod val="50000"/>
                  </a:schemeClr>
                </a:solidFill>
              </a:rPr>
              <a:t>La </a:t>
            </a:r>
            <a:r>
              <a:rPr lang="es-MX" dirty="0" err="1">
                <a:solidFill>
                  <a:schemeClr val="accent2">
                    <a:lumMod val="50000"/>
                  </a:schemeClr>
                </a:solidFill>
              </a:rPr>
              <a:t>colchicina</a:t>
            </a:r>
            <a:r>
              <a:rPr lang="es-MX" dirty="0">
                <a:solidFill>
                  <a:schemeClr val="accent2">
                    <a:lumMod val="50000"/>
                  </a:schemeClr>
                </a:solidFill>
              </a:rPr>
              <a:t> parece afectar solo a las </a:t>
            </a:r>
            <a:r>
              <a:rPr lang="es-MX" b="1" dirty="0">
                <a:solidFill>
                  <a:schemeClr val="accent2">
                    <a:lumMod val="50000"/>
                  </a:schemeClr>
                </a:solidFill>
              </a:rPr>
              <a:t>células en proceso de división meiótica</a:t>
            </a:r>
            <a:r>
              <a:rPr lang="es-MX" dirty="0">
                <a:solidFill>
                  <a:schemeClr val="accent2">
                    <a:lumMod val="50000"/>
                  </a:schemeClr>
                </a:solidFill>
              </a:rPr>
              <a:t>. Este hecho impide la formación de fusibles acromáticos.</a:t>
            </a:r>
          </a:p>
          <a:p>
            <a:endParaRPr lang="es-MX" dirty="0"/>
          </a:p>
        </p:txBody>
      </p:sp>
      <p:sp>
        <p:nvSpPr>
          <p:cNvPr id="3" name="2 Título"/>
          <p:cNvSpPr>
            <a:spLocks noGrp="1"/>
          </p:cNvSpPr>
          <p:nvPr>
            <p:ph type="title"/>
          </p:nvPr>
        </p:nvSpPr>
        <p:spPr/>
        <p:txBody>
          <a:bodyPr/>
          <a:lstStyle/>
          <a:p>
            <a:r>
              <a:rPr lang="es-MX" sz="3600" b="1" dirty="0" smtClean="0">
                <a:solidFill>
                  <a:schemeClr val="accent2">
                    <a:lumMod val="50000"/>
                  </a:schemeClr>
                </a:solidFill>
              </a:rPr>
              <a:t>USO DE COLCHICINA</a:t>
            </a:r>
            <a:endParaRPr lang="es-MX" sz="3600" b="1" dirty="0">
              <a:solidFill>
                <a:schemeClr val="accent2">
                  <a:lumMod val="50000"/>
                </a:schemeClr>
              </a:solidFill>
            </a:endParaRPr>
          </a:p>
        </p:txBody>
      </p:sp>
    </p:spTree>
    <p:extLst>
      <p:ext uri="{BB962C8B-B14F-4D97-AF65-F5344CB8AC3E}">
        <p14:creationId xmlns:p14="http://schemas.microsoft.com/office/powerpoint/2010/main" val="25287968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endParaRPr lang="es-MX"/>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96123" y="231663"/>
            <a:ext cx="8151754" cy="5739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ángulo redondeado 4"/>
          <p:cNvSpPr/>
          <p:nvPr/>
        </p:nvSpPr>
        <p:spPr>
          <a:xfrm>
            <a:off x="5004048" y="2852936"/>
            <a:ext cx="432048" cy="720080"/>
          </a:xfrm>
          <a:prstGeom prst="round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Rayo 1"/>
          <p:cNvSpPr/>
          <p:nvPr/>
        </p:nvSpPr>
        <p:spPr>
          <a:xfrm rot="6862002">
            <a:off x="4827096" y="2878201"/>
            <a:ext cx="792088" cy="504056"/>
          </a:xfrm>
          <a:prstGeom prst="lightningBol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Flecha derecha 5"/>
          <p:cNvSpPr/>
          <p:nvPr/>
        </p:nvSpPr>
        <p:spPr>
          <a:xfrm>
            <a:off x="6048164" y="2626173"/>
            <a:ext cx="1656184"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CuadroTexto 3"/>
          <p:cNvSpPr txBox="1"/>
          <p:nvPr/>
        </p:nvSpPr>
        <p:spPr>
          <a:xfrm>
            <a:off x="6048164" y="2689865"/>
            <a:ext cx="1656184" cy="369332"/>
          </a:xfrm>
          <a:prstGeom prst="rect">
            <a:avLst/>
          </a:prstGeom>
          <a:noFill/>
        </p:spPr>
        <p:txBody>
          <a:bodyPr wrap="square" rtlCol="0">
            <a:spAutoFit/>
          </a:bodyPr>
          <a:lstStyle/>
          <a:p>
            <a:r>
              <a:rPr lang="es-MX" b="1" dirty="0" smtClean="0">
                <a:solidFill>
                  <a:schemeClr val="bg1"/>
                </a:solidFill>
              </a:rPr>
              <a:t>Ruta normal</a:t>
            </a:r>
            <a:endParaRPr lang="es-MX" b="1" dirty="0">
              <a:solidFill>
                <a:schemeClr val="bg1"/>
              </a:solidFill>
            </a:endParaRPr>
          </a:p>
        </p:txBody>
      </p:sp>
      <p:sp>
        <p:nvSpPr>
          <p:cNvPr id="7" name="Rectángulo redondeado 6"/>
          <p:cNvSpPr/>
          <p:nvPr/>
        </p:nvSpPr>
        <p:spPr>
          <a:xfrm>
            <a:off x="3275856" y="260647"/>
            <a:ext cx="2772308" cy="504056"/>
          </a:xfrm>
          <a:prstGeom prst="roundRect">
            <a:avLst/>
          </a:prstGeom>
          <a:no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redondeado 7"/>
          <p:cNvSpPr/>
          <p:nvPr/>
        </p:nvSpPr>
        <p:spPr>
          <a:xfrm>
            <a:off x="5538531" y="3248492"/>
            <a:ext cx="1080120" cy="382000"/>
          </a:xfrm>
          <a:prstGeom prst="roundRect">
            <a:avLst/>
          </a:prstGeom>
          <a:noFill/>
          <a:ln w="2857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8329209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3568" y="1844824"/>
            <a:ext cx="7745505" cy="4781053"/>
          </a:xfrm>
        </p:spPr>
        <p:style>
          <a:lnRef idx="2">
            <a:schemeClr val="accent3"/>
          </a:lnRef>
          <a:fillRef idx="1">
            <a:schemeClr val="lt1"/>
          </a:fillRef>
          <a:effectRef idx="0">
            <a:schemeClr val="accent3"/>
          </a:effectRef>
          <a:fontRef idx="minor">
            <a:schemeClr val="dk1"/>
          </a:fontRef>
        </p:style>
        <p:txBody>
          <a:bodyPr>
            <a:normAutofit fontScale="92500" lnSpcReduction="20000"/>
          </a:bodyPr>
          <a:lstStyle/>
          <a:p>
            <a:pPr algn="just"/>
            <a:r>
              <a:rPr lang="es-MX" dirty="0" smtClean="0">
                <a:solidFill>
                  <a:schemeClr val="accent5">
                    <a:lumMod val="75000"/>
                  </a:schemeClr>
                </a:solidFill>
              </a:rPr>
              <a:t>Dentro del </a:t>
            </a:r>
            <a:r>
              <a:rPr lang="es-MX" dirty="0">
                <a:solidFill>
                  <a:schemeClr val="accent5">
                    <a:lumMod val="75000"/>
                  </a:schemeClr>
                </a:solidFill>
              </a:rPr>
              <a:t>campo laboral del Ingeniero Agrónomo en Floricultura se desarrollan actividades </a:t>
            </a:r>
            <a:r>
              <a:rPr lang="es-MX" dirty="0" smtClean="0">
                <a:solidFill>
                  <a:schemeClr val="accent5">
                    <a:lumMod val="75000"/>
                  </a:schemeClr>
                </a:solidFill>
              </a:rPr>
              <a:t>de diagnóstico </a:t>
            </a:r>
            <a:r>
              <a:rPr lang="es-MX" dirty="0">
                <a:solidFill>
                  <a:schemeClr val="accent5">
                    <a:lumMod val="75000"/>
                  </a:schemeClr>
                </a:solidFill>
              </a:rPr>
              <a:t>y planeación dentro del proceso productivo en el cual uno de </a:t>
            </a:r>
            <a:r>
              <a:rPr lang="es-MX" dirty="0" smtClean="0">
                <a:solidFill>
                  <a:schemeClr val="accent5">
                    <a:lumMod val="75000"/>
                  </a:schemeClr>
                </a:solidFill>
              </a:rPr>
              <a:t>los componentes </a:t>
            </a:r>
            <a:r>
              <a:rPr lang="es-MX" dirty="0">
                <a:solidFill>
                  <a:schemeClr val="accent5">
                    <a:lumMod val="75000"/>
                  </a:schemeClr>
                </a:solidFill>
              </a:rPr>
              <a:t>importantes es el uso de variedades mejoradas donde la novedad, o </a:t>
            </a:r>
            <a:r>
              <a:rPr lang="es-MX" dirty="0" smtClean="0">
                <a:solidFill>
                  <a:schemeClr val="accent5">
                    <a:lumMod val="75000"/>
                  </a:schemeClr>
                </a:solidFill>
              </a:rPr>
              <a:t>sea la </a:t>
            </a:r>
            <a:r>
              <a:rPr lang="es-MX" dirty="0">
                <a:solidFill>
                  <a:schemeClr val="accent5">
                    <a:lumMod val="75000"/>
                  </a:schemeClr>
                </a:solidFill>
              </a:rPr>
              <a:t>demanda de nuevas especies y variedades, es un componente de importancia y </a:t>
            </a:r>
            <a:r>
              <a:rPr lang="es-MX" dirty="0" smtClean="0">
                <a:solidFill>
                  <a:schemeClr val="accent5">
                    <a:lumMod val="75000"/>
                  </a:schemeClr>
                </a:solidFill>
              </a:rPr>
              <a:t>de carácter </a:t>
            </a:r>
            <a:r>
              <a:rPr lang="es-MX" dirty="0">
                <a:solidFill>
                  <a:schemeClr val="accent5">
                    <a:lumMod val="75000"/>
                  </a:schemeClr>
                </a:solidFill>
              </a:rPr>
              <a:t>competitivo en el mercado</a:t>
            </a:r>
          </a:p>
          <a:p>
            <a:pPr algn="just"/>
            <a:r>
              <a:rPr lang="es-MX" dirty="0" smtClean="0">
                <a:solidFill>
                  <a:schemeClr val="accent5">
                    <a:lumMod val="75000"/>
                  </a:schemeClr>
                </a:solidFill>
              </a:rPr>
              <a:t>En esta presentación se </a:t>
            </a:r>
            <a:r>
              <a:rPr lang="es-MX" dirty="0" smtClean="0">
                <a:solidFill>
                  <a:schemeClr val="accent5">
                    <a:lumMod val="75000"/>
                  </a:schemeClr>
                </a:solidFill>
              </a:rPr>
              <a:t>revisan dentro de las estrategias de mejoramiento no convencionales el uso de La </a:t>
            </a:r>
            <a:r>
              <a:rPr lang="es-MX" dirty="0" err="1" smtClean="0">
                <a:solidFill>
                  <a:schemeClr val="accent5">
                    <a:lumMod val="75000"/>
                  </a:schemeClr>
                </a:solidFill>
              </a:rPr>
              <a:t>poliplidia</a:t>
            </a:r>
            <a:r>
              <a:rPr lang="es-MX" dirty="0" smtClean="0">
                <a:solidFill>
                  <a:schemeClr val="accent5">
                    <a:lumMod val="75000"/>
                  </a:schemeClr>
                </a:solidFill>
              </a:rPr>
              <a:t> como herramienta de mejoramiento genético</a:t>
            </a:r>
            <a:r>
              <a:rPr lang="es-MX" dirty="0" smtClean="0">
                <a:solidFill>
                  <a:schemeClr val="accent5">
                    <a:lumMod val="75000"/>
                  </a:schemeClr>
                </a:solidFill>
              </a:rPr>
              <a:t> </a:t>
            </a:r>
          </a:p>
          <a:p>
            <a:pPr algn="just"/>
            <a:r>
              <a:rPr lang="es-MX" dirty="0" smtClean="0">
                <a:solidFill>
                  <a:schemeClr val="accent5">
                    <a:lumMod val="75000"/>
                  </a:schemeClr>
                </a:solidFill>
              </a:rPr>
              <a:t>Se </a:t>
            </a:r>
            <a:r>
              <a:rPr lang="es-MX" dirty="0" smtClean="0">
                <a:solidFill>
                  <a:schemeClr val="accent5">
                    <a:lumMod val="75000"/>
                  </a:schemeClr>
                </a:solidFill>
              </a:rPr>
              <a:t>exponen en forma esquemática los principales conceptos en torno </a:t>
            </a:r>
            <a:r>
              <a:rPr lang="es-MX" dirty="0" smtClean="0">
                <a:solidFill>
                  <a:schemeClr val="accent5">
                    <a:lumMod val="75000"/>
                  </a:schemeClr>
                </a:solidFill>
              </a:rPr>
              <a:t>a la </a:t>
            </a:r>
            <a:r>
              <a:rPr lang="es-MX" dirty="0" err="1" smtClean="0">
                <a:solidFill>
                  <a:schemeClr val="accent5">
                    <a:lumMod val="75000"/>
                  </a:schemeClr>
                </a:solidFill>
              </a:rPr>
              <a:t>generacion</a:t>
            </a:r>
            <a:r>
              <a:rPr lang="es-MX" dirty="0" smtClean="0">
                <a:solidFill>
                  <a:schemeClr val="accent5">
                    <a:lumMod val="75000"/>
                  </a:schemeClr>
                </a:solidFill>
              </a:rPr>
              <a:t> y uso de poliploides en una primera fase</a:t>
            </a:r>
          </a:p>
          <a:p>
            <a:pPr algn="just"/>
            <a:r>
              <a:rPr lang="es-ES_tradnl" dirty="0" smtClean="0">
                <a:solidFill>
                  <a:schemeClr val="accent5">
                    <a:lumMod val="75000"/>
                  </a:schemeClr>
                </a:solidFill>
              </a:rPr>
              <a:t>Se pretende en una segunda fase desarrollar mas a detalle los logros obtenidos en la mejora genética de ornamentales</a:t>
            </a:r>
            <a:endParaRPr lang="es-MX" dirty="0">
              <a:solidFill>
                <a:schemeClr val="accent5">
                  <a:lumMod val="75000"/>
                </a:schemeClr>
              </a:solidFill>
            </a:endParaRPr>
          </a:p>
        </p:txBody>
      </p:sp>
      <p:sp>
        <p:nvSpPr>
          <p:cNvPr id="2" name="Título 1"/>
          <p:cNvSpPr>
            <a:spLocks noGrp="1"/>
          </p:cNvSpPr>
          <p:nvPr>
            <p:ph type="title"/>
          </p:nvPr>
        </p:nvSpPr>
        <p:spPr/>
        <p:txBody>
          <a:bodyPr>
            <a:normAutofit/>
          </a:bodyPr>
          <a:lstStyle/>
          <a:p>
            <a:r>
              <a:rPr lang="es-MX" sz="3600" b="1" dirty="0" smtClean="0">
                <a:solidFill>
                  <a:schemeClr val="accent5">
                    <a:lumMod val="75000"/>
                  </a:schemeClr>
                </a:solidFill>
                <a:effectLst>
                  <a:outerShdw blurRad="38100" dist="38100" dir="2700000" algn="tl">
                    <a:srgbClr val="000000">
                      <a:alpha val="43137"/>
                    </a:srgbClr>
                  </a:outerShdw>
                </a:effectLst>
              </a:rPr>
              <a:t>PRESENTACIÓN</a:t>
            </a:r>
            <a:endParaRPr lang="es-MX" sz="3600" b="1" dirty="0">
              <a:solidFill>
                <a:schemeClr val="accent5">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284493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3568" y="1628800"/>
            <a:ext cx="7745505" cy="5040560"/>
          </a:xfrm>
        </p:spPr>
        <p:style>
          <a:lnRef idx="1">
            <a:schemeClr val="accent4"/>
          </a:lnRef>
          <a:fillRef idx="2">
            <a:schemeClr val="accent4"/>
          </a:fillRef>
          <a:effectRef idx="1">
            <a:schemeClr val="accent4"/>
          </a:effectRef>
          <a:fontRef idx="minor">
            <a:schemeClr val="dk1"/>
          </a:fontRef>
        </p:style>
        <p:txBody>
          <a:bodyPr>
            <a:normAutofit fontScale="92500" lnSpcReduction="10000"/>
          </a:bodyPr>
          <a:lstStyle/>
          <a:p>
            <a:pPr marL="0" indent="0">
              <a:buNone/>
            </a:pPr>
            <a:r>
              <a:rPr lang="es-MX" b="1" dirty="0" smtClean="0">
                <a:solidFill>
                  <a:schemeClr val="tx2">
                    <a:lumMod val="75000"/>
                  </a:schemeClr>
                </a:solidFill>
                <a:latin typeface="Arial" panose="020B0604020202020204" pitchFamily="34" charset="0"/>
                <a:cs typeface="Arial" panose="020B0604020202020204" pitchFamily="34" charset="0"/>
              </a:rPr>
              <a:t>Ventajas:</a:t>
            </a:r>
          </a:p>
          <a:p>
            <a:r>
              <a:rPr lang="es-MX" dirty="0" smtClean="0">
                <a:solidFill>
                  <a:schemeClr val="tx2">
                    <a:lumMod val="75000"/>
                  </a:schemeClr>
                </a:solidFill>
                <a:latin typeface="Arial" panose="020B0604020202020204" pitchFamily="34" charset="0"/>
                <a:cs typeface="Arial" panose="020B0604020202020204" pitchFamily="34" charset="0"/>
              </a:rPr>
              <a:t>Mayor </a:t>
            </a:r>
            <a:r>
              <a:rPr lang="es-MX" dirty="0">
                <a:solidFill>
                  <a:schemeClr val="tx2">
                    <a:lumMod val="75000"/>
                  </a:schemeClr>
                </a:solidFill>
                <a:latin typeface="Arial" panose="020B0604020202020204" pitchFamily="34" charset="0"/>
                <a:cs typeface="Arial" panose="020B0604020202020204" pitchFamily="34" charset="0"/>
              </a:rPr>
              <a:t>variabilidad en el </a:t>
            </a:r>
            <a:r>
              <a:rPr lang="es-MX" dirty="0" err="1">
                <a:solidFill>
                  <a:schemeClr val="tx2">
                    <a:lumMod val="75000"/>
                  </a:schemeClr>
                </a:solidFill>
                <a:latin typeface="Arial" panose="020B0604020202020204" pitchFamily="34" charset="0"/>
                <a:cs typeface="Arial" panose="020B0604020202020204" pitchFamily="34" charset="0"/>
              </a:rPr>
              <a:t>autoploide</a:t>
            </a:r>
            <a:r>
              <a:rPr lang="es-MX" dirty="0">
                <a:solidFill>
                  <a:schemeClr val="tx2">
                    <a:lumMod val="75000"/>
                  </a:schemeClr>
                </a:solidFill>
                <a:latin typeface="Arial" panose="020B0604020202020204" pitchFamily="34" charset="0"/>
                <a:cs typeface="Arial" panose="020B0604020202020204" pitchFamily="34" charset="0"/>
              </a:rPr>
              <a:t> que en el diploide mayor capacidad de adaptación del </a:t>
            </a:r>
            <a:r>
              <a:rPr lang="es-MX" dirty="0" err="1">
                <a:solidFill>
                  <a:schemeClr val="tx2">
                    <a:lumMod val="75000"/>
                  </a:schemeClr>
                </a:solidFill>
                <a:latin typeface="Arial" panose="020B0604020202020204" pitchFamily="34" charset="0"/>
                <a:cs typeface="Arial" panose="020B0604020202020204" pitchFamily="34" charset="0"/>
              </a:rPr>
              <a:t>autoploide</a:t>
            </a:r>
            <a:r>
              <a:rPr lang="es-MX" dirty="0">
                <a:solidFill>
                  <a:schemeClr val="tx2">
                    <a:lumMod val="75000"/>
                  </a:schemeClr>
                </a:solidFill>
                <a:latin typeface="Arial" panose="020B0604020202020204" pitchFamily="34" charset="0"/>
                <a:cs typeface="Arial" panose="020B0604020202020204" pitchFamily="34" charset="0"/>
              </a:rPr>
              <a:t> </a:t>
            </a:r>
            <a:endParaRPr lang="es-MX" dirty="0" smtClean="0">
              <a:solidFill>
                <a:schemeClr val="tx2">
                  <a:lumMod val="75000"/>
                </a:schemeClr>
              </a:solidFill>
              <a:latin typeface="Arial" panose="020B0604020202020204" pitchFamily="34" charset="0"/>
              <a:cs typeface="Arial" panose="020B0604020202020204" pitchFamily="34" charset="0"/>
            </a:endParaRPr>
          </a:p>
          <a:p>
            <a:r>
              <a:rPr lang="es-MX" dirty="0">
                <a:solidFill>
                  <a:schemeClr val="tx2">
                    <a:lumMod val="75000"/>
                  </a:schemeClr>
                </a:solidFill>
                <a:latin typeface="Arial" panose="020B0604020202020204" pitchFamily="34" charset="0"/>
                <a:cs typeface="Arial" panose="020B0604020202020204" pitchFamily="34" charset="0"/>
              </a:rPr>
              <a:t>Plantas de mayor </a:t>
            </a:r>
            <a:r>
              <a:rPr lang="es-MX" dirty="0" smtClean="0">
                <a:solidFill>
                  <a:schemeClr val="tx2">
                    <a:lumMod val="75000"/>
                  </a:schemeClr>
                </a:solidFill>
                <a:latin typeface="Arial" panose="020B0604020202020204" pitchFamily="34" charset="0"/>
                <a:cs typeface="Arial" panose="020B0604020202020204" pitchFamily="34" charset="0"/>
              </a:rPr>
              <a:t>tamaño</a:t>
            </a:r>
          </a:p>
          <a:p>
            <a:r>
              <a:rPr lang="es-MX" dirty="0" smtClean="0">
                <a:solidFill>
                  <a:schemeClr val="tx2">
                    <a:lumMod val="75000"/>
                  </a:schemeClr>
                </a:solidFill>
                <a:latin typeface="Arial" panose="020B0604020202020204" pitchFamily="34" charset="0"/>
                <a:cs typeface="Arial" panose="020B0604020202020204" pitchFamily="34" charset="0"/>
              </a:rPr>
              <a:t>• </a:t>
            </a:r>
            <a:r>
              <a:rPr lang="es-MX" dirty="0">
                <a:solidFill>
                  <a:schemeClr val="tx2">
                    <a:lumMod val="75000"/>
                  </a:schemeClr>
                </a:solidFill>
                <a:latin typeface="Arial" panose="020B0604020202020204" pitchFamily="34" charset="0"/>
                <a:cs typeface="Arial" panose="020B0604020202020204" pitchFamily="34" charset="0"/>
              </a:rPr>
              <a:t>Células más grandes conducen a la disminución de la actividad metabólica y esta a un desarrollo más lento que conlleva menor transpiración Resistencia a la sequía </a:t>
            </a:r>
            <a:endParaRPr lang="es-MX" dirty="0" smtClean="0">
              <a:solidFill>
                <a:schemeClr val="tx2">
                  <a:lumMod val="75000"/>
                </a:schemeClr>
              </a:solidFill>
              <a:latin typeface="Arial" panose="020B0604020202020204" pitchFamily="34" charset="0"/>
              <a:cs typeface="Arial" panose="020B0604020202020204" pitchFamily="34" charset="0"/>
            </a:endParaRPr>
          </a:p>
          <a:p>
            <a:r>
              <a:rPr lang="es-MX" dirty="0" smtClean="0">
                <a:solidFill>
                  <a:schemeClr val="tx2">
                    <a:lumMod val="75000"/>
                  </a:schemeClr>
                </a:solidFill>
                <a:latin typeface="Arial" panose="020B0604020202020204" pitchFamily="34" charset="0"/>
                <a:cs typeface="Arial" panose="020B0604020202020204" pitchFamily="34" charset="0"/>
              </a:rPr>
              <a:t>• </a:t>
            </a:r>
            <a:r>
              <a:rPr lang="es-MX" dirty="0">
                <a:solidFill>
                  <a:schemeClr val="tx2">
                    <a:lumMod val="75000"/>
                  </a:schemeClr>
                </a:solidFill>
                <a:latin typeface="Arial" panose="020B0604020202020204" pitchFamily="34" charset="0"/>
                <a:cs typeface="Arial" panose="020B0604020202020204" pitchFamily="34" charset="0"/>
              </a:rPr>
              <a:t>Disminución de la incompatibilidad polen estilo (se pueden obtener líneas puras</a:t>
            </a:r>
            <a:r>
              <a:rPr lang="es-MX" dirty="0" smtClean="0">
                <a:solidFill>
                  <a:schemeClr val="tx2">
                    <a:lumMod val="75000"/>
                  </a:schemeClr>
                </a:solidFill>
                <a:latin typeface="Arial" panose="020B0604020202020204" pitchFamily="34" charset="0"/>
                <a:cs typeface="Arial" panose="020B0604020202020204" pitchFamily="34" charset="0"/>
              </a:rPr>
              <a:t>)</a:t>
            </a:r>
          </a:p>
          <a:p>
            <a:r>
              <a:rPr lang="es-MX" dirty="0" smtClean="0">
                <a:solidFill>
                  <a:schemeClr val="tx2">
                    <a:lumMod val="75000"/>
                  </a:schemeClr>
                </a:solidFill>
                <a:latin typeface="Arial" panose="020B0604020202020204" pitchFamily="34" charset="0"/>
                <a:cs typeface="Arial" panose="020B0604020202020204" pitchFamily="34" charset="0"/>
              </a:rPr>
              <a:t> </a:t>
            </a:r>
            <a:r>
              <a:rPr lang="es-MX" dirty="0">
                <a:solidFill>
                  <a:schemeClr val="tx2">
                    <a:lumMod val="75000"/>
                  </a:schemeClr>
                </a:solidFill>
                <a:latin typeface="Arial" panose="020B0604020202020204" pitchFamily="34" charset="0"/>
                <a:cs typeface="Arial" panose="020B0604020202020204" pitchFamily="34" charset="0"/>
              </a:rPr>
              <a:t>Menor respuesta a la </a:t>
            </a:r>
            <a:r>
              <a:rPr lang="es-MX" dirty="0" smtClean="0">
                <a:solidFill>
                  <a:schemeClr val="tx2">
                    <a:lumMod val="75000"/>
                  </a:schemeClr>
                </a:solidFill>
                <a:latin typeface="Arial" panose="020B0604020202020204" pitchFamily="34" charset="0"/>
                <a:cs typeface="Arial" panose="020B0604020202020204" pitchFamily="34" charset="0"/>
              </a:rPr>
              <a:t>mutación</a:t>
            </a:r>
          </a:p>
          <a:p>
            <a:pPr marL="0" indent="0">
              <a:buNone/>
            </a:pPr>
            <a:r>
              <a:rPr lang="es-MX" b="1" dirty="0" smtClean="0">
                <a:solidFill>
                  <a:schemeClr val="tx2">
                    <a:lumMod val="75000"/>
                  </a:schemeClr>
                </a:solidFill>
                <a:latin typeface="Arial" panose="020B0604020202020204" pitchFamily="34" charset="0"/>
                <a:cs typeface="Arial" panose="020B0604020202020204" pitchFamily="34" charset="0"/>
              </a:rPr>
              <a:t>Desventajas: </a:t>
            </a:r>
            <a:endParaRPr lang="es-MX" b="1" dirty="0">
              <a:solidFill>
                <a:schemeClr val="tx2">
                  <a:lumMod val="75000"/>
                </a:schemeClr>
              </a:solidFill>
              <a:latin typeface="Arial" panose="020B0604020202020204" pitchFamily="34" charset="0"/>
              <a:cs typeface="Arial" panose="020B0604020202020204" pitchFamily="34" charset="0"/>
            </a:endParaRPr>
          </a:p>
          <a:p>
            <a:r>
              <a:rPr lang="es-MX" dirty="0">
                <a:solidFill>
                  <a:schemeClr val="tx2">
                    <a:lumMod val="75000"/>
                  </a:schemeClr>
                </a:solidFill>
                <a:latin typeface="Arial" panose="020B0604020202020204" pitchFamily="34" charset="0"/>
                <a:cs typeface="Arial" panose="020B0604020202020204" pitchFamily="34" charset="0"/>
              </a:rPr>
              <a:t>Baja  fertilidad por la irregularidad de su meiosis lo que reduce  la aptitud de las plantas cultivadas para la mejora por </a:t>
            </a:r>
            <a:r>
              <a:rPr lang="es-MX" dirty="0" err="1">
                <a:solidFill>
                  <a:schemeClr val="tx2">
                    <a:lumMod val="75000"/>
                  </a:schemeClr>
                </a:solidFill>
                <a:latin typeface="Arial" panose="020B0604020202020204" pitchFamily="34" charset="0"/>
                <a:cs typeface="Arial" panose="020B0604020202020204" pitchFamily="34" charset="0"/>
              </a:rPr>
              <a:t>autopoliploidía</a:t>
            </a:r>
            <a:r>
              <a:rPr lang="es-MX" dirty="0">
                <a:solidFill>
                  <a:schemeClr val="tx2">
                    <a:lumMod val="75000"/>
                  </a:schemeClr>
                </a:solidFill>
                <a:latin typeface="Arial" panose="020B0604020202020204" pitchFamily="34" charset="0"/>
                <a:cs typeface="Arial" panose="020B0604020202020204" pitchFamily="34" charset="0"/>
              </a:rPr>
              <a:t> </a:t>
            </a:r>
          </a:p>
        </p:txBody>
      </p:sp>
      <p:sp>
        <p:nvSpPr>
          <p:cNvPr id="2" name="1 Título"/>
          <p:cNvSpPr>
            <a:spLocks noGrp="1"/>
          </p:cNvSpPr>
          <p:nvPr>
            <p:ph type="title"/>
          </p:nvPr>
        </p:nvSpPr>
        <p:spPr>
          <a:xfrm>
            <a:off x="683568" y="332656"/>
            <a:ext cx="7756263" cy="1054250"/>
          </a:xfrm>
        </p:spPr>
        <p:txBody>
          <a:bodyPr>
            <a:normAutofit/>
          </a:bodyPr>
          <a:lstStyle/>
          <a:p>
            <a:pPr lvl="1" algn="ctr" rtl="0">
              <a:spcBef>
                <a:spcPct val="0"/>
              </a:spcBef>
            </a:pPr>
            <a:r>
              <a:rPr lang="es-ES_tradnl" sz="3600" b="1" dirty="0" smtClean="0">
                <a:effectLst/>
                <a:latin typeface="Calibri"/>
                <a:ea typeface="Calibri"/>
                <a:cs typeface="Times New Roman"/>
              </a:rPr>
              <a:t>LOS AUTOPOLIPLOIDES EN LA MEJORA</a:t>
            </a:r>
            <a:endParaRPr lang="es-MX" sz="3600" b="1" dirty="0"/>
          </a:p>
        </p:txBody>
      </p:sp>
    </p:spTree>
    <p:extLst>
      <p:ext uri="{BB962C8B-B14F-4D97-AF65-F5344CB8AC3E}">
        <p14:creationId xmlns:p14="http://schemas.microsoft.com/office/powerpoint/2010/main" val="9165751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99247" y="2248347"/>
            <a:ext cx="7745505" cy="4421013"/>
          </a:xfrm>
        </p:spPr>
        <p:style>
          <a:lnRef idx="1">
            <a:schemeClr val="accent4"/>
          </a:lnRef>
          <a:fillRef idx="2">
            <a:schemeClr val="accent4"/>
          </a:fillRef>
          <a:effectRef idx="1">
            <a:schemeClr val="accent4"/>
          </a:effectRef>
          <a:fontRef idx="minor">
            <a:schemeClr val="dk1"/>
          </a:fontRef>
        </p:style>
        <p:txBody>
          <a:bodyPr>
            <a:normAutofit/>
          </a:bodyPr>
          <a:lstStyle/>
          <a:p>
            <a:r>
              <a:rPr lang="es-MX" dirty="0" smtClean="0">
                <a:solidFill>
                  <a:schemeClr val="tx2">
                    <a:lumMod val="75000"/>
                  </a:schemeClr>
                </a:solidFill>
              </a:rPr>
              <a:t>Utilización </a:t>
            </a:r>
            <a:r>
              <a:rPr lang="es-MX" dirty="0">
                <a:solidFill>
                  <a:schemeClr val="tx2">
                    <a:lumMod val="75000"/>
                  </a:schemeClr>
                </a:solidFill>
              </a:rPr>
              <a:t>de especies con bajo número cromosómico </a:t>
            </a:r>
            <a:endParaRPr lang="es-MX" dirty="0" smtClean="0">
              <a:solidFill>
                <a:schemeClr val="tx2">
                  <a:lumMod val="75000"/>
                </a:schemeClr>
              </a:solidFill>
            </a:endParaRPr>
          </a:p>
          <a:p>
            <a:r>
              <a:rPr lang="es-MX" dirty="0" smtClean="0">
                <a:solidFill>
                  <a:schemeClr val="tx2">
                    <a:lumMod val="75000"/>
                  </a:schemeClr>
                </a:solidFill>
              </a:rPr>
              <a:t>Especies </a:t>
            </a:r>
            <a:r>
              <a:rPr lang="es-MX" dirty="0">
                <a:solidFill>
                  <a:schemeClr val="tx2">
                    <a:lumMod val="75000"/>
                  </a:schemeClr>
                </a:solidFill>
              </a:rPr>
              <a:t>alógamas </a:t>
            </a:r>
            <a:endParaRPr lang="es-MX" dirty="0" smtClean="0">
              <a:solidFill>
                <a:schemeClr val="tx2">
                  <a:lumMod val="75000"/>
                </a:schemeClr>
              </a:solidFill>
            </a:endParaRPr>
          </a:p>
          <a:p>
            <a:r>
              <a:rPr lang="es-MX" dirty="0" smtClean="0">
                <a:solidFill>
                  <a:schemeClr val="tx2">
                    <a:lumMod val="75000"/>
                  </a:schemeClr>
                </a:solidFill>
              </a:rPr>
              <a:t>Especies </a:t>
            </a:r>
            <a:r>
              <a:rPr lang="es-MX" dirty="0">
                <a:solidFill>
                  <a:schemeClr val="tx2">
                    <a:lumMod val="75000"/>
                  </a:schemeClr>
                </a:solidFill>
              </a:rPr>
              <a:t>cuyo aprovechamiento agrícola son las partes vegetativas </a:t>
            </a:r>
            <a:endParaRPr lang="es-MX" dirty="0" smtClean="0">
              <a:solidFill>
                <a:schemeClr val="tx2">
                  <a:lumMod val="75000"/>
                </a:schemeClr>
              </a:solidFill>
            </a:endParaRPr>
          </a:p>
          <a:p>
            <a:r>
              <a:rPr lang="es-MX" dirty="0" smtClean="0">
                <a:solidFill>
                  <a:schemeClr val="tx2">
                    <a:lumMod val="75000"/>
                  </a:schemeClr>
                </a:solidFill>
              </a:rPr>
              <a:t>Especies </a:t>
            </a:r>
            <a:r>
              <a:rPr lang="es-MX" dirty="0">
                <a:solidFill>
                  <a:schemeClr val="tx2">
                    <a:lumMod val="75000"/>
                  </a:schemeClr>
                </a:solidFill>
              </a:rPr>
              <a:t>que se reproducen vegetativamente </a:t>
            </a:r>
            <a:endParaRPr lang="es-MX" dirty="0" smtClean="0">
              <a:solidFill>
                <a:schemeClr val="tx2">
                  <a:lumMod val="75000"/>
                </a:schemeClr>
              </a:solidFill>
            </a:endParaRPr>
          </a:p>
          <a:p>
            <a:r>
              <a:rPr lang="es-MX" dirty="0" smtClean="0">
                <a:solidFill>
                  <a:schemeClr val="tx2">
                    <a:lumMod val="75000"/>
                  </a:schemeClr>
                </a:solidFill>
              </a:rPr>
              <a:t>Especies </a:t>
            </a:r>
            <a:r>
              <a:rPr lang="es-MX" dirty="0">
                <a:solidFill>
                  <a:schemeClr val="tx2">
                    <a:lumMod val="75000"/>
                  </a:schemeClr>
                </a:solidFill>
              </a:rPr>
              <a:t>en las que ya existan autoploides </a:t>
            </a:r>
            <a:r>
              <a:rPr lang="es-MX" dirty="0" smtClean="0">
                <a:solidFill>
                  <a:schemeClr val="tx2">
                    <a:lumMod val="75000"/>
                  </a:schemeClr>
                </a:solidFill>
              </a:rPr>
              <a:t>espontáneos</a:t>
            </a:r>
            <a:endParaRPr lang="es-MX" dirty="0">
              <a:solidFill>
                <a:schemeClr val="tx2">
                  <a:lumMod val="75000"/>
                </a:schemeClr>
              </a:solidFill>
            </a:endParaRPr>
          </a:p>
        </p:txBody>
      </p:sp>
      <p:sp>
        <p:nvSpPr>
          <p:cNvPr id="2" name="1 Título"/>
          <p:cNvSpPr>
            <a:spLocks noGrp="1"/>
          </p:cNvSpPr>
          <p:nvPr>
            <p:ph type="title"/>
          </p:nvPr>
        </p:nvSpPr>
        <p:spPr/>
        <p:txBody>
          <a:bodyPr/>
          <a:lstStyle/>
          <a:p>
            <a:pPr algn="just"/>
            <a:r>
              <a:rPr lang="es-MX" sz="2400" b="1" dirty="0">
                <a:solidFill>
                  <a:schemeClr val="tx2">
                    <a:lumMod val="75000"/>
                  </a:schemeClr>
                </a:solidFill>
              </a:rPr>
              <a:t>No es posible conocer de antemano la utilidad práctica inmediata de un poliploide pero existen reglas básicas: </a:t>
            </a:r>
            <a:endParaRPr lang="es-MX" sz="2400" dirty="0"/>
          </a:p>
        </p:txBody>
      </p:sp>
    </p:spTree>
    <p:extLst>
      <p:ext uri="{BB962C8B-B14F-4D97-AF65-F5344CB8AC3E}">
        <p14:creationId xmlns:p14="http://schemas.microsoft.com/office/powerpoint/2010/main" val="27987365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endParaRPr lang="es-MX"/>
          </a:p>
        </p:txBody>
      </p:sp>
      <p:pic>
        <p:nvPicPr>
          <p:cNvPr id="4" name="Imagen 3"/>
          <p:cNvPicPr>
            <a:picLocks noChangeAspect="1"/>
          </p:cNvPicPr>
          <p:nvPr/>
        </p:nvPicPr>
        <p:blipFill>
          <a:blip r:embed="rId2"/>
          <a:stretch>
            <a:fillRect/>
          </a:stretch>
        </p:blipFill>
        <p:spPr>
          <a:xfrm>
            <a:off x="232746" y="260648"/>
            <a:ext cx="8667750" cy="5695950"/>
          </a:xfrm>
          <a:prstGeom prst="rect">
            <a:avLst/>
          </a:prstGeom>
        </p:spPr>
      </p:pic>
      <p:sp>
        <p:nvSpPr>
          <p:cNvPr id="2" name="1 CuadroTexto"/>
          <p:cNvSpPr txBox="1"/>
          <p:nvPr/>
        </p:nvSpPr>
        <p:spPr>
          <a:xfrm>
            <a:off x="2411760" y="6185344"/>
            <a:ext cx="4824536" cy="461665"/>
          </a:xfrm>
          <a:prstGeom prst="rect">
            <a:avLst/>
          </a:prstGeom>
          <a:solidFill>
            <a:schemeClr val="tx2">
              <a:lumMod val="20000"/>
              <a:lumOff val="80000"/>
            </a:schemeClr>
          </a:solidFill>
        </p:spPr>
        <p:txBody>
          <a:bodyPr wrap="square" rtlCol="0">
            <a:spAutoFit/>
          </a:bodyPr>
          <a:lstStyle/>
          <a:p>
            <a:r>
              <a:rPr lang="es-ES_tradnl" sz="2400" b="1" dirty="0" smtClean="0">
                <a:solidFill>
                  <a:schemeClr val="accent3">
                    <a:lumMod val="50000"/>
                  </a:schemeClr>
                </a:solidFill>
              </a:rPr>
              <a:t>Ejemplos de especies poliploides</a:t>
            </a:r>
            <a:endParaRPr lang="es-MX" sz="2400" b="1" dirty="0">
              <a:solidFill>
                <a:schemeClr val="accent3">
                  <a:lumMod val="50000"/>
                </a:schemeClr>
              </a:solidFill>
            </a:endParaRPr>
          </a:p>
        </p:txBody>
      </p:sp>
    </p:spTree>
    <p:extLst>
      <p:ext uri="{BB962C8B-B14F-4D97-AF65-F5344CB8AC3E}">
        <p14:creationId xmlns:p14="http://schemas.microsoft.com/office/powerpoint/2010/main" val="26119521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20000"/>
          </a:bodyPr>
          <a:lstStyle/>
          <a:p>
            <a:pPr algn="just"/>
            <a:r>
              <a:rPr lang="es-MX" b="1" dirty="0" smtClean="0">
                <a:solidFill>
                  <a:schemeClr val="tx2">
                    <a:lumMod val="75000"/>
                  </a:schemeClr>
                </a:solidFill>
                <a:ea typeface="Times New Roman"/>
              </a:rPr>
              <a:t>Los </a:t>
            </a:r>
            <a:r>
              <a:rPr lang="es-MX" b="1" dirty="0">
                <a:solidFill>
                  <a:schemeClr val="tx2">
                    <a:lumMod val="75000"/>
                  </a:schemeClr>
                </a:solidFill>
                <a:ea typeface="Times New Roman"/>
              </a:rPr>
              <a:t>autoploides artificiales deben considerarse como el material de partida para un proceso de mejora realizado en el nuevo nivel </a:t>
            </a:r>
            <a:r>
              <a:rPr lang="es-MX" b="1" dirty="0" err="1">
                <a:solidFill>
                  <a:schemeClr val="tx2">
                    <a:lumMod val="75000"/>
                  </a:schemeClr>
                </a:solidFill>
                <a:ea typeface="Times New Roman"/>
              </a:rPr>
              <a:t>ploídico</a:t>
            </a:r>
            <a:r>
              <a:rPr lang="es-MX" b="1" dirty="0">
                <a:solidFill>
                  <a:schemeClr val="tx2">
                    <a:lumMod val="75000"/>
                  </a:schemeClr>
                </a:solidFill>
                <a:ea typeface="Times New Roman"/>
              </a:rPr>
              <a:t> </a:t>
            </a:r>
            <a:endParaRPr lang="es-MX" b="1" dirty="0" smtClean="0">
              <a:solidFill>
                <a:schemeClr val="tx2">
                  <a:lumMod val="75000"/>
                </a:schemeClr>
              </a:solidFill>
              <a:ea typeface="Times New Roman"/>
            </a:endParaRPr>
          </a:p>
          <a:p>
            <a:pPr algn="just"/>
            <a:r>
              <a:rPr lang="es-MX" b="1" dirty="0" smtClean="0">
                <a:solidFill>
                  <a:schemeClr val="tx2">
                    <a:lumMod val="75000"/>
                  </a:schemeClr>
                </a:solidFill>
                <a:ea typeface="Times New Roman"/>
              </a:rPr>
              <a:t>Los </a:t>
            </a:r>
            <a:r>
              <a:rPr lang="es-MX" b="1" dirty="0">
                <a:solidFill>
                  <a:schemeClr val="tx2">
                    <a:lumMod val="75000"/>
                  </a:schemeClr>
                </a:solidFill>
                <a:ea typeface="Times New Roman"/>
              </a:rPr>
              <a:t>métodos de mejora son los mismos que los aplicados a los diploides normales, siempre teniendo en cuenta el sistema de reproducción y la baja fertilidad de los </a:t>
            </a:r>
            <a:r>
              <a:rPr lang="es-MX" b="1" dirty="0" err="1" smtClean="0">
                <a:solidFill>
                  <a:schemeClr val="tx2">
                    <a:lumMod val="75000"/>
                  </a:schemeClr>
                </a:solidFill>
                <a:ea typeface="Times New Roman"/>
              </a:rPr>
              <a:t>polpiploides</a:t>
            </a:r>
            <a:endParaRPr lang="es-MX" b="1" dirty="0" smtClean="0">
              <a:solidFill>
                <a:schemeClr val="tx2">
                  <a:lumMod val="75000"/>
                </a:schemeClr>
              </a:solidFill>
              <a:ea typeface="Times New Roman"/>
            </a:endParaRPr>
          </a:p>
          <a:p>
            <a:pPr algn="just"/>
            <a:r>
              <a:rPr lang="es-MX" b="1" dirty="0" smtClean="0">
                <a:solidFill>
                  <a:schemeClr val="tx2">
                    <a:lumMod val="75000"/>
                  </a:schemeClr>
                </a:solidFill>
                <a:ea typeface="Times New Roman"/>
              </a:rPr>
              <a:t>Ejemplos </a:t>
            </a:r>
            <a:r>
              <a:rPr lang="es-MX" b="1" dirty="0">
                <a:solidFill>
                  <a:schemeClr val="tx2">
                    <a:lumMod val="75000"/>
                  </a:schemeClr>
                </a:solidFill>
                <a:ea typeface="Times New Roman"/>
              </a:rPr>
              <a:t>de </a:t>
            </a:r>
            <a:r>
              <a:rPr lang="es-MX" b="1" dirty="0" err="1">
                <a:solidFill>
                  <a:schemeClr val="tx2">
                    <a:lumMod val="75000"/>
                  </a:schemeClr>
                </a:solidFill>
                <a:ea typeface="Times New Roman"/>
              </a:rPr>
              <a:t>autotetrapoliploides</a:t>
            </a:r>
            <a:r>
              <a:rPr lang="es-MX" b="1" dirty="0">
                <a:solidFill>
                  <a:schemeClr val="tx2">
                    <a:lumMod val="75000"/>
                  </a:schemeClr>
                </a:solidFill>
                <a:ea typeface="Times New Roman"/>
              </a:rPr>
              <a:t> </a:t>
            </a:r>
            <a:r>
              <a:rPr lang="es-MX" b="1" dirty="0" smtClean="0">
                <a:solidFill>
                  <a:schemeClr val="tx2">
                    <a:lumMod val="75000"/>
                  </a:schemeClr>
                </a:solidFill>
                <a:ea typeface="Times New Roman"/>
              </a:rPr>
              <a:t>artificiales:</a:t>
            </a:r>
          </a:p>
          <a:p>
            <a:pPr algn="just"/>
            <a:r>
              <a:rPr lang="es-MX" b="1" dirty="0">
                <a:solidFill>
                  <a:schemeClr val="tx2">
                    <a:lumMod val="75000"/>
                  </a:schemeClr>
                </a:solidFill>
                <a:ea typeface="Times New Roman"/>
              </a:rPr>
              <a:t/>
            </a:r>
            <a:br>
              <a:rPr lang="es-MX" b="1" dirty="0">
                <a:solidFill>
                  <a:schemeClr val="tx2">
                    <a:lumMod val="75000"/>
                  </a:schemeClr>
                </a:solidFill>
                <a:ea typeface="Times New Roman"/>
              </a:rPr>
            </a:br>
            <a:r>
              <a:rPr lang="es-MX" b="1" dirty="0" smtClean="0">
                <a:solidFill>
                  <a:schemeClr val="tx2">
                    <a:lumMod val="75000"/>
                  </a:schemeClr>
                </a:solidFill>
                <a:ea typeface="Times New Roman"/>
              </a:rPr>
              <a:t>Rábano </a:t>
            </a:r>
            <a:r>
              <a:rPr lang="es-MX" b="1" dirty="0">
                <a:solidFill>
                  <a:schemeClr val="tx2">
                    <a:lumMod val="75000"/>
                  </a:schemeClr>
                </a:solidFill>
                <a:ea typeface="Times New Roman"/>
              </a:rPr>
              <a:t>Trébol violeta Espinaca Nabos y remolachas forrajeras Centeno Patata Alfalfa Café Cacahuete</a:t>
            </a:r>
            <a:br>
              <a:rPr lang="es-MX" b="1" dirty="0">
                <a:solidFill>
                  <a:schemeClr val="tx2">
                    <a:lumMod val="75000"/>
                  </a:schemeClr>
                </a:solidFill>
                <a:ea typeface="Times New Roman"/>
              </a:rPr>
            </a:br>
            <a:endParaRPr lang="es-MX" b="1" dirty="0">
              <a:solidFill>
                <a:schemeClr val="tx2">
                  <a:lumMod val="75000"/>
                </a:schemeClr>
              </a:solidFill>
            </a:endParaRPr>
          </a:p>
        </p:txBody>
      </p:sp>
      <p:sp>
        <p:nvSpPr>
          <p:cNvPr id="2" name="1 Título"/>
          <p:cNvSpPr>
            <a:spLocks noGrp="1"/>
          </p:cNvSpPr>
          <p:nvPr>
            <p:ph type="title"/>
          </p:nvPr>
        </p:nvSpPr>
        <p:spPr>
          <a:xfrm>
            <a:off x="688490" y="570156"/>
            <a:ext cx="7756263" cy="626596"/>
          </a:xfrm>
        </p:spPr>
        <p:txBody>
          <a:bodyPr/>
          <a:lstStyle/>
          <a:p>
            <a:pPr lvl="1" algn="r" rtl="0">
              <a:spcBef>
                <a:spcPct val="0"/>
              </a:spcBef>
            </a:pPr>
            <a:r>
              <a:rPr lang="es-ES_tradnl" b="1" dirty="0" smtClean="0">
                <a:latin typeface="Bookman Old Style" panose="02050604050505020204" pitchFamily="18" charset="0"/>
                <a:ea typeface="Calibri"/>
                <a:cs typeface="Times New Roman"/>
              </a:rPr>
              <a:t>CONTINUA ….</a:t>
            </a:r>
            <a:r>
              <a:rPr lang="es-MX" dirty="0" smtClean="0">
                <a:effectLst/>
                <a:latin typeface="Calibri"/>
                <a:ea typeface="Calibri"/>
                <a:cs typeface="Times New Roman"/>
              </a:rPr>
              <a:t/>
            </a:r>
            <a:br>
              <a:rPr lang="es-MX" dirty="0" smtClean="0">
                <a:effectLst/>
                <a:latin typeface="Calibri"/>
                <a:ea typeface="Calibri"/>
                <a:cs typeface="Times New Roman"/>
              </a:rPr>
            </a:br>
            <a:endParaRPr lang="es-MX" dirty="0"/>
          </a:p>
        </p:txBody>
      </p:sp>
    </p:spTree>
    <p:extLst>
      <p:ext uri="{BB962C8B-B14F-4D97-AF65-F5344CB8AC3E}">
        <p14:creationId xmlns:p14="http://schemas.microsoft.com/office/powerpoint/2010/main" val="17588943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Marcador de contenido"/>
          <p:cNvPicPr>
            <a:picLocks noGrp="1"/>
          </p:cNvPicPr>
          <p:nvPr>
            <p:ph idx="1"/>
          </p:nvPr>
        </p:nvPicPr>
        <p:blipFill rotWithShape="1">
          <a:blip r:embed="rId3"/>
          <a:srcRect r="1993"/>
          <a:stretch/>
        </p:blipFill>
        <p:spPr bwMode="auto">
          <a:xfrm>
            <a:off x="395536" y="404664"/>
            <a:ext cx="8280920" cy="626469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166104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M. acuminata (derecha) vs M. balbisiana (izquierda)."/>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11560" y="1700808"/>
            <a:ext cx="3552236" cy="4032448"/>
          </a:xfrm>
          <a:prstGeom prst="rect">
            <a:avLst/>
          </a:prstGeom>
          <a:noFill/>
          <a:ln>
            <a:noFill/>
          </a:ln>
        </p:spPr>
      </p:pic>
      <p:sp>
        <p:nvSpPr>
          <p:cNvPr id="5" name="4 Rectángulo"/>
          <p:cNvSpPr/>
          <p:nvPr/>
        </p:nvSpPr>
        <p:spPr>
          <a:xfrm>
            <a:off x="4283968" y="593083"/>
            <a:ext cx="4572000" cy="6001643"/>
          </a:xfrm>
          <a:prstGeom prst="rect">
            <a:avLst/>
          </a:prstGeom>
        </p:spPr>
        <p:txBody>
          <a:bodyPr>
            <a:spAutoFit/>
          </a:bodyPr>
          <a:lstStyle/>
          <a:p>
            <a:pPr marL="342900" indent="-342900" algn="just" fontAlgn="base">
              <a:buFont typeface="Wingdings" panose="05000000000000000000" pitchFamily="2" charset="2"/>
              <a:buChar char="§"/>
            </a:pPr>
            <a:r>
              <a:rPr lang="es-MX" sz="2400" b="1" dirty="0">
                <a:solidFill>
                  <a:schemeClr val="tx2">
                    <a:lumMod val="75000"/>
                  </a:schemeClr>
                </a:solidFill>
              </a:rPr>
              <a:t>Un ejemplo clásico </a:t>
            </a:r>
            <a:r>
              <a:rPr lang="es-MX" sz="2400" b="1" dirty="0" smtClean="0">
                <a:solidFill>
                  <a:schemeClr val="tx2">
                    <a:lumMod val="75000"/>
                  </a:schemeClr>
                </a:solidFill>
              </a:rPr>
              <a:t>de </a:t>
            </a:r>
            <a:r>
              <a:rPr lang="es-MX" sz="2400" b="1" dirty="0" err="1" smtClean="0">
                <a:solidFill>
                  <a:schemeClr val="tx2">
                    <a:lumMod val="75000"/>
                  </a:schemeClr>
                </a:solidFill>
              </a:rPr>
              <a:t>autopoliploidia</a:t>
            </a:r>
            <a:r>
              <a:rPr lang="es-MX" sz="2400" b="1" dirty="0" smtClean="0">
                <a:solidFill>
                  <a:schemeClr val="tx2">
                    <a:lumMod val="75000"/>
                  </a:schemeClr>
                </a:solidFill>
              </a:rPr>
              <a:t> es </a:t>
            </a:r>
            <a:r>
              <a:rPr lang="es-MX" sz="2400" b="1" dirty="0">
                <a:solidFill>
                  <a:schemeClr val="tx2">
                    <a:lumMod val="75000"/>
                  </a:schemeClr>
                </a:solidFill>
              </a:rPr>
              <a:t>el de la banana comestible </a:t>
            </a:r>
            <a:r>
              <a:rPr lang="es-MX" sz="2400" b="1" dirty="0" err="1">
                <a:solidFill>
                  <a:schemeClr val="tx2">
                    <a:lumMod val="75000"/>
                  </a:schemeClr>
                </a:solidFill>
              </a:rPr>
              <a:t>triploide</a:t>
            </a:r>
            <a:r>
              <a:rPr lang="es-MX" sz="2400" b="1" dirty="0">
                <a:solidFill>
                  <a:schemeClr val="tx2">
                    <a:lumMod val="75000"/>
                  </a:schemeClr>
                </a:solidFill>
              </a:rPr>
              <a:t>, </a:t>
            </a:r>
            <a:r>
              <a:rPr lang="es-MX" sz="2400" b="1" i="1" dirty="0">
                <a:solidFill>
                  <a:schemeClr val="tx2">
                    <a:lumMod val="75000"/>
                  </a:schemeClr>
                </a:solidFill>
              </a:rPr>
              <a:t>Musa </a:t>
            </a:r>
            <a:r>
              <a:rPr lang="es-MX" sz="2400" b="1" i="1" dirty="0" err="1">
                <a:solidFill>
                  <a:schemeClr val="tx2">
                    <a:lumMod val="75000"/>
                  </a:schemeClr>
                </a:solidFill>
              </a:rPr>
              <a:t>acuminata</a:t>
            </a:r>
            <a:r>
              <a:rPr lang="es-MX" sz="2400" b="1" dirty="0" smtClean="0">
                <a:solidFill>
                  <a:schemeClr val="tx2">
                    <a:lumMod val="75000"/>
                  </a:schemeClr>
                </a:solidFill>
              </a:rPr>
              <a:t>.</a:t>
            </a:r>
          </a:p>
          <a:p>
            <a:pPr marL="342900" indent="-342900" algn="just" fontAlgn="base">
              <a:buFont typeface="Wingdings" panose="05000000000000000000" pitchFamily="2" charset="2"/>
              <a:buChar char="§"/>
            </a:pPr>
            <a:r>
              <a:rPr lang="es-MX" sz="2400" b="1" dirty="0" smtClean="0">
                <a:solidFill>
                  <a:schemeClr val="tx2">
                    <a:lumMod val="75000"/>
                  </a:schemeClr>
                </a:solidFill>
              </a:rPr>
              <a:t> </a:t>
            </a:r>
            <a:r>
              <a:rPr lang="es-MX" sz="2400" b="1" dirty="0">
                <a:solidFill>
                  <a:schemeClr val="tx2">
                    <a:lumMod val="75000"/>
                  </a:schemeClr>
                </a:solidFill>
              </a:rPr>
              <a:t>Esta especie contiene un fruto mucho más vigoroso y grande que el de la planta diploide </a:t>
            </a:r>
            <a:r>
              <a:rPr lang="es-MX" sz="2400" b="1" i="1" dirty="0">
                <a:solidFill>
                  <a:schemeClr val="tx2">
                    <a:lumMod val="75000"/>
                  </a:schemeClr>
                </a:solidFill>
              </a:rPr>
              <a:t>M. </a:t>
            </a:r>
            <a:r>
              <a:rPr lang="es-MX" sz="2400" b="1" i="1" dirty="0" err="1">
                <a:solidFill>
                  <a:schemeClr val="tx2">
                    <a:lumMod val="75000"/>
                  </a:schemeClr>
                </a:solidFill>
              </a:rPr>
              <a:t>balbisiana</a:t>
            </a:r>
            <a:r>
              <a:rPr lang="es-MX" sz="2400" b="1" dirty="0">
                <a:solidFill>
                  <a:schemeClr val="tx2">
                    <a:lumMod val="75000"/>
                  </a:schemeClr>
                </a:solidFill>
              </a:rPr>
              <a:t>. </a:t>
            </a:r>
            <a:endParaRPr lang="es-MX" sz="2400" b="1" dirty="0" smtClean="0">
              <a:solidFill>
                <a:schemeClr val="tx2">
                  <a:lumMod val="75000"/>
                </a:schemeClr>
              </a:solidFill>
            </a:endParaRPr>
          </a:p>
          <a:p>
            <a:pPr marL="342900" indent="-342900" algn="just" fontAlgn="base">
              <a:buFont typeface="Wingdings" panose="05000000000000000000" pitchFamily="2" charset="2"/>
              <a:buChar char="§"/>
            </a:pPr>
            <a:r>
              <a:rPr lang="es-MX" sz="2400" b="1" dirty="0" smtClean="0">
                <a:solidFill>
                  <a:schemeClr val="tx2">
                    <a:lumMod val="75000"/>
                  </a:schemeClr>
                </a:solidFill>
              </a:rPr>
              <a:t>Sin </a:t>
            </a:r>
            <a:r>
              <a:rPr lang="es-MX" sz="2400" b="1" dirty="0">
                <a:solidFill>
                  <a:schemeClr val="tx2">
                    <a:lumMod val="75000"/>
                  </a:schemeClr>
                </a:solidFill>
              </a:rPr>
              <a:t>embargo, son altamente estériles, por lo tanto para su producción se necesita del cruzamiento entre dos plantas diploides, una de ellas con </a:t>
            </a:r>
            <a:r>
              <a:rPr lang="es-MX" sz="2400" b="1" dirty="0" smtClean="0">
                <a:solidFill>
                  <a:schemeClr val="tx2">
                    <a:lumMod val="75000"/>
                  </a:schemeClr>
                </a:solidFill>
              </a:rPr>
              <a:t>gametos </a:t>
            </a:r>
            <a:r>
              <a:rPr lang="es-MX" sz="2400" b="1" dirty="0">
                <a:solidFill>
                  <a:schemeClr val="tx2">
                    <a:lumMod val="75000"/>
                  </a:schemeClr>
                </a:solidFill>
              </a:rPr>
              <a:t>no </a:t>
            </a:r>
            <a:r>
              <a:rPr lang="es-MX" sz="2400" b="1" dirty="0" smtClean="0">
                <a:solidFill>
                  <a:schemeClr val="tx2">
                    <a:lumMod val="75000"/>
                  </a:schemeClr>
                </a:solidFill>
              </a:rPr>
              <a:t>reducidos </a:t>
            </a:r>
            <a:r>
              <a:rPr lang="es-MX" sz="2400" b="1" dirty="0">
                <a:solidFill>
                  <a:schemeClr val="tx2">
                    <a:lumMod val="75000"/>
                  </a:schemeClr>
                </a:solidFill>
              </a:rPr>
              <a:t>(por </a:t>
            </a:r>
            <a:r>
              <a:rPr lang="es-MX" sz="2400" b="1" dirty="0" err="1">
                <a:solidFill>
                  <a:schemeClr val="tx2">
                    <a:lumMod val="75000"/>
                  </a:schemeClr>
                </a:solidFill>
              </a:rPr>
              <a:t>colchicina</a:t>
            </a:r>
            <a:r>
              <a:rPr lang="es-MX" sz="2400" b="1" dirty="0">
                <a:solidFill>
                  <a:schemeClr val="tx2">
                    <a:lumMod val="75000"/>
                  </a:schemeClr>
                </a:solidFill>
              </a:rPr>
              <a:t> por ejemplo).</a:t>
            </a:r>
          </a:p>
        </p:txBody>
      </p:sp>
    </p:spTree>
    <p:extLst>
      <p:ext uri="{BB962C8B-B14F-4D97-AF65-F5344CB8AC3E}">
        <p14:creationId xmlns:p14="http://schemas.microsoft.com/office/powerpoint/2010/main" val="29295959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836453"/>
            <a:ext cx="7745505" cy="6048672"/>
          </a:xfrm>
        </p:spPr>
        <p:style>
          <a:lnRef idx="1">
            <a:schemeClr val="accent4"/>
          </a:lnRef>
          <a:fillRef idx="2">
            <a:schemeClr val="accent4"/>
          </a:fillRef>
          <a:effectRef idx="1">
            <a:schemeClr val="accent4"/>
          </a:effectRef>
          <a:fontRef idx="minor">
            <a:schemeClr val="dk1"/>
          </a:fontRef>
        </p:style>
        <p:txBody>
          <a:bodyPr>
            <a:normAutofit lnSpcReduction="10000"/>
          </a:bodyPr>
          <a:lstStyle/>
          <a:p>
            <a:pPr lvl="0" algn="just"/>
            <a:r>
              <a:rPr lang="es-MX" b="1" dirty="0">
                <a:solidFill>
                  <a:schemeClr val="accent2">
                    <a:lumMod val="50000"/>
                  </a:schemeClr>
                </a:solidFill>
              </a:rPr>
              <a:t>La </a:t>
            </a:r>
            <a:r>
              <a:rPr lang="es-MX" b="1" u="sng" dirty="0">
                <a:solidFill>
                  <a:schemeClr val="accent2">
                    <a:lumMod val="50000"/>
                  </a:schemeClr>
                </a:solidFill>
              </a:rPr>
              <a:t>duplicación artificial del número de cromosomas de ciertas especies ornamentales</a:t>
            </a:r>
            <a:r>
              <a:rPr lang="es-MX" dirty="0">
                <a:solidFill>
                  <a:schemeClr val="accent2">
                    <a:lumMod val="50000"/>
                  </a:schemeClr>
                </a:solidFill>
              </a:rPr>
              <a:t> </a:t>
            </a:r>
            <a:r>
              <a:rPr lang="es-MX" b="1" dirty="0">
                <a:solidFill>
                  <a:schemeClr val="accent2">
                    <a:lumMod val="50000"/>
                  </a:schemeClr>
                </a:solidFill>
              </a:rPr>
              <a:t>es un instrumento importante para los programas de reproducción, ya que generalmente favorece el agrandamiento de órganos de interés comercial</a:t>
            </a:r>
            <a:r>
              <a:rPr lang="es-MX" dirty="0">
                <a:solidFill>
                  <a:schemeClr val="accent2">
                    <a:lumMod val="50000"/>
                  </a:schemeClr>
                </a:solidFill>
              </a:rPr>
              <a:t>. </a:t>
            </a:r>
          </a:p>
          <a:p>
            <a:pPr lvl="0" algn="just"/>
            <a:r>
              <a:rPr lang="es-MX" dirty="0">
                <a:solidFill>
                  <a:schemeClr val="accent2">
                    <a:lumMod val="50000"/>
                  </a:schemeClr>
                </a:solidFill>
              </a:rPr>
              <a:t>Además, hace posible que los </a:t>
            </a:r>
            <a:r>
              <a:rPr lang="es-MX" u="sng" dirty="0">
                <a:solidFill>
                  <a:schemeClr val="accent2">
                    <a:lumMod val="50000"/>
                  </a:schemeClr>
                </a:solidFill>
              </a:rPr>
              <a:t>híbridos estériles (debido a defectos de emparejamiento) puedan formar gametos activos nuevamente y reproducirse sexualmente. </a:t>
            </a:r>
          </a:p>
          <a:p>
            <a:pPr lvl="0" algn="just"/>
            <a:r>
              <a:rPr lang="es-MX" dirty="0">
                <a:solidFill>
                  <a:schemeClr val="accent2">
                    <a:lumMod val="50000"/>
                  </a:schemeClr>
                </a:solidFill>
              </a:rPr>
              <a:t>En plantas ornamentales, como </a:t>
            </a:r>
            <a:r>
              <a:rPr lang="es-MX" b="1" u="sng" dirty="0">
                <a:solidFill>
                  <a:schemeClr val="accent2">
                    <a:lumMod val="50000"/>
                  </a:schemeClr>
                </a:solidFill>
              </a:rPr>
              <a:t>las orquídeas, eso es particularmente importante para aumentar el tamaño de la flor y para intensificar el perfume </a:t>
            </a:r>
            <a:r>
              <a:rPr lang="es-MX" dirty="0">
                <a:solidFill>
                  <a:schemeClr val="accent2">
                    <a:lumMod val="50000"/>
                  </a:schemeClr>
                </a:solidFill>
              </a:rPr>
              <a:t>y el colorido.</a:t>
            </a:r>
          </a:p>
          <a:p>
            <a:pPr lvl="0" algn="just"/>
            <a:r>
              <a:rPr lang="es-MX" dirty="0">
                <a:solidFill>
                  <a:schemeClr val="accent2">
                    <a:lumMod val="50000"/>
                  </a:schemeClr>
                </a:solidFill>
              </a:rPr>
              <a:t>Además, contribuye a restaurar la fertilidad de los híbridos raros (GRIESBACH, 1985; GAO et al., 1996; SILVA et. Al., 2000). </a:t>
            </a:r>
          </a:p>
        </p:txBody>
      </p:sp>
    </p:spTree>
    <p:extLst>
      <p:ext uri="{BB962C8B-B14F-4D97-AF65-F5344CB8AC3E}">
        <p14:creationId xmlns:p14="http://schemas.microsoft.com/office/powerpoint/2010/main" val="39695484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576" y="1412776"/>
            <a:ext cx="7745505" cy="5112568"/>
          </a:xfrm>
        </p:spPr>
        <p:style>
          <a:lnRef idx="1">
            <a:schemeClr val="accent4"/>
          </a:lnRef>
          <a:fillRef idx="2">
            <a:schemeClr val="accent4"/>
          </a:fillRef>
          <a:effectRef idx="1">
            <a:schemeClr val="accent4"/>
          </a:effectRef>
          <a:fontRef idx="minor">
            <a:schemeClr val="dk1"/>
          </a:fontRef>
        </p:style>
        <p:txBody>
          <a:bodyPr>
            <a:normAutofit lnSpcReduction="10000"/>
          </a:bodyPr>
          <a:lstStyle/>
          <a:p>
            <a:pPr algn="just"/>
            <a:r>
              <a:rPr lang="es-MX" dirty="0">
                <a:solidFill>
                  <a:schemeClr val="accent2">
                    <a:lumMod val="50000"/>
                  </a:schemeClr>
                </a:solidFill>
                <a:latin typeface="Book Antiqua" panose="02040602050305030304" pitchFamily="18" charset="0"/>
                <a:ea typeface="Calibri"/>
                <a:cs typeface="Times New Roman"/>
              </a:rPr>
              <a:t>Las hibridaciones </a:t>
            </a:r>
            <a:r>
              <a:rPr lang="es-MX" dirty="0" err="1">
                <a:solidFill>
                  <a:schemeClr val="accent2">
                    <a:lumMod val="50000"/>
                  </a:schemeClr>
                </a:solidFill>
                <a:latin typeface="Book Antiqua" panose="02040602050305030304" pitchFamily="18" charset="0"/>
                <a:ea typeface="Calibri"/>
                <a:cs typeface="Times New Roman"/>
              </a:rPr>
              <a:t>interespecíficas</a:t>
            </a:r>
            <a:r>
              <a:rPr lang="es-MX" dirty="0">
                <a:solidFill>
                  <a:schemeClr val="accent2">
                    <a:lumMod val="50000"/>
                  </a:schemeClr>
                </a:solidFill>
                <a:latin typeface="Book Antiqua" panose="02040602050305030304" pitchFamily="18" charset="0"/>
                <a:ea typeface="Calibri"/>
                <a:cs typeface="Times New Roman"/>
              </a:rPr>
              <a:t> e </a:t>
            </a:r>
            <a:r>
              <a:rPr lang="es-MX" dirty="0" err="1" smtClean="0">
                <a:solidFill>
                  <a:schemeClr val="accent2">
                    <a:lumMod val="50000"/>
                  </a:schemeClr>
                </a:solidFill>
                <a:latin typeface="Book Antiqua" panose="02040602050305030304" pitchFamily="18" charset="0"/>
                <a:ea typeface="Calibri"/>
                <a:cs typeface="Times New Roman"/>
              </a:rPr>
              <a:t>intergenéricas</a:t>
            </a:r>
            <a:r>
              <a:rPr lang="es-MX" dirty="0" smtClean="0">
                <a:solidFill>
                  <a:schemeClr val="accent2">
                    <a:lumMod val="50000"/>
                  </a:schemeClr>
                </a:solidFill>
                <a:latin typeface="Book Antiqua" panose="02040602050305030304" pitchFamily="18" charset="0"/>
                <a:ea typeface="Calibri"/>
                <a:cs typeface="Times New Roman"/>
              </a:rPr>
              <a:t> </a:t>
            </a:r>
            <a:r>
              <a:rPr lang="es-MX" dirty="0">
                <a:solidFill>
                  <a:schemeClr val="accent2">
                    <a:lumMod val="50000"/>
                  </a:schemeClr>
                </a:solidFill>
                <a:latin typeface="Book Antiqua" panose="02040602050305030304" pitchFamily="18" charset="0"/>
                <a:ea typeface="Calibri"/>
                <a:cs typeface="Times New Roman"/>
              </a:rPr>
              <a:t>permiten crear genotipos con nuevas combinaciones de formas y colores </a:t>
            </a:r>
            <a:r>
              <a:rPr lang="es-MX" dirty="0" smtClean="0">
                <a:solidFill>
                  <a:schemeClr val="accent2">
                    <a:lumMod val="50000"/>
                  </a:schemeClr>
                </a:solidFill>
                <a:latin typeface="Book Antiqua" panose="02040602050305030304" pitchFamily="18" charset="0"/>
                <a:ea typeface="Calibri"/>
                <a:cs typeface="Times New Roman"/>
              </a:rPr>
              <a:t>ejerciendo </a:t>
            </a:r>
            <a:r>
              <a:rPr lang="es-MX" dirty="0">
                <a:solidFill>
                  <a:schemeClr val="accent2">
                    <a:lumMod val="50000"/>
                  </a:schemeClr>
                </a:solidFill>
                <a:latin typeface="Book Antiqua" panose="02040602050305030304" pitchFamily="18" charset="0"/>
                <a:ea typeface="Calibri"/>
                <a:cs typeface="Times New Roman"/>
              </a:rPr>
              <a:t>un papel estratégico en el desarrollo de nuevas variedades ornamentales</a:t>
            </a:r>
            <a:r>
              <a:rPr lang="es-MX" dirty="0" smtClean="0">
                <a:solidFill>
                  <a:schemeClr val="accent2">
                    <a:lumMod val="50000"/>
                  </a:schemeClr>
                </a:solidFill>
                <a:latin typeface="Book Antiqua" panose="02040602050305030304" pitchFamily="18" charset="0"/>
                <a:ea typeface="Calibri"/>
                <a:cs typeface="Times New Roman"/>
              </a:rPr>
              <a:t>.</a:t>
            </a:r>
          </a:p>
          <a:p>
            <a:pPr algn="just"/>
            <a:r>
              <a:rPr lang="es-MX" dirty="0" smtClean="0">
                <a:solidFill>
                  <a:schemeClr val="accent2">
                    <a:lumMod val="50000"/>
                  </a:schemeClr>
                </a:solidFill>
                <a:latin typeface="Book Antiqua" panose="02040602050305030304" pitchFamily="18" charset="0"/>
                <a:ea typeface="Calibri"/>
                <a:cs typeface="Times New Roman"/>
              </a:rPr>
              <a:t>El éxito de la hibridación </a:t>
            </a:r>
            <a:r>
              <a:rPr lang="es-MX" dirty="0" err="1">
                <a:solidFill>
                  <a:schemeClr val="accent2">
                    <a:lumMod val="50000"/>
                  </a:schemeClr>
                </a:solidFill>
                <a:latin typeface="Book Antiqua" panose="02040602050305030304" pitchFamily="18" charset="0"/>
                <a:ea typeface="Calibri"/>
                <a:cs typeface="Times New Roman"/>
              </a:rPr>
              <a:t>interespecífica</a:t>
            </a:r>
            <a:r>
              <a:rPr lang="es-MX" dirty="0">
                <a:solidFill>
                  <a:schemeClr val="accent2">
                    <a:lumMod val="50000"/>
                  </a:schemeClr>
                </a:solidFill>
                <a:latin typeface="Book Antiqua" panose="02040602050305030304" pitchFamily="18" charset="0"/>
                <a:ea typeface="Calibri"/>
                <a:cs typeface="Times New Roman"/>
              </a:rPr>
              <a:t> e </a:t>
            </a:r>
            <a:r>
              <a:rPr lang="es-MX" dirty="0" err="1">
                <a:solidFill>
                  <a:schemeClr val="accent2">
                    <a:lumMod val="50000"/>
                  </a:schemeClr>
                </a:solidFill>
                <a:latin typeface="Book Antiqua" panose="02040602050305030304" pitchFamily="18" charset="0"/>
                <a:ea typeface="Calibri"/>
                <a:cs typeface="Times New Roman"/>
              </a:rPr>
              <a:t>intergenérica</a:t>
            </a:r>
            <a:r>
              <a:rPr lang="es-MX" dirty="0">
                <a:solidFill>
                  <a:schemeClr val="accent2">
                    <a:lumMod val="50000"/>
                  </a:schemeClr>
                </a:solidFill>
                <a:latin typeface="Book Antiqua" panose="02040602050305030304" pitchFamily="18" charset="0"/>
                <a:ea typeface="Calibri"/>
                <a:cs typeface="Times New Roman"/>
              </a:rPr>
              <a:t> depende de la viabilidad de los cruces y la obtención de semillas viables</a:t>
            </a:r>
            <a:r>
              <a:rPr lang="es-MX" dirty="0" smtClean="0">
                <a:solidFill>
                  <a:schemeClr val="accent2">
                    <a:lumMod val="50000"/>
                  </a:schemeClr>
                </a:solidFill>
                <a:latin typeface="Book Antiqua" panose="02040602050305030304" pitchFamily="18" charset="0"/>
                <a:ea typeface="Calibri"/>
                <a:cs typeface="Times New Roman"/>
              </a:rPr>
              <a:t>.</a:t>
            </a:r>
            <a:r>
              <a:rPr lang="es-MX" dirty="0">
                <a:solidFill>
                  <a:schemeClr val="accent2">
                    <a:lumMod val="50000"/>
                  </a:schemeClr>
                </a:solidFill>
                <a:latin typeface="Book Antiqua" panose="02040602050305030304" pitchFamily="18" charset="0"/>
                <a:ea typeface="Calibri"/>
                <a:cs typeface="Times New Roman"/>
              </a:rPr>
              <a:t> (</a:t>
            </a:r>
            <a:r>
              <a:rPr lang="es-MX" dirty="0" err="1">
                <a:solidFill>
                  <a:schemeClr val="accent2">
                    <a:lumMod val="50000"/>
                  </a:schemeClr>
                </a:solidFill>
                <a:latin typeface="Book Antiqua" panose="02040602050305030304" pitchFamily="18" charset="0"/>
                <a:ea typeface="Calibri"/>
                <a:cs typeface="Times New Roman"/>
              </a:rPr>
              <a:t>Vervaeke</a:t>
            </a:r>
            <a:r>
              <a:rPr lang="es-MX" dirty="0">
                <a:solidFill>
                  <a:schemeClr val="accent2">
                    <a:lumMod val="50000"/>
                  </a:schemeClr>
                </a:solidFill>
                <a:latin typeface="Book Antiqua" panose="02040602050305030304" pitchFamily="18" charset="0"/>
                <a:ea typeface="Calibri"/>
                <a:cs typeface="Times New Roman"/>
              </a:rPr>
              <a:t> et al, 2004) </a:t>
            </a:r>
          </a:p>
          <a:p>
            <a:pPr algn="just"/>
            <a:r>
              <a:rPr lang="es-MX" dirty="0">
                <a:solidFill>
                  <a:schemeClr val="accent2">
                    <a:lumMod val="50000"/>
                  </a:schemeClr>
                </a:solidFill>
              </a:rPr>
              <a:t>La hibridación </a:t>
            </a:r>
            <a:r>
              <a:rPr lang="es-MX" dirty="0" err="1">
                <a:solidFill>
                  <a:schemeClr val="accent2">
                    <a:lumMod val="50000"/>
                  </a:schemeClr>
                </a:solidFill>
              </a:rPr>
              <a:t>interespecífica</a:t>
            </a:r>
            <a:r>
              <a:rPr lang="es-MX" dirty="0">
                <a:solidFill>
                  <a:schemeClr val="accent2">
                    <a:lumMod val="50000"/>
                  </a:schemeClr>
                </a:solidFill>
              </a:rPr>
              <a:t> e </a:t>
            </a:r>
            <a:r>
              <a:rPr lang="es-MX" dirty="0" err="1">
                <a:solidFill>
                  <a:schemeClr val="accent2">
                    <a:lumMod val="50000"/>
                  </a:schemeClr>
                </a:solidFill>
              </a:rPr>
              <a:t>intergenérica</a:t>
            </a:r>
            <a:r>
              <a:rPr lang="es-MX" dirty="0">
                <a:solidFill>
                  <a:schemeClr val="accent2">
                    <a:lumMod val="50000"/>
                  </a:schemeClr>
                </a:solidFill>
              </a:rPr>
              <a:t> contribuyó significativamente al desarrollo de plantas ornamentales. Su participación fue decisiva, produciendo una gran cantidad de especies, y entre orquídeas, rosas, rododendros, dalias, gladiolos y violetas</a:t>
            </a:r>
            <a:r>
              <a:rPr lang="es-MX" dirty="0" smtClean="0">
                <a:solidFill>
                  <a:schemeClr val="accent2">
                    <a:lumMod val="50000"/>
                  </a:schemeClr>
                </a:solidFill>
              </a:rPr>
              <a:t>.</a:t>
            </a:r>
          </a:p>
        </p:txBody>
      </p:sp>
      <p:sp>
        <p:nvSpPr>
          <p:cNvPr id="2" name="1 Título"/>
          <p:cNvSpPr>
            <a:spLocks noGrp="1"/>
          </p:cNvSpPr>
          <p:nvPr>
            <p:ph type="title"/>
          </p:nvPr>
        </p:nvSpPr>
        <p:spPr/>
        <p:txBody>
          <a:bodyPr/>
          <a:lstStyle/>
          <a:p>
            <a:pPr lvl="1" algn="ctr" rtl="0">
              <a:spcBef>
                <a:spcPct val="0"/>
              </a:spcBef>
            </a:pPr>
            <a:r>
              <a:rPr lang="es-ES_tradnl" sz="3200" b="1" dirty="0" smtClean="0">
                <a:effectLst>
                  <a:outerShdw blurRad="38100" dist="38100" dir="2700000" algn="tl">
                    <a:srgbClr val="000000">
                      <a:alpha val="43137"/>
                    </a:srgbClr>
                  </a:outerShdw>
                </a:effectLst>
                <a:latin typeface="Calibri"/>
                <a:ea typeface="Calibri"/>
                <a:cs typeface="Times New Roman"/>
              </a:rPr>
              <a:t>HIBRIDOS INTERESPECIFICOS: UTILIZACIÓN</a:t>
            </a:r>
            <a:r>
              <a:rPr lang="es-MX" dirty="0" smtClean="0">
                <a:effectLst/>
                <a:latin typeface="Calibri"/>
                <a:ea typeface="Calibri"/>
                <a:cs typeface="Times New Roman"/>
              </a:rPr>
              <a:t/>
            </a:r>
            <a:br>
              <a:rPr lang="es-MX" dirty="0" smtClean="0">
                <a:effectLst/>
                <a:latin typeface="Calibri"/>
                <a:ea typeface="Calibri"/>
                <a:cs typeface="Times New Roman"/>
              </a:rPr>
            </a:br>
            <a:endParaRPr lang="es-MX" dirty="0"/>
          </a:p>
        </p:txBody>
      </p:sp>
    </p:spTree>
    <p:extLst>
      <p:ext uri="{BB962C8B-B14F-4D97-AF65-F5344CB8AC3E}">
        <p14:creationId xmlns:p14="http://schemas.microsoft.com/office/powerpoint/2010/main" val="41284453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endParaRPr lang="es-MX" dirty="0"/>
          </a:p>
        </p:txBody>
      </p:sp>
      <p:pic>
        <p:nvPicPr>
          <p:cNvPr id="1027"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07" y="324935"/>
            <a:ext cx="3429406" cy="22821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9" y="2326474"/>
            <a:ext cx="3438128" cy="17548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descr="Resultado de imagen para rosas tetraploid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38128" y="312738"/>
            <a:ext cx="3360373" cy="252028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59786" y="312471"/>
            <a:ext cx="2684214" cy="26842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descr="http://2.bp.blogspot.com/-4nc6pBJaXl4/TmjjUlFRsyI/AAAAAAAAMAQ/yTXuQXiSGmE/s1600/dalia-1280-x-1024-flor.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4081352"/>
            <a:ext cx="3412792" cy="2730234"/>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12" descr="https://www.planfor.pt/Donnees_Site/Produit/Images/B536/dalia-decorativa-white-perfection_PT_500_0019019.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4" descr="https://www.planfor.pt/Donnees_Site/Produit/Images/B536/dalia-decorativa-white-perfection_PT_500_0019019.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39" name="Picture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58109" y="2847288"/>
            <a:ext cx="4385891" cy="39234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40" name="Picture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5400000">
            <a:off x="2345467" y="3801538"/>
            <a:ext cx="3967408" cy="19709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CuadroTexto"/>
          <p:cNvSpPr txBox="1"/>
          <p:nvPr/>
        </p:nvSpPr>
        <p:spPr>
          <a:xfrm>
            <a:off x="5076056" y="2996952"/>
            <a:ext cx="2887329" cy="369332"/>
          </a:xfrm>
          <a:prstGeom prst="rect">
            <a:avLst/>
          </a:prstGeom>
          <a:solidFill>
            <a:schemeClr val="tx2">
              <a:lumMod val="60000"/>
              <a:lumOff val="40000"/>
            </a:schemeClr>
          </a:solidFill>
        </p:spPr>
        <p:txBody>
          <a:bodyPr wrap="none" rtlCol="0">
            <a:spAutoFit/>
          </a:bodyPr>
          <a:lstStyle/>
          <a:p>
            <a:r>
              <a:rPr lang="es-ES_tradnl" dirty="0" err="1" smtClean="0">
                <a:solidFill>
                  <a:schemeClr val="bg1"/>
                </a:solidFill>
              </a:rPr>
              <a:t>Dahlia</a:t>
            </a:r>
            <a:r>
              <a:rPr lang="es-ES_tradnl" dirty="0" smtClean="0">
                <a:solidFill>
                  <a:schemeClr val="bg1"/>
                </a:solidFill>
              </a:rPr>
              <a:t> especie </a:t>
            </a:r>
            <a:r>
              <a:rPr lang="es-ES_tradnl" dirty="0" err="1" smtClean="0">
                <a:solidFill>
                  <a:schemeClr val="bg1"/>
                </a:solidFill>
              </a:rPr>
              <a:t>octaploide</a:t>
            </a:r>
            <a:endParaRPr lang="es-MX" dirty="0">
              <a:solidFill>
                <a:schemeClr val="bg1"/>
              </a:solidFill>
            </a:endParaRPr>
          </a:p>
        </p:txBody>
      </p:sp>
    </p:spTree>
    <p:extLst>
      <p:ext uri="{BB962C8B-B14F-4D97-AF65-F5344CB8AC3E}">
        <p14:creationId xmlns:p14="http://schemas.microsoft.com/office/powerpoint/2010/main" val="56584798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85000" lnSpcReduction="10000"/>
          </a:bodyPr>
          <a:lstStyle/>
          <a:p>
            <a:pPr algn="just"/>
            <a:r>
              <a:rPr lang="es-MX" dirty="0">
                <a:solidFill>
                  <a:schemeClr val="accent3">
                    <a:lumMod val="50000"/>
                  </a:schemeClr>
                </a:solidFill>
              </a:rPr>
              <a:t>Al igual que en el caso de los </a:t>
            </a:r>
            <a:r>
              <a:rPr lang="es-MX" dirty="0" err="1">
                <a:solidFill>
                  <a:schemeClr val="accent3">
                    <a:lumMod val="50000"/>
                  </a:schemeClr>
                </a:solidFill>
              </a:rPr>
              <a:t>autopoliploides</a:t>
            </a:r>
            <a:r>
              <a:rPr lang="es-MX" dirty="0">
                <a:solidFill>
                  <a:schemeClr val="accent3">
                    <a:lumMod val="50000"/>
                  </a:schemeClr>
                </a:solidFill>
              </a:rPr>
              <a:t>, la formación de bivalentes es necesaria para una meiosis estable y una fertilidad normal en organismos </a:t>
            </a:r>
            <a:r>
              <a:rPr lang="es-MX" dirty="0" err="1">
                <a:solidFill>
                  <a:schemeClr val="accent3">
                    <a:lumMod val="50000"/>
                  </a:schemeClr>
                </a:solidFill>
              </a:rPr>
              <a:t>alopoliploides</a:t>
            </a:r>
            <a:r>
              <a:rPr lang="es-MX" dirty="0">
                <a:solidFill>
                  <a:schemeClr val="accent3">
                    <a:lumMod val="50000"/>
                  </a:schemeClr>
                </a:solidFill>
              </a:rPr>
              <a:t>. </a:t>
            </a:r>
            <a:endParaRPr lang="es-MX" dirty="0" smtClean="0">
              <a:solidFill>
                <a:schemeClr val="accent3">
                  <a:lumMod val="50000"/>
                </a:schemeClr>
              </a:solidFill>
            </a:endParaRPr>
          </a:p>
          <a:p>
            <a:pPr algn="just"/>
            <a:r>
              <a:rPr lang="es-MX" dirty="0" smtClean="0">
                <a:solidFill>
                  <a:schemeClr val="accent3">
                    <a:lumMod val="50000"/>
                  </a:schemeClr>
                </a:solidFill>
              </a:rPr>
              <a:t>En </a:t>
            </a:r>
            <a:r>
              <a:rPr lang="es-MX" dirty="0">
                <a:solidFill>
                  <a:schemeClr val="accent3">
                    <a:lumMod val="50000"/>
                  </a:schemeClr>
                </a:solidFill>
              </a:rPr>
              <a:t>este caso, la recombinación </a:t>
            </a:r>
            <a:r>
              <a:rPr lang="es-MX" dirty="0" err="1">
                <a:solidFill>
                  <a:schemeClr val="accent3">
                    <a:lumMod val="50000"/>
                  </a:schemeClr>
                </a:solidFill>
              </a:rPr>
              <a:t>intergenómica</a:t>
            </a:r>
            <a:r>
              <a:rPr lang="es-MX" dirty="0">
                <a:solidFill>
                  <a:schemeClr val="accent3">
                    <a:lumMod val="50000"/>
                  </a:schemeClr>
                </a:solidFill>
              </a:rPr>
              <a:t> (entre genomas de diferentes especies) comprometería el mantenimiento de los complementos cromosómicos parentales, es decir, el apareo entre cromosomas homeólogos1 traería consigo errores al momento de la segregación, lo cual podría generar gametos </a:t>
            </a:r>
            <a:r>
              <a:rPr lang="es-MX" dirty="0" err="1">
                <a:solidFill>
                  <a:schemeClr val="accent3">
                    <a:lumMod val="50000"/>
                  </a:schemeClr>
                </a:solidFill>
              </a:rPr>
              <a:t>aneuploides</a:t>
            </a:r>
            <a:r>
              <a:rPr lang="es-MX" dirty="0">
                <a:solidFill>
                  <a:schemeClr val="accent3">
                    <a:lumMod val="50000"/>
                  </a:schemeClr>
                </a:solidFill>
              </a:rPr>
              <a:t>. </a:t>
            </a:r>
            <a:endParaRPr lang="es-MX" dirty="0" smtClean="0">
              <a:solidFill>
                <a:schemeClr val="accent3">
                  <a:lumMod val="50000"/>
                </a:schemeClr>
              </a:solidFill>
            </a:endParaRPr>
          </a:p>
          <a:p>
            <a:pPr algn="just"/>
            <a:r>
              <a:rPr lang="es-MX" dirty="0" smtClean="0">
                <a:solidFill>
                  <a:schemeClr val="accent3">
                    <a:lumMod val="50000"/>
                  </a:schemeClr>
                </a:solidFill>
              </a:rPr>
              <a:t>Por </a:t>
            </a:r>
            <a:r>
              <a:rPr lang="es-MX" dirty="0">
                <a:solidFill>
                  <a:schemeClr val="accent3">
                    <a:lumMod val="50000"/>
                  </a:schemeClr>
                </a:solidFill>
              </a:rPr>
              <a:t>lo tanto, en individuos </a:t>
            </a:r>
            <a:r>
              <a:rPr lang="es-MX" dirty="0" err="1" smtClean="0">
                <a:solidFill>
                  <a:schemeClr val="accent3">
                    <a:lumMod val="50000"/>
                  </a:schemeClr>
                </a:solidFill>
              </a:rPr>
              <a:t>aloploides</a:t>
            </a:r>
            <a:r>
              <a:rPr lang="es-MX" dirty="0" smtClean="0">
                <a:solidFill>
                  <a:schemeClr val="accent3">
                    <a:lumMod val="50000"/>
                  </a:schemeClr>
                </a:solidFill>
              </a:rPr>
              <a:t> </a:t>
            </a:r>
            <a:r>
              <a:rPr lang="es-MX" dirty="0">
                <a:solidFill>
                  <a:schemeClr val="accent3">
                    <a:lumMod val="50000"/>
                  </a:schemeClr>
                </a:solidFill>
              </a:rPr>
              <a:t>es posible que el apareamiento entre cromosomas homólogos sea reforzado mediante mecanismos genéticos. Un ejemplo de lo anterior se han observado en el trigo </a:t>
            </a:r>
            <a:r>
              <a:rPr lang="es-MX" dirty="0" err="1">
                <a:solidFill>
                  <a:schemeClr val="accent3">
                    <a:lumMod val="50000"/>
                  </a:schemeClr>
                </a:solidFill>
              </a:rPr>
              <a:t>alohexaploide</a:t>
            </a:r>
            <a:endParaRPr lang="es-MX" dirty="0">
              <a:solidFill>
                <a:schemeClr val="accent3">
                  <a:lumMod val="50000"/>
                </a:schemeClr>
              </a:solidFill>
            </a:endParaRPr>
          </a:p>
          <a:p>
            <a:endParaRPr lang="es-MX" dirty="0"/>
          </a:p>
        </p:txBody>
      </p:sp>
      <p:sp>
        <p:nvSpPr>
          <p:cNvPr id="2" name="1 Título"/>
          <p:cNvSpPr>
            <a:spLocks noGrp="1"/>
          </p:cNvSpPr>
          <p:nvPr>
            <p:ph type="title"/>
          </p:nvPr>
        </p:nvSpPr>
        <p:spPr/>
        <p:txBody>
          <a:bodyPr>
            <a:noAutofit/>
          </a:bodyPr>
          <a:lstStyle/>
          <a:p>
            <a:r>
              <a:rPr lang="es-MX" sz="3200" b="1" dirty="0" smtClean="0">
                <a:solidFill>
                  <a:schemeClr val="accent3">
                    <a:lumMod val="50000"/>
                  </a:schemeClr>
                </a:solidFill>
              </a:rPr>
              <a:t>OTROS </a:t>
            </a:r>
            <a:r>
              <a:rPr lang="es-MX" sz="3200" b="1" dirty="0">
                <a:solidFill>
                  <a:schemeClr val="accent3">
                    <a:lumMod val="50000"/>
                  </a:schemeClr>
                </a:solidFill>
              </a:rPr>
              <a:t>USOS DE LOS ALOPLOIDES</a:t>
            </a:r>
          </a:p>
        </p:txBody>
      </p:sp>
    </p:spTree>
    <p:extLst>
      <p:ext uri="{BB962C8B-B14F-4D97-AF65-F5344CB8AC3E}">
        <p14:creationId xmlns:p14="http://schemas.microsoft.com/office/powerpoint/2010/main" val="40075441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8650" y="1690689"/>
            <a:ext cx="7886700" cy="5167311"/>
          </a:xfrm>
        </p:spPr>
        <p:style>
          <a:lnRef idx="2">
            <a:schemeClr val="accent3"/>
          </a:lnRef>
          <a:fillRef idx="1">
            <a:schemeClr val="lt1"/>
          </a:fillRef>
          <a:effectRef idx="0">
            <a:schemeClr val="accent3"/>
          </a:effectRef>
          <a:fontRef idx="minor">
            <a:schemeClr val="dk1"/>
          </a:fontRef>
        </p:style>
        <p:txBody>
          <a:bodyPr>
            <a:normAutofit lnSpcReduction="10000"/>
          </a:bodyPr>
          <a:lstStyle/>
          <a:p>
            <a:pPr algn="just"/>
            <a:r>
              <a:rPr lang="es-ES" dirty="0" smtClean="0">
                <a:solidFill>
                  <a:schemeClr val="accent5">
                    <a:lumMod val="75000"/>
                  </a:schemeClr>
                </a:solidFill>
              </a:rPr>
              <a:t>El presente material es una compilación bibliográfica de esquemas gráficos que describen en forma objetiva el tema tan interesante para el area de ornamentales como loes el mejoramiento utilizando el fenómeno genético de </a:t>
            </a:r>
            <a:r>
              <a:rPr lang="es-ES" dirty="0" err="1" smtClean="0">
                <a:solidFill>
                  <a:schemeClr val="accent5">
                    <a:lumMod val="75000"/>
                  </a:schemeClr>
                </a:solidFill>
              </a:rPr>
              <a:t>poliploidía</a:t>
            </a:r>
            <a:r>
              <a:rPr lang="es-ES" dirty="0" smtClean="0">
                <a:solidFill>
                  <a:schemeClr val="accent5">
                    <a:lumMod val="75000"/>
                  </a:schemeClr>
                </a:solidFill>
              </a:rPr>
              <a:t>.</a:t>
            </a:r>
          </a:p>
          <a:p>
            <a:pPr algn="just"/>
            <a:r>
              <a:rPr lang="es-ES" dirty="0" smtClean="0">
                <a:solidFill>
                  <a:schemeClr val="accent5">
                    <a:lumMod val="75000"/>
                  </a:schemeClr>
                </a:solidFill>
              </a:rPr>
              <a:t>Lo que es una apreciada ayuda en complementar este tema (Unidad </a:t>
            </a:r>
            <a:r>
              <a:rPr lang="es-ES" dirty="0" smtClean="0">
                <a:solidFill>
                  <a:schemeClr val="accent5">
                    <a:lumMod val="75000"/>
                  </a:schemeClr>
                </a:solidFill>
              </a:rPr>
              <a:t>III) </a:t>
            </a:r>
            <a:r>
              <a:rPr lang="es-ES" dirty="0" smtClean="0">
                <a:solidFill>
                  <a:schemeClr val="accent5">
                    <a:lumMod val="75000"/>
                  </a:schemeClr>
                </a:solidFill>
              </a:rPr>
              <a:t>que consume mucho tiempo si se utilizara otro </a:t>
            </a:r>
            <a:r>
              <a:rPr lang="es-ES" dirty="0" smtClean="0">
                <a:solidFill>
                  <a:schemeClr val="accent5">
                    <a:lumMod val="75000"/>
                  </a:schemeClr>
                </a:solidFill>
              </a:rPr>
              <a:t>medio.</a:t>
            </a:r>
            <a:endParaRPr lang="es-ES" dirty="0" smtClean="0">
              <a:solidFill>
                <a:schemeClr val="accent5">
                  <a:lumMod val="75000"/>
                </a:schemeClr>
              </a:solidFill>
            </a:endParaRPr>
          </a:p>
          <a:p>
            <a:pPr algn="just"/>
            <a:r>
              <a:rPr lang="es-ES" dirty="0" smtClean="0">
                <a:solidFill>
                  <a:schemeClr val="accent5">
                    <a:lumMod val="75000"/>
                  </a:schemeClr>
                </a:solidFill>
              </a:rPr>
              <a:t>Este material puede exponerse por su importancia en dos sesiones que permitan sensibilizar y adentrar al discente en este tema de importancia actual como opciones alternativas al mejoramiento tradicional.</a:t>
            </a:r>
          </a:p>
          <a:p>
            <a:pPr algn="just"/>
            <a:r>
              <a:rPr lang="es-ES" dirty="0" smtClean="0">
                <a:solidFill>
                  <a:schemeClr val="accent5">
                    <a:lumMod val="75000"/>
                  </a:schemeClr>
                </a:solidFill>
              </a:rPr>
              <a:t>Se pretende en una segunda versión adecuar e ilustrar con mas ejemplos este material </a:t>
            </a:r>
          </a:p>
        </p:txBody>
      </p:sp>
      <p:sp>
        <p:nvSpPr>
          <p:cNvPr id="2" name="Título 1"/>
          <p:cNvSpPr>
            <a:spLocks noGrp="1"/>
          </p:cNvSpPr>
          <p:nvPr>
            <p:ph type="title"/>
          </p:nvPr>
        </p:nvSpPr>
        <p:spPr/>
        <p:txBody>
          <a:bodyPr>
            <a:normAutofit fontScale="90000"/>
          </a:bodyPr>
          <a:lstStyle/>
          <a:p>
            <a:pPr algn="ctr"/>
            <a:r>
              <a:rPr lang="es-MX" sz="3200" b="1" dirty="0" smtClean="0">
                <a:solidFill>
                  <a:schemeClr val="accent5">
                    <a:lumMod val="75000"/>
                  </a:schemeClr>
                </a:solidFill>
                <a:effectLst>
                  <a:outerShdw blurRad="38100" dist="38100" dir="2700000" algn="tl">
                    <a:srgbClr val="000000">
                      <a:alpha val="43137"/>
                    </a:srgbClr>
                  </a:outerShdw>
                </a:effectLst>
              </a:rPr>
              <a:t>INSTRUCCIONES PARA EL DOCENTE</a:t>
            </a:r>
            <a:endParaRPr lang="es-MX" sz="3200" b="1" dirty="0">
              <a:solidFill>
                <a:schemeClr val="accent5">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5552433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99247" y="1772817"/>
            <a:ext cx="7745505" cy="4353346"/>
          </a:xfrm>
        </p:spPr>
        <p:style>
          <a:lnRef idx="1">
            <a:schemeClr val="accent4"/>
          </a:lnRef>
          <a:fillRef idx="2">
            <a:schemeClr val="accent4"/>
          </a:fillRef>
          <a:effectRef idx="1">
            <a:schemeClr val="accent4"/>
          </a:effectRef>
          <a:fontRef idx="minor">
            <a:schemeClr val="dk1"/>
          </a:fontRef>
        </p:style>
        <p:txBody>
          <a:bodyPr>
            <a:normAutofit fontScale="85000" lnSpcReduction="20000"/>
          </a:bodyPr>
          <a:lstStyle/>
          <a:p>
            <a:pPr algn="just"/>
            <a:r>
              <a:rPr lang="es-MX" b="1" dirty="0" smtClean="0">
                <a:solidFill>
                  <a:schemeClr val="accent3">
                    <a:lumMod val="50000"/>
                  </a:schemeClr>
                </a:solidFill>
              </a:rPr>
              <a:t>El trigo panadero </a:t>
            </a:r>
            <a:r>
              <a:rPr lang="es-MX" b="1" dirty="0" err="1" smtClean="0">
                <a:solidFill>
                  <a:schemeClr val="accent3">
                    <a:lumMod val="50000"/>
                  </a:schemeClr>
                </a:solidFill>
              </a:rPr>
              <a:t>hexaploide</a:t>
            </a:r>
            <a:r>
              <a:rPr lang="es-MX" b="1" dirty="0" smtClean="0">
                <a:solidFill>
                  <a:schemeClr val="accent3">
                    <a:lumMod val="50000"/>
                  </a:schemeClr>
                </a:solidFill>
              </a:rPr>
              <a:t> </a:t>
            </a:r>
            <a:r>
              <a:rPr lang="es-MX" b="1" dirty="0">
                <a:solidFill>
                  <a:schemeClr val="accent3">
                    <a:lumMod val="50000"/>
                  </a:schemeClr>
                </a:solidFill>
              </a:rPr>
              <a:t>(</a:t>
            </a:r>
            <a:r>
              <a:rPr lang="es-MX" b="1" i="1" dirty="0" err="1">
                <a:solidFill>
                  <a:schemeClr val="accent3">
                    <a:lumMod val="50000"/>
                  </a:schemeClr>
                </a:solidFill>
              </a:rPr>
              <a:t>Triticum</a:t>
            </a:r>
            <a:r>
              <a:rPr lang="es-MX" b="1" i="1" dirty="0">
                <a:solidFill>
                  <a:schemeClr val="accent3">
                    <a:lumMod val="50000"/>
                  </a:schemeClr>
                </a:solidFill>
              </a:rPr>
              <a:t> </a:t>
            </a:r>
            <a:r>
              <a:rPr lang="es-MX" b="1" i="1" dirty="0" err="1">
                <a:solidFill>
                  <a:schemeClr val="accent3">
                    <a:lumMod val="50000"/>
                  </a:schemeClr>
                </a:solidFill>
              </a:rPr>
              <a:t>aestivum</a:t>
            </a:r>
            <a:r>
              <a:rPr lang="es-MX" b="1" i="1" dirty="0">
                <a:solidFill>
                  <a:schemeClr val="accent3">
                    <a:lumMod val="50000"/>
                  </a:schemeClr>
                </a:solidFill>
              </a:rPr>
              <a:t> </a:t>
            </a:r>
            <a:r>
              <a:rPr lang="es-MX" b="1" dirty="0">
                <a:solidFill>
                  <a:schemeClr val="accent3">
                    <a:lumMod val="50000"/>
                  </a:schemeClr>
                </a:solidFill>
              </a:rPr>
              <a:t>L .; AABBDD) es un ejemplo de especies </a:t>
            </a:r>
            <a:r>
              <a:rPr lang="es-MX" b="1" dirty="0" err="1">
                <a:solidFill>
                  <a:schemeClr val="accent3">
                    <a:lumMod val="50000"/>
                  </a:schemeClr>
                </a:solidFill>
              </a:rPr>
              <a:t>alopoliploides</a:t>
            </a:r>
            <a:r>
              <a:rPr lang="es-MX" b="1" dirty="0">
                <a:solidFill>
                  <a:schemeClr val="accent3">
                    <a:lumMod val="50000"/>
                  </a:schemeClr>
                </a:solidFill>
              </a:rPr>
              <a:t> naturales, originadas a través de múltiples hibridaciones.</a:t>
            </a:r>
          </a:p>
          <a:p>
            <a:pPr algn="just"/>
            <a:r>
              <a:rPr lang="es-MX" b="1" dirty="0">
                <a:solidFill>
                  <a:schemeClr val="accent3">
                    <a:lumMod val="50000"/>
                  </a:schemeClr>
                </a:solidFill>
              </a:rPr>
              <a:t>La hipótesis más aceptada sugiere que un cruce inicial entre </a:t>
            </a:r>
            <a:r>
              <a:rPr lang="es-MX" b="1" i="1" dirty="0" err="1">
                <a:solidFill>
                  <a:schemeClr val="accent3">
                    <a:lumMod val="50000"/>
                  </a:schemeClr>
                </a:solidFill>
              </a:rPr>
              <a:t>Triticum</a:t>
            </a:r>
            <a:r>
              <a:rPr lang="es-MX" b="1" i="1" dirty="0">
                <a:solidFill>
                  <a:schemeClr val="accent3">
                    <a:lumMod val="50000"/>
                  </a:schemeClr>
                </a:solidFill>
              </a:rPr>
              <a:t> </a:t>
            </a:r>
            <a:r>
              <a:rPr lang="es-MX" b="1" i="1" dirty="0" err="1">
                <a:solidFill>
                  <a:schemeClr val="accent3">
                    <a:lumMod val="50000"/>
                  </a:schemeClr>
                </a:solidFill>
              </a:rPr>
              <a:t>urartu</a:t>
            </a:r>
            <a:r>
              <a:rPr lang="es-MX" b="1" i="1" dirty="0">
                <a:solidFill>
                  <a:schemeClr val="accent3">
                    <a:lumMod val="50000"/>
                  </a:schemeClr>
                </a:solidFill>
              </a:rPr>
              <a:t> </a:t>
            </a:r>
            <a:r>
              <a:rPr lang="es-MX" b="1" i="1" dirty="0" err="1">
                <a:solidFill>
                  <a:schemeClr val="accent3">
                    <a:lumMod val="50000"/>
                  </a:schemeClr>
                </a:solidFill>
              </a:rPr>
              <a:t>Tumanian</a:t>
            </a:r>
            <a:r>
              <a:rPr lang="es-MX" b="1" i="1" dirty="0">
                <a:solidFill>
                  <a:schemeClr val="accent3">
                    <a:lumMod val="50000"/>
                  </a:schemeClr>
                </a:solidFill>
              </a:rPr>
              <a:t> </a:t>
            </a:r>
            <a:r>
              <a:rPr lang="es-MX" b="1" dirty="0">
                <a:solidFill>
                  <a:schemeClr val="accent3">
                    <a:lumMod val="50000"/>
                  </a:schemeClr>
                </a:solidFill>
              </a:rPr>
              <a:t>ex </a:t>
            </a:r>
            <a:r>
              <a:rPr lang="es-MX" b="1" i="1" dirty="0" err="1">
                <a:solidFill>
                  <a:schemeClr val="accent3">
                    <a:lumMod val="50000"/>
                  </a:schemeClr>
                </a:solidFill>
              </a:rPr>
              <a:t>Gandilyan</a:t>
            </a:r>
            <a:r>
              <a:rPr lang="es-MX" b="1" dirty="0">
                <a:solidFill>
                  <a:schemeClr val="accent3">
                    <a:lumMod val="50000"/>
                  </a:schemeClr>
                </a:solidFill>
              </a:rPr>
              <a:t> (AA) y </a:t>
            </a:r>
            <a:r>
              <a:rPr lang="es-MX" b="1" dirty="0" err="1">
                <a:solidFill>
                  <a:schemeClr val="accent3">
                    <a:lumMod val="50000"/>
                  </a:schemeClr>
                </a:solidFill>
              </a:rPr>
              <a:t>Aegilops</a:t>
            </a:r>
            <a:r>
              <a:rPr lang="es-MX" b="1" dirty="0">
                <a:solidFill>
                  <a:schemeClr val="accent3">
                    <a:lumMod val="50000"/>
                  </a:schemeClr>
                </a:solidFill>
              </a:rPr>
              <a:t> </a:t>
            </a:r>
            <a:r>
              <a:rPr lang="es-MX" b="1" dirty="0" err="1">
                <a:solidFill>
                  <a:schemeClr val="accent3">
                    <a:lumMod val="50000"/>
                  </a:schemeClr>
                </a:solidFill>
              </a:rPr>
              <a:t>speltoides</a:t>
            </a:r>
            <a:r>
              <a:rPr lang="es-MX" b="1" dirty="0">
                <a:solidFill>
                  <a:schemeClr val="accent3">
                    <a:lumMod val="50000"/>
                  </a:schemeClr>
                </a:solidFill>
              </a:rPr>
              <a:t> </a:t>
            </a:r>
            <a:r>
              <a:rPr lang="es-MX" b="1" dirty="0" err="1">
                <a:solidFill>
                  <a:schemeClr val="accent3">
                    <a:lumMod val="50000"/>
                  </a:schemeClr>
                </a:solidFill>
              </a:rPr>
              <a:t>Tausch</a:t>
            </a:r>
            <a:r>
              <a:rPr lang="es-MX" b="1" dirty="0">
                <a:solidFill>
                  <a:schemeClr val="accent3">
                    <a:lumMod val="50000"/>
                  </a:schemeClr>
                </a:solidFill>
              </a:rPr>
              <a:t>. (BB) dio como resultado el híbrido </a:t>
            </a:r>
            <a:r>
              <a:rPr lang="es-MX" b="1" dirty="0" err="1">
                <a:solidFill>
                  <a:schemeClr val="accent3">
                    <a:lumMod val="50000"/>
                  </a:schemeClr>
                </a:solidFill>
              </a:rPr>
              <a:t>tetraploide</a:t>
            </a:r>
            <a:r>
              <a:rPr lang="es-MX" b="1" dirty="0">
                <a:solidFill>
                  <a:schemeClr val="accent3">
                    <a:lumMod val="50000"/>
                  </a:schemeClr>
                </a:solidFill>
              </a:rPr>
              <a:t> </a:t>
            </a:r>
            <a:r>
              <a:rPr lang="es-MX" b="1" dirty="0" err="1">
                <a:solidFill>
                  <a:schemeClr val="accent3">
                    <a:lumMod val="50000"/>
                  </a:schemeClr>
                </a:solidFill>
              </a:rPr>
              <a:t>Triticum</a:t>
            </a:r>
            <a:r>
              <a:rPr lang="es-MX" b="1" dirty="0">
                <a:solidFill>
                  <a:schemeClr val="accent3">
                    <a:lumMod val="50000"/>
                  </a:schemeClr>
                </a:solidFill>
              </a:rPr>
              <a:t> </a:t>
            </a:r>
            <a:r>
              <a:rPr lang="es-MX" b="1" dirty="0" err="1">
                <a:solidFill>
                  <a:schemeClr val="accent3">
                    <a:lumMod val="50000"/>
                  </a:schemeClr>
                </a:solidFill>
              </a:rPr>
              <a:t>turgidum</a:t>
            </a:r>
            <a:r>
              <a:rPr lang="es-MX" b="1" dirty="0">
                <a:solidFill>
                  <a:schemeClr val="accent3">
                    <a:lumMod val="50000"/>
                  </a:schemeClr>
                </a:solidFill>
              </a:rPr>
              <a:t> L. (AABB), o trigo duro</a:t>
            </a:r>
            <a:r>
              <a:rPr lang="es-MX" b="1" dirty="0" smtClean="0">
                <a:solidFill>
                  <a:schemeClr val="accent3">
                    <a:lumMod val="50000"/>
                  </a:schemeClr>
                </a:solidFill>
              </a:rPr>
              <a:t>.</a:t>
            </a:r>
          </a:p>
          <a:p>
            <a:pPr algn="just"/>
            <a:r>
              <a:rPr lang="es-MX" b="1" dirty="0" smtClean="0">
                <a:solidFill>
                  <a:schemeClr val="accent3">
                    <a:lumMod val="50000"/>
                  </a:schemeClr>
                </a:solidFill>
              </a:rPr>
              <a:t> </a:t>
            </a:r>
            <a:r>
              <a:rPr lang="es-MX" b="1" dirty="0">
                <a:solidFill>
                  <a:schemeClr val="accent3">
                    <a:lumMod val="50000"/>
                  </a:schemeClr>
                </a:solidFill>
              </a:rPr>
              <a:t>Posteriormente, uno o más eventos de hibridación entre </a:t>
            </a:r>
            <a:r>
              <a:rPr lang="es-MX" b="1" dirty="0" err="1">
                <a:solidFill>
                  <a:schemeClr val="accent3">
                    <a:lumMod val="50000"/>
                  </a:schemeClr>
                </a:solidFill>
              </a:rPr>
              <a:t>Aegilops</a:t>
            </a:r>
            <a:r>
              <a:rPr lang="es-MX" b="1" dirty="0">
                <a:solidFill>
                  <a:schemeClr val="accent3">
                    <a:lumMod val="50000"/>
                  </a:schemeClr>
                </a:solidFill>
              </a:rPr>
              <a:t> </a:t>
            </a:r>
            <a:r>
              <a:rPr lang="es-MX" b="1" dirty="0" err="1">
                <a:solidFill>
                  <a:schemeClr val="accent3">
                    <a:lumMod val="50000"/>
                  </a:schemeClr>
                </a:solidFill>
              </a:rPr>
              <a:t>tauschii</a:t>
            </a:r>
            <a:r>
              <a:rPr lang="es-MX" b="1" dirty="0">
                <a:solidFill>
                  <a:schemeClr val="accent3">
                    <a:lumMod val="50000"/>
                  </a:schemeClr>
                </a:solidFill>
              </a:rPr>
              <a:t> Coss. (DD) y el </a:t>
            </a:r>
            <a:r>
              <a:rPr lang="es-MX" b="1" dirty="0" err="1">
                <a:solidFill>
                  <a:schemeClr val="accent3">
                    <a:lumMod val="50000"/>
                  </a:schemeClr>
                </a:solidFill>
              </a:rPr>
              <a:t>alotetraploide</a:t>
            </a:r>
            <a:r>
              <a:rPr lang="es-MX" b="1" dirty="0">
                <a:solidFill>
                  <a:schemeClr val="accent3">
                    <a:lumMod val="50000"/>
                  </a:schemeClr>
                </a:solidFill>
              </a:rPr>
              <a:t> T. </a:t>
            </a:r>
            <a:r>
              <a:rPr lang="es-MX" b="1" dirty="0" err="1">
                <a:solidFill>
                  <a:schemeClr val="accent3">
                    <a:lumMod val="50000"/>
                  </a:schemeClr>
                </a:solidFill>
              </a:rPr>
              <a:t>turgidum</a:t>
            </a:r>
            <a:r>
              <a:rPr lang="es-MX" b="1" dirty="0">
                <a:solidFill>
                  <a:schemeClr val="accent3">
                    <a:lumMod val="50000"/>
                  </a:schemeClr>
                </a:solidFill>
              </a:rPr>
              <a:t> originaron el trigo pan </a:t>
            </a:r>
            <a:r>
              <a:rPr lang="es-MX" b="1" dirty="0" err="1">
                <a:solidFill>
                  <a:schemeClr val="accent3">
                    <a:lumMod val="50000"/>
                  </a:schemeClr>
                </a:solidFill>
              </a:rPr>
              <a:t>hexaploide</a:t>
            </a:r>
            <a:r>
              <a:rPr lang="es-MX" b="1" dirty="0">
                <a:solidFill>
                  <a:schemeClr val="accent3">
                    <a:lumMod val="50000"/>
                  </a:schemeClr>
                </a:solidFill>
              </a:rPr>
              <a:t> .</a:t>
            </a:r>
            <a:endParaRPr lang="es-MX" b="1" dirty="0" smtClean="0">
              <a:solidFill>
                <a:schemeClr val="accent3">
                  <a:lumMod val="50000"/>
                </a:schemeClr>
              </a:solidFill>
            </a:endParaRPr>
          </a:p>
          <a:p>
            <a:pPr algn="just"/>
            <a:r>
              <a:rPr lang="es-MX" b="1" dirty="0" smtClean="0">
                <a:solidFill>
                  <a:schemeClr val="accent3">
                    <a:lumMod val="50000"/>
                  </a:schemeClr>
                </a:solidFill>
              </a:rPr>
              <a:t>El </a:t>
            </a:r>
            <a:r>
              <a:rPr lang="es-MX" b="1" i="1" dirty="0">
                <a:solidFill>
                  <a:schemeClr val="accent3">
                    <a:lumMod val="50000"/>
                  </a:schemeClr>
                </a:solidFill>
              </a:rPr>
              <a:t>T. </a:t>
            </a:r>
            <a:r>
              <a:rPr lang="es-MX" b="1" i="1" dirty="0" err="1">
                <a:solidFill>
                  <a:schemeClr val="accent3">
                    <a:lumMod val="50000"/>
                  </a:schemeClr>
                </a:solidFill>
              </a:rPr>
              <a:t>aestivum</a:t>
            </a:r>
            <a:r>
              <a:rPr lang="es-MX" b="1" i="1" dirty="0">
                <a:solidFill>
                  <a:schemeClr val="accent3">
                    <a:lumMod val="50000"/>
                  </a:schemeClr>
                </a:solidFill>
              </a:rPr>
              <a:t> </a:t>
            </a:r>
            <a:r>
              <a:rPr lang="es-MX" b="1" dirty="0" err="1" smtClean="0">
                <a:solidFill>
                  <a:schemeClr val="accent3">
                    <a:lumMod val="50000"/>
                  </a:schemeClr>
                </a:solidFill>
              </a:rPr>
              <a:t>alohexaploide</a:t>
            </a:r>
            <a:r>
              <a:rPr lang="es-MX" b="1" dirty="0" smtClean="0">
                <a:solidFill>
                  <a:schemeClr val="accent3">
                    <a:lumMod val="50000"/>
                  </a:schemeClr>
                </a:solidFill>
              </a:rPr>
              <a:t> es </a:t>
            </a:r>
            <a:r>
              <a:rPr lang="es-MX" b="1" dirty="0">
                <a:solidFill>
                  <a:schemeClr val="accent3">
                    <a:lumMod val="50000"/>
                  </a:schemeClr>
                </a:solidFill>
              </a:rPr>
              <a:t>la especie de trigo más cultivada y presenta características deseables para la elaboración del pan, seguido de </a:t>
            </a:r>
            <a:r>
              <a:rPr lang="es-MX" b="1" i="1" dirty="0">
                <a:solidFill>
                  <a:schemeClr val="accent3">
                    <a:lumMod val="50000"/>
                  </a:schemeClr>
                </a:solidFill>
              </a:rPr>
              <a:t>T. </a:t>
            </a:r>
            <a:r>
              <a:rPr lang="es-MX" b="1" i="1" dirty="0" err="1">
                <a:solidFill>
                  <a:schemeClr val="accent3">
                    <a:lumMod val="50000"/>
                  </a:schemeClr>
                </a:solidFill>
              </a:rPr>
              <a:t>turgidum</a:t>
            </a:r>
            <a:r>
              <a:rPr lang="es-MX" b="1" dirty="0">
                <a:solidFill>
                  <a:schemeClr val="accent3">
                    <a:lumMod val="50000"/>
                  </a:schemeClr>
                </a:solidFill>
              </a:rPr>
              <a:t>, que es el más adecuado para la producción de pasta (</a:t>
            </a:r>
            <a:r>
              <a:rPr lang="es-MX" b="1" dirty="0" err="1">
                <a:solidFill>
                  <a:schemeClr val="accent3">
                    <a:lumMod val="50000"/>
                  </a:schemeClr>
                </a:solidFill>
              </a:rPr>
              <a:t>Pauly</a:t>
            </a:r>
            <a:r>
              <a:rPr lang="es-MX" b="1" dirty="0">
                <a:solidFill>
                  <a:schemeClr val="accent3">
                    <a:lumMod val="50000"/>
                  </a:schemeClr>
                </a:solidFill>
              </a:rPr>
              <a:t> </a:t>
            </a:r>
            <a:r>
              <a:rPr lang="es-MX" b="1" i="1" dirty="0">
                <a:solidFill>
                  <a:schemeClr val="accent3">
                    <a:lumMod val="50000"/>
                  </a:schemeClr>
                </a:solidFill>
              </a:rPr>
              <a:t>et al</a:t>
            </a:r>
            <a:r>
              <a:rPr lang="es-MX" b="1" dirty="0">
                <a:solidFill>
                  <a:schemeClr val="accent3">
                    <a:lumMod val="50000"/>
                  </a:schemeClr>
                </a:solidFill>
              </a:rPr>
              <a:t>. </a:t>
            </a:r>
            <a:r>
              <a:rPr lang="es-MX" b="1" dirty="0" smtClean="0">
                <a:solidFill>
                  <a:schemeClr val="accent3">
                    <a:lumMod val="50000"/>
                  </a:schemeClr>
                </a:solidFill>
              </a:rPr>
              <a:t>2013;Haider </a:t>
            </a:r>
            <a:r>
              <a:rPr lang="es-MX" b="1" dirty="0">
                <a:solidFill>
                  <a:schemeClr val="accent3">
                    <a:lumMod val="50000"/>
                  </a:schemeClr>
                </a:solidFill>
              </a:rPr>
              <a:t>2013</a:t>
            </a:r>
            <a:r>
              <a:rPr lang="es-MX" b="1" dirty="0" smtClean="0">
                <a:solidFill>
                  <a:schemeClr val="accent3">
                    <a:lumMod val="50000"/>
                  </a:schemeClr>
                </a:solidFill>
              </a:rPr>
              <a:t>).</a:t>
            </a:r>
            <a:endParaRPr lang="es-MX" dirty="0"/>
          </a:p>
        </p:txBody>
      </p:sp>
    </p:spTree>
    <p:extLst>
      <p:ext uri="{BB962C8B-B14F-4D97-AF65-F5344CB8AC3E}">
        <p14:creationId xmlns:p14="http://schemas.microsoft.com/office/powerpoint/2010/main" val="396074831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26" y="0"/>
            <a:ext cx="4757603" cy="5733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11838" y="6111184"/>
            <a:ext cx="5760640" cy="646331"/>
          </a:xfrm>
          <a:prstGeom prst="rect">
            <a:avLst/>
          </a:prstGeom>
        </p:spPr>
        <p:txBody>
          <a:bodyPr wrap="square">
            <a:spAutoFit/>
          </a:bodyPr>
          <a:lstStyle/>
          <a:p>
            <a:r>
              <a:rPr lang="es-MX" dirty="0">
                <a:solidFill>
                  <a:schemeClr val="tx2">
                    <a:lumMod val="75000"/>
                  </a:schemeClr>
                </a:solidFill>
                <a:hlinkClick r:id="rId3"/>
              </a:rPr>
              <a:t>http://</a:t>
            </a:r>
            <a:r>
              <a:rPr lang="es-MX" dirty="0" smtClean="0">
                <a:solidFill>
                  <a:schemeClr val="tx2">
                    <a:lumMod val="75000"/>
                  </a:schemeClr>
                </a:solidFill>
                <a:hlinkClick r:id="rId3"/>
              </a:rPr>
              <a:t>tnau.ac.in/eagri/eagri50/GBPR111/lec20.pdf</a:t>
            </a:r>
            <a:endParaRPr lang="es-MX" dirty="0" smtClean="0">
              <a:solidFill>
                <a:schemeClr val="tx2">
                  <a:lumMod val="75000"/>
                </a:schemeClr>
              </a:solidFill>
            </a:endParaRPr>
          </a:p>
          <a:p>
            <a:endParaRPr lang="es-MX"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836713"/>
            <a:ext cx="4412530" cy="2638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Rectángulo"/>
          <p:cNvSpPr/>
          <p:nvPr/>
        </p:nvSpPr>
        <p:spPr>
          <a:xfrm>
            <a:off x="4572000" y="3933056"/>
            <a:ext cx="4156907" cy="369332"/>
          </a:xfrm>
          <a:prstGeom prst="rect">
            <a:avLst/>
          </a:prstGeom>
        </p:spPr>
        <p:txBody>
          <a:bodyPr wrap="none">
            <a:spAutoFit/>
          </a:bodyPr>
          <a:lstStyle/>
          <a:p>
            <a:r>
              <a:rPr lang="en-US" u="sng" dirty="0">
                <a:hlinkClick r:id="rId5"/>
              </a:rPr>
              <a:t>https://slideplayer.es/slide/2674417/</a:t>
            </a:r>
            <a:endParaRPr lang="es-MX" dirty="0"/>
          </a:p>
        </p:txBody>
      </p:sp>
      <p:sp>
        <p:nvSpPr>
          <p:cNvPr id="3" name="CuadroTexto 2"/>
          <p:cNvSpPr txBox="1"/>
          <p:nvPr/>
        </p:nvSpPr>
        <p:spPr>
          <a:xfrm>
            <a:off x="5076056" y="4653136"/>
            <a:ext cx="3456384" cy="646331"/>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MX" b="1" dirty="0" smtClean="0">
                <a:solidFill>
                  <a:schemeClr val="tx2">
                    <a:lumMod val="75000"/>
                  </a:schemeClr>
                </a:solidFill>
              </a:rPr>
              <a:t>ALOPLOIDIA EN TRIGO: un ejemplo </a:t>
            </a:r>
            <a:r>
              <a:rPr lang="es-MX" b="1" dirty="0" err="1" smtClean="0">
                <a:solidFill>
                  <a:schemeClr val="tx2">
                    <a:lumMod val="75000"/>
                  </a:schemeClr>
                </a:solidFill>
              </a:rPr>
              <a:t>clasico</a:t>
            </a:r>
            <a:endParaRPr lang="es-MX" b="1" dirty="0">
              <a:solidFill>
                <a:schemeClr val="tx2">
                  <a:lumMod val="75000"/>
                </a:schemeClr>
              </a:solidFill>
            </a:endParaRPr>
          </a:p>
        </p:txBody>
      </p:sp>
    </p:spTree>
    <p:extLst>
      <p:ext uri="{BB962C8B-B14F-4D97-AF65-F5344CB8AC3E}">
        <p14:creationId xmlns:p14="http://schemas.microsoft.com/office/powerpoint/2010/main" val="20733051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71600" y="2060848"/>
            <a:ext cx="7745505" cy="3877815"/>
          </a:xfrm>
        </p:spPr>
        <p:style>
          <a:lnRef idx="1">
            <a:schemeClr val="accent4"/>
          </a:lnRef>
          <a:fillRef idx="2">
            <a:schemeClr val="accent4"/>
          </a:fillRef>
          <a:effectRef idx="1">
            <a:schemeClr val="accent4"/>
          </a:effectRef>
          <a:fontRef idx="minor">
            <a:schemeClr val="dk1"/>
          </a:fontRef>
        </p:style>
        <p:txBody>
          <a:bodyPr>
            <a:normAutofit lnSpcReduction="10000"/>
          </a:bodyPr>
          <a:lstStyle/>
          <a:p>
            <a:pPr algn="just"/>
            <a:r>
              <a:rPr lang="es-MX" dirty="0" smtClean="0">
                <a:solidFill>
                  <a:schemeClr val="accent1">
                    <a:lumMod val="50000"/>
                  </a:schemeClr>
                </a:solidFill>
              </a:rPr>
              <a:t>El </a:t>
            </a:r>
            <a:r>
              <a:rPr lang="es-MX" dirty="0">
                <a:solidFill>
                  <a:schemeClr val="accent1">
                    <a:lumMod val="50000"/>
                  </a:schemeClr>
                </a:solidFill>
              </a:rPr>
              <a:t>término haploide </a:t>
            </a:r>
            <a:r>
              <a:rPr lang="es-MX" u="sng" dirty="0">
                <a:solidFill>
                  <a:schemeClr val="accent1">
                    <a:lumMod val="50000"/>
                  </a:schemeClr>
                </a:solidFill>
                <a:effectLst>
                  <a:outerShdw blurRad="38100" dist="38100" dir="2700000" algn="tl">
                    <a:srgbClr val="000000">
                      <a:alpha val="43137"/>
                    </a:srgbClr>
                  </a:outerShdw>
                </a:effectLst>
              </a:rPr>
              <a:t>se aplica a toda célula, tejido u organismo que posee una constitución </a:t>
            </a:r>
            <a:r>
              <a:rPr lang="es-MX" u="sng" dirty="0" smtClean="0">
                <a:solidFill>
                  <a:schemeClr val="accent1">
                    <a:lumMod val="50000"/>
                  </a:schemeClr>
                </a:solidFill>
                <a:effectLst>
                  <a:outerShdw blurRad="38100" dist="38100" dir="2700000" algn="tl">
                    <a:srgbClr val="000000">
                      <a:alpha val="43137"/>
                    </a:srgbClr>
                  </a:outerShdw>
                </a:effectLst>
              </a:rPr>
              <a:t>cromosómica igual </a:t>
            </a:r>
            <a:r>
              <a:rPr lang="es-MX" u="sng" dirty="0">
                <a:solidFill>
                  <a:schemeClr val="accent1">
                    <a:lumMod val="50000"/>
                  </a:schemeClr>
                </a:solidFill>
                <a:effectLst>
                  <a:outerShdw blurRad="38100" dist="38100" dir="2700000" algn="tl">
                    <a:srgbClr val="000000">
                      <a:alpha val="43137"/>
                    </a:srgbClr>
                  </a:outerShdw>
                </a:effectLst>
              </a:rPr>
              <a:t>a la de los gametos de la especie</a:t>
            </a:r>
            <a:r>
              <a:rPr lang="es-MX" dirty="0">
                <a:solidFill>
                  <a:schemeClr val="accent1">
                    <a:lumMod val="50000"/>
                  </a:schemeClr>
                </a:solidFill>
              </a:rPr>
              <a:t>. Un individuo haploide tiene la mitad de los cromosomas que </a:t>
            </a:r>
            <a:r>
              <a:rPr lang="es-MX" dirty="0" smtClean="0">
                <a:solidFill>
                  <a:schemeClr val="accent1">
                    <a:lumMod val="50000"/>
                  </a:schemeClr>
                </a:solidFill>
              </a:rPr>
              <a:t>los normales </a:t>
            </a:r>
            <a:r>
              <a:rPr lang="es-MX" dirty="0">
                <a:solidFill>
                  <a:schemeClr val="accent1">
                    <a:lumMod val="50000"/>
                  </a:schemeClr>
                </a:solidFill>
              </a:rPr>
              <a:t>de su especie, sólo tiene un complemento cromosómico completo y su contenido en ADN </a:t>
            </a:r>
            <a:r>
              <a:rPr lang="es-MX" dirty="0" smtClean="0">
                <a:solidFill>
                  <a:schemeClr val="accent1">
                    <a:lumMod val="50000"/>
                  </a:schemeClr>
                </a:solidFill>
              </a:rPr>
              <a:t>es igual </a:t>
            </a:r>
            <a:r>
              <a:rPr lang="es-MX" dirty="0">
                <a:solidFill>
                  <a:schemeClr val="accent1">
                    <a:lumMod val="50000"/>
                  </a:schemeClr>
                </a:solidFill>
              </a:rPr>
              <a:t>al valor-C de la especie a la que pertenece. </a:t>
            </a:r>
            <a:endParaRPr lang="es-MX" dirty="0" smtClean="0">
              <a:solidFill>
                <a:schemeClr val="accent1">
                  <a:lumMod val="50000"/>
                </a:schemeClr>
              </a:solidFill>
            </a:endParaRPr>
          </a:p>
          <a:p>
            <a:pPr algn="just"/>
            <a:r>
              <a:rPr lang="es-MX" dirty="0" smtClean="0">
                <a:solidFill>
                  <a:schemeClr val="accent1">
                    <a:lumMod val="50000"/>
                  </a:schemeClr>
                </a:solidFill>
              </a:rPr>
              <a:t>En </a:t>
            </a:r>
            <a:r>
              <a:rPr lang="es-MX" dirty="0">
                <a:solidFill>
                  <a:schemeClr val="accent1">
                    <a:lumMod val="50000"/>
                  </a:schemeClr>
                </a:solidFill>
              </a:rPr>
              <a:t>la meiosis todos los cromosomas estarán en </a:t>
            </a:r>
            <a:r>
              <a:rPr lang="es-MX" dirty="0" smtClean="0">
                <a:solidFill>
                  <a:schemeClr val="accent1">
                    <a:lumMod val="50000"/>
                  </a:schemeClr>
                </a:solidFill>
              </a:rPr>
              <a:t>forma de </a:t>
            </a:r>
            <a:r>
              <a:rPr lang="es-MX" dirty="0">
                <a:solidFill>
                  <a:schemeClr val="accent1">
                    <a:lumMod val="50000"/>
                  </a:schemeClr>
                </a:solidFill>
              </a:rPr>
              <a:t>univalentes y la inmensa mayoría de sus gametos serían inviables. Al microscopio electrónico </a:t>
            </a:r>
            <a:r>
              <a:rPr lang="es-MX" dirty="0" smtClean="0">
                <a:solidFill>
                  <a:schemeClr val="accent1">
                    <a:lumMod val="50000"/>
                  </a:schemeClr>
                </a:solidFill>
              </a:rPr>
              <a:t>sólo veríamos </a:t>
            </a:r>
            <a:r>
              <a:rPr lang="es-MX" dirty="0">
                <a:solidFill>
                  <a:schemeClr val="accent1">
                    <a:lumMod val="50000"/>
                  </a:schemeClr>
                </a:solidFill>
              </a:rPr>
              <a:t>elementos laterales simples</a:t>
            </a:r>
          </a:p>
        </p:txBody>
      </p:sp>
      <p:sp>
        <p:nvSpPr>
          <p:cNvPr id="2" name="1 Título"/>
          <p:cNvSpPr>
            <a:spLocks noGrp="1"/>
          </p:cNvSpPr>
          <p:nvPr>
            <p:ph type="title"/>
          </p:nvPr>
        </p:nvSpPr>
        <p:spPr/>
        <p:txBody>
          <a:bodyPr>
            <a:normAutofit/>
          </a:bodyPr>
          <a:lstStyle/>
          <a:p>
            <a:pPr lvl="0"/>
            <a:r>
              <a:rPr lang="es-ES_tradnl" sz="3600" b="1" dirty="0" smtClean="0">
                <a:ea typeface="Calibri"/>
                <a:cs typeface="Times New Roman"/>
              </a:rPr>
              <a:t>HAPLOIDES</a:t>
            </a:r>
            <a:endParaRPr lang="es-MX" sz="3600" b="1" dirty="0"/>
          </a:p>
        </p:txBody>
      </p:sp>
    </p:spTree>
    <p:extLst>
      <p:ext uri="{BB962C8B-B14F-4D97-AF65-F5344CB8AC3E}">
        <p14:creationId xmlns:p14="http://schemas.microsoft.com/office/powerpoint/2010/main" val="199096517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576" y="2204864"/>
            <a:ext cx="7745505" cy="3816423"/>
          </a:xfrm>
        </p:spPr>
        <p:style>
          <a:lnRef idx="1">
            <a:schemeClr val="accent4"/>
          </a:lnRef>
          <a:fillRef idx="2">
            <a:schemeClr val="accent4"/>
          </a:fillRef>
          <a:effectRef idx="1">
            <a:schemeClr val="accent4"/>
          </a:effectRef>
          <a:fontRef idx="minor">
            <a:schemeClr val="dk1"/>
          </a:fontRef>
        </p:style>
        <p:txBody>
          <a:bodyPr>
            <a:normAutofit/>
          </a:bodyPr>
          <a:lstStyle/>
          <a:p>
            <a:pPr algn="just"/>
            <a:r>
              <a:rPr lang="es-ES_tradnl" b="1" dirty="0">
                <a:solidFill>
                  <a:schemeClr val="accent4">
                    <a:lumMod val="75000"/>
                  </a:schemeClr>
                </a:solidFill>
                <a:ea typeface="Calibri"/>
                <a:cs typeface="Times New Roman"/>
              </a:rPr>
              <a:t>Para obtener líneas puras absolutamente </a:t>
            </a:r>
            <a:r>
              <a:rPr lang="es-ES_tradnl" b="1" dirty="0" smtClean="0">
                <a:solidFill>
                  <a:schemeClr val="accent4">
                    <a:lumMod val="75000"/>
                  </a:schemeClr>
                </a:solidFill>
                <a:ea typeface="Calibri"/>
                <a:cs typeface="Times New Roman"/>
              </a:rPr>
              <a:t>homocigotas</a:t>
            </a:r>
            <a:endParaRPr lang="es-MX" b="1" dirty="0" smtClean="0">
              <a:solidFill>
                <a:schemeClr val="accent4">
                  <a:lumMod val="75000"/>
                </a:schemeClr>
              </a:solidFill>
            </a:endParaRPr>
          </a:p>
          <a:p>
            <a:pPr algn="just"/>
            <a:r>
              <a:rPr lang="es-MX" b="1" dirty="0" smtClean="0">
                <a:solidFill>
                  <a:schemeClr val="accent4">
                    <a:lumMod val="75000"/>
                  </a:schemeClr>
                </a:solidFill>
              </a:rPr>
              <a:t>Al duplicar </a:t>
            </a:r>
            <a:r>
              <a:rPr lang="es-MX" b="1" dirty="0">
                <a:solidFill>
                  <a:schemeClr val="accent4">
                    <a:lumMod val="75000"/>
                  </a:schemeClr>
                </a:solidFill>
              </a:rPr>
              <a:t>un haploide </a:t>
            </a:r>
            <a:r>
              <a:rPr lang="es-MX" b="1" dirty="0" smtClean="0">
                <a:solidFill>
                  <a:schemeClr val="accent4">
                    <a:lumMod val="75000"/>
                  </a:schemeClr>
                </a:solidFill>
              </a:rPr>
              <a:t>se </a:t>
            </a:r>
            <a:r>
              <a:rPr lang="es-MX" b="1" dirty="0" err="1" smtClean="0">
                <a:solidFill>
                  <a:schemeClr val="accent4">
                    <a:lumMod val="75000"/>
                  </a:schemeClr>
                </a:solidFill>
              </a:rPr>
              <a:t>tendria</a:t>
            </a:r>
            <a:r>
              <a:rPr lang="es-MX" b="1" dirty="0" smtClean="0">
                <a:solidFill>
                  <a:schemeClr val="accent4">
                    <a:lumMod val="75000"/>
                  </a:schemeClr>
                </a:solidFill>
              </a:rPr>
              <a:t> </a:t>
            </a:r>
            <a:r>
              <a:rPr lang="es-MX" b="1" dirty="0">
                <a:solidFill>
                  <a:schemeClr val="accent4">
                    <a:lumMod val="75000"/>
                  </a:schemeClr>
                </a:solidFill>
              </a:rPr>
              <a:t>un individuo totalmente homocigótico para todos </a:t>
            </a:r>
            <a:r>
              <a:rPr lang="es-MX" b="1" dirty="0" smtClean="0">
                <a:solidFill>
                  <a:schemeClr val="accent4">
                    <a:lumMod val="75000"/>
                  </a:schemeClr>
                </a:solidFill>
              </a:rPr>
              <a:t>los genes</a:t>
            </a:r>
            <a:r>
              <a:rPr lang="es-MX" b="1" dirty="0">
                <a:solidFill>
                  <a:schemeClr val="accent4">
                    <a:lumMod val="75000"/>
                  </a:schemeClr>
                </a:solidFill>
              </a:rPr>
              <a:t>. </a:t>
            </a:r>
            <a:endParaRPr lang="es-MX" b="1" dirty="0" smtClean="0">
              <a:solidFill>
                <a:schemeClr val="accent4">
                  <a:lumMod val="75000"/>
                </a:schemeClr>
              </a:solidFill>
            </a:endParaRPr>
          </a:p>
          <a:p>
            <a:pPr algn="just"/>
            <a:r>
              <a:rPr lang="es-MX" b="1" dirty="0" smtClean="0">
                <a:solidFill>
                  <a:schemeClr val="accent4">
                    <a:lumMod val="75000"/>
                  </a:schemeClr>
                </a:solidFill>
              </a:rPr>
              <a:t>Este </a:t>
            </a:r>
            <a:r>
              <a:rPr lang="es-MX" b="1" dirty="0">
                <a:solidFill>
                  <a:schemeClr val="accent4">
                    <a:lumMod val="75000"/>
                  </a:schemeClr>
                </a:solidFill>
              </a:rPr>
              <a:t>hecho tiene una gran importancia en la mejora, ya que para obtener líneas </a:t>
            </a:r>
            <a:r>
              <a:rPr lang="es-MX" b="1" dirty="0" err="1">
                <a:solidFill>
                  <a:schemeClr val="accent4">
                    <a:lumMod val="75000"/>
                  </a:schemeClr>
                </a:solidFill>
              </a:rPr>
              <a:t>isogénicas</a:t>
            </a:r>
            <a:r>
              <a:rPr lang="es-MX" b="1" dirty="0">
                <a:solidFill>
                  <a:schemeClr val="accent4">
                    <a:lumMod val="75000"/>
                  </a:schemeClr>
                </a:solidFill>
              </a:rPr>
              <a:t> </a:t>
            </a:r>
            <a:r>
              <a:rPr lang="es-MX" b="1" dirty="0" smtClean="0">
                <a:solidFill>
                  <a:schemeClr val="accent4">
                    <a:lumMod val="75000"/>
                  </a:schemeClr>
                </a:solidFill>
              </a:rPr>
              <a:t>u homocigóticas </a:t>
            </a:r>
            <a:r>
              <a:rPr lang="es-MX" b="1" dirty="0">
                <a:solidFill>
                  <a:schemeClr val="accent4">
                    <a:lumMod val="75000"/>
                  </a:schemeClr>
                </a:solidFill>
              </a:rPr>
              <a:t>a partir de un híbrido lleva mucho tiempo y trabajo, mientras que por duplicación de </a:t>
            </a:r>
            <a:r>
              <a:rPr lang="es-MX" b="1" dirty="0" smtClean="0">
                <a:solidFill>
                  <a:schemeClr val="accent4">
                    <a:lumMod val="75000"/>
                  </a:schemeClr>
                </a:solidFill>
              </a:rPr>
              <a:t>un haploide </a:t>
            </a:r>
            <a:r>
              <a:rPr lang="es-MX" b="1" dirty="0">
                <a:solidFill>
                  <a:schemeClr val="accent4">
                    <a:lumMod val="75000"/>
                  </a:schemeClr>
                </a:solidFill>
              </a:rPr>
              <a:t>se puede ahorrar tiempo y esfuerzo</a:t>
            </a:r>
            <a:r>
              <a:rPr lang="es-MX" b="1" dirty="0" smtClean="0">
                <a:solidFill>
                  <a:schemeClr val="accent4">
                    <a:lumMod val="75000"/>
                  </a:schemeClr>
                </a:solidFill>
              </a:rPr>
              <a:t>.</a:t>
            </a:r>
          </a:p>
          <a:p>
            <a:endParaRPr lang="es-MX" dirty="0">
              <a:ea typeface="Calibri"/>
              <a:cs typeface="Times New Roman"/>
            </a:endParaRPr>
          </a:p>
        </p:txBody>
      </p:sp>
      <p:sp>
        <p:nvSpPr>
          <p:cNvPr id="2" name="1 Título"/>
          <p:cNvSpPr>
            <a:spLocks noGrp="1"/>
          </p:cNvSpPr>
          <p:nvPr>
            <p:ph type="title"/>
          </p:nvPr>
        </p:nvSpPr>
        <p:spPr>
          <a:xfrm>
            <a:off x="688490" y="570156"/>
            <a:ext cx="7756263" cy="842620"/>
          </a:xfrm>
        </p:spPr>
        <p:txBody>
          <a:bodyPr/>
          <a:lstStyle/>
          <a:p>
            <a:pPr lvl="1" algn="ctr" rtl="0">
              <a:spcBef>
                <a:spcPct val="0"/>
              </a:spcBef>
            </a:pPr>
            <a:r>
              <a:rPr lang="es-ES_tradnl" sz="3200" b="1" dirty="0" smtClean="0">
                <a:solidFill>
                  <a:schemeClr val="accent3">
                    <a:lumMod val="50000"/>
                  </a:schemeClr>
                </a:solidFill>
                <a:effectLst/>
                <a:latin typeface="Book Antiqua" panose="02040602050305030304" pitchFamily="18" charset="0"/>
                <a:ea typeface="Calibri"/>
                <a:cs typeface="Times New Roman"/>
              </a:rPr>
              <a:t>UTILIZACIÓN DE LOS HAPLOIDES EN LA MEJORA</a:t>
            </a:r>
            <a:r>
              <a:rPr lang="es-MX" dirty="0" smtClean="0">
                <a:effectLst/>
                <a:latin typeface="Calibri"/>
                <a:ea typeface="Calibri"/>
                <a:cs typeface="Times New Roman"/>
              </a:rPr>
              <a:t/>
            </a:r>
            <a:br>
              <a:rPr lang="es-MX" dirty="0" smtClean="0">
                <a:effectLst/>
                <a:latin typeface="Calibri"/>
                <a:ea typeface="Calibri"/>
                <a:cs typeface="Times New Roman"/>
              </a:rPr>
            </a:br>
            <a:endParaRPr lang="es-MX" dirty="0"/>
          </a:p>
        </p:txBody>
      </p:sp>
    </p:spTree>
    <p:extLst>
      <p:ext uri="{BB962C8B-B14F-4D97-AF65-F5344CB8AC3E}">
        <p14:creationId xmlns:p14="http://schemas.microsoft.com/office/powerpoint/2010/main" val="228396769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lnSpc>
                <a:spcPct val="115000"/>
              </a:lnSpc>
              <a:buFont typeface="Calibri"/>
              <a:buChar char="-"/>
            </a:pPr>
            <a:r>
              <a:rPr lang="es-ES_tradnl" b="1" dirty="0">
                <a:solidFill>
                  <a:schemeClr val="accent4">
                    <a:lumMod val="75000"/>
                  </a:schemeClr>
                </a:solidFill>
                <a:ea typeface="Calibri"/>
                <a:cs typeface="Times New Roman"/>
              </a:rPr>
              <a:t>Apoyo en el mejoramiento de poliploides mediante haploides  (</a:t>
            </a:r>
            <a:r>
              <a:rPr lang="es-ES_tradnl" b="1" dirty="0" err="1">
                <a:solidFill>
                  <a:schemeClr val="accent4">
                    <a:lumMod val="75000"/>
                  </a:schemeClr>
                </a:solidFill>
                <a:ea typeface="Calibri"/>
                <a:cs typeface="Times New Roman"/>
              </a:rPr>
              <a:t>dihaploides</a:t>
            </a:r>
            <a:r>
              <a:rPr lang="es-ES_tradnl" b="1" dirty="0" smtClean="0">
                <a:solidFill>
                  <a:schemeClr val="accent4">
                    <a:lumMod val="75000"/>
                  </a:schemeClr>
                </a:solidFill>
                <a:ea typeface="Calibri"/>
                <a:cs typeface="Times New Roman"/>
              </a:rPr>
              <a:t>)</a:t>
            </a:r>
            <a:endParaRPr lang="es-ES_tradnl" b="1" dirty="0">
              <a:solidFill>
                <a:schemeClr val="accent4">
                  <a:lumMod val="75000"/>
                </a:schemeClr>
              </a:solidFill>
              <a:ea typeface="Calibri"/>
              <a:cs typeface="Times New Roman"/>
            </a:endParaRPr>
          </a:p>
          <a:p>
            <a:pPr lvl="0" algn="just">
              <a:lnSpc>
                <a:spcPct val="115000"/>
              </a:lnSpc>
              <a:buFont typeface="Calibri"/>
              <a:buChar char="-"/>
            </a:pPr>
            <a:r>
              <a:rPr lang="es-ES_tradnl" b="1" dirty="0">
                <a:solidFill>
                  <a:schemeClr val="accent4">
                    <a:lumMod val="75000"/>
                  </a:schemeClr>
                </a:solidFill>
                <a:ea typeface="Calibri"/>
                <a:cs typeface="Times New Roman"/>
              </a:rPr>
              <a:t>Eliminación rápida de caracteres inconvenientes (genes letales, deletéreos, </a:t>
            </a:r>
            <a:r>
              <a:rPr lang="es-ES_tradnl" b="1" dirty="0" err="1">
                <a:solidFill>
                  <a:schemeClr val="accent4">
                    <a:lumMod val="75000"/>
                  </a:schemeClr>
                </a:solidFill>
                <a:ea typeface="Calibri"/>
                <a:cs typeface="Times New Roman"/>
              </a:rPr>
              <a:t>etc</a:t>
            </a:r>
            <a:r>
              <a:rPr lang="es-ES_tradnl" b="1" dirty="0">
                <a:solidFill>
                  <a:schemeClr val="accent4">
                    <a:lumMod val="75000"/>
                  </a:schemeClr>
                </a:solidFill>
                <a:ea typeface="Calibri"/>
                <a:cs typeface="Times New Roman"/>
              </a:rPr>
              <a:t>)</a:t>
            </a:r>
            <a:endParaRPr lang="es-MX" b="1" dirty="0">
              <a:solidFill>
                <a:schemeClr val="accent4">
                  <a:lumMod val="75000"/>
                </a:schemeClr>
              </a:solidFill>
              <a:ea typeface="Calibri"/>
              <a:cs typeface="Times New Roman"/>
            </a:endParaRPr>
          </a:p>
          <a:p>
            <a:pPr lvl="0" algn="just">
              <a:lnSpc>
                <a:spcPct val="115000"/>
              </a:lnSpc>
              <a:buFont typeface="Calibri"/>
              <a:buChar char="-"/>
            </a:pPr>
            <a:r>
              <a:rPr lang="es-ES_tradnl" b="1" dirty="0">
                <a:solidFill>
                  <a:schemeClr val="accent4">
                    <a:lumMod val="75000"/>
                  </a:schemeClr>
                </a:solidFill>
                <a:ea typeface="Calibri"/>
                <a:cs typeface="Times New Roman"/>
              </a:rPr>
              <a:t>Estudios evolutivos</a:t>
            </a:r>
            <a:endParaRPr lang="es-MX" b="1" dirty="0">
              <a:solidFill>
                <a:schemeClr val="accent4">
                  <a:lumMod val="75000"/>
                </a:schemeClr>
              </a:solidFill>
              <a:ea typeface="Calibri"/>
              <a:cs typeface="Times New Roman"/>
            </a:endParaRPr>
          </a:p>
          <a:p>
            <a:pPr lvl="0" algn="just">
              <a:lnSpc>
                <a:spcPct val="115000"/>
              </a:lnSpc>
              <a:spcAft>
                <a:spcPts val="1000"/>
              </a:spcAft>
              <a:buFont typeface="Calibri"/>
              <a:buChar char="-"/>
            </a:pPr>
            <a:r>
              <a:rPr lang="es-ES_tradnl" b="1" dirty="0">
                <a:solidFill>
                  <a:schemeClr val="accent4">
                    <a:lumMod val="75000"/>
                  </a:schemeClr>
                </a:solidFill>
                <a:ea typeface="Calibri"/>
                <a:cs typeface="Times New Roman"/>
              </a:rPr>
              <a:t>En </a:t>
            </a:r>
            <a:r>
              <a:rPr lang="es-ES_tradnl" b="1" dirty="0" err="1">
                <a:solidFill>
                  <a:schemeClr val="accent4">
                    <a:lumMod val="75000"/>
                  </a:schemeClr>
                </a:solidFill>
                <a:ea typeface="Calibri"/>
                <a:cs typeface="Times New Roman"/>
              </a:rPr>
              <a:t>mutagenesis</a:t>
            </a:r>
            <a:r>
              <a:rPr lang="es-ES_tradnl" b="1" dirty="0">
                <a:solidFill>
                  <a:schemeClr val="accent4">
                    <a:lumMod val="75000"/>
                  </a:schemeClr>
                </a:solidFill>
                <a:ea typeface="Calibri"/>
                <a:cs typeface="Times New Roman"/>
              </a:rPr>
              <a:t>: el gen mutado no se vera encubierto por otro alelo dominante</a:t>
            </a:r>
            <a:endParaRPr lang="es-MX" b="1" dirty="0">
              <a:solidFill>
                <a:schemeClr val="accent4">
                  <a:lumMod val="75000"/>
                </a:schemeClr>
              </a:solidFill>
              <a:ea typeface="Calibri"/>
              <a:cs typeface="Times New Roman"/>
            </a:endParaRPr>
          </a:p>
          <a:p>
            <a:endParaRPr lang="es-MX" dirty="0"/>
          </a:p>
          <a:p>
            <a:endParaRPr lang="es-MX" dirty="0"/>
          </a:p>
        </p:txBody>
      </p:sp>
      <p:sp>
        <p:nvSpPr>
          <p:cNvPr id="2" name="1 Título"/>
          <p:cNvSpPr>
            <a:spLocks noGrp="1"/>
          </p:cNvSpPr>
          <p:nvPr>
            <p:ph type="title"/>
          </p:nvPr>
        </p:nvSpPr>
        <p:spPr>
          <a:xfrm>
            <a:off x="6012160" y="908720"/>
            <a:ext cx="2504601" cy="842620"/>
          </a:xfrm>
        </p:spPr>
        <p:txBody>
          <a:bodyPr/>
          <a:lstStyle/>
          <a:p>
            <a:pPr algn="r"/>
            <a:r>
              <a:rPr lang="es-MX" sz="2800" dirty="0" smtClean="0"/>
              <a:t>Continua….</a:t>
            </a:r>
            <a:endParaRPr lang="es-MX" sz="2800" dirty="0"/>
          </a:p>
        </p:txBody>
      </p:sp>
    </p:spTree>
    <p:extLst>
      <p:ext uri="{BB962C8B-B14F-4D97-AF65-F5344CB8AC3E}">
        <p14:creationId xmlns:p14="http://schemas.microsoft.com/office/powerpoint/2010/main" val="68995448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683568" y="1628800"/>
            <a:ext cx="8049217" cy="4869160"/>
          </a:xfrm>
        </p:spPr>
        <p:style>
          <a:lnRef idx="1">
            <a:schemeClr val="accent4"/>
          </a:lnRef>
          <a:fillRef idx="2">
            <a:schemeClr val="accent4"/>
          </a:fillRef>
          <a:effectRef idx="1">
            <a:schemeClr val="accent4"/>
          </a:effectRef>
          <a:fontRef idx="minor">
            <a:schemeClr val="dk1"/>
          </a:fontRef>
        </p:style>
        <p:txBody>
          <a:bodyPr>
            <a:normAutofit lnSpcReduction="10000"/>
          </a:bodyPr>
          <a:lstStyle/>
          <a:p>
            <a:pPr marL="0" indent="0">
              <a:buNone/>
            </a:pPr>
            <a:r>
              <a:rPr lang="es-MX" b="1" dirty="0" smtClean="0">
                <a:solidFill>
                  <a:schemeClr val="accent3">
                    <a:lumMod val="50000"/>
                  </a:schemeClr>
                </a:solidFill>
              </a:rPr>
              <a:t>Aunque el uso de los poliploides no causo la esperada “Revolución </a:t>
            </a:r>
            <a:r>
              <a:rPr lang="es-MX" b="1" dirty="0" err="1" smtClean="0">
                <a:solidFill>
                  <a:schemeClr val="accent3">
                    <a:lumMod val="50000"/>
                  </a:schemeClr>
                </a:solidFill>
              </a:rPr>
              <a:t>poliploidica</a:t>
            </a:r>
            <a:r>
              <a:rPr lang="es-MX" b="1" dirty="0" smtClean="0">
                <a:solidFill>
                  <a:schemeClr val="accent3">
                    <a:lumMod val="50000"/>
                  </a:schemeClr>
                </a:solidFill>
              </a:rPr>
              <a:t>”, como lo fue el caso de la Mutagénesis y ahora el de la biotecnología, se rescatan casos exitosos por:</a:t>
            </a:r>
          </a:p>
          <a:p>
            <a:r>
              <a:rPr lang="es-MX" b="1" dirty="0" smtClean="0">
                <a:solidFill>
                  <a:schemeClr val="accent3">
                    <a:lumMod val="50000"/>
                  </a:schemeClr>
                </a:solidFill>
              </a:rPr>
              <a:t>Reducción </a:t>
            </a:r>
            <a:r>
              <a:rPr lang="es-MX" b="1" dirty="0">
                <a:solidFill>
                  <a:schemeClr val="accent3">
                    <a:lumMod val="50000"/>
                  </a:schemeClr>
                </a:solidFill>
              </a:rPr>
              <a:t>de la tasa de crecimiento temprano en individuos 4x</a:t>
            </a:r>
            <a:r>
              <a:rPr lang="es-MX" b="1" dirty="0" smtClean="0">
                <a:solidFill>
                  <a:schemeClr val="accent3">
                    <a:lumMod val="50000"/>
                  </a:schemeClr>
                </a:solidFill>
              </a:rPr>
              <a:t>.</a:t>
            </a:r>
            <a:endParaRPr lang="es-MX" b="1" dirty="0">
              <a:solidFill>
                <a:schemeClr val="accent3">
                  <a:lumMod val="50000"/>
                </a:schemeClr>
              </a:solidFill>
            </a:endParaRPr>
          </a:p>
          <a:p>
            <a:r>
              <a:rPr lang="es-MX" b="1" dirty="0">
                <a:solidFill>
                  <a:schemeClr val="accent3">
                    <a:lumMod val="50000"/>
                  </a:schemeClr>
                </a:solidFill>
              </a:rPr>
              <a:t>Gran potencial de crecimiento en individuos 3x</a:t>
            </a:r>
            <a:r>
              <a:rPr lang="es-MX" b="1" dirty="0" smtClean="0">
                <a:solidFill>
                  <a:schemeClr val="accent3">
                    <a:lumMod val="50000"/>
                  </a:schemeClr>
                </a:solidFill>
              </a:rPr>
              <a:t>.</a:t>
            </a:r>
            <a:endParaRPr lang="es-MX" b="1" dirty="0">
              <a:solidFill>
                <a:schemeClr val="accent3">
                  <a:lumMod val="50000"/>
                </a:schemeClr>
              </a:solidFill>
            </a:endParaRPr>
          </a:p>
          <a:p>
            <a:r>
              <a:rPr lang="es-MX" b="1" dirty="0">
                <a:solidFill>
                  <a:schemeClr val="accent3">
                    <a:lumMod val="50000"/>
                  </a:schemeClr>
                </a:solidFill>
              </a:rPr>
              <a:t>Propiedades mejoradas de la fibra</a:t>
            </a:r>
            <a:r>
              <a:rPr lang="es-MX" b="1" dirty="0" smtClean="0">
                <a:solidFill>
                  <a:schemeClr val="accent3">
                    <a:lumMod val="50000"/>
                  </a:schemeClr>
                </a:solidFill>
              </a:rPr>
              <a:t>.</a:t>
            </a:r>
            <a:endParaRPr lang="es-MX" b="1" dirty="0">
              <a:solidFill>
                <a:schemeClr val="accent3">
                  <a:lumMod val="50000"/>
                </a:schemeClr>
              </a:solidFill>
            </a:endParaRPr>
          </a:p>
          <a:p>
            <a:r>
              <a:rPr lang="es-MX" b="1" dirty="0">
                <a:solidFill>
                  <a:schemeClr val="accent3">
                    <a:lumMod val="50000"/>
                  </a:schemeClr>
                </a:solidFill>
              </a:rPr>
              <a:t>Mayor resistencia de la madera</a:t>
            </a:r>
            <a:r>
              <a:rPr lang="es-MX" b="1" dirty="0" smtClean="0">
                <a:solidFill>
                  <a:schemeClr val="accent3">
                    <a:lumMod val="50000"/>
                  </a:schemeClr>
                </a:solidFill>
              </a:rPr>
              <a:t>.</a:t>
            </a:r>
            <a:endParaRPr lang="es-MX" b="1" dirty="0">
              <a:solidFill>
                <a:schemeClr val="accent3">
                  <a:lumMod val="50000"/>
                </a:schemeClr>
              </a:solidFill>
            </a:endParaRPr>
          </a:p>
          <a:p>
            <a:r>
              <a:rPr lang="es-MX" b="1" dirty="0">
                <a:solidFill>
                  <a:schemeClr val="accent3">
                    <a:lumMod val="50000"/>
                  </a:schemeClr>
                </a:solidFill>
              </a:rPr>
              <a:t>Mayor productividad de la cosecha</a:t>
            </a:r>
            <a:r>
              <a:rPr lang="es-MX" b="1" dirty="0" smtClean="0">
                <a:solidFill>
                  <a:schemeClr val="accent3">
                    <a:lumMod val="50000"/>
                  </a:schemeClr>
                </a:solidFill>
              </a:rPr>
              <a:t>.</a:t>
            </a:r>
            <a:endParaRPr lang="es-MX" b="1" dirty="0">
              <a:solidFill>
                <a:schemeClr val="accent3">
                  <a:lumMod val="50000"/>
                </a:schemeClr>
              </a:solidFill>
            </a:endParaRPr>
          </a:p>
          <a:p>
            <a:r>
              <a:rPr lang="es-MX" b="1" dirty="0">
                <a:solidFill>
                  <a:schemeClr val="accent3">
                    <a:lumMod val="50000"/>
                  </a:schemeClr>
                </a:solidFill>
              </a:rPr>
              <a:t>Potencial resistencia a estrés biótico y abiótico por características morfológicas, de hoja y corteza modificadas respecto al diploide.</a:t>
            </a:r>
          </a:p>
          <a:p>
            <a:endParaRPr lang="es-MX" dirty="0"/>
          </a:p>
        </p:txBody>
      </p:sp>
      <p:sp>
        <p:nvSpPr>
          <p:cNvPr id="3" name="Título 2"/>
          <p:cNvSpPr>
            <a:spLocks noGrp="1"/>
          </p:cNvSpPr>
          <p:nvPr>
            <p:ph type="title"/>
          </p:nvPr>
        </p:nvSpPr>
        <p:spPr/>
        <p:txBody>
          <a:bodyPr/>
          <a:lstStyle/>
          <a:p>
            <a:r>
              <a:rPr lang="es-MX" sz="3600" b="1" dirty="0" smtClean="0">
                <a:solidFill>
                  <a:schemeClr val="accent3">
                    <a:lumMod val="50000"/>
                  </a:schemeClr>
                </a:solidFill>
              </a:rPr>
              <a:t>REFLEXIONES FINALES</a:t>
            </a:r>
            <a:endParaRPr lang="es-MX" sz="3600" b="1" dirty="0">
              <a:solidFill>
                <a:schemeClr val="accent3">
                  <a:lumMod val="50000"/>
                </a:schemeClr>
              </a:solidFill>
            </a:endParaRPr>
          </a:p>
        </p:txBody>
      </p:sp>
    </p:spTree>
    <p:extLst>
      <p:ext uri="{BB962C8B-B14F-4D97-AF65-F5344CB8AC3E}">
        <p14:creationId xmlns:p14="http://schemas.microsoft.com/office/powerpoint/2010/main" val="263947498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cosmos flores dobles"/>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5652120" y="836712"/>
            <a:ext cx="2592288" cy="172819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cosmos flores dobles"/>
          <p:cNvPicPr>
            <a:picLocks noChangeAspect="1" noChangeArrowheads="1"/>
          </p:cNvPicPr>
          <p:nvPr/>
        </p:nvPicPr>
        <p:blipFill rotWithShape="1">
          <a:blip r:embed="rId3">
            <a:extLst>
              <a:ext uri="{28A0092B-C50C-407E-A947-70E740481C1C}">
                <a14:useLocalDpi xmlns:a14="http://schemas.microsoft.com/office/drawing/2010/main" val="0"/>
              </a:ext>
            </a:extLst>
          </a:blip>
          <a:srcRect t="15048"/>
          <a:stretch/>
        </p:blipFill>
        <p:spPr bwMode="auto">
          <a:xfrm>
            <a:off x="6012160" y="3861047"/>
            <a:ext cx="2376264" cy="200970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i.stack.imgur.com/cZbfk.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1229955"/>
            <a:ext cx="4735381" cy="4036893"/>
          </a:xfrm>
          <a:prstGeom prst="rect">
            <a:avLst/>
          </a:prstGeom>
          <a:noFill/>
          <a:extLst>
            <a:ext uri="{909E8E84-426E-40DD-AFC4-6F175D3DCCD1}">
              <a14:hiddenFill xmlns:a14="http://schemas.microsoft.com/office/drawing/2010/main">
                <a:solidFill>
                  <a:srgbClr val="FFFFFF"/>
                </a:solidFill>
              </a14:hiddenFill>
            </a:ext>
          </a:extLst>
        </p:spPr>
      </p:pic>
      <p:sp>
        <p:nvSpPr>
          <p:cNvPr id="2" name="1 Flecha abajo"/>
          <p:cNvSpPr/>
          <p:nvPr/>
        </p:nvSpPr>
        <p:spPr>
          <a:xfrm>
            <a:off x="6804248" y="2780928"/>
            <a:ext cx="504056" cy="936104"/>
          </a:xfrm>
          <a:prstGeom prst="downArrow">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3 CuadroTexto"/>
          <p:cNvSpPr txBox="1"/>
          <p:nvPr/>
        </p:nvSpPr>
        <p:spPr>
          <a:xfrm>
            <a:off x="6804248" y="292622"/>
            <a:ext cx="2232248" cy="369332"/>
          </a:xfrm>
          <a:prstGeom prst="rect">
            <a:avLst/>
          </a:prstGeom>
          <a:solidFill>
            <a:schemeClr val="tx2">
              <a:lumMod val="20000"/>
              <a:lumOff val="80000"/>
            </a:schemeClr>
          </a:solidFill>
        </p:spPr>
        <p:txBody>
          <a:bodyPr wrap="square" rtlCol="0">
            <a:spAutoFit/>
          </a:bodyPr>
          <a:lstStyle/>
          <a:p>
            <a:r>
              <a:rPr lang="es-ES_tradnl" b="1" i="1" dirty="0" smtClean="0">
                <a:solidFill>
                  <a:schemeClr val="accent3">
                    <a:lumMod val="50000"/>
                  </a:schemeClr>
                </a:solidFill>
              </a:rPr>
              <a:t>Cosmos </a:t>
            </a:r>
            <a:r>
              <a:rPr lang="es-ES_tradnl" b="1" i="1" dirty="0" err="1" smtClean="0">
                <a:solidFill>
                  <a:schemeClr val="accent3">
                    <a:lumMod val="50000"/>
                  </a:schemeClr>
                </a:solidFill>
              </a:rPr>
              <a:t>bippinatus</a:t>
            </a:r>
            <a:r>
              <a:rPr lang="es-ES_tradnl" b="1" i="1" dirty="0" smtClean="0">
                <a:solidFill>
                  <a:schemeClr val="accent3">
                    <a:lumMod val="50000"/>
                  </a:schemeClr>
                </a:solidFill>
              </a:rPr>
              <a:t> </a:t>
            </a:r>
            <a:endParaRPr lang="es-MX" b="1" i="1" dirty="0">
              <a:solidFill>
                <a:schemeClr val="accent3">
                  <a:lumMod val="50000"/>
                </a:schemeClr>
              </a:solidFill>
            </a:endParaRPr>
          </a:p>
        </p:txBody>
      </p:sp>
      <p:sp>
        <p:nvSpPr>
          <p:cNvPr id="5" name="4 CuadroTexto"/>
          <p:cNvSpPr txBox="1"/>
          <p:nvPr/>
        </p:nvSpPr>
        <p:spPr>
          <a:xfrm>
            <a:off x="7182394" y="2879070"/>
            <a:ext cx="1961605" cy="369332"/>
          </a:xfrm>
          <a:prstGeom prst="rect">
            <a:avLst/>
          </a:prstGeom>
          <a:noFill/>
        </p:spPr>
        <p:txBody>
          <a:bodyPr wrap="square" rtlCol="0">
            <a:spAutoFit/>
          </a:bodyPr>
          <a:lstStyle/>
          <a:p>
            <a:r>
              <a:rPr lang="es-ES_tradnl" b="1" dirty="0" err="1" smtClean="0">
                <a:solidFill>
                  <a:schemeClr val="accent3">
                    <a:lumMod val="50000"/>
                  </a:schemeClr>
                </a:solidFill>
              </a:rPr>
              <a:t>poliploidización</a:t>
            </a:r>
            <a:endParaRPr lang="es-MX" b="1" dirty="0">
              <a:solidFill>
                <a:schemeClr val="accent3">
                  <a:lumMod val="50000"/>
                </a:schemeClr>
              </a:solidFill>
            </a:endParaRPr>
          </a:p>
        </p:txBody>
      </p:sp>
      <p:sp>
        <p:nvSpPr>
          <p:cNvPr id="6" name="5 CuadroTexto"/>
          <p:cNvSpPr txBox="1"/>
          <p:nvPr/>
        </p:nvSpPr>
        <p:spPr>
          <a:xfrm>
            <a:off x="1835696" y="5661248"/>
            <a:ext cx="1944216" cy="369332"/>
          </a:xfrm>
          <a:prstGeom prst="rect">
            <a:avLst/>
          </a:prstGeom>
          <a:solidFill>
            <a:schemeClr val="tx2">
              <a:lumMod val="20000"/>
              <a:lumOff val="80000"/>
            </a:schemeClr>
          </a:solidFill>
        </p:spPr>
        <p:txBody>
          <a:bodyPr wrap="square" rtlCol="0">
            <a:spAutoFit/>
          </a:bodyPr>
          <a:lstStyle/>
          <a:p>
            <a:r>
              <a:rPr lang="es-ES_tradnl" b="1" dirty="0" err="1" smtClean="0">
                <a:solidFill>
                  <a:schemeClr val="accent3">
                    <a:lumMod val="50000"/>
                  </a:schemeClr>
                </a:solidFill>
                <a:effectLst>
                  <a:outerShdw blurRad="38100" dist="38100" dir="2700000" algn="tl">
                    <a:srgbClr val="000000">
                      <a:alpha val="43137"/>
                    </a:srgbClr>
                  </a:outerShdw>
                </a:effectLst>
              </a:rPr>
              <a:t>Lilys</a:t>
            </a:r>
            <a:r>
              <a:rPr lang="es-ES_tradnl" b="1" dirty="0" smtClean="0">
                <a:solidFill>
                  <a:schemeClr val="accent3">
                    <a:lumMod val="50000"/>
                  </a:schemeClr>
                </a:solidFill>
                <a:effectLst>
                  <a:outerShdw blurRad="38100" dist="38100" dir="2700000" algn="tl">
                    <a:srgbClr val="000000">
                      <a:alpha val="43137"/>
                    </a:srgbClr>
                  </a:outerShdw>
                </a:effectLst>
              </a:rPr>
              <a:t> poliploide</a:t>
            </a:r>
            <a:endParaRPr lang="es-MX" b="1" dirty="0">
              <a:solidFill>
                <a:schemeClr val="accent3">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25768079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85000" lnSpcReduction="20000"/>
          </a:bodyPr>
          <a:lstStyle/>
          <a:p>
            <a:r>
              <a:rPr lang="en-US" dirty="0" smtClean="0">
                <a:solidFill>
                  <a:schemeClr val="tx2">
                    <a:lumMod val="75000"/>
                  </a:schemeClr>
                </a:solidFill>
              </a:rPr>
              <a:t>Allard, R. W.. 1999. Principles of Plant Breeding. 2da </a:t>
            </a:r>
            <a:r>
              <a:rPr lang="en-US" dirty="0" err="1" smtClean="0">
                <a:solidFill>
                  <a:schemeClr val="tx2">
                    <a:lumMod val="75000"/>
                  </a:schemeClr>
                </a:solidFill>
              </a:rPr>
              <a:t>edición</a:t>
            </a:r>
            <a:r>
              <a:rPr lang="en-US" dirty="0" smtClean="0">
                <a:solidFill>
                  <a:schemeClr val="tx2">
                    <a:lumMod val="75000"/>
                  </a:schemeClr>
                </a:solidFill>
              </a:rPr>
              <a:t>. Ed. John Wiley &amp; Sons, Inc. New York, USA. ISBN 0-471-002309-4. 254 pp </a:t>
            </a:r>
          </a:p>
          <a:p>
            <a:r>
              <a:rPr lang="es-MX" dirty="0" smtClean="0">
                <a:solidFill>
                  <a:schemeClr val="tx2">
                    <a:lumMod val="75000"/>
                  </a:schemeClr>
                </a:solidFill>
              </a:rPr>
              <a:t>Cubero, J.I. 2003. Introducción a la mejora genética vegetal. 2da edición. Ed. Ediciones </a:t>
            </a:r>
            <a:r>
              <a:rPr lang="es-MX" dirty="0" err="1" smtClean="0">
                <a:solidFill>
                  <a:schemeClr val="tx2">
                    <a:lumMod val="75000"/>
                  </a:schemeClr>
                </a:solidFill>
              </a:rPr>
              <a:t>Mundi</a:t>
            </a:r>
            <a:r>
              <a:rPr lang="es-MX" dirty="0" smtClean="0">
                <a:solidFill>
                  <a:schemeClr val="tx2">
                    <a:lumMod val="75000"/>
                  </a:schemeClr>
                </a:solidFill>
              </a:rPr>
              <a:t>-Prensa. Madrid, España. ISBN 84-8476-0995. 649 pp. </a:t>
            </a:r>
          </a:p>
          <a:p>
            <a:r>
              <a:rPr lang="es-MX" dirty="0" err="1" smtClean="0">
                <a:solidFill>
                  <a:schemeClr val="tx2">
                    <a:lumMod val="75000"/>
                  </a:schemeClr>
                </a:solidFill>
              </a:rPr>
              <a:t>Flávia</a:t>
            </a:r>
            <a:r>
              <a:rPr lang="es-MX" dirty="0" smtClean="0">
                <a:solidFill>
                  <a:schemeClr val="tx2">
                    <a:lumMod val="75000"/>
                  </a:schemeClr>
                </a:solidFill>
              </a:rPr>
              <a:t> Barbosa Silva </a:t>
            </a:r>
            <a:r>
              <a:rPr lang="es-MX" dirty="0" err="1" smtClean="0">
                <a:solidFill>
                  <a:schemeClr val="tx2">
                    <a:lumMod val="75000"/>
                  </a:schemeClr>
                </a:solidFill>
              </a:rPr>
              <a:t>Botelho</a:t>
            </a:r>
            <a:r>
              <a:rPr lang="es-MX" dirty="0" smtClean="0">
                <a:solidFill>
                  <a:schemeClr val="tx2">
                    <a:lumMod val="75000"/>
                  </a:schemeClr>
                </a:solidFill>
              </a:rPr>
              <a:t>, Cinthia Souza </a:t>
            </a:r>
            <a:r>
              <a:rPr lang="es-MX" dirty="0" err="1" smtClean="0">
                <a:solidFill>
                  <a:schemeClr val="tx2">
                    <a:lumMod val="75000"/>
                  </a:schemeClr>
                </a:solidFill>
              </a:rPr>
              <a:t>Rodriguez</a:t>
            </a:r>
            <a:r>
              <a:rPr lang="es-MX" dirty="0" smtClean="0">
                <a:solidFill>
                  <a:schemeClr val="tx2">
                    <a:lumMod val="75000"/>
                  </a:schemeClr>
                </a:solidFill>
              </a:rPr>
              <a:t> e Adriano Teodoro </a:t>
            </a:r>
            <a:r>
              <a:rPr lang="es-MX" dirty="0" err="1" smtClean="0">
                <a:solidFill>
                  <a:schemeClr val="tx2">
                    <a:lumMod val="75000"/>
                  </a:schemeClr>
                </a:solidFill>
              </a:rPr>
              <a:t>Bruzi</a:t>
            </a:r>
            <a:r>
              <a:rPr lang="es-MX" dirty="0" smtClean="0">
                <a:solidFill>
                  <a:schemeClr val="tx2">
                    <a:lumMod val="75000"/>
                  </a:schemeClr>
                </a:solidFill>
              </a:rPr>
              <a:t>. </a:t>
            </a:r>
            <a:r>
              <a:rPr lang="en-US" dirty="0" smtClean="0">
                <a:solidFill>
                  <a:schemeClr val="tx2">
                    <a:lumMod val="75000"/>
                  </a:schemeClr>
                </a:solidFill>
              </a:rPr>
              <a:t>2015. Ornamental Plant Breeding. Ornamental Horticulture 21, (1):9-16</a:t>
            </a:r>
          </a:p>
          <a:p>
            <a:r>
              <a:rPr lang="es-MX" dirty="0" smtClean="0">
                <a:solidFill>
                  <a:schemeClr val="accent3">
                    <a:lumMod val="50000"/>
                  </a:schemeClr>
                </a:solidFill>
              </a:rPr>
              <a:t>Th. A. </a:t>
            </a:r>
            <a:r>
              <a:rPr lang="es-MX" dirty="0" err="1" smtClean="0">
                <a:solidFill>
                  <a:schemeClr val="accent3">
                    <a:lumMod val="50000"/>
                  </a:schemeClr>
                </a:solidFill>
              </a:rPr>
              <a:t>Segers</a:t>
            </a:r>
            <a:r>
              <a:rPr lang="es-MX" dirty="0" smtClean="0">
                <a:solidFill>
                  <a:schemeClr val="accent3">
                    <a:lumMod val="50000"/>
                  </a:schemeClr>
                </a:solidFill>
              </a:rPr>
              <a:t> and </a:t>
            </a:r>
            <a:r>
              <a:rPr lang="es-MX" dirty="0" err="1" smtClean="0">
                <a:solidFill>
                  <a:schemeClr val="accent3">
                    <a:lumMod val="50000"/>
                  </a:schemeClr>
                </a:solidFill>
              </a:rPr>
              <a:t>Prego</a:t>
            </a:r>
            <a:r>
              <a:rPr lang="es-MX" dirty="0" smtClean="0">
                <a:solidFill>
                  <a:schemeClr val="accent3">
                    <a:lumMod val="50000"/>
                  </a:schemeClr>
                </a:solidFill>
              </a:rPr>
              <a:t> </a:t>
            </a:r>
            <a:r>
              <a:rPr lang="es-MX" dirty="0" err="1" smtClean="0">
                <a:solidFill>
                  <a:schemeClr val="accent3">
                    <a:lumMod val="50000"/>
                  </a:schemeClr>
                </a:solidFill>
              </a:rPr>
              <a:t>Rijsenhout</a:t>
            </a:r>
            <a:r>
              <a:rPr lang="es-MX" dirty="0" smtClean="0">
                <a:solidFill>
                  <a:schemeClr val="accent3">
                    <a:lumMod val="50000"/>
                  </a:schemeClr>
                </a:solidFill>
              </a:rPr>
              <a:t> B.V. 2001. </a:t>
            </a:r>
            <a:r>
              <a:rPr lang="es-MX" dirty="0" err="1" smtClean="0">
                <a:solidFill>
                  <a:schemeClr val="accent3">
                    <a:lumMod val="50000"/>
                  </a:schemeClr>
                </a:solidFill>
              </a:rPr>
              <a:t>how</a:t>
            </a:r>
            <a:r>
              <a:rPr lang="es-MX" dirty="0" smtClean="0">
                <a:solidFill>
                  <a:schemeClr val="accent3">
                    <a:lumMod val="50000"/>
                  </a:schemeClr>
                </a:solidFill>
              </a:rPr>
              <a:t> to </a:t>
            </a:r>
            <a:r>
              <a:rPr lang="es-MX" dirty="0" err="1" smtClean="0">
                <a:solidFill>
                  <a:schemeClr val="accent3">
                    <a:lumMod val="50000"/>
                  </a:schemeClr>
                </a:solidFill>
              </a:rPr>
              <a:t>breed</a:t>
            </a:r>
            <a:r>
              <a:rPr lang="es-MX" dirty="0" smtClean="0">
                <a:solidFill>
                  <a:schemeClr val="accent3">
                    <a:lumMod val="50000"/>
                  </a:schemeClr>
                </a:solidFill>
              </a:rPr>
              <a:t> </a:t>
            </a:r>
            <a:r>
              <a:rPr lang="es-MX" dirty="0" err="1" smtClean="0">
                <a:solidFill>
                  <a:schemeClr val="accent3">
                    <a:lumMod val="50000"/>
                  </a:schemeClr>
                </a:solidFill>
              </a:rPr>
              <a:t>ornamentals</a:t>
            </a:r>
            <a:r>
              <a:rPr lang="es-MX" dirty="0" smtClean="0">
                <a:solidFill>
                  <a:schemeClr val="accent3">
                    <a:lumMod val="50000"/>
                  </a:schemeClr>
                </a:solidFill>
              </a:rPr>
              <a:t>? Acta </a:t>
            </a:r>
            <a:r>
              <a:rPr lang="es-MX" dirty="0" err="1" smtClean="0">
                <a:solidFill>
                  <a:schemeClr val="accent3">
                    <a:lumMod val="50000"/>
                  </a:schemeClr>
                </a:solidFill>
              </a:rPr>
              <a:t>Hort</a:t>
            </a:r>
            <a:r>
              <a:rPr lang="es-MX" dirty="0" smtClean="0">
                <a:solidFill>
                  <a:schemeClr val="accent3">
                    <a:lumMod val="50000"/>
                  </a:schemeClr>
                </a:solidFill>
              </a:rPr>
              <a:t>. 552, ISHS</a:t>
            </a:r>
          </a:p>
          <a:p>
            <a:r>
              <a:rPr lang="en-US" dirty="0">
                <a:solidFill>
                  <a:schemeClr val="accent3">
                    <a:lumMod val="50000"/>
                  </a:schemeClr>
                </a:solidFill>
              </a:rPr>
              <a:t>Thomas G. 2006. </a:t>
            </a:r>
            <a:r>
              <a:rPr lang="en-US" dirty="0" err="1">
                <a:solidFill>
                  <a:schemeClr val="accent3">
                    <a:lumMod val="50000"/>
                  </a:schemeClr>
                </a:solidFill>
              </a:rPr>
              <a:t>RanneyPolyploidy</a:t>
            </a:r>
            <a:r>
              <a:rPr lang="en-US" dirty="0">
                <a:solidFill>
                  <a:schemeClr val="accent3">
                    <a:lumMod val="50000"/>
                  </a:schemeClr>
                </a:solidFill>
              </a:rPr>
              <a:t>: From Evolution to New Plant </a:t>
            </a:r>
            <a:r>
              <a:rPr lang="en-US" dirty="0" smtClean="0">
                <a:solidFill>
                  <a:schemeClr val="accent3">
                    <a:lumMod val="50000"/>
                  </a:schemeClr>
                </a:solidFill>
              </a:rPr>
              <a:t>Development</a:t>
            </a:r>
            <a:r>
              <a:rPr lang="es-MX" dirty="0">
                <a:solidFill>
                  <a:schemeClr val="accent3">
                    <a:lumMod val="50000"/>
                  </a:schemeClr>
                </a:solidFill>
              </a:rPr>
              <a:t> </a:t>
            </a:r>
            <a:r>
              <a:rPr lang="en-US" dirty="0" smtClean="0">
                <a:solidFill>
                  <a:schemeClr val="accent3">
                    <a:lumMod val="50000"/>
                  </a:schemeClr>
                </a:solidFill>
              </a:rPr>
              <a:t>Combined </a:t>
            </a:r>
            <a:r>
              <a:rPr lang="en-US" dirty="0">
                <a:solidFill>
                  <a:schemeClr val="accent3">
                    <a:lumMod val="50000"/>
                  </a:schemeClr>
                </a:solidFill>
              </a:rPr>
              <a:t>Proceedings International Plant Propagators’ Society, 138 Volume 56, </a:t>
            </a:r>
            <a:endParaRPr lang="es-MX" dirty="0">
              <a:solidFill>
                <a:schemeClr val="accent3">
                  <a:lumMod val="50000"/>
                </a:schemeClr>
              </a:solidFill>
            </a:endParaRPr>
          </a:p>
          <a:p>
            <a:endParaRPr lang="es-MX" dirty="0" smtClean="0">
              <a:solidFill>
                <a:schemeClr val="accent3">
                  <a:lumMod val="50000"/>
                </a:schemeClr>
              </a:solidFill>
            </a:endParaRPr>
          </a:p>
          <a:p>
            <a:endParaRPr lang="es-MX" dirty="0" smtClean="0"/>
          </a:p>
          <a:p>
            <a:endParaRPr lang="es-MX" dirty="0"/>
          </a:p>
        </p:txBody>
      </p:sp>
      <p:sp>
        <p:nvSpPr>
          <p:cNvPr id="2" name="1 Título"/>
          <p:cNvSpPr>
            <a:spLocks noGrp="1"/>
          </p:cNvSpPr>
          <p:nvPr>
            <p:ph type="title"/>
          </p:nvPr>
        </p:nvSpPr>
        <p:spPr/>
        <p:txBody>
          <a:bodyPr/>
          <a:lstStyle/>
          <a:p>
            <a:r>
              <a:rPr lang="es-ES_tradnl" sz="3600" b="1" dirty="0" smtClean="0"/>
              <a:t>BIBLIOGRAFIA</a:t>
            </a:r>
            <a:endParaRPr lang="es-MX" sz="3600" b="1" dirty="0"/>
          </a:p>
        </p:txBody>
      </p:sp>
    </p:spTree>
    <p:extLst>
      <p:ext uri="{BB962C8B-B14F-4D97-AF65-F5344CB8AC3E}">
        <p14:creationId xmlns:p14="http://schemas.microsoft.com/office/powerpoint/2010/main" val="1876226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solidFill>
            <a:schemeClr val="tx2">
              <a:lumMod val="20000"/>
              <a:lumOff val="80000"/>
            </a:schemeClr>
          </a:solidFill>
        </p:spPr>
        <p:style>
          <a:lnRef idx="2">
            <a:schemeClr val="accent3"/>
          </a:lnRef>
          <a:fillRef idx="1">
            <a:schemeClr val="lt1"/>
          </a:fillRef>
          <a:effectRef idx="0">
            <a:schemeClr val="accent3"/>
          </a:effectRef>
          <a:fontRef idx="minor">
            <a:schemeClr val="dk1"/>
          </a:fontRef>
        </p:style>
        <p:txBody>
          <a:bodyPr>
            <a:normAutofit lnSpcReduction="10000"/>
          </a:bodyPr>
          <a:lstStyle/>
          <a:p>
            <a:pPr marL="228600" lvl="0" indent="-228600">
              <a:lnSpc>
                <a:spcPct val="90000"/>
              </a:lnSpc>
              <a:spcBef>
                <a:spcPts val="1000"/>
              </a:spcBef>
            </a:pPr>
            <a:r>
              <a:rPr lang="es-MX" sz="2800" b="1" dirty="0">
                <a:solidFill>
                  <a:schemeClr val="accent5">
                    <a:lumMod val="75000"/>
                  </a:schemeClr>
                </a:solidFill>
              </a:rPr>
              <a:t>Aunque se maneja mucho texto lo cual es necesario para aclarar en el momento de la exposición (dado que se refiere a la clasificación, conceptos, etc.) y se complementa con imágenes.</a:t>
            </a:r>
          </a:p>
          <a:p>
            <a:pPr marL="228600" lvl="0" indent="-228600">
              <a:lnSpc>
                <a:spcPct val="90000"/>
              </a:lnSpc>
              <a:spcBef>
                <a:spcPts val="1000"/>
              </a:spcBef>
            </a:pPr>
            <a:r>
              <a:rPr lang="es-MX" sz="2800" b="1" dirty="0">
                <a:solidFill>
                  <a:schemeClr val="accent5">
                    <a:lumMod val="75000"/>
                  </a:schemeClr>
                </a:solidFill>
              </a:rPr>
              <a:t>La mayoría de imágenes e información son de dominio público, en algunos casos se dan los créditos</a:t>
            </a:r>
          </a:p>
          <a:p>
            <a:pPr marL="228600" lvl="0" indent="-228600">
              <a:lnSpc>
                <a:spcPct val="90000"/>
              </a:lnSpc>
              <a:spcBef>
                <a:spcPts val="1000"/>
              </a:spcBef>
            </a:pPr>
            <a:r>
              <a:rPr lang="es-MX" sz="2800" b="1" dirty="0">
                <a:solidFill>
                  <a:schemeClr val="accent5">
                    <a:lumMod val="75000"/>
                  </a:schemeClr>
                </a:solidFill>
              </a:rPr>
              <a:t>Este material es exclusivo para el uso en docencia, sin ningún otro propósito.</a:t>
            </a:r>
          </a:p>
          <a:p>
            <a:endParaRPr lang="es-MX" dirty="0"/>
          </a:p>
        </p:txBody>
      </p:sp>
      <p:sp>
        <p:nvSpPr>
          <p:cNvPr id="2" name="1 Título"/>
          <p:cNvSpPr>
            <a:spLocks noGrp="1"/>
          </p:cNvSpPr>
          <p:nvPr>
            <p:ph type="title"/>
          </p:nvPr>
        </p:nvSpPr>
        <p:spPr/>
        <p:txBody>
          <a:bodyPr>
            <a:normAutofit/>
          </a:bodyPr>
          <a:lstStyle/>
          <a:p>
            <a:r>
              <a:rPr lang="es-MX" sz="3600" b="1" dirty="0">
                <a:solidFill>
                  <a:schemeClr val="accent5">
                    <a:lumMod val="75000"/>
                  </a:schemeClr>
                </a:solidFill>
                <a:effectLst>
                  <a:outerShdw blurRad="38100" dist="38100" dir="2700000" algn="tl">
                    <a:srgbClr val="000000">
                      <a:alpha val="43137"/>
                    </a:srgbClr>
                  </a:outerShdw>
                </a:effectLst>
              </a:rPr>
              <a:t>Notas aclaratorias:</a:t>
            </a:r>
          </a:p>
        </p:txBody>
      </p:sp>
    </p:spTree>
    <p:extLst>
      <p:ext uri="{BB962C8B-B14F-4D97-AF65-F5344CB8AC3E}">
        <p14:creationId xmlns:p14="http://schemas.microsoft.com/office/powerpoint/2010/main" val="27237607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solidFill>
            <a:schemeClr val="tx2">
              <a:lumMod val="20000"/>
              <a:lumOff val="80000"/>
            </a:schemeClr>
          </a:solidFill>
        </p:spPr>
        <p:txBody>
          <a:bodyPr>
            <a:normAutofit/>
          </a:bodyPr>
          <a:lstStyle/>
          <a:p>
            <a:pPr algn="just"/>
            <a:r>
              <a:rPr lang="es-MX" b="1" dirty="0" smtClean="0">
                <a:solidFill>
                  <a:schemeClr val="accent1">
                    <a:lumMod val="75000"/>
                  </a:schemeClr>
                </a:solidFill>
              </a:rPr>
              <a:t>Clasificar </a:t>
            </a:r>
            <a:r>
              <a:rPr lang="es-MX" b="1" dirty="0">
                <a:solidFill>
                  <a:schemeClr val="accent1">
                    <a:lumMod val="75000"/>
                  </a:schemeClr>
                </a:solidFill>
              </a:rPr>
              <a:t>y aplicar los principales métodos de mejora (selección, </a:t>
            </a:r>
            <a:r>
              <a:rPr lang="es-MX" b="1" dirty="0" smtClean="0">
                <a:solidFill>
                  <a:schemeClr val="accent1">
                    <a:lumMod val="75000"/>
                  </a:schemeClr>
                </a:solidFill>
              </a:rPr>
              <a:t>hibridación, mutación</a:t>
            </a:r>
            <a:r>
              <a:rPr lang="es-MX" b="1" dirty="0">
                <a:solidFill>
                  <a:schemeClr val="accent1">
                    <a:lumMod val="75000"/>
                  </a:schemeClr>
                </a:solidFill>
              </a:rPr>
              <a:t>, etc.) analizando su relación con la forma de reproducción de las plantas y </a:t>
            </a:r>
            <a:r>
              <a:rPr lang="es-MX" b="1" dirty="0" smtClean="0">
                <a:solidFill>
                  <a:schemeClr val="accent1">
                    <a:lumMod val="75000"/>
                  </a:schemeClr>
                </a:solidFill>
              </a:rPr>
              <a:t>en función </a:t>
            </a:r>
            <a:r>
              <a:rPr lang="es-MX" b="1" dirty="0">
                <a:solidFill>
                  <a:schemeClr val="accent1">
                    <a:lumMod val="75000"/>
                  </a:schemeClr>
                </a:solidFill>
              </a:rPr>
              <a:t>a los objetivos propuestos así como, las diferentes etapas y técnicas que </a:t>
            </a:r>
            <a:r>
              <a:rPr lang="es-MX" b="1" dirty="0" smtClean="0">
                <a:solidFill>
                  <a:schemeClr val="accent1">
                    <a:lumMod val="75000"/>
                  </a:schemeClr>
                </a:solidFill>
              </a:rPr>
              <a:t>los constituyen </a:t>
            </a:r>
            <a:r>
              <a:rPr lang="es-MX" b="1" dirty="0">
                <a:solidFill>
                  <a:schemeClr val="accent1">
                    <a:lumMod val="75000"/>
                  </a:schemeClr>
                </a:solidFill>
              </a:rPr>
              <a:t>para la obtención de las mismas, para el mejor y correcto uso en el </a:t>
            </a:r>
            <a:r>
              <a:rPr lang="es-MX" b="1" dirty="0" smtClean="0">
                <a:solidFill>
                  <a:schemeClr val="accent1">
                    <a:lumMod val="75000"/>
                  </a:schemeClr>
                </a:solidFill>
              </a:rPr>
              <a:t>desarrollo y </a:t>
            </a:r>
            <a:r>
              <a:rPr lang="es-MX" b="1" dirty="0">
                <a:solidFill>
                  <a:schemeClr val="accent1">
                    <a:lumMod val="75000"/>
                  </a:schemeClr>
                </a:solidFill>
              </a:rPr>
              <a:t>obtención de nuevas variedades de especies ornamentales.</a:t>
            </a:r>
          </a:p>
          <a:p>
            <a:endParaRPr lang="es-MX" dirty="0"/>
          </a:p>
        </p:txBody>
      </p:sp>
      <p:sp>
        <p:nvSpPr>
          <p:cNvPr id="2" name="Título 1"/>
          <p:cNvSpPr>
            <a:spLocks noGrp="1"/>
          </p:cNvSpPr>
          <p:nvPr>
            <p:ph type="title"/>
          </p:nvPr>
        </p:nvSpPr>
        <p:spPr/>
        <p:txBody>
          <a:bodyPr>
            <a:normAutofit fontScale="90000"/>
          </a:bodyPr>
          <a:lstStyle/>
          <a:p>
            <a:r>
              <a:rPr lang="es-ES" sz="3600" b="1" dirty="0" smtClean="0">
                <a:solidFill>
                  <a:schemeClr val="accent5">
                    <a:lumMod val="75000"/>
                  </a:schemeClr>
                </a:solidFill>
                <a:effectLst>
                  <a:outerShdw blurRad="38100" dist="38100" dir="2700000" algn="tl">
                    <a:srgbClr val="000000">
                      <a:alpha val="43137"/>
                    </a:srgbClr>
                  </a:outerShdw>
                </a:effectLst>
              </a:rPr>
              <a:t>PROPÓSITO DE LA UNIDAD DE COMPETENCIA</a:t>
            </a:r>
            <a:endParaRPr lang="es-MX" sz="3600" b="1" dirty="0">
              <a:solidFill>
                <a:schemeClr val="accent5">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30413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50058" y="92469"/>
            <a:ext cx="3982182" cy="888260"/>
          </a:xfrm>
        </p:spPr>
        <p:txBody>
          <a:bodyPr>
            <a:normAutofit/>
          </a:bodyPr>
          <a:lstStyle/>
          <a:p>
            <a:r>
              <a:rPr lang="es-MX" sz="3200" b="1" dirty="0" smtClean="0">
                <a:solidFill>
                  <a:schemeClr val="accent5">
                    <a:lumMod val="75000"/>
                  </a:schemeClr>
                </a:solidFill>
              </a:rPr>
              <a:t>CONTENIDO</a:t>
            </a:r>
            <a:endParaRPr lang="es-MX" sz="3200" b="1" dirty="0">
              <a:solidFill>
                <a:schemeClr val="accent5">
                  <a:lumMod val="75000"/>
                </a:schemeClr>
              </a:solidFill>
            </a:endParaRPr>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1931511053"/>
              </p:ext>
            </p:extLst>
          </p:nvPr>
        </p:nvGraphicFramePr>
        <p:xfrm>
          <a:off x="1331640" y="1196752"/>
          <a:ext cx="6421120" cy="4814697"/>
        </p:xfrm>
        <a:graphic>
          <a:graphicData uri="http://schemas.openxmlformats.org/drawingml/2006/table">
            <a:tbl>
              <a:tblPr firstRow="1" firstCol="1" bandRow="1">
                <a:tableStyleId>{5C22544A-7EE6-4342-B048-85BDC9FD1C3A}</a:tableStyleId>
              </a:tblPr>
              <a:tblGrid>
                <a:gridCol w="4506704"/>
                <a:gridCol w="1914416"/>
              </a:tblGrid>
              <a:tr h="0">
                <a:tc>
                  <a:txBody>
                    <a:bodyPr/>
                    <a:lstStyle/>
                    <a:p>
                      <a:pPr algn="ctr">
                        <a:lnSpc>
                          <a:spcPct val="115000"/>
                        </a:lnSpc>
                        <a:spcAft>
                          <a:spcPts val="0"/>
                        </a:spcAft>
                      </a:pPr>
                      <a:r>
                        <a:rPr lang="es-MX" sz="1800" dirty="0">
                          <a:effectLst/>
                        </a:rPr>
                        <a:t>TEMA</a:t>
                      </a:r>
                      <a:endParaRPr lang="es-MX" sz="18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800" dirty="0">
                          <a:effectLst/>
                        </a:rPr>
                        <a:t>DIAPOSITIVA</a:t>
                      </a:r>
                      <a:endParaRPr lang="es-MX" sz="1800" dirty="0">
                        <a:effectLst/>
                        <a:latin typeface="Calibri"/>
                        <a:ea typeface="Calibri"/>
                        <a:cs typeface="Times New Roman"/>
                      </a:endParaRPr>
                    </a:p>
                  </a:txBody>
                  <a:tcPr marL="68580" marR="68580" marT="0" marB="0"/>
                </a:tc>
              </a:tr>
              <a:tr h="0">
                <a:tc>
                  <a:txBody>
                    <a:bodyPr/>
                    <a:lstStyle/>
                    <a:p>
                      <a:pPr algn="just">
                        <a:lnSpc>
                          <a:spcPct val="115000"/>
                        </a:lnSpc>
                        <a:spcAft>
                          <a:spcPts val="0"/>
                        </a:spcAft>
                      </a:pPr>
                      <a:r>
                        <a:rPr lang="es-MX" sz="1800">
                          <a:effectLst/>
                        </a:rPr>
                        <a:t>PRESENTACION   </a:t>
                      </a:r>
                      <a:endParaRPr lang="es-MX" sz="1800">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800" b="1" dirty="0">
                          <a:solidFill>
                            <a:schemeClr val="accent3">
                              <a:lumMod val="50000"/>
                            </a:schemeClr>
                          </a:solidFill>
                          <a:effectLst/>
                        </a:rPr>
                        <a:t>7</a:t>
                      </a:r>
                      <a:endParaRPr lang="es-MX" sz="1800" b="1" dirty="0">
                        <a:solidFill>
                          <a:schemeClr val="accent3">
                            <a:lumMod val="50000"/>
                          </a:schemeClr>
                        </a:solidFill>
                        <a:effectLst/>
                        <a:latin typeface="Calibri"/>
                        <a:ea typeface="Calibri"/>
                        <a:cs typeface="Times New Roman"/>
                      </a:endParaRPr>
                    </a:p>
                  </a:txBody>
                  <a:tcPr marL="68580" marR="68580" marT="0" marB="0"/>
                </a:tc>
              </a:tr>
              <a:tr h="0">
                <a:tc>
                  <a:txBody>
                    <a:bodyPr/>
                    <a:lstStyle/>
                    <a:p>
                      <a:pPr algn="just">
                        <a:lnSpc>
                          <a:spcPct val="115000"/>
                        </a:lnSpc>
                        <a:spcAft>
                          <a:spcPts val="0"/>
                        </a:spcAft>
                      </a:pPr>
                      <a:r>
                        <a:rPr lang="es-MX" sz="1800">
                          <a:effectLst/>
                        </a:rPr>
                        <a:t>TIPOS DE POLIPLOIDE </a:t>
                      </a:r>
                      <a:endParaRPr lang="es-MX" sz="1800">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800" b="1">
                          <a:solidFill>
                            <a:schemeClr val="accent3">
                              <a:lumMod val="50000"/>
                            </a:schemeClr>
                          </a:solidFill>
                          <a:effectLst/>
                        </a:rPr>
                        <a:t>9</a:t>
                      </a:r>
                      <a:endParaRPr lang="es-MX" sz="1800" b="1">
                        <a:solidFill>
                          <a:schemeClr val="accent3">
                            <a:lumMod val="50000"/>
                          </a:schemeClr>
                        </a:solidFill>
                        <a:effectLst/>
                        <a:latin typeface="Calibri"/>
                        <a:ea typeface="Calibri"/>
                        <a:cs typeface="Times New Roman"/>
                      </a:endParaRPr>
                    </a:p>
                  </a:txBody>
                  <a:tcPr marL="68580" marR="68580" marT="0" marB="0"/>
                </a:tc>
              </a:tr>
              <a:tr h="0">
                <a:tc>
                  <a:txBody>
                    <a:bodyPr/>
                    <a:lstStyle/>
                    <a:p>
                      <a:pPr algn="just">
                        <a:lnSpc>
                          <a:spcPct val="115000"/>
                        </a:lnSpc>
                        <a:spcAft>
                          <a:spcPts val="0"/>
                        </a:spcAft>
                      </a:pPr>
                      <a:r>
                        <a:rPr lang="es-MX" sz="1800">
                          <a:effectLst/>
                        </a:rPr>
                        <a:t>POLIPLOIDIA EN LA NATURALEZA Y POLIPLOIDIA INDUCIDA </a:t>
                      </a:r>
                      <a:endParaRPr lang="es-MX" sz="1800">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800" b="1">
                          <a:solidFill>
                            <a:schemeClr val="accent3">
                              <a:lumMod val="50000"/>
                            </a:schemeClr>
                          </a:solidFill>
                          <a:effectLst/>
                        </a:rPr>
                        <a:t>13</a:t>
                      </a:r>
                      <a:endParaRPr lang="es-MX" sz="1800" b="1">
                        <a:solidFill>
                          <a:schemeClr val="accent3">
                            <a:lumMod val="50000"/>
                          </a:schemeClr>
                        </a:solidFill>
                        <a:effectLst/>
                        <a:latin typeface="Calibri"/>
                        <a:ea typeface="Calibri"/>
                        <a:cs typeface="Times New Roman"/>
                      </a:endParaRPr>
                    </a:p>
                  </a:txBody>
                  <a:tcPr marL="68580" marR="68580" marT="0" marB="0"/>
                </a:tc>
              </a:tr>
              <a:tr h="0">
                <a:tc>
                  <a:txBody>
                    <a:bodyPr/>
                    <a:lstStyle/>
                    <a:p>
                      <a:pPr algn="just">
                        <a:lnSpc>
                          <a:spcPct val="115000"/>
                        </a:lnSpc>
                        <a:spcAft>
                          <a:spcPts val="0"/>
                        </a:spcAft>
                      </a:pPr>
                      <a:r>
                        <a:rPr lang="es-MX" sz="1800">
                          <a:effectLst/>
                        </a:rPr>
                        <a:t>SEGREGACION DE POLIPLOIDE </a:t>
                      </a:r>
                      <a:endParaRPr lang="es-MX" sz="1800">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800" b="1">
                          <a:solidFill>
                            <a:schemeClr val="accent3">
                              <a:lumMod val="50000"/>
                            </a:schemeClr>
                          </a:solidFill>
                          <a:effectLst/>
                        </a:rPr>
                        <a:t>15</a:t>
                      </a:r>
                      <a:endParaRPr lang="es-MX" sz="1800" b="1">
                        <a:solidFill>
                          <a:schemeClr val="accent3">
                            <a:lumMod val="50000"/>
                          </a:schemeClr>
                        </a:solidFill>
                        <a:effectLst/>
                        <a:latin typeface="Calibri"/>
                        <a:ea typeface="Calibri"/>
                        <a:cs typeface="Times New Roman"/>
                      </a:endParaRPr>
                    </a:p>
                  </a:txBody>
                  <a:tcPr marL="68580" marR="68580" marT="0" marB="0"/>
                </a:tc>
              </a:tr>
              <a:tr h="0">
                <a:tc>
                  <a:txBody>
                    <a:bodyPr/>
                    <a:lstStyle/>
                    <a:p>
                      <a:pPr algn="just">
                        <a:lnSpc>
                          <a:spcPct val="115000"/>
                        </a:lnSpc>
                        <a:spcAft>
                          <a:spcPts val="0"/>
                        </a:spcAft>
                      </a:pPr>
                      <a:r>
                        <a:rPr lang="es-MX" sz="1800">
                          <a:effectLst/>
                        </a:rPr>
                        <a:t>AUTOPOLIPLOIDE </a:t>
                      </a:r>
                      <a:endParaRPr lang="es-MX" sz="1800">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800" b="1">
                          <a:solidFill>
                            <a:schemeClr val="accent3">
                              <a:lumMod val="50000"/>
                            </a:schemeClr>
                          </a:solidFill>
                          <a:effectLst/>
                        </a:rPr>
                        <a:t>16</a:t>
                      </a:r>
                      <a:endParaRPr lang="es-MX" sz="1800" b="1">
                        <a:solidFill>
                          <a:schemeClr val="accent3">
                            <a:lumMod val="50000"/>
                          </a:schemeClr>
                        </a:solidFill>
                        <a:effectLst/>
                        <a:latin typeface="Calibri"/>
                        <a:ea typeface="Calibri"/>
                        <a:cs typeface="Times New Roman"/>
                      </a:endParaRPr>
                    </a:p>
                  </a:txBody>
                  <a:tcPr marL="68580" marR="68580" marT="0" marB="0"/>
                </a:tc>
              </a:tr>
              <a:tr h="0">
                <a:tc>
                  <a:txBody>
                    <a:bodyPr/>
                    <a:lstStyle/>
                    <a:p>
                      <a:pPr algn="just">
                        <a:lnSpc>
                          <a:spcPct val="115000"/>
                        </a:lnSpc>
                        <a:spcAft>
                          <a:spcPts val="0"/>
                        </a:spcAft>
                      </a:pPr>
                      <a:r>
                        <a:rPr lang="es-MX" sz="1800">
                          <a:effectLst/>
                        </a:rPr>
                        <a:t>USO DE COLCHICINA </a:t>
                      </a:r>
                      <a:endParaRPr lang="es-MX" sz="1800">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800" b="1">
                          <a:solidFill>
                            <a:schemeClr val="accent3">
                              <a:lumMod val="50000"/>
                            </a:schemeClr>
                          </a:solidFill>
                          <a:effectLst/>
                        </a:rPr>
                        <a:t>18</a:t>
                      </a:r>
                      <a:endParaRPr lang="es-MX" sz="1800" b="1">
                        <a:solidFill>
                          <a:schemeClr val="accent3">
                            <a:lumMod val="50000"/>
                          </a:schemeClr>
                        </a:solidFill>
                        <a:effectLst/>
                        <a:latin typeface="Calibri"/>
                        <a:ea typeface="Calibri"/>
                        <a:cs typeface="Times New Roman"/>
                      </a:endParaRPr>
                    </a:p>
                  </a:txBody>
                  <a:tcPr marL="68580" marR="68580" marT="0" marB="0"/>
                </a:tc>
              </a:tr>
              <a:tr h="0">
                <a:tc>
                  <a:txBody>
                    <a:bodyPr/>
                    <a:lstStyle/>
                    <a:p>
                      <a:pPr algn="just">
                        <a:lnSpc>
                          <a:spcPct val="115000"/>
                        </a:lnSpc>
                        <a:spcAft>
                          <a:spcPts val="0"/>
                        </a:spcAft>
                      </a:pPr>
                      <a:r>
                        <a:rPr lang="es-MX" sz="1800">
                          <a:effectLst/>
                        </a:rPr>
                        <a:t>LOS AUTOPOLIPLOIDES EN LA MEJORA </a:t>
                      </a:r>
                      <a:endParaRPr lang="es-MX" sz="1800">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800" b="1">
                          <a:solidFill>
                            <a:schemeClr val="accent3">
                              <a:lumMod val="50000"/>
                            </a:schemeClr>
                          </a:solidFill>
                          <a:effectLst/>
                        </a:rPr>
                        <a:t>20</a:t>
                      </a:r>
                      <a:endParaRPr lang="es-MX" sz="1800" b="1">
                        <a:solidFill>
                          <a:schemeClr val="accent3">
                            <a:lumMod val="50000"/>
                          </a:schemeClr>
                        </a:solidFill>
                        <a:effectLst/>
                        <a:latin typeface="Calibri"/>
                        <a:ea typeface="Calibri"/>
                        <a:cs typeface="Times New Roman"/>
                      </a:endParaRPr>
                    </a:p>
                  </a:txBody>
                  <a:tcPr marL="68580" marR="68580" marT="0" marB="0"/>
                </a:tc>
              </a:tr>
              <a:tr h="0">
                <a:tc>
                  <a:txBody>
                    <a:bodyPr/>
                    <a:lstStyle/>
                    <a:p>
                      <a:pPr algn="just">
                        <a:lnSpc>
                          <a:spcPct val="115000"/>
                        </a:lnSpc>
                        <a:spcAft>
                          <a:spcPts val="0"/>
                        </a:spcAft>
                      </a:pPr>
                      <a:r>
                        <a:rPr lang="es-MX" sz="1800">
                          <a:effectLst/>
                        </a:rPr>
                        <a:t>HIBRIDOS INTERESPECIFICOS: UTILIZACION </a:t>
                      </a:r>
                      <a:endParaRPr lang="es-MX" sz="1800">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800" b="1">
                          <a:solidFill>
                            <a:schemeClr val="accent3">
                              <a:lumMod val="50000"/>
                            </a:schemeClr>
                          </a:solidFill>
                          <a:effectLst/>
                        </a:rPr>
                        <a:t>27</a:t>
                      </a:r>
                      <a:endParaRPr lang="es-MX" sz="1800" b="1">
                        <a:solidFill>
                          <a:schemeClr val="accent3">
                            <a:lumMod val="50000"/>
                          </a:schemeClr>
                        </a:solidFill>
                        <a:effectLst/>
                        <a:latin typeface="Calibri"/>
                        <a:ea typeface="Calibri"/>
                        <a:cs typeface="Times New Roman"/>
                      </a:endParaRPr>
                    </a:p>
                  </a:txBody>
                  <a:tcPr marL="68580" marR="68580" marT="0" marB="0"/>
                </a:tc>
              </a:tr>
              <a:tr h="0">
                <a:tc>
                  <a:txBody>
                    <a:bodyPr/>
                    <a:lstStyle/>
                    <a:p>
                      <a:pPr algn="just">
                        <a:lnSpc>
                          <a:spcPct val="115000"/>
                        </a:lnSpc>
                        <a:spcAft>
                          <a:spcPts val="0"/>
                        </a:spcAft>
                      </a:pPr>
                      <a:r>
                        <a:rPr lang="es-MX" sz="1800" dirty="0">
                          <a:effectLst/>
                        </a:rPr>
                        <a:t>OTROS USOS DE LOS ALOPLOIDES </a:t>
                      </a:r>
                      <a:endParaRPr lang="es-MX" sz="18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800" b="1">
                          <a:solidFill>
                            <a:schemeClr val="accent3">
                              <a:lumMod val="50000"/>
                            </a:schemeClr>
                          </a:solidFill>
                          <a:effectLst/>
                        </a:rPr>
                        <a:t>29</a:t>
                      </a:r>
                      <a:endParaRPr lang="es-MX" sz="1800" b="1">
                        <a:solidFill>
                          <a:schemeClr val="accent3">
                            <a:lumMod val="50000"/>
                          </a:schemeClr>
                        </a:solidFill>
                        <a:effectLst/>
                        <a:latin typeface="Calibri"/>
                        <a:ea typeface="Calibri"/>
                        <a:cs typeface="Times New Roman"/>
                      </a:endParaRPr>
                    </a:p>
                  </a:txBody>
                  <a:tcPr marL="68580" marR="68580" marT="0" marB="0"/>
                </a:tc>
              </a:tr>
              <a:tr h="0">
                <a:tc>
                  <a:txBody>
                    <a:bodyPr/>
                    <a:lstStyle/>
                    <a:p>
                      <a:pPr algn="just">
                        <a:lnSpc>
                          <a:spcPct val="115000"/>
                        </a:lnSpc>
                        <a:spcAft>
                          <a:spcPts val="0"/>
                        </a:spcAft>
                      </a:pPr>
                      <a:r>
                        <a:rPr lang="es-MX" sz="1800">
                          <a:effectLst/>
                        </a:rPr>
                        <a:t>HAPLOIDES </a:t>
                      </a:r>
                      <a:endParaRPr lang="es-MX" sz="1800">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800" b="1">
                          <a:solidFill>
                            <a:schemeClr val="accent3">
                              <a:lumMod val="50000"/>
                            </a:schemeClr>
                          </a:solidFill>
                          <a:effectLst/>
                        </a:rPr>
                        <a:t>32</a:t>
                      </a:r>
                      <a:endParaRPr lang="es-MX" sz="1800" b="1">
                        <a:solidFill>
                          <a:schemeClr val="accent3">
                            <a:lumMod val="50000"/>
                          </a:schemeClr>
                        </a:solidFill>
                        <a:effectLst/>
                        <a:latin typeface="Calibri"/>
                        <a:ea typeface="Calibri"/>
                        <a:cs typeface="Times New Roman"/>
                      </a:endParaRPr>
                    </a:p>
                  </a:txBody>
                  <a:tcPr marL="68580" marR="68580" marT="0" marB="0"/>
                </a:tc>
              </a:tr>
              <a:tr h="173485">
                <a:tc>
                  <a:txBody>
                    <a:bodyPr/>
                    <a:lstStyle/>
                    <a:p>
                      <a:pPr algn="just">
                        <a:lnSpc>
                          <a:spcPct val="115000"/>
                        </a:lnSpc>
                        <a:spcAft>
                          <a:spcPts val="0"/>
                        </a:spcAft>
                      </a:pPr>
                      <a:r>
                        <a:rPr lang="es-MX" sz="1800">
                          <a:effectLst/>
                        </a:rPr>
                        <a:t>REFLEXIONES FINALES </a:t>
                      </a:r>
                      <a:endParaRPr lang="es-MX" sz="1800">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800" b="1">
                          <a:solidFill>
                            <a:schemeClr val="accent3">
                              <a:lumMod val="50000"/>
                            </a:schemeClr>
                          </a:solidFill>
                          <a:effectLst/>
                        </a:rPr>
                        <a:t>35</a:t>
                      </a:r>
                      <a:endParaRPr lang="es-MX" sz="1800" b="1">
                        <a:solidFill>
                          <a:schemeClr val="accent3">
                            <a:lumMod val="50000"/>
                          </a:schemeClr>
                        </a:solidFill>
                        <a:effectLst/>
                        <a:latin typeface="Calibri"/>
                        <a:ea typeface="Calibri"/>
                        <a:cs typeface="Times New Roman"/>
                      </a:endParaRPr>
                    </a:p>
                  </a:txBody>
                  <a:tcPr marL="68580" marR="68580" marT="0" marB="0"/>
                </a:tc>
              </a:tr>
              <a:tr h="210185">
                <a:tc>
                  <a:txBody>
                    <a:bodyPr/>
                    <a:lstStyle/>
                    <a:p>
                      <a:pPr algn="just">
                        <a:lnSpc>
                          <a:spcPct val="115000"/>
                        </a:lnSpc>
                        <a:spcAft>
                          <a:spcPts val="0"/>
                        </a:spcAft>
                      </a:pPr>
                      <a:r>
                        <a:rPr lang="es-MX" sz="1800" dirty="0">
                          <a:effectLst/>
                        </a:rPr>
                        <a:t>BIBLIOGRAFIA</a:t>
                      </a:r>
                      <a:endParaRPr lang="es-MX" sz="18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800" b="1" dirty="0">
                          <a:solidFill>
                            <a:schemeClr val="accent3">
                              <a:lumMod val="50000"/>
                            </a:schemeClr>
                          </a:solidFill>
                          <a:effectLst/>
                        </a:rPr>
                        <a:t>37</a:t>
                      </a:r>
                      <a:endParaRPr lang="es-MX" sz="1800" b="1" dirty="0">
                        <a:solidFill>
                          <a:schemeClr val="accent3">
                            <a:lumMod val="50000"/>
                          </a:schemeClr>
                        </a:solidFill>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40120912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3568" y="1916832"/>
            <a:ext cx="7745505" cy="4609653"/>
          </a:xfrm>
        </p:spPr>
        <p:style>
          <a:lnRef idx="1">
            <a:schemeClr val="accent4"/>
          </a:lnRef>
          <a:fillRef idx="2">
            <a:schemeClr val="accent4"/>
          </a:fillRef>
          <a:effectRef idx="1">
            <a:schemeClr val="accent4"/>
          </a:effectRef>
          <a:fontRef idx="minor">
            <a:schemeClr val="dk1"/>
          </a:fontRef>
        </p:style>
        <p:txBody>
          <a:bodyPr>
            <a:normAutofit/>
          </a:bodyPr>
          <a:lstStyle/>
          <a:p>
            <a:pPr algn="just"/>
            <a:r>
              <a:rPr lang="es-MX" b="1" dirty="0">
                <a:solidFill>
                  <a:schemeClr val="accent2">
                    <a:lumMod val="50000"/>
                  </a:schemeClr>
                </a:solidFill>
              </a:rPr>
              <a:t>La </a:t>
            </a:r>
            <a:r>
              <a:rPr lang="es-MX" b="1" dirty="0" err="1">
                <a:solidFill>
                  <a:schemeClr val="accent2">
                    <a:lumMod val="50000"/>
                  </a:schemeClr>
                </a:solidFill>
              </a:rPr>
              <a:t>poliploidía</a:t>
            </a:r>
            <a:r>
              <a:rPr lang="es-MX" b="1" dirty="0">
                <a:solidFill>
                  <a:schemeClr val="accent2">
                    <a:lumMod val="50000"/>
                  </a:schemeClr>
                </a:solidFill>
              </a:rPr>
              <a:t> es un suceso bastante frecuente en la naturaleza, si bien está más extendido dentro </a:t>
            </a:r>
            <a:r>
              <a:rPr lang="es-MX" b="1" dirty="0" smtClean="0">
                <a:solidFill>
                  <a:schemeClr val="accent2">
                    <a:lumMod val="50000"/>
                  </a:schemeClr>
                </a:solidFill>
              </a:rPr>
              <a:t>del reino </a:t>
            </a:r>
            <a:r>
              <a:rPr lang="es-MX" b="1" dirty="0">
                <a:solidFill>
                  <a:schemeClr val="accent2">
                    <a:lumMod val="50000"/>
                  </a:schemeClr>
                </a:solidFill>
              </a:rPr>
              <a:t>vegetal que del animal. </a:t>
            </a:r>
            <a:endParaRPr lang="es-MX" b="1" dirty="0" smtClean="0">
              <a:solidFill>
                <a:schemeClr val="accent2">
                  <a:lumMod val="50000"/>
                </a:schemeClr>
              </a:solidFill>
            </a:endParaRPr>
          </a:p>
          <a:p>
            <a:pPr algn="just"/>
            <a:r>
              <a:rPr lang="es-MX" b="1" dirty="0" smtClean="0">
                <a:solidFill>
                  <a:schemeClr val="accent2">
                    <a:lumMod val="50000"/>
                  </a:schemeClr>
                </a:solidFill>
              </a:rPr>
              <a:t>En </a:t>
            </a:r>
            <a:r>
              <a:rPr lang="es-MX" b="1" dirty="0">
                <a:solidFill>
                  <a:schemeClr val="accent2">
                    <a:lumMod val="50000"/>
                  </a:schemeClr>
                </a:solidFill>
              </a:rPr>
              <a:t>los vegetales la </a:t>
            </a:r>
            <a:r>
              <a:rPr lang="es-MX" b="1" dirty="0" err="1">
                <a:solidFill>
                  <a:schemeClr val="accent2">
                    <a:lumMod val="50000"/>
                  </a:schemeClr>
                </a:solidFill>
              </a:rPr>
              <a:t>poliploidía</a:t>
            </a:r>
            <a:r>
              <a:rPr lang="es-MX" b="1" dirty="0">
                <a:solidFill>
                  <a:schemeClr val="accent2">
                    <a:lumMod val="50000"/>
                  </a:schemeClr>
                </a:solidFill>
              </a:rPr>
              <a:t> se encuentra muy extendida dentro de </a:t>
            </a:r>
            <a:r>
              <a:rPr lang="es-MX" b="1" dirty="0" smtClean="0">
                <a:solidFill>
                  <a:schemeClr val="accent2">
                    <a:lumMod val="50000"/>
                  </a:schemeClr>
                </a:solidFill>
              </a:rPr>
              <a:t>las angiospermas </a:t>
            </a:r>
            <a:r>
              <a:rPr lang="es-MX" b="1" dirty="0">
                <a:solidFill>
                  <a:schemeClr val="accent2">
                    <a:lumMod val="50000"/>
                  </a:schemeClr>
                </a:solidFill>
              </a:rPr>
              <a:t>(aproximadamente un 30% de las especies son </a:t>
            </a:r>
            <a:r>
              <a:rPr lang="es-MX" b="1" dirty="0" err="1">
                <a:solidFill>
                  <a:schemeClr val="accent2">
                    <a:lumMod val="50000"/>
                  </a:schemeClr>
                </a:solidFill>
              </a:rPr>
              <a:t>alopoliploides</a:t>
            </a:r>
            <a:r>
              <a:rPr lang="es-MX" b="1" dirty="0">
                <a:solidFill>
                  <a:schemeClr val="accent2">
                    <a:lumMod val="50000"/>
                  </a:schemeClr>
                </a:solidFill>
              </a:rPr>
              <a:t>) y parece estar </a:t>
            </a:r>
            <a:r>
              <a:rPr lang="es-MX" b="1" dirty="0" smtClean="0">
                <a:solidFill>
                  <a:schemeClr val="accent2">
                    <a:lumMod val="50000"/>
                  </a:schemeClr>
                </a:solidFill>
              </a:rPr>
              <a:t>relacionada con </a:t>
            </a:r>
            <a:r>
              <a:rPr lang="es-MX" b="1" dirty="0">
                <a:solidFill>
                  <a:schemeClr val="accent2">
                    <a:lumMod val="50000"/>
                  </a:schemeClr>
                </a:solidFill>
              </a:rPr>
              <a:t>la latitud geográfica. Generalmente en las plantas poliploides se da el fenómeno </a:t>
            </a:r>
            <a:r>
              <a:rPr lang="es-MX" b="1" i="1" dirty="0">
                <a:solidFill>
                  <a:schemeClr val="accent2">
                    <a:lumMod val="50000"/>
                  </a:schemeClr>
                </a:solidFill>
              </a:rPr>
              <a:t>gigas, </a:t>
            </a:r>
            <a:r>
              <a:rPr lang="es-MX" b="1" dirty="0">
                <a:solidFill>
                  <a:schemeClr val="accent2">
                    <a:lumMod val="50000"/>
                  </a:schemeClr>
                </a:solidFill>
              </a:rPr>
              <a:t>es decir </a:t>
            </a:r>
            <a:r>
              <a:rPr lang="es-MX" b="1" dirty="0" smtClean="0">
                <a:solidFill>
                  <a:schemeClr val="accent2">
                    <a:lumMod val="50000"/>
                  </a:schemeClr>
                </a:solidFill>
              </a:rPr>
              <a:t>se produce </a:t>
            </a:r>
            <a:r>
              <a:rPr lang="es-MX" b="1" dirty="0">
                <a:solidFill>
                  <a:schemeClr val="accent2">
                    <a:lumMod val="50000"/>
                  </a:schemeClr>
                </a:solidFill>
              </a:rPr>
              <a:t>un aumento de tamaño en los individuos poliploides ya que sus células son más grandes </a:t>
            </a:r>
            <a:r>
              <a:rPr lang="es-MX" b="1" dirty="0" smtClean="0">
                <a:solidFill>
                  <a:schemeClr val="accent2">
                    <a:lumMod val="50000"/>
                  </a:schemeClr>
                </a:solidFill>
              </a:rPr>
              <a:t>que las </a:t>
            </a:r>
            <a:r>
              <a:rPr lang="es-MX" b="1" dirty="0">
                <a:solidFill>
                  <a:schemeClr val="accent2">
                    <a:lumMod val="50000"/>
                  </a:schemeClr>
                </a:solidFill>
              </a:rPr>
              <a:t>de los diploides</a:t>
            </a:r>
            <a:r>
              <a:rPr lang="es-MX" b="1" dirty="0" smtClean="0">
                <a:solidFill>
                  <a:schemeClr val="accent2">
                    <a:lumMod val="50000"/>
                  </a:schemeClr>
                </a:solidFill>
              </a:rPr>
              <a:t>.</a:t>
            </a:r>
          </a:p>
        </p:txBody>
      </p:sp>
      <p:sp>
        <p:nvSpPr>
          <p:cNvPr id="2" name="1 Título"/>
          <p:cNvSpPr>
            <a:spLocks noGrp="1"/>
          </p:cNvSpPr>
          <p:nvPr>
            <p:ph type="title"/>
          </p:nvPr>
        </p:nvSpPr>
        <p:spPr/>
        <p:txBody>
          <a:bodyPr/>
          <a:lstStyle/>
          <a:p>
            <a:r>
              <a:rPr lang="es-ES_tradnl" sz="3600" b="1" dirty="0" smtClean="0">
                <a:solidFill>
                  <a:schemeClr val="accent2">
                    <a:lumMod val="50000"/>
                  </a:schemeClr>
                </a:solidFill>
              </a:rPr>
              <a:t>INTRODUCCION</a:t>
            </a:r>
            <a:endParaRPr lang="es-MX" sz="3600" b="1" dirty="0">
              <a:solidFill>
                <a:schemeClr val="accent2">
                  <a:lumMod val="50000"/>
                </a:schemeClr>
              </a:solidFill>
            </a:endParaRPr>
          </a:p>
        </p:txBody>
      </p:sp>
    </p:spTree>
    <p:extLst>
      <p:ext uri="{BB962C8B-B14F-4D97-AF65-F5344CB8AC3E}">
        <p14:creationId xmlns:p14="http://schemas.microsoft.com/office/powerpoint/2010/main" val="19904662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395536" y="665186"/>
            <a:ext cx="4181907" cy="5256584"/>
          </a:xfrm>
        </p:spPr>
        <p:style>
          <a:lnRef idx="1">
            <a:schemeClr val="accent4"/>
          </a:lnRef>
          <a:fillRef idx="2">
            <a:schemeClr val="accent4"/>
          </a:fillRef>
          <a:effectRef idx="1">
            <a:schemeClr val="accent4"/>
          </a:effectRef>
          <a:fontRef idx="minor">
            <a:schemeClr val="dk1"/>
          </a:fontRef>
        </p:style>
        <p:txBody>
          <a:bodyPr>
            <a:normAutofit/>
          </a:bodyPr>
          <a:lstStyle/>
          <a:p>
            <a:r>
              <a:rPr lang="es-ES_tradnl" dirty="0" smtClean="0">
                <a:solidFill>
                  <a:schemeClr val="accent2">
                    <a:lumMod val="50000"/>
                  </a:schemeClr>
                </a:solidFill>
              </a:rPr>
              <a:t>Los mecanismos para su generación y su uso en el mejoramiento genético ha tenido algunos éxitos por el aumento en tamaño (formas gigas ) y el poder salvar los problemas de infertilidad mediante la </a:t>
            </a:r>
            <a:r>
              <a:rPr lang="es-ES_tradnl" dirty="0" err="1" smtClean="0">
                <a:solidFill>
                  <a:schemeClr val="accent2">
                    <a:lumMod val="50000"/>
                  </a:schemeClr>
                </a:solidFill>
              </a:rPr>
              <a:t>propagacion</a:t>
            </a:r>
            <a:r>
              <a:rPr lang="es-ES_tradnl" dirty="0" smtClean="0">
                <a:solidFill>
                  <a:schemeClr val="accent2">
                    <a:lumMod val="50000"/>
                  </a:schemeClr>
                </a:solidFill>
              </a:rPr>
              <a:t> asexual sobre todo en plantas con </a:t>
            </a:r>
            <a:r>
              <a:rPr lang="es-ES_tradnl" dirty="0" err="1" smtClean="0">
                <a:solidFill>
                  <a:schemeClr val="accent2">
                    <a:lumMod val="50000"/>
                  </a:schemeClr>
                </a:solidFill>
              </a:rPr>
              <a:t>interes</a:t>
            </a:r>
            <a:r>
              <a:rPr lang="es-ES_tradnl" dirty="0" smtClean="0">
                <a:solidFill>
                  <a:schemeClr val="accent2">
                    <a:lumMod val="50000"/>
                  </a:schemeClr>
                </a:solidFill>
              </a:rPr>
              <a:t> ornamental y </a:t>
            </a:r>
            <a:r>
              <a:rPr lang="es-ES_tradnl" dirty="0" err="1" smtClean="0">
                <a:solidFill>
                  <a:schemeClr val="accent2">
                    <a:lumMod val="50000"/>
                  </a:schemeClr>
                </a:solidFill>
              </a:rPr>
              <a:t>horticola</a:t>
            </a:r>
            <a:r>
              <a:rPr lang="es-ES_tradnl" dirty="0" smtClean="0">
                <a:solidFill>
                  <a:schemeClr val="accent2">
                    <a:lumMod val="50000"/>
                  </a:schemeClr>
                </a:solidFill>
              </a:rPr>
              <a:t>.</a:t>
            </a:r>
            <a:endParaRPr lang="es-MX" dirty="0" smtClean="0">
              <a:solidFill>
                <a:schemeClr val="accent2">
                  <a:lumMod val="50000"/>
                </a:schemeClr>
              </a:solidFill>
            </a:endParaRPr>
          </a:p>
          <a:p>
            <a:endParaRPr lang="es-MX" dirty="0"/>
          </a:p>
        </p:txBody>
      </p:sp>
      <p:pic>
        <p:nvPicPr>
          <p:cNvPr id="4" name="Imagen 3"/>
          <p:cNvPicPr>
            <a:picLocks noChangeAspect="1"/>
          </p:cNvPicPr>
          <p:nvPr/>
        </p:nvPicPr>
        <p:blipFill>
          <a:blip r:embed="rId2"/>
          <a:stretch>
            <a:fillRect/>
          </a:stretch>
        </p:blipFill>
        <p:spPr>
          <a:xfrm>
            <a:off x="4955332" y="17331"/>
            <a:ext cx="4188668" cy="5904439"/>
          </a:xfrm>
          <a:prstGeom prst="rect">
            <a:avLst/>
          </a:prstGeom>
        </p:spPr>
      </p:pic>
      <p:sp>
        <p:nvSpPr>
          <p:cNvPr id="5" name="Rectángulo 4"/>
          <p:cNvSpPr/>
          <p:nvPr/>
        </p:nvSpPr>
        <p:spPr>
          <a:xfrm>
            <a:off x="4921590" y="6069997"/>
            <a:ext cx="4032448" cy="369332"/>
          </a:xfrm>
          <a:prstGeom prst="rect">
            <a:avLst/>
          </a:prstGeom>
        </p:spPr>
        <p:txBody>
          <a:bodyPr wrap="square">
            <a:spAutoFit/>
          </a:bodyPr>
          <a:lstStyle/>
          <a:p>
            <a:r>
              <a:rPr lang="es-MX" b="1" dirty="0">
                <a:solidFill>
                  <a:schemeClr val="accent5">
                    <a:lumMod val="75000"/>
                  </a:schemeClr>
                </a:solidFill>
              </a:rPr>
              <a:t>Poliploides y testigos de </a:t>
            </a:r>
            <a:r>
              <a:rPr lang="es-MX" b="1" dirty="0" err="1" smtClean="0">
                <a:solidFill>
                  <a:schemeClr val="accent5">
                    <a:lumMod val="75000"/>
                  </a:schemeClr>
                </a:solidFill>
              </a:rPr>
              <a:t>Passiflora</a:t>
            </a:r>
            <a:endParaRPr lang="es-MX" b="1" dirty="0">
              <a:solidFill>
                <a:schemeClr val="accent5">
                  <a:lumMod val="75000"/>
                </a:schemeClr>
              </a:solidFill>
            </a:endParaRPr>
          </a:p>
        </p:txBody>
      </p:sp>
      <p:sp>
        <p:nvSpPr>
          <p:cNvPr id="6" name="Rectángulo 5"/>
          <p:cNvSpPr/>
          <p:nvPr/>
        </p:nvSpPr>
        <p:spPr>
          <a:xfrm>
            <a:off x="4670206" y="6439329"/>
            <a:ext cx="4535216" cy="369332"/>
          </a:xfrm>
          <a:prstGeom prst="rect">
            <a:avLst/>
          </a:prstGeom>
        </p:spPr>
        <p:txBody>
          <a:bodyPr wrap="none">
            <a:spAutoFit/>
          </a:bodyPr>
          <a:lstStyle/>
          <a:p>
            <a:r>
              <a:rPr lang="it-IT" dirty="0"/>
              <a:t>Bugallo, </a:t>
            </a:r>
            <a:r>
              <a:rPr lang="it-IT" dirty="0" smtClean="0"/>
              <a:t>VL </a:t>
            </a:r>
            <a:r>
              <a:rPr lang="it-IT" dirty="0"/>
              <a:t>; Facciuto, </a:t>
            </a:r>
            <a:r>
              <a:rPr lang="it-IT" dirty="0" smtClean="0"/>
              <a:t>G </a:t>
            </a:r>
            <a:r>
              <a:rPr lang="it-IT" dirty="0"/>
              <a:t>; Poggio, L </a:t>
            </a:r>
            <a:r>
              <a:rPr lang="it-IT" dirty="0" smtClean="0"/>
              <a:t>(2000)</a:t>
            </a:r>
            <a:endParaRPr lang="es-MX" dirty="0"/>
          </a:p>
        </p:txBody>
      </p:sp>
    </p:spTree>
    <p:extLst>
      <p:ext uri="{BB962C8B-B14F-4D97-AF65-F5344CB8AC3E}">
        <p14:creationId xmlns:p14="http://schemas.microsoft.com/office/powerpoint/2010/main" val="1951949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a:bodyPr>
          <a:lstStyle/>
          <a:p>
            <a:pPr algn="just"/>
            <a:r>
              <a:rPr lang="es-MX" dirty="0" err="1">
                <a:solidFill>
                  <a:schemeClr val="accent2">
                    <a:lumMod val="50000"/>
                  </a:schemeClr>
                </a:solidFill>
                <a:latin typeface="Georgia"/>
                <a:ea typeface="Times New Roman"/>
                <a:cs typeface="Times New Roman"/>
              </a:rPr>
              <a:t>Euploidía</a:t>
            </a:r>
            <a:r>
              <a:rPr lang="es-MX" dirty="0">
                <a:solidFill>
                  <a:schemeClr val="accent2">
                    <a:lumMod val="50000"/>
                  </a:schemeClr>
                </a:solidFill>
                <a:latin typeface="Georgia"/>
                <a:ea typeface="Times New Roman"/>
                <a:cs typeface="Times New Roman"/>
              </a:rPr>
              <a:t> </a:t>
            </a:r>
            <a:r>
              <a:rPr lang="es-MX" dirty="0" smtClean="0">
                <a:solidFill>
                  <a:schemeClr val="accent2">
                    <a:lumMod val="50000"/>
                  </a:schemeClr>
                </a:solidFill>
                <a:latin typeface="Georgia"/>
                <a:ea typeface="Times New Roman"/>
                <a:cs typeface="Times New Roman"/>
              </a:rPr>
              <a:t>afecta </a:t>
            </a:r>
            <a:r>
              <a:rPr lang="es-MX" dirty="0">
                <a:solidFill>
                  <a:schemeClr val="accent2">
                    <a:lumMod val="50000"/>
                  </a:schemeClr>
                </a:solidFill>
                <a:latin typeface="Georgia"/>
                <a:ea typeface="Times New Roman"/>
                <a:cs typeface="Times New Roman"/>
              </a:rPr>
              <a:t>al número </a:t>
            </a:r>
            <a:r>
              <a:rPr lang="es-MX" dirty="0" err="1" smtClean="0">
                <a:solidFill>
                  <a:schemeClr val="accent2">
                    <a:lumMod val="50000"/>
                  </a:schemeClr>
                </a:solidFill>
                <a:latin typeface="Georgia"/>
                <a:ea typeface="Times New Roman"/>
                <a:cs typeface="Times New Roman"/>
              </a:rPr>
              <a:t>multiplo</a:t>
            </a:r>
            <a:r>
              <a:rPr lang="es-MX" dirty="0" smtClean="0">
                <a:solidFill>
                  <a:schemeClr val="accent2">
                    <a:lumMod val="50000"/>
                  </a:schemeClr>
                </a:solidFill>
                <a:latin typeface="Georgia"/>
                <a:ea typeface="Times New Roman"/>
                <a:cs typeface="Times New Roman"/>
              </a:rPr>
              <a:t> completo </a:t>
            </a:r>
            <a:r>
              <a:rPr lang="es-MX" dirty="0">
                <a:solidFill>
                  <a:schemeClr val="accent2">
                    <a:lumMod val="50000"/>
                  </a:schemeClr>
                </a:solidFill>
                <a:latin typeface="Georgia"/>
                <a:ea typeface="Times New Roman"/>
                <a:cs typeface="Times New Roman"/>
              </a:rPr>
              <a:t>de juegos cromosómicos de una especie. Puede ser presentando más de un juego (</a:t>
            </a:r>
            <a:r>
              <a:rPr lang="es-MX" dirty="0" err="1">
                <a:solidFill>
                  <a:schemeClr val="accent2">
                    <a:lumMod val="50000"/>
                  </a:schemeClr>
                </a:solidFill>
                <a:latin typeface="Georgia"/>
                <a:ea typeface="Times New Roman"/>
                <a:cs typeface="Times New Roman"/>
              </a:rPr>
              <a:t>poliploidía</a:t>
            </a:r>
            <a:r>
              <a:rPr lang="es-MX" dirty="0">
                <a:solidFill>
                  <a:schemeClr val="accent2">
                    <a:lumMod val="50000"/>
                  </a:schemeClr>
                </a:solidFill>
                <a:latin typeface="Georgia"/>
                <a:ea typeface="Times New Roman"/>
                <a:cs typeface="Times New Roman"/>
              </a:rPr>
              <a:t>) o disminuyéndolo a un solo juego (</a:t>
            </a:r>
            <a:r>
              <a:rPr lang="es-MX" dirty="0" err="1">
                <a:solidFill>
                  <a:schemeClr val="accent2">
                    <a:lumMod val="50000"/>
                  </a:schemeClr>
                </a:solidFill>
                <a:latin typeface="Georgia"/>
                <a:ea typeface="Times New Roman"/>
                <a:cs typeface="Times New Roman"/>
              </a:rPr>
              <a:t>haploidía</a:t>
            </a:r>
            <a:r>
              <a:rPr lang="es-MX" dirty="0" smtClean="0">
                <a:solidFill>
                  <a:schemeClr val="accent2">
                    <a:lumMod val="50000"/>
                  </a:schemeClr>
                </a:solidFill>
                <a:latin typeface="Georgia"/>
                <a:ea typeface="Times New Roman"/>
                <a:cs typeface="Times New Roman"/>
              </a:rPr>
              <a:t>). </a:t>
            </a:r>
          </a:p>
          <a:p>
            <a:pPr algn="just"/>
            <a:r>
              <a:rPr lang="es-ES_tradnl" dirty="0" err="1" smtClean="0">
                <a:solidFill>
                  <a:schemeClr val="accent2">
                    <a:lumMod val="50000"/>
                  </a:schemeClr>
                </a:solidFill>
                <a:latin typeface="Georgia"/>
                <a:ea typeface="Calibri"/>
                <a:cs typeface="Times New Roman"/>
              </a:rPr>
              <a:t>Aneuploidia</a:t>
            </a:r>
            <a:r>
              <a:rPr lang="es-ES_tradnl" dirty="0" smtClean="0">
                <a:solidFill>
                  <a:schemeClr val="accent2">
                    <a:lumMod val="50000"/>
                  </a:schemeClr>
                </a:solidFill>
                <a:latin typeface="Georgia"/>
                <a:ea typeface="Calibri"/>
                <a:cs typeface="Times New Roman"/>
              </a:rPr>
              <a:t> </a:t>
            </a:r>
            <a:r>
              <a:rPr lang="es-MX" dirty="0">
                <a:solidFill>
                  <a:schemeClr val="accent2">
                    <a:lumMod val="50000"/>
                  </a:schemeClr>
                </a:solidFill>
              </a:rPr>
              <a:t>cuando su constitución cromosómica no comprende un </a:t>
            </a:r>
            <a:r>
              <a:rPr lang="es-MX" dirty="0" smtClean="0">
                <a:solidFill>
                  <a:schemeClr val="accent2">
                    <a:lumMod val="50000"/>
                  </a:schemeClr>
                </a:solidFill>
              </a:rPr>
              <a:t>número exacto </a:t>
            </a:r>
            <a:r>
              <a:rPr lang="es-MX" dirty="0">
                <a:solidFill>
                  <a:schemeClr val="accent2">
                    <a:lumMod val="50000"/>
                  </a:schemeClr>
                </a:solidFill>
              </a:rPr>
              <a:t>de </a:t>
            </a:r>
            <a:r>
              <a:rPr lang="es-MX" dirty="0" err="1">
                <a:solidFill>
                  <a:schemeClr val="accent2">
                    <a:lumMod val="50000"/>
                  </a:schemeClr>
                </a:solidFill>
              </a:rPr>
              <a:t>genomios</a:t>
            </a:r>
            <a:r>
              <a:rPr lang="es-MX" dirty="0">
                <a:solidFill>
                  <a:schemeClr val="accent2">
                    <a:lumMod val="50000"/>
                  </a:schemeClr>
                </a:solidFill>
              </a:rPr>
              <a:t> completos. Un individuo </a:t>
            </a:r>
            <a:r>
              <a:rPr lang="es-MX" dirty="0" err="1">
                <a:solidFill>
                  <a:schemeClr val="accent2">
                    <a:lumMod val="50000"/>
                  </a:schemeClr>
                </a:solidFill>
              </a:rPr>
              <a:t>aneuploide</a:t>
            </a:r>
            <a:r>
              <a:rPr lang="es-MX" dirty="0">
                <a:solidFill>
                  <a:schemeClr val="accent2">
                    <a:lumMod val="50000"/>
                  </a:schemeClr>
                </a:solidFill>
              </a:rPr>
              <a:t> lo puede ser por defecto o por </a:t>
            </a:r>
            <a:r>
              <a:rPr lang="es-MX" dirty="0" smtClean="0">
                <a:solidFill>
                  <a:schemeClr val="accent2">
                    <a:lumMod val="50000"/>
                  </a:schemeClr>
                </a:solidFill>
              </a:rPr>
              <a:t>exceso, </a:t>
            </a:r>
            <a:r>
              <a:rPr lang="es-MX" dirty="0">
                <a:solidFill>
                  <a:schemeClr val="accent2">
                    <a:lumMod val="50000"/>
                  </a:schemeClr>
                </a:solidFill>
              </a:rPr>
              <a:t>esto supone un desequilibrio que generalmente </a:t>
            </a:r>
            <a:r>
              <a:rPr lang="es-MX" dirty="0" smtClean="0">
                <a:solidFill>
                  <a:schemeClr val="accent2">
                    <a:lumMod val="50000"/>
                  </a:schemeClr>
                </a:solidFill>
              </a:rPr>
              <a:t>los animales </a:t>
            </a:r>
            <a:r>
              <a:rPr lang="es-MX" dirty="0">
                <a:solidFill>
                  <a:schemeClr val="accent2">
                    <a:lumMod val="50000"/>
                  </a:schemeClr>
                </a:solidFill>
              </a:rPr>
              <a:t>soportan peor que las plantas.</a:t>
            </a:r>
            <a:endParaRPr lang="es-MX" dirty="0">
              <a:solidFill>
                <a:schemeClr val="accent2">
                  <a:lumMod val="50000"/>
                </a:schemeClr>
              </a:solidFill>
              <a:latin typeface="Calibri"/>
              <a:ea typeface="Calibri"/>
              <a:cs typeface="Times New Roman"/>
            </a:endParaRPr>
          </a:p>
          <a:p>
            <a:endParaRPr lang="es-MX" dirty="0"/>
          </a:p>
        </p:txBody>
      </p:sp>
      <p:sp>
        <p:nvSpPr>
          <p:cNvPr id="2" name="1 Título"/>
          <p:cNvSpPr>
            <a:spLocks noGrp="1"/>
          </p:cNvSpPr>
          <p:nvPr>
            <p:ph type="title"/>
          </p:nvPr>
        </p:nvSpPr>
        <p:spPr/>
        <p:txBody>
          <a:bodyPr/>
          <a:lstStyle/>
          <a:p>
            <a:r>
              <a:rPr lang="es-ES_tradnl" sz="3600" b="1" dirty="0">
                <a:ea typeface="Calibri"/>
                <a:cs typeface="Times New Roman"/>
              </a:rPr>
              <a:t>TIPOS DE </a:t>
            </a:r>
            <a:r>
              <a:rPr lang="es-ES_tradnl" sz="3600" b="1" dirty="0" smtClean="0">
                <a:ea typeface="Calibri"/>
                <a:cs typeface="Times New Roman"/>
              </a:rPr>
              <a:t>POLIPLOIDES</a:t>
            </a:r>
            <a:endParaRPr lang="es-MX" sz="3600" b="1" dirty="0"/>
          </a:p>
        </p:txBody>
      </p:sp>
    </p:spTree>
    <p:extLst>
      <p:ext uri="{BB962C8B-B14F-4D97-AF65-F5344CB8AC3E}">
        <p14:creationId xmlns:p14="http://schemas.microsoft.com/office/powerpoint/2010/main" val="23345723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artoné">
  <a:themeElements>
    <a:clrScheme name="Cartoné">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Cartoné">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artoné">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1352</TotalTime>
  <Words>2482</Words>
  <Application>Microsoft Office PowerPoint</Application>
  <PresentationFormat>Presentación en pantalla (4:3)</PresentationFormat>
  <Paragraphs>174</Paragraphs>
  <Slides>37</Slides>
  <Notes>1</Notes>
  <HiddenSlides>0</HiddenSlides>
  <MMClips>0</MMClips>
  <ScaleCrop>false</ScaleCrop>
  <HeadingPairs>
    <vt:vector size="4" baseType="variant">
      <vt:variant>
        <vt:lpstr>Tema</vt:lpstr>
      </vt:variant>
      <vt:variant>
        <vt:i4>1</vt:i4>
      </vt:variant>
      <vt:variant>
        <vt:lpstr>Títulos de diapositiva</vt:lpstr>
      </vt:variant>
      <vt:variant>
        <vt:i4>37</vt:i4>
      </vt:variant>
    </vt:vector>
  </HeadingPairs>
  <TitlesOfParts>
    <vt:vector size="38" baseType="lpstr">
      <vt:lpstr>Cartoné</vt:lpstr>
      <vt:lpstr>Presentación de PowerPoint</vt:lpstr>
      <vt:lpstr>PRESENTACIÓN</vt:lpstr>
      <vt:lpstr>INSTRUCCIONES PARA EL DOCENTE</vt:lpstr>
      <vt:lpstr>Notas aclaratorias:</vt:lpstr>
      <vt:lpstr>PROPÓSITO DE LA UNIDAD DE COMPETENCIA</vt:lpstr>
      <vt:lpstr>CONTENIDO</vt:lpstr>
      <vt:lpstr>INTRODUCCION</vt:lpstr>
      <vt:lpstr>Presentación de PowerPoint</vt:lpstr>
      <vt:lpstr>TIPOS DE POLIPLOIDES</vt:lpstr>
      <vt:lpstr>Presentación de PowerPoint</vt:lpstr>
      <vt:lpstr>Presentación de PowerPoint</vt:lpstr>
      <vt:lpstr>Presentación de PowerPoint</vt:lpstr>
      <vt:lpstr>LA POLIPLOIDIA EN LA NATURALEZA Y POLIPLOIDIA INDUCIDA</vt:lpstr>
      <vt:lpstr>Presentación de PowerPoint</vt:lpstr>
      <vt:lpstr>SEGREGACIÓN EN POLIPLOIDES</vt:lpstr>
      <vt:lpstr>AUTOPOLIPLOIDES</vt:lpstr>
      <vt:lpstr>AUTOPOLIPLOIDIA INDUCIDA:</vt:lpstr>
      <vt:lpstr>USO DE COLCHICINA</vt:lpstr>
      <vt:lpstr>Presentación de PowerPoint</vt:lpstr>
      <vt:lpstr>LOS AUTOPOLIPLOIDES EN LA MEJORA</vt:lpstr>
      <vt:lpstr>No es posible conocer de antemano la utilidad práctica inmediata de un poliploide pero existen reglas básicas: </vt:lpstr>
      <vt:lpstr>Presentación de PowerPoint</vt:lpstr>
      <vt:lpstr>CONTINUA …. </vt:lpstr>
      <vt:lpstr>Presentación de PowerPoint</vt:lpstr>
      <vt:lpstr>Presentación de PowerPoint</vt:lpstr>
      <vt:lpstr>Presentación de PowerPoint</vt:lpstr>
      <vt:lpstr>HIBRIDOS INTERESPECIFICOS: UTILIZACIÓN </vt:lpstr>
      <vt:lpstr>Presentación de PowerPoint</vt:lpstr>
      <vt:lpstr>OTROS USOS DE LOS ALOPLOIDES</vt:lpstr>
      <vt:lpstr>Presentación de PowerPoint</vt:lpstr>
      <vt:lpstr>Presentación de PowerPoint</vt:lpstr>
      <vt:lpstr>HAPLOIDES</vt:lpstr>
      <vt:lpstr>UTILIZACIÓN DE LOS HAPLOIDES EN LA MEJORA </vt:lpstr>
      <vt:lpstr>Continua….</vt:lpstr>
      <vt:lpstr>REFLEXIONES FINALES</vt:lpstr>
      <vt:lpstr>Presentación de PowerPoint</vt:lpstr>
      <vt:lpstr>BIBLIOGRAFIA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Antonio Laguna Cerda</dc:creator>
  <cp:lastModifiedBy>Antonio Laguna Cerda</cp:lastModifiedBy>
  <cp:revision>36</cp:revision>
  <dcterms:created xsi:type="dcterms:W3CDTF">2019-09-21T00:28:07Z</dcterms:created>
  <dcterms:modified xsi:type="dcterms:W3CDTF">2019-10-01T03:44:42Z</dcterms:modified>
</cp:coreProperties>
</file>