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76"/>
  </p:handoutMasterIdLst>
  <p:sldIdLst>
    <p:sldId id="256" r:id="rId2"/>
    <p:sldId id="327" r:id="rId3"/>
    <p:sldId id="328" r:id="rId4"/>
    <p:sldId id="329" r:id="rId5"/>
    <p:sldId id="316" r:id="rId6"/>
    <p:sldId id="257" r:id="rId7"/>
    <p:sldId id="258" r:id="rId8"/>
    <p:sldId id="259" r:id="rId9"/>
    <p:sldId id="260" r:id="rId10"/>
    <p:sldId id="261" r:id="rId11"/>
    <p:sldId id="262" r:id="rId12"/>
    <p:sldId id="263" r:id="rId13"/>
    <p:sldId id="264" r:id="rId14"/>
    <p:sldId id="265" r:id="rId15"/>
    <p:sldId id="267" r:id="rId16"/>
    <p:sldId id="268" r:id="rId17"/>
    <p:sldId id="269" r:id="rId18"/>
    <p:sldId id="319" r:id="rId19"/>
    <p:sldId id="318" r:id="rId20"/>
    <p:sldId id="320" r:id="rId21"/>
    <p:sldId id="317" r:id="rId22"/>
    <p:sldId id="266" r:id="rId23"/>
    <p:sldId id="270" r:id="rId24"/>
    <p:sldId id="271" r:id="rId25"/>
    <p:sldId id="272" r:id="rId26"/>
    <p:sldId id="273" r:id="rId27"/>
    <p:sldId id="274" r:id="rId28"/>
    <p:sldId id="275" r:id="rId29"/>
    <p:sldId id="276" r:id="rId30"/>
    <p:sldId id="277" r:id="rId31"/>
    <p:sldId id="278" r:id="rId32"/>
    <p:sldId id="279" r:id="rId33"/>
    <p:sldId id="321" r:id="rId34"/>
    <p:sldId id="280" r:id="rId35"/>
    <p:sldId id="281" r:id="rId36"/>
    <p:sldId id="282" r:id="rId37"/>
    <p:sldId id="324" r:id="rId38"/>
    <p:sldId id="283" r:id="rId39"/>
    <p:sldId id="285" r:id="rId40"/>
    <p:sldId id="286" r:id="rId41"/>
    <p:sldId id="284" r:id="rId42"/>
    <p:sldId id="287" r:id="rId43"/>
    <p:sldId id="289" r:id="rId44"/>
    <p:sldId id="290" r:id="rId45"/>
    <p:sldId id="291" r:id="rId46"/>
    <p:sldId id="292" r:id="rId47"/>
    <p:sldId id="293" r:id="rId48"/>
    <p:sldId id="325" r:id="rId49"/>
    <p:sldId id="288" r:id="rId50"/>
    <p:sldId id="294" r:id="rId51"/>
    <p:sldId id="295" r:id="rId52"/>
    <p:sldId id="296" r:id="rId53"/>
    <p:sldId id="297" r:id="rId54"/>
    <p:sldId id="299" r:id="rId55"/>
    <p:sldId id="298" r:id="rId56"/>
    <p:sldId id="300" r:id="rId57"/>
    <p:sldId id="301" r:id="rId58"/>
    <p:sldId id="302" r:id="rId59"/>
    <p:sldId id="303" r:id="rId60"/>
    <p:sldId id="304" r:id="rId61"/>
    <p:sldId id="305" r:id="rId62"/>
    <p:sldId id="306" r:id="rId63"/>
    <p:sldId id="307" r:id="rId64"/>
    <p:sldId id="326" r:id="rId65"/>
    <p:sldId id="308" r:id="rId66"/>
    <p:sldId id="309" r:id="rId67"/>
    <p:sldId id="310" r:id="rId68"/>
    <p:sldId id="311" r:id="rId69"/>
    <p:sldId id="322" r:id="rId70"/>
    <p:sldId id="313" r:id="rId71"/>
    <p:sldId id="314" r:id="rId72"/>
    <p:sldId id="323" r:id="rId73"/>
    <p:sldId id="315" r:id="rId74"/>
    <p:sldId id="312" r:id="rId7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vier García Gutiérrez" initials="JGG" lastIdx="1" clrIdx="0">
    <p:extLst>
      <p:ext uri="{19B8F6BF-5375-455C-9EA6-DF929625EA0E}">
        <p15:presenceInfo xmlns:p15="http://schemas.microsoft.com/office/powerpoint/2012/main" userId="4e241040c21c343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6F091-2A52-4571-A59B-A1BA77FD7038}" type="datetimeFigureOut">
              <a:rPr lang="es-MX" smtClean="0"/>
              <a:t>30/09/2019</a:t>
            </a:fld>
            <a:endParaRPr lang="es-MX"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558D1C-EA8C-425F-93AD-FC71E9B19398}" type="slidenum">
              <a:rPr lang="es-MX" smtClean="0"/>
              <a:t>‹Nº›</a:t>
            </a:fld>
            <a:endParaRPr lang="es-MX" dirty="0"/>
          </a:p>
        </p:txBody>
      </p:sp>
    </p:spTree>
    <p:extLst>
      <p:ext uri="{BB962C8B-B14F-4D97-AF65-F5344CB8AC3E}">
        <p14:creationId xmlns:p14="http://schemas.microsoft.com/office/powerpoint/2010/main" val="2135401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8" name="Straight Connector 7"/>
          <p:cNvCxnSpPr/>
          <p:nvPr/>
        </p:nvCxnSpPr>
        <p:spPr>
          <a:xfrm>
            <a:off x="685800" y="2779340"/>
            <a:ext cx="784860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E83B778-67B2-4FB5-A557-63A267CFB1AF}" type="datetimeFigureOut">
              <a:rPr lang="es-MX" smtClean="0"/>
              <a:t>30/09/2019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E0A500B-AC3C-48E7-A464-8F57AD55C9FD}"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E83B778-67B2-4FB5-A557-63A267CFB1AF}" type="datetimeFigureOut">
              <a:rPr lang="es-MX" smtClean="0"/>
              <a:t>30/09/2019</a:t>
            </a:fld>
            <a:endParaRPr lang="es-MX"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s-MX"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E0A500B-AC3C-48E7-A464-8F57AD55C9FD}"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3.wmf"/><Relationship Id="rId17" Type="http://schemas.openxmlformats.org/officeDocument/2006/relationships/oleObject" Target="../embeddings/oleObject8.bin"/><Relationship Id="rId2" Type="http://schemas.openxmlformats.org/officeDocument/2006/relationships/slideLayout" Target="../slideLayouts/slideLayout7.xml"/><Relationship Id="rId16" Type="http://schemas.openxmlformats.org/officeDocument/2006/relationships/image" Target="../media/image15.wmf"/><Relationship Id="rId1" Type="http://schemas.openxmlformats.org/officeDocument/2006/relationships/vmlDrawing" Target="../drawings/vmlDrawing1.vml"/><Relationship Id="rId6" Type="http://schemas.openxmlformats.org/officeDocument/2006/relationships/image" Target="../media/image10.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4.bin"/><Relationship Id="rId14" Type="http://schemas.openxmlformats.org/officeDocument/2006/relationships/image" Target="../media/image14.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9.wmf"/><Relationship Id="rId5" Type="http://schemas.openxmlformats.org/officeDocument/2006/relationships/oleObject" Target="../embeddings/oleObject10.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12.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3.wmf"/><Relationship Id="rId5" Type="http://schemas.openxmlformats.org/officeDocument/2006/relationships/oleObject" Target="../embeddings/oleObject14.bin"/><Relationship Id="rId4" Type="http://schemas.openxmlformats.org/officeDocument/2006/relationships/image" Target="../media/image22.wmf"/></Relationships>
</file>

<file path=ppt/slides/_rels/slide36.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6.wmf"/><Relationship Id="rId5" Type="http://schemas.openxmlformats.org/officeDocument/2006/relationships/oleObject" Target="../embeddings/oleObject17.bin"/><Relationship Id="rId4" Type="http://schemas.openxmlformats.org/officeDocument/2006/relationships/image" Target="../media/image25.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0.wmf"/><Relationship Id="rId5" Type="http://schemas.openxmlformats.org/officeDocument/2006/relationships/oleObject" Target="../embeddings/oleObject20.bin"/><Relationship Id="rId4" Type="http://schemas.openxmlformats.org/officeDocument/2006/relationships/image" Target="../media/image29.wmf"/></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43.wmf"/><Relationship Id="rId5" Type="http://schemas.openxmlformats.org/officeDocument/2006/relationships/oleObject" Target="../embeddings/oleObject23.bin"/><Relationship Id="rId4" Type="http://schemas.openxmlformats.org/officeDocument/2006/relationships/image" Target="../media/image42.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611560" y="764704"/>
            <a:ext cx="8100392" cy="5463034"/>
          </a:xfrm>
          <a:prstGeom prst="rect">
            <a:avLst/>
          </a:prstGeom>
          <a:noFill/>
          <a:ln w="9525">
            <a:noFill/>
            <a:miter lim="800000"/>
            <a:headEnd/>
            <a:tailEnd/>
          </a:ln>
        </p:spPr>
        <p:txBody>
          <a:bodyPr wrap="square">
            <a:spAutoFit/>
          </a:bodyPr>
          <a:lstStyle/>
          <a:p>
            <a:pPr algn="ctr">
              <a:spcAft>
                <a:spcPts val="600"/>
              </a:spcAft>
            </a:pPr>
            <a:r>
              <a:rPr lang="es-MX" sz="1600" b="1" dirty="0">
                <a:latin typeface="Tahoma" pitchFamily="34" charset="0"/>
                <a:ea typeface="Tahoma" pitchFamily="34" charset="0"/>
                <a:cs typeface="Tahoma" pitchFamily="34" charset="0"/>
              </a:rPr>
              <a:t>UNIVERSIDAD AUTÓNOMA DEL ESTADO DE MÉXICO </a:t>
            </a:r>
          </a:p>
          <a:p>
            <a:pPr algn="ctr">
              <a:spcAft>
                <a:spcPts val="600"/>
              </a:spcAft>
            </a:pPr>
            <a:r>
              <a:rPr lang="es-MX" sz="1600" b="1" dirty="0">
                <a:latin typeface="Tahoma" pitchFamily="34" charset="0"/>
                <a:ea typeface="Tahoma" pitchFamily="34" charset="0"/>
                <a:cs typeface="Tahoma" pitchFamily="34" charset="0"/>
              </a:rPr>
              <a:t>FACULTAD DE INGENIERÍA</a:t>
            </a:r>
          </a:p>
          <a:p>
            <a:pPr algn="ctr">
              <a:spcAft>
                <a:spcPts val="600"/>
              </a:spcAft>
            </a:pPr>
            <a:endParaRPr lang="es-MX" sz="1200" b="1" dirty="0" smtClean="0">
              <a:latin typeface="Tahoma" pitchFamily="34" charset="0"/>
              <a:ea typeface="Tahoma" pitchFamily="34" charset="0"/>
              <a:cs typeface="Tahoma" pitchFamily="34" charset="0"/>
            </a:endParaRPr>
          </a:p>
          <a:p>
            <a:pPr algn="ctr">
              <a:spcAft>
                <a:spcPts val="600"/>
              </a:spcAft>
            </a:pPr>
            <a:endParaRPr lang="es-MX" b="1" u="sng" dirty="0" smtClean="0">
              <a:solidFill>
                <a:srgbClr val="00B050"/>
              </a:solidFill>
              <a:latin typeface="Tahoma" pitchFamily="34" charset="0"/>
              <a:ea typeface="Tahoma" pitchFamily="34" charset="0"/>
              <a:cs typeface="Tahoma" pitchFamily="34" charset="0"/>
            </a:endParaRPr>
          </a:p>
          <a:p>
            <a:pPr algn="ctr">
              <a:spcAft>
                <a:spcPts val="300"/>
              </a:spcAft>
            </a:pPr>
            <a:r>
              <a:rPr lang="es-MX" sz="2000" b="1" dirty="0">
                <a:solidFill>
                  <a:srgbClr val="00B050"/>
                </a:solidFill>
                <a:latin typeface="Tahoma" pitchFamily="34" charset="0"/>
                <a:ea typeface="Tahoma" pitchFamily="34" charset="0"/>
                <a:cs typeface="Tahoma" pitchFamily="34" charset="0"/>
              </a:rPr>
              <a:t>Unidad de Aprendizaje: Temas Selectos</a:t>
            </a:r>
          </a:p>
          <a:p>
            <a:pPr algn="ctr">
              <a:spcAft>
                <a:spcPts val="300"/>
              </a:spcAft>
            </a:pPr>
            <a:r>
              <a:rPr lang="es-MX" sz="2000" b="1" dirty="0">
                <a:solidFill>
                  <a:srgbClr val="00B050"/>
                </a:solidFill>
                <a:latin typeface="Tahoma" pitchFamily="34" charset="0"/>
                <a:ea typeface="Tahoma" pitchFamily="34" charset="0"/>
                <a:cs typeface="Tahoma" pitchFamily="34" charset="0"/>
              </a:rPr>
              <a:t>Clave: MSU 119 </a:t>
            </a:r>
            <a:endParaRPr lang="es-MX" sz="2000" b="1" dirty="0" smtClean="0">
              <a:solidFill>
                <a:srgbClr val="00B050"/>
              </a:solidFill>
              <a:latin typeface="Tahoma" pitchFamily="34" charset="0"/>
              <a:ea typeface="Tahoma" pitchFamily="34" charset="0"/>
              <a:cs typeface="Tahoma" pitchFamily="34" charset="0"/>
            </a:endParaRPr>
          </a:p>
          <a:p>
            <a:pPr algn="ctr">
              <a:spcAft>
                <a:spcPts val="300"/>
              </a:spcAft>
            </a:pPr>
            <a:endParaRPr lang="es-MX" b="1" u="sng" dirty="0" smtClean="0">
              <a:solidFill>
                <a:srgbClr val="00B050"/>
              </a:solidFill>
              <a:latin typeface="Tahoma" pitchFamily="34" charset="0"/>
              <a:ea typeface="Tahoma" pitchFamily="34" charset="0"/>
              <a:cs typeface="Tahoma" pitchFamily="34" charset="0"/>
            </a:endParaRPr>
          </a:p>
          <a:p>
            <a:pPr algn="ctr">
              <a:spcAft>
                <a:spcPts val="300"/>
              </a:spcAft>
            </a:pPr>
            <a:r>
              <a:rPr lang="es-MX" b="1" u="sng" dirty="0" smtClean="0">
                <a:solidFill>
                  <a:srgbClr val="00B050"/>
                </a:solidFill>
                <a:latin typeface="Tahoma" pitchFamily="34" charset="0"/>
                <a:ea typeface="Tahoma" pitchFamily="34" charset="0"/>
                <a:cs typeface="Tahoma" pitchFamily="34" charset="0"/>
              </a:rPr>
              <a:t>Tema: Optimización en la Planeación de la Producción</a:t>
            </a:r>
            <a:endParaRPr lang="es-MX" b="1" u="sng" dirty="0">
              <a:solidFill>
                <a:srgbClr val="00B050"/>
              </a:solidFill>
              <a:latin typeface="Tahoma" pitchFamily="34" charset="0"/>
              <a:ea typeface="Tahoma" pitchFamily="34" charset="0"/>
              <a:cs typeface="Tahoma" pitchFamily="34" charset="0"/>
            </a:endParaRPr>
          </a:p>
          <a:p>
            <a:pPr algn="ctr">
              <a:spcAft>
                <a:spcPts val="300"/>
              </a:spcAft>
            </a:pPr>
            <a:endParaRPr lang="es-MX" sz="1600" b="1" dirty="0">
              <a:solidFill>
                <a:srgbClr val="00B050"/>
              </a:solidFill>
              <a:latin typeface="Tahoma" pitchFamily="34" charset="0"/>
              <a:ea typeface="Tahoma" pitchFamily="34" charset="0"/>
              <a:cs typeface="Tahoma" pitchFamily="34" charset="0"/>
            </a:endParaRPr>
          </a:p>
          <a:p>
            <a:pPr marL="722313">
              <a:spcAft>
                <a:spcPts val="300"/>
              </a:spcAft>
            </a:pPr>
            <a:endParaRPr lang="es-MX" sz="1400" b="1" dirty="0" smtClean="0">
              <a:latin typeface="Tahoma" pitchFamily="34" charset="0"/>
              <a:ea typeface="Tahoma" pitchFamily="34" charset="0"/>
              <a:cs typeface="Tahoma" pitchFamily="34" charset="0"/>
            </a:endParaRPr>
          </a:p>
          <a:p>
            <a:pPr marL="722313">
              <a:spcAft>
                <a:spcPts val="300"/>
              </a:spcAft>
            </a:pPr>
            <a:r>
              <a:rPr lang="es-MX" sz="1400" b="1" dirty="0" smtClean="0">
                <a:latin typeface="Tahoma" pitchFamily="34" charset="0"/>
                <a:ea typeface="Tahoma" pitchFamily="34" charset="0"/>
                <a:cs typeface="Tahoma" pitchFamily="34" charset="0"/>
              </a:rPr>
              <a:t>MAESTRÍA</a:t>
            </a:r>
            <a:r>
              <a:rPr lang="es-MX" sz="1400" b="1" dirty="0">
                <a:latin typeface="Tahoma" pitchFamily="34" charset="0"/>
                <a:ea typeface="Tahoma" pitchFamily="34" charset="0"/>
                <a:cs typeface="Tahoma" pitchFamily="34" charset="0"/>
              </a:rPr>
              <a:t>:  MAESTRÍA EN INGENIERÍA DE LA CADENA DE </a:t>
            </a:r>
            <a:r>
              <a:rPr lang="es-MX" sz="1400" b="1" dirty="0" smtClean="0">
                <a:latin typeface="Tahoma" pitchFamily="34" charset="0"/>
                <a:ea typeface="Tahoma" pitchFamily="34" charset="0"/>
                <a:cs typeface="Tahoma" pitchFamily="34" charset="0"/>
              </a:rPr>
              <a:t>SUMINISTRO</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ORGANISMO EN QUE SE IMPARTE:  FACULTAD DE INGENIERÍA</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TIPO DE MATERIAL:  </a:t>
            </a:r>
            <a:r>
              <a:rPr lang="es-MX" sz="1400" b="1" dirty="0" smtClean="0">
                <a:latin typeface="Tahoma" pitchFamily="34" charset="0"/>
                <a:ea typeface="Tahoma" pitchFamily="34" charset="0"/>
                <a:cs typeface="Tahoma" pitchFamily="34" charset="0"/>
              </a:rPr>
              <a:t>		SÓLO </a:t>
            </a:r>
            <a:r>
              <a:rPr lang="es-MX" sz="1400" b="1" dirty="0">
                <a:latin typeface="Tahoma" pitchFamily="34" charset="0"/>
                <a:ea typeface="Tahoma" pitchFamily="34" charset="0"/>
                <a:cs typeface="Tahoma" pitchFamily="34" charset="0"/>
              </a:rPr>
              <a:t>VISIÓN PROYECTABLE</a:t>
            </a: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FECHA DE ELABORACIÓN:  </a:t>
            </a:r>
            <a:r>
              <a:rPr lang="es-MX" sz="1400" b="1" dirty="0" smtClean="0">
                <a:latin typeface="Tahoma" pitchFamily="34" charset="0"/>
                <a:ea typeface="Tahoma" pitchFamily="34" charset="0"/>
                <a:cs typeface="Tahoma" pitchFamily="34" charset="0"/>
              </a:rPr>
              <a:t>	2019-B</a:t>
            </a:r>
            <a:endParaRPr lang="es-MX" sz="1400" b="1" dirty="0">
              <a:latin typeface="Tahoma" pitchFamily="34" charset="0"/>
              <a:ea typeface="Tahoma" pitchFamily="34" charset="0"/>
              <a:cs typeface="Tahoma" pitchFamily="34" charset="0"/>
            </a:endParaRPr>
          </a:p>
          <a:p>
            <a:pPr marL="722313">
              <a:spcAft>
                <a:spcPts val="300"/>
              </a:spcAft>
            </a:pPr>
            <a:endParaRPr lang="es-MX" sz="1400" b="1" dirty="0">
              <a:latin typeface="Tahoma" pitchFamily="34" charset="0"/>
              <a:ea typeface="Tahoma" pitchFamily="34" charset="0"/>
              <a:cs typeface="Tahoma" pitchFamily="34" charset="0"/>
            </a:endParaRPr>
          </a:p>
          <a:p>
            <a:pPr marL="722313">
              <a:spcAft>
                <a:spcPts val="300"/>
              </a:spcAft>
            </a:pPr>
            <a:r>
              <a:rPr lang="es-MX" sz="1400" b="1" dirty="0">
                <a:latin typeface="Tahoma" pitchFamily="34" charset="0"/>
                <a:ea typeface="Tahoma" pitchFamily="34" charset="0"/>
                <a:cs typeface="Tahoma" pitchFamily="34" charset="0"/>
              </a:rPr>
              <a:t>ELABORADO POR:  </a:t>
            </a:r>
            <a:r>
              <a:rPr lang="es-MX" sz="1400" b="1" dirty="0" smtClean="0">
                <a:latin typeface="Tahoma" pitchFamily="34" charset="0"/>
                <a:ea typeface="Tahoma" pitchFamily="34" charset="0"/>
                <a:cs typeface="Tahoma" pitchFamily="34" charset="0"/>
              </a:rPr>
              <a:t>		DR. JAVIER GARCÍA GUTIÉRREZ</a:t>
            </a:r>
            <a:endParaRPr lang="es-MX" sz="1400" b="1" dirty="0">
              <a:latin typeface="Tahoma" pitchFamily="34" charset="0"/>
              <a:ea typeface="Tahoma" pitchFamily="34" charset="0"/>
              <a:cs typeface="Tahoma" pitchFamily="34" charset="0"/>
            </a:endParaRPr>
          </a:p>
        </p:txBody>
      </p:sp>
      <p:pic>
        <p:nvPicPr>
          <p:cNvPr id="1026" name="Picture 2" descr="http://sc.uaemex.mx/mdci/images/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638" y="476792"/>
            <a:ext cx="1275023"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i.uaemex.mx/mics/images/fi/fi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7364" y="332656"/>
            <a:ext cx="1057124" cy="1282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407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0CB75B8-45B9-4636-B363-7FD4C4B7768E}"/>
              </a:ext>
            </a:extLst>
          </p:cNvPr>
          <p:cNvSpPr/>
          <p:nvPr/>
        </p:nvSpPr>
        <p:spPr>
          <a:xfrm>
            <a:off x="683568" y="4398145"/>
            <a:ext cx="7848872" cy="1191095"/>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Se observa que el costo total de la solución de inventario mínimo es de 740,000 euros, que es significativamente más barato que el costo total de 859,000 euros de la solución de costo de producción mínimo.</a:t>
            </a:r>
          </a:p>
        </p:txBody>
      </p:sp>
      <p:graphicFrame>
        <p:nvGraphicFramePr>
          <p:cNvPr id="4" name="Tabla 3"/>
          <p:cNvGraphicFramePr>
            <a:graphicFrameLocks noGrp="1"/>
          </p:cNvGraphicFramePr>
          <p:nvPr>
            <p:extLst>
              <p:ext uri="{D42A27DB-BD31-4B8C-83A1-F6EECF244321}">
                <p14:modId xmlns:p14="http://schemas.microsoft.com/office/powerpoint/2010/main" val="1510424577"/>
              </p:ext>
            </p:extLst>
          </p:nvPr>
        </p:nvGraphicFramePr>
        <p:xfrm>
          <a:off x="251520" y="1319520"/>
          <a:ext cx="8676967" cy="2829560"/>
        </p:xfrm>
        <a:graphic>
          <a:graphicData uri="http://schemas.openxmlformats.org/drawingml/2006/table">
            <a:tbl>
              <a:tblPr firstRow="1" bandRow="1">
                <a:tableStyleId>{5C22544A-7EE6-4342-B048-85BDC9FD1C3A}</a:tableStyleId>
              </a:tblPr>
              <a:tblGrid>
                <a:gridCol w="1401663">
                  <a:extLst>
                    <a:ext uri="{9D8B030D-6E8A-4147-A177-3AD203B41FA5}">
                      <a16:colId xmlns:a16="http://schemas.microsoft.com/office/drawing/2014/main" val="1554518253"/>
                    </a:ext>
                  </a:extLst>
                </a:gridCol>
                <a:gridCol w="800951">
                  <a:extLst>
                    <a:ext uri="{9D8B030D-6E8A-4147-A177-3AD203B41FA5}">
                      <a16:colId xmlns:a16="http://schemas.microsoft.com/office/drawing/2014/main" val="1366121631"/>
                    </a:ext>
                  </a:extLst>
                </a:gridCol>
                <a:gridCol w="800951">
                  <a:extLst>
                    <a:ext uri="{9D8B030D-6E8A-4147-A177-3AD203B41FA5}">
                      <a16:colId xmlns:a16="http://schemas.microsoft.com/office/drawing/2014/main" val="2673750105"/>
                    </a:ext>
                  </a:extLst>
                </a:gridCol>
                <a:gridCol w="800951">
                  <a:extLst>
                    <a:ext uri="{9D8B030D-6E8A-4147-A177-3AD203B41FA5}">
                      <a16:colId xmlns:a16="http://schemas.microsoft.com/office/drawing/2014/main" val="2604314536"/>
                    </a:ext>
                  </a:extLst>
                </a:gridCol>
                <a:gridCol w="800951">
                  <a:extLst>
                    <a:ext uri="{9D8B030D-6E8A-4147-A177-3AD203B41FA5}">
                      <a16:colId xmlns:a16="http://schemas.microsoft.com/office/drawing/2014/main" val="3548690093"/>
                    </a:ext>
                  </a:extLst>
                </a:gridCol>
                <a:gridCol w="800951">
                  <a:extLst>
                    <a:ext uri="{9D8B030D-6E8A-4147-A177-3AD203B41FA5}">
                      <a16:colId xmlns:a16="http://schemas.microsoft.com/office/drawing/2014/main" val="3090275259"/>
                    </a:ext>
                  </a:extLst>
                </a:gridCol>
                <a:gridCol w="800951">
                  <a:extLst>
                    <a:ext uri="{9D8B030D-6E8A-4147-A177-3AD203B41FA5}">
                      <a16:colId xmlns:a16="http://schemas.microsoft.com/office/drawing/2014/main" val="2122303094"/>
                    </a:ext>
                  </a:extLst>
                </a:gridCol>
                <a:gridCol w="800951">
                  <a:extLst>
                    <a:ext uri="{9D8B030D-6E8A-4147-A177-3AD203B41FA5}">
                      <a16:colId xmlns:a16="http://schemas.microsoft.com/office/drawing/2014/main" val="4080512191"/>
                    </a:ext>
                  </a:extLst>
                </a:gridCol>
                <a:gridCol w="800951">
                  <a:extLst>
                    <a:ext uri="{9D8B030D-6E8A-4147-A177-3AD203B41FA5}">
                      <a16:colId xmlns:a16="http://schemas.microsoft.com/office/drawing/2014/main" val="861051984"/>
                    </a:ext>
                  </a:extLst>
                </a:gridCol>
                <a:gridCol w="867696">
                  <a:extLst>
                    <a:ext uri="{9D8B030D-6E8A-4147-A177-3AD203B41FA5}">
                      <a16:colId xmlns:a16="http://schemas.microsoft.com/office/drawing/2014/main" val="2976431388"/>
                    </a:ext>
                  </a:extLst>
                </a:gridCol>
              </a:tblGrid>
              <a:tr h="370840">
                <a:tc>
                  <a:txBody>
                    <a:bodyPr/>
                    <a:lstStyle/>
                    <a:p>
                      <a:pPr algn="ctr"/>
                      <a:endParaRPr lang="es-MX" sz="1300" b="1" dirty="0"/>
                    </a:p>
                  </a:txBody>
                  <a:tcPr/>
                </a:tc>
                <a:tc>
                  <a:txBody>
                    <a:bodyPr/>
                    <a:lstStyle/>
                    <a:p>
                      <a:pPr algn="ctr"/>
                      <a:r>
                        <a:rPr lang="es-MX" sz="1300" b="1" dirty="0" smtClean="0"/>
                        <a:t>Ene</a:t>
                      </a:r>
                      <a:endParaRPr lang="es-MX" sz="1300" b="1" dirty="0"/>
                    </a:p>
                  </a:txBody>
                  <a:tcPr/>
                </a:tc>
                <a:tc>
                  <a:txBody>
                    <a:bodyPr/>
                    <a:lstStyle/>
                    <a:p>
                      <a:pPr algn="ctr"/>
                      <a:r>
                        <a:rPr lang="es-MX" sz="1300" b="1" dirty="0" smtClean="0"/>
                        <a:t>Feb</a:t>
                      </a:r>
                      <a:endParaRPr lang="es-MX" sz="1300" b="1" dirty="0"/>
                    </a:p>
                  </a:txBody>
                  <a:tcPr/>
                </a:tc>
                <a:tc>
                  <a:txBody>
                    <a:bodyPr/>
                    <a:lstStyle/>
                    <a:p>
                      <a:pPr algn="ctr"/>
                      <a:r>
                        <a:rPr lang="es-MX" sz="1300" b="1" dirty="0" smtClean="0"/>
                        <a:t>Mar</a:t>
                      </a:r>
                      <a:endParaRPr lang="es-MX" sz="1300" b="1" dirty="0"/>
                    </a:p>
                  </a:txBody>
                  <a:tcPr/>
                </a:tc>
                <a:tc>
                  <a:txBody>
                    <a:bodyPr/>
                    <a:lstStyle/>
                    <a:p>
                      <a:pPr algn="ctr"/>
                      <a:r>
                        <a:rPr lang="es-MX" sz="1300" b="1" dirty="0" smtClean="0"/>
                        <a:t>Abr</a:t>
                      </a:r>
                      <a:endParaRPr lang="es-MX" sz="1300" b="1" dirty="0"/>
                    </a:p>
                  </a:txBody>
                  <a:tcPr/>
                </a:tc>
                <a:tc>
                  <a:txBody>
                    <a:bodyPr/>
                    <a:lstStyle/>
                    <a:p>
                      <a:pPr algn="ctr"/>
                      <a:r>
                        <a:rPr lang="es-MX" sz="1300" b="1" dirty="0" smtClean="0"/>
                        <a:t>May</a:t>
                      </a:r>
                      <a:endParaRPr lang="es-MX" sz="1300" b="1" dirty="0"/>
                    </a:p>
                  </a:txBody>
                  <a:tcPr/>
                </a:tc>
                <a:tc>
                  <a:txBody>
                    <a:bodyPr/>
                    <a:lstStyle/>
                    <a:p>
                      <a:pPr algn="ctr"/>
                      <a:r>
                        <a:rPr lang="es-MX" sz="1300" b="1" dirty="0" smtClean="0"/>
                        <a:t>Jun</a:t>
                      </a:r>
                      <a:endParaRPr lang="es-MX" sz="1300" b="1" dirty="0"/>
                    </a:p>
                  </a:txBody>
                  <a:tcPr/>
                </a:tc>
                <a:tc>
                  <a:txBody>
                    <a:bodyPr/>
                    <a:lstStyle/>
                    <a:p>
                      <a:pPr algn="ctr"/>
                      <a:r>
                        <a:rPr lang="es-MX" sz="1300" b="1" dirty="0" smtClean="0"/>
                        <a:t>Jul</a:t>
                      </a:r>
                      <a:endParaRPr lang="es-MX" sz="1300" b="1" dirty="0"/>
                    </a:p>
                  </a:txBody>
                  <a:tcPr/>
                </a:tc>
                <a:tc>
                  <a:txBody>
                    <a:bodyPr/>
                    <a:lstStyle/>
                    <a:p>
                      <a:pPr algn="ctr"/>
                      <a:r>
                        <a:rPr lang="es-MX" sz="1300" b="1" dirty="0" smtClean="0"/>
                        <a:t>Ago</a:t>
                      </a:r>
                      <a:endParaRPr lang="es-MX" sz="1300" b="1" dirty="0"/>
                    </a:p>
                  </a:txBody>
                  <a:tcPr/>
                </a:tc>
                <a:tc>
                  <a:txBody>
                    <a:bodyPr/>
                    <a:lstStyle/>
                    <a:p>
                      <a:pPr algn="ctr"/>
                      <a:r>
                        <a:rPr lang="es-MX" sz="1300" b="1" dirty="0" smtClean="0"/>
                        <a:t>Total</a:t>
                      </a:r>
                      <a:endParaRPr lang="es-MX" sz="1300" b="1" dirty="0"/>
                    </a:p>
                  </a:txBody>
                  <a:tcPr/>
                </a:tc>
                <a:extLst>
                  <a:ext uri="{0D108BD9-81ED-4DB2-BD59-A6C34878D82A}">
                    <a16:rowId xmlns:a16="http://schemas.microsoft.com/office/drawing/2014/main" val="1104183905"/>
                  </a:ext>
                </a:extLst>
              </a:tr>
              <a:tr h="370840">
                <a:tc>
                  <a:txBody>
                    <a:bodyPr/>
                    <a:lstStyle/>
                    <a:p>
                      <a:pPr algn="ctr"/>
                      <a:r>
                        <a:rPr lang="es-MX" sz="1300" b="1" dirty="0" smtClean="0"/>
                        <a:t>Demanda</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7,200</a:t>
                      </a:r>
                      <a:endParaRPr lang="es-MX" sz="1300" b="1" dirty="0"/>
                    </a:p>
                  </a:txBody>
                  <a:tcPr/>
                </a:tc>
                <a:extLst>
                  <a:ext uri="{0D108BD9-81ED-4DB2-BD59-A6C34878D82A}">
                    <a16:rowId xmlns:a16="http://schemas.microsoft.com/office/drawing/2014/main" val="445797194"/>
                  </a:ext>
                </a:extLst>
              </a:tr>
              <a:tr h="370840">
                <a:tc>
                  <a:txBody>
                    <a:bodyPr/>
                    <a:lstStyle/>
                    <a:p>
                      <a:pPr algn="ctr"/>
                      <a:r>
                        <a:rPr lang="es-MX" sz="1300" b="1" dirty="0" smtClean="0"/>
                        <a:t>Producción</a:t>
                      </a:r>
                      <a:endParaRPr lang="es-MX" sz="1300" b="1" dirty="0"/>
                    </a:p>
                  </a:txBody>
                  <a:tcPr/>
                </a:tc>
                <a:tc>
                  <a:txBody>
                    <a:bodyPr/>
                    <a:lstStyle/>
                    <a:p>
                      <a:pPr algn="ctr"/>
                      <a:r>
                        <a:rPr lang="es-MX" sz="1300" b="1" dirty="0" smtClean="0"/>
                        <a:t>200</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7,000</a:t>
                      </a:r>
                      <a:endParaRPr lang="es-MX" sz="1300" b="1" dirty="0"/>
                    </a:p>
                  </a:txBody>
                  <a:tcPr/>
                </a:tc>
                <a:extLst>
                  <a:ext uri="{0D108BD9-81ED-4DB2-BD59-A6C34878D82A}">
                    <a16:rowId xmlns:a16="http://schemas.microsoft.com/office/drawing/2014/main" val="10002"/>
                  </a:ext>
                </a:extLst>
              </a:tr>
              <a:tr h="370840">
                <a:tc>
                  <a:txBody>
                    <a:bodyPr/>
                    <a:lstStyle/>
                    <a:p>
                      <a:pPr algn="ctr"/>
                      <a:r>
                        <a:rPr lang="es-MX" sz="1300" b="1" dirty="0" smtClean="0"/>
                        <a:t>Costo unitario</a:t>
                      </a:r>
                      <a:endParaRPr lang="es-MX" sz="1300" b="1" dirty="0"/>
                    </a:p>
                  </a:txBody>
                  <a:tcPr/>
                </a:tc>
                <a:tc>
                  <a:txBody>
                    <a:bodyPr/>
                    <a:lstStyle/>
                    <a:p>
                      <a:pPr algn="ctr"/>
                      <a:r>
                        <a:rPr lang="es-MX" sz="1300" b="1" dirty="0" smtClean="0"/>
                        <a:t>20,000</a:t>
                      </a:r>
                      <a:endParaRPr lang="es-MX" sz="1300" b="1" dirty="0"/>
                    </a:p>
                  </a:txBody>
                  <a:tcPr/>
                </a:tc>
                <a:tc>
                  <a:txBody>
                    <a:bodyPr/>
                    <a:lstStyle/>
                    <a:p>
                      <a:pPr algn="ctr"/>
                      <a:r>
                        <a:rPr lang="es-MX" sz="1300" b="1" dirty="0" smtClean="0"/>
                        <a:t>40,000</a:t>
                      </a:r>
                      <a:endParaRPr lang="es-MX" sz="1300" b="1" dirty="0"/>
                    </a:p>
                  </a:txBody>
                  <a:tcPr/>
                </a:tc>
                <a:tc>
                  <a:txBody>
                    <a:bodyPr/>
                    <a:lstStyle/>
                    <a:p>
                      <a:pPr algn="ctr"/>
                      <a:r>
                        <a:rPr lang="es-MX" sz="1300" b="1" dirty="0" smtClean="0"/>
                        <a:t>80,000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700,000</a:t>
                      </a:r>
                    </a:p>
                  </a:txBody>
                  <a:tcPr/>
                </a:tc>
                <a:extLst>
                  <a:ext uri="{0D108BD9-81ED-4DB2-BD59-A6C34878D82A}">
                    <a16:rowId xmlns:a16="http://schemas.microsoft.com/office/drawing/2014/main" val="10003"/>
                  </a:ext>
                </a:extLst>
              </a:tr>
              <a:tr h="370840">
                <a:tc>
                  <a:txBody>
                    <a:bodyPr/>
                    <a:lstStyle/>
                    <a:p>
                      <a:pPr algn="ctr"/>
                      <a:r>
                        <a:rPr lang="es-MX" sz="1300" b="1" dirty="0" smtClean="0"/>
                        <a:t>Costo de preparación</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40,000</a:t>
                      </a:r>
                      <a:endParaRPr lang="es-MX" sz="1300" b="1" dirty="0"/>
                    </a:p>
                  </a:txBody>
                  <a:tcPr/>
                </a:tc>
                <a:extLst>
                  <a:ext uri="{0D108BD9-81ED-4DB2-BD59-A6C34878D82A}">
                    <a16:rowId xmlns:a16="http://schemas.microsoft.com/office/drawing/2014/main" val="10004"/>
                  </a:ext>
                </a:extLst>
              </a:tr>
              <a:tr h="370840">
                <a:tc>
                  <a:txBody>
                    <a:bodyPr/>
                    <a:lstStyle/>
                    <a:p>
                      <a:pPr algn="ctr"/>
                      <a:r>
                        <a:rPr lang="es-MX" sz="1300" b="1" dirty="0" smtClean="0"/>
                        <a:t>Inventario final</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endParaRPr lang="es-MX" sz="1300" b="1" dirty="0"/>
                    </a:p>
                  </a:txBody>
                  <a:tcPr/>
                </a:tc>
                <a:extLst>
                  <a:ext uri="{0D108BD9-81ED-4DB2-BD59-A6C34878D82A}">
                    <a16:rowId xmlns:a16="http://schemas.microsoft.com/office/drawing/2014/main" val="10005"/>
                  </a:ext>
                </a:extLst>
              </a:tr>
              <a:tr h="370840">
                <a:tc>
                  <a:txBody>
                    <a:bodyPr/>
                    <a:lstStyle/>
                    <a:p>
                      <a:pPr algn="ctr"/>
                      <a:r>
                        <a:rPr lang="es-MX" sz="1300" b="1" dirty="0" smtClean="0"/>
                        <a:t>Costo</a:t>
                      </a:r>
                      <a:r>
                        <a:rPr lang="es-MX" sz="1300" b="1" baseline="0" dirty="0" smtClean="0"/>
                        <a:t> de inventario</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p>
                  </a:txBody>
                  <a:tcPr/>
                </a:tc>
                <a:extLst>
                  <a:ext uri="{0D108BD9-81ED-4DB2-BD59-A6C34878D82A}">
                    <a16:rowId xmlns:a16="http://schemas.microsoft.com/office/drawing/2014/main" val="10006"/>
                  </a:ext>
                </a:extLst>
              </a:tr>
            </a:tbl>
          </a:graphicData>
        </a:graphic>
      </p:graphicFrame>
      <p:sp>
        <p:nvSpPr>
          <p:cNvPr id="5" name="CuadroTexto 4"/>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1506432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43424BDB-7827-459C-9BDB-03F935A5C8EF}"/>
              </a:ext>
            </a:extLst>
          </p:cNvPr>
          <p:cNvGraphicFramePr>
            <a:graphicFrameLocks noGrp="1"/>
          </p:cNvGraphicFramePr>
          <p:nvPr>
            <p:extLst>
              <p:ext uri="{D42A27DB-BD31-4B8C-83A1-F6EECF244321}">
                <p14:modId xmlns:p14="http://schemas.microsoft.com/office/powerpoint/2010/main" val="34411359"/>
              </p:ext>
            </p:extLst>
          </p:nvPr>
        </p:nvGraphicFramePr>
        <p:xfrm>
          <a:off x="937260" y="1255058"/>
          <a:ext cx="7379156" cy="2533982"/>
        </p:xfrm>
        <a:graphic>
          <a:graphicData uri="http://schemas.openxmlformats.org/drawingml/2006/table">
            <a:tbl>
              <a:tblPr firstRow="1" bandRow="1">
                <a:tableStyleId>{5C22544A-7EE6-4342-B048-85BDC9FD1C3A}</a:tableStyleId>
              </a:tblPr>
              <a:tblGrid>
                <a:gridCol w="3689578">
                  <a:extLst>
                    <a:ext uri="{9D8B030D-6E8A-4147-A177-3AD203B41FA5}">
                      <a16:colId xmlns:a16="http://schemas.microsoft.com/office/drawing/2014/main" val="675246593"/>
                    </a:ext>
                  </a:extLst>
                </a:gridCol>
                <a:gridCol w="3689578">
                  <a:extLst>
                    <a:ext uri="{9D8B030D-6E8A-4147-A177-3AD203B41FA5}">
                      <a16:colId xmlns:a16="http://schemas.microsoft.com/office/drawing/2014/main" val="2501140424"/>
                    </a:ext>
                  </a:extLst>
                </a:gridCol>
              </a:tblGrid>
              <a:tr h="321578">
                <a:tc>
                  <a:txBody>
                    <a:bodyPr/>
                    <a:lstStyle/>
                    <a:p>
                      <a:r>
                        <a:rPr lang="es-ES" sz="1600" b="1" dirty="0"/>
                        <a:t>Objetos e índices</a:t>
                      </a:r>
                    </a:p>
                  </a:txBody>
                  <a:tcPr/>
                </a:tc>
                <a:tc>
                  <a:txBody>
                    <a:bodyPr/>
                    <a:lstStyle/>
                    <a:p>
                      <a:r>
                        <a:rPr lang="es-ES" sz="1600" b="1" dirty="0"/>
                        <a:t>Notación matemática</a:t>
                      </a:r>
                    </a:p>
                  </a:txBody>
                  <a:tcPr/>
                </a:tc>
                <a:extLst>
                  <a:ext uri="{0D108BD9-81ED-4DB2-BD59-A6C34878D82A}">
                    <a16:rowId xmlns:a16="http://schemas.microsoft.com/office/drawing/2014/main" val="378747611"/>
                  </a:ext>
                </a:extLst>
              </a:tr>
              <a:tr h="2198702">
                <a:tc>
                  <a:txBody>
                    <a:bodyPr/>
                    <a:lstStyle/>
                    <a:p>
                      <a:r>
                        <a:rPr lang="es-ES" sz="1600" b="1" dirty="0"/>
                        <a:t>Un fabricante</a:t>
                      </a:r>
                    </a:p>
                    <a:p>
                      <a:r>
                        <a:rPr lang="es-ES" sz="1600" b="1" dirty="0"/>
                        <a:t>Un producto (bicicleta de carreras)</a:t>
                      </a:r>
                    </a:p>
                    <a:p>
                      <a:r>
                        <a:rPr lang="es-ES" sz="1600" b="1" dirty="0"/>
                        <a:t>Periodos mensuales</a:t>
                      </a:r>
                    </a:p>
                    <a:p>
                      <a:endParaRPr lang="es-ES" sz="1600" b="1" dirty="0"/>
                    </a:p>
                    <a:p>
                      <a:endParaRPr lang="es-ES" sz="1600" b="1" dirty="0"/>
                    </a:p>
                    <a:p>
                      <a:r>
                        <a:rPr lang="es-ES" sz="1600" b="1" dirty="0"/>
                        <a:t>Recursos de producción: ignorados</a:t>
                      </a:r>
                    </a:p>
                    <a:p>
                      <a:r>
                        <a:rPr lang="es-ES" sz="1600" b="1" dirty="0"/>
                        <a:t>Recursos de almacenamiento: ignorado </a:t>
                      </a:r>
                    </a:p>
                  </a:txBody>
                  <a:tcPr/>
                </a:tc>
                <a:tc>
                  <a:txBody>
                    <a:bodyPr/>
                    <a:lstStyle/>
                    <a:p>
                      <a:endParaRPr lang="es-ES" sz="1600" b="1" dirty="0" smtClean="0"/>
                    </a:p>
                    <a:p>
                      <a:r>
                        <a:rPr lang="es-ES" sz="1600" b="1" dirty="0" smtClean="0"/>
                        <a:t>Objeto</a:t>
                      </a:r>
                      <a:r>
                        <a:rPr lang="es-ES" sz="1600" b="1" dirty="0"/>
                        <a:t>: bicicleta</a:t>
                      </a:r>
                    </a:p>
                    <a:p>
                      <a:r>
                        <a:rPr lang="es-ES" sz="1600" b="1" dirty="0" smtClean="0"/>
                        <a:t>Objeto</a:t>
                      </a:r>
                      <a:r>
                        <a:rPr lang="es-ES" sz="1600" b="1" dirty="0"/>
                        <a:t>: periodos</a:t>
                      </a:r>
                    </a:p>
                    <a:p>
                      <a:r>
                        <a:rPr lang="es-ES" sz="1600" b="1" dirty="0"/>
                        <a:t>Índice: t = 1,. . . , NT y NT = 8</a:t>
                      </a:r>
                    </a:p>
                  </a:txBody>
                  <a:tcPr/>
                </a:tc>
                <a:extLst>
                  <a:ext uri="{0D108BD9-81ED-4DB2-BD59-A6C34878D82A}">
                    <a16:rowId xmlns:a16="http://schemas.microsoft.com/office/drawing/2014/main" val="3844800727"/>
                  </a:ext>
                </a:extLst>
              </a:tr>
            </a:tbl>
          </a:graphicData>
        </a:graphic>
      </p:graphicFrame>
      <p:sp>
        <p:nvSpPr>
          <p:cNvPr id="3" name="CuadroTexto 2"/>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288" y="4005064"/>
            <a:ext cx="5724128" cy="2722315"/>
          </a:xfrm>
          <a:prstGeom prst="rect">
            <a:avLst/>
          </a:prstGeom>
        </p:spPr>
      </p:pic>
    </p:spTree>
    <p:extLst>
      <p:ext uri="{BB962C8B-B14F-4D97-AF65-F5344CB8AC3E}">
        <p14:creationId xmlns:p14="http://schemas.microsoft.com/office/powerpoint/2010/main" val="68767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13BA6F4E-EC5D-4F5A-AD45-271100D1D5CB}"/>
              </a:ext>
            </a:extLst>
          </p:cNvPr>
          <p:cNvGraphicFramePr>
            <a:graphicFrameLocks noGrp="1"/>
          </p:cNvGraphicFramePr>
          <p:nvPr>
            <p:extLst>
              <p:ext uri="{D42A27DB-BD31-4B8C-83A1-F6EECF244321}">
                <p14:modId xmlns:p14="http://schemas.microsoft.com/office/powerpoint/2010/main" val="2476154543"/>
              </p:ext>
            </p:extLst>
          </p:nvPr>
        </p:nvGraphicFramePr>
        <p:xfrm>
          <a:off x="971600" y="1268760"/>
          <a:ext cx="7200800" cy="2754052"/>
        </p:xfrm>
        <a:graphic>
          <a:graphicData uri="http://schemas.openxmlformats.org/drawingml/2006/table">
            <a:tbl>
              <a:tblPr firstRow="1" bandRow="1">
                <a:tableStyleId>{5C22544A-7EE6-4342-B048-85BDC9FD1C3A}</a:tableStyleId>
              </a:tblPr>
              <a:tblGrid>
                <a:gridCol w="3388612">
                  <a:extLst>
                    <a:ext uri="{9D8B030D-6E8A-4147-A177-3AD203B41FA5}">
                      <a16:colId xmlns:a16="http://schemas.microsoft.com/office/drawing/2014/main" val="3523546445"/>
                    </a:ext>
                  </a:extLst>
                </a:gridCol>
                <a:gridCol w="3812188">
                  <a:extLst>
                    <a:ext uri="{9D8B030D-6E8A-4147-A177-3AD203B41FA5}">
                      <a16:colId xmlns:a16="http://schemas.microsoft.com/office/drawing/2014/main" val="1584338897"/>
                    </a:ext>
                  </a:extLst>
                </a:gridCol>
              </a:tblGrid>
              <a:tr h="468052">
                <a:tc>
                  <a:txBody>
                    <a:bodyPr/>
                    <a:lstStyle/>
                    <a:p>
                      <a:r>
                        <a:rPr lang="es-ES" sz="1600" b="1" dirty="0"/>
                        <a:t>Datos</a:t>
                      </a:r>
                    </a:p>
                  </a:txBody>
                  <a:tcPr/>
                </a:tc>
                <a:tc>
                  <a:txBody>
                    <a:bodyPr/>
                    <a:lstStyle/>
                    <a:p>
                      <a:r>
                        <a:rPr lang="es-ES" sz="1600" b="1" dirty="0"/>
                        <a:t>Notación Matemática</a:t>
                      </a:r>
                    </a:p>
                  </a:txBody>
                  <a:tcPr/>
                </a:tc>
                <a:extLst>
                  <a:ext uri="{0D108BD9-81ED-4DB2-BD59-A6C34878D82A}">
                    <a16:rowId xmlns:a16="http://schemas.microsoft.com/office/drawing/2014/main" val="4022645284"/>
                  </a:ext>
                </a:extLst>
              </a:tr>
              <a:tr h="4680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Costo de preparación de producción</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Costo unitario de producción</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Previsiones </a:t>
                      </a:r>
                      <a:r>
                        <a:rPr lang="es-ES" sz="1600" b="1" dirty="0"/>
                        <a:t>de demanda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Stock </a:t>
                      </a:r>
                      <a:r>
                        <a:rPr lang="es-ES" sz="1600" b="1" dirty="0"/>
                        <a:t>inicial</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Costo </a:t>
                      </a:r>
                      <a:r>
                        <a:rPr lang="es-ES" sz="1600" b="1" dirty="0"/>
                        <a:t>de mantenimiento de inventario</a:t>
                      </a:r>
                    </a:p>
                  </a:txBody>
                  <a:tcPr/>
                </a:tc>
                <a:tc>
                  <a:txBody>
                    <a:bodyPr/>
                    <a:lstStyle/>
                    <a:p>
                      <a:r>
                        <a:rPr lang="es-ES" sz="1600" b="1" dirty="0"/>
                        <a:t>Por bicicleta [euro]: q = 5 000</a:t>
                      </a:r>
                    </a:p>
                    <a:p>
                      <a:endParaRPr lang="es-ES"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Por </a:t>
                      </a:r>
                      <a:r>
                        <a:rPr lang="es-ES" sz="1600" b="1" dirty="0"/>
                        <a:t>bicicleta [euro / unidad]: p = 100</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Por </a:t>
                      </a:r>
                      <a:r>
                        <a:rPr lang="es-ES" sz="1600" b="1" dirty="0"/>
                        <a:t>bicicleta, período t [unidad]: d</a:t>
                      </a:r>
                      <a:r>
                        <a:rPr lang="es-ES" sz="1600" b="1" baseline="-25000" dirty="0"/>
                        <a:t>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d </a:t>
                      </a:r>
                      <a:r>
                        <a:rPr lang="es-ES" sz="1600" b="1" dirty="0"/>
                        <a:t>= [400, 400, 800, 800, 1200,</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1200</a:t>
                      </a:r>
                      <a:r>
                        <a:rPr lang="es-ES" sz="1600" b="1" dirty="0"/>
                        <a:t>, 1200, 1200]</a:t>
                      </a:r>
                    </a:p>
                    <a:p>
                      <a:r>
                        <a:rPr lang="es-ES" sz="1600" b="1" dirty="0" smtClean="0"/>
                        <a:t>Por </a:t>
                      </a:r>
                      <a:r>
                        <a:rPr lang="es-ES" sz="1600" b="1" dirty="0"/>
                        <a:t>bicicleta [unidad]: </a:t>
                      </a:r>
                      <a:r>
                        <a:rPr lang="es-ES" sz="1600" b="1" dirty="0" smtClean="0"/>
                        <a:t>s_ini </a:t>
                      </a:r>
                      <a:r>
                        <a:rPr lang="es-ES" sz="1600" b="1" dirty="0"/>
                        <a:t>= 200</a:t>
                      </a:r>
                    </a:p>
                    <a:p>
                      <a:r>
                        <a:rPr lang="es-ES" sz="1600" b="1" dirty="0" smtClean="0"/>
                        <a:t>Por </a:t>
                      </a:r>
                      <a:r>
                        <a:rPr lang="es-ES" sz="1600" b="1" dirty="0"/>
                        <a:t>bicicleta [euro / unidad, período</a:t>
                      </a:r>
                      <a:r>
                        <a:rPr lang="es-ES" sz="1600" b="1" dirty="0" smtClean="0"/>
                        <a:t>]:</a:t>
                      </a:r>
                    </a:p>
                    <a:p>
                      <a:r>
                        <a:rPr lang="es-ES" sz="1600" b="1" dirty="0" smtClean="0"/>
                        <a:t>        h </a:t>
                      </a:r>
                      <a:r>
                        <a:rPr lang="es-ES" sz="1600" b="1" dirty="0"/>
                        <a:t>= 5</a:t>
                      </a:r>
                    </a:p>
                  </a:txBody>
                  <a:tcPr/>
                </a:tc>
                <a:extLst>
                  <a:ext uri="{0D108BD9-81ED-4DB2-BD59-A6C34878D82A}">
                    <a16:rowId xmlns:a16="http://schemas.microsoft.com/office/drawing/2014/main" val="4203483516"/>
                  </a:ext>
                </a:extLst>
              </a:tr>
            </a:tbl>
          </a:graphicData>
        </a:graphic>
      </p:graphicFrame>
      <p:sp>
        <p:nvSpPr>
          <p:cNvPr id="3" name="CuadroTexto 2"/>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39" y="4251512"/>
            <a:ext cx="3778155" cy="252000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4251512"/>
            <a:ext cx="4456504" cy="2505104"/>
          </a:xfrm>
          <a:prstGeom prst="rect">
            <a:avLst/>
          </a:prstGeom>
        </p:spPr>
      </p:pic>
    </p:spTree>
    <p:extLst>
      <p:ext uri="{BB962C8B-B14F-4D97-AF65-F5344CB8AC3E}">
        <p14:creationId xmlns:p14="http://schemas.microsoft.com/office/powerpoint/2010/main" val="3095138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6257395A-49D8-4FED-B2B2-DDF96227D454}"/>
              </a:ext>
            </a:extLst>
          </p:cNvPr>
          <p:cNvGraphicFramePr>
            <a:graphicFrameLocks noGrp="1"/>
          </p:cNvGraphicFramePr>
          <p:nvPr>
            <p:extLst>
              <p:ext uri="{D42A27DB-BD31-4B8C-83A1-F6EECF244321}">
                <p14:modId xmlns:p14="http://schemas.microsoft.com/office/powerpoint/2010/main" val="3729579574"/>
              </p:ext>
            </p:extLst>
          </p:nvPr>
        </p:nvGraphicFramePr>
        <p:xfrm>
          <a:off x="971600" y="1423040"/>
          <a:ext cx="7272808" cy="1645920"/>
        </p:xfrm>
        <a:graphic>
          <a:graphicData uri="http://schemas.openxmlformats.org/drawingml/2006/table">
            <a:tbl>
              <a:tblPr firstRow="1" bandRow="1">
                <a:tableStyleId>{5C22544A-7EE6-4342-B048-85BDC9FD1C3A}</a:tableStyleId>
              </a:tblPr>
              <a:tblGrid>
                <a:gridCol w="3636404">
                  <a:extLst>
                    <a:ext uri="{9D8B030D-6E8A-4147-A177-3AD203B41FA5}">
                      <a16:colId xmlns:a16="http://schemas.microsoft.com/office/drawing/2014/main" val="375248543"/>
                    </a:ext>
                  </a:extLst>
                </a:gridCol>
                <a:gridCol w="3636404">
                  <a:extLst>
                    <a:ext uri="{9D8B030D-6E8A-4147-A177-3AD203B41FA5}">
                      <a16:colId xmlns:a16="http://schemas.microsoft.com/office/drawing/2014/main" val="1752919760"/>
                    </a:ext>
                  </a:extLst>
                </a:gridCol>
              </a:tblGrid>
              <a:tr h="343677">
                <a:tc>
                  <a:txBody>
                    <a:bodyPr/>
                    <a:lstStyle/>
                    <a:p>
                      <a:r>
                        <a:rPr lang="es-ES" sz="1600" b="1" dirty="0"/>
                        <a:t>Variables</a:t>
                      </a:r>
                    </a:p>
                    <a:p>
                      <a:r>
                        <a:rPr lang="es-ES" sz="1600" b="1" dirty="0"/>
                        <a:t> </a:t>
                      </a:r>
                    </a:p>
                  </a:txBody>
                  <a:tcPr/>
                </a:tc>
                <a:tc>
                  <a:txBody>
                    <a:bodyPr/>
                    <a:lstStyle/>
                    <a:p>
                      <a:r>
                        <a:rPr lang="es-ES" sz="1600" b="1" dirty="0"/>
                        <a:t>Notación Matemática</a:t>
                      </a:r>
                    </a:p>
                    <a:p>
                      <a:endParaRPr lang="es-ES" sz="1600" b="1" dirty="0"/>
                    </a:p>
                  </a:txBody>
                  <a:tcPr/>
                </a:tc>
                <a:extLst>
                  <a:ext uri="{0D108BD9-81ED-4DB2-BD59-A6C34878D82A}">
                    <a16:rowId xmlns:a16="http://schemas.microsoft.com/office/drawing/2014/main" val="2790514759"/>
                  </a:ext>
                </a:extLst>
              </a:tr>
              <a:tr h="777795">
                <a:tc>
                  <a:txBody>
                    <a:bodyPr/>
                    <a:lstStyle/>
                    <a:p>
                      <a:r>
                        <a:rPr lang="es-ES" sz="1600" b="1" dirty="0"/>
                        <a:t>Tamaño del lote de producción</a:t>
                      </a:r>
                    </a:p>
                    <a:p>
                      <a:r>
                        <a:rPr lang="es-ES" sz="1600" b="1" dirty="0"/>
                        <a:t> </a:t>
                      </a:r>
                    </a:p>
                    <a:p>
                      <a:r>
                        <a:rPr lang="es-ES" sz="1600" b="1" dirty="0"/>
                        <a:t>Nivel de inventario final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período t [unidad]: </a:t>
                      </a:r>
                      <a:endParaRPr lang="es-ES" sz="16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x</a:t>
                      </a:r>
                      <a:r>
                        <a:rPr lang="es-ES" sz="1600" b="1" baseline="-25000" dirty="0" smtClean="0"/>
                        <a:t>t</a:t>
                      </a:r>
                      <a:r>
                        <a:rPr lang="es-ES" sz="1600" b="1" dirty="0" smtClean="0"/>
                        <a:t> </a:t>
                      </a:r>
                      <a:r>
                        <a:rPr lang="es-ES" sz="1600" b="1" dirty="0"/>
                        <a:t>≥ 0</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período t [unidad]: </a:t>
                      </a:r>
                      <a:endParaRPr lang="es-ES" sz="16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s</a:t>
                      </a:r>
                      <a:r>
                        <a:rPr lang="es-ES" sz="1600" b="1" baseline="-25000" dirty="0" smtClean="0"/>
                        <a:t>t</a:t>
                      </a:r>
                      <a:r>
                        <a:rPr lang="es-ES" sz="1600" b="1" dirty="0" smtClean="0"/>
                        <a:t> </a:t>
                      </a:r>
                      <a:r>
                        <a:rPr lang="es-ES" sz="1600" b="1" dirty="0"/>
                        <a:t>≥ </a:t>
                      </a:r>
                      <a:r>
                        <a:rPr lang="es-ES" sz="1600" b="1" dirty="0" smtClean="0"/>
                        <a:t>0</a:t>
                      </a:r>
                      <a:endParaRPr lang="es-ES" sz="1600" b="1" dirty="0"/>
                    </a:p>
                  </a:txBody>
                  <a:tcPr/>
                </a:tc>
                <a:extLst>
                  <a:ext uri="{0D108BD9-81ED-4DB2-BD59-A6C34878D82A}">
                    <a16:rowId xmlns:a16="http://schemas.microsoft.com/office/drawing/2014/main" val="60407186"/>
                  </a:ext>
                </a:extLst>
              </a:tr>
            </a:tbl>
          </a:graphicData>
        </a:graphic>
      </p:graphicFrame>
      <p:graphicFrame>
        <p:nvGraphicFramePr>
          <p:cNvPr id="3" name="Tabla 2">
            <a:extLst>
              <a:ext uri="{FF2B5EF4-FFF2-40B4-BE49-F238E27FC236}">
                <a16:creationId xmlns:a16="http://schemas.microsoft.com/office/drawing/2014/main" id="{F6106E26-26AF-4072-A10C-A1284C7F7EB2}"/>
              </a:ext>
            </a:extLst>
          </p:cNvPr>
          <p:cNvGraphicFramePr>
            <a:graphicFrameLocks noGrp="1"/>
          </p:cNvGraphicFramePr>
          <p:nvPr>
            <p:extLst>
              <p:ext uri="{D42A27DB-BD31-4B8C-83A1-F6EECF244321}">
                <p14:modId xmlns:p14="http://schemas.microsoft.com/office/powerpoint/2010/main" val="187982475"/>
              </p:ext>
            </p:extLst>
          </p:nvPr>
        </p:nvGraphicFramePr>
        <p:xfrm>
          <a:off x="971600" y="3362124"/>
          <a:ext cx="7272808" cy="1507036"/>
        </p:xfrm>
        <a:graphic>
          <a:graphicData uri="http://schemas.openxmlformats.org/drawingml/2006/table">
            <a:tbl>
              <a:tblPr firstRow="1" bandRow="1">
                <a:tableStyleId>{5C22544A-7EE6-4342-B048-85BDC9FD1C3A}</a:tableStyleId>
              </a:tblPr>
              <a:tblGrid>
                <a:gridCol w="3636404">
                  <a:extLst>
                    <a:ext uri="{9D8B030D-6E8A-4147-A177-3AD203B41FA5}">
                      <a16:colId xmlns:a16="http://schemas.microsoft.com/office/drawing/2014/main" val="315744939"/>
                    </a:ext>
                  </a:extLst>
                </a:gridCol>
                <a:gridCol w="3636404">
                  <a:extLst>
                    <a:ext uri="{9D8B030D-6E8A-4147-A177-3AD203B41FA5}">
                      <a16:colId xmlns:a16="http://schemas.microsoft.com/office/drawing/2014/main" val="601669544"/>
                    </a:ext>
                  </a:extLst>
                </a:gridCol>
              </a:tblGrid>
              <a:tr h="684076">
                <a:tc>
                  <a:txBody>
                    <a:bodyPr/>
                    <a:lstStyle/>
                    <a:p>
                      <a:r>
                        <a:rPr lang="es-ES" sz="1600" b="1" dirty="0"/>
                        <a:t>Restricciones</a:t>
                      </a:r>
                    </a:p>
                  </a:txBody>
                  <a:tcPr/>
                </a:tc>
                <a:tc>
                  <a:txBody>
                    <a:bodyPr/>
                    <a:lstStyle/>
                    <a:p>
                      <a:r>
                        <a:rPr lang="es-ES" sz="1600" b="1" dirty="0"/>
                        <a:t>Notación matemática</a:t>
                      </a:r>
                    </a:p>
                  </a:txBody>
                  <a:tcPr/>
                </a:tc>
                <a:extLst>
                  <a:ext uri="{0D108BD9-81ED-4DB2-BD59-A6C34878D82A}">
                    <a16:rowId xmlns:a16="http://schemas.microsoft.com/office/drawing/2014/main" val="459768710"/>
                  </a:ext>
                </a:extLst>
              </a:tr>
              <a:tr h="6840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Satisfacción de la demanda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periodo t [unidad</a:t>
                      </a:r>
                      <a:r>
                        <a:rPr lang="es-ES" sz="1600" b="1"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dem-sat</a:t>
                      </a:r>
                      <a:r>
                        <a:rPr lang="es-ES" sz="1600" b="1" baseline="-25000" dirty="0" smtClean="0"/>
                        <a:t>t</a:t>
                      </a:r>
                      <a:endParaRPr lang="es-ES" sz="1600" b="1" baseline="-25000" dirty="0"/>
                    </a:p>
                    <a:p>
                      <a:endParaRPr lang="es-ES" sz="1600" b="1" dirty="0"/>
                    </a:p>
                  </a:txBody>
                  <a:tcPr/>
                </a:tc>
                <a:extLst>
                  <a:ext uri="{0D108BD9-81ED-4DB2-BD59-A6C34878D82A}">
                    <a16:rowId xmlns:a16="http://schemas.microsoft.com/office/drawing/2014/main" val="598956241"/>
                  </a:ext>
                </a:extLst>
              </a:tr>
            </a:tbl>
          </a:graphicData>
        </a:graphic>
      </p:graphicFrame>
      <p:graphicFrame>
        <p:nvGraphicFramePr>
          <p:cNvPr id="4" name="Tabla 3">
            <a:extLst>
              <a:ext uri="{FF2B5EF4-FFF2-40B4-BE49-F238E27FC236}">
                <a16:creationId xmlns:a16="http://schemas.microsoft.com/office/drawing/2014/main" id="{C252AA3B-D117-48BC-BC70-4B8FD090FA51}"/>
              </a:ext>
            </a:extLst>
          </p:cNvPr>
          <p:cNvGraphicFramePr>
            <a:graphicFrameLocks noGrp="1"/>
          </p:cNvGraphicFramePr>
          <p:nvPr>
            <p:extLst>
              <p:ext uri="{D42A27DB-BD31-4B8C-83A1-F6EECF244321}">
                <p14:modId xmlns:p14="http://schemas.microsoft.com/office/powerpoint/2010/main" val="801030112"/>
              </p:ext>
            </p:extLst>
          </p:nvPr>
        </p:nvGraphicFramePr>
        <p:xfrm>
          <a:off x="971600" y="5123264"/>
          <a:ext cx="7272808" cy="1402080"/>
        </p:xfrm>
        <a:graphic>
          <a:graphicData uri="http://schemas.openxmlformats.org/drawingml/2006/table">
            <a:tbl>
              <a:tblPr firstRow="1" bandRow="1">
                <a:tableStyleId>{5C22544A-7EE6-4342-B048-85BDC9FD1C3A}</a:tableStyleId>
              </a:tblPr>
              <a:tblGrid>
                <a:gridCol w="3636404">
                  <a:extLst>
                    <a:ext uri="{9D8B030D-6E8A-4147-A177-3AD203B41FA5}">
                      <a16:colId xmlns:a16="http://schemas.microsoft.com/office/drawing/2014/main" val="3841750760"/>
                    </a:ext>
                  </a:extLst>
                </a:gridCol>
                <a:gridCol w="3636404">
                  <a:extLst>
                    <a:ext uri="{9D8B030D-6E8A-4147-A177-3AD203B41FA5}">
                      <a16:colId xmlns:a16="http://schemas.microsoft.com/office/drawing/2014/main" val="2345704539"/>
                    </a:ext>
                  </a:extLst>
                </a:gridCol>
              </a:tblGrid>
              <a:tr h="561470">
                <a:tc>
                  <a:txBody>
                    <a:bodyPr/>
                    <a:lstStyle/>
                    <a:p>
                      <a:r>
                        <a:rPr lang="es-ES" sz="1600" b="1" dirty="0"/>
                        <a:t>Función </a:t>
                      </a:r>
                      <a:r>
                        <a:rPr lang="es-ES" sz="1600" b="1" dirty="0" smtClean="0"/>
                        <a:t>objetivo</a:t>
                      </a:r>
                      <a:endParaRPr lang="es-ES" sz="1600" b="1" dirty="0"/>
                    </a:p>
                  </a:txBody>
                  <a:tcPr/>
                </a:tc>
                <a:tc>
                  <a:txBody>
                    <a:bodyPr/>
                    <a:lstStyle/>
                    <a:p>
                      <a:r>
                        <a:rPr lang="es-ES" sz="1600" b="1" dirty="0"/>
                        <a:t>Notación matemática</a:t>
                      </a:r>
                    </a:p>
                    <a:p>
                      <a:endParaRPr lang="es-ES" sz="1600" b="1" dirty="0"/>
                    </a:p>
                  </a:txBody>
                  <a:tcPr/>
                </a:tc>
                <a:extLst>
                  <a:ext uri="{0D108BD9-81ED-4DB2-BD59-A6C34878D82A}">
                    <a16:rowId xmlns:a16="http://schemas.microsoft.com/office/drawing/2014/main" val="2247692516"/>
                  </a:ext>
                </a:extLst>
              </a:tr>
              <a:tr h="561470">
                <a:tc>
                  <a:txBody>
                    <a:bodyPr/>
                    <a:lstStyle/>
                    <a:p>
                      <a:r>
                        <a:rPr lang="es-ES" sz="1600" b="1" dirty="0"/>
                        <a:t>Minimizar suma de producción</a:t>
                      </a:r>
                    </a:p>
                    <a:p>
                      <a:r>
                        <a:rPr lang="es-ES" sz="1600" b="1" dirty="0"/>
                        <a:t>y costos de </a:t>
                      </a:r>
                      <a:r>
                        <a:rPr lang="es-ES" sz="1600" b="1" dirty="0" smtClean="0"/>
                        <a:t>inventario</a:t>
                      </a:r>
                    </a:p>
                    <a:p>
                      <a:endParaRPr lang="es-ES" sz="16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 [euro]: costo</a:t>
                      </a:r>
                    </a:p>
                  </a:txBody>
                  <a:tcPr/>
                </a:tc>
                <a:extLst>
                  <a:ext uri="{0D108BD9-81ED-4DB2-BD59-A6C34878D82A}">
                    <a16:rowId xmlns:a16="http://schemas.microsoft.com/office/drawing/2014/main" val="856614855"/>
                  </a:ext>
                </a:extLst>
              </a:tr>
            </a:tbl>
          </a:graphicData>
        </a:graphic>
      </p:graphicFrame>
      <p:sp>
        <p:nvSpPr>
          <p:cNvPr id="5" name="CuadroTexto 4"/>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433955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E1B37AC-B8FC-4C19-970E-3A2CE1AB0F8A}"/>
              </a:ext>
            </a:extLst>
          </p:cNvPr>
          <p:cNvPicPr>
            <a:picLocks noChangeAspect="1"/>
          </p:cNvPicPr>
          <p:nvPr/>
        </p:nvPicPr>
        <p:blipFill>
          <a:blip r:embed="rId2"/>
          <a:stretch>
            <a:fillRect/>
          </a:stretch>
        </p:blipFill>
        <p:spPr>
          <a:xfrm>
            <a:off x="1414462" y="1351409"/>
            <a:ext cx="6315075" cy="1933575"/>
          </a:xfrm>
          <a:prstGeom prst="rect">
            <a:avLst/>
          </a:prstGeom>
        </p:spPr>
      </p:pic>
      <p:graphicFrame>
        <p:nvGraphicFramePr>
          <p:cNvPr id="3" name="Tabla 2">
            <a:extLst>
              <a:ext uri="{FF2B5EF4-FFF2-40B4-BE49-F238E27FC236}">
                <a16:creationId xmlns:a16="http://schemas.microsoft.com/office/drawing/2014/main" id="{CC3F7652-32EA-4BA2-9713-0BE5561A37CB}"/>
              </a:ext>
            </a:extLst>
          </p:cNvPr>
          <p:cNvGraphicFramePr>
            <a:graphicFrameLocks noGrp="1"/>
          </p:cNvGraphicFramePr>
          <p:nvPr>
            <p:extLst>
              <p:ext uri="{D42A27DB-BD31-4B8C-83A1-F6EECF244321}">
                <p14:modId xmlns:p14="http://schemas.microsoft.com/office/powerpoint/2010/main" val="1343732444"/>
              </p:ext>
            </p:extLst>
          </p:nvPr>
        </p:nvGraphicFramePr>
        <p:xfrm>
          <a:off x="935596" y="3645024"/>
          <a:ext cx="7272808" cy="2133600"/>
        </p:xfrm>
        <a:graphic>
          <a:graphicData uri="http://schemas.openxmlformats.org/drawingml/2006/table">
            <a:tbl>
              <a:tblPr firstRow="1" bandRow="1">
                <a:tableStyleId>{5C22544A-7EE6-4342-B048-85BDC9FD1C3A}</a:tableStyleId>
              </a:tblPr>
              <a:tblGrid>
                <a:gridCol w="3636404">
                  <a:extLst>
                    <a:ext uri="{9D8B030D-6E8A-4147-A177-3AD203B41FA5}">
                      <a16:colId xmlns:a16="http://schemas.microsoft.com/office/drawing/2014/main" val="1373227283"/>
                    </a:ext>
                  </a:extLst>
                </a:gridCol>
                <a:gridCol w="3636404">
                  <a:extLst>
                    <a:ext uri="{9D8B030D-6E8A-4147-A177-3AD203B41FA5}">
                      <a16:colId xmlns:a16="http://schemas.microsoft.com/office/drawing/2014/main" val="836025849"/>
                    </a:ext>
                  </a:extLst>
                </a:gridCol>
              </a:tblGrid>
              <a:tr h="540139">
                <a:tc>
                  <a:txBody>
                    <a:bodyPr/>
                    <a:lstStyle/>
                    <a:p>
                      <a:r>
                        <a:rPr lang="es-ES" sz="1600" b="1" dirty="0"/>
                        <a:t>Variables (revisadas)</a:t>
                      </a:r>
                    </a:p>
                  </a:txBody>
                  <a:tcPr/>
                </a:tc>
                <a:tc>
                  <a:txBody>
                    <a:bodyPr/>
                    <a:lstStyle/>
                    <a:p>
                      <a:r>
                        <a:rPr lang="es-ES" sz="1600" b="1" dirty="0"/>
                        <a:t>Notación matemática</a:t>
                      </a:r>
                    </a:p>
                    <a:p>
                      <a:endParaRPr lang="es-ES" sz="1600" b="1" dirty="0"/>
                    </a:p>
                  </a:txBody>
                  <a:tcPr/>
                </a:tc>
                <a:extLst>
                  <a:ext uri="{0D108BD9-81ED-4DB2-BD59-A6C34878D82A}">
                    <a16:rowId xmlns:a16="http://schemas.microsoft.com/office/drawing/2014/main" val="1365151466"/>
                  </a:ext>
                </a:extLst>
              </a:tr>
              <a:tr h="540139">
                <a:tc>
                  <a:txBody>
                    <a:bodyPr/>
                    <a:lstStyle/>
                    <a:p>
                      <a:r>
                        <a:rPr lang="es-ES" sz="1600" b="1" dirty="0"/>
                        <a:t>Tamaño del lote de producción </a:t>
                      </a:r>
                    </a:p>
                    <a:p>
                      <a:endParaRPr lang="es-ES" sz="1600" b="1" dirty="0"/>
                    </a:p>
                    <a:p>
                      <a:r>
                        <a:rPr lang="es-ES" sz="1600" b="1" dirty="0"/>
                        <a:t>Configuración de producción </a:t>
                      </a:r>
                    </a:p>
                    <a:p>
                      <a:endParaRPr lang="es-ES" sz="1600" b="1" dirty="0"/>
                    </a:p>
                    <a:p>
                      <a:r>
                        <a:rPr lang="es-ES" sz="1600" b="1" dirty="0"/>
                        <a:t>Nivel de inventario final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período t [unidad</a:t>
                      </a:r>
                      <a:r>
                        <a:rPr lang="es-ES" sz="1600" b="1"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a:t>
                      </a:r>
                      <a:r>
                        <a:rPr lang="es-ES" sz="1600" b="1" dirty="0"/>
                        <a:t>x</a:t>
                      </a:r>
                      <a:r>
                        <a:rPr lang="es-ES" sz="1600" b="1" baseline="-25000" dirty="0"/>
                        <a:t>t</a:t>
                      </a:r>
                      <a:r>
                        <a:rPr lang="es-ES" sz="1600" b="1" dirty="0"/>
                        <a:t> ≥ 0</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período t [-]: </a:t>
                      </a:r>
                      <a:endParaRPr lang="es-ES" sz="16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y</a:t>
                      </a:r>
                      <a:r>
                        <a:rPr lang="es-ES" sz="1600" b="1" baseline="-25000" dirty="0" smtClean="0"/>
                        <a:t>t</a:t>
                      </a:r>
                      <a:r>
                        <a:rPr lang="es-ES" sz="1600" b="1" dirty="0" smtClean="0"/>
                        <a:t> </a:t>
                      </a:r>
                      <a:r>
                        <a:rPr lang="es-ES" sz="1600" b="1" dirty="0"/>
                        <a:t>∈ {0, 1}</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período t [unidad</a:t>
                      </a:r>
                      <a:r>
                        <a:rPr lang="es-ES" sz="1600" b="1"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a:t>
                      </a:r>
                      <a:r>
                        <a:rPr lang="es-ES" sz="1600" b="1" dirty="0"/>
                        <a:t>s</a:t>
                      </a:r>
                      <a:r>
                        <a:rPr lang="es-ES" sz="1600" b="1" baseline="-25000" dirty="0"/>
                        <a:t>t</a:t>
                      </a:r>
                      <a:r>
                        <a:rPr lang="es-ES" sz="1600" b="1" dirty="0"/>
                        <a:t> ≥ 0</a:t>
                      </a:r>
                    </a:p>
                  </a:txBody>
                  <a:tcPr/>
                </a:tc>
                <a:extLst>
                  <a:ext uri="{0D108BD9-81ED-4DB2-BD59-A6C34878D82A}">
                    <a16:rowId xmlns:a16="http://schemas.microsoft.com/office/drawing/2014/main" val="3707973816"/>
                  </a:ext>
                </a:extLst>
              </a:tr>
            </a:tbl>
          </a:graphicData>
        </a:graphic>
      </p:graphicFrame>
      <p:sp>
        <p:nvSpPr>
          <p:cNvPr id="4" name="CuadroTexto 3"/>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1705799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827584" y="3717032"/>
            <a:ext cx="7848872" cy="3008701"/>
          </a:xfrm>
          <a:prstGeom prst="rect">
            <a:avLst/>
          </a:prstGeom>
          <a:solidFill>
            <a:schemeClr val="tx2">
              <a:lumMod val="60000"/>
              <a:lumOff val="40000"/>
            </a:schemeClr>
          </a:solidFill>
          <a:ln>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dirty="0"/>
          </a:p>
        </p:txBody>
      </p:sp>
      <p:graphicFrame>
        <p:nvGraphicFramePr>
          <p:cNvPr id="2" name="Tabla 1">
            <a:extLst>
              <a:ext uri="{FF2B5EF4-FFF2-40B4-BE49-F238E27FC236}">
                <a16:creationId xmlns:a16="http://schemas.microsoft.com/office/drawing/2014/main" id="{FC5BA921-F1A1-4BAE-BDF5-EA2E0501415C}"/>
              </a:ext>
            </a:extLst>
          </p:cNvPr>
          <p:cNvGraphicFramePr>
            <a:graphicFrameLocks noGrp="1"/>
          </p:cNvGraphicFramePr>
          <p:nvPr>
            <p:extLst>
              <p:ext uri="{D42A27DB-BD31-4B8C-83A1-F6EECF244321}">
                <p14:modId xmlns:p14="http://schemas.microsoft.com/office/powerpoint/2010/main" val="2654583558"/>
              </p:ext>
            </p:extLst>
          </p:nvPr>
        </p:nvGraphicFramePr>
        <p:xfrm>
          <a:off x="971600" y="1263274"/>
          <a:ext cx="7488832" cy="1733678"/>
        </p:xfrm>
        <a:graphic>
          <a:graphicData uri="http://schemas.openxmlformats.org/drawingml/2006/table">
            <a:tbl>
              <a:tblPr firstRow="1" bandRow="1">
                <a:tableStyleId>{5C22544A-7EE6-4342-B048-85BDC9FD1C3A}</a:tableStyleId>
              </a:tblPr>
              <a:tblGrid>
                <a:gridCol w="3744416">
                  <a:extLst>
                    <a:ext uri="{9D8B030D-6E8A-4147-A177-3AD203B41FA5}">
                      <a16:colId xmlns:a16="http://schemas.microsoft.com/office/drawing/2014/main" val="2644793763"/>
                    </a:ext>
                  </a:extLst>
                </a:gridCol>
                <a:gridCol w="3744416">
                  <a:extLst>
                    <a:ext uri="{9D8B030D-6E8A-4147-A177-3AD203B41FA5}">
                      <a16:colId xmlns:a16="http://schemas.microsoft.com/office/drawing/2014/main" val="903595336"/>
                    </a:ext>
                  </a:extLst>
                </a:gridCol>
              </a:tblGrid>
              <a:tr h="257786">
                <a:tc>
                  <a:txBody>
                    <a:bodyPr/>
                    <a:lstStyle/>
                    <a:p>
                      <a:r>
                        <a:rPr lang="es-ES" sz="1600" b="1" dirty="0"/>
                        <a:t>Restricciones (revisadas)</a:t>
                      </a:r>
                    </a:p>
                  </a:txBody>
                  <a:tcPr/>
                </a:tc>
                <a:tc>
                  <a:txBody>
                    <a:bodyPr/>
                    <a:lstStyle/>
                    <a:p>
                      <a:r>
                        <a:rPr lang="es-ES" sz="1600" b="1" dirty="0"/>
                        <a:t>Notación matemática</a:t>
                      </a:r>
                    </a:p>
                  </a:txBody>
                  <a:tcPr/>
                </a:tc>
                <a:extLst>
                  <a:ext uri="{0D108BD9-81ED-4DB2-BD59-A6C34878D82A}">
                    <a16:rowId xmlns:a16="http://schemas.microsoft.com/office/drawing/2014/main" val="2802273582"/>
                  </a:ext>
                </a:extLst>
              </a:tr>
              <a:tr h="1398398">
                <a:tc>
                  <a:txBody>
                    <a:bodyPr/>
                    <a:lstStyle/>
                    <a:p>
                      <a:r>
                        <a:rPr lang="es-ES" sz="1600" b="1" dirty="0"/>
                        <a:t>Satisfacción de la demanda</a:t>
                      </a:r>
                    </a:p>
                    <a:p>
                      <a:endParaRPr lang="es-ES" sz="1600" b="1" dirty="0"/>
                    </a:p>
                    <a:p>
                      <a:r>
                        <a:rPr lang="es-ES" sz="1600" b="1" dirty="0"/>
                        <a:t>Aplicación de la configuración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periodo t [unidad</a:t>
                      </a:r>
                      <a:r>
                        <a:rPr lang="es-ES" sz="1600" b="1"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a:t>
                      </a:r>
                      <a:r>
                        <a:rPr lang="es-ES" sz="1600" b="1" kern="1200" dirty="0" smtClean="0">
                          <a:solidFill>
                            <a:schemeClr val="dk1"/>
                          </a:solidFill>
                          <a:effectLst/>
                          <a:latin typeface="+mn-lt"/>
                          <a:ea typeface="+mn-ea"/>
                          <a:cs typeface="+mn-cs"/>
                        </a:rPr>
                        <a:t>dem </a:t>
                      </a:r>
                      <a:r>
                        <a:rPr lang="es-ES" sz="1600" b="1" kern="1200" dirty="0">
                          <a:solidFill>
                            <a:schemeClr val="dk1"/>
                          </a:solidFill>
                          <a:effectLst/>
                          <a:latin typeface="+mn-lt"/>
                          <a:ea typeface="+mn-ea"/>
                          <a:cs typeface="+mn-cs"/>
                        </a:rPr>
                        <a:t>sat</a:t>
                      </a:r>
                      <a:r>
                        <a:rPr lang="es-ES" sz="1600" b="1" kern="1200" baseline="-25000" dirty="0">
                          <a:solidFill>
                            <a:schemeClr val="dk1"/>
                          </a:solidFill>
                          <a:effectLst/>
                          <a:latin typeface="+mn-lt"/>
                          <a:ea typeface="+mn-ea"/>
                          <a:cs typeface="+mn-cs"/>
                        </a:rPr>
                        <a:t>t</a:t>
                      </a:r>
                      <a:endParaRPr lang="es-ES"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bicicleta, período t [unidad]: </a:t>
                      </a:r>
                      <a:endParaRPr lang="es-ES" sz="16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effectLst/>
                          <a:latin typeface="+mn-lt"/>
                          <a:ea typeface="+mn-ea"/>
                          <a:cs typeface="+mn-cs"/>
                        </a:rPr>
                        <a:t>         vub</a:t>
                      </a:r>
                      <a:r>
                        <a:rPr lang="es-ES" sz="1600" b="1" kern="1200" baseline="-25000" dirty="0" smtClean="0">
                          <a:solidFill>
                            <a:schemeClr val="dk1"/>
                          </a:solidFill>
                          <a:effectLst/>
                          <a:latin typeface="+mn-lt"/>
                          <a:ea typeface="+mn-ea"/>
                          <a:cs typeface="+mn-cs"/>
                        </a:rPr>
                        <a:t>t</a:t>
                      </a:r>
                      <a:endParaRPr lang="es-ES" sz="1600" b="1" kern="1200" dirty="0">
                        <a:solidFill>
                          <a:schemeClr val="dk1"/>
                        </a:solidFill>
                        <a:effectLst/>
                        <a:latin typeface="+mn-lt"/>
                        <a:ea typeface="+mn-ea"/>
                        <a:cs typeface="+mn-cs"/>
                      </a:endParaRPr>
                    </a:p>
                  </a:txBody>
                  <a:tcPr/>
                </a:tc>
                <a:extLst>
                  <a:ext uri="{0D108BD9-81ED-4DB2-BD59-A6C34878D82A}">
                    <a16:rowId xmlns:a16="http://schemas.microsoft.com/office/drawing/2014/main" val="1667814753"/>
                  </a:ext>
                </a:extLst>
              </a:tr>
            </a:tbl>
          </a:graphicData>
        </a:graphic>
      </p:graphicFrame>
      <p:sp>
        <p:nvSpPr>
          <p:cNvPr id="3" name="Rectángulo 2">
            <a:extLst>
              <a:ext uri="{FF2B5EF4-FFF2-40B4-BE49-F238E27FC236}">
                <a16:creationId xmlns:a16="http://schemas.microsoft.com/office/drawing/2014/main" id="{AAA62B80-A06D-4171-8634-3FBEF768FCD4}"/>
              </a:ext>
            </a:extLst>
          </p:cNvPr>
          <p:cNvSpPr/>
          <p:nvPr/>
        </p:nvSpPr>
        <p:spPr>
          <a:xfrm>
            <a:off x="971600" y="3212976"/>
            <a:ext cx="7488832" cy="3512757"/>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La estructura del modelo completo incluye:</a:t>
            </a:r>
          </a:p>
          <a:p>
            <a:pPr marL="285750" indent="-285750" algn="just">
              <a:lnSpc>
                <a:spcPct val="140000"/>
              </a:lnSpc>
              <a:spcBef>
                <a:spcPts val="1000"/>
              </a:spcBef>
              <a:buClr>
                <a:schemeClr val="tx1">
                  <a:lumMod val="75000"/>
                  <a:lumOff val="25000"/>
                </a:schemeClr>
              </a:buClr>
              <a:buSzPct val="95000"/>
              <a:buFont typeface="Arial" panose="020B0604020202020204" pitchFamily="34" charset="0"/>
              <a:buChar char="•"/>
            </a:pPr>
            <a:r>
              <a:rPr lang="es-ES" sz="1600" b="1" dirty="0">
                <a:ea typeface="Tahoma" pitchFamily="34" charset="0"/>
                <a:cs typeface="Tahoma" pitchFamily="34" charset="0"/>
              </a:rPr>
              <a:t>L</a:t>
            </a:r>
            <a:r>
              <a:rPr lang="es-ES" sz="1600" b="1" dirty="0" smtClean="0">
                <a:ea typeface="Tahoma" pitchFamily="34" charset="0"/>
                <a:cs typeface="Tahoma" pitchFamily="34" charset="0"/>
              </a:rPr>
              <a:t>a </a:t>
            </a:r>
            <a:r>
              <a:rPr lang="es-ES" sz="1600" b="1" dirty="0">
                <a:ea typeface="Tahoma" pitchFamily="34" charset="0"/>
                <a:cs typeface="Tahoma" pitchFamily="34" charset="0"/>
              </a:rPr>
              <a:t>restricción global de satisfacción de la demanda para el producto durante ocho períodos de tiempo </a:t>
            </a:r>
            <a:r>
              <a:rPr lang="es-ES" sz="1600" b="1" dirty="0" smtClean="0">
                <a:ea typeface="Tahoma" pitchFamily="34" charset="0"/>
                <a:cs typeface="Tahoma" pitchFamily="34" charset="0"/>
              </a:rPr>
              <a:t>consecutivos</a:t>
            </a:r>
            <a:endParaRPr lang="es-ES" sz="1600" b="1" dirty="0">
              <a:ea typeface="Tahoma" pitchFamily="34" charset="0"/>
              <a:cs typeface="Tahoma" pitchFamily="34" charset="0"/>
            </a:endParaRPr>
          </a:p>
          <a:p>
            <a:pPr marL="285750" indent="-285750" algn="just">
              <a:lnSpc>
                <a:spcPct val="140000"/>
              </a:lnSpc>
              <a:spcBef>
                <a:spcPts val="1000"/>
              </a:spcBef>
              <a:buClr>
                <a:schemeClr val="tx1">
                  <a:lumMod val="75000"/>
                  <a:lumOff val="25000"/>
                </a:schemeClr>
              </a:buClr>
              <a:buSzPct val="95000"/>
              <a:buFont typeface="Arial" panose="020B0604020202020204" pitchFamily="34" charset="0"/>
              <a:buChar char="•"/>
            </a:pPr>
            <a:r>
              <a:rPr lang="es-ES" sz="1600" b="1" dirty="0" smtClean="0">
                <a:ea typeface="Tahoma" pitchFamily="34" charset="0"/>
                <a:cs typeface="Tahoma" pitchFamily="34" charset="0"/>
              </a:rPr>
              <a:t>La </a:t>
            </a:r>
            <a:r>
              <a:rPr lang="es-ES" sz="1600" b="1" dirty="0">
                <a:ea typeface="Tahoma" pitchFamily="34" charset="0"/>
                <a:cs typeface="Tahoma" pitchFamily="34" charset="0"/>
              </a:rPr>
              <a:t>restricción global de límite superior variable para el producto individual durante ocho períodos de tiempo </a:t>
            </a:r>
            <a:r>
              <a:rPr lang="es-ES" sz="1600" b="1" dirty="0" smtClean="0">
                <a:ea typeface="Tahoma" pitchFamily="34" charset="0"/>
                <a:cs typeface="Tahoma" pitchFamily="34" charset="0"/>
              </a:rPr>
              <a:t>consecutivos</a:t>
            </a:r>
            <a:endParaRPr lang="es-ES" sz="1600" b="1" dirty="0">
              <a:ea typeface="Tahoma" pitchFamily="34" charset="0"/>
              <a:cs typeface="Tahoma" pitchFamily="34" charset="0"/>
            </a:endParaRPr>
          </a:p>
          <a:p>
            <a:pPr marL="285750" indent="-285750" algn="just">
              <a:lnSpc>
                <a:spcPct val="140000"/>
              </a:lnSpc>
              <a:spcBef>
                <a:spcPts val="1000"/>
              </a:spcBef>
              <a:buClr>
                <a:schemeClr val="tx1">
                  <a:lumMod val="75000"/>
                  <a:lumOff val="25000"/>
                </a:schemeClr>
              </a:buClr>
              <a:buSzPct val="95000"/>
              <a:buFont typeface="Arial" panose="020B0604020202020204" pitchFamily="34" charset="0"/>
              <a:buChar char="•"/>
            </a:pPr>
            <a:r>
              <a:rPr lang="es-ES" sz="1600" b="1" dirty="0" smtClean="0">
                <a:ea typeface="Tahoma" pitchFamily="34" charset="0"/>
                <a:cs typeface="Tahoma" pitchFamily="34" charset="0"/>
              </a:rPr>
              <a:t>El </a:t>
            </a:r>
            <a:r>
              <a:rPr lang="es-ES" sz="1600" b="1" dirty="0">
                <a:ea typeface="Tahoma" pitchFamily="34" charset="0"/>
                <a:cs typeface="Tahoma" pitchFamily="34" charset="0"/>
              </a:rPr>
              <a:t>inventario inicial del </a:t>
            </a:r>
            <a:r>
              <a:rPr lang="es-ES" sz="1600" b="1" dirty="0" smtClean="0">
                <a:ea typeface="Tahoma" pitchFamily="34" charset="0"/>
                <a:cs typeface="Tahoma" pitchFamily="34" charset="0"/>
              </a:rPr>
              <a:t>producto</a:t>
            </a:r>
            <a:endParaRPr lang="es-ES" sz="1600" b="1" dirty="0">
              <a:ea typeface="Tahoma" pitchFamily="34" charset="0"/>
              <a:cs typeface="Tahoma" pitchFamily="34" charset="0"/>
            </a:endParaRPr>
          </a:p>
          <a:p>
            <a:pPr marL="285750" indent="-285750" algn="just">
              <a:lnSpc>
                <a:spcPct val="140000"/>
              </a:lnSpc>
              <a:spcBef>
                <a:spcPts val="1000"/>
              </a:spcBef>
              <a:buClr>
                <a:schemeClr val="tx1">
                  <a:lumMod val="75000"/>
                  <a:lumOff val="25000"/>
                </a:schemeClr>
              </a:buClr>
              <a:buSzPct val="95000"/>
              <a:buFont typeface="Arial" panose="020B0604020202020204" pitchFamily="34" charset="0"/>
              <a:buChar char="•"/>
            </a:pPr>
            <a:r>
              <a:rPr lang="es-ES" sz="1600" b="1" dirty="0" smtClean="0">
                <a:ea typeface="Tahoma" pitchFamily="34" charset="0"/>
                <a:cs typeface="Tahoma" pitchFamily="34" charset="0"/>
              </a:rPr>
              <a:t>Las </a:t>
            </a:r>
            <a:r>
              <a:rPr lang="es-ES" sz="1600" b="1" dirty="0">
                <a:ea typeface="Tahoma" pitchFamily="34" charset="0"/>
                <a:cs typeface="Tahoma" pitchFamily="34" charset="0"/>
              </a:rPr>
              <a:t>restricciones de no negatividad e integralidad en las </a:t>
            </a:r>
            <a:r>
              <a:rPr lang="es-ES" sz="1600" b="1" dirty="0" smtClean="0">
                <a:ea typeface="Tahoma" pitchFamily="34" charset="0"/>
                <a:cs typeface="Tahoma" pitchFamily="34" charset="0"/>
              </a:rPr>
              <a:t>variables</a:t>
            </a:r>
            <a:endParaRPr lang="es-ES" sz="1600" b="1" dirty="0">
              <a:ea typeface="Tahoma" pitchFamily="34" charset="0"/>
              <a:cs typeface="Tahoma" pitchFamily="34" charset="0"/>
            </a:endParaRPr>
          </a:p>
          <a:p>
            <a:pPr marL="285750" indent="-285750" algn="just">
              <a:lnSpc>
                <a:spcPct val="140000"/>
              </a:lnSpc>
              <a:spcBef>
                <a:spcPts val="1000"/>
              </a:spcBef>
              <a:buClr>
                <a:schemeClr val="tx1">
                  <a:lumMod val="75000"/>
                  <a:lumOff val="25000"/>
                </a:schemeClr>
              </a:buClr>
              <a:buSzPct val="95000"/>
              <a:buFont typeface="Arial" panose="020B0604020202020204" pitchFamily="34" charset="0"/>
              <a:buChar char="•"/>
            </a:pPr>
            <a:r>
              <a:rPr lang="es-ES" sz="1600" b="1" dirty="0">
                <a:ea typeface="Tahoma" pitchFamily="34" charset="0"/>
                <a:cs typeface="Tahoma" pitchFamily="34" charset="0"/>
              </a:rPr>
              <a:t>L</a:t>
            </a:r>
            <a:r>
              <a:rPr lang="es-ES" sz="1600" b="1" dirty="0" smtClean="0">
                <a:ea typeface="Tahoma" pitchFamily="34" charset="0"/>
                <a:cs typeface="Tahoma" pitchFamily="34" charset="0"/>
              </a:rPr>
              <a:t>a </a:t>
            </a:r>
            <a:r>
              <a:rPr lang="es-ES" sz="1600" b="1" dirty="0">
                <a:ea typeface="Tahoma" pitchFamily="34" charset="0"/>
                <a:cs typeface="Tahoma" pitchFamily="34" charset="0"/>
              </a:rPr>
              <a:t>función de costo a minimizar.</a:t>
            </a:r>
          </a:p>
        </p:txBody>
      </p:sp>
      <p:sp>
        <p:nvSpPr>
          <p:cNvPr id="4" name="CuadroTexto 3"/>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3720092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4ABA2E5E-BD0A-4AFF-8073-CCA9608B4D61}"/>
              </a:ext>
            </a:extLst>
          </p:cNvPr>
          <p:cNvGrpSpPr/>
          <p:nvPr/>
        </p:nvGrpSpPr>
        <p:grpSpPr>
          <a:xfrm>
            <a:off x="1073617" y="1685527"/>
            <a:ext cx="7242799" cy="4335761"/>
            <a:chOff x="3089115" y="2246312"/>
            <a:chExt cx="3617229" cy="2081731"/>
          </a:xfrm>
        </p:grpSpPr>
        <p:graphicFrame>
          <p:nvGraphicFramePr>
            <p:cNvPr id="5" name="Objeto 4">
              <a:extLst>
                <a:ext uri="{FF2B5EF4-FFF2-40B4-BE49-F238E27FC236}">
                  <a16:creationId xmlns:a16="http://schemas.microsoft.com/office/drawing/2014/main" id="{FE55FF06-A7D9-4A91-887F-76DFC8790E92}"/>
                </a:ext>
              </a:extLst>
            </p:cNvPr>
            <p:cNvGraphicFramePr>
              <a:graphicFrameLocks noChangeAspect="1"/>
            </p:cNvGraphicFramePr>
            <p:nvPr>
              <p:extLst>
                <p:ext uri="{D42A27DB-BD31-4B8C-83A1-F6EECF244321}">
                  <p14:modId xmlns:p14="http://schemas.microsoft.com/office/powerpoint/2010/main" val="2478095148"/>
                </p:ext>
              </p:extLst>
            </p:nvPr>
          </p:nvGraphicFramePr>
          <p:xfrm>
            <a:off x="3562350" y="2246312"/>
            <a:ext cx="2578100" cy="431800"/>
          </p:xfrm>
          <a:graphic>
            <a:graphicData uri="http://schemas.openxmlformats.org/presentationml/2006/ole">
              <mc:AlternateContent xmlns:mc="http://schemas.openxmlformats.org/markup-compatibility/2006">
                <mc:Choice xmlns:v="urn:schemas-microsoft-com:vml" Requires="v">
                  <p:oleObj spid="_x0000_s1113" name="Equation" r:id="rId3" imgW="2577960" imgH="431640" progId="Equation.DSMT4">
                    <p:embed/>
                  </p:oleObj>
                </mc:Choice>
                <mc:Fallback>
                  <p:oleObj name="Equation" r:id="rId3" imgW="2577960" imgH="431640" progId="Equation.DSMT4">
                    <p:embed/>
                    <p:pic>
                      <p:nvPicPr>
                        <p:cNvPr id="0" name=""/>
                        <p:cNvPicPr/>
                        <p:nvPr/>
                      </p:nvPicPr>
                      <p:blipFill>
                        <a:blip r:embed="rId4"/>
                        <a:stretch>
                          <a:fillRect/>
                        </a:stretch>
                      </p:blipFill>
                      <p:spPr>
                        <a:xfrm>
                          <a:off x="3562350" y="2246312"/>
                          <a:ext cx="2578100" cy="431800"/>
                        </a:xfrm>
                        <a:prstGeom prst="rect">
                          <a:avLst/>
                        </a:prstGeom>
                      </p:spPr>
                    </p:pic>
                  </p:oleObj>
                </mc:Fallback>
              </mc:AlternateContent>
            </a:graphicData>
          </a:graphic>
        </p:graphicFrame>
        <p:graphicFrame>
          <p:nvGraphicFramePr>
            <p:cNvPr id="6" name="Objeto 5">
              <a:extLst>
                <a:ext uri="{FF2B5EF4-FFF2-40B4-BE49-F238E27FC236}">
                  <a16:creationId xmlns:a16="http://schemas.microsoft.com/office/drawing/2014/main" id="{1A5E253D-5DDF-4571-BE39-4B0435E26CAC}"/>
                </a:ext>
              </a:extLst>
            </p:cNvPr>
            <p:cNvGraphicFramePr>
              <a:graphicFrameLocks noChangeAspect="1"/>
            </p:cNvGraphicFramePr>
            <p:nvPr>
              <p:extLst>
                <p:ext uri="{D42A27DB-BD31-4B8C-83A1-F6EECF244321}">
                  <p14:modId xmlns:p14="http://schemas.microsoft.com/office/powerpoint/2010/main" val="2366399312"/>
                </p:ext>
              </p:extLst>
            </p:nvPr>
          </p:nvGraphicFramePr>
          <p:xfrm>
            <a:off x="3089115" y="2795628"/>
            <a:ext cx="1789887" cy="228555"/>
          </p:xfrm>
          <a:graphic>
            <a:graphicData uri="http://schemas.openxmlformats.org/presentationml/2006/ole">
              <mc:AlternateContent xmlns:mc="http://schemas.openxmlformats.org/markup-compatibility/2006">
                <mc:Choice xmlns:v="urn:schemas-microsoft-com:vml" Requires="v">
                  <p:oleObj spid="_x0000_s1114" name="Equation" r:id="rId5" imgW="1790640" imgH="228600" progId="Equation.DSMT4">
                    <p:embed/>
                  </p:oleObj>
                </mc:Choice>
                <mc:Fallback>
                  <p:oleObj name="Equation" r:id="rId5" imgW="1790640" imgH="228600" progId="Equation.DSMT4">
                    <p:embed/>
                    <p:pic>
                      <p:nvPicPr>
                        <p:cNvPr id="0" name=""/>
                        <p:cNvPicPr/>
                        <p:nvPr/>
                      </p:nvPicPr>
                      <p:blipFill>
                        <a:blip r:embed="rId6"/>
                        <a:stretch>
                          <a:fillRect/>
                        </a:stretch>
                      </p:blipFill>
                      <p:spPr>
                        <a:xfrm>
                          <a:off x="3089115" y="2795628"/>
                          <a:ext cx="1789887" cy="228555"/>
                        </a:xfrm>
                        <a:prstGeom prst="rect">
                          <a:avLst/>
                        </a:prstGeom>
                      </p:spPr>
                    </p:pic>
                  </p:oleObj>
                </mc:Fallback>
              </mc:AlternateContent>
            </a:graphicData>
          </a:graphic>
        </p:graphicFrame>
        <p:graphicFrame>
          <p:nvGraphicFramePr>
            <p:cNvPr id="7" name="Objeto 6">
              <a:extLst>
                <a:ext uri="{FF2B5EF4-FFF2-40B4-BE49-F238E27FC236}">
                  <a16:creationId xmlns:a16="http://schemas.microsoft.com/office/drawing/2014/main" id="{984BDE77-F67A-4632-A444-910D560F58FD}"/>
                </a:ext>
              </a:extLst>
            </p:cNvPr>
            <p:cNvGraphicFramePr>
              <a:graphicFrameLocks noChangeAspect="1"/>
            </p:cNvGraphicFramePr>
            <p:nvPr>
              <p:extLst>
                <p:ext uri="{D42A27DB-BD31-4B8C-83A1-F6EECF244321}">
                  <p14:modId xmlns:p14="http://schemas.microsoft.com/office/powerpoint/2010/main" val="1712845716"/>
                </p:ext>
              </p:extLst>
            </p:nvPr>
          </p:nvGraphicFramePr>
          <p:xfrm>
            <a:off x="5868144" y="2780928"/>
            <a:ext cx="838200" cy="203200"/>
          </p:xfrm>
          <a:graphic>
            <a:graphicData uri="http://schemas.openxmlformats.org/presentationml/2006/ole">
              <mc:AlternateContent xmlns:mc="http://schemas.openxmlformats.org/markup-compatibility/2006">
                <mc:Choice xmlns:v="urn:schemas-microsoft-com:vml" Requires="v">
                  <p:oleObj spid="_x0000_s1115" name="Equation" r:id="rId7" imgW="838080" imgH="203040" progId="Equation.DSMT4">
                    <p:embed/>
                  </p:oleObj>
                </mc:Choice>
                <mc:Fallback>
                  <p:oleObj name="Equation" r:id="rId7" imgW="838080" imgH="203040" progId="Equation.DSMT4">
                    <p:embed/>
                    <p:pic>
                      <p:nvPicPr>
                        <p:cNvPr id="0" name=""/>
                        <p:cNvPicPr/>
                        <p:nvPr/>
                      </p:nvPicPr>
                      <p:blipFill>
                        <a:blip r:embed="rId8"/>
                        <a:stretch>
                          <a:fillRect/>
                        </a:stretch>
                      </p:blipFill>
                      <p:spPr>
                        <a:xfrm>
                          <a:off x="5868144" y="2780928"/>
                          <a:ext cx="838200" cy="203200"/>
                        </a:xfrm>
                        <a:prstGeom prst="rect">
                          <a:avLst/>
                        </a:prstGeom>
                      </p:spPr>
                    </p:pic>
                  </p:oleObj>
                </mc:Fallback>
              </mc:AlternateContent>
            </a:graphicData>
          </a:graphic>
        </p:graphicFrame>
        <p:graphicFrame>
          <p:nvGraphicFramePr>
            <p:cNvPr id="8" name="Objeto 7">
              <a:extLst>
                <a:ext uri="{FF2B5EF4-FFF2-40B4-BE49-F238E27FC236}">
                  <a16:creationId xmlns:a16="http://schemas.microsoft.com/office/drawing/2014/main" id="{F970A1CD-9339-461D-84B3-EC05A099EB36}"/>
                </a:ext>
              </a:extLst>
            </p:cNvPr>
            <p:cNvGraphicFramePr>
              <a:graphicFrameLocks noChangeAspect="1"/>
            </p:cNvGraphicFramePr>
            <p:nvPr>
              <p:extLst>
                <p:ext uri="{D42A27DB-BD31-4B8C-83A1-F6EECF244321}">
                  <p14:modId xmlns:p14="http://schemas.microsoft.com/office/powerpoint/2010/main" val="1559579377"/>
                </p:ext>
              </p:extLst>
            </p:nvPr>
          </p:nvGraphicFramePr>
          <p:xfrm>
            <a:off x="3851920" y="3141431"/>
            <a:ext cx="1155700" cy="228600"/>
          </p:xfrm>
          <a:graphic>
            <a:graphicData uri="http://schemas.openxmlformats.org/presentationml/2006/ole">
              <mc:AlternateContent xmlns:mc="http://schemas.openxmlformats.org/markup-compatibility/2006">
                <mc:Choice xmlns:v="urn:schemas-microsoft-com:vml" Requires="v">
                  <p:oleObj spid="_x0000_s1116" name="Equation" r:id="rId9" imgW="1155600" imgH="228600" progId="Equation.DSMT4">
                    <p:embed/>
                  </p:oleObj>
                </mc:Choice>
                <mc:Fallback>
                  <p:oleObj name="Equation" r:id="rId9" imgW="1155600" imgH="228600" progId="Equation.DSMT4">
                    <p:embed/>
                    <p:pic>
                      <p:nvPicPr>
                        <p:cNvPr id="0" name=""/>
                        <p:cNvPicPr/>
                        <p:nvPr/>
                      </p:nvPicPr>
                      <p:blipFill>
                        <a:blip r:embed="rId10"/>
                        <a:stretch>
                          <a:fillRect/>
                        </a:stretch>
                      </p:blipFill>
                      <p:spPr>
                        <a:xfrm>
                          <a:off x="3851920" y="3141431"/>
                          <a:ext cx="1155700" cy="228600"/>
                        </a:xfrm>
                        <a:prstGeom prst="rect">
                          <a:avLst/>
                        </a:prstGeom>
                      </p:spPr>
                    </p:pic>
                  </p:oleObj>
                </mc:Fallback>
              </mc:AlternateContent>
            </a:graphicData>
          </a:graphic>
        </p:graphicFrame>
        <p:graphicFrame>
          <p:nvGraphicFramePr>
            <p:cNvPr id="9" name="Objeto 8">
              <a:extLst>
                <a:ext uri="{FF2B5EF4-FFF2-40B4-BE49-F238E27FC236}">
                  <a16:creationId xmlns:a16="http://schemas.microsoft.com/office/drawing/2014/main" id="{2FC027D1-2CEF-42C1-A90C-4663CE3B5F8B}"/>
                </a:ext>
              </a:extLst>
            </p:cNvPr>
            <p:cNvGraphicFramePr>
              <a:graphicFrameLocks noChangeAspect="1"/>
            </p:cNvGraphicFramePr>
            <p:nvPr>
              <p:extLst>
                <p:ext uri="{D42A27DB-BD31-4B8C-83A1-F6EECF244321}">
                  <p14:modId xmlns:p14="http://schemas.microsoft.com/office/powerpoint/2010/main" val="2880927989"/>
                </p:ext>
              </p:extLst>
            </p:nvPr>
          </p:nvGraphicFramePr>
          <p:xfrm>
            <a:off x="3107859" y="3506137"/>
            <a:ext cx="1257300" cy="431800"/>
          </p:xfrm>
          <a:graphic>
            <a:graphicData uri="http://schemas.openxmlformats.org/presentationml/2006/ole">
              <mc:AlternateContent xmlns:mc="http://schemas.openxmlformats.org/markup-compatibility/2006">
                <mc:Choice xmlns:v="urn:schemas-microsoft-com:vml" Requires="v">
                  <p:oleObj spid="_x0000_s1117" name="Equation" r:id="rId11" imgW="1257120" imgH="431640" progId="Equation.DSMT4">
                    <p:embed/>
                  </p:oleObj>
                </mc:Choice>
                <mc:Fallback>
                  <p:oleObj name="Equation" r:id="rId11" imgW="1257120" imgH="431640" progId="Equation.DSMT4">
                    <p:embed/>
                    <p:pic>
                      <p:nvPicPr>
                        <p:cNvPr id="0" name=""/>
                        <p:cNvPicPr/>
                        <p:nvPr/>
                      </p:nvPicPr>
                      <p:blipFill>
                        <a:blip r:embed="rId12"/>
                        <a:stretch>
                          <a:fillRect/>
                        </a:stretch>
                      </p:blipFill>
                      <p:spPr>
                        <a:xfrm>
                          <a:off x="3107859" y="3506137"/>
                          <a:ext cx="1257300" cy="431800"/>
                        </a:xfrm>
                        <a:prstGeom prst="rect">
                          <a:avLst/>
                        </a:prstGeom>
                      </p:spPr>
                    </p:pic>
                  </p:oleObj>
                </mc:Fallback>
              </mc:AlternateContent>
            </a:graphicData>
          </a:graphic>
        </p:graphicFrame>
        <p:graphicFrame>
          <p:nvGraphicFramePr>
            <p:cNvPr id="10" name="Objeto 9">
              <a:extLst>
                <a:ext uri="{FF2B5EF4-FFF2-40B4-BE49-F238E27FC236}">
                  <a16:creationId xmlns:a16="http://schemas.microsoft.com/office/drawing/2014/main" id="{C7FCDFF3-E5E4-47B4-ADD1-9EE57BF40E81}"/>
                </a:ext>
              </a:extLst>
            </p:cNvPr>
            <p:cNvGraphicFramePr>
              <a:graphicFrameLocks noChangeAspect="1"/>
            </p:cNvGraphicFramePr>
            <p:nvPr>
              <p:extLst>
                <p:ext uri="{D42A27DB-BD31-4B8C-83A1-F6EECF244321}">
                  <p14:modId xmlns:p14="http://schemas.microsoft.com/office/powerpoint/2010/main" val="4218605550"/>
                </p:ext>
              </p:extLst>
            </p:nvPr>
          </p:nvGraphicFramePr>
          <p:xfrm>
            <a:off x="5868144" y="3670673"/>
            <a:ext cx="838200" cy="203200"/>
          </p:xfrm>
          <a:graphic>
            <a:graphicData uri="http://schemas.openxmlformats.org/presentationml/2006/ole">
              <mc:AlternateContent xmlns:mc="http://schemas.openxmlformats.org/markup-compatibility/2006">
                <mc:Choice xmlns:v="urn:schemas-microsoft-com:vml" Requires="v">
                  <p:oleObj spid="_x0000_s1118" name="Equation" r:id="rId13" imgW="838080" imgH="203040" progId="Equation.DSMT4">
                    <p:embed/>
                  </p:oleObj>
                </mc:Choice>
                <mc:Fallback>
                  <p:oleObj name="Equation" r:id="rId13" imgW="838080" imgH="203040" progId="Equation.DSMT4">
                    <p:embed/>
                    <p:pic>
                      <p:nvPicPr>
                        <p:cNvPr id="0" name=""/>
                        <p:cNvPicPr/>
                        <p:nvPr/>
                      </p:nvPicPr>
                      <p:blipFill>
                        <a:blip r:embed="rId14"/>
                        <a:stretch>
                          <a:fillRect/>
                        </a:stretch>
                      </p:blipFill>
                      <p:spPr>
                        <a:xfrm>
                          <a:off x="5868144" y="3670673"/>
                          <a:ext cx="838200" cy="203200"/>
                        </a:xfrm>
                        <a:prstGeom prst="rect">
                          <a:avLst/>
                        </a:prstGeom>
                      </p:spPr>
                    </p:pic>
                  </p:oleObj>
                </mc:Fallback>
              </mc:AlternateContent>
            </a:graphicData>
          </a:graphic>
        </p:graphicFrame>
        <p:graphicFrame>
          <p:nvGraphicFramePr>
            <p:cNvPr id="11" name="Objeto 10">
              <a:extLst>
                <a:ext uri="{FF2B5EF4-FFF2-40B4-BE49-F238E27FC236}">
                  <a16:creationId xmlns:a16="http://schemas.microsoft.com/office/drawing/2014/main" id="{6A6C0E2A-14E2-4C17-B268-8705C6148AD6}"/>
                </a:ext>
              </a:extLst>
            </p:cNvPr>
            <p:cNvGraphicFramePr>
              <a:graphicFrameLocks noChangeAspect="1"/>
            </p:cNvGraphicFramePr>
            <p:nvPr>
              <p:extLst>
                <p:ext uri="{D42A27DB-BD31-4B8C-83A1-F6EECF244321}">
                  <p14:modId xmlns:p14="http://schemas.microsoft.com/office/powerpoint/2010/main" val="3205008453"/>
                </p:ext>
              </p:extLst>
            </p:nvPr>
          </p:nvGraphicFramePr>
          <p:xfrm>
            <a:off x="3147070" y="4074043"/>
            <a:ext cx="1282700" cy="254000"/>
          </p:xfrm>
          <a:graphic>
            <a:graphicData uri="http://schemas.openxmlformats.org/presentationml/2006/ole">
              <mc:AlternateContent xmlns:mc="http://schemas.openxmlformats.org/markup-compatibility/2006">
                <mc:Choice xmlns:v="urn:schemas-microsoft-com:vml" Requires="v">
                  <p:oleObj spid="_x0000_s1119" name="Equation" r:id="rId15" imgW="1282680" imgH="253800" progId="Equation.DSMT4">
                    <p:embed/>
                  </p:oleObj>
                </mc:Choice>
                <mc:Fallback>
                  <p:oleObj name="Equation" r:id="rId15" imgW="1282680" imgH="253800" progId="Equation.DSMT4">
                    <p:embed/>
                    <p:pic>
                      <p:nvPicPr>
                        <p:cNvPr id="0" name=""/>
                        <p:cNvPicPr/>
                        <p:nvPr/>
                      </p:nvPicPr>
                      <p:blipFill>
                        <a:blip r:embed="rId16"/>
                        <a:stretch>
                          <a:fillRect/>
                        </a:stretch>
                      </p:blipFill>
                      <p:spPr>
                        <a:xfrm>
                          <a:off x="3147070" y="4074043"/>
                          <a:ext cx="1282700" cy="254000"/>
                        </a:xfrm>
                        <a:prstGeom prst="rect">
                          <a:avLst/>
                        </a:prstGeom>
                      </p:spPr>
                    </p:pic>
                  </p:oleObj>
                </mc:Fallback>
              </mc:AlternateContent>
            </a:graphicData>
          </a:graphic>
        </p:graphicFrame>
        <p:graphicFrame>
          <p:nvGraphicFramePr>
            <p:cNvPr id="12" name="Objeto 11">
              <a:extLst>
                <a:ext uri="{FF2B5EF4-FFF2-40B4-BE49-F238E27FC236}">
                  <a16:creationId xmlns:a16="http://schemas.microsoft.com/office/drawing/2014/main" id="{32CAC2F0-F19A-4DC5-9353-733BDBC3D9D7}"/>
                </a:ext>
              </a:extLst>
            </p:cNvPr>
            <p:cNvGraphicFramePr>
              <a:graphicFrameLocks noChangeAspect="1"/>
            </p:cNvGraphicFramePr>
            <p:nvPr>
              <p:extLst>
                <p:ext uri="{D42A27DB-BD31-4B8C-83A1-F6EECF244321}">
                  <p14:modId xmlns:p14="http://schemas.microsoft.com/office/powerpoint/2010/main" val="184451958"/>
                </p:ext>
              </p:extLst>
            </p:nvPr>
          </p:nvGraphicFramePr>
          <p:xfrm>
            <a:off x="5868144" y="4124843"/>
            <a:ext cx="838200" cy="203200"/>
          </p:xfrm>
          <a:graphic>
            <a:graphicData uri="http://schemas.openxmlformats.org/presentationml/2006/ole">
              <mc:AlternateContent xmlns:mc="http://schemas.openxmlformats.org/markup-compatibility/2006">
                <mc:Choice xmlns:v="urn:schemas-microsoft-com:vml" Requires="v">
                  <p:oleObj spid="_x0000_s1120" name="Equation" r:id="rId17" imgW="838080" imgH="203040" progId="Equation.DSMT4">
                    <p:embed/>
                  </p:oleObj>
                </mc:Choice>
                <mc:Fallback>
                  <p:oleObj name="Equation" r:id="rId17" imgW="838080" imgH="203040" progId="Equation.DSMT4">
                    <p:embed/>
                    <p:pic>
                      <p:nvPicPr>
                        <p:cNvPr id="10" name="Objeto 9">
                          <a:extLst>
                            <a:ext uri="{FF2B5EF4-FFF2-40B4-BE49-F238E27FC236}">
                              <a16:creationId xmlns:a16="http://schemas.microsoft.com/office/drawing/2014/main" id="{C7FCDFF3-E5E4-47B4-ADD1-9EE57BF40E81}"/>
                            </a:ext>
                          </a:extLst>
                        </p:cNvPr>
                        <p:cNvPicPr/>
                        <p:nvPr/>
                      </p:nvPicPr>
                      <p:blipFill>
                        <a:blip r:embed="rId14"/>
                        <a:stretch>
                          <a:fillRect/>
                        </a:stretch>
                      </p:blipFill>
                      <p:spPr>
                        <a:xfrm>
                          <a:off x="5868144" y="4124843"/>
                          <a:ext cx="838200" cy="203200"/>
                        </a:xfrm>
                        <a:prstGeom prst="rect">
                          <a:avLst/>
                        </a:prstGeom>
                      </p:spPr>
                    </p:pic>
                  </p:oleObj>
                </mc:Fallback>
              </mc:AlternateContent>
            </a:graphicData>
          </a:graphic>
        </p:graphicFrame>
      </p:grpSp>
      <p:sp>
        <p:nvSpPr>
          <p:cNvPr id="14" name="CuadroTexto 13"/>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59659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FD64773-4602-40E0-A162-44360A38F3CF}"/>
              </a:ext>
            </a:extLst>
          </p:cNvPr>
          <p:cNvSpPr/>
          <p:nvPr/>
        </p:nvSpPr>
        <p:spPr>
          <a:xfrm>
            <a:off x="683568" y="4908415"/>
            <a:ext cx="7848872" cy="782907"/>
          </a:xfrm>
          <a:prstGeom prst="rect">
            <a:avLst/>
          </a:prstGeom>
        </p:spPr>
        <p:txBody>
          <a:bodyPr wrap="square">
            <a:spAutoFit/>
          </a:bodyPr>
          <a:lstStyle/>
          <a:p>
            <a:pPr algn="just">
              <a:lnSpc>
                <a:spcPct val="140000"/>
              </a:lnSpc>
              <a:spcBef>
                <a:spcPts val="1000"/>
              </a:spcBef>
              <a:buClr>
                <a:schemeClr val="accent1"/>
              </a:buClr>
              <a:buSzPct val="85000"/>
            </a:pPr>
            <a:r>
              <a:rPr lang="es-ES" sz="1700" b="1" dirty="0">
                <a:ea typeface="Tahoma" pitchFamily="34" charset="0"/>
                <a:cs typeface="Tahoma" pitchFamily="34" charset="0"/>
              </a:rPr>
              <a:t>Tiene un costo total de 736,000 euros y es similar a la solución de inventario mínimo, pero con dos preparaciones eliminadas.</a:t>
            </a:r>
          </a:p>
        </p:txBody>
      </p:sp>
      <p:sp>
        <p:nvSpPr>
          <p:cNvPr id="4" name="CuadroTexto 3"/>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2796759050"/>
              </p:ext>
            </p:extLst>
          </p:nvPr>
        </p:nvGraphicFramePr>
        <p:xfrm>
          <a:off x="251520" y="1556792"/>
          <a:ext cx="8676967" cy="2829560"/>
        </p:xfrm>
        <a:graphic>
          <a:graphicData uri="http://schemas.openxmlformats.org/drawingml/2006/table">
            <a:tbl>
              <a:tblPr firstRow="1" bandRow="1">
                <a:tableStyleId>{5C22544A-7EE6-4342-B048-85BDC9FD1C3A}</a:tableStyleId>
              </a:tblPr>
              <a:tblGrid>
                <a:gridCol w="1401663">
                  <a:extLst>
                    <a:ext uri="{9D8B030D-6E8A-4147-A177-3AD203B41FA5}">
                      <a16:colId xmlns:a16="http://schemas.microsoft.com/office/drawing/2014/main" val="1554518253"/>
                    </a:ext>
                  </a:extLst>
                </a:gridCol>
                <a:gridCol w="800951">
                  <a:extLst>
                    <a:ext uri="{9D8B030D-6E8A-4147-A177-3AD203B41FA5}">
                      <a16:colId xmlns:a16="http://schemas.microsoft.com/office/drawing/2014/main" val="1366121631"/>
                    </a:ext>
                  </a:extLst>
                </a:gridCol>
                <a:gridCol w="800951">
                  <a:extLst>
                    <a:ext uri="{9D8B030D-6E8A-4147-A177-3AD203B41FA5}">
                      <a16:colId xmlns:a16="http://schemas.microsoft.com/office/drawing/2014/main" val="2673750105"/>
                    </a:ext>
                  </a:extLst>
                </a:gridCol>
                <a:gridCol w="800951">
                  <a:extLst>
                    <a:ext uri="{9D8B030D-6E8A-4147-A177-3AD203B41FA5}">
                      <a16:colId xmlns:a16="http://schemas.microsoft.com/office/drawing/2014/main" val="2604314536"/>
                    </a:ext>
                  </a:extLst>
                </a:gridCol>
                <a:gridCol w="800951">
                  <a:extLst>
                    <a:ext uri="{9D8B030D-6E8A-4147-A177-3AD203B41FA5}">
                      <a16:colId xmlns:a16="http://schemas.microsoft.com/office/drawing/2014/main" val="3548690093"/>
                    </a:ext>
                  </a:extLst>
                </a:gridCol>
                <a:gridCol w="800951">
                  <a:extLst>
                    <a:ext uri="{9D8B030D-6E8A-4147-A177-3AD203B41FA5}">
                      <a16:colId xmlns:a16="http://schemas.microsoft.com/office/drawing/2014/main" val="3090275259"/>
                    </a:ext>
                  </a:extLst>
                </a:gridCol>
                <a:gridCol w="800951">
                  <a:extLst>
                    <a:ext uri="{9D8B030D-6E8A-4147-A177-3AD203B41FA5}">
                      <a16:colId xmlns:a16="http://schemas.microsoft.com/office/drawing/2014/main" val="2122303094"/>
                    </a:ext>
                  </a:extLst>
                </a:gridCol>
                <a:gridCol w="800951">
                  <a:extLst>
                    <a:ext uri="{9D8B030D-6E8A-4147-A177-3AD203B41FA5}">
                      <a16:colId xmlns:a16="http://schemas.microsoft.com/office/drawing/2014/main" val="4080512191"/>
                    </a:ext>
                  </a:extLst>
                </a:gridCol>
                <a:gridCol w="800951">
                  <a:extLst>
                    <a:ext uri="{9D8B030D-6E8A-4147-A177-3AD203B41FA5}">
                      <a16:colId xmlns:a16="http://schemas.microsoft.com/office/drawing/2014/main" val="861051984"/>
                    </a:ext>
                  </a:extLst>
                </a:gridCol>
                <a:gridCol w="867696">
                  <a:extLst>
                    <a:ext uri="{9D8B030D-6E8A-4147-A177-3AD203B41FA5}">
                      <a16:colId xmlns:a16="http://schemas.microsoft.com/office/drawing/2014/main" val="2976431388"/>
                    </a:ext>
                  </a:extLst>
                </a:gridCol>
              </a:tblGrid>
              <a:tr h="370840">
                <a:tc>
                  <a:txBody>
                    <a:bodyPr/>
                    <a:lstStyle/>
                    <a:p>
                      <a:pPr algn="ctr"/>
                      <a:endParaRPr lang="es-MX" sz="1300" b="1" dirty="0"/>
                    </a:p>
                  </a:txBody>
                  <a:tcPr/>
                </a:tc>
                <a:tc>
                  <a:txBody>
                    <a:bodyPr/>
                    <a:lstStyle/>
                    <a:p>
                      <a:pPr algn="ctr"/>
                      <a:r>
                        <a:rPr lang="es-MX" sz="1300" b="1" dirty="0" smtClean="0"/>
                        <a:t>Ene</a:t>
                      </a:r>
                      <a:endParaRPr lang="es-MX" sz="1300" b="1" dirty="0"/>
                    </a:p>
                  </a:txBody>
                  <a:tcPr/>
                </a:tc>
                <a:tc>
                  <a:txBody>
                    <a:bodyPr/>
                    <a:lstStyle/>
                    <a:p>
                      <a:pPr algn="ctr"/>
                      <a:r>
                        <a:rPr lang="es-MX" sz="1300" b="1" dirty="0" smtClean="0"/>
                        <a:t>Feb</a:t>
                      </a:r>
                      <a:endParaRPr lang="es-MX" sz="1300" b="1" dirty="0"/>
                    </a:p>
                  </a:txBody>
                  <a:tcPr/>
                </a:tc>
                <a:tc>
                  <a:txBody>
                    <a:bodyPr/>
                    <a:lstStyle/>
                    <a:p>
                      <a:pPr algn="ctr"/>
                      <a:r>
                        <a:rPr lang="es-MX" sz="1300" b="1" dirty="0" smtClean="0"/>
                        <a:t>Mar</a:t>
                      </a:r>
                      <a:endParaRPr lang="es-MX" sz="1300" b="1" dirty="0"/>
                    </a:p>
                  </a:txBody>
                  <a:tcPr/>
                </a:tc>
                <a:tc>
                  <a:txBody>
                    <a:bodyPr/>
                    <a:lstStyle/>
                    <a:p>
                      <a:pPr algn="ctr"/>
                      <a:r>
                        <a:rPr lang="es-MX" sz="1300" b="1" dirty="0" smtClean="0"/>
                        <a:t>Abr</a:t>
                      </a:r>
                      <a:endParaRPr lang="es-MX" sz="1300" b="1" dirty="0"/>
                    </a:p>
                  </a:txBody>
                  <a:tcPr/>
                </a:tc>
                <a:tc>
                  <a:txBody>
                    <a:bodyPr/>
                    <a:lstStyle/>
                    <a:p>
                      <a:pPr algn="ctr"/>
                      <a:r>
                        <a:rPr lang="es-MX" sz="1300" b="1" dirty="0" smtClean="0"/>
                        <a:t>May</a:t>
                      </a:r>
                      <a:endParaRPr lang="es-MX" sz="1300" b="1" dirty="0"/>
                    </a:p>
                  </a:txBody>
                  <a:tcPr/>
                </a:tc>
                <a:tc>
                  <a:txBody>
                    <a:bodyPr/>
                    <a:lstStyle/>
                    <a:p>
                      <a:pPr algn="ctr"/>
                      <a:r>
                        <a:rPr lang="es-MX" sz="1300" b="1" dirty="0" smtClean="0"/>
                        <a:t>Jun</a:t>
                      </a:r>
                      <a:endParaRPr lang="es-MX" sz="1300" b="1" dirty="0"/>
                    </a:p>
                  </a:txBody>
                  <a:tcPr/>
                </a:tc>
                <a:tc>
                  <a:txBody>
                    <a:bodyPr/>
                    <a:lstStyle/>
                    <a:p>
                      <a:pPr algn="ctr"/>
                      <a:r>
                        <a:rPr lang="es-MX" sz="1300" b="1" dirty="0" smtClean="0"/>
                        <a:t>Jul</a:t>
                      </a:r>
                      <a:endParaRPr lang="es-MX" sz="1300" b="1" dirty="0"/>
                    </a:p>
                  </a:txBody>
                  <a:tcPr/>
                </a:tc>
                <a:tc>
                  <a:txBody>
                    <a:bodyPr/>
                    <a:lstStyle/>
                    <a:p>
                      <a:pPr algn="ctr"/>
                      <a:r>
                        <a:rPr lang="es-MX" sz="1300" b="1" dirty="0" smtClean="0"/>
                        <a:t>Ago</a:t>
                      </a:r>
                      <a:endParaRPr lang="es-MX" sz="1300" b="1" dirty="0"/>
                    </a:p>
                  </a:txBody>
                  <a:tcPr/>
                </a:tc>
                <a:tc>
                  <a:txBody>
                    <a:bodyPr/>
                    <a:lstStyle/>
                    <a:p>
                      <a:pPr algn="ctr"/>
                      <a:r>
                        <a:rPr lang="es-MX" sz="1300" b="1" dirty="0" smtClean="0"/>
                        <a:t>Total</a:t>
                      </a:r>
                      <a:endParaRPr lang="es-MX" sz="1300" b="1" dirty="0"/>
                    </a:p>
                  </a:txBody>
                  <a:tcPr/>
                </a:tc>
                <a:extLst>
                  <a:ext uri="{0D108BD9-81ED-4DB2-BD59-A6C34878D82A}">
                    <a16:rowId xmlns:a16="http://schemas.microsoft.com/office/drawing/2014/main" val="1104183905"/>
                  </a:ext>
                </a:extLst>
              </a:tr>
              <a:tr h="370840">
                <a:tc>
                  <a:txBody>
                    <a:bodyPr/>
                    <a:lstStyle/>
                    <a:p>
                      <a:pPr algn="ctr"/>
                      <a:r>
                        <a:rPr lang="es-MX" sz="1300" b="1" dirty="0" smtClean="0"/>
                        <a:t>Demanda</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7,200</a:t>
                      </a:r>
                      <a:endParaRPr lang="es-MX" sz="1300" b="1" dirty="0"/>
                    </a:p>
                  </a:txBody>
                  <a:tcPr/>
                </a:tc>
                <a:extLst>
                  <a:ext uri="{0D108BD9-81ED-4DB2-BD59-A6C34878D82A}">
                    <a16:rowId xmlns:a16="http://schemas.microsoft.com/office/drawing/2014/main" val="445797194"/>
                  </a:ext>
                </a:extLst>
              </a:tr>
              <a:tr h="370840">
                <a:tc>
                  <a:txBody>
                    <a:bodyPr/>
                    <a:lstStyle/>
                    <a:p>
                      <a:pPr algn="ctr"/>
                      <a:r>
                        <a:rPr lang="es-MX" sz="1300" b="1" dirty="0" smtClean="0"/>
                        <a:t>Producción</a:t>
                      </a:r>
                      <a:endParaRPr lang="es-MX" sz="1300" b="1" dirty="0"/>
                    </a:p>
                  </a:txBody>
                  <a:tcPr/>
                </a:tc>
                <a:tc>
                  <a:txBody>
                    <a:bodyPr/>
                    <a:lstStyle/>
                    <a:p>
                      <a:pPr algn="ctr"/>
                      <a:r>
                        <a:rPr lang="es-MX" sz="1300" b="1" dirty="0" smtClean="0"/>
                        <a:t>600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1,600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7,000</a:t>
                      </a:r>
                      <a:endParaRPr lang="es-MX" sz="1300" b="1" dirty="0"/>
                    </a:p>
                  </a:txBody>
                  <a:tcPr/>
                </a:tc>
                <a:extLst>
                  <a:ext uri="{0D108BD9-81ED-4DB2-BD59-A6C34878D82A}">
                    <a16:rowId xmlns:a16="http://schemas.microsoft.com/office/drawing/2014/main" val="10002"/>
                  </a:ext>
                </a:extLst>
              </a:tr>
              <a:tr h="370840">
                <a:tc>
                  <a:txBody>
                    <a:bodyPr/>
                    <a:lstStyle/>
                    <a:p>
                      <a:pPr algn="ctr"/>
                      <a:r>
                        <a:rPr lang="es-MX" sz="1300" b="1" dirty="0" smtClean="0"/>
                        <a:t>Costo unitario</a:t>
                      </a:r>
                      <a:endParaRPr lang="es-MX" sz="1300" b="1" dirty="0"/>
                    </a:p>
                  </a:txBody>
                  <a:tcPr/>
                </a:tc>
                <a:tc>
                  <a:txBody>
                    <a:bodyPr/>
                    <a:lstStyle/>
                    <a:p>
                      <a:pPr algn="ctr"/>
                      <a:r>
                        <a:rPr lang="es-MX" sz="1300" b="1" dirty="0" smtClean="0"/>
                        <a:t>60,000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160,000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120,000</a:t>
                      </a:r>
                      <a:endParaRPr lang="es-MX" sz="1300" b="1" dirty="0"/>
                    </a:p>
                  </a:txBody>
                  <a:tcPr/>
                </a:tc>
                <a:tc>
                  <a:txBody>
                    <a:bodyPr/>
                    <a:lstStyle/>
                    <a:p>
                      <a:pPr algn="ctr"/>
                      <a:r>
                        <a:rPr lang="es-MX" sz="1300" b="1" dirty="0" smtClean="0"/>
                        <a:t>700,000</a:t>
                      </a:r>
                    </a:p>
                  </a:txBody>
                  <a:tcPr/>
                </a:tc>
                <a:extLst>
                  <a:ext uri="{0D108BD9-81ED-4DB2-BD59-A6C34878D82A}">
                    <a16:rowId xmlns:a16="http://schemas.microsoft.com/office/drawing/2014/main" val="10003"/>
                  </a:ext>
                </a:extLst>
              </a:tr>
              <a:tr h="370840">
                <a:tc>
                  <a:txBody>
                    <a:bodyPr/>
                    <a:lstStyle/>
                    <a:p>
                      <a:pPr algn="ctr"/>
                      <a:r>
                        <a:rPr lang="es-MX" sz="1300" b="1" dirty="0" smtClean="0"/>
                        <a:t>Costo de preparación</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30,000</a:t>
                      </a:r>
                      <a:endParaRPr lang="es-MX" sz="1300" b="1" dirty="0"/>
                    </a:p>
                  </a:txBody>
                  <a:tcPr/>
                </a:tc>
                <a:extLst>
                  <a:ext uri="{0D108BD9-81ED-4DB2-BD59-A6C34878D82A}">
                    <a16:rowId xmlns:a16="http://schemas.microsoft.com/office/drawing/2014/main" val="10004"/>
                  </a:ext>
                </a:extLst>
              </a:tr>
              <a:tr h="370840">
                <a:tc>
                  <a:txBody>
                    <a:bodyPr/>
                    <a:lstStyle/>
                    <a:p>
                      <a:pPr algn="ctr"/>
                      <a:r>
                        <a:rPr lang="es-MX" sz="1300" b="1" dirty="0" smtClean="0"/>
                        <a:t>Inventario final</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endParaRPr lang="es-MX" sz="1300" b="1" dirty="0"/>
                    </a:p>
                  </a:txBody>
                  <a:tcPr/>
                </a:tc>
                <a:extLst>
                  <a:ext uri="{0D108BD9-81ED-4DB2-BD59-A6C34878D82A}">
                    <a16:rowId xmlns:a16="http://schemas.microsoft.com/office/drawing/2014/main" val="10005"/>
                  </a:ext>
                </a:extLst>
              </a:tr>
              <a:tr h="370840">
                <a:tc>
                  <a:txBody>
                    <a:bodyPr/>
                    <a:lstStyle/>
                    <a:p>
                      <a:pPr algn="ctr"/>
                      <a:r>
                        <a:rPr lang="es-MX" sz="1300" b="1" dirty="0" smtClean="0"/>
                        <a:t>Costo</a:t>
                      </a:r>
                      <a:r>
                        <a:rPr lang="es-MX" sz="1300" b="1" baseline="0" dirty="0" smtClean="0"/>
                        <a:t> de inventario</a:t>
                      </a:r>
                      <a:endParaRPr lang="es-MX" sz="1300" b="1" dirty="0"/>
                    </a:p>
                  </a:txBody>
                  <a:tcPr/>
                </a:tc>
                <a:tc>
                  <a:txBody>
                    <a:bodyPr/>
                    <a:lstStyle/>
                    <a:p>
                      <a:pPr algn="ctr"/>
                      <a:r>
                        <a:rPr lang="es-MX" sz="1300" b="1" dirty="0" smtClean="0"/>
                        <a:t>2,000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4,000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6,000</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994291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55576" y="1268760"/>
            <a:ext cx="7848872" cy="5238357"/>
          </a:xfrm>
          <a:prstGeom prst="rect">
            <a:avLst/>
          </a:prstGeom>
          <a:noFill/>
        </p:spPr>
        <p:txBody>
          <a:bodyPr wrap="square" rtlCol="0">
            <a:spAutoFit/>
          </a:bodyPr>
          <a:lstStyle/>
          <a:p>
            <a:pPr algn="just">
              <a:lnSpc>
                <a:spcPct val="140000"/>
              </a:lnSpc>
              <a:spcBef>
                <a:spcPts val="1000"/>
              </a:spcBef>
              <a:buClr>
                <a:schemeClr val="accent1"/>
              </a:buClr>
              <a:buSzPct val="85000"/>
            </a:pPr>
            <a:r>
              <a:rPr lang="es-MX" sz="1700" dirty="0">
                <a:ea typeface="Tahoma" pitchFamily="34" charset="0"/>
                <a:cs typeface="Tahoma" pitchFamily="34" charset="0"/>
              </a:rPr>
              <a:t>El General Algebraic Modeling System (GAMS) es un software de alto nivel para el modelado de sistema para la optimización matemática. GAMS está diseñado para modelar y resolver problemas lineales, no lineales y optimización entera mixta. </a:t>
            </a:r>
            <a:endParaRPr lang="es-MX" sz="1700" dirty="0" smtClean="0">
              <a:ea typeface="Tahoma" pitchFamily="34" charset="0"/>
              <a:cs typeface="Tahoma" pitchFamily="34" charset="0"/>
            </a:endParaRPr>
          </a:p>
          <a:p>
            <a:pPr algn="just">
              <a:lnSpc>
                <a:spcPct val="140000"/>
              </a:lnSpc>
              <a:spcBef>
                <a:spcPts val="1000"/>
              </a:spcBef>
              <a:buClr>
                <a:schemeClr val="accent1"/>
              </a:buClr>
              <a:buSzPct val="85000"/>
            </a:pPr>
            <a:r>
              <a:rPr lang="es-MX" sz="1700" dirty="0" smtClean="0">
                <a:ea typeface="Tahoma" pitchFamily="34" charset="0"/>
                <a:cs typeface="Tahoma" pitchFamily="34" charset="0"/>
              </a:rPr>
              <a:t>El </a:t>
            </a:r>
            <a:r>
              <a:rPr lang="es-MX" sz="1700" dirty="0">
                <a:ea typeface="Tahoma" pitchFamily="34" charset="0"/>
                <a:cs typeface="Tahoma" pitchFamily="34" charset="0"/>
              </a:rPr>
              <a:t>sistema está diseñado para aplicaciones de modelado a gran escala complejas y permite al usuario construir grandes modelos </a:t>
            </a:r>
            <a:r>
              <a:rPr lang="es-MX" sz="1700" dirty="0" smtClean="0">
                <a:ea typeface="Tahoma" pitchFamily="34" charset="0"/>
                <a:cs typeface="Tahoma" pitchFamily="34" charset="0"/>
              </a:rPr>
              <a:t>que </a:t>
            </a:r>
            <a:r>
              <a:rPr lang="es-MX" sz="1700" dirty="0">
                <a:ea typeface="Tahoma" pitchFamily="34" charset="0"/>
                <a:cs typeface="Tahoma" pitchFamily="34" charset="0"/>
              </a:rPr>
              <a:t>pueden adaptarse a las nuevas situaciones. </a:t>
            </a:r>
          </a:p>
          <a:p>
            <a:pPr algn="just">
              <a:lnSpc>
                <a:spcPct val="140000"/>
              </a:lnSpc>
              <a:spcBef>
                <a:spcPts val="1000"/>
              </a:spcBef>
              <a:buClr>
                <a:schemeClr val="accent1"/>
              </a:buClr>
              <a:buSzPct val="85000"/>
            </a:pPr>
            <a:r>
              <a:rPr lang="es-MX" sz="1700" dirty="0" smtClean="0">
                <a:ea typeface="Tahoma" pitchFamily="34" charset="0"/>
                <a:cs typeface="Tahoma" pitchFamily="34" charset="0"/>
              </a:rPr>
              <a:t>GAMS </a:t>
            </a:r>
            <a:r>
              <a:rPr lang="es-MX" sz="1700" dirty="0">
                <a:ea typeface="Tahoma" pitchFamily="34" charset="0"/>
                <a:cs typeface="Tahoma" pitchFamily="34" charset="0"/>
              </a:rPr>
              <a:t>fue el primer lenguaje de modelado algebraico (AML) y es formalmente similar a la utilizada comúnmente lenguajes de programación de cuarta generación. GAMS contiene un entorno de desarrollo integrado (IDE) y está conectado a un grupo de optimización de terceros que resuelven. </a:t>
            </a:r>
            <a:endParaRPr lang="es-MX" sz="1700" dirty="0" smtClean="0">
              <a:ea typeface="Tahoma" pitchFamily="34" charset="0"/>
              <a:cs typeface="Tahoma" pitchFamily="34" charset="0"/>
            </a:endParaRPr>
          </a:p>
          <a:p>
            <a:pPr algn="just">
              <a:lnSpc>
                <a:spcPct val="140000"/>
              </a:lnSpc>
              <a:spcBef>
                <a:spcPts val="1000"/>
              </a:spcBef>
              <a:buClr>
                <a:schemeClr val="accent1"/>
              </a:buClr>
              <a:buSzPct val="85000"/>
            </a:pPr>
            <a:r>
              <a:rPr lang="es-MX" sz="1700" dirty="0" smtClean="0">
                <a:ea typeface="Tahoma" pitchFamily="34" charset="0"/>
                <a:cs typeface="Tahoma" pitchFamily="34" charset="0"/>
              </a:rPr>
              <a:t>Entre </a:t>
            </a:r>
            <a:r>
              <a:rPr lang="es-MX" sz="1700" dirty="0">
                <a:ea typeface="Tahoma" pitchFamily="34" charset="0"/>
                <a:cs typeface="Tahoma" pitchFamily="34" charset="0"/>
              </a:rPr>
              <a:t>estos </a:t>
            </a:r>
            <a:r>
              <a:rPr lang="es-MX" sz="1700" dirty="0" smtClean="0">
                <a:ea typeface="Tahoma" pitchFamily="34" charset="0"/>
                <a:cs typeface="Tahoma" pitchFamily="34" charset="0"/>
              </a:rPr>
              <a:t>solvers </a:t>
            </a:r>
            <a:r>
              <a:rPr lang="es-MX" sz="1700" dirty="0">
                <a:ea typeface="Tahoma" pitchFamily="34" charset="0"/>
                <a:cs typeface="Tahoma" pitchFamily="34" charset="0"/>
              </a:rPr>
              <a:t>son </a:t>
            </a:r>
            <a:r>
              <a:rPr lang="es-MX" sz="1700" b="1" dirty="0">
                <a:ea typeface="Tahoma" pitchFamily="34" charset="0"/>
                <a:cs typeface="Tahoma" pitchFamily="34" charset="0"/>
              </a:rPr>
              <a:t>BARON</a:t>
            </a:r>
            <a:r>
              <a:rPr lang="es-MX" sz="1700" dirty="0">
                <a:ea typeface="Tahoma" pitchFamily="34" charset="0"/>
                <a:cs typeface="Tahoma" pitchFamily="34" charset="0"/>
              </a:rPr>
              <a:t>, </a:t>
            </a:r>
            <a:r>
              <a:rPr lang="es-MX" sz="1700" b="1" dirty="0" smtClean="0">
                <a:ea typeface="Tahoma" pitchFamily="34" charset="0"/>
                <a:cs typeface="Tahoma" pitchFamily="34" charset="0"/>
              </a:rPr>
              <a:t>CONOPT</a:t>
            </a:r>
            <a:r>
              <a:rPr lang="es-MX" sz="1700" b="1" dirty="0">
                <a:ea typeface="Tahoma" pitchFamily="34" charset="0"/>
                <a:cs typeface="Tahoma" pitchFamily="34" charset="0"/>
              </a:rPr>
              <a:t>, </a:t>
            </a:r>
            <a:r>
              <a:rPr lang="es-MX" sz="1700" b="1" dirty="0" smtClean="0">
                <a:ea typeface="Tahoma" pitchFamily="34" charset="0"/>
                <a:cs typeface="Tahoma" pitchFamily="34" charset="0"/>
              </a:rPr>
              <a:t>CPLEX, </a:t>
            </a:r>
            <a:r>
              <a:rPr lang="es-MX" sz="1700" b="1" dirty="0">
                <a:ea typeface="Tahoma" pitchFamily="34" charset="0"/>
                <a:cs typeface="Tahoma" pitchFamily="34" charset="0"/>
              </a:rPr>
              <a:t>DICOPT, Gurobi, Mosek , </a:t>
            </a:r>
            <a:r>
              <a:rPr lang="es-MX" sz="1700" b="1" dirty="0" smtClean="0">
                <a:ea typeface="Tahoma" pitchFamily="34" charset="0"/>
                <a:cs typeface="Tahoma" pitchFamily="34" charset="0"/>
              </a:rPr>
              <a:t>SNOPT, XPRESS entre otros</a:t>
            </a:r>
            <a:r>
              <a:rPr lang="es-MX" sz="1700" dirty="0" smtClean="0">
                <a:ea typeface="Tahoma" pitchFamily="34" charset="0"/>
                <a:cs typeface="Tahoma" pitchFamily="34" charset="0"/>
              </a:rPr>
              <a:t>. </a:t>
            </a:r>
            <a:endParaRPr lang="es-MX" sz="1700" dirty="0">
              <a:ea typeface="Tahoma" pitchFamily="34" charset="0"/>
              <a:cs typeface="Tahoma" pitchFamily="34" charset="0"/>
            </a:endParaRPr>
          </a:p>
        </p:txBody>
      </p:sp>
      <p:sp>
        <p:nvSpPr>
          <p:cNvPr id="5" name="CuadroTexto 4"/>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con GAMS</a:t>
            </a:r>
            <a:endParaRPr lang="es-MX" sz="2400" b="1" dirty="0">
              <a:solidFill>
                <a:schemeClr val="tx2"/>
              </a:solidFill>
            </a:endParaRPr>
          </a:p>
        </p:txBody>
      </p:sp>
    </p:spTree>
    <p:extLst>
      <p:ext uri="{BB962C8B-B14F-4D97-AF65-F5344CB8AC3E}">
        <p14:creationId xmlns:p14="http://schemas.microsoft.com/office/powerpoint/2010/main" val="3012048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b="47684"/>
          <a:stretch/>
        </p:blipFill>
        <p:spPr>
          <a:xfrm>
            <a:off x="467544" y="1412776"/>
            <a:ext cx="8257878" cy="3816424"/>
          </a:xfrm>
          <a:prstGeom prst="rect">
            <a:avLst/>
          </a:prstGeom>
        </p:spPr>
      </p:pic>
      <p:sp>
        <p:nvSpPr>
          <p:cNvPr id="5" name="Marcador de contenido 2"/>
          <p:cNvSpPr txBox="1">
            <a:spLocks/>
          </p:cNvSpPr>
          <p:nvPr/>
        </p:nvSpPr>
        <p:spPr>
          <a:xfrm>
            <a:off x="683568" y="663985"/>
            <a:ext cx="7848872" cy="5501319"/>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lnSpc>
                <a:spcPct val="140000"/>
              </a:lnSpc>
              <a:spcBef>
                <a:spcPts val="1000"/>
              </a:spcBef>
              <a:buFont typeface="Arial" pitchFamily="34" charset="0"/>
              <a:buNone/>
            </a:pPr>
            <a:r>
              <a:rPr lang="es-ES" sz="2000" b="1" dirty="0" smtClean="0">
                <a:ea typeface="Tahoma" pitchFamily="34" charset="0"/>
                <a:cs typeface="Tahoma" pitchFamily="34" charset="0"/>
              </a:rPr>
              <a:t>Codificación en GAMS (parámetros)</a:t>
            </a:r>
            <a:endParaRPr lang="es-ES" sz="2000" dirty="0" smtClean="0">
              <a:ea typeface="Tahoma" pitchFamily="34" charset="0"/>
              <a:cs typeface="Tahoma" pitchFamily="34" charset="0"/>
            </a:endParaRPr>
          </a:p>
        </p:txBody>
      </p:sp>
    </p:spTree>
    <p:extLst>
      <p:ext uri="{BB962C8B-B14F-4D97-AF65-F5344CB8AC3E}">
        <p14:creationId xmlns:p14="http://schemas.microsoft.com/office/powerpoint/2010/main" val="3944263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A209501-C6D1-4CA3-8919-CB683BE7115C}"/>
              </a:ext>
            </a:extLst>
          </p:cNvPr>
          <p:cNvSpPr/>
          <p:nvPr/>
        </p:nvSpPr>
        <p:spPr>
          <a:xfrm>
            <a:off x="683568" y="620688"/>
            <a:ext cx="7848872" cy="5452775"/>
          </a:xfrm>
          <a:prstGeom prst="rect">
            <a:avLst/>
          </a:prstGeom>
        </p:spPr>
        <p:txBody>
          <a:bodyPr wrap="square">
            <a:spAutoFit/>
          </a:bodyPr>
          <a:lstStyle/>
          <a:p>
            <a:pPr algn="just">
              <a:lnSpc>
                <a:spcPct val="140000"/>
              </a:lnSpc>
              <a:spcBef>
                <a:spcPts val="1000"/>
              </a:spcBef>
              <a:buClr>
                <a:schemeClr val="accent1"/>
              </a:buClr>
              <a:buSzPct val="85000"/>
            </a:pPr>
            <a:r>
              <a:rPr lang="es-MX" sz="1600" b="1" dirty="0">
                <a:ea typeface="Tahoma" pitchFamily="34" charset="0"/>
                <a:cs typeface="Tahoma" pitchFamily="34" charset="0"/>
              </a:rPr>
              <a:t>JUSTIFICACIÓN</a:t>
            </a:r>
          </a:p>
          <a:p>
            <a:pPr algn="just">
              <a:lnSpc>
                <a:spcPct val="140000"/>
              </a:lnSpc>
              <a:spcBef>
                <a:spcPts val="1000"/>
              </a:spcBef>
              <a:buClr>
                <a:schemeClr val="accent1"/>
              </a:buClr>
              <a:buSzPct val="85000"/>
            </a:pPr>
            <a:r>
              <a:rPr lang="es-MX" sz="1600" dirty="0">
                <a:ea typeface="Tahoma" pitchFamily="34" charset="0"/>
                <a:cs typeface="Tahoma" pitchFamily="34" charset="0"/>
              </a:rPr>
              <a:t>El presente material se elaboró con la intención de apoyar al docente al impartir el tema </a:t>
            </a:r>
            <a:r>
              <a:rPr lang="es-MX" sz="1600" dirty="0" smtClean="0">
                <a:ea typeface="Tahoma" pitchFamily="34" charset="0"/>
                <a:cs typeface="Tahoma" pitchFamily="34" charset="0"/>
              </a:rPr>
              <a:t>“</a:t>
            </a:r>
            <a:r>
              <a:rPr lang="es-MX" sz="1600" b="1" dirty="0" smtClean="0">
                <a:ea typeface="Tahoma" pitchFamily="34" charset="0"/>
                <a:cs typeface="Tahoma" pitchFamily="34" charset="0"/>
              </a:rPr>
              <a:t>Optimización </a:t>
            </a:r>
            <a:r>
              <a:rPr lang="es-MX" sz="1600" b="1" dirty="0">
                <a:ea typeface="Tahoma" pitchFamily="34" charset="0"/>
                <a:cs typeface="Tahoma" pitchFamily="34" charset="0"/>
              </a:rPr>
              <a:t>en la Planeación de la </a:t>
            </a:r>
            <a:r>
              <a:rPr lang="es-MX" sz="1600" b="1" dirty="0" smtClean="0">
                <a:ea typeface="Tahoma" pitchFamily="34" charset="0"/>
                <a:cs typeface="Tahoma" pitchFamily="34" charset="0"/>
              </a:rPr>
              <a:t>Producción”</a:t>
            </a:r>
            <a:r>
              <a:rPr lang="es-MX" sz="1600" dirty="0" smtClean="0">
                <a:ea typeface="Tahoma" pitchFamily="34" charset="0"/>
                <a:cs typeface="Tahoma" pitchFamily="34" charset="0"/>
              </a:rPr>
              <a:t> de </a:t>
            </a:r>
            <a:r>
              <a:rPr lang="es-MX" sz="1600" dirty="0">
                <a:ea typeface="Tahoma" pitchFamily="34" charset="0"/>
                <a:cs typeface="Tahoma" pitchFamily="34" charset="0"/>
              </a:rPr>
              <a:t>la </a:t>
            </a:r>
            <a:r>
              <a:rPr lang="es-MX" sz="1600" b="1" dirty="0" smtClean="0">
                <a:solidFill>
                  <a:srgbClr val="FF0000"/>
                </a:solidFill>
                <a:ea typeface="Tahoma" pitchFamily="34" charset="0"/>
                <a:cs typeface="Tahoma" pitchFamily="34" charset="0"/>
              </a:rPr>
              <a:t>Unidad de Aprendizaje Temas Selectos</a:t>
            </a:r>
            <a:r>
              <a:rPr lang="es-MX" sz="1600" dirty="0" smtClean="0">
                <a:ea typeface="Tahoma" pitchFamily="34" charset="0"/>
                <a:cs typeface="Tahoma" pitchFamily="34" charset="0"/>
              </a:rPr>
              <a:t>, y </a:t>
            </a:r>
            <a:r>
              <a:rPr lang="es-MX" sz="1600" dirty="0">
                <a:ea typeface="Tahoma" pitchFamily="34" charset="0"/>
                <a:cs typeface="Tahoma" pitchFamily="34" charset="0"/>
              </a:rPr>
              <a:t>así cumplir con una de </a:t>
            </a:r>
            <a:r>
              <a:rPr lang="es-MX" sz="1600" dirty="0" smtClean="0">
                <a:ea typeface="Tahoma" pitchFamily="34" charset="0"/>
                <a:cs typeface="Tahoma" pitchFamily="34" charset="0"/>
              </a:rPr>
              <a:t>sus </a:t>
            </a:r>
            <a:r>
              <a:rPr lang="es-MX" sz="1600" dirty="0">
                <a:ea typeface="Tahoma" pitchFamily="34" charset="0"/>
                <a:cs typeface="Tahoma" pitchFamily="34" charset="0"/>
              </a:rPr>
              <a:t>competencias </a:t>
            </a:r>
            <a:r>
              <a:rPr lang="es-MX" sz="1600" dirty="0" smtClean="0">
                <a:ea typeface="Tahoma" pitchFamily="34" charset="0"/>
                <a:cs typeface="Tahoma" pitchFamily="34" charset="0"/>
              </a:rPr>
              <a:t>genéricas. </a:t>
            </a:r>
            <a:r>
              <a:rPr lang="es-MX" sz="1600" dirty="0">
                <a:ea typeface="Tahoma" pitchFamily="34" charset="0"/>
                <a:cs typeface="Tahoma" pitchFamily="34" charset="0"/>
              </a:rPr>
              <a:t>El material  visual permite a los estudiantes facilitar su aprendizaje y aprovechar el tiempo dentro del salón de clases. </a:t>
            </a:r>
            <a:endParaRPr lang="es-MX" sz="1600" dirty="0" smtClean="0">
              <a:ea typeface="Tahoma" pitchFamily="34" charset="0"/>
              <a:cs typeface="Tahoma" pitchFamily="34" charset="0"/>
            </a:endParaRPr>
          </a:p>
          <a:p>
            <a:pPr algn="just">
              <a:lnSpc>
                <a:spcPct val="140000"/>
              </a:lnSpc>
              <a:spcBef>
                <a:spcPts val="1000"/>
              </a:spcBef>
              <a:buClr>
                <a:schemeClr val="accent1"/>
              </a:buClr>
              <a:buSzPct val="85000"/>
            </a:pPr>
            <a:endParaRPr lang="es-MX" sz="100" dirty="0">
              <a:ea typeface="Tahoma" pitchFamily="34" charset="0"/>
              <a:cs typeface="Tahoma" pitchFamily="34" charset="0"/>
            </a:endParaRPr>
          </a:p>
          <a:p>
            <a:pPr algn="just">
              <a:lnSpc>
                <a:spcPct val="140000"/>
              </a:lnSpc>
              <a:spcBef>
                <a:spcPts val="1000"/>
              </a:spcBef>
              <a:buClr>
                <a:schemeClr val="accent1"/>
              </a:buClr>
              <a:buSzPct val="85000"/>
            </a:pPr>
            <a:r>
              <a:rPr lang="es-MX" sz="1600" b="1" dirty="0" smtClean="0">
                <a:ea typeface="Tahoma" pitchFamily="34" charset="0"/>
                <a:cs typeface="Tahoma" pitchFamily="34" charset="0"/>
              </a:rPr>
              <a:t>PRESENTACIÓN</a:t>
            </a:r>
            <a:endParaRPr lang="es-MX" sz="1600" b="1" dirty="0">
              <a:ea typeface="Tahoma" pitchFamily="34" charset="0"/>
              <a:cs typeface="Tahoma" pitchFamily="34" charset="0"/>
            </a:endParaRPr>
          </a:p>
          <a:p>
            <a:pPr algn="just">
              <a:lnSpc>
                <a:spcPct val="140000"/>
              </a:lnSpc>
              <a:spcBef>
                <a:spcPts val="1000"/>
              </a:spcBef>
              <a:buClr>
                <a:schemeClr val="accent1"/>
              </a:buClr>
              <a:buSzPct val="85000"/>
            </a:pPr>
            <a:r>
              <a:rPr lang="es-MX" sz="1600" dirty="0">
                <a:ea typeface="Tahoma" pitchFamily="34" charset="0"/>
                <a:cs typeface="Tahoma" pitchFamily="34" charset="0"/>
              </a:rPr>
              <a:t>Debido a que </a:t>
            </a:r>
            <a:r>
              <a:rPr lang="es-MX" sz="1600" dirty="0" smtClean="0">
                <a:ea typeface="Tahoma" pitchFamily="34" charset="0"/>
                <a:cs typeface="Tahoma" pitchFamily="34" charset="0"/>
              </a:rPr>
              <a:t>en los procesos de manufactura intervienen elementos cuyas interrelaciones hacen complicado su análisis, se requiere de un estudio minucioso para poder lograr el mejor desempeño de una Cadena de Suministro, por lo cual se requiere del estudio de la metodología científica que permita representarlo en un modelo matemático, así como entender el estudio de la complejidad computacional de estos modelos, y las limitaciones de software comercial que permita resolver instancias </a:t>
            </a:r>
            <a:r>
              <a:rPr lang="es-MX" sz="1600" dirty="0">
                <a:ea typeface="Tahoma" pitchFamily="34" charset="0"/>
                <a:cs typeface="Tahoma" pitchFamily="34" charset="0"/>
              </a:rPr>
              <a:t>de tamaño considerables en una cantidad razonable de tiempo</a:t>
            </a:r>
            <a:r>
              <a:rPr lang="es-MX" sz="1600" dirty="0" smtClean="0">
                <a:ea typeface="Tahoma" pitchFamily="34" charset="0"/>
                <a:cs typeface="Tahoma" pitchFamily="34" charset="0"/>
              </a:rPr>
              <a:t>.</a:t>
            </a:r>
          </a:p>
        </p:txBody>
      </p:sp>
    </p:spTree>
    <p:extLst>
      <p:ext uri="{BB962C8B-B14F-4D97-AF65-F5344CB8AC3E}">
        <p14:creationId xmlns:p14="http://schemas.microsoft.com/office/powerpoint/2010/main" val="5698557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t="52316"/>
          <a:stretch/>
        </p:blipFill>
        <p:spPr>
          <a:xfrm>
            <a:off x="490586" y="2830798"/>
            <a:ext cx="8257878" cy="3478522"/>
          </a:xfrm>
          <a:prstGeom prst="rect">
            <a:avLst/>
          </a:prstGeom>
        </p:spPr>
      </p:pic>
      <p:pic>
        <p:nvPicPr>
          <p:cNvPr id="3" name="Imagen 2"/>
          <p:cNvPicPr>
            <a:picLocks noChangeAspect="1"/>
          </p:cNvPicPr>
          <p:nvPr/>
        </p:nvPicPr>
        <p:blipFill rotWithShape="1">
          <a:blip r:embed="rId2"/>
          <a:srcRect b="86181"/>
          <a:stretch/>
        </p:blipFill>
        <p:spPr>
          <a:xfrm>
            <a:off x="490586" y="1821570"/>
            <a:ext cx="8257878" cy="1008112"/>
          </a:xfrm>
          <a:prstGeom prst="rect">
            <a:avLst/>
          </a:prstGeom>
        </p:spPr>
      </p:pic>
      <p:sp>
        <p:nvSpPr>
          <p:cNvPr id="4" name="Marcador de contenido 2"/>
          <p:cNvSpPr txBox="1">
            <a:spLocks/>
          </p:cNvSpPr>
          <p:nvPr/>
        </p:nvSpPr>
        <p:spPr>
          <a:xfrm>
            <a:off x="683568" y="663985"/>
            <a:ext cx="7848872" cy="5501319"/>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140000"/>
              </a:lnSpc>
              <a:spcBef>
                <a:spcPts val="1000"/>
              </a:spcBef>
              <a:buFont typeface="Arial" pitchFamily="34" charset="0"/>
              <a:buNone/>
            </a:pPr>
            <a:r>
              <a:rPr lang="es-ES" sz="2000" b="1" dirty="0" smtClean="0">
                <a:ea typeface="Tahoma" pitchFamily="34" charset="0"/>
                <a:cs typeface="Tahoma" pitchFamily="34" charset="0"/>
              </a:rPr>
              <a:t>Codificación en GAMS (Variables, función objetivo, restricciones y ejecución del modelo)</a:t>
            </a:r>
            <a:endParaRPr lang="es-ES" sz="2000" dirty="0" smtClean="0">
              <a:ea typeface="Tahoma" pitchFamily="34" charset="0"/>
              <a:cs typeface="Tahoma" pitchFamily="34" charset="0"/>
            </a:endParaRPr>
          </a:p>
        </p:txBody>
      </p:sp>
    </p:spTree>
    <p:extLst>
      <p:ext uri="{BB962C8B-B14F-4D97-AF65-F5344CB8AC3E}">
        <p14:creationId xmlns:p14="http://schemas.microsoft.com/office/powerpoint/2010/main" val="2180189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Contenido</a:t>
            </a:r>
            <a:endParaRPr lang="es-MX" sz="2800" dirty="0"/>
          </a:p>
        </p:txBody>
      </p:sp>
      <p:sp>
        <p:nvSpPr>
          <p:cNvPr id="4" name="Rectángulo 3"/>
          <p:cNvSpPr/>
          <p:nvPr/>
        </p:nvSpPr>
        <p:spPr>
          <a:xfrm>
            <a:off x="1259632" y="2564904"/>
            <a:ext cx="69127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idx="1"/>
          </p:nvPr>
        </p:nvSpPr>
        <p:spPr>
          <a:xfrm>
            <a:off x="1619672" y="1648544"/>
            <a:ext cx="6048672" cy="4876800"/>
          </a:xfrm>
        </p:spPr>
        <p:txBody>
          <a:bodyPr>
            <a:noAutofit/>
          </a:bodyPr>
          <a:lstStyle/>
          <a:p>
            <a:pPr marL="457200" indent="-457200">
              <a:lnSpc>
                <a:spcPct val="130000"/>
              </a:lnSpc>
              <a:buClr>
                <a:schemeClr val="tx1">
                  <a:lumMod val="75000"/>
                  <a:lumOff val="25000"/>
                </a:schemeClr>
              </a:buClr>
              <a:buFont typeface="+mj-lt"/>
              <a:buAutoNum type="arabicPeriod"/>
            </a:pPr>
            <a:r>
              <a:rPr lang="es-MX" sz="2000" b="1" dirty="0" smtClean="0"/>
              <a:t>Enfoque de optimización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Etapas de modelación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Modelos generales de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 de planeación MRP</a:t>
            </a:r>
          </a:p>
          <a:p>
            <a:pPr marL="457200" indent="-457200">
              <a:lnSpc>
                <a:spcPct val="130000"/>
              </a:lnSpc>
              <a:buClr>
                <a:schemeClr val="tx1">
                  <a:lumMod val="75000"/>
                  <a:lumOff val="25000"/>
                </a:schemeClr>
              </a:buClr>
              <a:buFont typeface="+mj-lt"/>
              <a:buAutoNum type="arabicPeriod"/>
            </a:pPr>
            <a:r>
              <a:rPr lang="es-MX" sz="2000" b="1" dirty="0" smtClean="0"/>
              <a:t>Sistemas de planeación avanzados</a:t>
            </a:r>
          </a:p>
          <a:p>
            <a:pPr marL="457200" indent="-457200">
              <a:lnSpc>
                <a:spcPct val="130000"/>
              </a:lnSpc>
              <a:buClr>
                <a:schemeClr val="tx1">
                  <a:lumMod val="75000"/>
                  <a:lumOff val="25000"/>
                </a:schemeClr>
              </a:buClr>
              <a:buFont typeface="+mj-lt"/>
              <a:buAutoNum type="arabicPeriod"/>
            </a:pPr>
            <a:r>
              <a:rPr lang="es-MX" sz="2000" b="1" dirty="0" smtClean="0"/>
              <a:t>Ejemplos de planeación de la producción en la Cadena de Suministro</a:t>
            </a:r>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0" indent="0">
              <a:lnSpc>
                <a:spcPct val="130000"/>
              </a:lnSpc>
              <a:buNone/>
            </a:pPr>
            <a:endParaRPr lang="es-MX" sz="2000" b="1" dirty="0"/>
          </a:p>
        </p:txBody>
      </p:sp>
    </p:spTree>
    <p:extLst>
      <p:ext uri="{BB962C8B-B14F-4D97-AF65-F5344CB8AC3E}">
        <p14:creationId xmlns:p14="http://schemas.microsoft.com/office/powerpoint/2010/main" val="1070533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92E080-0C7A-457F-9837-53ABB9ED62E0}"/>
              </a:ext>
            </a:extLst>
          </p:cNvPr>
          <p:cNvSpPr/>
          <p:nvPr/>
        </p:nvSpPr>
        <p:spPr>
          <a:xfrm>
            <a:off x="683568" y="1412776"/>
            <a:ext cx="7848872" cy="2918748"/>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Ejemplo motivación</a:t>
            </a:r>
            <a:endParaRPr lang="es-ES" sz="2000" dirty="0">
              <a:ea typeface="Tahoma" pitchFamily="34" charset="0"/>
              <a:cs typeface="Tahoma" pitchFamily="34" charset="0"/>
            </a:endParaRPr>
          </a:p>
          <a:p>
            <a:pPr algn="just">
              <a:lnSpc>
                <a:spcPct val="140000"/>
              </a:lnSpc>
              <a:spcBef>
                <a:spcPts val="1000"/>
              </a:spcBef>
              <a:buClr>
                <a:schemeClr val="accent1"/>
              </a:buClr>
              <a:buSzPct val="85000"/>
            </a:pPr>
            <a:r>
              <a:rPr lang="es-ES" sz="1700" dirty="0" smtClean="0">
                <a:ea typeface="Tahoma" pitchFamily="34" charset="0"/>
                <a:cs typeface="Tahoma" pitchFamily="34" charset="0"/>
              </a:rPr>
              <a:t>GW </a:t>
            </a:r>
            <a:r>
              <a:rPr lang="es-ES" sz="1700" dirty="0">
                <a:ea typeface="Tahoma" pitchFamily="34" charset="0"/>
                <a:cs typeface="Tahoma" pitchFamily="34" charset="0"/>
              </a:rPr>
              <a:t>es una </a:t>
            </a:r>
            <a:r>
              <a:rPr lang="es-ES" sz="1700" dirty="0" smtClean="0">
                <a:ea typeface="Tahoma" pitchFamily="34" charset="0"/>
                <a:cs typeface="Tahoma" pitchFamily="34" charset="0"/>
              </a:rPr>
              <a:t>compañía de presencia mundial </a:t>
            </a:r>
            <a:r>
              <a:rPr lang="es-ES" sz="1700" dirty="0">
                <a:ea typeface="Tahoma" pitchFamily="34" charset="0"/>
                <a:cs typeface="Tahoma" pitchFamily="34" charset="0"/>
              </a:rPr>
              <a:t>en la industria de bienes de consumo de </a:t>
            </a:r>
            <a:r>
              <a:rPr lang="es-ES" sz="1700" dirty="0" smtClean="0">
                <a:ea typeface="Tahoma" pitchFamily="34" charset="0"/>
                <a:cs typeface="Tahoma" pitchFamily="34" charset="0"/>
              </a:rPr>
              <a:t>rápida rotación, </a:t>
            </a:r>
            <a:r>
              <a:rPr lang="es-ES" sz="1700" dirty="0">
                <a:ea typeface="Tahoma" pitchFamily="34" charset="0"/>
                <a:cs typeface="Tahoma" pitchFamily="34" charset="0"/>
              </a:rPr>
              <a:t>que vende cientos de marcas a millones de consumidores dispersos por todo el mundo.</a:t>
            </a:r>
          </a:p>
          <a:p>
            <a:pPr algn="just">
              <a:lnSpc>
                <a:spcPct val="140000"/>
              </a:lnSpc>
              <a:spcBef>
                <a:spcPts val="1000"/>
              </a:spcBef>
              <a:buClr>
                <a:schemeClr val="accent1"/>
              </a:buClr>
              <a:buSzPct val="85000"/>
            </a:pPr>
            <a:r>
              <a:rPr lang="es-ES" sz="1700" dirty="0">
                <a:ea typeface="Tahoma" pitchFamily="34" charset="0"/>
                <a:cs typeface="Tahoma" pitchFamily="34" charset="0"/>
              </a:rPr>
              <a:t>El problema que consideramos aquí es un exitoso proyecto </a:t>
            </a:r>
            <a:r>
              <a:rPr lang="es-ES" sz="1700" dirty="0" smtClean="0">
                <a:ea typeface="Tahoma" pitchFamily="34" charset="0"/>
                <a:cs typeface="Tahoma" pitchFamily="34" charset="0"/>
              </a:rPr>
              <a:t>GSCO (Global Supply Chain Optimization). </a:t>
            </a:r>
            <a:endParaRPr lang="es-ES" sz="2000" dirty="0"/>
          </a:p>
          <a:p>
            <a:pPr algn="just"/>
            <a:endParaRPr lang="es-ES" sz="2000" dirty="0"/>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768" r="22122"/>
          <a:stretch/>
        </p:blipFill>
        <p:spPr>
          <a:xfrm>
            <a:off x="4675454" y="4077072"/>
            <a:ext cx="4035262" cy="2448272"/>
          </a:xfrm>
          <a:prstGeom prst="rect">
            <a:avLst/>
          </a:prstGeom>
        </p:spPr>
      </p:pic>
      <p:sp>
        <p:nvSpPr>
          <p:cNvPr id="7" name="Rectángulo 6">
            <a:extLst>
              <a:ext uri="{FF2B5EF4-FFF2-40B4-BE49-F238E27FC236}">
                <a16:creationId xmlns:a16="http://schemas.microsoft.com/office/drawing/2014/main" id="{8192E080-0C7A-457F-9837-53ABB9ED62E0}"/>
              </a:ext>
            </a:extLst>
          </p:cNvPr>
          <p:cNvSpPr/>
          <p:nvPr/>
        </p:nvSpPr>
        <p:spPr>
          <a:xfrm>
            <a:off x="706448" y="4077072"/>
            <a:ext cx="3600400" cy="3033651"/>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Está dirigido a la optimización de la productividad para la planta más grande del sector alimentario.</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Esta </a:t>
            </a:r>
            <a:r>
              <a:rPr lang="es-ES" sz="1700" dirty="0">
                <a:ea typeface="Tahoma" pitchFamily="34" charset="0"/>
                <a:cs typeface="Tahoma" pitchFamily="34" charset="0"/>
              </a:rPr>
              <a:t>planta produce dos familias de productos, </a:t>
            </a:r>
            <a:r>
              <a:rPr lang="es-ES" sz="1700" dirty="0" smtClean="0">
                <a:ea typeface="Tahoma" pitchFamily="34" charset="0"/>
                <a:cs typeface="Tahoma" pitchFamily="34" charset="0"/>
              </a:rPr>
              <a:t>designados como </a:t>
            </a:r>
            <a:r>
              <a:rPr lang="es-ES" sz="1700" b="1" i="1" dirty="0" smtClean="0">
                <a:ea typeface="Tahoma" pitchFamily="34" charset="0"/>
                <a:cs typeface="Tahoma" pitchFamily="34" charset="0"/>
              </a:rPr>
              <a:t>Cereales</a:t>
            </a:r>
            <a:r>
              <a:rPr lang="es-ES" sz="1700" dirty="0" smtClean="0">
                <a:ea typeface="Tahoma" pitchFamily="34" charset="0"/>
                <a:cs typeface="Tahoma" pitchFamily="34" charset="0"/>
              </a:rPr>
              <a:t> </a:t>
            </a:r>
            <a:r>
              <a:rPr lang="es-ES" sz="1700" dirty="0">
                <a:ea typeface="Tahoma" pitchFamily="34" charset="0"/>
                <a:cs typeface="Tahoma" pitchFamily="34" charset="0"/>
              </a:rPr>
              <a:t>y </a:t>
            </a:r>
            <a:r>
              <a:rPr lang="es-ES" sz="1700" b="1" i="1" dirty="0" smtClean="0">
                <a:ea typeface="Tahoma" pitchFamily="34" charset="0"/>
                <a:cs typeface="Tahoma" pitchFamily="34" charset="0"/>
              </a:rPr>
              <a:t>Frutas</a:t>
            </a:r>
            <a:r>
              <a:rPr lang="es-ES" sz="1700" dirty="0">
                <a:ea typeface="Tahoma" pitchFamily="34" charset="0"/>
                <a:cs typeface="Tahoma" pitchFamily="34" charset="0"/>
              </a:rPr>
              <a:t>.</a:t>
            </a:r>
          </a:p>
          <a:p>
            <a:pPr algn="just"/>
            <a:endParaRPr lang="es-ES" sz="2000" dirty="0"/>
          </a:p>
          <a:p>
            <a:pPr algn="just"/>
            <a:endParaRPr lang="es-ES" sz="2000" dirty="0"/>
          </a:p>
        </p:txBody>
      </p:sp>
    </p:spTree>
    <p:extLst>
      <p:ext uri="{BB962C8B-B14F-4D97-AF65-F5344CB8AC3E}">
        <p14:creationId xmlns:p14="http://schemas.microsoft.com/office/powerpoint/2010/main" val="3679666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9522D1C-DB7E-4746-B007-04753E9EB9DB}"/>
              </a:ext>
            </a:extLst>
          </p:cNvPr>
          <p:cNvSpPr/>
          <p:nvPr/>
        </p:nvSpPr>
        <p:spPr>
          <a:xfrm>
            <a:off x="683568" y="1476143"/>
            <a:ext cx="7848872" cy="5193217"/>
          </a:xfrm>
          <a:prstGeom prst="rect">
            <a:avLst/>
          </a:prstGeom>
        </p:spPr>
        <p:txBody>
          <a:bodyPr wrap="square">
            <a:spAutoFit/>
          </a:bodyPr>
          <a:lstStyle/>
          <a:p>
            <a:pPr algn="just">
              <a:lnSpc>
                <a:spcPct val="140000"/>
              </a:lnSpc>
              <a:spcBef>
                <a:spcPts val="1000"/>
              </a:spcBef>
              <a:buClr>
                <a:schemeClr val="accent1"/>
              </a:buClr>
              <a:buSzPct val="85000"/>
            </a:pPr>
            <a:r>
              <a:rPr lang="es-ES" sz="2000" b="1" dirty="0" smtClean="0">
                <a:ea typeface="Tahoma" pitchFamily="34" charset="0"/>
                <a:cs typeface="Tahoma" pitchFamily="34" charset="0"/>
              </a:rPr>
              <a:t>Proceso de producción</a:t>
            </a:r>
            <a:endParaRPr lang="es-ES" sz="2000" dirty="0" smtClean="0">
              <a:ea typeface="Tahoma" pitchFamily="34" charset="0"/>
              <a:cs typeface="Tahoma" pitchFamily="34" charset="0"/>
            </a:endParaRPr>
          </a:p>
          <a:p>
            <a:pPr algn="just">
              <a:lnSpc>
                <a:spcPct val="140000"/>
              </a:lnSpc>
              <a:spcBef>
                <a:spcPts val="1000"/>
              </a:spcBef>
              <a:buClr>
                <a:schemeClr val="accent1"/>
              </a:buClr>
              <a:buSzPct val="85000"/>
            </a:pPr>
            <a:r>
              <a:rPr lang="es-ES" sz="1700" dirty="0" smtClean="0">
                <a:ea typeface="Tahoma" pitchFamily="34" charset="0"/>
                <a:cs typeface="Tahoma" pitchFamily="34" charset="0"/>
              </a:rPr>
              <a:t>Se </a:t>
            </a:r>
            <a:r>
              <a:rPr lang="es-ES" sz="1700" dirty="0">
                <a:ea typeface="Tahoma" pitchFamily="34" charset="0"/>
                <a:cs typeface="Tahoma" pitchFamily="34" charset="0"/>
              </a:rPr>
              <a:t>compone de tres pasos principales: preparación, mezcla y envasado.</a:t>
            </a: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Las </a:t>
            </a:r>
            <a:r>
              <a:rPr lang="es-ES" sz="1700" dirty="0">
                <a:ea typeface="Tahoma" pitchFamily="34" charset="0"/>
                <a:cs typeface="Tahoma" pitchFamily="34" charset="0"/>
              </a:rPr>
              <a:t>materias primas, que se almacenan en grandes tanques, deben prepararse </a:t>
            </a:r>
            <a:r>
              <a:rPr lang="es-ES" sz="1700" dirty="0" smtClean="0">
                <a:ea typeface="Tahoma" pitchFamily="34" charset="0"/>
                <a:cs typeface="Tahoma" pitchFamily="34" charset="0"/>
              </a:rPr>
              <a:t>antes </a:t>
            </a:r>
            <a:r>
              <a:rPr lang="es-ES" sz="1700" dirty="0">
                <a:ea typeface="Tahoma" pitchFamily="34" charset="0"/>
                <a:cs typeface="Tahoma" pitchFamily="34" charset="0"/>
              </a:rPr>
              <a:t>de que puedan usarse en el proceso. Solo hay una línea de preparación.</a:t>
            </a: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Se </a:t>
            </a:r>
            <a:r>
              <a:rPr lang="es-ES" sz="1700" dirty="0">
                <a:ea typeface="Tahoma" pitchFamily="34" charset="0"/>
                <a:cs typeface="Tahoma" pitchFamily="34" charset="0"/>
              </a:rPr>
              <a:t>producen los cereales y las frutas. Este paso se llama mezclar porque la operación principal consiste en mezclar los diferentes ingredientes.</a:t>
            </a: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a:ea typeface="Tahoma" pitchFamily="34" charset="0"/>
                <a:cs typeface="Tahoma" pitchFamily="34" charset="0"/>
              </a:rPr>
              <a:t>Otras operaciones en la etapa de mezcla incluyen calentamiento, trituración y </a:t>
            </a:r>
            <a:r>
              <a:rPr lang="es-ES" sz="1700" dirty="0" smtClean="0">
                <a:ea typeface="Tahoma" pitchFamily="34" charset="0"/>
                <a:cs typeface="Tahoma" pitchFamily="34" charset="0"/>
              </a:rPr>
              <a:t>secado. Solo </a:t>
            </a:r>
            <a:r>
              <a:rPr lang="es-ES" sz="1700" dirty="0">
                <a:ea typeface="Tahoma" pitchFamily="34" charset="0"/>
                <a:cs typeface="Tahoma" pitchFamily="34" charset="0"/>
              </a:rPr>
              <a:t>hay una línea de mezcla.</a:t>
            </a: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Finalmente</a:t>
            </a:r>
            <a:r>
              <a:rPr lang="es-ES" sz="1700" dirty="0">
                <a:ea typeface="Tahoma" pitchFamily="34" charset="0"/>
                <a:cs typeface="Tahoma" pitchFamily="34" charset="0"/>
              </a:rPr>
              <a:t>, los productos se empaquetan en dos líneas de envasado dedicadas, una para frutas y otra para cereales.</a:t>
            </a: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1006441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91EF5C3-550A-4ED0-ACAF-4E2546D4F8A7}"/>
              </a:ext>
            </a:extLst>
          </p:cNvPr>
          <p:cNvSpPr/>
          <p:nvPr/>
        </p:nvSpPr>
        <p:spPr>
          <a:xfrm>
            <a:off x="611560" y="3861048"/>
            <a:ext cx="8012226" cy="2610971"/>
          </a:xfrm>
          <a:prstGeom prst="rect">
            <a:avLst/>
          </a:prstGeom>
        </p:spPr>
        <p:txBody>
          <a:bodyPr wrap="square">
            <a:spAutoFit/>
          </a:bodyPr>
          <a:lstStyle/>
          <a:p>
            <a:pPr algn="just">
              <a:lnSpc>
                <a:spcPct val="140000"/>
              </a:lnSpc>
              <a:spcBef>
                <a:spcPts val="1000"/>
              </a:spcBef>
              <a:buClr>
                <a:schemeClr val="accent1"/>
              </a:buClr>
              <a:buSzPct val="85000"/>
            </a:pPr>
            <a:r>
              <a:rPr lang="es-ES" sz="2000" b="1" dirty="0" smtClean="0">
                <a:ea typeface="Tahoma" pitchFamily="34" charset="0"/>
                <a:cs typeface="Tahoma" pitchFamily="34" charset="0"/>
              </a:rPr>
              <a:t>Cuello de botella</a:t>
            </a:r>
            <a:endParaRPr lang="es-ES" sz="2000" dirty="0">
              <a:ea typeface="Tahoma" pitchFamily="34" charset="0"/>
              <a:cs typeface="Tahoma" pitchFamily="34" charset="0"/>
            </a:endParaRPr>
          </a:p>
          <a:p>
            <a:pPr algn="just">
              <a:lnSpc>
                <a:spcPct val="140000"/>
              </a:lnSpc>
              <a:spcBef>
                <a:spcPts val="1000"/>
              </a:spcBef>
              <a:buClr>
                <a:schemeClr val="accent1"/>
              </a:buClr>
              <a:buSzPct val="85000"/>
            </a:pPr>
            <a:r>
              <a:rPr lang="es-ES" sz="1700" dirty="0" smtClean="0">
                <a:ea typeface="Tahoma" pitchFamily="34" charset="0"/>
                <a:cs typeface="Tahoma" pitchFamily="34" charset="0"/>
              </a:rPr>
              <a:t>El </a:t>
            </a:r>
            <a:r>
              <a:rPr lang="es-ES" sz="1700" dirty="0">
                <a:ea typeface="Tahoma" pitchFamily="34" charset="0"/>
                <a:cs typeface="Tahoma" pitchFamily="34" charset="0"/>
              </a:rPr>
              <a:t>cuello de botella o la principal limitación de todo el proceso de producción es la operación de mezcla por las siguientes </a:t>
            </a:r>
            <a:r>
              <a:rPr lang="es-ES" sz="1700" dirty="0" smtClean="0">
                <a:ea typeface="Tahoma" pitchFamily="34" charset="0"/>
                <a:cs typeface="Tahoma" pitchFamily="34" charset="0"/>
              </a:rPr>
              <a:t>razones:</a:t>
            </a:r>
            <a:endParaRPr lang="es-ES" sz="1700" dirty="0">
              <a:ea typeface="Tahoma" pitchFamily="34" charset="0"/>
              <a:cs typeface="Tahoma" pitchFamily="34" charset="0"/>
            </a:endParaRP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Hay </a:t>
            </a:r>
            <a:r>
              <a:rPr lang="es-ES" sz="1700" dirty="0">
                <a:ea typeface="Tahoma" pitchFamily="34" charset="0"/>
                <a:cs typeface="Tahoma" pitchFamily="34" charset="0"/>
              </a:rPr>
              <a:t>muy pocas materias primas. Tienen plazos de entrega cortos y confiables, y su capacidad de almacenamiento es alta en relación con las necesidades.</a:t>
            </a:r>
          </a:p>
        </p:txBody>
      </p:sp>
      <p:cxnSp>
        <p:nvCxnSpPr>
          <p:cNvPr id="5" name="Conector recto de flecha 4">
            <a:extLst>
              <a:ext uri="{FF2B5EF4-FFF2-40B4-BE49-F238E27FC236}">
                <a16:creationId xmlns:a16="http://schemas.microsoft.com/office/drawing/2014/main" id="{ED358F6A-5117-4F8D-88A2-A582D2FFC3C4}"/>
              </a:ext>
            </a:extLst>
          </p:cNvPr>
          <p:cNvCxnSpPr/>
          <p:nvPr/>
        </p:nvCxnSpPr>
        <p:spPr>
          <a:xfrm>
            <a:off x="520214" y="1909867"/>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riángulo isósceles 5">
            <a:extLst>
              <a:ext uri="{FF2B5EF4-FFF2-40B4-BE49-F238E27FC236}">
                <a16:creationId xmlns:a16="http://schemas.microsoft.com/office/drawing/2014/main" id="{902A81B8-D5E5-45FB-8040-EEF96F56389C}"/>
              </a:ext>
            </a:extLst>
          </p:cNvPr>
          <p:cNvSpPr/>
          <p:nvPr/>
        </p:nvSpPr>
        <p:spPr>
          <a:xfrm flipV="1">
            <a:off x="971600" y="1373727"/>
            <a:ext cx="864096" cy="11495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Rectángulo 6">
            <a:extLst>
              <a:ext uri="{FF2B5EF4-FFF2-40B4-BE49-F238E27FC236}">
                <a16:creationId xmlns:a16="http://schemas.microsoft.com/office/drawing/2014/main" id="{8670D68B-35A2-4AAF-9B1B-3002FFB5563D}"/>
              </a:ext>
            </a:extLst>
          </p:cNvPr>
          <p:cNvSpPr/>
          <p:nvPr/>
        </p:nvSpPr>
        <p:spPr>
          <a:xfrm>
            <a:off x="2267744" y="1621835"/>
            <a:ext cx="122413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8" name="Conector recto de flecha 7">
            <a:extLst>
              <a:ext uri="{FF2B5EF4-FFF2-40B4-BE49-F238E27FC236}">
                <a16:creationId xmlns:a16="http://schemas.microsoft.com/office/drawing/2014/main" id="{A9FA6453-0B3C-4454-9975-753F01938627}"/>
              </a:ext>
            </a:extLst>
          </p:cNvPr>
          <p:cNvCxnSpPr/>
          <p:nvPr/>
        </p:nvCxnSpPr>
        <p:spPr>
          <a:xfrm>
            <a:off x="1619672" y="1909867"/>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Rectángulo 8">
            <a:extLst>
              <a:ext uri="{FF2B5EF4-FFF2-40B4-BE49-F238E27FC236}">
                <a16:creationId xmlns:a16="http://schemas.microsoft.com/office/drawing/2014/main" id="{944A1CC1-CF8C-4CA2-A5D2-D8FAD55FBCD6}"/>
              </a:ext>
            </a:extLst>
          </p:cNvPr>
          <p:cNvSpPr/>
          <p:nvPr/>
        </p:nvSpPr>
        <p:spPr>
          <a:xfrm>
            <a:off x="3999275" y="1621835"/>
            <a:ext cx="122413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 name="Conector recto de flecha 9">
            <a:extLst>
              <a:ext uri="{FF2B5EF4-FFF2-40B4-BE49-F238E27FC236}">
                <a16:creationId xmlns:a16="http://schemas.microsoft.com/office/drawing/2014/main" id="{05DAEE75-3D7C-432F-B49C-F051B2E23CA3}"/>
              </a:ext>
            </a:extLst>
          </p:cNvPr>
          <p:cNvCxnSpPr>
            <a:cxnSpLocks/>
            <a:stCxn id="7" idx="3"/>
            <a:endCxn id="9" idx="1"/>
          </p:cNvCxnSpPr>
          <p:nvPr/>
        </p:nvCxnSpPr>
        <p:spPr>
          <a:xfrm>
            <a:off x="3491880" y="1873863"/>
            <a:ext cx="50739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Rectángulo 12">
            <a:extLst>
              <a:ext uri="{FF2B5EF4-FFF2-40B4-BE49-F238E27FC236}">
                <a16:creationId xmlns:a16="http://schemas.microsoft.com/office/drawing/2014/main" id="{66986C3B-7CF4-49A9-BA24-0AAACB78E44D}"/>
              </a:ext>
            </a:extLst>
          </p:cNvPr>
          <p:cNvSpPr/>
          <p:nvPr/>
        </p:nvSpPr>
        <p:spPr>
          <a:xfrm>
            <a:off x="5868144" y="2271214"/>
            <a:ext cx="122413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4" name="Rectángulo 13">
            <a:extLst>
              <a:ext uri="{FF2B5EF4-FFF2-40B4-BE49-F238E27FC236}">
                <a16:creationId xmlns:a16="http://schemas.microsoft.com/office/drawing/2014/main" id="{F45EE42D-F49B-40FC-9D87-CBD4B91AA772}"/>
              </a:ext>
            </a:extLst>
          </p:cNvPr>
          <p:cNvSpPr/>
          <p:nvPr/>
        </p:nvSpPr>
        <p:spPr>
          <a:xfrm>
            <a:off x="5868144" y="1124744"/>
            <a:ext cx="122413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5" name="Conector recto de flecha 14">
            <a:extLst>
              <a:ext uri="{FF2B5EF4-FFF2-40B4-BE49-F238E27FC236}">
                <a16:creationId xmlns:a16="http://schemas.microsoft.com/office/drawing/2014/main" id="{8FC6BD75-30A3-452E-A557-011788390359}"/>
              </a:ext>
            </a:extLst>
          </p:cNvPr>
          <p:cNvCxnSpPr>
            <a:cxnSpLocks/>
            <a:endCxn id="13" idx="1"/>
          </p:cNvCxnSpPr>
          <p:nvPr/>
        </p:nvCxnSpPr>
        <p:spPr>
          <a:xfrm>
            <a:off x="5223411" y="1948484"/>
            <a:ext cx="644733" cy="5747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Conector recto de flecha 15">
            <a:extLst>
              <a:ext uri="{FF2B5EF4-FFF2-40B4-BE49-F238E27FC236}">
                <a16:creationId xmlns:a16="http://schemas.microsoft.com/office/drawing/2014/main" id="{8FE6B469-1417-404B-9D1D-EFB370F1E618}"/>
              </a:ext>
            </a:extLst>
          </p:cNvPr>
          <p:cNvCxnSpPr>
            <a:cxnSpLocks/>
            <a:endCxn id="14" idx="1"/>
          </p:cNvCxnSpPr>
          <p:nvPr/>
        </p:nvCxnSpPr>
        <p:spPr>
          <a:xfrm flipV="1">
            <a:off x="5223411" y="1376772"/>
            <a:ext cx="644733" cy="3890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Conector recto de flecha 18">
            <a:extLst>
              <a:ext uri="{FF2B5EF4-FFF2-40B4-BE49-F238E27FC236}">
                <a16:creationId xmlns:a16="http://schemas.microsoft.com/office/drawing/2014/main" id="{DE90EF8D-C17F-4FCD-A88B-296B53530643}"/>
              </a:ext>
            </a:extLst>
          </p:cNvPr>
          <p:cNvCxnSpPr>
            <a:cxnSpLocks/>
          </p:cNvCxnSpPr>
          <p:nvPr/>
        </p:nvCxnSpPr>
        <p:spPr>
          <a:xfrm>
            <a:off x="7092279" y="2529053"/>
            <a:ext cx="25369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Conector recto de flecha 19">
            <a:extLst>
              <a:ext uri="{FF2B5EF4-FFF2-40B4-BE49-F238E27FC236}">
                <a16:creationId xmlns:a16="http://schemas.microsoft.com/office/drawing/2014/main" id="{47F80322-73AD-47A5-AFAD-3AC4C5DB6C92}"/>
              </a:ext>
            </a:extLst>
          </p:cNvPr>
          <p:cNvCxnSpPr>
            <a:cxnSpLocks/>
          </p:cNvCxnSpPr>
          <p:nvPr/>
        </p:nvCxnSpPr>
        <p:spPr>
          <a:xfrm>
            <a:off x="7092280" y="1373727"/>
            <a:ext cx="25369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CuadroTexto 22">
            <a:extLst>
              <a:ext uri="{FF2B5EF4-FFF2-40B4-BE49-F238E27FC236}">
                <a16:creationId xmlns:a16="http://schemas.microsoft.com/office/drawing/2014/main" id="{AA3A7C4F-0789-454B-980F-D3F63BBBC51B}"/>
              </a:ext>
            </a:extLst>
          </p:cNvPr>
          <p:cNvSpPr txBox="1"/>
          <p:nvPr/>
        </p:nvSpPr>
        <p:spPr>
          <a:xfrm>
            <a:off x="7345976" y="1196824"/>
            <a:ext cx="1277810" cy="461665"/>
          </a:xfrm>
          <a:prstGeom prst="rect">
            <a:avLst/>
          </a:prstGeom>
          <a:noFill/>
        </p:spPr>
        <p:txBody>
          <a:bodyPr wrap="square" rtlCol="0">
            <a:spAutoFit/>
          </a:bodyPr>
          <a:lstStyle/>
          <a:p>
            <a:r>
              <a:rPr lang="es-ES" sz="1200" dirty="0"/>
              <a:t>Cereales terminados</a:t>
            </a:r>
          </a:p>
        </p:txBody>
      </p:sp>
      <p:sp>
        <p:nvSpPr>
          <p:cNvPr id="24" name="CuadroTexto 23">
            <a:extLst>
              <a:ext uri="{FF2B5EF4-FFF2-40B4-BE49-F238E27FC236}">
                <a16:creationId xmlns:a16="http://schemas.microsoft.com/office/drawing/2014/main" id="{468BA274-03E9-4929-A22A-4664F159CB2F}"/>
              </a:ext>
            </a:extLst>
          </p:cNvPr>
          <p:cNvSpPr txBox="1"/>
          <p:nvPr/>
        </p:nvSpPr>
        <p:spPr>
          <a:xfrm>
            <a:off x="7345976" y="2309101"/>
            <a:ext cx="1277810" cy="461665"/>
          </a:xfrm>
          <a:prstGeom prst="rect">
            <a:avLst/>
          </a:prstGeom>
          <a:noFill/>
        </p:spPr>
        <p:txBody>
          <a:bodyPr wrap="square" rtlCol="0">
            <a:spAutoFit/>
          </a:bodyPr>
          <a:lstStyle/>
          <a:p>
            <a:r>
              <a:rPr lang="es-ES" sz="1200" dirty="0"/>
              <a:t>Frutas terminadas</a:t>
            </a:r>
          </a:p>
        </p:txBody>
      </p:sp>
      <p:sp>
        <p:nvSpPr>
          <p:cNvPr id="25" name="CuadroTexto 24">
            <a:extLst>
              <a:ext uri="{FF2B5EF4-FFF2-40B4-BE49-F238E27FC236}">
                <a16:creationId xmlns:a16="http://schemas.microsoft.com/office/drawing/2014/main" id="{BF616174-B256-4529-AC1D-B38201BA0BB6}"/>
              </a:ext>
            </a:extLst>
          </p:cNvPr>
          <p:cNvSpPr txBox="1"/>
          <p:nvPr/>
        </p:nvSpPr>
        <p:spPr>
          <a:xfrm>
            <a:off x="936355" y="2636334"/>
            <a:ext cx="1277810" cy="461665"/>
          </a:xfrm>
          <a:prstGeom prst="rect">
            <a:avLst/>
          </a:prstGeom>
          <a:noFill/>
        </p:spPr>
        <p:txBody>
          <a:bodyPr wrap="square" rtlCol="0">
            <a:spAutoFit/>
          </a:bodyPr>
          <a:lstStyle/>
          <a:p>
            <a:r>
              <a:rPr lang="es-ES" sz="1200" dirty="0"/>
              <a:t>Almacén de materia prima</a:t>
            </a:r>
          </a:p>
        </p:txBody>
      </p:sp>
      <p:sp>
        <p:nvSpPr>
          <p:cNvPr id="26" name="CuadroTexto 25">
            <a:extLst>
              <a:ext uri="{FF2B5EF4-FFF2-40B4-BE49-F238E27FC236}">
                <a16:creationId xmlns:a16="http://schemas.microsoft.com/office/drawing/2014/main" id="{B8B95258-2867-43D5-BC3B-7203241CA387}"/>
              </a:ext>
            </a:extLst>
          </p:cNvPr>
          <p:cNvSpPr txBox="1"/>
          <p:nvPr/>
        </p:nvSpPr>
        <p:spPr>
          <a:xfrm>
            <a:off x="4122414" y="2680072"/>
            <a:ext cx="1277810" cy="276999"/>
          </a:xfrm>
          <a:prstGeom prst="rect">
            <a:avLst/>
          </a:prstGeom>
          <a:noFill/>
        </p:spPr>
        <p:txBody>
          <a:bodyPr wrap="square" rtlCol="0">
            <a:spAutoFit/>
          </a:bodyPr>
          <a:lstStyle/>
          <a:p>
            <a:r>
              <a:rPr lang="es-ES" sz="1200" dirty="0"/>
              <a:t>Mezcla</a:t>
            </a:r>
          </a:p>
        </p:txBody>
      </p:sp>
      <p:sp>
        <p:nvSpPr>
          <p:cNvPr id="27" name="CuadroTexto 26">
            <a:extLst>
              <a:ext uri="{FF2B5EF4-FFF2-40B4-BE49-F238E27FC236}">
                <a16:creationId xmlns:a16="http://schemas.microsoft.com/office/drawing/2014/main" id="{61A032DB-7B37-4B69-89E6-B52E0C256F04}"/>
              </a:ext>
            </a:extLst>
          </p:cNvPr>
          <p:cNvSpPr txBox="1"/>
          <p:nvPr/>
        </p:nvSpPr>
        <p:spPr>
          <a:xfrm>
            <a:off x="2399099" y="2680073"/>
            <a:ext cx="1277810" cy="276999"/>
          </a:xfrm>
          <a:prstGeom prst="rect">
            <a:avLst/>
          </a:prstGeom>
          <a:noFill/>
        </p:spPr>
        <p:txBody>
          <a:bodyPr wrap="square" rtlCol="0">
            <a:spAutoFit/>
          </a:bodyPr>
          <a:lstStyle/>
          <a:p>
            <a:r>
              <a:rPr lang="es-ES" sz="1200" dirty="0"/>
              <a:t>Preparación </a:t>
            </a:r>
          </a:p>
        </p:txBody>
      </p:sp>
      <p:sp>
        <p:nvSpPr>
          <p:cNvPr id="28" name="CuadroTexto 27">
            <a:extLst>
              <a:ext uri="{FF2B5EF4-FFF2-40B4-BE49-F238E27FC236}">
                <a16:creationId xmlns:a16="http://schemas.microsoft.com/office/drawing/2014/main" id="{57D4583D-78EE-4AD9-9779-66DD262468F8}"/>
              </a:ext>
            </a:extLst>
          </p:cNvPr>
          <p:cNvSpPr txBox="1"/>
          <p:nvPr/>
        </p:nvSpPr>
        <p:spPr>
          <a:xfrm>
            <a:off x="4690345" y="2186159"/>
            <a:ext cx="1277810" cy="276999"/>
          </a:xfrm>
          <a:prstGeom prst="rect">
            <a:avLst/>
          </a:prstGeom>
          <a:noFill/>
        </p:spPr>
        <p:txBody>
          <a:bodyPr wrap="square" rtlCol="0">
            <a:spAutoFit/>
          </a:bodyPr>
          <a:lstStyle/>
          <a:p>
            <a:r>
              <a:rPr lang="es-ES" sz="1200" dirty="0"/>
              <a:t>1 a 1</a:t>
            </a:r>
          </a:p>
        </p:txBody>
      </p:sp>
      <p:sp>
        <p:nvSpPr>
          <p:cNvPr id="30" name="CuadroTexto 29">
            <a:extLst>
              <a:ext uri="{FF2B5EF4-FFF2-40B4-BE49-F238E27FC236}">
                <a16:creationId xmlns:a16="http://schemas.microsoft.com/office/drawing/2014/main" id="{B6AA4396-1EDA-46DC-9D2D-F4B6F85FE878}"/>
              </a:ext>
            </a:extLst>
          </p:cNvPr>
          <p:cNvSpPr txBox="1"/>
          <p:nvPr/>
        </p:nvSpPr>
        <p:spPr>
          <a:xfrm>
            <a:off x="4690345" y="1289156"/>
            <a:ext cx="1277810" cy="276999"/>
          </a:xfrm>
          <a:prstGeom prst="rect">
            <a:avLst/>
          </a:prstGeom>
          <a:noFill/>
        </p:spPr>
        <p:txBody>
          <a:bodyPr wrap="square" rtlCol="0">
            <a:spAutoFit/>
          </a:bodyPr>
          <a:lstStyle/>
          <a:p>
            <a:r>
              <a:rPr lang="es-ES" sz="1200" dirty="0"/>
              <a:t>1 a 1</a:t>
            </a:r>
          </a:p>
        </p:txBody>
      </p:sp>
      <p:sp>
        <p:nvSpPr>
          <p:cNvPr id="29" name="CuadroTexto 28">
            <a:extLst>
              <a:ext uri="{FF2B5EF4-FFF2-40B4-BE49-F238E27FC236}">
                <a16:creationId xmlns:a16="http://schemas.microsoft.com/office/drawing/2014/main" id="{B8B95258-2867-43D5-BC3B-7203241CA387}"/>
              </a:ext>
            </a:extLst>
          </p:cNvPr>
          <p:cNvSpPr txBox="1"/>
          <p:nvPr/>
        </p:nvSpPr>
        <p:spPr>
          <a:xfrm>
            <a:off x="5958486" y="2935977"/>
            <a:ext cx="1277810" cy="276999"/>
          </a:xfrm>
          <a:prstGeom prst="rect">
            <a:avLst/>
          </a:prstGeom>
          <a:noFill/>
        </p:spPr>
        <p:txBody>
          <a:bodyPr wrap="square" rtlCol="0">
            <a:spAutoFit/>
          </a:bodyPr>
          <a:lstStyle/>
          <a:p>
            <a:r>
              <a:rPr lang="es-ES" sz="1200" dirty="0" smtClean="0"/>
              <a:t>Empaquetado</a:t>
            </a:r>
            <a:endParaRPr lang="es-ES" sz="1200" dirty="0"/>
          </a:p>
        </p:txBody>
      </p:sp>
    </p:spTree>
    <p:extLst>
      <p:ext uri="{BB962C8B-B14F-4D97-AF65-F5344CB8AC3E}">
        <p14:creationId xmlns:p14="http://schemas.microsoft.com/office/powerpoint/2010/main" val="3612007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5141A20-9F06-414F-9977-DC8CD2EA9A88}"/>
              </a:ext>
            </a:extLst>
          </p:cNvPr>
          <p:cNvSpPr/>
          <p:nvPr/>
        </p:nvSpPr>
        <p:spPr>
          <a:xfrm>
            <a:off x="611560" y="1559243"/>
            <a:ext cx="7992888" cy="5110117"/>
          </a:xfrm>
          <a:prstGeom prst="rect">
            <a:avLst/>
          </a:prstGeom>
        </p:spPr>
        <p:txBody>
          <a:bodyPr wrap="square">
            <a:spAutoFit/>
          </a:bodyPr>
          <a:lstStyle/>
          <a:p>
            <a:pPr marL="811213" indent="-342900" algn="just">
              <a:lnSpc>
                <a:spcPct val="140000"/>
              </a:lnSpc>
              <a:spcBef>
                <a:spcPts val="1000"/>
              </a:spcBef>
              <a:buClr>
                <a:schemeClr val="tx1">
                  <a:lumMod val="75000"/>
                  <a:lumOff val="25000"/>
                </a:schemeClr>
              </a:buClr>
              <a:buSzPct val="95000"/>
              <a:buFont typeface="+mj-lt"/>
              <a:buAutoNum type="arabicPeriod" startAt="2"/>
            </a:pPr>
            <a:r>
              <a:rPr lang="es-ES" sz="1700" dirty="0" smtClean="0">
                <a:ea typeface="Tahoma" pitchFamily="34" charset="0"/>
                <a:cs typeface="Tahoma" pitchFamily="34" charset="0"/>
              </a:rPr>
              <a:t>El </a:t>
            </a:r>
            <a:r>
              <a:rPr lang="es-ES" sz="1700" dirty="0">
                <a:ea typeface="Tahoma" pitchFamily="34" charset="0"/>
                <a:cs typeface="Tahoma" pitchFamily="34" charset="0"/>
              </a:rPr>
              <a:t>paso de preparación es un proceso continuo muy rápido y toma muy poco tiempo. Así, un lote siempre se puede preparar durante la mezcla del lote anterior.</a:t>
            </a:r>
          </a:p>
          <a:p>
            <a:pPr marL="811213" indent="-342900" algn="just">
              <a:lnSpc>
                <a:spcPct val="140000"/>
              </a:lnSpc>
              <a:spcBef>
                <a:spcPts val="1000"/>
              </a:spcBef>
              <a:buClr>
                <a:schemeClr val="tx1">
                  <a:lumMod val="75000"/>
                  <a:lumOff val="25000"/>
                </a:schemeClr>
              </a:buClr>
              <a:buSzPct val="95000"/>
              <a:buFont typeface="+mj-lt"/>
              <a:buAutoNum type="arabicPeriod" startAt="2"/>
            </a:pPr>
            <a:r>
              <a:rPr lang="es-ES" sz="1700" dirty="0" smtClean="0">
                <a:ea typeface="Tahoma" pitchFamily="34" charset="0"/>
                <a:cs typeface="Tahoma" pitchFamily="34" charset="0"/>
              </a:rPr>
              <a:t>El </a:t>
            </a:r>
            <a:r>
              <a:rPr lang="es-ES" sz="1700" dirty="0">
                <a:ea typeface="Tahoma" pitchFamily="34" charset="0"/>
                <a:cs typeface="Tahoma" pitchFamily="34" charset="0"/>
              </a:rPr>
              <a:t>ritmo del paso de mezcla está dictado por la operación / máquina de </a:t>
            </a:r>
            <a:r>
              <a:rPr lang="es-ES" sz="1700" dirty="0" smtClean="0">
                <a:ea typeface="Tahoma" pitchFamily="34" charset="0"/>
                <a:cs typeface="Tahoma" pitchFamily="34" charset="0"/>
              </a:rPr>
              <a:t>mezcla. Las </a:t>
            </a:r>
            <a:r>
              <a:rPr lang="es-ES" sz="1700" dirty="0">
                <a:ea typeface="Tahoma" pitchFamily="34" charset="0"/>
                <a:cs typeface="Tahoma" pitchFamily="34" charset="0"/>
              </a:rPr>
              <a:t>otras operaciones del paso de mezcla pueden sincronizarse con la operación de mezcla sin ralentizar el proceso.</a:t>
            </a:r>
          </a:p>
          <a:p>
            <a:pPr marL="811213" indent="-342900" algn="just">
              <a:lnSpc>
                <a:spcPct val="140000"/>
              </a:lnSpc>
              <a:spcBef>
                <a:spcPts val="1000"/>
              </a:spcBef>
              <a:buClr>
                <a:schemeClr val="tx1">
                  <a:lumMod val="75000"/>
                  <a:lumOff val="25000"/>
                </a:schemeClr>
              </a:buClr>
              <a:buSzPct val="95000"/>
              <a:buFont typeface="+mj-lt"/>
              <a:buAutoNum type="arabicPeriod" startAt="2"/>
            </a:pPr>
            <a:r>
              <a:rPr lang="es-ES" sz="1700" dirty="0" smtClean="0">
                <a:ea typeface="Tahoma" pitchFamily="34" charset="0"/>
                <a:cs typeface="Tahoma" pitchFamily="34" charset="0"/>
              </a:rPr>
              <a:t>La </a:t>
            </a:r>
            <a:r>
              <a:rPr lang="es-ES" sz="1700" dirty="0">
                <a:ea typeface="Tahoma" pitchFamily="34" charset="0"/>
                <a:cs typeface="Tahoma" pitchFamily="34" charset="0"/>
              </a:rPr>
              <a:t>máquina mezcladora es inflexible en el sentido de que hay </a:t>
            </a:r>
            <a:r>
              <a:rPr lang="es-ES" sz="1700" dirty="0" smtClean="0">
                <a:ea typeface="Tahoma" pitchFamily="34" charset="0"/>
                <a:cs typeface="Tahoma" pitchFamily="34" charset="0"/>
              </a:rPr>
              <a:t>tiempos </a:t>
            </a:r>
            <a:r>
              <a:rPr lang="es-ES" sz="1700" dirty="0">
                <a:ea typeface="Tahoma" pitchFamily="34" charset="0"/>
                <a:cs typeface="Tahoma" pitchFamily="34" charset="0"/>
              </a:rPr>
              <a:t>de limpieza significativos al final de cada lote. Estos tiempos de limpieza deben respetarse para garantizar la calidad del producto y no dependen de la secuencia de los productos, provienen de regulaciones </a:t>
            </a:r>
            <a:r>
              <a:rPr lang="es-ES" sz="1700" dirty="0" smtClean="0">
                <a:ea typeface="Tahoma" pitchFamily="34" charset="0"/>
                <a:cs typeface="Tahoma" pitchFamily="34" charset="0"/>
              </a:rPr>
              <a:t>externas. </a:t>
            </a:r>
            <a:r>
              <a:rPr lang="es-ES" sz="1700" dirty="0">
                <a:ea typeface="Tahoma" pitchFamily="34" charset="0"/>
                <a:cs typeface="Tahoma" pitchFamily="34" charset="0"/>
              </a:rPr>
              <a:t>No hay tiempos de limpieza o preparación de la máquina para las otras operaciones del paso de mezcla. </a:t>
            </a:r>
            <a:r>
              <a:rPr lang="es-ES" sz="1700" dirty="0" smtClean="0">
                <a:ea typeface="Tahoma" pitchFamily="34" charset="0"/>
                <a:cs typeface="Tahoma" pitchFamily="34" charset="0"/>
              </a:rPr>
              <a:t>Se asume </a:t>
            </a:r>
            <a:r>
              <a:rPr lang="es-ES" sz="1700" dirty="0">
                <a:ea typeface="Tahoma" pitchFamily="34" charset="0"/>
                <a:cs typeface="Tahoma" pitchFamily="34" charset="0"/>
              </a:rPr>
              <a:t>que la tasa de producción es constante en todas las máquinas, sin economías de escala.</a:t>
            </a: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1364988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3462FB9-7F8F-4045-90F9-34447D3E166B}"/>
              </a:ext>
            </a:extLst>
          </p:cNvPr>
          <p:cNvSpPr/>
          <p:nvPr/>
        </p:nvSpPr>
        <p:spPr>
          <a:xfrm>
            <a:off x="611560" y="1628800"/>
            <a:ext cx="7920880" cy="4701928"/>
          </a:xfrm>
          <a:prstGeom prst="rect">
            <a:avLst/>
          </a:prstGeom>
        </p:spPr>
        <p:txBody>
          <a:bodyPr wrap="square">
            <a:spAutoFit/>
          </a:bodyPr>
          <a:lstStyle/>
          <a:p>
            <a:pPr marL="811213" indent="-342900" algn="just">
              <a:lnSpc>
                <a:spcPct val="140000"/>
              </a:lnSpc>
              <a:spcBef>
                <a:spcPts val="1000"/>
              </a:spcBef>
              <a:buClr>
                <a:schemeClr val="tx1">
                  <a:lumMod val="75000"/>
                  <a:lumOff val="25000"/>
                </a:schemeClr>
              </a:buClr>
              <a:buSzPct val="95000"/>
              <a:buFont typeface="+mj-lt"/>
              <a:buAutoNum type="arabicPeriod" startAt="5"/>
            </a:pPr>
            <a:r>
              <a:rPr lang="es-ES" sz="1700" dirty="0" smtClean="0">
                <a:ea typeface="Tahoma" pitchFamily="34" charset="0"/>
                <a:cs typeface="Tahoma" pitchFamily="34" charset="0"/>
              </a:rPr>
              <a:t>Gracias </a:t>
            </a:r>
            <a:r>
              <a:rPr lang="es-ES" sz="1700" dirty="0">
                <a:ea typeface="Tahoma" pitchFamily="34" charset="0"/>
                <a:cs typeface="Tahoma" pitchFamily="34" charset="0"/>
              </a:rPr>
              <a:t>a una reciente inversión en una segunda línea de empaque, cada línea ahora está dedicada a una familia específica de productos, y el empaque puede llevarse a cabo sin tiempos de cambio entre productos. La capacidad de envasado conjunto supera la capacidad de mezcla.</a:t>
            </a:r>
          </a:p>
          <a:p>
            <a:pPr marL="811213" indent="-342900" algn="just">
              <a:lnSpc>
                <a:spcPct val="140000"/>
              </a:lnSpc>
              <a:spcBef>
                <a:spcPts val="1000"/>
              </a:spcBef>
              <a:buClr>
                <a:schemeClr val="tx1">
                  <a:lumMod val="75000"/>
                  <a:lumOff val="25000"/>
                </a:schemeClr>
              </a:buClr>
              <a:buSzPct val="95000"/>
              <a:buFont typeface="+mj-lt"/>
              <a:buAutoNum type="arabicPeriod" startAt="5"/>
            </a:pPr>
            <a:r>
              <a:rPr lang="es-ES" sz="1700" dirty="0" smtClean="0">
                <a:ea typeface="Tahoma" pitchFamily="34" charset="0"/>
                <a:cs typeface="Tahoma" pitchFamily="34" charset="0"/>
              </a:rPr>
              <a:t>Las </a:t>
            </a:r>
            <a:r>
              <a:rPr lang="es-ES" sz="1700" dirty="0">
                <a:ea typeface="Tahoma" pitchFamily="34" charset="0"/>
                <a:cs typeface="Tahoma" pitchFamily="34" charset="0"/>
              </a:rPr>
              <a:t>líneas de envasado se componen de máquinas flexibles automatizadas. Dentro de una familia de productos, pueden cambiar de un producto a otro casi sin pérdida de productividad.</a:t>
            </a:r>
          </a:p>
          <a:p>
            <a:pPr marL="811213" indent="-342900" algn="just">
              <a:lnSpc>
                <a:spcPct val="140000"/>
              </a:lnSpc>
              <a:spcBef>
                <a:spcPts val="1000"/>
              </a:spcBef>
              <a:buClr>
                <a:schemeClr val="tx1">
                  <a:lumMod val="75000"/>
                  <a:lumOff val="25000"/>
                </a:schemeClr>
              </a:buClr>
              <a:buSzPct val="95000"/>
              <a:buFont typeface="+mj-lt"/>
              <a:buAutoNum type="arabicPeriod" startAt="5"/>
            </a:pPr>
            <a:r>
              <a:rPr lang="es-ES" sz="1700" dirty="0" smtClean="0">
                <a:ea typeface="Tahoma" pitchFamily="34" charset="0"/>
                <a:cs typeface="Tahoma" pitchFamily="34" charset="0"/>
              </a:rPr>
              <a:t>Finalmente</a:t>
            </a:r>
            <a:r>
              <a:rPr lang="es-ES" sz="1700" dirty="0">
                <a:ea typeface="Tahoma" pitchFamily="34" charset="0"/>
                <a:cs typeface="Tahoma" pitchFamily="34" charset="0"/>
              </a:rPr>
              <a:t>, por razones de calidad, la capacidad de almacenamiento de productos intermedios entre la mezcla y el envasado es muy limitada, y los productos intermedios deben envasarse casi directamente después de la mezcla.</a:t>
            </a: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22663231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FD661A63-80A2-4C04-B2BD-B51EE75FBCB5}"/>
              </a:ext>
            </a:extLst>
          </p:cNvPr>
          <p:cNvGraphicFramePr>
            <a:graphicFrameLocks noGrp="1"/>
          </p:cNvGraphicFramePr>
          <p:nvPr>
            <p:extLst>
              <p:ext uri="{D42A27DB-BD31-4B8C-83A1-F6EECF244321}">
                <p14:modId xmlns:p14="http://schemas.microsoft.com/office/powerpoint/2010/main" val="1334561188"/>
              </p:ext>
            </p:extLst>
          </p:nvPr>
        </p:nvGraphicFramePr>
        <p:xfrm>
          <a:off x="899592" y="1700808"/>
          <a:ext cx="7488832" cy="4572000"/>
        </p:xfrm>
        <a:graphic>
          <a:graphicData uri="http://schemas.openxmlformats.org/drawingml/2006/table">
            <a:tbl>
              <a:tblPr firstRow="1" bandRow="1">
                <a:tableStyleId>{5C22544A-7EE6-4342-B048-85BDC9FD1C3A}</a:tableStyleId>
              </a:tblPr>
              <a:tblGrid>
                <a:gridCol w="3888432">
                  <a:extLst>
                    <a:ext uri="{9D8B030D-6E8A-4147-A177-3AD203B41FA5}">
                      <a16:colId xmlns:a16="http://schemas.microsoft.com/office/drawing/2014/main" val="2106433738"/>
                    </a:ext>
                  </a:extLst>
                </a:gridCol>
                <a:gridCol w="3600400">
                  <a:extLst>
                    <a:ext uri="{9D8B030D-6E8A-4147-A177-3AD203B41FA5}">
                      <a16:colId xmlns:a16="http://schemas.microsoft.com/office/drawing/2014/main" val="2471190435"/>
                    </a:ext>
                  </a:extLst>
                </a:gridCol>
              </a:tblGrid>
              <a:tr h="370840">
                <a:tc>
                  <a:txBody>
                    <a:bodyPr/>
                    <a:lstStyle/>
                    <a:p>
                      <a:r>
                        <a:rPr lang="es-ES" sz="1600" b="1" dirty="0"/>
                        <a:t>Objetos e índices</a:t>
                      </a:r>
                    </a:p>
                  </a:txBody>
                  <a:tcPr/>
                </a:tc>
                <a:tc>
                  <a:txBody>
                    <a:bodyPr/>
                    <a:lstStyle/>
                    <a:p>
                      <a:r>
                        <a:rPr lang="es-ES" sz="1600" b="1" dirty="0"/>
                        <a:t>Notación matemática</a:t>
                      </a:r>
                    </a:p>
                    <a:p>
                      <a:endParaRPr lang="es-ES" sz="1600" b="1" dirty="0"/>
                    </a:p>
                  </a:txBody>
                  <a:tcPr/>
                </a:tc>
                <a:extLst>
                  <a:ext uri="{0D108BD9-81ED-4DB2-BD59-A6C34878D82A}">
                    <a16:rowId xmlns:a16="http://schemas.microsoft.com/office/drawing/2014/main" val="2895525211"/>
                  </a:ext>
                </a:extLst>
              </a:tr>
              <a:tr h="370840">
                <a:tc>
                  <a:txBody>
                    <a:bodyPr/>
                    <a:lstStyle/>
                    <a:p>
                      <a:r>
                        <a:rPr lang="es-ES" sz="1600" b="1" dirty="0"/>
                        <a:t>Una planta</a:t>
                      </a:r>
                    </a:p>
                    <a:p>
                      <a:r>
                        <a:rPr lang="es-ES" sz="1600" b="1" dirty="0"/>
                        <a:t>Familias de productos C y F</a:t>
                      </a:r>
                    </a:p>
                    <a:p>
                      <a:r>
                        <a:rPr lang="es-ES" sz="1600" b="1" dirty="0"/>
                        <a:t>Productos terminados individuales</a:t>
                      </a:r>
                    </a:p>
                    <a:p>
                      <a:endParaRPr lang="es-ES" sz="1600" b="1" dirty="0" smtClean="0"/>
                    </a:p>
                    <a:p>
                      <a:r>
                        <a:rPr lang="es-ES" sz="1600" b="1" dirty="0" smtClean="0"/>
                        <a:t>Periodos </a:t>
                      </a:r>
                      <a:r>
                        <a:rPr lang="es-ES" sz="1600" b="1" dirty="0"/>
                        <a:t>de tiempo semanales </a:t>
                      </a:r>
                    </a:p>
                    <a:p>
                      <a:endParaRPr lang="es-ES" sz="1600" b="1" dirty="0"/>
                    </a:p>
                    <a:p>
                      <a:r>
                        <a:rPr lang="es-ES" sz="1600" b="1" dirty="0"/>
                        <a:t>Línea de mezcla </a:t>
                      </a:r>
                    </a:p>
                    <a:p>
                      <a:endParaRPr lang="es-ES" sz="1600" b="1" dirty="0"/>
                    </a:p>
                    <a:p>
                      <a:r>
                        <a:rPr lang="es-ES" sz="1600" b="1" dirty="0"/>
                        <a:t>Línea de envasado para cereales </a:t>
                      </a:r>
                    </a:p>
                    <a:p>
                      <a:endParaRPr lang="es-ES" sz="1600" b="1" dirty="0" smtClean="0"/>
                    </a:p>
                    <a:p>
                      <a:r>
                        <a:rPr lang="es-ES" sz="1600" b="1" dirty="0" smtClean="0"/>
                        <a:t>Línea </a:t>
                      </a:r>
                      <a:r>
                        <a:rPr lang="es-ES" sz="1600" b="1" dirty="0"/>
                        <a:t>de envasado para Frutas </a:t>
                      </a:r>
                    </a:p>
                    <a:p>
                      <a:endParaRPr lang="es-ES" sz="1600" b="1" dirty="0" smtClean="0"/>
                    </a:p>
                    <a:p>
                      <a:r>
                        <a:rPr lang="es-ES" sz="1600" b="1" dirty="0" smtClean="0"/>
                        <a:t>Otros </a:t>
                      </a:r>
                      <a:r>
                        <a:rPr lang="es-ES" sz="1600" b="1" dirty="0"/>
                        <a:t>productos recursos: </a:t>
                      </a:r>
                      <a:endParaRPr lang="es-ES" sz="1600" b="1" dirty="0" smtClean="0"/>
                    </a:p>
                    <a:p>
                      <a:r>
                        <a:rPr lang="es-ES" sz="1600" b="1" dirty="0" smtClean="0"/>
                        <a:t>     ignorado</a:t>
                      </a:r>
                      <a:endParaRPr lang="es-ES" sz="1600" b="1" dirty="0"/>
                    </a:p>
                    <a:p>
                      <a:r>
                        <a:rPr lang="es-ES" sz="1600" b="1" dirty="0"/>
                        <a:t>Recursos de almacenamiento</a:t>
                      </a:r>
                      <a:r>
                        <a:rPr lang="es-ES" sz="1600" b="1" dirty="0" smtClean="0"/>
                        <a:t>:</a:t>
                      </a:r>
                    </a:p>
                    <a:p>
                      <a:r>
                        <a:rPr lang="es-ES" sz="1600" b="1" dirty="0" smtClean="0"/>
                        <a:t>     ignorado</a:t>
                      </a:r>
                      <a:endParaRPr lang="es-ES" sz="1600" b="1" dirty="0"/>
                    </a:p>
                  </a:txBody>
                  <a:tcPr/>
                </a:tc>
                <a:tc>
                  <a:txBody>
                    <a:bodyPr/>
                    <a:lstStyle/>
                    <a:p>
                      <a:r>
                        <a:rPr lang="es-ES" sz="1600" b="1" dirty="0"/>
                        <a:t>−−</a:t>
                      </a:r>
                    </a:p>
                    <a:p>
                      <a:r>
                        <a:rPr lang="es-ES" sz="1600" b="1" dirty="0"/>
                        <a:t>−−</a:t>
                      </a:r>
                    </a:p>
                    <a:p>
                      <a:r>
                        <a:rPr lang="es-ES" sz="1600" b="1" dirty="0"/>
                        <a:t>Objeto: productos</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Índice: i = 1,. . . NI</a:t>
                      </a:r>
                    </a:p>
                    <a:p>
                      <a:r>
                        <a:rPr lang="es-ES" sz="1600" b="1" dirty="0"/>
                        <a:t>Objeto: periodos</a:t>
                      </a:r>
                    </a:p>
                    <a:p>
                      <a:r>
                        <a:rPr lang="es-ES" sz="1600" b="1" dirty="0"/>
                        <a:t>Índice: t = 1,. . . , NT y NT = 15</a:t>
                      </a:r>
                    </a:p>
                    <a:p>
                      <a:r>
                        <a:rPr lang="es-ES" sz="1600" b="1" dirty="0"/>
                        <a:t>Objeto: máquina</a:t>
                      </a:r>
                    </a:p>
                    <a:p>
                      <a:r>
                        <a:rPr lang="es-ES" sz="1600" b="1" dirty="0"/>
                        <a:t>Índice: k = 1</a:t>
                      </a:r>
                    </a:p>
                    <a:p>
                      <a:r>
                        <a:rPr lang="es-ES" sz="1600" b="1" dirty="0"/>
                        <a:t>Objeto: máquina</a:t>
                      </a:r>
                    </a:p>
                    <a:p>
                      <a:r>
                        <a:rPr lang="es-ES" sz="1600" b="1" dirty="0"/>
                        <a:t>Índice: k = 2</a:t>
                      </a:r>
                    </a:p>
                    <a:p>
                      <a:r>
                        <a:rPr lang="es-ES" sz="1600" b="1" dirty="0"/>
                        <a:t>Objeto: máquina</a:t>
                      </a:r>
                    </a:p>
                    <a:p>
                      <a:r>
                        <a:rPr lang="es-ES" sz="1600" b="1" dirty="0"/>
                        <a:t>Índice: k = 3</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a:t>
                      </a:r>
                    </a:p>
                    <a:p>
                      <a:endParaRPr lang="es-ES" sz="1600" b="1" dirty="0"/>
                    </a:p>
                    <a:p>
                      <a:r>
                        <a:rPr lang="es-ES" sz="1600" b="1" dirty="0"/>
                        <a:t>−−</a:t>
                      </a:r>
                    </a:p>
                  </a:txBody>
                  <a:tcPr/>
                </a:tc>
                <a:extLst>
                  <a:ext uri="{0D108BD9-81ED-4DB2-BD59-A6C34878D82A}">
                    <a16:rowId xmlns:a16="http://schemas.microsoft.com/office/drawing/2014/main" val="4282129791"/>
                  </a:ext>
                </a:extLst>
              </a:tr>
            </a:tbl>
          </a:graphicData>
        </a:graphic>
      </p:graphicFrame>
      <p:sp>
        <p:nvSpPr>
          <p:cNvPr id="4" name="CuadroTexto 3"/>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24230614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8CCAC40-FF70-4214-808C-E39B3AC3CF23}"/>
              </a:ext>
            </a:extLst>
          </p:cNvPr>
          <p:cNvSpPr/>
          <p:nvPr/>
        </p:nvSpPr>
        <p:spPr>
          <a:xfrm>
            <a:off x="683568" y="1594822"/>
            <a:ext cx="7848872" cy="4570482"/>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Observaciones y </a:t>
            </a:r>
            <a:r>
              <a:rPr lang="es-ES" sz="2000" b="1" dirty="0" smtClean="0">
                <a:ea typeface="Tahoma" pitchFamily="34" charset="0"/>
                <a:cs typeface="Tahoma" pitchFamily="34" charset="0"/>
              </a:rPr>
              <a:t>supuestos</a:t>
            </a:r>
            <a:endParaRPr lang="es-ES" sz="2000" b="1" dirty="0">
              <a:ea typeface="Tahoma" pitchFamily="34" charset="0"/>
              <a:cs typeface="Tahoma" pitchFamily="34" charset="0"/>
            </a:endParaRP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El </a:t>
            </a:r>
            <a:r>
              <a:rPr lang="es-ES" sz="1700" dirty="0">
                <a:ea typeface="Tahoma" pitchFamily="34" charset="0"/>
                <a:cs typeface="Tahoma" pitchFamily="34" charset="0"/>
              </a:rPr>
              <a:t>modelo MPS debe considerar los productos terminados (o productos mezclados, porque existe una correspondencia uno a uno entre ellos</a:t>
            </a:r>
            <a:r>
              <a:rPr lang="es-ES" sz="1700" dirty="0" smtClean="0">
                <a:ea typeface="Tahoma" pitchFamily="34" charset="0"/>
                <a:cs typeface="Tahoma" pitchFamily="34" charset="0"/>
              </a:rPr>
              <a:t>), </a:t>
            </a:r>
            <a:r>
              <a:rPr lang="es-ES" sz="1700" dirty="0">
                <a:ea typeface="Tahoma" pitchFamily="34" charset="0"/>
                <a:cs typeface="Tahoma" pitchFamily="34" charset="0"/>
              </a:rPr>
              <a:t>para poder representar la satisfacción de la demanda prevista.</a:t>
            </a: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Se usa un sistema de intervalos </a:t>
            </a:r>
            <a:r>
              <a:rPr lang="es-ES" sz="1700" dirty="0">
                <a:ea typeface="Tahoma" pitchFamily="34" charset="0"/>
                <a:cs typeface="Tahoma" pitchFamily="34" charset="0"/>
              </a:rPr>
              <a:t>de tiempo </a:t>
            </a:r>
            <a:r>
              <a:rPr lang="es-ES" sz="1700" dirty="0" smtClean="0">
                <a:ea typeface="Tahoma" pitchFamily="34" charset="0"/>
                <a:cs typeface="Tahoma" pitchFamily="34" charset="0"/>
              </a:rPr>
              <a:t>semanales: no </a:t>
            </a:r>
            <a:r>
              <a:rPr lang="es-ES" sz="1700" dirty="0">
                <a:ea typeface="Tahoma" pitchFamily="34" charset="0"/>
                <a:cs typeface="Tahoma" pitchFamily="34" charset="0"/>
              </a:rPr>
              <a:t>hay necesidad de aumentar o disminuir el nivel de detalle.</a:t>
            </a:r>
          </a:p>
          <a:p>
            <a:pPr marL="811213" indent="-342900" algn="just">
              <a:lnSpc>
                <a:spcPct val="140000"/>
              </a:lnSpc>
              <a:spcBef>
                <a:spcPts val="1000"/>
              </a:spcBef>
              <a:buClr>
                <a:schemeClr val="tx1">
                  <a:lumMod val="75000"/>
                  <a:lumOff val="25000"/>
                </a:schemeClr>
              </a:buClr>
              <a:buSzPct val="95000"/>
              <a:buFont typeface="+mj-lt"/>
              <a:buAutoNum type="arabicPeriod"/>
            </a:pPr>
            <a:r>
              <a:rPr lang="es-ES" sz="1700" dirty="0" smtClean="0">
                <a:ea typeface="Tahoma" pitchFamily="34" charset="0"/>
                <a:cs typeface="Tahoma" pitchFamily="34" charset="0"/>
              </a:rPr>
              <a:t>El </a:t>
            </a:r>
            <a:r>
              <a:rPr lang="es-ES" sz="1700" dirty="0">
                <a:ea typeface="Tahoma" pitchFamily="34" charset="0"/>
                <a:cs typeface="Tahoma" pitchFamily="34" charset="0"/>
              </a:rPr>
              <a:t>horizonte de tiempo necesario para establecer el MPS es mucho más largo que el tiempo total de adquisición y fabricación (aproximadamente seis semanas), porque es necesario anticipar los requisitos de capacidad en un horizonte lo suficientemente largo para optimizar la utilización de la capacidad. </a:t>
            </a: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27641123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1BCE066-D608-4002-BAA5-66A7CDE70F24}"/>
              </a:ext>
            </a:extLst>
          </p:cNvPr>
          <p:cNvSpPr/>
          <p:nvPr/>
        </p:nvSpPr>
        <p:spPr>
          <a:xfrm>
            <a:off x="611560" y="1862570"/>
            <a:ext cx="7920880" cy="3150606"/>
          </a:xfrm>
          <a:prstGeom prst="rect">
            <a:avLst/>
          </a:prstGeom>
        </p:spPr>
        <p:txBody>
          <a:bodyPr wrap="square">
            <a:spAutoFit/>
          </a:bodyPr>
          <a:lstStyle/>
          <a:p>
            <a:pPr marL="811213" indent="-342900" algn="just">
              <a:lnSpc>
                <a:spcPct val="140000"/>
              </a:lnSpc>
              <a:spcBef>
                <a:spcPts val="1000"/>
              </a:spcBef>
              <a:buClr>
                <a:schemeClr val="tx1">
                  <a:lumMod val="75000"/>
                  <a:lumOff val="25000"/>
                </a:schemeClr>
              </a:buClr>
              <a:buSzPct val="95000"/>
              <a:buFont typeface="+mj-lt"/>
              <a:buAutoNum type="arabicPeriod" startAt="4"/>
            </a:pPr>
            <a:r>
              <a:rPr lang="es-ES" sz="1700" dirty="0" smtClean="0">
                <a:ea typeface="Tahoma" pitchFamily="34" charset="0"/>
                <a:cs typeface="Tahoma" pitchFamily="34" charset="0"/>
              </a:rPr>
              <a:t>La </a:t>
            </a:r>
            <a:r>
              <a:rPr lang="es-ES" sz="1700" dirty="0">
                <a:ea typeface="Tahoma" pitchFamily="34" charset="0"/>
                <a:cs typeface="Tahoma" pitchFamily="34" charset="0"/>
              </a:rPr>
              <a:t>capacidad de la etapa de mezcla es el cuello de botella principal o global debido a los tiempos de limpieza, pero la capacidad de cada línea de envasado individual también debe tenerse en cuenta porque no hay suficiente capacidad de envasado para producir (mezclar y envasar) solo frutas o solo cereales en una semana.</a:t>
            </a:r>
          </a:p>
          <a:p>
            <a:pPr marL="811213" indent="-342900" algn="just">
              <a:lnSpc>
                <a:spcPct val="140000"/>
              </a:lnSpc>
              <a:spcBef>
                <a:spcPts val="1000"/>
              </a:spcBef>
              <a:buClr>
                <a:schemeClr val="tx1">
                  <a:lumMod val="75000"/>
                  <a:lumOff val="25000"/>
                </a:schemeClr>
              </a:buClr>
              <a:buSzPct val="95000"/>
              <a:buFont typeface="+mj-lt"/>
              <a:buAutoNum type="arabicPeriod" startAt="4"/>
            </a:pPr>
            <a:r>
              <a:rPr lang="es-ES" sz="1700" dirty="0" smtClean="0">
                <a:ea typeface="Tahoma" pitchFamily="34" charset="0"/>
                <a:cs typeface="Tahoma" pitchFamily="34" charset="0"/>
              </a:rPr>
              <a:t>Todas </a:t>
            </a:r>
            <a:r>
              <a:rPr lang="es-ES" sz="1700" dirty="0">
                <a:ea typeface="Tahoma" pitchFamily="34" charset="0"/>
                <a:cs typeface="Tahoma" pitchFamily="34" charset="0"/>
              </a:rPr>
              <a:t>las operaciones que no sean la mezcla y el empaquetado se descuidan en el modelo porque pueden sincronizarse con la mezcla y no imponen restricciones de capacidad adicionales.</a:t>
            </a: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3638400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A209501-C6D1-4CA3-8919-CB683BE7115C}"/>
              </a:ext>
            </a:extLst>
          </p:cNvPr>
          <p:cNvSpPr/>
          <p:nvPr/>
        </p:nvSpPr>
        <p:spPr>
          <a:xfrm>
            <a:off x="683568" y="548680"/>
            <a:ext cx="7848872" cy="6095002"/>
          </a:xfrm>
          <a:prstGeom prst="rect">
            <a:avLst/>
          </a:prstGeom>
        </p:spPr>
        <p:txBody>
          <a:bodyPr wrap="square">
            <a:spAutoFit/>
          </a:bodyPr>
          <a:lstStyle/>
          <a:p>
            <a:pPr algn="just">
              <a:lnSpc>
                <a:spcPct val="140000"/>
              </a:lnSpc>
              <a:spcBef>
                <a:spcPts val="1000"/>
              </a:spcBef>
              <a:buClr>
                <a:schemeClr val="accent1"/>
              </a:buClr>
              <a:buSzPct val="85000"/>
            </a:pPr>
            <a:r>
              <a:rPr lang="es-MX" sz="1500" b="1" dirty="0" smtClean="0">
                <a:ea typeface="Tahoma" pitchFamily="34" charset="0"/>
                <a:cs typeface="Tahoma" pitchFamily="34" charset="0"/>
              </a:rPr>
              <a:t>OBJETIVO GENERAL </a:t>
            </a:r>
            <a:r>
              <a:rPr lang="es-MX" sz="1500" b="1" dirty="0" smtClean="0">
                <a:ea typeface="Tahoma" pitchFamily="34" charset="0"/>
                <a:cs typeface="Tahoma" pitchFamily="34" charset="0"/>
              </a:rPr>
              <a:t>DE LA UNIDAD DE </a:t>
            </a:r>
            <a:r>
              <a:rPr lang="es-MX" sz="1500" b="1" dirty="0" smtClean="0">
                <a:ea typeface="Tahoma" pitchFamily="34" charset="0"/>
                <a:cs typeface="Tahoma" pitchFamily="34" charset="0"/>
              </a:rPr>
              <a:t>APRENDIZAJE</a:t>
            </a:r>
          </a:p>
          <a:p>
            <a:pPr algn="just">
              <a:lnSpc>
                <a:spcPct val="140000"/>
              </a:lnSpc>
              <a:spcBef>
                <a:spcPts val="1000"/>
              </a:spcBef>
              <a:buClr>
                <a:schemeClr val="accent1"/>
              </a:buClr>
              <a:buSzPct val="85000"/>
            </a:pPr>
            <a:r>
              <a:rPr lang="es-MX" sz="1500" b="1" dirty="0" smtClean="0">
                <a:solidFill>
                  <a:srgbClr val="FF0000"/>
                </a:solidFill>
                <a:ea typeface="Tahoma" pitchFamily="34" charset="0"/>
                <a:cs typeface="Tahoma" pitchFamily="34" charset="0"/>
              </a:rPr>
              <a:t>(En </a:t>
            </a:r>
            <a:r>
              <a:rPr lang="es-MX" sz="1500" b="1" dirty="0" smtClean="0">
                <a:solidFill>
                  <a:srgbClr val="FF0000"/>
                </a:solidFill>
                <a:ea typeface="Tahoma" pitchFamily="34" charset="0"/>
                <a:cs typeface="Tahoma" pitchFamily="34" charset="0"/>
              </a:rPr>
              <a:t>la U de A Temas Selectos, el Objetivo General es </a:t>
            </a:r>
            <a:r>
              <a:rPr lang="es-MX" sz="1500" b="1" dirty="0" smtClean="0">
                <a:solidFill>
                  <a:srgbClr val="FF0000"/>
                </a:solidFill>
                <a:ea typeface="Tahoma" pitchFamily="34" charset="0"/>
                <a:cs typeface="Tahoma" pitchFamily="34" charset="0"/>
              </a:rPr>
              <a:t>definido por el responsable de la Unidad de aprendizaje)</a:t>
            </a:r>
            <a:endParaRPr lang="es-MX" sz="1500" b="1" dirty="0">
              <a:solidFill>
                <a:srgbClr val="FF0000"/>
              </a:solidFill>
              <a:ea typeface="Tahoma" pitchFamily="34" charset="0"/>
              <a:cs typeface="Tahoma" pitchFamily="34" charset="0"/>
            </a:endParaRPr>
          </a:p>
          <a:p>
            <a:pPr algn="just">
              <a:lnSpc>
                <a:spcPct val="140000"/>
              </a:lnSpc>
              <a:spcBef>
                <a:spcPts val="1000"/>
              </a:spcBef>
              <a:buClr>
                <a:schemeClr val="accent1"/>
              </a:buClr>
              <a:buSzPct val="85000"/>
            </a:pPr>
            <a:r>
              <a:rPr lang="es-MX" sz="1500" dirty="0">
                <a:ea typeface="Tahoma" pitchFamily="34" charset="0"/>
                <a:cs typeface="Tahoma" pitchFamily="34" charset="0"/>
              </a:rPr>
              <a:t>Analizar y explicar los aspectos estratégicos tácticos y operativos involucrados en los procesos </a:t>
            </a:r>
            <a:r>
              <a:rPr lang="es-MX" sz="1500" dirty="0" smtClean="0">
                <a:ea typeface="Tahoma" pitchFamily="34" charset="0"/>
                <a:cs typeface="Tahoma" pitchFamily="34" charset="0"/>
              </a:rPr>
              <a:t>de planeación de la producción de una Cadena de Suministro, </a:t>
            </a:r>
            <a:r>
              <a:rPr lang="es-MX" sz="1500" dirty="0">
                <a:ea typeface="Tahoma" pitchFamily="34" charset="0"/>
                <a:cs typeface="Tahoma" pitchFamily="34" charset="0"/>
              </a:rPr>
              <a:t>así como </a:t>
            </a:r>
            <a:r>
              <a:rPr lang="es-MX" sz="1500" dirty="0" smtClean="0">
                <a:ea typeface="Tahoma" pitchFamily="34" charset="0"/>
                <a:cs typeface="Tahoma" pitchFamily="34" charset="0"/>
              </a:rPr>
              <a:t>utilizar herramientas de optimización que permita garantizar su mejor desempeño. </a:t>
            </a:r>
          </a:p>
          <a:p>
            <a:pPr algn="just">
              <a:lnSpc>
                <a:spcPct val="140000"/>
              </a:lnSpc>
              <a:spcBef>
                <a:spcPts val="1000"/>
              </a:spcBef>
              <a:buClr>
                <a:schemeClr val="accent1"/>
              </a:buClr>
              <a:buSzPct val="85000"/>
            </a:pPr>
            <a:endParaRPr lang="es-MX" sz="600" dirty="0" smtClean="0">
              <a:ea typeface="Tahoma" pitchFamily="34" charset="0"/>
              <a:cs typeface="Tahoma" pitchFamily="34" charset="0"/>
            </a:endParaRPr>
          </a:p>
          <a:p>
            <a:pPr algn="just">
              <a:lnSpc>
                <a:spcPct val="140000"/>
              </a:lnSpc>
              <a:spcBef>
                <a:spcPts val="1000"/>
              </a:spcBef>
              <a:buClr>
                <a:schemeClr val="accent1"/>
              </a:buClr>
              <a:buSzPct val="85000"/>
            </a:pPr>
            <a:r>
              <a:rPr lang="es-MX" sz="1500" b="1" dirty="0" smtClean="0">
                <a:ea typeface="Tahoma" pitchFamily="34" charset="0"/>
                <a:cs typeface="Tahoma" pitchFamily="34" charset="0"/>
              </a:rPr>
              <a:t>COMPETENCIAS GENÉRICAS DE LA UNIDAD DE APRENDIZAJE</a:t>
            </a:r>
            <a:endParaRPr lang="es-MX" sz="1500" b="1" dirty="0">
              <a:ea typeface="Tahoma" pitchFamily="34" charset="0"/>
              <a:cs typeface="Tahoma" pitchFamily="34" charset="0"/>
            </a:endParaRPr>
          </a:p>
          <a:p>
            <a:pPr algn="just">
              <a:lnSpc>
                <a:spcPct val="140000"/>
              </a:lnSpc>
              <a:spcBef>
                <a:spcPts val="1000"/>
              </a:spcBef>
              <a:buClr>
                <a:schemeClr val="accent1"/>
              </a:buClr>
              <a:buSzPct val="85000"/>
            </a:pPr>
            <a:r>
              <a:rPr lang="es-MX" sz="1500" dirty="0">
                <a:ea typeface="Tahoma" pitchFamily="34" charset="0"/>
                <a:cs typeface="Tahoma" pitchFamily="34" charset="0"/>
              </a:rPr>
              <a:t>Al concluir el curso, el alumno podrá:</a:t>
            </a:r>
          </a:p>
          <a:p>
            <a:pPr marL="285750" indent="-285750" algn="just">
              <a:lnSpc>
                <a:spcPct val="140000"/>
              </a:lnSpc>
              <a:spcBef>
                <a:spcPts val="1000"/>
              </a:spcBef>
              <a:buClr>
                <a:schemeClr val="accent1"/>
              </a:buClr>
              <a:buSzPct val="85000"/>
              <a:buFont typeface="Arial" panose="020B0604020202020204" pitchFamily="34" charset="0"/>
              <a:buChar char="•"/>
            </a:pPr>
            <a:r>
              <a:rPr lang="es-MX" sz="1500" dirty="0" smtClean="0">
                <a:ea typeface="Tahoma" pitchFamily="34" charset="0"/>
                <a:cs typeface="Tahoma" pitchFamily="34" charset="0"/>
              </a:rPr>
              <a:t>Comprender los elementos que permiten identificar los procesos productivos, ya sea en manufactura o en servicios que determinan el desempeño de una Cadena de Suministro. </a:t>
            </a:r>
          </a:p>
          <a:p>
            <a:pPr marL="285750" indent="-285750" algn="just">
              <a:lnSpc>
                <a:spcPct val="140000"/>
              </a:lnSpc>
              <a:spcBef>
                <a:spcPts val="1000"/>
              </a:spcBef>
              <a:buClr>
                <a:schemeClr val="accent1"/>
              </a:buClr>
              <a:buSzPct val="85000"/>
              <a:buFont typeface="Arial" panose="020B0604020202020204" pitchFamily="34" charset="0"/>
              <a:buChar char="•"/>
            </a:pPr>
            <a:r>
              <a:rPr lang="es-MX" sz="1500" dirty="0" smtClean="0">
                <a:ea typeface="Tahoma" pitchFamily="34" charset="0"/>
                <a:cs typeface="Tahoma" pitchFamily="34" charset="0"/>
              </a:rPr>
              <a:t>Formular </a:t>
            </a:r>
            <a:r>
              <a:rPr lang="es-MX" sz="1500" dirty="0">
                <a:ea typeface="Tahoma" pitchFamily="34" charset="0"/>
                <a:cs typeface="Tahoma" pitchFamily="34" charset="0"/>
              </a:rPr>
              <a:t>y resolver problemas de </a:t>
            </a:r>
            <a:r>
              <a:rPr lang="es-MX" sz="1500" dirty="0" smtClean="0">
                <a:ea typeface="Tahoma" pitchFamily="34" charset="0"/>
                <a:cs typeface="Tahoma" pitchFamily="34" charset="0"/>
              </a:rPr>
              <a:t>planeación de la producción bajo el enfoque ortodoxo de optimización, así como entender la complejidad computacional de estas formulaciones.  </a:t>
            </a:r>
            <a:endParaRPr lang="es-MX" sz="1500" dirty="0">
              <a:ea typeface="Tahoma" pitchFamily="34" charset="0"/>
              <a:cs typeface="Tahoma" pitchFamily="34" charset="0"/>
            </a:endParaRPr>
          </a:p>
          <a:p>
            <a:pPr marL="285750" indent="-285750" algn="just">
              <a:lnSpc>
                <a:spcPct val="140000"/>
              </a:lnSpc>
              <a:spcBef>
                <a:spcPts val="1000"/>
              </a:spcBef>
              <a:buClr>
                <a:schemeClr val="accent1"/>
              </a:buClr>
              <a:buSzPct val="85000"/>
              <a:buFont typeface="Arial" panose="020B0604020202020204" pitchFamily="34" charset="0"/>
              <a:buChar char="•"/>
            </a:pPr>
            <a:r>
              <a:rPr lang="es-MX" sz="1500" dirty="0" smtClean="0">
                <a:ea typeface="Tahoma" pitchFamily="34" charset="0"/>
                <a:cs typeface="Tahoma" pitchFamily="34" charset="0"/>
              </a:rPr>
              <a:t>Resolver estos problemas de planeación con ayuda de un software de optimización. </a:t>
            </a:r>
            <a:endParaRPr lang="es-ES" sz="1700" dirty="0"/>
          </a:p>
        </p:txBody>
      </p:sp>
    </p:spTree>
    <p:extLst>
      <p:ext uri="{BB962C8B-B14F-4D97-AF65-F5344CB8AC3E}">
        <p14:creationId xmlns:p14="http://schemas.microsoft.com/office/powerpoint/2010/main" val="40830986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321488AA-CCA6-4060-B97E-28765FE4DA7E}"/>
              </a:ext>
            </a:extLst>
          </p:cNvPr>
          <p:cNvGraphicFramePr>
            <a:graphicFrameLocks noGrp="1"/>
          </p:cNvGraphicFramePr>
          <p:nvPr>
            <p:extLst>
              <p:ext uri="{D42A27DB-BD31-4B8C-83A1-F6EECF244321}">
                <p14:modId xmlns:p14="http://schemas.microsoft.com/office/powerpoint/2010/main" val="3758269131"/>
              </p:ext>
            </p:extLst>
          </p:nvPr>
        </p:nvGraphicFramePr>
        <p:xfrm>
          <a:off x="875674" y="1700808"/>
          <a:ext cx="7800782" cy="4277340"/>
        </p:xfrm>
        <a:graphic>
          <a:graphicData uri="http://schemas.openxmlformats.org/drawingml/2006/table">
            <a:tbl>
              <a:tblPr firstRow="1" bandRow="1">
                <a:tableStyleId>{5C22544A-7EE6-4342-B048-85BDC9FD1C3A}</a:tableStyleId>
              </a:tblPr>
              <a:tblGrid>
                <a:gridCol w="3900391">
                  <a:extLst>
                    <a:ext uri="{9D8B030D-6E8A-4147-A177-3AD203B41FA5}">
                      <a16:colId xmlns:a16="http://schemas.microsoft.com/office/drawing/2014/main" val="1987033907"/>
                    </a:ext>
                  </a:extLst>
                </a:gridCol>
                <a:gridCol w="3900391">
                  <a:extLst>
                    <a:ext uri="{9D8B030D-6E8A-4147-A177-3AD203B41FA5}">
                      <a16:colId xmlns:a16="http://schemas.microsoft.com/office/drawing/2014/main" val="1857770188"/>
                    </a:ext>
                  </a:extLst>
                </a:gridCol>
              </a:tblGrid>
              <a:tr h="528300">
                <a:tc>
                  <a:txBody>
                    <a:bodyPr/>
                    <a:lstStyle/>
                    <a:p>
                      <a:r>
                        <a:rPr lang="es-ES" sz="1600" b="1" dirty="0"/>
                        <a:t>Datos</a:t>
                      </a:r>
                    </a:p>
                  </a:txBody>
                  <a:tcPr/>
                </a:tc>
                <a:tc>
                  <a:txBody>
                    <a:bodyPr/>
                    <a:lstStyle/>
                    <a:p>
                      <a:r>
                        <a:rPr lang="es-ES" sz="1600" b="1" dirty="0"/>
                        <a:t>Notación matemática</a:t>
                      </a:r>
                    </a:p>
                  </a:txBody>
                  <a:tcPr/>
                </a:tc>
                <a:extLst>
                  <a:ext uri="{0D108BD9-81ED-4DB2-BD59-A6C34878D82A}">
                    <a16:rowId xmlns:a16="http://schemas.microsoft.com/office/drawing/2014/main" val="2513266448"/>
                  </a:ext>
                </a:extLst>
              </a:tr>
              <a:tr h="911860">
                <a:tc>
                  <a:txBody>
                    <a:bodyPr/>
                    <a:lstStyle/>
                    <a:p>
                      <a:r>
                        <a:rPr lang="es-ES" sz="1600" b="1" dirty="0"/>
                        <a:t>Pronostico de demanda</a:t>
                      </a:r>
                    </a:p>
                    <a:p>
                      <a:endParaRPr lang="es-ES" sz="1600" b="1" dirty="0"/>
                    </a:p>
                    <a:p>
                      <a:r>
                        <a:rPr lang="es-ES" sz="1600" b="1" dirty="0"/>
                        <a:t>Stock de seguridad del período final</a:t>
                      </a:r>
                    </a:p>
                    <a:p>
                      <a:endParaRPr lang="es-ES" sz="1600" b="1" dirty="0" smtClean="0"/>
                    </a:p>
                    <a:p>
                      <a:r>
                        <a:rPr lang="es-ES" sz="1600" b="1" dirty="0" smtClean="0"/>
                        <a:t>Stock </a:t>
                      </a:r>
                      <a:r>
                        <a:rPr lang="es-ES" sz="1600" b="1" dirty="0"/>
                        <a:t>inicial</a:t>
                      </a:r>
                    </a:p>
                    <a:p>
                      <a:endParaRPr lang="es-ES" sz="1600" b="1" dirty="0" smtClean="0"/>
                    </a:p>
                    <a:p>
                      <a:r>
                        <a:rPr lang="es-ES" sz="1600" b="1" dirty="0" smtClean="0"/>
                        <a:t>Tiempo </a:t>
                      </a:r>
                      <a:r>
                        <a:rPr lang="es-ES" sz="1600" b="1" dirty="0"/>
                        <a:t>de limpieza después de mezclar</a:t>
                      </a:r>
                    </a:p>
                    <a:p>
                      <a:r>
                        <a:rPr lang="es-ES" sz="1600" b="1" dirty="0"/>
                        <a:t>Tasa de producción constante</a:t>
                      </a:r>
                    </a:p>
                    <a:p>
                      <a:endParaRPr lang="es-ES" sz="1600" b="1" dirty="0"/>
                    </a:p>
                    <a:p>
                      <a:r>
                        <a:rPr lang="es-ES" sz="1600" b="1" dirty="0"/>
                        <a:t>Capacidad de la máquina</a:t>
                      </a:r>
                    </a:p>
                    <a:p>
                      <a:endParaRPr lang="es-ES" sz="1600" b="1" dirty="0"/>
                    </a:p>
                    <a:p>
                      <a:r>
                        <a:rPr lang="es-ES" sz="1600" b="1" dirty="0"/>
                        <a:t>Familia de productos Cereales</a:t>
                      </a:r>
                    </a:p>
                    <a:p>
                      <a:r>
                        <a:rPr lang="es-ES" sz="1600" b="1" dirty="0"/>
                        <a:t>Familia de productos Frutas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el producto i en el periodo t (unidad): </a:t>
                      </a:r>
                      <a:r>
                        <a:rPr lang="es-ES" sz="1600" b="1" kern="1200" dirty="0">
                          <a:solidFill>
                            <a:schemeClr val="dk1"/>
                          </a:solidFill>
                          <a:effectLst/>
                          <a:latin typeface="+mn-lt"/>
                          <a:ea typeface="+mn-ea"/>
                          <a:cs typeface="+mn-cs"/>
                        </a:rPr>
                        <a:t>D</a:t>
                      </a:r>
                      <a:r>
                        <a:rPr lang="es-ES" sz="1600" b="1" kern="1200" baseline="-25000" dirty="0">
                          <a:solidFill>
                            <a:schemeClr val="dk1"/>
                          </a:solidFill>
                          <a:effectLst/>
                          <a:latin typeface="+mn-lt"/>
                          <a:ea typeface="+mn-ea"/>
                          <a:cs typeface="+mn-cs"/>
                        </a:rPr>
                        <a:t>t</a:t>
                      </a:r>
                      <a:r>
                        <a:rPr lang="es-ES" sz="1600" b="1" kern="1200" baseline="30000" dirty="0">
                          <a:solidFill>
                            <a:schemeClr val="dk1"/>
                          </a:solidFill>
                          <a:effectLst/>
                          <a:latin typeface="+mn-lt"/>
                          <a:ea typeface="+mn-ea"/>
                          <a:cs typeface="+mn-cs"/>
                        </a:rPr>
                        <a:t>i</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 Para el producto i, período t [unidad</a:t>
                      </a:r>
                      <a:r>
                        <a:rPr lang="es-ES" sz="1600" b="1"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      </a:t>
                      </a:r>
                      <a:r>
                        <a:rPr lang="es-ES" sz="1600" b="1" kern="1200" dirty="0">
                          <a:solidFill>
                            <a:schemeClr val="dk1"/>
                          </a:solidFill>
                          <a:effectLst/>
                          <a:latin typeface="+mn-lt"/>
                          <a:ea typeface="+mn-ea"/>
                          <a:cs typeface="+mn-cs"/>
                        </a:rPr>
                        <a:t>SS</a:t>
                      </a:r>
                      <a:r>
                        <a:rPr lang="es-ES" sz="1600" b="1" kern="1200" baseline="-25000" dirty="0">
                          <a:solidFill>
                            <a:schemeClr val="dk1"/>
                          </a:solidFill>
                          <a:effectLst/>
                          <a:latin typeface="+mn-lt"/>
                          <a:ea typeface="+mn-ea"/>
                          <a:cs typeface="+mn-cs"/>
                        </a:rPr>
                        <a:t>t</a:t>
                      </a:r>
                      <a:r>
                        <a:rPr lang="es-ES" sz="1600" b="1" kern="1200" baseline="30000" dirty="0">
                          <a:solidFill>
                            <a:schemeClr val="dk1"/>
                          </a:solidFill>
                          <a:effectLst/>
                          <a:latin typeface="+mn-lt"/>
                          <a:ea typeface="+mn-ea"/>
                          <a:cs typeface="+mn-cs"/>
                        </a:rPr>
                        <a:t>i</a:t>
                      </a:r>
                      <a:endParaRPr lang="es-ES" sz="1600" b="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producto i [unidad]: </a:t>
                      </a:r>
                      <a:endParaRPr lang="es-ES" sz="16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effectLst/>
                          <a:latin typeface="+mn-lt"/>
                          <a:ea typeface="+mn-ea"/>
                          <a:cs typeface="+mn-cs"/>
                        </a:rPr>
                        <a:t>      SS</a:t>
                      </a:r>
                      <a:r>
                        <a:rPr lang="es-ES" sz="1600" b="1" kern="1200" baseline="-25000" dirty="0" smtClean="0">
                          <a:solidFill>
                            <a:schemeClr val="dk1"/>
                          </a:solidFill>
                          <a:effectLst/>
                          <a:latin typeface="+mn-lt"/>
                          <a:ea typeface="+mn-ea"/>
                          <a:cs typeface="+mn-cs"/>
                        </a:rPr>
                        <a:t>0</a:t>
                      </a:r>
                      <a:r>
                        <a:rPr lang="es-ES" sz="1600" b="1" kern="1200" baseline="30000" dirty="0" smtClean="0">
                          <a:solidFill>
                            <a:schemeClr val="dk1"/>
                          </a:solidFill>
                          <a:effectLst/>
                          <a:latin typeface="+mn-lt"/>
                          <a:ea typeface="+mn-ea"/>
                          <a:cs typeface="+mn-cs"/>
                        </a:rPr>
                        <a:t>i</a:t>
                      </a:r>
                      <a:endParaRPr lang="es-ES" sz="1600" b="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el producto i [hora]: </a:t>
                      </a:r>
                      <a:endParaRPr lang="es-ES" sz="16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effectLst/>
                          <a:latin typeface="+mn-lt"/>
                          <a:ea typeface="+mn-ea"/>
                          <a:cs typeface="+mn-cs"/>
                        </a:rPr>
                        <a:t>      β</a:t>
                      </a:r>
                      <a:r>
                        <a:rPr lang="es-ES" sz="1600" b="1" kern="1200" baseline="30000" dirty="0" smtClean="0">
                          <a:solidFill>
                            <a:schemeClr val="dk1"/>
                          </a:solidFill>
                          <a:effectLst/>
                          <a:latin typeface="+mn-lt"/>
                          <a:ea typeface="+mn-ea"/>
                          <a:cs typeface="+mn-cs"/>
                        </a:rPr>
                        <a:t>i</a:t>
                      </a:r>
                      <a:endParaRPr lang="es-ES"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smtClean="0"/>
                        <a:t>Para </a:t>
                      </a:r>
                      <a:r>
                        <a:rPr lang="es-ES" sz="1600" b="1" dirty="0"/>
                        <a:t>el producto i, máquina k [hora / unidad]: </a:t>
                      </a:r>
                      <a:r>
                        <a:rPr lang="es-ES" sz="1600" b="1" kern="1200" dirty="0">
                          <a:solidFill>
                            <a:schemeClr val="dk1"/>
                          </a:solidFill>
                          <a:effectLst/>
                          <a:latin typeface="+mn-lt"/>
                          <a:ea typeface="+mn-ea"/>
                          <a:cs typeface="+mn-cs"/>
                        </a:rPr>
                        <a:t>α</a:t>
                      </a:r>
                      <a:r>
                        <a:rPr lang="es-ES" sz="1600" b="1" kern="1200" baseline="30000" dirty="0">
                          <a:solidFill>
                            <a:schemeClr val="dk1"/>
                          </a:solidFill>
                          <a:effectLst/>
                          <a:latin typeface="+mn-lt"/>
                          <a:ea typeface="+mn-ea"/>
                          <a:cs typeface="+mn-cs"/>
                        </a:rPr>
                        <a:t>ik</a:t>
                      </a:r>
                      <a:endParaRPr lang="es-ES" sz="1600" b="1" dirty="0"/>
                    </a:p>
                    <a:p>
                      <a:r>
                        <a:rPr lang="es-ES" sz="1600" b="1" dirty="0"/>
                        <a:t>Para la máquina k [hora]: </a:t>
                      </a:r>
                      <a:endParaRPr lang="es-ES" sz="1600" b="1" dirty="0" smtClean="0"/>
                    </a:p>
                    <a:p>
                      <a:r>
                        <a:rPr lang="es-ES" sz="1600" b="1" kern="1200" dirty="0" smtClean="0">
                          <a:solidFill>
                            <a:schemeClr val="dk1"/>
                          </a:solidFill>
                          <a:effectLst/>
                          <a:latin typeface="+mn-lt"/>
                          <a:ea typeface="+mn-ea"/>
                          <a:cs typeface="+mn-cs"/>
                        </a:rPr>
                        <a:t>       L</a:t>
                      </a:r>
                      <a:r>
                        <a:rPr lang="es-ES" sz="1600" b="1" kern="1200" baseline="30000" dirty="0" smtClean="0">
                          <a:solidFill>
                            <a:schemeClr val="dk1"/>
                          </a:solidFill>
                          <a:effectLst/>
                          <a:latin typeface="+mn-lt"/>
                          <a:ea typeface="+mn-ea"/>
                          <a:cs typeface="+mn-cs"/>
                        </a:rPr>
                        <a:t>k</a:t>
                      </a:r>
                      <a:endParaRPr lang="es-ES" sz="1600" b="1" kern="1200" dirty="0">
                        <a:solidFill>
                          <a:schemeClr val="dk1"/>
                        </a:solidFill>
                        <a:effectLst/>
                        <a:latin typeface="+mn-lt"/>
                        <a:ea typeface="+mn-ea"/>
                        <a:cs typeface="+mn-cs"/>
                      </a:endParaRPr>
                    </a:p>
                    <a:p>
                      <a:r>
                        <a:rPr lang="es-ES" sz="1600" b="1" dirty="0" smtClean="0"/>
                        <a:t>= </a:t>
                      </a:r>
                      <a:r>
                        <a:rPr lang="es-ES" sz="1600" b="1" kern="1200" dirty="0">
                          <a:solidFill>
                            <a:schemeClr val="dk1"/>
                          </a:solidFill>
                          <a:effectLst/>
                          <a:latin typeface="+mn-lt"/>
                          <a:ea typeface="+mn-ea"/>
                          <a:cs typeface="+mn-cs"/>
                        </a:rPr>
                        <a:t>F</a:t>
                      </a:r>
                      <a:r>
                        <a:rPr lang="es-ES" sz="1600" b="1" kern="1200" baseline="30000" dirty="0">
                          <a:solidFill>
                            <a:schemeClr val="dk1"/>
                          </a:solidFill>
                          <a:effectLst/>
                          <a:latin typeface="+mn-lt"/>
                          <a:ea typeface="+mn-ea"/>
                          <a:cs typeface="+mn-cs"/>
                        </a:rPr>
                        <a:t>2</a:t>
                      </a:r>
                      <a:r>
                        <a:rPr lang="es-ES" sz="1600" b="1" dirty="0"/>
                        <a:t> (Subconjunto de productos)</a:t>
                      </a:r>
                    </a:p>
                    <a:p>
                      <a:r>
                        <a:rPr lang="es-ES" sz="1600" b="1" dirty="0"/>
                        <a:t>= </a:t>
                      </a:r>
                      <a:r>
                        <a:rPr lang="es-ES" sz="1600" b="1" kern="1200" dirty="0">
                          <a:solidFill>
                            <a:schemeClr val="dk1"/>
                          </a:solidFill>
                          <a:effectLst/>
                          <a:latin typeface="+mn-lt"/>
                          <a:ea typeface="+mn-ea"/>
                          <a:cs typeface="+mn-cs"/>
                        </a:rPr>
                        <a:t>F</a:t>
                      </a:r>
                      <a:r>
                        <a:rPr lang="es-ES" sz="1600" b="1" kern="1200" baseline="30000" dirty="0">
                          <a:solidFill>
                            <a:schemeClr val="dk1"/>
                          </a:solidFill>
                          <a:effectLst/>
                          <a:latin typeface="+mn-lt"/>
                          <a:ea typeface="+mn-ea"/>
                          <a:cs typeface="+mn-cs"/>
                        </a:rPr>
                        <a:t>3</a:t>
                      </a:r>
                      <a:r>
                        <a:rPr lang="es-ES" sz="1600" b="1" dirty="0"/>
                        <a:t> (Subconjunto de productos)</a:t>
                      </a:r>
                      <a:endParaRPr lang="es-ES" sz="1600" b="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600" b="1" kern="1200" dirty="0">
                        <a:solidFill>
                          <a:schemeClr val="dk1"/>
                        </a:solidFill>
                        <a:effectLst/>
                        <a:latin typeface="+mn-lt"/>
                        <a:ea typeface="+mn-ea"/>
                        <a:cs typeface="+mn-cs"/>
                      </a:endParaRPr>
                    </a:p>
                  </a:txBody>
                  <a:tcPr/>
                </a:tc>
                <a:extLst>
                  <a:ext uri="{0D108BD9-81ED-4DB2-BD59-A6C34878D82A}">
                    <a16:rowId xmlns:a16="http://schemas.microsoft.com/office/drawing/2014/main" val="1452490435"/>
                  </a:ext>
                </a:extLst>
              </a:tr>
            </a:tbl>
          </a:graphicData>
        </a:graphic>
      </p:graphicFrame>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1800942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25D04737-8053-457F-BAE2-EBFCF5F44252}"/>
              </a:ext>
            </a:extLst>
          </p:cNvPr>
          <p:cNvGraphicFramePr>
            <a:graphicFrameLocks noGrp="1"/>
          </p:cNvGraphicFramePr>
          <p:nvPr>
            <p:extLst>
              <p:ext uri="{D42A27DB-BD31-4B8C-83A1-F6EECF244321}">
                <p14:modId xmlns:p14="http://schemas.microsoft.com/office/powerpoint/2010/main" val="3658688464"/>
              </p:ext>
            </p:extLst>
          </p:nvPr>
        </p:nvGraphicFramePr>
        <p:xfrm>
          <a:off x="1067780" y="1829048"/>
          <a:ext cx="7008440" cy="2248024"/>
        </p:xfrm>
        <a:graphic>
          <a:graphicData uri="http://schemas.openxmlformats.org/drawingml/2006/table">
            <a:tbl>
              <a:tblPr firstRow="1" bandRow="1">
                <a:tableStyleId>{5C22544A-7EE6-4342-B048-85BDC9FD1C3A}</a:tableStyleId>
              </a:tblPr>
              <a:tblGrid>
                <a:gridCol w="3504220">
                  <a:extLst>
                    <a:ext uri="{9D8B030D-6E8A-4147-A177-3AD203B41FA5}">
                      <a16:colId xmlns:a16="http://schemas.microsoft.com/office/drawing/2014/main" val="2468050085"/>
                    </a:ext>
                  </a:extLst>
                </a:gridCol>
                <a:gridCol w="3504220">
                  <a:extLst>
                    <a:ext uri="{9D8B030D-6E8A-4147-A177-3AD203B41FA5}">
                      <a16:colId xmlns:a16="http://schemas.microsoft.com/office/drawing/2014/main" val="2336497107"/>
                    </a:ext>
                  </a:extLst>
                </a:gridCol>
              </a:tblGrid>
              <a:tr h="395436">
                <a:tc>
                  <a:txBody>
                    <a:bodyPr/>
                    <a:lstStyle/>
                    <a:p>
                      <a:r>
                        <a:rPr lang="es-ES" sz="1600" b="1" dirty="0"/>
                        <a:t>Variables </a:t>
                      </a:r>
                    </a:p>
                  </a:txBody>
                  <a:tcPr/>
                </a:tc>
                <a:tc>
                  <a:txBody>
                    <a:bodyPr/>
                    <a:lstStyle/>
                    <a:p>
                      <a:r>
                        <a:rPr lang="es-ES" sz="1600" b="1" dirty="0"/>
                        <a:t>Notación matemática</a:t>
                      </a:r>
                    </a:p>
                  </a:txBody>
                  <a:tcPr/>
                </a:tc>
                <a:extLst>
                  <a:ext uri="{0D108BD9-81ED-4DB2-BD59-A6C34878D82A}">
                    <a16:rowId xmlns:a16="http://schemas.microsoft.com/office/drawing/2014/main" val="3449053912"/>
                  </a:ext>
                </a:extLst>
              </a:tr>
              <a:tr h="1852588">
                <a:tc>
                  <a:txBody>
                    <a:bodyPr/>
                    <a:lstStyle/>
                    <a:p>
                      <a:r>
                        <a:rPr lang="es-ES" sz="1600" b="1" dirty="0"/>
                        <a:t>Tamaño del lote de mezcla </a:t>
                      </a:r>
                    </a:p>
                    <a:p>
                      <a:endParaRPr lang="es-ES" sz="1600" b="1" dirty="0"/>
                    </a:p>
                    <a:p>
                      <a:r>
                        <a:rPr lang="es-ES" sz="1600" b="1" dirty="0"/>
                        <a:t>Preparación de producción </a:t>
                      </a:r>
                    </a:p>
                    <a:p>
                      <a:endParaRPr lang="es-ES" sz="1600" b="1" dirty="0"/>
                    </a:p>
                    <a:p>
                      <a:r>
                        <a:rPr lang="es-ES" sz="1600" b="1" dirty="0"/>
                        <a:t>Nivel de inventario del período final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el producto i, período t [unidad]: </a:t>
                      </a:r>
                      <a:r>
                        <a:rPr lang="es-ES" sz="1600" b="1" dirty="0" smtClean="0"/>
                        <a:t>x</a:t>
                      </a:r>
                      <a:r>
                        <a:rPr lang="es-ES" sz="1600" b="1" baseline="30000" dirty="0" smtClean="0"/>
                        <a:t>i</a:t>
                      </a:r>
                      <a:r>
                        <a:rPr lang="es-ES" sz="1600" b="1" baseline="-25000" dirty="0" smtClean="0"/>
                        <a:t>t</a:t>
                      </a:r>
                      <a:r>
                        <a:rPr lang="es-ES" sz="1600" b="1" dirty="0" smtClean="0"/>
                        <a:t> </a:t>
                      </a:r>
                      <a:r>
                        <a:rPr lang="es-ES" sz="1600" b="1" dirty="0"/>
                        <a:t>≥ 0</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el producto i, período t [-]: </a:t>
                      </a:r>
                      <a:r>
                        <a:rPr lang="es-ES" sz="1600" b="1" kern="1200" dirty="0">
                          <a:solidFill>
                            <a:schemeClr val="dk1"/>
                          </a:solidFill>
                          <a:effectLst/>
                          <a:latin typeface="+mn-lt"/>
                          <a:ea typeface="+mn-ea"/>
                          <a:cs typeface="+mn-cs"/>
                        </a:rPr>
                        <a:t>y</a:t>
                      </a:r>
                      <a:r>
                        <a:rPr lang="es-ES" sz="1600" b="1" kern="1200" baseline="30000" dirty="0">
                          <a:solidFill>
                            <a:schemeClr val="dk1"/>
                          </a:solidFill>
                          <a:effectLst/>
                          <a:latin typeface="+mn-lt"/>
                          <a:ea typeface="+mn-ea"/>
                          <a:cs typeface="+mn-cs"/>
                        </a:rPr>
                        <a:t>i</a:t>
                      </a:r>
                      <a:r>
                        <a:rPr lang="es-ES" sz="1600" b="1" kern="1200" baseline="-25000" dirty="0">
                          <a:solidFill>
                            <a:schemeClr val="dk1"/>
                          </a:solidFill>
                          <a:effectLst/>
                          <a:latin typeface="+mn-lt"/>
                          <a:ea typeface="+mn-ea"/>
                          <a:cs typeface="+mn-cs"/>
                        </a:rPr>
                        <a:t>t</a:t>
                      </a:r>
                      <a:r>
                        <a:rPr lang="es-ES" sz="1600" b="1" dirty="0"/>
                        <a:t> ∈ {0, 1}</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t>Para el producto i, período t [unidad]: </a:t>
                      </a:r>
                      <a:r>
                        <a:rPr lang="es-ES" sz="1600" b="1" kern="1200" dirty="0">
                          <a:solidFill>
                            <a:schemeClr val="dk1"/>
                          </a:solidFill>
                          <a:effectLst/>
                          <a:latin typeface="+mn-lt"/>
                          <a:ea typeface="+mn-ea"/>
                          <a:cs typeface="+mn-cs"/>
                        </a:rPr>
                        <a:t>s</a:t>
                      </a:r>
                      <a:r>
                        <a:rPr lang="es-ES" sz="1600" b="1" kern="1200" baseline="30000" dirty="0">
                          <a:solidFill>
                            <a:schemeClr val="dk1"/>
                          </a:solidFill>
                          <a:effectLst/>
                          <a:latin typeface="+mn-lt"/>
                          <a:ea typeface="+mn-ea"/>
                          <a:cs typeface="+mn-cs"/>
                        </a:rPr>
                        <a:t>i</a:t>
                      </a:r>
                      <a:r>
                        <a:rPr lang="es-ES" sz="1600" b="1" kern="1200" baseline="-25000" dirty="0">
                          <a:solidFill>
                            <a:schemeClr val="dk1"/>
                          </a:solidFill>
                          <a:effectLst/>
                          <a:latin typeface="+mn-lt"/>
                          <a:ea typeface="+mn-ea"/>
                          <a:cs typeface="+mn-cs"/>
                        </a:rPr>
                        <a:t>t </a:t>
                      </a:r>
                      <a:r>
                        <a:rPr lang="es-ES" sz="1600" b="1" dirty="0"/>
                        <a:t>≥ 0</a:t>
                      </a:r>
                    </a:p>
                  </a:txBody>
                  <a:tcPr/>
                </a:tc>
                <a:extLst>
                  <a:ext uri="{0D108BD9-81ED-4DB2-BD59-A6C34878D82A}">
                    <a16:rowId xmlns:a16="http://schemas.microsoft.com/office/drawing/2014/main" val="1623684677"/>
                  </a:ext>
                </a:extLst>
              </a:tr>
            </a:tbl>
          </a:graphicData>
        </a:graphic>
      </p:graphicFrame>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23803678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683568" y="519063"/>
            <a:ext cx="7992888" cy="830997"/>
          </a:xfrm>
          <a:prstGeom prst="rect">
            <a:avLst/>
          </a:prstGeom>
          <a:noFill/>
        </p:spPr>
        <p:txBody>
          <a:bodyPr wrap="square" rtlCol="0">
            <a:spAutoFit/>
          </a:bodyPr>
          <a:lstStyle/>
          <a:p>
            <a:r>
              <a:rPr lang="es-MX" sz="2400" b="1" dirty="0" smtClean="0">
                <a:solidFill>
                  <a:schemeClr val="tx2"/>
                </a:solidFill>
              </a:rPr>
              <a:t>Etapas de la modelación en la planeación</a:t>
            </a:r>
            <a:br>
              <a:rPr lang="es-MX" sz="2400" b="1" dirty="0" smtClean="0">
                <a:solidFill>
                  <a:schemeClr val="tx2"/>
                </a:solidFill>
              </a:rPr>
            </a:br>
            <a:r>
              <a:rPr lang="es-MX" sz="2400" b="1" dirty="0" smtClean="0">
                <a:solidFill>
                  <a:schemeClr val="tx2"/>
                </a:solidFill>
              </a:rPr>
              <a:t>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grpSp>
        <p:nvGrpSpPr>
          <p:cNvPr id="6" name="Grupo 5">
            <a:extLst>
              <a:ext uri="{FF2B5EF4-FFF2-40B4-BE49-F238E27FC236}">
                <a16:creationId xmlns:a16="http://schemas.microsoft.com/office/drawing/2014/main" id="{DFC47304-C0C4-40EB-996E-2D3D844800F0}"/>
              </a:ext>
            </a:extLst>
          </p:cNvPr>
          <p:cNvGrpSpPr/>
          <p:nvPr/>
        </p:nvGrpSpPr>
        <p:grpSpPr>
          <a:xfrm>
            <a:off x="1331640" y="1484784"/>
            <a:ext cx="6696744" cy="4968552"/>
            <a:chOff x="2411760" y="1988840"/>
            <a:chExt cx="3727028" cy="3217788"/>
          </a:xfrm>
        </p:grpSpPr>
        <p:graphicFrame>
          <p:nvGraphicFramePr>
            <p:cNvPr id="2" name="Objeto 1">
              <a:extLst>
                <a:ext uri="{FF2B5EF4-FFF2-40B4-BE49-F238E27FC236}">
                  <a16:creationId xmlns:a16="http://schemas.microsoft.com/office/drawing/2014/main" id="{821376DD-25DD-441B-B73E-DA0B83F7FF2F}"/>
                </a:ext>
              </a:extLst>
            </p:cNvPr>
            <p:cNvGraphicFramePr>
              <a:graphicFrameLocks noChangeAspect="1"/>
            </p:cNvGraphicFramePr>
            <p:nvPr>
              <p:extLst>
                <p:ext uri="{D42A27DB-BD31-4B8C-83A1-F6EECF244321}">
                  <p14:modId xmlns:p14="http://schemas.microsoft.com/office/powerpoint/2010/main" val="658962233"/>
                </p:ext>
              </p:extLst>
            </p:nvPr>
          </p:nvGraphicFramePr>
          <p:xfrm>
            <a:off x="3584868" y="1988840"/>
            <a:ext cx="1536700" cy="342900"/>
          </p:xfrm>
          <a:graphic>
            <a:graphicData uri="http://schemas.openxmlformats.org/presentationml/2006/ole">
              <mc:AlternateContent xmlns:mc="http://schemas.openxmlformats.org/markup-compatibility/2006">
                <mc:Choice xmlns:v="urn:schemas-microsoft-com:vml" Requires="v">
                  <p:oleObj spid="_x0000_s2093" name="Equation" r:id="rId3" imgW="1536480" imgH="342720" progId="Equation.DSMT4">
                    <p:embed/>
                  </p:oleObj>
                </mc:Choice>
                <mc:Fallback>
                  <p:oleObj name="Equation" r:id="rId3" imgW="1536480" imgH="342720" progId="Equation.DSMT4">
                    <p:embed/>
                    <p:pic>
                      <p:nvPicPr>
                        <p:cNvPr id="0" name=""/>
                        <p:cNvPicPr/>
                        <p:nvPr/>
                      </p:nvPicPr>
                      <p:blipFill>
                        <a:blip r:embed="rId4"/>
                        <a:stretch>
                          <a:fillRect/>
                        </a:stretch>
                      </p:blipFill>
                      <p:spPr>
                        <a:xfrm>
                          <a:off x="3584868" y="1988840"/>
                          <a:ext cx="1536700" cy="342900"/>
                        </a:xfrm>
                        <a:prstGeom prst="rect">
                          <a:avLst/>
                        </a:prstGeom>
                      </p:spPr>
                    </p:pic>
                  </p:oleObj>
                </mc:Fallback>
              </mc:AlternateContent>
            </a:graphicData>
          </a:graphic>
        </p:graphicFrame>
        <p:graphicFrame>
          <p:nvGraphicFramePr>
            <p:cNvPr id="3" name="Objeto 2">
              <a:extLst>
                <a:ext uri="{FF2B5EF4-FFF2-40B4-BE49-F238E27FC236}">
                  <a16:creationId xmlns:a16="http://schemas.microsoft.com/office/drawing/2014/main" id="{93163308-D307-435F-BD2E-5F837996F4EC}"/>
                </a:ext>
              </a:extLst>
            </p:cNvPr>
            <p:cNvGraphicFramePr>
              <a:graphicFrameLocks noChangeAspect="1"/>
            </p:cNvGraphicFramePr>
            <p:nvPr>
              <p:extLst>
                <p:ext uri="{D42A27DB-BD31-4B8C-83A1-F6EECF244321}">
                  <p14:modId xmlns:p14="http://schemas.microsoft.com/office/powerpoint/2010/main" val="2562506347"/>
                </p:ext>
              </p:extLst>
            </p:nvPr>
          </p:nvGraphicFramePr>
          <p:xfrm>
            <a:off x="2411760" y="2608689"/>
            <a:ext cx="850900" cy="2286000"/>
          </p:xfrm>
          <a:graphic>
            <a:graphicData uri="http://schemas.openxmlformats.org/presentationml/2006/ole">
              <mc:AlternateContent xmlns:mc="http://schemas.openxmlformats.org/markup-compatibility/2006">
                <mc:Choice xmlns:v="urn:schemas-microsoft-com:vml" Requires="v">
                  <p:oleObj spid="_x0000_s2094" name="Equation" r:id="rId5" imgW="850680" imgH="2286000" progId="Equation.DSMT4">
                    <p:embed/>
                  </p:oleObj>
                </mc:Choice>
                <mc:Fallback>
                  <p:oleObj name="Equation" r:id="rId5" imgW="850680" imgH="2286000" progId="Equation.DSMT4">
                    <p:embed/>
                    <p:pic>
                      <p:nvPicPr>
                        <p:cNvPr id="0" name=""/>
                        <p:cNvPicPr/>
                        <p:nvPr/>
                      </p:nvPicPr>
                      <p:blipFill>
                        <a:blip r:embed="rId6"/>
                        <a:stretch>
                          <a:fillRect/>
                        </a:stretch>
                      </p:blipFill>
                      <p:spPr>
                        <a:xfrm>
                          <a:off x="2411760" y="2608689"/>
                          <a:ext cx="850900" cy="2286000"/>
                        </a:xfrm>
                        <a:prstGeom prst="rect">
                          <a:avLst/>
                        </a:prstGeom>
                      </p:spPr>
                    </p:pic>
                  </p:oleObj>
                </mc:Fallback>
              </mc:AlternateContent>
            </a:graphicData>
          </a:graphic>
        </p:graphicFrame>
        <p:graphicFrame>
          <p:nvGraphicFramePr>
            <p:cNvPr id="4" name="Objeto 3">
              <a:extLst>
                <a:ext uri="{FF2B5EF4-FFF2-40B4-BE49-F238E27FC236}">
                  <a16:creationId xmlns:a16="http://schemas.microsoft.com/office/drawing/2014/main" id="{59368287-A703-4A47-85BE-88BC783F7E4C}"/>
                </a:ext>
              </a:extLst>
            </p:cNvPr>
            <p:cNvGraphicFramePr>
              <a:graphicFrameLocks noChangeAspect="1"/>
            </p:cNvGraphicFramePr>
            <p:nvPr>
              <p:extLst>
                <p:ext uri="{D42A27DB-BD31-4B8C-83A1-F6EECF244321}">
                  <p14:modId xmlns:p14="http://schemas.microsoft.com/office/powerpoint/2010/main" val="3976448384"/>
                </p:ext>
              </p:extLst>
            </p:nvPr>
          </p:nvGraphicFramePr>
          <p:xfrm>
            <a:off x="3419872" y="2780928"/>
            <a:ext cx="1397000" cy="2425700"/>
          </p:xfrm>
          <a:graphic>
            <a:graphicData uri="http://schemas.openxmlformats.org/presentationml/2006/ole">
              <mc:AlternateContent xmlns:mc="http://schemas.openxmlformats.org/markup-compatibility/2006">
                <mc:Choice xmlns:v="urn:schemas-microsoft-com:vml" Requires="v">
                  <p:oleObj spid="_x0000_s2095" name="Equation" r:id="rId7" imgW="1396800" imgH="2425680" progId="Equation.DSMT4">
                    <p:embed/>
                  </p:oleObj>
                </mc:Choice>
                <mc:Fallback>
                  <p:oleObj name="Equation" r:id="rId7" imgW="1396800" imgH="2425680" progId="Equation.DSMT4">
                    <p:embed/>
                    <p:pic>
                      <p:nvPicPr>
                        <p:cNvPr id="0" name=""/>
                        <p:cNvPicPr/>
                        <p:nvPr/>
                      </p:nvPicPr>
                      <p:blipFill>
                        <a:blip r:embed="rId8"/>
                        <a:stretch>
                          <a:fillRect/>
                        </a:stretch>
                      </p:blipFill>
                      <p:spPr>
                        <a:xfrm>
                          <a:off x="3419872" y="2780928"/>
                          <a:ext cx="1397000" cy="2425700"/>
                        </a:xfrm>
                        <a:prstGeom prst="rect">
                          <a:avLst/>
                        </a:prstGeom>
                      </p:spPr>
                    </p:pic>
                  </p:oleObj>
                </mc:Fallback>
              </mc:AlternateContent>
            </a:graphicData>
          </a:graphic>
        </p:graphicFrame>
        <p:graphicFrame>
          <p:nvGraphicFramePr>
            <p:cNvPr id="5" name="Objeto 4">
              <a:extLst>
                <a:ext uri="{FF2B5EF4-FFF2-40B4-BE49-F238E27FC236}">
                  <a16:creationId xmlns:a16="http://schemas.microsoft.com/office/drawing/2014/main" id="{BE75C518-4D2B-4D22-9F4D-B8A70C65B4F0}"/>
                </a:ext>
              </a:extLst>
            </p:cNvPr>
            <p:cNvGraphicFramePr>
              <a:graphicFrameLocks noChangeAspect="1"/>
            </p:cNvGraphicFramePr>
            <p:nvPr>
              <p:extLst>
                <p:ext uri="{D42A27DB-BD31-4B8C-83A1-F6EECF244321}">
                  <p14:modId xmlns:p14="http://schemas.microsoft.com/office/powerpoint/2010/main" val="2766721318"/>
                </p:ext>
              </p:extLst>
            </p:nvPr>
          </p:nvGraphicFramePr>
          <p:xfrm>
            <a:off x="5364088" y="2863478"/>
            <a:ext cx="774700" cy="2260600"/>
          </p:xfrm>
          <a:graphic>
            <a:graphicData uri="http://schemas.openxmlformats.org/presentationml/2006/ole">
              <mc:AlternateContent xmlns:mc="http://schemas.openxmlformats.org/markup-compatibility/2006">
                <mc:Choice xmlns:v="urn:schemas-microsoft-com:vml" Requires="v">
                  <p:oleObj spid="_x0000_s2096" name="Equation" r:id="rId9" imgW="774360" imgH="2260440" progId="Equation.DSMT4">
                    <p:embed/>
                  </p:oleObj>
                </mc:Choice>
                <mc:Fallback>
                  <p:oleObj name="Equation" r:id="rId9" imgW="774360" imgH="2260440" progId="Equation.DSMT4">
                    <p:embed/>
                    <p:pic>
                      <p:nvPicPr>
                        <p:cNvPr id="0" name=""/>
                        <p:cNvPicPr/>
                        <p:nvPr/>
                      </p:nvPicPr>
                      <p:blipFill>
                        <a:blip r:embed="rId10"/>
                        <a:stretch>
                          <a:fillRect/>
                        </a:stretch>
                      </p:blipFill>
                      <p:spPr>
                        <a:xfrm>
                          <a:off x="5364088" y="2863478"/>
                          <a:ext cx="774700" cy="2260600"/>
                        </a:xfrm>
                        <a:prstGeom prst="rect">
                          <a:avLst/>
                        </a:prstGeom>
                      </p:spPr>
                    </p:pic>
                  </p:oleObj>
                </mc:Fallback>
              </mc:AlternateContent>
            </a:graphicData>
          </a:graphic>
        </p:graphicFrame>
      </p:grpSp>
    </p:spTree>
    <p:extLst>
      <p:ext uri="{BB962C8B-B14F-4D97-AF65-F5344CB8AC3E}">
        <p14:creationId xmlns:p14="http://schemas.microsoft.com/office/powerpoint/2010/main" val="8707703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Contenido</a:t>
            </a:r>
            <a:endParaRPr lang="es-MX" sz="2800" dirty="0"/>
          </a:p>
        </p:txBody>
      </p:sp>
      <p:sp>
        <p:nvSpPr>
          <p:cNvPr id="4" name="Rectángulo 3"/>
          <p:cNvSpPr/>
          <p:nvPr/>
        </p:nvSpPr>
        <p:spPr>
          <a:xfrm>
            <a:off x="1259632" y="3356992"/>
            <a:ext cx="69127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idx="1"/>
          </p:nvPr>
        </p:nvSpPr>
        <p:spPr>
          <a:xfrm>
            <a:off x="1619672" y="1648544"/>
            <a:ext cx="6048672" cy="4876800"/>
          </a:xfrm>
        </p:spPr>
        <p:txBody>
          <a:bodyPr>
            <a:noAutofit/>
          </a:bodyPr>
          <a:lstStyle/>
          <a:p>
            <a:pPr marL="457200" indent="-457200">
              <a:lnSpc>
                <a:spcPct val="130000"/>
              </a:lnSpc>
              <a:buClr>
                <a:schemeClr val="tx1">
                  <a:lumMod val="75000"/>
                  <a:lumOff val="25000"/>
                </a:schemeClr>
              </a:buClr>
              <a:buFont typeface="+mj-lt"/>
              <a:buAutoNum type="arabicPeriod"/>
            </a:pPr>
            <a:r>
              <a:rPr lang="es-MX" sz="2000" b="1" dirty="0" smtClean="0"/>
              <a:t>Enfoque de optimización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Etapas de modelación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Modelos generales de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 de planeación MRP</a:t>
            </a:r>
          </a:p>
          <a:p>
            <a:pPr marL="457200" indent="-457200">
              <a:lnSpc>
                <a:spcPct val="130000"/>
              </a:lnSpc>
              <a:buClr>
                <a:schemeClr val="tx1">
                  <a:lumMod val="75000"/>
                  <a:lumOff val="25000"/>
                </a:schemeClr>
              </a:buClr>
              <a:buFont typeface="+mj-lt"/>
              <a:buAutoNum type="arabicPeriod"/>
            </a:pPr>
            <a:r>
              <a:rPr lang="es-MX" sz="2000" b="1" dirty="0" smtClean="0"/>
              <a:t>Sistemas de planeación avanzados</a:t>
            </a:r>
          </a:p>
          <a:p>
            <a:pPr marL="457200" indent="-457200">
              <a:lnSpc>
                <a:spcPct val="130000"/>
              </a:lnSpc>
              <a:buClr>
                <a:schemeClr val="tx1">
                  <a:lumMod val="75000"/>
                  <a:lumOff val="25000"/>
                </a:schemeClr>
              </a:buClr>
              <a:buFont typeface="+mj-lt"/>
              <a:buAutoNum type="arabicPeriod"/>
            </a:pPr>
            <a:r>
              <a:rPr lang="es-MX" sz="2000" b="1" dirty="0" smtClean="0"/>
              <a:t>Ejemplos de planeación de la producción en la Cadena de Suministro</a:t>
            </a:r>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0" indent="0">
              <a:lnSpc>
                <a:spcPct val="130000"/>
              </a:lnSpc>
              <a:buNone/>
            </a:pPr>
            <a:endParaRPr lang="es-MX" sz="2000" b="1" dirty="0"/>
          </a:p>
        </p:txBody>
      </p:sp>
    </p:spTree>
    <p:extLst>
      <p:ext uri="{BB962C8B-B14F-4D97-AF65-F5344CB8AC3E}">
        <p14:creationId xmlns:p14="http://schemas.microsoft.com/office/powerpoint/2010/main" val="6168682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0100E8A-BC69-4DCE-81FE-AFB469614505}"/>
              </a:ext>
            </a:extLst>
          </p:cNvPr>
          <p:cNvSpPr txBox="1"/>
          <p:nvPr/>
        </p:nvSpPr>
        <p:spPr>
          <a:xfrm>
            <a:off x="683568" y="1508586"/>
            <a:ext cx="7848872" cy="4011355"/>
          </a:xfrm>
          <a:prstGeom prst="rect">
            <a:avLst/>
          </a:prstGeom>
          <a:noFill/>
        </p:spPr>
        <p:txBody>
          <a:bodyPr wrap="square" rtlCol="0">
            <a:spAutoFit/>
          </a:bodyPr>
          <a:lstStyle/>
          <a:p>
            <a:pPr algn="just">
              <a:lnSpc>
                <a:spcPct val="140000"/>
              </a:lnSpc>
              <a:spcBef>
                <a:spcPts val="1000"/>
              </a:spcBef>
              <a:buClr>
                <a:schemeClr val="accent1"/>
              </a:buClr>
              <a:buSzPct val="85000"/>
            </a:pPr>
            <a:r>
              <a:rPr lang="es-ES" sz="1700" dirty="0" smtClean="0">
                <a:ea typeface="Tahoma" pitchFamily="34" charset="0"/>
                <a:cs typeface="Tahoma" pitchFamily="34" charset="0"/>
              </a:rPr>
              <a:t>Existen </a:t>
            </a:r>
            <a:r>
              <a:rPr lang="es-ES" sz="1700" dirty="0">
                <a:ea typeface="Tahoma" pitchFamily="34" charset="0"/>
                <a:cs typeface="Tahoma" pitchFamily="34" charset="0"/>
              </a:rPr>
              <a:t>modelos genéricos para la planeación de la producción que normalmente se integran en sistemas ERP o MRP.</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La </a:t>
            </a:r>
            <a:r>
              <a:rPr lang="es-ES" sz="1700" dirty="0">
                <a:ea typeface="Tahoma" pitchFamily="34" charset="0"/>
                <a:cs typeface="Tahoma" pitchFamily="34" charset="0"/>
              </a:rPr>
              <a:t>planeación de la producción normalmente se enfoca en determinar el tamaño de lotes de producción a fin de satisfacer alguna demanda en un horizonte finito de planeación, la información de la demanda proviene ya sea de pronósticos o de los pedidos colocados por el cliente.   </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El </a:t>
            </a:r>
            <a:r>
              <a:rPr lang="es-ES" sz="1700" dirty="0">
                <a:ea typeface="Tahoma" pitchFamily="34" charset="0"/>
                <a:cs typeface="Tahoma" pitchFamily="34" charset="0"/>
              </a:rPr>
              <a:t>primer modelo genérico de planeación de la producción es el de tamaño de lote no capacitado de un solo producto, la importancia de este problema es que se resuelve repetidamente para cada producto, en la planeación secuencial de requerimientos de materiales. </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Modelos </a:t>
            </a:r>
            <a:r>
              <a:rPr lang="es-MX" sz="2400" b="1" dirty="0" smtClean="0">
                <a:solidFill>
                  <a:schemeClr val="tx2"/>
                </a:solidFill>
              </a:rPr>
              <a:t>generales de </a:t>
            </a:r>
            <a:r>
              <a:rPr lang="es-MX" sz="2400" b="1" dirty="0">
                <a:solidFill>
                  <a:schemeClr val="tx2"/>
                </a:solidFill>
              </a:rPr>
              <a:t>planeación de 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31310738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Modelos </a:t>
            </a:r>
            <a:r>
              <a:rPr lang="es-MX" sz="2400" b="1" dirty="0" smtClean="0">
                <a:solidFill>
                  <a:schemeClr val="tx2"/>
                </a:solidFill>
              </a:rPr>
              <a:t>generales de </a:t>
            </a:r>
            <a:r>
              <a:rPr lang="es-MX" sz="2400" b="1" dirty="0">
                <a:solidFill>
                  <a:schemeClr val="tx2"/>
                </a:solidFill>
              </a:rPr>
              <a:t>planeación de la </a:t>
            </a:r>
            <a:r>
              <a:rPr lang="es-MX" sz="2400" b="1" dirty="0" smtClean="0">
                <a:solidFill>
                  <a:schemeClr val="tx2"/>
                </a:solidFill>
              </a:rPr>
              <a:t>producción</a:t>
            </a:r>
            <a:endParaRPr lang="es-MX" sz="2400" b="1" dirty="0">
              <a:solidFill>
                <a:schemeClr val="tx2"/>
              </a:solidFill>
            </a:endParaRPr>
          </a:p>
        </p:txBody>
      </p:sp>
      <p:grpSp>
        <p:nvGrpSpPr>
          <p:cNvPr id="6" name="Grupo 5">
            <a:extLst>
              <a:ext uri="{FF2B5EF4-FFF2-40B4-BE49-F238E27FC236}">
                <a16:creationId xmlns:a16="http://schemas.microsoft.com/office/drawing/2014/main" id="{F0C41E0A-03EA-4856-9A2E-450C30EB3E5A}"/>
              </a:ext>
            </a:extLst>
          </p:cNvPr>
          <p:cNvGrpSpPr/>
          <p:nvPr/>
        </p:nvGrpSpPr>
        <p:grpSpPr>
          <a:xfrm>
            <a:off x="1259632" y="1716520"/>
            <a:ext cx="6696744" cy="4824536"/>
            <a:chOff x="2927952" y="2246313"/>
            <a:chExt cx="3431424" cy="2774131"/>
          </a:xfrm>
        </p:grpSpPr>
        <p:graphicFrame>
          <p:nvGraphicFramePr>
            <p:cNvPr id="3" name="Objeto 2">
              <a:extLst>
                <a:ext uri="{FF2B5EF4-FFF2-40B4-BE49-F238E27FC236}">
                  <a16:creationId xmlns:a16="http://schemas.microsoft.com/office/drawing/2014/main" id="{E095C03E-5F08-4F23-AF7A-B95E29F2F9C2}"/>
                </a:ext>
              </a:extLst>
            </p:cNvPr>
            <p:cNvGraphicFramePr>
              <a:graphicFrameLocks noChangeAspect="1"/>
            </p:cNvGraphicFramePr>
            <p:nvPr>
              <p:extLst>
                <p:ext uri="{D42A27DB-BD31-4B8C-83A1-F6EECF244321}">
                  <p14:modId xmlns:p14="http://schemas.microsoft.com/office/powerpoint/2010/main" val="1010464635"/>
                </p:ext>
              </p:extLst>
            </p:nvPr>
          </p:nvGraphicFramePr>
          <p:xfrm>
            <a:off x="4070350" y="2246313"/>
            <a:ext cx="1562100" cy="431800"/>
          </p:xfrm>
          <a:graphic>
            <a:graphicData uri="http://schemas.openxmlformats.org/presentationml/2006/ole">
              <mc:AlternateContent xmlns:mc="http://schemas.openxmlformats.org/markup-compatibility/2006">
                <mc:Choice xmlns:v="urn:schemas-microsoft-com:vml" Requires="v">
                  <p:oleObj spid="_x0000_s5154" name="Equation" r:id="rId3" imgW="1562040" imgH="431640" progId="Equation.DSMT4">
                    <p:embed/>
                  </p:oleObj>
                </mc:Choice>
                <mc:Fallback>
                  <p:oleObj name="Equation" r:id="rId3" imgW="1562040" imgH="431640" progId="Equation.DSMT4">
                    <p:embed/>
                    <p:pic>
                      <p:nvPicPr>
                        <p:cNvPr id="0" name=""/>
                        <p:cNvPicPr/>
                        <p:nvPr/>
                      </p:nvPicPr>
                      <p:blipFill>
                        <a:blip r:embed="rId4"/>
                        <a:stretch>
                          <a:fillRect/>
                        </a:stretch>
                      </p:blipFill>
                      <p:spPr>
                        <a:xfrm>
                          <a:off x="4070350" y="2246313"/>
                          <a:ext cx="1562100" cy="431800"/>
                        </a:xfrm>
                        <a:prstGeom prst="rect">
                          <a:avLst/>
                        </a:prstGeom>
                      </p:spPr>
                    </p:pic>
                  </p:oleObj>
                </mc:Fallback>
              </mc:AlternateContent>
            </a:graphicData>
          </a:graphic>
        </p:graphicFrame>
        <p:graphicFrame>
          <p:nvGraphicFramePr>
            <p:cNvPr id="4" name="Objeto 3">
              <a:extLst>
                <a:ext uri="{FF2B5EF4-FFF2-40B4-BE49-F238E27FC236}">
                  <a16:creationId xmlns:a16="http://schemas.microsoft.com/office/drawing/2014/main" id="{A523D34E-0D89-450D-8911-DBF71219C956}"/>
                </a:ext>
              </a:extLst>
            </p:cNvPr>
            <p:cNvGraphicFramePr>
              <a:graphicFrameLocks noChangeAspect="1"/>
            </p:cNvGraphicFramePr>
            <p:nvPr>
              <p:extLst>
                <p:ext uri="{D42A27DB-BD31-4B8C-83A1-F6EECF244321}">
                  <p14:modId xmlns:p14="http://schemas.microsoft.com/office/powerpoint/2010/main" val="1714634337"/>
                </p:ext>
              </p:extLst>
            </p:nvPr>
          </p:nvGraphicFramePr>
          <p:xfrm>
            <a:off x="2927952" y="2924944"/>
            <a:ext cx="1638300" cy="2095500"/>
          </p:xfrm>
          <a:graphic>
            <a:graphicData uri="http://schemas.openxmlformats.org/presentationml/2006/ole">
              <mc:AlternateContent xmlns:mc="http://schemas.openxmlformats.org/markup-compatibility/2006">
                <mc:Choice xmlns:v="urn:schemas-microsoft-com:vml" Requires="v">
                  <p:oleObj spid="_x0000_s5155" name="Equation" r:id="rId5" imgW="1638000" imgH="2095200" progId="Equation.DSMT4">
                    <p:embed/>
                  </p:oleObj>
                </mc:Choice>
                <mc:Fallback>
                  <p:oleObj name="Equation" r:id="rId5" imgW="1638000" imgH="2095200" progId="Equation.DSMT4">
                    <p:embed/>
                    <p:pic>
                      <p:nvPicPr>
                        <p:cNvPr id="0" name=""/>
                        <p:cNvPicPr/>
                        <p:nvPr/>
                      </p:nvPicPr>
                      <p:blipFill>
                        <a:blip r:embed="rId6"/>
                        <a:stretch>
                          <a:fillRect/>
                        </a:stretch>
                      </p:blipFill>
                      <p:spPr>
                        <a:xfrm>
                          <a:off x="2927952" y="2924944"/>
                          <a:ext cx="1638300" cy="2095500"/>
                        </a:xfrm>
                        <a:prstGeom prst="rect">
                          <a:avLst/>
                        </a:prstGeom>
                      </p:spPr>
                    </p:pic>
                  </p:oleObj>
                </mc:Fallback>
              </mc:AlternateContent>
            </a:graphicData>
          </a:graphic>
        </p:graphicFrame>
        <p:graphicFrame>
          <p:nvGraphicFramePr>
            <p:cNvPr id="5" name="Objeto 4">
              <a:extLst>
                <a:ext uri="{FF2B5EF4-FFF2-40B4-BE49-F238E27FC236}">
                  <a16:creationId xmlns:a16="http://schemas.microsoft.com/office/drawing/2014/main" id="{A531D346-7085-4B0F-A530-AE9DA9364524}"/>
                </a:ext>
              </a:extLst>
            </p:cNvPr>
            <p:cNvGraphicFramePr>
              <a:graphicFrameLocks noChangeAspect="1"/>
            </p:cNvGraphicFramePr>
            <p:nvPr>
              <p:extLst>
                <p:ext uri="{D42A27DB-BD31-4B8C-83A1-F6EECF244321}">
                  <p14:modId xmlns:p14="http://schemas.microsoft.com/office/powerpoint/2010/main" val="1909157099"/>
                </p:ext>
              </p:extLst>
            </p:nvPr>
          </p:nvGraphicFramePr>
          <p:xfrm>
            <a:off x="6156176" y="3426594"/>
            <a:ext cx="203200" cy="1092200"/>
          </p:xfrm>
          <a:graphic>
            <a:graphicData uri="http://schemas.openxmlformats.org/presentationml/2006/ole">
              <mc:AlternateContent xmlns:mc="http://schemas.openxmlformats.org/markup-compatibility/2006">
                <mc:Choice xmlns:v="urn:schemas-microsoft-com:vml" Requires="v">
                  <p:oleObj spid="_x0000_s5156" name="Equation" r:id="rId7" imgW="203040" imgH="1091880" progId="Equation.DSMT4">
                    <p:embed/>
                  </p:oleObj>
                </mc:Choice>
                <mc:Fallback>
                  <p:oleObj name="Equation" r:id="rId7" imgW="203040" imgH="1091880" progId="Equation.DSMT4">
                    <p:embed/>
                    <p:pic>
                      <p:nvPicPr>
                        <p:cNvPr id="0" name=""/>
                        <p:cNvPicPr/>
                        <p:nvPr/>
                      </p:nvPicPr>
                      <p:blipFill>
                        <a:blip r:embed="rId8"/>
                        <a:stretch>
                          <a:fillRect/>
                        </a:stretch>
                      </p:blipFill>
                      <p:spPr>
                        <a:xfrm>
                          <a:off x="6156176" y="3426594"/>
                          <a:ext cx="203200" cy="1092200"/>
                        </a:xfrm>
                        <a:prstGeom prst="rect">
                          <a:avLst/>
                        </a:prstGeom>
                      </p:spPr>
                    </p:pic>
                  </p:oleObj>
                </mc:Fallback>
              </mc:AlternateContent>
            </a:graphicData>
          </a:graphic>
        </p:graphicFrame>
      </p:grpSp>
      <p:sp>
        <p:nvSpPr>
          <p:cNvPr id="2" name="CuadroTexto 1">
            <a:extLst>
              <a:ext uri="{FF2B5EF4-FFF2-40B4-BE49-F238E27FC236}">
                <a16:creationId xmlns:a16="http://schemas.microsoft.com/office/drawing/2014/main" id="{2119962B-0232-44CF-9418-A3EC5BB5A3E6}"/>
              </a:ext>
            </a:extLst>
          </p:cNvPr>
          <p:cNvSpPr txBox="1"/>
          <p:nvPr/>
        </p:nvSpPr>
        <p:spPr>
          <a:xfrm>
            <a:off x="755576" y="1340768"/>
            <a:ext cx="5439267" cy="400110"/>
          </a:xfrm>
          <a:prstGeom prst="rect">
            <a:avLst/>
          </a:prstGeom>
          <a:noFill/>
        </p:spPr>
        <p:txBody>
          <a:bodyPr wrap="square" rtlCol="0">
            <a:spAutoFit/>
          </a:bodyPr>
          <a:lstStyle/>
          <a:p>
            <a:r>
              <a:rPr lang="es-ES" sz="2000" b="1" dirty="0"/>
              <a:t>Modelo de tamaño de lote no capacitado</a:t>
            </a:r>
          </a:p>
        </p:txBody>
      </p:sp>
    </p:spTree>
    <p:extLst>
      <p:ext uri="{BB962C8B-B14F-4D97-AF65-F5344CB8AC3E}">
        <p14:creationId xmlns:p14="http://schemas.microsoft.com/office/powerpoint/2010/main" val="3759718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1763688" y="2348880"/>
            <a:ext cx="4778871" cy="3413622"/>
            <a:chOff x="1161281" y="2924944"/>
            <a:chExt cx="4778871" cy="3413622"/>
          </a:xfrm>
        </p:grpSpPr>
        <p:graphicFrame>
          <p:nvGraphicFramePr>
            <p:cNvPr id="3" name="Objeto 2">
              <a:extLst>
                <a:ext uri="{FF2B5EF4-FFF2-40B4-BE49-F238E27FC236}">
                  <a16:creationId xmlns:a16="http://schemas.microsoft.com/office/drawing/2014/main" id="{F19327C5-421F-4480-A40F-062ED2329842}"/>
                </a:ext>
              </a:extLst>
            </p:cNvPr>
            <p:cNvGraphicFramePr>
              <a:graphicFrameLocks noChangeAspect="1"/>
            </p:cNvGraphicFramePr>
            <p:nvPr>
              <p:extLst>
                <p:ext uri="{D42A27DB-BD31-4B8C-83A1-F6EECF244321}">
                  <p14:modId xmlns:p14="http://schemas.microsoft.com/office/powerpoint/2010/main" val="1467174166"/>
                </p:ext>
              </p:extLst>
            </p:nvPr>
          </p:nvGraphicFramePr>
          <p:xfrm>
            <a:off x="2026441" y="2924944"/>
            <a:ext cx="3913711" cy="570765"/>
          </p:xfrm>
          <a:graphic>
            <a:graphicData uri="http://schemas.openxmlformats.org/presentationml/2006/ole">
              <mc:AlternateContent xmlns:mc="http://schemas.openxmlformats.org/markup-compatibility/2006">
                <mc:Choice xmlns:v="urn:schemas-microsoft-com:vml" Requires="v">
                  <p:oleObj spid="_x0000_s4130" name="Equation" r:id="rId3" imgW="1790640" imgH="342720" progId="Equation.DSMT4">
                    <p:embed/>
                  </p:oleObj>
                </mc:Choice>
                <mc:Fallback>
                  <p:oleObj name="Equation" r:id="rId3" imgW="1790640" imgH="342720" progId="Equation.DSMT4">
                    <p:embed/>
                    <p:pic>
                      <p:nvPicPr>
                        <p:cNvPr id="0" name=""/>
                        <p:cNvPicPr/>
                        <p:nvPr/>
                      </p:nvPicPr>
                      <p:blipFill>
                        <a:blip r:embed="rId4"/>
                        <a:stretch>
                          <a:fillRect/>
                        </a:stretch>
                      </p:blipFill>
                      <p:spPr>
                        <a:xfrm>
                          <a:off x="2026441" y="2924944"/>
                          <a:ext cx="3913711" cy="570765"/>
                        </a:xfrm>
                        <a:prstGeom prst="rect">
                          <a:avLst/>
                        </a:prstGeom>
                      </p:spPr>
                    </p:pic>
                  </p:oleObj>
                </mc:Fallback>
              </mc:AlternateContent>
            </a:graphicData>
          </a:graphic>
        </p:graphicFrame>
        <p:graphicFrame>
          <p:nvGraphicFramePr>
            <p:cNvPr id="4" name="Objeto 3">
              <a:extLst>
                <a:ext uri="{FF2B5EF4-FFF2-40B4-BE49-F238E27FC236}">
                  <a16:creationId xmlns:a16="http://schemas.microsoft.com/office/drawing/2014/main" id="{59E1E494-C9E4-4144-A924-D731D2AFFF06}"/>
                </a:ext>
              </a:extLst>
            </p:cNvPr>
            <p:cNvGraphicFramePr>
              <a:graphicFrameLocks noChangeAspect="1"/>
            </p:cNvGraphicFramePr>
            <p:nvPr>
              <p:extLst>
                <p:ext uri="{D42A27DB-BD31-4B8C-83A1-F6EECF244321}">
                  <p14:modId xmlns:p14="http://schemas.microsoft.com/office/powerpoint/2010/main" val="3246037717"/>
                </p:ext>
              </p:extLst>
            </p:nvPr>
          </p:nvGraphicFramePr>
          <p:xfrm>
            <a:off x="1161281" y="3800089"/>
            <a:ext cx="4162775" cy="2538477"/>
          </p:xfrm>
          <a:graphic>
            <a:graphicData uri="http://schemas.openxmlformats.org/presentationml/2006/ole">
              <mc:AlternateContent xmlns:mc="http://schemas.openxmlformats.org/markup-compatibility/2006">
                <mc:Choice xmlns:v="urn:schemas-microsoft-com:vml" Requires="v">
                  <p:oleObj spid="_x0000_s4131" name="Equation" r:id="rId5" imgW="1904760" imgH="1523880" progId="Equation.DSMT4">
                    <p:embed/>
                  </p:oleObj>
                </mc:Choice>
                <mc:Fallback>
                  <p:oleObj name="Equation" r:id="rId5" imgW="1904760" imgH="1523880" progId="Equation.DSMT4">
                    <p:embed/>
                    <p:pic>
                      <p:nvPicPr>
                        <p:cNvPr id="0" name=""/>
                        <p:cNvPicPr/>
                        <p:nvPr/>
                      </p:nvPicPr>
                      <p:blipFill>
                        <a:blip r:embed="rId6"/>
                        <a:stretch>
                          <a:fillRect/>
                        </a:stretch>
                      </p:blipFill>
                      <p:spPr>
                        <a:xfrm>
                          <a:off x="1161281" y="3800089"/>
                          <a:ext cx="4162775" cy="2538477"/>
                        </a:xfrm>
                        <a:prstGeom prst="rect">
                          <a:avLst/>
                        </a:prstGeom>
                      </p:spPr>
                    </p:pic>
                  </p:oleObj>
                </mc:Fallback>
              </mc:AlternateContent>
            </a:graphicData>
          </a:graphic>
        </p:graphicFrame>
        <p:graphicFrame>
          <p:nvGraphicFramePr>
            <p:cNvPr id="5" name="Objeto 4">
              <a:extLst>
                <a:ext uri="{FF2B5EF4-FFF2-40B4-BE49-F238E27FC236}">
                  <a16:creationId xmlns:a16="http://schemas.microsoft.com/office/drawing/2014/main" id="{72A4F30D-8C49-4628-A862-F43D45F72B45}"/>
                </a:ext>
              </a:extLst>
            </p:cNvPr>
            <p:cNvGraphicFramePr>
              <a:graphicFrameLocks noChangeAspect="1"/>
            </p:cNvGraphicFramePr>
            <p:nvPr>
              <p:extLst>
                <p:ext uri="{D42A27DB-BD31-4B8C-83A1-F6EECF244321}">
                  <p14:modId xmlns:p14="http://schemas.microsoft.com/office/powerpoint/2010/main" val="2321185673"/>
                </p:ext>
              </p:extLst>
            </p:nvPr>
          </p:nvGraphicFramePr>
          <p:xfrm>
            <a:off x="5150020" y="4181950"/>
            <a:ext cx="749434" cy="1099252"/>
          </p:xfrm>
          <a:graphic>
            <a:graphicData uri="http://schemas.openxmlformats.org/presentationml/2006/ole">
              <mc:AlternateContent xmlns:mc="http://schemas.openxmlformats.org/markup-compatibility/2006">
                <mc:Choice xmlns:v="urn:schemas-microsoft-com:vml" Requires="v">
                  <p:oleObj spid="_x0000_s4132" name="Equation" r:id="rId7" imgW="342720" imgH="660240" progId="Equation.DSMT4">
                    <p:embed/>
                  </p:oleObj>
                </mc:Choice>
                <mc:Fallback>
                  <p:oleObj name="Equation" r:id="rId7" imgW="342720" imgH="660240" progId="Equation.DSMT4">
                    <p:embed/>
                    <p:pic>
                      <p:nvPicPr>
                        <p:cNvPr id="0" name=""/>
                        <p:cNvPicPr/>
                        <p:nvPr/>
                      </p:nvPicPr>
                      <p:blipFill>
                        <a:blip r:embed="rId8"/>
                        <a:stretch>
                          <a:fillRect/>
                        </a:stretch>
                      </p:blipFill>
                      <p:spPr>
                        <a:xfrm>
                          <a:off x="5150020" y="4181950"/>
                          <a:ext cx="749434" cy="1099252"/>
                        </a:xfrm>
                        <a:prstGeom prst="rect">
                          <a:avLst/>
                        </a:prstGeom>
                      </p:spPr>
                    </p:pic>
                  </p:oleObj>
                </mc:Fallback>
              </mc:AlternateContent>
            </a:graphicData>
          </a:graphic>
        </p:graphicFrame>
      </p:grpSp>
      <p:sp>
        <p:nvSpPr>
          <p:cNvPr id="8" name="CuadroTexto 7"/>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Modelos </a:t>
            </a:r>
            <a:r>
              <a:rPr lang="es-MX" sz="2400" b="1" dirty="0" smtClean="0">
                <a:solidFill>
                  <a:schemeClr val="tx2"/>
                </a:solidFill>
              </a:rPr>
              <a:t>generales de </a:t>
            </a:r>
            <a:r>
              <a:rPr lang="es-MX" sz="2400" b="1" dirty="0">
                <a:solidFill>
                  <a:schemeClr val="tx2"/>
                </a:solidFill>
              </a:rPr>
              <a:t>planeación de la </a:t>
            </a:r>
            <a:r>
              <a:rPr lang="es-MX" sz="2400" b="1" dirty="0" smtClean="0">
                <a:solidFill>
                  <a:schemeClr val="tx2"/>
                </a:solidFill>
              </a:rPr>
              <a:t>producción</a:t>
            </a:r>
            <a:endParaRPr lang="es-MX" sz="2400" b="1" dirty="0">
              <a:solidFill>
                <a:schemeClr val="tx2"/>
              </a:solidFill>
            </a:endParaRPr>
          </a:p>
        </p:txBody>
      </p:sp>
      <p:sp>
        <p:nvSpPr>
          <p:cNvPr id="9" name="CuadroTexto 8">
            <a:extLst>
              <a:ext uri="{FF2B5EF4-FFF2-40B4-BE49-F238E27FC236}">
                <a16:creationId xmlns:a16="http://schemas.microsoft.com/office/drawing/2014/main" id="{2119962B-0232-44CF-9418-A3EC5BB5A3E6}"/>
              </a:ext>
            </a:extLst>
          </p:cNvPr>
          <p:cNvSpPr txBox="1"/>
          <p:nvPr/>
        </p:nvSpPr>
        <p:spPr>
          <a:xfrm>
            <a:off x="755576" y="1340768"/>
            <a:ext cx="5439267" cy="400110"/>
          </a:xfrm>
          <a:prstGeom prst="rect">
            <a:avLst/>
          </a:prstGeom>
          <a:noFill/>
        </p:spPr>
        <p:txBody>
          <a:bodyPr wrap="square" rtlCol="0">
            <a:spAutoFit/>
          </a:bodyPr>
          <a:lstStyle/>
          <a:p>
            <a:r>
              <a:rPr lang="es-ES" sz="2000" b="1" dirty="0"/>
              <a:t>Modelo de plan maestro de la producción</a:t>
            </a:r>
          </a:p>
        </p:txBody>
      </p:sp>
    </p:spTree>
    <p:extLst>
      <p:ext uri="{BB962C8B-B14F-4D97-AF65-F5344CB8AC3E}">
        <p14:creationId xmlns:p14="http://schemas.microsoft.com/office/powerpoint/2010/main" val="27765527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Contenido</a:t>
            </a:r>
            <a:endParaRPr lang="es-MX" sz="2800" dirty="0"/>
          </a:p>
        </p:txBody>
      </p:sp>
      <p:sp>
        <p:nvSpPr>
          <p:cNvPr id="4" name="Rectángulo 3"/>
          <p:cNvSpPr/>
          <p:nvPr/>
        </p:nvSpPr>
        <p:spPr>
          <a:xfrm>
            <a:off x="1259632" y="4221088"/>
            <a:ext cx="691276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idx="1"/>
          </p:nvPr>
        </p:nvSpPr>
        <p:spPr>
          <a:xfrm>
            <a:off x="1619672" y="1648544"/>
            <a:ext cx="6048672" cy="4876800"/>
          </a:xfrm>
        </p:spPr>
        <p:txBody>
          <a:bodyPr>
            <a:noAutofit/>
          </a:bodyPr>
          <a:lstStyle/>
          <a:p>
            <a:pPr marL="457200" indent="-457200">
              <a:lnSpc>
                <a:spcPct val="130000"/>
              </a:lnSpc>
              <a:buClr>
                <a:schemeClr val="tx1">
                  <a:lumMod val="75000"/>
                  <a:lumOff val="25000"/>
                </a:schemeClr>
              </a:buClr>
              <a:buFont typeface="+mj-lt"/>
              <a:buAutoNum type="arabicPeriod"/>
            </a:pPr>
            <a:r>
              <a:rPr lang="es-MX" sz="2000" b="1" dirty="0" smtClean="0"/>
              <a:t>Enfoque de optimización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Etapas de modelación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Modelos generales de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 de planeación MRP</a:t>
            </a:r>
          </a:p>
          <a:p>
            <a:pPr marL="457200" indent="-457200">
              <a:lnSpc>
                <a:spcPct val="130000"/>
              </a:lnSpc>
              <a:buClr>
                <a:schemeClr val="tx1">
                  <a:lumMod val="75000"/>
                  <a:lumOff val="25000"/>
                </a:schemeClr>
              </a:buClr>
              <a:buFont typeface="+mj-lt"/>
              <a:buAutoNum type="arabicPeriod"/>
            </a:pPr>
            <a:r>
              <a:rPr lang="es-MX" sz="2000" b="1" dirty="0" smtClean="0"/>
              <a:t>Sistemas de planeación avanzados</a:t>
            </a:r>
          </a:p>
          <a:p>
            <a:pPr marL="457200" indent="-457200">
              <a:lnSpc>
                <a:spcPct val="130000"/>
              </a:lnSpc>
              <a:buClr>
                <a:schemeClr val="tx1">
                  <a:lumMod val="75000"/>
                  <a:lumOff val="25000"/>
                </a:schemeClr>
              </a:buClr>
              <a:buFont typeface="+mj-lt"/>
              <a:buAutoNum type="arabicPeriod"/>
            </a:pPr>
            <a:r>
              <a:rPr lang="es-MX" sz="2000" b="1" dirty="0" smtClean="0"/>
              <a:t>Ejemplos de planeación de la producción en la Cadena de Suministro</a:t>
            </a:r>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0" indent="0">
              <a:lnSpc>
                <a:spcPct val="130000"/>
              </a:lnSpc>
              <a:buNone/>
            </a:pPr>
            <a:endParaRPr lang="es-MX" sz="2000" b="1" dirty="0"/>
          </a:p>
        </p:txBody>
      </p:sp>
    </p:spTree>
    <p:extLst>
      <p:ext uri="{BB962C8B-B14F-4D97-AF65-F5344CB8AC3E}">
        <p14:creationId xmlns:p14="http://schemas.microsoft.com/office/powerpoint/2010/main" val="40694879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stretch>
            <a:fillRect/>
          </a:stretch>
        </p:blipFill>
        <p:spPr>
          <a:xfrm>
            <a:off x="2915816" y="4201434"/>
            <a:ext cx="6000374" cy="2590750"/>
          </a:xfrm>
          <a:prstGeom prst="rect">
            <a:avLst/>
          </a:prstGeom>
        </p:spPr>
      </p:pic>
      <p:sp>
        <p:nvSpPr>
          <p:cNvPr id="2" name="CuadroTexto 1">
            <a:extLst>
              <a:ext uri="{FF2B5EF4-FFF2-40B4-BE49-F238E27FC236}">
                <a16:creationId xmlns:a16="http://schemas.microsoft.com/office/drawing/2014/main" id="{FD4199B4-381A-4D95-A10F-408130D97F63}"/>
              </a:ext>
            </a:extLst>
          </p:cNvPr>
          <p:cNvSpPr txBox="1"/>
          <p:nvPr/>
        </p:nvSpPr>
        <p:spPr>
          <a:xfrm>
            <a:off x="683568" y="1124744"/>
            <a:ext cx="7848872" cy="1515415"/>
          </a:xfrm>
          <a:prstGeom prst="rect">
            <a:avLst/>
          </a:prstGeom>
          <a:noFill/>
        </p:spPr>
        <p:txBody>
          <a:bodyPr wrap="square" rtlCol="0">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El modelo de plan maestro de la producción se plantea para la producción de múltiples productos que comparten un recurso limitado, es similar al modelo de tamaño de lote no capacitado, pero incluye una restricción que se refiere a la interacción entre productos debido al recurso compartido. </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
        <p:nvSpPr>
          <p:cNvPr id="5" name="CuadroTexto 4">
            <a:extLst>
              <a:ext uri="{FF2B5EF4-FFF2-40B4-BE49-F238E27FC236}">
                <a16:creationId xmlns:a16="http://schemas.microsoft.com/office/drawing/2014/main" id="{FD4199B4-381A-4D95-A10F-408130D97F63}"/>
              </a:ext>
            </a:extLst>
          </p:cNvPr>
          <p:cNvSpPr txBox="1"/>
          <p:nvPr/>
        </p:nvSpPr>
        <p:spPr>
          <a:xfrm>
            <a:off x="683568" y="2708920"/>
            <a:ext cx="7992888" cy="1923604"/>
          </a:xfrm>
          <a:prstGeom prst="rect">
            <a:avLst/>
          </a:prstGeom>
          <a:noFill/>
        </p:spPr>
        <p:txBody>
          <a:bodyPr wrap="square" rtlCol="0">
            <a:spAutoFit/>
          </a:bodyPr>
          <a:lstStyle/>
          <a:p>
            <a:pPr algn="just">
              <a:lnSpc>
                <a:spcPct val="140000"/>
              </a:lnSpc>
              <a:spcBef>
                <a:spcPts val="1000"/>
              </a:spcBef>
              <a:buClr>
                <a:schemeClr val="accent1"/>
              </a:buClr>
              <a:buSzPct val="85000"/>
            </a:pPr>
            <a:r>
              <a:rPr lang="es-ES" sz="1700" dirty="0" smtClean="0">
                <a:ea typeface="Tahoma" pitchFamily="34" charset="0"/>
                <a:cs typeface="Tahoma" pitchFamily="34" charset="0"/>
              </a:rPr>
              <a:t>Por </a:t>
            </a:r>
            <a:r>
              <a:rPr lang="es-ES" sz="1700" dirty="0">
                <a:ea typeface="Tahoma" pitchFamily="34" charset="0"/>
                <a:cs typeface="Tahoma" pitchFamily="34" charset="0"/>
              </a:rPr>
              <a:t>otro lado el modelo de planeación de requerimientos de materiales es un modelo de tamaño de lote capacitado con múltiples productos y múltiples niveles de fabricación, agrupa los dos modelos anteriores en uno solo con el objetivo de optimizar al mismo tiempo la producción y compra de todos los artículos, desde materias primas hasta productos terminados.</a:t>
            </a:r>
          </a:p>
        </p:txBody>
      </p:sp>
    </p:spTree>
    <p:extLst>
      <p:ext uri="{BB962C8B-B14F-4D97-AF65-F5344CB8AC3E}">
        <p14:creationId xmlns:p14="http://schemas.microsoft.com/office/powerpoint/2010/main" val="22602967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9357831-F407-4D51-BCBC-7808BEDAEF79}"/>
              </a:ext>
            </a:extLst>
          </p:cNvPr>
          <p:cNvSpPr/>
          <p:nvPr/>
        </p:nvSpPr>
        <p:spPr>
          <a:xfrm>
            <a:off x="683568" y="1281289"/>
            <a:ext cx="7848872" cy="1643655"/>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La dependencia entre artículos se modela a través de la definición de la estructura del producto, también llamada </a:t>
            </a:r>
            <a:r>
              <a:rPr lang="es-ES" sz="1700" i="1" dirty="0">
                <a:ea typeface="Tahoma" pitchFamily="34" charset="0"/>
                <a:cs typeface="Tahoma" pitchFamily="34" charset="0"/>
              </a:rPr>
              <a:t>bill of materials </a:t>
            </a:r>
            <a:r>
              <a:rPr lang="es-ES" sz="1700" dirty="0">
                <a:ea typeface="Tahoma" pitchFamily="34" charset="0"/>
                <a:cs typeface="Tahoma" pitchFamily="34" charset="0"/>
              </a:rPr>
              <a:t>(BOM). </a:t>
            </a:r>
            <a:endParaRPr lang="es-ES" sz="1700" dirty="0" smtClean="0">
              <a:ea typeface="Tahoma" pitchFamily="34" charset="0"/>
              <a:cs typeface="Tahoma" pitchFamily="34" charset="0"/>
            </a:endParaRPr>
          </a:p>
          <a:p>
            <a:pPr algn="just">
              <a:lnSpc>
                <a:spcPct val="140000"/>
              </a:lnSpc>
              <a:spcBef>
                <a:spcPts val="1000"/>
              </a:spcBef>
              <a:buClr>
                <a:schemeClr val="accent1"/>
              </a:buClr>
              <a:buSzPct val="85000"/>
            </a:pPr>
            <a:r>
              <a:rPr lang="es-ES" sz="1700" dirty="0" smtClean="0">
                <a:ea typeface="Tahoma" pitchFamily="34" charset="0"/>
                <a:cs typeface="Tahoma" pitchFamily="34" charset="0"/>
              </a:rPr>
              <a:t>Las </a:t>
            </a:r>
            <a:r>
              <a:rPr lang="es-ES" sz="1700" dirty="0">
                <a:ea typeface="Tahoma" pitchFamily="34" charset="0"/>
                <a:cs typeface="Tahoma" pitchFamily="34" charset="0"/>
              </a:rPr>
              <a:t>estructuras de los productos generalmente se clasifican en series, ensamblajes o estructuras generales.</a:t>
            </a:r>
          </a:p>
        </p:txBody>
      </p:sp>
      <p:sp>
        <p:nvSpPr>
          <p:cNvPr id="3" name="Elipse 2">
            <a:extLst>
              <a:ext uri="{FF2B5EF4-FFF2-40B4-BE49-F238E27FC236}">
                <a16:creationId xmlns:a16="http://schemas.microsoft.com/office/drawing/2014/main" id="{65AE0B6F-041C-40F6-91DB-58C6C2BDE4EF}"/>
              </a:ext>
            </a:extLst>
          </p:cNvPr>
          <p:cNvSpPr/>
          <p:nvPr/>
        </p:nvSpPr>
        <p:spPr>
          <a:xfrm>
            <a:off x="1331640" y="3422738"/>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Elipse 3">
            <a:extLst>
              <a:ext uri="{FF2B5EF4-FFF2-40B4-BE49-F238E27FC236}">
                <a16:creationId xmlns:a16="http://schemas.microsoft.com/office/drawing/2014/main" id="{4C9FD206-D989-41C3-829B-DD4D7671E994}"/>
              </a:ext>
            </a:extLst>
          </p:cNvPr>
          <p:cNvSpPr/>
          <p:nvPr/>
        </p:nvSpPr>
        <p:spPr>
          <a:xfrm>
            <a:off x="1331640" y="5068547"/>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Elipse 4">
            <a:extLst>
              <a:ext uri="{FF2B5EF4-FFF2-40B4-BE49-F238E27FC236}">
                <a16:creationId xmlns:a16="http://schemas.microsoft.com/office/drawing/2014/main" id="{9D714EDA-DA27-479B-822F-3EE5989B3A57}"/>
              </a:ext>
            </a:extLst>
          </p:cNvPr>
          <p:cNvSpPr/>
          <p:nvPr/>
        </p:nvSpPr>
        <p:spPr>
          <a:xfrm>
            <a:off x="1331640" y="4226045"/>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Elipse 5">
            <a:extLst>
              <a:ext uri="{FF2B5EF4-FFF2-40B4-BE49-F238E27FC236}">
                <a16:creationId xmlns:a16="http://schemas.microsoft.com/office/drawing/2014/main" id="{4277198D-F330-4B41-B57D-3FDF235409F2}"/>
              </a:ext>
            </a:extLst>
          </p:cNvPr>
          <p:cNvSpPr/>
          <p:nvPr/>
        </p:nvSpPr>
        <p:spPr>
          <a:xfrm>
            <a:off x="7015801" y="5068547"/>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Elipse 6">
            <a:extLst>
              <a:ext uri="{FF2B5EF4-FFF2-40B4-BE49-F238E27FC236}">
                <a16:creationId xmlns:a16="http://schemas.microsoft.com/office/drawing/2014/main" id="{056EFF2D-B3C7-4F9B-B416-1DA864D5C726}"/>
              </a:ext>
            </a:extLst>
          </p:cNvPr>
          <p:cNvSpPr/>
          <p:nvPr/>
        </p:nvSpPr>
        <p:spPr>
          <a:xfrm>
            <a:off x="7380312" y="4157596"/>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Elipse 7">
            <a:extLst>
              <a:ext uri="{FF2B5EF4-FFF2-40B4-BE49-F238E27FC236}">
                <a16:creationId xmlns:a16="http://schemas.microsoft.com/office/drawing/2014/main" id="{F06B91CF-8280-406B-8055-64ECB6EAE2C7}"/>
              </a:ext>
            </a:extLst>
          </p:cNvPr>
          <p:cNvSpPr/>
          <p:nvPr/>
        </p:nvSpPr>
        <p:spPr>
          <a:xfrm>
            <a:off x="6444208" y="4470780"/>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Elipse 8">
            <a:extLst>
              <a:ext uri="{FF2B5EF4-FFF2-40B4-BE49-F238E27FC236}">
                <a16:creationId xmlns:a16="http://schemas.microsoft.com/office/drawing/2014/main" id="{81689996-5625-44BC-AC9B-87AFD2C22FF4}"/>
              </a:ext>
            </a:extLst>
          </p:cNvPr>
          <p:cNvSpPr/>
          <p:nvPr/>
        </p:nvSpPr>
        <p:spPr>
          <a:xfrm>
            <a:off x="3952281" y="5068547"/>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Elipse 9">
            <a:extLst>
              <a:ext uri="{FF2B5EF4-FFF2-40B4-BE49-F238E27FC236}">
                <a16:creationId xmlns:a16="http://schemas.microsoft.com/office/drawing/2014/main" id="{987515A7-FB87-4C17-82A2-EC62EFECB3D5}"/>
              </a:ext>
            </a:extLst>
          </p:cNvPr>
          <p:cNvSpPr/>
          <p:nvPr/>
        </p:nvSpPr>
        <p:spPr>
          <a:xfrm>
            <a:off x="4283968" y="4182748"/>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Elipse 10">
            <a:extLst>
              <a:ext uri="{FF2B5EF4-FFF2-40B4-BE49-F238E27FC236}">
                <a16:creationId xmlns:a16="http://schemas.microsoft.com/office/drawing/2014/main" id="{926E364B-71CB-4924-AD54-B752057E0F1F}"/>
              </a:ext>
            </a:extLst>
          </p:cNvPr>
          <p:cNvSpPr/>
          <p:nvPr/>
        </p:nvSpPr>
        <p:spPr>
          <a:xfrm>
            <a:off x="3491880" y="4157596"/>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Elipse 11">
            <a:extLst>
              <a:ext uri="{FF2B5EF4-FFF2-40B4-BE49-F238E27FC236}">
                <a16:creationId xmlns:a16="http://schemas.microsoft.com/office/drawing/2014/main" id="{44F3EE4A-A35B-4806-BB13-010129530C63}"/>
              </a:ext>
            </a:extLst>
          </p:cNvPr>
          <p:cNvSpPr/>
          <p:nvPr/>
        </p:nvSpPr>
        <p:spPr>
          <a:xfrm>
            <a:off x="3059832" y="3391692"/>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3" name="Elipse 12">
            <a:extLst>
              <a:ext uri="{FF2B5EF4-FFF2-40B4-BE49-F238E27FC236}">
                <a16:creationId xmlns:a16="http://schemas.microsoft.com/office/drawing/2014/main" id="{6489ED67-8C8A-4E88-851F-56EA5661E133}"/>
              </a:ext>
            </a:extLst>
          </p:cNvPr>
          <p:cNvSpPr/>
          <p:nvPr/>
        </p:nvSpPr>
        <p:spPr>
          <a:xfrm>
            <a:off x="3923928" y="3416700"/>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4" name="Elipse 13">
            <a:extLst>
              <a:ext uri="{FF2B5EF4-FFF2-40B4-BE49-F238E27FC236}">
                <a16:creationId xmlns:a16="http://schemas.microsoft.com/office/drawing/2014/main" id="{BCC1B76A-5D4A-417E-9AD2-75E7B8741BB6}"/>
              </a:ext>
            </a:extLst>
          </p:cNvPr>
          <p:cNvSpPr/>
          <p:nvPr/>
        </p:nvSpPr>
        <p:spPr>
          <a:xfrm>
            <a:off x="4788024" y="3401247"/>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5" name="Elipse 14">
            <a:extLst>
              <a:ext uri="{FF2B5EF4-FFF2-40B4-BE49-F238E27FC236}">
                <a16:creationId xmlns:a16="http://schemas.microsoft.com/office/drawing/2014/main" id="{7C1A8FAF-604E-4B68-BED4-B55817B0D9A9}"/>
              </a:ext>
            </a:extLst>
          </p:cNvPr>
          <p:cNvSpPr/>
          <p:nvPr/>
        </p:nvSpPr>
        <p:spPr>
          <a:xfrm>
            <a:off x="7956376" y="3426255"/>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Elipse 15">
            <a:extLst>
              <a:ext uri="{FF2B5EF4-FFF2-40B4-BE49-F238E27FC236}">
                <a16:creationId xmlns:a16="http://schemas.microsoft.com/office/drawing/2014/main" id="{F14A107F-B02D-4F8F-BFD4-E7AFA00EF3EF}"/>
              </a:ext>
            </a:extLst>
          </p:cNvPr>
          <p:cNvSpPr/>
          <p:nvPr/>
        </p:nvSpPr>
        <p:spPr>
          <a:xfrm>
            <a:off x="6948264" y="3393219"/>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Elipse 16">
            <a:extLst>
              <a:ext uri="{FF2B5EF4-FFF2-40B4-BE49-F238E27FC236}">
                <a16:creationId xmlns:a16="http://schemas.microsoft.com/office/drawing/2014/main" id="{27508A75-F8D6-4039-A296-F7038076B79F}"/>
              </a:ext>
            </a:extLst>
          </p:cNvPr>
          <p:cNvSpPr/>
          <p:nvPr/>
        </p:nvSpPr>
        <p:spPr>
          <a:xfrm>
            <a:off x="5940152" y="3401247"/>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9" name="Conector recto de flecha 18">
            <a:extLst>
              <a:ext uri="{FF2B5EF4-FFF2-40B4-BE49-F238E27FC236}">
                <a16:creationId xmlns:a16="http://schemas.microsoft.com/office/drawing/2014/main" id="{0C65A5D5-09D2-4654-94BB-1C1A16FBE6C3}"/>
              </a:ext>
            </a:extLst>
          </p:cNvPr>
          <p:cNvCxnSpPr>
            <a:stCxn id="3" idx="4"/>
            <a:endCxn id="5" idx="0"/>
          </p:cNvCxnSpPr>
          <p:nvPr/>
        </p:nvCxnSpPr>
        <p:spPr>
          <a:xfrm>
            <a:off x="1475656" y="3710770"/>
            <a:ext cx="0" cy="515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13209EBF-97D2-4B5E-AA3B-11144ECA52B4}"/>
              </a:ext>
            </a:extLst>
          </p:cNvPr>
          <p:cNvCxnSpPr>
            <a:cxnSpLocks/>
            <a:endCxn id="11" idx="1"/>
          </p:cNvCxnSpPr>
          <p:nvPr/>
        </p:nvCxnSpPr>
        <p:spPr>
          <a:xfrm>
            <a:off x="3203848" y="3689279"/>
            <a:ext cx="330213" cy="510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A368AEF6-1FB8-4ED6-9580-012A79D05056}"/>
              </a:ext>
            </a:extLst>
          </p:cNvPr>
          <p:cNvCxnSpPr>
            <a:cxnSpLocks/>
            <a:endCxn id="4" idx="0"/>
          </p:cNvCxnSpPr>
          <p:nvPr/>
        </p:nvCxnSpPr>
        <p:spPr>
          <a:xfrm>
            <a:off x="1475656" y="4514077"/>
            <a:ext cx="0" cy="554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BF379D27-06F9-4A89-8BAB-44245617C020}"/>
              </a:ext>
            </a:extLst>
          </p:cNvPr>
          <p:cNvCxnSpPr>
            <a:cxnSpLocks/>
            <a:endCxn id="10" idx="7"/>
          </p:cNvCxnSpPr>
          <p:nvPr/>
        </p:nvCxnSpPr>
        <p:spPr>
          <a:xfrm flipH="1">
            <a:off x="4529819" y="3647098"/>
            <a:ext cx="344534" cy="577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3C728C15-F067-4C10-AF3E-14569E57C767}"/>
              </a:ext>
            </a:extLst>
          </p:cNvPr>
          <p:cNvCxnSpPr>
            <a:cxnSpLocks/>
            <a:endCxn id="11" idx="7"/>
          </p:cNvCxnSpPr>
          <p:nvPr/>
        </p:nvCxnSpPr>
        <p:spPr>
          <a:xfrm flipH="1">
            <a:off x="3737731" y="3685407"/>
            <a:ext cx="272526" cy="5143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6ACE331B-5BBE-4B9C-A5D3-050CDBD54C53}"/>
              </a:ext>
            </a:extLst>
          </p:cNvPr>
          <p:cNvCxnSpPr>
            <a:cxnSpLocks/>
            <a:endCxn id="9" idx="0"/>
          </p:cNvCxnSpPr>
          <p:nvPr/>
        </p:nvCxnSpPr>
        <p:spPr>
          <a:xfrm flipH="1">
            <a:off x="4096297" y="4470638"/>
            <a:ext cx="310596" cy="597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CE3CE365-066E-422F-90A2-9BF24657081C}"/>
              </a:ext>
            </a:extLst>
          </p:cNvPr>
          <p:cNvCxnSpPr>
            <a:cxnSpLocks/>
            <a:endCxn id="9" idx="0"/>
          </p:cNvCxnSpPr>
          <p:nvPr/>
        </p:nvCxnSpPr>
        <p:spPr>
          <a:xfrm>
            <a:off x="3689701" y="4416717"/>
            <a:ext cx="406596" cy="651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584CC2A8-631A-4089-B451-0191EC242D11}"/>
              </a:ext>
            </a:extLst>
          </p:cNvPr>
          <p:cNvCxnSpPr>
            <a:cxnSpLocks/>
            <a:endCxn id="7" idx="1"/>
          </p:cNvCxnSpPr>
          <p:nvPr/>
        </p:nvCxnSpPr>
        <p:spPr>
          <a:xfrm>
            <a:off x="7138726" y="3687343"/>
            <a:ext cx="283767" cy="5124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972AC1EC-C10D-4CB6-B601-AA7696CCA8C7}"/>
              </a:ext>
            </a:extLst>
          </p:cNvPr>
          <p:cNvCxnSpPr>
            <a:cxnSpLocks/>
            <a:endCxn id="8" idx="1"/>
          </p:cNvCxnSpPr>
          <p:nvPr/>
        </p:nvCxnSpPr>
        <p:spPr>
          <a:xfrm>
            <a:off x="6123765" y="3683041"/>
            <a:ext cx="362624" cy="829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379FCA67-13E7-4515-972E-D852BDE75E9D}"/>
              </a:ext>
            </a:extLst>
          </p:cNvPr>
          <p:cNvCxnSpPr>
            <a:cxnSpLocks/>
            <a:endCxn id="7" idx="7"/>
          </p:cNvCxnSpPr>
          <p:nvPr/>
        </p:nvCxnSpPr>
        <p:spPr>
          <a:xfrm flipH="1">
            <a:off x="7626163" y="3714287"/>
            <a:ext cx="448668" cy="4854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5E99A7E6-BA47-4D84-8280-5E136AB529E2}"/>
              </a:ext>
            </a:extLst>
          </p:cNvPr>
          <p:cNvCxnSpPr>
            <a:cxnSpLocks/>
            <a:endCxn id="8" idx="6"/>
          </p:cNvCxnSpPr>
          <p:nvPr/>
        </p:nvCxnSpPr>
        <p:spPr>
          <a:xfrm flipH="1">
            <a:off x="6732240" y="4333240"/>
            <a:ext cx="659974" cy="2815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ector recto de flecha 39">
            <a:extLst>
              <a:ext uri="{FF2B5EF4-FFF2-40B4-BE49-F238E27FC236}">
                <a16:creationId xmlns:a16="http://schemas.microsoft.com/office/drawing/2014/main" id="{792D52F8-BEA6-44E8-86FC-1060D56F5AD1}"/>
              </a:ext>
            </a:extLst>
          </p:cNvPr>
          <p:cNvCxnSpPr>
            <a:cxnSpLocks/>
            <a:stCxn id="16" idx="4"/>
            <a:endCxn id="8" idx="7"/>
          </p:cNvCxnSpPr>
          <p:nvPr/>
        </p:nvCxnSpPr>
        <p:spPr>
          <a:xfrm flipH="1">
            <a:off x="6690059" y="3681251"/>
            <a:ext cx="402221" cy="8317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FA8EAC80-E811-47D7-A3CE-9A5DC1EC4BBF}"/>
              </a:ext>
            </a:extLst>
          </p:cNvPr>
          <p:cNvCxnSpPr>
            <a:cxnSpLocks/>
            <a:endCxn id="6" idx="1"/>
          </p:cNvCxnSpPr>
          <p:nvPr/>
        </p:nvCxnSpPr>
        <p:spPr>
          <a:xfrm>
            <a:off x="6689053" y="4734541"/>
            <a:ext cx="368929" cy="376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C9EDAF65-D2CC-423E-A9A3-EB9C9381CFFC}"/>
              </a:ext>
            </a:extLst>
          </p:cNvPr>
          <p:cNvCxnSpPr>
            <a:cxnSpLocks/>
            <a:endCxn id="6" idx="7"/>
          </p:cNvCxnSpPr>
          <p:nvPr/>
        </p:nvCxnSpPr>
        <p:spPr>
          <a:xfrm flipH="1">
            <a:off x="7261652" y="4405812"/>
            <a:ext cx="265652" cy="7049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CuadroTexto 47">
            <a:extLst>
              <a:ext uri="{FF2B5EF4-FFF2-40B4-BE49-F238E27FC236}">
                <a16:creationId xmlns:a16="http://schemas.microsoft.com/office/drawing/2014/main" id="{51D5A2A7-D937-4629-97D8-1E4C5BBA231F}"/>
              </a:ext>
            </a:extLst>
          </p:cNvPr>
          <p:cNvSpPr txBox="1"/>
          <p:nvPr/>
        </p:nvSpPr>
        <p:spPr>
          <a:xfrm>
            <a:off x="7890507" y="3905763"/>
            <a:ext cx="312754" cy="276999"/>
          </a:xfrm>
          <a:prstGeom prst="rect">
            <a:avLst/>
          </a:prstGeom>
          <a:noFill/>
        </p:spPr>
        <p:txBody>
          <a:bodyPr wrap="square" rtlCol="0">
            <a:spAutoFit/>
          </a:bodyPr>
          <a:lstStyle/>
          <a:p>
            <a:r>
              <a:rPr lang="es-ES" sz="1200" dirty="0"/>
              <a:t>1</a:t>
            </a:r>
          </a:p>
        </p:txBody>
      </p:sp>
      <p:sp>
        <p:nvSpPr>
          <p:cNvPr id="49" name="CuadroTexto 48">
            <a:extLst>
              <a:ext uri="{FF2B5EF4-FFF2-40B4-BE49-F238E27FC236}">
                <a16:creationId xmlns:a16="http://schemas.microsoft.com/office/drawing/2014/main" id="{E611A167-BD96-4946-A0F6-2B5FCA8BC3D5}"/>
              </a:ext>
            </a:extLst>
          </p:cNvPr>
          <p:cNvSpPr txBox="1"/>
          <p:nvPr/>
        </p:nvSpPr>
        <p:spPr>
          <a:xfrm>
            <a:off x="6684810" y="3790716"/>
            <a:ext cx="312754" cy="276999"/>
          </a:xfrm>
          <a:prstGeom prst="rect">
            <a:avLst/>
          </a:prstGeom>
          <a:noFill/>
        </p:spPr>
        <p:txBody>
          <a:bodyPr wrap="square" rtlCol="0">
            <a:spAutoFit/>
          </a:bodyPr>
          <a:lstStyle/>
          <a:p>
            <a:r>
              <a:rPr lang="es-ES" sz="1200" dirty="0"/>
              <a:t>2</a:t>
            </a:r>
          </a:p>
        </p:txBody>
      </p:sp>
      <p:sp>
        <p:nvSpPr>
          <p:cNvPr id="50" name="CuadroTexto 49">
            <a:extLst>
              <a:ext uri="{FF2B5EF4-FFF2-40B4-BE49-F238E27FC236}">
                <a16:creationId xmlns:a16="http://schemas.microsoft.com/office/drawing/2014/main" id="{109DFEED-0E99-47C4-92B9-67C06CA4B4BD}"/>
              </a:ext>
            </a:extLst>
          </p:cNvPr>
          <p:cNvSpPr txBox="1"/>
          <p:nvPr/>
        </p:nvSpPr>
        <p:spPr>
          <a:xfrm>
            <a:off x="7235837" y="3652217"/>
            <a:ext cx="312754" cy="276999"/>
          </a:xfrm>
          <a:prstGeom prst="rect">
            <a:avLst/>
          </a:prstGeom>
          <a:noFill/>
        </p:spPr>
        <p:txBody>
          <a:bodyPr wrap="square" rtlCol="0">
            <a:spAutoFit/>
          </a:bodyPr>
          <a:lstStyle/>
          <a:p>
            <a:r>
              <a:rPr lang="es-ES" sz="1200" dirty="0"/>
              <a:t>3</a:t>
            </a:r>
          </a:p>
        </p:txBody>
      </p:sp>
      <p:sp>
        <p:nvSpPr>
          <p:cNvPr id="51" name="CuadroTexto 50">
            <a:extLst>
              <a:ext uri="{FF2B5EF4-FFF2-40B4-BE49-F238E27FC236}">
                <a16:creationId xmlns:a16="http://schemas.microsoft.com/office/drawing/2014/main" id="{A5DADFB5-65FE-4F5C-A4BF-5F06F6562144}"/>
              </a:ext>
            </a:extLst>
          </p:cNvPr>
          <p:cNvSpPr txBox="1"/>
          <p:nvPr/>
        </p:nvSpPr>
        <p:spPr>
          <a:xfrm>
            <a:off x="5992323" y="3905763"/>
            <a:ext cx="312754" cy="276999"/>
          </a:xfrm>
          <a:prstGeom prst="rect">
            <a:avLst/>
          </a:prstGeom>
          <a:noFill/>
        </p:spPr>
        <p:txBody>
          <a:bodyPr wrap="square" rtlCol="0">
            <a:spAutoFit/>
          </a:bodyPr>
          <a:lstStyle/>
          <a:p>
            <a:r>
              <a:rPr lang="es-ES" sz="1200" dirty="0"/>
              <a:t>3</a:t>
            </a:r>
          </a:p>
        </p:txBody>
      </p:sp>
      <p:sp>
        <p:nvSpPr>
          <p:cNvPr id="53" name="CuadroTexto 52">
            <a:extLst>
              <a:ext uri="{FF2B5EF4-FFF2-40B4-BE49-F238E27FC236}">
                <a16:creationId xmlns:a16="http://schemas.microsoft.com/office/drawing/2014/main" id="{03280A28-B477-44AD-83E6-48B878B42CAA}"/>
              </a:ext>
            </a:extLst>
          </p:cNvPr>
          <p:cNvSpPr txBox="1"/>
          <p:nvPr/>
        </p:nvSpPr>
        <p:spPr>
          <a:xfrm>
            <a:off x="7344998" y="4693844"/>
            <a:ext cx="312754" cy="276999"/>
          </a:xfrm>
          <a:prstGeom prst="rect">
            <a:avLst/>
          </a:prstGeom>
          <a:noFill/>
        </p:spPr>
        <p:txBody>
          <a:bodyPr wrap="square" rtlCol="0">
            <a:spAutoFit/>
          </a:bodyPr>
          <a:lstStyle/>
          <a:p>
            <a:r>
              <a:rPr lang="es-ES" sz="1200" dirty="0"/>
              <a:t>1</a:t>
            </a:r>
          </a:p>
        </p:txBody>
      </p:sp>
      <p:sp>
        <p:nvSpPr>
          <p:cNvPr id="54" name="CuadroTexto 53">
            <a:extLst>
              <a:ext uri="{FF2B5EF4-FFF2-40B4-BE49-F238E27FC236}">
                <a16:creationId xmlns:a16="http://schemas.microsoft.com/office/drawing/2014/main" id="{5C826E0B-9867-4FDD-9D95-8319D01E35C8}"/>
              </a:ext>
            </a:extLst>
          </p:cNvPr>
          <p:cNvSpPr txBox="1"/>
          <p:nvPr/>
        </p:nvSpPr>
        <p:spPr>
          <a:xfrm>
            <a:off x="6948898" y="4450128"/>
            <a:ext cx="312754" cy="276999"/>
          </a:xfrm>
          <a:prstGeom prst="rect">
            <a:avLst/>
          </a:prstGeom>
          <a:noFill/>
        </p:spPr>
        <p:txBody>
          <a:bodyPr wrap="square" rtlCol="0">
            <a:spAutoFit/>
          </a:bodyPr>
          <a:lstStyle/>
          <a:p>
            <a:r>
              <a:rPr lang="es-ES" sz="1200" dirty="0"/>
              <a:t>2</a:t>
            </a:r>
          </a:p>
        </p:txBody>
      </p:sp>
      <p:sp>
        <p:nvSpPr>
          <p:cNvPr id="55" name="CuadroTexto 54">
            <a:extLst>
              <a:ext uri="{FF2B5EF4-FFF2-40B4-BE49-F238E27FC236}">
                <a16:creationId xmlns:a16="http://schemas.microsoft.com/office/drawing/2014/main" id="{F170D304-DBA7-4568-A2B8-D6DB326C7B9F}"/>
              </a:ext>
            </a:extLst>
          </p:cNvPr>
          <p:cNvSpPr txBox="1"/>
          <p:nvPr/>
        </p:nvSpPr>
        <p:spPr>
          <a:xfrm>
            <a:off x="6635953" y="4832343"/>
            <a:ext cx="312754" cy="276999"/>
          </a:xfrm>
          <a:prstGeom prst="rect">
            <a:avLst/>
          </a:prstGeom>
          <a:noFill/>
        </p:spPr>
        <p:txBody>
          <a:bodyPr wrap="square" rtlCol="0">
            <a:spAutoFit/>
          </a:bodyPr>
          <a:lstStyle/>
          <a:p>
            <a:r>
              <a:rPr lang="es-ES" sz="1200" dirty="0"/>
              <a:t>2</a:t>
            </a:r>
          </a:p>
        </p:txBody>
      </p:sp>
      <p:cxnSp>
        <p:nvCxnSpPr>
          <p:cNvPr id="57" name="Conector recto de flecha 56">
            <a:extLst>
              <a:ext uri="{FF2B5EF4-FFF2-40B4-BE49-F238E27FC236}">
                <a16:creationId xmlns:a16="http://schemas.microsoft.com/office/drawing/2014/main" id="{280E93EA-3800-4528-A19D-8E66B28A3771}"/>
              </a:ext>
            </a:extLst>
          </p:cNvPr>
          <p:cNvCxnSpPr>
            <a:stCxn id="4" idx="4"/>
          </p:cNvCxnSpPr>
          <p:nvPr/>
        </p:nvCxnSpPr>
        <p:spPr>
          <a:xfrm>
            <a:off x="1475656" y="5356579"/>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a:extLst>
              <a:ext uri="{FF2B5EF4-FFF2-40B4-BE49-F238E27FC236}">
                <a16:creationId xmlns:a16="http://schemas.microsoft.com/office/drawing/2014/main" id="{34E29599-BBA6-4DE5-8F4C-0D83CE50A756}"/>
              </a:ext>
            </a:extLst>
          </p:cNvPr>
          <p:cNvCxnSpPr/>
          <p:nvPr/>
        </p:nvCxnSpPr>
        <p:spPr>
          <a:xfrm>
            <a:off x="7152155" y="5364963"/>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ector recto de flecha 58">
            <a:extLst>
              <a:ext uri="{FF2B5EF4-FFF2-40B4-BE49-F238E27FC236}">
                <a16:creationId xmlns:a16="http://schemas.microsoft.com/office/drawing/2014/main" id="{0D835E53-BDB4-4A6F-9E1D-3DAF4648A12D}"/>
              </a:ext>
            </a:extLst>
          </p:cNvPr>
          <p:cNvCxnSpPr/>
          <p:nvPr/>
        </p:nvCxnSpPr>
        <p:spPr>
          <a:xfrm>
            <a:off x="4096297" y="5356579"/>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CuadroTexto 59">
            <a:extLst>
              <a:ext uri="{FF2B5EF4-FFF2-40B4-BE49-F238E27FC236}">
                <a16:creationId xmlns:a16="http://schemas.microsoft.com/office/drawing/2014/main" id="{BD7FF528-A165-4EC9-8E97-8A6DF7435125}"/>
              </a:ext>
            </a:extLst>
          </p:cNvPr>
          <p:cNvSpPr txBox="1"/>
          <p:nvPr/>
        </p:nvSpPr>
        <p:spPr>
          <a:xfrm>
            <a:off x="6024853" y="5920454"/>
            <a:ext cx="2160843" cy="307777"/>
          </a:xfrm>
          <a:prstGeom prst="rect">
            <a:avLst/>
          </a:prstGeom>
          <a:noFill/>
        </p:spPr>
        <p:txBody>
          <a:bodyPr wrap="square" rtlCol="0">
            <a:spAutoFit/>
          </a:bodyPr>
          <a:lstStyle/>
          <a:p>
            <a:pPr algn="ctr"/>
            <a:r>
              <a:rPr lang="es-ES" sz="1400" b="1" dirty="0"/>
              <a:t>Estructura general</a:t>
            </a:r>
          </a:p>
        </p:txBody>
      </p:sp>
      <p:sp>
        <p:nvSpPr>
          <p:cNvPr id="61" name="CuadroTexto 60">
            <a:extLst>
              <a:ext uri="{FF2B5EF4-FFF2-40B4-BE49-F238E27FC236}">
                <a16:creationId xmlns:a16="http://schemas.microsoft.com/office/drawing/2014/main" id="{210B9203-C639-4F38-B295-319DFE21266E}"/>
              </a:ext>
            </a:extLst>
          </p:cNvPr>
          <p:cNvSpPr txBox="1"/>
          <p:nvPr/>
        </p:nvSpPr>
        <p:spPr>
          <a:xfrm>
            <a:off x="3374766" y="5929535"/>
            <a:ext cx="1386355" cy="307777"/>
          </a:xfrm>
          <a:prstGeom prst="rect">
            <a:avLst/>
          </a:prstGeom>
          <a:noFill/>
        </p:spPr>
        <p:txBody>
          <a:bodyPr wrap="square" rtlCol="0">
            <a:spAutoFit/>
          </a:bodyPr>
          <a:lstStyle/>
          <a:p>
            <a:pPr algn="ctr"/>
            <a:r>
              <a:rPr lang="es-ES" sz="1400" b="1" dirty="0"/>
              <a:t>Ensamble</a:t>
            </a:r>
          </a:p>
        </p:txBody>
      </p:sp>
      <p:sp>
        <p:nvSpPr>
          <p:cNvPr id="62" name="CuadroTexto 61">
            <a:extLst>
              <a:ext uri="{FF2B5EF4-FFF2-40B4-BE49-F238E27FC236}">
                <a16:creationId xmlns:a16="http://schemas.microsoft.com/office/drawing/2014/main" id="{8AB1E0A2-1305-4D53-8892-D4109B55D2B6}"/>
              </a:ext>
            </a:extLst>
          </p:cNvPr>
          <p:cNvSpPr txBox="1"/>
          <p:nvPr/>
        </p:nvSpPr>
        <p:spPr>
          <a:xfrm>
            <a:off x="1043608" y="5911972"/>
            <a:ext cx="914174" cy="307777"/>
          </a:xfrm>
          <a:prstGeom prst="rect">
            <a:avLst/>
          </a:prstGeom>
          <a:noFill/>
        </p:spPr>
        <p:txBody>
          <a:bodyPr wrap="square" rtlCol="0">
            <a:spAutoFit/>
          </a:bodyPr>
          <a:lstStyle/>
          <a:p>
            <a:pPr algn="ctr"/>
            <a:r>
              <a:rPr lang="es-ES" sz="1400" b="1" dirty="0"/>
              <a:t>Serie</a:t>
            </a:r>
          </a:p>
        </p:txBody>
      </p:sp>
      <p:sp>
        <p:nvSpPr>
          <p:cNvPr id="45" name="CuadroTexto 44"/>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558077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A209501-C6D1-4CA3-8919-CB683BE7115C}"/>
              </a:ext>
            </a:extLst>
          </p:cNvPr>
          <p:cNvSpPr/>
          <p:nvPr/>
        </p:nvSpPr>
        <p:spPr>
          <a:xfrm>
            <a:off x="683568" y="620688"/>
            <a:ext cx="7848872" cy="5837495"/>
          </a:xfrm>
          <a:prstGeom prst="rect">
            <a:avLst/>
          </a:prstGeom>
        </p:spPr>
        <p:txBody>
          <a:bodyPr wrap="square">
            <a:spAutoFit/>
          </a:bodyPr>
          <a:lstStyle/>
          <a:p>
            <a:pPr algn="just">
              <a:lnSpc>
                <a:spcPct val="140000"/>
              </a:lnSpc>
              <a:spcBef>
                <a:spcPts val="1000"/>
              </a:spcBef>
              <a:buClr>
                <a:schemeClr val="accent1"/>
              </a:buClr>
              <a:buSzPct val="85000"/>
            </a:pPr>
            <a:r>
              <a:rPr lang="es-MX" sz="1500" b="1" dirty="0" smtClean="0">
                <a:ea typeface="Tahoma" pitchFamily="34" charset="0"/>
                <a:cs typeface="Tahoma" pitchFamily="34" charset="0"/>
              </a:rPr>
              <a:t>BIBLIOGRÁFÍA </a:t>
            </a:r>
            <a:r>
              <a:rPr lang="es-MX" sz="1500" b="1" dirty="0" smtClean="0">
                <a:ea typeface="Tahoma" pitchFamily="34" charset="0"/>
                <a:cs typeface="Tahoma" pitchFamily="34" charset="0"/>
              </a:rPr>
              <a:t>BÁSICA</a:t>
            </a:r>
          </a:p>
          <a:p>
            <a:pPr algn="just">
              <a:lnSpc>
                <a:spcPct val="140000"/>
              </a:lnSpc>
              <a:spcBef>
                <a:spcPts val="1000"/>
              </a:spcBef>
              <a:buClr>
                <a:schemeClr val="accent1"/>
              </a:buClr>
              <a:buSzPct val="85000"/>
            </a:pPr>
            <a:r>
              <a:rPr lang="es-MX" sz="1500" b="1" dirty="0">
                <a:solidFill>
                  <a:srgbClr val="FF0000"/>
                </a:solidFill>
                <a:ea typeface="Tahoma" pitchFamily="34" charset="0"/>
                <a:cs typeface="Tahoma" pitchFamily="34" charset="0"/>
              </a:rPr>
              <a:t>(En la U de A Temas Selectos, </a:t>
            </a:r>
            <a:r>
              <a:rPr lang="es-MX" sz="1500" b="1" dirty="0" smtClean="0">
                <a:solidFill>
                  <a:srgbClr val="FF0000"/>
                </a:solidFill>
                <a:ea typeface="Tahoma" pitchFamily="34" charset="0"/>
                <a:cs typeface="Tahoma" pitchFamily="34" charset="0"/>
              </a:rPr>
              <a:t>la </a:t>
            </a:r>
            <a:r>
              <a:rPr lang="es-MX" sz="1500" b="1" dirty="0">
                <a:solidFill>
                  <a:srgbClr val="FF0000"/>
                </a:solidFill>
                <a:ea typeface="Tahoma" pitchFamily="34" charset="0"/>
                <a:cs typeface="Tahoma" pitchFamily="34" charset="0"/>
              </a:rPr>
              <a:t>bibliografía </a:t>
            </a:r>
            <a:r>
              <a:rPr lang="es-MX" sz="1500" b="1" dirty="0" smtClean="0">
                <a:solidFill>
                  <a:srgbClr val="FF0000"/>
                </a:solidFill>
                <a:ea typeface="Tahoma" pitchFamily="34" charset="0"/>
                <a:cs typeface="Tahoma" pitchFamily="34" charset="0"/>
              </a:rPr>
              <a:t>se determina </a:t>
            </a:r>
            <a:r>
              <a:rPr lang="es-MX" sz="1500" b="1" dirty="0">
                <a:solidFill>
                  <a:srgbClr val="FF0000"/>
                </a:solidFill>
                <a:ea typeface="Tahoma" pitchFamily="34" charset="0"/>
                <a:cs typeface="Tahoma" pitchFamily="34" charset="0"/>
              </a:rPr>
              <a:t>según los contenidos temáticos </a:t>
            </a:r>
            <a:r>
              <a:rPr lang="es-MX" sz="1500" b="1" dirty="0" smtClean="0">
                <a:solidFill>
                  <a:srgbClr val="FF0000"/>
                </a:solidFill>
                <a:ea typeface="Tahoma" pitchFamily="34" charset="0"/>
                <a:cs typeface="Tahoma" pitchFamily="34" charset="0"/>
              </a:rPr>
              <a:t>definidos en </a:t>
            </a:r>
            <a:r>
              <a:rPr lang="es-MX" sz="1500" b="1" dirty="0">
                <a:solidFill>
                  <a:srgbClr val="FF0000"/>
                </a:solidFill>
                <a:ea typeface="Tahoma" pitchFamily="34" charset="0"/>
                <a:cs typeface="Tahoma" pitchFamily="34" charset="0"/>
              </a:rPr>
              <a:t>la </a:t>
            </a:r>
            <a:r>
              <a:rPr lang="es-MX" sz="1500" b="1" dirty="0" smtClean="0">
                <a:solidFill>
                  <a:srgbClr val="FF0000"/>
                </a:solidFill>
                <a:ea typeface="Tahoma" pitchFamily="34" charset="0"/>
                <a:cs typeface="Tahoma" pitchFamily="34" charset="0"/>
              </a:rPr>
              <a:t>U de A</a:t>
            </a:r>
            <a:r>
              <a:rPr lang="es-MX" sz="1500" b="1" dirty="0">
                <a:solidFill>
                  <a:srgbClr val="FF0000"/>
                </a:solidFill>
                <a:ea typeface="Tahoma" pitchFamily="34" charset="0"/>
                <a:cs typeface="Tahoma" pitchFamily="34" charset="0"/>
              </a:rPr>
              <a:t>)</a:t>
            </a:r>
          </a:p>
          <a:p>
            <a:pPr marL="285750" indent="-285750" algn="just">
              <a:lnSpc>
                <a:spcPct val="140000"/>
              </a:lnSpc>
              <a:spcBef>
                <a:spcPts val="1000"/>
              </a:spcBef>
              <a:buClr>
                <a:schemeClr val="accent1"/>
              </a:buClr>
              <a:buSzPct val="85000"/>
              <a:buFont typeface="Arial" panose="020B0604020202020204" pitchFamily="34" charset="0"/>
              <a:buChar char="•"/>
            </a:pPr>
            <a:r>
              <a:rPr lang="es-MX" sz="1500" dirty="0" err="1" smtClean="0">
                <a:ea typeface="Tahoma" pitchFamily="34" charset="0"/>
                <a:cs typeface="Tahoma" pitchFamily="34" charset="0"/>
              </a:rPr>
              <a:t>Farahani</a:t>
            </a:r>
            <a:r>
              <a:rPr lang="es-MX" sz="1500" dirty="0">
                <a:ea typeface="Tahoma" pitchFamily="34" charset="0"/>
                <a:cs typeface="Tahoma" pitchFamily="34" charset="0"/>
              </a:rPr>
              <a:t>, R.; Rezapour, S.; Kardar, L. (2011). </a:t>
            </a:r>
            <a:r>
              <a:rPr lang="es-MX" sz="1500" b="1" dirty="0">
                <a:ea typeface="Tahoma" pitchFamily="34" charset="0"/>
                <a:cs typeface="Tahoma" pitchFamily="34" charset="0"/>
              </a:rPr>
              <a:t>Logistics Operations and Management: Concepts and Models</a:t>
            </a:r>
            <a:r>
              <a:rPr lang="es-MX" sz="1500" dirty="0">
                <a:ea typeface="Tahoma" pitchFamily="34" charset="0"/>
                <a:cs typeface="Tahoma" pitchFamily="34" charset="0"/>
              </a:rPr>
              <a:t> (Elsevier Insights), Elsevier.</a:t>
            </a:r>
          </a:p>
          <a:p>
            <a:pPr marL="285750" indent="-285750" algn="just">
              <a:lnSpc>
                <a:spcPct val="140000"/>
              </a:lnSpc>
              <a:spcBef>
                <a:spcPts val="1000"/>
              </a:spcBef>
              <a:buClr>
                <a:schemeClr val="accent1"/>
              </a:buClr>
              <a:buSzPct val="85000"/>
              <a:buFont typeface="Arial" panose="020B0604020202020204" pitchFamily="34" charset="0"/>
              <a:buChar char="•"/>
            </a:pPr>
            <a:r>
              <a:rPr lang="es-MX" sz="1500" dirty="0">
                <a:ea typeface="Tahoma" pitchFamily="34" charset="0"/>
                <a:cs typeface="Tahoma" pitchFamily="34" charset="0"/>
              </a:rPr>
              <a:t>Jacobs, F.R.; Berry, W.; Whybark, D.C.; Vollmann, T. (2011). </a:t>
            </a:r>
            <a:r>
              <a:rPr lang="es-MX" sz="1500" b="1" dirty="0">
                <a:ea typeface="Tahoma" pitchFamily="34" charset="0"/>
                <a:cs typeface="Tahoma" pitchFamily="34" charset="0"/>
              </a:rPr>
              <a:t>Manufacturing Planning and Control for Supply Chain Management</a:t>
            </a:r>
            <a:r>
              <a:rPr lang="es-MX" sz="1500" dirty="0">
                <a:ea typeface="Tahoma" pitchFamily="34" charset="0"/>
                <a:cs typeface="Tahoma" pitchFamily="34" charset="0"/>
              </a:rPr>
              <a:t>, McGraw-Hill Professional</a:t>
            </a:r>
            <a:r>
              <a:rPr lang="es-MX" sz="1500" dirty="0" smtClean="0">
                <a:ea typeface="Tahoma" pitchFamily="34" charset="0"/>
                <a:cs typeface="Tahoma" pitchFamily="34" charset="0"/>
              </a:rPr>
              <a:t>. </a:t>
            </a:r>
          </a:p>
          <a:p>
            <a:pPr marL="285750" indent="-285750" algn="just">
              <a:lnSpc>
                <a:spcPct val="140000"/>
              </a:lnSpc>
              <a:spcBef>
                <a:spcPts val="1000"/>
              </a:spcBef>
              <a:buClr>
                <a:schemeClr val="accent1"/>
              </a:buClr>
              <a:buSzPct val="85000"/>
              <a:buFont typeface="Arial" panose="020B0604020202020204" pitchFamily="34" charset="0"/>
              <a:buChar char="•"/>
            </a:pPr>
            <a:r>
              <a:rPr lang="en-US" sz="1500" dirty="0" smtClean="0">
                <a:ea typeface="Tahoma" pitchFamily="34" charset="0"/>
                <a:cs typeface="Tahoma" pitchFamily="34" charset="0"/>
              </a:rPr>
              <a:t>Mauergauz, Y. (2016). </a:t>
            </a:r>
            <a:r>
              <a:rPr lang="en-US" sz="1500" b="1" dirty="0" smtClean="0">
                <a:ea typeface="Tahoma" pitchFamily="34" charset="0"/>
                <a:cs typeface="Tahoma" pitchFamily="34" charset="0"/>
              </a:rPr>
              <a:t>Advanced </a:t>
            </a:r>
            <a:r>
              <a:rPr lang="en-US" sz="1500" b="1" dirty="0">
                <a:ea typeface="Tahoma" pitchFamily="34" charset="0"/>
                <a:cs typeface="Tahoma" pitchFamily="34" charset="0"/>
              </a:rPr>
              <a:t>Planning and Scheduling in Manufacturing and Supply </a:t>
            </a:r>
            <a:r>
              <a:rPr lang="en-US" sz="1500" b="1" dirty="0" smtClean="0">
                <a:ea typeface="Tahoma" pitchFamily="34" charset="0"/>
                <a:cs typeface="Tahoma" pitchFamily="34" charset="0"/>
              </a:rPr>
              <a:t>Chains</a:t>
            </a:r>
            <a:r>
              <a:rPr lang="en-US" sz="1500" dirty="0" smtClean="0">
                <a:ea typeface="Tahoma" pitchFamily="34" charset="0"/>
                <a:cs typeface="Tahoma" pitchFamily="34" charset="0"/>
              </a:rPr>
              <a:t>. Springer.  </a:t>
            </a:r>
            <a:endParaRPr lang="es-MX" sz="1500" dirty="0">
              <a:ea typeface="Tahoma" pitchFamily="34" charset="0"/>
              <a:cs typeface="Tahoma" pitchFamily="34" charset="0"/>
            </a:endParaRPr>
          </a:p>
          <a:p>
            <a:pPr marL="285750" indent="-285750" algn="just">
              <a:lnSpc>
                <a:spcPct val="140000"/>
              </a:lnSpc>
              <a:spcBef>
                <a:spcPts val="1000"/>
              </a:spcBef>
              <a:buClr>
                <a:schemeClr val="accent1"/>
              </a:buClr>
              <a:buSzPct val="85000"/>
              <a:buFont typeface="Arial" panose="020B0604020202020204" pitchFamily="34" charset="0"/>
              <a:buChar char="•"/>
            </a:pPr>
            <a:r>
              <a:rPr lang="es-ES" sz="1500" dirty="0"/>
              <a:t>Pochet, </a:t>
            </a:r>
            <a:r>
              <a:rPr lang="es-ES" sz="1500" dirty="0" smtClean="0"/>
              <a:t>Y.; </a:t>
            </a:r>
            <a:r>
              <a:rPr lang="es-ES" sz="1500" dirty="0"/>
              <a:t>Wolsey, </a:t>
            </a:r>
            <a:r>
              <a:rPr lang="es-ES" sz="1500" dirty="0" smtClean="0"/>
              <a:t>L.A</a:t>
            </a:r>
            <a:r>
              <a:rPr lang="es-ES" sz="1500" dirty="0"/>
              <a:t>. (2006). </a:t>
            </a:r>
            <a:r>
              <a:rPr lang="en-US" sz="1500" b="1" dirty="0"/>
              <a:t>Production Planning by Mixed Integer Programming</a:t>
            </a:r>
            <a:r>
              <a:rPr lang="en-US" sz="1500" dirty="0"/>
              <a:t>, Springer. </a:t>
            </a:r>
            <a:endParaRPr lang="es-ES" sz="1500" dirty="0"/>
          </a:p>
          <a:p>
            <a:pPr marL="285750" indent="-285750" algn="just">
              <a:lnSpc>
                <a:spcPct val="140000"/>
              </a:lnSpc>
              <a:spcBef>
                <a:spcPts val="1000"/>
              </a:spcBef>
              <a:buClr>
                <a:schemeClr val="accent1"/>
              </a:buClr>
              <a:buSzPct val="85000"/>
              <a:buFont typeface="Arial" panose="020B0604020202020204" pitchFamily="34" charset="0"/>
              <a:buChar char="•"/>
            </a:pPr>
            <a:r>
              <a:rPr lang="es-MX" sz="1500" dirty="0" smtClean="0">
                <a:ea typeface="Tahoma" pitchFamily="34" charset="0"/>
                <a:cs typeface="Tahoma" pitchFamily="34" charset="0"/>
              </a:rPr>
              <a:t>Stevenson</a:t>
            </a:r>
            <a:r>
              <a:rPr lang="es-MX" sz="1500" dirty="0">
                <a:ea typeface="Tahoma" pitchFamily="34" charset="0"/>
                <a:cs typeface="Tahoma" pitchFamily="34" charset="0"/>
              </a:rPr>
              <a:t>, W. (2011). </a:t>
            </a:r>
            <a:r>
              <a:rPr lang="es-MX" sz="1500" b="1" dirty="0">
                <a:ea typeface="Tahoma" pitchFamily="34" charset="0"/>
                <a:cs typeface="Tahoma" pitchFamily="34" charset="0"/>
              </a:rPr>
              <a:t>Operations Management </a:t>
            </a:r>
            <a:r>
              <a:rPr lang="es-MX" sz="1500" dirty="0">
                <a:ea typeface="Tahoma" pitchFamily="34" charset="0"/>
                <a:cs typeface="Tahoma" pitchFamily="34" charset="0"/>
              </a:rPr>
              <a:t>(Operations and Decision Sciences), 11a Ed., McGraw-Hill/Irwin</a:t>
            </a:r>
            <a:r>
              <a:rPr lang="es-MX" sz="1500" dirty="0" smtClean="0">
                <a:ea typeface="Tahoma" pitchFamily="34" charset="0"/>
                <a:cs typeface="Tahoma" pitchFamily="34" charset="0"/>
              </a:rPr>
              <a:t>.</a:t>
            </a:r>
          </a:p>
          <a:p>
            <a:pPr marL="285750" indent="-285750" algn="just">
              <a:lnSpc>
                <a:spcPct val="140000"/>
              </a:lnSpc>
              <a:spcBef>
                <a:spcPts val="1000"/>
              </a:spcBef>
              <a:buClr>
                <a:schemeClr val="accent1"/>
              </a:buClr>
              <a:buSzPct val="85000"/>
              <a:buFont typeface="Arial" panose="020B0604020202020204" pitchFamily="34" charset="0"/>
              <a:buChar char="•"/>
            </a:pPr>
            <a:r>
              <a:rPr lang="en-US" sz="1500" dirty="0" smtClean="0">
                <a:ea typeface="Tahoma" pitchFamily="34" charset="0"/>
                <a:cs typeface="Tahoma" pitchFamily="34" charset="0"/>
              </a:rPr>
              <a:t>Voß, S.; Woodruff, D.L. (2006). </a:t>
            </a:r>
            <a:r>
              <a:rPr lang="en-US" sz="1500" b="1" dirty="0">
                <a:ea typeface="Tahoma" pitchFamily="34" charset="0"/>
                <a:cs typeface="Tahoma" pitchFamily="34" charset="0"/>
              </a:rPr>
              <a:t>Introduction to Computational Optimization Models for Production Planning in a Supply </a:t>
            </a:r>
            <a:r>
              <a:rPr lang="en-US" sz="1500" b="1" dirty="0" smtClean="0">
                <a:ea typeface="Tahoma" pitchFamily="34" charset="0"/>
                <a:cs typeface="Tahoma" pitchFamily="34" charset="0"/>
              </a:rPr>
              <a:t>Chain</a:t>
            </a:r>
            <a:r>
              <a:rPr lang="en-US" sz="1500" dirty="0" smtClean="0">
                <a:ea typeface="Tahoma" pitchFamily="34" charset="0"/>
                <a:cs typeface="Tahoma" pitchFamily="34" charset="0"/>
              </a:rPr>
              <a:t>. 2nd Ed. Springer. </a:t>
            </a:r>
            <a:endParaRPr lang="es-MX" sz="1500" dirty="0" smtClean="0">
              <a:ea typeface="Tahoma" pitchFamily="34" charset="0"/>
              <a:cs typeface="Tahoma" pitchFamily="34" charset="0"/>
            </a:endParaRPr>
          </a:p>
        </p:txBody>
      </p:sp>
    </p:spTree>
    <p:extLst>
      <p:ext uri="{BB962C8B-B14F-4D97-AF65-F5344CB8AC3E}">
        <p14:creationId xmlns:p14="http://schemas.microsoft.com/office/powerpoint/2010/main" val="9948697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34C8C548-DF55-4553-9C84-0A1D2B0AE488}"/>
              </a:ext>
            </a:extLst>
          </p:cNvPr>
          <p:cNvGrpSpPr/>
          <p:nvPr/>
        </p:nvGrpSpPr>
        <p:grpSpPr>
          <a:xfrm>
            <a:off x="1547664" y="1556792"/>
            <a:ext cx="6336704" cy="3744416"/>
            <a:chOff x="3848100" y="2492896"/>
            <a:chExt cx="2867000" cy="2010842"/>
          </a:xfrm>
        </p:grpSpPr>
        <p:graphicFrame>
          <p:nvGraphicFramePr>
            <p:cNvPr id="2" name="Objeto 1">
              <a:extLst>
                <a:ext uri="{FF2B5EF4-FFF2-40B4-BE49-F238E27FC236}">
                  <a16:creationId xmlns:a16="http://schemas.microsoft.com/office/drawing/2014/main" id="{187DCE23-6223-4F1A-A4C8-4CF4681D86C7}"/>
                </a:ext>
              </a:extLst>
            </p:cNvPr>
            <p:cNvGraphicFramePr>
              <a:graphicFrameLocks noChangeAspect="1"/>
            </p:cNvGraphicFramePr>
            <p:nvPr>
              <p:extLst>
                <p:ext uri="{D42A27DB-BD31-4B8C-83A1-F6EECF244321}">
                  <p14:modId xmlns:p14="http://schemas.microsoft.com/office/powerpoint/2010/main" val="1626152068"/>
                </p:ext>
              </p:extLst>
            </p:nvPr>
          </p:nvGraphicFramePr>
          <p:xfrm>
            <a:off x="4283968" y="2492896"/>
            <a:ext cx="1790700" cy="342900"/>
          </p:xfrm>
          <a:graphic>
            <a:graphicData uri="http://schemas.openxmlformats.org/presentationml/2006/ole">
              <mc:AlternateContent xmlns:mc="http://schemas.openxmlformats.org/markup-compatibility/2006">
                <mc:Choice xmlns:v="urn:schemas-microsoft-com:vml" Requires="v">
                  <p:oleObj spid="_x0000_s3106" name="Equation" r:id="rId3" imgW="1790640" imgH="342720" progId="Equation.DSMT4">
                    <p:embed/>
                  </p:oleObj>
                </mc:Choice>
                <mc:Fallback>
                  <p:oleObj name="Equation" r:id="rId3" imgW="1790640" imgH="342720" progId="Equation.DSMT4">
                    <p:embed/>
                    <p:pic>
                      <p:nvPicPr>
                        <p:cNvPr id="0" name=""/>
                        <p:cNvPicPr/>
                        <p:nvPr/>
                      </p:nvPicPr>
                      <p:blipFill>
                        <a:blip r:embed="rId4"/>
                        <a:stretch>
                          <a:fillRect/>
                        </a:stretch>
                      </p:blipFill>
                      <p:spPr>
                        <a:xfrm>
                          <a:off x="4283968" y="2492896"/>
                          <a:ext cx="1790700" cy="342900"/>
                        </a:xfrm>
                        <a:prstGeom prst="rect">
                          <a:avLst/>
                        </a:prstGeom>
                      </p:spPr>
                    </p:pic>
                  </p:oleObj>
                </mc:Fallback>
              </mc:AlternateContent>
            </a:graphicData>
          </a:graphic>
        </p:graphicFrame>
        <p:graphicFrame>
          <p:nvGraphicFramePr>
            <p:cNvPr id="3" name="Objeto 2">
              <a:extLst>
                <a:ext uri="{FF2B5EF4-FFF2-40B4-BE49-F238E27FC236}">
                  <a16:creationId xmlns:a16="http://schemas.microsoft.com/office/drawing/2014/main" id="{D6535953-19B1-4088-9125-1750E2BB8559}"/>
                </a:ext>
              </a:extLst>
            </p:cNvPr>
            <p:cNvGraphicFramePr>
              <a:graphicFrameLocks noChangeAspect="1"/>
            </p:cNvGraphicFramePr>
            <p:nvPr>
              <p:extLst>
                <p:ext uri="{D42A27DB-BD31-4B8C-83A1-F6EECF244321}">
                  <p14:modId xmlns:p14="http://schemas.microsoft.com/office/powerpoint/2010/main" val="3697326461"/>
                </p:ext>
              </p:extLst>
            </p:nvPr>
          </p:nvGraphicFramePr>
          <p:xfrm>
            <a:off x="3848100" y="2928938"/>
            <a:ext cx="2006600" cy="1574800"/>
          </p:xfrm>
          <a:graphic>
            <a:graphicData uri="http://schemas.openxmlformats.org/presentationml/2006/ole">
              <mc:AlternateContent xmlns:mc="http://schemas.openxmlformats.org/markup-compatibility/2006">
                <mc:Choice xmlns:v="urn:schemas-microsoft-com:vml" Requires="v">
                  <p:oleObj spid="_x0000_s3107" name="Equation" r:id="rId5" imgW="2006280" imgH="1574640" progId="Equation.DSMT4">
                    <p:embed/>
                  </p:oleObj>
                </mc:Choice>
                <mc:Fallback>
                  <p:oleObj name="Equation" r:id="rId5" imgW="2006280" imgH="1574640" progId="Equation.DSMT4">
                    <p:embed/>
                    <p:pic>
                      <p:nvPicPr>
                        <p:cNvPr id="0" name=""/>
                        <p:cNvPicPr/>
                        <p:nvPr/>
                      </p:nvPicPr>
                      <p:blipFill>
                        <a:blip r:embed="rId6"/>
                        <a:stretch>
                          <a:fillRect/>
                        </a:stretch>
                      </p:blipFill>
                      <p:spPr>
                        <a:xfrm>
                          <a:off x="3848100" y="2928938"/>
                          <a:ext cx="2006600" cy="1574800"/>
                        </a:xfrm>
                        <a:prstGeom prst="rect">
                          <a:avLst/>
                        </a:prstGeom>
                      </p:spPr>
                    </p:pic>
                  </p:oleObj>
                </mc:Fallback>
              </mc:AlternateContent>
            </a:graphicData>
          </a:graphic>
        </p:graphicFrame>
        <p:graphicFrame>
          <p:nvGraphicFramePr>
            <p:cNvPr id="4" name="Objeto 3">
              <a:extLst>
                <a:ext uri="{FF2B5EF4-FFF2-40B4-BE49-F238E27FC236}">
                  <a16:creationId xmlns:a16="http://schemas.microsoft.com/office/drawing/2014/main" id="{7F0E2304-925A-45DE-A82E-8DD13547A3CA}"/>
                </a:ext>
              </a:extLst>
            </p:cNvPr>
            <p:cNvGraphicFramePr>
              <a:graphicFrameLocks noChangeAspect="1"/>
            </p:cNvGraphicFramePr>
            <p:nvPr>
              <p:extLst>
                <p:ext uri="{D42A27DB-BD31-4B8C-83A1-F6EECF244321}">
                  <p14:modId xmlns:p14="http://schemas.microsoft.com/office/powerpoint/2010/main" val="2779872663"/>
                </p:ext>
              </p:extLst>
            </p:nvPr>
          </p:nvGraphicFramePr>
          <p:xfrm>
            <a:off x="6372200" y="3271838"/>
            <a:ext cx="342900" cy="889000"/>
          </p:xfrm>
          <a:graphic>
            <a:graphicData uri="http://schemas.openxmlformats.org/presentationml/2006/ole">
              <mc:AlternateContent xmlns:mc="http://schemas.openxmlformats.org/markup-compatibility/2006">
                <mc:Choice xmlns:v="urn:schemas-microsoft-com:vml" Requires="v">
                  <p:oleObj spid="_x0000_s3108" name="Equation" r:id="rId7" imgW="342720" imgH="888840" progId="Equation.DSMT4">
                    <p:embed/>
                  </p:oleObj>
                </mc:Choice>
                <mc:Fallback>
                  <p:oleObj name="Equation" r:id="rId7" imgW="342720" imgH="888840" progId="Equation.DSMT4">
                    <p:embed/>
                    <p:pic>
                      <p:nvPicPr>
                        <p:cNvPr id="0" name=""/>
                        <p:cNvPicPr/>
                        <p:nvPr/>
                      </p:nvPicPr>
                      <p:blipFill>
                        <a:blip r:embed="rId8"/>
                        <a:stretch>
                          <a:fillRect/>
                        </a:stretch>
                      </p:blipFill>
                      <p:spPr>
                        <a:xfrm>
                          <a:off x="6372200" y="3271838"/>
                          <a:ext cx="342900" cy="889000"/>
                        </a:xfrm>
                        <a:prstGeom prst="rect">
                          <a:avLst/>
                        </a:prstGeom>
                      </p:spPr>
                    </p:pic>
                  </p:oleObj>
                </mc:Fallback>
              </mc:AlternateContent>
            </a:graphicData>
          </a:graphic>
        </p:graphicFrame>
      </p:grpSp>
      <p:sp>
        <p:nvSpPr>
          <p:cNvPr id="6" name="CuadroTexto 5"/>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13494306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8377FB2-6FF6-4415-8CB0-AA84DF914A29}"/>
              </a:ext>
            </a:extLst>
          </p:cNvPr>
          <p:cNvSpPr/>
          <p:nvPr/>
        </p:nvSpPr>
        <p:spPr>
          <a:xfrm>
            <a:off x="611560" y="1412776"/>
            <a:ext cx="7920880" cy="1515415"/>
          </a:xfrm>
          <a:prstGeom prst="rect">
            <a:avLst/>
          </a:prstGeom>
        </p:spPr>
        <p:txBody>
          <a:bodyPr wrap="square">
            <a:spAutoFit/>
          </a:bodyPr>
          <a:lstStyle/>
          <a:p>
            <a:pPr algn="just">
              <a:lnSpc>
                <a:spcPct val="140000"/>
              </a:lnSpc>
              <a:spcAft>
                <a:spcPts val="1000"/>
              </a:spcAft>
            </a:pPr>
            <a:r>
              <a:rPr lang="es-ES" sz="1700" dirty="0">
                <a:ea typeface="Calibri" panose="020F0502020204030204" pitchFamily="34" charset="0"/>
                <a:cs typeface="Times New Roman" panose="02020603050405020304" pitchFamily="18" charset="0"/>
              </a:rPr>
              <a:t>Para cada elemento </a:t>
            </a:r>
            <a:r>
              <a:rPr lang="es-ES" sz="1700" i="1" dirty="0">
                <a:ea typeface="Calibri" panose="020F0502020204030204" pitchFamily="34" charset="0"/>
                <a:cs typeface="Times New Roman" panose="02020603050405020304" pitchFamily="18" charset="0"/>
              </a:rPr>
              <a:t>i</a:t>
            </a:r>
            <a:r>
              <a:rPr lang="es-ES" sz="1700" dirty="0">
                <a:ea typeface="Calibri" panose="020F0502020204030204" pitchFamily="34" charset="0"/>
                <a:cs typeface="Times New Roman" panose="02020603050405020304" pitchFamily="18" charset="0"/>
              </a:rPr>
              <a:t>, </a:t>
            </a:r>
            <a:r>
              <a:rPr lang="es-ES" sz="1700" i="1" dirty="0">
                <a:ea typeface="Calibri" panose="020F0502020204030204" pitchFamily="34" charset="0"/>
                <a:cs typeface="Times New Roman" panose="02020603050405020304" pitchFamily="18" charset="0"/>
              </a:rPr>
              <a:t>γ</a:t>
            </a:r>
            <a:r>
              <a:rPr lang="es-ES" sz="1700" i="1" baseline="-25000" dirty="0">
                <a:ea typeface="Calibri" panose="020F0502020204030204" pitchFamily="34" charset="0"/>
                <a:cs typeface="Times New Roman" panose="02020603050405020304" pitchFamily="18" charset="0"/>
              </a:rPr>
              <a:t>i</a:t>
            </a:r>
            <a:r>
              <a:rPr lang="es-ES" sz="1700" dirty="0">
                <a:ea typeface="Calibri" panose="020F0502020204030204" pitchFamily="34" charset="0"/>
                <a:cs typeface="Times New Roman" panose="02020603050405020304" pitchFamily="18" charset="0"/>
              </a:rPr>
              <a:t> representa el tiempo para producir o entregar cualquier lote de </a:t>
            </a:r>
            <a:r>
              <a:rPr lang="es-ES" sz="1700" i="1" dirty="0">
                <a:ea typeface="Calibri" panose="020F0502020204030204" pitchFamily="34" charset="0"/>
                <a:cs typeface="Times New Roman" panose="02020603050405020304" pitchFamily="18" charset="0"/>
              </a:rPr>
              <a:t>i</a:t>
            </a:r>
            <a:r>
              <a:rPr lang="es-ES" sz="1700" dirty="0">
                <a:ea typeface="Calibri" panose="020F0502020204030204" pitchFamily="34" charset="0"/>
                <a:cs typeface="Times New Roman" panose="02020603050405020304" pitchFamily="18" charset="0"/>
              </a:rPr>
              <a:t>. Más precisamente, </a:t>
            </a:r>
            <a:r>
              <a:rPr lang="es-ES" sz="1700" i="1" dirty="0">
                <a:ea typeface="Calibri" panose="020F0502020204030204" pitchFamily="34" charset="0"/>
                <a:cs typeface="Times New Roman" panose="02020603050405020304" pitchFamily="18" charset="0"/>
              </a:rPr>
              <a:t>x</a:t>
            </a:r>
            <a:r>
              <a:rPr lang="es-ES" sz="1700" i="1" baseline="-25000" dirty="0">
                <a:ea typeface="Calibri" panose="020F0502020204030204" pitchFamily="34" charset="0"/>
                <a:cs typeface="Times New Roman" panose="02020603050405020304" pitchFamily="18" charset="0"/>
              </a:rPr>
              <a:t>it</a:t>
            </a:r>
            <a:r>
              <a:rPr lang="es-ES" sz="1700" dirty="0">
                <a:ea typeface="Calibri" panose="020F0502020204030204" pitchFamily="34" charset="0"/>
                <a:cs typeface="Times New Roman" panose="02020603050405020304" pitchFamily="18" charset="0"/>
              </a:rPr>
              <a:t> representa el tamaño de una orden de producción o compra del artículo que se hizo en el período </a:t>
            </a:r>
            <a:r>
              <a:rPr lang="es-ES" sz="1700" i="1" dirty="0">
                <a:ea typeface="Calibri" panose="020F0502020204030204" pitchFamily="34" charset="0"/>
                <a:cs typeface="Times New Roman" panose="02020603050405020304" pitchFamily="18" charset="0"/>
              </a:rPr>
              <a:t>t </a:t>
            </a:r>
            <a:r>
              <a:rPr lang="es-ES" sz="1700" dirty="0">
                <a:ea typeface="Calibri" panose="020F0502020204030204" pitchFamily="34" charset="0"/>
                <a:cs typeface="Times New Roman" panose="02020603050405020304" pitchFamily="18" charset="0"/>
              </a:rPr>
              <a:t>y se entregó en el período </a:t>
            </a:r>
            <a:r>
              <a:rPr lang="es-ES" sz="1700" i="1" dirty="0">
                <a:ea typeface="Calibri" panose="020F0502020204030204" pitchFamily="34" charset="0"/>
                <a:cs typeface="Times New Roman" panose="02020603050405020304" pitchFamily="18" charset="0"/>
              </a:rPr>
              <a:t>t + γ</a:t>
            </a:r>
            <a:r>
              <a:rPr lang="es-ES" sz="1700" i="1" baseline="-25000" dirty="0">
                <a:ea typeface="Calibri" panose="020F0502020204030204" pitchFamily="34" charset="0"/>
                <a:cs typeface="Times New Roman" panose="02020603050405020304" pitchFamily="18" charset="0"/>
              </a:rPr>
              <a:t>i</a:t>
            </a:r>
            <a:r>
              <a:rPr lang="es-ES" sz="1700" dirty="0" smtClean="0">
                <a:ea typeface="Calibri" panose="020F0502020204030204" pitchFamily="34" charset="0"/>
                <a:cs typeface="Times New Roman" panose="02020603050405020304" pitchFamily="18" charset="0"/>
              </a:rPr>
              <a:t>.</a:t>
            </a:r>
            <a:endParaRPr lang="es-ES" sz="1700" dirty="0">
              <a:ea typeface="Calibri" panose="020F0502020204030204" pitchFamily="34" charset="0"/>
              <a:cs typeface="Times New Roman" panose="02020603050405020304" pitchFamily="18" charset="0"/>
            </a:endParaRPr>
          </a:p>
        </p:txBody>
      </p:sp>
      <p:sp>
        <p:nvSpPr>
          <p:cNvPr id="4" name="CuadroTexto 3"/>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3149152"/>
            <a:ext cx="2932673" cy="3007282"/>
          </a:xfrm>
          <a:prstGeom prst="rect">
            <a:avLst/>
          </a:prstGeom>
        </p:spPr>
      </p:pic>
      <p:sp>
        <p:nvSpPr>
          <p:cNvPr id="5" name="Rectángulo 4">
            <a:extLst>
              <a:ext uri="{FF2B5EF4-FFF2-40B4-BE49-F238E27FC236}">
                <a16:creationId xmlns:a16="http://schemas.microsoft.com/office/drawing/2014/main" id="{08377FB2-6FF6-4415-8CB0-AA84DF914A29}"/>
              </a:ext>
            </a:extLst>
          </p:cNvPr>
          <p:cNvSpPr/>
          <p:nvPr/>
        </p:nvSpPr>
        <p:spPr>
          <a:xfrm>
            <a:off x="611560" y="3149152"/>
            <a:ext cx="4176464" cy="3022366"/>
          </a:xfrm>
          <a:prstGeom prst="rect">
            <a:avLst/>
          </a:prstGeom>
        </p:spPr>
        <p:txBody>
          <a:bodyPr wrap="square">
            <a:spAutoFit/>
          </a:bodyPr>
          <a:lstStyle/>
          <a:p>
            <a:pPr algn="just">
              <a:lnSpc>
                <a:spcPct val="140000"/>
              </a:lnSpc>
              <a:spcAft>
                <a:spcPts val="1000"/>
              </a:spcAft>
            </a:pPr>
            <a:r>
              <a:rPr lang="es-ES" sz="1700" dirty="0" smtClean="0">
                <a:ea typeface="Calibri" panose="020F0502020204030204" pitchFamily="34" charset="0"/>
                <a:cs typeface="Times New Roman" panose="02020603050405020304" pitchFamily="18" charset="0"/>
              </a:rPr>
              <a:t>La diferencia </a:t>
            </a:r>
            <a:r>
              <a:rPr lang="es-ES" sz="1700" dirty="0">
                <a:ea typeface="Calibri" panose="020F0502020204030204" pitchFamily="34" charset="0"/>
                <a:cs typeface="Times New Roman" panose="02020603050405020304" pitchFamily="18" charset="0"/>
              </a:rPr>
              <a:t>entre el modelo MPS y el MRP se encuentra en las restricciones de satisfacción de la demanda que mantienen el flujo de producto de manera que se satisfaga la demanda independiente y la demanda dependiente de productos debido a la producción de sucesores directos.</a:t>
            </a:r>
          </a:p>
        </p:txBody>
      </p:sp>
    </p:spTree>
    <p:extLst>
      <p:ext uri="{BB962C8B-B14F-4D97-AF65-F5344CB8AC3E}">
        <p14:creationId xmlns:p14="http://schemas.microsoft.com/office/powerpoint/2010/main" val="38761590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A61819F8-AF2F-4B70-91AF-7D3DC84D5654}"/>
              </a:ext>
            </a:extLst>
          </p:cNvPr>
          <p:cNvGrpSpPr/>
          <p:nvPr/>
        </p:nvGrpSpPr>
        <p:grpSpPr>
          <a:xfrm>
            <a:off x="1331640" y="1340768"/>
            <a:ext cx="6120680" cy="646331"/>
            <a:chOff x="1259632" y="764704"/>
            <a:chExt cx="6120680" cy="646331"/>
          </a:xfrm>
        </p:grpSpPr>
        <p:sp>
          <p:nvSpPr>
            <p:cNvPr id="3" name="CuadroTexto 2">
              <a:extLst>
                <a:ext uri="{FF2B5EF4-FFF2-40B4-BE49-F238E27FC236}">
                  <a16:creationId xmlns:a16="http://schemas.microsoft.com/office/drawing/2014/main" id="{638362E9-989E-4AB5-A1CD-0D0AEDD4BB8A}"/>
                </a:ext>
              </a:extLst>
            </p:cNvPr>
            <p:cNvSpPr txBox="1"/>
            <p:nvPr/>
          </p:nvSpPr>
          <p:spPr>
            <a:xfrm>
              <a:off x="1259632" y="764704"/>
              <a:ext cx="1944216" cy="646331"/>
            </a:xfrm>
            <a:prstGeom prst="rect">
              <a:avLst/>
            </a:prstGeom>
            <a:noFill/>
            <a:ln>
              <a:solidFill>
                <a:schemeClr val="tx1"/>
              </a:solidFill>
            </a:ln>
          </p:spPr>
          <p:txBody>
            <a:bodyPr wrap="square" rtlCol="0">
              <a:spAutoFit/>
            </a:bodyPr>
            <a:lstStyle/>
            <a:p>
              <a:pPr algn="ctr"/>
              <a:r>
                <a:rPr lang="es-ES" dirty="0"/>
                <a:t>Adquisiciones</a:t>
              </a:r>
            </a:p>
            <a:p>
              <a:pPr algn="ctr"/>
              <a:endParaRPr lang="es-ES" dirty="0"/>
            </a:p>
          </p:txBody>
        </p:sp>
        <p:sp>
          <p:nvSpPr>
            <p:cNvPr id="4" name="CuadroTexto 3">
              <a:extLst>
                <a:ext uri="{FF2B5EF4-FFF2-40B4-BE49-F238E27FC236}">
                  <a16:creationId xmlns:a16="http://schemas.microsoft.com/office/drawing/2014/main" id="{3B8D777B-F634-4680-8D19-510D6DA410F1}"/>
                </a:ext>
              </a:extLst>
            </p:cNvPr>
            <p:cNvSpPr txBox="1"/>
            <p:nvPr/>
          </p:nvSpPr>
          <p:spPr>
            <a:xfrm>
              <a:off x="3203848" y="764704"/>
              <a:ext cx="2088232" cy="646331"/>
            </a:xfrm>
            <a:prstGeom prst="rect">
              <a:avLst/>
            </a:prstGeom>
            <a:noFill/>
            <a:ln>
              <a:solidFill>
                <a:schemeClr val="tx1"/>
              </a:solidFill>
            </a:ln>
          </p:spPr>
          <p:txBody>
            <a:bodyPr wrap="square" rtlCol="0">
              <a:spAutoFit/>
            </a:bodyPr>
            <a:lstStyle/>
            <a:p>
              <a:pPr algn="ctr"/>
              <a:r>
                <a:rPr lang="es-ES" dirty="0"/>
                <a:t>Producción </a:t>
              </a:r>
            </a:p>
            <a:p>
              <a:pPr algn="ctr"/>
              <a:r>
                <a:rPr lang="es-ES" dirty="0"/>
                <a:t>Semi-terminada</a:t>
              </a:r>
            </a:p>
          </p:txBody>
        </p:sp>
        <p:sp>
          <p:nvSpPr>
            <p:cNvPr id="5" name="CuadroTexto 4">
              <a:extLst>
                <a:ext uri="{FF2B5EF4-FFF2-40B4-BE49-F238E27FC236}">
                  <a16:creationId xmlns:a16="http://schemas.microsoft.com/office/drawing/2014/main" id="{C4ACE6EB-5B1D-4166-A2A2-FEC762D3D691}"/>
                </a:ext>
              </a:extLst>
            </p:cNvPr>
            <p:cNvSpPr txBox="1"/>
            <p:nvPr/>
          </p:nvSpPr>
          <p:spPr>
            <a:xfrm>
              <a:off x="5292080" y="764704"/>
              <a:ext cx="2088232" cy="646331"/>
            </a:xfrm>
            <a:prstGeom prst="rect">
              <a:avLst/>
            </a:prstGeom>
            <a:noFill/>
            <a:ln>
              <a:solidFill>
                <a:schemeClr val="tx1"/>
              </a:solidFill>
            </a:ln>
          </p:spPr>
          <p:txBody>
            <a:bodyPr wrap="square" rtlCol="0">
              <a:spAutoFit/>
            </a:bodyPr>
            <a:lstStyle/>
            <a:p>
              <a:pPr algn="ctr"/>
              <a:r>
                <a:rPr lang="es-ES" dirty="0"/>
                <a:t>Ensamble final</a:t>
              </a:r>
            </a:p>
            <a:p>
              <a:pPr algn="ctr"/>
              <a:endParaRPr lang="es-ES" dirty="0"/>
            </a:p>
          </p:txBody>
        </p:sp>
      </p:grpSp>
      <p:sp>
        <p:nvSpPr>
          <p:cNvPr id="7" name="CuadroTexto 6">
            <a:extLst>
              <a:ext uri="{FF2B5EF4-FFF2-40B4-BE49-F238E27FC236}">
                <a16:creationId xmlns:a16="http://schemas.microsoft.com/office/drawing/2014/main" id="{F51B7479-E8AC-4FCE-9EB9-2F8FDE8CCF8C}"/>
              </a:ext>
            </a:extLst>
          </p:cNvPr>
          <p:cNvSpPr txBox="1"/>
          <p:nvPr/>
        </p:nvSpPr>
        <p:spPr>
          <a:xfrm>
            <a:off x="2771800" y="548680"/>
            <a:ext cx="1008112" cy="738664"/>
          </a:xfrm>
          <a:prstGeom prst="rect">
            <a:avLst/>
          </a:prstGeom>
          <a:noFill/>
        </p:spPr>
        <p:txBody>
          <a:bodyPr wrap="square" rtlCol="0">
            <a:spAutoFit/>
          </a:bodyPr>
          <a:lstStyle/>
          <a:p>
            <a:pPr algn="ctr"/>
            <a:r>
              <a:rPr lang="es-ES" sz="1400" dirty="0"/>
              <a:t>Materia prima disponible</a:t>
            </a:r>
          </a:p>
        </p:txBody>
      </p:sp>
      <p:sp>
        <p:nvSpPr>
          <p:cNvPr id="8" name="CuadroTexto 7">
            <a:extLst>
              <a:ext uri="{FF2B5EF4-FFF2-40B4-BE49-F238E27FC236}">
                <a16:creationId xmlns:a16="http://schemas.microsoft.com/office/drawing/2014/main" id="{662EB55D-FFAC-4DA9-8270-A99DA09FAEF4}"/>
              </a:ext>
            </a:extLst>
          </p:cNvPr>
          <p:cNvSpPr txBox="1"/>
          <p:nvPr/>
        </p:nvSpPr>
        <p:spPr>
          <a:xfrm>
            <a:off x="4586103" y="544206"/>
            <a:ext cx="1498065" cy="738664"/>
          </a:xfrm>
          <a:prstGeom prst="rect">
            <a:avLst/>
          </a:prstGeom>
          <a:noFill/>
        </p:spPr>
        <p:txBody>
          <a:bodyPr wrap="square" rtlCol="0">
            <a:spAutoFit/>
          </a:bodyPr>
          <a:lstStyle/>
          <a:p>
            <a:pPr algn="ctr"/>
            <a:r>
              <a:rPr lang="es-ES" sz="1400" dirty="0"/>
              <a:t>Producto semi-terminado disponible</a:t>
            </a:r>
          </a:p>
        </p:txBody>
      </p:sp>
      <p:sp>
        <p:nvSpPr>
          <p:cNvPr id="9" name="CuadroTexto 8">
            <a:extLst>
              <a:ext uri="{FF2B5EF4-FFF2-40B4-BE49-F238E27FC236}">
                <a16:creationId xmlns:a16="http://schemas.microsoft.com/office/drawing/2014/main" id="{D8307B0D-B84E-4A0C-8997-1420A9CE04A3}"/>
              </a:ext>
            </a:extLst>
          </p:cNvPr>
          <p:cNvSpPr txBox="1"/>
          <p:nvPr/>
        </p:nvSpPr>
        <p:spPr>
          <a:xfrm>
            <a:off x="6948264" y="544206"/>
            <a:ext cx="1008112" cy="738664"/>
          </a:xfrm>
          <a:prstGeom prst="rect">
            <a:avLst/>
          </a:prstGeom>
          <a:noFill/>
        </p:spPr>
        <p:txBody>
          <a:bodyPr wrap="square" rtlCol="0">
            <a:spAutoFit/>
          </a:bodyPr>
          <a:lstStyle/>
          <a:p>
            <a:pPr algn="ctr"/>
            <a:r>
              <a:rPr lang="es-ES" sz="1400" dirty="0"/>
              <a:t>Producto terminado disponible</a:t>
            </a:r>
          </a:p>
        </p:txBody>
      </p:sp>
      <p:cxnSp>
        <p:nvCxnSpPr>
          <p:cNvPr id="11" name="Conector recto 10">
            <a:extLst>
              <a:ext uri="{FF2B5EF4-FFF2-40B4-BE49-F238E27FC236}">
                <a16:creationId xmlns:a16="http://schemas.microsoft.com/office/drawing/2014/main" id="{460E92B8-4284-4A08-B89E-DCB5D6D2C99D}"/>
              </a:ext>
            </a:extLst>
          </p:cNvPr>
          <p:cNvCxnSpPr/>
          <p:nvPr/>
        </p:nvCxnSpPr>
        <p:spPr>
          <a:xfrm>
            <a:off x="1331640" y="2348880"/>
            <a:ext cx="67687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EA2C38FF-87B2-4E67-A07F-B0A16E786D30}"/>
              </a:ext>
            </a:extLst>
          </p:cNvPr>
          <p:cNvCxnSpPr>
            <a:cxnSpLocks/>
          </p:cNvCxnSpPr>
          <p:nvPr/>
        </p:nvCxnSpPr>
        <p:spPr>
          <a:xfrm>
            <a:off x="3275856" y="220486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CF18214A-6603-47D5-92D1-72458EB32441}"/>
              </a:ext>
            </a:extLst>
          </p:cNvPr>
          <p:cNvCxnSpPr>
            <a:cxnSpLocks/>
          </p:cNvCxnSpPr>
          <p:nvPr/>
        </p:nvCxnSpPr>
        <p:spPr>
          <a:xfrm>
            <a:off x="5345759" y="220486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374EBA6E-DAF2-420A-9D74-FDC8E008C1E4}"/>
              </a:ext>
            </a:extLst>
          </p:cNvPr>
          <p:cNvCxnSpPr>
            <a:cxnSpLocks/>
          </p:cNvCxnSpPr>
          <p:nvPr/>
        </p:nvCxnSpPr>
        <p:spPr>
          <a:xfrm>
            <a:off x="7452320" y="220486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D0695806-E025-4527-B8FC-EF45640A9C4C}"/>
              </a:ext>
            </a:extLst>
          </p:cNvPr>
          <p:cNvCxnSpPr/>
          <p:nvPr/>
        </p:nvCxnSpPr>
        <p:spPr>
          <a:xfrm>
            <a:off x="1331640" y="2996952"/>
            <a:ext cx="655272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9" name="Conector recto de flecha 18">
            <a:extLst>
              <a:ext uri="{FF2B5EF4-FFF2-40B4-BE49-F238E27FC236}">
                <a16:creationId xmlns:a16="http://schemas.microsoft.com/office/drawing/2014/main" id="{A5099186-75A3-4A9D-B11F-4492D4FEC610}"/>
              </a:ext>
            </a:extLst>
          </p:cNvPr>
          <p:cNvCxnSpPr>
            <a:cxnSpLocks/>
          </p:cNvCxnSpPr>
          <p:nvPr/>
        </p:nvCxnSpPr>
        <p:spPr>
          <a:xfrm>
            <a:off x="1299828" y="4382769"/>
            <a:ext cx="406426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Conector recto de flecha 20">
            <a:extLst>
              <a:ext uri="{FF2B5EF4-FFF2-40B4-BE49-F238E27FC236}">
                <a16:creationId xmlns:a16="http://schemas.microsoft.com/office/drawing/2014/main" id="{58398DA4-9331-4A1B-B35A-635A618DAAB8}"/>
              </a:ext>
            </a:extLst>
          </p:cNvPr>
          <p:cNvCxnSpPr>
            <a:cxnSpLocks/>
          </p:cNvCxnSpPr>
          <p:nvPr/>
        </p:nvCxnSpPr>
        <p:spPr>
          <a:xfrm>
            <a:off x="5345758" y="5342324"/>
            <a:ext cx="253019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Conector recto 23">
            <a:extLst>
              <a:ext uri="{FF2B5EF4-FFF2-40B4-BE49-F238E27FC236}">
                <a16:creationId xmlns:a16="http://schemas.microsoft.com/office/drawing/2014/main" id="{22479F23-FEBB-427F-9994-F4024F635184}"/>
              </a:ext>
            </a:extLst>
          </p:cNvPr>
          <p:cNvCxnSpPr>
            <a:cxnSpLocks/>
          </p:cNvCxnSpPr>
          <p:nvPr/>
        </p:nvCxnSpPr>
        <p:spPr>
          <a:xfrm flipH="1">
            <a:off x="5345758" y="4190196"/>
            <a:ext cx="18330" cy="144016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CuadroTexto 27">
            <a:extLst>
              <a:ext uri="{FF2B5EF4-FFF2-40B4-BE49-F238E27FC236}">
                <a16:creationId xmlns:a16="http://schemas.microsoft.com/office/drawing/2014/main" id="{EA9A2388-545C-42A5-BA5A-8D5B6C174164}"/>
              </a:ext>
            </a:extLst>
          </p:cNvPr>
          <p:cNvSpPr txBox="1"/>
          <p:nvPr/>
        </p:nvSpPr>
        <p:spPr>
          <a:xfrm>
            <a:off x="7380312" y="3068960"/>
            <a:ext cx="1259484" cy="954107"/>
          </a:xfrm>
          <a:prstGeom prst="rect">
            <a:avLst/>
          </a:prstGeom>
          <a:noFill/>
        </p:spPr>
        <p:txBody>
          <a:bodyPr wrap="square" rtlCol="0">
            <a:spAutoFit/>
          </a:bodyPr>
          <a:lstStyle/>
          <a:p>
            <a:pPr algn="ctr"/>
            <a:r>
              <a:rPr lang="es-ES" sz="1400" dirty="0"/>
              <a:t>Pronósticos de demanda de producto terminado</a:t>
            </a:r>
          </a:p>
        </p:txBody>
      </p:sp>
      <p:sp>
        <p:nvSpPr>
          <p:cNvPr id="29" name="CuadroTexto 28">
            <a:extLst>
              <a:ext uri="{FF2B5EF4-FFF2-40B4-BE49-F238E27FC236}">
                <a16:creationId xmlns:a16="http://schemas.microsoft.com/office/drawing/2014/main" id="{1C1EC8F7-826A-4FBB-8C05-876579DCB107}"/>
              </a:ext>
            </a:extLst>
          </p:cNvPr>
          <p:cNvSpPr txBox="1"/>
          <p:nvPr/>
        </p:nvSpPr>
        <p:spPr>
          <a:xfrm>
            <a:off x="4180586" y="3421222"/>
            <a:ext cx="1543542" cy="954107"/>
          </a:xfrm>
          <a:prstGeom prst="rect">
            <a:avLst/>
          </a:prstGeom>
          <a:noFill/>
        </p:spPr>
        <p:txBody>
          <a:bodyPr wrap="square" rtlCol="0">
            <a:spAutoFit/>
          </a:bodyPr>
          <a:lstStyle/>
          <a:p>
            <a:pPr algn="ctr"/>
            <a:r>
              <a:rPr lang="es-ES" sz="1400" dirty="0"/>
              <a:t>Pronósticos de demanda de producto semi- terminado</a:t>
            </a:r>
          </a:p>
        </p:txBody>
      </p:sp>
      <p:sp>
        <p:nvSpPr>
          <p:cNvPr id="30" name="CuadroTexto 29">
            <a:extLst>
              <a:ext uri="{FF2B5EF4-FFF2-40B4-BE49-F238E27FC236}">
                <a16:creationId xmlns:a16="http://schemas.microsoft.com/office/drawing/2014/main" id="{C97512A6-70ED-4C35-84AD-D3B7EBCCC32A}"/>
              </a:ext>
            </a:extLst>
          </p:cNvPr>
          <p:cNvSpPr txBox="1"/>
          <p:nvPr/>
        </p:nvSpPr>
        <p:spPr>
          <a:xfrm>
            <a:off x="4730119" y="5564870"/>
            <a:ext cx="1619524" cy="738664"/>
          </a:xfrm>
          <a:prstGeom prst="rect">
            <a:avLst/>
          </a:prstGeom>
          <a:noFill/>
        </p:spPr>
        <p:txBody>
          <a:bodyPr wrap="square" rtlCol="0">
            <a:spAutoFit/>
          </a:bodyPr>
          <a:lstStyle/>
          <a:p>
            <a:pPr algn="ctr"/>
            <a:r>
              <a:rPr lang="es-ES" sz="1400" dirty="0"/>
              <a:t>Inventario de producto semi- terminado</a:t>
            </a:r>
          </a:p>
        </p:txBody>
      </p:sp>
      <p:sp>
        <p:nvSpPr>
          <p:cNvPr id="31" name="CuadroTexto 30">
            <a:extLst>
              <a:ext uri="{FF2B5EF4-FFF2-40B4-BE49-F238E27FC236}">
                <a16:creationId xmlns:a16="http://schemas.microsoft.com/office/drawing/2014/main" id="{51596415-B6BE-4999-9155-57B4CDC1E7E6}"/>
              </a:ext>
            </a:extLst>
          </p:cNvPr>
          <p:cNvSpPr txBox="1"/>
          <p:nvPr/>
        </p:nvSpPr>
        <p:spPr>
          <a:xfrm>
            <a:off x="7470650" y="5570656"/>
            <a:ext cx="1259484" cy="738664"/>
          </a:xfrm>
          <a:prstGeom prst="rect">
            <a:avLst/>
          </a:prstGeom>
          <a:noFill/>
        </p:spPr>
        <p:txBody>
          <a:bodyPr wrap="square" rtlCol="0">
            <a:spAutoFit/>
          </a:bodyPr>
          <a:lstStyle/>
          <a:p>
            <a:pPr algn="ctr"/>
            <a:r>
              <a:rPr lang="es-ES" sz="1400" dirty="0"/>
              <a:t>Órdenes de producto terminado</a:t>
            </a:r>
          </a:p>
        </p:txBody>
      </p:sp>
      <p:sp>
        <p:nvSpPr>
          <p:cNvPr id="2" name="CuadroTexto 1"/>
          <p:cNvSpPr txBox="1"/>
          <p:nvPr/>
        </p:nvSpPr>
        <p:spPr>
          <a:xfrm>
            <a:off x="926932" y="2564904"/>
            <a:ext cx="1556836" cy="369332"/>
          </a:xfrm>
          <a:prstGeom prst="rect">
            <a:avLst/>
          </a:prstGeom>
          <a:noFill/>
        </p:spPr>
        <p:txBody>
          <a:bodyPr wrap="none" rtlCol="0">
            <a:spAutoFit/>
          </a:bodyPr>
          <a:lstStyle/>
          <a:p>
            <a:r>
              <a:rPr lang="es-MX" b="1" dirty="0" smtClean="0"/>
              <a:t>Política MTS</a:t>
            </a:r>
            <a:endParaRPr lang="es-MX" b="1" dirty="0"/>
          </a:p>
        </p:txBody>
      </p:sp>
      <p:sp>
        <p:nvSpPr>
          <p:cNvPr id="22" name="CuadroTexto 21"/>
          <p:cNvSpPr txBox="1"/>
          <p:nvPr/>
        </p:nvSpPr>
        <p:spPr>
          <a:xfrm>
            <a:off x="926932" y="3898275"/>
            <a:ext cx="1526956" cy="369332"/>
          </a:xfrm>
          <a:prstGeom prst="rect">
            <a:avLst/>
          </a:prstGeom>
          <a:noFill/>
        </p:spPr>
        <p:txBody>
          <a:bodyPr wrap="none" rtlCol="0">
            <a:spAutoFit/>
          </a:bodyPr>
          <a:lstStyle/>
          <a:p>
            <a:r>
              <a:rPr lang="es-MX" b="1" dirty="0" smtClean="0"/>
              <a:t>Política ATO</a:t>
            </a:r>
            <a:endParaRPr lang="es-MX" b="1" dirty="0"/>
          </a:p>
        </p:txBody>
      </p:sp>
    </p:spTree>
    <p:extLst>
      <p:ext uri="{BB962C8B-B14F-4D97-AF65-F5344CB8AC3E}">
        <p14:creationId xmlns:p14="http://schemas.microsoft.com/office/powerpoint/2010/main" val="19204587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ángulo 39">
            <a:extLst>
              <a:ext uri="{FF2B5EF4-FFF2-40B4-BE49-F238E27FC236}">
                <a16:creationId xmlns:a16="http://schemas.microsoft.com/office/drawing/2014/main" id="{A53FB8C2-56C3-475D-BD9E-D6F583BE9CA1}"/>
              </a:ext>
            </a:extLst>
          </p:cNvPr>
          <p:cNvSpPr/>
          <p:nvPr/>
        </p:nvSpPr>
        <p:spPr>
          <a:xfrm>
            <a:off x="683568" y="1124744"/>
            <a:ext cx="7848872" cy="2759730"/>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BOM</a:t>
            </a:r>
          </a:p>
          <a:p>
            <a:pPr algn="just">
              <a:lnSpc>
                <a:spcPct val="140000"/>
              </a:lnSpc>
              <a:spcAft>
                <a:spcPts val="1000"/>
              </a:spcAft>
            </a:pPr>
            <a:r>
              <a:rPr lang="es-ES" sz="1700" dirty="0">
                <a:ea typeface="Calibri" panose="020F0502020204030204" pitchFamily="34" charset="0"/>
                <a:cs typeface="Times New Roman" panose="02020603050405020304" pitchFamily="18" charset="0"/>
              </a:rPr>
              <a:t>La lista BOM (bill of materials) define la estructura del producto especificando para cada componente (producto terminado o semi-terminado) todos sus componentes predecesores directos (materias primas o productos semi-terminados), así como el número de cada uno requerido por unidad del componente </a:t>
            </a:r>
            <a:r>
              <a:rPr lang="es-ES" sz="1700" dirty="0" smtClean="0">
                <a:ea typeface="Calibri" panose="020F0502020204030204" pitchFamily="34" charset="0"/>
                <a:cs typeface="Times New Roman" panose="02020603050405020304" pitchFamily="18" charset="0"/>
              </a:rPr>
              <a:t>sucesor.</a:t>
            </a:r>
            <a:endParaRPr lang="es-ES" sz="1700" dirty="0">
              <a:ea typeface="Calibri" panose="020F0502020204030204" pitchFamily="34" charset="0"/>
              <a:cs typeface="Times New Roman" panose="02020603050405020304" pitchFamily="18" charset="0"/>
            </a:endParaRPr>
          </a:p>
          <a:p>
            <a:r>
              <a:rPr lang="es-ES" dirty="0"/>
              <a:t> </a:t>
            </a:r>
          </a:p>
        </p:txBody>
      </p:sp>
      <p:sp>
        <p:nvSpPr>
          <p:cNvPr id="25" name="CuadroTexto 24"/>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grpSp>
        <p:nvGrpSpPr>
          <p:cNvPr id="26" name="Grupo 25">
            <a:extLst>
              <a:ext uri="{FF2B5EF4-FFF2-40B4-BE49-F238E27FC236}">
                <a16:creationId xmlns:a16="http://schemas.microsoft.com/office/drawing/2014/main" id="{998A66A5-C6F9-40A6-8584-724D400C1D45}"/>
              </a:ext>
            </a:extLst>
          </p:cNvPr>
          <p:cNvGrpSpPr/>
          <p:nvPr/>
        </p:nvGrpSpPr>
        <p:grpSpPr>
          <a:xfrm>
            <a:off x="1595761" y="3645024"/>
            <a:ext cx="7224711" cy="2680354"/>
            <a:chOff x="613768" y="692696"/>
            <a:chExt cx="7802339" cy="3197969"/>
          </a:xfrm>
        </p:grpSpPr>
        <p:sp>
          <p:nvSpPr>
            <p:cNvPr id="27" name="CuadroTexto 26">
              <a:extLst>
                <a:ext uri="{FF2B5EF4-FFF2-40B4-BE49-F238E27FC236}">
                  <a16:creationId xmlns:a16="http://schemas.microsoft.com/office/drawing/2014/main" id="{63C2C44F-4794-4297-85DC-931C2882E891}"/>
                </a:ext>
              </a:extLst>
            </p:cNvPr>
            <p:cNvSpPr txBox="1"/>
            <p:nvPr/>
          </p:nvSpPr>
          <p:spPr>
            <a:xfrm>
              <a:off x="3491880" y="692696"/>
              <a:ext cx="720080" cy="461665"/>
            </a:xfrm>
            <a:prstGeom prst="rect">
              <a:avLst/>
            </a:prstGeom>
            <a:noFill/>
            <a:ln>
              <a:solidFill>
                <a:schemeClr val="tx1"/>
              </a:solidFill>
            </a:ln>
          </p:spPr>
          <p:txBody>
            <a:bodyPr wrap="square" rtlCol="0">
              <a:spAutoFit/>
            </a:bodyPr>
            <a:lstStyle/>
            <a:p>
              <a:r>
                <a:rPr lang="es-ES" sz="2400" dirty="0"/>
                <a:t> FP</a:t>
              </a:r>
            </a:p>
          </p:txBody>
        </p:sp>
        <p:sp>
          <p:nvSpPr>
            <p:cNvPr id="28" name="CuadroTexto 27">
              <a:extLst>
                <a:ext uri="{FF2B5EF4-FFF2-40B4-BE49-F238E27FC236}">
                  <a16:creationId xmlns:a16="http://schemas.microsoft.com/office/drawing/2014/main" id="{742F050E-E7BD-43AE-B602-D6D193B9CA30}"/>
                </a:ext>
              </a:extLst>
            </p:cNvPr>
            <p:cNvSpPr txBox="1"/>
            <p:nvPr/>
          </p:nvSpPr>
          <p:spPr>
            <a:xfrm>
              <a:off x="1619672" y="3415967"/>
              <a:ext cx="720080" cy="461665"/>
            </a:xfrm>
            <a:prstGeom prst="rect">
              <a:avLst/>
            </a:prstGeom>
            <a:noFill/>
            <a:ln>
              <a:solidFill>
                <a:schemeClr val="tx1"/>
              </a:solidFill>
            </a:ln>
          </p:spPr>
          <p:txBody>
            <a:bodyPr wrap="square" rtlCol="0">
              <a:spAutoFit/>
            </a:bodyPr>
            <a:lstStyle/>
            <a:p>
              <a:r>
                <a:rPr lang="es-ES" sz="2400" dirty="0"/>
                <a:t>  B</a:t>
              </a:r>
            </a:p>
          </p:txBody>
        </p:sp>
        <p:sp>
          <p:nvSpPr>
            <p:cNvPr id="30" name="CuadroTexto 29">
              <a:extLst>
                <a:ext uri="{FF2B5EF4-FFF2-40B4-BE49-F238E27FC236}">
                  <a16:creationId xmlns:a16="http://schemas.microsoft.com/office/drawing/2014/main" id="{46590E97-5BB4-4080-87B1-E8537B2B9B2A}"/>
                </a:ext>
              </a:extLst>
            </p:cNvPr>
            <p:cNvSpPr txBox="1"/>
            <p:nvPr/>
          </p:nvSpPr>
          <p:spPr>
            <a:xfrm>
              <a:off x="2771800" y="2037655"/>
              <a:ext cx="720080" cy="461665"/>
            </a:xfrm>
            <a:prstGeom prst="rect">
              <a:avLst/>
            </a:prstGeom>
            <a:noFill/>
            <a:ln>
              <a:solidFill>
                <a:schemeClr val="tx1"/>
              </a:solidFill>
            </a:ln>
          </p:spPr>
          <p:txBody>
            <a:bodyPr wrap="square" rtlCol="0">
              <a:spAutoFit/>
            </a:bodyPr>
            <a:lstStyle/>
            <a:p>
              <a:r>
                <a:rPr lang="es-ES" sz="2400" dirty="0"/>
                <a:t>  A</a:t>
              </a:r>
            </a:p>
          </p:txBody>
        </p:sp>
        <p:sp>
          <p:nvSpPr>
            <p:cNvPr id="38" name="CuadroTexto 37">
              <a:extLst>
                <a:ext uri="{FF2B5EF4-FFF2-40B4-BE49-F238E27FC236}">
                  <a16:creationId xmlns:a16="http://schemas.microsoft.com/office/drawing/2014/main" id="{A5400258-40BF-4516-A335-43D3B36ECC6B}"/>
                </a:ext>
              </a:extLst>
            </p:cNvPr>
            <p:cNvSpPr txBox="1"/>
            <p:nvPr/>
          </p:nvSpPr>
          <p:spPr>
            <a:xfrm>
              <a:off x="3184278" y="3429000"/>
              <a:ext cx="720080" cy="461665"/>
            </a:xfrm>
            <a:prstGeom prst="rect">
              <a:avLst/>
            </a:prstGeom>
            <a:noFill/>
            <a:ln>
              <a:solidFill>
                <a:schemeClr val="tx1"/>
              </a:solidFill>
            </a:ln>
          </p:spPr>
          <p:txBody>
            <a:bodyPr wrap="square" rtlCol="0">
              <a:spAutoFit/>
            </a:bodyPr>
            <a:lstStyle/>
            <a:p>
              <a:r>
                <a:rPr lang="es-ES" sz="2400" dirty="0"/>
                <a:t>  C</a:t>
              </a:r>
            </a:p>
          </p:txBody>
        </p:sp>
        <p:sp>
          <p:nvSpPr>
            <p:cNvPr id="41" name="CuadroTexto 40">
              <a:extLst>
                <a:ext uri="{FF2B5EF4-FFF2-40B4-BE49-F238E27FC236}">
                  <a16:creationId xmlns:a16="http://schemas.microsoft.com/office/drawing/2014/main" id="{7C70E885-E881-4757-8D89-4304C7FFD66D}"/>
                </a:ext>
              </a:extLst>
            </p:cNvPr>
            <p:cNvSpPr txBox="1"/>
            <p:nvPr/>
          </p:nvSpPr>
          <p:spPr>
            <a:xfrm>
              <a:off x="5683360" y="3415966"/>
              <a:ext cx="720080" cy="461665"/>
            </a:xfrm>
            <a:prstGeom prst="rect">
              <a:avLst/>
            </a:prstGeom>
            <a:noFill/>
            <a:ln>
              <a:solidFill>
                <a:schemeClr val="tx1"/>
              </a:solidFill>
            </a:ln>
          </p:spPr>
          <p:txBody>
            <a:bodyPr wrap="square" rtlCol="0">
              <a:spAutoFit/>
            </a:bodyPr>
            <a:lstStyle/>
            <a:p>
              <a:r>
                <a:rPr lang="es-ES" sz="2400" dirty="0"/>
                <a:t>  C</a:t>
              </a:r>
            </a:p>
          </p:txBody>
        </p:sp>
        <p:sp>
          <p:nvSpPr>
            <p:cNvPr id="42" name="CuadroTexto 41">
              <a:extLst>
                <a:ext uri="{FF2B5EF4-FFF2-40B4-BE49-F238E27FC236}">
                  <a16:creationId xmlns:a16="http://schemas.microsoft.com/office/drawing/2014/main" id="{9BF4A377-DF4C-49CB-83DD-3B22CC5D647D}"/>
                </a:ext>
              </a:extLst>
            </p:cNvPr>
            <p:cNvSpPr txBox="1"/>
            <p:nvPr/>
          </p:nvSpPr>
          <p:spPr>
            <a:xfrm>
              <a:off x="4355976" y="692696"/>
              <a:ext cx="1944216" cy="369332"/>
            </a:xfrm>
            <a:prstGeom prst="rect">
              <a:avLst/>
            </a:prstGeom>
            <a:noFill/>
          </p:spPr>
          <p:txBody>
            <a:bodyPr wrap="square" rtlCol="0">
              <a:spAutoFit/>
            </a:bodyPr>
            <a:lstStyle/>
            <a:p>
              <a:r>
                <a:rPr lang="es-ES" dirty="0"/>
                <a:t>(LT=1 periodo)</a:t>
              </a:r>
            </a:p>
          </p:txBody>
        </p:sp>
        <p:cxnSp>
          <p:nvCxnSpPr>
            <p:cNvPr id="43" name="Conector recto 42">
              <a:extLst>
                <a:ext uri="{FF2B5EF4-FFF2-40B4-BE49-F238E27FC236}">
                  <a16:creationId xmlns:a16="http://schemas.microsoft.com/office/drawing/2014/main" id="{15777F26-C456-4E40-ABA4-DDAEBA22EAC4}"/>
                </a:ext>
              </a:extLst>
            </p:cNvPr>
            <p:cNvCxnSpPr>
              <a:stCxn id="27" idx="2"/>
            </p:cNvCxnSpPr>
            <p:nvPr/>
          </p:nvCxnSpPr>
          <p:spPr>
            <a:xfrm>
              <a:off x="3851920" y="1154361"/>
              <a:ext cx="0" cy="402431"/>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B1031329-C4CC-4032-AF70-C8B441C5E634}"/>
                </a:ext>
              </a:extLst>
            </p:cNvPr>
            <p:cNvCxnSpPr>
              <a:stCxn id="30" idx="0"/>
            </p:cNvCxnSpPr>
            <p:nvPr/>
          </p:nvCxnSpPr>
          <p:spPr>
            <a:xfrm flipV="1">
              <a:off x="3131840" y="1556792"/>
              <a:ext cx="0" cy="480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986F74B9-B2B2-40E7-9AD8-3BE11E2C75ED}"/>
                </a:ext>
              </a:extLst>
            </p:cNvPr>
            <p:cNvCxnSpPr>
              <a:cxnSpLocks/>
            </p:cNvCxnSpPr>
            <p:nvPr/>
          </p:nvCxnSpPr>
          <p:spPr>
            <a:xfrm>
              <a:off x="3131840" y="1556792"/>
              <a:ext cx="2880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A8BF68E1-5641-446D-9C30-2436E517C19B}"/>
                </a:ext>
              </a:extLst>
            </p:cNvPr>
            <p:cNvCxnSpPr>
              <a:cxnSpLocks/>
            </p:cNvCxnSpPr>
            <p:nvPr/>
          </p:nvCxnSpPr>
          <p:spPr>
            <a:xfrm flipV="1">
              <a:off x="6012160" y="1556792"/>
              <a:ext cx="0" cy="1859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Conector recto 46">
              <a:extLst>
                <a:ext uri="{FF2B5EF4-FFF2-40B4-BE49-F238E27FC236}">
                  <a16:creationId xmlns:a16="http://schemas.microsoft.com/office/drawing/2014/main" id="{972219F9-B922-4CD2-90D6-C47F90EF883D}"/>
                </a:ext>
              </a:extLst>
            </p:cNvPr>
            <p:cNvCxnSpPr>
              <a:cxnSpLocks/>
              <a:stCxn id="30" idx="2"/>
            </p:cNvCxnSpPr>
            <p:nvPr/>
          </p:nvCxnSpPr>
          <p:spPr>
            <a:xfrm>
              <a:off x="3131840" y="2499320"/>
              <a:ext cx="0" cy="4256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79B009FE-3865-4E66-9E87-F88255EEBAB0}"/>
                </a:ext>
              </a:extLst>
            </p:cNvPr>
            <p:cNvCxnSpPr>
              <a:cxnSpLocks/>
            </p:cNvCxnSpPr>
            <p:nvPr/>
          </p:nvCxnSpPr>
          <p:spPr>
            <a:xfrm>
              <a:off x="1979712" y="2924944"/>
              <a:ext cx="15646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67DAE2F-B6A4-4935-91A2-24385476F7C2}"/>
                </a:ext>
              </a:extLst>
            </p:cNvPr>
            <p:cNvCxnSpPr>
              <a:cxnSpLocks/>
              <a:endCxn id="38" idx="0"/>
            </p:cNvCxnSpPr>
            <p:nvPr/>
          </p:nvCxnSpPr>
          <p:spPr>
            <a:xfrm>
              <a:off x="3544318" y="2924944"/>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D74123A4-808B-42E3-B5C2-45FAB7AB3A7A}"/>
                </a:ext>
              </a:extLst>
            </p:cNvPr>
            <p:cNvCxnSpPr>
              <a:stCxn id="28" idx="0"/>
            </p:cNvCxnSpPr>
            <p:nvPr/>
          </p:nvCxnSpPr>
          <p:spPr>
            <a:xfrm flipV="1">
              <a:off x="1979712" y="2924944"/>
              <a:ext cx="0" cy="491023"/>
            </a:xfrm>
            <a:prstGeom prst="line">
              <a:avLst/>
            </a:prstGeom>
          </p:spPr>
          <p:style>
            <a:lnRef idx="1">
              <a:schemeClr val="accent1"/>
            </a:lnRef>
            <a:fillRef idx="0">
              <a:schemeClr val="accent1"/>
            </a:fillRef>
            <a:effectRef idx="0">
              <a:schemeClr val="accent1"/>
            </a:effectRef>
            <a:fontRef idx="minor">
              <a:schemeClr val="tx1"/>
            </a:fontRef>
          </p:style>
        </p:cxnSp>
        <p:sp>
          <p:nvSpPr>
            <p:cNvPr id="51" name="CuadroTexto 50">
              <a:extLst>
                <a:ext uri="{FF2B5EF4-FFF2-40B4-BE49-F238E27FC236}">
                  <a16:creationId xmlns:a16="http://schemas.microsoft.com/office/drawing/2014/main" id="{0AC9F7D5-AC00-435F-927F-3C05AF0BCC34}"/>
                </a:ext>
              </a:extLst>
            </p:cNvPr>
            <p:cNvSpPr txBox="1"/>
            <p:nvPr/>
          </p:nvSpPr>
          <p:spPr>
            <a:xfrm>
              <a:off x="4968045" y="1262447"/>
              <a:ext cx="468043" cy="369331"/>
            </a:xfrm>
            <a:prstGeom prst="rect">
              <a:avLst/>
            </a:prstGeom>
            <a:noFill/>
          </p:spPr>
          <p:txBody>
            <a:bodyPr wrap="square" rtlCol="0">
              <a:spAutoFit/>
            </a:bodyPr>
            <a:lstStyle/>
            <a:p>
              <a:r>
                <a:rPr lang="es-ES" dirty="0"/>
                <a:t>1</a:t>
              </a:r>
            </a:p>
          </p:txBody>
        </p:sp>
        <p:sp>
          <p:nvSpPr>
            <p:cNvPr id="52" name="CuadroTexto 51">
              <a:extLst>
                <a:ext uri="{FF2B5EF4-FFF2-40B4-BE49-F238E27FC236}">
                  <a16:creationId xmlns:a16="http://schemas.microsoft.com/office/drawing/2014/main" id="{80360A1E-5DDA-40C8-B3CF-B266208378E1}"/>
                </a:ext>
              </a:extLst>
            </p:cNvPr>
            <p:cNvSpPr txBox="1"/>
            <p:nvPr/>
          </p:nvSpPr>
          <p:spPr>
            <a:xfrm>
              <a:off x="3136747" y="1242700"/>
              <a:ext cx="468043" cy="369331"/>
            </a:xfrm>
            <a:prstGeom prst="rect">
              <a:avLst/>
            </a:prstGeom>
            <a:noFill/>
          </p:spPr>
          <p:txBody>
            <a:bodyPr wrap="square" rtlCol="0">
              <a:spAutoFit/>
            </a:bodyPr>
            <a:lstStyle/>
            <a:p>
              <a:r>
                <a:rPr lang="es-ES" dirty="0"/>
                <a:t>1</a:t>
              </a:r>
            </a:p>
          </p:txBody>
        </p:sp>
        <p:sp>
          <p:nvSpPr>
            <p:cNvPr id="53" name="CuadroTexto 52">
              <a:extLst>
                <a:ext uri="{FF2B5EF4-FFF2-40B4-BE49-F238E27FC236}">
                  <a16:creationId xmlns:a16="http://schemas.microsoft.com/office/drawing/2014/main" id="{3FF2BD7E-45A3-4E08-9811-F6613D19BA1D}"/>
                </a:ext>
              </a:extLst>
            </p:cNvPr>
            <p:cNvSpPr txBox="1"/>
            <p:nvPr/>
          </p:nvSpPr>
          <p:spPr>
            <a:xfrm>
              <a:off x="1616692" y="3012368"/>
              <a:ext cx="468044" cy="369331"/>
            </a:xfrm>
            <a:prstGeom prst="rect">
              <a:avLst/>
            </a:prstGeom>
            <a:noFill/>
          </p:spPr>
          <p:txBody>
            <a:bodyPr wrap="square" rtlCol="0">
              <a:spAutoFit/>
            </a:bodyPr>
            <a:lstStyle/>
            <a:p>
              <a:r>
                <a:rPr lang="es-ES" dirty="0"/>
                <a:t>2</a:t>
              </a:r>
            </a:p>
          </p:txBody>
        </p:sp>
        <p:sp>
          <p:nvSpPr>
            <p:cNvPr id="54" name="CuadroTexto 53">
              <a:extLst>
                <a:ext uri="{FF2B5EF4-FFF2-40B4-BE49-F238E27FC236}">
                  <a16:creationId xmlns:a16="http://schemas.microsoft.com/office/drawing/2014/main" id="{03482434-3372-4E10-A222-82B1DF529DB4}"/>
                </a:ext>
              </a:extLst>
            </p:cNvPr>
            <p:cNvSpPr txBox="1"/>
            <p:nvPr/>
          </p:nvSpPr>
          <p:spPr>
            <a:xfrm>
              <a:off x="3616334" y="3012368"/>
              <a:ext cx="468044" cy="369331"/>
            </a:xfrm>
            <a:prstGeom prst="rect">
              <a:avLst/>
            </a:prstGeom>
            <a:noFill/>
          </p:spPr>
          <p:txBody>
            <a:bodyPr wrap="square" rtlCol="0">
              <a:spAutoFit/>
            </a:bodyPr>
            <a:lstStyle/>
            <a:p>
              <a:r>
                <a:rPr lang="es-ES" dirty="0"/>
                <a:t>3</a:t>
              </a:r>
            </a:p>
          </p:txBody>
        </p:sp>
        <p:sp>
          <p:nvSpPr>
            <p:cNvPr id="55" name="CuadroTexto 54">
              <a:extLst>
                <a:ext uri="{FF2B5EF4-FFF2-40B4-BE49-F238E27FC236}">
                  <a16:creationId xmlns:a16="http://schemas.microsoft.com/office/drawing/2014/main" id="{75EACEB8-AAB9-45F3-8542-36F06BCCB29E}"/>
                </a:ext>
              </a:extLst>
            </p:cNvPr>
            <p:cNvSpPr txBox="1"/>
            <p:nvPr/>
          </p:nvSpPr>
          <p:spPr>
            <a:xfrm>
              <a:off x="3500098" y="2083821"/>
              <a:ext cx="1944216" cy="369332"/>
            </a:xfrm>
            <a:prstGeom prst="rect">
              <a:avLst/>
            </a:prstGeom>
            <a:noFill/>
          </p:spPr>
          <p:txBody>
            <a:bodyPr wrap="square" rtlCol="0">
              <a:spAutoFit/>
            </a:bodyPr>
            <a:lstStyle/>
            <a:p>
              <a:r>
                <a:rPr lang="es-ES" dirty="0"/>
                <a:t>(LT= 2)</a:t>
              </a:r>
            </a:p>
          </p:txBody>
        </p:sp>
        <p:sp>
          <p:nvSpPr>
            <p:cNvPr id="56" name="CuadroTexto 55">
              <a:extLst>
                <a:ext uri="{FF2B5EF4-FFF2-40B4-BE49-F238E27FC236}">
                  <a16:creationId xmlns:a16="http://schemas.microsoft.com/office/drawing/2014/main" id="{8F93CF24-4689-4548-9602-9B8ACDCBC8ED}"/>
                </a:ext>
              </a:extLst>
            </p:cNvPr>
            <p:cNvSpPr txBox="1"/>
            <p:nvPr/>
          </p:nvSpPr>
          <p:spPr>
            <a:xfrm>
              <a:off x="6471891" y="3459896"/>
              <a:ext cx="1944216" cy="369332"/>
            </a:xfrm>
            <a:prstGeom prst="rect">
              <a:avLst/>
            </a:prstGeom>
            <a:noFill/>
          </p:spPr>
          <p:txBody>
            <a:bodyPr wrap="square" rtlCol="0">
              <a:spAutoFit/>
            </a:bodyPr>
            <a:lstStyle/>
            <a:p>
              <a:r>
                <a:rPr lang="es-ES" dirty="0"/>
                <a:t>(LT= 2)</a:t>
              </a:r>
            </a:p>
          </p:txBody>
        </p:sp>
        <p:sp>
          <p:nvSpPr>
            <p:cNvPr id="57" name="CuadroTexto 56">
              <a:extLst>
                <a:ext uri="{FF2B5EF4-FFF2-40B4-BE49-F238E27FC236}">
                  <a16:creationId xmlns:a16="http://schemas.microsoft.com/office/drawing/2014/main" id="{C06E3B72-59E8-497D-B991-6420BD6A647F}"/>
                </a:ext>
              </a:extLst>
            </p:cNvPr>
            <p:cNvSpPr txBox="1"/>
            <p:nvPr/>
          </p:nvSpPr>
          <p:spPr>
            <a:xfrm>
              <a:off x="613768" y="3459896"/>
              <a:ext cx="1035155" cy="369332"/>
            </a:xfrm>
            <a:prstGeom prst="rect">
              <a:avLst/>
            </a:prstGeom>
            <a:noFill/>
          </p:spPr>
          <p:txBody>
            <a:bodyPr wrap="square" rtlCol="0">
              <a:spAutoFit/>
            </a:bodyPr>
            <a:lstStyle/>
            <a:p>
              <a:r>
                <a:rPr lang="es-ES" dirty="0"/>
                <a:t>(LT= 1)</a:t>
              </a:r>
            </a:p>
          </p:txBody>
        </p:sp>
      </p:grpSp>
    </p:spTree>
    <p:extLst>
      <p:ext uri="{BB962C8B-B14F-4D97-AF65-F5344CB8AC3E}">
        <p14:creationId xmlns:p14="http://schemas.microsoft.com/office/powerpoint/2010/main" val="41458798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4CC9187-4D32-496C-9161-FC7B4E7202A4}"/>
              </a:ext>
            </a:extLst>
          </p:cNvPr>
          <p:cNvSpPr/>
          <p:nvPr/>
        </p:nvSpPr>
        <p:spPr>
          <a:xfrm>
            <a:off x="683568" y="1382286"/>
            <a:ext cx="7848872" cy="4082143"/>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Tiempos de entrega de adquisiciones y </a:t>
            </a:r>
            <a:r>
              <a:rPr lang="es-ES" sz="2000" b="1" dirty="0" smtClean="0">
                <a:ea typeface="Tahoma" pitchFamily="34" charset="0"/>
                <a:cs typeface="Tahoma" pitchFamily="34" charset="0"/>
              </a:rPr>
              <a:t>producción</a:t>
            </a:r>
            <a:endParaRPr lang="es-ES" sz="2000" b="1" dirty="0">
              <a:ea typeface="Tahoma" pitchFamily="34" charset="0"/>
              <a:cs typeface="Tahoma" pitchFamily="34" charset="0"/>
            </a:endParaRPr>
          </a:p>
          <a:p>
            <a:pPr algn="just">
              <a:lnSpc>
                <a:spcPct val="140000"/>
              </a:lnSpc>
              <a:spcAft>
                <a:spcPts val="1000"/>
              </a:spcAft>
            </a:pPr>
            <a:r>
              <a:rPr lang="es-ES" sz="1700" dirty="0">
                <a:ea typeface="Calibri" panose="020F0502020204030204" pitchFamily="34" charset="0"/>
                <a:cs typeface="Times New Roman" panose="02020603050405020304" pitchFamily="18" charset="0"/>
              </a:rPr>
              <a:t>El número de períodos de tiempo n es al menos tan grande como el tiempo de entrega total acumulado desde el pedido de materias primas hasta la finalización de los productos terminados, expresado en número de períodos.</a:t>
            </a:r>
          </a:p>
          <a:p>
            <a:pPr algn="just"/>
            <a:endParaRPr lang="es-ES" sz="2000" dirty="0"/>
          </a:p>
          <a:p>
            <a:pPr algn="just">
              <a:lnSpc>
                <a:spcPct val="140000"/>
              </a:lnSpc>
              <a:spcBef>
                <a:spcPts val="1000"/>
              </a:spcBef>
              <a:buClr>
                <a:schemeClr val="accent1"/>
              </a:buClr>
              <a:buSzPct val="85000"/>
            </a:pPr>
            <a:r>
              <a:rPr lang="es-ES" sz="2000" b="1" dirty="0">
                <a:ea typeface="Tahoma" pitchFamily="34" charset="0"/>
                <a:cs typeface="Tahoma" pitchFamily="34" charset="0"/>
              </a:rPr>
              <a:t>Ruteo de componentes</a:t>
            </a:r>
          </a:p>
          <a:p>
            <a:pPr algn="just">
              <a:lnSpc>
                <a:spcPct val="140000"/>
              </a:lnSpc>
              <a:spcAft>
                <a:spcPts val="1000"/>
              </a:spcAft>
            </a:pPr>
            <a:r>
              <a:rPr lang="es-ES" sz="1700" dirty="0">
                <a:ea typeface="Calibri" panose="020F0502020204030204" pitchFamily="34" charset="0"/>
                <a:cs typeface="Times New Roman" panose="02020603050405020304" pitchFamily="18" charset="0"/>
              </a:rPr>
              <a:t>El enrutamiento de productos a través de diferentes centros de trabajo, así como el tiempo y la capacidad consumidos en cada centro de trabajo por una orden de producción, se describen para modelar y controlar la utilización de la capacidad.</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1912067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A7B983A6-2B19-413B-97B3-43D549F3A032}"/>
              </a:ext>
            </a:extLst>
          </p:cNvPr>
          <p:cNvGrpSpPr/>
          <p:nvPr/>
        </p:nvGrpSpPr>
        <p:grpSpPr>
          <a:xfrm>
            <a:off x="2458293" y="1700808"/>
            <a:ext cx="7802339" cy="3197969"/>
            <a:chOff x="613768" y="692696"/>
            <a:chExt cx="7802339" cy="3197969"/>
          </a:xfrm>
        </p:grpSpPr>
        <p:sp>
          <p:nvSpPr>
            <p:cNvPr id="3" name="CuadroTexto 2">
              <a:extLst>
                <a:ext uri="{FF2B5EF4-FFF2-40B4-BE49-F238E27FC236}">
                  <a16:creationId xmlns:a16="http://schemas.microsoft.com/office/drawing/2014/main" id="{38251E66-C092-47A9-BFDD-7D6BFF2AC3C4}"/>
                </a:ext>
              </a:extLst>
            </p:cNvPr>
            <p:cNvSpPr txBox="1"/>
            <p:nvPr/>
          </p:nvSpPr>
          <p:spPr>
            <a:xfrm>
              <a:off x="3491880" y="692696"/>
              <a:ext cx="720080" cy="461665"/>
            </a:xfrm>
            <a:prstGeom prst="rect">
              <a:avLst/>
            </a:prstGeom>
            <a:noFill/>
            <a:ln>
              <a:solidFill>
                <a:schemeClr val="tx1"/>
              </a:solidFill>
            </a:ln>
          </p:spPr>
          <p:txBody>
            <a:bodyPr wrap="square" rtlCol="0">
              <a:spAutoFit/>
            </a:bodyPr>
            <a:lstStyle/>
            <a:p>
              <a:r>
                <a:rPr lang="es-ES" sz="2400" dirty="0"/>
                <a:t> FP</a:t>
              </a:r>
            </a:p>
          </p:txBody>
        </p:sp>
        <p:sp>
          <p:nvSpPr>
            <p:cNvPr id="4" name="CuadroTexto 3">
              <a:extLst>
                <a:ext uri="{FF2B5EF4-FFF2-40B4-BE49-F238E27FC236}">
                  <a16:creationId xmlns:a16="http://schemas.microsoft.com/office/drawing/2014/main" id="{A24508D7-4EA7-4CD4-B2F3-236B855BA2A3}"/>
                </a:ext>
              </a:extLst>
            </p:cNvPr>
            <p:cNvSpPr txBox="1"/>
            <p:nvPr/>
          </p:nvSpPr>
          <p:spPr>
            <a:xfrm>
              <a:off x="1619672" y="3415967"/>
              <a:ext cx="720080" cy="461665"/>
            </a:xfrm>
            <a:prstGeom prst="rect">
              <a:avLst/>
            </a:prstGeom>
            <a:noFill/>
            <a:ln>
              <a:solidFill>
                <a:schemeClr val="tx1"/>
              </a:solidFill>
            </a:ln>
          </p:spPr>
          <p:txBody>
            <a:bodyPr wrap="square" rtlCol="0">
              <a:spAutoFit/>
            </a:bodyPr>
            <a:lstStyle/>
            <a:p>
              <a:r>
                <a:rPr lang="es-ES" sz="2400" dirty="0"/>
                <a:t>  B</a:t>
              </a:r>
            </a:p>
          </p:txBody>
        </p:sp>
        <p:sp>
          <p:nvSpPr>
            <p:cNvPr id="5" name="CuadroTexto 4">
              <a:extLst>
                <a:ext uri="{FF2B5EF4-FFF2-40B4-BE49-F238E27FC236}">
                  <a16:creationId xmlns:a16="http://schemas.microsoft.com/office/drawing/2014/main" id="{EC30DF4A-E1BA-451C-8636-EA83AC9A9D4C}"/>
                </a:ext>
              </a:extLst>
            </p:cNvPr>
            <p:cNvSpPr txBox="1"/>
            <p:nvPr/>
          </p:nvSpPr>
          <p:spPr>
            <a:xfrm>
              <a:off x="2771800" y="2037655"/>
              <a:ext cx="720080" cy="461665"/>
            </a:xfrm>
            <a:prstGeom prst="rect">
              <a:avLst/>
            </a:prstGeom>
            <a:noFill/>
            <a:ln>
              <a:solidFill>
                <a:schemeClr val="tx1"/>
              </a:solidFill>
            </a:ln>
          </p:spPr>
          <p:txBody>
            <a:bodyPr wrap="square" rtlCol="0">
              <a:spAutoFit/>
            </a:bodyPr>
            <a:lstStyle/>
            <a:p>
              <a:r>
                <a:rPr lang="es-ES" sz="2400" dirty="0"/>
                <a:t>  A</a:t>
              </a:r>
            </a:p>
          </p:txBody>
        </p:sp>
        <p:sp>
          <p:nvSpPr>
            <p:cNvPr id="6" name="CuadroTexto 5">
              <a:extLst>
                <a:ext uri="{FF2B5EF4-FFF2-40B4-BE49-F238E27FC236}">
                  <a16:creationId xmlns:a16="http://schemas.microsoft.com/office/drawing/2014/main" id="{6D176206-AB8F-4D68-84F8-8A87573CEBC4}"/>
                </a:ext>
              </a:extLst>
            </p:cNvPr>
            <p:cNvSpPr txBox="1"/>
            <p:nvPr/>
          </p:nvSpPr>
          <p:spPr>
            <a:xfrm>
              <a:off x="3184278" y="3429000"/>
              <a:ext cx="720080" cy="461665"/>
            </a:xfrm>
            <a:prstGeom prst="rect">
              <a:avLst/>
            </a:prstGeom>
            <a:noFill/>
            <a:ln>
              <a:solidFill>
                <a:schemeClr val="tx1"/>
              </a:solidFill>
            </a:ln>
          </p:spPr>
          <p:txBody>
            <a:bodyPr wrap="square" rtlCol="0">
              <a:spAutoFit/>
            </a:bodyPr>
            <a:lstStyle/>
            <a:p>
              <a:r>
                <a:rPr lang="es-ES" sz="2400" dirty="0"/>
                <a:t>  C</a:t>
              </a:r>
            </a:p>
          </p:txBody>
        </p:sp>
        <p:sp>
          <p:nvSpPr>
            <p:cNvPr id="7" name="CuadroTexto 6">
              <a:extLst>
                <a:ext uri="{FF2B5EF4-FFF2-40B4-BE49-F238E27FC236}">
                  <a16:creationId xmlns:a16="http://schemas.microsoft.com/office/drawing/2014/main" id="{428231B7-FB89-4B6E-8722-289AB0EE6DF4}"/>
                </a:ext>
              </a:extLst>
            </p:cNvPr>
            <p:cNvSpPr txBox="1"/>
            <p:nvPr/>
          </p:nvSpPr>
          <p:spPr>
            <a:xfrm>
              <a:off x="5683360" y="3415966"/>
              <a:ext cx="720080" cy="461665"/>
            </a:xfrm>
            <a:prstGeom prst="rect">
              <a:avLst/>
            </a:prstGeom>
            <a:noFill/>
            <a:ln>
              <a:solidFill>
                <a:schemeClr val="tx1"/>
              </a:solidFill>
            </a:ln>
          </p:spPr>
          <p:txBody>
            <a:bodyPr wrap="square" rtlCol="0">
              <a:spAutoFit/>
            </a:bodyPr>
            <a:lstStyle/>
            <a:p>
              <a:r>
                <a:rPr lang="es-ES" sz="2400" dirty="0"/>
                <a:t>  C</a:t>
              </a:r>
            </a:p>
          </p:txBody>
        </p:sp>
        <p:sp>
          <p:nvSpPr>
            <p:cNvPr id="8" name="CuadroTexto 7">
              <a:extLst>
                <a:ext uri="{FF2B5EF4-FFF2-40B4-BE49-F238E27FC236}">
                  <a16:creationId xmlns:a16="http://schemas.microsoft.com/office/drawing/2014/main" id="{86F060D8-E4CA-462F-B143-FC3836B3B40B}"/>
                </a:ext>
              </a:extLst>
            </p:cNvPr>
            <p:cNvSpPr txBox="1"/>
            <p:nvPr/>
          </p:nvSpPr>
          <p:spPr>
            <a:xfrm>
              <a:off x="4355976" y="692696"/>
              <a:ext cx="1944216" cy="369332"/>
            </a:xfrm>
            <a:prstGeom prst="rect">
              <a:avLst/>
            </a:prstGeom>
            <a:noFill/>
          </p:spPr>
          <p:txBody>
            <a:bodyPr wrap="square" rtlCol="0">
              <a:spAutoFit/>
            </a:bodyPr>
            <a:lstStyle/>
            <a:p>
              <a:r>
                <a:rPr lang="es-ES" dirty="0"/>
                <a:t>(LT=1 periodo)</a:t>
              </a:r>
            </a:p>
          </p:txBody>
        </p:sp>
        <p:cxnSp>
          <p:nvCxnSpPr>
            <p:cNvPr id="9" name="Conector recto 8">
              <a:extLst>
                <a:ext uri="{FF2B5EF4-FFF2-40B4-BE49-F238E27FC236}">
                  <a16:creationId xmlns:a16="http://schemas.microsoft.com/office/drawing/2014/main" id="{8FF3D19A-653D-4572-927C-335BA7C02545}"/>
                </a:ext>
              </a:extLst>
            </p:cNvPr>
            <p:cNvCxnSpPr>
              <a:stCxn id="3" idx="2"/>
            </p:cNvCxnSpPr>
            <p:nvPr/>
          </p:nvCxnSpPr>
          <p:spPr>
            <a:xfrm>
              <a:off x="3851920" y="1154361"/>
              <a:ext cx="0" cy="4024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A8187A9C-9849-4626-8A32-F0BA7762782C}"/>
                </a:ext>
              </a:extLst>
            </p:cNvPr>
            <p:cNvCxnSpPr>
              <a:stCxn id="5" idx="0"/>
            </p:cNvCxnSpPr>
            <p:nvPr/>
          </p:nvCxnSpPr>
          <p:spPr>
            <a:xfrm flipV="1">
              <a:off x="3131840" y="1556792"/>
              <a:ext cx="0" cy="480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461C74E3-DB78-4595-B907-F81C0B3924B7}"/>
                </a:ext>
              </a:extLst>
            </p:cNvPr>
            <p:cNvCxnSpPr>
              <a:cxnSpLocks/>
            </p:cNvCxnSpPr>
            <p:nvPr/>
          </p:nvCxnSpPr>
          <p:spPr>
            <a:xfrm>
              <a:off x="3131840" y="1556792"/>
              <a:ext cx="2880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A3BCB82A-5E4A-4F01-96A3-2EF6FAFF0952}"/>
                </a:ext>
              </a:extLst>
            </p:cNvPr>
            <p:cNvCxnSpPr>
              <a:cxnSpLocks/>
            </p:cNvCxnSpPr>
            <p:nvPr/>
          </p:nvCxnSpPr>
          <p:spPr>
            <a:xfrm flipV="1">
              <a:off x="6012160" y="1556792"/>
              <a:ext cx="0" cy="1859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A8B69FA9-B8CF-4CF2-B3C0-0938B752E17B}"/>
                </a:ext>
              </a:extLst>
            </p:cNvPr>
            <p:cNvCxnSpPr>
              <a:cxnSpLocks/>
              <a:stCxn id="5" idx="2"/>
            </p:cNvCxnSpPr>
            <p:nvPr/>
          </p:nvCxnSpPr>
          <p:spPr>
            <a:xfrm>
              <a:off x="3131840" y="2499320"/>
              <a:ext cx="0" cy="4256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FCF1BAEA-D3DE-4035-BA41-7A0686B90148}"/>
                </a:ext>
              </a:extLst>
            </p:cNvPr>
            <p:cNvCxnSpPr>
              <a:cxnSpLocks/>
            </p:cNvCxnSpPr>
            <p:nvPr/>
          </p:nvCxnSpPr>
          <p:spPr>
            <a:xfrm>
              <a:off x="1979712" y="2924944"/>
              <a:ext cx="15646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3E832DAD-B403-4C05-9DDF-55650E2BF019}"/>
                </a:ext>
              </a:extLst>
            </p:cNvPr>
            <p:cNvCxnSpPr>
              <a:cxnSpLocks/>
              <a:endCxn id="6" idx="0"/>
            </p:cNvCxnSpPr>
            <p:nvPr/>
          </p:nvCxnSpPr>
          <p:spPr>
            <a:xfrm>
              <a:off x="3544318" y="2924944"/>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C1574151-9F07-4AC9-9A3F-56CA422D7302}"/>
                </a:ext>
              </a:extLst>
            </p:cNvPr>
            <p:cNvCxnSpPr>
              <a:stCxn id="4" idx="0"/>
            </p:cNvCxnSpPr>
            <p:nvPr/>
          </p:nvCxnSpPr>
          <p:spPr>
            <a:xfrm flipV="1">
              <a:off x="1979712" y="2924944"/>
              <a:ext cx="0" cy="491023"/>
            </a:xfrm>
            <a:prstGeom prst="line">
              <a:avLst/>
            </a:prstGeom>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EA99CD84-CFA0-4952-AA26-77BF93B1F2DB}"/>
                </a:ext>
              </a:extLst>
            </p:cNvPr>
            <p:cNvSpPr txBox="1"/>
            <p:nvPr/>
          </p:nvSpPr>
          <p:spPr>
            <a:xfrm>
              <a:off x="4968045" y="1262447"/>
              <a:ext cx="468043" cy="369331"/>
            </a:xfrm>
            <a:prstGeom prst="rect">
              <a:avLst/>
            </a:prstGeom>
            <a:noFill/>
          </p:spPr>
          <p:txBody>
            <a:bodyPr wrap="square" rtlCol="0">
              <a:spAutoFit/>
            </a:bodyPr>
            <a:lstStyle/>
            <a:p>
              <a:r>
                <a:rPr lang="es-ES" dirty="0"/>
                <a:t>1</a:t>
              </a:r>
            </a:p>
          </p:txBody>
        </p:sp>
        <p:sp>
          <p:nvSpPr>
            <p:cNvPr id="18" name="CuadroTexto 17">
              <a:extLst>
                <a:ext uri="{FF2B5EF4-FFF2-40B4-BE49-F238E27FC236}">
                  <a16:creationId xmlns:a16="http://schemas.microsoft.com/office/drawing/2014/main" id="{F1FCE076-3AC8-44D7-932D-E88918E8AC5D}"/>
                </a:ext>
              </a:extLst>
            </p:cNvPr>
            <p:cNvSpPr txBox="1"/>
            <p:nvPr/>
          </p:nvSpPr>
          <p:spPr>
            <a:xfrm>
              <a:off x="3136747" y="1242700"/>
              <a:ext cx="468043" cy="369331"/>
            </a:xfrm>
            <a:prstGeom prst="rect">
              <a:avLst/>
            </a:prstGeom>
            <a:noFill/>
          </p:spPr>
          <p:txBody>
            <a:bodyPr wrap="square" rtlCol="0">
              <a:spAutoFit/>
            </a:bodyPr>
            <a:lstStyle/>
            <a:p>
              <a:r>
                <a:rPr lang="es-ES" dirty="0"/>
                <a:t>1</a:t>
              </a:r>
            </a:p>
          </p:txBody>
        </p:sp>
        <p:sp>
          <p:nvSpPr>
            <p:cNvPr id="19" name="CuadroTexto 18">
              <a:extLst>
                <a:ext uri="{FF2B5EF4-FFF2-40B4-BE49-F238E27FC236}">
                  <a16:creationId xmlns:a16="http://schemas.microsoft.com/office/drawing/2014/main" id="{1F7DAE12-5494-44B7-BFFE-317EBD945211}"/>
                </a:ext>
              </a:extLst>
            </p:cNvPr>
            <p:cNvSpPr txBox="1"/>
            <p:nvPr/>
          </p:nvSpPr>
          <p:spPr>
            <a:xfrm>
              <a:off x="1616692" y="3090943"/>
              <a:ext cx="468043" cy="369331"/>
            </a:xfrm>
            <a:prstGeom prst="rect">
              <a:avLst/>
            </a:prstGeom>
            <a:noFill/>
          </p:spPr>
          <p:txBody>
            <a:bodyPr wrap="square" rtlCol="0">
              <a:spAutoFit/>
            </a:bodyPr>
            <a:lstStyle/>
            <a:p>
              <a:r>
                <a:rPr lang="es-ES" dirty="0"/>
                <a:t>2</a:t>
              </a:r>
            </a:p>
          </p:txBody>
        </p:sp>
        <p:sp>
          <p:nvSpPr>
            <p:cNvPr id="20" name="CuadroTexto 19">
              <a:extLst>
                <a:ext uri="{FF2B5EF4-FFF2-40B4-BE49-F238E27FC236}">
                  <a16:creationId xmlns:a16="http://schemas.microsoft.com/office/drawing/2014/main" id="{519FA568-FFC0-4B5E-94BD-3D73B1B86477}"/>
                </a:ext>
              </a:extLst>
            </p:cNvPr>
            <p:cNvSpPr txBox="1"/>
            <p:nvPr/>
          </p:nvSpPr>
          <p:spPr>
            <a:xfrm>
              <a:off x="3616334" y="3059668"/>
              <a:ext cx="468043" cy="369331"/>
            </a:xfrm>
            <a:prstGeom prst="rect">
              <a:avLst/>
            </a:prstGeom>
            <a:noFill/>
          </p:spPr>
          <p:txBody>
            <a:bodyPr wrap="square" rtlCol="0">
              <a:spAutoFit/>
            </a:bodyPr>
            <a:lstStyle/>
            <a:p>
              <a:r>
                <a:rPr lang="es-ES" dirty="0"/>
                <a:t>3</a:t>
              </a:r>
            </a:p>
          </p:txBody>
        </p:sp>
        <p:sp>
          <p:nvSpPr>
            <p:cNvPr id="21" name="CuadroTexto 20">
              <a:extLst>
                <a:ext uri="{FF2B5EF4-FFF2-40B4-BE49-F238E27FC236}">
                  <a16:creationId xmlns:a16="http://schemas.microsoft.com/office/drawing/2014/main" id="{4FA3695F-CDBB-4ED9-827C-96CE06C7CC76}"/>
                </a:ext>
              </a:extLst>
            </p:cNvPr>
            <p:cNvSpPr txBox="1"/>
            <p:nvPr/>
          </p:nvSpPr>
          <p:spPr>
            <a:xfrm>
              <a:off x="3500098" y="2083821"/>
              <a:ext cx="1944216" cy="369332"/>
            </a:xfrm>
            <a:prstGeom prst="rect">
              <a:avLst/>
            </a:prstGeom>
            <a:noFill/>
          </p:spPr>
          <p:txBody>
            <a:bodyPr wrap="square" rtlCol="0">
              <a:spAutoFit/>
            </a:bodyPr>
            <a:lstStyle/>
            <a:p>
              <a:r>
                <a:rPr lang="es-ES" dirty="0"/>
                <a:t>(LT= 2)</a:t>
              </a:r>
            </a:p>
          </p:txBody>
        </p:sp>
        <p:sp>
          <p:nvSpPr>
            <p:cNvPr id="22" name="CuadroTexto 21">
              <a:extLst>
                <a:ext uri="{FF2B5EF4-FFF2-40B4-BE49-F238E27FC236}">
                  <a16:creationId xmlns:a16="http://schemas.microsoft.com/office/drawing/2014/main" id="{FD63A34F-6131-455F-9376-27AB8C592913}"/>
                </a:ext>
              </a:extLst>
            </p:cNvPr>
            <p:cNvSpPr txBox="1"/>
            <p:nvPr/>
          </p:nvSpPr>
          <p:spPr>
            <a:xfrm>
              <a:off x="6471891" y="3459896"/>
              <a:ext cx="1944216" cy="369332"/>
            </a:xfrm>
            <a:prstGeom prst="rect">
              <a:avLst/>
            </a:prstGeom>
            <a:noFill/>
          </p:spPr>
          <p:txBody>
            <a:bodyPr wrap="square" rtlCol="0">
              <a:spAutoFit/>
            </a:bodyPr>
            <a:lstStyle/>
            <a:p>
              <a:r>
                <a:rPr lang="es-ES" dirty="0"/>
                <a:t>(LT= 2)</a:t>
              </a:r>
            </a:p>
          </p:txBody>
        </p:sp>
        <p:sp>
          <p:nvSpPr>
            <p:cNvPr id="23" name="CuadroTexto 22">
              <a:extLst>
                <a:ext uri="{FF2B5EF4-FFF2-40B4-BE49-F238E27FC236}">
                  <a16:creationId xmlns:a16="http://schemas.microsoft.com/office/drawing/2014/main" id="{CA263038-ED58-45C5-BFEE-9897B5C6F53C}"/>
                </a:ext>
              </a:extLst>
            </p:cNvPr>
            <p:cNvSpPr txBox="1"/>
            <p:nvPr/>
          </p:nvSpPr>
          <p:spPr>
            <a:xfrm>
              <a:off x="613768" y="3459896"/>
              <a:ext cx="1035155" cy="369332"/>
            </a:xfrm>
            <a:prstGeom prst="rect">
              <a:avLst/>
            </a:prstGeom>
            <a:noFill/>
          </p:spPr>
          <p:txBody>
            <a:bodyPr wrap="square" rtlCol="0">
              <a:spAutoFit/>
            </a:bodyPr>
            <a:lstStyle/>
            <a:p>
              <a:r>
                <a:rPr lang="es-ES" dirty="0"/>
                <a:t>(LT= 1)</a:t>
              </a:r>
            </a:p>
          </p:txBody>
        </p:sp>
      </p:grpSp>
      <p:sp>
        <p:nvSpPr>
          <p:cNvPr id="24" name="Elipse 23">
            <a:extLst>
              <a:ext uri="{FF2B5EF4-FFF2-40B4-BE49-F238E27FC236}">
                <a16:creationId xmlns:a16="http://schemas.microsoft.com/office/drawing/2014/main" id="{23B4F61B-AAAB-4C48-BB5E-93D29A18742A}"/>
              </a:ext>
            </a:extLst>
          </p:cNvPr>
          <p:cNvSpPr/>
          <p:nvPr/>
        </p:nvSpPr>
        <p:spPr>
          <a:xfrm>
            <a:off x="781658" y="2315854"/>
            <a:ext cx="720080"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5" name="Elipse 24">
            <a:extLst>
              <a:ext uri="{FF2B5EF4-FFF2-40B4-BE49-F238E27FC236}">
                <a16:creationId xmlns:a16="http://schemas.microsoft.com/office/drawing/2014/main" id="{CDFB7B2D-9FF9-47F5-952E-2FEB376581E6}"/>
              </a:ext>
            </a:extLst>
          </p:cNvPr>
          <p:cNvSpPr/>
          <p:nvPr/>
        </p:nvSpPr>
        <p:spPr>
          <a:xfrm>
            <a:off x="781658" y="3429000"/>
            <a:ext cx="720080"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6" name="Elipse 25">
            <a:extLst>
              <a:ext uri="{FF2B5EF4-FFF2-40B4-BE49-F238E27FC236}">
                <a16:creationId xmlns:a16="http://schemas.microsoft.com/office/drawing/2014/main" id="{8122D068-7D57-444C-9AB5-FD6D252BC052}"/>
              </a:ext>
            </a:extLst>
          </p:cNvPr>
          <p:cNvSpPr/>
          <p:nvPr/>
        </p:nvSpPr>
        <p:spPr>
          <a:xfrm>
            <a:off x="781658" y="4960036"/>
            <a:ext cx="720080"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30" name="Conector recto de flecha 29">
            <a:extLst>
              <a:ext uri="{FF2B5EF4-FFF2-40B4-BE49-F238E27FC236}">
                <a16:creationId xmlns:a16="http://schemas.microsoft.com/office/drawing/2014/main" id="{1ACB7CC7-5F29-4F42-A963-D53628BB253C}"/>
              </a:ext>
            </a:extLst>
          </p:cNvPr>
          <p:cNvCxnSpPr>
            <a:stCxn id="24" idx="4"/>
            <a:endCxn id="25" idx="0"/>
          </p:cNvCxnSpPr>
          <p:nvPr/>
        </p:nvCxnSpPr>
        <p:spPr>
          <a:xfrm>
            <a:off x="1141698" y="2963926"/>
            <a:ext cx="0" cy="4650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806BAA2D-D861-449D-B731-C2ECC172E942}"/>
              </a:ext>
            </a:extLst>
          </p:cNvPr>
          <p:cNvCxnSpPr>
            <a:cxnSpLocks/>
            <a:stCxn id="25" idx="4"/>
            <a:endCxn id="26" idx="0"/>
          </p:cNvCxnSpPr>
          <p:nvPr/>
        </p:nvCxnSpPr>
        <p:spPr>
          <a:xfrm>
            <a:off x="1141698" y="4077072"/>
            <a:ext cx="0" cy="882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ector: angular 36">
            <a:extLst>
              <a:ext uri="{FF2B5EF4-FFF2-40B4-BE49-F238E27FC236}">
                <a16:creationId xmlns:a16="http://schemas.microsoft.com/office/drawing/2014/main" id="{FAA461F0-EBEB-41B7-8D9C-DF114FB7B943}"/>
              </a:ext>
            </a:extLst>
          </p:cNvPr>
          <p:cNvCxnSpPr>
            <a:cxnSpLocks/>
            <a:stCxn id="5" idx="1"/>
          </p:cNvCxnSpPr>
          <p:nvPr/>
        </p:nvCxnSpPr>
        <p:spPr>
          <a:xfrm rot="10800000">
            <a:off x="1136793" y="1700808"/>
            <a:ext cx="3479533" cy="1575792"/>
          </a:xfrm>
          <a:prstGeom prst="bentConnector3">
            <a:avLst>
              <a:gd name="adj1" fmla="val 11187"/>
            </a:avLst>
          </a:prstGeom>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C38F108A-46A6-4A39-ADAC-163F119A2D6E}"/>
              </a:ext>
            </a:extLst>
          </p:cNvPr>
          <p:cNvCxnSpPr>
            <a:endCxn id="24" idx="0"/>
          </p:cNvCxnSpPr>
          <p:nvPr/>
        </p:nvCxnSpPr>
        <p:spPr>
          <a:xfrm>
            <a:off x="1141698" y="1700808"/>
            <a:ext cx="0" cy="6150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CuadroTexto 46">
            <a:extLst>
              <a:ext uri="{FF2B5EF4-FFF2-40B4-BE49-F238E27FC236}">
                <a16:creationId xmlns:a16="http://schemas.microsoft.com/office/drawing/2014/main" id="{1AB6BCB2-75C8-4BE7-8109-9A3066520534}"/>
              </a:ext>
            </a:extLst>
          </p:cNvPr>
          <p:cNvSpPr txBox="1"/>
          <p:nvPr/>
        </p:nvSpPr>
        <p:spPr>
          <a:xfrm>
            <a:off x="1679304" y="2389992"/>
            <a:ext cx="2144927" cy="646331"/>
          </a:xfrm>
          <a:prstGeom prst="rect">
            <a:avLst/>
          </a:prstGeom>
          <a:noFill/>
        </p:spPr>
        <p:txBody>
          <a:bodyPr wrap="square" rtlCol="0">
            <a:spAutoFit/>
          </a:bodyPr>
          <a:lstStyle/>
          <a:p>
            <a:r>
              <a:rPr lang="es-ES" dirty="0"/>
              <a:t>Centro de trabajo de corte</a:t>
            </a:r>
          </a:p>
        </p:txBody>
      </p:sp>
      <p:sp>
        <p:nvSpPr>
          <p:cNvPr id="48" name="CuadroTexto 47">
            <a:extLst>
              <a:ext uri="{FF2B5EF4-FFF2-40B4-BE49-F238E27FC236}">
                <a16:creationId xmlns:a16="http://schemas.microsoft.com/office/drawing/2014/main" id="{19AE1B98-C396-4037-A947-0D522481FADD}"/>
              </a:ext>
            </a:extLst>
          </p:cNvPr>
          <p:cNvSpPr txBox="1"/>
          <p:nvPr/>
        </p:nvSpPr>
        <p:spPr>
          <a:xfrm>
            <a:off x="1569170" y="3480942"/>
            <a:ext cx="2144927" cy="646331"/>
          </a:xfrm>
          <a:prstGeom prst="rect">
            <a:avLst/>
          </a:prstGeom>
          <a:noFill/>
        </p:spPr>
        <p:txBody>
          <a:bodyPr wrap="square" rtlCol="0">
            <a:spAutoFit/>
          </a:bodyPr>
          <a:lstStyle/>
          <a:p>
            <a:r>
              <a:rPr lang="es-ES" dirty="0"/>
              <a:t>Centro de trabajo de ensamble</a:t>
            </a:r>
          </a:p>
        </p:txBody>
      </p:sp>
      <p:sp>
        <p:nvSpPr>
          <p:cNvPr id="49" name="CuadroTexto 48">
            <a:extLst>
              <a:ext uri="{FF2B5EF4-FFF2-40B4-BE49-F238E27FC236}">
                <a16:creationId xmlns:a16="http://schemas.microsoft.com/office/drawing/2014/main" id="{D79A539C-ED75-4CCD-90C4-32818F1F6D41}"/>
              </a:ext>
            </a:extLst>
          </p:cNvPr>
          <p:cNvSpPr txBox="1"/>
          <p:nvPr/>
        </p:nvSpPr>
        <p:spPr>
          <a:xfrm>
            <a:off x="1484337" y="5028184"/>
            <a:ext cx="2144927" cy="646331"/>
          </a:xfrm>
          <a:prstGeom prst="rect">
            <a:avLst/>
          </a:prstGeom>
          <a:noFill/>
        </p:spPr>
        <p:txBody>
          <a:bodyPr wrap="square" rtlCol="0">
            <a:spAutoFit/>
          </a:bodyPr>
          <a:lstStyle/>
          <a:p>
            <a:r>
              <a:rPr lang="es-ES" dirty="0"/>
              <a:t>Centro de trabajo de pintura</a:t>
            </a:r>
          </a:p>
        </p:txBody>
      </p:sp>
      <p:sp>
        <p:nvSpPr>
          <p:cNvPr id="34" name="CuadroTexto 33"/>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16982075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9E35309C-38D9-40C0-A205-1ED48339CB18}"/>
              </a:ext>
            </a:extLst>
          </p:cNvPr>
          <p:cNvGraphicFramePr>
            <a:graphicFrameLocks noGrp="1"/>
          </p:cNvGraphicFramePr>
          <p:nvPr>
            <p:extLst>
              <p:ext uri="{D42A27DB-BD31-4B8C-83A1-F6EECF244321}">
                <p14:modId xmlns:p14="http://schemas.microsoft.com/office/powerpoint/2010/main" val="969977630"/>
              </p:ext>
            </p:extLst>
          </p:nvPr>
        </p:nvGraphicFramePr>
        <p:xfrm>
          <a:off x="827582" y="1723326"/>
          <a:ext cx="7488835" cy="1889760"/>
        </p:xfrm>
        <a:graphic>
          <a:graphicData uri="http://schemas.openxmlformats.org/drawingml/2006/table">
            <a:tbl>
              <a:tblPr firstRow="1" bandRow="1">
                <a:tableStyleId>{5C22544A-7EE6-4342-B048-85BDC9FD1C3A}</a:tableStyleId>
              </a:tblPr>
              <a:tblGrid>
                <a:gridCol w="1497767">
                  <a:extLst>
                    <a:ext uri="{9D8B030D-6E8A-4147-A177-3AD203B41FA5}">
                      <a16:colId xmlns:a16="http://schemas.microsoft.com/office/drawing/2014/main" val="3175201138"/>
                    </a:ext>
                  </a:extLst>
                </a:gridCol>
                <a:gridCol w="1598579">
                  <a:extLst>
                    <a:ext uri="{9D8B030D-6E8A-4147-A177-3AD203B41FA5}">
                      <a16:colId xmlns:a16="http://schemas.microsoft.com/office/drawing/2014/main" val="1058314425"/>
                    </a:ext>
                  </a:extLst>
                </a:gridCol>
                <a:gridCol w="1396955">
                  <a:extLst>
                    <a:ext uri="{9D8B030D-6E8A-4147-A177-3AD203B41FA5}">
                      <a16:colId xmlns:a16="http://schemas.microsoft.com/office/drawing/2014/main" val="285059914"/>
                    </a:ext>
                  </a:extLst>
                </a:gridCol>
                <a:gridCol w="1497767">
                  <a:extLst>
                    <a:ext uri="{9D8B030D-6E8A-4147-A177-3AD203B41FA5}">
                      <a16:colId xmlns:a16="http://schemas.microsoft.com/office/drawing/2014/main" val="2663696328"/>
                    </a:ext>
                  </a:extLst>
                </a:gridCol>
                <a:gridCol w="1497767">
                  <a:extLst>
                    <a:ext uri="{9D8B030D-6E8A-4147-A177-3AD203B41FA5}">
                      <a16:colId xmlns:a16="http://schemas.microsoft.com/office/drawing/2014/main" val="2312080089"/>
                    </a:ext>
                  </a:extLst>
                </a:gridCol>
              </a:tblGrid>
              <a:tr h="370840">
                <a:tc>
                  <a:txBody>
                    <a:bodyPr/>
                    <a:lstStyle/>
                    <a:p>
                      <a:pPr algn="ctr"/>
                      <a:r>
                        <a:rPr lang="es-ES" sz="1600" b="1" dirty="0"/>
                        <a:t>Numero de operación</a:t>
                      </a:r>
                    </a:p>
                  </a:txBody>
                  <a:tcPr/>
                </a:tc>
                <a:tc>
                  <a:txBody>
                    <a:bodyPr/>
                    <a:lstStyle/>
                    <a:p>
                      <a:pPr algn="ctr"/>
                      <a:r>
                        <a:rPr lang="es-ES" sz="1600" b="1" dirty="0"/>
                        <a:t>Descripción de operación</a:t>
                      </a:r>
                    </a:p>
                  </a:txBody>
                  <a:tcPr/>
                </a:tc>
                <a:tc>
                  <a:txBody>
                    <a:bodyPr/>
                    <a:lstStyle/>
                    <a:p>
                      <a:pPr algn="ctr"/>
                      <a:r>
                        <a:rPr lang="es-ES" sz="1600" b="1" dirty="0"/>
                        <a:t>Recurso</a:t>
                      </a:r>
                    </a:p>
                    <a:p>
                      <a:pPr algn="ctr"/>
                      <a:r>
                        <a:rPr lang="es-ES" sz="1600" b="1" dirty="0"/>
                        <a:t>(k)</a:t>
                      </a:r>
                    </a:p>
                  </a:txBody>
                  <a:tcPr/>
                </a:tc>
                <a:tc>
                  <a:txBody>
                    <a:bodyPr/>
                    <a:lstStyle/>
                    <a:p>
                      <a:pPr algn="ctr"/>
                      <a:r>
                        <a:rPr lang="es-ES" sz="1600" b="1" dirty="0"/>
                        <a:t>Tiempo por unidad</a:t>
                      </a:r>
                    </a:p>
                    <a:p>
                      <a:pPr algn="ctr"/>
                      <a:r>
                        <a:rPr lang="es-ES" sz="1600" b="1" kern="1200" dirty="0">
                          <a:solidFill>
                            <a:schemeClr val="lt1"/>
                          </a:solidFill>
                          <a:effectLst/>
                          <a:latin typeface="+mn-lt"/>
                          <a:ea typeface="+mn-ea"/>
                          <a:cs typeface="+mn-cs"/>
                        </a:rPr>
                        <a:t>(</a:t>
                      </a:r>
                      <a:r>
                        <a:rPr lang="es-ES" sz="1600" b="1" i="1" kern="1200" dirty="0">
                          <a:solidFill>
                            <a:schemeClr val="lt1"/>
                          </a:solidFill>
                          <a:effectLst/>
                          <a:latin typeface="+mn-lt"/>
                          <a:ea typeface="+mn-ea"/>
                          <a:cs typeface="+mn-cs"/>
                        </a:rPr>
                        <a:t>α</a:t>
                      </a:r>
                      <a:r>
                        <a:rPr lang="es-ES" sz="1600" b="1" i="1" kern="1200" baseline="-25000" dirty="0">
                          <a:solidFill>
                            <a:schemeClr val="lt1"/>
                          </a:solidFill>
                          <a:effectLst/>
                          <a:latin typeface="+mn-lt"/>
                          <a:ea typeface="+mn-ea"/>
                          <a:cs typeface="+mn-cs"/>
                        </a:rPr>
                        <a:t>ik</a:t>
                      </a:r>
                      <a:r>
                        <a:rPr lang="es-ES" sz="1600" b="1" kern="1200" dirty="0">
                          <a:solidFill>
                            <a:schemeClr val="lt1"/>
                          </a:solidFill>
                          <a:effectLst/>
                          <a:latin typeface="+mn-lt"/>
                          <a:ea typeface="+mn-ea"/>
                          <a:cs typeface="+mn-cs"/>
                        </a:rPr>
                        <a:t>, [min]) </a:t>
                      </a:r>
                      <a:endParaRPr lang="es-ES" sz="1600" b="1" dirty="0"/>
                    </a:p>
                  </a:txBody>
                  <a:tcPr/>
                </a:tc>
                <a:tc>
                  <a:txBody>
                    <a:bodyPr/>
                    <a:lstStyle/>
                    <a:p>
                      <a:pPr algn="ctr"/>
                      <a:r>
                        <a:rPr lang="es-ES" sz="1600" b="1" dirty="0"/>
                        <a:t>Tiempo de preparación</a:t>
                      </a:r>
                    </a:p>
                    <a:p>
                      <a:pPr algn="ctr"/>
                      <a:r>
                        <a:rPr lang="es-ES" sz="1600" b="1" kern="1200" dirty="0">
                          <a:solidFill>
                            <a:schemeClr val="lt1"/>
                          </a:solidFill>
                          <a:effectLst/>
                          <a:latin typeface="+mn-lt"/>
                          <a:ea typeface="+mn-ea"/>
                          <a:cs typeface="+mn-cs"/>
                        </a:rPr>
                        <a:t>(</a:t>
                      </a:r>
                      <a:r>
                        <a:rPr lang="es-ES" sz="1600" b="1" i="1" kern="1200" dirty="0">
                          <a:solidFill>
                            <a:schemeClr val="lt1"/>
                          </a:solidFill>
                          <a:effectLst/>
                          <a:latin typeface="+mn-lt"/>
                          <a:ea typeface="+mn-ea"/>
                          <a:cs typeface="+mn-cs"/>
                        </a:rPr>
                        <a:t>β</a:t>
                      </a:r>
                      <a:r>
                        <a:rPr lang="es-ES" sz="1600" b="1" i="1" kern="1200" baseline="-25000" dirty="0">
                          <a:solidFill>
                            <a:schemeClr val="lt1"/>
                          </a:solidFill>
                          <a:effectLst/>
                          <a:latin typeface="+mn-lt"/>
                          <a:ea typeface="+mn-ea"/>
                          <a:cs typeface="+mn-cs"/>
                        </a:rPr>
                        <a:t>ik</a:t>
                      </a:r>
                      <a:r>
                        <a:rPr lang="es-ES" sz="1600" b="1" kern="1200" dirty="0">
                          <a:solidFill>
                            <a:schemeClr val="lt1"/>
                          </a:solidFill>
                          <a:effectLst/>
                          <a:latin typeface="+mn-lt"/>
                          <a:ea typeface="+mn-ea"/>
                          <a:cs typeface="+mn-cs"/>
                        </a:rPr>
                        <a:t>, [min])</a:t>
                      </a:r>
                      <a:endParaRPr lang="es-ES" sz="1600" b="1" dirty="0"/>
                    </a:p>
                  </a:txBody>
                  <a:tcPr/>
                </a:tc>
                <a:extLst>
                  <a:ext uri="{0D108BD9-81ED-4DB2-BD59-A6C34878D82A}">
                    <a16:rowId xmlns:a16="http://schemas.microsoft.com/office/drawing/2014/main" val="909936617"/>
                  </a:ext>
                </a:extLst>
              </a:tr>
              <a:tr h="370840">
                <a:tc>
                  <a:txBody>
                    <a:bodyPr/>
                    <a:lstStyle/>
                    <a:p>
                      <a:pPr algn="ctr"/>
                      <a:r>
                        <a:rPr lang="es-ES" sz="1600" b="1" dirty="0"/>
                        <a:t>10</a:t>
                      </a:r>
                    </a:p>
                    <a:p>
                      <a:pPr algn="ctr"/>
                      <a:r>
                        <a:rPr lang="es-ES" sz="1600" b="1" dirty="0"/>
                        <a:t>15</a:t>
                      </a:r>
                    </a:p>
                    <a:p>
                      <a:pPr algn="ctr"/>
                      <a:r>
                        <a:rPr lang="es-ES" sz="1600" b="1" dirty="0"/>
                        <a:t>20</a:t>
                      </a:r>
                    </a:p>
                    <a:p>
                      <a:pPr algn="ctr"/>
                      <a:r>
                        <a:rPr lang="es-ES" sz="1600" b="1" dirty="0"/>
                        <a:t>30</a:t>
                      </a:r>
                    </a:p>
                  </a:txBody>
                  <a:tcPr/>
                </a:tc>
                <a:tc>
                  <a:txBody>
                    <a:bodyPr/>
                    <a:lstStyle/>
                    <a:p>
                      <a:pPr algn="ctr"/>
                      <a:r>
                        <a:rPr lang="es-ES" sz="1600" b="1" dirty="0"/>
                        <a:t>Corte</a:t>
                      </a:r>
                    </a:p>
                    <a:p>
                      <a:pPr algn="ctr"/>
                      <a:r>
                        <a:rPr lang="es-ES" sz="1600" b="1" dirty="0"/>
                        <a:t>Transferencia</a:t>
                      </a:r>
                    </a:p>
                    <a:p>
                      <a:pPr algn="ctr"/>
                      <a:r>
                        <a:rPr lang="es-ES" sz="1600" b="1" dirty="0"/>
                        <a:t>Ensamble</a:t>
                      </a:r>
                    </a:p>
                    <a:p>
                      <a:pPr algn="ctr"/>
                      <a:r>
                        <a:rPr lang="es-ES" sz="1600" b="1" dirty="0"/>
                        <a:t>Pintura</a:t>
                      </a:r>
                    </a:p>
                  </a:txBody>
                  <a:tcPr/>
                </a:tc>
                <a:tc>
                  <a:txBody>
                    <a:bodyPr/>
                    <a:lstStyle/>
                    <a:p>
                      <a:pPr algn="ctr"/>
                      <a:r>
                        <a:rPr lang="es-ES" sz="1600" b="1" i="0" dirty="0">
                          <a:solidFill>
                            <a:srgbClr val="000000"/>
                          </a:solidFill>
                          <a:effectLst/>
                          <a:latin typeface="+mn-lt"/>
                        </a:rPr>
                        <a:t>Mach S100</a:t>
                      </a:r>
                    </a:p>
                    <a:p>
                      <a:pPr algn="ctr"/>
                      <a:r>
                        <a:rPr lang="es-ES" sz="1600" b="1" i="0" dirty="0">
                          <a:solidFill>
                            <a:srgbClr val="000000"/>
                          </a:solidFill>
                          <a:effectLst/>
                          <a:latin typeface="+mn-lt"/>
                        </a:rPr>
                        <a:t>Grúa</a:t>
                      </a:r>
                    </a:p>
                    <a:p>
                      <a:pPr algn="ctr"/>
                      <a:r>
                        <a:rPr lang="es-ES" sz="1600" b="1" i="0" dirty="0">
                          <a:solidFill>
                            <a:srgbClr val="000000"/>
                          </a:solidFill>
                          <a:effectLst/>
                          <a:latin typeface="+mn-lt"/>
                        </a:rPr>
                        <a:t>Mach ASS</a:t>
                      </a:r>
                    </a:p>
                    <a:p>
                      <a:pPr algn="ctr"/>
                      <a:r>
                        <a:rPr lang="es-ES" sz="1600" b="1" dirty="0">
                          <a:effectLst/>
                          <a:latin typeface="+mn-lt"/>
                        </a:rPr>
                        <a:t>Mach PPP</a:t>
                      </a:r>
                    </a:p>
                  </a:txBody>
                  <a:tcPr anchor="ctr"/>
                </a:tc>
                <a:tc>
                  <a:txBody>
                    <a:bodyPr/>
                    <a:lstStyle/>
                    <a:p>
                      <a:pPr algn="ctr"/>
                      <a:r>
                        <a:rPr lang="es-ES" sz="1600" b="1" dirty="0"/>
                        <a:t>1.5</a:t>
                      </a:r>
                    </a:p>
                    <a:p>
                      <a:pPr algn="ctr"/>
                      <a:r>
                        <a:rPr lang="es-ES" sz="1600" b="1" dirty="0"/>
                        <a:t>-</a:t>
                      </a:r>
                    </a:p>
                    <a:p>
                      <a:pPr algn="ctr"/>
                      <a:r>
                        <a:rPr lang="es-ES" sz="1600" b="1" dirty="0"/>
                        <a:t>0.5</a:t>
                      </a:r>
                    </a:p>
                    <a:p>
                      <a:pPr algn="ctr"/>
                      <a:r>
                        <a:rPr lang="es-ES" sz="1600" b="1" dirty="0"/>
                        <a:t>2.5</a:t>
                      </a:r>
                    </a:p>
                  </a:txBody>
                  <a:tcPr/>
                </a:tc>
                <a:tc>
                  <a:txBody>
                    <a:bodyPr/>
                    <a:lstStyle/>
                    <a:p>
                      <a:pPr algn="ctr"/>
                      <a:r>
                        <a:rPr lang="es-ES" sz="1600" b="1" dirty="0"/>
                        <a:t>25</a:t>
                      </a:r>
                    </a:p>
                    <a:p>
                      <a:pPr algn="ctr"/>
                      <a:r>
                        <a:rPr lang="es-ES" sz="1600" b="1" dirty="0"/>
                        <a:t>20</a:t>
                      </a:r>
                    </a:p>
                    <a:p>
                      <a:pPr algn="ctr"/>
                      <a:r>
                        <a:rPr lang="es-ES" sz="1600" b="1" dirty="0"/>
                        <a:t>10</a:t>
                      </a:r>
                    </a:p>
                    <a:p>
                      <a:pPr algn="ctr"/>
                      <a:r>
                        <a:rPr lang="es-ES" sz="1600" b="1" dirty="0"/>
                        <a:t>30</a:t>
                      </a:r>
                    </a:p>
                  </a:txBody>
                  <a:tcPr/>
                </a:tc>
                <a:extLst>
                  <a:ext uri="{0D108BD9-81ED-4DB2-BD59-A6C34878D82A}">
                    <a16:rowId xmlns:a16="http://schemas.microsoft.com/office/drawing/2014/main" val="4078105236"/>
                  </a:ext>
                </a:extLst>
              </a:tr>
            </a:tbl>
          </a:graphicData>
        </a:graphic>
      </p:graphicFrame>
      <p:graphicFrame>
        <p:nvGraphicFramePr>
          <p:cNvPr id="4" name="Tabla 4">
            <a:extLst>
              <a:ext uri="{FF2B5EF4-FFF2-40B4-BE49-F238E27FC236}">
                <a16:creationId xmlns:a16="http://schemas.microsoft.com/office/drawing/2014/main" id="{E04E0A5E-6382-4EBE-830F-5E48FD586457}"/>
              </a:ext>
            </a:extLst>
          </p:cNvPr>
          <p:cNvGraphicFramePr>
            <a:graphicFrameLocks noGrp="1"/>
          </p:cNvGraphicFramePr>
          <p:nvPr>
            <p:extLst>
              <p:ext uri="{D42A27DB-BD31-4B8C-83A1-F6EECF244321}">
                <p14:modId xmlns:p14="http://schemas.microsoft.com/office/powerpoint/2010/main" val="1919627798"/>
              </p:ext>
            </p:extLst>
          </p:nvPr>
        </p:nvGraphicFramePr>
        <p:xfrm>
          <a:off x="827582" y="4621198"/>
          <a:ext cx="7488836" cy="1800200"/>
        </p:xfrm>
        <a:graphic>
          <a:graphicData uri="http://schemas.openxmlformats.org/drawingml/2006/table">
            <a:tbl>
              <a:tblPr firstRow="1" bandRow="1">
                <a:tableStyleId>{5C22544A-7EE6-4342-B048-85BDC9FD1C3A}</a:tableStyleId>
              </a:tblPr>
              <a:tblGrid>
                <a:gridCol w="1872209">
                  <a:extLst>
                    <a:ext uri="{9D8B030D-6E8A-4147-A177-3AD203B41FA5}">
                      <a16:colId xmlns:a16="http://schemas.microsoft.com/office/drawing/2014/main" val="3583335806"/>
                    </a:ext>
                  </a:extLst>
                </a:gridCol>
                <a:gridCol w="1872209">
                  <a:extLst>
                    <a:ext uri="{9D8B030D-6E8A-4147-A177-3AD203B41FA5}">
                      <a16:colId xmlns:a16="http://schemas.microsoft.com/office/drawing/2014/main" val="2513228755"/>
                    </a:ext>
                  </a:extLst>
                </a:gridCol>
                <a:gridCol w="1872209">
                  <a:extLst>
                    <a:ext uri="{9D8B030D-6E8A-4147-A177-3AD203B41FA5}">
                      <a16:colId xmlns:a16="http://schemas.microsoft.com/office/drawing/2014/main" val="2255127750"/>
                    </a:ext>
                  </a:extLst>
                </a:gridCol>
                <a:gridCol w="1872209">
                  <a:extLst>
                    <a:ext uri="{9D8B030D-6E8A-4147-A177-3AD203B41FA5}">
                      <a16:colId xmlns:a16="http://schemas.microsoft.com/office/drawing/2014/main" val="1536837212"/>
                    </a:ext>
                  </a:extLst>
                </a:gridCol>
              </a:tblGrid>
              <a:tr h="630070">
                <a:tc>
                  <a:txBody>
                    <a:bodyPr/>
                    <a:lstStyle/>
                    <a:p>
                      <a:pPr algn="ctr"/>
                      <a:r>
                        <a:rPr lang="es-ES" sz="1600" b="1" dirty="0"/>
                        <a:t>Descripción del recurso</a:t>
                      </a:r>
                    </a:p>
                  </a:txBody>
                  <a:tcPr/>
                </a:tc>
                <a:tc>
                  <a:txBody>
                    <a:bodyPr/>
                    <a:lstStyle/>
                    <a:p>
                      <a:pPr algn="ctr"/>
                      <a:r>
                        <a:rPr lang="es-ES" sz="1600" b="1" dirty="0"/>
                        <a:t>Capacidad bruta (hr/día)</a:t>
                      </a:r>
                    </a:p>
                  </a:txBody>
                  <a:tcPr/>
                </a:tc>
                <a:tc>
                  <a:txBody>
                    <a:bodyPr/>
                    <a:lstStyle/>
                    <a:p>
                      <a:pPr algn="ctr"/>
                      <a:r>
                        <a:rPr lang="es-ES" sz="1600" b="1" dirty="0"/>
                        <a:t>Factor de productividad</a:t>
                      </a:r>
                    </a:p>
                  </a:txBody>
                  <a:tcPr/>
                </a:tc>
                <a:tc>
                  <a:txBody>
                    <a:bodyPr/>
                    <a:lstStyle/>
                    <a:p>
                      <a:pPr algn="ctr"/>
                      <a:r>
                        <a:rPr lang="es-ES" sz="1600" b="1" dirty="0"/>
                        <a:t>Capacidad utilizable</a:t>
                      </a:r>
                    </a:p>
                  </a:txBody>
                  <a:tcPr/>
                </a:tc>
                <a:extLst>
                  <a:ext uri="{0D108BD9-81ED-4DB2-BD59-A6C34878D82A}">
                    <a16:rowId xmlns:a16="http://schemas.microsoft.com/office/drawing/2014/main" val="3335647165"/>
                  </a:ext>
                </a:extLst>
              </a:tr>
              <a:tr h="1170130">
                <a:tc>
                  <a:txBody>
                    <a:bodyPr/>
                    <a:lstStyle/>
                    <a:p>
                      <a:pPr algn="ctr"/>
                      <a:r>
                        <a:rPr lang="es-ES" sz="1600" b="1" i="0" dirty="0">
                          <a:solidFill>
                            <a:srgbClr val="000000"/>
                          </a:solidFill>
                          <a:effectLst/>
                          <a:latin typeface="+mn-lt"/>
                        </a:rPr>
                        <a:t>Mach S100</a:t>
                      </a:r>
                    </a:p>
                    <a:p>
                      <a:pPr algn="ctr"/>
                      <a:r>
                        <a:rPr lang="es-ES" sz="1600" b="1" i="0" dirty="0">
                          <a:solidFill>
                            <a:srgbClr val="000000"/>
                          </a:solidFill>
                          <a:effectLst/>
                          <a:latin typeface="+mn-lt"/>
                        </a:rPr>
                        <a:t>Grúa</a:t>
                      </a:r>
                    </a:p>
                    <a:p>
                      <a:pPr algn="ctr"/>
                      <a:r>
                        <a:rPr lang="es-ES" sz="1600" b="1" i="0" dirty="0">
                          <a:solidFill>
                            <a:srgbClr val="000000"/>
                          </a:solidFill>
                          <a:effectLst/>
                          <a:latin typeface="+mn-lt"/>
                        </a:rPr>
                        <a:t>Mach ASS</a:t>
                      </a:r>
                    </a:p>
                    <a:p>
                      <a:pPr algn="ctr"/>
                      <a:r>
                        <a:rPr lang="es-ES" sz="1600" b="1" dirty="0">
                          <a:effectLst/>
                          <a:latin typeface="+mn-lt"/>
                        </a:rPr>
                        <a:t>Mach PPP</a:t>
                      </a:r>
                    </a:p>
                  </a:txBody>
                  <a:tcPr/>
                </a:tc>
                <a:tc>
                  <a:txBody>
                    <a:bodyPr/>
                    <a:lstStyle/>
                    <a:p>
                      <a:pPr algn="ctr"/>
                      <a:r>
                        <a:rPr lang="es-ES" sz="1600" b="1" dirty="0"/>
                        <a:t>8</a:t>
                      </a:r>
                    </a:p>
                    <a:p>
                      <a:pPr algn="ctr"/>
                      <a:r>
                        <a:rPr lang="es-ES" sz="1600" b="1" dirty="0"/>
                        <a:t>8</a:t>
                      </a:r>
                    </a:p>
                    <a:p>
                      <a:pPr algn="ctr"/>
                      <a:r>
                        <a:rPr lang="es-ES" sz="1600" b="1" dirty="0"/>
                        <a:t>16</a:t>
                      </a:r>
                    </a:p>
                    <a:p>
                      <a:pPr algn="ctr"/>
                      <a:r>
                        <a:rPr lang="es-ES" sz="1600" b="1" dirty="0"/>
                        <a:t>8</a:t>
                      </a:r>
                    </a:p>
                  </a:txBody>
                  <a:tcPr/>
                </a:tc>
                <a:tc>
                  <a:txBody>
                    <a:bodyPr/>
                    <a:lstStyle/>
                    <a:p>
                      <a:pPr algn="ctr"/>
                      <a:r>
                        <a:rPr lang="es-ES" sz="1600" b="1" dirty="0"/>
                        <a:t>0.95</a:t>
                      </a:r>
                    </a:p>
                    <a:p>
                      <a:pPr algn="ctr"/>
                      <a:r>
                        <a:rPr lang="es-ES" sz="1600" b="1" dirty="0"/>
                        <a:t>0.85</a:t>
                      </a:r>
                    </a:p>
                    <a:p>
                      <a:pPr algn="ctr"/>
                      <a:r>
                        <a:rPr lang="es-ES" sz="1600" b="1" dirty="0"/>
                        <a:t>0.85</a:t>
                      </a:r>
                    </a:p>
                    <a:p>
                      <a:pPr algn="ctr"/>
                      <a:r>
                        <a:rPr lang="es-ES" sz="1600" b="1" dirty="0"/>
                        <a:t>0.95</a:t>
                      </a:r>
                    </a:p>
                  </a:txBody>
                  <a:tcPr/>
                </a:tc>
                <a:tc>
                  <a:txBody>
                    <a:bodyPr/>
                    <a:lstStyle/>
                    <a:p>
                      <a:pPr algn="ctr"/>
                      <a:r>
                        <a:rPr lang="es-ES" sz="1600" b="1" dirty="0"/>
                        <a:t>7.6</a:t>
                      </a:r>
                    </a:p>
                    <a:p>
                      <a:pPr algn="ctr"/>
                      <a:r>
                        <a:rPr lang="es-ES" sz="1600" b="1" dirty="0"/>
                        <a:t>6.8</a:t>
                      </a:r>
                    </a:p>
                    <a:p>
                      <a:pPr algn="ctr"/>
                      <a:r>
                        <a:rPr lang="es-ES" sz="1600" b="1" dirty="0"/>
                        <a:t>13.6</a:t>
                      </a:r>
                    </a:p>
                    <a:p>
                      <a:pPr algn="ctr"/>
                      <a:r>
                        <a:rPr lang="es-ES" sz="1600" b="1" dirty="0"/>
                        <a:t>7.6</a:t>
                      </a:r>
                    </a:p>
                  </a:txBody>
                  <a:tcPr/>
                </a:tc>
                <a:extLst>
                  <a:ext uri="{0D108BD9-81ED-4DB2-BD59-A6C34878D82A}">
                    <a16:rowId xmlns:a16="http://schemas.microsoft.com/office/drawing/2014/main" val="2928465751"/>
                  </a:ext>
                </a:extLst>
              </a:tr>
            </a:tbl>
          </a:graphicData>
        </a:graphic>
      </p:graphicFrame>
      <p:sp>
        <p:nvSpPr>
          <p:cNvPr id="6" name="CuadroTexto 5">
            <a:extLst>
              <a:ext uri="{FF2B5EF4-FFF2-40B4-BE49-F238E27FC236}">
                <a16:creationId xmlns:a16="http://schemas.microsoft.com/office/drawing/2014/main" id="{E5946070-0F3E-423A-A133-DEBE4C50420D}"/>
              </a:ext>
            </a:extLst>
          </p:cNvPr>
          <p:cNvSpPr txBox="1"/>
          <p:nvPr/>
        </p:nvSpPr>
        <p:spPr>
          <a:xfrm>
            <a:off x="827582" y="4077072"/>
            <a:ext cx="4248474" cy="400110"/>
          </a:xfrm>
          <a:prstGeom prst="rect">
            <a:avLst/>
          </a:prstGeom>
          <a:noFill/>
        </p:spPr>
        <p:txBody>
          <a:bodyPr wrap="square" rtlCol="0">
            <a:spAutoFit/>
          </a:bodyPr>
          <a:lstStyle/>
          <a:p>
            <a:r>
              <a:rPr lang="es-ES" sz="2000" b="1" dirty="0"/>
              <a:t>Capacidad de los recursos</a:t>
            </a:r>
          </a:p>
        </p:txBody>
      </p:sp>
      <p:sp>
        <p:nvSpPr>
          <p:cNvPr id="5" name="CuadroTexto 4"/>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
        <p:nvSpPr>
          <p:cNvPr id="7" name="CuadroTexto 6">
            <a:extLst>
              <a:ext uri="{FF2B5EF4-FFF2-40B4-BE49-F238E27FC236}">
                <a16:creationId xmlns:a16="http://schemas.microsoft.com/office/drawing/2014/main" id="{E5946070-0F3E-423A-A133-DEBE4C50420D}"/>
              </a:ext>
            </a:extLst>
          </p:cNvPr>
          <p:cNvSpPr txBox="1"/>
          <p:nvPr/>
        </p:nvSpPr>
        <p:spPr>
          <a:xfrm>
            <a:off x="827584" y="1196752"/>
            <a:ext cx="4248474" cy="400110"/>
          </a:xfrm>
          <a:prstGeom prst="rect">
            <a:avLst/>
          </a:prstGeom>
          <a:noFill/>
        </p:spPr>
        <p:txBody>
          <a:bodyPr wrap="square" rtlCol="0">
            <a:spAutoFit/>
          </a:bodyPr>
          <a:lstStyle/>
          <a:p>
            <a:r>
              <a:rPr lang="es-ES" sz="2000" b="1" dirty="0" smtClean="0"/>
              <a:t>Información de entrada</a:t>
            </a:r>
            <a:endParaRPr lang="es-ES" sz="2000" b="1" dirty="0"/>
          </a:p>
        </p:txBody>
      </p:sp>
    </p:spTree>
    <p:extLst>
      <p:ext uri="{BB962C8B-B14F-4D97-AF65-F5344CB8AC3E}">
        <p14:creationId xmlns:p14="http://schemas.microsoft.com/office/powerpoint/2010/main" val="1339967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B488FDF-883A-4066-A8AB-EB340A88071D}"/>
              </a:ext>
            </a:extLst>
          </p:cNvPr>
          <p:cNvSpPr/>
          <p:nvPr/>
        </p:nvSpPr>
        <p:spPr>
          <a:xfrm>
            <a:off x="683568" y="1094114"/>
            <a:ext cx="7848872" cy="5431230"/>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Información de </a:t>
            </a:r>
            <a:r>
              <a:rPr lang="es-ES" sz="2000" b="1" dirty="0" smtClean="0">
                <a:ea typeface="Tahoma" pitchFamily="34" charset="0"/>
                <a:cs typeface="Tahoma" pitchFamily="34" charset="0"/>
              </a:rPr>
              <a:t>inventarios</a:t>
            </a:r>
          </a:p>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Para todos los </a:t>
            </a:r>
            <a:r>
              <a:rPr lang="es-ES" sz="1700" dirty="0" smtClean="0">
                <a:ea typeface="Calibri" panose="020F0502020204030204" pitchFamily="34" charset="0"/>
                <a:cs typeface="Times New Roman" panose="02020603050405020304" pitchFamily="18" charset="0"/>
              </a:rPr>
              <a:t>componentes, la demanda dependiente e independiente de los tiempos de fases definen los requerimientos brutos que corresponden al consumo total, el cual puede ser satisfecho del inventario actual o por las órdenes de producción sobre el tiempo. </a:t>
            </a:r>
            <a:endParaRPr lang="es-ES" sz="1700" dirty="0">
              <a:ea typeface="Calibri" panose="020F0502020204030204" pitchFamily="34" charset="0"/>
              <a:cs typeface="Times New Roman" panose="02020603050405020304" pitchFamily="18" charset="0"/>
            </a:endParaRPr>
          </a:p>
          <a:p>
            <a:pPr marL="285750" indent="-285750" algn="just">
              <a:lnSpc>
                <a:spcPct val="140000"/>
              </a:lnSpc>
              <a:spcAft>
                <a:spcPts val="1000"/>
              </a:spcAft>
              <a:buClr>
                <a:schemeClr val="tx1">
                  <a:lumMod val="75000"/>
                  <a:lumOff val="25000"/>
                </a:schemeClr>
              </a:buClr>
              <a:buFont typeface="Arial" panose="020B0604020202020204" pitchFamily="34" charset="0"/>
              <a:buChar char="•"/>
            </a:pPr>
            <a:r>
              <a:rPr lang="es-ES" sz="1700" dirty="0">
                <a:ea typeface="Calibri" panose="020F0502020204030204" pitchFamily="34" charset="0"/>
                <a:cs typeface="Times New Roman" panose="02020603050405020304" pitchFamily="18" charset="0"/>
              </a:rPr>
              <a:t>Inventario en mano, que es el inventario físico en los almacenes.</a:t>
            </a:r>
          </a:p>
          <a:p>
            <a:pPr marL="285750" indent="-285750" algn="just">
              <a:lnSpc>
                <a:spcPct val="140000"/>
              </a:lnSpc>
              <a:spcAft>
                <a:spcPts val="1000"/>
              </a:spcAft>
              <a:buClr>
                <a:schemeClr val="tx1">
                  <a:lumMod val="75000"/>
                  <a:lumOff val="25000"/>
                </a:schemeClr>
              </a:buClr>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Inventario </a:t>
            </a:r>
            <a:r>
              <a:rPr lang="es-ES" sz="1700" dirty="0">
                <a:ea typeface="Calibri" panose="020F0502020204030204" pitchFamily="34" charset="0"/>
                <a:cs typeface="Times New Roman" panose="02020603050405020304" pitchFamily="18" charset="0"/>
              </a:rPr>
              <a:t>asignado o reservado, que es la parte del inventario disponible que está reservado para las órdenes de producción que ya se han liberado y, por lo tanto, ya no está disponible para satisfacer los </a:t>
            </a:r>
            <a:r>
              <a:rPr lang="es-ES" sz="1700" dirty="0" smtClean="0">
                <a:ea typeface="Calibri" panose="020F0502020204030204" pitchFamily="34" charset="0"/>
                <a:cs typeface="Times New Roman" panose="02020603050405020304" pitchFamily="18" charset="0"/>
              </a:rPr>
              <a:t>requerimientos </a:t>
            </a:r>
            <a:r>
              <a:rPr lang="es-ES" sz="1700" dirty="0">
                <a:ea typeface="Calibri" panose="020F0502020204030204" pitchFamily="34" charset="0"/>
                <a:cs typeface="Times New Roman" panose="02020603050405020304" pitchFamily="18" charset="0"/>
              </a:rPr>
              <a:t>brutos.</a:t>
            </a:r>
          </a:p>
          <a:p>
            <a:pPr marL="285750" indent="-285750" algn="just">
              <a:lnSpc>
                <a:spcPct val="140000"/>
              </a:lnSpc>
              <a:spcAft>
                <a:spcPts val="1000"/>
              </a:spcAft>
              <a:buClr>
                <a:schemeClr val="tx1">
                  <a:lumMod val="75000"/>
                  <a:lumOff val="25000"/>
                </a:schemeClr>
              </a:buClr>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Pedidos </a:t>
            </a:r>
            <a:r>
              <a:rPr lang="es-ES" sz="1700" dirty="0">
                <a:ea typeface="Calibri" panose="020F0502020204030204" pitchFamily="34" charset="0"/>
                <a:cs typeface="Times New Roman" panose="02020603050405020304" pitchFamily="18" charset="0"/>
              </a:rPr>
              <a:t>pendientes, que corresponden a pedidos de componentes atrasados o atrasados, y serán satisfechos o entregados en la próxima recepción</a:t>
            </a:r>
            <a:r>
              <a:rPr lang="es-ES" sz="1700" dirty="0" smtClean="0">
                <a:ea typeface="Calibri" panose="020F0502020204030204" pitchFamily="34" charset="0"/>
                <a:cs typeface="Times New Roman" panose="02020603050405020304" pitchFamily="18" charset="0"/>
              </a:rPr>
              <a:t>.</a:t>
            </a:r>
            <a:endParaRPr lang="es-ES" sz="1700" dirty="0">
              <a:ea typeface="Calibri" panose="020F0502020204030204" pitchFamily="34" charset="0"/>
              <a:cs typeface="Times New Roman" panose="02020603050405020304" pitchFamily="18" charset="0"/>
            </a:endParaRP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393907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B488FDF-883A-4066-A8AB-EB340A88071D}"/>
              </a:ext>
            </a:extLst>
          </p:cNvPr>
          <p:cNvSpPr/>
          <p:nvPr/>
        </p:nvSpPr>
        <p:spPr>
          <a:xfrm>
            <a:off x="683568" y="1158946"/>
            <a:ext cx="7848872" cy="1621982"/>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Información de </a:t>
            </a:r>
            <a:r>
              <a:rPr lang="es-ES" sz="2000" b="1" dirty="0" smtClean="0">
                <a:ea typeface="Tahoma" pitchFamily="34" charset="0"/>
                <a:cs typeface="Tahoma" pitchFamily="34" charset="0"/>
              </a:rPr>
              <a:t>inventarios</a:t>
            </a:r>
          </a:p>
          <a:p>
            <a:pPr marL="285750" indent="-285750" algn="just">
              <a:lnSpc>
                <a:spcPct val="140000"/>
              </a:lnSpc>
              <a:spcAft>
                <a:spcPts val="1000"/>
              </a:spcAft>
              <a:buClr>
                <a:schemeClr val="tx1">
                  <a:lumMod val="75000"/>
                  <a:lumOff val="25000"/>
                </a:schemeClr>
              </a:buClr>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Inventario </a:t>
            </a:r>
            <a:r>
              <a:rPr lang="es-ES" sz="1700" dirty="0">
                <a:ea typeface="Calibri" panose="020F0502020204030204" pitchFamily="34" charset="0"/>
                <a:cs typeface="Times New Roman" panose="02020603050405020304" pitchFamily="18" charset="0"/>
              </a:rPr>
              <a:t>de pedido, que es la cantidad de componentes ya ordenados (compra o producción) pero aún no recibidos, y para cada pedido liberado se conoce el período de recepción programado.</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3150078"/>
            <a:ext cx="4431668" cy="3233167"/>
          </a:xfrm>
          <a:prstGeom prst="rect">
            <a:avLst/>
          </a:prstGeom>
        </p:spPr>
      </p:pic>
    </p:spTree>
    <p:extLst>
      <p:ext uri="{BB962C8B-B14F-4D97-AF65-F5344CB8AC3E}">
        <p14:creationId xmlns:p14="http://schemas.microsoft.com/office/powerpoint/2010/main" val="5348924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970A2EF-2DBB-4808-AAA5-13034672CC6A}"/>
              </a:ext>
            </a:extLst>
          </p:cNvPr>
          <p:cNvSpPr/>
          <p:nvPr/>
        </p:nvSpPr>
        <p:spPr>
          <a:xfrm>
            <a:off x="683568" y="1075647"/>
            <a:ext cx="7848872" cy="5449697"/>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Reglas de planeación</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Es </a:t>
            </a:r>
            <a:r>
              <a:rPr lang="es-ES" sz="1700" dirty="0">
                <a:ea typeface="Calibri" panose="020F0502020204030204" pitchFamily="34" charset="0"/>
                <a:cs typeface="Times New Roman" panose="02020603050405020304" pitchFamily="18" charset="0"/>
              </a:rPr>
              <a:t>importante considerar información de los procesos de producción que constituyen reglas dentro del proceso de toma de decisiones, por ejemplo:</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Existencias </a:t>
            </a:r>
            <a:r>
              <a:rPr lang="es-ES" sz="1700" dirty="0">
                <a:ea typeface="Calibri" panose="020F0502020204030204" pitchFamily="34" charset="0"/>
                <a:cs typeface="Times New Roman" panose="02020603050405020304" pitchFamily="18" charset="0"/>
              </a:rPr>
              <a:t>de seguridad mínimas que se mantendrán al final de cada período de planeación para poder cubrir pequeñas variaciones de la demanda o el consumo durante la realización del plan.</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Tiempos </a:t>
            </a:r>
            <a:r>
              <a:rPr lang="es-ES" sz="1700" dirty="0">
                <a:ea typeface="Calibri" panose="020F0502020204030204" pitchFamily="34" charset="0"/>
                <a:cs typeface="Times New Roman" panose="02020603050405020304" pitchFamily="18" charset="0"/>
              </a:rPr>
              <a:t>de seguridad, donde el tiempo de seguridad de un componente es el tiempo agregado al tiempo de entrega del componente para cubrir variaciones impredecibles del tiempo de entrega.</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Datos </a:t>
            </a:r>
            <a:r>
              <a:rPr lang="es-ES" sz="1700" dirty="0">
                <a:ea typeface="Calibri" panose="020F0502020204030204" pitchFamily="34" charset="0"/>
                <a:cs typeface="Times New Roman" panose="02020603050405020304" pitchFamily="18" charset="0"/>
              </a:rPr>
              <a:t>de componentes necesarios para usar las reglas de </a:t>
            </a:r>
            <a:r>
              <a:rPr lang="es-ES" sz="1700" dirty="0" smtClean="0">
                <a:ea typeface="Calibri" panose="020F0502020204030204" pitchFamily="34" charset="0"/>
                <a:cs typeface="Times New Roman" panose="02020603050405020304" pitchFamily="18" charset="0"/>
              </a:rPr>
              <a:t>dimensionamiento </a:t>
            </a:r>
            <a:r>
              <a:rPr lang="es-ES" sz="1700" dirty="0">
                <a:ea typeface="Calibri" panose="020F0502020204030204" pitchFamily="34" charset="0"/>
                <a:cs typeface="Times New Roman" panose="02020603050405020304" pitchFamily="18" charset="0"/>
              </a:rPr>
              <a:t>de lotes: el costo de adquisición o producción, el costo de mantenimiento de inventario, etc</a:t>
            </a:r>
            <a:r>
              <a:rPr lang="es-ES" sz="1700" dirty="0" smtClean="0">
                <a:ea typeface="Calibri" panose="020F0502020204030204" pitchFamily="34" charset="0"/>
                <a:cs typeface="Times New Roman" panose="02020603050405020304" pitchFamily="18" charset="0"/>
              </a:rPr>
              <a:t>.</a:t>
            </a:r>
            <a:endParaRPr lang="es-ES" sz="1700" dirty="0">
              <a:ea typeface="Calibri" panose="020F0502020204030204" pitchFamily="34" charset="0"/>
              <a:cs typeface="Times New Roman" panose="02020603050405020304" pitchFamily="18" charset="0"/>
            </a:endParaRP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154492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Contenido</a:t>
            </a:r>
            <a:endParaRPr lang="es-MX" sz="2800" dirty="0"/>
          </a:p>
        </p:txBody>
      </p:sp>
      <p:sp>
        <p:nvSpPr>
          <p:cNvPr id="4" name="Rectángulo 3"/>
          <p:cNvSpPr/>
          <p:nvPr/>
        </p:nvSpPr>
        <p:spPr>
          <a:xfrm>
            <a:off x="1259632" y="1700808"/>
            <a:ext cx="69127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idx="1"/>
          </p:nvPr>
        </p:nvSpPr>
        <p:spPr>
          <a:xfrm>
            <a:off x="1619672" y="1648544"/>
            <a:ext cx="6048672" cy="4876800"/>
          </a:xfrm>
        </p:spPr>
        <p:txBody>
          <a:bodyPr>
            <a:noAutofit/>
          </a:bodyPr>
          <a:lstStyle/>
          <a:p>
            <a:pPr marL="457200" indent="-457200">
              <a:lnSpc>
                <a:spcPct val="130000"/>
              </a:lnSpc>
              <a:buClr>
                <a:schemeClr val="tx1">
                  <a:lumMod val="75000"/>
                  <a:lumOff val="25000"/>
                </a:schemeClr>
              </a:buClr>
              <a:buFont typeface="+mj-lt"/>
              <a:buAutoNum type="arabicPeriod"/>
            </a:pPr>
            <a:r>
              <a:rPr lang="es-MX" sz="2000" b="1" dirty="0" smtClean="0"/>
              <a:t>Enfoque de optimización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Etapas de modelación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Modelos generales de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 de planeación MRP</a:t>
            </a:r>
          </a:p>
          <a:p>
            <a:pPr marL="457200" indent="-457200">
              <a:lnSpc>
                <a:spcPct val="130000"/>
              </a:lnSpc>
              <a:buClr>
                <a:schemeClr val="tx1">
                  <a:lumMod val="75000"/>
                  <a:lumOff val="25000"/>
                </a:schemeClr>
              </a:buClr>
              <a:buFont typeface="+mj-lt"/>
              <a:buAutoNum type="arabicPeriod"/>
            </a:pPr>
            <a:r>
              <a:rPr lang="es-MX" sz="2000" b="1" dirty="0" smtClean="0"/>
              <a:t>Sistemas de planeación avanzados</a:t>
            </a:r>
          </a:p>
          <a:p>
            <a:pPr marL="457200" indent="-457200">
              <a:lnSpc>
                <a:spcPct val="130000"/>
              </a:lnSpc>
              <a:buClr>
                <a:schemeClr val="tx1">
                  <a:lumMod val="75000"/>
                  <a:lumOff val="25000"/>
                </a:schemeClr>
              </a:buClr>
              <a:buFont typeface="+mj-lt"/>
              <a:buAutoNum type="arabicPeriod"/>
            </a:pPr>
            <a:r>
              <a:rPr lang="es-MX" sz="2000" b="1" dirty="0" smtClean="0"/>
              <a:t>Ejemplos de planeación de la producción en la Cadena de Suministro</a:t>
            </a:r>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0" indent="0">
              <a:lnSpc>
                <a:spcPct val="130000"/>
              </a:lnSpc>
              <a:buNone/>
            </a:pPr>
            <a:endParaRPr lang="es-MX" sz="2000" b="1" dirty="0"/>
          </a:p>
        </p:txBody>
      </p:sp>
    </p:spTree>
    <p:extLst>
      <p:ext uri="{BB962C8B-B14F-4D97-AF65-F5344CB8AC3E}">
        <p14:creationId xmlns:p14="http://schemas.microsoft.com/office/powerpoint/2010/main" val="7552215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FE2472C-A957-4256-8905-62FBC366B117}"/>
              </a:ext>
            </a:extLst>
          </p:cNvPr>
          <p:cNvSpPr/>
          <p:nvPr/>
        </p:nvSpPr>
        <p:spPr>
          <a:xfrm>
            <a:off x="647564" y="1232091"/>
            <a:ext cx="7848872" cy="4717189"/>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Descomposición en artículos sencillos</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Se </a:t>
            </a:r>
            <a:r>
              <a:rPr lang="es-ES" sz="1700" dirty="0">
                <a:ea typeface="Calibri" panose="020F0502020204030204" pitchFamily="34" charset="0"/>
                <a:cs typeface="Times New Roman" panose="02020603050405020304" pitchFamily="18" charset="0"/>
              </a:rPr>
              <a:t>requieren intervalos de tiempo cortos para modelar la satisfacción de la demanda y la utilización de la capacidad con precisión.</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Se </a:t>
            </a:r>
            <a:r>
              <a:rPr lang="es-ES" sz="1700" dirty="0">
                <a:ea typeface="Calibri" panose="020F0502020204030204" pitchFamily="34" charset="0"/>
                <a:cs typeface="Times New Roman" panose="02020603050405020304" pitchFamily="18" charset="0"/>
              </a:rPr>
              <a:t>requieren largos horizontes de planeación, y por lo tanto una gran cantidad de períodos de tiempo, para cubrir el ciclo global de adquisiciones y producción.</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La </a:t>
            </a:r>
            <a:r>
              <a:rPr lang="es-ES" sz="1700" dirty="0">
                <a:ea typeface="Calibri" panose="020F0502020204030204" pitchFamily="34" charset="0"/>
                <a:cs typeface="Times New Roman" panose="02020603050405020304" pitchFamily="18" charset="0"/>
              </a:rPr>
              <a:t>utilización de la capacidad debe ser rastreada para todos los recursos críticos.</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Todos </a:t>
            </a:r>
            <a:r>
              <a:rPr lang="es-ES" sz="1700" dirty="0">
                <a:ea typeface="Calibri" panose="020F0502020204030204" pitchFamily="34" charset="0"/>
                <a:cs typeface="Times New Roman" panose="02020603050405020304" pitchFamily="18" charset="0"/>
              </a:rPr>
              <a:t>los elementos intermedios deben modelarse para garantizar la viabilidad del flujo planeado de materiales.</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10883527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id="{838DF13E-D576-4E30-BD29-02C7C1CE0EF4}"/>
              </a:ext>
            </a:extLst>
          </p:cNvPr>
          <p:cNvGrpSpPr/>
          <p:nvPr/>
        </p:nvGrpSpPr>
        <p:grpSpPr>
          <a:xfrm>
            <a:off x="1331640" y="1556678"/>
            <a:ext cx="6120680" cy="646331"/>
            <a:chOff x="1259632" y="764704"/>
            <a:chExt cx="6120680" cy="646331"/>
          </a:xfrm>
        </p:grpSpPr>
        <p:sp>
          <p:nvSpPr>
            <p:cNvPr id="19" name="CuadroTexto 18">
              <a:extLst>
                <a:ext uri="{FF2B5EF4-FFF2-40B4-BE49-F238E27FC236}">
                  <a16:creationId xmlns:a16="http://schemas.microsoft.com/office/drawing/2014/main" id="{46AF3D07-F0CB-4075-9B24-8E2CBAF3B8CB}"/>
                </a:ext>
              </a:extLst>
            </p:cNvPr>
            <p:cNvSpPr txBox="1"/>
            <p:nvPr/>
          </p:nvSpPr>
          <p:spPr>
            <a:xfrm>
              <a:off x="1259632" y="764704"/>
              <a:ext cx="1944216" cy="646331"/>
            </a:xfrm>
            <a:prstGeom prst="rect">
              <a:avLst/>
            </a:prstGeom>
            <a:noFill/>
            <a:ln>
              <a:solidFill>
                <a:schemeClr val="tx1"/>
              </a:solidFill>
            </a:ln>
          </p:spPr>
          <p:txBody>
            <a:bodyPr wrap="square" rtlCol="0">
              <a:spAutoFit/>
            </a:bodyPr>
            <a:lstStyle/>
            <a:p>
              <a:pPr algn="ctr"/>
              <a:r>
                <a:rPr lang="es-ES" dirty="0"/>
                <a:t>Adquisiciones</a:t>
              </a:r>
            </a:p>
            <a:p>
              <a:endParaRPr lang="es-ES" dirty="0"/>
            </a:p>
          </p:txBody>
        </p:sp>
        <p:sp>
          <p:nvSpPr>
            <p:cNvPr id="20" name="CuadroTexto 19">
              <a:extLst>
                <a:ext uri="{FF2B5EF4-FFF2-40B4-BE49-F238E27FC236}">
                  <a16:creationId xmlns:a16="http://schemas.microsoft.com/office/drawing/2014/main" id="{AEFB1463-B75F-4BE2-A435-15079E3793E4}"/>
                </a:ext>
              </a:extLst>
            </p:cNvPr>
            <p:cNvSpPr txBox="1"/>
            <p:nvPr/>
          </p:nvSpPr>
          <p:spPr>
            <a:xfrm>
              <a:off x="3203848" y="764704"/>
              <a:ext cx="2088232" cy="646331"/>
            </a:xfrm>
            <a:prstGeom prst="rect">
              <a:avLst/>
            </a:prstGeom>
            <a:noFill/>
            <a:ln>
              <a:solidFill>
                <a:schemeClr val="tx1"/>
              </a:solidFill>
            </a:ln>
          </p:spPr>
          <p:txBody>
            <a:bodyPr wrap="square" rtlCol="0">
              <a:spAutoFit/>
            </a:bodyPr>
            <a:lstStyle/>
            <a:p>
              <a:pPr algn="ctr"/>
              <a:r>
                <a:rPr lang="es-ES" dirty="0"/>
                <a:t>Producción </a:t>
              </a:r>
            </a:p>
            <a:p>
              <a:pPr algn="ctr"/>
              <a:r>
                <a:rPr lang="es-ES" dirty="0"/>
                <a:t>Semi-terminada</a:t>
              </a:r>
            </a:p>
          </p:txBody>
        </p:sp>
        <p:sp>
          <p:nvSpPr>
            <p:cNvPr id="21" name="CuadroTexto 20">
              <a:extLst>
                <a:ext uri="{FF2B5EF4-FFF2-40B4-BE49-F238E27FC236}">
                  <a16:creationId xmlns:a16="http://schemas.microsoft.com/office/drawing/2014/main" id="{01A2CF4A-75AD-4C49-8E25-5E659C853A51}"/>
                </a:ext>
              </a:extLst>
            </p:cNvPr>
            <p:cNvSpPr txBox="1"/>
            <p:nvPr/>
          </p:nvSpPr>
          <p:spPr>
            <a:xfrm>
              <a:off x="5292080" y="764704"/>
              <a:ext cx="2088232" cy="646331"/>
            </a:xfrm>
            <a:prstGeom prst="rect">
              <a:avLst/>
            </a:prstGeom>
            <a:noFill/>
            <a:ln>
              <a:solidFill>
                <a:schemeClr val="tx1"/>
              </a:solidFill>
            </a:ln>
          </p:spPr>
          <p:txBody>
            <a:bodyPr wrap="square" rtlCol="0">
              <a:spAutoFit/>
            </a:bodyPr>
            <a:lstStyle/>
            <a:p>
              <a:pPr algn="ctr"/>
              <a:r>
                <a:rPr lang="es-ES" dirty="0"/>
                <a:t>Ensamble final</a:t>
              </a:r>
            </a:p>
            <a:p>
              <a:pPr algn="ctr"/>
              <a:endParaRPr lang="es-ES" dirty="0"/>
            </a:p>
          </p:txBody>
        </p:sp>
      </p:grpSp>
      <p:sp>
        <p:nvSpPr>
          <p:cNvPr id="22" name="CuadroTexto 21">
            <a:extLst>
              <a:ext uri="{FF2B5EF4-FFF2-40B4-BE49-F238E27FC236}">
                <a16:creationId xmlns:a16="http://schemas.microsoft.com/office/drawing/2014/main" id="{65272B83-7377-45E1-96C7-5BA7B8A9009E}"/>
              </a:ext>
            </a:extLst>
          </p:cNvPr>
          <p:cNvSpPr txBox="1"/>
          <p:nvPr/>
        </p:nvSpPr>
        <p:spPr>
          <a:xfrm>
            <a:off x="2771800" y="764590"/>
            <a:ext cx="1008112" cy="738664"/>
          </a:xfrm>
          <a:prstGeom prst="rect">
            <a:avLst/>
          </a:prstGeom>
          <a:noFill/>
        </p:spPr>
        <p:txBody>
          <a:bodyPr wrap="square" rtlCol="0">
            <a:spAutoFit/>
          </a:bodyPr>
          <a:lstStyle/>
          <a:p>
            <a:pPr algn="ctr"/>
            <a:r>
              <a:rPr lang="es-ES" sz="1400" dirty="0"/>
              <a:t>Materia prima disponible</a:t>
            </a:r>
          </a:p>
        </p:txBody>
      </p:sp>
      <p:sp>
        <p:nvSpPr>
          <p:cNvPr id="23" name="CuadroTexto 22">
            <a:extLst>
              <a:ext uri="{FF2B5EF4-FFF2-40B4-BE49-F238E27FC236}">
                <a16:creationId xmlns:a16="http://schemas.microsoft.com/office/drawing/2014/main" id="{8BEB823E-94F7-43B0-A8B6-39034D584C48}"/>
              </a:ext>
            </a:extLst>
          </p:cNvPr>
          <p:cNvSpPr txBox="1"/>
          <p:nvPr/>
        </p:nvSpPr>
        <p:spPr>
          <a:xfrm>
            <a:off x="4615055" y="765150"/>
            <a:ext cx="1498065" cy="738664"/>
          </a:xfrm>
          <a:prstGeom prst="rect">
            <a:avLst/>
          </a:prstGeom>
          <a:noFill/>
        </p:spPr>
        <p:txBody>
          <a:bodyPr wrap="square" rtlCol="0">
            <a:spAutoFit/>
          </a:bodyPr>
          <a:lstStyle/>
          <a:p>
            <a:pPr algn="ctr"/>
            <a:r>
              <a:rPr lang="es-ES" sz="1400" dirty="0"/>
              <a:t>Producto semi-terminado disponible</a:t>
            </a:r>
          </a:p>
        </p:txBody>
      </p:sp>
      <p:sp>
        <p:nvSpPr>
          <p:cNvPr id="24" name="CuadroTexto 23">
            <a:extLst>
              <a:ext uri="{FF2B5EF4-FFF2-40B4-BE49-F238E27FC236}">
                <a16:creationId xmlns:a16="http://schemas.microsoft.com/office/drawing/2014/main" id="{5266B3FD-5724-423A-8205-C478C4C8CA6E}"/>
              </a:ext>
            </a:extLst>
          </p:cNvPr>
          <p:cNvSpPr txBox="1"/>
          <p:nvPr/>
        </p:nvSpPr>
        <p:spPr>
          <a:xfrm>
            <a:off x="6948264" y="764590"/>
            <a:ext cx="1008112" cy="738664"/>
          </a:xfrm>
          <a:prstGeom prst="rect">
            <a:avLst/>
          </a:prstGeom>
          <a:noFill/>
        </p:spPr>
        <p:txBody>
          <a:bodyPr wrap="square" rtlCol="0">
            <a:spAutoFit/>
          </a:bodyPr>
          <a:lstStyle/>
          <a:p>
            <a:pPr algn="ctr"/>
            <a:r>
              <a:rPr lang="es-ES" sz="1400" dirty="0"/>
              <a:t>Producto terminado disponible</a:t>
            </a:r>
          </a:p>
        </p:txBody>
      </p:sp>
      <p:cxnSp>
        <p:nvCxnSpPr>
          <p:cNvPr id="26" name="Conector recto 25">
            <a:extLst>
              <a:ext uri="{FF2B5EF4-FFF2-40B4-BE49-F238E27FC236}">
                <a16:creationId xmlns:a16="http://schemas.microsoft.com/office/drawing/2014/main" id="{E1EA43B7-AABD-4FE4-80A8-B54D3728E705}"/>
              </a:ext>
            </a:extLst>
          </p:cNvPr>
          <p:cNvCxnSpPr>
            <a:cxnSpLocks/>
          </p:cNvCxnSpPr>
          <p:nvPr/>
        </p:nvCxnSpPr>
        <p:spPr>
          <a:xfrm>
            <a:off x="3275856" y="242077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B0385E28-A238-492D-B0F7-B57FDA4A836F}"/>
              </a:ext>
            </a:extLst>
          </p:cNvPr>
          <p:cNvCxnSpPr>
            <a:cxnSpLocks/>
          </p:cNvCxnSpPr>
          <p:nvPr/>
        </p:nvCxnSpPr>
        <p:spPr>
          <a:xfrm>
            <a:off x="5345759" y="242077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F357B028-7F87-4DF1-BB9A-C18C031C4F11}"/>
              </a:ext>
            </a:extLst>
          </p:cNvPr>
          <p:cNvCxnSpPr>
            <a:cxnSpLocks/>
          </p:cNvCxnSpPr>
          <p:nvPr/>
        </p:nvCxnSpPr>
        <p:spPr>
          <a:xfrm>
            <a:off x="7452320" y="242077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042CAD78-D6DE-461A-B6E4-75A99A4D0210}"/>
              </a:ext>
            </a:extLst>
          </p:cNvPr>
          <p:cNvCxnSpPr/>
          <p:nvPr/>
        </p:nvCxnSpPr>
        <p:spPr>
          <a:xfrm>
            <a:off x="1331640" y="3952687"/>
            <a:ext cx="655272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3" name="CuadroTexto 32">
            <a:extLst>
              <a:ext uri="{FF2B5EF4-FFF2-40B4-BE49-F238E27FC236}">
                <a16:creationId xmlns:a16="http://schemas.microsoft.com/office/drawing/2014/main" id="{F1211A3B-B03A-44BA-ADAC-3D8C73795FA8}"/>
              </a:ext>
            </a:extLst>
          </p:cNvPr>
          <p:cNvSpPr txBox="1"/>
          <p:nvPr/>
        </p:nvSpPr>
        <p:spPr>
          <a:xfrm>
            <a:off x="7380312" y="3185280"/>
            <a:ext cx="1259484" cy="523220"/>
          </a:xfrm>
          <a:prstGeom prst="rect">
            <a:avLst/>
          </a:prstGeom>
          <a:noFill/>
        </p:spPr>
        <p:txBody>
          <a:bodyPr wrap="square" rtlCol="0">
            <a:spAutoFit/>
          </a:bodyPr>
          <a:lstStyle/>
          <a:p>
            <a:r>
              <a:rPr lang="es-ES" sz="1400" dirty="0"/>
              <a:t>Pronósticos de demanda</a:t>
            </a:r>
          </a:p>
        </p:txBody>
      </p:sp>
      <p:sp>
        <p:nvSpPr>
          <p:cNvPr id="34" name="CuadroTexto 33">
            <a:extLst>
              <a:ext uri="{FF2B5EF4-FFF2-40B4-BE49-F238E27FC236}">
                <a16:creationId xmlns:a16="http://schemas.microsoft.com/office/drawing/2014/main" id="{F36DBEFE-5D14-4396-97C4-F9DF4751EA21}"/>
              </a:ext>
            </a:extLst>
          </p:cNvPr>
          <p:cNvSpPr txBox="1"/>
          <p:nvPr/>
        </p:nvSpPr>
        <p:spPr>
          <a:xfrm>
            <a:off x="7380312" y="4164434"/>
            <a:ext cx="1543542" cy="307777"/>
          </a:xfrm>
          <a:prstGeom prst="rect">
            <a:avLst/>
          </a:prstGeom>
          <a:noFill/>
        </p:spPr>
        <p:txBody>
          <a:bodyPr wrap="square" rtlCol="0">
            <a:spAutoFit/>
          </a:bodyPr>
          <a:lstStyle/>
          <a:p>
            <a:r>
              <a:rPr lang="es-ES" sz="1400" dirty="0"/>
              <a:t>Inventario</a:t>
            </a:r>
          </a:p>
        </p:txBody>
      </p:sp>
      <p:sp>
        <p:nvSpPr>
          <p:cNvPr id="35" name="CuadroTexto 34">
            <a:extLst>
              <a:ext uri="{FF2B5EF4-FFF2-40B4-BE49-F238E27FC236}">
                <a16:creationId xmlns:a16="http://schemas.microsoft.com/office/drawing/2014/main" id="{B7AD4C2E-75EA-4F7A-A4DD-304A35E45D75}"/>
              </a:ext>
            </a:extLst>
          </p:cNvPr>
          <p:cNvSpPr txBox="1"/>
          <p:nvPr/>
        </p:nvSpPr>
        <p:spPr>
          <a:xfrm>
            <a:off x="4730119" y="5667656"/>
            <a:ext cx="1619524" cy="707886"/>
          </a:xfrm>
          <a:prstGeom prst="rect">
            <a:avLst/>
          </a:prstGeom>
          <a:noFill/>
        </p:spPr>
        <p:txBody>
          <a:bodyPr wrap="square" rtlCol="0">
            <a:spAutoFit/>
          </a:bodyPr>
          <a:lstStyle/>
          <a:p>
            <a:r>
              <a:rPr lang="es-ES" sz="2000" b="1" dirty="0"/>
              <a:t>MRP</a:t>
            </a:r>
          </a:p>
          <a:p>
            <a:r>
              <a:rPr lang="es-ES" sz="2000" b="1" dirty="0"/>
              <a:t>CRP</a:t>
            </a:r>
          </a:p>
        </p:txBody>
      </p:sp>
      <p:sp>
        <p:nvSpPr>
          <p:cNvPr id="36" name="CuadroTexto 35">
            <a:extLst>
              <a:ext uri="{FF2B5EF4-FFF2-40B4-BE49-F238E27FC236}">
                <a16:creationId xmlns:a16="http://schemas.microsoft.com/office/drawing/2014/main" id="{12E430AA-7D29-499D-8EBA-28AAE20F8B12}"/>
              </a:ext>
            </a:extLst>
          </p:cNvPr>
          <p:cNvSpPr txBox="1"/>
          <p:nvPr/>
        </p:nvSpPr>
        <p:spPr>
          <a:xfrm>
            <a:off x="7470650" y="5673442"/>
            <a:ext cx="1259484" cy="707886"/>
          </a:xfrm>
          <a:prstGeom prst="rect">
            <a:avLst/>
          </a:prstGeom>
          <a:noFill/>
        </p:spPr>
        <p:txBody>
          <a:bodyPr wrap="square" rtlCol="0">
            <a:spAutoFit/>
          </a:bodyPr>
          <a:lstStyle/>
          <a:p>
            <a:r>
              <a:rPr lang="es-ES" sz="2000" b="1" dirty="0"/>
              <a:t>MPS</a:t>
            </a:r>
          </a:p>
          <a:p>
            <a:r>
              <a:rPr lang="es-ES" sz="2000" b="1" dirty="0"/>
              <a:t>RCPP</a:t>
            </a:r>
          </a:p>
        </p:txBody>
      </p:sp>
      <p:cxnSp>
        <p:nvCxnSpPr>
          <p:cNvPr id="38" name="Conector recto de flecha 37">
            <a:extLst>
              <a:ext uri="{FF2B5EF4-FFF2-40B4-BE49-F238E27FC236}">
                <a16:creationId xmlns:a16="http://schemas.microsoft.com/office/drawing/2014/main" id="{D6D64EB9-CFEC-40AC-B284-F3AB7CBF359E}"/>
              </a:ext>
            </a:extLst>
          </p:cNvPr>
          <p:cNvCxnSpPr>
            <a:cxnSpLocks/>
          </p:cNvCxnSpPr>
          <p:nvPr/>
        </p:nvCxnSpPr>
        <p:spPr>
          <a:xfrm>
            <a:off x="1331640" y="2564790"/>
            <a:ext cx="6678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CuadroTexto 59">
            <a:extLst>
              <a:ext uri="{FF2B5EF4-FFF2-40B4-BE49-F238E27FC236}">
                <a16:creationId xmlns:a16="http://schemas.microsoft.com/office/drawing/2014/main" id="{A5BB2A27-C164-4F97-BD87-62415B90FB37}"/>
              </a:ext>
            </a:extLst>
          </p:cNvPr>
          <p:cNvSpPr txBox="1"/>
          <p:nvPr/>
        </p:nvSpPr>
        <p:spPr>
          <a:xfrm>
            <a:off x="1281830" y="3217721"/>
            <a:ext cx="1259484" cy="523220"/>
          </a:xfrm>
          <a:prstGeom prst="rect">
            <a:avLst/>
          </a:prstGeom>
          <a:noFill/>
        </p:spPr>
        <p:txBody>
          <a:bodyPr wrap="square" rtlCol="0">
            <a:spAutoFit/>
          </a:bodyPr>
          <a:lstStyle/>
          <a:p>
            <a:r>
              <a:rPr lang="es-ES" sz="1400" b="1" dirty="0"/>
              <a:t>Política de producción</a:t>
            </a:r>
          </a:p>
        </p:txBody>
      </p:sp>
      <p:sp>
        <p:nvSpPr>
          <p:cNvPr id="61" name="CuadroTexto 60">
            <a:extLst>
              <a:ext uri="{FF2B5EF4-FFF2-40B4-BE49-F238E27FC236}">
                <a16:creationId xmlns:a16="http://schemas.microsoft.com/office/drawing/2014/main" id="{0A11799B-B55E-471F-A90B-ADE6D7761E52}"/>
              </a:ext>
            </a:extLst>
          </p:cNvPr>
          <p:cNvSpPr txBox="1"/>
          <p:nvPr/>
        </p:nvSpPr>
        <p:spPr>
          <a:xfrm>
            <a:off x="3690230" y="4056712"/>
            <a:ext cx="1259484" cy="523220"/>
          </a:xfrm>
          <a:prstGeom prst="rect">
            <a:avLst/>
          </a:prstGeom>
          <a:noFill/>
        </p:spPr>
        <p:txBody>
          <a:bodyPr wrap="square" rtlCol="0">
            <a:spAutoFit/>
          </a:bodyPr>
          <a:lstStyle/>
          <a:p>
            <a:r>
              <a:rPr lang="es-ES" sz="1400" b="1" dirty="0"/>
              <a:t>Para almacenar </a:t>
            </a:r>
          </a:p>
        </p:txBody>
      </p:sp>
      <p:cxnSp>
        <p:nvCxnSpPr>
          <p:cNvPr id="63" name="Conector recto de flecha 62">
            <a:extLst>
              <a:ext uri="{FF2B5EF4-FFF2-40B4-BE49-F238E27FC236}">
                <a16:creationId xmlns:a16="http://schemas.microsoft.com/office/drawing/2014/main" id="{8F74923D-2D6D-4012-B398-514B71690CF8}"/>
              </a:ext>
            </a:extLst>
          </p:cNvPr>
          <p:cNvCxnSpPr/>
          <p:nvPr/>
        </p:nvCxnSpPr>
        <p:spPr>
          <a:xfrm>
            <a:off x="1331640" y="5340584"/>
            <a:ext cx="6480720"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64" name="CuadroTexto 63">
            <a:extLst>
              <a:ext uri="{FF2B5EF4-FFF2-40B4-BE49-F238E27FC236}">
                <a16:creationId xmlns:a16="http://schemas.microsoft.com/office/drawing/2014/main" id="{07BD7E55-5AB3-4D86-B5FE-192863D2A13B}"/>
              </a:ext>
            </a:extLst>
          </p:cNvPr>
          <p:cNvSpPr txBox="1"/>
          <p:nvPr/>
        </p:nvSpPr>
        <p:spPr>
          <a:xfrm>
            <a:off x="1281830" y="4643573"/>
            <a:ext cx="1259484" cy="523220"/>
          </a:xfrm>
          <a:prstGeom prst="rect">
            <a:avLst/>
          </a:prstGeom>
          <a:noFill/>
        </p:spPr>
        <p:txBody>
          <a:bodyPr wrap="square" rtlCol="0">
            <a:spAutoFit/>
          </a:bodyPr>
          <a:lstStyle/>
          <a:p>
            <a:r>
              <a:rPr lang="es-ES" sz="1400" b="1" dirty="0"/>
              <a:t>Modelos de planeación</a:t>
            </a:r>
          </a:p>
        </p:txBody>
      </p:sp>
    </p:spTree>
    <p:extLst>
      <p:ext uri="{BB962C8B-B14F-4D97-AF65-F5344CB8AC3E}">
        <p14:creationId xmlns:p14="http://schemas.microsoft.com/office/powerpoint/2010/main" val="37915413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B5F9943-BB06-455D-99D9-93ED1B6E2C7B}"/>
              </a:ext>
            </a:extLst>
          </p:cNvPr>
          <p:cNvSpPr/>
          <p:nvPr/>
        </p:nvSpPr>
        <p:spPr>
          <a:xfrm>
            <a:off x="683568" y="1124744"/>
            <a:ext cx="7848872" cy="5302990"/>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El proceso comienza con el cálculo del Programa maestro de producción, que, en una configuración de fabricación a inventario, es el plan de producción (tamaños de lote o lote por período) para productos terminados. Esto significa que el MPS solo se preocupa por el plan de la última operación de producción que arroja el producto terminado.</a:t>
            </a:r>
          </a:p>
          <a:p>
            <a:pPr algn="just">
              <a:lnSpc>
                <a:spcPct val="140000"/>
              </a:lnSpc>
              <a:spcBef>
                <a:spcPts val="1000"/>
              </a:spcBef>
              <a:buClr>
                <a:schemeClr val="accent1"/>
              </a:buClr>
              <a:buSzPct val="85000"/>
            </a:pPr>
            <a:r>
              <a:rPr lang="es-ES" sz="2000" b="1" dirty="0" smtClean="0">
                <a:ea typeface="Tahoma" pitchFamily="34" charset="0"/>
                <a:cs typeface="Tahoma" pitchFamily="34" charset="0"/>
              </a:rPr>
              <a:t>Planificación </a:t>
            </a:r>
            <a:r>
              <a:rPr lang="es-ES" sz="2000" b="1" dirty="0">
                <a:ea typeface="Tahoma" pitchFamily="34" charset="0"/>
                <a:cs typeface="Tahoma" pitchFamily="34" charset="0"/>
              </a:rPr>
              <a:t>de la capacidad de corte aproximado</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El </a:t>
            </a:r>
            <a:r>
              <a:rPr lang="es-ES" sz="1700" dirty="0">
                <a:ea typeface="Calibri" panose="020F0502020204030204" pitchFamily="34" charset="0"/>
                <a:cs typeface="Times New Roman" panose="02020603050405020304" pitchFamily="18" charset="0"/>
              </a:rPr>
              <a:t>MPS puede ser usado para determinar, o incluso optimizar, el MPS para cada producto terminado individualmente. Sin embargo, tales productos terminados generalmente comparten algunos recursos escasos críticos, y se necesita cierta consolidación de los planes MPS. Esto se lleva a cabo en paralelo al proceso MPS y se conoce como Planeación de corte aproximado de capacidad. Su función es verificar globalmente o "aproximadamente" la viabilidad del MPS con respecto a la utilización de la capacidad.</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18028878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B6B7DA5-C568-45D2-9F29-C6BDEF1BBFB4}"/>
              </a:ext>
            </a:extLst>
          </p:cNvPr>
          <p:cNvSpPr/>
          <p:nvPr/>
        </p:nvSpPr>
        <p:spPr>
          <a:xfrm>
            <a:off x="683568" y="1340768"/>
            <a:ext cx="7344816" cy="3901581"/>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La verificación de capacidad finita solo puede tener lugar una vez que se conocen los planes de producción detallados para todos los componentes.</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El </a:t>
            </a:r>
            <a:r>
              <a:rPr lang="es-ES" sz="1700" dirty="0">
                <a:ea typeface="Calibri" panose="020F0502020204030204" pitchFamily="34" charset="0"/>
                <a:cs typeface="Times New Roman" panose="02020603050405020304" pitchFamily="18" charset="0"/>
              </a:rPr>
              <a:t>inventario actual y los pedidos en curso en varias etapas, como si los requisitos netos fueran iguales a los requisitos brutos en todas las etapas excepto la final.</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El </a:t>
            </a:r>
            <a:r>
              <a:rPr lang="es-ES" sz="1700" dirty="0">
                <a:ea typeface="Calibri" panose="020F0502020204030204" pitchFamily="34" charset="0"/>
                <a:cs typeface="Times New Roman" panose="02020603050405020304" pitchFamily="18" charset="0"/>
              </a:rPr>
              <a:t>tamaño y el momento de los pedidos de producción requeridos en varias etapas de producción para producir los componentes consumidos por el MPS.</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1544513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866912F-FE10-48C2-BE18-9EB8B9BE04BC}"/>
              </a:ext>
            </a:extLst>
          </p:cNvPr>
          <p:cNvSpPr/>
          <p:nvPr/>
        </p:nvSpPr>
        <p:spPr>
          <a:xfrm>
            <a:off x="683568" y="1196752"/>
            <a:ext cx="7848872" cy="2504404"/>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En el caso de una política de producción de ensamblaje a pedido (ATO), se utiliza un enfoque similar pero se establece el MPS para los artículos de desensamblados. </a:t>
            </a:r>
            <a:endParaRPr lang="es-ES" sz="1700" dirty="0" smtClean="0">
              <a:ea typeface="Calibri" panose="020F0502020204030204" pitchFamily="34" charset="0"/>
              <a:cs typeface="Times New Roman" panose="02020603050405020304" pitchFamily="18" charset="0"/>
            </a:endParaRP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Los </a:t>
            </a:r>
            <a:r>
              <a:rPr lang="es-ES" sz="1700" dirty="0">
                <a:ea typeface="Calibri" panose="020F0502020204030204" pitchFamily="34" charset="0"/>
                <a:cs typeface="Times New Roman" panose="02020603050405020304" pitchFamily="18" charset="0"/>
              </a:rPr>
              <a:t>elementos desensamblados son los productos semi-terminados en la interfaz entre las fases de planificación push y pull; son, por lo tanto, los últimos artículos producidos para almacenar.</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987062"/>
            <a:ext cx="3384376" cy="253828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3987062"/>
            <a:ext cx="2906430" cy="2538282"/>
          </a:xfrm>
          <a:prstGeom prst="rect">
            <a:avLst/>
          </a:prstGeom>
        </p:spPr>
      </p:pic>
    </p:spTree>
    <p:extLst>
      <p:ext uri="{BB962C8B-B14F-4D97-AF65-F5344CB8AC3E}">
        <p14:creationId xmlns:p14="http://schemas.microsoft.com/office/powerpoint/2010/main" val="11037250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140A697B-94D7-437B-B695-CDA5FB65D24E}"/>
              </a:ext>
            </a:extLst>
          </p:cNvPr>
          <p:cNvGrpSpPr/>
          <p:nvPr/>
        </p:nvGrpSpPr>
        <p:grpSpPr>
          <a:xfrm>
            <a:off x="1331640" y="1526926"/>
            <a:ext cx="6120680" cy="646331"/>
            <a:chOff x="1259632" y="764704"/>
            <a:chExt cx="6120680" cy="646331"/>
          </a:xfrm>
        </p:grpSpPr>
        <p:sp>
          <p:nvSpPr>
            <p:cNvPr id="3" name="CuadroTexto 2">
              <a:extLst>
                <a:ext uri="{FF2B5EF4-FFF2-40B4-BE49-F238E27FC236}">
                  <a16:creationId xmlns:a16="http://schemas.microsoft.com/office/drawing/2014/main" id="{72026FCB-F911-48FC-99A6-2FA2901358CB}"/>
                </a:ext>
              </a:extLst>
            </p:cNvPr>
            <p:cNvSpPr txBox="1"/>
            <p:nvPr/>
          </p:nvSpPr>
          <p:spPr>
            <a:xfrm>
              <a:off x="1259632" y="764704"/>
              <a:ext cx="1944216" cy="646331"/>
            </a:xfrm>
            <a:prstGeom prst="rect">
              <a:avLst/>
            </a:prstGeom>
            <a:noFill/>
            <a:ln>
              <a:solidFill>
                <a:schemeClr val="tx1"/>
              </a:solidFill>
            </a:ln>
          </p:spPr>
          <p:txBody>
            <a:bodyPr wrap="square" rtlCol="0">
              <a:spAutoFit/>
            </a:bodyPr>
            <a:lstStyle/>
            <a:p>
              <a:pPr algn="ctr"/>
              <a:r>
                <a:rPr lang="es-ES" dirty="0"/>
                <a:t>Adquisiciones</a:t>
              </a:r>
            </a:p>
            <a:p>
              <a:pPr algn="ctr"/>
              <a:endParaRPr lang="es-ES" dirty="0"/>
            </a:p>
          </p:txBody>
        </p:sp>
        <p:sp>
          <p:nvSpPr>
            <p:cNvPr id="4" name="CuadroTexto 3">
              <a:extLst>
                <a:ext uri="{FF2B5EF4-FFF2-40B4-BE49-F238E27FC236}">
                  <a16:creationId xmlns:a16="http://schemas.microsoft.com/office/drawing/2014/main" id="{5AEC77AB-CA55-40B6-844A-09C80DBCCCA1}"/>
                </a:ext>
              </a:extLst>
            </p:cNvPr>
            <p:cNvSpPr txBox="1"/>
            <p:nvPr/>
          </p:nvSpPr>
          <p:spPr>
            <a:xfrm>
              <a:off x="3203848" y="764704"/>
              <a:ext cx="2088232" cy="646331"/>
            </a:xfrm>
            <a:prstGeom prst="rect">
              <a:avLst/>
            </a:prstGeom>
            <a:noFill/>
            <a:ln>
              <a:solidFill>
                <a:schemeClr val="tx1"/>
              </a:solidFill>
            </a:ln>
          </p:spPr>
          <p:txBody>
            <a:bodyPr wrap="square" rtlCol="0">
              <a:spAutoFit/>
            </a:bodyPr>
            <a:lstStyle/>
            <a:p>
              <a:pPr algn="ctr"/>
              <a:r>
                <a:rPr lang="es-ES" dirty="0"/>
                <a:t>Producción </a:t>
              </a:r>
            </a:p>
            <a:p>
              <a:pPr algn="ctr"/>
              <a:r>
                <a:rPr lang="es-ES" dirty="0"/>
                <a:t>Semi-terminada</a:t>
              </a:r>
            </a:p>
          </p:txBody>
        </p:sp>
        <p:sp>
          <p:nvSpPr>
            <p:cNvPr id="5" name="CuadroTexto 4">
              <a:extLst>
                <a:ext uri="{FF2B5EF4-FFF2-40B4-BE49-F238E27FC236}">
                  <a16:creationId xmlns:a16="http://schemas.microsoft.com/office/drawing/2014/main" id="{C63A657F-77D9-4543-A2D6-DF483237A52F}"/>
                </a:ext>
              </a:extLst>
            </p:cNvPr>
            <p:cNvSpPr txBox="1"/>
            <p:nvPr/>
          </p:nvSpPr>
          <p:spPr>
            <a:xfrm>
              <a:off x="5292080" y="764704"/>
              <a:ext cx="2088232" cy="646331"/>
            </a:xfrm>
            <a:prstGeom prst="rect">
              <a:avLst/>
            </a:prstGeom>
            <a:noFill/>
            <a:ln>
              <a:solidFill>
                <a:schemeClr val="tx1"/>
              </a:solidFill>
            </a:ln>
          </p:spPr>
          <p:txBody>
            <a:bodyPr wrap="square" rtlCol="0">
              <a:spAutoFit/>
            </a:bodyPr>
            <a:lstStyle/>
            <a:p>
              <a:pPr algn="ctr"/>
              <a:r>
                <a:rPr lang="es-ES" dirty="0"/>
                <a:t>Ensamble final</a:t>
              </a:r>
            </a:p>
            <a:p>
              <a:pPr algn="ctr"/>
              <a:endParaRPr lang="es-ES" dirty="0"/>
            </a:p>
          </p:txBody>
        </p:sp>
      </p:grpSp>
      <p:sp>
        <p:nvSpPr>
          <p:cNvPr id="6" name="CuadroTexto 5">
            <a:extLst>
              <a:ext uri="{FF2B5EF4-FFF2-40B4-BE49-F238E27FC236}">
                <a16:creationId xmlns:a16="http://schemas.microsoft.com/office/drawing/2014/main" id="{1704B48D-DBD9-42BC-A5F0-0FA42DDC575E}"/>
              </a:ext>
            </a:extLst>
          </p:cNvPr>
          <p:cNvSpPr txBox="1"/>
          <p:nvPr/>
        </p:nvSpPr>
        <p:spPr>
          <a:xfrm>
            <a:off x="2915816" y="734838"/>
            <a:ext cx="1008112" cy="738664"/>
          </a:xfrm>
          <a:prstGeom prst="rect">
            <a:avLst/>
          </a:prstGeom>
          <a:noFill/>
        </p:spPr>
        <p:txBody>
          <a:bodyPr wrap="square" rtlCol="0">
            <a:spAutoFit/>
          </a:bodyPr>
          <a:lstStyle/>
          <a:p>
            <a:pPr algn="ctr"/>
            <a:r>
              <a:rPr lang="es-ES" sz="1400" dirty="0"/>
              <a:t>Materia prima disponible</a:t>
            </a:r>
          </a:p>
        </p:txBody>
      </p:sp>
      <p:sp>
        <p:nvSpPr>
          <p:cNvPr id="7" name="CuadroTexto 6">
            <a:extLst>
              <a:ext uri="{FF2B5EF4-FFF2-40B4-BE49-F238E27FC236}">
                <a16:creationId xmlns:a16="http://schemas.microsoft.com/office/drawing/2014/main" id="{B8423F5F-5C51-4820-A9E5-8BDDB19EE6C1}"/>
              </a:ext>
            </a:extLst>
          </p:cNvPr>
          <p:cNvSpPr txBox="1"/>
          <p:nvPr/>
        </p:nvSpPr>
        <p:spPr>
          <a:xfrm>
            <a:off x="4730119" y="785957"/>
            <a:ext cx="1498065" cy="738664"/>
          </a:xfrm>
          <a:prstGeom prst="rect">
            <a:avLst/>
          </a:prstGeom>
          <a:noFill/>
        </p:spPr>
        <p:txBody>
          <a:bodyPr wrap="square" rtlCol="0">
            <a:spAutoFit/>
          </a:bodyPr>
          <a:lstStyle/>
          <a:p>
            <a:pPr algn="ctr"/>
            <a:r>
              <a:rPr lang="es-ES" sz="1400" dirty="0"/>
              <a:t>Producto semi-terminado disponible</a:t>
            </a:r>
          </a:p>
        </p:txBody>
      </p:sp>
      <p:sp>
        <p:nvSpPr>
          <p:cNvPr id="8" name="CuadroTexto 7">
            <a:extLst>
              <a:ext uri="{FF2B5EF4-FFF2-40B4-BE49-F238E27FC236}">
                <a16:creationId xmlns:a16="http://schemas.microsoft.com/office/drawing/2014/main" id="{8D491D6F-DC33-4872-9066-4D1B7603C79D}"/>
              </a:ext>
            </a:extLst>
          </p:cNvPr>
          <p:cNvSpPr txBox="1"/>
          <p:nvPr/>
        </p:nvSpPr>
        <p:spPr>
          <a:xfrm>
            <a:off x="6876256" y="734838"/>
            <a:ext cx="1008112" cy="738664"/>
          </a:xfrm>
          <a:prstGeom prst="rect">
            <a:avLst/>
          </a:prstGeom>
          <a:noFill/>
        </p:spPr>
        <p:txBody>
          <a:bodyPr wrap="square" rtlCol="0">
            <a:spAutoFit/>
          </a:bodyPr>
          <a:lstStyle/>
          <a:p>
            <a:pPr algn="ctr"/>
            <a:r>
              <a:rPr lang="es-ES" sz="1400" dirty="0"/>
              <a:t>Producto terminado disponible</a:t>
            </a:r>
          </a:p>
        </p:txBody>
      </p:sp>
      <p:cxnSp>
        <p:nvCxnSpPr>
          <p:cNvPr id="9" name="Conector recto 8">
            <a:extLst>
              <a:ext uri="{FF2B5EF4-FFF2-40B4-BE49-F238E27FC236}">
                <a16:creationId xmlns:a16="http://schemas.microsoft.com/office/drawing/2014/main" id="{5D36291B-97DB-4356-A23D-0B99DDB845CE}"/>
              </a:ext>
            </a:extLst>
          </p:cNvPr>
          <p:cNvCxnSpPr>
            <a:cxnSpLocks/>
          </p:cNvCxnSpPr>
          <p:nvPr/>
        </p:nvCxnSpPr>
        <p:spPr>
          <a:xfrm>
            <a:off x="3275856" y="2391022"/>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67B97C81-4F36-4B60-82DC-78A02C500A0B}"/>
              </a:ext>
            </a:extLst>
          </p:cNvPr>
          <p:cNvCxnSpPr>
            <a:cxnSpLocks/>
          </p:cNvCxnSpPr>
          <p:nvPr/>
        </p:nvCxnSpPr>
        <p:spPr>
          <a:xfrm>
            <a:off x="5345759" y="2391022"/>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A40190EB-605A-4C2A-8DCB-4728D2C59093}"/>
              </a:ext>
            </a:extLst>
          </p:cNvPr>
          <p:cNvCxnSpPr>
            <a:cxnSpLocks/>
          </p:cNvCxnSpPr>
          <p:nvPr/>
        </p:nvCxnSpPr>
        <p:spPr>
          <a:xfrm>
            <a:off x="7452320" y="2391022"/>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90AA6CF-9281-4E11-870D-99D998400266}"/>
              </a:ext>
            </a:extLst>
          </p:cNvPr>
          <p:cNvCxnSpPr>
            <a:cxnSpLocks/>
          </p:cNvCxnSpPr>
          <p:nvPr/>
        </p:nvCxnSpPr>
        <p:spPr>
          <a:xfrm>
            <a:off x="1331640" y="3922935"/>
            <a:ext cx="403244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CuadroTexto 12">
            <a:extLst>
              <a:ext uri="{FF2B5EF4-FFF2-40B4-BE49-F238E27FC236}">
                <a16:creationId xmlns:a16="http://schemas.microsoft.com/office/drawing/2014/main" id="{F508CD08-FFE4-4AFE-B4CD-8596FC6A0ADF}"/>
              </a:ext>
            </a:extLst>
          </p:cNvPr>
          <p:cNvSpPr txBox="1"/>
          <p:nvPr/>
        </p:nvSpPr>
        <p:spPr>
          <a:xfrm>
            <a:off x="4176612" y="3184156"/>
            <a:ext cx="1259484" cy="523220"/>
          </a:xfrm>
          <a:prstGeom prst="rect">
            <a:avLst/>
          </a:prstGeom>
          <a:noFill/>
        </p:spPr>
        <p:txBody>
          <a:bodyPr wrap="square" rtlCol="0">
            <a:spAutoFit/>
          </a:bodyPr>
          <a:lstStyle/>
          <a:p>
            <a:pPr algn="ctr"/>
            <a:r>
              <a:rPr lang="es-ES" sz="1400" dirty="0"/>
              <a:t>Pronósticos de demanda</a:t>
            </a:r>
          </a:p>
        </p:txBody>
      </p:sp>
      <p:sp>
        <p:nvSpPr>
          <p:cNvPr id="14" name="CuadroTexto 13">
            <a:extLst>
              <a:ext uri="{FF2B5EF4-FFF2-40B4-BE49-F238E27FC236}">
                <a16:creationId xmlns:a16="http://schemas.microsoft.com/office/drawing/2014/main" id="{7FFC0C4D-16E1-44CA-952F-1929AF7957C9}"/>
              </a:ext>
            </a:extLst>
          </p:cNvPr>
          <p:cNvSpPr txBox="1"/>
          <p:nvPr/>
        </p:nvSpPr>
        <p:spPr>
          <a:xfrm>
            <a:off x="2941570" y="5399624"/>
            <a:ext cx="1619524" cy="707886"/>
          </a:xfrm>
          <a:prstGeom prst="rect">
            <a:avLst/>
          </a:prstGeom>
          <a:noFill/>
        </p:spPr>
        <p:txBody>
          <a:bodyPr wrap="square" rtlCol="0">
            <a:spAutoFit/>
          </a:bodyPr>
          <a:lstStyle/>
          <a:p>
            <a:r>
              <a:rPr lang="es-ES" sz="2000" b="1" dirty="0"/>
              <a:t>MRP</a:t>
            </a:r>
          </a:p>
          <a:p>
            <a:r>
              <a:rPr lang="es-ES" sz="2000" b="1" dirty="0"/>
              <a:t>CRP</a:t>
            </a:r>
          </a:p>
        </p:txBody>
      </p:sp>
      <p:cxnSp>
        <p:nvCxnSpPr>
          <p:cNvPr id="15" name="Conector recto de flecha 14">
            <a:extLst>
              <a:ext uri="{FF2B5EF4-FFF2-40B4-BE49-F238E27FC236}">
                <a16:creationId xmlns:a16="http://schemas.microsoft.com/office/drawing/2014/main" id="{96D6BFB9-5AF7-4029-A2B0-FBACB3AAB17B}"/>
              </a:ext>
            </a:extLst>
          </p:cNvPr>
          <p:cNvCxnSpPr>
            <a:cxnSpLocks/>
          </p:cNvCxnSpPr>
          <p:nvPr/>
        </p:nvCxnSpPr>
        <p:spPr>
          <a:xfrm>
            <a:off x="1331640" y="2535038"/>
            <a:ext cx="6678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D52555E2-1668-4E14-A402-56CC4F3A323E}"/>
              </a:ext>
            </a:extLst>
          </p:cNvPr>
          <p:cNvSpPr txBox="1"/>
          <p:nvPr/>
        </p:nvSpPr>
        <p:spPr>
          <a:xfrm>
            <a:off x="1187624" y="3187969"/>
            <a:ext cx="1259484" cy="523220"/>
          </a:xfrm>
          <a:prstGeom prst="rect">
            <a:avLst/>
          </a:prstGeom>
          <a:noFill/>
        </p:spPr>
        <p:txBody>
          <a:bodyPr wrap="square" rtlCol="0">
            <a:spAutoFit/>
          </a:bodyPr>
          <a:lstStyle/>
          <a:p>
            <a:pPr algn="ctr"/>
            <a:r>
              <a:rPr lang="es-ES" sz="1400" b="1" dirty="0"/>
              <a:t>Política de producción</a:t>
            </a:r>
          </a:p>
        </p:txBody>
      </p:sp>
      <p:sp>
        <p:nvSpPr>
          <p:cNvPr id="17" name="CuadroTexto 16">
            <a:extLst>
              <a:ext uri="{FF2B5EF4-FFF2-40B4-BE49-F238E27FC236}">
                <a16:creationId xmlns:a16="http://schemas.microsoft.com/office/drawing/2014/main" id="{4940898C-9418-4DC0-9F04-62CB0135351A}"/>
              </a:ext>
            </a:extLst>
          </p:cNvPr>
          <p:cNvSpPr txBox="1"/>
          <p:nvPr/>
        </p:nvSpPr>
        <p:spPr>
          <a:xfrm>
            <a:off x="2541314" y="3930703"/>
            <a:ext cx="1259484" cy="523220"/>
          </a:xfrm>
          <a:prstGeom prst="rect">
            <a:avLst/>
          </a:prstGeom>
          <a:noFill/>
        </p:spPr>
        <p:txBody>
          <a:bodyPr wrap="square" rtlCol="0">
            <a:spAutoFit/>
          </a:bodyPr>
          <a:lstStyle/>
          <a:p>
            <a:pPr algn="ctr"/>
            <a:r>
              <a:rPr lang="es-ES" sz="1400" b="1" dirty="0"/>
              <a:t>Para almacenar </a:t>
            </a:r>
          </a:p>
        </p:txBody>
      </p:sp>
      <p:cxnSp>
        <p:nvCxnSpPr>
          <p:cNvPr id="18" name="Conector recto de flecha 17">
            <a:extLst>
              <a:ext uri="{FF2B5EF4-FFF2-40B4-BE49-F238E27FC236}">
                <a16:creationId xmlns:a16="http://schemas.microsoft.com/office/drawing/2014/main" id="{4D6B9ACD-D6FD-4A36-B55B-7DDFED0400FE}"/>
              </a:ext>
            </a:extLst>
          </p:cNvPr>
          <p:cNvCxnSpPr>
            <a:cxnSpLocks/>
          </p:cNvCxnSpPr>
          <p:nvPr/>
        </p:nvCxnSpPr>
        <p:spPr>
          <a:xfrm>
            <a:off x="1331640" y="5310832"/>
            <a:ext cx="4014119"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9" name="CuadroTexto 18">
            <a:extLst>
              <a:ext uri="{FF2B5EF4-FFF2-40B4-BE49-F238E27FC236}">
                <a16:creationId xmlns:a16="http://schemas.microsoft.com/office/drawing/2014/main" id="{14634D1D-E4F1-45FD-A45B-E63D147ECA08}"/>
              </a:ext>
            </a:extLst>
          </p:cNvPr>
          <p:cNvSpPr txBox="1"/>
          <p:nvPr/>
        </p:nvSpPr>
        <p:spPr>
          <a:xfrm>
            <a:off x="1259632" y="4613821"/>
            <a:ext cx="1259484" cy="523220"/>
          </a:xfrm>
          <a:prstGeom prst="rect">
            <a:avLst/>
          </a:prstGeom>
          <a:noFill/>
        </p:spPr>
        <p:txBody>
          <a:bodyPr wrap="square" rtlCol="0">
            <a:spAutoFit/>
          </a:bodyPr>
          <a:lstStyle/>
          <a:p>
            <a:pPr algn="ctr"/>
            <a:r>
              <a:rPr lang="es-ES" sz="1400" b="1" dirty="0"/>
              <a:t>Modelos de planeación</a:t>
            </a:r>
          </a:p>
        </p:txBody>
      </p:sp>
      <p:cxnSp>
        <p:nvCxnSpPr>
          <p:cNvPr id="21" name="Conector recto de flecha 20">
            <a:extLst>
              <a:ext uri="{FF2B5EF4-FFF2-40B4-BE49-F238E27FC236}">
                <a16:creationId xmlns:a16="http://schemas.microsoft.com/office/drawing/2014/main" id="{862E0C75-5F30-419E-8530-AB9B1B0F6BF1}"/>
              </a:ext>
            </a:extLst>
          </p:cNvPr>
          <p:cNvCxnSpPr>
            <a:cxnSpLocks/>
          </p:cNvCxnSpPr>
          <p:nvPr/>
        </p:nvCxnSpPr>
        <p:spPr>
          <a:xfrm>
            <a:off x="5364088" y="4381064"/>
            <a:ext cx="253019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Conector recto 21">
            <a:extLst>
              <a:ext uri="{FF2B5EF4-FFF2-40B4-BE49-F238E27FC236}">
                <a16:creationId xmlns:a16="http://schemas.microsoft.com/office/drawing/2014/main" id="{CD744FB4-6EF1-42A9-BC6C-EFB1DDA01D8C}"/>
              </a:ext>
            </a:extLst>
          </p:cNvPr>
          <p:cNvCxnSpPr>
            <a:cxnSpLocks/>
          </p:cNvCxnSpPr>
          <p:nvPr/>
        </p:nvCxnSpPr>
        <p:spPr>
          <a:xfrm flipH="1">
            <a:off x="5364088" y="3609301"/>
            <a:ext cx="27494" cy="105979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CuadroTexto 24">
            <a:extLst>
              <a:ext uri="{FF2B5EF4-FFF2-40B4-BE49-F238E27FC236}">
                <a16:creationId xmlns:a16="http://schemas.microsoft.com/office/drawing/2014/main" id="{82F953D2-CCE2-47CD-9129-70029A24AA9F}"/>
              </a:ext>
            </a:extLst>
          </p:cNvPr>
          <p:cNvSpPr txBox="1"/>
          <p:nvPr/>
        </p:nvSpPr>
        <p:spPr>
          <a:xfrm>
            <a:off x="4206114" y="4068303"/>
            <a:ext cx="1259484" cy="307777"/>
          </a:xfrm>
          <a:prstGeom prst="rect">
            <a:avLst/>
          </a:prstGeom>
          <a:noFill/>
        </p:spPr>
        <p:txBody>
          <a:bodyPr wrap="square" rtlCol="0">
            <a:spAutoFit/>
          </a:bodyPr>
          <a:lstStyle/>
          <a:p>
            <a:pPr algn="ctr"/>
            <a:r>
              <a:rPr lang="es-ES" sz="1400" dirty="0"/>
              <a:t>Inventario</a:t>
            </a:r>
          </a:p>
        </p:txBody>
      </p:sp>
      <p:sp>
        <p:nvSpPr>
          <p:cNvPr id="26" name="CuadroTexto 25">
            <a:extLst>
              <a:ext uri="{FF2B5EF4-FFF2-40B4-BE49-F238E27FC236}">
                <a16:creationId xmlns:a16="http://schemas.microsoft.com/office/drawing/2014/main" id="{5D0265AD-EED6-41FC-BA2E-E19BA1DA7F90}"/>
              </a:ext>
            </a:extLst>
          </p:cNvPr>
          <p:cNvSpPr txBox="1"/>
          <p:nvPr/>
        </p:nvSpPr>
        <p:spPr>
          <a:xfrm>
            <a:off x="6060463" y="4438858"/>
            <a:ext cx="1259484" cy="307777"/>
          </a:xfrm>
          <a:prstGeom prst="rect">
            <a:avLst/>
          </a:prstGeom>
          <a:noFill/>
        </p:spPr>
        <p:txBody>
          <a:bodyPr wrap="square" rtlCol="0">
            <a:spAutoFit/>
          </a:bodyPr>
          <a:lstStyle/>
          <a:p>
            <a:r>
              <a:rPr lang="es-ES" sz="1400" b="1" dirty="0"/>
              <a:t>A la orden </a:t>
            </a:r>
          </a:p>
        </p:txBody>
      </p:sp>
      <p:sp>
        <p:nvSpPr>
          <p:cNvPr id="27" name="CuadroTexto 26">
            <a:extLst>
              <a:ext uri="{FF2B5EF4-FFF2-40B4-BE49-F238E27FC236}">
                <a16:creationId xmlns:a16="http://schemas.microsoft.com/office/drawing/2014/main" id="{B7D6DF1D-3CA4-4F0B-B9A0-57631C8855CC}"/>
              </a:ext>
            </a:extLst>
          </p:cNvPr>
          <p:cNvSpPr txBox="1"/>
          <p:nvPr/>
        </p:nvSpPr>
        <p:spPr>
          <a:xfrm>
            <a:off x="7128940" y="3677932"/>
            <a:ext cx="1259484" cy="523220"/>
          </a:xfrm>
          <a:prstGeom prst="rect">
            <a:avLst/>
          </a:prstGeom>
          <a:noFill/>
        </p:spPr>
        <p:txBody>
          <a:bodyPr wrap="square" rtlCol="0">
            <a:spAutoFit/>
          </a:bodyPr>
          <a:lstStyle/>
          <a:p>
            <a:pPr algn="ctr"/>
            <a:r>
              <a:rPr lang="es-ES" sz="1400" dirty="0"/>
              <a:t>Órdenes del cliente</a:t>
            </a:r>
          </a:p>
        </p:txBody>
      </p:sp>
      <p:cxnSp>
        <p:nvCxnSpPr>
          <p:cNvPr id="30" name="Conector recto de flecha 29">
            <a:extLst>
              <a:ext uri="{FF2B5EF4-FFF2-40B4-BE49-F238E27FC236}">
                <a16:creationId xmlns:a16="http://schemas.microsoft.com/office/drawing/2014/main" id="{8ABE82B6-DC27-412A-9C86-9BD4F874C3F5}"/>
              </a:ext>
            </a:extLst>
          </p:cNvPr>
          <p:cNvCxnSpPr>
            <a:cxnSpLocks/>
          </p:cNvCxnSpPr>
          <p:nvPr/>
        </p:nvCxnSpPr>
        <p:spPr>
          <a:xfrm>
            <a:off x="5364088" y="5753567"/>
            <a:ext cx="2645966"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31" name="CuadroTexto 30">
            <a:extLst>
              <a:ext uri="{FF2B5EF4-FFF2-40B4-BE49-F238E27FC236}">
                <a16:creationId xmlns:a16="http://schemas.microsoft.com/office/drawing/2014/main" id="{5C48CF6F-B8BF-438C-823C-700033A8E42C}"/>
              </a:ext>
            </a:extLst>
          </p:cNvPr>
          <p:cNvSpPr txBox="1"/>
          <p:nvPr/>
        </p:nvSpPr>
        <p:spPr>
          <a:xfrm>
            <a:off x="4332849" y="5399624"/>
            <a:ext cx="1259484" cy="707886"/>
          </a:xfrm>
          <a:prstGeom prst="rect">
            <a:avLst/>
          </a:prstGeom>
          <a:noFill/>
        </p:spPr>
        <p:txBody>
          <a:bodyPr wrap="square" rtlCol="0">
            <a:spAutoFit/>
          </a:bodyPr>
          <a:lstStyle/>
          <a:p>
            <a:r>
              <a:rPr lang="es-ES" sz="2000" b="1" dirty="0"/>
              <a:t>MPS</a:t>
            </a:r>
          </a:p>
          <a:p>
            <a:r>
              <a:rPr lang="es-ES" sz="2000" b="1" dirty="0"/>
              <a:t>RCPP</a:t>
            </a:r>
          </a:p>
        </p:txBody>
      </p:sp>
      <p:sp>
        <p:nvSpPr>
          <p:cNvPr id="33" name="CuadroTexto 32">
            <a:extLst>
              <a:ext uri="{FF2B5EF4-FFF2-40B4-BE49-F238E27FC236}">
                <a16:creationId xmlns:a16="http://schemas.microsoft.com/office/drawing/2014/main" id="{1CDF763B-D69A-4755-A5FA-635200CB367C}"/>
              </a:ext>
            </a:extLst>
          </p:cNvPr>
          <p:cNvSpPr txBox="1"/>
          <p:nvPr/>
        </p:nvSpPr>
        <p:spPr>
          <a:xfrm>
            <a:off x="6383443" y="5765194"/>
            <a:ext cx="1259484" cy="400110"/>
          </a:xfrm>
          <a:prstGeom prst="rect">
            <a:avLst/>
          </a:prstGeom>
          <a:noFill/>
        </p:spPr>
        <p:txBody>
          <a:bodyPr wrap="square" rtlCol="0">
            <a:spAutoFit/>
          </a:bodyPr>
          <a:lstStyle/>
          <a:p>
            <a:r>
              <a:rPr lang="es-ES" sz="2000" b="1" dirty="0"/>
              <a:t>FAS</a:t>
            </a:r>
          </a:p>
        </p:txBody>
      </p:sp>
    </p:spTree>
    <p:extLst>
      <p:ext uri="{BB962C8B-B14F-4D97-AF65-F5344CB8AC3E}">
        <p14:creationId xmlns:p14="http://schemas.microsoft.com/office/powerpoint/2010/main" val="34070409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A15DEFA-B641-413D-B5EA-3B60CFFB712A}"/>
              </a:ext>
            </a:extLst>
          </p:cNvPr>
          <p:cNvSpPr/>
          <p:nvPr/>
        </p:nvSpPr>
        <p:spPr>
          <a:xfrm>
            <a:off x="683568" y="1268760"/>
            <a:ext cx="7848872" cy="4011355"/>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Para el MPS, la única modificación con respecto a la política de MTS es la necesidad de calcular los pronósticos de demanda del cliente a nivel de los elementos de desensamblados intermedios, en lugar de a nivel del producto terminado. En otras palabras, comportarse como si los clientes estuvieran ordenando directamente los productos semi-terminados para ensamblar.</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Luego</a:t>
            </a:r>
            <a:r>
              <a:rPr lang="es-ES" sz="1700" dirty="0">
                <a:ea typeface="Calibri" panose="020F0502020204030204" pitchFamily="34" charset="0"/>
                <a:cs typeface="Times New Roman" panose="02020603050405020304" pitchFamily="18" charset="0"/>
              </a:rPr>
              <a:t>, suponiendo que estos elementos de desensamblados estén disponibles en stock cuando sea necesario, el Programa de ensamblaje final (FAS) determina cuándo realizar las operaciones necesarias para transformar los elementos intermedios en los productos terminados para cumplir con los pedidos de los clientes a tiempo.</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40884258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D95CE6C-E8DE-4395-9D80-15D697711305}"/>
              </a:ext>
            </a:extLst>
          </p:cNvPr>
          <p:cNvSpPr/>
          <p:nvPr/>
        </p:nvSpPr>
        <p:spPr>
          <a:xfrm>
            <a:off x="683568" y="1240996"/>
            <a:ext cx="7848872" cy="4204228"/>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Planificación de necesidades de material (MRP)</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Una </a:t>
            </a:r>
            <a:r>
              <a:rPr lang="es-ES" sz="1700" dirty="0">
                <a:ea typeface="Calibri" panose="020F0502020204030204" pitchFamily="34" charset="0"/>
                <a:cs typeface="Times New Roman" panose="02020603050405020304" pitchFamily="18" charset="0"/>
              </a:rPr>
              <a:t>vez que se fija el plan de producción para los productos terminados, se sabe cuándo y en qué cantidad se requieren los componentes para la producción final. Esta información ha sido llamada la demanda dependiente.</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Por </a:t>
            </a:r>
            <a:r>
              <a:rPr lang="es-ES" sz="1700" dirty="0">
                <a:ea typeface="Calibri" panose="020F0502020204030204" pitchFamily="34" charset="0"/>
                <a:cs typeface="Times New Roman" panose="02020603050405020304" pitchFamily="18" charset="0"/>
              </a:rPr>
              <a:t>lo tanto, podemos reemplazar los pronósticos inciertos por demandas dependientes calculadas utilizando la estructura de la lista de materiales (BOM). Esto elimina la necesidad de mantener grandes reservas de seguridad. Es posible así planificar la producción de estos componentes para satisfacer su demanda dependiente. Estos planes de producción determinan a su vez la demanda dependiente de sus predecesores inmediatos.</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6447959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id="{54B2F25D-EF98-4E2F-8D5C-154BB850B24E}"/>
              </a:ext>
            </a:extLst>
          </p:cNvPr>
          <p:cNvGrpSpPr/>
          <p:nvPr/>
        </p:nvGrpSpPr>
        <p:grpSpPr>
          <a:xfrm>
            <a:off x="6251340" y="980728"/>
            <a:ext cx="1872208" cy="1524830"/>
            <a:chOff x="6251340" y="980728"/>
            <a:chExt cx="1872208" cy="1524830"/>
          </a:xfrm>
        </p:grpSpPr>
        <p:grpSp>
          <p:nvGrpSpPr>
            <p:cNvPr id="7" name="Grupo 6">
              <a:extLst>
                <a:ext uri="{FF2B5EF4-FFF2-40B4-BE49-F238E27FC236}">
                  <a16:creationId xmlns:a16="http://schemas.microsoft.com/office/drawing/2014/main" id="{C895EB3E-6DC1-4BCD-A031-B8A4B4BDA6EC}"/>
                </a:ext>
              </a:extLst>
            </p:cNvPr>
            <p:cNvGrpSpPr/>
            <p:nvPr/>
          </p:nvGrpSpPr>
          <p:grpSpPr>
            <a:xfrm>
              <a:off x="6467364" y="980728"/>
              <a:ext cx="1440160" cy="864096"/>
              <a:chOff x="6012160" y="980728"/>
              <a:chExt cx="1440160" cy="864096"/>
            </a:xfrm>
          </p:grpSpPr>
          <p:sp>
            <p:nvSpPr>
              <p:cNvPr id="3" name="Elipse 2">
                <a:extLst>
                  <a:ext uri="{FF2B5EF4-FFF2-40B4-BE49-F238E27FC236}">
                    <a16:creationId xmlns:a16="http://schemas.microsoft.com/office/drawing/2014/main" id="{C4258A92-B5B7-4582-9C2C-F5A42AA2BC72}"/>
                  </a:ext>
                </a:extLst>
              </p:cNvPr>
              <p:cNvSpPr/>
              <p:nvPr/>
            </p:nvSpPr>
            <p:spPr>
              <a:xfrm>
                <a:off x="6012160" y="980728"/>
                <a:ext cx="1440160"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 name="CuadroTexto 3">
                <a:extLst>
                  <a:ext uri="{FF2B5EF4-FFF2-40B4-BE49-F238E27FC236}">
                    <a16:creationId xmlns:a16="http://schemas.microsoft.com/office/drawing/2014/main" id="{CE61336A-67CD-46CE-BCCB-D924B8F26E14}"/>
                  </a:ext>
                </a:extLst>
              </p:cNvPr>
              <p:cNvSpPr txBox="1"/>
              <p:nvPr/>
            </p:nvSpPr>
            <p:spPr>
              <a:xfrm>
                <a:off x="6084168" y="1169686"/>
                <a:ext cx="1368152" cy="646331"/>
              </a:xfrm>
              <a:prstGeom prst="rect">
                <a:avLst/>
              </a:prstGeom>
              <a:noFill/>
            </p:spPr>
            <p:txBody>
              <a:bodyPr wrap="square" rtlCol="0">
                <a:spAutoFit/>
              </a:bodyPr>
              <a:lstStyle/>
              <a:p>
                <a:pPr algn="ctr"/>
                <a:r>
                  <a:rPr lang="es-ES" dirty="0"/>
                  <a:t>Pronóstico FP</a:t>
                </a:r>
              </a:p>
            </p:txBody>
          </p:sp>
        </p:grpSp>
        <p:grpSp>
          <p:nvGrpSpPr>
            <p:cNvPr id="11" name="Grupo 10">
              <a:extLst>
                <a:ext uri="{FF2B5EF4-FFF2-40B4-BE49-F238E27FC236}">
                  <a16:creationId xmlns:a16="http://schemas.microsoft.com/office/drawing/2014/main" id="{82929554-1855-4F0E-A655-2CEECCF4AC75}"/>
                </a:ext>
              </a:extLst>
            </p:cNvPr>
            <p:cNvGrpSpPr/>
            <p:nvPr/>
          </p:nvGrpSpPr>
          <p:grpSpPr>
            <a:xfrm>
              <a:off x="6251340" y="1844824"/>
              <a:ext cx="1872208" cy="660734"/>
              <a:chOff x="5985230" y="2053710"/>
              <a:chExt cx="1872208" cy="660734"/>
            </a:xfrm>
          </p:grpSpPr>
          <p:sp>
            <p:nvSpPr>
              <p:cNvPr id="5" name="Rectángulo 4">
                <a:extLst>
                  <a:ext uri="{FF2B5EF4-FFF2-40B4-BE49-F238E27FC236}">
                    <a16:creationId xmlns:a16="http://schemas.microsoft.com/office/drawing/2014/main" id="{9AEC9DD4-B105-4AAE-9B4C-D09E92F5057A}"/>
                  </a:ext>
                </a:extLst>
              </p:cNvPr>
              <p:cNvSpPr/>
              <p:nvPr/>
            </p:nvSpPr>
            <p:spPr>
              <a:xfrm>
                <a:off x="5985230" y="2053710"/>
                <a:ext cx="1872208"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CuadroTexto 5">
                <a:extLst>
                  <a:ext uri="{FF2B5EF4-FFF2-40B4-BE49-F238E27FC236}">
                    <a16:creationId xmlns:a16="http://schemas.microsoft.com/office/drawing/2014/main" id="{112F97BF-02C9-4F75-875B-C668057F7A90}"/>
                  </a:ext>
                </a:extLst>
              </p:cNvPr>
              <p:cNvSpPr txBox="1"/>
              <p:nvPr/>
            </p:nvSpPr>
            <p:spPr>
              <a:xfrm>
                <a:off x="6169191" y="2068113"/>
                <a:ext cx="1504285" cy="646331"/>
              </a:xfrm>
              <a:prstGeom prst="rect">
                <a:avLst/>
              </a:prstGeom>
              <a:noFill/>
            </p:spPr>
            <p:txBody>
              <a:bodyPr wrap="square" rtlCol="0">
                <a:spAutoFit/>
              </a:bodyPr>
              <a:lstStyle/>
              <a:p>
                <a:pPr algn="ctr"/>
                <a:r>
                  <a:rPr lang="es-ES" dirty="0"/>
                  <a:t>Planeación </a:t>
                </a:r>
              </a:p>
              <a:p>
                <a:pPr algn="ctr"/>
                <a:r>
                  <a:rPr lang="es-ES" dirty="0"/>
                  <a:t>MPS FP</a:t>
                </a:r>
              </a:p>
            </p:txBody>
          </p:sp>
        </p:grpSp>
      </p:grpSp>
      <p:grpSp>
        <p:nvGrpSpPr>
          <p:cNvPr id="13" name="Grupo 12">
            <a:extLst>
              <a:ext uri="{FF2B5EF4-FFF2-40B4-BE49-F238E27FC236}">
                <a16:creationId xmlns:a16="http://schemas.microsoft.com/office/drawing/2014/main" id="{E70C2FDC-EADE-4AF7-AB26-9201B0B09581}"/>
              </a:ext>
            </a:extLst>
          </p:cNvPr>
          <p:cNvGrpSpPr/>
          <p:nvPr/>
        </p:nvGrpSpPr>
        <p:grpSpPr>
          <a:xfrm>
            <a:off x="7187444" y="4735596"/>
            <a:ext cx="1872208" cy="1524830"/>
            <a:chOff x="6251340" y="980728"/>
            <a:chExt cx="1872208" cy="1524830"/>
          </a:xfrm>
        </p:grpSpPr>
        <p:grpSp>
          <p:nvGrpSpPr>
            <p:cNvPr id="14" name="Grupo 13">
              <a:extLst>
                <a:ext uri="{FF2B5EF4-FFF2-40B4-BE49-F238E27FC236}">
                  <a16:creationId xmlns:a16="http://schemas.microsoft.com/office/drawing/2014/main" id="{3961F0D4-0491-44F4-8730-B49128906F66}"/>
                </a:ext>
              </a:extLst>
            </p:cNvPr>
            <p:cNvGrpSpPr/>
            <p:nvPr/>
          </p:nvGrpSpPr>
          <p:grpSpPr>
            <a:xfrm>
              <a:off x="6467364" y="980728"/>
              <a:ext cx="1440160" cy="864096"/>
              <a:chOff x="6012160" y="980728"/>
              <a:chExt cx="1440160" cy="864096"/>
            </a:xfrm>
          </p:grpSpPr>
          <p:sp>
            <p:nvSpPr>
              <p:cNvPr id="18" name="Elipse 17">
                <a:extLst>
                  <a:ext uri="{FF2B5EF4-FFF2-40B4-BE49-F238E27FC236}">
                    <a16:creationId xmlns:a16="http://schemas.microsoft.com/office/drawing/2014/main" id="{6DCE52CF-7EC0-4FE9-A46B-F440495CB173}"/>
                  </a:ext>
                </a:extLst>
              </p:cNvPr>
              <p:cNvSpPr/>
              <p:nvPr/>
            </p:nvSpPr>
            <p:spPr>
              <a:xfrm>
                <a:off x="6012160" y="980728"/>
                <a:ext cx="1440160"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 name="CuadroTexto 18">
                <a:extLst>
                  <a:ext uri="{FF2B5EF4-FFF2-40B4-BE49-F238E27FC236}">
                    <a16:creationId xmlns:a16="http://schemas.microsoft.com/office/drawing/2014/main" id="{38517874-DA0B-44F9-BD20-337F7220536B}"/>
                  </a:ext>
                </a:extLst>
              </p:cNvPr>
              <p:cNvSpPr txBox="1"/>
              <p:nvPr/>
            </p:nvSpPr>
            <p:spPr>
              <a:xfrm>
                <a:off x="6084168" y="1169686"/>
                <a:ext cx="1368152" cy="646331"/>
              </a:xfrm>
              <a:prstGeom prst="rect">
                <a:avLst/>
              </a:prstGeom>
              <a:noFill/>
            </p:spPr>
            <p:txBody>
              <a:bodyPr wrap="square" rtlCol="0">
                <a:spAutoFit/>
              </a:bodyPr>
              <a:lstStyle/>
              <a:p>
                <a:pPr algn="ctr"/>
                <a:r>
                  <a:rPr lang="es-ES" dirty="0"/>
                  <a:t>Dem. Dep. </a:t>
                </a:r>
              </a:p>
              <a:p>
                <a:pPr algn="ctr"/>
                <a:r>
                  <a:rPr lang="es-ES" dirty="0"/>
                  <a:t>C</a:t>
                </a:r>
              </a:p>
            </p:txBody>
          </p:sp>
        </p:grpSp>
        <p:grpSp>
          <p:nvGrpSpPr>
            <p:cNvPr id="15" name="Grupo 14">
              <a:extLst>
                <a:ext uri="{FF2B5EF4-FFF2-40B4-BE49-F238E27FC236}">
                  <a16:creationId xmlns:a16="http://schemas.microsoft.com/office/drawing/2014/main" id="{8B1B061F-3DBA-4743-87F4-DD0C89A3518F}"/>
                </a:ext>
              </a:extLst>
            </p:cNvPr>
            <p:cNvGrpSpPr/>
            <p:nvPr/>
          </p:nvGrpSpPr>
          <p:grpSpPr>
            <a:xfrm>
              <a:off x="6251340" y="1844824"/>
              <a:ext cx="1872208" cy="660734"/>
              <a:chOff x="5985230" y="2053710"/>
              <a:chExt cx="1872208" cy="660734"/>
            </a:xfrm>
          </p:grpSpPr>
          <p:sp>
            <p:nvSpPr>
              <p:cNvPr id="16" name="Rectángulo 15">
                <a:extLst>
                  <a:ext uri="{FF2B5EF4-FFF2-40B4-BE49-F238E27FC236}">
                    <a16:creationId xmlns:a16="http://schemas.microsoft.com/office/drawing/2014/main" id="{D483FDBC-CDFD-4531-A7CC-CA721FCAB168}"/>
                  </a:ext>
                </a:extLst>
              </p:cNvPr>
              <p:cNvSpPr/>
              <p:nvPr/>
            </p:nvSpPr>
            <p:spPr>
              <a:xfrm>
                <a:off x="5985230" y="2053710"/>
                <a:ext cx="1872208"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CuadroTexto 16">
                <a:extLst>
                  <a:ext uri="{FF2B5EF4-FFF2-40B4-BE49-F238E27FC236}">
                    <a16:creationId xmlns:a16="http://schemas.microsoft.com/office/drawing/2014/main" id="{54637078-2E77-433D-BDE7-6FBD14CF5929}"/>
                  </a:ext>
                </a:extLst>
              </p:cNvPr>
              <p:cNvSpPr txBox="1"/>
              <p:nvPr/>
            </p:nvSpPr>
            <p:spPr>
              <a:xfrm>
                <a:off x="6169191" y="2068113"/>
                <a:ext cx="1504285" cy="646331"/>
              </a:xfrm>
              <a:prstGeom prst="rect">
                <a:avLst/>
              </a:prstGeom>
              <a:noFill/>
            </p:spPr>
            <p:txBody>
              <a:bodyPr wrap="square" rtlCol="0">
                <a:spAutoFit/>
              </a:bodyPr>
              <a:lstStyle/>
              <a:p>
                <a:pPr algn="ctr"/>
                <a:r>
                  <a:rPr lang="es-ES" dirty="0"/>
                  <a:t>Planeación </a:t>
                </a:r>
              </a:p>
              <a:p>
                <a:pPr algn="ctr"/>
                <a:r>
                  <a:rPr lang="es-ES" dirty="0"/>
                  <a:t>MRP C</a:t>
                </a:r>
              </a:p>
            </p:txBody>
          </p:sp>
        </p:grpSp>
      </p:grpSp>
      <p:grpSp>
        <p:nvGrpSpPr>
          <p:cNvPr id="20" name="Grupo 19">
            <a:extLst>
              <a:ext uri="{FF2B5EF4-FFF2-40B4-BE49-F238E27FC236}">
                <a16:creationId xmlns:a16="http://schemas.microsoft.com/office/drawing/2014/main" id="{E8099A2F-847A-44E3-83EA-8F1C444E05AD}"/>
              </a:ext>
            </a:extLst>
          </p:cNvPr>
          <p:cNvGrpSpPr/>
          <p:nvPr/>
        </p:nvGrpSpPr>
        <p:grpSpPr>
          <a:xfrm>
            <a:off x="4940424" y="2748706"/>
            <a:ext cx="1872208" cy="1524830"/>
            <a:chOff x="6251340" y="980728"/>
            <a:chExt cx="1872208" cy="1524830"/>
          </a:xfrm>
        </p:grpSpPr>
        <p:grpSp>
          <p:nvGrpSpPr>
            <p:cNvPr id="21" name="Grupo 20">
              <a:extLst>
                <a:ext uri="{FF2B5EF4-FFF2-40B4-BE49-F238E27FC236}">
                  <a16:creationId xmlns:a16="http://schemas.microsoft.com/office/drawing/2014/main" id="{A59BBA5E-64F4-426B-A072-3D9D2741AADE}"/>
                </a:ext>
              </a:extLst>
            </p:cNvPr>
            <p:cNvGrpSpPr/>
            <p:nvPr/>
          </p:nvGrpSpPr>
          <p:grpSpPr>
            <a:xfrm>
              <a:off x="6467364" y="980728"/>
              <a:ext cx="1440160" cy="864096"/>
              <a:chOff x="6012160" y="980728"/>
              <a:chExt cx="1440160" cy="864096"/>
            </a:xfrm>
          </p:grpSpPr>
          <p:sp>
            <p:nvSpPr>
              <p:cNvPr id="25" name="Elipse 24">
                <a:extLst>
                  <a:ext uri="{FF2B5EF4-FFF2-40B4-BE49-F238E27FC236}">
                    <a16:creationId xmlns:a16="http://schemas.microsoft.com/office/drawing/2014/main" id="{A6C3892E-7C51-4D08-BB0C-E9D16D245CDB}"/>
                  </a:ext>
                </a:extLst>
              </p:cNvPr>
              <p:cNvSpPr/>
              <p:nvPr/>
            </p:nvSpPr>
            <p:spPr>
              <a:xfrm>
                <a:off x="6012160" y="980728"/>
                <a:ext cx="1440160"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6" name="CuadroTexto 25">
                <a:extLst>
                  <a:ext uri="{FF2B5EF4-FFF2-40B4-BE49-F238E27FC236}">
                    <a16:creationId xmlns:a16="http://schemas.microsoft.com/office/drawing/2014/main" id="{76E18EF1-4E3E-4E04-BAED-C5CDA2AD6AE2}"/>
                  </a:ext>
                </a:extLst>
              </p:cNvPr>
              <p:cNvSpPr txBox="1"/>
              <p:nvPr/>
            </p:nvSpPr>
            <p:spPr>
              <a:xfrm>
                <a:off x="6084168" y="1169686"/>
                <a:ext cx="1368152" cy="646331"/>
              </a:xfrm>
              <a:prstGeom prst="rect">
                <a:avLst/>
              </a:prstGeom>
              <a:noFill/>
            </p:spPr>
            <p:txBody>
              <a:bodyPr wrap="square" rtlCol="0">
                <a:spAutoFit/>
              </a:bodyPr>
              <a:lstStyle/>
              <a:p>
                <a:pPr algn="ctr"/>
                <a:r>
                  <a:rPr lang="es-ES" dirty="0"/>
                  <a:t>Dem. Dep. </a:t>
                </a:r>
              </a:p>
              <a:p>
                <a:pPr algn="ctr"/>
                <a:r>
                  <a:rPr lang="es-ES" dirty="0"/>
                  <a:t>A</a:t>
                </a:r>
              </a:p>
            </p:txBody>
          </p:sp>
        </p:grpSp>
        <p:grpSp>
          <p:nvGrpSpPr>
            <p:cNvPr id="22" name="Grupo 21">
              <a:extLst>
                <a:ext uri="{FF2B5EF4-FFF2-40B4-BE49-F238E27FC236}">
                  <a16:creationId xmlns:a16="http://schemas.microsoft.com/office/drawing/2014/main" id="{9DF91571-FF59-458D-B53C-FC171B0B1483}"/>
                </a:ext>
              </a:extLst>
            </p:cNvPr>
            <p:cNvGrpSpPr/>
            <p:nvPr/>
          </p:nvGrpSpPr>
          <p:grpSpPr>
            <a:xfrm>
              <a:off x="6251340" y="1844824"/>
              <a:ext cx="1872208" cy="660734"/>
              <a:chOff x="5985230" y="2053710"/>
              <a:chExt cx="1872208" cy="660734"/>
            </a:xfrm>
          </p:grpSpPr>
          <p:sp>
            <p:nvSpPr>
              <p:cNvPr id="23" name="Rectángulo 22">
                <a:extLst>
                  <a:ext uri="{FF2B5EF4-FFF2-40B4-BE49-F238E27FC236}">
                    <a16:creationId xmlns:a16="http://schemas.microsoft.com/office/drawing/2014/main" id="{6310967C-6845-49E1-A01F-B4D88F51D463}"/>
                  </a:ext>
                </a:extLst>
              </p:cNvPr>
              <p:cNvSpPr/>
              <p:nvPr/>
            </p:nvSpPr>
            <p:spPr>
              <a:xfrm>
                <a:off x="5985230" y="2053710"/>
                <a:ext cx="1872208"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4" name="CuadroTexto 23">
                <a:extLst>
                  <a:ext uri="{FF2B5EF4-FFF2-40B4-BE49-F238E27FC236}">
                    <a16:creationId xmlns:a16="http://schemas.microsoft.com/office/drawing/2014/main" id="{4070F318-62C5-45CD-B9B9-6E26F6D36409}"/>
                  </a:ext>
                </a:extLst>
              </p:cNvPr>
              <p:cNvSpPr txBox="1"/>
              <p:nvPr/>
            </p:nvSpPr>
            <p:spPr>
              <a:xfrm>
                <a:off x="6169191" y="2068113"/>
                <a:ext cx="1504285" cy="646331"/>
              </a:xfrm>
              <a:prstGeom prst="rect">
                <a:avLst/>
              </a:prstGeom>
              <a:noFill/>
            </p:spPr>
            <p:txBody>
              <a:bodyPr wrap="square" rtlCol="0">
                <a:spAutoFit/>
              </a:bodyPr>
              <a:lstStyle/>
              <a:p>
                <a:pPr algn="ctr"/>
                <a:r>
                  <a:rPr lang="es-ES" dirty="0"/>
                  <a:t>Planeación </a:t>
                </a:r>
              </a:p>
              <a:p>
                <a:pPr algn="ctr"/>
                <a:r>
                  <a:rPr lang="es-ES" dirty="0"/>
                  <a:t>MRP A</a:t>
                </a:r>
              </a:p>
            </p:txBody>
          </p:sp>
        </p:grpSp>
      </p:grpSp>
      <p:grpSp>
        <p:nvGrpSpPr>
          <p:cNvPr id="27" name="Grupo 26">
            <a:extLst>
              <a:ext uri="{FF2B5EF4-FFF2-40B4-BE49-F238E27FC236}">
                <a16:creationId xmlns:a16="http://schemas.microsoft.com/office/drawing/2014/main" id="{E3589C89-1D41-4C53-9458-B75643BF51D9}"/>
              </a:ext>
            </a:extLst>
          </p:cNvPr>
          <p:cNvGrpSpPr/>
          <p:nvPr/>
        </p:nvGrpSpPr>
        <p:grpSpPr>
          <a:xfrm>
            <a:off x="4912572" y="4756362"/>
            <a:ext cx="1872208" cy="1524830"/>
            <a:chOff x="6251340" y="980728"/>
            <a:chExt cx="1872208" cy="1524830"/>
          </a:xfrm>
        </p:grpSpPr>
        <p:grpSp>
          <p:nvGrpSpPr>
            <p:cNvPr id="28" name="Grupo 27">
              <a:extLst>
                <a:ext uri="{FF2B5EF4-FFF2-40B4-BE49-F238E27FC236}">
                  <a16:creationId xmlns:a16="http://schemas.microsoft.com/office/drawing/2014/main" id="{4634A292-4702-40DA-9864-DD04121207A9}"/>
                </a:ext>
              </a:extLst>
            </p:cNvPr>
            <p:cNvGrpSpPr/>
            <p:nvPr/>
          </p:nvGrpSpPr>
          <p:grpSpPr>
            <a:xfrm>
              <a:off x="6467364" y="980728"/>
              <a:ext cx="1440160" cy="864096"/>
              <a:chOff x="6012160" y="980728"/>
              <a:chExt cx="1440160" cy="864096"/>
            </a:xfrm>
          </p:grpSpPr>
          <p:sp>
            <p:nvSpPr>
              <p:cNvPr id="32" name="Elipse 31">
                <a:extLst>
                  <a:ext uri="{FF2B5EF4-FFF2-40B4-BE49-F238E27FC236}">
                    <a16:creationId xmlns:a16="http://schemas.microsoft.com/office/drawing/2014/main" id="{97006372-6677-4A9C-955F-B13730E86505}"/>
                  </a:ext>
                </a:extLst>
              </p:cNvPr>
              <p:cNvSpPr/>
              <p:nvPr/>
            </p:nvSpPr>
            <p:spPr>
              <a:xfrm>
                <a:off x="6012160" y="980728"/>
                <a:ext cx="1440160"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3" name="CuadroTexto 32">
                <a:extLst>
                  <a:ext uri="{FF2B5EF4-FFF2-40B4-BE49-F238E27FC236}">
                    <a16:creationId xmlns:a16="http://schemas.microsoft.com/office/drawing/2014/main" id="{2821CDA6-583B-4A8E-B276-CA2842C237B8}"/>
                  </a:ext>
                </a:extLst>
              </p:cNvPr>
              <p:cNvSpPr txBox="1"/>
              <p:nvPr/>
            </p:nvSpPr>
            <p:spPr>
              <a:xfrm>
                <a:off x="6084168" y="1169686"/>
                <a:ext cx="1368152" cy="646331"/>
              </a:xfrm>
              <a:prstGeom prst="rect">
                <a:avLst/>
              </a:prstGeom>
              <a:noFill/>
            </p:spPr>
            <p:txBody>
              <a:bodyPr wrap="square" rtlCol="0">
                <a:spAutoFit/>
              </a:bodyPr>
              <a:lstStyle/>
              <a:p>
                <a:pPr algn="ctr"/>
                <a:r>
                  <a:rPr lang="es-ES" dirty="0"/>
                  <a:t>Dem. Dep. </a:t>
                </a:r>
              </a:p>
              <a:p>
                <a:pPr algn="ctr"/>
                <a:r>
                  <a:rPr lang="es-ES" dirty="0"/>
                  <a:t>B</a:t>
                </a:r>
              </a:p>
            </p:txBody>
          </p:sp>
        </p:grpSp>
        <p:grpSp>
          <p:nvGrpSpPr>
            <p:cNvPr id="29" name="Grupo 28">
              <a:extLst>
                <a:ext uri="{FF2B5EF4-FFF2-40B4-BE49-F238E27FC236}">
                  <a16:creationId xmlns:a16="http://schemas.microsoft.com/office/drawing/2014/main" id="{6AAF6D3F-CA89-42CA-98D8-44214ADDC346}"/>
                </a:ext>
              </a:extLst>
            </p:cNvPr>
            <p:cNvGrpSpPr/>
            <p:nvPr/>
          </p:nvGrpSpPr>
          <p:grpSpPr>
            <a:xfrm>
              <a:off x="6251340" y="1844824"/>
              <a:ext cx="1872208" cy="660734"/>
              <a:chOff x="5985230" y="2053710"/>
              <a:chExt cx="1872208" cy="660734"/>
            </a:xfrm>
          </p:grpSpPr>
          <p:sp>
            <p:nvSpPr>
              <p:cNvPr id="30" name="Rectángulo 29">
                <a:extLst>
                  <a:ext uri="{FF2B5EF4-FFF2-40B4-BE49-F238E27FC236}">
                    <a16:creationId xmlns:a16="http://schemas.microsoft.com/office/drawing/2014/main" id="{5C0B5B5B-530A-458F-8A9A-FC764E655DC4}"/>
                  </a:ext>
                </a:extLst>
              </p:cNvPr>
              <p:cNvSpPr/>
              <p:nvPr/>
            </p:nvSpPr>
            <p:spPr>
              <a:xfrm>
                <a:off x="5985230" y="2053710"/>
                <a:ext cx="1872208"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1" name="CuadroTexto 30">
                <a:extLst>
                  <a:ext uri="{FF2B5EF4-FFF2-40B4-BE49-F238E27FC236}">
                    <a16:creationId xmlns:a16="http://schemas.microsoft.com/office/drawing/2014/main" id="{97C170FB-3F31-4E7B-AC69-66E28B8205A6}"/>
                  </a:ext>
                </a:extLst>
              </p:cNvPr>
              <p:cNvSpPr txBox="1"/>
              <p:nvPr/>
            </p:nvSpPr>
            <p:spPr>
              <a:xfrm>
                <a:off x="6169191" y="2068113"/>
                <a:ext cx="1504285" cy="646331"/>
              </a:xfrm>
              <a:prstGeom prst="rect">
                <a:avLst/>
              </a:prstGeom>
              <a:noFill/>
            </p:spPr>
            <p:txBody>
              <a:bodyPr wrap="square" rtlCol="0">
                <a:spAutoFit/>
              </a:bodyPr>
              <a:lstStyle/>
              <a:p>
                <a:pPr algn="ctr"/>
                <a:r>
                  <a:rPr lang="es-ES" dirty="0"/>
                  <a:t>Planeación </a:t>
                </a:r>
              </a:p>
              <a:p>
                <a:pPr algn="ctr"/>
                <a:r>
                  <a:rPr lang="es-ES" dirty="0"/>
                  <a:t>MRP B</a:t>
                </a:r>
              </a:p>
            </p:txBody>
          </p:sp>
        </p:grpSp>
      </p:grpSp>
      <p:cxnSp>
        <p:nvCxnSpPr>
          <p:cNvPr id="35" name="Conector recto de flecha 34">
            <a:extLst>
              <a:ext uri="{FF2B5EF4-FFF2-40B4-BE49-F238E27FC236}">
                <a16:creationId xmlns:a16="http://schemas.microsoft.com/office/drawing/2014/main" id="{0B0FA5FD-9387-4928-83E0-4A9CB318E9FF}"/>
              </a:ext>
            </a:extLst>
          </p:cNvPr>
          <p:cNvCxnSpPr>
            <a:stCxn id="6" idx="2"/>
            <a:endCxn id="25" idx="0"/>
          </p:cNvCxnSpPr>
          <p:nvPr/>
        </p:nvCxnSpPr>
        <p:spPr>
          <a:xfrm flipH="1">
            <a:off x="5876528" y="2505558"/>
            <a:ext cx="1310916" cy="2431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a:extLst>
              <a:ext uri="{FF2B5EF4-FFF2-40B4-BE49-F238E27FC236}">
                <a16:creationId xmlns:a16="http://schemas.microsoft.com/office/drawing/2014/main" id="{4797F0D0-7823-48D8-8EE3-1CFD979A6235}"/>
              </a:ext>
            </a:extLst>
          </p:cNvPr>
          <p:cNvCxnSpPr>
            <a:stCxn id="24" idx="2"/>
            <a:endCxn id="32" idx="0"/>
          </p:cNvCxnSpPr>
          <p:nvPr/>
        </p:nvCxnSpPr>
        <p:spPr>
          <a:xfrm flipH="1">
            <a:off x="5848676" y="4273536"/>
            <a:ext cx="27852" cy="482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a:extLst>
              <a:ext uri="{FF2B5EF4-FFF2-40B4-BE49-F238E27FC236}">
                <a16:creationId xmlns:a16="http://schemas.microsoft.com/office/drawing/2014/main" id="{42981F34-B21D-4270-B8CD-4F28033AF475}"/>
              </a:ext>
            </a:extLst>
          </p:cNvPr>
          <p:cNvCxnSpPr>
            <a:stCxn id="24" idx="2"/>
            <a:endCxn id="18" idx="0"/>
          </p:cNvCxnSpPr>
          <p:nvPr/>
        </p:nvCxnSpPr>
        <p:spPr>
          <a:xfrm>
            <a:off x="5876528" y="4273536"/>
            <a:ext cx="2247020" cy="4620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B5E29E9A-1DF5-4FFA-A89D-2F72E911D327}"/>
              </a:ext>
            </a:extLst>
          </p:cNvPr>
          <p:cNvCxnSpPr>
            <a:stCxn id="6" idx="2"/>
            <a:endCxn id="18" idx="0"/>
          </p:cNvCxnSpPr>
          <p:nvPr/>
        </p:nvCxnSpPr>
        <p:spPr>
          <a:xfrm>
            <a:off x="7187444" y="2505558"/>
            <a:ext cx="936104" cy="2230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2" name="Grupo 41">
            <a:extLst>
              <a:ext uri="{FF2B5EF4-FFF2-40B4-BE49-F238E27FC236}">
                <a16:creationId xmlns:a16="http://schemas.microsoft.com/office/drawing/2014/main" id="{52E3E0D1-75FA-4243-B369-D9FE127366B5}"/>
              </a:ext>
            </a:extLst>
          </p:cNvPr>
          <p:cNvGrpSpPr/>
          <p:nvPr/>
        </p:nvGrpSpPr>
        <p:grpSpPr>
          <a:xfrm>
            <a:off x="-264197" y="1492851"/>
            <a:ext cx="6111415" cy="3886831"/>
            <a:chOff x="613768" y="692696"/>
            <a:chExt cx="7802339" cy="3184936"/>
          </a:xfrm>
        </p:grpSpPr>
        <p:sp>
          <p:nvSpPr>
            <p:cNvPr id="43" name="CuadroTexto 42">
              <a:extLst>
                <a:ext uri="{FF2B5EF4-FFF2-40B4-BE49-F238E27FC236}">
                  <a16:creationId xmlns:a16="http://schemas.microsoft.com/office/drawing/2014/main" id="{F2357385-A438-431C-81B8-DFA0058E6561}"/>
                </a:ext>
              </a:extLst>
            </p:cNvPr>
            <p:cNvSpPr txBox="1"/>
            <p:nvPr/>
          </p:nvSpPr>
          <p:spPr>
            <a:xfrm>
              <a:off x="3396037" y="692696"/>
              <a:ext cx="1027681" cy="378296"/>
            </a:xfrm>
            <a:prstGeom prst="rect">
              <a:avLst/>
            </a:prstGeom>
            <a:noFill/>
            <a:ln>
              <a:solidFill>
                <a:schemeClr val="tx1"/>
              </a:solidFill>
            </a:ln>
          </p:spPr>
          <p:txBody>
            <a:bodyPr wrap="square" rtlCol="0">
              <a:spAutoFit/>
            </a:bodyPr>
            <a:lstStyle/>
            <a:p>
              <a:r>
                <a:rPr lang="es-ES" sz="2400" dirty="0"/>
                <a:t> FP</a:t>
              </a:r>
            </a:p>
          </p:txBody>
        </p:sp>
        <p:sp>
          <p:nvSpPr>
            <p:cNvPr id="44" name="CuadroTexto 43">
              <a:extLst>
                <a:ext uri="{FF2B5EF4-FFF2-40B4-BE49-F238E27FC236}">
                  <a16:creationId xmlns:a16="http://schemas.microsoft.com/office/drawing/2014/main" id="{9DCCBE46-CDBF-45C6-8895-28A77A4EFF52}"/>
                </a:ext>
              </a:extLst>
            </p:cNvPr>
            <p:cNvSpPr txBox="1"/>
            <p:nvPr/>
          </p:nvSpPr>
          <p:spPr>
            <a:xfrm>
              <a:off x="1619672" y="3415967"/>
              <a:ext cx="720080" cy="461665"/>
            </a:xfrm>
            <a:prstGeom prst="rect">
              <a:avLst/>
            </a:prstGeom>
            <a:noFill/>
            <a:ln>
              <a:solidFill>
                <a:schemeClr val="tx1"/>
              </a:solidFill>
            </a:ln>
          </p:spPr>
          <p:txBody>
            <a:bodyPr wrap="square" rtlCol="0">
              <a:spAutoFit/>
            </a:bodyPr>
            <a:lstStyle/>
            <a:p>
              <a:r>
                <a:rPr lang="es-ES" sz="2400" dirty="0"/>
                <a:t>  B</a:t>
              </a:r>
            </a:p>
          </p:txBody>
        </p:sp>
        <p:sp>
          <p:nvSpPr>
            <p:cNvPr id="45" name="CuadroTexto 44">
              <a:extLst>
                <a:ext uri="{FF2B5EF4-FFF2-40B4-BE49-F238E27FC236}">
                  <a16:creationId xmlns:a16="http://schemas.microsoft.com/office/drawing/2014/main" id="{85925300-CBC8-492A-9863-0A5E5AF564DF}"/>
                </a:ext>
              </a:extLst>
            </p:cNvPr>
            <p:cNvSpPr txBox="1"/>
            <p:nvPr/>
          </p:nvSpPr>
          <p:spPr>
            <a:xfrm>
              <a:off x="2771800" y="2037655"/>
              <a:ext cx="720080" cy="461665"/>
            </a:xfrm>
            <a:prstGeom prst="rect">
              <a:avLst/>
            </a:prstGeom>
            <a:noFill/>
            <a:ln>
              <a:solidFill>
                <a:schemeClr val="tx1"/>
              </a:solidFill>
            </a:ln>
          </p:spPr>
          <p:txBody>
            <a:bodyPr wrap="square" rtlCol="0">
              <a:spAutoFit/>
            </a:bodyPr>
            <a:lstStyle/>
            <a:p>
              <a:r>
                <a:rPr lang="es-ES" sz="2400" dirty="0"/>
                <a:t>  A</a:t>
              </a:r>
            </a:p>
          </p:txBody>
        </p:sp>
        <p:sp>
          <p:nvSpPr>
            <p:cNvPr id="46" name="CuadroTexto 45">
              <a:extLst>
                <a:ext uri="{FF2B5EF4-FFF2-40B4-BE49-F238E27FC236}">
                  <a16:creationId xmlns:a16="http://schemas.microsoft.com/office/drawing/2014/main" id="{3517FB90-5F1F-47C7-9836-1EC2F24997AC}"/>
                </a:ext>
              </a:extLst>
            </p:cNvPr>
            <p:cNvSpPr txBox="1"/>
            <p:nvPr/>
          </p:nvSpPr>
          <p:spPr>
            <a:xfrm>
              <a:off x="3184278" y="3429000"/>
              <a:ext cx="720080" cy="435909"/>
            </a:xfrm>
            <a:prstGeom prst="rect">
              <a:avLst/>
            </a:prstGeom>
            <a:noFill/>
            <a:ln>
              <a:solidFill>
                <a:schemeClr val="tx1"/>
              </a:solidFill>
            </a:ln>
          </p:spPr>
          <p:txBody>
            <a:bodyPr wrap="square" rtlCol="0">
              <a:spAutoFit/>
            </a:bodyPr>
            <a:lstStyle/>
            <a:p>
              <a:r>
                <a:rPr lang="es-ES" sz="2400" dirty="0"/>
                <a:t> C</a:t>
              </a:r>
            </a:p>
          </p:txBody>
        </p:sp>
        <p:sp>
          <p:nvSpPr>
            <p:cNvPr id="47" name="CuadroTexto 46">
              <a:extLst>
                <a:ext uri="{FF2B5EF4-FFF2-40B4-BE49-F238E27FC236}">
                  <a16:creationId xmlns:a16="http://schemas.microsoft.com/office/drawing/2014/main" id="{456D46BD-B430-4A9C-B0D2-5B9EFC81A66C}"/>
                </a:ext>
              </a:extLst>
            </p:cNvPr>
            <p:cNvSpPr txBox="1"/>
            <p:nvPr/>
          </p:nvSpPr>
          <p:spPr>
            <a:xfrm>
              <a:off x="5683360" y="3415966"/>
              <a:ext cx="720080" cy="435909"/>
            </a:xfrm>
            <a:prstGeom prst="rect">
              <a:avLst/>
            </a:prstGeom>
            <a:noFill/>
            <a:ln>
              <a:solidFill>
                <a:schemeClr val="tx1"/>
              </a:solidFill>
            </a:ln>
          </p:spPr>
          <p:txBody>
            <a:bodyPr wrap="square" rtlCol="0">
              <a:spAutoFit/>
            </a:bodyPr>
            <a:lstStyle/>
            <a:p>
              <a:r>
                <a:rPr lang="es-ES" sz="2400" dirty="0"/>
                <a:t> C</a:t>
              </a:r>
            </a:p>
          </p:txBody>
        </p:sp>
        <p:cxnSp>
          <p:nvCxnSpPr>
            <p:cNvPr id="49" name="Conector recto 48">
              <a:extLst>
                <a:ext uri="{FF2B5EF4-FFF2-40B4-BE49-F238E27FC236}">
                  <a16:creationId xmlns:a16="http://schemas.microsoft.com/office/drawing/2014/main" id="{E5DAFA0D-164A-4225-B21C-C8E0BCCED3F7}"/>
                </a:ext>
              </a:extLst>
            </p:cNvPr>
            <p:cNvCxnSpPr>
              <a:cxnSpLocks/>
              <a:stCxn id="43" idx="2"/>
            </p:cNvCxnSpPr>
            <p:nvPr/>
          </p:nvCxnSpPr>
          <p:spPr>
            <a:xfrm flipH="1">
              <a:off x="3883984" y="1070992"/>
              <a:ext cx="25894" cy="50405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3E0E951-977D-42D0-A61D-04C27A764728}"/>
                </a:ext>
              </a:extLst>
            </p:cNvPr>
            <p:cNvCxnSpPr>
              <a:stCxn id="45" idx="0"/>
            </p:cNvCxnSpPr>
            <p:nvPr/>
          </p:nvCxnSpPr>
          <p:spPr>
            <a:xfrm flipV="1">
              <a:off x="3131840" y="1556792"/>
              <a:ext cx="0" cy="480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Conector recto 50">
              <a:extLst>
                <a:ext uri="{FF2B5EF4-FFF2-40B4-BE49-F238E27FC236}">
                  <a16:creationId xmlns:a16="http://schemas.microsoft.com/office/drawing/2014/main" id="{CECCCB9A-4C83-4CD3-A0ED-75AE990B67F2}"/>
                </a:ext>
              </a:extLst>
            </p:cNvPr>
            <p:cNvCxnSpPr>
              <a:cxnSpLocks/>
            </p:cNvCxnSpPr>
            <p:nvPr/>
          </p:nvCxnSpPr>
          <p:spPr>
            <a:xfrm>
              <a:off x="3131840" y="1556792"/>
              <a:ext cx="2880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Conector recto 51">
              <a:extLst>
                <a:ext uri="{FF2B5EF4-FFF2-40B4-BE49-F238E27FC236}">
                  <a16:creationId xmlns:a16="http://schemas.microsoft.com/office/drawing/2014/main" id="{A1D0E584-403F-46BC-9856-41CDDCF63AE1}"/>
                </a:ext>
              </a:extLst>
            </p:cNvPr>
            <p:cNvCxnSpPr>
              <a:cxnSpLocks/>
            </p:cNvCxnSpPr>
            <p:nvPr/>
          </p:nvCxnSpPr>
          <p:spPr>
            <a:xfrm flipV="1">
              <a:off x="6012160" y="1556792"/>
              <a:ext cx="0" cy="1859174"/>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Conector recto 52">
              <a:extLst>
                <a:ext uri="{FF2B5EF4-FFF2-40B4-BE49-F238E27FC236}">
                  <a16:creationId xmlns:a16="http://schemas.microsoft.com/office/drawing/2014/main" id="{FD7A4D46-BA29-4A95-9B2D-6256BDB9454D}"/>
                </a:ext>
              </a:extLst>
            </p:cNvPr>
            <p:cNvCxnSpPr>
              <a:cxnSpLocks/>
              <a:stCxn id="45" idx="2"/>
            </p:cNvCxnSpPr>
            <p:nvPr/>
          </p:nvCxnSpPr>
          <p:spPr>
            <a:xfrm>
              <a:off x="3131840" y="2499320"/>
              <a:ext cx="0" cy="425624"/>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Conector recto 53">
              <a:extLst>
                <a:ext uri="{FF2B5EF4-FFF2-40B4-BE49-F238E27FC236}">
                  <a16:creationId xmlns:a16="http://schemas.microsoft.com/office/drawing/2014/main" id="{26731764-70FF-48D9-9BC4-1DE005AAA4AA}"/>
                </a:ext>
              </a:extLst>
            </p:cNvPr>
            <p:cNvCxnSpPr>
              <a:cxnSpLocks/>
            </p:cNvCxnSpPr>
            <p:nvPr/>
          </p:nvCxnSpPr>
          <p:spPr>
            <a:xfrm>
              <a:off x="1979712" y="2924944"/>
              <a:ext cx="15646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Conector recto 54">
              <a:extLst>
                <a:ext uri="{FF2B5EF4-FFF2-40B4-BE49-F238E27FC236}">
                  <a16:creationId xmlns:a16="http://schemas.microsoft.com/office/drawing/2014/main" id="{134E4614-58EE-43EB-B8DB-F4B02423EA0E}"/>
                </a:ext>
              </a:extLst>
            </p:cNvPr>
            <p:cNvCxnSpPr>
              <a:cxnSpLocks/>
              <a:endCxn id="46" idx="0"/>
            </p:cNvCxnSpPr>
            <p:nvPr/>
          </p:nvCxnSpPr>
          <p:spPr>
            <a:xfrm>
              <a:off x="3544318" y="2924944"/>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Conector recto 55">
              <a:extLst>
                <a:ext uri="{FF2B5EF4-FFF2-40B4-BE49-F238E27FC236}">
                  <a16:creationId xmlns:a16="http://schemas.microsoft.com/office/drawing/2014/main" id="{1D8F9AE9-BB54-4F1A-8540-D9E46D0EA99F}"/>
                </a:ext>
              </a:extLst>
            </p:cNvPr>
            <p:cNvCxnSpPr>
              <a:stCxn id="44" idx="0"/>
            </p:cNvCxnSpPr>
            <p:nvPr/>
          </p:nvCxnSpPr>
          <p:spPr>
            <a:xfrm flipV="1">
              <a:off x="1979712" y="2924944"/>
              <a:ext cx="0" cy="491023"/>
            </a:xfrm>
            <a:prstGeom prst="line">
              <a:avLst/>
            </a:prstGeom>
          </p:spPr>
          <p:style>
            <a:lnRef idx="1">
              <a:schemeClr val="accent1"/>
            </a:lnRef>
            <a:fillRef idx="0">
              <a:schemeClr val="accent1"/>
            </a:fillRef>
            <a:effectRef idx="0">
              <a:schemeClr val="accent1"/>
            </a:effectRef>
            <a:fontRef idx="minor">
              <a:schemeClr val="tx1"/>
            </a:fontRef>
          </p:style>
        </p:cxnSp>
        <p:sp>
          <p:nvSpPr>
            <p:cNvPr id="57" name="CuadroTexto 56">
              <a:extLst>
                <a:ext uri="{FF2B5EF4-FFF2-40B4-BE49-F238E27FC236}">
                  <a16:creationId xmlns:a16="http://schemas.microsoft.com/office/drawing/2014/main" id="{67E064E3-4366-43FB-8582-2DF64511C65A}"/>
                </a:ext>
              </a:extLst>
            </p:cNvPr>
            <p:cNvSpPr txBox="1"/>
            <p:nvPr/>
          </p:nvSpPr>
          <p:spPr>
            <a:xfrm>
              <a:off x="4968045" y="1262447"/>
              <a:ext cx="468043" cy="369331"/>
            </a:xfrm>
            <a:prstGeom prst="rect">
              <a:avLst/>
            </a:prstGeom>
            <a:noFill/>
          </p:spPr>
          <p:txBody>
            <a:bodyPr wrap="square" rtlCol="0">
              <a:spAutoFit/>
            </a:bodyPr>
            <a:lstStyle/>
            <a:p>
              <a:r>
                <a:rPr lang="es-ES" dirty="0"/>
                <a:t>1</a:t>
              </a:r>
            </a:p>
          </p:txBody>
        </p:sp>
        <p:sp>
          <p:nvSpPr>
            <p:cNvPr id="58" name="CuadroTexto 57">
              <a:extLst>
                <a:ext uri="{FF2B5EF4-FFF2-40B4-BE49-F238E27FC236}">
                  <a16:creationId xmlns:a16="http://schemas.microsoft.com/office/drawing/2014/main" id="{3CF4EADC-2D3C-46A6-B673-5C75A91D980C}"/>
                </a:ext>
              </a:extLst>
            </p:cNvPr>
            <p:cNvSpPr txBox="1"/>
            <p:nvPr/>
          </p:nvSpPr>
          <p:spPr>
            <a:xfrm>
              <a:off x="3136747" y="1242700"/>
              <a:ext cx="468043" cy="369331"/>
            </a:xfrm>
            <a:prstGeom prst="rect">
              <a:avLst/>
            </a:prstGeom>
            <a:noFill/>
          </p:spPr>
          <p:txBody>
            <a:bodyPr wrap="square" rtlCol="0">
              <a:spAutoFit/>
            </a:bodyPr>
            <a:lstStyle/>
            <a:p>
              <a:r>
                <a:rPr lang="es-ES" dirty="0"/>
                <a:t>1</a:t>
              </a:r>
            </a:p>
          </p:txBody>
        </p:sp>
        <p:sp>
          <p:nvSpPr>
            <p:cNvPr id="59" name="CuadroTexto 58">
              <a:extLst>
                <a:ext uri="{FF2B5EF4-FFF2-40B4-BE49-F238E27FC236}">
                  <a16:creationId xmlns:a16="http://schemas.microsoft.com/office/drawing/2014/main" id="{0E34A848-3CE4-4280-8E39-72DBEAB66D96}"/>
                </a:ext>
              </a:extLst>
            </p:cNvPr>
            <p:cNvSpPr txBox="1"/>
            <p:nvPr/>
          </p:nvSpPr>
          <p:spPr>
            <a:xfrm>
              <a:off x="1616692" y="3090943"/>
              <a:ext cx="468043" cy="369331"/>
            </a:xfrm>
            <a:prstGeom prst="rect">
              <a:avLst/>
            </a:prstGeom>
            <a:noFill/>
          </p:spPr>
          <p:txBody>
            <a:bodyPr wrap="square" rtlCol="0">
              <a:spAutoFit/>
            </a:bodyPr>
            <a:lstStyle/>
            <a:p>
              <a:r>
                <a:rPr lang="es-ES" dirty="0"/>
                <a:t>2</a:t>
              </a:r>
            </a:p>
          </p:txBody>
        </p:sp>
        <p:sp>
          <p:nvSpPr>
            <p:cNvPr id="60" name="CuadroTexto 59">
              <a:extLst>
                <a:ext uri="{FF2B5EF4-FFF2-40B4-BE49-F238E27FC236}">
                  <a16:creationId xmlns:a16="http://schemas.microsoft.com/office/drawing/2014/main" id="{64100A78-3B7C-4B46-A4B4-DAEDCBAE80B5}"/>
                </a:ext>
              </a:extLst>
            </p:cNvPr>
            <p:cNvSpPr txBox="1"/>
            <p:nvPr/>
          </p:nvSpPr>
          <p:spPr>
            <a:xfrm>
              <a:off x="3616334" y="3059668"/>
              <a:ext cx="468043" cy="369331"/>
            </a:xfrm>
            <a:prstGeom prst="rect">
              <a:avLst/>
            </a:prstGeom>
            <a:noFill/>
          </p:spPr>
          <p:txBody>
            <a:bodyPr wrap="square" rtlCol="0">
              <a:spAutoFit/>
            </a:bodyPr>
            <a:lstStyle/>
            <a:p>
              <a:r>
                <a:rPr lang="es-ES" dirty="0"/>
                <a:t>3</a:t>
              </a:r>
            </a:p>
          </p:txBody>
        </p:sp>
        <p:sp>
          <p:nvSpPr>
            <p:cNvPr id="62" name="CuadroTexto 61">
              <a:extLst>
                <a:ext uri="{FF2B5EF4-FFF2-40B4-BE49-F238E27FC236}">
                  <a16:creationId xmlns:a16="http://schemas.microsoft.com/office/drawing/2014/main" id="{9B58EEF5-C8EC-4931-B68B-DACE921BDABB}"/>
                </a:ext>
              </a:extLst>
            </p:cNvPr>
            <p:cNvSpPr txBox="1"/>
            <p:nvPr/>
          </p:nvSpPr>
          <p:spPr>
            <a:xfrm>
              <a:off x="6471891" y="3459896"/>
              <a:ext cx="1944216" cy="369332"/>
            </a:xfrm>
            <a:prstGeom prst="rect">
              <a:avLst/>
            </a:prstGeom>
            <a:noFill/>
          </p:spPr>
          <p:txBody>
            <a:bodyPr wrap="square" rtlCol="0">
              <a:spAutoFit/>
            </a:bodyPr>
            <a:lstStyle/>
            <a:p>
              <a:endParaRPr lang="es-ES" dirty="0"/>
            </a:p>
          </p:txBody>
        </p:sp>
        <p:sp>
          <p:nvSpPr>
            <p:cNvPr id="63" name="CuadroTexto 62">
              <a:extLst>
                <a:ext uri="{FF2B5EF4-FFF2-40B4-BE49-F238E27FC236}">
                  <a16:creationId xmlns:a16="http://schemas.microsoft.com/office/drawing/2014/main" id="{B460B557-1EF5-45B6-AFDE-31253558C252}"/>
                </a:ext>
              </a:extLst>
            </p:cNvPr>
            <p:cNvSpPr txBox="1"/>
            <p:nvPr/>
          </p:nvSpPr>
          <p:spPr>
            <a:xfrm>
              <a:off x="613768" y="3459896"/>
              <a:ext cx="1035155" cy="369332"/>
            </a:xfrm>
            <a:prstGeom prst="rect">
              <a:avLst/>
            </a:prstGeom>
            <a:noFill/>
          </p:spPr>
          <p:txBody>
            <a:bodyPr wrap="square" rtlCol="0">
              <a:spAutoFit/>
            </a:bodyPr>
            <a:lstStyle/>
            <a:p>
              <a:endParaRPr lang="es-ES" dirty="0"/>
            </a:p>
          </p:txBody>
        </p:sp>
      </p:grpSp>
      <p:sp>
        <p:nvSpPr>
          <p:cNvPr id="61" name="CuadroTexto 60"/>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18884290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75DB1AF-7DCE-47DF-823C-29AFC68BB585}"/>
              </a:ext>
            </a:extLst>
          </p:cNvPr>
          <p:cNvSpPr/>
          <p:nvPr/>
        </p:nvSpPr>
        <p:spPr>
          <a:xfrm>
            <a:off x="683568" y="1256772"/>
            <a:ext cx="7848872" cy="4332468"/>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Para cada elemento de la estructura de la lista de materiales (BOM) sujeto a demanda dependiente, el proceso de planificación secuencial de MRP implica los siguientes pasos.</a:t>
            </a:r>
          </a:p>
          <a:p>
            <a:pPr algn="just">
              <a:lnSpc>
                <a:spcPct val="140000"/>
              </a:lnSpc>
              <a:spcBef>
                <a:spcPts val="1000"/>
              </a:spcBef>
              <a:spcAft>
                <a:spcPts val="1000"/>
              </a:spcAft>
              <a:buClr>
                <a:schemeClr val="accent1"/>
              </a:buClr>
              <a:buSzPct val="85000"/>
            </a:pPr>
            <a:r>
              <a:rPr lang="es-ES" sz="2000" b="1" dirty="0">
                <a:ea typeface="Tahoma" pitchFamily="34" charset="0"/>
                <a:cs typeface="Tahoma" pitchFamily="34" charset="0"/>
              </a:rPr>
              <a:t>Proceso MRP: Paso 1. Cálculo de los requerimientos brutos</a:t>
            </a:r>
          </a:p>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Estos son requerimientos por periodo, iguales a la suma de la demanda dependiente e independiente. Para algunos artículos, como repuestos, puede haber una combinación de una demanda dependiente e independiente. En este caso, los pronósticos deben calcularse para la parte independiente de la demanda. La demanda dependiente se deriva directamente de los planes de producción de los sucesores directos en la lista de materiales.</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2151040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83568" y="1168041"/>
            <a:ext cx="7848872" cy="5501319"/>
          </a:xfrm>
        </p:spPr>
        <p:txBody>
          <a:bodyPr>
            <a:noAutofit/>
          </a:bodyPr>
          <a:lstStyle/>
          <a:p>
            <a:pPr marL="0" indent="0" algn="just">
              <a:lnSpc>
                <a:spcPct val="140000"/>
              </a:lnSpc>
              <a:spcBef>
                <a:spcPts val="1000"/>
              </a:spcBef>
              <a:buNone/>
            </a:pPr>
            <a:r>
              <a:rPr lang="es-ES" sz="2000" b="1" dirty="0" smtClean="0">
                <a:ea typeface="Tahoma" pitchFamily="34" charset="0"/>
                <a:cs typeface="Tahoma" pitchFamily="34" charset="0"/>
              </a:rPr>
              <a:t>Ejemplo motivación</a:t>
            </a:r>
            <a:endParaRPr lang="es-ES" sz="2000" dirty="0">
              <a:ea typeface="Tahoma" pitchFamily="34" charset="0"/>
              <a:cs typeface="Tahoma" pitchFamily="34" charset="0"/>
            </a:endParaRPr>
          </a:p>
          <a:p>
            <a:pPr marL="0" indent="0" algn="just">
              <a:lnSpc>
                <a:spcPct val="140000"/>
              </a:lnSpc>
              <a:spcBef>
                <a:spcPts val="1000"/>
              </a:spcBef>
              <a:buNone/>
            </a:pPr>
            <a:r>
              <a:rPr lang="es-ES" sz="1700" dirty="0" smtClean="0">
                <a:ea typeface="Tahoma" pitchFamily="34" charset="0"/>
                <a:cs typeface="Tahoma" pitchFamily="34" charset="0"/>
              </a:rPr>
              <a:t>Un </a:t>
            </a:r>
            <a:r>
              <a:rPr lang="es-ES" sz="1700" dirty="0">
                <a:ea typeface="Tahoma" pitchFamily="34" charset="0"/>
                <a:cs typeface="Tahoma" pitchFamily="34" charset="0"/>
              </a:rPr>
              <a:t>fabricante produce una amplia variedad de bicicletas. </a:t>
            </a:r>
            <a:r>
              <a:rPr lang="es-ES" sz="1700" dirty="0" smtClean="0">
                <a:ea typeface="Tahoma" pitchFamily="34" charset="0"/>
                <a:cs typeface="Tahoma" pitchFamily="34" charset="0"/>
              </a:rPr>
              <a:t>Deseamos conocer </a:t>
            </a:r>
            <a:r>
              <a:rPr lang="es-ES" sz="1700" dirty="0">
                <a:ea typeface="Tahoma" pitchFamily="34" charset="0"/>
                <a:cs typeface="Tahoma" pitchFamily="34" charset="0"/>
              </a:rPr>
              <a:t>el plan de producción de un solo modelo de carreras de alta tecnología cuya producción requiere materiales especiales y equipos de producción. </a:t>
            </a:r>
            <a:endParaRPr lang="es-ES" sz="1700" dirty="0" smtClean="0">
              <a:ea typeface="Tahoma" pitchFamily="34" charset="0"/>
              <a:cs typeface="Tahoma" pitchFamily="34" charset="0"/>
            </a:endParaRPr>
          </a:p>
          <a:p>
            <a:pPr marL="0" indent="0" algn="just">
              <a:lnSpc>
                <a:spcPct val="140000"/>
              </a:lnSpc>
              <a:spcBef>
                <a:spcPts val="1000"/>
              </a:spcBef>
              <a:buNone/>
            </a:pPr>
            <a:r>
              <a:rPr lang="es-ES" sz="1700" dirty="0" smtClean="0">
                <a:ea typeface="Tahoma" pitchFamily="34" charset="0"/>
                <a:cs typeface="Tahoma" pitchFamily="34" charset="0"/>
              </a:rPr>
              <a:t>Como </a:t>
            </a:r>
            <a:r>
              <a:rPr lang="es-ES" sz="1700" dirty="0">
                <a:ea typeface="Tahoma" pitchFamily="34" charset="0"/>
                <a:cs typeface="Tahoma" pitchFamily="34" charset="0"/>
              </a:rPr>
              <a:t>máximo, se produce un lote por mes, debido a la baja demanda y las importantes economías de escala en los costos de fabricación. </a:t>
            </a:r>
            <a:endParaRPr lang="es-ES" sz="1700" dirty="0" smtClean="0">
              <a:ea typeface="Tahoma" pitchFamily="34" charset="0"/>
              <a:cs typeface="Tahoma" pitchFamily="34" charset="0"/>
            </a:endParaRPr>
          </a:p>
        </p:txBody>
      </p:sp>
      <p:sp>
        <p:nvSpPr>
          <p:cNvPr id="2" name="CuadroTexto 1"/>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
        <p:nvSpPr>
          <p:cNvPr id="6" name="Marcador de contenido 2"/>
          <p:cNvSpPr txBox="1">
            <a:spLocks/>
          </p:cNvSpPr>
          <p:nvPr/>
        </p:nvSpPr>
        <p:spPr>
          <a:xfrm>
            <a:off x="683568" y="3933056"/>
            <a:ext cx="3744416" cy="2482277"/>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lnSpc>
                <a:spcPct val="140000"/>
              </a:lnSpc>
              <a:spcBef>
                <a:spcPts val="1000"/>
              </a:spcBef>
              <a:buFont typeface="Arial" pitchFamily="34" charset="0"/>
              <a:buNone/>
            </a:pPr>
            <a:r>
              <a:rPr lang="es-ES" sz="1700" dirty="0" smtClean="0">
                <a:ea typeface="Tahoma" pitchFamily="34" charset="0"/>
                <a:cs typeface="Tahoma" pitchFamily="34" charset="0"/>
              </a:rPr>
              <a:t>Debido a la necesidad de instalar equipos y herramientas especiales al  comienzo de un lote, existe un alto costo de instalación y, por lo tanto, se ha decidido que no tiene sentido producir con más frecuencia.</a:t>
            </a:r>
            <a:endParaRPr lang="es-MX" sz="1700" dirty="0">
              <a:ea typeface="Tahoma" pitchFamily="34" charset="0"/>
              <a:cs typeface="Tahoma" pitchFamily="34" charset="0"/>
            </a:endParaRPr>
          </a:p>
        </p:txBody>
      </p:sp>
      <p:pic>
        <p:nvPicPr>
          <p:cNvPr id="3" name="Imagen 2"/>
          <p:cNvPicPr>
            <a:picLocks noChangeAspect="1"/>
          </p:cNvPicPr>
          <p:nvPr/>
        </p:nvPicPr>
        <p:blipFill rotWithShape="1">
          <a:blip r:embed="rId2" cstate="print">
            <a:extLst>
              <a:ext uri="{28A0092B-C50C-407E-A947-70E740481C1C}">
                <a14:useLocalDpi xmlns:a14="http://schemas.microsoft.com/office/drawing/2010/main" val="0"/>
              </a:ext>
            </a:extLst>
          </a:blip>
          <a:srcRect l="11413" b="14563"/>
          <a:stretch/>
        </p:blipFill>
        <p:spPr>
          <a:xfrm>
            <a:off x="4716016" y="3909813"/>
            <a:ext cx="4067944" cy="2615531"/>
          </a:xfrm>
          <a:prstGeom prst="rect">
            <a:avLst/>
          </a:prstGeom>
        </p:spPr>
      </p:pic>
    </p:spTree>
    <p:extLst>
      <p:ext uri="{BB962C8B-B14F-4D97-AF65-F5344CB8AC3E}">
        <p14:creationId xmlns:p14="http://schemas.microsoft.com/office/powerpoint/2010/main" val="11424204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47EC922-2956-4818-A13C-D5217BCF6489}"/>
              </a:ext>
            </a:extLst>
          </p:cNvPr>
          <p:cNvSpPr/>
          <p:nvPr/>
        </p:nvSpPr>
        <p:spPr>
          <a:xfrm>
            <a:off x="683568" y="1054877"/>
            <a:ext cx="7848872" cy="5450723"/>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2000" b="1" dirty="0">
                <a:ea typeface="Tahoma" pitchFamily="34" charset="0"/>
                <a:cs typeface="Tahoma" pitchFamily="34" charset="0"/>
              </a:rPr>
              <a:t>Proceso MRP: Paso 2. Cálculo de los requisitos </a:t>
            </a:r>
            <a:r>
              <a:rPr lang="es-ES" sz="2000" b="1" dirty="0" smtClean="0">
                <a:ea typeface="Tahoma" pitchFamily="34" charset="0"/>
                <a:cs typeface="Tahoma" pitchFamily="34" charset="0"/>
              </a:rPr>
              <a:t>netos</a:t>
            </a:r>
            <a:endParaRPr lang="es-ES" sz="2000" b="1" dirty="0">
              <a:ea typeface="Tahoma" pitchFamily="34" charset="0"/>
              <a:cs typeface="Tahoma" pitchFamily="34" charset="0"/>
            </a:endParaRPr>
          </a:p>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Los requisitos netos son los requerimientos por periodo. Corresponden a las cantidades de producción adicionales mínimas (es decir, además del stock disponible y las llegadas programadas) necesarias para satisfacer los requisitos brutos.</a:t>
            </a:r>
          </a:p>
          <a:p>
            <a:pPr algn="just">
              <a:lnSpc>
                <a:spcPct val="140000"/>
              </a:lnSpc>
              <a:spcBef>
                <a:spcPts val="1000"/>
              </a:spcBef>
              <a:spcAft>
                <a:spcPts val="1000"/>
              </a:spcAft>
              <a:buClr>
                <a:schemeClr val="accent1"/>
              </a:buClr>
              <a:buSzPct val="85000"/>
            </a:pPr>
            <a:r>
              <a:rPr lang="es-ES" sz="2000" b="1" dirty="0" smtClean="0">
                <a:ea typeface="Tahoma" pitchFamily="34" charset="0"/>
                <a:cs typeface="Tahoma" pitchFamily="34" charset="0"/>
              </a:rPr>
              <a:t>Proceso </a:t>
            </a:r>
            <a:r>
              <a:rPr lang="es-ES" sz="2000" b="1" dirty="0">
                <a:ea typeface="Tahoma" pitchFamily="34" charset="0"/>
                <a:cs typeface="Tahoma" pitchFamily="34" charset="0"/>
              </a:rPr>
              <a:t>MRP: Paso 3. Planificación o dimensionamiento de lote no </a:t>
            </a:r>
            <a:r>
              <a:rPr lang="es-ES" sz="2000" b="1" dirty="0" smtClean="0">
                <a:ea typeface="Tahoma" pitchFamily="34" charset="0"/>
                <a:cs typeface="Tahoma" pitchFamily="34" charset="0"/>
              </a:rPr>
              <a:t>capacitado</a:t>
            </a:r>
            <a:endParaRPr lang="es-ES" sz="2000" b="1" dirty="0">
              <a:ea typeface="Tahoma" pitchFamily="34" charset="0"/>
              <a:cs typeface="Tahoma" pitchFamily="34" charset="0"/>
            </a:endParaRPr>
          </a:p>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Este último paso consiste en resolver el subproblema de planificación de un solo elemento (LS-U) para determinar el plan de producción que cumpla con los requisitos netos y satisfaga algún criterio. Un lote de producción de un artículo en un período se llama una orden de producción sugerida, o una orden de adquisición sugerida, o simplemente una orden sugerida.</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40986690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68ED68C-6375-48E1-B6E6-C93BC0F7A3E1}"/>
              </a:ext>
            </a:extLst>
          </p:cNvPr>
          <p:cNvSpPr/>
          <p:nvPr/>
        </p:nvSpPr>
        <p:spPr>
          <a:xfrm>
            <a:off x="683568" y="1211631"/>
            <a:ext cx="7848872" cy="4377609"/>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Los planes de producción o los pedidos sugeridos se calculan en los sistemas MRP utilizando las llamadas reglas de planeación de tamaño de lote. Por ejemplo, la regla de planificación de lote por lote (LFL) consiste en tomar los pedidos sugeridos iguales a los requisitos netos, en cada período de tiempo. Esto significa que uno produce exactamente la demanda y, por lo tanto, minimiza el nivel de inventario y por lo tanto los costos asociados a éste. </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Otras </a:t>
            </a:r>
            <a:r>
              <a:rPr lang="es-ES" sz="1700" dirty="0">
                <a:ea typeface="Calibri" panose="020F0502020204030204" pitchFamily="34" charset="0"/>
                <a:cs typeface="Times New Roman" panose="02020603050405020304" pitchFamily="18" charset="0"/>
              </a:rPr>
              <a:t>opciones heurísticas intentan equilibrar los costos de configuración e inventario agrupando los requisitos netos durante varios períodos de tiempo de forma estática (cantidad de orden económica (EOQ), cantidad de orden de período (POQ)) o de forma dinámica (balance de período parcial </a:t>
            </a:r>
            <a:r>
              <a:rPr lang="es-ES" sz="1700" dirty="0" smtClean="0">
                <a:ea typeface="Calibri" panose="020F0502020204030204" pitchFamily="34" charset="0"/>
                <a:cs typeface="Times New Roman" panose="02020603050405020304" pitchFamily="18" charset="0"/>
              </a:rPr>
              <a:t>(PPB</a:t>
            </a:r>
            <a:r>
              <a:rPr lang="es-ES" sz="1700" dirty="0">
                <a:ea typeface="Calibri" panose="020F0502020204030204" pitchFamily="34" charset="0"/>
                <a:cs typeface="Times New Roman" panose="02020603050405020304" pitchFamily="18" charset="0"/>
              </a:rPr>
              <a:t>), costo unitario mínimo (LUC) o costo mínimo del período (LPC)).</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Tree>
    <p:extLst>
      <p:ext uri="{BB962C8B-B14F-4D97-AF65-F5344CB8AC3E}">
        <p14:creationId xmlns:p14="http://schemas.microsoft.com/office/powerpoint/2010/main" val="37392620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88ED955F-9B1E-4BAA-8B26-A44C5426E966}"/>
              </a:ext>
            </a:extLst>
          </p:cNvPr>
          <p:cNvSpPr/>
          <p:nvPr/>
        </p:nvSpPr>
        <p:spPr>
          <a:xfrm>
            <a:off x="683568" y="1196752"/>
            <a:ext cx="7848872" cy="3290131"/>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a:ea typeface="Calibri" panose="020F0502020204030204" pitchFamily="34" charset="0"/>
                <a:cs typeface="Times New Roman" panose="02020603050405020304" pitchFamily="18" charset="0"/>
              </a:rPr>
              <a:t>En el caso más simple, el CRP consiste en el cálculo de perfiles de carga detallados implicados por las órdenes MRP.</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Esto </a:t>
            </a:r>
            <a:r>
              <a:rPr lang="es-ES" sz="1700" dirty="0">
                <a:ea typeface="Calibri" panose="020F0502020204030204" pitchFamily="34" charset="0"/>
                <a:cs typeface="Times New Roman" panose="02020603050405020304" pitchFamily="18" charset="0"/>
              </a:rPr>
              <a:t>se hace iniciando cada pedido sugerido de MRP en su fecha de inicio más temprana o en su última fecha de finalización, y cargando cada centro de trabajo o cada recurso de acuerdo con la descripción detallada de la secuencia de operaciones en los datos de enrutamiento.</a:t>
            </a:r>
          </a:p>
          <a:p>
            <a:pPr algn="just"/>
            <a:endParaRPr lang="es-ES" sz="2000" dirty="0"/>
          </a:p>
          <a:p>
            <a:pPr algn="just"/>
            <a:endParaRPr lang="es-ES" sz="2000" dirty="0"/>
          </a:p>
        </p:txBody>
      </p:sp>
      <p:sp>
        <p:nvSpPr>
          <p:cNvPr id="4" name="CuadroTexto 3"/>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pic>
        <p:nvPicPr>
          <p:cNvPr id="9" name="Imagen 8"/>
          <p:cNvPicPr>
            <a:picLocks noChangeAspect="1"/>
          </p:cNvPicPr>
          <p:nvPr/>
        </p:nvPicPr>
        <p:blipFill rotWithShape="1">
          <a:blip r:embed="rId2"/>
          <a:srcRect t="30736"/>
          <a:stretch/>
        </p:blipFill>
        <p:spPr>
          <a:xfrm>
            <a:off x="1259632" y="3861048"/>
            <a:ext cx="6480720" cy="2505172"/>
          </a:xfrm>
          <a:prstGeom prst="rect">
            <a:avLst/>
          </a:prstGeom>
        </p:spPr>
      </p:pic>
    </p:spTree>
    <p:extLst>
      <p:ext uri="{BB962C8B-B14F-4D97-AF65-F5344CB8AC3E}">
        <p14:creationId xmlns:p14="http://schemas.microsoft.com/office/powerpoint/2010/main" val="255977678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2276872"/>
            <a:ext cx="4005064" cy="4005064"/>
          </a:xfrm>
          <a:prstGeom prst="rect">
            <a:avLst/>
          </a:prstGeom>
        </p:spPr>
      </p:pic>
      <p:sp>
        <p:nvSpPr>
          <p:cNvPr id="2" name="Rectángulo 1">
            <a:extLst>
              <a:ext uri="{FF2B5EF4-FFF2-40B4-BE49-F238E27FC236}">
                <a16:creationId xmlns:a16="http://schemas.microsoft.com/office/drawing/2014/main" id="{096617C5-8515-4A30-9EBC-5B90524B6AEF}"/>
              </a:ext>
            </a:extLst>
          </p:cNvPr>
          <p:cNvSpPr/>
          <p:nvPr/>
        </p:nvSpPr>
        <p:spPr>
          <a:xfrm>
            <a:off x="683568" y="1074509"/>
            <a:ext cx="7848872" cy="1708288"/>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ea typeface="Tahoma" pitchFamily="34" charset="0"/>
                <a:cs typeface="Tahoma" pitchFamily="34" charset="0"/>
              </a:rPr>
              <a:t>Desventajas</a:t>
            </a:r>
          </a:p>
          <a:p>
            <a:pPr algn="just">
              <a:lnSpc>
                <a:spcPct val="140000"/>
              </a:lnSpc>
              <a:spcBef>
                <a:spcPts val="1000"/>
              </a:spcBef>
              <a:buClr>
                <a:schemeClr val="accent1"/>
              </a:buClr>
              <a:buSzPct val="85000"/>
            </a:pPr>
            <a:r>
              <a:rPr lang="es-ES" sz="1700" dirty="0">
                <a:ea typeface="Calibri" panose="020F0502020204030204" pitchFamily="34" charset="0"/>
                <a:cs typeface="Times New Roman" panose="02020603050405020304" pitchFamily="18" charset="0"/>
              </a:rPr>
              <a:t>La descomposición nivel por nivel de la estructura del producto conduce a soluciones subóptimas con respecto a la función objetivo de costo mínimo global.</a:t>
            </a:r>
          </a:p>
        </p:txBody>
      </p:sp>
      <p:sp>
        <p:nvSpPr>
          <p:cNvPr id="5" name="CuadroTexto 4"/>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Modelo de planeación </a:t>
            </a:r>
            <a:r>
              <a:rPr lang="es-MX" sz="2400" b="1" dirty="0" smtClean="0">
                <a:solidFill>
                  <a:schemeClr val="tx2"/>
                </a:solidFill>
              </a:rPr>
              <a:t>MRP</a:t>
            </a:r>
            <a:endParaRPr lang="es-MX" sz="2400" b="1" dirty="0">
              <a:solidFill>
                <a:schemeClr val="tx2"/>
              </a:solidFill>
            </a:endParaRPr>
          </a:p>
        </p:txBody>
      </p:sp>
      <p:sp>
        <p:nvSpPr>
          <p:cNvPr id="6" name="Rectángulo 5">
            <a:extLst>
              <a:ext uri="{FF2B5EF4-FFF2-40B4-BE49-F238E27FC236}">
                <a16:creationId xmlns:a16="http://schemas.microsoft.com/office/drawing/2014/main" id="{096617C5-8515-4A30-9EBC-5B90524B6AEF}"/>
              </a:ext>
            </a:extLst>
          </p:cNvPr>
          <p:cNvSpPr/>
          <p:nvPr/>
        </p:nvSpPr>
        <p:spPr>
          <a:xfrm>
            <a:off x="683568" y="2802021"/>
            <a:ext cx="5184576" cy="3278846"/>
          </a:xfrm>
          <a:prstGeom prst="rect">
            <a:avLst/>
          </a:prstGeom>
        </p:spPr>
        <p:txBody>
          <a:bodyPr wrap="square">
            <a:spAutoFit/>
          </a:bodyPr>
          <a:lstStyle/>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Debido </a:t>
            </a:r>
            <a:r>
              <a:rPr lang="es-ES" sz="1700" dirty="0">
                <a:ea typeface="Calibri" panose="020F0502020204030204" pitchFamily="34" charset="0"/>
                <a:cs typeface="Times New Roman" panose="02020603050405020304" pitchFamily="18" charset="0"/>
              </a:rPr>
              <a:t>a que los recursos generalmente son compartidos por varios o muchos elementos, este esquema de descomposición no permite tener en cuenta las restricciones de capacidad directamente.</a:t>
            </a:r>
          </a:p>
          <a:p>
            <a:pPr algn="just">
              <a:lnSpc>
                <a:spcPct val="140000"/>
              </a:lnSpc>
              <a:spcBef>
                <a:spcPts val="1000"/>
              </a:spcBef>
              <a:spcAft>
                <a:spcPts val="1000"/>
              </a:spcAft>
              <a:buClr>
                <a:schemeClr val="accent1"/>
              </a:buClr>
              <a:buSzPct val="85000"/>
            </a:pPr>
            <a:r>
              <a:rPr lang="es-ES" sz="1700" dirty="0" smtClean="0">
                <a:ea typeface="Calibri" panose="020F0502020204030204" pitchFamily="34" charset="0"/>
                <a:cs typeface="Times New Roman" panose="02020603050405020304" pitchFamily="18" charset="0"/>
              </a:rPr>
              <a:t>Otra </a:t>
            </a:r>
            <a:r>
              <a:rPr lang="es-ES" sz="1700" dirty="0">
                <a:ea typeface="Calibri" panose="020F0502020204030204" pitchFamily="34" charset="0"/>
                <a:cs typeface="Times New Roman" panose="02020603050405020304" pitchFamily="18" charset="0"/>
              </a:rPr>
              <a:t>consecuencia de la planificación de capacidad infinita es la imposibilidad de determinar el ciclo de producción y los plazos de producción como parte del resultado del proceso de planificación.</a:t>
            </a:r>
          </a:p>
        </p:txBody>
      </p:sp>
    </p:spTree>
    <p:extLst>
      <p:ext uri="{BB962C8B-B14F-4D97-AF65-F5344CB8AC3E}">
        <p14:creationId xmlns:p14="http://schemas.microsoft.com/office/powerpoint/2010/main" val="5358480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Contenido</a:t>
            </a:r>
            <a:endParaRPr lang="es-MX" sz="2800" dirty="0"/>
          </a:p>
        </p:txBody>
      </p:sp>
      <p:sp>
        <p:nvSpPr>
          <p:cNvPr id="4" name="Rectángulo 3"/>
          <p:cNvSpPr/>
          <p:nvPr/>
        </p:nvSpPr>
        <p:spPr>
          <a:xfrm>
            <a:off x="1259632" y="4653136"/>
            <a:ext cx="691276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idx="1"/>
          </p:nvPr>
        </p:nvSpPr>
        <p:spPr>
          <a:xfrm>
            <a:off x="1619672" y="1648544"/>
            <a:ext cx="6048672" cy="4876800"/>
          </a:xfrm>
        </p:spPr>
        <p:txBody>
          <a:bodyPr>
            <a:noAutofit/>
          </a:bodyPr>
          <a:lstStyle/>
          <a:p>
            <a:pPr marL="457200" indent="-457200">
              <a:lnSpc>
                <a:spcPct val="130000"/>
              </a:lnSpc>
              <a:buClr>
                <a:schemeClr val="tx1">
                  <a:lumMod val="75000"/>
                  <a:lumOff val="25000"/>
                </a:schemeClr>
              </a:buClr>
              <a:buFont typeface="+mj-lt"/>
              <a:buAutoNum type="arabicPeriod"/>
            </a:pPr>
            <a:r>
              <a:rPr lang="es-MX" sz="2000" b="1" dirty="0" smtClean="0"/>
              <a:t>Enfoque de optimización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Etapas de modelación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Modelos generales de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 de planeación MRP</a:t>
            </a:r>
          </a:p>
          <a:p>
            <a:pPr marL="457200" indent="-457200">
              <a:lnSpc>
                <a:spcPct val="130000"/>
              </a:lnSpc>
              <a:buClr>
                <a:schemeClr val="tx1">
                  <a:lumMod val="75000"/>
                  <a:lumOff val="25000"/>
                </a:schemeClr>
              </a:buClr>
              <a:buFont typeface="+mj-lt"/>
              <a:buAutoNum type="arabicPeriod"/>
            </a:pPr>
            <a:r>
              <a:rPr lang="es-MX" sz="2000" b="1" dirty="0" smtClean="0"/>
              <a:t>Sistemas de planeación avanzados</a:t>
            </a:r>
          </a:p>
          <a:p>
            <a:pPr marL="457200" indent="-457200">
              <a:lnSpc>
                <a:spcPct val="130000"/>
              </a:lnSpc>
              <a:buClr>
                <a:schemeClr val="tx1">
                  <a:lumMod val="75000"/>
                  <a:lumOff val="25000"/>
                </a:schemeClr>
              </a:buClr>
              <a:buFont typeface="+mj-lt"/>
              <a:buAutoNum type="arabicPeriod"/>
            </a:pPr>
            <a:r>
              <a:rPr lang="es-MX" sz="2000" b="1" dirty="0" smtClean="0"/>
              <a:t>Ejemplos de planeación de la producción en la Cadena de Suministro</a:t>
            </a:r>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0" indent="0">
              <a:lnSpc>
                <a:spcPct val="130000"/>
              </a:lnSpc>
              <a:buNone/>
            </a:pPr>
            <a:endParaRPr lang="es-MX" sz="2000" b="1" dirty="0"/>
          </a:p>
        </p:txBody>
      </p:sp>
    </p:spTree>
    <p:extLst>
      <p:ext uri="{BB962C8B-B14F-4D97-AF65-F5344CB8AC3E}">
        <p14:creationId xmlns:p14="http://schemas.microsoft.com/office/powerpoint/2010/main" val="13074255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4EE0275-7038-4FB6-A1DE-215CD177F5F0}"/>
              </a:ext>
            </a:extLst>
          </p:cNvPr>
          <p:cNvSpPr/>
          <p:nvPr/>
        </p:nvSpPr>
        <p:spPr>
          <a:xfrm>
            <a:off x="683568" y="1340768"/>
            <a:ext cx="7848872" cy="4505849"/>
          </a:xfrm>
          <a:prstGeom prst="rect">
            <a:avLst/>
          </a:prstGeom>
        </p:spPr>
        <p:txBody>
          <a:bodyPr wrap="square">
            <a:spAutoFit/>
          </a:bodyPr>
          <a:lstStyle/>
          <a:p>
            <a:pPr algn="just">
              <a:lnSpc>
                <a:spcPct val="140000"/>
              </a:lnSpc>
              <a:spcBef>
                <a:spcPts val="1000"/>
              </a:spcBef>
              <a:buClr>
                <a:schemeClr val="accent1"/>
              </a:buClr>
              <a:buSzPct val="85000"/>
            </a:pPr>
            <a:r>
              <a:rPr lang="es-ES" sz="1700" dirty="0" smtClean="0">
                <a:ea typeface="Calibri" panose="020F0502020204030204" pitchFamily="34" charset="0"/>
                <a:cs typeface="Times New Roman" panose="02020603050405020304" pitchFamily="18" charset="0"/>
              </a:rPr>
              <a:t>La </a:t>
            </a:r>
            <a:r>
              <a:rPr lang="es-ES" sz="1700" dirty="0">
                <a:ea typeface="Calibri" panose="020F0502020204030204" pitchFamily="34" charset="0"/>
                <a:cs typeface="Times New Roman" panose="02020603050405020304" pitchFamily="18" charset="0"/>
              </a:rPr>
              <a:t>planificación de la cadena de suministro (SCP) se define como un enfoque de planificación integrado que se utiliza para organizar las actividades de SC.</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Esta </a:t>
            </a:r>
            <a:r>
              <a:rPr lang="es-ES" sz="1700" dirty="0">
                <a:ea typeface="Calibri" panose="020F0502020204030204" pitchFamily="34" charset="0"/>
                <a:cs typeface="Times New Roman" panose="02020603050405020304" pitchFamily="18" charset="0"/>
              </a:rPr>
              <a:t>integración multidimensional tiene que ver con la integración funcional de las actividades principales: compras, fabricación, almacenamiento, transporte y actividades de apoyo que constituyen la cadena de valor de la SC.</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También </a:t>
            </a:r>
            <a:r>
              <a:rPr lang="es-ES" sz="1700" dirty="0">
                <a:ea typeface="Calibri" panose="020F0502020204030204" pitchFamily="34" charset="0"/>
                <a:cs typeface="Times New Roman" panose="02020603050405020304" pitchFamily="18" charset="0"/>
              </a:rPr>
              <a:t>le preocupa la integración intertemporal, a menudo denominada planificación jerárquica, de estas actividades en horizontes de planificación estratégica, táctica y operativa. Los problemas estratégicos tienen que ver con la gestión de cambios en la producción y la adquisición de los recursos a largo plazo basados ​​en datos agregados. </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Sistemas de planeación avanzados</a:t>
            </a:r>
          </a:p>
        </p:txBody>
      </p:sp>
    </p:spTree>
    <p:extLst>
      <p:ext uri="{BB962C8B-B14F-4D97-AF65-F5344CB8AC3E}">
        <p14:creationId xmlns:p14="http://schemas.microsoft.com/office/powerpoint/2010/main" val="29238169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A29BCB2-45C5-462F-8B66-04AFDF598D67}"/>
              </a:ext>
            </a:extLst>
          </p:cNvPr>
          <p:cNvSpPr/>
          <p:nvPr/>
        </p:nvSpPr>
        <p:spPr>
          <a:xfrm>
            <a:off x="683568" y="1988840"/>
            <a:ext cx="7848872" cy="2051844"/>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Calibri" panose="020F0502020204030204" pitchFamily="34" charset="0"/>
                <a:cs typeface="Times New Roman" panose="02020603050405020304" pitchFamily="18" charset="0"/>
              </a:rPr>
              <a:t>Los problemas tácticos analizan la asignación de recursos y los problemas de utilización en un horizonte de planificación a mediano plazo utilizando información agregada. </a:t>
            </a:r>
          </a:p>
          <a:p>
            <a:pPr algn="just">
              <a:lnSpc>
                <a:spcPct val="140000"/>
              </a:lnSpc>
              <a:spcBef>
                <a:spcPts val="1000"/>
              </a:spcBef>
              <a:buClr>
                <a:schemeClr val="accent1"/>
              </a:buClr>
              <a:buSzPct val="85000"/>
            </a:pPr>
            <a:r>
              <a:rPr lang="es-ES" sz="1700" dirty="0" smtClean="0">
                <a:ea typeface="Calibri" panose="020F0502020204030204" pitchFamily="34" charset="0"/>
                <a:cs typeface="Times New Roman" panose="02020603050405020304" pitchFamily="18" charset="0"/>
              </a:rPr>
              <a:t>Esto </a:t>
            </a:r>
            <a:r>
              <a:rPr lang="es-ES" sz="1700" dirty="0">
                <a:ea typeface="Calibri" panose="020F0502020204030204" pitchFamily="34" charset="0"/>
                <a:cs typeface="Times New Roman" panose="02020603050405020304" pitchFamily="18" charset="0"/>
              </a:rPr>
              <a:t>consiste en tomar decisiones sobre, por ejemplo, el flujo de materiales, el inventario, la utilización de la capacidad y la planificación del mantenimiento. </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Sistemas de planeación avanzados</a:t>
            </a:r>
          </a:p>
        </p:txBody>
      </p:sp>
    </p:spTree>
    <p:extLst>
      <p:ext uri="{BB962C8B-B14F-4D97-AF65-F5344CB8AC3E}">
        <p14:creationId xmlns:p14="http://schemas.microsoft.com/office/powerpoint/2010/main" val="16091429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0B79E08-3BAB-4191-AF32-DD76795DE0A4}"/>
              </a:ext>
            </a:extLst>
          </p:cNvPr>
          <p:cNvSpPr/>
          <p:nvPr/>
        </p:nvSpPr>
        <p:spPr>
          <a:xfrm>
            <a:off x="611560" y="1440084"/>
            <a:ext cx="7920880" cy="3645100"/>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Calibri" panose="020F0502020204030204" pitchFamily="34" charset="0"/>
                <a:cs typeface="Times New Roman" panose="02020603050405020304" pitchFamily="18" charset="0"/>
              </a:rPr>
              <a:t>Los problemas operativos apuntan a planificar y controlar la ejecución de las tareas de producción. Por ejemplo, la secuencia de producción y los modelos de análisis de entrada / salida se ajustan a esta categoría.</a:t>
            </a:r>
          </a:p>
          <a:p>
            <a:pPr algn="just">
              <a:lnSpc>
                <a:spcPct val="140000"/>
              </a:lnSpc>
              <a:spcBef>
                <a:spcPts val="1000"/>
              </a:spcBef>
              <a:buClr>
                <a:schemeClr val="accent1"/>
              </a:buClr>
              <a:buSzPct val="85000"/>
            </a:pPr>
            <a:r>
              <a:rPr lang="es-ES" sz="1700" dirty="0">
                <a:ea typeface="Calibri" panose="020F0502020204030204" pitchFamily="34" charset="0"/>
                <a:cs typeface="Times New Roman" panose="02020603050405020304" pitchFamily="18" charset="0"/>
              </a:rPr>
              <a:t>Esta integración es crítica para el éxito porque el diseño del SC debe tener en cuenta las operaciones realizadas bajo este diseño, y porque una empresa no puede mantener operaciones competitivas y posicionarse con malas decisiones estratégicas con respecto a su tecnología o la ubicación de sus plantas e instalaciones.</a:t>
            </a:r>
          </a:p>
          <a:p>
            <a:pPr algn="just">
              <a:lnSpc>
                <a:spcPct val="140000"/>
              </a:lnSpc>
              <a:spcBef>
                <a:spcPts val="1000"/>
              </a:spcBef>
              <a:buClr>
                <a:schemeClr val="accent1"/>
              </a:buClr>
              <a:buSzPct val="85000"/>
            </a:pPr>
            <a:r>
              <a:rPr lang="es-ES" sz="1700" dirty="0">
                <a:ea typeface="Calibri" panose="020F0502020204030204" pitchFamily="34" charset="0"/>
                <a:cs typeface="Times New Roman" panose="02020603050405020304" pitchFamily="18" charset="0"/>
              </a:rPr>
              <a:t>Finalmente, se ocupa de la integración espacial de estas actividades.</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Sistemas de planeación avanzados</a:t>
            </a:r>
          </a:p>
        </p:txBody>
      </p:sp>
    </p:spTree>
    <p:extLst>
      <p:ext uri="{BB962C8B-B14F-4D97-AF65-F5344CB8AC3E}">
        <p14:creationId xmlns:p14="http://schemas.microsoft.com/office/powerpoint/2010/main" val="37802394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F6B9B31-EDDA-40E4-B163-6027E62ED758}"/>
              </a:ext>
            </a:extLst>
          </p:cNvPr>
          <p:cNvSpPr/>
          <p:nvPr/>
        </p:nvSpPr>
        <p:spPr>
          <a:xfrm>
            <a:off x="863588" y="1196752"/>
            <a:ext cx="7416824" cy="3297313"/>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Calibri" panose="020F0502020204030204" pitchFamily="34" charset="0"/>
                <a:cs typeface="Times New Roman" panose="02020603050405020304" pitchFamily="18" charset="0"/>
              </a:rPr>
              <a:t>Las características principales de un APS son las siguientes:</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Planificación </a:t>
            </a:r>
            <a:r>
              <a:rPr lang="es-ES" sz="1700" dirty="0">
                <a:ea typeface="Calibri" panose="020F0502020204030204" pitchFamily="34" charset="0"/>
                <a:cs typeface="Times New Roman" panose="02020603050405020304" pitchFamily="18" charset="0"/>
              </a:rPr>
              <a:t>integral o global: coordinación de la planificación de toda la cadena de suministro.</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Enfoque </a:t>
            </a:r>
            <a:r>
              <a:rPr lang="es-ES" sz="1700" dirty="0">
                <a:ea typeface="Calibri" panose="020F0502020204030204" pitchFamily="34" charset="0"/>
                <a:cs typeface="Times New Roman" panose="02020603050405020304" pitchFamily="18" charset="0"/>
              </a:rPr>
              <a:t>de optimización: la definición de alternativas, objetivos y limitaciones para todas las tareas de planificación</a:t>
            </a:r>
          </a:p>
          <a:p>
            <a:pPr marL="285750" indent="-285750" algn="just">
              <a:lnSpc>
                <a:spcPct val="140000"/>
              </a:lnSpc>
              <a:spcBef>
                <a:spcPts val="1000"/>
              </a:spcBef>
              <a:spcAft>
                <a:spcPts val="1000"/>
              </a:spcAft>
              <a:buClr>
                <a:schemeClr val="tx1">
                  <a:lumMod val="75000"/>
                  <a:lumOff val="25000"/>
                </a:schemeClr>
              </a:buClr>
              <a:buSzPct val="100000"/>
              <a:buFont typeface="Arial" panose="020B0604020202020204" pitchFamily="34" charset="0"/>
              <a:buChar char="•"/>
            </a:pPr>
            <a:r>
              <a:rPr lang="es-ES" sz="1700" dirty="0" smtClean="0">
                <a:ea typeface="Calibri" panose="020F0502020204030204" pitchFamily="34" charset="0"/>
                <a:cs typeface="Times New Roman" panose="02020603050405020304" pitchFamily="18" charset="0"/>
              </a:rPr>
              <a:t>Enfoque </a:t>
            </a:r>
            <a:r>
              <a:rPr lang="es-ES" sz="1700" dirty="0">
                <a:ea typeface="Calibri" panose="020F0502020204030204" pitchFamily="34" charset="0"/>
                <a:cs typeface="Times New Roman" panose="02020603050405020304" pitchFamily="18" charset="0"/>
              </a:rPr>
              <a:t>jerárquico: la descomposición en módulos de planificación y su coordinación vertical y horizontal por flujos de información.</a:t>
            </a:r>
          </a:p>
        </p:txBody>
      </p:sp>
      <p:sp>
        <p:nvSpPr>
          <p:cNvPr id="3" name="CuadroTexto 2"/>
          <p:cNvSpPr txBox="1"/>
          <p:nvPr/>
        </p:nvSpPr>
        <p:spPr>
          <a:xfrm>
            <a:off x="683568" y="548680"/>
            <a:ext cx="7992888" cy="461665"/>
          </a:xfrm>
          <a:prstGeom prst="rect">
            <a:avLst/>
          </a:prstGeom>
          <a:noFill/>
        </p:spPr>
        <p:txBody>
          <a:bodyPr wrap="square" rtlCol="0">
            <a:spAutoFit/>
          </a:bodyPr>
          <a:lstStyle/>
          <a:p>
            <a:r>
              <a:rPr lang="es-MX" sz="2400" b="1" dirty="0">
                <a:solidFill>
                  <a:schemeClr val="tx2"/>
                </a:solidFill>
              </a:rPr>
              <a:t>Sistemas de planeación avanzados</a:t>
            </a:r>
          </a:p>
        </p:txBody>
      </p:sp>
    </p:spTree>
    <p:extLst>
      <p:ext uri="{BB962C8B-B14F-4D97-AF65-F5344CB8AC3E}">
        <p14:creationId xmlns:p14="http://schemas.microsoft.com/office/powerpoint/2010/main" val="17024452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dirty="0" smtClean="0"/>
              <a:t>Contenido</a:t>
            </a:r>
            <a:endParaRPr lang="es-MX" sz="2800" dirty="0"/>
          </a:p>
        </p:txBody>
      </p:sp>
      <p:sp>
        <p:nvSpPr>
          <p:cNvPr id="4" name="Rectángulo 3"/>
          <p:cNvSpPr/>
          <p:nvPr/>
        </p:nvSpPr>
        <p:spPr>
          <a:xfrm>
            <a:off x="1259632" y="5157192"/>
            <a:ext cx="691276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Marcador de contenido 2"/>
          <p:cNvSpPr>
            <a:spLocks noGrp="1"/>
          </p:cNvSpPr>
          <p:nvPr>
            <p:ph idx="1"/>
          </p:nvPr>
        </p:nvSpPr>
        <p:spPr>
          <a:xfrm>
            <a:off x="1619672" y="1648544"/>
            <a:ext cx="6048672" cy="4876800"/>
          </a:xfrm>
        </p:spPr>
        <p:txBody>
          <a:bodyPr>
            <a:noAutofit/>
          </a:bodyPr>
          <a:lstStyle/>
          <a:p>
            <a:pPr marL="457200" indent="-457200">
              <a:lnSpc>
                <a:spcPct val="130000"/>
              </a:lnSpc>
              <a:buClr>
                <a:schemeClr val="tx1">
                  <a:lumMod val="75000"/>
                  <a:lumOff val="25000"/>
                </a:schemeClr>
              </a:buClr>
              <a:buFont typeface="+mj-lt"/>
              <a:buAutoNum type="arabicPeriod"/>
            </a:pPr>
            <a:r>
              <a:rPr lang="es-MX" sz="2000" b="1" dirty="0" smtClean="0"/>
              <a:t>Enfoque de optimización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Etapas de modelación en la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Modelos generales de planeación de la producción</a:t>
            </a:r>
          </a:p>
          <a:p>
            <a:pPr marL="457200" indent="-457200">
              <a:lnSpc>
                <a:spcPct val="130000"/>
              </a:lnSpc>
              <a:buClr>
                <a:schemeClr val="tx1">
                  <a:lumMod val="75000"/>
                  <a:lumOff val="25000"/>
                </a:schemeClr>
              </a:buClr>
              <a:buFont typeface="+mj-lt"/>
              <a:buAutoNum type="arabicPeriod"/>
            </a:pPr>
            <a:r>
              <a:rPr lang="es-MX" sz="2000" b="1" dirty="0" smtClean="0"/>
              <a:t>Modelo de planeación MRP</a:t>
            </a:r>
          </a:p>
          <a:p>
            <a:pPr marL="457200" indent="-457200">
              <a:lnSpc>
                <a:spcPct val="130000"/>
              </a:lnSpc>
              <a:buClr>
                <a:schemeClr val="tx1">
                  <a:lumMod val="75000"/>
                  <a:lumOff val="25000"/>
                </a:schemeClr>
              </a:buClr>
              <a:buFont typeface="+mj-lt"/>
              <a:buAutoNum type="arabicPeriod"/>
            </a:pPr>
            <a:r>
              <a:rPr lang="es-MX" sz="2000" b="1" dirty="0" smtClean="0"/>
              <a:t>Sistemas de planeación avanzados</a:t>
            </a:r>
          </a:p>
          <a:p>
            <a:pPr marL="457200" indent="-457200">
              <a:lnSpc>
                <a:spcPct val="130000"/>
              </a:lnSpc>
              <a:buClr>
                <a:schemeClr val="tx1">
                  <a:lumMod val="75000"/>
                  <a:lumOff val="25000"/>
                </a:schemeClr>
              </a:buClr>
              <a:buFont typeface="+mj-lt"/>
              <a:buAutoNum type="arabicPeriod"/>
            </a:pPr>
            <a:r>
              <a:rPr lang="es-MX" sz="2000" b="1" dirty="0" smtClean="0"/>
              <a:t>Ejemplos de planeación de la producción en la Cadena de Suministro</a:t>
            </a:r>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457200" indent="-457200">
              <a:lnSpc>
                <a:spcPct val="130000"/>
              </a:lnSpc>
              <a:buClr>
                <a:schemeClr val="tx1">
                  <a:lumMod val="75000"/>
                  <a:lumOff val="25000"/>
                </a:schemeClr>
              </a:buClr>
              <a:buFont typeface="+mj-lt"/>
              <a:buAutoNum type="arabicPeriod"/>
            </a:pPr>
            <a:endParaRPr lang="es-MX" sz="2000" b="1" dirty="0" smtClean="0"/>
          </a:p>
          <a:p>
            <a:pPr marL="0" indent="0">
              <a:lnSpc>
                <a:spcPct val="130000"/>
              </a:lnSpc>
              <a:buNone/>
            </a:pPr>
            <a:endParaRPr lang="es-MX" sz="2000" b="1" dirty="0"/>
          </a:p>
        </p:txBody>
      </p:sp>
    </p:spTree>
    <p:extLst>
      <p:ext uri="{BB962C8B-B14F-4D97-AF65-F5344CB8AC3E}">
        <p14:creationId xmlns:p14="http://schemas.microsoft.com/office/powerpoint/2010/main" val="3614400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A209501-C6D1-4CA3-8919-CB683BE7115C}"/>
              </a:ext>
            </a:extLst>
          </p:cNvPr>
          <p:cNvSpPr/>
          <p:nvPr/>
        </p:nvSpPr>
        <p:spPr>
          <a:xfrm>
            <a:off x="683568" y="1328704"/>
            <a:ext cx="7848872" cy="3540456"/>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El costo de instalación representa los costos de instalación y preparación de equipos y herramientas, y luego el costo marginal constante corresponde al tiempo constante requerido para producir cada </a:t>
            </a:r>
            <a:r>
              <a:rPr lang="es-ES" sz="1700" dirty="0" smtClean="0">
                <a:ea typeface="Tahoma" pitchFamily="34" charset="0"/>
                <a:cs typeface="Tahoma" pitchFamily="34" charset="0"/>
              </a:rPr>
              <a:t>bicicleta.</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Para </a:t>
            </a:r>
            <a:r>
              <a:rPr lang="es-ES" sz="1700" dirty="0">
                <a:ea typeface="Tahoma" pitchFamily="34" charset="0"/>
                <a:cs typeface="Tahoma" pitchFamily="34" charset="0"/>
              </a:rPr>
              <a:t>el modelo de carreras, el costo de instalación es de 5000 euros y el costo marginal es de 100 euros. Por lo tanto, cuesta 5100 euros producir un lote de 1 bicicleta, y 6000 euros por un lote de 10 bicicletas. </a:t>
            </a:r>
            <a:endParaRPr lang="es-ES" sz="1700" dirty="0" smtClean="0">
              <a:ea typeface="Tahoma" pitchFamily="34" charset="0"/>
              <a:cs typeface="Tahoma" pitchFamily="34" charset="0"/>
            </a:endParaRPr>
          </a:p>
          <a:p>
            <a:pPr algn="just">
              <a:lnSpc>
                <a:spcPct val="140000"/>
              </a:lnSpc>
              <a:spcBef>
                <a:spcPts val="1000"/>
              </a:spcBef>
              <a:buClr>
                <a:schemeClr val="accent1"/>
              </a:buClr>
              <a:buSzPct val="85000"/>
            </a:pPr>
            <a:r>
              <a:rPr lang="es-ES" sz="1700" dirty="0" smtClean="0">
                <a:ea typeface="Tahoma" pitchFamily="34" charset="0"/>
                <a:cs typeface="Tahoma" pitchFamily="34" charset="0"/>
              </a:rPr>
              <a:t>La </a:t>
            </a:r>
            <a:r>
              <a:rPr lang="es-ES" sz="1700" dirty="0">
                <a:ea typeface="Tahoma" pitchFamily="34" charset="0"/>
                <a:cs typeface="Tahoma" pitchFamily="34" charset="0"/>
              </a:rPr>
              <a:t>siguiente tabla muestra los pronósticos de ventas del modelo de interés para el próximo año.</a:t>
            </a:r>
          </a:p>
          <a:p>
            <a:pPr algn="just"/>
            <a:endParaRPr lang="es-ES" sz="1700" dirty="0"/>
          </a:p>
        </p:txBody>
      </p:sp>
      <p:sp>
        <p:nvSpPr>
          <p:cNvPr id="5" name="CuadroTexto 4"/>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1949730283"/>
              </p:ext>
            </p:extLst>
          </p:nvPr>
        </p:nvGraphicFramePr>
        <p:xfrm>
          <a:off x="755572" y="5013176"/>
          <a:ext cx="7920888" cy="741680"/>
        </p:xfrm>
        <a:graphic>
          <a:graphicData uri="http://schemas.openxmlformats.org/drawingml/2006/table">
            <a:tbl>
              <a:tblPr firstRow="1" bandRow="1">
                <a:tableStyleId>{5C22544A-7EE6-4342-B048-85BDC9FD1C3A}</a:tableStyleId>
              </a:tblPr>
              <a:tblGrid>
                <a:gridCol w="660074">
                  <a:extLst>
                    <a:ext uri="{9D8B030D-6E8A-4147-A177-3AD203B41FA5}">
                      <a16:colId xmlns:a16="http://schemas.microsoft.com/office/drawing/2014/main" val="1554518253"/>
                    </a:ext>
                  </a:extLst>
                </a:gridCol>
                <a:gridCol w="660074">
                  <a:extLst>
                    <a:ext uri="{9D8B030D-6E8A-4147-A177-3AD203B41FA5}">
                      <a16:colId xmlns:a16="http://schemas.microsoft.com/office/drawing/2014/main" val="1366121631"/>
                    </a:ext>
                  </a:extLst>
                </a:gridCol>
                <a:gridCol w="660074">
                  <a:extLst>
                    <a:ext uri="{9D8B030D-6E8A-4147-A177-3AD203B41FA5}">
                      <a16:colId xmlns:a16="http://schemas.microsoft.com/office/drawing/2014/main" val="2673750105"/>
                    </a:ext>
                  </a:extLst>
                </a:gridCol>
                <a:gridCol w="660074">
                  <a:extLst>
                    <a:ext uri="{9D8B030D-6E8A-4147-A177-3AD203B41FA5}">
                      <a16:colId xmlns:a16="http://schemas.microsoft.com/office/drawing/2014/main" val="2604314536"/>
                    </a:ext>
                  </a:extLst>
                </a:gridCol>
                <a:gridCol w="660074">
                  <a:extLst>
                    <a:ext uri="{9D8B030D-6E8A-4147-A177-3AD203B41FA5}">
                      <a16:colId xmlns:a16="http://schemas.microsoft.com/office/drawing/2014/main" val="3548690093"/>
                    </a:ext>
                  </a:extLst>
                </a:gridCol>
                <a:gridCol w="660074">
                  <a:extLst>
                    <a:ext uri="{9D8B030D-6E8A-4147-A177-3AD203B41FA5}">
                      <a16:colId xmlns:a16="http://schemas.microsoft.com/office/drawing/2014/main" val="3090275259"/>
                    </a:ext>
                  </a:extLst>
                </a:gridCol>
                <a:gridCol w="660074">
                  <a:extLst>
                    <a:ext uri="{9D8B030D-6E8A-4147-A177-3AD203B41FA5}">
                      <a16:colId xmlns:a16="http://schemas.microsoft.com/office/drawing/2014/main" val="2122303094"/>
                    </a:ext>
                  </a:extLst>
                </a:gridCol>
                <a:gridCol w="660074">
                  <a:extLst>
                    <a:ext uri="{9D8B030D-6E8A-4147-A177-3AD203B41FA5}">
                      <a16:colId xmlns:a16="http://schemas.microsoft.com/office/drawing/2014/main" val="4080512191"/>
                    </a:ext>
                  </a:extLst>
                </a:gridCol>
                <a:gridCol w="660074">
                  <a:extLst>
                    <a:ext uri="{9D8B030D-6E8A-4147-A177-3AD203B41FA5}">
                      <a16:colId xmlns:a16="http://schemas.microsoft.com/office/drawing/2014/main" val="861051984"/>
                    </a:ext>
                  </a:extLst>
                </a:gridCol>
                <a:gridCol w="660074">
                  <a:extLst>
                    <a:ext uri="{9D8B030D-6E8A-4147-A177-3AD203B41FA5}">
                      <a16:colId xmlns:a16="http://schemas.microsoft.com/office/drawing/2014/main" val="2976431388"/>
                    </a:ext>
                  </a:extLst>
                </a:gridCol>
                <a:gridCol w="660074">
                  <a:extLst>
                    <a:ext uri="{9D8B030D-6E8A-4147-A177-3AD203B41FA5}">
                      <a16:colId xmlns:a16="http://schemas.microsoft.com/office/drawing/2014/main" val="3373418298"/>
                    </a:ext>
                  </a:extLst>
                </a:gridCol>
                <a:gridCol w="660074">
                  <a:extLst>
                    <a:ext uri="{9D8B030D-6E8A-4147-A177-3AD203B41FA5}">
                      <a16:colId xmlns:a16="http://schemas.microsoft.com/office/drawing/2014/main" val="2524715449"/>
                    </a:ext>
                  </a:extLst>
                </a:gridCol>
              </a:tblGrid>
              <a:tr h="370840">
                <a:tc>
                  <a:txBody>
                    <a:bodyPr/>
                    <a:lstStyle/>
                    <a:p>
                      <a:pPr algn="ctr"/>
                      <a:r>
                        <a:rPr lang="es-MX" sz="1300" b="1" dirty="0" smtClean="0"/>
                        <a:t>Ene</a:t>
                      </a:r>
                      <a:endParaRPr lang="es-MX" sz="1300" b="1" dirty="0"/>
                    </a:p>
                  </a:txBody>
                  <a:tcPr/>
                </a:tc>
                <a:tc>
                  <a:txBody>
                    <a:bodyPr/>
                    <a:lstStyle/>
                    <a:p>
                      <a:pPr algn="ctr"/>
                      <a:r>
                        <a:rPr lang="es-MX" sz="1300" b="1" dirty="0" smtClean="0"/>
                        <a:t>Feb</a:t>
                      </a:r>
                      <a:endParaRPr lang="es-MX" sz="1300" b="1" dirty="0"/>
                    </a:p>
                  </a:txBody>
                  <a:tcPr/>
                </a:tc>
                <a:tc>
                  <a:txBody>
                    <a:bodyPr/>
                    <a:lstStyle/>
                    <a:p>
                      <a:pPr algn="ctr"/>
                      <a:r>
                        <a:rPr lang="es-MX" sz="1300" b="1" dirty="0" smtClean="0"/>
                        <a:t>Mar</a:t>
                      </a:r>
                      <a:endParaRPr lang="es-MX" sz="1300" b="1" dirty="0"/>
                    </a:p>
                  </a:txBody>
                  <a:tcPr/>
                </a:tc>
                <a:tc>
                  <a:txBody>
                    <a:bodyPr/>
                    <a:lstStyle/>
                    <a:p>
                      <a:pPr algn="ctr"/>
                      <a:r>
                        <a:rPr lang="es-MX" sz="1300" b="1" dirty="0" smtClean="0"/>
                        <a:t>Abr</a:t>
                      </a:r>
                      <a:endParaRPr lang="es-MX" sz="1300" b="1" dirty="0"/>
                    </a:p>
                  </a:txBody>
                  <a:tcPr/>
                </a:tc>
                <a:tc>
                  <a:txBody>
                    <a:bodyPr/>
                    <a:lstStyle/>
                    <a:p>
                      <a:pPr algn="ctr"/>
                      <a:r>
                        <a:rPr lang="es-MX" sz="1300" b="1" dirty="0" smtClean="0"/>
                        <a:t>May</a:t>
                      </a:r>
                      <a:endParaRPr lang="es-MX" sz="1300" b="1" dirty="0"/>
                    </a:p>
                  </a:txBody>
                  <a:tcPr/>
                </a:tc>
                <a:tc>
                  <a:txBody>
                    <a:bodyPr/>
                    <a:lstStyle/>
                    <a:p>
                      <a:pPr algn="ctr"/>
                      <a:r>
                        <a:rPr lang="es-MX" sz="1300" b="1" dirty="0" smtClean="0"/>
                        <a:t>Jun</a:t>
                      </a:r>
                      <a:endParaRPr lang="es-MX" sz="1300" b="1" dirty="0"/>
                    </a:p>
                  </a:txBody>
                  <a:tcPr/>
                </a:tc>
                <a:tc>
                  <a:txBody>
                    <a:bodyPr/>
                    <a:lstStyle/>
                    <a:p>
                      <a:pPr algn="ctr"/>
                      <a:r>
                        <a:rPr lang="es-MX" sz="1300" b="1" dirty="0" smtClean="0"/>
                        <a:t>Jul</a:t>
                      </a:r>
                      <a:endParaRPr lang="es-MX" sz="1300" b="1" dirty="0"/>
                    </a:p>
                  </a:txBody>
                  <a:tcPr/>
                </a:tc>
                <a:tc>
                  <a:txBody>
                    <a:bodyPr/>
                    <a:lstStyle/>
                    <a:p>
                      <a:pPr algn="ctr"/>
                      <a:r>
                        <a:rPr lang="es-MX" sz="1300" b="1" dirty="0" smtClean="0"/>
                        <a:t>Ago</a:t>
                      </a:r>
                      <a:endParaRPr lang="es-MX" sz="1300" b="1" dirty="0"/>
                    </a:p>
                  </a:txBody>
                  <a:tcPr/>
                </a:tc>
                <a:tc>
                  <a:txBody>
                    <a:bodyPr/>
                    <a:lstStyle/>
                    <a:p>
                      <a:pPr algn="ctr"/>
                      <a:r>
                        <a:rPr lang="es-MX" sz="1300" b="1" dirty="0" smtClean="0"/>
                        <a:t>Sep</a:t>
                      </a:r>
                      <a:endParaRPr lang="es-MX" sz="1300" b="1" dirty="0"/>
                    </a:p>
                  </a:txBody>
                  <a:tcPr/>
                </a:tc>
                <a:tc>
                  <a:txBody>
                    <a:bodyPr/>
                    <a:lstStyle/>
                    <a:p>
                      <a:pPr algn="ctr"/>
                      <a:r>
                        <a:rPr lang="es-MX" sz="1300" b="1" dirty="0" smtClean="0"/>
                        <a:t>Oct</a:t>
                      </a:r>
                      <a:endParaRPr lang="es-MX" sz="1300" b="1" dirty="0"/>
                    </a:p>
                  </a:txBody>
                  <a:tcPr/>
                </a:tc>
                <a:tc>
                  <a:txBody>
                    <a:bodyPr/>
                    <a:lstStyle/>
                    <a:p>
                      <a:pPr algn="ctr"/>
                      <a:r>
                        <a:rPr lang="es-MX" sz="1300" b="1" dirty="0" smtClean="0"/>
                        <a:t>Nov</a:t>
                      </a:r>
                      <a:endParaRPr lang="es-MX" sz="1300" b="1" dirty="0"/>
                    </a:p>
                  </a:txBody>
                  <a:tcPr/>
                </a:tc>
                <a:tc>
                  <a:txBody>
                    <a:bodyPr/>
                    <a:lstStyle/>
                    <a:p>
                      <a:pPr algn="ctr"/>
                      <a:r>
                        <a:rPr lang="es-MX" sz="1300" b="1" dirty="0" smtClean="0"/>
                        <a:t>Dic</a:t>
                      </a:r>
                      <a:endParaRPr lang="es-MX" sz="1300" b="1" dirty="0"/>
                    </a:p>
                  </a:txBody>
                  <a:tcPr/>
                </a:tc>
                <a:extLst>
                  <a:ext uri="{0D108BD9-81ED-4DB2-BD59-A6C34878D82A}">
                    <a16:rowId xmlns:a16="http://schemas.microsoft.com/office/drawing/2014/main" val="1104183905"/>
                  </a:ext>
                </a:extLst>
              </a:tr>
              <a:tr h="370840">
                <a:tc>
                  <a:txBody>
                    <a:bodyPr/>
                    <a:lstStyle/>
                    <a:p>
                      <a:pPr algn="ctr"/>
                      <a:r>
                        <a:rPr lang="es-MX" sz="1300" b="1" dirty="0" smtClean="0"/>
                        <a:t>400</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400</a:t>
                      </a:r>
                      <a:endParaRPr lang="es-MX" sz="1300" b="1" dirty="0"/>
                    </a:p>
                  </a:txBody>
                  <a:tcPr/>
                </a:tc>
                <a:extLst>
                  <a:ext uri="{0D108BD9-81ED-4DB2-BD59-A6C34878D82A}">
                    <a16:rowId xmlns:a16="http://schemas.microsoft.com/office/drawing/2014/main" val="445797194"/>
                  </a:ext>
                </a:extLst>
              </a:tr>
            </a:tbl>
          </a:graphicData>
        </a:graphic>
      </p:graphicFrame>
    </p:spTree>
    <p:extLst>
      <p:ext uri="{BB962C8B-B14F-4D97-AF65-F5344CB8AC3E}">
        <p14:creationId xmlns:p14="http://schemas.microsoft.com/office/powerpoint/2010/main" val="233938160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EB9D09C-AE27-44DA-9909-C4D7AF3A8085}"/>
              </a:ext>
            </a:extLst>
          </p:cNvPr>
          <p:cNvSpPr txBox="1"/>
          <p:nvPr/>
        </p:nvSpPr>
        <p:spPr>
          <a:xfrm>
            <a:off x="683568" y="1556792"/>
            <a:ext cx="7848872" cy="3476849"/>
          </a:xfrm>
          <a:prstGeom prst="rect">
            <a:avLst/>
          </a:prstGeom>
          <a:noFill/>
        </p:spPr>
        <p:txBody>
          <a:bodyPr wrap="square" rtlCol="0">
            <a:spAutoFit/>
          </a:bodyPr>
          <a:lstStyle/>
          <a:p>
            <a:pPr algn="just">
              <a:lnSpc>
                <a:spcPct val="140000"/>
              </a:lnSpc>
              <a:spcBef>
                <a:spcPts val="1000"/>
              </a:spcBef>
              <a:buClr>
                <a:schemeClr val="accent1"/>
              </a:buClr>
              <a:buSzPct val="85000"/>
            </a:pPr>
            <a:r>
              <a:rPr lang="es-ES" sz="1700" dirty="0" smtClean="0">
                <a:ea typeface="Tahoma" pitchFamily="34" charset="0"/>
                <a:cs typeface="Tahoma" pitchFamily="34" charset="0"/>
              </a:rPr>
              <a:t>El </a:t>
            </a:r>
            <a:r>
              <a:rPr lang="es-ES" sz="1700" dirty="0">
                <a:ea typeface="Tahoma" pitchFamily="34" charset="0"/>
                <a:cs typeface="Tahoma" pitchFamily="34" charset="0"/>
              </a:rPr>
              <a:t>proceso de planeación dentro de la cadena de suministro se extiende además de las decisiones dentro de una planta a las que tienen que ver con todos los miembros, </a:t>
            </a:r>
            <a:r>
              <a:rPr lang="es-ES" sz="1700" dirty="0" smtClean="0">
                <a:ea typeface="Tahoma" pitchFamily="34" charset="0"/>
                <a:cs typeface="Tahoma" pitchFamily="34" charset="0"/>
              </a:rPr>
              <a:t>se describen: </a:t>
            </a:r>
          </a:p>
          <a:p>
            <a:pPr marL="714375" indent="-342900" algn="just">
              <a:lnSpc>
                <a:spcPct val="140000"/>
              </a:lnSpc>
              <a:spcBef>
                <a:spcPts val="1000"/>
              </a:spcBef>
              <a:buClr>
                <a:schemeClr val="bg1">
                  <a:lumMod val="50000"/>
                </a:schemeClr>
              </a:buClr>
              <a:buSzPct val="95000"/>
              <a:buFont typeface="+mj-lt"/>
              <a:buAutoNum type="arabicPeriod"/>
            </a:pPr>
            <a:r>
              <a:rPr lang="es-MX" sz="1700" dirty="0" smtClean="0">
                <a:ea typeface="Tahoma" pitchFamily="34" charset="0"/>
                <a:cs typeface="Tahoma" pitchFamily="34" charset="0"/>
              </a:rPr>
              <a:t>Problemas </a:t>
            </a:r>
            <a:r>
              <a:rPr lang="es-MX" sz="1700" dirty="0">
                <a:ea typeface="Tahoma" pitchFamily="34" charset="0"/>
                <a:cs typeface="Tahoma" pitchFamily="34" charset="0"/>
              </a:rPr>
              <a:t>de diseño </a:t>
            </a:r>
            <a:r>
              <a:rPr lang="es-MX" sz="1700" dirty="0" smtClean="0">
                <a:ea typeface="Tahoma" pitchFamily="34" charset="0"/>
                <a:cs typeface="Tahoma" pitchFamily="34" charset="0"/>
              </a:rPr>
              <a:t>estratégico de redes</a:t>
            </a:r>
          </a:p>
          <a:p>
            <a:pPr marL="714375" indent="-342900" algn="just">
              <a:lnSpc>
                <a:spcPct val="140000"/>
              </a:lnSpc>
              <a:spcBef>
                <a:spcPts val="1000"/>
              </a:spcBef>
              <a:buClr>
                <a:schemeClr val="bg1">
                  <a:lumMod val="50000"/>
                </a:schemeClr>
              </a:buClr>
              <a:buSzPct val="95000"/>
              <a:buFont typeface="+mj-lt"/>
              <a:buAutoNum type="arabicPeriod"/>
            </a:pPr>
            <a:r>
              <a:rPr lang="es-MX" sz="1700" dirty="0">
                <a:ea typeface="Tahoma" pitchFamily="34" charset="0"/>
                <a:cs typeface="Tahoma" pitchFamily="34" charset="0"/>
              </a:rPr>
              <a:t>Problemas de planeación maestra de la cadena de suministro</a:t>
            </a:r>
          </a:p>
          <a:p>
            <a:pPr marL="714375" indent="-342900" algn="just">
              <a:lnSpc>
                <a:spcPct val="140000"/>
              </a:lnSpc>
              <a:spcBef>
                <a:spcPts val="1000"/>
              </a:spcBef>
              <a:buClr>
                <a:schemeClr val="bg1">
                  <a:lumMod val="50000"/>
                </a:schemeClr>
              </a:buClr>
              <a:buSzPct val="95000"/>
              <a:buFont typeface="+mj-lt"/>
              <a:buAutoNum type="arabicPeriod"/>
            </a:pPr>
            <a:endParaRPr lang="es-MX" sz="1700" dirty="0">
              <a:ea typeface="Tahoma" pitchFamily="34" charset="0"/>
              <a:cs typeface="Tahoma" pitchFamily="34" charset="0"/>
            </a:endParaRPr>
          </a:p>
          <a:p>
            <a:pPr marL="342900" indent="-342900" algn="just">
              <a:lnSpc>
                <a:spcPct val="140000"/>
              </a:lnSpc>
              <a:spcBef>
                <a:spcPts val="1000"/>
              </a:spcBef>
              <a:buClr>
                <a:schemeClr val="accent1"/>
              </a:buClr>
              <a:buSzPct val="85000"/>
              <a:buFont typeface="+mj-lt"/>
              <a:buAutoNum type="arabicPeriod"/>
            </a:pPr>
            <a:endParaRPr lang="es-ES" sz="1700" dirty="0">
              <a:ea typeface="Tahoma" pitchFamily="34" charset="0"/>
              <a:cs typeface="Tahoma" pitchFamily="34" charset="0"/>
            </a:endParaRPr>
          </a:p>
          <a:p>
            <a:pPr algn="just"/>
            <a:endParaRPr lang="es-ES" sz="2000" dirty="0"/>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a:solidFill>
                  <a:schemeClr val="tx2"/>
                </a:solidFill>
              </a:rPr>
              <a:t>Ejemplos de planeación de la producción en la Cadena de Suministro</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4362" y="3933056"/>
            <a:ext cx="5096782" cy="2521622"/>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64" y="3933056"/>
            <a:ext cx="2990794" cy="2520813"/>
          </a:xfrm>
          <a:prstGeom prst="rect">
            <a:avLst/>
          </a:prstGeom>
        </p:spPr>
      </p:pic>
    </p:spTree>
    <p:extLst>
      <p:ext uri="{BB962C8B-B14F-4D97-AF65-F5344CB8AC3E}">
        <p14:creationId xmlns:p14="http://schemas.microsoft.com/office/powerpoint/2010/main" val="11064862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CD86988-739C-4AFE-A330-303C9680537C}"/>
              </a:ext>
            </a:extLst>
          </p:cNvPr>
          <p:cNvSpPr/>
          <p:nvPr/>
        </p:nvSpPr>
        <p:spPr>
          <a:xfrm>
            <a:off x="683568" y="1630149"/>
            <a:ext cx="7560840" cy="4319131"/>
          </a:xfrm>
          <a:prstGeom prst="rect">
            <a:avLst/>
          </a:prstGeom>
        </p:spPr>
        <p:txBody>
          <a:bodyPr wrap="square">
            <a:spAutoFit/>
          </a:bodyPr>
          <a:lstStyle/>
          <a:p>
            <a:pPr algn="just"/>
            <a:r>
              <a:rPr lang="es-ES" sz="2000" b="1" dirty="0"/>
              <a:t>Problemas de diseño estratégico de </a:t>
            </a:r>
            <a:r>
              <a:rPr lang="es-ES" sz="2000" b="1" dirty="0" smtClean="0"/>
              <a:t>redes</a:t>
            </a:r>
            <a:endParaRPr lang="es-ES" sz="2000" b="1" dirty="0"/>
          </a:p>
          <a:p>
            <a:pPr algn="just">
              <a:lnSpc>
                <a:spcPct val="140000"/>
              </a:lnSpc>
              <a:spcBef>
                <a:spcPts val="1000"/>
              </a:spcBef>
              <a:buClr>
                <a:schemeClr val="accent1"/>
              </a:buClr>
              <a:buSzPct val="85000"/>
            </a:pPr>
            <a:r>
              <a:rPr lang="es-ES" sz="1700" dirty="0" smtClean="0">
                <a:ea typeface="Tahoma" pitchFamily="34" charset="0"/>
                <a:cs typeface="Tahoma" pitchFamily="34" charset="0"/>
              </a:rPr>
              <a:t>Se </a:t>
            </a:r>
            <a:r>
              <a:rPr lang="es-ES" sz="1700" dirty="0">
                <a:ea typeface="Tahoma" pitchFamily="34" charset="0"/>
                <a:cs typeface="Tahoma" pitchFamily="34" charset="0"/>
              </a:rPr>
              <a:t>refieren a la configuración de la red de la cadena de suministro en su conjunto, desde proveedores, producción, almacenamiento y distribución, hasta clientes finales, que pueden ser filiales posteriores. </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En </a:t>
            </a:r>
            <a:r>
              <a:rPr lang="es-ES" sz="1700" dirty="0">
                <a:ea typeface="Tahoma" pitchFamily="34" charset="0"/>
                <a:cs typeface="Tahoma" pitchFamily="34" charset="0"/>
              </a:rPr>
              <a:t>este tipo de problemas las redes que se plantean se dormán por nodos, que suelen ser instalaciones y arcos, conexiones entre instalaciones, la decisión generalmente es donde ubicar una instalación (nodo) y la cantidad de producto procesado (comprado, producido, transformado) en ella. Para los arcos, la decisión es si usar una ruta específica para un producto que se mueve entre nodos en la red de un modo determinado, además de la cantidad de producto que fluye a través de esa ruta</a:t>
            </a:r>
            <a:r>
              <a:rPr lang="es-ES" sz="1700" dirty="0" smtClean="0">
                <a:ea typeface="Tahoma" pitchFamily="34" charset="0"/>
                <a:cs typeface="Tahoma" pitchFamily="34" charset="0"/>
              </a:rPr>
              <a:t>.</a:t>
            </a:r>
            <a:endParaRPr lang="es-ES" sz="1700" dirty="0">
              <a:ea typeface="Tahoma" pitchFamily="34" charset="0"/>
              <a:cs typeface="Tahoma" pitchFamily="34" charset="0"/>
            </a:endParaRP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a:solidFill>
                  <a:schemeClr val="tx2"/>
                </a:solidFill>
              </a:rPr>
              <a:t>Ejemplos de planeación de la producción en la Cadena de Suministro</a:t>
            </a:r>
          </a:p>
        </p:txBody>
      </p:sp>
    </p:spTree>
    <p:extLst>
      <p:ext uri="{BB962C8B-B14F-4D97-AF65-F5344CB8AC3E}">
        <p14:creationId xmlns:p14="http://schemas.microsoft.com/office/powerpoint/2010/main" val="245698144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CD86988-739C-4AFE-A330-303C9680537C}"/>
              </a:ext>
            </a:extLst>
          </p:cNvPr>
          <p:cNvSpPr/>
          <p:nvPr/>
        </p:nvSpPr>
        <p:spPr>
          <a:xfrm>
            <a:off x="683568" y="1665247"/>
            <a:ext cx="7560840" cy="1691745"/>
          </a:xfrm>
          <a:prstGeom prst="rect">
            <a:avLst/>
          </a:prstGeom>
        </p:spPr>
        <p:txBody>
          <a:bodyPr wrap="square">
            <a:spAutoFit/>
          </a:bodyPr>
          <a:lstStyle/>
          <a:p>
            <a:pPr algn="just"/>
            <a:r>
              <a:rPr lang="es-ES" sz="2000" b="1" dirty="0"/>
              <a:t>Problemas de diseño estratégico de redes</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El </a:t>
            </a:r>
            <a:r>
              <a:rPr lang="es-ES" sz="1700" dirty="0">
                <a:ea typeface="Tahoma" pitchFamily="34" charset="0"/>
                <a:cs typeface="Tahoma" pitchFamily="34" charset="0"/>
              </a:rPr>
              <a:t>objetivo suele ser la reducción de costos de satisfacer la demanda con restricciones de capacidad, presupuesto y otras impuestas por factores ambientales.</a:t>
            </a:r>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a:solidFill>
                  <a:schemeClr val="tx2"/>
                </a:solidFill>
              </a:rPr>
              <a:t>Ejemplos de planeación de la producción en la Cadena de Suministro</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3573016"/>
            <a:ext cx="3813423" cy="2212860"/>
          </a:xfrm>
          <a:prstGeom prst="rect">
            <a:avLst/>
          </a:prstGeom>
        </p:spPr>
      </p:pic>
    </p:spTree>
    <p:extLst>
      <p:ext uri="{BB962C8B-B14F-4D97-AF65-F5344CB8AC3E}">
        <p14:creationId xmlns:p14="http://schemas.microsoft.com/office/powerpoint/2010/main" val="16765462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3F08B14-DA6C-4D70-B16D-9647302801E3}"/>
              </a:ext>
            </a:extLst>
          </p:cNvPr>
          <p:cNvSpPr/>
          <p:nvPr/>
        </p:nvSpPr>
        <p:spPr>
          <a:xfrm>
            <a:off x="611560" y="1505936"/>
            <a:ext cx="7920880" cy="1750223"/>
          </a:xfrm>
          <a:prstGeom prst="rect">
            <a:avLst/>
          </a:prstGeom>
        </p:spPr>
        <p:txBody>
          <a:bodyPr wrap="square">
            <a:spAutoFit/>
          </a:bodyPr>
          <a:lstStyle/>
          <a:p>
            <a:pPr algn="just">
              <a:lnSpc>
                <a:spcPct val="140000"/>
              </a:lnSpc>
              <a:spcBef>
                <a:spcPts val="1000"/>
              </a:spcBef>
              <a:buClr>
                <a:schemeClr val="accent1"/>
              </a:buClr>
              <a:buSzPct val="85000"/>
            </a:pPr>
            <a:r>
              <a:rPr lang="es-ES" sz="2000" b="1" dirty="0"/>
              <a:t>Problemas de planeación maestra de la cadena de suministro</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Se </a:t>
            </a:r>
            <a:r>
              <a:rPr lang="es-ES" sz="1700" dirty="0">
                <a:ea typeface="Tahoma" pitchFamily="34" charset="0"/>
                <a:cs typeface="Tahoma" pitchFamily="34" charset="0"/>
              </a:rPr>
              <a:t>enfocan en optimizar y sincronizar el flujo de materiales a lo largo de la cadena de suministro (cuya forma es resultado del diseño estratégico de redes) en el mediano plazo</a:t>
            </a:r>
            <a:r>
              <a:rPr lang="es-ES" sz="1700" dirty="0" smtClean="0">
                <a:ea typeface="Tahoma" pitchFamily="34" charset="0"/>
                <a:cs typeface="Tahoma" pitchFamily="34" charset="0"/>
              </a:rPr>
              <a:t>. </a:t>
            </a:r>
            <a:endParaRPr lang="es-ES" sz="2000" dirty="0"/>
          </a:p>
        </p:txBody>
      </p:sp>
      <p:sp>
        <p:nvSpPr>
          <p:cNvPr id="3" name="CuadroTexto 2"/>
          <p:cNvSpPr txBox="1"/>
          <p:nvPr/>
        </p:nvSpPr>
        <p:spPr>
          <a:xfrm>
            <a:off x="683568" y="519063"/>
            <a:ext cx="7992888" cy="830997"/>
          </a:xfrm>
          <a:prstGeom prst="rect">
            <a:avLst/>
          </a:prstGeom>
          <a:noFill/>
        </p:spPr>
        <p:txBody>
          <a:bodyPr wrap="square" rtlCol="0">
            <a:spAutoFit/>
          </a:bodyPr>
          <a:lstStyle/>
          <a:p>
            <a:r>
              <a:rPr lang="es-MX" sz="2400" b="1" dirty="0">
                <a:solidFill>
                  <a:schemeClr val="tx2"/>
                </a:solidFill>
              </a:rPr>
              <a:t>Ejemplos de planeación de la producción en la Cadena de Suministro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3717032"/>
            <a:ext cx="4775950" cy="2304256"/>
          </a:xfrm>
          <a:prstGeom prst="rect">
            <a:avLst/>
          </a:prstGeom>
        </p:spPr>
      </p:pic>
      <p:sp>
        <p:nvSpPr>
          <p:cNvPr id="5" name="Rectángulo 4">
            <a:extLst>
              <a:ext uri="{FF2B5EF4-FFF2-40B4-BE49-F238E27FC236}">
                <a16:creationId xmlns:a16="http://schemas.microsoft.com/office/drawing/2014/main" id="{43F08B14-DA6C-4D70-B16D-9647302801E3}"/>
              </a:ext>
            </a:extLst>
          </p:cNvPr>
          <p:cNvSpPr/>
          <p:nvPr/>
        </p:nvSpPr>
        <p:spPr>
          <a:xfrm>
            <a:off x="611560" y="3335103"/>
            <a:ext cx="3384376" cy="3388620"/>
          </a:xfrm>
          <a:prstGeom prst="rect">
            <a:avLst/>
          </a:prstGeom>
        </p:spPr>
        <p:txBody>
          <a:bodyPr wrap="square">
            <a:spAutoFit/>
          </a:bodyPr>
          <a:lstStyle/>
          <a:p>
            <a:pPr algn="just">
              <a:lnSpc>
                <a:spcPct val="140000"/>
              </a:lnSpc>
              <a:spcBef>
                <a:spcPts val="1000"/>
              </a:spcBef>
              <a:buClr>
                <a:schemeClr val="accent1"/>
              </a:buClr>
              <a:buSzPct val="85000"/>
            </a:pPr>
            <a:r>
              <a:rPr lang="es-ES" sz="1700" dirty="0" smtClean="0">
                <a:ea typeface="Tahoma" pitchFamily="34" charset="0"/>
                <a:cs typeface="Tahoma" pitchFamily="34" charset="0"/>
              </a:rPr>
              <a:t>El </a:t>
            </a:r>
            <a:r>
              <a:rPr lang="es-ES" sz="1700" dirty="0">
                <a:ea typeface="Tahoma" pitchFamily="34" charset="0"/>
                <a:cs typeface="Tahoma" pitchFamily="34" charset="0"/>
              </a:rPr>
              <a:t>objetivo de esta planeación es optimizar las compensaciones entre costos de inventario, producción y costos de transporte, sujeto a restricciones de conservación de flujo, capacidad y disponibilidad de recursos y la demanda del cliente</a:t>
            </a:r>
            <a:r>
              <a:rPr lang="es-ES" sz="1700" dirty="0" smtClean="0">
                <a:ea typeface="Tahoma" pitchFamily="34" charset="0"/>
                <a:cs typeface="Tahoma" pitchFamily="34" charset="0"/>
              </a:rPr>
              <a:t>.</a:t>
            </a:r>
            <a:endParaRPr lang="es-ES" sz="1700" dirty="0">
              <a:ea typeface="Tahoma" pitchFamily="34" charset="0"/>
              <a:cs typeface="Tahoma" pitchFamily="34" charset="0"/>
            </a:endParaRPr>
          </a:p>
        </p:txBody>
      </p:sp>
    </p:spTree>
    <p:extLst>
      <p:ext uri="{BB962C8B-B14F-4D97-AF65-F5344CB8AC3E}">
        <p14:creationId xmlns:p14="http://schemas.microsoft.com/office/powerpoint/2010/main" val="20524513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27DD0DB-DAB2-479E-B2DB-C407E536812D}"/>
              </a:ext>
            </a:extLst>
          </p:cNvPr>
          <p:cNvSpPr/>
          <p:nvPr/>
        </p:nvSpPr>
        <p:spPr>
          <a:xfrm>
            <a:off x="683568" y="1733024"/>
            <a:ext cx="7848872" cy="1319336"/>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Un programa lineal entero mixto (MIP) es un programa de optimización que involucra variables continuas y enteras, y restricciones lineales.</a:t>
            </a:r>
          </a:p>
          <a:p>
            <a:pPr algn="just">
              <a:lnSpc>
                <a:spcPct val="140000"/>
              </a:lnSpc>
              <a:spcBef>
                <a:spcPts val="1000"/>
              </a:spcBef>
              <a:buClr>
                <a:schemeClr val="accent1"/>
              </a:buClr>
              <a:buSzPct val="85000"/>
            </a:pPr>
            <a:r>
              <a:rPr lang="es-ES" sz="1700" dirty="0">
                <a:ea typeface="Tahoma" pitchFamily="34" charset="0"/>
                <a:cs typeface="Tahoma" pitchFamily="34" charset="0"/>
              </a:rPr>
              <a:t>Cualquier MIP puede escribirse como:</a:t>
            </a:r>
          </a:p>
        </p:txBody>
      </p:sp>
      <p:sp>
        <p:nvSpPr>
          <p:cNvPr id="3" name="Rectángulo 2">
            <a:extLst>
              <a:ext uri="{FF2B5EF4-FFF2-40B4-BE49-F238E27FC236}">
                <a16:creationId xmlns:a16="http://schemas.microsoft.com/office/drawing/2014/main" id="{7ABFE3B8-6184-417A-8F9B-A030F45AC597}"/>
              </a:ext>
            </a:extLst>
          </p:cNvPr>
          <p:cNvSpPr/>
          <p:nvPr/>
        </p:nvSpPr>
        <p:spPr>
          <a:xfrm>
            <a:off x="683568" y="4005064"/>
            <a:ext cx="7848872" cy="1191095"/>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D</a:t>
            </a:r>
            <a:r>
              <a:rPr lang="es-ES" sz="1700" dirty="0" smtClean="0">
                <a:ea typeface="Tahoma" pitchFamily="34" charset="0"/>
                <a:cs typeface="Tahoma" pitchFamily="34" charset="0"/>
              </a:rPr>
              <a:t>onde </a:t>
            </a:r>
            <a:r>
              <a:rPr lang="es-ES" sz="1700" dirty="0">
                <a:ea typeface="Tahoma" pitchFamily="34" charset="0"/>
                <a:cs typeface="Tahoma" pitchFamily="34" charset="0"/>
              </a:rPr>
              <a:t>el conjunto X se denomina conjunto de soluciones factibles y se describe mediante m restricciones lineales, restricciones de no negatividad en las variables x</a:t>
            </a:r>
            <a:r>
              <a:rPr lang="es-ES" sz="1700" dirty="0" smtClean="0">
                <a:ea typeface="Tahoma" pitchFamily="34" charset="0"/>
                <a:cs typeface="Tahoma" pitchFamily="34" charset="0"/>
              </a:rPr>
              <a:t>, así como </a:t>
            </a:r>
            <a:r>
              <a:rPr lang="es-ES" sz="1700" dirty="0">
                <a:ea typeface="Tahoma" pitchFamily="34" charset="0"/>
                <a:cs typeface="Tahoma" pitchFamily="34" charset="0"/>
              </a:rPr>
              <a:t>restricciones de integralidad en las variables y. </a:t>
            </a:r>
          </a:p>
        </p:txBody>
      </p:sp>
      <p:graphicFrame>
        <p:nvGraphicFramePr>
          <p:cNvPr id="4" name="Objeto 3">
            <a:extLst>
              <a:ext uri="{FF2B5EF4-FFF2-40B4-BE49-F238E27FC236}">
                <a16:creationId xmlns:a16="http://schemas.microsoft.com/office/drawing/2014/main" id="{D36B2FA3-148C-4AFA-AE05-6F88DC280B53}"/>
              </a:ext>
            </a:extLst>
          </p:cNvPr>
          <p:cNvGraphicFramePr>
            <a:graphicFrameLocks noChangeAspect="1"/>
          </p:cNvGraphicFramePr>
          <p:nvPr>
            <p:extLst>
              <p:ext uri="{D42A27DB-BD31-4B8C-83A1-F6EECF244321}">
                <p14:modId xmlns:p14="http://schemas.microsoft.com/office/powerpoint/2010/main" val="3385351417"/>
              </p:ext>
            </p:extLst>
          </p:nvPr>
        </p:nvGraphicFramePr>
        <p:xfrm>
          <a:off x="2814700" y="3233233"/>
          <a:ext cx="3586607" cy="537991"/>
        </p:xfrm>
        <a:graphic>
          <a:graphicData uri="http://schemas.openxmlformats.org/presentationml/2006/ole">
            <mc:AlternateContent xmlns:mc="http://schemas.openxmlformats.org/markup-compatibility/2006">
              <mc:Choice xmlns:v="urn:schemas-microsoft-com:vml" Requires="v">
                <p:oleObj spid="_x0000_s6306" name="Equation" r:id="rId3" imgW="2031840" imgH="304560" progId="Equation.DSMT4">
                  <p:embed/>
                </p:oleObj>
              </mc:Choice>
              <mc:Fallback>
                <p:oleObj name="Equation" r:id="rId3" imgW="2031840" imgH="304560" progId="Equation.DSMT4">
                  <p:embed/>
                  <p:pic>
                    <p:nvPicPr>
                      <p:cNvPr id="0" name=""/>
                      <p:cNvPicPr/>
                      <p:nvPr/>
                    </p:nvPicPr>
                    <p:blipFill>
                      <a:blip r:embed="rId4"/>
                      <a:stretch>
                        <a:fillRect/>
                      </a:stretch>
                    </p:blipFill>
                    <p:spPr>
                      <a:xfrm>
                        <a:off x="2814700" y="3233233"/>
                        <a:ext cx="3586607" cy="537991"/>
                      </a:xfrm>
                      <a:prstGeom prst="rect">
                        <a:avLst/>
                      </a:prstGeom>
                    </p:spPr>
                  </p:pic>
                </p:oleObj>
              </mc:Fallback>
            </mc:AlternateContent>
          </a:graphicData>
        </a:graphic>
      </p:graphicFrame>
      <p:graphicFrame>
        <p:nvGraphicFramePr>
          <p:cNvPr id="5" name="Objeto 4">
            <a:extLst>
              <a:ext uri="{FF2B5EF4-FFF2-40B4-BE49-F238E27FC236}">
                <a16:creationId xmlns:a16="http://schemas.microsoft.com/office/drawing/2014/main" id="{E2582A60-6920-4C42-8A70-441FA01DBA85}"/>
              </a:ext>
            </a:extLst>
          </p:cNvPr>
          <p:cNvGraphicFramePr>
            <a:graphicFrameLocks noChangeAspect="1"/>
          </p:cNvGraphicFramePr>
          <p:nvPr>
            <p:extLst>
              <p:ext uri="{D42A27DB-BD31-4B8C-83A1-F6EECF244321}">
                <p14:modId xmlns:p14="http://schemas.microsoft.com/office/powerpoint/2010/main" val="2673768687"/>
              </p:ext>
            </p:extLst>
          </p:nvPr>
        </p:nvGraphicFramePr>
        <p:xfrm>
          <a:off x="4794250" y="2371725"/>
          <a:ext cx="114300" cy="177800"/>
        </p:xfrm>
        <a:graphic>
          <a:graphicData uri="http://schemas.openxmlformats.org/presentationml/2006/ole">
            <mc:AlternateContent xmlns:mc="http://schemas.openxmlformats.org/markup-compatibility/2006">
              <mc:Choice xmlns:v="urn:schemas-microsoft-com:vml" Requires="v">
                <p:oleObj spid="_x0000_s6307" name="Equation" r:id="rId5" imgW="114120" imgH="177480" progId="Equation.DSMT4">
                  <p:embed/>
                </p:oleObj>
              </mc:Choice>
              <mc:Fallback>
                <p:oleObj name="Equation" r:id="rId5" imgW="114120" imgH="177480" progId="Equation.DSMT4">
                  <p:embed/>
                  <p:pic>
                    <p:nvPicPr>
                      <p:cNvPr id="0" name=""/>
                      <p:cNvPicPr/>
                      <p:nvPr/>
                    </p:nvPicPr>
                    <p:blipFill>
                      <a:blip r:embed="rId6"/>
                      <a:stretch>
                        <a:fillRect/>
                      </a:stretch>
                    </p:blipFill>
                    <p:spPr>
                      <a:xfrm>
                        <a:off x="4794250" y="2371725"/>
                        <a:ext cx="114300" cy="177800"/>
                      </a:xfrm>
                      <a:prstGeom prst="rect">
                        <a:avLst/>
                      </a:prstGeom>
                    </p:spPr>
                  </p:pic>
                </p:oleObj>
              </mc:Fallback>
            </mc:AlternateContent>
          </a:graphicData>
        </a:graphic>
      </p:graphicFrame>
      <p:sp>
        <p:nvSpPr>
          <p:cNvPr id="6" name="CuadroTexto 5"/>
          <p:cNvSpPr txBox="1"/>
          <p:nvPr/>
        </p:nvSpPr>
        <p:spPr>
          <a:xfrm>
            <a:off x="683568" y="519063"/>
            <a:ext cx="7992888" cy="830997"/>
          </a:xfrm>
          <a:prstGeom prst="rect">
            <a:avLst/>
          </a:prstGeom>
          <a:noFill/>
        </p:spPr>
        <p:txBody>
          <a:bodyPr wrap="square" rtlCol="0">
            <a:spAutoFit/>
          </a:bodyPr>
          <a:lstStyle/>
          <a:p>
            <a:r>
              <a:rPr lang="es-MX" sz="2400" b="1" dirty="0">
                <a:solidFill>
                  <a:schemeClr val="tx2"/>
                </a:solidFill>
              </a:rPr>
              <a:t>Ejemplos de planeación de la producción en la Cadena de Suministro</a:t>
            </a:r>
          </a:p>
        </p:txBody>
      </p:sp>
    </p:spTree>
    <p:extLst>
      <p:ext uri="{BB962C8B-B14F-4D97-AF65-F5344CB8AC3E}">
        <p14:creationId xmlns:p14="http://schemas.microsoft.com/office/powerpoint/2010/main" val="2768718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44B2D60-FDA6-40CE-8023-588FBB7A177D}"/>
              </a:ext>
            </a:extLst>
          </p:cNvPr>
          <p:cNvSpPr/>
          <p:nvPr/>
        </p:nvSpPr>
        <p:spPr>
          <a:xfrm>
            <a:off x="683568" y="1182231"/>
            <a:ext cx="7776864" cy="4923399"/>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Se considera que no hay restricciones de capacidad ya que los trabajadores pueden moverse de la fabricación de un modelo a la de otro sin ningún problema y la capacidad puede incrementarse mediante la contratación de trabajadores temporales, se considera además que el costo de almacenaje por mes es de alrededor de 5 euros y que al final del presente año habrá </a:t>
            </a:r>
            <a:r>
              <a:rPr lang="es-ES" sz="1700" dirty="0" smtClean="0">
                <a:ea typeface="Tahoma" pitchFamily="34" charset="0"/>
                <a:cs typeface="Tahoma" pitchFamily="34" charset="0"/>
              </a:rPr>
              <a:t>200 </a:t>
            </a:r>
            <a:r>
              <a:rPr lang="es-ES" sz="1700" dirty="0">
                <a:ea typeface="Tahoma" pitchFamily="34" charset="0"/>
                <a:cs typeface="Tahoma" pitchFamily="34" charset="0"/>
              </a:rPr>
              <a:t>bicicletas de carrera en stock y que existe espacio suficiente en el almacén para las bicicletas.</a:t>
            </a:r>
          </a:p>
          <a:p>
            <a:pPr algn="just">
              <a:lnSpc>
                <a:spcPct val="140000"/>
              </a:lnSpc>
              <a:spcBef>
                <a:spcPts val="1000"/>
              </a:spcBef>
              <a:buClr>
                <a:schemeClr val="accent1"/>
              </a:buClr>
              <a:buSzPct val="85000"/>
            </a:pPr>
            <a:r>
              <a:rPr lang="es-ES" sz="1700" dirty="0" smtClean="0">
                <a:ea typeface="Tahoma" pitchFamily="34" charset="0"/>
                <a:cs typeface="Tahoma" pitchFamily="34" charset="0"/>
              </a:rPr>
              <a:t>Debido </a:t>
            </a:r>
            <a:r>
              <a:rPr lang="es-ES" sz="1700" dirty="0">
                <a:ea typeface="Tahoma" pitchFamily="34" charset="0"/>
                <a:cs typeface="Tahoma" pitchFamily="34" charset="0"/>
              </a:rPr>
              <a:t>a las economías de escala, los costos de producción se minimizan al producir lotes muy grandes. Esto </a:t>
            </a:r>
            <a:r>
              <a:rPr lang="es-ES" sz="1700" dirty="0" smtClean="0">
                <a:ea typeface="Tahoma" pitchFamily="34" charset="0"/>
                <a:cs typeface="Tahoma" pitchFamily="34" charset="0"/>
              </a:rPr>
              <a:t>implica </a:t>
            </a:r>
            <a:r>
              <a:rPr lang="es-ES" sz="1700" dirty="0">
                <a:ea typeface="Tahoma" pitchFamily="34" charset="0"/>
                <a:cs typeface="Tahoma" pitchFamily="34" charset="0"/>
              </a:rPr>
              <a:t>producir toda la demanda (7200 unidades hasta finales de agosto, menos el inventario inicial de 200 unidades) en enero, pero luego incurrir en grandes costos de inventario hasta finales de agosto.</a:t>
            </a:r>
          </a:p>
          <a:p>
            <a:pPr algn="just"/>
            <a:endParaRPr lang="es-ES" sz="2000" dirty="0"/>
          </a:p>
        </p:txBody>
      </p:sp>
      <p:sp>
        <p:nvSpPr>
          <p:cNvPr id="3" name="CuadroTexto 2"/>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spTree>
    <p:extLst>
      <p:ext uri="{BB962C8B-B14F-4D97-AF65-F5344CB8AC3E}">
        <p14:creationId xmlns:p14="http://schemas.microsoft.com/office/powerpoint/2010/main" val="12667483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B5EDC90-A252-4BFE-B0B1-7E9BF6CBE1B3}"/>
              </a:ext>
            </a:extLst>
          </p:cNvPr>
          <p:cNvSpPr/>
          <p:nvPr/>
        </p:nvSpPr>
        <p:spPr>
          <a:xfrm>
            <a:off x="683568" y="1182231"/>
            <a:ext cx="7920880" cy="2051844"/>
          </a:xfrm>
          <a:prstGeom prst="rect">
            <a:avLst/>
          </a:prstGeom>
        </p:spPr>
        <p:txBody>
          <a:bodyPr wrap="square">
            <a:spAutoFit/>
          </a:bodyPr>
          <a:lstStyle/>
          <a:p>
            <a:pPr algn="just">
              <a:lnSpc>
                <a:spcPct val="140000"/>
              </a:lnSpc>
              <a:spcBef>
                <a:spcPts val="1000"/>
              </a:spcBef>
              <a:buClr>
                <a:schemeClr val="accent1"/>
              </a:buClr>
              <a:buSzPct val="85000"/>
            </a:pPr>
            <a:r>
              <a:rPr lang="es-ES" sz="1700" dirty="0">
                <a:ea typeface="Tahoma" pitchFamily="34" charset="0"/>
                <a:cs typeface="Tahoma" pitchFamily="34" charset="0"/>
              </a:rPr>
              <a:t>El extremo opuesto es minimizar los costos de almacenamiento, que es una preocupación importante en la planificación de la producción. El plan de inventario mínimo consiste en producir para satisfacer la demanda en cada mes. </a:t>
            </a:r>
            <a:endParaRPr lang="es-ES" sz="1700" dirty="0" smtClean="0">
              <a:ea typeface="Tahoma" pitchFamily="34" charset="0"/>
              <a:cs typeface="Tahoma" pitchFamily="34" charset="0"/>
            </a:endParaRPr>
          </a:p>
          <a:p>
            <a:pPr algn="just">
              <a:lnSpc>
                <a:spcPct val="140000"/>
              </a:lnSpc>
              <a:spcBef>
                <a:spcPts val="1000"/>
              </a:spcBef>
              <a:buClr>
                <a:schemeClr val="accent1"/>
              </a:buClr>
              <a:buSzPct val="85000"/>
            </a:pPr>
            <a:r>
              <a:rPr lang="es-ES" sz="1700" dirty="0" smtClean="0">
                <a:ea typeface="Tahoma" pitchFamily="34" charset="0"/>
                <a:cs typeface="Tahoma" pitchFamily="34" charset="0"/>
              </a:rPr>
              <a:t>Pero </a:t>
            </a:r>
            <a:r>
              <a:rPr lang="es-ES" sz="1700" dirty="0">
                <a:ea typeface="Tahoma" pitchFamily="34" charset="0"/>
                <a:cs typeface="Tahoma" pitchFamily="34" charset="0"/>
              </a:rPr>
              <a:t>esto requiere que uno configure las máquinas cada mes, lo que resulta en pequeños lotes y, por lo tanto, costos de fabricación significativos.</a:t>
            </a:r>
          </a:p>
        </p:txBody>
      </p:sp>
      <p:sp>
        <p:nvSpPr>
          <p:cNvPr id="4" name="CuadroTexto 3"/>
          <p:cNvSpPr txBox="1"/>
          <p:nvPr/>
        </p:nvSpPr>
        <p:spPr>
          <a:xfrm>
            <a:off x="683568" y="519063"/>
            <a:ext cx="7992888" cy="461665"/>
          </a:xfrm>
          <a:prstGeom prst="rect">
            <a:avLst/>
          </a:prstGeom>
          <a:noFill/>
        </p:spPr>
        <p:txBody>
          <a:bodyPr wrap="square" rtlCol="0">
            <a:spAutoFit/>
          </a:bodyPr>
          <a:lstStyle/>
          <a:p>
            <a:r>
              <a:rPr lang="es-MX" sz="2400" b="1" dirty="0" smtClean="0">
                <a:solidFill>
                  <a:schemeClr val="tx2"/>
                </a:solidFill>
              </a:rPr>
              <a:t>Optimización </a:t>
            </a:r>
            <a:r>
              <a:rPr lang="es-MX" sz="2400" b="1" dirty="0">
                <a:solidFill>
                  <a:schemeClr val="tx2"/>
                </a:solidFill>
              </a:rPr>
              <a:t>en la </a:t>
            </a:r>
            <a:r>
              <a:rPr lang="es-MX" sz="2400" b="1" dirty="0" smtClean="0">
                <a:solidFill>
                  <a:schemeClr val="tx2"/>
                </a:solidFill>
              </a:rPr>
              <a:t>planeación de </a:t>
            </a:r>
            <a:r>
              <a:rPr lang="es-MX" sz="2400" b="1" dirty="0">
                <a:solidFill>
                  <a:schemeClr val="tx2"/>
                </a:solidFill>
              </a:rPr>
              <a:t>la </a:t>
            </a:r>
            <a:r>
              <a:rPr lang="es-MX" sz="2400" b="1" dirty="0" smtClean="0">
                <a:solidFill>
                  <a:schemeClr val="tx2"/>
                </a:solidFill>
              </a:rPr>
              <a:t>producción</a:t>
            </a:r>
            <a:endParaRPr lang="es-MX" sz="2400" b="1" dirty="0">
              <a:solidFill>
                <a:schemeClr val="tx2"/>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540682908"/>
              </p:ext>
            </p:extLst>
          </p:nvPr>
        </p:nvGraphicFramePr>
        <p:xfrm>
          <a:off x="251520" y="3435578"/>
          <a:ext cx="8712968" cy="2829560"/>
        </p:xfrm>
        <a:graphic>
          <a:graphicData uri="http://schemas.openxmlformats.org/drawingml/2006/table">
            <a:tbl>
              <a:tblPr firstRow="1" bandRow="1">
                <a:tableStyleId>{5C22544A-7EE6-4342-B048-85BDC9FD1C3A}</a:tableStyleId>
              </a:tblPr>
              <a:tblGrid>
                <a:gridCol w="1407479">
                  <a:extLst>
                    <a:ext uri="{9D8B030D-6E8A-4147-A177-3AD203B41FA5}">
                      <a16:colId xmlns:a16="http://schemas.microsoft.com/office/drawing/2014/main" val="1554518253"/>
                    </a:ext>
                  </a:extLst>
                </a:gridCol>
                <a:gridCol w="804274">
                  <a:extLst>
                    <a:ext uri="{9D8B030D-6E8A-4147-A177-3AD203B41FA5}">
                      <a16:colId xmlns:a16="http://schemas.microsoft.com/office/drawing/2014/main" val="1366121631"/>
                    </a:ext>
                  </a:extLst>
                </a:gridCol>
                <a:gridCol w="804274">
                  <a:extLst>
                    <a:ext uri="{9D8B030D-6E8A-4147-A177-3AD203B41FA5}">
                      <a16:colId xmlns:a16="http://schemas.microsoft.com/office/drawing/2014/main" val="2673750105"/>
                    </a:ext>
                  </a:extLst>
                </a:gridCol>
                <a:gridCol w="804274">
                  <a:extLst>
                    <a:ext uri="{9D8B030D-6E8A-4147-A177-3AD203B41FA5}">
                      <a16:colId xmlns:a16="http://schemas.microsoft.com/office/drawing/2014/main" val="2604314536"/>
                    </a:ext>
                  </a:extLst>
                </a:gridCol>
                <a:gridCol w="804274">
                  <a:extLst>
                    <a:ext uri="{9D8B030D-6E8A-4147-A177-3AD203B41FA5}">
                      <a16:colId xmlns:a16="http://schemas.microsoft.com/office/drawing/2014/main" val="3548690093"/>
                    </a:ext>
                  </a:extLst>
                </a:gridCol>
                <a:gridCol w="804274">
                  <a:extLst>
                    <a:ext uri="{9D8B030D-6E8A-4147-A177-3AD203B41FA5}">
                      <a16:colId xmlns:a16="http://schemas.microsoft.com/office/drawing/2014/main" val="3090275259"/>
                    </a:ext>
                  </a:extLst>
                </a:gridCol>
                <a:gridCol w="804274">
                  <a:extLst>
                    <a:ext uri="{9D8B030D-6E8A-4147-A177-3AD203B41FA5}">
                      <a16:colId xmlns:a16="http://schemas.microsoft.com/office/drawing/2014/main" val="2122303094"/>
                    </a:ext>
                  </a:extLst>
                </a:gridCol>
                <a:gridCol w="804274">
                  <a:extLst>
                    <a:ext uri="{9D8B030D-6E8A-4147-A177-3AD203B41FA5}">
                      <a16:colId xmlns:a16="http://schemas.microsoft.com/office/drawing/2014/main" val="4080512191"/>
                    </a:ext>
                  </a:extLst>
                </a:gridCol>
                <a:gridCol w="804274">
                  <a:extLst>
                    <a:ext uri="{9D8B030D-6E8A-4147-A177-3AD203B41FA5}">
                      <a16:colId xmlns:a16="http://schemas.microsoft.com/office/drawing/2014/main" val="861051984"/>
                    </a:ext>
                  </a:extLst>
                </a:gridCol>
                <a:gridCol w="871297">
                  <a:extLst>
                    <a:ext uri="{9D8B030D-6E8A-4147-A177-3AD203B41FA5}">
                      <a16:colId xmlns:a16="http://schemas.microsoft.com/office/drawing/2014/main" val="2976431388"/>
                    </a:ext>
                  </a:extLst>
                </a:gridCol>
              </a:tblGrid>
              <a:tr h="370840">
                <a:tc>
                  <a:txBody>
                    <a:bodyPr/>
                    <a:lstStyle/>
                    <a:p>
                      <a:pPr algn="ctr"/>
                      <a:endParaRPr lang="es-MX" sz="1300" b="1" dirty="0"/>
                    </a:p>
                  </a:txBody>
                  <a:tcPr/>
                </a:tc>
                <a:tc>
                  <a:txBody>
                    <a:bodyPr/>
                    <a:lstStyle/>
                    <a:p>
                      <a:pPr algn="ctr"/>
                      <a:r>
                        <a:rPr lang="es-MX" sz="1300" b="1" dirty="0" smtClean="0"/>
                        <a:t>Ene</a:t>
                      </a:r>
                      <a:endParaRPr lang="es-MX" sz="1300" b="1" dirty="0"/>
                    </a:p>
                  </a:txBody>
                  <a:tcPr/>
                </a:tc>
                <a:tc>
                  <a:txBody>
                    <a:bodyPr/>
                    <a:lstStyle/>
                    <a:p>
                      <a:pPr algn="ctr"/>
                      <a:r>
                        <a:rPr lang="es-MX" sz="1300" b="1" dirty="0" smtClean="0"/>
                        <a:t>Feb</a:t>
                      </a:r>
                      <a:endParaRPr lang="es-MX" sz="1300" b="1" dirty="0"/>
                    </a:p>
                  </a:txBody>
                  <a:tcPr/>
                </a:tc>
                <a:tc>
                  <a:txBody>
                    <a:bodyPr/>
                    <a:lstStyle/>
                    <a:p>
                      <a:pPr algn="ctr"/>
                      <a:r>
                        <a:rPr lang="es-MX" sz="1300" b="1" dirty="0" smtClean="0"/>
                        <a:t>Mar</a:t>
                      </a:r>
                      <a:endParaRPr lang="es-MX" sz="1300" b="1" dirty="0"/>
                    </a:p>
                  </a:txBody>
                  <a:tcPr/>
                </a:tc>
                <a:tc>
                  <a:txBody>
                    <a:bodyPr/>
                    <a:lstStyle/>
                    <a:p>
                      <a:pPr algn="ctr"/>
                      <a:r>
                        <a:rPr lang="es-MX" sz="1300" b="1" dirty="0" smtClean="0"/>
                        <a:t>Abr</a:t>
                      </a:r>
                      <a:endParaRPr lang="es-MX" sz="1300" b="1" dirty="0"/>
                    </a:p>
                  </a:txBody>
                  <a:tcPr/>
                </a:tc>
                <a:tc>
                  <a:txBody>
                    <a:bodyPr/>
                    <a:lstStyle/>
                    <a:p>
                      <a:pPr algn="ctr"/>
                      <a:r>
                        <a:rPr lang="es-MX" sz="1300" b="1" dirty="0" smtClean="0"/>
                        <a:t>May</a:t>
                      </a:r>
                      <a:endParaRPr lang="es-MX" sz="1300" b="1" dirty="0"/>
                    </a:p>
                  </a:txBody>
                  <a:tcPr/>
                </a:tc>
                <a:tc>
                  <a:txBody>
                    <a:bodyPr/>
                    <a:lstStyle/>
                    <a:p>
                      <a:pPr algn="ctr"/>
                      <a:r>
                        <a:rPr lang="es-MX" sz="1300" b="1" dirty="0" smtClean="0"/>
                        <a:t>Jun</a:t>
                      </a:r>
                      <a:endParaRPr lang="es-MX" sz="1300" b="1" dirty="0"/>
                    </a:p>
                  </a:txBody>
                  <a:tcPr/>
                </a:tc>
                <a:tc>
                  <a:txBody>
                    <a:bodyPr/>
                    <a:lstStyle/>
                    <a:p>
                      <a:pPr algn="ctr"/>
                      <a:r>
                        <a:rPr lang="es-MX" sz="1300" b="1" dirty="0" smtClean="0"/>
                        <a:t>Jul</a:t>
                      </a:r>
                      <a:endParaRPr lang="es-MX" sz="1300" b="1" dirty="0"/>
                    </a:p>
                  </a:txBody>
                  <a:tcPr/>
                </a:tc>
                <a:tc>
                  <a:txBody>
                    <a:bodyPr/>
                    <a:lstStyle/>
                    <a:p>
                      <a:pPr algn="ctr"/>
                      <a:r>
                        <a:rPr lang="es-MX" sz="1300" b="1" dirty="0" smtClean="0"/>
                        <a:t>Ago</a:t>
                      </a:r>
                      <a:endParaRPr lang="es-MX" sz="1300" b="1" dirty="0"/>
                    </a:p>
                  </a:txBody>
                  <a:tcPr/>
                </a:tc>
                <a:tc>
                  <a:txBody>
                    <a:bodyPr/>
                    <a:lstStyle/>
                    <a:p>
                      <a:pPr algn="ctr"/>
                      <a:r>
                        <a:rPr lang="es-MX" sz="1300" b="1" dirty="0" smtClean="0"/>
                        <a:t>Total</a:t>
                      </a:r>
                      <a:endParaRPr lang="es-MX" sz="1300" b="1" dirty="0"/>
                    </a:p>
                  </a:txBody>
                  <a:tcPr/>
                </a:tc>
                <a:extLst>
                  <a:ext uri="{0D108BD9-81ED-4DB2-BD59-A6C34878D82A}">
                    <a16:rowId xmlns:a16="http://schemas.microsoft.com/office/drawing/2014/main" val="1104183905"/>
                  </a:ext>
                </a:extLst>
              </a:tr>
              <a:tr h="370840">
                <a:tc>
                  <a:txBody>
                    <a:bodyPr/>
                    <a:lstStyle/>
                    <a:p>
                      <a:pPr algn="ctr"/>
                      <a:r>
                        <a:rPr lang="es-MX" sz="1300" b="1" dirty="0" smtClean="0"/>
                        <a:t>Demanda</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400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800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7,200</a:t>
                      </a:r>
                      <a:endParaRPr lang="es-MX" sz="1300" b="1" dirty="0"/>
                    </a:p>
                  </a:txBody>
                  <a:tcPr/>
                </a:tc>
                <a:extLst>
                  <a:ext uri="{0D108BD9-81ED-4DB2-BD59-A6C34878D82A}">
                    <a16:rowId xmlns:a16="http://schemas.microsoft.com/office/drawing/2014/main" val="445797194"/>
                  </a:ext>
                </a:extLst>
              </a:tr>
              <a:tr h="370840">
                <a:tc>
                  <a:txBody>
                    <a:bodyPr/>
                    <a:lstStyle/>
                    <a:p>
                      <a:pPr algn="ctr"/>
                      <a:r>
                        <a:rPr lang="es-MX" sz="1300" b="1" dirty="0" smtClean="0"/>
                        <a:t>Producción</a:t>
                      </a:r>
                      <a:endParaRPr lang="es-MX" sz="1300" b="1" dirty="0"/>
                    </a:p>
                  </a:txBody>
                  <a:tcPr/>
                </a:tc>
                <a:tc>
                  <a:txBody>
                    <a:bodyPr/>
                    <a:lstStyle/>
                    <a:p>
                      <a:pPr algn="ctr"/>
                      <a:r>
                        <a:rPr lang="es-MX" sz="1300" b="1" dirty="0" smtClean="0"/>
                        <a:t>7,000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7,000</a:t>
                      </a:r>
                      <a:endParaRPr lang="es-MX" sz="1300" b="1" dirty="0"/>
                    </a:p>
                  </a:txBody>
                  <a:tcPr/>
                </a:tc>
                <a:extLst>
                  <a:ext uri="{0D108BD9-81ED-4DB2-BD59-A6C34878D82A}">
                    <a16:rowId xmlns:a16="http://schemas.microsoft.com/office/drawing/2014/main" val="10002"/>
                  </a:ext>
                </a:extLst>
              </a:tr>
              <a:tr h="370840">
                <a:tc>
                  <a:txBody>
                    <a:bodyPr/>
                    <a:lstStyle/>
                    <a:p>
                      <a:pPr algn="ctr"/>
                      <a:r>
                        <a:rPr lang="es-MX" sz="1300" b="1" dirty="0" smtClean="0"/>
                        <a:t>Costo unitario</a:t>
                      </a:r>
                      <a:endParaRPr lang="es-MX" sz="1300" b="1" dirty="0"/>
                    </a:p>
                  </a:txBody>
                  <a:tcPr/>
                </a:tc>
                <a:tc>
                  <a:txBody>
                    <a:bodyPr/>
                    <a:lstStyle/>
                    <a:p>
                      <a:pPr algn="ctr"/>
                      <a:r>
                        <a:rPr lang="es-MX" sz="1300" b="1" dirty="0" smtClean="0"/>
                        <a:t>700,000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700,000</a:t>
                      </a:r>
                    </a:p>
                  </a:txBody>
                  <a:tcPr/>
                </a:tc>
                <a:extLst>
                  <a:ext uri="{0D108BD9-81ED-4DB2-BD59-A6C34878D82A}">
                    <a16:rowId xmlns:a16="http://schemas.microsoft.com/office/drawing/2014/main" val="10003"/>
                  </a:ext>
                </a:extLst>
              </a:tr>
              <a:tr h="370840">
                <a:tc>
                  <a:txBody>
                    <a:bodyPr/>
                    <a:lstStyle/>
                    <a:p>
                      <a:pPr algn="ctr"/>
                      <a:r>
                        <a:rPr lang="es-MX" sz="1300" b="1" dirty="0" smtClean="0"/>
                        <a:t>Costo de preparación</a:t>
                      </a:r>
                      <a:endParaRPr lang="es-MX" sz="1300" b="1" dirty="0"/>
                    </a:p>
                  </a:txBody>
                  <a:tcPr/>
                </a:tc>
                <a:tc>
                  <a:txBody>
                    <a:bodyPr/>
                    <a:lstStyle/>
                    <a:p>
                      <a:pPr algn="ctr"/>
                      <a:r>
                        <a:rPr lang="es-MX" sz="1300" b="1" dirty="0" smtClean="0"/>
                        <a:t>5,000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5,000</a:t>
                      </a:r>
                      <a:endParaRPr lang="es-MX" sz="1300" b="1" dirty="0"/>
                    </a:p>
                  </a:txBody>
                  <a:tcPr/>
                </a:tc>
                <a:extLst>
                  <a:ext uri="{0D108BD9-81ED-4DB2-BD59-A6C34878D82A}">
                    <a16:rowId xmlns:a16="http://schemas.microsoft.com/office/drawing/2014/main" val="10004"/>
                  </a:ext>
                </a:extLst>
              </a:tr>
              <a:tr h="370840">
                <a:tc>
                  <a:txBody>
                    <a:bodyPr/>
                    <a:lstStyle/>
                    <a:p>
                      <a:pPr algn="ctr"/>
                      <a:r>
                        <a:rPr lang="es-MX" sz="1300" b="1" dirty="0" smtClean="0"/>
                        <a:t>Inventario final</a:t>
                      </a:r>
                      <a:endParaRPr lang="es-MX" sz="1300" b="1" dirty="0"/>
                    </a:p>
                  </a:txBody>
                  <a:tcPr/>
                </a:tc>
                <a:tc>
                  <a:txBody>
                    <a:bodyPr/>
                    <a:lstStyle/>
                    <a:p>
                      <a:pPr algn="ctr"/>
                      <a:r>
                        <a:rPr lang="es-MX" sz="1300" b="1" dirty="0" smtClean="0"/>
                        <a:t>6,800</a:t>
                      </a:r>
                      <a:endParaRPr lang="es-MX" sz="1300" b="1" dirty="0"/>
                    </a:p>
                  </a:txBody>
                  <a:tcPr/>
                </a:tc>
                <a:tc>
                  <a:txBody>
                    <a:bodyPr/>
                    <a:lstStyle/>
                    <a:p>
                      <a:pPr algn="ctr"/>
                      <a:r>
                        <a:rPr lang="es-MX" sz="1300" b="1" dirty="0" smtClean="0"/>
                        <a:t>6,400</a:t>
                      </a:r>
                      <a:endParaRPr lang="es-MX" sz="1300" b="1" dirty="0"/>
                    </a:p>
                  </a:txBody>
                  <a:tcPr/>
                </a:tc>
                <a:tc>
                  <a:txBody>
                    <a:bodyPr/>
                    <a:lstStyle/>
                    <a:p>
                      <a:pPr algn="ctr"/>
                      <a:r>
                        <a:rPr lang="es-MX" sz="1300" b="1" dirty="0" smtClean="0"/>
                        <a:t>5,600</a:t>
                      </a:r>
                      <a:endParaRPr lang="es-MX" sz="1300" b="1" dirty="0"/>
                    </a:p>
                  </a:txBody>
                  <a:tcPr/>
                </a:tc>
                <a:tc>
                  <a:txBody>
                    <a:bodyPr/>
                    <a:lstStyle/>
                    <a:p>
                      <a:pPr algn="ctr"/>
                      <a:r>
                        <a:rPr lang="es-MX" sz="1300" b="1" dirty="0" smtClean="0"/>
                        <a:t>4,800</a:t>
                      </a:r>
                      <a:endParaRPr lang="es-MX" sz="1300" b="1" dirty="0"/>
                    </a:p>
                  </a:txBody>
                  <a:tcPr/>
                </a:tc>
                <a:tc>
                  <a:txBody>
                    <a:bodyPr/>
                    <a:lstStyle/>
                    <a:p>
                      <a:pPr algn="ctr"/>
                      <a:r>
                        <a:rPr lang="es-MX" sz="1300" b="1" dirty="0" smtClean="0"/>
                        <a:t>3,600</a:t>
                      </a:r>
                      <a:endParaRPr lang="es-MX" sz="1300" b="1" dirty="0"/>
                    </a:p>
                  </a:txBody>
                  <a:tcPr/>
                </a:tc>
                <a:tc>
                  <a:txBody>
                    <a:bodyPr/>
                    <a:lstStyle/>
                    <a:p>
                      <a:pPr algn="ctr"/>
                      <a:r>
                        <a:rPr lang="es-MX" sz="1300" b="1" dirty="0" smtClean="0"/>
                        <a:t>2,400</a:t>
                      </a:r>
                      <a:endParaRPr lang="es-MX" sz="1300" b="1" dirty="0"/>
                    </a:p>
                  </a:txBody>
                  <a:tcPr/>
                </a:tc>
                <a:tc>
                  <a:txBody>
                    <a:bodyPr/>
                    <a:lstStyle/>
                    <a:p>
                      <a:pPr algn="ctr"/>
                      <a:r>
                        <a:rPr lang="es-MX" sz="1300" b="1" dirty="0" smtClean="0"/>
                        <a:t>1,200</a:t>
                      </a:r>
                      <a:endParaRPr lang="es-MX" sz="1300" b="1" dirty="0"/>
                    </a:p>
                  </a:txBody>
                  <a:tcPr/>
                </a:tc>
                <a:tc>
                  <a:txBody>
                    <a:bodyPr/>
                    <a:lstStyle/>
                    <a:p>
                      <a:pPr algn="ctr"/>
                      <a:r>
                        <a:rPr lang="es-MX" sz="1300" b="1" dirty="0" smtClean="0"/>
                        <a:t>0</a:t>
                      </a:r>
                      <a:endParaRPr lang="es-MX" sz="1300" b="1" dirty="0"/>
                    </a:p>
                  </a:txBody>
                  <a:tcPr/>
                </a:tc>
                <a:tc>
                  <a:txBody>
                    <a:bodyPr/>
                    <a:lstStyle/>
                    <a:p>
                      <a:pPr algn="ctr"/>
                      <a:endParaRPr lang="es-MX" sz="1300" b="1" dirty="0"/>
                    </a:p>
                  </a:txBody>
                  <a:tcPr/>
                </a:tc>
                <a:extLst>
                  <a:ext uri="{0D108BD9-81ED-4DB2-BD59-A6C34878D82A}">
                    <a16:rowId xmlns:a16="http://schemas.microsoft.com/office/drawing/2014/main" val="10005"/>
                  </a:ext>
                </a:extLst>
              </a:tr>
              <a:tr h="370840">
                <a:tc>
                  <a:txBody>
                    <a:bodyPr/>
                    <a:lstStyle/>
                    <a:p>
                      <a:pPr algn="ctr"/>
                      <a:r>
                        <a:rPr lang="es-MX" sz="1300" b="1" dirty="0" smtClean="0"/>
                        <a:t>Costo</a:t>
                      </a:r>
                      <a:r>
                        <a:rPr lang="es-MX" sz="1300" b="1" baseline="0" dirty="0" smtClean="0"/>
                        <a:t> de inventario</a:t>
                      </a:r>
                      <a:endParaRPr lang="es-MX" sz="1300" b="1" dirty="0"/>
                    </a:p>
                  </a:txBody>
                  <a:tcPr/>
                </a:tc>
                <a:tc>
                  <a:txBody>
                    <a:bodyPr/>
                    <a:lstStyle/>
                    <a:p>
                      <a:pPr algn="ctr"/>
                      <a:r>
                        <a:rPr lang="es-MX" sz="1300" b="1" dirty="0" smtClean="0"/>
                        <a:t>34,000</a:t>
                      </a:r>
                      <a:endParaRPr lang="es-MX" sz="1300" b="1" dirty="0"/>
                    </a:p>
                  </a:txBody>
                  <a:tcPr/>
                </a:tc>
                <a:tc>
                  <a:txBody>
                    <a:bodyPr/>
                    <a:lstStyle/>
                    <a:p>
                      <a:pPr algn="ctr"/>
                      <a:r>
                        <a:rPr lang="es-MX" sz="1300" b="1" dirty="0" smtClean="0"/>
                        <a:t>32,000</a:t>
                      </a:r>
                      <a:endParaRPr lang="es-MX" sz="1300" b="1" dirty="0"/>
                    </a:p>
                  </a:txBody>
                  <a:tcPr/>
                </a:tc>
                <a:tc>
                  <a:txBody>
                    <a:bodyPr/>
                    <a:lstStyle/>
                    <a:p>
                      <a:pPr algn="ctr"/>
                      <a:r>
                        <a:rPr lang="es-MX" sz="1300" b="1" dirty="0" smtClean="0"/>
                        <a:t>28,000</a:t>
                      </a:r>
                      <a:endParaRPr lang="es-MX" sz="1300" b="1" dirty="0"/>
                    </a:p>
                  </a:txBody>
                  <a:tcPr/>
                </a:tc>
                <a:tc>
                  <a:txBody>
                    <a:bodyPr/>
                    <a:lstStyle/>
                    <a:p>
                      <a:pPr algn="ctr"/>
                      <a:r>
                        <a:rPr lang="es-MX" sz="1300" b="1" dirty="0" smtClean="0"/>
                        <a:t>24,000</a:t>
                      </a:r>
                      <a:endParaRPr lang="es-MX" sz="1300" b="1" dirty="0"/>
                    </a:p>
                  </a:txBody>
                  <a:tcPr/>
                </a:tc>
                <a:tc>
                  <a:txBody>
                    <a:bodyPr/>
                    <a:lstStyle/>
                    <a:p>
                      <a:pPr algn="ctr"/>
                      <a:r>
                        <a:rPr lang="es-MX" sz="1300" b="1" dirty="0" smtClean="0"/>
                        <a:t>18,000</a:t>
                      </a:r>
                      <a:endParaRPr lang="es-MX" sz="1300" b="1" dirty="0"/>
                    </a:p>
                  </a:txBody>
                  <a:tcPr/>
                </a:tc>
                <a:tc>
                  <a:txBody>
                    <a:bodyPr/>
                    <a:lstStyle/>
                    <a:p>
                      <a:pPr algn="ctr"/>
                      <a:r>
                        <a:rPr lang="es-MX" sz="1300" b="1" dirty="0" smtClean="0"/>
                        <a:t>12,000</a:t>
                      </a:r>
                      <a:endParaRPr lang="es-MX" sz="1300" b="1" dirty="0"/>
                    </a:p>
                  </a:txBody>
                  <a:tcPr/>
                </a:tc>
                <a:tc>
                  <a:txBody>
                    <a:bodyPr/>
                    <a:lstStyle/>
                    <a:p>
                      <a:pPr algn="ctr"/>
                      <a:r>
                        <a:rPr lang="es-MX" sz="1300" b="1" dirty="0" smtClean="0"/>
                        <a:t>6,000</a:t>
                      </a:r>
                      <a:endParaRPr lang="es-MX" sz="1300" b="1" dirty="0"/>
                    </a:p>
                  </a:txBody>
                  <a:tcPr/>
                </a:tc>
                <a:tc>
                  <a:txBody>
                    <a:bodyPr/>
                    <a:lstStyle/>
                    <a:p>
                      <a:pPr algn="ctr"/>
                      <a:r>
                        <a:rPr lang="es-MX" sz="1300" b="1" dirty="0" smtClean="0"/>
                        <a:t>0</a:t>
                      </a:r>
                      <a:endParaRPr lang="es-MX" sz="1300" b="1" dirty="0"/>
                    </a:p>
                  </a:txBody>
                  <a:tcPr/>
                </a:tc>
                <a:tc>
                  <a:txBody>
                    <a:bodyPr/>
                    <a:lstStyle/>
                    <a:p>
                      <a:pPr algn="ctr"/>
                      <a:r>
                        <a:rPr lang="es-MX" sz="1300" b="1" dirty="0" smtClean="0"/>
                        <a:t>154,000</a:t>
                      </a:r>
                      <a:endParaRPr lang="es-MX" sz="1300" b="1"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812972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10694</TotalTime>
  <Words>6362</Words>
  <Application>Microsoft Office PowerPoint</Application>
  <PresentationFormat>Presentación en pantalla (4:3)</PresentationFormat>
  <Paragraphs>836</Paragraphs>
  <Slides>74</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74</vt:i4>
      </vt:variant>
    </vt:vector>
  </HeadingPairs>
  <TitlesOfParts>
    <vt:vector size="80" baseType="lpstr">
      <vt:lpstr>Arial</vt:lpstr>
      <vt:lpstr>Calibri</vt:lpstr>
      <vt:lpstr>Tahoma</vt:lpstr>
      <vt:lpstr>Times New Roman</vt:lpstr>
      <vt:lpstr>Claridad</vt:lpstr>
      <vt:lpstr>Equation</vt:lpstr>
      <vt:lpstr>Presentación de PowerPoint</vt:lpstr>
      <vt:lpstr>Presentación de PowerPoint</vt:lpstr>
      <vt:lpstr>Presentación de PowerPoint</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Contenido</vt:lpstr>
      <vt:lpstr>Presentación de PowerPoint</vt:lpstr>
      <vt:lpstr>Presentación de PowerPoint</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Contenido</vt:lpstr>
      <vt:lpstr>Presentación de PowerPoint</vt:lpstr>
      <vt:lpstr>Presentación de PowerPoint</vt:lpstr>
      <vt:lpstr>Presentación de PowerPoint</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García Gutiérrez</dc:creator>
  <cp:lastModifiedBy>Javier García Gutiérrez</cp:lastModifiedBy>
  <cp:revision>270</cp:revision>
  <dcterms:created xsi:type="dcterms:W3CDTF">2017-10-15T18:04:55Z</dcterms:created>
  <dcterms:modified xsi:type="dcterms:W3CDTF">2019-09-30T05:46:59Z</dcterms:modified>
</cp:coreProperties>
</file>